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rts/chart1.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9"/>
  </p:notesMasterIdLst>
  <p:handoutMasterIdLst>
    <p:handoutMasterId r:id="rId90"/>
  </p:handoutMasterIdLst>
  <p:sldIdLst>
    <p:sldId id="923" r:id="rId2"/>
    <p:sldId id="535" r:id="rId3"/>
    <p:sldId id="886" r:id="rId4"/>
    <p:sldId id="922" r:id="rId5"/>
    <p:sldId id="533" r:id="rId6"/>
    <p:sldId id="908" r:id="rId7"/>
    <p:sldId id="675" r:id="rId8"/>
    <p:sldId id="676" r:id="rId9"/>
    <p:sldId id="904" r:id="rId10"/>
    <p:sldId id="888" r:id="rId11"/>
    <p:sldId id="700" r:id="rId12"/>
    <p:sldId id="883" r:id="rId13"/>
    <p:sldId id="875" r:id="rId14"/>
    <p:sldId id="631" r:id="rId15"/>
    <p:sldId id="913" r:id="rId16"/>
    <p:sldId id="917" r:id="rId17"/>
    <p:sldId id="918" r:id="rId18"/>
    <p:sldId id="919" r:id="rId19"/>
    <p:sldId id="920" r:id="rId20"/>
    <p:sldId id="782" r:id="rId21"/>
    <p:sldId id="884" r:id="rId22"/>
    <p:sldId id="797" r:id="rId23"/>
    <p:sldId id="800" r:id="rId24"/>
    <p:sldId id="801" r:id="rId25"/>
    <p:sldId id="839" r:id="rId26"/>
    <p:sldId id="887" r:id="rId27"/>
    <p:sldId id="899" r:id="rId28"/>
    <p:sldId id="898" r:id="rId29"/>
    <p:sldId id="855" r:id="rId30"/>
    <p:sldId id="856" r:id="rId31"/>
    <p:sldId id="902" r:id="rId32"/>
    <p:sldId id="903" r:id="rId33"/>
    <p:sldId id="857" r:id="rId34"/>
    <p:sldId id="796" r:id="rId35"/>
    <p:sldId id="876" r:id="rId36"/>
    <p:sldId id="805" r:id="rId37"/>
    <p:sldId id="811" r:id="rId38"/>
    <p:sldId id="853" r:id="rId39"/>
    <p:sldId id="845" r:id="rId40"/>
    <p:sldId id="840" r:id="rId41"/>
    <p:sldId id="891" r:id="rId42"/>
    <p:sldId id="892" r:id="rId43"/>
    <p:sldId id="893" r:id="rId44"/>
    <p:sldId id="890" r:id="rId45"/>
    <p:sldId id="889" r:id="rId46"/>
    <p:sldId id="788" r:id="rId47"/>
    <p:sldId id="786" r:id="rId48"/>
    <p:sldId id="789" r:id="rId49"/>
    <p:sldId id="680" r:id="rId50"/>
    <p:sldId id="894" r:id="rId51"/>
    <p:sldId id="895" r:id="rId52"/>
    <p:sldId id="905" r:id="rId53"/>
    <p:sldId id="906" r:id="rId54"/>
    <p:sldId id="909" r:id="rId55"/>
    <p:sldId id="910" r:id="rId56"/>
    <p:sldId id="907" r:id="rId57"/>
    <p:sldId id="848" r:id="rId58"/>
    <p:sldId id="692" r:id="rId59"/>
    <p:sldId id="753" r:id="rId60"/>
    <p:sldId id="701" r:id="rId61"/>
    <p:sldId id="869" r:id="rId62"/>
    <p:sldId id="828" r:id="rId63"/>
    <p:sldId id="837" r:id="rId64"/>
    <p:sldId id="830" r:id="rId65"/>
    <p:sldId id="833" r:id="rId66"/>
    <p:sldId id="838" r:id="rId67"/>
    <p:sldId id="831" r:id="rId68"/>
    <p:sldId id="832" r:id="rId69"/>
    <p:sldId id="877" r:id="rId70"/>
    <p:sldId id="870" r:id="rId71"/>
    <p:sldId id="864" r:id="rId72"/>
    <p:sldId id="867" r:id="rId73"/>
    <p:sldId id="866" r:id="rId74"/>
    <p:sldId id="865" r:id="rId75"/>
    <p:sldId id="878" r:id="rId76"/>
    <p:sldId id="874" r:id="rId77"/>
    <p:sldId id="849" r:id="rId78"/>
    <p:sldId id="850" r:id="rId79"/>
    <p:sldId id="563" r:id="rId80"/>
    <p:sldId id="565" r:id="rId81"/>
    <p:sldId id="717" r:id="rId82"/>
    <p:sldId id="879" r:id="rId83"/>
    <p:sldId id="718" r:id="rId84"/>
    <p:sldId id="593" r:id="rId85"/>
    <p:sldId id="843" r:id="rId86"/>
    <p:sldId id="873" r:id="rId87"/>
    <p:sldId id="716" r:id="rId88"/>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521415D9-36F7-43E2-AB2F-B90AF26B5E84}">
      <p14:sectionLst xmlns:p14="http://schemas.microsoft.com/office/powerpoint/2010/main">
        <p14:section name="Default Section" id="{0B738962-946B-994C-BA15-02A3DF007C4F}">
          <p14:sldIdLst>
            <p14:sldId id="923"/>
            <p14:sldId id="535"/>
            <p14:sldId id="886"/>
            <p14:sldId id="922"/>
            <p14:sldId id="533"/>
            <p14:sldId id="908"/>
            <p14:sldId id="675"/>
            <p14:sldId id="676"/>
            <p14:sldId id="904"/>
            <p14:sldId id="888"/>
            <p14:sldId id="700"/>
            <p14:sldId id="883"/>
            <p14:sldId id="875"/>
            <p14:sldId id="631"/>
            <p14:sldId id="913"/>
            <p14:sldId id="917"/>
            <p14:sldId id="918"/>
            <p14:sldId id="919"/>
            <p14:sldId id="920"/>
            <p14:sldId id="782"/>
            <p14:sldId id="884"/>
            <p14:sldId id="797"/>
            <p14:sldId id="800"/>
            <p14:sldId id="801"/>
            <p14:sldId id="839"/>
            <p14:sldId id="887"/>
            <p14:sldId id="899"/>
            <p14:sldId id="898"/>
            <p14:sldId id="855"/>
            <p14:sldId id="856"/>
            <p14:sldId id="902"/>
            <p14:sldId id="903"/>
            <p14:sldId id="857"/>
            <p14:sldId id="796"/>
            <p14:sldId id="876"/>
            <p14:sldId id="805"/>
            <p14:sldId id="811"/>
            <p14:sldId id="853"/>
            <p14:sldId id="845"/>
            <p14:sldId id="840"/>
            <p14:sldId id="891"/>
            <p14:sldId id="892"/>
            <p14:sldId id="893"/>
            <p14:sldId id="890"/>
            <p14:sldId id="889"/>
            <p14:sldId id="788"/>
            <p14:sldId id="786"/>
            <p14:sldId id="789"/>
            <p14:sldId id="680"/>
            <p14:sldId id="894"/>
            <p14:sldId id="895"/>
            <p14:sldId id="905"/>
            <p14:sldId id="906"/>
            <p14:sldId id="909"/>
            <p14:sldId id="910"/>
            <p14:sldId id="907"/>
            <p14:sldId id="848"/>
            <p14:sldId id="692"/>
            <p14:sldId id="753"/>
            <p14:sldId id="701"/>
            <p14:sldId id="869"/>
            <p14:sldId id="828"/>
            <p14:sldId id="837"/>
            <p14:sldId id="830"/>
            <p14:sldId id="833"/>
            <p14:sldId id="838"/>
            <p14:sldId id="831"/>
            <p14:sldId id="832"/>
            <p14:sldId id="877"/>
            <p14:sldId id="870"/>
            <p14:sldId id="864"/>
            <p14:sldId id="867"/>
            <p14:sldId id="866"/>
            <p14:sldId id="865"/>
            <p14:sldId id="878"/>
            <p14:sldId id="874"/>
            <p14:sldId id="849"/>
            <p14:sldId id="850"/>
            <p14:sldId id="563"/>
            <p14:sldId id="565"/>
            <p14:sldId id="717"/>
            <p14:sldId id="879"/>
            <p14:sldId id="718"/>
            <p14:sldId id="593"/>
            <p14:sldId id="843"/>
            <p14:sldId id="873"/>
            <p14:sldId id="716"/>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ven Jenkins" initials="J" lastIdx="2" clrIdx="0"/>
  <p:cmAuthor id="1" name="David Swinney" initials="dvs" lastIdx="16" clrIdx="1"/>
  <p:cmAuthor id="2" name="Daniel L. Dvorak" initials="DD" lastIdx="0" clrIdx="2"/>
</p:cmAuthorLst>
</file>

<file path=ppt/presProps.xml><?xml version="1.0" encoding="utf-8"?>
<p:presentationPr xmlns:a="http://schemas.openxmlformats.org/drawingml/2006/main" xmlns:r="http://schemas.openxmlformats.org/officeDocument/2006/relationships" xmlns:p="http://schemas.openxmlformats.org/presentationml/2006/main">
  <p:prnPr hiddenSlides="1"/>
  <p:clrMru>
    <a:srgbClr val="006600"/>
    <a:srgbClr val="FFC5BE"/>
    <a:srgbClr val="AD6701"/>
    <a:srgbClr val="5BEECF"/>
    <a:srgbClr val="00CC99"/>
    <a:srgbClr val="FF9900"/>
    <a:srgbClr val="336633"/>
    <a:srgbClr val="9966FF"/>
    <a:srgbClr val="CC0000"/>
    <a:srgbClr val="FFFC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574" autoAdjust="0"/>
    <p:restoredTop sz="69680" autoAdjust="0"/>
  </p:normalViewPr>
  <p:slideViewPr>
    <p:cSldViewPr snapToGrid="0">
      <p:cViewPr varScale="1">
        <p:scale>
          <a:sx n="69" d="100"/>
          <a:sy n="69" d="100"/>
        </p:scale>
        <p:origin x="-108" y="-324"/>
      </p:cViewPr>
      <p:guideLst>
        <p:guide orient="horz" pos="2160"/>
        <p:guide pos="2880"/>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handoutMaster" Target="handoutMasters/handout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oleObject" Target="file:///C:\Users\mary\Desktop\Stevens%20RA\Survey\SurveySummary_v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invertIfNegative val="0"/>
          <c:cat>
            <c:strRef>
              <c:f>'Question 35 (2)'!$A$4:$A$7</c:f>
              <c:strCache>
                <c:ptCount val="4"/>
                <c:pt idx="0">
                  <c:v>Develop system concepts</c:v>
                </c:pt>
                <c:pt idx="1">
                  <c:v>Improve quality of requirements and design to reduce downstream defects</c:v>
                </c:pt>
                <c:pt idx="2">
                  <c:v>Improve productivity of systems engineering effort</c:v>
                </c:pt>
                <c:pt idx="3">
                  <c:v>Improve communications among the development team</c:v>
                </c:pt>
              </c:strCache>
            </c:strRef>
          </c:cat>
          <c:val>
            <c:numRef>
              <c:f>'Question 35 (2)'!$C$4:$C$7</c:f>
              <c:numCache>
                <c:formatCode>0.0%</c:formatCode>
                <c:ptCount val="4"/>
                <c:pt idx="0">
                  <c:v>0.61000000000000099</c:v>
                </c:pt>
                <c:pt idx="1">
                  <c:v>0.72881355932203296</c:v>
                </c:pt>
                <c:pt idx="2">
                  <c:v>0.52500000000000002</c:v>
                </c:pt>
                <c:pt idx="3">
                  <c:v>0.64400000000000202</c:v>
                </c:pt>
              </c:numCache>
            </c:numRef>
          </c:val>
        </c:ser>
        <c:dLbls>
          <c:showLegendKey val="0"/>
          <c:showVal val="1"/>
          <c:showCatName val="0"/>
          <c:showSerName val="0"/>
          <c:showPercent val="0"/>
          <c:showBubbleSize val="0"/>
        </c:dLbls>
        <c:gapWidth val="150"/>
        <c:overlap val="-25"/>
        <c:axId val="96102656"/>
        <c:axId val="96108544"/>
      </c:barChart>
      <c:catAx>
        <c:axId val="96102656"/>
        <c:scaling>
          <c:orientation val="minMax"/>
        </c:scaling>
        <c:delete val="0"/>
        <c:axPos val="b"/>
        <c:numFmt formatCode="General" sourceLinked="1"/>
        <c:majorTickMark val="none"/>
        <c:minorTickMark val="none"/>
        <c:tickLblPos val="nextTo"/>
        <c:txPr>
          <a:bodyPr rot="0" vert="horz"/>
          <a:lstStyle/>
          <a:p>
            <a:pPr>
              <a:defRPr sz="800"/>
            </a:pPr>
            <a:endParaRPr lang="en-US"/>
          </a:p>
        </c:txPr>
        <c:crossAx val="96108544"/>
        <c:crosses val="autoZero"/>
        <c:auto val="1"/>
        <c:lblAlgn val="ctr"/>
        <c:lblOffset val="100"/>
        <c:tickLblSkip val="1"/>
        <c:tickMarkSkip val="1"/>
        <c:noMultiLvlLbl val="0"/>
      </c:catAx>
      <c:valAx>
        <c:axId val="96108544"/>
        <c:scaling>
          <c:orientation val="minMax"/>
        </c:scaling>
        <c:delete val="1"/>
        <c:axPos val="l"/>
        <c:numFmt formatCode="0.0%" sourceLinked="1"/>
        <c:majorTickMark val="out"/>
        <c:minorTickMark val="none"/>
        <c:tickLblPos val="none"/>
        <c:crossAx val="96102656"/>
        <c:crossesAt val="1"/>
        <c:crossBetween val="between"/>
      </c:valAx>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2BFF8988-3C57-4A48-A152-7A186A1AB61A}" type="datetimeFigureOut">
              <a:rPr lang="en-US" smtClean="0"/>
              <a:pPr/>
              <a:t>12/20/2013</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D183B851-723A-9241-9F15-F1BC3390051E}" type="slidenum">
              <a:rPr lang="en-US" smtClean="0"/>
              <a:pPr/>
              <a:t>‹#›</a:t>
            </a:fld>
            <a:endParaRPr lang="en-US"/>
          </a:p>
        </p:txBody>
      </p:sp>
    </p:spTree>
    <p:extLst>
      <p:ext uri="{BB962C8B-B14F-4D97-AF65-F5344CB8AC3E}">
        <p14:creationId xmlns:p14="http://schemas.microsoft.com/office/powerpoint/2010/main" val="18571889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fontAlgn="auto">
              <a:spcBef>
                <a:spcPts val="0"/>
              </a:spcBef>
              <a:spcAft>
                <a:spcPts val="0"/>
              </a:spcAft>
              <a:defRPr sz="1200" smtClean="0">
                <a:latin typeface="+mn-lt"/>
              </a:defRPr>
            </a:lvl1pPr>
          </a:lstStyle>
          <a:p>
            <a:pPr>
              <a:defRPr/>
            </a:pPr>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0BA5D5BC-D3D1-4866-B054-05BD1DC36878}" type="datetimeFigureOut">
              <a:rPr lang="en-US"/>
              <a:pPr>
                <a:defRPr/>
              </a:pPr>
              <a:t>12/20/2013</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fontAlgn="auto">
              <a:spcBef>
                <a:spcPts val="0"/>
              </a:spcBef>
              <a:spcAft>
                <a:spcPts val="0"/>
              </a:spcAft>
              <a:defRPr sz="1200" smtClean="0">
                <a:latin typeface="+mn-lt"/>
              </a:defRPr>
            </a:lvl1pPr>
          </a:lstStyle>
          <a:p>
            <a:pPr>
              <a:defRPr/>
            </a:pPr>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14261A0F-7969-49DC-B5A8-C4C7F01ACC03}" type="slidenum">
              <a:rPr lang="en-US"/>
              <a:pPr>
                <a:defRPr/>
              </a:pPr>
              <a:t>‹#›</a:t>
            </a:fld>
            <a:endParaRPr lang="en-US"/>
          </a:p>
        </p:txBody>
      </p:sp>
    </p:spTree>
    <p:extLst>
      <p:ext uri="{BB962C8B-B14F-4D97-AF65-F5344CB8AC3E}">
        <p14:creationId xmlns:p14="http://schemas.microsoft.com/office/powerpoint/2010/main" val="2993582903"/>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4CB4FE-7AAE-1549-BB8B-C1C4676BFAF7}" type="slidenum">
              <a:rPr lang="en-US"/>
              <a:pPr/>
              <a:t>1</a:t>
            </a:fld>
            <a:endParaRPr lang="en-US" dirty="0"/>
          </a:p>
        </p:txBody>
      </p:sp>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p:txBody>
          <a:bodyPr/>
          <a:lstStyle/>
          <a:p>
            <a:r>
              <a:rPr lang="en-US" sz="1000" dirty="0" smtClean="0"/>
              <a:t>Welcome to </a:t>
            </a:r>
            <a:r>
              <a:rPr lang="en-US" sz="1000" dirty="0" smtClean="0"/>
              <a:t>“</a:t>
            </a:r>
            <a:r>
              <a:rPr lang="en-US" sz="1000" smtClean="0"/>
              <a:t>Model-Centric Engineering, Part 1: </a:t>
            </a:r>
            <a:r>
              <a:rPr lang="en-US" sz="1000" dirty="0" smtClean="0"/>
              <a:t>An Introduction to MBSE”.  My name is Dan Dvorak (</a:t>
            </a:r>
            <a:r>
              <a:rPr lang="en-US" sz="1000" b="1" dirty="0" smtClean="0"/>
              <a:t>Animate</a:t>
            </a:r>
            <a:r>
              <a:rPr lang="en-US" sz="1000" dirty="0" smtClean="0"/>
              <a:t>), and I’ll be presenting this module. </a:t>
            </a:r>
          </a:p>
          <a:p>
            <a:endParaRPr lang="en-US" sz="1000" dirty="0" smtClean="0"/>
          </a:p>
          <a:p>
            <a:r>
              <a:rPr lang="en-US" sz="1000" dirty="0" smtClean="0"/>
              <a:t>This module is an introduction to what is commonly known as “Model-Based Systems Engineering”, or “M-B-S-E”, but the first part of the title --- </a:t>
            </a:r>
            <a:r>
              <a:rPr lang="en-US" sz="1000" baseline="0" dirty="0" smtClean="0"/>
              <a:t>“Systems Engineering with System Models” --- emphasizes that this is </a:t>
            </a:r>
            <a:r>
              <a:rPr lang="en-US" sz="1000" i="1" baseline="0" dirty="0" smtClean="0"/>
              <a:t>fundamentally</a:t>
            </a:r>
            <a:r>
              <a:rPr lang="en-US" sz="1000" baseline="0" dirty="0" smtClean="0"/>
              <a:t> about systems engineering, and that the focus will be on the </a:t>
            </a:r>
            <a:r>
              <a:rPr lang="en-US" sz="1000" i="1" baseline="0" dirty="0" smtClean="0"/>
              <a:t>role </a:t>
            </a:r>
            <a:r>
              <a:rPr lang="en-US" sz="1000" i="0" baseline="0" dirty="0" smtClean="0"/>
              <a:t>that a </a:t>
            </a:r>
            <a:r>
              <a:rPr lang="en-US" sz="1000" i="0" u="sng" baseline="0" dirty="0" smtClean="0"/>
              <a:t>system</a:t>
            </a:r>
            <a:r>
              <a:rPr lang="en-US" sz="1000" i="0" baseline="0" dirty="0" smtClean="0"/>
              <a:t> </a:t>
            </a:r>
            <a:r>
              <a:rPr lang="en-US" sz="1000" i="0" u="sng" baseline="0" dirty="0" smtClean="0"/>
              <a:t>model</a:t>
            </a:r>
            <a:r>
              <a:rPr lang="en-US" sz="1000" i="0" baseline="0" dirty="0" smtClean="0"/>
              <a:t> plays </a:t>
            </a:r>
            <a:r>
              <a:rPr lang="en-US" sz="1000" baseline="0" dirty="0" smtClean="0"/>
              <a:t>in the </a:t>
            </a:r>
            <a:r>
              <a:rPr lang="en-US" sz="1000" i="1" baseline="0" dirty="0" smtClean="0"/>
              <a:t>practice</a:t>
            </a:r>
            <a:r>
              <a:rPr lang="en-US" sz="1000" baseline="0" dirty="0" smtClean="0"/>
              <a:t> of systems engineering.</a:t>
            </a:r>
            <a:endParaRPr lang="en-US" sz="10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This </a:t>
            </a:r>
            <a:r>
              <a:rPr lang="en-US" sz="1000" baseline="0" dirty="0" smtClean="0"/>
              <a:t>training module is aimed at systems engineers and managers who want a basic introduction to model-based systems engineering.</a:t>
            </a:r>
          </a:p>
          <a:p>
            <a:endParaRPr lang="en-US" sz="1000" baseline="0" dirty="0" smtClean="0"/>
          </a:p>
          <a:p>
            <a:r>
              <a:rPr lang="en-US" sz="1000" baseline="0" dirty="0" smtClean="0"/>
              <a:t>We will look at industry definitions of MBSE, what’s motivating it, what’s the big idea, what a system model is and what benefits it can bring, and several other topics. This module assumes </a:t>
            </a:r>
            <a:r>
              <a:rPr lang="en-US" sz="1000" i="1" baseline="0" dirty="0" smtClean="0"/>
              <a:t>some</a:t>
            </a:r>
            <a:r>
              <a:rPr lang="en-US" sz="1000" baseline="0" dirty="0" smtClean="0"/>
              <a:t> familiarity with the concepts of systems engineering, and but you don’t have to be a practicing systems engineer to understand the main points.</a:t>
            </a:r>
          </a:p>
          <a:p>
            <a:endParaRPr lang="en-US" sz="1000" baseline="0" dirty="0" smtClean="0"/>
          </a:p>
          <a:p>
            <a:r>
              <a:rPr lang="en-US" sz="1000" baseline="0" dirty="0" smtClean="0"/>
              <a:t>This module will briefly introduce the Systems Modeling Language, commonly referred to as “SysML”, though </a:t>
            </a:r>
            <a:r>
              <a:rPr lang="en-US" sz="1000" u="sng" baseline="0" dirty="0" smtClean="0"/>
              <a:t>not</a:t>
            </a:r>
            <a:r>
              <a:rPr lang="en-US" sz="1000" baseline="0" dirty="0" smtClean="0"/>
              <a:t> for the purpose of </a:t>
            </a:r>
            <a:r>
              <a:rPr lang="en-US" sz="1000" i="1" baseline="0" dirty="0" smtClean="0"/>
              <a:t>teaching</a:t>
            </a:r>
            <a:r>
              <a:rPr lang="en-US" sz="1000" baseline="0" dirty="0" smtClean="0"/>
              <a:t> the language, but rather for using it to illustrate some of the ideas in MBSE.</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a:t>
            </a:fld>
            <a:endParaRPr lang="en-US"/>
          </a:p>
        </p:txBody>
      </p:sp>
    </p:spTree>
    <p:extLst>
      <p:ext uri="{BB962C8B-B14F-4D97-AF65-F5344CB8AC3E}">
        <p14:creationId xmlns:p14="http://schemas.microsoft.com/office/powerpoint/2010/main" val="1004603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000" dirty="0" smtClean="0"/>
              <a:t>This module is the </a:t>
            </a:r>
            <a:r>
              <a:rPr lang="en-US" sz="1000" i="1" dirty="0" smtClean="0"/>
              <a:t>first</a:t>
            </a:r>
            <a:r>
              <a:rPr lang="en-US" sz="1000" dirty="0" smtClean="0"/>
              <a:t> in a series of MBSE training modules, and its purpose is</a:t>
            </a:r>
            <a:r>
              <a:rPr lang="en-US" sz="1000" baseline="0" dirty="0" smtClean="0"/>
              <a:t> to an overview of how a more model-centric approach affects systems engineering</a:t>
            </a:r>
            <a:r>
              <a:rPr lang="en-US" sz="1000" dirty="0" smtClean="0"/>
              <a:t>. </a:t>
            </a:r>
          </a:p>
          <a:p>
            <a:pPr marL="228600" indent="-228600">
              <a:buFont typeface="+mj-lt"/>
              <a:buAutoNum type="arabicPeriod"/>
            </a:pPr>
            <a:r>
              <a:rPr lang="en-US" sz="1000" dirty="0" smtClean="0"/>
              <a:t>(</a:t>
            </a:r>
            <a:r>
              <a:rPr lang="en-US" sz="1000" b="1" dirty="0" smtClean="0"/>
              <a:t>Animate</a:t>
            </a:r>
            <a:r>
              <a:rPr lang="en-US" sz="1000" dirty="0" smtClean="0"/>
              <a:t>) The second module introduces some basic ideas about how to build a good system model, and is targeted at systems engineers and discipline engineers. </a:t>
            </a:r>
          </a:p>
          <a:p>
            <a:pPr marL="228600" indent="-228600">
              <a:buFont typeface="+mj-lt"/>
              <a:buAutoNum type="arabicPeriod"/>
            </a:pPr>
            <a:r>
              <a:rPr lang="en-US" sz="1000" dirty="0" smtClean="0"/>
              <a:t>(</a:t>
            </a:r>
            <a:r>
              <a:rPr lang="en-US" sz="1000" b="1" dirty="0" smtClean="0"/>
              <a:t>Animate</a:t>
            </a:r>
            <a:r>
              <a:rPr lang="en-US" sz="1000" dirty="0" smtClean="0"/>
              <a:t>) The third module goes into much more detail about how to represent a system design in terms of foundational concepts</a:t>
            </a:r>
            <a:r>
              <a:rPr lang="en-US" sz="1000" baseline="0" dirty="0" smtClean="0"/>
              <a:t> and relationships, yielding a well-organized system model that can be checked and analyzed. This module covers concepts such as mission, requirement, component, function, interface, characterization, and analysis --- and the relationships </a:t>
            </a:r>
            <a:r>
              <a:rPr lang="en-US" sz="1000" i="1" baseline="0" dirty="0" smtClean="0"/>
              <a:t>among</a:t>
            </a:r>
            <a:r>
              <a:rPr lang="en-US" sz="1000" baseline="0" dirty="0" smtClean="0"/>
              <a:t> those concepts. </a:t>
            </a:r>
          </a:p>
          <a:p>
            <a:pPr marL="228600" indent="-228600">
              <a:buFont typeface="+mj-lt"/>
              <a:buAutoNum type="arabicPeriod"/>
            </a:pPr>
            <a:r>
              <a:rPr lang="en-US" sz="1000" baseline="0" dirty="0" smtClean="0"/>
              <a:t>(</a:t>
            </a:r>
            <a:r>
              <a:rPr lang="en-US" sz="1000" b="1" baseline="0" dirty="0" smtClean="0"/>
              <a:t>Animate</a:t>
            </a:r>
            <a:r>
              <a:rPr lang="en-US" sz="1000" baseline="0" dirty="0" smtClean="0"/>
              <a:t>) The fourth module covers </a:t>
            </a:r>
            <a:r>
              <a:rPr lang="en-US" sz="1000" i="1" baseline="0" dirty="0" smtClean="0"/>
              <a:t>more </a:t>
            </a:r>
            <a:r>
              <a:rPr lang="en-US" sz="1000" baseline="0" dirty="0" smtClean="0"/>
              <a:t>foundational concepts, though targeted at </a:t>
            </a:r>
            <a:r>
              <a:rPr lang="en-US" sz="1000" baseline="0" dirty="0" err="1" smtClean="0"/>
              <a:t>programmatics</a:t>
            </a:r>
            <a:r>
              <a:rPr lang="en-US" sz="1000" baseline="0" dirty="0" smtClean="0"/>
              <a:t>, so it covers concepts such as program, project, stakeholder, work package, process, and product --- and the relationships among those concepts as well as relationships to elements of the system design.</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a:t>
            </a:fld>
            <a:endParaRPr lang="en-US"/>
          </a:p>
        </p:txBody>
      </p:sp>
    </p:spTree>
    <p:extLst>
      <p:ext uri="{BB962C8B-B14F-4D97-AF65-F5344CB8AC3E}">
        <p14:creationId xmlns:p14="http://schemas.microsoft.com/office/powerpoint/2010/main" val="3022961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Before we get started, I</a:t>
            </a:r>
            <a:r>
              <a:rPr lang="en-US" sz="1000" baseline="0" dirty="0" smtClean="0"/>
              <a:t> want</a:t>
            </a:r>
            <a:r>
              <a:rPr lang="en-US" sz="1000" dirty="0" smtClean="0"/>
              <a:t> to acknowledge the other contributors to this training module, namely, Todd Bayer, Sandy Friedenthal, Steve Jenkins, Chi Lin, and Sanda Mandutianu.</a:t>
            </a:r>
          </a:p>
          <a:p>
            <a:r>
              <a:rPr lang="en-US" sz="1000" dirty="0" smtClean="0"/>
              <a:t>(</a:t>
            </a:r>
            <a:r>
              <a:rPr lang="en-US" sz="1000" b="1" dirty="0" smtClean="0"/>
              <a:t>Animate</a:t>
            </a:r>
            <a:r>
              <a:rPr lang="en-US" sz="1000" dirty="0" smtClean="0"/>
              <a:t>) This</a:t>
            </a:r>
            <a:r>
              <a:rPr lang="en-US" sz="1000" baseline="0" dirty="0" smtClean="0"/>
              <a:t> module also draws upon information from the Europa Study systems engineering team and the JPL Modeling Early Adopters community.</a:t>
            </a:r>
          </a:p>
          <a:p>
            <a:r>
              <a:rPr lang="en-US" sz="1000" baseline="0" dirty="0" smtClean="0"/>
              <a:t>(</a:t>
            </a:r>
            <a:r>
              <a:rPr lang="en-US" sz="1000" b="1" baseline="0" dirty="0" smtClean="0"/>
              <a:t>Animate</a:t>
            </a:r>
            <a:r>
              <a:rPr lang="en-US" sz="1000" baseline="0" dirty="0" smtClean="0"/>
              <a:t>) Finally, funding for this training module was provided by the NASA Office of Chief Engineer, headed by Mike R, and by the MBSE initiative of the NASA Systems Engineering Working Group, headed by Joseph Smith. Funding also came from from the Integrated Model-Centric Engineering initiative at JPL – managed by Chi Lin, and from JPL’s Systems &amp; Software Division, managed by David Nichols.</a:t>
            </a:r>
          </a:p>
          <a:p>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a:t>
            </a:fld>
            <a:endParaRPr lang="en-US"/>
          </a:p>
        </p:txBody>
      </p:sp>
    </p:spTree>
    <p:extLst>
      <p:ext uri="{BB962C8B-B14F-4D97-AF65-F5344CB8AC3E}">
        <p14:creationId xmlns:p14="http://schemas.microsoft.com/office/powerpoint/2010/main" val="1211498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000" dirty="0" smtClean="0"/>
              <a:t>This module will</a:t>
            </a:r>
            <a:r>
              <a:rPr lang="en-US" sz="1000" baseline="0" dirty="0" smtClean="0"/>
              <a:t> begin with a couple formal definitions of MBSE and will address the common question “what’s the big idea behind MBSE?” </a:t>
            </a:r>
          </a:p>
          <a:p>
            <a:pPr marL="228600" indent="-228600">
              <a:buFont typeface="+mj-lt"/>
              <a:buAutoNum type="arabicPeriod"/>
            </a:pPr>
            <a:r>
              <a:rPr lang="en-US" sz="1000" baseline="0" dirty="0" smtClean="0"/>
              <a:t>(</a:t>
            </a:r>
            <a:r>
              <a:rPr lang="en-US" sz="1000" b="1" baseline="0" dirty="0" smtClean="0"/>
              <a:t>Animate</a:t>
            </a:r>
            <a:r>
              <a:rPr lang="en-US" sz="1000" baseline="0" dirty="0" smtClean="0"/>
              <a:t>) We then look at some problem areas in the current practice of systems engineering that MBSE helps address, </a:t>
            </a:r>
          </a:p>
          <a:p>
            <a:pPr marL="228600" indent="-228600">
              <a:buFont typeface="+mj-lt"/>
              <a:buAutoNum type="arabicPeriod"/>
            </a:pPr>
            <a:r>
              <a:rPr lang="en-US" sz="1000" baseline="0" dirty="0" smtClean="0"/>
              <a:t>(</a:t>
            </a:r>
            <a:r>
              <a:rPr lang="en-US" sz="1000" b="1" baseline="0" dirty="0" smtClean="0"/>
              <a:t>Animate</a:t>
            </a:r>
            <a:r>
              <a:rPr lang="en-US" sz="1000" baseline="0" dirty="0" smtClean="0"/>
              <a:t>) and then look at the concept of a </a:t>
            </a:r>
            <a:r>
              <a:rPr lang="en-US" sz="1000" i="1" baseline="0" dirty="0" smtClean="0"/>
              <a:t>system model </a:t>
            </a:r>
            <a:r>
              <a:rPr lang="en-US" sz="1000" baseline="0" dirty="0" smtClean="0"/>
              <a:t>and the role that it plays, </a:t>
            </a:r>
            <a:r>
              <a:rPr lang="en-US" sz="1000" i="1" baseline="0" dirty="0" smtClean="0"/>
              <a:t>including</a:t>
            </a:r>
            <a:r>
              <a:rPr lang="en-US" sz="1000" baseline="0" dirty="0" smtClean="0"/>
              <a:t> its relation to other </a:t>
            </a:r>
            <a:r>
              <a:rPr lang="en-US" sz="1000" i="1" baseline="0" dirty="0" smtClean="0"/>
              <a:t>discipline</a:t>
            </a:r>
            <a:r>
              <a:rPr lang="en-US" sz="1000" baseline="0" dirty="0" smtClean="0"/>
              <a:t> models such as mechanical and electrical models. </a:t>
            </a:r>
          </a:p>
          <a:p>
            <a:pPr marL="228600" indent="-228600">
              <a:buFont typeface="+mj-lt"/>
              <a:buAutoNum type="arabicPeriod"/>
            </a:pPr>
            <a:r>
              <a:rPr lang="en-US" sz="1000" baseline="0" dirty="0" smtClean="0"/>
              <a:t>(</a:t>
            </a:r>
            <a:r>
              <a:rPr lang="en-US" sz="1000" b="1" baseline="0" dirty="0" smtClean="0"/>
              <a:t>Animate</a:t>
            </a:r>
            <a:r>
              <a:rPr lang="en-US" sz="1000" baseline="0" dirty="0" smtClean="0"/>
              <a:t>) Then, as a case study, we’ll look at a project that is applying MBSE in the formulation phase to see what systems engineering artifacts they have produced. </a:t>
            </a:r>
          </a:p>
          <a:p>
            <a:pPr marL="228600" indent="-228600">
              <a:buFont typeface="+mj-lt"/>
              <a:buAutoNum type="arabicPeriod"/>
            </a:pPr>
            <a:r>
              <a:rPr lang="en-US" sz="1000" baseline="0" dirty="0" smtClean="0"/>
              <a:t>(</a:t>
            </a:r>
            <a:r>
              <a:rPr lang="en-US" sz="1000" b="1" baseline="0" dirty="0" smtClean="0"/>
              <a:t>Animate</a:t>
            </a:r>
            <a:r>
              <a:rPr lang="en-US" sz="1000" baseline="0" dirty="0" smtClean="0"/>
              <a:t>) That will be followed by a brief comparison of MBSE to more conventional SE, including observations from practitioners. </a:t>
            </a:r>
          </a:p>
          <a:p>
            <a:pPr marL="228600" indent="-228600">
              <a:buFont typeface="+mj-lt"/>
              <a:buAutoNum type="arabicPeriod"/>
            </a:pPr>
            <a:r>
              <a:rPr lang="en-US" sz="1000" baseline="0" dirty="0" smtClean="0"/>
              <a:t>(</a:t>
            </a:r>
            <a:r>
              <a:rPr lang="en-US" sz="1000" b="1" baseline="0" dirty="0" smtClean="0"/>
              <a:t>Animate</a:t>
            </a:r>
            <a:r>
              <a:rPr lang="en-US" sz="1000" baseline="0" dirty="0" smtClean="0"/>
              <a:t>) And finally, we’ll examine some of the management issues involved in moving to a more model-centric approach. Along the way we’ll look at some myths about MBSE in order to correct some misconceptions.</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a:t>
            </a:fld>
            <a:endParaRPr lang="en-US"/>
          </a:p>
        </p:txBody>
      </p:sp>
    </p:spTree>
    <p:extLst>
      <p:ext uri="{BB962C8B-B14F-4D97-AF65-F5344CB8AC3E}">
        <p14:creationId xmlns:p14="http://schemas.microsoft.com/office/powerpoint/2010/main" val="3085742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Before we dive</a:t>
            </a:r>
            <a:r>
              <a:rPr lang="en-US" sz="1000" baseline="0" dirty="0" smtClean="0"/>
              <a:t> in, let’s preview a few key points that will emerge in this module.</a:t>
            </a:r>
          </a:p>
          <a:p>
            <a:r>
              <a:rPr lang="en-US" sz="1000" baseline="0" dirty="0" smtClean="0"/>
              <a:t>(</a:t>
            </a:r>
            <a:r>
              <a:rPr lang="en-US" sz="1000" b="1" baseline="0" dirty="0" smtClean="0"/>
              <a:t>Click</a:t>
            </a:r>
            <a:r>
              <a:rPr lang="en-US" sz="1000" baseline="0" dirty="0" smtClean="0"/>
              <a:t>) First, it’s worth keeping in mind that MBSE is fundamentally about doing good systems engineering. It’s not a new religion and it doesn’t replace systems engineering.</a:t>
            </a:r>
          </a:p>
          <a:p>
            <a:r>
              <a:rPr lang="en-US" sz="1000" baseline="0" dirty="0" smtClean="0"/>
              <a:t>(</a:t>
            </a:r>
            <a:r>
              <a:rPr lang="en-US" sz="1000" b="1" baseline="0" dirty="0" smtClean="0"/>
              <a:t>Click</a:t>
            </a:r>
            <a:r>
              <a:rPr lang="en-US" sz="1000" baseline="0" dirty="0" smtClean="0"/>
              <a:t>) Second, projects that have applied MBSE are seeing better communication within teams as well as to stakeholders, better management of complex designs, and improvement in the quality of products.</a:t>
            </a:r>
          </a:p>
          <a:p>
            <a:r>
              <a:rPr lang="en-US" sz="1000" baseline="0" dirty="0" smtClean="0"/>
              <a:t>(</a:t>
            </a:r>
            <a:r>
              <a:rPr lang="en-US" sz="1000" b="1" baseline="0" dirty="0" smtClean="0"/>
              <a:t>Click</a:t>
            </a:r>
            <a:r>
              <a:rPr lang="en-US" sz="1000" baseline="0" dirty="0" smtClean="0"/>
              <a:t>) Third, we’ll see that the so-called “system model” plays an important role as an integrator of design information in exchanging information with the various discipline models such as mechanical and electrical models.</a:t>
            </a:r>
          </a:p>
          <a:p>
            <a:r>
              <a:rPr lang="en-US" sz="1000" baseline="0" dirty="0" smtClean="0"/>
              <a:t>(</a:t>
            </a:r>
            <a:r>
              <a:rPr lang="en-US" sz="1000" b="1" baseline="0" dirty="0" smtClean="0"/>
              <a:t>Click</a:t>
            </a:r>
            <a:r>
              <a:rPr lang="en-US" sz="1000" baseline="0" dirty="0" smtClean="0"/>
              <a:t>) Fourth, we’ll see the ability of models to organize rich technical information and help disclose inconsistencies. Well-organized models support analysis, support verification, and support automated generation of gate products.</a:t>
            </a:r>
          </a:p>
          <a:p>
            <a:r>
              <a:rPr lang="en-US" sz="1000" baseline="0" dirty="0" smtClean="0"/>
              <a:t>(</a:t>
            </a:r>
            <a:r>
              <a:rPr lang="en-US" sz="1000" b="1" baseline="0" dirty="0" smtClean="0"/>
              <a:t>Click</a:t>
            </a:r>
            <a:r>
              <a:rPr lang="en-US" sz="1000" baseline="0" dirty="0" smtClean="0"/>
              <a:t>) Finally, infusion of MBSE principles and practices involves some learning curve and culture change, so it’s best to plan for that</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a:t>
            </a:fld>
            <a:endParaRPr lang="en-US"/>
          </a:p>
        </p:txBody>
      </p:sp>
    </p:spTree>
    <p:extLst>
      <p:ext uri="{BB962C8B-B14F-4D97-AF65-F5344CB8AC3E}">
        <p14:creationId xmlns:p14="http://schemas.microsoft.com/office/powerpoint/2010/main" val="580288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000" dirty="0" smtClean="0"/>
              <a:t>OK, let’s begin by addressing the obvious</a:t>
            </a:r>
            <a:r>
              <a:rPr lang="en-US" sz="1000" baseline="0" dirty="0" smtClean="0"/>
              <a:t> questions: What </a:t>
            </a:r>
            <a:r>
              <a:rPr lang="en-US" sz="1000" i="1" u="sng" baseline="0" dirty="0" smtClean="0"/>
              <a:t>is</a:t>
            </a:r>
            <a:r>
              <a:rPr lang="en-US" sz="1000" baseline="0" dirty="0" smtClean="0"/>
              <a:t> model-based systems engineering, and what’s the Big Idea, anyway?</a:t>
            </a:r>
            <a:endParaRPr lang="en-US" sz="1000" dirty="0" smtClean="0"/>
          </a:p>
          <a:p>
            <a:endParaRPr lang="en-US" dirty="0" smtClean="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000" dirty="0" smtClean="0"/>
              <a:t>Let’s start with a couple definitions.  According to INCOSE, the International Council on Systems Engineering, MBSE is the “formalized application of modeling” to support the engineering activities that systems engineers always engage in, namely, requirements, design, analysis and verification</a:t>
            </a:r>
            <a:r>
              <a:rPr lang="en-US" sz="1000" baseline="0" dirty="0" smtClean="0"/>
              <a:t> &amp; validation”.  The definition goes on to say that MBSE begins early in the project life-cycle and continues into later phases. </a:t>
            </a:r>
          </a:p>
          <a:p>
            <a:pPr marL="228600" indent="-228600">
              <a:buFont typeface="+mj-lt"/>
              <a:buAutoNum type="arabicPeriod"/>
            </a:pPr>
            <a:r>
              <a:rPr lang="en-US" sz="1000" baseline="0" dirty="0" smtClean="0"/>
              <a:t>(</a:t>
            </a:r>
            <a:r>
              <a:rPr lang="en-US" sz="1000" b="1" baseline="0" dirty="0" smtClean="0"/>
              <a:t>Animate</a:t>
            </a:r>
            <a:r>
              <a:rPr lang="en-US" sz="1000" baseline="0" dirty="0" smtClean="0"/>
              <a:t>) Continuing on to the second definition, the National Defense Industrial Association emphasizes that model-based engineering “uses models as an integral part of the technical baseline”. In short, </a:t>
            </a:r>
            <a:r>
              <a:rPr lang="en-US" sz="1000" u="sng" baseline="0" dirty="0" smtClean="0"/>
              <a:t>both</a:t>
            </a:r>
            <a:r>
              <a:rPr lang="en-US" sz="1000" baseline="0" dirty="0" smtClean="0"/>
              <a:t> definitions emphasize the role of models in activities that span the project life-cycle. </a:t>
            </a:r>
          </a:p>
          <a:p>
            <a:pPr marL="228600" indent="-228600">
              <a:buFont typeface="+mj-lt"/>
              <a:buAutoNum type="arabicPeriod"/>
            </a:pPr>
            <a:r>
              <a:rPr lang="en-US" sz="1000" baseline="0" dirty="0" smtClean="0"/>
              <a:t>In this module we’ll often use the phrase “system model”, rather than just “model”, to clarify that we’re focusing on a system-level description</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a:t>
            </a:fld>
            <a:endParaRPr lang="en-US"/>
          </a:p>
        </p:txBody>
      </p:sp>
    </p:spTree>
    <p:extLst>
      <p:ext uri="{BB962C8B-B14F-4D97-AF65-F5344CB8AC3E}">
        <p14:creationId xmlns:p14="http://schemas.microsoft.com/office/powerpoint/2010/main" val="27336914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let’s compare the more traditional document-based systems engineering to MBSE.</a:t>
            </a:r>
          </a:p>
          <a:p>
            <a:r>
              <a:rPr lang="en-US" dirty="0" smtClean="0"/>
              <a:t>(Animate) </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9</a:t>
            </a:fld>
            <a:endParaRPr lang="en-US"/>
          </a:p>
        </p:txBody>
      </p:sp>
    </p:spTree>
    <p:extLst>
      <p:ext uri="{BB962C8B-B14F-4D97-AF65-F5344CB8AC3E}">
        <p14:creationId xmlns:p14="http://schemas.microsoft.com/office/powerpoint/2010/main" val="3254297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So, what </a:t>
            </a:r>
            <a:r>
              <a:rPr lang="en-US" sz="1000" i="1" u="sng" dirty="0" smtClean="0"/>
              <a:t>is</a:t>
            </a:r>
            <a:r>
              <a:rPr lang="en-US" sz="1000" dirty="0" smtClean="0"/>
              <a:t> the Big Idea of MBSE,</a:t>
            </a:r>
            <a:r>
              <a:rPr lang="en-US" sz="1000" baseline="0" dirty="0" smtClean="0"/>
              <a:t> anyway?  Well the </a:t>
            </a:r>
            <a:r>
              <a:rPr lang="en-US" sz="1000" i="1" baseline="0" dirty="0" smtClean="0"/>
              <a:t>first</a:t>
            </a:r>
            <a:r>
              <a:rPr lang="en-US" sz="1000" baseline="0" dirty="0" smtClean="0"/>
              <a:t> idea (</a:t>
            </a:r>
            <a:r>
              <a:rPr lang="en-US" sz="1000" b="1" baseline="0" dirty="0" smtClean="0"/>
              <a:t>Animate</a:t>
            </a:r>
            <a:r>
              <a:rPr lang="en-US" sz="1000" baseline="0" dirty="0" smtClean="0"/>
              <a:t>) is to add rigor and precision to our systems engineering conversations and our work products. Miscommunication is one of the principle dangers in a project, whether it’s due to errors of interpretation or errors of omission, and that vulnerability to miscommunication increases as systems become more complex. </a:t>
            </a:r>
          </a:p>
          <a:p>
            <a:r>
              <a:rPr lang="en-US" sz="1000" baseline="0" dirty="0" smtClean="0"/>
              <a:t>(</a:t>
            </a:r>
            <a:r>
              <a:rPr lang="en-US" sz="1000" b="1" baseline="0" dirty="0" smtClean="0"/>
              <a:t>Animate</a:t>
            </a:r>
            <a:r>
              <a:rPr lang="en-US" sz="1000" baseline="0" dirty="0" smtClean="0"/>
              <a:t>) The second idea is to help manage complexity in the increasingly ambitious systems that we build. As we proceed in this module, you’ll see how these ideas are put into practice, but let’s look at some recent history in engineering. </a:t>
            </a:r>
          </a:p>
          <a:p>
            <a:r>
              <a:rPr lang="en-US" sz="1000" baseline="0" dirty="0" smtClean="0"/>
              <a:t>(</a:t>
            </a:r>
            <a:r>
              <a:rPr lang="en-US" sz="1000" b="1" baseline="0" dirty="0" smtClean="0"/>
              <a:t>Animate</a:t>
            </a:r>
            <a:r>
              <a:rPr lang="en-US" sz="1000" baseline="0" dirty="0" smtClean="0"/>
              <a:t>) Over the last 30 years, electrical and mechanical engineering went through a similar transformation, and the benefits were so overwhelming that today, all serious electrical and mechanical engineering is based on computer-aided design and modeling. Adopting a more model-based approach to </a:t>
            </a:r>
            <a:r>
              <a:rPr lang="en-US" sz="1000" i="1" baseline="0" dirty="0" smtClean="0"/>
              <a:t>systems</a:t>
            </a:r>
            <a:r>
              <a:rPr lang="en-US" sz="1000" baseline="0" dirty="0" smtClean="0"/>
              <a:t> engineering is expected to be as real and important as it was for </a:t>
            </a:r>
            <a:r>
              <a:rPr lang="en-US" sz="1000" i="1" baseline="0" dirty="0" smtClean="0"/>
              <a:t>mechanical</a:t>
            </a:r>
            <a:r>
              <a:rPr lang="en-US" sz="1000" baseline="0" dirty="0" smtClean="0"/>
              <a:t> and </a:t>
            </a:r>
            <a:r>
              <a:rPr lang="en-US" sz="1000" i="1" baseline="0" dirty="0" smtClean="0"/>
              <a:t>electrical</a:t>
            </a:r>
            <a:r>
              <a:rPr lang="en-US" sz="1000" baseline="0" dirty="0" smtClean="0"/>
              <a:t> engineering.</a:t>
            </a:r>
          </a:p>
          <a:p>
            <a:endParaRPr lang="en-US" sz="1000" baseline="0" dirty="0" smtClean="0"/>
          </a:p>
          <a:p>
            <a:r>
              <a:rPr lang="en-US" sz="1000" baseline="0" dirty="0" smtClean="0"/>
              <a:t>If you are wondering why systems engineering is late to this party, part of the answer is that there has been a lack of standards until recently, and another part is that systems engineering has been harder to formalize because of its breadth.</a:t>
            </a: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10</a:t>
            </a:fld>
            <a:endParaRPr lang="en-US"/>
          </a:p>
        </p:txBody>
      </p:sp>
    </p:spTree>
    <p:extLst>
      <p:ext uri="{BB962C8B-B14F-4D97-AF65-F5344CB8AC3E}">
        <p14:creationId xmlns:p14="http://schemas.microsoft.com/office/powerpoint/2010/main" val="1525697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p:txBody>
          <a:bodyPr/>
          <a:lstStyle/>
          <a:p>
            <a:fld id="{86EFB954-03F3-4345-981C-A6B82311606E}" type="slidenum">
              <a:rPr lang="en-US"/>
              <a:pPr/>
              <a:t>11</a:t>
            </a:fld>
            <a:endParaRPr lang="en-US"/>
          </a:p>
        </p:txBody>
      </p:sp>
      <p:sp>
        <p:nvSpPr>
          <p:cNvPr id="29699" name="Rectangle 2"/>
          <p:cNvSpPr>
            <a:spLocks noGrp="1" noRot="1" noChangeAspect="1" noChangeArrowheads="1" noTextEdit="1"/>
          </p:cNvSpPr>
          <p:nvPr>
            <p:ph type="sldImg"/>
          </p:nvPr>
        </p:nvSpPr>
        <p:spPr>
          <a:xfrm>
            <a:off x="1106488" y="696913"/>
            <a:ext cx="4648200" cy="3486150"/>
          </a:xfrm>
          <a:ln/>
        </p:spPr>
      </p:sp>
      <p:sp>
        <p:nvSpPr>
          <p:cNvPr id="265219" name="Rectangle 3"/>
          <p:cNvSpPr>
            <a:spLocks noGrp="1" noChangeArrowheads="1"/>
          </p:cNvSpPr>
          <p:nvPr>
            <p:ph type="body" idx="1"/>
          </p:nvPr>
        </p:nvSpPr>
        <p:spPr>
          <a:xfrm>
            <a:off x="914400" y="4415790"/>
            <a:ext cx="5029200" cy="4184994"/>
          </a:xfrm>
        </p:spPr>
        <p:txBody>
          <a:bodyPr lIns="91414" tIns="45705" rIns="91414" bIns="45705"/>
          <a:lstStyle/>
          <a:p>
            <a:pPr eaLnBrk="1" hangingPunct="1"/>
            <a:r>
              <a:rPr lang="en-US" sz="1000" dirty="0" smtClean="0">
                <a:latin typeface="Arial" pitchFamily="30" charset="0"/>
              </a:rPr>
              <a:t>This chart visually</a:t>
            </a:r>
            <a:r>
              <a:rPr lang="en-US" sz="1000" baseline="0" dirty="0" smtClean="0">
                <a:latin typeface="Arial" pitchFamily="30" charset="0"/>
              </a:rPr>
              <a:t> emphasizes two dimensions that MBSE shares with SE. (</a:t>
            </a:r>
            <a:r>
              <a:rPr lang="en-US" sz="1000" b="1" baseline="0" dirty="0" smtClean="0">
                <a:latin typeface="Arial" pitchFamily="30" charset="0"/>
              </a:rPr>
              <a:t>Animate</a:t>
            </a:r>
            <a:r>
              <a:rPr lang="en-US" sz="1000" baseline="0" dirty="0" smtClean="0">
                <a:latin typeface="Arial" pitchFamily="30" charset="0"/>
              </a:rPr>
              <a:t>) First, MBSE applies across the project life-cycle, from concept studies in pre-Phase A to operations in Phase E. That’s the </a:t>
            </a:r>
            <a:r>
              <a:rPr lang="en-US" sz="1000" u="sng" baseline="0" dirty="0" smtClean="0">
                <a:latin typeface="Arial" pitchFamily="30" charset="0"/>
              </a:rPr>
              <a:t>horizontal</a:t>
            </a:r>
            <a:r>
              <a:rPr lang="en-US" sz="1000" baseline="0" dirty="0" smtClean="0">
                <a:latin typeface="Arial" pitchFamily="30" charset="0"/>
              </a:rPr>
              <a:t> dimension, if you will. (</a:t>
            </a:r>
            <a:r>
              <a:rPr lang="en-US" sz="1000" b="1" baseline="0" dirty="0" smtClean="0">
                <a:latin typeface="Arial" pitchFamily="30" charset="0"/>
              </a:rPr>
              <a:t>Animate</a:t>
            </a:r>
            <a:r>
              <a:rPr lang="en-US" sz="1000" baseline="0" dirty="0" smtClean="0">
                <a:latin typeface="Arial" pitchFamily="30" charset="0"/>
              </a:rPr>
              <a:t>) Second, MBSE focuses on a </a:t>
            </a:r>
            <a:r>
              <a:rPr lang="en-US" sz="1000" i="1" baseline="0" dirty="0" smtClean="0">
                <a:latin typeface="Arial" pitchFamily="30" charset="0"/>
              </a:rPr>
              <a:t>system-level description</a:t>
            </a:r>
            <a:r>
              <a:rPr lang="en-US" sz="1000" baseline="0" dirty="0" smtClean="0">
                <a:latin typeface="Arial" pitchFamily="30" charset="0"/>
              </a:rPr>
              <a:t>, and of course that description must be consistent with the more detailed descriptions of subsystems and components. That’s the vertical dimension. (</a:t>
            </a:r>
            <a:r>
              <a:rPr lang="en-US" sz="1000" b="1" baseline="0" dirty="0" smtClean="0">
                <a:latin typeface="Arial" pitchFamily="30" charset="0"/>
              </a:rPr>
              <a:t>Animate</a:t>
            </a:r>
            <a:r>
              <a:rPr lang="en-US" sz="1000" baseline="0" dirty="0" smtClean="0">
                <a:latin typeface="Arial" pitchFamily="30" charset="0"/>
              </a:rPr>
              <a:t>) At the top of the vertical dimension is something called a “system model”, and that’s what we’ll explore next. Remember, the title of this module is “Systems Engineering with System Models”, so as we proceed, we’ll be talking about the role that a system model plays in a project.</a:t>
            </a:r>
            <a:endParaRPr lang="en-US" sz="1000" dirty="0" smtClean="0">
              <a:latin typeface="Arial" pitchFamily="30" charset="0"/>
            </a:endParaRPr>
          </a:p>
          <a:p>
            <a:pPr eaLnBrk="1" hangingPunct="1"/>
            <a:endParaRPr lang="en-US" sz="1000" dirty="0" smtClean="0">
              <a:latin typeface="Arial" pitchFamily="30"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E4FB3ADF-3477-402A-9562-02677333082C}" type="slidenum">
              <a:rPr lang="en-US"/>
              <a:pPr/>
              <a:t>12</a:t>
            </a:fld>
            <a:endParaRPr lang="en-US" dirty="0"/>
          </a:p>
        </p:txBody>
      </p:sp>
      <p:sp>
        <p:nvSpPr>
          <p:cNvPr id="27651" name="Rectangle 2"/>
          <p:cNvSpPr>
            <a:spLocks noGrp="1" noRot="1" noChangeAspect="1" noChangeArrowheads="1" noTextEdit="1"/>
          </p:cNvSpPr>
          <p:nvPr>
            <p:ph type="sldImg"/>
          </p:nvPr>
        </p:nvSpPr>
        <p:spPr>
          <a:solidFill>
            <a:srgbClr val="FFFFFF"/>
          </a:solidFill>
          <a:ln/>
        </p:spPr>
      </p:sp>
      <p:sp>
        <p:nvSpPr>
          <p:cNvPr id="27652" name="Rectangle 3"/>
          <p:cNvSpPr>
            <a:spLocks noGrp="1" noChangeArrowheads="1"/>
          </p:cNvSpPr>
          <p:nvPr>
            <p:ph type="body" idx="1"/>
          </p:nvPr>
        </p:nvSpPr>
        <p:spPr>
          <a:xfrm>
            <a:off x="686421" y="4416426"/>
            <a:ext cx="5485158" cy="4183063"/>
          </a:xfrm>
          <a:solidFill>
            <a:srgbClr val="FFFFFF"/>
          </a:solidFill>
          <a:ln>
            <a:solidFill>
              <a:srgbClr val="000000"/>
            </a:solidFill>
          </a:ln>
        </p:spPr>
        <p:txBody>
          <a:bodyPr/>
          <a:lstStyle/>
          <a:p>
            <a:r>
              <a:rPr lang="en-US" sz="900" dirty="0" smtClean="0">
                <a:latin typeface="+mn-lt"/>
                <a:ea typeface="ＭＳ Ｐゴシック" pitchFamily="45" charset="-128"/>
                <a:cs typeface="ＭＳ Ｐゴシック" pitchFamily="45" charset="-128"/>
              </a:rPr>
              <a:t>Now, it</a:t>
            </a:r>
            <a:r>
              <a:rPr lang="en-US" sz="900" baseline="0" dirty="0" smtClean="0">
                <a:latin typeface="+mn-lt"/>
                <a:ea typeface="ＭＳ Ｐゴシック" pitchFamily="45" charset="-128"/>
                <a:cs typeface="ＭＳ Ｐゴシック" pitchFamily="45" charset="-128"/>
              </a:rPr>
              <a:t> has </a:t>
            </a:r>
            <a:r>
              <a:rPr lang="en-US" sz="900" i="1" baseline="0" dirty="0" smtClean="0">
                <a:latin typeface="+mn-lt"/>
                <a:ea typeface="ＭＳ Ｐゴシック" pitchFamily="45" charset="-128"/>
                <a:cs typeface="ＭＳ Ｐゴシック" pitchFamily="45" charset="-128"/>
              </a:rPr>
              <a:t>always</a:t>
            </a:r>
            <a:r>
              <a:rPr lang="en-US" sz="900" baseline="0" dirty="0" smtClean="0">
                <a:latin typeface="+mn-lt"/>
                <a:ea typeface="ＭＳ Ｐゴシック" pitchFamily="45" charset="-128"/>
                <a:cs typeface="ＭＳ Ｐゴシック" pitchFamily="45" charset="-128"/>
              </a:rPr>
              <a:t> been true that systems engineers work with models, including structural, behavioral, physics and simulation-based models to represent the technical designs, so what’s different here?  </a:t>
            </a:r>
          </a:p>
          <a:p>
            <a:r>
              <a:rPr lang="en-US" sz="900" baseline="0" dirty="0" smtClean="0">
                <a:latin typeface="+mn-lt"/>
                <a:ea typeface="ＭＳ Ｐゴシック" pitchFamily="45" charset="-128"/>
                <a:cs typeface="ＭＳ Ｐゴシック" pitchFamily="45" charset="-128"/>
              </a:rPr>
              <a:t>(</a:t>
            </a:r>
            <a:r>
              <a:rPr lang="en-US" sz="900" b="1" baseline="0" dirty="0" smtClean="0">
                <a:latin typeface="+mn-lt"/>
                <a:ea typeface="ＭＳ Ｐゴシック" pitchFamily="45" charset="-128"/>
                <a:cs typeface="ＭＳ Ｐゴシック" pitchFamily="45" charset="-128"/>
              </a:rPr>
              <a:t>Animate</a:t>
            </a:r>
            <a:r>
              <a:rPr lang="en-US" sz="900" baseline="0" dirty="0" smtClean="0">
                <a:latin typeface="+mn-lt"/>
                <a:ea typeface="ＭＳ Ｐゴシック" pitchFamily="45" charset="-128"/>
                <a:cs typeface="ＭＳ Ｐゴシック" pitchFamily="45" charset="-128"/>
              </a:rPr>
              <a:t>) Well, one difference is that current practice tends to rely on </a:t>
            </a:r>
            <a:r>
              <a:rPr lang="en-US" sz="900" i="1" baseline="0" dirty="0" smtClean="0">
                <a:latin typeface="+mn-lt"/>
                <a:ea typeface="ＭＳ Ｐゴシック" pitchFamily="45" charset="-128"/>
                <a:cs typeface="ＭＳ Ｐゴシック" pitchFamily="45" charset="-128"/>
              </a:rPr>
              <a:t>standalone</a:t>
            </a:r>
            <a:r>
              <a:rPr lang="en-US" sz="900" baseline="0" dirty="0" smtClean="0">
                <a:latin typeface="+mn-lt"/>
                <a:ea typeface="ＭＳ Ｐゴシック" pitchFamily="45" charset="-128"/>
                <a:cs typeface="ＭＳ Ｐゴシック" pitchFamily="45" charset="-128"/>
              </a:rPr>
              <a:t> models. These are often discipline-specific models --- such as mechanical, electrical, thermal, etcetera --- that are loosely integrated, and described in </a:t>
            </a:r>
            <a:r>
              <a:rPr lang="en-US" sz="900" i="1" baseline="0" dirty="0" smtClean="0">
                <a:latin typeface="+mn-lt"/>
                <a:ea typeface="ＭＳ Ｐゴシック" pitchFamily="45" charset="-128"/>
                <a:cs typeface="ＭＳ Ｐゴシック" pitchFamily="45" charset="-128"/>
              </a:rPr>
              <a:t>documents</a:t>
            </a:r>
            <a:r>
              <a:rPr lang="en-US" sz="900" i="0" baseline="0" dirty="0" smtClean="0">
                <a:latin typeface="+mn-lt"/>
                <a:ea typeface="ＭＳ Ｐゴシック" pitchFamily="45" charset="-128"/>
                <a:cs typeface="ＭＳ Ｐゴシック" pitchFamily="45" charset="-128"/>
              </a:rPr>
              <a:t>. </a:t>
            </a:r>
            <a:r>
              <a:rPr lang="en-US" sz="900" baseline="0" dirty="0" smtClean="0">
                <a:latin typeface="+mn-lt"/>
                <a:ea typeface="ＭＳ Ｐゴシック" pitchFamily="45" charset="-128"/>
                <a:cs typeface="ＭＳ Ｐゴシック" pitchFamily="45" charset="-128"/>
              </a:rPr>
              <a:t>Much of the formal communication among the different engineering teams takes place through a variety of documents that include human-readable text, diagrams, and spreadsheets. The challenges in this traditional approach are: (1) ensuring consistency among all the documented models, </a:t>
            </a:r>
            <a:r>
              <a:rPr lang="en-US" sz="900" i="1" baseline="0" dirty="0" smtClean="0">
                <a:latin typeface="+mn-lt"/>
                <a:ea typeface="ＭＳ Ｐゴシック" pitchFamily="45" charset="-128"/>
                <a:cs typeface="ＭＳ Ｐゴシック" pitchFamily="45" charset="-128"/>
              </a:rPr>
              <a:t>especially</a:t>
            </a:r>
            <a:r>
              <a:rPr lang="en-US" sz="900" baseline="0" dirty="0" smtClean="0">
                <a:latin typeface="+mn-lt"/>
                <a:ea typeface="ＭＳ Ｐゴシック" pitchFamily="45" charset="-128"/>
                <a:cs typeface="ＭＳ Ｐゴシック" pitchFamily="45" charset="-128"/>
              </a:rPr>
              <a:t> as the design evolves, and (2) just getting a system-level understanding of the technical baseline. </a:t>
            </a:r>
          </a:p>
          <a:p>
            <a:r>
              <a:rPr lang="en-US" sz="900" baseline="0" dirty="0" smtClean="0">
                <a:latin typeface="+mn-lt"/>
                <a:ea typeface="ＭＳ Ｐゴシック" pitchFamily="45" charset="-128"/>
                <a:cs typeface="ＭＳ Ｐゴシック" pitchFamily="45" charset="-128"/>
              </a:rPr>
              <a:t>(</a:t>
            </a:r>
            <a:r>
              <a:rPr lang="en-US" sz="900" b="1" baseline="0" dirty="0" smtClean="0">
                <a:latin typeface="+mn-lt"/>
                <a:ea typeface="ＭＳ Ｐゴシック" pitchFamily="45" charset="-128"/>
                <a:cs typeface="ＭＳ Ｐゴシック" pitchFamily="45" charset="-128"/>
              </a:rPr>
              <a:t>Animate</a:t>
            </a:r>
            <a:r>
              <a:rPr lang="en-US" sz="900" baseline="0" dirty="0" smtClean="0">
                <a:latin typeface="+mn-lt"/>
                <a:ea typeface="ＭＳ Ｐゴシック" pitchFamily="45" charset="-128"/>
                <a:cs typeface="ＭＳ Ｐゴシック" pitchFamily="45" charset="-128"/>
              </a:rPr>
              <a:t>) What’s different in MBSE is the move toward a shared system model. I’ll say more about the system model in a few minutes, but it’s worth noting here that the system model is both human-readable </a:t>
            </a:r>
            <a:r>
              <a:rPr lang="en-US" sz="900" i="1" baseline="0" dirty="0" smtClean="0">
                <a:latin typeface="+mn-lt"/>
                <a:ea typeface="ＭＳ Ｐゴシック" pitchFamily="45" charset="-128"/>
                <a:cs typeface="ＭＳ Ｐゴシック" pitchFamily="45" charset="-128"/>
              </a:rPr>
              <a:t>and</a:t>
            </a:r>
            <a:r>
              <a:rPr lang="en-US" sz="900" baseline="0" dirty="0" smtClean="0">
                <a:latin typeface="+mn-lt"/>
                <a:ea typeface="ＭＳ Ｐゴシック" pitchFamily="45" charset="-128"/>
                <a:cs typeface="ＭＳ Ｐゴシック" pitchFamily="45" charset="-128"/>
              </a:rPr>
              <a:t> computer-readable, and therefore more easily checked in an automated way for completeness and consistency. The system model becomes a basis of communication --- at a system level --- not just for </a:t>
            </a:r>
            <a:r>
              <a:rPr lang="en-US" sz="900" i="1" baseline="0" dirty="0" smtClean="0">
                <a:latin typeface="+mn-lt"/>
                <a:ea typeface="ＭＳ Ｐゴシック" pitchFamily="45" charset="-128"/>
                <a:cs typeface="ＭＳ Ｐゴシック" pitchFamily="45" charset="-128"/>
              </a:rPr>
              <a:t>humans</a:t>
            </a:r>
            <a:r>
              <a:rPr lang="en-US" sz="900" baseline="0" dirty="0" smtClean="0">
                <a:latin typeface="+mn-lt"/>
                <a:ea typeface="ＭＳ Ｐゴシック" pitchFamily="45" charset="-128"/>
                <a:cs typeface="ＭＳ Ｐゴシック" pitchFamily="45" charset="-128"/>
              </a:rPr>
              <a:t> to understand the evolving baseline but also for </a:t>
            </a:r>
            <a:r>
              <a:rPr lang="en-US" sz="900" i="1" baseline="0" dirty="0" smtClean="0">
                <a:latin typeface="+mn-lt"/>
                <a:ea typeface="ＭＳ Ｐゴシック" pitchFamily="45" charset="-128"/>
                <a:cs typeface="ＭＳ Ｐゴシック" pitchFamily="45" charset="-128"/>
              </a:rPr>
              <a:t>integrating</a:t>
            </a:r>
            <a:r>
              <a:rPr lang="en-US" sz="900" baseline="0" dirty="0" smtClean="0">
                <a:latin typeface="+mn-lt"/>
                <a:ea typeface="ＭＳ Ｐゴシック" pitchFamily="45" charset="-128"/>
                <a:cs typeface="ＭＳ Ｐゴシック" pitchFamily="45" charset="-128"/>
              </a:rPr>
              <a:t> information across the various discipline-specific models.</a:t>
            </a:r>
            <a:endParaRPr lang="en-US" sz="900" dirty="0" smtClean="0">
              <a:latin typeface="+mn-lt"/>
              <a:ea typeface="ＭＳ Ｐゴシック" pitchFamily="45" charset="-128"/>
              <a:cs typeface="ＭＳ Ｐゴシック" pitchFamily="45" charset="-128"/>
            </a:endParaRPr>
          </a:p>
          <a:p>
            <a:endParaRPr lang="en-US" sz="900" dirty="0" smtClean="0">
              <a:latin typeface="+mn-lt"/>
              <a:ea typeface="ＭＳ Ｐゴシック" pitchFamily="45" charset="-128"/>
              <a:cs typeface="ＭＳ Ｐゴシック" pitchFamily="45"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Now, before we leave this section, it’s useful to note that there </a:t>
            </a:r>
            <a:r>
              <a:rPr lang="en-US" sz="1000" i="1" dirty="0" smtClean="0"/>
              <a:t>are</a:t>
            </a:r>
            <a:r>
              <a:rPr lang="en-US" sz="1000" dirty="0" smtClean="0"/>
              <a:t> some misconceptions about MBSE, so let’s take a look at three</a:t>
            </a:r>
            <a:r>
              <a:rPr lang="en-US" sz="1000" baseline="0" dirty="0" smtClean="0"/>
              <a:t> of them. </a:t>
            </a:r>
          </a:p>
          <a:p>
            <a:r>
              <a:rPr lang="en-US" sz="1000" baseline="0" dirty="0" smtClean="0"/>
              <a:t>(</a:t>
            </a:r>
            <a:r>
              <a:rPr lang="en-US" sz="1000" b="1" baseline="0" dirty="0" smtClean="0"/>
              <a:t>Animate Myth 1</a:t>
            </a:r>
            <a:r>
              <a:rPr lang="en-US" sz="1000" baseline="0" dirty="0" smtClean="0"/>
              <a:t>)  The first myth is that MBSE is some kind of new craze, or new “religion”, if you will, that aims to displace traditional systems engineering, and the short answer is “no” </a:t>
            </a:r>
          </a:p>
          <a:p>
            <a:r>
              <a:rPr lang="en-US" sz="1000" baseline="0" dirty="0" smtClean="0"/>
              <a:t>(</a:t>
            </a:r>
            <a:r>
              <a:rPr lang="en-US" sz="1000" b="1" baseline="0" dirty="0" smtClean="0"/>
              <a:t>Animate</a:t>
            </a:r>
            <a:r>
              <a:rPr lang="en-US" sz="1000" baseline="0" dirty="0" smtClean="0"/>
              <a:t>). MBSE doesn’t </a:t>
            </a:r>
            <a:r>
              <a:rPr lang="en-US" sz="1000" i="1" baseline="0" dirty="0" smtClean="0"/>
              <a:t>displace</a:t>
            </a:r>
            <a:r>
              <a:rPr lang="en-US" sz="1000" baseline="0" dirty="0" smtClean="0"/>
              <a:t> traditional SE. What it does is </a:t>
            </a:r>
            <a:r>
              <a:rPr lang="en-US" sz="1000" i="1" baseline="0" dirty="0" smtClean="0"/>
              <a:t>formalize</a:t>
            </a:r>
            <a:r>
              <a:rPr lang="en-US" sz="1000" baseline="0" dirty="0" smtClean="0"/>
              <a:t> part of SE, and thereby improve precision and rigor. </a:t>
            </a:r>
          </a:p>
          <a:p>
            <a:r>
              <a:rPr lang="en-US" sz="1000" baseline="0" dirty="0" smtClean="0"/>
              <a:t>(</a:t>
            </a:r>
            <a:r>
              <a:rPr lang="en-US" sz="1000" b="1" baseline="0" dirty="0" smtClean="0"/>
              <a:t>Animate Myth 2</a:t>
            </a:r>
            <a:r>
              <a:rPr lang="en-US" sz="1000" baseline="0" dirty="0" smtClean="0"/>
              <a:t>) Another myth is that MBSE is an </a:t>
            </a:r>
            <a:r>
              <a:rPr lang="en-US" sz="1000" i="1" baseline="0" dirty="0" smtClean="0"/>
              <a:t>additional</a:t>
            </a:r>
            <a:r>
              <a:rPr lang="en-US" sz="1000" baseline="0" dirty="0" smtClean="0"/>
              <a:t> SE activity, on top of what system engineers </a:t>
            </a:r>
            <a:r>
              <a:rPr lang="en-US" sz="1000" i="1" baseline="0" dirty="0" smtClean="0"/>
              <a:t>already</a:t>
            </a:r>
            <a:r>
              <a:rPr lang="en-US" sz="1000" baseline="0" dirty="0" smtClean="0"/>
              <a:t> do. </a:t>
            </a:r>
          </a:p>
          <a:p>
            <a:r>
              <a:rPr lang="en-US" sz="1000" baseline="0" dirty="0" smtClean="0"/>
              <a:t>(</a:t>
            </a:r>
            <a:r>
              <a:rPr lang="en-US" sz="1000" b="1" baseline="0" dirty="0" smtClean="0"/>
              <a:t>Animate</a:t>
            </a:r>
            <a:r>
              <a:rPr lang="en-US" sz="1000" baseline="0" dirty="0" smtClean="0"/>
              <a:t>) The reality is that MBSE is </a:t>
            </a:r>
            <a:r>
              <a:rPr lang="en-US" sz="1000" u="sng" baseline="0" dirty="0" smtClean="0"/>
              <a:t>pure</a:t>
            </a:r>
            <a:r>
              <a:rPr lang="en-US" sz="1000" baseline="0" dirty="0" smtClean="0"/>
              <a:t> </a:t>
            </a:r>
            <a:r>
              <a:rPr lang="en-US" sz="1000" i="0" u="none" baseline="0" dirty="0" smtClean="0"/>
              <a:t>technique</a:t>
            </a:r>
            <a:r>
              <a:rPr lang="en-US" sz="1000" i="1" u="none" baseline="0" dirty="0" smtClean="0"/>
              <a:t>; </a:t>
            </a:r>
            <a:r>
              <a:rPr lang="en-US" sz="1000" i="0" u="none" baseline="0" dirty="0" smtClean="0"/>
              <a:t>it is technique for doing systems engineering, just as Electrical CAD is a technique for doing electrical engineering. It’s not an additional activity. </a:t>
            </a:r>
          </a:p>
          <a:p>
            <a:r>
              <a:rPr lang="en-US" sz="1000" i="0" u="none" baseline="0" dirty="0" smtClean="0"/>
              <a:t>(</a:t>
            </a:r>
            <a:r>
              <a:rPr lang="en-US" sz="1000" b="1" i="0" u="none" baseline="0" dirty="0" smtClean="0"/>
              <a:t>Animate Myth 3</a:t>
            </a:r>
            <a:r>
              <a:rPr lang="en-US" sz="1000" i="0" u="none" baseline="0" dirty="0" smtClean="0"/>
              <a:t>) A third myth is that MBSE aims to eliminate documents, and that’s understandable given that MBSE is often described as moving from a document-centric approach to a model-centric approach. </a:t>
            </a:r>
          </a:p>
          <a:p>
            <a:r>
              <a:rPr lang="en-US" sz="1000" i="0" u="none" baseline="0" dirty="0" smtClean="0"/>
              <a:t>(</a:t>
            </a:r>
            <a:r>
              <a:rPr lang="en-US" sz="1000" b="1" i="0" u="none" baseline="0" dirty="0" smtClean="0"/>
              <a:t>Animate</a:t>
            </a:r>
            <a:r>
              <a:rPr lang="en-US" sz="1000" i="0" u="none" baseline="0" dirty="0" smtClean="0"/>
              <a:t>) However, documents are still important and even </a:t>
            </a:r>
            <a:r>
              <a:rPr lang="en-US" sz="1000" i="1" u="none" baseline="0" dirty="0" smtClean="0"/>
              <a:t>desirable</a:t>
            </a:r>
            <a:r>
              <a:rPr lang="en-US" sz="1000" i="0" u="none" baseline="0" dirty="0" smtClean="0"/>
              <a:t>. A well-structured document containing a thoughtful narrative can convey important facts and analyses in a way that </a:t>
            </a:r>
            <a:r>
              <a:rPr lang="en-US" sz="1000" i="1" u="none" baseline="0" dirty="0" smtClean="0"/>
              <a:t>directly addresses </a:t>
            </a:r>
            <a:r>
              <a:rPr lang="en-US" sz="1000" i="0" u="none" baseline="0" dirty="0" smtClean="0"/>
              <a:t>stakeholder concerns. What’s possible now, with MBSE, is to keep documents mutually consistent and up to date by generating documents using information in the system model.</a:t>
            </a:r>
            <a:endParaRPr lang="en-US" sz="1000" b="0" i="0" u="none"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13</a:t>
            </a:fld>
            <a:endParaRPr lang="en-US"/>
          </a:p>
        </p:txBody>
      </p:sp>
    </p:spTree>
    <p:extLst>
      <p:ext uri="{BB962C8B-B14F-4D97-AF65-F5344CB8AC3E}">
        <p14:creationId xmlns:p14="http://schemas.microsoft.com/office/powerpoint/2010/main" val="2258655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Moving on now, let’s look at some of the </a:t>
            </a:r>
            <a:r>
              <a:rPr lang="en-US" sz="1000" baseline="0" dirty="0" smtClean="0"/>
              <a:t>problems that have been identified in the practice of systems engineering, and later on we’ll see how MBSE addresses these problems.</a:t>
            </a:r>
          </a:p>
          <a:p>
            <a:r>
              <a:rPr lang="en-US" sz="1000" baseline="0" dirty="0" smtClean="0"/>
              <a:t>(</a:t>
            </a:r>
            <a:r>
              <a:rPr lang="en-US" sz="1000" b="1" baseline="0" dirty="0" smtClean="0"/>
              <a:t>Animate</a:t>
            </a:r>
            <a:r>
              <a:rPr lang="en-US" sz="1000" baseline="0" dirty="0" smtClean="0"/>
              <a:t>)  What you’ll see in the next few slides came from a 2009 study at JPL that examined </a:t>
            </a:r>
            <a:r>
              <a:rPr lang="en-US" sz="1000" i="1" dirty="0" smtClean="0"/>
              <a:t>several</a:t>
            </a:r>
            <a:r>
              <a:rPr lang="en-US" sz="1000" dirty="0" smtClean="0"/>
              <a:t> reports about systems engineering in order to understand</a:t>
            </a:r>
            <a:r>
              <a:rPr lang="en-US" sz="1000" baseline="0" dirty="0" smtClean="0"/>
              <a:t> </a:t>
            </a:r>
            <a:r>
              <a:rPr lang="en-US" sz="1000" dirty="0" smtClean="0"/>
              <a:t>the problem areas and establish some concrete goals for what to fix</a:t>
            </a:r>
            <a:r>
              <a:rPr lang="en-US" sz="1000" baseline="0" dirty="0" smtClean="0"/>
              <a:t>.  The study was conducted by JPL’s initiative on Integrated Model-Centric Engineering, and f</a:t>
            </a:r>
            <a:r>
              <a:rPr lang="en-US" sz="1000" dirty="0" smtClean="0"/>
              <a:t>ive themes emerged.</a:t>
            </a:r>
            <a:r>
              <a:rPr lang="en-US" sz="1000" baseline="0" dirty="0" smtClean="0"/>
              <a:t> </a:t>
            </a:r>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14</a:t>
            </a:fld>
            <a:endParaRPr lang="en-US"/>
          </a:p>
        </p:txBody>
      </p:sp>
    </p:spTree>
    <p:extLst>
      <p:ext uri="{BB962C8B-B14F-4D97-AF65-F5344CB8AC3E}">
        <p14:creationId xmlns:p14="http://schemas.microsoft.com/office/powerpoint/2010/main" val="2158720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000" b="1" baseline="0" dirty="0" smtClean="0">
                <a:latin typeface="+mn-lt"/>
              </a:rPr>
              <a:t>The first problem is that mission complexity is growing faster than our ability to manage it. </a:t>
            </a:r>
          </a:p>
          <a:p>
            <a:pPr marL="228600" indent="-228600">
              <a:buFont typeface="+mj-lt"/>
              <a:buAutoNum type="arabicPeriod"/>
            </a:pPr>
            <a:r>
              <a:rPr lang="en-US" sz="1000" baseline="0" dirty="0" smtClean="0">
                <a:latin typeface="+mn-lt"/>
              </a:rPr>
              <a:t>Missions have become increasingly ambitious, evolving from flyby reconnaissance to orbital studies to in-situ exploration, and that has been enabled by ever-increasing space-borne processing capability, with more and more flight system functionality implemented in software. </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Unfortunately, single-viewpoint, natural language specifications are inadequate to capture and expose these system level interactions and characteristics,</a:t>
            </a:r>
            <a:r>
              <a:rPr lang="en-US" sz="1000" kern="1200" baseline="0" dirty="0" smtClean="0">
                <a:solidFill>
                  <a:schemeClr val="tx1"/>
                </a:solidFill>
                <a:latin typeface="+mn-lt"/>
                <a:ea typeface="ＭＳ Ｐゴシック" pitchFamily="-112" charset="-128"/>
                <a:cs typeface="ＭＳ Ｐゴシック" pitchFamily="-112" charset="-128"/>
              </a:rPr>
              <a:t> increasing the risk of unexpected</a:t>
            </a:r>
            <a:r>
              <a:rPr lang="en-US" sz="1000" kern="1200" dirty="0" smtClean="0">
                <a:solidFill>
                  <a:schemeClr val="tx1"/>
                </a:solidFill>
                <a:latin typeface="+mn-lt"/>
                <a:ea typeface="ＭＳ Ｐゴシック" pitchFamily="-112" charset="-128"/>
                <a:cs typeface="ＭＳ Ｐゴシック" pitchFamily="-112" charset="-128"/>
              </a:rPr>
              <a:t> system behaviors.  </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At the same time, the potential range of behaviors has become so large that it is impractical to fully test it: problems can no longer be reliably exposed by testing.  </a:t>
            </a:r>
            <a:endParaRPr lang="en-US" sz="1000" b="1" kern="1200" dirty="0" smtClean="0">
              <a:solidFill>
                <a:schemeClr val="tx1"/>
              </a:solidFill>
              <a:latin typeface="+mn-lt"/>
              <a:ea typeface="ＭＳ Ｐゴシック" pitchFamily="-112" charset="-128"/>
              <a:cs typeface="ＭＳ Ｐゴシック" pitchFamily="-112" charset="-128"/>
            </a:endParaRPr>
          </a:p>
          <a:p>
            <a:pPr marL="228600" indent="-228600">
              <a:buFont typeface="+mj-lt"/>
              <a:buAutoNum type="arabicPeriod"/>
            </a:pPr>
            <a:r>
              <a:rPr lang="en-US" sz="1000" b="1" kern="1200" dirty="0" smtClean="0">
                <a:solidFill>
                  <a:schemeClr val="tx1"/>
                </a:solidFill>
                <a:latin typeface="+mn-lt"/>
                <a:ea typeface="ＭＳ Ｐゴシック" pitchFamily="-112" charset="-128"/>
                <a:cs typeface="ＭＳ Ｐゴシック" pitchFamily="-112" charset="-128"/>
              </a:rPr>
              <a:t>(Animate) The result of this situation is that inadequately-specified and incompletely-tested system level interactions are a major and growing risk factor for our missions.</a:t>
            </a:r>
            <a:r>
              <a:rPr lang="en-US" sz="1000" kern="1200" dirty="0" smtClean="0">
                <a:solidFill>
                  <a:schemeClr val="tx1"/>
                </a:solidFill>
                <a:latin typeface="+mn-lt"/>
                <a:ea typeface="ＭＳ Ｐゴシック" pitchFamily="-112" charset="-128"/>
                <a:cs typeface="ＭＳ Ｐゴシック" pitchFamily="-112" charset="-128"/>
              </a:rPr>
              <a:t> </a:t>
            </a:r>
            <a:endParaRPr lang="en-US" sz="1000" dirty="0" smtClean="0">
              <a:latin typeface="+mn-lt"/>
            </a:endParaRP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1000" dirty="0" smtClean="0">
              <a:latin typeface="+mn-lt"/>
            </a:endParaRPr>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15</a:t>
            </a:fld>
            <a:endParaRPr lang="en-US"/>
          </a:p>
        </p:txBody>
      </p:sp>
    </p:spTree>
    <p:extLst>
      <p:ext uri="{BB962C8B-B14F-4D97-AF65-F5344CB8AC3E}">
        <p14:creationId xmlns:p14="http://schemas.microsoft.com/office/powerpoint/2010/main" val="8970237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228600" indent="-228600">
              <a:buFont typeface="+mj-lt"/>
              <a:buAutoNum type="arabicPeriod"/>
            </a:pPr>
            <a:r>
              <a:rPr lang="en-US" sz="1000" b="1" kern="1200" dirty="0" smtClean="0">
                <a:solidFill>
                  <a:schemeClr val="tx1"/>
                </a:solidFill>
                <a:latin typeface="+mn-lt"/>
                <a:ea typeface="ＭＳ Ｐゴシック" pitchFamily="-112" charset="-128"/>
                <a:cs typeface="ＭＳ Ｐゴシック" pitchFamily="-112" charset="-128"/>
              </a:rPr>
              <a:t>The next problem is that system design often emerges from the pieces rather than from an architecture.</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Architectural principles are seldom articulated or used to drive the design,</a:t>
            </a:r>
            <a:r>
              <a:rPr lang="en-US" sz="1000" kern="1200" baseline="0" dirty="0" smtClean="0">
                <a:solidFill>
                  <a:schemeClr val="tx1"/>
                </a:solidFill>
                <a:latin typeface="+mn-lt"/>
                <a:ea typeface="ＭＳ Ｐゴシック" pitchFamily="-112" charset="-128"/>
                <a:cs typeface="ＭＳ Ｐゴシック" pitchFamily="-112" charset="-128"/>
              </a:rPr>
              <a:t> and that</a:t>
            </a:r>
            <a:r>
              <a:rPr lang="en-US" sz="1000" kern="1200" dirty="0" smtClean="0">
                <a:solidFill>
                  <a:schemeClr val="tx1"/>
                </a:solidFill>
                <a:latin typeface="+mn-lt"/>
                <a:ea typeface="ＭＳ Ｐゴシック" pitchFamily="-112" charset="-128"/>
                <a:cs typeface="ＭＳ Ｐゴシック" pitchFamily="-112" charset="-128"/>
              </a:rPr>
              <a:t> allows poorly understood or flawed requirements and assumptions to persist, resulting in weakened designs. </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In general, weak architecture can</a:t>
            </a:r>
            <a:r>
              <a:rPr lang="en-US" sz="1000" kern="1200" baseline="0" dirty="0" smtClean="0">
                <a:solidFill>
                  <a:schemeClr val="tx1"/>
                </a:solidFill>
                <a:latin typeface="+mn-lt"/>
                <a:ea typeface="ＭＳ Ｐゴシック" pitchFamily="-112" charset="-128"/>
                <a:cs typeface="ＭＳ Ｐゴシック" pitchFamily="-112" charset="-128"/>
              </a:rPr>
              <a:t> lead to</a:t>
            </a:r>
            <a:r>
              <a:rPr lang="en-US" sz="1000" kern="1200" dirty="0" smtClean="0">
                <a:solidFill>
                  <a:schemeClr val="tx1"/>
                </a:solidFill>
                <a:latin typeface="+mn-lt"/>
                <a:ea typeface="ＭＳ Ｐゴシック" pitchFamily="-112" charset="-128"/>
                <a:cs typeface="ＭＳ Ｐゴシック" pitchFamily="-112" charset="-128"/>
              </a:rPr>
              <a:t> unmanageable interactions, stove-piped analyses, brittle fault protection,</a:t>
            </a:r>
            <a:r>
              <a:rPr lang="en-US" sz="1000" kern="1200" baseline="0" dirty="0" smtClean="0">
                <a:solidFill>
                  <a:schemeClr val="tx1"/>
                </a:solidFill>
                <a:latin typeface="+mn-lt"/>
                <a:ea typeface="ＭＳ Ｐゴシック" pitchFamily="-112" charset="-128"/>
                <a:cs typeface="ＭＳ Ｐゴシック" pitchFamily="-112" charset="-128"/>
              </a:rPr>
              <a:t> untestable aspects of design, and late discovery of  design defects such as unexpected behaviors and unmet requirements.</a:t>
            </a:r>
          </a:p>
          <a:p>
            <a:pPr marL="228600" indent="-228600">
              <a:buFont typeface="+mj-lt"/>
              <a:buAutoNum type="arabicPeriod"/>
            </a:pPr>
            <a:r>
              <a:rPr lang="en-US" sz="1000" kern="1200" baseline="0" dirty="0" smtClean="0">
                <a:solidFill>
                  <a:schemeClr val="tx1"/>
                </a:solidFill>
                <a:latin typeface="+mn-lt"/>
                <a:ea typeface="ＭＳ Ｐゴシック" pitchFamily="-112" charset="-128"/>
                <a:cs typeface="ＭＳ Ｐゴシック" pitchFamily="-112" charset="-128"/>
              </a:rPr>
              <a:t>Also, with so much of system behaviors managed by software, it’s crucial that systems engineers communicate effectively with software engineers, but textual representations are often ambiguous or incomplete.</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a:t>
            </a:r>
            <a:r>
              <a:rPr lang="en-US" sz="1000" b="1" kern="1200" dirty="0" smtClean="0">
                <a:solidFill>
                  <a:schemeClr val="tx1"/>
                </a:solidFill>
                <a:latin typeface="+mn-lt"/>
                <a:ea typeface="ＭＳ Ｐゴシック" pitchFamily="-112" charset="-128"/>
                <a:cs typeface="ＭＳ Ｐゴシック" pitchFamily="-112" charset="-128"/>
              </a:rPr>
              <a:t>Animate</a:t>
            </a:r>
            <a:r>
              <a:rPr lang="en-US" sz="1000" kern="1200" dirty="0" smtClean="0">
                <a:solidFill>
                  <a:schemeClr val="tx1"/>
                </a:solidFill>
                <a:latin typeface="+mn-lt"/>
                <a:ea typeface="ＭＳ Ｐゴシック" pitchFamily="-112" charset="-128"/>
                <a:cs typeface="ＭＳ Ｐゴシック" pitchFamily="-112" charset="-128"/>
              </a:rPr>
              <a:t>)</a:t>
            </a:r>
            <a:r>
              <a:rPr lang="en-US" sz="1000" kern="1200" baseline="0" dirty="0" smtClean="0">
                <a:solidFill>
                  <a:schemeClr val="tx1"/>
                </a:solidFill>
                <a:latin typeface="+mn-lt"/>
                <a:ea typeface="ＭＳ Ｐゴシック" pitchFamily="-112" charset="-128"/>
                <a:cs typeface="ＭＳ Ｐゴシック" pitchFamily="-112" charset="-128"/>
              </a:rPr>
              <a:t> </a:t>
            </a:r>
            <a:r>
              <a:rPr lang="en-US" sz="1000" b="1" kern="1200" baseline="0" dirty="0" smtClean="0">
                <a:solidFill>
                  <a:schemeClr val="tx1"/>
                </a:solidFill>
                <a:latin typeface="+mn-lt"/>
                <a:ea typeface="ＭＳ Ｐゴシック" pitchFamily="-112" charset="-128"/>
                <a:cs typeface="ＭＳ Ｐゴシック" pitchFamily="-112" charset="-128"/>
              </a:rPr>
              <a:t>The result of all these issues is that we end up with systems that are brittle, difficult to test, and hard to operate. In fact, we end up with systems whose </a:t>
            </a:r>
            <a:r>
              <a:rPr lang="en-US" sz="1000" b="1" kern="1200" dirty="0" smtClean="0">
                <a:solidFill>
                  <a:schemeClr val="tx1"/>
                </a:solidFill>
                <a:latin typeface="+mn-lt"/>
                <a:ea typeface="ＭＳ Ｐゴシック" pitchFamily="-112" charset="-128"/>
                <a:cs typeface="ＭＳ Ｐゴシック" pitchFamily="-112" charset="-128"/>
              </a:rPr>
              <a:t>behavior must be ‘discovered’ – often in flight.</a:t>
            </a:r>
          </a:p>
          <a:p>
            <a:pPr marL="171450" indent="-171450">
              <a:buFont typeface="Arial"/>
              <a:buChar char="•"/>
            </a:pPr>
            <a:endParaRPr lang="en-US" sz="1000" dirty="0">
              <a:latin typeface="+mn-lt"/>
            </a:endParaRP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16</a:t>
            </a:fld>
            <a:endParaRPr lang="en-US"/>
          </a:p>
        </p:txBody>
      </p:sp>
    </p:spTree>
    <p:extLst>
      <p:ext uri="{BB962C8B-B14F-4D97-AF65-F5344CB8AC3E}">
        <p14:creationId xmlns:p14="http://schemas.microsoft.com/office/powerpoint/2010/main" val="3787117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000" b="1" kern="1200" dirty="0" smtClean="0">
                <a:solidFill>
                  <a:schemeClr val="tx1"/>
                </a:solidFill>
                <a:latin typeface="+mn-lt"/>
                <a:ea typeface="ＭＳ Ｐゴシック" pitchFamily="-112" charset="-128"/>
                <a:cs typeface="ＭＳ Ｐゴシック" pitchFamily="-112" charset="-128"/>
              </a:rPr>
              <a:t>The third problem is that knowledge and investment are lost at project lifecycle boundaries.</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For</a:t>
            </a:r>
            <a:r>
              <a:rPr lang="en-US" sz="1000" kern="1200" baseline="0" dirty="0" smtClean="0">
                <a:solidFill>
                  <a:schemeClr val="tx1"/>
                </a:solidFill>
                <a:latin typeface="+mn-lt"/>
                <a:ea typeface="ＭＳ Ｐゴシック" pitchFamily="-112" charset="-128"/>
                <a:cs typeface="ＭＳ Ｐゴシック" pitchFamily="-112" charset="-128"/>
              </a:rPr>
              <a:t> example, m</a:t>
            </a:r>
            <a:r>
              <a:rPr lang="en-US" sz="1000" kern="1200" dirty="0" smtClean="0">
                <a:solidFill>
                  <a:schemeClr val="tx1"/>
                </a:solidFill>
                <a:latin typeface="+mn-lt"/>
                <a:ea typeface="ＭＳ Ｐゴシック" pitchFamily="-112" charset="-128"/>
                <a:cs typeface="ＭＳ Ｐゴシック" pitchFamily="-112" charset="-128"/>
              </a:rPr>
              <a:t>odels used during the </a:t>
            </a:r>
            <a:r>
              <a:rPr lang="en-US" sz="1000" i="1" kern="1200" dirty="0" smtClean="0">
                <a:solidFill>
                  <a:schemeClr val="tx1"/>
                </a:solidFill>
                <a:latin typeface="+mn-lt"/>
                <a:ea typeface="ＭＳ Ｐゴシック" pitchFamily="-112" charset="-128"/>
                <a:cs typeface="ＭＳ Ｐゴシック" pitchFamily="-112" charset="-128"/>
              </a:rPr>
              <a:t>formulation phase </a:t>
            </a:r>
            <a:r>
              <a:rPr lang="en-US" sz="1000" kern="1200" dirty="0" smtClean="0">
                <a:solidFill>
                  <a:schemeClr val="tx1"/>
                </a:solidFill>
                <a:latin typeface="+mn-lt"/>
                <a:ea typeface="ＭＳ Ｐゴシック" pitchFamily="-112" charset="-128"/>
                <a:cs typeface="ＭＳ Ｐゴシック" pitchFamily="-112" charset="-128"/>
              </a:rPr>
              <a:t>of a project are abandoned and new ones created when </a:t>
            </a:r>
            <a:r>
              <a:rPr lang="en-US" sz="1000" i="1" kern="1200" dirty="0" smtClean="0">
                <a:solidFill>
                  <a:schemeClr val="tx1"/>
                </a:solidFill>
                <a:latin typeface="+mn-lt"/>
                <a:ea typeface="ＭＳ Ｐゴシック" pitchFamily="-112" charset="-128"/>
                <a:cs typeface="ＭＳ Ｐゴシック" pitchFamily="-112" charset="-128"/>
              </a:rPr>
              <a:t>implementation phase </a:t>
            </a:r>
            <a:r>
              <a:rPr lang="en-US" sz="1000" kern="1200" dirty="0" smtClean="0">
                <a:solidFill>
                  <a:schemeClr val="tx1"/>
                </a:solidFill>
                <a:latin typeface="+mn-lt"/>
                <a:ea typeface="ＭＳ Ｐゴシック" pitchFamily="-112" charset="-128"/>
                <a:cs typeface="ＭＳ Ｐゴシック" pitchFamily="-112" charset="-128"/>
              </a:rPr>
              <a:t>begins.  Many examples exist,</a:t>
            </a:r>
            <a:r>
              <a:rPr lang="en-US" sz="1000" kern="1200" baseline="0" dirty="0" smtClean="0">
                <a:solidFill>
                  <a:schemeClr val="tx1"/>
                </a:solidFill>
                <a:latin typeface="+mn-lt"/>
                <a:ea typeface="ＭＳ Ｐゴシック" pitchFamily="-112" charset="-128"/>
                <a:cs typeface="ＭＳ Ｐゴシック" pitchFamily="-112" charset="-128"/>
              </a:rPr>
              <a:t> including </a:t>
            </a:r>
            <a:r>
              <a:rPr lang="en-US" sz="1000" kern="1200" dirty="0" smtClean="0">
                <a:solidFill>
                  <a:schemeClr val="tx1"/>
                </a:solidFill>
                <a:latin typeface="+mn-lt"/>
                <a:ea typeface="ＭＳ Ｐゴシック" pitchFamily="-112" charset="-128"/>
                <a:cs typeface="ＭＳ Ｐゴシック" pitchFamily="-112" charset="-128"/>
              </a:rPr>
              <a:t>trade models, cost models, power, telecom, and data transport models.</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Essential attributes of design are not captured consistently in a readily accessible manner. For example, architectural principles, trade study assumptions and rationale, and system design, rationale, and narrative are only </a:t>
            </a:r>
            <a:r>
              <a:rPr lang="en-US" sz="1000" i="1" kern="1200" dirty="0" smtClean="0">
                <a:solidFill>
                  <a:schemeClr val="tx1"/>
                </a:solidFill>
                <a:latin typeface="+mn-lt"/>
                <a:ea typeface="ＭＳ Ｐゴシック" pitchFamily="-112" charset="-128"/>
                <a:cs typeface="ＭＳ Ｐゴシック" pitchFamily="-112" charset="-128"/>
              </a:rPr>
              <a:t>partially</a:t>
            </a:r>
            <a:r>
              <a:rPr lang="en-US" sz="1000" kern="1200" dirty="0" smtClean="0">
                <a:solidFill>
                  <a:schemeClr val="tx1"/>
                </a:solidFill>
                <a:latin typeface="+mn-lt"/>
                <a:ea typeface="ＭＳ Ｐゴシック" pitchFamily="-112" charset="-128"/>
                <a:cs typeface="ＭＳ Ｐゴシック" pitchFamily="-112" charset="-128"/>
              </a:rPr>
              <a:t> captured at best and are </a:t>
            </a:r>
            <a:r>
              <a:rPr lang="en-US" sz="1000" i="1" kern="1200" dirty="0" smtClean="0">
                <a:solidFill>
                  <a:schemeClr val="tx1"/>
                </a:solidFill>
                <a:latin typeface="+mn-lt"/>
                <a:ea typeface="ＭＳ Ｐゴシック" pitchFamily="-112" charset="-128"/>
                <a:cs typeface="ＭＳ Ｐゴシック" pitchFamily="-112" charset="-128"/>
              </a:rPr>
              <a:t>seldom</a:t>
            </a:r>
            <a:r>
              <a:rPr lang="en-US" sz="1000" kern="1200" dirty="0" smtClean="0">
                <a:solidFill>
                  <a:schemeClr val="tx1"/>
                </a:solidFill>
                <a:latin typeface="+mn-lt"/>
                <a:ea typeface="ＭＳ Ｐゴシック" pitchFamily="-112" charset="-128"/>
                <a:cs typeface="ＭＳ Ｐゴシック" pitchFamily="-112" charset="-128"/>
              </a:rPr>
              <a:t> readily accessible.</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Training of engineers joining a project takes longer than necessary. In</a:t>
            </a:r>
            <a:r>
              <a:rPr lang="en-US" sz="1000" kern="1200" baseline="0" dirty="0" smtClean="0">
                <a:solidFill>
                  <a:schemeClr val="tx1"/>
                </a:solidFill>
                <a:latin typeface="+mn-lt"/>
                <a:ea typeface="ＭＳ Ｐゴシック" pitchFamily="-112" charset="-128"/>
                <a:cs typeface="ＭＳ Ｐゴシック" pitchFamily="-112" charset="-128"/>
              </a:rPr>
              <a:t> m</a:t>
            </a:r>
            <a:r>
              <a:rPr lang="en-US" sz="1000" kern="1200" dirty="0" smtClean="0">
                <a:solidFill>
                  <a:schemeClr val="tx1"/>
                </a:solidFill>
                <a:latin typeface="+mn-lt"/>
                <a:ea typeface="ＭＳ Ｐゴシック" pitchFamily="-112" charset="-128"/>
                <a:cs typeface="ＭＳ Ｐゴシック" pitchFamily="-112" charset="-128"/>
              </a:rPr>
              <a:t>oving from pre-phase A to Phase A, and then on to Phases B, C and D, there is significant team expansion and turnover.  Training people who were not around for previous phases is currently heavily dependent on getting key documents from, and having lengthy conversations with, key people.  Because the system design is poorly captured, this essentially ensures that </a:t>
            </a:r>
            <a:r>
              <a:rPr lang="en-US" sz="1000" i="1" kern="1200" dirty="0" smtClean="0">
                <a:solidFill>
                  <a:schemeClr val="tx1"/>
                </a:solidFill>
                <a:latin typeface="+mn-lt"/>
                <a:ea typeface="ＭＳ Ｐゴシック" pitchFamily="-112" charset="-128"/>
                <a:cs typeface="ＭＳ Ｐゴシック" pitchFamily="-112" charset="-128"/>
              </a:rPr>
              <a:t>new</a:t>
            </a:r>
            <a:r>
              <a:rPr lang="en-US" sz="1000" kern="1200" dirty="0" smtClean="0">
                <a:solidFill>
                  <a:schemeClr val="tx1"/>
                </a:solidFill>
                <a:latin typeface="+mn-lt"/>
                <a:ea typeface="ＭＳ Ｐゴシック" pitchFamily="-112" charset="-128"/>
                <a:cs typeface="ＭＳ Ｐゴシック" pitchFamily="-112" charset="-128"/>
              </a:rPr>
              <a:t> team members will be discovering attributes of the design for </a:t>
            </a:r>
            <a:r>
              <a:rPr lang="en-US" sz="1000" i="1" kern="1200" dirty="0" smtClean="0">
                <a:solidFill>
                  <a:schemeClr val="tx1"/>
                </a:solidFill>
                <a:latin typeface="+mn-lt"/>
                <a:ea typeface="ＭＳ Ｐゴシック" pitchFamily="-112" charset="-128"/>
                <a:cs typeface="ＭＳ Ｐゴシック" pitchFamily="-112" charset="-128"/>
              </a:rPr>
              <a:t>years</a:t>
            </a:r>
            <a:r>
              <a:rPr lang="en-US" sz="1000" kern="1200" dirty="0" smtClean="0">
                <a:solidFill>
                  <a:schemeClr val="tx1"/>
                </a:solidFill>
                <a:latin typeface="+mn-lt"/>
                <a:ea typeface="ＭＳ Ｐゴシック" pitchFamily="-112" charset="-128"/>
                <a:cs typeface="ＭＳ Ｐゴシック" pitchFamily="-112" charset="-128"/>
              </a:rPr>
              <a:t>.</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a:t>
            </a:r>
            <a:r>
              <a:rPr lang="en-US" sz="1000" b="1" kern="1200" dirty="0" smtClean="0">
                <a:solidFill>
                  <a:schemeClr val="tx1"/>
                </a:solidFill>
                <a:latin typeface="+mn-lt"/>
                <a:ea typeface="ＭＳ Ｐゴシック" pitchFamily="-112" charset="-128"/>
                <a:cs typeface="ＭＳ Ｐゴシック" pitchFamily="-112" charset="-128"/>
              </a:rPr>
              <a:t>Animate</a:t>
            </a:r>
            <a:r>
              <a:rPr lang="en-US" sz="1000" kern="1200" dirty="0" smtClean="0">
                <a:solidFill>
                  <a:schemeClr val="tx1"/>
                </a:solidFill>
                <a:latin typeface="+mn-lt"/>
                <a:ea typeface="ＭＳ Ｐゴシック" pitchFamily="-112" charset="-128"/>
                <a:cs typeface="ＭＳ Ｐゴシック" pitchFamily="-112" charset="-128"/>
              </a:rPr>
              <a:t>)</a:t>
            </a:r>
            <a:r>
              <a:rPr lang="en-US" sz="1000" kern="1200" baseline="0" dirty="0" smtClean="0">
                <a:solidFill>
                  <a:schemeClr val="tx1"/>
                </a:solidFill>
                <a:latin typeface="+mn-lt"/>
                <a:ea typeface="ＭＳ Ｐゴシック" pitchFamily="-112" charset="-128"/>
                <a:cs typeface="ＭＳ Ｐゴシック" pitchFamily="-112" charset="-128"/>
              </a:rPr>
              <a:t> </a:t>
            </a:r>
            <a:r>
              <a:rPr lang="en-US" sz="1000" b="1" kern="1200" baseline="0" dirty="0" smtClean="0">
                <a:solidFill>
                  <a:schemeClr val="tx1"/>
                </a:solidFill>
                <a:latin typeface="+mn-lt"/>
                <a:ea typeface="ＭＳ Ｐゴシック" pitchFamily="-112" charset="-128"/>
                <a:cs typeface="ＭＳ Ｐゴシック" pitchFamily="-112" charset="-128"/>
              </a:rPr>
              <a:t>The net result of all this is increasing development cost and late discovery of design problems.</a:t>
            </a:r>
            <a:endParaRPr lang="en-US" sz="1000" b="1" kern="1200" dirty="0" smtClean="0">
              <a:solidFill>
                <a:schemeClr val="tx1"/>
              </a:solidFill>
              <a:latin typeface="+mn-lt"/>
              <a:ea typeface="ＭＳ Ｐゴシック" pitchFamily="-112" charset="-128"/>
              <a:cs typeface="ＭＳ Ｐゴシック" pitchFamily="-112" charset="-128"/>
            </a:endParaRP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17</a:t>
            </a:fld>
            <a:endParaRPr lang="en-US"/>
          </a:p>
        </p:txBody>
      </p:sp>
    </p:spTree>
    <p:extLst>
      <p:ext uri="{BB962C8B-B14F-4D97-AF65-F5344CB8AC3E}">
        <p14:creationId xmlns:p14="http://schemas.microsoft.com/office/powerpoint/2010/main" val="1797205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914400" rtl="0" eaLnBrk="1" fontAlgn="base" latinLnBrk="0" hangingPunct="1">
              <a:lnSpc>
                <a:spcPct val="100000"/>
              </a:lnSpc>
              <a:spcBef>
                <a:spcPct val="30000"/>
              </a:spcBef>
              <a:spcAft>
                <a:spcPct val="0"/>
              </a:spcAft>
              <a:buClrTx/>
              <a:buSzTx/>
              <a:buFont typeface="+mj-lt"/>
              <a:buAutoNum type="arabicPeriod"/>
              <a:tabLst/>
              <a:defRPr/>
            </a:pPr>
            <a:r>
              <a:rPr lang="en-US" sz="1000" b="1" kern="1200" dirty="0" smtClean="0">
                <a:solidFill>
                  <a:schemeClr val="tx1"/>
                </a:solidFill>
                <a:latin typeface="+mn-lt"/>
                <a:ea typeface="ＭＳ Ｐゴシック" pitchFamily="-112" charset="-128"/>
                <a:cs typeface="ＭＳ Ｐゴシック" pitchFamily="-112" charset="-128"/>
              </a:rPr>
              <a:t>The fourth problem is that knowledge and investment are lost between projects.</a:t>
            </a:r>
          </a:p>
          <a:p>
            <a:pPr marL="228600" marR="0" indent="-228600" algn="l" defTabSz="914400" rtl="0" eaLnBrk="1" fontAlgn="base" latinLnBrk="0" hangingPunct="1">
              <a:lnSpc>
                <a:spcPct val="100000"/>
              </a:lnSpc>
              <a:spcBef>
                <a:spcPct val="30000"/>
              </a:spcBef>
              <a:spcAft>
                <a:spcPct val="0"/>
              </a:spcAft>
              <a:buClrTx/>
              <a:buSzTx/>
              <a:buFont typeface="+mj-lt"/>
              <a:buAutoNum type="arabicPeriod"/>
              <a:tabLst/>
              <a:defRPr/>
            </a:pPr>
            <a:r>
              <a:rPr lang="en-US" sz="1000" kern="1200" dirty="0" smtClean="0">
                <a:solidFill>
                  <a:schemeClr val="tx1"/>
                </a:solidFill>
                <a:latin typeface="+mn-lt"/>
                <a:ea typeface="ＭＳ Ｐゴシック" pitchFamily="-112" charset="-128"/>
                <a:cs typeface="ＭＳ Ｐゴシック" pitchFamily="-112" charset="-128"/>
              </a:rPr>
              <a:t>Since system architectures and designs are not well-captured, re-using them on subsequent projects is difficult and seldom happens,</a:t>
            </a:r>
            <a:r>
              <a:rPr lang="en-US" sz="1000" kern="1200" baseline="0" dirty="0" smtClean="0">
                <a:solidFill>
                  <a:schemeClr val="tx1"/>
                </a:solidFill>
                <a:latin typeface="+mn-lt"/>
                <a:ea typeface="ＭＳ Ｐゴシック" pitchFamily="-112" charset="-128"/>
                <a:cs typeface="ＭＳ Ｐゴシック" pitchFamily="-112" charset="-128"/>
              </a:rPr>
              <a:t> </a:t>
            </a:r>
            <a:r>
              <a:rPr lang="en-US" sz="1000" kern="1200" dirty="0" smtClean="0">
                <a:solidFill>
                  <a:schemeClr val="tx1"/>
                </a:solidFill>
                <a:latin typeface="+mn-lt"/>
                <a:ea typeface="ＭＳ Ｐゴシック" pitchFamily="-112" charset="-128"/>
                <a:cs typeface="ＭＳ Ｐゴシック" pitchFamily="-112" charset="-128"/>
              </a:rPr>
              <a:t>except where the project team itself is ‘inherited’ by the next project.  </a:t>
            </a:r>
          </a:p>
          <a:p>
            <a:pPr marL="228600" marR="0" indent="-228600" algn="l" defTabSz="914400" rtl="0" eaLnBrk="1" fontAlgn="base" latinLnBrk="0" hangingPunct="1">
              <a:lnSpc>
                <a:spcPct val="100000"/>
              </a:lnSpc>
              <a:spcBef>
                <a:spcPct val="30000"/>
              </a:spcBef>
              <a:spcAft>
                <a:spcPct val="0"/>
              </a:spcAft>
              <a:buClrTx/>
              <a:buSzTx/>
              <a:buFont typeface="+mj-lt"/>
              <a:buAutoNum type="arabicPeriod"/>
              <a:tabLst/>
              <a:defRPr/>
            </a:pPr>
            <a:r>
              <a:rPr lang="en-US" sz="1000" kern="1200" dirty="0" smtClean="0">
                <a:solidFill>
                  <a:schemeClr val="tx1"/>
                </a:solidFill>
                <a:latin typeface="+mn-lt"/>
                <a:ea typeface="ＭＳ Ｐゴシック" pitchFamily="-112" charset="-128"/>
                <a:cs typeface="ＭＳ Ｐゴシック" pitchFamily="-112" charset="-128"/>
              </a:rPr>
              <a:t>There is currently no formal way to document and integrate the broad experience and knowledge of engineers across a project, to train new systems engineers who will need to absorb this broad knowledge quickly and deeply, and to make this available as a legacy to future projects in a manner that’s easily dissected and reapplied to new circumstances.  </a:t>
            </a:r>
          </a:p>
          <a:p>
            <a:pPr marL="228600" marR="0" indent="-228600" algn="l" defTabSz="914400" rtl="0" eaLnBrk="1" fontAlgn="base" latinLnBrk="0" hangingPunct="1">
              <a:lnSpc>
                <a:spcPct val="100000"/>
              </a:lnSpc>
              <a:spcBef>
                <a:spcPct val="30000"/>
              </a:spcBef>
              <a:spcAft>
                <a:spcPct val="0"/>
              </a:spcAft>
              <a:buClrTx/>
              <a:buSzTx/>
              <a:buFont typeface="+mj-lt"/>
              <a:buAutoNum type="arabicPeriod"/>
              <a:tabLst/>
              <a:defRPr/>
            </a:pPr>
            <a:r>
              <a:rPr lang="en-US" sz="1000" kern="1200" dirty="0" smtClean="0">
                <a:solidFill>
                  <a:schemeClr val="tx1"/>
                </a:solidFill>
                <a:latin typeface="+mn-lt"/>
                <a:ea typeface="ＭＳ Ｐゴシック" pitchFamily="-112" charset="-128"/>
                <a:cs typeface="ＭＳ Ｐゴシック" pitchFamily="-112" charset="-128"/>
              </a:rPr>
              <a:t>(</a:t>
            </a:r>
            <a:r>
              <a:rPr lang="en-US" sz="1000" b="1" kern="1200" dirty="0" smtClean="0">
                <a:solidFill>
                  <a:schemeClr val="tx1"/>
                </a:solidFill>
                <a:latin typeface="+mn-lt"/>
                <a:ea typeface="ＭＳ Ｐゴシック" pitchFamily="-112" charset="-128"/>
                <a:cs typeface="ＭＳ Ｐゴシック" pitchFamily="-112" charset="-128"/>
              </a:rPr>
              <a:t>Animate</a:t>
            </a:r>
            <a:r>
              <a:rPr lang="en-US" sz="1000" kern="1200" dirty="0" smtClean="0">
                <a:solidFill>
                  <a:schemeClr val="tx1"/>
                </a:solidFill>
                <a:latin typeface="+mn-lt"/>
                <a:ea typeface="ＭＳ Ｐゴシック" pitchFamily="-112" charset="-128"/>
                <a:cs typeface="ＭＳ Ｐゴシック" pitchFamily="-112" charset="-128"/>
              </a:rPr>
              <a:t>)</a:t>
            </a:r>
            <a:r>
              <a:rPr lang="en-US" sz="1000" kern="1200" baseline="0" dirty="0" smtClean="0">
                <a:solidFill>
                  <a:schemeClr val="tx1"/>
                </a:solidFill>
                <a:latin typeface="+mn-lt"/>
                <a:ea typeface="ＭＳ Ｐゴシック" pitchFamily="-112" charset="-128"/>
                <a:cs typeface="ＭＳ Ｐゴシック" pitchFamily="-112" charset="-128"/>
              </a:rPr>
              <a:t> The net result is an increase in cost and risk, compared to what </a:t>
            </a:r>
            <a:r>
              <a:rPr lang="en-US" sz="1000" i="1" kern="1200" baseline="0" dirty="0" smtClean="0">
                <a:solidFill>
                  <a:schemeClr val="tx1"/>
                </a:solidFill>
                <a:latin typeface="+mn-lt"/>
                <a:ea typeface="ＭＳ Ｐゴシック" pitchFamily="-112" charset="-128"/>
                <a:cs typeface="ＭＳ Ｐゴシック" pitchFamily="-112" charset="-128"/>
              </a:rPr>
              <a:t>could</a:t>
            </a:r>
            <a:r>
              <a:rPr lang="en-US" sz="1000" kern="1200" baseline="0" dirty="0" smtClean="0">
                <a:solidFill>
                  <a:schemeClr val="tx1"/>
                </a:solidFill>
                <a:latin typeface="+mn-lt"/>
                <a:ea typeface="ＭＳ Ｐゴシック" pitchFamily="-112" charset="-128"/>
                <a:cs typeface="ＭＳ Ｐゴシック" pitchFamily="-112" charset="-128"/>
              </a:rPr>
              <a:t> have been. Also, this problem reduces the potential for true product lines. </a:t>
            </a:r>
            <a:endParaRPr lang="en-US" sz="1000" dirty="0" smtClean="0">
              <a:latin typeface="+mn-lt"/>
            </a:endParaRP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18</a:t>
            </a:fld>
            <a:endParaRPr lang="en-US"/>
          </a:p>
        </p:txBody>
      </p:sp>
    </p:spTree>
    <p:extLst>
      <p:ext uri="{BB962C8B-B14F-4D97-AF65-F5344CB8AC3E}">
        <p14:creationId xmlns:p14="http://schemas.microsoft.com/office/powerpoint/2010/main" val="2574854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000" b="1" kern="1200" dirty="0" smtClean="0">
                <a:solidFill>
                  <a:schemeClr val="tx1"/>
                </a:solidFill>
                <a:latin typeface="+mn-lt"/>
                <a:ea typeface="ＭＳ Ｐゴシック" pitchFamily="-112" charset="-128"/>
                <a:cs typeface="ＭＳ Ｐゴシック" pitchFamily="-112" charset="-128"/>
              </a:rPr>
              <a:t>The last problem</a:t>
            </a:r>
            <a:r>
              <a:rPr lang="en-US" sz="1000" b="1" kern="1200" baseline="0" dirty="0" smtClean="0">
                <a:solidFill>
                  <a:schemeClr val="tx1"/>
                </a:solidFill>
                <a:latin typeface="+mn-lt"/>
                <a:ea typeface="ＭＳ Ｐゴシック" pitchFamily="-112" charset="-128"/>
                <a:cs typeface="ＭＳ Ｐゴシック" pitchFamily="-112" charset="-128"/>
              </a:rPr>
              <a:t> area is that the technical side of a project is poorly coupled to the programmatic side.</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The cost, schedule, scope, investment and risk implications of a given set of requirements, science objectives, components and functions is very difficult to determine. Very little coupling exists between the performance side (science, requirements, components, and functions) and the implementation side (implementation, investments, and risks). </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Schedule and cost models rarely include mitigations/backup options for technical implementation risks.  It is difficult to transfer information between tools and different discipline types.    </a:t>
            </a:r>
          </a:p>
          <a:p>
            <a:pPr marL="228600" indent="-228600">
              <a:buFont typeface="+mj-lt"/>
              <a:buAutoNum type="arabicPeriod"/>
            </a:pPr>
            <a:r>
              <a:rPr lang="en-US" sz="1000" kern="1200" dirty="0" smtClean="0">
                <a:solidFill>
                  <a:schemeClr val="tx1"/>
                </a:solidFill>
                <a:latin typeface="+mn-lt"/>
                <a:ea typeface="ＭＳ Ｐゴシック" pitchFamily="-112" charset="-128"/>
                <a:cs typeface="ＭＳ Ｐゴシック" pitchFamily="-112" charset="-128"/>
              </a:rPr>
              <a:t>Trade studies seldom fully incorporate programmatic considerations,</a:t>
            </a:r>
            <a:r>
              <a:rPr lang="en-US" sz="1000" kern="1200" baseline="0" dirty="0" smtClean="0">
                <a:solidFill>
                  <a:schemeClr val="tx1"/>
                </a:solidFill>
                <a:latin typeface="+mn-lt"/>
                <a:ea typeface="ＭＳ Ｐゴシック" pitchFamily="-112" charset="-128"/>
                <a:cs typeface="ＭＳ Ｐゴシック" pitchFamily="-112" charset="-128"/>
              </a:rPr>
              <a:t> but it’s important </a:t>
            </a:r>
            <a:r>
              <a:rPr lang="en-US" sz="1000" kern="1200" dirty="0" smtClean="0">
                <a:solidFill>
                  <a:schemeClr val="tx1"/>
                </a:solidFill>
                <a:latin typeface="+mn-lt"/>
                <a:ea typeface="ＭＳ Ｐゴシック" pitchFamily="-112" charset="-128"/>
                <a:cs typeface="ＭＳ Ｐゴシック" pitchFamily="-112" charset="-128"/>
              </a:rPr>
              <a:t>that systems engineers be knowledgeable about programmatic realities and the </a:t>
            </a:r>
            <a:r>
              <a:rPr lang="en-US" sz="1000" i="1" kern="1200" dirty="0" smtClean="0">
                <a:solidFill>
                  <a:schemeClr val="tx1"/>
                </a:solidFill>
                <a:latin typeface="+mn-lt"/>
                <a:ea typeface="ＭＳ Ｐゴシック" pitchFamily="-112" charset="-128"/>
                <a:cs typeface="ＭＳ Ｐゴシック" pitchFamily="-112" charset="-128"/>
              </a:rPr>
              <a:t>impact</a:t>
            </a:r>
            <a:r>
              <a:rPr lang="en-US" sz="1000" kern="1200" dirty="0" smtClean="0">
                <a:solidFill>
                  <a:schemeClr val="tx1"/>
                </a:solidFill>
                <a:latin typeface="+mn-lt"/>
                <a:ea typeface="ＭＳ Ｐゴシック" pitchFamily="-112" charset="-128"/>
                <a:cs typeface="ＭＳ Ｐゴシック" pitchFamily="-112" charset="-128"/>
              </a:rPr>
              <a:t> of engineering decisions on </a:t>
            </a:r>
            <a:r>
              <a:rPr lang="en-US" sz="1000" kern="1200" dirty="0" err="1" smtClean="0">
                <a:solidFill>
                  <a:schemeClr val="tx1"/>
                </a:solidFill>
                <a:latin typeface="+mn-lt"/>
                <a:ea typeface="ＭＳ Ｐゴシック" pitchFamily="-112" charset="-128"/>
                <a:cs typeface="ＭＳ Ｐゴシック" pitchFamily="-112" charset="-128"/>
              </a:rPr>
              <a:t>programmatics</a:t>
            </a:r>
            <a:r>
              <a:rPr lang="en-US" sz="1000" kern="1200" dirty="0" smtClean="0">
                <a:solidFill>
                  <a:schemeClr val="tx1"/>
                </a:solidFill>
                <a:latin typeface="+mn-lt"/>
                <a:ea typeface="ＭＳ Ｐゴシック" pitchFamily="-112" charset="-128"/>
                <a:cs typeface="ＭＳ Ｐゴシック" pitchFamily="-112" charset="-128"/>
              </a:rPr>
              <a:t>.  However, existing tools don’t support such an integrated view. </a:t>
            </a:r>
          </a:p>
          <a:p>
            <a:pPr marL="228600" indent="-228600">
              <a:buFont typeface="+mj-lt"/>
              <a:buAutoNum type="arabicPeriod"/>
            </a:pPr>
            <a:r>
              <a:rPr lang="en-US" sz="1000" b="1" kern="1200" dirty="0" smtClean="0">
                <a:solidFill>
                  <a:schemeClr val="tx1"/>
                </a:solidFill>
                <a:latin typeface="+mn-lt"/>
                <a:ea typeface="ＭＳ Ｐゴシック" pitchFamily="-112" charset="-128"/>
                <a:cs typeface="ＭＳ Ｐゴシック" pitchFamily="-112" charset="-128"/>
              </a:rPr>
              <a:t>(Animate) The net result is that this poor coupling hampers effective decision-making on </a:t>
            </a:r>
            <a:r>
              <a:rPr lang="en-US" sz="1000" b="1" i="1" kern="1200" dirty="0" smtClean="0">
                <a:solidFill>
                  <a:schemeClr val="tx1"/>
                </a:solidFill>
                <a:latin typeface="+mn-lt"/>
                <a:ea typeface="ＭＳ Ｐゴシック" pitchFamily="-112" charset="-128"/>
                <a:cs typeface="ＭＳ Ｐゴシック" pitchFamily="-112" charset="-128"/>
              </a:rPr>
              <a:t>both</a:t>
            </a:r>
            <a:r>
              <a:rPr lang="en-US" sz="1000" b="1" kern="1200" dirty="0" smtClean="0">
                <a:solidFill>
                  <a:schemeClr val="tx1"/>
                </a:solidFill>
                <a:latin typeface="+mn-lt"/>
                <a:ea typeface="ＭＳ Ｐゴシック" pitchFamily="-112" charset="-128"/>
                <a:cs typeface="ＭＳ Ｐゴシック" pitchFamily="-112" charset="-128"/>
              </a:rPr>
              <a:t> sides --- technical and programmatic --- and that increases development risk.</a:t>
            </a: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19</a:t>
            </a:fld>
            <a:endParaRPr lang="en-US"/>
          </a:p>
        </p:txBody>
      </p:sp>
    </p:spTree>
    <p:extLst>
      <p:ext uri="{BB962C8B-B14F-4D97-AF65-F5344CB8AC3E}">
        <p14:creationId xmlns:p14="http://schemas.microsoft.com/office/powerpoint/2010/main" val="40125282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Before we leave this topic, it’s worth noting that the National Defense Industrial Association noted similar problems Systems</a:t>
            </a:r>
            <a:r>
              <a:rPr lang="en-US" sz="1000" baseline="0" dirty="0" smtClean="0"/>
              <a:t> Engineering.</a:t>
            </a:r>
          </a:p>
          <a:p>
            <a:pPr marL="171450" indent="-171450">
              <a:buFont typeface="Arial"/>
              <a:buChar char="•"/>
            </a:pPr>
            <a:r>
              <a:rPr lang="en-US" sz="1000" baseline="0" dirty="0" smtClean="0"/>
              <a:t>For example, they too saw poor integration of models across the lifecycle, making it hard to get a coherent and checkable model of the whole system at some level of abstraction.</a:t>
            </a:r>
          </a:p>
          <a:p>
            <a:pPr marL="171450" indent="-171450">
              <a:buFont typeface="Arial"/>
              <a:buChar char="•"/>
            </a:pPr>
            <a:r>
              <a:rPr lang="en-US" sz="1000" baseline="0" dirty="0" smtClean="0"/>
              <a:t>(Animate) They also noted the limited reuse of models between programs, which meant that sponsors end up paying for the similar engineering work over and over.</a:t>
            </a:r>
          </a:p>
          <a:p>
            <a:pPr marL="171450" indent="-171450">
              <a:buFont typeface="Arial"/>
              <a:buChar char="•"/>
            </a:pPr>
            <a:r>
              <a:rPr lang="en-US" sz="1000" baseline="0" dirty="0" smtClean="0"/>
              <a:t>(Animate) They also noted that modeling maturity and integration varied across different engineering disciplines, with mechanical and electrical being fairly mature whereas systems and software and test were fairly immature.</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20</a:t>
            </a:fld>
            <a:endParaRPr lang="en-US"/>
          </a:p>
        </p:txBody>
      </p:sp>
    </p:spTree>
    <p:extLst>
      <p:ext uri="{BB962C8B-B14F-4D97-AF65-F5344CB8AC3E}">
        <p14:creationId xmlns:p14="http://schemas.microsoft.com/office/powerpoint/2010/main" val="29799041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a:buChar char="•"/>
            </a:pPr>
            <a:r>
              <a:rPr lang="en-US" sz="800" dirty="0" smtClean="0"/>
              <a:t>So, let’s wrap up this topic by looking at where many organizations are </a:t>
            </a:r>
            <a:r>
              <a:rPr lang="en-US" sz="800" i="1" dirty="0" smtClean="0"/>
              <a:t>today</a:t>
            </a:r>
            <a:r>
              <a:rPr lang="en-US" sz="800" dirty="0" smtClean="0"/>
              <a:t> and where we would </a:t>
            </a:r>
            <a:r>
              <a:rPr lang="en-US" sz="800" i="1" dirty="0" smtClean="0"/>
              <a:t>like</a:t>
            </a:r>
            <a:r>
              <a:rPr lang="en-US" sz="800" dirty="0" smtClean="0"/>
              <a:t> to be. In sketching this picture, I’m going to oversimplify a bit to make a point.</a:t>
            </a:r>
          </a:p>
          <a:p>
            <a:pPr marL="171450" indent="-171450">
              <a:buFont typeface="Arial"/>
              <a:buChar char="•"/>
            </a:pPr>
            <a:r>
              <a:rPr lang="en-US" sz="800" dirty="0" smtClean="0"/>
              <a:t>In the Current State</a:t>
            </a:r>
            <a:r>
              <a:rPr lang="en-US" sz="800" baseline="0" dirty="0" smtClean="0"/>
              <a:t> most organizations have a “system model” of sorts consisting of spreadsheets and view graphs and text documents and e-mails and meeting notes …</a:t>
            </a:r>
          </a:p>
          <a:p>
            <a:pPr marL="171450" indent="-171450">
              <a:buFont typeface="Arial"/>
              <a:buChar char="•"/>
            </a:pPr>
            <a:r>
              <a:rPr lang="en-US" sz="800" baseline="0" dirty="0" smtClean="0"/>
              <a:t>(Animate) … and this system model is loosely coupled to other models and plans through documents.</a:t>
            </a:r>
          </a:p>
          <a:p>
            <a:pPr marL="171450" indent="-171450">
              <a:buFont typeface="Arial"/>
              <a:buChar char="•"/>
            </a:pPr>
            <a:r>
              <a:rPr lang="en-US" sz="800" dirty="0" smtClean="0"/>
              <a:t>(Animate)  Ideally,</a:t>
            </a:r>
            <a:r>
              <a:rPr lang="en-US" sz="800" baseline="0" dirty="0" smtClean="0"/>
              <a:t> this rather weak notion of “system model” will give way to a much stronger notion in which models of structure, and behavior, and requirements, and equations are coupled so that the relations among these elements are explicit. Such a model would serve as a single source of information --- at a system level --- and would be checkable for various types of consistency and completeness, and </a:t>
            </a:r>
            <a:r>
              <a:rPr lang="en-US" sz="800" baseline="0" dirty="0" err="1" smtClean="0"/>
              <a:t>queryable</a:t>
            </a:r>
            <a:r>
              <a:rPr lang="en-US" sz="800" baseline="0" dirty="0" smtClean="0"/>
              <a:t> in the sense that the model can help answer certain types of questions.</a:t>
            </a:r>
          </a:p>
          <a:p>
            <a:pPr marL="171450" indent="-171450">
              <a:buFont typeface="Arial"/>
              <a:buChar char="•"/>
            </a:pPr>
            <a:r>
              <a:rPr lang="en-US" sz="800" baseline="0" dirty="0" smtClean="0"/>
              <a:t>(Animate)  Looking into the future, we see a </a:t>
            </a:r>
            <a:r>
              <a:rPr lang="en-US" sz="800" b="1" baseline="0" dirty="0" smtClean="0"/>
              <a:t>Desired State </a:t>
            </a:r>
            <a:r>
              <a:rPr lang="en-US" sz="800" baseline="0" dirty="0" smtClean="0"/>
              <a:t>where several things are different.</a:t>
            </a:r>
          </a:p>
          <a:p>
            <a:pPr marL="171450" indent="-171450">
              <a:buFont typeface="Arial"/>
              <a:buChar char="•"/>
            </a:pPr>
            <a:r>
              <a:rPr lang="en-US" sz="800" baseline="0" dirty="0" smtClean="0"/>
              <a:t>(Animate)  Architecture and design captured in a a formalized system model</a:t>
            </a:r>
          </a:p>
          <a:p>
            <a:pPr marL="171450" indent="-171450">
              <a:buFont typeface="Arial"/>
              <a:buChar char="•"/>
            </a:pPr>
            <a:r>
              <a:rPr lang="en-US" sz="800" baseline="0" dirty="0" smtClean="0"/>
              <a:t>(Animate)  Design reviews consist largely of model inspection and validation, and examining key analyses that the model supports.</a:t>
            </a:r>
          </a:p>
          <a:p>
            <a:pPr marL="171450" indent="-171450">
              <a:buFont typeface="Arial"/>
              <a:buChar char="•"/>
            </a:pPr>
            <a:r>
              <a:rPr lang="en-US" sz="800" baseline="0" dirty="0" smtClean="0"/>
              <a:t>(Animate)  The system model evolves across the lifecycle, from formulation through operations.</a:t>
            </a:r>
          </a:p>
          <a:p>
            <a:pPr marL="171450" indent="-171450">
              <a:buFont typeface="Arial"/>
              <a:buChar char="•"/>
            </a:pPr>
            <a:r>
              <a:rPr lang="en-US" sz="800" baseline="0" dirty="0" smtClean="0"/>
              <a:t>(Animate)  System test activities focus a lot of attention on model validation, given the importance of an integrated, system model</a:t>
            </a:r>
          </a:p>
          <a:p>
            <a:pPr marL="171450" indent="-171450">
              <a:buFont typeface="Arial"/>
              <a:buChar char="•"/>
            </a:pPr>
            <a:r>
              <a:rPr lang="en-US" sz="800" baseline="0" dirty="0" smtClean="0"/>
              <a:t>(Animate)  Models and modeling tools are integrated across the life-cycle, and finally …</a:t>
            </a:r>
          </a:p>
          <a:p>
            <a:pPr marL="171450" indent="-171450">
              <a:buFont typeface="Arial"/>
              <a:buChar char="•"/>
            </a:pPr>
            <a:r>
              <a:rPr lang="en-US" sz="800" baseline="0" dirty="0" smtClean="0"/>
              <a:t>(Animate)  Different types of models --- behavioral, physical, cost and risk models are integrated, allowing for a more fully-informed approach to optimization.</a:t>
            </a:r>
          </a:p>
          <a:p>
            <a:pPr marL="171450" indent="-171450">
              <a:buFont typeface="Arial"/>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C3D5D550-B2E4-4B76-977F-448E42E22D69}"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22</a:t>
            </a:fld>
            <a:endParaRPr lang="en-US"/>
          </a:p>
        </p:txBody>
      </p:sp>
    </p:spTree>
    <p:extLst>
      <p:ext uri="{BB962C8B-B14F-4D97-AF65-F5344CB8AC3E}">
        <p14:creationId xmlns:p14="http://schemas.microsoft.com/office/powerpoint/2010/main" val="4858141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let’s now</a:t>
            </a:r>
            <a:r>
              <a:rPr lang="en-US" baseline="0" dirty="0" smtClean="0"/>
              <a:t> examine a couple obvious questions: What </a:t>
            </a:r>
            <a:r>
              <a:rPr lang="en-US" i="1" baseline="0" dirty="0" smtClean="0"/>
              <a:t>is</a:t>
            </a:r>
            <a:r>
              <a:rPr lang="en-US" baseline="0" dirty="0" smtClean="0"/>
              <a:t> a system model, anyway?  And what role does it play?  The answers in this section are fairly simple.  We’ll see more detail about a system model later in the case study.</a:t>
            </a:r>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23</a:t>
            </a:fld>
            <a:endParaRPr lang="en-US"/>
          </a:p>
        </p:txBody>
      </p:sp>
    </p:spTree>
    <p:extLst>
      <p:ext uri="{BB962C8B-B14F-4D97-AF65-F5344CB8AC3E}">
        <p14:creationId xmlns:p14="http://schemas.microsoft.com/office/powerpoint/2010/main" val="36086701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A</a:t>
            </a:r>
            <a:r>
              <a:rPr lang="en-US" sz="1000" baseline="0" dirty="0" smtClean="0"/>
              <a:t> system model represents </a:t>
            </a:r>
            <a:r>
              <a:rPr lang="en-US" sz="1000" dirty="0" smtClean="0"/>
              <a:t>four aspects of system design --- structure, behavior, requirements and parametrics</a:t>
            </a:r>
            <a:r>
              <a:rPr lang="en-US" sz="1000" baseline="0" dirty="0" smtClean="0"/>
              <a:t>. </a:t>
            </a:r>
            <a:r>
              <a:rPr lang="en-US" sz="1000" dirty="0" smtClean="0"/>
              <a:t>Understand, of course, that these aspects of system design </a:t>
            </a:r>
            <a:r>
              <a:rPr lang="en-US" sz="1000" baseline="0" dirty="0" smtClean="0"/>
              <a:t>are not new.  Systems engineers have always dealt with these aspects. What’s different here is that these aspects are captured in a single model, and in a way that they are coupled.</a:t>
            </a:r>
          </a:p>
          <a:p>
            <a:pPr marL="171450" indent="-171450">
              <a:buFont typeface="Arial"/>
              <a:buChar char="•"/>
            </a:pPr>
            <a:r>
              <a:rPr lang="en-US" sz="1000" baseline="0" dirty="0" smtClean="0"/>
              <a:t>(Animate) For example, requirements are coupled to elements of the design that they specify, such as components and interfaces and functions. Likewise, equations used to analyze parts of the design are coupled to the parameters that characterize components and behaviors, or that are specified in requirements.</a:t>
            </a:r>
          </a:p>
          <a:p>
            <a:pPr marL="171450" indent="-171450">
              <a:buFont typeface="Arial"/>
              <a:buChar char="•"/>
            </a:pPr>
            <a:r>
              <a:rPr lang="en-US" sz="1000" baseline="0" dirty="0" smtClean="0"/>
              <a:t>We’ll see more about this coupling shortly.</a:t>
            </a:r>
          </a:p>
          <a:p>
            <a:endParaRPr lang="en-US" sz="1000" baseline="0" dirty="0" smtClean="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24</a:t>
            </a:fld>
            <a:endParaRPr lang="en-US"/>
          </a:p>
        </p:txBody>
      </p:sp>
    </p:spTree>
    <p:extLst>
      <p:ext uri="{BB962C8B-B14F-4D97-AF65-F5344CB8AC3E}">
        <p14:creationId xmlns:p14="http://schemas.microsoft.com/office/powerpoint/2010/main" val="40566762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TextEdit="1"/>
          </p:cNvSpPr>
          <p:nvPr>
            <p:ph type="sldImg"/>
          </p:nvPr>
        </p:nvSpPr>
        <p:spPr>
          <a:ln/>
        </p:spPr>
      </p:sp>
      <p:sp>
        <p:nvSpPr>
          <p:cNvPr id="45059" name="Rectangle 3"/>
          <p:cNvSpPr>
            <a:spLocks noGrp="1"/>
          </p:cNvSpPr>
          <p:nvPr>
            <p:ph type="body" idx="1"/>
          </p:nvPr>
        </p:nvSpPr>
        <p:spPr>
          <a:noFill/>
          <a:ln w="9525"/>
        </p:spPr>
        <p:txBody>
          <a:bodyPr/>
          <a:lstStyle/>
          <a:p>
            <a:pPr marL="170198" indent="-170198">
              <a:buFont typeface="Arial"/>
              <a:buChar char="•"/>
            </a:pPr>
            <a:r>
              <a:rPr lang="en-US" sz="1000" baseline="0" dirty="0" smtClean="0">
                <a:ea typeface="ＭＳ Ｐゴシック" pitchFamily="34" charset="-128"/>
              </a:rPr>
              <a:t>The next idea to keep in mind is that a system model plays an integrating role in </a:t>
            </a:r>
            <a:r>
              <a:rPr lang="en-US" sz="1000" u="sng" baseline="0" dirty="0" smtClean="0">
                <a:ea typeface="ＭＳ Ｐゴシック" pitchFamily="34" charset="-128"/>
              </a:rPr>
              <a:t>analysis</a:t>
            </a:r>
            <a:r>
              <a:rPr lang="en-US" sz="1000" baseline="0" dirty="0" smtClean="0">
                <a:ea typeface="ＭＳ Ｐゴシック" pitchFamily="34" charset="-128"/>
              </a:rPr>
              <a:t> and </a:t>
            </a:r>
            <a:r>
              <a:rPr lang="en-US" sz="1000" u="sng" baseline="0" dirty="0" smtClean="0">
                <a:ea typeface="ＭＳ Ｐゴシック" pitchFamily="34" charset="-128"/>
              </a:rPr>
              <a:t>design</a:t>
            </a:r>
            <a:r>
              <a:rPr lang="en-US" sz="1000" baseline="0" dirty="0" smtClean="0">
                <a:ea typeface="ＭＳ Ｐゴシック" pitchFamily="34" charset="-128"/>
              </a:rPr>
              <a:t> and </a:t>
            </a:r>
            <a:r>
              <a:rPr lang="en-US" sz="1000" u="sng" baseline="0" dirty="0" smtClean="0">
                <a:ea typeface="ＭＳ Ｐゴシック" pitchFamily="34" charset="-128"/>
              </a:rPr>
              <a:t>verification</a:t>
            </a:r>
            <a:r>
              <a:rPr lang="en-US" sz="1000" baseline="0" dirty="0" smtClean="0">
                <a:ea typeface="ＭＳ Ｐゴシック" pitchFamily="34" charset="-128"/>
              </a:rPr>
              <a:t> and </a:t>
            </a:r>
            <a:r>
              <a:rPr lang="en-US" sz="1000" u="sng" baseline="0" dirty="0" smtClean="0">
                <a:ea typeface="ＭＳ Ｐゴシック" pitchFamily="34" charset="-128"/>
              </a:rPr>
              <a:t>operations</a:t>
            </a:r>
            <a:r>
              <a:rPr lang="en-US" sz="1000" baseline="0" dirty="0" smtClean="0">
                <a:ea typeface="ＭＳ Ｐゴシック" pitchFamily="34" charset="-128"/>
              </a:rPr>
              <a:t>.</a:t>
            </a:r>
          </a:p>
          <a:p>
            <a:pPr marL="170198" indent="-170198">
              <a:buFont typeface="Arial"/>
              <a:buChar char="•"/>
            </a:pPr>
            <a:r>
              <a:rPr lang="en-US" sz="1000" baseline="0" dirty="0" smtClean="0">
                <a:ea typeface="ＭＳ Ｐゴシック" pitchFamily="34" charset="-128"/>
              </a:rPr>
              <a:t>As this diagram shows, the system models receives information from </a:t>
            </a:r>
            <a:r>
              <a:rPr lang="en-US" sz="1000" u="sng" baseline="0" dirty="0" smtClean="0">
                <a:ea typeface="ＭＳ Ｐゴシック" pitchFamily="34" charset="-128"/>
              </a:rPr>
              <a:t>other</a:t>
            </a:r>
            <a:r>
              <a:rPr lang="en-US" sz="1000" baseline="0" dirty="0" smtClean="0">
                <a:ea typeface="ＭＳ Ｐゴシック" pitchFamily="34" charset="-128"/>
              </a:rPr>
              <a:t> discipline models </a:t>
            </a:r>
            <a:r>
              <a:rPr lang="en-US" sz="1000" u="sng" baseline="0" dirty="0" smtClean="0">
                <a:ea typeface="ＭＳ Ｐゴシック" pitchFamily="34" charset="-128"/>
              </a:rPr>
              <a:t>and</a:t>
            </a:r>
            <a:r>
              <a:rPr lang="en-US" sz="1000" baseline="0" dirty="0" smtClean="0">
                <a:ea typeface="ＭＳ Ｐゴシック" pitchFamily="34" charset="-128"/>
              </a:rPr>
              <a:t> it supplies information to other discipline models. </a:t>
            </a:r>
          </a:p>
          <a:p>
            <a:pPr marL="170198" indent="-170198">
              <a:buFont typeface="Arial"/>
              <a:buChar char="•"/>
            </a:pPr>
            <a:r>
              <a:rPr lang="en-US" sz="1000" baseline="0" dirty="0" smtClean="0">
                <a:ea typeface="ＭＳ Ｐゴシック" pitchFamily="34" charset="-128"/>
              </a:rPr>
              <a:t>For example, the mass properties of a spacecraft that come from a mechanical CAD model are kept up to date in the system model and supplied to other discipline models that need such information, such as attitude control analyses. </a:t>
            </a:r>
          </a:p>
          <a:p>
            <a:pPr marL="170198" indent="-170198">
              <a:buFont typeface="Arial"/>
              <a:buChar char="•"/>
            </a:pPr>
            <a:r>
              <a:rPr lang="en-US" sz="1000" baseline="0" dirty="0" smtClean="0">
                <a:ea typeface="ＭＳ Ｐゴシック" pitchFamily="34" charset="-128"/>
              </a:rPr>
              <a:t>Similarly, performance requirements held in the system model are supplied to appropriate analyses to check if the design satisfies the requirements.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3D5D550-B2E4-4B76-977F-448E42E22D69}"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It’s useful to make a distinction</a:t>
            </a:r>
            <a:r>
              <a:rPr lang="en-US" sz="1000" baseline="0" dirty="0" smtClean="0"/>
              <a:t> between an effective model and an effective design.</a:t>
            </a:r>
          </a:p>
          <a:p>
            <a:pPr marL="171450" indent="-171450">
              <a:buFont typeface="Arial"/>
              <a:buChar char="•"/>
            </a:pPr>
            <a:r>
              <a:rPr lang="en-US" sz="1000" baseline="0" dirty="0" smtClean="0"/>
              <a:t>A model is “effective” if it can help answer the questions being posed. We model for a purpose, and that purpose includes answering questions such as: does the design satisfy the requirements? Does the design have adequate margin in all operational scenarios? Will fault management properly handle failure X?</a:t>
            </a:r>
          </a:p>
          <a:p>
            <a:pPr marL="171450" indent="-171450">
              <a:buFont typeface="Arial"/>
              <a:buChar char="•"/>
            </a:pPr>
            <a:r>
              <a:rPr lang="en-US" sz="1000" baseline="0" dirty="0" smtClean="0"/>
              <a:t>(</a:t>
            </a:r>
            <a:r>
              <a:rPr lang="en-US" sz="1000" b="1" baseline="0" dirty="0" smtClean="0"/>
              <a:t>Animate</a:t>
            </a:r>
            <a:r>
              <a:rPr lang="en-US" sz="1000" baseline="0" dirty="0" smtClean="0"/>
              <a:t>)  A simple example to make the distinction is a CAD model of a chair. It is certainly a high-quality representation of the chair geometry, …</a:t>
            </a:r>
          </a:p>
          <a:p>
            <a:pPr marL="171450" indent="-171450">
              <a:buFont typeface="Arial"/>
              <a:buChar char="•"/>
            </a:pPr>
            <a:r>
              <a:rPr lang="en-US" sz="1000" baseline="0" dirty="0" smtClean="0"/>
              <a:t> … but it might be a poor design if it can’t handle the required load. An effective model will tell us.</a:t>
            </a:r>
          </a:p>
          <a:p>
            <a:pPr marL="171450" marR="0" indent="-171450" algn="l" defTabSz="914400" rtl="0" eaLnBrk="1" fontAlgn="base" latinLnBrk="0" hangingPunct="1">
              <a:lnSpc>
                <a:spcPct val="100000"/>
              </a:lnSpc>
              <a:spcBef>
                <a:spcPct val="30000"/>
              </a:spcBef>
              <a:spcAft>
                <a:spcPct val="0"/>
              </a:spcAft>
              <a:buClrTx/>
              <a:buSzTx/>
              <a:buFont typeface="Arial"/>
              <a:buChar char="•"/>
              <a:tabLst/>
              <a:defRPr/>
            </a:pPr>
            <a:r>
              <a:rPr lang="en-US" sz="1000" dirty="0" smtClean="0"/>
              <a:t>(</a:t>
            </a:r>
            <a:r>
              <a:rPr lang="en-US" sz="1000" b="1" dirty="0" smtClean="0"/>
              <a:t>Animate</a:t>
            </a:r>
            <a:r>
              <a:rPr lang="en-US" sz="1000" dirty="0" smtClean="0"/>
              <a:t>) Bottom Line: a model is particularly helpful if it can show a </a:t>
            </a:r>
            <a:r>
              <a:rPr lang="en-US" sz="1000" i="1" dirty="0" smtClean="0"/>
              <a:t>flawed</a:t>
            </a:r>
            <a:r>
              <a:rPr lang="en-US" sz="1000" baseline="0" dirty="0" smtClean="0"/>
              <a:t> design to be </a:t>
            </a:r>
            <a:r>
              <a:rPr lang="en-US" sz="1000" i="1" baseline="0" dirty="0" smtClean="0"/>
              <a:t>flawed</a:t>
            </a:r>
            <a:r>
              <a:rPr lang="en-US" sz="1000" baseline="0" dirty="0" smtClean="0"/>
              <a:t>.  </a:t>
            </a:r>
          </a:p>
          <a:p>
            <a:pPr marL="171450" indent="-171450">
              <a:buFont typeface="Arial"/>
              <a:buChar char="•"/>
            </a:pPr>
            <a:endParaRPr lang="en-US" baseline="0" dirty="0" smtClean="0"/>
          </a:p>
          <a:p>
            <a:pPr marL="171450" indent="-171450">
              <a:buFont typeface="Arial"/>
              <a:buChar char="•"/>
            </a:pPr>
            <a:endParaRPr lang="en-US" baseline="0" dirty="0" smtClean="0"/>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27</a:t>
            </a:fld>
            <a:endParaRPr lang="en-US"/>
          </a:p>
        </p:txBody>
      </p:sp>
    </p:spTree>
    <p:extLst>
      <p:ext uri="{BB962C8B-B14F-4D97-AF65-F5344CB8AC3E}">
        <p14:creationId xmlns:p14="http://schemas.microsoft.com/office/powerpoint/2010/main" val="11800239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28</a:t>
            </a:fld>
            <a:endParaRPr lang="en-US"/>
          </a:p>
        </p:txBody>
      </p:sp>
    </p:spTree>
    <p:extLst>
      <p:ext uri="{BB962C8B-B14F-4D97-AF65-F5344CB8AC3E}">
        <p14:creationId xmlns:p14="http://schemas.microsoft.com/office/powerpoint/2010/main" val="36086701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SysML stands for “Systems</a:t>
            </a:r>
            <a:r>
              <a:rPr lang="en-US" sz="1000" baseline="0" dirty="0" smtClean="0"/>
              <a:t> Modeling Language”, which is a general-purpose modeling language designed to support systems engineers in what they do, namely, </a:t>
            </a:r>
            <a:r>
              <a:rPr lang="en-US" sz="1000" u="sng" baseline="0" dirty="0" smtClean="0"/>
              <a:t>specification</a:t>
            </a:r>
            <a:r>
              <a:rPr lang="en-US" sz="1000" baseline="0" dirty="0" smtClean="0"/>
              <a:t>, </a:t>
            </a:r>
            <a:r>
              <a:rPr lang="en-US" sz="1000" u="sng" baseline="0" dirty="0" smtClean="0"/>
              <a:t>design</a:t>
            </a:r>
            <a:r>
              <a:rPr lang="en-US" sz="1000" baseline="0" dirty="0" smtClean="0"/>
              <a:t>, </a:t>
            </a:r>
            <a:r>
              <a:rPr lang="en-US" sz="1000" u="sng" baseline="0" dirty="0" smtClean="0"/>
              <a:t>analysis</a:t>
            </a:r>
            <a:r>
              <a:rPr lang="en-US" sz="1000" baseline="0" dirty="0" smtClean="0"/>
              <a:t>, and </a:t>
            </a:r>
            <a:r>
              <a:rPr lang="en-US" sz="1000" u="sng" baseline="0" dirty="0" smtClean="0"/>
              <a:t>verification</a:t>
            </a:r>
            <a:r>
              <a:rPr lang="en-US" sz="1000" baseline="0" dirty="0" smtClean="0"/>
              <a:t> of systems. And the kinds of systems that SysML is designed for include hardware, software, data, personnel, procedures and facilities. As I said, it is very much a general-purpose modeling language. </a:t>
            </a:r>
          </a:p>
          <a:p>
            <a:r>
              <a:rPr lang="en-US" sz="1000" baseline="0" dirty="0" smtClean="0"/>
              <a:t>(</a:t>
            </a:r>
            <a:r>
              <a:rPr lang="en-US" sz="1000" b="1" baseline="0" dirty="0" smtClean="0"/>
              <a:t>Animate</a:t>
            </a:r>
            <a:r>
              <a:rPr lang="en-US" sz="1000" baseline="0" dirty="0" smtClean="0"/>
              <a:t>) It’s important to know that SysML is a </a:t>
            </a:r>
            <a:r>
              <a:rPr lang="en-US" sz="1000" i="1" baseline="0" dirty="0" smtClean="0"/>
              <a:t>visual</a:t>
            </a:r>
            <a:r>
              <a:rPr lang="en-US" sz="1000" baseline="0" dirty="0" smtClean="0"/>
              <a:t> modeling language that has several types of diagrams. However, unlike diagrams that you might draw in PowerPoint, the information in a SysML diagram exists in a database, which means that it can be processed in various ways by computer programs, and we’ll say more about that later. The other important thing to know is that the language is </a:t>
            </a:r>
            <a:r>
              <a:rPr lang="en-US" sz="1000" i="1" baseline="0" dirty="0" smtClean="0"/>
              <a:t>extensible</a:t>
            </a:r>
            <a:r>
              <a:rPr lang="en-US" sz="1000" baseline="0" dirty="0" smtClean="0"/>
              <a:t>. For example, the language has a very general modeling element called a “block”, but that can be extended (or specialized, if you will) to be a Hardware Component, and that may be further specialized to be a Flight Hardware Component, which therefore has mass properties, and that might be further specialized to be a Star Tracker, which has additional properties.</a:t>
            </a:r>
          </a:p>
          <a:p>
            <a:r>
              <a:rPr lang="en-US" sz="1000" baseline="0" dirty="0" smtClean="0"/>
              <a:t>(</a:t>
            </a:r>
            <a:r>
              <a:rPr lang="en-US" sz="1000" b="1" baseline="0" dirty="0" smtClean="0"/>
              <a:t>Animate</a:t>
            </a:r>
            <a:r>
              <a:rPr lang="en-US" sz="1000" baseline="0" dirty="0" smtClean="0"/>
              <a:t>) Finally, this last quote --- about SysML being an industry-standard language designed to support modern systems engineering --- simply points out that SysML is an </a:t>
            </a:r>
            <a:r>
              <a:rPr lang="en-US" sz="1000" u="sng" baseline="0" dirty="0" smtClean="0"/>
              <a:t>industry</a:t>
            </a:r>
            <a:r>
              <a:rPr lang="en-US" sz="1000" baseline="0" dirty="0" smtClean="0"/>
              <a:t> standard, not a proprietary standard, and in fact it is currently supported by several commercial tools.</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29</a:t>
            </a:fld>
            <a:endParaRPr lang="en-US"/>
          </a:p>
        </p:txBody>
      </p:sp>
    </p:spTree>
    <p:extLst>
      <p:ext uri="{BB962C8B-B14F-4D97-AF65-F5344CB8AC3E}">
        <p14:creationId xmlns:p14="http://schemas.microsoft.com/office/powerpoint/2010/main" val="35781880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As a language, SysML is related</a:t>
            </a:r>
            <a:r>
              <a:rPr lang="en-US" sz="1000" baseline="0" dirty="0" smtClean="0"/>
              <a:t> to the UML, the Unified Modeling Language, that came from the world of software engineering in the 1990s. SysML is a subset of UML that has fewer diagram types, but also has numerous extensions specific to systems engineering.</a:t>
            </a:r>
          </a:p>
          <a:p>
            <a:endParaRPr lang="en-US" sz="1000" baseline="0" dirty="0" smtClean="0"/>
          </a:p>
          <a:p>
            <a:r>
              <a:rPr lang="en-US" sz="1000" baseline="0" dirty="0" smtClean="0"/>
              <a:t>(</a:t>
            </a:r>
            <a:r>
              <a:rPr lang="en-US" sz="1000" b="1" baseline="0" dirty="0" smtClean="0"/>
              <a:t>Animate</a:t>
            </a:r>
            <a:r>
              <a:rPr lang="en-US" sz="1000" baseline="0" dirty="0" smtClean="0"/>
              <a:t>) This kinship between SysML and UML --- that is, between systems engineering and software engineering --- is particularly useful for systems that include software, which is usually the case for the kinds of </a:t>
            </a:r>
            <a:r>
              <a:rPr lang="en-US" sz="1000" u="sng" baseline="0" dirty="0" smtClean="0"/>
              <a:t>systems</a:t>
            </a:r>
            <a:r>
              <a:rPr lang="en-US" sz="1000" baseline="0" dirty="0" smtClean="0"/>
              <a:t> that NASA develops.</a:t>
            </a:r>
          </a:p>
          <a:p>
            <a:endParaRPr lang="en-US" sz="1000" baseline="0" dirty="0" smtClean="0"/>
          </a:p>
          <a:p>
            <a:r>
              <a:rPr lang="en-US" sz="1000" baseline="0" dirty="0" smtClean="0"/>
              <a:t>(</a:t>
            </a:r>
            <a:r>
              <a:rPr lang="en-US" sz="1000" b="1" baseline="0" dirty="0" smtClean="0"/>
              <a:t>Animate</a:t>
            </a:r>
            <a:r>
              <a:rPr lang="en-US" sz="1000" baseline="0" dirty="0" smtClean="0"/>
              <a:t>) By the way, the book shown in the lower left, with the title in German, was included to show that the use of SysML is not confined solely to the United States. In fact, the book shown on the next slide is also a German title.</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30</a:t>
            </a:fld>
            <a:endParaRPr lang="en-US"/>
          </a:p>
        </p:txBody>
      </p:sp>
    </p:spTree>
    <p:extLst>
      <p:ext uri="{BB962C8B-B14F-4D97-AF65-F5344CB8AC3E}">
        <p14:creationId xmlns:p14="http://schemas.microsoft.com/office/powerpoint/2010/main" val="21146160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Earlier,</a:t>
            </a:r>
            <a:r>
              <a:rPr lang="en-US" sz="1000" baseline="0" dirty="0" smtClean="0"/>
              <a:t> we saw a quote that SysML is an industry-standard language.  More specifically, SysML is a standard of OMG, the Object Modeling Group.</a:t>
            </a:r>
          </a:p>
          <a:p>
            <a:endParaRPr lang="en-US" sz="1000" baseline="0" dirty="0" smtClean="0"/>
          </a:p>
          <a:p>
            <a:r>
              <a:rPr lang="en-US" sz="1000" baseline="0" dirty="0" smtClean="0"/>
              <a:t>(</a:t>
            </a:r>
            <a:r>
              <a:rPr lang="en-US" sz="1000" b="1" baseline="0" dirty="0" smtClean="0"/>
              <a:t>Animate</a:t>
            </a:r>
            <a:r>
              <a:rPr lang="en-US" sz="1000" baseline="0" dirty="0" smtClean="0"/>
              <a:t>) OMG is an international consortium that has developed specifications in various domains, including business process modeling, software modeling, system modeling, real-time middleware, and many more. Note that their purpose in developing standards is to enable interoperability, and that’s especially important for projects that involve multiple centers and multiple partners.</a:t>
            </a:r>
          </a:p>
          <a:p>
            <a:endParaRPr lang="en-US" sz="1000" baseline="0" dirty="0" smtClean="0"/>
          </a:p>
          <a:p>
            <a:r>
              <a:rPr lang="en-US" sz="1000" baseline="0" dirty="0" smtClean="0"/>
              <a:t>(</a:t>
            </a:r>
            <a:r>
              <a:rPr lang="en-US" sz="1000" b="1" baseline="0" dirty="0" smtClean="0"/>
              <a:t>Animate</a:t>
            </a:r>
            <a:r>
              <a:rPr lang="en-US" sz="1000" baseline="0" dirty="0" smtClean="0"/>
              <a:t>) Regarding SysML specifically, as this box shows, the history dates back to 2001 when INCOSE decided to customize UML for systems engineering, thereby building upon a modeling language that began evolving in the 1990s.</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31</a:t>
            </a:fld>
            <a:endParaRPr lang="en-US"/>
          </a:p>
        </p:txBody>
      </p:sp>
    </p:spTree>
    <p:extLst>
      <p:ext uri="{BB962C8B-B14F-4D97-AF65-F5344CB8AC3E}">
        <p14:creationId xmlns:p14="http://schemas.microsoft.com/office/powerpoint/2010/main" val="35781880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dirty="0" smtClean="0"/>
              <a:t>What can a SysML model represent?</a:t>
            </a:r>
          </a:p>
          <a:p>
            <a:r>
              <a:rPr lang="en-US" sz="800" dirty="0" smtClean="0"/>
              <a:t>(</a:t>
            </a:r>
            <a:r>
              <a:rPr lang="en-US" sz="800" b="1" dirty="0" smtClean="0"/>
              <a:t>Animate</a:t>
            </a:r>
            <a:r>
              <a:rPr lang="en-US" sz="800" dirty="0" smtClean="0"/>
              <a:t>) Well, first, it can</a:t>
            </a:r>
            <a:r>
              <a:rPr lang="en-US" sz="800" baseline="0" dirty="0" smtClean="0"/>
              <a:t> represent various aspects of structure, including composition (e.g., a star tracker is part of a spacecraft), interconnection (e.g., the solar panels are connected to the power control unit), and classification (an antenna is a type of flight hardware component).</a:t>
            </a:r>
          </a:p>
          <a:p>
            <a:r>
              <a:rPr lang="en-US" sz="800" baseline="0" dirty="0" smtClean="0"/>
              <a:t>(</a:t>
            </a:r>
            <a:r>
              <a:rPr lang="en-US" sz="800" b="1" baseline="0" dirty="0" smtClean="0"/>
              <a:t>Animate</a:t>
            </a:r>
            <a:r>
              <a:rPr lang="en-US" sz="800" baseline="0" dirty="0" smtClean="0"/>
              <a:t>) Next, a SysML model can represent behaviors in different ways. An example of </a:t>
            </a:r>
            <a:r>
              <a:rPr lang="en-US" sz="800" i="1" baseline="0" dirty="0" smtClean="0"/>
              <a:t>function-based behavior </a:t>
            </a:r>
            <a:r>
              <a:rPr lang="en-US" sz="800" baseline="0" dirty="0" smtClean="0"/>
              <a:t>is that a star tracker provides attitude information; an example of </a:t>
            </a:r>
            <a:r>
              <a:rPr lang="en-US" sz="800" i="1" baseline="0" dirty="0" smtClean="0"/>
              <a:t>message-based behavior</a:t>
            </a:r>
            <a:r>
              <a:rPr lang="en-US" sz="800" baseline="0" dirty="0" smtClean="0"/>
              <a:t> is that a fault monitor emits a message when it detects a problem; and an example of </a:t>
            </a:r>
            <a:r>
              <a:rPr lang="en-US" sz="800" i="1" baseline="0" dirty="0" smtClean="0"/>
              <a:t>state-based behavior </a:t>
            </a:r>
            <a:r>
              <a:rPr lang="en-US" sz="800" baseline="0" dirty="0" smtClean="0"/>
              <a:t>is that a radio transmitter transitions to an idle state upon receiving a certain command.</a:t>
            </a:r>
          </a:p>
          <a:p>
            <a:r>
              <a:rPr lang="en-US" sz="800" baseline="0" dirty="0" smtClean="0"/>
              <a:t>(</a:t>
            </a:r>
            <a:r>
              <a:rPr lang="en-US" sz="800" b="1" baseline="0" dirty="0" smtClean="0"/>
              <a:t>Animate</a:t>
            </a:r>
            <a:r>
              <a:rPr lang="en-US" sz="800" baseline="0" dirty="0" smtClean="0"/>
              <a:t>) Next, a SysML model can represent constraints on physical and performance properties. For example, it can represent the equation for calculating signal-to-noise ratio on a space link, given values for all the variables.</a:t>
            </a:r>
          </a:p>
          <a:p>
            <a:r>
              <a:rPr lang="en-US" sz="800" baseline="0" dirty="0" smtClean="0"/>
              <a:t>(</a:t>
            </a:r>
            <a:r>
              <a:rPr lang="en-US" sz="800" b="1" baseline="0" dirty="0" smtClean="0"/>
              <a:t>Animate</a:t>
            </a:r>
            <a:r>
              <a:rPr lang="en-US" sz="800" baseline="0" dirty="0" smtClean="0"/>
              <a:t>) Also, a SysML model can represent requirements and the relationships that they have to other model elements, such as other requirements, components, interfaces, analyses and test cases. For example, consider a requirement that specifies that a component must provide a particular kind of interface; that </a:t>
            </a:r>
            <a:r>
              <a:rPr lang="en-US" sz="800" i="1" baseline="0" dirty="0" smtClean="0"/>
              <a:t>requirement</a:t>
            </a:r>
            <a:r>
              <a:rPr lang="en-US" sz="800" baseline="0" dirty="0" smtClean="0"/>
              <a:t> is a model element, and it is explicitly related to the </a:t>
            </a:r>
            <a:r>
              <a:rPr lang="en-US" sz="800" i="1" baseline="0" dirty="0" smtClean="0"/>
              <a:t>interface</a:t>
            </a:r>
            <a:r>
              <a:rPr lang="en-US" sz="800" baseline="0" dirty="0" smtClean="0"/>
              <a:t>, which is another model element.</a:t>
            </a:r>
          </a:p>
          <a:p>
            <a:r>
              <a:rPr lang="en-US" sz="800" baseline="0" dirty="0" smtClean="0"/>
              <a:t>(</a:t>
            </a:r>
            <a:r>
              <a:rPr lang="en-US" sz="800" b="1" baseline="0" dirty="0" smtClean="0"/>
              <a:t>Animate</a:t>
            </a:r>
            <a:r>
              <a:rPr lang="en-US" sz="800" baseline="0" dirty="0" smtClean="0"/>
              <a:t>) In fact, there are </a:t>
            </a:r>
            <a:r>
              <a:rPr lang="en-US" sz="800" i="1" baseline="0" dirty="0" smtClean="0"/>
              <a:t>many</a:t>
            </a:r>
            <a:r>
              <a:rPr lang="en-US" sz="800" baseline="0" dirty="0" smtClean="0"/>
              <a:t> explicit relationships among model elements within a SysML model, as depicted by these lines, and that’s essential to helping maintain consistency among the four categories of information shown here.</a:t>
            </a:r>
          </a:p>
          <a:p>
            <a:r>
              <a:rPr lang="en-US" sz="800" baseline="0" dirty="0" smtClean="0"/>
              <a:t>(</a:t>
            </a:r>
            <a:r>
              <a:rPr lang="en-US" sz="800" b="1" baseline="0" dirty="0" smtClean="0"/>
              <a:t>Animate</a:t>
            </a:r>
            <a:r>
              <a:rPr lang="en-US" sz="800" baseline="0" dirty="0" smtClean="0"/>
              <a:t>) Finally, just to keep things in perspective, none of these categories of information are </a:t>
            </a:r>
            <a:r>
              <a:rPr lang="en-US" sz="800" i="1" baseline="0" dirty="0" smtClean="0"/>
              <a:t>new </a:t>
            </a:r>
            <a:r>
              <a:rPr lang="en-US" sz="800" i="0" baseline="0" dirty="0" smtClean="0"/>
              <a:t>with SysML</a:t>
            </a:r>
            <a:r>
              <a:rPr lang="en-US" sz="800" baseline="0" dirty="0" smtClean="0"/>
              <a:t>. To the contrary, they have </a:t>
            </a:r>
            <a:r>
              <a:rPr lang="en-US" sz="800" i="1" baseline="0" dirty="0" smtClean="0"/>
              <a:t>always</a:t>
            </a:r>
            <a:r>
              <a:rPr lang="en-US" sz="800" baseline="0" dirty="0" smtClean="0"/>
              <a:t> been part of systems engineering. SysML simply provides a formal language for representing them, and SysML tools provide a way to help manage them.</a:t>
            </a:r>
          </a:p>
          <a:p>
            <a:endParaRPr lang="en-US" sz="8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32</a:t>
            </a:fld>
            <a:endParaRPr lang="en-US"/>
          </a:p>
        </p:txBody>
      </p:sp>
    </p:spTree>
    <p:extLst>
      <p:ext uri="{BB962C8B-B14F-4D97-AF65-F5344CB8AC3E}">
        <p14:creationId xmlns:p14="http://schemas.microsoft.com/office/powerpoint/2010/main" val="28193310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Rot="1" noChangeAspect="1" noChangeArrowheads="1" noTextEdit="1"/>
          </p:cNvSpPr>
          <p:nvPr>
            <p:ph type="sldImg"/>
          </p:nvPr>
        </p:nvSpPr>
        <p:spPr bwMode="auto">
          <a:xfrm>
            <a:off x="1106488" y="698500"/>
            <a:ext cx="4646612" cy="3486150"/>
          </a:xfrm>
          <a:prstGeom prst="rect">
            <a:avLst/>
          </a:prstGeom>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211971" name="Rectangle 3"/>
          <p:cNvSpPr>
            <a:spLocks noGrp="1" noChangeArrowheads="1"/>
          </p:cNvSpPr>
          <p:nvPr>
            <p:ph type="body" idx="1"/>
          </p:nvPr>
        </p:nvSpPr>
        <p:spPr bwMode="auto">
          <a:xfrm>
            <a:off x="913805" y="4416099"/>
            <a:ext cx="5030391" cy="4182457"/>
          </a:xfrm>
          <a:prstGeom prst="rect">
            <a:avLst/>
          </a:prstGeom>
          <a:solidFill>
            <a:srgbClr val="FFFFFF"/>
          </a:solidFill>
          <a:ln>
            <a:solidFill>
              <a:srgbClr val="000000"/>
            </a:solidFill>
            <a:miter lim="800000"/>
            <a:headEnd/>
            <a:tailEnd/>
          </a:ln>
        </p:spPr>
        <p:txBody>
          <a:bodyPr lIns="92285" tIns="46143" rIns="92285" bIns="46143"/>
          <a:lstStyle/>
          <a:p>
            <a:pPr marL="218290" indent="-218290" defTabSz="873161"/>
            <a:r>
              <a:rPr lang="en-US" sz="800" dirty="0" smtClean="0">
                <a:latin typeface="+mn-lt"/>
              </a:rPr>
              <a:t>At the beginning of this module I said that there would be a simple introduction to SysML, and most of it is on this one </a:t>
            </a:r>
            <a:r>
              <a:rPr lang="en-US" sz="800" i="1" dirty="0" smtClean="0">
                <a:latin typeface="+mn-lt"/>
              </a:rPr>
              <a:t>animated</a:t>
            </a:r>
            <a:r>
              <a:rPr lang="en-US" sz="800" dirty="0" smtClean="0">
                <a:latin typeface="+mn-lt"/>
              </a:rPr>
              <a:t> slide. The first thing to note is that a system</a:t>
            </a:r>
            <a:r>
              <a:rPr lang="en-US" sz="800" baseline="0" dirty="0" smtClean="0">
                <a:latin typeface="+mn-lt"/>
              </a:rPr>
              <a:t> model consists of model elements that represent key aspects of design, including structure, behavior, requirements and parametrics, each having their own diagrams. The example shown here is for an anti-lock brake controller for an automobile, and under </a:t>
            </a:r>
            <a:r>
              <a:rPr lang="en-US" sz="800" u="sng" baseline="0" dirty="0" smtClean="0">
                <a:latin typeface="+mn-lt"/>
              </a:rPr>
              <a:t>Structure</a:t>
            </a:r>
            <a:r>
              <a:rPr lang="en-US" sz="800" baseline="0" dirty="0" smtClean="0">
                <a:latin typeface="+mn-lt"/>
              </a:rPr>
              <a:t> we see an internal block diagram showing that the controller has a Traction Detector and a Brake Modulator, and that they are connected together. Under </a:t>
            </a:r>
            <a:r>
              <a:rPr lang="en-US" sz="800" u="sng" baseline="0" dirty="0" smtClean="0">
                <a:latin typeface="+mn-lt"/>
              </a:rPr>
              <a:t>Behavior</a:t>
            </a:r>
            <a:r>
              <a:rPr lang="en-US" sz="800" baseline="0" dirty="0" smtClean="0">
                <a:latin typeface="+mn-lt"/>
              </a:rPr>
              <a:t>, we see an activity diagram showing two actions, namely, Detect Loss of Traction and Modulate Braking Force. And as we continue, we’ll see the ways in which these diagrams are interrelated.</a:t>
            </a:r>
          </a:p>
          <a:p>
            <a:pPr marL="218290" indent="-218290" defTabSz="873161"/>
            <a:r>
              <a:rPr lang="en-US" sz="800" baseline="0" dirty="0" smtClean="0">
                <a:latin typeface="+mn-lt"/>
              </a:rPr>
              <a:t>(</a:t>
            </a:r>
            <a:r>
              <a:rPr lang="en-US" sz="800" b="1" baseline="0" dirty="0" smtClean="0">
                <a:latin typeface="+mn-lt"/>
              </a:rPr>
              <a:t>Animate</a:t>
            </a:r>
            <a:r>
              <a:rPr lang="en-US" sz="800" baseline="0" dirty="0" smtClean="0">
                <a:latin typeface="+mn-lt"/>
              </a:rPr>
              <a:t>) For instance, we now see that each action has been allocated to a specific part of the controller (</a:t>
            </a:r>
            <a:r>
              <a:rPr lang="en-US" sz="800" b="1" baseline="0" dirty="0" smtClean="0">
                <a:latin typeface="+mn-lt"/>
              </a:rPr>
              <a:t>Animate</a:t>
            </a:r>
            <a:r>
              <a:rPr lang="en-US" sz="800" baseline="0" dirty="0" smtClean="0">
                <a:latin typeface="+mn-lt"/>
              </a:rPr>
              <a:t>), as shown in the red lines. Specifically, the action “Detect Loss of Traction” has been allocated to the Traction Detector, and “Modulate Braking Force” has been allocated to the Brake Modulator. Thus, we’re seeing the relations between a structural view and a behavioral view of a system.</a:t>
            </a:r>
          </a:p>
          <a:p>
            <a:pPr marL="218290" indent="-218290" defTabSz="873161"/>
            <a:r>
              <a:rPr lang="en-US" sz="800" dirty="0" smtClean="0">
                <a:latin typeface="+mn-lt"/>
              </a:rPr>
              <a:t>Moving down to </a:t>
            </a:r>
            <a:r>
              <a:rPr lang="en-US" sz="800" u="sng" dirty="0" smtClean="0">
                <a:latin typeface="+mn-lt"/>
              </a:rPr>
              <a:t>Requirements</a:t>
            </a:r>
            <a:r>
              <a:rPr lang="en-US" sz="800" dirty="0" smtClean="0">
                <a:latin typeface="+mn-lt"/>
              </a:rPr>
              <a:t> now, (</a:t>
            </a:r>
            <a:r>
              <a:rPr lang="en-US" sz="800" b="1" dirty="0" smtClean="0">
                <a:latin typeface="+mn-lt"/>
              </a:rPr>
              <a:t>Animate</a:t>
            </a:r>
            <a:r>
              <a:rPr lang="en-US" sz="800" dirty="0" smtClean="0">
                <a:latin typeface="+mn-lt"/>
              </a:rPr>
              <a:t>),</a:t>
            </a:r>
            <a:r>
              <a:rPr lang="en-US" sz="800" baseline="0" dirty="0" smtClean="0">
                <a:latin typeface="+mn-lt"/>
              </a:rPr>
              <a:t> we see that a requirement on Anti-Lock Performance is satisfied by the Anti-Lock Controller, or at least that’s the </a:t>
            </a:r>
            <a:r>
              <a:rPr lang="en-US" sz="800" i="1" baseline="0" dirty="0" smtClean="0">
                <a:latin typeface="+mn-lt"/>
              </a:rPr>
              <a:t>claim</a:t>
            </a:r>
            <a:r>
              <a:rPr lang="en-US" sz="800" i="0" baseline="0" dirty="0" smtClean="0">
                <a:latin typeface="+mn-lt"/>
              </a:rPr>
              <a:t>, so let’s see how that claim might be verified. Looking at the Brake Modulator (</a:t>
            </a:r>
            <a:r>
              <a:rPr lang="en-US" sz="800" b="1" i="0" baseline="0" dirty="0" smtClean="0">
                <a:latin typeface="+mn-lt"/>
              </a:rPr>
              <a:t>Animate</a:t>
            </a:r>
            <a:r>
              <a:rPr lang="en-US" sz="800" i="0" baseline="0" dirty="0" smtClean="0">
                <a:latin typeface="+mn-lt"/>
              </a:rPr>
              <a:t>), it has a value property called Duty Cycle, represented as a percentage. (</a:t>
            </a:r>
            <a:r>
              <a:rPr lang="en-US" sz="800" b="1" i="0" baseline="0" dirty="0" smtClean="0">
                <a:latin typeface="+mn-lt"/>
              </a:rPr>
              <a:t>Animate</a:t>
            </a:r>
            <a:r>
              <a:rPr lang="en-US" sz="800" i="0" baseline="0" dirty="0" smtClean="0">
                <a:latin typeface="+mn-lt"/>
              </a:rPr>
              <a:t>) The value of Duty Cycle is </a:t>
            </a:r>
            <a:r>
              <a:rPr lang="en-US" sz="800" i="1" baseline="0" dirty="0" smtClean="0">
                <a:latin typeface="+mn-lt"/>
              </a:rPr>
              <a:t>bound</a:t>
            </a:r>
            <a:r>
              <a:rPr lang="en-US" sz="800" i="0" baseline="0" dirty="0" smtClean="0">
                <a:latin typeface="+mn-lt"/>
              </a:rPr>
              <a:t> to the duty cycle parameter, which is an input to the Braking Force Equation in </a:t>
            </a:r>
            <a:r>
              <a:rPr lang="en-US" sz="800" i="0" u="sng" baseline="0" dirty="0" smtClean="0">
                <a:latin typeface="+mn-lt"/>
              </a:rPr>
              <a:t>Parametrics</a:t>
            </a:r>
            <a:r>
              <a:rPr lang="en-US" sz="800" i="0" baseline="0" dirty="0" smtClean="0">
                <a:latin typeface="+mn-lt"/>
              </a:rPr>
              <a:t>. When all the inputs to all the equations have been supplied by other model elements (which are not shown here), then the equations can be solved (</a:t>
            </a:r>
            <a:r>
              <a:rPr lang="en-US" sz="800" b="1" i="0" baseline="0" dirty="0" smtClean="0">
                <a:latin typeface="+mn-lt"/>
              </a:rPr>
              <a:t>Animate</a:t>
            </a:r>
            <a:r>
              <a:rPr lang="en-US" sz="800" i="0" baseline="0" dirty="0" smtClean="0">
                <a:latin typeface="+mn-lt"/>
              </a:rPr>
              <a:t>), yielding an output for vehicle position, which is the same as stopping distance. That value can then be compared (</a:t>
            </a:r>
            <a:r>
              <a:rPr lang="en-US" sz="800" b="1" i="0" baseline="0" dirty="0" smtClean="0">
                <a:latin typeface="+mn-lt"/>
              </a:rPr>
              <a:t>Animate</a:t>
            </a:r>
            <a:r>
              <a:rPr lang="en-US" sz="800" i="0" baseline="0" dirty="0" smtClean="0">
                <a:latin typeface="+mn-lt"/>
              </a:rPr>
              <a:t>) to the required minimum stopping distance to verify whether the design satisfies the requirement.</a:t>
            </a:r>
            <a:endParaRPr lang="en-US" sz="800" dirty="0" smtClean="0">
              <a:latin typeface="+mn-lt"/>
            </a:endParaRPr>
          </a:p>
          <a:p>
            <a:pPr marL="218290" marR="0" indent="-218290" algn="l" defTabSz="873161" rtl="0" eaLnBrk="1" fontAlgn="base" latinLnBrk="0" hangingPunct="1">
              <a:lnSpc>
                <a:spcPct val="100000"/>
              </a:lnSpc>
              <a:spcBef>
                <a:spcPct val="30000"/>
              </a:spcBef>
              <a:spcAft>
                <a:spcPct val="0"/>
              </a:spcAft>
              <a:buClrTx/>
              <a:buSzTx/>
              <a:buFontTx/>
              <a:buNone/>
              <a:tabLst/>
              <a:defRPr/>
            </a:pPr>
            <a:r>
              <a:rPr lang="en-US" sz="800" baseline="0" dirty="0" smtClean="0">
                <a:latin typeface="+mn-lt"/>
              </a:rPr>
              <a:t>Now, stepping back from the details, the </a:t>
            </a:r>
            <a:r>
              <a:rPr lang="en-US" sz="800" i="1" baseline="0" dirty="0" smtClean="0">
                <a:latin typeface="+mn-lt"/>
              </a:rPr>
              <a:t>kinds</a:t>
            </a:r>
            <a:r>
              <a:rPr lang="en-US" sz="800" baseline="0" dirty="0" smtClean="0">
                <a:latin typeface="+mn-lt"/>
              </a:rPr>
              <a:t> of connections shown on this slide exist in conventional systems engineering, of course, but the </a:t>
            </a:r>
            <a:r>
              <a:rPr lang="en-US" sz="800" i="1" baseline="0" dirty="0" smtClean="0">
                <a:latin typeface="+mn-lt"/>
              </a:rPr>
              <a:t>actual</a:t>
            </a:r>
            <a:r>
              <a:rPr lang="en-US" sz="800" baseline="0" dirty="0" smtClean="0">
                <a:latin typeface="+mn-lt"/>
              </a:rPr>
              <a:t> connections themselves are more manual and typically involve different tools for text documents, diagrams, and spreadsheets, and keeping all those artifacts mutually consistent requires discipline. What’s different in using SysML is that the relations among model elements exist in a database as part of the system model, and that database can be checked for various types of consistency and completeness. Later, we’ll say more about the kinds of processing that can be done on a system model.</a:t>
            </a:r>
            <a:endParaRPr lang="en-US" sz="800" dirty="0" smtClean="0">
              <a:latin typeface="+mn-lt"/>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smtClean="0"/>
              <a:t>In this section I’ve talked about what SysML </a:t>
            </a:r>
            <a:r>
              <a:rPr lang="en-US" sz="1050" u="sng" dirty="0" smtClean="0"/>
              <a:t>is</a:t>
            </a:r>
            <a:r>
              <a:rPr lang="en-US" sz="1050" dirty="0" smtClean="0"/>
              <a:t>, but it’s worth mentioning 3 things that SysML is </a:t>
            </a:r>
            <a:r>
              <a:rPr lang="en-US" sz="1050" u="sng" dirty="0" smtClean="0"/>
              <a:t>not</a:t>
            </a:r>
            <a:r>
              <a:rPr lang="en-US" sz="1050" dirty="0" smtClean="0"/>
              <a:t>.</a:t>
            </a:r>
          </a:p>
          <a:p>
            <a:r>
              <a:rPr lang="en-US" sz="1050" dirty="0" smtClean="0"/>
              <a:t>(</a:t>
            </a:r>
            <a:r>
              <a:rPr lang="en-US" sz="1050" b="1" dirty="0" smtClean="0"/>
              <a:t>Animate</a:t>
            </a:r>
            <a:r>
              <a:rPr lang="en-US" sz="1050" dirty="0" smtClean="0"/>
              <a:t>) First, SysML is not intended to replace or subsume modeling in other engineering disciplines. Those disciplines</a:t>
            </a:r>
            <a:r>
              <a:rPr lang="en-US" sz="1050" baseline="0" dirty="0" smtClean="0"/>
              <a:t> --- such as mechanical, electrical, thermal, </a:t>
            </a:r>
            <a:r>
              <a:rPr lang="en-US" sz="1050" baseline="0" dirty="0" err="1" smtClean="0"/>
              <a:t>etc</a:t>
            </a:r>
            <a:r>
              <a:rPr lang="en-US" sz="1050" baseline="0" dirty="0" smtClean="0"/>
              <a:t> --- all have tools that are better suited for detailed modeling in their discipline. Modeling in SysML is intended to capture a more abstract, system-level of description.</a:t>
            </a:r>
          </a:p>
          <a:p>
            <a:r>
              <a:rPr lang="en-US" sz="1050" baseline="0" dirty="0" smtClean="0"/>
              <a:t>(</a:t>
            </a:r>
            <a:r>
              <a:rPr lang="en-US" sz="1050" b="1" baseline="0" dirty="0" smtClean="0"/>
              <a:t>Animate</a:t>
            </a:r>
            <a:r>
              <a:rPr lang="en-US" sz="1050" baseline="0" dirty="0" smtClean="0"/>
              <a:t>) Second, SysML is not a methodology or a tool; it’s a </a:t>
            </a:r>
            <a:r>
              <a:rPr lang="en-US" sz="1050" u="sng" baseline="0" dirty="0" smtClean="0"/>
              <a:t>language</a:t>
            </a:r>
            <a:r>
              <a:rPr lang="en-US" sz="1050" baseline="0" dirty="0" smtClean="0"/>
              <a:t>, and it is methodology-neutral and tool-independent.</a:t>
            </a:r>
          </a:p>
          <a:p>
            <a:r>
              <a:rPr lang="en-US" sz="1050" baseline="0" dirty="0" smtClean="0"/>
              <a:t>(</a:t>
            </a:r>
            <a:r>
              <a:rPr lang="en-US" sz="1050" b="1" baseline="0" dirty="0" smtClean="0"/>
              <a:t>Animate</a:t>
            </a:r>
            <a:r>
              <a:rPr lang="en-US" sz="1050" baseline="0" dirty="0" smtClean="0"/>
              <a:t>) Third, although SysML is designed to </a:t>
            </a:r>
            <a:r>
              <a:rPr lang="en-US" sz="1050" i="1" baseline="0" dirty="0" smtClean="0"/>
              <a:t>support</a:t>
            </a:r>
            <a:r>
              <a:rPr lang="en-US" sz="1050" baseline="0" dirty="0" smtClean="0"/>
              <a:t> MBSE, MBSE does not </a:t>
            </a:r>
            <a:r>
              <a:rPr lang="en-US" sz="1050" i="1" baseline="0" dirty="0" smtClean="0"/>
              <a:t>require</a:t>
            </a:r>
            <a:r>
              <a:rPr lang="en-US" sz="1050" baseline="0" dirty="0" smtClean="0"/>
              <a:t> SysML.</a:t>
            </a:r>
          </a:p>
          <a:p>
            <a:r>
              <a:rPr lang="en-US" sz="1050" baseline="0" dirty="0" smtClean="0"/>
              <a:t>(</a:t>
            </a:r>
            <a:r>
              <a:rPr lang="en-US" sz="1050" b="1" baseline="0" dirty="0" smtClean="0"/>
              <a:t>Animate</a:t>
            </a:r>
            <a:r>
              <a:rPr lang="en-US" sz="1050" baseline="0" dirty="0" smtClean="0"/>
              <a:t>) This quote from one of the SysML books makes the point that a standardized modeling language is an </a:t>
            </a:r>
            <a:r>
              <a:rPr lang="en-US" sz="1050" i="1" baseline="0" dirty="0" smtClean="0"/>
              <a:t>enabler</a:t>
            </a:r>
            <a:r>
              <a:rPr lang="en-US" sz="1050" baseline="0" dirty="0" smtClean="0"/>
              <a:t> for MBSE, and that SysML is one such modeling language.</a:t>
            </a:r>
          </a:p>
          <a:p>
            <a:r>
              <a:rPr lang="en-US" sz="1050" baseline="0" dirty="0" smtClean="0"/>
              <a:t>(</a:t>
            </a:r>
            <a:r>
              <a:rPr lang="en-US" sz="1050" b="1" baseline="0" dirty="0" smtClean="0"/>
              <a:t>Animate</a:t>
            </a:r>
            <a:r>
              <a:rPr lang="en-US" sz="1050" baseline="0" dirty="0" smtClean="0"/>
              <a:t>) So, this training module uses SysML to help explain MBSE, but other modeling languages could be used as well.</a:t>
            </a:r>
            <a:endParaRPr lang="en-US" sz="105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34</a:t>
            </a:fld>
            <a:endParaRPr lang="en-US"/>
          </a:p>
        </p:txBody>
      </p:sp>
    </p:spTree>
    <p:extLst>
      <p:ext uri="{BB962C8B-B14F-4D97-AF65-F5344CB8AC3E}">
        <p14:creationId xmlns:p14="http://schemas.microsoft.com/office/powerpoint/2010/main" val="30402112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35</a:t>
            </a:fld>
            <a:endParaRPr lang="en-US"/>
          </a:p>
        </p:txBody>
      </p:sp>
    </p:spTree>
    <p:extLst>
      <p:ext uri="{BB962C8B-B14F-4D97-AF65-F5344CB8AC3E}">
        <p14:creationId xmlns:p14="http://schemas.microsoft.com/office/powerpoint/2010/main" val="20686017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36</a:t>
            </a:fld>
            <a:endParaRPr lang="en-US"/>
          </a:p>
        </p:txBody>
      </p:sp>
    </p:spTree>
    <p:extLst>
      <p:ext uri="{BB962C8B-B14F-4D97-AF65-F5344CB8AC3E}">
        <p14:creationId xmlns:p14="http://schemas.microsoft.com/office/powerpoint/2010/main" val="37245108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simple block diagram in SysML</a:t>
            </a:r>
            <a:r>
              <a:rPr lang="en-US" baseline="0" dirty="0" smtClean="0"/>
              <a:t> is a structure diagram that shows the “Mission Domain” for the EHM mission, and that mission domain is composed of several elements, including the science team, launch service, telecommunications service, and mission elements. The mission element further decomposes into the Flight System and the Mission System.  And as you can see, the Flight System is </a:t>
            </a:r>
            <a:r>
              <a:rPr lang="en-US" i="1" baseline="0" dirty="0" smtClean="0"/>
              <a:t>further</a:t>
            </a:r>
            <a:r>
              <a:rPr lang="en-US" baseline="0" dirty="0" smtClean="0"/>
              <a:t> decomposed, as is the Mission System.  What’s useful about this kind of diagram is that it can serve as a top-level view or “front door” to the system model.  Clicking on blocks in this diagram leads to more detailed views.</a:t>
            </a: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37</a:t>
            </a:fld>
            <a:endParaRPr lang="en-US"/>
          </a:p>
        </p:txBody>
      </p:sp>
    </p:spTree>
    <p:extLst>
      <p:ext uri="{BB962C8B-B14F-4D97-AF65-F5344CB8AC3E}">
        <p14:creationId xmlns:p14="http://schemas.microsoft.com/office/powerpoint/2010/main" val="27255727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This diagram</a:t>
            </a:r>
            <a:r>
              <a:rPr lang="en-US" sz="1000" baseline="0" dirty="0" smtClean="0"/>
              <a:t> --- </a:t>
            </a:r>
            <a:r>
              <a:rPr lang="en-US" sz="1000" dirty="0" smtClean="0"/>
              <a:t>sometimes referred to as a “System Block Diagram” ---</a:t>
            </a:r>
            <a:r>
              <a:rPr lang="en-US" sz="1000" baseline="0" dirty="0" smtClean="0"/>
              <a:t> is also a SysML diagram.  </a:t>
            </a:r>
          </a:p>
          <a:p>
            <a:pPr marL="171450" indent="-171450">
              <a:buFont typeface="Arial"/>
              <a:buChar char="•"/>
            </a:pPr>
            <a:r>
              <a:rPr lang="en-US" sz="1000" baseline="0" dirty="0" smtClean="0"/>
              <a:t>Visually, it looks very much like the kind of diagram that engineers have produced in PowerPoint or Visio, but in SysML, all these modeling elements --- and the connections among them --- are represented in a database. </a:t>
            </a:r>
          </a:p>
          <a:p>
            <a:pPr marL="171450" indent="-171450">
              <a:buFont typeface="Arial"/>
              <a:buChar char="•"/>
            </a:pPr>
            <a:r>
              <a:rPr lang="en-US" sz="1000" baseline="0" dirty="0" smtClean="0"/>
              <a:t>As you can see in the Connection Legend in the lower right, different types of connections are shown in different colors, and that’s for the benefit of people reading the diagram. In the database, those connections are distinguished with different classifiers. </a:t>
            </a:r>
          </a:p>
          <a:p>
            <a:pPr marL="171450" indent="-171450">
              <a:buFont typeface="Arial"/>
              <a:buChar char="•"/>
            </a:pPr>
            <a:r>
              <a:rPr lang="en-US" sz="1000" baseline="0" dirty="0" smtClean="0"/>
              <a:t>A key point, as I’ve said previously, is that such a model can be analyzed in various ways using algorithms that traverse the database, extracting what’s needed for the analysis.</a:t>
            </a:r>
          </a:p>
          <a:p>
            <a:pPr marL="171450" marR="0" indent="-171450" algn="l" defTabSz="914400" rtl="0" eaLnBrk="1" fontAlgn="base" latinLnBrk="0" hangingPunct="1">
              <a:lnSpc>
                <a:spcPct val="100000"/>
              </a:lnSpc>
              <a:spcBef>
                <a:spcPct val="30000"/>
              </a:spcBef>
              <a:spcAft>
                <a:spcPct val="0"/>
              </a:spcAft>
              <a:buClrTx/>
              <a:buSzTx/>
              <a:buFont typeface="Arial"/>
              <a:buChar char="•"/>
              <a:tabLst/>
              <a:defRPr/>
            </a:pPr>
            <a:r>
              <a:rPr lang="en-US" sz="1000" baseline="0" dirty="0" smtClean="0"/>
              <a:t>Anyway, this block diagram is a kind of structure diagram in SysML that shows what is connected to what.</a:t>
            </a:r>
            <a:endParaRPr lang="en-US" sz="1000" dirty="0" smtClean="0"/>
          </a:p>
          <a:p>
            <a:pPr marL="171450" indent="-171450">
              <a:buFont typeface="Arial"/>
              <a:buChar char="•"/>
            </a:pP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38</a:t>
            </a:fld>
            <a:endParaRPr lang="en-US"/>
          </a:p>
        </p:txBody>
      </p:sp>
    </p:spTree>
    <p:extLst>
      <p:ext uri="{BB962C8B-B14F-4D97-AF65-F5344CB8AC3E}">
        <p14:creationId xmlns:p14="http://schemas.microsoft.com/office/powerpoint/2010/main" val="17884211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In contrast to the previous</a:t>
            </a:r>
            <a:r>
              <a:rPr lang="en-US" sz="1000" baseline="0" dirty="0" smtClean="0"/>
              <a:t> diagram that showed components and </a:t>
            </a:r>
            <a:r>
              <a:rPr lang="en-US" sz="1000" baseline="0" dirty="0" err="1" smtClean="0"/>
              <a:t>connnections</a:t>
            </a:r>
            <a:r>
              <a:rPr lang="en-US" sz="1000" baseline="0" dirty="0" smtClean="0"/>
              <a:t>, this </a:t>
            </a:r>
            <a:r>
              <a:rPr lang="en-US" sz="1000" dirty="0" smtClean="0"/>
              <a:t>block diagram shows a couple levels of decomposition, but no connections.  For example, the “Oceans Orbiter Flight System” block shown on the left is composed of a battery, an ASRG, power</a:t>
            </a:r>
            <a:r>
              <a:rPr lang="en-US" sz="1000" baseline="0" dirty="0" smtClean="0"/>
              <a:t> electronics, and pyro and propulsion drivers. Those last two are further decomposed into other products. </a:t>
            </a:r>
          </a:p>
          <a:p>
            <a:pPr marL="171450" indent="-171450">
              <a:buFont typeface="Arial"/>
              <a:buChar char="•"/>
            </a:pPr>
            <a:r>
              <a:rPr lang="en-US" sz="1000" baseline="0" dirty="0" smtClean="0"/>
              <a:t>So, this block diagram is a kind of structure diagram in SysML that shows what is part of what.</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39</a:t>
            </a:fld>
            <a:endParaRPr lang="en-US"/>
          </a:p>
        </p:txBody>
      </p:sp>
    </p:spTree>
    <p:extLst>
      <p:ext uri="{BB962C8B-B14F-4D97-AF65-F5344CB8AC3E}">
        <p14:creationId xmlns:p14="http://schemas.microsoft.com/office/powerpoint/2010/main" val="6747115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This slide shows a</a:t>
            </a:r>
            <a:r>
              <a:rPr lang="en-US" sz="1000" baseline="0" dirty="0" smtClean="0"/>
              <a:t> simple</a:t>
            </a:r>
            <a:r>
              <a:rPr lang="en-US" sz="1000" dirty="0" smtClean="0"/>
              <a:t> example of</a:t>
            </a:r>
            <a:r>
              <a:rPr lang="en-US" sz="1000" baseline="0" dirty="0" smtClean="0"/>
              <a:t> a report that can be generated from information in the system model. It shows the current best estimate of mass for different parts of the spacecraft, and the maximum expected value.</a:t>
            </a:r>
          </a:p>
          <a:p>
            <a:pPr marL="171450" indent="-171450">
              <a:buFont typeface="Arial"/>
              <a:buChar char="•"/>
            </a:pPr>
            <a:r>
              <a:rPr lang="en-US" sz="1000" baseline="0" dirty="0" smtClean="0"/>
              <a:t>The report rolls up the total mass of the payload and the spacecraft and the propellant, and computes the margin relative to the launch vehicle capability.</a:t>
            </a:r>
          </a:p>
          <a:p>
            <a:pPr marL="171450" indent="-171450">
              <a:buFont typeface="Arial"/>
              <a:buChar char="•"/>
            </a:pPr>
            <a:r>
              <a:rPr lang="en-US" sz="1000" baseline="0" dirty="0" smtClean="0"/>
              <a:t>It’s a simple example of a common view of the design that’s really important to some stakeholders. What’s important to keep in mind is that as long as the system model is kept up-to-date with mass information, this kind of report can be regenerated easily and frequently.</a:t>
            </a: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40</a:t>
            </a:fld>
            <a:endParaRPr lang="en-US"/>
          </a:p>
        </p:txBody>
      </p:sp>
    </p:spTree>
    <p:extLst>
      <p:ext uri="{BB962C8B-B14F-4D97-AF65-F5344CB8AC3E}">
        <p14:creationId xmlns:p14="http://schemas.microsoft.com/office/powerpoint/2010/main" val="1751735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This</a:t>
            </a:r>
            <a:r>
              <a:rPr lang="en-US" sz="1000" baseline="0" dirty="0" smtClean="0"/>
              <a:t> slide shows an overview of how a power margin analysis is generated.  </a:t>
            </a:r>
          </a:p>
          <a:p>
            <a:pPr marL="171450" indent="-171450">
              <a:buFont typeface="Arial"/>
              <a:buChar char="•"/>
            </a:pPr>
            <a:r>
              <a:rPr lang="en-US" sz="1000" baseline="0" dirty="0" smtClean="0"/>
              <a:t>In simple terms, information in the system model about component power loads and mission scenarios is provided to an analysis program that computes how power and energy changes over the course of one orbit around Jupiter, which takes 7 Earth days.</a:t>
            </a:r>
          </a:p>
          <a:p>
            <a:pPr marL="171450" indent="-171450">
              <a:buFont typeface="Arial"/>
              <a:buChar char="•"/>
            </a:pPr>
            <a:r>
              <a:rPr lang="en-US" sz="1000" baseline="0" dirty="0" smtClean="0"/>
              <a:t>The analysis program in this case was developed in </a:t>
            </a:r>
            <a:r>
              <a:rPr lang="en-US" sz="1000" baseline="0" dirty="0" err="1" smtClean="0"/>
              <a:t>Mathematica</a:t>
            </a:r>
            <a:r>
              <a:rPr lang="en-US" sz="1000" baseline="0" dirty="0" smtClean="0"/>
              <a:t>, but other mathematical tools could be used.</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41</a:t>
            </a:fld>
            <a:endParaRPr lang="en-US"/>
          </a:p>
        </p:txBody>
      </p:sp>
    </p:spTree>
    <p:extLst>
      <p:ext uri="{BB962C8B-B14F-4D97-AF65-F5344CB8AC3E}">
        <p14:creationId xmlns:p14="http://schemas.microsoft.com/office/powerpoint/2010/main" val="37214476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This chart shows the power modes of different spacecraft elements such as transponder,</a:t>
            </a:r>
            <a:r>
              <a:rPr lang="en-US" sz="1000" baseline="0" dirty="0" smtClean="0"/>
              <a:t> traveling wave tube, and reaction wheel.</a:t>
            </a:r>
          </a:p>
          <a:p>
            <a:pPr marL="171450" indent="-171450">
              <a:buFont typeface="Arial"/>
              <a:buChar char="•"/>
            </a:pPr>
            <a:r>
              <a:rPr lang="en-US" sz="1000" dirty="0" smtClean="0"/>
              <a:t>The</a:t>
            </a:r>
            <a:r>
              <a:rPr lang="en-US" sz="1000" baseline="0" dirty="0" smtClean="0"/>
              <a:t> power modes are shown i</a:t>
            </a:r>
            <a:r>
              <a:rPr lang="en-US" sz="1000" dirty="0" smtClean="0"/>
              <a:t>n a sequence diagram, and each</a:t>
            </a:r>
            <a:r>
              <a:rPr lang="en-US" sz="1000" baseline="0" dirty="0" smtClean="0"/>
              <a:t> such mode has an associated power draw in Watts, as shown in the grey-colored table.</a:t>
            </a:r>
          </a:p>
          <a:p>
            <a:pPr marL="171450" indent="-171450">
              <a:buFont typeface="Arial"/>
              <a:buChar char="•"/>
            </a:pPr>
            <a:r>
              <a:rPr lang="en-US" sz="1000" baseline="0" dirty="0" smtClean="0"/>
              <a:t>This information will be used in the next step when we look at all the different segments of a 7-day orbit.</a:t>
            </a:r>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42</a:t>
            </a:fld>
            <a:endParaRPr lang="en-US"/>
          </a:p>
        </p:txBody>
      </p:sp>
    </p:spTree>
    <p:extLst>
      <p:ext uri="{BB962C8B-B14F-4D97-AF65-F5344CB8AC3E}">
        <p14:creationId xmlns:p14="http://schemas.microsoft.com/office/powerpoint/2010/main" val="7007481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Now the next part of power margin analysis requires representing a</a:t>
            </a:r>
            <a:r>
              <a:rPr lang="en-US" sz="1000" baseline="0" dirty="0" smtClean="0"/>
              <a:t> mission scenario --- an orbit around Jupiter that flies past Europa --- as a sequence of system modes, each having its own details about energy production and power consumption.</a:t>
            </a:r>
          </a:p>
          <a:p>
            <a:pPr marL="171450" indent="-171450">
              <a:buFont typeface="Arial"/>
              <a:buChar char="•"/>
            </a:pPr>
            <a:r>
              <a:rPr lang="en-US" sz="1000" baseline="0" dirty="0" smtClean="0"/>
              <a:t>(Animate) Each orbit around Jupiter takes 7 earth days, and that orbit can be thought of as the petals of a flower.</a:t>
            </a:r>
          </a:p>
          <a:p>
            <a:pPr marL="171450" indent="-171450">
              <a:buFont typeface="Arial"/>
              <a:buChar char="•"/>
            </a:pPr>
            <a:r>
              <a:rPr lang="en-US" sz="1000" baseline="0" dirty="0" smtClean="0"/>
              <a:t>(Animate) Each petal represents a system level power mode.</a:t>
            </a:r>
          </a:p>
          <a:p>
            <a:pPr marL="171450" indent="-171450">
              <a:buFont typeface="Arial"/>
              <a:buChar char="•"/>
            </a:pPr>
            <a:r>
              <a:rPr lang="en-US" sz="1000" baseline="0" dirty="0" smtClean="0"/>
              <a:t>(Animate) And as we see here on the right, the scenario starts at the top with a red petal for what’s called “near science”, and then an orange petal for “far science”, and then green petals for cruise and telecom, and so forth.  With that, including the time duration for each petal, we now have enough information in the model to calculate the power margin analysis.</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43</a:t>
            </a:fld>
            <a:endParaRPr lang="en-US"/>
          </a:p>
        </p:txBody>
      </p:sp>
    </p:spTree>
    <p:extLst>
      <p:ext uri="{BB962C8B-B14F-4D97-AF65-F5344CB8AC3E}">
        <p14:creationId xmlns:p14="http://schemas.microsoft.com/office/powerpoint/2010/main" val="34329476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dirty="0" smtClean="0"/>
              <a:t>This slide shows the results of the analysis for two consecutive orbits.</a:t>
            </a:r>
          </a:p>
          <a:p>
            <a:pPr marL="171450" indent="-171450">
              <a:buFont typeface="Arial"/>
              <a:buChar char="•"/>
            </a:pPr>
            <a:r>
              <a:rPr lang="en-US" sz="1000" dirty="0" smtClean="0"/>
              <a:t>Using the legend on the right, we see the green line showing periods of telecom activity.</a:t>
            </a:r>
          </a:p>
          <a:p>
            <a:pPr marL="171450" indent="-171450">
              <a:buFont typeface="Arial"/>
              <a:buChar char="•"/>
            </a:pPr>
            <a:r>
              <a:rPr lang="en-US" sz="1000" dirty="0" smtClean="0"/>
              <a:t>We also see the red line showing power generation, which is fairly constant except during eclipse.</a:t>
            </a:r>
          </a:p>
          <a:p>
            <a:pPr marL="171450" indent="-171450">
              <a:buFont typeface="Arial"/>
              <a:buChar char="•"/>
            </a:pPr>
            <a:r>
              <a:rPr lang="en-US" sz="1000" dirty="0" smtClean="0"/>
              <a:t>And the pink line shows battery state of charge,</a:t>
            </a:r>
            <a:r>
              <a:rPr lang="en-US" sz="1000" baseline="0" dirty="0" smtClean="0"/>
              <a:t> which declines sharply during eclipse and gradually builds back up to 100% before the next eclipse.</a:t>
            </a:r>
          </a:p>
          <a:p>
            <a:pPr marL="171450" indent="-171450">
              <a:buFont typeface="Arial"/>
              <a:buChar char="•"/>
            </a:pPr>
            <a:r>
              <a:rPr lang="en-US" sz="1000" baseline="0" dirty="0" smtClean="0"/>
              <a:t>Although the power model used here is quite simple, it enables the project to do a margin analysis, and easily recalculate it as the design changes.</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44</a:t>
            </a:fld>
            <a:endParaRPr lang="en-US"/>
          </a:p>
        </p:txBody>
      </p:sp>
    </p:spTree>
    <p:extLst>
      <p:ext uri="{BB962C8B-B14F-4D97-AF65-F5344CB8AC3E}">
        <p14:creationId xmlns:p14="http://schemas.microsoft.com/office/powerpoint/2010/main" val="15982812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45</a:t>
            </a:fld>
            <a:endParaRPr lang="en-US"/>
          </a:p>
        </p:txBody>
      </p:sp>
    </p:spTree>
    <p:extLst>
      <p:ext uri="{BB962C8B-B14F-4D97-AF65-F5344CB8AC3E}">
        <p14:creationId xmlns:p14="http://schemas.microsoft.com/office/powerpoint/2010/main" val="11105047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46</a:t>
            </a:fld>
            <a:endParaRPr lang="en-US"/>
          </a:p>
        </p:txBody>
      </p:sp>
    </p:spTree>
    <p:extLst>
      <p:ext uri="{BB962C8B-B14F-4D97-AF65-F5344CB8AC3E}">
        <p14:creationId xmlns:p14="http://schemas.microsoft.com/office/powerpoint/2010/main" val="20170350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47</a:t>
            </a:fld>
            <a:endParaRPr lang="en-US"/>
          </a:p>
        </p:txBody>
      </p:sp>
    </p:spTree>
    <p:extLst>
      <p:ext uri="{BB962C8B-B14F-4D97-AF65-F5344CB8AC3E}">
        <p14:creationId xmlns:p14="http://schemas.microsoft.com/office/powerpoint/2010/main" val="23771394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Focus on what MBSE brings to the table – don’t attack</a:t>
            </a:r>
            <a:r>
              <a:rPr lang="en-US" baseline="0" dirty="0" smtClean="0"/>
              <a:t> the “document” straw man</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8CCCB7-DFE1-4A47-BFFB-8BD7EC44E4F2}" type="slidenum">
              <a:rPr lang="en-US"/>
              <a:pPr/>
              <a:t>49</a:t>
            </a:fld>
            <a:endParaRPr lang="en-US" dirty="0"/>
          </a:p>
        </p:txBody>
      </p:sp>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50</a:t>
            </a:fld>
            <a:endParaRPr lang="en-US"/>
          </a:p>
        </p:txBody>
      </p:sp>
    </p:spTree>
    <p:extLst>
      <p:ext uri="{BB962C8B-B14F-4D97-AF65-F5344CB8AC3E}">
        <p14:creationId xmlns:p14="http://schemas.microsoft.com/office/powerpoint/2010/main" val="243321201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51</a:t>
            </a:fld>
            <a:endParaRPr lang="en-US"/>
          </a:p>
        </p:txBody>
      </p:sp>
    </p:spTree>
    <p:extLst>
      <p:ext uri="{BB962C8B-B14F-4D97-AF65-F5344CB8AC3E}">
        <p14:creationId xmlns:p14="http://schemas.microsoft.com/office/powerpoint/2010/main" val="29206190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54</a:t>
            </a:fld>
            <a:endParaRPr lang="en-US"/>
          </a:p>
        </p:txBody>
      </p:sp>
    </p:spTree>
    <p:extLst>
      <p:ext uri="{BB962C8B-B14F-4D97-AF65-F5344CB8AC3E}">
        <p14:creationId xmlns:p14="http://schemas.microsoft.com/office/powerpoint/2010/main" val="414320859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FCDF4CE3-79E5-40D5-A05D-8E68CF3A9040}" type="slidenum">
              <a:rPr lang="en-US" smtClean="0"/>
              <a:pPr>
                <a:defRPr/>
              </a:pPr>
              <a:t>55</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sz="1200" kern="1200" dirty="0" smtClean="0">
                <a:solidFill>
                  <a:schemeClr val="tx1"/>
                </a:solidFill>
                <a:effectLst/>
                <a:latin typeface="+mn-lt"/>
                <a:ea typeface="ＭＳ Ｐゴシック" pitchFamily="-109" charset="-128"/>
                <a:cs typeface="ＭＳ Ｐゴシック" pitchFamily="-109" charset="-128"/>
              </a:rPr>
              <a:t>Way back when, no one had computers and everyone, systems and subsystems, were kind of on equal footing as far as what they could assert about the design.  Over time, computers allowed pretty much all the domains - except systems - to build rigorous modeling capabilities which they could use to make strong assertions about their part of the design.  But that state of affairs meant that the subsystems accreted most of the authority in discussing the design and design changes.  They are able to drive the design to a place favorable for their subsystems because they can ‘prove’ why they need to do so.  Systems is more or less a bystander to this discussion because about all they can do is put an experienced person at the table who can talk about the issue, but not contribute any authoritative, rigorous analysis to show why a different point in the overall design space is better for everyone.  (Prof. Heinz Stoewer suggests that systems engineering is really concerned with two things: synthesis and control.  This is probably a good way to think of what’s meant by rigor in this case).  </a:t>
            </a:r>
          </a:p>
          <a:p>
            <a:r>
              <a:rPr lang="en-US" sz="1200" kern="1200" dirty="0" smtClean="0">
                <a:solidFill>
                  <a:schemeClr val="tx1"/>
                </a:solidFill>
                <a:effectLst/>
                <a:latin typeface="+mn-lt"/>
                <a:ea typeface="ＭＳ Ｐゴシック" pitchFamily="-109" charset="-128"/>
                <a:cs typeface="ＭＳ Ｐゴシック" pitchFamily="-109" charset="-128"/>
              </a:rPr>
              <a:t>MBSE is the thing which can provide this rigor to systems engineering.  This would help restore the ‘balance of power’ between systems and subsystems.  Systems will be able to have more impact on the design up front -- when it matters -- rather than be in the mode of trying to catch up and track all the changes after they’re made. </a:t>
            </a:r>
          </a:p>
          <a:p>
            <a:r>
              <a:rPr lang="en-US" sz="1200" kern="1200" dirty="0" smtClean="0">
                <a:solidFill>
                  <a:schemeClr val="tx1"/>
                </a:solidFill>
                <a:effectLst/>
                <a:latin typeface="+mn-lt"/>
                <a:ea typeface="ＭＳ Ｐゴシック" pitchFamily="-109" charset="-128"/>
                <a:cs typeface="ＭＳ Ｐゴシック" pitchFamily="-109" charset="-128"/>
              </a:rPr>
              <a:t>Systems is the last to get this rigor because it’s the broadest, most conceptual, and has by definition the full complexity of the system to deal with.  So it’s the hardest one to get rigorous about.</a:t>
            </a:r>
          </a:p>
          <a:p>
            <a:r>
              <a:rPr lang="en-US" sz="1200" kern="1200" dirty="0" smtClean="0">
                <a:solidFill>
                  <a:schemeClr val="tx1"/>
                </a:solidFill>
                <a:effectLst/>
                <a:latin typeface="+mn-lt"/>
                <a:ea typeface="ＭＳ Ｐゴシック" pitchFamily="-109" charset="-128"/>
                <a:cs typeface="ＭＳ Ｐゴシック" pitchFamily="-109" charset="-128"/>
              </a:rPr>
              <a:t>Until Systems Engineering can speak rigorously about the system, the spacecraft we launch will continue to be not much more than collections of subsystems, patched together by systems engineers playing catch-up.   This means that MBSE is not just </a:t>
            </a:r>
            <a:r>
              <a:rPr lang="en-US" sz="1200" i="1" kern="1200" dirty="0" smtClean="0">
                <a:solidFill>
                  <a:schemeClr val="tx1"/>
                </a:solidFill>
                <a:effectLst/>
                <a:latin typeface="+mn-lt"/>
                <a:ea typeface="ＭＳ Ｐゴシック" pitchFamily="-109" charset="-128"/>
                <a:cs typeface="ＭＳ Ｐゴシック" pitchFamily="-109" charset="-128"/>
              </a:rPr>
              <a:t>good</a:t>
            </a:r>
            <a:r>
              <a:rPr lang="en-US" sz="1200" kern="1200" dirty="0" smtClean="0">
                <a:solidFill>
                  <a:schemeClr val="tx1"/>
                </a:solidFill>
                <a:effectLst/>
                <a:latin typeface="+mn-lt"/>
                <a:ea typeface="ＭＳ Ｐゴシック" pitchFamily="-109" charset="-128"/>
                <a:cs typeface="ＭＳ Ｐゴシック" pitchFamily="-109" charset="-128"/>
              </a:rPr>
              <a:t>.   We are convinced that for the future of Systems Engineering and of the systems we build, MBSE is </a:t>
            </a:r>
            <a:r>
              <a:rPr lang="en-US" sz="1200" i="1" kern="1200" dirty="0" smtClean="0">
                <a:solidFill>
                  <a:schemeClr val="tx1"/>
                </a:solidFill>
                <a:effectLst/>
                <a:latin typeface="+mn-lt"/>
                <a:ea typeface="ＭＳ Ｐゴシック" pitchFamily="-109" charset="-128"/>
                <a:cs typeface="ＭＳ Ｐゴシック" pitchFamily="-109" charset="-128"/>
              </a:rPr>
              <a:t>essential and urgent</a:t>
            </a:r>
            <a:r>
              <a:rPr lang="en-US" sz="1200" kern="1200" dirty="0" smtClean="0">
                <a:solidFill>
                  <a:schemeClr val="tx1"/>
                </a:solidFill>
                <a:effectLst/>
                <a:latin typeface="+mn-lt"/>
                <a:ea typeface="ＭＳ Ｐゴシック" pitchFamily="-109" charset="-128"/>
                <a:cs typeface="ＭＳ Ｐゴシック" pitchFamily="-109" charset="-128"/>
              </a:rPr>
              <a:t>.</a:t>
            </a:r>
          </a:p>
          <a:p>
            <a:endParaRPr lang="en-US" dirty="0"/>
          </a:p>
        </p:txBody>
      </p:sp>
      <p:sp>
        <p:nvSpPr>
          <p:cNvPr id="4" name="Slide Number Placeholder 3"/>
          <p:cNvSpPr>
            <a:spLocks noGrp="1"/>
          </p:cNvSpPr>
          <p:nvPr>
            <p:ph type="sldNum" sz="quarter" idx="10"/>
          </p:nvPr>
        </p:nvSpPr>
        <p:spPr/>
        <p:txBody>
          <a:bodyPr/>
          <a:lstStyle/>
          <a:p>
            <a:pPr>
              <a:defRPr/>
            </a:pPr>
            <a:fld id="{301BD9DB-F2B1-433E-9E3A-79C3B55507D6}" type="slidenum">
              <a:rPr lang="en-US" smtClean="0"/>
              <a:pPr>
                <a:defRPr/>
              </a:pPr>
              <a:t>57</a:t>
            </a:fld>
            <a:endParaRPr lang="en-US" dirty="0"/>
          </a:p>
        </p:txBody>
      </p:sp>
    </p:spTree>
    <p:extLst>
      <p:ext uri="{BB962C8B-B14F-4D97-AF65-F5344CB8AC3E}">
        <p14:creationId xmlns:p14="http://schemas.microsoft.com/office/powerpoint/2010/main" val="26673760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58</a:t>
            </a:fld>
            <a:endParaRPr lang="en-US"/>
          </a:p>
        </p:txBody>
      </p:sp>
    </p:spTree>
    <p:extLst>
      <p:ext uri="{BB962C8B-B14F-4D97-AF65-F5344CB8AC3E}">
        <p14:creationId xmlns:p14="http://schemas.microsoft.com/office/powerpoint/2010/main" val="132682349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59</a:t>
            </a:fld>
            <a:endParaRPr lang="en-US"/>
          </a:p>
        </p:txBody>
      </p:sp>
    </p:spTree>
    <p:extLst>
      <p:ext uri="{BB962C8B-B14F-4D97-AF65-F5344CB8AC3E}">
        <p14:creationId xmlns:p14="http://schemas.microsoft.com/office/powerpoint/2010/main" val="20867872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t>So let’s recap.</a:t>
            </a:r>
          </a:p>
          <a:p>
            <a:pPr marL="171450" indent="-171450">
              <a:buFont typeface="Arial"/>
              <a:buChar char="•"/>
            </a:pPr>
            <a:r>
              <a:rPr lang="en-US" sz="1000" b="1" dirty="0" smtClean="0"/>
              <a:t>First</a:t>
            </a:r>
            <a:r>
              <a:rPr lang="en-US" sz="1000" dirty="0" smtClean="0"/>
              <a:t>, we’ve seen that MBSE formalizes part of SE; it doesn’t replace</a:t>
            </a:r>
            <a:r>
              <a:rPr lang="en-US" sz="1000" baseline="0" dirty="0" smtClean="0"/>
              <a:t> it.</a:t>
            </a:r>
          </a:p>
          <a:p>
            <a:pPr marL="171450" indent="-171450">
              <a:buFont typeface="Arial"/>
              <a:buChar char="•"/>
            </a:pPr>
            <a:r>
              <a:rPr lang="en-US" sz="1000" b="1" baseline="0" dirty="0" smtClean="0"/>
              <a:t>Second</a:t>
            </a:r>
            <a:r>
              <a:rPr lang="en-US" sz="1000" baseline="0" dirty="0" smtClean="0"/>
              <a:t>, MBSE is still SE, and so traditional methods of analysis and verification still apply, and some of them are facilitated by having a rigorous model.</a:t>
            </a:r>
          </a:p>
          <a:p>
            <a:pPr marL="171450" indent="-171450">
              <a:buFont typeface="Arial"/>
              <a:buChar char="•"/>
            </a:pPr>
            <a:r>
              <a:rPr lang="en-US" sz="1000" b="1" baseline="0" dirty="0" smtClean="0"/>
              <a:t>Third</a:t>
            </a:r>
            <a:r>
              <a:rPr lang="en-US" sz="1000" baseline="0" dirty="0" smtClean="0"/>
              <a:t>, we get these benefits because formal system models help expose inconsistencies, partly because they are human-understandable and partly because they are logically verifiable.</a:t>
            </a:r>
            <a:endParaRPr lang="en-US" sz="1000"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60</a:t>
            </a:fld>
            <a:endParaRPr lang="en-US"/>
          </a:p>
        </p:txBody>
      </p:sp>
    </p:spTree>
    <p:extLst>
      <p:ext uri="{BB962C8B-B14F-4D97-AF65-F5344CB8AC3E}">
        <p14:creationId xmlns:p14="http://schemas.microsoft.com/office/powerpoint/2010/main" val="69985073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61</a:t>
            </a:fld>
            <a:endParaRPr lang="en-US"/>
          </a:p>
        </p:txBody>
      </p:sp>
    </p:spTree>
    <p:extLst>
      <p:ext uri="{BB962C8B-B14F-4D97-AF65-F5344CB8AC3E}">
        <p14:creationId xmlns:p14="http://schemas.microsoft.com/office/powerpoint/2010/main" val="312439139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62</a:t>
            </a:fld>
            <a:endParaRPr lang="en-US"/>
          </a:p>
        </p:txBody>
      </p:sp>
    </p:spTree>
    <p:extLst>
      <p:ext uri="{BB962C8B-B14F-4D97-AF65-F5344CB8AC3E}">
        <p14:creationId xmlns:p14="http://schemas.microsoft.com/office/powerpoint/2010/main" val="354368457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63</a:t>
            </a:fld>
            <a:endParaRPr lang="en-US"/>
          </a:p>
        </p:txBody>
      </p:sp>
    </p:spTree>
    <p:extLst>
      <p:ext uri="{BB962C8B-B14F-4D97-AF65-F5344CB8AC3E}">
        <p14:creationId xmlns:p14="http://schemas.microsoft.com/office/powerpoint/2010/main" val="158742892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64</a:t>
            </a:fld>
            <a:endParaRPr lang="en-US"/>
          </a:p>
        </p:txBody>
      </p:sp>
    </p:spTree>
    <p:extLst>
      <p:ext uri="{BB962C8B-B14F-4D97-AF65-F5344CB8AC3E}">
        <p14:creationId xmlns:p14="http://schemas.microsoft.com/office/powerpoint/2010/main" val="189915225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65</a:t>
            </a:fld>
            <a:endParaRPr lang="en-US"/>
          </a:p>
        </p:txBody>
      </p:sp>
    </p:spTree>
    <p:extLst>
      <p:ext uri="{BB962C8B-B14F-4D97-AF65-F5344CB8AC3E}">
        <p14:creationId xmlns:p14="http://schemas.microsoft.com/office/powerpoint/2010/main" val="353621003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66</a:t>
            </a:fld>
            <a:endParaRPr lang="en-US"/>
          </a:p>
        </p:txBody>
      </p:sp>
    </p:spTree>
    <p:extLst>
      <p:ext uri="{BB962C8B-B14F-4D97-AF65-F5344CB8AC3E}">
        <p14:creationId xmlns:p14="http://schemas.microsoft.com/office/powerpoint/2010/main" val="200415809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67</a:t>
            </a:fld>
            <a:endParaRPr lang="en-US"/>
          </a:p>
        </p:txBody>
      </p:sp>
    </p:spTree>
    <p:extLst>
      <p:ext uri="{BB962C8B-B14F-4D97-AF65-F5344CB8AC3E}">
        <p14:creationId xmlns:p14="http://schemas.microsoft.com/office/powerpoint/2010/main" val="259939426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68</a:t>
            </a:fld>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69</a:t>
            </a:fld>
            <a:endParaRPr lang="en-US"/>
          </a:p>
        </p:txBody>
      </p:sp>
    </p:spTree>
    <p:extLst>
      <p:ext uri="{BB962C8B-B14F-4D97-AF65-F5344CB8AC3E}">
        <p14:creationId xmlns:p14="http://schemas.microsoft.com/office/powerpoint/2010/main" val="59944217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70</a:t>
            </a:fld>
            <a:endParaRPr lang="en-US"/>
          </a:p>
        </p:txBody>
      </p:sp>
    </p:spTree>
    <p:extLst>
      <p:ext uri="{BB962C8B-B14F-4D97-AF65-F5344CB8AC3E}">
        <p14:creationId xmlns:p14="http://schemas.microsoft.com/office/powerpoint/2010/main" val="312439139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sz="2400" b="1" i="1">
                <a:solidFill>
                  <a:schemeClr val="tx1"/>
                </a:solidFill>
                <a:latin typeface="Helvetica" charset="0"/>
                <a:ea typeface="ＭＳ Ｐゴシック" charset="0"/>
                <a:cs typeface="ＭＳ Ｐゴシック" charset="0"/>
              </a:defRPr>
            </a:lvl1pPr>
            <a:lvl2pPr marL="37931725" indent="-37474525" defTabSz="931863">
              <a:defRPr sz="2400" b="1" i="1">
                <a:solidFill>
                  <a:schemeClr val="tx1"/>
                </a:solidFill>
                <a:latin typeface="Helvetica" charset="0"/>
                <a:ea typeface="ＭＳ Ｐゴシック" charset="0"/>
              </a:defRPr>
            </a:lvl2pPr>
            <a:lvl3pPr>
              <a:defRPr sz="2400" b="1" i="1">
                <a:solidFill>
                  <a:schemeClr val="tx1"/>
                </a:solidFill>
                <a:latin typeface="Helvetica" charset="0"/>
                <a:ea typeface="ＭＳ Ｐゴシック" charset="0"/>
              </a:defRPr>
            </a:lvl3pPr>
            <a:lvl4pPr>
              <a:defRPr sz="2400" b="1" i="1">
                <a:solidFill>
                  <a:schemeClr val="tx1"/>
                </a:solidFill>
                <a:latin typeface="Helvetica" charset="0"/>
                <a:ea typeface="ＭＳ Ｐゴシック" charset="0"/>
              </a:defRPr>
            </a:lvl4pPr>
            <a:lvl5pPr>
              <a:defRPr sz="2400" b="1" i="1">
                <a:solidFill>
                  <a:schemeClr val="tx1"/>
                </a:solidFill>
                <a:latin typeface="Helvetica" charset="0"/>
                <a:ea typeface="ＭＳ Ｐゴシック" charset="0"/>
              </a:defRPr>
            </a:lvl5pPr>
            <a:lvl6pPr marL="457200" eaLnBrk="0" fontAlgn="base" hangingPunct="0">
              <a:spcBef>
                <a:spcPct val="0"/>
              </a:spcBef>
              <a:spcAft>
                <a:spcPct val="0"/>
              </a:spcAft>
              <a:defRPr sz="2400" b="1" i="1">
                <a:solidFill>
                  <a:schemeClr val="tx1"/>
                </a:solidFill>
                <a:latin typeface="Helvetica" charset="0"/>
                <a:ea typeface="ＭＳ Ｐゴシック" charset="0"/>
              </a:defRPr>
            </a:lvl6pPr>
            <a:lvl7pPr marL="914400" eaLnBrk="0" fontAlgn="base" hangingPunct="0">
              <a:spcBef>
                <a:spcPct val="0"/>
              </a:spcBef>
              <a:spcAft>
                <a:spcPct val="0"/>
              </a:spcAft>
              <a:defRPr sz="2400" b="1" i="1">
                <a:solidFill>
                  <a:schemeClr val="tx1"/>
                </a:solidFill>
                <a:latin typeface="Helvetica" charset="0"/>
                <a:ea typeface="ＭＳ Ｐゴシック" charset="0"/>
              </a:defRPr>
            </a:lvl7pPr>
            <a:lvl8pPr marL="1371600" eaLnBrk="0" fontAlgn="base" hangingPunct="0">
              <a:spcBef>
                <a:spcPct val="0"/>
              </a:spcBef>
              <a:spcAft>
                <a:spcPct val="0"/>
              </a:spcAft>
              <a:defRPr sz="2400" b="1" i="1">
                <a:solidFill>
                  <a:schemeClr val="tx1"/>
                </a:solidFill>
                <a:latin typeface="Helvetica" charset="0"/>
                <a:ea typeface="ＭＳ Ｐゴシック" charset="0"/>
              </a:defRPr>
            </a:lvl8pPr>
            <a:lvl9pPr marL="1828800" eaLnBrk="0" fontAlgn="base" hangingPunct="0">
              <a:spcBef>
                <a:spcPct val="0"/>
              </a:spcBef>
              <a:spcAft>
                <a:spcPct val="0"/>
              </a:spcAft>
              <a:defRPr sz="2400" b="1" i="1">
                <a:solidFill>
                  <a:schemeClr val="tx1"/>
                </a:solidFill>
                <a:latin typeface="Helvetica" charset="0"/>
                <a:ea typeface="ＭＳ Ｐゴシック" charset="0"/>
              </a:defRPr>
            </a:lvl9pPr>
          </a:lstStyle>
          <a:p>
            <a:fld id="{C0EC53CE-32F9-F74E-A717-006C07B4AFF3}" type="slidenum">
              <a:rPr lang="en-US" sz="1200" b="0" i="0">
                <a:latin typeface="Times" charset="0"/>
              </a:rPr>
              <a:pPr/>
              <a:t>71</a:t>
            </a:fld>
            <a:endParaRPr lang="en-US" sz="1200" b="0" i="0">
              <a:latin typeface="Times" charset="0"/>
            </a:endParaRPr>
          </a:p>
        </p:txBody>
      </p:sp>
      <p:sp>
        <p:nvSpPr>
          <p:cNvPr id="46083" name="Rectangle 2"/>
          <p:cNvSpPr>
            <a:spLocks noGrp="1" noRot="1" noChangeAspect="1" noChangeArrowheads="1"/>
          </p:cNvSpPr>
          <p:nvPr>
            <p:ph type="sldImg"/>
          </p:nvPr>
        </p:nvSpPr>
        <p:spPr>
          <a:xfrm>
            <a:off x="1114425" y="703263"/>
            <a:ext cx="4629150" cy="3471862"/>
          </a:xfrm>
          <a:solidFill>
            <a:srgbClr val="FFFFFF"/>
          </a:solidFill>
          <a:ln/>
        </p:spPr>
      </p:sp>
      <p:sp>
        <p:nvSpPr>
          <p:cNvPr id="46084" name="Rectangle 3"/>
          <p:cNvSpPr>
            <a:spLocks noGrp="1" noChangeArrowheads="1"/>
          </p:cNvSpPr>
          <p:nvPr>
            <p:ph type="body" idx="1"/>
          </p:nvPr>
        </p:nvSpPr>
        <p:spPr>
          <a:xfrm>
            <a:off x="914711" y="4414838"/>
            <a:ext cx="5028579" cy="4183062"/>
          </a:xfrm>
          <a:solidFill>
            <a:srgbClr val="FFFFFF"/>
          </a:solidFill>
          <a:ln>
            <a:solidFill>
              <a:srgbClr val="000000"/>
            </a:solidFill>
          </a:ln>
          <a:extLst>
            <a:ext uri="{FAA26D3D-D897-4be2-8F04-BA451C77F1D7}">
              <ma14:placeholderFlag xmlns:ma14="http://schemas.microsoft.com/office/mac/drawingml/2011/main" xmlns="" val="1"/>
            </a:ext>
          </a:extLst>
        </p:spPr>
        <p:txBody>
          <a:bodyPr lIns="91650" tIns="45825" rIns="91650" bIns="45825"/>
          <a:lstStyle/>
          <a:p>
            <a:endParaRPr lang="en-US">
              <a:latin typeface="Times" charset="0"/>
              <a:ea typeface="ＭＳ Ｐゴシック" charset="0"/>
              <a:cs typeface="ＭＳ Ｐゴシック"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xfrm>
            <a:off x="3884029" y="8829675"/>
            <a:ext cx="2972421" cy="465138"/>
          </a:xfrm>
          <a:noFill/>
        </p:spPr>
        <p:txBody>
          <a:bodyPr lIns="91425" tIns="45712" rIns="91425" bIns="45712"/>
          <a:lstStyle/>
          <a:p>
            <a:fld id="{B021B347-9E39-FC45-B4D6-61EB0C999115}" type="slidenum">
              <a:rPr lang="en-US"/>
              <a:pPr/>
              <a:t>72</a:t>
            </a:fld>
            <a:endParaRPr lang="en-US" dirty="0"/>
          </a:p>
        </p:txBody>
      </p:sp>
      <p:sp>
        <p:nvSpPr>
          <p:cNvPr id="29699" name="Rectangle 2"/>
          <p:cNvSpPr>
            <a:spLocks noGrp="1" noRot="1" noChangeAspect="1" noChangeArrowheads="1" noTextEdit="1"/>
          </p:cNvSpPr>
          <p:nvPr>
            <p:ph type="sldImg"/>
          </p:nvPr>
        </p:nvSpPr>
        <p:spPr>
          <a:xfrm>
            <a:off x="-14363700" y="-11993563"/>
            <a:ext cx="16924338" cy="12695238"/>
          </a:xfrm>
          <a:solidFill>
            <a:srgbClr val="FFFFFF"/>
          </a:solidFill>
          <a:ln/>
        </p:spPr>
      </p:sp>
      <p:sp>
        <p:nvSpPr>
          <p:cNvPr id="29700" name="Rectangle 3"/>
          <p:cNvSpPr>
            <a:spLocks noGrp="1" noChangeArrowheads="1"/>
          </p:cNvSpPr>
          <p:nvPr>
            <p:ph type="body" idx="1"/>
          </p:nvPr>
        </p:nvSpPr>
        <p:spPr>
          <a:xfrm>
            <a:off x="686421" y="4416427"/>
            <a:ext cx="5485158" cy="4183063"/>
          </a:xfrm>
          <a:solidFill>
            <a:srgbClr val="FFFFFF"/>
          </a:solidFill>
          <a:ln>
            <a:solidFill>
              <a:srgbClr val="000000"/>
            </a:solidFill>
          </a:ln>
        </p:spPr>
        <p:txBody>
          <a:bodyPr/>
          <a:lstStyle/>
          <a:p>
            <a:endParaRPr lang="en-US" dirty="0" smtClean="0">
              <a:latin typeface="Times" pitchFamily="30" charset="0"/>
              <a:ea typeface="ＭＳ Ｐゴシック" pitchFamily="30" charset="-128"/>
              <a:cs typeface="ＭＳ Ｐゴシック" pitchFamily="30" charset="-128"/>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1B015EF4-06A5-4F31-847B-EE7A6EC47ADB}" type="slidenum">
              <a:rPr lang="en-US"/>
              <a:pPr/>
              <a:t>73</a:t>
            </a:fld>
            <a:endParaRPr lang="en-US"/>
          </a:p>
        </p:txBody>
      </p:sp>
      <p:sp>
        <p:nvSpPr>
          <p:cNvPr id="39939" name="Rectangle 2"/>
          <p:cNvSpPr>
            <a:spLocks noGrp="1" noRot="1" noChangeAspect="1" noChangeArrowheads="1" noTextEdit="1"/>
          </p:cNvSpPr>
          <p:nvPr>
            <p:ph type="sldImg"/>
          </p:nvPr>
        </p:nvSpPr>
        <p:spPr>
          <a:solidFill>
            <a:srgbClr val="FFFFFF"/>
          </a:solidFill>
          <a:ln/>
        </p:spPr>
      </p:sp>
      <p:sp>
        <p:nvSpPr>
          <p:cNvPr id="39940" name="Rectangle 3"/>
          <p:cNvSpPr>
            <a:spLocks noGrp="1" noChangeArrowheads="1"/>
          </p:cNvSpPr>
          <p:nvPr>
            <p:ph type="body" idx="1"/>
          </p:nvPr>
        </p:nvSpPr>
        <p:spPr>
          <a:xfrm>
            <a:off x="916264" y="4416427"/>
            <a:ext cx="5025473" cy="4183063"/>
          </a:xfrm>
          <a:solidFill>
            <a:srgbClr val="FFFFFF"/>
          </a:solidFill>
          <a:ln>
            <a:solidFill>
              <a:srgbClr val="000000"/>
            </a:solidFill>
          </a:ln>
        </p:spPr>
        <p:txBody>
          <a:bodyPr/>
          <a:lstStyle/>
          <a:p>
            <a:endParaRPr 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05370BD0-364B-2044-A1A3-56569D0D5809}" type="slidenum">
              <a:rPr lang="en-US"/>
              <a:pPr/>
              <a:t>74</a:t>
            </a:fld>
            <a:endParaRPr lang="en-US" dirty="0"/>
          </a:p>
        </p:txBody>
      </p:sp>
      <p:sp>
        <p:nvSpPr>
          <p:cNvPr id="38915" name="Rectangle 2"/>
          <p:cNvSpPr>
            <a:spLocks noGrp="1" noRot="1" noChangeAspect="1" noChangeArrowheads="1" noTextEdit="1"/>
          </p:cNvSpPr>
          <p:nvPr>
            <p:ph type="sldImg"/>
          </p:nvPr>
        </p:nvSpPr>
        <p:spPr>
          <a:solidFill>
            <a:srgbClr val="FFFFFF"/>
          </a:solidFill>
          <a:ln/>
        </p:spPr>
      </p:sp>
      <p:sp>
        <p:nvSpPr>
          <p:cNvPr id="38916" name="Rectangle 3"/>
          <p:cNvSpPr>
            <a:spLocks noGrp="1" noChangeArrowheads="1"/>
          </p:cNvSpPr>
          <p:nvPr>
            <p:ph type="body" idx="1"/>
          </p:nvPr>
        </p:nvSpPr>
        <p:spPr>
          <a:xfrm>
            <a:off x="916264" y="4416426"/>
            <a:ext cx="5025473" cy="4183063"/>
          </a:xfrm>
          <a:solidFill>
            <a:srgbClr val="FFFFFF"/>
          </a:solidFill>
          <a:ln>
            <a:solidFill>
              <a:srgbClr val="000000"/>
            </a:solidFill>
          </a:ln>
        </p:spPr>
        <p:txBody>
          <a:bodyPr/>
          <a:lstStyle/>
          <a:p>
            <a:endParaRPr lang="en-US" dirty="0">
              <a:latin typeface="Times" pitchFamily="30" charset="0"/>
              <a:ea typeface="ＭＳ Ｐゴシック" pitchFamily="30" charset="-128"/>
              <a:cs typeface="ＭＳ Ｐゴシック" pitchFamily="30" charset="-128"/>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75</a:t>
            </a:fld>
            <a:endParaRPr lang="en-US"/>
          </a:p>
        </p:txBody>
      </p:sp>
    </p:spTree>
    <p:extLst>
      <p:ext uri="{BB962C8B-B14F-4D97-AF65-F5344CB8AC3E}">
        <p14:creationId xmlns:p14="http://schemas.microsoft.com/office/powerpoint/2010/main" val="43270732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76</a:t>
            </a:fld>
            <a:endParaRPr lang="en-US"/>
          </a:p>
        </p:txBody>
      </p:sp>
    </p:spTree>
    <p:extLst>
      <p:ext uri="{BB962C8B-B14F-4D97-AF65-F5344CB8AC3E}">
        <p14:creationId xmlns:p14="http://schemas.microsoft.com/office/powerpoint/2010/main" val="312439139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77</a:t>
            </a:fld>
            <a:endParaRPr lang="en-US"/>
          </a:p>
        </p:txBody>
      </p:sp>
    </p:spTree>
    <p:extLst>
      <p:ext uri="{BB962C8B-B14F-4D97-AF65-F5344CB8AC3E}">
        <p14:creationId xmlns:p14="http://schemas.microsoft.com/office/powerpoint/2010/main" val="416805268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78</a:t>
            </a:fld>
            <a:endParaRPr lang="en-US"/>
          </a:p>
        </p:txBody>
      </p:sp>
    </p:spTree>
    <p:extLst>
      <p:ext uri="{BB962C8B-B14F-4D97-AF65-F5344CB8AC3E}">
        <p14:creationId xmlns:p14="http://schemas.microsoft.com/office/powerpoint/2010/main" val="198471847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79</a:t>
            </a:fld>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80</a:t>
            </a:fld>
            <a:endParaRPr lang="en-US"/>
          </a:p>
        </p:txBody>
      </p:sp>
    </p:spTree>
    <p:extLst>
      <p:ext uri="{BB962C8B-B14F-4D97-AF65-F5344CB8AC3E}">
        <p14:creationId xmlns:p14="http://schemas.microsoft.com/office/powerpoint/2010/main" val="190335579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wrap up now with a few key points.</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81</a:t>
            </a:fld>
            <a:endParaRPr lang="en-US"/>
          </a:p>
        </p:txBody>
      </p:sp>
    </p:spTree>
    <p:extLst>
      <p:ext uri="{BB962C8B-B14F-4D97-AF65-F5344CB8AC3E}">
        <p14:creationId xmlns:p14="http://schemas.microsoft.com/office/powerpoint/2010/main" val="14288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83</a:t>
            </a:fld>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84</a:t>
            </a:fld>
            <a:endParaRPr lang="en-US"/>
          </a:p>
        </p:txBody>
      </p:sp>
    </p:spTree>
    <p:extLst>
      <p:ext uri="{BB962C8B-B14F-4D97-AF65-F5344CB8AC3E}">
        <p14:creationId xmlns:p14="http://schemas.microsoft.com/office/powerpoint/2010/main" val="341201390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85</a:t>
            </a:fld>
            <a:endParaRPr lang="en-US"/>
          </a:p>
        </p:txBody>
      </p:sp>
    </p:spTree>
    <p:extLst>
      <p:ext uri="{BB962C8B-B14F-4D97-AF65-F5344CB8AC3E}">
        <p14:creationId xmlns:p14="http://schemas.microsoft.com/office/powerpoint/2010/main" val="135902798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That brings us to the close of this training module.  Thank you for your time.</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86</a:t>
            </a:fld>
            <a:endParaRPr lang="en-US"/>
          </a:p>
        </p:txBody>
      </p:sp>
    </p:spTree>
    <p:extLst>
      <p:ext uri="{BB962C8B-B14F-4D97-AF65-F5344CB8AC3E}">
        <p14:creationId xmlns:p14="http://schemas.microsoft.com/office/powerpoint/2010/main" val="142885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87</a:t>
            </a:fld>
            <a:endParaRPr lang="en-US"/>
          </a:p>
        </p:txBody>
      </p:sp>
    </p:spTree>
    <p:extLst>
      <p:ext uri="{BB962C8B-B14F-4D97-AF65-F5344CB8AC3E}">
        <p14:creationId xmlns:p14="http://schemas.microsoft.com/office/powerpoint/2010/main" val="2381415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cstate="print"/>
          <a:srcRect t="9378"/>
          <a:stretch>
            <a:fillRect/>
          </a:stretch>
        </p:blipFill>
        <p:spPr bwMode="auto">
          <a:xfrm>
            <a:off x="0" y="0"/>
            <a:ext cx="9144000" cy="6858000"/>
          </a:xfrm>
          <a:prstGeom prst="rect">
            <a:avLst/>
          </a:prstGeom>
          <a:noFill/>
          <a:ln w="9525">
            <a:noFill/>
            <a:miter lim="800000"/>
            <a:headEnd/>
            <a:tailEnd/>
          </a:ln>
        </p:spPr>
      </p:pic>
      <p:sp>
        <p:nvSpPr>
          <p:cNvPr id="4098" name="Rectangle 2"/>
          <p:cNvSpPr>
            <a:spLocks noGrp="1" noChangeArrowheads="1"/>
          </p:cNvSpPr>
          <p:nvPr>
            <p:ph type="ctrTitle"/>
          </p:nvPr>
        </p:nvSpPr>
        <p:spPr>
          <a:xfrm>
            <a:off x="685800" y="762000"/>
            <a:ext cx="7772400" cy="1143000"/>
          </a:xfrm>
        </p:spPr>
        <p:txBody>
          <a:bodyPr/>
          <a:lstStyle>
            <a:lvl1pPr>
              <a:defRPr sz="3200">
                <a:latin typeface="+mj-lt"/>
              </a:defRPr>
            </a:lvl1pPr>
          </a:lstStyle>
          <a:p>
            <a:r>
              <a:rPr lang="en-US" dirty="0" smtClean="0"/>
              <a:t>Click to edit Master title style</a:t>
            </a:r>
            <a:endParaRPr lang="en-US" dirty="0"/>
          </a:p>
        </p:txBody>
      </p:sp>
      <p:sp>
        <p:nvSpPr>
          <p:cNvPr id="4099" name="Rectangle 3"/>
          <p:cNvSpPr>
            <a:spLocks noGrp="1" noChangeArrowheads="1"/>
          </p:cNvSpPr>
          <p:nvPr>
            <p:ph type="subTitle" idx="1"/>
          </p:nvPr>
        </p:nvSpPr>
        <p:spPr>
          <a:xfrm>
            <a:off x="1371600" y="2057400"/>
            <a:ext cx="6400800" cy="1752600"/>
          </a:xfrm>
        </p:spPr>
        <p:txBody>
          <a:bodyPr/>
          <a:lstStyle>
            <a:lvl1pPr marL="0" indent="0" algn="ctr">
              <a:buFontTx/>
              <a:buNone/>
              <a:defRPr sz="2000">
                <a:latin typeface="+mj-lt"/>
              </a:defRPr>
            </a:lvl1pPr>
          </a:lstStyle>
          <a:p>
            <a:r>
              <a:rPr lang="en-US" dirty="0"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685800"/>
          </a:xfrm>
        </p:spPr>
        <p:txBody>
          <a:bodyPr/>
          <a:lstStyle>
            <a:lvl1pPr>
              <a:defRPr>
                <a:solidFill>
                  <a:schemeClr val="accent6"/>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3400" y="1066800"/>
            <a:ext cx="8001000" cy="51816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a:t>
            </a:fld>
            <a:endParaRPr lang="en-US" dirty="0"/>
          </a:p>
        </p:txBody>
      </p:sp>
      <p:sp>
        <p:nvSpPr>
          <p:cNvPr id="6" name="Date Placeholder 4"/>
          <p:cNvSpPr>
            <a:spLocks noGrp="1"/>
          </p:cNvSpPr>
          <p:nvPr>
            <p:ph type="dt" sz="half" idx="11"/>
          </p:nvPr>
        </p:nvSpPr>
        <p:spPr>
          <a:xfrm>
            <a:off x="2220" y="6627174"/>
            <a:ext cx="1905000" cy="228600"/>
          </a:xfrm>
          <a:prstGeom prst="rect">
            <a:avLst/>
          </a:prstGeom>
        </p:spPr>
        <p:txBody>
          <a:bodyPr/>
          <a:lstStyle>
            <a:lvl1pPr>
              <a:defRPr sz="1100"/>
            </a:lvl1pPr>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812800"/>
          </a:xfrm>
        </p:spPr>
        <p:txBody>
          <a:bodyPr/>
          <a:lstStyle/>
          <a:p>
            <a:r>
              <a:rPr lang="en-US" smtClean="0"/>
              <a:t>Click to edit Master title style</a:t>
            </a:r>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fld id="{ED16780C-5724-4F9D-AD4E-D86933BFF679}" type="slidenum">
              <a:rPr lang="en-US" smtClean="0"/>
              <a:pPr>
                <a:defRPr/>
              </a:pPr>
              <a:t>‹#›</a:t>
            </a:fld>
            <a:endParaRPr lang="en-US" dirty="0"/>
          </a:p>
        </p:txBody>
      </p:sp>
      <p:sp>
        <p:nvSpPr>
          <p:cNvPr id="6" name="Date Placeholder 4"/>
          <p:cNvSpPr>
            <a:spLocks noGrp="1"/>
          </p:cNvSpPr>
          <p:nvPr>
            <p:ph type="dt" sz="half" idx="10"/>
          </p:nvPr>
        </p:nvSpPr>
        <p:spPr>
          <a:xfrm>
            <a:off x="2220" y="6627174"/>
            <a:ext cx="1905000" cy="228600"/>
          </a:xfrm>
          <a:prstGeom prst="rect">
            <a:avLst/>
          </a:prstGeom>
        </p:spPr>
        <p:txBody>
          <a:bodyPr/>
          <a:lstStyle>
            <a:lvl1pPr>
              <a:defRPr sz="1100"/>
            </a:lvl1pPr>
          </a:lstStyle>
          <a:p>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Text, and 2 Content">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85800" y="1600200"/>
            <a:ext cx="3810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38100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24300"/>
            <a:ext cx="38100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7650" y="6587219"/>
            <a:ext cx="1905000" cy="266700"/>
          </a:xfrm>
          <a:prstGeom prst="rect">
            <a:avLst/>
          </a:prstGeom>
        </p:spPr>
        <p:txBody>
          <a:bodyPr/>
          <a:lstStyle>
            <a:lvl1pPr>
              <a:defRPr sz="1100" smtClean="0"/>
            </a:lvl1pPr>
          </a:lstStyle>
          <a:p>
            <a:endParaRPr lang="en-US" dirty="0"/>
          </a:p>
        </p:txBody>
      </p:sp>
      <p:sp>
        <p:nvSpPr>
          <p:cNvPr id="8" name="Slide Number Placeholder 7"/>
          <p:cNvSpPr>
            <a:spLocks noGrp="1"/>
          </p:cNvSpPr>
          <p:nvPr>
            <p:ph type="sldNum" sz="quarter" idx="12"/>
          </p:nvPr>
        </p:nvSpPr>
        <p:spPr>
          <a:xfrm>
            <a:off x="7194360" y="6599548"/>
            <a:ext cx="1905000" cy="254000"/>
          </a:xfrm>
        </p:spPr>
        <p:txBody>
          <a:bodyPr/>
          <a:lstStyle>
            <a:lvl1pPr>
              <a:defRPr smtClean="0"/>
            </a:lvl1pPr>
          </a:lstStyle>
          <a:p>
            <a:r>
              <a:rPr lang="en-US" dirty="0"/>
              <a:t>Page </a:t>
            </a:r>
            <a:fld id="{43740204-9C9B-2A4C-A1A3-82A035F7027F}" type="slidenum">
              <a:rPr lang="en-US"/>
              <a:pPr/>
              <a:t>‹#›</a:t>
            </a:fld>
            <a:endParaRPr lang="en-US" dirty="0"/>
          </a:p>
        </p:txBody>
      </p:sp>
      <p:sp>
        <p:nvSpPr>
          <p:cNvPr id="9" name="Rectangle 2"/>
          <p:cNvSpPr>
            <a:spLocks noGrp="1" noChangeArrowheads="1"/>
          </p:cNvSpPr>
          <p:nvPr>
            <p:ph type="title"/>
          </p:nvPr>
        </p:nvSpPr>
        <p:spPr bwMode="auto">
          <a:xfrm>
            <a:off x="1718890" y="41439"/>
            <a:ext cx="6531430" cy="812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extLst>
      <p:ext uri="{BB962C8B-B14F-4D97-AF65-F5344CB8AC3E}">
        <p14:creationId xmlns:p14="http://schemas.microsoft.com/office/powerpoint/2010/main" val="3824955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2906713"/>
            <a:ext cx="7772400" cy="1500187"/>
          </a:xfrm>
        </p:spPr>
        <p:txBody>
          <a:bodyPr anchor="b"/>
          <a:lstStyle>
            <a:lvl1pPr marL="0" indent="0">
              <a:buNone/>
              <a:defRPr sz="2400" b="1">
                <a:solidFill>
                  <a:srgbClr val="0000FF"/>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extLst>
      <p:ext uri="{BB962C8B-B14F-4D97-AF65-F5344CB8AC3E}">
        <p14:creationId xmlns:p14="http://schemas.microsoft.com/office/powerpoint/2010/main" val="325476257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2906713"/>
            <a:ext cx="7772400" cy="2277345"/>
          </a:xfrm>
        </p:spPr>
        <p:txBody>
          <a:bodyPr anchor="b"/>
          <a:lstStyle>
            <a:lvl1pPr marL="0" indent="0">
              <a:buNone/>
              <a:tabLst>
                <a:tab pos="7543800" algn="r"/>
              </a:tabLst>
              <a:defRPr sz="2400" b="1"/>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a:t>
            </a:fld>
            <a:endParaRPr lang="en-US" dirty="0"/>
          </a:p>
        </p:txBody>
      </p:sp>
      <p:sp>
        <p:nvSpPr>
          <p:cNvPr id="5" name="Date Placeholder 4"/>
          <p:cNvSpPr>
            <a:spLocks noGrp="1"/>
          </p:cNvSpPr>
          <p:nvPr>
            <p:ph type="dt" sz="half" idx="11"/>
          </p:nvPr>
        </p:nvSpPr>
        <p:spPr>
          <a:xfrm>
            <a:off x="2220" y="6627174"/>
            <a:ext cx="1905000" cy="228600"/>
          </a:xfrm>
          <a:prstGeom prst="rect">
            <a:avLst/>
          </a:prstGeom>
        </p:spPr>
        <p:txBody>
          <a:bodyPr/>
          <a:lstStyle>
            <a:lvl1pPr>
              <a:defRPr sz="1100"/>
            </a:lvl1pPr>
          </a:lstStyle>
          <a:p>
            <a:endParaRPr lang="en-US" dirty="0"/>
          </a:p>
        </p:txBody>
      </p:sp>
    </p:spTree>
    <p:extLst>
      <p:ext uri="{BB962C8B-B14F-4D97-AF65-F5344CB8AC3E}">
        <p14:creationId xmlns:p14="http://schemas.microsoft.com/office/powerpoint/2010/main" val="871871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690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76200" y="6553200"/>
            <a:ext cx="1905000" cy="228600"/>
          </a:xfrm>
          <a:prstGeom prst="rect">
            <a:avLst/>
          </a:prstGeom>
        </p:spPr>
        <p:txBody>
          <a:bodyPr/>
          <a:lstStyle>
            <a:lvl1pPr>
              <a:defRPr smtClean="0"/>
            </a:lvl1pPr>
          </a:lstStyle>
          <a:p>
            <a:r>
              <a:rPr lang="en-US" smtClean="0"/>
              <a:t>2010-03-31</a:t>
            </a:r>
            <a:endParaRPr lang="en-US" dirty="0"/>
          </a:p>
        </p:txBody>
      </p:sp>
      <p:sp>
        <p:nvSpPr>
          <p:cNvPr id="6" name="Footer Placeholder 5"/>
          <p:cNvSpPr>
            <a:spLocks noGrp="1"/>
          </p:cNvSpPr>
          <p:nvPr>
            <p:ph type="ftr" sz="quarter" idx="11"/>
          </p:nvPr>
        </p:nvSpPr>
        <p:spPr>
          <a:xfrm>
            <a:off x="3124200" y="6451600"/>
            <a:ext cx="2895600" cy="279400"/>
          </a:xfrm>
          <a:prstGeom prst="rect">
            <a:avLst/>
          </a:prstGeom>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smtClean="0"/>
            </a:lvl1pPr>
          </a:lstStyle>
          <a:p>
            <a:r>
              <a:rPr lang="en-US" dirty="0"/>
              <a:t>Page </a:t>
            </a:r>
            <a:fld id="{49B0E210-D777-F049-BF45-821696CD95D8}" type="slidenum">
              <a:rPr lang="en-US"/>
              <a:pPr/>
              <a:t>‹#›</a:t>
            </a:fld>
            <a:endParaRPr lang="en-US" dirty="0"/>
          </a:p>
        </p:txBody>
      </p:sp>
    </p:spTree>
    <p:extLst>
      <p:ext uri="{BB962C8B-B14F-4D97-AF65-F5344CB8AC3E}">
        <p14:creationId xmlns:p14="http://schemas.microsoft.com/office/powerpoint/2010/main" val="1636570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7"/>
          <p:cNvSpPr>
            <a:spLocks noChangeArrowheads="1"/>
          </p:cNvSpPr>
          <p:nvPr/>
        </p:nvSpPr>
        <p:spPr bwMode="auto">
          <a:xfrm>
            <a:off x="0" y="1"/>
            <a:ext cx="9144000" cy="685799"/>
          </a:xfrm>
          <a:prstGeom prst="rect">
            <a:avLst/>
          </a:prstGeom>
          <a:solidFill>
            <a:srgbClr val="EBEBF3"/>
          </a:solid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27" name="Rectangle 2"/>
          <p:cNvSpPr>
            <a:spLocks noGrp="1" noChangeArrowheads="1"/>
          </p:cNvSpPr>
          <p:nvPr>
            <p:ph type="title"/>
          </p:nvPr>
        </p:nvSpPr>
        <p:spPr bwMode="auto">
          <a:xfrm>
            <a:off x="76200" y="0"/>
            <a:ext cx="8991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28" name="Rectangle 3"/>
          <p:cNvSpPr>
            <a:spLocks noGrp="1" noChangeArrowheads="1"/>
          </p:cNvSpPr>
          <p:nvPr>
            <p:ph type="body" idx="1"/>
          </p:nvPr>
        </p:nvSpPr>
        <p:spPr bwMode="auto">
          <a:xfrm>
            <a:off x="685800" y="990600"/>
            <a:ext cx="7772400" cy="5105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30" name="Rectangle 6"/>
          <p:cNvSpPr>
            <a:spLocks noGrp="1" noChangeArrowheads="1"/>
          </p:cNvSpPr>
          <p:nvPr>
            <p:ph type="sldNum" sz="quarter" idx="4"/>
          </p:nvPr>
        </p:nvSpPr>
        <p:spPr bwMode="auto">
          <a:xfrm>
            <a:off x="7236780" y="6639503"/>
            <a:ext cx="1905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000" smtClean="0">
                <a:latin typeface="Arial" charset="0"/>
              </a:defRPr>
            </a:lvl1pPr>
          </a:lstStyle>
          <a:p>
            <a:pPr>
              <a:defRPr/>
            </a:pPr>
            <a:fld id="{FBA43EC7-B018-492A-98F6-32908B5B9E8D}" type="slidenum">
              <a:rPr lang="en-US" smtClean="0"/>
              <a:pPr>
                <a:defRPr/>
              </a:pPr>
              <a:t>‹#›</a:t>
            </a:fld>
            <a:endParaRPr lang="en-US" dirty="0"/>
          </a:p>
        </p:txBody>
      </p:sp>
      <p:sp>
        <p:nvSpPr>
          <p:cNvPr id="1035" name="Rectangle 11"/>
          <p:cNvSpPr>
            <a:spLocks noChangeArrowheads="1"/>
          </p:cNvSpPr>
          <p:nvPr/>
        </p:nvSpPr>
        <p:spPr bwMode="auto">
          <a:xfrm>
            <a:off x="0" y="653695"/>
            <a:ext cx="9144000" cy="173038"/>
          </a:xfrm>
          <a:prstGeom prst="rect">
            <a:avLst/>
          </a:prstGeom>
          <a:solidFill>
            <a:srgbClr val="232EAE"/>
          </a:solidFill>
          <a:ln w="9525">
            <a:noFill/>
            <a:miter lim="800000"/>
            <a:headEnd/>
            <a:tailEnd/>
          </a:ln>
          <a:effectLst/>
        </p:spPr>
        <p:txBody>
          <a:bodyPr wrap="none" anchor="ctr"/>
          <a:lstStyle/>
          <a:p>
            <a:pPr fontAlgn="auto">
              <a:spcBef>
                <a:spcPts val="0"/>
              </a:spcBef>
              <a:spcAft>
                <a:spcPts val="0"/>
              </a:spcAft>
              <a:defRPr/>
            </a:pPr>
            <a:endParaRPr lang="en-US">
              <a:latin typeface="Verdana" pitchFamily="34" charset="0"/>
            </a:endParaRPr>
          </a:p>
        </p:txBody>
      </p:sp>
      <p:sp>
        <p:nvSpPr>
          <p:cNvPr id="1037" name="Text Box 13"/>
          <p:cNvSpPr txBox="1">
            <a:spLocks noChangeArrowheads="1"/>
          </p:cNvSpPr>
          <p:nvPr/>
        </p:nvSpPr>
        <p:spPr bwMode="auto">
          <a:xfrm>
            <a:off x="0" y="600781"/>
            <a:ext cx="2665413" cy="261610"/>
          </a:xfrm>
          <a:prstGeom prst="rect">
            <a:avLst/>
          </a:prstGeom>
          <a:noFill/>
          <a:ln w="9525">
            <a:noFill/>
            <a:miter lim="800000"/>
            <a:headEnd/>
            <a:tailEnd/>
          </a:ln>
          <a:effectLst/>
        </p:spPr>
        <p:txBody>
          <a:bodyPr>
            <a:spAutoFit/>
          </a:bodyPr>
          <a:lstStyle/>
          <a:p>
            <a:pPr fontAlgn="auto">
              <a:spcBef>
                <a:spcPts val="0"/>
              </a:spcBef>
              <a:spcAft>
                <a:spcPts val="0"/>
              </a:spcAft>
              <a:defRPr/>
            </a:pPr>
            <a:r>
              <a:rPr lang="en-US" sz="1100" dirty="0" smtClean="0">
                <a:solidFill>
                  <a:schemeClr val="bg1"/>
                </a:solidFill>
                <a:latin typeface="Bitstream Vera Sans" pitchFamily="34" charset="0"/>
              </a:rPr>
              <a:t>Model-Based Systems Engineering</a:t>
            </a:r>
            <a:endParaRPr lang="en-US" sz="1100" dirty="0">
              <a:solidFill>
                <a:schemeClr val="bg1"/>
              </a:solidFill>
              <a:latin typeface="Bitstream Vera Sans" pitchFamily="34" charset="0"/>
            </a:endParaRPr>
          </a:p>
        </p:txBody>
      </p:sp>
      <p:sp>
        <p:nvSpPr>
          <p:cNvPr id="13" name="Rectangle 7"/>
          <p:cNvSpPr>
            <a:spLocks noChangeArrowheads="1"/>
          </p:cNvSpPr>
          <p:nvPr userDrawn="1"/>
        </p:nvSpPr>
        <p:spPr bwMode="auto">
          <a:xfrm>
            <a:off x="0" y="6642556"/>
            <a:ext cx="4013200" cy="215444"/>
          </a:xfrm>
          <a:prstGeom prst="rect">
            <a:avLst/>
          </a:prstGeom>
          <a:noFill/>
          <a:ln w="9525">
            <a:noFill/>
            <a:miter lim="800000"/>
            <a:headEnd/>
            <a:tailEnd/>
          </a:ln>
        </p:spPr>
        <p:txBody>
          <a:bodyPr wrap="square">
            <a:prstTxWarp prst="textNoShape">
              <a:avLst/>
            </a:prstTxWarp>
            <a:spAutoFit/>
          </a:bodyPr>
          <a:lstStyle/>
          <a:p>
            <a:pPr algn="ctr"/>
            <a:r>
              <a:rPr lang="en-US" sz="800" dirty="0" smtClean="0"/>
              <a:t>Systems Engineering with System Models: An Introduction to MBSE</a:t>
            </a:r>
            <a:endParaRPr lang="en-US" sz="800" dirty="0"/>
          </a:p>
        </p:txBody>
      </p:sp>
      <p:pic>
        <p:nvPicPr>
          <p:cNvPr id="10" name="Picture 9" descr="Macintosh HD:Users:djbundas:Documents:Microsoft User Data:Saved Attachments:"/>
          <p:cNvPicPr>
            <a:picLocks noChangeAspect="1" noChangeArrowheads="1"/>
          </p:cNvPicPr>
          <p:nvPr userDrawn="1"/>
        </p:nvPicPr>
        <p:blipFill>
          <a:blip r:embed="rId10" cstate="print">
            <a:lum bright="-4000" contrast="28000"/>
          </a:blip>
          <a:srcRect/>
          <a:stretch>
            <a:fillRect/>
          </a:stretch>
        </p:blipFill>
        <p:spPr bwMode="auto">
          <a:xfrm>
            <a:off x="88901" y="50800"/>
            <a:ext cx="673099" cy="563409"/>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7" r:id="rId1"/>
    <p:sldLayoutId id="2147483665" r:id="rId2"/>
    <p:sldLayoutId id="2147483666" r:id="rId3"/>
    <p:sldLayoutId id="2147483674" r:id="rId4"/>
    <p:sldLayoutId id="2147483677" r:id="rId5"/>
    <p:sldLayoutId id="2147483678" r:id="rId6"/>
    <p:sldLayoutId id="2147483680" r:id="rId7"/>
    <p:sldLayoutId id="2147483681" r:id="rId8"/>
  </p:sldLayoutIdLst>
  <p:timing>
    <p:tnLst>
      <p:par>
        <p:cTn id="1" dur="indefinite" restart="never" nodeType="tmRoot"/>
      </p:par>
    </p:tnLst>
  </p:timing>
  <p:hf hdr="0" ftr="0" dt="0"/>
  <p:txStyles>
    <p:titleStyle>
      <a:lvl1pPr algn="ctr" rtl="0" fontAlgn="base">
        <a:spcBef>
          <a:spcPct val="0"/>
        </a:spcBef>
        <a:spcAft>
          <a:spcPct val="0"/>
        </a:spcAft>
        <a:defRPr sz="2800" b="1">
          <a:solidFill>
            <a:schemeClr val="accent6"/>
          </a:solidFill>
          <a:latin typeface="+mj-lt"/>
          <a:ea typeface="ＭＳ Ｐゴシック" pitchFamily="-112" charset="-128"/>
          <a:cs typeface="ＭＳ Ｐゴシック" pitchFamily="-112" charset="-128"/>
        </a:defRPr>
      </a:lvl1pPr>
      <a:lvl2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2pPr>
      <a:lvl3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3pPr>
      <a:lvl4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4pPr>
      <a:lvl5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5pPr>
      <a:lvl6pPr marL="457200" algn="ctr" rtl="0" eaLnBrk="1" fontAlgn="base" hangingPunct="1">
        <a:spcBef>
          <a:spcPct val="0"/>
        </a:spcBef>
        <a:spcAft>
          <a:spcPct val="0"/>
        </a:spcAft>
        <a:defRPr sz="2400" b="1">
          <a:solidFill>
            <a:srgbClr val="663300"/>
          </a:solidFill>
          <a:latin typeface="Arial" pitchFamily="-112" charset="0"/>
        </a:defRPr>
      </a:lvl6pPr>
      <a:lvl7pPr marL="914400" algn="ctr" rtl="0" eaLnBrk="1" fontAlgn="base" hangingPunct="1">
        <a:spcBef>
          <a:spcPct val="0"/>
        </a:spcBef>
        <a:spcAft>
          <a:spcPct val="0"/>
        </a:spcAft>
        <a:defRPr sz="2400" b="1">
          <a:solidFill>
            <a:srgbClr val="663300"/>
          </a:solidFill>
          <a:latin typeface="Arial" pitchFamily="-112" charset="0"/>
        </a:defRPr>
      </a:lvl7pPr>
      <a:lvl8pPr marL="1371600" algn="ctr" rtl="0" eaLnBrk="1" fontAlgn="base" hangingPunct="1">
        <a:spcBef>
          <a:spcPct val="0"/>
        </a:spcBef>
        <a:spcAft>
          <a:spcPct val="0"/>
        </a:spcAft>
        <a:defRPr sz="2400" b="1">
          <a:solidFill>
            <a:srgbClr val="663300"/>
          </a:solidFill>
          <a:latin typeface="Arial" pitchFamily="-112" charset="0"/>
        </a:defRPr>
      </a:lvl8pPr>
      <a:lvl9pPr marL="1828800" algn="ctr" rtl="0" eaLnBrk="1" fontAlgn="base" hangingPunct="1">
        <a:spcBef>
          <a:spcPct val="0"/>
        </a:spcBef>
        <a:spcAft>
          <a:spcPct val="0"/>
        </a:spcAft>
        <a:defRPr sz="2400" b="1">
          <a:solidFill>
            <a:srgbClr val="663300"/>
          </a:solidFill>
          <a:latin typeface="Arial" pitchFamily="-112" charset="0"/>
        </a:defRPr>
      </a:lvl9pPr>
    </p:titleStyle>
    <p:body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tiff"/><Relationship Id="rId4" Type="http://schemas.openxmlformats.org/officeDocument/2006/relationships/image" Target="../media/image8.tif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17.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6.tiff"/></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8.jp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9.jp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40.png"/><Relationship Id="rId3" Type="http://schemas.openxmlformats.org/officeDocument/2006/relationships/image" Target="../media/image30.jpeg"/><Relationship Id="rId7" Type="http://schemas.openxmlformats.org/officeDocument/2006/relationships/image" Target="../media/image34.jpeg"/><Relationship Id="rId12"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33.jpeg"/><Relationship Id="rId11" Type="http://schemas.openxmlformats.org/officeDocument/2006/relationships/image" Target="../media/image38.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jpeg"/><Relationship Id="rId14" Type="http://schemas.openxmlformats.org/officeDocument/2006/relationships/image" Target="../media/image41.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6.tif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49.emf"/><Relationship Id="rId4" Type="http://schemas.openxmlformats.org/officeDocument/2006/relationships/image" Target="../media/image48.png"/></Relationships>
</file>

<file path=ppt/slides/_rels/slide42.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42.xml"/><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53.emf"/></Relationships>
</file>

<file path=ppt/slides/_rels/slide44.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ScreenShots/WBS%20Element.png%20-%20Shortcut.lnk"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hyperlink" Target="ScreenShots/Power%20Subsystem.png%20-%20Shortcut%20(2).lnk" TargetMode="External"/><Relationship Id="rId4" Type="http://schemas.openxmlformats.org/officeDocument/2006/relationships/image" Target="../media/image54.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notesSlide" Target="../notesSlides/notesSlide60.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jpeg"/><Relationship Id="rId4" Type="http://schemas.openxmlformats.org/officeDocument/2006/relationships/image" Target="../media/image59.png"/></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gif"/><Relationship Id="rId4" Type="http://schemas.openxmlformats.org/officeDocument/2006/relationships/image" Target="../media/image65.jpeg"/></Relationships>
</file>

<file path=ppt/slides/_rels/slide67.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64.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5.pn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9.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jpe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2" Type="http://schemas.openxmlformats.org/officeDocument/2006/relationships/image" Target="../media/image73.em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4.tiff"/><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75.wmf"/><Relationship Id="rId2" Type="http://schemas.openxmlformats.org/officeDocument/2006/relationships/notesSlide" Target="../notesSlides/notesSlide82.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79380" y="941380"/>
            <a:ext cx="8844983" cy="2526524"/>
          </a:xfrm>
        </p:spPr>
        <p:txBody>
          <a:bodyPr/>
          <a:lstStyle/>
          <a:p>
            <a:pPr marL="457200" indent="-457200"/>
            <a:r>
              <a:rPr lang="en-US" smtClean="0">
                <a:solidFill>
                  <a:srgbClr val="800000"/>
                </a:solidFill>
              </a:rPr>
              <a:t>Model-Centric Engineering, Part 1:</a:t>
            </a:r>
            <a:r>
              <a:rPr lang="en-US" sz="900" smtClean="0">
                <a:solidFill>
                  <a:srgbClr val="800000"/>
                </a:solidFill>
              </a:rPr>
              <a:t> </a:t>
            </a:r>
            <a:r>
              <a:rPr lang="en-US" sz="900" dirty="0" smtClean="0">
                <a:solidFill>
                  <a:srgbClr val="800000"/>
                </a:solidFill>
              </a:rPr>
              <a:t/>
            </a:r>
            <a:br>
              <a:rPr lang="en-US" sz="900" dirty="0" smtClean="0">
                <a:solidFill>
                  <a:srgbClr val="800000"/>
                </a:solidFill>
              </a:rPr>
            </a:br>
            <a:r>
              <a:rPr lang="en-US" sz="2800" dirty="0" smtClean="0">
                <a:solidFill>
                  <a:srgbClr val="800000"/>
                </a:solidFill>
                <a:latin typeface="Arial Narrow"/>
                <a:cs typeface="Arial Narrow"/>
              </a:rPr>
              <a:t>An Introduction to Model-Based Systems Engineering</a:t>
            </a:r>
            <a:r>
              <a:rPr lang="en-US" sz="1400" u="sng" dirty="0"/>
              <a:t/>
            </a:r>
            <a:br>
              <a:rPr lang="en-US" sz="1400" u="sng" dirty="0"/>
            </a:br>
            <a:r>
              <a:rPr lang="en-US" sz="1800" u="sng" dirty="0" smtClean="0"/>
              <a:t/>
            </a:r>
            <a:br>
              <a:rPr lang="en-US" sz="1800" u="sng" dirty="0" smtClean="0"/>
            </a:br>
            <a:r>
              <a:rPr lang="en-US" sz="1800" u="sng" dirty="0" smtClean="0"/>
              <a:t/>
            </a:r>
            <a:br>
              <a:rPr lang="en-US" sz="1800" u="sng" dirty="0" smtClean="0"/>
            </a:br>
            <a:r>
              <a:rPr lang="en-US" sz="2000" dirty="0" smtClean="0">
                <a:solidFill>
                  <a:srgbClr val="663333"/>
                </a:solidFill>
              </a:rPr>
              <a:t>Presenter: Daniel L Dvorak</a:t>
            </a:r>
            <a:endParaRPr lang="en-US" sz="1800" dirty="0">
              <a:solidFill>
                <a:srgbClr val="663333"/>
              </a:solidFill>
            </a:endParaRPr>
          </a:p>
        </p:txBody>
      </p:sp>
      <p:sp>
        <p:nvSpPr>
          <p:cNvPr id="4" name="Rectangle 3"/>
          <p:cNvSpPr/>
          <p:nvPr/>
        </p:nvSpPr>
        <p:spPr>
          <a:xfrm>
            <a:off x="228600" y="6464412"/>
            <a:ext cx="8610600" cy="261610"/>
          </a:xfrm>
          <a:prstGeom prst="rect">
            <a:avLst/>
          </a:prstGeom>
        </p:spPr>
        <p:txBody>
          <a:bodyPr wrap="square">
            <a:spAutoFit/>
          </a:bodyPr>
          <a:lstStyle/>
          <a:p>
            <a:pPr algn="ctr"/>
            <a:r>
              <a:rPr lang="en-US" sz="1100" dirty="0" smtClean="0">
                <a:solidFill>
                  <a:schemeClr val="bg1"/>
                </a:solidFill>
              </a:rPr>
              <a:t>Copyright 2013 California Institute of Technology. U.S. Government sponsorship acknowledged.</a:t>
            </a:r>
            <a:endParaRPr lang="en-US" sz="1100" dirty="0">
              <a:solidFill>
                <a:schemeClr val="bg1"/>
              </a:solidFill>
            </a:endParaRPr>
          </a:p>
        </p:txBody>
      </p:sp>
      <p:pic>
        <p:nvPicPr>
          <p:cNvPr id="15" name="Picture 14" descr="Macintosh HD:Users:djbundas:Documents:Microsoft User Data:Saved Attachments:"/>
          <p:cNvPicPr>
            <a:picLocks noChangeAspect="1" noChangeArrowheads="1"/>
          </p:cNvPicPr>
          <p:nvPr/>
        </p:nvPicPr>
        <p:blipFill>
          <a:blip r:embed="rId3" cstate="print">
            <a:lum bright="-4000" contrast="28000"/>
          </a:blip>
          <a:srcRect/>
          <a:stretch>
            <a:fillRect/>
          </a:stretch>
        </p:blipFill>
        <p:spPr bwMode="auto">
          <a:xfrm>
            <a:off x="228600" y="228600"/>
            <a:ext cx="981869" cy="821861"/>
          </a:xfrm>
          <a:prstGeom prst="rect">
            <a:avLst/>
          </a:prstGeom>
          <a:noFill/>
          <a:ln w="9525">
            <a:noFill/>
            <a:miter lim="800000"/>
            <a:headEnd/>
            <a:tailEnd/>
          </a:ln>
        </p:spPr>
      </p:pic>
      <p:pic>
        <p:nvPicPr>
          <p:cNvPr id="3" name="Picture 2" descr="Daniel Dvorak_pic2_cro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0082" y="2642278"/>
            <a:ext cx="1609074" cy="2201657"/>
          </a:xfrm>
          <a:prstGeom prst="rect">
            <a:avLst/>
          </a:prstGeom>
          <a:solidFill>
            <a:schemeClr val="tx1"/>
          </a:solidFill>
          <a:ln w="28575" cmpd="sng">
            <a:solidFill>
              <a:schemeClr val="accent1">
                <a:lumMod val="60000"/>
                <a:lumOff val="40000"/>
              </a:schemeClr>
            </a:solidFill>
          </a:ln>
        </p:spPr>
      </p:pic>
    </p:spTree>
    <p:extLst>
      <p:ext uri="{BB962C8B-B14F-4D97-AF65-F5344CB8AC3E}">
        <p14:creationId xmlns:p14="http://schemas.microsoft.com/office/powerpoint/2010/main" val="235995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Audience, Prerequisites</a:t>
            </a:r>
            <a:endParaRPr lang="en-US" sz="3200" dirty="0"/>
          </a:p>
        </p:txBody>
      </p:sp>
      <p:sp>
        <p:nvSpPr>
          <p:cNvPr id="3" name="Content Placeholder 2"/>
          <p:cNvSpPr>
            <a:spLocks noGrp="1"/>
          </p:cNvSpPr>
          <p:nvPr>
            <p:ph idx="1"/>
          </p:nvPr>
        </p:nvSpPr>
        <p:spPr>
          <a:xfrm>
            <a:off x="266700" y="1043300"/>
            <a:ext cx="8623576" cy="4677847"/>
          </a:xfrm>
        </p:spPr>
        <p:txBody>
          <a:bodyPr/>
          <a:lstStyle/>
          <a:p>
            <a:pPr marL="0" indent="0">
              <a:buNone/>
            </a:pPr>
            <a:r>
              <a:rPr lang="en-US" b="1" dirty="0" smtClean="0"/>
              <a:t>Intended Audience:</a:t>
            </a:r>
          </a:p>
          <a:p>
            <a:r>
              <a:rPr lang="en-US" dirty="0"/>
              <a:t>S</a:t>
            </a:r>
            <a:r>
              <a:rPr lang="en-US" dirty="0" smtClean="0"/>
              <a:t>ystems engineers and managers seeking to understand MBSE*: definition, motivations, claimed benefits, etc. </a:t>
            </a:r>
            <a:endParaRPr lang="en-US" dirty="0"/>
          </a:p>
          <a:p>
            <a:pPr marL="0" indent="0">
              <a:buNone/>
            </a:pPr>
            <a:endParaRPr lang="en-US" b="1" dirty="0" smtClean="0"/>
          </a:p>
          <a:p>
            <a:pPr marL="0" indent="0">
              <a:spcBef>
                <a:spcPts val="1176"/>
              </a:spcBef>
              <a:buNone/>
            </a:pPr>
            <a:r>
              <a:rPr lang="en-US" b="1" dirty="0" smtClean="0"/>
              <a:t>Prerequisites:</a:t>
            </a:r>
          </a:p>
          <a:p>
            <a:pPr>
              <a:buFont typeface="Wingdings" charset="2"/>
              <a:buChar char="ü"/>
            </a:pPr>
            <a:r>
              <a:rPr lang="en-US" dirty="0" smtClean="0"/>
              <a:t>Systems engineering background</a:t>
            </a:r>
          </a:p>
          <a:p>
            <a:endParaRPr lang="en-US" dirty="0"/>
          </a:p>
          <a:p>
            <a:pPr marL="0" indent="0">
              <a:spcBef>
                <a:spcPts val="1224"/>
              </a:spcBef>
              <a:buNone/>
            </a:pPr>
            <a:r>
              <a:rPr lang="en-US" b="1" dirty="0" smtClean="0"/>
              <a:t>Non-Objectives:</a:t>
            </a:r>
          </a:p>
          <a:p>
            <a:pPr>
              <a:buClr>
                <a:srgbClr val="FF0000"/>
              </a:buClr>
              <a:buSzPct val="90000"/>
              <a:buFont typeface="Lucida Grande"/>
              <a:buChar char="X"/>
            </a:pPr>
            <a:r>
              <a:rPr lang="en-US" dirty="0" smtClean="0"/>
              <a:t>Not SysML** training</a:t>
            </a:r>
          </a:p>
          <a:p>
            <a:pPr>
              <a:buClr>
                <a:srgbClr val="FF0000"/>
              </a:buClr>
              <a:buSzPct val="90000"/>
              <a:buFont typeface="Lucida Grande"/>
              <a:buChar char="X"/>
            </a:pPr>
            <a:r>
              <a:rPr lang="en-US" dirty="0" smtClean="0"/>
              <a:t>Not tool training</a:t>
            </a:r>
          </a:p>
        </p:txBody>
      </p:sp>
      <p:pic>
        <p:nvPicPr>
          <p:cNvPr id="5" name="Picture 4" descr="MCj0198191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4106" y="2319478"/>
            <a:ext cx="3771682" cy="3642837"/>
          </a:xfrm>
          <a:prstGeom prst="rect">
            <a:avLst/>
          </a:prstGeom>
          <a:noFill/>
          <a:ln>
            <a:noFill/>
          </a:ln>
          <a:effectLst>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168115" y="6012522"/>
            <a:ext cx="5118227" cy="646331"/>
          </a:xfrm>
          <a:prstGeom prst="rect">
            <a:avLst/>
          </a:prstGeom>
          <a:solidFill>
            <a:srgbClr val="C1DFBC"/>
          </a:solidFill>
          <a:ln>
            <a:solidFill>
              <a:schemeClr val="tx1">
                <a:lumMod val="50000"/>
                <a:lumOff val="50000"/>
              </a:schemeClr>
            </a:solidFill>
          </a:ln>
          <a:effectLst>
            <a:outerShdw blurRad="50800" dist="38100" dir="8100000" algn="tr" rotWithShape="0">
              <a:prstClr val="black">
                <a:alpha val="40000"/>
              </a:prstClr>
            </a:outerShdw>
          </a:effectLst>
        </p:spPr>
        <p:txBody>
          <a:bodyPr wrap="square" rtlCol="0">
            <a:spAutoFit/>
          </a:bodyPr>
          <a:lstStyle/>
          <a:p>
            <a:r>
              <a:rPr lang="en-US" dirty="0" smtClean="0"/>
              <a:t>*   MBSE = Model-Based Systems Engineering</a:t>
            </a:r>
          </a:p>
          <a:p>
            <a:r>
              <a:rPr lang="en-US" dirty="0" smtClean="0"/>
              <a:t>** SysML = Systems Modeling Language</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2</a:t>
            </a:fld>
            <a:endParaRPr lang="en-US" dirty="0"/>
          </a:p>
        </p:txBody>
      </p:sp>
    </p:spTree>
    <p:extLst>
      <p:ext uri="{BB962C8B-B14F-4D97-AF65-F5344CB8AC3E}">
        <p14:creationId xmlns:p14="http://schemas.microsoft.com/office/powerpoint/2010/main" val="743416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945167" y="0"/>
            <a:ext cx="8198833" cy="725774"/>
          </a:xfrm>
        </p:spPr>
        <p:txBody>
          <a:bodyPr/>
          <a:lstStyle/>
          <a:p>
            <a:r>
              <a:rPr lang="en-US" sz="3200" dirty="0" smtClean="0">
                <a:solidFill>
                  <a:srgbClr val="0002A1"/>
                </a:solidFill>
                <a:latin typeface="Arial"/>
                <a:cs typeface="Arial"/>
              </a:rPr>
              <a:t>Model-Centric Engineering Series</a:t>
            </a:r>
          </a:p>
        </p:txBody>
      </p:sp>
      <p:sp>
        <p:nvSpPr>
          <p:cNvPr id="3" name="Rectangle 2"/>
          <p:cNvSpPr/>
          <p:nvPr/>
        </p:nvSpPr>
        <p:spPr bwMode="auto">
          <a:xfrm>
            <a:off x="380999" y="1019940"/>
            <a:ext cx="4086553" cy="1295400"/>
          </a:xfrm>
          <a:prstGeom prst="rect">
            <a:avLst/>
          </a:prstGeom>
          <a:blipFill rotWithShape="1">
            <a:blip r:embed="rId3"/>
            <a:tile tx="0" ty="0" sx="100000" sy="100000" flip="none" algn="tl"/>
          </a:blipFill>
          <a:ln w="57150" cap="flat" cmpd="thinThick" algn="ctr">
            <a:solidFill>
              <a:srgbClr val="3366FF"/>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rPr>
              <a:t>Module 1    (~1¼ hours)</a:t>
            </a:r>
          </a:p>
          <a:p>
            <a:pPr marL="0" marR="0" indent="0" algn="l" defTabSz="914400" rtl="0" eaLnBrk="0" fontAlgn="base" latinLnBrk="0" hangingPunct="0">
              <a:lnSpc>
                <a:spcPct val="100000"/>
              </a:lnSpc>
              <a:spcBef>
                <a:spcPts val="600"/>
              </a:spcBef>
              <a:spcAft>
                <a:spcPct val="0"/>
              </a:spcAft>
              <a:buClrTx/>
              <a:buSzTx/>
              <a:buFontTx/>
              <a:buNone/>
              <a:tabLst/>
            </a:pPr>
            <a:r>
              <a:rPr lang="en-US" sz="2400" b="1" dirty="0" smtClean="0"/>
              <a:t>Systems Engineering with System Models</a:t>
            </a:r>
          </a:p>
        </p:txBody>
      </p:sp>
      <p:sp>
        <p:nvSpPr>
          <p:cNvPr id="6" name="Rectangle 5"/>
          <p:cNvSpPr/>
          <p:nvPr/>
        </p:nvSpPr>
        <p:spPr bwMode="auto">
          <a:xfrm>
            <a:off x="380999" y="2462400"/>
            <a:ext cx="4108835" cy="1295400"/>
          </a:xfrm>
          <a:prstGeom prst="rect">
            <a:avLst/>
          </a:prstGeom>
          <a:blipFill rotWithShape="1">
            <a:blip r:embed="rId3"/>
            <a:tile tx="0" ty="0" sx="100000" sy="100000" flip="none" algn="tl"/>
          </a:blipFill>
          <a:ln w="57150" cap="flat" cmpd="thinThick" algn="ctr">
            <a:solidFill>
              <a:schemeClr val="accent1">
                <a:lumMod val="50000"/>
              </a:schemeClr>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rPr>
              <a:t>Module 2    (~</a:t>
            </a:r>
            <a:r>
              <a:rPr lang="en-US" sz="2400" dirty="0" smtClean="0"/>
              <a:t>1½</a:t>
            </a:r>
            <a:r>
              <a:rPr kumimoji="0" lang="en-US" sz="2400" b="0" i="0" u="none" strike="noStrike" cap="none" normalizeH="0" baseline="0" dirty="0" smtClean="0">
                <a:ln>
                  <a:noFill/>
                </a:ln>
                <a:solidFill>
                  <a:schemeClr val="tx1"/>
                </a:solidFill>
                <a:effectLst/>
              </a:rPr>
              <a:t> hours)</a:t>
            </a:r>
          </a:p>
          <a:p>
            <a:pPr marL="0" marR="0" indent="0" algn="l" defTabSz="914400" rtl="0" eaLnBrk="0" fontAlgn="base" latinLnBrk="0" hangingPunct="0">
              <a:lnSpc>
                <a:spcPct val="100000"/>
              </a:lnSpc>
              <a:spcBef>
                <a:spcPts val="600"/>
              </a:spcBef>
              <a:spcAft>
                <a:spcPct val="0"/>
              </a:spcAft>
              <a:buClrTx/>
              <a:buSzTx/>
              <a:buFontTx/>
              <a:buNone/>
              <a:tabLst/>
            </a:pPr>
            <a:r>
              <a:rPr lang="en-US" sz="2400" b="1" dirty="0" smtClean="0"/>
              <a:t>Introduction to System Modeling</a:t>
            </a:r>
          </a:p>
        </p:txBody>
      </p:sp>
      <p:sp>
        <p:nvSpPr>
          <p:cNvPr id="7" name="Rectangle 6"/>
          <p:cNvSpPr/>
          <p:nvPr/>
        </p:nvSpPr>
        <p:spPr bwMode="auto">
          <a:xfrm>
            <a:off x="381000" y="3904860"/>
            <a:ext cx="4119976" cy="1295400"/>
          </a:xfrm>
          <a:prstGeom prst="rect">
            <a:avLst/>
          </a:prstGeom>
          <a:blipFill rotWithShape="1">
            <a:blip r:embed="rId3"/>
            <a:tile tx="0" ty="0" sx="100000" sy="100000" flip="none" algn="tl"/>
          </a:blipFill>
          <a:ln w="57150" cap="flat" cmpd="thinThick" algn="ctr">
            <a:solidFill>
              <a:srgbClr val="FFCC00"/>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rPr>
              <a:t>Module 3    (~3 hours)</a:t>
            </a:r>
          </a:p>
          <a:p>
            <a:pPr marL="0" marR="0" indent="0" algn="l" defTabSz="914400" rtl="0" eaLnBrk="0" fontAlgn="base" latinLnBrk="0" hangingPunct="0">
              <a:lnSpc>
                <a:spcPct val="100000"/>
              </a:lnSpc>
              <a:spcBef>
                <a:spcPts val="600"/>
              </a:spcBef>
              <a:spcAft>
                <a:spcPct val="0"/>
              </a:spcAft>
              <a:buClrTx/>
              <a:buSzTx/>
              <a:buFontTx/>
              <a:buNone/>
              <a:tabLst/>
            </a:pPr>
            <a:r>
              <a:rPr lang="en-US" sz="2400" b="1" dirty="0" smtClean="0"/>
              <a:t>Foundational Concepts for Building System Models</a:t>
            </a:r>
          </a:p>
        </p:txBody>
      </p:sp>
      <p:sp>
        <p:nvSpPr>
          <p:cNvPr id="5" name="TextBox 4"/>
          <p:cNvSpPr txBox="1"/>
          <p:nvPr/>
        </p:nvSpPr>
        <p:spPr>
          <a:xfrm>
            <a:off x="5867400" y="898720"/>
            <a:ext cx="2678412" cy="461665"/>
          </a:xfrm>
          <a:prstGeom prst="rect">
            <a:avLst/>
          </a:prstGeom>
          <a:noFill/>
        </p:spPr>
        <p:txBody>
          <a:bodyPr wrap="none" rtlCol="0">
            <a:spAutoFit/>
          </a:bodyPr>
          <a:lstStyle/>
          <a:p>
            <a:r>
              <a:rPr lang="en-US" sz="2400" i="1" dirty="0" smtClean="0"/>
              <a:t>Primary Audience</a:t>
            </a:r>
            <a:endParaRPr lang="en-US" sz="2400" i="1" dirty="0"/>
          </a:p>
        </p:txBody>
      </p:sp>
      <p:sp>
        <p:nvSpPr>
          <p:cNvPr id="10" name="TextBox 9"/>
          <p:cNvSpPr txBox="1"/>
          <p:nvPr/>
        </p:nvSpPr>
        <p:spPr>
          <a:xfrm>
            <a:off x="5943600" y="1426780"/>
            <a:ext cx="2743200" cy="830997"/>
          </a:xfrm>
          <a:prstGeom prst="rect">
            <a:avLst/>
          </a:prstGeom>
          <a:noFill/>
        </p:spPr>
        <p:txBody>
          <a:bodyPr wrap="square" rtlCol="0">
            <a:spAutoFit/>
          </a:bodyPr>
          <a:lstStyle/>
          <a:p>
            <a:r>
              <a:rPr lang="en-US" sz="2400" dirty="0"/>
              <a:t>M</a:t>
            </a:r>
            <a:r>
              <a:rPr lang="en-US" sz="2400" dirty="0" smtClean="0"/>
              <a:t>anagers and systems engineers</a:t>
            </a:r>
            <a:endParaRPr lang="en-US" sz="2400" dirty="0"/>
          </a:p>
        </p:txBody>
      </p:sp>
      <p:grpSp>
        <p:nvGrpSpPr>
          <p:cNvPr id="20" name="Group 19"/>
          <p:cNvGrpSpPr/>
          <p:nvPr/>
        </p:nvGrpSpPr>
        <p:grpSpPr>
          <a:xfrm>
            <a:off x="5715000" y="1579180"/>
            <a:ext cx="152400" cy="457200"/>
            <a:chOff x="5181600" y="4038600"/>
            <a:chExt cx="152400" cy="457200"/>
          </a:xfrm>
        </p:grpSpPr>
        <p:sp>
          <p:nvSpPr>
            <p:cNvPr id="9" name="Oval 8"/>
            <p:cNvSpPr/>
            <p:nvPr/>
          </p:nvSpPr>
          <p:spPr bwMode="auto">
            <a:xfrm>
              <a:off x="5181600" y="4038600"/>
              <a:ext cx="152400" cy="152400"/>
            </a:xfrm>
            <a:prstGeom prst="ellipse">
              <a:avLst/>
            </a:prstGeom>
            <a:solidFill>
              <a:srgbClr val="3366FF"/>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2" name="Straight Connector 11"/>
            <p:cNvCxnSpPr>
              <a:stCxn id="9" idx="4"/>
            </p:cNvCxnSpPr>
            <p:nvPr/>
          </p:nvCxnSpPr>
          <p:spPr bwMode="auto">
            <a:xfrm>
              <a:off x="5257800" y="4191000"/>
              <a:ext cx="0" cy="152400"/>
            </a:xfrm>
            <a:prstGeom prst="line">
              <a:avLst/>
            </a:prstGeom>
            <a:solidFill>
              <a:schemeClr val="accent1"/>
            </a:solidFill>
            <a:ln w="12700"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flipH="1">
              <a:off x="5181600" y="4343400"/>
              <a:ext cx="76200" cy="152400"/>
            </a:xfrm>
            <a:prstGeom prst="line">
              <a:avLst/>
            </a:prstGeom>
            <a:solidFill>
              <a:schemeClr val="accent1"/>
            </a:solidFill>
            <a:ln w="12700"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5257800" y="4343400"/>
              <a:ext cx="76200" cy="152400"/>
            </a:xfrm>
            <a:prstGeom prst="line">
              <a:avLst/>
            </a:prstGeom>
            <a:solidFill>
              <a:schemeClr val="accent1"/>
            </a:solidFill>
            <a:ln w="12700"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5181600" y="4267200"/>
              <a:ext cx="152400" cy="0"/>
            </a:xfrm>
            <a:prstGeom prst="line">
              <a:avLst/>
            </a:prstGeom>
            <a:solidFill>
              <a:schemeClr val="accent1"/>
            </a:solidFill>
            <a:ln w="12700" cap="flat" cmpd="sng" algn="ctr">
              <a:solidFill>
                <a:schemeClr val="tx1"/>
              </a:solidFill>
              <a:prstDash val="solid"/>
              <a:round/>
              <a:headEnd type="none" w="med" len="med"/>
              <a:tailEnd type="none" w="med" len="med"/>
            </a:ln>
            <a:effectLst/>
          </p:spPr>
        </p:cxnSp>
      </p:grpSp>
      <p:sp>
        <p:nvSpPr>
          <p:cNvPr id="24" name="TextBox 23"/>
          <p:cNvSpPr txBox="1"/>
          <p:nvPr/>
        </p:nvSpPr>
        <p:spPr>
          <a:xfrm>
            <a:off x="5943600" y="2802400"/>
            <a:ext cx="3124200" cy="830997"/>
          </a:xfrm>
          <a:prstGeom prst="rect">
            <a:avLst/>
          </a:prstGeom>
          <a:noFill/>
        </p:spPr>
        <p:txBody>
          <a:bodyPr wrap="square" rtlCol="0">
            <a:spAutoFit/>
          </a:bodyPr>
          <a:lstStyle/>
          <a:p>
            <a:r>
              <a:rPr lang="en-US" sz="2400" dirty="0" smtClean="0"/>
              <a:t>Systems engineers &amp; discipline engineers</a:t>
            </a:r>
            <a:endParaRPr lang="en-US" sz="2400" dirty="0"/>
          </a:p>
        </p:txBody>
      </p:sp>
      <p:sp>
        <p:nvSpPr>
          <p:cNvPr id="25" name="TextBox 24"/>
          <p:cNvSpPr txBox="1"/>
          <p:nvPr/>
        </p:nvSpPr>
        <p:spPr>
          <a:xfrm>
            <a:off x="6019800" y="4090680"/>
            <a:ext cx="2895600" cy="1077218"/>
          </a:xfrm>
          <a:prstGeom prst="rect">
            <a:avLst/>
          </a:prstGeom>
          <a:noFill/>
        </p:spPr>
        <p:txBody>
          <a:bodyPr wrap="square" rtlCol="0">
            <a:spAutoFit/>
          </a:bodyPr>
          <a:lstStyle/>
          <a:p>
            <a:r>
              <a:rPr lang="en-US" sz="2400" dirty="0" smtClean="0"/>
              <a:t>Model developers</a:t>
            </a:r>
          </a:p>
          <a:p>
            <a:r>
              <a:rPr lang="en-US" sz="2000" dirty="0" smtClean="0"/>
              <a:t>(a subset of systems &amp; discipline engineers)</a:t>
            </a:r>
            <a:endParaRPr lang="en-US" sz="2000" dirty="0"/>
          </a:p>
        </p:txBody>
      </p:sp>
      <p:grpSp>
        <p:nvGrpSpPr>
          <p:cNvPr id="26" name="Group 25"/>
          <p:cNvGrpSpPr/>
          <p:nvPr/>
        </p:nvGrpSpPr>
        <p:grpSpPr>
          <a:xfrm>
            <a:off x="5715000" y="2954800"/>
            <a:ext cx="152400" cy="457200"/>
            <a:chOff x="5181600" y="4038600"/>
            <a:chExt cx="152400" cy="457200"/>
          </a:xfrm>
          <a:solidFill>
            <a:srgbClr val="008000"/>
          </a:solidFill>
        </p:grpSpPr>
        <p:sp>
          <p:nvSpPr>
            <p:cNvPr id="27" name="Oval 26"/>
            <p:cNvSpPr/>
            <p:nvPr/>
          </p:nvSpPr>
          <p:spPr bwMode="auto">
            <a:xfrm>
              <a:off x="5181600" y="4038600"/>
              <a:ext cx="152400" cy="152400"/>
            </a:xfrm>
            <a:prstGeom prst="ellipse">
              <a:avLst/>
            </a:prstGeom>
            <a:grp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28" name="Straight Connector 27"/>
            <p:cNvCxnSpPr>
              <a:stCxn id="27" idx="4"/>
            </p:cNvCxnSpPr>
            <p:nvPr/>
          </p:nvCxnSpPr>
          <p:spPr bwMode="auto">
            <a:xfrm>
              <a:off x="5257800" y="4191000"/>
              <a:ext cx="0" cy="152400"/>
            </a:xfrm>
            <a:prstGeom prst="line">
              <a:avLst/>
            </a:prstGeom>
            <a:grpFill/>
            <a:ln w="12700" cap="flat" cmpd="sng" algn="ctr">
              <a:solidFill>
                <a:schemeClr val="tx1"/>
              </a:solidFill>
              <a:prstDash val="solid"/>
              <a:round/>
              <a:headEnd type="none" w="med" len="med"/>
              <a:tailEnd type="none" w="med" len="med"/>
            </a:ln>
            <a:effectLst/>
          </p:spPr>
        </p:cxnSp>
        <p:cxnSp>
          <p:nvCxnSpPr>
            <p:cNvPr id="29" name="Straight Connector 28"/>
            <p:cNvCxnSpPr/>
            <p:nvPr/>
          </p:nvCxnSpPr>
          <p:spPr bwMode="auto">
            <a:xfrm flipH="1">
              <a:off x="5181600" y="4343400"/>
              <a:ext cx="76200" cy="152400"/>
            </a:xfrm>
            <a:prstGeom prst="line">
              <a:avLst/>
            </a:prstGeom>
            <a:grpFill/>
            <a:ln w="12700" cap="flat" cmpd="sng" algn="ctr">
              <a:solidFill>
                <a:schemeClr val="tx1"/>
              </a:solidFill>
              <a:prstDash val="solid"/>
              <a:round/>
              <a:headEnd type="none" w="med" len="med"/>
              <a:tailEnd type="none" w="med" len="med"/>
            </a:ln>
            <a:effectLst/>
          </p:spPr>
        </p:cxnSp>
        <p:cxnSp>
          <p:nvCxnSpPr>
            <p:cNvPr id="30" name="Straight Connector 29"/>
            <p:cNvCxnSpPr/>
            <p:nvPr/>
          </p:nvCxnSpPr>
          <p:spPr bwMode="auto">
            <a:xfrm>
              <a:off x="5257800" y="4343400"/>
              <a:ext cx="76200" cy="152400"/>
            </a:xfrm>
            <a:prstGeom prst="line">
              <a:avLst/>
            </a:prstGeom>
            <a:grpFill/>
            <a:ln w="12700" cap="flat" cmpd="sng" algn="ctr">
              <a:solidFill>
                <a:schemeClr val="tx1"/>
              </a:solidFill>
              <a:prstDash val="solid"/>
              <a:round/>
              <a:headEnd type="none" w="med" len="med"/>
              <a:tailEnd type="none" w="med" len="med"/>
            </a:ln>
            <a:effectLst/>
          </p:spPr>
        </p:cxnSp>
        <p:cxnSp>
          <p:nvCxnSpPr>
            <p:cNvPr id="31" name="Straight Connector 30"/>
            <p:cNvCxnSpPr/>
            <p:nvPr/>
          </p:nvCxnSpPr>
          <p:spPr bwMode="auto">
            <a:xfrm>
              <a:off x="5181600" y="4267200"/>
              <a:ext cx="152400" cy="0"/>
            </a:xfrm>
            <a:prstGeom prst="line">
              <a:avLst/>
            </a:prstGeom>
            <a:grpFill/>
            <a:ln w="12700" cap="flat" cmpd="sng" algn="ctr">
              <a:solidFill>
                <a:schemeClr val="tx1"/>
              </a:solidFill>
              <a:prstDash val="solid"/>
              <a:round/>
              <a:headEnd type="none" w="med" len="med"/>
              <a:tailEnd type="none" w="med" len="med"/>
            </a:ln>
            <a:effectLst/>
          </p:spPr>
        </p:cxnSp>
      </p:grpSp>
      <p:grpSp>
        <p:nvGrpSpPr>
          <p:cNvPr id="32" name="Group 31"/>
          <p:cNvGrpSpPr/>
          <p:nvPr/>
        </p:nvGrpSpPr>
        <p:grpSpPr>
          <a:xfrm>
            <a:off x="5715000" y="4319280"/>
            <a:ext cx="152400" cy="457200"/>
            <a:chOff x="5181600" y="4038600"/>
            <a:chExt cx="152400" cy="457200"/>
          </a:xfrm>
          <a:solidFill>
            <a:srgbClr val="FFCC00"/>
          </a:solidFill>
        </p:grpSpPr>
        <p:sp>
          <p:nvSpPr>
            <p:cNvPr id="33" name="Oval 32"/>
            <p:cNvSpPr/>
            <p:nvPr/>
          </p:nvSpPr>
          <p:spPr bwMode="auto">
            <a:xfrm>
              <a:off x="5181600" y="4038600"/>
              <a:ext cx="152400" cy="152400"/>
            </a:xfrm>
            <a:prstGeom prst="ellipse">
              <a:avLst/>
            </a:prstGeom>
            <a:grp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34" name="Straight Connector 33"/>
            <p:cNvCxnSpPr>
              <a:stCxn id="33" idx="4"/>
            </p:cNvCxnSpPr>
            <p:nvPr/>
          </p:nvCxnSpPr>
          <p:spPr bwMode="auto">
            <a:xfrm>
              <a:off x="5257800" y="4191000"/>
              <a:ext cx="0" cy="152400"/>
            </a:xfrm>
            <a:prstGeom prst="line">
              <a:avLst/>
            </a:prstGeom>
            <a:grpFill/>
            <a:ln w="12700" cap="flat" cmpd="sng" algn="ctr">
              <a:solidFill>
                <a:schemeClr val="tx1"/>
              </a:solidFill>
              <a:prstDash val="solid"/>
              <a:round/>
              <a:headEnd type="none" w="med" len="med"/>
              <a:tailEnd type="none" w="med" len="med"/>
            </a:ln>
            <a:effectLst/>
          </p:spPr>
        </p:cxnSp>
        <p:cxnSp>
          <p:nvCxnSpPr>
            <p:cNvPr id="35" name="Straight Connector 34"/>
            <p:cNvCxnSpPr/>
            <p:nvPr/>
          </p:nvCxnSpPr>
          <p:spPr bwMode="auto">
            <a:xfrm flipH="1">
              <a:off x="5181600" y="4343400"/>
              <a:ext cx="76200" cy="152400"/>
            </a:xfrm>
            <a:prstGeom prst="line">
              <a:avLst/>
            </a:prstGeom>
            <a:grpFill/>
            <a:ln w="12700" cap="flat" cmpd="sng" algn="ctr">
              <a:solidFill>
                <a:schemeClr val="tx1"/>
              </a:solidFill>
              <a:prstDash val="solid"/>
              <a:round/>
              <a:headEnd type="none" w="med" len="med"/>
              <a:tailEnd type="none" w="med" len="med"/>
            </a:ln>
            <a:effectLst/>
          </p:spPr>
        </p:cxnSp>
        <p:cxnSp>
          <p:nvCxnSpPr>
            <p:cNvPr id="36" name="Straight Connector 35"/>
            <p:cNvCxnSpPr/>
            <p:nvPr/>
          </p:nvCxnSpPr>
          <p:spPr bwMode="auto">
            <a:xfrm>
              <a:off x="5257800" y="4343400"/>
              <a:ext cx="76200" cy="152400"/>
            </a:xfrm>
            <a:prstGeom prst="line">
              <a:avLst/>
            </a:prstGeom>
            <a:grpFill/>
            <a:ln w="12700" cap="flat" cmpd="sng" algn="ctr">
              <a:solidFill>
                <a:schemeClr val="tx1"/>
              </a:solidFill>
              <a:prstDash val="solid"/>
              <a:round/>
              <a:headEnd type="none" w="med" len="med"/>
              <a:tailEnd type="none" w="med" len="med"/>
            </a:ln>
            <a:effectLst/>
          </p:spPr>
        </p:cxnSp>
        <p:cxnSp>
          <p:nvCxnSpPr>
            <p:cNvPr id="37" name="Straight Connector 36"/>
            <p:cNvCxnSpPr/>
            <p:nvPr/>
          </p:nvCxnSpPr>
          <p:spPr bwMode="auto">
            <a:xfrm>
              <a:off x="5181600" y="4267200"/>
              <a:ext cx="152400" cy="0"/>
            </a:xfrm>
            <a:prstGeom prst="line">
              <a:avLst/>
            </a:prstGeom>
            <a:grpFill/>
            <a:ln w="12700" cap="flat" cmpd="sng" algn="ctr">
              <a:solidFill>
                <a:schemeClr val="tx1"/>
              </a:solidFill>
              <a:prstDash val="solid"/>
              <a:round/>
              <a:headEnd type="none" w="med" len="med"/>
              <a:tailEnd type="none" w="med" len="med"/>
            </a:ln>
            <a:effectLst/>
          </p:spPr>
        </p:cxnSp>
      </p:grpSp>
      <p:cxnSp>
        <p:nvCxnSpPr>
          <p:cNvPr id="23" name="Straight Connector 22"/>
          <p:cNvCxnSpPr/>
          <p:nvPr/>
        </p:nvCxnSpPr>
        <p:spPr bwMode="auto">
          <a:xfrm>
            <a:off x="4645809" y="1804660"/>
            <a:ext cx="840591" cy="3120"/>
          </a:xfrm>
          <a:prstGeom prst="line">
            <a:avLst/>
          </a:prstGeom>
          <a:solidFill>
            <a:schemeClr val="accent1"/>
          </a:solidFill>
          <a:ln w="28575" cap="flat" cmpd="sng" algn="ctr">
            <a:solidFill>
              <a:srgbClr val="3366FF"/>
            </a:solidFill>
            <a:prstDash val="dash"/>
            <a:round/>
            <a:headEnd type="none" w="med" len="med"/>
            <a:tailEnd type="none" w="med" len="med"/>
          </a:ln>
          <a:effectLst/>
        </p:spPr>
      </p:cxnSp>
      <p:cxnSp>
        <p:nvCxnSpPr>
          <p:cNvPr id="46" name="Straight Connector 45"/>
          <p:cNvCxnSpPr/>
          <p:nvPr/>
        </p:nvCxnSpPr>
        <p:spPr bwMode="auto">
          <a:xfrm flipV="1">
            <a:off x="4645809" y="3107200"/>
            <a:ext cx="840591" cy="825"/>
          </a:xfrm>
          <a:prstGeom prst="line">
            <a:avLst/>
          </a:prstGeom>
          <a:solidFill>
            <a:schemeClr val="accent1"/>
          </a:solidFill>
          <a:ln w="28575" cap="flat" cmpd="sng" algn="ctr">
            <a:solidFill>
              <a:srgbClr val="008000"/>
            </a:solidFill>
            <a:prstDash val="dash"/>
            <a:round/>
            <a:headEnd type="none" w="med" len="med"/>
            <a:tailEnd type="none" w="med" len="med"/>
          </a:ln>
          <a:effectLst/>
        </p:spPr>
      </p:cxnSp>
      <p:cxnSp>
        <p:nvCxnSpPr>
          <p:cNvPr id="50" name="Straight Connector 49"/>
          <p:cNvCxnSpPr/>
          <p:nvPr/>
        </p:nvCxnSpPr>
        <p:spPr bwMode="auto">
          <a:xfrm>
            <a:off x="4634668" y="4556210"/>
            <a:ext cx="927932" cy="4590"/>
          </a:xfrm>
          <a:prstGeom prst="line">
            <a:avLst/>
          </a:prstGeom>
          <a:solidFill>
            <a:schemeClr val="accent1"/>
          </a:solidFill>
          <a:ln w="28575" cap="flat" cmpd="sng" algn="ctr">
            <a:solidFill>
              <a:srgbClr val="FFCC00"/>
            </a:solidFill>
            <a:prstDash val="dash"/>
            <a:round/>
            <a:headEnd type="none" w="med" len="med"/>
            <a:tailEnd type="none" w="med" len="med"/>
          </a:ln>
          <a:effectLst/>
        </p:spPr>
      </p:cxnSp>
      <p:cxnSp>
        <p:nvCxnSpPr>
          <p:cNvPr id="9227" name="Straight Connector 9226"/>
          <p:cNvCxnSpPr/>
          <p:nvPr/>
        </p:nvCxnSpPr>
        <p:spPr bwMode="auto">
          <a:xfrm>
            <a:off x="5901825" y="1380988"/>
            <a:ext cx="2514600" cy="0"/>
          </a:xfrm>
          <a:prstGeom prst="line">
            <a:avLst/>
          </a:prstGeom>
          <a:solidFill>
            <a:schemeClr val="accent1"/>
          </a:solidFill>
          <a:ln w="38100" cap="flat" cmpd="dbl" algn="ctr">
            <a:solidFill>
              <a:schemeClr val="tx1"/>
            </a:solidFill>
            <a:prstDash val="solid"/>
            <a:round/>
            <a:headEnd type="none" w="med" len="med"/>
            <a:tailEnd type="none" w="med" len="med"/>
          </a:ln>
          <a:effectLst/>
        </p:spPr>
      </p:cxnSp>
      <p:sp>
        <p:nvSpPr>
          <p:cNvPr id="38" name="Rectangle 37"/>
          <p:cNvSpPr/>
          <p:nvPr/>
        </p:nvSpPr>
        <p:spPr bwMode="auto">
          <a:xfrm>
            <a:off x="388567" y="5371780"/>
            <a:ext cx="4119976" cy="1295400"/>
          </a:xfrm>
          <a:prstGeom prst="rect">
            <a:avLst/>
          </a:prstGeom>
          <a:blipFill rotWithShape="1">
            <a:blip r:embed="rId3"/>
            <a:tile tx="0" ty="0" sx="100000" sy="100000" flip="none" algn="tl"/>
          </a:blipFill>
          <a:ln w="57150" cap="flat" cmpd="thinThick" algn="ctr">
            <a:solidFill>
              <a:srgbClr val="FF0000"/>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rPr>
              <a:t>Module 4    (~2½ hours)</a:t>
            </a:r>
          </a:p>
          <a:p>
            <a:pPr marL="0" marR="0" indent="0" algn="l" defTabSz="914400" rtl="0" eaLnBrk="0" fontAlgn="base" latinLnBrk="0" hangingPunct="0">
              <a:lnSpc>
                <a:spcPct val="100000"/>
              </a:lnSpc>
              <a:spcBef>
                <a:spcPts val="600"/>
              </a:spcBef>
              <a:spcAft>
                <a:spcPct val="0"/>
              </a:spcAft>
              <a:buClrTx/>
              <a:buSzTx/>
              <a:buFontTx/>
              <a:buNone/>
              <a:tabLst/>
            </a:pPr>
            <a:r>
              <a:rPr lang="en-US" sz="2400" b="1" dirty="0" smtClean="0"/>
              <a:t>Architecting the System Model</a:t>
            </a:r>
          </a:p>
        </p:txBody>
      </p:sp>
      <p:sp>
        <p:nvSpPr>
          <p:cNvPr id="39" name="TextBox 38"/>
          <p:cNvSpPr txBox="1"/>
          <p:nvPr/>
        </p:nvSpPr>
        <p:spPr>
          <a:xfrm>
            <a:off x="6016224" y="5513029"/>
            <a:ext cx="3030291" cy="1077218"/>
          </a:xfrm>
          <a:prstGeom prst="rect">
            <a:avLst/>
          </a:prstGeom>
          <a:noFill/>
        </p:spPr>
        <p:txBody>
          <a:bodyPr wrap="square" rtlCol="0">
            <a:spAutoFit/>
          </a:bodyPr>
          <a:lstStyle/>
          <a:p>
            <a:r>
              <a:rPr lang="en-US" sz="2400" dirty="0" smtClean="0"/>
              <a:t>Project leadership</a:t>
            </a:r>
          </a:p>
          <a:p>
            <a:r>
              <a:rPr lang="en-US" sz="2000" dirty="0" smtClean="0"/>
              <a:t>(</a:t>
            </a:r>
            <a:r>
              <a:rPr lang="en-US" sz="2000" dirty="0"/>
              <a:t>e</a:t>
            </a:r>
            <a:r>
              <a:rPr lang="en-US" sz="2000" dirty="0" smtClean="0"/>
              <a:t>nsure that the model provides value to project)</a:t>
            </a:r>
            <a:endParaRPr lang="en-US" sz="2000" dirty="0"/>
          </a:p>
        </p:txBody>
      </p:sp>
      <p:grpSp>
        <p:nvGrpSpPr>
          <p:cNvPr id="40" name="Group 39"/>
          <p:cNvGrpSpPr/>
          <p:nvPr/>
        </p:nvGrpSpPr>
        <p:grpSpPr>
          <a:xfrm>
            <a:off x="5711425" y="5741629"/>
            <a:ext cx="152400" cy="457200"/>
            <a:chOff x="5181600" y="4038600"/>
            <a:chExt cx="152400" cy="457200"/>
          </a:xfrm>
          <a:solidFill>
            <a:srgbClr val="CF0202"/>
          </a:solidFill>
        </p:grpSpPr>
        <p:sp>
          <p:nvSpPr>
            <p:cNvPr id="41" name="Oval 40"/>
            <p:cNvSpPr/>
            <p:nvPr/>
          </p:nvSpPr>
          <p:spPr bwMode="auto">
            <a:xfrm>
              <a:off x="5181600" y="4038600"/>
              <a:ext cx="152400" cy="152400"/>
            </a:xfrm>
            <a:prstGeom prst="ellipse">
              <a:avLst/>
            </a:prstGeom>
            <a:grp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42" name="Straight Connector 41"/>
            <p:cNvCxnSpPr>
              <a:stCxn id="41" idx="4"/>
            </p:cNvCxnSpPr>
            <p:nvPr/>
          </p:nvCxnSpPr>
          <p:spPr bwMode="auto">
            <a:xfrm>
              <a:off x="5257800" y="4191000"/>
              <a:ext cx="0" cy="152400"/>
            </a:xfrm>
            <a:prstGeom prst="line">
              <a:avLst/>
            </a:prstGeom>
            <a:grpFill/>
            <a:ln w="12700" cap="flat" cmpd="sng" algn="ctr">
              <a:solidFill>
                <a:schemeClr val="tx1"/>
              </a:solidFill>
              <a:prstDash val="solid"/>
              <a:round/>
              <a:headEnd type="none" w="med" len="med"/>
              <a:tailEnd type="none" w="med" len="med"/>
            </a:ln>
            <a:effectLst/>
          </p:spPr>
        </p:cxnSp>
        <p:cxnSp>
          <p:nvCxnSpPr>
            <p:cNvPr id="43" name="Straight Connector 42"/>
            <p:cNvCxnSpPr/>
            <p:nvPr/>
          </p:nvCxnSpPr>
          <p:spPr bwMode="auto">
            <a:xfrm flipH="1">
              <a:off x="5181600" y="4343400"/>
              <a:ext cx="76200" cy="152400"/>
            </a:xfrm>
            <a:prstGeom prst="line">
              <a:avLst/>
            </a:prstGeom>
            <a:grpFill/>
            <a:ln w="12700" cap="flat" cmpd="sng" algn="ctr">
              <a:solidFill>
                <a:schemeClr val="tx1"/>
              </a:solidFill>
              <a:prstDash val="solid"/>
              <a:round/>
              <a:headEnd type="none" w="med" len="med"/>
              <a:tailEnd type="none" w="med" len="med"/>
            </a:ln>
            <a:effectLst/>
          </p:spPr>
        </p:cxnSp>
        <p:cxnSp>
          <p:nvCxnSpPr>
            <p:cNvPr id="44" name="Straight Connector 43"/>
            <p:cNvCxnSpPr/>
            <p:nvPr/>
          </p:nvCxnSpPr>
          <p:spPr bwMode="auto">
            <a:xfrm>
              <a:off x="5257800" y="4343400"/>
              <a:ext cx="76200" cy="152400"/>
            </a:xfrm>
            <a:prstGeom prst="line">
              <a:avLst/>
            </a:prstGeom>
            <a:grpFill/>
            <a:ln w="12700" cap="flat" cmpd="sng" algn="ctr">
              <a:solidFill>
                <a:schemeClr val="tx1"/>
              </a:solidFill>
              <a:prstDash val="solid"/>
              <a:round/>
              <a:headEnd type="none" w="med" len="med"/>
              <a:tailEnd type="none" w="med" len="med"/>
            </a:ln>
            <a:effectLst/>
          </p:spPr>
        </p:cxnSp>
        <p:cxnSp>
          <p:nvCxnSpPr>
            <p:cNvPr id="45" name="Straight Connector 44"/>
            <p:cNvCxnSpPr/>
            <p:nvPr/>
          </p:nvCxnSpPr>
          <p:spPr bwMode="auto">
            <a:xfrm>
              <a:off x="5181600" y="4267200"/>
              <a:ext cx="152400" cy="0"/>
            </a:xfrm>
            <a:prstGeom prst="line">
              <a:avLst/>
            </a:prstGeom>
            <a:grpFill/>
            <a:ln w="12700" cap="flat" cmpd="sng" algn="ctr">
              <a:solidFill>
                <a:schemeClr val="tx1"/>
              </a:solidFill>
              <a:prstDash val="solid"/>
              <a:round/>
              <a:headEnd type="none" w="med" len="med"/>
              <a:tailEnd type="none" w="med" len="med"/>
            </a:ln>
            <a:effectLst/>
          </p:spPr>
        </p:cxnSp>
      </p:grpSp>
      <p:cxnSp>
        <p:nvCxnSpPr>
          <p:cNvPr id="47" name="Straight Connector 46"/>
          <p:cNvCxnSpPr/>
          <p:nvPr/>
        </p:nvCxnSpPr>
        <p:spPr bwMode="auto">
          <a:xfrm>
            <a:off x="4631093" y="5978559"/>
            <a:ext cx="927932" cy="4590"/>
          </a:xfrm>
          <a:prstGeom prst="line">
            <a:avLst/>
          </a:prstGeom>
          <a:solidFill>
            <a:schemeClr val="accent1"/>
          </a:solidFill>
          <a:ln w="28575" cap="flat" cmpd="sng" algn="ctr">
            <a:solidFill>
              <a:srgbClr val="CF0202"/>
            </a:solidFill>
            <a:prstDash val="dash"/>
            <a:round/>
            <a:headEnd type="none" w="med" len="med"/>
            <a:tailEnd type="none" w="med" len="med"/>
          </a:ln>
          <a:effectLst/>
        </p:spPr>
      </p:cxn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3</a:t>
            </a:fld>
            <a:endParaRPr lang="en-US" dirty="0"/>
          </a:p>
        </p:txBody>
      </p:sp>
    </p:spTree>
    <p:extLst>
      <p:ext uri="{BB962C8B-B14F-4D97-AF65-F5344CB8AC3E}">
        <p14:creationId xmlns:p14="http://schemas.microsoft.com/office/powerpoint/2010/main" val="3400417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ppt_x"/>
                                          </p:val>
                                        </p:tav>
                                        <p:tav tm="100000">
                                          <p:val>
                                            <p:strVal val="#ppt_x"/>
                                          </p:val>
                                        </p:tav>
                                      </p:tavLst>
                                    </p:anim>
                                    <p:anim calcmode="lin" valueType="num">
                                      <p:cBhvr additive="base">
                                        <p:cTn id="16" dur="500" fill="hold"/>
                                        <p:tgtEl>
                                          <p:spTgt spid="2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ppt_x"/>
                                          </p:val>
                                        </p:tav>
                                        <p:tav tm="100000">
                                          <p:val>
                                            <p:strVal val="#ppt_x"/>
                                          </p:val>
                                        </p:tav>
                                      </p:tavLst>
                                    </p:anim>
                                    <p:anim calcmode="lin" valueType="num">
                                      <p:cBhvr additive="base">
                                        <p:cTn id="20"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ppt_x"/>
                                          </p:val>
                                        </p:tav>
                                        <p:tav tm="100000">
                                          <p:val>
                                            <p:strVal val="#ppt_x"/>
                                          </p:val>
                                        </p:tav>
                                      </p:tavLst>
                                    </p:anim>
                                    <p:anim calcmode="lin" valueType="num">
                                      <p:cBhvr additive="base">
                                        <p:cTn id="30" dur="500" fill="hold"/>
                                        <p:tgtEl>
                                          <p:spTgt spid="2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ppt_x"/>
                                          </p:val>
                                        </p:tav>
                                        <p:tav tm="100000">
                                          <p:val>
                                            <p:strVal val="#ppt_x"/>
                                          </p:val>
                                        </p:tav>
                                      </p:tavLst>
                                    </p:anim>
                                    <p:anim calcmode="lin" valueType="num">
                                      <p:cBhvr additive="base">
                                        <p:cTn id="34" dur="500" fill="hold"/>
                                        <p:tgtEl>
                                          <p:spTgt spid="3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ppt_x"/>
                                          </p:val>
                                        </p:tav>
                                        <p:tav tm="100000">
                                          <p:val>
                                            <p:strVal val="#ppt_x"/>
                                          </p:val>
                                        </p:tav>
                                      </p:tavLst>
                                    </p:anim>
                                    <p:anim calcmode="lin" valueType="num">
                                      <p:cBhvr additive="base">
                                        <p:cTn id="3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additive="base">
                                        <p:cTn id="55" dur="500" fill="hold"/>
                                        <p:tgtEl>
                                          <p:spTgt spid="47"/>
                                        </p:tgtEl>
                                        <p:attrNameLst>
                                          <p:attrName>ppt_x</p:attrName>
                                        </p:attrNameLst>
                                      </p:cBhvr>
                                      <p:tavLst>
                                        <p:tav tm="0">
                                          <p:val>
                                            <p:strVal val="#ppt_x"/>
                                          </p:val>
                                        </p:tav>
                                        <p:tav tm="100000">
                                          <p:val>
                                            <p:strVal val="#ppt_x"/>
                                          </p:val>
                                        </p:tav>
                                      </p:tavLst>
                                    </p:anim>
                                    <p:anim calcmode="lin" valueType="num">
                                      <p:cBhvr additive="base">
                                        <p:cTn id="5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p:bldP spid="25" grpId="0"/>
      <p:bldP spid="38" grpId="0" animBg="1"/>
      <p:bldP spid="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Acknowledgments</a:t>
            </a:r>
            <a:endParaRPr lang="en-US" dirty="0"/>
          </a:p>
        </p:txBody>
      </p:sp>
      <p:sp>
        <p:nvSpPr>
          <p:cNvPr id="3" name="Content Placeholder 2"/>
          <p:cNvSpPr>
            <a:spLocks noGrp="1"/>
          </p:cNvSpPr>
          <p:nvPr>
            <p:ph idx="1"/>
          </p:nvPr>
        </p:nvSpPr>
        <p:spPr>
          <a:xfrm>
            <a:off x="160500" y="940095"/>
            <a:ext cx="8890000" cy="5376409"/>
          </a:xfrm>
        </p:spPr>
        <p:txBody>
          <a:bodyPr/>
          <a:lstStyle/>
          <a:p>
            <a:pPr marL="0" indent="0">
              <a:buNone/>
            </a:pPr>
            <a:r>
              <a:rPr lang="en-US" b="1" dirty="0" smtClean="0"/>
              <a:t>Contributors</a:t>
            </a:r>
            <a:r>
              <a:rPr lang="en-US" dirty="0" smtClean="0"/>
              <a:t>:</a:t>
            </a:r>
          </a:p>
          <a:p>
            <a:r>
              <a:rPr lang="en-US" dirty="0" smtClean="0"/>
              <a:t>Todd Bayer, Daniel Dvorak, Sanford Friedenthal*, </a:t>
            </a:r>
            <a:br>
              <a:rPr lang="en-US" dirty="0" smtClean="0"/>
            </a:br>
            <a:r>
              <a:rPr lang="en-US" dirty="0" smtClean="0"/>
              <a:t>J. Steve Jenkins, Chi Lin, Sanda Mandutianu</a:t>
            </a:r>
          </a:p>
          <a:p>
            <a:pPr marL="0" indent="0">
              <a:buNone/>
            </a:pPr>
            <a:endParaRPr lang="en-US" dirty="0" smtClean="0"/>
          </a:p>
          <a:p>
            <a:pPr marL="0" indent="0">
              <a:buNone/>
            </a:pPr>
            <a:r>
              <a:rPr lang="en-US" b="1" dirty="0" smtClean="0"/>
              <a:t>Other sources</a:t>
            </a:r>
            <a:r>
              <a:rPr lang="en-US" dirty="0" smtClean="0"/>
              <a:t>:</a:t>
            </a:r>
          </a:p>
          <a:p>
            <a:r>
              <a:rPr lang="en-US" dirty="0" smtClean="0"/>
              <a:t>Europa Study systems engineering team</a:t>
            </a:r>
          </a:p>
          <a:p>
            <a:r>
              <a:rPr lang="en-US" dirty="0" smtClean="0"/>
              <a:t>JPL Modeling Early Adopters community</a:t>
            </a:r>
          </a:p>
          <a:p>
            <a:pPr marL="0" indent="0">
              <a:buNone/>
            </a:pPr>
            <a:endParaRPr lang="en-US" b="1" dirty="0" smtClean="0"/>
          </a:p>
          <a:p>
            <a:pPr marL="0" indent="0">
              <a:buNone/>
            </a:pPr>
            <a:r>
              <a:rPr lang="en-US" b="1" dirty="0" smtClean="0"/>
              <a:t>Funding</a:t>
            </a:r>
            <a:r>
              <a:rPr lang="en-US" dirty="0"/>
              <a:t>:</a:t>
            </a:r>
          </a:p>
          <a:p>
            <a:r>
              <a:rPr lang="en-US" dirty="0" smtClean="0"/>
              <a:t>NASA Chief Engineer (Mike Ryschkewitsch)</a:t>
            </a:r>
          </a:p>
          <a:p>
            <a:pPr lvl="1"/>
            <a:r>
              <a:rPr lang="en-US" dirty="0" smtClean="0"/>
              <a:t>SEWG </a:t>
            </a:r>
            <a:r>
              <a:rPr lang="en-US" dirty="0"/>
              <a:t>MBSE initiative (</a:t>
            </a:r>
            <a:r>
              <a:rPr lang="en-US" dirty="0" smtClean="0"/>
              <a:t>Joseph </a:t>
            </a:r>
            <a:r>
              <a:rPr lang="en-US" dirty="0"/>
              <a:t>Smith, HQ)</a:t>
            </a:r>
          </a:p>
          <a:p>
            <a:r>
              <a:rPr lang="en-US" dirty="0"/>
              <a:t>JPL ESD Integrated Model-Centric Engineering (Chi Lin, JPL)</a:t>
            </a:r>
          </a:p>
          <a:p>
            <a:r>
              <a:rPr lang="en-US" dirty="0"/>
              <a:t>JPL Systems &amp; Software Division (David Nichols, JPL</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4</a:t>
            </a:fld>
            <a:endParaRPr lang="en-US" dirty="0"/>
          </a:p>
        </p:txBody>
      </p:sp>
      <p:sp>
        <p:nvSpPr>
          <p:cNvPr id="5" name="TextBox 4"/>
          <p:cNvSpPr txBox="1"/>
          <p:nvPr/>
        </p:nvSpPr>
        <p:spPr>
          <a:xfrm>
            <a:off x="6611029" y="6492045"/>
            <a:ext cx="2055145" cy="276999"/>
          </a:xfrm>
          <a:prstGeom prst="rect">
            <a:avLst/>
          </a:prstGeom>
          <a:noFill/>
        </p:spPr>
        <p:txBody>
          <a:bodyPr wrap="none" rtlCol="0">
            <a:spAutoFit/>
          </a:bodyPr>
          <a:lstStyle/>
          <a:p>
            <a:r>
              <a:rPr lang="en-US" sz="1200" dirty="0" smtClean="0"/>
              <a:t>* Affiliation: SAF Consulting</a:t>
            </a:r>
            <a:endParaRPr lang="en-US" sz="1200" dirty="0"/>
          </a:p>
        </p:txBody>
      </p:sp>
      <p:pic>
        <p:nvPicPr>
          <p:cNvPr id="6" name="Picture 5" descr="OCE_logo.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4453" y="4830330"/>
            <a:ext cx="1638699" cy="756323"/>
          </a:xfrm>
          <a:prstGeom prst="rect">
            <a:avLst/>
          </a:prstGeom>
        </p:spPr>
      </p:pic>
    </p:spTree>
    <p:extLst>
      <p:ext uri="{BB962C8B-B14F-4D97-AF65-F5344CB8AC3E}">
        <p14:creationId xmlns:p14="http://schemas.microsoft.com/office/powerpoint/2010/main" val="215227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Outline</a:t>
            </a:r>
            <a:endParaRPr lang="en-US" dirty="0"/>
          </a:p>
        </p:txBody>
      </p:sp>
      <p:sp>
        <p:nvSpPr>
          <p:cNvPr id="3" name="Content Placeholder 2"/>
          <p:cNvSpPr>
            <a:spLocks noGrp="1"/>
          </p:cNvSpPr>
          <p:nvPr>
            <p:ph idx="1"/>
          </p:nvPr>
        </p:nvSpPr>
        <p:spPr>
          <a:xfrm>
            <a:off x="254000" y="1082908"/>
            <a:ext cx="8712200" cy="5457592"/>
          </a:xfrm>
        </p:spPr>
        <p:txBody>
          <a:bodyPr/>
          <a:lstStyle/>
          <a:p>
            <a:pPr marL="457200" indent="-457200">
              <a:spcBef>
                <a:spcPts val="1776"/>
              </a:spcBef>
              <a:buClr>
                <a:srgbClr val="339966"/>
              </a:buClr>
              <a:buFont typeface="+mj-ea"/>
              <a:buAutoNum type="circleNumDbPlain"/>
            </a:pPr>
            <a:r>
              <a:rPr lang="en-US" dirty="0" smtClean="0"/>
              <a:t>What </a:t>
            </a:r>
            <a:r>
              <a:rPr lang="en-US" i="1" dirty="0" smtClean="0"/>
              <a:t>is</a:t>
            </a:r>
            <a:r>
              <a:rPr lang="en-US" dirty="0" smtClean="0"/>
              <a:t> model-based </a:t>
            </a:r>
            <a:r>
              <a:rPr lang="en-US" dirty="0"/>
              <a:t>s</a:t>
            </a:r>
            <a:r>
              <a:rPr lang="en-US" dirty="0" smtClean="0"/>
              <a:t>ystems engineering (MBSE)? </a:t>
            </a:r>
          </a:p>
          <a:p>
            <a:pPr marL="457200" indent="-457200">
              <a:spcBef>
                <a:spcPts val="1776"/>
              </a:spcBef>
              <a:buClr>
                <a:srgbClr val="339966"/>
              </a:buClr>
              <a:buFont typeface="+mj-ea"/>
              <a:buAutoNum type="circleNumDbPlain"/>
            </a:pPr>
            <a:r>
              <a:rPr lang="en-US" dirty="0"/>
              <a:t>S</a:t>
            </a:r>
            <a:r>
              <a:rPr lang="en-US" dirty="0" smtClean="0"/>
              <a:t>ystems engineering problems that MBSE addresses</a:t>
            </a:r>
            <a:endParaRPr lang="en-US" dirty="0"/>
          </a:p>
          <a:p>
            <a:pPr marL="457200" indent="-457200">
              <a:spcBef>
                <a:spcPts val="1776"/>
              </a:spcBef>
              <a:buClr>
                <a:srgbClr val="339966"/>
              </a:buClr>
              <a:buFont typeface="+mj-ea"/>
              <a:buAutoNum type="circleNumDbPlain"/>
            </a:pPr>
            <a:r>
              <a:rPr lang="en-US" dirty="0" smtClean="0"/>
              <a:t>The role of a </a:t>
            </a:r>
            <a:r>
              <a:rPr lang="en-US" i="1" dirty="0" smtClean="0"/>
              <a:t>system model</a:t>
            </a:r>
            <a:r>
              <a:rPr lang="en-US" dirty="0" smtClean="0"/>
              <a:t> and </a:t>
            </a:r>
            <a:r>
              <a:rPr lang="en-US" dirty="0" smtClean="0">
                <a:latin typeface="Arial"/>
                <a:cs typeface="Arial"/>
              </a:rPr>
              <a:t>how it relates to </a:t>
            </a:r>
            <a:r>
              <a:rPr lang="en-US" dirty="0">
                <a:latin typeface="Arial"/>
                <a:cs typeface="Arial"/>
              </a:rPr>
              <a:t>other discipline </a:t>
            </a:r>
            <a:r>
              <a:rPr lang="en-US" dirty="0" smtClean="0">
                <a:latin typeface="Arial"/>
                <a:cs typeface="Arial"/>
              </a:rPr>
              <a:t>models</a:t>
            </a:r>
            <a:endParaRPr lang="en-US" dirty="0" smtClean="0"/>
          </a:p>
          <a:p>
            <a:pPr marL="457200" indent="-457200">
              <a:spcBef>
                <a:spcPts val="1776"/>
              </a:spcBef>
              <a:buClr>
                <a:srgbClr val="339966"/>
              </a:buClr>
              <a:buFont typeface="+mj-ea"/>
              <a:buAutoNum type="circleNumDbPlain"/>
            </a:pPr>
            <a:r>
              <a:rPr lang="en-US" dirty="0"/>
              <a:t>C</a:t>
            </a:r>
            <a:r>
              <a:rPr lang="en-US" dirty="0" smtClean="0"/>
              <a:t>ase study in MBSE</a:t>
            </a:r>
            <a:endParaRPr lang="en-US" dirty="0"/>
          </a:p>
          <a:p>
            <a:pPr marL="457200" indent="-457200">
              <a:spcBef>
                <a:spcPts val="1776"/>
              </a:spcBef>
              <a:buClr>
                <a:srgbClr val="339966"/>
              </a:buClr>
              <a:buFont typeface="+mj-ea"/>
              <a:buAutoNum type="circleNumDbPlain"/>
            </a:pPr>
            <a:r>
              <a:rPr lang="en-US" dirty="0"/>
              <a:t>C</a:t>
            </a:r>
            <a:r>
              <a:rPr lang="en-US" dirty="0" smtClean="0"/>
              <a:t>omparison of MBSE to traditional SE</a:t>
            </a:r>
          </a:p>
          <a:p>
            <a:pPr marL="457200" indent="-457200">
              <a:spcBef>
                <a:spcPts val="1776"/>
              </a:spcBef>
              <a:buClr>
                <a:srgbClr val="339966"/>
              </a:buClr>
              <a:buFont typeface="+mj-ea"/>
              <a:buAutoNum type="circleNumDbPlain"/>
            </a:pPr>
            <a:r>
              <a:rPr lang="en-US" dirty="0" smtClean="0"/>
              <a:t>Management issues:</a:t>
            </a:r>
          </a:p>
          <a:p>
            <a:pPr lvl="1">
              <a:spcBef>
                <a:spcPts val="300"/>
              </a:spcBef>
              <a:buClr>
                <a:srgbClr val="339966"/>
              </a:buClr>
            </a:pPr>
            <a:r>
              <a:rPr lang="en-US" dirty="0" smtClean="0"/>
              <a:t>Implications for projects, infusion strategy, lessons learned</a:t>
            </a:r>
            <a:endParaRPr lang="en-US" dirty="0"/>
          </a:p>
          <a:p>
            <a:pPr marL="457200" indent="-457200">
              <a:spcBef>
                <a:spcPts val="1776"/>
              </a:spcBef>
              <a:buClr>
                <a:srgbClr val="339966"/>
              </a:buClr>
              <a:buFont typeface="+mj-lt"/>
              <a:buAutoNum type="circleNumDbPlain"/>
            </a:pPr>
            <a:r>
              <a:rPr lang="en-US" dirty="0" smtClean="0"/>
              <a:t>Summary</a:t>
            </a:r>
          </a:p>
          <a:p>
            <a:pPr>
              <a:spcBef>
                <a:spcPts val="1176"/>
              </a:spcBef>
            </a:pPr>
            <a:endParaRPr lang="en-US" b="1"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5</a:t>
            </a:fld>
            <a:endParaRPr lang="en-US" dirty="0"/>
          </a:p>
        </p:txBody>
      </p:sp>
    </p:spTree>
    <p:extLst>
      <p:ext uri="{BB962C8B-B14F-4D97-AF65-F5344CB8AC3E}">
        <p14:creationId xmlns:p14="http://schemas.microsoft.com/office/powerpoint/2010/main" val="24285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Preview of Key Points</a:t>
            </a:r>
            <a:endParaRPr lang="en-US" dirty="0"/>
          </a:p>
        </p:txBody>
      </p:sp>
      <p:sp>
        <p:nvSpPr>
          <p:cNvPr id="3" name="Content Placeholder 2"/>
          <p:cNvSpPr>
            <a:spLocks noGrp="1"/>
          </p:cNvSpPr>
          <p:nvPr>
            <p:ph idx="1"/>
          </p:nvPr>
        </p:nvSpPr>
        <p:spPr>
          <a:xfrm>
            <a:off x="88833" y="1003300"/>
            <a:ext cx="8962571" cy="5340674"/>
          </a:xfrm>
        </p:spPr>
        <p:txBody>
          <a:bodyPr/>
          <a:lstStyle/>
          <a:p>
            <a:pPr marL="396875" indent="-396875">
              <a:spcBef>
                <a:spcPts val="3000"/>
              </a:spcBef>
              <a:buClr>
                <a:schemeClr val="accent2"/>
              </a:buClr>
              <a:buFont typeface="Wingdings" charset="2"/>
              <a:buChar char="q"/>
            </a:pPr>
            <a:r>
              <a:rPr lang="en-US" dirty="0" smtClean="0"/>
              <a:t>MBSE </a:t>
            </a:r>
            <a:r>
              <a:rPr lang="en-US" u="sng" dirty="0" smtClean="0"/>
              <a:t>is</a:t>
            </a:r>
            <a:r>
              <a:rPr lang="en-US" dirty="0" smtClean="0"/>
              <a:t> SE. It formalizes part of SE; it doesn’t replace it.</a:t>
            </a:r>
          </a:p>
          <a:p>
            <a:pPr marL="396875" indent="-396875">
              <a:spcBef>
                <a:spcPts val="3000"/>
              </a:spcBef>
              <a:buClr>
                <a:schemeClr val="accent2"/>
              </a:buClr>
              <a:buFont typeface="Wingdings" charset="2"/>
              <a:buChar char="q"/>
            </a:pPr>
            <a:r>
              <a:rPr lang="en-US" dirty="0" smtClean="0"/>
              <a:t>MBSE helps enhance communication, </a:t>
            </a:r>
            <a:r>
              <a:rPr lang="en-US" dirty="0"/>
              <a:t>manage complexity, and </a:t>
            </a:r>
            <a:r>
              <a:rPr lang="en-US" dirty="0" smtClean="0"/>
              <a:t>improve product quality</a:t>
            </a:r>
          </a:p>
          <a:p>
            <a:pPr marL="396875" indent="-396875">
              <a:spcBef>
                <a:spcPts val="3000"/>
              </a:spcBef>
              <a:buClr>
                <a:schemeClr val="accent2"/>
              </a:buClr>
              <a:buFont typeface="Wingdings" charset="2"/>
              <a:buChar char="q"/>
            </a:pPr>
            <a:r>
              <a:rPr lang="en-US" dirty="0" smtClean="0"/>
              <a:t>The “system model” plays an integrating role with respect to the various discipline models in a project</a:t>
            </a:r>
          </a:p>
          <a:p>
            <a:pPr marL="396875" indent="-396875">
              <a:spcBef>
                <a:spcPts val="3000"/>
              </a:spcBef>
              <a:buClr>
                <a:schemeClr val="accent2"/>
              </a:buClr>
              <a:buFont typeface="Wingdings" charset="2"/>
              <a:buChar char="q"/>
            </a:pPr>
            <a:r>
              <a:rPr lang="en-US" dirty="0" smtClean="0"/>
              <a:t>Effective models organize rich technical information, disclose inconsistencies, support analyses</a:t>
            </a:r>
            <a:r>
              <a:rPr lang="en-US" dirty="0"/>
              <a:t> </a:t>
            </a:r>
            <a:r>
              <a:rPr lang="en-US" dirty="0" smtClean="0"/>
              <a:t>and verification, support automated generation of gate products, and preserve technical investments</a:t>
            </a:r>
          </a:p>
          <a:p>
            <a:pPr marL="396875" indent="-396875">
              <a:spcBef>
                <a:spcPts val="3000"/>
              </a:spcBef>
              <a:buClr>
                <a:schemeClr val="accent2"/>
              </a:buClr>
              <a:buFont typeface="Wingdings" charset="2"/>
              <a:buChar char="q"/>
            </a:pPr>
            <a:r>
              <a:rPr lang="en-US" dirty="0" smtClean="0"/>
              <a:t>Infusion of MBSE involves some learning curve and culture change, so plan for it</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a:t>
            </a:fld>
            <a:endParaRPr lang="en-US" dirty="0"/>
          </a:p>
        </p:txBody>
      </p:sp>
    </p:spTree>
    <p:extLst>
      <p:ext uri="{BB962C8B-B14F-4D97-AF65-F5344CB8AC3E}">
        <p14:creationId xmlns:p14="http://schemas.microsoft.com/office/powerpoint/2010/main" val="84609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00961" y="2906713"/>
            <a:ext cx="7419039" cy="2277345"/>
          </a:xfrm>
        </p:spPr>
        <p:txBody>
          <a:bodyPr/>
          <a:lstStyle/>
          <a:p>
            <a:r>
              <a:rPr lang="en-US" sz="4800" dirty="0" smtClean="0">
                <a:solidFill>
                  <a:schemeClr val="accent1">
                    <a:lumMod val="50000"/>
                  </a:schemeClr>
                </a:solidFill>
              </a:rPr>
              <a:t>What </a:t>
            </a:r>
            <a:r>
              <a:rPr lang="en-US" sz="4800" i="1" dirty="0" smtClean="0">
                <a:solidFill>
                  <a:schemeClr val="accent1">
                    <a:lumMod val="50000"/>
                  </a:schemeClr>
                </a:solidFill>
              </a:rPr>
              <a:t>is</a:t>
            </a:r>
            <a:r>
              <a:rPr lang="en-US" sz="4800" dirty="0" smtClean="0">
                <a:solidFill>
                  <a:schemeClr val="accent1">
                    <a:lumMod val="50000"/>
                  </a:schemeClr>
                </a:solidFill>
              </a:rPr>
              <a:t> Model-Based Systems Engineering, and what’s the Big Idea?</a:t>
            </a:r>
            <a:endParaRPr lang="en-US" sz="4800" dirty="0">
              <a:solidFill>
                <a:schemeClr val="accent1">
                  <a:lumMod val="50000"/>
                </a:schemeClr>
              </a:solidFill>
            </a:endParaRP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7</a:t>
            </a:fld>
            <a:endParaRPr lang="en-US" dirty="0"/>
          </a:p>
        </p:txBody>
      </p:sp>
      <p:sp>
        <p:nvSpPr>
          <p:cNvPr id="6" name="Rectangle 5"/>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7899765" y="2540129"/>
            <a:ext cx="1044809" cy="2550322"/>
          </a:xfrm>
          <a:prstGeom prst="rect">
            <a:avLst/>
          </a:prstGeom>
        </p:spPr>
      </p:pic>
    </p:spTree>
    <p:extLst>
      <p:ext uri="{BB962C8B-B14F-4D97-AF65-F5344CB8AC3E}">
        <p14:creationId xmlns:p14="http://schemas.microsoft.com/office/powerpoint/2010/main" val="10564224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What is MBSE / MBE?</a:t>
            </a:r>
            <a:endParaRPr lang="en-US" sz="3200" b="0" dirty="0"/>
          </a:p>
        </p:txBody>
      </p:sp>
      <p:sp>
        <p:nvSpPr>
          <p:cNvPr id="9" name="TextBox 8"/>
          <p:cNvSpPr txBox="1"/>
          <p:nvPr/>
        </p:nvSpPr>
        <p:spPr>
          <a:xfrm>
            <a:off x="162427" y="4279272"/>
            <a:ext cx="7898732" cy="2286000"/>
          </a:xfrm>
          <a:prstGeom prst="rect">
            <a:avLst/>
          </a:prstGeom>
          <a:blipFill rotWithShape="1">
            <a:blip r:embed="rId3" cstate="print"/>
            <a:tile tx="0" ty="0" sx="100000" sy="100000" flip="none" algn="tl"/>
          </a:blipFill>
          <a:ln>
            <a:solidFill>
              <a:srgbClr val="000000"/>
            </a:solidFill>
          </a:ln>
          <a:effectLst>
            <a:outerShdw blurRad="50800" dist="38100" dir="2700000" algn="tl" rotWithShape="0">
              <a:prstClr val="black">
                <a:alpha val="40000"/>
              </a:prstClr>
            </a:outerShdw>
          </a:effectLst>
        </p:spPr>
        <p:txBody>
          <a:bodyPr wrap="square" lIns="182880" tIns="91440" rIns="182880" bIns="91440" rtlCol="0" anchor="ctr" anchorCtr="0">
            <a:noAutofit/>
          </a:bodyPr>
          <a:lstStyle/>
          <a:p>
            <a:r>
              <a:rPr lang="en-US" sz="2000" dirty="0" smtClean="0"/>
              <a:t>“</a:t>
            </a:r>
            <a:r>
              <a:rPr lang="en-US" sz="2000" dirty="0"/>
              <a:t>Model-Based Engineering (MBE): An approach to engineering that </a:t>
            </a:r>
            <a:r>
              <a:rPr lang="en-US" sz="2000" i="1" u="sng" dirty="0"/>
              <a:t>uses models as an integral part of the technical baseline</a:t>
            </a:r>
            <a:r>
              <a:rPr lang="en-US" sz="2000" u="sng" dirty="0"/>
              <a:t> </a:t>
            </a:r>
            <a:r>
              <a:rPr lang="en-US" sz="2000" dirty="0"/>
              <a:t>that includes the requirements, analysis, design, implementation, and verification of a capability, system, and/or product throughout the acquisition life </a:t>
            </a:r>
            <a:r>
              <a:rPr lang="en-US" sz="2000" dirty="0" smtClean="0"/>
              <a:t>cycle.”</a:t>
            </a:r>
          </a:p>
          <a:p>
            <a:endParaRPr lang="en-US" sz="2000" dirty="0"/>
          </a:p>
          <a:p>
            <a:pPr marL="0" lvl="1" algn="ctr"/>
            <a:r>
              <a:rPr lang="en-GB" sz="1600" dirty="0" smtClean="0">
                <a:latin typeface="Verdana" pitchFamily="30" charset="0"/>
              </a:rPr>
              <a:t>Final Report, Model-Based Engineering Subcommittee, NDIA, Feb. 2011</a:t>
            </a:r>
            <a:endParaRPr lang="en-GB" sz="1600" dirty="0">
              <a:latin typeface="Verdana" pitchFamily="30" charset="0"/>
            </a:endParaRPr>
          </a:p>
        </p:txBody>
      </p:sp>
      <p:pic>
        <p:nvPicPr>
          <p:cNvPr id="4" name="Picture 3" descr="NDIA_logo.tif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947" y="3857939"/>
            <a:ext cx="1671053" cy="687703"/>
          </a:xfrm>
          <a:prstGeom prst="rect">
            <a:avLst/>
          </a:prstGeom>
          <a:ln>
            <a:solidFill>
              <a:srgbClr val="000000"/>
            </a:solidFill>
          </a:ln>
        </p:spPr>
      </p:pic>
      <p:sp>
        <p:nvSpPr>
          <p:cNvPr id="3" name="TextBox 2"/>
          <p:cNvSpPr txBox="1"/>
          <p:nvPr/>
        </p:nvSpPr>
        <p:spPr>
          <a:xfrm>
            <a:off x="150216" y="1287519"/>
            <a:ext cx="7810774" cy="2266252"/>
          </a:xfrm>
          <a:prstGeom prst="rect">
            <a:avLst/>
          </a:prstGeom>
          <a:blipFill rotWithShape="1">
            <a:blip r:embed="rId3" cstate="print"/>
            <a:tile tx="0" ty="0" sx="100000" sy="100000" flip="none" algn="tl"/>
          </a:blipFill>
          <a:ln>
            <a:solidFill>
              <a:srgbClr val="000000"/>
            </a:solidFill>
          </a:ln>
          <a:effectLst>
            <a:outerShdw blurRad="50800" dist="38100" dir="2700000" algn="tl" rotWithShape="0">
              <a:prstClr val="black">
                <a:alpha val="40000"/>
              </a:prstClr>
            </a:outerShdw>
          </a:effectLst>
        </p:spPr>
        <p:txBody>
          <a:bodyPr wrap="square" lIns="182880" tIns="91440" rIns="182880" bIns="91440" rtlCol="0" anchor="ctr" anchorCtr="0">
            <a:noAutofit/>
          </a:bodyPr>
          <a:lstStyle/>
          <a:p>
            <a:r>
              <a:rPr lang="en-US" sz="2000" dirty="0"/>
              <a:t>“Model-based systems engineering (MBSE) is the </a:t>
            </a:r>
            <a:r>
              <a:rPr lang="en-US" sz="2000" dirty="0" smtClean="0"/>
              <a:t/>
            </a:r>
            <a:br>
              <a:rPr lang="en-US" sz="2000" dirty="0" smtClean="0"/>
            </a:br>
            <a:r>
              <a:rPr lang="en-US" sz="2000" i="1" u="sng" dirty="0" smtClean="0"/>
              <a:t>formalized </a:t>
            </a:r>
            <a:r>
              <a:rPr lang="en-US" sz="2000" i="1" u="sng" dirty="0"/>
              <a:t>application of modeling</a:t>
            </a:r>
            <a:r>
              <a:rPr lang="en-US" sz="2000" dirty="0"/>
              <a:t> to support system requirements, design, analysis, verification and validation activities beginning in the conceptual design phase and continuing throughout development and later life cycle phases.</a:t>
            </a:r>
            <a:r>
              <a:rPr lang="en-US" sz="2000" dirty="0" smtClean="0"/>
              <a:t>”</a:t>
            </a:r>
          </a:p>
          <a:p>
            <a:endParaRPr lang="en-US" sz="2000" dirty="0"/>
          </a:p>
          <a:p>
            <a:pPr marL="0" lvl="1" algn="ctr"/>
            <a:r>
              <a:rPr lang="en-GB" sz="1600" dirty="0">
                <a:latin typeface="Verdana" pitchFamily="30" charset="0"/>
              </a:rPr>
              <a:t>INCOSE SE Vision 2020 (INCOSE-TP-2004-004-02, Sep 2007</a:t>
            </a:r>
            <a:r>
              <a:rPr lang="en-GB" sz="1600" dirty="0" smtClean="0">
                <a:latin typeface="Verdana" pitchFamily="30" charset="0"/>
              </a:rPr>
              <a:t>)</a:t>
            </a:r>
            <a:endParaRPr lang="en-GB" sz="1600" dirty="0">
              <a:latin typeface="Verdana" pitchFamily="30" charset="0"/>
            </a:endParaRPr>
          </a:p>
        </p:txBody>
      </p:sp>
      <p:pic>
        <p:nvPicPr>
          <p:cNvPr id="5" name="Picture 4" descr="INCOSE_logo.tif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91684" y="879944"/>
            <a:ext cx="2155920" cy="781131"/>
          </a:xfrm>
          <a:prstGeom prst="rect">
            <a:avLst/>
          </a:prstGeom>
          <a:ln>
            <a:solidFill>
              <a:schemeClr val="tx1"/>
            </a:solidFill>
          </a:ln>
        </p:spPr>
      </p:pic>
      <p:sp>
        <p:nvSpPr>
          <p:cNvPr id="8" name="Slide Number Placeholder 7"/>
          <p:cNvSpPr>
            <a:spLocks noGrp="1"/>
          </p:cNvSpPr>
          <p:nvPr>
            <p:ph type="sldNum" sz="quarter" idx="10"/>
          </p:nvPr>
        </p:nvSpPr>
        <p:spPr/>
        <p:txBody>
          <a:bodyPr/>
          <a:lstStyle/>
          <a:p>
            <a:pPr>
              <a:defRPr/>
            </a:pPr>
            <a:fld id="{FBA43EC7-B018-492A-98F6-32908B5B9E8D}" type="slidenum">
              <a:rPr lang="en-US" smtClean="0"/>
              <a:pPr>
                <a:defRPr/>
              </a:pPr>
              <a:t>8</a:t>
            </a:fld>
            <a:endParaRPr lang="en-US" dirty="0"/>
          </a:p>
        </p:txBody>
      </p:sp>
    </p:spTree>
    <p:extLst>
      <p:ext uri="{BB962C8B-B14F-4D97-AF65-F5344CB8AC3E}">
        <p14:creationId xmlns:p14="http://schemas.microsoft.com/office/powerpoint/2010/main" val="276010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97749" y="0"/>
            <a:ext cx="8446251" cy="685800"/>
          </a:xfrm>
        </p:spPr>
        <p:txBody>
          <a:bodyPr/>
          <a:lstStyle/>
          <a:p>
            <a:r>
              <a:rPr lang="en-US" dirty="0" smtClean="0"/>
              <a:t>Comparing Document</a:t>
            </a:r>
            <a:r>
              <a:rPr lang="en-US" dirty="0"/>
              <a:t>-Based </a:t>
            </a:r>
            <a:r>
              <a:rPr lang="en-US" dirty="0" smtClean="0"/>
              <a:t>SE to MBSE</a:t>
            </a:r>
            <a:endParaRPr lang="en-US" dirty="0"/>
          </a:p>
        </p:txBody>
      </p:sp>
      <p:sp>
        <p:nvSpPr>
          <p:cNvPr id="3" name="Content Placeholder 2"/>
          <p:cNvSpPr>
            <a:spLocks noGrp="1"/>
          </p:cNvSpPr>
          <p:nvPr>
            <p:ph idx="1"/>
          </p:nvPr>
        </p:nvSpPr>
        <p:spPr>
          <a:xfrm>
            <a:off x="181415" y="1066800"/>
            <a:ext cx="8763727" cy="5181600"/>
          </a:xfrm>
        </p:spPr>
        <p:txBody>
          <a:bodyPr/>
          <a:lstStyle/>
          <a:p>
            <a:pPr>
              <a:buFont typeface="Wingdings" charset="2"/>
              <a:buChar char="§"/>
            </a:pPr>
            <a:r>
              <a:rPr lang="en-US" dirty="0" smtClean="0">
                <a:latin typeface="Arial"/>
                <a:cs typeface="Arial"/>
              </a:rPr>
              <a:t>Document-based SE produces a variety of documents</a:t>
            </a:r>
          </a:p>
          <a:p>
            <a:pPr lvl="1">
              <a:buFont typeface="Wingdings" charset="2"/>
              <a:buChar char="§"/>
            </a:pPr>
            <a:r>
              <a:rPr lang="en-US" dirty="0" smtClean="0">
                <a:latin typeface="Arial"/>
                <a:cs typeface="Arial"/>
              </a:rPr>
              <a:t>Difficult to …</a:t>
            </a:r>
          </a:p>
          <a:p>
            <a:pPr lvl="2">
              <a:buFont typeface="Wingdings" charset="2"/>
              <a:buChar char="§"/>
            </a:pPr>
            <a:r>
              <a:rPr lang="en-US" dirty="0">
                <a:latin typeface="Arial"/>
                <a:cs typeface="Arial"/>
              </a:rPr>
              <a:t>a</a:t>
            </a:r>
            <a:r>
              <a:rPr lang="en-US" dirty="0" smtClean="0">
                <a:latin typeface="Arial"/>
                <a:cs typeface="Arial"/>
              </a:rPr>
              <a:t>ssess completeness and consistency of information spread across several documents</a:t>
            </a:r>
          </a:p>
          <a:p>
            <a:pPr lvl="2">
              <a:buFont typeface="Wingdings" charset="2"/>
              <a:buChar char="§"/>
            </a:pPr>
            <a:r>
              <a:rPr lang="en-US" dirty="0">
                <a:latin typeface="Arial"/>
                <a:cs typeface="Arial"/>
              </a:rPr>
              <a:t>p</a:t>
            </a:r>
            <a:r>
              <a:rPr lang="en-US" dirty="0" smtClean="0">
                <a:latin typeface="Arial"/>
                <a:cs typeface="Arial"/>
              </a:rPr>
              <a:t>erform traceability</a:t>
            </a:r>
          </a:p>
          <a:p>
            <a:pPr lvl="2">
              <a:buFont typeface="Wingdings" charset="2"/>
              <a:buChar char="§"/>
            </a:pPr>
            <a:r>
              <a:rPr lang="en-US" dirty="0">
                <a:latin typeface="Arial"/>
                <a:cs typeface="Arial"/>
              </a:rPr>
              <a:t>a</a:t>
            </a:r>
            <a:r>
              <a:rPr lang="en-US" dirty="0" smtClean="0">
                <a:latin typeface="Arial"/>
                <a:cs typeface="Arial"/>
              </a:rPr>
              <a:t>ssess change impacts</a:t>
            </a:r>
          </a:p>
          <a:p>
            <a:pPr>
              <a:buFont typeface="Wingdings" charset="2"/>
              <a:buChar char="§"/>
            </a:pPr>
            <a:endParaRPr lang="en-US" dirty="0">
              <a:latin typeface="Arial"/>
              <a:cs typeface="Arial"/>
            </a:endParaRPr>
          </a:p>
          <a:p>
            <a:pPr>
              <a:buFont typeface="Wingdings" charset="2"/>
              <a:buChar char="§"/>
            </a:pPr>
            <a:r>
              <a:rPr lang="en-US" dirty="0" smtClean="0">
                <a:latin typeface="Arial"/>
                <a:cs typeface="Arial"/>
              </a:rPr>
              <a:t>MBSE produces a system model, held in a model repository</a:t>
            </a:r>
          </a:p>
          <a:p>
            <a:pPr lvl="1">
              <a:buFont typeface="Wingdings" charset="2"/>
              <a:buChar char="§"/>
            </a:pPr>
            <a:r>
              <a:rPr lang="en-US" dirty="0" smtClean="0">
                <a:latin typeface="Arial"/>
                <a:cs typeface="Arial"/>
              </a:rPr>
              <a:t>Includes system specification, design, analysis and verification</a:t>
            </a:r>
          </a:p>
          <a:p>
            <a:pPr lvl="1">
              <a:buFont typeface="Wingdings" charset="2"/>
              <a:buChar char="§"/>
            </a:pPr>
            <a:r>
              <a:rPr lang="en-US" dirty="0" smtClean="0">
                <a:latin typeface="Arial"/>
                <a:cs typeface="Arial"/>
              </a:rPr>
              <a:t>Provides a more complete, consistent and traceable system design</a:t>
            </a:r>
          </a:p>
          <a:p>
            <a:pPr lvl="1">
              <a:buFont typeface="Wingdings" charset="2"/>
              <a:buChar char="§"/>
            </a:pPr>
            <a:r>
              <a:rPr lang="en-US" dirty="0" smtClean="0">
                <a:latin typeface="Arial"/>
                <a:cs typeface="Arial"/>
              </a:rPr>
              <a:t>Facilitates traceability and change impact assessments</a:t>
            </a:r>
            <a:endParaRPr lang="en-US" dirty="0">
              <a:latin typeface="Arial"/>
              <a:cs typeface="Arial"/>
            </a:endParaRP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9</a:t>
            </a:fld>
            <a:endParaRPr lang="en-US" dirty="0"/>
          </a:p>
        </p:txBody>
      </p:sp>
      <p:sp>
        <p:nvSpPr>
          <p:cNvPr id="5" name="TextBox 4"/>
          <p:cNvSpPr txBox="1"/>
          <p:nvPr/>
        </p:nvSpPr>
        <p:spPr>
          <a:xfrm>
            <a:off x="3359351" y="6503162"/>
            <a:ext cx="2647628" cy="276999"/>
          </a:xfrm>
          <a:prstGeom prst="rect">
            <a:avLst/>
          </a:prstGeom>
          <a:solidFill>
            <a:srgbClr val="F7E79E"/>
          </a:solidFill>
          <a:ln>
            <a:solidFill>
              <a:schemeClr val="accent2">
                <a:lumMod val="50000"/>
              </a:schemeClr>
            </a:solidFill>
          </a:ln>
          <a:effectLst>
            <a:outerShdw blurRad="50800" dist="38100" dir="2700000" algn="tl" rotWithShape="0">
              <a:prstClr val="black">
                <a:alpha val="40000"/>
              </a:prstClr>
            </a:outerShdw>
          </a:effectLst>
        </p:spPr>
        <p:txBody>
          <a:bodyPr wrap="square" rtlCol="0">
            <a:spAutoFit/>
          </a:bodyPr>
          <a:lstStyle/>
          <a:p>
            <a:pPr algn="ctr"/>
            <a:r>
              <a:rPr lang="en-US" sz="1200" dirty="0" smtClean="0"/>
              <a:t>Source: Sanford Friedenthal</a:t>
            </a:r>
            <a:endParaRPr lang="en-US" sz="1200" dirty="0"/>
          </a:p>
        </p:txBody>
      </p:sp>
    </p:spTree>
    <p:extLst>
      <p:ext uri="{BB962C8B-B14F-4D97-AF65-F5344CB8AC3E}">
        <p14:creationId xmlns:p14="http://schemas.microsoft.com/office/powerpoint/2010/main" val="1784163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What’s the Big Idea of MBSE?</a:t>
            </a:r>
            <a:endParaRPr lang="en-US" dirty="0"/>
          </a:p>
        </p:txBody>
      </p:sp>
      <p:sp>
        <p:nvSpPr>
          <p:cNvPr id="3" name="Content Placeholder 2"/>
          <p:cNvSpPr>
            <a:spLocks noGrp="1"/>
          </p:cNvSpPr>
          <p:nvPr>
            <p:ph idx="1"/>
          </p:nvPr>
        </p:nvSpPr>
        <p:spPr>
          <a:xfrm>
            <a:off x="185406" y="1063849"/>
            <a:ext cx="8778983" cy="1490237"/>
          </a:xfrm>
        </p:spPr>
        <p:txBody>
          <a:bodyPr/>
          <a:lstStyle/>
          <a:p>
            <a:pPr marL="0" indent="0" algn="ctr">
              <a:spcBef>
                <a:spcPts val="2472"/>
              </a:spcBef>
              <a:buNone/>
            </a:pPr>
            <a:r>
              <a:rPr lang="en-US" b="1" dirty="0"/>
              <a:t>A</a:t>
            </a:r>
            <a:r>
              <a:rPr lang="en-US" b="1" dirty="0" smtClean="0"/>
              <a:t>dd rigor and precision </a:t>
            </a:r>
            <a:r>
              <a:rPr lang="en-US" b="1" dirty="0"/>
              <a:t>(</a:t>
            </a:r>
            <a:r>
              <a:rPr lang="en-US" b="1" dirty="0" smtClean="0"/>
              <a:t>enhance communication) </a:t>
            </a:r>
          </a:p>
          <a:p>
            <a:pPr marL="0" indent="0" algn="ctr">
              <a:spcBef>
                <a:spcPts val="2472"/>
              </a:spcBef>
              <a:buNone/>
            </a:pPr>
            <a:r>
              <a:rPr lang="en-US" b="1" dirty="0"/>
              <a:t>H</a:t>
            </a:r>
            <a:r>
              <a:rPr lang="en-US" b="1" dirty="0" smtClean="0"/>
              <a:t>elp manage complexity</a:t>
            </a: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10</a:t>
            </a:fld>
            <a:endParaRPr lang="en-US" dirty="0"/>
          </a:p>
        </p:txBody>
      </p:sp>
      <p:pic>
        <p:nvPicPr>
          <p:cNvPr id="6" name="Picture 5" descr="the-age-of-the-drawing-board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 y="2969188"/>
            <a:ext cx="4393211" cy="2792770"/>
          </a:xfrm>
          <a:prstGeom prst="rect">
            <a:avLst/>
          </a:prstGeom>
        </p:spPr>
      </p:pic>
      <p:pic>
        <p:nvPicPr>
          <p:cNvPr id="7" name="Picture 6" descr="cad_tcm1023-110207.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5542" y="2914483"/>
            <a:ext cx="2814487" cy="2814487"/>
          </a:xfrm>
          <a:prstGeom prst="rect">
            <a:avLst/>
          </a:prstGeom>
        </p:spPr>
      </p:pic>
      <p:sp>
        <p:nvSpPr>
          <p:cNvPr id="9" name="TextBox 8"/>
          <p:cNvSpPr txBox="1"/>
          <p:nvPr/>
        </p:nvSpPr>
        <p:spPr>
          <a:xfrm>
            <a:off x="2499890" y="5935748"/>
            <a:ext cx="5748421" cy="707886"/>
          </a:xfrm>
          <a:prstGeom prst="rect">
            <a:avLst/>
          </a:prstGeom>
          <a:noFill/>
        </p:spPr>
        <p:txBody>
          <a:bodyPr wrap="square" rtlCol="0">
            <a:spAutoFit/>
          </a:bodyPr>
          <a:lstStyle/>
          <a:p>
            <a:pPr algn="ctr"/>
            <a:r>
              <a:rPr lang="en-US" sz="2000" dirty="0" smtClean="0"/>
              <a:t>Electronic </a:t>
            </a:r>
            <a:r>
              <a:rPr lang="en-US" sz="2000" dirty="0"/>
              <a:t>and mechanical CAD went through </a:t>
            </a:r>
            <a:endParaRPr lang="en-US" sz="2000" dirty="0" smtClean="0"/>
          </a:p>
          <a:p>
            <a:pPr algn="ctr"/>
            <a:r>
              <a:rPr lang="en-US" sz="2000" dirty="0" smtClean="0"/>
              <a:t>similar </a:t>
            </a:r>
            <a:r>
              <a:rPr lang="en-US" sz="2000" dirty="0"/>
              <a:t>transformations over the last 30 years</a:t>
            </a:r>
          </a:p>
        </p:txBody>
      </p:sp>
      <p:sp>
        <p:nvSpPr>
          <p:cNvPr id="10" name="Right Arrow 9"/>
          <p:cNvSpPr/>
          <p:nvPr/>
        </p:nvSpPr>
        <p:spPr>
          <a:xfrm>
            <a:off x="4598737" y="4064169"/>
            <a:ext cx="1564105" cy="735263"/>
          </a:xfrm>
          <a:prstGeom prst="rightArrow">
            <a:avLst/>
          </a:prstGeom>
          <a:gradFill>
            <a:gsLst>
              <a:gs pos="0">
                <a:schemeClr val="bg1">
                  <a:lumMod val="85000"/>
                </a:schemeClr>
              </a:gs>
              <a:gs pos="100000">
                <a:srgbClr val="00CCFF"/>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9695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1499"/>
                                          </p:stCondLst>
                                        </p:cTn>
                                        <p:tgtEl>
                                          <p:spTgt spid="10"/>
                                        </p:tgtEl>
                                        <p:attrNameLst>
                                          <p:attrName>style.visibility</p:attrName>
                                        </p:attrNameLst>
                                      </p:cBhvr>
                                      <p:to>
                                        <p:strVal val="visible"/>
                                      </p:to>
                                    </p:set>
                                  </p:childTnLst>
                                </p:cTn>
                              </p:par>
                            </p:childTnLst>
                          </p:cTn>
                        </p:par>
                        <p:par>
                          <p:cTn id="20" fill="hold">
                            <p:stCondLst>
                              <p:cond delay="1500"/>
                            </p:stCondLst>
                            <p:childTnLst>
                              <p:par>
                                <p:cTn id="21" presetID="1" presetClass="entr" presetSubtype="0" fill="hold" nodeType="afterEffect">
                                  <p:stCondLst>
                                    <p:cond delay="0"/>
                                  </p:stCondLst>
                                  <p:childTnLst>
                                    <p:set>
                                      <p:cBhvr>
                                        <p:cTn id="22" dur="1" fill="hold">
                                          <p:stCondLst>
                                            <p:cond delay="1499"/>
                                          </p:stCondLst>
                                        </p:cTn>
                                        <p:tgtEl>
                                          <p:spTgt spid="7"/>
                                        </p:tgtEl>
                                        <p:attrNameLst>
                                          <p:attrName>style.visibility</p:attrName>
                                        </p:attrNameLst>
                                      </p:cBhvr>
                                      <p:to>
                                        <p:strVal val="visible"/>
                                      </p:to>
                                    </p:set>
                                  </p:childTnLst>
                                </p:cTn>
                              </p:par>
                            </p:childTnLst>
                          </p:cTn>
                        </p:par>
                        <p:par>
                          <p:cTn id="23" fill="hold">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ssolv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1143000" y="0"/>
            <a:ext cx="7785100" cy="673100"/>
          </a:xfrm>
        </p:spPr>
        <p:txBody>
          <a:bodyPr anchorCtr="0"/>
          <a:lstStyle/>
          <a:p>
            <a:pPr eaLnBrk="1" hangingPunct="1"/>
            <a:r>
              <a:rPr lang="en-US" sz="3200" dirty="0" smtClean="0"/>
              <a:t>MBSE in two dimensions</a:t>
            </a:r>
            <a:endParaRPr lang="en-US" sz="3200" dirty="0"/>
          </a:p>
        </p:txBody>
      </p:sp>
      <p:sp>
        <p:nvSpPr>
          <p:cNvPr id="7171" name="Rectangle 3"/>
          <p:cNvSpPr>
            <a:spLocks noGrp="1" noChangeArrowheads="1"/>
          </p:cNvSpPr>
          <p:nvPr>
            <p:ph type="body" idx="4294967295"/>
          </p:nvPr>
        </p:nvSpPr>
        <p:spPr>
          <a:xfrm>
            <a:off x="154186" y="3046919"/>
            <a:ext cx="3570097" cy="2340392"/>
          </a:xfrm>
        </p:spPr>
        <p:txBody>
          <a:bodyPr/>
          <a:lstStyle/>
          <a:p>
            <a:pPr marL="0" indent="0" eaLnBrk="1" hangingPunct="1">
              <a:buNone/>
            </a:pPr>
            <a:r>
              <a:rPr lang="en-US" dirty="0" smtClean="0">
                <a:solidFill>
                  <a:schemeClr val="tx1"/>
                </a:solidFill>
              </a:rPr>
              <a:t>MBSE (and SE) …</a:t>
            </a:r>
          </a:p>
          <a:p>
            <a:pPr marL="230188" indent="-230188"/>
            <a:r>
              <a:rPr lang="en-US" dirty="0">
                <a:solidFill>
                  <a:srgbClr val="663300"/>
                </a:solidFill>
              </a:rPr>
              <a:t>Spans the engineering</a:t>
            </a:r>
            <a:br>
              <a:rPr lang="en-US" dirty="0">
                <a:solidFill>
                  <a:srgbClr val="663300"/>
                </a:solidFill>
              </a:rPr>
            </a:br>
            <a:r>
              <a:rPr lang="en-US" dirty="0">
                <a:solidFill>
                  <a:srgbClr val="663300"/>
                </a:solidFill>
              </a:rPr>
              <a:t>life-cycle</a:t>
            </a:r>
          </a:p>
          <a:p>
            <a:pPr marL="230188" indent="-230188" eaLnBrk="1" hangingPunct="1"/>
            <a:r>
              <a:rPr lang="en-US" b="0" dirty="0" smtClean="0">
                <a:solidFill>
                  <a:srgbClr val="0000FF"/>
                </a:solidFill>
              </a:rPr>
              <a:t>Integrates </a:t>
            </a:r>
            <a:r>
              <a:rPr lang="en-US" b="0" dirty="0">
                <a:solidFill>
                  <a:srgbClr val="0000FF"/>
                </a:solidFill>
              </a:rPr>
              <a:t>with multiple </a:t>
            </a:r>
            <a:r>
              <a:rPr lang="en-US" b="0" dirty="0" smtClean="0">
                <a:solidFill>
                  <a:srgbClr val="0000FF"/>
                </a:solidFill>
              </a:rPr>
              <a:t>engineering disciplines</a:t>
            </a:r>
          </a:p>
        </p:txBody>
      </p:sp>
      <p:grpSp>
        <p:nvGrpSpPr>
          <p:cNvPr id="5" name="Group 4"/>
          <p:cNvGrpSpPr/>
          <p:nvPr/>
        </p:nvGrpSpPr>
        <p:grpSpPr>
          <a:xfrm>
            <a:off x="4354220" y="2333175"/>
            <a:ext cx="4567753" cy="4176713"/>
            <a:chOff x="4354220" y="2333175"/>
            <a:chExt cx="4567753" cy="4176713"/>
          </a:xfrm>
        </p:grpSpPr>
        <p:pic>
          <p:nvPicPr>
            <p:cNvPr id="7174" name="Picture 6"/>
            <p:cNvPicPr>
              <a:picLocks noChangeAspect="1" noChangeArrowheads="1"/>
            </p:cNvPicPr>
            <p:nvPr/>
          </p:nvPicPr>
          <p:blipFill>
            <a:blip r:embed="rId3" cstate="print"/>
            <a:srcRect/>
            <a:stretch>
              <a:fillRect/>
            </a:stretch>
          </p:blipFill>
          <p:spPr bwMode="auto">
            <a:xfrm>
              <a:off x="4756373" y="2333175"/>
              <a:ext cx="4165600" cy="4176713"/>
            </a:xfrm>
            <a:prstGeom prst="rect">
              <a:avLst/>
            </a:prstGeom>
            <a:noFill/>
            <a:ln w="12700">
              <a:noFill/>
              <a:miter lim="800000"/>
              <a:headEnd/>
              <a:tailEnd/>
            </a:ln>
          </p:spPr>
        </p:pic>
        <p:sp>
          <p:nvSpPr>
            <p:cNvPr id="264200" name="Text Box 8"/>
            <p:cNvSpPr txBox="1">
              <a:spLocks noChangeArrowheads="1"/>
            </p:cNvSpPr>
            <p:nvPr/>
          </p:nvSpPr>
          <p:spPr bwMode="auto">
            <a:xfrm rot="-5400000">
              <a:off x="3401113" y="4165877"/>
              <a:ext cx="2275545" cy="369332"/>
            </a:xfrm>
            <a:prstGeom prst="rect">
              <a:avLst/>
            </a:prstGeom>
            <a:noFill/>
            <a:ln w="12700">
              <a:noFill/>
              <a:miter lim="800000"/>
              <a:headEnd/>
              <a:tailEnd/>
            </a:ln>
            <a:effectLst/>
          </p:spPr>
          <p:txBody>
            <a:bodyPr wrap="none">
              <a:spAutoFit/>
            </a:bodyPr>
            <a:lstStyle/>
            <a:p>
              <a:pPr eaLnBrk="0" hangingPunct="0">
                <a:defRPr/>
              </a:pPr>
              <a:r>
                <a:rPr lang="en-US" b="1" dirty="0">
                  <a:solidFill>
                    <a:srgbClr val="0000FF"/>
                  </a:solidFill>
                  <a:latin typeface="Arial" charset="0"/>
                  <a:ea typeface="+mn-ea"/>
                  <a:cs typeface="+mn-cs"/>
                </a:rPr>
                <a:t>Vertical</a:t>
              </a:r>
              <a:r>
                <a:rPr lang="en-US" b="1" dirty="0">
                  <a:solidFill>
                    <a:srgbClr val="0000FF"/>
                  </a:solidFill>
                  <a:effectLst>
                    <a:outerShdw blurRad="38100" dist="38100" dir="2700000" algn="tl">
                      <a:srgbClr val="C0C0C0"/>
                    </a:outerShdw>
                  </a:effectLst>
                  <a:latin typeface="Arial" charset="0"/>
                  <a:ea typeface="+mn-ea"/>
                  <a:cs typeface="+mn-cs"/>
                </a:rPr>
                <a:t> </a:t>
              </a:r>
              <a:r>
                <a:rPr lang="en-US" b="1" dirty="0">
                  <a:solidFill>
                    <a:srgbClr val="0000FF"/>
                  </a:solidFill>
                  <a:latin typeface="Arial" charset="0"/>
                  <a:ea typeface="+mn-ea"/>
                  <a:cs typeface="+mn-cs"/>
                </a:rPr>
                <a:t>Integration</a:t>
              </a:r>
              <a:r>
                <a:rPr lang="en-US" b="1" dirty="0">
                  <a:solidFill>
                    <a:srgbClr val="0000FF"/>
                  </a:solidFill>
                  <a:effectLst>
                    <a:outerShdw blurRad="38100" dist="38100" dir="2700000" algn="tl">
                      <a:srgbClr val="C0C0C0"/>
                    </a:outerShdw>
                  </a:effectLst>
                  <a:latin typeface="Arial" charset="0"/>
                  <a:ea typeface="+mn-ea"/>
                  <a:cs typeface="+mn-cs"/>
                </a:rPr>
                <a:t> </a:t>
              </a:r>
            </a:p>
          </p:txBody>
        </p:sp>
        <p:sp>
          <p:nvSpPr>
            <p:cNvPr id="3" name="TextBox 2"/>
            <p:cNvSpPr txBox="1"/>
            <p:nvPr/>
          </p:nvSpPr>
          <p:spPr>
            <a:xfrm>
              <a:off x="7268708" y="2993819"/>
              <a:ext cx="1190661" cy="523220"/>
            </a:xfrm>
            <a:prstGeom prst="rect">
              <a:avLst/>
            </a:prstGeom>
            <a:solidFill>
              <a:srgbClr val="FFFFCC"/>
            </a:solidFill>
          </p:spPr>
          <p:txBody>
            <a:bodyPr wrap="square" rtlCol="0">
              <a:spAutoFit/>
            </a:bodyPr>
            <a:lstStyle/>
            <a:p>
              <a:pPr algn="ctr"/>
              <a:r>
                <a:rPr lang="en-US" sz="1400" b="1" dirty="0" smtClean="0"/>
                <a:t>System</a:t>
              </a:r>
            </a:p>
            <a:p>
              <a:pPr algn="ctr"/>
              <a:r>
                <a:rPr lang="en-US" sz="1400" b="1" dirty="0" smtClean="0"/>
                <a:t>Model</a:t>
              </a:r>
              <a:endParaRPr lang="en-US" sz="1400" b="1" dirty="0"/>
            </a:p>
          </p:txBody>
        </p:sp>
        <p:sp>
          <p:nvSpPr>
            <p:cNvPr id="10" name="TextBox 9"/>
            <p:cNvSpPr txBox="1"/>
            <p:nvPr/>
          </p:nvSpPr>
          <p:spPr>
            <a:xfrm>
              <a:off x="7607300" y="4375043"/>
              <a:ext cx="1003300" cy="438257"/>
            </a:xfrm>
            <a:prstGeom prst="rect">
              <a:avLst/>
            </a:prstGeom>
            <a:solidFill>
              <a:srgbClr val="FFBECC"/>
            </a:solidFill>
          </p:spPr>
          <p:txBody>
            <a:bodyPr wrap="none" lIns="0" tIns="0" rIns="0" bIns="0" rtlCol="0">
              <a:noAutofit/>
            </a:bodyPr>
            <a:lstStyle/>
            <a:p>
              <a:pPr algn="ctr"/>
              <a:r>
                <a:rPr lang="en-US" sz="1400" b="1" dirty="0" smtClean="0"/>
                <a:t>Subsystem</a:t>
              </a:r>
            </a:p>
            <a:p>
              <a:pPr algn="ctr"/>
              <a:r>
                <a:rPr lang="en-US" sz="1400" b="1" dirty="0" smtClean="0"/>
                <a:t>Models</a:t>
              </a:r>
              <a:endParaRPr lang="en-US" sz="1400" b="1" dirty="0"/>
            </a:p>
          </p:txBody>
        </p:sp>
        <p:sp>
          <p:nvSpPr>
            <p:cNvPr id="11" name="TextBox 10"/>
            <p:cNvSpPr txBox="1"/>
            <p:nvPr/>
          </p:nvSpPr>
          <p:spPr>
            <a:xfrm>
              <a:off x="7426094" y="5612025"/>
              <a:ext cx="1190661" cy="523220"/>
            </a:xfrm>
            <a:prstGeom prst="rect">
              <a:avLst/>
            </a:prstGeom>
            <a:solidFill>
              <a:srgbClr val="C9E2FF"/>
            </a:solidFill>
          </p:spPr>
          <p:txBody>
            <a:bodyPr wrap="square" rtlCol="0">
              <a:spAutoFit/>
            </a:bodyPr>
            <a:lstStyle/>
            <a:p>
              <a:pPr algn="ctr"/>
              <a:r>
                <a:rPr lang="en-US" sz="1400" b="1" dirty="0" smtClean="0"/>
                <a:t>Component</a:t>
              </a:r>
            </a:p>
            <a:p>
              <a:pPr algn="ctr"/>
              <a:r>
                <a:rPr lang="en-US" sz="1400" b="1" dirty="0" smtClean="0"/>
                <a:t>Models</a:t>
              </a:r>
              <a:endParaRPr lang="en-US" sz="1400" b="1" dirty="0"/>
            </a:p>
          </p:txBody>
        </p:sp>
      </p:grpSp>
      <p:grpSp>
        <p:nvGrpSpPr>
          <p:cNvPr id="2" name="Group 1"/>
          <p:cNvGrpSpPr/>
          <p:nvPr/>
        </p:nvGrpSpPr>
        <p:grpSpPr>
          <a:xfrm>
            <a:off x="325979" y="957764"/>
            <a:ext cx="8627628" cy="1256273"/>
            <a:chOff x="325979" y="957764"/>
            <a:chExt cx="8627628" cy="1256273"/>
          </a:xfrm>
        </p:grpSpPr>
        <p:grpSp>
          <p:nvGrpSpPr>
            <p:cNvPr id="7173" name="Group 7172"/>
            <p:cNvGrpSpPr/>
            <p:nvPr/>
          </p:nvGrpSpPr>
          <p:grpSpPr>
            <a:xfrm>
              <a:off x="325979" y="960937"/>
              <a:ext cx="1375928" cy="1253100"/>
              <a:chOff x="325979" y="960937"/>
              <a:chExt cx="1375928" cy="1253100"/>
            </a:xfrm>
          </p:grpSpPr>
          <p:sp>
            <p:nvSpPr>
              <p:cNvPr id="33" name="Rectangle 32"/>
              <p:cNvSpPr/>
              <p:nvPr/>
            </p:nvSpPr>
            <p:spPr>
              <a:xfrm>
                <a:off x="325979" y="960937"/>
                <a:ext cx="1303530" cy="254000"/>
              </a:xfrm>
              <a:prstGeom prst="rect">
                <a:avLst/>
              </a:prstGeom>
              <a:solidFill>
                <a:srgbClr val="FFCC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schemeClr val="tx1"/>
                    </a:solidFill>
                    <a:latin typeface="Calibri" pitchFamily="34" charset="0"/>
                  </a:rPr>
                  <a:t>Pre-Phase A</a:t>
                </a:r>
                <a:endParaRPr lang="en-US" sz="1400" b="1" dirty="0">
                  <a:solidFill>
                    <a:schemeClr val="tx1"/>
                  </a:solidFill>
                  <a:latin typeface="Calibri" pitchFamily="34" charset="0"/>
                </a:endParaRPr>
              </a:p>
            </p:txBody>
          </p:sp>
          <p:sp>
            <p:nvSpPr>
              <p:cNvPr id="17" name="Right Arrow 16"/>
              <p:cNvSpPr/>
              <p:nvPr/>
            </p:nvSpPr>
            <p:spPr>
              <a:xfrm>
                <a:off x="362229" y="1280391"/>
                <a:ext cx="1339678" cy="933646"/>
              </a:xfrm>
              <a:prstGeom prst="rightArrow">
                <a:avLst>
                  <a:gd name="adj1" fmla="val 50000"/>
                  <a:gd name="adj2" fmla="val 35137"/>
                </a:avLst>
              </a:prstGeom>
              <a:solidFill>
                <a:srgbClr val="FFFF66"/>
              </a:solidFill>
              <a:ln w="19050" cmpd="sng">
                <a:solidFill>
                  <a:srgbClr val="6633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endParaRPr lang="en-US" sz="1400" b="1" dirty="0" smtClean="0">
                  <a:solidFill>
                    <a:schemeClr val="tx1"/>
                  </a:solidFill>
                  <a:latin typeface="Arial Narrow"/>
                  <a:cs typeface="Arial Narrow"/>
                </a:endParaRPr>
              </a:p>
            </p:txBody>
          </p:sp>
          <p:sp>
            <p:nvSpPr>
              <p:cNvPr id="34" name="Rectangle 33"/>
              <p:cNvSpPr/>
              <p:nvPr/>
            </p:nvSpPr>
            <p:spPr>
              <a:xfrm>
                <a:off x="379590" y="1503864"/>
                <a:ext cx="1303530" cy="4826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dirty="0" smtClean="0">
                    <a:solidFill>
                      <a:schemeClr val="tx1"/>
                    </a:solidFill>
                    <a:latin typeface="Calibri" pitchFamily="34" charset="0"/>
                  </a:rPr>
                  <a:t>Concept</a:t>
                </a:r>
              </a:p>
              <a:p>
                <a:pPr algn="ctr"/>
                <a:r>
                  <a:rPr lang="en-US" sz="1400" dirty="0" smtClean="0">
                    <a:solidFill>
                      <a:schemeClr val="tx1"/>
                    </a:solidFill>
                    <a:latin typeface="Calibri" pitchFamily="34" charset="0"/>
                  </a:rPr>
                  <a:t>Studies</a:t>
                </a:r>
                <a:endParaRPr lang="en-US" sz="1400" dirty="0">
                  <a:solidFill>
                    <a:schemeClr val="tx1"/>
                  </a:solidFill>
                  <a:latin typeface="Calibri" pitchFamily="34" charset="0"/>
                </a:endParaRPr>
              </a:p>
            </p:txBody>
          </p:sp>
        </p:grpSp>
        <p:grpSp>
          <p:nvGrpSpPr>
            <p:cNvPr id="7175" name="Group 7174"/>
            <p:cNvGrpSpPr/>
            <p:nvPr/>
          </p:nvGrpSpPr>
          <p:grpSpPr>
            <a:xfrm>
              <a:off x="1775459" y="957764"/>
              <a:ext cx="1361548" cy="1256273"/>
              <a:chOff x="1775459" y="957764"/>
              <a:chExt cx="1361548" cy="1256273"/>
            </a:xfrm>
          </p:grpSpPr>
          <p:sp>
            <p:nvSpPr>
              <p:cNvPr id="19" name="Rectangle 18"/>
              <p:cNvSpPr/>
              <p:nvPr/>
            </p:nvSpPr>
            <p:spPr>
              <a:xfrm>
                <a:off x="1775459" y="957764"/>
                <a:ext cx="1303530" cy="254000"/>
              </a:xfrm>
              <a:prstGeom prst="rect">
                <a:avLst/>
              </a:prstGeom>
              <a:solidFill>
                <a:srgbClr val="FFCC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schemeClr val="tx1"/>
                    </a:solidFill>
                    <a:latin typeface="Calibri" pitchFamily="34" charset="0"/>
                  </a:rPr>
                  <a:t>Phase A</a:t>
                </a:r>
                <a:endParaRPr lang="en-US" sz="1400" b="1" dirty="0">
                  <a:solidFill>
                    <a:schemeClr val="tx1"/>
                  </a:solidFill>
                  <a:latin typeface="Calibri" pitchFamily="34" charset="0"/>
                </a:endParaRPr>
              </a:p>
            </p:txBody>
          </p:sp>
          <p:sp>
            <p:nvSpPr>
              <p:cNvPr id="35" name="Right Arrow 34"/>
              <p:cNvSpPr/>
              <p:nvPr/>
            </p:nvSpPr>
            <p:spPr>
              <a:xfrm>
                <a:off x="1797329" y="1280391"/>
                <a:ext cx="1339678" cy="933646"/>
              </a:xfrm>
              <a:prstGeom prst="rightArrow">
                <a:avLst>
                  <a:gd name="adj1" fmla="val 50000"/>
                  <a:gd name="adj2" fmla="val 35137"/>
                </a:avLst>
              </a:prstGeom>
              <a:solidFill>
                <a:srgbClr val="FFFF66"/>
              </a:solidFill>
              <a:ln w="19050" cmpd="sng">
                <a:solidFill>
                  <a:srgbClr val="6633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endParaRPr lang="en-US" sz="1400" b="1" dirty="0" smtClean="0">
                  <a:solidFill>
                    <a:schemeClr val="tx1"/>
                  </a:solidFill>
                  <a:latin typeface="Arial Narrow"/>
                  <a:cs typeface="Arial Narrow"/>
                </a:endParaRPr>
              </a:p>
            </p:txBody>
          </p:sp>
          <p:sp>
            <p:nvSpPr>
              <p:cNvPr id="36" name="Rectangle 35"/>
              <p:cNvSpPr/>
              <p:nvPr/>
            </p:nvSpPr>
            <p:spPr>
              <a:xfrm>
                <a:off x="1776590" y="1503864"/>
                <a:ext cx="1303530" cy="4826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dirty="0" smtClean="0">
                    <a:solidFill>
                      <a:schemeClr val="tx1"/>
                    </a:solidFill>
                    <a:latin typeface="Calibri" pitchFamily="34" charset="0"/>
                  </a:rPr>
                  <a:t>Concept &amp;</a:t>
                </a:r>
              </a:p>
              <a:p>
                <a:pPr algn="ctr"/>
                <a:r>
                  <a:rPr lang="en-US" sz="1400" dirty="0" smtClean="0">
                    <a:solidFill>
                      <a:schemeClr val="tx1"/>
                    </a:solidFill>
                    <a:latin typeface="Calibri" pitchFamily="34" charset="0"/>
                  </a:rPr>
                  <a:t>Technology </a:t>
                </a:r>
                <a:r>
                  <a:rPr lang="en-US" sz="1400" dirty="0" err="1" smtClean="0">
                    <a:solidFill>
                      <a:schemeClr val="tx1"/>
                    </a:solidFill>
                    <a:latin typeface="Calibri" pitchFamily="34" charset="0"/>
                  </a:rPr>
                  <a:t>Dev</a:t>
                </a:r>
                <a:endParaRPr lang="en-US" sz="1400" dirty="0">
                  <a:solidFill>
                    <a:schemeClr val="tx1"/>
                  </a:solidFill>
                  <a:latin typeface="Calibri" pitchFamily="34" charset="0"/>
                </a:endParaRPr>
              </a:p>
            </p:txBody>
          </p:sp>
        </p:grpSp>
        <p:grpSp>
          <p:nvGrpSpPr>
            <p:cNvPr id="7176" name="Group 7175"/>
            <p:cNvGrpSpPr/>
            <p:nvPr/>
          </p:nvGrpSpPr>
          <p:grpSpPr>
            <a:xfrm>
              <a:off x="3237090" y="957764"/>
              <a:ext cx="1360417" cy="1256273"/>
              <a:chOff x="3237090" y="957764"/>
              <a:chExt cx="1360417" cy="1256273"/>
            </a:xfrm>
          </p:grpSpPr>
          <p:sp>
            <p:nvSpPr>
              <p:cNvPr id="20" name="Rectangle 19"/>
              <p:cNvSpPr/>
              <p:nvPr/>
            </p:nvSpPr>
            <p:spPr>
              <a:xfrm>
                <a:off x="3249039" y="957764"/>
                <a:ext cx="1303530" cy="254000"/>
              </a:xfrm>
              <a:prstGeom prst="rect">
                <a:avLst/>
              </a:prstGeom>
              <a:solidFill>
                <a:srgbClr val="FFCC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schemeClr val="tx1"/>
                    </a:solidFill>
                    <a:latin typeface="Calibri" pitchFamily="34" charset="0"/>
                  </a:rPr>
                  <a:t>Phase B</a:t>
                </a:r>
                <a:endParaRPr lang="en-US" sz="1400" b="1" dirty="0">
                  <a:solidFill>
                    <a:schemeClr val="tx1"/>
                  </a:solidFill>
                  <a:latin typeface="Calibri" pitchFamily="34" charset="0"/>
                </a:endParaRPr>
              </a:p>
            </p:txBody>
          </p:sp>
          <p:sp>
            <p:nvSpPr>
              <p:cNvPr id="37" name="Right Arrow 36"/>
              <p:cNvSpPr/>
              <p:nvPr/>
            </p:nvSpPr>
            <p:spPr>
              <a:xfrm>
                <a:off x="3257829" y="1280391"/>
                <a:ext cx="1339678" cy="933646"/>
              </a:xfrm>
              <a:prstGeom prst="rightArrow">
                <a:avLst>
                  <a:gd name="adj1" fmla="val 50000"/>
                  <a:gd name="adj2" fmla="val 35137"/>
                </a:avLst>
              </a:prstGeom>
              <a:solidFill>
                <a:srgbClr val="FFFF66"/>
              </a:solidFill>
              <a:ln w="19050" cmpd="sng">
                <a:solidFill>
                  <a:srgbClr val="6633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endParaRPr lang="en-US" sz="1400" b="1" dirty="0" smtClean="0">
                  <a:solidFill>
                    <a:schemeClr val="tx1"/>
                  </a:solidFill>
                  <a:latin typeface="Arial Narrow"/>
                  <a:cs typeface="Arial Narrow"/>
                </a:endParaRPr>
              </a:p>
            </p:txBody>
          </p:sp>
          <p:sp>
            <p:nvSpPr>
              <p:cNvPr id="38" name="Rectangle 37"/>
              <p:cNvSpPr/>
              <p:nvPr/>
            </p:nvSpPr>
            <p:spPr>
              <a:xfrm>
                <a:off x="3237090" y="1503864"/>
                <a:ext cx="1303530" cy="4826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dirty="0" smtClean="0">
                    <a:solidFill>
                      <a:schemeClr val="tx1"/>
                    </a:solidFill>
                    <a:latin typeface="Calibri" pitchFamily="34" charset="0"/>
                  </a:rPr>
                  <a:t>Preliminary</a:t>
                </a:r>
              </a:p>
              <a:p>
                <a:pPr algn="ctr"/>
                <a:r>
                  <a:rPr lang="en-US" sz="1400" dirty="0" smtClean="0">
                    <a:solidFill>
                      <a:schemeClr val="tx1"/>
                    </a:solidFill>
                    <a:latin typeface="Calibri" pitchFamily="34" charset="0"/>
                  </a:rPr>
                  <a:t>Design</a:t>
                </a:r>
                <a:endParaRPr lang="en-US" sz="1400" dirty="0">
                  <a:solidFill>
                    <a:schemeClr val="tx1"/>
                  </a:solidFill>
                  <a:latin typeface="Calibri" pitchFamily="34" charset="0"/>
                </a:endParaRPr>
              </a:p>
            </p:txBody>
          </p:sp>
        </p:grpSp>
        <p:grpSp>
          <p:nvGrpSpPr>
            <p:cNvPr id="7177" name="Group 7176"/>
            <p:cNvGrpSpPr/>
            <p:nvPr/>
          </p:nvGrpSpPr>
          <p:grpSpPr>
            <a:xfrm>
              <a:off x="4693714" y="957764"/>
              <a:ext cx="1364293" cy="1256273"/>
              <a:chOff x="4693714" y="957764"/>
              <a:chExt cx="1364293" cy="1256273"/>
            </a:xfrm>
          </p:grpSpPr>
          <p:sp>
            <p:nvSpPr>
              <p:cNvPr id="21" name="Rectangle 20"/>
              <p:cNvSpPr/>
              <p:nvPr/>
            </p:nvSpPr>
            <p:spPr>
              <a:xfrm>
                <a:off x="4693714" y="957764"/>
                <a:ext cx="1303530" cy="254000"/>
              </a:xfrm>
              <a:prstGeom prst="rect">
                <a:avLst/>
              </a:prstGeom>
              <a:solidFill>
                <a:srgbClr val="FFCC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schemeClr val="tx1"/>
                    </a:solidFill>
                    <a:latin typeface="Calibri" pitchFamily="34" charset="0"/>
                  </a:rPr>
                  <a:t>Phase C</a:t>
                </a:r>
                <a:endParaRPr lang="en-US" sz="1400" b="1" dirty="0">
                  <a:solidFill>
                    <a:schemeClr val="tx1"/>
                  </a:solidFill>
                  <a:latin typeface="Calibri" pitchFamily="34" charset="0"/>
                </a:endParaRPr>
              </a:p>
            </p:txBody>
          </p:sp>
          <p:sp>
            <p:nvSpPr>
              <p:cNvPr id="39" name="Right Arrow 38"/>
              <p:cNvSpPr/>
              <p:nvPr/>
            </p:nvSpPr>
            <p:spPr>
              <a:xfrm>
                <a:off x="4718329" y="1280391"/>
                <a:ext cx="1339678" cy="933646"/>
              </a:xfrm>
              <a:prstGeom prst="rightArrow">
                <a:avLst>
                  <a:gd name="adj1" fmla="val 50000"/>
                  <a:gd name="adj2" fmla="val 35137"/>
                </a:avLst>
              </a:prstGeom>
              <a:solidFill>
                <a:srgbClr val="FFFF66"/>
              </a:solidFill>
              <a:ln w="19050" cmpd="sng">
                <a:solidFill>
                  <a:srgbClr val="6633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endParaRPr lang="en-US" sz="1400" b="1" dirty="0" smtClean="0">
                  <a:solidFill>
                    <a:schemeClr val="tx1"/>
                  </a:solidFill>
                  <a:latin typeface="Arial Narrow"/>
                  <a:cs typeface="Arial Narrow"/>
                </a:endParaRPr>
              </a:p>
            </p:txBody>
          </p:sp>
          <p:sp>
            <p:nvSpPr>
              <p:cNvPr id="40" name="Rectangle 39"/>
              <p:cNvSpPr/>
              <p:nvPr/>
            </p:nvSpPr>
            <p:spPr>
              <a:xfrm>
                <a:off x="4697590" y="1503864"/>
                <a:ext cx="1303530" cy="4826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dirty="0" smtClean="0">
                    <a:solidFill>
                      <a:schemeClr val="tx1"/>
                    </a:solidFill>
                    <a:latin typeface="Calibri" pitchFamily="34" charset="0"/>
                  </a:rPr>
                  <a:t>Final Design</a:t>
                </a:r>
              </a:p>
              <a:p>
                <a:pPr algn="ctr"/>
                <a:r>
                  <a:rPr lang="en-US" sz="1400" dirty="0" smtClean="0">
                    <a:solidFill>
                      <a:schemeClr val="tx1"/>
                    </a:solidFill>
                    <a:latin typeface="Calibri" pitchFamily="34" charset="0"/>
                  </a:rPr>
                  <a:t>&amp; Fabrication</a:t>
                </a:r>
                <a:endParaRPr lang="en-US" sz="1400" dirty="0">
                  <a:solidFill>
                    <a:schemeClr val="tx1"/>
                  </a:solidFill>
                  <a:latin typeface="Calibri" pitchFamily="34" charset="0"/>
                </a:endParaRPr>
              </a:p>
            </p:txBody>
          </p:sp>
        </p:grpSp>
        <p:grpSp>
          <p:nvGrpSpPr>
            <p:cNvPr id="7178" name="Group 7177"/>
            <p:cNvGrpSpPr/>
            <p:nvPr/>
          </p:nvGrpSpPr>
          <p:grpSpPr>
            <a:xfrm>
              <a:off x="6138592" y="957764"/>
              <a:ext cx="1367215" cy="1256273"/>
              <a:chOff x="6138592" y="957764"/>
              <a:chExt cx="1367215" cy="1256273"/>
            </a:xfrm>
          </p:grpSpPr>
          <p:sp>
            <p:nvSpPr>
              <p:cNvPr id="22" name="Rectangle 21"/>
              <p:cNvSpPr/>
              <p:nvPr/>
            </p:nvSpPr>
            <p:spPr>
              <a:xfrm>
                <a:off x="6138592" y="957764"/>
                <a:ext cx="1303530" cy="254000"/>
              </a:xfrm>
              <a:prstGeom prst="rect">
                <a:avLst/>
              </a:prstGeom>
              <a:solidFill>
                <a:srgbClr val="FFCC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schemeClr val="tx1"/>
                    </a:solidFill>
                    <a:latin typeface="Calibri" pitchFamily="34" charset="0"/>
                  </a:rPr>
                  <a:t>Phase D</a:t>
                </a:r>
                <a:endParaRPr lang="en-US" sz="1400" b="1" dirty="0">
                  <a:solidFill>
                    <a:schemeClr val="tx1"/>
                  </a:solidFill>
                  <a:latin typeface="Calibri" pitchFamily="34" charset="0"/>
                </a:endParaRPr>
              </a:p>
            </p:txBody>
          </p:sp>
          <p:sp>
            <p:nvSpPr>
              <p:cNvPr id="41" name="Right Arrow 40"/>
              <p:cNvSpPr/>
              <p:nvPr/>
            </p:nvSpPr>
            <p:spPr>
              <a:xfrm>
                <a:off x="6166129" y="1280391"/>
                <a:ext cx="1339678" cy="933646"/>
              </a:xfrm>
              <a:prstGeom prst="rightArrow">
                <a:avLst>
                  <a:gd name="adj1" fmla="val 50000"/>
                  <a:gd name="adj2" fmla="val 35137"/>
                </a:avLst>
              </a:prstGeom>
              <a:solidFill>
                <a:srgbClr val="FFFF66"/>
              </a:solidFill>
              <a:ln w="19050" cmpd="sng">
                <a:solidFill>
                  <a:srgbClr val="6633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endParaRPr lang="en-US" sz="1400" b="1" dirty="0" smtClean="0">
                  <a:solidFill>
                    <a:schemeClr val="tx1"/>
                  </a:solidFill>
                  <a:latin typeface="Arial Narrow"/>
                  <a:cs typeface="Arial Narrow"/>
                </a:endParaRPr>
              </a:p>
            </p:txBody>
          </p:sp>
          <p:sp>
            <p:nvSpPr>
              <p:cNvPr id="42" name="Rectangle 41"/>
              <p:cNvSpPr/>
              <p:nvPr/>
            </p:nvSpPr>
            <p:spPr>
              <a:xfrm>
                <a:off x="6145390" y="1503864"/>
                <a:ext cx="1303530" cy="4826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dirty="0" smtClean="0">
                    <a:solidFill>
                      <a:schemeClr val="tx1"/>
                    </a:solidFill>
                    <a:latin typeface="Calibri" pitchFamily="34" charset="0"/>
                  </a:rPr>
                  <a:t>Assembly, Test</a:t>
                </a:r>
              </a:p>
              <a:p>
                <a:pPr algn="ctr"/>
                <a:r>
                  <a:rPr lang="en-US" sz="1400" dirty="0" smtClean="0">
                    <a:solidFill>
                      <a:schemeClr val="tx1"/>
                    </a:solidFill>
                    <a:latin typeface="Calibri" pitchFamily="34" charset="0"/>
                  </a:rPr>
                  <a:t>&amp; Launch</a:t>
                </a:r>
                <a:endParaRPr lang="en-US" sz="1400" dirty="0">
                  <a:solidFill>
                    <a:schemeClr val="tx1"/>
                  </a:solidFill>
                  <a:latin typeface="Calibri" pitchFamily="34" charset="0"/>
                </a:endParaRPr>
              </a:p>
            </p:txBody>
          </p:sp>
        </p:grpSp>
        <p:grpSp>
          <p:nvGrpSpPr>
            <p:cNvPr id="7179" name="Group 7178"/>
            <p:cNvGrpSpPr/>
            <p:nvPr/>
          </p:nvGrpSpPr>
          <p:grpSpPr>
            <a:xfrm>
              <a:off x="7593190" y="957764"/>
              <a:ext cx="1360417" cy="1243573"/>
              <a:chOff x="7593190" y="957764"/>
              <a:chExt cx="1360417" cy="1243573"/>
            </a:xfrm>
          </p:grpSpPr>
          <p:sp>
            <p:nvSpPr>
              <p:cNvPr id="23" name="Rectangle 22"/>
              <p:cNvSpPr/>
              <p:nvPr/>
            </p:nvSpPr>
            <p:spPr>
              <a:xfrm>
                <a:off x="7598493" y="957764"/>
                <a:ext cx="1303530" cy="254000"/>
              </a:xfrm>
              <a:prstGeom prst="rect">
                <a:avLst/>
              </a:prstGeom>
              <a:solidFill>
                <a:srgbClr val="FFCC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schemeClr val="tx1"/>
                    </a:solidFill>
                    <a:latin typeface="Calibri" pitchFamily="34" charset="0"/>
                  </a:rPr>
                  <a:t>Phase E</a:t>
                </a:r>
                <a:endParaRPr lang="en-US" sz="1400" b="1" dirty="0">
                  <a:solidFill>
                    <a:schemeClr val="tx1"/>
                  </a:solidFill>
                  <a:latin typeface="Calibri" pitchFamily="34" charset="0"/>
                </a:endParaRPr>
              </a:p>
            </p:txBody>
          </p:sp>
          <p:sp>
            <p:nvSpPr>
              <p:cNvPr id="43" name="Right Arrow 42"/>
              <p:cNvSpPr/>
              <p:nvPr/>
            </p:nvSpPr>
            <p:spPr>
              <a:xfrm>
                <a:off x="7613929" y="1267691"/>
                <a:ext cx="1339678" cy="933646"/>
              </a:xfrm>
              <a:prstGeom prst="rightArrow">
                <a:avLst>
                  <a:gd name="adj1" fmla="val 50000"/>
                  <a:gd name="adj2" fmla="val 35137"/>
                </a:avLst>
              </a:prstGeom>
              <a:solidFill>
                <a:srgbClr val="FFFF66"/>
              </a:solidFill>
              <a:ln w="19050" cmpd="sng">
                <a:solidFill>
                  <a:srgbClr val="6633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endParaRPr lang="en-US" sz="1400" b="1" dirty="0" smtClean="0">
                  <a:solidFill>
                    <a:schemeClr val="tx1"/>
                  </a:solidFill>
                  <a:latin typeface="Arial Narrow"/>
                  <a:cs typeface="Arial Narrow"/>
                </a:endParaRPr>
              </a:p>
            </p:txBody>
          </p:sp>
          <p:sp>
            <p:nvSpPr>
              <p:cNvPr id="44" name="Rectangle 43"/>
              <p:cNvSpPr/>
              <p:nvPr/>
            </p:nvSpPr>
            <p:spPr>
              <a:xfrm>
                <a:off x="7593190" y="1478464"/>
                <a:ext cx="1303530" cy="4826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dirty="0" smtClean="0">
                    <a:solidFill>
                      <a:schemeClr val="tx1"/>
                    </a:solidFill>
                    <a:latin typeface="Calibri" pitchFamily="34" charset="0"/>
                  </a:rPr>
                  <a:t>Operations</a:t>
                </a:r>
              </a:p>
              <a:p>
                <a:pPr algn="ctr"/>
                <a:r>
                  <a:rPr lang="en-US" sz="1400" dirty="0" smtClean="0">
                    <a:solidFill>
                      <a:schemeClr val="tx1"/>
                    </a:solidFill>
                    <a:latin typeface="Calibri" pitchFamily="34" charset="0"/>
                  </a:rPr>
                  <a:t>&amp; Sustainment</a:t>
                </a:r>
                <a:endParaRPr lang="en-US" sz="1400" dirty="0">
                  <a:solidFill>
                    <a:schemeClr val="tx1"/>
                  </a:solidFill>
                  <a:latin typeface="Calibri" pitchFamily="34" charset="0"/>
                </a:endParaRPr>
              </a:p>
            </p:txBody>
          </p:sp>
        </p:grpSp>
      </p:grpSp>
      <p:sp>
        <p:nvSpPr>
          <p:cNvPr id="47" name="Slide Number Placeholder 3"/>
          <p:cNvSpPr txBox="1">
            <a:spLocks/>
          </p:cNvSpPr>
          <p:nvPr/>
        </p:nvSpPr>
        <p:spPr>
          <a:xfrm>
            <a:off x="8517466" y="6637867"/>
            <a:ext cx="624313" cy="230236"/>
          </a:xfrm>
          <a:prstGeom prst="rect">
            <a:avLst/>
          </a:prstGeom>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r">
              <a:defRPr/>
            </a:pPr>
            <a:fld id="{FBA43EC7-B018-492A-98F6-32908B5B9E8D}" type="slidenum">
              <a:rPr lang="en-US" sz="1000" smtClean="0"/>
              <a:pPr algn="r">
                <a:defRPr/>
              </a:pPr>
              <a:t>11</a:t>
            </a:fld>
            <a:endParaRPr lang="en-US" sz="1000" dirty="0"/>
          </a:p>
        </p:txBody>
      </p:sp>
      <p:sp>
        <p:nvSpPr>
          <p:cNvPr id="4" name="Oval 3"/>
          <p:cNvSpPr/>
          <p:nvPr/>
        </p:nvSpPr>
        <p:spPr>
          <a:xfrm>
            <a:off x="7366000" y="2915478"/>
            <a:ext cx="1004957" cy="651565"/>
          </a:xfrm>
          <a:prstGeom prst="ellipse">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1744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2" end="2"/>
                                            </p:txEl>
                                          </p:spTgt>
                                        </p:tgtEl>
                                        <p:attrNameLst>
                                          <p:attrName>style.visibility</p:attrName>
                                        </p:attrNameLst>
                                      </p:cBhvr>
                                      <p:to>
                                        <p:strVal val="visible"/>
                                      </p:to>
                                    </p:set>
                                  </p:childTnLst>
                                </p:cTn>
                              </p:par>
                              <p:par>
                                <p:cTn id="15" presetID="9"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1"/>
          <p:cNvSpPr/>
          <p:nvPr/>
        </p:nvSpPr>
        <p:spPr>
          <a:xfrm>
            <a:off x="1660818" y="1921434"/>
            <a:ext cx="857127" cy="1720291"/>
          </a:xfrm>
          <a:prstGeom prst="downArrow">
            <a:avLst/>
          </a:prstGeom>
          <a:solidFill>
            <a:srgbClr val="FFFF99"/>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27" name="Rectangle 3"/>
          <p:cNvSpPr>
            <a:spLocks noGrp="1" noChangeArrowheads="1"/>
          </p:cNvSpPr>
          <p:nvPr>
            <p:ph type="title"/>
          </p:nvPr>
        </p:nvSpPr>
        <p:spPr>
          <a:xfrm>
            <a:off x="876300" y="0"/>
            <a:ext cx="7823200" cy="711200"/>
          </a:xfrm>
        </p:spPr>
        <p:txBody>
          <a:bodyPr/>
          <a:lstStyle/>
          <a:p>
            <a:pPr eaLnBrk="1" hangingPunct="1"/>
            <a:r>
              <a:rPr lang="en-US" sz="3200" dirty="0">
                <a:solidFill>
                  <a:schemeClr val="accent2">
                    <a:lumMod val="75000"/>
                  </a:schemeClr>
                </a:solidFill>
              </a:rPr>
              <a:t>T</a:t>
            </a:r>
            <a:r>
              <a:rPr lang="en-US" sz="3200" b="1" dirty="0" smtClean="0">
                <a:solidFill>
                  <a:schemeClr val="accent2">
                    <a:lumMod val="75000"/>
                  </a:schemeClr>
                </a:solidFill>
              </a:rPr>
              <a:t>he “System Model”</a:t>
            </a:r>
            <a:endParaRPr lang="en-US" sz="3200" b="1" dirty="0">
              <a:solidFill>
                <a:schemeClr val="accent2">
                  <a:lumMod val="75000"/>
                </a:schemeClr>
              </a:solidFill>
              <a:latin typeface="Verdana" pitchFamily="45" charset="0"/>
              <a:ea typeface="ＭＳ Ｐゴシック" pitchFamily="45" charset="-128"/>
              <a:cs typeface="ＭＳ Ｐゴシック" pitchFamily="45" charset="-128"/>
            </a:endParaRPr>
          </a:p>
        </p:txBody>
      </p:sp>
      <p:sp>
        <p:nvSpPr>
          <p:cNvPr id="26630" name="Rectangle 8"/>
          <p:cNvSpPr>
            <a:spLocks noChangeArrowheads="1"/>
          </p:cNvSpPr>
          <p:nvPr/>
        </p:nvSpPr>
        <p:spPr bwMode="auto">
          <a:xfrm>
            <a:off x="2257425" y="5826125"/>
            <a:ext cx="184150" cy="366713"/>
          </a:xfrm>
          <a:prstGeom prst="rect">
            <a:avLst/>
          </a:prstGeom>
          <a:noFill/>
          <a:ln w="9525">
            <a:noFill/>
            <a:miter lim="800000"/>
            <a:headEnd/>
            <a:tailEnd/>
          </a:ln>
        </p:spPr>
        <p:txBody>
          <a:bodyPr wrap="none">
            <a:prstTxWarp prst="textNoShape">
              <a:avLst/>
            </a:prstTxWarp>
            <a:spAutoFit/>
          </a:bodyPr>
          <a:lstStyle/>
          <a:p>
            <a:pPr eaLnBrk="0" hangingPunct="0"/>
            <a:endParaRPr lang="en-US" sz="1800" dirty="0"/>
          </a:p>
        </p:txBody>
      </p:sp>
      <p:pic>
        <p:nvPicPr>
          <p:cNvPr id="26626" name="Picture 2" descr="MBE"/>
          <p:cNvPicPr>
            <a:picLocks noChangeAspect="1" noChangeArrowheads="1"/>
          </p:cNvPicPr>
          <p:nvPr/>
        </p:nvPicPr>
        <p:blipFill>
          <a:blip r:embed="rId3" cstate="print"/>
          <a:srcRect/>
          <a:stretch>
            <a:fillRect/>
          </a:stretch>
        </p:blipFill>
        <p:spPr bwMode="auto">
          <a:xfrm>
            <a:off x="4870224" y="3479800"/>
            <a:ext cx="4194175" cy="2222500"/>
          </a:xfrm>
          <a:prstGeom prst="rect">
            <a:avLst/>
          </a:prstGeom>
          <a:noFill/>
          <a:ln w="9525">
            <a:noFill/>
            <a:miter lim="800000"/>
            <a:headEnd/>
            <a:tailEnd/>
          </a:ln>
        </p:spPr>
      </p:pic>
      <p:sp>
        <p:nvSpPr>
          <p:cNvPr id="26628" name="AutoShape 5"/>
          <p:cNvSpPr>
            <a:spLocks noChangeArrowheads="1"/>
          </p:cNvSpPr>
          <p:nvPr/>
        </p:nvSpPr>
        <p:spPr bwMode="auto">
          <a:xfrm>
            <a:off x="3961796" y="4282319"/>
            <a:ext cx="914400" cy="6096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prstTxWarp prst="textNoShape">
              <a:avLst/>
            </a:prstTxWarp>
          </a:bodyPr>
          <a:lstStyle/>
          <a:p>
            <a:endParaRPr lang="en-US" dirty="0"/>
          </a:p>
        </p:txBody>
      </p:sp>
      <p:pic>
        <p:nvPicPr>
          <p:cNvPr id="26629" name="Picture 6" descr="DBE"/>
          <p:cNvPicPr>
            <a:picLocks noChangeAspect="1" noChangeArrowheads="1"/>
          </p:cNvPicPr>
          <p:nvPr/>
        </p:nvPicPr>
        <p:blipFill>
          <a:blip r:embed="rId4" cstate="print"/>
          <a:srcRect/>
          <a:stretch>
            <a:fillRect/>
          </a:stretch>
        </p:blipFill>
        <p:spPr bwMode="auto">
          <a:xfrm>
            <a:off x="258536" y="3641725"/>
            <a:ext cx="3524250" cy="2024063"/>
          </a:xfrm>
          <a:prstGeom prst="rect">
            <a:avLst/>
          </a:prstGeom>
          <a:noFill/>
          <a:ln w="9525">
            <a:noFill/>
            <a:miter lim="800000"/>
            <a:headEnd/>
            <a:tailEnd/>
          </a:ln>
        </p:spPr>
      </p:pic>
      <p:sp>
        <p:nvSpPr>
          <p:cNvPr id="26631" name="Rectangle 9"/>
          <p:cNvSpPr>
            <a:spLocks noChangeArrowheads="1"/>
          </p:cNvSpPr>
          <p:nvPr/>
        </p:nvSpPr>
        <p:spPr bwMode="auto">
          <a:xfrm>
            <a:off x="807812" y="5889625"/>
            <a:ext cx="2891754" cy="603940"/>
          </a:xfrm>
          <a:prstGeom prst="rect">
            <a:avLst/>
          </a:prstGeom>
          <a:noFill/>
          <a:ln w="9525">
            <a:noFill/>
            <a:miter lim="800000"/>
            <a:headEnd/>
            <a:tailEnd/>
          </a:ln>
        </p:spPr>
        <p:txBody>
          <a:bodyPr wrap="square">
            <a:prstTxWarp prst="textNoShape">
              <a:avLst/>
            </a:prstTxWarp>
            <a:spAutoFit/>
          </a:bodyPr>
          <a:lstStyle/>
          <a:p>
            <a:pPr eaLnBrk="0" hangingPunct="0"/>
            <a:r>
              <a:rPr lang="en-US" sz="1600" b="1" dirty="0">
                <a:solidFill>
                  <a:srgbClr val="000000"/>
                </a:solidFill>
                <a:latin typeface="Helvetica"/>
                <a:cs typeface="Helvetica"/>
              </a:rPr>
              <a:t>Today: </a:t>
            </a:r>
            <a:r>
              <a:rPr lang="en-US" sz="1600" dirty="0">
                <a:solidFill>
                  <a:srgbClr val="800000"/>
                </a:solidFill>
                <a:latin typeface="Helvetica"/>
                <a:cs typeface="Helvetica"/>
              </a:rPr>
              <a:t>S</a:t>
            </a:r>
            <a:r>
              <a:rPr lang="en-US" sz="1600" dirty="0" smtClean="0">
                <a:solidFill>
                  <a:srgbClr val="800000"/>
                </a:solidFill>
                <a:latin typeface="Helvetica"/>
                <a:cs typeface="Helvetica"/>
              </a:rPr>
              <a:t>tandalone models related through documents</a:t>
            </a:r>
            <a:endParaRPr lang="en-US" sz="1600" dirty="0">
              <a:solidFill>
                <a:srgbClr val="800000"/>
              </a:solidFill>
              <a:latin typeface="Helvetica"/>
              <a:cs typeface="Helvetica"/>
            </a:endParaRPr>
          </a:p>
        </p:txBody>
      </p:sp>
      <p:sp>
        <p:nvSpPr>
          <p:cNvPr id="26632" name="Rectangle 10"/>
          <p:cNvSpPr>
            <a:spLocks noChangeArrowheads="1"/>
          </p:cNvSpPr>
          <p:nvPr/>
        </p:nvSpPr>
        <p:spPr bwMode="auto">
          <a:xfrm>
            <a:off x="5508625" y="5780315"/>
            <a:ext cx="3495675" cy="830997"/>
          </a:xfrm>
          <a:prstGeom prst="rect">
            <a:avLst/>
          </a:prstGeom>
          <a:noFill/>
          <a:ln w="9525">
            <a:noFill/>
            <a:miter lim="800000"/>
            <a:headEnd/>
            <a:tailEnd/>
          </a:ln>
        </p:spPr>
        <p:txBody>
          <a:bodyPr>
            <a:prstTxWarp prst="textNoShape">
              <a:avLst/>
            </a:prstTxWarp>
            <a:spAutoFit/>
          </a:bodyPr>
          <a:lstStyle/>
          <a:p>
            <a:pPr eaLnBrk="0" hangingPunct="0"/>
            <a:r>
              <a:rPr lang="en-US" sz="1600" b="1" dirty="0">
                <a:latin typeface="Helvetica"/>
                <a:cs typeface="Helvetica"/>
              </a:rPr>
              <a:t>Future: </a:t>
            </a:r>
            <a:r>
              <a:rPr lang="en-US" sz="1600" dirty="0" smtClean="0">
                <a:solidFill>
                  <a:srgbClr val="800000"/>
                </a:solidFill>
                <a:latin typeface="Helvetica"/>
                <a:cs typeface="Helvetica"/>
              </a:rPr>
              <a:t>Shared system model with multiple views, and connected to discipline models</a:t>
            </a:r>
            <a:endParaRPr lang="en-US" sz="1600" dirty="0">
              <a:solidFill>
                <a:srgbClr val="800000"/>
              </a:solidFill>
              <a:latin typeface="Helvetica"/>
              <a:cs typeface="Helvetica"/>
            </a:endParaRPr>
          </a:p>
        </p:txBody>
      </p:sp>
      <p:sp>
        <p:nvSpPr>
          <p:cNvPr id="26633" name="Rectangle 10"/>
          <p:cNvSpPr>
            <a:spLocks noChangeArrowheads="1"/>
          </p:cNvSpPr>
          <p:nvPr/>
        </p:nvSpPr>
        <p:spPr bwMode="auto">
          <a:xfrm>
            <a:off x="209830" y="848693"/>
            <a:ext cx="8658087" cy="1985159"/>
          </a:xfrm>
          <a:prstGeom prst="rect">
            <a:avLst/>
          </a:prstGeom>
          <a:noFill/>
          <a:ln w="9525">
            <a:noFill/>
            <a:miter lim="800000"/>
            <a:headEnd/>
            <a:tailEnd/>
          </a:ln>
        </p:spPr>
        <p:txBody>
          <a:bodyPr wrap="square">
            <a:prstTxWarp prst="textNoShape">
              <a:avLst/>
            </a:prstTxWarp>
            <a:spAutoFit/>
          </a:bodyPr>
          <a:lstStyle/>
          <a:p>
            <a:pPr marL="285750" indent="-285750">
              <a:spcBef>
                <a:spcPts val="600"/>
              </a:spcBef>
              <a:buFont typeface="Wingdings" charset="2"/>
              <a:buChar char="§"/>
            </a:pPr>
            <a:r>
              <a:rPr lang="en-US" dirty="0" smtClean="0">
                <a:solidFill>
                  <a:srgbClr val="603000"/>
                </a:solidFill>
                <a:ea typeface="ＭＳ Ｐゴシック" pitchFamily="-112" charset="-128"/>
                <a:cs typeface="ＭＳ Ｐゴシック" pitchFamily="-112" charset="-128"/>
              </a:rPr>
              <a:t>Systems </a:t>
            </a:r>
            <a:r>
              <a:rPr lang="en-US" dirty="0">
                <a:solidFill>
                  <a:srgbClr val="603000"/>
                </a:solidFill>
                <a:ea typeface="ＭＳ Ｐゴシック" pitchFamily="-112" charset="-128"/>
                <a:cs typeface="ＭＳ Ｐゴシック" pitchFamily="-112" charset="-128"/>
              </a:rPr>
              <a:t>Engineering requires structural, behavioral, physics and simulation-based models representing the technical designs </a:t>
            </a:r>
            <a:endParaRPr lang="en-US" dirty="0" smtClean="0">
              <a:solidFill>
                <a:srgbClr val="603000"/>
              </a:solidFill>
              <a:ea typeface="ＭＳ Ｐゴシック" pitchFamily="-112" charset="-128"/>
              <a:cs typeface="ＭＳ Ｐゴシック" pitchFamily="-112" charset="-128"/>
            </a:endParaRPr>
          </a:p>
          <a:p>
            <a:pPr marL="285750" indent="-285750">
              <a:spcBef>
                <a:spcPts val="600"/>
              </a:spcBef>
              <a:buFont typeface="Wingdings" charset="2"/>
              <a:buChar char="§"/>
            </a:pPr>
            <a:r>
              <a:rPr lang="en-US" dirty="0" smtClean="0">
                <a:solidFill>
                  <a:srgbClr val="603000"/>
                </a:solidFill>
                <a:ea typeface="ＭＳ Ｐゴシック" pitchFamily="-112" charset="-128"/>
              </a:rPr>
              <a:t>Current </a:t>
            </a:r>
            <a:r>
              <a:rPr lang="en-US" dirty="0">
                <a:solidFill>
                  <a:srgbClr val="603000"/>
                </a:solidFill>
                <a:ea typeface="ＭＳ Ｐゴシック" pitchFamily="-112" charset="-128"/>
              </a:rPr>
              <a:t>practice tends to rely on standalone </a:t>
            </a:r>
            <a:r>
              <a:rPr lang="en-US" dirty="0" smtClean="0">
                <a:solidFill>
                  <a:srgbClr val="603000"/>
                </a:solidFill>
                <a:ea typeface="ＭＳ Ｐゴシック" pitchFamily="-112" charset="-128"/>
              </a:rPr>
              <a:t>(discipline-</a:t>
            </a:r>
            <a:r>
              <a:rPr lang="en-US" dirty="0">
                <a:solidFill>
                  <a:srgbClr val="603000"/>
                </a:solidFill>
                <a:ea typeface="ＭＳ Ｐゴシック" pitchFamily="-112" charset="-128"/>
              </a:rPr>
              <a:t>specific) </a:t>
            </a:r>
            <a:r>
              <a:rPr lang="en-US" dirty="0" smtClean="0">
                <a:solidFill>
                  <a:srgbClr val="603000"/>
                </a:solidFill>
                <a:ea typeface="ＭＳ Ｐゴシック" pitchFamily="-112" charset="-128"/>
              </a:rPr>
              <a:t>models</a:t>
            </a:r>
            <a:endParaRPr lang="en-US" dirty="0">
              <a:solidFill>
                <a:srgbClr val="603000"/>
              </a:solidFill>
              <a:ea typeface="ＭＳ Ｐゴシック" pitchFamily="-112" charset="-128"/>
            </a:endParaRPr>
          </a:p>
          <a:p>
            <a:pPr marL="285750" indent="-285750">
              <a:spcBef>
                <a:spcPts val="600"/>
              </a:spcBef>
              <a:buFont typeface="Wingdings" charset="2"/>
              <a:buChar char="§"/>
            </a:pPr>
            <a:r>
              <a:rPr lang="en-US" dirty="0">
                <a:solidFill>
                  <a:srgbClr val="603000"/>
                </a:solidFill>
                <a:ea typeface="ＭＳ Ｐゴシック" pitchFamily="-112" charset="-128"/>
              </a:rPr>
              <a:t>MBSE moves toward a </a:t>
            </a:r>
            <a:r>
              <a:rPr lang="en-US" b="1" dirty="0">
                <a:solidFill>
                  <a:srgbClr val="603000"/>
                </a:solidFill>
                <a:ea typeface="ＭＳ Ｐゴシック" pitchFamily="-112" charset="-128"/>
              </a:rPr>
              <a:t>shared system </a:t>
            </a:r>
            <a:r>
              <a:rPr lang="en-US" b="1" dirty="0" smtClean="0">
                <a:solidFill>
                  <a:srgbClr val="603000"/>
                </a:solidFill>
                <a:ea typeface="ＭＳ Ｐゴシック" pitchFamily="-112" charset="-128"/>
              </a:rPr>
              <a:t>model</a:t>
            </a:r>
            <a:r>
              <a:rPr lang="en-US" dirty="0" smtClean="0">
                <a:solidFill>
                  <a:srgbClr val="603000"/>
                </a:solidFill>
                <a:ea typeface="ＭＳ Ｐゴシック" pitchFamily="-112" charset="-128"/>
              </a:rPr>
              <a:t>. </a:t>
            </a:r>
            <a:r>
              <a:rPr lang="en-US" dirty="0">
                <a:solidFill>
                  <a:srgbClr val="603000"/>
                </a:solidFill>
                <a:ea typeface="ＭＳ Ｐゴシック" pitchFamily="-112" charset="-128"/>
              </a:rPr>
              <a:t>All </a:t>
            </a:r>
            <a:r>
              <a:rPr lang="en-US" dirty="0" smtClean="0">
                <a:solidFill>
                  <a:srgbClr val="603000"/>
                </a:solidFill>
                <a:ea typeface="ＭＳ Ｐゴシック" pitchFamily="-112" charset="-128"/>
              </a:rPr>
              <a:t>disciplines, including discipline-specific models, “view” </a:t>
            </a:r>
            <a:r>
              <a:rPr lang="en-US" dirty="0">
                <a:solidFill>
                  <a:srgbClr val="603000"/>
                </a:solidFill>
                <a:ea typeface="ＭＳ Ｐゴシック" pitchFamily="-112" charset="-128"/>
              </a:rPr>
              <a:t>a consistent </a:t>
            </a:r>
            <a:r>
              <a:rPr lang="en-US" b="1" dirty="0">
                <a:solidFill>
                  <a:srgbClr val="603000"/>
                </a:solidFill>
                <a:ea typeface="ＭＳ Ｐゴシック" pitchFamily="-112" charset="-128"/>
              </a:rPr>
              <a:t>system model</a:t>
            </a:r>
            <a:r>
              <a:rPr lang="en-US" dirty="0">
                <a:solidFill>
                  <a:srgbClr val="603000"/>
                </a:solidFill>
                <a:ea typeface="ＭＳ Ｐゴシック" pitchFamily="-112" charset="-128"/>
              </a:rPr>
              <a:t>.</a:t>
            </a:r>
            <a:endParaRPr lang="en-US" dirty="0">
              <a:solidFill>
                <a:srgbClr val="603000"/>
              </a:solidFill>
            </a:endParaRPr>
          </a:p>
          <a:p>
            <a:pPr marL="285750" indent="-285750" eaLnBrk="0" hangingPunct="0">
              <a:spcBef>
                <a:spcPts val="600"/>
              </a:spcBef>
              <a:buFont typeface="Wingdings" charset="2"/>
              <a:buChar char="§"/>
            </a:pPr>
            <a:endParaRPr lang="en-US" dirty="0">
              <a:solidFill>
                <a:srgbClr val="603000"/>
              </a:solidFill>
              <a:ea typeface="ＭＳ Ｐゴシック" pitchFamily="-112" charset="-128"/>
              <a:cs typeface="ＭＳ Ｐゴシック" pitchFamily="-112" charset="-128"/>
            </a:endParaRPr>
          </a:p>
        </p:txBody>
      </p:sp>
      <p:sp>
        <p:nvSpPr>
          <p:cNvPr id="12" name="Down Arrow 11"/>
          <p:cNvSpPr/>
          <p:nvPr/>
        </p:nvSpPr>
        <p:spPr>
          <a:xfrm>
            <a:off x="6600283" y="2461592"/>
            <a:ext cx="857127" cy="1362608"/>
          </a:xfrm>
          <a:prstGeom prst="downArrow">
            <a:avLst/>
          </a:prstGeom>
          <a:solidFill>
            <a:srgbClr val="FFFF99"/>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12</a:t>
            </a:fld>
            <a:endParaRPr lang="en-US" dirty="0"/>
          </a:p>
        </p:txBody>
      </p:sp>
    </p:spTree>
    <p:extLst>
      <p:ext uri="{BB962C8B-B14F-4D97-AF65-F5344CB8AC3E}">
        <p14:creationId xmlns:p14="http://schemas.microsoft.com/office/powerpoint/2010/main" val="218502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33">
                                            <p:txEl>
                                              <p:pRg st="1" end="1"/>
                                            </p:txEl>
                                          </p:spTgt>
                                        </p:tgtEl>
                                        <p:attrNameLst>
                                          <p:attrName>style.visibility</p:attrName>
                                        </p:attrNameLst>
                                      </p:cBhvr>
                                      <p:to>
                                        <p:strVal val="visible"/>
                                      </p:to>
                                    </p:set>
                                    <p:anim calcmode="lin" valueType="num">
                                      <p:cBhvr additive="base">
                                        <p:cTn id="7" dur="500" fill="hold"/>
                                        <p:tgtEl>
                                          <p:spTgt spid="2663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3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1" presetClass="entr" presetSubtype="0" fill="hold" nodeType="withEffect">
                                  <p:stCondLst>
                                    <p:cond delay="0"/>
                                  </p:stCondLst>
                                  <p:childTnLst>
                                    <p:set>
                                      <p:cBhvr>
                                        <p:cTn id="14" dur="1" fill="hold">
                                          <p:stCondLst>
                                            <p:cond delay="0"/>
                                          </p:stCondLst>
                                        </p:cTn>
                                        <p:tgtEl>
                                          <p:spTgt spid="2662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63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6633">
                                            <p:txEl>
                                              <p:pRg st="2" end="2"/>
                                            </p:txEl>
                                          </p:spTgt>
                                        </p:tgtEl>
                                        <p:attrNameLst>
                                          <p:attrName>style.visibility</p:attrName>
                                        </p:attrNameLst>
                                      </p:cBhvr>
                                      <p:to>
                                        <p:strVal val="visible"/>
                                      </p:to>
                                    </p:set>
                                  </p:childTnLst>
                                </p:cTn>
                              </p:par>
                              <p:par>
                                <p:cTn id="21" presetID="2" presetClass="entr" presetSubtype="4" fill="hold" grpId="0" nodeType="withEffect">
                                  <p:stCondLst>
                                    <p:cond delay="0"/>
                                  </p:stCondLst>
                                  <p:childTnLst>
                                    <p:set>
                                      <p:cBhvr>
                                        <p:cTn id="22" dur="1" fill="hold">
                                          <p:stCondLst>
                                            <p:cond delay="0"/>
                                          </p:stCondLst>
                                        </p:cTn>
                                        <p:tgtEl>
                                          <p:spTgt spid="26628"/>
                                        </p:tgtEl>
                                        <p:attrNameLst>
                                          <p:attrName>style.visibility</p:attrName>
                                        </p:attrNameLst>
                                      </p:cBhvr>
                                      <p:to>
                                        <p:strVal val="visible"/>
                                      </p:to>
                                    </p:set>
                                    <p:anim calcmode="lin" valueType="num">
                                      <p:cBhvr additive="base">
                                        <p:cTn id="23" dur="500" fill="hold"/>
                                        <p:tgtEl>
                                          <p:spTgt spid="26628"/>
                                        </p:tgtEl>
                                        <p:attrNameLst>
                                          <p:attrName>ppt_x</p:attrName>
                                        </p:attrNameLst>
                                      </p:cBhvr>
                                      <p:tavLst>
                                        <p:tav tm="0">
                                          <p:val>
                                            <p:strVal val="#ppt_x"/>
                                          </p:val>
                                        </p:tav>
                                        <p:tav tm="100000">
                                          <p:val>
                                            <p:strVal val="#ppt_x"/>
                                          </p:val>
                                        </p:tav>
                                      </p:tavLst>
                                    </p:anim>
                                    <p:anim calcmode="lin" valueType="num">
                                      <p:cBhvr additive="base">
                                        <p:cTn id="24" dur="500" fill="hold"/>
                                        <p:tgtEl>
                                          <p:spTgt spid="266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6626"/>
                                        </p:tgtEl>
                                        <p:attrNameLst>
                                          <p:attrName>style.visibility</p:attrName>
                                        </p:attrNameLst>
                                      </p:cBhvr>
                                      <p:to>
                                        <p:strVal val="visible"/>
                                      </p:to>
                                    </p:set>
                                    <p:anim calcmode="lin" valueType="num">
                                      <p:cBhvr additive="base">
                                        <p:cTn id="27" dur="500" fill="hold"/>
                                        <p:tgtEl>
                                          <p:spTgt spid="26626"/>
                                        </p:tgtEl>
                                        <p:attrNameLst>
                                          <p:attrName>ppt_x</p:attrName>
                                        </p:attrNameLst>
                                      </p:cBhvr>
                                      <p:tavLst>
                                        <p:tav tm="0">
                                          <p:val>
                                            <p:strVal val="#ppt_x"/>
                                          </p:val>
                                        </p:tav>
                                        <p:tav tm="100000">
                                          <p:val>
                                            <p:strVal val="#ppt_x"/>
                                          </p:val>
                                        </p:tav>
                                      </p:tavLst>
                                    </p:anim>
                                    <p:anim calcmode="lin" valueType="num">
                                      <p:cBhvr additive="base">
                                        <p:cTn id="28" dur="500" fill="hold"/>
                                        <p:tgtEl>
                                          <p:spTgt spid="2662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632"/>
                                        </p:tgtEl>
                                        <p:attrNameLst>
                                          <p:attrName>style.visibility</p:attrName>
                                        </p:attrNameLst>
                                      </p:cBhvr>
                                      <p:to>
                                        <p:strVal val="visible"/>
                                      </p:to>
                                    </p:set>
                                    <p:anim calcmode="lin" valueType="num">
                                      <p:cBhvr additive="base">
                                        <p:cTn id="31" dur="500" fill="hold"/>
                                        <p:tgtEl>
                                          <p:spTgt spid="26632"/>
                                        </p:tgtEl>
                                        <p:attrNameLst>
                                          <p:attrName>ppt_x</p:attrName>
                                        </p:attrNameLst>
                                      </p:cBhvr>
                                      <p:tavLst>
                                        <p:tav tm="0">
                                          <p:val>
                                            <p:strVal val="#ppt_x"/>
                                          </p:val>
                                        </p:tav>
                                        <p:tav tm="100000">
                                          <p:val>
                                            <p:strVal val="#ppt_x"/>
                                          </p:val>
                                        </p:tav>
                                      </p:tavLst>
                                    </p:anim>
                                    <p:anim calcmode="lin" valueType="num">
                                      <p:cBhvr additive="base">
                                        <p:cTn id="32" dur="500" fill="hold"/>
                                        <p:tgtEl>
                                          <p:spTgt spid="26632"/>
                                        </p:tgtEl>
                                        <p:attrNameLst>
                                          <p:attrName>ppt_y</p:attrName>
                                        </p:attrNameLst>
                                      </p:cBhvr>
                                      <p:tavLst>
                                        <p:tav tm="0">
                                          <p:val>
                                            <p:strVal val="1+#ppt_h/2"/>
                                          </p:val>
                                        </p:tav>
                                        <p:tav tm="100000">
                                          <p:val>
                                            <p:strVal val="#ppt_y"/>
                                          </p:val>
                                        </p:tav>
                                      </p:tavLst>
                                    </p:anim>
                                  </p:childTnLst>
                                </p:cTn>
                              </p:par>
                              <p:par>
                                <p:cTn id="33" presetID="9" presetClass="exit" presetSubtype="0" fill="hold" grpId="0" nodeType="withEffect">
                                  <p:stCondLst>
                                    <p:cond delay="0"/>
                                  </p:stCondLst>
                                  <p:childTnLst>
                                    <p:animEffect transition="out" filter="dissolve">
                                      <p:cBhvr>
                                        <p:cTn id="34" dur="500"/>
                                        <p:tgtEl>
                                          <p:spTgt spid="2"/>
                                        </p:tgtEl>
                                      </p:cBhvr>
                                    </p:animEffect>
                                    <p:set>
                                      <p:cBhvr>
                                        <p:cTn id="35" dur="1" fill="hold">
                                          <p:stCondLst>
                                            <p:cond delay="499"/>
                                          </p:stCondLst>
                                        </p:cTn>
                                        <p:tgtEl>
                                          <p:spTgt spid="2"/>
                                        </p:tgtEl>
                                        <p:attrNameLst>
                                          <p:attrName>style.visibility</p:attrName>
                                        </p:attrNameLst>
                                      </p:cBhvr>
                                      <p:to>
                                        <p:strVal val="hidden"/>
                                      </p:to>
                                    </p:set>
                                  </p:childTnLst>
                                </p:cTn>
                              </p:par>
                              <p:par>
                                <p:cTn id="36" presetID="9"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dissolve">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6628" grpId="0" animBg="1"/>
      <p:bldP spid="26631" grpId="0"/>
      <p:bldP spid="26632" grpId="0"/>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9966"/>
                </a:solidFill>
              </a:rPr>
              <a:t>Myths about MBSE (part 1)</a:t>
            </a:r>
            <a:endParaRPr lang="en-US" dirty="0">
              <a:solidFill>
                <a:srgbClr val="009966"/>
              </a:solidFill>
            </a:endParaRPr>
          </a:p>
        </p:txBody>
      </p:sp>
      <p:sp>
        <p:nvSpPr>
          <p:cNvPr id="3" name="Content Placeholder 2"/>
          <p:cNvSpPr>
            <a:spLocks noGrp="1"/>
          </p:cNvSpPr>
          <p:nvPr>
            <p:ph idx="1"/>
          </p:nvPr>
        </p:nvSpPr>
        <p:spPr>
          <a:xfrm>
            <a:off x="533400" y="935789"/>
            <a:ext cx="8001000" cy="5721685"/>
          </a:xfrm>
        </p:spPr>
        <p:txBody>
          <a:bodyPr/>
          <a:lstStyle/>
          <a:p>
            <a:pPr marL="1260475" indent="-1260475">
              <a:buNone/>
            </a:pPr>
            <a:r>
              <a:rPr lang="en-US" b="1" dirty="0">
                <a:solidFill>
                  <a:srgbClr val="663300"/>
                </a:solidFill>
              </a:rPr>
              <a:t>Myth 1:  MBSE is a new </a:t>
            </a:r>
            <a:r>
              <a:rPr lang="en-US" b="1" dirty="0" smtClean="0">
                <a:solidFill>
                  <a:srgbClr val="663300"/>
                </a:solidFill>
              </a:rPr>
              <a:t>craze </a:t>
            </a:r>
            <a:r>
              <a:rPr lang="en-US" b="1" dirty="0">
                <a:solidFill>
                  <a:srgbClr val="663300"/>
                </a:solidFill>
              </a:rPr>
              <a:t>meant to displace traditional systems </a:t>
            </a:r>
            <a:r>
              <a:rPr lang="en-US" b="1" dirty="0" smtClean="0">
                <a:solidFill>
                  <a:srgbClr val="663300"/>
                </a:solidFill>
              </a:rPr>
              <a:t>engineering</a:t>
            </a:r>
            <a:endParaRPr lang="en-US" b="1" dirty="0">
              <a:solidFill>
                <a:srgbClr val="663300"/>
              </a:solidFill>
            </a:endParaRPr>
          </a:p>
          <a:p>
            <a:pPr marL="225425" indent="0">
              <a:buNone/>
            </a:pPr>
            <a:r>
              <a:rPr lang="en-US" dirty="0">
                <a:solidFill>
                  <a:srgbClr val="009966"/>
                </a:solidFill>
              </a:rPr>
              <a:t>No. MBSE formalizes part of </a:t>
            </a:r>
            <a:r>
              <a:rPr lang="en-US" dirty="0" smtClean="0">
                <a:solidFill>
                  <a:srgbClr val="009966"/>
                </a:solidFill>
              </a:rPr>
              <a:t>SE to improve precision and rigor. It </a:t>
            </a:r>
            <a:r>
              <a:rPr lang="en-US" dirty="0">
                <a:solidFill>
                  <a:srgbClr val="009966"/>
                </a:solidFill>
              </a:rPr>
              <a:t>doesn't </a:t>
            </a:r>
            <a:r>
              <a:rPr lang="en-US" dirty="0" smtClean="0">
                <a:solidFill>
                  <a:srgbClr val="009966"/>
                </a:solidFill>
              </a:rPr>
              <a:t>displace or replace </a:t>
            </a:r>
            <a:r>
              <a:rPr lang="en-US" dirty="0">
                <a:solidFill>
                  <a:srgbClr val="009966"/>
                </a:solidFill>
              </a:rPr>
              <a:t>it</a:t>
            </a:r>
            <a:r>
              <a:rPr lang="en-US" dirty="0" smtClean="0">
                <a:solidFill>
                  <a:srgbClr val="009966"/>
                </a:solidFill>
              </a:rPr>
              <a:t>.</a:t>
            </a:r>
            <a:endParaRPr lang="en-US" sz="1800" b="1" dirty="0" smtClean="0"/>
          </a:p>
          <a:p>
            <a:pPr marL="0" indent="0">
              <a:spcBef>
                <a:spcPts val="3000"/>
              </a:spcBef>
              <a:buNone/>
            </a:pPr>
            <a:r>
              <a:rPr lang="en-US" b="1" dirty="0" smtClean="0">
                <a:solidFill>
                  <a:srgbClr val="663300"/>
                </a:solidFill>
              </a:rPr>
              <a:t>Myth </a:t>
            </a:r>
            <a:r>
              <a:rPr lang="en-US" b="1" dirty="0">
                <a:solidFill>
                  <a:srgbClr val="663300"/>
                </a:solidFill>
              </a:rPr>
              <a:t>2: MBSE is an </a:t>
            </a:r>
            <a:r>
              <a:rPr lang="en-US" b="1" u="sng" dirty="0">
                <a:solidFill>
                  <a:srgbClr val="663300"/>
                </a:solidFill>
              </a:rPr>
              <a:t>additional</a:t>
            </a:r>
            <a:r>
              <a:rPr lang="en-US" b="1" dirty="0">
                <a:solidFill>
                  <a:srgbClr val="663300"/>
                </a:solidFill>
              </a:rPr>
              <a:t> SE </a:t>
            </a:r>
            <a:r>
              <a:rPr lang="en-US" b="1" dirty="0" smtClean="0">
                <a:solidFill>
                  <a:srgbClr val="663300"/>
                </a:solidFill>
              </a:rPr>
              <a:t>activity</a:t>
            </a:r>
            <a:r>
              <a:rPr lang="en-US" b="1" dirty="0">
                <a:solidFill>
                  <a:srgbClr val="663300"/>
                </a:solidFill>
              </a:rPr>
              <a:t> </a:t>
            </a:r>
          </a:p>
          <a:p>
            <a:pPr marL="225425" indent="0">
              <a:buNone/>
            </a:pPr>
            <a:r>
              <a:rPr lang="en-US" dirty="0">
                <a:solidFill>
                  <a:srgbClr val="009966"/>
                </a:solidFill>
              </a:rPr>
              <a:t>No. MBSE </a:t>
            </a:r>
            <a:r>
              <a:rPr lang="en-US" i="1" dirty="0">
                <a:solidFill>
                  <a:srgbClr val="009966"/>
                </a:solidFill>
              </a:rPr>
              <a:t>is</a:t>
            </a:r>
            <a:r>
              <a:rPr lang="en-US" dirty="0">
                <a:solidFill>
                  <a:srgbClr val="009966"/>
                </a:solidFill>
              </a:rPr>
              <a:t> </a:t>
            </a:r>
            <a:r>
              <a:rPr lang="en-US" dirty="0" smtClean="0">
                <a:solidFill>
                  <a:srgbClr val="009966"/>
                </a:solidFill>
              </a:rPr>
              <a:t>systems engineering, just as ECAD </a:t>
            </a:r>
            <a:r>
              <a:rPr lang="en-US" i="1" dirty="0" smtClean="0">
                <a:solidFill>
                  <a:srgbClr val="009966"/>
                </a:solidFill>
              </a:rPr>
              <a:t>is</a:t>
            </a:r>
            <a:r>
              <a:rPr lang="en-US" dirty="0" smtClean="0">
                <a:solidFill>
                  <a:srgbClr val="009966"/>
                </a:solidFill>
              </a:rPr>
              <a:t> electrical engineering.</a:t>
            </a:r>
            <a:endParaRPr lang="en-US" sz="1800" b="1" dirty="0" smtClean="0"/>
          </a:p>
          <a:p>
            <a:pPr marL="0" indent="0">
              <a:spcBef>
                <a:spcPts val="3000"/>
              </a:spcBef>
              <a:buNone/>
            </a:pPr>
            <a:r>
              <a:rPr lang="en-US" b="1" dirty="0" smtClean="0">
                <a:solidFill>
                  <a:srgbClr val="663300"/>
                </a:solidFill>
              </a:rPr>
              <a:t>Myth </a:t>
            </a:r>
            <a:r>
              <a:rPr lang="en-US" b="1" dirty="0">
                <a:solidFill>
                  <a:srgbClr val="663300"/>
                </a:solidFill>
              </a:rPr>
              <a:t>3:  MBSE aims to eliminate </a:t>
            </a:r>
            <a:r>
              <a:rPr lang="en-US" b="1" dirty="0" smtClean="0">
                <a:solidFill>
                  <a:srgbClr val="663300"/>
                </a:solidFill>
              </a:rPr>
              <a:t>documents</a:t>
            </a:r>
            <a:endParaRPr lang="en-US" b="1" dirty="0">
              <a:solidFill>
                <a:srgbClr val="663300"/>
              </a:solidFill>
            </a:endParaRPr>
          </a:p>
          <a:p>
            <a:pPr marL="225425" indent="0">
              <a:buNone/>
            </a:pPr>
            <a:r>
              <a:rPr lang="en-US" dirty="0">
                <a:solidFill>
                  <a:srgbClr val="009966"/>
                </a:solidFill>
              </a:rPr>
              <a:t>No. Documents are </a:t>
            </a:r>
            <a:r>
              <a:rPr lang="en-US" dirty="0" smtClean="0">
                <a:solidFill>
                  <a:srgbClr val="009966"/>
                </a:solidFill>
              </a:rPr>
              <a:t>still important. </a:t>
            </a:r>
            <a:r>
              <a:rPr lang="en-US" dirty="0">
                <a:solidFill>
                  <a:srgbClr val="009966"/>
                </a:solidFill>
              </a:rPr>
              <a:t>What's different in MBSE is that </a:t>
            </a:r>
            <a:r>
              <a:rPr lang="en-US" dirty="0" smtClean="0">
                <a:solidFill>
                  <a:srgbClr val="009966"/>
                </a:solidFill>
              </a:rPr>
              <a:t>some documents </a:t>
            </a:r>
            <a:r>
              <a:rPr lang="en-US" dirty="0">
                <a:solidFill>
                  <a:srgbClr val="009966"/>
                </a:solidFill>
              </a:rPr>
              <a:t>can be generated from an authoritative, integrated system model, and therefore be kept mutually consistent and up to date.</a:t>
            </a:r>
          </a:p>
        </p:txBody>
      </p:sp>
      <p:sp>
        <p:nvSpPr>
          <p:cNvPr id="5" name="Rectangle 4"/>
          <p:cNvSpPr/>
          <p:nvPr/>
        </p:nvSpPr>
        <p:spPr>
          <a:xfrm>
            <a:off x="0" y="657736"/>
            <a:ext cx="9144000" cy="158763"/>
          </a:xfrm>
          <a:prstGeom prst="rect">
            <a:avLst/>
          </a:prstGeom>
          <a:solidFill>
            <a:srgbClr val="009966"/>
          </a:solidFill>
          <a:ln>
            <a:solidFill>
              <a:srgbClr val="00996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MC900330248.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7205" y="11340"/>
            <a:ext cx="723167" cy="772474"/>
          </a:xfrm>
          <a:prstGeom prst="rect">
            <a:avLst/>
          </a:prstGeom>
        </p:spPr>
      </p:pic>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13</a:t>
            </a:fld>
            <a:endParaRPr lang="en-US" dirty="0"/>
          </a:p>
        </p:txBody>
      </p:sp>
    </p:spTree>
    <p:extLst>
      <p:ext uri="{BB962C8B-B14F-4D97-AF65-F5344CB8AC3E}">
        <p14:creationId xmlns:p14="http://schemas.microsoft.com/office/powerpoint/2010/main" val="3367415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dissolve">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dissolve">
                                      <p:cBhvr>
                                        <p:cTn id="3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893975" y="2518833"/>
            <a:ext cx="6646333" cy="1987175"/>
          </a:xfrm>
        </p:spPr>
        <p:txBody>
          <a:bodyPr/>
          <a:lstStyle/>
          <a:p>
            <a:r>
              <a:rPr lang="en-US" sz="4400" dirty="0" smtClean="0">
                <a:solidFill>
                  <a:srgbClr val="00664D"/>
                </a:solidFill>
              </a:rPr>
              <a:t>What problems exist in systems engineering?</a:t>
            </a:r>
            <a:endParaRPr lang="en-US" sz="3600" b="0" dirty="0">
              <a:solidFill>
                <a:srgbClr val="00664D"/>
              </a:solidFill>
            </a:endParaRPr>
          </a:p>
        </p:txBody>
      </p:sp>
      <p:sp>
        <p:nvSpPr>
          <p:cNvPr id="4" name="Rectangle 3"/>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7708272" y="2428475"/>
            <a:ext cx="999067" cy="2438668"/>
          </a:xfrm>
          <a:prstGeom prst="rect">
            <a:avLst/>
          </a:prstGeom>
        </p:spPr>
      </p:pic>
      <p:sp>
        <p:nvSpPr>
          <p:cNvPr id="6" name="TextBox 5"/>
          <p:cNvSpPr txBox="1"/>
          <p:nvPr/>
        </p:nvSpPr>
        <p:spPr>
          <a:xfrm>
            <a:off x="495568" y="5889704"/>
            <a:ext cx="8227260" cy="646331"/>
          </a:xfrm>
          <a:prstGeom prst="rect">
            <a:avLst/>
          </a:prstGeom>
          <a:solidFill>
            <a:srgbClr val="FFFFB3"/>
          </a:solidFill>
          <a:ln>
            <a:solidFill>
              <a:srgbClr val="000000"/>
            </a:solidFill>
          </a:ln>
        </p:spPr>
        <p:txBody>
          <a:bodyPr wrap="square" rtlCol="0">
            <a:spAutoFit/>
          </a:bodyPr>
          <a:lstStyle/>
          <a:p>
            <a:r>
              <a:rPr lang="en-US" dirty="0" smtClean="0"/>
              <a:t>Source: “The Need for </a:t>
            </a:r>
            <a:r>
              <a:rPr lang="en-US" dirty="0"/>
              <a:t>an Integrated Model-Centric Engineering Environment at </a:t>
            </a:r>
            <a:r>
              <a:rPr lang="en-US" dirty="0" smtClean="0"/>
              <a:t>JPL”, </a:t>
            </a:r>
            <a:r>
              <a:rPr lang="en-US" dirty="0"/>
              <a:t>24 Oct 2009, </a:t>
            </a:r>
            <a:r>
              <a:rPr lang="en-US" dirty="0" smtClean="0"/>
              <a:t>Todd </a:t>
            </a:r>
            <a:r>
              <a:rPr lang="en-US" dirty="0"/>
              <a:t>Bayer </a:t>
            </a:r>
            <a:r>
              <a:rPr lang="en-US" sz="1400" dirty="0">
                <a:solidFill>
                  <a:schemeClr val="tx1">
                    <a:lumMod val="65000"/>
                    <a:lumOff val="35000"/>
                  </a:schemeClr>
                </a:solidFill>
              </a:rPr>
              <a:t>(JPL IOM-3100-09-</a:t>
            </a:r>
            <a:r>
              <a:rPr lang="en-US" sz="1400" dirty="0" smtClean="0">
                <a:solidFill>
                  <a:schemeClr val="tx1">
                    <a:lumMod val="65000"/>
                    <a:lumOff val="35000"/>
                  </a:schemeClr>
                </a:solidFill>
              </a:rPr>
              <a:t>040</a:t>
            </a:r>
            <a:r>
              <a:rPr lang="en-US" sz="1400" dirty="0">
                <a:solidFill>
                  <a:schemeClr val="tx1">
                    <a:lumMod val="65000"/>
                    <a:lumOff val="35000"/>
                  </a:schemeClr>
                </a:solidFill>
              </a:rPr>
              <a:t>)</a:t>
            </a:r>
            <a:endParaRPr lang="en-US" dirty="0">
              <a:solidFill>
                <a:schemeClr val="tx1">
                  <a:lumMod val="65000"/>
                  <a:lumOff val="35000"/>
                </a:schemeClr>
              </a:solidFill>
            </a:endParaRPr>
          </a:p>
        </p:txBody>
      </p:sp>
    </p:spTree>
    <p:extLst>
      <p:ext uri="{BB962C8B-B14F-4D97-AF65-F5344CB8AC3E}">
        <p14:creationId xmlns:p14="http://schemas.microsoft.com/office/powerpoint/2010/main" val="11465210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55720" cy="685800"/>
          </a:xfrm>
        </p:spPr>
        <p:txBody>
          <a:bodyPr/>
          <a:lstStyle/>
          <a:p>
            <a:r>
              <a:rPr lang="en-US" dirty="0" smtClean="0"/>
              <a:t>Problems in Systems Engineering (1 of 5)</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15</a:t>
            </a:fld>
            <a:endParaRPr lang="en-US" dirty="0"/>
          </a:p>
        </p:txBody>
      </p:sp>
      <p:grpSp>
        <p:nvGrpSpPr>
          <p:cNvPr id="6" name="Group 34"/>
          <p:cNvGrpSpPr>
            <a:grpSpLocks noChangeAspect="1"/>
          </p:cNvGrpSpPr>
          <p:nvPr/>
        </p:nvGrpSpPr>
        <p:grpSpPr bwMode="auto">
          <a:xfrm>
            <a:off x="4678033" y="2642735"/>
            <a:ext cx="2539968" cy="2090564"/>
            <a:chOff x="4128" y="1871"/>
            <a:chExt cx="1152" cy="1152"/>
          </a:xfrm>
        </p:grpSpPr>
        <p:sp>
          <p:nvSpPr>
            <p:cNvPr id="18" name="Line 35"/>
            <p:cNvSpPr>
              <a:spLocks noChangeAspect="1" noChangeShapeType="1"/>
            </p:cNvSpPr>
            <p:nvPr/>
          </p:nvSpPr>
          <p:spPr bwMode="gray">
            <a:xfrm>
              <a:off x="4128" y="2928"/>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 name="Line 36"/>
            <p:cNvSpPr>
              <a:spLocks noChangeAspect="1" noChangeShapeType="1"/>
            </p:cNvSpPr>
            <p:nvPr/>
          </p:nvSpPr>
          <p:spPr bwMode="gray">
            <a:xfrm>
              <a:off x="4128" y="2832"/>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0" name="Line 37"/>
            <p:cNvSpPr>
              <a:spLocks noChangeAspect="1" noChangeShapeType="1"/>
            </p:cNvSpPr>
            <p:nvPr/>
          </p:nvSpPr>
          <p:spPr bwMode="gray">
            <a:xfrm>
              <a:off x="4128" y="2736"/>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 name="Line 38"/>
            <p:cNvSpPr>
              <a:spLocks noChangeAspect="1" noChangeShapeType="1"/>
            </p:cNvSpPr>
            <p:nvPr/>
          </p:nvSpPr>
          <p:spPr bwMode="gray">
            <a:xfrm>
              <a:off x="4128" y="2640"/>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2" name="Line 39"/>
            <p:cNvSpPr>
              <a:spLocks noChangeAspect="1" noChangeShapeType="1"/>
            </p:cNvSpPr>
            <p:nvPr/>
          </p:nvSpPr>
          <p:spPr bwMode="gray">
            <a:xfrm>
              <a:off x="4128" y="2544"/>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 name="Line 40"/>
            <p:cNvSpPr>
              <a:spLocks noChangeAspect="1" noChangeShapeType="1"/>
            </p:cNvSpPr>
            <p:nvPr/>
          </p:nvSpPr>
          <p:spPr bwMode="gray">
            <a:xfrm>
              <a:off x="4128" y="2448"/>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4" name="Line 41"/>
            <p:cNvSpPr>
              <a:spLocks noChangeAspect="1" noChangeShapeType="1"/>
            </p:cNvSpPr>
            <p:nvPr/>
          </p:nvSpPr>
          <p:spPr bwMode="gray">
            <a:xfrm>
              <a:off x="4128" y="2352"/>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 name="Line 42"/>
            <p:cNvSpPr>
              <a:spLocks noChangeAspect="1" noChangeShapeType="1"/>
            </p:cNvSpPr>
            <p:nvPr/>
          </p:nvSpPr>
          <p:spPr bwMode="gray">
            <a:xfrm>
              <a:off x="4128" y="2256"/>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6" name="Line 43"/>
            <p:cNvSpPr>
              <a:spLocks noChangeAspect="1" noChangeShapeType="1"/>
            </p:cNvSpPr>
            <p:nvPr/>
          </p:nvSpPr>
          <p:spPr bwMode="gray">
            <a:xfrm>
              <a:off x="4128" y="2160"/>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7" name="Line 44"/>
            <p:cNvSpPr>
              <a:spLocks noChangeAspect="1" noChangeShapeType="1"/>
            </p:cNvSpPr>
            <p:nvPr/>
          </p:nvSpPr>
          <p:spPr bwMode="gray">
            <a:xfrm>
              <a:off x="4128" y="2064"/>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8" name="Line 45"/>
            <p:cNvSpPr>
              <a:spLocks noChangeAspect="1" noChangeShapeType="1"/>
            </p:cNvSpPr>
            <p:nvPr/>
          </p:nvSpPr>
          <p:spPr bwMode="gray">
            <a:xfrm>
              <a:off x="4128" y="1968"/>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 name="Line 46"/>
            <p:cNvSpPr>
              <a:spLocks noChangeAspect="1" noChangeShapeType="1"/>
            </p:cNvSpPr>
            <p:nvPr/>
          </p:nvSpPr>
          <p:spPr bwMode="gray">
            <a:xfrm rot="-5400000">
              <a:off x="4607"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0" name="Line 47"/>
            <p:cNvSpPr>
              <a:spLocks noChangeAspect="1" noChangeShapeType="1"/>
            </p:cNvSpPr>
            <p:nvPr/>
          </p:nvSpPr>
          <p:spPr bwMode="gray">
            <a:xfrm rot="-5400000">
              <a:off x="4511"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 name="Line 48"/>
            <p:cNvSpPr>
              <a:spLocks noChangeAspect="1" noChangeShapeType="1"/>
            </p:cNvSpPr>
            <p:nvPr/>
          </p:nvSpPr>
          <p:spPr bwMode="gray">
            <a:xfrm rot="-5400000">
              <a:off x="4415"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 name="Line 49"/>
            <p:cNvSpPr>
              <a:spLocks noChangeAspect="1" noChangeShapeType="1"/>
            </p:cNvSpPr>
            <p:nvPr/>
          </p:nvSpPr>
          <p:spPr bwMode="gray">
            <a:xfrm rot="-5400000">
              <a:off x="4319"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3" name="Line 50"/>
            <p:cNvSpPr>
              <a:spLocks noChangeAspect="1" noChangeShapeType="1"/>
            </p:cNvSpPr>
            <p:nvPr/>
          </p:nvSpPr>
          <p:spPr bwMode="gray">
            <a:xfrm rot="-5400000">
              <a:off x="4223"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4" name="Line 51"/>
            <p:cNvSpPr>
              <a:spLocks noChangeAspect="1" noChangeShapeType="1"/>
            </p:cNvSpPr>
            <p:nvPr/>
          </p:nvSpPr>
          <p:spPr bwMode="gray">
            <a:xfrm rot="-5400000">
              <a:off x="4127"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5" name="Line 52"/>
            <p:cNvSpPr>
              <a:spLocks noChangeAspect="1" noChangeShapeType="1"/>
            </p:cNvSpPr>
            <p:nvPr/>
          </p:nvSpPr>
          <p:spPr bwMode="gray">
            <a:xfrm rot="-5400000">
              <a:off x="4031"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 name="Line 53"/>
            <p:cNvSpPr>
              <a:spLocks noChangeAspect="1" noChangeShapeType="1"/>
            </p:cNvSpPr>
            <p:nvPr/>
          </p:nvSpPr>
          <p:spPr bwMode="gray">
            <a:xfrm rot="-5400000">
              <a:off x="3935"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 name="Line 54"/>
            <p:cNvSpPr>
              <a:spLocks noChangeAspect="1" noChangeShapeType="1"/>
            </p:cNvSpPr>
            <p:nvPr/>
          </p:nvSpPr>
          <p:spPr bwMode="gray">
            <a:xfrm rot="-5400000">
              <a:off x="3839"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 name="Line 55"/>
            <p:cNvSpPr>
              <a:spLocks noChangeAspect="1" noChangeShapeType="1"/>
            </p:cNvSpPr>
            <p:nvPr/>
          </p:nvSpPr>
          <p:spPr bwMode="gray">
            <a:xfrm rot="-5400000">
              <a:off x="3743"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9" name="Line 56"/>
            <p:cNvSpPr>
              <a:spLocks noChangeAspect="1" noChangeShapeType="1"/>
            </p:cNvSpPr>
            <p:nvPr/>
          </p:nvSpPr>
          <p:spPr bwMode="gray">
            <a:xfrm rot="-5400000">
              <a:off x="3647" y="2447"/>
              <a:ext cx="1152" cy="0"/>
            </a:xfrm>
            <a:prstGeom prst="line">
              <a:avLst/>
            </a:prstGeom>
            <a:noFill/>
            <a:ln w="3175">
              <a:solidFill>
                <a:srgbClr val="99CCFF"/>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
        <p:nvSpPr>
          <p:cNvPr id="7" name="Freeform 57"/>
          <p:cNvSpPr>
            <a:spLocks noChangeAspect="1"/>
          </p:cNvSpPr>
          <p:nvPr/>
        </p:nvSpPr>
        <p:spPr bwMode="gray">
          <a:xfrm>
            <a:off x="4698926" y="2876885"/>
            <a:ext cx="1948890" cy="1824143"/>
          </a:xfrm>
          <a:custGeom>
            <a:avLst/>
            <a:gdLst>
              <a:gd name="T0" fmla="*/ 0 w 623"/>
              <a:gd name="T1" fmla="*/ 2147483647 h 1088"/>
              <a:gd name="T2" fmla="*/ 2147483647 w 623"/>
              <a:gd name="T3" fmla="*/ 0 h 1088"/>
              <a:gd name="T4" fmla="*/ 0 60000 65536"/>
              <a:gd name="T5" fmla="*/ 0 60000 65536"/>
              <a:gd name="T6" fmla="*/ 0 w 623"/>
              <a:gd name="T7" fmla="*/ 0 h 1088"/>
              <a:gd name="T8" fmla="*/ 623 w 623"/>
              <a:gd name="T9" fmla="*/ 1088 h 1088"/>
            </a:gdLst>
            <a:ahLst/>
            <a:cxnLst>
              <a:cxn ang="T4">
                <a:pos x="T0" y="T1"/>
              </a:cxn>
              <a:cxn ang="T5">
                <a:pos x="T2" y="T3"/>
              </a:cxn>
            </a:cxnLst>
            <a:rect l="T6" t="T7" r="T8" b="T9"/>
            <a:pathLst>
              <a:path w="623" h="1088">
                <a:moveTo>
                  <a:pt x="0" y="1088"/>
                </a:moveTo>
                <a:cubicBezTo>
                  <a:pt x="464" y="929"/>
                  <a:pt x="569" y="555"/>
                  <a:pt x="623" y="0"/>
                </a:cubicBezTo>
              </a:path>
            </a:pathLst>
          </a:custGeom>
          <a:noFill/>
          <a:ln w="762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9" name="Freeform 59"/>
          <p:cNvSpPr>
            <a:spLocks noChangeAspect="1"/>
          </p:cNvSpPr>
          <p:nvPr/>
        </p:nvSpPr>
        <p:spPr bwMode="gray">
          <a:xfrm>
            <a:off x="3987511" y="5013056"/>
            <a:ext cx="398331" cy="301341"/>
          </a:xfrm>
          <a:custGeom>
            <a:avLst/>
            <a:gdLst>
              <a:gd name="T0" fmla="*/ 2147483647 w 336"/>
              <a:gd name="T1" fmla="*/ 2147483647 h 336"/>
              <a:gd name="T2" fmla="*/ 2147483647 w 336"/>
              <a:gd name="T3" fmla="*/ 2147483647 h 336"/>
              <a:gd name="T4" fmla="*/ 2147483647 w 336"/>
              <a:gd name="T5" fmla="*/ 0 h 336"/>
              <a:gd name="T6" fmla="*/ 0 w 336"/>
              <a:gd name="T7" fmla="*/ 0 h 336"/>
              <a:gd name="T8" fmla="*/ 0 w 336"/>
              <a:gd name="T9" fmla="*/ 2147483647 h 336"/>
              <a:gd name="T10" fmla="*/ 2147483647 w 336"/>
              <a:gd name="T11" fmla="*/ 2147483647 h 336"/>
              <a:gd name="T12" fmla="*/ 2147483647 w 336"/>
              <a:gd name="T13" fmla="*/ 2147483647 h 336"/>
              <a:gd name="T14" fmla="*/ 0 60000 65536"/>
              <a:gd name="T15" fmla="*/ 0 60000 65536"/>
              <a:gd name="T16" fmla="*/ 0 60000 65536"/>
              <a:gd name="T17" fmla="*/ 0 60000 65536"/>
              <a:gd name="T18" fmla="*/ 0 60000 65536"/>
              <a:gd name="T19" fmla="*/ 0 60000 65536"/>
              <a:gd name="T20" fmla="*/ 0 60000 65536"/>
              <a:gd name="T21" fmla="*/ 0 w 336"/>
              <a:gd name="T22" fmla="*/ 0 h 336"/>
              <a:gd name="T23" fmla="*/ 336 w 336"/>
              <a:gd name="T24" fmla="*/ 336 h 3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6" h="336">
                <a:moveTo>
                  <a:pt x="336" y="288"/>
                </a:moveTo>
                <a:lnTo>
                  <a:pt x="48" y="288"/>
                </a:lnTo>
                <a:lnTo>
                  <a:pt x="48" y="0"/>
                </a:lnTo>
                <a:lnTo>
                  <a:pt x="0" y="0"/>
                </a:lnTo>
                <a:lnTo>
                  <a:pt x="0" y="336"/>
                </a:lnTo>
                <a:lnTo>
                  <a:pt x="336" y="336"/>
                </a:lnTo>
                <a:lnTo>
                  <a:pt x="336" y="2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 name="Rectangle 60"/>
          <p:cNvSpPr>
            <a:spLocks noChangeAspect="1" noChangeArrowheads="1"/>
          </p:cNvSpPr>
          <p:nvPr/>
        </p:nvSpPr>
        <p:spPr bwMode="gray">
          <a:xfrm>
            <a:off x="2973771" y="3552514"/>
            <a:ext cx="15824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p>
            <a:r>
              <a:rPr lang="en-US" sz="2000" b="1" i="0" dirty="0">
                <a:solidFill>
                  <a:srgbClr val="586560"/>
                </a:solidFill>
                <a:latin typeface="Arial" charset="0"/>
                <a:cs typeface="Arial" charset="0"/>
              </a:rPr>
              <a:t>Complexity</a:t>
            </a:r>
            <a:endParaRPr lang="en-US" sz="2000" i="0" dirty="0">
              <a:solidFill>
                <a:srgbClr val="202340"/>
              </a:solidFill>
              <a:latin typeface="Arial" charset="0"/>
              <a:cs typeface="Arial" charset="0"/>
            </a:endParaRPr>
          </a:p>
        </p:txBody>
      </p:sp>
      <p:sp>
        <p:nvSpPr>
          <p:cNvPr id="11" name="Rectangle 61"/>
          <p:cNvSpPr>
            <a:spLocks noChangeAspect="1" noChangeArrowheads="1"/>
          </p:cNvSpPr>
          <p:nvPr/>
        </p:nvSpPr>
        <p:spPr bwMode="gray">
          <a:xfrm>
            <a:off x="5487153" y="4898520"/>
            <a:ext cx="9543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i="0" dirty="0">
                <a:solidFill>
                  <a:srgbClr val="4F5966"/>
                </a:solidFill>
                <a:latin typeface="Arial" charset="0"/>
                <a:cs typeface="Arial" charset="0"/>
              </a:rPr>
              <a:t>Scope</a:t>
            </a:r>
            <a:endParaRPr lang="en-US" sz="2000" i="0" dirty="0">
              <a:solidFill>
                <a:srgbClr val="202340"/>
              </a:solidFill>
              <a:latin typeface="Arial" charset="0"/>
              <a:cs typeface="Arial" charset="0"/>
            </a:endParaRPr>
          </a:p>
        </p:txBody>
      </p:sp>
      <p:sp>
        <p:nvSpPr>
          <p:cNvPr id="14" name="Line 64"/>
          <p:cNvSpPr>
            <a:spLocks noChangeAspect="1" noChangeShapeType="1"/>
          </p:cNvSpPr>
          <p:nvPr/>
        </p:nvSpPr>
        <p:spPr bwMode="gray">
          <a:xfrm rot="10800000">
            <a:off x="4656889" y="2630465"/>
            <a:ext cx="0" cy="2138951"/>
          </a:xfrm>
          <a:prstGeom prst="line">
            <a:avLst/>
          </a:prstGeom>
          <a:noFill/>
          <a:ln w="76200" cmpd="sng">
            <a:solidFill>
              <a:schemeClr val="bg2">
                <a:lumMod val="75000"/>
              </a:schemeClr>
            </a:solidFill>
            <a:round/>
            <a:headEnd type="none"/>
            <a:tailEnd type="triangle" w="lg" len="lg"/>
          </a:ln>
          <a:extLst>
            <a:ext uri="{909E8E84-426E-40DD-AFC4-6F175D3DCCD1}">
              <a14:hiddenFill xmlns:a14="http://schemas.microsoft.com/office/drawing/2010/main">
                <a:noFill/>
              </a14:hiddenFill>
            </a:ext>
          </a:extLst>
        </p:spPr>
        <p:txBody>
          <a:bodyPr wrap="none" anchor="ctr"/>
          <a:lstStyle/>
          <a:p>
            <a:endParaRPr lang="en-US"/>
          </a:p>
        </p:txBody>
      </p:sp>
      <p:sp>
        <p:nvSpPr>
          <p:cNvPr id="15" name="Line 65"/>
          <p:cNvSpPr>
            <a:spLocks noChangeAspect="1" noChangeShapeType="1"/>
          </p:cNvSpPr>
          <p:nvPr/>
        </p:nvSpPr>
        <p:spPr bwMode="gray">
          <a:xfrm rot="16200000">
            <a:off x="5906178" y="3475706"/>
            <a:ext cx="0" cy="2571815"/>
          </a:xfrm>
          <a:prstGeom prst="line">
            <a:avLst/>
          </a:prstGeom>
          <a:noFill/>
          <a:ln w="76200" cmpd="sng">
            <a:solidFill>
              <a:schemeClr val="bg2">
                <a:lumMod val="75000"/>
              </a:schemeClr>
            </a:solidFill>
            <a:round/>
            <a:headEnd type="none"/>
            <a:tailEnd type="triangle" w="lg" len="lg"/>
          </a:ln>
          <a:extLst>
            <a:ext uri="{909E8E84-426E-40DD-AFC4-6F175D3DCCD1}">
              <a14:hiddenFill xmlns:a14="http://schemas.microsoft.com/office/drawing/2010/main">
                <a:noFill/>
              </a14:hiddenFill>
            </a:ext>
          </a:extLst>
        </p:spPr>
        <p:txBody>
          <a:bodyPr wrap="none" anchor="ctr"/>
          <a:lstStyle/>
          <a:p>
            <a:endParaRPr lang="en-US"/>
          </a:p>
        </p:txBody>
      </p:sp>
      <p:sp>
        <p:nvSpPr>
          <p:cNvPr id="16" name="Freeform 66"/>
          <p:cNvSpPr>
            <a:spLocks noChangeAspect="1"/>
          </p:cNvSpPr>
          <p:nvPr/>
        </p:nvSpPr>
        <p:spPr bwMode="gray">
          <a:xfrm>
            <a:off x="6662923" y="2296365"/>
            <a:ext cx="26979" cy="492231"/>
          </a:xfrm>
          <a:custGeom>
            <a:avLst/>
            <a:gdLst>
              <a:gd name="T0" fmla="*/ 0 w 23"/>
              <a:gd name="T1" fmla="*/ 2147483647 h 548"/>
              <a:gd name="T2" fmla="*/ 2147483647 w 23"/>
              <a:gd name="T3" fmla="*/ 0 h 548"/>
              <a:gd name="T4" fmla="*/ 0 60000 65536"/>
              <a:gd name="T5" fmla="*/ 0 60000 65536"/>
              <a:gd name="T6" fmla="*/ 0 w 23"/>
              <a:gd name="T7" fmla="*/ 0 h 548"/>
              <a:gd name="T8" fmla="*/ 23 w 23"/>
              <a:gd name="T9" fmla="*/ 548 h 548"/>
            </a:gdLst>
            <a:ahLst/>
            <a:cxnLst>
              <a:cxn ang="T4">
                <a:pos x="T0" y="T1"/>
              </a:cxn>
              <a:cxn ang="T5">
                <a:pos x="T2" y="T3"/>
              </a:cxn>
            </a:cxnLst>
            <a:rect l="T6" t="T7" r="T8" b="T9"/>
            <a:pathLst>
              <a:path w="23" h="548">
                <a:moveTo>
                  <a:pt x="0" y="548"/>
                </a:moveTo>
                <a:cubicBezTo>
                  <a:pt x="5" y="457"/>
                  <a:pt x="19" y="214"/>
                  <a:pt x="23" y="0"/>
                </a:cubicBezTo>
              </a:path>
            </a:pathLst>
          </a:custGeom>
          <a:noFill/>
          <a:ln w="76200">
            <a:solidFill>
              <a:srgbClr val="FF00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7" name="Text Box 67"/>
          <p:cNvSpPr txBox="1">
            <a:spLocks noChangeAspect="1" noChangeArrowheads="1"/>
          </p:cNvSpPr>
          <p:nvPr/>
        </p:nvSpPr>
        <p:spPr bwMode="auto">
          <a:xfrm>
            <a:off x="6514537" y="1719047"/>
            <a:ext cx="645860" cy="585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i="1">
                <a:solidFill>
                  <a:schemeClr val="tx1"/>
                </a:solidFill>
                <a:latin typeface="Times New Roman" charset="0"/>
                <a:ea typeface="ＭＳ Ｐゴシック" charset="0"/>
                <a:cs typeface="ＭＳ Ｐゴシック" charset="0"/>
              </a:defRPr>
            </a:lvl1pPr>
            <a:lvl2pPr marL="742950" indent="-285750" eaLnBrk="0" hangingPunct="0">
              <a:defRPr sz="2400" i="1">
                <a:solidFill>
                  <a:schemeClr val="tx1"/>
                </a:solidFill>
                <a:latin typeface="Times New Roman" charset="0"/>
                <a:ea typeface="ＭＳ Ｐゴシック" charset="0"/>
              </a:defRPr>
            </a:lvl2pPr>
            <a:lvl3pPr marL="1143000" indent="-228600" eaLnBrk="0" hangingPunct="0">
              <a:defRPr sz="2400" i="1">
                <a:solidFill>
                  <a:schemeClr val="tx1"/>
                </a:solidFill>
                <a:latin typeface="Times New Roman" charset="0"/>
                <a:ea typeface="ＭＳ Ｐゴシック" charset="0"/>
              </a:defRPr>
            </a:lvl3pPr>
            <a:lvl4pPr marL="1600200" indent="-228600" eaLnBrk="0" hangingPunct="0">
              <a:defRPr sz="2400" i="1">
                <a:solidFill>
                  <a:schemeClr val="tx1"/>
                </a:solidFill>
                <a:latin typeface="Times New Roman" charset="0"/>
                <a:ea typeface="ＭＳ Ｐゴシック" charset="0"/>
              </a:defRPr>
            </a:lvl4pPr>
            <a:lvl5pPr marL="2057400" indent="-228600" eaLnBrk="0" hangingPunct="0">
              <a:defRPr sz="2400" i="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i="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i="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i="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i="1">
                <a:solidFill>
                  <a:schemeClr val="tx1"/>
                </a:solidFill>
                <a:latin typeface="Times New Roman" charset="0"/>
                <a:ea typeface="ＭＳ Ｐゴシック" charset="0"/>
              </a:defRPr>
            </a:lvl9pPr>
          </a:lstStyle>
          <a:p>
            <a:pPr eaLnBrk="1" hangingPunct="1"/>
            <a:r>
              <a:rPr lang="en-US" sz="3200" dirty="0">
                <a:solidFill>
                  <a:srgbClr val="FF0000"/>
                </a:solidFill>
                <a:latin typeface="Georgia" charset="0"/>
              </a:rPr>
              <a:t>?!</a:t>
            </a:r>
            <a:endParaRPr lang="en-US" sz="3600" dirty="0">
              <a:solidFill>
                <a:srgbClr val="FF0000"/>
              </a:solidFill>
            </a:endParaRPr>
          </a:p>
        </p:txBody>
      </p:sp>
      <p:sp>
        <p:nvSpPr>
          <p:cNvPr id="40" name="TextBox 39"/>
          <p:cNvSpPr txBox="1"/>
          <p:nvPr/>
        </p:nvSpPr>
        <p:spPr>
          <a:xfrm>
            <a:off x="544266" y="1243964"/>
            <a:ext cx="5546335" cy="1200328"/>
          </a:xfrm>
          <a:prstGeom prst="rect">
            <a:avLst/>
          </a:prstGeom>
          <a:noFill/>
        </p:spPr>
        <p:txBody>
          <a:bodyPr wrap="square" rtlCol="0">
            <a:spAutoFit/>
          </a:bodyPr>
          <a:lstStyle/>
          <a:p>
            <a:r>
              <a:rPr lang="en-US" sz="2400" b="1" dirty="0" smtClean="0"/>
              <a:t>Mission </a:t>
            </a:r>
            <a:r>
              <a:rPr lang="en-US" sz="2400" b="1" dirty="0"/>
              <a:t>complexity is growing </a:t>
            </a:r>
            <a:r>
              <a:rPr lang="en-US" sz="2400" b="1" dirty="0" smtClean="0"/>
              <a:t/>
            </a:r>
            <a:br>
              <a:rPr lang="en-US" sz="2400" b="1" dirty="0" smtClean="0"/>
            </a:br>
            <a:r>
              <a:rPr lang="en-US" sz="2400" b="1" dirty="0" smtClean="0"/>
              <a:t>faster </a:t>
            </a:r>
            <a:r>
              <a:rPr lang="en-US" sz="2400" b="1" dirty="0"/>
              <a:t>than our ability to manage </a:t>
            </a:r>
            <a:r>
              <a:rPr lang="en-US" sz="2400" b="1" dirty="0" smtClean="0"/>
              <a:t>it</a:t>
            </a:r>
            <a:endParaRPr lang="en-US" sz="2400" b="1" dirty="0"/>
          </a:p>
          <a:p>
            <a:endParaRPr lang="en-US" sz="2400" b="1" dirty="0"/>
          </a:p>
        </p:txBody>
      </p:sp>
      <p:sp>
        <p:nvSpPr>
          <p:cNvPr id="41" name="TextBox 40"/>
          <p:cNvSpPr txBox="1"/>
          <p:nvPr/>
        </p:nvSpPr>
        <p:spPr>
          <a:xfrm>
            <a:off x="649449" y="5390511"/>
            <a:ext cx="7255373" cy="1200328"/>
          </a:xfrm>
          <a:prstGeom prst="rect">
            <a:avLst/>
          </a:prstGeom>
          <a:noFill/>
        </p:spPr>
        <p:txBody>
          <a:bodyPr wrap="square" rtlCol="0">
            <a:spAutoFit/>
          </a:bodyPr>
          <a:lstStyle/>
          <a:p>
            <a:r>
              <a:rPr lang="en-US" sz="2400" b="1" dirty="0" smtClean="0">
                <a:solidFill>
                  <a:srgbClr val="CC0000"/>
                </a:solidFill>
              </a:rPr>
              <a:t>Result: Increasing </a:t>
            </a:r>
            <a:r>
              <a:rPr lang="en-US" sz="2400" b="1" dirty="0">
                <a:solidFill>
                  <a:srgbClr val="CC0000"/>
                </a:solidFill>
              </a:rPr>
              <a:t>mission risk from inadequate specification &amp; incomplete verification</a:t>
            </a:r>
          </a:p>
          <a:p>
            <a:endParaRPr lang="en-US" sz="2400" b="1" dirty="0">
              <a:solidFill>
                <a:srgbClr val="CC0000"/>
              </a:solidFill>
            </a:endParaRPr>
          </a:p>
        </p:txBody>
      </p:sp>
    </p:spTree>
    <p:extLst>
      <p:ext uri="{BB962C8B-B14F-4D97-AF65-F5344CB8AC3E}">
        <p14:creationId xmlns:p14="http://schemas.microsoft.com/office/powerpoint/2010/main" val="262186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55720" cy="685800"/>
          </a:xfrm>
        </p:spPr>
        <p:txBody>
          <a:bodyPr/>
          <a:lstStyle/>
          <a:p>
            <a:r>
              <a:rPr lang="en-US" dirty="0" smtClean="0"/>
              <a:t>Problems in Systems Engineering (2 of 5)</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16</a:t>
            </a:fld>
            <a:endParaRPr lang="en-US" dirty="0"/>
          </a:p>
        </p:txBody>
      </p:sp>
      <p:sp>
        <p:nvSpPr>
          <p:cNvPr id="40" name="TextBox 39"/>
          <p:cNvSpPr txBox="1"/>
          <p:nvPr/>
        </p:nvSpPr>
        <p:spPr>
          <a:xfrm>
            <a:off x="544266" y="1243964"/>
            <a:ext cx="5546335" cy="1200328"/>
          </a:xfrm>
          <a:prstGeom prst="rect">
            <a:avLst/>
          </a:prstGeom>
          <a:noFill/>
        </p:spPr>
        <p:txBody>
          <a:bodyPr wrap="square" rtlCol="0">
            <a:spAutoFit/>
          </a:bodyPr>
          <a:lstStyle/>
          <a:p>
            <a:pPr>
              <a:spcBef>
                <a:spcPts val="1824"/>
              </a:spcBef>
            </a:pPr>
            <a:r>
              <a:rPr lang="en-US" sz="2400" b="1" dirty="0"/>
              <a:t>System design emerges from the pieces, not from an architecture</a:t>
            </a:r>
          </a:p>
          <a:p>
            <a:endParaRPr lang="en-US" sz="2400" b="1" dirty="0"/>
          </a:p>
        </p:txBody>
      </p:sp>
      <p:sp>
        <p:nvSpPr>
          <p:cNvPr id="41" name="TextBox 40"/>
          <p:cNvSpPr txBox="1"/>
          <p:nvPr/>
        </p:nvSpPr>
        <p:spPr>
          <a:xfrm>
            <a:off x="649449" y="5390511"/>
            <a:ext cx="7255373" cy="1200328"/>
          </a:xfrm>
          <a:prstGeom prst="rect">
            <a:avLst/>
          </a:prstGeom>
          <a:noFill/>
        </p:spPr>
        <p:txBody>
          <a:bodyPr wrap="square" rtlCol="0">
            <a:spAutoFit/>
          </a:bodyPr>
          <a:lstStyle/>
          <a:p>
            <a:r>
              <a:rPr lang="en-US" sz="2400" b="1" dirty="0" smtClean="0">
                <a:solidFill>
                  <a:srgbClr val="000090"/>
                </a:solidFill>
              </a:rPr>
              <a:t>Result</a:t>
            </a:r>
            <a:r>
              <a:rPr lang="en-US" sz="2400" b="1" dirty="0">
                <a:solidFill>
                  <a:srgbClr val="000090"/>
                </a:solidFill>
              </a:rPr>
              <a:t>: S</a:t>
            </a:r>
            <a:r>
              <a:rPr lang="en-US" sz="2400" b="1" dirty="0" smtClean="0">
                <a:solidFill>
                  <a:srgbClr val="000090"/>
                </a:solidFill>
              </a:rPr>
              <a:t>ystems that are </a:t>
            </a:r>
            <a:r>
              <a:rPr lang="en-US" sz="2400" b="1" dirty="0">
                <a:solidFill>
                  <a:srgbClr val="000090"/>
                </a:solidFill>
              </a:rPr>
              <a:t>brittle, difficult to test, and complex and expensive to operate</a:t>
            </a:r>
          </a:p>
          <a:p>
            <a:endParaRPr lang="en-US" sz="2400" b="1" dirty="0">
              <a:solidFill>
                <a:srgbClr val="000090"/>
              </a:solidFill>
            </a:endParaRPr>
          </a:p>
        </p:txBody>
      </p:sp>
      <p:pic>
        <p:nvPicPr>
          <p:cNvPr id="3" name="Picture 2" descr="blocks-all-different.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6881" y="2816393"/>
            <a:ext cx="1975139" cy="1692976"/>
          </a:xfrm>
          <a:prstGeom prst="rect">
            <a:avLst/>
          </a:prstGeom>
        </p:spPr>
      </p:pic>
      <p:pic>
        <p:nvPicPr>
          <p:cNvPr id="5" name="Picture 4" descr="space-station-wheel.WM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75920" y="2476807"/>
            <a:ext cx="2473243" cy="2369470"/>
          </a:xfrm>
          <a:prstGeom prst="rect">
            <a:avLst/>
          </a:prstGeom>
        </p:spPr>
      </p:pic>
      <p:sp>
        <p:nvSpPr>
          <p:cNvPr id="8" name="Right Arrow 7"/>
          <p:cNvSpPr/>
          <p:nvPr/>
        </p:nvSpPr>
        <p:spPr>
          <a:xfrm>
            <a:off x="3887617" y="3369069"/>
            <a:ext cx="1658717" cy="505361"/>
          </a:xfrm>
          <a:prstGeom prst="rightArrow">
            <a:avLst/>
          </a:prstGeom>
          <a:gradFill>
            <a:gsLst>
              <a:gs pos="0">
                <a:srgbClr val="9966FF"/>
              </a:gs>
              <a:gs pos="100000">
                <a:schemeClr val="accent6">
                  <a:lumMod val="75000"/>
                </a:schemeClr>
              </a:gs>
            </a:gsLst>
            <a:lin ang="0" scaled="0"/>
          </a:gradFill>
          <a:ln>
            <a:gradFill flip="none" rotWithShape="1">
              <a:gsLst>
                <a:gs pos="0">
                  <a:srgbClr val="663399"/>
                </a:gs>
                <a:gs pos="100000">
                  <a:schemeClr val="accent6">
                    <a:lumMod val="50000"/>
                  </a:schemeClr>
                </a:gs>
              </a:gsLst>
              <a:lin ang="0" scaled="1"/>
              <a:tileRect/>
            </a:gra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633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55720" cy="685800"/>
          </a:xfrm>
        </p:spPr>
        <p:txBody>
          <a:bodyPr/>
          <a:lstStyle/>
          <a:p>
            <a:r>
              <a:rPr lang="en-US" dirty="0" smtClean="0"/>
              <a:t>Problems in Systems Engineering (3 of 5)</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17</a:t>
            </a:fld>
            <a:endParaRPr lang="en-US" dirty="0"/>
          </a:p>
        </p:txBody>
      </p:sp>
      <p:sp>
        <p:nvSpPr>
          <p:cNvPr id="40" name="TextBox 39"/>
          <p:cNvSpPr txBox="1"/>
          <p:nvPr/>
        </p:nvSpPr>
        <p:spPr>
          <a:xfrm>
            <a:off x="544266" y="1243964"/>
            <a:ext cx="5546335" cy="1200328"/>
          </a:xfrm>
          <a:prstGeom prst="rect">
            <a:avLst/>
          </a:prstGeom>
          <a:noFill/>
        </p:spPr>
        <p:txBody>
          <a:bodyPr wrap="square" rtlCol="0">
            <a:spAutoFit/>
          </a:bodyPr>
          <a:lstStyle/>
          <a:p>
            <a:pPr>
              <a:spcBef>
                <a:spcPts val="1824"/>
              </a:spcBef>
            </a:pPr>
            <a:r>
              <a:rPr lang="en-US" sz="2400" b="1" dirty="0"/>
              <a:t>Knowledge and investment are lost at project lifecycle phase boundaries</a:t>
            </a:r>
          </a:p>
          <a:p>
            <a:endParaRPr lang="en-US" sz="2400" b="1" dirty="0"/>
          </a:p>
        </p:txBody>
      </p:sp>
      <p:sp>
        <p:nvSpPr>
          <p:cNvPr id="41" name="TextBox 40"/>
          <p:cNvSpPr txBox="1"/>
          <p:nvPr/>
        </p:nvSpPr>
        <p:spPr>
          <a:xfrm>
            <a:off x="649449" y="5390511"/>
            <a:ext cx="6581519" cy="1200328"/>
          </a:xfrm>
          <a:prstGeom prst="rect">
            <a:avLst/>
          </a:prstGeom>
          <a:noFill/>
        </p:spPr>
        <p:txBody>
          <a:bodyPr wrap="square" rtlCol="0">
            <a:spAutoFit/>
          </a:bodyPr>
          <a:lstStyle/>
          <a:p>
            <a:r>
              <a:rPr lang="en-US" sz="2400" b="1" dirty="0" smtClean="0">
                <a:solidFill>
                  <a:srgbClr val="006600"/>
                </a:solidFill>
              </a:rPr>
              <a:t>Result</a:t>
            </a:r>
            <a:r>
              <a:rPr lang="en-US" sz="2400" b="1" dirty="0">
                <a:solidFill>
                  <a:srgbClr val="006600"/>
                </a:solidFill>
              </a:rPr>
              <a:t>: </a:t>
            </a:r>
            <a:r>
              <a:rPr lang="en-US" sz="2400" b="1" dirty="0" smtClean="0">
                <a:solidFill>
                  <a:srgbClr val="006600"/>
                </a:solidFill>
              </a:rPr>
              <a:t>Increasing </a:t>
            </a:r>
            <a:r>
              <a:rPr lang="en-US" sz="2400" b="1" dirty="0">
                <a:solidFill>
                  <a:srgbClr val="006600"/>
                </a:solidFill>
              </a:rPr>
              <a:t>development cost and risk of late discovery of design problems</a:t>
            </a:r>
          </a:p>
          <a:p>
            <a:endParaRPr lang="en-US" sz="2400" b="1" dirty="0">
              <a:solidFill>
                <a:srgbClr val="006600"/>
              </a:solidFill>
            </a:endParaRPr>
          </a:p>
        </p:txBody>
      </p:sp>
      <p:sp>
        <p:nvSpPr>
          <p:cNvPr id="6" name="Right Arrow 5"/>
          <p:cNvSpPr/>
          <p:nvPr/>
        </p:nvSpPr>
        <p:spPr>
          <a:xfrm>
            <a:off x="2825002" y="3576397"/>
            <a:ext cx="2669497" cy="323949"/>
          </a:xfrm>
          <a:prstGeom prst="rightArrow">
            <a:avLst/>
          </a:prstGeom>
          <a:solidFill>
            <a:srgbClr val="336633"/>
          </a:solidFill>
          <a:ln>
            <a:solidFill>
              <a:srgbClr val="0066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Lost-in-the-wood.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0690" y="2787074"/>
            <a:ext cx="1277401" cy="1900773"/>
          </a:xfrm>
          <a:prstGeom prst="rect">
            <a:avLst/>
          </a:prstGeom>
        </p:spPr>
      </p:pic>
      <p:sp>
        <p:nvSpPr>
          <p:cNvPr id="11" name="Rectangle 10"/>
          <p:cNvSpPr/>
          <p:nvPr/>
        </p:nvSpPr>
        <p:spPr>
          <a:xfrm>
            <a:off x="881193" y="3304280"/>
            <a:ext cx="1966436" cy="839156"/>
          </a:xfrm>
          <a:prstGeom prst="rect">
            <a:avLst/>
          </a:prstGeom>
          <a:solidFill>
            <a:srgbClr val="FFCC33"/>
          </a:solidFill>
          <a:ln w="28575" cmpd="sng">
            <a:solidFill>
              <a:srgbClr val="0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b="1" dirty="0" smtClean="0">
                <a:solidFill>
                  <a:schemeClr val="tx1"/>
                </a:solidFill>
                <a:latin typeface="Calibri" pitchFamily="34" charset="0"/>
              </a:rPr>
              <a:t>Phase </a:t>
            </a:r>
            <a:r>
              <a:rPr lang="en-US" sz="2800" b="1" dirty="0">
                <a:solidFill>
                  <a:schemeClr val="tx1"/>
                </a:solidFill>
                <a:latin typeface="Calibri" pitchFamily="34" charset="0"/>
              </a:rPr>
              <a:t>n</a:t>
            </a:r>
          </a:p>
        </p:txBody>
      </p:sp>
      <p:sp>
        <p:nvSpPr>
          <p:cNvPr id="12" name="Rectangle 11"/>
          <p:cNvSpPr/>
          <p:nvPr/>
        </p:nvSpPr>
        <p:spPr>
          <a:xfrm>
            <a:off x="5504354" y="3314142"/>
            <a:ext cx="1966436" cy="839156"/>
          </a:xfrm>
          <a:prstGeom prst="rect">
            <a:avLst/>
          </a:prstGeom>
          <a:solidFill>
            <a:srgbClr val="FFCC33"/>
          </a:solidFill>
          <a:ln w="28575" cmpd="sng">
            <a:solidFill>
              <a:srgbClr val="0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b="1" dirty="0" smtClean="0">
                <a:solidFill>
                  <a:schemeClr val="tx1"/>
                </a:solidFill>
                <a:latin typeface="Calibri" pitchFamily="34" charset="0"/>
              </a:rPr>
              <a:t>Phase n+1</a:t>
            </a:r>
            <a:endParaRPr lang="en-US" sz="2800" b="1" dirty="0">
              <a:solidFill>
                <a:schemeClr val="tx1"/>
              </a:solidFill>
              <a:latin typeface="Calibri" pitchFamily="34" charset="0"/>
            </a:endParaRPr>
          </a:p>
        </p:txBody>
      </p:sp>
    </p:spTree>
    <p:extLst>
      <p:ext uri="{BB962C8B-B14F-4D97-AF65-F5344CB8AC3E}">
        <p14:creationId xmlns:p14="http://schemas.microsoft.com/office/powerpoint/2010/main" val="69216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55720" cy="685800"/>
          </a:xfrm>
        </p:spPr>
        <p:txBody>
          <a:bodyPr/>
          <a:lstStyle/>
          <a:p>
            <a:r>
              <a:rPr lang="en-US" dirty="0" smtClean="0"/>
              <a:t>Problems in Systems Engineering (4 of 5)</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18</a:t>
            </a:fld>
            <a:endParaRPr lang="en-US" dirty="0"/>
          </a:p>
        </p:txBody>
      </p:sp>
      <p:sp>
        <p:nvSpPr>
          <p:cNvPr id="40" name="TextBox 39"/>
          <p:cNvSpPr txBox="1"/>
          <p:nvPr/>
        </p:nvSpPr>
        <p:spPr>
          <a:xfrm>
            <a:off x="544265" y="1243964"/>
            <a:ext cx="8202859" cy="830997"/>
          </a:xfrm>
          <a:prstGeom prst="rect">
            <a:avLst/>
          </a:prstGeom>
          <a:noFill/>
        </p:spPr>
        <p:txBody>
          <a:bodyPr wrap="square" rtlCol="0">
            <a:spAutoFit/>
          </a:bodyPr>
          <a:lstStyle/>
          <a:p>
            <a:pPr>
              <a:spcBef>
                <a:spcPts val="1824"/>
              </a:spcBef>
            </a:pPr>
            <a:r>
              <a:rPr lang="en-US" sz="2400" b="1" dirty="0"/>
              <a:t>Knowledge and investment are lost between projects</a:t>
            </a:r>
          </a:p>
          <a:p>
            <a:endParaRPr lang="en-US" sz="2400" b="1" dirty="0"/>
          </a:p>
        </p:txBody>
      </p:sp>
      <p:sp>
        <p:nvSpPr>
          <p:cNvPr id="41" name="TextBox 40"/>
          <p:cNvSpPr txBox="1"/>
          <p:nvPr/>
        </p:nvSpPr>
        <p:spPr>
          <a:xfrm>
            <a:off x="649449" y="5390511"/>
            <a:ext cx="6309386" cy="1200328"/>
          </a:xfrm>
          <a:prstGeom prst="rect">
            <a:avLst/>
          </a:prstGeom>
          <a:noFill/>
        </p:spPr>
        <p:txBody>
          <a:bodyPr wrap="square" rtlCol="0">
            <a:spAutoFit/>
          </a:bodyPr>
          <a:lstStyle/>
          <a:p>
            <a:r>
              <a:rPr lang="en-US" sz="2400" b="1" dirty="0" smtClean="0">
                <a:solidFill>
                  <a:srgbClr val="AD6701"/>
                </a:solidFill>
              </a:rPr>
              <a:t>Result:  Increasing </a:t>
            </a:r>
            <a:r>
              <a:rPr lang="en-US" sz="2400" b="1" dirty="0">
                <a:solidFill>
                  <a:srgbClr val="AD6701"/>
                </a:solidFill>
              </a:rPr>
              <a:t>cost and risk; </a:t>
            </a:r>
            <a:r>
              <a:rPr lang="en-US" sz="2400" b="1" dirty="0" smtClean="0">
                <a:solidFill>
                  <a:srgbClr val="AD6701"/>
                </a:solidFill>
              </a:rPr>
              <a:t>dampens potential </a:t>
            </a:r>
            <a:r>
              <a:rPr lang="en-US" sz="2400" b="1" dirty="0">
                <a:solidFill>
                  <a:srgbClr val="AD6701"/>
                </a:solidFill>
              </a:rPr>
              <a:t>for true product lines</a:t>
            </a:r>
          </a:p>
          <a:p>
            <a:endParaRPr lang="en-US" sz="2400" b="1" dirty="0">
              <a:solidFill>
                <a:srgbClr val="AD6701"/>
              </a:solidFill>
            </a:endParaRPr>
          </a:p>
        </p:txBody>
      </p:sp>
      <p:sp>
        <p:nvSpPr>
          <p:cNvPr id="11" name="Rectangle 10"/>
          <p:cNvSpPr/>
          <p:nvPr/>
        </p:nvSpPr>
        <p:spPr>
          <a:xfrm>
            <a:off x="570177" y="2863708"/>
            <a:ext cx="1966436" cy="1674672"/>
          </a:xfrm>
          <a:prstGeom prst="rect">
            <a:avLst/>
          </a:prstGeom>
          <a:solidFill>
            <a:srgbClr val="FF9900"/>
          </a:solidFill>
          <a:ln w="28575" cmpd="sng">
            <a:solidFill>
              <a:srgbClr val="0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b="1" dirty="0" smtClean="0">
                <a:solidFill>
                  <a:schemeClr val="tx1"/>
                </a:solidFill>
                <a:latin typeface="Calibri" pitchFamily="34" charset="0"/>
              </a:rPr>
              <a:t>Project A</a:t>
            </a:r>
            <a:endParaRPr lang="en-US" sz="2800" b="1" dirty="0">
              <a:solidFill>
                <a:schemeClr val="tx1"/>
              </a:solidFill>
              <a:latin typeface="Calibri" pitchFamily="34" charset="0"/>
            </a:endParaRPr>
          </a:p>
        </p:txBody>
      </p:sp>
      <p:sp>
        <p:nvSpPr>
          <p:cNvPr id="12" name="Rectangle 11"/>
          <p:cNvSpPr/>
          <p:nvPr/>
        </p:nvSpPr>
        <p:spPr>
          <a:xfrm>
            <a:off x="6385618" y="2860612"/>
            <a:ext cx="1966436" cy="1674672"/>
          </a:xfrm>
          <a:prstGeom prst="rect">
            <a:avLst/>
          </a:prstGeom>
          <a:solidFill>
            <a:srgbClr val="5BEECF"/>
          </a:solidFill>
          <a:ln w="28575" cmpd="sng">
            <a:solidFill>
              <a:srgbClr val="0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b="1" dirty="0" smtClean="0">
                <a:solidFill>
                  <a:schemeClr val="tx1"/>
                </a:solidFill>
                <a:latin typeface="Calibri" pitchFamily="34" charset="0"/>
              </a:rPr>
              <a:t>Project B</a:t>
            </a:r>
            <a:endParaRPr lang="en-US" sz="2800" b="1" dirty="0">
              <a:solidFill>
                <a:schemeClr val="tx1"/>
              </a:solidFill>
              <a:latin typeface="Calibri" pitchFamily="34" charset="0"/>
            </a:endParaRPr>
          </a:p>
        </p:txBody>
      </p:sp>
      <p:cxnSp>
        <p:nvCxnSpPr>
          <p:cNvPr id="5" name="Straight Arrow Connector 4"/>
          <p:cNvCxnSpPr>
            <a:stCxn id="11" idx="3"/>
            <a:endCxn id="12" idx="1"/>
          </p:cNvCxnSpPr>
          <p:nvPr/>
        </p:nvCxnSpPr>
        <p:spPr>
          <a:xfrm flipV="1">
            <a:off x="2536613" y="3697948"/>
            <a:ext cx="3849005" cy="3096"/>
          </a:xfrm>
          <a:prstGeom prst="straightConnector1">
            <a:avLst/>
          </a:prstGeom>
          <a:ln w="152400" cmpd="sng">
            <a:solidFill>
              <a:schemeClr val="bg2">
                <a:lumMod val="75000"/>
              </a:schemeClr>
            </a:solidFill>
            <a:prstDash val="sysDot"/>
            <a:tailEnd type="triangle" w="sm" len="med"/>
          </a:ln>
        </p:spPr>
        <p:style>
          <a:lnRef idx="2">
            <a:schemeClr val="accent1"/>
          </a:lnRef>
          <a:fillRef idx="0">
            <a:schemeClr val="accent1"/>
          </a:fillRef>
          <a:effectRef idx="1">
            <a:schemeClr val="accent1"/>
          </a:effectRef>
          <a:fontRef idx="minor">
            <a:schemeClr val="tx1"/>
          </a:fontRef>
        </p:style>
      </p:cxnSp>
      <p:pic>
        <p:nvPicPr>
          <p:cNvPr id="10" name="Picture 9" descr="Up-and-down-trends.jpg"/>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6000"/>
                    </a14:imgEffect>
                  </a14:imgLayer>
                </a14:imgProps>
              </a:ext>
              <a:ext uri="{28A0092B-C50C-407E-A947-70E740481C1C}">
                <a14:useLocalDpi xmlns:a14="http://schemas.microsoft.com/office/drawing/2010/main" val="0"/>
              </a:ext>
            </a:extLst>
          </a:blip>
          <a:stretch>
            <a:fillRect/>
          </a:stretch>
        </p:blipFill>
        <p:spPr>
          <a:xfrm>
            <a:off x="3501720" y="2423137"/>
            <a:ext cx="1801233" cy="2521727"/>
          </a:xfrm>
          <a:prstGeom prst="rect">
            <a:avLst/>
          </a:prstGeom>
          <a:scene3d>
            <a:camera prst="orthographicFront">
              <a:rot lat="0" lon="10800000" rev="0"/>
            </a:camera>
            <a:lightRig rig="threePt" dir="t"/>
          </a:scene3d>
        </p:spPr>
      </p:pic>
    </p:spTree>
    <p:extLst>
      <p:ext uri="{BB962C8B-B14F-4D97-AF65-F5344CB8AC3E}">
        <p14:creationId xmlns:p14="http://schemas.microsoft.com/office/powerpoint/2010/main" val="2510177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55720" cy="685800"/>
          </a:xfrm>
        </p:spPr>
        <p:txBody>
          <a:bodyPr/>
          <a:lstStyle/>
          <a:p>
            <a:r>
              <a:rPr lang="en-US" dirty="0" smtClean="0"/>
              <a:t>Problems in Systems Engineering (5 of 5)</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19</a:t>
            </a:fld>
            <a:endParaRPr lang="en-US" dirty="0"/>
          </a:p>
        </p:txBody>
      </p:sp>
      <p:sp>
        <p:nvSpPr>
          <p:cNvPr id="40" name="TextBox 39"/>
          <p:cNvSpPr txBox="1"/>
          <p:nvPr/>
        </p:nvSpPr>
        <p:spPr>
          <a:xfrm>
            <a:off x="544266" y="1243964"/>
            <a:ext cx="5546335" cy="1200328"/>
          </a:xfrm>
          <a:prstGeom prst="rect">
            <a:avLst/>
          </a:prstGeom>
          <a:noFill/>
        </p:spPr>
        <p:txBody>
          <a:bodyPr wrap="square" rtlCol="0">
            <a:spAutoFit/>
          </a:bodyPr>
          <a:lstStyle/>
          <a:p>
            <a:pPr>
              <a:spcBef>
                <a:spcPts val="1824"/>
              </a:spcBef>
            </a:pPr>
            <a:r>
              <a:rPr lang="en-US" sz="2400" b="1" dirty="0"/>
              <a:t>Technical and programmatic sides of projects are poorly coupled</a:t>
            </a:r>
          </a:p>
          <a:p>
            <a:endParaRPr lang="en-US" sz="2400" b="1" dirty="0"/>
          </a:p>
        </p:txBody>
      </p:sp>
      <p:sp>
        <p:nvSpPr>
          <p:cNvPr id="41" name="TextBox 40"/>
          <p:cNvSpPr txBox="1"/>
          <p:nvPr/>
        </p:nvSpPr>
        <p:spPr>
          <a:xfrm>
            <a:off x="649448" y="5390511"/>
            <a:ext cx="7864434" cy="830997"/>
          </a:xfrm>
          <a:prstGeom prst="rect">
            <a:avLst/>
          </a:prstGeom>
          <a:noFill/>
        </p:spPr>
        <p:txBody>
          <a:bodyPr wrap="square" rtlCol="0">
            <a:spAutoFit/>
          </a:bodyPr>
          <a:lstStyle/>
          <a:p>
            <a:r>
              <a:rPr lang="en-US" sz="2400" b="1" dirty="0" smtClean="0">
                <a:solidFill>
                  <a:schemeClr val="bg2">
                    <a:lumMod val="50000"/>
                  </a:schemeClr>
                </a:solidFill>
              </a:rPr>
              <a:t>Result</a:t>
            </a:r>
            <a:r>
              <a:rPr lang="en-US" sz="2400" b="1" dirty="0">
                <a:solidFill>
                  <a:schemeClr val="bg2">
                    <a:lumMod val="50000"/>
                  </a:schemeClr>
                </a:solidFill>
              </a:rPr>
              <a:t>:  H</a:t>
            </a:r>
            <a:r>
              <a:rPr lang="en-US" sz="2400" b="1" dirty="0" smtClean="0">
                <a:solidFill>
                  <a:schemeClr val="bg2">
                    <a:lumMod val="50000"/>
                  </a:schemeClr>
                </a:solidFill>
              </a:rPr>
              <a:t>ampers </a:t>
            </a:r>
            <a:r>
              <a:rPr lang="en-US" sz="2400" b="1" dirty="0">
                <a:solidFill>
                  <a:schemeClr val="bg2">
                    <a:lumMod val="50000"/>
                  </a:schemeClr>
                </a:solidFill>
              </a:rPr>
              <a:t>effective project decision-</a:t>
            </a:r>
            <a:r>
              <a:rPr lang="en-US" sz="2400" b="1" dirty="0" smtClean="0">
                <a:solidFill>
                  <a:schemeClr val="bg2">
                    <a:lumMod val="50000"/>
                  </a:schemeClr>
                </a:solidFill>
              </a:rPr>
              <a:t>making, </a:t>
            </a:r>
            <a:r>
              <a:rPr lang="en-US" sz="2400" b="1" dirty="0">
                <a:solidFill>
                  <a:schemeClr val="bg2">
                    <a:lumMod val="50000"/>
                  </a:schemeClr>
                </a:solidFill>
              </a:rPr>
              <a:t>increasing development risk</a:t>
            </a:r>
          </a:p>
        </p:txBody>
      </p:sp>
      <p:cxnSp>
        <p:nvCxnSpPr>
          <p:cNvPr id="5" name="Straight Arrow Connector 4"/>
          <p:cNvCxnSpPr/>
          <p:nvPr/>
        </p:nvCxnSpPr>
        <p:spPr>
          <a:xfrm>
            <a:off x="3676975" y="3688086"/>
            <a:ext cx="2284033" cy="0"/>
          </a:xfrm>
          <a:prstGeom prst="straightConnector1">
            <a:avLst/>
          </a:prstGeom>
          <a:ln w="152400" cmpd="sng">
            <a:solidFill>
              <a:schemeClr val="bg2">
                <a:lumMod val="75000"/>
              </a:schemeClr>
            </a:solidFill>
            <a:prstDash val="sysDot"/>
            <a:headEnd type="triangle"/>
            <a:tailEnd type="triangle" w="med" len="med"/>
          </a:ln>
        </p:spPr>
        <p:style>
          <a:lnRef idx="2">
            <a:schemeClr val="accent1"/>
          </a:lnRef>
          <a:fillRef idx="0">
            <a:schemeClr val="accent1"/>
          </a:fillRef>
          <a:effectRef idx="1">
            <a:schemeClr val="accent1"/>
          </a:effectRef>
          <a:fontRef idx="minor">
            <a:schemeClr val="tx1"/>
          </a:fontRef>
        </p:style>
      </p:cxnSp>
      <p:pic>
        <p:nvPicPr>
          <p:cNvPr id="3" name="Picture 2" descr="screen-bean-org-chart.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0187" y="2708605"/>
            <a:ext cx="2780145" cy="2381771"/>
          </a:xfrm>
          <a:prstGeom prst="rect">
            <a:avLst/>
          </a:prstGeom>
        </p:spPr>
      </p:pic>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499" y="2773003"/>
            <a:ext cx="3301113" cy="22755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4133833" y="2708214"/>
            <a:ext cx="1360666" cy="830997"/>
          </a:xfrm>
          <a:prstGeom prst="rect">
            <a:avLst/>
          </a:prstGeom>
          <a:noFill/>
        </p:spPr>
        <p:txBody>
          <a:bodyPr wrap="square" rtlCol="0">
            <a:spAutoFit/>
          </a:bodyPr>
          <a:lstStyle/>
          <a:p>
            <a:pPr algn="ctr"/>
            <a:r>
              <a:rPr lang="en-US" sz="4800" b="1" dirty="0" smtClean="0">
                <a:solidFill>
                  <a:schemeClr val="bg2">
                    <a:lumMod val="75000"/>
                  </a:schemeClr>
                </a:solidFill>
              </a:rPr>
              <a:t>?</a:t>
            </a:r>
            <a:endParaRPr lang="en-US" sz="4800" b="1" dirty="0">
              <a:solidFill>
                <a:schemeClr val="bg2">
                  <a:lumMod val="75000"/>
                </a:schemeClr>
              </a:solidFill>
            </a:endParaRPr>
          </a:p>
        </p:txBody>
      </p:sp>
    </p:spTree>
    <p:extLst>
      <p:ext uri="{BB962C8B-B14F-4D97-AF65-F5344CB8AC3E}">
        <p14:creationId xmlns:p14="http://schemas.microsoft.com/office/powerpoint/2010/main" val="389771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0"/>
            <a:ext cx="8331200" cy="685800"/>
          </a:xfrm>
        </p:spPr>
        <p:txBody>
          <a:bodyPr/>
          <a:lstStyle/>
          <a:p>
            <a:r>
              <a:rPr lang="en-US" sz="3200" dirty="0" smtClean="0"/>
              <a:t>Industry-Identified Problems in SE*</a:t>
            </a:r>
            <a:endParaRPr lang="en-US" sz="3200" dirty="0"/>
          </a:p>
        </p:txBody>
      </p:sp>
      <p:sp>
        <p:nvSpPr>
          <p:cNvPr id="3" name="Content Placeholder 2"/>
          <p:cNvSpPr>
            <a:spLocks noGrp="1"/>
          </p:cNvSpPr>
          <p:nvPr>
            <p:ph idx="1"/>
          </p:nvPr>
        </p:nvSpPr>
        <p:spPr>
          <a:xfrm>
            <a:off x="170211" y="1066800"/>
            <a:ext cx="8851039" cy="5181600"/>
          </a:xfrm>
        </p:spPr>
        <p:txBody>
          <a:bodyPr/>
          <a:lstStyle/>
          <a:p>
            <a:pPr>
              <a:spcBef>
                <a:spcPts val="1776"/>
              </a:spcBef>
            </a:pPr>
            <a:r>
              <a:rPr lang="en-US" dirty="0"/>
              <a:t>Poor integration of models across the life </a:t>
            </a:r>
            <a:r>
              <a:rPr lang="en-US" dirty="0" smtClean="0"/>
              <a:t>cycle</a:t>
            </a:r>
          </a:p>
          <a:p>
            <a:pPr lvl="1">
              <a:spcBef>
                <a:spcPts val="576"/>
              </a:spcBef>
            </a:pPr>
            <a:r>
              <a:rPr lang="en-US" dirty="0" smtClean="0">
                <a:solidFill>
                  <a:srgbClr val="0000FF"/>
                </a:solidFill>
              </a:rPr>
              <a:t>Hard to get coherent, checkable model of the whole </a:t>
            </a:r>
            <a:r>
              <a:rPr lang="en-US" i="1" dirty="0" smtClean="0">
                <a:solidFill>
                  <a:srgbClr val="0000FF"/>
                </a:solidFill>
              </a:rPr>
              <a:t>system </a:t>
            </a:r>
            <a:r>
              <a:rPr lang="en-US" dirty="0" smtClean="0">
                <a:solidFill>
                  <a:srgbClr val="0000FF"/>
                </a:solidFill>
              </a:rPr>
              <a:t/>
            </a:r>
            <a:br>
              <a:rPr lang="en-US" dirty="0" smtClean="0">
                <a:solidFill>
                  <a:srgbClr val="0000FF"/>
                </a:solidFill>
              </a:rPr>
            </a:br>
            <a:r>
              <a:rPr lang="en-US" dirty="0" smtClean="0">
                <a:solidFill>
                  <a:srgbClr val="0000FF"/>
                </a:solidFill>
              </a:rPr>
              <a:t>(at some level of abstraction)</a:t>
            </a:r>
            <a:endParaRPr lang="en-US" i="1" dirty="0" smtClean="0">
              <a:solidFill>
                <a:srgbClr val="0000FF"/>
              </a:solidFill>
            </a:endParaRPr>
          </a:p>
          <a:p>
            <a:pPr>
              <a:spcBef>
                <a:spcPts val="1776"/>
              </a:spcBef>
            </a:pPr>
            <a:r>
              <a:rPr lang="en-US" dirty="0" smtClean="0"/>
              <a:t>Limited </a:t>
            </a:r>
            <a:r>
              <a:rPr lang="en-US" dirty="0"/>
              <a:t>reuse of models between </a:t>
            </a:r>
            <a:r>
              <a:rPr lang="en-US" dirty="0" smtClean="0"/>
              <a:t>programs</a:t>
            </a:r>
          </a:p>
          <a:p>
            <a:pPr lvl="1">
              <a:spcBef>
                <a:spcPts val="576"/>
              </a:spcBef>
            </a:pPr>
            <a:r>
              <a:rPr lang="en-US" dirty="0" smtClean="0">
                <a:solidFill>
                  <a:srgbClr val="0000FF"/>
                </a:solidFill>
              </a:rPr>
              <a:t>Paying for similar engineering work over and over</a:t>
            </a:r>
          </a:p>
          <a:p>
            <a:pPr>
              <a:spcBef>
                <a:spcPts val="1776"/>
              </a:spcBef>
            </a:pPr>
            <a:r>
              <a:rPr lang="en-US" dirty="0" smtClean="0"/>
              <a:t>Variation </a:t>
            </a:r>
            <a:r>
              <a:rPr lang="en-US" dirty="0"/>
              <a:t>in modeling maturity and integration across Engineering Disciplines (e.g., systems, software, mechanical , electrical, test, maintainability, safety, security</a:t>
            </a:r>
            <a:r>
              <a:rPr lang="en-US" dirty="0" smtClean="0"/>
              <a:t>)</a:t>
            </a:r>
          </a:p>
          <a:p>
            <a:pPr lvl="1"/>
            <a:r>
              <a:rPr lang="en-US" dirty="0" smtClean="0">
                <a:solidFill>
                  <a:srgbClr val="0000FF"/>
                </a:solidFill>
              </a:rPr>
              <a:t>Mechanical</a:t>
            </a:r>
            <a:r>
              <a:rPr lang="en-US" dirty="0">
                <a:solidFill>
                  <a:srgbClr val="0000FF"/>
                </a:solidFill>
              </a:rPr>
              <a:t>/Electrical CAD/CAE fairly </a:t>
            </a:r>
            <a:r>
              <a:rPr lang="en-US" i="1" dirty="0" smtClean="0">
                <a:solidFill>
                  <a:srgbClr val="0000FF"/>
                </a:solidFill>
              </a:rPr>
              <a:t>mature</a:t>
            </a:r>
          </a:p>
          <a:p>
            <a:pPr lvl="1"/>
            <a:r>
              <a:rPr lang="en-US" dirty="0" smtClean="0">
                <a:solidFill>
                  <a:srgbClr val="0000FF"/>
                </a:solidFill>
              </a:rPr>
              <a:t>Systems</a:t>
            </a:r>
            <a:r>
              <a:rPr lang="en-US" dirty="0">
                <a:solidFill>
                  <a:srgbClr val="0000FF"/>
                </a:solidFill>
              </a:rPr>
              <a:t>/Software/Test fairly </a:t>
            </a:r>
            <a:r>
              <a:rPr lang="en-US" i="1" dirty="0">
                <a:solidFill>
                  <a:srgbClr val="0000FF"/>
                </a:solidFill>
              </a:rPr>
              <a:t>immature </a:t>
            </a:r>
          </a:p>
        </p:txBody>
      </p:sp>
      <p:sp>
        <p:nvSpPr>
          <p:cNvPr id="6" name="TextBox 5"/>
          <p:cNvSpPr txBox="1"/>
          <p:nvPr/>
        </p:nvSpPr>
        <p:spPr>
          <a:xfrm>
            <a:off x="776960" y="5940425"/>
            <a:ext cx="7684415" cy="369332"/>
          </a:xfrm>
          <a:prstGeom prst="rect">
            <a:avLst/>
          </a:prstGeom>
          <a:solidFill>
            <a:srgbClr val="FFFFB3"/>
          </a:solidFill>
          <a:ln>
            <a:solidFill>
              <a:srgbClr val="000000"/>
            </a:solidFill>
          </a:ln>
          <a:effectLst>
            <a:outerShdw blurRad="50800" dist="38100" dir="2700000" algn="tl" rotWithShape="0">
              <a:prstClr val="black">
                <a:alpha val="40000"/>
              </a:prstClr>
            </a:outerShdw>
          </a:effectLst>
        </p:spPr>
        <p:txBody>
          <a:bodyPr wrap="square" rtlCol="0">
            <a:spAutoFit/>
          </a:bodyPr>
          <a:lstStyle/>
          <a:p>
            <a:r>
              <a:rPr lang="en-US" dirty="0" smtClean="0"/>
              <a:t>* Source: NDIA Final Report, Model Based Engineering Subcommittee</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20</a:t>
            </a:fld>
            <a:endParaRPr lang="en-US" dirty="0"/>
          </a:p>
        </p:txBody>
      </p:sp>
    </p:spTree>
    <p:extLst>
      <p:ext uri="{BB962C8B-B14F-4D97-AF65-F5344CB8AC3E}">
        <p14:creationId xmlns:p14="http://schemas.microsoft.com/office/powerpoint/2010/main" val="71050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2" end="2"/>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2" dur="500"/>
                                        <p:tgtEl>
                                          <p:spTgt spid="3">
                                            <p:txEl>
                                              <p:pRg st="5" end="5"/>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369941" y="82308"/>
            <a:ext cx="3663627" cy="6623292"/>
          </a:xfrm>
          <a:prstGeom prst="roundRect">
            <a:avLst/>
          </a:prstGeom>
          <a:solidFill>
            <a:srgbClr val="FFFFCC"/>
          </a:solidFill>
          <a:ln w="28575" cmpd="sng">
            <a:solidFill>
              <a:srgbClr val="6633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1187" y="75606"/>
            <a:ext cx="3231774" cy="674034"/>
          </a:xfrm>
        </p:spPr>
        <p:txBody>
          <a:bodyPr>
            <a:normAutofit/>
          </a:bodyPr>
          <a:lstStyle/>
          <a:p>
            <a:r>
              <a:rPr lang="en-US" sz="3200" b="1" dirty="0" smtClean="0"/>
              <a:t>Current State</a:t>
            </a:r>
            <a:endParaRPr lang="en-US" sz="3200" b="1" dirty="0"/>
          </a:p>
        </p:txBody>
      </p:sp>
      <p:sp>
        <p:nvSpPr>
          <p:cNvPr id="4" name="TextBox 3"/>
          <p:cNvSpPr txBox="1"/>
          <p:nvPr/>
        </p:nvSpPr>
        <p:spPr>
          <a:xfrm>
            <a:off x="1454663" y="3318936"/>
            <a:ext cx="2971800" cy="1308050"/>
          </a:xfrm>
          <a:prstGeom prst="rect">
            <a:avLst/>
          </a:prstGeom>
          <a:solidFill>
            <a:srgbClr val="FFFFC0"/>
          </a:solidFill>
          <a:ln>
            <a:solidFill>
              <a:srgbClr val="000000"/>
            </a:solidFill>
          </a:ln>
          <a:effectLst>
            <a:outerShdw blurRad="50800" dist="38100" dir="2700000">
              <a:srgbClr val="000000">
                <a:alpha val="43000"/>
              </a:srgbClr>
            </a:outerShdw>
          </a:effectLst>
        </p:spPr>
        <p:txBody>
          <a:bodyPr wrap="square" rtlCol="0">
            <a:spAutoFit/>
          </a:bodyPr>
          <a:lstStyle/>
          <a:p>
            <a:pPr algn="ctr"/>
            <a:r>
              <a:rPr lang="en-US" sz="1600" i="0" dirty="0" smtClean="0"/>
              <a:t>“System Model”</a:t>
            </a:r>
          </a:p>
          <a:p>
            <a:r>
              <a:rPr lang="en-US" sz="1800" b="0" i="0" dirty="0" smtClean="0"/>
              <a:t>Spreadsheets, viewgraphs, text documents, e-mails, meeting notes, etc.</a:t>
            </a:r>
            <a:endParaRPr lang="en-US" sz="1800" b="0" i="0" dirty="0"/>
          </a:p>
        </p:txBody>
      </p:sp>
      <p:sp>
        <p:nvSpPr>
          <p:cNvPr id="5" name="Oval 4"/>
          <p:cNvSpPr/>
          <p:nvPr/>
        </p:nvSpPr>
        <p:spPr bwMode="auto">
          <a:xfrm>
            <a:off x="192659" y="5681136"/>
            <a:ext cx="1676400" cy="914400"/>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Structural</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Model</a:t>
            </a:r>
            <a:endParaRPr kumimoji="0" lang="en-US" sz="1800" b="1" i="1" u="none" strike="noStrike" cap="none" normalizeH="0" baseline="0" dirty="0">
              <a:ln>
                <a:noFill/>
              </a:ln>
              <a:solidFill>
                <a:schemeClr val="tx1"/>
              </a:solidFill>
              <a:effectLst/>
              <a:latin typeface="Helvetica" pitchFamily="-112" charset="0"/>
            </a:endParaRPr>
          </a:p>
        </p:txBody>
      </p:sp>
      <p:sp>
        <p:nvSpPr>
          <p:cNvPr id="7" name="Oval 6"/>
          <p:cNvSpPr/>
          <p:nvPr/>
        </p:nvSpPr>
        <p:spPr bwMode="auto">
          <a:xfrm>
            <a:off x="1517068" y="5065399"/>
            <a:ext cx="1551589" cy="872066"/>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Power</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Model</a:t>
            </a:r>
            <a:endParaRPr kumimoji="0" lang="en-US" sz="1800" b="1" i="1" u="none" strike="noStrike" cap="none" normalizeH="0" baseline="0" dirty="0">
              <a:ln>
                <a:noFill/>
              </a:ln>
              <a:solidFill>
                <a:schemeClr val="tx1"/>
              </a:solidFill>
              <a:effectLst/>
              <a:latin typeface="Helvetica" pitchFamily="-112" charset="0"/>
            </a:endParaRPr>
          </a:p>
        </p:txBody>
      </p:sp>
      <p:sp>
        <p:nvSpPr>
          <p:cNvPr id="8" name="Oval 7"/>
          <p:cNvSpPr/>
          <p:nvPr/>
        </p:nvSpPr>
        <p:spPr bwMode="auto">
          <a:xfrm>
            <a:off x="2564784" y="5937463"/>
            <a:ext cx="1424906" cy="768137"/>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Thermal</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Model</a:t>
            </a:r>
            <a:endParaRPr kumimoji="0" lang="en-US" sz="1800" b="1" i="1" u="none" strike="noStrike" cap="none" normalizeH="0" baseline="0" dirty="0">
              <a:ln>
                <a:noFill/>
              </a:ln>
              <a:solidFill>
                <a:schemeClr val="tx1"/>
              </a:solidFill>
              <a:effectLst/>
              <a:latin typeface="Helvetica" pitchFamily="-112" charset="0"/>
            </a:endParaRPr>
          </a:p>
        </p:txBody>
      </p:sp>
      <p:sp>
        <p:nvSpPr>
          <p:cNvPr id="9" name="Oval 8"/>
          <p:cNvSpPr/>
          <p:nvPr/>
        </p:nvSpPr>
        <p:spPr bwMode="auto">
          <a:xfrm>
            <a:off x="3647424" y="5171328"/>
            <a:ext cx="1486678" cy="802003"/>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Radiation</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Model</a:t>
            </a:r>
            <a:endParaRPr kumimoji="0" lang="en-US" sz="1800" b="1" i="1" u="none" strike="noStrike" cap="none" normalizeH="0" baseline="0" dirty="0">
              <a:ln>
                <a:noFill/>
              </a:ln>
              <a:solidFill>
                <a:schemeClr val="tx1"/>
              </a:solidFill>
              <a:effectLst/>
              <a:latin typeface="Helvetica" pitchFamily="-112" charset="0"/>
            </a:endParaRPr>
          </a:p>
        </p:txBody>
      </p:sp>
      <p:sp>
        <p:nvSpPr>
          <p:cNvPr id="10" name="Oval 9"/>
          <p:cNvSpPr/>
          <p:nvPr/>
        </p:nvSpPr>
        <p:spPr bwMode="auto">
          <a:xfrm>
            <a:off x="121062" y="2480736"/>
            <a:ext cx="1587331" cy="762000"/>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Margin</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Analysis</a:t>
            </a:r>
            <a:endParaRPr kumimoji="0" lang="en-US" sz="1800" b="1" i="1" u="none" strike="noStrike" cap="none" normalizeH="0" baseline="0" dirty="0">
              <a:ln>
                <a:noFill/>
              </a:ln>
              <a:solidFill>
                <a:schemeClr val="tx1"/>
              </a:solidFill>
              <a:effectLst/>
              <a:latin typeface="Helvetica" pitchFamily="-112" charset="0"/>
            </a:endParaRPr>
          </a:p>
        </p:txBody>
      </p:sp>
      <p:sp>
        <p:nvSpPr>
          <p:cNvPr id="47" name="Oval 46"/>
          <p:cNvSpPr/>
          <p:nvPr/>
        </p:nvSpPr>
        <p:spPr bwMode="auto">
          <a:xfrm>
            <a:off x="318120" y="1316059"/>
            <a:ext cx="2273086" cy="878366"/>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Requirements</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&amp; Objectives</a:t>
            </a:r>
            <a:endParaRPr kumimoji="0" lang="en-US" sz="1800" b="1" i="1" u="none" strike="noStrike" cap="none" normalizeH="0" baseline="0" dirty="0">
              <a:ln>
                <a:noFill/>
              </a:ln>
              <a:solidFill>
                <a:schemeClr val="tx1"/>
              </a:solidFill>
              <a:effectLst/>
              <a:latin typeface="Helvetica" pitchFamily="-112" charset="0"/>
            </a:endParaRPr>
          </a:p>
        </p:txBody>
      </p:sp>
      <p:sp>
        <p:nvSpPr>
          <p:cNvPr id="56" name="Oval 55"/>
          <p:cNvSpPr/>
          <p:nvPr/>
        </p:nvSpPr>
        <p:spPr bwMode="auto">
          <a:xfrm>
            <a:off x="3124286" y="1337736"/>
            <a:ext cx="1900209" cy="878366"/>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Configuration</a:t>
            </a:r>
            <a:endParaRPr kumimoji="0" lang="en-US" sz="1800" b="1" i="1" u="none" strike="noStrike" cap="none" normalizeH="0" baseline="0" dirty="0">
              <a:ln>
                <a:noFill/>
              </a:ln>
              <a:solidFill>
                <a:schemeClr val="tx1"/>
              </a:solidFill>
              <a:effectLst/>
              <a:latin typeface="Helvetica" pitchFamily="-112" charset="0"/>
            </a:endParaRPr>
          </a:p>
        </p:txBody>
      </p:sp>
      <p:sp>
        <p:nvSpPr>
          <p:cNvPr id="6" name="Oval 5"/>
          <p:cNvSpPr/>
          <p:nvPr/>
        </p:nvSpPr>
        <p:spPr bwMode="auto">
          <a:xfrm>
            <a:off x="1970766" y="2070268"/>
            <a:ext cx="1736179" cy="878366"/>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Operations</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smtClean="0">
                <a:ln>
                  <a:noFill/>
                </a:ln>
                <a:solidFill>
                  <a:schemeClr val="tx1"/>
                </a:solidFill>
                <a:effectLst/>
                <a:latin typeface="Helvetica" pitchFamily="-112" charset="0"/>
              </a:rPr>
              <a:t>Plan</a:t>
            </a:r>
            <a:endParaRPr kumimoji="0" lang="en-US" sz="1800" b="1" i="1" u="none" strike="noStrike" cap="none" normalizeH="0" baseline="0" dirty="0">
              <a:ln>
                <a:noFill/>
              </a:ln>
              <a:solidFill>
                <a:schemeClr val="tx1"/>
              </a:solidFill>
              <a:effectLst/>
              <a:latin typeface="Helvetica" pitchFamily="-112" charset="0"/>
            </a:endParaRPr>
          </a:p>
        </p:txBody>
      </p:sp>
      <p:sp>
        <p:nvSpPr>
          <p:cNvPr id="26" name="Title 1"/>
          <p:cNvSpPr txBox="1">
            <a:spLocks/>
          </p:cNvSpPr>
          <p:nvPr/>
        </p:nvSpPr>
        <p:spPr bwMode="auto">
          <a:xfrm>
            <a:off x="5541096" y="130604"/>
            <a:ext cx="3047825" cy="61599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663300"/>
                </a:solidFill>
                <a:effectLst/>
                <a:uLnTx/>
                <a:uFillTx/>
                <a:latin typeface="+mj-lt"/>
                <a:ea typeface="ＭＳ Ｐゴシック" pitchFamily="-112" charset="-128"/>
                <a:cs typeface="ＭＳ Ｐゴシック" pitchFamily="-112" charset="-128"/>
              </a:rPr>
              <a:t>Desired State</a:t>
            </a:r>
            <a:endParaRPr kumimoji="0" lang="en-US" sz="3200" b="1" i="0" u="none" strike="noStrike" kern="0" cap="none" spc="0" normalizeH="0" baseline="0" noProof="0" dirty="0">
              <a:ln>
                <a:noFill/>
              </a:ln>
              <a:solidFill>
                <a:srgbClr val="663300"/>
              </a:solidFill>
              <a:effectLst/>
              <a:uLnTx/>
              <a:uFillTx/>
              <a:latin typeface="+mj-lt"/>
              <a:ea typeface="ＭＳ Ｐゴシック" pitchFamily="-112" charset="-128"/>
              <a:cs typeface="ＭＳ Ｐゴシック" pitchFamily="-112" charset="-128"/>
            </a:endParaRPr>
          </a:p>
        </p:txBody>
      </p:sp>
      <p:sp>
        <p:nvSpPr>
          <p:cNvPr id="28" name="Right Arrow 27"/>
          <p:cNvSpPr/>
          <p:nvPr/>
        </p:nvSpPr>
        <p:spPr bwMode="auto">
          <a:xfrm>
            <a:off x="4074541" y="347064"/>
            <a:ext cx="1295400" cy="228600"/>
          </a:xfrm>
          <a:prstGeom prst="rightArrow">
            <a:avLst/>
          </a:prstGeom>
          <a:solidFill>
            <a:srgbClr val="0000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29" name="Rectangle 2"/>
          <p:cNvSpPr txBox="1">
            <a:spLocks noChangeArrowheads="1"/>
          </p:cNvSpPr>
          <p:nvPr/>
        </p:nvSpPr>
        <p:spPr bwMode="gray">
          <a:xfrm>
            <a:off x="5024496" y="1104380"/>
            <a:ext cx="4043304" cy="5491156"/>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lvl1pPr marL="228600" indent="-228600" algn="l" rtl="0" eaLnBrk="0" fontAlgn="base" hangingPunct="0">
              <a:lnSpc>
                <a:spcPct val="90000"/>
              </a:lnSpc>
              <a:spcBef>
                <a:spcPct val="30000"/>
              </a:spcBef>
              <a:spcAft>
                <a:spcPct val="0"/>
              </a:spcAft>
              <a:buClr>
                <a:srgbClr val="4566B5"/>
              </a:buClr>
              <a:buSzPct val="120000"/>
              <a:buFont typeface="Symbol" pitchFamily="18" charset="2"/>
              <a:buChar char="·"/>
              <a:defRPr sz="2000">
                <a:solidFill>
                  <a:srgbClr val="595959"/>
                </a:solidFill>
                <a:latin typeface="+mn-lt"/>
                <a:ea typeface="+mn-ea"/>
                <a:cs typeface="+mn-cs"/>
              </a:defRPr>
            </a:lvl1pPr>
            <a:lvl2pPr marL="576263" indent="-233363" algn="l" rtl="0" eaLnBrk="0" fontAlgn="base" hangingPunct="0">
              <a:lnSpc>
                <a:spcPct val="90000"/>
              </a:lnSpc>
              <a:spcBef>
                <a:spcPct val="10000"/>
              </a:spcBef>
              <a:spcAft>
                <a:spcPct val="0"/>
              </a:spcAft>
              <a:buSzPct val="100000"/>
              <a:buFont typeface="Symbol" pitchFamily="18" charset="2"/>
              <a:buChar char="·"/>
              <a:defRPr>
                <a:solidFill>
                  <a:srgbClr val="595959"/>
                </a:solidFill>
                <a:latin typeface="+mn-lt"/>
              </a:defRPr>
            </a:lvl2pPr>
            <a:lvl3pPr marL="914400" indent="-223838" algn="l" rtl="0" eaLnBrk="0" fontAlgn="base" hangingPunct="0">
              <a:lnSpc>
                <a:spcPct val="90000"/>
              </a:lnSpc>
              <a:spcBef>
                <a:spcPct val="10000"/>
              </a:spcBef>
              <a:spcAft>
                <a:spcPct val="0"/>
              </a:spcAft>
              <a:buSzPct val="100000"/>
              <a:buFont typeface="Symbol" pitchFamily="18" charset="2"/>
              <a:buChar char="·"/>
              <a:defRPr sz="1600">
                <a:solidFill>
                  <a:srgbClr val="595959"/>
                </a:solidFill>
                <a:latin typeface="+mn-lt"/>
              </a:defRPr>
            </a:lvl3pPr>
            <a:lvl4pPr marL="1257300" indent="-228600" algn="l" rtl="0" eaLnBrk="0" fontAlgn="base" hangingPunct="0">
              <a:lnSpc>
                <a:spcPct val="90000"/>
              </a:lnSpc>
              <a:spcBef>
                <a:spcPct val="10000"/>
              </a:spcBef>
              <a:spcAft>
                <a:spcPct val="0"/>
              </a:spcAft>
              <a:buSzPct val="100000"/>
              <a:buChar char="–"/>
              <a:defRPr sz="1400">
                <a:solidFill>
                  <a:srgbClr val="595959"/>
                </a:solidFill>
                <a:latin typeface="+mn-lt"/>
              </a:defRPr>
            </a:lvl4pPr>
            <a:lvl5pPr marL="1600200" indent="-228600" algn="l" rtl="0" eaLnBrk="0" fontAlgn="base" hangingPunct="0">
              <a:lnSpc>
                <a:spcPct val="90000"/>
              </a:lnSpc>
              <a:spcBef>
                <a:spcPct val="10000"/>
              </a:spcBef>
              <a:spcAft>
                <a:spcPct val="0"/>
              </a:spcAft>
              <a:buSzPct val="100000"/>
              <a:buChar char="•"/>
              <a:defRPr sz="1200">
                <a:solidFill>
                  <a:srgbClr val="595959"/>
                </a:solidFill>
                <a:latin typeface="+mn-lt"/>
              </a:defRPr>
            </a:lvl5pPr>
            <a:lvl6pPr marL="2057400" indent="-228600" algn="l" rtl="0" eaLnBrk="0" fontAlgn="base" hangingPunct="0">
              <a:lnSpc>
                <a:spcPct val="90000"/>
              </a:lnSpc>
              <a:spcBef>
                <a:spcPct val="10000"/>
              </a:spcBef>
              <a:spcAft>
                <a:spcPct val="0"/>
              </a:spcAft>
              <a:buSzPct val="100000"/>
              <a:buChar char="•"/>
              <a:defRPr sz="1200">
                <a:solidFill>
                  <a:srgbClr val="595959"/>
                </a:solidFill>
                <a:latin typeface="+mn-lt"/>
              </a:defRPr>
            </a:lvl6pPr>
            <a:lvl7pPr marL="2514600" indent="-228600" algn="l" rtl="0" eaLnBrk="0" fontAlgn="base" hangingPunct="0">
              <a:lnSpc>
                <a:spcPct val="90000"/>
              </a:lnSpc>
              <a:spcBef>
                <a:spcPct val="10000"/>
              </a:spcBef>
              <a:spcAft>
                <a:spcPct val="0"/>
              </a:spcAft>
              <a:buSzPct val="100000"/>
              <a:buChar char="•"/>
              <a:defRPr sz="1200">
                <a:solidFill>
                  <a:srgbClr val="595959"/>
                </a:solidFill>
                <a:latin typeface="+mn-lt"/>
              </a:defRPr>
            </a:lvl7pPr>
            <a:lvl8pPr marL="2971800" indent="-228600" algn="l" rtl="0" eaLnBrk="0" fontAlgn="base" hangingPunct="0">
              <a:lnSpc>
                <a:spcPct val="90000"/>
              </a:lnSpc>
              <a:spcBef>
                <a:spcPct val="10000"/>
              </a:spcBef>
              <a:spcAft>
                <a:spcPct val="0"/>
              </a:spcAft>
              <a:buSzPct val="100000"/>
              <a:buChar char="•"/>
              <a:defRPr sz="1200">
                <a:solidFill>
                  <a:srgbClr val="595959"/>
                </a:solidFill>
                <a:latin typeface="+mn-lt"/>
              </a:defRPr>
            </a:lvl8pPr>
            <a:lvl9pPr marL="3429000" indent="-228600" algn="l" rtl="0" eaLnBrk="0" fontAlgn="base" hangingPunct="0">
              <a:lnSpc>
                <a:spcPct val="90000"/>
              </a:lnSpc>
              <a:spcBef>
                <a:spcPct val="10000"/>
              </a:spcBef>
              <a:spcAft>
                <a:spcPct val="0"/>
              </a:spcAft>
              <a:buSzPct val="100000"/>
              <a:buChar char="•"/>
              <a:defRPr sz="1200">
                <a:solidFill>
                  <a:srgbClr val="595959"/>
                </a:solidFill>
                <a:latin typeface="+mn-lt"/>
              </a:defRPr>
            </a:lvl9pPr>
          </a:lstStyle>
          <a:p>
            <a:pPr lvl="1" eaLnBrk="1" hangingPunct="1">
              <a:lnSpc>
                <a:spcPct val="100000"/>
              </a:lnSpc>
              <a:spcBef>
                <a:spcPts val="2400"/>
              </a:spcBef>
              <a:buFontTx/>
              <a:buChar char="–"/>
            </a:pPr>
            <a:r>
              <a:rPr lang="en-US" sz="1600" dirty="0" smtClean="0">
                <a:solidFill>
                  <a:srgbClr val="663300"/>
                </a:solidFill>
                <a:latin typeface="Verdana" pitchFamily="-112" charset="0"/>
              </a:rPr>
              <a:t>Architecture and design captured in a formalized and repeatable system model</a:t>
            </a:r>
          </a:p>
          <a:p>
            <a:pPr lvl="1" eaLnBrk="1" hangingPunct="1">
              <a:lnSpc>
                <a:spcPct val="100000"/>
              </a:lnSpc>
              <a:spcBef>
                <a:spcPts val="2400"/>
              </a:spcBef>
              <a:buFontTx/>
              <a:buChar char="–"/>
            </a:pPr>
            <a:r>
              <a:rPr lang="en-US" sz="1600" dirty="0" smtClean="0">
                <a:solidFill>
                  <a:srgbClr val="663300"/>
                </a:solidFill>
                <a:latin typeface="Verdana" pitchFamily="-112" charset="0"/>
              </a:rPr>
              <a:t>Design reviews consist largely of model inspection &amp; validation</a:t>
            </a:r>
          </a:p>
          <a:p>
            <a:pPr lvl="1" eaLnBrk="1" hangingPunct="1">
              <a:lnSpc>
                <a:spcPct val="100000"/>
              </a:lnSpc>
              <a:spcBef>
                <a:spcPts val="2400"/>
              </a:spcBef>
              <a:buFontTx/>
              <a:buChar char="–"/>
            </a:pPr>
            <a:r>
              <a:rPr lang="en-US" sz="1600" dirty="0" smtClean="0">
                <a:solidFill>
                  <a:srgbClr val="663300"/>
                </a:solidFill>
                <a:latin typeface="Verdana" pitchFamily="-112" charset="0"/>
              </a:rPr>
              <a:t>System model evolves from formulation through operations</a:t>
            </a:r>
          </a:p>
          <a:p>
            <a:pPr lvl="1" eaLnBrk="1" hangingPunct="1">
              <a:lnSpc>
                <a:spcPct val="100000"/>
              </a:lnSpc>
              <a:spcBef>
                <a:spcPts val="2400"/>
              </a:spcBef>
              <a:buFontTx/>
              <a:buChar char="–"/>
            </a:pPr>
            <a:r>
              <a:rPr lang="en-US" sz="1600" dirty="0" smtClean="0">
                <a:solidFill>
                  <a:srgbClr val="663300"/>
                </a:solidFill>
                <a:latin typeface="Verdana" pitchFamily="-112" charset="0"/>
              </a:rPr>
              <a:t>System test activities focus on model validation</a:t>
            </a:r>
          </a:p>
          <a:p>
            <a:pPr lvl="1" eaLnBrk="1" hangingPunct="1">
              <a:lnSpc>
                <a:spcPct val="100000"/>
              </a:lnSpc>
              <a:spcBef>
                <a:spcPts val="2400"/>
              </a:spcBef>
              <a:buFontTx/>
              <a:buChar char="–"/>
            </a:pPr>
            <a:r>
              <a:rPr lang="en-US" sz="1600" dirty="0" smtClean="0">
                <a:solidFill>
                  <a:srgbClr val="663300"/>
                </a:solidFill>
                <a:latin typeface="Verdana" pitchFamily="-112" charset="0"/>
              </a:rPr>
              <a:t>Models and modeling tools are integrated across life-cycle</a:t>
            </a:r>
          </a:p>
          <a:p>
            <a:pPr lvl="1" eaLnBrk="1" hangingPunct="1">
              <a:lnSpc>
                <a:spcPct val="100000"/>
              </a:lnSpc>
              <a:spcBef>
                <a:spcPts val="2400"/>
              </a:spcBef>
              <a:buFontTx/>
              <a:buChar char="–"/>
            </a:pPr>
            <a:r>
              <a:rPr lang="en-US" sz="1600" dirty="0" smtClean="0">
                <a:solidFill>
                  <a:srgbClr val="663300"/>
                </a:solidFill>
                <a:latin typeface="Verdana" pitchFamily="-112" charset="0"/>
              </a:rPr>
              <a:t>Behavioral, physical, cost and risk models are integrated, allowing for an integrated fully-informed approach to system optimization</a:t>
            </a:r>
          </a:p>
          <a:p>
            <a:pPr lvl="1" eaLnBrk="1" hangingPunct="1">
              <a:spcBef>
                <a:spcPts val="2400"/>
              </a:spcBef>
              <a:buFontTx/>
              <a:buNone/>
            </a:pPr>
            <a:endParaRPr lang="en-US" sz="1400" dirty="0" smtClean="0">
              <a:solidFill>
                <a:srgbClr val="663300"/>
              </a:solidFill>
              <a:latin typeface="Verdana" pitchFamily="-112" charset="0"/>
            </a:endParaRPr>
          </a:p>
        </p:txBody>
      </p:sp>
      <p:sp>
        <p:nvSpPr>
          <p:cNvPr id="30" name="Left-Right Arrow 29"/>
          <p:cNvSpPr/>
          <p:nvPr/>
        </p:nvSpPr>
        <p:spPr bwMode="auto">
          <a:xfrm rot="3512228">
            <a:off x="890325" y="3413041"/>
            <a:ext cx="708753"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1" name="Left-Right Arrow 30"/>
          <p:cNvSpPr/>
          <p:nvPr/>
        </p:nvSpPr>
        <p:spPr bwMode="auto">
          <a:xfrm rot="4354683">
            <a:off x="1228597" y="2623789"/>
            <a:ext cx="1195023"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2" name="Left-Right Arrow 31"/>
          <p:cNvSpPr/>
          <p:nvPr/>
        </p:nvSpPr>
        <p:spPr bwMode="auto">
          <a:xfrm rot="5400000">
            <a:off x="2703878" y="3025874"/>
            <a:ext cx="404477"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3" name="Left-Right Arrow 32"/>
          <p:cNvSpPr/>
          <p:nvPr/>
        </p:nvSpPr>
        <p:spPr bwMode="auto">
          <a:xfrm rot="6308467">
            <a:off x="3395521" y="2655747"/>
            <a:ext cx="1174117"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4" name="Left-Right Arrow 33"/>
          <p:cNvSpPr/>
          <p:nvPr/>
        </p:nvSpPr>
        <p:spPr bwMode="auto">
          <a:xfrm rot="6994149">
            <a:off x="783918" y="5046178"/>
            <a:ext cx="1193401"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5" name="Left-Right Arrow 34"/>
          <p:cNvSpPr/>
          <p:nvPr/>
        </p:nvSpPr>
        <p:spPr bwMode="auto">
          <a:xfrm rot="5400000">
            <a:off x="2061539" y="4734381"/>
            <a:ext cx="462646"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6" name="Left-Right Arrow 35"/>
          <p:cNvSpPr/>
          <p:nvPr/>
        </p:nvSpPr>
        <p:spPr bwMode="auto">
          <a:xfrm rot="5792413">
            <a:off x="2677529" y="5168687"/>
            <a:ext cx="1326533"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7" name="Left-Right Arrow 36"/>
          <p:cNvSpPr/>
          <p:nvPr/>
        </p:nvSpPr>
        <p:spPr bwMode="auto">
          <a:xfrm rot="4889456">
            <a:off x="3967985" y="4770686"/>
            <a:ext cx="579325"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sp>
        <p:nvSpPr>
          <p:cNvPr id="38" name="Oval 37"/>
          <p:cNvSpPr/>
          <p:nvPr/>
        </p:nvSpPr>
        <p:spPr bwMode="auto">
          <a:xfrm>
            <a:off x="4235671" y="2369046"/>
            <a:ext cx="1188669" cy="643466"/>
          </a:xfrm>
          <a:prstGeom prst="ellipse">
            <a:avLst/>
          </a:prstGeom>
          <a:solidFill>
            <a:srgbClr val="89F2C9"/>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800" b="1" i="1" dirty="0" smtClean="0">
                <a:solidFill>
                  <a:schemeClr val="tx1"/>
                </a:solidFill>
                <a:latin typeface="Helvetica" pitchFamily="-112" charset="0"/>
              </a:rPr>
              <a:t>Cost</a:t>
            </a:r>
          </a:p>
          <a:p>
            <a:pPr marL="0" marR="0" indent="0" algn="ctr" defTabSz="914400" rtl="0" eaLnBrk="0" fontAlgn="base" latinLnBrk="0" hangingPunct="0">
              <a:lnSpc>
                <a:spcPct val="100000"/>
              </a:lnSpc>
              <a:spcBef>
                <a:spcPct val="0"/>
              </a:spcBef>
              <a:spcAft>
                <a:spcPct val="0"/>
              </a:spcAft>
              <a:buClrTx/>
              <a:buSzTx/>
              <a:buFontTx/>
              <a:buNone/>
              <a:tabLst/>
            </a:pPr>
            <a:r>
              <a:rPr lang="en-US" sz="1800" b="1" i="1" dirty="0" smtClean="0">
                <a:solidFill>
                  <a:schemeClr val="tx1"/>
                </a:solidFill>
                <a:latin typeface="Helvetica" pitchFamily="-112" charset="0"/>
              </a:rPr>
              <a:t>Model</a:t>
            </a:r>
            <a:endParaRPr kumimoji="0" lang="en-US" sz="1800" b="1" i="1" u="none" strike="noStrike" cap="none" normalizeH="0" baseline="0" dirty="0">
              <a:ln>
                <a:noFill/>
              </a:ln>
              <a:solidFill>
                <a:schemeClr val="tx1"/>
              </a:solidFill>
              <a:effectLst/>
              <a:latin typeface="Helvetica" pitchFamily="-112" charset="0"/>
            </a:endParaRPr>
          </a:p>
        </p:txBody>
      </p:sp>
      <p:sp>
        <p:nvSpPr>
          <p:cNvPr id="39" name="Left-Right Arrow 38"/>
          <p:cNvSpPr/>
          <p:nvPr/>
        </p:nvSpPr>
        <p:spPr bwMode="auto">
          <a:xfrm rot="6790472">
            <a:off x="4258450" y="3051107"/>
            <a:ext cx="416642" cy="228600"/>
          </a:xfrm>
          <a:prstGeom prst="leftRightArrow">
            <a:avLst/>
          </a:prstGeom>
          <a:solidFill>
            <a:srgbClr val="CC99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a:ln>
                <a:noFill/>
              </a:ln>
              <a:solidFill>
                <a:schemeClr val="tx1"/>
              </a:solidFill>
              <a:effectLst/>
              <a:latin typeface="Helvetica" pitchFamily="-112" charset="0"/>
            </a:endParaRPr>
          </a:p>
        </p:txBody>
      </p:sp>
      <p:pic>
        <p:nvPicPr>
          <p:cNvPr id="3074"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0859" y="4788692"/>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4989" y="4611018"/>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32946" y="4774685"/>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24833" y="4680592"/>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86346" y="3000723"/>
            <a:ext cx="438150" cy="438150"/>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p:cNvSpPr txBox="1"/>
          <p:nvPr/>
        </p:nvSpPr>
        <p:spPr>
          <a:xfrm>
            <a:off x="1453233" y="3332236"/>
            <a:ext cx="2968144" cy="1276503"/>
          </a:xfrm>
          <a:prstGeom prst="rect">
            <a:avLst/>
          </a:prstGeom>
          <a:solidFill>
            <a:srgbClr val="FFDCAA"/>
          </a:solidFill>
          <a:ln>
            <a:solidFill>
              <a:srgbClr val="000000"/>
            </a:solidFill>
          </a:ln>
          <a:effectLst>
            <a:outerShdw blurRad="50800" dist="38100" dir="2700000">
              <a:srgbClr val="000000">
                <a:alpha val="43000"/>
              </a:srgbClr>
            </a:outerShdw>
          </a:effectLst>
        </p:spPr>
        <p:txBody>
          <a:bodyPr wrap="square" rtlCol="0">
            <a:spAutoFit/>
          </a:bodyPr>
          <a:lstStyle/>
          <a:p>
            <a:pPr algn="ctr">
              <a:lnSpc>
                <a:spcPct val="85000"/>
              </a:lnSpc>
            </a:pPr>
            <a:r>
              <a:rPr lang="en-US" b="1" i="0" dirty="0" smtClean="0">
                <a:latin typeface="Calibri"/>
                <a:cs typeface="Calibri"/>
              </a:rPr>
              <a:t>System Model</a:t>
            </a:r>
          </a:p>
          <a:p>
            <a:pPr>
              <a:lnSpc>
                <a:spcPct val="85000"/>
              </a:lnSpc>
            </a:pPr>
            <a:r>
              <a:rPr lang="en-US" sz="1800" b="0" i="0" dirty="0" smtClean="0">
                <a:latin typeface="Calibri"/>
                <a:cs typeface="Calibri"/>
              </a:rPr>
              <a:t>Coupled models of structure, behavior, requirements, and equations. Single source of info. Checkable. </a:t>
            </a:r>
            <a:r>
              <a:rPr lang="en-US" sz="1800" b="0" i="0" dirty="0" err="1" smtClean="0">
                <a:latin typeface="Calibri"/>
                <a:cs typeface="Calibri"/>
              </a:rPr>
              <a:t>Queryable</a:t>
            </a:r>
            <a:r>
              <a:rPr lang="en-US" sz="1800" b="0" i="0" dirty="0" smtClean="0">
                <a:latin typeface="Calibri"/>
                <a:cs typeface="Calibri"/>
              </a:rPr>
              <a:t>.</a:t>
            </a:r>
            <a:endParaRPr lang="en-US" sz="1800" b="0" i="0" dirty="0">
              <a:latin typeface="Calibri"/>
              <a:cs typeface="Calibri"/>
            </a:endParaRPr>
          </a:p>
        </p:txBody>
      </p:sp>
      <p:pic>
        <p:nvPicPr>
          <p:cNvPr id="45"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6020" y="2884421"/>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2665" y="2928431"/>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01418" y="2853792"/>
            <a:ext cx="438150" cy="43815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C:\Users\bcooke\AppData\Local\Microsoft\Windows\Temporary Internet Files\Content.IE5\SXHRJKTZ\MC900432636[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2709" y="3238848"/>
            <a:ext cx="438150" cy="438150"/>
          </a:xfrm>
          <a:prstGeom prst="rect">
            <a:avLst/>
          </a:prstGeom>
          <a:noFill/>
          <a:extLst>
            <a:ext uri="{909E8E84-426E-40DD-AFC4-6F175D3DCCD1}">
              <a14:hiddenFill xmlns:a14="http://schemas.microsoft.com/office/drawing/2010/main">
                <a:solidFill>
                  <a:srgbClr val="FFFFFF"/>
                </a:solidFill>
              </a14:hiddenFill>
            </a:ext>
          </a:extLst>
        </p:spPr>
      </p:pic>
      <p:sp>
        <p:nvSpPr>
          <p:cNvPr id="11" name="Slide Number Placeholder 10"/>
          <p:cNvSpPr>
            <a:spLocks noGrp="1"/>
          </p:cNvSpPr>
          <p:nvPr>
            <p:ph type="sldNum" sz="quarter" idx="10"/>
          </p:nvPr>
        </p:nvSpPr>
        <p:spPr/>
        <p:txBody>
          <a:bodyPr/>
          <a:lstStyle/>
          <a:p>
            <a:pPr>
              <a:defRPr/>
            </a:pPr>
            <a:fld id="{FBA43EC7-B018-492A-98F6-32908B5B9E8D}" type="slidenum">
              <a:rPr lang="en-US" smtClean="0"/>
              <a:pPr>
                <a:defRPr/>
              </a:pPr>
              <a:t>21</a:t>
            </a:fld>
            <a:endParaRPr lang="en-US" dirty="0"/>
          </a:p>
        </p:txBody>
      </p:sp>
    </p:spTree>
    <p:extLst>
      <p:ext uri="{BB962C8B-B14F-4D97-AF65-F5344CB8AC3E}">
        <p14:creationId xmlns:p14="http://schemas.microsoft.com/office/powerpoint/2010/main" val="2683341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200"/>
                                  </p:stCondLst>
                                  <p:childTnLst>
                                    <p:set>
                                      <p:cBhvr>
                                        <p:cTn id="9" dur="1" fill="hold">
                                          <p:stCondLst>
                                            <p:cond delay="0"/>
                                          </p:stCondLst>
                                        </p:cTn>
                                        <p:tgtEl>
                                          <p:spTgt spid="7"/>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20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grpId="0" nodeType="afterEffect">
                                  <p:stCondLst>
                                    <p:cond delay="200"/>
                                  </p:stCondLst>
                                  <p:childTnLst>
                                    <p:set>
                                      <p:cBhvr>
                                        <p:cTn id="15" dur="1" fill="hold">
                                          <p:stCondLst>
                                            <p:cond delay="0"/>
                                          </p:stCondLst>
                                        </p:cTn>
                                        <p:tgtEl>
                                          <p:spTgt spid="9"/>
                                        </p:tgtEl>
                                        <p:attrNameLst>
                                          <p:attrName>style.visibility</p:attrName>
                                        </p:attrNameLst>
                                      </p:cBhvr>
                                      <p:to>
                                        <p:strVal val="visible"/>
                                      </p:to>
                                    </p:set>
                                  </p:childTnLst>
                                </p:cTn>
                              </p:par>
                            </p:childTnLst>
                          </p:cTn>
                        </p:par>
                        <p:par>
                          <p:cTn id="16" fill="hold">
                            <p:stCondLst>
                              <p:cond delay="600"/>
                            </p:stCondLst>
                            <p:childTnLst>
                              <p:par>
                                <p:cTn id="17" presetID="1" presetClass="entr" presetSubtype="0" fill="hold" grpId="0" nodeType="afterEffect">
                                  <p:stCondLst>
                                    <p:cond delay="200"/>
                                  </p:stCondLst>
                                  <p:childTnLst>
                                    <p:set>
                                      <p:cBhvr>
                                        <p:cTn id="18" dur="1" fill="hold">
                                          <p:stCondLst>
                                            <p:cond delay="0"/>
                                          </p:stCondLst>
                                        </p:cTn>
                                        <p:tgtEl>
                                          <p:spTgt spid="10"/>
                                        </p:tgtEl>
                                        <p:attrNameLst>
                                          <p:attrName>style.visibility</p:attrName>
                                        </p:attrNameLst>
                                      </p:cBhvr>
                                      <p:to>
                                        <p:strVal val="visible"/>
                                      </p:to>
                                    </p:set>
                                  </p:childTnLst>
                                </p:cTn>
                              </p:par>
                            </p:childTnLst>
                          </p:cTn>
                        </p:par>
                        <p:par>
                          <p:cTn id="19" fill="hold">
                            <p:stCondLst>
                              <p:cond delay="800"/>
                            </p:stCondLst>
                            <p:childTnLst>
                              <p:par>
                                <p:cTn id="20" presetID="1" presetClass="entr" presetSubtype="0" fill="hold" grpId="0" nodeType="afterEffect">
                                  <p:stCondLst>
                                    <p:cond delay="200"/>
                                  </p:stCondLst>
                                  <p:childTnLst>
                                    <p:set>
                                      <p:cBhvr>
                                        <p:cTn id="21" dur="1" fill="hold">
                                          <p:stCondLst>
                                            <p:cond delay="0"/>
                                          </p:stCondLst>
                                        </p:cTn>
                                        <p:tgtEl>
                                          <p:spTgt spid="6"/>
                                        </p:tgtEl>
                                        <p:attrNameLst>
                                          <p:attrName>style.visibility</p:attrName>
                                        </p:attrNameLst>
                                      </p:cBhvr>
                                      <p:to>
                                        <p:strVal val="visible"/>
                                      </p:to>
                                    </p:set>
                                  </p:childTnLst>
                                </p:cTn>
                              </p:par>
                            </p:childTnLst>
                          </p:cTn>
                        </p:par>
                        <p:par>
                          <p:cTn id="22" fill="hold">
                            <p:stCondLst>
                              <p:cond delay="1000"/>
                            </p:stCondLst>
                            <p:childTnLst>
                              <p:par>
                                <p:cTn id="23" presetID="1" presetClass="entr" presetSubtype="0" fill="hold" grpId="0" nodeType="afterEffect">
                                  <p:stCondLst>
                                    <p:cond delay="200"/>
                                  </p:stCondLst>
                                  <p:childTnLst>
                                    <p:set>
                                      <p:cBhvr>
                                        <p:cTn id="24" dur="1" fill="hold">
                                          <p:stCondLst>
                                            <p:cond delay="0"/>
                                          </p:stCondLst>
                                        </p:cTn>
                                        <p:tgtEl>
                                          <p:spTgt spid="47"/>
                                        </p:tgtEl>
                                        <p:attrNameLst>
                                          <p:attrName>style.visibility</p:attrName>
                                        </p:attrNameLst>
                                      </p:cBhvr>
                                      <p:to>
                                        <p:strVal val="visible"/>
                                      </p:to>
                                    </p:set>
                                  </p:childTnLst>
                                </p:cTn>
                              </p:par>
                            </p:childTnLst>
                          </p:cTn>
                        </p:par>
                        <p:par>
                          <p:cTn id="25" fill="hold">
                            <p:stCondLst>
                              <p:cond delay="1200"/>
                            </p:stCondLst>
                            <p:childTnLst>
                              <p:par>
                                <p:cTn id="26" presetID="1" presetClass="entr" presetSubtype="0" fill="hold" grpId="0" nodeType="afterEffect">
                                  <p:stCondLst>
                                    <p:cond delay="200"/>
                                  </p:stCondLst>
                                  <p:childTnLst>
                                    <p:set>
                                      <p:cBhvr>
                                        <p:cTn id="27" dur="1" fill="hold">
                                          <p:stCondLst>
                                            <p:cond delay="0"/>
                                          </p:stCondLst>
                                        </p:cTn>
                                        <p:tgtEl>
                                          <p:spTgt spid="56"/>
                                        </p:tgtEl>
                                        <p:attrNameLst>
                                          <p:attrName>style.visibility</p:attrName>
                                        </p:attrNameLst>
                                      </p:cBhvr>
                                      <p:to>
                                        <p:strVal val="visible"/>
                                      </p:to>
                                    </p:set>
                                  </p:childTnLst>
                                </p:cTn>
                              </p:par>
                            </p:childTnLst>
                          </p:cTn>
                        </p:par>
                        <p:par>
                          <p:cTn id="28" fill="hold">
                            <p:stCondLst>
                              <p:cond delay="1400"/>
                            </p:stCondLst>
                            <p:childTnLst>
                              <p:par>
                                <p:cTn id="29" presetID="1" presetClass="entr" presetSubtype="0" fill="hold" grpId="0" nodeType="afterEffect">
                                  <p:stCondLst>
                                    <p:cond delay="20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1000"/>
                                        <p:tgtEl>
                                          <p:spTgt spid="26"/>
                                        </p:tgtEl>
                                      </p:cBhvr>
                                    </p:animEffect>
                                  </p:childTnLst>
                                </p:cTn>
                              </p:par>
                              <p:par>
                                <p:cTn id="36" presetID="1" presetClass="exit" presetSubtype="0" fill="hold" nodeType="withEffect">
                                  <p:stCondLst>
                                    <p:cond delay="0"/>
                                  </p:stCondLst>
                                  <p:childTnLst>
                                    <p:set>
                                      <p:cBhvr>
                                        <p:cTn id="37" dur="1" fill="hold">
                                          <p:stCondLst>
                                            <p:cond delay="0"/>
                                          </p:stCondLst>
                                        </p:cTn>
                                        <p:tgtEl>
                                          <p:spTgt spid="43"/>
                                        </p:tgtEl>
                                        <p:attrNameLst>
                                          <p:attrName>style.visibility</p:attrName>
                                        </p:attrNameLst>
                                      </p:cBhvr>
                                      <p:to>
                                        <p:strVal val="hidden"/>
                                      </p:to>
                                    </p:set>
                                  </p:childTnLst>
                                </p:cTn>
                              </p:par>
                              <p:par>
                                <p:cTn id="38" presetID="1" presetClass="exit" presetSubtype="0" fill="hold" nodeType="withEffect">
                                  <p:stCondLst>
                                    <p:cond delay="0"/>
                                  </p:stCondLst>
                                  <p:childTnLst>
                                    <p:set>
                                      <p:cBhvr>
                                        <p:cTn id="39" dur="1" fill="hold">
                                          <p:stCondLst>
                                            <p:cond delay="0"/>
                                          </p:stCondLst>
                                        </p:cTn>
                                        <p:tgtEl>
                                          <p:spTgt spid="45"/>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46"/>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48"/>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49"/>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3074"/>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40"/>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41"/>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42"/>
                                        </p:tgtEl>
                                        <p:attrNameLst>
                                          <p:attrName>style.visibility</p:attrName>
                                        </p:attrNameLst>
                                      </p:cBhvr>
                                      <p:to>
                                        <p:strVal val="hidden"/>
                                      </p:to>
                                    </p:set>
                                  </p:childTnLst>
                                </p:cTn>
                              </p:par>
                              <p:par>
                                <p:cTn id="54" presetID="10" presetClass="entr" presetSubtype="0"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1000"/>
                                        <p:tgtEl>
                                          <p:spTgt spid="28"/>
                                        </p:tgtEl>
                                      </p:cBhvr>
                                    </p:animEffect>
                                  </p:childTnLst>
                                </p:cTn>
                              </p:par>
                              <p:par>
                                <p:cTn id="57" presetID="49" presetClass="entr" presetSubtype="0" decel="100000" fill="hold" grpId="0" nodeType="withEffect">
                                  <p:stCondLst>
                                    <p:cond delay="0"/>
                                  </p:stCondLst>
                                  <p:childTnLst>
                                    <p:set>
                                      <p:cBhvr>
                                        <p:cTn id="58" dur="1" fill="hold">
                                          <p:stCondLst>
                                            <p:cond delay="0"/>
                                          </p:stCondLst>
                                        </p:cTn>
                                        <p:tgtEl>
                                          <p:spTgt spid="44"/>
                                        </p:tgtEl>
                                        <p:attrNameLst>
                                          <p:attrName>style.visibility</p:attrName>
                                        </p:attrNameLst>
                                      </p:cBhvr>
                                      <p:to>
                                        <p:strVal val="visible"/>
                                      </p:to>
                                    </p:set>
                                    <p:anim calcmode="lin" valueType="num">
                                      <p:cBhvr>
                                        <p:cTn id="59" dur="500" fill="hold"/>
                                        <p:tgtEl>
                                          <p:spTgt spid="44"/>
                                        </p:tgtEl>
                                        <p:attrNameLst>
                                          <p:attrName>ppt_w</p:attrName>
                                        </p:attrNameLst>
                                      </p:cBhvr>
                                      <p:tavLst>
                                        <p:tav tm="0">
                                          <p:val>
                                            <p:fltVal val="0"/>
                                          </p:val>
                                        </p:tav>
                                        <p:tav tm="100000">
                                          <p:val>
                                            <p:strVal val="#ppt_w"/>
                                          </p:val>
                                        </p:tav>
                                      </p:tavLst>
                                    </p:anim>
                                    <p:anim calcmode="lin" valueType="num">
                                      <p:cBhvr>
                                        <p:cTn id="60" dur="500" fill="hold"/>
                                        <p:tgtEl>
                                          <p:spTgt spid="44"/>
                                        </p:tgtEl>
                                        <p:attrNameLst>
                                          <p:attrName>ppt_h</p:attrName>
                                        </p:attrNameLst>
                                      </p:cBhvr>
                                      <p:tavLst>
                                        <p:tav tm="0">
                                          <p:val>
                                            <p:fltVal val="0"/>
                                          </p:val>
                                        </p:tav>
                                        <p:tav tm="100000">
                                          <p:val>
                                            <p:strVal val="#ppt_h"/>
                                          </p:val>
                                        </p:tav>
                                      </p:tavLst>
                                    </p:anim>
                                    <p:anim calcmode="lin" valueType="num">
                                      <p:cBhvr>
                                        <p:cTn id="61" dur="500" fill="hold"/>
                                        <p:tgtEl>
                                          <p:spTgt spid="44"/>
                                        </p:tgtEl>
                                        <p:attrNameLst>
                                          <p:attrName>style.rotation</p:attrName>
                                        </p:attrNameLst>
                                      </p:cBhvr>
                                      <p:tavLst>
                                        <p:tav tm="0">
                                          <p:val>
                                            <p:fltVal val="360"/>
                                          </p:val>
                                        </p:tav>
                                        <p:tav tm="100000">
                                          <p:val>
                                            <p:fltVal val="0"/>
                                          </p:val>
                                        </p:tav>
                                      </p:tavLst>
                                    </p:anim>
                                    <p:animEffect transition="in" filter="fade">
                                      <p:cBhvr>
                                        <p:cTn id="62" dur="500"/>
                                        <p:tgtEl>
                                          <p:spTgt spid="44"/>
                                        </p:tgtEl>
                                      </p:cBhvr>
                                    </p:animEffect>
                                  </p:childTnLst>
                                </p:cTn>
                              </p:par>
                              <p:par>
                                <p:cTn id="63" presetID="1"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childTnLst>
                                </p:cTn>
                              </p:par>
                              <p:par>
                                <p:cTn id="79" presetID="1" presetClass="entr" presetSubtype="0" fill="hold" grpId="0" nodeType="withEffect">
                                  <p:stCondLst>
                                    <p:cond delay="200"/>
                                  </p:stCondLst>
                                  <p:childTnLst>
                                    <p:set>
                                      <p:cBhvr>
                                        <p:cTn id="80" dur="1" fill="hold">
                                          <p:stCondLst>
                                            <p:cond delay="0"/>
                                          </p:stCondLst>
                                        </p:cTn>
                                        <p:tgtEl>
                                          <p:spTgt spid="39"/>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9" presetClass="entr" presetSubtype="0" fill="hold" grpId="0" nodeType="click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dissolve">
                                      <p:cBhvr>
                                        <p:cTn id="85" dur="500"/>
                                        <p:tgtEl>
                                          <p:spTgt spid="29"/>
                                        </p:tgtEl>
                                      </p:cBhvr>
                                    </p:animEffect>
                                  </p:childTnLst>
                                </p:cTn>
                              </p:par>
                              <p:par>
                                <p:cTn id="86" presetID="1" presetClass="entr" presetSubtype="0" fill="hold" grpId="0" nodeType="withEffect">
                                  <p:stCondLst>
                                    <p:cond delay="0"/>
                                  </p:stCondLst>
                                  <p:childTnLst>
                                    <p:set>
                                      <p:cBhvr>
                                        <p:cTn id="87" dur="1" fill="hold">
                                          <p:stCondLst>
                                            <p:cond delay="0"/>
                                          </p:stCondLst>
                                        </p:cTn>
                                        <p:tgtEl>
                                          <p:spTgt spid="3"/>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2" presetClass="entr" presetSubtype="2" fill="hold" nodeType="clickEffect">
                                  <p:stCondLst>
                                    <p:cond delay="0"/>
                                  </p:stCondLst>
                                  <p:childTnLst>
                                    <p:set>
                                      <p:cBhvr>
                                        <p:cTn id="91" dur="1" fill="hold">
                                          <p:stCondLst>
                                            <p:cond delay="0"/>
                                          </p:stCondLst>
                                        </p:cTn>
                                        <p:tgtEl>
                                          <p:spTgt spid="29">
                                            <p:txEl>
                                              <p:pRg st="0" end="0"/>
                                            </p:txEl>
                                          </p:spTgt>
                                        </p:tgtEl>
                                        <p:attrNameLst>
                                          <p:attrName>style.visibility</p:attrName>
                                        </p:attrNameLst>
                                      </p:cBhvr>
                                      <p:to>
                                        <p:strVal val="visible"/>
                                      </p:to>
                                    </p:set>
                                    <p:anim calcmode="lin" valueType="num">
                                      <p:cBhvr additive="base">
                                        <p:cTn id="92"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93" dur="500" fill="hold"/>
                                        <p:tgtEl>
                                          <p:spTgt spid="2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2" fill="hold" nodeType="clickEffect">
                                  <p:stCondLst>
                                    <p:cond delay="0"/>
                                  </p:stCondLst>
                                  <p:childTnLst>
                                    <p:set>
                                      <p:cBhvr>
                                        <p:cTn id="97" dur="1" fill="hold">
                                          <p:stCondLst>
                                            <p:cond delay="0"/>
                                          </p:stCondLst>
                                        </p:cTn>
                                        <p:tgtEl>
                                          <p:spTgt spid="29">
                                            <p:txEl>
                                              <p:pRg st="1" end="1"/>
                                            </p:txEl>
                                          </p:spTgt>
                                        </p:tgtEl>
                                        <p:attrNameLst>
                                          <p:attrName>style.visibility</p:attrName>
                                        </p:attrNameLst>
                                      </p:cBhvr>
                                      <p:to>
                                        <p:strVal val="visible"/>
                                      </p:to>
                                    </p:set>
                                    <p:anim calcmode="lin" valueType="num">
                                      <p:cBhvr additive="base">
                                        <p:cTn id="98" dur="500" fill="hold"/>
                                        <p:tgtEl>
                                          <p:spTgt spid="29">
                                            <p:txEl>
                                              <p:pRg st="1" end="1"/>
                                            </p:txEl>
                                          </p:spTgt>
                                        </p:tgtEl>
                                        <p:attrNameLst>
                                          <p:attrName>ppt_x</p:attrName>
                                        </p:attrNameLst>
                                      </p:cBhvr>
                                      <p:tavLst>
                                        <p:tav tm="0">
                                          <p:val>
                                            <p:strVal val="1+#ppt_w/2"/>
                                          </p:val>
                                        </p:tav>
                                        <p:tav tm="100000">
                                          <p:val>
                                            <p:strVal val="#ppt_x"/>
                                          </p:val>
                                        </p:tav>
                                      </p:tavLst>
                                    </p:anim>
                                    <p:anim calcmode="lin" valueType="num">
                                      <p:cBhvr additive="base">
                                        <p:cTn id="99" dur="500" fill="hold"/>
                                        <p:tgtEl>
                                          <p:spTgt spid="2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2" fill="hold" nodeType="clickEffect">
                                  <p:stCondLst>
                                    <p:cond delay="0"/>
                                  </p:stCondLst>
                                  <p:childTnLst>
                                    <p:set>
                                      <p:cBhvr>
                                        <p:cTn id="103" dur="1" fill="hold">
                                          <p:stCondLst>
                                            <p:cond delay="0"/>
                                          </p:stCondLst>
                                        </p:cTn>
                                        <p:tgtEl>
                                          <p:spTgt spid="29">
                                            <p:txEl>
                                              <p:pRg st="2" end="2"/>
                                            </p:txEl>
                                          </p:spTgt>
                                        </p:tgtEl>
                                        <p:attrNameLst>
                                          <p:attrName>style.visibility</p:attrName>
                                        </p:attrNameLst>
                                      </p:cBhvr>
                                      <p:to>
                                        <p:strVal val="visible"/>
                                      </p:to>
                                    </p:set>
                                    <p:anim calcmode="lin" valueType="num">
                                      <p:cBhvr additive="base">
                                        <p:cTn id="104" dur="500" fill="hold"/>
                                        <p:tgtEl>
                                          <p:spTgt spid="29">
                                            <p:txEl>
                                              <p:pRg st="2" end="2"/>
                                            </p:txEl>
                                          </p:spTgt>
                                        </p:tgtEl>
                                        <p:attrNameLst>
                                          <p:attrName>ppt_x</p:attrName>
                                        </p:attrNameLst>
                                      </p:cBhvr>
                                      <p:tavLst>
                                        <p:tav tm="0">
                                          <p:val>
                                            <p:strVal val="1+#ppt_w/2"/>
                                          </p:val>
                                        </p:tav>
                                        <p:tav tm="100000">
                                          <p:val>
                                            <p:strVal val="#ppt_x"/>
                                          </p:val>
                                        </p:tav>
                                      </p:tavLst>
                                    </p:anim>
                                    <p:anim calcmode="lin" valueType="num">
                                      <p:cBhvr additive="base">
                                        <p:cTn id="105" dur="500" fill="hold"/>
                                        <p:tgtEl>
                                          <p:spTgt spid="2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 presetClass="entr" presetSubtype="2" fill="hold" nodeType="clickEffect">
                                  <p:stCondLst>
                                    <p:cond delay="0"/>
                                  </p:stCondLst>
                                  <p:childTnLst>
                                    <p:set>
                                      <p:cBhvr>
                                        <p:cTn id="109" dur="1" fill="hold">
                                          <p:stCondLst>
                                            <p:cond delay="0"/>
                                          </p:stCondLst>
                                        </p:cTn>
                                        <p:tgtEl>
                                          <p:spTgt spid="29">
                                            <p:txEl>
                                              <p:pRg st="3" end="3"/>
                                            </p:txEl>
                                          </p:spTgt>
                                        </p:tgtEl>
                                        <p:attrNameLst>
                                          <p:attrName>style.visibility</p:attrName>
                                        </p:attrNameLst>
                                      </p:cBhvr>
                                      <p:to>
                                        <p:strVal val="visible"/>
                                      </p:to>
                                    </p:set>
                                    <p:anim calcmode="lin" valueType="num">
                                      <p:cBhvr additive="base">
                                        <p:cTn id="110" dur="500" fill="hold"/>
                                        <p:tgtEl>
                                          <p:spTgt spid="29">
                                            <p:txEl>
                                              <p:pRg st="3" end="3"/>
                                            </p:txEl>
                                          </p:spTgt>
                                        </p:tgtEl>
                                        <p:attrNameLst>
                                          <p:attrName>ppt_x</p:attrName>
                                        </p:attrNameLst>
                                      </p:cBhvr>
                                      <p:tavLst>
                                        <p:tav tm="0">
                                          <p:val>
                                            <p:strVal val="1+#ppt_w/2"/>
                                          </p:val>
                                        </p:tav>
                                        <p:tav tm="100000">
                                          <p:val>
                                            <p:strVal val="#ppt_x"/>
                                          </p:val>
                                        </p:tav>
                                      </p:tavLst>
                                    </p:anim>
                                    <p:anim calcmode="lin" valueType="num">
                                      <p:cBhvr additive="base">
                                        <p:cTn id="111" dur="500" fill="hold"/>
                                        <p:tgtEl>
                                          <p:spTgt spid="2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2" fill="hold" nodeType="clickEffect">
                                  <p:stCondLst>
                                    <p:cond delay="0"/>
                                  </p:stCondLst>
                                  <p:childTnLst>
                                    <p:set>
                                      <p:cBhvr>
                                        <p:cTn id="115" dur="1" fill="hold">
                                          <p:stCondLst>
                                            <p:cond delay="0"/>
                                          </p:stCondLst>
                                        </p:cTn>
                                        <p:tgtEl>
                                          <p:spTgt spid="29">
                                            <p:txEl>
                                              <p:pRg st="4" end="4"/>
                                            </p:txEl>
                                          </p:spTgt>
                                        </p:tgtEl>
                                        <p:attrNameLst>
                                          <p:attrName>style.visibility</p:attrName>
                                        </p:attrNameLst>
                                      </p:cBhvr>
                                      <p:to>
                                        <p:strVal val="visible"/>
                                      </p:to>
                                    </p:set>
                                    <p:anim calcmode="lin" valueType="num">
                                      <p:cBhvr additive="base">
                                        <p:cTn id="116" dur="500" fill="hold"/>
                                        <p:tgtEl>
                                          <p:spTgt spid="29">
                                            <p:txEl>
                                              <p:pRg st="4" end="4"/>
                                            </p:txEl>
                                          </p:spTgt>
                                        </p:tgtEl>
                                        <p:attrNameLst>
                                          <p:attrName>ppt_x</p:attrName>
                                        </p:attrNameLst>
                                      </p:cBhvr>
                                      <p:tavLst>
                                        <p:tav tm="0">
                                          <p:val>
                                            <p:strVal val="1+#ppt_w/2"/>
                                          </p:val>
                                        </p:tav>
                                        <p:tav tm="100000">
                                          <p:val>
                                            <p:strVal val="#ppt_x"/>
                                          </p:val>
                                        </p:tav>
                                      </p:tavLst>
                                    </p:anim>
                                    <p:anim calcmode="lin" valueType="num">
                                      <p:cBhvr additive="base">
                                        <p:cTn id="117" dur="500" fill="hold"/>
                                        <p:tgtEl>
                                          <p:spTgt spid="2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2" fill="hold" nodeType="clickEffect">
                                  <p:stCondLst>
                                    <p:cond delay="0"/>
                                  </p:stCondLst>
                                  <p:childTnLst>
                                    <p:set>
                                      <p:cBhvr>
                                        <p:cTn id="121" dur="1" fill="hold">
                                          <p:stCondLst>
                                            <p:cond delay="0"/>
                                          </p:stCondLst>
                                        </p:cTn>
                                        <p:tgtEl>
                                          <p:spTgt spid="29">
                                            <p:txEl>
                                              <p:pRg st="5" end="5"/>
                                            </p:txEl>
                                          </p:spTgt>
                                        </p:tgtEl>
                                        <p:attrNameLst>
                                          <p:attrName>style.visibility</p:attrName>
                                        </p:attrNameLst>
                                      </p:cBhvr>
                                      <p:to>
                                        <p:strVal val="visible"/>
                                      </p:to>
                                    </p:set>
                                    <p:anim calcmode="lin" valueType="num">
                                      <p:cBhvr additive="base">
                                        <p:cTn id="122" dur="500" fill="hold"/>
                                        <p:tgtEl>
                                          <p:spTgt spid="29">
                                            <p:txEl>
                                              <p:pRg st="5" end="5"/>
                                            </p:txEl>
                                          </p:spTgt>
                                        </p:tgtEl>
                                        <p:attrNameLst>
                                          <p:attrName>ppt_x</p:attrName>
                                        </p:attrNameLst>
                                      </p:cBhvr>
                                      <p:tavLst>
                                        <p:tav tm="0">
                                          <p:val>
                                            <p:strVal val="1+#ppt_w/2"/>
                                          </p:val>
                                        </p:tav>
                                        <p:tav tm="100000">
                                          <p:val>
                                            <p:strVal val="#ppt_x"/>
                                          </p:val>
                                        </p:tav>
                                      </p:tavLst>
                                    </p:anim>
                                    <p:anim calcmode="lin" valueType="num">
                                      <p:cBhvr additive="base">
                                        <p:cTn id="123" dur="500" fill="hold"/>
                                        <p:tgtEl>
                                          <p:spTgt spid="2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P spid="10" grpId="0" animBg="1"/>
      <p:bldP spid="47" grpId="0" animBg="1"/>
      <p:bldP spid="56" grpId="0" animBg="1"/>
      <p:bldP spid="6" grpId="0" animBg="1"/>
      <p:bldP spid="26" grpId="0"/>
      <p:bldP spid="28" grpId="0" animBg="1"/>
      <p:bldP spid="29" grpId="0"/>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458200" cy="685800"/>
          </a:xfrm>
        </p:spPr>
        <p:txBody>
          <a:bodyPr/>
          <a:lstStyle/>
          <a:p>
            <a:r>
              <a:rPr lang="en-US" sz="3200" dirty="0" smtClean="0"/>
              <a:t>How does MBSE address these problems?</a:t>
            </a:r>
            <a:endParaRPr lang="en-US" sz="3200" dirty="0"/>
          </a:p>
        </p:txBody>
      </p:sp>
      <p:sp>
        <p:nvSpPr>
          <p:cNvPr id="3" name="Content Placeholder 2"/>
          <p:cNvSpPr>
            <a:spLocks noGrp="1"/>
          </p:cNvSpPr>
          <p:nvPr>
            <p:ph idx="1"/>
          </p:nvPr>
        </p:nvSpPr>
        <p:spPr>
          <a:xfrm>
            <a:off x="533400" y="2662638"/>
            <a:ext cx="8001000" cy="3585762"/>
          </a:xfrm>
        </p:spPr>
        <p:txBody>
          <a:bodyPr/>
          <a:lstStyle/>
          <a:p>
            <a:pPr marL="0" indent="0">
              <a:buNone/>
            </a:pPr>
            <a:r>
              <a:rPr lang="en-US" sz="3200" dirty="0" smtClean="0"/>
              <a:t>Getting to the desired state builds upon …</a:t>
            </a:r>
          </a:p>
          <a:p>
            <a:pPr lvl="1">
              <a:spcBef>
                <a:spcPts val="2472"/>
              </a:spcBef>
            </a:pPr>
            <a:r>
              <a:rPr lang="en-US" sz="2800" dirty="0"/>
              <a:t>The concept of </a:t>
            </a:r>
            <a:r>
              <a:rPr lang="en-US" sz="2800" dirty="0" smtClean="0"/>
              <a:t>a </a:t>
            </a:r>
            <a:r>
              <a:rPr lang="en-US" sz="2800" u="sng" dirty="0" smtClean="0"/>
              <a:t>formal </a:t>
            </a:r>
            <a:r>
              <a:rPr lang="en-US" sz="2800" u="sng" dirty="0"/>
              <a:t>system </a:t>
            </a:r>
            <a:r>
              <a:rPr lang="en-US" sz="2800" u="sng" dirty="0" smtClean="0"/>
              <a:t>model</a:t>
            </a:r>
            <a:r>
              <a:rPr lang="en-US" sz="2800" dirty="0" smtClean="0"/>
              <a:t>, and</a:t>
            </a:r>
            <a:endParaRPr lang="en-US" sz="2800" dirty="0"/>
          </a:p>
          <a:p>
            <a:pPr lvl="1">
              <a:spcBef>
                <a:spcPts val="2472"/>
              </a:spcBef>
            </a:pPr>
            <a:r>
              <a:rPr lang="en-US" sz="2800" dirty="0" smtClean="0"/>
              <a:t>A </a:t>
            </a:r>
            <a:r>
              <a:rPr lang="en-US" sz="2800" u="sng" dirty="0" smtClean="0"/>
              <a:t>standard modeling language</a:t>
            </a:r>
            <a:endParaRPr lang="en-US" sz="2800" dirty="0" smtClean="0"/>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22</a:t>
            </a:fld>
            <a:endParaRPr lang="en-US" dirty="0"/>
          </a:p>
        </p:txBody>
      </p:sp>
    </p:spTree>
    <p:extLst>
      <p:ext uri="{BB962C8B-B14F-4D97-AF65-F5344CB8AC3E}">
        <p14:creationId xmlns:p14="http://schemas.microsoft.com/office/powerpoint/2010/main" val="6762763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30206" y="2180693"/>
            <a:ext cx="7810178" cy="2491097"/>
          </a:xfrm>
        </p:spPr>
        <p:txBody>
          <a:bodyPr/>
          <a:lstStyle/>
          <a:p>
            <a:pPr algn="ctr">
              <a:spcBef>
                <a:spcPts val="1968"/>
              </a:spcBef>
            </a:pPr>
            <a:r>
              <a:rPr lang="en-US" sz="4400" dirty="0" smtClean="0">
                <a:solidFill>
                  <a:srgbClr val="00664D"/>
                </a:solidFill>
              </a:rPr>
              <a:t>What is a system model? </a:t>
            </a:r>
          </a:p>
          <a:p>
            <a:pPr algn="ctr">
              <a:spcBef>
                <a:spcPts val="1968"/>
              </a:spcBef>
            </a:pPr>
            <a:r>
              <a:rPr lang="en-US" sz="4400" dirty="0" smtClean="0">
                <a:solidFill>
                  <a:srgbClr val="00664D"/>
                </a:solidFill>
              </a:rPr>
              <a:t>What role does it play?</a:t>
            </a:r>
          </a:p>
        </p:txBody>
      </p:sp>
      <p:sp>
        <p:nvSpPr>
          <p:cNvPr id="4" name="Rectangle 3"/>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7815929" y="2219126"/>
            <a:ext cx="972020" cy="2372647"/>
          </a:xfrm>
          <a:prstGeom prst="rect">
            <a:avLst/>
          </a:prstGeom>
        </p:spPr>
      </p:pic>
    </p:spTree>
    <p:extLst>
      <p:ext uri="{BB962C8B-B14F-4D97-AF65-F5344CB8AC3E}">
        <p14:creationId xmlns:p14="http://schemas.microsoft.com/office/powerpoint/2010/main" val="23454626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44" name="Picture 28" descr="f02-01-P3786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750" y="1066305"/>
            <a:ext cx="6118470" cy="5031786"/>
          </a:xfrm>
          <a:prstGeom prst="rect">
            <a:avLst/>
          </a:prstGeom>
          <a:noFill/>
          <a:extLst>
            <a:ext uri="{909E8E84-426E-40DD-AFC4-6F175D3DCCD1}">
              <a14:hiddenFill xmlns:a14="http://schemas.microsoft.com/office/drawing/2010/main">
                <a:solidFill>
                  <a:srgbClr val="FFFFFF"/>
                </a:solidFill>
              </a14:hiddenFill>
            </a:ext>
          </a:extLst>
        </p:spPr>
      </p:pic>
      <p:sp>
        <p:nvSpPr>
          <p:cNvPr id="60437" name="Text Box 21"/>
          <p:cNvSpPr txBox="1">
            <a:spLocks noChangeArrowheads="1"/>
          </p:cNvSpPr>
          <p:nvPr/>
        </p:nvSpPr>
        <p:spPr bwMode="auto">
          <a:xfrm>
            <a:off x="3851275" y="580548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endParaRPr lang="en-GB" b="0"/>
          </a:p>
        </p:txBody>
      </p:sp>
      <p:sp>
        <p:nvSpPr>
          <p:cNvPr id="7" name="Title 1"/>
          <p:cNvSpPr>
            <a:spLocks noGrp="1"/>
          </p:cNvSpPr>
          <p:nvPr>
            <p:ph type="title"/>
          </p:nvPr>
        </p:nvSpPr>
        <p:spPr>
          <a:xfrm>
            <a:off x="685800" y="0"/>
            <a:ext cx="7772400" cy="685800"/>
          </a:xfrm>
        </p:spPr>
        <p:txBody>
          <a:bodyPr/>
          <a:lstStyle/>
          <a:p>
            <a:r>
              <a:rPr lang="en-US" sz="3200" dirty="0" smtClean="0"/>
              <a:t>What is a System Model?</a:t>
            </a:r>
            <a:endParaRPr lang="en-US" sz="3200" dirty="0"/>
          </a:p>
        </p:txBody>
      </p:sp>
      <p:sp>
        <p:nvSpPr>
          <p:cNvPr id="3" name="TextBox 2"/>
          <p:cNvSpPr txBox="1"/>
          <p:nvPr/>
        </p:nvSpPr>
        <p:spPr>
          <a:xfrm>
            <a:off x="656506" y="882472"/>
            <a:ext cx="1324802" cy="400110"/>
          </a:xfrm>
          <a:prstGeom prst="rect">
            <a:avLst/>
          </a:prstGeom>
          <a:solidFill>
            <a:schemeClr val="bg1"/>
          </a:solidFill>
        </p:spPr>
        <p:txBody>
          <a:bodyPr wrap="none" rtlCol="0">
            <a:spAutoFit/>
          </a:bodyPr>
          <a:lstStyle/>
          <a:p>
            <a:r>
              <a:rPr lang="en-US" sz="2000" b="1" dirty="0" smtClean="0">
                <a:solidFill>
                  <a:schemeClr val="accent1">
                    <a:lumMod val="50000"/>
                  </a:schemeClr>
                </a:solidFill>
              </a:rPr>
              <a:t>Structure</a:t>
            </a:r>
            <a:endParaRPr lang="en-US" sz="2000" b="1" dirty="0">
              <a:solidFill>
                <a:schemeClr val="accent1">
                  <a:lumMod val="50000"/>
                </a:schemeClr>
              </a:solidFill>
            </a:endParaRPr>
          </a:p>
        </p:txBody>
      </p:sp>
      <p:sp>
        <p:nvSpPr>
          <p:cNvPr id="8" name="TextBox 7"/>
          <p:cNvSpPr txBox="1"/>
          <p:nvPr/>
        </p:nvSpPr>
        <p:spPr>
          <a:xfrm>
            <a:off x="664733" y="5939882"/>
            <a:ext cx="1894995" cy="400110"/>
          </a:xfrm>
          <a:prstGeom prst="rect">
            <a:avLst/>
          </a:prstGeom>
          <a:solidFill>
            <a:schemeClr val="bg1"/>
          </a:solidFill>
        </p:spPr>
        <p:txBody>
          <a:bodyPr wrap="none" rtlCol="0">
            <a:spAutoFit/>
          </a:bodyPr>
          <a:lstStyle/>
          <a:p>
            <a:r>
              <a:rPr lang="en-US" sz="2000" b="1" dirty="0" smtClean="0">
                <a:solidFill>
                  <a:schemeClr val="accent2">
                    <a:lumMod val="75000"/>
                  </a:schemeClr>
                </a:solidFill>
              </a:rPr>
              <a:t>Requirements</a:t>
            </a:r>
            <a:endParaRPr lang="en-US" sz="2000" b="1" dirty="0">
              <a:solidFill>
                <a:schemeClr val="accent2">
                  <a:lumMod val="75000"/>
                </a:schemeClr>
              </a:solidFill>
            </a:endParaRPr>
          </a:p>
        </p:txBody>
      </p:sp>
      <p:sp>
        <p:nvSpPr>
          <p:cNvPr id="9" name="TextBox 8"/>
          <p:cNvSpPr txBox="1"/>
          <p:nvPr/>
        </p:nvSpPr>
        <p:spPr>
          <a:xfrm>
            <a:off x="3872852" y="5912582"/>
            <a:ext cx="1653292" cy="707886"/>
          </a:xfrm>
          <a:prstGeom prst="rect">
            <a:avLst/>
          </a:prstGeom>
          <a:solidFill>
            <a:schemeClr val="bg1"/>
          </a:solidFill>
        </p:spPr>
        <p:txBody>
          <a:bodyPr wrap="none" rtlCol="0">
            <a:spAutoFit/>
          </a:bodyPr>
          <a:lstStyle/>
          <a:p>
            <a:r>
              <a:rPr lang="en-US" sz="2000" b="1" dirty="0" smtClean="0">
                <a:solidFill>
                  <a:srgbClr val="CF0202"/>
                </a:solidFill>
              </a:rPr>
              <a:t>Parametrics</a:t>
            </a:r>
          </a:p>
          <a:p>
            <a:r>
              <a:rPr lang="en-US" sz="2000" b="1" dirty="0" smtClean="0">
                <a:solidFill>
                  <a:srgbClr val="CF0202"/>
                </a:solidFill>
              </a:rPr>
              <a:t>(equations)</a:t>
            </a:r>
            <a:endParaRPr lang="en-US" sz="2000" b="1" dirty="0">
              <a:solidFill>
                <a:srgbClr val="CF0202"/>
              </a:solidFill>
            </a:endParaRPr>
          </a:p>
        </p:txBody>
      </p:sp>
      <p:sp>
        <p:nvSpPr>
          <p:cNvPr id="10" name="TextBox 9"/>
          <p:cNvSpPr txBox="1"/>
          <p:nvPr/>
        </p:nvSpPr>
        <p:spPr>
          <a:xfrm>
            <a:off x="4428517" y="876912"/>
            <a:ext cx="1287532" cy="400110"/>
          </a:xfrm>
          <a:prstGeom prst="rect">
            <a:avLst/>
          </a:prstGeom>
          <a:solidFill>
            <a:schemeClr val="bg1"/>
          </a:solidFill>
        </p:spPr>
        <p:txBody>
          <a:bodyPr wrap="none" rtlCol="0">
            <a:spAutoFit/>
          </a:bodyPr>
          <a:lstStyle/>
          <a:p>
            <a:r>
              <a:rPr lang="en-US" sz="2000" b="1" dirty="0" smtClean="0">
                <a:solidFill>
                  <a:srgbClr val="8C7101"/>
                </a:solidFill>
              </a:rPr>
              <a:t>Behavior</a:t>
            </a:r>
            <a:endParaRPr lang="en-US" sz="2000" b="1" dirty="0">
              <a:solidFill>
                <a:srgbClr val="8C7101"/>
              </a:solidFill>
            </a:endParaRPr>
          </a:p>
        </p:txBody>
      </p:sp>
      <p:sp>
        <p:nvSpPr>
          <p:cNvPr id="4" name="Rectangle 3"/>
          <p:cNvSpPr/>
          <p:nvPr/>
        </p:nvSpPr>
        <p:spPr>
          <a:xfrm>
            <a:off x="150684" y="1291424"/>
            <a:ext cx="2170152" cy="1888038"/>
          </a:xfrm>
          <a:prstGeom prst="rect">
            <a:avLst/>
          </a:prstGeom>
          <a:noFill/>
          <a:ln w="28575" cmpd="sng">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1" dirty="0"/>
          </a:p>
        </p:txBody>
      </p:sp>
      <p:sp>
        <p:nvSpPr>
          <p:cNvPr id="12" name="Rectangle 11"/>
          <p:cNvSpPr/>
          <p:nvPr/>
        </p:nvSpPr>
        <p:spPr>
          <a:xfrm>
            <a:off x="3602483" y="1282396"/>
            <a:ext cx="2674737" cy="1887930"/>
          </a:xfrm>
          <a:prstGeom prst="rect">
            <a:avLst/>
          </a:prstGeom>
          <a:noFill/>
          <a:ln w="28575" cmpd="sng">
            <a:solidFill>
              <a:srgbClr val="B5920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152510" y="3465150"/>
            <a:ext cx="2789651" cy="2345592"/>
          </a:xfrm>
          <a:prstGeom prst="rect">
            <a:avLst/>
          </a:prstGeom>
          <a:noFill/>
          <a:ln w="28575" cmpd="sng">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p:nvPr/>
        </p:nvSpPr>
        <p:spPr>
          <a:xfrm>
            <a:off x="3005776" y="3289708"/>
            <a:ext cx="3271444" cy="2584988"/>
          </a:xfrm>
          <a:prstGeom prst="rect">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1"/>
          </p:nvPr>
        </p:nvSpPr>
        <p:spPr/>
        <p:txBody>
          <a:bodyPr/>
          <a:lstStyle/>
          <a:p>
            <a:pPr>
              <a:defRPr/>
            </a:pPr>
            <a:fld id="{ED16780C-5724-4F9D-AD4E-D86933BFF679}" type="slidenum">
              <a:rPr lang="en-US" smtClean="0"/>
              <a:pPr>
                <a:defRPr/>
              </a:pPr>
              <a:t>24</a:t>
            </a:fld>
            <a:endParaRPr lang="en-US" dirty="0"/>
          </a:p>
        </p:txBody>
      </p:sp>
      <p:sp>
        <p:nvSpPr>
          <p:cNvPr id="6" name="Rectangle 5"/>
          <p:cNvSpPr/>
          <p:nvPr/>
        </p:nvSpPr>
        <p:spPr>
          <a:xfrm>
            <a:off x="6469101" y="1150689"/>
            <a:ext cx="2549264" cy="4778827"/>
          </a:xfrm>
          <a:prstGeom prst="rect">
            <a:avLst/>
          </a:prstGeom>
          <a:solidFill>
            <a:srgbClr val="FFFFCC"/>
          </a:solidFill>
          <a:ln>
            <a:solidFill>
              <a:srgbClr val="000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Ins="0" rtlCol="0" anchor="ctr"/>
          <a:lstStyle/>
          <a:p>
            <a:r>
              <a:rPr lang="en-US" sz="1600" b="1" dirty="0">
                <a:solidFill>
                  <a:srgbClr val="191966"/>
                </a:solidFill>
              </a:rPr>
              <a:t>A system </a:t>
            </a:r>
            <a:r>
              <a:rPr lang="en-US" sz="1600" b="1" dirty="0" smtClean="0">
                <a:solidFill>
                  <a:srgbClr val="191966"/>
                </a:solidFill>
              </a:rPr>
              <a:t>model is </a:t>
            </a:r>
            <a:r>
              <a:rPr lang="en-US" sz="1600" dirty="0" smtClean="0">
                <a:solidFill>
                  <a:srgbClr val="191966"/>
                </a:solidFill>
              </a:rPr>
              <a:t>an interconnected </a:t>
            </a:r>
            <a:r>
              <a:rPr lang="en-US" sz="1600" dirty="0">
                <a:solidFill>
                  <a:srgbClr val="191966"/>
                </a:solidFill>
              </a:rPr>
              <a:t>set of model elements that represent key system aspects </a:t>
            </a:r>
            <a:r>
              <a:rPr lang="en-US" sz="1600" dirty="0" smtClean="0">
                <a:solidFill>
                  <a:srgbClr val="191966"/>
                </a:solidFill>
              </a:rPr>
              <a:t>including:</a:t>
            </a:r>
          </a:p>
          <a:p>
            <a:pPr marL="285750" indent="-285750">
              <a:buFont typeface="Arial"/>
              <a:buChar char="•"/>
            </a:pPr>
            <a:r>
              <a:rPr lang="en-US" sz="1600" dirty="0" smtClean="0">
                <a:solidFill>
                  <a:srgbClr val="191966"/>
                </a:solidFill>
              </a:rPr>
              <a:t>structure</a:t>
            </a:r>
            <a:r>
              <a:rPr lang="en-US" sz="1600" dirty="0">
                <a:solidFill>
                  <a:srgbClr val="191966"/>
                </a:solidFill>
              </a:rPr>
              <a:t>, </a:t>
            </a:r>
          </a:p>
          <a:p>
            <a:pPr marL="285750" indent="-285750">
              <a:buFont typeface="Arial"/>
              <a:buChar char="•"/>
            </a:pPr>
            <a:r>
              <a:rPr lang="en-US" sz="1600" dirty="0" smtClean="0">
                <a:solidFill>
                  <a:srgbClr val="191966"/>
                </a:solidFill>
              </a:rPr>
              <a:t>behavior</a:t>
            </a:r>
            <a:r>
              <a:rPr lang="en-US" sz="1600" dirty="0">
                <a:solidFill>
                  <a:srgbClr val="191966"/>
                </a:solidFill>
              </a:rPr>
              <a:t>, </a:t>
            </a:r>
          </a:p>
          <a:p>
            <a:pPr marL="285750" indent="-285750">
              <a:buFont typeface="Arial"/>
              <a:buChar char="•"/>
            </a:pPr>
            <a:r>
              <a:rPr lang="en-US" sz="1600" dirty="0" smtClean="0">
                <a:solidFill>
                  <a:srgbClr val="191966"/>
                </a:solidFill>
              </a:rPr>
              <a:t>requirements</a:t>
            </a:r>
            <a:r>
              <a:rPr lang="en-US" sz="1600" dirty="0">
                <a:solidFill>
                  <a:srgbClr val="191966"/>
                </a:solidFill>
              </a:rPr>
              <a:t>, </a:t>
            </a:r>
            <a:r>
              <a:rPr lang="en-US" sz="1600" dirty="0" smtClean="0">
                <a:solidFill>
                  <a:srgbClr val="191966"/>
                </a:solidFill>
              </a:rPr>
              <a:t>and</a:t>
            </a:r>
          </a:p>
          <a:p>
            <a:pPr marL="285750" indent="-285750">
              <a:buFont typeface="Arial"/>
              <a:buChar char="•"/>
            </a:pPr>
            <a:r>
              <a:rPr lang="en-US" sz="1600" dirty="0" smtClean="0">
                <a:solidFill>
                  <a:srgbClr val="191966"/>
                </a:solidFill>
              </a:rPr>
              <a:t>parametrics</a:t>
            </a:r>
          </a:p>
          <a:p>
            <a:endParaRPr lang="en-US" sz="1600" dirty="0">
              <a:solidFill>
                <a:srgbClr val="191966"/>
              </a:solidFill>
            </a:endParaRPr>
          </a:p>
          <a:p>
            <a:r>
              <a:rPr lang="en-US" sz="1600" b="1" dirty="0">
                <a:solidFill>
                  <a:srgbClr val="191966"/>
                </a:solidFill>
              </a:rPr>
              <a:t>A system model </a:t>
            </a:r>
            <a:r>
              <a:rPr lang="en-US" sz="1600" b="1" dirty="0" smtClean="0">
                <a:solidFill>
                  <a:srgbClr val="191966"/>
                </a:solidFill>
              </a:rPr>
              <a:t>represents</a:t>
            </a:r>
            <a:r>
              <a:rPr lang="en-US" sz="1600" dirty="0" smtClean="0">
                <a:solidFill>
                  <a:srgbClr val="191966"/>
                </a:solidFill>
              </a:rPr>
              <a:t> logical relationships among requirements, design, analysis and verification elements</a:t>
            </a:r>
            <a:endParaRPr lang="en-US" sz="1600" dirty="0">
              <a:solidFill>
                <a:srgbClr val="191966"/>
              </a:solidFill>
            </a:endParaRPr>
          </a:p>
        </p:txBody>
      </p:sp>
    </p:spTree>
    <p:extLst>
      <p:ext uri="{BB962C8B-B14F-4D97-AF65-F5344CB8AC3E}">
        <p14:creationId xmlns:p14="http://schemas.microsoft.com/office/powerpoint/2010/main" val="378575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12701"/>
            <a:ext cx="7772400" cy="699987"/>
          </a:xfrm>
        </p:spPr>
        <p:txBody>
          <a:bodyPr/>
          <a:lstStyle/>
          <a:p>
            <a:pPr>
              <a:defRPr/>
            </a:pPr>
            <a:r>
              <a:rPr lang="en-US" sz="3200" dirty="0"/>
              <a:t>System Model as Integrator</a:t>
            </a:r>
            <a:endParaRPr lang="en-US" sz="3200" i="0" dirty="0" smtClean="0">
              <a:solidFill>
                <a:schemeClr val="accent2">
                  <a:lumMod val="50000"/>
                </a:schemeClr>
              </a:solidFill>
              <a:ea typeface="+mj-ea"/>
            </a:endParaRPr>
          </a:p>
        </p:txBody>
      </p:sp>
      <p:sp>
        <p:nvSpPr>
          <p:cNvPr id="18440" name="Rectangle 331"/>
          <p:cNvSpPr>
            <a:spLocks noChangeArrowheads="1"/>
          </p:cNvSpPr>
          <p:nvPr/>
        </p:nvSpPr>
        <p:spPr bwMode="auto">
          <a:xfrm>
            <a:off x="16933" y="6447960"/>
            <a:ext cx="3328988" cy="228600"/>
          </a:xfrm>
          <a:prstGeom prst="rect">
            <a:avLst/>
          </a:prstGeom>
          <a:noFill/>
          <a:ln w="12700">
            <a:noFill/>
            <a:miter lim="800000"/>
            <a:headEnd/>
            <a:tailEnd/>
          </a:ln>
        </p:spPr>
        <p:txBody>
          <a:bodyPr wrap="none">
            <a:spAutoFit/>
          </a:bodyPr>
          <a:lstStyle/>
          <a:p>
            <a:r>
              <a:rPr lang="en-US" sz="900" b="0" i="1" dirty="0"/>
              <a:t>© Copyright Lockheed Martin Corporation All Rights Reserved</a:t>
            </a:r>
          </a:p>
        </p:txBody>
      </p:sp>
      <p:grpSp>
        <p:nvGrpSpPr>
          <p:cNvPr id="3" name="Group 2"/>
          <p:cNvGrpSpPr/>
          <p:nvPr/>
        </p:nvGrpSpPr>
        <p:grpSpPr>
          <a:xfrm>
            <a:off x="338670" y="1803400"/>
            <a:ext cx="8232622" cy="4572003"/>
            <a:chOff x="457201" y="1803400"/>
            <a:chExt cx="8232622" cy="4572003"/>
          </a:xfrm>
        </p:grpSpPr>
        <p:grpSp>
          <p:nvGrpSpPr>
            <p:cNvPr id="1760" name="Group 1776"/>
            <p:cNvGrpSpPr>
              <a:grpSpLocks/>
            </p:cNvGrpSpPr>
            <p:nvPr/>
          </p:nvGrpSpPr>
          <p:grpSpPr bwMode="auto">
            <a:xfrm>
              <a:off x="3434957" y="2638019"/>
              <a:ext cx="2401566" cy="1841815"/>
              <a:chOff x="2178" y="1262"/>
              <a:chExt cx="1563" cy="1302"/>
            </a:xfrm>
          </p:grpSpPr>
          <p:sp>
            <p:nvSpPr>
              <p:cNvPr id="1954" name="Freeform 123"/>
              <p:cNvSpPr>
                <a:spLocks/>
              </p:cNvSpPr>
              <p:nvPr/>
            </p:nvSpPr>
            <p:spPr bwMode="auto">
              <a:xfrm>
                <a:off x="2178" y="1492"/>
                <a:ext cx="1554" cy="1023"/>
              </a:xfrm>
              <a:custGeom>
                <a:avLst/>
                <a:gdLst>
                  <a:gd name="T0" fmla="*/ 698 w 1554"/>
                  <a:gd name="T1" fmla="*/ 2 h 1023"/>
                  <a:gd name="T2" fmla="*/ 583 w 1554"/>
                  <a:gd name="T3" fmla="*/ 16 h 1023"/>
                  <a:gd name="T4" fmla="*/ 475 w 1554"/>
                  <a:gd name="T5" fmla="*/ 40 h 1023"/>
                  <a:gd name="T6" fmla="*/ 374 w 1554"/>
                  <a:gd name="T7" fmla="*/ 74 h 1023"/>
                  <a:gd name="T8" fmla="*/ 283 w 1554"/>
                  <a:gd name="T9" fmla="*/ 117 h 1023"/>
                  <a:gd name="T10" fmla="*/ 202 w 1554"/>
                  <a:gd name="T11" fmla="*/ 167 h 1023"/>
                  <a:gd name="T12" fmla="*/ 133 w 1554"/>
                  <a:gd name="T13" fmla="*/ 226 h 1023"/>
                  <a:gd name="T14" fmla="*/ 77 w 1554"/>
                  <a:gd name="T15" fmla="*/ 290 h 1023"/>
                  <a:gd name="T16" fmla="*/ 35 w 1554"/>
                  <a:gd name="T17" fmla="*/ 359 h 1023"/>
                  <a:gd name="T18" fmla="*/ 9 w 1554"/>
                  <a:gd name="T19" fmla="*/ 433 h 1023"/>
                  <a:gd name="T20" fmla="*/ 0 w 1554"/>
                  <a:gd name="T21" fmla="*/ 511 h 1023"/>
                  <a:gd name="T22" fmla="*/ 9 w 1554"/>
                  <a:gd name="T23" fmla="*/ 589 h 1023"/>
                  <a:gd name="T24" fmla="*/ 35 w 1554"/>
                  <a:gd name="T25" fmla="*/ 663 h 1023"/>
                  <a:gd name="T26" fmla="*/ 77 w 1554"/>
                  <a:gd name="T27" fmla="*/ 733 h 1023"/>
                  <a:gd name="T28" fmla="*/ 133 w 1554"/>
                  <a:gd name="T29" fmla="*/ 797 h 1023"/>
                  <a:gd name="T30" fmla="*/ 202 w 1554"/>
                  <a:gd name="T31" fmla="*/ 855 h 1023"/>
                  <a:gd name="T32" fmla="*/ 283 w 1554"/>
                  <a:gd name="T33" fmla="*/ 906 h 1023"/>
                  <a:gd name="T34" fmla="*/ 374 w 1554"/>
                  <a:gd name="T35" fmla="*/ 949 h 1023"/>
                  <a:gd name="T36" fmla="*/ 475 w 1554"/>
                  <a:gd name="T37" fmla="*/ 982 h 1023"/>
                  <a:gd name="T38" fmla="*/ 583 w 1554"/>
                  <a:gd name="T39" fmla="*/ 1006 h 1023"/>
                  <a:gd name="T40" fmla="*/ 698 w 1554"/>
                  <a:gd name="T41" fmla="*/ 1020 h 1023"/>
                  <a:gd name="T42" fmla="*/ 818 w 1554"/>
                  <a:gd name="T43" fmla="*/ 1022 h 1023"/>
                  <a:gd name="T44" fmla="*/ 934 w 1554"/>
                  <a:gd name="T45" fmla="*/ 1012 h 1023"/>
                  <a:gd name="T46" fmla="*/ 1044 w 1554"/>
                  <a:gd name="T47" fmla="*/ 992 h 1023"/>
                  <a:gd name="T48" fmla="*/ 1148 w 1554"/>
                  <a:gd name="T49" fmla="*/ 961 h 1023"/>
                  <a:gd name="T50" fmla="*/ 1242 w 1554"/>
                  <a:gd name="T51" fmla="*/ 921 h 1023"/>
                  <a:gd name="T52" fmla="*/ 1327 w 1554"/>
                  <a:gd name="T53" fmla="*/ 872 h 1023"/>
                  <a:gd name="T54" fmla="*/ 1400 w 1554"/>
                  <a:gd name="T55" fmla="*/ 817 h 1023"/>
                  <a:gd name="T56" fmla="*/ 1460 w 1554"/>
                  <a:gd name="T57" fmla="*/ 755 h 1023"/>
                  <a:gd name="T58" fmla="*/ 1507 w 1554"/>
                  <a:gd name="T59" fmla="*/ 687 h 1023"/>
                  <a:gd name="T60" fmla="*/ 1538 w 1554"/>
                  <a:gd name="T61" fmla="*/ 614 h 1023"/>
                  <a:gd name="T62" fmla="*/ 1553 w 1554"/>
                  <a:gd name="T63" fmla="*/ 537 h 1023"/>
                  <a:gd name="T64" fmla="*/ 1550 w 1554"/>
                  <a:gd name="T65" fmla="*/ 458 h 1023"/>
                  <a:gd name="T66" fmla="*/ 1529 w 1554"/>
                  <a:gd name="T67" fmla="*/ 383 h 1023"/>
                  <a:gd name="T68" fmla="*/ 1493 w 1554"/>
                  <a:gd name="T69" fmla="*/ 312 h 1023"/>
                  <a:gd name="T70" fmla="*/ 1442 w 1554"/>
                  <a:gd name="T71" fmla="*/ 246 h 1023"/>
                  <a:gd name="T72" fmla="*/ 1377 w 1554"/>
                  <a:gd name="T73" fmla="*/ 186 h 1023"/>
                  <a:gd name="T74" fmla="*/ 1300 w 1554"/>
                  <a:gd name="T75" fmla="*/ 133 h 1023"/>
                  <a:gd name="T76" fmla="*/ 1211 w 1554"/>
                  <a:gd name="T77" fmla="*/ 87 h 1023"/>
                  <a:gd name="T78" fmla="*/ 1114 w 1554"/>
                  <a:gd name="T79" fmla="*/ 50 h 1023"/>
                  <a:gd name="T80" fmla="*/ 1008 w 1554"/>
                  <a:gd name="T81" fmla="*/ 23 h 1023"/>
                  <a:gd name="T82" fmla="*/ 895 w 1554"/>
                  <a:gd name="T83" fmla="*/ 6 h 1023"/>
                  <a:gd name="T84" fmla="*/ 777 w 1554"/>
                  <a:gd name="T85" fmla="*/ 0 h 102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54"/>
                  <a:gd name="T130" fmla="*/ 0 h 1023"/>
                  <a:gd name="T131" fmla="*/ 1554 w 1554"/>
                  <a:gd name="T132" fmla="*/ 1023 h 102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54" h="1023">
                    <a:moveTo>
                      <a:pt x="777" y="0"/>
                    </a:moveTo>
                    <a:lnTo>
                      <a:pt x="737" y="1"/>
                    </a:lnTo>
                    <a:lnTo>
                      <a:pt x="698" y="2"/>
                    </a:lnTo>
                    <a:lnTo>
                      <a:pt x="659" y="6"/>
                    </a:lnTo>
                    <a:lnTo>
                      <a:pt x="621" y="10"/>
                    </a:lnTo>
                    <a:lnTo>
                      <a:pt x="583" y="16"/>
                    </a:lnTo>
                    <a:lnTo>
                      <a:pt x="546" y="23"/>
                    </a:lnTo>
                    <a:lnTo>
                      <a:pt x="510" y="31"/>
                    </a:lnTo>
                    <a:lnTo>
                      <a:pt x="475" y="40"/>
                    </a:lnTo>
                    <a:lnTo>
                      <a:pt x="441" y="50"/>
                    </a:lnTo>
                    <a:lnTo>
                      <a:pt x="407" y="62"/>
                    </a:lnTo>
                    <a:lnTo>
                      <a:pt x="374" y="74"/>
                    </a:lnTo>
                    <a:lnTo>
                      <a:pt x="343" y="87"/>
                    </a:lnTo>
                    <a:lnTo>
                      <a:pt x="313" y="101"/>
                    </a:lnTo>
                    <a:lnTo>
                      <a:pt x="283" y="117"/>
                    </a:lnTo>
                    <a:lnTo>
                      <a:pt x="255" y="133"/>
                    </a:lnTo>
                    <a:lnTo>
                      <a:pt x="228" y="149"/>
                    </a:lnTo>
                    <a:lnTo>
                      <a:pt x="202" y="167"/>
                    </a:lnTo>
                    <a:lnTo>
                      <a:pt x="178" y="186"/>
                    </a:lnTo>
                    <a:lnTo>
                      <a:pt x="155" y="205"/>
                    </a:lnTo>
                    <a:lnTo>
                      <a:pt x="133" y="226"/>
                    </a:lnTo>
                    <a:lnTo>
                      <a:pt x="113" y="246"/>
                    </a:lnTo>
                    <a:lnTo>
                      <a:pt x="94" y="268"/>
                    </a:lnTo>
                    <a:lnTo>
                      <a:pt x="77" y="290"/>
                    </a:lnTo>
                    <a:lnTo>
                      <a:pt x="62" y="312"/>
                    </a:lnTo>
                    <a:lnTo>
                      <a:pt x="47" y="335"/>
                    </a:lnTo>
                    <a:lnTo>
                      <a:pt x="35" y="359"/>
                    </a:lnTo>
                    <a:lnTo>
                      <a:pt x="25" y="383"/>
                    </a:lnTo>
                    <a:lnTo>
                      <a:pt x="16" y="408"/>
                    </a:lnTo>
                    <a:lnTo>
                      <a:pt x="9" y="433"/>
                    </a:lnTo>
                    <a:lnTo>
                      <a:pt x="4" y="458"/>
                    </a:lnTo>
                    <a:lnTo>
                      <a:pt x="2" y="484"/>
                    </a:lnTo>
                    <a:lnTo>
                      <a:pt x="0" y="511"/>
                    </a:lnTo>
                    <a:lnTo>
                      <a:pt x="2" y="537"/>
                    </a:lnTo>
                    <a:lnTo>
                      <a:pt x="4" y="563"/>
                    </a:lnTo>
                    <a:lnTo>
                      <a:pt x="9" y="589"/>
                    </a:lnTo>
                    <a:lnTo>
                      <a:pt x="16" y="614"/>
                    </a:lnTo>
                    <a:lnTo>
                      <a:pt x="25" y="639"/>
                    </a:lnTo>
                    <a:lnTo>
                      <a:pt x="35" y="663"/>
                    </a:lnTo>
                    <a:lnTo>
                      <a:pt x="47" y="687"/>
                    </a:lnTo>
                    <a:lnTo>
                      <a:pt x="62" y="710"/>
                    </a:lnTo>
                    <a:lnTo>
                      <a:pt x="77" y="733"/>
                    </a:lnTo>
                    <a:lnTo>
                      <a:pt x="94" y="755"/>
                    </a:lnTo>
                    <a:lnTo>
                      <a:pt x="113" y="777"/>
                    </a:lnTo>
                    <a:lnTo>
                      <a:pt x="133" y="797"/>
                    </a:lnTo>
                    <a:lnTo>
                      <a:pt x="155" y="817"/>
                    </a:lnTo>
                    <a:lnTo>
                      <a:pt x="178" y="837"/>
                    </a:lnTo>
                    <a:lnTo>
                      <a:pt x="202" y="855"/>
                    </a:lnTo>
                    <a:lnTo>
                      <a:pt x="228" y="872"/>
                    </a:lnTo>
                    <a:lnTo>
                      <a:pt x="255" y="889"/>
                    </a:lnTo>
                    <a:lnTo>
                      <a:pt x="283" y="906"/>
                    </a:lnTo>
                    <a:lnTo>
                      <a:pt x="313" y="921"/>
                    </a:lnTo>
                    <a:lnTo>
                      <a:pt x="343" y="935"/>
                    </a:lnTo>
                    <a:lnTo>
                      <a:pt x="374" y="949"/>
                    </a:lnTo>
                    <a:lnTo>
                      <a:pt x="407" y="961"/>
                    </a:lnTo>
                    <a:lnTo>
                      <a:pt x="441" y="972"/>
                    </a:lnTo>
                    <a:lnTo>
                      <a:pt x="475" y="982"/>
                    </a:lnTo>
                    <a:lnTo>
                      <a:pt x="510" y="992"/>
                    </a:lnTo>
                    <a:lnTo>
                      <a:pt x="546" y="1000"/>
                    </a:lnTo>
                    <a:lnTo>
                      <a:pt x="583" y="1006"/>
                    </a:lnTo>
                    <a:lnTo>
                      <a:pt x="621" y="1012"/>
                    </a:lnTo>
                    <a:lnTo>
                      <a:pt x="659" y="1017"/>
                    </a:lnTo>
                    <a:lnTo>
                      <a:pt x="698" y="1020"/>
                    </a:lnTo>
                    <a:lnTo>
                      <a:pt x="737" y="1022"/>
                    </a:lnTo>
                    <a:lnTo>
                      <a:pt x="777" y="1023"/>
                    </a:lnTo>
                    <a:lnTo>
                      <a:pt x="818" y="1022"/>
                    </a:lnTo>
                    <a:lnTo>
                      <a:pt x="857" y="1020"/>
                    </a:lnTo>
                    <a:lnTo>
                      <a:pt x="895" y="1017"/>
                    </a:lnTo>
                    <a:lnTo>
                      <a:pt x="934" y="1012"/>
                    </a:lnTo>
                    <a:lnTo>
                      <a:pt x="972" y="1006"/>
                    </a:lnTo>
                    <a:lnTo>
                      <a:pt x="1008" y="1000"/>
                    </a:lnTo>
                    <a:lnTo>
                      <a:pt x="1044" y="992"/>
                    </a:lnTo>
                    <a:lnTo>
                      <a:pt x="1080" y="982"/>
                    </a:lnTo>
                    <a:lnTo>
                      <a:pt x="1114" y="972"/>
                    </a:lnTo>
                    <a:lnTo>
                      <a:pt x="1148" y="961"/>
                    </a:lnTo>
                    <a:lnTo>
                      <a:pt x="1180" y="949"/>
                    </a:lnTo>
                    <a:lnTo>
                      <a:pt x="1211" y="935"/>
                    </a:lnTo>
                    <a:lnTo>
                      <a:pt x="1242" y="921"/>
                    </a:lnTo>
                    <a:lnTo>
                      <a:pt x="1271" y="906"/>
                    </a:lnTo>
                    <a:lnTo>
                      <a:pt x="1300" y="889"/>
                    </a:lnTo>
                    <a:lnTo>
                      <a:pt x="1327" y="872"/>
                    </a:lnTo>
                    <a:lnTo>
                      <a:pt x="1353" y="855"/>
                    </a:lnTo>
                    <a:lnTo>
                      <a:pt x="1377" y="837"/>
                    </a:lnTo>
                    <a:lnTo>
                      <a:pt x="1400" y="817"/>
                    </a:lnTo>
                    <a:lnTo>
                      <a:pt x="1422" y="797"/>
                    </a:lnTo>
                    <a:lnTo>
                      <a:pt x="1442" y="777"/>
                    </a:lnTo>
                    <a:lnTo>
                      <a:pt x="1460" y="755"/>
                    </a:lnTo>
                    <a:lnTo>
                      <a:pt x="1478" y="733"/>
                    </a:lnTo>
                    <a:lnTo>
                      <a:pt x="1493" y="710"/>
                    </a:lnTo>
                    <a:lnTo>
                      <a:pt x="1507" y="687"/>
                    </a:lnTo>
                    <a:lnTo>
                      <a:pt x="1519" y="663"/>
                    </a:lnTo>
                    <a:lnTo>
                      <a:pt x="1529" y="639"/>
                    </a:lnTo>
                    <a:lnTo>
                      <a:pt x="1538" y="614"/>
                    </a:lnTo>
                    <a:lnTo>
                      <a:pt x="1545" y="589"/>
                    </a:lnTo>
                    <a:lnTo>
                      <a:pt x="1550" y="563"/>
                    </a:lnTo>
                    <a:lnTo>
                      <a:pt x="1553" y="537"/>
                    </a:lnTo>
                    <a:lnTo>
                      <a:pt x="1554" y="511"/>
                    </a:lnTo>
                    <a:lnTo>
                      <a:pt x="1553" y="484"/>
                    </a:lnTo>
                    <a:lnTo>
                      <a:pt x="1550" y="458"/>
                    </a:lnTo>
                    <a:lnTo>
                      <a:pt x="1545" y="433"/>
                    </a:lnTo>
                    <a:lnTo>
                      <a:pt x="1538" y="408"/>
                    </a:lnTo>
                    <a:lnTo>
                      <a:pt x="1529" y="383"/>
                    </a:lnTo>
                    <a:lnTo>
                      <a:pt x="1519" y="359"/>
                    </a:lnTo>
                    <a:lnTo>
                      <a:pt x="1507" y="335"/>
                    </a:lnTo>
                    <a:lnTo>
                      <a:pt x="1493" y="312"/>
                    </a:lnTo>
                    <a:lnTo>
                      <a:pt x="1478" y="290"/>
                    </a:lnTo>
                    <a:lnTo>
                      <a:pt x="1460" y="268"/>
                    </a:lnTo>
                    <a:lnTo>
                      <a:pt x="1442" y="246"/>
                    </a:lnTo>
                    <a:lnTo>
                      <a:pt x="1422" y="226"/>
                    </a:lnTo>
                    <a:lnTo>
                      <a:pt x="1400" y="205"/>
                    </a:lnTo>
                    <a:lnTo>
                      <a:pt x="1377" y="186"/>
                    </a:lnTo>
                    <a:lnTo>
                      <a:pt x="1353" y="167"/>
                    </a:lnTo>
                    <a:lnTo>
                      <a:pt x="1327" y="149"/>
                    </a:lnTo>
                    <a:lnTo>
                      <a:pt x="1300" y="133"/>
                    </a:lnTo>
                    <a:lnTo>
                      <a:pt x="1271" y="117"/>
                    </a:lnTo>
                    <a:lnTo>
                      <a:pt x="1242" y="101"/>
                    </a:lnTo>
                    <a:lnTo>
                      <a:pt x="1211" y="87"/>
                    </a:lnTo>
                    <a:lnTo>
                      <a:pt x="1180" y="74"/>
                    </a:lnTo>
                    <a:lnTo>
                      <a:pt x="1148" y="62"/>
                    </a:lnTo>
                    <a:lnTo>
                      <a:pt x="1114" y="50"/>
                    </a:lnTo>
                    <a:lnTo>
                      <a:pt x="1080" y="40"/>
                    </a:lnTo>
                    <a:lnTo>
                      <a:pt x="1044" y="31"/>
                    </a:lnTo>
                    <a:lnTo>
                      <a:pt x="1008" y="23"/>
                    </a:lnTo>
                    <a:lnTo>
                      <a:pt x="972" y="16"/>
                    </a:lnTo>
                    <a:lnTo>
                      <a:pt x="934" y="10"/>
                    </a:lnTo>
                    <a:lnTo>
                      <a:pt x="895" y="6"/>
                    </a:lnTo>
                    <a:lnTo>
                      <a:pt x="857" y="2"/>
                    </a:lnTo>
                    <a:lnTo>
                      <a:pt x="818" y="1"/>
                    </a:lnTo>
                    <a:lnTo>
                      <a:pt x="777" y="0"/>
                    </a:lnTo>
                    <a:close/>
                  </a:path>
                </a:pathLst>
              </a:custGeom>
              <a:noFill/>
              <a:ln w="9525">
                <a:noFill/>
                <a:round/>
                <a:headEnd/>
                <a:tailEnd/>
              </a:ln>
            </p:spPr>
            <p:txBody>
              <a:bodyPr/>
              <a:lstStyle/>
              <a:p>
                <a:endParaRPr lang="en-US"/>
              </a:p>
            </p:txBody>
          </p:sp>
          <p:sp>
            <p:nvSpPr>
              <p:cNvPr id="1955" name="Freeform 124"/>
              <p:cNvSpPr>
                <a:spLocks/>
              </p:cNvSpPr>
              <p:nvPr/>
            </p:nvSpPr>
            <p:spPr bwMode="auto">
              <a:xfrm>
                <a:off x="2187" y="1478"/>
                <a:ext cx="1554" cy="1086"/>
              </a:xfrm>
              <a:custGeom>
                <a:avLst/>
                <a:gdLst>
                  <a:gd name="T0" fmla="*/ 697 w 1554"/>
                  <a:gd name="T1" fmla="*/ 2 h 974"/>
                  <a:gd name="T2" fmla="*/ 583 w 1554"/>
                  <a:gd name="T3" fmla="*/ 4811 h 974"/>
                  <a:gd name="T4" fmla="*/ 474 w 1554"/>
                  <a:gd name="T5" fmla="*/ 11897 h 974"/>
                  <a:gd name="T6" fmla="*/ 374 w 1554"/>
                  <a:gd name="T7" fmla="*/ 22290 h 974"/>
                  <a:gd name="T8" fmla="*/ 283 w 1554"/>
                  <a:gd name="T9" fmla="*/ 35691 h 974"/>
                  <a:gd name="T10" fmla="*/ 202 w 1554"/>
                  <a:gd name="T11" fmla="*/ 51049 h 974"/>
                  <a:gd name="T12" fmla="*/ 132 w 1554"/>
                  <a:gd name="T13" fmla="*/ 68577 h 974"/>
                  <a:gd name="T14" fmla="*/ 76 w 1554"/>
                  <a:gd name="T15" fmla="*/ 88382 h 974"/>
                  <a:gd name="T16" fmla="*/ 35 w 1554"/>
                  <a:gd name="T17" fmla="*/ 109534 h 974"/>
                  <a:gd name="T18" fmla="*/ 9 w 1554"/>
                  <a:gd name="T19" fmla="*/ 132079 h 974"/>
                  <a:gd name="T20" fmla="*/ 0 w 1554"/>
                  <a:gd name="T21" fmla="*/ 156212 h 974"/>
                  <a:gd name="T22" fmla="*/ 9 w 1554"/>
                  <a:gd name="T23" fmla="*/ 179095 h 974"/>
                  <a:gd name="T24" fmla="*/ 35 w 1554"/>
                  <a:gd name="T25" fmla="*/ 201953 h 974"/>
                  <a:gd name="T26" fmla="*/ 76 w 1554"/>
                  <a:gd name="T27" fmla="*/ 223397 h 974"/>
                  <a:gd name="T28" fmla="*/ 132 w 1554"/>
                  <a:gd name="T29" fmla="*/ 242828 h 974"/>
                  <a:gd name="T30" fmla="*/ 202 w 1554"/>
                  <a:gd name="T31" fmla="*/ 260743 h 974"/>
                  <a:gd name="T32" fmla="*/ 283 w 1554"/>
                  <a:gd name="T33" fmla="*/ 275848 h 974"/>
                  <a:gd name="T34" fmla="*/ 374 w 1554"/>
                  <a:gd name="T35" fmla="*/ 289403 h 974"/>
                  <a:gd name="T36" fmla="*/ 474 w 1554"/>
                  <a:gd name="T37" fmla="*/ 299393 h 974"/>
                  <a:gd name="T38" fmla="*/ 583 w 1554"/>
                  <a:gd name="T39" fmla="*/ 306831 h 974"/>
                  <a:gd name="T40" fmla="*/ 697 w 1554"/>
                  <a:gd name="T41" fmla="*/ 311271 h 974"/>
                  <a:gd name="T42" fmla="*/ 817 w 1554"/>
                  <a:gd name="T43" fmla="*/ 311546 h 974"/>
                  <a:gd name="T44" fmla="*/ 934 w 1554"/>
                  <a:gd name="T45" fmla="*/ 308630 h 974"/>
                  <a:gd name="T46" fmla="*/ 1044 w 1554"/>
                  <a:gd name="T47" fmla="*/ 302489 h 974"/>
                  <a:gd name="T48" fmla="*/ 1147 w 1554"/>
                  <a:gd name="T49" fmla="*/ 292766 h 974"/>
                  <a:gd name="T50" fmla="*/ 1242 w 1554"/>
                  <a:gd name="T51" fmla="*/ 280859 h 974"/>
                  <a:gd name="T52" fmla="*/ 1326 w 1554"/>
                  <a:gd name="T53" fmla="*/ 266440 h 974"/>
                  <a:gd name="T54" fmla="*/ 1400 w 1554"/>
                  <a:gd name="T55" fmla="*/ 249085 h 974"/>
                  <a:gd name="T56" fmla="*/ 1460 w 1554"/>
                  <a:gd name="T57" fmla="*/ 230480 h 974"/>
                  <a:gd name="T58" fmla="*/ 1507 w 1554"/>
                  <a:gd name="T59" fmla="*/ 209053 h 974"/>
                  <a:gd name="T60" fmla="*/ 1538 w 1554"/>
                  <a:gd name="T61" fmla="*/ 187279 h 974"/>
                  <a:gd name="T62" fmla="*/ 1553 w 1554"/>
                  <a:gd name="T63" fmla="*/ 164151 h 974"/>
                  <a:gd name="T64" fmla="*/ 1550 w 1554"/>
                  <a:gd name="T65" fmla="*/ 140102 h 974"/>
                  <a:gd name="T66" fmla="*/ 1529 w 1554"/>
                  <a:gd name="T67" fmla="*/ 116874 h 974"/>
                  <a:gd name="T68" fmla="*/ 1493 w 1554"/>
                  <a:gd name="T69" fmla="*/ 95058 h 974"/>
                  <a:gd name="T70" fmla="*/ 1441 w 1554"/>
                  <a:gd name="T71" fmla="*/ 74930 h 974"/>
                  <a:gd name="T72" fmla="*/ 1376 w 1554"/>
                  <a:gd name="T73" fmla="*/ 56427 h 974"/>
                  <a:gd name="T74" fmla="*/ 1299 w 1554"/>
                  <a:gd name="T75" fmla="*/ 40102 h 974"/>
                  <a:gd name="T76" fmla="*/ 1211 w 1554"/>
                  <a:gd name="T77" fmla="*/ 25946 h 974"/>
                  <a:gd name="T78" fmla="*/ 1114 w 1554"/>
                  <a:gd name="T79" fmla="*/ 15739 h 974"/>
                  <a:gd name="T80" fmla="*/ 1008 w 1554"/>
                  <a:gd name="T81" fmla="*/ 7346 h 974"/>
                  <a:gd name="T82" fmla="*/ 895 w 1554"/>
                  <a:gd name="T83" fmla="*/ 1785 h 974"/>
                  <a:gd name="T84" fmla="*/ 777 w 1554"/>
                  <a:gd name="T85" fmla="*/ 0 h 97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54"/>
                  <a:gd name="T130" fmla="*/ 0 h 974"/>
                  <a:gd name="T131" fmla="*/ 1554 w 1554"/>
                  <a:gd name="T132" fmla="*/ 974 h 97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54" h="974">
                    <a:moveTo>
                      <a:pt x="777" y="0"/>
                    </a:moveTo>
                    <a:lnTo>
                      <a:pt x="737" y="0"/>
                    </a:lnTo>
                    <a:lnTo>
                      <a:pt x="697" y="2"/>
                    </a:lnTo>
                    <a:lnTo>
                      <a:pt x="658" y="5"/>
                    </a:lnTo>
                    <a:lnTo>
                      <a:pt x="620" y="9"/>
                    </a:lnTo>
                    <a:lnTo>
                      <a:pt x="583" y="15"/>
                    </a:lnTo>
                    <a:lnTo>
                      <a:pt x="546" y="22"/>
                    </a:lnTo>
                    <a:lnTo>
                      <a:pt x="510" y="29"/>
                    </a:lnTo>
                    <a:lnTo>
                      <a:pt x="474" y="38"/>
                    </a:lnTo>
                    <a:lnTo>
                      <a:pt x="440" y="48"/>
                    </a:lnTo>
                    <a:lnTo>
                      <a:pt x="407" y="58"/>
                    </a:lnTo>
                    <a:lnTo>
                      <a:pt x="374" y="70"/>
                    </a:lnTo>
                    <a:lnTo>
                      <a:pt x="343" y="82"/>
                    </a:lnTo>
                    <a:lnTo>
                      <a:pt x="312" y="96"/>
                    </a:lnTo>
                    <a:lnTo>
                      <a:pt x="283" y="111"/>
                    </a:lnTo>
                    <a:lnTo>
                      <a:pt x="254" y="126"/>
                    </a:lnTo>
                    <a:lnTo>
                      <a:pt x="227" y="142"/>
                    </a:lnTo>
                    <a:lnTo>
                      <a:pt x="202" y="160"/>
                    </a:lnTo>
                    <a:lnTo>
                      <a:pt x="177" y="177"/>
                    </a:lnTo>
                    <a:lnTo>
                      <a:pt x="154" y="195"/>
                    </a:lnTo>
                    <a:lnTo>
                      <a:pt x="132" y="214"/>
                    </a:lnTo>
                    <a:lnTo>
                      <a:pt x="112" y="234"/>
                    </a:lnTo>
                    <a:lnTo>
                      <a:pt x="93" y="254"/>
                    </a:lnTo>
                    <a:lnTo>
                      <a:pt x="76" y="276"/>
                    </a:lnTo>
                    <a:lnTo>
                      <a:pt x="61" y="297"/>
                    </a:lnTo>
                    <a:lnTo>
                      <a:pt x="47" y="319"/>
                    </a:lnTo>
                    <a:lnTo>
                      <a:pt x="35" y="342"/>
                    </a:lnTo>
                    <a:lnTo>
                      <a:pt x="24" y="365"/>
                    </a:lnTo>
                    <a:lnTo>
                      <a:pt x="15" y="388"/>
                    </a:lnTo>
                    <a:lnTo>
                      <a:pt x="9" y="413"/>
                    </a:lnTo>
                    <a:lnTo>
                      <a:pt x="4" y="437"/>
                    </a:lnTo>
                    <a:lnTo>
                      <a:pt x="1" y="461"/>
                    </a:lnTo>
                    <a:lnTo>
                      <a:pt x="0" y="487"/>
                    </a:lnTo>
                    <a:lnTo>
                      <a:pt x="1" y="512"/>
                    </a:lnTo>
                    <a:lnTo>
                      <a:pt x="4" y="536"/>
                    </a:lnTo>
                    <a:lnTo>
                      <a:pt x="9" y="560"/>
                    </a:lnTo>
                    <a:lnTo>
                      <a:pt x="15" y="585"/>
                    </a:lnTo>
                    <a:lnTo>
                      <a:pt x="24" y="608"/>
                    </a:lnTo>
                    <a:lnTo>
                      <a:pt x="35" y="631"/>
                    </a:lnTo>
                    <a:lnTo>
                      <a:pt x="47" y="654"/>
                    </a:lnTo>
                    <a:lnTo>
                      <a:pt x="61" y="677"/>
                    </a:lnTo>
                    <a:lnTo>
                      <a:pt x="76" y="698"/>
                    </a:lnTo>
                    <a:lnTo>
                      <a:pt x="93" y="719"/>
                    </a:lnTo>
                    <a:lnTo>
                      <a:pt x="112" y="739"/>
                    </a:lnTo>
                    <a:lnTo>
                      <a:pt x="132" y="759"/>
                    </a:lnTo>
                    <a:lnTo>
                      <a:pt x="154" y="778"/>
                    </a:lnTo>
                    <a:lnTo>
                      <a:pt x="177" y="797"/>
                    </a:lnTo>
                    <a:lnTo>
                      <a:pt x="202" y="814"/>
                    </a:lnTo>
                    <a:lnTo>
                      <a:pt x="227" y="831"/>
                    </a:lnTo>
                    <a:lnTo>
                      <a:pt x="254" y="847"/>
                    </a:lnTo>
                    <a:lnTo>
                      <a:pt x="283" y="862"/>
                    </a:lnTo>
                    <a:lnTo>
                      <a:pt x="312" y="877"/>
                    </a:lnTo>
                    <a:lnTo>
                      <a:pt x="343" y="890"/>
                    </a:lnTo>
                    <a:lnTo>
                      <a:pt x="374" y="903"/>
                    </a:lnTo>
                    <a:lnTo>
                      <a:pt x="407" y="915"/>
                    </a:lnTo>
                    <a:lnTo>
                      <a:pt x="440" y="926"/>
                    </a:lnTo>
                    <a:lnTo>
                      <a:pt x="474" y="935"/>
                    </a:lnTo>
                    <a:lnTo>
                      <a:pt x="510" y="944"/>
                    </a:lnTo>
                    <a:lnTo>
                      <a:pt x="546" y="952"/>
                    </a:lnTo>
                    <a:lnTo>
                      <a:pt x="583" y="958"/>
                    </a:lnTo>
                    <a:lnTo>
                      <a:pt x="620" y="964"/>
                    </a:lnTo>
                    <a:lnTo>
                      <a:pt x="658" y="968"/>
                    </a:lnTo>
                    <a:lnTo>
                      <a:pt x="697" y="971"/>
                    </a:lnTo>
                    <a:lnTo>
                      <a:pt x="737" y="973"/>
                    </a:lnTo>
                    <a:lnTo>
                      <a:pt x="777" y="974"/>
                    </a:lnTo>
                    <a:lnTo>
                      <a:pt x="817" y="973"/>
                    </a:lnTo>
                    <a:lnTo>
                      <a:pt x="856" y="971"/>
                    </a:lnTo>
                    <a:lnTo>
                      <a:pt x="895" y="968"/>
                    </a:lnTo>
                    <a:lnTo>
                      <a:pt x="934" y="964"/>
                    </a:lnTo>
                    <a:lnTo>
                      <a:pt x="971" y="958"/>
                    </a:lnTo>
                    <a:lnTo>
                      <a:pt x="1008" y="952"/>
                    </a:lnTo>
                    <a:lnTo>
                      <a:pt x="1044" y="944"/>
                    </a:lnTo>
                    <a:lnTo>
                      <a:pt x="1080" y="935"/>
                    </a:lnTo>
                    <a:lnTo>
                      <a:pt x="1114" y="926"/>
                    </a:lnTo>
                    <a:lnTo>
                      <a:pt x="1147" y="915"/>
                    </a:lnTo>
                    <a:lnTo>
                      <a:pt x="1180" y="903"/>
                    </a:lnTo>
                    <a:lnTo>
                      <a:pt x="1211" y="890"/>
                    </a:lnTo>
                    <a:lnTo>
                      <a:pt x="1242" y="877"/>
                    </a:lnTo>
                    <a:lnTo>
                      <a:pt x="1271" y="862"/>
                    </a:lnTo>
                    <a:lnTo>
                      <a:pt x="1299" y="847"/>
                    </a:lnTo>
                    <a:lnTo>
                      <a:pt x="1326" y="831"/>
                    </a:lnTo>
                    <a:lnTo>
                      <a:pt x="1352" y="814"/>
                    </a:lnTo>
                    <a:lnTo>
                      <a:pt x="1376" y="797"/>
                    </a:lnTo>
                    <a:lnTo>
                      <a:pt x="1400" y="778"/>
                    </a:lnTo>
                    <a:lnTo>
                      <a:pt x="1421" y="759"/>
                    </a:lnTo>
                    <a:lnTo>
                      <a:pt x="1441" y="739"/>
                    </a:lnTo>
                    <a:lnTo>
                      <a:pt x="1460" y="719"/>
                    </a:lnTo>
                    <a:lnTo>
                      <a:pt x="1477" y="698"/>
                    </a:lnTo>
                    <a:lnTo>
                      <a:pt x="1493" y="677"/>
                    </a:lnTo>
                    <a:lnTo>
                      <a:pt x="1507" y="654"/>
                    </a:lnTo>
                    <a:lnTo>
                      <a:pt x="1519" y="631"/>
                    </a:lnTo>
                    <a:lnTo>
                      <a:pt x="1529" y="608"/>
                    </a:lnTo>
                    <a:lnTo>
                      <a:pt x="1538" y="585"/>
                    </a:lnTo>
                    <a:lnTo>
                      <a:pt x="1545" y="560"/>
                    </a:lnTo>
                    <a:lnTo>
                      <a:pt x="1550" y="536"/>
                    </a:lnTo>
                    <a:lnTo>
                      <a:pt x="1553" y="512"/>
                    </a:lnTo>
                    <a:lnTo>
                      <a:pt x="1554" y="487"/>
                    </a:lnTo>
                    <a:lnTo>
                      <a:pt x="1553" y="461"/>
                    </a:lnTo>
                    <a:lnTo>
                      <a:pt x="1550" y="437"/>
                    </a:lnTo>
                    <a:lnTo>
                      <a:pt x="1545" y="413"/>
                    </a:lnTo>
                    <a:lnTo>
                      <a:pt x="1538" y="388"/>
                    </a:lnTo>
                    <a:lnTo>
                      <a:pt x="1529" y="365"/>
                    </a:lnTo>
                    <a:lnTo>
                      <a:pt x="1519" y="342"/>
                    </a:lnTo>
                    <a:lnTo>
                      <a:pt x="1507" y="319"/>
                    </a:lnTo>
                    <a:lnTo>
                      <a:pt x="1493" y="297"/>
                    </a:lnTo>
                    <a:lnTo>
                      <a:pt x="1477" y="276"/>
                    </a:lnTo>
                    <a:lnTo>
                      <a:pt x="1460" y="254"/>
                    </a:lnTo>
                    <a:lnTo>
                      <a:pt x="1441" y="234"/>
                    </a:lnTo>
                    <a:lnTo>
                      <a:pt x="1421" y="214"/>
                    </a:lnTo>
                    <a:lnTo>
                      <a:pt x="1400" y="195"/>
                    </a:lnTo>
                    <a:lnTo>
                      <a:pt x="1376" y="177"/>
                    </a:lnTo>
                    <a:lnTo>
                      <a:pt x="1352" y="160"/>
                    </a:lnTo>
                    <a:lnTo>
                      <a:pt x="1326" y="142"/>
                    </a:lnTo>
                    <a:lnTo>
                      <a:pt x="1299" y="126"/>
                    </a:lnTo>
                    <a:lnTo>
                      <a:pt x="1271" y="111"/>
                    </a:lnTo>
                    <a:lnTo>
                      <a:pt x="1242" y="96"/>
                    </a:lnTo>
                    <a:lnTo>
                      <a:pt x="1211" y="82"/>
                    </a:lnTo>
                    <a:lnTo>
                      <a:pt x="1180" y="70"/>
                    </a:lnTo>
                    <a:lnTo>
                      <a:pt x="1147" y="58"/>
                    </a:lnTo>
                    <a:lnTo>
                      <a:pt x="1114" y="48"/>
                    </a:lnTo>
                    <a:lnTo>
                      <a:pt x="1080" y="38"/>
                    </a:lnTo>
                    <a:lnTo>
                      <a:pt x="1044" y="29"/>
                    </a:lnTo>
                    <a:lnTo>
                      <a:pt x="1008" y="22"/>
                    </a:lnTo>
                    <a:lnTo>
                      <a:pt x="971" y="15"/>
                    </a:lnTo>
                    <a:lnTo>
                      <a:pt x="934" y="9"/>
                    </a:lnTo>
                    <a:lnTo>
                      <a:pt x="895" y="5"/>
                    </a:lnTo>
                    <a:lnTo>
                      <a:pt x="856" y="2"/>
                    </a:lnTo>
                    <a:lnTo>
                      <a:pt x="817" y="0"/>
                    </a:lnTo>
                    <a:lnTo>
                      <a:pt x="777" y="0"/>
                    </a:lnTo>
                  </a:path>
                </a:pathLst>
              </a:custGeom>
              <a:solidFill>
                <a:srgbClr val="F8FF84"/>
              </a:solidFill>
              <a:ln w="7938">
                <a:solidFill>
                  <a:srgbClr val="000000"/>
                </a:solidFill>
                <a:round/>
                <a:headEnd/>
                <a:tailEnd/>
              </a:ln>
            </p:spPr>
            <p:txBody>
              <a:bodyPr/>
              <a:lstStyle/>
              <a:p>
                <a:endParaRPr lang="en-US"/>
              </a:p>
            </p:txBody>
          </p:sp>
          <p:sp>
            <p:nvSpPr>
              <p:cNvPr id="1956" name="Rectangle 126"/>
              <p:cNvSpPr>
                <a:spLocks noChangeArrowheads="1"/>
              </p:cNvSpPr>
              <p:nvPr/>
            </p:nvSpPr>
            <p:spPr bwMode="auto">
              <a:xfrm>
                <a:off x="2431" y="1534"/>
                <a:ext cx="987" cy="174"/>
              </a:xfrm>
              <a:prstGeom prst="rect">
                <a:avLst/>
              </a:prstGeom>
              <a:noFill/>
              <a:ln w="9525">
                <a:noFill/>
                <a:miter lim="800000"/>
                <a:headEnd/>
                <a:tailEnd/>
              </a:ln>
            </p:spPr>
            <p:txBody>
              <a:bodyPr wrap="square" lIns="0" tIns="0" rIns="0" bIns="0">
                <a:spAutoFit/>
              </a:bodyPr>
              <a:lstStyle/>
              <a:p>
                <a:pPr algn="ctr">
                  <a:defRPr/>
                </a:pPr>
                <a:r>
                  <a:rPr lang="en-US" sz="1600" dirty="0" smtClean="0">
                    <a:solidFill>
                      <a:srgbClr val="000000"/>
                    </a:solidFill>
                    <a:ea typeface="+mn-ea"/>
                  </a:rPr>
                  <a:t>System Model</a:t>
                </a:r>
                <a:endParaRPr lang="en-US" sz="1600" dirty="0">
                  <a:effectLst>
                    <a:outerShdw blurRad="38100" dist="38100" dir="2700000" algn="tl">
                      <a:srgbClr val="000000"/>
                    </a:outerShdw>
                  </a:effectLst>
                  <a:ea typeface="+mn-ea"/>
                </a:endParaRPr>
              </a:p>
            </p:txBody>
          </p:sp>
          <p:sp>
            <p:nvSpPr>
              <p:cNvPr id="1957" name="Freeform 127"/>
              <p:cNvSpPr>
                <a:spLocks/>
              </p:cNvSpPr>
              <p:nvPr/>
            </p:nvSpPr>
            <p:spPr bwMode="auto">
              <a:xfrm>
                <a:off x="2533" y="2094"/>
                <a:ext cx="398" cy="340"/>
              </a:xfrm>
              <a:custGeom>
                <a:avLst/>
                <a:gdLst>
                  <a:gd name="T0" fmla="*/ 0 w 398"/>
                  <a:gd name="T1" fmla="*/ 0 h 340"/>
                  <a:gd name="T2" fmla="*/ 0 w 398"/>
                  <a:gd name="T3" fmla="*/ 340 h 340"/>
                  <a:gd name="T4" fmla="*/ 398 w 398"/>
                  <a:gd name="T5" fmla="*/ 340 h 340"/>
                  <a:gd name="T6" fmla="*/ 398 w 398"/>
                  <a:gd name="T7" fmla="*/ 0 h 340"/>
                  <a:gd name="T8" fmla="*/ 0 w 398"/>
                  <a:gd name="T9" fmla="*/ 0 h 340"/>
                  <a:gd name="T10" fmla="*/ 0 w 398"/>
                  <a:gd name="T11" fmla="*/ 0 h 340"/>
                  <a:gd name="T12" fmla="*/ 0 60000 65536"/>
                  <a:gd name="T13" fmla="*/ 0 60000 65536"/>
                  <a:gd name="T14" fmla="*/ 0 60000 65536"/>
                  <a:gd name="T15" fmla="*/ 0 60000 65536"/>
                  <a:gd name="T16" fmla="*/ 0 60000 65536"/>
                  <a:gd name="T17" fmla="*/ 0 60000 65536"/>
                  <a:gd name="T18" fmla="*/ 0 w 398"/>
                  <a:gd name="T19" fmla="*/ 0 h 340"/>
                  <a:gd name="T20" fmla="*/ 398 w 398"/>
                  <a:gd name="T21" fmla="*/ 340 h 340"/>
                </a:gdLst>
                <a:ahLst/>
                <a:cxnLst>
                  <a:cxn ang="T12">
                    <a:pos x="T0" y="T1"/>
                  </a:cxn>
                  <a:cxn ang="T13">
                    <a:pos x="T2" y="T3"/>
                  </a:cxn>
                  <a:cxn ang="T14">
                    <a:pos x="T4" y="T5"/>
                  </a:cxn>
                  <a:cxn ang="T15">
                    <a:pos x="T6" y="T7"/>
                  </a:cxn>
                  <a:cxn ang="T16">
                    <a:pos x="T8" y="T9"/>
                  </a:cxn>
                  <a:cxn ang="T17">
                    <a:pos x="T10" y="T11"/>
                  </a:cxn>
                </a:cxnLst>
                <a:rect l="T18" t="T19" r="T20" b="T21"/>
                <a:pathLst>
                  <a:path w="398" h="340">
                    <a:moveTo>
                      <a:pt x="0" y="0"/>
                    </a:moveTo>
                    <a:lnTo>
                      <a:pt x="0" y="340"/>
                    </a:lnTo>
                    <a:lnTo>
                      <a:pt x="398" y="340"/>
                    </a:lnTo>
                    <a:lnTo>
                      <a:pt x="398" y="0"/>
                    </a:lnTo>
                    <a:lnTo>
                      <a:pt x="0" y="0"/>
                    </a:lnTo>
                    <a:close/>
                  </a:path>
                </a:pathLst>
              </a:custGeom>
              <a:solidFill>
                <a:srgbClr val="FFFFFF"/>
              </a:solidFill>
              <a:ln w="9525">
                <a:noFill/>
                <a:round/>
                <a:headEnd/>
                <a:tailEnd/>
              </a:ln>
            </p:spPr>
            <p:txBody>
              <a:bodyPr/>
              <a:lstStyle/>
              <a:p>
                <a:endParaRPr lang="en-US"/>
              </a:p>
            </p:txBody>
          </p:sp>
          <p:sp>
            <p:nvSpPr>
              <p:cNvPr id="1958" name="Freeform 128"/>
              <p:cNvSpPr>
                <a:spLocks/>
              </p:cNvSpPr>
              <p:nvPr/>
            </p:nvSpPr>
            <p:spPr bwMode="auto">
              <a:xfrm>
                <a:off x="2533" y="2094"/>
                <a:ext cx="398" cy="340"/>
              </a:xfrm>
              <a:custGeom>
                <a:avLst/>
                <a:gdLst>
                  <a:gd name="T0" fmla="*/ 0 w 398"/>
                  <a:gd name="T1" fmla="*/ 340 h 340"/>
                  <a:gd name="T2" fmla="*/ 398 w 398"/>
                  <a:gd name="T3" fmla="*/ 340 h 340"/>
                  <a:gd name="T4" fmla="*/ 398 w 398"/>
                  <a:gd name="T5" fmla="*/ 0 h 340"/>
                  <a:gd name="T6" fmla="*/ 0 w 398"/>
                  <a:gd name="T7" fmla="*/ 0 h 340"/>
                  <a:gd name="T8" fmla="*/ 0 w 398"/>
                  <a:gd name="T9" fmla="*/ 340 h 340"/>
                  <a:gd name="T10" fmla="*/ 0 w 398"/>
                  <a:gd name="T11" fmla="*/ 340 h 340"/>
                  <a:gd name="T12" fmla="*/ 0 60000 65536"/>
                  <a:gd name="T13" fmla="*/ 0 60000 65536"/>
                  <a:gd name="T14" fmla="*/ 0 60000 65536"/>
                  <a:gd name="T15" fmla="*/ 0 60000 65536"/>
                  <a:gd name="T16" fmla="*/ 0 60000 65536"/>
                  <a:gd name="T17" fmla="*/ 0 60000 65536"/>
                  <a:gd name="T18" fmla="*/ 0 w 398"/>
                  <a:gd name="T19" fmla="*/ 0 h 340"/>
                  <a:gd name="T20" fmla="*/ 398 w 398"/>
                  <a:gd name="T21" fmla="*/ 340 h 340"/>
                </a:gdLst>
                <a:ahLst/>
                <a:cxnLst>
                  <a:cxn ang="T12">
                    <a:pos x="T0" y="T1"/>
                  </a:cxn>
                  <a:cxn ang="T13">
                    <a:pos x="T2" y="T3"/>
                  </a:cxn>
                  <a:cxn ang="T14">
                    <a:pos x="T4" y="T5"/>
                  </a:cxn>
                  <a:cxn ang="T15">
                    <a:pos x="T6" y="T7"/>
                  </a:cxn>
                  <a:cxn ang="T16">
                    <a:pos x="T8" y="T9"/>
                  </a:cxn>
                  <a:cxn ang="T17">
                    <a:pos x="T10" y="T11"/>
                  </a:cxn>
                </a:cxnLst>
                <a:rect l="T18" t="T19" r="T20" b="T21"/>
                <a:pathLst>
                  <a:path w="398" h="340">
                    <a:moveTo>
                      <a:pt x="0" y="340"/>
                    </a:moveTo>
                    <a:lnTo>
                      <a:pt x="398" y="340"/>
                    </a:lnTo>
                    <a:lnTo>
                      <a:pt x="398" y="0"/>
                    </a:lnTo>
                    <a:lnTo>
                      <a:pt x="0" y="0"/>
                    </a:lnTo>
                    <a:lnTo>
                      <a:pt x="0" y="340"/>
                    </a:lnTo>
                    <a:close/>
                  </a:path>
                </a:pathLst>
              </a:custGeom>
              <a:noFill/>
              <a:ln w="3175">
                <a:solidFill>
                  <a:srgbClr val="000000"/>
                </a:solidFill>
                <a:round/>
                <a:headEnd/>
                <a:tailEnd/>
              </a:ln>
            </p:spPr>
            <p:txBody>
              <a:bodyPr/>
              <a:lstStyle/>
              <a:p>
                <a:endParaRPr lang="en-US"/>
              </a:p>
            </p:txBody>
          </p:sp>
          <p:sp>
            <p:nvSpPr>
              <p:cNvPr id="1959" name="Freeform 129"/>
              <p:cNvSpPr>
                <a:spLocks noEditPoints="1"/>
              </p:cNvSpPr>
              <p:nvPr/>
            </p:nvSpPr>
            <p:spPr bwMode="auto">
              <a:xfrm>
                <a:off x="2532" y="2433"/>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1960" name="Freeform 130"/>
              <p:cNvSpPr>
                <a:spLocks/>
              </p:cNvSpPr>
              <p:nvPr/>
            </p:nvSpPr>
            <p:spPr bwMode="auto">
              <a:xfrm>
                <a:off x="2532"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61" name="Freeform 131"/>
              <p:cNvSpPr>
                <a:spLocks/>
              </p:cNvSpPr>
              <p:nvPr/>
            </p:nvSpPr>
            <p:spPr bwMode="auto">
              <a:xfrm>
                <a:off x="254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62" name="Freeform 132"/>
              <p:cNvSpPr>
                <a:spLocks/>
              </p:cNvSpPr>
              <p:nvPr/>
            </p:nvSpPr>
            <p:spPr bwMode="auto">
              <a:xfrm>
                <a:off x="255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63" name="Freeform 133"/>
              <p:cNvSpPr>
                <a:spLocks/>
              </p:cNvSpPr>
              <p:nvPr/>
            </p:nvSpPr>
            <p:spPr bwMode="auto">
              <a:xfrm>
                <a:off x="2562" y="2433"/>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1964" name="Freeform 134"/>
              <p:cNvSpPr>
                <a:spLocks/>
              </p:cNvSpPr>
              <p:nvPr/>
            </p:nvSpPr>
            <p:spPr bwMode="auto">
              <a:xfrm>
                <a:off x="257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1965" name="Freeform 135"/>
              <p:cNvSpPr>
                <a:spLocks/>
              </p:cNvSpPr>
              <p:nvPr/>
            </p:nvSpPr>
            <p:spPr bwMode="auto">
              <a:xfrm>
                <a:off x="2582"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66" name="Freeform 136"/>
              <p:cNvSpPr>
                <a:spLocks/>
              </p:cNvSpPr>
              <p:nvPr/>
            </p:nvSpPr>
            <p:spPr bwMode="auto">
              <a:xfrm>
                <a:off x="2593"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67" name="Freeform 137"/>
              <p:cNvSpPr>
                <a:spLocks/>
              </p:cNvSpPr>
              <p:nvPr/>
            </p:nvSpPr>
            <p:spPr bwMode="auto">
              <a:xfrm>
                <a:off x="260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1968" name="Freeform 138"/>
              <p:cNvSpPr>
                <a:spLocks/>
              </p:cNvSpPr>
              <p:nvPr/>
            </p:nvSpPr>
            <p:spPr bwMode="auto">
              <a:xfrm>
                <a:off x="261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69" name="Freeform 139"/>
              <p:cNvSpPr>
                <a:spLocks/>
              </p:cNvSpPr>
              <p:nvPr/>
            </p:nvSpPr>
            <p:spPr bwMode="auto">
              <a:xfrm>
                <a:off x="2623"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0" name="Freeform 140"/>
              <p:cNvSpPr>
                <a:spLocks/>
              </p:cNvSpPr>
              <p:nvPr/>
            </p:nvSpPr>
            <p:spPr bwMode="auto">
              <a:xfrm>
                <a:off x="2633"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1971" name="Freeform 141"/>
              <p:cNvSpPr>
                <a:spLocks/>
              </p:cNvSpPr>
              <p:nvPr/>
            </p:nvSpPr>
            <p:spPr bwMode="auto">
              <a:xfrm>
                <a:off x="264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2" name="Freeform 142"/>
              <p:cNvSpPr>
                <a:spLocks/>
              </p:cNvSpPr>
              <p:nvPr/>
            </p:nvSpPr>
            <p:spPr bwMode="auto">
              <a:xfrm>
                <a:off x="265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3" name="Freeform 143"/>
              <p:cNvSpPr>
                <a:spLocks/>
              </p:cNvSpPr>
              <p:nvPr/>
            </p:nvSpPr>
            <p:spPr bwMode="auto">
              <a:xfrm>
                <a:off x="266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4" name="Freeform 144"/>
              <p:cNvSpPr>
                <a:spLocks/>
              </p:cNvSpPr>
              <p:nvPr/>
            </p:nvSpPr>
            <p:spPr bwMode="auto">
              <a:xfrm>
                <a:off x="267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5" name="Freeform 145"/>
              <p:cNvSpPr>
                <a:spLocks/>
              </p:cNvSpPr>
              <p:nvPr/>
            </p:nvSpPr>
            <p:spPr bwMode="auto">
              <a:xfrm>
                <a:off x="268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6" name="Freeform 146"/>
              <p:cNvSpPr>
                <a:spLocks/>
              </p:cNvSpPr>
              <p:nvPr/>
            </p:nvSpPr>
            <p:spPr bwMode="auto">
              <a:xfrm>
                <a:off x="269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7" name="Freeform 147"/>
              <p:cNvSpPr>
                <a:spLocks/>
              </p:cNvSpPr>
              <p:nvPr/>
            </p:nvSpPr>
            <p:spPr bwMode="auto">
              <a:xfrm>
                <a:off x="2703"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8" name="Freeform 148"/>
              <p:cNvSpPr>
                <a:spLocks/>
              </p:cNvSpPr>
              <p:nvPr/>
            </p:nvSpPr>
            <p:spPr bwMode="auto">
              <a:xfrm>
                <a:off x="271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79" name="Freeform 149"/>
              <p:cNvSpPr>
                <a:spLocks/>
              </p:cNvSpPr>
              <p:nvPr/>
            </p:nvSpPr>
            <p:spPr bwMode="auto">
              <a:xfrm>
                <a:off x="2724"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1980" name="Freeform 150"/>
              <p:cNvSpPr>
                <a:spLocks/>
              </p:cNvSpPr>
              <p:nvPr/>
            </p:nvSpPr>
            <p:spPr bwMode="auto">
              <a:xfrm>
                <a:off x="273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1" name="Freeform 151"/>
              <p:cNvSpPr>
                <a:spLocks/>
              </p:cNvSpPr>
              <p:nvPr/>
            </p:nvSpPr>
            <p:spPr bwMode="auto">
              <a:xfrm>
                <a:off x="274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2" name="Freeform 152"/>
              <p:cNvSpPr>
                <a:spLocks/>
              </p:cNvSpPr>
              <p:nvPr/>
            </p:nvSpPr>
            <p:spPr bwMode="auto">
              <a:xfrm>
                <a:off x="275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3" name="Freeform 153"/>
              <p:cNvSpPr>
                <a:spLocks/>
              </p:cNvSpPr>
              <p:nvPr/>
            </p:nvSpPr>
            <p:spPr bwMode="auto">
              <a:xfrm>
                <a:off x="276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4" name="Freeform 154"/>
              <p:cNvSpPr>
                <a:spLocks/>
              </p:cNvSpPr>
              <p:nvPr/>
            </p:nvSpPr>
            <p:spPr bwMode="auto">
              <a:xfrm>
                <a:off x="277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5" name="Freeform 155"/>
              <p:cNvSpPr>
                <a:spLocks/>
              </p:cNvSpPr>
              <p:nvPr/>
            </p:nvSpPr>
            <p:spPr bwMode="auto">
              <a:xfrm>
                <a:off x="278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6" name="Freeform 156"/>
              <p:cNvSpPr>
                <a:spLocks/>
              </p:cNvSpPr>
              <p:nvPr/>
            </p:nvSpPr>
            <p:spPr bwMode="auto">
              <a:xfrm>
                <a:off x="2794"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7" name="Freeform 157"/>
              <p:cNvSpPr>
                <a:spLocks/>
              </p:cNvSpPr>
              <p:nvPr/>
            </p:nvSpPr>
            <p:spPr bwMode="auto">
              <a:xfrm>
                <a:off x="2805"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1988" name="Freeform 158"/>
              <p:cNvSpPr>
                <a:spLocks/>
              </p:cNvSpPr>
              <p:nvPr/>
            </p:nvSpPr>
            <p:spPr bwMode="auto">
              <a:xfrm>
                <a:off x="281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89" name="Freeform 159"/>
              <p:cNvSpPr>
                <a:spLocks/>
              </p:cNvSpPr>
              <p:nvPr/>
            </p:nvSpPr>
            <p:spPr bwMode="auto">
              <a:xfrm>
                <a:off x="2825"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0" name="Freeform 160"/>
              <p:cNvSpPr>
                <a:spLocks/>
              </p:cNvSpPr>
              <p:nvPr/>
            </p:nvSpPr>
            <p:spPr bwMode="auto">
              <a:xfrm>
                <a:off x="2835"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1" name="Freeform 161"/>
              <p:cNvSpPr>
                <a:spLocks/>
              </p:cNvSpPr>
              <p:nvPr/>
            </p:nvSpPr>
            <p:spPr bwMode="auto">
              <a:xfrm>
                <a:off x="2844"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2" name="Freeform 162"/>
              <p:cNvSpPr>
                <a:spLocks/>
              </p:cNvSpPr>
              <p:nvPr/>
            </p:nvSpPr>
            <p:spPr bwMode="auto">
              <a:xfrm>
                <a:off x="285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3" name="Freeform 163"/>
              <p:cNvSpPr>
                <a:spLocks/>
              </p:cNvSpPr>
              <p:nvPr/>
            </p:nvSpPr>
            <p:spPr bwMode="auto">
              <a:xfrm>
                <a:off x="286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4" name="Freeform 164"/>
              <p:cNvSpPr>
                <a:spLocks/>
              </p:cNvSpPr>
              <p:nvPr/>
            </p:nvSpPr>
            <p:spPr bwMode="auto">
              <a:xfrm>
                <a:off x="287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5" name="Freeform 165"/>
              <p:cNvSpPr>
                <a:spLocks/>
              </p:cNvSpPr>
              <p:nvPr/>
            </p:nvSpPr>
            <p:spPr bwMode="auto">
              <a:xfrm>
                <a:off x="288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6" name="Freeform 166"/>
              <p:cNvSpPr>
                <a:spLocks/>
              </p:cNvSpPr>
              <p:nvPr/>
            </p:nvSpPr>
            <p:spPr bwMode="auto">
              <a:xfrm>
                <a:off x="289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1997" name="Freeform 167"/>
              <p:cNvSpPr>
                <a:spLocks/>
              </p:cNvSpPr>
              <p:nvPr/>
            </p:nvSpPr>
            <p:spPr bwMode="auto">
              <a:xfrm>
                <a:off x="290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8" name="Freeform 168"/>
              <p:cNvSpPr>
                <a:spLocks/>
              </p:cNvSpPr>
              <p:nvPr/>
            </p:nvSpPr>
            <p:spPr bwMode="auto">
              <a:xfrm>
                <a:off x="2915"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1999" name="Freeform 169"/>
              <p:cNvSpPr>
                <a:spLocks/>
              </p:cNvSpPr>
              <p:nvPr/>
            </p:nvSpPr>
            <p:spPr bwMode="auto">
              <a:xfrm>
                <a:off x="292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00" name="Freeform 170"/>
              <p:cNvSpPr>
                <a:spLocks noEditPoints="1"/>
              </p:cNvSpPr>
              <p:nvPr/>
            </p:nvSpPr>
            <p:spPr bwMode="auto">
              <a:xfrm>
                <a:off x="2532" y="2433"/>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2001" name="Freeform 171"/>
              <p:cNvSpPr>
                <a:spLocks/>
              </p:cNvSpPr>
              <p:nvPr/>
            </p:nvSpPr>
            <p:spPr bwMode="auto">
              <a:xfrm>
                <a:off x="2532"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02" name="Freeform 172"/>
              <p:cNvSpPr>
                <a:spLocks/>
              </p:cNvSpPr>
              <p:nvPr/>
            </p:nvSpPr>
            <p:spPr bwMode="auto">
              <a:xfrm>
                <a:off x="254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03" name="Freeform 173"/>
              <p:cNvSpPr>
                <a:spLocks/>
              </p:cNvSpPr>
              <p:nvPr/>
            </p:nvSpPr>
            <p:spPr bwMode="auto">
              <a:xfrm>
                <a:off x="255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04" name="Freeform 174"/>
              <p:cNvSpPr>
                <a:spLocks/>
              </p:cNvSpPr>
              <p:nvPr/>
            </p:nvSpPr>
            <p:spPr bwMode="auto">
              <a:xfrm>
                <a:off x="2562" y="2433"/>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2005" name="Freeform 175"/>
              <p:cNvSpPr>
                <a:spLocks/>
              </p:cNvSpPr>
              <p:nvPr/>
            </p:nvSpPr>
            <p:spPr bwMode="auto">
              <a:xfrm>
                <a:off x="257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06" name="Freeform 176"/>
              <p:cNvSpPr>
                <a:spLocks/>
              </p:cNvSpPr>
              <p:nvPr/>
            </p:nvSpPr>
            <p:spPr bwMode="auto">
              <a:xfrm>
                <a:off x="2582"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07" name="Freeform 177"/>
              <p:cNvSpPr>
                <a:spLocks/>
              </p:cNvSpPr>
              <p:nvPr/>
            </p:nvSpPr>
            <p:spPr bwMode="auto">
              <a:xfrm>
                <a:off x="2593"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08" name="Freeform 178"/>
              <p:cNvSpPr>
                <a:spLocks/>
              </p:cNvSpPr>
              <p:nvPr/>
            </p:nvSpPr>
            <p:spPr bwMode="auto">
              <a:xfrm>
                <a:off x="260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09" name="Freeform 179"/>
              <p:cNvSpPr>
                <a:spLocks/>
              </p:cNvSpPr>
              <p:nvPr/>
            </p:nvSpPr>
            <p:spPr bwMode="auto">
              <a:xfrm>
                <a:off x="261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0" name="Freeform 180"/>
              <p:cNvSpPr>
                <a:spLocks/>
              </p:cNvSpPr>
              <p:nvPr/>
            </p:nvSpPr>
            <p:spPr bwMode="auto">
              <a:xfrm>
                <a:off x="2623"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1" name="Freeform 181"/>
              <p:cNvSpPr>
                <a:spLocks/>
              </p:cNvSpPr>
              <p:nvPr/>
            </p:nvSpPr>
            <p:spPr bwMode="auto">
              <a:xfrm>
                <a:off x="2633"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12" name="Freeform 182"/>
              <p:cNvSpPr>
                <a:spLocks/>
              </p:cNvSpPr>
              <p:nvPr/>
            </p:nvSpPr>
            <p:spPr bwMode="auto">
              <a:xfrm>
                <a:off x="264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3" name="Freeform 183"/>
              <p:cNvSpPr>
                <a:spLocks/>
              </p:cNvSpPr>
              <p:nvPr/>
            </p:nvSpPr>
            <p:spPr bwMode="auto">
              <a:xfrm>
                <a:off x="265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4" name="Freeform 184"/>
              <p:cNvSpPr>
                <a:spLocks/>
              </p:cNvSpPr>
              <p:nvPr/>
            </p:nvSpPr>
            <p:spPr bwMode="auto">
              <a:xfrm>
                <a:off x="266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5" name="Freeform 185"/>
              <p:cNvSpPr>
                <a:spLocks/>
              </p:cNvSpPr>
              <p:nvPr/>
            </p:nvSpPr>
            <p:spPr bwMode="auto">
              <a:xfrm>
                <a:off x="267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6" name="Freeform 186"/>
              <p:cNvSpPr>
                <a:spLocks/>
              </p:cNvSpPr>
              <p:nvPr/>
            </p:nvSpPr>
            <p:spPr bwMode="auto">
              <a:xfrm>
                <a:off x="268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7" name="Freeform 187"/>
              <p:cNvSpPr>
                <a:spLocks/>
              </p:cNvSpPr>
              <p:nvPr/>
            </p:nvSpPr>
            <p:spPr bwMode="auto">
              <a:xfrm>
                <a:off x="269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8" name="Freeform 188"/>
              <p:cNvSpPr>
                <a:spLocks/>
              </p:cNvSpPr>
              <p:nvPr/>
            </p:nvSpPr>
            <p:spPr bwMode="auto">
              <a:xfrm>
                <a:off x="2703"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19" name="Freeform 189"/>
              <p:cNvSpPr>
                <a:spLocks/>
              </p:cNvSpPr>
              <p:nvPr/>
            </p:nvSpPr>
            <p:spPr bwMode="auto">
              <a:xfrm>
                <a:off x="271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0" name="Freeform 190"/>
              <p:cNvSpPr>
                <a:spLocks/>
              </p:cNvSpPr>
              <p:nvPr/>
            </p:nvSpPr>
            <p:spPr bwMode="auto">
              <a:xfrm>
                <a:off x="2724"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21" name="Freeform 191"/>
              <p:cNvSpPr>
                <a:spLocks/>
              </p:cNvSpPr>
              <p:nvPr/>
            </p:nvSpPr>
            <p:spPr bwMode="auto">
              <a:xfrm>
                <a:off x="273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2" name="Freeform 192"/>
              <p:cNvSpPr>
                <a:spLocks/>
              </p:cNvSpPr>
              <p:nvPr/>
            </p:nvSpPr>
            <p:spPr bwMode="auto">
              <a:xfrm>
                <a:off x="274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3" name="Freeform 193"/>
              <p:cNvSpPr>
                <a:spLocks/>
              </p:cNvSpPr>
              <p:nvPr/>
            </p:nvSpPr>
            <p:spPr bwMode="auto">
              <a:xfrm>
                <a:off x="275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4" name="Freeform 194"/>
              <p:cNvSpPr>
                <a:spLocks/>
              </p:cNvSpPr>
              <p:nvPr/>
            </p:nvSpPr>
            <p:spPr bwMode="auto">
              <a:xfrm>
                <a:off x="276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5" name="Freeform 195"/>
              <p:cNvSpPr>
                <a:spLocks/>
              </p:cNvSpPr>
              <p:nvPr/>
            </p:nvSpPr>
            <p:spPr bwMode="auto">
              <a:xfrm>
                <a:off x="277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6" name="Freeform 196"/>
              <p:cNvSpPr>
                <a:spLocks/>
              </p:cNvSpPr>
              <p:nvPr/>
            </p:nvSpPr>
            <p:spPr bwMode="auto">
              <a:xfrm>
                <a:off x="278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7" name="Freeform 197"/>
              <p:cNvSpPr>
                <a:spLocks/>
              </p:cNvSpPr>
              <p:nvPr/>
            </p:nvSpPr>
            <p:spPr bwMode="auto">
              <a:xfrm>
                <a:off x="2794"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28" name="Freeform 198"/>
              <p:cNvSpPr>
                <a:spLocks/>
              </p:cNvSpPr>
              <p:nvPr/>
            </p:nvSpPr>
            <p:spPr bwMode="auto">
              <a:xfrm>
                <a:off x="2805"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29" name="Freeform 199"/>
              <p:cNvSpPr>
                <a:spLocks/>
              </p:cNvSpPr>
              <p:nvPr/>
            </p:nvSpPr>
            <p:spPr bwMode="auto">
              <a:xfrm>
                <a:off x="281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0" name="Freeform 200"/>
              <p:cNvSpPr>
                <a:spLocks/>
              </p:cNvSpPr>
              <p:nvPr/>
            </p:nvSpPr>
            <p:spPr bwMode="auto">
              <a:xfrm>
                <a:off x="2825"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1" name="Freeform 201"/>
              <p:cNvSpPr>
                <a:spLocks/>
              </p:cNvSpPr>
              <p:nvPr/>
            </p:nvSpPr>
            <p:spPr bwMode="auto">
              <a:xfrm>
                <a:off x="2835"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2" name="Freeform 202"/>
              <p:cNvSpPr>
                <a:spLocks/>
              </p:cNvSpPr>
              <p:nvPr/>
            </p:nvSpPr>
            <p:spPr bwMode="auto">
              <a:xfrm>
                <a:off x="2844"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3" name="Freeform 203"/>
              <p:cNvSpPr>
                <a:spLocks/>
              </p:cNvSpPr>
              <p:nvPr/>
            </p:nvSpPr>
            <p:spPr bwMode="auto">
              <a:xfrm>
                <a:off x="285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4" name="Freeform 204"/>
              <p:cNvSpPr>
                <a:spLocks/>
              </p:cNvSpPr>
              <p:nvPr/>
            </p:nvSpPr>
            <p:spPr bwMode="auto">
              <a:xfrm>
                <a:off x="286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5" name="Freeform 205"/>
              <p:cNvSpPr>
                <a:spLocks/>
              </p:cNvSpPr>
              <p:nvPr/>
            </p:nvSpPr>
            <p:spPr bwMode="auto">
              <a:xfrm>
                <a:off x="287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6" name="Freeform 206"/>
              <p:cNvSpPr>
                <a:spLocks/>
              </p:cNvSpPr>
              <p:nvPr/>
            </p:nvSpPr>
            <p:spPr bwMode="auto">
              <a:xfrm>
                <a:off x="288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7" name="Freeform 207"/>
              <p:cNvSpPr>
                <a:spLocks/>
              </p:cNvSpPr>
              <p:nvPr/>
            </p:nvSpPr>
            <p:spPr bwMode="auto">
              <a:xfrm>
                <a:off x="289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38" name="Freeform 208"/>
              <p:cNvSpPr>
                <a:spLocks/>
              </p:cNvSpPr>
              <p:nvPr/>
            </p:nvSpPr>
            <p:spPr bwMode="auto">
              <a:xfrm>
                <a:off x="290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39" name="Freeform 209"/>
              <p:cNvSpPr>
                <a:spLocks/>
              </p:cNvSpPr>
              <p:nvPr/>
            </p:nvSpPr>
            <p:spPr bwMode="auto">
              <a:xfrm>
                <a:off x="2915"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40" name="Freeform 210"/>
              <p:cNvSpPr>
                <a:spLocks/>
              </p:cNvSpPr>
              <p:nvPr/>
            </p:nvSpPr>
            <p:spPr bwMode="auto">
              <a:xfrm>
                <a:off x="292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41" name="Freeform 211"/>
              <p:cNvSpPr>
                <a:spLocks noEditPoints="1"/>
              </p:cNvSpPr>
              <p:nvPr/>
            </p:nvSpPr>
            <p:spPr bwMode="auto">
              <a:xfrm>
                <a:off x="2532" y="2433"/>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2042" name="Freeform 212"/>
              <p:cNvSpPr>
                <a:spLocks/>
              </p:cNvSpPr>
              <p:nvPr/>
            </p:nvSpPr>
            <p:spPr bwMode="auto">
              <a:xfrm>
                <a:off x="2532"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43" name="Freeform 213"/>
              <p:cNvSpPr>
                <a:spLocks/>
              </p:cNvSpPr>
              <p:nvPr/>
            </p:nvSpPr>
            <p:spPr bwMode="auto">
              <a:xfrm>
                <a:off x="254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44" name="Freeform 214"/>
              <p:cNvSpPr>
                <a:spLocks/>
              </p:cNvSpPr>
              <p:nvPr/>
            </p:nvSpPr>
            <p:spPr bwMode="auto">
              <a:xfrm>
                <a:off x="255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45" name="Freeform 215"/>
              <p:cNvSpPr>
                <a:spLocks/>
              </p:cNvSpPr>
              <p:nvPr/>
            </p:nvSpPr>
            <p:spPr bwMode="auto">
              <a:xfrm>
                <a:off x="2562" y="2433"/>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2046" name="Freeform 216"/>
              <p:cNvSpPr>
                <a:spLocks/>
              </p:cNvSpPr>
              <p:nvPr/>
            </p:nvSpPr>
            <p:spPr bwMode="auto">
              <a:xfrm>
                <a:off x="257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47" name="Freeform 217"/>
              <p:cNvSpPr>
                <a:spLocks/>
              </p:cNvSpPr>
              <p:nvPr/>
            </p:nvSpPr>
            <p:spPr bwMode="auto">
              <a:xfrm>
                <a:off x="2582"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48" name="Freeform 218"/>
              <p:cNvSpPr>
                <a:spLocks/>
              </p:cNvSpPr>
              <p:nvPr/>
            </p:nvSpPr>
            <p:spPr bwMode="auto">
              <a:xfrm>
                <a:off x="2593"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49" name="Freeform 219"/>
              <p:cNvSpPr>
                <a:spLocks/>
              </p:cNvSpPr>
              <p:nvPr/>
            </p:nvSpPr>
            <p:spPr bwMode="auto">
              <a:xfrm>
                <a:off x="260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50" name="Freeform 220"/>
              <p:cNvSpPr>
                <a:spLocks/>
              </p:cNvSpPr>
              <p:nvPr/>
            </p:nvSpPr>
            <p:spPr bwMode="auto">
              <a:xfrm>
                <a:off x="261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1" name="Freeform 221"/>
              <p:cNvSpPr>
                <a:spLocks/>
              </p:cNvSpPr>
              <p:nvPr/>
            </p:nvSpPr>
            <p:spPr bwMode="auto">
              <a:xfrm>
                <a:off x="2623"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2" name="Freeform 222"/>
              <p:cNvSpPr>
                <a:spLocks/>
              </p:cNvSpPr>
              <p:nvPr/>
            </p:nvSpPr>
            <p:spPr bwMode="auto">
              <a:xfrm>
                <a:off x="2633"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53" name="Freeform 223"/>
              <p:cNvSpPr>
                <a:spLocks/>
              </p:cNvSpPr>
              <p:nvPr/>
            </p:nvSpPr>
            <p:spPr bwMode="auto">
              <a:xfrm>
                <a:off x="264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4" name="Freeform 224"/>
              <p:cNvSpPr>
                <a:spLocks/>
              </p:cNvSpPr>
              <p:nvPr/>
            </p:nvSpPr>
            <p:spPr bwMode="auto">
              <a:xfrm>
                <a:off x="265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5" name="Freeform 225"/>
              <p:cNvSpPr>
                <a:spLocks/>
              </p:cNvSpPr>
              <p:nvPr/>
            </p:nvSpPr>
            <p:spPr bwMode="auto">
              <a:xfrm>
                <a:off x="266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6" name="Freeform 226"/>
              <p:cNvSpPr>
                <a:spLocks/>
              </p:cNvSpPr>
              <p:nvPr/>
            </p:nvSpPr>
            <p:spPr bwMode="auto">
              <a:xfrm>
                <a:off x="267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7" name="Freeform 227"/>
              <p:cNvSpPr>
                <a:spLocks/>
              </p:cNvSpPr>
              <p:nvPr/>
            </p:nvSpPr>
            <p:spPr bwMode="auto">
              <a:xfrm>
                <a:off x="268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8" name="Freeform 228"/>
              <p:cNvSpPr>
                <a:spLocks/>
              </p:cNvSpPr>
              <p:nvPr/>
            </p:nvSpPr>
            <p:spPr bwMode="auto">
              <a:xfrm>
                <a:off x="269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59" name="Freeform 229"/>
              <p:cNvSpPr>
                <a:spLocks/>
              </p:cNvSpPr>
              <p:nvPr/>
            </p:nvSpPr>
            <p:spPr bwMode="auto">
              <a:xfrm>
                <a:off x="2703"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0" name="Freeform 230"/>
              <p:cNvSpPr>
                <a:spLocks/>
              </p:cNvSpPr>
              <p:nvPr/>
            </p:nvSpPr>
            <p:spPr bwMode="auto">
              <a:xfrm>
                <a:off x="271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1" name="Freeform 231"/>
              <p:cNvSpPr>
                <a:spLocks/>
              </p:cNvSpPr>
              <p:nvPr/>
            </p:nvSpPr>
            <p:spPr bwMode="auto">
              <a:xfrm>
                <a:off x="2724"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62" name="Freeform 232"/>
              <p:cNvSpPr>
                <a:spLocks/>
              </p:cNvSpPr>
              <p:nvPr/>
            </p:nvSpPr>
            <p:spPr bwMode="auto">
              <a:xfrm>
                <a:off x="273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3" name="Freeform 233"/>
              <p:cNvSpPr>
                <a:spLocks/>
              </p:cNvSpPr>
              <p:nvPr/>
            </p:nvSpPr>
            <p:spPr bwMode="auto">
              <a:xfrm>
                <a:off x="274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4" name="Freeform 234"/>
              <p:cNvSpPr>
                <a:spLocks/>
              </p:cNvSpPr>
              <p:nvPr/>
            </p:nvSpPr>
            <p:spPr bwMode="auto">
              <a:xfrm>
                <a:off x="275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5" name="Freeform 235"/>
              <p:cNvSpPr>
                <a:spLocks/>
              </p:cNvSpPr>
              <p:nvPr/>
            </p:nvSpPr>
            <p:spPr bwMode="auto">
              <a:xfrm>
                <a:off x="276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6" name="Freeform 236"/>
              <p:cNvSpPr>
                <a:spLocks/>
              </p:cNvSpPr>
              <p:nvPr/>
            </p:nvSpPr>
            <p:spPr bwMode="auto">
              <a:xfrm>
                <a:off x="277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7" name="Freeform 237"/>
              <p:cNvSpPr>
                <a:spLocks/>
              </p:cNvSpPr>
              <p:nvPr/>
            </p:nvSpPr>
            <p:spPr bwMode="auto">
              <a:xfrm>
                <a:off x="278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8" name="Freeform 238"/>
              <p:cNvSpPr>
                <a:spLocks/>
              </p:cNvSpPr>
              <p:nvPr/>
            </p:nvSpPr>
            <p:spPr bwMode="auto">
              <a:xfrm>
                <a:off x="2794"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69" name="Freeform 239"/>
              <p:cNvSpPr>
                <a:spLocks/>
              </p:cNvSpPr>
              <p:nvPr/>
            </p:nvSpPr>
            <p:spPr bwMode="auto">
              <a:xfrm>
                <a:off x="2805"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70" name="Freeform 240"/>
              <p:cNvSpPr>
                <a:spLocks/>
              </p:cNvSpPr>
              <p:nvPr/>
            </p:nvSpPr>
            <p:spPr bwMode="auto">
              <a:xfrm>
                <a:off x="281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1" name="Freeform 241"/>
              <p:cNvSpPr>
                <a:spLocks/>
              </p:cNvSpPr>
              <p:nvPr/>
            </p:nvSpPr>
            <p:spPr bwMode="auto">
              <a:xfrm>
                <a:off x="2825"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2" name="Freeform 242"/>
              <p:cNvSpPr>
                <a:spLocks/>
              </p:cNvSpPr>
              <p:nvPr/>
            </p:nvSpPr>
            <p:spPr bwMode="auto">
              <a:xfrm>
                <a:off x="2835"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3" name="Freeform 243"/>
              <p:cNvSpPr>
                <a:spLocks/>
              </p:cNvSpPr>
              <p:nvPr/>
            </p:nvSpPr>
            <p:spPr bwMode="auto">
              <a:xfrm>
                <a:off x="2844"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4" name="Freeform 244"/>
              <p:cNvSpPr>
                <a:spLocks/>
              </p:cNvSpPr>
              <p:nvPr/>
            </p:nvSpPr>
            <p:spPr bwMode="auto">
              <a:xfrm>
                <a:off x="285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5" name="Freeform 245"/>
              <p:cNvSpPr>
                <a:spLocks/>
              </p:cNvSpPr>
              <p:nvPr/>
            </p:nvSpPr>
            <p:spPr bwMode="auto">
              <a:xfrm>
                <a:off x="286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6" name="Freeform 246"/>
              <p:cNvSpPr>
                <a:spLocks/>
              </p:cNvSpPr>
              <p:nvPr/>
            </p:nvSpPr>
            <p:spPr bwMode="auto">
              <a:xfrm>
                <a:off x="287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7" name="Freeform 247"/>
              <p:cNvSpPr>
                <a:spLocks/>
              </p:cNvSpPr>
              <p:nvPr/>
            </p:nvSpPr>
            <p:spPr bwMode="auto">
              <a:xfrm>
                <a:off x="288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78" name="Freeform 248"/>
              <p:cNvSpPr>
                <a:spLocks/>
              </p:cNvSpPr>
              <p:nvPr/>
            </p:nvSpPr>
            <p:spPr bwMode="auto">
              <a:xfrm>
                <a:off x="289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79" name="Freeform 249"/>
              <p:cNvSpPr>
                <a:spLocks/>
              </p:cNvSpPr>
              <p:nvPr/>
            </p:nvSpPr>
            <p:spPr bwMode="auto">
              <a:xfrm>
                <a:off x="290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80" name="Freeform 250"/>
              <p:cNvSpPr>
                <a:spLocks/>
              </p:cNvSpPr>
              <p:nvPr/>
            </p:nvSpPr>
            <p:spPr bwMode="auto">
              <a:xfrm>
                <a:off x="2915"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81" name="Freeform 251"/>
              <p:cNvSpPr>
                <a:spLocks/>
              </p:cNvSpPr>
              <p:nvPr/>
            </p:nvSpPr>
            <p:spPr bwMode="auto">
              <a:xfrm>
                <a:off x="292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82" name="Freeform 252"/>
              <p:cNvSpPr>
                <a:spLocks noEditPoints="1"/>
              </p:cNvSpPr>
              <p:nvPr/>
            </p:nvSpPr>
            <p:spPr bwMode="auto">
              <a:xfrm>
                <a:off x="2532" y="2433"/>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2083" name="Freeform 253"/>
              <p:cNvSpPr>
                <a:spLocks/>
              </p:cNvSpPr>
              <p:nvPr/>
            </p:nvSpPr>
            <p:spPr bwMode="auto">
              <a:xfrm>
                <a:off x="2532"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84" name="Freeform 254"/>
              <p:cNvSpPr>
                <a:spLocks/>
              </p:cNvSpPr>
              <p:nvPr/>
            </p:nvSpPr>
            <p:spPr bwMode="auto">
              <a:xfrm>
                <a:off x="254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85" name="Freeform 255"/>
              <p:cNvSpPr>
                <a:spLocks/>
              </p:cNvSpPr>
              <p:nvPr/>
            </p:nvSpPr>
            <p:spPr bwMode="auto">
              <a:xfrm>
                <a:off x="255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86" name="Freeform 256"/>
              <p:cNvSpPr>
                <a:spLocks/>
              </p:cNvSpPr>
              <p:nvPr/>
            </p:nvSpPr>
            <p:spPr bwMode="auto">
              <a:xfrm>
                <a:off x="2562" y="2433"/>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2087" name="Freeform 257"/>
              <p:cNvSpPr>
                <a:spLocks/>
              </p:cNvSpPr>
              <p:nvPr/>
            </p:nvSpPr>
            <p:spPr bwMode="auto">
              <a:xfrm>
                <a:off x="257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88" name="Freeform 258"/>
              <p:cNvSpPr>
                <a:spLocks/>
              </p:cNvSpPr>
              <p:nvPr/>
            </p:nvSpPr>
            <p:spPr bwMode="auto">
              <a:xfrm>
                <a:off x="2582"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89" name="Freeform 259"/>
              <p:cNvSpPr>
                <a:spLocks/>
              </p:cNvSpPr>
              <p:nvPr/>
            </p:nvSpPr>
            <p:spPr bwMode="auto">
              <a:xfrm>
                <a:off x="2593"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0" name="Freeform 260"/>
              <p:cNvSpPr>
                <a:spLocks/>
              </p:cNvSpPr>
              <p:nvPr/>
            </p:nvSpPr>
            <p:spPr bwMode="auto">
              <a:xfrm>
                <a:off x="260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91" name="Freeform 261"/>
              <p:cNvSpPr>
                <a:spLocks/>
              </p:cNvSpPr>
              <p:nvPr/>
            </p:nvSpPr>
            <p:spPr bwMode="auto">
              <a:xfrm>
                <a:off x="261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2" name="Freeform 262"/>
              <p:cNvSpPr>
                <a:spLocks/>
              </p:cNvSpPr>
              <p:nvPr/>
            </p:nvSpPr>
            <p:spPr bwMode="auto">
              <a:xfrm>
                <a:off x="2623"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3" name="Freeform 263"/>
              <p:cNvSpPr>
                <a:spLocks/>
              </p:cNvSpPr>
              <p:nvPr/>
            </p:nvSpPr>
            <p:spPr bwMode="auto">
              <a:xfrm>
                <a:off x="2633"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094" name="Freeform 264"/>
              <p:cNvSpPr>
                <a:spLocks/>
              </p:cNvSpPr>
              <p:nvPr/>
            </p:nvSpPr>
            <p:spPr bwMode="auto">
              <a:xfrm>
                <a:off x="264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5" name="Freeform 265"/>
              <p:cNvSpPr>
                <a:spLocks/>
              </p:cNvSpPr>
              <p:nvPr/>
            </p:nvSpPr>
            <p:spPr bwMode="auto">
              <a:xfrm>
                <a:off x="265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6" name="Freeform 266"/>
              <p:cNvSpPr>
                <a:spLocks/>
              </p:cNvSpPr>
              <p:nvPr/>
            </p:nvSpPr>
            <p:spPr bwMode="auto">
              <a:xfrm>
                <a:off x="266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7" name="Freeform 267"/>
              <p:cNvSpPr>
                <a:spLocks/>
              </p:cNvSpPr>
              <p:nvPr/>
            </p:nvSpPr>
            <p:spPr bwMode="auto">
              <a:xfrm>
                <a:off x="267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8" name="Freeform 268"/>
              <p:cNvSpPr>
                <a:spLocks/>
              </p:cNvSpPr>
              <p:nvPr/>
            </p:nvSpPr>
            <p:spPr bwMode="auto">
              <a:xfrm>
                <a:off x="268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099" name="Freeform 269"/>
              <p:cNvSpPr>
                <a:spLocks/>
              </p:cNvSpPr>
              <p:nvPr/>
            </p:nvSpPr>
            <p:spPr bwMode="auto">
              <a:xfrm>
                <a:off x="2693"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0" name="Freeform 270"/>
              <p:cNvSpPr>
                <a:spLocks/>
              </p:cNvSpPr>
              <p:nvPr/>
            </p:nvSpPr>
            <p:spPr bwMode="auto">
              <a:xfrm>
                <a:off x="2703"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1" name="Freeform 271"/>
              <p:cNvSpPr>
                <a:spLocks/>
              </p:cNvSpPr>
              <p:nvPr/>
            </p:nvSpPr>
            <p:spPr bwMode="auto">
              <a:xfrm>
                <a:off x="271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2" name="Freeform 272"/>
              <p:cNvSpPr>
                <a:spLocks/>
              </p:cNvSpPr>
              <p:nvPr/>
            </p:nvSpPr>
            <p:spPr bwMode="auto">
              <a:xfrm>
                <a:off x="2724"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03" name="Freeform 273"/>
              <p:cNvSpPr>
                <a:spLocks/>
              </p:cNvSpPr>
              <p:nvPr/>
            </p:nvSpPr>
            <p:spPr bwMode="auto">
              <a:xfrm>
                <a:off x="273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4" name="Freeform 274"/>
              <p:cNvSpPr>
                <a:spLocks/>
              </p:cNvSpPr>
              <p:nvPr/>
            </p:nvSpPr>
            <p:spPr bwMode="auto">
              <a:xfrm>
                <a:off x="2744"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5" name="Freeform 275"/>
              <p:cNvSpPr>
                <a:spLocks/>
              </p:cNvSpPr>
              <p:nvPr/>
            </p:nvSpPr>
            <p:spPr bwMode="auto">
              <a:xfrm>
                <a:off x="275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6" name="Freeform 276"/>
              <p:cNvSpPr>
                <a:spLocks/>
              </p:cNvSpPr>
              <p:nvPr/>
            </p:nvSpPr>
            <p:spPr bwMode="auto">
              <a:xfrm>
                <a:off x="276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7" name="Freeform 277"/>
              <p:cNvSpPr>
                <a:spLocks/>
              </p:cNvSpPr>
              <p:nvPr/>
            </p:nvSpPr>
            <p:spPr bwMode="auto">
              <a:xfrm>
                <a:off x="277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8" name="Freeform 278"/>
              <p:cNvSpPr>
                <a:spLocks/>
              </p:cNvSpPr>
              <p:nvPr/>
            </p:nvSpPr>
            <p:spPr bwMode="auto">
              <a:xfrm>
                <a:off x="278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09" name="Freeform 279"/>
              <p:cNvSpPr>
                <a:spLocks/>
              </p:cNvSpPr>
              <p:nvPr/>
            </p:nvSpPr>
            <p:spPr bwMode="auto">
              <a:xfrm>
                <a:off x="2794"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0" name="Freeform 280"/>
              <p:cNvSpPr>
                <a:spLocks/>
              </p:cNvSpPr>
              <p:nvPr/>
            </p:nvSpPr>
            <p:spPr bwMode="auto">
              <a:xfrm>
                <a:off x="2805"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11" name="Freeform 281"/>
              <p:cNvSpPr>
                <a:spLocks/>
              </p:cNvSpPr>
              <p:nvPr/>
            </p:nvSpPr>
            <p:spPr bwMode="auto">
              <a:xfrm>
                <a:off x="281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2" name="Freeform 282"/>
              <p:cNvSpPr>
                <a:spLocks/>
              </p:cNvSpPr>
              <p:nvPr/>
            </p:nvSpPr>
            <p:spPr bwMode="auto">
              <a:xfrm>
                <a:off x="2825"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3" name="Freeform 283"/>
              <p:cNvSpPr>
                <a:spLocks/>
              </p:cNvSpPr>
              <p:nvPr/>
            </p:nvSpPr>
            <p:spPr bwMode="auto">
              <a:xfrm>
                <a:off x="2835"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4" name="Freeform 284"/>
              <p:cNvSpPr>
                <a:spLocks/>
              </p:cNvSpPr>
              <p:nvPr/>
            </p:nvSpPr>
            <p:spPr bwMode="auto">
              <a:xfrm>
                <a:off x="2844"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5" name="Freeform 285"/>
              <p:cNvSpPr>
                <a:spLocks/>
              </p:cNvSpPr>
              <p:nvPr/>
            </p:nvSpPr>
            <p:spPr bwMode="auto">
              <a:xfrm>
                <a:off x="285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6" name="Freeform 286"/>
              <p:cNvSpPr>
                <a:spLocks/>
              </p:cNvSpPr>
              <p:nvPr/>
            </p:nvSpPr>
            <p:spPr bwMode="auto">
              <a:xfrm>
                <a:off x="286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7" name="Freeform 287"/>
              <p:cNvSpPr>
                <a:spLocks/>
              </p:cNvSpPr>
              <p:nvPr/>
            </p:nvSpPr>
            <p:spPr bwMode="auto">
              <a:xfrm>
                <a:off x="287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8" name="Freeform 288"/>
              <p:cNvSpPr>
                <a:spLocks/>
              </p:cNvSpPr>
              <p:nvPr/>
            </p:nvSpPr>
            <p:spPr bwMode="auto">
              <a:xfrm>
                <a:off x="288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19" name="Freeform 289"/>
              <p:cNvSpPr>
                <a:spLocks/>
              </p:cNvSpPr>
              <p:nvPr/>
            </p:nvSpPr>
            <p:spPr bwMode="auto">
              <a:xfrm>
                <a:off x="289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20" name="Freeform 290"/>
              <p:cNvSpPr>
                <a:spLocks/>
              </p:cNvSpPr>
              <p:nvPr/>
            </p:nvSpPr>
            <p:spPr bwMode="auto">
              <a:xfrm>
                <a:off x="290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21" name="Freeform 291"/>
              <p:cNvSpPr>
                <a:spLocks/>
              </p:cNvSpPr>
              <p:nvPr/>
            </p:nvSpPr>
            <p:spPr bwMode="auto">
              <a:xfrm>
                <a:off x="2915"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22" name="Freeform 292"/>
              <p:cNvSpPr>
                <a:spLocks/>
              </p:cNvSpPr>
              <p:nvPr/>
            </p:nvSpPr>
            <p:spPr bwMode="auto">
              <a:xfrm>
                <a:off x="292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23" name="Freeform 293"/>
              <p:cNvSpPr>
                <a:spLocks noEditPoints="1"/>
              </p:cNvSpPr>
              <p:nvPr/>
            </p:nvSpPr>
            <p:spPr bwMode="auto">
              <a:xfrm>
                <a:off x="2532" y="2433"/>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2124" name="Freeform 294"/>
              <p:cNvSpPr>
                <a:spLocks/>
              </p:cNvSpPr>
              <p:nvPr/>
            </p:nvSpPr>
            <p:spPr bwMode="auto">
              <a:xfrm>
                <a:off x="2532"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25" name="Freeform 295"/>
              <p:cNvSpPr>
                <a:spLocks/>
              </p:cNvSpPr>
              <p:nvPr/>
            </p:nvSpPr>
            <p:spPr bwMode="auto">
              <a:xfrm>
                <a:off x="254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26" name="Freeform 296"/>
              <p:cNvSpPr>
                <a:spLocks/>
              </p:cNvSpPr>
              <p:nvPr/>
            </p:nvSpPr>
            <p:spPr bwMode="auto">
              <a:xfrm>
                <a:off x="2552"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27" name="Freeform 297"/>
              <p:cNvSpPr>
                <a:spLocks/>
              </p:cNvSpPr>
              <p:nvPr/>
            </p:nvSpPr>
            <p:spPr bwMode="auto">
              <a:xfrm>
                <a:off x="2562" y="2433"/>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2128" name="Freeform 298"/>
              <p:cNvSpPr>
                <a:spLocks/>
              </p:cNvSpPr>
              <p:nvPr/>
            </p:nvSpPr>
            <p:spPr bwMode="auto">
              <a:xfrm>
                <a:off x="257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29" name="Freeform 299"/>
              <p:cNvSpPr>
                <a:spLocks/>
              </p:cNvSpPr>
              <p:nvPr/>
            </p:nvSpPr>
            <p:spPr bwMode="auto">
              <a:xfrm>
                <a:off x="2582"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30" name="Freeform 300"/>
              <p:cNvSpPr>
                <a:spLocks/>
              </p:cNvSpPr>
              <p:nvPr/>
            </p:nvSpPr>
            <p:spPr bwMode="auto">
              <a:xfrm>
                <a:off x="2593"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31" name="Freeform 301"/>
              <p:cNvSpPr>
                <a:spLocks/>
              </p:cNvSpPr>
              <p:nvPr/>
            </p:nvSpPr>
            <p:spPr bwMode="auto">
              <a:xfrm>
                <a:off x="2603"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grpSp>
            <p:nvGrpSpPr>
              <p:cNvPr id="2132" name="Group 302"/>
              <p:cNvGrpSpPr>
                <a:grpSpLocks/>
              </p:cNvGrpSpPr>
              <p:nvPr/>
            </p:nvGrpSpPr>
            <p:grpSpPr bwMode="auto">
              <a:xfrm>
                <a:off x="2532" y="2094"/>
                <a:ext cx="400" cy="341"/>
                <a:chOff x="2583" y="2277"/>
                <a:chExt cx="400" cy="341"/>
              </a:xfrm>
            </p:grpSpPr>
            <p:sp>
              <p:nvSpPr>
                <p:cNvPr id="3311" name="Freeform 303"/>
                <p:cNvSpPr>
                  <a:spLocks/>
                </p:cNvSpPr>
                <p:nvPr/>
              </p:nvSpPr>
              <p:spPr bwMode="auto">
                <a:xfrm>
                  <a:off x="26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2" name="Freeform 304"/>
                <p:cNvSpPr>
                  <a:spLocks/>
                </p:cNvSpPr>
                <p:nvPr/>
              </p:nvSpPr>
              <p:spPr bwMode="auto">
                <a:xfrm>
                  <a:off x="267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3" name="Freeform 305"/>
                <p:cNvSpPr>
                  <a:spLocks/>
                </p:cNvSpPr>
                <p:nvPr/>
              </p:nvSpPr>
              <p:spPr bwMode="auto">
                <a:xfrm>
                  <a:off x="2684"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14" name="Freeform 306"/>
                <p:cNvSpPr>
                  <a:spLocks/>
                </p:cNvSpPr>
                <p:nvPr/>
              </p:nvSpPr>
              <p:spPr bwMode="auto">
                <a:xfrm>
                  <a:off x="26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5" name="Freeform 307"/>
                <p:cNvSpPr>
                  <a:spLocks/>
                </p:cNvSpPr>
                <p:nvPr/>
              </p:nvSpPr>
              <p:spPr bwMode="auto">
                <a:xfrm>
                  <a:off x="270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6" name="Freeform 308"/>
                <p:cNvSpPr>
                  <a:spLocks/>
                </p:cNvSpPr>
                <p:nvPr/>
              </p:nvSpPr>
              <p:spPr bwMode="auto">
                <a:xfrm>
                  <a:off x="271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7" name="Freeform 309"/>
                <p:cNvSpPr>
                  <a:spLocks/>
                </p:cNvSpPr>
                <p:nvPr/>
              </p:nvSpPr>
              <p:spPr bwMode="auto">
                <a:xfrm>
                  <a:off x="272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8" name="Freeform 310"/>
                <p:cNvSpPr>
                  <a:spLocks/>
                </p:cNvSpPr>
                <p:nvPr/>
              </p:nvSpPr>
              <p:spPr bwMode="auto">
                <a:xfrm>
                  <a:off x="273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19" name="Freeform 311"/>
                <p:cNvSpPr>
                  <a:spLocks/>
                </p:cNvSpPr>
                <p:nvPr/>
              </p:nvSpPr>
              <p:spPr bwMode="auto">
                <a:xfrm>
                  <a:off x="27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0" name="Freeform 312"/>
                <p:cNvSpPr>
                  <a:spLocks/>
                </p:cNvSpPr>
                <p:nvPr/>
              </p:nvSpPr>
              <p:spPr bwMode="auto">
                <a:xfrm>
                  <a:off x="275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1" name="Freeform 313"/>
                <p:cNvSpPr>
                  <a:spLocks/>
                </p:cNvSpPr>
                <p:nvPr/>
              </p:nvSpPr>
              <p:spPr bwMode="auto">
                <a:xfrm>
                  <a:off x="276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2" name="Freeform 314"/>
                <p:cNvSpPr>
                  <a:spLocks/>
                </p:cNvSpPr>
                <p:nvPr/>
              </p:nvSpPr>
              <p:spPr bwMode="auto">
                <a:xfrm>
                  <a:off x="2775"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23" name="Freeform 315"/>
                <p:cNvSpPr>
                  <a:spLocks/>
                </p:cNvSpPr>
                <p:nvPr/>
              </p:nvSpPr>
              <p:spPr bwMode="auto">
                <a:xfrm>
                  <a:off x="27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4" name="Freeform 316"/>
                <p:cNvSpPr>
                  <a:spLocks/>
                </p:cNvSpPr>
                <p:nvPr/>
              </p:nvSpPr>
              <p:spPr bwMode="auto">
                <a:xfrm>
                  <a:off x="279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5" name="Freeform 317"/>
                <p:cNvSpPr>
                  <a:spLocks/>
                </p:cNvSpPr>
                <p:nvPr/>
              </p:nvSpPr>
              <p:spPr bwMode="auto">
                <a:xfrm>
                  <a:off x="280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6" name="Freeform 318"/>
                <p:cNvSpPr>
                  <a:spLocks/>
                </p:cNvSpPr>
                <p:nvPr/>
              </p:nvSpPr>
              <p:spPr bwMode="auto">
                <a:xfrm>
                  <a:off x="28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7" name="Freeform 319"/>
                <p:cNvSpPr>
                  <a:spLocks/>
                </p:cNvSpPr>
                <p:nvPr/>
              </p:nvSpPr>
              <p:spPr bwMode="auto">
                <a:xfrm>
                  <a:off x="282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8" name="Freeform 320"/>
                <p:cNvSpPr>
                  <a:spLocks/>
                </p:cNvSpPr>
                <p:nvPr/>
              </p:nvSpPr>
              <p:spPr bwMode="auto">
                <a:xfrm>
                  <a:off x="283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29" name="Freeform 321"/>
                <p:cNvSpPr>
                  <a:spLocks/>
                </p:cNvSpPr>
                <p:nvPr/>
              </p:nvSpPr>
              <p:spPr bwMode="auto">
                <a:xfrm>
                  <a:off x="2845"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0" name="Freeform 322"/>
                <p:cNvSpPr>
                  <a:spLocks/>
                </p:cNvSpPr>
                <p:nvPr/>
              </p:nvSpPr>
              <p:spPr bwMode="auto">
                <a:xfrm>
                  <a:off x="285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31" name="Freeform 323"/>
                <p:cNvSpPr>
                  <a:spLocks/>
                </p:cNvSpPr>
                <p:nvPr/>
              </p:nvSpPr>
              <p:spPr bwMode="auto">
                <a:xfrm>
                  <a:off x="286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2" name="Freeform 324"/>
                <p:cNvSpPr>
                  <a:spLocks/>
                </p:cNvSpPr>
                <p:nvPr/>
              </p:nvSpPr>
              <p:spPr bwMode="auto">
                <a:xfrm>
                  <a:off x="287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3" name="Freeform 325"/>
                <p:cNvSpPr>
                  <a:spLocks/>
                </p:cNvSpPr>
                <p:nvPr/>
              </p:nvSpPr>
              <p:spPr bwMode="auto">
                <a:xfrm>
                  <a:off x="2886"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4" name="Freeform 326"/>
                <p:cNvSpPr>
                  <a:spLocks/>
                </p:cNvSpPr>
                <p:nvPr/>
              </p:nvSpPr>
              <p:spPr bwMode="auto">
                <a:xfrm>
                  <a:off x="289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5" name="Freeform 327"/>
                <p:cNvSpPr>
                  <a:spLocks/>
                </p:cNvSpPr>
                <p:nvPr/>
              </p:nvSpPr>
              <p:spPr bwMode="auto">
                <a:xfrm>
                  <a:off x="29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6" name="Freeform 328"/>
                <p:cNvSpPr>
                  <a:spLocks/>
                </p:cNvSpPr>
                <p:nvPr/>
              </p:nvSpPr>
              <p:spPr bwMode="auto">
                <a:xfrm>
                  <a:off x="29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7" name="Freeform 329"/>
                <p:cNvSpPr>
                  <a:spLocks/>
                </p:cNvSpPr>
                <p:nvPr/>
              </p:nvSpPr>
              <p:spPr bwMode="auto">
                <a:xfrm>
                  <a:off x="292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8" name="Freeform 330"/>
                <p:cNvSpPr>
                  <a:spLocks/>
                </p:cNvSpPr>
                <p:nvPr/>
              </p:nvSpPr>
              <p:spPr bwMode="auto">
                <a:xfrm>
                  <a:off x="293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39" name="Freeform 331"/>
                <p:cNvSpPr>
                  <a:spLocks/>
                </p:cNvSpPr>
                <p:nvPr/>
              </p:nvSpPr>
              <p:spPr bwMode="auto">
                <a:xfrm>
                  <a:off x="294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40" name="Freeform 332"/>
                <p:cNvSpPr>
                  <a:spLocks/>
                </p:cNvSpPr>
                <p:nvPr/>
              </p:nvSpPr>
              <p:spPr bwMode="auto">
                <a:xfrm>
                  <a:off x="295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41" name="Freeform 333"/>
                <p:cNvSpPr>
                  <a:spLocks/>
                </p:cNvSpPr>
                <p:nvPr/>
              </p:nvSpPr>
              <p:spPr bwMode="auto">
                <a:xfrm>
                  <a:off x="296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42" name="Freeform 334"/>
                <p:cNvSpPr>
                  <a:spLocks/>
                </p:cNvSpPr>
                <p:nvPr/>
              </p:nvSpPr>
              <p:spPr bwMode="auto">
                <a:xfrm>
                  <a:off x="297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43" name="Freeform 335"/>
                <p:cNvSpPr>
                  <a:spLocks noEditPoints="1"/>
                </p:cNvSpPr>
                <p:nvPr/>
              </p:nvSpPr>
              <p:spPr bwMode="auto">
                <a:xfrm>
                  <a:off x="2583" y="2616"/>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3344" name="Freeform 336"/>
                <p:cNvSpPr>
                  <a:spLocks/>
                </p:cNvSpPr>
                <p:nvPr/>
              </p:nvSpPr>
              <p:spPr bwMode="auto">
                <a:xfrm>
                  <a:off x="2583"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45" name="Freeform 337"/>
                <p:cNvSpPr>
                  <a:spLocks/>
                </p:cNvSpPr>
                <p:nvPr/>
              </p:nvSpPr>
              <p:spPr bwMode="auto">
                <a:xfrm>
                  <a:off x="259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46" name="Freeform 338"/>
                <p:cNvSpPr>
                  <a:spLocks/>
                </p:cNvSpPr>
                <p:nvPr/>
              </p:nvSpPr>
              <p:spPr bwMode="auto">
                <a:xfrm>
                  <a:off x="26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47" name="Freeform 339"/>
                <p:cNvSpPr>
                  <a:spLocks/>
                </p:cNvSpPr>
                <p:nvPr/>
              </p:nvSpPr>
              <p:spPr bwMode="auto">
                <a:xfrm>
                  <a:off x="2613" y="2616"/>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348" name="Freeform 340"/>
                <p:cNvSpPr>
                  <a:spLocks/>
                </p:cNvSpPr>
                <p:nvPr/>
              </p:nvSpPr>
              <p:spPr bwMode="auto">
                <a:xfrm>
                  <a:off x="2624"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49" name="Freeform 341"/>
                <p:cNvSpPr>
                  <a:spLocks/>
                </p:cNvSpPr>
                <p:nvPr/>
              </p:nvSpPr>
              <p:spPr bwMode="auto">
                <a:xfrm>
                  <a:off x="26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0" name="Freeform 342"/>
                <p:cNvSpPr>
                  <a:spLocks/>
                </p:cNvSpPr>
                <p:nvPr/>
              </p:nvSpPr>
              <p:spPr bwMode="auto">
                <a:xfrm>
                  <a:off x="264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1" name="Freeform 343"/>
                <p:cNvSpPr>
                  <a:spLocks/>
                </p:cNvSpPr>
                <p:nvPr/>
              </p:nvSpPr>
              <p:spPr bwMode="auto">
                <a:xfrm>
                  <a:off x="2654"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52" name="Freeform 344"/>
                <p:cNvSpPr>
                  <a:spLocks/>
                </p:cNvSpPr>
                <p:nvPr/>
              </p:nvSpPr>
              <p:spPr bwMode="auto">
                <a:xfrm>
                  <a:off x="26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3" name="Freeform 345"/>
                <p:cNvSpPr>
                  <a:spLocks/>
                </p:cNvSpPr>
                <p:nvPr/>
              </p:nvSpPr>
              <p:spPr bwMode="auto">
                <a:xfrm>
                  <a:off x="267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4" name="Freeform 346"/>
                <p:cNvSpPr>
                  <a:spLocks/>
                </p:cNvSpPr>
                <p:nvPr/>
              </p:nvSpPr>
              <p:spPr bwMode="auto">
                <a:xfrm>
                  <a:off x="2684"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55" name="Freeform 347"/>
                <p:cNvSpPr>
                  <a:spLocks/>
                </p:cNvSpPr>
                <p:nvPr/>
              </p:nvSpPr>
              <p:spPr bwMode="auto">
                <a:xfrm>
                  <a:off x="26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6" name="Freeform 348"/>
                <p:cNvSpPr>
                  <a:spLocks/>
                </p:cNvSpPr>
                <p:nvPr/>
              </p:nvSpPr>
              <p:spPr bwMode="auto">
                <a:xfrm>
                  <a:off x="270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7" name="Freeform 349"/>
                <p:cNvSpPr>
                  <a:spLocks/>
                </p:cNvSpPr>
                <p:nvPr/>
              </p:nvSpPr>
              <p:spPr bwMode="auto">
                <a:xfrm>
                  <a:off x="271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8" name="Freeform 350"/>
                <p:cNvSpPr>
                  <a:spLocks/>
                </p:cNvSpPr>
                <p:nvPr/>
              </p:nvSpPr>
              <p:spPr bwMode="auto">
                <a:xfrm>
                  <a:off x="272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59" name="Freeform 351"/>
                <p:cNvSpPr>
                  <a:spLocks/>
                </p:cNvSpPr>
                <p:nvPr/>
              </p:nvSpPr>
              <p:spPr bwMode="auto">
                <a:xfrm>
                  <a:off x="273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0" name="Freeform 352"/>
                <p:cNvSpPr>
                  <a:spLocks/>
                </p:cNvSpPr>
                <p:nvPr/>
              </p:nvSpPr>
              <p:spPr bwMode="auto">
                <a:xfrm>
                  <a:off x="27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1" name="Freeform 353"/>
                <p:cNvSpPr>
                  <a:spLocks/>
                </p:cNvSpPr>
                <p:nvPr/>
              </p:nvSpPr>
              <p:spPr bwMode="auto">
                <a:xfrm>
                  <a:off x="275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2" name="Freeform 354"/>
                <p:cNvSpPr>
                  <a:spLocks/>
                </p:cNvSpPr>
                <p:nvPr/>
              </p:nvSpPr>
              <p:spPr bwMode="auto">
                <a:xfrm>
                  <a:off x="276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3" name="Freeform 355"/>
                <p:cNvSpPr>
                  <a:spLocks/>
                </p:cNvSpPr>
                <p:nvPr/>
              </p:nvSpPr>
              <p:spPr bwMode="auto">
                <a:xfrm>
                  <a:off x="2775"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64" name="Freeform 356"/>
                <p:cNvSpPr>
                  <a:spLocks/>
                </p:cNvSpPr>
                <p:nvPr/>
              </p:nvSpPr>
              <p:spPr bwMode="auto">
                <a:xfrm>
                  <a:off x="27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5" name="Freeform 357"/>
                <p:cNvSpPr>
                  <a:spLocks/>
                </p:cNvSpPr>
                <p:nvPr/>
              </p:nvSpPr>
              <p:spPr bwMode="auto">
                <a:xfrm>
                  <a:off x="279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6" name="Freeform 358"/>
                <p:cNvSpPr>
                  <a:spLocks/>
                </p:cNvSpPr>
                <p:nvPr/>
              </p:nvSpPr>
              <p:spPr bwMode="auto">
                <a:xfrm>
                  <a:off x="280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7" name="Freeform 359"/>
                <p:cNvSpPr>
                  <a:spLocks/>
                </p:cNvSpPr>
                <p:nvPr/>
              </p:nvSpPr>
              <p:spPr bwMode="auto">
                <a:xfrm>
                  <a:off x="28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8" name="Freeform 360"/>
                <p:cNvSpPr>
                  <a:spLocks/>
                </p:cNvSpPr>
                <p:nvPr/>
              </p:nvSpPr>
              <p:spPr bwMode="auto">
                <a:xfrm>
                  <a:off x="282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69" name="Freeform 361"/>
                <p:cNvSpPr>
                  <a:spLocks/>
                </p:cNvSpPr>
                <p:nvPr/>
              </p:nvSpPr>
              <p:spPr bwMode="auto">
                <a:xfrm>
                  <a:off x="283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0" name="Freeform 362"/>
                <p:cNvSpPr>
                  <a:spLocks/>
                </p:cNvSpPr>
                <p:nvPr/>
              </p:nvSpPr>
              <p:spPr bwMode="auto">
                <a:xfrm>
                  <a:off x="2845"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1" name="Freeform 363"/>
                <p:cNvSpPr>
                  <a:spLocks/>
                </p:cNvSpPr>
                <p:nvPr/>
              </p:nvSpPr>
              <p:spPr bwMode="auto">
                <a:xfrm>
                  <a:off x="285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72" name="Freeform 364"/>
                <p:cNvSpPr>
                  <a:spLocks/>
                </p:cNvSpPr>
                <p:nvPr/>
              </p:nvSpPr>
              <p:spPr bwMode="auto">
                <a:xfrm>
                  <a:off x="286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3" name="Freeform 365"/>
                <p:cNvSpPr>
                  <a:spLocks/>
                </p:cNvSpPr>
                <p:nvPr/>
              </p:nvSpPr>
              <p:spPr bwMode="auto">
                <a:xfrm>
                  <a:off x="287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4" name="Freeform 366"/>
                <p:cNvSpPr>
                  <a:spLocks/>
                </p:cNvSpPr>
                <p:nvPr/>
              </p:nvSpPr>
              <p:spPr bwMode="auto">
                <a:xfrm>
                  <a:off x="2886"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5" name="Freeform 367"/>
                <p:cNvSpPr>
                  <a:spLocks/>
                </p:cNvSpPr>
                <p:nvPr/>
              </p:nvSpPr>
              <p:spPr bwMode="auto">
                <a:xfrm>
                  <a:off x="289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6" name="Freeform 368"/>
                <p:cNvSpPr>
                  <a:spLocks/>
                </p:cNvSpPr>
                <p:nvPr/>
              </p:nvSpPr>
              <p:spPr bwMode="auto">
                <a:xfrm>
                  <a:off x="29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7" name="Freeform 369"/>
                <p:cNvSpPr>
                  <a:spLocks/>
                </p:cNvSpPr>
                <p:nvPr/>
              </p:nvSpPr>
              <p:spPr bwMode="auto">
                <a:xfrm>
                  <a:off x="29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8" name="Freeform 370"/>
                <p:cNvSpPr>
                  <a:spLocks/>
                </p:cNvSpPr>
                <p:nvPr/>
              </p:nvSpPr>
              <p:spPr bwMode="auto">
                <a:xfrm>
                  <a:off x="292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79" name="Freeform 371"/>
                <p:cNvSpPr>
                  <a:spLocks/>
                </p:cNvSpPr>
                <p:nvPr/>
              </p:nvSpPr>
              <p:spPr bwMode="auto">
                <a:xfrm>
                  <a:off x="293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80" name="Freeform 372"/>
                <p:cNvSpPr>
                  <a:spLocks/>
                </p:cNvSpPr>
                <p:nvPr/>
              </p:nvSpPr>
              <p:spPr bwMode="auto">
                <a:xfrm>
                  <a:off x="294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81" name="Freeform 373"/>
                <p:cNvSpPr>
                  <a:spLocks/>
                </p:cNvSpPr>
                <p:nvPr/>
              </p:nvSpPr>
              <p:spPr bwMode="auto">
                <a:xfrm>
                  <a:off x="295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82" name="Freeform 374"/>
                <p:cNvSpPr>
                  <a:spLocks/>
                </p:cNvSpPr>
                <p:nvPr/>
              </p:nvSpPr>
              <p:spPr bwMode="auto">
                <a:xfrm>
                  <a:off x="296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83" name="Freeform 375"/>
                <p:cNvSpPr>
                  <a:spLocks/>
                </p:cNvSpPr>
                <p:nvPr/>
              </p:nvSpPr>
              <p:spPr bwMode="auto">
                <a:xfrm>
                  <a:off x="297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84" name="Freeform 376"/>
                <p:cNvSpPr>
                  <a:spLocks noEditPoints="1"/>
                </p:cNvSpPr>
                <p:nvPr/>
              </p:nvSpPr>
              <p:spPr bwMode="auto">
                <a:xfrm>
                  <a:off x="2583" y="2616"/>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3385" name="Freeform 377"/>
                <p:cNvSpPr>
                  <a:spLocks/>
                </p:cNvSpPr>
                <p:nvPr/>
              </p:nvSpPr>
              <p:spPr bwMode="auto">
                <a:xfrm>
                  <a:off x="2583"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86" name="Freeform 378"/>
                <p:cNvSpPr>
                  <a:spLocks/>
                </p:cNvSpPr>
                <p:nvPr/>
              </p:nvSpPr>
              <p:spPr bwMode="auto">
                <a:xfrm>
                  <a:off x="259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87" name="Freeform 379"/>
                <p:cNvSpPr>
                  <a:spLocks/>
                </p:cNvSpPr>
                <p:nvPr/>
              </p:nvSpPr>
              <p:spPr bwMode="auto">
                <a:xfrm>
                  <a:off x="26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88" name="Freeform 380"/>
                <p:cNvSpPr>
                  <a:spLocks/>
                </p:cNvSpPr>
                <p:nvPr/>
              </p:nvSpPr>
              <p:spPr bwMode="auto">
                <a:xfrm>
                  <a:off x="2613" y="2616"/>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389" name="Freeform 381"/>
                <p:cNvSpPr>
                  <a:spLocks/>
                </p:cNvSpPr>
                <p:nvPr/>
              </p:nvSpPr>
              <p:spPr bwMode="auto">
                <a:xfrm>
                  <a:off x="2624"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90" name="Freeform 382"/>
                <p:cNvSpPr>
                  <a:spLocks/>
                </p:cNvSpPr>
                <p:nvPr/>
              </p:nvSpPr>
              <p:spPr bwMode="auto">
                <a:xfrm>
                  <a:off x="26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1" name="Freeform 383"/>
                <p:cNvSpPr>
                  <a:spLocks/>
                </p:cNvSpPr>
                <p:nvPr/>
              </p:nvSpPr>
              <p:spPr bwMode="auto">
                <a:xfrm>
                  <a:off x="264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2" name="Freeform 384"/>
                <p:cNvSpPr>
                  <a:spLocks/>
                </p:cNvSpPr>
                <p:nvPr/>
              </p:nvSpPr>
              <p:spPr bwMode="auto">
                <a:xfrm>
                  <a:off x="2654"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93" name="Freeform 385"/>
                <p:cNvSpPr>
                  <a:spLocks/>
                </p:cNvSpPr>
                <p:nvPr/>
              </p:nvSpPr>
              <p:spPr bwMode="auto">
                <a:xfrm>
                  <a:off x="26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4" name="Freeform 386"/>
                <p:cNvSpPr>
                  <a:spLocks/>
                </p:cNvSpPr>
                <p:nvPr/>
              </p:nvSpPr>
              <p:spPr bwMode="auto">
                <a:xfrm>
                  <a:off x="267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5" name="Freeform 387"/>
                <p:cNvSpPr>
                  <a:spLocks/>
                </p:cNvSpPr>
                <p:nvPr/>
              </p:nvSpPr>
              <p:spPr bwMode="auto">
                <a:xfrm>
                  <a:off x="2684"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96" name="Freeform 388"/>
                <p:cNvSpPr>
                  <a:spLocks/>
                </p:cNvSpPr>
                <p:nvPr/>
              </p:nvSpPr>
              <p:spPr bwMode="auto">
                <a:xfrm>
                  <a:off x="26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7" name="Freeform 389"/>
                <p:cNvSpPr>
                  <a:spLocks/>
                </p:cNvSpPr>
                <p:nvPr/>
              </p:nvSpPr>
              <p:spPr bwMode="auto">
                <a:xfrm>
                  <a:off x="270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8" name="Freeform 390"/>
                <p:cNvSpPr>
                  <a:spLocks/>
                </p:cNvSpPr>
                <p:nvPr/>
              </p:nvSpPr>
              <p:spPr bwMode="auto">
                <a:xfrm>
                  <a:off x="271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99" name="Freeform 391"/>
                <p:cNvSpPr>
                  <a:spLocks/>
                </p:cNvSpPr>
                <p:nvPr/>
              </p:nvSpPr>
              <p:spPr bwMode="auto">
                <a:xfrm>
                  <a:off x="272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0" name="Freeform 392"/>
                <p:cNvSpPr>
                  <a:spLocks/>
                </p:cNvSpPr>
                <p:nvPr/>
              </p:nvSpPr>
              <p:spPr bwMode="auto">
                <a:xfrm>
                  <a:off x="273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1" name="Freeform 393"/>
                <p:cNvSpPr>
                  <a:spLocks/>
                </p:cNvSpPr>
                <p:nvPr/>
              </p:nvSpPr>
              <p:spPr bwMode="auto">
                <a:xfrm>
                  <a:off x="27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2" name="Freeform 394"/>
                <p:cNvSpPr>
                  <a:spLocks/>
                </p:cNvSpPr>
                <p:nvPr/>
              </p:nvSpPr>
              <p:spPr bwMode="auto">
                <a:xfrm>
                  <a:off x="275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3" name="Freeform 395"/>
                <p:cNvSpPr>
                  <a:spLocks/>
                </p:cNvSpPr>
                <p:nvPr/>
              </p:nvSpPr>
              <p:spPr bwMode="auto">
                <a:xfrm>
                  <a:off x="276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4" name="Freeform 396"/>
                <p:cNvSpPr>
                  <a:spLocks/>
                </p:cNvSpPr>
                <p:nvPr/>
              </p:nvSpPr>
              <p:spPr bwMode="auto">
                <a:xfrm>
                  <a:off x="2775"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05" name="Freeform 397"/>
                <p:cNvSpPr>
                  <a:spLocks/>
                </p:cNvSpPr>
                <p:nvPr/>
              </p:nvSpPr>
              <p:spPr bwMode="auto">
                <a:xfrm>
                  <a:off x="27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6" name="Freeform 398"/>
                <p:cNvSpPr>
                  <a:spLocks/>
                </p:cNvSpPr>
                <p:nvPr/>
              </p:nvSpPr>
              <p:spPr bwMode="auto">
                <a:xfrm>
                  <a:off x="279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7" name="Freeform 399"/>
                <p:cNvSpPr>
                  <a:spLocks/>
                </p:cNvSpPr>
                <p:nvPr/>
              </p:nvSpPr>
              <p:spPr bwMode="auto">
                <a:xfrm>
                  <a:off x="280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8" name="Freeform 400"/>
                <p:cNvSpPr>
                  <a:spLocks/>
                </p:cNvSpPr>
                <p:nvPr/>
              </p:nvSpPr>
              <p:spPr bwMode="auto">
                <a:xfrm>
                  <a:off x="28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09" name="Freeform 401"/>
                <p:cNvSpPr>
                  <a:spLocks/>
                </p:cNvSpPr>
                <p:nvPr/>
              </p:nvSpPr>
              <p:spPr bwMode="auto">
                <a:xfrm>
                  <a:off x="282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0" name="Freeform 402"/>
                <p:cNvSpPr>
                  <a:spLocks/>
                </p:cNvSpPr>
                <p:nvPr/>
              </p:nvSpPr>
              <p:spPr bwMode="auto">
                <a:xfrm>
                  <a:off x="283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1" name="Freeform 403"/>
                <p:cNvSpPr>
                  <a:spLocks/>
                </p:cNvSpPr>
                <p:nvPr/>
              </p:nvSpPr>
              <p:spPr bwMode="auto">
                <a:xfrm>
                  <a:off x="2845"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2" name="Freeform 404"/>
                <p:cNvSpPr>
                  <a:spLocks/>
                </p:cNvSpPr>
                <p:nvPr/>
              </p:nvSpPr>
              <p:spPr bwMode="auto">
                <a:xfrm>
                  <a:off x="285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13" name="Freeform 405"/>
                <p:cNvSpPr>
                  <a:spLocks/>
                </p:cNvSpPr>
                <p:nvPr/>
              </p:nvSpPr>
              <p:spPr bwMode="auto">
                <a:xfrm>
                  <a:off x="286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4" name="Freeform 406"/>
                <p:cNvSpPr>
                  <a:spLocks/>
                </p:cNvSpPr>
                <p:nvPr/>
              </p:nvSpPr>
              <p:spPr bwMode="auto">
                <a:xfrm>
                  <a:off x="287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5" name="Freeform 407"/>
                <p:cNvSpPr>
                  <a:spLocks/>
                </p:cNvSpPr>
                <p:nvPr/>
              </p:nvSpPr>
              <p:spPr bwMode="auto">
                <a:xfrm>
                  <a:off x="2886"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6" name="Freeform 408"/>
                <p:cNvSpPr>
                  <a:spLocks/>
                </p:cNvSpPr>
                <p:nvPr/>
              </p:nvSpPr>
              <p:spPr bwMode="auto">
                <a:xfrm>
                  <a:off x="289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7" name="Freeform 409"/>
                <p:cNvSpPr>
                  <a:spLocks/>
                </p:cNvSpPr>
                <p:nvPr/>
              </p:nvSpPr>
              <p:spPr bwMode="auto">
                <a:xfrm>
                  <a:off x="29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8" name="Freeform 410"/>
                <p:cNvSpPr>
                  <a:spLocks/>
                </p:cNvSpPr>
                <p:nvPr/>
              </p:nvSpPr>
              <p:spPr bwMode="auto">
                <a:xfrm>
                  <a:off x="29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19" name="Freeform 411"/>
                <p:cNvSpPr>
                  <a:spLocks/>
                </p:cNvSpPr>
                <p:nvPr/>
              </p:nvSpPr>
              <p:spPr bwMode="auto">
                <a:xfrm>
                  <a:off x="292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0" name="Freeform 412"/>
                <p:cNvSpPr>
                  <a:spLocks/>
                </p:cNvSpPr>
                <p:nvPr/>
              </p:nvSpPr>
              <p:spPr bwMode="auto">
                <a:xfrm>
                  <a:off x="293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1" name="Freeform 413"/>
                <p:cNvSpPr>
                  <a:spLocks/>
                </p:cNvSpPr>
                <p:nvPr/>
              </p:nvSpPr>
              <p:spPr bwMode="auto">
                <a:xfrm>
                  <a:off x="294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22" name="Freeform 414"/>
                <p:cNvSpPr>
                  <a:spLocks/>
                </p:cNvSpPr>
                <p:nvPr/>
              </p:nvSpPr>
              <p:spPr bwMode="auto">
                <a:xfrm>
                  <a:off x="295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3" name="Freeform 415"/>
                <p:cNvSpPr>
                  <a:spLocks/>
                </p:cNvSpPr>
                <p:nvPr/>
              </p:nvSpPr>
              <p:spPr bwMode="auto">
                <a:xfrm>
                  <a:off x="296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4" name="Freeform 416"/>
                <p:cNvSpPr>
                  <a:spLocks/>
                </p:cNvSpPr>
                <p:nvPr/>
              </p:nvSpPr>
              <p:spPr bwMode="auto">
                <a:xfrm>
                  <a:off x="297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25" name="Freeform 417"/>
                <p:cNvSpPr>
                  <a:spLocks noEditPoints="1"/>
                </p:cNvSpPr>
                <p:nvPr/>
              </p:nvSpPr>
              <p:spPr bwMode="auto">
                <a:xfrm>
                  <a:off x="2583" y="2616"/>
                  <a:ext cx="400" cy="2"/>
                </a:xfrm>
                <a:custGeom>
                  <a:avLst/>
                  <a:gdLst>
                    <a:gd name="T0" fmla="*/ 0 w 400"/>
                    <a:gd name="T1" fmla="*/ 1 h 2"/>
                    <a:gd name="T2" fmla="*/ 16 w 400"/>
                    <a:gd name="T3" fmla="*/ 2 h 2"/>
                    <a:gd name="T4" fmla="*/ 26 w 400"/>
                    <a:gd name="T5" fmla="*/ 0 h 2"/>
                    <a:gd name="T6" fmla="*/ 21 w 400"/>
                    <a:gd name="T7" fmla="*/ 0 h 2"/>
                    <a:gd name="T8" fmla="*/ 30 w 400"/>
                    <a:gd name="T9" fmla="*/ 1 h 2"/>
                    <a:gd name="T10" fmla="*/ 46 w 400"/>
                    <a:gd name="T11" fmla="*/ 2 h 2"/>
                    <a:gd name="T12" fmla="*/ 57 w 400"/>
                    <a:gd name="T13" fmla="*/ 0 h 2"/>
                    <a:gd name="T14" fmla="*/ 51 w 400"/>
                    <a:gd name="T15" fmla="*/ 0 h 2"/>
                    <a:gd name="T16" fmla="*/ 61 w 400"/>
                    <a:gd name="T17" fmla="*/ 1 h 2"/>
                    <a:gd name="T18" fmla="*/ 76 w 400"/>
                    <a:gd name="T19" fmla="*/ 2 h 2"/>
                    <a:gd name="T20" fmla="*/ 87 w 400"/>
                    <a:gd name="T21" fmla="*/ 0 h 2"/>
                    <a:gd name="T22" fmla="*/ 82 w 400"/>
                    <a:gd name="T23" fmla="*/ 0 h 2"/>
                    <a:gd name="T24" fmla="*/ 91 w 400"/>
                    <a:gd name="T25" fmla="*/ 1 h 2"/>
                    <a:gd name="T26" fmla="*/ 107 w 400"/>
                    <a:gd name="T27" fmla="*/ 2 h 2"/>
                    <a:gd name="T28" fmla="*/ 117 w 400"/>
                    <a:gd name="T29" fmla="*/ 0 h 2"/>
                    <a:gd name="T30" fmla="*/ 112 w 400"/>
                    <a:gd name="T31" fmla="*/ 0 h 2"/>
                    <a:gd name="T32" fmla="*/ 121 w 400"/>
                    <a:gd name="T33" fmla="*/ 1 h 2"/>
                    <a:gd name="T34" fmla="*/ 137 w 400"/>
                    <a:gd name="T35" fmla="*/ 2 h 2"/>
                    <a:gd name="T36" fmla="*/ 147 w 400"/>
                    <a:gd name="T37" fmla="*/ 0 h 2"/>
                    <a:gd name="T38" fmla="*/ 142 w 400"/>
                    <a:gd name="T39" fmla="*/ 0 h 2"/>
                    <a:gd name="T40" fmla="*/ 152 w 400"/>
                    <a:gd name="T41" fmla="*/ 1 h 2"/>
                    <a:gd name="T42" fmla="*/ 167 w 400"/>
                    <a:gd name="T43" fmla="*/ 2 h 2"/>
                    <a:gd name="T44" fmla="*/ 178 w 400"/>
                    <a:gd name="T45" fmla="*/ 0 h 2"/>
                    <a:gd name="T46" fmla="*/ 172 w 400"/>
                    <a:gd name="T47" fmla="*/ 0 h 2"/>
                    <a:gd name="T48" fmla="*/ 182 w 400"/>
                    <a:gd name="T49" fmla="*/ 1 h 2"/>
                    <a:gd name="T50" fmla="*/ 198 w 400"/>
                    <a:gd name="T51" fmla="*/ 2 h 2"/>
                    <a:gd name="T52" fmla="*/ 208 w 400"/>
                    <a:gd name="T53" fmla="*/ 0 h 2"/>
                    <a:gd name="T54" fmla="*/ 203 w 400"/>
                    <a:gd name="T55" fmla="*/ 0 h 2"/>
                    <a:gd name="T56" fmla="*/ 212 w 400"/>
                    <a:gd name="T57" fmla="*/ 1 h 2"/>
                    <a:gd name="T58" fmla="*/ 228 w 400"/>
                    <a:gd name="T59" fmla="*/ 2 h 2"/>
                    <a:gd name="T60" fmla="*/ 238 w 400"/>
                    <a:gd name="T61" fmla="*/ 0 h 2"/>
                    <a:gd name="T62" fmla="*/ 233 w 400"/>
                    <a:gd name="T63" fmla="*/ 0 h 2"/>
                    <a:gd name="T64" fmla="*/ 242 w 400"/>
                    <a:gd name="T65" fmla="*/ 1 h 2"/>
                    <a:gd name="T66" fmla="*/ 258 w 400"/>
                    <a:gd name="T67" fmla="*/ 2 h 2"/>
                    <a:gd name="T68" fmla="*/ 269 w 400"/>
                    <a:gd name="T69" fmla="*/ 0 h 2"/>
                    <a:gd name="T70" fmla="*/ 263 w 400"/>
                    <a:gd name="T71" fmla="*/ 0 h 2"/>
                    <a:gd name="T72" fmla="*/ 273 w 400"/>
                    <a:gd name="T73" fmla="*/ 1 h 2"/>
                    <a:gd name="T74" fmla="*/ 288 w 400"/>
                    <a:gd name="T75" fmla="*/ 2 h 2"/>
                    <a:gd name="T76" fmla="*/ 299 w 400"/>
                    <a:gd name="T77" fmla="*/ 0 h 2"/>
                    <a:gd name="T78" fmla="*/ 294 w 400"/>
                    <a:gd name="T79" fmla="*/ 0 h 2"/>
                    <a:gd name="T80" fmla="*/ 303 w 400"/>
                    <a:gd name="T81" fmla="*/ 1 h 2"/>
                    <a:gd name="T82" fmla="*/ 319 w 400"/>
                    <a:gd name="T83" fmla="*/ 2 h 2"/>
                    <a:gd name="T84" fmla="*/ 329 w 400"/>
                    <a:gd name="T85" fmla="*/ 0 h 2"/>
                    <a:gd name="T86" fmla="*/ 324 w 400"/>
                    <a:gd name="T87" fmla="*/ 0 h 2"/>
                    <a:gd name="T88" fmla="*/ 333 w 400"/>
                    <a:gd name="T89" fmla="*/ 1 h 2"/>
                    <a:gd name="T90" fmla="*/ 349 w 400"/>
                    <a:gd name="T91" fmla="*/ 2 h 2"/>
                    <a:gd name="T92" fmla="*/ 359 w 400"/>
                    <a:gd name="T93" fmla="*/ 0 h 2"/>
                    <a:gd name="T94" fmla="*/ 354 w 400"/>
                    <a:gd name="T95" fmla="*/ 0 h 2"/>
                    <a:gd name="T96" fmla="*/ 364 w 400"/>
                    <a:gd name="T97" fmla="*/ 1 h 2"/>
                    <a:gd name="T98" fmla="*/ 379 w 400"/>
                    <a:gd name="T99" fmla="*/ 2 h 2"/>
                    <a:gd name="T100" fmla="*/ 390 w 400"/>
                    <a:gd name="T101" fmla="*/ 0 h 2"/>
                    <a:gd name="T102" fmla="*/ 384 w 400"/>
                    <a:gd name="T103" fmla="*/ 0 h 2"/>
                    <a:gd name="T104" fmla="*/ 394 w 400"/>
                    <a:gd name="T105" fmla="*/ 1 h 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00"/>
                    <a:gd name="T160" fmla="*/ 0 h 2"/>
                    <a:gd name="T161" fmla="*/ 400 w 400"/>
                    <a:gd name="T162" fmla="*/ 2 h 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00" h="2">
                      <a:moveTo>
                        <a:pt x="1" y="0"/>
                      </a:moveTo>
                      <a:lnTo>
                        <a:pt x="6" y="0"/>
                      </a:lnTo>
                      <a:lnTo>
                        <a:pt x="6" y="1"/>
                      </a:lnTo>
                      <a:lnTo>
                        <a:pt x="6" y="2"/>
                      </a:lnTo>
                      <a:lnTo>
                        <a:pt x="1" y="2"/>
                      </a:lnTo>
                      <a:lnTo>
                        <a:pt x="0" y="1"/>
                      </a:lnTo>
                      <a:lnTo>
                        <a:pt x="1" y="0"/>
                      </a:lnTo>
                      <a:close/>
                      <a:moveTo>
                        <a:pt x="11" y="0"/>
                      </a:moveTo>
                      <a:lnTo>
                        <a:pt x="16" y="0"/>
                      </a:lnTo>
                      <a:lnTo>
                        <a:pt x="17" y="1"/>
                      </a:lnTo>
                      <a:lnTo>
                        <a:pt x="16" y="2"/>
                      </a:lnTo>
                      <a:lnTo>
                        <a:pt x="11" y="2"/>
                      </a:lnTo>
                      <a:lnTo>
                        <a:pt x="10" y="1"/>
                      </a:lnTo>
                      <a:lnTo>
                        <a:pt x="11" y="0"/>
                      </a:lnTo>
                      <a:close/>
                      <a:moveTo>
                        <a:pt x="21" y="0"/>
                      </a:moveTo>
                      <a:lnTo>
                        <a:pt x="26" y="0"/>
                      </a:lnTo>
                      <a:lnTo>
                        <a:pt x="27" y="1"/>
                      </a:lnTo>
                      <a:lnTo>
                        <a:pt x="26" y="2"/>
                      </a:lnTo>
                      <a:lnTo>
                        <a:pt x="21" y="2"/>
                      </a:lnTo>
                      <a:lnTo>
                        <a:pt x="20" y="1"/>
                      </a:lnTo>
                      <a:lnTo>
                        <a:pt x="21" y="0"/>
                      </a:lnTo>
                      <a:close/>
                      <a:moveTo>
                        <a:pt x="32" y="0"/>
                      </a:moveTo>
                      <a:lnTo>
                        <a:pt x="36" y="0"/>
                      </a:lnTo>
                      <a:lnTo>
                        <a:pt x="37" y="1"/>
                      </a:lnTo>
                      <a:lnTo>
                        <a:pt x="36" y="2"/>
                      </a:lnTo>
                      <a:lnTo>
                        <a:pt x="32" y="2"/>
                      </a:lnTo>
                      <a:lnTo>
                        <a:pt x="30" y="1"/>
                      </a:lnTo>
                      <a:lnTo>
                        <a:pt x="32" y="0"/>
                      </a:lnTo>
                      <a:close/>
                      <a:moveTo>
                        <a:pt x="41" y="0"/>
                      </a:moveTo>
                      <a:lnTo>
                        <a:pt x="46" y="0"/>
                      </a:lnTo>
                      <a:lnTo>
                        <a:pt x="47" y="1"/>
                      </a:lnTo>
                      <a:lnTo>
                        <a:pt x="46" y="2"/>
                      </a:lnTo>
                      <a:lnTo>
                        <a:pt x="41" y="2"/>
                      </a:lnTo>
                      <a:lnTo>
                        <a:pt x="41" y="1"/>
                      </a:lnTo>
                      <a:lnTo>
                        <a:pt x="41" y="0"/>
                      </a:lnTo>
                      <a:close/>
                      <a:moveTo>
                        <a:pt x="51" y="0"/>
                      </a:moveTo>
                      <a:lnTo>
                        <a:pt x="57" y="0"/>
                      </a:lnTo>
                      <a:lnTo>
                        <a:pt x="58" y="1"/>
                      </a:lnTo>
                      <a:lnTo>
                        <a:pt x="57" y="2"/>
                      </a:lnTo>
                      <a:lnTo>
                        <a:pt x="51" y="2"/>
                      </a:lnTo>
                      <a:lnTo>
                        <a:pt x="50" y="1"/>
                      </a:lnTo>
                      <a:lnTo>
                        <a:pt x="51" y="0"/>
                      </a:lnTo>
                      <a:close/>
                      <a:moveTo>
                        <a:pt x="62" y="0"/>
                      </a:moveTo>
                      <a:lnTo>
                        <a:pt x="66" y="0"/>
                      </a:lnTo>
                      <a:lnTo>
                        <a:pt x="67" y="1"/>
                      </a:lnTo>
                      <a:lnTo>
                        <a:pt x="66" y="2"/>
                      </a:lnTo>
                      <a:lnTo>
                        <a:pt x="62" y="2"/>
                      </a:lnTo>
                      <a:lnTo>
                        <a:pt x="61" y="1"/>
                      </a:lnTo>
                      <a:lnTo>
                        <a:pt x="62" y="0"/>
                      </a:lnTo>
                      <a:close/>
                      <a:moveTo>
                        <a:pt x="71" y="0"/>
                      </a:moveTo>
                      <a:lnTo>
                        <a:pt x="76" y="0"/>
                      </a:lnTo>
                      <a:lnTo>
                        <a:pt x="77" y="1"/>
                      </a:lnTo>
                      <a:lnTo>
                        <a:pt x="76" y="2"/>
                      </a:lnTo>
                      <a:lnTo>
                        <a:pt x="71" y="2"/>
                      </a:lnTo>
                      <a:lnTo>
                        <a:pt x="71" y="1"/>
                      </a:lnTo>
                      <a:lnTo>
                        <a:pt x="71" y="0"/>
                      </a:lnTo>
                      <a:close/>
                      <a:moveTo>
                        <a:pt x="82" y="0"/>
                      </a:moveTo>
                      <a:lnTo>
                        <a:pt x="87" y="0"/>
                      </a:lnTo>
                      <a:lnTo>
                        <a:pt x="88" y="1"/>
                      </a:lnTo>
                      <a:lnTo>
                        <a:pt x="87" y="2"/>
                      </a:lnTo>
                      <a:lnTo>
                        <a:pt x="82" y="2"/>
                      </a:lnTo>
                      <a:lnTo>
                        <a:pt x="81" y="1"/>
                      </a:lnTo>
                      <a:lnTo>
                        <a:pt x="82" y="0"/>
                      </a:lnTo>
                      <a:close/>
                      <a:moveTo>
                        <a:pt x="92" y="0"/>
                      </a:moveTo>
                      <a:lnTo>
                        <a:pt x="97" y="0"/>
                      </a:lnTo>
                      <a:lnTo>
                        <a:pt x="97" y="1"/>
                      </a:lnTo>
                      <a:lnTo>
                        <a:pt x="97" y="2"/>
                      </a:lnTo>
                      <a:lnTo>
                        <a:pt x="92" y="2"/>
                      </a:lnTo>
                      <a:lnTo>
                        <a:pt x="91" y="1"/>
                      </a:lnTo>
                      <a:lnTo>
                        <a:pt x="92" y="0"/>
                      </a:lnTo>
                      <a:close/>
                      <a:moveTo>
                        <a:pt x="101" y="0"/>
                      </a:moveTo>
                      <a:lnTo>
                        <a:pt x="107" y="0"/>
                      </a:lnTo>
                      <a:lnTo>
                        <a:pt x="108" y="1"/>
                      </a:lnTo>
                      <a:lnTo>
                        <a:pt x="107" y="2"/>
                      </a:lnTo>
                      <a:lnTo>
                        <a:pt x="101" y="2"/>
                      </a:lnTo>
                      <a:lnTo>
                        <a:pt x="101" y="1"/>
                      </a:lnTo>
                      <a:lnTo>
                        <a:pt x="101" y="0"/>
                      </a:lnTo>
                      <a:close/>
                      <a:moveTo>
                        <a:pt x="112" y="0"/>
                      </a:moveTo>
                      <a:lnTo>
                        <a:pt x="117" y="0"/>
                      </a:lnTo>
                      <a:lnTo>
                        <a:pt x="118" y="1"/>
                      </a:lnTo>
                      <a:lnTo>
                        <a:pt x="117" y="2"/>
                      </a:lnTo>
                      <a:lnTo>
                        <a:pt x="112" y="2"/>
                      </a:lnTo>
                      <a:lnTo>
                        <a:pt x="111" y="1"/>
                      </a:lnTo>
                      <a:lnTo>
                        <a:pt x="112" y="0"/>
                      </a:lnTo>
                      <a:close/>
                      <a:moveTo>
                        <a:pt x="122" y="0"/>
                      </a:moveTo>
                      <a:lnTo>
                        <a:pt x="127" y="0"/>
                      </a:lnTo>
                      <a:lnTo>
                        <a:pt x="128" y="1"/>
                      </a:lnTo>
                      <a:lnTo>
                        <a:pt x="127" y="2"/>
                      </a:lnTo>
                      <a:lnTo>
                        <a:pt x="122" y="2"/>
                      </a:lnTo>
                      <a:lnTo>
                        <a:pt x="121" y="1"/>
                      </a:lnTo>
                      <a:lnTo>
                        <a:pt x="122" y="0"/>
                      </a:lnTo>
                      <a:close/>
                      <a:moveTo>
                        <a:pt x="132" y="0"/>
                      </a:moveTo>
                      <a:lnTo>
                        <a:pt x="137" y="0"/>
                      </a:lnTo>
                      <a:lnTo>
                        <a:pt x="138" y="1"/>
                      </a:lnTo>
                      <a:lnTo>
                        <a:pt x="137" y="2"/>
                      </a:lnTo>
                      <a:lnTo>
                        <a:pt x="132" y="2"/>
                      </a:lnTo>
                      <a:lnTo>
                        <a:pt x="131" y="1"/>
                      </a:lnTo>
                      <a:lnTo>
                        <a:pt x="132" y="0"/>
                      </a:lnTo>
                      <a:close/>
                      <a:moveTo>
                        <a:pt x="142" y="0"/>
                      </a:moveTo>
                      <a:lnTo>
                        <a:pt x="147" y="0"/>
                      </a:lnTo>
                      <a:lnTo>
                        <a:pt x="148" y="1"/>
                      </a:lnTo>
                      <a:lnTo>
                        <a:pt x="147" y="2"/>
                      </a:lnTo>
                      <a:lnTo>
                        <a:pt x="142" y="2"/>
                      </a:lnTo>
                      <a:lnTo>
                        <a:pt x="141" y="1"/>
                      </a:lnTo>
                      <a:lnTo>
                        <a:pt x="142" y="0"/>
                      </a:lnTo>
                      <a:close/>
                      <a:moveTo>
                        <a:pt x="153" y="0"/>
                      </a:moveTo>
                      <a:lnTo>
                        <a:pt x="157" y="0"/>
                      </a:lnTo>
                      <a:lnTo>
                        <a:pt x="158" y="1"/>
                      </a:lnTo>
                      <a:lnTo>
                        <a:pt x="157" y="2"/>
                      </a:lnTo>
                      <a:lnTo>
                        <a:pt x="153" y="2"/>
                      </a:lnTo>
                      <a:lnTo>
                        <a:pt x="152" y="1"/>
                      </a:lnTo>
                      <a:lnTo>
                        <a:pt x="153" y="0"/>
                      </a:lnTo>
                      <a:close/>
                      <a:moveTo>
                        <a:pt x="162" y="0"/>
                      </a:moveTo>
                      <a:lnTo>
                        <a:pt x="167" y="0"/>
                      </a:lnTo>
                      <a:lnTo>
                        <a:pt x="168" y="1"/>
                      </a:lnTo>
                      <a:lnTo>
                        <a:pt x="167" y="2"/>
                      </a:lnTo>
                      <a:lnTo>
                        <a:pt x="162" y="2"/>
                      </a:lnTo>
                      <a:lnTo>
                        <a:pt x="161" y="1"/>
                      </a:lnTo>
                      <a:lnTo>
                        <a:pt x="162" y="0"/>
                      </a:lnTo>
                      <a:close/>
                      <a:moveTo>
                        <a:pt x="172" y="0"/>
                      </a:moveTo>
                      <a:lnTo>
                        <a:pt x="178" y="0"/>
                      </a:lnTo>
                      <a:lnTo>
                        <a:pt x="179" y="1"/>
                      </a:lnTo>
                      <a:lnTo>
                        <a:pt x="178" y="2"/>
                      </a:lnTo>
                      <a:lnTo>
                        <a:pt x="172" y="2"/>
                      </a:lnTo>
                      <a:lnTo>
                        <a:pt x="171" y="1"/>
                      </a:lnTo>
                      <a:lnTo>
                        <a:pt x="172" y="0"/>
                      </a:lnTo>
                      <a:close/>
                      <a:moveTo>
                        <a:pt x="183" y="0"/>
                      </a:moveTo>
                      <a:lnTo>
                        <a:pt x="187" y="0"/>
                      </a:lnTo>
                      <a:lnTo>
                        <a:pt x="188" y="1"/>
                      </a:lnTo>
                      <a:lnTo>
                        <a:pt x="187" y="2"/>
                      </a:lnTo>
                      <a:lnTo>
                        <a:pt x="183" y="2"/>
                      </a:lnTo>
                      <a:lnTo>
                        <a:pt x="182" y="1"/>
                      </a:lnTo>
                      <a:lnTo>
                        <a:pt x="183" y="0"/>
                      </a:lnTo>
                      <a:close/>
                      <a:moveTo>
                        <a:pt x="192" y="0"/>
                      </a:moveTo>
                      <a:lnTo>
                        <a:pt x="198" y="0"/>
                      </a:lnTo>
                      <a:lnTo>
                        <a:pt x="199" y="1"/>
                      </a:lnTo>
                      <a:lnTo>
                        <a:pt x="198" y="2"/>
                      </a:lnTo>
                      <a:lnTo>
                        <a:pt x="192" y="2"/>
                      </a:lnTo>
                      <a:lnTo>
                        <a:pt x="192" y="1"/>
                      </a:lnTo>
                      <a:lnTo>
                        <a:pt x="192" y="0"/>
                      </a:lnTo>
                      <a:close/>
                      <a:moveTo>
                        <a:pt x="203" y="0"/>
                      </a:moveTo>
                      <a:lnTo>
                        <a:pt x="208" y="0"/>
                      </a:lnTo>
                      <a:lnTo>
                        <a:pt x="209" y="1"/>
                      </a:lnTo>
                      <a:lnTo>
                        <a:pt x="208" y="2"/>
                      </a:lnTo>
                      <a:lnTo>
                        <a:pt x="203" y="2"/>
                      </a:lnTo>
                      <a:lnTo>
                        <a:pt x="202" y="1"/>
                      </a:lnTo>
                      <a:lnTo>
                        <a:pt x="203" y="0"/>
                      </a:lnTo>
                      <a:close/>
                      <a:moveTo>
                        <a:pt x="213" y="0"/>
                      </a:moveTo>
                      <a:lnTo>
                        <a:pt x="217" y="0"/>
                      </a:lnTo>
                      <a:lnTo>
                        <a:pt x="218" y="1"/>
                      </a:lnTo>
                      <a:lnTo>
                        <a:pt x="217" y="2"/>
                      </a:lnTo>
                      <a:lnTo>
                        <a:pt x="213" y="2"/>
                      </a:lnTo>
                      <a:lnTo>
                        <a:pt x="212" y="1"/>
                      </a:lnTo>
                      <a:lnTo>
                        <a:pt x="213" y="0"/>
                      </a:lnTo>
                      <a:close/>
                      <a:moveTo>
                        <a:pt x="223" y="0"/>
                      </a:moveTo>
                      <a:lnTo>
                        <a:pt x="228" y="0"/>
                      </a:lnTo>
                      <a:lnTo>
                        <a:pt x="229" y="1"/>
                      </a:lnTo>
                      <a:lnTo>
                        <a:pt x="228" y="2"/>
                      </a:lnTo>
                      <a:lnTo>
                        <a:pt x="223" y="2"/>
                      </a:lnTo>
                      <a:lnTo>
                        <a:pt x="222" y="1"/>
                      </a:lnTo>
                      <a:lnTo>
                        <a:pt x="223" y="0"/>
                      </a:lnTo>
                      <a:close/>
                      <a:moveTo>
                        <a:pt x="233" y="0"/>
                      </a:moveTo>
                      <a:lnTo>
                        <a:pt x="238" y="0"/>
                      </a:lnTo>
                      <a:lnTo>
                        <a:pt x="239" y="1"/>
                      </a:lnTo>
                      <a:lnTo>
                        <a:pt x="238" y="2"/>
                      </a:lnTo>
                      <a:lnTo>
                        <a:pt x="233" y="2"/>
                      </a:lnTo>
                      <a:lnTo>
                        <a:pt x="232" y="1"/>
                      </a:lnTo>
                      <a:lnTo>
                        <a:pt x="233" y="0"/>
                      </a:lnTo>
                      <a:close/>
                      <a:moveTo>
                        <a:pt x="243" y="0"/>
                      </a:moveTo>
                      <a:lnTo>
                        <a:pt x="248" y="0"/>
                      </a:lnTo>
                      <a:lnTo>
                        <a:pt x="249" y="1"/>
                      </a:lnTo>
                      <a:lnTo>
                        <a:pt x="248" y="2"/>
                      </a:lnTo>
                      <a:lnTo>
                        <a:pt x="243" y="2"/>
                      </a:lnTo>
                      <a:lnTo>
                        <a:pt x="242" y="1"/>
                      </a:lnTo>
                      <a:lnTo>
                        <a:pt x="243" y="0"/>
                      </a:lnTo>
                      <a:close/>
                      <a:moveTo>
                        <a:pt x="253" y="0"/>
                      </a:moveTo>
                      <a:lnTo>
                        <a:pt x="258" y="0"/>
                      </a:lnTo>
                      <a:lnTo>
                        <a:pt x="259" y="1"/>
                      </a:lnTo>
                      <a:lnTo>
                        <a:pt x="258" y="2"/>
                      </a:lnTo>
                      <a:lnTo>
                        <a:pt x="253" y="2"/>
                      </a:lnTo>
                      <a:lnTo>
                        <a:pt x="252" y="1"/>
                      </a:lnTo>
                      <a:lnTo>
                        <a:pt x="253" y="0"/>
                      </a:lnTo>
                      <a:close/>
                      <a:moveTo>
                        <a:pt x="263" y="0"/>
                      </a:moveTo>
                      <a:lnTo>
                        <a:pt x="269" y="0"/>
                      </a:lnTo>
                      <a:lnTo>
                        <a:pt x="269" y="1"/>
                      </a:lnTo>
                      <a:lnTo>
                        <a:pt x="269" y="2"/>
                      </a:lnTo>
                      <a:lnTo>
                        <a:pt x="263" y="2"/>
                      </a:lnTo>
                      <a:lnTo>
                        <a:pt x="262" y="1"/>
                      </a:lnTo>
                      <a:lnTo>
                        <a:pt x="263" y="0"/>
                      </a:lnTo>
                      <a:close/>
                      <a:moveTo>
                        <a:pt x="273" y="0"/>
                      </a:moveTo>
                      <a:lnTo>
                        <a:pt x="278" y="0"/>
                      </a:lnTo>
                      <a:lnTo>
                        <a:pt x="279" y="1"/>
                      </a:lnTo>
                      <a:lnTo>
                        <a:pt x="278" y="2"/>
                      </a:lnTo>
                      <a:lnTo>
                        <a:pt x="273" y="2"/>
                      </a:lnTo>
                      <a:lnTo>
                        <a:pt x="273" y="1"/>
                      </a:lnTo>
                      <a:lnTo>
                        <a:pt x="273" y="0"/>
                      </a:lnTo>
                      <a:close/>
                      <a:moveTo>
                        <a:pt x="283" y="0"/>
                      </a:moveTo>
                      <a:lnTo>
                        <a:pt x="288" y="0"/>
                      </a:lnTo>
                      <a:lnTo>
                        <a:pt x="289" y="1"/>
                      </a:lnTo>
                      <a:lnTo>
                        <a:pt x="288" y="2"/>
                      </a:lnTo>
                      <a:lnTo>
                        <a:pt x="283" y="2"/>
                      </a:lnTo>
                      <a:lnTo>
                        <a:pt x="282" y="1"/>
                      </a:lnTo>
                      <a:lnTo>
                        <a:pt x="283" y="0"/>
                      </a:lnTo>
                      <a:close/>
                      <a:moveTo>
                        <a:pt x="294" y="0"/>
                      </a:moveTo>
                      <a:lnTo>
                        <a:pt x="299" y="0"/>
                      </a:lnTo>
                      <a:lnTo>
                        <a:pt x="299" y="1"/>
                      </a:lnTo>
                      <a:lnTo>
                        <a:pt x="299" y="2"/>
                      </a:lnTo>
                      <a:lnTo>
                        <a:pt x="294" y="2"/>
                      </a:lnTo>
                      <a:lnTo>
                        <a:pt x="293" y="1"/>
                      </a:lnTo>
                      <a:lnTo>
                        <a:pt x="294" y="0"/>
                      </a:lnTo>
                      <a:close/>
                      <a:moveTo>
                        <a:pt x="304" y="0"/>
                      </a:moveTo>
                      <a:lnTo>
                        <a:pt x="308" y="0"/>
                      </a:lnTo>
                      <a:lnTo>
                        <a:pt x="309" y="1"/>
                      </a:lnTo>
                      <a:lnTo>
                        <a:pt x="308" y="2"/>
                      </a:lnTo>
                      <a:lnTo>
                        <a:pt x="304" y="2"/>
                      </a:lnTo>
                      <a:lnTo>
                        <a:pt x="303" y="1"/>
                      </a:lnTo>
                      <a:lnTo>
                        <a:pt x="304" y="0"/>
                      </a:lnTo>
                      <a:close/>
                      <a:moveTo>
                        <a:pt x="313" y="0"/>
                      </a:moveTo>
                      <a:lnTo>
                        <a:pt x="319" y="0"/>
                      </a:lnTo>
                      <a:lnTo>
                        <a:pt x="320" y="1"/>
                      </a:lnTo>
                      <a:lnTo>
                        <a:pt x="319" y="2"/>
                      </a:lnTo>
                      <a:lnTo>
                        <a:pt x="313" y="2"/>
                      </a:lnTo>
                      <a:lnTo>
                        <a:pt x="312" y="1"/>
                      </a:lnTo>
                      <a:lnTo>
                        <a:pt x="313" y="0"/>
                      </a:lnTo>
                      <a:close/>
                      <a:moveTo>
                        <a:pt x="324" y="0"/>
                      </a:moveTo>
                      <a:lnTo>
                        <a:pt x="329" y="0"/>
                      </a:lnTo>
                      <a:lnTo>
                        <a:pt x="330" y="1"/>
                      </a:lnTo>
                      <a:lnTo>
                        <a:pt x="329" y="2"/>
                      </a:lnTo>
                      <a:lnTo>
                        <a:pt x="324" y="2"/>
                      </a:lnTo>
                      <a:lnTo>
                        <a:pt x="323" y="1"/>
                      </a:lnTo>
                      <a:lnTo>
                        <a:pt x="324" y="0"/>
                      </a:lnTo>
                      <a:close/>
                      <a:moveTo>
                        <a:pt x="334" y="0"/>
                      </a:moveTo>
                      <a:lnTo>
                        <a:pt x="339" y="0"/>
                      </a:lnTo>
                      <a:lnTo>
                        <a:pt x="340" y="1"/>
                      </a:lnTo>
                      <a:lnTo>
                        <a:pt x="339" y="2"/>
                      </a:lnTo>
                      <a:lnTo>
                        <a:pt x="334" y="2"/>
                      </a:lnTo>
                      <a:lnTo>
                        <a:pt x="333" y="1"/>
                      </a:lnTo>
                      <a:lnTo>
                        <a:pt x="334" y="0"/>
                      </a:lnTo>
                      <a:close/>
                      <a:moveTo>
                        <a:pt x="344" y="0"/>
                      </a:moveTo>
                      <a:lnTo>
                        <a:pt x="349" y="0"/>
                      </a:lnTo>
                      <a:lnTo>
                        <a:pt x="350" y="1"/>
                      </a:lnTo>
                      <a:lnTo>
                        <a:pt x="349" y="2"/>
                      </a:lnTo>
                      <a:lnTo>
                        <a:pt x="344" y="2"/>
                      </a:lnTo>
                      <a:lnTo>
                        <a:pt x="343" y="1"/>
                      </a:lnTo>
                      <a:lnTo>
                        <a:pt x="344" y="0"/>
                      </a:lnTo>
                      <a:close/>
                      <a:moveTo>
                        <a:pt x="354" y="0"/>
                      </a:moveTo>
                      <a:lnTo>
                        <a:pt x="359" y="0"/>
                      </a:lnTo>
                      <a:lnTo>
                        <a:pt x="360" y="1"/>
                      </a:lnTo>
                      <a:lnTo>
                        <a:pt x="359" y="2"/>
                      </a:lnTo>
                      <a:lnTo>
                        <a:pt x="354" y="2"/>
                      </a:lnTo>
                      <a:lnTo>
                        <a:pt x="353" y="1"/>
                      </a:lnTo>
                      <a:lnTo>
                        <a:pt x="354" y="0"/>
                      </a:lnTo>
                      <a:close/>
                      <a:moveTo>
                        <a:pt x="364" y="0"/>
                      </a:moveTo>
                      <a:lnTo>
                        <a:pt x="369" y="0"/>
                      </a:lnTo>
                      <a:lnTo>
                        <a:pt x="370" y="1"/>
                      </a:lnTo>
                      <a:lnTo>
                        <a:pt x="369" y="2"/>
                      </a:lnTo>
                      <a:lnTo>
                        <a:pt x="364" y="2"/>
                      </a:lnTo>
                      <a:lnTo>
                        <a:pt x="364" y="1"/>
                      </a:lnTo>
                      <a:lnTo>
                        <a:pt x="364" y="0"/>
                      </a:lnTo>
                      <a:close/>
                      <a:moveTo>
                        <a:pt x="374" y="0"/>
                      </a:moveTo>
                      <a:lnTo>
                        <a:pt x="379" y="0"/>
                      </a:lnTo>
                      <a:lnTo>
                        <a:pt x="380" y="1"/>
                      </a:lnTo>
                      <a:lnTo>
                        <a:pt x="379" y="2"/>
                      </a:lnTo>
                      <a:lnTo>
                        <a:pt x="374" y="2"/>
                      </a:lnTo>
                      <a:lnTo>
                        <a:pt x="373" y="1"/>
                      </a:lnTo>
                      <a:lnTo>
                        <a:pt x="374" y="0"/>
                      </a:lnTo>
                      <a:close/>
                      <a:moveTo>
                        <a:pt x="384" y="0"/>
                      </a:moveTo>
                      <a:lnTo>
                        <a:pt x="390" y="0"/>
                      </a:lnTo>
                      <a:lnTo>
                        <a:pt x="390" y="1"/>
                      </a:lnTo>
                      <a:lnTo>
                        <a:pt x="390" y="2"/>
                      </a:lnTo>
                      <a:lnTo>
                        <a:pt x="384" y="2"/>
                      </a:lnTo>
                      <a:lnTo>
                        <a:pt x="383" y="1"/>
                      </a:lnTo>
                      <a:lnTo>
                        <a:pt x="384" y="0"/>
                      </a:lnTo>
                      <a:close/>
                      <a:moveTo>
                        <a:pt x="394" y="0"/>
                      </a:moveTo>
                      <a:lnTo>
                        <a:pt x="399" y="0"/>
                      </a:lnTo>
                      <a:lnTo>
                        <a:pt x="400" y="1"/>
                      </a:lnTo>
                      <a:lnTo>
                        <a:pt x="399" y="2"/>
                      </a:lnTo>
                      <a:lnTo>
                        <a:pt x="394" y="2"/>
                      </a:lnTo>
                      <a:lnTo>
                        <a:pt x="394" y="1"/>
                      </a:lnTo>
                      <a:lnTo>
                        <a:pt x="394" y="0"/>
                      </a:lnTo>
                      <a:close/>
                    </a:path>
                  </a:pathLst>
                </a:custGeom>
                <a:solidFill>
                  <a:srgbClr val="000000"/>
                </a:solidFill>
                <a:ln w="9525">
                  <a:noFill/>
                  <a:round/>
                  <a:headEnd/>
                  <a:tailEnd/>
                </a:ln>
              </p:spPr>
              <p:txBody>
                <a:bodyPr/>
                <a:lstStyle/>
                <a:p>
                  <a:endParaRPr lang="en-US"/>
                </a:p>
              </p:txBody>
            </p:sp>
            <p:sp>
              <p:nvSpPr>
                <p:cNvPr id="3426" name="Freeform 418"/>
                <p:cNvSpPr>
                  <a:spLocks/>
                </p:cNvSpPr>
                <p:nvPr/>
              </p:nvSpPr>
              <p:spPr bwMode="auto">
                <a:xfrm>
                  <a:off x="2583"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7" name="Freeform 419"/>
                <p:cNvSpPr>
                  <a:spLocks/>
                </p:cNvSpPr>
                <p:nvPr/>
              </p:nvSpPr>
              <p:spPr bwMode="auto">
                <a:xfrm>
                  <a:off x="259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8" name="Freeform 420"/>
                <p:cNvSpPr>
                  <a:spLocks/>
                </p:cNvSpPr>
                <p:nvPr/>
              </p:nvSpPr>
              <p:spPr bwMode="auto">
                <a:xfrm>
                  <a:off x="26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29" name="Freeform 421"/>
                <p:cNvSpPr>
                  <a:spLocks/>
                </p:cNvSpPr>
                <p:nvPr/>
              </p:nvSpPr>
              <p:spPr bwMode="auto">
                <a:xfrm>
                  <a:off x="2613" y="2616"/>
                  <a:ext cx="7" cy="2"/>
                </a:xfrm>
                <a:custGeom>
                  <a:avLst/>
                  <a:gdLst>
                    <a:gd name="T0" fmla="*/ 2 w 7"/>
                    <a:gd name="T1" fmla="*/ 0 h 2"/>
                    <a:gd name="T2" fmla="*/ 6 w 7"/>
                    <a:gd name="T3" fmla="*/ 0 h 2"/>
                    <a:gd name="T4" fmla="*/ 7 w 7"/>
                    <a:gd name="T5" fmla="*/ 1 h 2"/>
                    <a:gd name="T6" fmla="*/ 6 w 7"/>
                    <a:gd name="T7" fmla="*/ 2 h 2"/>
                    <a:gd name="T8" fmla="*/ 2 w 7"/>
                    <a:gd name="T9" fmla="*/ 2 h 2"/>
                    <a:gd name="T10" fmla="*/ 0 w 7"/>
                    <a:gd name="T11" fmla="*/ 1 h 2"/>
                    <a:gd name="T12" fmla="*/ 2 w 7"/>
                    <a:gd name="T13" fmla="*/ 0 h 2"/>
                    <a:gd name="T14" fmla="*/ 2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2" y="0"/>
                      </a:moveTo>
                      <a:lnTo>
                        <a:pt x="6" y="0"/>
                      </a:lnTo>
                      <a:lnTo>
                        <a:pt x="7" y="1"/>
                      </a:lnTo>
                      <a:lnTo>
                        <a:pt x="6"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430" name="Freeform 422"/>
                <p:cNvSpPr>
                  <a:spLocks/>
                </p:cNvSpPr>
                <p:nvPr/>
              </p:nvSpPr>
              <p:spPr bwMode="auto">
                <a:xfrm>
                  <a:off x="2624"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31" name="Freeform 423"/>
                <p:cNvSpPr>
                  <a:spLocks/>
                </p:cNvSpPr>
                <p:nvPr/>
              </p:nvSpPr>
              <p:spPr bwMode="auto">
                <a:xfrm>
                  <a:off x="26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32" name="Freeform 424"/>
                <p:cNvSpPr>
                  <a:spLocks/>
                </p:cNvSpPr>
                <p:nvPr/>
              </p:nvSpPr>
              <p:spPr bwMode="auto">
                <a:xfrm>
                  <a:off x="264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33" name="Freeform 425"/>
                <p:cNvSpPr>
                  <a:spLocks/>
                </p:cNvSpPr>
                <p:nvPr/>
              </p:nvSpPr>
              <p:spPr bwMode="auto">
                <a:xfrm>
                  <a:off x="2654"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34" name="Freeform 426"/>
                <p:cNvSpPr>
                  <a:spLocks/>
                </p:cNvSpPr>
                <p:nvPr/>
              </p:nvSpPr>
              <p:spPr bwMode="auto">
                <a:xfrm>
                  <a:off x="26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35" name="Freeform 427"/>
                <p:cNvSpPr>
                  <a:spLocks/>
                </p:cNvSpPr>
                <p:nvPr/>
              </p:nvSpPr>
              <p:spPr bwMode="auto">
                <a:xfrm>
                  <a:off x="267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36" name="Freeform 428"/>
                <p:cNvSpPr>
                  <a:spLocks/>
                </p:cNvSpPr>
                <p:nvPr/>
              </p:nvSpPr>
              <p:spPr bwMode="auto">
                <a:xfrm>
                  <a:off x="2684"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37" name="Freeform 429"/>
                <p:cNvSpPr>
                  <a:spLocks/>
                </p:cNvSpPr>
                <p:nvPr/>
              </p:nvSpPr>
              <p:spPr bwMode="auto">
                <a:xfrm>
                  <a:off x="26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38" name="Freeform 430"/>
                <p:cNvSpPr>
                  <a:spLocks/>
                </p:cNvSpPr>
                <p:nvPr/>
              </p:nvSpPr>
              <p:spPr bwMode="auto">
                <a:xfrm>
                  <a:off x="270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39" name="Freeform 431"/>
                <p:cNvSpPr>
                  <a:spLocks/>
                </p:cNvSpPr>
                <p:nvPr/>
              </p:nvSpPr>
              <p:spPr bwMode="auto">
                <a:xfrm>
                  <a:off x="271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0" name="Freeform 432"/>
                <p:cNvSpPr>
                  <a:spLocks/>
                </p:cNvSpPr>
                <p:nvPr/>
              </p:nvSpPr>
              <p:spPr bwMode="auto">
                <a:xfrm>
                  <a:off x="272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1" name="Freeform 433"/>
                <p:cNvSpPr>
                  <a:spLocks/>
                </p:cNvSpPr>
                <p:nvPr/>
              </p:nvSpPr>
              <p:spPr bwMode="auto">
                <a:xfrm>
                  <a:off x="273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2" name="Freeform 434"/>
                <p:cNvSpPr>
                  <a:spLocks/>
                </p:cNvSpPr>
                <p:nvPr/>
              </p:nvSpPr>
              <p:spPr bwMode="auto">
                <a:xfrm>
                  <a:off x="27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3" name="Freeform 435"/>
                <p:cNvSpPr>
                  <a:spLocks/>
                </p:cNvSpPr>
                <p:nvPr/>
              </p:nvSpPr>
              <p:spPr bwMode="auto">
                <a:xfrm>
                  <a:off x="275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4" name="Freeform 436"/>
                <p:cNvSpPr>
                  <a:spLocks/>
                </p:cNvSpPr>
                <p:nvPr/>
              </p:nvSpPr>
              <p:spPr bwMode="auto">
                <a:xfrm>
                  <a:off x="276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5" name="Freeform 437"/>
                <p:cNvSpPr>
                  <a:spLocks/>
                </p:cNvSpPr>
                <p:nvPr/>
              </p:nvSpPr>
              <p:spPr bwMode="auto">
                <a:xfrm>
                  <a:off x="2775"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46" name="Freeform 438"/>
                <p:cNvSpPr>
                  <a:spLocks/>
                </p:cNvSpPr>
                <p:nvPr/>
              </p:nvSpPr>
              <p:spPr bwMode="auto">
                <a:xfrm>
                  <a:off x="27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7" name="Freeform 439"/>
                <p:cNvSpPr>
                  <a:spLocks/>
                </p:cNvSpPr>
                <p:nvPr/>
              </p:nvSpPr>
              <p:spPr bwMode="auto">
                <a:xfrm>
                  <a:off x="2795"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8" name="Freeform 440"/>
                <p:cNvSpPr>
                  <a:spLocks/>
                </p:cNvSpPr>
                <p:nvPr/>
              </p:nvSpPr>
              <p:spPr bwMode="auto">
                <a:xfrm>
                  <a:off x="280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49" name="Freeform 441"/>
                <p:cNvSpPr>
                  <a:spLocks/>
                </p:cNvSpPr>
                <p:nvPr/>
              </p:nvSpPr>
              <p:spPr bwMode="auto">
                <a:xfrm>
                  <a:off x="28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0" name="Freeform 442"/>
                <p:cNvSpPr>
                  <a:spLocks/>
                </p:cNvSpPr>
                <p:nvPr/>
              </p:nvSpPr>
              <p:spPr bwMode="auto">
                <a:xfrm>
                  <a:off x="282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1" name="Freeform 443"/>
                <p:cNvSpPr>
                  <a:spLocks/>
                </p:cNvSpPr>
                <p:nvPr/>
              </p:nvSpPr>
              <p:spPr bwMode="auto">
                <a:xfrm>
                  <a:off x="283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2" name="Freeform 444"/>
                <p:cNvSpPr>
                  <a:spLocks/>
                </p:cNvSpPr>
                <p:nvPr/>
              </p:nvSpPr>
              <p:spPr bwMode="auto">
                <a:xfrm>
                  <a:off x="2845"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3" name="Freeform 445"/>
                <p:cNvSpPr>
                  <a:spLocks/>
                </p:cNvSpPr>
                <p:nvPr/>
              </p:nvSpPr>
              <p:spPr bwMode="auto">
                <a:xfrm>
                  <a:off x="285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54" name="Freeform 446"/>
                <p:cNvSpPr>
                  <a:spLocks/>
                </p:cNvSpPr>
                <p:nvPr/>
              </p:nvSpPr>
              <p:spPr bwMode="auto">
                <a:xfrm>
                  <a:off x="286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5" name="Freeform 447"/>
                <p:cNvSpPr>
                  <a:spLocks/>
                </p:cNvSpPr>
                <p:nvPr/>
              </p:nvSpPr>
              <p:spPr bwMode="auto">
                <a:xfrm>
                  <a:off x="287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6" name="Freeform 448"/>
                <p:cNvSpPr>
                  <a:spLocks/>
                </p:cNvSpPr>
                <p:nvPr/>
              </p:nvSpPr>
              <p:spPr bwMode="auto">
                <a:xfrm>
                  <a:off x="2886"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7" name="Freeform 449"/>
                <p:cNvSpPr>
                  <a:spLocks/>
                </p:cNvSpPr>
                <p:nvPr/>
              </p:nvSpPr>
              <p:spPr bwMode="auto">
                <a:xfrm>
                  <a:off x="289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8" name="Freeform 450"/>
                <p:cNvSpPr>
                  <a:spLocks/>
                </p:cNvSpPr>
                <p:nvPr/>
              </p:nvSpPr>
              <p:spPr bwMode="auto">
                <a:xfrm>
                  <a:off x="29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59" name="Freeform 451"/>
                <p:cNvSpPr>
                  <a:spLocks/>
                </p:cNvSpPr>
                <p:nvPr/>
              </p:nvSpPr>
              <p:spPr bwMode="auto">
                <a:xfrm>
                  <a:off x="29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60" name="Freeform 452"/>
                <p:cNvSpPr>
                  <a:spLocks/>
                </p:cNvSpPr>
                <p:nvPr/>
              </p:nvSpPr>
              <p:spPr bwMode="auto">
                <a:xfrm>
                  <a:off x="292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61" name="Freeform 453"/>
                <p:cNvSpPr>
                  <a:spLocks/>
                </p:cNvSpPr>
                <p:nvPr/>
              </p:nvSpPr>
              <p:spPr bwMode="auto">
                <a:xfrm>
                  <a:off x="293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62" name="Freeform 454"/>
                <p:cNvSpPr>
                  <a:spLocks/>
                </p:cNvSpPr>
                <p:nvPr/>
              </p:nvSpPr>
              <p:spPr bwMode="auto">
                <a:xfrm>
                  <a:off x="294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63" name="Freeform 455"/>
                <p:cNvSpPr>
                  <a:spLocks/>
                </p:cNvSpPr>
                <p:nvPr/>
              </p:nvSpPr>
              <p:spPr bwMode="auto">
                <a:xfrm>
                  <a:off x="295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64" name="Freeform 456"/>
                <p:cNvSpPr>
                  <a:spLocks/>
                </p:cNvSpPr>
                <p:nvPr/>
              </p:nvSpPr>
              <p:spPr bwMode="auto">
                <a:xfrm>
                  <a:off x="296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465" name="Freeform 457"/>
                <p:cNvSpPr>
                  <a:spLocks/>
                </p:cNvSpPr>
                <p:nvPr/>
              </p:nvSpPr>
              <p:spPr bwMode="auto">
                <a:xfrm>
                  <a:off x="297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466" name="Freeform 458"/>
                <p:cNvSpPr>
                  <a:spLocks/>
                </p:cNvSpPr>
                <p:nvPr/>
              </p:nvSpPr>
              <p:spPr bwMode="auto">
                <a:xfrm>
                  <a:off x="2584" y="2277"/>
                  <a:ext cx="88" cy="41"/>
                </a:xfrm>
                <a:custGeom>
                  <a:avLst/>
                  <a:gdLst>
                    <a:gd name="T0" fmla="*/ 0 w 88"/>
                    <a:gd name="T1" fmla="*/ 41 h 41"/>
                    <a:gd name="T2" fmla="*/ 75 w 88"/>
                    <a:gd name="T3" fmla="*/ 41 h 41"/>
                    <a:gd name="T4" fmla="*/ 88 w 88"/>
                    <a:gd name="T5" fmla="*/ 29 h 41"/>
                    <a:gd name="T6" fmla="*/ 88 w 88"/>
                    <a:gd name="T7" fmla="*/ 0 h 41"/>
                    <a:gd name="T8" fmla="*/ 0 w 88"/>
                    <a:gd name="T9" fmla="*/ 0 h 41"/>
                    <a:gd name="T10" fmla="*/ 0 w 88"/>
                    <a:gd name="T11" fmla="*/ 41 h 41"/>
                    <a:gd name="T12" fmla="*/ 0 w 88"/>
                    <a:gd name="T13" fmla="*/ 41 h 41"/>
                    <a:gd name="T14" fmla="*/ 0 60000 65536"/>
                    <a:gd name="T15" fmla="*/ 0 60000 65536"/>
                    <a:gd name="T16" fmla="*/ 0 60000 65536"/>
                    <a:gd name="T17" fmla="*/ 0 60000 65536"/>
                    <a:gd name="T18" fmla="*/ 0 60000 65536"/>
                    <a:gd name="T19" fmla="*/ 0 60000 65536"/>
                    <a:gd name="T20" fmla="*/ 0 60000 65536"/>
                    <a:gd name="T21" fmla="*/ 0 w 88"/>
                    <a:gd name="T22" fmla="*/ 0 h 41"/>
                    <a:gd name="T23" fmla="*/ 88 w 88"/>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8" h="41">
                      <a:moveTo>
                        <a:pt x="0" y="41"/>
                      </a:moveTo>
                      <a:lnTo>
                        <a:pt x="75" y="41"/>
                      </a:lnTo>
                      <a:lnTo>
                        <a:pt x="88" y="29"/>
                      </a:lnTo>
                      <a:lnTo>
                        <a:pt x="88" y="0"/>
                      </a:lnTo>
                      <a:lnTo>
                        <a:pt x="0" y="0"/>
                      </a:lnTo>
                      <a:lnTo>
                        <a:pt x="0" y="41"/>
                      </a:lnTo>
                      <a:close/>
                    </a:path>
                  </a:pathLst>
                </a:custGeom>
                <a:solidFill>
                  <a:srgbClr val="FFFFFF"/>
                </a:solidFill>
                <a:ln w="9525">
                  <a:noFill/>
                  <a:round/>
                  <a:headEnd/>
                  <a:tailEnd/>
                </a:ln>
              </p:spPr>
              <p:txBody>
                <a:bodyPr/>
                <a:lstStyle/>
                <a:p>
                  <a:endParaRPr lang="en-US"/>
                </a:p>
              </p:txBody>
            </p:sp>
            <p:sp>
              <p:nvSpPr>
                <p:cNvPr id="3467" name="Freeform 459"/>
                <p:cNvSpPr>
                  <a:spLocks/>
                </p:cNvSpPr>
                <p:nvPr/>
              </p:nvSpPr>
              <p:spPr bwMode="auto">
                <a:xfrm>
                  <a:off x="2584" y="2277"/>
                  <a:ext cx="88" cy="41"/>
                </a:xfrm>
                <a:custGeom>
                  <a:avLst/>
                  <a:gdLst>
                    <a:gd name="T0" fmla="*/ 0 w 88"/>
                    <a:gd name="T1" fmla="*/ 41 h 41"/>
                    <a:gd name="T2" fmla="*/ 75 w 88"/>
                    <a:gd name="T3" fmla="*/ 41 h 41"/>
                    <a:gd name="T4" fmla="*/ 88 w 88"/>
                    <a:gd name="T5" fmla="*/ 29 h 41"/>
                    <a:gd name="T6" fmla="*/ 88 w 88"/>
                    <a:gd name="T7" fmla="*/ 0 h 41"/>
                    <a:gd name="T8" fmla="*/ 0 w 88"/>
                    <a:gd name="T9" fmla="*/ 0 h 41"/>
                    <a:gd name="T10" fmla="*/ 0 w 88"/>
                    <a:gd name="T11" fmla="*/ 41 h 41"/>
                    <a:gd name="T12" fmla="*/ 0 w 88"/>
                    <a:gd name="T13" fmla="*/ 41 h 41"/>
                    <a:gd name="T14" fmla="*/ 0 60000 65536"/>
                    <a:gd name="T15" fmla="*/ 0 60000 65536"/>
                    <a:gd name="T16" fmla="*/ 0 60000 65536"/>
                    <a:gd name="T17" fmla="*/ 0 60000 65536"/>
                    <a:gd name="T18" fmla="*/ 0 60000 65536"/>
                    <a:gd name="T19" fmla="*/ 0 60000 65536"/>
                    <a:gd name="T20" fmla="*/ 0 60000 65536"/>
                    <a:gd name="T21" fmla="*/ 0 w 88"/>
                    <a:gd name="T22" fmla="*/ 0 h 41"/>
                    <a:gd name="T23" fmla="*/ 88 w 88"/>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8" h="41">
                      <a:moveTo>
                        <a:pt x="0" y="41"/>
                      </a:moveTo>
                      <a:lnTo>
                        <a:pt x="75" y="41"/>
                      </a:lnTo>
                      <a:lnTo>
                        <a:pt x="88" y="29"/>
                      </a:lnTo>
                      <a:lnTo>
                        <a:pt x="88" y="0"/>
                      </a:lnTo>
                      <a:lnTo>
                        <a:pt x="0" y="0"/>
                      </a:lnTo>
                      <a:lnTo>
                        <a:pt x="0" y="41"/>
                      </a:lnTo>
                      <a:close/>
                    </a:path>
                  </a:pathLst>
                </a:custGeom>
                <a:noFill/>
                <a:ln w="3175">
                  <a:solidFill>
                    <a:srgbClr val="000000"/>
                  </a:solidFill>
                  <a:round/>
                  <a:headEnd/>
                  <a:tailEnd/>
                </a:ln>
              </p:spPr>
              <p:txBody>
                <a:bodyPr/>
                <a:lstStyle/>
                <a:p>
                  <a:endParaRPr lang="en-US"/>
                </a:p>
              </p:txBody>
            </p:sp>
            <p:sp>
              <p:nvSpPr>
                <p:cNvPr id="3468" name="Freeform 460"/>
                <p:cNvSpPr>
                  <a:spLocks/>
                </p:cNvSpPr>
                <p:nvPr/>
              </p:nvSpPr>
              <p:spPr bwMode="auto">
                <a:xfrm>
                  <a:off x="2786" y="2374"/>
                  <a:ext cx="183" cy="183"/>
                </a:xfrm>
                <a:custGeom>
                  <a:avLst/>
                  <a:gdLst>
                    <a:gd name="T0" fmla="*/ 0 w 183"/>
                    <a:gd name="T1" fmla="*/ 0 h 183"/>
                    <a:gd name="T2" fmla="*/ 0 w 183"/>
                    <a:gd name="T3" fmla="*/ 183 h 183"/>
                    <a:gd name="T4" fmla="*/ 183 w 183"/>
                    <a:gd name="T5" fmla="*/ 183 h 183"/>
                    <a:gd name="T6" fmla="*/ 183 w 183"/>
                    <a:gd name="T7" fmla="*/ 0 h 183"/>
                    <a:gd name="T8" fmla="*/ 0 w 183"/>
                    <a:gd name="T9" fmla="*/ 0 h 183"/>
                    <a:gd name="T10" fmla="*/ 0 w 183"/>
                    <a:gd name="T11" fmla="*/ 0 h 183"/>
                    <a:gd name="T12" fmla="*/ 0 60000 65536"/>
                    <a:gd name="T13" fmla="*/ 0 60000 65536"/>
                    <a:gd name="T14" fmla="*/ 0 60000 65536"/>
                    <a:gd name="T15" fmla="*/ 0 60000 65536"/>
                    <a:gd name="T16" fmla="*/ 0 60000 65536"/>
                    <a:gd name="T17" fmla="*/ 0 60000 65536"/>
                    <a:gd name="T18" fmla="*/ 0 w 183"/>
                    <a:gd name="T19" fmla="*/ 0 h 183"/>
                    <a:gd name="T20" fmla="*/ 183 w 183"/>
                    <a:gd name="T21" fmla="*/ 183 h 183"/>
                  </a:gdLst>
                  <a:ahLst/>
                  <a:cxnLst>
                    <a:cxn ang="T12">
                      <a:pos x="T0" y="T1"/>
                    </a:cxn>
                    <a:cxn ang="T13">
                      <a:pos x="T2" y="T3"/>
                    </a:cxn>
                    <a:cxn ang="T14">
                      <a:pos x="T4" y="T5"/>
                    </a:cxn>
                    <a:cxn ang="T15">
                      <a:pos x="T6" y="T7"/>
                    </a:cxn>
                    <a:cxn ang="T16">
                      <a:pos x="T8" y="T9"/>
                    </a:cxn>
                    <a:cxn ang="T17">
                      <a:pos x="T10" y="T11"/>
                    </a:cxn>
                  </a:cxnLst>
                  <a:rect l="T18" t="T19" r="T20" b="T21"/>
                  <a:pathLst>
                    <a:path w="183" h="183">
                      <a:moveTo>
                        <a:pt x="0" y="0"/>
                      </a:moveTo>
                      <a:lnTo>
                        <a:pt x="0" y="183"/>
                      </a:lnTo>
                      <a:lnTo>
                        <a:pt x="183" y="183"/>
                      </a:lnTo>
                      <a:lnTo>
                        <a:pt x="183" y="0"/>
                      </a:lnTo>
                      <a:lnTo>
                        <a:pt x="0" y="0"/>
                      </a:lnTo>
                      <a:close/>
                    </a:path>
                  </a:pathLst>
                </a:custGeom>
                <a:solidFill>
                  <a:srgbClr val="FFFFFF"/>
                </a:solidFill>
                <a:ln w="9525">
                  <a:noFill/>
                  <a:round/>
                  <a:headEnd/>
                  <a:tailEnd/>
                </a:ln>
              </p:spPr>
              <p:txBody>
                <a:bodyPr/>
                <a:lstStyle/>
                <a:p>
                  <a:endParaRPr lang="en-US"/>
                </a:p>
              </p:txBody>
            </p:sp>
            <p:sp>
              <p:nvSpPr>
                <p:cNvPr id="3469" name="Freeform 461"/>
                <p:cNvSpPr>
                  <a:spLocks/>
                </p:cNvSpPr>
                <p:nvPr/>
              </p:nvSpPr>
              <p:spPr bwMode="auto">
                <a:xfrm>
                  <a:off x="2786" y="2374"/>
                  <a:ext cx="183" cy="183"/>
                </a:xfrm>
                <a:custGeom>
                  <a:avLst/>
                  <a:gdLst>
                    <a:gd name="T0" fmla="*/ 183 w 183"/>
                    <a:gd name="T1" fmla="*/ 183 h 183"/>
                    <a:gd name="T2" fmla="*/ 183 w 183"/>
                    <a:gd name="T3" fmla="*/ 0 h 183"/>
                    <a:gd name="T4" fmla="*/ 0 w 183"/>
                    <a:gd name="T5" fmla="*/ 0 h 183"/>
                    <a:gd name="T6" fmla="*/ 0 w 183"/>
                    <a:gd name="T7" fmla="*/ 183 h 183"/>
                    <a:gd name="T8" fmla="*/ 183 w 183"/>
                    <a:gd name="T9" fmla="*/ 183 h 183"/>
                    <a:gd name="T10" fmla="*/ 183 w 183"/>
                    <a:gd name="T11" fmla="*/ 183 h 183"/>
                    <a:gd name="T12" fmla="*/ 0 60000 65536"/>
                    <a:gd name="T13" fmla="*/ 0 60000 65536"/>
                    <a:gd name="T14" fmla="*/ 0 60000 65536"/>
                    <a:gd name="T15" fmla="*/ 0 60000 65536"/>
                    <a:gd name="T16" fmla="*/ 0 60000 65536"/>
                    <a:gd name="T17" fmla="*/ 0 60000 65536"/>
                    <a:gd name="T18" fmla="*/ 0 w 183"/>
                    <a:gd name="T19" fmla="*/ 0 h 183"/>
                    <a:gd name="T20" fmla="*/ 183 w 183"/>
                    <a:gd name="T21" fmla="*/ 183 h 183"/>
                  </a:gdLst>
                  <a:ahLst/>
                  <a:cxnLst>
                    <a:cxn ang="T12">
                      <a:pos x="T0" y="T1"/>
                    </a:cxn>
                    <a:cxn ang="T13">
                      <a:pos x="T2" y="T3"/>
                    </a:cxn>
                    <a:cxn ang="T14">
                      <a:pos x="T4" y="T5"/>
                    </a:cxn>
                    <a:cxn ang="T15">
                      <a:pos x="T6" y="T7"/>
                    </a:cxn>
                    <a:cxn ang="T16">
                      <a:pos x="T8" y="T9"/>
                    </a:cxn>
                    <a:cxn ang="T17">
                      <a:pos x="T10" y="T11"/>
                    </a:cxn>
                  </a:cxnLst>
                  <a:rect l="T18" t="T19" r="T20" b="T21"/>
                  <a:pathLst>
                    <a:path w="183" h="183">
                      <a:moveTo>
                        <a:pt x="183" y="183"/>
                      </a:moveTo>
                      <a:lnTo>
                        <a:pt x="183" y="0"/>
                      </a:lnTo>
                      <a:lnTo>
                        <a:pt x="0" y="0"/>
                      </a:lnTo>
                      <a:lnTo>
                        <a:pt x="0" y="183"/>
                      </a:lnTo>
                      <a:lnTo>
                        <a:pt x="183" y="183"/>
                      </a:lnTo>
                      <a:close/>
                    </a:path>
                  </a:pathLst>
                </a:custGeom>
                <a:noFill/>
                <a:ln w="0">
                  <a:solidFill>
                    <a:srgbClr val="000000"/>
                  </a:solidFill>
                  <a:round/>
                  <a:headEnd/>
                  <a:tailEnd/>
                </a:ln>
              </p:spPr>
              <p:txBody>
                <a:bodyPr/>
                <a:lstStyle/>
                <a:p>
                  <a:endParaRPr lang="en-US"/>
                </a:p>
              </p:txBody>
            </p:sp>
            <p:sp>
              <p:nvSpPr>
                <p:cNvPr id="3470" name="Freeform 462"/>
                <p:cNvSpPr>
                  <a:spLocks/>
                </p:cNvSpPr>
                <p:nvPr/>
              </p:nvSpPr>
              <p:spPr bwMode="auto">
                <a:xfrm>
                  <a:off x="2969" y="2374"/>
                  <a:ext cx="0" cy="183"/>
                </a:xfrm>
                <a:custGeom>
                  <a:avLst/>
                  <a:gdLst>
                    <a:gd name="T0" fmla="*/ 183 h 183"/>
                    <a:gd name="T1" fmla="*/ 0 h 183"/>
                    <a:gd name="T2" fmla="*/ 183 h 183"/>
                    <a:gd name="T3" fmla="*/ 183 h 183"/>
                    <a:gd name="T4" fmla="*/ 0 60000 65536"/>
                    <a:gd name="T5" fmla="*/ 0 60000 65536"/>
                    <a:gd name="T6" fmla="*/ 0 60000 65536"/>
                    <a:gd name="T7" fmla="*/ 0 60000 65536"/>
                    <a:gd name="T8" fmla="*/ 0 h 183"/>
                    <a:gd name="T9" fmla="*/ 183 h 183"/>
                  </a:gdLst>
                  <a:ahLst/>
                  <a:cxnLst>
                    <a:cxn ang="T4">
                      <a:pos x="0" y="T0"/>
                    </a:cxn>
                    <a:cxn ang="T5">
                      <a:pos x="0" y="T1"/>
                    </a:cxn>
                    <a:cxn ang="T6">
                      <a:pos x="0" y="T2"/>
                    </a:cxn>
                    <a:cxn ang="T7">
                      <a:pos x="0" y="T3"/>
                    </a:cxn>
                  </a:cxnLst>
                  <a:rect l="0" t="T8" r="0" b="T9"/>
                  <a:pathLst>
                    <a:path h="183">
                      <a:moveTo>
                        <a:pt x="0" y="183"/>
                      </a:moveTo>
                      <a:lnTo>
                        <a:pt x="0" y="0"/>
                      </a:lnTo>
                      <a:lnTo>
                        <a:pt x="0" y="183"/>
                      </a:lnTo>
                      <a:close/>
                    </a:path>
                  </a:pathLst>
                </a:custGeom>
                <a:noFill/>
                <a:ln w="0">
                  <a:solidFill>
                    <a:srgbClr val="000000"/>
                  </a:solidFill>
                  <a:round/>
                  <a:headEnd/>
                  <a:tailEnd/>
                </a:ln>
              </p:spPr>
              <p:txBody>
                <a:bodyPr/>
                <a:lstStyle/>
                <a:p>
                  <a:endParaRPr lang="en-US"/>
                </a:p>
              </p:txBody>
            </p:sp>
            <p:sp>
              <p:nvSpPr>
                <p:cNvPr id="3471" name="Freeform 463"/>
                <p:cNvSpPr>
                  <a:spLocks/>
                </p:cNvSpPr>
                <p:nvPr/>
              </p:nvSpPr>
              <p:spPr bwMode="auto">
                <a:xfrm>
                  <a:off x="2786" y="2557"/>
                  <a:ext cx="183" cy="0"/>
                </a:xfrm>
                <a:custGeom>
                  <a:avLst/>
                  <a:gdLst>
                    <a:gd name="T0" fmla="*/ 183 w 183"/>
                    <a:gd name="T1" fmla="*/ 0 w 183"/>
                    <a:gd name="T2" fmla="*/ 183 w 183"/>
                    <a:gd name="T3" fmla="*/ 183 w 183"/>
                    <a:gd name="T4" fmla="*/ 0 60000 65536"/>
                    <a:gd name="T5" fmla="*/ 0 60000 65536"/>
                    <a:gd name="T6" fmla="*/ 0 60000 65536"/>
                    <a:gd name="T7" fmla="*/ 0 60000 65536"/>
                    <a:gd name="T8" fmla="*/ 0 w 183"/>
                    <a:gd name="T9" fmla="*/ 183 w 183"/>
                  </a:gdLst>
                  <a:ahLst/>
                  <a:cxnLst>
                    <a:cxn ang="T4">
                      <a:pos x="T0" y="0"/>
                    </a:cxn>
                    <a:cxn ang="T5">
                      <a:pos x="T1" y="0"/>
                    </a:cxn>
                    <a:cxn ang="T6">
                      <a:pos x="T2" y="0"/>
                    </a:cxn>
                    <a:cxn ang="T7">
                      <a:pos x="T3" y="0"/>
                    </a:cxn>
                  </a:cxnLst>
                  <a:rect l="T8" t="0" r="T9" b="0"/>
                  <a:pathLst>
                    <a:path w="183">
                      <a:moveTo>
                        <a:pt x="183" y="0"/>
                      </a:moveTo>
                      <a:lnTo>
                        <a:pt x="0" y="0"/>
                      </a:lnTo>
                      <a:lnTo>
                        <a:pt x="183" y="0"/>
                      </a:lnTo>
                      <a:close/>
                    </a:path>
                  </a:pathLst>
                </a:custGeom>
                <a:noFill/>
                <a:ln w="0">
                  <a:solidFill>
                    <a:srgbClr val="000000"/>
                  </a:solidFill>
                  <a:round/>
                  <a:headEnd/>
                  <a:tailEnd/>
                </a:ln>
              </p:spPr>
              <p:txBody>
                <a:bodyPr/>
                <a:lstStyle/>
                <a:p>
                  <a:endParaRPr lang="en-US"/>
                </a:p>
              </p:txBody>
            </p:sp>
            <p:sp>
              <p:nvSpPr>
                <p:cNvPr id="3472" name="Freeform 464"/>
                <p:cNvSpPr>
                  <a:spLocks/>
                </p:cNvSpPr>
                <p:nvPr/>
              </p:nvSpPr>
              <p:spPr bwMode="auto">
                <a:xfrm>
                  <a:off x="2786" y="2557"/>
                  <a:ext cx="183" cy="0"/>
                </a:xfrm>
                <a:custGeom>
                  <a:avLst/>
                  <a:gdLst>
                    <a:gd name="T0" fmla="*/ 183 w 183"/>
                    <a:gd name="T1" fmla="*/ 0 w 183"/>
                    <a:gd name="T2" fmla="*/ 183 w 183"/>
                    <a:gd name="T3" fmla="*/ 183 w 183"/>
                    <a:gd name="T4" fmla="*/ 0 60000 65536"/>
                    <a:gd name="T5" fmla="*/ 0 60000 65536"/>
                    <a:gd name="T6" fmla="*/ 0 60000 65536"/>
                    <a:gd name="T7" fmla="*/ 0 60000 65536"/>
                    <a:gd name="T8" fmla="*/ 0 w 183"/>
                    <a:gd name="T9" fmla="*/ 183 w 183"/>
                  </a:gdLst>
                  <a:ahLst/>
                  <a:cxnLst>
                    <a:cxn ang="T4">
                      <a:pos x="T0" y="0"/>
                    </a:cxn>
                    <a:cxn ang="T5">
                      <a:pos x="T1" y="0"/>
                    </a:cxn>
                    <a:cxn ang="T6">
                      <a:pos x="T2" y="0"/>
                    </a:cxn>
                    <a:cxn ang="T7">
                      <a:pos x="T3" y="0"/>
                    </a:cxn>
                  </a:cxnLst>
                  <a:rect l="T8" t="0" r="T9" b="0"/>
                  <a:pathLst>
                    <a:path w="183">
                      <a:moveTo>
                        <a:pt x="183" y="0"/>
                      </a:moveTo>
                      <a:lnTo>
                        <a:pt x="0" y="0"/>
                      </a:lnTo>
                      <a:lnTo>
                        <a:pt x="183" y="0"/>
                      </a:lnTo>
                      <a:close/>
                    </a:path>
                  </a:pathLst>
                </a:custGeom>
                <a:noFill/>
                <a:ln w="0">
                  <a:solidFill>
                    <a:srgbClr val="000000"/>
                  </a:solidFill>
                  <a:round/>
                  <a:headEnd/>
                  <a:tailEnd/>
                </a:ln>
              </p:spPr>
              <p:txBody>
                <a:bodyPr/>
                <a:lstStyle/>
                <a:p>
                  <a:endParaRPr lang="en-US"/>
                </a:p>
              </p:txBody>
            </p:sp>
            <p:sp>
              <p:nvSpPr>
                <p:cNvPr id="3473" name="Freeform 465"/>
                <p:cNvSpPr>
                  <a:spLocks noEditPoints="1"/>
                </p:cNvSpPr>
                <p:nvPr/>
              </p:nvSpPr>
              <p:spPr bwMode="auto">
                <a:xfrm>
                  <a:off x="2786" y="2333"/>
                  <a:ext cx="183" cy="224"/>
                </a:xfrm>
                <a:custGeom>
                  <a:avLst/>
                  <a:gdLst>
                    <a:gd name="T0" fmla="*/ 183 w 183"/>
                    <a:gd name="T1" fmla="*/ 41 h 224"/>
                    <a:gd name="T2" fmla="*/ 0 w 183"/>
                    <a:gd name="T3" fmla="*/ 41 h 224"/>
                    <a:gd name="T4" fmla="*/ 183 w 183"/>
                    <a:gd name="T5" fmla="*/ 41 h 224"/>
                    <a:gd name="T6" fmla="*/ 183 w 183"/>
                    <a:gd name="T7" fmla="*/ 41 h 224"/>
                    <a:gd name="T8" fmla="*/ 0 w 183"/>
                    <a:gd name="T9" fmla="*/ 41 h 224"/>
                    <a:gd name="T10" fmla="*/ 144 w 183"/>
                    <a:gd name="T11" fmla="*/ 41 h 224"/>
                    <a:gd name="T12" fmla="*/ 144 w 183"/>
                    <a:gd name="T13" fmla="*/ 0 h 224"/>
                    <a:gd name="T14" fmla="*/ 0 w 183"/>
                    <a:gd name="T15" fmla="*/ 0 h 224"/>
                    <a:gd name="T16" fmla="*/ 0 w 183"/>
                    <a:gd name="T17" fmla="*/ 41 h 224"/>
                    <a:gd name="T18" fmla="*/ 0 w 183"/>
                    <a:gd name="T19" fmla="*/ 41 h 224"/>
                    <a:gd name="T20" fmla="*/ 0 w 183"/>
                    <a:gd name="T21" fmla="*/ 224 h 224"/>
                    <a:gd name="T22" fmla="*/ 0 w 183"/>
                    <a:gd name="T23" fmla="*/ 0 h 224"/>
                    <a:gd name="T24" fmla="*/ 0 w 183"/>
                    <a:gd name="T25" fmla="*/ 224 h 224"/>
                    <a:gd name="T26" fmla="*/ 0 w 183"/>
                    <a:gd name="T27" fmla="*/ 224 h 224"/>
                    <a:gd name="T28" fmla="*/ 183 w 183"/>
                    <a:gd name="T29" fmla="*/ 224 h 224"/>
                    <a:gd name="T30" fmla="*/ 183 w 183"/>
                    <a:gd name="T31" fmla="*/ 41 h 224"/>
                    <a:gd name="T32" fmla="*/ 183 w 183"/>
                    <a:gd name="T33" fmla="*/ 224 h 224"/>
                    <a:gd name="T34" fmla="*/ 183 w 183"/>
                    <a:gd name="T35" fmla="*/ 224 h 2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3"/>
                    <a:gd name="T55" fmla="*/ 0 h 224"/>
                    <a:gd name="T56" fmla="*/ 183 w 183"/>
                    <a:gd name="T57" fmla="*/ 224 h 2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3" h="224">
                      <a:moveTo>
                        <a:pt x="183" y="41"/>
                      </a:moveTo>
                      <a:lnTo>
                        <a:pt x="0" y="41"/>
                      </a:lnTo>
                      <a:lnTo>
                        <a:pt x="183" y="41"/>
                      </a:lnTo>
                      <a:close/>
                      <a:moveTo>
                        <a:pt x="0" y="41"/>
                      </a:moveTo>
                      <a:lnTo>
                        <a:pt x="144" y="41"/>
                      </a:lnTo>
                      <a:lnTo>
                        <a:pt x="144" y="0"/>
                      </a:lnTo>
                      <a:lnTo>
                        <a:pt x="0" y="0"/>
                      </a:lnTo>
                      <a:lnTo>
                        <a:pt x="0" y="41"/>
                      </a:lnTo>
                      <a:close/>
                      <a:moveTo>
                        <a:pt x="0" y="224"/>
                      </a:moveTo>
                      <a:lnTo>
                        <a:pt x="0" y="0"/>
                      </a:lnTo>
                      <a:lnTo>
                        <a:pt x="0" y="224"/>
                      </a:lnTo>
                      <a:close/>
                      <a:moveTo>
                        <a:pt x="183" y="224"/>
                      </a:moveTo>
                      <a:lnTo>
                        <a:pt x="183" y="41"/>
                      </a:lnTo>
                      <a:lnTo>
                        <a:pt x="183" y="224"/>
                      </a:lnTo>
                      <a:close/>
                    </a:path>
                  </a:pathLst>
                </a:custGeom>
                <a:solidFill>
                  <a:srgbClr val="FFFFFF"/>
                </a:solidFill>
                <a:ln w="9525">
                  <a:noFill/>
                  <a:round/>
                  <a:headEnd/>
                  <a:tailEnd/>
                </a:ln>
              </p:spPr>
              <p:txBody>
                <a:bodyPr/>
                <a:lstStyle/>
                <a:p>
                  <a:endParaRPr lang="en-US"/>
                </a:p>
              </p:txBody>
            </p:sp>
            <p:sp>
              <p:nvSpPr>
                <p:cNvPr id="3474" name="Freeform 466"/>
                <p:cNvSpPr>
                  <a:spLocks/>
                </p:cNvSpPr>
                <p:nvPr/>
              </p:nvSpPr>
              <p:spPr bwMode="auto">
                <a:xfrm>
                  <a:off x="2786" y="2374"/>
                  <a:ext cx="183" cy="0"/>
                </a:xfrm>
                <a:custGeom>
                  <a:avLst/>
                  <a:gdLst>
                    <a:gd name="T0" fmla="*/ 183 w 183"/>
                    <a:gd name="T1" fmla="*/ 0 w 183"/>
                    <a:gd name="T2" fmla="*/ 183 w 183"/>
                    <a:gd name="T3" fmla="*/ 183 w 183"/>
                    <a:gd name="T4" fmla="*/ 0 60000 65536"/>
                    <a:gd name="T5" fmla="*/ 0 60000 65536"/>
                    <a:gd name="T6" fmla="*/ 0 60000 65536"/>
                    <a:gd name="T7" fmla="*/ 0 60000 65536"/>
                    <a:gd name="T8" fmla="*/ 0 w 183"/>
                    <a:gd name="T9" fmla="*/ 183 w 183"/>
                  </a:gdLst>
                  <a:ahLst/>
                  <a:cxnLst>
                    <a:cxn ang="T4">
                      <a:pos x="T0" y="0"/>
                    </a:cxn>
                    <a:cxn ang="T5">
                      <a:pos x="T1" y="0"/>
                    </a:cxn>
                    <a:cxn ang="T6">
                      <a:pos x="T2" y="0"/>
                    </a:cxn>
                    <a:cxn ang="T7">
                      <a:pos x="T3" y="0"/>
                    </a:cxn>
                  </a:cxnLst>
                  <a:rect l="T8" t="0" r="T9" b="0"/>
                  <a:pathLst>
                    <a:path w="183">
                      <a:moveTo>
                        <a:pt x="183" y="0"/>
                      </a:moveTo>
                      <a:lnTo>
                        <a:pt x="0" y="0"/>
                      </a:lnTo>
                      <a:lnTo>
                        <a:pt x="183" y="0"/>
                      </a:lnTo>
                      <a:close/>
                    </a:path>
                  </a:pathLst>
                </a:custGeom>
                <a:noFill/>
                <a:ln w="0">
                  <a:solidFill>
                    <a:srgbClr val="000000"/>
                  </a:solidFill>
                  <a:round/>
                  <a:headEnd/>
                  <a:tailEnd/>
                </a:ln>
              </p:spPr>
              <p:txBody>
                <a:bodyPr/>
                <a:lstStyle/>
                <a:p>
                  <a:endParaRPr lang="en-US"/>
                </a:p>
              </p:txBody>
            </p:sp>
            <p:sp>
              <p:nvSpPr>
                <p:cNvPr id="3475" name="Rectangle 467"/>
                <p:cNvSpPr>
                  <a:spLocks noChangeArrowheads="1"/>
                </p:cNvSpPr>
                <p:nvPr/>
              </p:nvSpPr>
              <p:spPr bwMode="auto">
                <a:xfrm>
                  <a:off x="2786" y="2333"/>
                  <a:ext cx="144" cy="41"/>
                </a:xfrm>
                <a:prstGeom prst="rect">
                  <a:avLst/>
                </a:prstGeom>
                <a:noFill/>
                <a:ln w="0">
                  <a:solidFill>
                    <a:srgbClr val="000000"/>
                  </a:solidFill>
                  <a:miter lim="800000"/>
                  <a:headEnd/>
                  <a:tailEnd/>
                </a:ln>
              </p:spPr>
              <p:txBody>
                <a:bodyPr/>
                <a:lstStyle/>
                <a:p>
                  <a:endParaRPr lang="en-US"/>
                </a:p>
              </p:txBody>
            </p:sp>
            <p:sp>
              <p:nvSpPr>
                <p:cNvPr id="3476" name="Freeform 468"/>
                <p:cNvSpPr>
                  <a:spLocks/>
                </p:cNvSpPr>
                <p:nvPr/>
              </p:nvSpPr>
              <p:spPr bwMode="auto">
                <a:xfrm>
                  <a:off x="2786" y="2333"/>
                  <a:ext cx="0" cy="224"/>
                </a:xfrm>
                <a:custGeom>
                  <a:avLst/>
                  <a:gdLst>
                    <a:gd name="T0" fmla="*/ 224 h 224"/>
                    <a:gd name="T1" fmla="*/ 0 h 224"/>
                    <a:gd name="T2" fmla="*/ 224 h 224"/>
                    <a:gd name="T3" fmla="*/ 224 h 224"/>
                    <a:gd name="T4" fmla="*/ 0 60000 65536"/>
                    <a:gd name="T5" fmla="*/ 0 60000 65536"/>
                    <a:gd name="T6" fmla="*/ 0 60000 65536"/>
                    <a:gd name="T7" fmla="*/ 0 60000 65536"/>
                    <a:gd name="T8" fmla="*/ 0 h 224"/>
                    <a:gd name="T9" fmla="*/ 224 h 224"/>
                  </a:gdLst>
                  <a:ahLst/>
                  <a:cxnLst>
                    <a:cxn ang="T4">
                      <a:pos x="0" y="T0"/>
                    </a:cxn>
                    <a:cxn ang="T5">
                      <a:pos x="0" y="T1"/>
                    </a:cxn>
                    <a:cxn ang="T6">
                      <a:pos x="0" y="T2"/>
                    </a:cxn>
                    <a:cxn ang="T7">
                      <a:pos x="0" y="T3"/>
                    </a:cxn>
                  </a:cxnLst>
                  <a:rect l="0" t="T8" r="0" b="T9"/>
                  <a:pathLst>
                    <a:path h="224">
                      <a:moveTo>
                        <a:pt x="0" y="224"/>
                      </a:moveTo>
                      <a:lnTo>
                        <a:pt x="0" y="0"/>
                      </a:lnTo>
                      <a:lnTo>
                        <a:pt x="0" y="224"/>
                      </a:lnTo>
                      <a:close/>
                    </a:path>
                  </a:pathLst>
                </a:custGeom>
                <a:noFill/>
                <a:ln w="0">
                  <a:solidFill>
                    <a:srgbClr val="000000"/>
                  </a:solidFill>
                  <a:round/>
                  <a:headEnd/>
                  <a:tailEnd/>
                </a:ln>
              </p:spPr>
              <p:txBody>
                <a:bodyPr/>
                <a:lstStyle/>
                <a:p>
                  <a:endParaRPr lang="en-US"/>
                </a:p>
              </p:txBody>
            </p:sp>
            <p:sp>
              <p:nvSpPr>
                <p:cNvPr id="3477" name="Freeform 469"/>
                <p:cNvSpPr>
                  <a:spLocks/>
                </p:cNvSpPr>
                <p:nvPr/>
              </p:nvSpPr>
              <p:spPr bwMode="auto">
                <a:xfrm>
                  <a:off x="2969" y="2374"/>
                  <a:ext cx="0" cy="183"/>
                </a:xfrm>
                <a:custGeom>
                  <a:avLst/>
                  <a:gdLst>
                    <a:gd name="T0" fmla="*/ 183 h 183"/>
                    <a:gd name="T1" fmla="*/ 0 h 183"/>
                    <a:gd name="T2" fmla="*/ 183 h 183"/>
                    <a:gd name="T3" fmla="*/ 183 h 183"/>
                    <a:gd name="T4" fmla="*/ 0 60000 65536"/>
                    <a:gd name="T5" fmla="*/ 0 60000 65536"/>
                    <a:gd name="T6" fmla="*/ 0 60000 65536"/>
                    <a:gd name="T7" fmla="*/ 0 60000 65536"/>
                    <a:gd name="T8" fmla="*/ 0 h 183"/>
                    <a:gd name="T9" fmla="*/ 183 h 183"/>
                  </a:gdLst>
                  <a:ahLst/>
                  <a:cxnLst>
                    <a:cxn ang="T4">
                      <a:pos x="0" y="T0"/>
                    </a:cxn>
                    <a:cxn ang="T5">
                      <a:pos x="0" y="T1"/>
                    </a:cxn>
                    <a:cxn ang="T6">
                      <a:pos x="0" y="T2"/>
                    </a:cxn>
                    <a:cxn ang="T7">
                      <a:pos x="0" y="T3"/>
                    </a:cxn>
                  </a:cxnLst>
                  <a:rect l="0" t="T8" r="0" b="T9"/>
                  <a:pathLst>
                    <a:path h="183">
                      <a:moveTo>
                        <a:pt x="0" y="183"/>
                      </a:moveTo>
                      <a:lnTo>
                        <a:pt x="0" y="0"/>
                      </a:lnTo>
                      <a:lnTo>
                        <a:pt x="0" y="183"/>
                      </a:lnTo>
                      <a:close/>
                    </a:path>
                  </a:pathLst>
                </a:custGeom>
                <a:noFill/>
                <a:ln w="0">
                  <a:solidFill>
                    <a:srgbClr val="000000"/>
                  </a:solidFill>
                  <a:round/>
                  <a:headEnd/>
                  <a:tailEnd/>
                </a:ln>
              </p:spPr>
              <p:txBody>
                <a:bodyPr/>
                <a:lstStyle/>
                <a:p>
                  <a:endParaRPr lang="en-US"/>
                </a:p>
              </p:txBody>
            </p:sp>
            <p:sp>
              <p:nvSpPr>
                <p:cNvPr id="3478" name="Freeform 470"/>
                <p:cNvSpPr>
                  <a:spLocks/>
                </p:cNvSpPr>
                <p:nvPr/>
              </p:nvSpPr>
              <p:spPr bwMode="auto">
                <a:xfrm>
                  <a:off x="2773" y="2374"/>
                  <a:ext cx="0" cy="183"/>
                </a:xfrm>
                <a:custGeom>
                  <a:avLst/>
                  <a:gdLst>
                    <a:gd name="T0" fmla="*/ 183 h 183"/>
                    <a:gd name="T1" fmla="*/ 0 h 183"/>
                    <a:gd name="T2" fmla="*/ 183 h 183"/>
                    <a:gd name="T3" fmla="*/ 183 h 183"/>
                    <a:gd name="T4" fmla="*/ 0 60000 65536"/>
                    <a:gd name="T5" fmla="*/ 0 60000 65536"/>
                    <a:gd name="T6" fmla="*/ 0 60000 65536"/>
                    <a:gd name="T7" fmla="*/ 0 60000 65536"/>
                    <a:gd name="T8" fmla="*/ 0 h 183"/>
                    <a:gd name="T9" fmla="*/ 183 h 183"/>
                  </a:gdLst>
                  <a:ahLst/>
                  <a:cxnLst>
                    <a:cxn ang="T4">
                      <a:pos x="0" y="T0"/>
                    </a:cxn>
                    <a:cxn ang="T5">
                      <a:pos x="0" y="T1"/>
                    </a:cxn>
                    <a:cxn ang="T6">
                      <a:pos x="0" y="T2"/>
                    </a:cxn>
                    <a:cxn ang="T7">
                      <a:pos x="0" y="T3"/>
                    </a:cxn>
                  </a:cxnLst>
                  <a:rect l="0" t="T8" r="0" b="T9"/>
                  <a:pathLst>
                    <a:path h="183">
                      <a:moveTo>
                        <a:pt x="0" y="183"/>
                      </a:moveTo>
                      <a:lnTo>
                        <a:pt x="0" y="0"/>
                      </a:lnTo>
                      <a:lnTo>
                        <a:pt x="0" y="183"/>
                      </a:lnTo>
                      <a:close/>
                    </a:path>
                  </a:pathLst>
                </a:custGeom>
                <a:noFill/>
                <a:ln w="0">
                  <a:solidFill>
                    <a:srgbClr val="000000"/>
                  </a:solidFill>
                  <a:round/>
                  <a:headEnd/>
                  <a:tailEnd/>
                </a:ln>
              </p:spPr>
              <p:txBody>
                <a:bodyPr/>
                <a:lstStyle/>
                <a:p>
                  <a:endParaRPr lang="en-US"/>
                </a:p>
              </p:txBody>
            </p:sp>
            <p:sp>
              <p:nvSpPr>
                <p:cNvPr id="3479" name="Freeform 471"/>
                <p:cNvSpPr>
                  <a:spLocks/>
                </p:cNvSpPr>
                <p:nvPr/>
              </p:nvSpPr>
              <p:spPr bwMode="auto">
                <a:xfrm>
                  <a:off x="2597" y="2557"/>
                  <a:ext cx="176" cy="0"/>
                </a:xfrm>
                <a:custGeom>
                  <a:avLst/>
                  <a:gdLst>
                    <a:gd name="T0" fmla="*/ 176 w 176"/>
                    <a:gd name="T1" fmla="*/ 0 w 176"/>
                    <a:gd name="T2" fmla="*/ 176 w 176"/>
                    <a:gd name="T3" fmla="*/ 176 w 176"/>
                    <a:gd name="T4" fmla="*/ 0 60000 65536"/>
                    <a:gd name="T5" fmla="*/ 0 60000 65536"/>
                    <a:gd name="T6" fmla="*/ 0 60000 65536"/>
                    <a:gd name="T7" fmla="*/ 0 60000 65536"/>
                    <a:gd name="T8" fmla="*/ 0 w 176"/>
                    <a:gd name="T9" fmla="*/ 176 w 176"/>
                  </a:gdLst>
                  <a:ahLst/>
                  <a:cxnLst>
                    <a:cxn ang="T4">
                      <a:pos x="T0" y="0"/>
                    </a:cxn>
                    <a:cxn ang="T5">
                      <a:pos x="T1" y="0"/>
                    </a:cxn>
                    <a:cxn ang="T6">
                      <a:pos x="T2" y="0"/>
                    </a:cxn>
                    <a:cxn ang="T7">
                      <a:pos x="T3" y="0"/>
                    </a:cxn>
                  </a:cxnLst>
                  <a:rect l="T8" t="0" r="T9" b="0"/>
                  <a:pathLst>
                    <a:path w="176">
                      <a:moveTo>
                        <a:pt x="176" y="0"/>
                      </a:moveTo>
                      <a:lnTo>
                        <a:pt x="0" y="0"/>
                      </a:lnTo>
                      <a:lnTo>
                        <a:pt x="176" y="0"/>
                      </a:lnTo>
                      <a:close/>
                    </a:path>
                  </a:pathLst>
                </a:custGeom>
                <a:noFill/>
                <a:ln w="0">
                  <a:solidFill>
                    <a:srgbClr val="000000"/>
                  </a:solidFill>
                  <a:round/>
                  <a:headEnd/>
                  <a:tailEnd/>
                </a:ln>
              </p:spPr>
              <p:txBody>
                <a:bodyPr/>
                <a:lstStyle/>
                <a:p>
                  <a:endParaRPr lang="en-US"/>
                </a:p>
              </p:txBody>
            </p:sp>
            <p:sp>
              <p:nvSpPr>
                <p:cNvPr id="3480" name="Freeform 472"/>
                <p:cNvSpPr>
                  <a:spLocks/>
                </p:cNvSpPr>
                <p:nvPr/>
              </p:nvSpPr>
              <p:spPr bwMode="auto">
                <a:xfrm>
                  <a:off x="2597" y="2557"/>
                  <a:ext cx="176" cy="0"/>
                </a:xfrm>
                <a:custGeom>
                  <a:avLst/>
                  <a:gdLst>
                    <a:gd name="T0" fmla="*/ 176 w 176"/>
                    <a:gd name="T1" fmla="*/ 0 w 176"/>
                    <a:gd name="T2" fmla="*/ 176 w 176"/>
                    <a:gd name="T3" fmla="*/ 176 w 176"/>
                    <a:gd name="T4" fmla="*/ 0 60000 65536"/>
                    <a:gd name="T5" fmla="*/ 0 60000 65536"/>
                    <a:gd name="T6" fmla="*/ 0 60000 65536"/>
                    <a:gd name="T7" fmla="*/ 0 60000 65536"/>
                    <a:gd name="T8" fmla="*/ 0 w 176"/>
                    <a:gd name="T9" fmla="*/ 176 w 176"/>
                  </a:gdLst>
                  <a:ahLst/>
                  <a:cxnLst>
                    <a:cxn ang="T4">
                      <a:pos x="T0" y="0"/>
                    </a:cxn>
                    <a:cxn ang="T5">
                      <a:pos x="T1" y="0"/>
                    </a:cxn>
                    <a:cxn ang="T6">
                      <a:pos x="T2" y="0"/>
                    </a:cxn>
                    <a:cxn ang="T7">
                      <a:pos x="T3" y="0"/>
                    </a:cxn>
                  </a:cxnLst>
                  <a:rect l="T8" t="0" r="T9" b="0"/>
                  <a:pathLst>
                    <a:path w="176">
                      <a:moveTo>
                        <a:pt x="176" y="0"/>
                      </a:moveTo>
                      <a:lnTo>
                        <a:pt x="0" y="0"/>
                      </a:lnTo>
                      <a:lnTo>
                        <a:pt x="176" y="0"/>
                      </a:lnTo>
                      <a:close/>
                    </a:path>
                  </a:pathLst>
                </a:custGeom>
                <a:noFill/>
                <a:ln w="0">
                  <a:solidFill>
                    <a:srgbClr val="000000"/>
                  </a:solidFill>
                  <a:round/>
                  <a:headEnd/>
                  <a:tailEnd/>
                </a:ln>
              </p:spPr>
              <p:txBody>
                <a:bodyPr/>
                <a:lstStyle/>
                <a:p>
                  <a:endParaRPr lang="en-US"/>
                </a:p>
              </p:txBody>
            </p:sp>
            <p:sp>
              <p:nvSpPr>
                <p:cNvPr id="3481" name="Freeform 473"/>
                <p:cNvSpPr>
                  <a:spLocks/>
                </p:cNvSpPr>
                <p:nvPr/>
              </p:nvSpPr>
              <p:spPr bwMode="auto">
                <a:xfrm>
                  <a:off x="2597" y="2374"/>
                  <a:ext cx="176" cy="183"/>
                </a:xfrm>
                <a:custGeom>
                  <a:avLst/>
                  <a:gdLst>
                    <a:gd name="T0" fmla="*/ 0 w 176"/>
                    <a:gd name="T1" fmla="*/ 0 h 183"/>
                    <a:gd name="T2" fmla="*/ 0 w 176"/>
                    <a:gd name="T3" fmla="*/ 183 h 183"/>
                    <a:gd name="T4" fmla="*/ 176 w 176"/>
                    <a:gd name="T5" fmla="*/ 183 h 183"/>
                    <a:gd name="T6" fmla="*/ 176 w 176"/>
                    <a:gd name="T7" fmla="*/ 0 h 183"/>
                    <a:gd name="T8" fmla="*/ 0 w 176"/>
                    <a:gd name="T9" fmla="*/ 0 h 183"/>
                    <a:gd name="T10" fmla="*/ 0 w 176"/>
                    <a:gd name="T11" fmla="*/ 0 h 183"/>
                    <a:gd name="T12" fmla="*/ 0 60000 65536"/>
                    <a:gd name="T13" fmla="*/ 0 60000 65536"/>
                    <a:gd name="T14" fmla="*/ 0 60000 65536"/>
                    <a:gd name="T15" fmla="*/ 0 60000 65536"/>
                    <a:gd name="T16" fmla="*/ 0 60000 65536"/>
                    <a:gd name="T17" fmla="*/ 0 60000 65536"/>
                    <a:gd name="T18" fmla="*/ 0 w 176"/>
                    <a:gd name="T19" fmla="*/ 0 h 183"/>
                    <a:gd name="T20" fmla="*/ 176 w 176"/>
                    <a:gd name="T21" fmla="*/ 183 h 183"/>
                  </a:gdLst>
                  <a:ahLst/>
                  <a:cxnLst>
                    <a:cxn ang="T12">
                      <a:pos x="T0" y="T1"/>
                    </a:cxn>
                    <a:cxn ang="T13">
                      <a:pos x="T2" y="T3"/>
                    </a:cxn>
                    <a:cxn ang="T14">
                      <a:pos x="T4" y="T5"/>
                    </a:cxn>
                    <a:cxn ang="T15">
                      <a:pos x="T6" y="T7"/>
                    </a:cxn>
                    <a:cxn ang="T16">
                      <a:pos x="T8" y="T9"/>
                    </a:cxn>
                    <a:cxn ang="T17">
                      <a:pos x="T10" y="T11"/>
                    </a:cxn>
                  </a:cxnLst>
                  <a:rect l="T18" t="T19" r="T20" b="T21"/>
                  <a:pathLst>
                    <a:path w="176" h="183">
                      <a:moveTo>
                        <a:pt x="0" y="0"/>
                      </a:moveTo>
                      <a:lnTo>
                        <a:pt x="0" y="183"/>
                      </a:lnTo>
                      <a:lnTo>
                        <a:pt x="176" y="183"/>
                      </a:lnTo>
                      <a:lnTo>
                        <a:pt x="176" y="0"/>
                      </a:lnTo>
                      <a:lnTo>
                        <a:pt x="0" y="0"/>
                      </a:lnTo>
                      <a:close/>
                    </a:path>
                  </a:pathLst>
                </a:custGeom>
                <a:solidFill>
                  <a:srgbClr val="FFFFFF"/>
                </a:solidFill>
                <a:ln w="9525">
                  <a:noFill/>
                  <a:round/>
                  <a:headEnd/>
                  <a:tailEnd/>
                </a:ln>
              </p:spPr>
              <p:txBody>
                <a:bodyPr/>
                <a:lstStyle/>
                <a:p>
                  <a:endParaRPr lang="en-US"/>
                </a:p>
              </p:txBody>
            </p:sp>
            <p:sp>
              <p:nvSpPr>
                <p:cNvPr id="3482" name="Freeform 474"/>
                <p:cNvSpPr>
                  <a:spLocks/>
                </p:cNvSpPr>
                <p:nvPr/>
              </p:nvSpPr>
              <p:spPr bwMode="auto">
                <a:xfrm>
                  <a:off x="2597" y="2374"/>
                  <a:ext cx="176" cy="183"/>
                </a:xfrm>
                <a:custGeom>
                  <a:avLst/>
                  <a:gdLst>
                    <a:gd name="T0" fmla="*/ 176 w 176"/>
                    <a:gd name="T1" fmla="*/ 183 h 183"/>
                    <a:gd name="T2" fmla="*/ 176 w 176"/>
                    <a:gd name="T3" fmla="*/ 0 h 183"/>
                    <a:gd name="T4" fmla="*/ 0 w 176"/>
                    <a:gd name="T5" fmla="*/ 0 h 183"/>
                    <a:gd name="T6" fmla="*/ 0 w 176"/>
                    <a:gd name="T7" fmla="*/ 183 h 183"/>
                    <a:gd name="T8" fmla="*/ 176 w 176"/>
                    <a:gd name="T9" fmla="*/ 183 h 183"/>
                    <a:gd name="T10" fmla="*/ 176 w 176"/>
                    <a:gd name="T11" fmla="*/ 183 h 183"/>
                    <a:gd name="T12" fmla="*/ 0 60000 65536"/>
                    <a:gd name="T13" fmla="*/ 0 60000 65536"/>
                    <a:gd name="T14" fmla="*/ 0 60000 65536"/>
                    <a:gd name="T15" fmla="*/ 0 60000 65536"/>
                    <a:gd name="T16" fmla="*/ 0 60000 65536"/>
                    <a:gd name="T17" fmla="*/ 0 60000 65536"/>
                    <a:gd name="T18" fmla="*/ 0 w 176"/>
                    <a:gd name="T19" fmla="*/ 0 h 183"/>
                    <a:gd name="T20" fmla="*/ 176 w 176"/>
                    <a:gd name="T21" fmla="*/ 183 h 183"/>
                  </a:gdLst>
                  <a:ahLst/>
                  <a:cxnLst>
                    <a:cxn ang="T12">
                      <a:pos x="T0" y="T1"/>
                    </a:cxn>
                    <a:cxn ang="T13">
                      <a:pos x="T2" y="T3"/>
                    </a:cxn>
                    <a:cxn ang="T14">
                      <a:pos x="T4" y="T5"/>
                    </a:cxn>
                    <a:cxn ang="T15">
                      <a:pos x="T6" y="T7"/>
                    </a:cxn>
                    <a:cxn ang="T16">
                      <a:pos x="T8" y="T9"/>
                    </a:cxn>
                    <a:cxn ang="T17">
                      <a:pos x="T10" y="T11"/>
                    </a:cxn>
                  </a:cxnLst>
                  <a:rect l="T18" t="T19" r="T20" b="T21"/>
                  <a:pathLst>
                    <a:path w="176" h="183">
                      <a:moveTo>
                        <a:pt x="176" y="183"/>
                      </a:moveTo>
                      <a:lnTo>
                        <a:pt x="176" y="0"/>
                      </a:lnTo>
                      <a:lnTo>
                        <a:pt x="0" y="0"/>
                      </a:lnTo>
                      <a:lnTo>
                        <a:pt x="0" y="183"/>
                      </a:lnTo>
                      <a:lnTo>
                        <a:pt x="176" y="183"/>
                      </a:lnTo>
                      <a:close/>
                    </a:path>
                  </a:pathLst>
                </a:custGeom>
                <a:noFill/>
                <a:ln w="0">
                  <a:solidFill>
                    <a:srgbClr val="000000"/>
                  </a:solidFill>
                  <a:round/>
                  <a:headEnd/>
                  <a:tailEnd/>
                </a:ln>
              </p:spPr>
              <p:txBody>
                <a:bodyPr/>
                <a:lstStyle/>
                <a:p>
                  <a:endParaRPr lang="en-US"/>
                </a:p>
              </p:txBody>
            </p:sp>
            <p:sp>
              <p:nvSpPr>
                <p:cNvPr id="3483" name="Freeform 475"/>
                <p:cNvSpPr>
                  <a:spLocks noEditPoints="1"/>
                </p:cNvSpPr>
                <p:nvPr/>
              </p:nvSpPr>
              <p:spPr bwMode="auto">
                <a:xfrm>
                  <a:off x="2597" y="2333"/>
                  <a:ext cx="176" cy="224"/>
                </a:xfrm>
                <a:custGeom>
                  <a:avLst/>
                  <a:gdLst>
                    <a:gd name="T0" fmla="*/ 176 w 176"/>
                    <a:gd name="T1" fmla="*/ 41 h 224"/>
                    <a:gd name="T2" fmla="*/ 0 w 176"/>
                    <a:gd name="T3" fmla="*/ 41 h 224"/>
                    <a:gd name="T4" fmla="*/ 176 w 176"/>
                    <a:gd name="T5" fmla="*/ 41 h 224"/>
                    <a:gd name="T6" fmla="*/ 176 w 176"/>
                    <a:gd name="T7" fmla="*/ 41 h 224"/>
                    <a:gd name="T8" fmla="*/ 0 w 176"/>
                    <a:gd name="T9" fmla="*/ 41 h 224"/>
                    <a:gd name="T10" fmla="*/ 110 w 176"/>
                    <a:gd name="T11" fmla="*/ 41 h 224"/>
                    <a:gd name="T12" fmla="*/ 110 w 176"/>
                    <a:gd name="T13" fmla="*/ 0 h 224"/>
                    <a:gd name="T14" fmla="*/ 0 w 176"/>
                    <a:gd name="T15" fmla="*/ 0 h 224"/>
                    <a:gd name="T16" fmla="*/ 0 w 176"/>
                    <a:gd name="T17" fmla="*/ 41 h 224"/>
                    <a:gd name="T18" fmla="*/ 0 w 176"/>
                    <a:gd name="T19" fmla="*/ 41 h 224"/>
                    <a:gd name="T20" fmla="*/ 0 w 176"/>
                    <a:gd name="T21" fmla="*/ 224 h 224"/>
                    <a:gd name="T22" fmla="*/ 0 w 176"/>
                    <a:gd name="T23" fmla="*/ 0 h 224"/>
                    <a:gd name="T24" fmla="*/ 0 w 176"/>
                    <a:gd name="T25" fmla="*/ 224 h 224"/>
                    <a:gd name="T26" fmla="*/ 0 w 176"/>
                    <a:gd name="T27" fmla="*/ 224 h 224"/>
                    <a:gd name="T28" fmla="*/ 176 w 176"/>
                    <a:gd name="T29" fmla="*/ 224 h 224"/>
                    <a:gd name="T30" fmla="*/ 176 w 176"/>
                    <a:gd name="T31" fmla="*/ 41 h 224"/>
                    <a:gd name="T32" fmla="*/ 176 w 176"/>
                    <a:gd name="T33" fmla="*/ 224 h 224"/>
                    <a:gd name="T34" fmla="*/ 176 w 176"/>
                    <a:gd name="T35" fmla="*/ 224 h 2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6"/>
                    <a:gd name="T55" fmla="*/ 0 h 224"/>
                    <a:gd name="T56" fmla="*/ 176 w 176"/>
                    <a:gd name="T57" fmla="*/ 224 h 2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6" h="224">
                      <a:moveTo>
                        <a:pt x="176" y="41"/>
                      </a:moveTo>
                      <a:lnTo>
                        <a:pt x="0" y="41"/>
                      </a:lnTo>
                      <a:lnTo>
                        <a:pt x="176" y="41"/>
                      </a:lnTo>
                      <a:close/>
                      <a:moveTo>
                        <a:pt x="0" y="41"/>
                      </a:moveTo>
                      <a:lnTo>
                        <a:pt x="110" y="41"/>
                      </a:lnTo>
                      <a:lnTo>
                        <a:pt x="110" y="0"/>
                      </a:lnTo>
                      <a:lnTo>
                        <a:pt x="0" y="0"/>
                      </a:lnTo>
                      <a:lnTo>
                        <a:pt x="0" y="41"/>
                      </a:lnTo>
                      <a:close/>
                      <a:moveTo>
                        <a:pt x="0" y="224"/>
                      </a:moveTo>
                      <a:lnTo>
                        <a:pt x="0" y="0"/>
                      </a:lnTo>
                      <a:lnTo>
                        <a:pt x="0" y="224"/>
                      </a:lnTo>
                      <a:close/>
                      <a:moveTo>
                        <a:pt x="176" y="224"/>
                      </a:moveTo>
                      <a:lnTo>
                        <a:pt x="176" y="41"/>
                      </a:lnTo>
                      <a:lnTo>
                        <a:pt x="176" y="224"/>
                      </a:lnTo>
                      <a:close/>
                    </a:path>
                  </a:pathLst>
                </a:custGeom>
                <a:solidFill>
                  <a:srgbClr val="FFFFFF"/>
                </a:solidFill>
                <a:ln w="9525">
                  <a:noFill/>
                  <a:round/>
                  <a:headEnd/>
                  <a:tailEnd/>
                </a:ln>
              </p:spPr>
              <p:txBody>
                <a:bodyPr/>
                <a:lstStyle/>
                <a:p>
                  <a:endParaRPr lang="en-US"/>
                </a:p>
              </p:txBody>
            </p:sp>
            <p:sp>
              <p:nvSpPr>
                <p:cNvPr id="3484" name="Freeform 476"/>
                <p:cNvSpPr>
                  <a:spLocks/>
                </p:cNvSpPr>
                <p:nvPr/>
              </p:nvSpPr>
              <p:spPr bwMode="auto">
                <a:xfrm>
                  <a:off x="2597" y="2374"/>
                  <a:ext cx="176" cy="0"/>
                </a:xfrm>
                <a:custGeom>
                  <a:avLst/>
                  <a:gdLst>
                    <a:gd name="T0" fmla="*/ 176 w 176"/>
                    <a:gd name="T1" fmla="*/ 0 w 176"/>
                    <a:gd name="T2" fmla="*/ 176 w 176"/>
                    <a:gd name="T3" fmla="*/ 176 w 176"/>
                    <a:gd name="T4" fmla="*/ 0 60000 65536"/>
                    <a:gd name="T5" fmla="*/ 0 60000 65536"/>
                    <a:gd name="T6" fmla="*/ 0 60000 65536"/>
                    <a:gd name="T7" fmla="*/ 0 60000 65536"/>
                    <a:gd name="T8" fmla="*/ 0 w 176"/>
                    <a:gd name="T9" fmla="*/ 176 w 176"/>
                  </a:gdLst>
                  <a:ahLst/>
                  <a:cxnLst>
                    <a:cxn ang="T4">
                      <a:pos x="T0" y="0"/>
                    </a:cxn>
                    <a:cxn ang="T5">
                      <a:pos x="T1" y="0"/>
                    </a:cxn>
                    <a:cxn ang="T6">
                      <a:pos x="T2" y="0"/>
                    </a:cxn>
                    <a:cxn ang="T7">
                      <a:pos x="T3" y="0"/>
                    </a:cxn>
                  </a:cxnLst>
                  <a:rect l="T8" t="0" r="T9" b="0"/>
                  <a:pathLst>
                    <a:path w="176">
                      <a:moveTo>
                        <a:pt x="176" y="0"/>
                      </a:moveTo>
                      <a:lnTo>
                        <a:pt x="0" y="0"/>
                      </a:lnTo>
                      <a:lnTo>
                        <a:pt x="176" y="0"/>
                      </a:lnTo>
                      <a:close/>
                    </a:path>
                  </a:pathLst>
                </a:custGeom>
                <a:noFill/>
                <a:ln w="0">
                  <a:solidFill>
                    <a:srgbClr val="000000"/>
                  </a:solidFill>
                  <a:round/>
                  <a:headEnd/>
                  <a:tailEnd/>
                </a:ln>
              </p:spPr>
              <p:txBody>
                <a:bodyPr/>
                <a:lstStyle/>
                <a:p>
                  <a:endParaRPr lang="en-US"/>
                </a:p>
              </p:txBody>
            </p:sp>
            <p:sp>
              <p:nvSpPr>
                <p:cNvPr id="3485" name="Rectangle 477"/>
                <p:cNvSpPr>
                  <a:spLocks noChangeArrowheads="1"/>
                </p:cNvSpPr>
                <p:nvPr/>
              </p:nvSpPr>
              <p:spPr bwMode="auto">
                <a:xfrm>
                  <a:off x="2597" y="2333"/>
                  <a:ext cx="110" cy="41"/>
                </a:xfrm>
                <a:prstGeom prst="rect">
                  <a:avLst/>
                </a:prstGeom>
                <a:noFill/>
                <a:ln w="0">
                  <a:solidFill>
                    <a:srgbClr val="000000"/>
                  </a:solidFill>
                  <a:miter lim="800000"/>
                  <a:headEnd/>
                  <a:tailEnd/>
                </a:ln>
              </p:spPr>
              <p:txBody>
                <a:bodyPr/>
                <a:lstStyle/>
                <a:p>
                  <a:endParaRPr lang="en-US"/>
                </a:p>
              </p:txBody>
            </p:sp>
            <p:sp>
              <p:nvSpPr>
                <p:cNvPr id="3486" name="Freeform 478"/>
                <p:cNvSpPr>
                  <a:spLocks/>
                </p:cNvSpPr>
                <p:nvPr/>
              </p:nvSpPr>
              <p:spPr bwMode="auto">
                <a:xfrm>
                  <a:off x="2597" y="2333"/>
                  <a:ext cx="0" cy="224"/>
                </a:xfrm>
                <a:custGeom>
                  <a:avLst/>
                  <a:gdLst>
                    <a:gd name="T0" fmla="*/ 224 h 224"/>
                    <a:gd name="T1" fmla="*/ 0 h 224"/>
                    <a:gd name="T2" fmla="*/ 224 h 224"/>
                    <a:gd name="T3" fmla="*/ 224 h 224"/>
                    <a:gd name="T4" fmla="*/ 0 60000 65536"/>
                    <a:gd name="T5" fmla="*/ 0 60000 65536"/>
                    <a:gd name="T6" fmla="*/ 0 60000 65536"/>
                    <a:gd name="T7" fmla="*/ 0 60000 65536"/>
                    <a:gd name="T8" fmla="*/ 0 h 224"/>
                    <a:gd name="T9" fmla="*/ 224 h 224"/>
                  </a:gdLst>
                  <a:ahLst/>
                  <a:cxnLst>
                    <a:cxn ang="T4">
                      <a:pos x="0" y="T0"/>
                    </a:cxn>
                    <a:cxn ang="T5">
                      <a:pos x="0" y="T1"/>
                    </a:cxn>
                    <a:cxn ang="T6">
                      <a:pos x="0" y="T2"/>
                    </a:cxn>
                    <a:cxn ang="T7">
                      <a:pos x="0" y="T3"/>
                    </a:cxn>
                  </a:cxnLst>
                  <a:rect l="0" t="T8" r="0" b="T9"/>
                  <a:pathLst>
                    <a:path h="224">
                      <a:moveTo>
                        <a:pt x="0" y="224"/>
                      </a:moveTo>
                      <a:lnTo>
                        <a:pt x="0" y="0"/>
                      </a:lnTo>
                      <a:lnTo>
                        <a:pt x="0" y="224"/>
                      </a:lnTo>
                      <a:close/>
                    </a:path>
                  </a:pathLst>
                </a:custGeom>
                <a:noFill/>
                <a:ln w="0">
                  <a:solidFill>
                    <a:srgbClr val="000000"/>
                  </a:solidFill>
                  <a:round/>
                  <a:headEnd/>
                  <a:tailEnd/>
                </a:ln>
              </p:spPr>
              <p:txBody>
                <a:bodyPr/>
                <a:lstStyle/>
                <a:p>
                  <a:endParaRPr lang="en-US"/>
                </a:p>
              </p:txBody>
            </p:sp>
            <p:sp>
              <p:nvSpPr>
                <p:cNvPr id="3487" name="Freeform 479"/>
                <p:cNvSpPr>
                  <a:spLocks/>
                </p:cNvSpPr>
                <p:nvPr/>
              </p:nvSpPr>
              <p:spPr bwMode="auto">
                <a:xfrm>
                  <a:off x="2773" y="2374"/>
                  <a:ext cx="0" cy="183"/>
                </a:xfrm>
                <a:custGeom>
                  <a:avLst/>
                  <a:gdLst>
                    <a:gd name="T0" fmla="*/ 183 h 183"/>
                    <a:gd name="T1" fmla="*/ 0 h 183"/>
                    <a:gd name="T2" fmla="*/ 183 h 183"/>
                    <a:gd name="T3" fmla="*/ 183 h 183"/>
                    <a:gd name="T4" fmla="*/ 0 60000 65536"/>
                    <a:gd name="T5" fmla="*/ 0 60000 65536"/>
                    <a:gd name="T6" fmla="*/ 0 60000 65536"/>
                    <a:gd name="T7" fmla="*/ 0 60000 65536"/>
                    <a:gd name="T8" fmla="*/ 0 h 183"/>
                    <a:gd name="T9" fmla="*/ 183 h 183"/>
                  </a:gdLst>
                  <a:ahLst/>
                  <a:cxnLst>
                    <a:cxn ang="T4">
                      <a:pos x="0" y="T0"/>
                    </a:cxn>
                    <a:cxn ang="T5">
                      <a:pos x="0" y="T1"/>
                    </a:cxn>
                    <a:cxn ang="T6">
                      <a:pos x="0" y="T2"/>
                    </a:cxn>
                    <a:cxn ang="T7">
                      <a:pos x="0" y="T3"/>
                    </a:cxn>
                  </a:cxnLst>
                  <a:rect l="0" t="T8" r="0" b="T9"/>
                  <a:pathLst>
                    <a:path h="183">
                      <a:moveTo>
                        <a:pt x="0" y="183"/>
                      </a:moveTo>
                      <a:lnTo>
                        <a:pt x="0" y="0"/>
                      </a:lnTo>
                      <a:lnTo>
                        <a:pt x="0" y="183"/>
                      </a:lnTo>
                      <a:close/>
                    </a:path>
                  </a:pathLst>
                </a:custGeom>
                <a:noFill/>
                <a:ln w="0">
                  <a:solidFill>
                    <a:srgbClr val="000000"/>
                  </a:solidFill>
                  <a:round/>
                  <a:headEnd/>
                  <a:tailEnd/>
                </a:ln>
              </p:spPr>
              <p:txBody>
                <a:bodyPr/>
                <a:lstStyle/>
                <a:p>
                  <a:endParaRPr lang="en-US"/>
                </a:p>
              </p:txBody>
            </p:sp>
            <p:sp>
              <p:nvSpPr>
                <p:cNvPr id="3488" name="Freeform 480"/>
                <p:cNvSpPr>
                  <a:spLocks/>
                </p:cNvSpPr>
                <p:nvPr/>
              </p:nvSpPr>
              <p:spPr bwMode="auto">
                <a:xfrm>
                  <a:off x="2761" y="2387"/>
                  <a:ext cx="0" cy="154"/>
                </a:xfrm>
                <a:custGeom>
                  <a:avLst/>
                  <a:gdLst>
                    <a:gd name="T0" fmla="*/ 154 h 154"/>
                    <a:gd name="T1" fmla="*/ 0 h 154"/>
                    <a:gd name="T2" fmla="*/ 154 h 154"/>
                    <a:gd name="T3" fmla="*/ 154 h 154"/>
                    <a:gd name="T4" fmla="*/ 0 60000 65536"/>
                    <a:gd name="T5" fmla="*/ 0 60000 65536"/>
                    <a:gd name="T6" fmla="*/ 0 60000 65536"/>
                    <a:gd name="T7" fmla="*/ 0 60000 65536"/>
                    <a:gd name="T8" fmla="*/ 0 h 154"/>
                    <a:gd name="T9" fmla="*/ 154 h 154"/>
                  </a:gdLst>
                  <a:ahLst/>
                  <a:cxnLst>
                    <a:cxn ang="T4">
                      <a:pos x="0" y="T0"/>
                    </a:cxn>
                    <a:cxn ang="T5">
                      <a:pos x="0" y="T1"/>
                    </a:cxn>
                    <a:cxn ang="T6">
                      <a:pos x="0" y="T2"/>
                    </a:cxn>
                    <a:cxn ang="T7">
                      <a:pos x="0" y="T3"/>
                    </a:cxn>
                  </a:cxnLst>
                  <a:rect l="0" t="T8" r="0" b="T9"/>
                  <a:pathLst>
                    <a:path h="154">
                      <a:moveTo>
                        <a:pt x="0" y="154"/>
                      </a:moveTo>
                      <a:lnTo>
                        <a:pt x="0" y="0"/>
                      </a:lnTo>
                      <a:lnTo>
                        <a:pt x="0" y="154"/>
                      </a:lnTo>
                      <a:close/>
                    </a:path>
                  </a:pathLst>
                </a:custGeom>
                <a:noFill/>
                <a:ln w="0">
                  <a:solidFill>
                    <a:srgbClr val="000000"/>
                  </a:solidFill>
                  <a:round/>
                  <a:headEnd/>
                  <a:tailEnd/>
                </a:ln>
              </p:spPr>
              <p:txBody>
                <a:bodyPr/>
                <a:lstStyle/>
                <a:p>
                  <a:endParaRPr lang="en-US"/>
                </a:p>
              </p:txBody>
            </p:sp>
            <p:sp>
              <p:nvSpPr>
                <p:cNvPr id="3489" name="Freeform 481"/>
                <p:cNvSpPr>
                  <a:spLocks/>
                </p:cNvSpPr>
                <p:nvPr/>
              </p:nvSpPr>
              <p:spPr bwMode="auto">
                <a:xfrm>
                  <a:off x="2609" y="2491"/>
                  <a:ext cx="152" cy="50"/>
                </a:xfrm>
                <a:custGeom>
                  <a:avLst/>
                  <a:gdLst>
                    <a:gd name="T0" fmla="*/ 0 w 152"/>
                    <a:gd name="T1" fmla="*/ 0 h 50"/>
                    <a:gd name="T2" fmla="*/ 0 w 152"/>
                    <a:gd name="T3" fmla="*/ 50 h 50"/>
                    <a:gd name="T4" fmla="*/ 152 w 152"/>
                    <a:gd name="T5" fmla="*/ 50 h 50"/>
                    <a:gd name="T6" fmla="*/ 152 w 152"/>
                    <a:gd name="T7" fmla="*/ 0 h 50"/>
                    <a:gd name="T8" fmla="*/ 0 w 152"/>
                    <a:gd name="T9" fmla="*/ 0 h 50"/>
                    <a:gd name="T10" fmla="*/ 0 w 152"/>
                    <a:gd name="T11" fmla="*/ 0 h 50"/>
                    <a:gd name="T12" fmla="*/ 0 60000 65536"/>
                    <a:gd name="T13" fmla="*/ 0 60000 65536"/>
                    <a:gd name="T14" fmla="*/ 0 60000 65536"/>
                    <a:gd name="T15" fmla="*/ 0 60000 65536"/>
                    <a:gd name="T16" fmla="*/ 0 60000 65536"/>
                    <a:gd name="T17" fmla="*/ 0 60000 65536"/>
                    <a:gd name="T18" fmla="*/ 0 w 152"/>
                    <a:gd name="T19" fmla="*/ 0 h 50"/>
                    <a:gd name="T20" fmla="*/ 152 w 152"/>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152" h="50">
                      <a:moveTo>
                        <a:pt x="0" y="0"/>
                      </a:moveTo>
                      <a:lnTo>
                        <a:pt x="0" y="50"/>
                      </a:lnTo>
                      <a:lnTo>
                        <a:pt x="152" y="50"/>
                      </a:lnTo>
                      <a:lnTo>
                        <a:pt x="152" y="0"/>
                      </a:lnTo>
                      <a:lnTo>
                        <a:pt x="0" y="0"/>
                      </a:lnTo>
                      <a:close/>
                    </a:path>
                  </a:pathLst>
                </a:custGeom>
                <a:solidFill>
                  <a:srgbClr val="EAEAEA"/>
                </a:solidFill>
                <a:ln w="9525">
                  <a:noFill/>
                  <a:round/>
                  <a:headEnd/>
                  <a:tailEnd/>
                </a:ln>
              </p:spPr>
              <p:txBody>
                <a:bodyPr/>
                <a:lstStyle/>
                <a:p>
                  <a:endParaRPr lang="en-US"/>
                </a:p>
              </p:txBody>
            </p:sp>
            <p:sp>
              <p:nvSpPr>
                <p:cNvPr id="3490" name="Freeform 482"/>
                <p:cNvSpPr>
                  <a:spLocks/>
                </p:cNvSpPr>
                <p:nvPr/>
              </p:nvSpPr>
              <p:spPr bwMode="auto">
                <a:xfrm>
                  <a:off x="2609" y="2491"/>
                  <a:ext cx="152" cy="50"/>
                </a:xfrm>
                <a:custGeom>
                  <a:avLst/>
                  <a:gdLst>
                    <a:gd name="T0" fmla="*/ 152 w 152"/>
                    <a:gd name="T1" fmla="*/ 50 h 50"/>
                    <a:gd name="T2" fmla="*/ 152 w 152"/>
                    <a:gd name="T3" fmla="*/ 0 h 50"/>
                    <a:gd name="T4" fmla="*/ 0 w 152"/>
                    <a:gd name="T5" fmla="*/ 0 h 50"/>
                    <a:gd name="T6" fmla="*/ 0 w 152"/>
                    <a:gd name="T7" fmla="*/ 50 h 50"/>
                    <a:gd name="T8" fmla="*/ 152 w 152"/>
                    <a:gd name="T9" fmla="*/ 50 h 50"/>
                    <a:gd name="T10" fmla="*/ 152 w 152"/>
                    <a:gd name="T11" fmla="*/ 50 h 50"/>
                    <a:gd name="T12" fmla="*/ 0 60000 65536"/>
                    <a:gd name="T13" fmla="*/ 0 60000 65536"/>
                    <a:gd name="T14" fmla="*/ 0 60000 65536"/>
                    <a:gd name="T15" fmla="*/ 0 60000 65536"/>
                    <a:gd name="T16" fmla="*/ 0 60000 65536"/>
                    <a:gd name="T17" fmla="*/ 0 60000 65536"/>
                    <a:gd name="T18" fmla="*/ 0 w 152"/>
                    <a:gd name="T19" fmla="*/ 0 h 50"/>
                    <a:gd name="T20" fmla="*/ 152 w 152"/>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152" h="50">
                      <a:moveTo>
                        <a:pt x="152" y="50"/>
                      </a:moveTo>
                      <a:lnTo>
                        <a:pt x="152" y="0"/>
                      </a:lnTo>
                      <a:lnTo>
                        <a:pt x="0" y="0"/>
                      </a:lnTo>
                      <a:lnTo>
                        <a:pt x="0" y="50"/>
                      </a:lnTo>
                      <a:lnTo>
                        <a:pt x="152" y="50"/>
                      </a:lnTo>
                      <a:close/>
                    </a:path>
                  </a:pathLst>
                </a:custGeom>
                <a:noFill/>
                <a:ln w="0">
                  <a:solidFill>
                    <a:srgbClr val="000000"/>
                  </a:solidFill>
                  <a:round/>
                  <a:headEnd/>
                  <a:tailEnd/>
                </a:ln>
              </p:spPr>
              <p:txBody>
                <a:bodyPr/>
                <a:lstStyle/>
                <a:p>
                  <a:endParaRPr lang="en-US"/>
                </a:p>
              </p:txBody>
            </p:sp>
            <p:sp>
              <p:nvSpPr>
                <p:cNvPr id="3491" name="Freeform 483"/>
                <p:cNvSpPr>
                  <a:spLocks/>
                </p:cNvSpPr>
                <p:nvPr/>
              </p:nvSpPr>
              <p:spPr bwMode="auto">
                <a:xfrm>
                  <a:off x="2609" y="2425"/>
                  <a:ext cx="152" cy="66"/>
                </a:xfrm>
                <a:custGeom>
                  <a:avLst/>
                  <a:gdLst>
                    <a:gd name="T0" fmla="*/ 0 w 152"/>
                    <a:gd name="T1" fmla="*/ 0 h 66"/>
                    <a:gd name="T2" fmla="*/ 0 w 152"/>
                    <a:gd name="T3" fmla="*/ 66 h 66"/>
                    <a:gd name="T4" fmla="*/ 152 w 152"/>
                    <a:gd name="T5" fmla="*/ 66 h 66"/>
                    <a:gd name="T6" fmla="*/ 152 w 152"/>
                    <a:gd name="T7" fmla="*/ 0 h 66"/>
                    <a:gd name="T8" fmla="*/ 0 w 152"/>
                    <a:gd name="T9" fmla="*/ 0 h 66"/>
                    <a:gd name="T10" fmla="*/ 0 w 152"/>
                    <a:gd name="T11" fmla="*/ 0 h 66"/>
                    <a:gd name="T12" fmla="*/ 0 60000 65536"/>
                    <a:gd name="T13" fmla="*/ 0 60000 65536"/>
                    <a:gd name="T14" fmla="*/ 0 60000 65536"/>
                    <a:gd name="T15" fmla="*/ 0 60000 65536"/>
                    <a:gd name="T16" fmla="*/ 0 60000 65536"/>
                    <a:gd name="T17" fmla="*/ 0 60000 65536"/>
                    <a:gd name="T18" fmla="*/ 0 w 152"/>
                    <a:gd name="T19" fmla="*/ 0 h 66"/>
                    <a:gd name="T20" fmla="*/ 152 w 152"/>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52" h="66">
                      <a:moveTo>
                        <a:pt x="0" y="0"/>
                      </a:moveTo>
                      <a:lnTo>
                        <a:pt x="0" y="66"/>
                      </a:lnTo>
                      <a:lnTo>
                        <a:pt x="152" y="66"/>
                      </a:lnTo>
                      <a:lnTo>
                        <a:pt x="152" y="0"/>
                      </a:lnTo>
                      <a:lnTo>
                        <a:pt x="0" y="0"/>
                      </a:lnTo>
                      <a:close/>
                    </a:path>
                  </a:pathLst>
                </a:custGeom>
                <a:solidFill>
                  <a:srgbClr val="FFFFFF"/>
                </a:solidFill>
                <a:ln w="9525">
                  <a:noFill/>
                  <a:round/>
                  <a:headEnd/>
                  <a:tailEnd/>
                </a:ln>
              </p:spPr>
              <p:txBody>
                <a:bodyPr/>
                <a:lstStyle/>
                <a:p>
                  <a:endParaRPr lang="en-US"/>
                </a:p>
              </p:txBody>
            </p:sp>
            <p:sp>
              <p:nvSpPr>
                <p:cNvPr id="3492" name="Freeform 484"/>
                <p:cNvSpPr>
                  <a:spLocks/>
                </p:cNvSpPr>
                <p:nvPr/>
              </p:nvSpPr>
              <p:spPr bwMode="auto">
                <a:xfrm>
                  <a:off x="2609" y="2425"/>
                  <a:ext cx="152" cy="66"/>
                </a:xfrm>
                <a:custGeom>
                  <a:avLst/>
                  <a:gdLst>
                    <a:gd name="T0" fmla="*/ 152 w 152"/>
                    <a:gd name="T1" fmla="*/ 66 h 66"/>
                    <a:gd name="T2" fmla="*/ 152 w 152"/>
                    <a:gd name="T3" fmla="*/ 0 h 66"/>
                    <a:gd name="T4" fmla="*/ 0 w 152"/>
                    <a:gd name="T5" fmla="*/ 0 h 66"/>
                    <a:gd name="T6" fmla="*/ 0 w 152"/>
                    <a:gd name="T7" fmla="*/ 66 h 66"/>
                    <a:gd name="T8" fmla="*/ 152 w 152"/>
                    <a:gd name="T9" fmla="*/ 66 h 66"/>
                    <a:gd name="T10" fmla="*/ 152 w 152"/>
                    <a:gd name="T11" fmla="*/ 66 h 66"/>
                    <a:gd name="T12" fmla="*/ 0 60000 65536"/>
                    <a:gd name="T13" fmla="*/ 0 60000 65536"/>
                    <a:gd name="T14" fmla="*/ 0 60000 65536"/>
                    <a:gd name="T15" fmla="*/ 0 60000 65536"/>
                    <a:gd name="T16" fmla="*/ 0 60000 65536"/>
                    <a:gd name="T17" fmla="*/ 0 60000 65536"/>
                    <a:gd name="T18" fmla="*/ 0 w 152"/>
                    <a:gd name="T19" fmla="*/ 0 h 66"/>
                    <a:gd name="T20" fmla="*/ 152 w 152"/>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52" h="66">
                      <a:moveTo>
                        <a:pt x="152" y="66"/>
                      </a:moveTo>
                      <a:lnTo>
                        <a:pt x="152" y="0"/>
                      </a:lnTo>
                      <a:lnTo>
                        <a:pt x="0" y="0"/>
                      </a:lnTo>
                      <a:lnTo>
                        <a:pt x="0" y="66"/>
                      </a:lnTo>
                      <a:lnTo>
                        <a:pt x="152" y="66"/>
                      </a:lnTo>
                      <a:close/>
                    </a:path>
                  </a:pathLst>
                </a:custGeom>
                <a:noFill/>
                <a:ln w="0">
                  <a:solidFill>
                    <a:srgbClr val="000000"/>
                  </a:solidFill>
                  <a:round/>
                  <a:headEnd/>
                  <a:tailEnd/>
                </a:ln>
              </p:spPr>
              <p:txBody>
                <a:bodyPr/>
                <a:lstStyle/>
                <a:p>
                  <a:endParaRPr lang="en-US"/>
                </a:p>
              </p:txBody>
            </p:sp>
            <p:sp>
              <p:nvSpPr>
                <p:cNvPr id="3493" name="Freeform 485"/>
                <p:cNvSpPr>
                  <a:spLocks noEditPoints="1"/>
                </p:cNvSpPr>
                <p:nvPr/>
              </p:nvSpPr>
              <p:spPr bwMode="auto">
                <a:xfrm>
                  <a:off x="2609" y="2387"/>
                  <a:ext cx="152" cy="154"/>
                </a:xfrm>
                <a:custGeom>
                  <a:avLst/>
                  <a:gdLst>
                    <a:gd name="T0" fmla="*/ 152 w 152"/>
                    <a:gd name="T1" fmla="*/ 38 h 154"/>
                    <a:gd name="T2" fmla="*/ 152 w 152"/>
                    <a:gd name="T3" fmla="*/ 0 h 154"/>
                    <a:gd name="T4" fmla="*/ 0 w 152"/>
                    <a:gd name="T5" fmla="*/ 0 h 154"/>
                    <a:gd name="T6" fmla="*/ 0 w 152"/>
                    <a:gd name="T7" fmla="*/ 38 h 154"/>
                    <a:gd name="T8" fmla="*/ 152 w 152"/>
                    <a:gd name="T9" fmla="*/ 38 h 154"/>
                    <a:gd name="T10" fmla="*/ 152 w 152"/>
                    <a:gd name="T11" fmla="*/ 38 h 154"/>
                    <a:gd name="T12" fmla="*/ 0 w 152"/>
                    <a:gd name="T13" fmla="*/ 154 h 154"/>
                    <a:gd name="T14" fmla="*/ 0 w 152"/>
                    <a:gd name="T15" fmla="*/ 0 h 154"/>
                    <a:gd name="T16" fmla="*/ 0 w 152"/>
                    <a:gd name="T17" fmla="*/ 154 h 154"/>
                    <a:gd name="T18" fmla="*/ 0 w 152"/>
                    <a:gd name="T19" fmla="*/ 154 h 154"/>
                    <a:gd name="T20" fmla="*/ 152 w 152"/>
                    <a:gd name="T21" fmla="*/ 154 h 154"/>
                    <a:gd name="T22" fmla="*/ 152 w 152"/>
                    <a:gd name="T23" fmla="*/ 0 h 154"/>
                    <a:gd name="T24" fmla="*/ 152 w 152"/>
                    <a:gd name="T25" fmla="*/ 154 h 154"/>
                    <a:gd name="T26" fmla="*/ 152 w 152"/>
                    <a:gd name="T27" fmla="*/ 154 h 1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2"/>
                    <a:gd name="T43" fmla="*/ 0 h 154"/>
                    <a:gd name="T44" fmla="*/ 152 w 152"/>
                    <a:gd name="T45" fmla="*/ 154 h 1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2" h="154">
                      <a:moveTo>
                        <a:pt x="152" y="38"/>
                      </a:moveTo>
                      <a:lnTo>
                        <a:pt x="152" y="0"/>
                      </a:lnTo>
                      <a:lnTo>
                        <a:pt x="0" y="0"/>
                      </a:lnTo>
                      <a:lnTo>
                        <a:pt x="0" y="38"/>
                      </a:lnTo>
                      <a:lnTo>
                        <a:pt x="152" y="38"/>
                      </a:lnTo>
                      <a:close/>
                      <a:moveTo>
                        <a:pt x="0" y="154"/>
                      </a:moveTo>
                      <a:lnTo>
                        <a:pt x="0" y="0"/>
                      </a:lnTo>
                      <a:lnTo>
                        <a:pt x="0" y="154"/>
                      </a:lnTo>
                      <a:close/>
                      <a:moveTo>
                        <a:pt x="152" y="154"/>
                      </a:moveTo>
                      <a:lnTo>
                        <a:pt x="152" y="0"/>
                      </a:lnTo>
                      <a:lnTo>
                        <a:pt x="152" y="154"/>
                      </a:lnTo>
                      <a:close/>
                    </a:path>
                  </a:pathLst>
                </a:custGeom>
                <a:solidFill>
                  <a:srgbClr val="FFFFFF"/>
                </a:solidFill>
                <a:ln w="9525">
                  <a:noFill/>
                  <a:round/>
                  <a:headEnd/>
                  <a:tailEnd/>
                </a:ln>
              </p:spPr>
              <p:txBody>
                <a:bodyPr/>
                <a:lstStyle/>
                <a:p>
                  <a:endParaRPr lang="en-US"/>
                </a:p>
              </p:txBody>
            </p:sp>
            <p:sp>
              <p:nvSpPr>
                <p:cNvPr id="3494" name="Freeform 486"/>
                <p:cNvSpPr>
                  <a:spLocks/>
                </p:cNvSpPr>
                <p:nvPr/>
              </p:nvSpPr>
              <p:spPr bwMode="auto">
                <a:xfrm>
                  <a:off x="2609" y="2387"/>
                  <a:ext cx="152" cy="38"/>
                </a:xfrm>
                <a:custGeom>
                  <a:avLst/>
                  <a:gdLst>
                    <a:gd name="T0" fmla="*/ 152 w 152"/>
                    <a:gd name="T1" fmla="*/ 38 h 38"/>
                    <a:gd name="T2" fmla="*/ 152 w 152"/>
                    <a:gd name="T3" fmla="*/ 0 h 38"/>
                    <a:gd name="T4" fmla="*/ 0 w 152"/>
                    <a:gd name="T5" fmla="*/ 0 h 38"/>
                    <a:gd name="T6" fmla="*/ 0 w 152"/>
                    <a:gd name="T7" fmla="*/ 38 h 38"/>
                    <a:gd name="T8" fmla="*/ 152 w 152"/>
                    <a:gd name="T9" fmla="*/ 38 h 38"/>
                    <a:gd name="T10" fmla="*/ 152 w 152"/>
                    <a:gd name="T11" fmla="*/ 38 h 38"/>
                    <a:gd name="T12" fmla="*/ 0 60000 65536"/>
                    <a:gd name="T13" fmla="*/ 0 60000 65536"/>
                    <a:gd name="T14" fmla="*/ 0 60000 65536"/>
                    <a:gd name="T15" fmla="*/ 0 60000 65536"/>
                    <a:gd name="T16" fmla="*/ 0 60000 65536"/>
                    <a:gd name="T17" fmla="*/ 0 60000 65536"/>
                    <a:gd name="T18" fmla="*/ 0 w 152"/>
                    <a:gd name="T19" fmla="*/ 0 h 38"/>
                    <a:gd name="T20" fmla="*/ 152 w 152"/>
                    <a:gd name="T21" fmla="*/ 38 h 38"/>
                  </a:gdLst>
                  <a:ahLst/>
                  <a:cxnLst>
                    <a:cxn ang="T12">
                      <a:pos x="T0" y="T1"/>
                    </a:cxn>
                    <a:cxn ang="T13">
                      <a:pos x="T2" y="T3"/>
                    </a:cxn>
                    <a:cxn ang="T14">
                      <a:pos x="T4" y="T5"/>
                    </a:cxn>
                    <a:cxn ang="T15">
                      <a:pos x="T6" y="T7"/>
                    </a:cxn>
                    <a:cxn ang="T16">
                      <a:pos x="T8" y="T9"/>
                    </a:cxn>
                    <a:cxn ang="T17">
                      <a:pos x="T10" y="T11"/>
                    </a:cxn>
                  </a:cxnLst>
                  <a:rect l="T18" t="T19" r="T20" b="T21"/>
                  <a:pathLst>
                    <a:path w="152" h="38">
                      <a:moveTo>
                        <a:pt x="152" y="38"/>
                      </a:moveTo>
                      <a:lnTo>
                        <a:pt x="152" y="0"/>
                      </a:lnTo>
                      <a:lnTo>
                        <a:pt x="0" y="0"/>
                      </a:lnTo>
                      <a:lnTo>
                        <a:pt x="0" y="38"/>
                      </a:lnTo>
                      <a:lnTo>
                        <a:pt x="152" y="38"/>
                      </a:lnTo>
                      <a:close/>
                    </a:path>
                  </a:pathLst>
                </a:custGeom>
                <a:noFill/>
                <a:ln w="0">
                  <a:solidFill>
                    <a:srgbClr val="000000"/>
                  </a:solidFill>
                  <a:round/>
                  <a:headEnd/>
                  <a:tailEnd/>
                </a:ln>
              </p:spPr>
              <p:txBody>
                <a:bodyPr/>
                <a:lstStyle/>
                <a:p>
                  <a:endParaRPr lang="en-US"/>
                </a:p>
              </p:txBody>
            </p:sp>
            <p:sp>
              <p:nvSpPr>
                <p:cNvPr id="3495" name="Freeform 487"/>
                <p:cNvSpPr>
                  <a:spLocks/>
                </p:cNvSpPr>
                <p:nvPr/>
              </p:nvSpPr>
              <p:spPr bwMode="auto">
                <a:xfrm>
                  <a:off x="2609" y="2387"/>
                  <a:ext cx="0" cy="154"/>
                </a:xfrm>
                <a:custGeom>
                  <a:avLst/>
                  <a:gdLst>
                    <a:gd name="T0" fmla="*/ 154 h 154"/>
                    <a:gd name="T1" fmla="*/ 0 h 154"/>
                    <a:gd name="T2" fmla="*/ 154 h 154"/>
                    <a:gd name="T3" fmla="*/ 0 60000 65536"/>
                    <a:gd name="T4" fmla="*/ 0 60000 65536"/>
                    <a:gd name="T5" fmla="*/ 0 60000 65536"/>
                    <a:gd name="T6" fmla="*/ 0 h 154"/>
                    <a:gd name="T7" fmla="*/ 154 h 154"/>
                  </a:gdLst>
                  <a:ahLst/>
                  <a:cxnLst>
                    <a:cxn ang="T3">
                      <a:pos x="0" y="T0"/>
                    </a:cxn>
                    <a:cxn ang="T4">
                      <a:pos x="0" y="T1"/>
                    </a:cxn>
                    <a:cxn ang="T5">
                      <a:pos x="0" y="T2"/>
                    </a:cxn>
                  </a:cxnLst>
                  <a:rect l="0" t="T6" r="0" b="T7"/>
                  <a:pathLst>
                    <a:path h="154">
                      <a:moveTo>
                        <a:pt x="0" y="154"/>
                      </a:moveTo>
                      <a:lnTo>
                        <a:pt x="0" y="0"/>
                      </a:lnTo>
                      <a:lnTo>
                        <a:pt x="0" y="154"/>
                      </a:lnTo>
                      <a:close/>
                    </a:path>
                  </a:pathLst>
                </a:custGeom>
                <a:noFill/>
                <a:ln w="0">
                  <a:solidFill>
                    <a:srgbClr val="000000"/>
                  </a:solidFill>
                  <a:round/>
                  <a:headEnd/>
                  <a:tailEnd/>
                </a:ln>
              </p:spPr>
              <p:txBody>
                <a:bodyPr/>
                <a:lstStyle/>
                <a:p>
                  <a:endParaRPr lang="en-US"/>
                </a:p>
              </p:txBody>
            </p:sp>
            <p:sp>
              <p:nvSpPr>
                <p:cNvPr id="3496" name="Freeform 488"/>
                <p:cNvSpPr>
                  <a:spLocks/>
                </p:cNvSpPr>
                <p:nvPr/>
              </p:nvSpPr>
              <p:spPr bwMode="auto">
                <a:xfrm>
                  <a:off x="2761" y="2387"/>
                  <a:ext cx="0" cy="154"/>
                </a:xfrm>
                <a:custGeom>
                  <a:avLst/>
                  <a:gdLst>
                    <a:gd name="T0" fmla="*/ 154 h 154"/>
                    <a:gd name="T1" fmla="*/ 0 h 154"/>
                    <a:gd name="T2" fmla="*/ 154 h 154"/>
                    <a:gd name="T3" fmla="*/ 0 60000 65536"/>
                    <a:gd name="T4" fmla="*/ 0 60000 65536"/>
                    <a:gd name="T5" fmla="*/ 0 60000 65536"/>
                    <a:gd name="T6" fmla="*/ 0 h 154"/>
                    <a:gd name="T7" fmla="*/ 154 h 154"/>
                  </a:gdLst>
                  <a:ahLst/>
                  <a:cxnLst>
                    <a:cxn ang="T3">
                      <a:pos x="0" y="T0"/>
                    </a:cxn>
                    <a:cxn ang="T4">
                      <a:pos x="0" y="T1"/>
                    </a:cxn>
                    <a:cxn ang="T5">
                      <a:pos x="0" y="T2"/>
                    </a:cxn>
                  </a:cxnLst>
                  <a:rect l="0" t="T6" r="0" b="T7"/>
                  <a:pathLst>
                    <a:path h="154">
                      <a:moveTo>
                        <a:pt x="0" y="154"/>
                      </a:moveTo>
                      <a:lnTo>
                        <a:pt x="0" y="0"/>
                      </a:lnTo>
                      <a:lnTo>
                        <a:pt x="0" y="154"/>
                      </a:lnTo>
                      <a:close/>
                    </a:path>
                  </a:pathLst>
                </a:custGeom>
                <a:noFill/>
                <a:ln w="0">
                  <a:solidFill>
                    <a:srgbClr val="000000"/>
                  </a:solidFill>
                  <a:round/>
                  <a:headEnd/>
                  <a:tailEnd/>
                </a:ln>
              </p:spPr>
              <p:txBody>
                <a:bodyPr/>
                <a:lstStyle/>
                <a:p>
                  <a:endParaRPr lang="en-US"/>
                </a:p>
              </p:txBody>
            </p:sp>
            <p:sp>
              <p:nvSpPr>
                <p:cNvPr id="3497" name="Freeform 489"/>
                <p:cNvSpPr>
                  <a:spLocks/>
                </p:cNvSpPr>
                <p:nvPr/>
              </p:nvSpPr>
              <p:spPr bwMode="auto">
                <a:xfrm>
                  <a:off x="2956" y="2387"/>
                  <a:ext cx="0" cy="141"/>
                </a:xfrm>
                <a:custGeom>
                  <a:avLst/>
                  <a:gdLst>
                    <a:gd name="T0" fmla="*/ 141 h 141"/>
                    <a:gd name="T1" fmla="*/ 0 h 141"/>
                    <a:gd name="T2" fmla="*/ 141 h 141"/>
                    <a:gd name="T3" fmla="*/ 141 h 141"/>
                    <a:gd name="T4" fmla="*/ 0 60000 65536"/>
                    <a:gd name="T5" fmla="*/ 0 60000 65536"/>
                    <a:gd name="T6" fmla="*/ 0 60000 65536"/>
                    <a:gd name="T7" fmla="*/ 0 60000 65536"/>
                    <a:gd name="T8" fmla="*/ 0 h 141"/>
                    <a:gd name="T9" fmla="*/ 141 h 141"/>
                  </a:gdLst>
                  <a:ahLst/>
                  <a:cxnLst>
                    <a:cxn ang="T4">
                      <a:pos x="0" y="T0"/>
                    </a:cxn>
                    <a:cxn ang="T5">
                      <a:pos x="0" y="T1"/>
                    </a:cxn>
                    <a:cxn ang="T6">
                      <a:pos x="0" y="T2"/>
                    </a:cxn>
                    <a:cxn ang="T7">
                      <a:pos x="0" y="T3"/>
                    </a:cxn>
                  </a:cxnLst>
                  <a:rect l="0" t="T8" r="0" b="T9"/>
                  <a:pathLst>
                    <a:path h="141">
                      <a:moveTo>
                        <a:pt x="0" y="141"/>
                      </a:moveTo>
                      <a:lnTo>
                        <a:pt x="0" y="0"/>
                      </a:lnTo>
                      <a:lnTo>
                        <a:pt x="0" y="141"/>
                      </a:lnTo>
                      <a:close/>
                    </a:path>
                  </a:pathLst>
                </a:custGeom>
                <a:noFill/>
                <a:ln w="0">
                  <a:solidFill>
                    <a:srgbClr val="000000"/>
                  </a:solidFill>
                  <a:round/>
                  <a:headEnd/>
                  <a:tailEnd/>
                </a:ln>
              </p:spPr>
              <p:txBody>
                <a:bodyPr/>
                <a:lstStyle/>
                <a:p>
                  <a:endParaRPr lang="en-US"/>
                </a:p>
              </p:txBody>
            </p:sp>
            <p:sp>
              <p:nvSpPr>
                <p:cNvPr id="3498" name="Freeform 490"/>
                <p:cNvSpPr>
                  <a:spLocks/>
                </p:cNvSpPr>
                <p:nvPr/>
              </p:nvSpPr>
              <p:spPr bwMode="auto">
                <a:xfrm>
                  <a:off x="2798" y="2528"/>
                  <a:ext cx="158" cy="0"/>
                </a:xfrm>
                <a:custGeom>
                  <a:avLst/>
                  <a:gdLst>
                    <a:gd name="T0" fmla="*/ 158 w 158"/>
                    <a:gd name="T1" fmla="*/ 0 w 158"/>
                    <a:gd name="T2" fmla="*/ 158 w 158"/>
                    <a:gd name="T3" fmla="*/ 158 w 158"/>
                    <a:gd name="T4" fmla="*/ 0 60000 65536"/>
                    <a:gd name="T5" fmla="*/ 0 60000 65536"/>
                    <a:gd name="T6" fmla="*/ 0 60000 65536"/>
                    <a:gd name="T7" fmla="*/ 0 60000 65536"/>
                    <a:gd name="T8" fmla="*/ 0 w 158"/>
                    <a:gd name="T9" fmla="*/ 158 w 158"/>
                  </a:gdLst>
                  <a:ahLst/>
                  <a:cxnLst>
                    <a:cxn ang="T4">
                      <a:pos x="T0" y="0"/>
                    </a:cxn>
                    <a:cxn ang="T5">
                      <a:pos x="T1" y="0"/>
                    </a:cxn>
                    <a:cxn ang="T6">
                      <a:pos x="T2" y="0"/>
                    </a:cxn>
                    <a:cxn ang="T7">
                      <a:pos x="T3" y="0"/>
                    </a:cxn>
                  </a:cxnLst>
                  <a:rect l="T8" t="0" r="T9" b="0"/>
                  <a:pathLst>
                    <a:path w="158">
                      <a:moveTo>
                        <a:pt x="158" y="0"/>
                      </a:moveTo>
                      <a:lnTo>
                        <a:pt x="0" y="0"/>
                      </a:lnTo>
                      <a:lnTo>
                        <a:pt x="158" y="0"/>
                      </a:lnTo>
                      <a:close/>
                    </a:path>
                  </a:pathLst>
                </a:custGeom>
                <a:noFill/>
                <a:ln w="0">
                  <a:solidFill>
                    <a:srgbClr val="000000"/>
                  </a:solidFill>
                  <a:round/>
                  <a:headEnd/>
                  <a:tailEnd/>
                </a:ln>
              </p:spPr>
              <p:txBody>
                <a:bodyPr/>
                <a:lstStyle/>
                <a:p>
                  <a:endParaRPr lang="en-US"/>
                </a:p>
              </p:txBody>
            </p:sp>
            <p:sp>
              <p:nvSpPr>
                <p:cNvPr id="3499" name="Freeform 491"/>
                <p:cNvSpPr>
                  <a:spLocks/>
                </p:cNvSpPr>
                <p:nvPr/>
              </p:nvSpPr>
              <p:spPr bwMode="auto">
                <a:xfrm>
                  <a:off x="2798" y="2491"/>
                  <a:ext cx="158" cy="37"/>
                </a:xfrm>
                <a:custGeom>
                  <a:avLst/>
                  <a:gdLst>
                    <a:gd name="T0" fmla="*/ 0 w 158"/>
                    <a:gd name="T1" fmla="*/ 0 h 37"/>
                    <a:gd name="T2" fmla="*/ 0 w 158"/>
                    <a:gd name="T3" fmla="*/ 37 h 37"/>
                    <a:gd name="T4" fmla="*/ 158 w 158"/>
                    <a:gd name="T5" fmla="*/ 37 h 37"/>
                    <a:gd name="T6" fmla="*/ 158 w 158"/>
                    <a:gd name="T7" fmla="*/ 0 h 37"/>
                    <a:gd name="T8" fmla="*/ 0 w 158"/>
                    <a:gd name="T9" fmla="*/ 0 h 37"/>
                    <a:gd name="T10" fmla="*/ 0 w 158"/>
                    <a:gd name="T11" fmla="*/ 0 h 37"/>
                    <a:gd name="T12" fmla="*/ 0 60000 65536"/>
                    <a:gd name="T13" fmla="*/ 0 60000 65536"/>
                    <a:gd name="T14" fmla="*/ 0 60000 65536"/>
                    <a:gd name="T15" fmla="*/ 0 60000 65536"/>
                    <a:gd name="T16" fmla="*/ 0 60000 65536"/>
                    <a:gd name="T17" fmla="*/ 0 60000 65536"/>
                    <a:gd name="T18" fmla="*/ 0 w 158"/>
                    <a:gd name="T19" fmla="*/ 0 h 37"/>
                    <a:gd name="T20" fmla="*/ 158 w 158"/>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158" h="37">
                      <a:moveTo>
                        <a:pt x="0" y="0"/>
                      </a:moveTo>
                      <a:lnTo>
                        <a:pt x="0" y="37"/>
                      </a:lnTo>
                      <a:lnTo>
                        <a:pt x="158" y="37"/>
                      </a:lnTo>
                      <a:lnTo>
                        <a:pt x="158" y="0"/>
                      </a:lnTo>
                      <a:lnTo>
                        <a:pt x="0" y="0"/>
                      </a:lnTo>
                      <a:close/>
                    </a:path>
                  </a:pathLst>
                </a:custGeom>
                <a:solidFill>
                  <a:srgbClr val="EAEAEA"/>
                </a:solidFill>
                <a:ln w="9525">
                  <a:noFill/>
                  <a:round/>
                  <a:headEnd/>
                  <a:tailEnd/>
                </a:ln>
              </p:spPr>
              <p:txBody>
                <a:bodyPr/>
                <a:lstStyle/>
                <a:p>
                  <a:endParaRPr lang="en-US"/>
                </a:p>
              </p:txBody>
            </p:sp>
            <p:sp>
              <p:nvSpPr>
                <p:cNvPr id="3500" name="Freeform 492"/>
                <p:cNvSpPr>
                  <a:spLocks/>
                </p:cNvSpPr>
                <p:nvPr/>
              </p:nvSpPr>
              <p:spPr bwMode="auto">
                <a:xfrm>
                  <a:off x="2798" y="2491"/>
                  <a:ext cx="158" cy="37"/>
                </a:xfrm>
                <a:custGeom>
                  <a:avLst/>
                  <a:gdLst>
                    <a:gd name="T0" fmla="*/ 158 w 158"/>
                    <a:gd name="T1" fmla="*/ 37 h 37"/>
                    <a:gd name="T2" fmla="*/ 158 w 158"/>
                    <a:gd name="T3" fmla="*/ 0 h 37"/>
                    <a:gd name="T4" fmla="*/ 0 w 158"/>
                    <a:gd name="T5" fmla="*/ 0 h 37"/>
                    <a:gd name="T6" fmla="*/ 0 w 158"/>
                    <a:gd name="T7" fmla="*/ 37 h 37"/>
                    <a:gd name="T8" fmla="*/ 158 w 158"/>
                    <a:gd name="T9" fmla="*/ 37 h 37"/>
                    <a:gd name="T10" fmla="*/ 158 w 158"/>
                    <a:gd name="T11" fmla="*/ 37 h 37"/>
                    <a:gd name="T12" fmla="*/ 0 60000 65536"/>
                    <a:gd name="T13" fmla="*/ 0 60000 65536"/>
                    <a:gd name="T14" fmla="*/ 0 60000 65536"/>
                    <a:gd name="T15" fmla="*/ 0 60000 65536"/>
                    <a:gd name="T16" fmla="*/ 0 60000 65536"/>
                    <a:gd name="T17" fmla="*/ 0 60000 65536"/>
                    <a:gd name="T18" fmla="*/ 0 w 158"/>
                    <a:gd name="T19" fmla="*/ 0 h 37"/>
                    <a:gd name="T20" fmla="*/ 158 w 158"/>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158" h="37">
                      <a:moveTo>
                        <a:pt x="158" y="37"/>
                      </a:moveTo>
                      <a:lnTo>
                        <a:pt x="158" y="0"/>
                      </a:lnTo>
                      <a:lnTo>
                        <a:pt x="0" y="0"/>
                      </a:lnTo>
                      <a:lnTo>
                        <a:pt x="0" y="37"/>
                      </a:lnTo>
                      <a:lnTo>
                        <a:pt x="158" y="37"/>
                      </a:lnTo>
                      <a:close/>
                    </a:path>
                  </a:pathLst>
                </a:custGeom>
                <a:noFill/>
                <a:ln w="0">
                  <a:solidFill>
                    <a:srgbClr val="000000"/>
                  </a:solidFill>
                  <a:round/>
                  <a:headEnd/>
                  <a:tailEnd/>
                </a:ln>
              </p:spPr>
              <p:txBody>
                <a:bodyPr/>
                <a:lstStyle/>
                <a:p>
                  <a:endParaRPr lang="en-US"/>
                </a:p>
              </p:txBody>
            </p:sp>
            <p:sp>
              <p:nvSpPr>
                <p:cNvPr id="3501" name="Freeform 493"/>
                <p:cNvSpPr>
                  <a:spLocks/>
                </p:cNvSpPr>
                <p:nvPr/>
              </p:nvSpPr>
              <p:spPr bwMode="auto">
                <a:xfrm>
                  <a:off x="2798" y="2425"/>
                  <a:ext cx="158" cy="66"/>
                </a:xfrm>
                <a:custGeom>
                  <a:avLst/>
                  <a:gdLst>
                    <a:gd name="T0" fmla="*/ 0 w 158"/>
                    <a:gd name="T1" fmla="*/ 0 h 66"/>
                    <a:gd name="T2" fmla="*/ 0 w 158"/>
                    <a:gd name="T3" fmla="*/ 66 h 66"/>
                    <a:gd name="T4" fmla="*/ 158 w 158"/>
                    <a:gd name="T5" fmla="*/ 66 h 66"/>
                    <a:gd name="T6" fmla="*/ 158 w 158"/>
                    <a:gd name="T7" fmla="*/ 0 h 66"/>
                    <a:gd name="T8" fmla="*/ 0 w 158"/>
                    <a:gd name="T9" fmla="*/ 0 h 66"/>
                    <a:gd name="T10" fmla="*/ 0 w 158"/>
                    <a:gd name="T11" fmla="*/ 0 h 66"/>
                    <a:gd name="T12" fmla="*/ 0 60000 65536"/>
                    <a:gd name="T13" fmla="*/ 0 60000 65536"/>
                    <a:gd name="T14" fmla="*/ 0 60000 65536"/>
                    <a:gd name="T15" fmla="*/ 0 60000 65536"/>
                    <a:gd name="T16" fmla="*/ 0 60000 65536"/>
                    <a:gd name="T17" fmla="*/ 0 60000 65536"/>
                    <a:gd name="T18" fmla="*/ 0 w 158"/>
                    <a:gd name="T19" fmla="*/ 0 h 66"/>
                    <a:gd name="T20" fmla="*/ 158 w 158"/>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58" h="66">
                      <a:moveTo>
                        <a:pt x="0" y="0"/>
                      </a:moveTo>
                      <a:lnTo>
                        <a:pt x="0" y="66"/>
                      </a:lnTo>
                      <a:lnTo>
                        <a:pt x="158" y="66"/>
                      </a:lnTo>
                      <a:lnTo>
                        <a:pt x="158" y="0"/>
                      </a:lnTo>
                      <a:lnTo>
                        <a:pt x="0" y="0"/>
                      </a:lnTo>
                      <a:close/>
                    </a:path>
                  </a:pathLst>
                </a:custGeom>
                <a:solidFill>
                  <a:srgbClr val="FFFFFF"/>
                </a:solidFill>
                <a:ln w="9525">
                  <a:noFill/>
                  <a:round/>
                  <a:headEnd/>
                  <a:tailEnd/>
                </a:ln>
              </p:spPr>
              <p:txBody>
                <a:bodyPr/>
                <a:lstStyle/>
                <a:p>
                  <a:endParaRPr lang="en-US"/>
                </a:p>
              </p:txBody>
            </p:sp>
            <p:sp>
              <p:nvSpPr>
                <p:cNvPr id="3502" name="Freeform 494"/>
                <p:cNvSpPr>
                  <a:spLocks/>
                </p:cNvSpPr>
                <p:nvPr/>
              </p:nvSpPr>
              <p:spPr bwMode="auto">
                <a:xfrm>
                  <a:off x="2798" y="2425"/>
                  <a:ext cx="158" cy="66"/>
                </a:xfrm>
                <a:custGeom>
                  <a:avLst/>
                  <a:gdLst>
                    <a:gd name="T0" fmla="*/ 158 w 158"/>
                    <a:gd name="T1" fmla="*/ 66 h 66"/>
                    <a:gd name="T2" fmla="*/ 158 w 158"/>
                    <a:gd name="T3" fmla="*/ 0 h 66"/>
                    <a:gd name="T4" fmla="*/ 0 w 158"/>
                    <a:gd name="T5" fmla="*/ 0 h 66"/>
                    <a:gd name="T6" fmla="*/ 0 w 158"/>
                    <a:gd name="T7" fmla="*/ 66 h 66"/>
                    <a:gd name="T8" fmla="*/ 158 w 158"/>
                    <a:gd name="T9" fmla="*/ 66 h 66"/>
                    <a:gd name="T10" fmla="*/ 158 w 158"/>
                    <a:gd name="T11" fmla="*/ 66 h 66"/>
                    <a:gd name="T12" fmla="*/ 0 60000 65536"/>
                    <a:gd name="T13" fmla="*/ 0 60000 65536"/>
                    <a:gd name="T14" fmla="*/ 0 60000 65536"/>
                    <a:gd name="T15" fmla="*/ 0 60000 65536"/>
                    <a:gd name="T16" fmla="*/ 0 60000 65536"/>
                    <a:gd name="T17" fmla="*/ 0 60000 65536"/>
                    <a:gd name="T18" fmla="*/ 0 w 158"/>
                    <a:gd name="T19" fmla="*/ 0 h 66"/>
                    <a:gd name="T20" fmla="*/ 158 w 158"/>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58" h="66">
                      <a:moveTo>
                        <a:pt x="158" y="66"/>
                      </a:moveTo>
                      <a:lnTo>
                        <a:pt x="158" y="0"/>
                      </a:lnTo>
                      <a:lnTo>
                        <a:pt x="0" y="0"/>
                      </a:lnTo>
                      <a:lnTo>
                        <a:pt x="0" y="66"/>
                      </a:lnTo>
                      <a:lnTo>
                        <a:pt x="158" y="66"/>
                      </a:lnTo>
                      <a:close/>
                    </a:path>
                  </a:pathLst>
                </a:custGeom>
                <a:noFill/>
                <a:ln w="0">
                  <a:solidFill>
                    <a:srgbClr val="000000"/>
                  </a:solidFill>
                  <a:round/>
                  <a:headEnd/>
                  <a:tailEnd/>
                </a:ln>
              </p:spPr>
              <p:txBody>
                <a:bodyPr/>
                <a:lstStyle/>
                <a:p>
                  <a:endParaRPr lang="en-US"/>
                </a:p>
              </p:txBody>
            </p:sp>
            <p:sp>
              <p:nvSpPr>
                <p:cNvPr id="3503" name="Freeform 495"/>
                <p:cNvSpPr>
                  <a:spLocks noEditPoints="1"/>
                </p:cNvSpPr>
                <p:nvPr/>
              </p:nvSpPr>
              <p:spPr bwMode="auto">
                <a:xfrm>
                  <a:off x="2798" y="2387"/>
                  <a:ext cx="158" cy="141"/>
                </a:xfrm>
                <a:custGeom>
                  <a:avLst/>
                  <a:gdLst>
                    <a:gd name="T0" fmla="*/ 158 w 158"/>
                    <a:gd name="T1" fmla="*/ 38 h 141"/>
                    <a:gd name="T2" fmla="*/ 158 w 158"/>
                    <a:gd name="T3" fmla="*/ 0 h 141"/>
                    <a:gd name="T4" fmla="*/ 0 w 158"/>
                    <a:gd name="T5" fmla="*/ 0 h 141"/>
                    <a:gd name="T6" fmla="*/ 0 w 158"/>
                    <a:gd name="T7" fmla="*/ 38 h 141"/>
                    <a:gd name="T8" fmla="*/ 158 w 158"/>
                    <a:gd name="T9" fmla="*/ 38 h 141"/>
                    <a:gd name="T10" fmla="*/ 158 w 158"/>
                    <a:gd name="T11" fmla="*/ 38 h 141"/>
                    <a:gd name="T12" fmla="*/ 0 w 158"/>
                    <a:gd name="T13" fmla="*/ 141 h 141"/>
                    <a:gd name="T14" fmla="*/ 0 w 158"/>
                    <a:gd name="T15" fmla="*/ 0 h 141"/>
                    <a:gd name="T16" fmla="*/ 0 w 158"/>
                    <a:gd name="T17" fmla="*/ 141 h 141"/>
                    <a:gd name="T18" fmla="*/ 0 w 158"/>
                    <a:gd name="T19" fmla="*/ 141 h 141"/>
                    <a:gd name="T20" fmla="*/ 158 w 158"/>
                    <a:gd name="T21" fmla="*/ 141 h 141"/>
                    <a:gd name="T22" fmla="*/ 158 w 158"/>
                    <a:gd name="T23" fmla="*/ 0 h 141"/>
                    <a:gd name="T24" fmla="*/ 158 w 158"/>
                    <a:gd name="T25" fmla="*/ 141 h 141"/>
                    <a:gd name="T26" fmla="*/ 158 w 158"/>
                    <a:gd name="T27" fmla="*/ 141 h 1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8"/>
                    <a:gd name="T43" fmla="*/ 0 h 141"/>
                    <a:gd name="T44" fmla="*/ 158 w 158"/>
                    <a:gd name="T45" fmla="*/ 141 h 1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8" h="141">
                      <a:moveTo>
                        <a:pt x="158" y="38"/>
                      </a:moveTo>
                      <a:lnTo>
                        <a:pt x="158" y="0"/>
                      </a:lnTo>
                      <a:lnTo>
                        <a:pt x="0" y="0"/>
                      </a:lnTo>
                      <a:lnTo>
                        <a:pt x="0" y="38"/>
                      </a:lnTo>
                      <a:lnTo>
                        <a:pt x="158" y="38"/>
                      </a:lnTo>
                      <a:close/>
                      <a:moveTo>
                        <a:pt x="0" y="141"/>
                      </a:moveTo>
                      <a:lnTo>
                        <a:pt x="0" y="0"/>
                      </a:lnTo>
                      <a:lnTo>
                        <a:pt x="0" y="141"/>
                      </a:lnTo>
                      <a:close/>
                      <a:moveTo>
                        <a:pt x="158" y="141"/>
                      </a:moveTo>
                      <a:lnTo>
                        <a:pt x="158" y="0"/>
                      </a:lnTo>
                      <a:lnTo>
                        <a:pt x="158" y="141"/>
                      </a:lnTo>
                      <a:close/>
                    </a:path>
                  </a:pathLst>
                </a:custGeom>
                <a:solidFill>
                  <a:srgbClr val="FFFFFF"/>
                </a:solidFill>
                <a:ln w="9525">
                  <a:noFill/>
                  <a:round/>
                  <a:headEnd/>
                  <a:tailEnd/>
                </a:ln>
              </p:spPr>
              <p:txBody>
                <a:bodyPr/>
                <a:lstStyle/>
                <a:p>
                  <a:endParaRPr lang="en-US"/>
                </a:p>
              </p:txBody>
            </p:sp>
            <p:sp>
              <p:nvSpPr>
                <p:cNvPr id="3504" name="Freeform 496"/>
                <p:cNvSpPr>
                  <a:spLocks/>
                </p:cNvSpPr>
                <p:nvPr/>
              </p:nvSpPr>
              <p:spPr bwMode="auto">
                <a:xfrm>
                  <a:off x="2798" y="2387"/>
                  <a:ext cx="158" cy="38"/>
                </a:xfrm>
                <a:custGeom>
                  <a:avLst/>
                  <a:gdLst>
                    <a:gd name="T0" fmla="*/ 158 w 158"/>
                    <a:gd name="T1" fmla="*/ 38 h 38"/>
                    <a:gd name="T2" fmla="*/ 158 w 158"/>
                    <a:gd name="T3" fmla="*/ 0 h 38"/>
                    <a:gd name="T4" fmla="*/ 0 w 158"/>
                    <a:gd name="T5" fmla="*/ 0 h 38"/>
                    <a:gd name="T6" fmla="*/ 0 w 158"/>
                    <a:gd name="T7" fmla="*/ 38 h 38"/>
                    <a:gd name="T8" fmla="*/ 158 w 158"/>
                    <a:gd name="T9" fmla="*/ 38 h 38"/>
                    <a:gd name="T10" fmla="*/ 158 w 158"/>
                    <a:gd name="T11" fmla="*/ 38 h 38"/>
                    <a:gd name="T12" fmla="*/ 0 60000 65536"/>
                    <a:gd name="T13" fmla="*/ 0 60000 65536"/>
                    <a:gd name="T14" fmla="*/ 0 60000 65536"/>
                    <a:gd name="T15" fmla="*/ 0 60000 65536"/>
                    <a:gd name="T16" fmla="*/ 0 60000 65536"/>
                    <a:gd name="T17" fmla="*/ 0 60000 65536"/>
                    <a:gd name="T18" fmla="*/ 0 w 158"/>
                    <a:gd name="T19" fmla="*/ 0 h 38"/>
                    <a:gd name="T20" fmla="*/ 158 w 158"/>
                    <a:gd name="T21" fmla="*/ 38 h 38"/>
                  </a:gdLst>
                  <a:ahLst/>
                  <a:cxnLst>
                    <a:cxn ang="T12">
                      <a:pos x="T0" y="T1"/>
                    </a:cxn>
                    <a:cxn ang="T13">
                      <a:pos x="T2" y="T3"/>
                    </a:cxn>
                    <a:cxn ang="T14">
                      <a:pos x="T4" y="T5"/>
                    </a:cxn>
                    <a:cxn ang="T15">
                      <a:pos x="T6" y="T7"/>
                    </a:cxn>
                    <a:cxn ang="T16">
                      <a:pos x="T8" y="T9"/>
                    </a:cxn>
                    <a:cxn ang="T17">
                      <a:pos x="T10" y="T11"/>
                    </a:cxn>
                  </a:cxnLst>
                  <a:rect l="T18" t="T19" r="T20" b="T21"/>
                  <a:pathLst>
                    <a:path w="158" h="38">
                      <a:moveTo>
                        <a:pt x="158" y="38"/>
                      </a:moveTo>
                      <a:lnTo>
                        <a:pt x="158" y="0"/>
                      </a:lnTo>
                      <a:lnTo>
                        <a:pt x="0" y="0"/>
                      </a:lnTo>
                      <a:lnTo>
                        <a:pt x="0" y="38"/>
                      </a:lnTo>
                      <a:lnTo>
                        <a:pt x="158" y="38"/>
                      </a:lnTo>
                      <a:close/>
                    </a:path>
                  </a:pathLst>
                </a:custGeom>
                <a:noFill/>
                <a:ln w="0">
                  <a:solidFill>
                    <a:srgbClr val="000000"/>
                  </a:solidFill>
                  <a:round/>
                  <a:headEnd/>
                  <a:tailEnd/>
                </a:ln>
              </p:spPr>
              <p:txBody>
                <a:bodyPr/>
                <a:lstStyle/>
                <a:p>
                  <a:endParaRPr lang="en-US"/>
                </a:p>
              </p:txBody>
            </p:sp>
            <p:sp>
              <p:nvSpPr>
                <p:cNvPr id="3505" name="Freeform 497"/>
                <p:cNvSpPr>
                  <a:spLocks/>
                </p:cNvSpPr>
                <p:nvPr/>
              </p:nvSpPr>
              <p:spPr bwMode="auto">
                <a:xfrm>
                  <a:off x="2798" y="2387"/>
                  <a:ext cx="0" cy="141"/>
                </a:xfrm>
                <a:custGeom>
                  <a:avLst/>
                  <a:gdLst>
                    <a:gd name="T0" fmla="*/ 141 h 141"/>
                    <a:gd name="T1" fmla="*/ 0 h 141"/>
                    <a:gd name="T2" fmla="*/ 141 h 141"/>
                    <a:gd name="T3" fmla="*/ 0 60000 65536"/>
                    <a:gd name="T4" fmla="*/ 0 60000 65536"/>
                    <a:gd name="T5" fmla="*/ 0 60000 65536"/>
                    <a:gd name="T6" fmla="*/ 0 h 141"/>
                    <a:gd name="T7" fmla="*/ 141 h 141"/>
                  </a:gdLst>
                  <a:ahLst/>
                  <a:cxnLst>
                    <a:cxn ang="T3">
                      <a:pos x="0" y="T0"/>
                    </a:cxn>
                    <a:cxn ang="T4">
                      <a:pos x="0" y="T1"/>
                    </a:cxn>
                    <a:cxn ang="T5">
                      <a:pos x="0" y="T2"/>
                    </a:cxn>
                  </a:cxnLst>
                  <a:rect l="0" t="T6" r="0" b="T7"/>
                  <a:pathLst>
                    <a:path h="141">
                      <a:moveTo>
                        <a:pt x="0" y="141"/>
                      </a:moveTo>
                      <a:lnTo>
                        <a:pt x="0" y="0"/>
                      </a:lnTo>
                      <a:lnTo>
                        <a:pt x="0" y="141"/>
                      </a:lnTo>
                      <a:close/>
                    </a:path>
                  </a:pathLst>
                </a:custGeom>
                <a:noFill/>
                <a:ln w="0">
                  <a:solidFill>
                    <a:srgbClr val="000000"/>
                  </a:solidFill>
                  <a:round/>
                  <a:headEnd/>
                  <a:tailEnd/>
                </a:ln>
              </p:spPr>
              <p:txBody>
                <a:bodyPr/>
                <a:lstStyle/>
                <a:p>
                  <a:endParaRPr lang="en-US"/>
                </a:p>
              </p:txBody>
            </p:sp>
            <p:sp>
              <p:nvSpPr>
                <p:cNvPr id="3506" name="Freeform 498"/>
                <p:cNvSpPr>
                  <a:spLocks/>
                </p:cNvSpPr>
                <p:nvPr/>
              </p:nvSpPr>
              <p:spPr bwMode="auto">
                <a:xfrm>
                  <a:off x="2956" y="2387"/>
                  <a:ext cx="0" cy="141"/>
                </a:xfrm>
                <a:custGeom>
                  <a:avLst/>
                  <a:gdLst>
                    <a:gd name="T0" fmla="*/ 141 h 141"/>
                    <a:gd name="T1" fmla="*/ 0 h 141"/>
                    <a:gd name="T2" fmla="*/ 141 h 141"/>
                    <a:gd name="T3" fmla="*/ 0 60000 65536"/>
                    <a:gd name="T4" fmla="*/ 0 60000 65536"/>
                    <a:gd name="T5" fmla="*/ 0 60000 65536"/>
                    <a:gd name="T6" fmla="*/ 0 h 141"/>
                    <a:gd name="T7" fmla="*/ 141 h 141"/>
                  </a:gdLst>
                  <a:ahLst/>
                  <a:cxnLst>
                    <a:cxn ang="T3">
                      <a:pos x="0" y="T0"/>
                    </a:cxn>
                    <a:cxn ang="T4">
                      <a:pos x="0" y="T1"/>
                    </a:cxn>
                    <a:cxn ang="T5">
                      <a:pos x="0" y="T2"/>
                    </a:cxn>
                  </a:cxnLst>
                  <a:rect l="0" t="T6" r="0" b="T7"/>
                  <a:pathLst>
                    <a:path h="141">
                      <a:moveTo>
                        <a:pt x="0" y="141"/>
                      </a:moveTo>
                      <a:lnTo>
                        <a:pt x="0" y="0"/>
                      </a:lnTo>
                      <a:lnTo>
                        <a:pt x="0" y="141"/>
                      </a:lnTo>
                      <a:close/>
                    </a:path>
                  </a:pathLst>
                </a:custGeom>
                <a:noFill/>
                <a:ln w="0">
                  <a:solidFill>
                    <a:srgbClr val="000000"/>
                  </a:solidFill>
                  <a:round/>
                  <a:headEnd/>
                  <a:tailEnd/>
                </a:ln>
              </p:spPr>
              <p:txBody>
                <a:bodyPr/>
                <a:lstStyle/>
                <a:p>
                  <a:endParaRPr lang="en-US"/>
                </a:p>
              </p:txBody>
            </p:sp>
            <p:sp>
              <p:nvSpPr>
                <p:cNvPr id="3507" name="Freeform 499"/>
                <p:cNvSpPr>
                  <a:spLocks/>
                </p:cNvSpPr>
                <p:nvPr/>
              </p:nvSpPr>
              <p:spPr bwMode="auto">
                <a:xfrm>
                  <a:off x="2664" y="2563"/>
                  <a:ext cx="6" cy="6"/>
                </a:xfrm>
                <a:custGeom>
                  <a:avLst/>
                  <a:gdLst>
                    <a:gd name="T0" fmla="*/ 0 w 6"/>
                    <a:gd name="T1" fmla="*/ 0 h 6"/>
                    <a:gd name="T2" fmla="*/ 0 w 6"/>
                    <a:gd name="T3" fmla="*/ 6 h 6"/>
                    <a:gd name="T4" fmla="*/ 6 w 6"/>
                    <a:gd name="T5" fmla="*/ 6 h 6"/>
                    <a:gd name="T6" fmla="*/ 6 w 6"/>
                    <a:gd name="T7" fmla="*/ 0 h 6"/>
                    <a:gd name="T8" fmla="*/ 0 w 6"/>
                    <a:gd name="T9" fmla="*/ 0 h 6"/>
                    <a:gd name="T10" fmla="*/ 0 w 6"/>
                    <a:gd name="T11" fmla="*/ 0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0" y="0"/>
                      </a:moveTo>
                      <a:lnTo>
                        <a:pt x="0" y="6"/>
                      </a:lnTo>
                      <a:lnTo>
                        <a:pt x="6" y="6"/>
                      </a:lnTo>
                      <a:lnTo>
                        <a:pt x="6" y="0"/>
                      </a:lnTo>
                      <a:lnTo>
                        <a:pt x="0" y="0"/>
                      </a:lnTo>
                      <a:close/>
                    </a:path>
                  </a:pathLst>
                </a:custGeom>
                <a:solidFill>
                  <a:srgbClr val="FFFFFF"/>
                </a:solidFill>
                <a:ln w="9525">
                  <a:noFill/>
                  <a:round/>
                  <a:headEnd/>
                  <a:tailEnd/>
                </a:ln>
              </p:spPr>
              <p:txBody>
                <a:bodyPr/>
                <a:lstStyle/>
                <a:p>
                  <a:endParaRPr lang="en-US"/>
                </a:p>
              </p:txBody>
            </p:sp>
            <p:sp>
              <p:nvSpPr>
                <p:cNvPr id="3508" name="Freeform 500"/>
                <p:cNvSpPr>
                  <a:spLocks/>
                </p:cNvSpPr>
                <p:nvPr/>
              </p:nvSpPr>
              <p:spPr bwMode="auto">
                <a:xfrm>
                  <a:off x="2891" y="2550"/>
                  <a:ext cx="7" cy="7"/>
                </a:xfrm>
                <a:custGeom>
                  <a:avLst/>
                  <a:gdLst>
                    <a:gd name="T0" fmla="*/ 0 w 7"/>
                    <a:gd name="T1" fmla="*/ 0 h 7"/>
                    <a:gd name="T2" fmla="*/ 0 w 7"/>
                    <a:gd name="T3" fmla="*/ 7 h 7"/>
                    <a:gd name="T4" fmla="*/ 7 w 7"/>
                    <a:gd name="T5" fmla="*/ 7 h 7"/>
                    <a:gd name="T6" fmla="*/ 7 w 7"/>
                    <a:gd name="T7" fmla="*/ 0 h 7"/>
                    <a:gd name="T8" fmla="*/ 0 w 7"/>
                    <a:gd name="T9" fmla="*/ 0 h 7"/>
                    <a:gd name="T10" fmla="*/ 0 w 7"/>
                    <a:gd name="T11" fmla="*/ 0 h 7"/>
                    <a:gd name="T12" fmla="*/ 0 60000 65536"/>
                    <a:gd name="T13" fmla="*/ 0 60000 65536"/>
                    <a:gd name="T14" fmla="*/ 0 60000 65536"/>
                    <a:gd name="T15" fmla="*/ 0 60000 65536"/>
                    <a:gd name="T16" fmla="*/ 0 60000 65536"/>
                    <a:gd name="T17" fmla="*/ 0 60000 65536"/>
                    <a:gd name="T18" fmla="*/ 0 w 7"/>
                    <a:gd name="T19" fmla="*/ 0 h 7"/>
                    <a:gd name="T20" fmla="*/ 7 w 7"/>
                    <a:gd name="T21" fmla="*/ 7 h 7"/>
                  </a:gdLst>
                  <a:ahLst/>
                  <a:cxnLst>
                    <a:cxn ang="T12">
                      <a:pos x="T0" y="T1"/>
                    </a:cxn>
                    <a:cxn ang="T13">
                      <a:pos x="T2" y="T3"/>
                    </a:cxn>
                    <a:cxn ang="T14">
                      <a:pos x="T4" y="T5"/>
                    </a:cxn>
                    <a:cxn ang="T15">
                      <a:pos x="T6" y="T7"/>
                    </a:cxn>
                    <a:cxn ang="T16">
                      <a:pos x="T8" y="T9"/>
                    </a:cxn>
                    <a:cxn ang="T17">
                      <a:pos x="T10" y="T11"/>
                    </a:cxn>
                  </a:cxnLst>
                  <a:rect l="T18" t="T19" r="T20" b="T21"/>
                  <a:pathLst>
                    <a:path w="7" h="7">
                      <a:moveTo>
                        <a:pt x="0" y="0"/>
                      </a:moveTo>
                      <a:lnTo>
                        <a:pt x="0" y="7"/>
                      </a:lnTo>
                      <a:lnTo>
                        <a:pt x="7" y="7"/>
                      </a:lnTo>
                      <a:lnTo>
                        <a:pt x="7" y="0"/>
                      </a:lnTo>
                      <a:lnTo>
                        <a:pt x="0" y="0"/>
                      </a:lnTo>
                      <a:close/>
                    </a:path>
                  </a:pathLst>
                </a:custGeom>
                <a:solidFill>
                  <a:srgbClr val="FFFFFF"/>
                </a:solidFill>
                <a:ln w="9525">
                  <a:noFill/>
                  <a:round/>
                  <a:headEnd/>
                  <a:tailEnd/>
                </a:ln>
              </p:spPr>
              <p:txBody>
                <a:bodyPr/>
                <a:lstStyle/>
                <a:p>
                  <a:endParaRPr lang="en-US"/>
                </a:p>
              </p:txBody>
            </p:sp>
            <p:sp>
              <p:nvSpPr>
                <p:cNvPr id="3509" name="Freeform 501"/>
                <p:cNvSpPr>
                  <a:spLocks/>
                </p:cNvSpPr>
                <p:nvPr/>
              </p:nvSpPr>
              <p:spPr bwMode="auto">
                <a:xfrm>
                  <a:off x="2856" y="2550"/>
                  <a:ext cx="6" cy="7"/>
                </a:xfrm>
                <a:custGeom>
                  <a:avLst/>
                  <a:gdLst>
                    <a:gd name="T0" fmla="*/ 0 w 6"/>
                    <a:gd name="T1" fmla="*/ 0 h 7"/>
                    <a:gd name="T2" fmla="*/ 0 w 6"/>
                    <a:gd name="T3" fmla="*/ 7 h 7"/>
                    <a:gd name="T4" fmla="*/ 6 w 6"/>
                    <a:gd name="T5" fmla="*/ 7 h 7"/>
                    <a:gd name="T6" fmla="*/ 6 w 6"/>
                    <a:gd name="T7" fmla="*/ 0 h 7"/>
                    <a:gd name="T8" fmla="*/ 0 w 6"/>
                    <a:gd name="T9" fmla="*/ 0 h 7"/>
                    <a:gd name="T10" fmla="*/ 0 w 6"/>
                    <a:gd name="T11" fmla="*/ 0 h 7"/>
                    <a:gd name="T12" fmla="*/ 0 60000 65536"/>
                    <a:gd name="T13" fmla="*/ 0 60000 65536"/>
                    <a:gd name="T14" fmla="*/ 0 60000 65536"/>
                    <a:gd name="T15" fmla="*/ 0 60000 65536"/>
                    <a:gd name="T16" fmla="*/ 0 60000 65536"/>
                    <a:gd name="T17" fmla="*/ 0 60000 65536"/>
                    <a:gd name="T18" fmla="*/ 0 w 6"/>
                    <a:gd name="T19" fmla="*/ 0 h 7"/>
                    <a:gd name="T20" fmla="*/ 6 w 6"/>
                    <a:gd name="T21" fmla="*/ 7 h 7"/>
                  </a:gdLst>
                  <a:ahLst/>
                  <a:cxnLst>
                    <a:cxn ang="T12">
                      <a:pos x="T0" y="T1"/>
                    </a:cxn>
                    <a:cxn ang="T13">
                      <a:pos x="T2" y="T3"/>
                    </a:cxn>
                    <a:cxn ang="T14">
                      <a:pos x="T4" y="T5"/>
                    </a:cxn>
                    <a:cxn ang="T15">
                      <a:pos x="T6" y="T7"/>
                    </a:cxn>
                    <a:cxn ang="T16">
                      <a:pos x="T8" y="T9"/>
                    </a:cxn>
                    <a:cxn ang="T17">
                      <a:pos x="T10" y="T11"/>
                    </a:cxn>
                  </a:cxnLst>
                  <a:rect l="T18" t="T19" r="T20" b="T21"/>
                  <a:pathLst>
                    <a:path w="6" h="7">
                      <a:moveTo>
                        <a:pt x="0" y="0"/>
                      </a:moveTo>
                      <a:lnTo>
                        <a:pt x="0" y="7"/>
                      </a:lnTo>
                      <a:lnTo>
                        <a:pt x="6" y="7"/>
                      </a:lnTo>
                      <a:lnTo>
                        <a:pt x="6" y="0"/>
                      </a:lnTo>
                      <a:lnTo>
                        <a:pt x="0" y="0"/>
                      </a:lnTo>
                      <a:close/>
                    </a:path>
                  </a:pathLst>
                </a:custGeom>
                <a:solidFill>
                  <a:srgbClr val="FFFFFF"/>
                </a:solidFill>
                <a:ln w="9525">
                  <a:noFill/>
                  <a:round/>
                  <a:headEnd/>
                  <a:tailEnd/>
                </a:ln>
              </p:spPr>
              <p:txBody>
                <a:bodyPr/>
                <a:lstStyle/>
                <a:p>
                  <a:endParaRPr lang="en-US"/>
                </a:p>
              </p:txBody>
            </p:sp>
            <p:sp>
              <p:nvSpPr>
                <p:cNvPr id="3510" name="Freeform 502"/>
                <p:cNvSpPr>
                  <a:spLocks/>
                </p:cNvSpPr>
                <p:nvPr/>
              </p:nvSpPr>
              <p:spPr bwMode="auto">
                <a:xfrm>
                  <a:off x="2700" y="2563"/>
                  <a:ext cx="6" cy="6"/>
                </a:xfrm>
                <a:custGeom>
                  <a:avLst/>
                  <a:gdLst>
                    <a:gd name="T0" fmla="*/ 0 w 6"/>
                    <a:gd name="T1" fmla="*/ 0 h 6"/>
                    <a:gd name="T2" fmla="*/ 0 w 6"/>
                    <a:gd name="T3" fmla="*/ 6 h 6"/>
                    <a:gd name="T4" fmla="*/ 6 w 6"/>
                    <a:gd name="T5" fmla="*/ 6 h 6"/>
                    <a:gd name="T6" fmla="*/ 6 w 6"/>
                    <a:gd name="T7" fmla="*/ 0 h 6"/>
                    <a:gd name="T8" fmla="*/ 0 w 6"/>
                    <a:gd name="T9" fmla="*/ 0 h 6"/>
                    <a:gd name="T10" fmla="*/ 0 w 6"/>
                    <a:gd name="T11" fmla="*/ 0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0" y="0"/>
                      </a:moveTo>
                      <a:lnTo>
                        <a:pt x="0" y="6"/>
                      </a:lnTo>
                      <a:lnTo>
                        <a:pt x="6" y="6"/>
                      </a:lnTo>
                      <a:lnTo>
                        <a:pt x="6" y="0"/>
                      </a:lnTo>
                      <a:lnTo>
                        <a:pt x="0" y="0"/>
                      </a:lnTo>
                      <a:close/>
                    </a:path>
                  </a:pathLst>
                </a:custGeom>
                <a:solidFill>
                  <a:srgbClr val="FFFFFF"/>
                </a:solidFill>
                <a:ln w="9525">
                  <a:noFill/>
                  <a:round/>
                  <a:headEnd/>
                  <a:tailEnd/>
                </a:ln>
              </p:spPr>
              <p:txBody>
                <a:bodyPr/>
                <a:lstStyle/>
                <a:p>
                  <a:endParaRPr lang="en-US"/>
                </a:p>
              </p:txBody>
            </p:sp>
          </p:grpSp>
          <p:grpSp>
            <p:nvGrpSpPr>
              <p:cNvPr id="2133" name="Group 503"/>
              <p:cNvGrpSpPr>
                <a:grpSpLocks/>
              </p:cNvGrpSpPr>
              <p:nvPr/>
            </p:nvGrpSpPr>
            <p:grpSpPr bwMode="auto">
              <a:xfrm>
                <a:off x="2630" y="1789"/>
                <a:ext cx="781" cy="626"/>
                <a:chOff x="2681" y="1972"/>
                <a:chExt cx="781" cy="626"/>
              </a:xfrm>
            </p:grpSpPr>
            <p:sp>
              <p:nvSpPr>
                <p:cNvPr id="3111" name="Freeform 504"/>
                <p:cNvSpPr>
                  <a:spLocks noEditPoints="1"/>
                </p:cNvSpPr>
                <p:nvPr/>
              </p:nvSpPr>
              <p:spPr bwMode="auto">
                <a:xfrm>
                  <a:off x="2684" y="2528"/>
                  <a:ext cx="194" cy="70"/>
                </a:xfrm>
                <a:custGeom>
                  <a:avLst/>
                  <a:gdLst>
                    <a:gd name="T0" fmla="*/ 194 w 194"/>
                    <a:gd name="T1" fmla="*/ 17 h 70"/>
                    <a:gd name="T2" fmla="*/ 193 w 194"/>
                    <a:gd name="T3" fmla="*/ 17 h 70"/>
                    <a:gd name="T4" fmla="*/ 193 w 194"/>
                    <a:gd name="T5" fmla="*/ 0 h 70"/>
                    <a:gd name="T6" fmla="*/ 194 w 194"/>
                    <a:gd name="T7" fmla="*/ 0 h 70"/>
                    <a:gd name="T8" fmla="*/ 194 w 194"/>
                    <a:gd name="T9" fmla="*/ 42 h 70"/>
                    <a:gd name="T10" fmla="*/ 193 w 194"/>
                    <a:gd name="T11" fmla="*/ 42 h 70"/>
                    <a:gd name="T12" fmla="*/ 193 w 194"/>
                    <a:gd name="T13" fmla="*/ 26 h 70"/>
                    <a:gd name="T14" fmla="*/ 194 w 194"/>
                    <a:gd name="T15" fmla="*/ 26 h 70"/>
                    <a:gd name="T16" fmla="*/ 194 w 194"/>
                    <a:gd name="T17" fmla="*/ 67 h 70"/>
                    <a:gd name="T18" fmla="*/ 193 w 194"/>
                    <a:gd name="T19" fmla="*/ 67 h 70"/>
                    <a:gd name="T20" fmla="*/ 193 w 194"/>
                    <a:gd name="T21" fmla="*/ 51 h 70"/>
                    <a:gd name="T22" fmla="*/ 194 w 194"/>
                    <a:gd name="T23" fmla="*/ 51 h 70"/>
                    <a:gd name="T24" fmla="*/ 171 w 194"/>
                    <a:gd name="T25" fmla="*/ 70 h 70"/>
                    <a:gd name="T26" fmla="*/ 171 w 194"/>
                    <a:gd name="T27" fmla="*/ 69 h 70"/>
                    <a:gd name="T28" fmla="*/ 187 w 194"/>
                    <a:gd name="T29" fmla="*/ 70 h 70"/>
                    <a:gd name="T30" fmla="*/ 187 w 194"/>
                    <a:gd name="T31" fmla="*/ 70 h 70"/>
                    <a:gd name="T32" fmla="*/ 146 w 194"/>
                    <a:gd name="T33" fmla="*/ 70 h 70"/>
                    <a:gd name="T34" fmla="*/ 146 w 194"/>
                    <a:gd name="T35" fmla="*/ 69 h 70"/>
                    <a:gd name="T36" fmla="*/ 162 w 194"/>
                    <a:gd name="T37" fmla="*/ 70 h 70"/>
                    <a:gd name="T38" fmla="*/ 162 w 194"/>
                    <a:gd name="T39" fmla="*/ 70 h 70"/>
                    <a:gd name="T40" fmla="*/ 121 w 194"/>
                    <a:gd name="T41" fmla="*/ 70 h 70"/>
                    <a:gd name="T42" fmla="*/ 121 w 194"/>
                    <a:gd name="T43" fmla="*/ 69 h 70"/>
                    <a:gd name="T44" fmla="*/ 137 w 194"/>
                    <a:gd name="T45" fmla="*/ 70 h 70"/>
                    <a:gd name="T46" fmla="*/ 136 w 194"/>
                    <a:gd name="T47" fmla="*/ 70 h 70"/>
                    <a:gd name="T48" fmla="*/ 95 w 194"/>
                    <a:gd name="T49" fmla="*/ 70 h 70"/>
                    <a:gd name="T50" fmla="*/ 95 w 194"/>
                    <a:gd name="T51" fmla="*/ 69 h 70"/>
                    <a:gd name="T52" fmla="*/ 112 w 194"/>
                    <a:gd name="T53" fmla="*/ 70 h 70"/>
                    <a:gd name="T54" fmla="*/ 111 w 194"/>
                    <a:gd name="T55" fmla="*/ 70 h 70"/>
                    <a:gd name="T56" fmla="*/ 70 w 194"/>
                    <a:gd name="T57" fmla="*/ 70 h 70"/>
                    <a:gd name="T58" fmla="*/ 70 w 194"/>
                    <a:gd name="T59" fmla="*/ 69 h 70"/>
                    <a:gd name="T60" fmla="*/ 86 w 194"/>
                    <a:gd name="T61" fmla="*/ 70 h 70"/>
                    <a:gd name="T62" fmla="*/ 86 w 194"/>
                    <a:gd name="T63" fmla="*/ 70 h 70"/>
                    <a:gd name="T64" fmla="*/ 45 w 194"/>
                    <a:gd name="T65" fmla="*/ 70 h 70"/>
                    <a:gd name="T66" fmla="*/ 45 w 194"/>
                    <a:gd name="T67" fmla="*/ 69 h 70"/>
                    <a:gd name="T68" fmla="*/ 61 w 194"/>
                    <a:gd name="T69" fmla="*/ 70 h 70"/>
                    <a:gd name="T70" fmla="*/ 60 w 194"/>
                    <a:gd name="T71" fmla="*/ 70 h 70"/>
                    <a:gd name="T72" fmla="*/ 20 w 194"/>
                    <a:gd name="T73" fmla="*/ 70 h 70"/>
                    <a:gd name="T74" fmla="*/ 20 w 194"/>
                    <a:gd name="T75" fmla="*/ 69 h 70"/>
                    <a:gd name="T76" fmla="*/ 36 w 194"/>
                    <a:gd name="T77" fmla="*/ 70 h 70"/>
                    <a:gd name="T78" fmla="*/ 35 w 194"/>
                    <a:gd name="T79" fmla="*/ 70 h 70"/>
                    <a:gd name="T80" fmla="*/ 0 w 194"/>
                    <a:gd name="T81" fmla="*/ 70 h 70"/>
                    <a:gd name="T82" fmla="*/ 0 w 194"/>
                    <a:gd name="T83" fmla="*/ 64 h 70"/>
                    <a:gd name="T84" fmla="*/ 1 w 194"/>
                    <a:gd name="T85" fmla="*/ 64 h 70"/>
                    <a:gd name="T86" fmla="*/ 0 w 194"/>
                    <a:gd name="T87" fmla="*/ 69 h 70"/>
                    <a:gd name="T88" fmla="*/ 11 w 194"/>
                    <a:gd name="T89" fmla="*/ 70 h 70"/>
                    <a:gd name="T90" fmla="*/ 10 w 194"/>
                    <a:gd name="T91" fmla="*/ 70 h 70"/>
                    <a:gd name="T92" fmla="*/ 0 w 194"/>
                    <a:gd name="T93" fmla="*/ 39 h 70"/>
                    <a:gd name="T94" fmla="*/ 1 w 194"/>
                    <a:gd name="T95" fmla="*/ 39 h 70"/>
                    <a:gd name="T96" fmla="*/ 0 w 194"/>
                    <a:gd name="T97" fmla="*/ 55 h 70"/>
                    <a:gd name="T98" fmla="*/ 0 w 194"/>
                    <a:gd name="T99" fmla="*/ 54 h 70"/>
                    <a:gd name="T100" fmla="*/ 0 w 194"/>
                    <a:gd name="T101" fmla="*/ 13 h 70"/>
                    <a:gd name="T102" fmla="*/ 1 w 194"/>
                    <a:gd name="T103" fmla="*/ 13 h 70"/>
                    <a:gd name="T104" fmla="*/ 0 w 194"/>
                    <a:gd name="T105" fmla="*/ 30 h 70"/>
                    <a:gd name="T106" fmla="*/ 0 w 194"/>
                    <a:gd name="T107" fmla="*/ 29 h 7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94"/>
                    <a:gd name="T163" fmla="*/ 0 h 70"/>
                    <a:gd name="T164" fmla="*/ 194 w 194"/>
                    <a:gd name="T165" fmla="*/ 70 h 7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94" h="70">
                      <a:moveTo>
                        <a:pt x="194" y="0"/>
                      </a:moveTo>
                      <a:lnTo>
                        <a:pt x="194" y="17"/>
                      </a:lnTo>
                      <a:lnTo>
                        <a:pt x="193" y="17"/>
                      </a:lnTo>
                      <a:lnTo>
                        <a:pt x="193" y="0"/>
                      </a:lnTo>
                      <a:lnTo>
                        <a:pt x="194" y="0"/>
                      </a:lnTo>
                      <a:close/>
                      <a:moveTo>
                        <a:pt x="194" y="26"/>
                      </a:moveTo>
                      <a:lnTo>
                        <a:pt x="194" y="42"/>
                      </a:lnTo>
                      <a:lnTo>
                        <a:pt x="193" y="42"/>
                      </a:lnTo>
                      <a:lnTo>
                        <a:pt x="193" y="26"/>
                      </a:lnTo>
                      <a:lnTo>
                        <a:pt x="194" y="26"/>
                      </a:lnTo>
                      <a:close/>
                      <a:moveTo>
                        <a:pt x="194" y="51"/>
                      </a:moveTo>
                      <a:lnTo>
                        <a:pt x="194" y="67"/>
                      </a:lnTo>
                      <a:lnTo>
                        <a:pt x="193" y="67"/>
                      </a:lnTo>
                      <a:lnTo>
                        <a:pt x="193" y="51"/>
                      </a:lnTo>
                      <a:lnTo>
                        <a:pt x="194" y="51"/>
                      </a:lnTo>
                      <a:close/>
                      <a:moveTo>
                        <a:pt x="187" y="70"/>
                      </a:moveTo>
                      <a:lnTo>
                        <a:pt x="171" y="70"/>
                      </a:lnTo>
                      <a:lnTo>
                        <a:pt x="171" y="69"/>
                      </a:lnTo>
                      <a:lnTo>
                        <a:pt x="187" y="69"/>
                      </a:lnTo>
                      <a:lnTo>
                        <a:pt x="187" y="70"/>
                      </a:lnTo>
                      <a:close/>
                      <a:moveTo>
                        <a:pt x="162" y="70"/>
                      </a:moveTo>
                      <a:lnTo>
                        <a:pt x="146" y="70"/>
                      </a:lnTo>
                      <a:lnTo>
                        <a:pt x="145" y="70"/>
                      </a:lnTo>
                      <a:lnTo>
                        <a:pt x="146" y="69"/>
                      </a:lnTo>
                      <a:lnTo>
                        <a:pt x="162" y="69"/>
                      </a:lnTo>
                      <a:lnTo>
                        <a:pt x="162" y="70"/>
                      </a:lnTo>
                      <a:close/>
                      <a:moveTo>
                        <a:pt x="136" y="70"/>
                      </a:moveTo>
                      <a:lnTo>
                        <a:pt x="121" y="70"/>
                      </a:lnTo>
                      <a:lnTo>
                        <a:pt x="120" y="70"/>
                      </a:lnTo>
                      <a:lnTo>
                        <a:pt x="121" y="69"/>
                      </a:lnTo>
                      <a:lnTo>
                        <a:pt x="136" y="69"/>
                      </a:lnTo>
                      <a:lnTo>
                        <a:pt x="137" y="70"/>
                      </a:lnTo>
                      <a:lnTo>
                        <a:pt x="136" y="70"/>
                      </a:lnTo>
                      <a:close/>
                      <a:moveTo>
                        <a:pt x="111" y="70"/>
                      </a:moveTo>
                      <a:lnTo>
                        <a:pt x="95" y="70"/>
                      </a:lnTo>
                      <a:lnTo>
                        <a:pt x="95" y="69"/>
                      </a:lnTo>
                      <a:lnTo>
                        <a:pt x="111" y="69"/>
                      </a:lnTo>
                      <a:lnTo>
                        <a:pt x="112" y="70"/>
                      </a:lnTo>
                      <a:lnTo>
                        <a:pt x="111" y="70"/>
                      </a:lnTo>
                      <a:close/>
                      <a:moveTo>
                        <a:pt x="86" y="70"/>
                      </a:moveTo>
                      <a:lnTo>
                        <a:pt x="70" y="70"/>
                      </a:lnTo>
                      <a:lnTo>
                        <a:pt x="69" y="70"/>
                      </a:lnTo>
                      <a:lnTo>
                        <a:pt x="70" y="69"/>
                      </a:lnTo>
                      <a:lnTo>
                        <a:pt x="86" y="69"/>
                      </a:lnTo>
                      <a:lnTo>
                        <a:pt x="86" y="70"/>
                      </a:lnTo>
                      <a:close/>
                      <a:moveTo>
                        <a:pt x="60" y="70"/>
                      </a:moveTo>
                      <a:lnTo>
                        <a:pt x="45" y="70"/>
                      </a:lnTo>
                      <a:lnTo>
                        <a:pt x="44" y="70"/>
                      </a:lnTo>
                      <a:lnTo>
                        <a:pt x="45" y="69"/>
                      </a:lnTo>
                      <a:lnTo>
                        <a:pt x="60" y="69"/>
                      </a:lnTo>
                      <a:lnTo>
                        <a:pt x="61" y="70"/>
                      </a:lnTo>
                      <a:lnTo>
                        <a:pt x="60" y="70"/>
                      </a:lnTo>
                      <a:close/>
                      <a:moveTo>
                        <a:pt x="35" y="70"/>
                      </a:moveTo>
                      <a:lnTo>
                        <a:pt x="20" y="70"/>
                      </a:lnTo>
                      <a:lnTo>
                        <a:pt x="19" y="70"/>
                      </a:lnTo>
                      <a:lnTo>
                        <a:pt x="20" y="69"/>
                      </a:lnTo>
                      <a:lnTo>
                        <a:pt x="35" y="69"/>
                      </a:lnTo>
                      <a:lnTo>
                        <a:pt x="36" y="70"/>
                      </a:lnTo>
                      <a:lnTo>
                        <a:pt x="35" y="70"/>
                      </a:lnTo>
                      <a:close/>
                      <a:moveTo>
                        <a:pt x="10" y="70"/>
                      </a:moveTo>
                      <a:lnTo>
                        <a:pt x="0" y="70"/>
                      </a:lnTo>
                      <a:lnTo>
                        <a:pt x="0" y="64"/>
                      </a:lnTo>
                      <a:lnTo>
                        <a:pt x="0" y="63"/>
                      </a:lnTo>
                      <a:lnTo>
                        <a:pt x="1" y="64"/>
                      </a:lnTo>
                      <a:lnTo>
                        <a:pt x="1" y="70"/>
                      </a:lnTo>
                      <a:lnTo>
                        <a:pt x="0" y="69"/>
                      </a:lnTo>
                      <a:lnTo>
                        <a:pt x="10" y="69"/>
                      </a:lnTo>
                      <a:lnTo>
                        <a:pt x="11" y="70"/>
                      </a:lnTo>
                      <a:lnTo>
                        <a:pt x="10" y="70"/>
                      </a:lnTo>
                      <a:close/>
                      <a:moveTo>
                        <a:pt x="0" y="54"/>
                      </a:moveTo>
                      <a:lnTo>
                        <a:pt x="0" y="39"/>
                      </a:lnTo>
                      <a:lnTo>
                        <a:pt x="0" y="38"/>
                      </a:lnTo>
                      <a:lnTo>
                        <a:pt x="1" y="39"/>
                      </a:lnTo>
                      <a:lnTo>
                        <a:pt x="1" y="54"/>
                      </a:lnTo>
                      <a:lnTo>
                        <a:pt x="0" y="55"/>
                      </a:lnTo>
                      <a:lnTo>
                        <a:pt x="0" y="54"/>
                      </a:lnTo>
                      <a:close/>
                      <a:moveTo>
                        <a:pt x="0" y="29"/>
                      </a:moveTo>
                      <a:lnTo>
                        <a:pt x="0" y="13"/>
                      </a:lnTo>
                      <a:lnTo>
                        <a:pt x="1" y="13"/>
                      </a:lnTo>
                      <a:lnTo>
                        <a:pt x="1" y="29"/>
                      </a:lnTo>
                      <a:lnTo>
                        <a:pt x="0" y="30"/>
                      </a:lnTo>
                      <a:lnTo>
                        <a:pt x="0" y="29"/>
                      </a:lnTo>
                      <a:close/>
                    </a:path>
                  </a:pathLst>
                </a:custGeom>
                <a:solidFill>
                  <a:srgbClr val="000000"/>
                </a:solidFill>
                <a:ln w="9525">
                  <a:noFill/>
                  <a:round/>
                  <a:headEnd/>
                  <a:tailEnd/>
                </a:ln>
              </p:spPr>
              <p:txBody>
                <a:bodyPr/>
                <a:lstStyle/>
                <a:p>
                  <a:endParaRPr lang="en-US"/>
                </a:p>
              </p:txBody>
            </p:sp>
            <p:sp>
              <p:nvSpPr>
                <p:cNvPr id="3112" name="Freeform 505"/>
                <p:cNvSpPr>
                  <a:spLocks/>
                </p:cNvSpPr>
                <p:nvPr/>
              </p:nvSpPr>
              <p:spPr bwMode="auto">
                <a:xfrm>
                  <a:off x="2877" y="2528"/>
                  <a:ext cx="1" cy="17"/>
                </a:xfrm>
                <a:custGeom>
                  <a:avLst/>
                  <a:gdLst>
                    <a:gd name="T0" fmla="*/ 1 w 1"/>
                    <a:gd name="T1" fmla="*/ 0 h 17"/>
                    <a:gd name="T2" fmla="*/ 1 w 1"/>
                    <a:gd name="T3" fmla="*/ 17 h 17"/>
                    <a:gd name="T4" fmla="*/ 0 w 1"/>
                    <a:gd name="T5" fmla="*/ 17 h 17"/>
                    <a:gd name="T6" fmla="*/ 0 w 1"/>
                    <a:gd name="T7" fmla="*/ 17 h 17"/>
                    <a:gd name="T8" fmla="*/ 0 w 1"/>
                    <a:gd name="T9" fmla="*/ 0 h 17"/>
                    <a:gd name="T10" fmla="*/ 0 w 1"/>
                    <a:gd name="T11" fmla="*/ 0 h 17"/>
                    <a:gd name="T12" fmla="*/ 1 w 1"/>
                    <a:gd name="T13" fmla="*/ 0 h 17"/>
                    <a:gd name="T14" fmla="*/ 1 w 1"/>
                    <a:gd name="T15" fmla="*/ 0 h 17"/>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7"/>
                    <a:gd name="T26" fmla="*/ 1 w 1"/>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7">
                      <a:moveTo>
                        <a:pt x="1" y="0"/>
                      </a:moveTo>
                      <a:lnTo>
                        <a:pt x="1" y="17"/>
                      </a:lnTo>
                      <a:lnTo>
                        <a:pt x="0" y="17"/>
                      </a:lnTo>
                      <a:lnTo>
                        <a:pt x="0" y="0"/>
                      </a:lnTo>
                      <a:lnTo>
                        <a:pt x="1" y="0"/>
                      </a:lnTo>
                    </a:path>
                  </a:pathLst>
                </a:custGeom>
                <a:noFill/>
                <a:ln w="1588">
                  <a:solidFill>
                    <a:srgbClr val="000000"/>
                  </a:solidFill>
                  <a:round/>
                  <a:headEnd/>
                  <a:tailEnd/>
                </a:ln>
              </p:spPr>
              <p:txBody>
                <a:bodyPr/>
                <a:lstStyle/>
                <a:p>
                  <a:endParaRPr lang="en-US"/>
                </a:p>
              </p:txBody>
            </p:sp>
            <p:sp>
              <p:nvSpPr>
                <p:cNvPr id="3113" name="Freeform 506"/>
                <p:cNvSpPr>
                  <a:spLocks/>
                </p:cNvSpPr>
                <p:nvPr/>
              </p:nvSpPr>
              <p:spPr bwMode="auto">
                <a:xfrm>
                  <a:off x="2877" y="2554"/>
                  <a:ext cx="1" cy="16"/>
                </a:xfrm>
                <a:custGeom>
                  <a:avLst/>
                  <a:gdLst>
                    <a:gd name="T0" fmla="*/ 1 w 1"/>
                    <a:gd name="T1" fmla="*/ 0 h 16"/>
                    <a:gd name="T2" fmla="*/ 1 w 1"/>
                    <a:gd name="T3" fmla="*/ 16 h 16"/>
                    <a:gd name="T4" fmla="*/ 0 w 1"/>
                    <a:gd name="T5" fmla="*/ 16 h 16"/>
                    <a:gd name="T6" fmla="*/ 0 w 1"/>
                    <a:gd name="T7" fmla="*/ 16 h 16"/>
                    <a:gd name="T8" fmla="*/ 0 w 1"/>
                    <a:gd name="T9" fmla="*/ 0 h 16"/>
                    <a:gd name="T10" fmla="*/ 0 w 1"/>
                    <a:gd name="T11" fmla="*/ 0 h 16"/>
                    <a:gd name="T12" fmla="*/ 1 w 1"/>
                    <a:gd name="T13" fmla="*/ 0 h 16"/>
                    <a:gd name="T14" fmla="*/ 1 w 1"/>
                    <a:gd name="T15" fmla="*/ 0 h 16"/>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6"/>
                    <a:gd name="T26" fmla="*/ 1 w 1"/>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6">
                      <a:moveTo>
                        <a:pt x="1" y="0"/>
                      </a:moveTo>
                      <a:lnTo>
                        <a:pt x="1" y="16"/>
                      </a:lnTo>
                      <a:lnTo>
                        <a:pt x="0" y="16"/>
                      </a:lnTo>
                      <a:lnTo>
                        <a:pt x="0" y="0"/>
                      </a:lnTo>
                      <a:lnTo>
                        <a:pt x="1" y="0"/>
                      </a:lnTo>
                    </a:path>
                  </a:pathLst>
                </a:custGeom>
                <a:noFill/>
                <a:ln w="1588">
                  <a:solidFill>
                    <a:srgbClr val="000000"/>
                  </a:solidFill>
                  <a:round/>
                  <a:headEnd/>
                  <a:tailEnd/>
                </a:ln>
              </p:spPr>
              <p:txBody>
                <a:bodyPr/>
                <a:lstStyle/>
                <a:p>
                  <a:endParaRPr lang="en-US"/>
                </a:p>
              </p:txBody>
            </p:sp>
            <p:sp>
              <p:nvSpPr>
                <p:cNvPr id="3114" name="Freeform 507"/>
                <p:cNvSpPr>
                  <a:spLocks/>
                </p:cNvSpPr>
                <p:nvPr/>
              </p:nvSpPr>
              <p:spPr bwMode="auto">
                <a:xfrm>
                  <a:off x="2877" y="2579"/>
                  <a:ext cx="1" cy="16"/>
                </a:xfrm>
                <a:custGeom>
                  <a:avLst/>
                  <a:gdLst>
                    <a:gd name="T0" fmla="*/ 1 w 1"/>
                    <a:gd name="T1" fmla="*/ 0 h 16"/>
                    <a:gd name="T2" fmla="*/ 1 w 1"/>
                    <a:gd name="T3" fmla="*/ 16 h 16"/>
                    <a:gd name="T4" fmla="*/ 0 w 1"/>
                    <a:gd name="T5" fmla="*/ 16 h 16"/>
                    <a:gd name="T6" fmla="*/ 0 w 1"/>
                    <a:gd name="T7" fmla="*/ 16 h 16"/>
                    <a:gd name="T8" fmla="*/ 0 w 1"/>
                    <a:gd name="T9" fmla="*/ 0 h 16"/>
                    <a:gd name="T10" fmla="*/ 0 w 1"/>
                    <a:gd name="T11" fmla="*/ 0 h 16"/>
                    <a:gd name="T12" fmla="*/ 1 w 1"/>
                    <a:gd name="T13" fmla="*/ 0 h 16"/>
                    <a:gd name="T14" fmla="*/ 1 w 1"/>
                    <a:gd name="T15" fmla="*/ 0 h 16"/>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6"/>
                    <a:gd name="T26" fmla="*/ 1 w 1"/>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6">
                      <a:moveTo>
                        <a:pt x="1" y="0"/>
                      </a:moveTo>
                      <a:lnTo>
                        <a:pt x="1" y="16"/>
                      </a:lnTo>
                      <a:lnTo>
                        <a:pt x="0" y="16"/>
                      </a:lnTo>
                      <a:lnTo>
                        <a:pt x="0" y="0"/>
                      </a:lnTo>
                      <a:lnTo>
                        <a:pt x="1" y="0"/>
                      </a:lnTo>
                    </a:path>
                  </a:pathLst>
                </a:custGeom>
                <a:noFill/>
                <a:ln w="1588">
                  <a:solidFill>
                    <a:srgbClr val="000000"/>
                  </a:solidFill>
                  <a:round/>
                  <a:headEnd/>
                  <a:tailEnd/>
                </a:ln>
              </p:spPr>
              <p:txBody>
                <a:bodyPr/>
                <a:lstStyle/>
                <a:p>
                  <a:endParaRPr lang="en-US"/>
                </a:p>
              </p:txBody>
            </p:sp>
            <p:sp>
              <p:nvSpPr>
                <p:cNvPr id="3115" name="Freeform 508"/>
                <p:cNvSpPr>
                  <a:spLocks/>
                </p:cNvSpPr>
                <p:nvPr/>
              </p:nvSpPr>
              <p:spPr bwMode="auto">
                <a:xfrm>
                  <a:off x="2855" y="2597"/>
                  <a:ext cx="16" cy="1"/>
                </a:xfrm>
                <a:custGeom>
                  <a:avLst/>
                  <a:gdLst>
                    <a:gd name="T0" fmla="*/ 16 w 16"/>
                    <a:gd name="T1" fmla="*/ 1 h 1"/>
                    <a:gd name="T2" fmla="*/ 0 w 16"/>
                    <a:gd name="T3" fmla="*/ 1 h 1"/>
                    <a:gd name="T4" fmla="*/ 0 w 16"/>
                    <a:gd name="T5" fmla="*/ 1 h 1"/>
                    <a:gd name="T6" fmla="*/ 0 w 16"/>
                    <a:gd name="T7" fmla="*/ 0 h 1"/>
                    <a:gd name="T8" fmla="*/ 16 w 16"/>
                    <a:gd name="T9" fmla="*/ 0 h 1"/>
                    <a:gd name="T10" fmla="*/ 16 w 16"/>
                    <a:gd name="T11" fmla="*/ 1 h 1"/>
                    <a:gd name="T12" fmla="*/ 16 w 16"/>
                    <a:gd name="T13" fmla="*/ 1 h 1"/>
                    <a:gd name="T14" fmla="*/ 16 w 16"/>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1"/>
                    <a:gd name="T26" fmla="*/ 16 w 16"/>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1">
                      <a:moveTo>
                        <a:pt x="16" y="1"/>
                      </a:moveTo>
                      <a:lnTo>
                        <a:pt x="0" y="1"/>
                      </a:lnTo>
                      <a:lnTo>
                        <a:pt x="0" y="0"/>
                      </a:lnTo>
                      <a:lnTo>
                        <a:pt x="16" y="0"/>
                      </a:lnTo>
                      <a:lnTo>
                        <a:pt x="16" y="1"/>
                      </a:lnTo>
                    </a:path>
                  </a:pathLst>
                </a:custGeom>
                <a:noFill/>
                <a:ln w="1588">
                  <a:solidFill>
                    <a:srgbClr val="000000"/>
                  </a:solidFill>
                  <a:round/>
                  <a:headEnd/>
                  <a:tailEnd/>
                </a:ln>
              </p:spPr>
              <p:txBody>
                <a:bodyPr/>
                <a:lstStyle/>
                <a:p>
                  <a:endParaRPr lang="en-US"/>
                </a:p>
              </p:txBody>
            </p:sp>
            <p:sp>
              <p:nvSpPr>
                <p:cNvPr id="3116" name="Freeform 509"/>
                <p:cNvSpPr>
                  <a:spLocks/>
                </p:cNvSpPr>
                <p:nvPr/>
              </p:nvSpPr>
              <p:spPr bwMode="auto">
                <a:xfrm>
                  <a:off x="2829" y="2597"/>
                  <a:ext cx="17" cy="1"/>
                </a:xfrm>
                <a:custGeom>
                  <a:avLst/>
                  <a:gdLst>
                    <a:gd name="T0" fmla="*/ 17 w 17"/>
                    <a:gd name="T1" fmla="*/ 1 h 1"/>
                    <a:gd name="T2" fmla="*/ 1 w 17"/>
                    <a:gd name="T3" fmla="*/ 1 h 1"/>
                    <a:gd name="T4" fmla="*/ 0 w 17"/>
                    <a:gd name="T5" fmla="*/ 1 h 1"/>
                    <a:gd name="T6" fmla="*/ 1 w 17"/>
                    <a:gd name="T7" fmla="*/ 0 h 1"/>
                    <a:gd name="T8" fmla="*/ 17 w 17"/>
                    <a:gd name="T9" fmla="*/ 0 h 1"/>
                    <a:gd name="T10" fmla="*/ 17 w 17"/>
                    <a:gd name="T11" fmla="*/ 1 h 1"/>
                    <a:gd name="T12" fmla="*/ 17 w 17"/>
                    <a:gd name="T13" fmla="*/ 1 h 1"/>
                    <a:gd name="T14" fmla="*/ 17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7" y="1"/>
                      </a:moveTo>
                      <a:lnTo>
                        <a:pt x="1" y="1"/>
                      </a:lnTo>
                      <a:lnTo>
                        <a:pt x="0" y="1"/>
                      </a:lnTo>
                      <a:lnTo>
                        <a:pt x="1" y="0"/>
                      </a:lnTo>
                      <a:lnTo>
                        <a:pt x="17" y="0"/>
                      </a:lnTo>
                      <a:lnTo>
                        <a:pt x="17" y="1"/>
                      </a:lnTo>
                    </a:path>
                  </a:pathLst>
                </a:custGeom>
                <a:noFill/>
                <a:ln w="1588">
                  <a:solidFill>
                    <a:srgbClr val="000000"/>
                  </a:solidFill>
                  <a:round/>
                  <a:headEnd/>
                  <a:tailEnd/>
                </a:ln>
              </p:spPr>
              <p:txBody>
                <a:bodyPr/>
                <a:lstStyle/>
                <a:p>
                  <a:endParaRPr lang="en-US"/>
                </a:p>
              </p:txBody>
            </p:sp>
            <p:sp>
              <p:nvSpPr>
                <p:cNvPr id="3117" name="Freeform 510"/>
                <p:cNvSpPr>
                  <a:spLocks/>
                </p:cNvSpPr>
                <p:nvPr/>
              </p:nvSpPr>
              <p:spPr bwMode="auto">
                <a:xfrm>
                  <a:off x="2804" y="2597"/>
                  <a:ext cx="17" cy="1"/>
                </a:xfrm>
                <a:custGeom>
                  <a:avLst/>
                  <a:gdLst>
                    <a:gd name="T0" fmla="*/ 16 w 17"/>
                    <a:gd name="T1" fmla="*/ 1 h 1"/>
                    <a:gd name="T2" fmla="*/ 1 w 17"/>
                    <a:gd name="T3" fmla="*/ 1 h 1"/>
                    <a:gd name="T4" fmla="*/ 0 w 17"/>
                    <a:gd name="T5" fmla="*/ 1 h 1"/>
                    <a:gd name="T6" fmla="*/ 1 w 17"/>
                    <a:gd name="T7" fmla="*/ 0 h 1"/>
                    <a:gd name="T8" fmla="*/ 16 w 17"/>
                    <a:gd name="T9" fmla="*/ 0 h 1"/>
                    <a:gd name="T10" fmla="*/ 17 w 17"/>
                    <a:gd name="T11" fmla="*/ 1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1"/>
                      </a:lnTo>
                      <a:lnTo>
                        <a:pt x="1" y="0"/>
                      </a:lnTo>
                      <a:lnTo>
                        <a:pt x="16" y="0"/>
                      </a:lnTo>
                      <a:lnTo>
                        <a:pt x="17" y="1"/>
                      </a:lnTo>
                      <a:lnTo>
                        <a:pt x="16" y="1"/>
                      </a:lnTo>
                    </a:path>
                  </a:pathLst>
                </a:custGeom>
                <a:noFill/>
                <a:ln w="1588">
                  <a:solidFill>
                    <a:srgbClr val="000000"/>
                  </a:solidFill>
                  <a:round/>
                  <a:headEnd/>
                  <a:tailEnd/>
                </a:ln>
              </p:spPr>
              <p:txBody>
                <a:bodyPr/>
                <a:lstStyle/>
                <a:p>
                  <a:endParaRPr lang="en-US"/>
                </a:p>
              </p:txBody>
            </p:sp>
            <p:sp>
              <p:nvSpPr>
                <p:cNvPr id="3118" name="Freeform 511"/>
                <p:cNvSpPr>
                  <a:spLocks/>
                </p:cNvSpPr>
                <p:nvPr/>
              </p:nvSpPr>
              <p:spPr bwMode="auto">
                <a:xfrm>
                  <a:off x="2779" y="2597"/>
                  <a:ext cx="17" cy="1"/>
                </a:xfrm>
                <a:custGeom>
                  <a:avLst/>
                  <a:gdLst>
                    <a:gd name="T0" fmla="*/ 16 w 17"/>
                    <a:gd name="T1" fmla="*/ 1 h 1"/>
                    <a:gd name="T2" fmla="*/ 0 w 17"/>
                    <a:gd name="T3" fmla="*/ 1 h 1"/>
                    <a:gd name="T4" fmla="*/ 0 w 17"/>
                    <a:gd name="T5" fmla="*/ 1 h 1"/>
                    <a:gd name="T6" fmla="*/ 0 w 17"/>
                    <a:gd name="T7" fmla="*/ 0 h 1"/>
                    <a:gd name="T8" fmla="*/ 16 w 17"/>
                    <a:gd name="T9" fmla="*/ 0 h 1"/>
                    <a:gd name="T10" fmla="*/ 17 w 17"/>
                    <a:gd name="T11" fmla="*/ 1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0" y="1"/>
                      </a:lnTo>
                      <a:lnTo>
                        <a:pt x="0" y="0"/>
                      </a:lnTo>
                      <a:lnTo>
                        <a:pt x="16" y="0"/>
                      </a:lnTo>
                      <a:lnTo>
                        <a:pt x="17" y="1"/>
                      </a:lnTo>
                      <a:lnTo>
                        <a:pt x="16" y="1"/>
                      </a:lnTo>
                    </a:path>
                  </a:pathLst>
                </a:custGeom>
                <a:noFill/>
                <a:ln w="1588">
                  <a:solidFill>
                    <a:srgbClr val="000000"/>
                  </a:solidFill>
                  <a:round/>
                  <a:headEnd/>
                  <a:tailEnd/>
                </a:ln>
              </p:spPr>
              <p:txBody>
                <a:bodyPr/>
                <a:lstStyle/>
                <a:p>
                  <a:endParaRPr lang="en-US"/>
                </a:p>
              </p:txBody>
            </p:sp>
            <p:sp>
              <p:nvSpPr>
                <p:cNvPr id="3119" name="Freeform 512"/>
                <p:cNvSpPr>
                  <a:spLocks/>
                </p:cNvSpPr>
                <p:nvPr/>
              </p:nvSpPr>
              <p:spPr bwMode="auto">
                <a:xfrm>
                  <a:off x="2753" y="2597"/>
                  <a:ext cx="17" cy="1"/>
                </a:xfrm>
                <a:custGeom>
                  <a:avLst/>
                  <a:gdLst>
                    <a:gd name="T0" fmla="*/ 17 w 17"/>
                    <a:gd name="T1" fmla="*/ 1 h 1"/>
                    <a:gd name="T2" fmla="*/ 1 w 17"/>
                    <a:gd name="T3" fmla="*/ 1 h 1"/>
                    <a:gd name="T4" fmla="*/ 0 w 17"/>
                    <a:gd name="T5" fmla="*/ 1 h 1"/>
                    <a:gd name="T6" fmla="*/ 1 w 17"/>
                    <a:gd name="T7" fmla="*/ 0 h 1"/>
                    <a:gd name="T8" fmla="*/ 17 w 17"/>
                    <a:gd name="T9" fmla="*/ 0 h 1"/>
                    <a:gd name="T10" fmla="*/ 17 w 17"/>
                    <a:gd name="T11" fmla="*/ 1 h 1"/>
                    <a:gd name="T12" fmla="*/ 17 w 17"/>
                    <a:gd name="T13" fmla="*/ 1 h 1"/>
                    <a:gd name="T14" fmla="*/ 17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7" y="1"/>
                      </a:moveTo>
                      <a:lnTo>
                        <a:pt x="1" y="1"/>
                      </a:lnTo>
                      <a:lnTo>
                        <a:pt x="0" y="1"/>
                      </a:lnTo>
                      <a:lnTo>
                        <a:pt x="1" y="0"/>
                      </a:lnTo>
                      <a:lnTo>
                        <a:pt x="17" y="0"/>
                      </a:lnTo>
                      <a:lnTo>
                        <a:pt x="17" y="1"/>
                      </a:lnTo>
                    </a:path>
                  </a:pathLst>
                </a:custGeom>
                <a:noFill/>
                <a:ln w="1588">
                  <a:solidFill>
                    <a:srgbClr val="000000"/>
                  </a:solidFill>
                  <a:round/>
                  <a:headEnd/>
                  <a:tailEnd/>
                </a:ln>
              </p:spPr>
              <p:txBody>
                <a:bodyPr/>
                <a:lstStyle/>
                <a:p>
                  <a:endParaRPr lang="en-US"/>
                </a:p>
              </p:txBody>
            </p:sp>
            <p:sp>
              <p:nvSpPr>
                <p:cNvPr id="3120" name="Freeform 513"/>
                <p:cNvSpPr>
                  <a:spLocks/>
                </p:cNvSpPr>
                <p:nvPr/>
              </p:nvSpPr>
              <p:spPr bwMode="auto">
                <a:xfrm>
                  <a:off x="2728" y="2597"/>
                  <a:ext cx="17" cy="1"/>
                </a:xfrm>
                <a:custGeom>
                  <a:avLst/>
                  <a:gdLst>
                    <a:gd name="T0" fmla="*/ 16 w 17"/>
                    <a:gd name="T1" fmla="*/ 1 h 1"/>
                    <a:gd name="T2" fmla="*/ 1 w 17"/>
                    <a:gd name="T3" fmla="*/ 1 h 1"/>
                    <a:gd name="T4" fmla="*/ 0 w 17"/>
                    <a:gd name="T5" fmla="*/ 1 h 1"/>
                    <a:gd name="T6" fmla="*/ 1 w 17"/>
                    <a:gd name="T7" fmla="*/ 0 h 1"/>
                    <a:gd name="T8" fmla="*/ 16 w 17"/>
                    <a:gd name="T9" fmla="*/ 0 h 1"/>
                    <a:gd name="T10" fmla="*/ 17 w 17"/>
                    <a:gd name="T11" fmla="*/ 1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1"/>
                      </a:lnTo>
                      <a:lnTo>
                        <a:pt x="1" y="0"/>
                      </a:lnTo>
                      <a:lnTo>
                        <a:pt x="16" y="0"/>
                      </a:lnTo>
                      <a:lnTo>
                        <a:pt x="17" y="1"/>
                      </a:lnTo>
                      <a:lnTo>
                        <a:pt x="16" y="1"/>
                      </a:lnTo>
                    </a:path>
                  </a:pathLst>
                </a:custGeom>
                <a:noFill/>
                <a:ln w="1588">
                  <a:solidFill>
                    <a:srgbClr val="000000"/>
                  </a:solidFill>
                  <a:round/>
                  <a:headEnd/>
                  <a:tailEnd/>
                </a:ln>
              </p:spPr>
              <p:txBody>
                <a:bodyPr/>
                <a:lstStyle/>
                <a:p>
                  <a:endParaRPr lang="en-US"/>
                </a:p>
              </p:txBody>
            </p:sp>
            <p:sp>
              <p:nvSpPr>
                <p:cNvPr id="3121" name="Freeform 514"/>
                <p:cNvSpPr>
                  <a:spLocks/>
                </p:cNvSpPr>
                <p:nvPr/>
              </p:nvSpPr>
              <p:spPr bwMode="auto">
                <a:xfrm>
                  <a:off x="2703" y="2597"/>
                  <a:ext cx="17" cy="1"/>
                </a:xfrm>
                <a:custGeom>
                  <a:avLst/>
                  <a:gdLst>
                    <a:gd name="T0" fmla="*/ 16 w 17"/>
                    <a:gd name="T1" fmla="*/ 1 h 1"/>
                    <a:gd name="T2" fmla="*/ 1 w 17"/>
                    <a:gd name="T3" fmla="*/ 1 h 1"/>
                    <a:gd name="T4" fmla="*/ 0 w 17"/>
                    <a:gd name="T5" fmla="*/ 1 h 1"/>
                    <a:gd name="T6" fmla="*/ 1 w 17"/>
                    <a:gd name="T7" fmla="*/ 0 h 1"/>
                    <a:gd name="T8" fmla="*/ 16 w 17"/>
                    <a:gd name="T9" fmla="*/ 0 h 1"/>
                    <a:gd name="T10" fmla="*/ 17 w 17"/>
                    <a:gd name="T11" fmla="*/ 1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1"/>
                      </a:lnTo>
                      <a:lnTo>
                        <a:pt x="1" y="0"/>
                      </a:lnTo>
                      <a:lnTo>
                        <a:pt x="16" y="0"/>
                      </a:lnTo>
                      <a:lnTo>
                        <a:pt x="17" y="1"/>
                      </a:lnTo>
                      <a:lnTo>
                        <a:pt x="16" y="1"/>
                      </a:lnTo>
                    </a:path>
                  </a:pathLst>
                </a:custGeom>
                <a:noFill/>
                <a:ln w="1588">
                  <a:solidFill>
                    <a:srgbClr val="000000"/>
                  </a:solidFill>
                  <a:round/>
                  <a:headEnd/>
                  <a:tailEnd/>
                </a:ln>
              </p:spPr>
              <p:txBody>
                <a:bodyPr/>
                <a:lstStyle/>
                <a:p>
                  <a:endParaRPr lang="en-US"/>
                </a:p>
              </p:txBody>
            </p:sp>
            <p:sp>
              <p:nvSpPr>
                <p:cNvPr id="3122" name="Freeform 515"/>
                <p:cNvSpPr>
                  <a:spLocks/>
                </p:cNvSpPr>
                <p:nvPr/>
              </p:nvSpPr>
              <p:spPr bwMode="auto">
                <a:xfrm>
                  <a:off x="2684" y="2591"/>
                  <a:ext cx="11" cy="7"/>
                </a:xfrm>
                <a:custGeom>
                  <a:avLst/>
                  <a:gdLst>
                    <a:gd name="T0" fmla="*/ 10 w 11"/>
                    <a:gd name="T1" fmla="*/ 7 h 7"/>
                    <a:gd name="T2" fmla="*/ 0 w 11"/>
                    <a:gd name="T3" fmla="*/ 7 h 7"/>
                    <a:gd name="T4" fmla="*/ 0 w 11"/>
                    <a:gd name="T5" fmla="*/ 7 h 7"/>
                    <a:gd name="T6" fmla="*/ 0 w 11"/>
                    <a:gd name="T7" fmla="*/ 1 h 7"/>
                    <a:gd name="T8" fmla="*/ 0 w 11"/>
                    <a:gd name="T9" fmla="*/ 0 h 7"/>
                    <a:gd name="T10" fmla="*/ 1 w 11"/>
                    <a:gd name="T11" fmla="*/ 1 h 7"/>
                    <a:gd name="T12" fmla="*/ 1 w 11"/>
                    <a:gd name="T13" fmla="*/ 7 h 7"/>
                    <a:gd name="T14" fmla="*/ 0 w 11"/>
                    <a:gd name="T15" fmla="*/ 6 h 7"/>
                    <a:gd name="T16" fmla="*/ 10 w 11"/>
                    <a:gd name="T17" fmla="*/ 6 h 7"/>
                    <a:gd name="T18" fmla="*/ 11 w 11"/>
                    <a:gd name="T19" fmla="*/ 7 h 7"/>
                    <a:gd name="T20" fmla="*/ 10 w 11"/>
                    <a:gd name="T21" fmla="*/ 7 h 7"/>
                    <a:gd name="T22" fmla="*/ 10 w 11"/>
                    <a:gd name="T23" fmla="*/ 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7"/>
                    <a:gd name="T38" fmla="*/ 11 w 11"/>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7">
                      <a:moveTo>
                        <a:pt x="10" y="7"/>
                      </a:moveTo>
                      <a:lnTo>
                        <a:pt x="0" y="7"/>
                      </a:lnTo>
                      <a:lnTo>
                        <a:pt x="0" y="1"/>
                      </a:lnTo>
                      <a:lnTo>
                        <a:pt x="0" y="0"/>
                      </a:lnTo>
                      <a:lnTo>
                        <a:pt x="1" y="1"/>
                      </a:lnTo>
                      <a:lnTo>
                        <a:pt x="1" y="7"/>
                      </a:lnTo>
                      <a:lnTo>
                        <a:pt x="0" y="6"/>
                      </a:lnTo>
                      <a:lnTo>
                        <a:pt x="10" y="6"/>
                      </a:lnTo>
                      <a:lnTo>
                        <a:pt x="11" y="7"/>
                      </a:lnTo>
                      <a:lnTo>
                        <a:pt x="10" y="7"/>
                      </a:lnTo>
                    </a:path>
                  </a:pathLst>
                </a:custGeom>
                <a:noFill/>
                <a:ln w="1588">
                  <a:solidFill>
                    <a:srgbClr val="000000"/>
                  </a:solidFill>
                  <a:round/>
                  <a:headEnd/>
                  <a:tailEnd/>
                </a:ln>
              </p:spPr>
              <p:txBody>
                <a:bodyPr/>
                <a:lstStyle/>
                <a:p>
                  <a:endParaRPr lang="en-US"/>
                </a:p>
              </p:txBody>
            </p:sp>
            <p:sp>
              <p:nvSpPr>
                <p:cNvPr id="3123" name="Freeform 516"/>
                <p:cNvSpPr>
                  <a:spLocks/>
                </p:cNvSpPr>
                <p:nvPr/>
              </p:nvSpPr>
              <p:spPr bwMode="auto">
                <a:xfrm>
                  <a:off x="2684" y="2566"/>
                  <a:ext cx="1" cy="17"/>
                </a:xfrm>
                <a:custGeom>
                  <a:avLst/>
                  <a:gdLst>
                    <a:gd name="T0" fmla="*/ 0 w 1"/>
                    <a:gd name="T1" fmla="*/ 16 h 17"/>
                    <a:gd name="T2" fmla="*/ 0 w 1"/>
                    <a:gd name="T3" fmla="*/ 1 h 17"/>
                    <a:gd name="T4" fmla="*/ 0 w 1"/>
                    <a:gd name="T5" fmla="*/ 0 h 17"/>
                    <a:gd name="T6" fmla="*/ 1 w 1"/>
                    <a:gd name="T7" fmla="*/ 1 h 17"/>
                    <a:gd name="T8" fmla="*/ 1 w 1"/>
                    <a:gd name="T9" fmla="*/ 16 h 17"/>
                    <a:gd name="T10" fmla="*/ 0 w 1"/>
                    <a:gd name="T11" fmla="*/ 17 h 17"/>
                    <a:gd name="T12" fmla="*/ 0 w 1"/>
                    <a:gd name="T13" fmla="*/ 16 h 17"/>
                    <a:gd name="T14" fmla="*/ 0 w 1"/>
                    <a:gd name="T15" fmla="*/ 16 h 17"/>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7"/>
                    <a:gd name="T26" fmla="*/ 1 w 1"/>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7">
                      <a:moveTo>
                        <a:pt x="0" y="16"/>
                      </a:moveTo>
                      <a:lnTo>
                        <a:pt x="0" y="1"/>
                      </a:lnTo>
                      <a:lnTo>
                        <a:pt x="0" y="0"/>
                      </a:lnTo>
                      <a:lnTo>
                        <a:pt x="1" y="1"/>
                      </a:lnTo>
                      <a:lnTo>
                        <a:pt x="1" y="16"/>
                      </a:lnTo>
                      <a:lnTo>
                        <a:pt x="0" y="17"/>
                      </a:lnTo>
                      <a:lnTo>
                        <a:pt x="0" y="16"/>
                      </a:lnTo>
                    </a:path>
                  </a:pathLst>
                </a:custGeom>
                <a:noFill/>
                <a:ln w="1588">
                  <a:solidFill>
                    <a:srgbClr val="000000"/>
                  </a:solidFill>
                  <a:round/>
                  <a:headEnd/>
                  <a:tailEnd/>
                </a:ln>
              </p:spPr>
              <p:txBody>
                <a:bodyPr/>
                <a:lstStyle/>
                <a:p>
                  <a:endParaRPr lang="en-US"/>
                </a:p>
              </p:txBody>
            </p:sp>
            <p:sp>
              <p:nvSpPr>
                <p:cNvPr id="3124" name="Freeform 517"/>
                <p:cNvSpPr>
                  <a:spLocks/>
                </p:cNvSpPr>
                <p:nvPr/>
              </p:nvSpPr>
              <p:spPr bwMode="auto">
                <a:xfrm>
                  <a:off x="2684" y="2541"/>
                  <a:ext cx="1" cy="17"/>
                </a:xfrm>
                <a:custGeom>
                  <a:avLst/>
                  <a:gdLst>
                    <a:gd name="T0" fmla="*/ 0 w 1"/>
                    <a:gd name="T1" fmla="*/ 16 h 17"/>
                    <a:gd name="T2" fmla="*/ 0 w 1"/>
                    <a:gd name="T3" fmla="*/ 0 h 17"/>
                    <a:gd name="T4" fmla="*/ 0 w 1"/>
                    <a:gd name="T5" fmla="*/ 0 h 17"/>
                    <a:gd name="T6" fmla="*/ 1 w 1"/>
                    <a:gd name="T7" fmla="*/ 0 h 17"/>
                    <a:gd name="T8" fmla="*/ 1 w 1"/>
                    <a:gd name="T9" fmla="*/ 16 h 17"/>
                    <a:gd name="T10" fmla="*/ 0 w 1"/>
                    <a:gd name="T11" fmla="*/ 17 h 17"/>
                    <a:gd name="T12" fmla="*/ 0 w 1"/>
                    <a:gd name="T13" fmla="*/ 16 h 17"/>
                    <a:gd name="T14" fmla="*/ 0 w 1"/>
                    <a:gd name="T15" fmla="*/ 16 h 17"/>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7"/>
                    <a:gd name="T26" fmla="*/ 1 w 1"/>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7">
                      <a:moveTo>
                        <a:pt x="0" y="16"/>
                      </a:moveTo>
                      <a:lnTo>
                        <a:pt x="0" y="0"/>
                      </a:lnTo>
                      <a:lnTo>
                        <a:pt x="1" y="0"/>
                      </a:lnTo>
                      <a:lnTo>
                        <a:pt x="1" y="16"/>
                      </a:lnTo>
                      <a:lnTo>
                        <a:pt x="0" y="17"/>
                      </a:lnTo>
                      <a:lnTo>
                        <a:pt x="0" y="16"/>
                      </a:lnTo>
                    </a:path>
                  </a:pathLst>
                </a:custGeom>
                <a:noFill/>
                <a:ln w="1588">
                  <a:solidFill>
                    <a:srgbClr val="000000"/>
                  </a:solidFill>
                  <a:round/>
                  <a:headEnd/>
                  <a:tailEnd/>
                </a:ln>
              </p:spPr>
              <p:txBody>
                <a:bodyPr/>
                <a:lstStyle/>
                <a:p>
                  <a:endParaRPr lang="en-US"/>
                </a:p>
              </p:txBody>
            </p:sp>
            <p:sp>
              <p:nvSpPr>
                <p:cNvPr id="3125" name="Freeform 518"/>
                <p:cNvSpPr>
                  <a:spLocks/>
                </p:cNvSpPr>
                <p:nvPr/>
              </p:nvSpPr>
              <p:spPr bwMode="auto">
                <a:xfrm>
                  <a:off x="2681" y="2541"/>
                  <a:ext cx="7" cy="12"/>
                </a:xfrm>
                <a:custGeom>
                  <a:avLst/>
                  <a:gdLst>
                    <a:gd name="T0" fmla="*/ 7 w 7"/>
                    <a:gd name="T1" fmla="*/ 12 h 12"/>
                    <a:gd name="T2" fmla="*/ 3 w 7"/>
                    <a:gd name="T3" fmla="*/ 0 h 12"/>
                    <a:gd name="T4" fmla="*/ 0 w 7"/>
                    <a:gd name="T5" fmla="*/ 12 h 12"/>
                    <a:gd name="T6" fmla="*/ 0 60000 65536"/>
                    <a:gd name="T7" fmla="*/ 0 60000 65536"/>
                    <a:gd name="T8" fmla="*/ 0 60000 65536"/>
                    <a:gd name="T9" fmla="*/ 0 w 7"/>
                    <a:gd name="T10" fmla="*/ 0 h 12"/>
                    <a:gd name="T11" fmla="*/ 7 w 7"/>
                    <a:gd name="T12" fmla="*/ 12 h 12"/>
                  </a:gdLst>
                  <a:ahLst/>
                  <a:cxnLst>
                    <a:cxn ang="T6">
                      <a:pos x="T0" y="T1"/>
                    </a:cxn>
                    <a:cxn ang="T7">
                      <a:pos x="T2" y="T3"/>
                    </a:cxn>
                    <a:cxn ang="T8">
                      <a:pos x="T4" y="T5"/>
                    </a:cxn>
                  </a:cxnLst>
                  <a:rect l="T9" t="T10" r="T11" b="T12"/>
                  <a:pathLst>
                    <a:path w="7" h="12">
                      <a:moveTo>
                        <a:pt x="7" y="12"/>
                      </a:moveTo>
                      <a:lnTo>
                        <a:pt x="3" y="0"/>
                      </a:lnTo>
                      <a:lnTo>
                        <a:pt x="0" y="12"/>
                      </a:lnTo>
                    </a:path>
                  </a:pathLst>
                </a:custGeom>
                <a:noFill/>
                <a:ln w="0">
                  <a:solidFill>
                    <a:srgbClr val="000000"/>
                  </a:solidFill>
                  <a:round/>
                  <a:headEnd/>
                  <a:tailEnd/>
                </a:ln>
              </p:spPr>
              <p:txBody>
                <a:bodyPr/>
                <a:lstStyle/>
                <a:p>
                  <a:endParaRPr lang="en-US"/>
                </a:p>
              </p:txBody>
            </p:sp>
            <p:sp>
              <p:nvSpPr>
                <p:cNvPr id="3126" name="Freeform 519"/>
                <p:cNvSpPr>
                  <a:spLocks/>
                </p:cNvSpPr>
                <p:nvPr/>
              </p:nvSpPr>
              <p:spPr bwMode="auto">
                <a:xfrm>
                  <a:off x="3081" y="1972"/>
                  <a:ext cx="381" cy="264"/>
                </a:xfrm>
                <a:custGeom>
                  <a:avLst/>
                  <a:gdLst>
                    <a:gd name="T0" fmla="*/ 0 w 381"/>
                    <a:gd name="T1" fmla="*/ 0 h 264"/>
                    <a:gd name="T2" fmla="*/ 0 w 381"/>
                    <a:gd name="T3" fmla="*/ 264 h 264"/>
                    <a:gd name="T4" fmla="*/ 381 w 381"/>
                    <a:gd name="T5" fmla="*/ 264 h 264"/>
                    <a:gd name="T6" fmla="*/ 381 w 381"/>
                    <a:gd name="T7" fmla="*/ 0 h 264"/>
                    <a:gd name="T8" fmla="*/ 0 w 381"/>
                    <a:gd name="T9" fmla="*/ 0 h 264"/>
                    <a:gd name="T10" fmla="*/ 0 w 381"/>
                    <a:gd name="T11" fmla="*/ 0 h 264"/>
                    <a:gd name="T12" fmla="*/ 0 60000 65536"/>
                    <a:gd name="T13" fmla="*/ 0 60000 65536"/>
                    <a:gd name="T14" fmla="*/ 0 60000 65536"/>
                    <a:gd name="T15" fmla="*/ 0 60000 65536"/>
                    <a:gd name="T16" fmla="*/ 0 60000 65536"/>
                    <a:gd name="T17" fmla="*/ 0 60000 65536"/>
                    <a:gd name="T18" fmla="*/ 0 w 381"/>
                    <a:gd name="T19" fmla="*/ 0 h 264"/>
                    <a:gd name="T20" fmla="*/ 381 w 381"/>
                    <a:gd name="T21" fmla="*/ 264 h 264"/>
                  </a:gdLst>
                  <a:ahLst/>
                  <a:cxnLst>
                    <a:cxn ang="T12">
                      <a:pos x="T0" y="T1"/>
                    </a:cxn>
                    <a:cxn ang="T13">
                      <a:pos x="T2" y="T3"/>
                    </a:cxn>
                    <a:cxn ang="T14">
                      <a:pos x="T4" y="T5"/>
                    </a:cxn>
                    <a:cxn ang="T15">
                      <a:pos x="T6" y="T7"/>
                    </a:cxn>
                    <a:cxn ang="T16">
                      <a:pos x="T8" y="T9"/>
                    </a:cxn>
                    <a:cxn ang="T17">
                      <a:pos x="T10" y="T11"/>
                    </a:cxn>
                  </a:cxnLst>
                  <a:rect l="T18" t="T19" r="T20" b="T21"/>
                  <a:pathLst>
                    <a:path w="381" h="264">
                      <a:moveTo>
                        <a:pt x="0" y="0"/>
                      </a:moveTo>
                      <a:lnTo>
                        <a:pt x="0" y="264"/>
                      </a:lnTo>
                      <a:lnTo>
                        <a:pt x="381" y="264"/>
                      </a:lnTo>
                      <a:lnTo>
                        <a:pt x="381" y="0"/>
                      </a:lnTo>
                      <a:lnTo>
                        <a:pt x="0" y="0"/>
                      </a:lnTo>
                      <a:close/>
                    </a:path>
                  </a:pathLst>
                </a:custGeom>
                <a:solidFill>
                  <a:srgbClr val="FFFFFF"/>
                </a:solidFill>
                <a:ln w="9525">
                  <a:noFill/>
                  <a:round/>
                  <a:headEnd/>
                  <a:tailEnd/>
                </a:ln>
              </p:spPr>
              <p:txBody>
                <a:bodyPr/>
                <a:lstStyle/>
                <a:p>
                  <a:endParaRPr lang="en-US"/>
                </a:p>
              </p:txBody>
            </p:sp>
            <p:sp>
              <p:nvSpPr>
                <p:cNvPr id="3127" name="Freeform 520"/>
                <p:cNvSpPr>
                  <a:spLocks/>
                </p:cNvSpPr>
                <p:nvPr/>
              </p:nvSpPr>
              <p:spPr bwMode="auto">
                <a:xfrm>
                  <a:off x="3081" y="1972"/>
                  <a:ext cx="381" cy="264"/>
                </a:xfrm>
                <a:custGeom>
                  <a:avLst/>
                  <a:gdLst>
                    <a:gd name="T0" fmla="*/ 0 w 381"/>
                    <a:gd name="T1" fmla="*/ 264 h 264"/>
                    <a:gd name="T2" fmla="*/ 381 w 381"/>
                    <a:gd name="T3" fmla="*/ 264 h 264"/>
                    <a:gd name="T4" fmla="*/ 381 w 381"/>
                    <a:gd name="T5" fmla="*/ 0 h 264"/>
                    <a:gd name="T6" fmla="*/ 0 w 381"/>
                    <a:gd name="T7" fmla="*/ 0 h 264"/>
                    <a:gd name="T8" fmla="*/ 0 w 381"/>
                    <a:gd name="T9" fmla="*/ 264 h 264"/>
                    <a:gd name="T10" fmla="*/ 0 w 381"/>
                    <a:gd name="T11" fmla="*/ 264 h 264"/>
                    <a:gd name="T12" fmla="*/ 0 60000 65536"/>
                    <a:gd name="T13" fmla="*/ 0 60000 65536"/>
                    <a:gd name="T14" fmla="*/ 0 60000 65536"/>
                    <a:gd name="T15" fmla="*/ 0 60000 65536"/>
                    <a:gd name="T16" fmla="*/ 0 60000 65536"/>
                    <a:gd name="T17" fmla="*/ 0 60000 65536"/>
                    <a:gd name="T18" fmla="*/ 0 w 381"/>
                    <a:gd name="T19" fmla="*/ 0 h 264"/>
                    <a:gd name="T20" fmla="*/ 381 w 381"/>
                    <a:gd name="T21" fmla="*/ 264 h 264"/>
                  </a:gdLst>
                  <a:ahLst/>
                  <a:cxnLst>
                    <a:cxn ang="T12">
                      <a:pos x="T0" y="T1"/>
                    </a:cxn>
                    <a:cxn ang="T13">
                      <a:pos x="T2" y="T3"/>
                    </a:cxn>
                    <a:cxn ang="T14">
                      <a:pos x="T4" y="T5"/>
                    </a:cxn>
                    <a:cxn ang="T15">
                      <a:pos x="T6" y="T7"/>
                    </a:cxn>
                    <a:cxn ang="T16">
                      <a:pos x="T8" y="T9"/>
                    </a:cxn>
                    <a:cxn ang="T17">
                      <a:pos x="T10" y="T11"/>
                    </a:cxn>
                  </a:cxnLst>
                  <a:rect l="T18" t="T19" r="T20" b="T21"/>
                  <a:pathLst>
                    <a:path w="381" h="264">
                      <a:moveTo>
                        <a:pt x="0" y="264"/>
                      </a:moveTo>
                      <a:lnTo>
                        <a:pt x="381" y="264"/>
                      </a:lnTo>
                      <a:lnTo>
                        <a:pt x="381" y="0"/>
                      </a:lnTo>
                      <a:lnTo>
                        <a:pt x="0" y="0"/>
                      </a:lnTo>
                      <a:lnTo>
                        <a:pt x="0" y="264"/>
                      </a:lnTo>
                      <a:close/>
                    </a:path>
                  </a:pathLst>
                </a:custGeom>
                <a:noFill/>
                <a:ln w="3175">
                  <a:solidFill>
                    <a:srgbClr val="000000"/>
                  </a:solidFill>
                  <a:round/>
                  <a:headEnd/>
                  <a:tailEnd/>
                </a:ln>
              </p:spPr>
              <p:txBody>
                <a:bodyPr/>
                <a:lstStyle/>
                <a:p>
                  <a:endParaRPr lang="en-US"/>
                </a:p>
              </p:txBody>
            </p:sp>
            <p:sp>
              <p:nvSpPr>
                <p:cNvPr id="3128" name="Freeform 521"/>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3129" name="Freeform 522"/>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0" name="Freeform 523"/>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1" name="Freeform 524"/>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2" name="Freeform 525"/>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3" name="Freeform 526"/>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4" name="Freeform 527"/>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5" name="Freeform 528"/>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6" name="Freeform 529"/>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7" name="Freeform 530"/>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38" name="Freeform 531"/>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39" name="Freeform 532"/>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0" name="Freeform 533"/>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1" name="Freeform 534"/>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2" name="Freeform 535"/>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3" name="Freeform 536"/>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4" name="Freeform 537"/>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5" name="Freeform 538"/>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6" name="Freeform 539"/>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7" name="Freeform 540"/>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48" name="Freeform 541"/>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49" name="Freeform 542"/>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0" name="Freeform 543"/>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51" name="Freeform 544"/>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2" name="Freeform 545"/>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3" name="Freeform 546"/>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54" name="Freeform 547"/>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155" name="Freeform 548"/>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6" name="Freeform 549"/>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7" name="Freeform 550"/>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8" name="Freeform 551"/>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59" name="Freeform 552"/>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60" name="Freeform 553"/>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61" name="Freeform 554"/>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62" name="Freeform 555"/>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63" name="Freeform 556"/>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64" name="Freeform 557"/>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65" name="Freeform 558"/>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66" name="Freeform 559"/>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67" name="Freeform 560"/>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3168" name="Freeform 561"/>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69" name="Freeform 562"/>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0" name="Freeform 563"/>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1" name="Freeform 564"/>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2" name="Freeform 565"/>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3" name="Freeform 566"/>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4" name="Freeform 567"/>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5" name="Freeform 568"/>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6" name="Freeform 569"/>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7" name="Freeform 570"/>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78" name="Freeform 571"/>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79" name="Freeform 572"/>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0" name="Freeform 573"/>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1" name="Freeform 574"/>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2" name="Freeform 575"/>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3" name="Freeform 576"/>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4" name="Freeform 577"/>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5" name="Freeform 578"/>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6" name="Freeform 579"/>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87" name="Freeform 580"/>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8" name="Freeform 581"/>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89" name="Freeform 582"/>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90" name="Freeform 583"/>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91" name="Freeform 584"/>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92" name="Freeform 585"/>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93" name="Freeform 586"/>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194" name="Freeform 587"/>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95" name="Freeform 588"/>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96" name="Freeform 589"/>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97" name="Freeform 590"/>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198" name="Freeform 591"/>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199" name="Freeform 592"/>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0" name="Freeform 593"/>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1" name="Freeform 594"/>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02" name="Freeform 595"/>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3" name="Freeform 596"/>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4" name="Freeform 597"/>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05" name="Freeform 598"/>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6" name="Freeform 599"/>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3207" name="Freeform 600"/>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8" name="Freeform 601"/>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09" name="Freeform 602"/>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0" name="Freeform 603"/>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1" name="Freeform 604"/>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2" name="Freeform 605"/>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3" name="Freeform 606"/>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4" name="Freeform 607"/>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5" name="Freeform 608"/>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6" name="Freeform 609"/>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17" name="Freeform 610"/>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8" name="Freeform 611"/>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19" name="Freeform 612"/>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0" name="Freeform 613"/>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1" name="Freeform 614"/>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2" name="Freeform 615"/>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3" name="Freeform 616"/>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4" name="Freeform 617"/>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5" name="Freeform 618"/>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26" name="Freeform 619"/>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7" name="Freeform 620"/>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28" name="Freeform 621"/>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29" name="Freeform 622"/>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0" name="Freeform 623"/>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1" name="Freeform 624"/>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32" name="Freeform 625"/>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233" name="Freeform 626"/>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4" name="Freeform 627"/>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5" name="Freeform 628"/>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6" name="Freeform 629"/>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7" name="Freeform 630"/>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38" name="Freeform 631"/>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39" name="Freeform 632"/>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0" name="Freeform 633"/>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41" name="Freeform 634"/>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2" name="Freeform 635"/>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3" name="Freeform 636"/>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44" name="Freeform 637"/>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5" name="Freeform 638"/>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3246" name="Freeform 639"/>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7" name="Freeform 640"/>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8" name="Freeform 641"/>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49" name="Freeform 642"/>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0" name="Freeform 643"/>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1" name="Freeform 644"/>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2" name="Freeform 645"/>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3" name="Freeform 646"/>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4" name="Freeform 647"/>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5" name="Freeform 648"/>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56" name="Freeform 649"/>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7" name="Freeform 650"/>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8" name="Freeform 651"/>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59" name="Freeform 652"/>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0" name="Freeform 653"/>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1" name="Freeform 654"/>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2" name="Freeform 655"/>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3" name="Freeform 656"/>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4" name="Freeform 657"/>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65" name="Freeform 658"/>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6" name="Freeform 659"/>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7" name="Freeform 660"/>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68" name="Freeform 661"/>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69" name="Freeform 662"/>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0" name="Freeform 663"/>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71" name="Freeform 664"/>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272" name="Freeform 665"/>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3" name="Freeform 666"/>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4" name="Freeform 667"/>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5" name="Freeform 668"/>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6" name="Freeform 669"/>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77" name="Freeform 670"/>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8" name="Freeform 671"/>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79" name="Freeform 672"/>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80" name="Freeform 673"/>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1" name="Freeform 674"/>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2" name="Freeform 675"/>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83" name="Freeform 676"/>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4" name="Freeform 677"/>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3285" name="Freeform 678"/>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6" name="Freeform 679"/>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7" name="Freeform 680"/>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8" name="Freeform 681"/>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89" name="Freeform 682"/>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0" name="Freeform 683"/>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1" name="Freeform 684"/>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2" name="Freeform 685"/>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3" name="Freeform 686"/>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4" name="Freeform 687"/>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295" name="Freeform 688"/>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6" name="Freeform 689"/>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7" name="Freeform 690"/>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8" name="Freeform 691"/>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299" name="Freeform 692"/>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0" name="Freeform 693"/>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1" name="Freeform 694"/>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2" name="Freeform 695"/>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3" name="Freeform 696"/>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04" name="Freeform 697"/>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5" name="Freeform 698"/>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6" name="Freeform 699"/>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07" name="Freeform 700"/>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8" name="Freeform 701"/>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309" name="Freeform 702"/>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310" name="Freeform 703"/>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grpSp>
          <p:grpSp>
            <p:nvGrpSpPr>
              <p:cNvPr id="2134" name="Group 704"/>
              <p:cNvGrpSpPr>
                <a:grpSpLocks/>
              </p:cNvGrpSpPr>
              <p:nvPr/>
            </p:nvGrpSpPr>
            <p:grpSpPr bwMode="auto">
              <a:xfrm>
                <a:off x="3029" y="1789"/>
                <a:ext cx="380" cy="265"/>
                <a:chOff x="3080" y="1972"/>
                <a:chExt cx="380" cy="265"/>
              </a:xfrm>
            </p:grpSpPr>
            <p:sp>
              <p:nvSpPr>
                <p:cNvPr id="2911" name="Freeform 705"/>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2" name="Freeform 706"/>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3" name="Freeform 707"/>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4" name="Freeform 708"/>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5" name="Freeform 709"/>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16" name="Freeform 710"/>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7" name="Freeform 711"/>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8" name="Freeform 712"/>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19" name="Freeform 713"/>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0" name="Freeform 714"/>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1" name="Freeform 715"/>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22" name="Freeform 716"/>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3" name="Freeform 717"/>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2924" name="Freeform 718"/>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5" name="Freeform 719"/>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6" name="Freeform 720"/>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7" name="Freeform 721"/>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8" name="Freeform 722"/>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29" name="Freeform 723"/>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0" name="Freeform 724"/>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1" name="Freeform 725"/>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2" name="Freeform 726"/>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3" name="Freeform 727"/>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34" name="Freeform 728"/>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5" name="Freeform 729"/>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6" name="Freeform 730"/>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7" name="Freeform 731"/>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8" name="Freeform 732"/>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39" name="Freeform 733"/>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0" name="Freeform 734"/>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1" name="Freeform 735"/>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2" name="Freeform 736"/>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43" name="Freeform 737"/>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4" name="Freeform 738"/>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5" name="Freeform 739"/>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46" name="Freeform 740"/>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7" name="Freeform 741"/>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48" name="Freeform 742"/>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49" name="Freeform 743"/>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2950" name="Freeform 744"/>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1" name="Freeform 745"/>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2" name="Freeform 746"/>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3" name="Freeform 747"/>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4" name="Freeform 748"/>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55" name="Freeform 749"/>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6" name="Freeform 750"/>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7" name="Freeform 751"/>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58" name="Freeform 752"/>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59" name="Freeform 753"/>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0" name="Freeform 754"/>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61" name="Freeform 755"/>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2" name="Freeform 756"/>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2963" name="Freeform 757"/>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4" name="Freeform 758"/>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5" name="Freeform 759"/>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6" name="Freeform 760"/>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7" name="Freeform 761"/>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8" name="Freeform 762"/>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69" name="Freeform 763"/>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0" name="Freeform 764"/>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1" name="Freeform 765"/>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2" name="Freeform 766"/>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73" name="Freeform 767"/>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4" name="Freeform 768"/>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5" name="Freeform 769"/>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6" name="Freeform 770"/>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7" name="Freeform 771"/>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8" name="Freeform 772"/>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79" name="Freeform 773"/>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80" name="Freeform 774"/>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81" name="Freeform 775"/>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82" name="Freeform 776"/>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83" name="Freeform 777"/>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84" name="Freeform 778"/>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85" name="Freeform 779"/>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86" name="Freeform 780"/>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87" name="Freeform 781"/>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88" name="Freeform 782"/>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2989" name="Freeform 783"/>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0" name="Freeform 784"/>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1" name="Freeform 785"/>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2" name="Freeform 786"/>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3" name="Freeform 787"/>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94" name="Freeform 788"/>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5" name="Freeform 789"/>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6" name="Freeform 790"/>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97" name="Freeform 791"/>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8" name="Freeform 792"/>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99" name="Freeform 793"/>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00" name="Freeform 794"/>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1" name="Freeform 795"/>
                <p:cNvSpPr>
                  <a:spLocks noEditPoints="1"/>
                </p:cNvSpPr>
                <p:nvPr/>
              </p:nvSpPr>
              <p:spPr bwMode="auto">
                <a:xfrm>
                  <a:off x="3080" y="2235"/>
                  <a:ext cx="380" cy="2"/>
                </a:xfrm>
                <a:custGeom>
                  <a:avLst/>
                  <a:gdLst>
                    <a:gd name="T0" fmla="*/ 1 w 380"/>
                    <a:gd name="T1" fmla="*/ 2 h 2"/>
                    <a:gd name="T2" fmla="*/ 16 w 380"/>
                    <a:gd name="T3" fmla="*/ 0 h 2"/>
                    <a:gd name="T4" fmla="*/ 10 w 380"/>
                    <a:gd name="T5" fmla="*/ 0 h 2"/>
                    <a:gd name="T6" fmla="*/ 26 w 380"/>
                    <a:gd name="T7" fmla="*/ 2 h 2"/>
                    <a:gd name="T8" fmla="*/ 31 w 380"/>
                    <a:gd name="T9" fmla="*/ 0 h 2"/>
                    <a:gd name="T10" fmla="*/ 30 w 380"/>
                    <a:gd name="T11" fmla="*/ 1 h 2"/>
                    <a:gd name="T12" fmla="*/ 47 w 380"/>
                    <a:gd name="T13" fmla="*/ 1 h 2"/>
                    <a:gd name="T14" fmla="*/ 41 w 380"/>
                    <a:gd name="T15" fmla="*/ 0 h 2"/>
                    <a:gd name="T16" fmla="*/ 51 w 380"/>
                    <a:gd name="T17" fmla="*/ 2 h 2"/>
                    <a:gd name="T18" fmla="*/ 66 w 380"/>
                    <a:gd name="T19" fmla="*/ 0 h 2"/>
                    <a:gd name="T20" fmla="*/ 61 w 380"/>
                    <a:gd name="T21" fmla="*/ 0 h 2"/>
                    <a:gd name="T22" fmla="*/ 76 w 380"/>
                    <a:gd name="T23" fmla="*/ 2 h 2"/>
                    <a:gd name="T24" fmla="*/ 81 w 380"/>
                    <a:gd name="T25" fmla="*/ 0 h 2"/>
                    <a:gd name="T26" fmla="*/ 80 w 380"/>
                    <a:gd name="T27" fmla="*/ 1 h 2"/>
                    <a:gd name="T28" fmla="*/ 97 w 380"/>
                    <a:gd name="T29" fmla="*/ 1 h 2"/>
                    <a:gd name="T30" fmla="*/ 91 w 380"/>
                    <a:gd name="T31" fmla="*/ 0 h 2"/>
                    <a:gd name="T32" fmla="*/ 101 w 380"/>
                    <a:gd name="T33" fmla="*/ 2 h 2"/>
                    <a:gd name="T34" fmla="*/ 117 w 380"/>
                    <a:gd name="T35" fmla="*/ 0 h 2"/>
                    <a:gd name="T36" fmla="*/ 112 w 380"/>
                    <a:gd name="T37" fmla="*/ 0 h 2"/>
                    <a:gd name="T38" fmla="*/ 126 w 380"/>
                    <a:gd name="T39" fmla="*/ 2 h 2"/>
                    <a:gd name="T40" fmla="*/ 131 w 380"/>
                    <a:gd name="T41" fmla="*/ 0 h 2"/>
                    <a:gd name="T42" fmla="*/ 130 w 380"/>
                    <a:gd name="T43" fmla="*/ 1 h 2"/>
                    <a:gd name="T44" fmla="*/ 147 w 380"/>
                    <a:gd name="T45" fmla="*/ 1 h 2"/>
                    <a:gd name="T46" fmla="*/ 142 w 380"/>
                    <a:gd name="T47" fmla="*/ 0 h 2"/>
                    <a:gd name="T48" fmla="*/ 152 w 380"/>
                    <a:gd name="T49" fmla="*/ 2 h 2"/>
                    <a:gd name="T50" fmla="*/ 167 w 380"/>
                    <a:gd name="T51" fmla="*/ 0 h 2"/>
                    <a:gd name="T52" fmla="*/ 162 w 380"/>
                    <a:gd name="T53" fmla="*/ 0 h 2"/>
                    <a:gd name="T54" fmla="*/ 177 w 380"/>
                    <a:gd name="T55" fmla="*/ 2 h 2"/>
                    <a:gd name="T56" fmla="*/ 182 w 380"/>
                    <a:gd name="T57" fmla="*/ 0 h 2"/>
                    <a:gd name="T58" fmla="*/ 182 w 380"/>
                    <a:gd name="T59" fmla="*/ 1 h 2"/>
                    <a:gd name="T60" fmla="*/ 198 w 380"/>
                    <a:gd name="T61" fmla="*/ 1 h 2"/>
                    <a:gd name="T62" fmla="*/ 192 w 380"/>
                    <a:gd name="T63" fmla="*/ 0 h 2"/>
                    <a:gd name="T64" fmla="*/ 202 w 380"/>
                    <a:gd name="T65" fmla="*/ 2 h 2"/>
                    <a:gd name="T66" fmla="*/ 217 w 380"/>
                    <a:gd name="T67" fmla="*/ 0 h 2"/>
                    <a:gd name="T68" fmla="*/ 212 w 380"/>
                    <a:gd name="T69" fmla="*/ 0 h 2"/>
                    <a:gd name="T70" fmla="*/ 227 w 380"/>
                    <a:gd name="T71" fmla="*/ 2 h 2"/>
                    <a:gd name="T72" fmla="*/ 233 w 380"/>
                    <a:gd name="T73" fmla="*/ 0 h 2"/>
                    <a:gd name="T74" fmla="*/ 232 w 380"/>
                    <a:gd name="T75" fmla="*/ 1 h 2"/>
                    <a:gd name="T76" fmla="*/ 248 w 380"/>
                    <a:gd name="T77" fmla="*/ 1 h 2"/>
                    <a:gd name="T78" fmla="*/ 242 w 380"/>
                    <a:gd name="T79" fmla="*/ 0 h 2"/>
                    <a:gd name="T80" fmla="*/ 253 w 380"/>
                    <a:gd name="T81" fmla="*/ 2 h 2"/>
                    <a:gd name="T82" fmla="*/ 268 w 380"/>
                    <a:gd name="T83" fmla="*/ 0 h 2"/>
                    <a:gd name="T84" fmla="*/ 263 w 380"/>
                    <a:gd name="T85" fmla="*/ 0 h 2"/>
                    <a:gd name="T86" fmla="*/ 278 w 380"/>
                    <a:gd name="T87" fmla="*/ 2 h 2"/>
                    <a:gd name="T88" fmla="*/ 283 w 380"/>
                    <a:gd name="T89" fmla="*/ 0 h 2"/>
                    <a:gd name="T90" fmla="*/ 282 w 380"/>
                    <a:gd name="T91" fmla="*/ 1 h 2"/>
                    <a:gd name="T92" fmla="*/ 298 w 380"/>
                    <a:gd name="T93" fmla="*/ 1 h 2"/>
                    <a:gd name="T94" fmla="*/ 293 w 380"/>
                    <a:gd name="T95" fmla="*/ 0 h 2"/>
                    <a:gd name="T96" fmla="*/ 303 w 380"/>
                    <a:gd name="T97" fmla="*/ 2 h 2"/>
                    <a:gd name="T98" fmla="*/ 318 w 380"/>
                    <a:gd name="T99" fmla="*/ 0 h 2"/>
                    <a:gd name="T100" fmla="*/ 313 w 380"/>
                    <a:gd name="T101" fmla="*/ 0 h 2"/>
                    <a:gd name="T102" fmla="*/ 329 w 380"/>
                    <a:gd name="T103" fmla="*/ 2 h 2"/>
                    <a:gd name="T104" fmla="*/ 333 w 380"/>
                    <a:gd name="T105" fmla="*/ 0 h 2"/>
                    <a:gd name="T106" fmla="*/ 333 w 380"/>
                    <a:gd name="T107" fmla="*/ 1 h 2"/>
                    <a:gd name="T108" fmla="*/ 350 w 380"/>
                    <a:gd name="T109" fmla="*/ 1 h 2"/>
                    <a:gd name="T110" fmla="*/ 343 w 380"/>
                    <a:gd name="T111" fmla="*/ 0 h 2"/>
                    <a:gd name="T112" fmla="*/ 354 w 380"/>
                    <a:gd name="T113" fmla="*/ 2 h 2"/>
                    <a:gd name="T114" fmla="*/ 368 w 380"/>
                    <a:gd name="T115" fmla="*/ 0 h 2"/>
                    <a:gd name="T116" fmla="*/ 363 w 380"/>
                    <a:gd name="T117" fmla="*/ 0 h 2"/>
                    <a:gd name="T118" fmla="*/ 379 w 380"/>
                    <a:gd name="T119" fmla="*/ 2 h 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0"/>
                    <a:gd name="T181" fmla="*/ 0 h 2"/>
                    <a:gd name="T182" fmla="*/ 380 w 380"/>
                    <a:gd name="T183" fmla="*/ 2 h 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0" h="2">
                      <a:moveTo>
                        <a:pt x="1" y="0"/>
                      </a:moveTo>
                      <a:lnTo>
                        <a:pt x="5" y="0"/>
                      </a:lnTo>
                      <a:lnTo>
                        <a:pt x="6" y="1"/>
                      </a:lnTo>
                      <a:lnTo>
                        <a:pt x="5" y="2"/>
                      </a:lnTo>
                      <a:lnTo>
                        <a:pt x="1" y="2"/>
                      </a:lnTo>
                      <a:lnTo>
                        <a:pt x="0" y="1"/>
                      </a:lnTo>
                      <a:lnTo>
                        <a:pt x="1" y="0"/>
                      </a:lnTo>
                      <a:close/>
                      <a:moveTo>
                        <a:pt x="10" y="0"/>
                      </a:moveTo>
                      <a:lnTo>
                        <a:pt x="16" y="0"/>
                      </a:lnTo>
                      <a:lnTo>
                        <a:pt x="17" y="1"/>
                      </a:lnTo>
                      <a:lnTo>
                        <a:pt x="16" y="2"/>
                      </a:lnTo>
                      <a:lnTo>
                        <a:pt x="10" y="2"/>
                      </a:lnTo>
                      <a:lnTo>
                        <a:pt x="9" y="1"/>
                      </a:lnTo>
                      <a:lnTo>
                        <a:pt x="10" y="0"/>
                      </a:lnTo>
                      <a:close/>
                      <a:moveTo>
                        <a:pt x="21" y="0"/>
                      </a:moveTo>
                      <a:lnTo>
                        <a:pt x="26" y="0"/>
                      </a:lnTo>
                      <a:lnTo>
                        <a:pt x="27"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1" y="0"/>
                      </a:moveTo>
                      <a:lnTo>
                        <a:pt x="46" y="0"/>
                      </a:lnTo>
                      <a:lnTo>
                        <a:pt x="47" y="1"/>
                      </a:lnTo>
                      <a:lnTo>
                        <a:pt x="46" y="2"/>
                      </a:lnTo>
                      <a:lnTo>
                        <a:pt x="41" y="2"/>
                      </a:lnTo>
                      <a:lnTo>
                        <a:pt x="40" y="1"/>
                      </a:lnTo>
                      <a:lnTo>
                        <a:pt x="41"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7" y="0"/>
                      </a:lnTo>
                      <a:lnTo>
                        <a:pt x="87" y="1"/>
                      </a:lnTo>
                      <a:lnTo>
                        <a:pt x="87"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2" y="0"/>
                      </a:moveTo>
                      <a:lnTo>
                        <a:pt x="117" y="0"/>
                      </a:lnTo>
                      <a:lnTo>
                        <a:pt x="117" y="1"/>
                      </a:lnTo>
                      <a:lnTo>
                        <a:pt x="117" y="2"/>
                      </a:lnTo>
                      <a:lnTo>
                        <a:pt x="112" y="2"/>
                      </a:lnTo>
                      <a:lnTo>
                        <a:pt x="111" y="1"/>
                      </a:lnTo>
                      <a:lnTo>
                        <a:pt x="112" y="0"/>
                      </a:lnTo>
                      <a:close/>
                      <a:moveTo>
                        <a:pt x="122" y="0"/>
                      </a:moveTo>
                      <a:lnTo>
                        <a:pt x="126" y="0"/>
                      </a:lnTo>
                      <a:lnTo>
                        <a:pt x="127" y="1"/>
                      </a:lnTo>
                      <a:lnTo>
                        <a:pt x="126" y="2"/>
                      </a:lnTo>
                      <a:lnTo>
                        <a:pt x="122" y="2"/>
                      </a:lnTo>
                      <a:lnTo>
                        <a:pt x="121" y="1"/>
                      </a:lnTo>
                      <a:lnTo>
                        <a:pt x="122"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2" y="0"/>
                      </a:moveTo>
                      <a:lnTo>
                        <a:pt x="156" y="0"/>
                      </a:lnTo>
                      <a:lnTo>
                        <a:pt x="158" y="1"/>
                      </a:lnTo>
                      <a:lnTo>
                        <a:pt x="156" y="2"/>
                      </a:lnTo>
                      <a:lnTo>
                        <a:pt x="152" y="2"/>
                      </a:lnTo>
                      <a:lnTo>
                        <a:pt x="151" y="1"/>
                      </a:lnTo>
                      <a:lnTo>
                        <a:pt x="152" y="0"/>
                      </a:lnTo>
                      <a:close/>
                      <a:moveTo>
                        <a:pt x="162" y="0"/>
                      </a:moveTo>
                      <a:lnTo>
                        <a:pt x="167" y="0"/>
                      </a:lnTo>
                      <a:lnTo>
                        <a:pt x="168" y="1"/>
                      </a:lnTo>
                      <a:lnTo>
                        <a:pt x="167" y="2"/>
                      </a:lnTo>
                      <a:lnTo>
                        <a:pt x="162" y="2"/>
                      </a:lnTo>
                      <a:lnTo>
                        <a:pt x="161" y="1"/>
                      </a:lnTo>
                      <a:lnTo>
                        <a:pt x="162" y="0"/>
                      </a:lnTo>
                      <a:close/>
                      <a:moveTo>
                        <a:pt x="172" y="0"/>
                      </a:moveTo>
                      <a:lnTo>
                        <a:pt x="177" y="0"/>
                      </a:lnTo>
                      <a:lnTo>
                        <a:pt x="178" y="1"/>
                      </a:lnTo>
                      <a:lnTo>
                        <a:pt x="177" y="2"/>
                      </a:lnTo>
                      <a:lnTo>
                        <a:pt x="172" y="2"/>
                      </a:lnTo>
                      <a:lnTo>
                        <a:pt x="171" y="1"/>
                      </a:lnTo>
                      <a:lnTo>
                        <a:pt x="172" y="0"/>
                      </a:lnTo>
                      <a:close/>
                      <a:moveTo>
                        <a:pt x="182" y="0"/>
                      </a:moveTo>
                      <a:lnTo>
                        <a:pt x="187" y="0"/>
                      </a:lnTo>
                      <a:lnTo>
                        <a:pt x="188" y="1"/>
                      </a:lnTo>
                      <a:lnTo>
                        <a:pt x="187" y="2"/>
                      </a:lnTo>
                      <a:lnTo>
                        <a:pt x="182" y="2"/>
                      </a:lnTo>
                      <a:lnTo>
                        <a:pt x="182" y="1"/>
                      </a:lnTo>
                      <a:lnTo>
                        <a:pt x="182" y="0"/>
                      </a:lnTo>
                      <a:close/>
                      <a:moveTo>
                        <a:pt x="192" y="0"/>
                      </a:moveTo>
                      <a:lnTo>
                        <a:pt x="197" y="0"/>
                      </a:lnTo>
                      <a:lnTo>
                        <a:pt x="198" y="1"/>
                      </a:lnTo>
                      <a:lnTo>
                        <a:pt x="197" y="2"/>
                      </a:lnTo>
                      <a:lnTo>
                        <a:pt x="192" y="2"/>
                      </a:lnTo>
                      <a:lnTo>
                        <a:pt x="191" y="1"/>
                      </a:lnTo>
                      <a:lnTo>
                        <a:pt x="192" y="0"/>
                      </a:lnTo>
                      <a:close/>
                      <a:moveTo>
                        <a:pt x="202" y="0"/>
                      </a:moveTo>
                      <a:lnTo>
                        <a:pt x="208" y="0"/>
                      </a:lnTo>
                      <a:lnTo>
                        <a:pt x="208" y="1"/>
                      </a:lnTo>
                      <a:lnTo>
                        <a:pt x="208"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9"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3" y="0"/>
                      </a:moveTo>
                      <a:lnTo>
                        <a:pt x="258" y="0"/>
                      </a:lnTo>
                      <a:lnTo>
                        <a:pt x="259" y="1"/>
                      </a:lnTo>
                      <a:lnTo>
                        <a:pt x="258" y="2"/>
                      </a:lnTo>
                      <a:lnTo>
                        <a:pt x="253" y="2"/>
                      </a:lnTo>
                      <a:lnTo>
                        <a:pt x="251" y="1"/>
                      </a:lnTo>
                      <a:lnTo>
                        <a:pt x="253" y="0"/>
                      </a:lnTo>
                      <a:close/>
                      <a:moveTo>
                        <a:pt x="263" y="0"/>
                      </a:moveTo>
                      <a:lnTo>
                        <a:pt x="268" y="0"/>
                      </a:lnTo>
                      <a:lnTo>
                        <a:pt x="268" y="1"/>
                      </a:lnTo>
                      <a:lnTo>
                        <a:pt x="268" y="2"/>
                      </a:lnTo>
                      <a:lnTo>
                        <a:pt x="263" y="2"/>
                      </a:lnTo>
                      <a:lnTo>
                        <a:pt x="262" y="1"/>
                      </a:lnTo>
                      <a:lnTo>
                        <a:pt x="263" y="0"/>
                      </a:lnTo>
                      <a:close/>
                      <a:moveTo>
                        <a:pt x="273" y="0"/>
                      </a:moveTo>
                      <a:lnTo>
                        <a:pt x="278" y="0"/>
                      </a:lnTo>
                      <a:lnTo>
                        <a:pt x="279" y="1"/>
                      </a:lnTo>
                      <a:lnTo>
                        <a:pt x="278" y="2"/>
                      </a:lnTo>
                      <a:lnTo>
                        <a:pt x="273" y="2"/>
                      </a:lnTo>
                      <a:lnTo>
                        <a:pt x="272" y="1"/>
                      </a:lnTo>
                      <a:lnTo>
                        <a:pt x="273"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3" y="1"/>
                      </a:lnTo>
                      <a:lnTo>
                        <a:pt x="303" y="0"/>
                      </a:lnTo>
                      <a:close/>
                      <a:moveTo>
                        <a:pt x="313" y="0"/>
                      </a:moveTo>
                      <a:lnTo>
                        <a:pt x="318" y="0"/>
                      </a:lnTo>
                      <a:lnTo>
                        <a:pt x="319" y="1"/>
                      </a:lnTo>
                      <a:lnTo>
                        <a:pt x="318" y="2"/>
                      </a:lnTo>
                      <a:lnTo>
                        <a:pt x="313" y="2"/>
                      </a:lnTo>
                      <a:lnTo>
                        <a:pt x="312" y="1"/>
                      </a:lnTo>
                      <a:lnTo>
                        <a:pt x="313" y="0"/>
                      </a:lnTo>
                      <a:close/>
                      <a:moveTo>
                        <a:pt x="324" y="0"/>
                      </a:moveTo>
                      <a:lnTo>
                        <a:pt x="329" y="0"/>
                      </a:lnTo>
                      <a:lnTo>
                        <a:pt x="329" y="1"/>
                      </a:lnTo>
                      <a:lnTo>
                        <a:pt x="329" y="2"/>
                      </a:lnTo>
                      <a:lnTo>
                        <a:pt x="324" y="2"/>
                      </a:lnTo>
                      <a:lnTo>
                        <a:pt x="323" y="1"/>
                      </a:lnTo>
                      <a:lnTo>
                        <a:pt x="324" y="0"/>
                      </a:lnTo>
                      <a:close/>
                      <a:moveTo>
                        <a:pt x="333" y="0"/>
                      </a:moveTo>
                      <a:lnTo>
                        <a:pt x="338" y="0"/>
                      </a:lnTo>
                      <a:lnTo>
                        <a:pt x="339" y="1"/>
                      </a:lnTo>
                      <a:lnTo>
                        <a:pt x="338" y="2"/>
                      </a:lnTo>
                      <a:lnTo>
                        <a:pt x="333" y="2"/>
                      </a:lnTo>
                      <a:lnTo>
                        <a:pt x="333" y="1"/>
                      </a:lnTo>
                      <a:lnTo>
                        <a:pt x="333" y="0"/>
                      </a:lnTo>
                      <a:close/>
                      <a:moveTo>
                        <a:pt x="343" y="0"/>
                      </a:moveTo>
                      <a:lnTo>
                        <a:pt x="349" y="0"/>
                      </a:lnTo>
                      <a:lnTo>
                        <a:pt x="350"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path>
                  </a:pathLst>
                </a:custGeom>
                <a:solidFill>
                  <a:srgbClr val="000000"/>
                </a:solidFill>
                <a:ln w="9525">
                  <a:noFill/>
                  <a:round/>
                  <a:headEnd/>
                  <a:tailEnd/>
                </a:ln>
              </p:spPr>
              <p:txBody>
                <a:bodyPr/>
                <a:lstStyle/>
                <a:p>
                  <a:endParaRPr lang="en-US"/>
                </a:p>
              </p:txBody>
            </p:sp>
            <p:sp>
              <p:nvSpPr>
                <p:cNvPr id="3002" name="Freeform 796"/>
                <p:cNvSpPr>
                  <a:spLocks/>
                </p:cNvSpPr>
                <p:nvPr/>
              </p:nvSpPr>
              <p:spPr bwMode="auto">
                <a:xfrm>
                  <a:off x="308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3" name="Freeform 797"/>
                <p:cNvSpPr>
                  <a:spLocks/>
                </p:cNvSpPr>
                <p:nvPr/>
              </p:nvSpPr>
              <p:spPr bwMode="auto">
                <a:xfrm>
                  <a:off x="3089"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4" name="Freeform 798"/>
                <p:cNvSpPr>
                  <a:spLocks/>
                </p:cNvSpPr>
                <p:nvPr/>
              </p:nvSpPr>
              <p:spPr bwMode="auto">
                <a:xfrm>
                  <a:off x="310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5" name="Freeform 799"/>
                <p:cNvSpPr>
                  <a:spLocks/>
                </p:cNvSpPr>
                <p:nvPr/>
              </p:nvSpPr>
              <p:spPr bwMode="auto">
                <a:xfrm>
                  <a:off x="3110"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6" name="Freeform 800"/>
                <p:cNvSpPr>
                  <a:spLocks/>
                </p:cNvSpPr>
                <p:nvPr/>
              </p:nvSpPr>
              <p:spPr bwMode="auto">
                <a:xfrm>
                  <a:off x="312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7" name="Freeform 801"/>
                <p:cNvSpPr>
                  <a:spLocks/>
                </p:cNvSpPr>
                <p:nvPr/>
              </p:nvSpPr>
              <p:spPr bwMode="auto">
                <a:xfrm>
                  <a:off x="313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8" name="Freeform 802"/>
                <p:cNvSpPr>
                  <a:spLocks/>
                </p:cNvSpPr>
                <p:nvPr/>
              </p:nvSpPr>
              <p:spPr bwMode="auto">
                <a:xfrm>
                  <a:off x="314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09" name="Freeform 803"/>
                <p:cNvSpPr>
                  <a:spLocks/>
                </p:cNvSpPr>
                <p:nvPr/>
              </p:nvSpPr>
              <p:spPr bwMode="auto">
                <a:xfrm>
                  <a:off x="315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0" name="Freeform 804"/>
                <p:cNvSpPr>
                  <a:spLocks/>
                </p:cNvSpPr>
                <p:nvPr/>
              </p:nvSpPr>
              <p:spPr bwMode="auto">
                <a:xfrm>
                  <a:off x="3160"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1" name="Freeform 805"/>
                <p:cNvSpPr>
                  <a:spLocks/>
                </p:cNvSpPr>
                <p:nvPr/>
              </p:nvSpPr>
              <p:spPr bwMode="auto">
                <a:xfrm>
                  <a:off x="3171"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12" name="Freeform 806"/>
                <p:cNvSpPr>
                  <a:spLocks/>
                </p:cNvSpPr>
                <p:nvPr/>
              </p:nvSpPr>
              <p:spPr bwMode="auto">
                <a:xfrm>
                  <a:off x="3180"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3" name="Freeform 807"/>
                <p:cNvSpPr>
                  <a:spLocks/>
                </p:cNvSpPr>
                <p:nvPr/>
              </p:nvSpPr>
              <p:spPr bwMode="auto">
                <a:xfrm>
                  <a:off x="319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4" name="Freeform 808"/>
                <p:cNvSpPr>
                  <a:spLocks/>
                </p:cNvSpPr>
                <p:nvPr/>
              </p:nvSpPr>
              <p:spPr bwMode="auto">
                <a:xfrm>
                  <a:off x="3201" y="2235"/>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5" name="Freeform 809"/>
                <p:cNvSpPr>
                  <a:spLocks/>
                </p:cNvSpPr>
                <p:nvPr/>
              </p:nvSpPr>
              <p:spPr bwMode="auto">
                <a:xfrm>
                  <a:off x="3210"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6" name="Freeform 810"/>
                <p:cNvSpPr>
                  <a:spLocks/>
                </p:cNvSpPr>
                <p:nvPr/>
              </p:nvSpPr>
              <p:spPr bwMode="auto">
                <a:xfrm>
                  <a:off x="3221"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7" name="Freeform 811"/>
                <p:cNvSpPr>
                  <a:spLocks/>
                </p:cNvSpPr>
                <p:nvPr/>
              </p:nvSpPr>
              <p:spPr bwMode="auto">
                <a:xfrm>
                  <a:off x="3231" y="2235"/>
                  <a:ext cx="7" cy="2"/>
                </a:xfrm>
                <a:custGeom>
                  <a:avLst/>
                  <a:gdLst>
                    <a:gd name="T0" fmla="*/ 1 w 7"/>
                    <a:gd name="T1" fmla="*/ 0 h 2"/>
                    <a:gd name="T2" fmla="*/ 5 w 7"/>
                    <a:gd name="T3" fmla="*/ 0 h 2"/>
                    <a:gd name="T4" fmla="*/ 7 w 7"/>
                    <a:gd name="T5" fmla="*/ 1 h 2"/>
                    <a:gd name="T6" fmla="*/ 5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5" y="0"/>
                      </a:lnTo>
                      <a:lnTo>
                        <a:pt x="7"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8" name="Freeform 812"/>
                <p:cNvSpPr>
                  <a:spLocks/>
                </p:cNvSpPr>
                <p:nvPr/>
              </p:nvSpPr>
              <p:spPr bwMode="auto">
                <a:xfrm>
                  <a:off x="324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19" name="Freeform 813"/>
                <p:cNvSpPr>
                  <a:spLocks/>
                </p:cNvSpPr>
                <p:nvPr/>
              </p:nvSpPr>
              <p:spPr bwMode="auto">
                <a:xfrm>
                  <a:off x="325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20" name="Freeform 814"/>
                <p:cNvSpPr>
                  <a:spLocks/>
                </p:cNvSpPr>
                <p:nvPr/>
              </p:nvSpPr>
              <p:spPr bwMode="auto">
                <a:xfrm>
                  <a:off x="326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21" name="Freeform 815"/>
                <p:cNvSpPr>
                  <a:spLocks/>
                </p:cNvSpPr>
                <p:nvPr/>
              </p:nvSpPr>
              <p:spPr bwMode="auto">
                <a:xfrm>
                  <a:off x="3271"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22" name="Freeform 816"/>
                <p:cNvSpPr>
                  <a:spLocks/>
                </p:cNvSpPr>
                <p:nvPr/>
              </p:nvSpPr>
              <p:spPr bwMode="auto">
                <a:xfrm>
                  <a:off x="3281" y="2235"/>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23" name="Freeform 817"/>
                <p:cNvSpPr>
                  <a:spLocks/>
                </p:cNvSpPr>
                <p:nvPr/>
              </p:nvSpPr>
              <p:spPr bwMode="auto">
                <a:xfrm>
                  <a:off x="329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24" name="Freeform 818"/>
                <p:cNvSpPr>
                  <a:spLocks/>
                </p:cNvSpPr>
                <p:nvPr/>
              </p:nvSpPr>
              <p:spPr bwMode="auto">
                <a:xfrm>
                  <a:off x="3301" y="2235"/>
                  <a:ext cx="8" cy="2"/>
                </a:xfrm>
                <a:custGeom>
                  <a:avLst/>
                  <a:gdLst>
                    <a:gd name="T0" fmla="*/ 1 w 8"/>
                    <a:gd name="T1" fmla="*/ 0 h 2"/>
                    <a:gd name="T2" fmla="*/ 6 w 8"/>
                    <a:gd name="T3" fmla="*/ 0 h 2"/>
                    <a:gd name="T4" fmla="*/ 8 w 8"/>
                    <a:gd name="T5" fmla="*/ 1 h 2"/>
                    <a:gd name="T6" fmla="*/ 6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6" y="0"/>
                      </a:lnTo>
                      <a:lnTo>
                        <a:pt x="8"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25" name="Freeform 819"/>
                <p:cNvSpPr>
                  <a:spLocks/>
                </p:cNvSpPr>
                <p:nvPr/>
              </p:nvSpPr>
              <p:spPr bwMode="auto">
                <a:xfrm>
                  <a:off x="331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26" name="Freeform 820"/>
                <p:cNvSpPr>
                  <a:spLocks/>
                </p:cNvSpPr>
                <p:nvPr/>
              </p:nvSpPr>
              <p:spPr bwMode="auto">
                <a:xfrm>
                  <a:off x="3322"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27" name="Freeform 821"/>
                <p:cNvSpPr>
                  <a:spLocks/>
                </p:cNvSpPr>
                <p:nvPr/>
              </p:nvSpPr>
              <p:spPr bwMode="auto">
                <a:xfrm>
                  <a:off x="3331" y="2235"/>
                  <a:ext cx="8" cy="2"/>
                </a:xfrm>
                <a:custGeom>
                  <a:avLst/>
                  <a:gdLst>
                    <a:gd name="T0" fmla="*/ 2 w 8"/>
                    <a:gd name="T1" fmla="*/ 0 h 2"/>
                    <a:gd name="T2" fmla="*/ 7 w 8"/>
                    <a:gd name="T3" fmla="*/ 0 h 2"/>
                    <a:gd name="T4" fmla="*/ 8 w 8"/>
                    <a:gd name="T5" fmla="*/ 1 h 2"/>
                    <a:gd name="T6" fmla="*/ 7 w 8"/>
                    <a:gd name="T7" fmla="*/ 2 h 2"/>
                    <a:gd name="T8" fmla="*/ 2 w 8"/>
                    <a:gd name="T9" fmla="*/ 2 h 2"/>
                    <a:gd name="T10" fmla="*/ 0 w 8"/>
                    <a:gd name="T11" fmla="*/ 1 h 2"/>
                    <a:gd name="T12" fmla="*/ 2 w 8"/>
                    <a:gd name="T13" fmla="*/ 0 h 2"/>
                    <a:gd name="T14" fmla="*/ 2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2" y="0"/>
                      </a:moveTo>
                      <a:lnTo>
                        <a:pt x="7" y="0"/>
                      </a:lnTo>
                      <a:lnTo>
                        <a:pt x="8" y="1"/>
                      </a:lnTo>
                      <a:lnTo>
                        <a:pt x="7" y="2"/>
                      </a:lnTo>
                      <a:lnTo>
                        <a:pt x="2" y="2"/>
                      </a:lnTo>
                      <a:lnTo>
                        <a:pt x="0" y="1"/>
                      </a:lnTo>
                      <a:lnTo>
                        <a:pt x="2" y="0"/>
                      </a:lnTo>
                    </a:path>
                  </a:pathLst>
                </a:custGeom>
                <a:noFill/>
                <a:ln w="1588">
                  <a:solidFill>
                    <a:srgbClr val="000000"/>
                  </a:solidFill>
                  <a:round/>
                  <a:headEnd/>
                  <a:tailEnd/>
                </a:ln>
              </p:spPr>
              <p:txBody>
                <a:bodyPr/>
                <a:lstStyle/>
                <a:p>
                  <a:endParaRPr lang="en-US"/>
                </a:p>
              </p:txBody>
            </p:sp>
            <p:sp>
              <p:nvSpPr>
                <p:cNvPr id="3028" name="Freeform 822"/>
                <p:cNvSpPr>
                  <a:spLocks/>
                </p:cNvSpPr>
                <p:nvPr/>
              </p:nvSpPr>
              <p:spPr bwMode="auto">
                <a:xfrm>
                  <a:off x="334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29" name="Freeform 823"/>
                <p:cNvSpPr>
                  <a:spLocks/>
                </p:cNvSpPr>
                <p:nvPr/>
              </p:nvSpPr>
              <p:spPr bwMode="auto">
                <a:xfrm>
                  <a:off x="335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0" name="Freeform 824"/>
                <p:cNvSpPr>
                  <a:spLocks/>
                </p:cNvSpPr>
                <p:nvPr/>
              </p:nvSpPr>
              <p:spPr bwMode="auto">
                <a:xfrm>
                  <a:off x="336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1" name="Freeform 825"/>
                <p:cNvSpPr>
                  <a:spLocks/>
                </p:cNvSpPr>
                <p:nvPr/>
              </p:nvSpPr>
              <p:spPr bwMode="auto">
                <a:xfrm>
                  <a:off x="3372"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2" name="Freeform 826"/>
                <p:cNvSpPr>
                  <a:spLocks/>
                </p:cNvSpPr>
                <p:nvPr/>
              </p:nvSpPr>
              <p:spPr bwMode="auto">
                <a:xfrm>
                  <a:off x="338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33" name="Freeform 827"/>
                <p:cNvSpPr>
                  <a:spLocks/>
                </p:cNvSpPr>
                <p:nvPr/>
              </p:nvSpPr>
              <p:spPr bwMode="auto">
                <a:xfrm>
                  <a:off x="3392"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4" name="Freeform 828"/>
                <p:cNvSpPr>
                  <a:spLocks/>
                </p:cNvSpPr>
                <p:nvPr/>
              </p:nvSpPr>
              <p:spPr bwMode="auto">
                <a:xfrm>
                  <a:off x="340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5" name="Freeform 829"/>
                <p:cNvSpPr>
                  <a:spLocks/>
                </p:cNvSpPr>
                <p:nvPr/>
              </p:nvSpPr>
              <p:spPr bwMode="auto">
                <a:xfrm>
                  <a:off x="341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36" name="Freeform 830"/>
                <p:cNvSpPr>
                  <a:spLocks/>
                </p:cNvSpPr>
                <p:nvPr/>
              </p:nvSpPr>
              <p:spPr bwMode="auto">
                <a:xfrm>
                  <a:off x="3422" y="2235"/>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7" name="Freeform 831"/>
                <p:cNvSpPr>
                  <a:spLocks/>
                </p:cNvSpPr>
                <p:nvPr/>
              </p:nvSpPr>
              <p:spPr bwMode="auto">
                <a:xfrm>
                  <a:off x="3433" y="2235"/>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38" name="Freeform 832"/>
                <p:cNvSpPr>
                  <a:spLocks/>
                </p:cNvSpPr>
                <p:nvPr/>
              </p:nvSpPr>
              <p:spPr bwMode="auto">
                <a:xfrm>
                  <a:off x="3443" y="2235"/>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3039" name="Freeform 833"/>
                <p:cNvSpPr>
                  <a:spLocks/>
                </p:cNvSpPr>
                <p:nvPr/>
              </p:nvSpPr>
              <p:spPr bwMode="auto">
                <a:xfrm>
                  <a:off x="3453" y="2235"/>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3040" name="Freeform 834"/>
                <p:cNvSpPr>
                  <a:spLocks/>
                </p:cNvSpPr>
                <p:nvPr/>
              </p:nvSpPr>
              <p:spPr bwMode="auto">
                <a:xfrm>
                  <a:off x="3081" y="1972"/>
                  <a:ext cx="79" cy="41"/>
                </a:xfrm>
                <a:custGeom>
                  <a:avLst/>
                  <a:gdLst>
                    <a:gd name="T0" fmla="*/ 0 w 79"/>
                    <a:gd name="T1" fmla="*/ 41 h 41"/>
                    <a:gd name="T2" fmla="*/ 66 w 79"/>
                    <a:gd name="T3" fmla="*/ 41 h 41"/>
                    <a:gd name="T4" fmla="*/ 79 w 79"/>
                    <a:gd name="T5" fmla="*/ 29 h 41"/>
                    <a:gd name="T6" fmla="*/ 79 w 79"/>
                    <a:gd name="T7" fmla="*/ 0 h 41"/>
                    <a:gd name="T8" fmla="*/ 0 w 79"/>
                    <a:gd name="T9" fmla="*/ 0 h 41"/>
                    <a:gd name="T10" fmla="*/ 0 w 79"/>
                    <a:gd name="T11" fmla="*/ 41 h 41"/>
                    <a:gd name="T12" fmla="*/ 0 w 79"/>
                    <a:gd name="T13" fmla="*/ 41 h 41"/>
                    <a:gd name="T14" fmla="*/ 0 60000 65536"/>
                    <a:gd name="T15" fmla="*/ 0 60000 65536"/>
                    <a:gd name="T16" fmla="*/ 0 60000 65536"/>
                    <a:gd name="T17" fmla="*/ 0 60000 65536"/>
                    <a:gd name="T18" fmla="*/ 0 60000 65536"/>
                    <a:gd name="T19" fmla="*/ 0 60000 65536"/>
                    <a:gd name="T20" fmla="*/ 0 60000 65536"/>
                    <a:gd name="T21" fmla="*/ 0 w 79"/>
                    <a:gd name="T22" fmla="*/ 0 h 41"/>
                    <a:gd name="T23" fmla="*/ 79 w 79"/>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41">
                      <a:moveTo>
                        <a:pt x="0" y="41"/>
                      </a:moveTo>
                      <a:lnTo>
                        <a:pt x="66" y="41"/>
                      </a:lnTo>
                      <a:lnTo>
                        <a:pt x="79" y="29"/>
                      </a:lnTo>
                      <a:lnTo>
                        <a:pt x="79" y="0"/>
                      </a:lnTo>
                      <a:lnTo>
                        <a:pt x="0" y="0"/>
                      </a:lnTo>
                      <a:lnTo>
                        <a:pt x="0" y="41"/>
                      </a:lnTo>
                      <a:close/>
                    </a:path>
                  </a:pathLst>
                </a:custGeom>
                <a:solidFill>
                  <a:srgbClr val="FFFFFF"/>
                </a:solidFill>
                <a:ln w="9525">
                  <a:noFill/>
                  <a:round/>
                  <a:headEnd/>
                  <a:tailEnd/>
                </a:ln>
              </p:spPr>
              <p:txBody>
                <a:bodyPr/>
                <a:lstStyle/>
                <a:p>
                  <a:endParaRPr lang="en-US"/>
                </a:p>
              </p:txBody>
            </p:sp>
            <p:sp>
              <p:nvSpPr>
                <p:cNvPr id="3041" name="Freeform 835"/>
                <p:cNvSpPr>
                  <a:spLocks/>
                </p:cNvSpPr>
                <p:nvPr/>
              </p:nvSpPr>
              <p:spPr bwMode="auto">
                <a:xfrm>
                  <a:off x="3081" y="1972"/>
                  <a:ext cx="79" cy="41"/>
                </a:xfrm>
                <a:custGeom>
                  <a:avLst/>
                  <a:gdLst>
                    <a:gd name="T0" fmla="*/ 0 w 79"/>
                    <a:gd name="T1" fmla="*/ 41 h 41"/>
                    <a:gd name="T2" fmla="*/ 66 w 79"/>
                    <a:gd name="T3" fmla="*/ 41 h 41"/>
                    <a:gd name="T4" fmla="*/ 79 w 79"/>
                    <a:gd name="T5" fmla="*/ 29 h 41"/>
                    <a:gd name="T6" fmla="*/ 79 w 79"/>
                    <a:gd name="T7" fmla="*/ 0 h 41"/>
                    <a:gd name="T8" fmla="*/ 0 w 79"/>
                    <a:gd name="T9" fmla="*/ 0 h 41"/>
                    <a:gd name="T10" fmla="*/ 0 w 79"/>
                    <a:gd name="T11" fmla="*/ 41 h 41"/>
                    <a:gd name="T12" fmla="*/ 0 w 79"/>
                    <a:gd name="T13" fmla="*/ 41 h 41"/>
                    <a:gd name="T14" fmla="*/ 0 60000 65536"/>
                    <a:gd name="T15" fmla="*/ 0 60000 65536"/>
                    <a:gd name="T16" fmla="*/ 0 60000 65536"/>
                    <a:gd name="T17" fmla="*/ 0 60000 65536"/>
                    <a:gd name="T18" fmla="*/ 0 60000 65536"/>
                    <a:gd name="T19" fmla="*/ 0 60000 65536"/>
                    <a:gd name="T20" fmla="*/ 0 60000 65536"/>
                    <a:gd name="T21" fmla="*/ 0 w 79"/>
                    <a:gd name="T22" fmla="*/ 0 h 41"/>
                    <a:gd name="T23" fmla="*/ 79 w 79"/>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41">
                      <a:moveTo>
                        <a:pt x="0" y="41"/>
                      </a:moveTo>
                      <a:lnTo>
                        <a:pt x="66" y="41"/>
                      </a:lnTo>
                      <a:lnTo>
                        <a:pt x="79" y="29"/>
                      </a:lnTo>
                      <a:lnTo>
                        <a:pt x="79" y="0"/>
                      </a:lnTo>
                      <a:lnTo>
                        <a:pt x="0" y="0"/>
                      </a:lnTo>
                      <a:lnTo>
                        <a:pt x="0" y="41"/>
                      </a:lnTo>
                      <a:close/>
                    </a:path>
                  </a:pathLst>
                </a:custGeom>
                <a:noFill/>
                <a:ln w="3175">
                  <a:solidFill>
                    <a:srgbClr val="000000"/>
                  </a:solidFill>
                  <a:round/>
                  <a:headEnd/>
                  <a:tailEnd/>
                </a:ln>
              </p:spPr>
              <p:txBody>
                <a:bodyPr/>
                <a:lstStyle/>
                <a:p>
                  <a:endParaRPr lang="en-US"/>
                </a:p>
              </p:txBody>
            </p:sp>
            <p:sp>
              <p:nvSpPr>
                <p:cNvPr id="3042" name="Freeform 836"/>
                <p:cNvSpPr>
                  <a:spLocks/>
                </p:cNvSpPr>
                <p:nvPr/>
              </p:nvSpPr>
              <p:spPr bwMode="auto">
                <a:xfrm>
                  <a:off x="3093" y="2007"/>
                  <a:ext cx="180" cy="30"/>
                </a:xfrm>
                <a:custGeom>
                  <a:avLst/>
                  <a:gdLst>
                    <a:gd name="T0" fmla="*/ 0 w 180"/>
                    <a:gd name="T1" fmla="*/ 0 h 30"/>
                    <a:gd name="T2" fmla="*/ 0 w 180"/>
                    <a:gd name="T3" fmla="*/ 30 h 30"/>
                    <a:gd name="T4" fmla="*/ 180 w 180"/>
                    <a:gd name="T5" fmla="*/ 30 h 30"/>
                    <a:gd name="T6" fmla="*/ 180 w 180"/>
                    <a:gd name="T7" fmla="*/ 0 h 30"/>
                    <a:gd name="T8" fmla="*/ 0 w 180"/>
                    <a:gd name="T9" fmla="*/ 0 h 30"/>
                    <a:gd name="T10" fmla="*/ 0 w 180"/>
                    <a:gd name="T11" fmla="*/ 0 h 30"/>
                    <a:gd name="T12" fmla="*/ 0 60000 65536"/>
                    <a:gd name="T13" fmla="*/ 0 60000 65536"/>
                    <a:gd name="T14" fmla="*/ 0 60000 65536"/>
                    <a:gd name="T15" fmla="*/ 0 60000 65536"/>
                    <a:gd name="T16" fmla="*/ 0 60000 65536"/>
                    <a:gd name="T17" fmla="*/ 0 60000 65536"/>
                    <a:gd name="T18" fmla="*/ 0 w 180"/>
                    <a:gd name="T19" fmla="*/ 0 h 30"/>
                    <a:gd name="T20" fmla="*/ 180 w 180"/>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80" h="30">
                      <a:moveTo>
                        <a:pt x="0" y="0"/>
                      </a:moveTo>
                      <a:lnTo>
                        <a:pt x="0" y="30"/>
                      </a:lnTo>
                      <a:lnTo>
                        <a:pt x="180" y="30"/>
                      </a:lnTo>
                      <a:lnTo>
                        <a:pt x="180" y="0"/>
                      </a:lnTo>
                      <a:lnTo>
                        <a:pt x="0" y="0"/>
                      </a:lnTo>
                      <a:close/>
                    </a:path>
                  </a:pathLst>
                </a:custGeom>
                <a:solidFill>
                  <a:srgbClr val="EAEAEA"/>
                </a:solidFill>
                <a:ln w="9525">
                  <a:noFill/>
                  <a:round/>
                  <a:headEnd/>
                  <a:tailEnd/>
                </a:ln>
              </p:spPr>
              <p:txBody>
                <a:bodyPr/>
                <a:lstStyle/>
                <a:p>
                  <a:endParaRPr lang="en-US"/>
                </a:p>
              </p:txBody>
            </p:sp>
            <p:sp>
              <p:nvSpPr>
                <p:cNvPr id="3043" name="Freeform 837"/>
                <p:cNvSpPr>
                  <a:spLocks/>
                </p:cNvSpPr>
                <p:nvPr/>
              </p:nvSpPr>
              <p:spPr bwMode="auto">
                <a:xfrm>
                  <a:off x="3093" y="2007"/>
                  <a:ext cx="180" cy="214"/>
                </a:xfrm>
                <a:custGeom>
                  <a:avLst/>
                  <a:gdLst>
                    <a:gd name="T0" fmla="*/ 0 w 180"/>
                    <a:gd name="T1" fmla="*/ 0 h 214"/>
                    <a:gd name="T2" fmla="*/ 0 w 180"/>
                    <a:gd name="T3" fmla="*/ 214 h 214"/>
                    <a:gd name="T4" fmla="*/ 180 w 180"/>
                    <a:gd name="T5" fmla="*/ 214 h 214"/>
                    <a:gd name="T6" fmla="*/ 180 w 180"/>
                    <a:gd name="T7" fmla="*/ 0 h 214"/>
                    <a:gd name="T8" fmla="*/ 0 w 180"/>
                    <a:gd name="T9" fmla="*/ 0 h 214"/>
                    <a:gd name="T10" fmla="*/ 0 w 180"/>
                    <a:gd name="T11" fmla="*/ 0 h 214"/>
                    <a:gd name="T12" fmla="*/ 0 60000 65536"/>
                    <a:gd name="T13" fmla="*/ 0 60000 65536"/>
                    <a:gd name="T14" fmla="*/ 0 60000 65536"/>
                    <a:gd name="T15" fmla="*/ 0 60000 65536"/>
                    <a:gd name="T16" fmla="*/ 0 60000 65536"/>
                    <a:gd name="T17" fmla="*/ 0 60000 65536"/>
                    <a:gd name="T18" fmla="*/ 0 w 180"/>
                    <a:gd name="T19" fmla="*/ 0 h 214"/>
                    <a:gd name="T20" fmla="*/ 180 w 180"/>
                    <a:gd name="T21" fmla="*/ 214 h 214"/>
                  </a:gdLst>
                  <a:ahLst/>
                  <a:cxnLst>
                    <a:cxn ang="T12">
                      <a:pos x="T0" y="T1"/>
                    </a:cxn>
                    <a:cxn ang="T13">
                      <a:pos x="T2" y="T3"/>
                    </a:cxn>
                    <a:cxn ang="T14">
                      <a:pos x="T4" y="T5"/>
                    </a:cxn>
                    <a:cxn ang="T15">
                      <a:pos x="T6" y="T7"/>
                    </a:cxn>
                    <a:cxn ang="T16">
                      <a:pos x="T8" y="T9"/>
                    </a:cxn>
                    <a:cxn ang="T17">
                      <a:pos x="T10" y="T11"/>
                    </a:cxn>
                  </a:cxnLst>
                  <a:rect l="T18" t="T19" r="T20" b="T21"/>
                  <a:pathLst>
                    <a:path w="180" h="214">
                      <a:moveTo>
                        <a:pt x="0" y="0"/>
                      </a:moveTo>
                      <a:lnTo>
                        <a:pt x="0" y="214"/>
                      </a:lnTo>
                      <a:lnTo>
                        <a:pt x="180" y="214"/>
                      </a:lnTo>
                      <a:lnTo>
                        <a:pt x="180" y="0"/>
                      </a:lnTo>
                      <a:lnTo>
                        <a:pt x="0" y="0"/>
                      </a:lnTo>
                      <a:close/>
                    </a:path>
                  </a:pathLst>
                </a:custGeom>
                <a:noFill/>
                <a:ln w="0">
                  <a:solidFill>
                    <a:srgbClr val="000000"/>
                  </a:solidFill>
                  <a:round/>
                  <a:headEnd/>
                  <a:tailEnd/>
                </a:ln>
              </p:spPr>
              <p:txBody>
                <a:bodyPr/>
                <a:lstStyle/>
                <a:p>
                  <a:endParaRPr lang="en-US"/>
                </a:p>
              </p:txBody>
            </p:sp>
            <p:sp>
              <p:nvSpPr>
                <p:cNvPr id="3044" name="Freeform 838"/>
                <p:cNvSpPr>
                  <a:spLocks/>
                </p:cNvSpPr>
                <p:nvPr/>
              </p:nvSpPr>
              <p:spPr bwMode="auto">
                <a:xfrm>
                  <a:off x="3093" y="2007"/>
                  <a:ext cx="180" cy="30"/>
                </a:xfrm>
                <a:custGeom>
                  <a:avLst/>
                  <a:gdLst>
                    <a:gd name="T0" fmla="*/ 0 w 180"/>
                    <a:gd name="T1" fmla="*/ 0 h 30"/>
                    <a:gd name="T2" fmla="*/ 180 w 180"/>
                    <a:gd name="T3" fmla="*/ 0 h 30"/>
                    <a:gd name="T4" fmla="*/ 180 w 180"/>
                    <a:gd name="T5" fmla="*/ 30 h 30"/>
                    <a:gd name="T6" fmla="*/ 0 w 180"/>
                    <a:gd name="T7" fmla="*/ 30 h 30"/>
                    <a:gd name="T8" fmla="*/ 0 w 180"/>
                    <a:gd name="T9" fmla="*/ 0 h 30"/>
                    <a:gd name="T10" fmla="*/ 0 w 180"/>
                    <a:gd name="T11" fmla="*/ 0 h 30"/>
                    <a:gd name="T12" fmla="*/ 0 60000 65536"/>
                    <a:gd name="T13" fmla="*/ 0 60000 65536"/>
                    <a:gd name="T14" fmla="*/ 0 60000 65536"/>
                    <a:gd name="T15" fmla="*/ 0 60000 65536"/>
                    <a:gd name="T16" fmla="*/ 0 60000 65536"/>
                    <a:gd name="T17" fmla="*/ 0 60000 65536"/>
                    <a:gd name="T18" fmla="*/ 0 w 180"/>
                    <a:gd name="T19" fmla="*/ 0 h 30"/>
                    <a:gd name="T20" fmla="*/ 180 w 180"/>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80" h="30">
                      <a:moveTo>
                        <a:pt x="0" y="0"/>
                      </a:moveTo>
                      <a:lnTo>
                        <a:pt x="180" y="0"/>
                      </a:lnTo>
                      <a:lnTo>
                        <a:pt x="180" y="30"/>
                      </a:lnTo>
                      <a:lnTo>
                        <a:pt x="0" y="30"/>
                      </a:lnTo>
                      <a:lnTo>
                        <a:pt x="0" y="0"/>
                      </a:lnTo>
                      <a:close/>
                    </a:path>
                  </a:pathLst>
                </a:custGeom>
                <a:noFill/>
                <a:ln w="0">
                  <a:solidFill>
                    <a:srgbClr val="000000"/>
                  </a:solidFill>
                  <a:round/>
                  <a:headEnd/>
                  <a:tailEnd/>
                </a:ln>
              </p:spPr>
              <p:txBody>
                <a:bodyPr/>
                <a:lstStyle/>
                <a:p>
                  <a:endParaRPr lang="en-US"/>
                </a:p>
              </p:txBody>
            </p:sp>
            <p:sp>
              <p:nvSpPr>
                <p:cNvPr id="3045" name="Freeform 839"/>
                <p:cNvSpPr>
                  <a:spLocks/>
                </p:cNvSpPr>
                <p:nvPr/>
              </p:nvSpPr>
              <p:spPr bwMode="auto">
                <a:xfrm>
                  <a:off x="3273" y="2007"/>
                  <a:ext cx="176" cy="30"/>
                </a:xfrm>
                <a:custGeom>
                  <a:avLst/>
                  <a:gdLst>
                    <a:gd name="T0" fmla="*/ 0 w 176"/>
                    <a:gd name="T1" fmla="*/ 0 h 30"/>
                    <a:gd name="T2" fmla="*/ 0 w 176"/>
                    <a:gd name="T3" fmla="*/ 30 h 30"/>
                    <a:gd name="T4" fmla="*/ 176 w 176"/>
                    <a:gd name="T5" fmla="*/ 30 h 30"/>
                    <a:gd name="T6" fmla="*/ 176 w 176"/>
                    <a:gd name="T7" fmla="*/ 0 h 30"/>
                    <a:gd name="T8" fmla="*/ 0 w 176"/>
                    <a:gd name="T9" fmla="*/ 0 h 30"/>
                    <a:gd name="T10" fmla="*/ 0 w 176"/>
                    <a:gd name="T11" fmla="*/ 0 h 30"/>
                    <a:gd name="T12" fmla="*/ 0 60000 65536"/>
                    <a:gd name="T13" fmla="*/ 0 60000 65536"/>
                    <a:gd name="T14" fmla="*/ 0 60000 65536"/>
                    <a:gd name="T15" fmla="*/ 0 60000 65536"/>
                    <a:gd name="T16" fmla="*/ 0 60000 65536"/>
                    <a:gd name="T17" fmla="*/ 0 60000 65536"/>
                    <a:gd name="T18" fmla="*/ 0 w 176"/>
                    <a:gd name="T19" fmla="*/ 0 h 30"/>
                    <a:gd name="T20" fmla="*/ 176 w 176"/>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6" h="30">
                      <a:moveTo>
                        <a:pt x="0" y="0"/>
                      </a:moveTo>
                      <a:lnTo>
                        <a:pt x="0" y="30"/>
                      </a:lnTo>
                      <a:lnTo>
                        <a:pt x="176" y="30"/>
                      </a:lnTo>
                      <a:lnTo>
                        <a:pt x="176" y="0"/>
                      </a:lnTo>
                      <a:lnTo>
                        <a:pt x="0" y="0"/>
                      </a:lnTo>
                      <a:close/>
                    </a:path>
                  </a:pathLst>
                </a:custGeom>
                <a:solidFill>
                  <a:srgbClr val="EAEAEA"/>
                </a:solidFill>
                <a:ln w="9525">
                  <a:noFill/>
                  <a:round/>
                  <a:headEnd/>
                  <a:tailEnd/>
                </a:ln>
              </p:spPr>
              <p:txBody>
                <a:bodyPr/>
                <a:lstStyle/>
                <a:p>
                  <a:endParaRPr lang="en-US"/>
                </a:p>
              </p:txBody>
            </p:sp>
            <p:sp>
              <p:nvSpPr>
                <p:cNvPr id="3046" name="Freeform 840"/>
                <p:cNvSpPr>
                  <a:spLocks/>
                </p:cNvSpPr>
                <p:nvPr/>
              </p:nvSpPr>
              <p:spPr bwMode="auto">
                <a:xfrm>
                  <a:off x="3273" y="2007"/>
                  <a:ext cx="176" cy="214"/>
                </a:xfrm>
                <a:custGeom>
                  <a:avLst/>
                  <a:gdLst>
                    <a:gd name="T0" fmla="*/ 0 w 176"/>
                    <a:gd name="T1" fmla="*/ 0 h 214"/>
                    <a:gd name="T2" fmla="*/ 0 w 176"/>
                    <a:gd name="T3" fmla="*/ 214 h 214"/>
                    <a:gd name="T4" fmla="*/ 176 w 176"/>
                    <a:gd name="T5" fmla="*/ 214 h 214"/>
                    <a:gd name="T6" fmla="*/ 176 w 176"/>
                    <a:gd name="T7" fmla="*/ 0 h 214"/>
                    <a:gd name="T8" fmla="*/ 0 w 176"/>
                    <a:gd name="T9" fmla="*/ 0 h 214"/>
                    <a:gd name="T10" fmla="*/ 0 w 176"/>
                    <a:gd name="T11" fmla="*/ 0 h 214"/>
                    <a:gd name="T12" fmla="*/ 0 60000 65536"/>
                    <a:gd name="T13" fmla="*/ 0 60000 65536"/>
                    <a:gd name="T14" fmla="*/ 0 60000 65536"/>
                    <a:gd name="T15" fmla="*/ 0 60000 65536"/>
                    <a:gd name="T16" fmla="*/ 0 60000 65536"/>
                    <a:gd name="T17" fmla="*/ 0 60000 65536"/>
                    <a:gd name="T18" fmla="*/ 0 w 176"/>
                    <a:gd name="T19" fmla="*/ 0 h 214"/>
                    <a:gd name="T20" fmla="*/ 176 w 176"/>
                    <a:gd name="T21" fmla="*/ 214 h 214"/>
                  </a:gdLst>
                  <a:ahLst/>
                  <a:cxnLst>
                    <a:cxn ang="T12">
                      <a:pos x="T0" y="T1"/>
                    </a:cxn>
                    <a:cxn ang="T13">
                      <a:pos x="T2" y="T3"/>
                    </a:cxn>
                    <a:cxn ang="T14">
                      <a:pos x="T4" y="T5"/>
                    </a:cxn>
                    <a:cxn ang="T15">
                      <a:pos x="T6" y="T7"/>
                    </a:cxn>
                    <a:cxn ang="T16">
                      <a:pos x="T8" y="T9"/>
                    </a:cxn>
                    <a:cxn ang="T17">
                      <a:pos x="T10" y="T11"/>
                    </a:cxn>
                  </a:cxnLst>
                  <a:rect l="T18" t="T19" r="T20" b="T21"/>
                  <a:pathLst>
                    <a:path w="176" h="214">
                      <a:moveTo>
                        <a:pt x="0" y="0"/>
                      </a:moveTo>
                      <a:lnTo>
                        <a:pt x="0" y="214"/>
                      </a:lnTo>
                      <a:lnTo>
                        <a:pt x="176" y="214"/>
                      </a:lnTo>
                      <a:lnTo>
                        <a:pt x="176" y="0"/>
                      </a:lnTo>
                      <a:lnTo>
                        <a:pt x="0" y="0"/>
                      </a:lnTo>
                      <a:close/>
                    </a:path>
                  </a:pathLst>
                </a:custGeom>
                <a:noFill/>
                <a:ln w="0">
                  <a:solidFill>
                    <a:srgbClr val="000000"/>
                  </a:solidFill>
                  <a:round/>
                  <a:headEnd/>
                  <a:tailEnd/>
                </a:ln>
              </p:spPr>
              <p:txBody>
                <a:bodyPr/>
                <a:lstStyle/>
                <a:p>
                  <a:endParaRPr lang="en-US"/>
                </a:p>
              </p:txBody>
            </p:sp>
            <p:sp>
              <p:nvSpPr>
                <p:cNvPr id="3047" name="Freeform 841"/>
                <p:cNvSpPr>
                  <a:spLocks/>
                </p:cNvSpPr>
                <p:nvPr/>
              </p:nvSpPr>
              <p:spPr bwMode="auto">
                <a:xfrm>
                  <a:off x="3273" y="2007"/>
                  <a:ext cx="176" cy="30"/>
                </a:xfrm>
                <a:custGeom>
                  <a:avLst/>
                  <a:gdLst>
                    <a:gd name="T0" fmla="*/ 0 w 176"/>
                    <a:gd name="T1" fmla="*/ 0 h 30"/>
                    <a:gd name="T2" fmla="*/ 176 w 176"/>
                    <a:gd name="T3" fmla="*/ 0 h 30"/>
                    <a:gd name="T4" fmla="*/ 176 w 176"/>
                    <a:gd name="T5" fmla="*/ 30 h 30"/>
                    <a:gd name="T6" fmla="*/ 0 w 176"/>
                    <a:gd name="T7" fmla="*/ 30 h 30"/>
                    <a:gd name="T8" fmla="*/ 0 w 176"/>
                    <a:gd name="T9" fmla="*/ 0 h 30"/>
                    <a:gd name="T10" fmla="*/ 0 w 176"/>
                    <a:gd name="T11" fmla="*/ 0 h 30"/>
                    <a:gd name="T12" fmla="*/ 0 60000 65536"/>
                    <a:gd name="T13" fmla="*/ 0 60000 65536"/>
                    <a:gd name="T14" fmla="*/ 0 60000 65536"/>
                    <a:gd name="T15" fmla="*/ 0 60000 65536"/>
                    <a:gd name="T16" fmla="*/ 0 60000 65536"/>
                    <a:gd name="T17" fmla="*/ 0 60000 65536"/>
                    <a:gd name="T18" fmla="*/ 0 w 176"/>
                    <a:gd name="T19" fmla="*/ 0 h 30"/>
                    <a:gd name="T20" fmla="*/ 176 w 176"/>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6" h="30">
                      <a:moveTo>
                        <a:pt x="0" y="0"/>
                      </a:moveTo>
                      <a:lnTo>
                        <a:pt x="176" y="0"/>
                      </a:lnTo>
                      <a:lnTo>
                        <a:pt x="176" y="30"/>
                      </a:lnTo>
                      <a:lnTo>
                        <a:pt x="0" y="30"/>
                      </a:lnTo>
                      <a:lnTo>
                        <a:pt x="0" y="0"/>
                      </a:lnTo>
                      <a:close/>
                    </a:path>
                  </a:pathLst>
                </a:custGeom>
                <a:noFill/>
                <a:ln w="0">
                  <a:solidFill>
                    <a:srgbClr val="000000"/>
                  </a:solidFill>
                  <a:round/>
                  <a:headEnd/>
                  <a:tailEnd/>
                </a:ln>
              </p:spPr>
              <p:txBody>
                <a:bodyPr/>
                <a:lstStyle/>
                <a:p>
                  <a:endParaRPr lang="en-US"/>
                </a:p>
              </p:txBody>
            </p:sp>
            <p:sp>
              <p:nvSpPr>
                <p:cNvPr id="3048" name="Freeform 842"/>
                <p:cNvSpPr>
                  <a:spLocks noEditPoints="1"/>
                </p:cNvSpPr>
                <p:nvPr/>
              </p:nvSpPr>
              <p:spPr bwMode="auto">
                <a:xfrm>
                  <a:off x="3260" y="2124"/>
                  <a:ext cx="133" cy="75"/>
                </a:xfrm>
                <a:custGeom>
                  <a:avLst/>
                  <a:gdLst>
                    <a:gd name="T0" fmla="*/ 132 w 133"/>
                    <a:gd name="T1" fmla="*/ 75 h 75"/>
                    <a:gd name="T2" fmla="*/ 118 w 133"/>
                    <a:gd name="T3" fmla="*/ 67 h 75"/>
                    <a:gd name="T4" fmla="*/ 118 w 133"/>
                    <a:gd name="T5" fmla="*/ 67 h 75"/>
                    <a:gd name="T6" fmla="*/ 119 w 133"/>
                    <a:gd name="T7" fmla="*/ 66 h 75"/>
                    <a:gd name="T8" fmla="*/ 133 w 133"/>
                    <a:gd name="T9" fmla="*/ 74 h 75"/>
                    <a:gd name="T10" fmla="*/ 133 w 133"/>
                    <a:gd name="T11" fmla="*/ 75 h 75"/>
                    <a:gd name="T12" fmla="*/ 132 w 133"/>
                    <a:gd name="T13" fmla="*/ 75 h 75"/>
                    <a:gd name="T14" fmla="*/ 132 w 133"/>
                    <a:gd name="T15" fmla="*/ 75 h 75"/>
                    <a:gd name="T16" fmla="*/ 110 w 133"/>
                    <a:gd name="T17" fmla="*/ 63 h 75"/>
                    <a:gd name="T18" fmla="*/ 97 w 133"/>
                    <a:gd name="T19" fmla="*/ 55 h 75"/>
                    <a:gd name="T20" fmla="*/ 97 w 133"/>
                    <a:gd name="T21" fmla="*/ 54 h 75"/>
                    <a:gd name="T22" fmla="*/ 97 w 133"/>
                    <a:gd name="T23" fmla="*/ 54 h 75"/>
                    <a:gd name="T24" fmla="*/ 111 w 133"/>
                    <a:gd name="T25" fmla="*/ 62 h 75"/>
                    <a:gd name="T26" fmla="*/ 111 w 133"/>
                    <a:gd name="T27" fmla="*/ 63 h 75"/>
                    <a:gd name="T28" fmla="*/ 110 w 133"/>
                    <a:gd name="T29" fmla="*/ 63 h 75"/>
                    <a:gd name="T30" fmla="*/ 110 w 133"/>
                    <a:gd name="T31" fmla="*/ 63 h 75"/>
                    <a:gd name="T32" fmla="*/ 88 w 133"/>
                    <a:gd name="T33" fmla="*/ 51 h 75"/>
                    <a:gd name="T34" fmla="*/ 75 w 133"/>
                    <a:gd name="T35" fmla="*/ 42 h 75"/>
                    <a:gd name="T36" fmla="*/ 75 w 133"/>
                    <a:gd name="T37" fmla="*/ 42 h 75"/>
                    <a:gd name="T38" fmla="*/ 75 w 133"/>
                    <a:gd name="T39" fmla="*/ 42 h 75"/>
                    <a:gd name="T40" fmla="*/ 88 w 133"/>
                    <a:gd name="T41" fmla="*/ 50 h 75"/>
                    <a:gd name="T42" fmla="*/ 89 w 133"/>
                    <a:gd name="T43" fmla="*/ 50 h 75"/>
                    <a:gd name="T44" fmla="*/ 88 w 133"/>
                    <a:gd name="T45" fmla="*/ 51 h 75"/>
                    <a:gd name="T46" fmla="*/ 88 w 133"/>
                    <a:gd name="T47" fmla="*/ 51 h 75"/>
                    <a:gd name="T48" fmla="*/ 67 w 133"/>
                    <a:gd name="T49" fmla="*/ 38 h 75"/>
                    <a:gd name="T50" fmla="*/ 53 w 133"/>
                    <a:gd name="T51" fmla="*/ 30 h 75"/>
                    <a:gd name="T52" fmla="*/ 52 w 133"/>
                    <a:gd name="T53" fmla="*/ 29 h 75"/>
                    <a:gd name="T54" fmla="*/ 53 w 133"/>
                    <a:gd name="T55" fmla="*/ 29 h 75"/>
                    <a:gd name="T56" fmla="*/ 67 w 133"/>
                    <a:gd name="T57" fmla="*/ 37 h 75"/>
                    <a:gd name="T58" fmla="*/ 67 w 133"/>
                    <a:gd name="T59" fmla="*/ 38 h 75"/>
                    <a:gd name="T60" fmla="*/ 67 w 133"/>
                    <a:gd name="T61" fmla="*/ 38 h 75"/>
                    <a:gd name="T62" fmla="*/ 67 w 133"/>
                    <a:gd name="T63" fmla="*/ 38 h 75"/>
                    <a:gd name="T64" fmla="*/ 45 w 133"/>
                    <a:gd name="T65" fmla="*/ 25 h 75"/>
                    <a:gd name="T66" fmla="*/ 31 w 133"/>
                    <a:gd name="T67" fmla="*/ 18 h 75"/>
                    <a:gd name="T68" fmla="*/ 30 w 133"/>
                    <a:gd name="T69" fmla="*/ 17 h 75"/>
                    <a:gd name="T70" fmla="*/ 31 w 133"/>
                    <a:gd name="T71" fmla="*/ 17 h 75"/>
                    <a:gd name="T72" fmla="*/ 45 w 133"/>
                    <a:gd name="T73" fmla="*/ 25 h 75"/>
                    <a:gd name="T74" fmla="*/ 45 w 133"/>
                    <a:gd name="T75" fmla="*/ 25 h 75"/>
                    <a:gd name="T76" fmla="*/ 45 w 133"/>
                    <a:gd name="T77" fmla="*/ 25 h 75"/>
                    <a:gd name="T78" fmla="*/ 45 w 133"/>
                    <a:gd name="T79" fmla="*/ 25 h 75"/>
                    <a:gd name="T80" fmla="*/ 22 w 133"/>
                    <a:gd name="T81" fmla="*/ 13 h 75"/>
                    <a:gd name="T82" fmla="*/ 8 w 133"/>
                    <a:gd name="T83" fmla="*/ 6 h 75"/>
                    <a:gd name="T84" fmla="*/ 8 w 133"/>
                    <a:gd name="T85" fmla="*/ 5 h 75"/>
                    <a:gd name="T86" fmla="*/ 9 w 133"/>
                    <a:gd name="T87" fmla="*/ 5 h 75"/>
                    <a:gd name="T88" fmla="*/ 23 w 133"/>
                    <a:gd name="T89" fmla="*/ 12 h 75"/>
                    <a:gd name="T90" fmla="*/ 23 w 133"/>
                    <a:gd name="T91" fmla="*/ 13 h 75"/>
                    <a:gd name="T92" fmla="*/ 22 w 133"/>
                    <a:gd name="T93" fmla="*/ 13 h 75"/>
                    <a:gd name="T94" fmla="*/ 22 w 133"/>
                    <a:gd name="T95" fmla="*/ 13 h 75"/>
                    <a:gd name="T96" fmla="*/ 0 w 133"/>
                    <a:gd name="T97" fmla="*/ 1 h 75"/>
                    <a:gd name="T98" fmla="*/ 0 w 133"/>
                    <a:gd name="T99" fmla="*/ 1 h 75"/>
                    <a:gd name="T100" fmla="*/ 0 w 133"/>
                    <a:gd name="T101" fmla="*/ 0 h 75"/>
                    <a:gd name="T102" fmla="*/ 1 w 133"/>
                    <a:gd name="T103" fmla="*/ 0 h 75"/>
                    <a:gd name="T104" fmla="*/ 1 w 133"/>
                    <a:gd name="T105" fmla="*/ 0 h 75"/>
                    <a:gd name="T106" fmla="*/ 1 w 133"/>
                    <a:gd name="T107" fmla="*/ 1 h 75"/>
                    <a:gd name="T108" fmla="*/ 0 w 133"/>
                    <a:gd name="T109" fmla="*/ 1 h 75"/>
                    <a:gd name="T110" fmla="*/ 0 w 133"/>
                    <a:gd name="T111" fmla="*/ 1 h 7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33"/>
                    <a:gd name="T169" fmla="*/ 0 h 75"/>
                    <a:gd name="T170" fmla="*/ 133 w 133"/>
                    <a:gd name="T171" fmla="*/ 75 h 7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33" h="75">
                      <a:moveTo>
                        <a:pt x="132" y="75"/>
                      </a:moveTo>
                      <a:lnTo>
                        <a:pt x="118" y="67"/>
                      </a:lnTo>
                      <a:lnTo>
                        <a:pt x="119" y="66"/>
                      </a:lnTo>
                      <a:lnTo>
                        <a:pt x="133" y="74"/>
                      </a:lnTo>
                      <a:lnTo>
                        <a:pt x="133" y="75"/>
                      </a:lnTo>
                      <a:lnTo>
                        <a:pt x="132" y="75"/>
                      </a:lnTo>
                      <a:close/>
                      <a:moveTo>
                        <a:pt x="110" y="63"/>
                      </a:moveTo>
                      <a:lnTo>
                        <a:pt x="97" y="55"/>
                      </a:lnTo>
                      <a:lnTo>
                        <a:pt x="97" y="54"/>
                      </a:lnTo>
                      <a:lnTo>
                        <a:pt x="111" y="62"/>
                      </a:lnTo>
                      <a:lnTo>
                        <a:pt x="111" y="63"/>
                      </a:lnTo>
                      <a:lnTo>
                        <a:pt x="110" y="63"/>
                      </a:lnTo>
                      <a:close/>
                      <a:moveTo>
                        <a:pt x="88" y="51"/>
                      </a:moveTo>
                      <a:lnTo>
                        <a:pt x="75" y="42"/>
                      </a:lnTo>
                      <a:lnTo>
                        <a:pt x="88" y="50"/>
                      </a:lnTo>
                      <a:lnTo>
                        <a:pt x="89" y="50"/>
                      </a:lnTo>
                      <a:lnTo>
                        <a:pt x="88" y="51"/>
                      </a:lnTo>
                      <a:close/>
                      <a:moveTo>
                        <a:pt x="67" y="38"/>
                      </a:moveTo>
                      <a:lnTo>
                        <a:pt x="53" y="30"/>
                      </a:lnTo>
                      <a:lnTo>
                        <a:pt x="52" y="29"/>
                      </a:lnTo>
                      <a:lnTo>
                        <a:pt x="53" y="29"/>
                      </a:lnTo>
                      <a:lnTo>
                        <a:pt x="67" y="37"/>
                      </a:lnTo>
                      <a:lnTo>
                        <a:pt x="67" y="38"/>
                      </a:lnTo>
                      <a:close/>
                      <a:moveTo>
                        <a:pt x="45" y="25"/>
                      </a:moveTo>
                      <a:lnTo>
                        <a:pt x="31" y="18"/>
                      </a:lnTo>
                      <a:lnTo>
                        <a:pt x="30" y="17"/>
                      </a:lnTo>
                      <a:lnTo>
                        <a:pt x="31" y="17"/>
                      </a:lnTo>
                      <a:lnTo>
                        <a:pt x="45" y="25"/>
                      </a:lnTo>
                      <a:close/>
                      <a:moveTo>
                        <a:pt x="22" y="13"/>
                      </a:moveTo>
                      <a:lnTo>
                        <a:pt x="8" y="6"/>
                      </a:lnTo>
                      <a:lnTo>
                        <a:pt x="8" y="5"/>
                      </a:lnTo>
                      <a:lnTo>
                        <a:pt x="9" y="5"/>
                      </a:lnTo>
                      <a:lnTo>
                        <a:pt x="23" y="12"/>
                      </a:lnTo>
                      <a:lnTo>
                        <a:pt x="23" y="13"/>
                      </a:lnTo>
                      <a:lnTo>
                        <a:pt x="22" y="13"/>
                      </a:lnTo>
                      <a:close/>
                      <a:moveTo>
                        <a:pt x="0" y="1"/>
                      </a:moveTo>
                      <a:lnTo>
                        <a:pt x="0" y="1"/>
                      </a:lnTo>
                      <a:lnTo>
                        <a:pt x="0" y="0"/>
                      </a:lnTo>
                      <a:lnTo>
                        <a:pt x="1" y="0"/>
                      </a:lnTo>
                      <a:lnTo>
                        <a:pt x="1" y="1"/>
                      </a:lnTo>
                      <a:lnTo>
                        <a:pt x="0" y="1"/>
                      </a:lnTo>
                      <a:close/>
                    </a:path>
                  </a:pathLst>
                </a:custGeom>
                <a:solidFill>
                  <a:srgbClr val="000000"/>
                </a:solidFill>
                <a:ln w="9525">
                  <a:noFill/>
                  <a:round/>
                  <a:headEnd/>
                  <a:tailEnd/>
                </a:ln>
              </p:spPr>
              <p:txBody>
                <a:bodyPr/>
                <a:lstStyle/>
                <a:p>
                  <a:endParaRPr lang="en-US"/>
                </a:p>
              </p:txBody>
            </p:sp>
            <p:sp>
              <p:nvSpPr>
                <p:cNvPr id="3049" name="Freeform 843"/>
                <p:cNvSpPr>
                  <a:spLocks/>
                </p:cNvSpPr>
                <p:nvPr/>
              </p:nvSpPr>
              <p:spPr bwMode="auto">
                <a:xfrm>
                  <a:off x="3378" y="2190"/>
                  <a:ext cx="15" cy="9"/>
                </a:xfrm>
                <a:custGeom>
                  <a:avLst/>
                  <a:gdLst>
                    <a:gd name="T0" fmla="*/ 14 w 15"/>
                    <a:gd name="T1" fmla="*/ 9 h 9"/>
                    <a:gd name="T2" fmla="*/ 0 w 15"/>
                    <a:gd name="T3" fmla="*/ 1 h 9"/>
                    <a:gd name="T4" fmla="*/ 0 w 15"/>
                    <a:gd name="T5" fmla="*/ 1 h 9"/>
                    <a:gd name="T6" fmla="*/ 1 w 15"/>
                    <a:gd name="T7" fmla="*/ 0 h 9"/>
                    <a:gd name="T8" fmla="*/ 15 w 15"/>
                    <a:gd name="T9" fmla="*/ 8 h 9"/>
                    <a:gd name="T10" fmla="*/ 15 w 15"/>
                    <a:gd name="T11" fmla="*/ 9 h 9"/>
                    <a:gd name="T12" fmla="*/ 14 w 15"/>
                    <a:gd name="T13" fmla="*/ 9 h 9"/>
                    <a:gd name="T14" fmla="*/ 14 w 15"/>
                    <a:gd name="T15" fmla="*/ 9 h 9"/>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9"/>
                    <a:gd name="T26" fmla="*/ 15 w 1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9">
                      <a:moveTo>
                        <a:pt x="14" y="9"/>
                      </a:moveTo>
                      <a:lnTo>
                        <a:pt x="0" y="1"/>
                      </a:lnTo>
                      <a:lnTo>
                        <a:pt x="1" y="0"/>
                      </a:lnTo>
                      <a:lnTo>
                        <a:pt x="15" y="8"/>
                      </a:lnTo>
                      <a:lnTo>
                        <a:pt x="15" y="9"/>
                      </a:lnTo>
                      <a:lnTo>
                        <a:pt x="14" y="9"/>
                      </a:lnTo>
                    </a:path>
                  </a:pathLst>
                </a:custGeom>
                <a:noFill/>
                <a:ln w="1588">
                  <a:solidFill>
                    <a:srgbClr val="000000"/>
                  </a:solidFill>
                  <a:round/>
                  <a:headEnd/>
                  <a:tailEnd/>
                </a:ln>
              </p:spPr>
              <p:txBody>
                <a:bodyPr/>
                <a:lstStyle/>
                <a:p>
                  <a:endParaRPr lang="en-US"/>
                </a:p>
              </p:txBody>
            </p:sp>
            <p:sp>
              <p:nvSpPr>
                <p:cNvPr id="3050" name="Freeform 844"/>
                <p:cNvSpPr>
                  <a:spLocks/>
                </p:cNvSpPr>
                <p:nvPr/>
              </p:nvSpPr>
              <p:spPr bwMode="auto">
                <a:xfrm>
                  <a:off x="3357" y="2178"/>
                  <a:ext cx="14" cy="9"/>
                </a:xfrm>
                <a:custGeom>
                  <a:avLst/>
                  <a:gdLst>
                    <a:gd name="T0" fmla="*/ 13 w 14"/>
                    <a:gd name="T1" fmla="*/ 9 h 9"/>
                    <a:gd name="T2" fmla="*/ 0 w 14"/>
                    <a:gd name="T3" fmla="*/ 1 h 9"/>
                    <a:gd name="T4" fmla="*/ 0 w 14"/>
                    <a:gd name="T5" fmla="*/ 0 h 9"/>
                    <a:gd name="T6" fmla="*/ 0 w 14"/>
                    <a:gd name="T7" fmla="*/ 0 h 9"/>
                    <a:gd name="T8" fmla="*/ 14 w 14"/>
                    <a:gd name="T9" fmla="*/ 8 h 9"/>
                    <a:gd name="T10" fmla="*/ 14 w 14"/>
                    <a:gd name="T11" fmla="*/ 9 h 9"/>
                    <a:gd name="T12" fmla="*/ 13 w 14"/>
                    <a:gd name="T13" fmla="*/ 9 h 9"/>
                    <a:gd name="T14" fmla="*/ 13 w 14"/>
                    <a:gd name="T15" fmla="*/ 9 h 9"/>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9"/>
                    <a:gd name="T26" fmla="*/ 14 w 14"/>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9">
                      <a:moveTo>
                        <a:pt x="13" y="9"/>
                      </a:moveTo>
                      <a:lnTo>
                        <a:pt x="0" y="1"/>
                      </a:lnTo>
                      <a:lnTo>
                        <a:pt x="0" y="0"/>
                      </a:lnTo>
                      <a:lnTo>
                        <a:pt x="14" y="8"/>
                      </a:lnTo>
                      <a:lnTo>
                        <a:pt x="14" y="9"/>
                      </a:lnTo>
                      <a:lnTo>
                        <a:pt x="13" y="9"/>
                      </a:lnTo>
                    </a:path>
                  </a:pathLst>
                </a:custGeom>
                <a:noFill/>
                <a:ln w="1588">
                  <a:solidFill>
                    <a:srgbClr val="000000"/>
                  </a:solidFill>
                  <a:round/>
                  <a:headEnd/>
                  <a:tailEnd/>
                </a:ln>
              </p:spPr>
              <p:txBody>
                <a:bodyPr/>
                <a:lstStyle/>
                <a:p>
                  <a:endParaRPr lang="en-US"/>
                </a:p>
              </p:txBody>
            </p:sp>
            <p:sp>
              <p:nvSpPr>
                <p:cNvPr id="3051" name="Freeform 845"/>
                <p:cNvSpPr>
                  <a:spLocks/>
                </p:cNvSpPr>
                <p:nvPr/>
              </p:nvSpPr>
              <p:spPr bwMode="auto">
                <a:xfrm>
                  <a:off x="3335" y="2166"/>
                  <a:ext cx="14" cy="9"/>
                </a:xfrm>
                <a:custGeom>
                  <a:avLst/>
                  <a:gdLst>
                    <a:gd name="T0" fmla="*/ 13 w 14"/>
                    <a:gd name="T1" fmla="*/ 9 h 9"/>
                    <a:gd name="T2" fmla="*/ 0 w 14"/>
                    <a:gd name="T3" fmla="*/ 0 h 9"/>
                    <a:gd name="T4" fmla="*/ 0 w 14"/>
                    <a:gd name="T5" fmla="*/ 0 h 9"/>
                    <a:gd name="T6" fmla="*/ 0 w 14"/>
                    <a:gd name="T7" fmla="*/ 0 h 9"/>
                    <a:gd name="T8" fmla="*/ 13 w 14"/>
                    <a:gd name="T9" fmla="*/ 8 h 9"/>
                    <a:gd name="T10" fmla="*/ 14 w 14"/>
                    <a:gd name="T11" fmla="*/ 8 h 9"/>
                    <a:gd name="T12" fmla="*/ 13 w 14"/>
                    <a:gd name="T13" fmla="*/ 9 h 9"/>
                    <a:gd name="T14" fmla="*/ 13 w 14"/>
                    <a:gd name="T15" fmla="*/ 9 h 9"/>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9"/>
                    <a:gd name="T26" fmla="*/ 14 w 14"/>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9">
                      <a:moveTo>
                        <a:pt x="13" y="9"/>
                      </a:moveTo>
                      <a:lnTo>
                        <a:pt x="0" y="0"/>
                      </a:lnTo>
                      <a:lnTo>
                        <a:pt x="13" y="8"/>
                      </a:lnTo>
                      <a:lnTo>
                        <a:pt x="14" y="8"/>
                      </a:lnTo>
                      <a:lnTo>
                        <a:pt x="13" y="9"/>
                      </a:lnTo>
                    </a:path>
                  </a:pathLst>
                </a:custGeom>
                <a:noFill/>
                <a:ln w="1588">
                  <a:solidFill>
                    <a:srgbClr val="000000"/>
                  </a:solidFill>
                  <a:round/>
                  <a:headEnd/>
                  <a:tailEnd/>
                </a:ln>
              </p:spPr>
              <p:txBody>
                <a:bodyPr/>
                <a:lstStyle/>
                <a:p>
                  <a:endParaRPr lang="en-US"/>
                </a:p>
              </p:txBody>
            </p:sp>
            <p:sp>
              <p:nvSpPr>
                <p:cNvPr id="3052" name="Freeform 846"/>
                <p:cNvSpPr>
                  <a:spLocks/>
                </p:cNvSpPr>
                <p:nvPr/>
              </p:nvSpPr>
              <p:spPr bwMode="auto">
                <a:xfrm>
                  <a:off x="3312" y="2153"/>
                  <a:ext cx="15" cy="9"/>
                </a:xfrm>
                <a:custGeom>
                  <a:avLst/>
                  <a:gdLst>
                    <a:gd name="T0" fmla="*/ 15 w 15"/>
                    <a:gd name="T1" fmla="*/ 9 h 9"/>
                    <a:gd name="T2" fmla="*/ 1 w 15"/>
                    <a:gd name="T3" fmla="*/ 1 h 9"/>
                    <a:gd name="T4" fmla="*/ 0 w 15"/>
                    <a:gd name="T5" fmla="*/ 0 h 9"/>
                    <a:gd name="T6" fmla="*/ 1 w 15"/>
                    <a:gd name="T7" fmla="*/ 0 h 9"/>
                    <a:gd name="T8" fmla="*/ 15 w 15"/>
                    <a:gd name="T9" fmla="*/ 8 h 9"/>
                    <a:gd name="T10" fmla="*/ 15 w 15"/>
                    <a:gd name="T11" fmla="*/ 9 h 9"/>
                    <a:gd name="T12" fmla="*/ 15 w 15"/>
                    <a:gd name="T13" fmla="*/ 9 h 9"/>
                    <a:gd name="T14" fmla="*/ 15 w 15"/>
                    <a:gd name="T15" fmla="*/ 9 h 9"/>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9"/>
                    <a:gd name="T26" fmla="*/ 15 w 15"/>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9">
                      <a:moveTo>
                        <a:pt x="15" y="9"/>
                      </a:moveTo>
                      <a:lnTo>
                        <a:pt x="1" y="1"/>
                      </a:lnTo>
                      <a:lnTo>
                        <a:pt x="0" y="0"/>
                      </a:lnTo>
                      <a:lnTo>
                        <a:pt x="1" y="0"/>
                      </a:lnTo>
                      <a:lnTo>
                        <a:pt x="15" y="8"/>
                      </a:lnTo>
                      <a:lnTo>
                        <a:pt x="15" y="9"/>
                      </a:lnTo>
                    </a:path>
                  </a:pathLst>
                </a:custGeom>
                <a:noFill/>
                <a:ln w="1588">
                  <a:solidFill>
                    <a:srgbClr val="000000"/>
                  </a:solidFill>
                  <a:round/>
                  <a:headEnd/>
                  <a:tailEnd/>
                </a:ln>
              </p:spPr>
              <p:txBody>
                <a:bodyPr/>
                <a:lstStyle/>
                <a:p>
                  <a:endParaRPr lang="en-US"/>
                </a:p>
              </p:txBody>
            </p:sp>
            <p:sp>
              <p:nvSpPr>
                <p:cNvPr id="3053" name="Freeform 847"/>
                <p:cNvSpPr>
                  <a:spLocks/>
                </p:cNvSpPr>
                <p:nvPr/>
              </p:nvSpPr>
              <p:spPr bwMode="auto">
                <a:xfrm>
                  <a:off x="3290" y="2141"/>
                  <a:ext cx="15" cy="8"/>
                </a:xfrm>
                <a:custGeom>
                  <a:avLst/>
                  <a:gdLst>
                    <a:gd name="T0" fmla="*/ 15 w 15"/>
                    <a:gd name="T1" fmla="*/ 8 h 8"/>
                    <a:gd name="T2" fmla="*/ 1 w 15"/>
                    <a:gd name="T3" fmla="*/ 1 h 8"/>
                    <a:gd name="T4" fmla="*/ 0 w 15"/>
                    <a:gd name="T5" fmla="*/ 0 h 8"/>
                    <a:gd name="T6" fmla="*/ 1 w 15"/>
                    <a:gd name="T7" fmla="*/ 0 h 8"/>
                    <a:gd name="T8" fmla="*/ 15 w 15"/>
                    <a:gd name="T9" fmla="*/ 8 h 8"/>
                    <a:gd name="T10" fmla="*/ 15 w 15"/>
                    <a:gd name="T11" fmla="*/ 8 h 8"/>
                    <a:gd name="T12" fmla="*/ 15 w 15"/>
                    <a:gd name="T13" fmla="*/ 8 h 8"/>
                    <a:gd name="T14" fmla="*/ 15 w 15"/>
                    <a:gd name="T15" fmla="*/ 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15" y="8"/>
                      </a:moveTo>
                      <a:lnTo>
                        <a:pt x="1" y="1"/>
                      </a:lnTo>
                      <a:lnTo>
                        <a:pt x="0" y="0"/>
                      </a:lnTo>
                      <a:lnTo>
                        <a:pt x="1" y="0"/>
                      </a:lnTo>
                      <a:lnTo>
                        <a:pt x="15" y="8"/>
                      </a:lnTo>
                    </a:path>
                  </a:pathLst>
                </a:custGeom>
                <a:noFill/>
                <a:ln w="1588">
                  <a:solidFill>
                    <a:srgbClr val="000000"/>
                  </a:solidFill>
                  <a:round/>
                  <a:headEnd/>
                  <a:tailEnd/>
                </a:ln>
              </p:spPr>
              <p:txBody>
                <a:bodyPr/>
                <a:lstStyle/>
                <a:p>
                  <a:endParaRPr lang="en-US"/>
                </a:p>
              </p:txBody>
            </p:sp>
            <p:sp>
              <p:nvSpPr>
                <p:cNvPr id="3054" name="Freeform 848"/>
                <p:cNvSpPr>
                  <a:spLocks/>
                </p:cNvSpPr>
                <p:nvPr/>
              </p:nvSpPr>
              <p:spPr bwMode="auto">
                <a:xfrm>
                  <a:off x="3268" y="2129"/>
                  <a:ext cx="15" cy="8"/>
                </a:xfrm>
                <a:custGeom>
                  <a:avLst/>
                  <a:gdLst>
                    <a:gd name="T0" fmla="*/ 14 w 15"/>
                    <a:gd name="T1" fmla="*/ 8 h 8"/>
                    <a:gd name="T2" fmla="*/ 0 w 15"/>
                    <a:gd name="T3" fmla="*/ 1 h 8"/>
                    <a:gd name="T4" fmla="*/ 0 w 15"/>
                    <a:gd name="T5" fmla="*/ 0 h 8"/>
                    <a:gd name="T6" fmla="*/ 1 w 15"/>
                    <a:gd name="T7" fmla="*/ 0 h 8"/>
                    <a:gd name="T8" fmla="*/ 15 w 15"/>
                    <a:gd name="T9" fmla="*/ 7 h 8"/>
                    <a:gd name="T10" fmla="*/ 15 w 15"/>
                    <a:gd name="T11" fmla="*/ 8 h 8"/>
                    <a:gd name="T12" fmla="*/ 14 w 15"/>
                    <a:gd name="T13" fmla="*/ 8 h 8"/>
                    <a:gd name="T14" fmla="*/ 14 w 15"/>
                    <a:gd name="T15" fmla="*/ 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14" y="8"/>
                      </a:moveTo>
                      <a:lnTo>
                        <a:pt x="0" y="1"/>
                      </a:lnTo>
                      <a:lnTo>
                        <a:pt x="0" y="0"/>
                      </a:lnTo>
                      <a:lnTo>
                        <a:pt x="1" y="0"/>
                      </a:lnTo>
                      <a:lnTo>
                        <a:pt x="15" y="7"/>
                      </a:lnTo>
                      <a:lnTo>
                        <a:pt x="15" y="8"/>
                      </a:lnTo>
                      <a:lnTo>
                        <a:pt x="14" y="8"/>
                      </a:lnTo>
                    </a:path>
                  </a:pathLst>
                </a:custGeom>
                <a:noFill/>
                <a:ln w="1588">
                  <a:solidFill>
                    <a:srgbClr val="000000"/>
                  </a:solidFill>
                  <a:round/>
                  <a:headEnd/>
                  <a:tailEnd/>
                </a:ln>
              </p:spPr>
              <p:txBody>
                <a:bodyPr/>
                <a:lstStyle/>
                <a:p>
                  <a:endParaRPr lang="en-US"/>
                </a:p>
              </p:txBody>
            </p:sp>
            <p:sp>
              <p:nvSpPr>
                <p:cNvPr id="3055" name="Freeform 849"/>
                <p:cNvSpPr>
                  <a:spLocks/>
                </p:cNvSpPr>
                <p:nvPr/>
              </p:nvSpPr>
              <p:spPr bwMode="auto">
                <a:xfrm>
                  <a:off x="3260" y="2124"/>
                  <a:ext cx="1" cy="1"/>
                </a:xfrm>
                <a:custGeom>
                  <a:avLst/>
                  <a:gdLst>
                    <a:gd name="T0" fmla="*/ 0 w 1"/>
                    <a:gd name="T1" fmla="*/ 1 h 1"/>
                    <a:gd name="T2" fmla="*/ 0 w 1"/>
                    <a:gd name="T3" fmla="*/ 1 h 1"/>
                    <a:gd name="T4" fmla="*/ 0 w 1"/>
                    <a:gd name="T5" fmla="*/ 0 h 1"/>
                    <a:gd name="T6" fmla="*/ 1 w 1"/>
                    <a:gd name="T7" fmla="*/ 0 h 1"/>
                    <a:gd name="T8" fmla="*/ 1 w 1"/>
                    <a:gd name="T9" fmla="*/ 0 h 1"/>
                    <a:gd name="T10" fmla="*/ 1 w 1"/>
                    <a:gd name="T11" fmla="*/ 1 h 1"/>
                    <a:gd name="T12" fmla="*/ 0 w 1"/>
                    <a:gd name="T13" fmla="*/ 1 h 1"/>
                    <a:gd name="T14" fmla="*/ 0 w 1"/>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
                    <a:gd name="T26" fmla="*/ 1 w 1"/>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
                      <a:moveTo>
                        <a:pt x="0" y="1"/>
                      </a:moveTo>
                      <a:lnTo>
                        <a:pt x="0" y="1"/>
                      </a:lnTo>
                      <a:lnTo>
                        <a:pt x="0" y="0"/>
                      </a:lnTo>
                      <a:lnTo>
                        <a:pt x="1" y="0"/>
                      </a:lnTo>
                      <a:lnTo>
                        <a:pt x="1" y="1"/>
                      </a:lnTo>
                      <a:lnTo>
                        <a:pt x="0" y="1"/>
                      </a:lnTo>
                    </a:path>
                  </a:pathLst>
                </a:custGeom>
                <a:noFill/>
                <a:ln w="1588">
                  <a:solidFill>
                    <a:srgbClr val="000000"/>
                  </a:solidFill>
                  <a:round/>
                  <a:headEnd/>
                  <a:tailEnd/>
                </a:ln>
              </p:spPr>
              <p:txBody>
                <a:bodyPr/>
                <a:lstStyle/>
                <a:p>
                  <a:endParaRPr lang="en-US"/>
                </a:p>
              </p:txBody>
            </p:sp>
            <p:sp>
              <p:nvSpPr>
                <p:cNvPr id="3056" name="Freeform 850"/>
                <p:cNvSpPr>
                  <a:spLocks noEditPoints="1"/>
                </p:cNvSpPr>
                <p:nvPr/>
              </p:nvSpPr>
              <p:spPr bwMode="auto">
                <a:xfrm>
                  <a:off x="3348" y="2179"/>
                  <a:ext cx="95" cy="39"/>
                </a:xfrm>
                <a:custGeom>
                  <a:avLst/>
                  <a:gdLst>
                    <a:gd name="T0" fmla="*/ 95 w 95"/>
                    <a:gd name="T1" fmla="*/ 13 h 39"/>
                    <a:gd name="T2" fmla="*/ 83 w 95"/>
                    <a:gd name="T3" fmla="*/ 0 h 39"/>
                    <a:gd name="T4" fmla="*/ 83 w 95"/>
                    <a:gd name="T5" fmla="*/ 13 h 39"/>
                    <a:gd name="T6" fmla="*/ 95 w 95"/>
                    <a:gd name="T7" fmla="*/ 13 h 39"/>
                    <a:gd name="T8" fmla="*/ 95 w 95"/>
                    <a:gd name="T9" fmla="*/ 13 h 39"/>
                    <a:gd name="T10" fmla="*/ 95 w 95"/>
                    <a:gd name="T11" fmla="*/ 13 h 39"/>
                    <a:gd name="T12" fmla="*/ 83 w 95"/>
                    <a:gd name="T13" fmla="*/ 13 h 39"/>
                    <a:gd name="T14" fmla="*/ 83 w 95"/>
                    <a:gd name="T15" fmla="*/ 0 h 39"/>
                    <a:gd name="T16" fmla="*/ 0 w 95"/>
                    <a:gd name="T17" fmla="*/ 0 h 39"/>
                    <a:gd name="T18" fmla="*/ 0 w 95"/>
                    <a:gd name="T19" fmla="*/ 39 h 39"/>
                    <a:gd name="T20" fmla="*/ 95 w 95"/>
                    <a:gd name="T21" fmla="*/ 39 h 39"/>
                    <a:gd name="T22" fmla="*/ 95 w 95"/>
                    <a:gd name="T23" fmla="*/ 13 h 39"/>
                    <a:gd name="T24" fmla="*/ 95 w 95"/>
                    <a:gd name="T25" fmla="*/ 13 h 3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5"/>
                    <a:gd name="T40" fmla="*/ 0 h 39"/>
                    <a:gd name="T41" fmla="*/ 95 w 95"/>
                    <a:gd name="T42" fmla="*/ 39 h 3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5" h="39">
                      <a:moveTo>
                        <a:pt x="95" y="13"/>
                      </a:moveTo>
                      <a:lnTo>
                        <a:pt x="83" y="0"/>
                      </a:lnTo>
                      <a:lnTo>
                        <a:pt x="83" y="13"/>
                      </a:lnTo>
                      <a:lnTo>
                        <a:pt x="95" y="13"/>
                      </a:lnTo>
                      <a:close/>
                      <a:moveTo>
                        <a:pt x="95" y="13"/>
                      </a:moveTo>
                      <a:lnTo>
                        <a:pt x="83" y="13"/>
                      </a:lnTo>
                      <a:lnTo>
                        <a:pt x="83" y="0"/>
                      </a:lnTo>
                      <a:lnTo>
                        <a:pt x="0" y="0"/>
                      </a:lnTo>
                      <a:lnTo>
                        <a:pt x="0" y="39"/>
                      </a:lnTo>
                      <a:lnTo>
                        <a:pt x="95" y="39"/>
                      </a:lnTo>
                      <a:lnTo>
                        <a:pt x="95" y="13"/>
                      </a:lnTo>
                      <a:close/>
                    </a:path>
                  </a:pathLst>
                </a:custGeom>
                <a:solidFill>
                  <a:srgbClr val="EAEAEA"/>
                </a:solidFill>
                <a:ln w="9525">
                  <a:noFill/>
                  <a:round/>
                  <a:headEnd/>
                  <a:tailEnd/>
                </a:ln>
              </p:spPr>
              <p:txBody>
                <a:bodyPr/>
                <a:lstStyle/>
                <a:p>
                  <a:endParaRPr lang="en-US"/>
                </a:p>
              </p:txBody>
            </p:sp>
            <p:sp>
              <p:nvSpPr>
                <p:cNvPr id="3057" name="Freeform 851"/>
                <p:cNvSpPr>
                  <a:spLocks/>
                </p:cNvSpPr>
                <p:nvPr/>
              </p:nvSpPr>
              <p:spPr bwMode="auto">
                <a:xfrm>
                  <a:off x="3431" y="2179"/>
                  <a:ext cx="12" cy="13"/>
                </a:xfrm>
                <a:custGeom>
                  <a:avLst/>
                  <a:gdLst>
                    <a:gd name="T0" fmla="*/ 12 w 12"/>
                    <a:gd name="T1" fmla="*/ 13 h 13"/>
                    <a:gd name="T2" fmla="*/ 0 w 12"/>
                    <a:gd name="T3" fmla="*/ 0 h 13"/>
                    <a:gd name="T4" fmla="*/ 0 w 12"/>
                    <a:gd name="T5" fmla="*/ 13 h 13"/>
                    <a:gd name="T6" fmla="*/ 12 w 12"/>
                    <a:gd name="T7" fmla="*/ 13 h 13"/>
                    <a:gd name="T8" fmla="*/ 12 w 12"/>
                    <a:gd name="T9" fmla="*/ 13 h 13"/>
                    <a:gd name="T10" fmla="*/ 0 60000 65536"/>
                    <a:gd name="T11" fmla="*/ 0 60000 65536"/>
                    <a:gd name="T12" fmla="*/ 0 60000 65536"/>
                    <a:gd name="T13" fmla="*/ 0 60000 65536"/>
                    <a:gd name="T14" fmla="*/ 0 60000 65536"/>
                    <a:gd name="T15" fmla="*/ 0 w 12"/>
                    <a:gd name="T16" fmla="*/ 0 h 13"/>
                    <a:gd name="T17" fmla="*/ 12 w 12"/>
                    <a:gd name="T18" fmla="*/ 13 h 13"/>
                  </a:gdLst>
                  <a:ahLst/>
                  <a:cxnLst>
                    <a:cxn ang="T10">
                      <a:pos x="T0" y="T1"/>
                    </a:cxn>
                    <a:cxn ang="T11">
                      <a:pos x="T2" y="T3"/>
                    </a:cxn>
                    <a:cxn ang="T12">
                      <a:pos x="T4" y="T5"/>
                    </a:cxn>
                    <a:cxn ang="T13">
                      <a:pos x="T6" y="T7"/>
                    </a:cxn>
                    <a:cxn ang="T14">
                      <a:pos x="T8" y="T9"/>
                    </a:cxn>
                  </a:cxnLst>
                  <a:rect l="T15" t="T16" r="T17" b="T18"/>
                  <a:pathLst>
                    <a:path w="12" h="13">
                      <a:moveTo>
                        <a:pt x="12" y="13"/>
                      </a:moveTo>
                      <a:lnTo>
                        <a:pt x="0" y="0"/>
                      </a:lnTo>
                      <a:lnTo>
                        <a:pt x="0" y="13"/>
                      </a:lnTo>
                      <a:lnTo>
                        <a:pt x="12" y="13"/>
                      </a:lnTo>
                      <a:close/>
                    </a:path>
                  </a:pathLst>
                </a:custGeom>
                <a:noFill/>
                <a:ln w="0">
                  <a:solidFill>
                    <a:srgbClr val="000000"/>
                  </a:solidFill>
                  <a:round/>
                  <a:headEnd/>
                  <a:tailEnd/>
                </a:ln>
              </p:spPr>
              <p:txBody>
                <a:bodyPr/>
                <a:lstStyle/>
                <a:p>
                  <a:endParaRPr lang="en-US"/>
                </a:p>
              </p:txBody>
            </p:sp>
            <p:sp>
              <p:nvSpPr>
                <p:cNvPr id="3058" name="Freeform 852"/>
                <p:cNvSpPr>
                  <a:spLocks/>
                </p:cNvSpPr>
                <p:nvPr/>
              </p:nvSpPr>
              <p:spPr bwMode="auto">
                <a:xfrm>
                  <a:off x="3348" y="2179"/>
                  <a:ext cx="95" cy="39"/>
                </a:xfrm>
                <a:custGeom>
                  <a:avLst/>
                  <a:gdLst>
                    <a:gd name="T0" fmla="*/ 95 w 95"/>
                    <a:gd name="T1" fmla="*/ 13 h 39"/>
                    <a:gd name="T2" fmla="*/ 83 w 95"/>
                    <a:gd name="T3" fmla="*/ 13 h 39"/>
                    <a:gd name="T4" fmla="*/ 83 w 95"/>
                    <a:gd name="T5" fmla="*/ 0 h 39"/>
                    <a:gd name="T6" fmla="*/ 0 w 95"/>
                    <a:gd name="T7" fmla="*/ 0 h 39"/>
                    <a:gd name="T8" fmla="*/ 0 w 95"/>
                    <a:gd name="T9" fmla="*/ 39 h 39"/>
                    <a:gd name="T10" fmla="*/ 95 w 95"/>
                    <a:gd name="T11" fmla="*/ 39 h 39"/>
                    <a:gd name="T12" fmla="*/ 95 w 95"/>
                    <a:gd name="T13" fmla="*/ 13 h 39"/>
                    <a:gd name="T14" fmla="*/ 0 60000 65536"/>
                    <a:gd name="T15" fmla="*/ 0 60000 65536"/>
                    <a:gd name="T16" fmla="*/ 0 60000 65536"/>
                    <a:gd name="T17" fmla="*/ 0 60000 65536"/>
                    <a:gd name="T18" fmla="*/ 0 60000 65536"/>
                    <a:gd name="T19" fmla="*/ 0 60000 65536"/>
                    <a:gd name="T20" fmla="*/ 0 60000 65536"/>
                    <a:gd name="T21" fmla="*/ 0 w 95"/>
                    <a:gd name="T22" fmla="*/ 0 h 39"/>
                    <a:gd name="T23" fmla="*/ 95 w 95"/>
                    <a:gd name="T24" fmla="*/ 39 h 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5" h="39">
                      <a:moveTo>
                        <a:pt x="95" y="13"/>
                      </a:moveTo>
                      <a:lnTo>
                        <a:pt x="83" y="13"/>
                      </a:lnTo>
                      <a:lnTo>
                        <a:pt x="83" y="0"/>
                      </a:lnTo>
                      <a:lnTo>
                        <a:pt x="0" y="0"/>
                      </a:lnTo>
                      <a:lnTo>
                        <a:pt x="0" y="39"/>
                      </a:lnTo>
                      <a:lnTo>
                        <a:pt x="95" y="39"/>
                      </a:lnTo>
                      <a:lnTo>
                        <a:pt x="95" y="13"/>
                      </a:lnTo>
                      <a:close/>
                    </a:path>
                  </a:pathLst>
                </a:custGeom>
                <a:noFill/>
                <a:ln w="0">
                  <a:solidFill>
                    <a:srgbClr val="000000"/>
                  </a:solidFill>
                  <a:round/>
                  <a:headEnd/>
                  <a:tailEnd/>
                </a:ln>
              </p:spPr>
              <p:txBody>
                <a:bodyPr/>
                <a:lstStyle/>
                <a:p>
                  <a:endParaRPr lang="en-US"/>
                </a:p>
              </p:txBody>
            </p:sp>
            <p:sp>
              <p:nvSpPr>
                <p:cNvPr id="3059" name="Freeform 853"/>
                <p:cNvSpPr>
                  <a:spLocks/>
                </p:cNvSpPr>
                <p:nvPr/>
              </p:nvSpPr>
              <p:spPr bwMode="auto">
                <a:xfrm>
                  <a:off x="3214" y="2033"/>
                  <a:ext cx="27" cy="28"/>
                </a:xfrm>
                <a:custGeom>
                  <a:avLst/>
                  <a:gdLst>
                    <a:gd name="T0" fmla="*/ 0 w 27"/>
                    <a:gd name="T1" fmla="*/ 14 h 28"/>
                    <a:gd name="T2" fmla="*/ 0 w 27"/>
                    <a:gd name="T3" fmla="*/ 9 h 28"/>
                    <a:gd name="T4" fmla="*/ 4 w 27"/>
                    <a:gd name="T5" fmla="*/ 4 h 28"/>
                    <a:gd name="T6" fmla="*/ 8 w 27"/>
                    <a:gd name="T7" fmla="*/ 1 h 28"/>
                    <a:gd name="T8" fmla="*/ 13 w 27"/>
                    <a:gd name="T9" fmla="*/ 0 h 28"/>
                    <a:gd name="T10" fmla="*/ 18 w 27"/>
                    <a:gd name="T11" fmla="*/ 1 h 28"/>
                    <a:gd name="T12" fmla="*/ 23 w 27"/>
                    <a:gd name="T13" fmla="*/ 4 h 28"/>
                    <a:gd name="T14" fmla="*/ 26 w 27"/>
                    <a:gd name="T15" fmla="*/ 9 h 28"/>
                    <a:gd name="T16" fmla="*/ 27 w 27"/>
                    <a:gd name="T17" fmla="*/ 14 h 28"/>
                    <a:gd name="T18" fmla="*/ 27 w 27"/>
                    <a:gd name="T19" fmla="*/ 14 h 28"/>
                    <a:gd name="T20" fmla="*/ 26 w 27"/>
                    <a:gd name="T21" fmla="*/ 20 h 28"/>
                    <a:gd name="T22" fmla="*/ 23 w 27"/>
                    <a:gd name="T23" fmla="*/ 24 h 28"/>
                    <a:gd name="T24" fmla="*/ 18 w 27"/>
                    <a:gd name="T25" fmla="*/ 27 h 28"/>
                    <a:gd name="T26" fmla="*/ 13 w 27"/>
                    <a:gd name="T27" fmla="*/ 28 h 28"/>
                    <a:gd name="T28" fmla="*/ 8 w 27"/>
                    <a:gd name="T29" fmla="*/ 27 h 28"/>
                    <a:gd name="T30" fmla="*/ 4 w 27"/>
                    <a:gd name="T31" fmla="*/ 24 h 28"/>
                    <a:gd name="T32" fmla="*/ 0 w 27"/>
                    <a:gd name="T33" fmla="*/ 20 h 28"/>
                    <a:gd name="T34" fmla="*/ 0 w 27"/>
                    <a:gd name="T35" fmla="*/ 14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28"/>
                    <a:gd name="T56" fmla="*/ 27 w 27"/>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28">
                      <a:moveTo>
                        <a:pt x="0" y="14"/>
                      </a:moveTo>
                      <a:lnTo>
                        <a:pt x="0" y="9"/>
                      </a:lnTo>
                      <a:lnTo>
                        <a:pt x="4" y="4"/>
                      </a:lnTo>
                      <a:lnTo>
                        <a:pt x="8" y="1"/>
                      </a:lnTo>
                      <a:lnTo>
                        <a:pt x="13" y="0"/>
                      </a:lnTo>
                      <a:lnTo>
                        <a:pt x="18" y="1"/>
                      </a:lnTo>
                      <a:lnTo>
                        <a:pt x="23" y="4"/>
                      </a:lnTo>
                      <a:lnTo>
                        <a:pt x="26" y="9"/>
                      </a:lnTo>
                      <a:lnTo>
                        <a:pt x="27" y="14"/>
                      </a:lnTo>
                      <a:lnTo>
                        <a:pt x="26" y="20"/>
                      </a:lnTo>
                      <a:lnTo>
                        <a:pt x="23" y="24"/>
                      </a:lnTo>
                      <a:lnTo>
                        <a:pt x="18" y="27"/>
                      </a:lnTo>
                      <a:lnTo>
                        <a:pt x="13" y="28"/>
                      </a:lnTo>
                      <a:lnTo>
                        <a:pt x="8" y="27"/>
                      </a:lnTo>
                      <a:lnTo>
                        <a:pt x="4" y="24"/>
                      </a:lnTo>
                      <a:lnTo>
                        <a:pt x="0" y="20"/>
                      </a:lnTo>
                      <a:lnTo>
                        <a:pt x="0" y="14"/>
                      </a:lnTo>
                      <a:close/>
                    </a:path>
                  </a:pathLst>
                </a:custGeom>
                <a:solidFill>
                  <a:srgbClr val="000000"/>
                </a:solidFill>
                <a:ln w="9525">
                  <a:noFill/>
                  <a:round/>
                  <a:headEnd/>
                  <a:tailEnd/>
                </a:ln>
              </p:spPr>
              <p:txBody>
                <a:bodyPr/>
                <a:lstStyle/>
                <a:p>
                  <a:endParaRPr lang="en-US"/>
                </a:p>
              </p:txBody>
            </p:sp>
            <p:sp>
              <p:nvSpPr>
                <p:cNvPr id="3060" name="Freeform 854"/>
                <p:cNvSpPr>
                  <a:spLocks/>
                </p:cNvSpPr>
                <p:nvPr/>
              </p:nvSpPr>
              <p:spPr bwMode="auto">
                <a:xfrm>
                  <a:off x="3214" y="2033"/>
                  <a:ext cx="27" cy="28"/>
                </a:xfrm>
                <a:custGeom>
                  <a:avLst/>
                  <a:gdLst>
                    <a:gd name="T0" fmla="*/ 0 w 27"/>
                    <a:gd name="T1" fmla="*/ 14 h 28"/>
                    <a:gd name="T2" fmla="*/ 0 w 27"/>
                    <a:gd name="T3" fmla="*/ 9 h 28"/>
                    <a:gd name="T4" fmla="*/ 4 w 27"/>
                    <a:gd name="T5" fmla="*/ 4 h 28"/>
                    <a:gd name="T6" fmla="*/ 8 w 27"/>
                    <a:gd name="T7" fmla="*/ 1 h 28"/>
                    <a:gd name="T8" fmla="*/ 13 w 27"/>
                    <a:gd name="T9" fmla="*/ 0 h 28"/>
                    <a:gd name="T10" fmla="*/ 18 w 27"/>
                    <a:gd name="T11" fmla="*/ 1 h 28"/>
                    <a:gd name="T12" fmla="*/ 23 w 27"/>
                    <a:gd name="T13" fmla="*/ 4 h 28"/>
                    <a:gd name="T14" fmla="*/ 26 w 27"/>
                    <a:gd name="T15" fmla="*/ 9 h 28"/>
                    <a:gd name="T16" fmla="*/ 27 w 27"/>
                    <a:gd name="T17" fmla="*/ 14 h 28"/>
                    <a:gd name="T18" fmla="*/ 27 w 27"/>
                    <a:gd name="T19" fmla="*/ 14 h 28"/>
                    <a:gd name="T20" fmla="*/ 26 w 27"/>
                    <a:gd name="T21" fmla="*/ 20 h 28"/>
                    <a:gd name="T22" fmla="*/ 23 w 27"/>
                    <a:gd name="T23" fmla="*/ 24 h 28"/>
                    <a:gd name="T24" fmla="*/ 18 w 27"/>
                    <a:gd name="T25" fmla="*/ 27 h 28"/>
                    <a:gd name="T26" fmla="*/ 13 w 27"/>
                    <a:gd name="T27" fmla="*/ 28 h 28"/>
                    <a:gd name="T28" fmla="*/ 8 w 27"/>
                    <a:gd name="T29" fmla="*/ 27 h 28"/>
                    <a:gd name="T30" fmla="*/ 4 w 27"/>
                    <a:gd name="T31" fmla="*/ 24 h 28"/>
                    <a:gd name="T32" fmla="*/ 0 w 27"/>
                    <a:gd name="T33" fmla="*/ 20 h 28"/>
                    <a:gd name="T34" fmla="*/ 0 w 27"/>
                    <a:gd name="T35" fmla="*/ 14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28"/>
                    <a:gd name="T56" fmla="*/ 27 w 27"/>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28">
                      <a:moveTo>
                        <a:pt x="0" y="14"/>
                      </a:moveTo>
                      <a:lnTo>
                        <a:pt x="0" y="9"/>
                      </a:lnTo>
                      <a:lnTo>
                        <a:pt x="4" y="4"/>
                      </a:lnTo>
                      <a:lnTo>
                        <a:pt x="8" y="1"/>
                      </a:lnTo>
                      <a:lnTo>
                        <a:pt x="13" y="0"/>
                      </a:lnTo>
                      <a:lnTo>
                        <a:pt x="18" y="1"/>
                      </a:lnTo>
                      <a:lnTo>
                        <a:pt x="23" y="4"/>
                      </a:lnTo>
                      <a:lnTo>
                        <a:pt x="26" y="9"/>
                      </a:lnTo>
                      <a:lnTo>
                        <a:pt x="27" y="14"/>
                      </a:lnTo>
                      <a:lnTo>
                        <a:pt x="26" y="20"/>
                      </a:lnTo>
                      <a:lnTo>
                        <a:pt x="23" y="24"/>
                      </a:lnTo>
                      <a:lnTo>
                        <a:pt x="18" y="27"/>
                      </a:lnTo>
                      <a:lnTo>
                        <a:pt x="13" y="28"/>
                      </a:lnTo>
                      <a:lnTo>
                        <a:pt x="8" y="27"/>
                      </a:lnTo>
                      <a:lnTo>
                        <a:pt x="4" y="24"/>
                      </a:lnTo>
                      <a:lnTo>
                        <a:pt x="0" y="20"/>
                      </a:lnTo>
                      <a:lnTo>
                        <a:pt x="0" y="14"/>
                      </a:lnTo>
                    </a:path>
                  </a:pathLst>
                </a:custGeom>
                <a:noFill/>
                <a:ln w="0">
                  <a:solidFill>
                    <a:srgbClr val="000000"/>
                  </a:solidFill>
                  <a:round/>
                  <a:headEnd/>
                  <a:tailEnd/>
                </a:ln>
              </p:spPr>
              <p:txBody>
                <a:bodyPr/>
                <a:lstStyle/>
                <a:p>
                  <a:endParaRPr lang="en-US"/>
                </a:p>
              </p:txBody>
            </p:sp>
            <p:sp>
              <p:nvSpPr>
                <p:cNvPr id="3061" name="Line 855"/>
                <p:cNvSpPr>
                  <a:spLocks noChangeShapeType="1"/>
                </p:cNvSpPr>
                <p:nvPr/>
              </p:nvSpPr>
              <p:spPr bwMode="auto">
                <a:xfrm flipH="1">
                  <a:off x="3217" y="2047"/>
                  <a:ext cx="10" cy="38"/>
                </a:xfrm>
                <a:prstGeom prst="line">
                  <a:avLst/>
                </a:prstGeom>
                <a:noFill/>
                <a:ln w="0">
                  <a:solidFill>
                    <a:srgbClr val="000000"/>
                  </a:solidFill>
                  <a:round/>
                  <a:headEnd/>
                  <a:tailEnd/>
                </a:ln>
              </p:spPr>
              <p:txBody>
                <a:bodyPr/>
                <a:lstStyle/>
                <a:p>
                  <a:endParaRPr lang="en-US"/>
                </a:p>
              </p:txBody>
            </p:sp>
            <p:sp>
              <p:nvSpPr>
                <p:cNvPr id="3062" name="Freeform 856"/>
                <p:cNvSpPr>
                  <a:spLocks/>
                </p:cNvSpPr>
                <p:nvPr/>
              </p:nvSpPr>
              <p:spPr bwMode="auto">
                <a:xfrm>
                  <a:off x="3216" y="2072"/>
                  <a:ext cx="8" cy="13"/>
                </a:xfrm>
                <a:custGeom>
                  <a:avLst/>
                  <a:gdLst>
                    <a:gd name="T0" fmla="*/ 0 w 8"/>
                    <a:gd name="T1" fmla="*/ 0 h 13"/>
                    <a:gd name="T2" fmla="*/ 1 w 8"/>
                    <a:gd name="T3" fmla="*/ 13 h 13"/>
                    <a:gd name="T4" fmla="*/ 8 w 8"/>
                    <a:gd name="T5" fmla="*/ 2 h 13"/>
                    <a:gd name="T6" fmla="*/ 0 60000 65536"/>
                    <a:gd name="T7" fmla="*/ 0 60000 65536"/>
                    <a:gd name="T8" fmla="*/ 0 60000 65536"/>
                    <a:gd name="T9" fmla="*/ 0 w 8"/>
                    <a:gd name="T10" fmla="*/ 0 h 13"/>
                    <a:gd name="T11" fmla="*/ 8 w 8"/>
                    <a:gd name="T12" fmla="*/ 13 h 13"/>
                  </a:gdLst>
                  <a:ahLst/>
                  <a:cxnLst>
                    <a:cxn ang="T6">
                      <a:pos x="T0" y="T1"/>
                    </a:cxn>
                    <a:cxn ang="T7">
                      <a:pos x="T2" y="T3"/>
                    </a:cxn>
                    <a:cxn ang="T8">
                      <a:pos x="T4" y="T5"/>
                    </a:cxn>
                  </a:cxnLst>
                  <a:rect l="T9" t="T10" r="T11" b="T12"/>
                  <a:pathLst>
                    <a:path w="8" h="13">
                      <a:moveTo>
                        <a:pt x="0" y="0"/>
                      </a:moveTo>
                      <a:lnTo>
                        <a:pt x="1" y="13"/>
                      </a:lnTo>
                      <a:lnTo>
                        <a:pt x="8" y="2"/>
                      </a:lnTo>
                    </a:path>
                  </a:pathLst>
                </a:custGeom>
                <a:noFill/>
                <a:ln w="0">
                  <a:solidFill>
                    <a:srgbClr val="000000"/>
                  </a:solidFill>
                  <a:round/>
                  <a:headEnd/>
                  <a:tailEnd/>
                </a:ln>
              </p:spPr>
              <p:txBody>
                <a:bodyPr/>
                <a:lstStyle/>
                <a:p>
                  <a:endParaRPr lang="en-US"/>
                </a:p>
              </p:txBody>
            </p:sp>
            <p:sp>
              <p:nvSpPr>
                <p:cNvPr id="3063" name="Line 857"/>
                <p:cNvSpPr>
                  <a:spLocks noChangeShapeType="1"/>
                </p:cNvSpPr>
                <p:nvPr/>
              </p:nvSpPr>
              <p:spPr bwMode="auto">
                <a:xfrm>
                  <a:off x="3219" y="2124"/>
                  <a:ext cx="108" cy="0"/>
                </a:xfrm>
                <a:prstGeom prst="line">
                  <a:avLst/>
                </a:prstGeom>
                <a:noFill/>
                <a:ln w="0">
                  <a:solidFill>
                    <a:srgbClr val="000000"/>
                  </a:solidFill>
                  <a:round/>
                  <a:headEnd/>
                  <a:tailEnd/>
                </a:ln>
              </p:spPr>
              <p:txBody>
                <a:bodyPr/>
                <a:lstStyle/>
                <a:p>
                  <a:endParaRPr lang="en-US"/>
                </a:p>
              </p:txBody>
            </p:sp>
            <p:sp>
              <p:nvSpPr>
                <p:cNvPr id="3064" name="Freeform 858"/>
                <p:cNvSpPr>
                  <a:spLocks/>
                </p:cNvSpPr>
                <p:nvPr/>
              </p:nvSpPr>
              <p:spPr bwMode="auto">
                <a:xfrm>
                  <a:off x="3315" y="2121"/>
                  <a:ext cx="12" cy="7"/>
                </a:xfrm>
                <a:custGeom>
                  <a:avLst/>
                  <a:gdLst>
                    <a:gd name="T0" fmla="*/ 0 w 12"/>
                    <a:gd name="T1" fmla="*/ 7 h 7"/>
                    <a:gd name="T2" fmla="*/ 12 w 12"/>
                    <a:gd name="T3" fmla="*/ 3 h 7"/>
                    <a:gd name="T4" fmla="*/ 0 w 12"/>
                    <a:gd name="T5" fmla="*/ 0 h 7"/>
                    <a:gd name="T6" fmla="*/ 0 60000 65536"/>
                    <a:gd name="T7" fmla="*/ 0 60000 65536"/>
                    <a:gd name="T8" fmla="*/ 0 60000 65536"/>
                    <a:gd name="T9" fmla="*/ 0 w 12"/>
                    <a:gd name="T10" fmla="*/ 0 h 7"/>
                    <a:gd name="T11" fmla="*/ 12 w 12"/>
                    <a:gd name="T12" fmla="*/ 7 h 7"/>
                  </a:gdLst>
                  <a:ahLst/>
                  <a:cxnLst>
                    <a:cxn ang="T6">
                      <a:pos x="T0" y="T1"/>
                    </a:cxn>
                    <a:cxn ang="T7">
                      <a:pos x="T2" y="T3"/>
                    </a:cxn>
                    <a:cxn ang="T8">
                      <a:pos x="T4" y="T5"/>
                    </a:cxn>
                  </a:cxnLst>
                  <a:rect l="T9" t="T10" r="T11" b="T12"/>
                  <a:pathLst>
                    <a:path w="12" h="7">
                      <a:moveTo>
                        <a:pt x="0" y="7"/>
                      </a:moveTo>
                      <a:lnTo>
                        <a:pt x="12" y="3"/>
                      </a:lnTo>
                      <a:lnTo>
                        <a:pt x="0" y="0"/>
                      </a:lnTo>
                    </a:path>
                  </a:pathLst>
                </a:custGeom>
                <a:noFill/>
                <a:ln w="0">
                  <a:solidFill>
                    <a:srgbClr val="000000"/>
                  </a:solidFill>
                  <a:round/>
                  <a:headEnd/>
                  <a:tailEnd/>
                </a:ln>
              </p:spPr>
              <p:txBody>
                <a:bodyPr/>
                <a:lstStyle/>
                <a:p>
                  <a:endParaRPr lang="en-US"/>
                </a:p>
              </p:txBody>
            </p:sp>
            <p:sp>
              <p:nvSpPr>
                <p:cNvPr id="3065" name="Freeform 859"/>
                <p:cNvSpPr>
                  <a:spLocks/>
                </p:cNvSpPr>
                <p:nvPr/>
              </p:nvSpPr>
              <p:spPr bwMode="auto">
                <a:xfrm>
                  <a:off x="3214" y="2033"/>
                  <a:ext cx="27" cy="28"/>
                </a:xfrm>
                <a:custGeom>
                  <a:avLst/>
                  <a:gdLst>
                    <a:gd name="T0" fmla="*/ 0 w 27"/>
                    <a:gd name="T1" fmla="*/ 14 h 28"/>
                    <a:gd name="T2" fmla="*/ 0 w 27"/>
                    <a:gd name="T3" fmla="*/ 9 h 28"/>
                    <a:gd name="T4" fmla="*/ 4 w 27"/>
                    <a:gd name="T5" fmla="*/ 4 h 28"/>
                    <a:gd name="T6" fmla="*/ 8 w 27"/>
                    <a:gd name="T7" fmla="*/ 1 h 28"/>
                    <a:gd name="T8" fmla="*/ 13 w 27"/>
                    <a:gd name="T9" fmla="*/ 0 h 28"/>
                    <a:gd name="T10" fmla="*/ 19 w 27"/>
                    <a:gd name="T11" fmla="*/ 1 h 28"/>
                    <a:gd name="T12" fmla="*/ 23 w 27"/>
                    <a:gd name="T13" fmla="*/ 4 h 28"/>
                    <a:gd name="T14" fmla="*/ 26 w 27"/>
                    <a:gd name="T15" fmla="*/ 9 h 28"/>
                    <a:gd name="T16" fmla="*/ 27 w 27"/>
                    <a:gd name="T17" fmla="*/ 14 h 28"/>
                    <a:gd name="T18" fmla="*/ 27 w 27"/>
                    <a:gd name="T19" fmla="*/ 14 h 28"/>
                    <a:gd name="T20" fmla="*/ 26 w 27"/>
                    <a:gd name="T21" fmla="*/ 20 h 28"/>
                    <a:gd name="T22" fmla="*/ 23 w 27"/>
                    <a:gd name="T23" fmla="*/ 24 h 28"/>
                    <a:gd name="T24" fmla="*/ 19 w 27"/>
                    <a:gd name="T25" fmla="*/ 27 h 28"/>
                    <a:gd name="T26" fmla="*/ 13 w 27"/>
                    <a:gd name="T27" fmla="*/ 28 h 28"/>
                    <a:gd name="T28" fmla="*/ 8 w 27"/>
                    <a:gd name="T29" fmla="*/ 27 h 28"/>
                    <a:gd name="T30" fmla="*/ 4 w 27"/>
                    <a:gd name="T31" fmla="*/ 24 h 28"/>
                    <a:gd name="T32" fmla="*/ 0 w 27"/>
                    <a:gd name="T33" fmla="*/ 20 h 28"/>
                    <a:gd name="T34" fmla="*/ 0 w 27"/>
                    <a:gd name="T35" fmla="*/ 14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28"/>
                    <a:gd name="T56" fmla="*/ 27 w 27"/>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28">
                      <a:moveTo>
                        <a:pt x="0" y="14"/>
                      </a:moveTo>
                      <a:lnTo>
                        <a:pt x="0" y="9"/>
                      </a:lnTo>
                      <a:lnTo>
                        <a:pt x="4" y="4"/>
                      </a:lnTo>
                      <a:lnTo>
                        <a:pt x="8" y="1"/>
                      </a:lnTo>
                      <a:lnTo>
                        <a:pt x="13" y="0"/>
                      </a:lnTo>
                      <a:lnTo>
                        <a:pt x="19" y="1"/>
                      </a:lnTo>
                      <a:lnTo>
                        <a:pt x="23" y="4"/>
                      </a:lnTo>
                      <a:lnTo>
                        <a:pt x="26" y="9"/>
                      </a:lnTo>
                      <a:lnTo>
                        <a:pt x="27" y="14"/>
                      </a:lnTo>
                      <a:lnTo>
                        <a:pt x="26" y="20"/>
                      </a:lnTo>
                      <a:lnTo>
                        <a:pt x="23" y="24"/>
                      </a:lnTo>
                      <a:lnTo>
                        <a:pt x="19" y="27"/>
                      </a:lnTo>
                      <a:lnTo>
                        <a:pt x="13" y="28"/>
                      </a:lnTo>
                      <a:lnTo>
                        <a:pt x="8" y="27"/>
                      </a:lnTo>
                      <a:lnTo>
                        <a:pt x="4" y="24"/>
                      </a:lnTo>
                      <a:lnTo>
                        <a:pt x="0" y="20"/>
                      </a:lnTo>
                      <a:lnTo>
                        <a:pt x="0" y="14"/>
                      </a:lnTo>
                      <a:close/>
                    </a:path>
                  </a:pathLst>
                </a:custGeom>
                <a:solidFill>
                  <a:srgbClr val="000000"/>
                </a:solidFill>
                <a:ln w="9525">
                  <a:noFill/>
                  <a:round/>
                  <a:headEnd/>
                  <a:tailEnd/>
                </a:ln>
              </p:spPr>
              <p:txBody>
                <a:bodyPr/>
                <a:lstStyle/>
                <a:p>
                  <a:endParaRPr lang="en-US"/>
                </a:p>
              </p:txBody>
            </p:sp>
            <p:sp>
              <p:nvSpPr>
                <p:cNvPr id="3066" name="Freeform 860"/>
                <p:cNvSpPr>
                  <a:spLocks/>
                </p:cNvSpPr>
                <p:nvPr/>
              </p:nvSpPr>
              <p:spPr bwMode="auto">
                <a:xfrm>
                  <a:off x="3214" y="2033"/>
                  <a:ext cx="27" cy="28"/>
                </a:xfrm>
                <a:custGeom>
                  <a:avLst/>
                  <a:gdLst>
                    <a:gd name="T0" fmla="*/ 0 w 27"/>
                    <a:gd name="T1" fmla="*/ 14 h 28"/>
                    <a:gd name="T2" fmla="*/ 0 w 27"/>
                    <a:gd name="T3" fmla="*/ 9 h 28"/>
                    <a:gd name="T4" fmla="*/ 4 w 27"/>
                    <a:gd name="T5" fmla="*/ 4 h 28"/>
                    <a:gd name="T6" fmla="*/ 8 w 27"/>
                    <a:gd name="T7" fmla="*/ 1 h 28"/>
                    <a:gd name="T8" fmla="*/ 13 w 27"/>
                    <a:gd name="T9" fmla="*/ 0 h 28"/>
                    <a:gd name="T10" fmla="*/ 19 w 27"/>
                    <a:gd name="T11" fmla="*/ 1 h 28"/>
                    <a:gd name="T12" fmla="*/ 23 w 27"/>
                    <a:gd name="T13" fmla="*/ 4 h 28"/>
                    <a:gd name="T14" fmla="*/ 26 w 27"/>
                    <a:gd name="T15" fmla="*/ 9 h 28"/>
                    <a:gd name="T16" fmla="*/ 27 w 27"/>
                    <a:gd name="T17" fmla="*/ 14 h 28"/>
                    <a:gd name="T18" fmla="*/ 27 w 27"/>
                    <a:gd name="T19" fmla="*/ 14 h 28"/>
                    <a:gd name="T20" fmla="*/ 26 w 27"/>
                    <a:gd name="T21" fmla="*/ 20 h 28"/>
                    <a:gd name="T22" fmla="*/ 23 w 27"/>
                    <a:gd name="T23" fmla="*/ 24 h 28"/>
                    <a:gd name="T24" fmla="*/ 19 w 27"/>
                    <a:gd name="T25" fmla="*/ 27 h 28"/>
                    <a:gd name="T26" fmla="*/ 13 w 27"/>
                    <a:gd name="T27" fmla="*/ 28 h 28"/>
                    <a:gd name="T28" fmla="*/ 8 w 27"/>
                    <a:gd name="T29" fmla="*/ 27 h 28"/>
                    <a:gd name="T30" fmla="*/ 4 w 27"/>
                    <a:gd name="T31" fmla="*/ 24 h 28"/>
                    <a:gd name="T32" fmla="*/ 0 w 27"/>
                    <a:gd name="T33" fmla="*/ 20 h 28"/>
                    <a:gd name="T34" fmla="*/ 0 w 27"/>
                    <a:gd name="T35" fmla="*/ 14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28"/>
                    <a:gd name="T56" fmla="*/ 27 w 27"/>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28">
                      <a:moveTo>
                        <a:pt x="0" y="14"/>
                      </a:moveTo>
                      <a:lnTo>
                        <a:pt x="0" y="9"/>
                      </a:lnTo>
                      <a:lnTo>
                        <a:pt x="4" y="4"/>
                      </a:lnTo>
                      <a:lnTo>
                        <a:pt x="8" y="1"/>
                      </a:lnTo>
                      <a:lnTo>
                        <a:pt x="13" y="0"/>
                      </a:lnTo>
                      <a:lnTo>
                        <a:pt x="19" y="1"/>
                      </a:lnTo>
                      <a:lnTo>
                        <a:pt x="23" y="4"/>
                      </a:lnTo>
                      <a:lnTo>
                        <a:pt x="26" y="9"/>
                      </a:lnTo>
                      <a:lnTo>
                        <a:pt x="27" y="14"/>
                      </a:lnTo>
                      <a:lnTo>
                        <a:pt x="26" y="20"/>
                      </a:lnTo>
                      <a:lnTo>
                        <a:pt x="23" y="24"/>
                      </a:lnTo>
                      <a:lnTo>
                        <a:pt x="19" y="27"/>
                      </a:lnTo>
                      <a:lnTo>
                        <a:pt x="13" y="28"/>
                      </a:lnTo>
                      <a:lnTo>
                        <a:pt x="8" y="27"/>
                      </a:lnTo>
                      <a:lnTo>
                        <a:pt x="4" y="24"/>
                      </a:lnTo>
                      <a:lnTo>
                        <a:pt x="0" y="20"/>
                      </a:lnTo>
                      <a:lnTo>
                        <a:pt x="0" y="14"/>
                      </a:lnTo>
                    </a:path>
                  </a:pathLst>
                </a:custGeom>
                <a:noFill/>
                <a:ln w="0">
                  <a:solidFill>
                    <a:srgbClr val="000000"/>
                  </a:solidFill>
                  <a:round/>
                  <a:headEnd/>
                  <a:tailEnd/>
                </a:ln>
              </p:spPr>
              <p:txBody>
                <a:bodyPr/>
                <a:lstStyle/>
                <a:p>
                  <a:endParaRPr lang="en-US"/>
                </a:p>
              </p:txBody>
            </p:sp>
            <p:sp>
              <p:nvSpPr>
                <p:cNvPr id="3067" name="Line 861"/>
                <p:cNvSpPr>
                  <a:spLocks noChangeShapeType="1"/>
                </p:cNvSpPr>
                <p:nvPr/>
              </p:nvSpPr>
              <p:spPr bwMode="auto">
                <a:xfrm>
                  <a:off x="3227" y="2047"/>
                  <a:ext cx="0" cy="28"/>
                </a:xfrm>
                <a:prstGeom prst="line">
                  <a:avLst/>
                </a:prstGeom>
                <a:noFill/>
                <a:ln w="0">
                  <a:solidFill>
                    <a:srgbClr val="000000"/>
                  </a:solidFill>
                  <a:round/>
                  <a:headEnd/>
                  <a:tailEnd/>
                </a:ln>
              </p:spPr>
              <p:txBody>
                <a:bodyPr/>
                <a:lstStyle/>
                <a:p>
                  <a:endParaRPr lang="en-US"/>
                </a:p>
              </p:txBody>
            </p:sp>
            <p:sp>
              <p:nvSpPr>
                <p:cNvPr id="3068" name="Freeform 862"/>
                <p:cNvSpPr>
                  <a:spLocks/>
                </p:cNvSpPr>
                <p:nvPr/>
              </p:nvSpPr>
              <p:spPr bwMode="auto">
                <a:xfrm>
                  <a:off x="3223" y="2063"/>
                  <a:ext cx="9" cy="12"/>
                </a:xfrm>
                <a:custGeom>
                  <a:avLst/>
                  <a:gdLst>
                    <a:gd name="T0" fmla="*/ 0 w 9"/>
                    <a:gd name="T1" fmla="*/ 0 h 12"/>
                    <a:gd name="T2" fmla="*/ 4 w 9"/>
                    <a:gd name="T3" fmla="*/ 12 h 12"/>
                    <a:gd name="T4" fmla="*/ 9 w 9"/>
                    <a:gd name="T5" fmla="*/ 0 h 12"/>
                    <a:gd name="T6" fmla="*/ 0 60000 65536"/>
                    <a:gd name="T7" fmla="*/ 0 60000 65536"/>
                    <a:gd name="T8" fmla="*/ 0 60000 65536"/>
                    <a:gd name="T9" fmla="*/ 0 w 9"/>
                    <a:gd name="T10" fmla="*/ 0 h 12"/>
                    <a:gd name="T11" fmla="*/ 9 w 9"/>
                    <a:gd name="T12" fmla="*/ 12 h 12"/>
                  </a:gdLst>
                  <a:ahLst/>
                  <a:cxnLst>
                    <a:cxn ang="T6">
                      <a:pos x="T0" y="T1"/>
                    </a:cxn>
                    <a:cxn ang="T7">
                      <a:pos x="T2" y="T3"/>
                    </a:cxn>
                    <a:cxn ang="T8">
                      <a:pos x="T4" y="T5"/>
                    </a:cxn>
                  </a:cxnLst>
                  <a:rect l="T9" t="T10" r="T11" b="T12"/>
                  <a:pathLst>
                    <a:path w="9" h="12">
                      <a:moveTo>
                        <a:pt x="0" y="0"/>
                      </a:moveTo>
                      <a:lnTo>
                        <a:pt x="4" y="12"/>
                      </a:lnTo>
                      <a:lnTo>
                        <a:pt x="9" y="0"/>
                      </a:lnTo>
                    </a:path>
                  </a:pathLst>
                </a:custGeom>
                <a:noFill/>
                <a:ln w="0">
                  <a:solidFill>
                    <a:srgbClr val="000000"/>
                  </a:solidFill>
                  <a:round/>
                  <a:headEnd/>
                  <a:tailEnd/>
                </a:ln>
              </p:spPr>
              <p:txBody>
                <a:bodyPr/>
                <a:lstStyle/>
                <a:p>
                  <a:endParaRPr lang="en-US"/>
                </a:p>
              </p:txBody>
            </p:sp>
            <p:sp>
              <p:nvSpPr>
                <p:cNvPr id="3069" name="Line 863"/>
                <p:cNvSpPr>
                  <a:spLocks noChangeShapeType="1"/>
                </p:cNvSpPr>
                <p:nvPr/>
              </p:nvSpPr>
              <p:spPr bwMode="auto">
                <a:xfrm>
                  <a:off x="3215" y="2075"/>
                  <a:ext cx="25" cy="0"/>
                </a:xfrm>
                <a:prstGeom prst="line">
                  <a:avLst/>
                </a:prstGeom>
                <a:noFill/>
                <a:ln w="6350">
                  <a:solidFill>
                    <a:srgbClr val="000000"/>
                  </a:solidFill>
                  <a:round/>
                  <a:headEnd/>
                  <a:tailEnd/>
                </a:ln>
              </p:spPr>
              <p:txBody>
                <a:bodyPr/>
                <a:lstStyle/>
                <a:p>
                  <a:endParaRPr lang="en-US"/>
                </a:p>
              </p:txBody>
            </p:sp>
            <p:sp>
              <p:nvSpPr>
                <p:cNvPr id="3070" name="Freeform 864"/>
                <p:cNvSpPr>
                  <a:spLocks/>
                </p:cNvSpPr>
                <p:nvPr/>
              </p:nvSpPr>
              <p:spPr bwMode="auto">
                <a:xfrm>
                  <a:off x="3206" y="2188"/>
                  <a:ext cx="44" cy="44"/>
                </a:xfrm>
                <a:custGeom>
                  <a:avLst/>
                  <a:gdLst>
                    <a:gd name="T0" fmla="*/ 0 w 44"/>
                    <a:gd name="T1" fmla="*/ 22 h 44"/>
                    <a:gd name="T2" fmla="*/ 0 w 44"/>
                    <a:gd name="T3" fmla="*/ 17 h 44"/>
                    <a:gd name="T4" fmla="*/ 1 w 44"/>
                    <a:gd name="T5" fmla="*/ 13 h 44"/>
                    <a:gd name="T6" fmla="*/ 6 w 44"/>
                    <a:gd name="T7" fmla="*/ 6 h 44"/>
                    <a:gd name="T8" fmla="*/ 13 w 44"/>
                    <a:gd name="T9" fmla="*/ 1 h 44"/>
                    <a:gd name="T10" fmla="*/ 17 w 44"/>
                    <a:gd name="T11" fmla="*/ 0 h 44"/>
                    <a:gd name="T12" fmla="*/ 21 w 44"/>
                    <a:gd name="T13" fmla="*/ 0 h 44"/>
                    <a:gd name="T14" fmla="*/ 26 w 44"/>
                    <a:gd name="T15" fmla="*/ 0 h 44"/>
                    <a:gd name="T16" fmla="*/ 30 w 44"/>
                    <a:gd name="T17" fmla="*/ 1 h 44"/>
                    <a:gd name="T18" fmla="*/ 38 w 44"/>
                    <a:gd name="T19" fmla="*/ 6 h 44"/>
                    <a:gd name="T20" fmla="*/ 42 w 44"/>
                    <a:gd name="T21" fmla="*/ 13 h 44"/>
                    <a:gd name="T22" fmla="*/ 43 w 44"/>
                    <a:gd name="T23" fmla="*/ 17 h 44"/>
                    <a:gd name="T24" fmla="*/ 44 w 44"/>
                    <a:gd name="T25" fmla="*/ 22 h 44"/>
                    <a:gd name="T26" fmla="*/ 44 w 44"/>
                    <a:gd name="T27" fmla="*/ 22 h 44"/>
                    <a:gd name="T28" fmla="*/ 43 w 44"/>
                    <a:gd name="T29" fmla="*/ 26 h 44"/>
                    <a:gd name="T30" fmla="*/ 42 w 44"/>
                    <a:gd name="T31" fmla="*/ 30 h 44"/>
                    <a:gd name="T32" fmla="*/ 38 w 44"/>
                    <a:gd name="T33" fmla="*/ 38 h 44"/>
                    <a:gd name="T34" fmla="*/ 30 w 44"/>
                    <a:gd name="T35" fmla="*/ 42 h 44"/>
                    <a:gd name="T36" fmla="*/ 26 w 44"/>
                    <a:gd name="T37" fmla="*/ 43 h 44"/>
                    <a:gd name="T38" fmla="*/ 21 w 44"/>
                    <a:gd name="T39" fmla="*/ 44 h 44"/>
                    <a:gd name="T40" fmla="*/ 17 w 44"/>
                    <a:gd name="T41" fmla="*/ 43 h 44"/>
                    <a:gd name="T42" fmla="*/ 13 w 44"/>
                    <a:gd name="T43" fmla="*/ 42 h 44"/>
                    <a:gd name="T44" fmla="*/ 6 w 44"/>
                    <a:gd name="T45" fmla="*/ 38 h 44"/>
                    <a:gd name="T46" fmla="*/ 1 w 44"/>
                    <a:gd name="T47" fmla="*/ 30 h 44"/>
                    <a:gd name="T48" fmla="*/ 0 w 44"/>
                    <a:gd name="T49" fmla="*/ 26 h 44"/>
                    <a:gd name="T50" fmla="*/ 0 w 44"/>
                    <a:gd name="T51" fmla="*/ 22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44"/>
                    <a:gd name="T80" fmla="*/ 44 w 44"/>
                    <a:gd name="T81" fmla="*/ 44 h 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44">
                      <a:moveTo>
                        <a:pt x="0" y="22"/>
                      </a:moveTo>
                      <a:lnTo>
                        <a:pt x="0" y="17"/>
                      </a:lnTo>
                      <a:lnTo>
                        <a:pt x="1" y="13"/>
                      </a:lnTo>
                      <a:lnTo>
                        <a:pt x="6" y="6"/>
                      </a:lnTo>
                      <a:lnTo>
                        <a:pt x="13" y="1"/>
                      </a:lnTo>
                      <a:lnTo>
                        <a:pt x="17" y="0"/>
                      </a:lnTo>
                      <a:lnTo>
                        <a:pt x="21" y="0"/>
                      </a:lnTo>
                      <a:lnTo>
                        <a:pt x="26" y="0"/>
                      </a:lnTo>
                      <a:lnTo>
                        <a:pt x="30" y="1"/>
                      </a:lnTo>
                      <a:lnTo>
                        <a:pt x="38" y="6"/>
                      </a:lnTo>
                      <a:lnTo>
                        <a:pt x="42" y="13"/>
                      </a:lnTo>
                      <a:lnTo>
                        <a:pt x="43" y="17"/>
                      </a:lnTo>
                      <a:lnTo>
                        <a:pt x="44" y="22"/>
                      </a:lnTo>
                      <a:lnTo>
                        <a:pt x="43" y="26"/>
                      </a:lnTo>
                      <a:lnTo>
                        <a:pt x="42" y="30"/>
                      </a:lnTo>
                      <a:lnTo>
                        <a:pt x="38" y="38"/>
                      </a:lnTo>
                      <a:lnTo>
                        <a:pt x="30" y="42"/>
                      </a:lnTo>
                      <a:lnTo>
                        <a:pt x="26" y="43"/>
                      </a:lnTo>
                      <a:lnTo>
                        <a:pt x="21" y="44"/>
                      </a:lnTo>
                      <a:lnTo>
                        <a:pt x="17" y="43"/>
                      </a:lnTo>
                      <a:lnTo>
                        <a:pt x="13" y="42"/>
                      </a:lnTo>
                      <a:lnTo>
                        <a:pt x="6" y="38"/>
                      </a:lnTo>
                      <a:lnTo>
                        <a:pt x="1" y="30"/>
                      </a:lnTo>
                      <a:lnTo>
                        <a:pt x="0" y="26"/>
                      </a:lnTo>
                      <a:lnTo>
                        <a:pt x="0" y="22"/>
                      </a:lnTo>
                      <a:close/>
                    </a:path>
                  </a:pathLst>
                </a:custGeom>
                <a:solidFill>
                  <a:srgbClr val="FFFFFF"/>
                </a:solidFill>
                <a:ln w="9525">
                  <a:noFill/>
                  <a:round/>
                  <a:headEnd/>
                  <a:tailEnd/>
                </a:ln>
              </p:spPr>
              <p:txBody>
                <a:bodyPr/>
                <a:lstStyle/>
                <a:p>
                  <a:endParaRPr lang="en-US"/>
                </a:p>
              </p:txBody>
            </p:sp>
            <p:sp>
              <p:nvSpPr>
                <p:cNvPr id="3071" name="Freeform 865"/>
                <p:cNvSpPr>
                  <a:spLocks/>
                </p:cNvSpPr>
                <p:nvPr/>
              </p:nvSpPr>
              <p:spPr bwMode="auto">
                <a:xfrm>
                  <a:off x="3206" y="2188"/>
                  <a:ext cx="44" cy="44"/>
                </a:xfrm>
                <a:custGeom>
                  <a:avLst/>
                  <a:gdLst>
                    <a:gd name="T0" fmla="*/ 0 w 44"/>
                    <a:gd name="T1" fmla="*/ 22 h 44"/>
                    <a:gd name="T2" fmla="*/ 0 w 44"/>
                    <a:gd name="T3" fmla="*/ 17 h 44"/>
                    <a:gd name="T4" fmla="*/ 1 w 44"/>
                    <a:gd name="T5" fmla="*/ 13 h 44"/>
                    <a:gd name="T6" fmla="*/ 6 w 44"/>
                    <a:gd name="T7" fmla="*/ 6 h 44"/>
                    <a:gd name="T8" fmla="*/ 13 w 44"/>
                    <a:gd name="T9" fmla="*/ 1 h 44"/>
                    <a:gd name="T10" fmla="*/ 17 w 44"/>
                    <a:gd name="T11" fmla="*/ 0 h 44"/>
                    <a:gd name="T12" fmla="*/ 21 w 44"/>
                    <a:gd name="T13" fmla="*/ 0 h 44"/>
                    <a:gd name="T14" fmla="*/ 26 w 44"/>
                    <a:gd name="T15" fmla="*/ 0 h 44"/>
                    <a:gd name="T16" fmla="*/ 30 w 44"/>
                    <a:gd name="T17" fmla="*/ 1 h 44"/>
                    <a:gd name="T18" fmla="*/ 38 w 44"/>
                    <a:gd name="T19" fmla="*/ 6 h 44"/>
                    <a:gd name="T20" fmla="*/ 42 w 44"/>
                    <a:gd name="T21" fmla="*/ 13 h 44"/>
                    <a:gd name="T22" fmla="*/ 43 w 44"/>
                    <a:gd name="T23" fmla="*/ 17 h 44"/>
                    <a:gd name="T24" fmla="*/ 44 w 44"/>
                    <a:gd name="T25" fmla="*/ 22 h 44"/>
                    <a:gd name="T26" fmla="*/ 44 w 44"/>
                    <a:gd name="T27" fmla="*/ 22 h 44"/>
                    <a:gd name="T28" fmla="*/ 43 w 44"/>
                    <a:gd name="T29" fmla="*/ 26 h 44"/>
                    <a:gd name="T30" fmla="*/ 42 w 44"/>
                    <a:gd name="T31" fmla="*/ 30 h 44"/>
                    <a:gd name="T32" fmla="*/ 38 w 44"/>
                    <a:gd name="T33" fmla="*/ 38 h 44"/>
                    <a:gd name="T34" fmla="*/ 30 w 44"/>
                    <a:gd name="T35" fmla="*/ 42 h 44"/>
                    <a:gd name="T36" fmla="*/ 26 w 44"/>
                    <a:gd name="T37" fmla="*/ 43 h 44"/>
                    <a:gd name="T38" fmla="*/ 21 w 44"/>
                    <a:gd name="T39" fmla="*/ 44 h 44"/>
                    <a:gd name="T40" fmla="*/ 17 w 44"/>
                    <a:gd name="T41" fmla="*/ 43 h 44"/>
                    <a:gd name="T42" fmla="*/ 13 w 44"/>
                    <a:gd name="T43" fmla="*/ 42 h 44"/>
                    <a:gd name="T44" fmla="*/ 6 w 44"/>
                    <a:gd name="T45" fmla="*/ 38 h 44"/>
                    <a:gd name="T46" fmla="*/ 1 w 44"/>
                    <a:gd name="T47" fmla="*/ 30 h 44"/>
                    <a:gd name="T48" fmla="*/ 0 w 44"/>
                    <a:gd name="T49" fmla="*/ 26 h 44"/>
                    <a:gd name="T50" fmla="*/ 0 w 44"/>
                    <a:gd name="T51" fmla="*/ 22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44"/>
                    <a:gd name="T80" fmla="*/ 44 w 44"/>
                    <a:gd name="T81" fmla="*/ 44 h 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44">
                      <a:moveTo>
                        <a:pt x="0" y="22"/>
                      </a:moveTo>
                      <a:lnTo>
                        <a:pt x="0" y="17"/>
                      </a:lnTo>
                      <a:lnTo>
                        <a:pt x="1" y="13"/>
                      </a:lnTo>
                      <a:lnTo>
                        <a:pt x="6" y="6"/>
                      </a:lnTo>
                      <a:lnTo>
                        <a:pt x="13" y="1"/>
                      </a:lnTo>
                      <a:lnTo>
                        <a:pt x="17" y="0"/>
                      </a:lnTo>
                      <a:lnTo>
                        <a:pt x="21" y="0"/>
                      </a:lnTo>
                      <a:lnTo>
                        <a:pt x="26" y="0"/>
                      </a:lnTo>
                      <a:lnTo>
                        <a:pt x="30" y="1"/>
                      </a:lnTo>
                      <a:lnTo>
                        <a:pt x="38" y="6"/>
                      </a:lnTo>
                      <a:lnTo>
                        <a:pt x="42" y="13"/>
                      </a:lnTo>
                      <a:lnTo>
                        <a:pt x="43" y="17"/>
                      </a:lnTo>
                      <a:lnTo>
                        <a:pt x="44" y="22"/>
                      </a:lnTo>
                      <a:lnTo>
                        <a:pt x="43" y="26"/>
                      </a:lnTo>
                      <a:lnTo>
                        <a:pt x="42" y="30"/>
                      </a:lnTo>
                      <a:lnTo>
                        <a:pt x="38" y="38"/>
                      </a:lnTo>
                      <a:lnTo>
                        <a:pt x="30" y="42"/>
                      </a:lnTo>
                      <a:lnTo>
                        <a:pt x="26" y="43"/>
                      </a:lnTo>
                      <a:lnTo>
                        <a:pt x="21" y="44"/>
                      </a:lnTo>
                      <a:lnTo>
                        <a:pt x="17" y="43"/>
                      </a:lnTo>
                      <a:lnTo>
                        <a:pt x="13" y="42"/>
                      </a:lnTo>
                      <a:lnTo>
                        <a:pt x="6" y="38"/>
                      </a:lnTo>
                      <a:lnTo>
                        <a:pt x="1" y="30"/>
                      </a:lnTo>
                      <a:lnTo>
                        <a:pt x="0" y="26"/>
                      </a:lnTo>
                      <a:lnTo>
                        <a:pt x="0" y="22"/>
                      </a:lnTo>
                    </a:path>
                  </a:pathLst>
                </a:custGeom>
                <a:noFill/>
                <a:ln w="0">
                  <a:solidFill>
                    <a:srgbClr val="000000"/>
                  </a:solidFill>
                  <a:round/>
                  <a:headEnd/>
                  <a:tailEnd/>
                </a:ln>
              </p:spPr>
              <p:txBody>
                <a:bodyPr/>
                <a:lstStyle/>
                <a:p>
                  <a:endParaRPr lang="en-US"/>
                </a:p>
              </p:txBody>
            </p:sp>
            <p:sp>
              <p:nvSpPr>
                <p:cNvPr id="3072" name="Freeform 866"/>
                <p:cNvSpPr>
                  <a:spLocks/>
                </p:cNvSpPr>
                <p:nvPr/>
              </p:nvSpPr>
              <p:spPr bwMode="auto">
                <a:xfrm>
                  <a:off x="3214" y="2196"/>
                  <a:ext cx="27" cy="27"/>
                </a:xfrm>
                <a:custGeom>
                  <a:avLst/>
                  <a:gdLst>
                    <a:gd name="T0" fmla="*/ 0 w 27"/>
                    <a:gd name="T1" fmla="*/ 14 h 27"/>
                    <a:gd name="T2" fmla="*/ 0 w 27"/>
                    <a:gd name="T3" fmla="*/ 8 h 27"/>
                    <a:gd name="T4" fmla="*/ 4 w 27"/>
                    <a:gd name="T5" fmla="*/ 4 h 27"/>
                    <a:gd name="T6" fmla="*/ 8 w 27"/>
                    <a:gd name="T7" fmla="*/ 1 h 27"/>
                    <a:gd name="T8" fmla="*/ 13 w 27"/>
                    <a:gd name="T9" fmla="*/ 0 h 27"/>
                    <a:gd name="T10" fmla="*/ 19 w 27"/>
                    <a:gd name="T11" fmla="*/ 1 h 27"/>
                    <a:gd name="T12" fmla="*/ 23 w 27"/>
                    <a:gd name="T13" fmla="*/ 4 h 27"/>
                    <a:gd name="T14" fmla="*/ 26 w 27"/>
                    <a:gd name="T15" fmla="*/ 8 h 27"/>
                    <a:gd name="T16" fmla="*/ 27 w 27"/>
                    <a:gd name="T17" fmla="*/ 14 h 27"/>
                    <a:gd name="T18" fmla="*/ 27 w 27"/>
                    <a:gd name="T19" fmla="*/ 14 h 27"/>
                    <a:gd name="T20" fmla="*/ 26 w 27"/>
                    <a:gd name="T21" fmla="*/ 19 h 27"/>
                    <a:gd name="T22" fmla="*/ 23 w 27"/>
                    <a:gd name="T23" fmla="*/ 23 h 27"/>
                    <a:gd name="T24" fmla="*/ 19 w 27"/>
                    <a:gd name="T25" fmla="*/ 26 h 27"/>
                    <a:gd name="T26" fmla="*/ 13 w 27"/>
                    <a:gd name="T27" fmla="*/ 27 h 27"/>
                    <a:gd name="T28" fmla="*/ 8 w 27"/>
                    <a:gd name="T29" fmla="*/ 26 h 27"/>
                    <a:gd name="T30" fmla="*/ 4 w 27"/>
                    <a:gd name="T31" fmla="*/ 23 h 27"/>
                    <a:gd name="T32" fmla="*/ 0 w 27"/>
                    <a:gd name="T33" fmla="*/ 19 h 27"/>
                    <a:gd name="T34" fmla="*/ 0 w 27"/>
                    <a:gd name="T35" fmla="*/ 14 h 2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27"/>
                    <a:gd name="T56" fmla="*/ 27 w 27"/>
                    <a:gd name="T57" fmla="*/ 27 h 2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27">
                      <a:moveTo>
                        <a:pt x="0" y="14"/>
                      </a:moveTo>
                      <a:lnTo>
                        <a:pt x="0" y="8"/>
                      </a:lnTo>
                      <a:lnTo>
                        <a:pt x="4" y="4"/>
                      </a:lnTo>
                      <a:lnTo>
                        <a:pt x="8" y="1"/>
                      </a:lnTo>
                      <a:lnTo>
                        <a:pt x="13" y="0"/>
                      </a:lnTo>
                      <a:lnTo>
                        <a:pt x="19" y="1"/>
                      </a:lnTo>
                      <a:lnTo>
                        <a:pt x="23" y="4"/>
                      </a:lnTo>
                      <a:lnTo>
                        <a:pt x="26" y="8"/>
                      </a:lnTo>
                      <a:lnTo>
                        <a:pt x="27" y="14"/>
                      </a:lnTo>
                      <a:lnTo>
                        <a:pt x="26" y="19"/>
                      </a:lnTo>
                      <a:lnTo>
                        <a:pt x="23" y="23"/>
                      </a:lnTo>
                      <a:lnTo>
                        <a:pt x="19" y="26"/>
                      </a:lnTo>
                      <a:lnTo>
                        <a:pt x="13" y="27"/>
                      </a:lnTo>
                      <a:lnTo>
                        <a:pt x="8" y="26"/>
                      </a:lnTo>
                      <a:lnTo>
                        <a:pt x="4" y="23"/>
                      </a:lnTo>
                      <a:lnTo>
                        <a:pt x="0" y="19"/>
                      </a:lnTo>
                      <a:lnTo>
                        <a:pt x="0" y="14"/>
                      </a:lnTo>
                      <a:close/>
                    </a:path>
                  </a:pathLst>
                </a:custGeom>
                <a:solidFill>
                  <a:srgbClr val="000000"/>
                </a:solidFill>
                <a:ln w="9525">
                  <a:noFill/>
                  <a:round/>
                  <a:headEnd/>
                  <a:tailEnd/>
                </a:ln>
              </p:spPr>
              <p:txBody>
                <a:bodyPr/>
                <a:lstStyle/>
                <a:p>
                  <a:endParaRPr lang="en-US"/>
                </a:p>
              </p:txBody>
            </p:sp>
            <p:sp>
              <p:nvSpPr>
                <p:cNvPr id="3073" name="Freeform 867"/>
                <p:cNvSpPr>
                  <a:spLocks/>
                </p:cNvSpPr>
                <p:nvPr/>
              </p:nvSpPr>
              <p:spPr bwMode="auto">
                <a:xfrm>
                  <a:off x="3214" y="2196"/>
                  <a:ext cx="27" cy="27"/>
                </a:xfrm>
                <a:custGeom>
                  <a:avLst/>
                  <a:gdLst>
                    <a:gd name="T0" fmla="*/ 0 w 27"/>
                    <a:gd name="T1" fmla="*/ 14 h 27"/>
                    <a:gd name="T2" fmla="*/ 0 w 27"/>
                    <a:gd name="T3" fmla="*/ 8 h 27"/>
                    <a:gd name="T4" fmla="*/ 4 w 27"/>
                    <a:gd name="T5" fmla="*/ 4 h 27"/>
                    <a:gd name="T6" fmla="*/ 8 w 27"/>
                    <a:gd name="T7" fmla="*/ 1 h 27"/>
                    <a:gd name="T8" fmla="*/ 13 w 27"/>
                    <a:gd name="T9" fmla="*/ 0 h 27"/>
                    <a:gd name="T10" fmla="*/ 19 w 27"/>
                    <a:gd name="T11" fmla="*/ 1 h 27"/>
                    <a:gd name="T12" fmla="*/ 23 w 27"/>
                    <a:gd name="T13" fmla="*/ 4 h 27"/>
                    <a:gd name="T14" fmla="*/ 26 w 27"/>
                    <a:gd name="T15" fmla="*/ 8 h 27"/>
                    <a:gd name="T16" fmla="*/ 27 w 27"/>
                    <a:gd name="T17" fmla="*/ 14 h 27"/>
                    <a:gd name="T18" fmla="*/ 27 w 27"/>
                    <a:gd name="T19" fmla="*/ 14 h 27"/>
                    <a:gd name="T20" fmla="*/ 26 w 27"/>
                    <a:gd name="T21" fmla="*/ 19 h 27"/>
                    <a:gd name="T22" fmla="*/ 23 w 27"/>
                    <a:gd name="T23" fmla="*/ 23 h 27"/>
                    <a:gd name="T24" fmla="*/ 19 w 27"/>
                    <a:gd name="T25" fmla="*/ 26 h 27"/>
                    <a:gd name="T26" fmla="*/ 13 w 27"/>
                    <a:gd name="T27" fmla="*/ 27 h 27"/>
                    <a:gd name="T28" fmla="*/ 8 w 27"/>
                    <a:gd name="T29" fmla="*/ 26 h 27"/>
                    <a:gd name="T30" fmla="*/ 4 w 27"/>
                    <a:gd name="T31" fmla="*/ 23 h 27"/>
                    <a:gd name="T32" fmla="*/ 0 w 27"/>
                    <a:gd name="T33" fmla="*/ 19 h 27"/>
                    <a:gd name="T34" fmla="*/ 0 w 27"/>
                    <a:gd name="T35" fmla="*/ 14 h 2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27"/>
                    <a:gd name="T56" fmla="*/ 27 w 27"/>
                    <a:gd name="T57" fmla="*/ 27 h 2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27">
                      <a:moveTo>
                        <a:pt x="0" y="14"/>
                      </a:moveTo>
                      <a:lnTo>
                        <a:pt x="0" y="8"/>
                      </a:lnTo>
                      <a:lnTo>
                        <a:pt x="4" y="4"/>
                      </a:lnTo>
                      <a:lnTo>
                        <a:pt x="8" y="1"/>
                      </a:lnTo>
                      <a:lnTo>
                        <a:pt x="13" y="0"/>
                      </a:lnTo>
                      <a:lnTo>
                        <a:pt x="19" y="1"/>
                      </a:lnTo>
                      <a:lnTo>
                        <a:pt x="23" y="4"/>
                      </a:lnTo>
                      <a:lnTo>
                        <a:pt x="26" y="8"/>
                      </a:lnTo>
                      <a:lnTo>
                        <a:pt x="27" y="14"/>
                      </a:lnTo>
                      <a:lnTo>
                        <a:pt x="26" y="19"/>
                      </a:lnTo>
                      <a:lnTo>
                        <a:pt x="23" y="23"/>
                      </a:lnTo>
                      <a:lnTo>
                        <a:pt x="19" y="26"/>
                      </a:lnTo>
                      <a:lnTo>
                        <a:pt x="13" y="27"/>
                      </a:lnTo>
                      <a:lnTo>
                        <a:pt x="8" y="26"/>
                      </a:lnTo>
                      <a:lnTo>
                        <a:pt x="4" y="23"/>
                      </a:lnTo>
                      <a:lnTo>
                        <a:pt x="0" y="19"/>
                      </a:lnTo>
                      <a:lnTo>
                        <a:pt x="0" y="14"/>
                      </a:lnTo>
                    </a:path>
                  </a:pathLst>
                </a:custGeom>
                <a:noFill/>
                <a:ln w="0">
                  <a:solidFill>
                    <a:srgbClr val="000000"/>
                  </a:solidFill>
                  <a:round/>
                  <a:headEnd/>
                  <a:tailEnd/>
                </a:ln>
              </p:spPr>
              <p:txBody>
                <a:bodyPr/>
                <a:lstStyle/>
                <a:p>
                  <a:endParaRPr lang="en-US"/>
                </a:p>
              </p:txBody>
            </p:sp>
            <p:sp>
              <p:nvSpPr>
                <p:cNvPr id="3074" name="Freeform 868"/>
                <p:cNvSpPr>
                  <a:spLocks/>
                </p:cNvSpPr>
                <p:nvPr/>
              </p:nvSpPr>
              <p:spPr bwMode="auto">
                <a:xfrm>
                  <a:off x="3227" y="2179"/>
                  <a:ext cx="1" cy="9"/>
                </a:xfrm>
                <a:custGeom>
                  <a:avLst/>
                  <a:gdLst>
                    <a:gd name="T0" fmla="*/ 1 w 1"/>
                    <a:gd name="T1" fmla="*/ 0 h 9"/>
                    <a:gd name="T2" fmla="*/ 1 w 1"/>
                    <a:gd name="T3" fmla="*/ 9 h 9"/>
                    <a:gd name="T4" fmla="*/ 0 w 1"/>
                    <a:gd name="T5" fmla="*/ 9 h 9"/>
                    <a:gd name="T6" fmla="*/ 0 w 1"/>
                    <a:gd name="T7" fmla="*/ 9 h 9"/>
                    <a:gd name="T8" fmla="*/ 0 w 1"/>
                    <a:gd name="T9" fmla="*/ 0 h 9"/>
                    <a:gd name="T10" fmla="*/ 0 w 1"/>
                    <a:gd name="T11" fmla="*/ 0 h 9"/>
                    <a:gd name="T12" fmla="*/ 1 w 1"/>
                    <a:gd name="T13" fmla="*/ 0 h 9"/>
                    <a:gd name="T14" fmla="*/ 1 w 1"/>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9"/>
                    <a:gd name="T26" fmla="*/ 1 w 1"/>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9">
                      <a:moveTo>
                        <a:pt x="1" y="0"/>
                      </a:moveTo>
                      <a:lnTo>
                        <a:pt x="1" y="9"/>
                      </a:lnTo>
                      <a:lnTo>
                        <a:pt x="0" y="9"/>
                      </a:lnTo>
                      <a:lnTo>
                        <a:pt x="0" y="0"/>
                      </a:lnTo>
                      <a:lnTo>
                        <a:pt x="1" y="0"/>
                      </a:lnTo>
                      <a:close/>
                    </a:path>
                  </a:pathLst>
                </a:custGeom>
                <a:solidFill>
                  <a:srgbClr val="000000"/>
                </a:solidFill>
                <a:ln w="9525">
                  <a:noFill/>
                  <a:round/>
                  <a:headEnd/>
                  <a:tailEnd/>
                </a:ln>
              </p:spPr>
              <p:txBody>
                <a:bodyPr/>
                <a:lstStyle/>
                <a:p>
                  <a:endParaRPr lang="en-US"/>
                </a:p>
              </p:txBody>
            </p:sp>
            <p:sp>
              <p:nvSpPr>
                <p:cNvPr id="3075" name="Freeform 869"/>
                <p:cNvSpPr>
                  <a:spLocks/>
                </p:cNvSpPr>
                <p:nvPr/>
              </p:nvSpPr>
              <p:spPr bwMode="auto">
                <a:xfrm>
                  <a:off x="3227" y="2179"/>
                  <a:ext cx="1" cy="9"/>
                </a:xfrm>
                <a:custGeom>
                  <a:avLst/>
                  <a:gdLst>
                    <a:gd name="T0" fmla="*/ 1 w 1"/>
                    <a:gd name="T1" fmla="*/ 0 h 9"/>
                    <a:gd name="T2" fmla="*/ 1 w 1"/>
                    <a:gd name="T3" fmla="*/ 9 h 9"/>
                    <a:gd name="T4" fmla="*/ 0 w 1"/>
                    <a:gd name="T5" fmla="*/ 9 h 9"/>
                    <a:gd name="T6" fmla="*/ 0 w 1"/>
                    <a:gd name="T7" fmla="*/ 9 h 9"/>
                    <a:gd name="T8" fmla="*/ 0 w 1"/>
                    <a:gd name="T9" fmla="*/ 0 h 9"/>
                    <a:gd name="T10" fmla="*/ 0 w 1"/>
                    <a:gd name="T11" fmla="*/ 0 h 9"/>
                    <a:gd name="T12" fmla="*/ 1 w 1"/>
                    <a:gd name="T13" fmla="*/ 0 h 9"/>
                    <a:gd name="T14" fmla="*/ 1 w 1"/>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9"/>
                    <a:gd name="T26" fmla="*/ 1 w 1"/>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9">
                      <a:moveTo>
                        <a:pt x="1" y="0"/>
                      </a:moveTo>
                      <a:lnTo>
                        <a:pt x="1" y="9"/>
                      </a:lnTo>
                      <a:lnTo>
                        <a:pt x="0" y="9"/>
                      </a:lnTo>
                      <a:lnTo>
                        <a:pt x="0" y="0"/>
                      </a:lnTo>
                      <a:lnTo>
                        <a:pt x="1" y="0"/>
                      </a:lnTo>
                    </a:path>
                  </a:pathLst>
                </a:custGeom>
                <a:noFill/>
                <a:ln w="1588">
                  <a:solidFill>
                    <a:srgbClr val="000000"/>
                  </a:solidFill>
                  <a:round/>
                  <a:headEnd/>
                  <a:tailEnd/>
                </a:ln>
              </p:spPr>
              <p:txBody>
                <a:bodyPr/>
                <a:lstStyle/>
                <a:p>
                  <a:endParaRPr lang="en-US"/>
                </a:p>
              </p:txBody>
            </p:sp>
            <p:sp>
              <p:nvSpPr>
                <p:cNvPr id="3076" name="Freeform 870"/>
                <p:cNvSpPr>
                  <a:spLocks/>
                </p:cNvSpPr>
                <p:nvPr/>
              </p:nvSpPr>
              <p:spPr bwMode="auto">
                <a:xfrm>
                  <a:off x="3223" y="2176"/>
                  <a:ext cx="9" cy="12"/>
                </a:xfrm>
                <a:custGeom>
                  <a:avLst/>
                  <a:gdLst>
                    <a:gd name="T0" fmla="*/ 0 w 9"/>
                    <a:gd name="T1" fmla="*/ 0 h 12"/>
                    <a:gd name="T2" fmla="*/ 4 w 9"/>
                    <a:gd name="T3" fmla="*/ 12 h 12"/>
                    <a:gd name="T4" fmla="*/ 9 w 9"/>
                    <a:gd name="T5" fmla="*/ 0 h 12"/>
                    <a:gd name="T6" fmla="*/ 0 60000 65536"/>
                    <a:gd name="T7" fmla="*/ 0 60000 65536"/>
                    <a:gd name="T8" fmla="*/ 0 60000 65536"/>
                    <a:gd name="T9" fmla="*/ 0 w 9"/>
                    <a:gd name="T10" fmla="*/ 0 h 12"/>
                    <a:gd name="T11" fmla="*/ 9 w 9"/>
                    <a:gd name="T12" fmla="*/ 12 h 12"/>
                  </a:gdLst>
                  <a:ahLst/>
                  <a:cxnLst>
                    <a:cxn ang="T6">
                      <a:pos x="T0" y="T1"/>
                    </a:cxn>
                    <a:cxn ang="T7">
                      <a:pos x="T2" y="T3"/>
                    </a:cxn>
                    <a:cxn ang="T8">
                      <a:pos x="T4" y="T5"/>
                    </a:cxn>
                  </a:cxnLst>
                  <a:rect l="T9" t="T10" r="T11" b="T12"/>
                  <a:pathLst>
                    <a:path w="9" h="12">
                      <a:moveTo>
                        <a:pt x="0" y="0"/>
                      </a:moveTo>
                      <a:lnTo>
                        <a:pt x="4" y="12"/>
                      </a:lnTo>
                      <a:lnTo>
                        <a:pt x="9" y="0"/>
                      </a:lnTo>
                    </a:path>
                  </a:pathLst>
                </a:custGeom>
                <a:noFill/>
                <a:ln w="0">
                  <a:solidFill>
                    <a:srgbClr val="000000"/>
                  </a:solidFill>
                  <a:round/>
                  <a:headEnd/>
                  <a:tailEnd/>
                </a:ln>
              </p:spPr>
              <p:txBody>
                <a:bodyPr/>
                <a:lstStyle/>
                <a:p>
                  <a:endParaRPr lang="en-US"/>
                </a:p>
              </p:txBody>
            </p:sp>
            <p:sp>
              <p:nvSpPr>
                <p:cNvPr id="3077" name="Line 871"/>
                <p:cNvSpPr>
                  <a:spLocks noChangeShapeType="1"/>
                </p:cNvSpPr>
                <p:nvPr/>
              </p:nvSpPr>
              <p:spPr bwMode="auto">
                <a:xfrm>
                  <a:off x="3215" y="2179"/>
                  <a:ext cx="25" cy="0"/>
                </a:xfrm>
                <a:prstGeom prst="line">
                  <a:avLst/>
                </a:prstGeom>
                <a:noFill/>
                <a:ln w="6350">
                  <a:solidFill>
                    <a:srgbClr val="000000"/>
                  </a:solidFill>
                  <a:round/>
                  <a:headEnd/>
                  <a:tailEnd/>
                </a:ln>
              </p:spPr>
              <p:txBody>
                <a:bodyPr/>
                <a:lstStyle/>
                <a:p>
                  <a:endParaRPr lang="en-US"/>
                </a:p>
              </p:txBody>
            </p:sp>
            <p:sp>
              <p:nvSpPr>
                <p:cNvPr id="3078" name="Freeform 872"/>
                <p:cNvSpPr>
                  <a:spLocks noEditPoints="1"/>
                </p:cNvSpPr>
                <p:nvPr/>
              </p:nvSpPr>
              <p:spPr bwMode="auto">
                <a:xfrm>
                  <a:off x="3240" y="2074"/>
                  <a:ext cx="143" cy="25"/>
                </a:xfrm>
                <a:custGeom>
                  <a:avLst/>
                  <a:gdLst>
                    <a:gd name="T0" fmla="*/ 0 w 143"/>
                    <a:gd name="T1" fmla="*/ 11 h 25"/>
                    <a:gd name="T2" fmla="*/ 5 w 143"/>
                    <a:gd name="T3" fmla="*/ 11 h 25"/>
                    <a:gd name="T4" fmla="*/ 5 w 143"/>
                    <a:gd name="T5" fmla="*/ 11 h 25"/>
                    <a:gd name="T6" fmla="*/ 0 w 143"/>
                    <a:gd name="T7" fmla="*/ 11 h 25"/>
                    <a:gd name="T8" fmla="*/ 0 w 143"/>
                    <a:gd name="T9" fmla="*/ 0 h 25"/>
                    <a:gd name="T10" fmla="*/ 0 w 143"/>
                    <a:gd name="T11" fmla="*/ 1 h 25"/>
                    <a:gd name="T12" fmla="*/ 31 w 143"/>
                    <a:gd name="T13" fmla="*/ 11 h 25"/>
                    <a:gd name="T14" fmla="*/ 31 w 143"/>
                    <a:gd name="T15" fmla="*/ 11 h 25"/>
                    <a:gd name="T16" fmla="*/ 14 w 143"/>
                    <a:gd name="T17" fmla="*/ 11 h 25"/>
                    <a:gd name="T18" fmla="*/ 15 w 143"/>
                    <a:gd name="T19" fmla="*/ 11 h 25"/>
                    <a:gd name="T20" fmla="*/ 56 w 143"/>
                    <a:gd name="T21" fmla="*/ 11 h 25"/>
                    <a:gd name="T22" fmla="*/ 56 w 143"/>
                    <a:gd name="T23" fmla="*/ 11 h 25"/>
                    <a:gd name="T24" fmla="*/ 39 w 143"/>
                    <a:gd name="T25" fmla="*/ 11 h 25"/>
                    <a:gd name="T26" fmla="*/ 40 w 143"/>
                    <a:gd name="T27" fmla="*/ 11 h 25"/>
                    <a:gd name="T28" fmla="*/ 81 w 143"/>
                    <a:gd name="T29" fmla="*/ 11 h 25"/>
                    <a:gd name="T30" fmla="*/ 81 w 143"/>
                    <a:gd name="T31" fmla="*/ 11 h 25"/>
                    <a:gd name="T32" fmla="*/ 65 w 143"/>
                    <a:gd name="T33" fmla="*/ 11 h 25"/>
                    <a:gd name="T34" fmla="*/ 65 w 143"/>
                    <a:gd name="T35" fmla="*/ 11 h 25"/>
                    <a:gd name="T36" fmla="*/ 107 w 143"/>
                    <a:gd name="T37" fmla="*/ 11 h 25"/>
                    <a:gd name="T38" fmla="*/ 107 w 143"/>
                    <a:gd name="T39" fmla="*/ 11 h 25"/>
                    <a:gd name="T40" fmla="*/ 90 w 143"/>
                    <a:gd name="T41" fmla="*/ 11 h 25"/>
                    <a:gd name="T42" fmla="*/ 91 w 143"/>
                    <a:gd name="T43" fmla="*/ 11 h 25"/>
                    <a:gd name="T44" fmla="*/ 132 w 143"/>
                    <a:gd name="T45" fmla="*/ 11 h 25"/>
                    <a:gd name="T46" fmla="*/ 132 w 143"/>
                    <a:gd name="T47" fmla="*/ 11 h 25"/>
                    <a:gd name="T48" fmla="*/ 116 w 143"/>
                    <a:gd name="T49" fmla="*/ 11 h 25"/>
                    <a:gd name="T50" fmla="*/ 116 w 143"/>
                    <a:gd name="T51" fmla="*/ 11 h 25"/>
                    <a:gd name="T52" fmla="*/ 142 w 143"/>
                    <a:gd name="T53" fmla="*/ 11 h 25"/>
                    <a:gd name="T54" fmla="*/ 143 w 143"/>
                    <a:gd name="T55" fmla="*/ 25 h 25"/>
                    <a:gd name="T56" fmla="*/ 142 w 143"/>
                    <a:gd name="T57" fmla="*/ 25 h 25"/>
                    <a:gd name="T58" fmla="*/ 142 w 143"/>
                    <a:gd name="T59" fmla="*/ 11 h 25"/>
                    <a:gd name="T60" fmla="*/ 141 w 143"/>
                    <a:gd name="T61" fmla="*/ 11 h 25"/>
                    <a:gd name="T62" fmla="*/ 141 w 143"/>
                    <a:gd name="T63" fmla="*/ 11 h 2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3"/>
                    <a:gd name="T97" fmla="*/ 0 h 25"/>
                    <a:gd name="T98" fmla="*/ 143 w 143"/>
                    <a:gd name="T99" fmla="*/ 25 h 2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3" h="25">
                      <a:moveTo>
                        <a:pt x="0" y="1"/>
                      </a:moveTo>
                      <a:lnTo>
                        <a:pt x="0" y="11"/>
                      </a:lnTo>
                      <a:lnTo>
                        <a:pt x="5" y="11"/>
                      </a:lnTo>
                      <a:lnTo>
                        <a:pt x="6" y="11"/>
                      </a:lnTo>
                      <a:lnTo>
                        <a:pt x="5" y="11"/>
                      </a:lnTo>
                      <a:lnTo>
                        <a:pt x="0" y="11"/>
                      </a:lnTo>
                      <a:lnTo>
                        <a:pt x="0" y="1"/>
                      </a:lnTo>
                      <a:lnTo>
                        <a:pt x="0" y="0"/>
                      </a:lnTo>
                      <a:lnTo>
                        <a:pt x="0" y="1"/>
                      </a:lnTo>
                      <a:close/>
                      <a:moveTo>
                        <a:pt x="15" y="11"/>
                      </a:moveTo>
                      <a:lnTo>
                        <a:pt x="31" y="11"/>
                      </a:lnTo>
                      <a:lnTo>
                        <a:pt x="15" y="11"/>
                      </a:lnTo>
                      <a:lnTo>
                        <a:pt x="14" y="11"/>
                      </a:lnTo>
                      <a:lnTo>
                        <a:pt x="15" y="11"/>
                      </a:lnTo>
                      <a:close/>
                      <a:moveTo>
                        <a:pt x="40" y="11"/>
                      </a:moveTo>
                      <a:lnTo>
                        <a:pt x="56" y="11"/>
                      </a:lnTo>
                      <a:lnTo>
                        <a:pt x="40" y="11"/>
                      </a:lnTo>
                      <a:lnTo>
                        <a:pt x="39" y="11"/>
                      </a:lnTo>
                      <a:lnTo>
                        <a:pt x="40" y="11"/>
                      </a:lnTo>
                      <a:close/>
                      <a:moveTo>
                        <a:pt x="65" y="11"/>
                      </a:moveTo>
                      <a:lnTo>
                        <a:pt x="81" y="11"/>
                      </a:lnTo>
                      <a:lnTo>
                        <a:pt x="82" y="11"/>
                      </a:lnTo>
                      <a:lnTo>
                        <a:pt x="81" y="11"/>
                      </a:lnTo>
                      <a:lnTo>
                        <a:pt x="65" y="11"/>
                      </a:lnTo>
                      <a:close/>
                      <a:moveTo>
                        <a:pt x="91" y="11"/>
                      </a:moveTo>
                      <a:lnTo>
                        <a:pt x="107" y="11"/>
                      </a:lnTo>
                      <a:lnTo>
                        <a:pt x="91" y="11"/>
                      </a:lnTo>
                      <a:lnTo>
                        <a:pt x="90" y="11"/>
                      </a:lnTo>
                      <a:lnTo>
                        <a:pt x="91" y="11"/>
                      </a:lnTo>
                      <a:close/>
                      <a:moveTo>
                        <a:pt x="116" y="11"/>
                      </a:moveTo>
                      <a:lnTo>
                        <a:pt x="132" y="11"/>
                      </a:lnTo>
                      <a:lnTo>
                        <a:pt x="116" y="11"/>
                      </a:lnTo>
                      <a:close/>
                      <a:moveTo>
                        <a:pt x="141" y="11"/>
                      </a:moveTo>
                      <a:lnTo>
                        <a:pt x="142" y="11"/>
                      </a:lnTo>
                      <a:lnTo>
                        <a:pt x="143" y="11"/>
                      </a:lnTo>
                      <a:lnTo>
                        <a:pt x="143" y="25"/>
                      </a:lnTo>
                      <a:lnTo>
                        <a:pt x="142" y="25"/>
                      </a:lnTo>
                      <a:lnTo>
                        <a:pt x="142" y="11"/>
                      </a:lnTo>
                      <a:lnTo>
                        <a:pt x="141" y="11"/>
                      </a:lnTo>
                      <a:close/>
                    </a:path>
                  </a:pathLst>
                </a:custGeom>
                <a:solidFill>
                  <a:srgbClr val="000000"/>
                </a:solidFill>
                <a:ln w="9525">
                  <a:noFill/>
                  <a:round/>
                  <a:headEnd/>
                  <a:tailEnd/>
                </a:ln>
              </p:spPr>
              <p:txBody>
                <a:bodyPr/>
                <a:lstStyle/>
                <a:p>
                  <a:endParaRPr lang="en-US"/>
                </a:p>
              </p:txBody>
            </p:sp>
            <p:sp>
              <p:nvSpPr>
                <p:cNvPr id="3079" name="Freeform 873"/>
                <p:cNvSpPr>
                  <a:spLocks/>
                </p:cNvSpPr>
                <p:nvPr/>
              </p:nvSpPr>
              <p:spPr bwMode="auto">
                <a:xfrm>
                  <a:off x="3240" y="2074"/>
                  <a:ext cx="6" cy="11"/>
                </a:xfrm>
                <a:custGeom>
                  <a:avLst/>
                  <a:gdLst>
                    <a:gd name="T0" fmla="*/ 0 w 6"/>
                    <a:gd name="T1" fmla="*/ 1 h 11"/>
                    <a:gd name="T2" fmla="*/ 0 w 6"/>
                    <a:gd name="T3" fmla="*/ 11 h 11"/>
                    <a:gd name="T4" fmla="*/ 0 w 6"/>
                    <a:gd name="T5" fmla="*/ 11 h 11"/>
                    <a:gd name="T6" fmla="*/ 5 w 6"/>
                    <a:gd name="T7" fmla="*/ 11 h 11"/>
                    <a:gd name="T8" fmla="*/ 6 w 6"/>
                    <a:gd name="T9" fmla="*/ 11 h 11"/>
                    <a:gd name="T10" fmla="*/ 5 w 6"/>
                    <a:gd name="T11" fmla="*/ 11 h 11"/>
                    <a:gd name="T12" fmla="*/ 0 w 6"/>
                    <a:gd name="T13" fmla="*/ 11 h 11"/>
                    <a:gd name="T14" fmla="*/ 0 w 6"/>
                    <a:gd name="T15" fmla="*/ 11 h 11"/>
                    <a:gd name="T16" fmla="*/ 0 w 6"/>
                    <a:gd name="T17" fmla="*/ 1 h 11"/>
                    <a:gd name="T18" fmla="*/ 0 w 6"/>
                    <a:gd name="T19" fmla="*/ 0 h 11"/>
                    <a:gd name="T20" fmla="*/ 0 w 6"/>
                    <a:gd name="T21" fmla="*/ 1 h 11"/>
                    <a:gd name="T22" fmla="*/ 0 w 6"/>
                    <a:gd name="T23" fmla="*/ 1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1"/>
                    <a:gd name="T38" fmla="*/ 6 w 6"/>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1">
                      <a:moveTo>
                        <a:pt x="0" y="1"/>
                      </a:moveTo>
                      <a:lnTo>
                        <a:pt x="0" y="11"/>
                      </a:lnTo>
                      <a:lnTo>
                        <a:pt x="5" y="11"/>
                      </a:lnTo>
                      <a:lnTo>
                        <a:pt x="6" y="11"/>
                      </a:lnTo>
                      <a:lnTo>
                        <a:pt x="5" y="11"/>
                      </a:lnTo>
                      <a:lnTo>
                        <a:pt x="0" y="11"/>
                      </a:lnTo>
                      <a:lnTo>
                        <a:pt x="0" y="1"/>
                      </a:lnTo>
                      <a:lnTo>
                        <a:pt x="0" y="0"/>
                      </a:lnTo>
                      <a:lnTo>
                        <a:pt x="0" y="1"/>
                      </a:lnTo>
                    </a:path>
                  </a:pathLst>
                </a:custGeom>
                <a:noFill/>
                <a:ln w="1588">
                  <a:solidFill>
                    <a:srgbClr val="000000"/>
                  </a:solidFill>
                  <a:round/>
                  <a:headEnd/>
                  <a:tailEnd/>
                </a:ln>
              </p:spPr>
              <p:txBody>
                <a:bodyPr/>
                <a:lstStyle/>
                <a:p>
                  <a:endParaRPr lang="en-US"/>
                </a:p>
              </p:txBody>
            </p:sp>
            <p:sp>
              <p:nvSpPr>
                <p:cNvPr id="3080" name="Freeform 874"/>
                <p:cNvSpPr>
                  <a:spLocks/>
                </p:cNvSpPr>
                <p:nvPr/>
              </p:nvSpPr>
              <p:spPr bwMode="auto">
                <a:xfrm>
                  <a:off x="3254" y="2085"/>
                  <a:ext cx="17" cy="0"/>
                </a:xfrm>
                <a:custGeom>
                  <a:avLst/>
                  <a:gdLst>
                    <a:gd name="T0" fmla="*/ 1 w 17"/>
                    <a:gd name="T1" fmla="*/ 17 w 17"/>
                    <a:gd name="T2" fmla="*/ 17 w 17"/>
                    <a:gd name="T3" fmla="*/ 17 w 17"/>
                    <a:gd name="T4" fmla="*/ 1 w 17"/>
                    <a:gd name="T5" fmla="*/ 0 w 17"/>
                    <a:gd name="T6" fmla="*/ 1 w 17"/>
                    <a:gd name="T7" fmla="*/ 1 w 17"/>
                    <a:gd name="T8" fmla="*/ 0 60000 65536"/>
                    <a:gd name="T9" fmla="*/ 0 60000 65536"/>
                    <a:gd name="T10" fmla="*/ 0 60000 65536"/>
                    <a:gd name="T11" fmla="*/ 0 60000 65536"/>
                    <a:gd name="T12" fmla="*/ 0 60000 65536"/>
                    <a:gd name="T13" fmla="*/ 0 60000 65536"/>
                    <a:gd name="T14" fmla="*/ 0 60000 65536"/>
                    <a:gd name="T15" fmla="*/ 0 60000 65536"/>
                    <a:gd name="T16" fmla="*/ 0 w 17"/>
                    <a:gd name="T17" fmla="*/ 17 w 17"/>
                  </a:gdLst>
                  <a:ahLst/>
                  <a:cxnLst>
                    <a:cxn ang="T8">
                      <a:pos x="T0" y="0"/>
                    </a:cxn>
                    <a:cxn ang="T9">
                      <a:pos x="T1" y="0"/>
                    </a:cxn>
                    <a:cxn ang="T10">
                      <a:pos x="T2" y="0"/>
                    </a:cxn>
                    <a:cxn ang="T11">
                      <a:pos x="T3" y="0"/>
                    </a:cxn>
                    <a:cxn ang="T12">
                      <a:pos x="T4" y="0"/>
                    </a:cxn>
                    <a:cxn ang="T13">
                      <a:pos x="T5" y="0"/>
                    </a:cxn>
                    <a:cxn ang="T14">
                      <a:pos x="T6" y="0"/>
                    </a:cxn>
                    <a:cxn ang="T15">
                      <a:pos x="T7" y="0"/>
                    </a:cxn>
                  </a:cxnLst>
                  <a:rect l="T16" t="0" r="T17" b="0"/>
                  <a:pathLst>
                    <a:path w="17">
                      <a:moveTo>
                        <a:pt x="1" y="0"/>
                      </a:moveTo>
                      <a:lnTo>
                        <a:pt x="17" y="0"/>
                      </a:lnTo>
                      <a:lnTo>
                        <a:pt x="1" y="0"/>
                      </a:lnTo>
                      <a:lnTo>
                        <a:pt x="0" y="0"/>
                      </a:lnTo>
                      <a:lnTo>
                        <a:pt x="1" y="0"/>
                      </a:lnTo>
                    </a:path>
                  </a:pathLst>
                </a:custGeom>
                <a:noFill/>
                <a:ln w="1588">
                  <a:solidFill>
                    <a:srgbClr val="000000"/>
                  </a:solidFill>
                  <a:round/>
                  <a:headEnd/>
                  <a:tailEnd/>
                </a:ln>
              </p:spPr>
              <p:txBody>
                <a:bodyPr/>
                <a:lstStyle/>
                <a:p>
                  <a:endParaRPr lang="en-US"/>
                </a:p>
              </p:txBody>
            </p:sp>
            <p:sp>
              <p:nvSpPr>
                <p:cNvPr id="3081" name="Freeform 875"/>
                <p:cNvSpPr>
                  <a:spLocks/>
                </p:cNvSpPr>
                <p:nvPr/>
              </p:nvSpPr>
              <p:spPr bwMode="auto">
                <a:xfrm>
                  <a:off x="3279" y="2085"/>
                  <a:ext cx="17" cy="0"/>
                </a:xfrm>
                <a:custGeom>
                  <a:avLst/>
                  <a:gdLst>
                    <a:gd name="T0" fmla="*/ 1 w 17"/>
                    <a:gd name="T1" fmla="*/ 17 w 17"/>
                    <a:gd name="T2" fmla="*/ 17 w 17"/>
                    <a:gd name="T3" fmla="*/ 17 w 17"/>
                    <a:gd name="T4" fmla="*/ 1 w 17"/>
                    <a:gd name="T5" fmla="*/ 0 w 17"/>
                    <a:gd name="T6" fmla="*/ 1 w 17"/>
                    <a:gd name="T7" fmla="*/ 1 w 17"/>
                    <a:gd name="T8" fmla="*/ 0 60000 65536"/>
                    <a:gd name="T9" fmla="*/ 0 60000 65536"/>
                    <a:gd name="T10" fmla="*/ 0 60000 65536"/>
                    <a:gd name="T11" fmla="*/ 0 60000 65536"/>
                    <a:gd name="T12" fmla="*/ 0 60000 65536"/>
                    <a:gd name="T13" fmla="*/ 0 60000 65536"/>
                    <a:gd name="T14" fmla="*/ 0 60000 65536"/>
                    <a:gd name="T15" fmla="*/ 0 60000 65536"/>
                    <a:gd name="T16" fmla="*/ 0 w 17"/>
                    <a:gd name="T17" fmla="*/ 17 w 17"/>
                  </a:gdLst>
                  <a:ahLst/>
                  <a:cxnLst>
                    <a:cxn ang="T8">
                      <a:pos x="T0" y="0"/>
                    </a:cxn>
                    <a:cxn ang="T9">
                      <a:pos x="T1" y="0"/>
                    </a:cxn>
                    <a:cxn ang="T10">
                      <a:pos x="T2" y="0"/>
                    </a:cxn>
                    <a:cxn ang="T11">
                      <a:pos x="T3" y="0"/>
                    </a:cxn>
                    <a:cxn ang="T12">
                      <a:pos x="T4" y="0"/>
                    </a:cxn>
                    <a:cxn ang="T13">
                      <a:pos x="T5" y="0"/>
                    </a:cxn>
                    <a:cxn ang="T14">
                      <a:pos x="T6" y="0"/>
                    </a:cxn>
                    <a:cxn ang="T15">
                      <a:pos x="T7" y="0"/>
                    </a:cxn>
                  </a:cxnLst>
                  <a:rect l="T16" t="0" r="T17" b="0"/>
                  <a:pathLst>
                    <a:path w="17">
                      <a:moveTo>
                        <a:pt x="1" y="0"/>
                      </a:moveTo>
                      <a:lnTo>
                        <a:pt x="17" y="0"/>
                      </a:lnTo>
                      <a:lnTo>
                        <a:pt x="1" y="0"/>
                      </a:lnTo>
                      <a:lnTo>
                        <a:pt x="0" y="0"/>
                      </a:lnTo>
                      <a:lnTo>
                        <a:pt x="1" y="0"/>
                      </a:lnTo>
                    </a:path>
                  </a:pathLst>
                </a:custGeom>
                <a:noFill/>
                <a:ln w="1588">
                  <a:solidFill>
                    <a:srgbClr val="000000"/>
                  </a:solidFill>
                  <a:round/>
                  <a:headEnd/>
                  <a:tailEnd/>
                </a:ln>
              </p:spPr>
              <p:txBody>
                <a:bodyPr/>
                <a:lstStyle/>
                <a:p>
                  <a:endParaRPr lang="en-US"/>
                </a:p>
              </p:txBody>
            </p:sp>
            <p:sp>
              <p:nvSpPr>
                <p:cNvPr id="3082" name="Freeform 876"/>
                <p:cNvSpPr>
                  <a:spLocks/>
                </p:cNvSpPr>
                <p:nvPr/>
              </p:nvSpPr>
              <p:spPr bwMode="auto">
                <a:xfrm>
                  <a:off x="3305" y="2085"/>
                  <a:ext cx="17" cy="0"/>
                </a:xfrm>
                <a:custGeom>
                  <a:avLst/>
                  <a:gdLst>
                    <a:gd name="T0" fmla="*/ 0 w 17"/>
                    <a:gd name="T1" fmla="*/ 16 w 17"/>
                    <a:gd name="T2" fmla="*/ 17 w 17"/>
                    <a:gd name="T3" fmla="*/ 16 w 17"/>
                    <a:gd name="T4" fmla="*/ 0 w 17"/>
                    <a:gd name="T5" fmla="*/ 0 w 17"/>
                    <a:gd name="T6" fmla="*/ 0 w 17"/>
                    <a:gd name="T7" fmla="*/ 0 w 17"/>
                    <a:gd name="T8" fmla="*/ 0 60000 65536"/>
                    <a:gd name="T9" fmla="*/ 0 60000 65536"/>
                    <a:gd name="T10" fmla="*/ 0 60000 65536"/>
                    <a:gd name="T11" fmla="*/ 0 60000 65536"/>
                    <a:gd name="T12" fmla="*/ 0 60000 65536"/>
                    <a:gd name="T13" fmla="*/ 0 60000 65536"/>
                    <a:gd name="T14" fmla="*/ 0 60000 65536"/>
                    <a:gd name="T15" fmla="*/ 0 60000 65536"/>
                    <a:gd name="T16" fmla="*/ 0 w 17"/>
                    <a:gd name="T17" fmla="*/ 17 w 17"/>
                  </a:gdLst>
                  <a:ahLst/>
                  <a:cxnLst>
                    <a:cxn ang="T8">
                      <a:pos x="T0" y="0"/>
                    </a:cxn>
                    <a:cxn ang="T9">
                      <a:pos x="T1" y="0"/>
                    </a:cxn>
                    <a:cxn ang="T10">
                      <a:pos x="T2" y="0"/>
                    </a:cxn>
                    <a:cxn ang="T11">
                      <a:pos x="T3" y="0"/>
                    </a:cxn>
                    <a:cxn ang="T12">
                      <a:pos x="T4" y="0"/>
                    </a:cxn>
                    <a:cxn ang="T13">
                      <a:pos x="T5" y="0"/>
                    </a:cxn>
                    <a:cxn ang="T14">
                      <a:pos x="T6" y="0"/>
                    </a:cxn>
                    <a:cxn ang="T15">
                      <a:pos x="T7" y="0"/>
                    </a:cxn>
                  </a:cxnLst>
                  <a:rect l="T16" t="0" r="T17" b="0"/>
                  <a:pathLst>
                    <a:path w="17">
                      <a:moveTo>
                        <a:pt x="0" y="0"/>
                      </a:moveTo>
                      <a:lnTo>
                        <a:pt x="16" y="0"/>
                      </a:lnTo>
                      <a:lnTo>
                        <a:pt x="17" y="0"/>
                      </a:lnTo>
                      <a:lnTo>
                        <a:pt x="16" y="0"/>
                      </a:lnTo>
                      <a:lnTo>
                        <a:pt x="0" y="0"/>
                      </a:lnTo>
                    </a:path>
                  </a:pathLst>
                </a:custGeom>
                <a:noFill/>
                <a:ln w="1588">
                  <a:solidFill>
                    <a:srgbClr val="000000"/>
                  </a:solidFill>
                  <a:round/>
                  <a:headEnd/>
                  <a:tailEnd/>
                </a:ln>
              </p:spPr>
              <p:txBody>
                <a:bodyPr/>
                <a:lstStyle/>
                <a:p>
                  <a:endParaRPr lang="en-US"/>
                </a:p>
              </p:txBody>
            </p:sp>
            <p:sp>
              <p:nvSpPr>
                <p:cNvPr id="3083" name="Freeform 877"/>
                <p:cNvSpPr>
                  <a:spLocks/>
                </p:cNvSpPr>
                <p:nvPr/>
              </p:nvSpPr>
              <p:spPr bwMode="auto">
                <a:xfrm>
                  <a:off x="3330" y="2085"/>
                  <a:ext cx="17" cy="0"/>
                </a:xfrm>
                <a:custGeom>
                  <a:avLst/>
                  <a:gdLst>
                    <a:gd name="T0" fmla="*/ 1 w 17"/>
                    <a:gd name="T1" fmla="*/ 17 w 17"/>
                    <a:gd name="T2" fmla="*/ 17 w 17"/>
                    <a:gd name="T3" fmla="*/ 17 w 17"/>
                    <a:gd name="T4" fmla="*/ 1 w 17"/>
                    <a:gd name="T5" fmla="*/ 0 w 17"/>
                    <a:gd name="T6" fmla="*/ 1 w 17"/>
                    <a:gd name="T7" fmla="*/ 1 w 17"/>
                    <a:gd name="T8" fmla="*/ 0 60000 65536"/>
                    <a:gd name="T9" fmla="*/ 0 60000 65536"/>
                    <a:gd name="T10" fmla="*/ 0 60000 65536"/>
                    <a:gd name="T11" fmla="*/ 0 60000 65536"/>
                    <a:gd name="T12" fmla="*/ 0 60000 65536"/>
                    <a:gd name="T13" fmla="*/ 0 60000 65536"/>
                    <a:gd name="T14" fmla="*/ 0 60000 65536"/>
                    <a:gd name="T15" fmla="*/ 0 60000 65536"/>
                    <a:gd name="T16" fmla="*/ 0 w 17"/>
                    <a:gd name="T17" fmla="*/ 17 w 17"/>
                  </a:gdLst>
                  <a:ahLst/>
                  <a:cxnLst>
                    <a:cxn ang="T8">
                      <a:pos x="T0" y="0"/>
                    </a:cxn>
                    <a:cxn ang="T9">
                      <a:pos x="T1" y="0"/>
                    </a:cxn>
                    <a:cxn ang="T10">
                      <a:pos x="T2" y="0"/>
                    </a:cxn>
                    <a:cxn ang="T11">
                      <a:pos x="T3" y="0"/>
                    </a:cxn>
                    <a:cxn ang="T12">
                      <a:pos x="T4" y="0"/>
                    </a:cxn>
                    <a:cxn ang="T13">
                      <a:pos x="T5" y="0"/>
                    </a:cxn>
                    <a:cxn ang="T14">
                      <a:pos x="T6" y="0"/>
                    </a:cxn>
                    <a:cxn ang="T15">
                      <a:pos x="T7" y="0"/>
                    </a:cxn>
                  </a:cxnLst>
                  <a:rect l="T16" t="0" r="T17" b="0"/>
                  <a:pathLst>
                    <a:path w="17">
                      <a:moveTo>
                        <a:pt x="1" y="0"/>
                      </a:moveTo>
                      <a:lnTo>
                        <a:pt x="17" y="0"/>
                      </a:lnTo>
                      <a:lnTo>
                        <a:pt x="1" y="0"/>
                      </a:lnTo>
                      <a:lnTo>
                        <a:pt x="0" y="0"/>
                      </a:lnTo>
                      <a:lnTo>
                        <a:pt x="1" y="0"/>
                      </a:lnTo>
                    </a:path>
                  </a:pathLst>
                </a:custGeom>
                <a:noFill/>
                <a:ln w="1588">
                  <a:solidFill>
                    <a:srgbClr val="000000"/>
                  </a:solidFill>
                  <a:round/>
                  <a:headEnd/>
                  <a:tailEnd/>
                </a:ln>
              </p:spPr>
              <p:txBody>
                <a:bodyPr/>
                <a:lstStyle/>
                <a:p>
                  <a:endParaRPr lang="en-US"/>
                </a:p>
              </p:txBody>
            </p:sp>
            <p:sp>
              <p:nvSpPr>
                <p:cNvPr id="3084" name="Freeform 878"/>
                <p:cNvSpPr>
                  <a:spLocks/>
                </p:cNvSpPr>
                <p:nvPr/>
              </p:nvSpPr>
              <p:spPr bwMode="auto">
                <a:xfrm>
                  <a:off x="3356" y="2085"/>
                  <a:ext cx="16" cy="0"/>
                </a:xfrm>
                <a:custGeom>
                  <a:avLst/>
                  <a:gdLst>
                    <a:gd name="T0" fmla="*/ 0 w 16"/>
                    <a:gd name="T1" fmla="*/ 16 w 16"/>
                    <a:gd name="T2" fmla="*/ 16 w 16"/>
                    <a:gd name="T3" fmla="*/ 16 w 16"/>
                    <a:gd name="T4" fmla="*/ 0 w 16"/>
                    <a:gd name="T5" fmla="*/ 0 w 16"/>
                    <a:gd name="T6" fmla="*/ 0 w 16"/>
                    <a:gd name="T7" fmla="*/ 0 w 16"/>
                    <a:gd name="T8" fmla="*/ 0 60000 65536"/>
                    <a:gd name="T9" fmla="*/ 0 60000 65536"/>
                    <a:gd name="T10" fmla="*/ 0 60000 65536"/>
                    <a:gd name="T11" fmla="*/ 0 60000 65536"/>
                    <a:gd name="T12" fmla="*/ 0 60000 65536"/>
                    <a:gd name="T13" fmla="*/ 0 60000 65536"/>
                    <a:gd name="T14" fmla="*/ 0 60000 65536"/>
                    <a:gd name="T15" fmla="*/ 0 60000 65536"/>
                    <a:gd name="T16" fmla="*/ 0 w 16"/>
                    <a:gd name="T17" fmla="*/ 16 w 16"/>
                  </a:gdLst>
                  <a:ahLst/>
                  <a:cxnLst>
                    <a:cxn ang="T8">
                      <a:pos x="T0" y="0"/>
                    </a:cxn>
                    <a:cxn ang="T9">
                      <a:pos x="T1" y="0"/>
                    </a:cxn>
                    <a:cxn ang="T10">
                      <a:pos x="T2" y="0"/>
                    </a:cxn>
                    <a:cxn ang="T11">
                      <a:pos x="T3" y="0"/>
                    </a:cxn>
                    <a:cxn ang="T12">
                      <a:pos x="T4" y="0"/>
                    </a:cxn>
                    <a:cxn ang="T13">
                      <a:pos x="T5" y="0"/>
                    </a:cxn>
                    <a:cxn ang="T14">
                      <a:pos x="T6" y="0"/>
                    </a:cxn>
                    <a:cxn ang="T15">
                      <a:pos x="T7" y="0"/>
                    </a:cxn>
                  </a:cxnLst>
                  <a:rect l="T16" t="0" r="T17" b="0"/>
                  <a:pathLst>
                    <a:path w="16">
                      <a:moveTo>
                        <a:pt x="0" y="0"/>
                      </a:moveTo>
                      <a:lnTo>
                        <a:pt x="16" y="0"/>
                      </a:lnTo>
                      <a:lnTo>
                        <a:pt x="0" y="0"/>
                      </a:lnTo>
                    </a:path>
                  </a:pathLst>
                </a:custGeom>
                <a:noFill/>
                <a:ln w="1588">
                  <a:solidFill>
                    <a:srgbClr val="000000"/>
                  </a:solidFill>
                  <a:round/>
                  <a:headEnd/>
                  <a:tailEnd/>
                </a:ln>
              </p:spPr>
              <p:txBody>
                <a:bodyPr/>
                <a:lstStyle/>
                <a:p>
                  <a:endParaRPr lang="en-US"/>
                </a:p>
              </p:txBody>
            </p:sp>
            <p:sp>
              <p:nvSpPr>
                <p:cNvPr id="3085" name="Freeform 879"/>
                <p:cNvSpPr>
                  <a:spLocks/>
                </p:cNvSpPr>
                <p:nvPr/>
              </p:nvSpPr>
              <p:spPr bwMode="auto">
                <a:xfrm>
                  <a:off x="3381" y="2085"/>
                  <a:ext cx="2" cy="14"/>
                </a:xfrm>
                <a:custGeom>
                  <a:avLst/>
                  <a:gdLst>
                    <a:gd name="T0" fmla="*/ 0 w 2"/>
                    <a:gd name="T1" fmla="*/ 0 h 14"/>
                    <a:gd name="T2" fmla="*/ 1 w 2"/>
                    <a:gd name="T3" fmla="*/ 0 h 14"/>
                    <a:gd name="T4" fmla="*/ 2 w 2"/>
                    <a:gd name="T5" fmla="*/ 0 h 14"/>
                    <a:gd name="T6" fmla="*/ 2 w 2"/>
                    <a:gd name="T7" fmla="*/ 14 h 14"/>
                    <a:gd name="T8" fmla="*/ 1 w 2"/>
                    <a:gd name="T9" fmla="*/ 14 h 14"/>
                    <a:gd name="T10" fmla="*/ 1 w 2"/>
                    <a:gd name="T11" fmla="*/ 14 h 14"/>
                    <a:gd name="T12" fmla="*/ 1 w 2"/>
                    <a:gd name="T13" fmla="*/ 0 h 14"/>
                    <a:gd name="T14" fmla="*/ 1 w 2"/>
                    <a:gd name="T15" fmla="*/ 0 h 14"/>
                    <a:gd name="T16" fmla="*/ 0 w 2"/>
                    <a:gd name="T17" fmla="*/ 0 h 14"/>
                    <a:gd name="T18" fmla="*/ 0 w 2"/>
                    <a:gd name="T19" fmla="*/ 0 h 14"/>
                    <a:gd name="T20" fmla="*/ 0 w 2"/>
                    <a:gd name="T21" fmla="*/ 0 h 14"/>
                    <a:gd name="T22" fmla="*/ 0 w 2"/>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
                    <a:gd name="T37" fmla="*/ 0 h 14"/>
                    <a:gd name="T38" fmla="*/ 2 w 2"/>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 h="14">
                      <a:moveTo>
                        <a:pt x="0" y="0"/>
                      </a:moveTo>
                      <a:lnTo>
                        <a:pt x="1" y="0"/>
                      </a:lnTo>
                      <a:lnTo>
                        <a:pt x="2" y="0"/>
                      </a:lnTo>
                      <a:lnTo>
                        <a:pt x="2" y="14"/>
                      </a:lnTo>
                      <a:lnTo>
                        <a:pt x="1" y="14"/>
                      </a:lnTo>
                      <a:lnTo>
                        <a:pt x="1" y="0"/>
                      </a:lnTo>
                      <a:lnTo>
                        <a:pt x="0" y="0"/>
                      </a:lnTo>
                    </a:path>
                  </a:pathLst>
                </a:custGeom>
                <a:noFill/>
                <a:ln w="1588">
                  <a:solidFill>
                    <a:srgbClr val="000000"/>
                  </a:solidFill>
                  <a:round/>
                  <a:headEnd/>
                  <a:tailEnd/>
                </a:ln>
              </p:spPr>
              <p:txBody>
                <a:bodyPr/>
                <a:lstStyle/>
                <a:p>
                  <a:endParaRPr lang="en-US"/>
                </a:p>
              </p:txBody>
            </p:sp>
            <p:sp>
              <p:nvSpPr>
                <p:cNvPr id="3086" name="Freeform 880"/>
                <p:cNvSpPr>
                  <a:spLocks/>
                </p:cNvSpPr>
                <p:nvPr/>
              </p:nvSpPr>
              <p:spPr bwMode="auto">
                <a:xfrm>
                  <a:off x="3378" y="2087"/>
                  <a:ext cx="8" cy="12"/>
                </a:xfrm>
                <a:custGeom>
                  <a:avLst/>
                  <a:gdLst>
                    <a:gd name="T0" fmla="*/ 0 w 8"/>
                    <a:gd name="T1" fmla="*/ 0 h 12"/>
                    <a:gd name="T2" fmla="*/ 4 w 8"/>
                    <a:gd name="T3" fmla="*/ 12 h 12"/>
                    <a:gd name="T4" fmla="*/ 8 w 8"/>
                    <a:gd name="T5" fmla="*/ 0 h 12"/>
                    <a:gd name="T6" fmla="*/ 0 60000 65536"/>
                    <a:gd name="T7" fmla="*/ 0 60000 65536"/>
                    <a:gd name="T8" fmla="*/ 0 60000 65536"/>
                    <a:gd name="T9" fmla="*/ 0 w 8"/>
                    <a:gd name="T10" fmla="*/ 0 h 12"/>
                    <a:gd name="T11" fmla="*/ 8 w 8"/>
                    <a:gd name="T12" fmla="*/ 12 h 12"/>
                  </a:gdLst>
                  <a:ahLst/>
                  <a:cxnLst>
                    <a:cxn ang="T6">
                      <a:pos x="T0" y="T1"/>
                    </a:cxn>
                    <a:cxn ang="T7">
                      <a:pos x="T2" y="T3"/>
                    </a:cxn>
                    <a:cxn ang="T8">
                      <a:pos x="T4" y="T5"/>
                    </a:cxn>
                  </a:cxnLst>
                  <a:rect l="T9" t="T10" r="T11" b="T12"/>
                  <a:pathLst>
                    <a:path w="8" h="12">
                      <a:moveTo>
                        <a:pt x="0" y="0"/>
                      </a:moveTo>
                      <a:lnTo>
                        <a:pt x="4" y="12"/>
                      </a:lnTo>
                      <a:lnTo>
                        <a:pt x="8" y="0"/>
                      </a:lnTo>
                    </a:path>
                  </a:pathLst>
                </a:custGeom>
                <a:noFill/>
                <a:ln w="0">
                  <a:solidFill>
                    <a:srgbClr val="000000"/>
                  </a:solidFill>
                  <a:round/>
                  <a:headEnd/>
                  <a:tailEnd/>
                </a:ln>
              </p:spPr>
              <p:txBody>
                <a:bodyPr/>
                <a:lstStyle/>
                <a:p>
                  <a:endParaRPr lang="en-US"/>
                </a:p>
              </p:txBody>
            </p:sp>
            <p:sp>
              <p:nvSpPr>
                <p:cNvPr id="3087" name="Freeform 881"/>
                <p:cNvSpPr>
                  <a:spLocks noEditPoints="1"/>
                </p:cNvSpPr>
                <p:nvPr/>
              </p:nvSpPr>
              <p:spPr bwMode="auto">
                <a:xfrm>
                  <a:off x="3154" y="2074"/>
                  <a:ext cx="61" cy="25"/>
                </a:xfrm>
                <a:custGeom>
                  <a:avLst/>
                  <a:gdLst>
                    <a:gd name="T0" fmla="*/ 61 w 61"/>
                    <a:gd name="T1" fmla="*/ 9 h 25"/>
                    <a:gd name="T2" fmla="*/ 54 w 61"/>
                    <a:gd name="T3" fmla="*/ 10 h 25"/>
                    <a:gd name="T4" fmla="*/ 54 w 61"/>
                    <a:gd name="T5" fmla="*/ 9 h 25"/>
                    <a:gd name="T6" fmla="*/ 60 w 61"/>
                    <a:gd name="T7" fmla="*/ 9 h 25"/>
                    <a:gd name="T8" fmla="*/ 61 w 61"/>
                    <a:gd name="T9" fmla="*/ 0 h 25"/>
                    <a:gd name="T10" fmla="*/ 61 w 61"/>
                    <a:gd name="T11" fmla="*/ 1 h 25"/>
                    <a:gd name="T12" fmla="*/ 39 w 61"/>
                    <a:gd name="T13" fmla="*/ 10 h 25"/>
                    <a:gd name="T14" fmla="*/ 39 w 61"/>
                    <a:gd name="T15" fmla="*/ 8 h 25"/>
                    <a:gd name="T16" fmla="*/ 38 w 61"/>
                    <a:gd name="T17" fmla="*/ 6 h 25"/>
                    <a:gd name="T18" fmla="*/ 37 w 61"/>
                    <a:gd name="T19" fmla="*/ 6 h 25"/>
                    <a:gd name="T20" fmla="*/ 35 w 61"/>
                    <a:gd name="T21" fmla="*/ 6 h 25"/>
                    <a:gd name="T22" fmla="*/ 34 w 61"/>
                    <a:gd name="T23" fmla="*/ 6 h 25"/>
                    <a:gd name="T24" fmla="*/ 33 w 61"/>
                    <a:gd name="T25" fmla="*/ 6 h 25"/>
                    <a:gd name="T26" fmla="*/ 32 w 61"/>
                    <a:gd name="T27" fmla="*/ 7 h 25"/>
                    <a:gd name="T28" fmla="*/ 31 w 61"/>
                    <a:gd name="T29" fmla="*/ 6 h 25"/>
                    <a:gd name="T30" fmla="*/ 32 w 61"/>
                    <a:gd name="T31" fmla="*/ 6 h 25"/>
                    <a:gd name="T32" fmla="*/ 34 w 61"/>
                    <a:gd name="T33" fmla="*/ 5 h 25"/>
                    <a:gd name="T34" fmla="*/ 35 w 61"/>
                    <a:gd name="T35" fmla="*/ 5 h 25"/>
                    <a:gd name="T36" fmla="*/ 38 w 61"/>
                    <a:gd name="T37" fmla="*/ 5 h 25"/>
                    <a:gd name="T38" fmla="*/ 39 w 61"/>
                    <a:gd name="T39" fmla="*/ 6 h 25"/>
                    <a:gd name="T40" fmla="*/ 40 w 61"/>
                    <a:gd name="T41" fmla="*/ 7 h 25"/>
                    <a:gd name="T42" fmla="*/ 39 w 61"/>
                    <a:gd name="T43" fmla="*/ 9 h 25"/>
                    <a:gd name="T44" fmla="*/ 45 w 61"/>
                    <a:gd name="T45" fmla="*/ 9 h 25"/>
                    <a:gd name="T46" fmla="*/ 44 w 61"/>
                    <a:gd name="T47" fmla="*/ 10 h 25"/>
                    <a:gd name="T48" fmla="*/ 9 w 61"/>
                    <a:gd name="T49" fmla="*/ 10 h 25"/>
                    <a:gd name="T50" fmla="*/ 9 w 61"/>
                    <a:gd name="T51" fmla="*/ 9 h 25"/>
                    <a:gd name="T52" fmla="*/ 25 w 61"/>
                    <a:gd name="T53" fmla="*/ 9 h 25"/>
                    <a:gd name="T54" fmla="*/ 24 w 61"/>
                    <a:gd name="T55" fmla="*/ 10 h 25"/>
                    <a:gd name="T56" fmla="*/ 1 w 61"/>
                    <a:gd name="T57" fmla="*/ 25 h 25"/>
                    <a:gd name="T58" fmla="*/ 0 w 61"/>
                    <a:gd name="T59" fmla="*/ 25 h 25"/>
                    <a:gd name="T60" fmla="*/ 1 w 61"/>
                    <a:gd name="T61" fmla="*/ 11 h 25"/>
                    <a:gd name="T62" fmla="*/ 1 w 61"/>
                    <a:gd name="T63" fmla="*/ 11 h 2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1"/>
                    <a:gd name="T97" fmla="*/ 0 h 25"/>
                    <a:gd name="T98" fmla="*/ 61 w 61"/>
                    <a:gd name="T99" fmla="*/ 25 h 2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1" h="25">
                      <a:moveTo>
                        <a:pt x="61" y="1"/>
                      </a:moveTo>
                      <a:lnTo>
                        <a:pt x="61" y="9"/>
                      </a:lnTo>
                      <a:lnTo>
                        <a:pt x="61" y="10"/>
                      </a:lnTo>
                      <a:lnTo>
                        <a:pt x="54" y="10"/>
                      </a:lnTo>
                      <a:lnTo>
                        <a:pt x="53" y="9"/>
                      </a:lnTo>
                      <a:lnTo>
                        <a:pt x="54" y="9"/>
                      </a:lnTo>
                      <a:lnTo>
                        <a:pt x="61" y="9"/>
                      </a:lnTo>
                      <a:lnTo>
                        <a:pt x="60" y="9"/>
                      </a:lnTo>
                      <a:lnTo>
                        <a:pt x="60" y="1"/>
                      </a:lnTo>
                      <a:lnTo>
                        <a:pt x="61" y="0"/>
                      </a:lnTo>
                      <a:lnTo>
                        <a:pt x="61" y="1"/>
                      </a:lnTo>
                      <a:close/>
                      <a:moveTo>
                        <a:pt x="44" y="10"/>
                      </a:moveTo>
                      <a:lnTo>
                        <a:pt x="39" y="10"/>
                      </a:lnTo>
                      <a:lnTo>
                        <a:pt x="39" y="8"/>
                      </a:lnTo>
                      <a:lnTo>
                        <a:pt x="38" y="6"/>
                      </a:lnTo>
                      <a:lnTo>
                        <a:pt x="37" y="6"/>
                      </a:lnTo>
                      <a:lnTo>
                        <a:pt x="35" y="6"/>
                      </a:lnTo>
                      <a:lnTo>
                        <a:pt x="34" y="6"/>
                      </a:lnTo>
                      <a:lnTo>
                        <a:pt x="33" y="6"/>
                      </a:lnTo>
                      <a:lnTo>
                        <a:pt x="32" y="7"/>
                      </a:lnTo>
                      <a:lnTo>
                        <a:pt x="31" y="7"/>
                      </a:lnTo>
                      <a:lnTo>
                        <a:pt x="31" y="6"/>
                      </a:lnTo>
                      <a:lnTo>
                        <a:pt x="32" y="6"/>
                      </a:lnTo>
                      <a:lnTo>
                        <a:pt x="34" y="5"/>
                      </a:lnTo>
                      <a:lnTo>
                        <a:pt x="35" y="5"/>
                      </a:lnTo>
                      <a:lnTo>
                        <a:pt x="37" y="5"/>
                      </a:lnTo>
                      <a:lnTo>
                        <a:pt x="38" y="5"/>
                      </a:lnTo>
                      <a:lnTo>
                        <a:pt x="39" y="6"/>
                      </a:lnTo>
                      <a:lnTo>
                        <a:pt x="39" y="7"/>
                      </a:lnTo>
                      <a:lnTo>
                        <a:pt x="40" y="7"/>
                      </a:lnTo>
                      <a:lnTo>
                        <a:pt x="40" y="9"/>
                      </a:lnTo>
                      <a:lnTo>
                        <a:pt x="39" y="9"/>
                      </a:lnTo>
                      <a:lnTo>
                        <a:pt x="44" y="9"/>
                      </a:lnTo>
                      <a:lnTo>
                        <a:pt x="45" y="9"/>
                      </a:lnTo>
                      <a:lnTo>
                        <a:pt x="44" y="10"/>
                      </a:lnTo>
                      <a:close/>
                      <a:moveTo>
                        <a:pt x="24" y="10"/>
                      </a:moveTo>
                      <a:lnTo>
                        <a:pt x="9" y="10"/>
                      </a:lnTo>
                      <a:lnTo>
                        <a:pt x="8" y="9"/>
                      </a:lnTo>
                      <a:lnTo>
                        <a:pt x="9" y="9"/>
                      </a:lnTo>
                      <a:lnTo>
                        <a:pt x="24" y="9"/>
                      </a:lnTo>
                      <a:lnTo>
                        <a:pt x="25" y="9"/>
                      </a:lnTo>
                      <a:lnTo>
                        <a:pt x="24" y="10"/>
                      </a:lnTo>
                      <a:close/>
                      <a:moveTo>
                        <a:pt x="1" y="11"/>
                      </a:moveTo>
                      <a:lnTo>
                        <a:pt x="1" y="25"/>
                      </a:lnTo>
                      <a:lnTo>
                        <a:pt x="0" y="25"/>
                      </a:lnTo>
                      <a:lnTo>
                        <a:pt x="0" y="11"/>
                      </a:lnTo>
                      <a:lnTo>
                        <a:pt x="1" y="11"/>
                      </a:lnTo>
                      <a:close/>
                    </a:path>
                  </a:pathLst>
                </a:custGeom>
                <a:solidFill>
                  <a:srgbClr val="000000"/>
                </a:solidFill>
                <a:ln w="9525">
                  <a:noFill/>
                  <a:round/>
                  <a:headEnd/>
                  <a:tailEnd/>
                </a:ln>
              </p:spPr>
              <p:txBody>
                <a:bodyPr/>
                <a:lstStyle/>
                <a:p>
                  <a:endParaRPr lang="en-US"/>
                </a:p>
              </p:txBody>
            </p:sp>
            <p:sp>
              <p:nvSpPr>
                <p:cNvPr id="3088" name="Freeform 882"/>
                <p:cNvSpPr>
                  <a:spLocks/>
                </p:cNvSpPr>
                <p:nvPr/>
              </p:nvSpPr>
              <p:spPr bwMode="auto">
                <a:xfrm>
                  <a:off x="3207" y="2074"/>
                  <a:ext cx="8" cy="10"/>
                </a:xfrm>
                <a:custGeom>
                  <a:avLst/>
                  <a:gdLst>
                    <a:gd name="T0" fmla="*/ 8 w 8"/>
                    <a:gd name="T1" fmla="*/ 1 h 10"/>
                    <a:gd name="T2" fmla="*/ 8 w 8"/>
                    <a:gd name="T3" fmla="*/ 9 h 10"/>
                    <a:gd name="T4" fmla="*/ 8 w 8"/>
                    <a:gd name="T5" fmla="*/ 10 h 10"/>
                    <a:gd name="T6" fmla="*/ 1 w 8"/>
                    <a:gd name="T7" fmla="*/ 10 h 10"/>
                    <a:gd name="T8" fmla="*/ 0 w 8"/>
                    <a:gd name="T9" fmla="*/ 9 h 10"/>
                    <a:gd name="T10" fmla="*/ 1 w 8"/>
                    <a:gd name="T11" fmla="*/ 9 h 10"/>
                    <a:gd name="T12" fmla="*/ 8 w 8"/>
                    <a:gd name="T13" fmla="*/ 9 h 10"/>
                    <a:gd name="T14" fmla="*/ 7 w 8"/>
                    <a:gd name="T15" fmla="*/ 9 h 10"/>
                    <a:gd name="T16" fmla="*/ 7 w 8"/>
                    <a:gd name="T17" fmla="*/ 1 h 10"/>
                    <a:gd name="T18" fmla="*/ 8 w 8"/>
                    <a:gd name="T19" fmla="*/ 0 h 10"/>
                    <a:gd name="T20" fmla="*/ 8 w 8"/>
                    <a:gd name="T21" fmla="*/ 1 h 10"/>
                    <a:gd name="T22" fmla="*/ 8 w 8"/>
                    <a:gd name="T23" fmla="*/ 1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0"/>
                    <a:gd name="T38" fmla="*/ 8 w 8"/>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0">
                      <a:moveTo>
                        <a:pt x="8" y="1"/>
                      </a:moveTo>
                      <a:lnTo>
                        <a:pt x="8" y="9"/>
                      </a:lnTo>
                      <a:lnTo>
                        <a:pt x="8" y="10"/>
                      </a:lnTo>
                      <a:lnTo>
                        <a:pt x="1" y="10"/>
                      </a:lnTo>
                      <a:lnTo>
                        <a:pt x="0" y="9"/>
                      </a:lnTo>
                      <a:lnTo>
                        <a:pt x="1" y="9"/>
                      </a:lnTo>
                      <a:lnTo>
                        <a:pt x="8" y="9"/>
                      </a:lnTo>
                      <a:lnTo>
                        <a:pt x="7" y="9"/>
                      </a:lnTo>
                      <a:lnTo>
                        <a:pt x="7" y="1"/>
                      </a:lnTo>
                      <a:lnTo>
                        <a:pt x="8" y="0"/>
                      </a:lnTo>
                      <a:lnTo>
                        <a:pt x="8" y="1"/>
                      </a:lnTo>
                    </a:path>
                  </a:pathLst>
                </a:custGeom>
                <a:noFill/>
                <a:ln w="1588">
                  <a:solidFill>
                    <a:srgbClr val="000000"/>
                  </a:solidFill>
                  <a:round/>
                  <a:headEnd/>
                  <a:tailEnd/>
                </a:ln>
              </p:spPr>
              <p:txBody>
                <a:bodyPr/>
                <a:lstStyle/>
                <a:p>
                  <a:endParaRPr lang="en-US"/>
                </a:p>
              </p:txBody>
            </p:sp>
            <p:sp>
              <p:nvSpPr>
                <p:cNvPr id="3089" name="Freeform 883"/>
                <p:cNvSpPr>
                  <a:spLocks/>
                </p:cNvSpPr>
                <p:nvPr/>
              </p:nvSpPr>
              <p:spPr bwMode="auto">
                <a:xfrm>
                  <a:off x="3185" y="2079"/>
                  <a:ext cx="14" cy="5"/>
                </a:xfrm>
                <a:custGeom>
                  <a:avLst/>
                  <a:gdLst>
                    <a:gd name="T0" fmla="*/ 13 w 14"/>
                    <a:gd name="T1" fmla="*/ 5 h 5"/>
                    <a:gd name="T2" fmla="*/ 8 w 14"/>
                    <a:gd name="T3" fmla="*/ 5 h 5"/>
                    <a:gd name="T4" fmla="*/ 8 w 14"/>
                    <a:gd name="T5" fmla="*/ 5 h 5"/>
                    <a:gd name="T6" fmla="*/ 8 w 14"/>
                    <a:gd name="T7" fmla="*/ 3 h 5"/>
                    <a:gd name="T8" fmla="*/ 8 w 14"/>
                    <a:gd name="T9" fmla="*/ 3 h 5"/>
                    <a:gd name="T10" fmla="*/ 7 w 14"/>
                    <a:gd name="T11" fmla="*/ 1 h 5"/>
                    <a:gd name="T12" fmla="*/ 7 w 14"/>
                    <a:gd name="T13" fmla="*/ 1 h 5"/>
                    <a:gd name="T14" fmla="*/ 6 w 14"/>
                    <a:gd name="T15" fmla="*/ 1 h 5"/>
                    <a:gd name="T16" fmla="*/ 6 w 14"/>
                    <a:gd name="T17" fmla="*/ 1 h 5"/>
                    <a:gd name="T18" fmla="*/ 4 w 14"/>
                    <a:gd name="T19" fmla="*/ 1 h 5"/>
                    <a:gd name="T20" fmla="*/ 4 w 14"/>
                    <a:gd name="T21" fmla="*/ 1 h 5"/>
                    <a:gd name="T22" fmla="*/ 3 w 14"/>
                    <a:gd name="T23" fmla="*/ 1 h 5"/>
                    <a:gd name="T24" fmla="*/ 3 w 14"/>
                    <a:gd name="T25" fmla="*/ 1 h 5"/>
                    <a:gd name="T26" fmla="*/ 2 w 14"/>
                    <a:gd name="T27" fmla="*/ 1 h 5"/>
                    <a:gd name="T28" fmla="*/ 2 w 14"/>
                    <a:gd name="T29" fmla="*/ 1 h 5"/>
                    <a:gd name="T30" fmla="*/ 1 w 14"/>
                    <a:gd name="T31" fmla="*/ 2 h 5"/>
                    <a:gd name="T32" fmla="*/ 0 w 14"/>
                    <a:gd name="T33" fmla="*/ 2 h 5"/>
                    <a:gd name="T34" fmla="*/ 0 w 14"/>
                    <a:gd name="T35" fmla="*/ 1 h 5"/>
                    <a:gd name="T36" fmla="*/ 1 w 14"/>
                    <a:gd name="T37" fmla="*/ 1 h 5"/>
                    <a:gd name="T38" fmla="*/ 1 w 14"/>
                    <a:gd name="T39" fmla="*/ 1 h 5"/>
                    <a:gd name="T40" fmla="*/ 3 w 14"/>
                    <a:gd name="T41" fmla="*/ 0 h 5"/>
                    <a:gd name="T42" fmla="*/ 3 w 14"/>
                    <a:gd name="T43" fmla="*/ 0 h 5"/>
                    <a:gd name="T44" fmla="*/ 4 w 14"/>
                    <a:gd name="T45" fmla="*/ 0 h 5"/>
                    <a:gd name="T46" fmla="*/ 4 w 14"/>
                    <a:gd name="T47" fmla="*/ 0 h 5"/>
                    <a:gd name="T48" fmla="*/ 6 w 14"/>
                    <a:gd name="T49" fmla="*/ 0 h 5"/>
                    <a:gd name="T50" fmla="*/ 7 w 14"/>
                    <a:gd name="T51" fmla="*/ 0 h 5"/>
                    <a:gd name="T52" fmla="*/ 8 w 14"/>
                    <a:gd name="T53" fmla="*/ 1 h 5"/>
                    <a:gd name="T54" fmla="*/ 8 w 14"/>
                    <a:gd name="T55" fmla="*/ 1 h 5"/>
                    <a:gd name="T56" fmla="*/ 8 w 14"/>
                    <a:gd name="T57" fmla="*/ 2 h 5"/>
                    <a:gd name="T58" fmla="*/ 9 w 14"/>
                    <a:gd name="T59" fmla="*/ 2 h 5"/>
                    <a:gd name="T60" fmla="*/ 9 w 14"/>
                    <a:gd name="T61" fmla="*/ 4 h 5"/>
                    <a:gd name="T62" fmla="*/ 8 w 14"/>
                    <a:gd name="T63" fmla="*/ 4 h 5"/>
                    <a:gd name="T64" fmla="*/ 13 w 14"/>
                    <a:gd name="T65" fmla="*/ 4 h 5"/>
                    <a:gd name="T66" fmla="*/ 14 w 14"/>
                    <a:gd name="T67" fmla="*/ 4 h 5"/>
                    <a:gd name="T68" fmla="*/ 13 w 14"/>
                    <a:gd name="T69" fmla="*/ 5 h 5"/>
                    <a:gd name="T70" fmla="*/ 13 w 14"/>
                    <a:gd name="T71" fmla="*/ 5 h 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4"/>
                    <a:gd name="T109" fmla="*/ 0 h 5"/>
                    <a:gd name="T110" fmla="*/ 14 w 14"/>
                    <a:gd name="T111" fmla="*/ 5 h 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4" h="5">
                      <a:moveTo>
                        <a:pt x="13" y="5"/>
                      </a:moveTo>
                      <a:lnTo>
                        <a:pt x="8" y="5"/>
                      </a:lnTo>
                      <a:lnTo>
                        <a:pt x="8" y="3"/>
                      </a:lnTo>
                      <a:lnTo>
                        <a:pt x="7" y="1"/>
                      </a:lnTo>
                      <a:lnTo>
                        <a:pt x="6" y="1"/>
                      </a:lnTo>
                      <a:lnTo>
                        <a:pt x="4" y="1"/>
                      </a:lnTo>
                      <a:lnTo>
                        <a:pt x="3" y="1"/>
                      </a:lnTo>
                      <a:lnTo>
                        <a:pt x="2" y="1"/>
                      </a:lnTo>
                      <a:lnTo>
                        <a:pt x="1" y="2"/>
                      </a:lnTo>
                      <a:lnTo>
                        <a:pt x="0" y="2"/>
                      </a:lnTo>
                      <a:lnTo>
                        <a:pt x="0" y="1"/>
                      </a:lnTo>
                      <a:lnTo>
                        <a:pt x="1" y="1"/>
                      </a:lnTo>
                      <a:lnTo>
                        <a:pt x="3" y="0"/>
                      </a:lnTo>
                      <a:lnTo>
                        <a:pt x="4" y="0"/>
                      </a:lnTo>
                      <a:lnTo>
                        <a:pt x="6" y="0"/>
                      </a:lnTo>
                      <a:lnTo>
                        <a:pt x="7" y="0"/>
                      </a:lnTo>
                      <a:lnTo>
                        <a:pt x="8" y="1"/>
                      </a:lnTo>
                      <a:lnTo>
                        <a:pt x="8" y="2"/>
                      </a:lnTo>
                      <a:lnTo>
                        <a:pt x="9" y="2"/>
                      </a:lnTo>
                      <a:lnTo>
                        <a:pt x="9" y="4"/>
                      </a:lnTo>
                      <a:lnTo>
                        <a:pt x="8" y="4"/>
                      </a:lnTo>
                      <a:lnTo>
                        <a:pt x="13" y="4"/>
                      </a:lnTo>
                      <a:lnTo>
                        <a:pt x="14" y="4"/>
                      </a:lnTo>
                      <a:lnTo>
                        <a:pt x="13" y="5"/>
                      </a:lnTo>
                    </a:path>
                  </a:pathLst>
                </a:custGeom>
                <a:noFill/>
                <a:ln w="1588">
                  <a:solidFill>
                    <a:srgbClr val="000000"/>
                  </a:solidFill>
                  <a:round/>
                  <a:headEnd/>
                  <a:tailEnd/>
                </a:ln>
              </p:spPr>
              <p:txBody>
                <a:bodyPr/>
                <a:lstStyle/>
                <a:p>
                  <a:endParaRPr lang="en-US"/>
                </a:p>
              </p:txBody>
            </p:sp>
            <p:sp>
              <p:nvSpPr>
                <p:cNvPr id="3090" name="Freeform 884"/>
                <p:cNvSpPr>
                  <a:spLocks/>
                </p:cNvSpPr>
                <p:nvPr/>
              </p:nvSpPr>
              <p:spPr bwMode="auto">
                <a:xfrm>
                  <a:off x="3162" y="2083"/>
                  <a:ext cx="17" cy="1"/>
                </a:xfrm>
                <a:custGeom>
                  <a:avLst/>
                  <a:gdLst>
                    <a:gd name="T0" fmla="*/ 16 w 17"/>
                    <a:gd name="T1" fmla="*/ 1 h 1"/>
                    <a:gd name="T2" fmla="*/ 1 w 17"/>
                    <a:gd name="T3" fmla="*/ 1 h 1"/>
                    <a:gd name="T4" fmla="*/ 0 w 17"/>
                    <a:gd name="T5" fmla="*/ 0 h 1"/>
                    <a:gd name="T6" fmla="*/ 1 w 17"/>
                    <a:gd name="T7" fmla="*/ 0 h 1"/>
                    <a:gd name="T8" fmla="*/ 16 w 17"/>
                    <a:gd name="T9" fmla="*/ 0 h 1"/>
                    <a:gd name="T10" fmla="*/ 17 w 17"/>
                    <a:gd name="T11" fmla="*/ 0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0"/>
                      </a:lnTo>
                      <a:lnTo>
                        <a:pt x="1" y="0"/>
                      </a:lnTo>
                      <a:lnTo>
                        <a:pt x="16" y="0"/>
                      </a:lnTo>
                      <a:lnTo>
                        <a:pt x="17" y="0"/>
                      </a:lnTo>
                      <a:lnTo>
                        <a:pt x="16" y="1"/>
                      </a:lnTo>
                    </a:path>
                  </a:pathLst>
                </a:custGeom>
                <a:noFill/>
                <a:ln w="1588">
                  <a:solidFill>
                    <a:srgbClr val="000000"/>
                  </a:solidFill>
                  <a:round/>
                  <a:headEnd/>
                  <a:tailEnd/>
                </a:ln>
              </p:spPr>
              <p:txBody>
                <a:bodyPr/>
                <a:lstStyle/>
                <a:p>
                  <a:endParaRPr lang="en-US"/>
                </a:p>
              </p:txBody>
            </p:sp>
            <p:sp>
              <p:nvSpPr>
                <p:cNvPr id="3091" name="Freeform 885"/>
                <p:cNvSpPr>
                  <a:spLocks/>
                </p:cNvSpPr>
                <p:nvPr/>
              </p:nvSpPr>
              <p:spPr bwMode="auto">
                <a:xfrm>
                  <a:off x="3154" y="2085"/>
                  <a:ext cx="1" cy="14"/>
                </a:xfrm>
                <a:custGeom>
                  <a:avLst/>
                  <a:gdLst>
                    <a:gd name="T0" fmla="*/ 1 w 1"/>
                    <a:gd name="T1" fmla="*/ 0 h 14"/>
                    <a:gd name="T2" fmla="*/ 1 w 1"/>
                    <a:gd name="T3" fmla="*/ 14 h 14"/>
                    <a:gd name="T4" fmla="*/ 1 w 1"/>
                    <a:gd name="T5" fmla="*/ 14 h 14"/>
                    <a:gd name="T6" fmla="*/ 0 w 1"/>
                    <a:gd name="T7" fmla="*/ 14 h 14"/>
                    <a:gd name="T8" fmla="*/ 0 w 1"/>
                    <a:gd name="T9" fmla="*/ 0 h 14"/>
                    <a:gd name="T10" fmla="*/ 1 w 1"/>
                    <a:gd name="T11" fmla="*/ 0 h 14"/>
                    <a:gd name="T12" fmla="*/ 1 w 1"/>
                    <a:gd name="T13" fmla="*/ 0 h 14"/>
                    <a:gd name="T14" fmla="*/ 1 w 1"/>
                    <a:gd name="T15" fmla="*/ 0 h 1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4"/>
                    <a:gd name="T26" fmla="*/ 1 w 1"/>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4">
                      <a:moveTo>
                        <a:pt x="1" y="0"/>
                      </a:moveTo>
                      <a:lnTo>
                        <a:pt x="1" y="14"/>
                      </a:lnTo>
                      <a:lnTo>
                        <a:pt x="0" y="14"/>
                      </a:lnTo>
                      <a:lnTo>
                        <a:pt x="0" y="0"/>
                      </a:lnTo>
                      <a:lnTo>
                        <a:pt x="1" y="0"/>
                      </a:lnTo>
                    </a:path>
                  </a:pathLst>
                </a:custGeom>
                <a:noFill/>
                <a:ln w="1588">
                  <a:solidFill>
                    <a:srgbClr val="000000"/>
                  </a:solidFill>
                  <a:round/>
                  <a:headEnd/>
                  <a:tailEnd/>
                </a:ln>
              </p:spPr>
              <p:txBody>
                <a:bodyPr/>
                <a:lstStyle/>
                <a:p>
                  <a:endParaRPr lang="en-US"/>
                </a:p>
              </p:txBody>
            </p:sp>
            <p:sp>
              <p:nvSpPr>
                <p:cNvPr id="3092" name="Freeform 886"/>
                <p:cNvSpPr>
                  <a:spLocks/>
                </p:cNvSpPr>
                <p:nvPr/>
              </p:nvSpPr>
              <p:spPr bwMode="auto">
                <a:xfrm>
                  <a:off x="3151" y="2087"/>
                  <a:ext cx="8" cy="12"/>
                </a:xfrm>
                <a:custGeom>
                  <a:avLst/>
                  <a:gdLst>
                    <a:gd name="T0" fmla="*/ 0 w 8"/>
                    <a:gd name="T1" fmla="*/ 0 h 12"/>
                    <a:gd name="T2" fmla="*/ 4 w 8"/>
                    <a:gd name="T3" fmla="*/ 12 h 12"/>
                    <a:gd name="T4" fmla="*/ 8 w 8"/>
                    <a:gd name="T5" fmla="*/ 0 h 12"/>
                    <a:gd name="T6" fmla="*/ 0 60000 65536"/>
                    <a:gd name="T7" fmla="*/ 0 60000 65536"/>
                    <a:gd name="T8" fmla="*/ 0 60000 65536"/>
                    <a:gd name="T9" fmla="*/ 0 w 8"/>
                    <a:gd name="T10" fmla="*/ 0 h 12"/>
                    <a:gd name="T11" fmla="*/ 8 w 8"/>
                    <a:gd name="T12" fmla="*/ 12 h 12"/>
                  </a:gdLst>
                  <a:ahLst/>
                  <a:cxnLst>
                    <a:cxn ang="T6">
                      <a:pos x="T0" y="T1"/>
                    </a:cxn>
                    <a:cxn ang="T7">
                      <a:pos x="T2" y="T3"/>
                    </a:cxn>
                    <a:cxn ang="T8">
                      <a:pos x="T4" y="T5"/>
                    </a:cxn>
                  </a:cxnLst>
                  <a:rect l="T9" t="T10" r="T11" b="T12"/>
                  <a:pathLst>
                    <a:path w="8" h="12">
                      <a:moveTo>
                        <a:pt x="0" y="0"/>
                      </a:moveTo>
                      <a:lnTo>
                        <a:pt x="4" y="12"/>
                      </a:lnTo>
                      <a:lnTo>
                        <a:pt x="8" y="0"/>
                      </a:lnTo>
                    </a:path>
                  </a:pathLst>
                </a:custGeom>
                <a:noFill/>
                <a:ln w="0">
                  <a:solidFill>
                    <a:srgbClr val="000000"/>
                  </a:solidFill>
                  <a:round/>
                  <a:headEnd/>
                  <a:tailEnd/>
                </a:ln>
              </p:spPr>
              <p:txBody>
                <a:bodyPr/>
                <a:lstStyle/>
                <a:p>
                  <a:endParaRPr lang="en-US"/>
                </a:p>
              </p:txBody>
            </p:sp>
            <p:sp>
              <p:nvSpPr>
                <p:cNvPr id="3093" name="Freeform 887"/>
                <p:cNvSpPr>
                  <a:spLocks noEditPoints="1"/>
                </p:cNvSpPr>
                <p:nvPr/>
              </p:nvSpPr>
              <p:spPr bwMode="auto">
                <a:xfrm>
                  <a:off x="3154" y="2150"/>
                  <a:ext cx="61" cy="29"/>
                </a:xfrm>
                <a:custGeom>
                  <a:avLst/>
                  <a:gdLst>
                    <a:gd name="T0" fmla="*/ 1 w 61"/>
                    <a:gd name="T1" fmla="*/ 0 h 29"/>
                    <a:gd name="T2" fmla="*/ 1 w 61"/>
                    <a:gd name="T3" fmla="*/ 11 h 29"/>
                    <a:gd name="T4" fmla="*/ 1 w 61"/>
                    <a:gd name="T5" fmla="*/ 10 h 29"/>
                    <a:gd name="T6" fmla="*/ 7 w 61"/>
                    <a:gd name="T7" fmla="*/ 10 h 29"/>
                    <a:gd name="T8" fmla="*/ 8 w 61"/>
                    <a:gd name="T9" fmla="*/ 11 h 29"/>
                    <a:gd name="T10" fmla="*/ 7 w 61"/>
                    <a:gd name="T11" fmla="*/ 11 h 29"/>
                    <a:gd name="T12" fmla="*/ 1 w 61"/>
                    <a:gd name="T13" fmla="*/ 11 h 29"/>
                    <a:gd name="T14" fmla="*/ 0 w 61"/>
                    <a:gd name="T15" fmla="*/ 11 h 29"/>
                    <a:gd name="T16" fmla="*/ 0 w 61"/>
                    <a:gd name="T17" fmla="*/ 0 h 29"/>
                    <a:gd name="T18" fmla="*/ 1 w 61"/>
                    <a:gd name="T19" fmla="*/ 0 h 29"/>
                    <a:gd name="T20" fmla="*/ 1 w 61"/>
                    <a:gd name="T21" fmla="*/ 0 h 29"/>
                    <a:gd name="T22" fmla="*/ 1 w 61"/>
                    <a:gd name="T23" fmla="*/ 0 h 29"/>
                    <a:gd name="T24" fmla="*/ 17 w 61"/>
                    <a:gd name="T25" fmla="*/ 10 h 29"/>
                    <a:gd name="T26" fmla="*/ 32 w 61"/>
                    <a:gd name="T27" fmla="*/ 10 h 29"/>
                    <a:gd name="T28" fmla="*/ 33 w 61"/>
                    <a:gd name="T29" fmla="*/ 11 h 29"/>
                    <a:gd name="T30" fmla="*/ 32 w 61"/>
                    <a:gd name="T31" fmla="*/ 11 h 29"/>
                    <a:gd name="T32" fmla="*/ 17 w 61"/>
                    <a:gd name="T33" fmla="*/ 11 h 29"/>
                    <a:gd name="T34" fmla="*/ 16 w 61"/>
                    <a:gd name="T35" fmla="*/ 11 h 29"/>
                    <a:gd name="T36" fmla="*/ 17 w 61"/>
                    <a:gd name="T37" fmla="*/ 10 h 29"/>
                    <a:gd name="T38" fmla="*/ 17 w 61"/>
                    <a:gd name="T39" fmla="*/ 10 h 29"/>
                    <a:gd name="T40" fmla="*/ 42 w 61"/>
                    <a:gd name="T41" fmla="*/ 10 h 29"/>
                    <a:gd name="T42" fmla="*/ 57 w 61"/>
                    <a:gd name="T43" fmla="*/ 10 h 29"/>
                    <a:gd name="T44" fmla="*/ 58 w 61"/>
                    <a:gd name="T45" fmla="*/ 11 h 29"/>
                    <a:gd name="T46" fmla="*/ 57 w 61"/>
                    <a:gd name="T47" fmla="*/ 11 h 29"/>
                    <a:gd name="T48" fmla="*/ 42 w 61"/>
                    <a:gd name="T49" fmla="*/ 11 h 29"/>
                    <a:gd name="T50" fmla="*/ 41 w 61"/>
                    <a:gd name="T51" fmla="*/ 11 h 29"/>
                    <a:gd name="T52" fmla="*/ 42 w 61"/>
                    <a:gd name="T53" fmla="*/ 10 h 29"/>
                    <a:gd name="T54" fmla="*/ 42 w 61"/>
                    <a:gd name="T55" fmla="*/ 10 h 29"/>
                    <a:gd name="T56" fmla="*/ 61 w 61"/>
                    <a:gd name="T57" fmla="*/ 16 h 29"/>
                    <a:gd name="T58" fmla="*/ 61 w 61"/>
                    <a:gd name="T59" fmla="*/ 29 h 29"/>
                    <a:gd name="T60" fmla="*/ 61 w 61"/>
                    <a:gd name="T61" fmla="*/ 29 h 29"/>
                    <a:gd name="T62" fmla="*/ 60 w 61"/>
                    <a:gd name="T63" fmla="*/ 29 h 29"/>
                    <a:gd name="T64" fmla="*/ 60 w 61"/>
                    <a:gd name="T65" fmla="*/ 16 h 29"/>
                    <a:gd name="T66" fmla="*/ 61 w 61"/>
                    <a:gd name="T67" fmla="*/ 16 h 29"/>
                    <a:gd name="T68" fmla="*/ 61 w 61"/>
                    <a:gd name="T69" fmla="*/ 16 h 29"/>
                    <a:gd name="T70" fmla="*/ 61 w 61"/>
                    <a:gd name="T71" fmla="*/ 16 h 2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1"/>
                    <a:gd name="T109" fmla="*/ 0 h 29"/>
                    <a:gd name="T110" fmla="*/ 61 w 61"/>
                    <a:gd name="T111" fmla="*/ 29 h 2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1" h="29">
                      <a:moveTo>
                        <a:pt x="1" y="0"/>
                      </a:moveTo>
                      <a:lnTo>
                        <a:pt x="1" y="11"/>
                      </a:lnTo>
                      <a:lnTo>
                        <a:pt x="1" y="10"/>
                      </a:lnTo>
                      <a:lnTo>
                        <a:pt x="7" y="10"/>
                      </a:lnTo>
                      <a:lnTo>
                        <a:pt x="8" y="11"/>
                      </a:lnTo>
                      <a:lnTo>
                        <a:pt x="7" y="11"/>
                      </a:lnTo>
                      <a:lnTo>
                        <a:pt x="1" y="11"/>
                      </a:lnTo>
                      <a:lnTo>
                        <a:pt x="0" y="11"/>
                      </a:lnTo>
                      <a:lnTo>
                        <a:pt x="0" y="0"/>
                      </a:lnTo>
                      <a:lnTo>
                        <a:pt x="1" y="0"/>
                      </a:lnTo>
                      <a:close/>
                      <a:moveTo>
                        <a:pt x="17" y="10"/>
                      </a:moveTo>
                      <a:lnTo>
                        <a:pt x="32" y="10"/>
                      </a:lnTo>
                      <a:lnTo>
                        <a:pt x="33" y="11"/>
                      </a:lnTo>
                      <a:lnTo>
                        <a:pt x="32" y="11"/>
                      </a:lnTo>
                      <a:lnTo>
                        <a:pt x="17" y="11"/>
                      </a:lnTo>
                      <a:lnTo>
                        <a:pt x="16" y="11"/>
                      </a:lnTo>
                      <a:lnTo>
                        <a:pt x="17" y="10"/>
                      </a:lnTo>
                      <a:close/>
                      <a:moveTo>
                        <a:pt x="42" y="10"/>
                      </a:moveTo>
                      <a:lnTo>
                        <a:pt x="57" y="10"/>
                      </a:lnTo>
                      <a:lnTo>
                        <a:pt x="58" y="11"/>
                      </a:lnTo>
                      <a:lnTo>
                        <a:pt x="57" y="11"/>
                      </a:lnTo>
                      <a:lnTo>
                        <a:pt x="42" y="11"/>
                      </a:lnTo>
                      <a:lnTo>
                        <a:pt x="41" y="11"/>
                      </a:lnTo>
                      <a:lnTo>
                        <a:pt x="42" y="10"/>
                      </a:lnTo>
                      <a:close/>
                      <a:moveTo>
                        <a:pt x="61" y="16"/>
                      </a:moveTo>
                      <a:lnTo>
                        <a:pt x="61" y="29"/>
                      </a:lnTo>
                      <a:lnTo>
                        <a:pt x="60" y="29"/>
                      </a:lnTo>
                      <a:lnTo>
                        <a:pt x="60" y="16"/>
                      </a:lnTo>
                      <a:lnTo>
                        <a:pt x="61" y="16"/>
                      </a:lnTo>
                      <a:close/>
                    </a:path>
                  </a:pathLst>
                </a:custGeom>
                <a:solidFill>
                  <a:srgbClr val="000000"/>
                </a:solidFill>
                <a:ln w="9525">
                  <a:noFill/>
                  <a:round/>
                  <a:headEnd/>
                  <a:tailEnd/>
                </a:ln>
              </p:spPr>
              <p:txBody>
                <a:bodyPr/>
                <a:lstStyle/>
                <a:p>
                  <a:endParaRPr lang="en-US"/>
                </a:p>
              </p:txBody>
            </p:sp>
            <p:sp>
              <p:nvSpPr>
                <p:cNvPr id="3094" name="Freeform 888"/>
                <p:cNvSpPr>
                  <a:spLocks/>
                </p:cNvSpPr>
                <p:nvPr/>
              </p:nvSpPr>
              <p:spPr bwMode="auto">
                <a:xfrm>
                  <a:off x="3154" y="2150"/>
                  <a:ext cx="8" cy="11"/>
                </a:xfrm>
                <a:custGeom>
                  <a:avLst/>
                  <a:gdLst>
                    <a:gd name="T0" fmla="*/ 1 w 8"/>
                    <a:gd name="T1" fmla="*/ 0 h 11"/>
                    <a:gd name="T2" fmla="*/ 1 w 8"/>
                    <a:gd name="T3" fmla="*/ 11 h 11"/>
                    <a:gd name="T4" fmla="*/ 1 w 8"/>
                    <a:gd name="T5" fmla="*/ 10 h 11"/>
                    <a:gd name="T6" fmla="*/ 7 w 8"/>
                    <a:gd name="T7" fmla="*/ 10 h 11"/>
                    <a:gd name="T8" fmla="*/ 8 w 8"/>
                    <a:gd name="T9" fmla="*/ 11 h 11"/>
                    <a:gd name="T10" fmla="*/ 7 w 8"/>
                    <a:gd name="T11" fmla="*/ 11 h 11"/>
                    <a:gd name="T12" fmla="*/ 1 w 8"/>
                    <a:gd name="T13" fmla="*/ 11 h 11"/>
                    <a:gd name="T14" fmla="*/ 0 w 8"/>
                    <a:gd name="T15" fmla="*/ 11 h 11"/>
                    <a:gd name="T16" fmla="*/ 0 w 8"/>
                    <a:gd name="T17" fmla="*/ 0 h 11"/>
                    <a:gd name="T18" fmla="*/ 1 w 8"/>
                    <a:gd name="T19" fmla="*/ 0 h 11"/>
                    <a:gd name="T20" fmla="*/ 1 w 8"/>
                    <a:gd name="T21" fmla="*/ 0 h 11"/>
                    <a:gd name="T22" fmla="*/ 1 w 8"/>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1"/>
                    <a:gd name="T38" fmla="*/ 8 w 8"/>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1">
                      <a:moveTo>
                        <a:pt x="1" y="0"/>
                      </a:moveTo>
                      <a:lnTo>
                        <a:pt x="1" y="11"/>
                      </a:lnTo>
                      <a:lnTo>
                        <a:pt x="1" y="10"/>
                      </a:lnTo>
                      <a:lnTo>
                        <a:pt x="7" y="10"/>
                      </a:lnTo>
                      <a:lnTo>
                        <a:pt x="8" y="11"/>
                      </a:lnTo>
                      <a:lnTo>
                        <a:pt x="7" y="11"/>
                      </a:lnTo>
                      <a:lnTo>
                        <a:pt x="1" y="11"/>
                      </a:lnTo>
                      <a:lnTo>
                        <a:pt x="0" y="11"/>
                      </a:lnTo>
                      <a:lnTo>
                        <a:pt x="0" y="0"/>
                      </a:lnTo>
                      <a:lnTo>
                        <a:pt x="1" y="0"/>
                      </a:lnTo>
                    </a:path>
                  </a:pathLst>
                </a:custGeom>
                <a:noFill/>
                <a:ln w="1588">
                  <a:solidFill>
                    <a:srgbClr val="000000"/>
                  </a:solidFill>
                  <a:round/>
                  <a:headEnd/>
                  <a:tailEnd/>
                </a:ln>
              </p:spPr>
              <p:txBody>
                <a:bodyPr/>
                <a:lstStyle/>
                <a:p>
                  <a:endParaRPr lang="en-US"/>
                </a:p>
              </p:txBody>
            </p:sp>
            <p:sp>
              <p:nvSpPr>
                <p:cNvPr id="3095" name="Freeform 889"/>
                <p:cNvSpPr>
                  <a:spLocks/>
                </p:cNvSpPr>
                <p:nvPr/>
              </p:nvSpPr>
              <p:spPr bwMode="auto">
                <a:xfrm>
                  <a:off x="3170" y="2160"/>
                  <a:ext cx="17" cy="1"/>
                </a:xfrm>
                <a:custGeom>
                  <a:avLst/>
                  <a:gdLst>
                    <a:gd name="T0" fmla="*/ 1 w 17"/>
                    <a:gd name="T1" fmla="*/ 0 h 1"/>
                    <a:gd name="T2" fmla="*/ 16 w 17"/>
                    <a:gd name="T3" fmla="*/ 0 h 1"/>
                    <a:gd name="T4" fmla="*/ 17 w 17"/>
                    <a:gd name="T5" fmla="*/ 1 h 1"/>
                    <a:gd name="T6" fmla="*/ 16 w 17"/>
                    <a:gd name="T7" fmla="*/ 1 h 1"/>
                    <a:gd name="T8" fmla="*/ 1 w 17"/>
                    <a:gd name="T9" fmla="*/ 1 h 1"/>
                    <a:gd name="T10" fmla="*/ 0 w 17"/>
                    <a:gd name="T11" fmla="*/ 1 h 1"/>
                    <a:gd name="T12" fmla="*/ 1 w 17"/>
                    <a:gd name="T13" fmla="*/ 0 h 1"/>
                    <a:gd name="T14" fmla="*/ 1 w 17"/>
                    <a:gd name="T15" fmla="*/ 0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 y="0"/>
                      </a:moveTo>
                      <a:lnTo>
                        <a:pt x="16" y="0"/>
                      </a:lnTo>
                      <a:lnTo>
                        <a:pt x="17" y="1"/>
                      </a:lnTo>
                      <a:lnTo>
                        <a:pt x="16" y="1"/>
                      </a:lnTo>
                      <a:lnTo>
                        <a:pt x="1" y="1"/>
                      </a:lnTo>
                      <a:lnTo>
                        <a:pt x="0" y="1"/>
                      </a:lnTo>
                      <a:lnTo>
                        <a:pt x="1" y="0"/>
                      </a:lnTo>
                    </a:path>
                  </a:pathLst>
                </a:custGeom>
                <a:noFill/>
                <a:ln w="1588">
                  <a:solidFill>
                    <a:srgbClr val="000000"/>
                  </a:solidFill>
                  <a:round/>
                  <a:headEnd/>
                  <a:tailEnd/>
                </a:ln>
              </p:spPr>
              <p:txBody>
                <a:bodyPr/>
                <a:lstStyle/>
                <a:p>
                  <a:endParaRPr lang="en-US"/>
                </a:p>
              </p:txBody>
            </p:sp>
            <p:sp>
              <p:nvSpPr>
                <p:cNvPr id="3096" name="Freeform 890"/>
                <p:cNvSpPr>
                  <a:spLocks/>
                </p:cNvSpPr>
                <p:nvPr/>
              </p:nvSpPr>
              <p:spPr bwMode="auto">
                <a:xfrm>
                  <a:off x="3195" y="2160"/>
                  <a:ext cx="17" cy="1"/>
                </a:xfrm>
                <a:custGeom>
                  <a:avLst/>
                  <a:gdLst>
                    <a:gd name="T0" fmla="*/ 1 w 17"/>
                    <a:gd name="T1" fmla="*/ 0 h 1"/>
                    <a:gd name="T2" fmla="*/ 16 w 17"/>
                    <a:gd name="T3" fmla="*/ 0 h 1"/>
                    <a:gd name="T4" fmla="*/ 17 w 17"/>
                    <a:gd name="T5" fmla="*/ 1 h 1"/>
                    <a:gd name="T6" fmla="*/ 16 w 17"/>
                    <a:gd name="T7" fmla="*/ 1 h 1"/>
                    <a:gd name="T8" fmla="*/ 1 w 17"/>
                    <a:gd name="T9" fmla="*/ 1 h 1"/>
                    <a:gd name="T10" fmla="*/ 0 w 17"/>
                    <a:gd name="T11" fmla="*/ 1 h 1"/>
                    <a:gd name="T12" fmla="*/ 1 w 17"/>
                    <a:gd name="T13" fmla="*/ 0 h 1"/>
                    <a:gd name="T14" fmla="*/ 1 w 17"/>
                    <a:gd name="T15" fmla="*/ 0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 y="0"/>
                      </a:moveTo>
                      <a:lnTo>
                        <a:pt x="16" y="0"/>
                      </a:lnTo>
                      <a:lnTo>
                        <a:pt x="17" y="1"/>
                      </a:lnTo>
                      <a:lnTo>
                        <a:pt x="16" y="1"/>
                      </a:lnTo>
                      <a:lnTo>
                        <a:pt x="1" y="1"/>
                      </a:lnTo>
                      <a:lnTo>
                        <a:pt x="0" y="1"/>
                      </a:lnTo>
                      <a:lnTo>
                        <a:pt x="1" y="0"/>
                      </a:lnTo>
                    </a:path>
                  </a:pathLst>
                </a:custGeom>
                <a:noFill/>
                <a:ln w="1588">
                  <a:solidFill>
                    <a:srgbClr val="000000"/>
                  </a:solidFill>
                  <a:round/>
                  <a:headEnd/>
                  <a:tailEnd/>
                </a:ln>
              </p:spPr>
              <p:txBody>
                <a:bodyPr/>
                <a:lstStyle/>
                <a:p>
                  <a:endParaRPr lang="en-US"/>
                </a:p>
              </p:txBody>
            </p:sp>
            <p:sp>
              <p:nvSpPr>
                <p:cNvPr id="3097" name="Freeform 891"/>
                <p:cNvSpPr>
                  <a:spLocks/>
                </p:cNvSpPr>
                <p:nvPr/>
              </p:nvSpPr>
              <p:spPr bwMode="auto">
                <a:xfrm>
                  <a:off x="3214" y="2166"/>
                  <a:ext cx="1" cy="13"/>
                </a:xfrm>
                <a:custGeom>
                  <a:avLst/>
                  <a:gdLst>
                    <a:gd name="T0" fmla="*/ 1 w 1"/>
                    <a:gd name="T1" fmla="*/ 0 h 13"/>
                    <a:gd name="T2" fmla="*/ 1 w 1"/>
                    <a:gd name="T3" fmla="*/ 13 h 13"/>
                    <a:gd name="T4" fmla="*/ 1 w 1"/>
                    <a:gd name="T5" fmla="*/ 13 h 13"/>
                    <a:gd name="T6" fmla="*/ 0 w 1"/>
                    <a:gd name="T7" fmla="*/ 13 h 13"/>
                    <a:gd name="T8" fmla="*/ 0 w 1"/>
                    <a:gd name="T9" fmla="*/ 0 h 13"/>
                    <a:gd name="T10" fmla="*/ 1 w 1"/>
                    <a:gd name="T11" fmla="*/ 0 h 13"/>
                    <a:gd name="T12" fmla="*/ 1 w 1"/>
                    <a:gd name="T13" fmla="*/ 0 h 13"/>
                    <a:gd name="T14" fmla="*/ 1 w 1"/>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13"/>
                    <a:gd name="T26" fmla="*/ 1 w 1"/>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13">
                      <a:moveTo>
                        <a:pt x="1" y="0"/>
                      </a:moveTo>
                      <a:lnTo>
                        <a:pt x="1" y="13"/>
                      </a:lnTo>
                      <a:lnTo>
                        <a:pt x="0" y="13"/>
                      </a:lnTo>
                      <a:lnTo>
                        <a:pt x="0" y="0"/>
                      </a:lnTo>
                      <a:lnTo>
                        <a:pt x="1" y="0"/>
                      </a:lnTo>
                    </a:path>
                  </a:pathLst>
                </a:custGeom>
                <a:noFill/>
                <a:ln w="1588">
                  <a:solidFill>
                    <a:srgbClr val="000000"/>
                  </a:solidFill>
                  <a:round/>
                  <a:headEnd/>
                  <a:tailEnd/>
                </a:ln>
              </p:spPr>
              <p:txBody>
                <a:bodyPr/>
                <a:lstStyle/>
                <a:p>
                  <a:endParaRPr lang="en-US"/>
                </a:p>
              </p:txBody>
            </p:sp>
            <p:sp>
              <p:nvSpPr>
                <p:cNvPr id="3098" name="Freeform 892"/>
                <p:cNvSpPr>
                  <a:spLocks/>
                </p:cNvSpPr>
                <p:nvPr/>
              </p:nvSpPr>
              <p:spPr bwMode="auto">
                <a:xfrm>
                  <a:off x="3211" y="2167"/>
                  <a:ext cx="8" cy="12"/>
                </a:xfrm>
                <a:custGeom>
                  <a:avLst/>
                  <a:gdLst>
                    <a:gd name="T0" fmla="*/ 0 w 8"/>
                    <a:gd name="T1" fmla="*/ 0 h 12"/>
                    <a:gd name="T2" fmla="*/ 4 w 8"/>
                    <a:gd name="T3" fmla="*/ 12 h 12"/>
                    <a:gd name="T4" fmla="*/ 8 w 8"/>
                    <a:gd name="T5" fmla="*/ 0 h 12"/>
                    <a:gd name="T6" fmla="*/ 0 60000 65536"/>
                    <a:gd name="T7" fmla="*/ 0 60000 65536"/>
                    <a:gd name="T8" fmla="*/ 0 60000 65536"/>
                    <a:gd name="T9" fmla="*/ 0 w 8"/>
                    <a:gd name="T10" fmla="*/ 0 h 12"/>
                    <a:gd name="T11" fmla="*/ 8 w 8"/>
                    <a:gd name="T12" fmla="*/ 12 h 12"/>
                  </a:gdLst>
                  <a:ahLst/>
                  <a:cxnLst>
                    <a:cxn ang="T6">
                      <a:pos x="T0" y="T1"/>
                    </a:cxn>
                    <a:cxn ang="T7">
                      <a:pos x="T2" y="T3"/>
                    </a:cxn>
                    <a:cxn ang="T8">
                      <a:pos x="T4" y="T5"/>
                    </a:cxn>
                  </a:cxnLst>
                  <a:rect l="T9" t="T10" r="T11" b="T12"/>
                  <a:pathLst>
                    <a:path w="8" h="12">
                      <a:moveTo>
                        <a:pt x="0" y="0"/>
                      </a:moveTo>
                      <a:lnTo>
                        <a:pt x="4" y="12"/>
                      </a:lnTo>
                      <a:lnTo>
                        <a:pt x="8" y="0"/>
                      </a:lnTo>
                    </a:path>
                  </a:pathLst>
                </a:custGeom>
                <a:noFill/>
                <a:ln w="0">
                  <a:solidFill>
                    <a:srgbClr val="000000"/>
                  </a:solidFill>
                  <a:round/>
                  <a:headEnd/>
                  <a:tailEnd/>
                </a:ln>
              </p:spPr>
              <p:txBody>
                <a:bodyPr/>
                <a:lstStyle/>
                <a:p>
                  <a:endParaRPr lang="en-US"/>
                </a:p>
              </p:txBody>
            </p:sp>
            <p:sp>
              <p:nvSpPr>
                <p:cNvPr id="3099" name="Freeform 893"/>
                <p:cNvSpPr>
                  <a:spLocks noEditPoints="1"/>
                </p:cNvSpPr>
                <p:nvPr/>
              </p:nvSpPr>
              <p:spPr bwMode="auto">
                <a:xfrm>
                  <a:off x="3240" y="2150"/>
                  <a:ext cx="143" cy="26"/>
                </a:xfrm>
                <a:custGeom>
                  <a:avLst/>
                  <a:gdLst>
                    <a:gd name="T0" fmla="*/ 143 w 143"/>
                    <a:gd name="T1" fmla="*/ 0 h 26"/>
                    <a:gd name="T2" fmla="*/ 143 w 143"/>
                    <a:gd name="T3" fmla="*/ 9 h 26"/>
                    <a:gd name="T4" fmla="*/ 142 w 143"/>
                    <a:gd name="T5" fmla="*/ 10 h 26"/>
                    <a:gd name="T6" fmla="*/ 135 w 143"/>
                    <a:gd name="T7" fmla="*/ 10 h 26"/>
                    <a:gd name="T8" fmla="*/ 134 w 143"/>
                    <a:gd name="T9" fmla="*/ 9 h 26"/>
                    <a:gd name="T10" fmla="*/ 135 w 143"/>
                    <a:gd name="T11" fmla="*/ 9 h 26"/>
                    <a:gd name="T12" fmla="*/ 142 w 143"/>
                    <a:gd name="T13" fmla="*/ 9 h 26"/>
                    <a:gd name="T14" fmla="*/ 142 w 143"/>
                    <a:gd name="T15" fmla="*/ 9 h 26"/>
                    <a:gd name="T16" fmla="*/ 142 w 143"/>
                    <a:gd name="T17" fmla="*/ 0 h 26"/>
                    <a:gd name="T18" fmla="*/ 142 w 143"/>
                    <a:gd name="T19" fmla="*/ 0 h 26"/>
                    <a:gd name="T20" fmla="*/ 143 w 143"/>
                    <a:gd name="T21" fmla="*/ 0 h 26"/>
                    <a:gd name="T22" fmla="*/ 143 w 143"/>
                    <a:gd name="T23" fmla="*/ 0 h 26"/>
                    <a:gd name="T24" fmla="*/ 125 w 143"/>
                    <a:gd name="T25" fmla="*/ 10 h 26"/>
                    <a:gd name="T26" fmla="*/ 110 w 143"/>
                    <a:gd name="T27" fmla="*/ 10 h 26"/>
                    <a:gd name="T28" fmla="*/ 109 w 143"/>
                    <a:gd name="T29" fmla="*/ 9 h 26"/>
                    <a:gd name="T30" fmla="*/ 110 w 143"/>
                    <a:gd name="T31" fmla="*/ 9 h 26"/>
                    <a:gd name="T32" fmla="*/ 125 w 143"/>
                    <a:gd name="T33" fmla="*/ 9 h 26"/>
                    <a:gd name="T34" fmla="*/ 126 w 143"/>
                    <a:gd name="T35" fmla="*/ 9 h 26"/>
                    <a:gd name="T36" fmla="*/ 125 w 143"/>
                    <a:gd name="T37" fmla="*/ 10 h 26"/>
                    <a:gd name="T38" fmla="*/ 125 w 143"/>
                    <a:gd name="T39" fmla="*/ 10 h 26"/>
                    <a:gd name="T40" fmla="*/ 100 w 143"/>
                    <a:gd name="T41" fmla="*/ 10 h 26"/>
                    <a:gd name="T42" fmla="*/ 85 w 143"/>
                    <a:gd name="T43" fmla="*/ 10 h 26"/>
                    <a:gd name="T44" fmla="*/ 84 w 143"/>
                    <a:gd name="T45" fmla="*/ 9 h 26"/>
                    <a:gd name="T46" fmla="*/ 85 w 143"/>
                    <a:gd name="T47" fmla="*/ 9 h 26"/>
                    <a:gd name="T48" fmla="*/ 100 w 143"/>
                    <a:gd name="T49" fmla="*/ 9 h 26"/>
                    <a:gd name="T50" fmla="*/ 101 w 143"/>
                    <a:gd name="T51" fmla="*/ 9 h 26"/>
                    <a:gd name="T52" fmla="*/ 100 w 143"/>
                    <a:gd name="T53" fmla="*/ 10 h 26"/>
                    <a:gd name="T54" fmla="*/ 100 w 143"/>
                    <a:gd name="T55" fmla="*/ 10 h 26"/>
                    <a:gd name="T56" fmla="*/ 75 w 143"/>
                    <a:gd name="T57" fmla="*/ 10 h 26"/>
                    <a:gd name="T58" fmla="*/ 60 w 143"/>
                    <a:gd name="T59" fmla="*/ 10 h 26"/>
                    <a:gd name="T60" fmla="*/ 59 w 143"/>
                    <a:gd name="T61" fmla="*/ 9 h 26"/>
                    <a:gd name="T62" fmla="*/ 60 w 143"/>
                    <a:gd name="T63" fmla="*/ 9 h 26"/>
                    <a:gd name="T64" fmla="*/ 75 w 143"/>
                    <a:gd name="T65" fmla="*/ 9 h 26"/>
                    <a:gd name="T66" fmla="*/ 76 w 143"/>
                    <a:gd name="T67" fmla="*/ 9 h 26"/>
                    <a:gd name="T68" fmla="*/ 75 w 143"/>
                    <a:gd name="T69" fmla="*/ 10 h 26"/>
                    <a:gd name="T70" fmla="*/ 75 w 143"/>
                    <a:gd name="T71" fmla="*/ 10 h 26"/>
                    <a:gd name="T72" fmla="*/ 50 w 143"/>
                    <a:gd name="T73" fmla="*/ 10 h 26"/>
                    <a:gd name="T74" fmla="*/ 35 w 143"/>
                    <a:gd name="T75" fmla="*/ 10 h 26"/>
                    <a:gd name="T76" fmla="*/ 34 w 143"/>
                    <a:gd name="T77" fmla="*/ 9 h 26"/>
                    <a:gd name="T78" fmla="*/ 35 w 143"/>
                    <a:gd name="T79" fmla="*/ 9 h 26"/>
                    <a:gd name="T80" fmla="*/ 50 w 143"/>
                    <a:gd name="T81" fmla="*/ 9 h 26"/>
                    <a:gd name="T82" fmla="*/ 51 w 143"/>
                    <a:gd name="T83" fmla="*/ 9 h 26"/>
                    <a:gd name="T84" fmla="*/ 50 w 143"/>
                    <a:gd name="T85" fmla="*/ 10 h 26"/>
                    <a:gd name="T86" fmla="*/ 50 w 143"/>
                    <a:gd name="T87" fmla="*/ 10 h 26"/>
                    <a:gd name="T88" fmla="*/ 25 w 143"/>
                    <a:gd name="T89" fmla="*/ 10 h 26"/>
                    <a:gd name="T90" fmla="*/ 9 w 143"/>
                    <a:gd name="T91" fmla="*/ 10 h 26"/>
                    <a:gd name="T92" fmla="*/ 9 w 143"/>
                    <a:gd name="T93" fmla="*/ 9 h 26"/>
                    <a:gd name="T94" fmla="*/ 9 w 143"/>
                    <a:gd name="T95" fmla="*/ 9 h 26"/>
                    <a:gd name="T96" fmla="*/ 25 w 143"/>
                    <a:gd name="T97" fmla="*/ 9 h 26"/>
                    <a:gd name="T98" fmla="*/ 26 w 143"/>
                    <a:gd name="T99" fmla="*/ 9 h 26"/>
                    <a:gd name="T100" fmla="*/ 25 w 143"/>
                    <a:gd name="T101" fmla="*/ 10 h 26"/>
                    <a:gd name="T102" fmla="*/ 25 w 143"/>
                    <a:gd name="T103" fmla="*/ 10 h 26"/>
                    <a:gd name="T104" fmla="*/ 0 w 143"/>
                    <a:gd name="T105" fmla="*/ 10 h 26"/>
                    <a:gd name="T106" fmla="*/ 0 w 143"/>
                    <a:gd name="T107" fmla="*/ 25 h 26"/>
                    <a:gd name="T108" fmla="*/ 0 w 143"/>
                    <a:gd name="T109" fmla="*/ 26 h 26"/>
                    <a:gd name="T110" fmla="*/ 0 w 143"/>
                    <a:gd name="T111" fmla="*/ 25 h 26"/>
                    <a:gd name="T112" fmla="*/ 0 w 143"/>
                    <a:gd name="T113" fmla="*/ 10 h 26"/>
                    <a:gd name="T114" fmla="*/ 0 w 143"/>
                    <a:gd name="T115" fmla="*/ 9 h 26"/>
                    <a:gd name="T116" fmla="*/ 0 w 143"/>
                    <a:gd name="T117" fmla="*/ 10 h 26"/>
                    <a:gd name="T118" fmla="*/ 0 w 143"/>
                    <a:gd name="T119" fmla="*/ 10 h 2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43"/>
                    <a:gd name="T181" fmla="*/ 0 h 26"/>
                    <a:gd name="T182" fmla="*/ 143 w 143"/>
                    <a:gd name="T183" fmla="*/ 26 h 2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43" h="26">
                      <a:moveTo>
                        <a:pt x="143" y="0"/>
                      </a:moveTo>
                      <a:lnTo>
                        <a:pt x="143" y="9"/>
                      </a:lnTo>
                      <a:lnTo>
                        <a:pt x="142" y="10"/>
                      </a:lnTo>
                      <a:lnTo>
                        <a:pt x="135" y="10"/>
                      </a:lnTo>
                      <a:lnTo>
                        <a:pt x="134" y="9"/>
                      </a:lnTo>
                      <a:lnTo>
                        <a:pt x="135" y="9"/>
                      </a:lnTo>
                      <a:lnTo>
                        <a:pt x="142" y="9"/>
                      </a:lnTo>
                      <a:lnTo>
                        <a:pt x="142" y="0"/>
                      </a:lnTo>
                      <a:lnTo>
                        <a:pt x="143" y="0"/>
                      </a:lnTo>
                      <a:close/>
                      <a:moveTo>
                        <a:pt x="125" y="10"/>
                      </a:moveTo>
                      <a:lnTo>
                        <a:pt x="110" y="10"/>
                      </a:lnTo>
                      <a:lnTo>
                        <a:pt x="109" y="9"/>
                      </a:lnTo>
                      <a:lnTo>
                        <a:pt x="110" y="9"/>
                      </a:lnTo>
                      <a:lnTo>
                        <a:pt x="125" y="9"/>
                      </a:lnTo>
                      <a:lnTo>
                        <a:pt x="126" y="9"/>
                      </a:lnTo>
                      <a:lnTo>
                        <a:pt x="125" y="10"/>
                      </a:lnTo>
                      <a:close/>
                      <a:moveTo>
                        <a:pt x="100" y="10"/>
                      </a:moveTo>
                      <a:lnTo>
                        <a:pt x="85" y="10"/>
                      </a:lnTo>
                      <a:lnTo>
                        <a:pt x="84" y="9"/>
                      </a:lnTo>
                      <a:lnTo>
                        <a:pt x="85" y="9"/>
                      </a:lnTo>
                      <a:lnTo>
                        <a:pt x="100" y="9"/>
                      </a:lnTo>
                      <a:lnTo>
                        <a:pt x="101" y="9"/>
                      </a:lnTo>
                      <a:lnTo>
                        <a:pt x="100" y="10"/>
                      </a:lnTo>
                      <a:close/>
                      <a:moveTo>
                        <a:pt x="75" y="10"/>
                      </a:moveTo>
                      <a:lnTo>
                        <a:pt x="60" y="10"/>
                      </a:lnTo>
                      <a:lnTo>
                        <a:pt x="59" y="9"/>
                      </a:lnTo>
                      <a:lnTo>
                        <a:pt x="60" y="9"/>
                      </a:lnTo>
                      <a:lnTo>
                        <a:pt x="75" y="9"/>
                      </a:lnTo>
                      <a:lnTo>
                        <a:pt x="76" y="9"/>
                      </a:lnTo>
                      <a:lnTo>
                        <a:pt x="75" y="10"/>
                      </a:lnTo>
                      <a:close/>
                      <a:moveTo>
                        <a:pt x="50" y="10"/>
                      </a:moveTo>
                      <a:lnTo>
                        <a:pt x="35" y="10"/>
                      </a:lnTo>
                      <a:lnTo>
                        <a:pt x="34" y="9"/>
                      </a:lnTo>
                      <a:lnTo>
                        <a:pt x="35" y="9"/>
                      </a:lnTo>
                      <a:lnTo>
                        <a:pt x="50" y="9"/>
                      </a:lnTo>
                      <a:lnTo>
                        <a:pt x="51" y="9"/>
                      </a:lnTo>
                      <a:lnTo>
                        <a:pt x="50" y="10"/>
                      </a:lnTo>
                      <a:close/>
                      <a:moveTo>
                        <a:pt x="25" y="10"/>
                      </a:moveTo>
                      <a:lnTo>
                        <a:pt x="9" y="10"/>
                      </a:lnTo>
                      <a:lnTo>
                        <a:pt x="9" y="9"/>
                      </a:lnTo>
                      <a:lnTo>
                        <a:pt x="25" y="9"/>
                      </a:lnTo>
                      <a:lnTo>
                        <a:pt x="26" y="9"/>
                      </a:lnTo>
                      <a:lnTo>
                        <a:pt x="25" y="10"/>
                      </a:lnTo>
                      <a:close/>
                      <a:moveTo>
                        <a:pt x="0" y="10"/>
                      </a:moveTo>
                      <a:lnTo>
                        <a:pt x="0" y="25"/>
                      </a:lnTo>
                      <a:lnTo>
                        <a:pt x="0" y="26"/>
                      </a:lnTo>
                      <a:lnTo>
                        <a:pt x="0" y="25"/>
                      </a:lnTo>
                      <a:lnTo>
                        <a:pt x="0" y="10"/>
                      </a:lnTo>
                      <a:lnTo>
                        <a:pt x="0" y="9"/>
                      </a:lnTo>
                      <a:lnTo>
                        <a:pt x="0" y="10"/>
                      </a:lnTo>
                      <a:close/>
                    </a:path>
                  </a:pathLst>
                </a:custGeom>
                <a:solidFill>
                  <a:srgbClr val="000000"/>
                </a:solidFill>
                <a:ln w="9525">
                  <a:noFill/>
                  <a:round/>
                  <a:headEnd/>
                  <a:tailEnd/>
                </a:ln>
              </p:spPr>
              <p:txBody>
                <a:bodyPr/>
                <a:lstStyle/>
                <a:p>
                  <a:endParaRPr lang="en-US"/>
                </a:p>
              </p:txBody>
            </p:sp>
            <p:sp>
              <p:nvSpPr>
                <p:cNvPr id="3100" name="Freeform 894"/>
                <p:cNvSpPr>
                  <a:spLocks/>
                </p:cNvSpPr>
                <p:nvPr/>
              </p:nvSpPr>
              <p:spPr bwMode="auto">
                <a:xfrm>
                  <a:off x="3374" y="2150"/>
                  <a:ext cx="9" cy="10"/>
                </a:xfrm>
                <a:custGeom>
                  <a:avLst/>
                  <a:gdLst>
                    <a:gd name="T0" fmla="*/ 9 w 9"/>
                    <a:gd name="T1" fmla="*/ 0 h 10"/>
                    <a:gd name="T2" fmla="*/ 9 w 9"/>
                    <a:gd name="T3" fmla="*/ 9 h 10"/>
                    <a:gd name="T4" fmla="*/ 8 w 9"/>
                    <a:gd name="T5" fmla="*/ 10 h 10"/>
                    <a:gd name="T6" fmla="*/ 1 w 9"/>
                    <a:gd name="T7" fmla="*/ 10 h 10"/>
                    <a:gd name="T8" fmla="*/ 0 w 9"/>
                    <a:gd name="T9" fmla="*/ 9 h 10"/>
                    <a:gd name="T10" fmla="*/ 1 w 9"/>
                    <a:gd name="T11" fmla="*/ 9 h 10"/>
                    <a:gd name="T12" fmla="*/ 8 w 9"/>
                    <a:gd name="T13" fmla="*/ 9 h 10"/>
                    <a:gd name="T14" fmla="*/ 8 w 9"/>
                    <a:gd name="T15" fmla="*/ 9 h 10"/>
                    <a:gd name="T16" fmla="*/ 8 w 9"/>
                    <a:gd name="T17" fmla="*/ 0 h 10"/>
                    <a:gd name="T18" fmla="*/ 8 w 9"/>
                    <a:gd name="T19" fmla="*/ 0 h 10"/>
                    <a:gd name="T20" fmla="*/ 9 w 9"/>
                    <a:gd name="T21" fmla="*/ 0 h 10"/>
                    <a:gd name="T22" fmla="*/ 9 w 9"/>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
                    <a:gd name="T37" fmla="*/ 0 h 10"/>
                    <a:gd name="T38" fmla="*/ 9 w 9"/>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 h="10">
                      <a:moveTo>
                        <a:pt x="9" y="0"/>
                      </a:moveTo>
                      <a:lnTo>
                        <a:pt x="9" y="9"/>
                      </a:lnTo>
                      <a:lnTo>
                        <a:pt x="8" y="10"/>
                      </a:lnTo>
                      <a:lnTo>
                        <a:pt x="1" y="10"/>
                      </a:lnTo>
                      <a:lnTo>
                        <a:pt x="0" y="9"/>
                      </a:lnTo>
                      <a:lnTo>
                        <a:pt x="1" y="9"/>
                      </a:lnTo>
                      <a:lnTo>
                        <a:pt x="8" y="9"/>
                      </a:lnTo>
                      <a:lnTo>
                        <a:pt x="8" y="0"/>
                      </a:lnTo>
                      <a:lnTo>
                        <a:pt x="9" y="0"/>
                      </a:lnTo>
                    </a:path>
                  </a:pathLst>
                </a:custGeom>
                <a:noFill/>
                <a:ln w="1588">
                  <a:solidFill>
                    <a:srgbClr val="000000"/>
                  </a:solidFill>
                  <a:round/>
                  <a:headEnd/>
                  <a:tailEnd/>
                </a:ln>
              </p:spPr>
              <p:txBody>
                <a:bodyPr/>
                <a:lstStyle/>
                <a:p>
                  <a:endParaRPr lang="en-US"/>
                </a:p>
              </p:txBody>
            </p:sp>
            <p:sp>
              <p:nvSpPr>
                <p:cNvPr id="3101" name="Freeform 895"/>
                <p:cNvSpPr>
                  <a:spLocks/>
                </p:cNvSpPr>
                <p:nvPr/>
              </p:nvSpPr>
              <p:spPr bwMode="auto">
                <a:xfrm>
                  <a:off x="3349" y="2159"/>
                  <a:ext cx="17" cy="1"/>
                </a:xfrm>
                <a:custGeom>
                  <a:avLst/>
                  <a:gdLst>
                    <a:gd name="T0" fmla="*/ 16 w 17"/>
                    <a:gd name="T1" fmla="*/ 1 h 1"/>
                    <a:gd name="T2" fmla="*/ 1 w 17"/>
                    <a:gd name="T3" fmla="*/ 1 h 1"/>
                    <a:gd name="T4" fmla="*/ 0 w 17"/>
                    <a:gd name="T5" fmla="*/ 0 h 1"/>
                    <a:gd name="T6" fmla="*/ 1 w 17"/>
                    <a:gd name="T7" fmla="*/ 0 h 1"/>
                    <a:gd name="T8" fmla="*/ 16 w 17"/>
                    <a:gd name="T9" fmla="*/ 0 h 1"/>
                    <a:gd name="T10" fmla="*/ 17 w 17"/>
                    <a:gd name="T11" fmla="*/ 0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0"/>
                      </a:lnTo>
                      <a:lnTo>
                        <a:pt x="1" y="0"/>
                      </a:lnTo>
                      <a:lnTo>
                        <a:pt x="16" y="0"/>
                      </a:lnTo>
                      <a:lnTo>
                        <a:pt x="17" y="0"/>
                      </a:lnTo>
                      <a:lnTo>
                        <a:pt x="16" y="1"/>
                      </a:lnTo>
                    </a:path>
                  </a:pathLst>
                </a:custGeom>
                <a:noFill/>
                <a:ln w="1588">
                  <a:solidFill>
                    <a:srgbClr val="000000"/>
                  </a:solidFill>
                  <a:round/>
                  <a:headEnd/>
                  <a:tailEnd/>
                </a:ln>
              </p:spPr>
              <p:txBody>
                <a:bodyPr/>
                <a:lstStyle/>
                <a:p>
                  <a:endParaRPr lang="en-US"/>
                </a:p>
              </p:txBody>
            </p:sp>
            <p:sp>
              <p:nvSpPr>
                <p:cNvPr id="3102" name="Freeform 896"/>
                <p:cNvSpPr>
                  <a:spLocks/>
                </p:cNvSpPr>
                <p:nvPr/>
              </p:nvSpPr>
              <p:spPr bwMode="auto">
                <a:xfrm>
                  <a:off x="3324" y="2159"/>
                  <a:ext cx="17" cy="1"/>
                </a:xfrm>
                <a:custGeom>
                  <a:avLst/>
                  <a:gdLst>
                    <a:gd name="T0" fmla="*/ 16 w 17"/>
                    <a:gd name="T1" fmla="*/ 1 h 1"/>
                    <a:gd name="T2" fmla="*/ 1 w 17"/>
                    <a:gd name="T3" fmla="*/ 1 h 1"/>
                    <a:gd name="T4" fmla="*/ 0 w 17"/>
                    <a:gd name="T5" fmla="*/ 0 h 1"/>
                    <a:gd name="T6" fmla="*/ 1 w 17"/>
                    <a:gd name="T7" fmla="*/ 0 h 1"/>
                    <a:gd name="T8" fmla="*/ 16 w 17"/>
                    <a:gd name="T9" fmla="*/ 0 h 1"/>
                    <a:gd name="T10" fmla="*/ 17 w 17"/>
                    <a:gd name="T11" fmla="*/ 0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0"/>
                      </a:lnTo>
                      <a:lnTo>
                        <a:pt x="1" y="0"/>
                      </a:lnTo>
                      <a:lnTo>
                        <a:pt x="16" y="0"/>
                      </a:lnTo>
                      <a:lnTo>
                        <a:pt x="17" y="0"/>
                      </a:lnTo>
                      <a:lnTo>
                        <a:pt x="16" y="1"/>
                      </a:lnTo>
                    </a:path>
                  </a:pathLst>
                </a:custGeom>
                <a:noFill/>
                <a:ln w="1588">
                  <a:solidFill>
                    <a:srgbClr val="000000"/>
                  </a:solidFill>
                  <a:round/>
                  <a:headEnd/>
                  <a:tailEnd/>
                </a:ln>
              </p:spPr>
              <p:txBody>
                <a:bodyPr/>
                <a:lstStyle/>
                <a:p>
                  <a:endParaRPr lang="en-US"/>
                </a:p>
              </p:txBody>
            </p:sp>
            <p:sp>
              <p:nvSpPr>
                <p:cNvPr id="3103" name="Freeform 897"/>
                <p:cNvSpPr>
                  <a:spLocks/>
                </p:cNvSpPr>
                <p:nvPr/>
              </p:nvSpPr>
              <p:spPr bwMode="auto">
                <a:xfrm>
                  <a:off x="3299" y="2159"/>
                  <a:ext cx="17" cy="1"/>
                </a:xfrm>
                <a:custGeom>
                  <a:avLst/>
                  <a:gdLst>
                    <a:gd name="T0" fmla="*/ 16 w 17"/>
                    <a:gd name="T1" fmla="*/ 1 h 1"/>
                    <a:gd name="T2" fmla="*/ 1 w 17"/>
                    <a:gd name="T3" fmla="*/ 1 h 1"/>
                    <a:gd name="T4" fmla="*/ 0 w 17"/>
                    <a:gd name="T5" fmla="*/ 0 h 1"/>
                    <a:gd name="T6" fmla="*/ 1 w 17"/>
                    <a:gd name="T7" fmla="*/ 0 h 1"/>
                    <a:gd name="T8" fmla="*/ 16 w 17"/>
                    <a:gd name="T9" fmla="*/ 0 h 1"/>
                    <a:gd name="T10" fmla="*/ 17 w 17"/>
                    <a:gd name="T11" fmla="*/ 0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0"/>
                      </a:lnTo>
                      <a:lnTo>
                        <a:pt x="1" y="0"/>
                      </a:lnTo>
                      <a:lnTo>
                        <a:pt x="16" y="0"/>
                      </a:lnTo>
                      <a:lnTo>
                        <a:pt x="17" y="0"/>
                      </a:lnTo>
                      <a:lnTo>
                        <a:pt x="16" y="1"/>
                      </a:lnTo>
                    </a:path>
                  </a:pathLst>
                </a:custGeom>
                <a:noFill/>
                <a:ln w="1588">
                  <a:solidFill>
                    <a:srgbClr val="000000"/>
                  </a:solidFill>
                  <a:round/>
                  <a:headEnd/>
                  <a:tailEnd/>
                </a:ln>
              </p:spPr>
              <p:txBody>
                <a:bodyPr/>
                <a:lstStyle/>
                <a:p>
                  <a:endParaRPr lang="en-US"/>
                </a:p>
              </p:txBody>
            </p:sp>
            <p:sp>
              <p:nvSpPr>
                <p:cNvPr id="3104" name="Freeform 898"/>
                <p:cNvSpPr>
                  <a:spLocks/>
                </p:cNvSpPr>
                <p:nvPr/>
              </p:nvSpPr>
              <p:spPr bwMode="auto">
                <a:xfrm>
                  <a:off x="3274" y="2159"/>
                  <a:ext cx="17" cy="1"/>
                </a:xfrm>
                <a:custGeom>
                  <a:avLst/>
                  <a:gdLst>
                    <a:gd name="T0" fmla="*/ 16 w 17"/>
                    <a:gd name="T1" fmla="*/ 1 h 1"/>
                    <a:gd name="T2" fmla="*/ 1 w 17"/>
                    <a:gd name="T3" fmla="*/ 1 h 1"/>
                    <a:gd name="T4" fmla="*/ 0 w 17"/>
                    <a:gd name="T5" fmla="*/ 0 h 1"/>
                    <a:gd name="T6" fmla="*/ 1 w 17"/>
                    <a:gd name="T7" fmla="*/ 0 h 1"/>
                    <a:gd name="T8" fmla="*/ 16 w 17"/>
                    <a:gd name="T9" fmla="*/ 0 h 1"/>
                    <a:gd name="T10" fmla="*/ 17 w 17"/>
                    <a:gd name="T11" fmla="*/ 0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1" y="1"/>
                      </a:lnTo>
                      <a:lnTo>
                        <a:pt x="0" y="0"/>
                      </a:lnTo>
                      <a:lnTo>
                        <a:pt x="1" y="0"/>
                      </a:lnTo>
                      <a:lnTo>
                        <a:pt x="16" y="0"/>
                      </a:lnTo>
                      <a:lnTo>
                        <a:pt x="17" y="0"/>
                      </a:lnTo>
                      <a:lnTo>
                        <a:pt x="16" y="1"/>
                      </a:lnTo>
                    </a:path>
                  </a:pathLst>
                </a:custGeom>
                <a:noFill/>
                <a:ln w="1588">
                  <a:solidFill>
                    <a:srgbClr val="000000"/>
                  </a:solidFill>
                  <a:round/>
                  <a:headEnd/>
                  <a:tailEnd/>
                </a:ln>
              </p:spPr>
              <p:txBody>
                <a:bodyPr/>
                <a:lstStyle/>
                <a:p>
                  <a:endParaRPr lang="en-US"/>
                </a:p>
              </p:txBody>
            </p:sp>
            <p:sp>
              <p:nvSpPr>
                <p:cNvPr id="3105" name="Freeform 899"/>
                <p:cNvSpPr>
                  <a:spLocks/>
                </p:cNvSpPr>
                <p:nvPr/>
              </p:nvSpPr>
              <p:spPr bwMode="auto">
                <a:xfrm>
                  <a:off x="3249" y="2159"/>
                  <a:ext cx="17" cy="1"/>
                </a:xfrm>
                <a:custGeom>
                  <a:avLst/>
                  <a:gdLst>
                    <a:gd name="T0" fmla="*/ 16 w 17"/>
                    <a:gd name="T1" fmla="*/ 1 h 1"/>
                    <a:gd name="T2" fmla="*/ 0 w 17"/>
                    <a:gd name="T3" fmla="*/ 1 h 1"/>
                    <a:gd name="T4" fmla="*/ 0 w 17"/>
                    <a:gd name="T5" fmla="*/ 0 h 1"/>
                    <a:gd name="T6" fmla="*/ 0 w 17"/>
                    <a:gd name="T7" fmla="*/ 0 h 1"/>
                    <a:gd name="T8" fmla="*/ 16 w 17"/>
                    <a:gd name="T9" fmla="*/ 0 h 1"/>
                    <a:gd name="T10" fmla="*/ 17 w 17"/>
                    <a:gd name="T11" fmla="*/ 0 h 1"/>
                    <a:gd name="T12" fmla="*/ 16 w 17"/>
                    <a:gd name="T13" fmla="*/ 1 h 1"/>
                    <a:gd name="T14" fmla="*/ 16 w 17"/>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
                    <a:gd name="T26" fmla="*/ 17 w 17"/>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
                      <a:moveTo>
                        <a:pt x="16" y="1"/>
                      </a:moveTo>
                      <a:lnTo>
                        <a:pt x="0" y="1"/>
                      </a:lnTo>
                      <a:lnTo>
                        <a:pt x="0" y="0"/>
                      </a:lnTo>
                      <a:lnTo>
                        <a:pt x="16" y="0"/>
                      </a:lnTo>
                      <a:lnTo>
                        <a:pt x="17" y="0"/>
                      </a:lnTo>
                      <a:lnTo>
                        <a:pt x="16" y="1"/>
                      </a:lnTo>
                    </a:path>
                  </a:pathLst>
                </a:custGeom>
                <a:noFill/>
                <a:ln w="1588">
                  <a:solidFill>
                    <a:srgbClr val="000000"/>
                  </a:solidFill>
                  <a:round/>
                  <a:headEnd/>
                  <a:tailEnd/>
                </a:ln>
              </p:spPr>
              <p:txBody>
                <a:bodyPr/>
                <a:lstStyle/>
                <a:p>
                  <a:endParaRPr lang="en-US"/>
                </a:p>
              </p:txBody>
            </p:sp>
            <p:sp>
              <p:nvSpPr>
                <p:cNvPr id="3106" name="Freeform 900"/>
                <p:cNvSpPr>
                  <a:spLocks/>
                </p:cNvSpPr>
                <p:nvPr/>
              </p:nvSpPr>
              <p:spPr bwMode="auto">
                <a:xfrm>
                  <a:off x="3240" y="2159"/>
                  <a:ext cx="0" cy="17"/>
                </a:xfrm>
                <a:custGeom>
                  <a:avLst/>
                  <a:gdLst>
                    <a:gd name="T0" fmla="*/ 1 h 17"/>
                    <a:gd name="T1" fmla="*/ 16 h 17"/>
                    <a:gd name="T2" fmla="*/ 17 h 17"/>
                    <a:gd name="T3" fmla="*/ 16 h 17"/>
                    <a:gd name="T4" fmla="*/ 1 h 17"/>
                    <a:gd name="T5" fmla="*/ 0 h 17"/>
                    <a:gd name="T6" fmla="*/ 1 h 17"/>
                    <a:gd name="T7" fmla="*/ 1 h 17"/>
                    <a:gd name="T8" fmla="*/ 0 60000 65536"/>
                    <a:gd name="T9" fmla="*/ 0 60000 65536"/>
                    <a:gd name="T10" fmla="*/ 0 60000 65536"/>
                    <a:gd name="T11" fmla="*/ 0 60000 65536"/>
                    <a:gd name="T12" fmla="*/ 0 60000 65536"/>
                    <a:gd name="T13" fmla="*/ 0 60000 65536"/>
                    <a:gd name="T14" fmla="*/ 0 60000 65536"/>
                    <a:gd name="T15" fmla="*/ 0 60000 65536"/>
                    <a:gd name="T16" fmla="*/ 0 h 17"/>
                    <a:gd name="T17" fmla="*/ 17 h 17"/>
                  </a:gdLst>
                  <a:ahLst/>
                  <a:cxnLst>
                    <a:cxn ang="T8">
                      <a:pos x="0" y="T0"/>
                    </a:cxn>
                    <a:cxn ang="T9">
                      <a:pos x="0" y="T1"/>
                    </a:cxn>
                    <a:cxn ang="T10">
                      <a:pos x="0" y="T2"/>
                    </a:cxn>
                    <a:cxn ang="T11">
                      <a:pos x="0" y="T3"/>
                    </a:cxn>
                    <a:cxn ang="T12">
                      <a:pos x="0" y="T4"/>
                    </a:cxn>
                    <a:cxn ang="T13">
                      <a:pos x="0" y="T5"/>
                    </a:cxn>
                    <a:cxn ang="T14">
                      <a:pos x="0" y="T6"/>
                    </a:cxn>
                    <a:cxn ang="T15">
                      <a:pos x="0" y="T7"/>
                    </a:cxn>
                  </a:cxnLst>
                  <a:rect l="0" t="T16" r="0" b="T17"/>
                  <a:pathLst>
                    <a:path h="17">
                      <a:moveTo>
                        <a:pt x="0" y="1"/>
                      </a:moveTo>
                      <a:lnTo>
                        <a:pt x="0" y="16"/>
                      </a:lnTo>
                      <a:lnTo>
                        <a:pt x="0" y="17"/>
                      </a:lnTo>
                      <a:lnTo>
                        <a:pt x="0" y="16"/>
                      </a:lnTo>
                      <a:lnTo>
                        <a:pt x="0" y="1"/>
                      </a:lnTo>
                      <a:lnTo>
                        <a:pt x="0" y="0"/>
                      </a:lnTo>
                      <a:lnTo>
                        <a:pt x="0" y="1"/>
                      </a:lnTo>
                    </a:path>
                  </a:pathLst>
                </a:custGeom>
                <a:noFill/>
                <a:ln w="1588">
                  <a:solidFill>
                    <a:srgbClr val="000000"/>
                  </a:solidFill>
                  <a:round/>
                  <a:headEnd/>
                  <a:tailEnd/>
                </a:ln>
              </p:spPr>
              <p:txBody>
                <a:bodyPr/>
                <a:lstStyle/>
                <a:p>
                  <a:endParaRPr lang="en-US"/>
                </a:p>
              </p:txBody>
            </p:sp>
            <p:sp>
              <p:nvSpPr>
                <p:cNvPr id="3107" name="Freeform 901"/>
                <p:cNvSpPr>
                  <a:spLocks/>
                </p:cNvSpPr>
                <p:nvPr/>
              </p:nvSpPr>
              <p:spPr bwMode="auto">
                <a:xfrm>
                  <a:off x="3236" y="2167"/>
                  <a:ext cx="8" cy="12"/>
                </a:xfrm>
                <a:custGeom>
                  <a:avLst/>
                  <a:gdLst>
                    <a:gd name="T0" fmla="*/ 0 w 8"/>
                    <a:gd name="T1" fmla="*/ 0 h 12"/>
                    <a:gd name="T2" fmla="*/ 4 w 8"/>
                    <a:gd name="T3" fmla="*/ 12 h 12"/>
                    <a:gd name="T4" fmla="*/ 8 w 8"/>
                    <a:gd name="T5" fmla="*/ 0 h 12"/>
                    <a:gd name="T6" fmla="*/ 0 60000 65536"/>
                    <a:gd name="T7" fmla="*/ 0 60000 65536"/>
                    <a:gd name="T8" fmla="*/ 0 60000 65536"/>
                    <a:gd name="T9" fmla="*/ 0 w 8"/>
                    <a:gd name="T10" fmla="*/ 0 h 12"/>
                    <a:gd name="T11" fmla="*/ 8 w 8"/>
                    <a:gd name="T12" fmla="*/ 12 h 12"/>
                  </a:gdLst>
                  <a:ahLst/>
                  <a:cxnLst>
                    <a:cxn ang="T6">
                      <a:pos x="T0" y="T1"/>
                    </a:cxn>
                    <a:cxn ang="T7">
                      <a:pos x="T2" y="T3"/>
                    </a:cxn>
                    <a:cxn ang="T8">
                      <a:pos x="T4" y="T5"/>
                    </a:cxn>
                  </a:cxnLst>
                  <a:rect l="T9" t="T10" r="T11" b="T12"/>
                  <a:pathLst>
                    <a:path w="8" h="12">
                      <a:moveTo>
                        <a:pt x="0" y="0"/>
                      </a:moveTo>
                      <a:lnTo>
                        <a:pt x="4" y="12"/>
                      </a:lnTo>
                      <a:lnTo>
                        <a:pt x="8" y="0"/>
                      </a:lnTo>
                    </a:path>
                  </a:pathLst>
                </a:custGeom>
                <a:noFill/>
                <a:ln w="0">
                  <a:solidFill>
                    <a:srgbClr val="000000"/>
                  </a:solidFill>
                  <a:round/>
                  <a:headEnd/>
                  <a:tailEnd/>
                </a:ln>
              </p:spPr>
              <p:txBody>
                <a:bodyPr/>
                <a:lstStyle/>
                <a:p>
                  <a:endParaRPr lang="en-US"/>
                </a:p>
              </p:txBody>
            </p:sp>
            <p:sp>
              <p:nvSpPr>
                <p:cNvPr id="3108" name="Freeform 902"/>
                <p:cNvSpPr>
                  <a:spLocks/>
                </p:cNvSpPr>
                <p:nvPr/>
              </p:nvSpPr>
              <p:spPr bwMode="auto">
                <a:xfrm>
                  <a:off x="3336" y="2099"/>
                  <a:ext cx="92" cy="51"/>
                </a:xfrm>
                <a:custGeom>
                  <a:avLst/>
                  <a:gdLst>
                    <a:gd name="T0" fmla="*/ 0 w 92"/>
                    <a:gd name="T1" fmla="*/ 38 h 51"/>
                    <a:gd name="T2" fmla="*/ 1 w 92"/>
                    <a:gd name="T3" fmla="*/ 44 h 51"/>
                    <a:gd name="T4" fmla="*/ 4 w 92"/>
                    <a:gd name="T5" fmla="*/ 48 h 51"/>
                    <a:gd name="T6" fmla="*/ 8 w 92"/>
                    <a:gd name="T7" fmla="*/ 50 h 51"/>
                    <a:gd name="T8" fmla="*/ 13 w 92"/>
                    <a:gd name="T9" fmla="*/ 51 h 51"/>
                    <a:gd name="T10" fmla="*/ 79 w 92"/>
                    <a:gd name="T11" fmla="*/ 51 h 51"/>
                    <a:gd name="T12" fmla="*/ 84 w 92"/>
                    <a:gd name="T13" fmla="*/ 50 h 51"/>
                    <a:gd name="T14" fmla="*/ 88 w 92"/>
                    <a:gd name="T15" fmla="*/ 48 h 51"/>
                    <a:gd name="T16" fmla="*/ 91 w 92"/>
                    <a:gd name="T17" fmla="*/ 44 h 51"/>
                    <a:gd name="T18" fmla="*/ 92 w 92"/>
                    <a:gd name="T19" fmla="*/ 38 h 51"/>
                    <a:gd name="T20" fmla="*/ 92 w 92"/>
                    <a:gd name="T21" fmla="*/ 38 h 51"/>
                    <a:gd name="T22" fmla="*/ 92 w 92"/>
                    <a:gd name="T23" fmla="*/ 13 h 51"/>
                    <a:gd name="T24" fmla="*/ 91 w 92"/>
                    <a:gd name="T25" fmla="*/ 7 h 51"/>
                    <a:gd name="T26" fmla="*/ 88 w 92"/>
                    <a:gd name="T27" fmla="*/ 3 h 51"/>
                    <a:gd name="T28" fmla="*/ 84 w 92"/>
                    <a:gd name="T29" fmla="*/ 1 h 51"/>
                    <a:gd name="T30" fmla="*/ 79 w 92"/>
                    <a:gd name="T31" fmla="*/ 0 h 51"/>
                    <a:gd name="T32" fmla="*/ 13 w 92"/>
                    <a:gd name="T33" fmla="*/ 0 h 51"/>
                    <a:gd name="T34" fmla="*/ 8 w 92"/>
                    <a:gd name="T35" fmla="*/ 1 h 51"/>
                    <a:gd name="T36" fmla="*/ 4 w 92"/>
                    <a:gd name="T37" fmla="*/ 3 h 51"/>
                    <a:gd name="T38" fmla="*/ 1 w 92"/>
                    <a:gd name="T39" fmla="*/ 7 h 51"/>
                    <a:gd name="T40" fmla="*/ 0 w 92"/>
                    <a:gd name="T41" fmla="*/ 13 h 51"/>
                    <a:gd name="T42" fmla="*/ 0 w 92"/>
                    <a:gd name="T43" fmla="*/ 38 h 51"/>
                    <a:gd name="T44" fmla="*/ 0 w 92"/>
                    <a:gd name="T45" fmla="*/ 38 h 5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2"/>
                    <a:gd name="T70" fmla="*/ 0 h 51"/>
                    <a:gd name="T71" fmla="*/ 92 w 92"/>
                    <a:gd name="T72" fmla="*/ 51 h 5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2" h="51">
                      <a:moveTo>
                        <a:pt x="0" y="38"/>
                      </a:moveTo>
                      <a:lnTo>
                        <a:pt x="1" y="44"/>
                      </a:lnTo>
                      <a:lnTo>
                        <a:pt x="4" y="48"/>
                      </a:lnTo>
                      <a:lnTo>
                        <a:pt x="8" y="50"/>
                      </a:lnTo>
                      <a:lnTo>
                        <a:pt x="13" y="51"/>
                      </a:lnTo>
                      <a:lnTo>
                        <a:pt x="79" y="51"/>
                      </a:lnTo>
                      <a:lnTo>
                        <a:pt x="84" y="50"/>
                      </a:lnTo>
                      <a:lnTo>
                        <a:pt x="88" y="48"/>
                      </a:lnTo>
                      <a:lnTo>
                        <a:pt x="91" y="44"/>
                      </a:lnTo>
                      <a:lnTo>
                        <a:pt x="92" y="38"/>
                      </a:lnTo>
                      <a:lnTo>
                        <a:pt x="92" y="13"/>
                      </a:lnTo>
                      <a:lnTo>
                        <a:pt x="91" y="7"/>
                      </a:lnTo>
                      <a:lnTo>
                        <a:pt x="88" y="3"/>
                      </a:lnTo>
                      <a:lnTo>
                        <a:pt x="84" y="1"/>
                      </a:lnTo>
                      <a:lnTo>
                        <a:pt x="79" y="0"/>
                      </a:lnTo>
                      <a:lnTo>
                        <a:pt x="13" y="0"/>
                      </a:lnTo>
                      <a:lnTo>
                        <a:pt x="8" y="1"/>
                      </a:lnTo>
                      <a:lnTo>
                        <a:pt x="4" y="3"/>
                      </a:lnTo>
                      <a:lnTo>
                        <a:pt x="1" y="7"/>
                      </a:lnTo>
                      <a:lnTo>
                        <a:pt x="0" y="13"/>
                      </a:lnTo>
                      <a:lnTo>
                        <a:pt x="0" y="38"/>
                      </a:lnTo>
                      <a:close/>
                    </a:path>
                  </a:pathLst>
                </a:custGeom>
                <a:solidFill>
                  <a:srgbClr val="FFFFFF"/>
                </a:solidFill>
                <a:ln w="9525">
                  <a:noFill/>
                  <a:round/>
                  <a:headEnd/>
                  <a:tailEnd/>
                </a:ln>
              </p:spPr>
              <p:txBody>
                <a:bodyPr/>
                <a:lstStyle/>
                <a:p>
                  <a:endParaRPr lang="en-US"/>
                </a:p>
              </p:txBody>
            </p:sp>
            <p:sp>
              <p:nvSpPr>
                <p:cNvPr id="3109" name="Freeform 903"/>
                <p:cNvSpPr>
                  <a:spLocks/>
                </p:cNvSpPr>
                <p:nvPr/>
              </p:nvSpPr>
              <p:spPr bwMode="auto">
                <a:xfrm>
                  <a:off x="3336" y="2099"/>
                  <a:ext cx="92" cy="51"/>
                </a:xfrm>
                <a:custGeom>
                  <a:avLst/>
                  <a:gdLst>
                    <a:gd name="T0" fmla="*/ 0 w 92"/>
                    <a:gd name="T1" fmla="*/ 38 h 51"/>
                    <a:gd name="T2" fmla="*/ 1 w 92"/>
                    <a:gd name="T3" fmla="*/ 44 h 51"/>
                    <a:gd name="T4" fmla="*/ 4 w 92"/>
                    <a:gd name="T5" fmla="*/ 48 h 51"/>
                    <a:gd name="T6" fmla="*/ 8 w 92"/>
                    <a:gd name="T7" fmla="*/ 50 h 51"/>
                    <a:gd name="T8" fmla="*/ 13 w 92"/>
                    <a:gd name="T9" fmla="*/ 51 h 51"/>
                    <a:gd name="T10" fmla="*/ 79 w 92"/>
                    <a:gd name="T11" fmla="*/ 51 h 51"/>
                    <a:gd name="T12" fmla="*/ 84 w 92"/>
                    <a:gd name="T13" fmla="*/ 50 h 51"/>
                    <a:gd name="T14" fmla="*/ 88 w 92"/>
                    <a:gd name="T15" fmla="*/ 48 h 51"/>
                    <a:gd name="T16" fmla="*/ 91 w 92"/>
                    <a:gd name="T17" fmla="*/ 44 h 51"/>
                    <a:gd name="T18" fmla="*/ 92 w 92"/>
                    <a:gd name="T19" fmla="*/ 38 h 51"/>
                    <a:gd name="T20" fmla="*/ 92 w 92"/>
                    <a:gd name="T21" fmla="*/ 38 h 51"/>
                    <a:gd name="T22" fmla="*/ 92 w 92"/>
                    <a:gd name="T23" fmla="*/ 13 h 51"/>
                    <a:gd name="T24" fmla="*/ 91 w 92"/>
                    <a:gd name="T25" fmla="*/ 7 h 51"/>
                    <a:gd name="T26" fmla="*/ 88 w 92"/>
                    <a:gd name="T27" fmla="*/ 3 h 51"/>
                    <a:gd name="T28" fmla="*/ 84 w 92"/>
                    <a:gd name="T29" fmla="*/ 1 h 51"/>
                    <a:gd name="T30" fmla="*/ 79 w 92"/>
                    <a:gd name="T31" fmla="*/ 0 h 51"/>
                    <a:gd name="T32" fmla="*/ 13 w 92"/>
                    <a:gd name="T33" fmla="*/ 0 h 51"/>
                    <a:gd name="T34" fmla="*/ 8 w 92"/>
                    <a:gd name="T35" fmla="*/ 1 h 51"/>
                    <a:gd name="T36" fmla="*/ 4 w 92"/>
                    <a:gd name="T37" fmla="*/ 3 h 51"/>
                    <a:gd name="T38" fmla="*/ 1 w 92"/>
                    <a:gd name="T39" fmla="*/ 7 h 51"/>
                    <a:gd name="T40" fmla="*/ 0 w 92"/>
                    <a:gd name="T41" fmla="*/ 13 h 51"/>
                    <a:gd name="T42" fmla="*/ 0 w 92"/>
                    <a:gd name="T43" fmla="*/ 38 h 51"/>
                    <a:gd name="T44" fmla="*/ 0 w 92"/>
                    <a:gd name="T45" fmla="*/ 38 h 5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2"/>
                    <a:gd name="T70" fmla="*/ 0 h 51"/>
                    <a:gd name="T71" fmla="*/ 92 w 92"/>
                    <a:gd name="T72" fmla="*/ 51 h 5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2" h="51">
                      <a:moveTo>
                        <a:pt x="0" y="38"/>
                      </a:moveTo>
                      <a:lnTo>
                        <a:pt x="1" y="44"/>
                      </a:lnTo>
                      <a:lnTo>
                        <a:pt x="4" y="48"/>
                      </a:lnTo>
                      <a:lnTo>
                        <a:pt x="8" y="50"/>
                      </a:lnTo>
                      <a:lnTo>
                        <a:pt x="13" y="51"/>
                      </a:lnTo>
                      <a:lnTo>
                        <a:pt x="79" y="51"/>
                      </a:lnTo>
                      <a:lnTo>
                        <a:pt x="84" y="50"/>
                      </a:lnTo>
                      <a:lnTo>
                        <a:pt x="88" y="48"/>
                      </a:lnTo>
                      <a:lnTo>
                        <a:pt x="91" y="44"/>
                      </a:lnTo>
                      <a:lnTo>
                        <a:pt x="92" y="38"/>
                      </a:lnTo>
                      <a:lnTo>
                        <a:pt x="92" y="13"/>
                      </a:lnTo>
                      <a:lnTo>
                        <a:pt x="91" y="7"/>
                      </a:lnTo>
                      <a:lnTo>
                        <a:pt x="88" y="3"/>
                      </a:lnTo>
                      <a:lnTo>
                        <a:pt x="84" y="1"/>
                      </a:lnTo>
                      <a:lnTo>
                        <a:pt x="79" y="0"/>
                      </a:lnTo>
                      <a:lnTo>
                        <a:pt x="13" y="0"/>
                      </a:lnTo>
                      <a:lnTo>
                        <a:pt x="8" y="1"/>
                      </a:lnTo>
                      <a:lnTo>
                        <a:pt x="4" y="3"/>
                      </a:lnTo>
                      <a:lnTo>
                        <a:pt x="1" y="7"/>
                      </a:lnTo>
                      <a:lnTo>
                        <a:pt x="0" y="13"/>
                      </a:lnTo>
                      <a:lnTo>
                        <a:pt x="0" y="38"/>
                      </a:lnTo>
                    </a:path>
                  </a:pathLst>
                </a:custGeom>
                <a:noFill/>
                <a:ln w="0">
                  <a:solidFill>
                    <a:srgbClr val="000000"/>
                  </a:solidFill>
                  <a:round/>
                  <a:headEnd/>
                  <a:tailEnd/>
                </a:ln>
              </p:spPr>
              <p:txBody>
                <a:bodyPr/>
                <a:lstStyle/>
                <a:p>
                  <a:endParaRPr lang="en-US"/>
                </a:p>
              </p:txBody>
            </p:sp>
            <p:sp>
              <p:nvSpPr>
                <p:cNvPr id="3110" name="Freeform 904"/>
                <p:cNvSpPr>
                  <a:spLocks/>
                </p:cNvSpPr>
                <p:nvPr/>
              </p:nvSpPr>
              <p:spPr bwMode="auto">
                <a:xfrm>
                  <a:off x="3101" y="2099"/>
                  <a:ext cx="108" cy="51"/>
                </a:xfrm>
                <a:custGeom>
                  <a:avLst/>
                  <a:gdLst>
                    <a:gd name="T0" fmla="*/ 0 w 108"/>
                    <a:gd name="T1" fmla="*/ 38 h 51"/>
                    <a:gd name="T2" fmla="*/ 1 w 108"/>
                    <a:gd name="T3" fmla="*/ 44 h 51"/>
                    <a:gd name="T4" fmla="*/ 4 w 108"/>
                    <a:gd name="T5" fmla="*/ 48 h 51"/>
                    <a:gd name="T6" fmla="*/ 8 w 108"/>
                    <a:gd name="T7" fmla="*/ 50 h 51"/>
                    <a:gd name="T8" fmla="*/ 13 w 108"/>
                    <a:gd name="T9" fmla="*/ 51 h 51"/>
                    <a:gd name="T10" fmla="*/ 95 w 108"/>
                    <a:gd name="T11" fmla="*/ 51 h 51"/>
                    <a:gd name="T12" fmla="*/ 101 w 108"/>
                    <a:gd name="T13" fmla="*/ 50 h 51"/>
                    <a:gd name="T14" fmla="*/ 105 w 108"/>
                    <a:gd name="T15" fmla="*/ 48 h 51"/>
                    <a:gd name="T16" fmla="*/ 107 w 108"/>
                    <a:gd name="T17" fmla="*/ 44 h 51"/>
                    <a:gd name="T18" fmla="*/ 108 w 108"/>
                    <a:gd name="T19" fmla="*/ 38 h 51"/>
                    <a:gd name="T20" fmla="*/ 108 w 108"/>
                    <a:gd name="T21" fmla="*/ 38 h 51"/>
                    <a:gd name="T22" fmla="*/ 108 w 108"/>
                    <a:gd name="T23" fmla="*/ 13 h 51"/>
                    <a:gd name="T24" fmla="*/ 107 w 108"/>
                    <a:gd name="T25" fmla="*/ 7 h 51"/>
                    <a:gd name="T26" fmla="*/ 105 w 108"/>
                    <a:gd name="T27" fmla="*/ 3 h 51"/>
                    <a:gd name="T28" fmla="*/ 101 w 108"/>
                    <a:gd name="T29" fmla="*/ 1 h 51"/>
                    <a:gd name="T30" fmla="*/ 95 w 108"/>
                    <a:gd name="T31" fmla="*/ 0 h 51"/>
                    <a:gd name="T32" fmla="*/ 13 w 108"/>
                    <a:gd name="T33" fmla="*/ 0 h 51"/>
                    <a:gd name="T34" fmla="*/ 8 w 108"/>
                    <a:gd name="T35" fmla="*/ 1 h 51"/>
                    <a:gd name="T36" fmla="*/ 4 w 108"/>
                    <a:gd name="T37" fmla="*/ 3 h 51"/>
                    <a:gd name="T38" fmla="*/ 1 w 108"/>
                    <a:gd name="T39" fmla="*/ 7 h 51"/>
                    <a:gd name="T40" fmla="*/ 0 w 108"/>
                    <a:gd name="T41" fmla="*/ 13 h 51"/>
                    <a:gd name="T42" fmla="*/ 0 w 108"/>
                    <a:gd name="T43" fmla="*/ 38 h 51"/>
                    <a:gd name="T44" fmla="*/ 0 w 108"/>
                    <a:gd name="T45" fmla="*/ 38 h 5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8"/>
                    <a:gd name="T70" fmla="*/ 0 h 51"/>
                    <a:gd name="T71" fmla="*/ 108 w 108"/>
                    <a:gd name="T72" fmla="*/ 51 h 5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8" h="51">
                      <a:moveTo>
                        <a:pt x="0" y="38"/>
                      </a:moveTo>
                      <a:lnTo>
                        <a:pt x="1" y="44"/>
                      </a:lnTo>
                      <a:lnTo>
                        <a:pt x="4" y="48"/>
                      </a:lnTo>
                      <a:lnTo>
                        <a:pt x="8" y="50"/>
                      </a:lnTo>
                      <a:lnTo>
                        <a:pt x="13" y="51"/>
                      </a:lnTo>
                      <a:lnTo>
                        <a:pt x="95" y="51"/>
                      </a:lnTo>
                      <a:lnTo>
                        <a:pt x="101" y="50"/>
                      </a:lnTo>
                      <a:lnTo>
                        <a:pt x="105" y="48"/>
                      </a:lnTo>
                      <a:lnTo>
                        <a:pt x="107" y="44"/>
                      </a:lnTo>
                      <a:lnTo>
                        <a:pt x="108" y="38"/>
                      </a:lnTo>
                      <a:lnTo>
                        <a:pt x="108" y="13"/>
                      </a:lnTo>
                      <a:lnTo>
                        <a:pt x="107" y="7"/>
                      </a:lnTo>
                      <a:lnTo>
                        <a:pt x="105" y="3"/>
                      </a:lnTo>
                      <a:lnTo>
                        <a:pt x="101" y="1"/>
                      </a:lnTo>
                      <a:lnTo>
                        <a:pt x="95" y="0"/>
                      </a:lnTo>
                      <a:lnTo>
                        <a:pt x="13" y="0"/>
                      </a:lnTo>
                      <a:lnTo>
                        <a:pt x="8" y="1"/>
                      </a:lnTo>
                      <a:lnTo>
                        <a:pt x="4" y="3"/>
                      </a:lnTo>
                      <a:lnTo>
                        <a:pt x="1" y="7"/>
                      </a:lnTo>
                      <a:lnTo>
                        <a:pt x="0" y="13"/>
                      </a:lnTo>
                      <a:lnTo>
                        <a:pt x="0" y="38"/>
                      </a:lnTo>
                      <a:close/>
                    </a:path>
                  </a:pathLst>
                </a:custGeom>
                <a:solidFill>
                  <a:srgbClr val="FFFFFF"/>
                </a:solidFill>
                <a:ln w="9525">
                  <a:noFill/>
                  <a:round/>
                  <a:headEnd/>
                  <a:tailEnd/>
                </a:ln>
              </p:spPr>
              <p:txBody>
                <a:bodyPr/>
                <a:lstStyle/>
                <a:p>
                  <a:endParaRPr lang="en-US"/>
                </a:p>
              </p:txBody>
            </p:sp>
          </p:grpSp>
          <p:grpSp>
            <p:nvGrpSpPr>
              <p:cNvPr id="2135" name="Group 905"/>
              <p:cNvGrpSpPr>
                <a:grpSpLocks/>
              </p:cNvGrpSpPr>
              <p:nvPr/>
            </p:nvGrpSpPr>
            <p:grpSpPr bwMode="auto">
              <a:xfrm>
                <a:off x="2552" y="1785"/>
                <a:ext cx="733" cy="266"/>
                <a:chOff x="2603" y="1968"/>
                <a:chExt cx="733" cy="266"/>
              </a:xfrm>
            </p:grpSpPr>
            <p:sp>
              <p:nvSpPr>
                <p:cNvPr id="2711" name="Freeform 906"/>
                <p:cNvSpPr>
                  <a:spLocks/>
                </p:cNvSpPr>
                <p:nvPr/>
              </p:nvSpPr>
              <p:spPr bwMode="auto">
                <a:xfrm>
                  <a:off x="3101" y="2099"/>
                  <a:ext cx="108" cy="51"/>
                </a:xfrm>
                <a:custGeom>
                  <a:avLst/>
                  <a:gdLst>
                    <a:gd name="T0" fmla="*/ 0 w 108"/>
                    <a:gd name="T1" fmla="*/ 38 h 51"/>
                    <a:gd name="T2" fmla="*/ 1 w 108"/>
                    <a:gd name="T3" fmla="*/ 44 h 51"/>
                    <a:gd name="T4" fmla="*/ 4 w 108"/>
                    <a:gd name="T5" fmla="*/ 48 h 51"/>
                    <a:gd name="T6" fmla="*/ 8 w 108"/>
                    <a:gd name="T7" fmla="*/ 50 h 51"/>
                    <a:gd name="T8" fmla="*/ 13 w 108"/>
                    <a:gd name="T9" fmla="*/ 51 h 51"/>
                    <a:gd name="T10" fmla="*/ 95 w 108"/>
                    <a:gd name="T11" fmla="*/ 51 h 51"/>
                    <a:gd name="T12" fmla="*/ 101 w 108"/>
                    <a:gd name="T13" fmla="*/ 50 h 51"/>
                    <a:gd name="T14" fmla="*/ 105 w 108"/>
                    <a:gd name="T15" fmla="*/ 48 h 51"/>
                    <a:gd name="T16" fmla="*/ 107 w 108"/>
                    <a:gd name="T17" fmla="*/ 44 h 51"/>
                    <a:gd name="T18" fmla="*/ 108 w 108"/>
                    <a:gd name="T19" fmla="*/ 38 h 51"/>
                    <a:gd name="T20" fmla="*/ 108 w 108"/>
                    <a:gd name="T21" fmla="*/ 38 h 51"/>
                    <a:gd name="T22" fmla="*/ 108 w 108"/>
                    <a:gd name="T23" fmla="*/ 13 h 51"/>
                    <a:gd name="T24" fmla="*/ 107 w 108"/>
                    <a:gd name="T25" fmla="*/ 7 h 51"/>
                    <a:gd name="T26" fmla="*/ 105 w 108"/>
                    <a:gd name="T27" fmla="*/ 3 h 51"/>
                    <a:gd name="T28" fmla="*/ 101 w 108"/>
                    <a:gd name="T29" fmla="*/ 1 h 51"/>
                    <a:gd name="T30" fmla="*/ 95 w 108"/>
                    <a:gd name="T31" fmla="*/ 0 h 51"/>
                    <a:gd name="T32" fmla="*/ 13 w 108"/>
                    <a:gd name="T33" fmla="*/ 0 h 51"/>
                    <a:gd name="T34" fmla="*/ 8 w 108"/>
                    <a:gd name="T35" fmla="*/ 1 h 51"/>
                    <a:gd name="T36" fmla="*/ 4 w 108"/>
                    <a:gd name="T37" fmla="*/ 3 h 51"/>
                    <a:gd name="T38" fmla="*/ 1 w 108"/>
                    <a:gd name="T39" fmla="*/ 7 h 51"/>
                    <a:gd name="T40" fmla="*/ 0 w 108"/>
                    <a:gd name="T41" fmla="*/ 13 h 51"/>
                    <a:gd name="T42" fmla="*/ 0 w 108"/>
                    <a:gd name="T43" fmla="*/ 38 h 51"/>
                    <a:gd name="T44" fmla="*/ 0 w 108"/>
                    <a:gd name="T45" fmla="*/ 38 h 5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8"/>
                    <a:gd name="T70" fmla="*/ 0 h 51"/>
                    <a:gd name="T71" fmla="*/ 108 w 108"/>
                    <a:gd name="T72" fmla="*/ 51 h 5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8" h="51">
                      <a:moveTo>
                        <a:pt x="0" y="38"/>
                      </a:moveTo>
                      <a:lnTo>
                        <a:pt x="1" y="44"/>
                      </a:lnTo>
                      <a:lnTo>
                        <a:pt x="4" y="48"/>
                      </a:lnTo>
                      <a:lnTo>
                        <a:pt x="8" y="50"/>
                      </a:lnTo>
                      <a:lnTo>
                        <a:pt x="13" y="51"/>
                      </a:lnTo>
                      <a:lnTo>
                        <a:pt x="95" y="51"/>
                      </a:lnTo>
                      <a:lnTo>
                        <a:pt x="101" y="50"/>
                      </a:lnTo>
                      <a:lnTo>
                        <a:pt x="105" y="48"/>
                      </a:lnTo>
                      <a:lnTo>
                        <a:pt x="107" y="44"/>
                      </a:lnTo>
                      <a:lnTo>
                        <a:pt x="108" y="38"/>
                      </a:lnTo>
                      <a:lnTo>
                        <a:pt x="108" y="13"/>
                      </a:lnTo>
                      <a:lnTo>
                        <a:pt x="107" y="7"/>
                      </a:lnTo>
                      <a:lnTo>
                        <a:pt x="105" y="3"/>
                      </a:lnTo>
                      <a:lnTo>
                        <a:pt x="101" y="1"/>
                      </a:lnTo>
                      <a:lnTo>
                        <a:pt x="95" y="0"/>
                      </a:lnTo>
                      <a:lnTo>
                        <a:pt x="13" y="0"/>
                      </a:lnTo>
                      <a:lnTo>
                        <a:pt x="8" y="1"/>
                      </a:lnTo>
                      <a:lnTo>
                        <a:pt x="4" y="3"/>
                      </a:lnTo>
                      <a:lnTo>
                        <a:pt x="1" y="7"/>
                      </a:lnTo>
                      <a:lnTo>
                        <a:pt x="0" y="13"/>
                      </a:lnTo>
                      <a:lnTo>
                        <a:pt x="0" y="38"/>
                      </a:lnTo>
                    </a:path>
                  </a:pathLst>
                </a:custGeom>
                <a:noFill/>
                <a:ln w="0">
                  <a:solidFill>
                    <a:srgbClr val="000000"/>
                  </a:solidFill>
                  <a:round/>
                  <a:headEnd/>
                  <a:tailEnd/>
                </a:ln>
              </p:spPr>
              <p:txBody>
                <a:bodyPr/>
                <a:lstStyle/>
                <a:p>
                  <a:endParaRPr lang="en-US"/>
                </a:p>
              </p:txBody>
            </p:sp>
            <p:sp>
              <p:nvSpPr>
                <p:cNvPr id="2712" name="Freeform 907"/>
                <p:cNvSpPr>
                  <a:spLocks/>
                </p:cNvSpPr>
                <p:nvPr/>
              </p:nvSpPr>
              <p:spPr bwMode="auto">
                <a:xfrm>
                  <a:off x="3209" y="2119"/>
                  <a:ext cx="10" cy="11"/>
                </a:xfrm>
                <a:custGeom>
                  <a:avLst/>
                  <a:gdLst>
                    <a:gd name="T0" fmla="*/ 0 w 10"/>
                    <a:gd name="T1" fmla="*/ 0 h 11"/>
                    <a:gd name="T2" fmla="*/ 0 w 10"/>
                    <a:gd name="T3" fmla="*/ 11 h 11"/>
                    <a:gd name="T4" fmla="*/ 10 w 10"/>
                    <a:gd name="T5" fmla="*/ 11 h 11"/>
                    <a:gd name="T6" fmla="*/ 10 w 10"/>
                    <a:gd name="T7" fmla="*/ 0 h 11"/>
                    <a:gd name="T8" fmla="*/ 0 w 10"/>
                    <a:gd name="T9" fmla="*/ 0 h 11"/>
                    <a:gd name="T10" fmla="*/ 0 w 10"/>
                    <a:gd name="T11" fmla="*/ 0 h 11"/>
                    <a:gd name="T12" fmla="*/ 0 60000 65536"/>
                    <a:gd name="T13" fmla="*/ 0 60000 65536"/>
                    <a:gd name="T14" fmla="*/ 0 60000 65536"/>
                    <a:gd name="T15" fmla="*/ 0 60000 65536"/>
                    <a:gd name="T16" fmla="*/ 0 60000 65536"/>
                    <a:gd name="T17" fmla="*/ 0 60000 65536"/>
                    <a:gd name="T18" fmla="*/ 0 w 10"/>
                    <a:gd name="T19" fmla="*/ 0 h 11"/>
                    <a:gd name="T20" fmla="*/ 10 w 10"/>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0" h="11">
                      <a:moveTo>
                        <a:pt x="0" y="0"/>
                      </a:moveTo>
                      <a:lnTo>
                        <a:pt x="0" y="11"/>
                      </a:lnTo>
                      <a:lnTo>
                        <a:pt x="10" y="11"/>
                      </a:lnTo>
                      <a:lnTo>
                        <a:pt x="10" y="0"/>
                      </a:lnTo>
                      <a:lnTo>
                        <a:pt x="0" y="0"/>
                      </a:lnTo>
                      <a:close/>
                    </a:path>
                  </a:pathLst>
                </a:custGeom>
                <a:solidFill>
                  <a:srgbClr val="FFFFFF"/>
                </a:solidFill>
                <a:ln w="9525">
                  <a:noFill/>
                  <a:round/>
                  <a:headEnd/>
                  <a:tailEnd/>
                </a:ln>
              </p:spPr>
              <p:txBody>
                <a:bodyPr/>
                <a:lstStyle/>
                <a:p>
                  <a:endParaRPr lang="en-US"/>
                </a:p>
              </p:txBody>
            </p:sp>
            <p:sp>
              <p:nvSpPr>
                <p:cNvPr id="2713" name="Freeform 908"/>
                <p:cNvSpPr>
                  <a:spLocks/>
                </p:cNvSpPr>
                <p:nvPr/>
              </p:nvSpPr>
              <p:spPr bwMode="auto">
                <a:xfrm>
                  <a:off x="3209" y="2119"/>
                  <a:ext cx="10" cy="11"/>
                </a:xfrm>
                <a:custGeom>
                  <a:avLst/>
                  <a:gdLst>
                    <a:gd name="T0" fmla="*/ 0 w 10"/>
                    <a:gd name="T1" fmla="*/ 0 h 11"/>
                    <a:gd name="T2" fmla="*/ 0 w 10"/>
                    <a:gd name="T3" fmla="*/ 11 h 11"/>
                    <a:gd name="T4" fmla="*/ 10 w 10"/>
                    <a:gd name="T5" fmla="*/ 11 h 11"/>
                    <a:gd name="T6" fmla="*/ 10 w 10"/>
                    <a:gd name="T7" fmla="*/ 0 h 11"/>
                    <a:gd name="T8" fmla="*/ 0 w 10"/>
                    <a:gd name="T9" fmla="*/ 0 h 11"/>
                    <a:gd name="T10" fmla="*/ 0 w 10"/>
                    <a:gd name="T11" fmla="*/ 0 h 11"/>
                    <a:gd name="T12" fmla="*/ 0 60000 65536"/>
                    <a:gd name="T13" fmla="*/ 0 60000 65536"/>
                    <a:gd name="T14" fmla="*/ 0 60000 65536"/>
                    <a:gd name="T15" fmla="*/ 0 60000 65536"/>
                    <a:gd name="T16" fmla="*/ 0 60000 65536"/>
                    <a:gd name="T17" fmla="*/ 0 60000 65536"/>
                    <a:gd name="T18" fmla="*/ 0 w 10"/>
                    <a:gd name="T19" fmla="*/ 0 h 11"/>
                    <a:gd name="T20" fmla="*/ 10 w 10"/>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0" h="11">
                      <a:moveTo>
                        <a:pt x="0" y="0"/>
                      </a:moveTo>
                      <a:lnTo>
                        <a:pt x="0" y="11"/>
                      </a:lnTo>
                      <a:lnTo>
                        <a:pt x="10" y="11"/>
                      </a:lnTo>
                      <a:lnTo>
                        <a:pt x="10" y="0"/>
                      </a:lnTo>
                      <a:lnTo>
                        <a:pt x="0" y="0"/>
                      </a:lnTo>
                      <a:close/>
                    </a:path>
                  </a:pathLst>
                </a:custGeom>
                <a:noFill/>
                <a:ln w="0">
                  <a:solidFill>
                    <a:srgbClr val="000000"/>
                  </a:solidFill>
                  <a:round/>
                  <a:headEnd/>
                  <a:tailEnd/>
                </a:ln>
              </p:spPr>
              <p:txBody>
                <a:bodyPr/>
                <a:lstStyle/>
                <a:p>
                  <a:endParaRPr lang="en-US"/>
                </a:p>
              </p:txBody>
            </p:sp>
            <p:sp>
              <p:nvSpPr>
                <p:cNvPr id="2714" name="Freeform 909"/>
                <p:cNvSpPr>
                  <a:spLocks/>
                </p:cNvSpPr>
                <p:nvPr/>
              </p:nvSpPr>
              <p:spPr bwMode="auto">
                <a:xfrm>
                  <a:off x="3327" y="2119"/>
                  <a:ext cx="9" cy="11"/>
                </a:xfrm>
                <a:custGeom>
                  <a:avLst/>
                  <a:gdLst>
                    <a:gd name="T0" fmla="*/ 0 w 9"/>
                    <a:gd name="T1" fmla="*/ 0 h 11"/>
                    <a:gd name="T2" fmla="*/ 0 w 9"/>
                    <a:gd name="T3" fmla="*/ 11 h 11"/>
                    <a:gd name="T4" fmla="*/ 9 w 9"/>
                    <a:gd name="T5" fmla="*/ 11 h 11"/>
                    <a:gd name="T6" fmla="*/ 9 w 9"/>
                    <a:gd name="T7" fmla="*/ 0 h 11"/>
                    <a:gd name="T8" fmla="*/ 0 w 9"/>
                    <a:gd name="T9" fmla="*/ 0 h 11"/>
                    <a:gd name="T10" fmla="*/ 0 w 9"/>
                    <a:gd name="T11" fmla="*/ 0 h 11"/>
                    <a:gd name="T12" fmla="*/ 0 60000 65536"/>
                    <a:gd name="T13" fmla="*/ 0 60000 65536"/>
                    <a:gd name="T14" fmla="*/ 0 60000 65536"/>
                    <a:gd name="T15" fmla="*/ 0 60000 65536"/>
                    <a:gd name="T16" fmla="*/ 0 60000 65536"/>
                    <a:gd name="T17" fmla="*/ 0 60000 65536"/>
                    <a:gd name="T18" fmla="*/ 0 w 9"/>
                    <a:gd name="T19" fmla="*/ 0 h 11"/>
                    <a:gd name="T20" fmla="*/ 9 w 9"/>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9" h="11">
                      <a:moveTo>
                        <a:pt x="0" y="0"/>
                      </a:moveTo>
                      <a:lnTo>
                        <a:pt x="0" y="11"/>
                      </a:lnTo>
                      <a:lnTo>
                        <a:pt x="9" y="11"/>
                      </a:lnTo>
                      <a:lnTo>
                        <a:pt x="9" y="0"/>
                      </a:lnTo>
                      <a:lnTo>
                        <a:pt x="0" y="0"/>
                      </a:lnTo>
                      <a:close/>
                    </a:path>
                  </a:pathLst>
                </a:custGeom>
                <a:solidFill>
                  <a:srgbClr val="FFFFFF"/>
                </a:solidFill>
                <a:ln w="9525">
                  <a:noFill/>
                  <a:round/>
                  <a:headEnd/>
                  <a:tailEnd/>
                </a:ln>
              </p:spPr>
              <p:txBody>
                <a:bodyPr/>
                <a:lstStyle/>
                <a:p>
                  <a:endParaRPr lang="en-US"/>
                </a:p>
              </p:txBody>
            </p:sp>
            <p:sp>
              <p:nvSpPr>
                <p:cNvPr id="2715" name="Freeform 910"/>
                <p:cNvSpPr>
                  <a:spLocks/>
                </p:cNvSpPr>
                <p:nvPr/>
              </p:nvSpPr>
              <p:spPr bwMode="auto">
                <a:xfrm>
                  <a:off x="3327" y="2119"/>
                  <a:ext cx="9" cy="11"/>
                </a:xfrm>
                <a:custGeom>
                  <a:avLst/>
                  <a:gdLst>
                    <a:gd name="T0" fmla="*/ 9 w 9"/>
                    <a:gd name="T1" fmla="*/ 11 h 11"/>
                    <a:gd name="T2" fmla="*/ 9 w 9"/>
                    <a:gd name="T3" fmla="*/ 0 h 11"/>
                    <a:gd name="T4" fmla="*/ 0 w 9"/>
                    <a:gd name="T5" fmla="*/ 0 h 11"/>
                    <a:gd name="T6" fmla="*/ 0 w 9"/>
                    <a:gd name="T7" fmla="*/ 11 h 11"/>
                    <a:gd name="T8" fmla="*/ 9 w 9"/>
                    <a:gd name="T9" fmla="*/ 11 h 11"/>
                    <a:gd name="T10" fmla="*/ 9 w 9"/>
                    <a:gd name="T11" fmla="*/ 11 h 11"/>
                    <a:gd name="T12" fmla="*/ 0 60000 65536"/>
                    <a:gd name="T13" fmla="*/ 0 60000 65536"/>
                    <a:gd name="T14" fmla="*/ 0 60000 65536"/>
                    <a:gd name="T15" fmla="*/ 0 60000 65536"/>
                    <a:gd name="T16" fmla="*/ 0 60000 65536"/>
                    <a:gd name="T17" fmla="*/ 0 60000 65536"/>
                    <a:gd name="T18" fmla="*/ 0 w 9"/>
                    <a:gd name="T19" fmla="*/ 0 h 11"/>
                    <a:gd name="T20" fmla="*/ 9 w 9"/>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9" h="11">
                      <a:moveTo>
                        <a:pt x="9" y="11"/>
                      </a:moveTo>
                      <a:lnTo>
                        <a:pt x="9" y="0"/>
                      </a:lnTo>
                      <a:lnTo>
                        <a:pt x="0" y="0"/>
                      </a:lnTo>
                      <a:lnTo>
                        <a:pt x="0" y="11"/>
                      </a:lnTo>
                      <a:lnTo>
                        <a:pt x="9" y="11"/>
                      </a:lnTo>
                      <a:close/>
                    </a:path>
                  </a:pathLst>
                </a:custGeom>
                <a:noFill/>
                <a:ln w="0">
                  <a:solidFill>
                    <a:srgbClr val="000000"/>
                  </a:solidFill>
                  <a:round/>
                  <a:headEnd/>
                  <a:tailEnd/>
                </a:ln>
              </p:spPr>
              <p:txBody>
                <a:bodyPr/>
                <a:lstStyle/>
                <a:p>
                  <a:endParaRPr lang="en-US"/>
                </a:p>
              </p:txBody>
            </p:sp>
            <p:sp>
              <p:nvSpPr>
                <p:cNvPr id="2716" name="Freeform 911"/>
                <p:cNvSpPr>
                  <a:spLocks/>
                </p:cNvSpPr>
                <p:nvPr/>
              </p:nvSpPr>
              <p:spPr bwMode="auto">
                <a:xfrm>
                  <a:off x="2604" y="1968"/>
                  <a:ext cx="288" cy="265"/>
                </a:xfrm>
                <a:custGeom>
                  <a:avLst/>
                  <a:gdLst>
                    <a:gd name="T0" fmla="*/ 0 w 288"/>
                    <a:gd name="T1" fmla="*/ 0 h 265"/>
                    <a:gd name="T2" fmla="*/ 0 w 288"/>
                    <a:gd name="T3" fmla="*/ 265 h 265"/>
                    <a:gd name="T4" fmla="*/ 288 w 288"/>
                    <a:gd name="T5" fmla="*/ 265 h 265"/>
                    <a:gd name="T6" fmla="*/ 288 w 288"/>
                    <a:gd name="T7" fmla="*/ 0 h 265"/>
                    <a:gd name="T8" fmla="*/ 0 w 288"/>
                    <a:gd name="T9" fmla="*/ 0 h 265"/>
                    <a:gd name="T10" fmla="*/ 0 w 288"/>
                    <a:gd name="T11" fmla="*/ 0 h 265"/>
                    <a:gd name="T12" fmla="*/ 0 60000 65536"/>
                    <a:gd name="T13" fmla="*/ 0 60000 65536"/>
                    <a:gd name="T14" fmla="*/ 0 60000 65536"/>
                    <a:gd name="T15" fmla="*/ 0 60000 65536"/>
                    <a:gd name="T16" fmla="*/ 0 60000 65536"/>
                    <a:gd name="T17" fmla="*/ 0 60000 65536"/>
                    <a:gd name="T18" fmla="*/ 0 w 288"/>
                    <a:gd name="T19" fmla="*/ 0 h 265"/>
                    <a:gd name="T20" fmla="*/ 288 w 288"/>
                    <a:gd name="T21" fmla="*/ 265 h 265"/>
                  </a:gdLst>
                  <a:ahLst/>
                  <a:cxnLst>
                    <a:cxn ang="T12">
                      <a:pos x="T0" y="T1"/>
                    </a:cxn>
                    <a:cxn ang="T13">
                      <a:pos x="T2" y="T3"/>
                    </a:cxn>
                    <a:cxn ang="T14">
                      <a:pos x="T4" y="T5"/>
                    </a:cxn>
                    <a:cxn ang="T15">
                      <a:pos x="T6" y="T7"/>
                    </a:cxn>
                    <a:cxn ang="T16">
                      <a:pos x="T8" y="T9"/>
                    </a:cxn>
                    <a:cxn ang="T17">
                      <a:pos x="T10" y="T11"/>
                    </a:cxn>
                  </a:cxnLst>
                  <a:rect l="T18" t="T19" r="T20" b="T21"/>
                  <a:pathLst>
                    <a:path w="288" h="265">
                      <a:moveTo>
                        <a:pt x="0" y="0"/>
                      </a:moveTo>
                      <a:lnTo>
                        <a:pt x="0" y="265"/>
                      </a:lnTo>
                      <a:lnTo>
                        <a:pt x="288" y="265"/>
                      </a:lnTo>
                      <a:lnTo>
                        <a:pt x="288" y="0"/>
                      </a:lnTo>
                      <a:lnTo>
                        <a:pt x="0" y="0"/>
                      </a:lnTo>
                      <a:close/>
                    </a:path>
                  </a:pathLst>
                </a:custGeom>
                <a:solidFill>
                  <a:srgbClr val="FFFFFF"/>
                </a:solidFill>
                <a:ln w="9525">
                  <a:noFill/>
                  <a:round/>
                  <a:headEnd/>
                  <a:tailEnd/>
                </a:ln>
              </p:spPr>
              <p:txBody>
                <a:bodyPr/>
                <a:lstStyle/>
                <a:p>
                  <a:endParaRPr lang="en-US"/>
                </a:p>
              </p:txBody>
            </p:sp>
            <p:sp>
              <p:nvSpPr>
                <p:cNvPr id="2717" name="Freeform 912"/>
                <p:cNvSpPr>
                  <a:spLocks/>
                </p:cNvSpPr>
                <p:nvPr/>
              </p:nvSpPr>
              <p:spPr bwMode="auto">
                <a:xfrm>
                  <a:off x="2604" y="1968"/>
                  <a:ext cx="288" cy="265"/>
                </a:xfrm>
                <a:custGeom>
                  <a:avLst/>
                  <a:gdLst>
                    <a:gd name="T0" fmla="*/ 0 w 288"/>
                    <a:gd name="T1" fmla="*/ 265 h 265"/>
                    <a:gd name="T2" fmla="*/ 288 w 288"/>
                    <a:gd name="T3" fmla="*/ 265 h 265"/>
                    <a:gd name="T4" fmla="*/ 288 w 288"/>
                    <a:gd name="T5" fmla="*/ 0 h 265"/>
                    <a:gd name="T6" fmla="*/ 0 w 288"/>
                    <a:gd name="T7" fmla="*/ 0 h 265"/>
                    <a:gd name="T8" fmla="*/ 0 w 288"/>
                    <a:gd name="T9" fmla="*/ 265 h 265"/>
                    <a:gd name="T10" fmla="*/ 0 w 288"/>
                    <a:gd name="T11" fmla="*/ 265 h 265"/>
                    <a:gd name="T12" fmla="*/ 0 60000 65536"/>
                    <a:gd name="T13" fmla="*/ 0 60000 65536"/>
                    <a:gd name="T14" fmla="*/ 0 60000 65536"/>
                    <a:gd name="T15" fmla="*/ 0 60000 65536"/>
                    <a:gd name="T16" fmla="*/ 0 60000 65536"/>
                    <a:gd name="T17" fmla="*/ 0 60000 65536"/>
                    <a:gd name="T18" fmla="*/ 0 w 288"/>
                    <a:gd name="T19" fmla="*/ 0 h 265"/>
                    <a:gd name="T20" fmla="*/ 288 w 288"/>
                    <a:gd name="T21" fmla="*/ 265 h 265"/>
                  </a:gdLst>
                  <a:ahLst/>
                  <a:cxnLst>
                    <a:cxn ang="T12">
                      <a:pos x="T0" y="T1"/>
                    </a:cxn>
                    <a:cxn ang="T13">
                      <a:pos x="T2" y="T3"/>
                    </a:cxn>
                    <a:cxn ang="T14">
                      <a:pos x="T4" y="T5"/>
                    </a:cxn>
                    <a:cxn ang="T15">
                      <a:pos x="T6" y="T7"/>
                    </a:cxn>
                    <a:cxn ang="T16">
                      <a:pos x="T8" y="T9"/>
                    </a:cxn>
                    <a:cxn ang="T17">
                      <a:pos x="T10" y="T11"/>
                    </a:cxn>
                  </a:cxnLst>
                  <a:rect l="T18" t="T19" r="T20" b="T21"/>
                  <a:pathLst>
                    <a:path w="288" h="265">
                      <a:moveTo>
                        <a:pt x="0" y="265"/>
                      </a:moveTo>
                      <a:lnTo>
                        <a:pt x="288" y="265"/>
                      </a:lnTo>
                      <a:lnTo>
                        <a:pt x="288" y="0"/>
                      </a:lnTo>
                      <a:lnTo>
                        <a:pt x="0" y="0"/>
                      </a:lnTo>
                      <a:lnTo>
                        <a:pt x="0" y="265"/>
                      </a:lnTo>
                      <a:close/>
                    </a:path>
                  </a:pathLst>
                </a:custGeom>
                <a:noFill/>
                <a:ln w="3175">
                  <a:solidFill>
                    <a:srgbClr val="000000"/>
                  </a:solidFill>
                  <a:round/>
                  <a:headEnd/>
                  <a:tailEnd/>
                </a:ln>
              </p:spPr>
              <p:txBody>
                <a:bodyPr/>
                <a:lstStyle/>
                <a:p>
                  <a:endParaRPr lang="en-US"/>
                </a:p>
              </p:txBody>
            </p:sp>
            <p:sp>
              <p:nvSpPr>
                <p:cNvPr id="2718" name="Freeform 91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719" name="Freeform 91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0" name="Freeform 91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1" name="Freeform 91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22" name="Freeform 91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3" name="Freeform 91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4" name="Freeform 91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5" name="Freeform 92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6" name="Freeform 92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7" name="Freeform 92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8" name="Freeform 92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29" name="Freeform 92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0" name="Freeform 92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1" name="Freeform 926"/>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2" name="Freeform 927"/>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3" name="Freeform 928"/>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4" name="Freeform 929"/>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5" name="Freeform 930"/>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6" name="Freeform 931"/>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7" name="Freeform 932"/>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38" name="Freeform 933"/>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39" name="Freeform 934"/>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0" name="Freeform 935"/>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1" name="Freeform 936"/>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42" name="Freeform 937"/>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3" name="Freeform 938"/>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4" name="Freeform 939"/>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45" name="Freeform 940"/>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6" name="Freeform 941"/>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7" name="Freeform 942"/>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48" name="Freeform 94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749" name="Freeform 94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0" name="Freeform 94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1" name="Freeform 94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52" name="Freeform 94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3" name="Freeform 94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4" name="Freeform 94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5" name="Freeform 95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6" name="Freeform 95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7" name="Freeform 95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8" name="Freeform 95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59" name="Freeform 95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0" name="Freeform 95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1" name="Freeform 956"/>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2" name="Freeform 957"/>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3" name="Freeform 958"/>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4" name="Freeform 959"/>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5" name="Freeform 960"/>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6" name="Freeform 961"/>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7" name="Freeform 962"/>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68" name="Freeform 963"/>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69" name="Freeform 964"/>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0" name="Freeform 965"/>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1" name="Freeform 966"/>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72" name="Freeform 967"/>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3" name="Freeform 968"/>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4" name="Freeform 969"/>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75" name="Freeform 970"/>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6" name="Freeform 971"/>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7" name="Freeform 972"/>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78" name="Freeform 97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779" name="Freeform 97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0" name="Freeform 97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1" name="Freeform 97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82" name="Freeform 97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3" name="Freeform 97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4" name="Freeform 97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5" name="Freeform 98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6" name="Freeform 98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7" name="Freeform 98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8" name="Freeform 98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89" name="Freeform 98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0" name="Freeform 98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1" name="Freeform 986"/>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2" name="Freeform 987"/>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3" name="Freeform 988"/>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4" name="Freeform 989"/>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5" name="Freeform 990"/>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6" name="Freeform 991"/>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7" name="Freeform 992"/>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98" name="Freeform 993"/>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799" name="Freeform 994"/>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0" name="Freeform 995"/>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1" name="Freeform 996"/>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02" name="Freeform 997"/>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3" name="Freeform 998"/>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4" name="Freeform 999"/>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05" name="Freeform 1000"/>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6" name="Freeform 1001"/>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7" name="Freeform 1002"/>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08" name="Freeform 100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809" name="Freeform 100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0" name="Freeform 100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1" name="Freeform 100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12" name="Freeform 100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3" name="Freeform 100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4" name="Freeform 100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5" name="Freeform 101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6" name="Freeform 101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7" name="Freeform 101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8" name="Freeform 101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19" name="Freeform 101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0" name="Freeform 101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1" name="Freeform 1016"/>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2" name="Freeform 1017"/>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3" name="Freeform 1018"/>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4" name="Freeform 1019"/>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5" name="Freeform 1020"/>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6" name="Freeform 1021"/>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7" name="Freeform 1022"/>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28" name="Freeform 1023"/>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29" name="Freeform 1024"/>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0" name="Freeform 1025"/>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1" name="Freeform 1026"/>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32" name="Freeform 1027"/>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3" name="Freeform 1028"/>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4" name="Freeform 1029"/>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35" name="Freeform 1030"/>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6" name="Freeform 1031"/>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7" name="Freeform 1032"/>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38" name="Freeform 103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839" name="Freeform 103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0" name="Freeform 103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1" name="Freeform 103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42" name="Freeform 103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3" name="Freeform 103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4" name="Freeform 103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5" name="Freeform 104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6" name="Freeform 104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7" name="Freeform 104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8" name="Freeform 104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49" name="Freeform 104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0" name="Freeform 104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1" name="Freeform 1046"/>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2" name="Freeform 1047"/>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3" name="Freeform 1048"/>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4" name="Freeform 1049"/>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5" name="Freeform 1050"/>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6" name="Freeform 1051"/>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7" name="Freeform 1052"/>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58" name="Freeform 1053"/>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59" name="Freeform 1054"/>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0" name="Freeform 1055"/>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1" name="Freeform 1056"/>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62" name="Freeform 1057"/>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3" name="Freeform 1058"/>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4" name="Freeform 1059"/>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65" name="Freeform 1060"/>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6" name="Freeform 1061"/>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7" name="Freeform 1062"/>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68" name="Freeform 106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869" name="Freeform 106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0" name="Freeform 106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1" name="Freeform 106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72" name="Freeform 106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3" name="Freeform 106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4" name="Freeform 106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5" name="Freeform 107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6" name="Freeform 107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7" name="Freeform 107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8" name="Freeform 107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79" name="Freeform 107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0" name="Freeform 107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1" name="Freeform 1076"/>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2" name="Freeform 1077"/>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3" name="Freeform 1078"/>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4" name="Freeform 1079"/>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5" name="Freeform 1080"/>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6" name="Freeform 1081"/>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7" name="Freeform 1082"/>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88" name="Freeform 1083"/>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89" name="Freeform 1084"/>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0" name="Freeform 1085"/>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1" name="Freeform 1086"/>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92" name="Freeform 1087"/>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3" name="Freeform 1088"/>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4" name="Freeform 1089"/>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895" name="Freeform 1090"/>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6" name="Freeform 1091"/>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7" name="Freeform 1092"/>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898" name="Freeform 1093"/>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899" name="Freeform 1094"/>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0" name="Freeform 1095"/>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1" name="Freeform 1096"/>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902" name="Freeform 1097"/>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3" name="Freeform 1098"/>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4" name="Freeform 1099"/>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5" name="Freeform 1100"/>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6" name="Freeform 1101"/>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7" name="Freeform 1102"/>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8" name="Freeform 1103"/>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09" name="Freeform 1104"/>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910" name="Freeform 1105"/>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grpSp>
          <p:grpSp>
            <p:nvGrpSpPr>
              <p:cNvPr id="2136" name="Group 1106"/>
              <p:cNvGrpSpPr>
                <a:grpSpLocks/>
              </p:cNvGrpSpPr>
              <p:nvPr/>
            </p:nvGrpSpPr>
            <p:grpSpPr bwMode="auto">
              <a:xfrm>
                <a:off x="2552" y="1785"/>
                <a:ext cx="859" cy="650"/>
                <a:chOff x="2603" y="1968"/>
                <a:chExt cx="859" cy="650"/>
              </a:xfrm>
            </p:grpSpPr>
            <p:sp>
              <p:nvSpPr>
                <p:cNvPr id="2511" name="Freeform 1107"/>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2" name="Freeform 1108"/>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3" name="Freeform 1109"/>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4" name="Freeform 1110"/>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5" name="Freeform 1111"/>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6" name="Freeform 1112"/>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7" name="Freeform 1113"/>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8" name="Freeform 1114"/>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19" name="Freeform 1115"/>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0" name="Freeform 1116"/>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1" name="Freeform 1117"/>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22" name="Freeform 1118"/>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3" name="Freeform 1119"/>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4" name="Freeform 1120"/>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25" name="Freeform 1121"/>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6" name="Freeform 1122"/>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7" name="Freeform 1123"/>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28" name="Freeform 1124"/>
                <p:cNvSpPr>
                  <a:spLocks noEditPoints="1"/>
                </p:cNvSpPr>
                <p:nvPr/>
              </p:nvSpPr>
              <p:spPr bwMode="auto">
                <a:xfrm>
                  <a:off x="2603" y="2232"/>
                  <a:ext cx="290" cy="2"/>
                </a:xfrm>
                <a:custGeom>
                  <a:avLst/>
                  <a:gdLst>
                    <a:gd name="T0" fmla="*/ 7 w 290"/>
                    <a:gd name="T1" fmla="*/ 2 h 2"/>
                    <a:gd name="T2" fmla="*/ 1 w 290"/>
                    <a:gd name="T3" fmla="*/ 0 h 2"/>
                    <a:gd name="T4" fmla="*/ 16 w 290"/>
                    <a:gd name="T5" fmla="*/ 2 h 2"/>
                    <a:gd name="T6" fmla="*/ 12 w 290"/>
                    <a:gd name="T7" fmla="*/ 0 h 2"/>
                    <a:gd name="T8" fmla="*/ 27 w 290"/>
                    <a:gd name="T9" fmla="*/ 2 h 2"/>
                    <a:gd name="T10" fmla="*/ 21 w 290"/>
                    <a:gd name="T11" fmla="*/ 0 h 2"/>
                    <a:gd name="T12" fmla="*/ 37 w 290"/>
                    <a:gd name="T13" fmla="*/ 2 h 2"/>
                    <a:gd name="T14" fmla="*/ 32 w 290"/>
                    <a:gd name="T15" fmla="*/ 0 h 2"/>
                    <a:gd name="T16" fmla="*/ 46 w 290"/>
                    <a:gd name="T17" fmla="*/ 2 h 2"/>
                    <a:gd name="T18" fmla="*/ 42 w 290"/>
                    <a:gd name="T19" fmla="*/ 0 h 2"/>
                    <a:gd name="T20" fmla="*/ 57 w 290"/>
                    <a:gd name="T21" fmla="*/ 2 h 2"/>
                    <a:gd name="T22" fmla="*/ 52 w 290"/>
                    <a:gd name="T23" fmla="*/ 0 h 2"/>
                    <a:gd name="T24" fmla="*/ 67 w 290"/>
                    <a:gd name="T25" fmla="*/ 2 h 2"/>
                    <a:gd name="T26" fmla="*/ 62 w 290"/>
                    <a:gd name="T27" fmla="*/ 0 h 2"/>
                    <a:gd name="T28" fmla="*/ 77 w 290"/>
                    <a:gd name="T29" fmla="*/ 2 h 2"/>
                    <a:gd name="T30" fmla="*/ 72 w 290"/>
                    <a:gd name="T31" fmla="*/ 0 h 2"/>
                    <a:gd name="T32" fmla="*/ 87 w 290"/>
                    <a:gd name="T33" fmla="*/ 2 h 2"/>
                    <a:gd name="T34" fmla="*/ 82 w 290"/>
                    <a:gd name="T35" fmla="*/ 0 h 2"/>
                    <a:gd name="T36" fmla="*/ 97 w 290"/>
                    <a:gd name="T37" fmla="*/ 2 h 2"/>
                    <a:gd name="T38" fmla="*/ 92 w 290"/>
                    <a:gd name="T39" fmla="*/ 0 h 2"/>
                    <a:gd name="T40" fmla="*/ 107 w 290"/>
                    <a:gd name="T41" fmla="*/ 2 h 2"/>
                    <a:gd name="T42" fmla="*/ 103 w 290"/>
                    <a:gd name="T43" fmla="*/ 0 h 2"/>
                    <a:gd name="T44" fmla="*/ 117 w 290"/>
                    <a:gd name="T45" fmla="*/ 2 h 2"/>
                    <a:gd name="T46" fmla="*/ 112 w 290"/>
                    <a:gd name="T47" fmla="*/ 0 h 2"/>
                    <a:gd name="T48" fmla="*/ 128 w 290"/>
                    <a:gd name="T49" fmla="*/ 2 h 2"/>
                    <a:gd name="T50" fmla="*/ 123 w 290"/>
                    <a:gd name="T51" fmla="*/ 0 h 2"/>
                    <a:gd name="T52" fmla="*/ 137 w 290"/>
                    <a:gd name="T53" fmla="*/ 2 h 2"/>
                    <a:gd name="T54" fmla="*/ 133 w 290"/>
                    <a:gd name="T55" fmla="*/ 0 h 2"/>
                    <a:gd name="T56" fmla="*/ 148 w 290"/>
                    <a:gd name="T57" fmla="*/ 2 h 2"/>
                    <a:gd name="T58" fmla="*/ 142 w 290"/>
                    <a:gd name="T59" fmla="*/ 0 h 2"/>
                    <a:gd name="T60" fmla="*/ 158 w 290"/>
                    <a:gd name="T61" fmla="*/ 2 h 2"/>
                    <a:gd name="T62" fmla="*/ 153 w 290"/>
                    <a:gd name="T63" fmla="*/ 0 h 2"/>
                    <a:gd name="T64" fmla="*/ 168 w 290"/>
                    <a:gd name="T65" fmla="*/ 2 h 2"/>
                    <a:gd name="T66" fmla="*/ 163 w 290"/>
                    <a:gd name="T67" fmla="*/ 0 h 2"/>
                    <a:gd name="T68" fmla="*/ 178 w 290"/>
                    <a:gd name="T69" fmla="*/ 2 h 2"/>
                    <a:gd name="T70" fmla="*/ 173 w 290"/>
                    <a:gd name="T71" fmla="*/ 0 h 2"/>
                    <a:gd name="T72" fmla="*/ 188 w 290"/>
                    <a:gd name="T73" fmla="*/ 2 h 2"/>
                    <a:gd name="T74" fmla="*/ 183 w 290"/>
                    <a:gd name="T75" fmla="*/ 0 h 2"/>
                    <a:gd name="T76" fmla="*/ 198 w 290"/>
                    <a:gd name="T77" fmla="*/ 2 h 2"/>
                    <a:gd name="T78" fmla="*/ 193 w 290"/>
                    <a:gd name="T79" fmla="*/ 0 h 2"/>
                    <a:gd name="T80" fmla="*/ 208 w 290"/>
                    <a:gd name="T81" fmla="*/ 2 h 2"/>
                    <a:gd name="T82" fmla="*/ 203 w 290"/>
                    <a:gd name="T83" fmla="*/ 0 h 2"/>
                    <a:gd name="T84" fmla="*/ 219 w 290"/>
                    <a:gd name="T85" fmla="*/ 2 h 2"/>
                    <a:gd name="T86" fmla="*/ 213 w 290"/>
                    <a:gd name="T87" fmla="*/ 0 h 2"/>
                    <a:gd name="T88" fmla="*/ 228 w 290"/>
                    <a:gd name="T89" fmla="*/ 2 h 2"/>
                    <a:gd name="T90" fmla="*/ 223 w 290"/>
                    <a:gd name="T91" fmla="*/ 0 h 2"/>
                    <a:gd name="T92" fmla="*/ 239 w 290"/>
                    <a:gd name="T93" fmla="*/ 2 h 2"/>
                    <a:gd name="T94" fmla="*/ 233 w 290"/>
                    <a:gd name="T95" fmla="*/ 0 h 2"/>
                    <a:gd name="T96" fmla="*/ 249 w 290"/>
                    <a:gd name="T97" fmla="*/ 2 h 2"/>
                    <a:gd name="T98" fmla="*/ 244 w 290"/>
                    <a:gd name="T99" fmla="*/ 0 h 2"/>
                    <a:gd name="T100" fmla="*/ 258 w 290"/>
                    <a:gd name="T101" fmla="*/ 2 h 2"/>
                    <a:gd name="T102" fmla="*/ 253 w 290"/>
                    <a:gd name="T103" fmla="*/ 0 h 2"/>
                    <a:gd name="T104" fmla="*/ 269 w 290"/>
                    <a:gd name="T105" fmla="*/ 2 h 2"/>
                    <a:gd name="T106" fmla="*/ 264 w 290"/>
                    <a:gd name="T107" fmla="*/ 0 h 2"/>
                    <a:gd name="T108" fmla="*/ 279 w 290"/>
                    <a:gd name="T109" fmla="*/ 2 h 2"/>
                    <a:gd name="T110" fmla="*/ 274 w 290"/>
                    <a:gd name="T111" fmla="*/ 0 h 2"/>
                    <a:gd name="T112" fmla="*/ 289 w 290"/>
                    <a:gd name="T113" fmla="*/ 2 h 2"/>
                    <a:gd name="T114" fmla="*/ 284 w 290"/>
                    <a:gd name="T115" fmla="*/ 0 h 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0"/>
                    <a:gd name="T175" fmla="*/ 0 h 2"/>
                    <a:gd name="T176" fmla="*/ 290 w 290"/>
                    <a:gd name="T177" fmla="*/ 2 h 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0" h="2">
                      <a:moveTo>
                        <a:pt x="1" y="0"/>
                      </a:moveTo>
                      <a:lnTo>
                        <a:pt x="7" y="0"/>
                      </a:lnTo>
                      <a:lnTo>
                        <a:pt x="8" y="1"/>
                      </a:lnTo>
                      <a:lnTo>
                        <a:pt x="7" y="2"/>
                      </a:lnTo>
                      <a:lnTo>
                        <a:pt x="1" y="2"/>
                      </a:lnTo>
                      <a:lnTo>
                        <a:pt x="0" y="1"/>
                      </a:lnTo>
                      <a:lnTo>
                        <a:pt x="1" y="0"/>
                      </a:lnTo>
                      <a:close/>
                      <a:moveTo>
                        <a:pt x="12" y="0"/>
                      </a:moveTo>
                      <a:lnTo>
                        <a:pt x="16" y="0"/>
                      </a:lnTo>
                      <a:lnTo>
                        <a:pt x="17" y="1"/>
                      </a:lnTo>
                      <a:lnTo>
                        <a:pt x="16" y="2"/>
                      </a:lnTo>
                      <a:lnTo>
                        <a:pt x="12" y="2"/>
                      </a:lnTo>
                      <a:lnTo>
                        <a:pt x="11" y="1"/>
                      </a:lnTo>
                      <a:lnTo>
                        <a:pt x="12" y="0"/>
                      </a:lnTo>
                      <a:close/>
                      <a:moveTo>
                        <a:pt x="21" y="0"/>
                      </a:moveTo>
                      <a:lnTo>
                        <a:pt x="27" y="0"/>
                      </a:lnTo>
                      <a:lnTo>
                        <a:pt x="28" y="1"/>
                      </a:lnTo>
                      <a:lnTo>
                        <a:pt x="27" y="2"/>
                      </a:lnTo>
                      <a:lnTo>
                        <a:pt x="21" y="2"/>
                      </a:lnTo>
                      <a:lnTo>
                        <a:pt x="21" y="1"/>
                      </a:lnTo>
                      <a:lnTo>
                        <a:pt x="21" y="0"/>
                      </a:lnTo>
                      <a:close/>
                      <a:moveTo>
                        <a:pt x="32" y="0"/>
                      </a:moveTo>
                      <a:lnTo>
                        <a:pt x="37" y="0"/>
                      </a:lnTo>
                      <a:lnTo>
                        <a:pt x="38" y="1"/>
                      </a:lnTo>
                      <a:lnTo>
                        <a:pt x="37" y="2"/>
                      </a:lnTo>
                      <a:lnTo>
                        <a:pt x="32" y="2"/>
                      </a:lnTo>
                      <a:lnTo>
                        <a:pt x="31" y="1"/>
                      </a:lnTo>
                      <a:lnTo>
                        <a:pt x="32" y="0"/>
                      </a:lnTo>
                      <a:close/>
                      <a:moveTo>
                        <a:pt x="42" y="0"/>
                      </a:moveTo>
                      <a:lnTo>
                        <a:pt x="46" y="0"/>
                      </a:lnTo>
                      <a:lnTo>
                        <a:pt x="47" y="1"/>
                      </a:lnTo>
                      <a:lnTo>
                        <a:pt x="46" y="2"/>
                      </a:lnTo>
                      <a:lnTo>
                        <a:pt x="42" y="2"/>
                      </a:lnTo>
                      <a:lnTo>
                        <a:pt x="41" y="1"/>
                      </a:lnTo>
                      <a:lnTo>
                        <a:pt x="42" y="0"/>
                      </a:lnTo>
                      <a:close/>
                      <a:moveTo>
                        <a:pt x="52" y="0"/>
                      </a:moveTo>
                      <a:lnTo>
                        <a:pt x="57" y="0"/>
                      </a:lnTo>
                      <a:lnTo>
                        <a:pt x="58" y="1"/>
                      </a:lnTo>
                      <a:lnTo>
                        <a:pt x="57" y="2"/>
                      </a:lnTo>
                      <a:lnTo>
                        <a:pt x="52" y="2"/>
                      </a:lnTo>
                      <a:lnTo>
                        <a:pt x="51" y="1"/>
                      </a:lnTo>
                      <a:lnTo>
                        <a:pt x="52" y="0"/>
                      </a:lnTo>
                      <a:close/>
                      <a:moveTo>
                        <a:pt x="62" y="0"/>
                      </a:moveTo>
                      <a:lnTo>
                        <a:pt x="67" y="0"/>
                      </a:lnTo>
                      <a:lnTo>
                        <a:pt x="68" y="1"/>
                      </a:lnTo>
                      <a:lnTo>
                        <a:pt x="67" y="2"/>
                      </a:lnTo>
                      <a:lnTo>
                        <a:pt x="62" y="2"/>
                      </a:lnTo>
                      <a:lnTo>
                        <a:pt x="61" y="1"/>
                      </a:lnTo>
                      <a:lnTo>
                        <a:pt x="62" y="0"/>
                      </a:lnTo>
                      <a:close/>
                      <a:moveTo>
                        <a:pt x="72" y="0"/>
                      </a:moveTo>
                      <a:lnTo>
                        <a:pt x="77" y="0"/>
                      </a:lnTo>
                      <a:lnTo>
                        <a:pt x="78" y="1"/>
                      </a:lnTo>
                      <a:lnTo>
                        <a:pt x="77" y="2"/>
                      </a:lnTo>
                      <a:lnTo>
                        <a:pt x="72" y="2"/>
                      </a:lnTo>
                      <a:lnTo>
                        <a:pt x="71" y="1"/>
                      </a:lnTo>
                      <a:lnTo>
                        <a:pt x="72" y="0"/>
                      </a:lnTo>
                      <a:close/>
                      <a:moveTo>
                        <a:pt x="82" y="0"/>
                      </a:moveTo>
                      <a:lnTo>
                        <a:pt x="87" y="0"/>
                      </a:lnTo>
                      <a:lnTo>
                        <a:pt x="88" y="1"/>
                      </a:lnTo>
                      <a:lnTo>
                        <a:pt x="87" y="2"/>
                      </a:lnTo>
                      <a:lnTo>
                        <a:pt x="82" y="2"/>
                      </a:lnTo>
                      <a:lnTo>
                        <a:pt x="81" y="1"/>
                      </a:lnTo>
                      <a:lnTo>
                        <a:pt x="82" y="0"/>
                      </a:lnTo>
                      <a:close/>
                      <a:moveTo>
                        <a:pt x="92" y="0"/>
                      </a:moveTo>
                      <a:lnTo>
                        <a:pt x="97" y="0"/>
                      </a:lnTo>
                      <a:lnTo>
                        <a:pt x="98" y="1"/>
                      </a:lnTo>
                      <a:lnTo>
                        <a:pt x="97" y="2"/>
                      </a:lnTo>
                      <a:lnTo>
                        <a:pt x="92" y="2"/>
                      </a:lnTo>
                      <a:lnTo>
                        <a:pt x="91" y="1"/>
                      </a:lnTo>
                      <a:lnTo>
                        <a:pt x="92" y="0"/>
                      </a:lnTo>
                      <a:close/>
                      <a:moveTo>
                        <a:pt x="103" y="0"/>
                      </a:moveTo>
                      <a:lnTo>
                        <a:pt x="107" y="0"/>
                      </a:lnTo>
                      <a:lnTo>
                        <a:pt x="108" y="1"/>
                      </a:lnTo>
                      <a:lnTo>
                        <a:pt x="107" y="2"/>
                      </a:lnTo>
                      <a:lnTo>
                        <a:pt x="103" y="2"/>
                      </a:lnTo>
                      <a:lnTo>
                        <a:pt x="102" y="1"/>
                      </a:lnTo>
                      <a:lnTo>
                        <a:pt x="103" y="0"/>
                      </a:lnTo>
                      <a:close/>
                      <a:moveTo>
                        <a:pt x="112" y="0"/>
                      </a:moveTo>
                      <a:lnTo>
                        <a:pt x="117" y="0"/>
                      </a:lnTo>
                      <a:lnTo>
                        <a:pt x="118" y="1"/>
                      </a:lnTo>
                      <a:lnTo>
                        <a:pt x="117" y="2"/>
                      </a:lnTo>
                      <a:lnTo>
                        <a:pt x="112" y="2"/>
                      </a:lnTo>
                      <a:lnTo>
                        <a:pt x="111" y="1"/>
                      </a:lnTo>
                      <a:lnTo>
                        <a:pt x="112" y="0"/>
                      </a:lnTo>
                      <a:close/>
                      <a:moveTo>
                        <a:pt x="123" y="0"/>
                      </a:moveTo>
                      <a:lnTo>
                        <a:pt x="128" y="0"/>
                      </a:lnTo>
                      <a:lnTo>
                        <a:pt x="128" y="1"/>
                      </a:lnTo>
                      <a:lnTo>
                        <a:pt x="128" y="2"/>
                      </a:lnTo>
                      <a:lnTo>
                        <a:pt x="123" y="2"/>
                      </a:lnTo>
                      <a:lnTo>
                        <a:pt x="122" y="1"/>
                      </a:lnTo>
                      <a:lnTo>
                        <a:pt x="123" y="0"/>
                      </a:lnTo>
                      <a:close/>
                      <a:moveTo>
                        <a:pt x="133" y="0"/>
                      </a:moveTo>
                      <a:lnTo>
                        <a:pt x="137" y="0"/>
                      </a:lnTo>
                      <a:lnTo>
                        <a:pt x="138" y="1"/>
                      </a:lnTo>
                      <a:lnTo>
                        <a:pt x="137" y="2"/>
                      </a:lnTo>
                      <a:lnTo>
                        <a:pt x="133" y="2"/>
                      </a:lnTo>
                      <a:lnTo>
                        <a:pt x="132" y="1"/>
                      </a:lnTo>
                      <a:lnTo>
                        <a:pt x="133" y="0"/>
                      </a:lnTo>
                      <a:close/>
                      <a:moveTo>
                        <a:pt x="142" y="0"/>
                      </a:moveTo>
                      <a:lnTo>
                        <a:pt x="148" y="0"/>
                      </a:lnTo>
                      <a:lnTo>
                        <a:pt x="149" y="1"/>
                      </a:lnTo>
                      <a:lnTo>
                        <a:pt x="148" y="2"/>
                      </a:lnTo>
                      <a:lnTo>
                        <a:pt x="142" y="2"/>
                      </a:lnTo>
                      <a:lnTo>
                        <a:pt x="141" y="1"/>
                      </a:lnTo>
                      <a:lnTo>
                        <a:pt x="142" y="0"/>
                      </a:lnTo>
                      <a:close/>
                      <a:moveTo>
                        <a:pt x="153" y="0"/>
                      </a:moveTo>
                      <a:lnTo>
                        <a:pt x="158" y="0"/>
                      </a:lnTo>
                      <a:lnTo>
                        <a:pt x="159" y="1"/>
                      </a:lnTo>
                      <a:lnTo>
                        <a:pt x="158" y="2"/>
                      </a:lnTo>
                      <a:lnTo>
                        <a:pt x="153" y="2"/>
                      </a:lnTo>
                      <a:lnTo>
                        <a:pt x="152" y="1"/>
                      </a:lnTo>
                      <a:lnTo>
                        <a:pt x="153" y="0"/>
                      </a:lnTo>
                      <a:close/>
                      <a:moveTo>
                        <a:pt x="163" y="0"/>
                      </a:moveTo>
                      <a:lnTo>
                        <a:pt x="168" y="0"/>
                      </a:lnTo>
                      <a:lnTo>
                        <a:pt x="169" y="1"/>
                      </a:lnTo>
                      <a:lnTo>
                        <a:pt x="168" y="2"/>
                      </a:lnTo>
                      <a:lnTo>
                        <a:pt x="163" y="2"/>
                      </a:lnTo>
                      <a:lnTo>
                        <a:pt x="162" y="1"/>
                      </a:lnTo>
                      <a:lnTo>
                        <a:pt x="163" y="0"/>
                      </a:lnTo>
                      <a:close/>
                      <a:moveTo>
                        <a:pt x="173" y="0"/>
                      </a:moveTo>
                      <a:lnTo>
                        <a:pt x="178" y="0"/>
                      </a:lnTo>
                      <a:lnTo>
                        <a:pt x="179" y="1"/>
                      </a:lnTo>
                      <a:lnTo>
                        <a:pt x="178" y="2"/>
                      </a:lnTo>
                      <a:lnTo>
                        <a:pt x="173" y="2"/>
                      </a:lnTo>
                      <a:lnTo>
                        <a:pt x="172" y="1"/>
                      </a:lnTo>
                      <a:lnTo>
                        <a:pt x="173" y="0"/>
                      </a:lnTo>
                      <a:close/>
                      <a:moveTo>
                        <a:pt x="183" y="0"/>
                      </a:moveTo>
                      <a:lnTo>
                        <a:pt x="188" y="0"/>
                      </a:lnTo>
                      <a:lnTo>
                        <a:pt x="189" y="1"/>
                      </a:lnTo>
                      <a:lnTo>
                        <a:pt x="188" y="2"/>
                      </a:lnTo>
                      <a:lnTo>
                        <a:pt x="183" y="2"/>
                      </a:lnTo>
                      <a:lnTo>
                        <a:pt x="182" y="1"/>
                      </a:lnTo>
                      <a:lnTo>
                        <a:pt x="183" y="0"/>
                      </a:lnTo>
                      <a:close/>
                      <a:moveTo>
                        <a:pt x="193" y="0"/>
                      </a:moveTo>
                      <a:lnTo>
                        <a:pt x="198" y="0"/>
                      </a:lnTo>
                      <a:lnTo>
                        <a:pt x="199" y="1"/>
                      </a:lnTo>
                      <a:lnTo>
                        <a:pt x="198" y="2"/>
                      </a:lnTo>
                      <a:lnTo>
                        <a:pt x="193" y="2"/>
                      </a:lnTo>
                      <a:lnTo>
                        <a:pt x="193" y="1"/>
                      </a:lnTo>
                      <a:lnTo>
                        <a:pt x="193" y="0"/>
                      </a:lnTo>
                      <a:close/>
                      <a:moveTo>
                        <a:pt x="203" y="0"/>
                      </a:moveTo>
                      <a:lnTo>
                        <a:pt x="208" y="0"/>
                      </a:lnTo>
                      <a:lnTo>
                        <a:pt x="209" y="1"/>
                      </a:lnTo>
                      <a:lnTo>
                        <a:pt x="208" y="2"/>
                      </a:lnTo>
                      <a:lnTo>
                        <a:pt x="203" y="2"/>
                      </a:lnTo>
                      <a:lnTo>
                        <a:pt x="202" y="1"/>
                      </a:lnTo>
                      <a:lnTo>
                        <a:pt x="203" y="0"/>
                      </a:lnTo>
                      <a:close/>
                      <a:moveTo>
                        <a:pt x="213" y="0"/>
                      </a:moveTo>
                      <a:lnTo>
                        <a:pt x="219" y="0"/>
                      </a:lnTo>
                      <a:lnTo>
                        <a:pt x="219" y="1"/>
                      </a:lnTo>
                      <a:lnTo>
                        <a:pt x="219" y="2"/>
                      </a:lnTo>
                      <a:lnTo>
                        <a:pt x="213" y="2"/>
                      </a:lnTo>
                      <a:lnTo>
                        <a:pt x="212" y="1"/>
                      </a:lnTo>
                      <a:lnTo>
                        <a:pt x="213" y="0"/>
                      </a:lnTo>
                      <a:close/>
                      <a:moveTo>
                        <a:pt x="223" y="0"/>
                      </a:moveTo>
                      <a:lnTo>
                        <a:pt x="228" y="0"/>
                      </a:lnTo>
                      <a:lnTo>
                        <a:pt x="229" y="1"/>
                      </a:lnTo>
                      <a:lnTo>
                        <a:pt x="228" y="2"/>
                      </a:lnTo>
                      <a:lnTo>
                        <a:pt x="223" y="2"/>
                      </a:lnTo>
                      <a:lnTo>
                        <a:pt x="223" y="1"/>
                      </a:lnTo>
                      <a:lnTo>
                        <a:pt x="223" y="0"/>
                      </a:lnTo>
                      <a:close/>
                      <a:moveTo>
                        <a:pt x="233" y="0"/>
                      </a:moveTo>
                      <a:lnTo>
                        <a:pt x="239" y="0"/>
                      </a:lnTo>
                      <a:lnTo>
                        <a:pt x="240" y="1"/>
                      </a:lnTo>
                      <a:lnTo>
                        <a:pt x="239" y="2"/>
                      </a:lnTo>
                      <a:lnTo>
                        <a:pt x="233" y="2"/>
                      </a:lnTo>
                      <a:lnTo>
                        <a:pt x="232" y="1"/>
                      </a:lnTo>
                      <a:lnTo>
                        <a:pt x="233" y="0"/>
                      </a:lnTo>
                      <a:close/>
                      <a:moveTo>
                        <a:pt x="244" y="0"/>
                      </a:moveTo>
                      <a:lnTo>
                        <a:pt x="249" y="0"/>
                      </a:lnTo>
                      <a:lnTo>
                        <a:pt x="249" y="1"/>
                      </a:lnTo>
                      <a:lnTo>
                        <a:pt x="249" y="2"/>
                      </a:lnTo>
                      <a:lnTo>
                        <a:pt x="244" y="2"/>
                      </a:lnTo>
                      <a:lnTo>
                        <a:pt x="243" y="1"/>
                      </a:lnTo>
                      <a:lnTo>
                        <a:pt x="244" y="0"/>
                      </a:lnTo>
                      <a:close/>
                      <a:moveTo>
                        <a:pt x="253" y="0"/>
                      </a:moveTo>
                      <a:lnTo>
                        <a:pt x="258" y="0"/>
                      </a:lnTo>
                      <a:lnTo>
                        <a:pt x="259" y="1"/>
                      </a:lnTo>
                      <a:lnTo>
                        <a:pt x="258" y="2"/>
                      </a:lnTo>
                      <a:lnTo>
                        <a:pt x="253" y="2"/>
                      </a:lnTo>
                      <a:lnTo>
                        <a:pt x="253" y="1"/>
                      </a:lnTo>
                      <a:lnTo>
                        <a:pt x="253" y="0"/>
                      </a:lnTo>
                      <a:close/>
                      <a:moveTo>
                        <a:pt x="264" y="0"/>
                      </a:moveTo>
                      <a:lnTo>
                        <a:pt x="269" y="0"/>
                      </a:lnTo>
                      <a:lnTo>
                        <a:pt x="270" y="1"/>
                      </a:lnTo>
                      <a:lnTo>
                        <a:pt x="269" y="2"/>
                      </a:lnTo>
                      <a:lnTo>
                        <a:pt x="264" y="2"/>
                      </a:lnTo>
                      <a:lnTo>
                        <a:pt x="263" y="1"/>
                      </a:lnTo>
                      <a:lnTo>
                        <a:pt x="264" y="0"/>
                      </a:lnTo>
                      <a:close/>
                      <a:moveTo>
                        <a:pt x="274" y="0"/>
                      </a:moveTo>
                      <a:lnTo>
                        <a:pt x="279" y="0"/>
                      </a:lnTo>
                      <a:lnTo>
                        <a:pt x="279" y="1"/>
                      </a:lnTo>
                      <a:lnTo>
                        <a:pt x="279" y="2"/>
                      </a:lnTo>
                      <a:lnTo>
                        <a:pt x="274" y="2"/>
                      </a:lnTo>
                      <a:lnTo>
                        <a:pt x="273" y="1"/>
                      </a:lnTo>
                      <a:lnTo>
                        <a:pt x="274" y="0"/>
                      </a:lnTo>
                      <a:close/>
                      <a:moveTo>
                        <a:pt x="284" y="0"/>
                      </a:moveTo>
                      <a:lnTo>
                        <a:pt x="289" y="0"/>
                      </a:lnTo>
                      <a:lnTo>
                        <a:pt x="290" y="1"/>
                      </a:lnTo>
                      <a:lnTo>
                        <a:pt x="289" y="2"/>
                      </a:lnTo>
                      <a:lnTo>
                        <a:pt x="284" y="2"/>
                      </a:lnTo>
                      <a:lnTo>
                        <a:pt x="283" y="1"/>
                      </a:lnTo>
                      <a:lnTo>
                        <a:pt x="284" y="0"/>
                      </a:lnTo>
                      <a:close/>
                    </a:path>
                  </a:pathLst>
                </a:custGeom>
                <a:solidFill>
                  <a:srgbClr val="000000"/>
                </a:solidFill>
                <a:ln w="9525">
                  <a:noFill/>
                  <a:round/>
                  <a:headEnd/>
                  <a:tailEnd/>
                </a:ln>
              </p:spPr>
              <p:txBody>
                <a:bodyPr/>
                <a:lstStyle/>
                <a:p>
                  <a:endParaRPr lang="en-US"/>
                </a:p>
              </p:txBody>
            </p:sp>
            <p:sp>
              <p:nvSpPr>
                <p:cNvPr id="2529" name="Freeform 1125"/>
                <p:cNvSpPr>
                  <a:spLocks/>
                </p:cNvSpPr>
                <p:nvPr/>
              </p:nvSpPr>
              <p:spPr bwMode="auto">
                <a:xfrm>
                  <a:off x="2603"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0" name="Freeform 1126"/>
                <p:cNvSpPr>
                  <a:spLocks/>
                </p:cNvSpPr>
                <p:nvPr/>
              </p:nvSpPr>
              <p:spPr bwMode="auto">
                <a:xfrm>
                  <a:off x="261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1" name="Freeform 1127"/>
                <p:cNvSpPr>
                  <a:spLocks/>
                </p:cNvSpPr>
                <p:nvPr/>
              </p:nvSpPr>
              <p:spPr bwMode="auto">
                <a:xfrm>
                  <a:off x="2624" y="2232"/>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32" name="Freeform 1128"/>
                <p:cNvSpPr>
                  <a:spLocks/>
                </p:cNvSpPr>
                <p:nvPr/>
              </p:nvSpPr>
              <p:spPr bwMode="auto">
                <a:xfrm>
                  <a:off x="263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3" name="Freeform 1129"/>
                <p:cNvSpPr>
                  <a:spLocks/>
                </p:cNvSpPr>
                <p:nvPr/>
              </p:nvSpPr>
              <p:spPr bwMode="auto">
                <a:xfrm>
                  <a:off x="2644"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4" name="Freeform 1130"/>
                <p:cNvSpPr>
                  <a:spLocks/>
                </p:cNvSpPr>
                <p:nvPr/>
              </p:nvSpPr>
              <p:spPr bwMode="auto">
                <a:xfrm>
                  <a:off x="265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5" name="Freeform 1131"/>
                <p:cNvSpPr>
                  <a:spLocks/>
                </p:cNvSpPr>
                <p:nvPr/>
              </p:nvSpPr>
              <p:spPr bwMode="auto">
                <a:xfrm>
                  <a:off x="266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6" name="Freeform 1132"/>
                <p:cNvSpPr>
                  <a:spLocks/>
                </p:cNvSpPr>
                <p:nvPr/>
              </p:nvSpPr>
              <p:spPr bwMode="auto">
                <a:xfrm>
                  <a:off x="267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7" name="Freeform 1133"/>
                <p:cNvSpPr>
                  <a:spLocks/>
                </p:cNvSpPr>
                <p:nvPr/>
              </p:nvSpPr>
              <p:spPr bwMode="auto">
                <a:xfrm>
                  <a:off x="268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8" name="Freeform 1134"/>
                <p:cNvSpPr>
                  <a:spLocks/>
                </p:cNvSpPr>
                <p:nvPr/>
              </p:nvSpPr>
              <p:spPr bwMode="auto">
                <a:xfrm>
                  <a:off x="269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39" name="Freeform 1135"/>
                <p:cNvSpPr>
                  <a:spLocks/>
                </p:cNvSpPr>
                <p:nvPr/>
              </p:nvSpPr>
              <p:spPr bwMode="auto">
                <a:xfrm>
                  <a:off x="270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0" name="Freeform 1136"/>
                <p:cNvSpPr>
                  <a:spLocks/>
                </p:cNvSpPr>
                <p:nvPr/>
              </p:nvSpPr>
              <p:spPr bwMode="auto">
                <a:xfrm>
                  <a:off x="2714"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1" name="Freeform 1137"/>
                <p:cNvSpPr>
                  <a:spLocks/>
                </p:cNvSpPr>
                <p:nvPr/>
              </p:nvSpPr>
              <p:spPr bwMode="auto">
                <a:xfrm>
                  <a:off x="2725"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2" name="Freeform 1138"/>
                <p:cNvSpPr>
                  <a:spLocks/>
                </p:cNvSpPr>
                <p:nvPr/>
              </p:nvSpPr>
              <p:spPr bwMode="auto">
                <a:xfrm>
                  <a:off x="2735" y="2232"/>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3" name="Freeform 1139"/>
                <p:cNvSpPr>
                  <a:spLocks/>
                </p:cNvSpPr>
                <p:nvPr/>
              </p:nvSpPr>
              <p:spPr bwMode="auto">
                <a:xfrm>
                  <a:off x="2744"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4" name="Freeform 1140"/>
                <p:cNvSpPr>
                  <a:spLocks/>
                </p:cNvSpPr>
                <p:nvPr/>
              </p:nvSpPr>
              <p:spPr bwMode="auto">
                <a:xfrm>
                  <a:off x="275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5" name="Freeform 1141"/>
                <p:cNvSpPr>
                  <a:spLocks/>
                </p:cNvSpPr>
                <p:nvPr/>
              </p:nvSpPr>
              <p:spPr bwMode="auto">
                <a:xfrm>
                  <a:off x="276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6" name="Freeform 1142"/>
                <p:cNvSpPr>
                  <a:spLocks/>
                </p:cNvSpPr>
                <p:nvPr/>
              </p:nvSpPr>
              <p:spPr bwMode="auto">
                <a:xfrm>
                  <a:off x="277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7" name="Freeform 1143"/>
                <p:cNvSpPr>
                  <a:spLocks/>
                </p:cNvSpPr>
                <p:nvPr/>
              </p:nvSpPr>
              <p:spPr bwMode="auto">
                <a:xfrm>
                  <a:off x="278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48" name="Freeform 1144"/>
                <p:cNvSpPr>
                  <a:spLocks/>
                </p:cNvSpPr>
                <p:nvPr/>
              </p:nvSpPr>
              <p:spPr bwMode="auto">
                <a:xfrm>
                  <a:off x="279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49" name="Freeform 1145"/>
                <p:cNvSpPr>
                  <a:spLocks/>
                </p:cNvSpPr>
                <p:nvPr/>
              </p:nvSpPr>
              <p:spPr bwMode="auto">
                <a:xfrm>
                  <a:off x="2805"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0" name="Freeform 1146"/>
                <p:cNvSpPr>
                  <a:spLocks/>
                </p:cNvSpPr>
                <p:nvPr/>
              </p:nvSpPr>
              <p:spPr bwMode="auto">
                <a:xfrm>
                  <a:off x="2815" y="2232"/>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1" name="Freeform 1147"/>
                <p:cNvSpPr>
                  <a:spLocks/>
                </p:cNvSpPr>
                <p:nvPr/>
              </p:nvSpPr>
              <p:spPr bwMode="auto">
                <a:xfrm>
                  <a:off x="282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52" name="Freeform 1148"/>
                <p:cNvSpPr>
                  <a:spLocks/>
                </p:cNvSpPr>
                <p:nvPr/>
              </p:nvSpPr>
              <p:spPr bwMode="auto">
                <a:xfrm>
                  <a:off x="2835" y="2232"/>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3" name="Freeform 1149"/>
                <p:cNvSpPr>
                  <a:spLocks/>
                </p:cNvSpPr>
                <p:nvPr/>
              </p:nvSpPr>
              <p:spPr bwMode="auto">
                <a:xfrm>
                  <a:off x="284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4" name="Freeform 1150"/>
                <p:cNvSpPr>
                  <a:spLocks/>
                </p:cNvSpPr>
                <p:nvPr/>
              </p:nvSpPr>
              <p:spPr bwMode="auto">
                <a:xfrm>
                  <a:off x="2856" y="2232"/>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55" name="Freeform 1151"/>
                <p:cNvSpPr>
                  <a:spLocks/>
                </p:cNvSpPr>
                <p:nvPr/>
              </p:nvSpPr>
              <p:spPr bwMode="auto">
                <a:xfrm>
                  <a:off x="286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6" name="Freeform 1152"/>
                <p:cNvSpPr>
                  <a:spLocks/>
                </p:cNvSpPr>
                <p:nvPr/>
              </p:nvSpPr>
              <p:spPr bwMode="auto">
                <a:xfrm>
                  <a:off x="2876" y="2232"/>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7" name="Freeform 1153"/>
                <p:cNvSpPr>
                  <a:spLocks/>
                </p:cNvSpPr>
                <p:nvPr/>
              </p:nvSpPr>
              <p:spPr bwMode="auto">
                <a:xfrm>
                  <a:off x="2886" y="2232"/>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58" name="Freeform 1154"/>
                <p:cNvSpPr>
                  <a:spLocks/>
                </p:cNvSpPr>
                <p:nvPr/>
              </p:nvSpPr>
              <p:spPr bwMode="auto">
                <a:xfrm>
                  <a:off x="2604" y="1968"/>
                  <a:ext cx="80" cy="42"/>
                </a:xfrm>
                <a:custGeom>
                  <a:avLst/>
                  <a:gdLst>
                    <a:gd name="T0" fmla="*/ 0 w 80"/>
                    <a:gd name="T1" fmla="*/ 42 h 42"/>
                    <a:gd name="T2" fmla="*/ 67 w 80"/>
                    <a:gd name="T3" fmla="*/ 42 h 42"/>
                    <a:gd name="T4" fmla="*/ 80 w 80"/>
                    <a:gd name="T5" fmla="*/ 30 h 42"/>
                    <a:gd name="T6" fmla="*/ 80 w 80"/>
                    <a:gd name="T7" fmla="*/ 0 h 42"/>
                    <a:gd name="T8" fmla="*/ 0 w 80"/>
                    <a:gd name="T9" fmla="*/ 0 h 42"/>
                    <a:gd name="T10" fmla="*/ 0 w 80"/>
                    <a:gd name="T11" fmla="*/ 42 h 42"/>
                    <a:gd name="T12" fmla="*/ 0 w 80"/>
                    <a:gd name="T13" fmla="*/ 42 h 42"/>
                    <a:gd name="T14" fmla="*/ 0 60000 65536"/>
                    <a:gd name="T15" fmla="*/ 0 60000 65536"/>
                    <a:gd name="T16" fmla="*/ 0 60000 65536"/>
                    <a:gd name="T17" fmla="*/ 0 60000 65536"/>
                    <a:gd name="T18" fmla="*/ 0 60000 65536"/>
                    <a:gd name="T19" fmla="*/ 0 60000 65536"/>
                    <a:gd name="T20" fmla="*/ 0 60000 65536"/>
                    <a:gd name="T21" fmla="*/ 0 w 80"/>
                    <a:gd name="T22" fmla="*/ 0 h 42"/>
                    <a:gd name="T23" fmla="*/ 80 w 80"/>
                    <a:gd name="T24" fmla="*/ 42 h 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42">
                      <a:moveTo>
                        <a:pt x="0" y="42"/>
                      </a:moveTo>
                      <a:lnTo>
                        <a:pt x="67" y="42"/>
                      </a:lnTo>
                      <a:lnTo>
                        <a:pt x="80" y="30"/>
                      </a:lnTo>
                      <a:lnTo>
                        <a:pt x="80" y="0"/>
                      </a:lnTo>
                      <a:lnTo>
                        <a:pt x="0" y="0"/>
                      </a:lnTo>
                      <a:lnTo>
                        <a:pt x="0" y="42"/>
                      </a:lnTo>
                      <a:close/>
                    </a:path>
                  </a:pathLst>
                </a:custGeom>
                <a:solidFill>
                  <a:srgbClr val="FFFFFF"/>
                </a:solidFill>
                <a:ln w="9525">
                  <a:noFill/>
                  <a:round/>
                  <a:headEnd/>
                  <a:tailEnd/>
                </a:ln>
              </p:spPr>
              <p:txBody>
                <a:bodyPr/>
                <a:lstStyle/>
                <a:p>
                  <a:endParaRPr lang="en-US"/>
                </a:p>
              </p:txBody>
            </p:sp>
            <p:sp>
              <p:nvSpPr>
                <p:cNvPr id="2559" name="Freeform 1155"/>
                <p:cNvSpPr>
                  <a:spLocks/>
                </p:cNvSpPr>
                <p:nvPr/>
              </p:nvSpPr>
              <p:spPr bwMode="auto">
                <a:xfrm>
                  <a:off x="2604" y="1968"/>
                  <a:ext cx="80" cy="42"/>
                </a:xfrm>
                <a:custGeom>
                  <a:avLst/>
                  <a:gdLst>
                    <a:gd name="T0" fmla="*/ 0 w 80"/>
                    <a:gd name="T1" fmla="*/ 42 h 42"/>
                    <a:gd name="T2" fmla="*/ 67 w 80"/>
                    <a:gd name="T3" fmla="*/ 42 h 42"/>
                    <a:gd name="T4" fmla="*/ 80 w 80"/>
                    <a:gd name="T5" fmla="*/ 30 h 42"/>
                    <a:gd name="T6" fmla="*/ 80 w 80"/>
                    <a:gd name="T7" fmla="*/ 0 h 42"/>
                    <a:gd name="T8" fmla="*/ 0 w 80"/>
                    <a:gd name="T9" fmla="*/ 0 h 42"/>
                    <a:gd name="T10" fmla="*/ 0 w 80"/>
                    <a:gd name="T11" fmla="*/ 42 h 42"/>
                    <a:gd name="T12" fmla="*/ 0 w 80"/>
                    <a:gd name="T13" fmla="*/ 42 h 42"/>
                    <a:gd name="T14" fmla="*/ 0 60000 65536"/>
                    <a:gd name="T15" fmla="*/ 0 60000 65536"/>
                    <a:gd name="T16" fmla="*/ 0 60000 65536"/>
                    <a:gd name="T17" fmla="*/ 0 60000 65536"/>
                    <a:gd name="T18" fmla="*/ 0 60000 65536"/>
                    <a:gd name="T19" fmla="*/ 0 60000 65536"/>
                    <a:gd name="T20" fmla="*/ 0 60000 65536"/>
                    <a:gd name="T21" fmla="*/ 0 w 80"/>
                    <a:gd name="T22" fmla="*/ 0 h 42"/>
                    <a:gd name="T23" fmla="*/ 80 w 80"/>
                    <a:gd name="T24" fmla="*/ 42 h 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42">
                      <a:moveTo>
                        <a:pt x="0" y="42"/>
                      </a:moveTo>
                      <a:lnTo>
                        <a:pt x="67" y="42"/>
                      </a:lnTo>
                      <a:lnTo>
                        <a:pt x="80" y="30"/>
                      </a:lnTo>
                      <a:lnTo>
                        <a:pt x="80" y="0"/>
                      </a:lnTo>
                      <a:lnTo>
                        <a:pt x="0" y="0"/>
                      </a:lnTo>
                      <a:lnTo>
                        <a:pt x="0" y="42"/>
                      </a:lnTo>
                      <a:close/>
                    </a:path>
                  </a:pathLst>
                </a:custGeom>
                <a:noFill/>
                <a:ln w="3175">
                  <a:solidFill>
                    <a:srgbClr val="000000"/>
                  </a:solidFill>
                  <a:round/>
                  <a:headEnd/>
                  <a:tailEnd/>
                </a:ln>
              </p:spPr>
              <p:txBody>
                <a:bodyPr/>
                <a:lstStyle/>
                <a:p>
                  <a:endParaRPr lang="en-US"/>
                </a:p>
              </p:txBody>
            </p:sp>
            <p:sp>
              <p:nvSpPr>
                <p:cNvPr id="2560" name="Freeform 1156"/>
                <p:cNvSpPr>
                  <a:spLocks/>
                </p:cNvSpPr>
                <p:nvPr/>
              </p:nvSpPr>
              <p:spPr bwMode="auto">
                <a:xfrm>
                  <a:off x="2879" y="2032"/>
                  <a:ext cx="0" cy="69"/>
                </a:xfrm>
                <a:custGeom>
                  <a:avLst/>
                  <a:gdLst>
                    <a:gd name="T0" fmla="*/ 69 h 69"/>
                    <a:gd name="T1" fmla="*/ 0 h 69"/>
                    <a:gd name="T2" fmla="*/ 69 h 69"/>
                    <a:gd name="T3" fmla="*/ 69 h 69"/>
                    <a:gd name="T4" fmla="*/ 0 60000 65536"/>
                    <a:gd name="T5" fmla="*/ 0 60000 65536"/>
                    <a:gd name="T6" fmla="*/ 0 60000 65536"/>
                    <a:gd name="T7" fmla="*/ 0 60000 65536"/>
                    <a:gd name="T8" fmla="*/ 0 h 69"/>
                    <a:gd name="T9" fmla="*/ 69 h 69"/>
                  </a:gdLst>
                  <a:ahLst/>
                  <a:cxnLst>
                    <a:cxn ang="T4">
                      <a:pos x="0" y="T0"/>
                    </a:cxn>
                    <a:cxn ang="T5">
                      <a:pos x="0" y="T1"/>
                    </a:cxn>
                    <a:cxn ang="T6">
                      <a:pos x="0" y="T2"/>
                    </a:cxn>
                    <a:cxn ang="T7">
                      <a:pos x="0" y="T3"/>
                    </a:cxn>
                  </a:cxnLst>
                  <a:rect l="0" t="T8" r="0" b="T9"/>
                  <a:pathLst>
                    <a:path h="69">
                      <a:moveTo>
                        <a:pt x="0" y="69"/>
                      </a:moveTo>
                      <a:lnTo>
                        <a:pt x="0" y="0"/>
                      </a:lnTo>
                      <a:lnTo>
                        <a:pt x="0" y="69"/>
                      </a:lnTo>
                      <a:close/>
                    </a:path>
                  </a:pathLst>
                </a:custGeom>
                <a:noFill/>
                <a:ln w="0">
                  <a:solidFill>
                    <a:srgbClr val="000000"/>
                  </a:solidFill>
                  <a:round/>
                  <a:headEnd/>
                  <a:tailEnd/>
                </a:ln>
              </p:spPr>
              <p:txBody>
                <a:bodyPr/>
                <a:lstStyle/>
                <a:p>
                  <a:endParaRPr lang="en-US"/>
                </a:p>
              </p:txBody>
            </p:sp>
            <p:sp>
              <p:nvSpPr>
                <p:cNvPr id="2561" name="Freeform 1157"/>
                <p:cNvSpPr>
                  <a:spLocks/>
                </p:cNvSpPr>
                <p:nvPr/>
              </p:nvSpPr>
              <p:spPr bwMode="auto">
                <a:xfrm>
                  <a:off x="2749" y="2101"/>
                  <a:ext cx="130" cy="0"/>
                </a:xfrm>
                <a:custGeom>
                  <a:avLst/>
                  <a:gdLst>
                    <a:gd name="T0" fmla="*/ 130 w 130"/>
                    <a:gd name="T1" fmla="*/ 0 w 130"/>
                    <a:gd name="T2" fmla="*/ 130 w 130"/>
                    <a:gd name="T3" fmla="*/ 130 w 130"/>
                    <a:gd name="T4" fmla="*/ 0 60000 65536"/>
                    <a:gd name="T5" fmla="*/ 0 60000 65536"/>
                    <a:gd name="T6" fmla="*/ 0 60000 65536"/>
                    <a:gd name="T7" fmla="*/ 0 60000 65536"/>
                    <a:gd name="T8" fmla="*/ 0 w 130"/>
                    <a:gd name="T9" fmla="*/ 130 w 130"/>
                  </a:gdLst>
                  <a:ahLst/>
                  <a:cxnLst>
                    <a:cxn ang="T4">
                      <a:pos x="T0" y="0"/>
                    </a:cxn>
                    <a:cxn ang="T5">
                      <a:pos x="T1" y="0"/>
                    </a:cxn>
                    <a:cxn ang="T6">
                      <a:pos x="T2" y="0"/>
                    </a:cxn>
                    <a:cxn ang="T7">
                      <a:pos x="T3" y="0"/>
                    </a:cxn>
                  </a:cxnLst>
                  <a:rect l="T8" t="0" r="T9" b="0"/>
                  <a:pathLst>
                    <a:path w="130">
                      <a:moveTo>
                        <a:pt x="130" y="0"/>
                      </a:moveTo>
                      <a:lnTo>
                        <a:pt x="0" y="0"/>
                      </a:lnTo>
                      <a:lnTo>
                        <a:pt x="130" y="0"/>
                      </a:lnTo>
                      <a:close/>
                    </a:path>
                  </a:pathLst>
                </a:custGeom>
                <a:noFill/>
                <a:ln w="0">
                  <a:solidFill>
                    <a:srgbClr val="000000"/>
                  </a:solidFill>
                  <a:round/>
                  <a:headEnd/>
                  <a:tailEnd/>
                </a:ln>
              </p:spPr>
              <p:txBody>
                <a:bodyPr/>
                <a:lstStyle/>
                <a:p>
                  <a:endParaRPr lang="en-US"/>
                </a:p>
              </p:txBody>
            </p:sp>
            <p:sp>
              <p:nvSpPr>
                <p:cNvPr id="2562" name="Freeform 1158"/>
                <p:cNvSpPr>
                  <a:spLocks/>
                </p:cNvSpPr>
                <p:nvPr/>
              </p:nvSpPr>
              <p:spPr bwMode="auto">
                <a:xfrm>
                  <a:off x="2749" y="2101"/>
                  <a:ext cx="130" cy="0"/>
                </a:xfrm>
                <a:custGeom>
                  <a:avLst/>
                  <a:gdLst>
                    <a:gd name="T0" fmla="*/ 130 w 130"/>
                    <a:gd name="T1" fmla="*/ 0 w 130"/>
                    <a:gd name="T2" fmla="*/ 130 w 130"/>
                    <a:gd name="T3" fmla="*/ 130 w 130"/>
                    <a:gd name="T4" fmla="*/ 0 60000 65536"/>
                    <a:gd name="T5" fmla="*/ 0 60000 65536"/>
                    <a:gd name="T6" fmla="*/ 0 60000 65536"/>
                    <a:gd name="T7" fmla="*/ 0 60000 65536"/>
                    <a:gd name="T8" fmla="*/ 0 w 130"/>
                    <a:gd name="T9" fmla="*/ 130 w 130"/>
                  </a:gdLst>
                  <a:ahLst/>
                  <a:cxnLst>
                    <a:cxn ang="T4">
                      <a:pos x="T0" y="0"/>
                    </a:cxn>
                    <a:cxn ang="T5">
                      <a:pos x="T1" y="0"/>
                    </a:cxn>
                    <a:cxn ang="T6">
                      <a:pos x="T2" y="0"/>
                    </a:cxn>
                    <a:cxn ang="T7">
                      <a:pos x="T3" y="0"/>
                    </a:cxn>
                  </a:cxnLst>
                  <a:rect l="T8" t="0" r="T9" b="0"/>
                  <a:pathLst>
                    <a:path w="130">
                      <a:moveTo>
                        <a:pt x="130" y="0"/>
                      </a:moveTo>
                      <a:lnTo>
                        <a:pt x="0" y="0"/>
                      </a:lnTo>
                      <a:lnTo>
                        <a:pt x="130" y="0"/>
                      </a:lnTo>
                      <a:close/>
                    </a:path>
                  </a:pathLst>
                </a:custGeom>
                <a:noFill/>
                <a:ln w="0">
                  <a:solidFill>
                    <a:srgbClr val="000000"/>
                  </a:solidFill>
                  <a:round/>
                  <a:headEnd/>
                  <a:tailEnd/>
                </a:ln>
              </p:spPr>
              <p:txBody>
                <a:bodyPr/>
                <a:lstStyle/>
                <a:p>
                  <a:endParaRPr lang="en-US"/>
                </a:p>
              </p:txBody>
            </p:sp>
            <p:sp>
              <p:nvSpPr>
                <p:cNvPr id="2563" name="Freeform 1159"/>
                <p:cNvSpPr>
                  <a:spLocks/>
                </p:cNvSpPr>
                <p:nvPr/>
              </p:nvSpPr>
              <p:spPr bwMode="auto">
                <a:xfrm>
                  <a:off x="2749" y="2057"/>
                  <a:ext cx="130" cy="44"/>
                </a:xfrm>
                <a:custGeom>
                  <a:avLst/>
                  <a:gdLst>
                    <a:gd name="T0" fmla="*/ 0 w 130"/>
                    <a:gd name="T1" fmla="*/ 0 h 44"/>
                    <a:gd name="T2" fmla="*/ 0 w 130"/>
                    <a:gd name="T3" fmla="*/ 44 h 44"/>
                    <a:gd name="T4" fmla="*/ 130 w 130"/>
                    <a:gd name="T5" fmla="*/ 44 h 44"/>
                    <a:gd name="T6" fmla="*/ 130 w 130"/>
                    <a:gd name="T7" fmla="*/ 0 h 44"/>
                    <a:gd name="T8" fmla="*/ 0 w 130"/>
                    <a:gd name="T9" fmla="*/ 0 h 44"/>
                    <a:gd name="T10" fmla="*/ 0 w 130"/>
                    <a:gd name="T11" fmla="*/ 0 h 44"/>
                    <a:gd name="T12" fmla="*/ 0 60000 65536"/>
                    <a:gd name="T13" fmla="*/ 0 60000 65536"/>
                    <a:gd name="T14" fmla="*/ 0 60000 65536"/>
                    <a:gd name="T15" fmla="*/ 0 60000 65536"/>
                    <a:gd name="T16" fmla="*/ 0 60000 65536"/>
                    <a:gd name="T17" fmla="*/ 0 60000 65536"/>
                    <a:gd name="T18" fmla="*/ 0 w 130"/>
                    <a:gd name="T19" fmla="*/ 0 h 44"/>
                    <a:gd name="T20" fmla="*/ 130 w 130"/>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130" h="44">
                      <a:moveTo>
                        <a:pt x="0" y="0"/>
                      </a:moveTo>
                      <a:lnTo>
                        <a:pt x="0" y="44"/>
                      </a:lnTo>
                      <a:lnTo>
                        <a:pt x="130" y="44"/>
                      </a:lnTo>
                      <a:lnTo>
                        <a:pt x="130" y="0"/>
                      </a:lnTo>
                      <a:lnTo>
                        <a:pt x="0" y="0"/>
                      </a:lnTo>
                      <a:close/>
                    </a:path>
                  </a:pathLst>
                </a:custGeom>
                <a:solidFill>
                  <a:srgbClr val="EAEAEA"/>
                </a:solidFill>
                <a:ln w="9525">
                  <a:noFill/>
                  <a:round/>
                  <a:headEnd/>
                  <a:tailEnd/>
                </a:ln>
              </p:spPr>
              <p:txBody>
                <a:bodyPr/>
                <a:lstStyle/>
                <a:p>
                  <a:endParaRPr lang="en-US"/>
                </a:p>
              </p:txBody>
            </p:sp>
            <p:sp>
              <p:nvSpPr>
                <p:cNvPr id="2564" name="Freeform 1160"/>
                <p:cNvSpPr>
                  <a:spLocks/>
                </p:cNvSpPr>
                <p:nvPr/>
              </p:nvSpPr>
              <p:spPr bwMode="auto">
                <a:xfrm>
                  <a:off x="2749" y="2057"/>
                  <a:ext cx="130" cy="44"/>
                </a:xfrm>
                <a:custGeom>
                  <a:avLst/>
                  <a:gdLst>
                    <a:gd name="T0" fmla="*/ 130 w 130"/>
                    <a:gd name="T1" fmla="*/ 44 h 44"/>
                    <a:gd name="T2" fmla="*/ 130 w 130"/>
                    <a:gd name="T3" fmla="*/ 0 h 44"/>
                    <a:gd name="T4" fmla="*/ 0 w 130"/>
                    <a:gd name="T5" fmla="*/ 0 h 44"/>
                    <a:gd name="T6" fmla="*/ 0 w 130"/>
                    <a:gd name="T7" fmla="*/ 44 h 44"/>
                    <a:gd name="T8" fmla="*/ 130 w 130"/>
                    <a:gd name="T9" fmla="*/ 44 h 44"/>
                    <a:gd name="T10" fmla="*/ 130 w 130"/>
                    <a:gd name="T11" fmla="*/ 44 h 44"/>
                    <a:gd name="T12" fmla="*/ 0 60000 65536"/>
                    <a:gd name="T13" fmla="*/ 0 60000 65536"/>
                    <a:gd name="T14" fmla="*/ 0 60000 65536"/>
                    <a:gd name="T15" fmla="*/ 0 60000 65536"/>
                    <a:gd name="T16" fmla="*/ 0 60000 65536"/>
                    <a:gd name="T17" fmla="*/ 0 60000 65536"/>
                    <a:gd name="T18" fmla="*/ 0 w 130"/>
                    <a:gd name="T19" fmla="*/ 0 h 44"/>
                    <a:gd name="T20" fmla="*/ 130 w 130"/>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130" h="44">
                      <a:moveTo>
                        <a:pt x="130" y="44"/>
                      </a:moveTo>
                      <a:lnTo>
                        <a:pt x="130" y="0"/>
                      </a:lnTo>
                      <a:lnTo>
                        <a:pt x="0" y="0"/>
                      </a:lnTo>
                      <a:lnTo>
                        <a:pt x="0" y="44"/>
                      </a:lnTo>
                      <a:lnTo>
                        <a:pt x="130" y="44"/>
                      </a:lnTo>
                      <a:close/>
                    </a:path>
                  </a:pathLst>
                </a:custGeom>
                <a:noFill/>
                <a:ln w="0">
                  <a:solidFill>
                    <a:srgbClr val="000000"/>
                  </a:solidFill>
                  <a:round/>
                  <a:headEnd/>
                  <a:tailEnd/>
                </a:ln>
              </p:spPr>
              <p:txBody>
                <a:bodyPr/>
                <a:lstStyle/>
                <a:p>
                  <a:endParaRPr lang="en-US"/>
                </a:p>
              </p:txBody>
            </p:sp>
            <p:sp>
              <p:nvSpPr>
                <p:cNvPr id="2565" name="Freeform 1161"/>
                <p:cNvSpPr>
                  <a:spLocks/>
                </p:cNvSpPr>
                <p:nvPr/>
              </p:nvSpPr>
              <p:spPr bwMode="auto">
                <a:xfrm>
                  <a:off x="2749" y="2032"/>
                  <a:ext cx="130" cy="25"/>
                </a:xfrm>
                <a:custGeom>
                  <a:avLst/>
                  <a:gdLst>
                    <a:gd name="T0" fmla="*/ 0 w 130"/>
                    <a:gd name="T1" fmla="*/ 0 h 25"/>
                    <a:gd name="T2" fmla="*/ 0 w 130"/>
                    <a:gd name="T3" fmla="*/ 25 h 25"/>
                    <a:gd name="T4" fmla="*/ 130 w 130"/>
                    <a:gd name="T5" fmla="*/ 25 h 25"/>
                    <a:gd name="T6" fmla="*/ 130 w 130"/>
                    <a:gd name="T7" fmla="*/ 0 h 25"/>
                    <a:gd name="T8" fmla="*/ 0 w 130"/>
                    <a:gd name="T9" fmla="*/ 0 h 25"/>
                    <a:gd name="T10" fmla="*/ 0 w 130"/>
                    <a:gd name="T11" fmla="*/ 0 h 25"/>
                    <a:gd name="T12" fmla="*/ 0 60000 65536"/>
                    <a:gd name="T13" fmla="*/ 0 60000 65536"/>
                    <a:gd name="T14" fmla="*/ 0 60000 65536"/>
                    <a:gd name="T15" fmla="*/ 0 60000 65536"/>
                    <a:gd name="T16" fmla="*/ 0 60000 65536"/>
                    <a:gd name="T17" fmla="*/ 0 60000 65536"/>
                    <a:gd name="T18" fmla="*/ 0 w 130"/>
                    <a:gd name="T19" fmla="*/ 0 h 25"/>
                    <a:gd name="T20" fmla="*/ 130 w 130"/>
                    <a:gd name="T21" fmla="*/ 25 h 25"/>
                  </a:gdLst>
                  <a:ahLst/>
                  <a:cxnLst>
                    <a:cxn ang="T12">
                      <a:pos x="T0" y="T1"/>
                    </a:cxn>
                    <a:cxn ang="T13">
                      <a:pos x="T2" y="T3"/>
                    </a:cxn>
                    <a:cxn ang="T14">
                      <a:pos x="T4" y="T5"/>
                    </a:cxn>
                    <a:cxn ang="T15">
                      <a:pos x="T6" y="T7"/>
                    </a:cxn>
                    <a:cxn ang="T16">
                      <a:pos x="T8" y="T9"/>
                    </a:cxn>
                    <a:cxn ang="T17">
                      <a:pos x="T10" y="T11"/>
                    </a:cxn>
                  </a:cxnLst>
                  <a:rect l="T18" t="T19" r="T20" b="T21"/>
                  <a:pathLst>
                    <a:path w="130" h="25">
                      <a:moveTo>
                        <a:pt x="0" y="0"/>
                      </a:moveTo>
                      <a:lnTo>
                        <a:pt x="0" y="25"/>
                      </a:lnTo>
                      <a:lnTo>
                        <a:pt x="130" y="25"/>
                      </a:lnTo>
                      <a:lnTo>
                        <a:pt x="130" y="0"/>
                      </a:lnTo>
                      <a:lnTo>
                        <a:pt x="0" y="0"/>
                      </a:lnTo>
                      <a:close/>
                    </a:path>
                  </a:pathLst>
                </a:custGeom>
                <a:solidFill>
                  <a:srgbClr val="FFFFFF"/>
                </a:solidFill>
                <a:ln w="9525">
                  <a:noFill/>
                  <a:round/>
                  <a:headEnd/>
                  <a:tailEnd/>
                </a:ln>
              </p:spPr>
              <p:txBody>
                <a:bodyPr/>
                <a:lstStyle/>
                <a:p>
                  <a:endParaRPr lang="en-US"/>
                </a:p>
              </p:txBody>
            </p:sp>
            <p:sp>
              <p:nvSpPr>
                <p:cNvPr id="2566" name="Freeform 1162"/>
                <p:cNvSpPr>
                  <a:spLocks/>
                </p:cNvSpPr>
                <p:nvPr/>
              </p:nvSpPr>
              <p:spPr bwMode="auto">
                <a:xfrm>
                  <a:off x="2749" y="2032"/>
                  <a:ext cx="130" cy="25"/>
                </a:xfrm>
                <a:custGeom>
                  <a:avLst/>
                  <a:gdLst>
                    <a:gd name="T0" fmla="*/ 130 w 130"/>
                    <a:gd name="T1" fmla="*/ 25 h 25"/>
                    <a:gd name="T2" fmla="*/ 130 w 130"/>
                    <a:gd name="T3" fmla="*/ 0 h 25"/>
                    <a:gd name="T4" fmla="*/ 0 w 130"/>
                    <a:gd name="T5" fmla="*/ 0 h 25"/>
                    <a:gd name="T6" fmla="*/ 0 w 130"/>
                    <a:gd name="T7" fmla="*/ 25 h 25"/>
                    <a:gd name="T8" fmla="*/ 130 w 130"/>
                    <a:gd name="T9" fmla="*/ 25 h 25"/>
                    <a:gd name="T10" fmla="*/ 130 w 130"/>
                    <a:gd name="T11" fmla="*/ 25 h 25"/>
                    <a:gd name="T12" fmla="*/ 0 60000 65536"/>
                    <a:gd name="T13" fmla="*/ 0 60000 65536"/>
                    <a:gd name="T14" fmla="*/ 0 60000 65536"/>
                    <a:gd name="T15" fmla="*/ 0 60000 65536"/>
                    <a:gd name="T16" fmla="*/ 0 60000 65536"/>
                    <a:gd name="T17" fmla="*/ 0 60000 65536"/>
                    <a:gd name="T18" fmla="*/ 0 w 130"/>
                    <a:gd name="T19" fmla="*/ 0 h 25"/>
                    <a:gd name="T20" fmla="*/ 130 w 130"/>
                    <a:gd name="T21" fmla="*/ 25 h 25"/>
                  </a:gdLst>
                  <a:ahLst/>
                  <a:cxnLst>
                    <a:cxn ang="T12">
                      <a:pos x="T0" y="T1"/>
                    </a:cxn>
                    <a:cxn ang="T13">
                      <a:pos x="T2" y="T3"/>
                    </a:cxn>
                    <a:cxn ang="T14">
                      <a:pos x="T4" y="T5"/>
                    </a:cxn>
                    <a:cxn ang="T15">
                      <a:pos x="T6" y="T7"/>
                    </a:cxn>
                    <a:cxn ang="T16">
                      <a:pos x="T8" y="T9"/>
                    </a:cxn>
                    <a:cxn ang="T17">
                      <a:pos x="T10" y="T11"/>
                    </a:cxn>
                  </a:cxnLst>
                  <a:rect l="T18" t="T19" r="T20" b="T21"/>
                  <a:pathLst>
                    <a:path w="130" h="25">
                      <a:moveTo>
                        <a:pt x="130" y="25"/>
                      </a:moveTo>
                      <a:lnTo>
                        <a:pt x="130" y="0"/>
                      </a:lnTo>
                      <a:lnTo>
                        <a:pt x="0" y="0"/>
                      </a:lnTo>
                      <a:lnTo>
                        <a:pt x="0" y="25"/>
                      </a:lnTo>
                      <a:lnTo>
                        <a:pt x="130" y="25"/>
                      </a:lnTo>
                      <a:close/>
                    </a:path>
                  </a:pathLst>
                </a:custGeom>
                <a:noFill/>
                <a:ln w="0">
                  <a:solidFill>
                    <a:srgbClr val="000000"/>
                  </a:solidFill>
                  <a:round/>
                  <a:headEnd/>
                  <a:tailEnd/>
                </a:ln>
              </p:spPr>
              <p:txBody>
                <a:bodyPr/>
                <a:lstStyle/>
                <a:p>
                  <a:endParaRPr lang="en-US"/>
                </a:p>
              </p:txBody>
            </p:sp>
            <p:sp>
              <p:nvSpPr>
                <p:cNvPr id="2567" name="Freeform 1163"/>
                <p:cNvSpPr>
                  <a:spLocks/>
                </p:cNvSpPr>
                <p:nvPr/>
              </p:nvSpPr>
              <p:spPr bwMode="auto">
                <a:xfrm>
                  <a:off x="2749" y="2032"/>
                  <a:ext cx="130" cy="69"/>
                </a:xfrm>
                <a:custGeom>
                  <a:avLst/>
                  <a:gdLst>
                    <a:gd name="T0" fmla="*/ 130 w 130"/>
                    <a:gd name="T1" fmla="*/ 69 h 69"/>
                    <a:gd name="T2" fmla="*/ 130 w 130"/>
                    <a:gd name="T3" fmla="*/ 0 h 69"/>
                    <a:gd name="T4" fmla="*/ 0 w 130"/>
                    <a:gd name="T5" fmla="*/ 0 h 69"/>
                    <a:gd name="T6" fmla="*/ 0 w 130"/>
                    <a:gd name="T7" fmla="*/ 69 h 69"/>
                    <a:gd name="T8" fmla="*/ 130 w 130"/>
                    <a:gd name="T9" fmla="*/ 69 h 69"/>
                    <a:gd name="T10" fmla="*/ 130 w 130"/>
                    <a:gd name="T11" fmla="*/ 69 h 69"/>
                    <a:gd name="T12" fmla="*/ 0 60000 65536"/>
                    <a:gd name="T13" fmla="*/ 0 60000 65536"/>
                    <a:gd name="T14" fmla="*/ 0 60000 65536"/>
                    <a:gd name="T15" fmla="*/ 0 60000 65536"/>
                    <a:gd name="T16" fmla="*/ 0 60000 65536"/>
                    <a:gd name="T17" fmla="*/ 0 60000 65536"/>
                    <a:gd name="T18" fmla="*/ 0 w 130"/>
                    <a:gd name="T19" fmla="*/ 0 h 69"/>
                    <a:gd name="T20" fmla="*/ 130 w 130"/>
                    <a:gd name="T21" fmla="*/ 69 h 69"/>
                  </a:gdLst>
                  <a:ahLst/>
                  <a:cxnLst>
                    <a:cxn ang="T12">
                      <a:pos x="T0" y="T1"/>
                    </a:cxn>
                    <a:cxn ang="T13">
                      <a:pos x="T2" y="T3"/>
                    </a:cxn>
                    <a:cxn ang="T14">
                      <a:pos x="T4" y="T5"/>
                    </a:cxn>
                    <a:cxn ang="T15">
                      <a:pos x="T6" y="T7"/>
                    </a:cxn>
                    <a:cxn ang="T16">
                      <a:pos x="T8" y="T9"/>
                    </a:cxn>
                    <a:cxn ang="T17">
                      <a:pos x="T10" y="T11"/>
                    </a:cxn>
                  </a:cxnLst>
                  <a:rect l="T18" t="T19" r="T20" b="T21"/>
                  <a:pathLst>
                    <a:path w="130" h="69">
                      <a:moveTo>
                        <a:pt x="130" y="69"/>
                      </a:moveTo>
                      <a:lnTo>
                        <a:pt x="130" y="0"/>
                      </a:lnTo>
                      <a:lnTo>
                        <a:pt x="0" y="0"/>
                      </a:lnTo>
                      <a:lnTo>
                        <a:pt x="0" y="69"/>
                      </a:lnTo>
                      <a:lnTo>
                        <a:pt x="130" y="69"/>
                      </a:lnTo>
                      <a:close/>
                    </a:path>
                  </a:pathLst>
                </a:custGeom>
                <a:noFill/>
                <a:ln w="0">
                  <a:solidFill>
                    <a:srgbClr val="000000"/>
                  </a:solidFill>
                  <a:round/>
                  <a:headEnd/>
                  <a:tailEnd/>
                </a:ln>
              </p:spPr>
              <p:txBody>
                <a:bodyPr/>
                <a:lstStyle/>
                <a:p>
                  <a:endParaRPr lang="en-US"/>
                </a:p>
              </p:txBody>
            </p:sp>
            <p:sp>
              <p:nvSpPr>
                <p:cNvPr id="2568" name="Freeform 1164"/>
                <p:cNvSpPr>
                  <a:spLocks/>
                </p:cNvSpPr>
                <p:nvPr/>
              </p:nvSpPr>
              <p:spPr bwMode="auto">
                <a:xfrm>
                  <a:off x="2880" y="2115"/>
                  <a:ext cx="0" cy="105"/>
                </a:xfrm>
                <a:custGeom>
                  <a:avLst/>
                  <a:gdLst>
                    <a:gd name="T0" fmla="*/ 105 h 105"/>
                    <a:gd name="T1" fmla="*/ 0 h 105"/>
                    <a:gd name="T2" fmla="*/ 105 h 105"/>
                    <a:gd name="T3" fmla="*/ 105 h 105"/>
                    <a:gd name="T4" fmla="*/ 0 60000 65536"/>
                    <a:gd name="T5" fmla="*/ 0 60000 65536"/>
                    <a:gd name="T6" fmla="*/ 0 60000 65536"/>
                    <a:gd name="T7" fmla="*/ 0 60000 65536"/>
                    <a:gd name="T8" fmla="*/ 0 h 105"/>
                    <a:gd name="T9" fmla="*/ 105 h 105"/>
                  </a:gdLst>
                  <a:ahLst/>
                  <a:cxnLst>
                    <a:cxn ang="T4">
                      <a:pos x="0" y="T0"/>
                    </a:cxn>
                    <a:cxn ang="T5">
                      <a:pos x="0" y="T1"/>
                    </a:cxn>
                    <a:cxn ang="T6">
                      <a:pos x="0" y="T2"/>
                    </a:cxn>
                    <a:cxn ang="T7">
                      <a:pos x="0" y="T3"/>
                    </a:cxn>
                  </a:cxnLst>
                  <a:rect l="0" t="T8" r="0" b="T9"/>
                  <a:pathLst>
                    <a:path h="105">
                      <a:moveTo>
                        <a:pt x="0" y="105"/>
                      </a:moveTo>
                      <a:lnTo>
                        <a:pt x="0" y="0"/>
                      </a:lnTo>
                      <a:lnTo>
                        <a:pt x="0" y="105"/>
                      </a:lnTo>
                      <a:close/>
                    </a:path>
                  </a:pathLst>
                </a:custGeom>
                <a:noFill/>
                <a:ln w="0">
                  <a:solidFill>
                    <a:srgbClr val="000000"/>
                  </a:solidFill>
                  <a:round/>
                  <a:headEnd/>
                  <a:tailEnd/>
                </a:ln>
              </p:spPr>
              <p:txBody>
                <a:bodyPr/>
                <a:lstStyle/>
                <a:p>
                  <a:endParaRPr lang="en-US"/>
                </a:p>
              </p:txBody>
            </p:sp>
            <p:sp>
              <p:nvSpPr>
                <p:cNvPr id="2569" name="Freeform 1165"/>
                <p:cNvSpPr>
                  <a:spLocks/>
                </p:cNvSpPr>
                <p:nvPr/>
              </p:nvSpPr>
              <p:spPr bwMode="auto">
                <a:xfrm>
                  <a:off x="2749" y="2220"/>
                  <a:ext cx="131" cy="0"/>
                </a:xfrm>
                <a:custGeom>
                  <a:avLst/>
                  <a:gdLst>
                    <a:gd name="T0" fmla="*/ 131 w 131"/>
                    <a:gd name="T1" fmla="*/ 0 w 131"/>
                    <a:gd name="T2" fmla="*/ 131 w 131"/>
                    <a:gd name="T3" fmla="*/ 131 w 131"/>
                    <a:gd name="T4" fmla="*/ 0 60000 65536"/>
                    <a:gd name="T5" fmla="*/ 0 60000 65536"/>
                    <a:gd name="T6" fmla="*/ 0 60000 65536"/>
                    <a:gd name="T7" fmla="*/ 0 60000 65536"/>
                    <a:gd name="T8" fmla="*/ 0 w 131"/>
                    <a:gd name="T9" fmla="*/ 131 w 131"/>
                  </a:gdLst>
                  <a:ahLst/>
                  <a:cxnLst>
                    <a:cxn ang="T4">
                      <a:pos x="T0" y="0"/>
                    </a:cxn>
                    <a:cxn ang="T5">
                      <a:pos x="T1" y="0"/>
                    </a:cxn>
                    <a:cxn ang="T6">
                      <a:pos x="T2" y="0"/>
                    </a:cxn>
                    <a:cxn ang="T7">
                      <a:pos x="T3" y="0"/>
                    </a:cxn>
                  </a:cxnLst>
                  <a:rect l="T8" t="0" r="T9" b="0"/>
                  <a:pathLst>
                    <a:path w="131">
                      <a:moveTo>
                        <a:pt x="131" y="0"/>
                      </a:moveTo>
                      <a:lnTo>
                        <a:pt x="0" y="0"/>
                      </a:lnTo>
                      <a:lnTo>
                        <a:pt x="131" y="0"/>
                      </a:lnTo>
                      <a:close/>
                    </a:path>
                  </a:pathLst>
                </a:custGeom>
                <a:noFill/>
                <a:ln w="0">
                  <a:solidFill>
                    <a:srgbClr val="000000"/>
                  </a:solidFill>
                  <a:round/>
                  <a:headEnd/>
                  <a:tailEnd/>
                </a:ln>
              </p:spPr>
              <p:txBody>
                <a:bodyPr/>
                <a:lstStyle/>
                <a:p>
                  <a:endParaRPr lang="en-US"/>
                </a:p>
              </p:txBody>
            </p:sp>
            <p:sp>
              <p:nvSpPr>
                <p:cNvPr id="2570" name="Freeform 1166"/>
                <p:cNvSpPr>
                  <a:spLocks/>
                </p:cNvSpPr>
                <p:nvPr/>
              </p:nvSpPr>
              <p:spPr bwMode="auto">
                <a:xfrm>
                  <a:off x="2749" y="2183"/>
                  <a:ext cx="131" cy="37"/>
                </a:xfrm>
                <a:custGeom>
                  <a:avLst/>
                  <a:gdLst>
                    <a:gd name="T0" fmla="*/ 0 w 131"/>
                    <a:gd name="T1" fmla="*/ 0 h 37"/>
                    <a:gd name="T2" fmla="*/ 0 w 131"/>
                    <a:gd name="T3" fmla="*/ 37 h 37"/>
                    <a:gd name="T4" fmla="*/ 131 w 131"/>
                    <a:gd name="T5" fmla="*/ 37 h 37"/>
                    <a:gd name="T6" fmla="*/ 131 w 131"/>
                    <a:gd name="T7" fmla="*/ 0 h 37"/>
                    <a:gd name="T8" fmla="*/ 0 w 131"/>
                    <a:gd name="T9" fmla="*/ 0 h 37"/>
                    <a:gd name="T10" fmla="*/ 0 w 131"/>
                    <a:gd name="T11" fmla="*/ 0 h 37"/>
                    <a:gd name="T12" fmla="*/ 0 60000 65536"/>
                    <a:gd name="T13" fmla="*/ 0 60000 65536"/>
                    <a:gd name="T14" fmla="*/ 0 60000 65536"/>
                    <a:gd name="T15" fmla="*/ 0 60000 65536"/>
                    <a:gd name="T16" fmla="*/ 0 60000 65536"/>
                    <a:gd name="T17" fmla="*/ 0 60000 65536"/>
                    <a:gd name="T18" fmla="*/ 0 w 131"/>
                    <a:gd name="T19" fmla="*/ 0 h 37"/>
                    <a:gd name="T20" fmla="*/ 131 w 131"/>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131" h="37">
                      <a:moveTo>
                        <a:pt x="0" y="0"/>
                      </a:moveTo>
                      <a:lnTo>
                        <a:pt x="0" y="37"/>
                      </a:lnTo>
                      <a:lnTo>
                        <a:pt x="131" y="37"/>
                      </a:lnTo>
                      <a:lnTo>
                        <a:pt x="131" y="0"/>
                      </a:lnTo>
                      <a:lnTo>
                        <a:pt x="0" y="0"/>
                      </a:lnTo>
                      <a:close/>
                    </a:path>
                  </a:pathLst>
                </a:custGeom>
                <a:solidFill>
                  <a:srgbClr val="C0C0C0"/>
                </a:solidFill>
                <a:ln w="9525">
                  <a:noFill/>
                  <a:round/>
                  <a:headEnd/>
                  <a:tailEnd/>
                </a:ln>
              </p:spPr>
              <p:txBody>
                <a:bodyPr/>
                <a:lstStyle/>
                <a:p>
                  <a:endParaRPr lang="en-US"/>
                </a:p>
              </p:txBody>
            </p:sp>
            <p:sp>
              <p:nvSpPr>
                <p:cNvPr id="2571" name="Freeform 1167"/>
                <p:cNvSpPr>
                  <a:spLocks/>
                </p:cNvSpPr>
                <p:nvPr/>
              </p:nvSpPr>
              <p:spPr bwMode="auto">
                <a:xfrm>
                  <a:off x="2749" y="2183"/>
                  <a:ext cx="131" cy="37"/>
                </a:xfrm>
                <a:custGeom>
                  <a:avLst/>
                  <a:gdLst>
                    <a:gd name="T0" fmla="*/ 131 w 131"/>
                    <a:gd name="T1" fmla="*/ 37 h 37"/>
                    <a:gd name="T2" fmla="*/ 131 w 131"/>
                    <a:gd name="T3" fmla="*/ 0 h 37"/>
                    <a:gd name="T4" fmla="*/ 0 w 131"/>
                    <a:gd name="T5" fmla="*/ 0 h 37"/>
                    <a:gd name="T6" fmla="*/ 0 w 131"/>
                    <a:gd name="T7" fmla="*/ 37 h 37"/>
                    <a:gd name="T8" fmla="*/ 131 w 131"/>
                    <a:gd name="T9" fmla="*/ 37 h 37"/>
                    <a:gd name="T10" fmla="*/ 131 w 131"/>
                    <a:gd name="T11" fmla="*/ 37 h 37"/>
                    <a:gd name="T12" fmla="*/ 0 60000 65536"/>
                    <a:gd name="T13" fmla="*/ 0 60000 65536"/>
                    <a:gd name="T14" fmla="*/ 0 60000 65536"/>
                    <a:gd name="T15" fmla="*/ 0 60000 65536"/>
                    <a:gd name="T16" fmla="*/ 0 60000 65536"/>
                    <a:gd name="T17" fmla="*/ 0 60000 65536"/>
                    <a:gd name="T18" fmla="*/ 0 w 131"/>
                    <a:gd name="T19" fmla="*/ 0 h 37"/>
                    <a:gd name="T20" fmla="*/ 131 w 131"/>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131" h="37">
                      <a:moveTo>
                        <a:pt x="131" y="37"/>
                      </a:moveTo>
                      <a:lnTo>
                        <a:pt x="131" y="0"/>
                      </a:lnTo>
                      <a:lnTo>
                        <a:pt x="0" y="0"/>
                      </a:lnTo>
                      <a:lnTo>
                        <a:pt x="0" y="37"/>
                      </a:lnTo>
                      <a:lnTo>
                        <a:pt x="131" y="37"/>
                      </a:lnTo>
                      <a:close/>
                    </a:path>
                  </a:pathLst>
                </a:custGeom>
                <a:noFill/>
                <a:ln w="0">
                  <a:solidFill>
                    <a:srgbClr val="FF6600"/>
                  </a:solidFill>
                  <a:round/>
                  <a:headEnd/>
                  <a:tailEnd/>
                </a:ln>
              </p:spPr>
              <p:txBody>
                <a:bodyPr/>
                <a:lstStyle/>
                <a:p>
                  <a:endParaRPr lang="en-US"/>
                </a:p>
              </p:txBody>
            </p:sp>
            <p:sp>
              <p:nvSpPr>
                <p:cNvPr id="2572" name="Freeform 1168"/>
                <p:cNvSpPr>
                  <a:spLocks/>
                </p:cNvSpPr>
                <p:nvPr/>
              </p:nvSpPr>
              <p:spPr bwMode="auto">
                <a:xfrm>
                  <a:off x="2749" y="2139"/>
                  <a:ext cx="131" cy="44"/>
                </a:xfrm>
                <a:custGeom>
                  <a:avLst/>
                  <a:gdLst>
                    <a:gd name="T0" fmla="*/ 0 w 131"/>
                    <a:gd name="T1" fmla="*/ 0 h 44"/>
                    <a:gd name="T2" fmla="*/ 0 w 131"/>
                    <a:gd name="T3" fmla="*/ 44 h 44"/>
                    <a:gd name="T4" fmla="*/ 131 w 131"/>
                    <a:gd name="T5" fmla="*/ 44 h 44"/>
                    <a:gd name="T6" fmla="*/ 131 w 131"/>
                    <a:gd name="T7" fmla="*/ 0 h 44"/>
                    <a:gd name="T8" fmla="*/ 0 w 131"/>
                    <a:gd name="T9" fmla="*/ 0 h 44"/>
                    <a:gd name="T10" fmla="*/ 0 w 131"/>
                    <a:gd name="T11" fmla="*/ 0 h 44"/>
                    <a:gd name="T12" fmla="*/ 0 60000 65536"/>
                    <a:gd name="T13" fmla="*/ 0 60000 65536"/>
                    <a:gd name="T14" fmla="*/ 0 60000 65536"/>
                    <a:gd name="T15" fmla="*/ 0 60000 65536"/>
                    <a:gd name="T16" fmla="*/ 0 60000 65536"/>
                    <a:gd name="T17" fmla="*/ 0 60000 65536"/>
                    <a:gd name="T18" fmla="*/ 0 w 131"/>
                    <a:gd name="T19" fmla="*/ 0 h 44"/>
                    <a:gd name="T20" fmla="*/ 131 w 131"/>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131" h="44">
                      <a:moveTo>
                        <a:pt x="0" y="0"/>
                      </a:moveTo>
                      <a:lnTo>
                        <a:pt x="0" y="44"/>
                      </a:lnTo>
                      <a:lnTo>
                        <a:pt x="131" y="44"/>
                      </a:lnTo>
                      <a:lnTo>
                        <a:pt x="131" y="0"/>
                      </a:lnTo>
                      <a:lnTo>
                        <a:pt x="0" y="0"/>
                      </a:lnTo>
                      <a:close/>
                    </a:path>
                  </a:pathLst>
                </a:custGeom>
                <a:solidFill>
                  <a:srgbClr val="EAEAEA"/>
                </a:solidFill>
                <a:ln w="9525">
                  <a:noFill/>
                  <a:round/>
                  <a:headEnd/>
                  <a:tailEnd/>
                </a:ln>
              </p:spPr>
              <p:txBody>
                <a:bodyPr/>
                <a:lstStyle/>
                <a:p>
                  <a:endParaRPr lang="en-US"/>
                </a:p>
              </p:txBody>
            </p:sp>
            <p:sp>
              <p:nvSpPr>
                <p:cNvPr id="2573" name="Freeform 1169"/>
                <p:cNvSpPr>
                  <a:spLocks/>
                </p:cNvSpPr>
                <p:nvPr/>
              </p:nvSpPr>
              <p:spPr bwMode="auto">
                <a:xfrm>
                  <a:off x="2749" y="2139"/>
                  <a:ext cx="131" cy="44"/>
                </a:xfrm>
                <a:custGeom>
                  <a:avLst/>
                  <a:gdLst>
                    <a:gd name="T0" fmla="*/ 131 w 131"/>
                    <a:gd name="T1" fmla="*/ 44 h 44"/>
                    <a:gd name="T2" fmla="*/ 131 w 131"/>
                    <a:gd name="T3" fmla="*/ 0 h 44"/>
                    <a:gd name="T4" fmla="*/ 0 w 131"/>
                    <a:gd name="T5" fmla="*/ 0 h 44"/>
                    <a:gd name="T6" fmla="*/ 0 w 131"/>
                    <a:gd name="T7" fmla="*/ 44 h 44"/>
                    <a:gd name="T8" fmla="*/ 131 w 131"/>
                    <a:gd name="T9" fmla="*/ 44 h 44"/>
                    <a:gd name="T10" fmla="*/ 131 w 131"/>
                    <a:gd name="T11" fmla="*/ 44 h 44"/>
                    <a:gd name="T12" fmla="*/ 0 60000 65536"/>
                    <a:gd name="T13" fmla="*/ 0 60000 65536"/>
                    <a:gd name="T14" fmla="*/ 0 60000 65536"/>
                    <a:gd name="T15" fmla="*/ 0 60000 65536"/>
                    <a:gd name="T16" fmla="*/ 0 60000 65536"/>
                    <a:gd name="T17" fmla="*/ 0 60000 65536"/>
                    <a:gd name="T18" fmla="*/ 0 w 131"/>
                    <a:gd name="T19" fmla="*/ 0 h 44"/>
                    <a:gd name="T20" fmla="*/ 131 w 131"/>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131" h="44">
                      <a:moveTo>
                        <a:pt x="131" y="44"/>
                      </a:moveTo>
                      <a:lnTo>
                        <a:pt x="131" y="0"/>
                      </a:lnTo>
                      <a:lnTo>
                        <a:pt x="0" y="0"/>
                      </a:lnTo>
                      <a:lnTo>
                        <a:pt x="0" y="44"/>
                      </a:lnTo>
                      <a:lnTo>
                        <a:pt x="131" y="44"/>
                      </a:lnTo>
                      <a:close/>
                    </a:path>
                  </a:pathLst>
                </a:custGeom>
                <a:noFill/>
                <a:ln w="0">
                  <a:solidFill>
                    <a:srgbClr val="000000"/>
                  </a:solidFill>
                  <a:round/>
                  <a:headEnd/>
                  <a:tailEnd/>
                </a:ln>
              </p:spPr>
              <p:txBody>
                <a:bodyPr/>
                <a:lstStyle/>
                <a:p>
                  <a:endParaRPr lang="en-US"/>
                </a:p>
              </p:txBody>
            </p:sp>
            <p:sp>
              <p:nvSpPr>
                <p:cNvPr id="2574" name="Freeform 1170"/>
                <p:cNvSpPr>
                  <a:spLocks/>
                </p:cNvSpPr>
                <p:nvPr/>
              </p:nvSpPr>
              <p:spPr bwMode="auto">
                <a:xfrm>
                  <a:off x="2749" y="2115"/>
                  <a:ext cx="131" cy="24"/>
                </a:xfrm>
                <a:custGeom>
                  <a:avLst/>
                  <a:gdLst>
                    <a:gd name="T0" fmla="*/ 0 w 131"/>
                    <a:gd name="T1" fmla="*/ 0 h 24"/>
                    <a:gd name="T2" fmla="*/ 0 w 131"/>
                    <a:gd name="T3" fmla="*/ 24 h 24"/>
                    <a:gd name="T4" fmla="*/ 131 w 131"/>
                    <a:gd name="T5" fmla="*/ 24 h 24"/>
                    <a:gd name="T6" fmla="*/ 131 w 131"/>
                    <a:gd name="T7" fmla="*/ 0 h 24"/>
                    <a:gd name="T8" fmla="*/ 0 w 131"/>
                    <a:gd name="T9" fmla="*/ 0 h 24"/>
                    <a:gd name="T10" fmla="*/ 0 w 131"/>
                    <a:gd name="T11" fmla="*/ 0 h 24"/>
                    <a:gd name="T12" fmla="*/ 0 60000 65536"/>
                    <a:gd name="T13" fmla="*/ 0 60000 65536"/>
                    <a:gd name="T14" fmla="*/ 0 60000 65536"/>
                    <a:gd name="T15" fmla="*/ 0 60000 65536"/>
                    <a:gd name="T16" fmla="*/ 0 60000 65536"/>
                    <a:gd name="T17" fmla="*/ 0 60000 65536"/>
                    <a:gd name="T18" fmla="*/ 0 w 131"/>
                    <a:gd name="T19" fmla="*/ 0 h 24"/>
                    <a:gd name="T20" fmla="*/ 131 w 131"/>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31" h="24">
                      <a:moveTo>
                        <a:pt x="0" y="0"/>
                      </a:moveTo>
                      <a:lnTo>
                        <a:pt x="0" y="24"/>
                      </a:lnTo>
                      <a:lnTo>
                        <a:pt x="131" y="24"/>
                      </a:lnTo>
                      <a:lnTo>
                        <a:pt x="131" y="0"/>
                      </a:lnTo>
                      <a:lnTo>
                        <a:pt x="0" y="0"/>
                      </a:lnTo>
                      <a:close/>
                    </a:path>
                  </a:pathLst>
                </a:custGeom>
                <a:solidFill>
                  <a:srgbClr val="FFFFFF"/>
                </a:solidFill>
                <a:ln w="9525">
                  <a:noFill/>
                  <a:round/>
                  <a:headEnd/>
                  <a:tailEnd/>
                </a:ln>
              </p:spPr>
              <p:txBody>
                <a:bodyPr/>
                <a:lstStyle/>
                <a:p>
                  <a:endParaRPr lang="en-US"/>
                </a:p>
              </p:txBody>
            </p:sp>
            <p:sp>
              <p:nvSpPr>
                <p:cNvPr id="2575" name="Freeform 1171"/>
                <p:cNvSpPr>
                  <a:spLocks/>
                </p:cNvSpPr>
                <p:nvPr/>
              </p:nvSpPr>
              <p:spPr bwMode="auto">
                <a:xfrm>
                  <a:off x="2749" y="2115"/>
                  <a:ext cx="131" cy="24"/>
                </a:xfrm>
                <a:custGeom>
                  <a:avLst/>
                  <a:gdLst>
                    <a:gd name="T0" fmla="*/ 131 w 131"/>
                    <a:gd name="T1" fmla="*/ 24 h 24"/>
                    <a:gd name="T2" fmla="*/ 131 w 131"/>
                    <a:gd name="T3" fmla="*/ 0 h 24"/>
                    <a:gd name="T4" fmla="*/ 0 w 131"/>
                    <a:gd name="T5" fmla="*/ 0 h 24"/>
                    <a:gd name="T6" fmla="*/ 0 w 131"/>
                    <a:gd name="T7" fmla="*/ 24 h 24"/>
                    <a:gd name="T8" fmla="*/ 131 w 131"/>
                    <a:gd name="T9" fmla="*/ 24 h 24"/>
                    <a:gd name="T10" fmla="*/ 131 w 131"/>
                    <a:gd name="T11" fmla="*/ 24 h 24"/>
                    <a:gd name="T12" fmla="*/ 0 60000 65536"/>
                    <a:gd name="T13" fmla="*/ 0 60000 65536"/>
                    <a:gd name="T14" fmla="*/ 0 60000 65536"/>
                    <a:gd name="T15" fmla="*/ 0 60000 65536"/>
                    <a:gd name="T16" fmla="*/ 0 60000 65536"/>
                    <a:gd name="T17" fmla="*/ 0 60000 65536"/>
                    <a:gd name="T18" fmla="*/ 0 w 131"/>
                    <a:gd name="T19" fmla="*/ 0 h 24"/>
                    <a:gd name="T20" fmla="*/ 131 w 131"/>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31" h="24">
                      <a:moveTo>
                        <a:pt x="131" y="24"/>
                      </a:moveTo>
                      <a:lnTo>
                        <a:pt x="131" y="0"/>
                      </a:lnTo>
                      <a:lnTo>
                        <a:pt x="0" y="0"/>
                      </a:lnTo>
                      <a:lnTo>
                        <a:pt x="0" y="24"/>
                      </a:lnTo>
                      <a:lnTo>
                        <a:pt x="131" y="24"/>
                      </a:lnTo>
                      <a:close/>
                    </a:path>
                  </a:pathLst>
                </a:custGeom>
                <a:noFill/>
                <a:ln w="0">
                  <a:solidFill>
                    <a:srgbClr val="000000"/>
                  </a:solidFill>
                  <a:round/>
                  <a:headEnd/>
                  <a:tailEnd/>
                </a:ln>
              </p:spPr>
              <p:txBody>
                <a:bodyPr/>
                <a:lstStyle/>
                <a:p>
                  <a:endParaRPr lang="en-US"/>
                </a:p>
              </p:txBody>
            </p:sp>
            <p:sp>
              <p:nvSpPr>
                <p:cNvPr id="2576" name="Freeform 1172"/>
                <p:cNvSpPr>
                  <a:spLocks/>
                </p:cNvSpPr>
                <p:nvPr/>
              </p:nvSpPr>
              <p:spPr bwMode="auto">
                <a:xfrm>
                  <a:off x="2749" y="2115"/>
                  <a:ext cx="131" cy="105"/>
                </a:xfrm>
                <a:custGeom>
                  <a:avLst/>
                  <a:gdLst>
                    <a:gd name="T0" fmla="*/ 131 w 131"/>
                    <a:gd name="T1" fmla="*/ 105 h 105"/>
                    <a:gd name="T2" fmla="*/ 131 w 131"/>
                    <a:gd name="T3" fmla="*/ 0 h 105"/>
                    <a:gd name="T4" fmla="*/ 0 w 131"/>
                    <a:gd name="T5" fmla="*/ 0 h 105"/>
                    <a:gd name="T6" fmla="*/ 0 w 131"/>
                    <a:gd name="T7" fmla="*/ 105 h 105"/>
                    <a:gd name="T8" fmla="*/ 131 w 131"/>
                    <a:gd name="T9" fmla="*/ 105 h 105"/>
                    <a:gd name="T10" fmla="*/ 131 w 131"/>
                    <a:gd name="T11" fmla="*/ 105 h 105"/>
                    <a:gd name="T12" fmla="*/ 0 60000 65536"/>
                    <a:gd name="T13" fmla="*/ 0 60000 65536"/>
                    <a:gd name="T14" fmla="*/ 0 60000 65536"/>
                    <a:gd name="T15" fmla="*/ 0 60000 65536"/>
                    <a:gd name="T16" fmla="*/ 0 60000 65536"/>
                    <a:gd name="T17" fmla="*/ 0 60000 65536"/>
                    <a:gd name="T18" fmla="*/ 0 w 131"/>
                    <a:gd name="T19" fmla="*/ 0 h 105"/>
                    <a:gd name="T20" fmla="*/ 131 w 131"/>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131" h="105">
                      <a:moveTo>
                        <a:pt x="131" y="105"/>
                      </a:moveTo>
                      <a:lnTo>
                        <a:pt x="131" y="0"/>
                      </a:lnTo>
                      <a:lnTo>
                        <a:pt x="0" y="0"/>
                      </a:lnTo>
                      <a:lnTo>
                        <a:pt x="0" y="105"/>
                      </a:lnTo>
                      <a:lnTo>
                        <a:pt x="131" y="105"/>
                      </a:lnTo>
                      <a:close/>
                    </a:path>
                  </a:pathLst>
                </a:custGeom>
                <a:noFill/>
                <a:ln w="0">
                  <a:solidFill>
                    <a:srgbClr val="000000"/>
                  </a:solidFill>
                  <a:round/>
                  <a:headEnd/>
                  <a:tailEnd/>
                </a:ln>
              </p:spPr>
              <p:txBody>
                <a:bodyPr/>
                <a:lstStyle/>
                <a:p>
                  <a:endParaRPr lang="en-US"/>
                </a:p>
              </p:txBody>
            </p:sp>
            <p:sp>
              <p:nvSpPr>
                <p:cNvPr id="2577" name="Freeform 1173"/>
                <p:cNvSpPr>
                  <a:spLocks/>
                </p:cNvSpPr>
                <p:nvPr/>
              </p:nvSpPr>
              <p:spPr bwMode="auto">
                <a:xfrm>
                  <a:off x="2743" y="2043"/>
                  <a:ext cx="13" cy="12"/>
                </a:xfrm>
                <a:custGeom>
                  <a:avLst/>
                  <a:gdLst>
                    <a:gd name="T0" fmla="*/ 0 w 13"/>
                    <a:gd name="T1" fmla="*/ 0 h 12"/>
                    <a:gd name="T2" fmla="*/ 0 w 13"/>
                    <a:gd name="T3" fmla="*/ 12 h 12"/>
                    <a:gd name="T4" fmla="*/ 13 w 13"/>
                    <a:gd name="T5" fmla="*/ 12 h 12"/>
                    <a:gd name="T6" fmla="*/ 13 w 13"/>
                    <a:gd name="T7" fmla="*/ 0 h 12"/>
                    <a:gd name="T8" fmla="*/ 0 w 13"/>
                    <a:gd name="T9" fmla="*/ 0 h 12"/>
                    <a:gd name="T10" fmla="*/ 0 w 13"/>
                    <a:gd name="T11" fmla="*/ 0 h 12"/>
                    <a:gd name="T12" fmla="*/ 0 60000 65536"/>
                    <a:gd name="T13" fmla="*/ 0 60000 65536"/>
                    <a:gd name="T14" fmla="*/ 0 60000 65536"/>
                    <a:gd name="T15" fmla="*/ 0 60000 65536"/>
                    <a:gd name="T16" fmla="*/ 0 60000 65536"/>
                    <a:gd name="T17" fmla="*/ 0 60000 65536"/>
                    <a:gd name="T18" fmla="*/ 0 w 13"/>
                    <a:gd name="T19" fmla="*/ 0 h 12"/>
                    <a:gd name="T20" fmla="*/ 13 w 13"/>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3" h="12">
                      <a:moveTo>
                        <a:pt x="0" y="0"/>
                      </a:moveTo>
                      <a:lnTo>
                        <a:pt x="0" y="12"/>
                      </a:lnTo>
                      <a:lnTo>
                        <a:pt x="13" y="12"/>
                      </a:lnTo>
                      <a:lnTo>
                        <a:pt x="13" y="0"/>
                      </a:lnTo>
                      <a:lnTo>
                        <a:pt x="0" y="0"/>
                      </a:lnTo>
                      <a:close/>
                    </a:path>
                  </a:pathLst>
                </a:custGeom>
                <a:solidFill>
                  <a:srgbClr val="FFFFFF"/>
                </a:solidFill>
                <a:ln w="9525">
                  <a:noFill/>
                  <a:round/>
                  <a:headEnd/>
                  <a:tailEnd/>
                </a:ln>
              </p:spPr>
              <p:txBody>
                <a:bodyPr/>
                <a:lstStyle/>
                <a:p>
                  <a:endParaRPr lang="en-US"/>
                </a:p>
              </p:txBody>
            </p:sp>
            <p:sp>
              <p:nvSpPr>
                <p:cNvPr id="2578" name="Freeform 1174"/>
                <p:cNvSpPr>
                  <a:spLocks/>
                </p:cNvSpPr>
                <p:nvPr/>
              </p:nvSpPr>
              <p:spPr bwMode="auto">
                <a:xfrm>
                  <a:off x="2743" y="2043"/>
                  <a:ext cx="13" cy="12"/>
                </a:xfrm>
                <a:custGeom>
                  <a:avLst/>
                  <a:gdLst>
                    <a:gd name="T0" fmla="*/ 0 w 13"/>
                    <a:gd name="T1" fmla="*/ 12 h 12"/>
                    <a:gd name="T2" fmla="*/ 13 w 13"/>
                    <a:gd name="T3" fmla="*/ 12 h 12"/>
                    <a:gd name="T4" fmla="*/ 13 w 13"/>
                    <a:gd name="T5" fmla="*/ 0 h 12"/>
                    <a:gd name="T6" fmla="*/ 0 w 13"/>
                    <a:gd name="T7" fmla="*/ 0 h 12"/>
                    <a:gd name="T8" fmla="*/ 0 w 13"/>
                    <a:gd name="T9" fmla="*/ 12 h 12"/>
                    <a:gd name="T10" fmla="*/ 0 w 13"/>
                    <a:gd name="T11" fmla="*/ 12 h 12"/>
                    <a:gd name="T12" fmla="*/ 0 60000 65536"/>
                    <a:gd name="T13" fmla="*/ 0 60000 65536"/>
                    <a:gd name="T14" fmla="*/ 0 60000 65536"/>
                    <a:gd name="T15" fmla="*/ 0 60000 65536"/>
                    <a:gd name="T16" fmla="*/ 0 60000 65536"/>
                    <a:gd name="T17" fmla="*/ 0 60000 65536"/>
                    <a:gd name="T18" fmla="*/ 0 w 13"/>
                    <a:gd name="T19" fmla="*/ 0 h 12"/>
                    <a:gd name="T20" fmla="*/ 13 w 13"/>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3" h="12">
                      <a:moveTo>
                        <a:pt x="0" y="12"/>
                      </a:moveTo>
                      <a:lnTo>
                        <a:pt x="13" y="12"/>
                      </a:lnTo>
                      <a:lnTo>
                        <a:pt x="13" y="0"/>
                      </a:lnTo>
                      <a:lnTo>
                        <a:pt x="0" y="0"/>
                      </a:lnTo>
                      <a:lnTo>
                        <a:pt x="0" y="12"/>
                      </a:lnTo>
                      <a:close/>
                    </a:path>
                  </a:pathLst>
                </a:custGeom>
                <a:noFill/>
                <a:ln w="0">
                  <a:solidFill>
                    <a:srgbClr val="000000"/>
                  </a:solidFill>
                  <a:round/>
                  <a:headEnd/>
                  <a:tailEnd/>
                </a:ln>
              </p:spPr>
              <p:txBody>
                <a:bodyPr/>
                <a:lstStyle/>
                <a:p>
                  <a:endParaRPr lang="en-US"/>
                </a:p>
              </p:txBody>
            </p:sp>
            <p:sp>
              <p:nvSpPr>
                <p:cNvPr id="2579" name="Freeform 1175"/>
                <p:cNvSpPr>
                  <a:spLocks/>
                </p:cNvSpPr>
                <p:nvPr/>
              </p:nvSpPr>
              <p:spPr bwMode="auto">
                <a:xfrm>
                  <a:off x="2743" y="2135"/>
                  <a:ext cx="13" cy="12"/>
                </a:xfrm>
                <a:custGeom>
                  <a:avLst/>
                  <a:gdLst>
                    <a:gd name="T0" fmla="*/ 0 w 13"/>
                    <a:gd name="T1" fmla="*/ 0 h 12"/>
                    <a:gd name="T2" fmla="*/ 0 w 13"/>
                    <a:gd name="T3" fmla="*/ 12 h 12"/>
                    <a:gd name="T4" fmla="*/ 13 w 13"/>
                    <a:gd name="T5" fmla="*/ 12 h 12"/>
                    <a:gd name="T6" fmla="*/ 13 w 13"/>
                    <a:gd name="T7" fmla="*/ 0 h 12"/>
                    <a:gd name="T8" fmla="*/ 0 w 13"/>
                    <a:gd name="T9" fmla="*/ 0 h 12"/>
                    <a:gd name="T10" fmla="*/ 0 w 13"/>
                    <a:gd name="T11" fmla="*/ 0 h 12"/>
                    <a:gd name="T12" fmla="*/ 0 60000 65536"/>
                    <a:gd name="T13" fmla="*/ 0 60000 65536"/>
                    <a:gd name="T14" fmla="*/ 0 60000 65536"/>
                    <a:gd name="T15" fmla="*/ 0 60000 65536"/>
                    <a:gd name="T16" fmla="*/ 0 60000 65536"/>
                    <a:gd name="T17" fmla="*/ 0 60000 65536"/>
                    <a:gd name="T18" fmla="*/ 0 w 13"/>
                    <a:gd name="T19" fmla="*/ 0 h 12"/>
                    <a:gd name="T20" fmla="*/ 13 w 13"/>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3" h="12">
                      <a:moveTo>
                        <a:pt x="0" y="0"/>
                      </a:moveTo>
                      <a:lnTo>
                        <a:pt x="0" y="12"/>
                      </a:lnTo>
                      <a:lnTo>
                        <a:pt x="13" y="12"/>
                      </a:lnTo>
                      <a:lnTo>
                        <a:pt x="13" y="0"/>
                      </a:lnTo>
                      <a:lnTo>
                        <a:pt x="0" y="0"/>
                      </a:lnTo>
                      <a:close/>
                    </a:path>
                  </a:pathLst>
                </a:custGeom>
                <a:solidFill>
                  <a:srgbClr val="FFFFFF"/>
                </a:solidFill>
                <a:ln w="9525">
                  <a:noFill/>
                  <a:round/>
                  <a:headEnd/>
                  <a:tailEnd/>
                </a:ln>
              </p:spPr>
              <p:txBody>
                <a:bodyPr/>
                <a:lstStyle/>
                <a:p>
                  <a:endParaRPr lang="en-US"/>
                </a:p>
              </p:txBody>
            </p:sp>
            <p:sp>
              <p:nvSpPr>
                <p:cNvPr id="2580" name="Freeform 1176"/>
                <p:cNvSpPr>
                  <a:spLocks/>
                </p:cNvSpPr>
                <p:nvPr/>
              </p:nvSpPr>
              <p:spPr bwMode="auto">
                <a:xfrm>
                  <a:off x="2743" y="2135"/>
                  <a:ext cx="13" cy="12"/>
                </a:xfrm>
                <a:custGeom>
                  <a:avLst/>
                  <a:gdLst>
                    <a:gd name="T0" fmla="*/ 0 w 13"/>
                    <a:gd name="T1" fmla="*/ 12 h 12"/>
                    <a:gd name="T2" fmla="*/ 13 w 13"/>
                    <a:gd name="T3" fmla="*/ 12 h 12"/>
                    <a:gd name="T4" fmla="*/ 13 w 13"/>
                    <a:gd name="T5" fmla="*/ 0 h 12"/>
                    <a:gd name="T6" fmla="*/ 0 w 13"/>
                    <a:gd name="T7" fmla="*/ 0 h 12"/>
                    <a:gd name="T8" fmla="*/ 0 w 13"/>
                    <a:gd name="T9" fmla="*/ 12 h 12"/>
                    <a:gd name="T10" fmla="*/ 0 w 13"/>
                    <a:gd name="T11" fmla="*/ 12 h 12"/>
                    <a:gd name="T12" fmla="*/ 0 60000 65536"/>
                    <a:gd name="T13" fmla="*/ 0 60000 65536"/>
                    <a:gd name="T14" fmla="*/ 0 60000 65536"/>
                    <a:gd name="T15" fmla="*/ 0 60000 65536"/>
                    <a:gd name="T16" fmla="*/ 0 60000 65536"/>
                    <a:gd name="T17" fmla="*/ 0 60000 65536"/>
                    <a:gd name="T18" fmla="*/ 0 w 13"/>
                    <a:gd name="T19" fmla="*/ 0 h 12"/>
                    <a:gd name="T20" fmla="*/ 13 w 13"/>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3" h="12">
                      <a:moveTo>
                        <a:pt x="0" y="12"/>
                      </a:moveTo>
                      <a:lnTo>
                        <a:pt x="13" y="12"/>
                      </a:lnTo>
                      <a:lnTo>
                        <a:pt x="13" y="0"/>
                      </a:lnTo>
                      <a:lnTo>
                        <a:pt x="0" y="0"/>
                      </a:lnTo>
                      <a:lnTo>
                        <a:pt x="0" y="12"/>
                      </a:lnTo>
                      <a:close/>
                    </a:path>
                  </a:pathLst>
                </a:custGeom>
                <a:noFill/>
                <a:ln w="0">
                  <a:solidFill>
                    <a:srgbClr val="000000"/>
                  </a:solidFill>
                  <a:round/>
                  <a:headEnd/>
                  <a:tailEnd/>
                </a:ln>
              </p:spPr>
              <p:txBody>
                <a:bodyPr/>
                <a:lstStyle/>
                <a:p>
                  <a:endParaRPr lang="en-US"/>
                </a:p>
              </p:txBody>
            </p:sp>
            <p:sp>
              <p:nvSpPr>
                <p:cNvPr id="2581" name="Freeform 1177"/>
                <p:cNvSpPr>
                  <a:spLocks noEditPoints="1"/>
                </p:cNvSpPr>
                <p:nvPr/>
              </p:nvSpPr>
              <p:spPr bwMode="auto">
                <a:xfrm>
                  <a:off x="2669" y="2095"/>
                  <a:ext cx="53" cy="63"/>
                </a:xfrm>
                <a:custGeom>
                  <a:avLst/>
                  <a:gdLst>
                    <a:gd name="T0" fmla="*/ 0 w 53"/>
                    <a:gd name="T1" fmla="*/ 63 h 63"/>
                    <a:gd name="T2" fmla="*/ 10 w 53"/>
                    <a:gd name="T3" fmla="*/ 50 h 63"/>
                    <a:gd name="T4" fmla="*/ 11 w 53"/>
                    <a:gd name="T5" fmla="*/ 50 h 63"/>
                    <a:gd name="T6" fmla="*/ 11 w 53"/>
                    <a:gd name="T7" fmla="*/ 50 h 63"/>
                    <a:gd name="T8" fmla="*/ 1 w 53"/>
                    <a:gd name="T9" fmla="*/ 63 h 63"/>
                    <a:gd name="T10" fmla="*/ 0 w 53"/>
                    <a:gd name="T11" fmla="*/ 63 h 63"/>
                    <a:gd name="T12" fmla="*/ 0 w 53"/>
                    <a:gd name="T13" fmla="*/ 63 h 63"/>
                    <a:gd name="T14" fmla="*/ 0 w 53"/>
                    <a:gd name="T15" fmla="*/ 63 h 63"/>
                    <a:gd name="T16" fmla="*/ 15 w 53"/>
                    <a:gd name="T17" fmla="*/ 43 h 63"/>
                    <a:gd name="T18" fmla="*/ 26 w 53"/>
                    <a:gd name="T19" fmla="*/ 31 h 63"/>
                    <a:gd name="T20" fmla="*/ 27 w 53"/>
                    <a:gd name="T21" fmla="*/ 31 h 63"/>
                    <a:gd name="T22" fmla="*/ 27 w 53"/>
                    <a:gd name="T23" fmla="*/ 32 h 63"/>
                    <a:gd name="T24" fmla="*/ 16 w 53"/>
                    <a:gd name="T25" fmla="*/ 43 h 63"/>
                    <a:gd name="T26" fmla="*/ 16 w 53"/>
                    <a:gd name="T27" fmla="*/ 44 h 63"/>
                    <a:gd name="T28" fmla="*/ 15 w 53"/>
                    <a:gd name="T29" fmla="*/ 43 h 63"/>
                    <a:gd name="T30" fmla="*/ 15 w 53"/>
                    <a:gd name="T31" fmla="*/ 43 h 63"/>
                    <a:gd name="T32" fmla="*/ 32 w 53"/>
                    <a:gd name="T33" fmla="*/ 24 h 63"/>
                    <a:gd name="T34" fmla="*/ 42 w 53"/>
                    <a:gd name="T35" fmla="*/ 11 h 63"/>
                    <a:gd name="T36" fmla="*/ 43 w 53"/>
                    <a:gd name="T37" fmla="*/ 11 h 63"/>
                    <a:gd name="T38" fmla="*/ 43 w 53"/>
                    <a:gd name="T39" fmla="*/ 12 h 63"/>
                    <a:gd name="T40" fmla="*/ 32 w 53"/>
                    <a:gd name="T41" fmla="*/ 24 h 63"/>
                    <a:gd name="T42" fmla="*/ 32 w 53"/>
                    <a:gd name="T43" fmla="*/ 24 h 63"/>
                    <a:gd name="T44" fmla="*/ 32 w 53"/>
                    <a:gd name="T45" fmla="*/ 24 h 63"/>
                    <a:gd name="T46" fmla="*/ 32 w 53"/>
                    <a:gd name="T47" fmla="*/ 24 h 63"/>
                    <a:gd name="T48" fmla="*/ 48 w 53"/>
                    <a:gd name="T49" fmla="*/ 4 h 63"/>
                    <a:gd name="T50" fmla="*/ 52 w 53"/>
                    <a:gd name="T51" fmla="*/ 0 h 63"/>
                    <a:gd name="T52" fmla="*/ 53 w 53"/>
                    <a:gd name="T53" fmla="*/ 0 h 63"/>
                    <a:gd name="T54" fmla="*/ 53 w 53"/>
                    <a:gd name="T55" fmla="*/ 0 h 63"/>
                    <a:gd name="T56" fmla="*/ 49 w 53"/>
                    <a:gd name="T57" fmla="*/ 5 h 63"/>
                    <a:gd name="T58" fmla="*/ 48 w 53"/>
                    <a:gd name="T59" fmla="*/ 5 h 63"/>
                    <a:gd name="T60" fmla="*/ 48 w 53"/>
                    <a:gd name="T61" fmla="*/ 4 h 63"/>
                    <a:gd name="T62" fmla="*/ 48 w 53"/>
                    <a:gd name="T63" fmla="*/ 4 h 6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3"/>
                    <a:gd name="T97" fmla="*/ 0 h 63"/>
                    <a:gd name="T98" fmla="*/ 53 w 53"/>
                    <a:gd name="T99" fmla="*/ 63 h 6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3" h="63">
                      <a:moveTo>
                        <a:pt x="0" y="63"/>
                      </a:moveTo>
                      <a:lnTo>
                        <a:pt x="10" y="50"/>
                      </a:lnTo>
                      <a:lnTo>
                        <a:pt x="11" y="50"/>
                      </a:lnTo>
                      <a:lnTo>
                        <a:pt x="1" y="63"/>
                      </a:lnTo>
                      <a:lnTo>
                        <a:pt x="0" y="63"/>
                      </a:lnTo>
                      <a:close/>
                      <a:moveTo>
                        <a:pt x="15" y="43"/>
                      </a:moveTo>
                      <a:lnTo>
                        <a:pt x="26" y="31"/>
                      </a:lnTo>
                      <a:lnTo>
                        <a:pt x="27" y="31"/>
                      </a:lnTo>
                      <a:lnTo>
                        <a:pt x="27" y="32"/>
                      </a:lnTo>
                      <a:lnTo>
                        <a:pt x="16" y="43"/>
                      </a:lnTo>
                      <a:lnTo>
                        <a:pt x="16" y="44"/>
                      </a:lnTo>
                      <a:lnTo>
                        <a:pt x="15" y="43"/>
                      </a:lnTo>
                      <a:close/>
                      <a:moveTo>
                        <a:pt x="32" y="24"/>
                      </a:moveTo>
                      <a:lnTo>
                        <a:pt x="42" y="11"/>
                      </a:lnTo>
                      <a:lnTo>
                        <a:pt x="43" y="11"/>
                      </a:lnTo>
                      <a:lnTo>
                        <a:pt x="43" y="12"/>
                      </a:lnTo>
                      <a:lnTo>
                        <a:pt x="32" y="24"/>
                      </a:lnTo>
                      <a:close/>
                      <a:moveTo>
                        <a:pt x="48" y="4"/>
                      </a:moveTo>
                      <a:lnTo>
                        <a:pt x="52" y="0"/>
                      </a:lnTo>
                      <a:lnTo>
                        <a:pt x="53" y="0"/>
                      </a:lnTo>
                      <a:lnTo>
                        <a:pt x="49" y="5"/>
                      </a:lnTo>
                      <a:lnTo>
                        <a:pt x="48" y="5"/>
                      </a:lnTo>
                      <a:lnTo>
                        <a:pt x="48" y="4"/>
                      </a:lnTo>
                      <a:close/>
                    </a:path>
                  </a:pathLst>
                </a:custGeom>
                <a:solidFill>
                  <a:srgbClr val="000000"/>
                </a:solidFill>
                <a:ln w="9525">
                  <a:noFill/>
                  <a:round/>
                  <a:headEnd/>
                  <a:tailEnd/>
                </a:ln>
              </p:spPr>
              <p:txBody>
                <a:bodyPr/>
                <a:lstStyle/>
                <a:p>
                  <a:endParaRPr lang="en-US"/>
                </a:p>
              </p:txBody>
            </p:sp>
            <p:sp>
              <p:nvSpPr>
                <p:cNvPr id="2582" name="Freeform 1178"/>
                <p:cNvSpPr>
                  <a:spLocks/>
                </p:cNvSpPr>
                <p:nvPr/>
              </p:nvSpPr>
              <p:spPr bwMode="auto">
                <a:xfrm>
                  <a:off x="2669" y="2145"/>
                  <a:ext cx="11" cy="13"/>
                </a:xfrm>
                <a:custGeom>
                  <a:avLst/>
                  <a:gdLst>
                    <a:gd name="T0" fmla="*/ 0 w 11"/>
                    <a:gd name="T1" fmla="*/ 13 h 13"/>
                    <a:gd name="T2" fmla="*/ 10 w 11"/>
                    <a:gd name="T3" fmla="*/ 0 h 13"/>
                    <a:gd name="T4" fmla="*/ 11 w 11"/>
                    <a:gd name="T5" fmla="*/ 0 h 13"/>
                    <a:gd name="T6" fmla="*/ 11 w 11"/>
                    <a:gd name="T7" fmla="*/ 0 h 13"/>
                    <a:gd name="T8" fmla="*/ 1 w 11"/>
                    <a:gd name="T9" fmla="*/ 13 h 13"/>
                    <a:gd name="T10" fmla="*/ 0 w 11"/>
                    <a:gd name="T11" fmla="*/ 13 h 13"/>
                    <a:gd name="T12" fmla="*/ 0 w 11"/>
                    <a:gd name="T13" fmla="*/ 13 h 13"/>
                    <a:gd name="T14" fmla="*/ 0 w 11"/>
                    <a:gd name="T15" fmla="*/ 13 h 13"/>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3"/>
                    <a:gd name="T26" fmla="*/ 11 w 11"/>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3">
                      <a:moveTo>
                        <a:pt x="0" y="13"/>
                      </a:moveTo>
                      <a:lnTo>
                        <a:pt x="10" y="0"/>
                      </a:lnTo>
                      <a:lnTo>
                        <a:pt x="11" y="0"/>
                      </a:lnTo>
                      <a:lnTo>
                        <a:pt x="1" y="13"/>
                      </a:lnTo>
                      <a:lnTo>
                        <a:pt x="0" y="13"/>
                      </a:lnTo>
                    </a:path>
                  </a:pathLst>
                </a:custGeom>
                <a:noFill/>
                <a:ln w="1588">
                  <a:solidFill>
                    <a:srgbClr val="000000"/>
                  </a:solidFill>
                  <a:round/>
                  <a:headEnd/>
                  <a:tailEnd/>
                </a:ln>
              </p:spPr>
              <p:txBody>
                <a:bodyPr/>
                <a:lstStyle/>
                <a:p>
                  <a:endParaRPr lang="en-US"/>
                </a:p>
              </p:txBody>
            </p:sp>
            <p:sp>
              <p:nvSpPr>
                <p:cNvPr id="2583" name="Freeform 1179"/>
                <p:cNvSpPr>
                  <a:spLocks/>
                </p:cNvSpPr>
                <p:nvPr/>
              </p:nvSpPr>
              <p:spPr bwMode="auto">
                <a:xfrm>
                  <a:off x="2684" y="2126"/>
                  <a:ext cx="12" cy="13"/>
                </a:xfrm>
                <a:custGeom>
                  <a:avLst/>
                  <a:gdLst>
                    <a:gd name="T0" fmla="*/ 0 w 12"/>
                    <a:gd name="T1" fmla="*/ 12 h 13"/>
                    <a:gd name="T2" fmla="*/ 11 w 12"/>
                    <a:gd name="T3" fmla="*/ 0 h 13"/>
                    <a:gd name="T4" fmla="*/ 12 w 12"/>
                    <a:gd name="T5" fmla="*/ 0 h 13"/>
                    <a:gd name="T6" fmla="*/ 12 w 12"/>
                    <a:gd name="T7" fmla="*/ 1 h 13"/>
                    <a:gd name="T8" fmla="*/ 1 w 12"/>
                    <a:gd name="T9" fmla="*/ 12 h 13"/>
                    <a:gd name="T10" fmla="*/ 1 w 12"/>
                    <a:gd name="T11" fmla="*/ 13 h 13"/>
                    <a:gd name="T12" fmla="*/ 0 w 12"/>
                    <a:gd name="T13" fmla="*/ 12 h 13"/>
                    <a:gd name="T14" fmla="*/ 0 w 12"/>
                    <a:gd name="T15" fmla="*/ 12 h 13"/>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3"/>
                    <a:gd name="T26" fmla="*/ 12 w 1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3">
                      <a:moveTo>
                        <a:pt x="0" y="12"/>
                      </a:moveTo>
                      <a:lnTo>
                        <a:pt x="11" y="0"/>
                      </a:lnTo>
                      <a:lnTo>
                        <a:pt x="12" y="0"/>
                      </a:lnTo>
                      <a:lnTo>
                        <a:pt x="12" y="1"/>
                      </a:lnTo>
                      <a:lnTo>
                        <a:pt x="1" y="12"/>
                      </a:lnTo>
                      <a:lnTo>
                        <a:pt x="1" y="13"/>
                      </a:lnTo>
                      <a:lnTo>
                        <a:pt x="0" y="12"/>
                      </a:lnTo>
                    </a:path>
                  </a:pathLst>
                </a:custGeom>
                <a:noFill/>
                <a:ln w="1588">
                  <a:solidFill>
                    <a:srgbClr val="000000"/>
                  </a:solidFill>
                  <a:round/>
                  <a:headEnd/>
                  <a:tailEnd/>
                </a:ln>
              </p:spPr>
              <p:txBody>
                <a:bodyPr/>
                <a:lstStyle/>
                <a:p>
                  <a:endParaRPr lang="en-US"/>
                </a:p>
              </p:txBody>
            </p:sp>
            <p:sp>
              <p:nvSpPr>
                <p:cNvPr id="2584" name="Freeform 1180"/>
                <p:cNvSpPr>
                  <a:spLocks/>
                </p:cNvSpPr>
                <p:nvPr/>
              </p:nvSpPr>
              <p:spPr bwMode="auto">
                <a:xfrm>
                  <a:off x="2701" y="2106"/>
                  <a:ext cx="11" cy="13"/>
                </a:xfrm>
                <a:custGeom>
                  <a:avLst/>
                  <a:gdLst>
                    <a:gd name="T0" fmla="*/ 0 w 11"/>
                    <a:gd name="T1" fmla="*/ 13 h 13"/>
                    <a:gd name="T2" fmla="*/ 10 w 11"/>
                    <a:gd name="T3" fmla="*/ 0 h 13"/>
                    <a:gd name="T4" fmla="*/ 11 w 11"/>
                    <a:gd name="T5" fmla="*/ 0 h 13"/>
                    <a:gd name="T6" fmla="*/ 11 w 11"/>
                    <a:gd name="T7" fmla="*/ 1 h 13"/>
                    <a:gd name="T8" fmla="*/ 0 w 11"/>
                    <a:gd name="T9" fmla="*/ 13 h 13"/>
                    <a:gd name="T10" fmla="*/ 0 w 11"/>
                    <a:gd name="T11" fmla="*/ 13 h 13"/>
                    <a:gd name="T12" fmla="*/ 0 w 11"/>
                    <a:gd name="T13" fmla="*/ 13 h 13"/>
                    <a:gd name="T14" fmla="*/ 0 w 11"/>
                    <a:gd name="T15" fmla="*/ 13 h 13"/>
                    <a:gd name="T16" fmla="*/ 0 60000 65536"/>
                    <a:gd name="T17" fmla="*/ 0 60000 65536"/>
                    <a:gd name="T18" fmla="*/ 0 60000 65536"/>
                    <a:gd name="T19" fmla="*/ 0 60000 65536"/>
                    <a:gd name="T20" fmla="*/ 0 60000 65536"/>
                    <a:gd name="T21" fmla="*/ 0 60000 65536"/>
                    <a:gd name="T22" fmla="*/ 0 60000 65536"/>
                    <a:gd name="T23" fmla="*/ 0 60000 65536"/>
                    <a:gd name="T24" fmla="*/ 0 w 11"/>
                    <a:gd name="T25" fmla="*/ 0 h 13"/>
                    <a:gd name="T26" fmla="*/ 11 w 11"/>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 h="13">
                      <a:moveTo>
                        <a:pt x="0" y="13"/>
                      </a:moveTo>
                      <a:lnTo>
                        <a:pt x="10" y="0"/>
                      </a:lnTo>
                      <a:lnTo>
                        <a:pt x="11" y="0"/>
                      </a:lnTo>
                      <a:lnTo>
                        <a:pt x="11" y="1"/>
                      </a:lnTo>
                      <a:lnTo>
                        <a:pt x="0" y="13"/>
                      </a:lnTo>
                    </a:path>
                  </a:pathLst>
                </a:custGeom>
                <a:noFill/>
                <a:ln w="1588">
                  <a:solidFill>
                    <a:srgbClr val="000000"/>
                  </a:solidFill>
                  <a:round/>
                  <a:headEnd/>
                  <a:tailEnd/>
                </a:ln>
              </p:spPr>
              <p:txBody>
                <a:bodyPr/>
                <a:lstStyle/>
                <a:p>
                  <a:endParaRPr lang="en-US"/>
                </a:p>
              </p:txBody>
            </p:sp>
            <p:sp>
              <p:nvSpPr>
                <p:cNvPr id="2585" name="Freeform 1181"/>
                <p:cNvSpPr>
                  <a:spLocks/>
                </p:cNvSpPr>
                <p:nvPr/>
              </p:nvSpPr>
              <p:spPr bwMode="auto">
                <a:xfrm>
                  <a:off x="2717" y="2095"/>
                  <a:ext cx="5" cy="5"/>
                </a:xfrm>
                <a:custGeom>
                  <a:avLst/>
                  <a:gdLst>
                    <a:gd name="T0" fmla="*/ 0 w 5"/>
                    <a:gd name="T1" fmla="*/ 4 h 5"/>
                    <a:gd name="T2" fmla="*/ 4 w 5"/>
                    <a:gd name="T3" fmla="*/ 0 h 5"/>
                    <a:gd name="T4" fmla="*/ 5 w 5"/>
                    <a:gd name="T5" fmla="*/ 0 h 5"/>
                    <a:gd name="T6" fmla="*/ 5 w 5"/>
                    <a:gd name="T7" fmla="*/ 0 h 5"/>
                    <a:gd name="T8" fmla="*/ 1 w 5"/>
                    <a:gd name="T9" fmla="*/ 5 h 5"/>
                    <a:gd name="T10" fmla="*/ 0 w 5"/>
                    <a:gd name="T11" fmla="*/ 5 h 5"/>
                    <a:gd name="T12" fmla="*/ 0 w 5"/>
                    <a:gd name="T13" fmla="*/ 4 h 5"/>
                    <a:gd name="T14" fmla="*/ 0 w 5"/>
                    <a:gd name="T15" fmla="*/ 4 h 5"/>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5"/>
                    <a:gd name="T26" fmla="*/ 5 w 5"/>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5">
                      <a:moveTo>
                        <a:pt x="0" y="4"/>
                      </a:moveTo>
                      <a:lnTo>
                        <a:pt x="4" y="0"/>
                      </a:lnTo>
                      <a:lnTo>
                        <a:pt x="5" y="0"/>
                      </a:lnTo>
                      <a:lnTo>
                        <a:pt x="1" y="5"/>
                      </a:lnTo>
                      <a:lnTo>
                        <a:pt x="0" y="5"/>
                      </a:lnTo>
                      <a:lnTo>
                        <a:pt x="0" y="4"/>
                      </a:lnTo>
                    </a:path>
                  </a:pathLst>
                </a:custGeom>
                <a:noFill/>
                <a:ln w="1588">
                  <a:solidFill>
                    <a:srgbClr val="000000"/>
                  </a:solidFill>
                  <a:round/>
                  <a:headEnd/>
                  <a:tailEnd/>
                </a:ln>
              </p:spPr>
              <p:txBody>
                <a:bodyPr/>
                <a:lstStyle/>
                <a:p>
                  <a:endParaRPr lang="en-US"/>
                </a:p>
              </p:txBody>
            </p:sp>
            <p:sp>
              <p:nvSpPr>
                <p:cNvPr id="2586" name="Freeform 1182"/>
                <p:cNvSpPr>
                  <a:spLocks noEditPoints="1"/>
                </p:cNvSpPr>
                <p:nvPr/>
              </p:nvSpPr>
              <p:spPr bwMode="auto">
                <a:xfrm>
                  <a:off x="2617" y="2139"/>
                  <a:ext cx="104" cy="37"/>
                </a:xfrm>
                <a:custGeom>
                  <a:avLst/>
                  <a:gdLst>
                    <a:gd name="T0" fmla="*/ 104 w 104"/>
                    <a:gd name="T1" fmla="*/ 12 h 37"/>
                    <a:gd name="T2" fmla="*/ 92 w 104"/>
                    <a:gd name="T3" fmla="*/ 0 h 37"/>
                    <a:gd name="T4" fmla="*/ 92 w 104"/>
                    <a:gd name="T5" fmla="*/ 12 h 37"/>
                    <a:gd name="T6" fmla="*/ 104 w 104"/>
                    <a:gd name="T7" fmla="*/ 12 h 37"/>
                    <a:gd name="T8" fmla="*/ 104 w 104"/>
                    <a:gd name="T9" fmla="*/ 12 h 37"/>
                    <a:gd name="T10" fmla="*/ 104 w 104"/>
                    <a:gd name="T11" fmla="*/ 12 h 37"/>
                    <a:gd name="T12" fmla="*/ 92 w 104"/>
                    <a:gd name="T13" fmla="*/ 12 h 37"/>
                    <a:gd name="T14" fmla="*/ 92 w 104"/>
                    <a:gd name="T15" fmla="*/ 0 h 37"/>
                    <a:gd name="T16" fmla="*/ 0 w 104"/>
                    <a:gd name="T17" fmla="*/ 0 h 37"/>
                    <a:gd name="T18" fmla="*/ 0 w 104"/>
                    <a:gd name="T19" fmla="*/ 37 h 37"/>
                    <a:gd name="T20" fmla="*/ 104 w 104"/>
                    <a:gd name="T21" fmla="*/ 37 h 37"/>
                    <a:gd name="T22" fmla="*/ 104 w 104"/>
                    <a:gd name="T23" fmla="*/ 12 h 37"/>
                    <a:gd name="T24" fmla="*/ 104 w 104"/>
                    <a:gd name="T25" fmla="*/ 12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37"/>
                    <a:gd name="T41" fmla="*/ 104 w 104"/>
                    <a:gd name="T42" fmla="*/ 37 h 3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37">
                      <a:moveTo>
                        <a:pt x="104" y="12"/>
                      </a:moveTo>
                      <a:lnTo>
                        <a:pt x="92" y="0"/>
                      </a:lnTo>
                      <a:lnTo>
                        <a:pt x="92" y="12"/>
                      </a:lnTo>
                      <a:lnTo>
                        <a:pt x="104" y="12"/>
                      </a:lnTo>
                      <a:close/>
                      <a:moveTo>
                        <a:pt x="104" y="12"/>
                      </a:moveTo>
                      <a:lnTo>
                        <a:pt x="92" y="12"/>
                      </a:lnTo>
                      <a:lnTo>
                        <a:pt x="92" y="0"/>
                      </a:lnTo>
                      <a:lnTo>
                        <a:pt x="0" y="0"/>
                      </a:lnTo>
                      <a:lnTo>
                        <a:pt x="0" y="37"/>
                      </a:lnTo>
                      <a:lnTo>
                        <a:pt x="104" y="37"/>
                      </a:lnTo>
                      <a:lnTo>
                        <a:pt x="104" y="12"/>
                      </a:lnTo>
                      <a:close/>
                    </a:path>
                  </a:pathLst>
                </a:custGeom>
                <a:solidFill>
                  <a:srgbClr val="EAEAEA"/>
                </a:solidFill>
                <a:ln w="9525">
                  <a:noFill/>
                  <a:round/>
                  <a:headEnd/>
                  <a:tailEnd/>
                </a:ln>
              </p:spPr>
              <p:txBody>
                <a:bodyPr/>
                <a:lstStyle/>
                <a:p>
                  <a:endParaRPr lang="en-US"/>
                </a:p>
              </p:txBody>
            </p:sp>
            <p:sp>
              <p:nvSpPr>
                <p:cNvPr id="2587" name="Freeform 1183"/>
                <p:cNvSpPr>
                  <a:spLocks/>
                </p:cNvSpPr>
                <p:nvPr/>
              </p:nvSpPr>
              <p:spPr bwMode="auto">
                <a:xfrm>
                  <a:off x="2709" y="2139"/>
                  <a:ext cx="12" cy="12"/>
                </a:xfrm>
                <a:custGeom>
                  <a:avLst/>
                  <a:gdLst>
                    <a:gd name="T0" fmla="*/ 12 w 12"/>
                    <a:gd name="T1" fmla="*/ 12 h 12"/>
                    <a:gd name="T2" fmla="*/ 0 w 12"/>
                    <a:gd name="T3" fmla="*/ 0 h 12"/>
                    <a:gd name="T4" fmla="*/ 0 w 12"/>
                    <a:gd name="T5" fmla="*/ 12 h 12"/>
                    <a:gd name="T6" fmla="*/ 12 w 12"/>
                    <a:gd name="T7" fmla="*/ 12 h 12"/>
                    <a:gd name="T8" fmla="*/ 12 w 12"/>
                    <a:gd name="T9" fmla="*/ 12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12" y="12"/>
                      </a:moveTo>
                      <a:lnTo>
                        <a:pt x="0" y="0"/>
                      </a:lnTo>
                      <a:lnTo>
                        <a:pt x="0" y="12"/>
                      </a:lnTo>
                      <a:lnTo>
                        <a:pt x="12" y="12"/>
                      </a:lnTo>
                      <a:close/>
                    </a:path>
                  </a:pathLst>
                </a:custGeom>
                <a:noFill/>
                <a:ln w="0">
                  <a:solidFill>
                    <a:srgbClr val="000000"/>
                  </a:solidFill>
                  <a:round/>
                  <a:headEnd/>
                  <a:tailEnd/>
                </a:ln>
              </p:spPr>
              <p:txBody>
                <a:bodyPr/>
                <a:lstStyle/>
                <a:p>
                  <a:endParaRPr lang="en-US"/>
                </a:p>
              </p:txBody>
            </p:sp>
            <p:sp>
              <p:nvSpPr>
                <p:cNvPr id="2588" name="Freeform 1184"/>
                <p:cNvSpPr>
                  <a:spLocks/>
                </p:cNvSpPr>
                <p:nvPr/>
              </p:nvSpPr>
              <p:spPr bwMode="auto">
                <a:xfrm>
                  <a:off x="2617" y="2139"/>
                  <a:ext cx="104" cy="37"/>
                </a:xfrm>
                <a:custGeom>
                  <a:avLst/>
                  <a:gdLst>
                    <a:gd name="T0" fmla="*/ 104 w 104"/>
                    <a:gd name="T1" fmla="*/ 12 h 37"/>
                    <a:gd name="T2" fmla="*/ 92 w 104"/>
                    <a:gd name="T3" fmla="*/ 12 h 37"/>
                    <a:gd name="T4" fmla="*/ 92 w 104"/>
                    <a:gd name="T5" fmla="*/ 0 h 37"/>
                    <a:gd name="T6" fmla="*/ 0 w 104"/>
                    <a:gd name="T7" fmla="*/ 0 h 37"/>
                    <a:gd name="T8" fmla="*/ 0 w 104"/>
                    <a:gd name="T9" fmla="*/ 37 h 37"/>
                    <a:gd name="T10" fmla="*/ 104 w 104"/>
                    <a:gd name="T11" fmla="*/ 37 h 37"/>
                    <a:gd name="T12" fmla="*/ 104 w 104"/>
                    <a:gd name="T13" fmla="*/ 12 h 37"/>
                    <a:gd name="T14" fmla="*/ 0 60000 65536"/>
                    <a:gd name="T15" fmla="*/ 0 60000 65536"/>
                    <a:gd name="T16" fmla="*/ 0 60000 65536"/>
                    <a:gd name="T17" fmla="*/ 0 60000 65536"/>
                    <a:gd name="T18" fmla="*/ 0 60000 65536"/>
                    <a:gd name="T19" fmla="*/ 0 60000 65536"/>
                    <a:gd name="T20" fmla="*/ 0 60000 65536"/>
                    <a:gd name="T21" fmla="*/ 0 w 104"/>
                    <a:gd name="T22" fmla="*/ 0 h 37"/>
                    <a:gd name="T23" fmla="*/ 104 w 104"/>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4" h="37">
                      <a:moveTo>
                        <a:pt x="104" y="12"/>
                      </a:moveTo>
                      <a:lnTo>
                        <a:pt x="92" y="12"/>
                      </a:lnTo>
                      <a:lnTo>
                        <a:pt x="92" y="0"/>
                      </a:lnTo>
                      <a:lnTo>
                        <a:pt x="0" y="0"/>
                      </a:lnTo>
                      <a:lnTo>
                        <a:pt x="0" y="37"/>
                      </a:lnTo>
                      <a:lnTo>
                        <a:pt x="104" y="37"/>
                      </a:lnTo>
                      <a:lnTo>
                        <a:pt x="104" y="12"/>
                      </a:lnTo>
                      <a:close/>
                    </a:path>
                  </a:pathLst>
                </a:custGeom>
                <a:noFill/>
                <a:ln w="0">
                  <a:solidFill>
                    <a:srgbClr val="000000"/>
                  </a:solidFill>
                  <a:round/>
                  <a:headEnd/>
                  <a:tailEnd/>
                </a:ln>
              </p:spPr>
              <p:txBody>
                <a:bodyPr/>
                <a:lstStyle/>
                <a:p>
                  <a:endParaRPr lang="en-US"/>
                </a:p>
              </p:txBody>
            </p:sp>
            <p:sp>
              <p:nvSpPr>
                <p:cNvPr id="2589" name="Freeform 1185"/>
                <p:cNvSpPr>
                  <a:spLocks/>
                </p:cNvSpPr>
                <p:nvPr/>
              </p:nvSpPr>
              <p:spPr bwMode="auto">
                <a:xfrm>
                  <a:off x="2718" y="2037"/>
                  <a:ext cx="6" cy="7"/>
                </a:xfrm>
                <a:custGeom>
                  <a:avLst/>
                  <a:gdLst>
                    <a:gd name="T0" fmla="*/ 0 w 6"/>
                    <a:gd name="T1" fmla="*/ 0 h 7"/>
                    <a:gd name="T2" fmla="*/ 0 w 6"/>
                    <a:gd name="T3" fmla="*/ 7 h 7"/>
                    <a:gd name="T4" fmla="*/ 6 w 6"/>
                    <a:gd name="T5" fmla="*/ 7 h 7"/>
                    <a:gd name="T6" fmla="*/ 6 w 6"/>
                    <a:gd name="T7" fmla="*/ 0 h 7"/>
                    <a:gd name="T8" fmla="*/ 0 w 6"/>
                    <a:gd name="T9" fmla="*/ 0 h 7"/>
                    <a:gd name="T10" fmla="*/ 0 w 6"/>
                    <a:gd name="T11" fmla="*/ 0 h 7"/>
                    <a:gd name="T12" fmla="*/ 0 60000 65536"/>
                    <a:gd name="T13" fmla="*/ 0 60000 65536"/>
                    <a:gd name="T14" fmla="*/ 0 60000 65536"/>
                    <a:gd name="T15" fmla="*/ 0 60000 65536"/>
                    <a:gd name="T16" fmla="*/ 0 60000 65536"/>
                    <a:gd name="T17" fmla="*/ 0 60000 65536"/>
                    <a:gd name="T18" fmla="*/ 0 w 6"/>
                    <a:gd name="T19" fmla="*/ 0 h 7"/>
                    <a:gd name="T20" fmla="*/ 6 w 6"/>
                    <a:gd name="T21" fmla="*/ 7 h 7"/>
                  </a:gdLst>
                  <a:ahLst/>
                  <a:cxnLst>
                    <a:cxn ang="T12">
                      <a:pos x="T0" y="T1"/>
                    </a:cxn>
                    <a:cxn ang="T13">
                      <a:pos x="T2" y="T3"/>
                    </a:cxn>
                    <a:cxn ang="T14">
                      <a:pos x="T4" y="T5"/>
                    </a:cxn>
                    <a:cxn ang="T15">
                      <a:pos x="T6" y="T7"/>
                    </a:cxn>
                    <a:cxn ang="T16">
                      <a:pos x="T8" y="T9"/>
                    </a:cxn>
                    <a:cxn ang="T17">
                      <a:pos x="T10" y="T11"/>
                    </a:cxn>
                  </a:cxnLst>
                  <a:rect l="T18" t="T19" r="T20" b="T21"/>
                  <a:pathLst>
                    <a:path w="6" h="7">
                      <a:moveTo>
                        <a:pt x="0" y="0"/>
                      </a:moveTo>
                      <a:lnTo>
                        <a:pt x="0" y="7"/>
                      </a:lnTo>
                      <a:lnTo>
                        <a:pt x="6" y="7"/>
                      </a:lnTo>
                      <a:lnTo>
                        <a:pt x="6" y="0"/>
                      </a:lnTo>
                      <a:lnTo>
                        <a:pt x="0" y="0"/>
                      </a:lnTo>
                      <a:close/>
                    </a:path>
                  </a:pathLst>
                </a:custGeom>
                <a:solidFill>
                  <a:srgbClr val="FFFFFF"/>
                </a:solidFill>
                <a:ln w="9525">
                  <a:noFill/>
                  <a:round/>
                  <a:headEnd/>
                  <a:tailEnd/>
                </a:ln>
              </p:spPr>
              <p:txBody>
                <a:bodyPr/>
                <a:lstStyle/>
                <a:p>
                  <a:endParaRPr lang="en-US"/>
                </a:p>
              </p:txBody>
            </p:sp>
            <p:sp>
              <p:nvSpPr>
                <p:cNvPr id="2590" name="Freeform 1186"/>
                <p:cNvSpPr>
                  <a:spLocks/>
                </p:cNvSpPr>
                <p:nvPr/>
              </p:nvSpPr>
              <p:spPr bwMode="auto">
                <a:xfrm>
                  <a:off x="2731" y="2154"/>
                  <a:ext cx="6" cy="7"/>
                </a:xfrm>
                <a:custGeom>
                  <a:avLst/>
                  <a:gdLst>
                    <a:gd name="T0" fmla="*/ 0 w 6"/>
                    <a:gd name="T1" fmla="*/ 0 h 7"/>
                    <a:gd name="T2" fmla="*/ 0 w 6"/>
                    <a:gd name="T3" fmla="*/ 7 h 7"/>
                    <a:gd name="T4" fmla="*/ 6 w 6"/>
                    <a:gd name="T5" fmla="*/ 7 h 7"/>
                    <a:gd name="T6" fmla="*/ 6 w 6"/>
                    <a:gd name="T7" fmla="*/ 0 h 7"/>
                    <a:gd name="T8" fmla="*/ 0 w 6"/>
                    <a:gd name="T9" fmla="*/ 0 h 7"/>
                    <a:gd name="T10" fmla="*/ 0 w 6"/>
                    <a:gd name="T11" fmla="*/ 0 h 7"/>
                    <a:gd name="T12" fmla="*/ 0 60000 65536"/>
                    <a:gd name="T13" fmla="*/ 0 60000 65536"/>
                    <a:gd name="T14" fmla="*/ 0 60000 65536"/>
                    <a:gd name="T15" fmla="*/ 0 60000 65536"/>
                    <a:gd name="T16" fmla="*/ 0 60000 65536"/>
                    <a:gd name="T17" fmla="*/ 0 60000 65536"/>
                    <a:gd name="T18" fmla="*/ 0 w 6"/>
                    <a:gd name="T19" fmla="*/ 0 h 7"/>
                    <a:gd name="T20" fmla="*/ 6 w 6"/>
                    <a:gd name="T21" fmla="*/ 7 h 7"/>
                  </a:gdLst>
                  <a:ahLst/>
                  <a:cxnLst>
                    <a:cxn ang="T12">
                      <a:pos x="T0" y="T1"/>
                    </a:cxn>
                    <a:cxn ang="T13">
                      <a:pos x="T2" y="T3"/>
                    </a:cxn>
                    <a:cxn ang="T14">
                      <a:pos x="T4" y="T5"/>
                    </a:cxn>
                    <a:cxn ang="T15">
                      <a:pos x="T6" y="T7"/>
                    </a:cxn>
                    <a:cxn ang="T16">
                      <a:pos x="T8" y="T9"/>
                    </a:cxn>
                    <a:cxn ang="T17">
                      <a:pos x="T10" y="T11"/>
                    </a:cxn>
                  </a:cxnLst>
                  <a:rect l="T18" t="T19" r="T20" b="T21"/>
                  <a:pathLst>
                    <a:path w="6" h="7">
                      <a:moveTo>
                        <a:pt x="0" y="0"/>
                      </a:moveTo>
                      <a:lnTo>
                        <a:pt x="0" y="7"/>
                      </a:lnTo>
                      <a:lnTo>
                        <a:pt x="6" y="7"/>
                      </a:lnTo>
                      <a:lnTo>
                        <a:pt x="6" y="0"/>
                      </a:lnTo>
                      <a:lnTo>
                        <a:pt x="0" y="0"/>
                      </a:lnTo>
                      <a:close/>
                    </a:path>
                  </a:pathLst>
                </a:custGeom>
                <a:solidFill>
                  <a:srgbClr val="FFFFFF"/>
                </a:solidFill>
                <a:ln w="9525">
                  <a:noFill/>
                  <a:round/>
                  <a:headEnd/>
                  <a:tailEnd/>
                </a:ln>
              </p:spPr>
              <p:txBody>
                <a:bodyPr/>
                <a:lstStyle/>
                <a:p>
                  <a:endParaRPr lang="en-US"/>
                </a:p>
              </p:txBody>
            </p:sp>
            <p:sp>
              <p:nvSpPr>
                <p:cNvPr id="2591" name="Freeform 1187"/>
                <p:cNvSpPr>
                  <a:spLocks/>
                </p:cNvSpPr>
                <p:nvPr/>
              </p:nvSpPr>
              <p:spPr bwMode="auto">
                <a:xfrm>
                  <a:off x="2718" y="2129"/>
                  <a:ext cx="6" cy="6"/>
                </a:xfrm>
                <a:custGeom>
                  <a:avLst/>
                  <a:gdLst>
                    <a:gd name="T0" fmla="*/ 0 w 6"/>
                    <a:gd name="T1" fmla="*/ 0 h 6"/>
                    <a:gd name="T2" fmla="*/ 0 w 6"/>
                    <a:gd name="T3" fmla="*/ 6 h 6"/>
                    <a:gd name="T4" fmla="*/ 6 w 6"/>
                    <a:gd name="T5" fmla="*/ 6 h 6"/>
                    <a:gd name="T6" fmla="*/ 6 w 6"/>
                    <a:gd name="T7" fmla="*/ 0 h 6"/>
                    <a:gd name="T8" fmla="*/ 0 w 6"/>
                    <a:gd name="T9" fmla="*/ 0 h 6"/>
                    <a:gd name="T10" fmla="*/ 0 w 6"/>
                    <a:gd name="T11" fmla="*/ 0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0" y="0"/>
                      </a:moveTo>
                      <a:lnTo>
                        <a:pt x="0" y="6"/>
                      </a:lnTo>
                      <a:lnTo>
                        <a:pt x="6" y="6"/>
                      </a:lnTo>
                      <a:lnTo>
                        <a:pt x="6" y="0"/>
                      </a:lnTo>
                      <a:lnTo>
                        <a:pt x="0" y="0"/>
                      </a:lnTo>
                      <a:close/>
                    </a:path>
                  </a:pathLst>
                </a:custGeom>
                <a:solidFill>
                  <a:srgbClr val="FFFFFF"/>
                </a:solidFill>
                <a:ln w="9525">
                  <a:noFill/>
                  <a:round/>
                  <a:headEnd/>
                  <a:tailEnd/>
                </a:ln>
              </p:spPr>
              <p:txBody>
                <a:bodyPr/>
                <a:lstStyle/>
                <a:p>
                  <a:endParaRPr lang="en-US"/>
                </a:p>
              </p:txBody>
            </p:sp>
            <p:sp>
              <p:nvSpPr>
                <p:cNvPr id="2592" name="Freeform 1188"/>
                <p:cNvSpPr>
                  <a:spLocks/>
                </p:cNvSpPr>
                <p:nvPr/>
              </p:nvSpPr>
              <p:spPr bwMode="auto">
                <a:xfrm>
                  <a:off x="2718" y="2055"/>
                  <a:ext cx="6" cy="6"/>
                </a:xfrm>
                <a:custGeom>
                  <a:avLst/>
                  <a:gdLst>
                    <a:gd name="T0" fmla="*/ 0 w 6"/>
                    <a:gd name="T1" fmla="*/ 0 h 6"/>
                    <a:gd name="T2" fmla="*/ 0 w 6"/>
                    <a:gd name="T3" fmla="*/ 6 h 6"/>
                    <a:gd name="T4" fmla="*/ 6 w 6"/>
                    <a:gd name="T5" fmla="*/ 6 h 6"/>
                    <a:gd name="T6" fmla="*/ 6 w 6"/>
                    <a:gd name="T7" fmla="*/ 0 h 6"/>
                    <a:gd name="T8" fmla="*/ 0 w 6"/>
                    <a:gd name="T9" fmla="*/ 0 h 6"/>
                    <a:gd name="T10" fmla="*/ 0 w 6"/>
                    <a:gd name="T11" fmla="*/ 0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0" y="0"/>
                      </a:moveTo>
                      <a:lnTo>
                        <a:pt x="0" y="6"/>
                      </a:lnTo>
                      <a:lnTo>
                        <a:pt x="6" y="6"/>
                      </a:lnTo>
                      <a:lnTo>
                        <a:pt x="6" y="0"/>
                      </a:lnTo>
                      <a:lnTo>
                        <a:pt x="0" y="0"/>
                      </a:lnTo>
                      <a:close/>
                    </a:path>
                  </a:pathLst>
                </a:custGeom>
                <a:solidFill>
                  <a:srgbClr val="FFFFFF"/>
                </a:solidFill>
                <a:ln w="9525">
                  <a:noFill/>
                  <a:round/>
                  <a:headEnd/>
                  <a:tailEnd/>
                </a:ln>
              </p:spPr>
              <p:txBody>
                <a:bodyPr/>
                <a:lstStyle/>
                <a:p>
                  <a:endParaRPr lang="en-US"/>
                </a:p>
              </p:txBody>
            </p:sp>
            <p:sp>
              <p:nvSpPr>
                <p:cNvPr id="2593" name="Freeform 1189"/>
                <p:cNvSpPr>
                  <a:spLocks/>
                </p:cNvSpPr>
                <p:nvPr/>
              </p:nvSpPr>
              <p:spPr bwMode="auto">
                <a:xfrm>
                  <a:off x="2721" y="2050"/>
                  <a:ext cx="22" cy="91"/>
                </a:xfrm>
                <a:custGeom>
                  <a:avLst/>
                  <a:gdLst>
                    <a:gd name="T0" fmla="*/ 22 w 22"/>
                    <a:gd name="T1" fmla="*/ 91 h 91"/>
                    <a:gd name="T2" fmla="*/ 0 w 22"/>
                    <a:gd name="T3" fmla="*/ 91 h 91"/>
                    <a:gd name="T4" fmla="*/ 0 w 22"/>
                    <a:gd name="T5" fmla="*/ 0 h 91"/>
                    <a:gd name="T6" fmla="*/ 22 w 22"/>
                    <a:gd name="T7" fmla="*/ 0 h 91"/>
                    <a:gd name="T8" fmla="*/ 0 60000 65536"/>
                    <a:gd name="T9" fmla="*/ 0 60000 65536"/>
                    <a:gd name="T10" fmla="*/ 0 60000 65536"/>
                    <a:gd name="T11" fmla="*/ 0 60000 65536"/>
                    <a:gd name="T12" fmla="*/ 0 w 22"/>
                    <a:gd name="T13" fmla="*/ 0 h 91"/>
                    <a:gd name="T14" fmla="*/ 22 w 22"/>
                    <a:gd name="T15" fmla="*/ 91 h 91"/>
                  </a:gdLst>
                  <a:ahLst/>
                  <a:cxnLst>
                    <a:cxn ang="T8">
                      <a:pos x="T0" y="T1"/>
                    </a:cxn>
                    <a:cxn ang="T9">
                      <a:pos x="T2" y="T3"/>
                    </a:cxn>
                    <a:cxn ang="T10">
                      <a:pos x="T4" y="T5"/>
                    </a:cxn>
                    <a:cxn ang="T11">
                      <a:pos x="T6" y="T7"/>
                    </a:cxn>
                  </a:cxnLst>
                  <a:rect l="T12" t="T13" r="T14" b="T15"/>
                  <a:pathLst>
                    <a:path w="22" h="91">
                      <a:moveTo>
                        <a:pt x="22" y="91"/>
                      </a:moveTo>
                      <a:lnTo>
                        <a:pt x="0" y="91"/>
                      </a:lnTo>
                      <a:lnTo>
                        <a:pt x="0" y="0"/>
                      </a:lnTo>
                      <a:lnTo>
                        <a:pt x="22" y="0"/>
                      </a:lnTo>
                    </a:path>
                  </a:pathLst>
                </a:custGeom>
                <a:noFill/>
                <a:ln w="0">
                  <a:solidFill>
                    <a:srgbClr val="000000"/>
                  </a:solidFill>
                  <a:round/>
                  <a:headEnd/>
                  <a:tailEnd/>
                </a:ln>
              </p:spPr>
              <p:txBody>
                <a:bodyPr/>
                <a:lstStyle/>
                <a:p>
                  <a:endParaRPr lang="en-US"/>
                </a:p>
              </p:txBody>
            </p:sp>
            <p:sp>
              <p:nvSpPr>
                <p:cNvPr id="2594" name="Freeform 1190"/>
                <p:cNvSpPr>
                  <a:spLocks/>
                </p:cNvSpPr>
                <p:nvPr/>
              </p:nvSpPr>
              <p:spPr bwMode="auto">
                <a:xfrm>
                  <a:off x="2837" y="1999"/>
                  <a:ext cx="1" cy="2"/>
                </a:xfrm>
                <a:custGeom>
                  <a:avLst/>
                  <a:gdLst>
                    <a:gd name="T0" fmla="*/ 1 w 1"/>
                    <a:gd name="T1" fmla="*/ 2 h 2"/>
                    <a:gd name="T2" fmla="*/ 1 w 1"/>
                    <a:gd name="T3" fmla="*/ 2 h 2"/>
                    <a:gd name="T4" fmla="*/ 0 w 1"/>
                    <a:gd name="T5" fmla="*/ 1 h 2"/>
                    <a:gd name="T6" fmla="*/ 1 w 1"/>
                    <a:gd name="T7" fmla="*/ 0 h 2"/>
                    <a:gd name="T8" fmla="*/ 1 w 1"/>
                    <a:gd name="T9" fmla="*/ 0 h 2"/>
                    <a:gd name="T10" fmla="*/ 1 w 1"/>
                    <a:gd name="T11" fmla="*/ 1 h 2"/>
                    <a:gd name="T12" fmla="*/ 1 w 1"/>
                    <a:gd name="T13" fmla="*/ 2 h 2"/>
                    <a:gd name="T14" fmla="*/ 1 w 1"/>
                    <a:gd name="T15" fmla="*/ 2 h 2"/>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
                    <a:gd name="T26" fmla="*/ 1 w 1"/>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
                      <a:moveTo>
                        <a:pt x="1" y="2"/>
                      </a:moveTo>
                      <a:lnTo>
                        <a:pt x="1" y="2"/>
                      </a:lnTo>
                      <a:lnTo>
                        <a:pt x="0" y="1"/>
                      </a:lnTo>
                      <a:lnTo>
                        <a:pt x="1" y="0"/>
                      </a:lnTo>
                      <a:lnTo>
                        <a:pt x="1" y="1"/>
                      </a:lnTo>
                      <a:lnTo>
                        <a:pt x="1" y="2"/>
                      </a:lnTo>
                      <a:close/>
                    </a:path>
                  </a:pathLst>
                </a:custGeom>
                <a:solidFill>
                  <a:srgbClr val="000000"/>
                </a:solidFill>
                <a:ln w="9525">
                  <a:noFill/>
                  <a:round/>
                  <a:headEnd/>
                  <a:tailEnd/>
                </a:ln>
              </p:spPr>
              <p:txBody>
                <a:bodyPr/>
                <a:lstStyle/>
                <a:p>
                  <a:endParaRPr lang="en-US"/>
                </a:p>
              </p:txBody>
            </p:sp>
            <p:sp>
              <p:nvSpPr>
                <p:cNvPr id="2595" name="Freeform 1191"/>
                <p:cNvSpPr>
                  <a:spLocks/>
                </p:cNvSpPr>
                <p:nvPr/>
              </p:nvSpPr>
              <p:spPr bwMode="auto">
                <a:xfrm>
                  <a:off x="2837" y="1999"/>
                  <a:ext cx="1" cy="2"/>
                </a:xfrm>
                <a:custGeom>
                  <a:avLst/>
                  <a:gdLst>
                    <a:gd name="T0" fmla="*/ 1 w 1"/>
                    <a:gd name="T1" fmla="*/ 2 h 2"/>
                    <a:gd name="T2" fmla="*/ 1 w 1"/>
                    <a:gd name="T3" fmla="*/ 2 h 2"/>
                    <a:gd name="T4" fmla="*/ 0 w 1"/>
                    <a:gd name="T5" fmla="*/ 1 h 2"/>
                    <a:gd name="T6" fmla="*/ 1 w 1"/>
                    <a:gd name="T7" fmla="*/ 0 h 2"/>
                    <a:gd name="T8" fmla="*/ 1 w 1"/>
                    <a:gd name="T9" fmla="*/ 0 h 2"/>
                    <a:gd name="T10" fmla="*/ 1 w 1"/>
                    <a:gd name="T11" fmla="*/ 1 h 2"/>
                    <a:gd name="T12" fmla="*/ 1 w 1"/>
                    <a:gd name="T13" fmla="*/ 2 h 2"/>
                    <a:gd name="T14" fmla="*/ 1 w 1"/>
                    <a:gd name="T15" fmla="*/ 2 h 2"/>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
                    <a:gd name="T26" fmla="*/ 1 w 1"/>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
                      <a:moveTo>
                        <a:pt x="1" y="2"/>
                      </a:moveTo>
                      <a:lnTo>
                        <a:pt x="1" y="2"/>
                      </a:lnTo>
                      <a:lnTo>
                        <a:pt x="0" y="1"/>
                      </a:lnTo>
                      <a:lnTo>
                        <a:pt x="1" y="0"/>
                      </a:lnTo>
                      <a:lnTo>
                        <a:pt x="1" y="1"/>
                      </a:lnTo>
                      <a:lnTo>
                        <a:pt x="1" y="2"/>
                      </a:lnTo>
                    </a:path>
                  </a:pathLst>
                </a:custGeom>
                <a:noFill/>
                <a:ln w="1588">
                  <a:solidFill>
                    <a:srgbClr val="000000"/>
                  </a:solidFill>
                  <a:round/>
                  <a:headEnd/>
                  <a:tailEnd/>
                </a:ln>
              </p:spPr>
              <p:txBody>
                <a:bodyPr/>
                <a:lstStyle/>
                <a:p>
                  <a:endParaRPr lang="en-US"/>
                </a:p>
              </p:txBody>
            </p:sp>
            <p:sp>
              <p:nvSpPr>
                <p:cNvPr id="2596" name="Freeform 1192"/>
                <p:cNvSpPr>
                  <a:spLocks/>
                </p:cNvSpPr>
                <p:nvPr/>
              </p:nvSpPr>
              <p:spPr bwMode="auto">
                <a:xfrm>
                  <a:off x="2831" y="1998"/>
                  <a:ext cx="7" cy="5"/>
                </a:xfrm>
                <a:custGeom>
                  <a:avLst/>
                  <a:gdLst>
                    <a:gd name="T0" fmla="*/ 7 w 7"/>
                    <a:gd name="T1" fmla="*/ 2 h 5"/>
                    <a:gd name="T2" fmla="*/ 6 w 7"/>
                    <a:gd name="T3" fmla="*/ 0 h 5"/>
                    <a:gd name="T4" fmla="*/ 4 w 7"/>
                    <a:gd name="T5" fmla="*/ 0 h 5"/>
                    <a:gd name="T6" fmla="*/ 2 w 7"/>
                    <a:gd name="T7" fmla="*/ 0 h 5"/>
                    <a:gd name="T8" fmla="*/ 0 w 7"/>
                    <a:gd name="T9" fmla="*/ 2 h 5"/>
                    <a:gd name="T10" fmla="*/ 0 w 7"/>
                    <a:gd name="T11" fmla="*/ 2 h 5"/>
                    <a:gd name="T12" fmla="*/ 2 w 7"/>
                    <a:gd name="T13" fmla="*/ 5 h 5"/>
                    <a:gd name="T14" fmla="*/ 4 w 7"/>
                    <a:gd name="T15" fmla="*/ 5 h 5"/>
                    <a:gd name="T16" fmla="*/ 6 w 7"/>
                    <a:gd name="T17" fmla="*/ 5 h 5"/>
                    <a:gd name="T18" fmla="*/ 7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7" y="2"/>
                      </a:moveTo>
                      <a:lnTo>
                        <a:pt x="6" y="0"/>
                      </a:lnTo>
                      <a:lnTo>
                        <a:pt x="4" y="0"/>
                      </a:lnTo>
                      <a:lnTo>
                        <a:pt x="2" y="0"/>
                      </a:lnTo>
                      <a:lnTo>
                        <a:pt x="0" y="2"/>
                      </a:lnTo>
                      <a:lnTo>
                        <a:pt x="2" y="5"/>
                      </a:lnTo>
                      <a:lnTo>
                        <a:pt x="4" y="5"/>
                      </a:lnTo>
                      <a:lnTo>
                        <a:pt x="6" y="5"/>
                      </a:lnTo>
                      <a:lnTo>
                        <a:pt x="7" y="2"/>
                      </a:lnTo>
                    </a:path>
                  </a:pathLst>
                </a:custGeom>
                <a:noFill/>
                <a:ln w="0">
                  <a:solidFill>
                    <a:srgbClr val="000000"/>
                  </a:solidFill>
                  <a:round/>
                  <a:headEnd/>
                  <a:tailEnd/>
                </a:ln>
              </p:spPr>
              <p:txBody>
                <a:bodyPr/>
                <a:lstStyle/>
                <a:p>
                  <a:endParaRPr lang="en-US"/>
                </a:p>
              </p:txBody>
            </p:sp>
            <p:sp>
              <p:nvSpPr>
                <p:cNvPr id="2597" name="Freeform 1193"/>
                <p:cNvSpPr>
                  <a:spLocks noEditPoints="1"/>
                </p:cNvSpPr>
                <p:nvPr/>
              </p:nvSpPr>
              <p:spPr bwMode="auto">
                <a:xfrm>
                  <a:off x="2683" y="1968"/>
                  <a:ext cx="155" cy="33"/>
                </a:xfrm>
                <a:custGeom>
                  <a:avLst/>
                  <a:gdLst>
                    <a:gd name="T0" fmla="*/ 155 w 155"/>
                    <a:gd name="T1" fmla="*/ 33 h 33"/>
                    <a:gd name="T2" fmla="*/ 139 w 155"/>
                    <a:gd name="T3" fmla="*/ 30 h 33"/>
                    <a:gd name="T4" fmla="*/ 139 w 155"/>
                    <a:gd name="T5" fmla="*/ 29 h 33"/>
                    <a:gd name="T6" fmla="*/ 139 w 155"/>
                    <a:gd name="T7" fmla="*/ 29 h 33"/>
                    <a:gd name="T8" fmla="*/ 155 w 155"/>
                    <a:gd name="T9" fmla="*/ 32 h 33"/>
                    <a:gd name="T10" fmla="*/ 155 w 155"/>
                    <a:gd name="T11" fmla="*/ 32 h 33"/>
                    <a:gd name="T12" fmla="*/ 155 w 155"/>
                    <a:gd name="T13" fmla="*/ 33 h 33"/>
                    <a:gd name="T14" fmla="*/ 155 w 155"/>
                    <a:gd name="T15" fmla="*/ 33 h 33"/>
                    <a:gd name="T16" fmla="*/ 130 w 155"/>
                    <a:gd name="T17" fmla="*/ 28 h 33"/>
                    <a:gd name="T18" fmla="*/ 114 w 155"/>
                    <a:gd name="T19" fmla="*/ 25 h 33"/>
                    <a:gd name="T20" fmla="*/ 114 w 155"/>
                    <a:gd name="T21" fmla="*/ 24 h 33"/>
                    <a:gd name="T22" fmla="*/ 114 w 155"/>
                    <a:gd name="T23" fmla="*/ 23 h 33"/>
                    <a:gd name="T24" fmla="*/ 130 w 155"/>
                    <a:gd name="T25" fmla="*/ 26 h 33"/>
                    <a:gd name="T26" fmla="*/ 130 w 155"/>
                    <a:gd name="T27" fmla="*/ 27 h 33"/>
                    <a:gd name="T28" fmla="*/ 130 w 155"/>
                    <a:gd name="T29" fmla="*/ 28 h 33"/>
                    <a:gd name="T30" fmla="*/ 130 w 155"/>
                    <a:gd name="T31" fmla="*/ 28 h 33"/>
                    <a:gd name="T32" fmla="*/ 105 w 155"/>
                    <a:gd name="T33" fmla="*/ 22 h 33"/>
                    <a:gd name="T34" fmla="*/ 90 w 155"/>
                    <a:gd name="T35" fmla="*/ 19 h 33"/>
                    <a:gd name="T36" fmla="*/ 89 w 155"/>
                    <a:gd name="T37" fmla="*/ 19 h 33"/>
                    <a:gd name="T38" fmla="*/ 90 w 155"/>
                    <a:gd name="T39" fmla="*/ 18 h 33"/>
                    <a:gd name="T40" fmla="*/ 105 w 155"/>
                    <a:gd name="T41" fmla="*/ 22 h 33"/>
                    <a:gd name="T42" fmla="*/ 106 w 155"/>
                    <a:gd name="T43" fmla="*/ 22 h 33"/>
                    <a:gd name="T44" fmla="*/ 105 w 155"/>
                    <a:gd name="T45" fmla="*/ 22 h 33"/>
                    <a:gd name="T46" fmla="*/ 105 w 155"/>
                    <a:gd name="T47" fmla="*/ 22 h 33"/>
                    <a:gd name="T48" fmla="*/ 80 w 155"/>
                    <a:gd name="T49" fmla="*/ 17 h 33"/>
                    <a:gd name="T50" fmla="*/ 65 w 155"/>
                    <a:gd name="T51" fmla="*/ 14 h 33"/>
                    <a:gd name="T52" fmla="*/ 65 w 155"/>
                    <a:gd name="T53" fmla="*/ 14 h 33"/>
                    <a:gd name="T54" fmla="*/ 66 w 155"/>
                    <a:gd name="T55" fmla="*/ 13 h 33"/>
                    <a:gd name="T56" fmla="*/ 81 w 155"/>
                    <a:gd name="T57" fmla="*/ 17 h 33"/>
                    <a:gd name="T58" fmla="*/ 81 w 155"/>
                    <a:gd name="T59" fmla="*/ 17 h 33"/>
                    <a:gd name="T60" fmla="*/ 80 w 155"/>
                    <a:gd name="T61" fmla="*/ 17 h 33"/>
                    <a:gd name="T62" fmla="*/ 80 w 155"/>
                    <a:gd name="T63" fmla="*/ 17 h 33"/>
                    <a:gd name="T64" fmla="*/ 56 w 155"/>
                    <a:gd name="T65" fmla="*/ 13 h 33"/>
                    <a:gd name="T66" fmla="*/ 40 w 155"/>
                    <a:gd name="T67" fmla="*/ 9 h 33"/>
                    <a:gd name="T68" fmla="*/ 40 w 155"/>
                    <a:gd name="T69" fmla="*/ 9 h 33"/>
                    <a:gd name="T70" fmla="*/ 40 w 155"/>
                    <a:gd name="T71" fmla="*/ 9 h 33"/>
                    <a:gd name="T72" fmla="*/ 56 w 155"/>
                    <a:gd name="T73" fmla="*/ 12 h 33"/>
                    <a:gd name="T74" fmla="*/ 57 w 155"/>
                    <a:gd name="T75" fmla="*/ 12 h 33"/>
                    <a:gd name="T76" fmla="*/ 56 w 155"/>
                    <a:gd name="T77" fmla="*/ 13 h 33"/>
                    <a:gd name="T78" fmla="*/ 56 w 155"/>
                    <a:gd name="T79" fmla="*/ 13 h 33"/>
                    <a:gd name="T80" fmla="*/ 31 w 155"/>
                    <a:gd name="T81" fmla="*/ 8 h 33"/>
                    <a:gd name="T82" fmla="*/ 15 w 155"/>
                    <a:gd name="T83" fmla="*/ 5 h 33"/>
                    <a:gd name="T84" fmla="*/ 15 w 155"/>
                    <a:gd name="T85" fmla="*/ 4 h 33"/>
                    <a:gd name="T86" fmla="*/ 16 w 155"/>
                    <a:gd name="T87" fmla="*/ 4 h 33"/>
                    <a:gd name="T88" fmla="*/ 31 w 155"/>
                    <a:gd name="T89" fmla="*/ 6 h 33"/>
                    <a:gd name="T90" fmla="*/ 31 w 155"/>
                    <a:gd name="T91" fmla="*/ 7 h 33"/>
                    <a:gd name="T92" fmla="*/ 31 w 155"/>
                    <a:gd name="T93" fmla="*/ 8 h 33"/>
                    <a:gd name="T94" fmla="*/ 31 w 155"/>
                    <a:gd name="T95" fmla="*/ 8 h 33"/>
                    <a:gd name="T96" fmla="*/ 6 w 155"/>
                    <a:gd name="T97" fmla="*/ 3 h 33"/>
                    <a:gd name="T98" fmla="*/ 0 w 155"/>
                    <a:gd name="T99" fmla="*/ 1 h 33"/>
                    <a:gd name="T100" fmla="*/ 0 w 155"/>
                    <a:gd name="T101" fmla="*/ 0 h 33"/>
                    <a:gd name="T102" fmla="*/ 1 w 155"/>
                    <a:gd name="T103" fmla="*/ 0 h 33"/>
                    <a:gd name="T104" fmla="*/ 6 w 155"/>
                    <a:gd name="T105" fmla="*/ 1 h 33"/>
                    <a:gd name="T106" fmla="*/ 7 w 155"/>
                    <a:gd name="T107" fmla="*/ 2 h 33"/>
                    <a:gd name="T108" fmla="*/ 6 w 155"/>
                    <a:gd name="T109" fmla="*/ 3 h 33"/>
                    <a:gd name="T110" fmla="*/ 6 w 155"/>
                    <a:gd name="T111" fmla="*/ 3 h 3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5"/>
                    <a:gd name="T169" fmla="*/ 0 h 33"/>
                    <a:gd name="T170" fmla="*/ 155 w 155"/>
                    <a:gd name="T171" fmla="*/ 33 h 3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5" h="33">
                      <a:moveTo>
                        <a:pt x="155" y="33"/>
                      </a:moveTo>
                      <a:lnTo>
                        <a:pt x="139" y="30"/>
                      </a:lnTo>
                      <a:lnTo>
                        <a:pt x="139" y="29"/>
                      </a:lnTo>
                      <a:lnTo>
                        <a:pt x="155" y="32"/>
                      </a:lnTo>
                      <a:lnTo>
                        <a:pt x="155" y="33"/>
                      </a:lnTo>
                      <a:close/>
                      <a:moveTo>
                        <a:pt x="130" y="28"/>
                      </a:moveTo>
                      <a:lnTo>
                        <a:pt x="114" y="25"/>
                      </a:lnTo>
                      <a:lnTo>
                        <a:pt x="114" y="24"/>
                      </a:lnTo>
                      <a:lnTo>
                        <a:pt x="114" y="23"/>
                      </a:lnTo>
                      <a:lnTo>
                        <a:pt x="130" y="26"/>
                      </a:lnTo>
                      <a:lnTo>
                        <a:pt x="130" y="27"/>
                      </a:lnTo>
                      <a:lnTo>
                        <a:pt x="130" y="28"/>
                      </a:lnTo>
                      <a:close/>
                      <a:moveTo>
                        <a:pt x="105" y="22"/>
                      </a:moveTo>
                      <a:lnTo>
                        <a:pt x="90" y="19"/>
                      </a:lnTo>
                      <a:lnTo>
                        <a:pt x="89" y="19"/>
                      </a:lnTo>
                      <a:lnTo>
                        <a:pt x="90" y="18"/>
                      </a:lnTo>
                      <a:lnTo>
                        <a:pt x="105" y="22"/>
                      </a:lnTo>
                      <a:lnTo>
                        <a:pt x="106" y="22"/>
                      </a:lnTo>
                      <a:lnTo>
                        <a:pt x="105" y="22"/>
                      </a:lnTo>
                      <a:close/>
                      <a:moveTo>
                        <a:pt x="80" y="17"/>
                      </a:moveTo>
                      <a:lnTo>
                        <a:pt x="65" y="14"/>
                      </a:lnTo>
                      <a:lnTo>
                        <a:pt x="66" y="13"/>
                      </a:lnTo>
                      <a:lnTo>
                        <a:pt x="81" y="17"/>
                      </a:lnTo>
                      <a:lnTo>
                        <a:pt x="80" y="17"/>
                      </a:lnTo>
                      <a:close/>
                      <a:moveTo>
                        <a:pt x="56" y="13"/>
                      </a:moveTo>
                      <a:lnTo>
                        <a:pt x="40" y="9"/>
                      </a:lnTo>
                      <a:lnTo>
                        <a:pt x="56" y="12"/>
                      </a:lnTo>
                      <a:lnTo>
                        <a:pt x="57" y="12"/>
                      </a:lnTo>
                      <a:lnTo>
                        <a:pt x="56" y="13"/>
                      </a:lnTo>
                      <a:close/>
                      <a:moveTo>
                        <a:pt x="31" y="8"/>
                      </a:moveTo>
                      <a:lnTo>
                        <a:pt x="15" y="5"/>
                      </a:lnTo>
                      <a:lnTo>
                        <a:pt x="15" y="4"/>
                      </a:lnTo>
                      <a:lnTo>
                        <a:pt x="16" y="4"/>
                      </a:lnTo>
                      <a:lnTo>
                        <a:pt x="31" y="6"/>
                      </a:lnTo>
                      <a:lnTo>
                        <a:pt x="31" y="7"/>
                      </a:lnTo>
                      <a:lnTo>
                        <a:pt x="31" y="8"/>
                      </a:lnTo>
                      <a:close/>
                      <a:moveTo>
                        <a:pt x="6" y="3"/>
                      </a:moveTo>
                      <a:lnTo>
                        <a:pt x="0" y="1"/>
                      </a:lnTo>
                      <a:lnTo>
                        <a:pt x="0" y="0"/>
                      </a:lnTo>
                      <a:lnTo>
                        <a:pt x="1" y="0"/>
                      </a:lnTo>
                      <a:lnTo>
                        <a:pt x="6" y="1"/>
                      </a:lnTo>
                      <a:lnTo>
                        <a:pt x="7" y="2"/>
                      </a:lnTo>
                      <a:lnTo>
                        <a:pt x="6" y="3"/>
                      </a:lnTo>
                      <a:close/>
                    </a:path>
                  </a:pathLst>
                </a:custGeom>
                <a:solidFill>
                  <a:srgbClr val="000000"/>
                </a:solidFill>
                <a:ln w="9525">
                  <a:noFill/>
                  <a:round/>
                  <a:headEnd/>
                  <a:tailEnd/>
                </a:ln>
              </p:spPr>
              <p:txBody>
                <a:bodyPr/>
                <a:lstStyle/>
                <a:p>
                  <a:endParaRPr lang="en-US"/>
                </a:p>
              </p:txBody>
            </p:sp>
            <p:sp>
              <p:nvSpPr>
                <p:cNvPr id="2598" name="Freeform 1194"/>
                <p:cNvSpPr>
                  <a:spLocks/>
                </p:cNvSpPr>
                <p:nvPr/>
              </p:nvSpPr>
              <p:spPr bwMode="auto">
                <a:xfrm>
                  <a:off x="2822" y="1997"/>
                  <a:ext cx="16" cy="4"/>
                </a:xfrm>
                <a:custGeom>
                  <a:avLst/>
                  <a:gdLst>
                    <a:gd name="T0" fmla="*/ 16 w 16"/>
                    <a:gd name="T1" fmla="*/ 4 h 4"/>
                    <a:gd name="T2" fmla="*/ 0 w 16"/>
                    <a:gd name="T3" fmla="*/ 1 h 4"/>
                    <a:gd name="T4" fmla="*/ 0 w 16"/>
                    <a:gd name="T5" fmla="*/ 0 h 4"/>
                    <a:gd name="T6" fmla="*/ 0 w 16"/>
                    <a:gd name="T7" fmla="*/ 0 h 4"/>
                    <a:gd name="T8" fmla="*/ 16 w 16"/>
                    <a:gd name="T9" fmla="*/ 3 h 4"/>
                    <a:gd name="T10" fmla="*/ 16 w 16"/>
                    <a:gd name="T11" fmla="*/ 3 h 4"/>
                    <a:gd name="T12" fmla="*/ 16 w 16"/>
                    <a:gd name="T13" fmla="*/ 4 h 4"/>
                    <a:gd name="T14" fmla="*/ 16 w 16"/>
                    <a:gd name="T15" fmla="*/ 4 h 4"/>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4"/>
                    <a:gd name="T26" fmla="*/ 16 w 16"/>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4">
                      <a:moveTo>
                        <a:pt x="16" y="4"/>
                      </a:moveTo>
                      <a:lnTo>
                        <a:pt x="0" y="1"/>
                      </a:lnTo>
                      <a:lnTo>
                        <a:pt x="0" y="0"/>
                      </a:lnTo>
                      <a:lnTo>
                        <a:pt x="16" y="3"/>
                      </a:lnTo>
                      <a:lnTo>
                        <a:pt x="16" y="4"/>
                      </a:lnTo>
                    </a:path>
                  </a:pathLst>
                </a:custGeom>
                <a:noFill/>
                <a:ln w="1588">
                  <a:solidFill>
                    <a:srgbClr val="000000"/>
                  </a:solidFill>
                  <a:round/>
                  <a:headEnd/>
                  <a:tailEnd/>
                </a:ln>
              </p:spPr>
              <p:txBody>
                <a:bodyPr/>
                <a:lstStyle/>
                <a:p>
                  <a:endParaRPr lang="en-US"/>
                </a:p>
              </p:txBody>
            </p:sp>
            <p:sp>
              <p:nvSpPr>
                <p:cNvPr id="2599" name="Freeform 1195"/>
                <p:cNvSpPr>
                  <a:spLocks/>
                </p:cNvSpPr>
                <p:nvPr/>
              </p:nvSpPr>
              <p:spPr bwMode="auto">
                <a:xfrm>
                  <a:off x="2797" y="1991"/>
                  <a:ext cx="16" cy="5"/>
                </a:xfrm>
                <a:custGeom>
                  <a:avLst/>
                  <a:gdLst>
                    <a:gd name="T0" fmla="*/ 16 w 16"/>
                    <a:gd name="T1" fmla="*/ 5 h 5"/>
                    <a:gd name="T2" fmla="*/ 0 w 16"/>
                    <a:gd name="T3" fmla="*/ 2 h 5"/>
                    <a:gd name="T4" fmla="*/ 0 w 16"/>
                    <a:gd name="T5" fmla="*/ 1 h 5"/>
                    <a:gd name="T6" fmla="*/ 0 w 16"/>
                    <a:gd name="T7" fmla="*/ 0 h 5"/>
                    <a:gd name="T8" fmla="*/ 16 w 16"/>
                    <a:gd name="T9" fmla="*/ 3 h 5"/>
                    <a:gd name="T10" fmla="*/ 16 w 16"/>
                    <a:gd name="T11" fmla="*/ 4 h 5"/>
                    <a:gd name="T12" fmla="*/ 16 w 16"/>
                    <a:gd name="T13" fmla="*/ 5 h 5"/>
                    <a:gd name="T14" fmla="*/ 16 w 16"/>
                    <a:gd name="T15" fmla="*/ 5 h 5"/>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5"/>
                    <a:gd name="T26" fmla="*/ 16 w 1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5">
                      <a:moveTo>
                        <a:pt x="16" y="5"/>
                      </a:moveTo>
                      <a:lnTo>
                        <a:pt x="0" y="2"/>
                      </a:lnTo>
                      <a:lnTo>
                        <a:pt x="0" y="1"/>
                      </a:lnTo>
                      <a:lnTo>
                        <a:pt x="0" y="0"/>
                      </a:lnTo>
                      <a:lnTo>
                        <a:pt x="16" y="3"/>
                      </a:lnTo>
                      <a:lnTo>
                        <a:pt x="16" y="4"/>
                      </a:lnTo>
                      <a:lnTo>
                        <a:pt x="16" y="5"/>
                      </a:lnTo>
                    </a:path>
                  </a:pathLst>
                </a:custGeom>
                <a:noFill/>
                <a:ln w="1588">
                  <a:solidFill>
                    <a:srgbClr val="000000"/>
                  </a:solidFill>
                  <a:round/>
                  <a:headEnd/>
                  <a:tailEnd/>
                </a:ln>
              </p:spPr>
              <p:txBody>
                <a:bodyPr/>
                <a:lstStyle/>
                <a:p>
                  <a:endParaRPr lang="en-US"/>
                </a:p>
              </p:txBody>
            </p:sp>
            <p:sp>
              <p:nvSpPr>
                <p:cNvPr id="2600" name="Freeform 1196"/>
                <p:cNvSpPr>
                  <a:spLocks/>
                </p:cNvSpPr>
                <p:nvPr/>
              </p:nvSpPr>
              <p:spPr bwMode="auto">
                <a:xfrm>
                  <a:off x="2772" y="1986"/>
                  <a:ext cx="17" cy="4"/>
                </a:xfrm>
                <a:custGeom>
                  <a:avLst/>
                  <a:gdLst>
                    <a:gd name="T0" fmla="*/ 16 w 17"/>
                    <a:gd name="T1" fmla="*/ 4 h 4"/>
                    <a:gd name="T2" fmla="*/ 1 w 17"/>
                    <a:gd name="T3" fmla="*/ 1 h 4"/>
                    <a:gd name="T4" fmla="*/ 0 w 17"/>
                    <a:gd name="T5" fmla="*/ 1 h 4"/>
                    <a:gd name="T6" fmla="*/ 1 w 17"/>
                    <a:gd name="T7" fmla="*/ 0 h 4"/>
                    <a:gd name="T8" fmla="*/ 16 w 17"/>
                    <a:gd name="T9" fmla="*/ 4 h 4"/>
                    <a:gd name="T10" fmla="*/ 17 w 17"/>
                    <a:gd name="T11" fmla="*/ 4 h 4"/>
                    <a:gd name="T12" fmla="*/ 16 w 17"/>
                    <a:gd name="T13" fmla="*/ 4 h 4"/>
                    <a:gd name="T14" fmla="*/ 16 w 17"/>
                    <a:gd name="T15" fmla="*/ 4 h 4"/>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4"/>
                    <a:gd name="T26" fmla="*/ 17 w 17"/>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4">
                      <a:moveTo>
                        <a:pt x="16" y="4"/>
                      </a:moveTo>
                      <a:lnTo>
                        <a:pt x="1" y="1"/>
                      </a:lnTo>
                      <a:lnTo>
                        <a:pt x="0" y="1"/>
                      </a:lnTo>
                      <a:lnTo>
                        <a:pt x="1" y="0"/>
                      </a:lnTo>
                      <a:lnTo>
                        <a:pt x="16" y="4"/>
                      </a:lnTo>
                      <a:lnTo>
                        <a:pt x="17" y="4"/>
                      </a:lnTo>
                      <a:lnTo>
                        <a:pt x="16" y="4"/>
                      </a:lnTo>
                    </a:path>
                  </a:pathLst>
                </a:custGeom>
                <a:noFill/>
                <a:ln w="1588">
                  <a:solidFill>
                    <a:srgbClr val="000000"/>
                  </a:solidFill>
                  <a:round/>
                  <a:headEnd/>
                  <a:tailEnd/>
                </a:ln>
              </p:spPr>
              <p:txBody>
                <a:bodyPr/>
                <a:lstStyle/>
                <a:p>
                  <a:endParaRPr lang="en-US"/>
                </a:p>
              </p:txBody>
            </p:sp>
            <p:sp>
              <p:nvSpPr>
                <p:cNvPr id="2601" name="Freeform 1197"/>
                <p:cNvSpPr>
                  <a:spLocks/>
                </p:cNvSpPr>
                <p:nvPr/>
              </p:nvSpPr>
              <p:spPr bwMode="auto">
                <a:xfrm>
                  <a:off x="2748" y="1981"/>
                  <a:ext cx="16" cy="4"/>
                </a:xfrm>
                <a:custGeom>
                  <a:avLst/>
                  <a:gdLst>
                    <a:gd name="T0" fmla="*/ 15 w 16"/>
                    <a:gd name="T1" fmla="*/ 4 h 4"/>
                    <a:gd name="T2" fmla="*/ 0 w 16"/>
                    <a:gd name="T3" fmla="*/ 1 h 4"/>
                    <a:gd name="T4" fmla="*/ 0 w 16"/>
                    <a:gd name="T5" fmla="*/ 1 h 4"/>
                    <a:gd name="T6" fmla="*/ 1 w 16"/>
                    <a:gd name="T7" fmla="*/ 0 h 4"/>
                    <a:gd name="T8" fmla="*/ 16 w 16"/>
                    <a:gd name="T9" fmla="*/ 4 h 4"/>
                    <a:gd name="T10" fmla="*/ 16 w 16"/>
                    <a:gd name="T11" fmla="*/ 4 h 4"/>
                    <a:gd name="T12" fmla="*/ 15 w 16"/>
                    <a:gd name="T13" fmla="*/ 4 h 4"/>
                    <a:gd name="T14" fmla="*/ 15 w 16"/>
                    <a:gd name="T15" fmla="*/ 4 h 4"/>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4"/>
                    <a:gd name="T26" fmla="*/ 16 w 16"/>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4">
                      <a:moveTo>
                        <a:pt x="15" y="4"/>
                      </a:moveTo>
                      <a:lnTo>
                        <a:pt x="0" y="1"/>
                      </a:lnTo>
                      <a:lnTo>
                        <a:pt x="1" y="0"/>
                      </a:lnTo>
                      <a:lnTo>
                        <a:pt x="16" y="4"/>
                      </a:lnTo>
                      <a:lnTo>
                        <a:pt x="15" y="4"/>
                      </a:lnTo>
                    </a:path>
                  </a:pathLst>
                </a:custGeom>
                <a:noFill/>
                <a:ln w="1588">
                  <a:solidFill>
                    <a:srgbClr val="000000"/>
                  </a:solidFill>
                  <a:round/>
                  <a:headEnd/>
                  <a:tailEnd/>
                </a:ln>
              </p:spPr>
              <p:txBody>
                <a:bodyPr/>
                <a:lstStyle/>
                <a:p>
                  <a:endParaRPr lang="en-US"/>
                </a:p>
              </p:txBody>
            </p:sp>
            <p:sp>
              <p:nvSpPr>
                <p:cNvPr id="2602" name="Freeform 1198"/>
                <p:cNvSpPr>
                  <a:spLocks/>
                </p:cNvSpPr>
                <p:nvPr/>
              </p:nvSpPr>
              <p:spPr bwMode="auto">
                <a:xfrm>
                  <a:off x="2723" y="1977"/>
                  <a:ext cx="17" cy="4"/>
                </a:xfrm>
                <a:custGeom>
                  <a:avLst/>
                  <a:gdLst>
                    <a:gd name="T0" fmla="*/ 16 w 17"/>
                    <a:gd name="T1" fmla="*/ 4 h 4"/>
                    <a:gd name="T2" fmla="*/ 0 w 17"/>
                    <a:gd name="T3" fmla="*/ 0 h 4"/>
                    <a:gd name="T4" fmla="*/ 0 w 17"/>
                    <a:gd name="T5" fmla="*/ 0 h 4"/>
                    <a:gd name="T6" fmla="*/ 0 w 17"/>
                    <a:gd name="T7" fmla="*/ 0 h 4"/>
                    <a:gd name="T8" fmla="*/ 16 w 17"/>
                    <a:gd name="T9" fmla="*/ 3 h 4"/>
                    <a:gd name="T10" fmla="*/ 17 w 17"/>
                    <a:gd name="T11" fmla="*/ 3 h 4"/>
                    <a:gd name="T12" fmla="*/ 16 w 17"/>
                    <a:gd name="T13" fmla="*/ 4 h 4"/>
                    <a:gd name="T14" fmla="*/ 16 w 17"/>
                    <a:gd name="T15" fmla="*/ 4 h 4"/>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4"/>
                    <a:gd name="T26" fmla="*/ 17 w 17"/>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4">
                      <a:moveTo>
                        <a:pt x="16" y="4"/>
                      </a:moveTo>
                      <a:lnTo>
                        <a:pt x="0" y="0"/>
                      </a:lnTo>
                      <a:lnTo>
                        <a:pt x="16" y="3"/>
                      </a:lnTo>
                      <a:lnTo>
                        <a:pt x="17" y="3"/>
                      </a:lnTo>
                      <a:lnTo>
                        <a:pt x="16" y="4"/>
                      </a:lnTo>
                    </a:path>
                  </a:pathLst>
                </a:custGeom>
                <a:noFill/>
                <a:ln w="1588">
                  <a:solidFill>
                    <a:srgbClr val="000000"/>
                  </a:solidFill>
                  <a:round/>
                  <a:headEnd/>
                  <a:tailEnd/>
                </a:ln>
              </p:spPr>
              <p:txBody>
                <a:bodyPr/>
                <a:lstStyle/>
                <a:p>
                  <a:endParaRPr lang="en-US"/>
                </a:p>
              </p:txBody>
            </p:sp>
            <p:sp>
              <p:nvSpPr>
                <p:cNvPr id="2603" name="Freeform 1199"/>
                <p:cNvSpPr>
                  <a:spLocks/>
                </p:cNvSpPr>
                <p:nvPr/>
              </p:nvSpPr>
              <p:spPr bwMode="auto">
                <a:xfrm>
                  <a:off x="2698" y="1972"/>
                  <a:ext cx="16" cy="4"/>
                </a:xfrm>
                <a:custGeom>
                  <a:avLst/>
                  <a:gdLst>
                    <a:gd name="T0" fmla="*/ 16 w 16"/>
                    <a:gd name="T1" fmla="*/ 4 h 4"/>
                    <a:gd name="T2" fmla="*/ 0 w 16"/>
                    <a:gd name="T3" fmla="*/ 1 h 4"/>
                    <a:gd name="T4" fmla="*/ 0 w 16"/>
                    <a:gd name="T5" fmla="*/ 0 h 4"/>
                    <a:gd name="T6" fmla="*/ 1 w 16"/>
                    <a:gd name="T7" fmla="*/ 0 h 4"/>
                    <a:gd name="T8" fmla="*/ 16 w 16"/>
                    <a:gd name="T9" fmla="*/ 2 h 4"/>
                    <a:gd name="T10" fmla="*/ 16 w 16"/>
                    <a:gd name="T11" fmla="*/ 3 h 4"/>
                    <a:gd name="T12" fmla="*/ 16 w 16"/>
                    <a:gd name="T13" fmla="*/ 4 h 4"/>
                    <a:gd name="T14" fmla="*/ 16 w 16"/>
                    <a:gd name="T15" fmla="*/ 4 h 4"/>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4"/>
                    <a:gd name="T26" fmla="*/ 16 w 16"/>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4">
                      <a:moveTo>
                        <a:pt x="16" y="4"/>
                      </a:moveTo>
                      <a:lnTo>
                        <a:pt x="0" y="1"/>
                      </a:lnTo>
                      <a:lnTo>
                        <a:pt x="0" y="0"/>
                      </a:lnTo>
                      <a:lnTo>
                        <a:pt x="1" y="0"/>
                      </a:lnTo>
                      <a:lnTo>
                        <a:pt x="16" y="2"/>
                      </a:lnTo>
                      <a:lnTo>
                        <a:pt x="16" y="3"/>
                      </a:lnTo>
                      <a:lnTo>
                        <a:pt x="16" y="4"/>
                      </a:lnTo>
                    </a:path>
                  </a:pathLst>
                </a:custGeom>
                <a:noFill/>
                <a:ln w="1588">
                  <a:solidFill>
                    <a:srgbClr val="000000"/>
                  </a:solidFill>
                  <a:round/>
                  <a:headEnd/>
                  <a:tailEnd/>
                </a:ln>
              </p:spPr>
              <p:txBody>
                <a:bodyPr/>
                <a:lstStyle/>
                <a:p>
                  <a:endParaRPr lang="en-US"/>
                </a:p>
              </p:txBody>
            </p:sp>
            <p:sp>
              <p:nvSpPr>
                <p:cNvPr id="2604" name="Freeform 1200"/>
                <p:cNvSpPr>
                  <a:spLocks/>
                </p:cNvSpPr>
                <p:nvPr/>
              </p:nvSpPr>
              <p:spPr bwMode="auto">
                <a:xfrm>
                  <a:off x="2683" y="1968"/>
                  <a:ext cx="7" cy="3"/>
                </a:xfrm>
                <a:custGeom>
                  <a:avLst/>
                  <a:gdLst>
                    <a:gd name="T0" fmla="*/ 6 w 7"/>
                    <a:gd name="T1" fmla="*/ 3 h 3"/>
                    <a:gd name="T2" fmla="*/ 0 w 7"/>
                    <a:gd name="T3" fmla="*/ 1 h 3"/>
                    <a:gd name="T4" fmla="*/ 0 w 7"/>
                    <a:gd name="T5" fmla="*/ 0 h 3"/>
                    <a:gd name="T6" fmla="*/ 1 w 7"/>
                    <a:gd name="T7" fmla="*/ 0 h 3"/>
                    <a:gd name="T8" fmla="*/ 6 w 7"/>
                    <a:gd name="T9" fmla="*/ 1 h 3"/>
                    <a:gd name="T10" fmla="*/ 7 w 7"/>
                    <a:gd name="T11" fmla="*/ 2 h 3"/>
                    <a:gd name="T12" fmla="*/ 6 w 7"/>
                    <a:gd name="T13" fmla="*/ 3 h 3"/>
                    <a:gd name="T14" fmla="*/ 6 w 7"/>
                    <a:gd name="T15" fmla="*/ 3 h 3"/>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3"/>
                    <a:gd name="T26" fmla="*/ 7 w 7"/>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3">
                      <a:moveTo>
                        <a:pt x="6" y="3"/>
                      </a:moveTo>
                      <a:lnTo>
                        <a:pt x="0" y="1"/>
                      </a:lnTo>
                      <a:lnTo>
                        <a:pt x="0" y="0"/>
                      </a:lnTo>
                      <a:lnTo>
                        <a:pt x="1" y="0"/>
                      </a:lnTo>
                      <a:lnTo>
                        <a:pt x="6" y="1"/>
                      </a:lnTo>
                      <a:lnTo>
                        <a:pt x="7" y="2"/>
                      </a:lnTo>
                      <a:lnTo>
                        <a:pt x="6" y="3"/>
                      </a:lnTo>
                    </a:path>
                  </a:pathLst>
                </a:custGeom>
                <a:noFill/>
                <a:ln w="1588">
                  <a:solidFill>
                    <a:srgbClr val="000000"/>
                  </a:solidFill>
                  <a:round/>
                  <a:headEnd/>
                  <a:tailEnd/>
                </a:ln>
              </p:spPr>
              <p:txBody>
                <a:bodyPr/>
                <a:lstStyle/>
                <a:p>
                  <a:endParaRPr lang="en-US"/>
                </a:p>
              </p:txBody>
            </p:sp>
            <p:sp>
              <p:nvSpPr>
                <p:cNvPr id="2605" name="Freeform 1201"/>
                <p:cNvSpPr>
                  <a:spLocks noEditPoints="1"/>
                </p:cNvSpPr>
                <p:nvPr/>
              </p:nvSpPr>
              <p:spPr bwMode="auto">
                <a:xfrm>
                  <a:off x="2791" y="1981"/>
                  <a:ext cx="94" cy="38"/>
                </a:xfrm>
                <a:custGeom>
                  <a:avLst/>
                  <a:gdLst>
                    <a:gd name="T0" fmla="*/ 94 w 94"/>
                    <a:gd name="T1" fmla="*/ 13 h 38"/>
                    <a:gd name="T2" fmla="*/ 82 w 94"/>
                    <a:gd name="T3" fmla="*/ 0 h 38"/>
                    <a:gd name="T4" fmla="*/ 82 w 94"/>
                    <a:gd name="T5" fmla="*/ 13 h 38"/>
                    <a:gd name="T6" fmla="*/ 94 w 94"/>
                    <a:gd name="T7" fmla="*/ 13 h 38"/>
                    <a:gd name="T8" fmla="*/ 94 w 94"/>
                    <a:gd name="T9" fmla="*/ 13 h 38"/>
                    <a:gd name="T10" fmla="*/ 94 w 94"/>
                    <a:gd name="T11" fmla="*/ 13 h 38"/>
                    <a:gd name="T12" fmla="*/ 82 w 94"/>
                    <a:gd name="T13" fmla="*/ 13 h 38"/>
                    <a:gd name="T14" fmla="*/ 82 w 94"/>
                    <a:gd name="T15" fmla="*/ 0 h 38"/>
                    <a:gd name="T16" fmla="*/ 0 w 94"/>
                    <a:gd name="T17" fmla="*/ 0 h 38"/>
                    <a:gd name="T18" fmla="*/ 0 w 94"/>
                    <a:gd name="T19" fmla="*/ 38 h 38"/>
                    <a:gd name="T20" fmla="*/ 94 w 94"/>
                    <a:gd name="T21" fmla="*/ 38 h 38"/>
                    <a:gd name="T22" fmla="*/ 94 w 94"/>
                    <a:gd name="T23" fmla="*/ 13 h 38"/>
                    <a:gd name="T24" fmla="*/ 94 w 94"/>
                    <a:gd name="T25" fmla="*/ 13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4"/>
                    <a:gd name="T40" fmla="*/ 0 h 38"/>
                    <a:gd name="T41" fmla="*/ 94 w 94"/>
                    <a:gd name="T42" fmla="*/ 38 h 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4" h="38">
                      <a:moveTo>
                        <a:pt x="94" y="13"/>
                      </a:moveTo>
                      <a:lnTo>
                        <a:pt x="82" y="0"/>
                      </a:lnTo>
                      <a:lnTo>
                        <a:pt x="82" y="13"/>
                      </a:lnTo>
                      <a:lnTo>
                        <a:pt x="94" y="13"/>
                      </a:lnTo>
                      <a:close/>
                      <a:moveTo>
                        <a:pt x="94" y="13"/>
                      </a:moveTo>
                      <a:lnTo>
                        <a:pt x="82" y="13"/>
                      </a:lnTo>
                      <a:lnTo>
                        <a:pt x="82" y="0"/>
                      </a:lnTo>
                      <a:lnTo>
                        <a:pt x="0" y="0"/>
                      </a:lnTo>
                      <a:lnTo>
                        <a:pt x="0" y="38"/>
                      </a:lnTo>
                      <a:lnTo>
                        <a:pt x="94" y="38"/>
                      </a:lnTo>
                      <a:lnTo>
                        <a:pt x="94" y="13"/>
                      </a:lnTo>
                      <a:close/>
                    </a:path>
                  </a:pathLst>
                </a:custGeom>
                <a:solidFill>
                  <a:srgbClr val="EAEAEA"/>
                </a:solidFill>
                <a:ln w="9525">
                  <a:noFill/>
                  <a:round/>
                  <a:headEnd/>
                  <a:tailEnd/>
                </a:ln>
              </p:spPr>
              <p:txBody>
                <a:bodyPr/>
                <a:lstStyle/>
                <a:p>
                  <a:endParaRPr lang="en-US"/>
                </a:p>
              </p:txBody>
            </p:sp>
            <p:sp>
              <p:nvSpPr>
                <p:cNvPr id="2606" name="Freeform 1202"/>
                <p:cNvSpPr>
                  <a:spLocks/>
                </p:cNvSpPr>
                <p:nvPr/>
              </p:nvSpPr>
              <p:spPr bwMode="auto">
                <a:xfrm>
                  <a:off x="2873" y="1981"/>
                  <a:ext cx="12" cy="13"/>
                </a:xfrm>
                <a:custGeom>
                  <a:avLst/>
                  <a:gdLst>
                    <a:gd name="T0" fmla="*/ 12 w 12"/>
                    <a:gd name="T1" fmla="*/ 13 h 13"/>
                    <a:gd name="T2" fmla="*/ 0 w 12"/>
                    <a:gd name="T3" fmla="*/ 0 h 13"/>
                    <a:gd name="T4" fmla="*/ 0 w 12"/>
                    <a:gd name="T5" fmla="*/ 13 h 13"/>
                    <a:gd name="T6" fmla="*/ 12 w 12"/>
                    <a:gd name="T7" fmla="*/ 13 h 13"/>
                    <a:gd name="T8" fmla="*/ 12 w 12"/>
                    <a:gd name="T9" fmla="*/ 13 h 13"/>
                    <a:gd name="T10" fmla="*/ 0 60000 65536"/>
                    <a:gd name="T11" fmla="*/ 0 60000 65536"/>
                    <a:gd name="T12" fmla="*/ 0 60000 65536"/>
                    <a:gd name="T13" fmla="*/ 0 60000 65536"/>
                    <a:gd name="T14" fmla="*/ 0 60000 65536"/>
                    <a:gd name="T15" fmla="*/ 0 w 12"/>
                    <a:gd name="T16" fmla="*/ 0 h 13"/>
                    <a:gd name="T17" fmla="*/ 12 w 12"/>
                    <a:gd name="T18" fmla="*/ 13 h 13"/>
                  </a:gdLst>
                  <a:ahLst/>
                  <a:cxnLst>
                    <a:cxn ang="T10">
                      <a:pos x="T0" y="T1"/>
                    </a:cxn>
                    <a:cxn ang="T11">
                      <a:pos x="T2" y="T3"/>
                    </a:cxn>
                    <a:cxn ang="T12">
                      <a:pos x="T4" y="T5"/>
                    </a:cxn>
                    <a:cxn ang="T13">
                      <a:pos x="T6" y="T7"/>
                    </a:cxn>
                    <a:cxn ang="T14">
                      <a:pos x="T8" y="T9"/>
                    </a:cxn>
                  </a:cxnLst>
                  <a:rect l="T15" t="T16" r="T17" b="T18"/>
                  <a:pathLst>
                    <a:path w="12" h="13">
                      <a:moveTo>
                        <a:pt x="12" y="13"/>
                      </a:moveTo>
                      <a:lnTo>
                        <a:pt x="0" y="0"/>
                      </a:lnTo>
                      <a:lnTo>
                        <a:pt x="0" y="13"/>
                      </a:lnTo>
                      <a:lnTo>
                        <a:pt x="12" y="13"/>
                      </a:lnTo>
                      <a:close/>
                    </a:path>
                  </a:pathLst>
                </a:custGeom>
                <a:noFill/>
                <a:ln w="0">
                  <a:solidFill>
                    <a:srgbClr val="000000"/>
                  </a:solidFill>
                  <a:round/>
                  <a:headEnd/>
                  <a:tailEnd/>
                </a:ln>
              </p:spPr>
              <p:txBody>
                <a:bodyPr/>
                <a:lstStyle/>
                <a:p>
                  <a:endParaRPr lang="en-US"/>
                </a:p>
              </p:txBody>
            </p:sp>
            <p:sp>
              <p:nvSpPr>
                <p:cNvPr id="2607" name="Freeform 1203"/>
                <p:cNvSpPr>
                  <a:spLocks/>
                </p:cNvSpPr>
                <p:nvPr/>
              </p:nvSpPr>
              <p:spPr bwMode="auto">
                <a:xfrm>
                  <a:off x="2791" y="1981"/>
                  <a:ext cx="94" cy="38"/>
                </a:xfrm>
                <a:custGeom>
                  <a:avLst/>
                  <a:gdLst>
                    <a:gd name="T0" fmla="*/ 94 w 94"/>
                    <a:gd name="T1" fmla="*/ 13 h 38"/>
                    <a:gd name="T2" fmla="*/ 82 w 94"/>
                    <a:gd name="T3" fmla="*/ 13 h 38"/>
                    <a:gd name="T4" fmla="*/ 82 w 94"/>
                    <a:gd name="T5" fmla="*/ 0 h 38"/>
                    <a:gd name="T6" fmla="*/ 0 w 94"/>
                    <a:gd name="T7" fmla="*/ 0 h 38"/>
                    <a:gd name="T8" fmla="*/ 0 w 94"/>
                    <a:gd name="T9" fmla="*/ 38 h 38"/>
                    <a:gd name="T10" fmla="*/ 94 w 94"/>
                    <a:gd name="T11" fmla="*/ 38 h 38"/>
                    <a:gd name="T12" fmla="*/ 94 w 94"/>
                    <a:gd name="T13" fmla="*/ 13 h 38"/>
                    <a:gd name="T14" fmla="*/ 0 60000 65536"/>
                    <a:gd name="T15" fmla="*/ 0 60000 65536"/>
                    <a:gd name="T16" fmla="*/ 0 60000 65536"/>
                    <a:gd name="T17" fmla="*/ 0 60000 65536"/>
                    <a:gd name="T18" fmla="*/ 0 60000 65536"/>
                    <a:gd name="T19" fmla="*/ 0 60000 65536"/>
                    <a:gd name="T20" fmla="*/ 0 60000 65536"/>
                    <a:gd name="T21" fmla="*/ 0 w 94"/>
                    <a:gd name="T22" fmla="*/ 0 h 38"/>
                    <a:gd name="T23" fmla="*/ 94 w 94"/>
                    <a:gd name="T24" fmla="*/ 38 h 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4" h="38">
                      <a:moveTo>
                        <a:pt x="94" y="13"/>
                      </a:moveTo>
                      <a:lnTo>
                        <a:pt x="82" y="13"/>
                      </a:lnTo>
                      <a:lnTo>
                        <a:pt x="82" y="0"/>
                      </a:lnTo>
                      <a:lnTo>
                        <a:pt x="0" y="0"/>
                      </a:lnTo>
                      <a:lnTo>
                        <a:pt x="0" y="38"/>
                      </a:lnTo>
                      <a:lnTo>
                        <a:pt x="94" y="38"/>
                      </a:lnTo>
                      <a:lnTo>
                        <a:pt x="94" y="13"/>
                      </a:lnTo>
                      <a:close/>
                    </a:path>
                  </a:pathLst>
                </a:custGeom>
                <a:noFill/>
                <a:ln w="0">
                  <a:solidFill>
                    <a:srgbClr val="000000"/>
                  </a:solidFill>
                  <a:round/>
                  <a:headEnd/>
                  <a:tailEnd/>
                </a:ln>
              </p:spPr>
              <p:txBody>
                <a:bodyPr/>
                <a:lstStyle/>
                <a:p>
                  <a:endParaRPr lang="en-US"/>
                </a:p>
              </p:txBody>
            </p:sp>
            <p:sp>
              <p:nvSpPr>
                <p:cNvPr id="2608" name="Freeform 1204"/>
                <p:cNvSpPr>
                  <a:spLocks/>
                </p:cNvSpPr>
                <p:nvPr/>
              </p:nvSpPr>
              <p:spPr bwMode="auto">
                <a:xfrm>
                  <a:off x="2995" y="2252"/>
                  <a:ext cx="466" cy="365"/>
                </a:xfrm>
                <a:custGeom>
                  <a:avLst/>
                  <a:gdLst>
                    <a:gd name="T0" fmla="*/ 0 w 466"/>
                    <a:gd name="T1" fmla="*/ 0 h 365"/>
                    <a:gd name="T2" fmla="*/ 0 w 466"/>
                    <a:gd name="T3" fmla="*/ 365 h 365"/>
                    <a:gd name="T4" fmla="*/ 466 w 466"/>
                    <a:gd name="T5" fmla="*/ 365 h 365"/>
                    <a:gd name="T6" fmla="*/ 466 w 466"/>
                    <a:gd name="T7" fmla="*/ 0 h 365"/>
                    <a:gd name="T8" fmla="*/ 0 w 466"/>
                    <a:gd name="T9" fmla="*/ 0 h 365"/>
                    <a:gd name="T10" fmla="*/ 0 w 466"/>
                    <a:gd name="T11" fmla="*/ 0 h 365"/>
                    <a:gd name="T12" fmla="*/ 0 60000 65536"/>
                    <a:gd name="T13" fmla="*/ 0 60000 65536"/>
                    <a:gd name="T14" fmla="*/ 0 60000 65536"/>
                    <a:gd name="T15" fmla="*/ 0 60000 65536"/>
                    <a:gd name="T16" fmla="*/ 0 60000 65536"/>
                    <a:gd name="T17" fmla="*/ 0 60000 65536"/>
                    <a:gd name="T18" fmla="*/ 0 w 466"/>
                    <a:gd name="T19" fmla="*/ 0 h 365"/>
                    <a:gd name="T20" fmla="*/ 466 w 466"/>
                    <a:gd name="T21" fmla="*/ 365 h 365"/>
                  </a:gdLst>
                  <a:ahLst/>
                  <a:cxnLst>
                    <a:cxn ang="T12">
                      <a:pos x="T0" y="T1"/>
                    </a:cxn>
                    <a:cxn ang="T13">
                      <a:pos x="T2" y="T3"/>
                    </a:cxn>
                    <a:cxn ang="T14">
                      <a:pos x="T4" y="T5"/>
                    </a:cxn>
                    <a:cxn ang="T15">
                      <a:pos x="T6" y="T7"/>
                    </a:cxn>
                    <a:cxn ang="T16">
                      <a:pos x="T8" y="T9"/>
                    </a:cxn>
                    <a:cxn ang="T17">
                      <a:pos x="T10" y="T11"/>
                    </a:cxn>
                  </a:cxnLst>
                  <a:rect l="T18" t="T19" r="T20" b="T21"/>
                  <a:pathLst>
                    <a:path w="466" h="365">
                      <a:moveTo>
                        <a:pt x="0" y="0"/>
                      </a:moveTo>
                      <a:lnTo>
                        <a:pt x="0" y="365"/>
                      </a:lnTo>
                      <a:lnTo>
                        <a:pt x="466" y="365"/>
                      </a:lnTo>
                      <a:lnTo>
                        <a:pt x="466" y="0"/>
                      </a:lnTo>
                      <a:lnTo>
                        <a:pt x="0" y="0"/>
                      </a:lnTo>
                      <a:close/>
                    </a:path>
                  </a:pathLst>
                </a:custGeom>
                <a:solidFill>
                  <a:srgbClr val="FFFFFF"/>
                </a:solidFill>
                <a:ln w="9525">
                  <a:noFill/>
                  <a:round/>
                  <a:headEnd/>
                  <a:tailEnd/>
                </a:ln>
              </p:spPr>
              <p:txBody>
                <a:bodyPr/>
                <a:lstStyle/>
                <a:p>
                  <a:endParaRPr lang="en-US"/>
                </a:p>
              </p:txBody>
            </p:sp>
            <p:sp>
              <p:nvSpPr>
                <p:cNvPr id="2609" name="Freeform 1205"/>
                <p:cNvSpPr>
                  <a:spLocks/>
                </p:cNvSpPr>
                <p:nvPr/>
              </p:nvSpPr>
              <p:spPr bwMode="auto">
                <a:xfrm>
                  <a:off x="2995" y="2252"/>
                  <a:ext cx="466" cy="365"/>
                </a:xfrm>
                <a:custGeom>
                  <a:avLst/>
                  <a:gdLst>
                    <a:gd name="T0" fmla="*/ 0 w 466"/>
                    <a:gd name="T1" fmla="*/ 365 h 365"/>
                    <a:gd name="T2" fmla="*/ 466 w 466"/>
                    <a:gd name="T3" fmla="*/ 365 h 365"/>
                    <a:gd name="T4" fmla="*/ 466 w 466"/>
                    <a:gd name="T5" fmla="*/ 0 h 365"/>
                    <a:gd name="T6" fmla="*/ 0 w 466"/>
                    <a:gd name="T7" fmla="*/ 0 h 365"/>
                    <a:gd name="T8" fmla="*/ 0 w 466"/>
                    <a:gd name="T9" fmla="*/ 365 h 365"/>
                    <a:gd name="T10" fmla="*/ 0 w 466"/>
                    <a:gd name="T11" fmla="*/ 365 h 365"/>
                    <a:gd name="T12" fmla="*/ 0 60000 65536"/>
                    <a:gd name="T13" fmla="*/ 0 60000 65536"/>
                    <a:gd name="T14" fmla="*/ 0 60000 65536"/>
                    <a:gd name="T15" fmla="*/ 0 60000 65536"/>
                    <a:gd name="T16" fmla="*/ 0 60000 65536"/>
                    <a:gd name="T17" fmla="*/ 0 60000 65536"/>
                    <a:gd name="T18" fmla="*/ 0 w 466"/>
                    <a:gd name="T19" fmla="*/ 0 h 365"/>
                    <a:gd name="T20" fmla="*/ 466 w 466"/>
                    <a:gd name="T21" fmla="*/ 365 h 365"/>
                  </a:gdLst>
                  <a:ahLst/>
                  <a:cxnLst>
                    <a:cxn ang="T12">
                      <a:pos x="T0" y="T1"/>
                    </a:cxn>
                    <a:cxn ang="T13">
                      <a:pos x="T2" y="T3"/>
                    </a:cxn>
                    <a:cxn ang="T14">
                      <a:pos x="T4" y="T5"/>
                    </a:cxn>
                    <a:cxn ang="T15">
                      <a:pos x="T6" y="T7"/>
                    </a:cxn>
                    <a:cxn ang="T16">
                      <a:pos x="T8" y="T9"/>
                    </a:cxn>
                    <a:cxn ang="T17">
                      <a:pos x="T10" y="T11"/>
                    </a:cxn>
                  </a:cxnLst>
                  <a:rect l="T18" t="T19" r="T20" b="T21"/>
                  <a:pathLst>
                    <a:path w="466" h="365">
                      <a:moveTo>
                        <a:pt x="0" y="365"/>
                      </a:moveTo>
                      <a:lnTo>
                        <a:pt x="466" y="365"/>
                      </a:lnTo>
                      <a:lnTo>
                        <a:pt x="466" y="0"/>
                      </a:lnTo>
                      <a:lnTo>
                        <a:pt x="0" y="0"/>
                      </a:lnTo>
                      <a:lnTo>
                        <a:pt x="0" y="365"/>
                      </a:lnTo>
                      <a:close/>
                    </a:path>
                  </a:pathLst>
                </a:custGeom>
                <a:noFill/>
                <a:ln w="3175">
                  <a:solidFill>
                    <a:srgbClr val="000000"/>
                  </a:solidFill>
                  <a:round/>
                  <a:headEnd/>
                  <a:tailEnd/>
                </a:ln>
              </p:spPr>
              <p:txBody>
                <a:bodyPr/>
                <a:lstStyle/>
                <a:p>
                  <a:endParaRPr lang="en-US"/>
                </a:p>
              </p:txBody>
            </p:sp>
            <p:sp>
              <p:nvSpPr>
                <p:cNvPr id="2610" name="Freeform 1206"/>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611" name="Freeform 1207"/>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2" name="Freeform 1208"/>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3" name="Freeform 1209"/>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4" name="Freeform 1210"/>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5" name="Freeform 1211"/>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6" name="Freeform 1212"/>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7" name="Freeform 1213"/>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8" name="Freeform 1214"/>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19" name="Freeform 1215"/>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0" name="Freeform 1216"/>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21" name="Freeform 1217"/>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2" name="Freeform 1218"/>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3" name="Freeform 1219"/>
                <p:cNvSpPr>
                  <a:spLocks/>
                </p:cNvSpPr>
                <p:nvPr/>
              </p:nvSpPr>
              <p:spPr bwMode="auto">
                <a:xfrm>
                  <a:off x="311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24" name="Freeform 1220"/>
                <p:cNvSpPr>
                  <a:spLocks/>
                </p:cNvSpPr>
                <p:nvPr/>
              </p:nvSpPr>
              <p:spPr bwMode="auto">
                <a:xfrm>
                  <a:off x="312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5" name="Freeform 1221"/>
                <p:cNvSpPr>
                  <a:spLocks/>
                </p:cNvSpPr>
                <p:nvPr/>
              </p:nvSpPr>
              <p:spPr bwMode="auto">
                <a:xfrm>
                  <a:off x="313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6" name="Freeform 1222"/>
                <p:cNvSpPr>
                  <a:spLocks/>
                </p:cNvSpPr>
                <p:nvPr/>
              </p:nvSpPr>
              <p:spPr bwMode="auto">
                <a:xfrm>
                  <a:off x="314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27" name="Freeform 1223"/>
                <p:cNvSpPr>
                  <a:spLocks/>
                </p:cNvSpPr>
                <p:nvPr/>
              </p:nvSpPr>
              <p:spPr bwMode="auto">
                <a:xfrm>
                  <a:off x="315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8" name="Freeform 1224"/>
                <p:cNvSpPr>
                  <a:spLocks/>
                </p:cNvSpPr>
                <p:nvPr/>
              </p:nvSpPr>
              <p:spPr bwMode="auto">
                <a:xfrm>
                  <a:off x="316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29" name="Freeform 1225"/>
                <p:cNvSpPr>
                  <a:spLocks/>
                </p:cNvSpPr>
                <p:nvPr/>
              </p:nvSpPr>
              <p:spPr bwMode="auto">
                <a:xfrm>
                  <a:off x="317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0" name="Freeform 1226"/>
                <p:cNvSpPr>
                  <a:spLocks/>
                </p:cNvSpPr>
                <p:nvPr/>
              </p:nvSpPr>
              <p:spPr bwMode="auto">
                <a:xfrm>
                  <a:off x="31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1" name="Freeform 1227"/>
                <p:cNvSpPr>
                  <a:spLocks/>
                </p:cNvSpPr>
                <p:nvPr/>
              </p:nvSpPr>
              <p:spPr bwMode="auto">
                <a:xfrm>
                  <a:off x="319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2" name="Freeform 1228"/>
                <p:cNvSpPr>
                  <a:spLocks/>
                </p:cNvSpPr>
                <p:nvPr/>
              </p:nvSpPr>
              <p:spPr bwMode="auto">
                <a:xfrm>
                  <a:off x="320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33" name="Freeform 1229"/>
                <p:cNvSpPr>
                  <a:spLocks/>
                </p:cNvSpPr>
                <p:nvPr/>
              </p:nvSpPr>
              <p:spPr bwMode="auto">
                <a:xfrm>
                  <a:off x="32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4" name="Freeform 1230"/>
                <p:cNvSpPr>
                  <a:spLocks/>
                </p:cNvSpPr>
                <p:nvPr/>
              </p:nvSpPr>
              <p:spPr bwMode="auto">
                <a:xfrm>
                  <a:off x="322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5" name="Freeform 1231"/>
                <p:cNvSpPr>
                  <a:spLocks/>
                </p:cNvSpPr>
                <p:nvPr/>
              </p:nvSpPr>
              <p:spPr bwMode="auto">
                <a:xfrm>
                  <a:off x="323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36" name="Freeform 1232"/>
                <p:cNvSpPr>
                  <a:spLocks/>
                </p:cNvSpPr>
                <p:nvPr/>
              </p:nvSpPr>
              <p:spPr bwMode="auto">
                <a:xfrm>
                  <a:off x="324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7" name="Freeform 1233"/>
                <p:cNvSpPr>
                  <a:spLocks/>
                </p:cNvSpPr>
                <p:nvPr/>
              </p:nvSpPr>
              <p:spPr bwMode="auto">
                <a:xfrm>
                  <a:off x="325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38" name="Freeform 1234"/>
                <p:cNvSpPr>
                  <a:spLocks/>
                </p:cNvSpPr>
                <p:nvPr/>
              </p:nvSpPr>
              <p:spPr bwMode="auto">
                <a:xfrm>
                  <a:off x="3266" y="2616"/>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39" name="Freeform 1235"/>
                <p:cNvSpPr>
                  <a:spLocks/>
                </p:cNvSpPr>
                <p:nvPr/>
              </p:nvSpPr>
              <p:spPr bwMode="auto">
                <a:xfrm>
                  <a:off x="327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0" name="Freeform 1236"/>
                <p:cNvSpPr>
                  <a:spLocks/>
                </p:cNvSpPr>
                <p:nvPr/>
              </p:nvSpPr>
              <p:spPr bwMode="auto">
                <a:xfrm>
                  <a:off x="328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1" name="Freeform 1237"/>
                <p:cNvSpPr>
                  <a:spLocks/>
                </p:cNvSpPr>
                <p:nvPr/>
              </p:nvSpPr>
              <p:spPr bwMode="auto">
                <a:xfrm>
                  <a:off x="329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2" name="Freeform 1238"/>
                <p:cNvSpPr>
                  <a:spLocks/>
                </p:cNvSpPr>
                <p:nvPr/>
              </p:nvSpPr>
              <p:spPr bwMode="auto">
                <a:xfrm>
                  <a:off x="33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3" name="Freeform 1239"/>
                <p:cNvSpPr>
                  <a:spLocks/>
                </p:cNvSpPr>
                <p:nvPr/>
              </p:nvSpPr>
              <p:spPr bwMode="auto">
                <a:xfrm>
                  <a:off x="33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4" name="Freeform 1240"/>
                <p:cNvSpPr>
                  <a:spLocks/>
                </p:cNvSpPr>
                <p:nvPr/>
              </p:nvSpPr>
              <p:spPr bwMode="auto">
                <a:xfrm>
                  <a:off x="332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45" name="Freeform 1241"/>
                <p:cNvSpPr>
                  <a:spLocks/>
                </p:cNvSpPr>
                <p:nvPr/>
              </p:nvSpPr>
              <p:spPr bwMode="auto">
                <a:xfrm>
                  <a:off x="333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6" name="Freeform 1242"/>
                <p:cNvSpPr>
                  <a:spLocks/>
                </p:cNvSpPr>
                <p:nvPr/>
              </p:nvSpPr>
              <p:spPr bwMode="auto">
                <a:xfrm>
                  <a:off x="334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7" name="Freeform 1243"/>
                <p:cNvSpPr>
                  <a:spLocks/>
                </p:cNvSpPr>
                <p:nvPr/>
              </p:nvSpPr>
              <p:spPr bwMode="auto">
                <a:xfrm>
                  <a:off x="335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48" name="Freeform 1244"/>
                <p:cNvSpPr>
                  <a:spLocks/>
                </p:cNvSpPr>
                <p:nvPr/>
              </p:nvSpPr>
              <p:spPr bwMode="auto">
                <a:xfrm>
                  <a:off x="336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49" name="Freeform 1245"/>
                <p:cNvSpPr>
                  <a:spLocks/>
                </p:cNvSpPr>
                <p:nvPr/>
              </p:nvSpPr>
              <p:spPr bwMode="auto">
                <a:xfrm>
                  <a:off x="337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0" name="Freeform 1246"/>
                <p:cNvSpPr>
                  <a:spLocks/>
                </p:cNvSpPr>
                <p:nvPr/>
              </p:nvSpPr>
              <p:spPr bwMode="auto">
                <a:xfrm>
                  <a:off x="3387"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51" name="Freeform 1247"/>
                <p:cNvSpPr>
                  <a:spLocks/>
                </p:cNvSpPr>
                <p:nvPr/>
              </p:nvSpPr>
              <p:spPr bwMode="auto">
                <a:xfrm>
                  <a:off x="339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2" name="Freeform 1248"/>
                <p:cNvSpPr>
                  <a:spLocks/>
                </p:cNvSpPr>
                <p:nvPr/>
              </p:nvSpPr>
              <p:spPr bwMode="auto">
                <a:xfrm>
                  <a:off x="340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3" name="Freeform 1249"/>
                <p:cNvSpPr>
                  <a:spLocks/>
                </p:cNvSpPr>
                <p:nvPr/>
              </p:nvSpPr>
              <p:spPr bwMode="auto">
                <a:xfrm>
                  <a:off x="341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4" name="Freeform 1250"/>
                <p:cNvSpPr>
                  <a:spLocks/>
                </p:cNvSpPr>
                <p:nvPr/>
              </p:nvSpPr>
              <p:spPr bwMode="auto">
                <a:xfrm>
                  <a:off x="342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5" name="Freeform 1251"/>
                <p:cNvSpPr>
                  <a:spLocks/>
                </p:cNvSpPr>
                <p:nvPr/>
              </p:nvSpPr>
              <p:spPr bwMode="auto">
                <a:xfrm>
                  <a:off x="3438"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6" name="Freeform 1252"/>
                <p:cNvSpPr>
                  <a:spLocks/>
                </p:cNvSpPr>
                <p:nvPr/>
              </p:nvSpPr>
              <p:spPr bwMode="auto">
                <a:xfrm>
                  <a:off x="344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7" name="Freeform 1253"/>
                <p:cNvSpPr>
                  <a:spLocks/>
                </p:cNvSpPr>
                <p:nvPr/>
              </p:nvSpPr>
              <p:spPr bwMode="auto">
                <a:xfrm>
                  <a:off x="3457" y="2616"/>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58" name="Freeform 1254"/>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659" name="Freeform 1255"/>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0" name="Freeform 1256"/>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1" name="Freeform 1257"/>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2" name="Freeform 1258"/>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3" name="Freeform 1259"/>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4" name="Freeform 1260"/>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5" name="Freeform 1261"/>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6" name="Freeform 1262"/>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7" name="Freeform 1263"/>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68" name="Freeform 1264"/>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69" name="Freeform 1265"/>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0" name="Freeform 1266"/>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1" name="Freeform 1267"/>
                <p:cNvSpPr>
                  <a:spLocks/>
                </p:cNvSpPr>
                <p:nvPr/>
              </p:nvSpPr>
              <p:spPr bwMode="auto">
                <a:xfrm>
                  <a:off x="311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72" name="Freeform 1268"/>
                <p:cNvSpPr>
                  <a:spLocks/>
                </p:cNvSpPr>
                <p:nvPr/>
              </p:nvSpPr>
              <p:spPr bwMode="auto">
                <a:xfrm>
                  <a:off x="312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3" name="Freeform 1269"/>
                <p:cNvSpPr>
                  <a:spLocks/>
                </p:cNvSpPr>
                <p:nvPr/>
              </p:nvSpPr>
              <p:spPr bwMode="auto">
                <a:xfrm>
                  <a:off x="313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4" name="Freeform 1270"/>
                <p:cNvSpPr>
                  <a:spLocks/>
                </p:cNvSpPr>
                <p:nvPr/>
              </p:nvSpPr>
              <p:spPr bwMode="auto">
                <a:xfrm>
                  <a:off x="314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75" name="Freeform 1271"/>
                <p:cNvSpPr>
                  <a:spLocks/>
                </p:cNvSpPr>
                <p:nvPr/>
              </p:nvSpPr>
              <p:spPr bwMode="auto">
                <a:xfrm>
                  <a:off x="315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6" name="Freeform 1272"/>
                <p:cNvSpPr>
                  <a:spLocks/>
                </p:cNvSpPr>
                <p:nvPr/>
              </p:nvSpPr>
              <p:spPr bwMode="auto">
                <a:xfrm>
                  <a:off x="316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7" name="Freeform 1273"/>
                <p:cNvSpPr>
                  <a:spLocks/>
                </p:cNvSpPr>
                <p:nvPr/>
              </p:nvSpPr>
              <p:spPr bwMode="auto">
                <a:xfrm>
                  <a:off x="317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8" name="Freeform 1274"/>
                <p:cNvSpPr>
                  <a:spLocks/>
                </p:cNvSpPr>
                <p:nvPr/>
              </p:nvSpPr>
              <p:spPr bwMode="auto">
                <a:xfrm>
                  <a:off x="31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79" name="Freeform 1275"/>
                <p:cNvSpPr>
                  <a:spLocks/>
                </p:cNvSpPr>
                <p:nvPr/>
              </p:nvSpPr>
              <p:spPr bwMode="auto">
                <a:xfrm>
                  <a:off x="319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0" name="Freeform 1276"/>
                <p:cNvSpPr>
                  <a:spLocks/>
                </p:cNvSpPr>
                <p:nvPr/>
              </p:nvSpPr>
              <p:spPr bwMode="auto">
                <a:xfrm>
                  <a:off x="320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81" name="Freeform 1277"/>
                <p:cNvSpPr>
                  <a:spLocks/>
                </p:cNvSpPr>
                <p:nvPr/>
              </p:nvSpPr>
              <p:spPr bwMode="auto">
                <a:xfrm>
                  <a:off x="32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2" name="Freeform 1278"/>
                <p:cNvSpPr>
                  <a:spLocks/>
                </p:cNvSpPr>
                <p:nvPr/>
              </p:nvSpPr>
              <p:spPr bwMode="auto">
                <a:xfrm>
                  <a:off x="322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3" name="Freeform 1279"/>
                <p:cNvSpPr>
                  <a:spLocks/>
                </p:cNvSpPr>
                <p:nvPr/>
              </p:nvSpPr>
              <p:spPr bwMode="auto">
                <a:xfrm>
                  <a:off x="323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84" name="Freeform 1280"/>
                <p:cNvSpPr>
                  <a:spLocks/>
                </p:cNvSpPr>
                <p:nvPr/>
              </p:nvSpPr>
              <p:spPr bwMode="auto">
                <a:xfrm>
                  <a:off x="324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5" name="Freeform 1281"/>
                <p:cNvSpPr>
                  <a:spLocks/>
                </p:cNvSpPr>
                <p:nvPr/>
              </p:nvSpPr>
              <p:spPr bwMode="auto">
                <a:xfrm>
                  <a:off x="325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6" name="Freeform 1282"/>
                <p:cNvSpPr>
                  <a:spLocks/>
                </p:cNvSpPr>
                <p:nvPr/>
              </p:nvSpPr>
              <p:spPr bwMode="auto">
                <a:xfrm>
                  <a:off x="3266" y="2616"/>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87" name="Freeform 1283"/>
                <p:cNvSpPr>
                  <a:spLocks/>
                </p:cNvSpPr>
                <p:nvPr/>
              </p:nvSpPr>
              <p:spPr bwMode="auto">
                <a:xfrm>
                  <a:off x="327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8" name="Freeform 1284"/>
                <p:cNvSpPr>
                  <a:spLocks/>
                </p:cNvSpPr>
                <p:nvPr/>
              </p:nvSpPr>
              <p:spPr bwMode="auto">
                <a:xfrm>
                  <a:off x="328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89" name="Freeform 1285"/>
                <p:cNvSpPr>
                  <a:spLocks/>
                </p:cNvSpPr>
                <p:nvPr/>
              </p:nvSpPr>
              <p:spPr bwMode="auto">
                <a:xfrm>
                  <a:off x="329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0" name="Freeform 1286"/>
                <p:cNvSpPr>
                  <a:spLocks/>
                </p:cNvSpPr>
                <p:nvPr/>
              </p:nvSpPr>
              <p:spPr bwMode="auto">
                <a:xfrm>
                  <a:off x="33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1" name="Freeform 1287"/>
                <p:cNvSpPr>
                  <a:spLocks/>
                </p:cNvSpPr>
                <p:nvPr/>
              </p:nvSpPr>
              <p:spPr bwMode="auto">
                <a:xfrm>
                  <a:off x="33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2" name="Freeform 1288"/>
                <p:cNvSpPr>
                  <a:spLocks/>
                </p:cNvSpPr>
                <p:nvPr/>
              </p:nvSpPr>
              <p:spPr bwMode="auto">
                <a:xfrm>
                  <a:off x="332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93" name="Freeform 1289"/>
                <p:cNvSpPr>
                  <a:spLocks/>
                </p:cNvSpPr>
                <p:nvPr/>
              </p:nvSpPr>
              <p:spPr bwMode="auto">
                <a:xfrm>
                  <a:off x="333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4" name="Freeform 1290"/>
                <p:cNvSpPr>
                  <a:spLocks/>
                </p:cNvSpPr>
                <p:nvPr/>
              </p:nvSpPr>
              <p:spPr bwMode="auto">
                <a:xfrm>
                  <a:off x="334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5" name="Freeform 1291"/>
                <p:cNvSpPr>
                  <a:spLocks/>
                </p:cNvSpPr>
                <p:nvPr/>
              </p:nvSpPr>
              <p:spPr bwMode="auto">
                <a:xfrm>
                  <a:off x="335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96" name="Freeform 1292"/>
                <p:cNvSpPr>
                  <a:spLocks/>
                </p:cNvSpPr>
                <p:nvPr/>
              </p:nvSpPr>
              <p:spPr bwMode="auto">
                <a:xfrm>
                  <a:off x="336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7" name="Freeform 1293"/>
                <p:cNvSpPr>
                  <a:spLocks/>
                </p:cNvSpPr>
                <p:nvPr/>
              </p:nvSpPr>
              <p:spPr bwMode="auto">
                <a:xfrm>
                  <a:off x="337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698" name="Freeform 1294"/>
                <p:cNvSpPr>
                  <a:spLocks/>
                </p:cNvSpPr>
                <p:nvPr/>
              </p:nvSpPr>
              <p:spPr bwMode="auto">
                <a:xfrm>
                  <a:off x="3387"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699" name="Freeform 1295"/>
                <p:cNvSpPr>
                  <a:spLocks/>
                </p:cNvSpPr>
                <p:nvPr/>
              </p:nvSpPr>
              <p:spPr bwMode="auto">
                <a:xfrm>
                  <a:off x="339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0" name="Freeform 1296"/>
                <p:cNvSpPr>
                  <a:spLocks/>
                </p:cNvSpPr>
                <p:nvPr/>
              </p:nvSpPr>
              <p:spPr bwMode="auto">
                <a:xfrm>
                  <a:off x="340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1" name="Freeform 1297"/>
                <p:cNvSpPr>
                  <a:spLocks/>
                </p:cNvSpPr>
                <p:nvPr/>
              </p:nvSpPr>
              <p:spPr bwMode="auto">
                <a:xfrm>
                  <a:off x="341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2" name="Freeform 1298"/>
                <p:cNvSpPr>
                  <a:spLocks/>
                </p:cNvSpPr>
                <p:nvPr/>
              </p:nvSpPr>
              <p:spPr bwMode="auto">
                <a:xfrm>
                  <a:off x="342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3" name="Freeform 1299"/>
                <p:cNvSpPr>
                  <a:spLocks/>
                </p:cNvSpPr>
                <p:nvPr/>
              </p:nvSpPr>
              <p:spPr bwMode="auto">
                <a:xfrm>
                  <a:off x="3438"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4" name="Freeform 1300"/>
                <p:cNvSpPr>
                  <a:spLocks/>
                </p:cNvSpPr>
                <p:nvPr/>
              </p:nvSpPr>
              <p:spPr bwMode="auto">
                <a:xfrm>
                  <a:off x="344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5" name="Freeform 1301"/>
                <p:cNvSpPr>
                  <a:spLocks/>
                </p:cNvSpPr>
                <p:nvPr/>
              </p:nvSpPr>
              <p:spPr bwMode="auto">
                <a:xfrm>
                  <a:off x="3457" y="2616"/>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6" name="Freeform 1302"/>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707" name="Freeform 1303"/>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8" name="Freeform 1304"/>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09" name="Freeform 1305"/>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710" name="Freeform 1306"/>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grpSp>
          <p:grpSp>
            <p:nvGrpSpPr>
              <p:cNvPr id="2137" name="Group 1307"/>
              <p:cNvGrpSpPr>
                <a:grpSpLocks/>
              </p:cNvGrpSpPr>
              <p:nvPr/>
            </p:nvGrpSpPr>
            <p:grpSpPr bwMode="auto">
              <a:xfrm>
                <a:off x="2943" y="2433"/>
                <a:ext cx="468" cy="2"/>
                <a:chOff x="2994" y="2616"/>
                <a:chExt cx="468" cy="2"/>
              </a:xfrm>
            </p:grpSpPr>
            <p:sp>
              <p:nvSpPr>
                <p:cNvPr id="2311" name="Freeform 1308"/>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2" name="Freeform 1309"/>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3" name="Freeform 1310"/>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4" name="Freeform 1311"/>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5" name="Freeform 1312"/>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6" name="Freeform 1313"/>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17" name="Freeform 1314"/>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8" name="Freeform 1315"/>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19" name="Freeform 1316"/>
                <p:cNvSpPr>
                  <a:spLocks/>
                </p:cNvSpPr>
                <p:nvPr/>
              </p:nvSpPr>
              <p:spPr bwMode="auto">
                <a:xfrm>
                  <a:off x="311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20" name="Freeform 1317"/>
                <p:cNvSpPr>
                  <a:spLocks/>
                </p:cNvSpPr>
                <p:nvPr/>
              </p:nvSpPr>
              <p:spPr bwMode="auto">
                <a:xfrm>
                  <a:off x="312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1" name="Freeform 1318"/>
                <p:cNvSpPr>
                  <a:spLocks/>
                </p:cNvSpPr>
                <p:nvPr/>
              </p:nvSpPr>
              <p:spPr bwMode="auto">
                <a:xfrm>
                  <a:off x="313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2" name="Freeform 1319"/>
                <p:cNvSpPr>
                  <a:spLocks/>
                </p:cNvSpPr>
                <p:nvPr/>
              </p:nvSpPr>
              <p:spPr bwMode="auto">
                <a:xfrm>
                  <a:off x="314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23" name="Freeform 1320"/>
                <p:cNvSpPr>
                  <a:spLocks/>
                </p:cNvSpPr>
                <p:nvPr/>
              </p:nvSpPr>
              <p:spPr bwMode="auto">
                <a:xfrm>
                  <a:off x="315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4" name="Freeform 1321"/>
                <p:cNvSpPr>
                  <a:spLocks/>
                </p:cNvSpPr>
                <p:nvPr/>
              </p:nvSpPr>
              <p:spPr bwMode="auto">
                <a:xfrm>
                  <a:off x="316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5" name="Freeform 1322"/>
                <p:cNvSpPr>
                  <a:spLocks/>
                </p:cNvSpPr>
                <p:nvPr/>
              </p:nvSpPr>
              <p:spPr bwMode="auto">
                <a:xfrm>
                  <a:off x="317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6" name="Freeform 1323"/>
                <p:cNvSpPr>
                  <a:spLocks/>
                </p:cNvSpPr>
                <p:nvPr/>
              </p:nvSpPr>
              <p:spPr bwMode="auto">
                <a:xfrm>
                  <a:off x="31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7" name="Freeform 1324"/>
                <p:cNvSpPr>
                  <a:spLocks/>
                </p:cNvSpPr>
                <p:nvPr/>
              </p:nvSpPr>
              <p:spPr bwMode="auto">
                <a:xfrm>
                  <a:off x="319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28" name="Freeform 1325"/>
                <p:cNvSpPr>
                  <a:spLocks/>
                </p:cNvSpPr>
                <p:nvPr/>
              </p:nvSpPr>
              <p:spPr bwMode="auto">
                <a:xfrm>
                  <a:off x="320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29" name="Freeform 1326"/>
                <p:cNvSpPr>
                  <a:spLocks/>
                </p:cNvSpPr>
                <p:nvPr/>
              </p:nvSpPr>
              <p:spPr bwMode="auto">
                <a:xfrm>
                  <a:off x="32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0" name="Freeform 1327"/>
                <p:cNvSpPr>
                  <a:spLocks/>
                </p:cNvSpPr>
                <p:nvPr/>
              </p:nvSpPr>
              <p:spPr bwMode="auto">
                <a:xfrm>
                  <a:off x="322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1" name="Freeform 1328"/>
                <p:cNvSpPr>
                  <a:spLocks/>
                </p:cNvSpPr>
                <p:nvPr/>
              </p:nvSpPr>
              <p:spPr bwMode="auto">
                <a:xfrm>
                  <a:off x="323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32" name="Freeform 1329"/>
                <p:cNvSpPr>
                  <a:spLocks/>
                </p:cNvSpPr>
                <p:nvPr/>
              </p:nvSpPr>
              <p:spPr bwMode="auto">
                <a:xfrm>
                  <a:off x="324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3" name="Freeform 1330"/>
                <p:cNvSpPr>
                  <a:spLocks/>
                </p:cNvSpPr>
                <p:nvPr/>
              </p:nvSpPr>
              <p:spPr bwMode="auto">
                <a:xfrm>
                  <a:off x="325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4" name="Freeform 1331"/>
                <p:cNvSpPr>
                  <a:spLocks/>
                </p:cNvSpPr>
                <p:nvPr/>
              </p:nvSpPr>
              <p:spPr bwMode="auto">
                <a:xfrm>
                  <a:off x="3266" y="2616"/>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35" name="Freeform 1332"/>
                <p:cNvSpPr>
                  <a:spLocks/>
                </p:cNvSpPr>
                <p:nvPr/>
              </p:nvSpPr>
              <p:spPr bwMode="auto">
                <a:xfrm>
                  <a:off x="327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6" name="Freeform 1333"/>
                <p:cNvSpPr>
                  <a:spLocks/>
                </p:cNvSpPr>
                <p:nvPr/>
              </p:nvSpPr>
              <p:spPr bwMode="auto">
                <a:xfrm>
                  <a:off x="328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7" name="Freeform 1334"/>
                <p:cNvSpPr>
                  <a:spLocks/>
                </p:cNvSpPr>
                <p:nvPr/>
              </p:nvSpPr>
              <p:spPr bwMode="auto">
                <a:xfrm>
                  <a:off x="329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8" name="Freeform 1335"/>
                <p:cNvSpPr>
                  <a:spLocks/>
                </p:cNvSpPr>
                <p:nvPr/>
              </p:nvSpPr>
              <p:spPr bwMode="auto">
                <a:xfrm>
                  <a:off x="33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39" name="Freeform 1336"/>
                <p:cNvSpPr>
                  <a:spLocks/>
                </p:cNvSpPr>
                <p:nvPr/>
              </p:nvSpPr>
              <p:spPr bwMode="auto">
                <a:xfrm>
                  <a:off x="33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0" name="Freeform 1337"/>
                <p:cNvSpPr>
                  <a:spLocks/>
                </p:cNvSpPr>
                <p:nvPr/>
              </p:nvSpPr>
              <p:spPr bwMode="auto">
                <a:xfrm>
                  <a:off x="332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41" name="Freeform 1338"/>
                <p:cNvSpPr>
                  <a:spLocks/>
                </p:cNvSpPr>
                <p:nvPr/>
              </p:nvSpPr>
              <p:spPr bwMode="auto">
                <a:xfrm>
                  <a:off x="333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2" name="Freeform 1339"/>
                <p:cNvSpPr>
                  <a:spLocks/>
                </p:cNvSpPr>
                <p:nvPr/>
              </p:nvSpPr>
              <p:spPr bwMode="auto">
                <a:xfrm>
                  <a:off x="334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3" name="Freeform 1340"/>
                <p:cNvSpPr>
                  <a:spLocks/>
                </p:cNvSpPr>
                <p:nvPr/>
              </p:nvSpPr>
              <p:spPr bwMode="auto">
                <a:xfrm>
                  <a:off x="335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44" name="Freeform 1341"/>
                <p:cNvSpPr>
                  <a:spLocks/>
                </p:cNvSpPr>
                <p:nvPr/>
              </p:nvSpPr>
              <p:spPr bwMode="auto">
                <a:xfrm>
                  <a:off x="336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5" name="Freeform 1342"/>
                <p:cNvSpPr>
                  <a:spLocks/>
                </p:cNvSpPr>
                <p:nvPr/>
              </p:nvSpPr>
              <p:spPr bwMode="auto">
                <a:xfrm>
                  <a:off x="337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6" name="Freeform 1343"/>
                <p:cNvSpPr>
                  <a:spLocks/>
                </p:cNvSpPr>
                <p:nvPr/>
              </p:nvSpPr>
              <p:spPr bwMode="auto">
                <a:xfrm>
                  <a:off x="3387"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47" name="Freeform 1344"/>
                <p:cNvSpPr>
                  <a:spLocks/>
                </p:cNvSpPr>
                <p:nvPr/>
              </p:nvSpPr>
              <p:spPr bwMode="auto">
                <a:xfrm>
                  <a:off x="339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8" name="Freeform 1345"/>
                <p:cNvSpPr>
                  <a:spLocks/>
                </p:cNvSpPr>
                <p:nvPr/>
              </p:nvSpPr>
              <p:spPr bwMode="auto">
                <a:xfrm>
                  <a:off x="340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49" name="Freeform 1346"/>
                <p:cNvSpPr>
                  <a:spLocks/>
                </p:cNvSpPr>
                <p:nvPr/>
              </p:nvSpPr>
              <p:spPr bwMode="auto">
                <a:xfrm>
                  <a:off x="341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0" name="Freeform 1347"/>
                <p:cNvSpPr>
                  <a:spLocks/>
                </p:cNvSpPr>
                <p:nvPr/>
              </p:nvSpPr>
              <p:spPr bwMode="auto">
                <a:xfrm>
                  <a:off x="342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1" name="Freeform 1348"/>
                <p:cNvSpPr>
                  <a:spLocks/>
                </p:cNvSpPr>
                <p:nvPr/>
              </p:nvSpPr>
              <p:spPr bwMode="auto">
                <a:xfrm>
                  <a:off x="3438"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2" name="Freeform 1349"/>
                <p:cNvSpPr>
                  <a:spLocks/>
                </p:cNvSpPr>
                <p:nvPr/>
              </p:nvSpPr>
              <p:spPr bwMode="auto">
                <a:xfrm>
                  <a:off x="344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3" name="Freeform 1350"/>
                <p:cNvSpPr>
                  <a:spLocks/>
                </p:cNvSpPr>
                <p:nvPr/>
              </p:nvSpPr>
              <p:spPr bwMode="auto">
                <a:xfrm>
                  <a:off x="3457" y="2616"/>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4" name="Freeform 1351"/>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355" name="Freeform 1352"/>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6" name="Freeform 1353"/>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7" name="Freeform 1354"/>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8" name="Freeform 1355"/>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59" name="Freeform 1356"/>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0" name="Freeform 1357"/>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1" name="Freeform 1358"/>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2" name="Freeform 1359"/>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3" name="Freeform 1360"/>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4" name="Freeform 1361"/>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65" name="Freeform 1362"/>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6" name="Freeform 1363"/>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7" name="Freeform 1364"/>
                <p:cNvSpPr>
                  <a:spLocks/>
                </p:cNvSpPr>
                <p:nvPr/>
              </p:nvSpPr>
              <p:spPr bwMode="auto">
                <a:xfrm>
                  <a:off x="311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68" name="Freeform 1365"/>
                <p:cNvSpPr>
                  <a:spLocks/>
                </p:cNvSpPr>
                <p:nvPr/>
              </p:nvSpPr>
              <p:spPr bwMode="auto">
                <a:xfrm>
                  <a:off x="312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69" name="Freeform 1366"/>
                <p:cNvSpPr>
                  <a:spLocks/>
                </p:cNvSpPr>
                <p:nvPr/>
              </p:nvSpPr>
              <p:spPr bwMode="auto">
                <a:xfrm>
                  <a:off x="313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0" name="Freeform 1367"/>
                <p:cNvSpPr>
                  <a:spLocks/>
                </p:cNvSpPr>
                <p:nvPr/>
              </p:nvSpPr>
              <p:spPr bwMode="auto">
                <a:xfrm>
                  <a:off x="314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71" name="Freeform 1368"/>
                <p:cNvSpPr>
                  <a:spLocks/>
                </p:cNvSpPr>
                <p:nvPr/>
              </p:nvSpPr>
              <p:spPr bwMode="auto">
                <a:xfrm>
                  <a:off x="315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2" name="Freeform 1369"/>
                <p:cNvSpPr>
                  <a:spLocks/>
                </p:cNvSpPr>
                <p:nvPr/>
              </p:nvSpPr>
              <p:spPr bwMode="auto">
                <a:xfrm>
                  <a:off x="316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3" name="Freeform 1370"/>
                <p:cNvSpPr>
                  <a:spLocks/>
                </p:cNvSpPr>
                <p:nvPr/>
              </p:nvSpPr>
              <p:spPr bwMode="auto">
                <a:xfrm>
                  <a:off x="317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4" name="Freeform 1371"/>
                <p:cNvSpPr>
                  <a:spLocks/>
                </p:cNvSpPr>
                <p:nvPr/>
              </p:nvSpPr>
              <p:spPr bwMode="auto">
                <a:xfrm>
                  <a:off x="31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5" name="Freeform 1372"/>
                <p:cNvSpPr>
                  <a:spLocks/>
                </p:cNvSpPr>
                <p:nvPr/>
              </p:nvSpPr>
              <p:spPr bwMode="auto">
                <a:xfrm>
                  <a:off x="319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6" name="Freeform 1373"/>
                <p:cNvSpPr>
                  <a:spLocks/>
                </p:cNvSpPr>
                <p:nvPr/>
              </p:nvSpPr>
              <p:spPr bwMode="auto">
                <a:xfrm>
                  <a:off x="320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77" name="Freeform 1374"/>
                <p:cNvSpPr>
                  <a:spLocks/>
                </p:cNvSpPr>
                <p:nvPr/>
              </p:nvSpPr>
              <p:spPr bwMode="auto">
                <a:xfrm>
                  <a:off x="32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8" name="Freeform 1375"/>
                <p:cNvSpPr>
                  <a:spLocks/>
                </p:cNvSpPr>
                <p:nvPr/>
              </p:nvSpPr>
              <p:spPr bwMode="auto">
                <a:xfrm>
                  <a:off x="322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79" name="Freeform 1376"/>
                <p:cNvSpPr>
                  <a:spLocks/>
                </p:cNvSpPr>
                <p:nvPr/>
              </p:nvSpPr>
              <p:spPr bwMode="auto">
                <a:xfrm>
                  <a:off x="323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80" name="Freeform 1377"/>
                <p:cNvSpPr>
                  <a:spLocks/>
                </p:cNvSpPr>
                <p:nvPr/>
              </p:nvSpPr>
              <p:spPr bwMode="auto">
                <a:xfrm>
                  <a:off x="324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1" name="Freeform 1378"/>
                <p:cNvSpPr>
                  <a:spLocks/>
                </p:cNvSpPr>
                <p:nvPr/>
              </p:nvSpPr>
              <p:spPr bwMode="auto">
                <a:xfrm>
                  <a:off x="325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2" name="Freeform 1379"/>
                <p:cNvSpPr>
                  <a:spLocks/>
                </p:cNvSpPr>
                <p:nvPr/>
              </p:nvSpPr>
              <p:spPr bwMode="auto">
                <a:xfrm>
                  <a:off x="3266" y="2616"/>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83" name="Freeform 1380"/>
                <p:cNvSpPr>
                  <a:spLocks/>
                </p:cNvSpPr>
                <p:nvPr/>
              </p:nvSpPr>
              <p:spPr bwMode="auto">
                <a:xfrm>
                  <a:off x="327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4" name="Freeform 1381"/>
                <p:cNvSpPr>
                  <a:spLocks/>
                </p:cNvSpPr>
                <p:nvPr/>
              </p:nvSpPr>
              <p:spPr bwMode="auto">
                <a:xfrm>
                  <a:off x="328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5" name="Freeform 1382"/>
                <p:cNvSpPr>
                  <a:spLocks/>
                </p:cNvSpPr>
                <p:nvPr/>
              </p:nvSpPr>
              <p:spPr bwMode="auto">
                <a:xfrm>
                  <a:off x="329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6" name="Freeform 1383"/>
                <p:cNvSpPr>
                  <a:spLocks/>
                </p:cNvSpPr>
                <p:nvPr/>
              </p:nvSpPr>
              <p:spPr bwMode="auto">
                <a:xfrm>
                  <a:off x="33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7" name="Freeform 1384"/>
                <p:cNvSpPr>
                  <a:spLocks/>
                </p:cNvSpPr>
                <p:nvPr/>
              </p:nvSpPr>
              <p:spPr bwMode="auto">
                <a:xfrm>
                  <a:off x="33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88" name="Freeform 1385"/>
                <p:cNvSpPr>
                  <a:spLocks/>
                </p:cNvSpPr>
                <p:nvPr/>
              </p:nvSpPr>
              <p:spPr bwMode="auto">
                <a:xfrm>
                  <a:off x="332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89" name="Freeform 1386"/>
                <p:cNvSpPr>
                  <a:spLocks/>
                </p:cNvSpPr>
                <p:nvPr/>
              </p:nvSpPr>
              <p:spPr bwMode="auto">
                <a:xfrm>
                  <a:off x="333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0" name="Freeform 1387"/>
                <p:cNvSpPr>
                  <a:spLocks/>
                </p:cNvSpPr>
                <p:nvPr/>
              </p:nvSpPr>
              <p:spPr bwMode="auto">
                <a:xfrm>
                  <a:off x="334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1" name="Freeform 1388"/>
                <p:cNvSpPr>
                  <a:spLocks/>
                </p:cNvSpPr>
                <p:nvPr/>
              </p:nvSpPr>
              <p:spPr bwMode="auto">
                <a:xfrm>
                  <a:off x="335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92" name="Freeform 1389"/>
                <p:cNvSpPr>
                  <a:spLocks/>
                </p:cNvSpPr>
                <p:nvPr/>
              </p:nvSpPr>
              <p:spPr bwMode="auto">
                <a:xfrm>
                  <a:off x="336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3" name="Freeform 1390"/>
                <p:cNvSpPr>
                  <a:spLocks/>
                </p:cNvSpPr>
                <p:nvPr/>
              </p:nvSpPr>
              <p:spPr bwMode="auto">
                <a:xfrm>
                  <a:off x="337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4" name="Freeform 1391"/>
                <p:cNvSpPr>
                  <a:spLocks/>
                </p:cNvSpPr>
                <p:nvPr/>
              </p:nvSpPr>
              <p:spPr bwMode="auto">
                <a:xfrm>
                  <a:off x="3387"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395" name="Freeform 1392"/>
                <p:cNvSpPr>
                  <a:spLocks/>
                </p:cNvSpPr>
                <p:nvPr/>
              </p:nvSpPr>
              <p:spPr bwMode="auto">
                <a:xfrm>
                  <a:off x="339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6" name="Freeform 1393"/>
                <p:cNvSpPr>
                  <a:spLocks/>
                </p:cNvSpPr>
                <p:nvPr/>
              </p:nvSpPr>
              <p:spPr bwMode="auto">
                <a:xfrm>
                  <a:off x="340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7" name="Freeform 1394"/>
                <p:cNvSpPr>
                  <a:spLocks/>
                </p:cNvSpPr>
                <p:nvPr/>
              </p:nvSpPr>
              <p:spPr bwMode="auto">
                <a:xfrm>
                  <a:off x="341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8" name="Freeform 1395"/>
                <p:cNvSpPr>
                  <a:spLocks/>
                </p:cNvSpPr>
                <p:nvPr/>
              </p:nvSpPr>
              <p:spPr bwMode="auto">
                <a:xfrm>
                  <a:off x="342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399" name="Freeform 1396"/>
                <p:cNvSpPr>
                  <a:spLocks/>
                </p:cNvSpPr>
                <p:nvPr/>
              </p:nvSpPr>
              <p:spPr bwMode="auto">
                <a:xfrm>
                  <a:off x="3438"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0" name="Freeform 1397"/>
                <p:cNvSpPr>
                  <a:spLocks/>
                </p:cNvSpPr>
                <p:nvPr/>
              </p:nvSpPr>
              <p:spPr bwMode="auto">
                <a:xfrm>
                  <a:off x="344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1" name="Freeform 1398"/>
                <p:cNvSpPr>
                  <a:spLocks/>
                </p:cNvSpPr>
                <p:nvPr/>
              </p:nvSpPr>
              <p:spPr bwMode="auto">
                <a:xfrm>
                  <a:off x="3457" y="2616"/>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2" name="Freeform 1399"/>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403" name="Freeform 1400"/>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4" name="Freeform 1401"/>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5" name="Freeform 1402"/>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6" name="Freeform 1403"/>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7" name="Freeform 1404"/>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8" name="Freeform 1405"/>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09" name="Freeform 1406"/>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0" name="Freeform 1407"/>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1" name="Freeform 1408"/>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2" name="Freeform 1409"/>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13" name="Freeform 1410"/>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4" name="Freeform 1411"/>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5" name="Freeform 1412"/>
                <p:cNvSpPr>
                  <a:spLocks/>
                </p:cNvSpPr>
                <p:nvPr/>
              </p:nvSpPr>
              <p:spPr bwMode="auto">
                <a:xfrm>
                  <a:off x="311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16" name="Freeform 1413"/>
                <p:cNvSpPr>
                  <a:spLocks/>
                </p:cNvSpPr>
                <p:nvPr/>
              </p:nvSpPr>
              <p:spPr bwMode="auto">
                <a:xfrm>
                  <a:off x="312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7" name="Freeform 1414"/>
                <p:cNvSpPr>
                  <a:spLocks/>
                </p:cNvSpPr>
                <p:nvPr/>
              </p:nvSpPr>
              <p:spPr bwMode="auto">
                <a:xfrm>
                  <a:off x="313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18" name="Freeform 1415"/>
                <p:cNvSpPr>
                  <a:spLocks/>
                </p:cNvSpPr>
                <p:nvPr/>
              </p:nvSpPr>
              <p:spPr bwMode="auto">
                <a:xfrm>
                  <a:off x="314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19" name="Freeform 1416"/>
                <p:cNvSpPr>
                  <a:spLocks/>
                </p:cNvSpPr>
                <p:nvPr/>
              </p:nvSpPr>
              <p:spPr bwMode="auto">
                <a:xfrm>
                  <a:off x="315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0" name="Freeform 1417"/>
                <p:cNvSpPr>
                  <a:spLocks/>
                </p:cNvSpPr>
                <p:nvPr/>
              </p:nvSpPr>
              <p:spPr bwMode="auto">
                <a:xfrm>
                  <a:off x="316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1" name="Freeform 1418"/>
                <p:cNvSpPr>
                  <a:spLocks/>
                </p:cNvSpPr>
                <p:nvPr/>
              </p:nvSpPr>
              <p:spPr bwMode="auto">
                <a:xfrm>
                  <a:off x="317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2" name="Freeform 1419"/>
                <p:cNvSpPr>
                  <a:spLocks/>
                </p:cNvSpPr>
                <p:nvPr/>
              </p:nvSpPr>
              <p:spPr bwMode="auto">
                <a:xfrm>
                  <a:off x="31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3" name="Freeform 1420"/>
                <p:cNvSpPr>
                  <a:spLocks/>
                </p:cNvSpPr>
                <p:nvPr/>
              </p:nvSpPr>
              <p:spPr bwMode="auto">
                <a:xfrm>
                  <a:off x="319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4" name="Freeform 1421"/>
                <p:cNvSpPr>
                  <a:spLocks/>
                </p:cNvSpPr>
                <p:nvPr/>
              </p:nvSpPr>
              <p:spPr bwMode="auto">
                <a:xfrm>
                  <a:off x="320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25" name="Freeform 1422"/>
                <p:cNvSpPr>
                  <a:spLocks/>
                </p:cNvSpPr>
                <p:nvPr/>
              </p:nvSpPr>
              <p:spPr bwMode="auto">
                <a:xfrm>
                  <a:off x="32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6" name="Freeform 1423"/>
                <p:cNvSpPr>
                  <a:spLocks/>
                </p:cNvSpPr>
                <p:nvPr/>
              </p:nvSpPr>
              <p:spPr bwMode="auto">
                <a:xfrm>
                  <a:off x="322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7" name="Freeform 1424"/>
                <p:cNvSpPr>
                  <a:spLocks/>
                </p:cNvSpPr>
                <p:nvPr/>
              </p:nvSpPr>
              <p:spPr bwMode="auto">
                <a:xfrm>
                  <a:off x="323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28" name="Freeform 1425"/>
                <p:cNvSpPr>
                  <a:spLocks/>
                </p:cNvSpPr>
                <p:nvPr/>
              </p:nvSpPr>
              <p:spPr bwMode="auto">
                <a:xfrm>
                  <a:off x="324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29" name="Freeform 1426"/>
                <p:cNvSpPr>
                  <a:spLocks/>
                </p:cNvSpPr>
                <p:nvPr/>
              </p:nvSpPr>
              <p:spPr bwMode="auto">
                <a:xfrm>
                  <a:off x="325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0" name="Freeform 1427"/>
                <p:cNvSpPr>
                  <a:spLocks/>
                </p:cNvSpPr>
                <p:nvPr/>
              </p:nvSpPr>
              <p:spPr bwMode="auto">
                <a:xfrm>
                  <a:off x="3266" y="2616"/>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31" name="Freeform 1428"/>
                <p:cNvSpPr>
                  <a:spLocks/>
                </p:cNvSpPr>
                <p:nvPr/>
              </p:nvSpPr>
              <p:spPr bwMode="auto">
                <a:xfrm>
                  <a:off x="327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2" name="Freeform 1429"/>
                <p:cNvSpPr>
                  <a:spLocks/>
                </p:cNvSpPr>
                <p:nvPr/>
              </p:nvSpPr>
              <p:spPr bwMode="auto">
                <a:xfrm>
                  <a:off x="328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3" name="Freeform 1430"/>
                <p:cNvSpPr>
                  <a:spLocks/>
                </p:cNvSpPr>
                <p:nvPr/>
              </p:nvSpPr>
              <p:spPr bwMode="auto">
                <a:xfrm>
                  <a:off x="329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4" name="Freeform 1431"/>
                <p:cNvSpPr>
                  <a:spLocks/>
                </p:cNvSpPr>
                <p:nvPr/>
              </p:nvSpPr>
              <p:spPr bwMode="auto">
                <a:xfrm>
                  <a:off x="33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5" name="Freeform 1432"/>
                <p:cNvSpPr>
                  <a:spLocks/>
                </p:cNvSpPr>
                <p:nvPr/>
              </p:nvSpPr>
              <p:spPr bwMode="auto">
                <a:xfrm>
                  <a:off x="33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6" name="Freeform 1433"/>
                <p:cNvSpPr>
                  <a:spLocks/>
                </p:cNvSpPr>
                <p:nvPr/>
              </p:nvSpPr>
              <p:spPr bwMode="auto">
                <a:xfrm>
                  <a:off x="332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37" name="Freeform 1434"/>
                <p:cNvSpPr>
                  <a:spLocks/>
                </p:cNvSpPr>
                <p:nvPr/>
              </p:nvSpPr>
              <p:spPr bwMode="auto">
                <a:xfrm>
                  <a:off x="333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8" name="Freeform 1435"/>
                <p:cNvSpPr>
                  <a:spLocks/>
                </p:cNvSpPr>
                <p:nvPr/>
              </p:nvSpPr>
              <p:spPr bwMode="auto">
                <a:xfrm>
                  <a:off x="334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39" name="Freeform 1436"/>
                <p:cNvSpPr>
                  <a:spLocks/>
                </p:cNvSpPr>
                <p:nvPr/>
              </p:nvSpPr>
              <p:spPr bwMode="auto">
                <a:xfrm>
                  <a:off x="335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40" name="Freeform 1437"/>
                <p:cNvSpPr>
                  <a:spLocks/>
                </p:cNvSpPr>
                <p:nvPr/>
              </p:nvSpPr>
              <p:spPr bwMode="auto">
                <a:xfrm>
                  <a:off x="336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1" name="Freeform 1438"/>
                <p:cNvSpPr>
                  <a:spLocks/>
                </p:cNvSpPr>
                <p:nvPr/>
              </p:nvSpPr>
              <p:spPr bwMode="auto">
                <a:xfrm>
                  <a:off x="337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2" name="Freeform 1439"/>
                <p:cNvSpPr>
                  <a:spLocks/>
                </p:cNvSpPr>
                <p:nvPr/>
              </p:nvSpPr>
              <p:spPr bwMode="auto">
                <a:xfrm>
                  <a:off x="3387"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43" name="Freeform 1440"/>
                <p:cNvSpPr>
                  <a:spLocks/>
                </p:cNvSpPr>
                <p:nvPr/>
              </p:nvSpPr>
              <p:spPr bwMode="auto">
                <a:xfrm>
                  <a:off x="339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4" name="Freeform 1441"/>
                <p:cNvSpPr>
                  <a:spLocks/>
                </p:cNvSpPr>
                <p:nvPr/>
              </p:nvSpPr>
              <p:spPr bwMode="auto">
                <a:xfrm>
                  <a:off x="340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5" name="Freeform 1442"/>
                <p:cNvSpPr>
                  <a:spLocks/>
                </p:cNvSpPr>
                <p:nvPr/>
              </p:nvSpPr>
              <p:spPr bwMode="auto">
                <a:xfrm>
                  <a:off x="341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6" name="Freeform 1443"/>
                <p:cNvSpPr>
                  <a:spLocks/>
                </p:cNvSpPr>
                <p:nvPr/>
              </p:nvSpPr>
              <p:spPr bwMode="auto">
                <a:xfrm>
                  <a:off x="342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7" name="Freeform 1444"/>
                <p:cNvSpPr>
                  <a:spLocks/>
                </p:cNvSpPr>
                <p:nvPr/>
              </p:nvSpPr>
              <p:spPr bwMode="auto">
                <a:xfrm>
                  <a:off x="3438"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8" name="Freeform 1445"/>
                <p:cNvSpPr>
                  <a:spLocks/>
                </p:cNvSpPr>
                <p:nvPr/>
              </p:nvSpPr>
              <p:spPr bwMode="auto">
                <a:xfrm>
                  <a:off x="344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49" name="Freeform 1446"/>
                <p:cNvSpPr>
                  <a:spLocks/>
                </p:cNvSpPr>
                <p:nvPr/>
              </p:nvSpPr>
              <p:spPr bwMode="auto">
                <a:xfrm>
                  <a:off x="3457" y="2616"/>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0" name="Freeform 1447"/>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451" name="Freeform 1448"/>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2" name="Freeform 1449"/>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3" name="Freeform 1450"/>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4" name="Freeform 1451"/>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5" name="Freeform 1452"/>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6" name="Freeform 1453"/>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7" name="Freeform 1454"/>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8" name="Freeform 1455"/>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59" name="Freeform 1456"/>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0" name="Freeform 1457"/>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61" name="Freeform 1458"/>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2" name="Freeform 1459"/>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3" name="Freeform 1460"/>
                <p:cNvSpPr>
                  <a:spLocks/>
                </p:cNvSpPr>
                <p:nvPr/>
              </p:nvSpPr>
              <p:spPr bwMode="auto">
                <a:xfrm>
                  <a:off x="311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64" name="Freeform 1461"/>
                <p:cNvSpPr>
                  <a:spLocks/>
                </p:cNvSpPr>
                <p:nvPr/>
              </p:nvSpPr>
              <p:spPr bwMode="auto">
                <a:xfrm>
                  <a:off x="3124"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5" name="Freeform 1462"/>
                <p:cNvSpPr>
                  <a:spLocks/>
                </p:cNvSpPr>
                <p:nvPr/>
              </p:nvSpPr>
              <p:spPr bwMode="auto">
                <a:xfrm>
                  <a:off x="313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6" name="Freeform 1463"/>
                <p:cNvSpPr>
                  <a:spLocks/>
                </p:cNvSpPr>
                <p:nvPr/>
              </p:nvSpPr>
              <p:spPr bwMode="auto">
                <a:xfrm>
                  <a:off x="314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67" name="Freeform 1464"/>
                <p:cNvSpPr>
                  <a:spLocks/>
                </p:cNvSpPr>
                <p:nvPr/>
              </p:nvSpPr>
              <p:spPr bwMode="auto">
                <a:xfrm>
                  <a:off x="315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8" name="Freeform 1465"/>
                <p:cNvSpPr>
                  <a:spLocks/>
                </p:cNvSpPr>
                <p:nvPr/>
              </p:nvSpPr>
              <p:spPr bwMode="auto">
                <a:xfrm>
                  <a:off x="3165"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69" name="Freeform 1466"/>
                <p:cNvSpPr>
                  <a:spLocks/>
                </p:cNvSpPr>
                <p:nvPr/>
              </p:nvSpPr>
              <p:spPr bwMode="auto">
                <a:xfrm>
                  <a:off x="317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0" name="Freeform 1467"/>
                <p:cNvSpPr>
                  <a:spLocks/>
                </p:cNvSpPr>
                <p:nvPr/>
              </p:nvSpPr>
              <p:spPr bwMode="auto">
                <a:xfrm>
                  <a:off x="318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1" name="Freeform 1468"/>
                <p:cNvSpPr>
                  <a:spLocks/>
                </p:cNvSpPr>
                <p:nvPr/>
              </p:nvSpPr>
              <p:spPr bwMode="auto">
                <a:xfrm>
                  <a:off x="319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2" name="Freeform 1469"/>
                <p:cNvSpPr>
                  <a:spLocks/>
                </p:cNvSpPr>
                <p:nvPr/>
              </p:nvSpPr>
              <p:spPr bwMode="auto">
                <a:xfrm>
                  <a:off x="320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73" name="Freeform 1470"/>
                <p:cNvSpPr>
                  <a:spLocks/>
                </p:cNvSpPr>
                <p:nvPr/>
              </p:nvSpPr>
              <p:spPr bwMode="auto">
                <a:xfrm>
                  <a:off x="3215"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4" name="Freeform 1471"/>
                <p:cNvSpPr>
                  <a:spLocks/>
                </p:cNvSpPr>
                <p:nvPr/>
              </p:nvSpPr>
              <p:spPr bwMode="auto">
                <a:xfrm>
                  <a:off x="322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5" name="Freeform 1472"/>
                <p:cNvSpPr>
                  <a:spLocks/>
                </p:cNvSpPr>
                <p:nvPr/>
              </p:nvSpPr>
              <p:spPr bwMode="auto">
                <a:xfrm>
                  <a:off x="3236"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76" name="Freeform 1473"/>
                <p:cNvSpPr>
                  <a:spLocks/>
                </p:cNvSpPr>
                <p:nvPr/>
              </p:nvSpPr>
              <p:spPr bwMode="auto">
                <a:xfrm>
                  <a:off x="3245"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7" name="Freeform 1474"/>
                <p:cNvSpPr>
                  <a:spLocks/>
                </p:cNvSpPr>
                <p:nvPr/>
              </p:nvSpPr>
              <p:spPr bwMode="auto">
                <a:xfrm>
                  <a:off x="325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78" name="Freeform 1475"/>
                <p:cNvSpPr>
                  <a:spLocks/>
                </p:cNvSpPr>
                <p:nvPr/>
              </p:nvSpPr>
              <p:spPr bwMode="auto">
                <a:xfrm>
                  <a:off x="3266" y="2616"/>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79" name="Freeform 1476"/>
                <p:cNvSpPr>
                  <a:spLocks/>
                </p:cNvSpPr>
                <p:nvPr/>
              </p:nvSpPr>
              <p:spPr bwMode="auto">
                <a:xfrm>
                  <a:off x="327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0" name="Freeform 1477"/>
                <p:cNvSpPr>
                  <a:spLocks/>
                </p:cNvSpPr>
                <p:nvPr/>
              </p:nvSpPr>
              <p:spPr bwMode="auto">
                <a:xfrm>
                  <a:off x="3286"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1" name="Freeform 1478"/>
                <p:cNvSpPr>
                  <a:spLocks/>
                </p:cNvSpPr>
                <p:nvPr/>
              </p:nvSpPr>
              <p:spPr bwMode="auto">
                <a:xfrm>
                  <a:off x="329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2" name="Freeform 1479"/>
                <p:cNvSpPr>
                  <a:spLocks/>
                </p:cNvSpPr>
                <p:nvPr/>
              </p:nvSpPr>
              <p:spPr bwMode="auto">
                <a:xfrm>
                  <a:off x="330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3" name="Freeform 1480"/>
                <p:cNvSpPr>
                  <a:spLocks/>
                </p:cNvSpPr>
                <p:nvPr/>
              </p:nvSpPr>
              <p:spPr bwMode="auto">
                <a:xfrm>
                  <a:off x="3316"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4" name="Freeform 1481"/>
                <p:cNvSpPr>
                  <a:spLocks/>
                </p:cNvSpPr>
                <p:nvPr/>
              </p:nvSpPr>
              <p:spPr bwMode="auto">
                <a:xfrm>
                  <a:off x="332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85" name="Freeform 1482"/>
                <p:cNvSpPr>
                  <a:spLocks/>
                </p:cNvSpPr>
                <p:nvPr/>
              </p:nvSpPr>
              <p:spPr bwMode="auto">
                <a:xfrm>
                  <a:off x="3336"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6" name="Freeform 1483"/>
                <p:cNvSpPr>
                  <a:spLocks/>
                </p:cNvSpPr>
                <p:nvPr/>
              </p:nvSpPr>
              <p:spPr bwMode="auto">
                <a:xfrm>
                  <a:off x="334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7" name="Freeform 1484"/>
                <p:cNvSpPr>
                  <a:spLocks/>
                </p:cNvSpPr>
                <p:nvPr/>
              </p:nvSpPr>
              <p:spPr bwMode="auto">
                <a:xfrm>
                  <a:off x="3357"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88" name="Freeform 1485"/>
                <p:cNvSpPr>
                  <a:spLocks/>
                </p:cNvSpPr>
                <p:nvPr/>
              </p:nvSpPr>
              <p:spPr bwMode="auto">
                <a:xfrm>
                  <a:off x="336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89" name="Freeform 1486"/>
                <p:cNvSpPr>
                  <a:spLocks/>
                </p:cNvSpPr>
                <p:nvPr/>
              </p:nvSpPr>
              <p:spPr bwMode="auto">
                <a:xfrm>
                  <a:off x="3377"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0" name="Freeform 1487"/>
                <p:cNvSpPr>
                  <a:spLocks/>
                </p:cNvSpPr>
                <p:nvPr/>
              </p:nvSpPr>
              <p:spPr bwMode="auto">
                <a:xfrm>
                  <a:off x="3387" y="2616"/>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491" name="Freeform 1488"/>
                <p:cNvSpPr>
                  <a:spLocks/>
                </p:cNvSpPr>
                <p:nvPr/>
              </p:nvSpPr>
              <p:spPr bwMode="auto">
                <a:xfrm>
                  <a:off x="339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2" name="Freeform 1489"/>
                <p:cNvSpPr>
                  <a:spLocks/>
                </p:cNvSpPr>
                <p:nvPr/>
              </p:nvSpPr>
              <p:spPr bwMode="auto">
                <a:xfrm>
                  <a:off x="340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3" name="Freeform 1490"/>
                <p:cNvSpPr>
                  <a:spLocks/>
                </p:cNvSpPr>
                <p:nvPr/>
              </p:nvSpPr>
              <p:spPr bwMode="auto">
                <a:xfrm>
                  <a:off x="341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4" name="Freeform 1491"/>
                <p:cNvSpPr>
                  <a:spLocks/>
                </p:cNvSpPr>
                <p:nvPr/>
              </p:nvSpPr>
              <p:spPr bwMode="auto">
                <a:xfrm>
                  <a:off x="342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5" name="Freeform 1492"/>
                <p:cNvSpPr>
                  <a:spLocks/>
                </p:cNvSpPr>
                <p:nvPr/>
              </p:nvSpPr>
              <p:spPr bwMode="auto">
                <a:xfrm>
                  <a:off x="3438"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6" name="Freeform 1493"/>
                <p:cNvSpPr>
                  <a:spLocks/>
                </p:cNvSpPr>
                <p:nvPr/>
              </p:nvSpPr>
              <p:spPr bwMode="auto">
                <a:xfrm>
                  <a:off x="3447"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7" name="Freeform 1494"/>
                <p:cNvSpPr>
                  <a:spLocks/>
                </p:cNvSpPr>
                <p:nvPr/>
              </p:nvSpPr>
              <p:spPr bwMode="auto">
                <a:xfrm>
                  <a:off x="3457" y="2616"/>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498" name="Freeform 1495"/>
                <p:cNvSpPr>
                  <a:spLocks noEditPoints="1"/>
                </p:cNvSpPr>
                <p:nvPr/>
              </p:nvSpPr>
              <p:spPr bwMode="auto">
                <a:xfrm>
                  <a:off x="2994" y="2616"/>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499" name="Freeform 1496"/>
                <p:cNvSpPr>
                  <a:spLocks/>
                </p:cNvSpPr>
                <p:nvPr/>
              </p:nvSpPr>
              <p:spPr bwMode="auto">
                <a:xfrm>
                  <a:off x="299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0" name="Freeform 1497"/>
                <p:cNvSpPr>
                  <a:spLocks/>
                </p:cNvSpPr>
                <p:nvPr/>
              </p:nvSpPr>
              <p:spPr bwMode="auto">
                <a:xfrm>
                  <a:off x="3003"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1" name="Freeform 1498"/>
                <p:cNvSpPr>
                  <a:spLocks/>
                </p:cNvSpPr>
                <p:nvPr/>
              </p:nvSpPr>
              <p:spPr bwMode="auto">
                <a:xfrm>
                  <a:off x="3014" y="2616"/>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2" name="Freeform 1499"/>
                <p:cNvSpPr>
                  <a:spLocks/>
                </p:cNvSpPr>
                <p:nvPr/>
              </p:nvSpPr>
              <p:spPr bwMode="auto">
                <a:xfrm>
                  <a:off x="3024" y="2616"/>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3" name="Freeform 1500"/>
                <p:cNvSpPr>
                  <a:spLocks/>
                </p:cNvSpPr>
                <p:nvPr/>
              </p:nvSpPr>
              <p:spPr bwMode="auto">
                <a:xfrm>
                  <a:off x="3033" y="2616"/>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4" name="Freeform 1501"/>
                <p:cNvSpPr>
                  <a:spLocks/>
                </p:cNvSpPr>
                <p:nvPr/>
              </p:nvSpPr>
              <p:spPr bwMode="auto">
                <a:xfrm>
                  <a:off x="304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5" name="Freeform 1502"/>
                <p:cNvSpPr>
                  <a:spLocks/>
                </p:cNvSpPr>
                <p:nvPr/>
              </p:nvSpPr>
              <p:spPr bwMode="auto">
                <a:xfrm>
                  <a:off x="305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6" name="Freeform 1503"/>
                <p:cNvSpPr>
                  <a:spLocks/>
                </p:cNvSpPr>
                <p:nvPr/>
              </p:nvSpPr>
              <p:spPr bwMode="auto">
                <a:xfrm>
                  <a:off x="306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7" name="Freeform 1504"/>
                <p:cNvSpPr>
                  <a:spLocks/>
                </p:cNvSpPr>
                <p:nvPr/>
              </p:nvSpPr>
              <p:spPr bwMode="auto">
                <a:xfrm>
                  <a:off x="307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08" name="Freeform 1505"/>
                <p:cNvSpPr>
                  <a:spLocks/>
                </p:cNvSpPr>
                <p:nvPr/>
              </p:nvSpPr>
              <p:spPr bwMode="auto">
                <a:xfrm>
                  <a:off x="3085" y="2616"/>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509" name="Freeform 1506"/>
                <p:cNvSpPr>
                  <a:spLocks/>
                </p:cNvSpPr>
                <p:nvPr/>
              </p:nvSpPr>
              <p:spPr bwMode="auto">
                <a:xfrm>
                  <a:off x="3094" y="2616"/>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510" name="Freeform 1507"/>
                <p:cNvSpPr>
                  <a:spLocks/>
                </p:cNvSpPr>
                <p:nvPr/>
              </p:nvSpPr>
              <p:spPr bwMode="auto">
                <a:xfrm>
                  <a:off x="3104" y="2616"/>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grpSp>
          <p:sp>
            <p:nvSpPr>
              <p:cNvPr id="2138" name="Freeform 1508"/>
              <p:cNvSpPr>
                <a:spLocks/>
              </p:cNvSpPr>
              <p:nvPr/>
            </p:nvSpPr>
            <p:spPr bwMode="auto">
              <a:xfrm>
                <a:off x="305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39" name="Freeform 1509"/>
              <p:cNvSpPr>
                <a:spLocks/>
              </p:cNvSpPr>
              <p:nvPr/>
            </p:nvSpPr>
            <p:spPr bwMode="auto">
              <a:xfrm>
                <a:off x="3065"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0" name="Freeform 1510"/>
              <p:cNvSpPr>
                <a:spLocks/>
              </p:cNvSpPr>
              <p:nvPr/>
            </p:nvSpPr>
            <p:spPr bwMode="auto">
              <a:xfrm>
                <a:off x="3076"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1" name="Freeform 1511"/>
              <p:cNvSpPr>
                <a:spLocks/>
              </p:cNvSpPr>
              <p:nvPr/>
            </p:nvSpPr>
            <p:spPr bwMode="auto">
              <a:xfrm>
                <a:off x="308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42" name="Freeform 1512"/>
              <p:cNvSpPr>
                <a:spLocks/>
              </p:cNvSpPr>
              <p:nvPr/>
            </p:nvSpPr>
            <p:spPr bwMode="auto">
              <a:xfrm>
                <a:off x="309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3" name="Freeform 1513"/>
              <p:cNvSpPr>
                <a:spLocks/>
              </p:cNvSpPr>
              <p:nvPr/>
            </p:nvSpPr>
            <p:spPr bwMode="auto">
              <a:xfrm>
                <a:off x="3106"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4" name="Freeform 1514"/>
              <p:cNvSpPr>
                <a:spLocks/>
              </p:cNvSpPr>
              <p:nvPr/>
            </p:nvSpPr>
            <p:spPr bwMode="auto">
              <a:xfrm>
                <a:off x="311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5" name="Freeform 1515"/>
              <p:cNvSpPr>
                <a:spLocks/>
              </p:cNvSpPr>
              <p:nvPr/>
            </p:nvSpPr>
            <p:spPr bwMode="auto">
              <a:xfrm>
                <a:off x="312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6" name="Freeform 1516"/>
              <p:cNvSpPr>
                <a:spLocks/>
              </p:cNvSpPr>
              <p:nvPr/>
            </p:nvSpPr>
            <p:spPr bwMode="auto">
              <a:xfrm>
                <a:off x="313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7" name="Freeform 1517"/>
              <p:cNvSpPr>
                <a:spLocks/>
              </p:cNvSpPr>
              <p:nvPr/>
            </p:nvSpPr>
            <p:spPr bwMode="auto">
              <a:xfrm>
                <a:off x="3147"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48" name="Freeform 1518"/>
              <p:cNvSpPr>
                <a:spLocks/>
              </p:cNvSpPr>
              <p:nvPr/>
            </p:nvSpPr>
            <p:spPr bwMode="auto">
              <a:xfrm>
                <a:off x="315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49" name="Freeform 1519"/>
              <p:cNvSpPr>
                <a:spLocks/>
              </p:cNvSpPr>
              <p:nvPr/>
            </p:nvSpPr>
            <p:spPr bwMode="auto">
              <a:xfrm>
                <a:off x="3167"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0" name="Freeform 1520"/>
              <p:cNvSpPr>
                <a:spLocks/>
              </p:cNvSpPr>
              <p:nvPr/>
            </p:nvSpPr>
            <p:spPr bwMode="auto">
              <a:xfrm>
                <a:off x="3177"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51" name="Freeform 1521"/>
              <p:cNvSpPr>
                <a:spLocks/>
              </p:cNvSpPr>
              <p:nvPr/>
            </p:nvSpPr>
            <p:spPr bwMode="auto">
              <a:xfrm>
                <a:off x="3186"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2" name="Freeform 1522"/>
              <p:cNvSpPr>
                <a:spLocks/>
              </p:cNvSpPr>
              <p:nvPr/>
            </p:nvSpPr>
            <p:spPr bwMode="auto">
              <a:xfrm>
                <a:off x="3197"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3" name="Freeform 1523"/>
              <p:cNvSpPr>
                <a:spLocks/>
              </p:cNvSpPr>
              <p:nvPr/>
            </p:nvSpPr>
            <p:spPr bwMode="auto">
              <a:xfrm>
                <a:off x="3207" y="2433"/>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54" name="Freeform 1524"/>
              <p:cNvSpPr>
                <a:spLocks/>
              </p:cNvSpPr>
              <p:nvPr/>
            </p:nvSpPr>
            <p:spPr bwMode="auto">
              <a:xfrm>
                <a:off x="321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5" name="Freeform 1525"/>
              <p:cNvSpPr>
                <a:spLocks/>
              </p:cNvSpPr>
              <p:nvPr/>
            </p:nvSpPr>
            <p:spPr bwMode="auto">
              <a:xfrm>
                <a:off x="3227"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6" name="Freeform 1526"/>
              <p:cNvSpPr>
                <a:spLocks/>
              </p:cNvSpPr>
              <p:nvPr/>
            </p:nvSpPr>
            <p:spPr bwMode="auto">
              <a:xfrm>
                <a:off x="323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7" name="Freeform 1527"/>
              <p:cNvSpPr>
                <a:spLocks/>
              </p:cNvSpPr>
              <p:nvPr/>
            </p:nvSpPr>
            <p:spPr bwMode="auto">
              <a:xfrm>
                <a:off x="324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8" name="Freeform 1528"/>
              <p:cNvSpPr>
                <a:spLocks/>
              </p:cNvSpPr>
              <p:nvPr/>
            </p:nvSpPr>
            <p:spPr bwMode="auto">
              <a:xfrm>
                <a:off x="325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59" name="Freeform 1529"/>
              <p:cNvSpPr>
                <a:spLocks/>
              </p:cNvSpPr>
              <p:nvPr/>
            </p:nvSpPr>
            <p:spPr bwMode="auto">
              <a:xfrm>
                <a:off x="3268"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60" name="Freeform 1530"/>
              <p:cNvSpPr>
                <a:spLocks/>
              </p:cNvSpPr>
              <p:nvPr/>
            </p:nvSpPr>
            <p:spPr bwMode="auto">
              <a:xfrm>
                <a:off x="3277"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1" name="Freeform 1531"/>
              <p:cNvSpPr>
                <a:spLocks/>
              </p:cNvSpPr>
              <p:nvPr/>
            </p:nvSpPr>
            <p:spPr bwMode="auto">
              <a:xfrm>
                <a:off x="3288"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2" name="Freeform 1532"/>
              <p:cNvSpPr>
                <a:spLocks/>
              </p:cNvSpPr>
              <p:nvPr/>
            </p:nvSpPr>
            <p:spPr bwMode="auto">
              <a:xfrm>
                <a:off x="3298"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63" name="Freeform 1533"/>
              <p:cNvSpPr>
                <a:spLocks/>
              </p:cNvSpPr>
              <p:nvPr/>
            </p:nvSpPr>
            <p:spPr bwMode="auto">
              <a:xfrm>
                <a:off x="330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4" name="Freeform 1534"/>
              <p:cNvSpPr>
                <a:spLocks/>
              </p:cNvSpPr>
              <p:nvPr/>
            </p:nvSpPr>
            <p:spPr bwMode="auto">
              <a:xfrm>
                <a:off x="3318"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5" name="Freeform 1535"/>
              <p:cNvSpPr>
                <a:spLocks/>
              </p:cNvSpPr>
              <p:nvPr/>
            </p:nvSpPr>
            <p:spPr bwMode="auto">
              <a:xfrm>
                <a:off x="3328"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66" name="Freeform 1536"/>
              <p:cNvSpPr>
                <a:spLocks/>
              </p:cNvSpPr>
              <p:nvPr/>
            </p:nvSpPr>
            <p:spPr bwMode="auto">
              <a:xfrm>
                <a:off x="333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7" name="Freeform 1537"/>
              <p:cNvSpPr>
                <a:spLocks/>
              </p:cNvSpPr>
              <p:nvPr/>
            </p:nvSpPr>
            <p:spPr bwMode="auto">
              <a:xfrm>
                <a:off x="334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8" name="Freeform 1538"/>
              <p:cNvSpPr>
                <a:spLocks/>
              </p:cNvSpPr>
              <p:nvPr/>
            </p:nvSpPr>
            <p:spPr bwMode="auto">
              <a:xfrm>
                <a:off x="335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69" name="Freeform 1539"/>
              <p:cNvSpPr>
                <a:spLocks/>
              </p:cNvSpPr>
              <p:nvPr/>
            </p:nvSpPr>
            <p:spPr bwMode="auto">
              <a:xfrm>
                <a:off x="336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0" name="Freeform 1540"/>
              <p:cNvSpPr>
                <a:spLocks/>
              </p:cNvSpPr>
              <p:nvPr/>
            </p:nvSpPr>
            <p:spPr bwMode="auto">
              <a:xfrm>
                <a:off x="3379"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1" name="Freeform 1541"/>
              <p:cNvSpPr>
                <a:spLocks/>
              </p:cNvSpPr>
              <p:nvPr/>
            </p:nvSpPr>
            <p:spPr bwMode="auto">
              <a:xfrm>
                <a:off x="338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2" name="Freeform 1542"/>
              <p:cNvSpPr>
                <a:spLocks/>
              </p:cNvSpPr>
              <p:nvPr/>
            </p:nvSpPr>
            <p:spPr bwMode="auto">
              <a:xfrm>
                <a:off x="3398" y="2433"/>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3" name="Freeform 1543"/>
              <p:cNvSpPr>
                <a:spLocks noEditPoints="1"/>
              </p:cNvSpPr>
              <p:nvPr/>
            </p:nvSpPr>
            <p:spPr bwMode="auto">
              <a:xfrm>
                <a:off x="2935" y="2433"/>
                <a:ext cx="468" cy="2"/>
              </a:xfrm>
              <a:custGeom>
                <a:avLst/>
                <a:gdLst>
                  <a:gd name="T0" fmla="*/ 0 w 468"/>
                  <a:gd name="T1" fmla="*/ 1 h 2"/>
                  <a:gd name="T2" fmla="*/ 15 w 468"/>
                  <a:gd name="T3" fmla="*/ 2 h 2"/>
                  <a:gd name="T4" fmla="*/ 26 w 468"/>
                  <a:gd name="T5" fmla="*/ 0 h 2"/>
                  <a:gd name="T6" fmla="*/ 21 w 468"/>
                  <a:gd name="T7" fmla="*/ 0 h 2"/>
                  <a:gd name="T8" fmla="*/ 30 w 468"/>
                  <a:gd name="T9" fmla="*/ 1 h 2"/>
                  <a:gd name="T10" fmla="*/ 46 w 468"/>
                  <a:gd name="T11" fmla="*/ 2 h 2"/>
                  <a:gd name="T12" fmla="*/ 56 w 468"/>
                  <a:gd name="T13" fmla="*/ 0 h 2"/>
                  <a:gd name="T14" fmla="*/ 51 w 468"/>
                  <a:gd name="T15" fmla="*/ 0 h 2"/>
                  <a:gd name="T16" fmla="*/ 60 w 468"/>
                  <a:gd name="T17" fmla="*/ 1 h 2"/>
                  <a:gd name="T18" fmla="*/ 76 w 468"/>
                  <a:gd name="T19" fmla="*/ 2 h 2"/>
                  <a:gd name="T20" fmla="*/ 86 w 468"/>
                  <a:gd name="T21" fmla="*/ 0 h 2"/>
                  <a:gd name="T22" fmla="*/ 81 w 468"/>
                  <a:gd name="T23" fmla="*/ 0 h 2"/>
                  <a:gd name="T24" fmla="*/ 91 w 468"/>
                  <a:gd name="T25" fmla="*/ 1 h 2"/>
                  <a:gd name="T26" fmla="*/ 106 w 468"/>
                  <a:gd name="T27" fmla="*/ 2 h 2"/>
                  <a:gd name="T28" fmla="*/ 117 w 468"/>
                  <a:gd name="T29" fmla="*/ 0 h 2"/>
                  <a:gd name="T30" fmla="*/ 111 w 468"/>
                  <a:gd name="T31" fmla="*/ 0 h 2"/>
                  <a:gd name="T32" fmla="*/ 121 w 468"/>
                  <a:gd name="T33" fmla="*/ 1 h 2"/>
                  <a:gd name="T34" fmla="*/ 137 w 468"/>
                  <a:gd name="T35" fmla="*/ 2 h 2"/>
                  <a:gd name="T36" fmla="*/ 147 w 468"/>
                  <a:gd name="T37" fmla="*/ 0 h 2"/>
                  <a:gd name="T38" fmla="*/ 142 w 468"/>
                  <a:gd name="T39" fmla="*/ 0 h 2"/>
                  <a:gd name="T40" fmla="*/ 151 w 468"/>
                  <a:gd name="T41" fmla="*/ 1 h 2"/>
                  <a:gd name="T42" fmla="*/ 167 w 468"/>
                  <a:gd name="T43" fmla="*/ 2 h 2"/>
                  <a:gd name="T44" fmla="*/ 177 w 468"/>
                  <a:gd name="T45" fmla="*/ 0 h 2"/>
                  <a:gd name="T46" fmla="*/ 172 w 468"/>
                  <a:gd name="T47" fmla="*/ 0 h 2"/>
                  <a:gd name="T48" fmla="*/ 181 w 468"/>
                  <a:gd name="T49" fmla="*/ 1 h 2"/>
                  <a:gd name="T50" fmla="*/ 197 w 468"/>
                  <a:gd name="T51" fmla="*/ 2 h 2"/>
                  <a:gd name="T52" fmla="*/ 207 w 468"/>
                  <a:gd name="T53" fmla="*/ 0 h 2"/>
                  <a:gd name="T54" fmla="*/ 202 w 468"/>
                  <a:gd name="T55" fmla="*/ 0 h 2"/>
                  <a:gd name="T56" fmla="*/ 212 w 468"/>
                  <a:gd name="T57" fmla="*/ 1 h 2"/>
                  <a:gd name="T58" fmla="*/ 227 w 468"/>
                  <a:gd name="T59" fmla="*/ 2 h 2"/>
                  <a:gd name="T60" fmla="*/ 238 w 468"/>
                  <a:gd name="T61" fmla="*/ 0 h 2"/>
                  <a:gd name="T62" fmla="*/ 233 w 468"/>
                  <a:gd name="T63" fmla="*/ 0 h 2"/>
                  <a:gd name="T64" fmla="*/ 242 w 468"/>
                  <a:gd name="T65" fmla="*/ 1 h 2"/>
                  <a:gd name="T66" fmla="*/ 258 w 468"/>
                  <a:gd name="T67" fmla="*/ 2 h 2"/>
                  <a:gd name="T68" fmla="*/ 268 w 468"/>
                  <a:gd name="T69" fmla="*/ 0 h 2"/>
                  <a:gd name="T70" fmla="*/ 263 w 468"/>
                  <a:gd name="T71" fmla="*/ 0 h 2"/>
                  <a:gd name="T72" fmla="*/ 272 w 468"/>
                  <a:gd name="T73" fmla="*/ 1 h 2"/>
                  <a:gd name="T74" fmla="*/ 288 w 468"/>
                  <a:gd name="T75" fmla="*/ 2 h 2"/>
                  <a:gd name="T76" fmla="*/ 298 w 468"/>
                  <a:gd name="T77" fmla="*/ 0 h 2"/>
                  <a:gd name="T78" fmla="*/ 293 w 468"/>
                  <a:gd name="T79" fmla="*/ 0 h 2"/>
                  <a:gd name="T80" fmla="*/ 302 w 468"/>
                  <a:gd name="T81" fmla="*/ 1 h 2"/>
                  <a:gd name="T82" fmla="*/ 318 w 468"/>
                  <a:gd name="T83" fmla="*/ 2 h 2"/>
                  <a:gd name="T84" fmla="*/ 328 w 468"/>
                  <a:gd name="T85" fmla="*/ 0 h 2"/>
                  <a:gd name="T86" fmla="*/ 323 w 468"/>
                  <a:gd name="T87" fmla="*/ 0 h 2"/>
                  <a:gd name="T88" fmla="*/ 333 w 468"/>
                  <a:gd name="T89" fmla="*/ 1 h 2"/>
                  <a:gd name="T90" fmla="*/ 349 w 468"/>
                  <a:gd name="T91" fmla="*/ 2 h 2"/>
                  <a:gd name="T92" fmla="*/ 359 w 468"/>
                  <a:gd name="T93" fmla="*/ 0 h 2"/>
                  <a:gd name="T94" fmla="*/ 354 w 468"/>
                  <a:gd name="T95" fmla="*/ 0 h 2"/>
                  <a:gd name="T96" fmla="*/ 363 w 468"/>
                  <a:gd name="T97" fmla="*/ 1 h 2"/>
                  <a:gd name="T98" fmla="*/ 379 w 468"/>
                  <a:gd name="T99" fmla="*/ 2 h 2"/>
                  <a:gd name="T100" fmla="*/ 389 w 468"/>
                  <a:gd name="T101" fmla="*/ 0 h 2"/>
                  <a:gd name="T102" fmla="*/ 384 w 468"/>
                  <a:gd name="T103" fmla="*/ 0 h 2"/>
                  <a:gd name="T104" fmla="*/ 393 w 468"/>
                  <a:gd name="T105" fmla="*/ 1 h 2"/>
                  <a:gd name="T106" fmla="*/ 409 w 468"/>
                  <a:gd name="T107" fmla="*/ 2 h 2"/>
                  <a:gd name="T108" fmla="*/ 419 w 468"/>
                  <a:gd name="T109" fmla="*/ 0 h 2"/>
                  <a:gd name="T110" fmla="*/ 414 w 468"/>
                  <a:gd name="T111" fmla="*/ 0 h 2"/>
                  <a:gd name="T112" fmla="*/ 423 w 468"/>
                  <a:gd name="T113" fmla="*/ 1 h 2"/>
                  <a:gd name="T114" fmla="*/ 439 w 468"/>
                  <a:gd name="T115" fmla="*/ 2 h 2"/>
                  <a:gd name="T116" fmla="*/ 449 w 468"/>
                  <a:gd name="T117" fmla="*/ 0 h 2"/>
                  <a:gd name="T118" fmla="*/ 445 w 468"/>
                  <a:gd name="T119" fmla="*/ 0 h 2"/>
                  <a:gd name="T120" fmla="*/ 453 w 468"/>
                  <a:gd name="T121" fmla="*/ 1 h 2"/>
                  <a:gd name="T122" fmla="*/ 467 w 468"/>
                  <a:gd name="T123" fmla="*/ 2 h 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8"/>
                  <a:gd name="T187" fmla="*/ 0 h 2"/>
                  <a:gd name="T188" fmla="*/ 468 w 468"/>
                  <a:gd name="T189" fmla="*/ 2 h 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8" h="2">
                    <a:moveTo>
                      <a:pt x="1" y="0"/>
                    </a:moveTo>
                    <a:lnTo>
                      <a:pt x="5" y="0"/>
                    </a:lnTo>
                    <a:lnTo>
                      <a:pt x="6" y="1"/>
                    </a:lnTo>
                    <a:lnTo>
                      <a:pt x="5" y="2"/>
                    </a:lnTo>
                    <a:lnTo>
                      <a:pt x="1" y="2"/>
                    </a:lnTo>
                    <a:lnTo>
                      <a:pt x="0" y="1"/>
                    </a:lnTo>
                    <a:lnTo>
                      <a:pt x="1" y="0"/>
                    </a:lnTo>
                    <a:close/>
                    <a:moveTo>
                      <a:pt x="10" y="0"/>
                    </a:moveTo>
                    <a:lnTo>
                      <a:pt x="15" y="0"/>
                    </a:lnTo>
                    <a:lnTo>
                      <a:pt x="16" y="1"/>
                    </a:lnTo>
                    <a:lnTo>
                      <a:pt x="15" y="2"/>
                    </a:lnTo>
                    <a:lnTo>
                      <a:pt x="10" y="2"/>
                    </a:lnTo>
                    <a:lnTo>
                      <a:pt x="9" y="1"/>
                    </a:lnTo>
                    <a:lnTo>
                      <a:pt x="10" y="0"/>
                    </a:lnTo>
                    <a:close/>
                    <a:moveTo>
                      <a:pt x="21" y="0"/>
                    </a:moveTo>
                    <a:lnTo>
                      <a:pt x="26" y="0"/>
                    </a:lnTo>
                    <a:lnTo>
                      <a:pt x="26" y="1"/>
                    </a:lnTo>
                    <a:lnTo>
                      <a:pt x="26" y="2"/>
                    </a:lnTo>
                    <a:lnTo>
                      <a:pt x="21" y="2"/>
                    </a:lnTo>
                    <a:lnTo>
                      <a:pt x="20" y="1"/>
                    </a:lnTo>
                    <a:lnTo>
                      <a:pt x="21" y="0"/>
                    </a:lnTo>
                    <a:close/>
                    <a:moveTo>
                      <a:pt x="31" y="0"/>
                    </a:moveTo>
                    <a:lnTo>
                      <a:pt x="35" y="0"/>
                    </a:lnTo>
                    <a:lnTo>
                      <a:pt x="36" y="1"/>
                    </a:lnTo>
                    <a:lnTo>
                      <a:pt x="35" y="2"/>
                    </a:lnTo>
                    <a:lnTo>
                      <a:pt x="31" y="2"/>
                    </a:lnTo>
                    <a:lnTo>
                      <a:pt x="30" y="1"/>
                    </a:lnTo>
                    <a:lnTo>
                      <a:pt x="31" y="0"/>
                    </a:lnTo>
                    <a:close/>
                    <a:moveTo>
                      <a:pt x="40" y="0"/>
                    </a:moveTo>
                    <a:lnTo>
                      <a:pt x="46" y="0"/>
                    </a:lnTo>
                    <a:lnTo>
                      <a:pt x="47" y="1"/>
                    </a:lnTo>
                    <a:lnTo>
                      <a:pt x="46" y="2"/>
                    </a:lnTo>
                    <a:lnTo>
                      <a:pt x="40" y="2"/>
                    </a:lnTo>
                    <a:lnTo>
                      <a:pt x="39" y="1"/>
                    </a:lnTo>
                    <a:lnTo>
                      <a:pt x="40" y="0"/>
                    </a:lnTo>
                    <a:close/>
                    <a:moveTo>
                      <a:pt x="51" y="0"/>
                    </a:moveTo>
                    <a:lnTo>
                      <a:pt x="56" y="0"/>
                    </a:lnTo>
                    <a:lnTo>
                      <a:pt x="57" y="1"/>
                    </a:lnTo>
                    <a:lnTo>
                      <a:pt x="56" y="2"/>
                    </a:lnTo>
                    <a:lnTo>
                      <a:pt x="51" y="2"/>
                    </a:lnTo>
                    <a:lnTo>
                      <a:pt x="50" y="1"/>
                    </a:lnTo>
                    <a:lnTo>
                      <a:pt x="51" y="0"/>
                    </a:lnTo>
                    <a:close/>
                    <a:moveTo>
                      <a:pt x="61" y="0"/>
                    </a:moveTo>
                    <a:lnTo>
                      <a:pt x="66" y="0"/>
                    </a:lnTo>
                    <a:lnTo>
                      <a:pt x="67" y="1"/>
                    </a:lnTo>
                    <a:lnTo>
                      <a:pt x="66" y="2"/>
                    </a:lnTo>
                    <a:lnTo>
                      <a:pt x="61" y="2"/>
                    </a:lnTo>
                    <a:lnTo>
                      <a:pt x="60" y="1"/>
                    </a:lnTo>
                    <a:lnTo>
                      <a:pt x="61" y="0"/>
                    </a:lnTo>
                    <a:close/>
                    <a:moveTo>
                      <a:pt x="71" y="0"/>
                    </a:moveTo>
                    <a:lnTo>
                      <a:pt x="76" y="0"/>
                    </a:lnTo>
                    <a:lnTo>
                      <a:pt x="77" y="1"/>
                    </a:lnTo>
                    <a:lnTo>
                      <a:pt x="76" y="2"/>
                    </a:lnTo>
                    <a:lnTo>
                      <a:pt x="71" y="2"/>
                    </a:lnTo>
                    <a:lnTo>
                      <a:pt x="70" y="1"/>
                    </a:lnTo>
                    <a:lnTo>
                      <a:pt x="71" y="0"/>
                    </a:lnTo>
                    <a:close/>
                    <a:moveTo>
                      <a:pt x="81" y="0"/>
                    </a:moveTo>
                    <a:lnTo>
                      <a:pt x="86" y="0"/>
                    </a:lnTo>
                    <a:lnTo>
                      <a:pt x="87" y="1"/>
                    </a:lnTo>
                    <a:lnTo>
                      <a:pt x="86" y="2"/>
                    </a:lnTo>
                    <a:lnTo>
                      <a:pt x="81" y="2"/>
                    </a:lnTo>
                    <a:lnTo>
                      <a:pt x="80" y="1"/>
                    </a:lnTo>
                    <a:lnTo>
                      <a:pt x="81" y="0"/>
                    </a:lnTo>
                    <a:close/>
                    <a:moveTo>
                      <a:pt x="91" y="0"/>
                    </a:moveTo>
                    <a:lnTo>
                      <a:pt x="96" y="0"/>
                    </a:lnTo>
                    <a:lnTo>
                      <a:pt x="97" y="1"/>
                    </a:lnTo>
                    <a:lnTo>
                      <a:pt x="96" y="2"/>
                    </a:lnTo>
                    <a:lnTo>
                      <a:pt x="91" y="2"/>
                    </a:lnTo>
                    <a:lnTo>
                      <a:pt x="91" y="1"/>
                    </a:lnTo>
                    <a:lnTo>
                      <a:pt x="91" y="0"/>
                    </a:lnTo>
                    <a:close/>
                    <a:moveTo>
                      <a:pt x="101" y="0"/>
                    </a:moveTo>
                    <a:lnTo>
                      <a:pt x="106" y="0"/>
                    </a:lnTo>
                    <a:lnTo>
                      <a:pt x="107" y="1"/>
                    </a:lnTo>
                    <a:lnTo>
                      <a:pt x="106" y="2"/>
                    </a:lnTo>
                    <a:lnTo>
                      <a:pt x="101" y="2"/>
                    </a:lnTo>
                    <a:lnTo>
                      <a:pt x="100" y="1"/>
                    </a:lnTo>
                    <a:lnTo>
                      <a:pt x="101" y="0"/>
                    </a:lnTo>
                    <a:close/>
                    <a:moveTo>
                      <a:pt x="111" y="0"/>
                    </a:moveTo>
                    <a:lnTo>
                      <a:pt x="117" y="0"/>
                    </a:lnTo>
                    <a:lnTo>
                      <a:pt x="117" y="1"/>
                    </a:lnTo>
                    <a:lnTo>
                      <a:pt x="117" y="2"/>
                    </a:lnTo>
                    <a:lnTo>
                      <a:pt x="111" y="2"/>
                    </a:lnTo>
                    <a:lnTo>
                      <a:pt x="110" y="1"/>
                    </a:lnTo>
                    <a:lnTo>
                      <a:pt x="111" y="0"/>
                    </a:lnTo>
                    <a:close/>
                    <a:moveTo>
                      <a:pt x="121" y="0"/>
                    </a:moveTo>
                    <a:lnTo>
                      <a:pt x="126" y="0"/>
                    </a:lnTo>
                    <a:lnTo>
                      <a:pt x="127" y="1"/>
                    </a:lnTo>
                    <a:lnTo>
                      <a:pt x="126" y="2"/>
                    </a:lnTo>
                    <a:lnTo>
                      <a:pt x="121" y="2"/>
                    </a:lnTo>
                    <a:lnTo>
                      <a:pt x="121" y="1"/>
                    </a:lnTo>
                    <a:lnTo>
                      <a:pt x="121" y="0"/>
                    </a:lnTo>
                    <a:close/>
                    <a:moveTo>
                      <a:pt x="131" y="0"/>
                    </a:moveTo>
                    <a:lnTo>
                      <a:pt x="137" y="0"/>
                    </a:lnTo>
                    <a:lnTo>
                      <a:pt x="138" y="1"/>
                    </a:lnTo>
                    <a:lnTo>
                      <a:pt x="137" y="2"/>
                    </a:lnTo>
                    <a:lnTo>
                      <a:pt x="131" y="2"/>
                    </a:lnTo>
                    <a:lnTo>
                      <a:pt x="130" y="1"/>
                    </a:lnTo>
                    <a:lnTo>
                      <a:pt x="131" y="0"/>
                    </a:lnTo>
                    <a:close/>
                    <a:moveTo>
                      <a:pt x="142" y="0"/>
                    </a:moveTo>
                    <a:lnTo>
                      <a:pt x="147" y="0"/>
                    </a:lnTo>
                    <a:lnTo>
                      <a:pt x="147" y="1"/>
                    </a:lnTo>
                    <a:lnTo>
                      <a:pt x="147" y="2"/>
                    </a:lnTo>
                    <a:lnTo>
                      <a:pt x="142" y="2"/>
                    </a:lnTo>
                    <a:lnTo>
                      <a:pt x="141" y="1"/>
                    </a:lnTo>
                    <a:lnTo>
                      <a:pt x="142" y="0"/>
                    </a:lnTo>
                    <a:close/>
                    <a:moveTo>
                      <a:pt x="151" y="0"/>
                    </a:moveTo>
                    <a:lnTo>
                      <a:pt x="156" y="0"/>
                    </a:lnTo>
                    <a:lnTo>
                      <a:pt x="157" y="1"/>
                    </a:lnTo>
                    <a:lnTo>
                      <a:pt x="156" y="2"/>
                    </a:lnTo>
                    <a:lnTo>
                      <a:pt x="151" y="2"/>
                    </a:lnTo>
                    <a:lnTo>
                      <a:pt x="151" y="1"/>
                    </a:lnTo>
                    <a:lnTo>
                      <a:pt x="151" y="0"/>
                    </a:lnTo>
                    <a:close/>
                    <a:moveTo>
                      <a:pt x="162" y="0"/>
                    </a:moveTo>
                    <a:lnTo>
                      <a:pt x="167" y="0"/>
                    </a:lnTo>
                    <a:lnTo>
                      <a:pt x="168" y="1"/>
                    </a:lnTo>
                    <a:lnTo>
                      <a:pt x="167" y="2"/>
                    </a:lnTo>
                    <a:lnTo>
                      <a:pt x="162" y="2"/>
                    </a:lnTo>
                    <a:lnTo>
                      <a:pt x="161" y="1"/>
                    </a:lnTo>
                    <a:lnTo>
                      <a:pt x="162" y="0"/>
                    </a:lnTo>
                    <a:close/>
                    <a:moveTo>
                      <a:pt x="172" y="0"/>
                    </a:moveTo>
                    <a:lnTo>
                      <a:pt x="177" y="0"/>
                    </a:lnTo>
                    <a:lnTo>
                      <a:pt x="177" y="1"/>
                    </a:lnTo>
                    <a:lnTo>
                      <a:pt x="177" y="2"/>
                    </a:lnTo>
                    <a:lnTo>
                      <a:pt x="172" y="2"/>
                    </a:lnTo>
                    <a:lnTo>
                      <a:pt x="171" y="1"/>
                    </a:lnTo>
                    <a:lnTo>
                      <a:pt x="172" y="0"/>
                    </a:lnTo>
                    <a:close/>
                    <a:moveTo>
                      <a:pt x="182" y="0"/>
                    </a:moveTo>
                    <a:lnTo>
                      <a:pt x="187" y="0"/>
                    </a:lnTo>
                    <a:lnTo>
                      <a:pt x="188" y="1"/>
                    </a:lnTo>
                    <a:lnTo>
                      <a:pt x="187" y="2"/>
                    </a:lnTo>
                    <a:lnTo>
                      <a:pt x="182" y="2"/>
                    </a:lnTo>
                    <a:lnTo>
                      <a:pt x="181" y="1"/>
                    </a:lnTo>
                    <a:lnTo>
                      <a:pt x="182" y="0"/>
                    </a:lnTo>
                    <a:close/>
                    <a:moveTo>
                      <a:pt x="192" y="0"/>
                    </a:moveTo>
                    <a:lnTo>
                      <a:pt x="197" y="0"/>
                    </a:lnTo>
                    <a:lnTo>
                      <a:pt x="198" y="1"/>
                    </a:lnTo>
                    <a:lnTo>
                      <a:pt x="197" y="2"/>
                    </a:lnTo>
                    <a:lnTo>
                      <a:pt x="192" y="2"/>
                    </a:lnTo>
                    <a:lnTo>
                      <a:pt x="191" y="1"/>
                    </a:lnTo>
                    <a:lnTo>
                      <a:pt x="192" y="0"/>
                    </a:lnTo>
                    <a:close/>
                    <a:moveTo>
                      <a:pt x="202" y="0"/>
                    </a:moveTo>
                    <a:lnTo>
                      <a:pt x="207" y="0"/>
                    </a:lnTo>
                    <a:lnTo>
                      <a:pt x="208" y="1"/>
                    </a:lnTo>
                    <a:lnTo>
                      <a:pt x="207" y="2"/>
                    </a:lnTo>
                    <a:lnTo>
                      <a:pt x="202" y="2"/>
                    </a:lnTo>
                    <a:lnTo>
                      <a:pt x="201" y="1"/>
                    </a:lnTo>
                    <a:lnTo>
                      <a:pt x="202" y="0"/>
                    </a:lnTo>
                    <a:close/>
                    <a:moveTo>
                      <a:pt x="212" y="0"/>
                    </a:moveTo>
                    <a:lnTo>
                      <a:pt x="217" y="0"/>
                    </a:lnTo>
                    <a:lnTo>
                      <a:pt x="218" y="1"/>
                    </a:lnTo>
                    <a:lnTo>
                      <a:pt x="217" y="2"/>
                    </a:lnTo>
                    <a:lnTo>
                      <a:pt x="212" y="2"/>
                    </a:lnTo>
                    <a:lnTo>
                      <a:pt x="212" y="1"/>
                    </a:lnTo>
                    <a:lnTo>
                      <a:pt x="212" y="0"/>
                    </a:lnTo>
                    <a:close/>
                    <a:moveTo>
                      <a:pt x="222" y="0"/>
                    </a:moveTo>
                    <a:lnTo>
                      <a:pt x="227" y="0"/>
                    </a:lnTo>
                    <a:lnTo>
                      <a:pt x="228" y="1"/>
                    </a:lnTo>
                    <a:lnTo>
                      <a:pt x="227" y="2"/>
                    </a:lnTo>
                    <a:lnTo>
                      <a:pt x="222" y="2"/>
                    </a:lnTo>
                    <a:lnTo>
                      <a:pt x="221" y="1"/>
                    </a:lnTo>
                    <a:lnTo>
                      <a:pt x="222" y="0"/>
                    </a:lnTo>
                    <a:close/>
                    <a:moveTo>
                      <a:pt x="233" y="0"/>
                    </a:moveTo>
                    <a:lnTo>
                      <a:pt x="238" y="0"/>
                    </a:lnTo>
                    <a:lnTo>
                      <a:pt x="238" y="1"/>
                    </a:lnTo>
                    <a:lnTo>
                      <a:pt x="238" y="2"/>
                    </a:lnTo>
                    <a:lnTo>
                      <a:pt x="233" y="2"/>
                    </a:lnTo>
                    <a:lnTo>
                      <a:pt x="232" y="1"/>
                    </a:lnTo>
                    <a:lnTo>
                      <a:pt x="233" y="0"/>
                    </a:lnTo>
                    <a:close/>
                    <a:moveTo>
                      <a:pt x="242" y="0"/>
                    </a:moveTo>
                    <a:lnTo>
                      <a:pt x="247" y="0"/>
                    </a:lnTo>
                    <a:lnTo>
                      <a:pt x="248" y="1"/>
                    </a:lnTo>
                    <a:lnTo>
                      <a:pt x="247" y="2"/>
                    </a:lnTo>
                    <a:lnTo>
                      <a:pt x="242" y="2"/>
                    </a:lnTo>
                    <a:lnTo>
                      <a:pt x="242" y="1"/>
                    </a:lnTo>
                    <a:lnTo>
                      <a:pt x="242" y="0"/>
                    </a:lnTo>
                    <a:close/>
                    <a:moveTo>
                      <a:pt x="252" y="0"/>
                    </a:moveTo>
                    <a:lnTo>
                      <a:pt x="258" y="0"/>
                    </a:lnTo>
                    <a:lnTo>
                      <a:pt x="259" y="1"/>
                    </a:lnTo>
                    <a:lnTo>
                      <a:pt x="258" y="2"/>
                    </a:lnTo>
                    <a:lnTo>
                      <a:pt x="252" y="2"/>
                    </a:lnTo>
                    <a:lnTo>
                      <a:pt x="251" y="1"/>
                    </a:lnTo>
                    <a:lnTo>
                      <a:pt x="252" y="0"/>
                    </a:lnTo>
                    <a:close/>
                    <a:moveTo>
                      <a:pt x="263" y="0"/>
                    </a:moveTo>
                    <a:lnTo>
                      <a:pt x="268" y="0"/>
                    </a:lnTo>
                    <a:lnTo>
                      <a:pt x="268" y="1"/>
                    </a:lnTo>
                    <a:lnTo>
                      <a:pt x="268" y="2"/>
                    </a:lnTo>
                    <a:lnTo>
                      <a:pt x="263" y="2"/>
                    </a:lnTo>
                    <a:lnTo>
                      <a:pt x="262" y="1"/>
                    </a:lnTo>
                    <a:lnTo>
                      <a:pt x="263" y="0"/>
                    </a:lnTo>
                    <a:close/>
                    <a:moveTo>
                      <a:pt x="272" y="0"/>
                    </a:moveTo>
                    <a:lnTo>
                      <a:pt x="277" y="0"/>
                    </a:lnTo>
                    <a:lnTo>
                      <a:pt x="279" y="1"/>
                    </a:lnTo>
                    <a:lnTo>
                      <a:pt x="277" y="2"/>
                    </a:lnTo>
                    <a:lnTo>
                      <a:pt x="272" y="2"/>
                    </a:lnTo>
                    <a:lnTo>
                      <a:pt x="272" y="1"/>
                    </a:lnTo>
                    <a:lnTo>
                      <a:pt x="272" y="0"/>
                    </a:lnTo>
                    <a:close/>
                    <a:moveTo>
                      <a:pt x="283" y="0"/>
                    </a:moveTo>
                    <a:lnTo>
                      <a:pt x="288" y="0"/>
                    </a:lnTo>
                    <a:lnTo>
                      <a:pt x="289" y="1"/>
                    </a:lnTo>
                    <a:lnTo>
                      <a:pt x="288" y="2"/>
                    </a:lnTo>
                    <a:lnTo>
                      <a:pt x="283" y="2"/>
                    </a:lnTo>
                    <a:lnTo>
                      <a:pt x="282" y="1"/>
                    </a:lnTo>
                    <a:lnTo>
                      <a:pt x="283" y="0"/>
                    </a:lnTo>
                    <a:close/>
                    <a:moveTo>
                      <a:pt x="293" y="0"/>
                    </a:moveTo>
                    <a:lnTo>
                      <a:pt x="298" y="0"/>
                    </a:lnTo>
                    <a:lnTo>
                      <a:pt x="298" y="1"/>
                    </a:lnTo>
                    <a:lnTo>
                      <a:pt x="298" y="2"/>
                    </a:lnTo>
                    <a:lnTo>
                      <a:pt x="293" y="2"/>
                    </a:lnTo>
                    <a:lnTo>
                      <a:pt x="292" y="1"/>
                    </a:lnTo>
                    <a:lnTo>
                      <a:pt x="293" y="0"/>
                    </a:lnTo>
                    <a:close/>
                    <a:moveTo>
                      <a:pt x="303" y="0"/>
                    </a:moveTo>
                    <a:lnTo>
                      <a:pt x="308" y="0"/>
                    </a:lnTo>
                    <a:lnTo>
                      <a:pt x="309" y="1"/>
                    </a:lnTo>
                    <a:lnTo>
                      <a:pt x="308" y="2"/>
                    </a:lnTo>
                    <a:lnTo>
                      <a:pt x="303" y="2"/>
                    </a:lnTo>
                    <a:lnTo>
                      <a:pt x="302" y="1"/>
                    </a:lnTo>
                    <a:lnTo>
                      <a:pt x="303" y="0"/>
                    </a:lnTo>
                    <a:close/>
                    <a:moveTo>
                      <a:pt x="313" y="0"/>
                    </a:moveTo>
                    <a:lnTo>
                      <a:pt x="318" y="0"/>
                    </a:lnTo>
                    <a:lnTo>
                      <a:pt x="319" y="1"/>
                    </a:lnTo>
                    <a:lnTo>
                      <a:pt x="318" y="2"/>
                    </a:lnTo>
                    <a:lnTo>
                      <a:pt x="313" y="2"/>
                    </a:lnTo>
                    <a:lnTo>
                      <a:pt x="312" y="1"/>
                    </a:lnTo>
                    <a:lnTo>
                      <a:pt x="313" y="0"/>
                    </a:lnTo>
                    <a:close/>
                    <a:moveTo>
                      <a:pt x="323" y="0"/>
                    </a:moveTo>
                    <a:lnTo>
                      <a:pt x="328" y="0"/>
                    </a:lnTo>
                    <a:lnTo>
                      <a:pt x="329" y="1"/>
                    </a:lnTo>
                    <a:lnTo>
                      <a:pt x="328" y="2"/>
                    </a:lnTo>
                    <a:lnTo>
                      <a:pt x="323" y="2"/>
                    </a:lnTo>
                    <a:lnTo>
                      <a:pt x="322" y="1"/>
                    </a:lnTo>
                    <a:lnTo>
                      <a:pt x="323" y="0"/>
                    </a:lnTo>
                    <a:close/>
                    <a:moveTo>
                      <a:pt x="333" y="0"/>
                    </a:moveTo>
                    <a:lnTo>
                      <a:pt x="338" y="0"/>
                    </a:lnTo>
                    <a:lnTo>
                      <a:pt x="339" y="1"/>
                    </a:lnTo>
                    <a:lnTo>
                      <a:pt x="338" y="2"/>
                    </a:lnTo>
                    <a:lnTo>
                      <a:pt x="333" y="2"/>
                    </a:lnTo>
                    <a:lnTo>
                      <a:pt x="333" y="1"/>
                    </a:lnTo>
                    <a:lnTo>
                      <a:pt x="333" y="0"/>
                    </a:lnTo>
                    <a:close/>
                    <a:moveTo>
                      <a:pt x="343" y="0"/>
                    </a:moveTo>
                    <a:lnTo>
                      <a:pt x="349" y="0"/>
                    </a:lnTo>
                    <a:lnTo>
                      <a:pt x="349" y="1"/>
                    </a:lnTo>
                    <a:lnTo>
                      <a:pt x="349" y="2"/>
                    </a:lnTo>
                    <a:lnTo>
                      <a:pt x="343" y="2"/>
                    </a:lnTo>
                    <a:lnTo>
                      <a:pt x="342" y="1"/>
                    </a:lnTo>
                    <a:lnTo>
                      <a:pt x="343" y="0"/>
                    </a:lnTo>
                    <a:close/>
                    <a:moveTo>
                      <a:pt x="354" y="0"/>
                    </a:moveTo>
                    <a:lnTo>
                      <a:pt x="359" y="0"/>
                    </a:lnTo>
                    <a:lnTo>
                      <a:pt x="359" y="1"/>
                    </a:lnTo>
                    <a:lnTo>
                      <a:pt x="359" y="2"/>
                    </a:lnTo>
                    <a:lnTo>
                      <a:pt x="354" y="2"/>
                    </a:lnTo>
                    <a:lnTo>
                      <a:pt x="353" y="1"/>
                    </a:lnTo>
                    <a:lnTo>
                      <a:pt x="354" y="0"/>
                    </a:lnTo>
                    <a:close/>
                    <a:moveTo>
                      <a:pt x="363" y="0"/>
                    </a:moveTo>
                    <a:lnTo>
                      <a:pt x="368" y="0"/>
                    </a:lnTo>
                    <a:lnTo>
                      <a:pt x="369" y="1"/>
                    </a:lnTo>
                    <a:lnTo>
                      <a:pt x="368" y="2"/>
                    </a:lnTo>
                    <a:lnTo>
                      <a:pt x="363" y="2"/>
                    </a:lnTo>
                    <a:lnTo>
                      <a:pt x="363" y="1"/>
                    </a:lnTo>
                    <a:lnTo>
                      <a:pt x="363" y="0"/>
                    </a:lnTo>
                    <a:close/>
                    <a:moveTo>
                      <a:pt x="374" y="0"/>
                    </a:moveTo>
                    <a:lnTo>
                      <a:pt x="379" y="0"/>
                    </a:lnTo>
                    <a:lnTo>
                      <a:pt x="380" y="1"/>
                    </a:lnTo>
                    <a:lnTo>
                      <a:pt x="379" y="2"/>
                    </a:lnTo>
                    <a:lnTo>
                      <a:pt x="374" y="2"/>
                    </a:lnTo>
                    <a:lnTo>
                      <a:pt x="373" y="1"/>
                    </a:lnTo>
                    <a:lnTo>
                      <a:pt x="374" y="0"/>
                    </a:lnTo>
                    <a:close/>
                    <a:moveTo>
                      <a:pt x="384" y="0"/>
                    </a:moveTo>
                    <a:lnTo>
                      <a:pt x="389" y="0"/>
                    </a:lnTo>
                    <a:lnTo>
                      <a:pt x="389" y="1"/>
                    </a:lnTo>
                    <a:lnTo>
                      <a:pt x="389" y="2"/>
                    </a:lnTo>
                    <a:lnTo>
                      <a:pt x="384" y="2"/>
                    </a:lnTo>
                    <a:lnTo>
                      <a:pt x="383" y="1"/>
                    </a:lnTo>
                    <a:lnTo>
                      <a:pt x="384" y="0"/>
                    </a:lnTo>
                    <a:close/>
                    <a:moveTo>
                      <a:pt x="393" y="0"/>
                    </a:moveTo>
                    <a:lnTo>
                      <a:pt x="399" y="0"/>
                    </a:lnTo>
                    <a:lnTo>
                      <a:pt x="400" y="1"/>
                    </a:lnTo>
                    <a:lnTo>
                      <a:pt x="399" y="2"/>
                    </a:lnTo>
                    <a:lnTo>
                      <a:pt x="393" y="2"/>
                    </a:lnTo>
                    <a:lnTo>
                      <a:pt x="393" y="1"/>
                    </a:lnTo>
                    <a:lnTo>
                      <a:pt x="393" y="0"/>
                    </a:lnTo>
                    <a:close/>
                    <a:moveTo>
                      <a:pt x="404" y="0"/>
                    </a:moveTo>
                    <a:lnTo>
                      <a:pt x="409" y="0"/>
                    </a:lnTo>
                    <a:lnTo>
                      <a:pt x="410" y="1"/>
                    </a:lnTo>
                    <a:lnTo>
                      <a:pt x="409" y="2"/>
                    </a:lnTo>
                    <a:lnTo>
                      <a:pt x="404" y="2"/>
                    </a:lnTo>
                    <a:lnTo>
                      <a:pt x="403" y="1"/>
                    </a:lnTo>
                    <a:lnTo>
                      <a:pt x="404" y="0"/>
                    </a:lnTo>
                    <a:close/>
                    <a:moveTo>
                      <a:pt x="414" y="0"/>
                    </a:moveTo>
                    <a:lnTo>
                      <a:pt x="419" y="0"/>
                    </a:lnTo>
                    <a:lnTo>
                      <a:pt x="420" y="1"/>
                    </a:lnTo>
                    <a:lnTo>
                      <a:pt x="419" y="2"/>
                    </a:lnTo>
                    <a:lnTo>
                      <a:pt x="414" y="2"/>
                    </a:lnTo>
                    <a:lnTo>
                      <a:pt x="413" y="1"/>
                    </a:lnTo>
                    <a:lnTo>
                      <a:pt x="414" y="0"/>
                    </a:lnTo>
                    <a:close/>
                    <a:moveTo>
                      <a:pt x="424" y="0"/>
                    </a:moveTo>
                    <a:lnTo>
                      <a:pt x="429" y="0"/>
                    </a:lnTo>
                    <a:lnTo>
                      <a:pt x="430" y="1"/>
                    </a:lnTo>
                    <a:lnTo>
                      <a:pt x="429" y="2"/>
                    </a:lnTo>
                    <a:lnTo>
                      <a:pt x="424" y="2"/>
                    </a:lnTo>
                    <a:lnTo>
                      <a:pt x="423" y="1"/>
                    </a:lnTo>
                    <a:lnTo>
                      <a:pt x="424" y="0"/>
                    </a:lnTo>
                    <a:close/>
                    <a:moveTo>
                      <a:pt x="434" y="0"/>
                    </a:moveTo>
                    <a:lnTo>
                      <a:pt x="439" y="0"/>
                    </a:lnTo>
                    <a:lnTo>
                      <a:pt x="440" y="1"/>
                    </a:lnTo>
                    <a:lnTo>
                      <a:pt x="439" y="2"/>
                    </a:lnTo>
                    <a:lnTo>
                      <a:pt x="434" y="2"/>
                    </a:lnTo>
                    <a:lnTo>
                      <a:pt x="433" y="1"/>
                    </a:lnTo>
                    <a:lnTo>
                      <a:pt x="434" y="0"/>
                    </a:lnTo>
                    <a:close/>
                    <a:moveTo>
                      <a:pt x="445" y="0"/>
                    </a:moveTo>
                    <a:lnTo>
                      <a:pt x="449" y="0"/>
                    </a:lnTo>
                    <a:lnTo>
                      <a:pt x="450" y="1"/>
                    </a:lnTo>
                    <a:lnTo>
                      <a:pt x="449" y="2"/>
                    </a:lnTo>
                    <a:lnTo>
                      <a:pt x="445" y="2"/>
                    </a:lnTo>
                    <a:lnTo>
                      <a:pt x="444" y="1"/>
                    </a:lnTo>
                    <a:lnTo>
                      <a:pt x="445" y="0"/>
                    </a:lnTo>
                    <a:close/>
                    <a:moveTo>
                      <a:pt x="454" y="0"/>
                    </a:moveTo>
                    <a:lnTo>
                      <a:pt x="459" y="0"/>
                    </a:lnTo>
                    <a:lnTo>
                      <a:pt x="460" y="1"/>
                    </a:lnTo>
                    <a:lnTo>
                      <a:pt x="459" y="2"/>
                    </a:lnTo>
                    <a:lnTo>
                      <a:pt x="454" y="2"/>
                    </a:lnTo>
                    <a:lnTo>
                      <a:pt x="453" y="1"/>
                    </a:lnTo>
                    <a:lnTo>
                      <a:pt x="454" y="0"/>
                    </a:lnTo>
                    <a:close/>
                    <a:moveTo>
                      <a:pt x="464" y="0"/>
                    </a:moveTo>
                    <a:lnTo>
                      <a:pt x="467" y="0"/>
                    </a:lnTo>
                    <a:lnTo>
                      <a:pt x="468" y="1"/>
                    </a:lnTo>
                    <a:lnTo>
                      <a:pt x="467" y="2"/>
                    </a:lnTo>
                    <a:lnTo>
                      <a:pt x="464" y="2"/>
                    </a:lnTo>
                    <a:lnTo>
                      <a:pt x="463" y="1"/>
                    </a:lnTo>
                    <a:lnTo>
                      <a:pt x="464" y="0"/>
                    </a:lnTo>
                    <a:close/>
                  </a:path>
                </a:pathLst>
              </a:custGeom>
              <a:solidFill>
                <a:srgbClr val="000000"/>
              </a:solidFill>
              <a:ln w="9525">
                <a:noFill/>
                <a:round/>
                <a:headEnd/>
                <a:tailEnd/>
              </a:ln>
            </p:spPr>
            <p:txBody>
              <a:bodyPr/>
              <a:lstStyle/>
              <a:p>
                <a:endParaRPr lang="en-US"/>
              </a:p>
            </p:txBody>
          </p:sp>
          <p:sp>
            <p:nvSpPr>
              <p:cNvPr id="2174" name="Freeform 1544"/>
              <p:cNvSpPr>
                <a:spLocks/>
              </p:cNvSpPr>
              <p:nvPr/>
            </p:nvSpPr>
            <p:spPr bwMode="auto">
              <a:xfrm>
                <a:off x="2935"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5" name="Freeform 1545"/>
              <p:cNvSpPr>
                <a:spLocks/>
              </p:cNvSpPr>
              <p:nvPr/>
            </p:nvSpPr>
            <p:spPr bwMode="auto">
              <a:xfrm>
                <a:off x="2944"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6" name="Freeform 1546"/>
              <p:cNvSpPr>
                <a:spLocks/>
              </p:cNvSpPr>
              <p:nvPr/>
            </p:nvSpPr>
            <p:spPr bwMode="auto">
              <a:xfrm>
                <a:off x="2955"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7" name="Freeform 1547"/>
              <p:cNvSpPr>
                <a:spLocks/>
              </p:cNvSpPr>
              <p:nvPr/>
            </p:nvSpPr>
            <p:spPr bwMode="auto">
              <a:xfrm>
                <a:off x="2965"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8" name="Freeform 1548"/>
              <p:cNvSpPr>
                <a:spLocks/>
              </p:cNvSpPr>
              <p:nvPr/>
            </p:nvSpPr>
            <p:spPr bwMode="auto">
              <a:xfrm>
                <a:off x="2974"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79" name="Freeform 1549"/>
              <p:cNvSpPr>
                <a:spLocks/>
              </p:cNvSpPr>
              <p:nvPr/>
            </p:nvSpPr>
            <p:spPr bwMode="auto">
              <a:xfrm>
                <a:off x="298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0" name="Freeform 1550"/>
              <p:cNvSpPr>
                <a:spLocks/>
              </p:cNvSpPr>
              <p:nvPr/>
            </p:nvSpPr>
            <p:spPr bwMode="auto">
              <a:xfrm>
                <a:off x="299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1" name="Freeform 1551"/>
              <p:cNvSpPr>
                <a:spLocks/>
              </p:cNvSpPr>
              <p:nvPr/>
            </p:nvSpPr>
            <p:spPr bwMode="auto">
              <a:xfrm>
                <a:off x="300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2" name="Freeform 1552"/>
              <p:cNvSpPr>
                <a:spLocks/>
              </p:cNvSpPr>
              <p:nvPr/>
            </p:nvSpPr>
            <p:spPr bwMode="auto">
              <a:xfrm>
                <a:off x="301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3" name="Freeform 1553"/>
              <p:cNvSpPr>
                <a:spLocks/>
              </p:cNvSpPr>
              <p:nvPr/>
            </p:nvSpPr>
            <p:spPr bwMode="auto">
              <a:xfrm>
                <a:off x="302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84" name="Freeform 1554"/>
              <p:cNvSpPr>
                <a:spLocks/>
              </p:cNvSpPr>
              <p:nvPr/>
            </p:nvSpPr>
            <p:spPr bwMode="auto">
              <a:xfrm>
                <a:off x="3035"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5" name="Freeform 1555"/>
              <p:cNvSpPr>
                <a:spLocks/>
              </p:cNvSpPr>
              <p:nvPr/>
            </p:nvSpPr>
            <p:spPr bwMode="auto">
              <a:xfrm>
                <a:off x="3045"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6" name="Freeform 1556"/>
              <p:cNvSpPr>
                <a:spLocks/>
              </p:cNvSpPr>
              <p:nvPr/>
            </p:nvSpPr>
            <p:spPr bwMode="auto">
              <a:xfrm>
                <a:off x="305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87" name="Freeform 1557"/>
              <p:cNvSpPr>
                <a:spLocks/>
              </p:cNvSpPr>
              <p:nvPr/>
            </p:nvSpPr>
            <p:spPr bwMode="auto">
              <a:xfrm>
                <a:off x="3065"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8" name="Freeform 1558"/>
              <p:cNvSpPr>
                <a:spLocks/>
              </p:cNvSpPr>
              <p:nvPr/>
            </p:nvSpPr>
            <p:spPr bwMode="auto">
              <a:xfrm>
                <a:off x="3076"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89" name="Freeform 1559"/>
              <p:cNvSpPr>
                <a:spLocks/>
              </p:cNvSpPr>
              <p:nvPr/>
            </p:nvSpPr>
            <p:spPr bwMode="auto">
              <a:xfrm>
                <a:off x="3086"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90" name="Freeform 1560"/>
              <p:cNvSpPr>
                <a:spLocks/>
              </p:cNvSpPr>
              <p:nvPr/>
            </p:nvSpPr>
            <p:spPr bwMode="auto">
              <a:xfrm>
                <a:off x="309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1" name="Freeform 1561"/>
              <p:cNvSpPr>
                <a:spLocks/>
              </p:cNvSpPr>
              <p:nvPr/>
            </p:nvSpPr>
            <p:spPr bwMode="auto">
              <a:xfrm>
                <a:off x="3106"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2" name="Freeform 1562"/>
              <p:cNvSpPr>
                <a:spLocks/>
              </p:cNvSpPr>
              <p:nvPr/>
            </p:nvSpPr>
            <p:spPr bwMode="auto">
              <a:xfrm>
                <a:off x="311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3" name="Freeform 1563"/>
              <p:cNvSpPr>
                <a:spLocks/>
              </p:cNvSpPr>
              <p:nvPr/>
            </p:nvSpPr>
            <p:spPr bwMode="auto">
              <a:xfrm>
                <a:off x="312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4" name="Freeform 1564"/>
              <p:cNvSpPr>
                <a:spLocks/>
              </p:cNvSpPr>
              <p:nvPr/>
            </p:nvSpPr>
            <p:spPr bwMode="auto">
              <a:xfrm>
                <a:off x="313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5" name="Freeform 1565"/>
              <p:cNvSpPr>
                <a:spLocks/>
              </p:cNvSpPr>
              <p:nvPr/>
            </p:nvSpPr>
            <p:spPr bwMode="auto">
              <a:xfrm>
                <a:off x="3147"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96" name="Freeform 1566"/>
              <p:cNvSpPr>
                <a:spLocks/>
              </p:cNvSpPr>
              <p:nvPr/>
            </p:nvSpPr>
            <p:spPr bwMode="auto">
              <a:xfrm>
                <a:off x="3156"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7" name="Freeform 1567"/>
              <p:cNvSpPr>
                <a:spLocks/>
              </p:cNvSpPr>
              <p:nvPr/>
            </p:nvSpPr>
            <p:spPr bwMode="auto">
              <a:xfrm>
                <a:off x="3167"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198" name="Freeform 1568"/>
              <p:cNvSpPr>
                <a:spLocks/>
              </p:cNvSpPr>
              <p:nvPr/>
            </p:nvSpPr>
            <p:spPr bwMode="auto">
              <a:xfrm>
                <a:off x="3177"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199" name="Freeform 1569"/>
              <p:cNvSpPr>
                <a:spLocks/>
              </p:cNvSpPr>
              <p:nvPr/>
            </p:nvSpPr>
            <p:spPr bwMode="auto">
              <a:xfrm>
                <a:off x="3186" y="2433"/>
                <a:ext cx="8" cy="2"/>
              </a:xfrm>
              <a:custGeom>
                <a:avLst/>
                <a:gdLst>
                  <a:gd name="T0" fmla="*/ 1 w 8"/>
                  <a:gd name="T1" fmla="*/ 0 h 2"/>
                  <a:gd name="T2" fmla="*/ 7 w 8"/>
                  <a:gd name="T3" fmla="*/ 0 h 2"/>
                  <a:gd name="T4" fmla="*/ 8 w 8"/>
                  <a:gd name="T5" fmla="*/ 1 h 2"/>
                  <a:gd name="T6" fmla="*/ 7 w 8"/>
                  <a:gd name="T7" fmla="*/ 2 h 2"/>
                  <a:gd name="T8" fmla="*/ 1 w 8"/>
                  <a:gd name="T9" fmla="*/ 2 h 2"/>
                  <a:gd name="T10" fmla="*/ 0 w 8"/>
                  <a:gd name="T11" fmla="*/ 1 h 2"/>
                  <a:gd name="T12" fmla="*/ 1 w 8"/>
                  <a:gd name="T13" fmla="*/ 0 h 2"/>
                  <a:gd name="T14" fmla="*/ 1 w 8"/>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1" y="0"/>
                    </a:moveTo>
                    <a:lnTo>
                      <a:pt x="7" y="0"/>
                    </a:lnTo>
                    <a:lnTo>
                      <a:pt x="8"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0" name="Freeform 1570"/>
              <p:cNvSpPr>
                <a:spLocks/>
              </p:cNvSpPr>
              <p:nvPr/>
            </p:nvSpPr>
            <p:spPr bwMode="auto">
              <a:xfrm>
                <a:off x="3197"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1" name="Freeform 1571"/>
              <p:cNvSpPr>
                <a:spLocks/>
              </p:cNvSpPr>
              <p:nvPr/>
            </p:nvSpPr>
            <p:spPr bwMode="auto">
              <a:xfrm>
                <a:off x="3207" y="2433"/>
                <a:ext cx="7" cy="2"/>
              </a:xfrm>
              <a:custGeom>
                <a:avLst/>
                <a:gdLst>
                  <a:gd name="T0" fmla="*/ 0 w 7"/>
                  <a:gd name="T1" fmla="*/ 0 h 2"/>
                  <a:gd name="T2" fmla="*/ 5 w 7"/>
                  <a:gd name="T3" fmla="*/ 0 h 2"/>
                  <a:gd name="T4" fmla="*/ 7 w 7"/>
                  <a:gd name="T5" fmla="*/ 1 h 2"/>
                  <a:gd name="T6" fmla="*/ 5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5" y="0"/>
                    </a:lnTo>
                    <a:lnTo>
                      <a:pt x="7"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202" name="Freeform 1572"/>
              <p:cNvSpPr>
                <a:spLocks/>
              </p:cNvSpPr>
              <p:nvPr/>
            </p:nvSpPr>
            <p:spPr bwMode="auto">
              <a:xfrm>
                <a:off x="321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3" name="Freeform 1573"/>
              <p:cNvSpPr>
                <a:spLocks/>
              </p:cNvSpPr>
              <p:nvPr/>
            </p:nvSpPr>
            <p:spPr bwMode="auto">
              <a:xfrm>
                <a:off x="3227"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4" name="Freeform 1574"/>
              <p:cNvSpPr>
                <a:spLocks/>
              </p:cNvSpPr>
              <p:nvPr/>
            </p:nvSpPr>
            <p:spPr bwMode="auto">
              <a:xfrm>
                <a:off x="323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5" name="Freeform 1575"/>
              <p:cNvSpPr>
                <a:spLocks/>
              </p:cNvSpPr>
              <p:nvPr/>
            </p:nvSpPr>
            <p:spPr bwMode="auto">
              <a:xfrm>
                <a:off x="324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6" name="Freeform 1576"/>
              <p:cNvSpPr>
                <a:spLocks/>
              </p:cNvSpPr>
              <p:nvPr/>
            </p:nvSpPr>
            <p:spPr bwMode="auto">
              <a:xfrm>
                <a:off x="3257"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7" name="Freeform 1577"/>
              <p:cNvSpPr>
                <a:spLocks/>
              </p:cNvSpPr>
              <p:nvPr/>
            </p:nvSpPr>
            <p:spPr bwMode="auto">
              <a:xfrm>
                <a:off x="3268"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208" name="Freeform 1578"/>
              <p:cNvSpPr>
                <a:spLocks/>
              </p:cNvSpPr>
              <p:nvPr/>
            </p:nvSpPr>
            <p:spPr bwMode="auto">
              <a:xfrm>
                <a:off x="3277" y="2433"/>
                <a:ext cx="7" cy="2"/>
              </a:xfrm>
              <a:custGeom>
                <a:avLst/>
                <a:gdLst>
                  <a:gd name="T0" fmla="*/ 1 w 7"/>
                  <a:gd name="T1" fmla="*/ 0 h 2"/>
                  <a:gd name="T2" fmla="*/ 7 w 7"/>
                  <a:gd name="T3" fmla="*/ 0 h 2"/>
                  <a:gd name="T4" fmla="*/ 7 w 7"/>
                  <a:gd name="T5" fmla="*/ 1 h 2"/>
                  <a:gd name="T6" fmla="*/ 7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7" y="0"/>
                    </a:lnTo>
                    <a:lnTo>
                      <a:pt x="7" y="1"/>
                    </a:lnTo>
                    <a:lnTo>
                      <a:pt x="7"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09" name="Freeform 1579"/>
              <p:cNvSpPr>
                <a:spLocks/>
              </p:cNvSpPr>
              <p:nvPr/>
            </p:nvSpPr>
            <p:spPr bwMode="auto">
              <a:xfrm>
                <a:off x="3288"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0" name="Freeform 1580"/>
              <p:cNvSpPr>
                <a:spLocks/>
              </p:cNvSpPr>
              <p:nvPr/>
            </p:nvSpPr>
            <p:spPr bwMode="auto">
              <a:xfrm>
                <a:off x="3298" y="2433"/>
                <a:ext cx="6" cy="2"/>
              </a:xfrm>
              <a:custGeom>
                <a:avLst/>
                <a:gdLst>
                  <a:gd name="T0" fmla="*/ 0 w 6"/>
                  <a:gd name="T1" fmla="*/ 0 h 2"/>
                  <a:gd name="T2" fmla="*/ 5 w 6"/>
                  <a:gd name="T3" fmla="*/ 0 h 2"/>
                  <a:gd name="T4" fmla="*/ 6 w 6"/>
                  <a:gd name="T5" fmla="*/ 1 h 2"/>
                  <a:gd name="T6" fmla="*/ 5 w 6"/>
                  <a:gd name="T7" fmla="*/ 2 h 2"/>
                  <a:gd name="T8" fmla="*/ 0 w 6"/>
                  <a:gd name="T9" fmla="*/ 2 h 2"/>
                  <a:gd name="T10" fmla="*/ 0 w 6"/>
                  <a:gd name="T11" fmla="*/ 1 h 2"/>
                  <a:gd name="T12" fmla="*/ 0 w 6"/>
                  <a:gd name="T13" fmla="*/ 0 h 2"/>
                  <a:gd name="T14" fmla="*/ 0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0" y="0"/>
                    </a:moveTo>
                    <a:lnTo>
                      <a:pt x="5" y="0"/>
                    </a:lnTo>
                    <a:lnTo>
                      <a:pt x="6" y="1"/>
                    </a:lnTo>
                    <a:lnTo>
                      <a:pt x="5"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211" name="Freeform 1581"/>
              <p:cNvSpPr>
                <a:spLocks/>
              </p:cNvSpPr>
              <p:nvPr/>
            </p:nvSpPr>
            <p:spPr bwMode="auto">
              <a:xfrm>
                <a:off x="330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2" name="Freeform 1582"/>
              <p:cNvSpPr>
                <a:spLocks/>
              </p:cNvSpPr>
              <p:nvPr/>
            </p:nvSpPr>
            <p:spPr bwMode="auto">
              <a:xfrm>
                <a:off x="3318" y="2433"/>
                <a:ext cx="6" cy="2"/>
              </a:xfrm>
              <a:custGeom>
                <a:avLst/>
                <a:gdLst>
                  <a:gd name="T0" fmla="*/ 1 w 6"/>
                  <a:gd name="T1" fmla="*/ 0 h 2"/>
                  <a:gd name="T2" fmla="*/ 6 w 6"/>
                  <a:gd name="T3" fmla="*/ 0 h 2"/>
                  <a:gd name="T4" fmla="*/ 6 w 6"/>
                  <a:gd name="T5" fmla="*/ 1 h 2"/>
                  <a:gd name="T6" fmla="*/ 6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6" y="0"/>
                    </a:lnTo>
                    <a:lnTo>
                      <a:pt x="6"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3" name="Freeform 1583"/>
              <p:cNvSpPr>
                <a:spLocks/>
              </p:cNvSpPr>
              <p:nvPr/>
            </p:nvSpPr>
            <p:spPr bwMode="auto">
              <a:xfrm>
                <a:off x="3328" y="2433"/>
                <a:ext cx="7" cy="2"/>
              </a:xfrm>
              <a:custGeom>
                <a:avLst/>
                <a:gdLst>
                  <a:gd name="T0" fmla="*/ 0 w 7"/>
                  <a:gd name="T1" fmla="*/ 0 h 2"/>
                  <a:gd name="T2" fmla="*/ 6 w 7"/>
                  <a:gd name="T3" fmla="*/ 0 h 2"/>
                  <a:gd name="T4" fmla="*/ 7 w 7"/>
                  <a:gd name="T5" fmla="*/ 1 h 2"/>
                  <a:gd name="T6" fmla="*/ 6 w 7"/>
                  <a:gd name="T7" fmla="*/ 2 h 2"/>
                  <a:gd name="T8" fmla="*/ 0 w 7"/>
                  <a:gd name="T9" fmla="*/ 2 h 2"/>
                  <a:gd name="T10" fmla="*/ 0 w 7"/>
                  <a:gd name="T11" fmla="*/ 1 h 2"/>
                  <a:gd name="T12" fmla="*/ 0 w 7"/>
                  <a:gd name="T13" fmla="*/ 0 h 2"/>
                  <a:gd name="T14" fmla="*/ 0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0" y="0"/>
                    </a:moveTo>
                    <a:lnTo>
                      <a:pt x="6" y="0"/>
                    </a:lnTo>
                    <a:lnTo>
                      <a:pt x="7" y="1"/>
                    </a:lnTo>
                    <a:lnTo>
                      <a:pt x="6" y="2"/>
                    </a:lnTo>
                    <a:lnTo>
                      <a:pt x="0" y="2"/>
                    </a:lnTo>
                    <a:lnTo>
                      <a:pt x="0" y="1"/>
                    </a:lnTo>
                    <a:lnTo>
                      <a:pt x="0" y="0"/>
                    </a:lnTo>
                  </a:path>
                </a:pathLst>
              </a:custGeom>
              <a:noFill/>
              <a:ln w="1588">
                <a:solidFill>
                  <a:srgbClr val="000000"/>
                </a:solidFill>
                <a:round/>
                <a:headEnd/>
                <a:tailEnd/>
              </a:ln>
            </p:spPr>
            <p:txBody>
              <a:bodyPr/>
              <a:lstStyle/>
              <a:p>
                <a:endParaRPr lang="en-US"/>
              </a:p>
            </p:txBody>
          </p:sp>
          <p:sp>
            <p:nvSpPr>
              <p:cNvPr id="2214" name="Freeform 1584"/>
              <p:cNvSpPr>
                <a:spLocks/>
              </p:cNvSpPr>
              <p:nvPr/>
            </p:nvSpPr>
            <p:spPr bwMode="auto">
              <a:xfrm>
                <a:off x="333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5" name="Freeform 1585"/>
              <p:cNvSpPr>
                <a:spLocks/>
              </p:cNvSpPr>
              <p:nvPr/>
            </p:nvSpPr>
            <p:spPr bwMode="auto">
              <a:xfrm>
                <a:off x="334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6" name="Freeform 1586"/>
              <p:cNvSpPr>
                <a:spLocks/>
              </p:cNvSpPr>
              <p:nvPr/>
            </p:nvSpPr>
            <p:spPr bwMode="auto">
              <a:xfrm>
                <a:off x="335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7" name="Freeform 1587"/>
              <p:cNvSpPr>
                <a:spLocks/>
              </p:cNvSpPr>
              <p:nvPr/>
            </p:nvSpPr>
            <p:spPr bwMode="auto">
              <a:xfrm>
                <a:off x="336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8" name="Freeform 1588"/>
              <p:cNvSpPr>
                <a:spLocks/>
              </p:cNvSpPr>
              <p:nvPr/>
            </p:nvSpPr>
            <p:spPr bwMode="auto">
              <a:xfrm>
                <a:off x="3379" y="2433"/>
                <a:ext cx="6" cy="2"/>
              </a:xfrm>
              <a:custGeom>
                <a:avLst/>
                <a:gdLst>
                  <a:gd name="T0" fmla="*/ 1 w 6"/>
                  <a:gd name="T1" fmla="*/ 0 h 2"/>
                  <a:gd name="T2" fmla="*/ 5 w 6"/>
                  <a:gd name="T3" fmla="*/ 0 h 2"/>
                  <a:gd name="T4" fmla="*/ 6 w 6"/>
                  <a:gd name="T5" fmla="*/ 1 h 2"/>
                  <a:gd name="T6" fmla="*/ 5 w 6"/>
                  <a:gd name="T7" fmla="*/ 2 h 2"/>
                  <a:gd name="T8" fmla="*/ 1 w 6"/>
                  <a:gd name="T9" fmla="*/ 2 h 2"/>
                  <a:gd name="T10" fmla="*/ 0 w 6"/>
                  <a:gd name="T11" fmla="*/ 1 h 2"/>
                  <a:gd name="T12" fmla="*/ 1 w 6"/>
                  <a:gd name="T13" fmla="*/ 0 h 2"/>
                  <a:gd name="T14" fmla="*/ 1 w 6"/>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2"/>
                  <a:gd name="T26" fmla="*/ 6 w 6"/>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2">
                    <a:moveTo>
                      <a:pt x="1" y="0"/>
                    </a:moveTo>
                    <a:lnTo>
                      <a:pt x="5" y="0"/>
                    </a:lnTo>
                    <a:lnTo>
                      <a:pt x="6" y="1"/>
                    </a:lnTo>
                    <a:lnTo>
                      <a:pt x="5"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19" name="Freeform 1589"/>
              <p:cNvSpPr>
                <a:spLocks/>
              </p:cNvSpPr>
              <p:nvPr/>
            </p:nvSpPr>
            <p:spPr bwMode="auto">
              <a:xfrm>
                <a:off x="3388" y="2433"/>
                <a:ext cx="7" cy="2"/>
              </a:xfrm>
              <a:custGeom>
                <a:avLst/>
                <a:gdLst>
                  <a:gd name="T0" fmla="*/ 1 w 7"/>
                  <a:gd name="T1" fmla="*/ 0 h 2"/>
                  <a:gd name="T2" fmla="*/ 6 w 7"/>
                  <a:gd name="T3" fmla="*/ 0 h 2"/>
                  <a:gd name="T4" fmla="*/ 7 w 7"/>
                  <a:gd name="T5" fmla="*/ 1 h 2"/>
                  <a:gd name="T6" fmla="*/ 6 w 7"/>
                  <a:gd name="T7" fmla="*/ 2 h 2"/>
                  <a:gd name="T8" fmla="*/ 1 w 7"/>
                  <a:gd name="T9" fmla="*/ 2 h 2"/>
                  <a:gd name="T10" fmla="*/ 0 w 7"/>
                  <a:gd name="T11" fmla="*/ 1 h 2"/>
                  <a:gd name="T12" fmla="*/ 1 w 7"/>
                  <a:gd name="T13" fmla="*/ 0 h 2"/>
                  <a:gd name="T14" fmla="*/ 1 w 7"/>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2"/>
                  <a:gd name="T26" fmla="*/ 7 w 7"/>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2">
                    <a:moveTo>
                      <a:pt x="1" y="0"/>
                    </a:moveTo>
                    <a:lnTo>
                      <a:pt x="6" y="0"/>
                    </a:lnTo>
                    <a:lnTo>
                      <a:pt x="7" y="1"/>
                    </a:lnTo>
                    <a:lnTo>
                      <a:pt x="6"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20" name="Freeform 1590"/>
              <p:cNvSpPr>
                <a:spLocks/>
              </p:cNvSpPr>
              <p:nvPr/>
            </p:nvSpPr>
            <p:spPr bwMode="auto">
              <a:xfrm>
                <a:off x="3398" y="2433"/>
                <a:ext cx="5" cy="2"/>
              </a:xfrm>
              <a:custGeom>
                <a:avLst/>
                <a:gdLst>
                  <a:gd name="T0" fmla="*/ 1 w 5"/>
                  <a:gd name="T1" fmla="*/ 0 h 2"/>
                  <a:gd name="T2" fmla="*/ 4 w 5"/>
                  <a:gd name="T3" fmla="*/ 0 h 2"/>
                  <a:gd name="T4" fmla="*/ 5 w 5"/>
                  <a:gd name="T5" fmla="*/ 1 h 2"/>
                  <a:gd name="T6" fmla="*/ 4 w 5"/>
                  <a:gd name="T7" fmla="*/ 2 h 2"/>
                  <a:gd name="T8" fmla="*/ 1 w 5"/>
                  <a:gd name="T9" fmla="*/ 2 h 2"/>
                  <a:gd name="T10" fmla="*/ 0 w 5"/>
                  <a:gd name="T11" fmla="*/ 1 h 2"/>
                  <a:gd name="T12" fmla="*/ 1 w 5"/>
                  <a:gd name="T13" fmla="*/ 0 h 2"/>
                  <a:gd name="T14" fmla="*/ 1 w 5"/>
                  <a:gd name="T15" fmla="*/ 0 h 2"/>
                  <a:gd name="T16" fmla="*/ 0 60000 65536"/>
                  <a:gd name="T17" fmla="*/ 0 60000 65536"/>
                  <a:gd name="T18" fmla="*/ 0 60000 65536"/>
                  <a:gd name="T19" fmla="*/ 0 60000 65536"/>
                  <a:gd name="T20" fmla="*/ 0 60000 65536"/>
                  <a:gd name="T21" fmla="*/ 0 60000 65536"/>
                  <a:gd name="T22" fmla="*/ 0 60000 65536"/>
                  <a:gd name="T23" fmla="*/ 0 60000 65536"/>
                  <a:gd name="T24" fmla="*/ 0 w 5"/>
                  <a:gd name="T25" fmla="*/ 0 h 2"/>
                  <a:gd name="T26" fmla="*/ 5 w 5"/>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 h="2">
                    <a:moveTo>
                      <a:pt x="1" y="0"/>
                    </a:moveTo>
                    <a:lnTo>
                      <a:pt x="4" y="0"/>
                    </a:lnTo>
                    <a:lnTo>
                      <a:pt x="5" y="1"/>
                    </a:lnTo>
                    <a:lnTo>
                      <a:pt x="4" y="2"/>
                    </a:lnTo>
                    <a:lnTo>
                      <a:pt x="1" y="2"/>
                    </a:lnTo>
                    <a:lnTo>
                      <a:pt x="0" y="1"/>
                    </a:lnTo>
                    <a:lnTo>
                      <a:pt x="1" y="0"/>
                    </a:lnTo>
                  </a:path>
                </a:pathLst>
              </a:custGeom>
              <a:noFill/>
              <a:ln w="1588">
                <a:solidFill>
                  <a:srgbClr val="000000"/>
                </a:solidFill>
                <a:round/>
                <a:headEnd/>
                <a:tailEnd/>
              </a:ln>
            </p:spPr>
            <p:txBody>
              <a:bodyPr/>
              <a:lstStyle/>
              <a:p>
                <a:endParaRPr lang="en-US"/>
              </a:p>
            </p:txBody>
          </p:sp>
          <p:sp>
            <p:nvSpPr>
              <p:cNvPr id="2221" name="Freeform 1591"/>
              <p:cNvSpPr>
                <a:spLocks/>
              </p:cNvSpPr>
              <p:nvPr/>
            </p:nvSpPr>
            <p:spPr bwMode="auto">
              <a:xfrm>
                <a:off x="2936" y="2069"/>
                <a:ext cx="77" cy="41"/>
              </a:xfrm>
              <a:custGeom>
                <a:avLst/>
                <a:gdLst>
                  <a:gd name="T0" fmla="*/ 0 w 77"/>
                  <a:gd name="T1" fmla="*/ 41 h 41"/>
                  <a:gd name="T2" fmla="*/ 65 w 77"/>
                  <a:gd name="T3" fmla="*/ 41 h 41"/>
                  <a:gd name="T4" fmla="*/ 77 w 77"/>
                  <a:gd name="T5" fmla="*/ 29 h 41"/>
                  <a:gd name="T6" fmla="*/ 77 w 77"/>
                  <a:gd name="T7" fmla="*/ 0 h 41"/>
                  <a:gd name="T8" fmla="*/ 0 w 77"/>
                  <a:gd name="T9" fmla="*/ 0 h 41"/>
                  <a:gd name="T10" fmla="*/ 0 w 77"/>
                  <a:gd name="T11" fmla="*/ 41 h 41"/>
                  <a:gd name="T12" fmla="*/ 0 w 77"/>
                  <a:gd name="T13" fmla="*/ 41 h 41"/>
                  <a:gd name="T14" fmla="*/ 0 60000 65536"/>
                  <a:gd name="T15" fmla="*/ 0 60000 65536"/>
                  <a:gd name="T16" fmla="*/ 0 60000 65536"/>
                  <a:gd name="T17" fmla="*/ 0 60000 65536"/>
                  <a:gd name="T18" fmla="*/ 0 60000 65536"/>
                  <a:gd name="T19" fmla="*/ 0 60000 65536"/>
                  <a:gd name="T20" fmla="*/ 0 60000 65536"/>
                  <a:gd name="T21" fmla="*/ 0 w 77"/>
                  <a:gd name="T22" fmla="*/ 0 h 41"/>
                  <a:gd name="T23" fmla="*/ 77 w 77"/>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7" h="41">
                    <a:moveTo>
                      <a:pt x="0" y="41"/>
                    </a:moveTo>
                    <a:lnTo>
                      <a:pt x="65" y="41"/>
                    </a:lnTo>
                    <a:lnTo>
                      <a:pt x="77" y="29"/>
                    </a:lnTo>
                    <a:lnTo>
                      <a:pt x="77" y="0"/>
                    </a:lnTo>
                    <a:lnTo>
                      <a:pt x="0" y="0"/>
                    </a:lnTo>
                    <a:lnTo>
                      <a:pt x="0" y="41"/>
                    </a:lnTo>
                    <a:close/>
                  </a:path>
                </a:pathLst>
              </a:custGeom>
              <a:solidFill>
                <a:srgbClr val="FFFFFF"/>
              </a:solidFill>
              <a:ln w="9525">
                <a:noFill/>
                <a:round/>
                <a:headEnd/>
                <a:tailEnd/>
              </a:ln>
            </p:spPr>
            <p:txBody>
              <a:bodyPr/>
              <a:lstStyle/>
              <a:p>
                <a:endParaRPr lang="en-US"/>
              </a:p>
            </p:txBody>
          </p:sp>
          <p:sp>
            <p:nvSpPr>
              <p:cNvPr id="2222" name="Freeform 1592"/>
              <p:cNvSpPr>
                <a:spLocks/>
              </p:cNvSpPr>
              <p:nvPr/>
            </p:nvSpPr>
            <p:spPr bwMode="auto">
              <a:xfrm>
                <a:off x="2936" y="2069"/>
                <a:ext cx="77" cy="41"/>
              </a:xfrm>
              <a:custGeom>
                <a:avLst/>
                <a:gdLst>
                  <a:gd name="T0" fmla="*/ 0 w 77"/>
                  <a:gd name="T1" fmla="*/ 41 h 41"/>
                  <a:gd name="T2" fmla="*/ 65 w 77"/>
                  <a:gd name="T3" fmla="*/ 41 h 41"/>
                  <a:gd name="T4" fmla="*/ 77 w 77"/>
                  <a:gd name="T5" fmla="*/ 29 h 41"/>
                  <a:gd name="T6" fmla="*/ 77 w 77"/>
                  <a:gd name="T7" fmla="*/ 0 h 41"/>
                  <a:gd name="T8" fmla="*/ 0 w 77"/>
                  <a:gd name="T9" fmla="*/ 0 h 41"/>
                  <a:gd name="T10" fmla="*/ 0 w 77"/>
                  <a:gd name="T11" fmla="*/ 41 h 41"/>
                  <a:gd name="T12" fmla="*/ 0 w 77"/>
                  <a:gd name="T13" fmla="*/ 41 h 41"/>
                  <a:gd name="T14" fmla="*/ 0 60000 65536"/>
                  <a:gd name="T15" fmla="*/ 0 60000 65536"/>
                  <a:gd name="T16" fmla="*/ 0 60000 65536"/>
                  <a:gd name="T17" fmla="*/ 0 60000 65536"/>
                  <a:gd name="T18" fmla="*/ 0 60000 65536"/>
                  <a:gd name="T19" fmla="*/ 0 60000 65536"/>
                  <a:gd name="T20" fmla="*/ 0 60000 65536"/>
                  <a:gd name="T21" fmla="*/ 0 w 77"/>
                  <a:gd name="T22" fmla="*/ 0 h 41"/>
                  <a:gd name="T23" fmla="*/ 77 w 77"/>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7" h="41">
                    <a:moveTo>
                      <a:pt x="0" y="41"/>
                    </a:moveTo>
                    <a:lnTo>
                      <a:pt x="65" y="41"/>
                    </a:lnTo>
                    <a:lnTo>
                      <a:pt x="77" y="29"/>
                    </a:lnTo>
                    <a:lnTo>
                      <a:pt x="77" y="0"/>
                    </a:lnTo>
                    <a:lnTo>
                      <a:pt x="0" y="0"/>
                    </a:lnTo>
                    <a:lnTo>
                      <a:pt x="0" y="41"/>
                    </a:lnTo>
                    <a:close/>
                  </a:path>
                </a:pathLst>
              </a:custGeom>
              <a:noFill/>
              <a:ln w="3175">
                <a:solidFill>
                  <a:srgbClr val="000000"/>
                </a:solidFill>
                <a:round/>
                <a:headEnd/>
                <a:tailEnd/>
              </a:ln>
            </p:spPr>
            <p:txBody>
              <a:bodyPr/>
              <a:lstStyle/>
              <a:p>
                <a:endParaRPr lang="en-US"/>
              </a:p>
            </p:txBody>
          </p:sp>
          <p:sp>
            <p:nvSpPr>
              <p:cNvPr id="2223" name="Freeform 1593"/>
              <p:cNvSpPr>
                <a:spLocks/>
              </p:cNvSpPr>
              <p:nvPr/>
            </p:nvSpPr>
            <p:spPr bwMode="auto">
              <a:xfrm>
                <a:off x="3250" y="2189"/>
                <a:ext cx="138" cy="69"/>
              </a:xfrm>
              <a:custGeom>
                <a:avLst/>
                <a:gdLst>
                  <a:gd name="T0" fmla="*/ 0 w 138"/>
                  <a:gd name="T1" fmla="*/ 17 h 69"/>
                  <a:gd name="T2" fmla="*/ 1 w 138"/>
                  <a:gd name="T3" fmla="*/ 10 h 69"/>
                  <a:gd name="T4" fmla="*/ 5 w 138"/>
                  <a:gd name="T5" fmla="*/ 5 h 69"/>
                  <a:gd name="T6" fmla="*/ 10 w 138"/>
                  <a:gd name="T7" fmla="*/ 1 h 69"/>
                  <a:gd name="T8" fmla="*/ 18 w 138"/>
                  <a:gd name="T9" fmla="*/ 0 h 69"/>
                  <a:gd name="T10" fmla="*/ 121 w 138"/>
                  <a:gd name="T11" fmla="*/ 0 h 69"/>
                  <a:gd name="T12" fmla="*/ 128 w 138"/>
                  <a:gd name="T13" fmla="*/ 1 h 69"/>
                  <a:gd name="T14" fmla="*/ 134 w 138"/>
                  <a:gd name="T15" fmla="*/ 5 h 69"/>
                  <a:gd name="T16" fmla="*/ 137 w 138"/>
                  <a:gd name="T17" fmla="*/ 10 h 69"/>
                  <a:gd name="T18" fmla="*/ 138 w 138"/>
                  <a:gd name="T19" fmla="*/ 17 h 69"/>
                  <a:gd name="T20" fmla="*/ 138 w 138"/>
                  <a:gd name="T21" fmla="*/ 17 h 69"/>
                  <a:gd name="T22" fmla="*/ 138 w 138"/>
                  <a:gd name="T23" fmla="*/ 51 h 69"/>
                  <a:gd name="T24" fmla="*/ 137 w 138"/>
                  <a:gd name="T25" fmla="*/ 58 h 69"/>
                  <a:gd name="T26" fmla="*/ 134 w 138"/>
                  <a:gd name="T27" fmla="*/ 64 h 69"/>
                  <a:gd name="T28" fmla="*/ 128 w 138"/>
                  <a:gd name="T29" fmla="*/ 67 h 69"/>
                  <a:gd name="T30" fmla="*/ 121 w 138"/>
                  <a:gd name="T31" fmla="*/ 69 h 69"/>
                  <a:gd name="T32" fmla="*/ 18 w 138"/>
                  <a:gd name="T33" fmla="*/ 69 h 69"/>
                  <a:gd name="T34" fmla="*/ 10 w 138"/>
                  <a:gd name="T35" fmla="*/ 67 h 69"/>
                  <a:gd name="T36" fmla="*/ 5 w 138"/>
                  <a:gd name="T37" fmla="*/ 64 h 69"/>
                  <a:gd name="T38" fmla="*/ 1 w 138"/>
                  <a:gd name="T39" fmla="*/ 58 h 69"/>
                  <a:gd name="T40" fmla="*/ 0 w 138"/>
                  <a:gd name="T41" fmla="*/ 51 h 69"/>
                  <a:gd name="T42" fmla="*/ 0 w 138"/>
                  <a:gd name="T43" fmla="*/ 17 h 69"/>
                  <a:gd name="T44" fmla="*/ 0 w 138"/>
                  <a:gd name="T45" fmla="*/ 17 h 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69"/>
                  <a:gd name="T71" fmla="*/ 138 w 138"/>
                  <a:gd name="T72" fmla="*/ 69 h 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69">
                    <a:moveTo>
                      <a:pt x="0" y="17"/>
                    </a:moveTo>
                    <a:lnTo>
                      <a:pt x="1" y="10"/>
                    </a:lnTo>
                    <a:lnTo>
                      <a:pt x="5" y="5"/>
                    </a:lnTo>
                    <a:lnTo>
                      <a:pt x="10" y="1"/>
                    </a:lnTo>
                    <a:lnTo>
                      <a:pt x="18" y="0"/>
                    </a:lnTo>
                    <a:lnTo>
                      <a:pt x="121" y="0"/>
                    </a:lnTo>
                    <a:lnTo>
                      <a:pt x="128" y="1"/>
                    </a:lnTo>
                    <a:lnTo>
                      <a:pt x="134" y="5"/>
                    </a:lnTo>
                    <a:lnTo>
                      <a:pt x="137" y="10"/>
                    </a:lnTo>
                    <a:lnTo>
                      <a:pt x="138" y="17"/>
                    </a:lnTo>
                    <a:lnTo>
                      <a:pt x="138" y="51"/>
                    </a:lnTo>
                    <a:lnTo>
                      <a:pt x="137" y="58"/>
                    </a:lnTo>
                    <a:lnTo>
                      <a:pt x="134" y="64"/>
                    </a:lnTo>
                    <a:lnTo>
                      <a:pt x="128" y="67"/>
                    </a:lnTo>
                    <a:lnTo>
                      <a:pt x="121" y="69"/>
                    </a:lnTo>
                    <a:lnTo>
                      <a:pt x="18" y="69"/>
                    </a:lnTo>
                    <a:lnTo>
                      <a:pt x="10" y="67"/>
                    </a:lnTo>
                    <a:lnTo>
                      <a:pt x="5" y="64"/>
                    </a:lnTo>
                    <a:lnTo>
                      <a:pt x="1" y="58"/>
                    </a:lnTo>
                    <a:lnTo>
                      <a:pt x="0" y="51"/>
                    </a:lnTo>
                    <a:lnTo>
                      <a:pt x="0" y="17"/>
                    </a:lnTo>
                    <a:close/>
                  </a:path>
                </a:pathLst>
              </a:custGeom>
              <a:solidFill>
                <a:srgbClr val="FFFFFF"/>
              </a:solidFill>
              <a:ln w="9525">
                <a:noFill/>
                <a:round/>
                <a:headEnd/>
                <a:tailEnd/>
              </a:ln>
            </p:spPr>
            <p:txBody>
              <a:bodyPr/>
              <a:lstStyle/>
              <a:p>
                <a:endParaRPr lang="en-US"/>
              </a:p>
            </p:txBody>
          </p:sp>
          <p:sp>
            <p:nvSpPr>
              <p:cNvPr id="2224" name="Freeform 1594"/>
              <p:cNvSpPr>
                <a:spLocks/>
              </p:cNvSpPr>
              <p:nvPr/>
            </p:nvSpPr>
            <p:spPr bwMode="auto">
              <a:xfrm>
                <a:off x="3250" y="2189"/>
                <a:ext cx="138" cy="69"/>
              </a:xfrm>
              <a:custGeom>
                <a:avLst/>
                <a:gdLst>
                  <a:gd name="T0" fmla="*/ 0 w 138"/>
                  <a:gd name="T1" fmla="*/ 17 h 69"/>
                  <a:gd name="T2" fmla="*/ 1 w 138"/>
                  <a:gd name="T3" fmla="*/ 10 h 69"/>
                  <a:gd name="T4" fmla="*/ 5 w 138"/>
                  <a:gd name="T5" fmla="*/ 5 h 69"/>
                  <a:gd name="T6" fmla="*/ 10 w 138"/>
                  <a:gd name="T7" fmla="*/ 1 h 69"/>
                  <a:gd name="T8" fmla="*/ 18 w 138"/>
                  <a:gd name="T9" fmla="*/ 0 h 69"/>
                  <a:gd name="T10" fmla="*/ 121 w 138"/>
                  <a:gd name="T11" fmla="*/ 0 h 69"/>
                  <a:gd name="T12" fmla="*/ 128 w 138"/>
                  <a:gd name="T13" fmla="*/ 1 h 69"/>
                  <a:gd name="T14" fmla="*/ 134 w 138"/>
                  <a:gd name="T15" fmla="*/ 5 h 69"/>
                  <a:gd name="T16" fmla="*/ 137 w 138"/>
                  <a:gd name="T17" fmla="*/ 10 h 69"/>
                  <a:gd name="T18" fmla="*/ 138 w 138"/>
                  <a:gd name="T19" fmla="*/ 17 h 69"/>
                  <a:gd name="T20" fmla="*/ 138 w 138"/>
                  <a:gd name="T21" fmla="*/ 17 h 69"/>
                  <a:gd name="T22" fmla="*/ 138 w 138"/>
                  <a:gd name="T23" fmla="*/ 51 h 69"/>
                  <a:gd name="T24" fmla="*/ 137 w 138"/>
                  <a:gd name="T25" fmla="*/ 58 h 69"/>
                  <a:gd name="T26" fmla="*/ 134 w 138"/>
                  <a:gd name="T27" fmla="*/ 64 h 69"/>
                  <a:gd name="T28" fmla="*/ 128 w 138"/>
                  <a:gd name="T29" fmla="*/ 67 h 69"/>
                  <a:gd name="T30" fmla="*/ 121 w 138"/>
                  <a:gd name="T31" fmla="*/ 69 h 69"/>
                  <a:gd name="T32" fmla="*/ 18 w 138"/>
                  <a:gd name="T33" fmla="*/ 69 h 69"/>
                  <a:gd name="T34" fmla="*/ 10 w 138"/>
                  <a:gd name="T35" fmla="*/ 67 h 69"/>
                  <a:gd name="T36" fmla="*/ 5 w 138"/>
                  <a:gd name="T37" fmla="*/ 64 h 69"/>
                  <a:gd name="T38" fmla="*/ 1 w 138"/>
                  <a:gd name="T39" fmla="*/ 58 h 69"/>
                  <a:gd name="T40" fmla="*/ 0 w 138"/>
                  <a:gd name="T41" fmla="*/ 51 h 69"/>
                  <a:gd name="T42" fmla="*/ 0 w 138"/>
                  <a:gd name="T43" fmla="*/ 17 h 69"/>
                  <a:gd name="T44" fmla="*/ 0 w 138"/>
                  <a:gd name="T45" fmla="*/ 17 h 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69"/>
                  <a:gd name="T71" fmla="*/ 138 w 138"/>
                  <a:gd name="T72" fmla="*/ 69 h 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69">
                    <a:moveTo>
                      <a:pt x="0" y="17"/>
                    </a:moveTo>
                    <a:lnTo>
                      <a:pt x="1" y="10"/>
                    </a:lnTo>
                    <a:lnTo>
                      <a:pt x="5" y="5"/>
                    </a:lnTo>
                    <a:lnTo>
                      <a:pt x="10" y="1"/>
                    </a:lnTo>
                    <a:lnTo>
                      <a:pt x="18" y="0"/>
                    </a:lnTo>
                    <a:lnTo>
                      <a:pt x="121" y="0"/>
                    </a:lnTo>
                    <a:lnTo>
                      <a:pt x="128" y="1"/>
                    </a:lnTo>
                    <a:lnTo>
                      <a:pt x="134" y="5"/>
                    </a:lnTo>
                    <a:lnTo>
                      <a:pt x="137" y="10"/>
                    </a:lnTo>
                    <a:lnTo>
                      <a:pt x="138" y="17"/>
                    </a:lnTo>
                    <a:lnTo>
                      <a:pt x="138" y="51"/>
                    </a:lnTo>
                    <a:lnTo>
                      <a:pt x="137" y="58"/>
                    </a:lnTo>
                    <a:lnTo>
                      <a:pt x="134" y="64"/>
                    </a:lnTo>
                    <a:lnTo>
                      <a:pt x="128" y="67"/>
                    </a:lnTo>
                    <a:lnTo>
                      <a:pt x="121" y="69"/>
                    </a:lnTo>
                    <a:lnTo>
                      <a:pt x="18" y="69"/>
                    </a:lnTo>
                    <a:lnTo>
                      <a:pt x="10" y="67"/>
                    </a:lnTo>
                    <a:lnTo>
                      <a:pt x="5" y="64"/>
                    </a:lnTo>
                    <a:lnTo>
                      <a:pt x="1" y="58"/>
                    </a:lnTo>
                    <a:lnTo>
                      <a:pt x="0" y="51"/>
                    </a:lnTo>
                    <a:lnTo>
                      <a:pt x="0" y="17"/>
                    </a:lnTo>
                  </a:path>
                </a:pathLst>
              </a:custGeom>
              <a:noFill/>
              <a:ln w="0">
                <a:solidFill>
                  <a:srgbClr val="000000"/>
                </a:solidFill>
                <a:round/>
                <a:headEnd/>
                <a:tailEnd/>
              </a:ln>
            </p:spPr>
            <p:txBody>
              <a:bodyPr/>
              <a:lstStyle/>
              <a:p>
                <a:endParaRPr lang="en-US"/>
              </a:p>
            </p:txBody>
          </p:sp>
          <p:sp>
            <p:nvSpPr>
              <p:cNvPr id="2225" name="Freeform 1595"/>
              <p:cNvSpPr>
                <a:spLocks/>
              </p:cNvSpPr>
              <p:nvPr/>
            </p:nvSpPr>
            <p:spPr bwMode="auto">
              <a:xfrm>
                <a:off x="3249" y="2289"/>
                <a:ext cx="140" cy="69"/>
              </a:xfrm>
              <a:custGeom>
                <a:avLst/>
                <a:gdLst>
                  <a:gd name="T0" fmla="*/ 0 w 140"/>
                  <a:gd name="T1" fmla="*/ 18 h 69"/>
                  <a:gd name="T2" fmla="*/ 1 w 140"/>
                  <a:gd name="T3" fmla="*/ 11 h 69"/>
                  <a:gd name="T4" fmla="*/ 6 w 140"/>
                  <a:gd name="T5" fmla="*/ 5 h 69"/>
                  <a:gd name="T6" fmla="*/ 10 w 140"/>
                  <a:gd name="T7" fmla="*/ 2 h 69"/>
                  <a:gd name="T8" fmla="*/ 18 w 140"/>
                  <a:gd name="T9" fmla="*/ 0 h 69"/>
                  <a:gd name="T10" fmla="*/ 123 w 140"/>
                  <a:gd name="T11" fmla="*/ 0 h 69"/>
                  <a:gd name="T12" fmla="*/ 130 w 140"/>
                  <a:gd name="T13" fmla="*/ 2 h 69"/>
                  <a:gd name="T14" fmla="*/ 135 w 140"/>
                  <a:gd name="T15" fmla="*/ 5 h 69"/>
                  <a:gd name="T16" fmla="*/ 139 w 140"/>
                  <a:gd name="T17" fmla="*/ 11 h 69"/>
                  <a:gd name="T18" fmla="*/ 140 w 140"/>
                  <a:gd name="T19" fmla="*/ 18 h 69"/>
                  <a:gd name="T20" fmla="*/ 140 w 140"/>
                  <a:gd name="T21" fmla="*/ 18 h 69"/>
                  <a:gd name="T22" fmla="*/ 140 w 140"/>
                  <a:gd name="T23" fmla="*/ 52 h 69"/>
                  <a:gd name="T24" fmla="*/ 139 w 140"/>
                  <a:gd name="T25" fmla="*/ 59 h 69"/>
                  <a:gd name="T26" fmla="*/ 135 w 140"/>
                  <a:gd name="T27" fmla="*/ 65 h 69"/>
                  <a:gd name="T28" fmla="*/ 130 w 140"/>
                  <a:gd name="T29" fmla="*/ 69 h 69"/>
                  <a:gd name="T30" fmla="*/ 123 w 140"/>
                  <a:gd name="T31" fmla="*/ 69 h 69"/>
                  <a:gd name="T32" fmla="*/ 18 w 140"/>
                  <a:gd name="T33" fmla="*/ 69 h 69"/>
                  <a:gd name="T34" fmla="*/ 10 w 140"/>
                  <a:gd name="T35" fmla="*/ 69 h 69"/>
                  <a:gd name="T36" fmla="*/ 6 w 140"/>
                  <a:gd name="T37" fmla="*/ 65 h 69"/>
                  <a:gd name="T38" fmla="*/ 1 w 140"/>
                  <a:gd name="T39" fmla="*/ 59 h 69"/>
                  <a:gd name="T40" fmla="*/ 0 w 140"/>
                  <a:gd name="T41" fmla="*/ 52 h 69"/>
                  <a:gd name="T42" fmla="*/ 0 w 140"/>
                  <a:gd name="T43" fmla="*/ 18 h 69"/>
                  <a:gd name="T44" fmla="*/ 0 w 140"/>
                  <a:gd name="T45" fmla="*/ 18 h 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40"/>
                  <a:gd name="T70" fmla="*/ 0 h 69"/>
                  <a:gd name="T71" fmla="*/ 140 w 140"/>
                  <a:gd name="T72" fmla="*/ 69 h 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40" h="69">
                    <a:moveTo>
                      <a:pt x="0" y="18"/>
                    </a:moveTo>
                    <a:lnTo>
                      <a:pt x="1" y="11"/>
                    </a:lnTo>
                    <a:lnTo>
                      <a:pt x="6" y="5"/>
                    </a:lnTo>
                    <a:lnTo>
                      <a:pt x="10" y="2"/>
                    </a:lnTo>
                    <a:lnTo>
                      <a:pt x="18" y="0"/>
                    </a:lnTo>
                    <a:lnTo>
                      <a:pt x="123" y="0"/>
                    </a:lnTo>
                    <a:lnTo>
                      <a:pt x="130" y="2"/>
                    </a:lnTo>
                    <a:lnTo>
                      <a:pt x="135" y="5"/>
                    </a:lnTo>
                    <a:lnTo>
                      <a:pt x="139" y="11"/>
                    </a:lnTo>
                    <a:lnTo>
                      <a:pt x="140" y="18"/>
                    </a:lnTo>
                    <a:lnTo>
                      <a:pt x="140" y="52"/>
                    </a:lnTo>
                    <a:lnTo>
                      <a:pt x="139" y="59"/>
                    </a:lnTo>
                    <a:lnTo>
                      <a:pt x="135" y="65"/>
                    </a:lnTo>
                    <a:lnTo>
                      <a:pt x="130" y="69"/>
                    </a:lnTo>
                    <a:lnTo>
                      <a:pt x="123" y="69"/>
                    </a:lnTo>
                    <a:lnTo>
                      <a:pt x="18" y="69"/>
                    </a:lnTo>
                    <a:lnTo>
                      <a:pt x="10" y="69"/>
                    </a:lnTo>
                    <a:lnTo>
                      <a:pt x="6" y="65"/>
                    </a:lnTo>
                    <a:lnTo>
                      <a:pt x="1" y="59"/>
                    </a:lnTo>
                    <a:lnTo>
                      <a:pt x="0" y="52"/>
                    </a:lnTo>
                    <a:lnTo>
                      <a:pt x="0" y="18"/>
                    </a:lnTo>
                    <a:close/>
                  </a:path>
                </a:pathLst>
              </a:custGeom>
              <a:solidFill>
                <a:srgbClr val="FFFFFF"/>
              </a:solidFill>
              <a:ln w="9525">
                <a:noFill/>
                <a:round/>
                <a:headEnd/>
                <a:tailEnd/>
              </a:ln>
            </p:spPr>
            <p:txBody>
              <a:bodyPr/>
              <a:lstStyle/>
              <a:p>
                <a:endParaRPr lang="en-US"/>
              </a:p>
            </p:txBody>
          </p:sp>
          <p:sp>
            <p:nvSpPr>
              <p:cNvPr id="2226" name="Freeform 1596"/>
              <p:cNvSpPr>
                <a:spLocks/>
              </p:cNvSpPr>
              <p:nvPr/>
            </p:nvSpPr>
            <p:spPr bwMode="auto">
              <a:xfrm>
                <a:off x="3249" y="2289"/>
                <a:ext cx="140" cy="69"/>
              </a:xfrm>
              <a:custGeom>
                <a:avLst/>
                <a:gdLst>
                  <a:gd name="T0" fmla="*/ 0 w 140"/>
                  <a:gd name="T1" fmla="*/ 18 h 69"/>
                  <a:gd name="T2" fmla="*/ 1 w 140"/>
                  <a:gd name="T3" fmla="*/ 11 h 69"/>
                  <a:gd name="T4" fmla="*/ 6 w 140"/>
                  <a:gd name="T5" fmla="*/ 5 h 69"/>
                  <a:gd name="T6" fmla="*/ 10 w 140"/>
                  <a:gd name="T7" fmla="*/ 2 h 69"/>
                  <a:gd name="T8" fmla="*/ 18 w 140"/>
                  <a:gd name="T9" fmla="*/ 0 h 69"/>
                  <a:gd name="T10" fmla="*/ 123 w 140"/>
                  <a:gd name="T11" fmla="*/ 0 h 69"/>
                  <a:gd name="T12" fmla="*/ 130 w 140"/>
                  <a:gd name="T13" fmla="*/ 2 h 69"/>
                  <a:gd name="T14" fmla="*/ 135 w 140"/>
                  <a:gd name="T15" fmla="*/ 5 h 69"/>
                  <a:gd name="T16" fmla="*/ 139 w 140"/>
                  <a:gd name="T17" fmla="*/ 11 h 69"/>
                  <a:gd name="T18" fmla="*/ 140 w 140"/>
                  <a:gd name="T19" fmla="*/ 18 h 69"/>
                  <a:gd name="T20" fmla="*/ 140 w 140"/>
                  <a:gd name="T21" fmla="*/ 18 h 69"/>
                  <a:gd name="T22" fmla="*/ 140 w 140"/>
                  <a:gd name="T23" fmla="*/ 52 h 69"/>
                  <a:gd name="T24" fmla="*/ 139 w 140"/>
                  <a:gd name="T25" fmla="*/ 59 h 69"/>
                  <a:gd name="T26" fmla="*/ 135 w 140"/>
                  <a:gd name="T27" fmla="*/ 65 h 69"/>
                  <a:gd name="T28" fmla="*/ 130 w 140"/>
                  <a:gd name="T29" fmla="*/ 69 h 69"/>
                  <a:gd name="T30" fmla="*/ 123 w 140"/>
                  <a:gd name="T31" fmla="*/ 69 h 69"/>
                  <a:gd name="T32" fmla="*/ 18 w 140"/>
                  <a:gd name="T33" fmla="*/ 69 h 69"/>
                  <a:gd name="T34" fmla="*/ 10 w 140"/>
                  <a:gd name="T35" fmla="*/ 69 h 69"/>
                  <a:gd name="T36" fmla="*/ 6 w 140"/>
                  <a:gd name="T37" fmla="*/ 65 h 69"/>
                  <a:gd name="T38" fmla="*/ 1 w 140"/>
                  <a:gd name="T39" fmla="*/ 59 h 69"/>
                  <a:gd name="T40" fmla="*/ 0 w 140"/>
                  <a:gd name="T41" fmla="*/ 52 h 69"/>
                  <a:gd name="T42" fmla="*/ 0 w 140"/>
                  <a:gd name="T43" fmla="*/ 18 h 69"/>
                  <a:gd name="T44" fmla="*/ 0 w 140"/>
                  <a:gd name="T45" fmla="*/ 18 h 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40"/>
                  <a:gd name="T70" fmla="*/ 0 h 69"/>
                  <a:gd name="T71" fmla="*/ 140 w 140"/>
                  <a:gd name="T72" fmla="*/ 69 h 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40" h="69">
                    <a:moveTo>
                      <a:pt x="0" y="18"/>
                    </a:moveTo>
                    <a:lnTo>
                      <a:pt x="1" y="11"/>
                    </a:lnTo>
                    <a:lnTo>
                      <a:pt x="6" y="5"/>
                    </a:lnTo>
                    <a:lnTo>
                      <a:pt x="10" y="2"/>
                    </a:lnTo>
                    <a:lnTo>
                      <a:pt x="18" y="0"/>
                    </a:lnTo>
                    <a:lnTo>
                      <a:pt x="123" y="0"/>
                    </a:lnTo>
                    <a:lnTo>
                      <a:pt x="130" y="2"/>
                    </a:lnTo>
                    <a:lnTo>
                      <a:pt x="135" y="5"/>
                    </a:lnTo>
                    <a:lnTo>
                      <a:pt x="139" y="11"/>
                    </a:lnTo>
                    <a:lnTo>
                      <a:pt x="140" y="18"/>
                    </a:lnTo>
                    <a:lnTo>
                      <a:pt x="140" y="52"/>
                    </a:lnTo>
                    <a:lnTo>
                      <a:pt x="139" y="59"/>
                    </a:lnTo>
                    <a:lnTo>
                      <a:pt x="135" y="65"/>
                    </a:lnTo>
                    <a:lnTo>
                      <a:pt x="130" y="69"/>
                    </a:lnTo>
                    <a:lnTo>
                      <a:pt x="123" y="69"/>
                    </a:lnTo>
                    <a:lnTo>
                      <a:pt x="18" y="69"/>
                    </a:lnTo>
                    <a:lnTo>
                      <a:pt x="10" y="69"/>
                    </a:lnTo>
                    <a:lnTo>
                      <a:pt x="6" y="65"/>
                    </a:lnTo>
                    <a:lnTo>
                      <a:pt x="1" y="59"/>
                    </a:lnTo>
                    <a:lnTo>
                      <a:pt x="0" y="52"/>
                    </a:lnTo>
                    <a:lnTo>
                      <a:pt x="0" y="18"/>
                    </a:lnTo>
                  </a:path>
                </a:pathLst>
              </a:custGeom>
              <a:noFill/>
              <a:ln w="0">
                <a:solidFill>
                  <a:srgbClr val="000000"/>
                </a:solidFill>
                <a:round/>
                <a:headEnd/>
                <a:tailEnd/>
              </a:ln>
            </p:spPr>
            <p:txBody>
              <a:bodyPr/>
              <a:lstStyle/>
              <a:p>
                <a:endParaRPr lang="en-US"/>
              </a:p>
            </p:txBody>
          </p:sp>
          <p:sp>
            <p:nvSpPr>
              <p:cNvPr id="2227" name="Freeform 1597"/>
              <p:cNvSpPr>
                <a:spLocks/>
              </p:cNvSpPr>
              <p:nvPr/>
            </p:nvSpPr>
            <p:spPr bwMode="auto">
              <a:xfrm>
                <a:off x="3010" y="2289"/>
                <a:ext cx="141" cy="69"/>
              </a:xfrm>
              <a:custGeom>
                <a:avLst/>
                <a:gdLst>
                  <a:gd name="T0" fmla="*/ 0 w 141"/>
                  <a:gd name="T1" fmla="*/ 18 h 69"/>
                  <a:gd name="T2" fmla="*/ 2 w 141"/>
                  <a:gd name="T3" fmla="*/ 11 h 69"/>
                  <a:gd name="T4" fmla="*/ 6 w 141"/>
                  <a:gd name="T5" fmla="*/ 5 h 69"/>
                  <a:gd name="T6" fmla="*/ 11 w 141"/>
                  <a:gd name="T7" fmla="*/ 2 h 69"/>
                  <a:gd name="T8" fmla="*/ 18 w 141"/>
                  <a:gd name="T9" fmla="*/ 0 h 69"/>
                  <a:gd name="T10" fmla="*/ 124 w 141"/>
                  <a:gd name="T11" fmla="*/ 0 h 69"/>
                  <a:gd name="T12" fmla="*/ 130 w 141"/>
                  <a:gd name="T13" fmla="*/ 2 h 69"/>
                  <a:gd name="T14" fmla="*/ 136 w 141"/>
                  <a:gd name="T15" fmla="*/ 5 h 69"/>
                  <a:gd name="T16" fmla="*/ 139 w 141"/>
                  <a:gd name="T17" fmla="*/ 11 h 69"/>
                  <a:gd name="T18" fmla="*/ 141 w 141"/>
                  <a:gd name="T19" fmla="*/ 18 h 69"/>
                  <a:gd name="T20" fmla="*/ 141 w 141"/>
                  <a:gd name="T21" fmla="*/ 18 h 69"/>
                  <a:gd name="T22" fmla="*/ 141 w 141"/>
                  <a:gd name="T23" fmla="*/ 52 h 69"/>
                  <a:gd name="T24" fmla="*/ 139 w 141"/>
                  <a:gd name="T25" fmla="*/ 59 h 69"/>
                  <a:gd name="T26" fmla="*/ 136 w 141"/>
                  <a:gd name="T27" fmla="*/ 65 h 69"/>
                  <a:gd name="T28" fmla="*/ 130 w 141"/>
                  <a:gd name="T29" fmla="*/ 69 h 69"/>
                  <a:gd name="T30" fmla="*/ 124 w 141"/>
                  <a:gd name="T31" fmla="*/ 69 h 69"/>
                  <a:gd name="T32" fmla="*/ 124 w 141"/>
                  <a:gd name="T33" fmla="*/ 69 h 69"/>
                  <a:gd name="T34" fmla="*/ 18 w 141"/>
                  <a:gd name="T35" fmla="*/ 69 h 69"/>
                  <a:gd name="T36" fmla="*/ 11 w 141"/>
                  <a:gd name="T37" fmla="*/ 69 h 69"/>
                  <a:gd name="T38" fmla="*/ 6 w 141"/>
                  <a:gd name="T39" fmla="*/ 65 h 69"/>
                  <a:gd name="T40" fmla="*/ 2 w 141"/>
                  <a:gd name="T41" fmla="*/ 59 h 69"/>
                  <a:gd name="T42" fmla="*/ 0 w 141"/>
                  <a:gd name="T43" fmla="*/ 52 h 69"/>
                  <a:gd name="T44" fmla="*/ 0 w 141"/>
                  <a:gd name="T45" fmla="*/ 18 h 69"/>
                  <a:gd name="T46" fmla="*/ 0 w 141"/>
                  <a:gd name="T47" fmla="*/ 18 h 6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41"/>
                  <a:gd name="T73" fmla="*/ 0 h 69"/>
                  <a:gd name="T74" fmla="*/ 141 w 141"/>
                  <a:gd name="T75" fmla="*/ 69 h 6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41" h="69">
                    <a:moveTo>
                      <a:pt x="0" y="18"/>
                    </a:moveTo>
                    <a:lnTo>
                      <a:pt x="2" y="11"/>
                    </a:lnTo>
                    <a:lnTo>
                      <a:pt x="6" y="5"/>
                    </a:lnTo>
                    <a:lnTo>
                      <a:pt x="11" y="2"/>
                    </a:lnTo>
                    <a:lnTo>
                      <a:pt x="18" y="0"/>
                    </a:lnTo>
                    <a:lnTo>
                      <a:pt x="124" y="0"/>
                    </a:lnTo>
                    <a:lnTo>
                      <a:pt x="130" y="2"/>
                    </a:lnTo>
                    <a:lnTo>
                      <a:pt x="136" y="5"/>
                    </a:lnTo>
                    <a:lnTo>
                      <a:pt x="139" y="11"/>
                    </a:lnTo>
                    <a:lnTo>
                      <a:pt x="141" y="18"/>
                    </a:lnTo>
                    <a:lnTo>
                      <a:pt x="141" y="52"/>
                    </a:lnTo>
                    <a:lnTo>
                      <a:pt x="139" y="59"/>
                    </a:lnTo>
                    <a:lnTo>
                      <a:pt x="136" y="65"/>
                    </a:lnTo>
                    <a:lnTo>
                      <a:pt x="130" y="69"/>
                    </a:lnTo>
                    <a:lnTo>
                      <a:pt x="124" y="69"/>
                    </a:lnTo>
                    <a:lnTo>
                      <a:pt x="18" y="69"/>
                    </a:lnTo>
                    <a:lnTo>
                      <a:pt x="11" y="69"/>
                    </a:lnTo>
                    <a:lnTo>
                      <a:pt x="6" y="65"/>
                    </a:lnTo>
                    <a:lnTo>
                      <a:pt x="2" y="59"/>
                    </a:lnTo>
                    <a:lnTo>
                      <a:pt x="0" y="52"/>
                    </a:lnTo>
                    <a:lnTo>
                      <a:pt x="0" y="18"/>
                    </a:lnTo>
                    <a:close/>
                  </a:path>
                </a:pathLst>
              </a:custGeom>
              <a:solidFill>
                <a:srgbClr val="FFFFFF"/>
              </a:solidFill>
              <a:ln w="9525">
                <a:noFill/>
                <a:round/>
                <a:headEnd/>
                <a:tailEnd/>
              </a:ln>
            </p:spPr>
            <p:txBody>
              <a:bodyPr/>
              <a:lstStyle/>
              <a:p>
                <a:endParaRPr lang="en-US"/>
              </a:p>
            </p:txBody>
          </p:sp>
          <p:sp>
            <p:nvSpPr>
              <p:cNvPr id="2228" name="Freeform 1598"/>
              <p:cNvSpPr>
                <a:spLocks/>
              </p:cNvSpPr>
              <p:nvPr/>
            </p:nvSpPr>
            <p:spPr bwMode="auto">
              <a:xfrm>
                <a:off x="3010" y="2289"/>
                <a:ext cx="141" cy="69"/>
              </a:xfrm>
              <a:custGeom>
                <a:avLst/>
                <a:gdLst>
                  <a:gd name="T0" fmla="*/ 0 w 141"/>
                  <a:gd name="T1" fmla="*/ 18 h 69"/>
                  <a:gd name="T2" fmla="*/ 2 w 141"/>
                  <a:gd name="T3" fmla="*/ 11 h 69"/>
                  <a:gd name="T4" fmla="*/ 6 w 141"/>
                  <a:gd name="T5" fmla="*/ 5 h 69"/>
                  <a:gd name="T6" fmla="*/ 11 w 141"/>
                  <a:gd name="T7" fmla="*/ 2 h 69"/>
                  <a:gd name="T8" fmla="*/ 18 w 141"/>
                  <a:gd name="T9" fmla="*/ 0 h 69"/>
                  <a:gd name="T10" fmla="*/ 124 w 141"/>
                  <a:gd name="T11" fmla="*/ 0 h 69"/>
                  <a:gd name="T12" fmla="*/ 130 w 141"/>
                  <a:gd name="T13" fmla="*/ 2 h 69"/>
                  <a:gd name="T14" fmla="*/ 136 w 141"/>
                  <a:gd name="T15" fmla="*/ 5 h 69"/>
                  <a:gd name="T16" fmla="*/ 139 w 141"/>
                  <a:gd name="T17" fmla="*/ 11 h 69"/>
                  <a:gd name="T18" fmla="*/ 141 w 141"/>
                  <a:gd name="T19" fmla="*/ 18 h 69"/>
                  <a:gd name="T20" fmla="*/ 141 w 141"/>
                  <a:gd name="T21" fmla="*/ 18 h 69"/>
                  <a:gd name="T22" fmla="*/ 141 w 141"/>
                  <a:gd name="T23" fmla="*/ 52 h 69"/>
                  <a:gd name="T24" fmla="*/ 139 w 141"/>
                  <a:gd name="T25" fmla="*/ 59 h 69"/>
                  <a:gd name="T26" fmla="*/ 136 w 141"/>
                  <a:gd name="T27" fmla="*/ 65 h 69"/>
                  <a:gd name="T28" fmla="*/ 130 w 141"/>
                  <a:gd name="T29" fmla="*/ 69 h 69"/>
                  <a:gd name="T30" fmla="*/ 124 w 141"/>
                  <a:gd name="T31" fmla="*/ 69 h 69"/>
                  <a:gd name="T32" fmla="*/ 124 w 141"/>
                  <a:gd name="T33" fmla="*/ 69 h 69"/>
                  <a:gd name="T34" fmla="*/ 18 w 141"/>
                  <a:gd name="T35" fmla="*/ 69 h 69"/>
                  <a:gd name="T36" fmla="*/ 11 w 141"/>
                  <a:gd name="T37" fmla="*/ 69 h 69"/>
                  <a:gd name="T38" fmla="*/ 6 w 141"/>
                  <a:gd name="T39" fmla="*/ 65 h 69"/>
                  <a:gd name="T40" fmla="*/ 2 w 141"/>
                  <a:gd name="T41" fmla="*/ 59 h 69"/>
                  <a:gd name="T42" fmla="*/ 0 w 141"/>
                  <a:gd name="T43" fmla="*/ 52 h 69"/>
                  <a:gd name="T44" fmla="*/ 0 w 141"/>
                  <a:gd name="T45" fmla="*/ 18 h 69"/>
                  <a:gd name="T46" fmla="*/ 0 w 141"/>
                  <a:gd name="T47" fmla="*/ 18 h 6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41"/>
                  <a:gd name="T73" fmla="*/ 0 h 69"/>
                  <a:gd name="T74" fmla="*/ 141 w 141"/>
                  <a:gd name="T75" fmla="*/ 69 h 6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41" h="69">
                    <a:moveTo>
                      <a:pt x="0" y="18"/>
                    </a:moveTo>
                    <a:lnTo>
                      <a:pt x="2" y="11"/>
                    </a:lnTo>
                    <a:lnTo>
                      <a:pt x="6" y="5"/>
                    </a:lnTo>
                    <a:lnTo>
                      <a:pt x="11" y="2"/>
                    </a:lnTo>
                    <a:lnTo>
                      <a:pt x="18" y="0"/>
                    </a:lnTo>
                    <a:lnTo>
                      <a:pt x="124" y="0"/>
                    </a:lnTo>
                    <a:lnTo>
                      <a:pt x="130" y="2"/>
                    </a:lnTo>
                    <a:lnTo>
                      <a:pt x="136" y="5"/>
                    </a:lnTo>
                    <a:lnTo>
                      <a:pt x="139" y="11"/>
                    </a:lnTo>
                    <a:lnTo>
                      <a:pt x="141" y="18"/>
                    </a:lnTo>
                    <a:lnTo>
                      <a:pt x="141" y="52"/>
                    </a:lnTo>
                    <a:lnTo>
                      <a:pt x="139" y="59"/>
                    </a:lnTo>
                    <a:lnTo>
                      <a:pt x="136" y="65"/>
                    </a:lnTo>
                    <a:lnTo>
                      <a:pt x="130" y="69"/>
                    </a:lnTo>
                    <a:lnTo>
                      <a:pt x="124" y="69"/>
                    </a:lnTo>
                    <a:lnTo>
                      <a:pt x="18" y="69"/>
                    </a:lnTo>
                    <a:lnTo>
                      <a:pt x="11" y="69"/>
                    </a:lnTo>
                    <a:lnTo>
                      <a:pt x="6" y="65"/>
                    </a:lnTo>
                    <a:lnTo>
                      <a:pt x="2" y="59"/>
                    </a:lnTo>
                    <a:lnTo>
                      <a:pt x="0" y="52"/>
                    </a:lnTo>
                    <a:lnTo>
                      <a:pt x="0" y="18"/>
                    </a:lnTo>
                  </a:path>
                </a:pathLst>
              </a:custGeom>
              <a:noFill/>
              <a:ln w="0">
                <a:solidFill>
                  <a:srgbClr val="000000"/>
                </a:solidFill>
                <a:round/>
                <a:headEnd/>
                <a:tailEnd/>
              </a:ln>
            </p:spPr>
            <p:txBody>
              <a:bodyPr/>
              <a:lstStyle/>
              <a:p>
                <a:endParaRPr lang="en-US"/>
              </a:p>
            </p:txBody>
          </p:sp>
          <p:sp>
            <p:nvSpPr>
              <p:cNvPr id="2229" name="Freeform 1599"/>
              <p:cNvSpPr>
                <a:spLocks/>
              </p:cNvSpPr>
              <p:nvPr/>
            </p:nvSpPr>
            <p:spPr bwMode="auto">
              <a:xfrm>
                <a:off x="3010" y="2189"/>
                <a:ext cx="139" cy="69"/>
              </a:xfrm>
              <a:custGeom>
                <a:avLst/>
                <a:gdLst>
                  <a:gd name="T0" fmla="*/ 0 w 139"/>
                  <a:gd name="T1" fmla="*/ 17 h 69"/>
                  <a:gd name="T2" fmla="*/ 2 w 139"/>
                  <a:gd name="T3" fmla="*/ 10 h 69"/>
                  <a:gd name="T4" fmla="*/ 5 w 139"/>
                  <a:gd name="T5" fmla="*/ 5 h 69"/>
                  <a:gd name="T6" fmla="*/ 11 w 139"/>
                  <a:gd name="T7" fmla="*/ 1 h 69"/>
                  <a:gd name="T8" fmla="*/ 17 w 139"/>
                  <a:gd name="T9" fmla="*/ 0 h 69"/>
                  <a:gd name="T10" fmla="*/ 122 w 139"/>
                  <a:gd name="T11" fmla="*/ 0 h 69"/>
                  <a:gd name="T12" fmla="*/ 128 w 139"/>
                  <a:gd name="T13" fmla="*/ 1 h 69"/>
                  <a:gd name="T14" fmla="*/ 134 w 139"/>
                  <a:gd name="T15" fmla="*/ 5 h 69"/>
                  <a:gd name="T16" fmla="*/ 137 w 139"/>
                  <a:gd name="T17" fmla="*/ 10 h 69"/>
                  <a:gd name="T18" fmla="*/ 139 w 139"/>
                  <a:gd name="T19" fmla="*/ 17 h 69"/>
                  <a:gd name="T20" fmla="*/ 139 w 139"/>
                  <a:gd name="T21" fmla="*/ 17 h 69"/>
                  <a:gd name="T22" fmla="*/ 139 w 139"/>
                  <a:gd name="T23" fmla="*/ 51 h 69"/>
                  <a:gd name="T24" fmla="*/ 137 w 139"/>
                  <a:gd name="T25" fmla="*/ 58 h 69"/>
                  <a:gd name="T26" fmla="*/ 134 w 139"/>
                  <a:gd name="T27" fmla="*/ 64 h 69"/>
                  <a:gd name="T28" fmla="*/ 128 w 139"/>
                  <a:gd name="T29" fmla="*/ 67 h 69"/>
                  <a:gd name="T30" fmla="*/ 122 w 139"/>
                  <a:gd name="T31" fmla="*/ 69 h 69"/>
                  <a:gd name="T32" fmla="*/ 17 w 139"/>
                  <a:gd name="T33" fmla="*/ 69 h 69"/>
                  <a:gd name="T34" fmla="*/ 11 w 139"/>
                  <a:gd name="T35" fmla="*/ 67 h 69"/>
                  <a:gd name="T36" fmla="*/ 5 w 139"/>
                  <a:gd name="T37" fmla="*/ 64 h 69"/>
                  <a:gd name="T38" fmla="*/ 2 w 139"/>
                  <a:gd name="T39" fmla="*/ 58 h 69"/>
                  <a:gd name="T40" fmla="*/ 0 w 139"/>
                  <a:gd name="T41" fmla="*/ 51 h 69"/>
                  <a:gd name="T42" fmla="*/ 0 w 139"/>
                  <a:gd name="T43" fmla="*/ 17 h 69"/>
                  <a:gd name="T44" fmla="*/ 0 w 139"/>
                  <a:gd name="T45" fmla="*/ 17 h 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9"/>
                  <a:gd name="T70" fmla="*/ 0 h 69"/>
                  <a:gd name="T71" fmla="*/ 139 w 139"/>
                  <a:gd name="T72" fmla="*/ 69 h 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9" h="69">
                    <a:moveTo>
                      <a:pt x="0" y="17"/>
                    </a:moveTo>
                    <a:lnTo>
                      <a:pt x="2" y="10"/>
                    </a:lnTo>
                    <a:lnTo>
                      <a:pt x="5" y="5"/>
                    </a:lnTo>
                    <a:lnTo>
                      <a:pt x="11" y="1"/>
                    </a:lnTo>
                    <a:lnTo>
                      <a:pt x="17" y="0"/>
                    </a:lnTo>
                    <a:lnTo>
                      <a:pt x="122" y="0"/>
                    </a:lnTo>
                    <a:lnTo>
                      <a:pt x="128" y="1"/>
                    </a:lnTo>
                    <a:lnTo>
                      <a:pt x="134" y="5"/>
                    </a:lnTo>
                    <a:lnTo>
                      <a:pt x="137" y="10"/>
                    </a:lnTo>
                    <a:lnTo>
                      <a:pt x="139" y="17"/>
                    </a:lnTo>
                    <a:lnTo>
                      <a:pt x="139" y="51"/>
                    </a:lnTo>
                    <a:lnTo>
                      <a:pt x="137" y="58"/>
                    </a:lnTo>
                    <a:lnTo>
                      <a:pt x="134" y="64"/>
                    </a:lnTo>
                    <a:lnTo>
                      <a:pt x="128" y="67"/>
                    </a:lnTo>
                    <a:lnTo>
                      <a:pt x="122" y="69"/>
                    </a:lnTo>
                    <a:lnTo>
                      <a:pt x="17" y="69"/>
                    </a:lnTo>
                    <a:lnTo>
                      <a:pt x="11" y="67"/>
                    </a:lnTo>
                    <a:lnTo>
                      <a:pt x="5" y="64"/>
                    </a:lnTo>
                    <a:lnTo>
                      <a:pt x="2" y="58"/>
                    </a:lnTo>
                    <a:lnTo>
                      <a:pt x="0" y="51"/>
                    </a:lnTo>
                    <a:lnTo>
                      <a:pt x="0" y="17"/>
                    </a:lnTo>
                    <a:close/>
                  </a:path>
                </a:pathLst>
              </a:custGeom>
              <a:solidFill>
                <a:srgbClr val="FFFFFF"/>
              </a:solidFill>
              <a:ln w="9525">
                <a:noFill/>
                <a:round/>
                <a:headEnd/>
                <a:tailEnd/>
              </a:ln>
            </p:spPr>
            <p:txBody>
              <a:bodyPr/>
              <a:lstStyle/>
              <a:p>
                <a:endParaRPr lang="en-US"/>
              </a:p>
            </p:txBody>
          </p:sp>
          <p:sp>
            <p:nvSpPr>
              <p:cNvPr id="2230" name="Freeform 1600"/>
              <p:cNvSpPr>
                <a:spLocks/>
              </p:cNvSpPr>
              <p:nvPr/>
            </p:nvSpPr>
            <p:spPr bwMode="auto">
              <a:xfrm>
                <a:off x="3010" y="2189"/>
                <a:ext cx="139" cy="69"/>
              </a:xfrm>
              <a:custGeom>
                <a:avLst/>
                <a:gdLst>
                  <a:gd name="T0" fmla="*/ 0 w 139"/>
                  <a:gd name="T1" fmla="*/ 17 h 69"/>
                  <a:gd name="T2" fmla="*/ 2 w 139"/>
                  <a:gd name="T3" fmla="*/ 10 h 69"/>
                  <a:gd name="T4" fmla="*/ 5 w 139"/>
                  <a:gd name="T5" fmla="*/ 5 h 69"/>
                  <a:gd name="T6" fmla="*/ 11 w 139"/>
                  <a:gd name="T7" fmla="*/ 1 h 69"/>
                  <a:gd name="T8" fmla="*/ 17 w 139"/>
                  <a:gd name="T9" fmla="*/ 0 h 69"/>
                  <a:gd name="T10" fmla="*/ 122 w 139"/>
                  <a:gd name="T11" fmla="*/ 0 h 69"/>
                  <a:gd name="T12" fmla="*/ 128 w 139"/>
                  <a:gd name="T13" fmla="*/ 1 h 69"/>
                  <a:gd name="T14" fmla="*/ 134 w 139"/>
                  <a:gd name="T15" fmla="*/ 5 h 69"/>
                  <a:gd name="T16" fmla="*/ 137 w 139"/>
                  <a:gd name="T17" fmla="*/ 10 h 69"/>
                  <a:gd name="T18" fmla="*/ 139 w 139"/>
                  <a:gd name="T19" fmla="*/ 17 h 69"/>
                  <a:gd name="T20" fmla="*/ 139 w 139"/>
                  <a:gd name="T21" fmla="*/ 17 h 69"/>
                  <a:gd name="T22" fmla="*/ 139 w 139"/>
                  <a:gd name="T23" fmla="*/ 51 h 69"/>
                  <a:gd name="T24" fmla="*/ 137 w 139"/>
                  <a:gd name="T25" fmla="*/ 58 h 69"/>
                  <a:gd name="T26" fmla="*/ 134 w 139"/>
                  <a:gd name="T27" fmla="*/ 64 h 69"/>
                  <a:gd name="T28" fmla="*/ 128 w 139"/>
                  <a:gd name="T29" fmla="*/ 67 h 69"/>
                  <a:gd name="T30" fmla="*/ 122 w 139"/>
                  <a:gd name="T31" fmla="*/ 69 h 69"/>
                  <a:gd name="T32" fmla="*/ 17 w 139"/>
                  <a:gd name="T33" fmla="*/ 69 h 69"/>
                  <a:gd name="T34" fmla="*/ 11 w 139"/>
                  <a:gd name="T35" fmla="*/ 67 h 69"/>
                  <a:gd name="T36" fmla="*/ 5 w 139"/>
                  <a:gd name="T37" fmla="*/ 64 h 69"/>
                  <a:gd name="T38" fmla="*/ 2 w 139"/>
                  <a:gd name="T39" fmla="*/ 58 h 69"/>
                  <a:gd name="T40" fmla="*/ 0 w 139"/>
                  <a:gd name="T41" fmla="*/ 51 h 69"/>
                  <a:gd name="T42" fmla="*/ 0 w 139"/>
                  <a:gd name="T43" fmla="*/ 17 h 69"/>
                  <a:gd name="T44" fmla="*/ 0 w 139"/>
                  <a:gd name="T45" fmla="*/ 17 h 6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9"/>
                  <a:gd name="T70" fmla="*/ 0 h 69"/>
                  <a:gd name="T71" fmla="*/ 139 w 139"/>
                  <a:gd name="T72" fmla="*/ 69 h 6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9" h="69">
                    <a:moveTo>
                      <a:pt x="0" y="17"/>
                    </a:moveTo>
                    <a:lnTo>
                      <a:pt x="2" y="10"/>
                    </a:lnTo>
                    <a:lnTo>
                      <a:pt x="5" y="5"/>
                    </a:lnTo>
                    <a:lnTo>
                      <a:pt x="11" y="1"/>
                    </a:lnTo>
                    <a:lnTo>
                      <a:pt x="17" y="0"/>
                    </a:lnTo>
                    <a:lnTo>
                      <a:pt x="122" y="0"/>
                    </a:lnTo>
                    <a:lnTo>
                      <a:pt x="128" y="1"/>
                    </a:lnTo>
                    <a:lnTo>
                      <a:pt x="134" y="5"/>
                    </a:lnTo>
                    <a:lnTo>
                      <a:pt x="137" y="10"/>
                    </a:lnTo>
                    <a:lnTo>
                      <a:pt x="139" y="17"/>
                    </a:lnTo>
                    <a:lnTo>
                      <a:pt x="139" y="51"/>
                    </a:lnTo>
                    <a:lnTo>
                      <a:pt x="137" y="58"/>
                    </a:lnTo>
                    <a:lnTo>
                      <a:pt x="134" y="64"/>
                    </a:lnTo>
                    <a:lnTo>
                      <a:pt x="128" y="67"/>
                    </a:lnTo>
                    <a:lnTo>
                      <a:pt x="122" y="69"/>
                    </a:lnTo>
                    <a:lnTo>
                      <a:pt x="17" y="69"/>
                    </a:lnTo>
                    <a:lnTo>
                      <a:pt x="11" y="67"/>
                    </a:lnTo>
                    <a:lnTo>
                      <a:pt x="5" y="64"/>
                    </a:lnTo>
                    <a:lnTo>
                      <a:pt x="2" y="58"/>
                    </a:lnTo>
                    <a:lnTo>
                      <a:pt x="0" y="51"/>
                    </a:lnTo>
                    <a:lnTo>
                      <a:pt x="0" y="17"/>
                    </a:lnTo>
                  </a:path>
                </a:pathLst>
              </a:custGeom>
              <a:noFill/>
              <a:ln w="0">
                <a:solidFill>
                  <a:srgbClr val="000000"/>
                </a:solidFill>
                <a:round/>
                <a:headEnd/>
                <a:tailEnd/>
              </a:ln>
            </p:spPr>
            <p:txBody>
              <a:bodyPr/>
              <a:lstStyle/>
              <a:p>
                <a:endParaRPr lang="en-US"/>
              </a:p>
            </p:txBody>
          </p:sp>
          <p:sp>
            <p:nvSpPr>
              <p:cNvPr id="2231" name="Freeform 1601"/>
              <p:cNvSpPr>
                <a:spLocks/>
              </p:cNvSpPr>
              <p:nvPr/>
            </p:nvSpPr>
            <p:spPr bwMode="auto">
              <a:xfrm>
                <a:off x="3050" y="2189"/>
                <a:ext cx="9" cy="9"/>
              </a:xfrm>
              <a:custGeom>
                <a:avLst/>
                <a:gdLst>
                  <a:gd name="T0" fmla="*/ 0 w 9"/>
                  <a:gd name="T1" fmla="*/ 0 h 9"/>
                  <a:gd name="T2" fmla="*/ 0 w 9"/>
                  <a:gd name="T3" fmla="*/ 9 h 9"/>
                  <a:gd name="T4" fmla="*/ 9 w 9"/>
                  <a:gd name="T5" fmla="*/ 9 h 9"/>
                  <a:gd name="T6" fmla="*/ 9 w 9"/>
                  <a:gd name="T7" fmla="*/ 0 h 9"/>
                  <a:gd name="T8" fmla="*/ 0 w 9"/>
                  <a:gd name="T9" fmla="*/ 0 h 9"/>
                  <a:gd name="T10" fmla="*/ 0 w 9"/>
                  <a:gd name="T11" fmla="*/ 0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0" y="0"/>
                    </a:moveTo>
                    <a:lnTo>
                      <a:pt x="0" y="9"/>
                    </a:lnTo>
                    <a:lnTo>
                      <a:pt x="9" y="9"/>
                    </a:lnTo>
                    <a:lnTo>
                      <a:pt x="9" y="0"/>
                    </a:lnTo>
                    <a:lnTo>
                      <a:pt x="0" y="0"/>
                    </a:lnTo>
                    <a:close/>
                  </a:path>
                </a:pathLst>
              </a:custGeom>
              <a:solidFill>
                <a:srgbClr val="FFFFFF"/>
              </a:solidFill>
              <a:ln w="9525">
                <a:noFill/>
                <a:round/>
                <a:headEnd/>
                <a:tailEnd/>
              </a:ln>
            </p:spPr>
            <p:txBody>
              <a:bodyPr/>
              <a:lstStyle/>
              <a:p>
                <a:endParaRPr lang="en-US"/>
              </a:p>
            </p:txBody>
          </p:sp>
          <p:sp>
            <p:nvSpPr>
              <p:cNvPr id="2232" name="Freeform 1602"/>
              <p:cNvSpPr>
                <a:spLocks/>
              </p:cNvSpPr>
              <p:nvPr/>
            </p:nvSpPr>
            <p:spPr bwMode="auto">
              <a:xfrm>
                <a:off x="3050" y="2189"/>
                <a:ext cx="9" cy="9"/>
              </a:xfrm>
              <a:custGeom>
                <a:avLst/>
                <a:gdLst>
                  <a:gd name="T0" fmla="*/ 9 w 9"/>
                  <a:gd name="T1" fmla="*/ 0 h 9"/>
                  <a:gd name="T2" fmla="*/ 0 w 9"/>
                  <a:gd name="T3" fmla="*/ 0 h 9"/>
                  <a:gd name="T4" fmla="*/ 0 w 9"/>
                  <a:gd name="T5" fmla="*/ 9 h 9"/>
                  <a:gd name="T6" fmla="*/ 9 w 9"/>
                  <a:gd name="T7" fmla="*/ 9 h 9"/>
                  <a:gd name="T8" fmla="*/ 9 w 9"/>
                  <a:gd name="T9" fmla="*/ 0 h 9"/>
                  <a:gd name="T10" fmla="*/ 9 w 9"/>
                  <a:gd name="T11" fmla="*/ 0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9" y="0"/>
                    </a:moveTo>
                    <a:lnTo>
                      <a:pt x="0" y="0"/>
                    </a:lnTo>
                    <a:lnTo>
                      <a:pt x="0" y="9"/>
                    </a:lnTo>
                    <a:lnTo>
                      <a:pt x="9" y="9"/>
                    </a:lnTo>
                    <a:lnTo>
                      <a:pt x="9" y="0"/>
                    </a:lnTo>
                    <a:close/>
                  </a:path>
                </a:pathLst>
              </a:custGeom>
              <a:noFill/>
              <a:ln w="0">
                <a:solidFill>
                  <a:srgbClr val="000000"/>
                </a:solidFill>
                <a:round/>
                <a:headEnd/>
                <a:tailEnd/>
              </a:ln>
            </p:spPr>
            <p:txBody>
              <a:bodyPr/>
              <a:lstStyle/>
              <a:p>
                <a:endParaRPr lang="en-US"/>
              </a:p>
            </p:txBody>
          </p:sp>
          <p:sp>
            <p:nvSpPr>
              <p:cNvPr id="2233" name="Freeform 1603"/>
              <p:cNvSpPr>
                <a:spLocks/>
              </p:cNvSpPr>
              <p:nvPr/>
            </p:nvSpPr>
            <p:spPr bwMode="auto">
              <a:xfrm>
                <a:off x="3125" y="2189"/>
                <a:ext cx="10" cy="9"/>
              </a:xfrm>
              <a:custGeom>
                <a:avLst/>
                <a:gdLst>
                  <a:gd name="T0" fmla="*/ 0 w 10"/>
                  <a:gd name="T1" fmla="*/ 0 h 9"/>
                  <a:gd name="T2" fmla="*/ 0 w 10"/>
                  <a:gd name="T3" fmla="*/ 9 h 9"/>
                  <a:gd name="T4" fmla="*/ 10 w 10"/>
                  <a:gd name="T5" fmla="*/ 9 h 9"/>
                  <a:gd name="T6" fmla="*/ 10 w 10"/>
                  <a:gd name="T7" fmla="*/ 0 h 9"/>
                  <a:gd name="T8" fmla="*/ 0 w 10"/>
                  <a:gd name="T9" fmla="*/ 0 h 9"/>
                  <a:gd name="T10" fmla="*/ 0 w 10"/>
                  <a:gd name="T11" fmla="*/ 0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0" y="0"/>
                    </a:moveTo>
                    <a:lnTo>
                      <a:pt x="0" y="9"/>
                    </a:lnTo>
                    <a:lnTo>
                      <a:pt x="10" y="9"/>
                    </a:lnTo>
                    <a:lnTo>
                      <a:pt x="10" y="0"/>
                    </a:lnTo>
                    <a:lnTo>
                      <a:pt x="0" y="0"/>
                    </a:lnTo>
                    <a:close/>
                  </a:path>
                </a:pathLst>
              </a:custGeom>
              <a:solidFill>
                <a:srgbClr val="FFFFFF"/>
              </a:solidFill>
              <a:ln w="9525">
                <a:noFill/>
                <a:round/>
                <a:headEnd/>
                <a:tailEnd/>
              </a:ln>
            </p:spPr>
            <p:txBody>
              <a:bodyPr/>
              <a:lstStyle/>
              <a:p>
                <a:endParaRPr lang="en-US"/>
              </a:p>
            </p:txBody>
          </p:sp>
          <p:sp>
            <p:nvSpPr>
              <p:cNvPr id="2234" name="Freeform 1604"/>
              <p:cNvSpPr>
                <a:spLocks/>
              </p:cNvSpPr>
              <p:nvPr/>
            </p:nvSpPr>
            <p:spPr bwMode="auto">
              <a:xfrm>
                <a:off x="3125" y="2189"/>
                <a:ext cx="10" cy="9"/>
              </a:xfrm>
              <a:custGeom>
                <a:avLst/>
                <a:gdLst>
                  <a:gd name="T0" fmla="*/ 10 w 10"/>
                  <a:gd name="T1" fmla="*/ 0 h 9"/>
                  <a:gd name="T2" fmla="*/ 0 w 10"/>
                  <a:gd name="T3" fmla="*/ 0 h 9"/>
                  <a:gd name="T4" fmla="*/ 0 w 10"/>
                  <a:gd name="T5" fmla="*/ 9 h 9"/>
                  <a:gd name="T6" fmla="*/ 10 w 10"/>
                  <a:gd name="T7" fmla="*/ 9 h 9"/>
                  <a:gd name="T8" fmla="*/ 10 w 10"/>
                  <a:gd name="T9" fmla="*/ 0 h 9"/>
                  <a:gd name="T10" fmla="*/ 10 w 10"/>
                  <a:gd name="T11" fmla="*/ 0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10" y="0"/>
                    </a:moveTo>
                    <a:lnTo>
                      <a:pt x="0" y="0"/>
                    </a:lnTo>
                    <a:lnTo>
                      <a:pt x="0" y="9"/>
                    </a:lnTo>
                    <a:lnTo>
                      <a:pt x="10" y="9"/>
                    </a:lnTo>
                    <a:lnTo>
                      <a:pt x="10" y="0"/>
                    </a:lnTo>
                    <a:close/>
                  </a:path>
                </a:pathLst>
              </a:custGeom>
              <a:noFill/>
              <a:ln w="0">
                <a:solidFill>
                  <a:srgbClr val="000000"/>
                </a:solidFill>
                <a:round/>
                <a:headEnd/>
                <a:tailEnd/>
              </a:ln>
            </p:spPr>
            <p:txBody>
              <a:bodyPr/>
              <a:lstStyle/>
              <a:p>
                <a:endParaRPr lang="en-US"/>
              </a:p>
            </p:txBody>
          </p:sp>
          <p:sp>
            <p:nvSpPr>
              <p:cNvPr id="2235" name="Freeform 1605"/>
              <p:cNvSpPr>
                <a:spLocks/>
              </p:cNvSpPr>
              <p:nvPr/>
            </p:nvSpPr>
            <p:spPr bwMode="auto">
              <a:xfrm>
                <a:off x="3075" y="2189"/>
                <a:ext cx="9" cy="9"/>
              </a:xfrm>
              <a:custGeom>
                <a:avLst/>
                <a:gdLst>
                  <a:gd name="T0" fmla="*/ 0 w 9"/>
                  <a:gd name="T1" fmla="*/ 0 h 9"/>
                  <a:gd name="T2" fmla="*/ 0 w 9"/>
                  <a:gd name="T3" fmla="*/ 9 h 9"/>
                  <a:gd name="T4" fmla="*/ 9 w 9"/>
                  <a:gd name="T5" fmla="*/ 9 h 9"/>
                  <a:gd name="T6" fmla="*/ 9 w 9"/>
                  <a:gd name="T7" fmla="*/ 0 h 9"/>
                  <a:gd name="T8" fmla="*/ 0 w 9"/>
                  <a:gd name="T9" fmla="*/ 0 h 9"/>
                  <a:gd name="T10" fmla="*/ 0 w 9"/>
                  <a:gd name="T11" fmla="*/ 0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0" y="0"/>
                    </a:moveTo>
                    <a:lnTo>
                      <a:pt x="0" y="9"/>
                    </a:lnTo>
                    <a:lnTo>
                      <a:pt x="9" y="9"/>
                    </a:lnTo>
                    <a:lnTo>
                      <a:pt x="9" y="0"/>
                    </a:lnTo>
                    <a:lnTo>
                      <a:pt x="0" y="0"/>
                    </a:lnTo>
                    <a:close/>
                  </a:path>
                </a:pathLst>
              </a:custGeom>
              <a:solidFill>
                <a:srgbClr val="FFFFFF"/>
              </a:solidFill>
              <a:ln w="9525">
                <a:noFill/>
                <a:round/>
                <a:headEnd/>
                <a:tailEnd/>
              </a:ln>
            </p:spPr>
            <p:txBody>
              <a:bodyPr/>
              <a:lstStyle/>
              <a:p>
                <a:endParaRPr lang="en-US"/>
              </a:p>
            </p:txBody>
          </p:sp>
          <p:sp>
            <p:nvSpPr>
              <p:cNvPr id="2236" name="Freeform 1606"/>
              <p:cNvSpPr>
                <a:spLocks/>
              </p:cNvSpPr>
              <p:nvPr/>
            </p:nvSpPr>
            <p:spPr bwMode="auto">
              <a:xfrm>
                <a:off x="3075" y="2189"/>
                <a:ext cx="9" cy="9"/>
              </a:xfrm>
              <a:custGeom>
                <a:avLst/>
                <a:gdLst>
                  <a:gd name="T0" fmla="*/ 9 w 9"/>
                  <a:gd name="T1" fmla="*/ 0 h 9"/>
                  <a:gd name="T2" fmla="*/ 0 w 9"/>
                  <a:gd name="T3" fmla="*/ 0 h 9"/>
                  <a:gd name="T4" fmla="*/ 0 w 9"/>
                  <a:gd name="T5" fmla="*/ 9 h 9"/>
                  <a:gd name="T6" fmla="*/ 9 w 9"/>
                  <a:gd name="T7" fmla="*/ 9 h 9"/>
                  <a:gd name="T8" fmla="*/ 9 w 9"/>
                  <a:gd name="T9" fmla="*/ 0 h 9"/>
                  <a:gd name="T10" fmla="*/ 9 w 9"/>
                  <a:gd name="T11" fmla="*/ 0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9" y="0"/>
                    </a:moveTo>
                    <a:lnTo>
                      <a:pt x="0" y="0"/>
                    </a:lnTo>
                    <a:lnTo>
                      <a:pt x="0" y="9"/>
                    </a:lnTo>
                    <a:lnTo>
                      <a:pt x="9" y="9"/>
                    </a:lnTo>
                    <a:lnTo>
                      <a:pt x="9" y="0"/>
                    </a:lnTo>
                    <a:close/>
                  </a:path>
                </a:pathLst>
              </a:custGeom>
              <a:noFill/>
              <a:ln w="0">
                <a:solidFill>
                  <a:srgbClr val="000000"/>
                </a:solidFill>
                <a:round/>
                <a:headEnd/>
                <a:tailEnd/>
              </a:ln>
            </p:spPr>
            <p:txBody>
              <a:bodyPr/>
              <a:lstStyle/>
              <a:p>
                <a:endParaRPr lang="en-US"/>
              </a:p>
            </p:txBody>
          </p:sp>
          <p:sp>
            <p:nvSpPr>
              <p:cNvPr id="2237" name="Freeform 1607"/>
              <p:cNvSpPr>
                <a:spLocks/>
              </p:cNvSpPr>
              <p:nvPr/>
            </p:nvSpPr>
            <p:spPr bwMode="auto">
              <a:xfrm>
                <a:off x="3139" y="2219"/>
                <a:ext cx="10" cy="9"/>
              </a:xfrm>
              <a:custGeom>
                <a:avLst/>
                <a:gdLst>
                  <a:gd name="T0" fmla="*/ 0 w 10"/>
                  <a:gd name="T1" fmla="*/ 0 h 9"/>
                  <a:gd name="T2" fmla="*/ 0 w 10"/>
                  <a:gd name="T3" fmla="*/ 9 h 9"/>
                  <a:gd name="T4" fmla="*/ 10 w 10"/>
                  <a:gd name="T5" fmla="*/ 9 h 9"/>
                  <a:gd name="T6" fmla="*/ 10 w 10"/>
                  <a:gd name="T7" fmla="*/ 0 h 9"/>
                  <a:gd name="T8" fmla="*/ 0 w 10"/>
                  <a:gd name="T9" fmla="*/ 0 h 9"/>
                  <a:gd name="T10" fmla="*/ 0 w 10"/>
                  <a:gd name="T11" fmla="*/ 0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0" y="0"/>
                    </a:moveTo>
                    <a:lnTo>
                      <a:pt x="0" y="9"/>
                    </a:lnTo>
                    <a:lnTo>
                      <a:pt x="10" y="9"/>
                    </a:lnTo>
                    <a:lnTo>
                      <a:pt x="10" y="0"/>
                    </a:lnTo>
                    <a:lnTo>
                      <a:pt x="0" y="0"/>
                    </a:lnTo>
                    <a:close/>
                  </a:path>
                </a:pathLst>
              </a:custGeom>
              <a:solidFill>
                <a:srgbClr val="FFFFFF"/>
              </a:solidFill>
              <a:ln w="9525">
                <a:noFill/>
                <a:round/>
                <a:headEnd/>
                <a:tailEnd/>
              </a:ln>
            </p:spPr>
            <p:txBody>
              <a:bodyPr/>
              <a:lstStyle/>
              <a:p>
                <a:endParaRPr lang="en-US"/>
              </a:p>
            </p:txBody>
          </p:sp>
          <p:sp>
            <p:nvSpPr>
              <p:cNvPr id="2238" name="Freeform 1608"/>
              <p:cNvSpPr>
                <a:spLocks/>
              </p:cNvSpPr>
              <p:nvPr/>
            </p:nvSpPr>
            <p:spPr bwMode="auto">
              <a:xfrm>
                <a:off x="3139" y="2219"/>
                <a:ext cx="10" cy="9"/>
              </a:xfrm>
              <a:custGeom>
                <a:avLst/>
                <a:gdLst>
                  <a:gd name="T0" fmla="*/ 10 w 10"/>
                  <a:gd name="T1" fmla="*/ 9 h 9"/>
                  <a:gd name="T2" fmla="*/ 10 w 10"/>
                  <a:gd name="T3" fmla="*/ 0 h 9"/>
                  <a:gd name="T4" fmla="*/ 0 w 10"/>
                  <a:gd name="T5" fmla="*/ 0 h 9"/>
                  <a:gd name="T6" fmla="*/ 0 w 10"/>
                  <a:gd name="T7" fmla="*/ 9 h 9"/>
                  <a:gd name="T8" fmla="*/ 10 w 10"/>
                  <a:gd name="T9" fmla="*/ 9 h 9"/>
                  <a:gd name="T10" fmla="*/ 10 w 10"/>
                  <a:gd name="T11" fmla="*/ 9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10" y="9"/>
                    </a:moveTo>
                    <a:lnTo>
                      <a:pt x="10" y="0"/>
                    </a:lnTo>
                    <a:lnTo>
                      <a:pt x="0" y="0"/>
                    </a:lnTo>
                    <a:lnTo>
                      <a:pt x="0" y="9"/>
                    </a:lnTo>
                    <a:lnTo>
                      <a:pt x="10" y="9"/>
                    </a:lnTo>
                    <a:close/>
                  </a:path>
                </a:pathLst>
              </a:custGeom>
              <a:noFill/>
              <a:ln w="0">
                <a:solidFill>
                  <a:srgbClr val="000000"/>
                </a:solidFill>
                <a:round/>
                <a:headEnd/>
                <a:tailEnd/>
              </a:ln>
            </p:spPr>
            <p:txBody>
              <a:bodyPr/>
              <a:lstStyle/>
              <a:p>
                <a:endParaRPr lang="en-US"/>
              </a:p>
            </p:txBody>
          </p:sp>
          <p:sp>
            <p:nvSpPr>
              <p:cNvPr id="2239" name="Freeform 1609"/>
              <p:cNvSpPr>
                <a:spLocks/>
              </p:cNvSpPr>
              <p:nvPr/>
            </p:nvSpPr>
            <p:spPr bwMode="auto">
              <a:xfrm>
                <a:off x="3250" y="2218"/>
                <a:ext cx="9" cy="10"/>
              </a:xfrm>
              <a:custGeom>
                <a:avLst/>
                <a:gdLst>
                  <a:gd name="T0" fmla="*/ 0 w 9"/>
                  <a:gd name="T1" fmla="*/ 0 h 10"/>
                  <a:gd name="T2" fmla="*/ 0 w 9"/>
                  <a:gd name="T3" fmla="*/ 10 h 10"/>
                  <a:gd name="T4" fmla="*/ 9 w 9"/>
                  <a:gd name="T5" fmla="*/ 10 h 10"/>
                  <a:gd name="T6" fmla="*/ 9 w 9"/>
                  <a:gd name="T7" fmla="*/ 0 h 10"/>
                  <a:gd name="T8" fmla="*/ 0 w 9"/>
                  <a:gd name="T9" fmla="*/ 0 h 10"/>
                  <a:gd name="T10" fmla="*/ 0 w 9"/>
                  <a:gd name="T11" fmla="*/ 0 h 10"/>
                  <a:gd name="T12" fmla="*/ 0 60000 65536"/>
                  <a:gd name="T13" fmla="*/ 0 60000 65536"/>
                  <a:gd name="T14" fmla="*/ 0 60000 65536"/>
                  <a:gd name="T15" fmla="*/ 0 60000 65536"/>
                  <a:gd name="T16" fmla="*/ 0 60000 65536"/>
                  <a:gd name="T17" fmla="*/ 0 60000 65536"/>
                  <a:gd name="T18" fmla="*/ 0 w 9"/>
                  <a:gd name="T19" fmla="*/ 0 h 10"/>
                  <a:gd name="T20" fmla="*/ 9 w 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9" h="10">
                    <a:moveTo>
                      <a:pt x="0" y="0"/>
                    </a:moveTo>
                    <a:lnTo>
                      <a:pt x="0" y="10"/>
                    </a:lnTo>
                    <a:lnTo>
                      <a:pt x="9" y="10"/>
                    </a:lnTo>
                    <a:lnTo>
                      <a:pt x="9" y="0"/>
                    </a:lnTo>
                    <a:lnTo>
                      <a:pt x="0" y="0"/>
                    </a:lnTo>
                    <a:close/>
                  </a:path>
                </a:pathLst>
              </a:custGeom>
              <a:solidFill>
                <a:srgbClr val="FFFFFF"/>
              </a:solidFill>
              <a:ln w="9525">
                <a:noFill/>
                <a:round/>
                <a:headEnd/>
                <a:tailEnd/>
              </a:ln>
            </p:spPr>
            <p:txBody>
              <a:bodyPr/>
              <a:lstStyle/>
              <a:p>
                <a:endParaRPr lang="en-US"/>
              </a:p>
            </p:txBody>
          </p:sp>
          <p:sp>
            <p:nvSpPr>
              <p:cNvPr id="2240" name="Freeform 1610"/>
              <p:cNvSpPr>
                <a:spLocks/>
              </p:cNvSpPr>
              <p:nvPr/>
            </p:nvSpPr>
            <p:spPr bwMode="auto">
              <a:xfrm>
                <a:off x="3250" y="2218"/>
                <a:ext cx="9" cy="10"/>
              </a:xfrm>
              <a:custGeom>
                <a:avLst/>
                <a:gdLst>
                  <a:gd name="T0" fmla="*/ 0 w 9"/>
                  <a:gd name="T1" fmla="*/ 0 h 10"/>
                  <a:gd name="T2" fmla="*/ 0 w 9"/>
                  <a:gd name="T3" fmla="*/ 10 h 10"/>
                  <a:gd name="T4" fmla="*/ 9 w 9"/>
                  <a:gd name="T5" fmla="*/ 10 h 10"/>
                  <a:gd name="T6" fmla="*/ 9 w 9"/>
                  <a:gd name="T7" fmla="*/ 0 h 10"/>
                  <a:gd name="T8" fmla="*/ 0 w 9"/>
                  <a:gd name="T9" fmla="*/ 0 h 10"/>
                  <a:gd name="T10" fmla="*/ 0 w 9"/>
                  <a:gd name="T11" fmla="*/ 0 h 10"/>
                  <a:gd name="T12" fmla="*/ 0 60000 65536"/>
                  <a:gd name="T13" fmla="*/ 0 60000 65536"/>
                  <a:gd name="T14" fmla="*/ 0 60000 65536"/>
                  <a:gd name="T15" fmla="*/ 0 60000 65536"/>
                  <a:gd name="T16" fmla="*/ 0 60000 65536"/>
                  <a:gd name="T17" fmla="*/ 0 60000 65536"/>
                  <a:gd name="T18" fmla="*/ 0 w 9"/>
                  <a:gd name="T19" fmla="*/ 0 h 10"/>
                  <a:gd name="T20" fmla="*/ 9 w 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9" h="10">
                    <a:moveTo>
                      <a:pt x="0" y="0"/>
                    </a:moveTo>
                    <a:lnTo>
                      <a:pt x="0" y="10"/>
                    </a:lnTo>
                    <a:lnTo>
                      <a:pt x="9" y="10"/>
                    </a:lnTo>
                    <a:lnTo>
                      <a:pt x="9" y="0"/>
                    </a:lnTo>
                    <a:lnTo>
                      <a:pt x="0" y="0"/>
                    </a:lnTo>
                    <a:close/>
                  </a:path>
                </a:pathLst>
              </a:custGeom>
              <a:noFill/>
              <a:ln w="0">
                <a:solidFill>
                  <a:srgbClr val="000000"/>
                </a:solidFill>
                <a:round/>
                <a:headEnd/>
                <a:tailEnd/>
              </a:ln>
            </p:spPr>
            <p:txBody>
              <a:bodyPr/>
              <a:lstStyle/>
              <a:p>
                <a:endParaRPr lang="en-US"/>
              </a:p>
            </p:txBody>
          </p:sp>
          <p:sp>
            <p:nvSpPr>
              <p:cNvPr id="2241" name="Line 1611"/>
              <p:cNvSpPr>
                <a:spLocks noChangeShapeType="1"/>
              </p:cNvSpPr>
              <p:nvPr/>
            </p:nvSpPr>
            <p:spPr bwMode="auto">
              <a:xfrm>
                <a:off x="3149" y="2223"/>
                <a:ext cx="101" cy="0"/>
              </a:xfrm>
              <a:prstGeom prst="line">
                <a:avLst/>
              </a:prstGeom>
              <a:noFill/>
              <a:ln w="0">
                <a:solidFill>
                  <a:srgbClr val="000000"/>
                </a:solidFill>
                <a:round/>
                <a:headEnd/>
                <a:tailEnd/>
              </a:ln>
            </p:spPr>
            <p:txBody>
              <a:bodyPr/>
              <a:lstStyle/>
              <a:p>
                <a:endParaRPr lang="en-US"/>
              </a:p>
            </p:txBody>
          </p:sp>
          <p:sp>
            <p:nvSpPr>
              <p:cNvPr id="2242" name="Freeform 1612"/>
              <p:cNvSpPr>
                <a:spLocks/>
              </p:cNvSpPr>
              <p:nvPr/>
            </p:nvSpPr>
            <p:spPr bwMode="auto">
              <a:xfrm>
                <a:off x="3315" y="2189"/>
                <a:ext cx="9" cy="9"/>
              </a:xfrm>
              <a:custGeom>
                <a:avLst/>
                <a:gdLst>
                  <a:gd name="T0" fmla="*/ 0 w 9"/>
                  <a:gd name="T1" fmla="*/ 0 h 9"/>
                  <a:gd name="T2" fmla="*/ 0 w 9"/>
                  <a:gd name="T3" fmla="*/ 9 h 9"/>
                  <a:gd name="T4" fmla="*/ 9 w 9"/>
                  <a:gd name="T5" fmla="*/ 9 h 9"/>
                  <a:gd name="T6" fmla="*/ 9 w 9"/>
                  <a:gd name="T7" fmla="*/ 0 h 9"/>
                  <a:gd name="T8" fmla="*/ 0 w 9"/>
                  <a:gd name="T9" fmla="*/ 0 h 9"/>
                  <a:gd name="T10" fmla="*/ 0 w 9"/>
                  <a:gd name="T11" fmla="*/ 0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0" y="0"/>
                    </a:moveTo>
                    <a:lnTo>
                      <a:pt x="0" y="9"/>
                    </a:lnTo>
                    <a:lnTo>
                      <a:pt x="9" y="9"/>
                    </a:lnTo>
                    <a:lnTo>
                      <a:pt x="9" y="0"/>
                    </a:lnTo>
                    <a:lnTo>
                      <a:pt x="0" y="0"/>
                    </a:lnTo>
                    <a:close/>
                  </a:path>
                </a:pathLst>
              </a:custGeom>
              <a:solidFill>
                <a:srgbClr val="FFFFFF"/>
              </a:solidFill>
              <a:ln w="9525">
                <a:noFill/>
                <a:round/>
                <a:headEnd/>
                <a:tailEnd/>
              </a:ln>
            </p:spPr>
            <p:txBody>
              <a:bodyPr/>
              <a:lstStyle/>
              <a:p>
                <a:endParaRPr lang="en-US"/>
              </a:p>
            </p:txBody>
          </p:sp>
          <p:sp>
            <p:nvSpPr>
              <p:cNvPr id="2243" name="Freeform 1613"/>
              <p:cNvSpPr>
                <a:spLocks/>
              </p:cNvSpPr>
              <p:nvPr/>
            </p:nvSpPr>
            <p:spPr bwMode="auto">
              <a:xfrm>
                <a:off x="3315" y="2189"/>
                <a:ext cx="9" cy="9"/>
              </a:xfrm>
              <a:custGeom>
                <a:avLst/>
                <a:gdLst>
                  <a:gd name="T0" fmla="*/ 9 w 9"/>
                  <a:gd name="T1" fmla="*/ 0 h 9"/>
                  <a:gd name="T2" fmla="*/ 0 w 9"/>
                  <a:gd name="T3" fmla="*/ 0 h 9"/>
                  <a:gd name="T4" fmla="*/ 0 w 9"/>
                  <a:gd name="T5" fmla="*/ 9 h 9"/>
                  <a:gd name="T6" fmla="*/ 9 w 9"/>
                  <a:gd name="T7" fmla="*/ 9 h 9"/>
                  <a:gd name="T8" fmla="*/ 9 w 9"/>
                  <a:gd name="T9" fmla="*/ 0 h 9"/>
                  <a:gd name="T10" fmla="*/ 9 w 9"/>
                  <a:gd name="T11" fmla="*/ 0 h 9"/>
                  <a:gd name="T12" fmla="*/ 0 60000 65536"/>
                  <a:gd name="T13" fmla="*/ 0 60000 65536"/>
                  <a:gd name="T14" fmla="*/ 0 60000 65536"/>
                  <a:gd name="T15" fmla="*/ 0 60000 65536"/>
                  <a:gd name="T16" fmla="*/ 0 60000 65536"/>
                  <a:gd name="T17" fmla="*/ 0 60000 65536"/>
                  <a:gd name="T18" fmla="*/ 0 w 9"/>
                  <a:gd name="T19" fmla="*/ 0 h 9"/>
                  <a:gd name="T20" fmla="*/ 9 w 9"/>
                  <a:gd name="T21" fmla="*/ 9 h 9"/>
                </a:gdLst>
                <a:ahLst/>
                <a:cxnLst>
                  <a:cxn ang="T12">
                    <a:pos x="T0" y="T1"/>
                  </a:cxn>
                  <a:cxn ang="T13">
                    <a:pos x="T2" y="T3"/>
                  </a:cxn>
                  <a:cxn ang="T14">
                    <a:pos x="T4" y="T5"/>
                  </a:cxn>
                  <a:cxn ang="T15">
                    <a:pos x="T6" y="T7"/>
                  </a:cxn>
                  <a:cxn ang="T16">
                    <a:pos x="T8" y="T9"/>
                  </a:cxn>
                  <a:cxn ang="T17">
                    <a:pos x="T10" y="T11"/>
                  </a:cxn>
                </a:cxnLst>
                <a:rect l="T18" t="T19" r="T20" b="T21"/>
                <a:pathLst>
                  <a:path w="9" h="9">
                    <a:moveTo>
                      <a:pt x="9" y="0"/>
                    </a:moveTo>
                    <a:lnTo>
                      <a:pt x="0" y="0"/>
                    </a:lnTo>
                    <a:lnTo>
                      <a:pt x="0" y="9"/>
                    </a:lnTo>
                    <a:lnTo>
                      <a:pt x="9" y="9"/>
                    </a:lnTo>
                    <a:lnTo>
                      <a:pt x="9" y="0"/>
                    </a:lnTo>
                    <a:close/>
                  </a:path>
                </a:pathLst>
              </a:custGeom>
              <a:noFill/>
              <a:ln w="0">
                <a:solidFill>
                  <a:srgbClr val="000000"/>
                </a:solidFill>
                <a:round/>
                <a:headEnd/>
                <a:tailEnd/>
              </a:ln>
            </p:spPr>
            <p:txBody>
              <a:bodyPr/>
              <a:lstStyle/>
              <a:p>
                <a:endParaRPr lang="en-US"/>
              </a:p>
            </p:txBody>
          </p:sp>
          <p:sp>
            <p:nvSpPr>
              <p:cNvPr id="2244" name="Line 1614"/>
              <p:cNvSpPr>
                <a:spLocks noChangeShapeType="1"/>
              </p:cNvSpPr>
              <p:nvPr/>
            </p:nvSpPr>
            <p:spPr bwMode="auto">
              <a:xfrm>
                <a:off x="3319" y="2144"/>
                <a:ext cx="0" cy="45"/>
              </a:xfrm>
              <a:prstGeom prst="line">
                <a:avLst/>
              </a:prstGeom>
              <a:noFill/>
              <a:ln w="0">
                <a:solidFill>
                  <a:srgbClr val="000000"/>
                </a:solidFill>
                <a:round/>
                <a:headEnd/>
                <a:tailEnd/>
              </a:ln>
            </p:spPr>
            <p:txBody>
              <a:bodyPr/>
              <a:lstStyle/>
              <a:p>
                <a:endParaRPr lang="en-US"/>
              </a:p>
            </p:txBody>
          </p:sp>
          <p:sp>
            <p:nvSpPr>
              <p:cNvPr id="2245" name="Freeform 1615"/>
              <p:cNvSpPr>
                <a:spLocks/>
              </p:cNvSpPr>
              <p:nvPr/>
            </p:nvSpPr>
            <p:spPr bwMode="auto">
              <a:xfrm>
                <a:off x="3315" y="2248"/>
                <a:ext cx="9" cy="10"/>
              </a:xfrm>
              <a:custGeom>
                <a:avLst/>
                <a:gdLst>
                  <a:gd name="T0" fmla="*/ 0 w 9"/>
                  <a:gd name="T1" fmla="*/ 0 h 10"/>
                  <a:gd name="T2" fmla="*/ 0 w 9"/>
                  <a:gd name="T3" fmla="*/ 10 h 10"/>
                  <a:gd name="T4" fmla="*/ 9 w 9"/>
                  <a:gd name="T5" fmla="*/ 10 h 10"/>
                  <a:gd name="T6" fmla="*/ 9 w 9"/>
                  <a:gd name="T7" fmla="*/ 0 h 10"/>
                  <a:gd name="T8" fmla="*/ 0 w 9"/>
                  <a:gd name="T9" fmla="*/ 0 h 10"/>
                  <a:gd name="T10" fmla="*/ 0 w 9"/>
                  <a:gd name="T11" fmla="*/ 0 h 10"/>
                  <a:gd name="T12" fmla="*/ 0 60000 65536"/>
                  <a:gd name="T13" fmla="*/ 0 60000 65536"/>
                  <a:gd name="T14" fmla="*/ 0 60000 65536"/>
                  <a:gd name="T15" fmla="*/ 0 60000 65536"/>
                  <a:gd name="T16" fmla="*/ 0 60000 65536"/>
                  <a:gd name="T17" fmla="*/ 0 60000 65536"/>
                  <a:gd name="T18" fmla="*/ 0 w 9"/>
                  <a:gd name="T19" fmla="*/ 0 h 10"/>
                  <a:gd name="T20" fmla="*/ 9 w 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9" h="10">
                    <a:moveTo>
                      <a:pt x="0" y="0"/>
                    </a:moveTo>
                    <a:lnTo>
                      <a:pt x="0" y="10"/>
                    </a:lnTo>
                    <a:lnTo>
                      <a:pt x="9" y="10"/>
                    </a:lnTo>
                    <a:lnTo>
                      <a:pt x="9" y="0"/>
                    </a:lnTo>
                    <a:lnTo>
                      <a:pt x="0" y="0"/>
                    </a:lnTo>
                    <a:close/>
                  </a:path>
                </a:pathLst>
              </a:custGeom>
              <a:solidFill>
                <a:srgbClr val="FFFFFF"/>
              </a:solidFill>
              <a:ln w="9525">
                <a:noFill/>
                <a:round/>
                <a:headEnd/>
                <a:tailEnd/>
              </a:ln>
            </p:spPr>
            <p:txBody>
              <a:bodyPr/>
              <a:lstStyle/>
              <a:p>
                <a:endParaRPr lang="en-US"/>
              </a:p>
            </p:txBody>
          </p:sp>
          <p:sp>
            <p:nvSpPr>
              <p:cNvPr id="2246" name="Freeform 1616"/>
              <p:cNvSpPr>
                <a:spLocks/>
              </p:cNvSpPr>
              <p:nvPr/>
            </p:nvSpPr>
            <p:spPr bwMode="auto">
              <a:xfrm>
                <a:off x="3315" y="2248"/>
                <a:ext cx="9" cy="10"/>
              </a:xfrm>
              <a:custGeom>
                <a:avLst/>
                <a:gdLst>
                  <a:gd name="T0" fmla="*/ 0 w 9"/>
                  <a:gd name="T1" fmla="*/ 10 h 10"/>
                  <a:gd name="T2" fmla="*/ 9 w 9"/>
                  <a:gd name="T3" fmla="*/ 10 h 10"/>
                  <a:gd name="T4" fmla="*/ 9 w 9"/>
                  <a:gd name="T5" fmla="*/ 0 h 10"/>
                  <a:gd name="T6" fmla="*/ 0 w 9"/>
                  <a:gd name="T7" fmla="*/ 0 h 10"/>
                  <a:gd name="T8" fmla="*/ 0 w 9"/>
                  <a:gd name="T9" fmla="*/ 10 h 10"/>
                  <a:gd name="T10" fmla="*/ 0 w 9"/>
                  <a:gd name="T11" fmla="*/ 10 h 10"/>
                  <a:gd name="T12" fmla="*/ 0 60000 65536"/>
                  <a:gd name="T13" fmla="*/ 0 60000 65536"/>
                  <a:gd name="T14" fmla="*/ 0 60000 65536"/>
                  <a:gd name="T15" fmla="*/ 0 60000 65536"/>
                  <a:gd name="T16" fmla="*/ 0 60000 65536"/>
                  <a:gd name="T17" fmla="*/ 0 60000 65536"/>
                  <a:gd name="T18" fmla="*/ 0 w 9"/>
                  <a:gd name="T19" fmla="*/ 0 h 10"/>
                  <a:gd name="T20" fmla="*/ 9 w 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9" h="10">
                    <a:moveTo>
                      <a:pt x="0" y="10"/>
                    </a:moveTo>
                    <a:lnTo>
                      <a:pt x="9" y="10"/>
                    </a:lnTo>
                    <a:lnTo>
                      <a:pt x="9" y="0"/>
                    </a:lnTo>
                    <a:lnTo>
                      <a:pt x="0" y="0"/>
                    </a:lnTo>
                    <a:lnTo>
                      <a:pt x="0" y="10"/>
                    </a:lnTo>
                    <a:close/>
                  </a:path>
                </a:pathLst>
              </a:custGeom>
              <a:noFill/>
              <a:ln w="0">
                <a:solidFill>
                  <a:srgbClr val="000000"/>
                </a:solidFill>
                <a:round/>
                <a:headEnd/>
                <a:tailEnd/>
              </a:ln>
            </p:spPr>
            <p:txBody>
              <a:bodyPr/>
              <a:lstStyle/>
              <a:p>
                <a:endParaRPr lang="en-US"/>
              </a:p>
            </p:txBody>
          </p:sp>
          <p:sp>
            <p:nvSpPr>
              <p:cNvPr id="2247" name="Freeform 1617"/>
              <p:cNvSpPr>
                <a:spLocks/>
              </p:cNvSpPr>
              <p:nvPr/>
            </p:nvSpPr>
            <p:spPr bwMode="auto">
              <a:xfrm>
                <a:off x="3315" y="2289"/>
                <a:ext cx="9" cy="10"/>
              </a:xfrm>
              <a:custGeom>
                <a:avLst/>
                <a:gdLst>
                  <a:gd name="T0" fmla="*/ 0 w 9"/>
                  <a:gd name="T1" fmla="*/ 0 h 10"/>
                  <a:gd name="T2" fmla="*/ 0 w 9"/>
                  <a:gd name="T3" fmla="*/ 10 h 10"/>
                  <a:gd name="T4" fmla="*/ 9 w 9"/>
                  <a:gd name="T5" fmla="*/ 10 h 10"/>
                  <a:gd name="T6" fmla="*/ 9 w 9"/>
                  <a:gd name="T7" fmla="*/ 0 h 10"/>
                  <a:gd name="T8" fmla="*/ 0 w 9"/>
                  <a:gd name="T9" fmla="*/ 0 h 10"/>
                  <a:gd name="T10" fmla="*/ 0 w 9"/>
                  <a:gd name="T11" fmla="*/ 0 h 10"/>
                  <a:gd name="T12" fmla="*/ 0 60000 65536"/>
                  <a:gd name="T13" fmla="*/ 0 60000 65536"/>
                  <a:gd name="T14" fmla="*/ 0 60000 65536"/>
                  <a:gd name="T15" fmla="*/ 0 60000 65536"/>
                  <a:gd name="T16" fmla="*/ 0 60000 65536"/>
                  <a:gd name="T17" fmla="*/ 0 60000 65536"/>
                  <a:gd name="T18" fmla="*/ 0 w 9"/>
                  <a:gd name="T19" fmla="*/ 0 h 10"/>
                  <a:gd name="T20" fmla="*/ 9 w 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9" h="10">
                    <a:moveTo>
                      <a:pt x="0" y="0"/>
                    </a:moveTo>
                    <a:lnTo>
                      <a:pt x="0" y="10"/>
                    </a:lnTo>
                    <a:lnTo>
                      <a:pt x="9" y="10"/>
                    </a:lnTo>
                    <a:lnTo>
                      <a:pt x="9" y="0"/>
                    </a:lnTo>
                    <a:lnTo>
                      <a:pt x="0" y="0"/>
                    </a:lnTo>
                    <a:close/>
                  </a:path>
                </a:pathLst>
              </a:custGeom>
              <a:solidFill>
                <a:srgbClr val="FFFFFF"/>
              </a:solidFill>
              <a:ln w="9525">
                <a:noFill/>
                <a:round/>
                <a:headEnd/>
                <a:tailEnd/>
              </a:ln>
            </p:spPr>
            <p:txBody>
              <a:bodyPr/>
              <a:lstStyle/>
              <a:p>
                <a:endParaRPr lang="en-US"/>
              </a:p>
            </p:txBody>
          </p:sp>
          <p:sp>
            <p:nvSpPr>
              <p:cNvPr id="2248" name="Freeform 1618"/>
              <p:cNvSpPr>
                <a:spLocks/>
              </p:cNvSpPr>
              <p:nvPr/>
            </p:nvSpPr>
            <p:spPr bwMode="auto">
              <a:xfrm>
                <a:off x="3315" y="2289"/>
                <a:ext cx="9" cy="10"/>
              </a:xfrm>
              <a:custGeom>
                <a:avLst/>
                <a:gdLst>
                  <a:gd name="T0" fmla="*/ 9 w 9"/>
                  <a:gd name="T1" fmla="*/ 0 h 10"/>
                  <a:gd name="T2" fmla="*/ 0 w 9"/>
                  <a:gd name="T3" fmla="*/ 0 h 10"/>
                  <a:gd name="T4" fmla="*/ 0 w 9"/>
                  <a:gd name="T5" fmla="*/ 10 h 10"/>
                  <a:gd name="T6" fmla="*/ 9 w 9"/>
                  <a:gd name="T7" fmla="*/ 10 h 10"/>
                  <a:gd name="T8" fmla="*/ 9 w 9"/>
                  <a:gd name="T9" fmla="*/ 0 h 10"/>
                  <a:gd name="T10" fmla="*/ 9 w 9"/>
                  <a:gd name="T11" fmla="*/ 0 h 10"/>
                  <a:gd name="T12" fmla="*/ 0 60000 65536"/>
                  <a:gd name="T13" fmla="*/ 0 60000 65536"/>
                  <a:gd name="T14" fmla="*/ 0 60000 65536"/>
                  <a:gd name="T15" fmla="*/ 0 60000 65536"/>
                  <a:gd name="T16" fmla="*/ 0 60000 65536"/>
                  <a:gd name="T17" fmla="*/ 0 60000 65536"/>
                  <a:gd name="T18" fmla="*/ 0 w 9"/>
                  <a:gd name="T19" fmla="*/ 0 h 10"/>
                  <a:gd name="T20" fmla="*/ 9 w 9"/>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9" h="10">
                    <a:moveTo>
                      <a:pt x="9" y="0"/>
                    </a:moveTo>
                    <a:lnTo>
                      <a:pt x="0" y="0"/>
                    </a:lnTo>
                    <a:lnTo>
                      <a:pt x="0" y="10"/>
                    </a:lnTo>
                    <a:lnTo>
                      <a:pt x="9" y="10"/>
                    </a:lnTo>
                    <a:lnTo>
                      <a:pt x="9" y="0"/>
                    </a:lnTo>
                    <a:close/>
                  </a:path>
                </a:pathLst>
              </a:custGeom>
              <a:noFill/>
              <a:ln w="0">
                <a:solidFill>
                  <a:srgbClr val="000000"/>
                </a:solidFill>
                <a:round/>
                <a:headEnd/>
                <a:tailEnd/>
              </a:ln>
            </p:spPr>
            <p:txBody>
              <a:bodyPr/>
              <a:lstStyle/>
              <a:p>
                <a:endParaRPr lang="en-US"/>
              </a:p>
            </p:txBody>
          </p:sp>
          <p:sp>
            <p:nvSpPr>
              <p:cNvPr id="2249" name="Line 1619"/>
              <p:cNvSpPr>
                <a:spLocks noChangeShapeType="1"/>
              </p:cNvSpPr>
              <p:nvPr/>
            </p:nvSpPr>
            <p:spPr bwMode="auto">
              <a:xfrm>
                <a:off x="3319" y="2258"/>
                <a:ext cx="0" cy="31"/>
              </a:xfrm>
              <a:prstGeom prst="line">
                <a:avLst/>
              </a:prstGeom>
              <a:noFill/>
              <a:ln w="0">
                <a:solidFill>
                  <a:srgbClr val="000000"/>
                </a:solidFill>
                <a:round/>
                <a:headEnd/>
                <a:tailEnd/>
              </a:ln>
            </p:spPr>
            <p:txBody>
              <a:bodyPr/>
              <a:lstStyle/>
              <a:p>
                <a:endParaRPr lang="en-US"/>
              </a:p>
            </p:txBody>
          </p:sp>
          <p:sp>
            <p:nvSpPr>
              <p:cNvPr id="2250" name="Freeform 1620"/>
              <p:cNvSpPr>
                <a:spLocks/>
              </p:cNvSpPr>
              <p:nvPr/>
            </p:nvSpPr>
            <p:spPr bwMode="auto">
              <a:xfrm>
                <a:off x="3249" y="2319"/>
                <a:ext cx="10" cy="10"/>
              </a:xfrm>
              <a:custGeom>
                <a:avLst/>
                <a:gdLst>
                  <a:gd name="T0" fmla="*/ 0 w 10"/>
                  <a:gd name="T1" fmla="*/ 0 h 10"/>
                  <a:gd name="T2" fmla="*/ 0 w 10"/>
                  <a:gd name="T3" fmla="*/ 10 h 10"/>
                  <a:gd name="T4" fmla="*/ 10 w 10"/>
                  <a:gd name="T5" fmla="*/ 10 h 10"/>
                  <a:gd name="T6" fmla="*/ 10 w 10"/>
                  <a:gd name="T7" fmla="*/ 0 h 10"/>
                  <a:gd name="T8" fmla="*/ 0 w 10"/>
                  <a:gd name="T9" fmla="*/ 0 h 10"/>
                  <a:gd name="T10" fmla="*/ 0 w 10"/>
                  <a:gd name="T11" fmla="*/ 0 h 10"/>
                  <a:gd name="T12" fmla="*/ 0 60000 65536"/>
                  <a:gd name="T13" fmla="*/ 0 60000 65536"/>
                  <a:gd name="T14" fmla="*/ 0 60000 65536"/>
                  <a:gd name="T15" fmla="*/ 0 60000 65536"/>
                  <a:gd name="T16" fmla="*/ 0 60000 65536"/>
                  <a:gd name="T17" fmla="*/ 0 60000 65536"/>
                  <a:gd name="T18" fmla="*/ 0 w 10"/>
                  <a:gd name="T19" fmla="*/ 0 h 10"/>
                  <a:gd name="T20" fmla="*/ 10 w 10"/>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10" h="10">
                    <a:moveTo>
                      <a:pt x="0" y="0"/>
                    </a:moveTo>
                    <a:lnTo>
                      <a:pt x="0" y="10"/>
                    </a:lnTo>
                    <a:lnTo>
                      <a:pt x="10" y="10"/>
                    </a:lnTo>
                    <a:lnTo>
                      <a:pt x="10" y="0"/>
                    </a:lnTo>
                    <a:lnTo>
                      <a:pt x="0" y="0"/>
                    </a:lnTo>
                    <a:close/>
                  </a:path>
                </a:pathLst>
              </a:custGeom>
              <a:solidFill>
                <a:srgbClr val="FFFFFF"/>
              </a:solidFill>
              <a:ln w="9525">
                <a:noFill/>
                <a:round/>
                <a:headEnd/>
                <a:tailEnd/>
              </a:ln>
            </p:spPr>
            <p:txBody>
              <a:bodyPr/>
              <a:lstStyle/>
              <a:p>
                <a:endParaRPr lang="en-US"/>
              </a:p>
            </p:txBody>
          </p:sp>
          <p:sp>
            <p:nvSpPr>
              <p:cNvPr id="2251" name="Freeform 1621"/>
              <p:cNvSpPr>
                <a:spLocks/>
              </p:cNvSpPr>
              <p:nvPr/>
            </p:nvSpPr>
            <p:spPr bwMode="auto">
              <a:xfrm>
                <a:off x="3249" y="2319"/>
                <a:ext cx="10" cy="10"/>
              </a:xfrm>
              <a:custGeom>
                <a:avLst/>
                <a:gdLst>
                  <a:gd name="T0" fmla="*/ 0 w 10"/>
                  <a:gd name="T1" fmla="*/ 0 h 10"/>
                  <a:gd name="T2" fmla="*/ 0 w 10"/>
                  <a:gd name="T3" fmla="*/ 10 h 10"/>
                  <a:gd name="T4" fmla="*/ 10 w 10"/>
                  <a:gd name="T5" fmla="*/ 10 h 10"/>
                  <a:gd name="T6" fmla="*/ 10 w 10"/>
                  <a:gd name="T7" fmla="*/ 0 h 10"/>
                  <a:gd name="T8" fmla="*/ 0 w 10"/>
                  <a:gd name="T9" fmla="*/ 0 h 10"/>
                  <a:gd name="T10" fmla="*/ 0 w 10"/>
                  <a:gd name="T11" fmla="*/ 0 h 10"/>
                  <a:gd name="T12" fmla="*/ 0 60000 65536"/>
                  <a:gd name="T13" fmla="*/ 0 60000 65536"/>
                  <a:gd name="T14" fmla="*/ 0 60000 65536"/>
                  <a:gd name="T15" fmla="*/ 0 60000 65536"/>
                  <a:gd name="T16" fmla="*/ 0 60000 65536"/>
                  <a:gd name="T17" fmla="*/ 0 60000 65536"/>
                  <a:gd name="T18" fmla="*/ 0 w 10"/>
                  <a:gd name="T19" fmla="*/ 0 h 10"/>
                  <a:gd name="T20" fmla="*/ 10 w 10"/>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10" h="10">
                    <a:moveTo>
                      <a:pt x="0" y="0"/>
                    </a:moveTo>
                    <a:lnTo>
                      <a:pt x="0" y="10"/>
                    </a:lnTo>
                    <a:lnTo>
                      <a:pt x="10" y="10"/>
                    </a:lnTo>
                    <a:lnTo>
                      <a:pt x="10" y="0"/>
                    </a:lnTo>
                    <a:lnTo>
                      <a:pt x="0" y="0"/>
                    </a:lnTo>
                    <a:close/>
                  </a:path>
                </a:pathLst>
              </a:custGeom>
              <a:noFill/>
              <a:ln w="0">
                <a:solidFill>
                  <a:srgbClr val="000000"/>
                </a:solidFill>
                <a:round/>
                <a:headEnd/>
                <a:tailEnd/>
              </a:ln>
            </p:spPr>
            <p:txBody>
              <a:bodyPr/>
              <a:lstStyle/>
              <a:p>
                <a:endParaRPr lang="en-US"/>
              </a:p>
            </p:txBody>
          </p:sp>
          <p:sp>
            <p:nvSpPr>
              <p:cNvPr id="2252" name="Freeform 1622"/>
              <p:cNvSpPr>
                <a:spLocks/>
              </p:cNvSpPr>
              <p:nvPr/>
            </p:nvSpPr>
            <p:spPr bwMode="auto">
              <a:xfrm>
                <a:off x="3141" y="2320"/>
                <a:ext cx="10" cy="9"/>
              </a:xfrm>
              <a:custGeom>
                <a:avLst/>
                <a:gdLst>
                  <a:gd name="T0" fmla="*/ 0 w 10"/>
                  <a:gd name="T1" fmla="*/ 0 h 9"/>
                  <a:gd name="T2" fmla="*/ 0 w 10"/>
                  <a:gd name="T3" fmla="*/ 9 h 9"/>
                  <a:gd name="T4" fmla="*/ 10 w 10"/>
                  <a:gd name="T5" fmla="*/ 9 h 9"/>
                  <a:gd name="T6" fmla="*/ 10 w 10"/>
                  <a:gd name="T7" fmla="*/ 0 h 9"/>
                  <a:gd name="T8" fmla="*/ 0 w 10"/>
                  <a:gd name="T9" fmla="*/ 0 h 9"/>
                  <a:gd name="T10" fmla="*/ 0 w 10"/>
                  <a:gd name="T11" fmla="*/ 0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0" y="0"/>
                    </a:moveTo>
                    <a:lnTo>
                      <a:pt x="0" y="9"/>
                    </a:lnTo>
                    <a:lnTo>
                      <a:pt x="10" y="9"/>
                    </a:lnTo>
                    <a:lnTo>
                      <a:pt x="10" y="0"/>
                    </a:lnTo>
                    <a:lnTo>
                      <a:pt x="0" y="0"/>
                    </a:lnTo>
                    <a:close/>
                  </a:path>
                </a:pathLst>
              </a:custGeom>
              <a:solidFill>
                <a:srgbClr val="FFFFFF"/>
              </a:solidFill>
              <a:ln w="9525">
                <a:noFill/>
                <a:round/>
                <a:headEnd/>
                <a:tailEnd/>
              </a:ln>
            </p:spPr>
            <p:txBody>
              <a:bodyPr/>
              <a:lstStyle/>
              <a:p>
                <a:endParaRPr lang="en-US"/>
              </a:p>
            </p:txBody>
          </p:sp>
          <p:sp>
            <p:nvSpPr>
              <p:cNvPr id="2253" name="Freeform 1623"/>
              <p:cNvSpPr>
                <a:spLocks/>
              </p:cNvSpPr>
              <p:nvPr/>
            </p:nvSpPr>
            <p:spPr bwMode="auto">
              <a:xfrm>
                <a:off x="3141" y="2320"/>
                <a:ext cx="10" cy="9"/>
              </a:xfrm>
              <a:custGeom>
                <a:avLst/>
                <a:gdLst>
                  <a:gd name="T0" fmla="*/ 10 w 10"/>
                  <a:gd name="T1" fmla="*/ 9 h 9"/>
                  <a:gd name="T2" fmla="*/ 10 w 10"/>
                  <a:gd name="T3" fmla="*/ 0 h 9"/>
                  <a:gd name="T4" fmla="*/ 0 w 10"/>
                  <a:gd name="T5" fmla="*/ 0 h 9"/>
                  <a:gd name="T6" fmla="*/ 0 w 10"/>
                  <a:gd name="T7" fmla="*/ 9 h 9"/>
                  <a:gd name="T8" fmla="*/ 10 w 10"/>
                  <a:gd name="T9" fmla="*/ 9 h 9"/>
                  <a:gd name="T10" fmla="*/ 10 w 10"/>
                  <a:gd name="T11" fmla="*/ 9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10" y="9"/>
                    </a:moveTo>
                    <a:lnTo>
                      <a:pt x="10" y="0"/>
                    </a:lnTo>
                    <a:lnTo>
                      <a:pt x="0" y="0"/>
                    </a:lnTo>
                    <a:lnTo>
                      <a:pt x="0" y="9"/>
                    </a:lnTo>
                    <a:lnTo>
                      <a:pt x="10" y="9"/>
                    </a:lnTo>
                    <a:close/>
                  </a:path>
                </a:pathLst>
              </a:custGeom>
              <a:noFill/>
              <a:ln w="0">
                <a:solidFill>
                  <a:srgbClr val="000000"/>
                </a:solidFill>
                <a:round/>
                <a:headEnd/>
                <a:tailEnd/>
              </a:ln>
            </p:spPr>
            <p:txBody>
              <a:bodyPr/>
              <a:lstStyle/>
              <a:p>
                <a:endParaRPr lang="en-US"/>
              </a:p>
            </p:txBody>
          </p:sp>
          <p:sp>
            <p:nvSpPr>
              <p:cNvPr id="2254" name="Line 1624"/>
              <p:cNvSpPr>
                <a:spLocks noChangeShapeType="1"/>
              </p:cNvSpPr>
              <p:nvPr/>
            </p:nvSpPr>
            <p:spPr bwMode="auto">
              <a:xfrm flipH="1">
                <a:off x="3151" y="2324"/>
                <a:ext cx="98" cy="0"/>
              </a:xfrm>
              <a:prstGeom prst="line">
                <a:avLst/>
              </a:prstGeom>
              <a:noFill/>
              <a:ln w="0">
                <a:solidFill>
                  <a:srgbClr val="000000"/>
                </a:solidFill>
                <a:round/>
                <a:headEnd/>
                <a:tailEnd/>
              </a:ln>
            </p:spPr>
            <p:txBody>
              <a:bodyPr/>
              <a:lstStyle/>
              <a:p>
                <a:endParaRPr lang="en-US"/>
              </a:p>
            </p:txBody>
          </p:sp>
          <p:sp>
            <p:nvSpPr>
              <p:cNvPr id="2255" name="Line 1625"/>
              <p:cNvSpPr>
                <a:spLocks noChangeShapeType="1"/>
              </p:cNvSpPr>
              <p:nvPr/>
            </p:nvSpPr>
            <p:spPr bwMode="auto">
              <a:xfrm>
                <a:off x="3081" y="2358"/>
                <a:ext cx="0" cy="32"/>
              </a:xfrm>
              <a:prstGeom prst="line">
                <a:avLst/>
              </a:prstGeom>
              <a:noFill/>
              <a:ln w="0">
                <a:solidFill>
                  <a:srgbClr val="008000"/>
                </a:solidFill>
                <a:round/>
                <a:headEnd/>
                <a:tailEnd/>
              </a:ln>
            </p:spPr>
            <p:txBody>
              <a:bodyPr/>
              <a:lstStyle/>
              <a:p>
                <a:endParaRPr lang="en-US"/>
              </a:p>
            </p:txBody>
          </p:sp>
          <p:sp>
            <p:nvSpPr>
              <p:cNvPr id="2256" name="Freeform 1626"/>
              <p:cNvSpPr>
                <a:spLocks/>
              </p:cNvSpPr>
              <p:nvPr/>
            </p:nvSpPr>
            <p:spPr bwMode="auto">
              <a:xfrm>
                <a:off x="3076" y="2350"/>
                <a:ext cx="10" cy="8"/>
              </a:xfrm>
              <a:custGeom>
                <a:avLst/>
                <a:gdLst>
                  <a:gd name="T0" fmla="*/ 0 w 10"/>
                  <a:gd name="T1" fmla="*/ 0 h 8"/>
                  <a:gd name="T2" fmla="*/ 0 w 10"/>
                  <a:gd name="T3" fmla="*/ 8 h 8"/>
                  <a:gd name="T4" fmla="*/ 10 w 10"/>
                  <a:gd name="T5" fmla="*/ 8 h 8"/>
                  <a:gd name="T6" fmla="*/ 10 w 10"/>
                  <a:gd name="T7" fmla="*/ 0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0" y="8"/>
                    </a:lnTo>
                    <a:lnTo>
                      <a:pt x="10" y="8"/>
                    </a:lnTo>
                    <a:lnTo>
                      <a:pt x="10" y="0"/>
                    </a:lnTo>
                    <a:lnTo>
                      <a:pt x="0" y="0"/>
                    </a:lnTo>
                    <a:close/>
                  </a:path>
                </a:pathLst>
              </a:custGeom>
              <a:solidFill>
                <a:srgbClr val="FFFFFF"/>
              </a:solidFill>
              <a:ln w="9525">
                <a:noFill/>
                <a:round/>
                <a:headEnd/>
                <a:tailEnd/>
              </a:ln>
            </p:spPr>
            <p:txBody>
              <a:bodyPr/>
              <a:lstStyle/>
              <a:p>
                <a:endParaRPr lang="en-US"/>
              </a:p>
            </p:txBody>
          </p:sp>
          <p:sp>
            <p:nvSpPr>
              <p:cNvPr id="2257" name="Freeform 1627"/>
              <p:cNvSpPr>
                <a:spLocks/>
              </p:cNvSpPr>
              <p:nvPr/>
            </p:nvSpPr>
            <p:spPr bwMode="auto">
              <a:xfrm>
                <a:off x="3076" y="2350"/>
                <a:ext cx="10" cy="8"/>
              </a:xfrm>
              <a:custGeom>
                <a:avLst/>
                <a:gdLst>
                  <a:gd name="T0" fmla="*/ 0 w 10"/>
                  <a:gd name="T1" fmla="*/ 8 h 8"/>
                  <a:gd name="T2" fmla="*/ 10 w 10"/>
                  <a:gd name="T3" fmla="*/ 8 h 8"/>
                  <a:gd name="T4" fmla="*/ 10 w 10"/>
                  <a:gd name="T5" fmla="*/ 0 h 8"/>
                  <a:gd name="T6" fmla="*/ 0 w 10"/>
                  <a:gd name="T7" fmla="*/ 0 h 8"/>
                  <a:gd name="T8" fmla="*/ 0 w 10"/>
                  <a:gd name="T9" fmla="*/ 8 h 8"/>
                  <a:gd name="T10" fmla="*/ 0 w 10"/>
                  <a:gd name="T11" fmla="*/ 8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8"/>
                    </a:moveTo>
                    <a:lnTo>
                      <a:pt x="10" y="8"/>
                    </a:lnTo>
                    <a:lnTo>
                      <a:pt x="10" y="0"/>
                    </a:lnTo>
                    <a:lnTo>
                      <a:pt x="0" y="0"/>
                    </a:lnTo>
                    <a:lnTo>
                      <a:pt x="0" y="8"/>
                    </a:lnTo>
                    <a:close/>
                  </a:path>
                </a:pathLst>
              </a:custGeom>
              <a:noFill/>
              <a:ln w="0">
                <a:solidFill>
                  <a:srgbClr val="000000"/>
                </a:solidFill>
                <a:round/>
                <a:headEnd/>
                <a:tailEnd/>
              </a:ln>
            </p:spPr>
            <p:txBody>
              <a:bodyPr/>
              <a:lstStyle/>
              <a:p>
                <a:endParaRPr lang="en-US"/>
              </a:p>
            </p:txBody>
          </p:sp>
          <p:sp>
            <p:nvSpPr>
              <p:cNvPr id="2258" name="Freeform 1628"/>
              <p:cNvSpPr>
                <a:spLocks/>
              </p:cNvSpPr>
              <p:nvPr/>
            </p:nvSpPr>
            <p:spPr bwMode="auto">
              <a:xfrm>
                <a:off x="3130" y="2143"/>
                <a:ext cx="79" cy="46"/>
              </a:xfrm>
              <a:custGeom>
                <a:avLst/>
                <a:gdLst>
                  <a:gd name="T0" fmla="*/ 79 w 79"/>
                  <a:gd name="T1" fmla="*/ 0 h 46"/>
                  <a:gd name="T2" fmla="*/ 79 w 79"/>
                  <a:gd name="T3" fmla="*/ 17 h 46"/>
                  <a:gd name="T4" fmla="*/ 0 w 79"/>
                  <a:gd name="T5" fmla="*/ 17 h 46"/>
                  <a:gd name="T6" fmla="*/ 0 w 79"/>
                  <a:gd name="T7" fmla="*/ 46 h 46"/>
                  <a:gd name="T8" fmla="*/ 0 60000 65536"/>
                  <a:gd name="T9" fmla="*/ 0 60000 65536"/>
                  <a:gd name="T10" fmla="*/ 0 60000 65536"/>
                  <a:gd name="T11" fmla="*/ 0 60000 65536"/>
                  <a:gd name="T12" fmla="*/ 0 w 79"/>
                  <a:gd name="T13" fmla="*/ 0 h 46"/>
                  <a:gd name="T14" fmla="*/ 79 w 79"/>
                  <a:gd name="T15" fmla="*/ 46 h 46"/>
                </a:gdLst>
                <a:ahLst/>
                <a:cxnLst>
                  <a:cxn ang="T8">
                    <a:pos x="T0" y="T1"/>
                  </a:cxn>
                  <a:cxn ang="T9">
                    <a:pos x="T2" y="T3"/>
                  </a:cxn>
                  <a:cxn ang="T10">
                    <a:pos x="T4" y="T5"/>
                  </a:cxn>
                  <a:cxn ang="T11">
                    <a:pos x="T6" y="T7"/>
                  </a:cxn>
                </a:cxnLst>
                <a:rect l="T12" t="T13" r="T14" b="T15"/>
                <a:pathLst>
                  <a:path w="79" h="46">
                    <a:moveTo>
                      <a:pt x="79" y="0"/>
                    </a:moveTo>
                    <a:lnTo>
                      <a:pt x="79" y="17"/>
                    </a:lnTo>
                    <a:lnTo>
                      <a:pt x="0" y="17"/>
                    </a:lnTo>
                    <a:lnTo>
                      <a:pt x="0" y="46"/>
                    </a:lnTo>
                  </a:path>
                </a:pathLst>
              </a:custGeom>
              <a:noFill/>
              <a:ln w="0">
                <a:solidFill>
                  <a:srgbClr val="000000"/>
                </a:solidFill>
                <a:round/>
                <a:headEnd/>
                <a:tailEnd/>
              </a:ln>
            </p:spPr>
            <p:txBody>
              <a:bodyPr/>
              <a:lstStyle/>
              <a:p>
                <a:endParaRPr lang="en-US"/>
              </a:p>
            </p:txBody>
          </p:sp>
          <p:sp>
            <p:nvSpPr>
              <p:cNvPr id="2259" name="Freeform 1629"/>
              <p:cNvSpPr>
                <a:spLocks/>
              </p:cNvSpPr>
              <p:nvPr/>
            </p:nvSpPr>
            <p:spPr bwMode="auto">
              <a:xfrm>
                <a:off x="3080" y="2143"/>
                <a:ext cx="18" cy="46"/>
              </a:xfrm>
              <a:custGeom>
                <a:avLst/>
                <a:gdLst>
                  <a:gd name="T0" fmla="*/ 18 w 18"/>
                  <a:gd name="T1" fmla="*/ 0 h 46"/>
                  <a:gd name="T2" fmla="*/ 18 w 18"/>
                  <a:gd name="T3" fmla="*/ 17 h 46"/>
                  <a:gd name="T4" fmla="*/ 0 w 18"/>
                  <a:gd name="T5" fmla="*/ 17 h 46"/>
                  <a:gd name="T6" fmla="*/ 0 w 18"/>
                  <a:gd name="T7" fmla="*/ 46 h 46"/>
                  <a:gd name="T8" fmla="*/ 0 60000 65536"/>
                  <a:gd name="T9" fmla="*/ 0 60000 65536"/>
                  <a:gd name="T10" fmla="*/ 0 60000 65536"/>
                  <a:gd name="T11" fmla="*/ 0 60000 65536"/>
                  <a:gd name="T12" fmla="*/ 0 w 18"/>
                  <a:gd name="T13" fmla="*/ 0 h 46"/>
                  <a:gd name="T14" fmla="*/ 18 w 18"/>
                  <a:gd name="T15" fmla="*/ 46 h 46"/>
                </a:gdLst>
                <a:ahLst/>
                <a:cxnLst>
                  <a:cxn ang="T8">
                    <a:pos x="T0" y="T1"/>
                  </a:cxn>
                  <a:cxn ang="T9">
                    <a:pos x="T2" y="T3"/>
                  </a:cxn>
                  <a:cxn ang="T10">
                    <a:pos x="T4" y="T5"/>
                  </a:cxn>
                  <a:cxn ang="T11">
                    <a:pos x="T6" y="T7"/>
                  </a:cxn>
                </a:cxnLst>
                <a:rect l="T12" t="T13" r="T14" b="T15"/>
                <a:pathLst>
                  <a:path w="18" h="46">
                    <a:moveTo>
                      <a:pt x="18" y="0"/>
                    </a:moveTo>
                    <a:lnTo>
                      <a:pt x="18" y="17"/>
                    </a:lnTo>
                    <a:lnTo>
                      <a:pt x="0" y="17"/>
                    </a:lnTo>
                    <a:lnTo>
                      <a:pt x="0" y="46"/>
                    </a:lnTo>
                  </a:path>
                </a:pathLst>
              </a:custGeom>
              <a:noFill/>
              <a:ln w="0">
                <a:solidFill>
                  <a:srgbClr val="000000"/>
                </a:solidFill>
                <a:round/>
                <a:headEnd/>
                <a:tailEnd/>
              </a:ln>
            </p:spPr>
            <p:txBody>
              <a:bodyPr/>
              <a:lstStyle/>
              <a:p>
                <a:endParaRPr lang="en-US"/>
              </a:p>
            </p:txBody>
          </p:sp>
          <p:sp>
            <p:nvSpPr>
              <p:cNvPr id="2260" name="Freeform 1630"/>
              <p:cNvSpPr>
                <a:spLocks/>
              </p:cNvSpPr>
              <p:nvPr/>
            </p:nvSpPr>
            <p:spPr bwMode="auto">
              <a:xfrm>
                <a:off x="2991" y="2143"/>
                <a:ext cx="63" cy="46"/>
              </a:xfrm>
              <a:custGeom>
                <a:avLst/>
                <a:gdLst>
                  <a:gd name="T0" fmla="*/ 0 w 63"/>
                  <a:gd name="T1" fmla="*/ 0 h 46"/>
                  <a:gd name="T2" fmla="*/ 0 w 63"/>
                  <a:gd name="T3" fmla="*/ 17 h 46"/>
                  <a:gd name="T4" fmla="*/ 63 w 63"/>
                  <a:gd name="T5" fmla="*/ 17 h 46"/>
                  <a:gd name="T6" fmla="*/ 63 w 63"/>
                  <a:gd name="T7" fmla="*/ 46 h 46"/>
                  <a:gd name="T8" fmla="*/ 0 60000 65536"/>
                  <a:gd name="T9" fmla="*/ 0 60000 65536"/>
                  <a:gd name="T10" fmla="*/ 0 60000 65536"/>
                  <a:gd name="T11" fmla="*/ 0 60000 65536"/>
                  <a:gd name="T12" fmla="*/ 0 w 63"/>
                  <a:gd name="T13" fmla="*/ 0 h 46"/>
                  <a:gd name="T14" fmla="*/ 63 w 63"/>
                  <a:gd name="T15" fmla="*/ 46 h 46"/>
                </a:gdLst>
                <a:ahLst/>
                <a:cxnLst>
                  <a:cxn ang="T8">
                    <a:pos x="T0" y="T1"/>
                  </a:cxn>
                  <a:cxn ang="T9">
                    <a:pos x="T2" y="T3"/>
                  </a:cxn>
                  <a:cxn ang="T10">
                    <a:pos x="T4" y="T5"/>
                  </a:cxn>
                  <a:cxn ang="T11">
                    <a:pos x="T6" y="T7"/>
                  </a:cxn>
                </a:cxnLst>
                <a:rect l="T12" t="T13" r="T14" b="T15"/>
                <a:pathLst>
                  <a:path w="63" h="46">
                    <a:moveTo>
                      <a:pt x="0" y="0"/>
                    </a:moveTo>
                    <a:lnTo>
                      <a:pt x="0" y="17"/>
                    </a:lnTo>
                    <a:lnTo>
                      <a:pt x="63" y="17"/>
                    </a:lnTo>
                    <a:lnTo>
                      <a:pt x="63" y="46"/>
                    </a:lnTo>
                  </a:path>
                </a:pathLst>
              </a:custGeom>
              <a:noFill/>
              <a:ln w="0">
                <a:solidFill>
                  <a:srgbClr val="000000"/>
                </a:solidFill>
                <a:round/>
                <a:headEnd/>
                <a:tailEnd/>
              </a:ln>
            </p:spPr>
            <p:txBody>
              <a:bodyPr/>
              <a:lstStyle/>
              <a:p>
                <a:endParaRPr lang="en-US"/>
              </a:p>
            </p:txBody>
          </p:sp>
          <p:sp>
            <p:nvSpPr>
              <p:cNvPr id="2261" name="Freeform 1631"/>
              <p:cNvSpPr>
                <a:spLocks/>
              </p:cNvSpPr>
              <p:nvPr/>
            </p:nvSpPr>
            <p:spPr bwMode="auto">
              <a:xfrm>
                <a:off x="3132" y="2390"/>
                <a:ext cx="0" cy="34"/>
              </a:xfrm>
              <a:custGeom>
                <a:avLst/>
                <a:gdLst>
                  <a:gd name="T0" fmla="*/ 34 h 34"/>
                  <a:gd name="T1" fmla="*/ 0 h 34"/>
                  <a:gd name="T2" fmla="*/ 34 h 34"/>
                  <a:gd name="T3" fmla="*/ 34 h 34"/>
                  <a:gd name="T4" fmla="*/ 0 60000 65536"/>
                  <a:gd name="T5" fmla="*/ 0 60000 65536"/>
                  <a:gd name="T6" fmla="*/ 0 60000 65536"/>
                  <a:gd name="T7" fmla="*/ 0 60000 65536"/>
                  <a:gd name="T8" fmla="*/ 0 h 34"/>
                  <a:gd name="T9" fmla="*/ 34 h 34"/>
                </a:gdLst>
                <a:ahLst/>
                <a:cxnLst>
                  <a:cxn ang="T4">
                    <a:pos x="0" y="T0"/>
                  </a:cxn>
                  <a:cxn ang="T5">
                    <a:pos x="0" y="T1"/>
                  </a:cxn>
                  <a:cxn ang="T6">
                    <a:pos x="0" y="T2"/>
                  </a:cxn>
                  <a:cxn ang="T7">
                    <a:pos x="0" y="T3"/>
                  </a:cxn>
                </a:cxnLst>
                <a:rect l="0" t="T8" r="0" b="T9"/>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62" name="Freeform 1632"/>
              <p:cNvSpPr>
                <a:spLocks/>
              </p:cNvSpPr>
              <p:nvPr/>
            </p:nvSpPr>
            <p:spPr bwMode="auto">
              <a:xfrm>
                <a:off x="3030" y="2424"/>
                <a:ext cx="102" cy="0"/>
              </a:xfrm>
              <a:custGeom>
                <a:avLst/>
                <a:gdLst>
                  <a:gd name="T0" fmla="*/ 102 w 102"/>
                  <a:gd name="T1" fmla="*/ 0 w 102"/>
                  <a:gd name="T2" fmla="*/ 102 w 102"/>
                  <a:gd name="T3" fmla="*/ 102 w 102"/>
                  <a:gd name="T4" fmla="*/ 0 60000 65536"/>
                  <a:gd name="T5" fmla="*/ 0 60000 65536"/>
                  <a:gd name="T6" fmla="*/ 0 60000 65536"/>
                  <a:gd name="T7" fmla="*/ 0 60000 65536"/>
                  <a:gd name="T8" fmla="*/ 0 w 102"/>
                  <a:gd name="T9" fmla="*/ 102 w 102"/>
                </a:gdLst>
                <a:ahLst/>
                <a:cxnLst>
                  <a:cxn ang="T4">
                    <a:pos x="T0" y="0"/>
                  </a:cxn>
                  <a:cxn ang="T5">
                    <a:pos x="T1" y="0"/>
                  </a:cxn>
                  <a:cxn ang="T6">
                    <a:pos x="T2" y="0"/>
                  </a:cxn>
                  <a:cxn ang="T7">
                    <a:pos x="T3" y="0"/>
                  </a:cxn>
                </a:cxnLst>
                <a:rect l="T8" t="0" r="T9" b="0"/>
                <a:pathLst>
                  <a:path w="102">
                    <a:moveTo>
                      <a:pt x="102" y="0"/>
                    </a:moveTo>
                    <a:lnTo>
                      <a:pt x="0" y="0"/>
                    </a:lnTo>
                    <a:lnTo>
                      <a:pt x="102" y="0"/>
                    </a:lnTo>
                    <a:close/>
                  </a:path>
                </a:pathLst>
              </a:custGeom>
              <a:noFill/>
              <a:ln w="0">
                <a:solidFill>
                  <a:srgbClr val="000000"/>
                </a:solidFill>
                <a:round/>
                <a:headEnd/>
                <a:tailEnd/>
              </a:ln>
            </p:spPr>
            <p:txBody>
              <a:bodyPr/>
              <a:lstStyle/>
              <a:p>
                <a:endParaRPr lang="en-US"/>
              </a:p>
            </p:txBody>
          </p:sp>
          <p:sp>
            <p:nvSpPr>
              <p:cNvPr id="2263" name="Freeform 1633"/>
              <p:cNvSpPr>
                <a:spLocks/>
              </p:cNvSpPr>
              <p:nvPr/>
            </p:nvSpPr>
            <p:spPr bwMode="auto">
              <a:xfrm>
                <a:off x="3030" y="2424"/>
                <a:ext cx="102" cy="0"/>
              </a:xfrm>
              <a:custGeom>
                <a:avLst/>
                <a:gdLst>
                  <a:gd name="T0" fmla="*/ 102 w 102"/>
                  <a:gd name="T1" fmla="*/ 0 w 102"/>
                  <a:gd name="T2" fmla="*/ 102 w 102"/>
                  <a:gd name="T3" fmla="*/ 102 w 102"/>
                  <a:gd name="T4" fmla="*/ 0 60000 65536"/>
                  <a:gd name="T5" fmla="*/ 0 60000 65536"/>
                  <a:gd name="T6" fmla="*/ 0 60000 65536"/>
                  <a:gd name="T7" fmla="*/ 0 60000 65536"/>
                  <a:gd name="T8" fmla="*/ 0 w 102"/>
                  <a:gd name="T9" fmla="*/ 102 w 102"/>
                </a:gdLst>
                <a:ahLst/>
                <a:cxnLst>
                  <a:cxn ang="T4">
                    <a:pos x="T0" y="0"/>
                  </a:cxn>
                  <a:cxn ang="T5">
                    <a:pos x="T1" y="0"/>
                  </a:cxn>
                  <a:cxn ang="T6">
                    <a:pos x="T2" y="0"/>
                  </a:cxn>
                  <a:cxn ang="T7">
                    <a:pos x="T3" y="0"/>
                  </a:cxn>
                </a:cxnLst>
                <a:rect l="T8" t="0" r="T9" b="0"/>
                <a:pathLst>
                  <a:path w="102">
                    <a:moveTo>
                      <a:pt x="102" y="0"/>
                    </a:moveTo>
                    <a:lnTo>
                      <a:pt x="0" y="0"/>
                    </a:lnTo>
                    <a:lnTo>
                      <a:pt x="102" y="0"/>
                    </a:lnTo>
                    <a:close/>
                  </a:path>
                </a:pathLst>
              </a:custGeom>
              <a:noFill/>
              <a:ln w="0">
                <a:solidFill>
                  <a:srgbClr val="000000"/>
                </a:solidFill>
                <a:round/>
                <a:headEnd/>
                <a:tailEnd/>
              </a:ln>
            </p:spPr>
            <p:txBody>
              <a:bodyPr/>
              <a:lstStyle/>
              <a:p>
                <a:endParaRPr lang="en-US"/>
              </a:p>
            </p:txBody>
          </p:sp>
          <p:sp>
            <p:nvSpPr>
              <p:cNvPr id="2264" name="Freeform 1634"/>
              <p:cNvSpPr>
                <a:spLocks/>
              </p:cNvSpPr>
              <p:nvPr/>
            </p:nvSpPr>
            <p:spPr bwMode="auto">
              <a:xfrm>
                <a:off x="3030" y="2424"/>
                <a:ext cx="102" cy="0"/>
              </a:xfrm>
              <a:custGeom>
                <a:avLst/>
                <a:gdLst>
                  <a:gd name="T0" fmla="*/ 102 w 102"/>
                  <a:gd name="T1" fmla="*/ 0 w 102"/>
                  <a:gd name="T2" fmla="*/ 102 w 102"/>
                  <a:gd name="T3" fmla="*/ 102 w 102"/>
                  <a:gd name="T4" fmla="*/ 0 60000 65536"/>
                  <a:gd name="T5" fmla="*/ 0 60000 65536"/>
                  <a:gd name="T6" fmla="*/ 0 60000 65536"/>
                  <a:gd name="T7" fmla="*/ 0 60000 65536"/>
                  <a:gd name="T8" fmla="*/ 0 w 102"/>
                  <a:gd name="T9" fmla="*/ 102 w 102"/>
                </a:gdLst>
                <a:ahLst/>
                <a:cxnLst>
                  <a:cxn ang="T4">
                    <a:pos x="T0" y="0"/>
                  </a:cxn>
                  <a:cxn ang="T5">
                    <a:pos x="T1" y="0"/>
                  </a:cxn>
                  <a:cxn ang="T6">
                    <a:pos x="T2" y="0"/>
                  </a:cxn>
                  <a:cxn ang="T7">
                    <a:pos x="T3" y="0"/>
                  </a:cxn>
                </a:cxnLst>
                <a:rect l="T8" t="0" r="T9" b="0"/>
                <a:pathLst>
                  <a:path w="102">
                    <a:moveTo>
                      <a:pt x="102" y="0"/>
                    </a:moveTo>
                    <a:lnTo>
                      <a:pt x="0" y="0"/>
                    </a:lnTo>
                    <a:lnTo>
                      <a:pt x="102" y="0"/>
                    </a:lnTo>
                    <a:close/>
                  </a:path>
                </a:pathLst>
              </a:custGeom>
              <a:noFill/>
              <a:ln w="0">
                <a:solidFill>
                  <a:srgbClr val="000000"/>
                </a:solidFill>
                <a:round/>
                <a:headEnd/>
                <a:tailEnd/>
              </a:ln>
            </p:spPr>
            <p:txBody>
              <a:bodyPr/>
              <a:lstStyle/>
              <a:p>
                <a:endParaRPr lang="en-US"/>
              </a:p>
            </p:txBody>
          </p:sp>
          <p:sp>
            <p:nvSpPr>
              <p:cNvPr id="2265" name="Freeform 1635"/>
              <p:cNvSpPr>
                <a:spLocks noEditPoints="1"/>
              </p:cNvSpPr>
              <p:nvPr/>
            </p:nvSpPr>
            <p:spPr bwMode="auto">
              <a:xfrm>
                <a:off x="3030" y="2390"/>
                <a:ext cx="102" cy="34"/>
              </a:xfrm>
              <a:custGeom>
                <a:avLst/>
                <a:gdLst>
                  <a:gd name="T0" fmla="*/ 102 w 102"/>
                  <a:gd name="T1" fmla="*/ 34 h 34"/>
                  <a:gd name="T2" fmla="*/ 102 w 102"/>
                  <a:gd name="T3" fmla="*/ 0 h 34"/>
                  <a:gd name="T4" fmla="*/ 0 w 102"/>
                  <a:gd name="T5" fmla="*/ 0 h 34"/>
                  <a:gd name="T6" fmla="*/ 0 w 102"/>
                  <a:gd name="T7" fmla="*/ 34 h 34"/>
                  <a:gd name="T8" fmla="*/ 102 w 102"/>
                  <a:gd name="T9" fmla="*/ 34 h 34"/>
                  <a:gd name="T10" fmla="*/ 102 w 102"/>
                  <a:gd name="T11" fmla="*/ 34 h 34"/>
                  <a:gd name="T12" fmla="*/ 0 w 102"/>
                  <a:gd name="T13" fmla="*/ 34 h 34"/>
                  <a:gd name="T14" fmla="*/ 0 w 102"/>
                  <a:gd name="T15" fmla="*/ 0 h 34"/>
                  <a:gd name="T16" fmla="*/ 0 w 102"/>
                  <a:gd name="T17" fmla="*/ 34 h 34"/>
                  <a:gd name="T18" fmla="*/ 0 w 102"/>
                  <a:gd name="T19" fmla="*/ 34 h 34"/>
                  <a:gd name="T20" fmla="*/ 102 w 102"/>
                  <a:gd name="T21" fmla="*/ 34 h 34"/>
                  <a:gd name="T22" fmla="*/ 102 w 102"/>
                  <a:gd name="T23" fmla="*/ 0 h 34"/>
                  <a:gd name="T24" fmla="*/ 102 w 102"/>
                  <a:gd name="T25" fmla="*/ 34 h 34"/>
                  <a:gd name="T26" fmla="*/ 102 w 102"/>
                  <a:gd name="T27" fmla="*/ 34 h 3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2"/>
                  <a:gd name="T43" fmla="*/ 0 h 34"/>
                  <a:gd name="T44" fmla="*/ 102 w 102"/>
                  <a:gd name="T45" fmla="*/ 34 h 3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2" h="34">
                    <a:moveTo>
                      <a:pt x="102" y="34"/>
                    </a:moveTo>
                    <a:lnTo>
                      <a:pt x="102" y="0"/>
                    </a:lnTo>
                    <a:lnTo>
                      <a:pt x="0" y="0"/>
                    </a:lnTo>
                    <a:lnTo>
                      <a:pt x="0" y="34"/>
                    </a:lnTo>
                    <a:lnTo>
                      <a:pt x="102" y="34"/>
                    </a:lnTo>
                    <a:close/>
                    <a:moveTo>
                      <a:pt x="0" y="34"/>
                    </a:moveTo>
                    <a:lnTo>
                      <a:pt x="0" y="0"/>
                    </a:lnTo>
                    <a:lnTo>
                      <a:pt x="0" y="34"/>
                    </a:lnTo>
                    <a:close/>
                    <a:moveTo>
                      <a:pt x="102" y="34"/>
                    </a:moveTo>
                    <a:lnTo>
                      <a:pt x="102" y="0"/>
                    </a:lnTo>
                    <a:lnTo>
                      <a:pt x="102" y="34"/>
                    </a:lnTo>
                    <a:close/>
                  </a:path>
                </a:pathLst>
              </a:custGeom>
              <a:solidFill>
                <a:srgbClr val="EAEAEA"/>
              </a:solidFill>
              <a:ln w="9525">
                <a:noFill/>
                <a:round/>
                <a:headEnd/>
                <a:tailEnd/>
              </a:ln>
            </p:spPr>
            <p:txBody>
              <a:bodyPr/>
              <a:lstStyle/>
              <a:p>
                <a:endParaRPr lang="en-US"/>
              </a:p>
            </p:txBody>
          </p:sp>
          <p:sp>
            <p:nvSpPr>
              <p:cNvPr id="2266" name="Freeform 1636"/>
              <p:cNvSpPr>
                <a:spLocks/>
              </p:cNvSpPr>
              <p:nvPr/>
            </p:nvSpPr>
            <p:spPr bwMode="auto">
              <a:xfrm>
                <a:off x="3030" y="2390"/>
                <a:ext cx="102" cy="34"/>
              </a:xfrm>
              <a:custGeom>
                <a:avLst/>
                <a:gdLst>
                  <a:gd name="T0" fmla="*/ 102 w 102"/>
                  <a:gd name="T1" fmla="*/ 34 h 34"/>
                  <a:gd name="T2" fmla="*/ 102 w 102"/>
                  <a:gd name="T3" fmla="*/ 0 h 34"/>
                  <a:gd name="T4" fmla="*/ 0 w 102"/>
                  <a:gd name="T5" fmla="*/ 0 h 34"/>
                  <a:gd name="T6" fmla="*/ 0 w 102"/>
                  <a:gd name="T7" fmla="*/ 34 h 34"/>
                  <a:gd name="T8" fmla="*/ 102 w 102"/>
                  <a:gd name="T9" fmla="*/ 34 h 34"/>
                  <a:gd name="T10" fmla="*/ 102 w 102"/>
                  <a:gd name="T11" fmla="*/ 34 h 34"/>
                  <a:gd name="T12" fmla="*/ 0 60000 65536"/>
                  <a:gd name="T13" fmla="*/ 0 60000 65536"/>
                  <a:gd name="T14" fmla="*/ 0 60000 65536"/>
                  <a:gd name="T15" fmla="*/ 0 60000 65536"/>
                  <a:gd name="T16" fmla="*/ 0 60000 65536"/>
                  <a:gd name="T17" fmla="*/ 0 60000 65536"/>
                  <a:gd name="T18" fmla="*/ 0 w 102"/>
                  <a:gd name="T19" fmla="*/ 0 h 34"/>
                  <a:gd name="T20" fmla="*/ 102 w 102"/>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02" h="34">
                    <a:moveTo>
                      <a:pt x="102" y="34"/>
                    </a:moveTo>
                    <a:lnTo>
                      <a:pt x="102" y="0"/>
                    </a:lnTo>
                    <a:lnTo>
                      <a:pt x="0" y="0"/>
                    </a:lnTo>
                    <a:lnTo>
                      <a:pt x="0" y="34"/>
                    </a:lnTo>
                    <a:lnTo>
                      <a:pt x="102" y="34"/>
                    </a:lnTo>
                    <a:close/>
                  </a:path>
                </a:pathLst>
              </a:custGeom>
              <a:noFill/>
              <a:ln w="0">
                <a:solidFill>
                  <a:srgbClr val="000000"/>
                </a:solidFill>
                <a:round/>
                <a:headEnd/>
                <a:tailEnd/>
              </a:ln>
            </p:spPr>
            <p:txBody>
              <a:bodyPr/>
              <a:lstStyle/>
              <a:p>
                <a:endParaRPr lang="en-US"/>
              </a:p>
            </p:txBody>
          </p:sp>
          <p:sp>
            <p:nvSpPr>
              <p:cNvPr id="2267" name="Freeform 1637"/>
              <p:cNvSpPr>
                <a:spLocks/>
              </p:cNvSpPr>
              <p:nvPr/>
            </p:nvSpPr>
            <p:spPr bwMode="auto">
              <a:xfrm>
                <a:off x="3030" y="2390"/>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68" name="Freeform 1638"/>
              <p:cNvSpPr>
                <a:spLocks/>
              </p:cNvSpPr>
              <p:nvPr/>
            </p:nvSpPr>
            <p:spPr bwMode="auto">
              <a:xfrm>
                <a:off x="3132" y="2390"/>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69" name="Freeform 1639"/>
              <p:cNvSpPr>
                <a:spLocks/>
              </p:cNvSpPr>
              <p:nvPr/>
            </p:nvSpPr>
            <p:spPr bwMode="auto">
              <a:xfrm>
                <a:off x="3371" y="2110"/>
                <a:ext cx="0" cy="34"/>
              </a:xfrm>
              <a:custGeom>
                <a:avLst/>
                <a:gdLst>
                  <a:gd name="T0" fmla="*/ 34 h 34"/>
                  <a:gd name="T1" fmla="*/ 0 h 34"/>
                  <a:gd name="T2" fmla="*/ 34 h 34"/>
                  <a:gd name="T3" fmla="*/ 34 h 34"/>
                  <a:gd name="T4" fmla="*/ 0 60000 65536"/>
                  <a:gd name="T5" fmla="*/ 0 60000 65536"/>
                  <a:gd name="T6" fmla="*/ 0 60000 65536"/>
                  <a:gd name="T7" fmla="*/ 0 60000 65536"/>
                  <a:gd name="T8" fmla="*/ 0 h 34"/>
                  <a:gd name="T9" fmla="*/ 34 h 34"/>
                </a:gdLst>
                <a:ahLst/>
                <a:cxnLst>
                  <a:cxn ang="T4">
                    <a:pos x="0" y="T0"/>
                  </a:cxn>
                  <a:cxn ang="T5">
                    <a:pos x="0" y="T1"/>
                  </a:cxn>
                  <a:cxn ang="T6">
                    <a:pos x="0" y="T2"/>
                  </a:cxn>
                  <a:cxn ang="T7">
                    <a:pos x="0" y="T3"/>
                  </a:cxn>
                </a:cxnLst>
                <a:rect l="0" t="T8" r="0" b="T9"/>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70" name="Freeform 1640"/>
              <p:cNvSpPr>
                <a:spLocks/>
              </p:cNvSpPr>
              <p:nvPr/>
            </p:nvSpPr>
            <p:spPr bwMode="auto">
              <a:xfrm>
                <a:off x="3268" y="2144"/>
                <a:ext cx="103" cy="0"/>
              </a:xfrm>
              <a:custGeom>
                <a:avLst/>
                <a:gdLst>
                  <a:gd name="T0" fmla="*/ 103 w 103"/>
                  <a:gd name="T1" fmla="*/ 0 w 103"/>
                  <a:gd name="T2" fmla="*/ 103 w 103"/>
                  <a:gd name="T3" fmla="*/ 103 w 103"/>
                  <a:gd name="T4" fmla="*/ 0 60000 65536"/>
                  <a:gd name="T5" fmla="*/ 0 60000 65536"/>
                  <a:gd name="T6" fmla="*/ 0 60000 65536"/>
                  <a:gd name="T7" fmla="*/ 0 60000 65536"/>
                  <a:gd name="T8" fmla="*/ 0 w 103"/>
                  <a:gd name="T9" fmla="*/ 103 w 103"/>
                </a:gdLst>
                <a:ahLst/>
                <a:cxnLst>
                  <a:cxn ang="T4">
                    <a:pos x="T0" y="0"/>
                  </a:cxn>
                  <a:cxn ang="T5">
                    <a:pos x="T1" y="0"/>
                  </a:cxn>
                  <a:cxn ang="T6">
                    <a:pos x="T2" y="0"/>
                  </a:cxn>
                  <a:cxn ang="T7">
                    <a:pos x="T3" y="0"/>
                  </a:cxn>
                </a:cxnLst>
                <a:rect l="T8" t="0" r="T9" b="0"/>
                <a:pathLst>
                  <a:path w="103">
                    <a:moveTo>
                      <a:pt x="103" y="0"/>
                    </a:moveTo>
                    <a:lnTo>
                      <a:pt x="0" y="0"/>
                    </a:lnTo>
                    <a:lnTo>
                      <a:pt x="103" y="0"/>
                    </a:lnTo>
                    <a:close/>
                  </a:path>
                </a:pathLst>
              </a:custGeom>
              <a:noFill/>
              <a:ln w="0">
                <a:solidFill>
                  <a:srgbClr val="000000"/>
                </a:solidFill>
                <a:round/>
                <a:headEnd/>
                <a:tailEnd/>
              </a:ln>
            </p:spPr>
            <p:txBody>
              <a:bodyPr/>
              <a:lstStyle/>
              <a:p>
                <a:endParaRPr lang="en-US"/>
              </a:p>
            </p:txBody>
          </p:sp>
          <p:sp>
            <p:nvSpPr>
              <p:cNvPr id="2271" name="Freeform 1641"/>
              <p:cNvSpPr>
                <a:spLocks/>
              </p:cNvSpPr>
              <p:nvPr/>
            </p:nvSpPr>
            <p:spPr bwMode="auto">
              <a:xfrm>
                <a:off x="3268" y="2144"/>
                <a:ext cx="103" cy="0"/>
              </a:xfrm>
              <a:custGeom>
                <a:avLst/>
                <a:gdLst>
                  <a:gd name="T0" fmla="*/ 103 w 103"/>
                  <a:gd name="T1" fmla="*/ 0 w 103"/>
                  <a:gd name="T2" fmla="*/ 103 w 103"/>
                  <a:gd name="T3" fmla="*/ 103 w 103"/>
                  <a:gd name="T4" fmla="*/ 0 60000 65536"/>
                  <a:gd name="T5" fmla="*/ 0 60000 65536"/>
                  <a:gd name="T6" fmla="*/ 0 60000 65536"/>
                  <a:gd name="T7" fmla="*/ 0 60000 65536"/>
                  <a:gd name="T8" fmla="*/ 0 w 103"/>
                  <a:gd name="T9" fmla="*/ 103 w 103"/>
                </a:gdLst>
                <a:ahLst/>
                <a:cxnLst>
                  <a:cxn ang="T4">
                    <a:pos x="T0" y="0"/>
                  </a:cxn>
                  <a:cxn ang="T5">
                    <a:pos x="T1" y="0"/>
                  </a:cxn>
                  <a:cxn ang="T6">
                    <a:pos x="T2" y="0"/>
                  </a:cxn>
                  <a:cxn ang="T7">
                    <a:pos x="T3" y="0"/>
                  </a:cxn>
                </a:cxnLst>
                <a:rect l="T8" t="0" r="T9" b="0"/>
                <a:pathLst>
                  <a:path w="103">
                    <a:moveTo>
                      <a:pt x="103" y="0"/>
                    </a:moveTo>
                    <a:lnTo>
                      <a:pt x="0" y="0"/>
                    </a:lnTo>
                    <a:lnTo>
                      <a:pt x="103" y="0"/>
                    </a:lnTo>
                    <a:close/>
                  </a:path>
                </a:pathLst>
              </a:custGeom>
              <a:noFill/>
              <a:ln w="0">
                <a:solidFill>
                  <a:srgbClr val="000000"/>
                </a:solidFill>
                <a:round/>
                <a:headEnd/>
                <a:tailEnd/>
              </a:ln>
            </p:spPr>
            <p:txBody>
              <a:bodyPr/>
              <a:lstStyle/>
              <a:p>
                <a:endParaRPr lang="en-US"/>
              </a:p>
            </p:txBody>
          </p:sp>
          <p:sp>
            <p:nvSpPr>
              <p:cNvPr id="2272" name="Freeform 1642"/>
              <p:cNvSpPr>
                <a:spLocks/>
              </p:cNvSpPr>
              <p:nvPr/>
            </p:nvSpPr>
            <p:spPr bwMode="auto">
              <a:xfrm>
                <a:off x="3268" y="2144"/>
                <a:ext cx="103" cy="0"/>
              </a:xfrm>
              <a:custGeom>
                <a:avLst/>
                <a:gdLst>
                  <a:gd name="T0" fmla="*/ 103 w 103"/>
                  <a:gd name="T1" fmla="*/ 0 w 103"/>
                  <a:gd name="T2" fmla="*/ 103 w 103"/>
                  <a:gd name="T3" fmla="*/ 103 w 103"/>
                  <a:gd name="T4" fmla="*/ 0 60000 65536"/>
                  <a:gd name="T5" fmla="*/ 0 60000 65536"/>
                  <a:gd name="T6" fmla="*/ 0 60000 65536"/>
                  <a:gd name="T7" fmla="*/ 0 60000 65536"/>
                  <a:gd name="T8" fmla="*/ 0 w 103"/>
                  <a:gd name="T9" fmla="*/ 103 w 103"/>
                </a:gdLst>
                <a:ahLst/>
                <a:cxnLst>
                  <a:cxn ang="T4">
                    <a:pos x="T0" y="0"/>
                  </a:cxn>
                  <a:cxn ang="T5">
                    <a:pos x="T1" y="0"/>
                  </a:cxn>
                  <a:cxn ang="T6">
                    <a:pos x="T2" y="0"/>
                  </a:cxn>
                  <a:cxn ang="T7">
                    <a:pos x="T3" y="0"/>
                  </a:cxn>
                </a:cxnLst>
                <a:rect l="T8" t="0" r="T9" b="0"/>
                <a:pathLst>
                  <a:path w="103">
                    <a:moveTo>
                      <a:pt x="103" y="0"/>
                    </a:moveTo>
                    <a:lnTo>
                      <a:pt x="0" y="0"/>
                    </a:lnTo>
                    <a:lnTo>
                      <a:pt x="103" y="0"/>
                    </a:lnTo>
                    <a:close/>
                  </a:path>
                </a:pathLst>
              </a:custGeom>
              <a:noFill/>
              <a:ln w="0">
                <a:solidFill>
                  <a:srgbClr val="000000"/>
                </a:solidFill>
                <a:round/>
                <a:headEnd/>
                <a:tailEnd/>
              </a:ln>
            </p:spPr>
            <p:txBody>
              <a:bodyPr/>
              <a:lstStyle/>
              <a:p>
                <a:endParaRPr lang="en-US"/>
              </a:p>
            </p:txBody>
          </p:sp>
          <p:sp>
            <p:nvSpPr>
              <p:cNvPr id="2273" name="Freeform 1643"/>
              <p:cNvSpPr>
                <a:spLocks noEditPoints="1"/>
              </p:cNvSpPr>
              <p:nvPr/>
            </p:nvSpPr>
            <p:spPr bwMode="auto">
              <a:xfrm>
                <a:off x="3268" y="2110"/>
                <a:ext cx="103" cy="34"/>
              </a:xfrm>
              <a:custGeom>
                <a:avLst/>
                <a:gdLst>
                  <a:gd name="T0" fmla="*/ 103 w 103"/>
                  <a:gd name="T1" fmla="*/ 34 h 34"/>
                  <a:gd name="T2" fmla="*/ 103 w 103"/>
                  <a:gd name="T3" fmla="*/ 0 h 34"/>
                  <a:gd name="T4" fmla="*/ 0 w 103"/>
                  <a:gd name="T5" fmla="*/ 0 h 34"/>
                  <a:gd name="T6" fmla="*/ 0 w 103"/>
                  <a:gd name="T7" fmla="*/ 34 h 34"/>
                  <a:gd name="T8" fmla="*/ 103 w 103"/>
                  <a:gd name="T9" fmla="*/ 34 h 34"/>
                  <a:gd name="T10" fmla="*/ 103 w 103"/>
                  <a:gd name="T11" fmla="*/ 34 h 34"/>
                  <a:gd name="T12" fmla="*/ 0 w 103"/>
                  <a:gd name="T13" fmla="*/ 34 h 34"/>
                  <a:gd name="T14" fmla="*/ 0 w 103"/>
                  <a:gd name="T15" fmla="*/ 0 h 34"/>
                  <a:gd name="T16" fmla="*/ 0 w 103"/>
                  <a:gd name="T17" fmla="*/ 34 h 34"/>
                  <a:gd name="T18" fmla="*/ 0 w 103"/>
                  <a:gd name="T19" fmla="*/ 34 h 34"/>
                  <a:gd name="T20" fmla="*/ 103 w 103"/>
                  <a:gd name="T21" fmla="*/ 34 h 34"/>
                  <a:gd name="T22" fmla="*/ 103 w 103"/>
                  <a:gd name="T23" fmla="*/ 0 h 34"/>
                  <a:gd name="T24" fmla="*/ 103 w 103"/>
                  <a:gd name="T25" fmla="*/ 34 h 34"/>
                  <a:gd name="T26" fmla="*/ 103 w 103"/>
                  <a:gd name="T27" fmla="*/ 34 h 3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34"/>
                  <a:gd name="T44" fmla="*/ 103 w 103"/>
                  <a:gd name="T45" fmla="*/ 34 h 3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34">
                    <a:moveTo>
                      <a:pt x="103" y="34"/>
                    </a:moveTo>
                    <a:lnTo>
                      <a:pt x="103" y="0"/>
                    </a:lnTo>
                    <a:lnTo>
                      <a:pt x="0" y="0"/>
                    </a:lnTo>
                    <a:lnTo>
                      <a:pt x="0" y="34"/>
                    </a:lnTo>
                    <a:lnTo>
                      <a:pt x="103" y="34"/>
                    </a:lnTo>
                    <a:close/>
                    <a:moveTo>
                      <a:pt x="0" y="34"/>
                    </a:moveTo>
                    <a:lnTo>
                      <a:pt x="0" y="0"/>
                    </a:lnTo>
                    <a:lnTo>
                      <a:pt x="0" y="34"/>
                    </a:lnTo>
                    <a:close/>
                    <a:moveTo>
                      <a:pt x="103" y="34"/>
                    </a:moveTo>
                    <a:lnTo>
                      <a:pt x="103" y="0"/>
                    </a:lnTo>
                    <a:lnTo>
                      <a:pt x="103" y="34"/>
                    </a:lnTo>
                    <a:close/>
                  </a:path>
                </a:pathLst>
              </a:custGeom>
              <a:solidFill>
                <a:srgbClr val="FFFFFF"/>
              </a:solidFill>
              <a:ln w="9525">
                <a:noFill/>
                <a:round/>
                <a:headEnd/>
                <a:tailEnd/>
              </a:ln>
            </p:spPr>
            <p:txBody>
              <a:bodyPr/>
              <a:lstStyle/>
              <a:p>
                <a:endParaRPr lang="en-US"/>
              </a:p>
            </p:txBody>
          </p:sp>
          <p:sp>
            <p:nvSpPr>
              <p:cNvPr id="2274" name="Freeform 1644"/>
              <p:cNvSpPr>
                <a:spLocks/>
              </p:cNvSpPr>
              <p:nvPr/>
            </p:nvSpPr>
            <p:spPr bwMode="auto">
              <a:xfrm>
                <a:off x="3268" y="2110"/>
                <a:ext cx="103" cy="34"/>
              </a:xfrm>
              <a:custGeom>
                <a:avLst/>
                <a:gdLst>
                  <a:gd name="T0" fmla="*/ 103 w 103"/>
                  <a:gd name="T1" fmla="*/ 34 h 34"/>
                  <a:gd name="T2" fmla="*/ 103 w 103"/>
                  <a:gd name="T3" fmla="*/ 0 h 34"/>
                  <a:gd name="T4" fmla="*/ 0 w 103"/>
                  <a:gd name="T5" fmla="*/ 0 h 34"/>
                  <a:gd name="T6" fmla="*/ 0 w 103"/>
                  <a:gd name="T7" fmla="*/ 34 h 34"/>
                  <a:gd name="T8" fmla="*/ 103 w 103"/>
                  <a:gd name="T9" fmla="*/ 34 h 34"/>
                  <a:gd name="T10" fmla="*/ 103 w 103"/>
                  <a:gd name="T11" fmla="*/ 34 h 34"/>
                  <a:gd name="T12" fmla="*/ 0 60000 65536"/>
                  <a:gd name="T13" fmla="*/ 0 60000 65536"/>
                  <a:gd name="T14" fmla="*/ 0 60000 65536"/>
                  <a:gd name="T15" fmla="*/ 0 60000 65536"/>
                  <a:gd name="T16" fmla="*/ 0 60000 65536"/>
                  <a:gd name="T17" fmla="*/ 0 60000 65536"/>
                  <a:gd name="T18" fmla="*/ 0 w 103"/>
                  <a:gd name="T19" fmla="*/ 0 h 34"/>
                  <a:gd name="T20" fmla="*/ 103 w 103"/>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03" h="34">
                    <a:moveTo>
                      <a:pt x="103" y="34"/>
                    </a:moveTo>
                    <a:lnTo>
                      <a:pt x="103" y="0"/>
                    </a:lnTo>
                    <a:lnTo>
                      <a:pt x="0" y="0"/>
                    </a:lnTo>
                    <a:lnTo>
                      <a:pt x="0" y="34"/>
                    </a:lnTo>
                    <a:lnTo>
                      <a:pt x="103" y="34"/>
                    </a:lnTo>
                    <a:close/>
                  </a:path>
                </a:pathLst>
              </a:custGeom>
              <a:noFill/>
              <a:ln w="0">
                <a:solidFill>
                  <a:srgbClr val="000000"/>
                </a:solidFill>
                <a:round/>
                <a:headEnd/>
                <a:tailEnd/>
              </a:ln>
            </p:spPr>
            <p:txBody>
              <a:bodyPr/>
              <a:lstStyle/>
              <a:p>
                <a:endParaRPr lang="en-US"/>
              </a:p>
            </p:txBody>
          </p:sp>
          <p:sp>
            <p:nvSpPr>
              <p:cNvPr id="2275" name="Freeform 1645"/>
              <p:cNvSpPr>
                <a:spLocks/>
              </p:cNvSpPr>
              <p:nvPr/>
            </p:nvSpPr>
            <p:spPr bwMode="auto">
              <a:xfrm>
                <a:off x="3268" y="2110"/>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76" name="Freeform 1646"/>
              <p:cNvSpPr>
                <a:spLocks/>
              </p:cNvSpPr>
              <p:nvPr/>
            </p:nvSpPr>
            <p:spPr bwMode="auto">
              <a:xfrm>
                <a:off x="3371" y="2110"/>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77" name="Freeform 1647"/>
              <p:cNvSpPr>
                <a:spLocks/>
              </p:cNvSpPr>
              <p:nvPr/>
            </p:nvSpPr>
            <p:spPr bwMode="auto">
              <a:xfrm>
                <a:off x="3035" y="2109"/>
                <a:ext cx="0" cy="34"/>
              </a:xfrm>
              <a:custGeom>
                <a:avLst/>
                <a:gdLst>
                  <a:gd name="T0" fmla="*/ 34 h 34"/>
                  <a:gd name="T1" fmla="*/ 0 h 34"/>
                  <a:gd name="T2" fmla="*/ 34 h 34"/>
                  <a:gd name="T3" fmla="*/ 34 h 34"/>
                  <a:gd name="T4" fmla="*/ 0 60000 65536"/>
                  <a:gd name="T5" fmla="*/ 0 60000 65536"/>
                  <a:gd name="T6" fmla="*/ 0 60000 65536"/>
                  <a:gd name="T7" fmla="*/ 0 60000 65536"/>
                  <a:gd name="T8" fmla="*/ 0 h 34"/>
                  <a:gd name="T9" fmla="*/ 34 h 34"/>
                </a:gdLst>
                <a:ahLst/>
                <a:cxnLst>
                  <a:cxn ang="T4">
                    <a:pos x="0" y="T0"/>
                  </a:cxn>
                  <a:cxn ang="T5">
                    <a:pos x="0" y="T1"/>
                  </a:cxn>
                  <a:cxn ang="T6">
                    <a:pos x="0" y="T2"/>
                  </a:cxn>
                  <a:cxn ang="T7">
                    <a:pos x="0" y="T3"/>
                  </a:cxn>
                </a:cxnLst>
                <a:rect l="0" t="T8" r="0" b="T9"/>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78" name="Freeform 1648"/>
              <p:cNvSpPr>
                <a:spLocks/>
              </p:cNvSpPr>
              <p:nvPr/>
            </p:nvSpPr>
            <p:spPr bwMode="auto">
              <a:xfrm>
                <a:off x="2946" y="2143"/>
                <a:ext cx="89" cy="0"/>
              </a:xfrm>
              <a:custGeom>
                <a:avLst/>
                <a:gdLst>
                  <a:gd name="T0" fmla="*/ 89 w 89"/>
                  <a:gd name="T1" fmla="*/ 0 w 89"/>
                  <a:gd name="T2" fmla="*/ 89 w 89"/>
                  <a:gd name="T3" fmla="*/ 89 w 89"/>
                  <a:gd name="T4" fmla="*/ 0 60000 65536"/>
                  <a:gd name="T5" fmla="*/ 0 60000 65536"/>
                  <a:gd name="T6" fmla="*/ 0 60000 65536"/>
                  <a:gd name="T7" fmla="*/ 0 60000 65536"/>
                  <a:gd name="T8" fmla="*/ 0 w 89"/>
                  <a:gd name="T9" fmla="*/ 89 w 89"/>
                </a:gdLst>
                <a:ahLst/>
                <a:cxnLst>
                  <a:cxn ang="T4">
                    <a:pos x="T0" y="0"/>
                  </a:cxn>
                  <a:cxn ang="T5">
                    <a:pos x="T1" y="0"/>
                  </a:cxn>
                  <a:cxn ang="T6">
                    <a:pos x="T2" y="0"/>
                  </a:cxn>
                  <a:cxn ang="T7">
                    <a:pos x="T3" y="0"/>
                  </a:cxn>
                </a:cxnLst>
                <a:rect l="T8" t="0" r="T9" b="0"/>
                <a:pathLst>
                  <a:path w="89">
                    <a:moveTo>
                      <a:pt x="89" y="0"/>
                    </a:moveTo>
                    <a:lnTo>
                      <a:pt x="0" y="0"/>
                    </a:lnTo>
                    <a:lnTo>
                      <a:pt x="89" y="0"/>
                    </a:lnTo>
                    <a:close/>
                  </a:path>
                </a:pathLst>
              </a:custGeom>
              <a:noFill/>
              <a:ln w="0">
                <a:solidFill>
                  <a:srgbClr val="000000"/>
                </a:solidFill>
                <a:round/>
                <a:headEnd/>
                <a:tailEnd/>
              </a:ln>
            </p:spPr>
            <p:txBody>
              <a:bodyPr/>
              <a:lstStyle/>
              <a:p>
                <a:endParaRPr lang="en-US"/>
              </a:p>
            </p:txBody>
          </p:sp>
          <p:sp>
            <p:nvSpPr>
              <p:cNvPr id="2279" name="Freeform 1649"/>
              <p:cNvSpPr>
                <a:spLocks/>
              </p:cNvSpPr>
              <p:nvPr/>
            </p:nvSpPr>
            <p:spPr bwMode="auto">
              <a:xfrm>
                <a:off x="2946" y="2143"/>
                <a:ext cx="89" cy="0"/>
              </a:xfrm>
              <a:custGeom>
                <a:avLst/>
                <a:gdLst>
                  <a:gd name="T0" fmla="*/ 89 w 89"/>
                  <a:gd name="T1" fmla="*/ 0 w 89"/>
                  <a:gd name="T2" fmla="*/ 89 w 89"/>
                  <a:gd name="T3" fmla="*/ 89 w 89"/>
                  <a:gd name="T4" fmla="*/ 0 60000 65536"/>
                  <a:gd name="T5" fmla="*/ 0 60000 65536"/>
                  <a:gd name="T6" fmla="*/ 0 60000 65536"/>
                  <a:gd name="T7" fmla="*/ 0 60000 65536"/>
                  <a:gd name="T8" fmla="*/ 0 w 89"/>
                  <a:gd name="T9" fmla="*/ 89 w 89"/>
                </a:gdLst>
                <a:ahLst/>
                <a:cxnLst>
                  <a:cxn ang="T4">
                    <a:pos x="T0" y="0"/>
                  </a:cxn>
                  <a:cxn ang="T5">
                    <a:pos x="T1" y="0"/>
                  </a:cxn>
                  <a:cxn ang="T6">
                    <a:pos x="T2" y="0"/>
                  </a:cxn>
                  <a:cxn ang="T7">
                    <a:pos x="T3" y="0"/>
                  </a:cxn>
                </a:cxnLst>
                <a:rect l="T8" t="0" r="T9" b="0"/>
                <a:pathLst>
                  <a:path w="89">
                    <a:moveTo>
                      <a:pt x="89" y="0"/>
                    </a:moveTo>
                    <a:lnTo>
                      <a:pt x="0" y="0"/>
                    </a:lnTo>
                    <a:lnTo>
                      <a:pt x="89" y="0"/>
                    </a:lnTo>
                    <a:close/>
                  </a:path>
                </a:pathLst>
              </a:custGeom>
              <a:noFill/>
              <a:ln w="0">
                <a:solidFill>
                  <a:srgbClr val="000000"/>
                </a:solidFill>
                <a:round/>
                <a:headEnd/>
                <a:tailEnd/>
              </a:ln>
            </p:spPr>
            <p:txBody>
              <a:bodyPr/>
              <a:lstStyle/>
              <a:p>
                <a:endParaRPr lang="en-US"/>
              </a:p>
            </p:txBody>
          </p:sp>
          <p:sp>
            <p:nvSpPr>
              <p:cNvPr id="2280" name="Freeform 1650"/>
              <p:cNvSpPr>
                <a:spLocks/>
              </p:cNvSpPr>
              <p:nvPr/>
            </p:nvSpPr>
            <p:spPr bwMode="auto">
              <a:xfrm>
                <a:off x="2946" y="2143"/>
                <a:ext cx="89" cy="0"/>
              </a:xfrm>
              <a:custGeom>
                <a:avLst/>
                <a:gdLst>
                  <a:gd name="T0" fmla="*/ 89 w 89"/>
                  <a:gd name="T1" fmla="*/ 0 w 89"/>
                  <a:gd name="T2" fmla="*/ 89 w 89"/>
                  <a:gd name="T3" fmla="*/ 89 w 89"/>
                  <a:gd name="T4" fmla="*/ 0 60000 65536"/>
                  <a:gd name="T5" fmla="*/ 0 60000 65536"/>
                  <a:gd name="T6" fmla="*/ 0 60000 65536"/>
                  <a:gd name="T7" fmla="*/ 0 60000 65536"/>
                  <a:gd name="T8" fmla="*/ 0 w 89"/>
                  <a:gd name="T9" fmla="*/ 89 w 89"/>
                </a:gdLst>
                <a:ahLst/>
                <a:cxnLst>
                  <a:cxn ang="T4">
                    <a:pos x="T0" y="0"/>
                  </a:cxn>
                  <a:cxn ang="T5">
                    <a:pos x="T1" y="0"/>
                  </a:cxn>
                  <a:cxn ang="T6">
                    <a:pos x="T2" y="0"/>
                  </a:cxn>
                  <a:cxn ang="T7">
                    <a:pos x="T3" y="0"/>
                  </a:cxn>
                </a:cxnLst>
                <a:rect l="T8" t="0" r="T9" b="0"/>
                <a:pathLst>
                  <a:path w="89">
                    <a:moveTo>
                      <a:pt x="89" y="0"/>
                    </a:moveTo>
                    <a:lnTo>
                      <a:pt x="0" y="0"/>
                    </a:lnTo>
                    <a:lnTo>
                      <a:pt x="89" y="0"/>
                    </a:lnTo>
                    <a:close/>
                  </a:path>
                </a:pathLst>
              </a:custGeom>
              <a:noFill/>
              <a:ln w="0">
                <a:solidFill>
                  <a:srgbClr val="000000"/>
                </a:solidFill>
                <a:round/>
                <a:headEnd/>
                <a:tailEnd/>
              </a:ln>
            </p:spPr>
            <p:txBody>
              <a:bodyPr/>
              <a:lstStyle/>
              <a:p>
                <a:endParaRPr lang="en-US"/>
              </a:p>
            </p:txBody>
          </p:sp>
          <p:sp>
            <p:nvSpPr>
              <p:cNvPr id="2281" name="Freeform 1651"/>
              <p:cNvSpPr>
                <a:spLocks noEditPoints="1"/>
              </p:cNvSpPr>
              <p:nvPr/>
            </p:nvSpPr>
            <p:spPr bwMode="auto">
              <a:xfrm>
                <a:off x="2946" y="2109"/>
                <a:ext cx="89" cy="34"/>
              </a:xfrm>
              <a:custGeom>
                <a:avLst/>
                <a:gdLst>
                  <a:gd name="T0" fmla="*/ 89 w 89"/>
                  <a:gd name="T1" fmla="*/ 34 h 34"/>
                  <a:gd name="T2" fmla="*/ 89 w 89"/>
                  <a:gd name="T3" fmla="*/ 0 h 34"/>
                  <a:gd name="T4" fmla="*/ 0 w 89"/>
                  <a:gd name="T5" fmla="*/ 0 h 34"/>
                  <a:gd name="T6" fmla="*/ 0 w 89"/>
                  <a:gd name="T7" fmla="*/ 34 h 34"/>
                  <a:gd name="T8" fmla="*/ 89 w 89"/>
                  <a:gd name="T9" fmla="*/ 34 h 34"/>
                  <a:gd name="T10" fmla="*/ 89 w 89"/>
                  <a:gd name="T11" fmla="*/ 34 h 34"/>
                  <a:gd name="T12" fmla="*/ 0 w 89"/>
                  <a:gd name="T13" fmla="*/ 34 h 34"/>
                  <a:gd name="T14" fmla="*/ 0 w 89"/>
                  <a:gd name="T15" fmla="*/ 0 h 34"/>
                  <a:gd name="T16" fmla="*/ 0 w 89"/>
                  <a:gd name="T17" fmla="*/ 34 h 34"/>
                  <a:gd name="T18" fmla="*/ 0 w 89"/>
                  <a:gd name="T19" fmla="*/ 34 h 34"/>
                  <a:gd name="T20" fmla="*/ 89 w 89"/>
                  <a:gd name="T21" fmla="*/ 34 h 34"/>
                  <a:gd name="T22" fmla="*/ 89 w 89"/>
                  <a:gd name="T23" fmla="*/ 0 h 34"/>
                  <a:gd name="T24" fmla="*/ 89 w 89"/>
                  <a:gd name="T25" fmla="*/ 34 h 34"/>
                  <a:gd name="T26" fmla="*/ 89 w 89"/>
                  <a:gd name="T27" fmla="*/ 34 h 3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9"/>
                  <a:gd name="T43" fmla="*/ 0 h 34"/>
                  <a:gd name="T44" fmla="*/ 89 w 89"/>
                  <a:gd name="T45" fmla="*/ 34 h 3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9" h="34">
                    <a:moveTo>
                      <a:pt x="89" y="34"/>
                    </a:moveTo>
                    <a:lnTo>
                      <a:pt x="89" y="0"/>
                    </a:lnTo>
                    <a:lnTo>
                      <a:pt x="0" y="0"/>
                    </a:lnTo>
                    <a:lnTo>
                      <a:pt x="0" y="34"/>
                    </a:lnTo>
                    <a:lnTo>
                      <a:pt x="89" y="34"/>
                    </a:lnTo>
                    <a:close/>
                    <a:moveTo>
                      <a:pt x="0" y="34"/>
                    </a:moveTo>
                    <a:lnTo>
                      <a:pt x="0" y="0"/>
                    </a:lnTo>
                    <a:lnTo>
                      <a:pt x="0" y="34"/>
                    </a:lnTo>
                    <a:close/>
                    <a:moveTo>
                      <a:pt x="89" y="34"/>
                    </a:moveTo>
                    <a:lnTo>
                      <a:pt x="89" y="0"/>
                    </a:lnTo>
                    <a:lnTo>
                      <a:pt x="89" y="34"/>
                    </a:lnTo>
                    <a:close/>
                  </a:path>
                </a:pathLst>
              </a:custGeom>
              <a:solidFill>
                <a:srgbClr val="FFFFFF"/>
              </a:solidFill>
              <a:ln w="9525">
                <a:noFill/>
                <a:round/>
                <a:headEnd/>
                <a:tailEnd/>
              </a:ln>
            </p:spPr>
            <p:txBody>
              <a:bodyPr/>
              <a:lstStyle/>
              <a:p>
                <a:endParaRPr lang="en-US"/>
              </a:p>
            </p:txBody>
          </p:sp>
          <p:sp>
            <p:nvSpPr>
              <p:cNvPr id="2282" name="Freeform 1652"/>
              <p:cNvSpPr>
                <a:spLocks/>
              </p:cNvSpPr>
              <p:nvPr/>
            </p:nvSpPr>
            <p:spPr bwMode="auto">
              <a:xfrm>
                <a:off x="2946" y="2109"/>
                <a:ext cx="89" cy="34"/>
              </a:xfrm>
              <a:custGeom>
                <a:avLst/>
                <a:gdLst>
                  <a:gd name="T0" fmla="*/ 89 w 89"/>
                  <a:gd name="T1" fmla="*/ 34 h 34"/>
                  <a:gd name="T2" fmla="*/ 89 w 89"/>
                  <a:gd name="T3" fmla="*/ 0 h 34"/>
                  <a:gd name="T4" fmla="*/ 0 w 89"/>
                  <a:gd name="T5" fmla="*/ 0 h 34"/>
                  <a:gd name="T6" fmla="*/ 0 w 89"/>
                  <a:gd name="T7" fmla="*/ 34 h 34"/>
                  <a:gd name="T8" fmla="*/ 89 w 89"/>
                  <a:gd name="T9" fmla="*/ 34 h 34"/>
                  <a:gd name="T10" fmla="*/ 89 w 89"/>
                  <a:gd name="T11" fmla="*/ 34 h 34"/>
                  <a:gd name="T12" fmla="*/ 0 60000 65536"/>
                  <a:gd name="T13" fmla="*/ 0 60000 65536"/>
                  <a:gd name="T14" fmla="*/ 0 60000 65536"/>
                  <a:gd name="T15" fmla="*/ 0 60000 65536"/>
                  <a:gd name="T16" fmla="*/ 0 60000 65536"/>
                  <a:gd name="T17" fmla="*/ 0 60000 65536"/>
                  <a:gd name="T18" fmla="*/ 0 w 89"/>
                  <a:gd name="T19" fmla="*/ 0 h 34"/>
                  <a:gd name="T20" fmla="*/ 89 w 89"/>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89" h="34">
                    <a:moveTo>
                      <a:pt x="89" y="34"/>
                    </a:moveTo>
                    <a:lnTo>
                      <a:pt x="89" y="0"/>
                    </a:lnTo>
                    <a:lnTo>
                      <a:pt x="0" y="0"/>
                    </a:lnTo>
                    <a:lnTo>
                      <a:pt x="0" y="34"/>
                    </a:lnTo>
                    <a:lnTo>
                      <a:pt x="89" y="34"/>
                    </a:lnTo>
                    <a:close/>
                  </a:path>
                </a:pathLst>
              </a:custGeom>
              <a:noFill/>
              <a:ln w="0">
                <a:solidFill>
                  <a:srgbClr val="000000"/>
                </a:solidFill>
                <a:round/>
                <a:headEnd/>
                <a:tailEnd/>
              </a:ln>
            </p:spPr>
            <p:txBody>
              <a:bodyPr/>
              <a:lstStyle/>
              <a:p>
                <a:endParaRPr lang="en-US"/>
              </a:p>
            </p:txBody>
          </p:sp>
          <p:sp>
            <p:nvSpPr>
              <p:cNvPr id="2283" name="Freeform 1653"/>
              <p:cNvSpPr>
                <a:spLocks/>
              </p:cNvSpPr>
              <p:nvPr/>
            </p:nvSpPr>
            <p:spPr bwMode="auto">
              <a:xfrm>
                <a:off x="2946" y="2109"/>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84" name="Freeform 1654"/>
              <p:cNvSpPr>
                <a:spLocks/>
              </p:cNvSpPr>
              <p:nvPr/>
            </p:nvSpPr>
            <p:spPr bwMode="auto">
              <a:xfrm>
                <a:off x="3035" y="2109"/>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85" name="Freeform 1655"/>
              <p:cNvSpPr>
                <a:spLocks/>
              </p:cNvSpPr>
              <p:nvPr/>
            </p:nvSpPr>
            <p:spPr bwMode="auto">
              <a:xfrm>
                <a:off x="3148" y="2109"/>
                <a:ext cx="0" cy="34"/>
              </a:xfrm>
              <a:custGeom>
                <a:avLst/>
                <a:gdLst>
                  <a:gd name="T0" fmla="*/ 34 h 34"/>
                  <a:gd name="T1" fmla="*/ 0 h 34"/>
                  <a:gd name="T2" fmla="*/ 34 h 34"/>
                  <a:gd name="T3" fmla="*/ 34 h 34"/>
                  <a:gd name="T4" fmla="*/ 0 60000 65536"/>
                  <a:gd name="T5" fmla="*/ 0 60000 65536"/>
                  <a:gd name="T6" fmla="*/ 0 60000 65536"/>
                  <a:gd name="T7" fmla="*/ 0 60000 65536"/>
                  <a:gd name="T8" fmla="*/ 0 h 34"/>
                  <a:gd name="T9" fmla="*/ 34 h 34"/>
                </a:gdLst>
                <a:ahLst/>
                <a:cxnLst>
                  <a:cxn ang="T4">
                    <a:pos x="0" y="T0"/>
                  </a:cxn>
                  <a:cxn ang="T5">
                    <a:pos x="0" y="T1"/>
                  </a:cxn>
                  <a:cxn ang="T6">
                    <a:pos x="0" y="T2"/>
                  </a:cxn>
                  <a:cxn ang="T7">
                    <a:pos x="0" y="T3"/>
                  </a:cxn>
                </a:cxnLst>
                <a:rect l="0" t="T8" r="0" b="T9"/>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86" name="Freeform 1656"/>
              <p:cNvSpPr>
                <a:spLocks/>
              </p:cNvSpPr>
              <p:nvPr/>
            </p:nvSpPr>
            <p:spPr bwMode="auto">
              <a:xfrm>
                <a:off x="3048" y="2143"/>
                <a:ext cx="100" cy="0"/>
              </a:xfrm>
              <a:custGeom>
                <a:avLst/>
                <a:gdLst>
                  <a:gd name="T0" fmla="*/ 100 w 100"/>
                  <a:gd name="T1" fmla="*/ 0 w 100"/>
                  <a:gd name="T2" fmla="*/ 100 w 100"/>
                  <a:gd name="T3" fmla="*/ 100 w 100"/>
                  <a:gd name="T4" fmla="*/ 0 60000 65536"/>
                  <a:gd name="T5" fmla="*/ 0 60000 65536"/>
                  <a:gd name="T6" fmla="*/ 0 60000 65536"/>
                  <a:gd name="T7" fmla="*/ 0 60000 65536"/>
                  <a:gd name="T8" fmla="*/ 0 w 100"/>
                  <a:gd name="T9" fmla="*/ 100 w 100"/>
                </a:gdLst>
                <a:ahLst/>
                <a:cxnLst>
                  <a:cxn ang="T4">
                    <a:pos x="T0" y="0"/>
                  </a:cxn>
                  <a:cxn ang="T5">
                    <a:pos x="T1" y="0"/>
                  </a:cxn>
                  <a:cxn ang="T6">
                    <a:pos x="T2" y="0"/>
                  </a:cxn>
                  <a:cxn ang="T7">
                    <a:pos x="T3" y="0"/>
                  </a:cxn>
                </a:cxnLst>
                <a:rect l="T8" t="0" r="T9" b="0"/>
                <a:pathLst>
                  <a:path w="100">
                    <a:moveTo>
                      <a:pt x="100" y="0"/>
                    </a:moveTo>
                    <a:lnTo>
                      <a:pt x="0" y="0"/>
                    </a:lnTo>
                    <a:lnTo>
                      <a:pt x="100" y="0"/>
                    </a:lnTo>
                    <a:close/>
                  </a:path>
                </a:pathLst>
              </a:custGeom>
              <a:noFill/>
              <a:ln w="0">
                <a:solidFill>
                  <a:srgbClr val="000000"/>
                </a:solidFill>
                <a:round/>
                <a:headEnd/>
                <a:tailEnd/>
              </a:ln>
            </p:spPr>
            <p:txBody>
              <a:bodyPr/>
              <a:lstStyle/>
              <a:p>
                <a:endParaRPr lang="en-US"/>
              </a:p>
            </p:txBody>
          </p:sp>
          <p:sp>
            <p:nvSpPr>
              <p:cNvPr id="2287" name="Freeform 1657"/>
              <p:cNvSpPr>
                <a:spLocks/>
              </p:cNvSpPr>
              <p:nvPr/>
            </p:nvSpPr>
            <p:spPr bwMode="auto">
              <a:xfrm>
                <a:off x="3048" y="2143"/>
                <a:ext cx="100" cy="0"/>
              </a:xfrm>
              <a:custGeom>
                <a:avLst/>
                <a:gdLst>
                  <a:gd name="T0" fmla="*/ 100 w 100"/>
                  <a:gd name="T1" fmla="*/ 0 w 100"/>
                  <a:gd name="T2" fmla="*/ 100 w 100"/>
                  <a:gd name="T3" fmla="*/ 100 w 100"/>
                  <a:gd name="T4" fmla="*/ 0 60000 65536"/>
                  <a:gd name="T5" fmla="*/ 0 60000 65536"/>
                  <a:gd name="T6" fmla="*/ 0 60000 65536"/>
                  <a:gd name="T7" fmla="*/ 0 60000 65536"/>
                  <a:gd name="T8" fmla="*/ 0 w 100"/>
                  <a:gd name="T9" fmla="*/ 100 w 100"/>
                </a:gdLst>
                <a:ahLst/>
                <a:cxnLst>
                  <a:cxn ang="T4">
                    <a:pos x="T0" y="0"/>
                  </a:cxn>
                  <a:cxn ang="T5">
                    <a:pos x="T1" y="0"/>
                  </a:cxn>
                  <a:cxn ang="T6">
                    <a:pos x="T2" y="0"/>
                  </a:cxn>
                  <a:cxn ang="T7">
                    <a:pos x="T3" y="0"/>
                  </a:cxn>
                </a:cxnLst>
                <a:rect l="T8" t="0" r="T9" b="0"/>
                <a:pathLst>
                  <a:path w="100">
                    <a:moveTo>
                      <a:pt x="100" y="0"/>
                    </a:moveTo>
                    <a:lnTo>
                      <a:pt x="0" y="0"/>
                    </a:lnTo>
                    <a:lnTo>
                      <a:pt x="100" y="0"/>
                    </a:lnTo>
                    <a:close/>
                  </a:path>
                </a:pathLst>
              </a:custGeom>
              <a:noFill/>
              <a:ln w="0">
                <a:solidFill>
                  <a:srgbClr val="000000"/>
                </a:solidFill>
                <a:round/>
                <a:headEnd/>
                <a:tailEnd/>
              </a:ln>
            </p:spPr>
            <p:txBody>
              <a:bodyPr/>
              <a:lstStyle/>
              <a:p>
                <a:endParaRPr lang="en-US"/>
              </a:p>
            </p:txBody>
          </p:sp>
          <p:sp>
            <p:nvSpPr>
              <p:cNvPr id="2288" name="Freeform 1658"/>
              <p:cNvSpPr>
                <a:spLocks/>
              </p:cNvSpPr>
              <p:nvPr/>
            </p:nvSpPr>
            <p:spPr bwMode="auto">
              <a:xfrm>
                <a:off x="3048" y="2143"/>
                <a:ext cx="100" cy="0"/>
              </a:xfrm>
              <a:custGeom>
                <a:avLst/>
                <a:gdLst>
                  <a:gd name="T0" fmla="*/ 100 w 100"/>
                  <a:gd name="T1" fmla="*/ 0 w 100"/>
                  <a:gd name="T2" fmla="*/ 100 w 100"/>
                  <a:gd name="T3" fmla="*/ 100 w 100"/>
                  <a:gd name="T4" fmla="*/ 0 60000 65536"/>
                  <a:gd name="T5" fmla="*/ 0 60000 65536"/>
                  <a:gd name="T6" fmla="*/ 0 60000 65536"/>
                  <a:gd name="T7" fmla="*/ 0 60000 65536"/>
                  <a:gd name="T8" fmla="*/ 0 w 100"/>
                  <a:gd name="T9" fmla="*/ 100 w 100"/>
                </a:gdLst>
                <a:ahLst/>
                <a:cxnLst>
                  <a:cxn ang="T4">
                    <a:pos x="T0" y="0"/>
                  </a:cxn>
                  <a:cxn ang="T5">
                    <a:pos x="T1" y="0"/>
                  </a:cxn>
                  <a:cxn ang="T6">
                    <a:pos x="T2" y="0"/>
                  </a:cxn>
                  <a:cxn ang="T7">
                    <a:pos x="T3" y="0"/>
                  </a:cxn>
                </a:cxnLst>
                <a:rect l="T8" t="0" r="T9" b="0"/>
                <a:pathLst>
                  <a:path w="100">
                    <a:moveTo>
                      <a:pt x="100" y="0"/>
                    </a:moveTo>
                    <a:lnTo>
                      <a:pt x="0" y="0"/>
                    </a:lnTo>
                    <a:lnTo>
                      <a:pt x="100" y="0"/>
                    </a:lnTo>
                    <a:close/>
                  </a:path>
                </a:pathLst>
              </a:custGeom>
              <a:noFill/>
              <a:ln w="0">
                <a:solidFill>
                  <a:srgbClr val="000000"/>
                </a:solidFill>
                <a:round/>
                <a:headEnd/>
                <a:tailEnd/>
              </a:ln>
            </p:spPr>
            <p:txBody>
              <a:bodyPr/>
              <a:lstStyle/>
              <a:p>
                <a:endParaRPr lang="en-US"/>
              </a:p>
            </p:txBody>
          </p:sp>
          <p:sp>
            <p:nvSpPr>
              <p:cNvPr id="2289" name="Freeform 1659"/>
              <p:cNvSpPr>
                <a:spLocks noEditPoints="1"/>
              </p:cNvSpPr>
              <p:nvPr/>
            </p:nvSpPr>
            <p:spPr bwMode="auto">
              <a:xfrm>
                <a:off x="3048" y="2109"/>
                <a:ext cx="100" cy="34"/>
              </a:xfrm>
              <a:custGeom>
                <a:avLst/>
                <a:gdLst>
                  <a:gd name="T0" fmla="*/ 100 w 100"/>
                  <a:gd name="T1" fmla="*/ 34 h 34"/>
                  <a:gd name="T2" fmla="*/ 100 w 100"/>
                  <a:gd name="T3" fmla="*/ 0 h 34"/>
                  <a:gd name="T4" fmla="*/ 0 w 100"/>
                  <a:gd name="T5" fmla="*/ 0 h 34"/>
                  <a:gd name="T6" fmla="*/ 0 w 100"/>
                  <a:gd name="T7" fmla="*/ 34 h 34"/>
                  <a:gd name="T8" fmla="*/ 100 w 100"/>
                  <a:gd name="T9" fmla="*/ 34 h 34"/>
                  <a:gd name="T10" fmla="*/ 100 w 100"/>
                  <a:gd name="T11" fmla="*/ 34 h 34"/>
                  <a:gd name="T12" fmla="*/ 0 w 100"/>
                  <a:gd name="T13" fmla="*/ 34 h 34"/>
                  <a:gd name="T14" fmla="*/ 0 w 100"/>
                  <a:gd name="T15" fmla="*/ 0 h 34"/>
                  <a:gd name="T16" fmla="*/ 0 w 100"/>
                  <a:gd name="T17" fmla="*/ 34 h 34"/>
                  <a:gd name="T18" fmla="*/ 0 w 100"/>
                  <a:gd name="T19" fmla="*/ 34 h 34"/>
                  <a:gd name="T20" fmla="*/ 100 w 100"/>
                  <a:gd name="T21" fmla="*/ 34 h 34"/>
                  <a:gd name="T22" fmla="*/ 100 w 100"/>
                  <a:gd name="T23" fmla="*/ 0 h 34"/>
                  <a:gd name="T24" fmla="*/ 100 w 100"/>
                  <a:gd name="T25" fmla="*/ 34 h 34"/>
                  <a:gd name="T26" fmla="*/ 100 w 100"/>
                  <a:gd name="T27" fmla="*/ 34 h 3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0"/>
                  <a:gd name="T43" fmla="*/ 0 h 34"/>
                  <a:gd name="T44" fmla="*/ 100 w 100"/>
                  <a:gd name="T45" fmla="*/ 34 h 3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0" h="34">
                    <a:moveTo>
                      <a:pt x="100" y="34"/>
                    </a:moveTo>
                    <a:lnTo>
                      <a:pt x="100" y="0"/>
                    </a:lnTo>
                    <a:lnTo>
                      <a:pt x="0" y="0"/>
                    </a:lnTo>
                    <a:lnTo>
                      <a:pt x="0" y="34"/>
                    </a:lnTo>
                    <a:lnTo>
                      <a:pt x="100" y="34"/>
                    </a:lnTo>
                    <a:close/>
                    <a:moveTo>
                      <a:pt x="0" y="34"/>
                    </a:moveTo>
                    <a:lnTo>
                      <a:pt x="0" y="0"/>
                    </a:lnTo>
                    <a:lnTo>
                      <a:pt x="0" y="34"/>
                    </a:lnTo>
                    <a:close/>
                    <a:moveTo>
                      <a:pt x="100" y="34"/>
                    </a:moveTo>
                    <a:lnTo>
                      <a:pt x="100" y="0"/>
                    </a:lnTo>
                    <a:lnTo>
                      <a:pt x="100" y="34"/>
                    </a:lnTo>
                    <a:close/>
                  </a:path>
                </a:pathLst>
              </a:custGeom>
              <a:solidFill>
                <a:srgbClr val="EAEAEA"/>
              </a:solidFill>
              <a:ln w="9525">
                <a:noFill/>
                <a:round/>
                <a:headEnd/>
                <a:tailEnd/>
              </a:ln>
            </p:spPr>
            <p:txBody>
              <a:bodyPr/>
              <a:lstStyle/>
              <a:p>
                <a:endParaRPr lang="en-US"/>
              </a:p>
            </p:txBody>
          </p:sp>
          <p:sp>
            <p:nvSpPr>
              <p:cNvPr id="2290" name="Freeform 1660"/>
              <p:cNvSpPr>
                <a:spLocks/>
              </p:cNvSpPr>
              <p:nvPr/>
            </p:nvSpPr>
            <p:spPr bwMode="auto">
              <a:xfrm>
                <a:off x="3048" y="2109"/>
                <a:ext cx="100" cy="34"/>
              </a:xfrm>
              <a:custGeom>
                <a:avLst/>
                <a:gdLst>
                  <a:gd name="T0" fmla="*/ 100 w 100"/>
                  <a:gd name="T1" fmla="*/ 34 h 34"/>
                  <a:gd name="T2" fmla="*/ 100 w 100"/>
                  <a:gd name="T3" fmla="*/ 0 h 34"/>
                  <a:gd name="T4" fmla="*/ 0 w 100"/>
                  <a:gd name="T5" fmla="*/ 0 h 34"/>
                  <a:gd name="T6" fmla="*/ 0 w 100"/>
                  <a:gd name="T7" fmla="*/ 34 h 34"/>
                  <a:gd name="T8" fmla="*/ 100 w 100"/>
                  <a:gd name="T9" fmla="*/ 34 h 34"/>
                  <a:gd name="T10" fmla="*/ 100 w 100"/>
                  <a:gd name="T11" fmla="*/ 34 h 34"/>
                  <a:gd name="T12" fmla="*/ 0 60000 65536"/>
                  <a:gd name="T13" fmla="*/ 0 60000 65536"/>
                  <a:gd name="T14" fmla="*/ 0 60000 65536"/>
                  <a:gd name="T15" fmla="*/ 0 60000 65536"/>
                  <a:gd name="T16" fmla="*/ 0 60000 65536"/>
                  <a:gd name="T17" fmla="*/ 0 60000 65536"/>
                  <a:gd name="T18" fmla="*/ 0 w 100"/>
                  <a:gd name="T19" fmla="*/ 0 h 34"/>
                  <a:gd name="T20" fmla="*/ 100 w 100"/>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00" h="34">
                    <a:moveTo>
                      <a:pt x="100" y="34"/>
                    </a:moveTo>
                    <a:lnTo>
                      <a:pt x="100" y="0"/>
                    </a:lnTo>
                    <a:lnTo>
                      <a:pt x="0" y="0"/>
                    </a:lnTo>
                    <a:lnTo>
                      <a:pt x="0" y="34"/>
                    </a:lnTo>
                    <a:lnTo>
                      <a:pt x="100" y="34"/>
                    </a:lnTo>
                    <a:close/>
                  </a:path>
                </a:pathLst>
              </a:custGeom>
              <a:noFill/>
              <a:ln w="0">
                <a:solidFill>
                  <a:srgbClr val="000000"/>
                </a:solidFill>
                <a:round/>
                <a:headEnd/>
                <a:tailEnd/>
              </a:ln>
            </p:spPr>
            <p:txBody>
              <a:bodyPr/>
              <a:lstStyle/>
              <a:p>
                <a:endParaRPr lang="en-US"/>
              </a:p>
            </p:txBody>
          </p:sp>
          <p:sp>
            <p:nvSpPr>
              <p:cNvPr id="2291" name="Freeform 1661"/>
              <p:cNvSpPr>
                <a:spLocks/>
              </p:cNvSpPr>
              <p:nvPr/>
            </p:nvSpPr>
            <p:spPr bwMode="auto">
              <a:xfrm>
                <a:off x="3048" y="2109"/>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92" name="Freeform 1662"/>
              <p:cNvSpPr>
                <a:spLocks/>
              </p:cNvSpPr>
              <p:nvPr/>
            </p:nvSpPr>
            <p:spPr bwMode="auto">
              <a:xfrm>
                <a:off x="3148" y="2109"/>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93" name="Freeform 1663"/>
              <p:cNvSpPr>
                <a:spLocks/>
              </p:cNvSpPr>
              <p:nvPr/>
            </p:nvSpPr>
            <p:spPr bwMode="auto">
              <a:xfrm>
                <a:off x="3257" y="2109"/>
                <a:ext cx="0" cy="34"/>
              </a:xfrm>
              <a:custGeom>
                <a:avLst/>
                <a:gdLst>
                  <a:gd name="T0" fmla="*/ 34 h 34"/>
                  <a:gd name="T1" fmla="*/ 0 h 34"/>
                  <a:gd name="T2" fmla="*/ 34 h 34"/>
                  <a:gd name="T3" fmla="*/ 34 h 34"/>
                  <a:gd name="T4" fmla="*/ 0 60000 65536"/>
                  <a:gd name="T5" fmla="*/ 0 60000 65536"/>
                  <a:gd name="T6" fmla="*/ 0 60000 65536"/>
                  <a:gd name="T7" fmla="*/ 0 60000 65536"/>
                  <a:gd name="T8" fmla="*/ 0 h 34"/>
                  <a:gd name="T9" fmla="*/ 34 h 34"/>
                </a:gdLst>
                <a:ahLst/>
                <a:cxnLst>
                  <a:cxn ang="T4">
                    <a:pos x="0" y="T0"/>
                  </a:cxn>
                  <a:cxn ang="T5">
                    <a:pos x="0" y="T1"/>
                  </a:cxn>
                  <a:cxn ang="T6">
                    <a:pos x="0" y="T2"/>
                  </a:cxn>
                  <a:cxn ang="T7">
                    <a:pos x="0" y="T3"/>
                  </a:cxn>
                </a:cxnLst>
                <a:rect l="0" t="T8" r="0" b="T9"/>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294" name="Freeform 1664"/>
              <p:cNvSpPr>
                <a:spLocks/>
              </p:cNvSpPr>
              <p:nvPr/>
            </p:nvSpPr>
            <p:spPr bwMode="auto">
              <a:xfrm>
                <a:off x="3161" y="2143"/>
                <a:ext cx="96" cy="0"/>
              </a:xfrm>
              <a:custGeom>
                <a:avLst/>
                <a:gdLst>
                  <a:gd name="T0" fmla="*/ 96 w 96"/>
                  <a:gd name="T1" fmla="*/ 0 w 96"/>
                  <a:gd name="T2" fmla="*/ 96 w 96"/>
                  <a:gd name="T3" fmla="*/ 96 w 96"/>
                  <a:gd name="T4" fmla="*/ 0 60000 65536"/>
                  <a:gd name="T5" fmla="*/ 0 60000 65536"/>
                  <a:gd name="T6" fmla="*/ 0 60000 65536"/>
                  <a:gd name="T7" fmla="*/ 0 60000 65536"/>
                  <a:gd name="T8" fmla="*/ 0 w 96"/>
                  <a:gd name="T9" fmla="*/ 96 w 96"/>
                </a:gdLst>
                <a:ahLst/>
                <a:cxnLst>
                  <a:cxn ang="T4">
                    <a:pos x="T0" y="0"/>
                  </a:cxn>
                  <a:cxn ang="T5">
                    <a:pos x="T1" y="0"/>
                  </a:cxn>
                  <a:cxn ang="T6">
                    <a:pos x="T2" y="0"/>
                  </a:cxn>
                  <a:cxn ang="T7">
                    <a:pos x="T3" y="0"/>
                  </a:cxn>
                </a:cxnLst>
                <a:rect l="T8" t="0" r="T9" b="0"/>
                <a:pathLst>
                  <a:path w="96">
                    <a:moveTo>
                      <a:pt x="96" y="0"/>
                    </a:moveTo>
                    <a:lnTo>
                      <a:pt x="0" y="0"/>
                    </a:lnTo>
                    <a:lnTo>
                      <a:pt x="96" y="0"/>
                    </a:lnTo>
                    <a:close/>
                  </a:path>
                </a:pathLst>
              </a:custGeom>
              <a:noFill/>
              <a:ln w="0">
                <a:solidFill>
                  <a:srgbClr val="000000"/>
                </a:solidFill>
                <a:round/>
                <a:headEnd/>
                <a:tailEnd/>
              </a:ln>
            </p:spPr>
            <p:txBody>
              <a:bodyPr/>
              <a:lstStyle/>
              <a:p>
                <a:endParaRPr lang="en-US"/>
              </a:p>
            </p:txBody>
          </p:sp>
          <p:sp>
            <p:nvSpPr>
              <p:cNvPr id="2295" name="Freeform 1665"/>
              <p:cNvSpPr>
                <a:spLocks/>
              </p:cNvSpPr>
              <p:nvPr/>
            </p:nvSpPr>
            <p:spPr bwMode="auto">
              <a:xfrm>
                <a:off x="3161" y="2143"/>
                <a:ext cx="96" cy="0"/>
              </a:xfrm>
              <a:custGeom>
                <a:avLst/>
                <a:gdLst>
                  <a:gd name="T0" fmla="*/ 96 w 96"/>
                  <a:gd name="T1" fmla="*/ 0 w 96"/>
                  <a:gd name="T2" fmla="*/ 96 w 96"/>
                  <a:gd name="T3" fmla="*/ 96 w 96"/>
                  <a:gd name="T4" fmla="*/ 0 60000 65536"/>
                  <a:gd name="T5" fmla="*/ 0 60000 65536"/>
                  <a:gd name="T6" fmla="*/ 0 60000 65536"/>
                  <a:gd name="T7" fmla="*/ 0 60000 65536"/>
                  <a:gd name="T8" fmla="*/ 0 w 96"/>
                  <a:gd name="T9" fmla="*/ 96 w 96"/>
                </a:gdLst>
                <a:ahLst/>
                <a:cxnLst>
                  <a:cxn ang="T4">
                    <a:pos x="T0" y="0"/>
                  </a:cxn>
                  <a:cxn ang="T5">
                    <a:pos x="T1" y="0"/>
                  </a:cxn>
                  <a:cxn ang="T6">
                    <a:pos x="T2" y="0"/>
                  </a:cxn>
                  <a:cxn ang="T7">
                    <a:pos x="T3" y="0"/>
                  </a:cxn>
                </a:cxnLst>
                <a:rect l="T8" t="0" r="T9" b="0"/>
                <a:pathLst>
                  <a:path w="96">
                    <a:moveTo>
                      <a:pt x="96" y="0"/>
                    </a:moveTo>
                    <a:lnTo>
                      <a:pt x="0" y="0"/>
                    </a:lnTo>
                    <a:lnTo>
                      <a:pt x="96" y="0"/>
                    </a:lnTo>
                    <a:close/>
                  </a:path>
                </a:pathLst>
              </a:custGeom>
              <a:noFill/>
              <a:ln w="0">
                <a:solidFill>
                  <a:srgbClr val="000000"/>
                </a:solidFill>
                <a:round/>
                <a:headEnd/>
                <a:tailEnd/>
              </a:ln>
            </p:spPr>
            <p:txBody>
              <a:bodyPr/>
              <a:lstStyle/>
              <a:p>
                <a:endParaRPr lang="en-US"/>
              </a:p>
            </p:txBody>
          </p:sp>
          <p:sp>
            <p:nvSpPr>
              <p:cNvPr id="2296" name="Freeform 1666"/>
              <p:cNvSpPr>
                <a:spLocks/>
              </p:cNvSpPr>
              <p:nvPr/>
            </p:nvSpPr>
            <p:spPr bwMode="auto">
              <a:xfrm>
                <a:off x="3161" y="2143"/>
                <a:ext cx="96" cy="0"/>
              </a:xfrm>
              <a:custGeom>
                <a:avLst/>
                <a:gdLst>
                  <a:gd name="T0" fmla="*/ 96 w 96"/>
                  <a:gd name="T1" fmla="*/ 0 w 96"/>
                  <a:gd name="T2" fmla="*/ 96 w 96"/>
                  <a:gd name="T3" fmla="*/ 96 w 96"/>
                  <a:gd name="T4" fmla="*/ 0 60000 65536"/>
                  <a:gd name="T5" fmla="*/ 0 60000 65536"/>
                  <a:gd name="T6" fmla="*/ 0 60000 65536"/>
                  <a:gd name="T7" fmla="*/ 0 60000 65536"/>
                  <a:gd name="T8" fmla="*/ 0 w 96"/>
                  <a:gd name="T9" fmla="*/ 96 w 96"/>
                </a:gdLst>
                <a:ahLst/>
                <a:cxnLst>
                  <a:cxn ang="T4">
                    <a:pos x="T0" y="0"/>
                  </a:cxn>
                  <a:cxn ang="T5">
                    <a:pos x="T1" y="0"/>
                  </a:cxn>
                  <a:cxn ang="T6">
                    <a:pos x="T2" y="0"/>
                  </a:cxn>
                  <a:cxn ang="T7">
                    <a:pos x="T3" y="0"/>
                  </a:cxn>
                </a:cxnLst>
                <a:rect l="T8" t="0" r="T9" b="0"/>
                <a:pathLst>
                  <a:path w="96">
                    <a:moveTo>
                      <a:pt x="96" y="0"/>
                    </a:moveTo>
                    <a:lnTo>
                      <a:pt x="0" y="0"/>
                    </a:lnTo>
                    <a:lnTo>
                      <a:pt x="96" y="0"/>
                    </a:lnTo>
                    <a:close/>
                  </a:path>
                </a:pathLst>
              </a:custGeom>
              <a:noFill/>
              <a:ln w="0">
                <a:solidFill>
                  <a:srgbClr val="000000"/>
                </a:solidFill>
                <a:round/>
                <a:headEnd/>
                <a:tailEnd/>
              </a:ln>
            </p:spPr>
            <p:txBody>
              <a:bodyPr/>
              <a:lstStyle/>
              <a:p>
                <a:endParaRPr lang="en-US"/>
              </a:p>
            </p:txBody>
          </p:sp>
          <p:sp>
            <p:nvSpPr>
              <p:cNvPr id="2297" name="Freeform 1667"/>
              <p:cNvSpPr>
                <a:spLocks noEditPoints="1"/>
              </p:cNvSpPr>
              <p:nvPr/>
            </p:nvSpPr>
            <p:spPr bwMode="auto">
              <a:xfrm>
                <a:off x="3161" y="2109"/>
                <a:ext cx="96" cy="34"/>
              </a:xfrm>
              <a:custGeom>
                <a:avLst/>
                <a:gdLst>
                  <a:gd name="T0" fmla="*/ 96 w 96"/>
                  <a:gd name="T1" fmla="*/ 34 h 34"/>
                  <a:gd name="T2" fmla="*/ 96 w 96"/>
                  <a:gd name="T3" fmla="*/ 0 h 34"/>
                  <a:gd name="T4" fmla="*/ 0 w 96"/>
                  <a:gd name="T5" fmla="*/ 0 h 34"/>
                  <a:gd name="T6" fmla="*/ 0 w 96"/>
                  <a:gd name="T7" fmla="*/ 34 h 34"/>
                  <a:gd name="T8" fmla="*/ 96 w 96"/>
                  <a:gd name="T9" fmla="*/ 34 h 34"/>
                  <a:gd name="T10" fmla="*/ 96 w 96"/>
                  <a:gd name="T11" fmla="*/ 34 h 34"/>
                  <a:gd name="T12" fmla="*/ 0 w 96"/>
                  <a:gd name="T13" fmla="*/ 34 h 34"/>
                  <a:gd name="T14" fmla="*/ 0 w 96"/>
                  <a:gd name="T15" fmla="*/ 0 h 34"/>
                  <a:gd name="T16" fmla="*/ 0 w 96"/>
                  <a:gd name="T17" fmla="*/ 34 h 34"/>
                  <a:gd name="T18" fmla="*/ 0 w 96"/>
                  <a:gd name="T19" fmla="*/ 34 h 34"/>
                  <a:gd name="T20" fmla="*/ 96 w 96"/>
                  <a:gd name="T21" fmla="*/ 34 h 34"/>
                  <a:gd name="T22" fmla="*/ 96 w 96"/>
                  <a:gd name="T23" fmla="*/ 0 h 34"/>
                  <a:gd name="T24" fmla="*/ 96 w 96"/>
                  <a:gd name="T25" fmla="*/ 34 h 34"/>
                  <a:gd name="T26" fmla="*/ 96 w 96"/>
                  <a:gd name="T27" fmla="*/ 34 h 3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
                  <a:gd name="T43" fmla="*/ 0 h 34"/>
                  <a:gd name="T44" fmla="*/ 96 w 96"/>
                  <a:gd name="T45" fmla="*/ 34 h 3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 h="34">
                    <a:moveTo>
                      <a:pt x="96" y="34"/>
                    </a:moveTo>
                    <a:lnTo>
                      <a:pt x="96" y="0"/>
                    </a:lnTo>
                    <a:lnTo>
                      <a:pt x="0" y="0"/>
                    </a:lnTo>
                    <a:lnTo>
                      <a:pt x="0" y="34"/>
                    </a:lnTo>
                    <a:lnTo>
                      <a:pt x="96" y="34"/>
                    </a:lnTo>
                    <a:close/>
                    <a:moveTo>
                      <a:pt x="0" y="34"/>
                    </a:moveTo>
                    <a:lnTo>
                      <a:pt x="0" y="0"/>
                    </a:lnTo>
                    <a:lnTo>
                      <a:pt x="0" y="34"/>
                    </a:lnTo>
                    <a:close/>
                    <a:moveTo>
                      <a:pt x="96" y="34"/>
                    </a:moveTo>
                    <a:lnTo>
                      <a:pt x="96" y="0"/>
                    </a:lnTo>
                    <a:lnTo>
                      <a:pt x="96" y="34"/>
                    </a:lnTo>
                    <a:close/>
                  </a:path>
                </a:pathLst>
              </a:custGeom>
              <a:solidFill>
                <a:srgbClr val="FFFFFF"/>
              </a:solidFill>
              <a:ln w="9525">
                <a:noFill/>
                <a:round/>
                <a:headEnd/>
                <a:tailEnd/>
              </a:ln>
            </p:spPr>
            <p:txBody>
              <a:bodyPr/>
              <a:lstStyle/>
              <a:p>
                <a:endParaRPr lang="en-US"/>
              </a:p>
            </p:txBody>
          </p:sp>
          <p:sp>
            <p:nvSpPr>
              <p:cNvPr id="2298" name="Freeform 1668"/>
              <p:cNvSpPr>
                <a:spLocks/>
              </p:cNvSpPr>
              <p:nvPr/>
            </p:nvSpPr>
            <p:spPr bwMode="auto">
              <a:xfrm>
                <a:off x="3161" y="2109"/>
                <a:ext cx="96" cy="34"/>
              </a:xfrm>
              <a:custGeom>
                <a:avLst/>
                <a:gdLst>
                  <a:gd name="T0" fmla="*/ 96 w 96"/>
                  <a:gd name="T1" fmla="*/ 34 h 34"/>
                  <a:gd name="T2" fmla="*/ 96 w 96"/>
                  <a:gd name="T3" fmla="*/ 0 h 34"/>
                  <a:gd name="T4" fmla="*/ 0 w 96"/>
                  <a:gd name="T5" fmla="*/ 0 h 34"/>
                  <a:gd name="T6" fmla="*/ 0 w 96"/>
                  <a:gd name="T7" fmla="*/ 34 h 34"/>
                  <a:gd name="T8" fmla="*/ 96 w 96"/>
                  <a:gd name="T9" fmla="*/ 34 h 34"/>
                  <a:gd name="T10" fmla="*/ 96 w 96"/>
                  <a:gd name="T11" fmla="*/ 34 h 34"/>
                  <a:gd name="T12" fmla="*/ 0 60000 65536"/>
                  <a:gd name="T13" fmla="*/ 0 60000 65536"/>
                  <a:gd name="T14" fmla="*/ 0 60000 65536"/>
                  <a:gd name="T15" fmla="*/ 0 60000 65536"/>
                  <a:gd name="T16" fmla="*/ 0 60000 65536"/>
                  <a:gd name="T17" fmla="*/ 0 60000 65536"/>
                  <a:gd name="T18" fmla="*/ 0 w 96"/>
                  <a:gd name="T19" fmla="*/ 0 h 34"/>
                  <a:gd name="T20" fmla="*/ 96 w 96"/>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96" h="34">
                    <a:moveTo>
                      <a:pt x="96" y="34"/>
                    </a:moveTo>
                    <a:lnTo>
                      <a:pt x="96" y="0"/>
                    </a:lnTo>
                    <a:lnTo>
                      <a:pt x="0" y="0"/>
                    </a:lnTo>
                    <a:lnTo>
                      <a:pt x="0" y="34"/>
                    </a:lnTo>
                    <a:lnTo>
                      <a:pt x="96" y="34"/>
                    </a:lnTo>
                    <a:close/>
                  </a:path>
                </a:pathLst>
              </a:custGeom>
              <a:noFill/>
              <a:ln w="0">
                <a:solidFill>
                  <a:srgbClr val="000000"/>
                </a:solidFill>
                <a:round/>
                <a:headEnd/>
                <a:tailEnd/>
              </a:ln>
            </p:spPr>
            <p:txBody>
              <a:bodyPr/>
              <a:lstStyle/>
              <a:p>
                <a:endParaRPr lang="en-US"/>
              </a:p>
            </p:txBody>
          </p:sp>
          <p:sp>
            <p:nvSpPr>
              <p:cNvPr id="2299" name="Freeform 1669"/>
              <p:cNvSpPr>
                <a:spLocks/>
              </p:cNvSpPr>
              <p:nvPr/>
            </p:nvSpPr>
            <p:spPr bwMode="auto">
              <a:xfrm>
                <a:off x="3161" y="2109"/>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300" name="Freeform 1670"/>
              <p:cNvSpPr>
                <a:spLocks/>
              </p:cNvSpPr>
              <p:nvPr/>
            </p:nvSpPr>
            <p:spPr bwMode="auto">
              <a:xfrm>
                <a:off x="3257" y="2109"/>
                <a:ext cx="0" cy="34"/>
              </a:xfrm>
              <a:custGeom>
                <a:avLst/>
                <a:gdLst>
                  <a:gd name="T0" fmla="*/ 34 h 34"/>
                  <a:gd name="T1" fmla="*/ 0 h 34"/>
                  <a:gd name="T2" fmla="*/ 34 h 34"/>
                  <a:gd name="T3" fmla="*/ 0 60000 65536"/>
                  <a:gd name="T4" fmla="*/ 0 60000 65536"/>
                  <a:gd name="T5" fmla="*/ 0 60000 65536"/>
                  <a:gd name="T6" fmla="*/ 0 h 34"/>
                  <a:gd name="T7" fmla="*/ 34 h 34"/>
                </a:gdLst>
                <a:ahLst/>
                <a:cxnLst>
                  <a:cxn ang="T3">
                    <a:pos x="0" y="T0"/>
                  </a:cxn>
                  <a:cxn ang="T4">
                    <a:pos x="0" y="T1"/>
                  </a:cxn>
                  <a:cxn ang="T5">
                    <a:pos x="0" y="T2"/>
                  </a:cxn>
                </a:cxnLst>
                <a:rect l="0" t="T6" r="0" b="T7"/>
                <a:pathLst>
                  <a:path h="34">
                    <a:moveTo>
                      <a:pt x="0" y="34"/>
                    </a:moveTo>
                    <a:lnTo>
                      <a:pt x="0" y="0"/>
                    </a:lnTo>
                    <a:lnTo>
                      <a:pt x="0" y="34"/>
                    </a:lnTo>
                    <a:close/>
                  </a:path>
                </a:pathLst>
              </a:custGeom>
              <a:noFill/>
              <a:ln w="0">
                <a:solidFill>
                  <a:srgbClr val="000000"/>
                </a:solidFill>
                <a:round/>
                <a:headEnd/>
                <a:tailEnd/>
              </a:ln>
            </p:spPr>
            <p:txBody>
              <a:bodyPr/>
              <a:lstStyle/>
              <a:p>
                <a:endParaRPr lang="en-US"/>
              </a:p>
            </p:txBody>
          </p:sp>
          <p:sp>
            <p:nvSpPr>
              <p:cNvPr id="2301" name="Line 1671"/>
              <p:cNvSpPr>
                <a:spLocks noChangeShapeType="1"/>
              </p:cNvSpPr>
              <p:nvPr/>
            </p:nvSpPr>
            <p:spPr bwMode="auto">
              <a:xfrm flipV="1">
                <a:off x="2820" y="1854"/>
                <a:ext cx="292" cy="30"/>
              </a:xfrm>
              <a:prstGeom prst="line">
                <a:avLst/>
              </a:prstGeom>
              <a:noFill/>
              <a:ln w="9525">
                <a:solidFill>
                  <a:srgbClr val="B2B2B2"/>
                </a:solidFill>
                <a:round/>
                <a:headEnd/>
                <a:tailEnd/>
              </a:ln>
            </p:spPr>
            <p:txBody>
              <a:bodyPr/>
              <a:lstStyle/>
              <a:p>
                <a:endParaRPr lang="en-US"/>
              </a:p>
            </p:txBody>
          </p:sp>
          <p:sp>
            <p:nvSpPr>
              <p:cNvPr id="2302" name="Freeform 1672"/>
              <p:cNvSpPr>
                <a:spLocks/>
              </p:cNvSpPr>
              <p:nvPr/>
            </p:nvSpPr>
            <p:spPr bwMode="auto">
              <a:xfrm>
                <a:off x="2820" y="1873"/>
                <a:ext cx="10" cy="19"/>
              </a:xfrm>
              <a:custGeom>
                <a:avLst/>
                <a:gdLst>
                  <a:gd name="T0" fmla="*/ 8 w 10"/>
                  <a:gd name="T1" fmla="*/ 0 h 19"/>
                  <a:gd name="T2" fmla="*/ 0 w 10"/>
                  <a:gd name="T3" fmla="*/ 11 h 19"/>
                  <a:gd name="T4" fmla="*/ 10 w 10"/>
                  <a:gd name="T5" fmla="*/ 19 h 19"/>
                  <a:gd name="T6" fmla="*/ 0 60000 65536"/>
                  <a:gd name="T7" fmla="*/ 0 60000 65536"/>
                  <a:gd name="T8" fmla="*/ 0 60000 65536"/>
                  <a:gd name="T9" fmla="*/ 0 w 10"/>
                  <a:gd name="T10" fmla="*/ 0 h 19"/>
                  <a:gd name="T11" fmla="*/ 10 w 10"/>
                  <a:gd name="T12" fmla="*/ 19 h 19"/>
                </a:gdLst>
                <a:ahLst/>
                <a:cxnLst>
                  <a:cxn ang="T6">
                    <a:pos x="T0" y="T1"/>
                  </a:cxn>
                  <a:cxn ang="T7">
                    <a:pos x="T2" y="T3"/>
                  </a:cxn>
                  <a:cxn ang="T8">
                    <a:pos x="T4" y="T5"/>
                  </a:cxn>
                </a:cxnLst>
                <a:rect l="T9" t="T10" r="T11" b="T12"/>
                <a:pathLst>
                  <a:path w="10" h="19">
                    <a:moveTo>
                      <a:pt x="8" y="0"/>
                    </a:moveTo>
                    <a:lnTo>
                      <a:pt x="0" y="11"/>
                    </a:lnTo>
                    <a:lnTo>
                      <a:pt x="10" y="19"/>
                    </a:lnTo>
                  </a:path>
                </a:pathLst>
              </a:custGeom>
              <a:noFill/>
              <a:ln w="9525">
                <a:solidFill>
                  <a:srgbClr val="B2B2B2"/>
                </a:solidFill>
                <a:round/>
                <a:headEnd/>
                <a:tailEnd/>
              </a:ln>
            </p:spPr>
            <p:txBody>
              <a:bodyPr/>
              <a:lstStyle/>
              <a:p>
                <a:endParaRPr lang="en-US"/>
              </a:p>
            </p:txBody>
          </p:sp>
          <p:sp>
            <p:nvSpPr>
              <p:cNvPr id="2303" name="Freeform 1673"/>
              <p:cNvSpPr>
                <a:spLocks/>
              </p:cNvSpPr>
              <p:nvPr/>
            </p:nvSpPr>
            <p:spPr bwMode="auto">
              <a:xfrm>
                <a:off x="2821" y="1854"/>
                <a:ext cx="481" cy="130"/>
              </a:xfrm>
              <a:custGeom>
                <a:avLst/>
                <a:gdLst>
                  <a:gd name="T0" fmla="*/ 0 w 481"/>
                  <a:gd name="T1" fmla="*/ 130 h 130"/>
                  <a:gd name="T2" fmla="*/ 271 w 481"/>
                  <a:gd name="T3" fmla="*/ 56 h 130"/>
                  <a:gd name="T4" fmla="*/ 271 w 481"/>
                  <a:gd name="T5" fmla="*/ 53 h 130"/>
                  <a:gd name="T6" fmla="*/ 274 w 481"/>
                  <a:gd name="T7" fmla="*/ 52 h 130"/>
                  <a:gd name="T8" fmla="*/ 277 w 481"/>
                  <a:gd name="T9" fmla="*/ 52 h 130"/>
                  <a:gd name="T10" fmla="*/ 279 w 481"/>
                  <a:gd name="T11" fmla="*/ 55 h 130"/>
                  <a:gd name="T12" fmla="*/ 481 w 481"/>
                  <a:gd name="T13" fmla="*/ 0 h 130"/>
                  <a:gd name="T14" fmla="*/ 0 60000 65536"/>
                  <a:gd name="T15" fmla="*/ 0 60000 65536"/>
                  <a:gd name="T16" fmla="*/ 0 60000 65536"/>
                  <a:gd name="T17" fmla="*/ 0 60000 65536"/>
                  <a:gd name="T18" fmla="*/ 0 60000 65536"/>
                  <a:gd name="T19" fmla="*/ 0 60000 65536"/>
                  <a:gd name="T20" fmla="*/ 0 60000 65536"/>
                  <a:gd name="T21" fmla="*/ 0 w 481"/>
                  <a:gd name="T22" fmla="*/ 0 h 130"/>
                  <a:gd name="T23" fmla="*/ 481 w 481"/>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1" h="130">
                    <a:moveTo>
                      <a:pt x="0" y="130"/>
                    </a:moveTo>
                    <a:lnTo>
                      <a:pt x="271" y="56"/>
                    </a:lnTo>
                    <a:lnTo>
                      <a:pt x="271" y="53"/>
                    </a:lnTo>
                    <a:lnTo>
                      <a:pt x="274" y="52"/>
                    </a:lnTo>
                    <a:lnTo>
                      <a:pt x="277" y="52"/>
                    </a:lnTo>
                    <a:lnTo>
                      <a:pt x="279" y="55"/>
                    </a:lnTo>
                    <a:lnTo>
                      <a:pt x="481" y="0"/>
                    </a:lnTo>
                  </a:path>
                </a:pathLst>
              </a:custGeom>
              <a:noFill/>
              <a:ln w="9525">
                <a:solidFill>
                  <a:srgbClr val="B2B2B2"/>
                </a:solidFill>
                <a:round/>
                <a:headEnd/>
                <a:tailEnd/>
              </a:ln>
            </p:spPr>
            <p:txBody>
              <a:bodyPr/>
              <a:lstStyle/>
              <a:p>
                <a:endParaRPr lang="en-US"/>
              </a:p>
            </p:txBody>
          </p:sp>
          <p:sp>
            <p:nvSpPr>
              <p:cNvPr id="2304" name="Freeform 1674"/>
              <p:cNvSpPr>
                <a:spLocks/>
              </p:cNvSpPr>
              <p:nvPr/>
            </p:nvSpPr>
            <p:spPr bwMode="auto">
              <a:xfrm>
                <a:off x="2821" y="1973"/>
                <a:ext cx="11" cy="18"/>
              </a:xfrm>
              <a:custGeom>
                <a:avLst/>
                <a:gdLst>
                  <a:gd name="T0" fmla="*/ 7 w 11"/>
                  <a:gd name="T1" fmla="*/ 0 h 18"/>
                  <a:gd name="T2" fmla="*/ 0 w 11"/>
                  <a:gd name="T3" fmla="*/ 11 h 18"/>
                  <a:gd name="T4" fmla="*/ 11 w 11"/>
                  <a:gd name="T5" fmla="*/ 18 h 18"/>
                  <a:gd name="T6" fmla="*/ 0 60000 65536"/>
                  <a:gd name="T7" fmla="*/ 0 60000 65536"/>
                  <a:gd name="T8" fmla="*/ 0 60000 65536"/>
                  <a:gd name="T9" fmla="*/ 0 w 11"/>
                  <a:gd name="T10" fmla="*/ 0 h 18"/>
                  <a:gd name="T11" fmla="*/ 11 w 11"/>
                  <a:gd name="T12" fmla="*/ 18 h 18"/>
                </a:gdLst>
                <a:ahLst/>
                <a:cxnLst>
                  <a:cxn ang="T6">
                    <a:pos x="T0" y="T1"/>
                  </a:cxn>
                  <a:cxn ang="T7">
                    <a:pos x="T2" y="T3"/>
                  </a:cxn>
                  <a:cxn ang="T8">
                    <a:pos x="T4" y="T5"/>
                  </a:cxn>
                </a:cxnLst>
                <a:rect l="T9" t="T10" r="T11" b="T12"/>
                <a:pathLst>
                  <a:path w="11" h="18">
                    <a:moveTo>
                      <a:pt x="7" y="0"/>
                    </a:moveTo>
                    <a:lnTo>
                      <a:pt x="0" y="11"/>
                    </a:lnTo>
                    <a:lnTo>
                      <a:pt x="11" y="18"/>
                    </a:lnTo>
                  </a:path>
                </a:pathLst>
              </a:custGeom>
              <a:noFill/>
              <a:ln w="9525">
                <a:solidFill>
                  <a:srgbClr val="B2B2B2"/>
                </a:solidFill>
                <a:round/>
                <a:headEnd/>
                <a:tailEnd/>
              </a:ln>
            </p:spPr>
            <p:txBody>
              <a:bodyPr/>
              <a:lstStyle/>
              <a:p>
                <a:endParaRPr lang="en-US"/>
              </a:p>
            </p:txBody>
          </p:sp>
          <p:sp>
            <p:nvSpPr>
              <p:cNvPr id="2305" name="Freeform 1675"/>
              <p:cNvSpPr>
                <a:spLocks/>
              </p:cNvSpPr>
              <p:nvPr/>
            </p:nvSpPr>
            <p:spPr bwMode="auto">
              <a:xfrm>
                <a:off x="2789" y="2037"/>
                <a:ext cx="295" cy="123"/>
              </a:xfrm>
              <a:custGeom>
                <a:avLst/>
                <a:gdLst>
                  <a:gd name="T0" fmla="*/ 0 w 295"/>
                  <a:gd name="T1" fmla="*/ 0 h 123"/>
                  <a:gd name="T2" fmla="*/ 12 w 295"/>
                  <a:gd name="T3" fmla="*/ 10 h 123"/>
                  <a:gd name="T4" fmla="*/ 24 w 295"/>
                  <a:gd name="T5" fmla="*/ 17 h 123"/>
                  <a:gd name="T6" fmla="*/ 36 w 295"/>
                  <a:gd name="T7" fmla="*/ 22 h 123"/>
                  <a:gd name="T8" fmla="*/ 47 w 295"/>
                  <a:gd name="T9" fmla="*/ 25 h 123"/>
                  <a:gd name="T10" fmla="*/ 58 w 295"/>
                  <a:gd name="T11" fmla="*/ 28 h 123"/>
                  <a:gd name="T12" fmla="*/ 69 w 295"/>
                  <a:gd name="T13" fmla="*/ 28 h 123"/>
                  <a:gd name="T14" fmla="*/ 79 w 295"/>
                  <a:gd name="T15" fmla="*/ 27 h 123"/>
                  <a:gd name="T16" fmla="*/ 90 w 295"/>
                  <a:gd name="T17" fmla="*/ 26 h 123"/>
                  <a:gd name="T18" fmla="*/ 110 w 295"/>
                  <a:gd name="T19" fmla="*/ 21 h 123"/>
                  <a:gd name="T20" fmla="*/ 131 w 295"/>
                  <a:gd name="T21" fmla="*/ 15 h 123"/>
                  <a:gd name="T22" fmla="*/ 152 w 295"/>
                  <a:gd name="T23" fmla="*/ 11 h 123"/>
                  <a:gd name="T24" fmla="*/ 164 w 295"/>
                  <a:gd name="T25" fmla="*/ 11 h 123"/>
                  <a:gd name="T26" fmla="*/ 176 w 295"/>
                  <a:gd name="T27" fmla="*/ 11 h 123"/>
                  <a:gd name="T28" fmla="*/ 195 w 295"/>
                  <a:gd name="T29" fmla="*/ 13 h 123"/>
                  <a:gd name="T30" fmla="*/ 205 w 295"/>
                  <a:gd name="T31" fmla="*/ 15 h 123"/>
                  <a:gd name="T32" fmla="*/ 215 w 295"/>
                  <a:gd name="T33" fmla="*/ 18 h 123"/>
                  <a:gd name="T34" fmla="*/ 224 w 295"/>
                  <a:gd name="T35" fmla="*/ 22 h 123"/>
                  <a:gd name="T36" fmla="*/ 234 w 295"/>
                  <a:gd name="T37" fmla="*/ 27 h 123"/>
                  <a:gd name="T38" fmla="*/ 243 w 295"/>
                  <a:gd name="T39" fmla="*/ 33 h 123"/>
                  <a:gd name="T40" fmla="*/ 252 w 295"/>
                  <a:gd name="T41" fmla="*/ 39 h 123"/>
                  <a:gd name="T42" fmla="*/ 260 w 295"/>
                  <a:gd name="T43" fmla="*/ 47 h 123"/>
                  <a:gd name="T44" fmla="*/ 268 w 295"/>
                  <a:gd name="T45" fmla="*/ 55 h 123"/>
                  <a:gd name="T46" fmla="*/ 275 w 295"/>
                  <a:gd name="T47" fmla="*/ 64 h 123"/>
                  <a:gd name="T48" fmla="*/ 281 w 295"/>
                  <a:gd name="T49" fmla="*/ 74 h 123"/>
                  <a:gd name="T50" fmla="*/ 286 w 295"/>
                  <a:gd name="T51" fmla="*/ 85 h 123"/>
                  <a:gd name="T52" fmla="*/ 290 w 295"/>
                  <a:gd name="T53" fmla="*/ 97 h 123"/>
                  <a:gd name="T54" fmla="*/ 293 w 295"/>
                  <a:gd name="T55" fmla="*/ 110 h 123"/>
                  <a:gd name="T56" fmla="*/ 295 w 295"/>
                  <a:gd name="T57" fmla="*/ 123 h 12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95"/>
                  <a:gd name="T88" fmla="*/ 0 h 123"/>
                  <a:gd name="T89" fmla="*/ 295 w 295"/>
                  <a:gd name="T90" fmla="*/ 123 h 12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95" h="123">
                    <a:moveTo>
                      <a:pt x="0" y="0"/>
                    </a:moveTo>
                    <a:lnTo>
                      <a:pt x="12" y="10"/>
                    </a:lnTo>
                    <a:lnTo>
                      <a:pt x="24" y="17"/>
                    </a:lnTo>
                    <a:lnTo>
                      <a:pt x="36" y="22"/>
                    </a:lnTo>
                    <a:lnTo>
                      <a:pt x="47" y="25"/>
                    </a:lnTo>
                    <a:lnTo>
                      <a:pt x="58" y="28"/>
                    </a:lnTo>
                    <a:lnTo>
                      <a:pt x="69" y="28"/>
                    </a:lnTo>
                    <a:lnTo>
                      <a:pt x="79" y="27"/>
                    </a:lnTo>
                    <a:lnTo>
                      <a:pt x="90" y="26"/>
                    </a:lnTo>
                    <a:lnTo>
                      <a:pt x="110" y="21"/>
                    </a:lnTo>
                    <a:lnTo>
                      <a:pt x="131" y="15"/>
                    </a:lnTo>
                    <a:lnTo>
                      <a:pt x="152" y="11"/>
                    </a:lnTo>
                    <a:lnTo>
                      <a:pt x="164" y="11"/>
                    </a:lnTo>
                    <a:lnTo>
                      <a:pt x="176" y="11"/>
                    </a:lnTo>
                    <a:lnTo>
                      <a:pt x="195" y="13"/>
                    </a:lnTo>
                    <a:lnTo>
                      <a:pt x="205" y="15"/>
                    </a:lnTo>
                    <a:lnTo>
                      <a:pt x="215" y="18"/>
                    </a:lnTo>
                    <a:lnTo>
                      <a:pt x="224" y="22"/>
                    </a:lnTo>
                    <a:lnTo>
                      <a:pt x="234" y="27"/>
                    </a:lnTo>
                    <a:lnTo>
                      <a:pt x="243" y="33"/>
                    </a:lnTo>
                    <a:lnTo>
                      <a:pt x="252" y="39"/>
                    </a:lnTo>
                    <a:lnTo>
                      <a:pt x="260" y="47"/>
                    </a:lnTo>
                    <a:lnTo>
                      <a:pt x="268" y="55"/>
                    </a:lnTo>
                    <a:lnTo>
                      <a:pt x="275" y="64"/>
                    </a:lnTo>
                    <a:lnTo>
                      <a:pt x="281" y="74"/>
                    </a:lnTo>
                    <a:lnTo>
                      <a:pt x="286" y="85"/>
                    </a:lnTo>
                    <a:lnTo>
                      <a:pt x="290" y="97"/>
                    </a:lnTo>
                    <a:lnTo>
                      <a:pt x="293" y="110"/>
                    </a:lnTo>
                    <a:lnTo>
                      <a:pt x="295" y="123"/>
                    </a:lnTo>
                  </a:path>
                </a:pathLst>
              </a:custGeom>
              <a:noFill/>
              <a:ln w="9525">
                <a:solidFill>
                  <a:srgbClr val="B2B2B2"/>
                </a:solidFill>
                <a:round/>
                <a:headEnd/>
                <a:tailEnd/>
              </a:ln>
            </p:spPr>
            <p:txBody>
              <a:bodyPr/>
              <a:lstStyle/>
              <a:p>
                <a:endParaRPr lang="en-US"/>
              </a:p>
            </p:txBody>
          </p:sp>
          <p:sp>
            <p:nvSpPr>
              <p:cNvPr id="2306" name="Freeform 1676"/>
              <p:cNvSpPr>
                <a:spLocks/>
              </p:cNvSpPr>
              <p:nvPr/>
            </p:nvSpPr>
            <p:spPr bwMode="auto">
              <a:xfrm>
                <a:off x="3074" y="2150"/>
                <a:ext cx="19" cy="10"/>
              </a:xfrm>
              <a:custGeom>
                <a:avLst/>
                <a:gdLst>
                  <a:gd name="T0" fmla="*/ 0 w 19"/>
                  <a:gd name="T1" fmla="*/ 1 h 10"/>
                  <a:gd name="T2" fmla="*/ 10 w 19"/>
                  <a:gd name="T3" fmla="*/ 10 h 10"/>
                  <a:gd name="T4" fmla="*/ 19 w 19"/>
                  <a:gd name="T5" fmla="*/ 0 h 10"/>
                  <a:gd name="T6" fmla="*/ 0 60000 65536"/>
                  <a:gd name="T7" fmla="*/ 0 60000 65536"/>
                  <a:gd name="T8" fmla="*/ 0 60000 65536"/>
                  <a:gd name="T9" fmla="*/ 0 w 19"/>
                  <a:gd name="T10" fmla="*/ 0 h 10"/>
                  <a:gd name="T11" fmla="*/ 19 w 19"/>
                  <a:gd name="T12" fmla="*/ 10 h 10"/>
                </a:gdLst>
                <a:ahLst/>
                <a:cxnLst>
                  <a:cxn ang="T6">
                    <a:pos x="T0" y="T1"/>
                  </a:cxn>
                  <a:cxn ang="T7">
                    <a:pos x="T2" y="T3"/>
                  </a:cxn>
                  <a:cxn ang="T8">
                    <a:pos x="T4" y="T5"/>
                  </a:cxn>
                </a:cxnLst>
                <a:rect l="T9" t="T10" r="T11" b="T12"/>
                <a:pathLst>
                  <a:path w="19" h="10">
                    <a:moveTo>
                      <a:pt x="0" y="1"/>
                    </a:moveTo>
                    <a:lnTo>
                      <a:pt x="10" y="10"/>
                    </a:lnTo>
                    <a:lnTo>
                      <a:pt x="19" y="0"/>
                    </a:lnTo>
                  </a:path>
                </a:pathLst>
              </a:custGeom>
              <a:noFill/>
              <a:ln w="9525">
                <a:solidFill>
                  <a:srgbClr val="B2B2B2"/>
                </a:solidFill>
                <a:round/>
                <a:headEnd/>
                <a:tailEnd/>
              </a:ln>
            </p:spPr>
            <p:txBody>
              <a:bodyPr/>
              <a:lstStyle/>
              <a:p>
                <a:endParaRPr lang="en-US"/>
              </a:p>
            </p:txBody>
          </p:sp>
          <p:sp>
            <p:nvSpPr>
              <p:cNvPr id="2307" name="Freeform 1677"/>
              <p:cNvSpPr>
                <a:spLocks/>
              </p:cNvSpPr>
              <p:nvPr/>
            </p:nvSpPr>
            <p:spPr bwMode="auto">
              <a:xfrm>
                <a:off x="2578" y="2358"/>
                <a:ext cx="19" cy="28"/>
              </a:xfrm>
              <a:custGeom>
                <a:avLst/>
                <a:gdLst>
                  <a:gd name="T0" fmla="*/ 19 w 19"/>
                  <a:gd name="T1" fmla="*/ 28 h 28"/>
                  <a:gd name="T2" fmla="*/ 10 w 19"/>
                  <a:gd name="T3" fmla="*/ 0 h 28"/>
                  <a:gd name="T4" fmla="*/ 0 w 19"/>
                  <a:gd name="T5" fmla="*/ 28 h 28"/>
                  <a:gd name="T6" fmla="*/ 0 60000 65536"/>
                  <a:gd name="T7" fmla="*/ 0 60000 65536"/>
                  <a:gd name="T8" fmla="*/ 0 60000 65536"/>
                  <a:gd name="T9" fmla="*/ 0 w 19"/>
                  <a:gd name="T10" fmla="*/ 0 h 28"/>
                  <a:gd name="T11" fmla="*/ 19 w 19"/>
                  <a:gd name="T12" fmla="*/ 28 h 28"/>
                </a:gdLst>
                <a:ahLst/>
                <a:cxnLst>
                  <a:cxn ang="T6">
                    <a:pos x="T0" y="T1"/>
                  </a:cxn>
                  <a:cxn ang="T7">
                    <a:pos x="T2" y="T3"/>
                  </a:cxn>
                  <a:cxn ang="T8">
                    <a:pos x="T4" y="T5"/>
                  </a:cxn>
                </a:cxnLst>
                <a:rect l="T9" t="T10" r="T11" b="T12"/>
                <a:pathLst>
                  <a:path w="19" h="28">
                    <a:moveTo>
                      <a:pt x="19" y="28"/>
                    </a:moveTo>
                    <a:lnTo>
                      <a:pt x="10" y="0"/>
                    </a:lnTo>
                    <a:lnTo>
                      <a:pt x="0" y="28"/>
                    </a:lnTo>
                  </a:path>
                </a:pathLst>
              </a:custGeom>
              <a:noFill/>
              <a:ln w="9525">
                <a:solidFill>
                  <a:srgbClr val="B2B2B2"/>
                </a:solidFill>
                <a:round/>
                <a:headEnd/>
                <a:tailEnd/>
              </a:ln>
            </p:spPr>
            <p:txBody>
              <a:bodyPr/>
              <a:lstStyle/>
              <a:p>
                <a:endParaRPr lang="en-US"/>
              </a:p>
            </p:txBody>
          </p:sp>
          <p:sp>
            <p:nvSpPr>
              <p:cNvPr id="2308" name="Freeform 1678"/>
              <p:cNvSpPr>
                <a:spLocks/>
              </p:cNvSpPr>
              <p:nvPr/>
            </p:nvSpPr>
            <p:spPr bwMode="auto">
              <a:xfrm>
                <a:off x="2621" y="1816"/>
                <a:ext cx="124" cy="534"/>
              </a:xfrm>
              <a:custGeom>
                <a:avLst/>
                <a:gdLst>
                  <a:gd name="T0" fmla="*/ 119 w 124"/>
                  <a:gd name="T1" fmla="*/ 530 h 534"/>
                  <a:gd name="T2" fmla="*/ 119 w 124"/>
                  <a:gd name="T3" fmla="*/ 533 h 534"/>
                  <a:gd name="T4" fmla="*/ 117 w 124"/>
                  <a:gd name="T5" fmla="*/ 533 h 534"/>
                  <a:gd name="T6" fmla="*/ 117 w 124"/>
                  <a:gd name="T7" fmla="*/ 532 h 534"/>
                  <a:gd name="T8" fmla="*/ 121 w 124"/>
                  <a:gd name="T9" fmla="*/ 530 h 534"/>
                  <a:gd name="T10" fmla="*/ 124 w 124"/>
                  <a:gd name="T11" fmla="*/ 529 h 534"/>
                  <a:gd name="T12" fmla="*/ 122 w 124"/>
                  <a:gd name="T13" fmla="*/ 528 h 534"/>
                  <a:gd name="T14" fmla="*/ 114 w 124"/>
                  <a:gd name="T15" fmla="*/ 525 h 534"/>
                  <a:gd name="T16" fmla="*/ 96 w 124"/>
                  <a:gd name="T17" fmla="*/ 521 h 534"/>
                  <a:gd name="T18" fmla="*/ 75 w 124"/>
                  <a:gd name="T19" fmla="*/ 512 h 534"/>
                  <a:gd name="T20" fmla="*/ 56 w 124"/>
                  <a:gd name="T21" fmla="*/ 497 h 534"/>
                  <a:gd name="T22" fmla="*/ 40 w 124"/>
                  <a:gd name="T23" fmla="*/ 477 h 534"/>
                  <a:gd name="T24" fmla="*/ 27 w 124"/>
                  <a:gd name="T25" fmla="*/ 452 h 534"/>
                  <a:gd name="T26" fmla="*/ 17 w 124"/>
                  <a:gd name="T27" fmla="*/ 422 h 534"/>
                  <a:gd name="T28" fmla="*/ 10 w 124"/>
                  <a:gd name="T29" fmla="*/ 388 h 534"/>
                  <a:gd name="T30" fmla="*/ 3 w 124"/>
                  <a:gd name="T31" fmla="*/ 332 h 534"/>
                  <a:gd name="T32" fmla="*/ 0 w 124"/>
                  <a:gd name="T33" fmla="*/ 250 h 534"/>
                  <a:gd name="T34" fmla="*/ 3 w 124"/>
                  <a:gd name="T35" fmla="*/ 173 h 534"/>
                  <a:gd name="T36" fmla="*/ 9 w 124"/>
                  <a:gd name="T37" fmla="*/ 118 h 534"/>
                  <a:gd name="T38" fmla="*/ 15 w 124"/>
                  <a:gd name="T39" fmla="*/ 85 h 534"/>
                  <a:gd name="T40" fmla="*/ 24 w 124"/>
                  <a:gd name="T41" fmla="*/ 56 h 534"/>
                  <a:gd name="T42" fmla="*/ 34 w 124"/>
                  <a:gd name="T43" fmla="*/ 32 h 534"/>
                  <a:gd name="T44" fmla="*/ 48 w 124"/>
                  <a:gd name="T45" fmla="*/ 15 h 534"/>
                  <a:gd name="T46" fmla="*/ 65 w 124"/>
                  <a:gd name="T47" fmla="*/ 4 h 534"/>
                  <a:gd name="T48" fmla="*/ 84 w 124"/>
                  <a:gd name="T49" fmla="*/ 0 h 534"/>
                  <a:gd name="T50" fmla="*/ 100 w 124"/>
                  <a:gd name="T51" fmla="*/ 1 h 534"/>
                  <a:gd name="T52" fmla="*/ 107 w 124"/>
                  <a:gd name="T53" fmla="*/ 3 h 534"/>
                  <a:gd name="T54" fmla="*/ 107 w 124"/>
                  <a:gd name="T55" fmla="*/ 3 h 534"/>
                  <a:gd name="T56" fmla="*/ 104 w 124"/>
                  <a:gd name="T57" fmla="*/ 1 h 534"/>
                  <a:gd name="T58" fmla="*/ 105 w 124"/>
                  <a:gd name="T59" fmla="*/ 1 h 534"/>
                  <a:gd name="T60" fmla="*/ 110 w 124"/>
                  <a:gd name="T61" fmla="*/ 0 h 534"/>
                  <a:gd name="T62" fmla="*/ 113 w 124"/>
                  <a:gd name="T63" fmla="*/ 1 h 534"/>
                  <a:gd name="T64" fmla="*/ 112 w 124"/>
                  <a:gd name="T65" fmla="*/ 1 h 53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4"/>
                  <a:gd name="T100" fmla="*/ 0 h 534"/>
                  <a:gd name="T101" fmla="*/ 124 w 124"/>
                  <a:gd name="T102" fmla="*/ 534 h 53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4" h="534">
                    <a:moveTo>
                      <a:pt x="118" y="529"/>
                    </a:moveTo>
                    <a:lnTo>
                      <a:pt x="119" y="530"/>
                    </a:lnTo>
                    <a:lnTo>
                      <a:pt x="119" y="531"/>
                    </a:lnTo>
                    <a:lnTo>
                      <a:pt x="119" y="533"/>
                    </a:lnTo>
                    <a:lnTo>
                      <a:pt x="119" y="534"/>
                    </a:lnTo>
                    <a:lnTo>
                      <a:pt x="117" y="533"/>
                    </a:lnTo>
                    <a:lnTo>
                      <a:pt x="117" y="532"/>
                    </a:lnTo>
                    <a:lnTo>
                      <a:pt x="119" y="530"/>
                    </a:lnTo>
                    <a:lnTo>
                      <a:pt x="121" y="530"/>
                    </a:lnTo>
                    <a:lnTo>
                      <a:pt x="123" y="529"/>
                    </a:lnTo>
                    <a:lnTo>
                      <a:pt x="124" y="529"/>
                    </a:lnTo>
                    <a:lnTo>
                      <a:pt x="123" y="529"/>
                    </a:lnTo>
                    <a:lnTo>
                      <a:pt x="122" y="528"/>
                    </a:lnTo>
                    <a:lnTo>
                      <a:pt x="120" y="527"/>
                    </a:lnTo>
                    <a:lnTo>
                      <a:pt x="114" y="525"/>
                    </a:lnTo>
                    <a:lnTo>
                      <a:pt x="106" y="524"/>
                    </a:lnTo>
                    <a:lnTo>
                      <a:pt x="96" y="521"/>
                    </a:lnTo>
                    <a:lnTo>
                      <a:pt x="86" y="516"/>
                    </a:lnTo>
                    <a:lnTo>
                      <a:pt x="75" y="512"/>
                    </a:lnTo>
                    <a:lnTo>
                      <a:pt x="65" y="504"/>
                    </a:lnTo>
                    <a:lnTo>
                      <a:pt x="56" y="497"/>
                    </a:lnTo>
                    <a:lnTo>
                      <a:pt x="47" y="487"/>
                    </a:lnTo>
                    <a:lnTo>
                      <a:pt x="40" y="477"/>
                    </a:lnTo>
                    <a:lnTo>
                      <a:pt x="33" y="465"/>
                    </a:lnTo>
                    <a:lnTo>
                      <a:pt x="27" y="452"/>
                    </a:lnTo>
                    <a:lnTo>
                      <a:pt x="21" y="437"/>
                    </a:lnTo>
                    <a:lnTo>
                      <a:pt x="17" y="422"/>
                    </a:lnTo>
                    <a:lnTo>
                      <a:pt x="13" y="405"/>
                    </a:lnTo>
                    <a:lnTo>
                      <a:pt x="10" y="388"/>
                    </a:lnTo>
                    <a:lnTo>
                      <a:pt x="7" y="370"/>
                    </a:lnTo>
                    <a:lnTo>
                      <a:pt x="3" y="332"/>
                    </a:lnTo>
                    <a:lnTo>
                      <a:pt x="1" y="292"/>
                    </a:lnTo>
                    <a:lnTo>
                      <a:pt x="0" y="250"/>
                    </a:lnTo>
                    <a:lnTo>
                      <a:pt x="1" y="211"/>
                    </a:lnTo>
                    <a:lnTo>
                      <a:pt x="3" y="173"/>
                    </a:lnTo>
                    <a:lnTo>
                      <a:pt x="7" y="136"/>
                    </a:lnTo>
                    <a:lnTo>
                      <a:pt x="9" y="118"/>
                    </a:lnTo>
                    <a:lnTo>
                      <a:pt x="12" y="101"/>
                    </a:lnTo>
                    <a:lnTo>
                      <a:pt x="15" y="85"/>
                    </a:lnTo>
                    <a:lnTo>
                      <a:pt x="19" y="70"/>
                    </a:lnTo>
                    <a:lnTo>
                      <a:pt x="24" y="56"/>
                    </a:lnTo>
                    <a:lnTo>
                      <a:pt x="29" y="43"/>
                    </a:lnTo>
                    <a:lnTo>
                      <a:pt x="34" y="32"/>
                    </a:lnTo>
                    <a:lnTo>
                      <a:pt x="41" y="22"/>
                    </a:lnTo>
                    <a:lnTo>
                      <a:pt x="48" y="15"/>
                    </a:lnTo>
                    <a:lnTo>
                      <a:pt x="56" y="8"/>
                    </a:lnTo>
                    <a:lnTo>
                      <a:pt x="65" y="4"/>
                    </a:lnTo>
                    <a:lnTo>
                      <a:pt x="74" y="1"/>
                    </a:lnTo>
                    <a:lnTo>
                      <a:pt x="84" y="0"/>
                    </a:lnTo>
                    <a:lnTo>
                      <a:pt x="93" y="0"/>
                    </a:lnTo>
                    <a:lnTo>
                      <a:pt x="100" y="1"/>
                    </a:lnTo>
                    <a:lnTo>
                      <a:pt x="105" y="2"/>
                    </a:lnTo>
                    <a:lnTo>
                      <a:pt x="107" y="3"/>
                    </a:lnTo>
                    <a:lnTo>
                      <a:pt x="108" y="3"/>
                    </a:lnTo>
                    <a:lnTo>
                      <a:pt x="107" y="3"/>
                    </a:lnTo>
                    <a:lnTo>
                      <a:pt x="106" y="2"/>
                    </a:lnTo>
                    <a:lnTo>
                      <a:pt x="104" y="1"/>
                    </a:lnTo>
                    <a:lnTo>
                      <a:pt x="105" y="1"/>
                    </a:lnTo>
                    <a:lnTo>
                      <a:pt x="107" y="0"/>
                    </a:lnTo>
                    <a:lnTo>
                      <a:pt x="110" y="0"/>
                    </a:lnTo>
                    <a:lnTo>
                      <a:pt x="112" y="1"/>
                    </a:lnTo>
                    <a:lnTo>
                      <a:pt x="113" y="1"/>
                    </a:lnTo>
                    <a:lnTo>
                      <a:pt x="112" y="1"/>
                    </a:lnTo>
                    <a:lnTo>
                      <a:pt x="111" y="1"/>
                    </a:lnTo>
                  </a:path>
                </a:pathLst>
              </a:custGeom>
              <a:noFill/>
              <a:ln w="9525">
                <a:solidFill>
                  <a:srgbClr val="B2B2B2"/>
                </a:solidFill>
                <a:round/>
                <a:headEnd/>
                <a:tailEnd/>
              </a:ln>
            </p:spPr>
            <p:txBody>
              <a:bodyPr/>
              <a:lstStyle/>
              <a:p>
                <a:endParaRPr lang="en-US"/>
              </a:p>
            </p:txBody>
          </p:sp>
          <p:sp>
            <p:nvSpPr>
              <p:cNvPr id="2309" name="Freeform 1679"/>
              <p:cNvSpPr>
                <a:spLocks/>
              </p:cNvSpPr>
              <p:nvPr/>
            </p:nvSpPr>
            <p:spPr bwMode="auto">
              <a:xfrm>
                <a:off x="2959" y="1262"/>
                <a:ext cx="1" cy="190"/>
              </a:xfrm>
              <a:custGeom>
                <a:avLst/>
                <a:gdLst>
                  <a:gd name="T0" fmla="*/ 0 w 5"/>
                  <a:gd name="T1" fmla="*/ 0 h 190"/>
                  <a:gd name="T2" fmla="*/ 0 w 5"/>
                  <a:gd name="T3" fmla="*/ 146 h 190"/>
                  <a:gd name="T4" fmla="*/ 0 w 5"/>
                  <a:gd name="T5" fmla="*/ 146 h 190"/>
                  <a:gd name="T6" fmla="*/ 0 w 5"/>
                  <a:gd name="T7" fmla="*/ 190 h 190"/>
                  <a:gd name="T8" fmla="*/ 0 60000 65536"/>
                  <a:gd name="T9" fmla="*/ 0 60000 65536"/>
                  <a:gd name="T10" fmla="*/ 0 60000 65536"/>
                  <a:gd name="T11" fmla="*/ 0 60000 65536"/>
                  <a:gd name="T12" fmla="*/ 0 w 5"/>
                  <a:gd name="T13" fmla="*/ 0 h 190"/>
                  <a:gd name="T14" fmla="*/ 5 w 5"/>
                  <a:gd name="T15" fmla="*/ 190 h 190"/>
                </a:gdLst>
                <a:ahLst/>
                <a:cxnLst>
                  <a:cxn ang="T8">
                    <a:pos x="T0" y="T1"/>
                  </a:cxn>
                  <a:cxn ang="T9">
                    <a:pos x="T2" y="T3"/>
                  </a:cxn>
                  <a:cxn ang="T10">
                    <a:pos x="T4" y="T5"/>
                  </a:cxn>
                  <a:cxn ang="T11">
                    <a:pos x="T6" y="T7"/>
                  </a:cxn>
                </a:cxnLst>
                <a:rect l="T12" t="T13" r="T14" b="T15"/>
                <a:pathLst>
                  <a:path w="5" h="190">
                    <a:moveTo>
                      <a:pt x="0" y="0"/>
                    </a:moveTo>
                    <a:lnTo>
                      <a:pt x="0" y="146"/>
                    </a:lnTo>
                    <a:lnTo>
                      <a:pt x="5" y="146"/>
                    </a:lnTo>
                    <a:lnTo>
                      <a:pt x="5" y="190"/>
                    </a:lnTo>
                  </a:path>
                </a:pathLst>
              </a:custGeom>
              <a:solidFill>
                <a:schemeClr val="tx2"/>
              </a:solidFill>
              <a:ln w="33401">
                <a:solidFill>
                  <a:schemeClr val="tx2"/>
                </a:solidFill>
                <a:round/>
                <a:headEnd/>
                <a:tailEnd/>
              </a:ln>
            </p:spPr>
            <p:txBody>
              <a:bodyPr/>
              <a:lstStyle/>
              <a:p>
                <a:endParaRPr lang="en-US"/>
              </a:p>
            </p:txBody>
          </p:sp>
          <p:sp>
            <p:nvSpPr>
              <p:cNvPr id="2310" name="Freeform 1680"/>
              <p:cNvSpPr>
                <a:spLocks/>
              </p:cNvSpPr>
              <p:nvPr/>
            </p:nvSpPr>
            <p:spPr bwMode="auto">
              <a:xfrm>
                <a:off x="2916" y="1398"/>
                <a:ext cx="81" cy="81"/>
              </a:xfrm>
              <a:custGeom>
                <a:avLst/>
                <a:gdLst>
                  <a:gd name="T0" fmla="*/ 41 w 81"/>
                  <a:gd name="T1" fmla="*/ 81 h 81"/>
                  <a:gd name="T2" fmla="*/ 0 w 81"/>
                  <a:gd name="T3" fmla="*/ 0 h 81"/>
                  <a:gd name="T4" fmla="*/ 10 w 81"/>
                  <a:gd name="T5" fmla="*/ 4 h 81"/>
                  <a:gd name="T6" fmla="*/ 21 w 81"/>
                  <a:gd name="T7" fmla="*/ 7 h 81"/>
                  <a:gd name="T8" fmla="*/ 30 w 81"/>
                  <a:gd name="T9" fmla="*/ 9 h 81"/>
                  <a:gd name="T10" fmla="*/ 41 w 81"/>
                  <a:gd name="T11" fmla="*/ 9 h 81"/>
                  <a:gd name="T12" fmla="*/ 51 w 81"/>
                  <a:gd name="T13" fmla="*/ 9 h 81"/>
                  <a:gd name="T14" fmla="*/ 61 w 81"/>
                  <a:gd name="T15" fmla="*/ 7 h 81"/>
                  <a:gd name="T16" fmla="*/ 72 w 81"/>
                  <a:gd name="T17" fmla="*/ 4 h 81"/>
                  <a:gd name="T18" fmla="*/ 81 w 81"/>
                  <a:gd name="T19" fmla="*/ 0 h 81"/>
                  <a:gd name="T20" fmla="*/ 41 w 81"/>
                  <a:gd name="T21" fmla="*/ 81 h 81"/>
                  <a:gd name="T22" fmla="*/ 41 w 81"/>
                  <a:gd name="T23" fmla="*/ 81 h 8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1"/>
                  <a:gd name="T37" fmla="*/ 0 h 81"/>
                  <a:gd name="T38" fmla="*/ 81 w 81"/>
                  <a:gd name="T39" fmla="*/ 81 h 8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1" h="81">
                    <a:moveTo>
                      <a:pt x="41" y="81"/>
                    </a:moveTo>
                    <a:lnTo>
                      <a:pt x="0" y="0"/>
                    </a:lnTo>
                    <a:lnTo>
                      <a:pt x="10" y="4"/>
                    </a:lnTo>
                    <a:lnTo>
                      <a:pt x="21" y="7"/>
                    </a:lnTo>
                    <a:lnTo>
                      <a:pt x="30" y="9"/>
                    </a:lnTo>
                    <a:lnTo>
                      <a:pt x="41" y="9"/>
                    </a:lnTo>
                    <a:lnTo>
                      <a:pt x="51" y="9"/>
                    </a:lnTo>
                    <a:lnTo>
                      <a:pt x="61" y="7"/>
                    </a:lnTo>
                    <a:lnTo>
                      <a:pt x="72" y="4"/>
                    </a:lnTo>
                    <a:lnTo>
                      <a:pt x="81" y="0"/>
                    </a:lnTo>
                    <a:lnTo>
                      <a:pt x="41" y="81"/>
                    </a:lnTo>
                    <a:close/>
                  </a:path>
                </a:pathLst>
              </a:custGeom>
              <a:solidFill>
                <a:schemeClr val="tx2"/>
              </a:solidFill>
              <a:ln w="9525">
                <a:solidFill>
                  <a:schemeClr val="tx2"/>
                </a:solidFill>
                <a:round/>
                <a:headEnd/>
                <a:tailEnd/>
              </a:ln>
            </p:spPr>
            <p:txBody>
              <a:bodyPr/>
              <a:lstStyle/>
              <a:p>
                <a:endParaRPr lang="en-US"/>
              </a:p>
            </p:txBody>
          </p:sp>
        </p:grpSp>
        <p:grpSp>
          <p:nvGrpSpPr>
            <p:cNvPr id="1761" name="Group 1775"/>
            <p:cNvGrpSpPr>
              <a:grpSpLocks/>
            </p:cNvGrpSpPr>
            <p:nvPr/>
          </p:nvGrpSpPr>
          <p:grpSpPr bwMode="auto">
            <a:xfrm>
              <a:off x="4012684" y="1803400"/>
              <a:ext cx="1241500" cy="819056"/>
              <a:chOff x="2582" y="729"/>
              <a:chExt cx="808" cy="543"/>
            </a:xfrm>
          </p:grpSpPr>
          <p:sp>
            <p:nvSpPr>
              <p:cNvPr id="1949" name="Freeform 1723"/>
              <p:cNvSpPr>
                <a:spLocks/>
              </p:cNvSpPr>
              <p:nvPr/>
            </p:nvSpPr>
            <p:spPr bwMode="auto">
              <a:xfrm>
                <a:off x="2582" y="729"/>
                <a:ext cx="808" cy="543"/>
              </a:xfrm>
              <a:custGeom>
                <a:avLst/>
                <a:gdLst>
                  <a:gd name="T0" fmla="*/ 0 w 621"/>
                  <a:gd name="T1" fmla="*/ 23000 h 504"/>
                  <a:gd name="T2" fmla="*/ 2891050 w 621"/>
                  <a:gd name="T3" fmla="*/ 23255 h 504"/>
                  <a:gd name="T4" fmla="*/ 15628952 w 621"/>
                  <a:gd name="T5" fmla="*/ 23901 h 504"/>
                  <a:gd name="T6" fmla="*/ 42076033 w 621"/>
                  <a:gd name="T7" fmla="*/ 24438 h 504"/>
                  <a:gd name="T8" fmla="*/ 82576599 w 621"/>
                  <a:gd name="T9" fmla="*/ 24994 h 504"/>
                  <a:gd name="T10" fmla="*/ 129545629 w 621"/>
                  <a:gd name="T11" fmla="*/ 25456 h 504"/>
                  <a:gd name="T12" fmla="*/ 186037636 w 621"/>
                  <a:gd name="T13" fmla="*/ 25821 h 504"/>
                  <a:gd name="T14" fmla="*/ 250175313 w 621"/>
                  <a:gd name="T15" fmla="*/ 26049 h 504"/>
                  <a:gd name="T16" fmla="*/ 319294827 w 621"/>
                  <a:gd name="T17" fmla="*/ 26208 h 504"/>
                  <a:gd name="T18" fmla="*/ 392631824 w 621"/>
                  <a:gd name="T19" fmla="*/ 26208 h 504"/>
                  <a:gd name="T20" fmla="*/ 461160107 w 621"/>
                  <a:gd name="T21" fmla="*/ 26049 h 504"/>
                  <a:gd name="T22" fmla="*/ 525397877 w 621"/>
                  <a:gd name="T23" fmla="*/ 25821 h 504"/>
                  <a:gd name="T24" fmla="*/ 581517283 w 621"/>
                  <a:gd name="T25" fmla="*/ 25456 h 504"/>
                  <a:gd name="T26" fmla="*/ 630423659 w 621"/>
                  <a:gd name="T27" fmla="*/ 24994 h 504"/>
                  <a:gd name="T28" fmla="*/ 669322392 w 621"/>
                  <a:gd name="T29" fmla="*/ 24438 h 504"/>
                  <a:gd name="T30" fmla="*/ 695657030 w 621"/>
                  <a:gd name="T31" fmla="*/ 23901 h 504"/>
                  <a:gd name="T32" fmla="*/ 708093720 w 621"/>
                  <a:gd name="T33" fmla="*/ 23255 h 504"/>
                  <a:gd name="T34" fmla="*/ 710918976 w 621"/>
                  <a:gd name="T35" fmla="*/ 23000 h 504"/>
                  <a:gd name="T36" fmla="*/ 710918976 w 621"/>
                  <a:gd name="T37" fmla="*/ 3152 h 504"/>
                  <a:gd name="T38" fmla="*/ 708093720 w 621"/>
                  <a:gd name="T39" fmla="*/ 2850 h 504"/>
                  <a:gd name="T40" fmla="*/ 695657030 w 621"/>
                  <a:gd name="T41" fmla="*/ 2250 h 504"/>
                  <a:gd name="T42" fmla="*/ 669322392 w 621"/>
                  <a:gd name="T43" fmla="*/ 1670 h 504"/>
                  <a:gd name="T44" fmla="*/ 630423659 w 621"/>
                  <a:gd name="T45" fmla="*/ 1180 h 504"/>
                  <a:gd name="T46" fmla="*/ 581517283 w 621"/>
                  <a:gd name="T47" fmla="*/ 683 h 504"/>
                  <a:gd name="T48" fmla="*/ 525397877 w 621"/>
                  <a:gd name="T49" fmla="*/ 406 h 504"/>
                  <a:gd name="T50" fmla="*/ 461160107 w 621"/>
                  <a:gd name="T51" fmla="*/ 2 h 504"/>
                  <a:gd name="T52" fmla="*/ 392631824 w 621"/>
                  <a:gd name="T53" fmla="*/ 0 h 504"/>
                  <a:gd name="T54" fmla="*/ 319294827 w 621"/>
                  <a:gd name="T55" fmla="*/ 0 h 504"/>
                  <a:gd name="T56" fmla="*/ 250175313 w 621"/>
                  <a:gd name="T57" fmla="*/ 2 h 504"/>
                  <a:gd name="T58" fmla="*/ 186037636 w 621"/>
                  <a:gd name="T59" fmla="*/ 406 h 504"/>
                  <a:gd name="T60" fmla="*/ 129545629 w 621"/>
                  <a:gd name="T61" fmla="*/ 683 h 504"/>
                  <a:gd name="T62" fmla="*/ 82576599 w 621"/>
                  <a:gd name="T63" fmla="*/ 1180 h 504"/>
                  <a:gd name="T64" fmla="*/ 42076033 w 621"/>
                  <a:gd name="T65" fmla="*/ 1670 h 504"/>
                  <a:gd name="T66" fmla="*/ 15628952 w 621"/>
                  <a:gd name="T67" fmla="*/ 2250 h 504"/>
                  <a:gd name="T68" fmla="*/ 2891050 w 621"/>
                  <a:gd name="T69" fmla="*/ 2850 h 504"/>
                  <a:gd name="T70" fmla="*/ 0 w 621"/>
                  <a:gd name="T71" fmla="*/ 3152 h 50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21"/>
                  <a:gd name="T109" fmla="*/ 0 h 504"/>
                  <a:gd name="T110" fmla="*/ 621 w 621"/>
                  <a:gd name="T111" fmla="*/ 504 h 50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21" h="504">
                    <a:moveTo>
                      <a:pt x="0" y="61"/>
                    </a:moveTo>
                    <a:lnTo>
                      <a:pt x="0" y="442"/>
                    </a:lnTo>
                    <a:lnTo>
                      <a:pt x="1" y="445"/>
                    </a:lnTo>
                    <a:lnTo>
                      <a:pt x="2" y="448"/>
                    </a:lnTo>
                    <a:lnTo>
                      <a:pt x="7" y="454"/>
                    </a:lnTo>
                    <a:lnTo>
                      <a:pt x="14" y="460"/>
                    </a:lnTo>
                    <a:lnTo>
                      <a:pt x="24" y="466"/>
                    </a:lnTo>
                    <a:lnTo>
                      <a:pt x="37" y="471"/>
                    </a:lnTo>
                    <a:lnTo>
                      <a:pt x="54" y="476"/>
                    </a:lnTo>
                    <a:lnTo>
                      <a:pt x="72" y="481"/>
                    </a:lnTo>
                    <a:lnTo>
                      <a:pt x="91" y="486"/>
                    </a:lnTo>
                    <a:lnTo>
                      <a:pt x="113" y="490"/>
                    </a:lnTo>
                    <a:lnTo>
                      <a:pt x="137" y="493"/>
                    </a:lnTo>
                    <a:lnTo>
                      <a:pt x="162" y="497"/>
                    </a:lnTo>
                    <a:lnTo>
                      <a:pt x="190" y="499"/>
                    </a:lnTo>
                    <a:lnTo>
                      <a:pt x="218" y="501"/>
                    </a:lnTo>
                    <a:lnTo>
                      <a:pt x="249" y="503"/>
                    </a:lnTo>
                    <a:lnTo>
                      <a:pt x="279" y="504"/>
                    </a:lnTo>
                    <a:lnTo>
                      <a:pt x="311" y="504"/>
                    </a:lnTo>
                    <a:lnTo>
                      <a:pt x="343" y="504"/>
                    </a:lnTo>
                    <a:lnTo>
                      <a:pt x="374" y="503"/>
                    </a:lnTo>
                    <a:lnTo>
                      <a:pt x="403" y="501"/>
                    </a:lnTo>
                    <a:lnTo>
                      <a:pt x="432" y="499"/>
                    </a:lnTo>
                    <a:lnTo>
                      <a:pt x="459" y="497"/>
                    </a:lnTo>
                    <a:lnTo>
                      <a:pt x="485" y="493"/>
                    </a:lnTo>
                    <a:lnTo>
                      <a:pt x="508" y="490"/>
                    </a:lnTo>
                    <a:lnTo>
                      <a:pt x="530" y="486"/>
                    </a:lnTo>
                    <a:lnTo>
                      <a:pt x="550" y="481"/>
                    </a:lnTo>
                    <a:lnTo>
                      <a:pt x="568" y="476"/>
                    </a:lnTo>
                    <a:lnTo>
                      <a:pt x="584" y="471"/>
                    </a:lnTo>
                    <a:lnTo>
                      <a:pt x="597" y="466"/>
                    </a:lnTo>
                    <a:lnTo>
                      <a:pt x="607" y="460"/>
                    </a:lnTo>
                    <a:lnTo>
                      <a:pt x="615" y="454"/>
                    </a:lnTo>
                    <a:lnTo>
                      <a:pt x="619" y="448"/>
                    </a:lnTo>
                    <a:lnTo>
                      <a:pt x="621" y="445"/>
                    </a:lnTo>
                    <a:lnTo>
                      <a:pt x="621" y="442"/>
                    </a:lnTo>
                    <a:lnTo>
                      <a:pt x="621" y="61"/>
                    </a:lnTo>
                    <a:lnTo>
                      <a:pt x="621" y="58"/>
                    </a:lnTo>
                    <a:lnTo>
                      <a:pt x="619" y="55"/>
                    </a:lnTo>
                    <a:lnTo>
                      <a:pt x="615" y="49"/>
                    </a:lnTo>
                    <a:lnTo>
                      <a:pt x="607" y="43"/>
                    </a:lnTo>
                    <a:lnTo>
                      <a:pt x="597" y="37"/>
                    </a:lnTo>
                    <a:lnTo>
                      <a:pt x="584" y="32"/>
                    </a:lnTo>
                    <a:lnTo>
                      <a:pt x="568" y="27"/>
                    </a:lnTo>
                    <a:lnTo>
                      <a:pt x="550" y="23"/>
                    </a:lnTo>
                    <a:lnTo>
                      <a:pt x="530" y="18"/>
                    </a:lnTo>
                    <a:lnTo>
                      <a:pt x="508" y="14"/>
                    </a:lnTo>
                    <a:lnTo>
                      <a:pt x="485" y="10"/>
                    </a:lnTo>
                    <a:lnTo>
                      <a:pt x="459" y="7"/>
                    </a:lnTo>
                    <a:lnTo>
                      <a:pt x="432" y="5"/>
                    </a:lnTo>
                    <a:lnTo>
                      <a:pt x="403" y="2"/>
                    </a:lnTo>
                    <a:lnTo>
                      <a:pt x="374" y="1"/>
                    </a:lnTo>
                    <a:lnTo>
                      <a:pt x="343" y="0"/>
                    </a:lnTo>
                    <a:lnTo>
                      <a:pt x="311" y="0"/>
                    </a:lnTo>
                    <a:lnTo>
                      <a:pt x="279" y="0"/>
                    </a:lnTo>
                    <a:lnTo>
                      <a:pt x="249" y="1"/>
                    </a:lnTo>
                    <a:lnTo>
                      <a:pt x="218" y="2"/>
                    </a:lnTo>
                    <a:lnTo>
                      <a:pt x="190" y="5"/>
                    </a:lnTo>
                    <a:lnTo>
                      <a:pt x="162" y="7"/>
                    </a:lnTo>
                    <a:lnTo>
                      <a:pt x="137" y="10"/>
                    </a:lnTo>
                    <a:lnTo>
                      <a:pt x="113" y="14"/>
                    </a:lnTo>
                    <a:lnTo>
                      <a:pt x="91" y="18"/>
                    </a:lnTo>
                    <a:lnTo>
                      <a:pt x="72" y="23"/>
                    </a:lnTo>
                    <a:lnTo>
                      <a:pt x="54" y="27"/>
                    </a:lnTo>
                    <a:lnTo>
                      <a:pt x="37" y="32"/>
                    </a:lnTo>
                    <a:lnTo>
                      <a:pt x="24" y="37"/>
                    </a:lnTo>
                    <a:lnTo>
                      <a:pt x="14" y="43"/>
                    </a:lnTo>
                    <a:lnTo>
                      <a:pt x="7" y="49"/>
                    </a:lnTo>
                    <a:lnTo>
                      <a:pt x="2" y="55"/>
                    </a:lnTo>
                    <a:lnTo>
                      <a:pt x="1" y="58"/>
                    </a:lnTo>
                    <a:lnTo>
                      <a:pt x="0" y="61"/>
                    </a:lnTo>
                    <a:close/>
                  </a:path>
                </a:pathLst>
              </a:custGeom>
              <a:solidFill>
                <a:srgbClr val="FF9900"/>
              </a:solidFill>
              <a:ln w="9525">
                <a:noFill/>
                <a:round/>
                <a:headEnd/>
                <a:tailEnd/>
              </a:ln>
            </p:spPr>
            <p:txBody>
              <a:bodyPr/>
              <a:lstStyle/>
              <a:p>
                <a:endParaRPr lang="en-US"/>
              </a:p>
            </p:txBody>
          </p:sp>
          <p:sp>
            <p:nvSpPr>
              <p:cNvPr id="1950" name="Freeform 1724"/>
              <p:cNvSpPr>
                <a:spLocks/>
              </p:cNvSpPr>
              <p:nvPr/>
            </p:nvSpPr>
            <p:spPr bwMode="auto">
              <a:xfrm>
                <a:off x="2582" y="729"/>
                <a:ext cx="808" cy="543"/>
              </a:xfrm>
              <a:custGeom>
                <a:avLst/>
                <a:gdLst>
                  <a:gd name="T0" fmla="*/ 0 w 621"/>
                  <a:gd name="T1" fmla="*/ 23000 h 504"/>
                  <a:gd name="T2" fmla="*/ 2891050 w 621"/>
                  <a:gd name="T3" fmla="*/ 23255 h 504"/>
                  <a:gd name="T4" fmla="*/ 15628952 w 621"/>
                  <a:gd name="T5" fmla="*/ 23901 h 504"/>
                  <a:gd name="T6" fmla="*/ 42076033 w 621"/>
                  <a:gd name="T7" fmla="*/ 24438 h 504"/>
                  <a:gd name="T8" fmla="*/ 82576599 w 621"/>
                  <a:gd name="T9" fmla="*/ 24994 h 504"/>
                  <a:gd name="T10" fmla="*/ 129545629 w 621"/>
                  <a:gd name="T11" fmla="*/ 25456 h 504"/>
                  <a:gd name="T12" fmla="*/ 186037636 w 621"/>
                  <a:gd name="T13" fmla="*/ 25821 h 504"/>
                  <a:gd name="T14" fmla="*/ 250175313 w 621"/>
                  <a:gd name="T15" fmla="*/ 26049 h 504"/>
                  <a:gd name="T16" fmla="*/ 319294827 w 621"/>
                  <a:gd name="T17" fmla="*/ 26208 h 504"/>
                  <a:gd name="T18" fmla="*/ 392631824 w 621"/>
                  <a:gd name="T19" fmla="*/ 26208 h 504"/>
                  <a:gd name="T20" fmla="*/ 461160107 w 621"/>
                  <a:gd name="T21" fmla="*/ 26049 h 504"/>
                  <a:gd name="T22" fmla="*/ 525397877 w 621"/>
                  <a:gd name="T23" fmla="*/ 25821 h 504"/>
                  <a:gd name="T24" fmla="*/ 581517283 w 621"/>
                  <a:gd name="T25" fmla="*/ 25456 h 504"/>
                  <a:gd name="T26" fmla="*/ 630423659 w 621"/>
                  <a:gd name="T27" fmla="*/ 24994 h 504"/>
                  <a:gd name="T28" fmla="*/ 669322392 w 621"/>
                  <a:gd name="T29" fmla="*/ 24438 h 504"/>
                  <a:gd name="T30" fmla="*/ 695657030 w 621"/>
                  <a:gd name="T31" fmla="*/ 23901 h 504"/>
                  <a:gd name="T32" fmla="*/ 708093720 w 621"/>
                  <a:gd name="T33" fmla="*/ 23255 h 504"/>
                  <a:gd name="T34" fmla="*/ 710918976 w 621"/>
                  <a:gd name="T35" fmla="*/ 23000 h 504"/>
                  <a:gd name="T36" fmla="*/ 710918976 w 621"/>
                  <a:gd name="T37" fmla="*/ 3152 h 504"/>
                  <a:gd name="T38" fmla="*/ 708093720 w 621"/>
                  <a:gd name="T39" fmla="*/ 2850 h 504"/>
                  <a:gd name="T40" fmla="*/ 695657030 w 621"/>
                  <a:gd name="T41" fmla="*/ 2250 h 504"/>
                  <a:gd name="T42" fmla="*/ 669322392 w 621"/>
                  <a:gd name="T43" fmla="*/ 1670 h 504"/>
                  <a:gd name="T44" fmla="*/ 630423659 w 621"/>
                  <a:gd name="T45" fmla="*/ 1180 h 504"/>
                  <a:gd name="T46" fmla="*/ 581517283 w 621"/>
                  <a:gd name="T47" fmla="*/ 683 h 504"/>
                  <a:gd name="T48" fmla="*/ 525397877 w 621"/>
                  <a:gd name="T49" fmla="*/ 406 h 504"/>
                  <a:gd name="T50" fmla="*/ 461160107 w 621"/>
                  <a:gd name="T51" fmla="*/ 2 h 504"/>
                  <a:gd name="T52" fmla="*/ 392631824 w 621"/>
                  <a:gd name="T53" fmla="*/ 0 h 504"/>
                  <a:gd name="T54" fmla="*/ 319294827 w 621"/>
                  <a:gd name="T55" fmla="*/ 0 h 504"/>
                  <a:gd name="T56" fmla="*/ 250175313 w 621"/>
                  <a:gd name="T57" fmla="*/ 2 h 504"/>
                  <a:gd name="T58" fmla="*/ 186037636 w 621"/>
                  <a:gd name="T59" fmla="*/ 406 h 504"/>
                  <a:gd name="T60" fmla="*/ 129545629 w 621"/>
                  <a:gd name="T61" fmla="*/ 683 h 504"/>
                  <a:gd name="T62" fmla="*/ 82576599 w 621"/>
                  <a:gd name="T63" fmla="*/ 1180 h 504"/>
                  <a:gd name="T64" fmla="*/ 42076033 w 621"/>
                  <a:gd name="T65" fmla="*/ 1670 h 504"/>
                  <a:gd name="T66" fmla="*/ 15628952 w 621"/>
                  <a:gd name="T67" fmla="*/ 2250 h 504"/>
                  <a:gd name="T68" fmla="*/ 2891050 w 621"/>
                  <a:gd name="T69" fmla="*/ 2850 h 504"/>
                  <a:gd name="T70" fmla="*/ 0 w 621"/>
                  <a:gd name="T71" fmla="*/ 3152 h 50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21"/>
                  <a:gd name="T109" fmla="*/ 0 h 504"/>
                  <a:gd name="T110" fmla="*/ 621 w 621"/>
                  <a:gd name="T111" fmla="*/ 504 h 50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21" h="504">
                    <a:moveTo>
                      <a:pt x="0" y="61"/>
                    </a:moveTo>
                    <a:lnTo>
                      <a:pt x="0" y="442"/>
                    </a:lnTo>
                    <a:lnTo>
                      <a:pt x="1" y="445"/>
                    </a:lnTo>
                    <a:lnTo>
                      <a:pt x="2" y="448"/>
                    </a:lnTo>
                    <a:lnTo>
                      <a:pt x="7" y="454"/>
                    </a:lnTo>
                    <a:lnTo>
                      <a:pt x="14" y="460"/>
                    </a:lnTo>
                    <a:lnTo>
                      <a:pt x="24" y="466"/>
                    </a:lnTo>
                    <a:lnTo>
                      <a:pt x="37" y="471"/>
                    </a:lnTo>
                    <a:lnTo>
                      <a:pt x="54" y="476"/>
                    </a:lnTo>
                    <a:lnTo>
                      <a:pt x="72" y="481"/>
                    </a:lnTo>
                    <a:lnTo>
                      <a:pt x="91" y="486"/>
                    </a:lnTo>
                    <a:lnTo>
                      <a:pt x="113" y="490"/>
                    </a:lnTo>
                    <a:lnTo>
                      <a:pt x="137" y="493"/>
                    </a:lnTo>
                    <a:lnTo>
                      <a:pt x="162" y="497"/>
                    </a:lnTo>
                    <a:lnTo>
                      <a:pt x="190" y="499"/>
                    </a:lnTo>
                    <a:lnTo>
                      <a:pt x="218" y="501"/>
                    </a:lnTo>
                    <a:lnTo>
                      <a:pt x="249" y="503"/>
                    </a:lnTo>
                    <a:lnTo>
                      <a:pt x="279" y="504"/>
                    </a:lnTo>
                    <a:lnTo>
                      <a:pt x="311" y="504"/>
                    </a:lnTo>
                    <a:lnTo>
                      <a:pt x="343" y="504"/>
                    </a:lnTo>
                    <a:lnTo>
                      <a:pt x="374" y="503"/>
                    </a:lnTo>
                    <a:lnTo>
                      <a:pt x="403" y="501"/>
                    </a:lnTo>
                    <a:lnTo>
                      <a:pt x="432" y="499"/>
                    </a:lnTo>
                    <a:lnTo>
                      <a:pt x="459" y="497"/>
                    </a:lnTo>
                    <a:lnTo>
                      <a:pt x="485" y="493"/>
                    </a:lnTo>
                    <a:lnTo>
                      <a:pt x="508" y="490"/>
                    </a:lnTo>
                    <a:lnTo>
                      <a:pt x="530" y="486"/>
                    </a:lnTo>
                    <a:lnTo>
                      <a:pt x="550" y="481"/>
                    </a:lnTo>
                    <a:lnTo>
                      <a:pt x="568" y="476"/>
                    </a:lnTo>
                    <a:lnTo>
                      <a:pt x="584" y="471"/>
                    </a:lnTo>
                    <a:lnTo>
                      <a:pt x="597" y="466"/>
                    </a:lnTo>
                    <a:lnTo>
                      <a:pt x="607" y="460"/>
                    </a:lnTo>
                    <a:lnTo>
                      <a:pt x="615" y="454"/>
                    </a:lnTo>
                    <a:lnTo>
                      <a:pt x="619" y="448"/>
                    </a:lnTo>
                    <a:lnTo>
                      <a:pt x="621" y="445"/>
                    </a:lnTo>
                    <a:lnTo>
                      <a:pt x="621" y="442"/>
                    </a:lnTo>
                    <a:lnTo>
                      <a:pt x="621" y="61"/>
                    </a:lnTo>
                    <a:lnTo>
                      <a:pt x="621" y="58"/>
                    </a:lnTo>
                    <a:lnTo>
                      <a:pt x="619" y="55"/>
                    </a:lnTo>
                    <a:lnTo>
                      <a:pt x="615" y="49"/>
                    </a:lnTo>
                    <a:lnTo>
                      <a:pt x="607" y="43"/>
                    </a:lnTo>
                    <a:lnTo>
                      <a:pt x="597" y="37"/>
                    </a:lnTo>
                    <a:lnTo>
                      <a:pt x="584" y="32"/>
                    </a:lnTo>
                    <a:lnTo>
                      <a:pt x="568" y="27"/>
                    </a:lnTo>
                    <a:lnTo>
                      <a:pt x="550" y="23"/>
                    </a:lnTo>
                    <a:lnTo>
                      <a:pt x="530" y="18"/>
                    </a:lnTo>
                    <a:lnTo>
                      <a:pt x="508" y="14"/>
                    </a:lnTo>
                    <a:lnTo>
                      <a:pt x="485" y="10"/>
                    </a:lnTo>
                    <a:lnTo>
                      <a:pt x="459" y="7"/>
                    </a:lnTo>
                    <a:lnTo>
                      <a:pt x="432" y="5"/>
                    </a:lnTo>
                    <a:lnTo>
                      <a:pt x="403" y="2"/>
                    </a:lnTo>
                    <a:lnTo>
                      <a:pt x="374" y="1"/>
                    </a:lnTo>
                    <a:lnTo>
                      <a:pt x="343" y="0"/>
                    </a:lnTo>
                    <a:lnTo>
                      <a:pt x="311" y="0"/>
                    </a:lnTo>
                    <a:lnTo>
                      <a:pt x="279" y="0"/>
                    </a:lnTo>
                    <a:lnTo>
                      <a:pt x="249" y="1"/>
                    </a:lnTo>
                    <a:lnTo>
                      <a:pt x="218" y="2"/>
                    </a:lnTo>
                    <a:lnTo>
                      <a:pt x="190" y="5"/>
                    </a:lnTo>
                    <a:lnTo>
                      <a:pt x="162" y="7"/>
                    </a:lnTo>
                    <a:lnTo>
                      <a:pt x="137" y="10"/>
                    </a:lnTo>
                    <a:lnTo>
                      <a:pt x="113" y="14"/>
                    </a:lnTo>
                    <a:lnTo>
                      <a:pt x="91" y="18"/>
                    </a:lnTo>
                    <a:lnTo>
                      <a:pt x="72" y="23"/>
                    </a:lnTo>
                    <a:lnTo>
                      <a:pt x="54" y="27"/>
                    </a:lnTo>
                    <a:lnTo>
                      <a:pt x="37" y="32"/>
                    </a:lnTo>
                    <a:lnTo>
                      <a:pt x="24" y="37"/>
                    </a:lnTo>
                    <a:lnTo>
                      <a:pt x="14" y="43"/>
                    </a:lnTo>
                    <a:lnTo>
                      <a:pt x="7" y="49"/>
                    </a:lnTo>
                    <a:lnTo>
                      <a:pt x="2" y="55"/>
                    </a:lnTo>
                    <a:lnTo>
                      <a:pt x="1" y="58"/>
                    </a:lnTo>
                    <a:lnTo>
                      <a:pt x="0" y="61"/>
                    </a:lnTo>
                  </a:path>
                </a:pathLst>
              </a:custGeom>
              <a:solidFill>
                <a:srgbClr val="FFBD55"/>
              </a:solidFill>
              <a:ln w="3175">
                <a:solidFill>
                  <a:srgbClr val="000000"/>
                </a:solidFill>
                <a:round/>
                <a:headEnd/>
                <a:tailEnd/>
              </a:ln>
            </p:spPr>
            <p:txBody>
              <a:bodyPr/>
              <a:lstStyle/>
              <a:p>
                <a:endParaRPr lang="en-US"/>
              </a:p>
            </p:txBody>
          </p:sp>
          <p:sp>
            <p:nvSpPr>
              <p:cNvPr id="1951" name="Freeform 1725"/>
              <p:cNvSpPr>
                <a:spLocks/>
              </p:cNvSpPr>
              <p:nvPr/>
            </p:nvSpPr>
            <p:spPr bwMode="auto">
              <a:xfrm>
                <a:off x="2582" y="795"/>
                <a:ext cx="808" cy="68"/>
              </a:xfrm>
              <a:custGeom>
                <a:avLst/>
                <a:gdLst>
                  <a:gd name="T0" fmla="*/ 0 w 621"/>
                  <a:gd name="T1" fmla="*/ 0 h 63"/>
                  <a:gd name="T2" fmla="*/ 1 w 621"/>
                  <a:gd name="T3" fmla="*/ 4 h 63"/>
                  <a:gd name="T4" fmla="*/ 2891050 w 621"/>
                  <a:gd name="T5" fmla="*/ 449 h 63"/>
                  <a:gd name="T6" fmla="*/ 8285801 w 621"/>
                  <a:gd name="T7" fmla="*/ 710 h 63"/>
                  <a:gd name="T8" fmla="*/ 15628952 w 621"/>
                  <a:gd name="T9" fmla="*/ 1124 h 63"/>
                  <a:gd name="T10" fmla="*/ 26931647 w 621"/>
                  <a:gd name="T11" fmla="*/ 1413 h 63"/>
                  <a:gd name="T12" fmla="*/ 42076033 w 621"/>
                  <a:gd name="T13" fmla="*/ 1777 h 63"/>
                  <a:gd name="T14" fmla="*/ 61240287 w 621"/>
                  <a:gd name="T15" fmla="*/ 1981 h 63"/>
                  <a:gd name="T16" fmla="*/ 82576599 w 621"/>
                  <a:gd name="T17" fmla="*/ 2272 h 63"/>
                  <a:gd name="T18" fmla="*/ 103675566 w 621"/>
                  <a:gd name="T19" fmla="*/ 2491 h 63"/>
                  <a:gd name="T20" fmla="*/ 129545629 w 621"/>
                  <a:gd name="T21" fmla="*/ 2775 h 63"/>
                  <a:gd name="T22" fmla="*/ 156903598 w 621"/>
                  <a:gd name="T23" fmla="*/ 2995 h 63"/>
                  <a:gd name="T24" fmla="*/ 186037636 w 621"/>
                  <a:gd name="T25" fmla="*/ 3132 h 63"/>
                  <a:gd name="T26" fmla="*/ 217333293 w 621"/>
                  <a:gd name="T27" fmla="*/ 3329 h 63"/>
                  <a:gd name="T28" fmla="*/ 250175313 w 621"/>
                  <a:gd name="T29" fmla="*/ 3490 h 63"/>
                  <a:gd name="T30" fmla="*/ 285352450 w 621"/>
                  <a:gd name="T31" fmla="*/ 3491 h 63"/>
                  <a:gd name="T32" fmla="*/ 319294827 w 621"/>
                  <a:gd name="T33" fmla="*/ 3533 h 63"/>
                  <a:gd name="T34" fmla="*/ 356914418 w 621"/>
                  <a:gd name="T35" fmla="*/ 3593 h 63"/>
                  <a:gd name="T36" fmla="*/ 392631824 w 621"/>
                  <a:gd name="T37" fmla="*/ 3533 h 63"/>
                  <a:gd name="T38" fmla="*/ 428803896 w 621"/>
                  <a:gd name="T39" fmla="*/ 3491 h 63"/>
                  <a:gd name="T40" fmla="*/ 461160107 w 621"/>
                  <a:gd name="T41" fmla="*/ 3490 h 63"/>
                  <a:gd name="T42" fmla="*/ 494457625 w 621"/>
                  <a:gd name="T43" fmla="*/ 3329 h 63"/>
                  <a:gd name="T44" fmla="*/ 525397877 w 621"/>
                  <a:gd name="T45" fmla="*/ 3132 h 63"/>
                  <a:gd name="T46" fmla="*/ 555616659 w 621"/>
                  <a:gd name="T47" fmla="*/ 2995 h 63"/>
                  <a:gd name="T48" fmla="*/ 581517283 w 621"/>
                  <a:gd name="T49" fmla="*/ 2775 h 63"/>
                  <a:gd name="T50" fmla="*/ 607525827 w 621"/>
                  <a:gd name="T51" fmla="*/ 2491 h 63"/>
                  <a:gd name="T52" fmla="*/ 630423659 w 621"/>
                  <a:gd name="T53" fmla="*/ 2272 h 63"/>
                  <a:gd name="T54" fmla="*/ 651211042 w 621"/>
                  <a:gd name="T55" fmla="*/ 1981 h 63"/>
                  <a:gd name="T56" fmla="*/ 669322392 w 621"/>
                  <a:gd name="T57" fmla="*/ 1777 h 63"/>
                  <a:gd name="T58" fmla="*/ 683609222 w 621"/>
                  <a:gd name="T59" fmla="*/ 1413 h 63"/>
                  <a:gd name="T60" fmla="*/ 695657030 w 621"/>
                  <a:gd name="T61" fmla="*/ 1124 h 63"/>
                  <a:gd name="T62" fmla="*/ 704235223 w 621"/>
                  <a:gd name="T63" fmla="*/ 710 h 63"/>
                  <a:gd name="T64" fmla="*/ 708093720 w 621"/>
                  <a:gd name="T65" fmla="*/ 449 h 63"/>
                  <a:gd name="T66" fmla="*/ 710918976 w 621"/>
                  <a:gd name="T67" fmla="*/ 4 h 63"/>
                  <a:gd name="T68" fmla="*/ 710918976 w 621"/>
                  <a:gd name="T69" fmla="*/ 0 h 63"/>
                  <a:gd name="T70" fmla="*/ 710918976 w 621"/>
                  <a:gd name="T71" fmla="*/ 0 h 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21"/>
                  <a:gd name="T109" fmla="*/ 0 h 63"/>
                  <a:gd name="T110" fmla="*/ 621 w 621"/>
                  <a:gd name="T111" fmla="*/ 63 h 6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21" h="63">
                    <a:moveTo>
                      <a:pt x="0" y="0"/>
                    </a:moveTo>
                    <a:lnTo>
                      <a:pt x="1" y="4"/>
                    </a:lnTo>
                    <a:lnTo>
                      <a:pt x="2" y="7"/>
                    </a:lnTo>
                    <a:lnTo>
                      <a:pt x="7" y="13"/>
                    </a:lnTo>
                    <a:lnTo>
                      <a:pt x="14" y="19"/>
                    </a:lnTo>
                    <a:lnTo>
                      <a:pt x="24" y="25"/>
                    </a:lnTo>
                    <a:lnTo>
                      <a:pt x="37" y="31"/>
                    </a:lnTo>
                    <a:lnTo>
                      <a:pt x="54" y="35"/>
                    </a:lnTo>
                    <a:lnTo>
                      <a:pt x="72" y="40"/>
                    </a:lnTo>
                    <a:lnTo>
                      <a:pt x="91" y="44"/>
                    </a:lnTo>
                    <a:lnTo>
                      <a:pt x="113" y="48"/>
                    </a:lnTo>
                    <a:lnTo>
                      <a:pt x="137" y="52"/>
                    </a:lnTo>
                    <a:lnTo>
                      <a:pt x="162" y="55"/>
                    </a:lnTo>
                    <a:lnTo>
                      <a:pt x="190" y="58"/>
                    </a:lnTo>
                    <a:lnTo>
                      <a:pt x="218" y="60"/>
                    </a:lnTo>
                    <a:lnTo>
                      <a:pt x="249" y="61"/>
                    </a:lnTo>
                    <a:lnTo>
                      <a:pt x="279" y="62"/>
                    </a:lnTo>
                    <a:lnTo>
                      <a:pt x="311" y="63"/>
                    </a:lnTo>
                    <a:lnTo>
                      <a:pt x="343" y="62"/>
                    </a:lnTo>
                    <a:lnTo>
                      <a:pt x="374" y="61"/>
                    </a:lnTo>
                    <a:lnTo>
                      <a:pt x="403" y="60"/>
                    </a:lnTo>
                    <a:lnTo>
                      <a:pt x="432" y="58"/>
                    </a:lnTo>
                    <a:lnTo>
                      <a:pt x="459" y="55"/>
                    </a:lnTo>
                    <a:lnTo>
                      <a:pt x="485" y="52"/>
                    </a:lnTo>
                    <a:lnTo>
                      <a:pt x="508" y="48"/>
                    </a:lnTo>
                    <a:lnTo>
                      <a:pt x="530" y="44"/>
                    </a:lnTo>
                    <a:lnTo>
                      <a:pt x="550" y="40"/>
                    </a:lnTo>
                    <a:lnTo>
                      <a:pt x="568" y="35"/>
                    </a:lnTo>
                    <a:lnTo>
                      <a:pt x="584" y="31"/>
                    </a:lnTo>
                    <a:lnTo>
                      <a:pt x="597" y="25"/>
                    </a:lnTo>
                    <a:lnTo>
                      <a:pt x="607" y="19"/>
                    </a:lnTo>
                    <a:lnTo>
                      <a:pt x="615" y="13"/>
                    </a:lnTo>
                    <a:lnTo>
                      <a:pt x="619" y="7"/>
                    </a:lnTo>
                    <a:lnTo>
                      <a:pt x="621" y="4"/>
                    </a:lnTo>
                    <a:lnTo>
                      <a:pt x="621" y="0"/>
                    </a:lnTo>
                  </a:path>
                </a:pathLst>
              </a:custGeom>
              <a:solidFill>
                <a:srgbClr val="FF9900"/>
              </a:solidFill>
              <a:ln w="3175">
                <a:solidFill>
                  <a:srgbClr val="000000"/>
                </a:solidFill>
                <a:round/>
                <a:headEnd/>
                <a:tailEnd/>
              </a:ln>
            </p:spPr>
            <p:txBody>
              <a:bodyPr/>
              <a:lstStyle/>
              <a:p>
                <a:endParaRPr lang="en-US"/>
              </a:p>
            </p:txBody>
          </p:sp>
          <p:sp>
            <p:nvSpPr>
              <p:cNvPr id="1952" name="Freeform 1726"/>
              <p:cNvSpPr>
                <a:spLocks/>
              </p:cNvSpPr>
              <p:nvPr/>
            </p:nvSpPr>
            <p:spPr bwMode="auto">
              <a:xfrm>
                <a:off x="2582" y="828"/>
                <a:ext cx="808" cy="68"/>
              </a:xfrm>
              <a:custGeom>
                <a:avLst/>
                <a:gdLst>
                  <a:gd name="T0" fmla="*/ 0 w 621"/>
                  <a:gd name="T1" fmla="*/ 0 h 63"/>
                  <a:gd name="T2" fmla="*/ 1 w 621"/>
                  <a:gd name="T3" fmla="*/ 4 h 63"/>
                  <a:gd name="T4" fmla="*/ 2891050 w 621"/>
                  <a:gd name="T5" fmla="*/ 449 h 63"/>
                  <a:gd name="T6" fmla="*/ 8285801 w 621"/>
                  <a:gd name="T7" fmla="*/ 710 h 63"/>
                  <a:gd name="T8" fmla="*/ 15628952 w 621"/>
                  <a:gd name="T9" fmla="*/ 1124 h 63"/>
                  <a:gd name="T10" fmla="*/ 26931647 w 621"/>
                  <a:gd name="T11" fmla="*/ 1413 h 63"/>
                  <a:gd name="T12" fmla="*/ 42076033 w 621"/>
                  <a:gd name="T13" fmla="*/ 1700 h 63"/>
                  <a:gd name="T14" fmla="*/ 61240287 w 621"/>
                  <a:gd name="T15" fmla="*/ 1981 h 63"/>
                  <a:gd name="T16" fmla="*/ 82576599 w 621"/>
                  <a:gd name="T17" fmla="*/ 2272 h 63"/>
                  <a:gd name="T18" fmla="*/ 103675566 w 621"/>
                  <a:gd name="T19" fmla="*/ 2602 h 63"/>
                  <a:gd name="T20" fmla="*/ 129545629 w 621"/>
                  <a:gd name="T21" fmla="*/ 2809 h 63"/>
                  <a:gd name="T22" fmla="*/ 156903598 w 621"/>
                  <a:gd name="T23" fmla="*/ 2995 h 63"/>
                  <a:gd name="T24" fmla="*/ 186037636 w 621"/>
                  <a:gd name="T25" fmla="*/ 3233 h 63"/>
                  <a:gd name="T26" fmla="*/ 217333293 w 621"/>
                  <a:gd name="T27" fmla="*/ 3329 h 63"/>
                  <a:gd name="T28" fmla="*/ 250175313 w 621"/>
                  <a:gd name="T29" fmla="*/ 3490 h 63"/>
                  <a:gd name="T30" fmla="*/ 285352450 w 621"/>
                  <a:gd name="T31" fmla="*/ 3491 h 63"/>
                  <a:gd name="T32" fmla="*/ 319294827 w 621"/>
                  <a:gd name="T33" fmla="*/ 3593 h 63"/>
                  <a:gd name="T34" fmla="*/ 356914418 w 621"/>
                  <a:gd name="T35" fmla="*/ 3593 h 63"/>
                  <a:gd name="T36" fmla="*/ 392631824 w 621"/>
                  <a:gd name="T37" fmla="*/ 3593 h 63"/>
                  <a:gd name="T38" fmla="*/ 428803896 w 621"/>
                  <a:gd name="T39" fmla="*/ 3491 h 63"/>
                  <a:gd name="T40" fmla="*/ 461160107 w 621"/>
                  <a:gd name="T41" fmla="*/ 3490 h 63"/>
                  <a:gd name="T42" fmla="*/ 494457625 w 621"/>
                  <a:gd name="T43" fmla="*/ 3329 h 63"/>
                  <a:gd name="T44" fmla="*/ 525397877 w 621"/>
                  <a:gd name="T45" fmla="*/ 3233 h 63"/>
                  <a:gd name="T46" fmla="*/ 555616659 w 621"/>
                  <a:gd name="T47" fmla="*/ 2995 h 63"/>
                  <a:gd name="T48" fmla="*/ 581517283 w 621"/>
                  <a:gd name="T49" fmla="*/ 2775 h 63"/>
                  <a:gd name="T50" fmla="*/ 607525827 w 621"/>
                  <a:gd name="T51" fmla="*/ 2602 h 63"/>
                  <a:gd name="T52" fmla="*/ 630423659 w 621"/>
                  <a:gd name="T53" fmla="*/ 2272 h 63"/>
                  <a:gd name="T54" fmla="*/ 651211042 w 621"/>
                  <a:gd name="T55" fmla="*/ 1981 h 63"/>
                  <a:gd name="T56" fmla="*/ 669322392 w 621"/>
                  <a:gd name="T57" fmla="*/ 1700 h 63"/>
                  <a:gd name="T58" fmla="*/ 683609222 w 621"/>
                  <a:gd name="T59" fmla="*/ 1413 h 63"/>
                  <a:gd name="T60" fmla="*/ 695657030 w 621"/>
                  <a:gd name="T61" fmla="*/ 1124 h 63"/>
                  <a:gd name="T62" fmla="*/ 704235223 w 621"/>
                  <a:gd name="T63" fmla="*/ 710 h 63"/>
                  <a:gd name="T64" fmla="*/ 708093720 w 621"/>
                  <a:gd name="T65" fmla="*/ 449 h 63"/>
                  <a:gd name="T66" fmla="*/ 710918976 w 621"/>
                  <a:gd name="T67" fmla="*/ 4 h 63"/>
                  <a:gd name="T68" fmla="*/ 710918976 w 621"/>
                  <a:gd name="T69" fmla="*/ 0 h 63"/>
                  <a:gd name="T70" fmla="*/ 710918976 w 621"/>
                  <a:gd name="T71" fmla="*/ 0 h 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21"/>
                  <a:gd name="T109" fmla="*/ 0 h 63"/>
                  <a:gd name="T110" fmla="*/ 621 w 621"/>
                  <a:gd name="T111" fmla="*/ 63 h 6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21" h="63">
                    <a:moveTo>
                      <a:pt x="0" y="0"/>
                    </a:moveTo>
                    <a:lnTo>
                      <a:pt x="1" y="4"/>
                    </a:lnTo>
                    <a:lnTo>
                      <a:pt x="2" y="7"/>
                    </a:lnTo>
                    <a:lnTo>
                      <a:pt x="7" y="13"/>
                    </a:lnTo>
                    <a:lnTo>
                      <a:pt x="14" y="19"/>
                    </a:lnTo>
                    <a:lnTo>
                      <a:pt x="24" y="25"/>
                    </a:lnTo>
                    <a:lnTo>
                      <a:pt x="37" y="30"/>
                    </a:lnTo>
                    <a:lnTo>
                      <a:pt x="54" y="35"/>
                    </a:lnTo>
                    <a:lnTo>
                      <a:pt x="72" y="40"/>
                    </a:lnTo>
                    <a:lnTo>
                      <a:pt x="91" y="45"/>
                    </a:lnTo>
                    <a:lnTo>
                      <a:pt x="113" y="49"/>
                    </a:lnTo>
                    <a:lnTo>
                      <a:pt x="137" y="52"/>
                    </a:lnTo>
                    <a:lnTo>
                      <a:pt x="162" y="56"/>
                    </a:lnTo>
                    <a:lnTo>
                      <a:pt x="190" y="58"/>
                    </a:lnTo>
                    <a:lnTo>
                      <a:pt x="218" y="60"/>
                    </a:lnTo>
                    <a:lnTo>
                      <a:pt x="249" y="61"/>
                    </a:lnTo>
                    <a:lnTo>
                      <a:pt x="279" y="63"/>
                    </a:lnTo>
                    <a:lnTo>
                      <a:pt x="311" y="63"/>
                    </a:lnTo>
                    <a:lnTo>
                      <a:pt x="343" y="63"/>
                    </a:lnTo>
                    <a:lnTo>
                      <a:pt x="374" y="61"/>
                    </a:lnTo>
                    <a:lnTo>
                      <a:pt x="403" y="60"/>
                    </a:lnTo>
                    <a:lnTo>
                      <a:pt x="432" y="58"/>
                    </a:lnTo>
                    <a:lnTo>
                      <a:pt x="459" y="56"/>
                    </a:lnTo>
                    <a:lnTo>
                      <a:pt x="485" y="52"/>
                    </a:lnTo>
                    <a:lnTo>
                      <a:pt x="508" y="48"/>
                    </a:lnTo>
                    <a:lnTo>
                      <a:pt x="530" y="45"/>
                    </a:lnTo>
                    <a:lnTo>
                      <a:pt x="550" y="40"/>
                    </a:lnTo>
                    <a:lnTo>
                      <a:pt x="568" y="35"/>
                    </a:lnTo>
                    <a:lnTo>
                      <a:pt x="584" y="30"/>
                    </a:lnTo>
                    <a:lnTo>
                      <a:pt x="597" y="25"/>
                    </a:lnTo>
                    <a:lnTo>
                      <a:pt x="607" y="19"/>
                    </a:lnTo>
                    <a:lnTo>
                      <a:pt x="615" y="13"/>
                    </a:lnTo>
                    <a:lnTo>
                      <a:pt x="619" y="7"/>
                    </a:lnTo>
                    <a:lnTo>
                      <a:pt x="621" y="4"/>
                    </a:lnTo>
                    <a:lnTo>
                      <a:pt x="621" y="0"/>
                    </a:lnTo>
                  </a:path>
                </a:pathLst>
              </a:custGeom>
              <a:solidFill>
                <a:srgbClr val="FF9900"/>
              </a:solidFill>
              <a:ln w="3175">
                <a:solidFill>
                  <a:srgbClr val="000000"/>
                </a:solidFill>
                <a:round/>
                <a:headEnd/>
                <a:tailEnd/>
              </a:ln>
            </p:spPr>
            <p:txBody>
              <a:bodyPr/>
              <a:lstStyle/>
              <a:p>
                <a:endParaRPr lang="en-US"/>
              </a:p>
            </p:txBody>
          </p:sp>
          <p:sp>
            <p:nvSpPr>
              <p:cNvPr id="1953" name="WordArt 1729"/>
              <p:cNvSpPr>
                <a:spLocks noChangeArrowheads="1" noChangeShapeType="1" noTextEdit="1"/>
              </p:cNvSpPr>
              <p:nvPr/>
            </p:nvSpPr>
            <p:spPr bwMode="auto">
              <a:xfrm>
                <a:off x="2634" y="886"/>
                <a:ext cx="703" cy="146"/>
              </a:xfrm>
              <a:prstGeom prst="rect">
                <a:avLst/>
              </a:prstGeom>
            </p:spPr>
            <p:txBody>
              <a:bodyPr spcFirstLastPara="1" wrap="none" fromWordArt="1">
                <a:prstTxWarp prst="textArchDown">
                  <a:avLst>
                    <a:gd name="adj" fmla="val 337223"/>
                  </a:avLst>
                </a:prstTxWarp>
              </a:bodyPr>
              <a:lstStyle/>
              <a:p>
                <a:pPr algn="ctr"/>
                <a:r>
                  <a:rPr lang="en-US" kern="10" dirty="0">
                    <a:ln w="9525">
                      <a:solidFill>
                        <a:srgbClr val="000000"/>
                      </a:solidFill>
                      <a:round/>
                      <a:headEnd/>
                      <a:tailEnd/>
                    </a:ln>
                    <a:solidFill>
                      <a:srgbClr val="FF9900"/>
                    </a:solidFill>
                    <a:latin typeface="Arial"/>
                    <a:cs typeface="Arial"/>
                  </a:rPr>
                  <a:t>Requirements</a:t>
                </a:r>
              </a:p>
              <a:p>
                <a:pPr algn="ctr"/>
                <a:r>
                  <a:rPr lang="en-US" kern="10" dirty="0">
                    <a:ln w="9525">
                      <a:solidFill>
                        <a:srgbClr val="000000"/>
                      </a:solidFill>
                      <a:round/>
                      <a:headEnd/>
                      <a:tailEnd/>
                    </a:ln>
                    <a:solidFill>
                      <a:srgbClr val="FF9900"/>
                    </a:solidFill>
                    <a:latin typeface="Arial"/>
                    <a:cs typeface="Arial"/>
                  </a:rPr>
                  <a:t>Repository</a:t>
                </a:r>
              </a:p>
            </p:txBody>
          </p:sp>
        </p:grpSp>
        <p:grpSp>
          <p:nvGrpSpPr>
            <p:cNvPr id="1762" name="Group 1779"/>
            <p:cNvGrpSpPr>
              <a:grpSpLocks/>
            </p:cNvGrpSpPr>
            <p:nvPr/>
          </p:nvGrpSpPr>
          <p:grpSpPr bwMode="auto">
            <a:xfrm>
              <a:off x="2061316" y="4339787"/>
              <a:ext cx="5156530" cy="2035616"/>
              <a:chOff x="1284" y="2465"/>
              <a:chExt cx="3356" cy="1439"/>
            </a:xfrm>
          </p:grpSpPr>
          <p:sp>
            <p:nvSpPr>
              <p:cNvPr id="1842" name="Rectangle 14"/>
              <p:cNvSpPr>
                <a:spLocks noChangeArrowheads="1"/>
              </p:cNvSpPr>
              <p:nvPr/>
            </p:nvSpPr>
            <p:spPr bwMode="auto">
              <a:xfrm>
                <a:off x="2526" y="2615"/>
                <a:ext cx="960" cy="261"/>
              </a:xfrm>
              <a:prstGeom prst="rect">
                <a:avLst/>
              </a:prstGeom>
              <a:noFill/>
              <a:ln w="9525">
                <a:noFill/>
                <a:miter lim="800000"/>
                <a:headEnd/>
                <a:tailEnd/>
              </a:ln>
            </p:spPr>
            <p:txBody>
              <a:bodyPr wrap="none" lIns="0" tIns="0" rIns="0" bIns="0">
                <a:spAutoFit/>
              </a:bodyPr>
              <a:lstStyle/>
              <a:p>
                <a:pPr algn="ctr"/>
                <a:r>
                  <a:rPr lang="en-US" sz="1200" dirty="0" err="1">
                    <a:solidFill>
                      <a:schemeClr val="tx2"/>
                    </a:solidFill>
                  </a:rPr>
                  <a:t>Req</a:t>
                </a:r>
                <a:r>
                  <a:rPr lang="ja-JP" altLang="en-US" sz="1200" dirty="0">
                    <a:solidFill>
                      <a:schemeClr val="tx2"/>
                    </a:solidFill>
                  </a:rPr>
                  <a:t>’</a:t>
                </a:r>
                <a:r>
                  <a:rPr lang="en-US" altLang="ja-JP" sz="1200" dirty="0" err="1">
                    <a:solidFill>
                      <a:schemeClr val="tx2"/>
                    </a:solidFill>
                  </a:rPr>
                  <a:t>ts</a:t>
                </a:r>
                <a:r>
                  <a:rPr lang="en-US" altLang="ja-JP" sz="1200" dirty="0">
                    <a:solidFill>
                      <a:schemeClr val="tx2"/>
                    </a:solidFill>
                  </a:rPr>
                  <a:t> Allocation</a:t>
                </a:r>
                <a:r>
                  <a:rPr lang="en-US" altLang="ja-JP" sz="1200" dirty="0"/>
                  <a:t> &amp;</a:t>
                </a:r>
              </a:p>
              <a:p>
                <a:pPr algn="ctr"/>
                <a:r>
                  <a:rPr lang="en-US" sz="1200" dirty="0">
                    <a:solidFill>
                      <a:schemeClr val="tx2"/>
                    </a:solidFill>
                  </a:rPr>
                  <a:t>Design</a:t>
                </a:r>
                <a:r>
                  <a:rPr lang="en-US" sz="1200" dirty="0">
                    <a:solidFill>
                      <a:srgbClr val="000000"/>
                    </a:solidFill>
                  </a:rPr>
                  <a:t> </a:t>
                </a:r>
                <a:r>
                  <a:rPr lang="en-US" sz="1200" dirty="0">
                    <a:solidFill>
                      <a:schemeClr val="tx2"/>
                    </a:solidFill>
                  </a:rPr>
                  <a:t>Integration</a:t>
                </a:r>
              </a:p>
            </p:txBody>
          </p:sp>
          <p:grpSp>
            <p:nvGrpSpPr>
              <p:cNvPr id="1843" name="Group 21"/>
              <p:cNvGrpSpPr>
                <a:grpSpLocks/>
              </p:cNvGrpSpPr>
              <p:nvPr/>
            </p:nvGrpSpPr>
            <p:grpSpPr bwMode="auto">
              <a:xfrm>
                <a:off x="3013" y="2860"/>
                <a:ext cx="1627" cy="1044"/>
                <a:chOff x="3314" y="2965"/>
                <a:chExt cx="1627" cy="1044"/>
              </a:xfrm>
            </p:grpSpPr>
            <p:sp>
              <p:nvSpPr>
                <p:cNvPr id="1886" name="Freeform 22"/>
                <p:cNvSpPr>
                  <a:spLocks/>
                </p:cNvSpPr>
                <p:nvPr/>
              </p:nvSpPr>
              <p:spPr bwMode="auto">
                <a:xfrm>
                  <a:off x="3314" y="2987"/>
                  <a:ext cx="1627" cy="1022"/>
                </a:xfrm>
                <a:custGeom>
                  <a:avLst/>
                  <a:gdLst>
                    <a:gd name="T0" fmla="*/ 730 w 1627"/>
                    <a:gd name="T1" fmla="*/ 3 h 1022"/>
                    <a:gd name="T2" fmla="*/ 611 w 1627"/>
                    <a:gd name="T3" fmla="*/ 16 h 1022"/>
                    <a:gd name="T4" fmla="*/ 497 w 1627"/>
                    <a:gd name="T5" fmla="*/ 40 h 1022"/>
                    <a:gd name="T6" fmla="*/ 393 w 1627"/>
                    <a:gd name="T7" fmla="*/ 74 h 1022"/>
                    <a:gd name="T8" fmla="*/ 297 w 1627"/>
                    <a:gd name="T9" fmla="*/ 117 h 1022"/>
                    <a:gd name="T10" fmla="*/ 212 w 1627"/>
                    <a:gd name="T11" fmla="*/ 167 h 1022"/>
                    <a:gd name="T12" fmla="*/ 139 w 1627"/>
                    <a:gd name="T13" fmla="*/ 226 h 1022"/>
                    <a:gd name="T14" fmla="*/ 81 w 1627"/>
                    <a:gd name="T15" fmla="*/ 290 h 1022"/>
                    <a:gd name="T16" fmla="*/ 37 w 1627"/>
                    <a:gd name="T17" fmla="*/ 359 h 1022"/>
                    <a:gd name="T18" fmla="*/ 10 w 1627"/>
                    <a:gd name="T19" fmla="*/ 434 h 1022"/>
                    <a:gd name="T20" fmla="*/ 0 w 1627"/>
                    <a:gd name="T21" fmla="*/ 511 h 1022"/>
                    <a:gd name="T22" fmla="*/ 10 w 1627"/>
                    <a:gd name="T23" fmla="*/ 589 h 1022"/>
                    <a:gd name="T24" fmla="*/ 37 w 1627"/>
                    <a:gd name="T25" fmla="*/ 663 h 1022"/>
                    <a:gd name="T26" fmla="*/ 81 w 1627"/>
                    <a:gd name="T27" fmla="*/ 732 h 1022"/>
                    <a:gd name="T28" fmla="*/ 139 w 1627"/>
                    <a:gd name="T29" fmla="*/ 796 h 1022"/>
                    <a:gd name="T30" fmla="*/ 212 w 1627"/>
                    <a:gd name="T31" fmla="*/ 855 h 1022"/>
                    <a:gd name="T32" fmla="*/ 297 w 1627"/>
                    <a:gd name="T33" fmla="*/ 905 h 1022"/>
                    <a:gd name="T34" fmla="*/ 393 w 1627"/>
                    <a:gd name="T35" fmla="*/ 948 h 1022"/>
                    <a:gd name="T36" fmla="*/ 497 w 1627"/>
                    <a:gd name="T37" fmla="*/ 982 h 1022"/>
                    <a:gd name="T38" fmla="*/ 611 w 1627"/>
                    <a:gd name="T39" fmla="*/ 1006 h 1022"/>
                    <a:gd name="T40" fmla="*/ 730 w 1627"/>
                    <a:gd name="T41" fmla="*/ 1020 h 1022"/>
                    <a:gd name="T42" fmla="*/ 855 w 1627"/>
                    <a:gd name="T43" fmla="*/ 1021 h 1022"/>
                    <a:gd name="T44" fmla="*/ 978 w 1627"/>
                    <a:gd name="T45" fmla="*/ 1012 h 1022"/>
                    <a:gd name="T46" fmla="*/ 1093 w 1627"/>
                    <a:gd name="T47" fmla="*/ 991 h 1022"/>
                    <a:gd name="T48" fmla="*/ 1201 w 1627"/>
                    <a:gd name="T49" fmla="*/ 960 h 1022"/>
                    <a:gd name="T50" fmla="*/ 1300 w 1627"/>
                    <a:gd name="T51" fmla="*/ 921 h 1022"/>
                    <a:gd name="T52" fmla="*/ 1389 w 1627"/>
                    <a:gd name="T53" fmla="*/ 873 h 1022"/>
                    <a:gd name="T54" fmla="*/ 1466 w 1627"/>
                    <a:gd name="T55" fmla="*/ 817 h 1022"/>
                    <a:gd name="T56" fmla="*/ 1529 w 1627"/>
                    <a:gd name="T57" fmla="*/ 755 h 1022"/>
                    <a:gd name="T58" fmla="*/ 1578 w 1627"/>
                    <a:gd name="T59" fmla="*/ 687 h 1022"/>
                    <a:gd name="T60" fmla="*/ 1610 w 1627"/>
                    <a:gd name="T61" fmla="*/ 614 h 1022"/>
                    <a:gd name="T62" fmla="*/ 1626 w 1627"/>
                    <a:gd name="T63" fmla="*/ 538 h 1022"/>
                    <a:gd name="T64" fmla="*/ 1622 w 1627"/>
                    <a:gd name="T65" fmla="*/ 459 h 1022"/>
                    <a:gd name="T66" fmla="*/ 1601 w 1627"/>
                    <a:gd name="T67" fmla="*/ 383 h 1022"/>
                    <a:gd name="T68" fmla="*/ 1563 w 1627"/>
                    <a:gd name="T69" fmla="*/ 312 h 1022"/>
                    <a:gd name="T70" fmla="*/ 1510 w 1627"/>
                    <a:gd name="T71" fmla="*/ 246 h 1022"/>
                    <a:gd name="T72" fmla="*/ 1441 w 1627"/>
                    <a:gd name="T73" fmla="*/ 186 h 1022"/>
                    <a:gd name="T74" fmla="*/ 1360 w 1627"/>
                    <a:gd name="T75" fmla="*/ 133 h 1022"/>
                    <a:gd name="T76" fmla="*/ 1268 w 1627"/>
                    <a:gd name="T77" fmla="*/ 87 h 1022"/>
                    <a:gd name="T78" fmla="*/ 1166 w 1627"/>
                    <a:gd name="T79" fmla="*/ 51 h 1022"/>
                    <a:gd name="T80" fmla="*/ 1056 w 1627"/>
                    <a:gd name="T81" fmla="*/ 23 h 1022"/>
                    <a:gd name="T82" fmla="*/ 937 w 1627"/>
                    <a:gd name="T83" fmla="*/ 6 h 1022"/>
                    <a:gd name="T84" fmla="*/ 814 w 1627"/>
                    <a:gd name="T85" fmla="*/ 0 h 102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27"/>
                    <a:gd name="T130" fmla="*/ 0 h 1022"/>
                    <a:gd name="T131" fmla="*/ 1627 w 1627"/>
                    <a:gd name="T132" fmla="*/ 1022 h 102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27" h="1022">
                      <a:moveTo>
                        <a:pt x="814" y="0"/>
                      </a:moveTo>
                      <a:lnTo>
                        <a:pt x="772" y="1"/>
                      </a:lnTo>
                      <a:lnTo>
                        <a:pt x="730" y="3"/>
                      </a:lnTo>
                      <a:lnTo>
                        <a:pt x="690" y="6"/>
                      </a:lnTo>
                      <a:lnTo>
                        <a:pt x="650" y="11"/>
                      </a:lnTo>
                      <a:lnTo>
                        <a:pt x="611" y="16"/>
                      </a:lnTo>
                      <a:lnTo>
                        <a:pt x="572" y="23"/>
                      </a:lnTo>
                      <a:lnTo>
                        <a:pt x="535" y="31"/>
                      </a:lnTo>
                      <a:lnTo>
                        <a:pt x="497" y="40"/>
                      </a:lnTo>
                      <a:lnTo>
                        <a:pt x="462" y="51"/>
                      </a:lnTo>
                      <a:lnTo>
                        <a:pt x="426" y="62"/>
                      </a:lnTo>
                      <a:lnTo>
                        <a:pt x="393" y="74"/>
                      </a:lnTo>
                      <a:lnTo>
                        <a:pt x="359" y="87"/>
                      </a:lnTo>
                      <a:lnTo>
                        <a:pt x="328" y="102"/>
                      </a:lnTo>
                      <a:lnTo>
                        <a:pt x="297" y="117"/>
                      </a:lnTo>
                      <a:lnTo>
                        <a:pt x="267" y="133"/>
                      </a:lnTo>
                      <a:lnTo>
                        <a:pt x="239" y="150"/>
                      </a:lnTo>
                      <a:lnTo>
                        <a:pt x="212" y="167"/>
                      </a:lnTo>
                      <a:lnTo>
                        <a:pt x="186" y="186"/>
                      </a:lnTo>
                      <a:lnTo>
                        <a:pt x="162" y="206"/>
                      </a:lnTo>
                      <a:lnTo>
                        <a:pt x="139" y="226"/>
                      </a:lnTo>
                      <a:lnTo>
                        <a:pt x="118" y="246"/>
                      </a:lnTo>
                      <a:lnTo>
                        <a:pt x="99" y="267"/>
                      </a:lnTo>
                      <a:lnTo>
                        <a:pt x="81" y="290"/>
                      </a:lnTo>
                      <a:lnTo>
                        <a:pt x="65" y="312"/>
                      </a:lnTo>
                      <a:lnTo>
                        <a:pt x="50" y="335"/>
                      </a:lnTo>
                      <a:lnTo>
                        <a:pt x="37" y="359"/>
                      </a:lnTo>
                      <a:lnTo>
                        <a:pt x="26" y="383"/>
                      </a:lnTo>
                      <a:lnTo>
                        <a:pt x="18" y="408"/>
                      </a:lnTo>
                      <a:lnTo>
                        <a:pt x="10" y="434"/>
                      </a:lnTo>
                      <a:lnTo>
                        <a:pt x="5" y="459"/>
                      </a:lnTo>
                      <a:lnTo>
                        <a:pt x="2" y="485"/>
                      </a:lnTo>
                      <a:lnTo>
                        <a:pt x="0" y="511"/>
                      </a:lnTo>
                      <a:lnTo>
                        <a:pt x="2" y="538"/>
                      </a:lnTo>
                      <a:lnTo>
                        <a:pt x="5" y="564"/>
                      </a:lnTo>
                      <a:lnTo>
                        <a:pt x="10" y="589"/>
                      </a:lnTo>
                      <a:lnTo>
                        <a:pt x="18" y="614"/>
                      </a:lnTo>
                      <a:lnTo>
                        <a:pt x="26" y="639"/>
                      </a:lnTo>
                      <a:lnTo>
                        <a:pt x="37" y="663"/>
                      </a:lnTo>
                      <a:lnTo>
                        <a:pt x="50" y="687"/>
                      </a:lnTo>
                      <a:lnTo>
                        <a:pt x="65" y="710"/>
                      </a:lnTo>
                      <a:lnTo>
                        <a:pt x="81" y="732"/>
                      </a:lnTo>
                      <a:lnTo>
                        <a:pt x="99" y="755"/>
                      </a:lnTo>
                      <a:lnTo>
                        <a:pt x="118" y="776"/>
                      </a:lnTo>
                      <a:lnTo>
                        <a:pt x="139" y="796"/>
                      </a:lnTo>
                      <a:lnTo>
                        <a:pt x="162" y="817"/>
                      </a:lnTo>
                      <a:lnTo>
                        <a:pt x="186" y="836"/>
                      </a:lnTo>
                      <a:lnTo>
                        <a:pt x="212" y="855"/>
                      </a:lnTo>
                      <a:lnTo>
                        <a:pt x="239" y="873"/>
                      </a:lnTo>
                      <a:lnTo>
                        <a:pt x="267" y="889"/>
                      </a:lnTo>
                      <a:lnTo>
                        <a:pt x="297" y="905"/>
                      </a:lnTo>
                      <a:lnTo>
                        <a:pt x="328" y="921"/>
                      </a:lnTo>
                      <a:lnTo>
                        <a:pt x="359" y="934"/>
                      </a:lnTo>
                      <a:lnTo>
                        <a:pt x="393" y="948"/>
                      </a:lnTo>
                      <a:lnTo>
                        <a:pt x="426" y="960"/>
                      </a:lnTo>
                      <a:lnTo>
                        <a:pt x="462" y="972"/>
                      </a:lnTo>
                      <a:lnTo>
                        <a:pt x="497" y="982"/>
                      </a:lnTo>
                      <a:lnTo>
                        <a:pt x="535" y="991"/>
                      </a:lnTo>
                      <a:lnTo>
                        <a:pt x="572" y="999"/>
                      </a:lnTo>
                      <a:lnTo>
                        <a:pt x="611" y="1006"/>
                      </a:lnTo>
                      <a:lnTo>
                        <a:pt x="650" y="1012"/>
                      </a:lnTo>
                      <a:lnTo>
                        <a:pt x="690" y="1016"/>
                      </a:lnTo>
                      <a:lnTo>
                        <a:pt x="730" y="1020"/>
                      </a:lnTo>
                      <a:lnTo>
                        <a:pt x="772" y="1021"/>
                      </a:lnTo>
                      <a:lnTo>
                        <a:pt x="814" y="1022"/>
                      </a:lnTo>
                      <a:lnTo>
                        <a:pt x="855" y="1021"/>
                      </a:lnTo>
                      <a:lnTo>
                        <a:pt x="897" y="1020"/>
                      </a:lnTo>
                      <a:lnTo>
                        <a:pt x="937" y="1016"/>
                      </a:lnTo>
                      <a:lnTo>
                        <a:pt x="978" y="1012"/>
                      </a:lnTo>
                      <a:lnTo>
                        <a:pt x="1017" y="1006"/>
                      </a:lnTo>
                      <a:lnTo>
                        <a:pt x="1056" y="999"/>
                      </a:lnTo>
                      <a:lnTo>
                        <a:pt x="1093" y="991"/>
                      </a:lnTo>
                      <a:lnTo>
                        <a:pt x="1130" y="982"/>
                      </a:lnTo>
                      <a:lnTo>
                        <a:pt x="1166" y="972"/>
                      </a:lnTo>
                      <a:lnTo>
                        <a:pt x="1201" y="960"/>
                      </a:lnTo>
                      <a:lnTo>
                        <a:pt x="1235" y="948"/>
                      </a:lnTo>
                      <a:lnTo>
                        <a:pt x="1268" y="934"/>
                      </a:lnTo>
                      <a:lnTo>
                        <a:pt x="1300" y="921"/>
                      </a:lnTo>
                      <a:lnTo>
                        <a:pt x="1331" y="905"/>
                      </a:lnTo>
                      <a:lnTo>
                        <a:pt x="1360" y="889"/>
                      </a:lnTo>
                      <a:lnTo>
                        <a:pt x="1389" y="873"/>
                      </a:lnTo>
                      <a:lnTo>
                        <a:pt x="1415" y="855"/>
                      </a:lnTo>
                      <a:lnTo>
                        <a:pt x="1441" y="836"/>
                      </a:lnTo>
                      <a:lnTo>
                        <a:pt x="1466" y="817"/>
                      </a:lnTo>
                      <a:lnTo>
                        <a:pt x="1488" y="796"/>
                      </a:lnTo>
                      <a:lnTo>
                        <a:pt x="1510" y="776"/>
                      </a:lnTo>
                      <a:lnTo>
                        <a:pt x="1529" y="755"/>
                      </a:lnTo>
                      <a:lnTo>
                        <a:pt x="1547" y="732"/>
                      </a:lnTo>
                      <a:lnTo>
                        <a:pt x="1563" y="710"/>
                      </a:lnTo>
                      <a:lnTo>
                        <a:pt x="1578" y="687"/>
                      </a:lnTo>
                      <a:lnTo>
                        <a:pt x="1591" y="663"/>
                      </a:lnTo>
                      <a:lnTo>
                        <a:pt x="1601" y="639"/>
                      </a:lnTo>
                      <a:lnTo>
                        <a:pt x="1610" y="614"/>
                      </a:lnTo>
                      <a:lnTo>
                        <a:pt x="1618" y="589"/>
                      </a:lnTo>
                      <a:lnTo>
                        <a:pt x="1622" y="564"/>
                      </a:lnTo>
                      <a:lnTo>
                        <a:pt x="1626" y="538"/>
                      </a:lnTo>
                      <a:lnTo>
                        <a:pt x="1627" y="511"/>
                      </a:lnTo>
                      <a:lnTo>
                        <a:pt x="1626" y="485"/>
                      </a:lnTo>
                      <a:lnTo>
                        <a:pt x="1622" y="459"/>
                      </a:lnTo>
                      <a:lnTo>
                        <a:pt x="1618" y="434"/>
                      </a:lnTo>
                      <a:lnTo>
                        <a:pt x="1610" y="408"/>
                      </a:lnTo>
                      <a:lnTo>
                        <a:pt x="1601" y="383"/>
                      </a:lnTo>
                      <a:lnTo>
                        <a:pt x="1591" y="359"/>
                      </a:lnTo>
                      <a:lnTo>
                        <a:pt x="1578" y="335"/>
                      </a:lnTo>
                      <a:lnTo>
                        <a:pt x="1563" y="312"/>
                      </a:lnTo>
                      <a:lnTo>
                        <a:pt x="1547" y="290"/>
                      </a:lnTo>
                      <a:lnTo>
                        <a:pt x="1529" y="267"/>
                      </a:lnTo>
                      <a:lnTo>
                        <a:pt x="1510" y="246"/>
                      </a:lnTo>
                      <a:lnTo>
                        <a:pt x="1488" y="226"/>
                      </a:lnTo>
                      <a:lnTo>
                        <a:pt x="1466" y="206"/>
                      </a:lnTo>
                      <a:lnTo>
                        <a:pt x="1441" y="186"/>
                      </a:lnTo>
                      <a:lnTo>
                        <a:pt x="1415" y="167"/>
                      </a:lnTo>
                      <a:lnTo>
                        <a:pt x="1389" y="150"/>
                      </a:lnTo>
                      <a:lnTo>
                        <a:pt x="1360" y="133"/>
                      </a:lnTo>
                      <a:lnTo>
                        <a:pt x="1331" y="117"/>
                      </a:lnTo>
                      <a:lnTo>
                        <a:pt x="1300" y="102"/>
                      </a:lnTo>
                      <a:lnTo>
                        <a:pt x="1268" y="87"/>
                      </a:lnTo>
                      <a:lnTo>
                        <a:pt x="1235" y="74"/>
                      </a:lnTo>
                      <a:lnTo>
                        <a:pt x="1201" y="62"/>
                      </a:lnTo>
                      <a:lnTo>
                        <a:pt x="1166" y="51"/>
                      </a:lnTo>
                      <a:lnTo>
                        <a:pt x="1130" y="40"/>
                      </a:lnTo>
                      <a:lnTo>
                        <a:pt x="1093" y="31"/>
                      </a:lnTo>
                      <a:lnTo>
                        <a:pt x="1056" y="23"/>
                      </a:lnTo>
                      <a:lnTo>
                        <a:pt x="1017" y="16"/>
                      </a:lnTo>
                      <a:lnTo>
                        <a:pt x="978" y="11"/>
                      </a:lnTo>
                      <a:lnTo>
                        <a:pt x="937" y="6"/>
                      </a:lnTo>
                      <a:lnTo>
                        <a:pt x="897" y="3"/>
                      </a:lnTo>
                      <a:lnTo>
                        <a:pt x="855" y="1"/>
                      </a:lnTo>
                      <a:lnTo>
                        <a:pt x="814" y="0"/>
                      </a:lnTo>
                      <a:close/>
                    </a:path>
                  </a:pathLst>
                </a:custGeom>
                <a:solidFill>
                  <a:srgbClr val="FFFFFF"/>
                </a:solidFill>
                <a:ln w="9525">
                  <a:noFill/>
                  <a:round/>
                  <a:headEnd/>
                  <a:tailEnd/>
                </a:ln>
              </p:spPr>
              <p:txBody>
                <a:bodyPr/>
                <a:lstStyle/>
                <a:p>
                  <a:endParaRPr lang="en-US"/>
                </a:p>
              </p:txBody>
            </p:sp>
            <p:sp>
              <p:nvSpPr>
                <p:cNvPr id="1887" name="Freeform 23"/>
                <p:cNvSpPr>
                  <a:spLocks/>
                </p:cNvSpPr>
                <p:nvPr/>
              </p:nvSpPr>
              <p:spPr bwMode="auto">
                <a:xfrm>
                  <a:off x="3314" y="2965"/>
                  <a:ext cx="1627" cy="1044"/>
                </a:xfrm>
                <a:custGeom>
                  <a:avLst/>
                  <a:gdLst>
                    <a:gd name="T0" fmla="*/ 730 w 1627"/>
                    <a:gd name="T1" fmla="*/ 2 h 1044"/>
                    <a:gd name="T2" fmla="*/ 611 w 1627"/>
                    <a:gd name="T3" fmla="*/ 16 h 1044"/>
                    <a:gd name="T4" fmla="*/ 497 w 1627"/>
                    <a:gd name="T5" fmla="*/ 40 h 1044"/>
                    <a:gd name="T6" fmla="*/ 393 w 1627"/>
                    <a:gd name="T7" fmla="*/ 75 h 1044"/>
                    <a:gd name="T8" fmla="*/ 297 w 1627"/>
                    <a:gd name="T9" fmla="*/ 119 h 1044"/>
                    <a:gd name="T10" fmla="*/ 212 w 1627"/>
                    <a:gd name="T11" fmla="*/ 171 h 1044"/>
                    <a:gd name="T12" fmla="*/ 139 w 1627"/>
                    <a:gd name="T13" fmla="*/ 230 h 1044"/>
                    <a:gd name="T14" fmla="*/ 81 w 1627"/>
                    <a:gd name="T15" fmla="*/ 295 h 1044"/>
                    <a:gd name="T16" fmla="*/ 37 w 1627"/>
                    <a:gd name="T17" fmla="*/ 366 h 1044"/>
                    <a:gd name="T18" fmla="*/ 10 w 1627"/>
                    <a:gd name="T19" fmla="*/ 442 h 1044"/>
                    <a:gd name="T20" fmla="*/ 0 w 1627"/>
                    <a:gd name="T21" fmla="*/ 521 h 1044"/>
                    <a:gd name="T22" fmla="*/ 10 w 1627"/>
                    <a:gd name="T23" fmla="*/ 601 h 1044"/>
                    <a:gd name="T24" fmla="*/ 37 w 1627"/>
                    <a:gd name="T25" fmla="*/ 677 h 1044"/>
                    <a:gd name="T26" fmla="*/ 81 w 1627"/>
                    <a:gd name="T27" fmla="*/ 748 h 1044"/>
                    <a:gd name="T28" fmla="*/ 139 w 1627"/>
                    <a:gd name="T29" fmla="*/ 814 h 1044"/>
                    <a:gd name="T30" fmla="*/ 212 w 1627"/>
                    <a:gd name="T31" fmla="*/ 873 h 1044"/>
                    <a:gd name="T32" fmla="*/ 297 w 1627"/>
                    <a:gd name="T33" fmla="*/ 925 h 1044"/>
                    <a:gd name="T34" fmla="*/ 393 w 1627"/>
                    <a:gd name="T35" fmla="*/ 969 h 1044"/>
                    <a:gd name="T36" fmla="*/ 497 w 1627"/>
                    <a:gd name="T37" fmla="*/ 1003 h 1044"/>
                    <a:gd name="T38" fmla="*/ 611 w 1627"/>
                    <a:gd name="T39" fmla="*/ 1028 h 1044"/>
                    <a:gd name="T40" fmla="*/ 730 w 1627"/>
                    <a:gd name="T41" fmla="*/ 1042 h 1044"/>
                    <a:gd name="T42" fmla="*/ 855 w 1627"/>
                    <a:gd name="T43" fmla="*/ 1043 h 1044"/>
                    <a:gd name="T44" fmla="*/ 978 w 1627"/>
                    <a:gd name="T45" fmla="*/ 1034 h 1044"/>
                    <a:gd name="T46" fmla="*/ 1093 w 1627"/>
                    <a:gd name="T47" fmla="*/ 1012 h 1044"/>
                    <a:gd name="T48" fmla="*/ 1201 w 1627"/>
                    <a:gd name="T49" fmla="*/ 981 h 1044"/>
                    <a:gd name="T50" fmla="*/ 1300 w 1627"/>
                    <a:gd name="T51" fmla="*/ 940 h 1044"/>
                    <a:gd name="T52" fmla="*/ 1389 w 1627"/>
                    <a:gd name="T53" fmla="*/ 891 h 1044"/>
                    <a:gd name="T54" fmla="*/ 1466 w 1627"/>
                    <a:gd name="T55" fmla="*/ 834 h 1044"/>
                    <a:gd name="T56" fmla="*/ 1529 w 1627"/>
                    <a:gd name="T57" fmla="*/ 771 h 1044"/>
                    <a:gd name="T58" fmla="*/ 1578 w 1627"/>
                    <a:gd name="T59" fmla="*/ 702 h 1044"/>
                    <a:gd name="T60" fmla="*/ 1610 w 1627"/>
                    <a:gd name="T61" fmla="*/ 627 h 1044"/>
                    <a:gd name="T62" fmla="*/ 1626 w 1627"/>
                    <a:gd name="T63" fmla="*/ 549 h 1044"/>
                    <a:gd name="T64" fmla="*/ 1622 w 1627"/>
                    <a:gd name="T65" fmla="*/ 469 h 1044"/>
                    <a:gd name="T66" fmla="*/ 1601 w 1627"/>
                    <a:gd name="T67" fmla="*/ 392 h 1044"/>
                    <a:gd name="T68" fmla="*/ 1563 w 1627"/>
                    <a:gd name="T69" fmla="*/ 318 h 1044"/>
                    <a:gd name="T70" fmla="*/ 1510 w 1627"/>
                    <a:gd name="T71" fmla="*/ 251 h 1044"/>
                    <a:gd name="T72" fmla="*/ 1441 w 1627"/>
                    <a:gd name="T73" fmla="*/ 189 h 1044"/>
                    <a:gd name="T74" fmla="*/ 1360 w 1627"/>
                    <a:gd name="T75" fmla="*/ 135 h 1044"/>
                    <a:gd name="T76" fmla="*/ 1268 w 1627"/>
                    <a:gd name="T77" fmla="*/ 89 h 1044"/>
                    <a:gd name="T78" fmla="*/ 1166 w 1627"/>
                    <a:gd name="T79" fmla="*/ 51 h 1044"/>
                    <a:gd name="T80" fmla="*/ 1056 w 1627"/>
                    <a:gd name="T81" fmla="*/ 23 h 1044"/>
                    <a:gd name="T82" fmla="*/ 937 w 1627"/>
                    <a:gd name="T83" fmla="*/ 5 h 1044"/>
                    <a:gd name="T84" fmla="*/ 814 w 1627"/>
                    <a:gd name="T85" fmla="*/ 0 h 10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27"/>
                    <a:gd name="T130" fmla="*/ 0 h 1044"/>
                    <a:gd name="T131" fmla="*/ 1627 w 1627"/>
                    <a:gd name="T132" fmla="*/ 1044 h 10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27" h="1044">
                      <a:moveTo>
                        <a:pt x="814" y="0"/>
                      </a:moveTo>
                      <a:lnTo>
                        <a:pt x="772" y="0"/>
                      </a:lnTo>
                      <a:lnTo>
                        <a:pt x="730" y="2"/>
                      </a:lnTo>
                      <a:lnTo>
                        <a:pt x="690" y="5"/>
                      </a:lnTo>
                      <a:lnTo>
                        <a:pt x="650" y="10"/>
                      </a:lnTo>
                      <a:lnTo>
                        <a:pt x="611" y="16"/>
                      </a:lnTo>
                      <a:lnTo>
                        <a:pt x="572" y="23"/>
                      </a:lnTo>
                      <a:lnTo>
                        <a:pt x="535" y="31"/>
                      </a:lnTo>
                      <a:lnTo>
                        <a:pt x="497" y="40"/>
                      </a:lnTo>
                      <a:lnTo>
                        <a:pt x="462" y="51"/>
                      </a:lnTo>
                      <a:lnTo>
                        <a:pt x="426" y="63"/>
                      </a:lnTo>
                      <a:lnTo>
                        <a:pt x="393" y="75"/>
                      </a:lnTo>
                      <a:lnTo>
                        <a:pt x="359" y="89"/>
                      </a:lnTo>
                      <a:lnTo>
                        <a:pt x="328" y="103"/>
                      </a:lnTo>
                      <a:lnTo>
                        <a:pt x="297" y="119"/>
                      </a:lnTo>
                      <a:lnTo>
                        <a:pt x="267" y="135"/>
                      </a:lnTo>
                      <a:lnTo>
                        <a:pt x="239" y="152"/>
                      </a:lnTo>
                      <a:lnTo>
                        <a:pt x="212" y="171"/>
                      </a:lnTo>
                      <a:lnTo>
                        <a:pt x="186" y="189"/>
                      </a:lnTo>
                      <a:lnTo>
                        <a:pt x="162" y="209"/>
                      </a:lnTo>
                      <a:lnTo>
                        <a:pt x="139" y="230"/>
                      </a:lnTo>
                      <a:lnTo>
                        <a:pt x="118" y="251"/>
                      </a:lnTo>
                      <a:lnTo>
                        <a:pt x="99" y="273"/>
                      </a:lnTo>
                      <a:lnTo>
                        <a:pt x="81" y="295"/>
                      </a:lnTo>
                      <a:lnTo>
                        <a:pt x="65" y="318"/>
                      </a:lnTo>
                      <a:lnTo>
                        <a:pt x="50" y="342"/>
                      </a:lnTo>
                      <a:lnTo>
                        <a:pt x="37" y="366"/>
                      </a:lnTo>
                      <a:lnTo>
                        <a:pt x="26" y="392"/>
                      </a:lnTo>
                      <a:lnTo>
                        <a:pt x="18" y="417"/>
                      </a:lnTo>
                      <a:lnTo>
                        <a:pt x="10" y="442"/>
                      </a:lnTo>
                      <a:lnTo>
                        <a:pt x="5" y="469"/>
                      </a:lnTo>
                      <a:lnTo>
                        <a:pt x="2" y="495"/>
                      </a:lnTo>
                      <a:lnTo>
                        <a:pt x="0" y="521"/>
                      </a:lnTo>
                      <a:lnTo>
                        <a:pt x="2" y="549"/>
                      </a:lnTo>
                      <a:lnTo>
                        <a:pt x="5" y="575"/>
                      </a:lnTo>
                      <a:lnTo>
                        <a:pt x="10" y="601"/>
                      </a:lnTo>
                      <a:lnTo>
                        <a:pt x="18" y="627"/>
                      </a:lnTo>
                      <a:lnTo>
                        <a:pt x="26" y="652"/>
                      </a:lnTo>
                      <a:lnTo>
                        <a:pt x="37" y="677"/>
                      </a:lnTo>
                      <a:lnTo>
                        <a:pt x="50" y="702"/>
                      </a:lnTo>
                      <a:lnTo>
                        <a:pt x="65" y="725"/>
                      </a:lnTo>
                      <a:lnTo>
                        <a:pt x="81" y="748"/>
                      </a:lnTo>
                      <a:lnTo>
                        <a:pt x="99" y="771"/>
                      </a:lnTo>
                      <a:lnTo>
                        <a:pt x="118" y="792"/>
                      </a:lnTo>
                      <a:lnTo>
                        <a:pt x="139" y="814"/>
                      </a:lnTo>
                      <a:lnTo>
                        <a:pt x="162" y="834"/>
                      </a:lnTo>
                      <a:lnTo>
                        <a:pt x="186" y="854"/>
                      </a:lnTo>
                      <a:lnTo>
                        <a:pt x="212" y="873"/>
                      </a:lnTo>
                      <a:lnTo>
                        <a:pt x="239" y="891"/>
                      </a:lnTo>
                      <a:lnTo>
                        <a:pt x="267" y="909"/>
                      </a:lnTo>
                      <a:lnTo>
                        <a:pt x="297" y="925"/>
                      </a:lnTo>
                      <a:lnTo>
                        <a:pt x="328" y="940"/>
                      </a:lnTo>
                      <a:lnTo>
                        <a:pt x="359" y="955"/>
                      </a:lnTo>
                      <a:lnTo>
                        <a:pt x="393" y="969"/>
                      </a:lnTo>
                      <a:lnTo>
                        <a:pt x="426" y="981"/>
                      </a:lnTo>
                      <a:lnTo>
                        <a:pt x="462" y="992"/>
                      </a:lnTo>
                      <a:lnTo>
                        <a:pt x="497" y="1003"/>
                      </a:lnTo>
                      <a:lnTo>
                        <a:pt x="535" y="1012"/>
                      </a:lnTo>
                      <a:lnTo>
                        <a:pt x="572" y="1021"/>
                      </a:lnTo>
                      <a:lnTo>
                        <a:pt x="611" y="1028"/>
                      </a:lnTo>
                      <a:lnTo>
                        <a:pt x="650" y="1034"/>
                      </a:lnTo>
                      <a:lnTo>
                        <a:pt x="690" y="1038"/>
                      </a:lnTo>
                      <a:lnTo>
                        <a:pt x="730" y="1042"/>
                      </a:lnTo>
                      <a:lnTo>
                        <a:pt x="772" y="1043"/>
                      </a:lnTo>
                      <a:lnTo>
                        <a:pt x="814" y="1044"/>
                      </a:lnTo>
                      <a:lnTo>
                        <a:pt x="855" y="1043"/>
                      </a:lnTo>
                      <a:lnTo>
                        <a:pt x="897" y="1042"/>
                      </a:lnTo>
                      <a:lnTo>
                        <a:pt x="937" y="1038"/>
                      </a:lnTo>
                      <a:lnTo>
                        <a:pt x="978" y="1034"/>
                      </a:lnTo>
                      <a:lnTo>
                        <a:pt x="1017" y="1028"/>
                      </a:lnTo>
                      <a:lnTo>
                        <a:pt x="1056" y="1021"/>
                      </a:lnTo>
                      <a:lnTo>
                        <a:pt x="1093" y="1012"/>
                      </a:lnTo>
                      <a:lnTo>
                        <a:pt x="1130" y="1003"/>
                      </a:lnTo>
                      <a:lnTo>
                        <a:pt x="1166" y="992"/>
                      </a:lnTo>
                      <a:lnTo>
                        <a:pt x="1201" y="981"/>
                      </a:lnTo>
                      <a:lnTo>
                        <a:pt x="1235" y="969"/>
                      </a:lnTo>
                      <a:lnTo>
                        <a:pt x="1268" y="955"/>
                      </a:lnTo>
                      <a:lnTo>
                        <a:pt x="1300" y="940"/>
                      </a:lnTo>
                      <a:lnTo>
                        <a:pt x="1331" y="925"/>
                      </a:lnTo>
                      <a:lnTo>
                        <a:pt x="1360" y="909"/>
                      </a:lnTo>
                      <a:lnTo>
                        <a:pt x="1389" y="891"/>
                      </a:lnTo>
                      <a:lnTo>
                        <a:pt x="1415" y="873"/>
                      </a:lnTo>
                      <a:lnTo>
                        <a:pt x="1441" y="854"/>
                      </a:lnTo>
                      <a:lnTo>
                        <a:pt x="1466" y="834"/>
                      </a:lnTo>
                      <a:lnTo>
                        <a:pt x="1488" y="814"/>
                      </a:lnTo>
                      <a:lnTo>
                        <a:pt x="1510" y="792"/>
                      </a:lnTo>
                      <a:lnTo>
                        <a:pt x="1529" y="771"/>
                      </a:lnTo>
                      <a:lnTo>
                        <a:pt x="1547" y="748"/>
                      </a:lnTo>
                      <a:lnTo>
                        <a:pt x="1563" y="725"/>
                      </a:lnTo>
                      <a:lnTo>
                        <a:pt x="1578" y="702"/>
                      </a:lnTo>
                      <a:lnTo>
                        <a:pt x="1591" y="677"/>
                      </a:lnTo>
                      <a:lnTo>
                        <a:pt x="1601" y="652"/>
                      </a:lnTo>
                      <a:lnTo>
                        <a:pt x="1610" y="627"/>
                      </a:lnTo>
                      <a:lnTo>
                        <a:pt x="1618" y="601"/>
                      </a:lnTo>
                      <a:lnTo>
                        <a:pt x="1622" y="575"/>
                      </a:lnTo>
                      <a:lnTo>
                        <a:pt x="1626" y="549"/>
                      </a:lnTo>
                      <a:lnTo>
                        <a:pt x="1627" y="521"/>
                      </a:lnTo>
                      <a:lnTo>
                        <a:pt x="1626" y="495"/>
                      </a:lnTo>
                      <a:lnTo>
                        <a:pt x="1622" y="469"/>
                      </a:lnTo>
                      <a:lnTo>
                        <a:pt x="1618" y="442"/>
                      </a:lnTo>
                      <a:lnTo>
                        <a:pt x="1610" y="417"/>
                      </a:lnTo>
                      <a:lnTo>
                        <a:pt x="1601" y="392"/>
                      </a:lnTo>
                      <a:lnTo>
                        <a:pt x="1591" y="366"/>
                      </a:lnTo>
                      <a:lnTo>
                        <a:pt x="1578" y="342"/>
                      </a:lnTo>
                      <a:lnTo>
                        <a:pt x="1563" y="318"/>
                      </a:lnTo>
                      <a:lnTo>
                        <a:pt x="1547" y="295"/>
                      </a:lnTo>
                      <a:lnTo>
                        <a:pt x="1529" y="273"/>
                      </a:lnTo>
                      <a:lnTo>
                        <a:pt x="1510" y="251"/>
                      </a:lnTo>
                      <a:lnTo>
                        <a:pt x="1488" y="230"/>
                      </a:lnTo>
                      <a:lnTo>
                        <a:pt x="1466" y="209"/>
                      </a:lnTo>
                      <a:lnTo>
                        <a:pt x="1441" y="189"/>
                      </a:lnTo>
                      <a:lnTo>
                        <a:pt x="1415" y="171"/>
                      </a:lnTo>
                      <a:lnTo>
                        <a:pt x="1389" y="152"/>
                      </a:lnTo>
                      <a:lnTo>
                        <a:pt x="1360" y="135"/>
                      </a:lnTo>
                      <a:lnTo>
                        <a:pt x="1331" y="119"/>
                      </a:lnTo>
                      <a:lnTo>
                        <a:pt x="1300" y="103"/>
                      </a:lnTo>
                      <a:lnTo>
                        <a:pt x="1268" y="89"/>
                      </a:lnTo>
                      <a:lnTo>
                        <a:pt x="1235" y="75"/>
                      </a:lnTo>
                      <a:lnTo>
                        <a:pt x="1201" y="63"/>
                      </a:lnTo>
                      <a:lnTo>
                        <a:pt x="1166" y="51"/>
                      </a:lnTo>
                      <a:lnTo>
                        <a:pt x="1130" y="40"/>
                      </a:lnTo>
                      <a:lnTo>
                        <a:pt x="1093" y="31"/>
                      </a:lnTo>
                      <a:lnTo>
                        <a:pt x="1056" y="23"/>
                      </a:lnTo>
                      <a:lnTo>
                        <a:pt x="1017" y="16"/>
                      </a:lnTo>
                      <a:lnTo>
                        <a:pt x="978" y="10"/>
                      </a:lnTo>
                      <a:lnTo>
                        <a:pt x="937" y="5"/>
                      </a:lnTo>
                      <a:lnTo>
                        <a:pt x="897" y="2"/>
                      </a:lnTo>
                      <a:lnTo>
                        <a:pt x="855" y="0"/>
                      </a:lnTo>
                      <a:lnTo>
                        <a:pt x="814" y="0"/>
                      </a:lnTo>
                    </a:path>
                  </a:pathLst>
                </a:custGeom>
                <a:solidFill>
                  <a:srgbClr val="00E3AC">
                    <a:alpha val="30000"/>
                  </a:srgbClr>
                </a:solidFill>
                <a:ln w="7938">
                  <a:solidFill>
                    <a:srgbClr val="000000"/>
                  </a:solidFill>
                  <a:round/>
                  <a:headEnd/>
                  <a:tailEnd/>
                </a:ln>
              </p:spPr>
              <p:txBody>
                <a:bodyPr/>
                <a:lstStyle/>
                <a:p>
                  <a:endParaRPr lang="en-US"/>
                </a:p>
              </p:txBody>
            </p:sp>
            <p:sp>
              <p:nvSpPr>
                <p:cNvPr id="1888" name="Rectangle 24"/>
                <p:cNvSpPr>
                  <a:spLocks noChangeArrowheads="1"/>
                </p:cNvSpPr>
                <p:nvPr/>
              </p:nvSpPr>
              <p:spPr bwMode="auto">
                <a:xfrm>
                  <a:off x="3616" y="3081"/>
                  <a:ext cx="1089" cy="174"/>
                </a:xfrm>
                <a:prstGeom prst="rect">
                  <a:avLst/>
                </a:prstGeom>
                <a:noFill/>
                <a:ln w="9525">
                  <a:noFill/>
                  <a:miter lim="800000"/>
                  <a:headEnd/>
                  <a:tailEnd/>
                </a:ln>
              </p:spPr>
              <p:txBody>
                <a:bodyPr wrap="none" lIns="0" tIns="0" rIns="0" bIns="0">
                  <a:spAutoFit/>
                </a:bodyPr>
                <a:lstStyle/>
                <a:p>
                  <a:pPr>
                    <a:defRPr/>
                  </a:pPr>
                  <a:r>
                    <a:rPr lang="en-US" sz="1600" dirty="0">
                      <a:solidFill>
                        <a:srgbClr val="000000"/>
                      </a:solidFill>
                      <a:ea typeface="+mn-ea"/>
                    </a:rPr>
                    <a:t>Software Models</a:t>
                  </a:r>
                  <a:endParaRPr lang="en-US" sz="1600" dirty="0">
                    <a:effectLst>
                      <a:outerShdw blurRad="38100" dist="38100" dir="2700000" algn="tl">
                        <a:srgbClr val="000000"/>
                      </a:outerShdw>
                    </a:effectLst>
                    <a:ea typeface="+mn-ea"/>
                  </a:endParaRPr>
                </a:p>
              </p:txBody>
            </p:sp>
            <p:sp>
              <p:nvSpPr>
                <p:cNvPr id="1889" name="Rectangle 25"/>
                <p:cNvSpPr>
                  <a:spLocks noChangeArrowheads="1"/>
                </p:cNvSpPr>
                <p:nvPr/>
              </p:nvSpPr>
              <p:spPr bwMode="auto">
                <a:xfrm>
                  <a:off x="3672" y="3693"/>
                  <a:ext cx="135" cy="172"/>
                </a:xfrm>
                <a:prstGeom prst="rect">
                  <a:avLst/>
                </a:prstGeom>
                <a:solidFill>
                  <a:srgbClr val="DDDDDD"/>
                </a:solidFill>
                <a:ln w="9525">
                  <a:noFill/>
                  <a:miter lim="800000"/>
                  <a:headEnd/>
                  <a:tailEnd/>
                </a:ln>
              </p:spPr>
              <p:txBody>
                <a:bodyPr/>
                <a:lstStyle/>
                <a:p>
                  <a:endParaRPr lang="en-US"/>
                </a:p>
              </p:txBody>
            </p:sp>
            <p:sp>
              <p:nvSpPr>
                <p:cNvPr id="1890" name="Rectangle 26"/>
                <p:cNvSpPr>
                  <a:spLocks noChangeArrowheads="1"/>
                </p:cNvSpPr>
                <p:nvPr/>
              </p:nvSpPr>
              <p:spPr bwMode="auto">
                <a:xfrm>
                  <a:off x="3672" y="3693"/>
                  <a:ext cx="135" cy="172"/>
                </a:xfrm>
                <a:prstGeom prst="rect">
                  <a:avLst/>
                </a:prstGeom>
                <a:noFill/>
                <a:ln w="1588">
                  <a:solidFill>
                    <a:srgbClr val="000000"/>
                  </a:solidFill>
                  <a:miter lim="800000"/>
                  <a:headEnd/>
                  <a:tailEnd/>
                </a:ln>
              </p:spPr>
              <p:txBody>
                <a:bodyPr/>
                <a:lstStyle/>
                <a:p>
                  <a:endParaRPr lang="en-US"/>
                </a:p>
              </p:txBody>
            </p:sp>
            <p:sp>
              <p:nvSpPr>
                <p:cNvPr id="1891" name="Line 27"/>
                <p:cNvSpPr>
                  <a:spLocks noChangeShapeType="1"/>
                </p:cNvSpPr>
                <p:nvPr/>
              </p:nvSpPr>
              <p:spPr bwMode="auto">
                <a:xfrm>
                  <a:off x="3673" y="3729"/>
                  <a:ext cx="134" cy="0"/>
                </a:xfrm>
                <a:prstGeom prst="line">
                  <a:avLst/>
                </a:prstGeom>
                <a:noFill/>
                <a:ln w="1588">
                  <a:solidFill>
                    <a:srgbClr val="000000"/>
                  </a:solidFill>
                  <a:round/>
                  <a:headEnd/>
                  <a:tailEnd/>
                </a:ln>
              </p:spPr>
              <p:txBody>
                <a:bodyPr/>
                <a:lstStyle/>
                <a:p>
                  <a:endParaRPr lang="en-US"/>
                </a:p>
              </p:txBody>
            </p:sp>
            <p:sp>
              <p:nvSpPr>
                <p:cNvPr id="1892" name="Line 28"/>
                <p:cNvSpPr>
                  <a:spLocks noChangeShapeType="1"/>
                </p:cNvSpPr>
                <p:nvPr/>
              </p:nvSpPr>
              <p:spPr bwMode="auto">
                <a:xfrm>
                  <a:off x="3673" y="3785"/>
                  <a:ext cx="134" cy="0"/>
                </a:xfrm>
                <a:prstGeom prst="line">
                  <a:avLst/>
                </a:prstGeom>
                <a:noFill/>
                <a:ln w="1588">
                  <a:solidFill>
                    <a:srgbClr val="000000"/>
                  </a:solidFill>
                  <a:round/>
                  <a:headEnd/>
                  <a:tailEnd/>
                </a:ln>
              </p:spPr>
              <p:txBody>
                <a:bodyPr/>
                <a:lstStyle/>
                <a:p>
                  <a:endParaRPr lang="en-US"/>
                </a:p>
              </p:txBody>
            </p:sp>
            <p:sp>
              <p:nvSpPr>
                <p:cNvPr id="1893" name="Rectangle 29"/>
                <p:cNvSpPr>
                  <a:spLocks noChangeArrowheads="1"/>
                </p:cNvSpPr>
                <p:nvPr/>
              </p:nvSpPr>
              <p:spPr bwMode="auto">
                <a:xfrm>
                  <a:off x="4078" y="3487"/>
                  <a:ext cx="139" cy="163"/>
                </a:xfrm>
                <a:prstGeom prst="rect">
                  <a:avLst/>
                </a:prstGeom>
                <a:solidFill>
                  <a:srgbClr val="DDDDDD"/>
                </a:solidFill>
                <a:ln w="9525">
                  <a:noFill/>
                  <a:miter lim="800000"/>
                  <a:headEnd/>
                  <a:tailEnd/>
                </a:ln>
              </p:spPr>
              <p:txBody>
                <a:bodyPr/>
                <a:lstStyle/>
                <a:p>
                  <a:endParaRPr lang="en-US"/>
                </a:p>
              </p:txBody>
            </p:sp>
            <p:sp>
              <p:nvSpPr>
                <p:cNvPr id="1894" name="Rectangle 30"/>
                <p:cNvSpPr>
                  <a:spLocks noChangeArrowheads="1"/>
                </p:cNvSpPr>
                <p:nvPr/>
              </p:nvSpPr>
              <p:spPr bwMode="auto">
                <a:xfrm>
                  <a:off x="4078" y="3487"/>
                  <a:ext cx="139" cy="163"/>
                </a:xfrm>
                <a:prstGeom prst="rect">
                  <a:avLst/>
                </a:prstGeom>
                <a:noFill/>
                <a:ln w="1588">
                  <a:solidFill>
                    <a:srgbClr val="000000"/>
                  </a:solidFill>
                  <a:miter lim="800000"/>
                  <a:headEnd/>
                  <a:tailEnd/>
                </a:ln>
              </p:spPr>
              <p:txBody>
                <a:bodyPr/>
                <a:lstStyle/>
                <a:p>
                  <a:endParaRPr lang="en-US"/>
                </a:p>
              </p:txBody>
            </p:sp>
            <p:sp>
              <p:nvSpPr>
                <p:cNvPr id="1895" name="Line 31"/>
                <p:cNvSpPr>
                  <a:spLocks noChangeShapeType="1"/>
                </p:cNvSpPr>
                <p:nvPr/>
              </p:nvSpPr>
              <p:spPr bwMode="auto">
                <a:xfrm>
                  <a:off x="4080" y="3525"/>
                  <a:ext cx="138" cy="0"/>
                </a:xfrm>
                <a:prstGeom prst="line">
                  <a:avLst/>
                </a:prstGeom>
                <a:noFill/>
                <a:ln w="1588">
                  <a:solidFill>
                    <a:srgbClr val="000000"/>
                  </a:solidFill>
                  <a:round/>
                  <a:headEnd/>
                  <a:tailEnd/>
                </a:ln>
              </p:spPr>
              <p:txBody>
                <a:bodyPr/>
                <a:lstStyle/>
                <a:p>
                  <a:endParaRPr lang="en-US"/>
                </a:p>
              </p:txBody>
            </p:sp>
            <p:sp>
              <p:nvSpPr>
                <p:cNvPr id="1896" name="Line 32"/>
                <p:cNvSpPr>
                  <a:spLocks noChangeShapeType="1"/>
                </p:cNvSpPr>
                <p:nvPr/>
              </p:nvSpPr>
              <p:spPr bwMode="auto">
                <a:xfrm>
                  <a:off x="4080" y="3567"/>
                  <a:ext cx="138" cy="0"/>
                </a:xfrm>
                <a:prstGeom prst="line">
                  <a:avLst/>
                </a:prstGeom>
                <a:noFill/>
                <a:ln w="1588">
                  <a:solidFill>
                    <a:srgbClr val="000000"/>
                  </a:solidFill>
                  <a:round/>
                  <a:headEnd/>
                  <a:tailEnd/>
                </a:ln>
              </p:spPr>
              <p:txBody>
                <a:bodyPr/>
                <a:lstStyle/>
                <a:p>
                  <a:endParaRPr lang="en-US"/>
                </a:p>
              </p:txBody>
            </p:sp>
            <p:sp>
              <p:nvSpPr>
                <p:cNvPr id="1897" name="Rectangle 33"/>
                <p:cNvSpPr>
                  <a:spLocks noChangeArrowheads="1"/>
                </p:cNvSpPr>
                <p:nvPr/>
              </p:nvSpPr>
              <p:spPr bwMode="auto">
                <a:xfrm>
                  <a:off x="4295" y="3486"/>
                  <a:ext cx="134" cy="166"/>
                </a:xfrm>
                <a:prstGeom prst="rect">
                  <a:avLst/>
                </a:prstGeom>
                <a:solidFill>
                  <a:srgbClr val="DDDDDD"/>
                </a:solidFill>
                <a:ln w="9525">
                  <a:noFill/>
                  <a:miter lim="800000"/>
                  <a:headEnd/>
                  <a:tailEnd/>
                </a:ln>
              </p:spPr>
              <p:txBody>
                <a:bodyPr/>
                <a:lstStyle/>
                <a:p>
                  <a:endParaRPr lang="en-US"/>
                </a:p>
              </p:txBody>
            </p:sp>
            <p:sp>
              <p:nvSpPr>
                <p:cNvPr id="1898" name="Rectangle 34"/>
                <p:cNvSpPr>
                  <a:spLocks noChangeArrowheads="1"/>
                </p:cNvSpPr>
                <p:nvPr/>
              </p:nvSpPr>
              <p:spPr bwMode="auto">
                <a:xfrm>
                  <a:off x="4295" y="3486"/>
                  <a:ext cx="134" cy="166"/>
                </a:xfrm>
                <a:prstGeom prst="rect">
                  <a:avLst/>
                </a:prstGeom>
                <a:noFill/>
                <a:ln w="1588">
                  <a:solidFill>
                    <a:srgbClr val="000000"/>
                  </a:solidFill>
                  <a:miter lim="800000"/>
                  <a:headEnd/>
                  <a:tailEnd/>
                </a:ln>
              </p:spPr>
              <p:txBody>
                <a:bodyPr/>
                <a:lstStyle/>
                <a:p>
                  <a:endParaRPr lang="en-US"/>
                </a:p>
              </p:txBody>
            </p:sp>
            <p:sp>
              <p:nvSpPr>
                <p:cNvPr id="1899" name="Line 35"/>
                <p:cNvSpPr>
                  <a:spLocks noChangeShapeType="1"/>
                </p:cNvSpPr>
                <p:nvPr/>
              </p:nvSpPr>
              <p:spPr bwMode="auto">
                <a:xfrm>
                  <a:off x="4297" y="3508"/>
                  <a:ext cx="133" cy="0"/>
                </a:xfrm>
                <a:prstGeom prst="line">
                  <a:avLst/>
                </a:prstGeom>
                <a:noFill/>
                <a:ln w="1588">
                  <a:solidFill>
                    <a:srgbClr val="000000"/>
                  </a:solidFill>
                  <a:round/>
                  <a:headEnd/>
                  <a:tailEnd/>
                </a:ln>
              </p:spPr>
              <p:txBody>
                <a:bodyPr/>
                <a:lstStyle/>
                <a:p>
                  <a:endParaRPr lang="en-US"/>
                </a:p>
              </p:txBody>
            </p:sp>
            <p:sp>
              <p:nvSpPr>
                <p:cNvPr id="1900" name="Line 36"/>
                <p:cNvSpPr>
                  <a:spLocks noChangeShapeType="1"/>
                </p:cNvSpPr>
                <p:nvPr/>
              </p:nvSpPr>
              <p:spPr bwMode="auto">
                <a:xfrm>
                  <a:off x="4297" y="3578"/>
                  <a:ext cx="133" cy="0"/>
                </a:xfrm>
                <a:prstGeom prst="line">
                  <a:avLst/>
                </a:prstGeom>
                <a:noFill/>
                <a:ln w="1588">
                  <a:solidFill>
                    <a:srgbClr val="000000"/>
                  </a:solidFill>
                  <a:round/>
                  <a:headEnd/>
                  <a:tailEnd/>
                </a:ln>
              </p:spPr>
              <p:txBody>
                <a:bodyPr/>
                <a:lstStyle/>
                <a:p>
                  <a:endParaRPr lang="en-US"/>
                </a:p>
              </p:txBody>
            </p:sp>
            <p:sp>
              <p:nvSpPr>
                <p:cNvPr id="1901" name="Rectangle 37"/>
                <p:cNvSpPr>
                  <a:spLocks noChangeArrowheads="1"/>
                </p:cNvSpPr>
                <p:nvPr/>
              </p:nvSpPr>
              <p:spPr bwMode="auto">
                <a:xfrm>
                  <a:off x="4199" y="3254"/>
                  <a:ext cx="128" cy="170"/>
                </a:xfrm>
                <a:prstGeom prst="rect">
                  <a:avLst/>
                </a:prstGeom>
                <a:solidFill>
                  <a:srgbClr val="DDDDDD"/>
                </a:solidFill>
                <a:ln w="9525">
                  <a:noFill/>
                  <a:miter lim="800000"/>
                  <a:headEnd/>
                  <a:tailEnd/>
                </a:ln>
              </p:spPr>
              <p:txBody>
                <a:bodyPr/>
                <a:lstStyle/>
                <a:p>
                  <a:endParaRPr lang="en-US"/>
                </a:p>
              </p:txBody>
            </p:sp>
            <p:sp>
              <p:nvSpPr>
                <p:cNvPr id="1902" name="Rectangle 38"/>
                <p:cNvSpPr>
                  <a:spLocks noChangeArrowheads="1"/>
                </p:cNvSpPr>
                <p:nvPr/>
              </p:nvSpPr>
              <p:spPr bwMode="auto">
                <a:xfrm>
                  <a:off x="4199" y="3254"/>
                  <a:ext cx="128" cy="170"/>
                </a:xfrm>
                <a:prstGeom prst="rect">
                  <a:avLst/>
                </a:prstGeom>
                <a:noFill/>
                <a:ln w="1588">
                  <a:solidFill>
                    <a:srgbClr val="000000"/>
                  </a:solidFill>
                  <a:miter lim="800000"/>
                  <a:headEnd/>
                  <a:tailEnd/>
                </a:ln>
              </p:spPr>
              <p:txBody>
                <a:bodyPr/>
                <a:lstStyle/>
                <a:p>
                  <a:endParaRPr lang="en-US"/>
                </a:p>
              </p:txBody>
            </p:sp>
            <p:sp>
              <p:nvSpPr>
                <p:cNvPr id="1903" name="Line 39"/>
                <p:cNvSpPr>
                  <a:spLocks noChangeShapeType="1"/>
                </p:cNvSpPr>
                <p:nvPr/>
              </p:nvSpPr>
              <p:spPr bwMode="auto">
                <a:xfrm>
                  <a:off x="4200" y="3278"/>
                  <a:ext cx="128" cy="0"/>
                </a:xfrm>
                <a:prstGeom prst="line">
                  <a:avLst/>
                </a:prstGeom>
                <a:noFill/>
                <a:ln w="1588">
                  <a:solidFill>
                    <a:srgbClr val="000000"/>
                  </a:solidFill>
                  <a:round/>
                  <a:headEnd/>
                  <a:tailEnd/>
                </a:ln>
              </p:spPr>
              <p:txBody>
                <a:bodyPr/>
                <a:lstStyle/>
                <a:p>
                  <a:endParaRPr lang="en-US"/>
                </a:p>
              </p:txBody>
            </p:sp>
            <p:sp>
              <p:nvSpPr>
                <p:cNvPr id="1904" name="Line 40"/>
                <p:cNvSpPr>
                  <a:spLocks noChangeShapeType="1"/>
                </p:cNvSpPr>
                <p:nvPr/>
              </p:nvSpPr>
              <p:spPr bwMode="auto">
                <a:xfrm>
                  <a:off x="4200" y="3334"/>
                  <a:ext cx="128" cy="0"/>
                </a:xfrm>
                <a:prstGeom prst="line">
                  <a:avLst/>
                </a:prstGeom>
                <a:noFill/>
                <a:ln w="1588">
                  <a:solidFill>
                    <a:srgbClr val="000000"/>
                  </a:solidFill>
                  <a:round/>
                  <a:headEnd/>
                  <a:tailEnd/>
                </a:ln>
              </p:spPr>
              <p:txBody>
                <a:bodyPr/>
                <a:lstStyle/>
                <a:p>
                  <a:endParaRPr lang="en-US"/>
                </a:p>
              </p:txBody>
            </p:sp>
            <p:sp>
              <p:nvSpPr>
                <p:cNvPr id="1905" name="Rectangle 41"/>
                <p:cNvSpPr>
                  <a:spLocks noChangeArrowheads="1"/>
                </p:cNvSpPr>
                <p:nvPr/>
              </p:nvSpPr>
              <p:spPr bwMode="auto">
                <a:xfrm>
                  <a:off x="3788" y="3457"/>
                  <a:ext cx="130" cy="150"/>
                </a:xfrm>
                <a:prstGeom prst="rect">
                  <a:avLst/>
                </a:prstGeom>
                <a:solidFill>
                  <a:srgbClr val="DDDDDD"/>
                </a:solidFill>
                <a:ln w="9525">
                  <a:noFill/>
                  <a:miter lim="800000"/>
                  <a:headEnd/>
                  <a:tailEnd/>
                </a:ln>
              </p:spPr>
              <p:txBody>
                <a:bodyPr/>
                <a:lstStyle/>
                <a:p>
                  <a:endParaRPr lang="en-US"/>
                </a:p>
              </p:txBody>
            </p:sp>
            <p:sp>
              <p:nvSpPr>
                <p:cNvPr id="1906" name="Rectangle 42"/>
                <p:cNvSpPr>
                  <a:spLocks noChangeArrowheads="1"/>
                </p:cNvSpPr>
                <p:nvPr/>
              </p:nvSpPr>
              <p:spPr bwMode="auto">
                <a:xfrm>
                  <a:off x="3788" y="3457"/>
                  <a:ext cx="130" cy="150"/>
                </a:xfrm>
                <a:prstGeom prst="rect">
                  <a:avLst/>
                </a:prstGeom>
                <a:noFill/>
                <a:ln w="1588">
                  <a:solidFill>
                    <a:srgbClr val="000000"/>
                  </a:solidFill>
                  <a:miter lim="800000"/>
                  <a:headEnd/>
                  <a:tailEnd/>
                </a:ln>
              </p:spPr>
              <p:txBody>
                <a:bodyPr/>
                <a:lstStyle/>
                <a:p>
                  <a:endParaRPr lang="en-US"/>
                </a:p>
              </p:txBody>
            </p:sp>
            <p:sp>
              <p:nvSpPr>
                <p:cNvPr id="1907" name="Line 43"/>
                <p:cNvSpPr>
                  <a:spLocks noChangeShapeType="1"/>
                </p:cNvSpPr>
                <p:nvPr/>
              </p:nvSpPr>
              <p:spPr bwMode="auto">
                <a:xfrm>
                  <a:off x="3789" y="3494"/>
                  <a:ext cx="130" cy="0"/>
                </a:xfrm>
                <a:prstGeom prst="line">
                  <a:avLst/>
                </a:prstGeom>
                <a:noFill/>
                <a:ln w="1588">
                  <a:solidFill>
                    <a:srgbClr val="000000"/>
                  </a:solidFill>
                  <a:round/>
                  <a:headEnd/>
                  <a:tailEnd/>
                </a:ln>
              </p:spPr>
              <p:txBody>
                <a:bodyPr/>
                <a:lstStyle/>
                <a:p>
                  <a:endParaRPr lang="en-US"/>
                </a:p>
              </p:txBody>
            </p:sp>
            <p:sp>
              <p:nvSpPr>
                <p:cNvPr id="1908" name="Line 44"/>
                <p:cNvSpPr>
                  <a:spLocks noChangeShapeType="1"/>
                </p:cNvSpPr>
                <p:nvPr/>
              </p:nvSpPr>
              <p:spPr bwMode="auto">
                <a:xfrm>
                  <a:off x="3789" y="3563"/>
                  <a:ext cx="130" cy="0"/>
                </a:xfrm>
                <a:prstGeom prst="line">
                  <a:avLst/>
                </a:prstGeom>
                <a:noFill/>
                <a:ln w="1588">
                  <a:solidFill>
                    <a:srgbClr val="000000"/>
                  </a:solidFill>
                  <a:round/>
                  <a:headEnd/>
                  <a:tailEnd/>
                </a:ln>
              </p:spPr>
              <p:txBody>
                <a:bodyPr/>
                <a:lstStyle/>
                <a:p>
                  <a:endParaRPr lang="en-US"/>
                </a:p>
              </p:txBody>
            </p:sp>
            <p:sp>
              <p:nvSpPr>
                <p:cNvPr id="1909" name="Rectangle 45"/>
                <p:cNvSpPr>
                  <a:spLocks noChangeArrowheads="1"/>
                </p:cNvSpPr>
                <p:nvPr/>
              </p:nvSpPr>
              <p:spPr bwMode="auto">
                <a:xfrm>
                  <a:off x="3914" y="3700"/>
                  <a:ext cx="101" cy="151"/>
                </a:xfrm>
                <a:prstGeom prst="rect">
                  <a:avLst/>
                </a:prstGeom>
                <a:solidFill>
                  <a:srgbClr val="DDDDDD"/>
                </a:solidFill>
                <a:ln w="9525">
                  <a:noFill/>
                  <a:miter lim="800000"/>
                  <a:headEnd/>
                  <a:tailEnd/>
                </a:ln>
              </p:spPr>
              <p:txBody>
                <a:bodyPr/>
                <a:lstStyle/>
                <a:p>
                  <a:endParaRPr lang="en-US"/>
                </a:p>
              </p:txBody>
            </p:sp>
            <p:sp>
              <p:nvSpPr>
                <p:cNvPr id="1910" name="Rectangle 46"/>
                <p:cNvSpPr>
                  <a:spLocks noChangeArrowheads="1"/>
                </p:cNvSpPr>
                <p:nvPr/>
              </p:nvSpPr>
              <p:spPr bwMode="auto">
                <a:xfrm>
                  <a:off x="3914" y="3700"/>
                  <a:ext cx="101" cy="151"/>
                </a:xfrm>
                <a:prstGeom prst="rect">
                  <a:avLst/>
                </a:prstGeom>
                <a:noFill/>
                <a:ln w="1588">
                  <a:solidFill>
                    <a:srgbClr val="000000"/>
                  </a:solidFill>
                  <a:miter lim="800000"/>
                  <a:headEnd/>
                  <a:tailEnd/>
                </a:ln>
              </p:spPr>
              <p:txBody>
                <a:bodyPr/>
                <a:lstStyle/>
                <a:p>
                  <a:endParaRPr lang="en-US"/>
                </a:p>
              </p:txBody>
            </p:sp>
            <p:sp>
              <p:nvSpPr>
                <p:cNvPr id="1911" name="Line 47"/>
                <p:cNvSpPr>
                  <a:spLocks noChangeShapeType="1"/>
                </p:cNvSpPr>
                <p:nvPr/>
              </p:nvSpPr>
              <p:spPr bwMode="auto">
                <a:xfrm>
                  <a:off x="3915" y="3736"/>
                  <a:ext cx="101" cy="0"/>
                </a:xfrm>
                <a:prstGeom prst="line">
                  <a:avLst/>
                </a:prstGeom>
                <a:noFill/>
                <a:ln w="1588">
                  <a:solidFill>
                    <a:srgbClr val="000000"/>
                  </a:solidFill>
                  <a:round/>
                  <a:headEnd/>
                  <a:tailEnd/>
                </a:ln>
              </p:spPr>
              <p:txBody>
                <a:bodyPr/>
                <a:lstStyle/>
                <a:p>
                  <a:endParaRPr lang="en-US"/>
                </a:p>
              </p:txBody>
            </p:sp>
            <p:sp>
              <p:nvSpPr>
                <p:cNvPr id="1912" name="Line 48"/>
                <p:cNvSpPr>
                  <a:spLocks noChangeShapeType="1"/>
                </p:cNvSpPr>
                <p:nvPr/>
              </p:nvSpPr>
              <p:spPr bwMode="auto">
                <a:xfrm>
                  <a:off x="3915" y="3779"/>
                  <a:ext cx="101" cy="0"/>
                </a:xfrm>
                <a:prstGeom prst="line">
                  <a:avLst/>
                </a:prstGeom>
                <a:noFill/>
                <a:ln w="1588">
                  <a:solidFill>
                    <a:srgbClr val="000000"/>
                  </a:solidFill>
                  <a:round/>
                  <a:headEnd/>
                  <a:tailEnd/>
                </a:ln>
              </p:spPr>
              <p:txBody>
                <a:bodyPr/>
                <a:lstStyle/>
                <a:p>
                  <a:endParaRPr lang="en-US"/>
                </a:p>
              </p:txBody>
            </p:sp>
            <p:sp>
              <p:nvSpPr>
                <p:cNvPr id="1913" name="Freeform 49"/>
                <p:cNvSpPr>
                  <a:spLocks/>
                </p:cNvSpPr>
                <p:nvPr/>
              </p:nvSpPr>
              <p:spPr bwMode="auto">
                <a:xfrm>
                  <a:off x="4533" y="3302"/>
                  <a:ext cx="15" cy="17"/>
                </a:xfrm>
                <a:custGeom>
                  <a:avLst/>
                  <a:gdLst>
                    <a:gd name="T0" fmla="*/ 15 w 15"/>
                    <a:gd name="T1" fmla="*/ 8 h 17"/>
                    <a:gd name="T2" fmla="*/ 15 w 15"/>
                    <a:gd name="T3" fmla="*/ 5 h 17"/>
                    <a:gd name="T4" fmla="*/ 14 w 15"/>
                    <a:gd name="T5" fmla="*/ 3 h 17"/>
                    <a:gd name="T6" fmla="*/ 11 w 15"/>
                    <a:gd name="T7" fmla="*/ 1 h 17"/>
                    <a:gd name="T8" fmla="*/ 8 w 15"/>
                    <a:gd name="T9" fmla="*/ 0 h 17"/>
                    <a:gd name="T10" fmla="*/ 5 w 15"/>
                    <a:gd name="T11" fmla="*/ 1 h 17"/>
                    <a:gd name="T12" fmla="*/ 2 w 15"/>
                    <a:gd name="T13" fmla="*/ 3 h 17"/>
                    <a:gd name="T14" fmla="*/ 1 w 15"/>
                    <a:gd name="T15" fmla="*/ 5 h 17"/>
                    <a:gd name="T16" fmla="*/ 0 w 15"/>
                    <a:gd name="T17" fmla="*/ 8 h 17"/>
                    <a:gd name="T18" fmla="*/ 1 w 15"/>
                    <a:gd name="T19" fmla="*/ 12 h 17"/>
                    <a:gd name="T20" fmla="*/ 2 w 15"/>
                    <a:gd name="T21" fmla="*/ 15 h 17"/>
                    <a:gd name="T22" fmla="*/ 5 w 15"/>
                    <a:gd name="T23" fmla="*/ 16 h 17"/>
                    <a:gd name="T24" fmla="*/ 8 w 15"/>
                    <a:gd name="T25" fmla="*/ 17 h 17"/>
                    <a:gd name="T26" fmla="*/ 11 w 15"/>
                    <a:gd name="T27" fmla="*/ 16 h 17"/>
                    <a:gd name="T28" fmla="*/ 14 w 15"/>
                    <a:gd name="T29" fmla="*/ 15 h 17"/>
                    <a:gd name="T30" fmla="*/ 15 w 15"/>
                    <a:gd name="T31" fmla="*/ 12 h 17"/>
                    <a:gd name="T32" fmla="*/ 15 w 15"/>
                    <a:gd name="T33" fmla="*/ 8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
                    <a:gd name="T52" fmla="*/ 0 h 17"/>
                    <a:gd name="T53" fmla="*/ 15 w 15"/>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 h="17">
                      <a:moveTo>
                        <a:pt x="15" y="8"/>
                      </a:moveTo>
                      <a:lnTo>
                        <a:pt x="15" y="5"/>
                      </a:lnTo>
                      <a:lnTo>
                        <a:pt x="14" y="3"/>
                      </a:lnTo>
                      <a:lnTo>
                        <a:pt x="11" y="1"/>
                      </a:lnTo>
                      <a:lnTo>
                        <a:pt x="8" y="0"/>
                      </a:lnTo>
                      <a:lnTo>
                        <a:pt x="5" y="1"/>
                      </a:lnTo>
                      <a:lnTo>
                        <a:pt x="2" y="3"/>
                      </a:lnTo>
                      <a:lnTo>
                        <a:pt x="1" y="5"/>
                      </a:lnTo>
                      <a:lnTo>
                        <a:pt x="0" y="8"/>
                      </a:lnTo>
                      <a:lnTo>
                        <a:pt x="1" y="12"/>
                      </a:lnTo>
                      <a:lnTo>
                        <a:pt x="2" y="15"/>
                      </a:lnTo>
                      <a:lnTo>
                        <a:pt x="5" y="16"/>
                      </a:lnTo>
                      <a:lnTo>
                        <a:pt x="8" y="17"/>
                      </a:lnTo>
                      <a:lnTo>
                        <a:pt x="11" y="16"/>
                      </a:lnTo>
                      <a:lnTo>
                        <a:pt x="14" y="15"/>
                      </a:lnTo>
                      <a:lnTo>
                        <a:pt x="15" y="12"/>
                      </a:lnTo>
                      <a:lnTo>
                        <a:pt x="15" y="8"/>
                      </a:lnTo>
                    </a:path>
                  </a:pathLst>
                </a:custGeom>
                <a:noFill/>
                <a:ln w="0">
                  <a:solidFill>
                    <a:srgbClr val="000000"/>
                  </a:solidFill>
                  <a:round/>
                  <a:headEnd/>
                  <a:tailEnd/>
                </a:ln>
              </p:spPr>
              <p:txBody>
                <a:bodyPr/>
                <a:lstStyle/>
                <a:p>
                  <a:endParaRPr lang="en-US"/>
                </a:p>
              </p:txBody>
            </p:sp>
            <p:sp>
              <p:nvSpPr>
                <p:cNvPr id="1914" name="Line 50"/>
                <p:cNvSpPr>
                  <a:spLocks noChangeShapeType="1"/>
                </p:cNvSpPr>
                <p:nvPr/>
              </p:nvSpPr>
              <p:spPr bwMode="auto">
                <a:xfrm>
                  <a:off x="4542" y="3321"/>
                  <a:ext cx="0" cy="26"/>
                </a:xfrm>
                <a:prstGeom prst="line">
                  <a:avLst/>
                </a:prstGeom>
                <a:noFill/>
                <a:ln w="0">
                  <a:solidFill>
                    <a:srgbClr val="000000"/>
                  </a:solidFill>
                  <a:round/>
                  <a:headEnd/>
                  <a:tailEnd/>
                </a:ln>
              </p:spPr>
              <p:txBody>
                <a:bodyPr/>
                <a:lstStyle/>
                <a:p>
                  <a:endParaRPr lang="en-US"/>
                </a:p>
              </p:txBody>
            </p:sp>
            <p:sp>
              <p:nvSpPr>
                <p:cNvPr id="1915" name="Line 51"/>
                <p:cNvSpPr>
                  <a:spLocks noChangeShapeType="1"/>
                </p:cNvSpPr>
                <p:nvPr/>
              </p:nvSpPr>
              <p:spPr bwMode="auto">
                <a:xfrm>
                  <a:off x="4519" y="3331"/>
                  <a:ext cx="46" cy="0"/>
                </a:xfrm>
                <a:prstGeom prst="line">
                  <a:avLst/>
                </a:prstGeom>
                <a:noFill/>
                <a:ln w="0">
                  <a:solidFill>
                    <a:srgbClr val="000000"/>
                  </a:solidFill>
                  <a:round/>
                  <a:headEnd/>
                  <a:tailEnd/>
                </a:ln>
              </p:spPr>
              <p:txBody>
                <a:bodyPr/>
                <a:lstStyle/>
                <a:p>
                  <a:endParaRPr lang="en-US"/>
                </a:p>
              </p:txBody>
            </p:sp>
            <p:sp>
              <p:nvSpPr>
                <p:cNvPr id="1916" name="Line 52"/>
                <p:cNvSpPr>
                  <a:spLocks noChangeShapeType="1"/>
                </p:cNvSpPr>
                <p:nvPr/>
              </p:nvSpPr>
              <p:spPr bwMode="auto">
                <a:xfrm flipH="1">
                  <a:off x="4520" y="3347"/>
                  <a:ext cx="22" cy="31"/>
                </a:xfrm>
                <a:prstGeom prst="line">
                  <a:avLst/>
                </a:prstGeom>
                <a:noFill/>
                <a:ln w="0">
                  <a:solidFill>
                    <a:srgbClr val="000000"/>
                  </a:solidFill>
                  <a:round/>
                  <a:headEnd/>
                  <a:tailEnd/>
                </a:ln>
              </p:spPr>
              <p:txBody>
                <a:bodyPr/>
                <a:lstStyle/>
                <a:p>
                  <a:endParaRPr lang="en-US"/>
                </a:p>
              </p:txBody>
            </p:sp>
            <p:sp>
              <p:nvSpPr>
                <p:cNvPr id="1917" name="Line 53"/>
                <p:cNvSpPr>
                  <a:spLocks noChangeShapeType="1"/>
                </p:cNvSpPr>
                <p:nvPr/>
              </p:nvSpPr>
              <p:spPr bwMode="auto">
                <a:xfrm>
                  <a:off x="4542" y="3347"/>
                  <a:ext cx="22" cy="31"/>
                </a:xfrm>
                <a:prstGeom prst="line">
                  <a:avLst/>
                </a:prstGeom>
                <a:noFill/>
                <a:ln w="0">
                  <a:solidFill>
                    <a:srgbClr val="000000"/>
                  </a:solidFill>
                  <a:round/>
                  <a:headEnd/>
                  <a:tailEnd/>
                </a:ln>
              </p:spPr>
              <p:txBody>
                <a:bodyPr/>
                <a:lstStyle/>
                <a:p>
                  <a:endParaRPr lang="en-US"/>
                </a:p>
              </p:txBody>
            </p:sp>
            <p:sp>
              <p:nvSpPr>
                <p:cNvPr id="1918" name="Freeform 54"/>
                <p:cNvSpPr>
                  <a:spLocks/>
                </p:cNvSpPr>
                <p:nvPr/>
              </p:nvSpPr>
              <p:spPr bwMode="auto">
                <a:xfrm>
                  <a:off x="3703" y="3376"/>
                  <a:ext cx="16" cy="16"/>
                </a:xfrm>
                <a:custGeom>
                  <a:avLst/>
                  <a:gdLst>
                    <a:gd name="T0" fmla="*/ 16 w 16"/>
                    <a:gd name="T1" fmla="*/ 8 h 16"/>
                    <a:gd name="T2" fmla="*/ 15 w 16"/>
                    <a:gd name="T3" fmla="*/ 6 h 16"/>
                    <a:gd name="T4" fmla="*/ 13 w 16"/>
                    <a:gd name="T5" fmla="*/ 2 h 16"/>
                    <a:gd name="T6" fmla="*/ 11 w 16"/>
                    <a:gd name="T7" fmla="*/ 1 h 16"/>
                    <a:gd name="T8" fmla="*/ 8 w 16"/>
                    <a:gd name="T9" fmla="*/ 0 h 16"/>
                    <a:gd name="T10" fmla="*/ 4 w 16"/>
                    <a:gd name="T11" fmla="*/ 1 h 16"/>
                    <a:gd name="T12" fmla="*/ 2 w 16"/>
                    <a:gd name="T13" fmla="*/ 2 h 16"/>
                    <a:gd name="T14" fmla="*/ 0 w 16"/>
                    <a:gd name="T15" fmla="*/ 6 h 16"/>
                    <a:gd name="T16" fmla="*/ 0 w 16"/>
                    <a:gd name="T17" fmla="*/ 8 h 16"/>
                    <a:gd name="T18" fmla="*/ 0 w 16"/>
                    <a:gd name="T19" fmla="*/ 11 h 16"/>
                    <a:gd name="T20" fmla="*/ 2 w 16"/>
                    <a:gd name="T21" fmla="*/ 14 h 16"/>
                    <a:gd name="T22" fmla="*/ 4 w 16"/>
                    <a:gd name="T23" fmla="*/ 16 h 16"/>
                    <a:gd name="T24" fmla="*/ 8 w 16"/>
                    <a:gd name="T25" fmla="*/ 16 h 16"/>
                    <a:gd name="T26" fmla="*/ 11 w 16"/>
                    <a:gd name="T27" fmla="*/ 16 h 16"/>
                    <a:gd name="T28" fmla="*/ 13 w 16"/>
                    <a:gd name="T29" fmla="*/ 14 h 16"/>
                    <a:gd name="T30" fmla="*/ 15 w 16"/>
                    <a:gd name="T31" fmla="*/ 11 h 16"/>
                    <a:gd name="T32" fmla="*/ 16 w 16"/>
                    <a:gd name="T33" fmla="*/ 8 h 1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
                    <a:gd name="T52" fmla="*/ 0 h 16"/>
                    <a:gd name="T53" fmla="*/ 16 w 16"/>
                    <a:gd name="T54" fmla="*/ 16 h 1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 h="16">
                      <a:moveTo>
                        <a:pt x="16" y="8"/>
                      </a:moveTo>
                      <a:lnTo>
                        <a:pt x="15" y="6"/>
                      </a:lnTo>
                      <a:lnTo>
                        <a:pt x="13" y="2"/>
                      </a:lnTo>
                      <a:lnTo>
                        <a:pt x="11" y="1"/>
                      </a:lnTo>
                      <a:lnTo>
                        <a:pt x="8" y="0"/>
                      </a:lnTo>
                      <a:lnTo>
                        <a:pt x="4" y="1"/>
                      </a:lnTo>
                      <a:lnTo>
                        <a:pt x="2" y="2"/>
                      </a:lnTo>
                      <a:lnTo>
                        <a:pt x="0" y="6"/>
                      </a:lnTo>
                      <a:lnTo>
                        <a:pt x="0" y="8"/>
                      </a:lnTo>
                      <a:lnTo>
                        <a:pt x="0" y="11"/>
                      </a:lnTo>
                      <a:lnTo>
                        <a:pt x="2" y="14"/>
                      </a:lnTo>
                      <a:lnTo>
                        <a:pt x="4" y="16"/>
                      </a:lnTo>
                      <a:lnTo>
                        <a:pt x="8" y="16"/>
                      </a:lnTo>
                      <a:lnTo>
                        <a:pt x="11" y="16"/>
                      </a:lnTo>
                      <a:lnTo>
                        <a:pt x="13" y="14"/>
                      </a:lnTo>
                      <a:lnTo>
                        <a:pt x="15" y="11"/>
                      </a:lnTo>
                      <a:lnTo>
                        <a:pt x="16" y="8"/>
                      </a:lnTo>
                    </a:path>
                  </a:pathLst>
                </a:custGeom>
                <a:noFill/>
                <a:ln w="0">
                  <a:solidFill>
                    <a:srgbClr val="000000"/>
                  </a:solidFill>
                  <a:round/>
                  <a:headEnd/>
                  <a:tailEnd/>
                </a:ln>
              </p:spPr>
              <p:txBody>
                <a:bodyPr/>
                <a:lstStyle/>
                <a:p>
                  <a:endParaRPr lang="en-US"/>
                </a:p>
              </p:txBody>
            </p:sp>
            <p:sp>
              <p:nvSpPr>
                <p:cNvPr id="1919" name="Line 55"/>
                <p:cNvSpPr>
                  <a:spLocks noChangeShapeType="1"/>
                </p:cNvSpPr>
                <p:nvPr/>
              </p:nvSpPr>
              <p:spPr bwMode="auto">
                <a:xfrm>
                  <a:off x="3711" y="3395"/>
                  <a:ext cx="0" cy="25"/>
                </a:xfrm>
                <a:prstGeom prst="line">
                  <a:avLst/>
                </a:prstGeom>
                <a:noFill/>
                <a:ln w="0">
                  <a:solidFill>
                    <a:srgbClr val="000000"/>
                  </a:solidFill>
                  <a:round/>
                  <a:headEnd/>
                  <a:tailEnd/>
                </a:ln>
              </p:spPr>
              <p:txBody>
                <a:bodyPr/>
                <a:lstStyle/>
                <a:p>
                  <a:endParaRPr lang="en-US"/>
                </a:p>
              </p:txBody>
            </p:sp>
            <p:sp>
              <p:nvSpPr>
                <p:cNvPr id="1920" name="Line 56"/>
                <p:cNvSpPr>
                  <a:spLocks noChangeShapeType="1"/>
                </p:cNvSpPr>
                <p:nvPr/>
              </p:nvSpPr>
              <p:spPr bwMode="auto">
                <a:xfrm>
                  <a:off x="3690" y="3404"/>
                  <a:ext cx="45" cy="0"/>
                </a:xfrm>
                <a:prstGeom prst="line">
                  <a:avLst/>
                </a:prstGeom>
                <a:noFill/>
                <a:ln w="0">
                  <a:solidFill>
                    <a:srgbClr val="000000"/>
                  </a:solidFill>
                  <a:round/>
                  <a:headEnd/>
                  <a:tailEnd/>
                </a:ln>
              </p:spPr>
              <p:txBody>
                <a:bodyPr/>
                <a:lstStyle/>
                <a:p>
                  <a:endParaRPr lang="en-US"/>
                </a:p>
              </p:txBody>
            </p:sp>
            <p:sp>
              <p:nvSpPr>
                <p:cNvPr id="1921" name="Line 57"/>
                <p:cNvSpPr>
                  <a:spLocks noChangeShapeType="1"/>
                </p:cNvSpPr>
                <p:nvPr/>
              </p:nvSpPr>
              <p:spPr bwMode="auto">
                <a:xfrm flipH="1">
                  <a:off x="3690" y="3420"/>
                  <a:ext cx="21" cy="30"/>
                </a:xfrm>
                <a:prstGeom prst="line">
                  <a:avLst/>
                </a:prstGeom>
                <a:noFill/>
                <a:ln w="0">
                  <a:solidFill>
                    <a:srgbClr val="000000"/>
                  </a:solidFill>
                  <a:round/>
                  <a:headEnd/>
                  <a:tailEnd/>
                </a:ln>
              </p:spPr>
              <p:txBody>
                <a:bodyPr/>
                <a:lstStyle/>
                <a:p>
                  <a:endParaRPr lang="en-US"/>
                </a:p>
              </p:txBody>
            </p:sp>
            <p:sp>
              <p:nvSpPr>
                <p:cNvPr id="1922" name="Line 58"/>
                <p:cNvSpPr>
                  <a:spLocks noChangeShapeType="1"/>
                </p:cNvSpPr>
                <p:nvPr/>
              </p:nvSpPr>
              <p:spPr bwMode="auto">
                <a:xfrm>
                  <a:off x="3711" y="3420"/>
                  <a:ext cx="23" cy="30"/>
                </a:xfrm>
                <a:prstGeom prst="line">
                  <a:avLst/>
                </a:prstGeom>
                <a:noFill/>
                <a:ln w="0">
                  <a:solidFill>
                    <a:srgbClr val="000000"/>
                  </a:solidFill>
                  <a:round/>
                  <a:headEnd/>
                  <a:tailEnd/>
                </a:ln>
              </p:spPr>
              <p:txBody>
                <a:bodyPr/>
                <a:lstStyle/>
                <a:p>
                  <a:endParaRPr lang="en-US"/>
                </a:p>
              </p:txBody>
            </p:sp>
            <p:sp>
              <p:nvSpPr>
                <p:cNvPr id="1923" name="Line 59"/>
                <p:cNvSpPr>
                  <a:spLocks noChangeShapeType="1"/>
                </p:cNvSpPr>
                <p:nvPr/>
              </p:nvSpPr>
              <p:spPr bwMode="auto">
                <a:xfrm flipV="1">
                  <a:off x="3877" y="3319"/>
                  <a:ext cx="0" cy="138"/>
                </a:xfrm>
                <a:prstGeom prst="line">
                  <a:avLst/>
                </a:prstGeom>
                <a:noFill/>
                <a:ln w="1588">
                  <a:solidFill>
                    <a:srgbClr val="000000"/>
                  </a:solidFill>
                  <a:round/>
                  <a:headEnd/>
                  <a:tailEnd/>
                </a:ln>
              </p:spPr>
              <p:txBody>
                <a:bodyPr/>
                <a:lstStyle/>
                <a:p>
                  <a:endParaRPr lang="en-US"/>
                </a:p>
              </p:txBody>
            </p:sp>
            <p:sp>
              <p:nvSpPr>
                <p:cNvPr id="1924" name="Line 60"/>
                <p:cNvSpPr>
                  <a:spLocks noChangeShapeType="1"/>
                </p:cNvSpPr>
                <p:nvPr/>
              </p:nvSpPr>
              <p:spPr bwMode="auto">
                <a:xfrm>
                  <a:off x="3877" y="3319"/>
                  <a:ext cx="330" cy="0"/>
                </a:xfrm>
                <a:prstGeom prst="line">
                  <a:avLst/>
                </a:prstGeom>
                <a:noFill/>
                <a:ln w="1588">
                  <a:solidFill>
                    <a:srgbClr val="000000"/>
                  </a:solidFill>
                  <a:round/>
                  <a:headEnd/>
                  <a:tailEnd/>
                </a:ln>
              </p:spPr>
              <p:txBody>
                <a:bodyPr/>
                <a:lstStyle/>
                <a:p>
                  <a:endParaRPr lang="en-US"/>
                </a:p>
              </p:txBody>
            </p:sp>
            <p:sp>
              <p:nvSpPr>
                <p:cNvPr id="1925" name="Line 61"/>
                <p:cNvSpPr>
                  <a:spLocks noChangeShapeType="1"/>
                </p:cNvSpPr>
                <p:nvPr/>
              </p:nvSpPr>
              <p:spPr bwMode="auto">
                <a:xfrm flipV="1">
                  <a:off x="4171" y="3387"/>
                  <a:ext cx="0" cy="100"/>
                </a:xfrm>
                <a:prstGeom prst="line">
                  <a:avLst/>
                </a:prstGeom>
                <a:noFill/>
                <a:ln w="1588">
                  <a:solidFill>
                    <a:srgbClr val="000000"/>
                  </a:solidFill>
                  <a:round/>
                  <a:headEnd/>
                  <a:tailEnd/>
                </a:ln>
              </p:spPr>
              <p:txBody>
                <a:bodyPr/>
                <a:lstStyle/>
                <a:p>
                  <a:endParaRPr lang="en-US"/>
                </a:p>
              </p:txBody>
            </p:sp>
            <p:sp>
              <p:nvSpPr>
                <p:cNvPr id="1926" name="Line 62"/>
                <p:cNvSpPr>
                  <a:spLocks noChangeShapeType="1"/>
                </p:cNvSpPr>
                <p:nvPr/>
              </p:nvSpPr>
              <p:spPr bwMode="auto">
                <a:xfrm>
                  <a:off x="4171" y="3387"/>
                  <a:ext cx="36" cy="0"/>
                </a:xfrm>
                <a:prstGeom prst="line">
                  <a:avLst/>
                </a:prstGeom>
                <a:noFill/>
                <a:ln w="1588">
                  <a:solidFill>
                    <a:srgbClr val="000000"/>
                  </a:solidFill>
                  <a:round/>
                  <a:headEnd/>
                  <a:tailEnd/>
                </a:ln>
              </p:spPr>
              <p:txBody>
                <a:bodyPr/>
                <a:lstStyle/>
                <a:p>
                  <a:endParaRPr lang="en-US"/>
                </a:p>
              </p:txBody>
            </p:sp>
            <p:sp>
              <p:nvSpPr>
                <p:cNvPr id="1927" name="Line 63"/>
                <p:cNvSpPr>
                  <a:spLocks noChangeShapeType="1"/>
                </p:cNvSpPr>
                <p:nvPr/>
              </p:nvSpPr>
              <p:spPr bwMode="auto">
                <a:xfrm>
                  <a:off x="3928" y="3533"/>
                  <a:ext cx="114" cy="0"/>
                </a:xfrm>
                <a:prstGeom prst="line">
                  <a:avLst/>
                </a:prstGeom>
                <a:noFill/>
                <a:ln w="1588">
                  <a:solidFill>
                    <a:srgbClr val="000000"/>
                  </a:solidFill>
                  <a:round/>
                  <a:headEnd/>
                  <a:tailEnd/>
                </a:ln>
              </p:spPr>
              <p:txBody>
                <a:bodyPr/>
                <a:lstStyle/>
                <a:p>
                  <a:endParaRPr lang="en-US"/>
                </a:p>
              </p:txBody>
            </p:sp>
            <p:sp>
              <p:nvSpPr>
                <p:cNvPr id="1928" name="Line 64"/>
                <p:cNvSpPr>
                  <a:spLocks noChangeShapeType="1"/>
                </p:cNvSpPr>
                <p:nvPr/>
              </p:nvSpPr>
              <p:spPr bwMode="auto">
                <a:xfrm>
                  <a:off x="4042" y="3533"/>
                  <a:ext cx="0" cy="165"/>
                </a:xfrm>
                <a:prstGeom prst="line">
                  <a:avLst/>
                </a:prstGeom>
                <a:noFill/>
                <a:ln w="1588">
                  <a:solidFill>
                    <a:srgbClr val="000000"/>
                  </a:solidFill>
                  <a:round/>
                  <a:headEnd/>
                  <a:tailEnd/>
                </a:ln>
              </p:spPr>
              <p:txBody>
                <a:bodyPr/>
                <a:lstStyle/>
                <a:p>
                  <a:endParaRPr lang="en-US"/>
                </a:p>
              </p:txBody>
            </p:sp>
            <p:sp>
              <p:nvSpPr>
                <p:cNvPr id="1929" name="Line 65"/>
                <p:cNvSpPr>
                  <a:spLocks noChangeShapeType="1"/>
                </p:cNvSpPr>
                <p:nvPr/>
              </p:nvSpPr>
              <p:spPr bwMode="auto">
                <a:xfrm>
                  <a:off x="4042" y="3698"/>
                  <a:ext cx="329" cy="0"/>
                </a:xfrm>
                <a:prstGeom prst="line">
                  <a:avLst/>
                </a:prstGeom>
                <a:noFill/>
                <a:ln w="1588">
                  <a:solidFill>
                    <a:srgbClr val="000000"/>
                  </a:solidFill>
                  <a:round/>
                  <a:headEnd/>
                  <a:tailEnd/>
                </a:ln>
              </p:spPr>
              <p:txBody>
                <a:bodyPr/>
                <a:lstStyle/>
                <a:p>
                  <a:endParaRPr lang="en-US"/>
                </a:p>
              </p:txBody>
            </p:sp>
            <p:sp>
              <p:nvSpPr>
                <p:cNvPr id="1930" name="Line 66"/>
                <p:cNvSpPr>
                  <a:spLocks noChangeShapeType="1"/>
                </p:cNvSpPr>
                <p:nvPr/>
              </p:nvSpPr>
              <p:spPr bwMode="auto">
                <a:xfrm flipV="1">
                  <a:off x="4371" y="3654"/>
                  <a:ext cx="0" cy="44"/>
                </a:xfrm>
                <a:prstGeom prst="line">
                  <a:avLst/>
                </a:prstGeom>
                <a:noFill/>
                <a:ln w="1588">
                  <a:solidFill>
                    <a:srgbClr val="000000"/>
                  </a:solidFill>
                  <a:round/>
                  <a:headEnd/>
                  <a:tailEnd/>
                </a:ln>
              </p:spPr>
              <p:txBody>
                <a:bodyPr/>
                <a:lstStyle/>
                <a:p>
                  <a:endParaRPr lang="en-US"/>
                </a:p>
              </p:txBody>
            </p:sp>
            <p:sp>
              <p:nvSpPr>
                <p:cNvPr id="1931" name="Line 67"/>
                <p:cNvSpPr>
                  <a:spLocks noChangeShapeType="1"/>
                </p:cNvSpPr>
                <p:nvPr/>
              </p:nvSpPr>
              <p:spPr bwMode="auto">
                <a:xfrm>
                  <a:off x="3735" y="3413"/>
                  <a:ext cx="390" cy="0"/>
                </a:xfrm>
                <a:prstGeom prst="line">
                  <a:avLst/>
                </a:prstGeom>
                <a:noFill/>
                <a:ln w="1588">
                  <a:solidFill>
                    <a:srgbClr val="000000"/>
                  </a:solidFill>
                  <a:round/>
                  <a:headEnd/>
                  <a:tailEnd/>
                </a:ln>
              </p:spPr>
              <p:txBody>
                <a:bodyPr/>
                <a:lstStyle/>
                <a:p>
                  <a:endParaRPr lang="en-US"/>
                </a:p>
              </p:txBody>
            </p:sp>
            <p:sp>
              <p:nvSpPr>
                <p:cNvPr id="1932" name="Line 68"/>
                <p:cNvSpPr>
                  <a:spLocks noChangeShapeType="1"/>
                </p:cNvSpPr>
                <p:nvPr/>
              </p:nvSpPr>
              <p:spPr bwMode="auto">
                <a:xfrm>
                  <a:off x="4125" y="3413"/>
                  <a:ext cx="0" cy="74"/>
                </a:xfrm>
                <a:prstGeom prst="line">
                  <a:avLst/>
                </a:prstGeom>
                <a:noFill/>
                <a:ln w="1588">
                  <a:solidFill>
                    <a:srgbClr val="000000"/>
                  </a:solidFill>
                  <a:round/>
                  <a:headEnd/>
                  <a:tailEnd/>
                </a:ln>
              </p:spPr>
              <p:txBody>
                <a:bodyPr/>
                <a:lstStyle/>
                <a:p>
                  <a:endParaRPr lang="en-US"/>
                </a:p>
              </p:txBody>
            </p:sp>
            <p:sp>
              <p:nvSpPr>
                <p:cNvPr id="1933" name="Line 69"/>
                <p:cNvSpPr>
                  <a:spLocks noChangeShapeType="1"/>
                </p:cNvSpPr>
                <p:nvPr/>
              </p:nvSpPr>
              <p:spPr bwMode="auto">
                <a:xfrm flipH="1">
                  <a:off x="4337" y="3339"/>
                  <a:ext cx="172" cy="0"/>
                </a:xfrm>
                <a:prstGeom prst="line">
                  <a:avLst/>
                </a:prstGeom>
                <a:noFill/>
                <a:ln w="1588">
                  <a:solidFill>
                    <a:srgbClr val="000000"/>
                  </a:solidFill>
                  <a:round/>
                  <a:headEnd/>
                  <a:tailEnd/>
                </a:ln>
              </p:spPr>
              <p:txBody>
                <a:bodyPr/>
                <a:lstStyle/>
                <a:p>
                  <a:endParaRPr lang="en-US"/>
                </a:p>
              </p:txBody>
            </p:sp>
            <p:sp>
              <p:nvSpPr>
                <p:cNvPr id="1934" name="Line 70"/>
                <p:cNvSpPr>
                  <a:spLocks noChangeShapeType="1"/>
                </p:cNvSpPr>
                <p:nvPr/>
              </p:nvSpPr>
              <p:spPr bwMode="auto">
                <a:xfrm>
                  <a:off x="3711" y="3451"/>
                  <a:ext cx="1" cy="242"/>
                </a:xfrm>
                <a:prstGeom prst="line">
                  <a:avLst/>
                </a:prstGeom>
                <a:noFill/>
                <a:ln w="1588">
                  <a:solidFill>
                    <a:srgbClr val="000000"/>
                  </a:solidFill>
                  <a:round/>
                  <a:headEnd/>
                  <a:tailEnd/>
                </a:ln>
              </p:spPr>
              <p:txBody>
                <a:bodyPr/>
                <a:lstStyle/>
                <a:p>
                  <a:endParaRPr lang="en-US"/>
                </a:p>
              </p:txBody>
            </p:sp>
            <p:sp>
              <p:nvSpPr>
                <p:cNvPr id="1935" name="Line 71"/>
                <p:cNvSpPr>
                  <a:spLocks noChangeShapeType="1"/>
                </p:cNvSpPr>
                <p:nvPr/>
              </p:nvSpPr>
              <p:spPr bwMode="auto">
                <a:xfrm flipH="1" flipV="1">
                  <a:off x="3911" y="3608"/>
                  <a:ext cx="34" cy="92"/>
                </a:xfrm>
                <a:prstGeom prst="line">
                  <a:avLst/>
                </a:prstGeom>
                <a:noFill/>
                <a:ln w="1588">
                  <a:solidFill>
                    <a:srgbClr val="000000"/>
                  </a:solidFill>
                  <a:round/>
                  <a:headEnd/>
                  <a:tailEnd/>
                </a:ln>
              </p:spPr>
              <p:txBody>
                <a:bodyPr/>
                <a:lstStyle/>
                <a:p>
                  <a:endParaRPr lang="en-US"/>
                </a:p>
              </p:txBody>
            </p:sp>
            <p:sp>
              <p:nvSpPr>
                <p:cNvPr id="1936" name="Freeform 72"/>
                <p:cNvSpPr>
                  <a:spLocks/>
                </p:cNvSpPr>
                <p:nvPr/>
              </p:nvSpPr>
              <p:spPr bwMode="auto">
                <a:xfrm>
                  <a:off x="3908" y="3608"/>
                  <a:ext cx="17" cy="18"/>
                </a:xfrm>
                <a:custGeom>
                  <a:avLst/>
                  <a:gdLst>
                    <a:gd name="T0" fmla="*/ 3 w 17"/>
                    <a:gd name="T1" fmla="*/ 0 h 18"/>
                    <a:gd name="T2" fmla="*/ 0 w 17"/>
                    <a:gd name="T3" fmla="*/ 18 h 18"/>
                    <a:gd name="T4" fmla="*/ 17 w 17"/>
                    <a:gd name="T5" fmla="*/ 12 h 18"/>
                    <a:gd name="T6" fmla="*/ 3 w 17"/>
                    <a:gd name="T7" fmla="*/ 0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3" y="0"/>
                      </a:moveTo>
                      <a:lnTo>
                        <a:pt x="0" y="18"/>
                      </a:lnTo>
                      <a:lnTo>
                        <a:pt x="17" y="12"/>
                      </a:lnTo>
                      <a:lnTo>
                        <a:pt x="3" y="0"/>
                      </a:lnTo>
                      <a:close/>
                    </a:path>
                  </a:pathLst>
                </a:custGeom>
                <a:solidFill>
                  <a:srgbClr val="FFFFFF"/>
                </a:solidFill>
                <a:ln w="9525">
                  <a:noFill/>
                  <a:round/>
                  <a:headEnd/>
                  <a:tailEnd/>
                </a:ln>
              </p:spPr>
              <p:txBody>
                <a:bodyPr/>
                <a:lstStyle/>
                <a:p>
                  <a:endParaRPr lang="en-US"/>
                </a:p>
              </p:txBody>
            </p:sp>
            <p:sp>
              <p:nvSpPr>
                <p:cNvPr id="1937" name="Freeform 73"/>
                <p:cNvSpPr>
                  <a:spLocks/>
                </p:cNvSpPr>
                <p:nvPr/>
              </p:nvSpPr>
              <p:spPr bwMode="auto">
                <a:xfrm>
                  <a:off x="3908" y="3608"/>
                  <a:ext cx="17" cy="18"/>
                </a:xfrm>
                <a:custGeom>
                  <a:avLst/>
                  <a:gdLst>
                    <a:gd name="T0" fmla="*/ 3 w 17"/>
                    <a:gd name="T1" fmla="*/ 0 h 18"/>
                    <a:gd name="T2" fmla="*/ 0 w 17"/>
                    <a:gd name="T3" fmla="*/ 18 h 18"/>
                    <a:gd name="T4" fmla="*/ 17 w 17"/>
                    <a:gd name="T5" fmla="*/ 12 h 18"/>
                    <a:gd name="T6" fmla="*/ 3 w 17"/>
                    <a:gd name="T7" fmla="*/ 0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3" y="0"/>
                      </a:moveTo>
                      <a:lnTo>
                        <a:pt x="0" y="18"/>
                      </a:lnTo>
                      <a:lnTo>
                        <a:pt x="17" y="12"/>
                      </a:lnTo>
                      <a:lnTo>
                        <a:pt x="3" y="0"/>
                      </a:lnTo>
                      <a:close/>
                    </a:path>
                  </a:pathLst>
                </a:custGeom>
                <a:noFill/>
                <a:ln w="1588">
                  <a:solidFill>
                    <a:srgbClr val="000000"/>
                  </a:solidFill>
                  <a:round/>
                  <a:headEnd/>
                  <a:tailEnd/>
                </a:ln>
              </p:spPr>
              <p:txBody>
                <a:bodyPr/>
                <a:lstStyle/>
                <a:p>
                  <a:endParaRPr lang="en-US"/>
                </a:p>
              </p:txBody>
            </p:sp>
            <p:sp>
              <p:nvSpPr>
                <p:cNvPr id="1938" name="Line 74"/>
                <p:cNvSpPr>
                  <a:spLocks noChangeShapeType="1"/>
                </p:cNvSpPr>
                <p:nvPr/>
              </p:nvSpPr>
              <p:spPr bwMode="auto">
                <a:xfrm flipV="1">
                  <a:off x="3776" y="3608"/>
                  <a:ext cx="27" cy="85"/>
                </a:xfrm>
                <a:prstGeom prst="line">
                  <a:avLst/>
                </a:prstGeom>
                <a:noFill/>
                <a:ln w="1588">
                  <a:solidFill>
                    <a:srgbClr val="000000"/>
                  </a:solidFill>
                  <a:round/>
                  <a:headEnd/>
                  <a:tailEnd/>
                </a:ln>
              </p:spPr>
              <p:txBody>
                <a:bodyPr/>
                <a:lstStyle/>
                <a:p>
                  <a:endParaRPr lang="en-US"/>
                </a:p>
              </p:txBody>
            </p:sp>
            <p:sp>
              <p:nvSpPr>
                <p:cNvPr id="1939" name="Freeform 75"/>
                <p:cNvSpPr>
                  <a:spLocks/>
                </p:cNvSpPr>
                <p:nvPr/>
              </p:nvSpPr>
              <p:spPr bwMode="auto">
                <a:xfrm>
                  <a:off x="3789" y="3608"/>
                  <a:ext cx="18" cy="18"/>
                </a:xfrm>
                <a:custGeom>
                  <a:avLst/>
                  <a:gdLst>
                    <a:gd name="T0" fmla="*/ 14 w 18"/>
                    <a:gd name="T1" fmla="*/ 0 h 18"/>
                    <a:gd name="T2" fmla="*/ 0 w 18"/>
                    <a:gd name="T3" fmla="*/ 12 h 18"/>
                    <a:gd name="T4" fmla="*/ 18 w 18"/>
                    <a:gd name="T5" fmla="*/ 18 h 18"/>
                    <a:gd name="T6" fmla="*/ 14 w 18"/>
                    <a:gd name="T7" fmla="*/ 0 h 18"/>
                    <a:gd name="T8" fmla="*/ 0 60000 65536"/>
                    <a:gd name="T9" fmla="*/ 0 60000 65536"/>
                    <a:gd name="T10" fmla="*/ 0 60000 65536"/>
                    <a:gd name="T11" fmla="*/ 0 60000 65536"/>
                    <a:gd name="T12" fmla="*/ 0 w 18"/>
                    <a:gd name="T13" fmla="*/ 0 h 18"/>
                    <a:gd name="T14" fmla="*/ 18 w 18"/>
                    <a:gd name="T15" fmla="*/ 18 h 18"/>
                  </a:gdLst>
                  <a:ahLst/>
                  <a:cxnLst>
                    <a:cxn ang="T8">
                      <a:pos x="T0" y="T1"/>
                    </a:cxn>
                    <a:cxn ang="T9">
                      <a:pos x="T2" y="T3"/>
                    </a:cxn>
                    <a:cxn ang="T10">
                      <a:pos x="T4" y="T5"/>
                    </a:cxn>
                    <a:cxn ang="T11">
                      <a:pos x="T6" y="T7"/>
                    </a:cxn>
                  </a:cxnLst>
                  <a:rect l="T12" t="T13" r="T14" b="T15"/>
                  <a:pathLst>
                    <a:path w="18" h="18">
                      <a:moveTo>
                        <a:pt x="14" y="0"/>
                      </a:moveTo>
                      <a:lnTo>
                        <a:pt x="0" y="12"/>
                      </a:lnTo>
                      <a:lnTo>
                        <a:pt x="18" y="18"/>
                      </a:lnTo>
                      <a:lnTo>
                        <a:pt x="14" y="0"/>
                      </a:lnTo>
                      <a:close/>
                    </a:path>
                  </a:pathLst>
                </a:custGeom>
                <a:solidFill>
                  <a:srgbClr val="FFFFFF"/>
                </a:solidFill>
                <a:ln w="9525">
                  <a:noFill/>
                  <a:round/>
                  <a:headEnd/>
                  <a:tailEnd/>
                </a:ln>
              </p:spPr>
              <p:txBody>
                <a:bodyPr/>
                <a:lstStyle/>
                <a:p>
                  <a:endParaRPr lang="en-US"/>
                </a:p>
              </p:txBody>
            </p:sp>
            <p:sp>
              <p:nvSpPr>
                <p:cNvPr id="1940" name="Freeform 76"/>
                <p:cNvSpPr>
                  <a:spLocks/>
                </p:cNvSpPr>
                <p:nvPr/>
              </p:nvSpPr>
              <p:spPr bwMode="auto">
                <a:xfrm>
                  <a:off x="3789" y="3608"/>
                  <a:ext cx="18" cy="18"/>
                </a:xfrm>
                <a:custGeom>
                  <a:avLst/>
                  <a:gdLst>
                    <a:gd name="T0" fmla="*/ 14 w 18"/>
                    <a:gd name="T1" fmla="*/ 0 h 18"/>
                    <a:gd name="T2" fmla="*/ 0 w 18"/>
                    <a:gd name="T3" fmla="*/ 12 h 18"/>
                    <a:gd name="T4" fmla="*/ 18 w 18"/>
                    <a:gd name="T5" fmla="*/ 18 h 18"/>
                    <a:gd name="T6" fmla="*/ 14 w 18"/>
                    <a:gd name="T7" fmla="*/ 0 h 18"/>
                    <a:gd name="T8" fmla="*/ 0 60000 65536"/>
                    <a:gd name="T9" fmla="*/ 0 60000 65536"/>
                    <a:gd name="T10" fmla="*/ 0 60000 65536"/>
                    <a:gd name="T11" fmla="*/ 0 60000 65536"/>
                    <a:gd name="T12" fmla="*/ 0 w 18"/>
                    <a:gd name="T13" fmla="*/ 0 h 18"/>
                    <a:gd name="T14" fmla="*/ 18 w 18"/>
                    <a:gd name="T15" fmla="*/ 18 h 18"/>
                  </a:gdLst>
                  <a:ahLst/>
                  <a:cxnLst>
                    <a:cxn ang="T8">
                      <a:pos x="T0" y="T1"/>
                    </a:cxn>
                    <a:cxn ang="T9">
                      <a:pos x="T2" y="T3"/>
                    </a:cxn>
                    <a:cxn ang="T10">
                      <a:pos x="T4" y="T5"/>
                    </a:cxn>
                    <a:cxn ang="T11">
                      <a:pos x="T6" y="T7"/>
                    </a:cxn>
                  </a:cxnLst>
                  <a:rect l="T12" t="T13" r="T14" b="T15"/>
                  <a:pathLst>
                    <a:path w="18" h="18">
                      <a:moveTo>
                        <a:pt x="14" y="0"/>
                      </a:moveTo>
                      <a:lnTo>
                        <a:pt x="0" y="12"/>
                      </a:lnTo>
                      <a:lnTo>
                        <a:pt x="18" y="18"/>
                      </a:lnTo>
                      <a:lnTo>
                        <a:pt x="14" y="0"/>
                      </a:lnTo>
                      <a:close/>
                    </a:path>
                  </a:pathLst>
                </a:custGeom>
                <a:noFill/>
                <a:ln w="1588">
                  <a:solidFill>
                    <a:srgbClr val="000000"/>
                  </a:solidFill>
                  <a:round/>
                  <a:headEnd/>
                  <a:tailEnd/>
                </a:ln>
              </p:spPr>
              <p:txBody>
                <a:bodyPr/>
                <a:lstStyle/>
                <a:p>
                  <a:endParaRPr lang="en-US"/>
                </a:p>
              </p:txBody>
            </p:sp>
            <p:sp>
              <p:nvSpPr>
                <p:cNvPr id="1941" name="Freeform 77"/>
                <p:cNvSpPr>
                  <a:spLocks noEditPoints="1"/>
                </p:cNvSpPr>
                <p:nvPr/>
              </p:nvSpPr>
              <p:spPr bwMode="auto">
                <a:xfrm>
                  <a:off x="3819" y="3776"/>
                  <a:ext cx="103" cy="3"/>
                </a:xfrm>
                <a:custGeom>
                  <a:avLst/>
                  <a:gdLst>
                    <a:gd name="T0" fmla="*/ 97 w 103"/>
                    <a:gd name="T1" fmla="*/ 1 h 3"/>
                    <a:gd name="T2" fmla="*/ 97 w 103"/>
                    <a:gd name="T3" fmla="*/ 0 h 3"/>
                    <a:gd name="T4" fmla="*/ 103 w 103"/>
                    <a:gd name="T5" fmla="*/ 0 h 3"/>
                    <a:gd name="T6" fmla="*/ 103 w 103"/>
                    <a:gd name="T7" fmla="*/ 1 h 3"/>
                    <a:gd name="T8" fmla="*/ 87 w 103"/>
                    <a:gd name="T9" fmla="*/ 1 h 3"/>
                    <a:gd name="T10" fmla="*/ 87 w 103"/>
                    <a:gd name="T11" fmla="*/ 0 h 3"/>
                    <a:gd name="T12" fmla="*/ 94 w 103"/>
                    <a:gd name="T13" fmla="*/ 0 h 3"/>
                    <a:gd name="T14" fmla="*/ 93 w 103"/>
                    <a:gd name="T15" fmla="*/ 1 h 3"/>
                    <a:gd name="T16" fmla="*/ 78 w 103"/>
                    <a:gd name="T17" fmla="*/ 2 h 3"/>
                    <a:gd name="T18" fmla="*/ 78 w 103"/>
                    <a:gd name="T19" fmla="*/ 1 h 3"/>
                    <a:gd name="T20" fmla="*/ 84 w 103"/>
                    <a:gd name="T21" fmla="*/ 1 h 3"/>
                    <a:gd name="T22" fmla="*/ 83 w 103"/>
                    <a:gd name="T23" fmla="*/ 1 h 3"/>
                    <a:gd name="T24" fmla="*/ 68 w 103"/>
                    <a:gd name="T25" fmla="*/ 2 h 3"/>
                    <a:gd name="T26" fmla="*/ 68 w 103"/>
                    <a:gd name="T27" fmla="*/ 1 h 3"/>
                    <a:gd name="T28" fmla="*/ 74 w 103"/>
                    <a:gd name="T29" fmla="*/ 1 h 3"/>
                    <a:gd name="T30" fmla="*/ 73 w 103"/>
                    <a:gd name="T31" fmla="*/ 2 h 3"/>
                    <a:gd name="T32" fmla="*/ 58 w 103"/>
                    <a:gd name="T33" fmla="*/ 2 h 3"/>
                    <a:gd name="T34" fmla="*/ 58 w 103"/>
                    <a:gd name="T35" fmla="*/ 1 h 3"/>
                    <a:gd name="T36" fmla="*/ 65 w 103"/>
                    <a:gd name="T37" fmla="*/ 2 h 3"/>
                    <a:gd name="T38" fmla="*/ 64 w 103"/>
                    <a:gd name="T39" fmla="*/ 2 h 3"/>
                    <a:gd name="T40" fmla="*/ 48 w 103"/>
                    <a:gd name="T41" fmla="*/ 3 h 3"/>
                    <a:gd name="T42" fmla="*/ 48 w 103"/>
                    <a:gd name="T43" fmla="*/ 2 h 3"/>
                    <a:gd name="T44" fmla="*/ 55 w 103"/>
                    <a:gd name="T45" fmla="*/ 2 h 3"/>
                    <a:gd name="T46" fmla="*/ 54 w 103"/>
                    <a:gd name="T47" fmla="*/ 2 h 3"/>
                    <a:gd name="T48" fmla="*/ 39 w 103"/>
                    <a:gd name="T49" fmla="*/ 3 h 3"/>
                    <a:gd name="T50" fmla="*/ 39 w 103"/>
                    <a:gd name="T51" fmla="*/ 2 h 3"/>
                    <a:gd name="T52" fmla="*/ 45 w 103"/>
                    <a:gd name="T53" fmla="*/ 2 h 3"/>
                    <a:gd name="T54" fmla="*/ 44 w 103"/>
                    <a:gd name="T55" fmla="*/ 3 h 3"/>
                    <a:gd name="T56" fmla="*/ 29 w 103"/>
                    <a:gd name="T57" fmla="*/ 3 h 3"/>
                    <a:gd name="T58" fmla="*/ 29 w 103"/>
                    <a:gd name="T59" fmla="*/ 2 h 3"/>
                    <a:gd name="T60" fmla="*/ 35 w 103"/>
                    <a:gd name="T61" fmla="*/ 3 h 3"/>
                    <a:gd name="T62" fmla="*/ 34 w 103"/>
                    <a:gd name="T63" fmla="*/ 3 h 3"/>
                    <a:gd name="T64" fmla="*/ 19 w 103"/>
                    <a:gd name="T65" fmla="*/ 3 h 3"/>
                    <a:gd name="T66" fmla="*/ 19 w 103"/>
                    <a:gd name="T67" fmla="*/ 3 h 3"/>
                    <a:gd name="T68" fmla="*/ 26 w 103"/>
                    <a:gd name="T69" fmla="*/ 3 h 3"/>
                    <a:gd name="T70" fmla="*/ 25 w 103"/>
                    <a:gd name="T71" fmla="*/ 3 h 3"/>
                    <a:gd name="T72" fmla="*/ 9 w 103"/>
                    <a:gd name="T73" fmla="*/ 3 h 3"/>
                    <a:gd name="T74" fmla="*/ 9 w 103"/>
                    <a:gd name="T75" fmla="*/ 3 h 3"/>
                    <a:gd name="T76" fmla="*/ 16 w 103"/>
                    <a:gd name="T77" fmla="*/ 3 h 3"/>
                    <a:gd name="T78" fmla="*/ 15 w 103"/>
                    <a:gd name="T79" fmla="*/ 3 h 3"/>
                    <a:gd name="T80" fmla="*/ 0 w 103"/>
                    <a:gd name="T81" fmla="*/ 3 h 3"/>
                    <a:gd name="T82" fmla="*/ 0 w 103"/>
                    <a:gd name="T83" fmla="*/ 3 h 3"/>
                    <a:gd name="T84" fmla="*/ 6 w 103"/>
                    <a:gd name="T85" fmla="*/ 3 h 3"/>
                    <a:gd name="T86" fmla="*/ 5 w 103"/>
                    <a:gd name="T87" fmla="*/ 3 h 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3"/>
                    <a:gd name="T133" fmla="*/ 0 h 3"/>
                    <a:gd name="T134" fmla="*/ 103 w 103"/>
                    <a:gd name="T135" fmla="*/ 3 h 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3" h="3">
                      <a:moveTo>
                        <a:pt x="103" y="1"/>
                      </a:moveTo>
                      <a:lnTo>
                        <a:pt x="97" y="1"/>
                      </a:lnTo>
                      <a:lnTo>
                        <a:pt x="97" y="0"/>
                      </a:lnTo>
                      <a:lnTo>
                        <a:pt x="103" y="0"/>
                      </a:lnTo>
                      <a:lnTo>
                        <a:pt x="103" y="1"/>
                      </a:lnTo>
                      <a:close/>
                      <a:moveTo>
                        <a:pt x="93" y="1"/>
                      </a:moveTo>
                      <a:lnTo>
                        <a:pt x="87" y="1"/>
                      </a:lnTo>
                      <a:lnTo>
                        <a:pt x="87" y="0"/>
                      </a:lnTo>
                      <a:lnTo>
                        <a:pt x="93" y="0"/>
                      </a:lnTo>
                      <a:lnTo>
                        <a:pt x="94" y="0"/>
                      </a:lnTo>
                      <a:lnTo>
                        <a:pt x="93" y="1"/>
                      </a:lnTo>
                      <a:close/>
                      <a:moveTo>
                        <a:pt x="83" y="1"/>
                      </a:moveTo>
                      <a:lnTo>
                        <a:pt x="78" y="2"/>
                      </a:lnTo>
                      <a:lnTo>
                        <a:pt x="78" y="1"/>
                      </a:lnTo>
                      <a:lnTo>
                        <a:pt x="83" y="0"/>
                      </a:lnTo>
                      <a:lnTo>
                        <a:pt x="84" y="1"/>
                      </a:lnTo>
                      <a:lnTo>
                        <a:pt x="83" y="1"/>
                      </a:lnTo>
                      <a:close/>
                      <a:moveTo>
                        <a:pt x="73" y="2"/>
                      </a:moveTo>
                      <a:lnTo>
                        <a:pt x="68" y="2"/>
                      </a:lnTo>
                      <a:lnTo>
                        <a:pt x="68" y="1"/>
                      </a:lnTo>
                      <a:lnTo>
                        <a:pt x="73" y="1"/>
                      </a:lnTo>
                      <a:lnTo>
                        <a:pt x="74" y="1"/>
                      </a:lnTo>
                      <a:lnTo>
                        <a:pt x="73" y="2"/>
                      </a:lnTo>
                      <a:close/>
                      <a:moveTo>
                        <a:pt x="64" y="2"/>
                      </a:moveTo>
                      <a:lnTo>
                        <a:pt x="58" y="2"/>
                      </a:lnTo>
                      <a:lnTo>
                        <a:pt x="58" y="1"/>
                      </a:lnTo>
                      <a:lnTo>
                        <a:pt x="64" y="1"/>
                      </a:lnTo>
                      <a:lnTo>
                        <a:pt x="65" y="2"/>
                      </a:lnTo>
                      <a:lnTo>
                        <a:pt x="64" y="2"/>
                      </a:lnTo>
                      <a:close/>
                      <a:moveTo>
                        <a:pt x="54" y="2"/>
                      </a:moveTo>
                      <a:lnTo>
                        <a:pt x="48" y="3"/>
                      </a:lnTo>
                      <a:lnTo>
                        <a:pt x="48" y="2"/>
                      </a:lnTo>
                      <a:lnTo>
                        <a:pt x="54" y="1"/>
                      </a:lnTo>
                      <a:lnTo>
                        <a:pt x="55" y="2"/>
                      </a:lnTo>
                      <a:lnTo>
                        <a:pt x="54" y="2"/>
                      </a:lnTo>
                      <a:close/>
                      <a:moveTo>
                        <a:pt x="44" y="3"/>
                      </a:moveTo>
                      <a:lnTo>
                        <a:pt x="39" y="3"/>
                      </a:lnTo>
                      <a:lnTo>
                        <a:pt x="39" y="2"/>
                      </a:lnTo>
                      <a:lnTo>
                        <a:pt x="44" y="2"/>
                      </a:lnTo>
                      <a:lnTo>
                        <a:pt x="45" y="2"/>
                      </a:lnTo>
                      <a:lnTo>
                        <a:pt x="44" y="3"/>
                      </a:lnTo>
                      <a:close/>
                      <a:moveTo>
                        <a:pt x="34" y="3"/>
                      </a:moveTo>
                      <a:lnTo>
                        <a:pt x="29" y="3"/>
                      </a:lnTo>
                      <a:lnTo>
                        <a:pt x="29" y="2"/>
                      </a:lnTo>
                      <a:lnTo>
                        <a:pt x="34" y="2"/>
                      </a:lnTo>
                      <a:lnTo>
                        <a:pt x="35" y="3"/>
                      </a:lnTo>
                      <a:lnTo>
                        <a:pt x="34" y="3"/>
                      </a:lnTo>
                      <a:close/>
                      <a:moveTo>
                        <a:pt x="25" y="3"/>
                      </a:moveTo>
                      <a:lnTo>
                        <a:pt x="19" y="3"/>
                      </a:lnTo>
                      <a:lnTo>
                        <a:pt x="25" y="2"/>
                      </a:lnTo>
                      <a:lnTo>
                        <a:pt x="26" y="3"/>
                      </a:lnTo>
                      <a:lnTo>
                        <a:pt x="25" y="3"/>
                      </a:lnTo>
                      <a:close/>
                      <a:moveTo>
                        <a:pt x="15" y="3"/>
                      </a:moveTo>
                      <a:lnTo>
                        <a:pt x="9" y="3"/>
                      </a:lnTo>
                      <a:lnTo>
                        <a:pt x="15" y="3"/>
                      </a:lnTo>
                      <a:lnTo>
                        <a:pt x="16" y="3"/>
                      </a:lnTo>
                      <a:lnTo>
                        <a:pt x="15" y="3"/>
                      </a:lnTo>
                      <a:close/>
                      <a:moveTo>
                        <a:pt x="5" y="3"/>
                      </a:moveTo>
                      <a:lnTo>
                        <a:pt x="0" y="3"/>
                      </a:lnTo>
                      <a:lnTo>
                        <a:pt x="5" y="3"/>
                      </a:lnTo>
                      <a:lnTo>
                        <a:pt x="6" y="3"/>
                      </a:lnTo>
                      <a:lnTo>
                        <a:pt x="5" y="3"/>
                      </a:lnTo>
                      <a:close/>
                    </a:path>
                  </a:pathLst>
                </a:custGeom>
                <a:solidFill>
                  <a:srgbClr val="000000"/>
                </a:solidFill>
                <a:ln w="1588">
                  <a:solidFill>
                    <a:srgbClr val="000000"/>
                  </a:solidFill>
                  <a:round/>
                  <a:headEnd/>
                  <a:tailEnd/>
                </a:ln>
              </p:spPr>
              <p:txBody>
                <a:bodyPr/>
                <a:lstStyle/>
                <a:p>
                  <a:endParaRPr lang="en-US"/>
                </a:p>
              </p:txBody>
            </p:sp>
            <p:sp>
              <p:nvSpPr>
                <p:cNvPr id="1942" name="Line 78"/>
                <p:cNvSpPr>
                  <a:spLocks noChangeShapeType="1"/>
                </p:cNvSpPr>
                <p:nvPr/>
              </p:nvSpPr>
              <p:spPr bwMode="auto">
                <a:xfrm flipV="1">
                  <a:off x="3816" y="3770"/>
                  <a:ext cx="16" cy="9"/>
                </a:xfrm>
                <a:prstGeom prst="line">
                  <a:avLst/>
                </a:prstGeom>
                <a:noFill/>
                <a:ln w="1588">
                  <a:solidFill>
                    <a:srgbClr val="000000"/>
                  </a:solidFill>
                  <a:round/>
                  <a:headEnd/>
                  <a:tailEnd/>
                </a:ln>
              </p:spPr>
              <p:txBody>
                <a:bodyPr/>
                <a:lstStyle/>
                <a:p>
                  <a:endParaRPr lang="en-US"/>
                </a:p>
              </p:txBody>
            </p:sp>
            <p:sp>
              <p:nvSpPr>
                <p:cNvPr id="1943" name="Line 79"/>
                <p:cNvSpPr>
                  <a:spLocks noChangeShapeType="1"/>
                </p:cNvSpPr>
                <p:nvPr/>
              </p:nvSpPr>
              <p:spPr bwMode="auto">
                <a:xfrm>
                  <a:off x="3816" y="3779"/>
                  <a:ext cx="16" cy="8"/>
                </a:xfrm>
                <a:prstGeom prst="line">
                  <a:avLst/>
                </a:prstGeom>
                <a:noFill/>
                <a:ln w="1588">
                  <a:solidFill>
                    <a:srgbClr val="000000"/>
                  </a:solidFill>
                  <a:round/>
                  <a:headEnd/>
                  <a:tailEnd/>
                </a:ln>
              </p:spPr>
              <p:txBody>
                <a:bodyPr/>
                <a:lstStyle/>
                <a:p>
                  <a:endParaRPr lang="en-US"/>
                </a:p>
              </p:txBody>
            </p:sp>
            <p:sp>
              <p:nvSpPr>
                <p:cNvPr id="1944" name="Line 80"/>
                <p:cNvSpPr>
                  <a:spLocks noChangeShapeType="1"/>
                </p:cNvSpPr>
                <p:nvPr/>
              </p:nvSpPr>
              <p:spPr bwMode="auto">
                <a:xfrm flipV="1">
                  <a:off x="4371" y="3460"/>
                  <a:ext cx="0" cy="26"/>
                </a:xfrm>
                <a:prstGeom prst="line">
                  <a:avLst/>
                </a:prstGeom>
                <a:noFill/>
                <a:ln w="1588">
                  <a:solidFill>
                    <a:srgbClr val="000000"/>
                  </a:solidFill>
                  <a:round/>
                  <a:headEnd/>
                  <a:tailEnd/>
                </a:ln>
              </p:spPr>
              <p:txBody>
                <a:bodyPr/>
                <a:lstStyle/>
                <a:p>
                  <a:endParaRPr lang="en-US"/>
                </a:p>
              </p:txBody>
            </p:sp>
            <p:sp>
              <p:nvSpPr>
                <p:cNvPr id="1945" name="Line 81"/>
                <p:cNvSpPr>
                  <a:spLocks noChangeShapeType="1"/>
                </p:cNvSpPr>
                <p:nvPr/>
              </p:nvSpPr>
              <p:spPr bwMode="auto">
                <a:xfrm flipH="1">
                  <a:off x="4289" y="3460"/>
                  <a:ext cx="82" cy="0"/>
                </a:xfrm>
                <a:prstGeom prst="line">
                  <a:avLst/>
                </a:prstGeom>
                <a:noFill/>
                <a:ln w="1588">
                  <a:solidFill>
                    <a:srgbClr val="000000"/>
                  </a:solidFill>
                  <a:round/>
                  <a:headEnd/>
                  <a:tailEnd/>
                </a:ln>
              </p:spPr>
              <p:txBody>
                <a:bodyPr/>
                <a:lstStyle/>
                <a:p>
                  <a:endParaRPr lang="en-US"/>
                </a:p>
              </p:txBody>
            </p:sp>
            <p:sp>
              <p:nvSpPr>
                <p:cNvPr id="1946" name="Line 82"/>
                <p:cNvSpPr>
                  <a:spLocks noChangeShapeType="1"/>
                </p:cNvSpPr>
                <p:nvPr/>
              </p:nvSpPr>
              <p:spPr bwMode="auto">
                <a:xfrm flipV="1">
                  <a:off x="4289" y="3426"/>
                  <a:ext cx="0" cy="34"/>
                </a:xfrm>
                <a:prstGeom prst="line">
                  <a:avLst/>
                </a:prstGeom>
                <a:noFill/>
                <a:ln w="1588">
                  <a:solidFill>
                    <a:srgbClr val="000000"/>
                  </a:solidFill>
                  <a:round/>
                  <a:headEnd/>
                  <a:tailEnd/>
                </a:ln>
              </p:spPr>
              <p:txBody>
                <a:bodyPr/>
                <a:lstStyle/>
                <a:p>
                  <a:endParaRPr lang="en-US"/>
                </a:p>
              </p:txBody>
            </p:sp>
            <p:sp>
              <p:nvSpPr>
                <p:cNvPr id="1947" name="Freeform 83"/>
                <p:cNvSpPr>
                  <a:spLocks/>
                </p:cNvSpPr>
                <p:nvPr/>
              </p:nvSpPr>
              <p:spPr bwMode="auto">
                <a:xfrm>
                  <a:off x="4280" y="3426"/>
                  <a:ext cx="18" cy="15"/>
                </a:xfrm>
                <a:custGeom>
                  <a:avLst/>
                  <a:gdLst>
                    <a:gd name="T0" fmla="*/ 9 w 18"/>
                    <a:gd name="T1" fmla="*/ 0 h 15"/>
                    <a:gd name="T2" fmla="*/ 0 w 18"/>
                    <a:gd name="T3" fmla="*/ 15 h 15"/>
                    <a:gd name="T4" fmla="*/ 18 w 18"/>
                    <a:gd name="T5" fmla="*/ 15 h 15"/>
                    <a:gd name="T6" fmla="*/ 9 w 18"/>
                    <a:gd name="T7" fmla="*/ 0 h 15"/>
                    <a:gd name="T8" fmla="*/ 0 60000 65536"/>
                    <a:gd name="T9" fmla="*/ 0 60000 65536"/>
                    <a:gd name="T10" fmla="*/ 0 60000 65536"/>
                    <a:gd name="T11" fmla="*/ 0 60000 65536"/>
                    <a:gd name="T12" fmla="*/ 0 w 18"/>
                    <a:gd name="T13" fmla="*/ 0 h 15"/>
                    <a:gd name="T14" fmla="*/ 18 w 18"/>
                    <a:gd name="T15" fmla="*/ 15 h 15"/>
                  </a:gdLst>
                  <a:ahLst/>
                  <a:cxnLst>
                    <a:cxn ang="T8">
                      <a:pos x="T0" y="T1"/>
                    </a:cxn>
                    <a:cxn ang="T9">
                      <a:pos x="T2" y="T3"/>
                    </a:cxn>
                    <a:cxn ang="T10">
                      <a:pos x="T4" y="T5"/>
                    </a:cxn>
                    <a:cxn ang="T11">
                      <a:pos x="T6" y="T7"/>
                    </a:cxn>
                  </a:cxnLst>
                  <a:rect l="T12" t="T13" r="T14" b="T15"/>
                  <a:pathLst>
                    <a:path w="18" h="15">
                      <a:moveTo>
                        <a:pt x="9" y="0"/>
                      </a:moveTo>
                      <a:lnTo>
                        <a:pt x="0" y="15"/>
                      </a:lnTo>
                      <a:lnTo>
                        <a:pt x="18" y="15"/>
                      </a:lnTo>
                      <a:lnTo>
                        <a:pt x="9" y="0"/>
                      </a:lnTo>
                      <a:close/>
                    </a:path>
                  </a:pathLst>
                </a:custGeom>
                <a:solidFill>
                  <a:srgbClr val="FFFFFF"/>
                </a:solidFill>
                <a:ln w="9525">
                  <a:noFill/>
                  <a:round/>
                  <a:headEnd/>
                  <a:tailEnd/>
                </a:ln>
              </p:spPr>
              <p:txBody>
                <a:bodyPr/>
                <a:lstStyle/>
                <a:p>
                  <a:endParaRPr lang="en-US"/>
                </a:p>
              </p:txBody>
            </p:sp>
            <p:sp>
              <p:nvSpPr>
                <p:cNvPr id="1948" name="Freeform 84"/>
                <p:cNvSpPr>
                  <a:spLocks/>
                </p:cNvSpPr>
                <p:nvPr/>
              </p:nvSpPr>
              <p:spPr bwMode="auto">
                <a:xfrm>
                  <a:off x="4280" y="3426"/>
                  <a:ext cx="18" cy="15"/>
                </a:xfrm>
                <a:custGeom>
                  <a:avLst/>
                  <a:gdLst>
                    <a:gd name="T0" fmla="*/ 9 w 18"/>
                    <a:gd name="T1" fmla="*/ 0 h 15"/>
                    <a:gd name="T2" fmla="*/ 0 w 18"/>
                    <a:gd name="T3" fmla="*/ 15 h 15"/>
                    <a:gd name="T4" fmla="*/ 18 w 18"/>
                    <a:gd name="T5" fmla="*/ 15 h 15"/>
                    <a:gd name="T6" fmla="*/ 9 w 18"/>
                    <a:gd name="T7" fmla="*/ 0 h 15"/>
                    <a:gd name="T8" fmla="*/ 0 60000 65536"/>
                    <a:gd name="T9" fmla="*/ 0 60000 65536"/>
                    <a:gd name="T10" fmla="*/ 0 60000 65536"/>
                    <a:gd name="T11" fmla="*/ 0 60000 65536"/>
                    <a:gd name="T12" fmla="*/ 0 w 18"/>
                    <a:gd name="T13" fmla="*/ 0 h 15"/>
                    <a:gd name="T14" fmla="*/ 18 w 18"/>
                    <a:gd name="T15" fmla="*/ 15 h 15"/>
                  </a:gdLst>
                  <a:ahLst/>
                  <a:cxnLst>
                    <a:cxn ang="T8">
                      <a:pos x="T0" y="T1"/>
                    </a:cxn>
                    <a:cxn ang="T9">
                      <a:pos x="T2" y="T3"/>
                    </a:cxn>
                    <a:cxn ang="T10">
                      <a:pos x="T4" y="T5"/>
                    </a:cxn>
                    <a:cxn ang="T11">
                      <a:pos x="T6" y="T7"/>
                    </a:cxn>
                  </a:cxnLst>
                  <a:rect l="T12" t="T13" r="T14" b="T15"/>
                  <a:pathLst>
                    <a:path w="18" h="15">
                      <a:moveTo>
                        <a:pt x="9" y="0"/>
                      </a:moveTo>
                      <a:lnTo>
                        <a:pt x="0" y="15"/>
                      </a:lnTo>
                      <a:lnTo>
                        <a:pt x="18" y="15"/>
                      </a:lnTo>
                      <a:lnTo>
                        <a:pt x="9" y="0"/>
                      </a:lnTo>
                      <a:close/>
                    </a:path>
                  </a:pathLst>
                </a:custGeom>
                <a:noFill/>
                <a:ln w="1588">
                  <a:solidFill>
                    <a:srgbClr val="000000"/>
                  </a:solidFill>
                  <a:round/>
                  <a:headEnd/>
                  <a:tailEnd/>
                </a:ln>
              </p:spPr>
              <p:txBody>
                <a:bodyPr/>
                <a:lstStyle/>
                <a:p>
                  <a:endParaRPr lang="en-US"/>
                </a:p>
              </p:txBody>
            </p:sp>
          </p:grpSp>
          <p:grpSp>
            <p:nvGrpSpPr>
              <p:cNvPr id="1844" name="Group 1774"/>
              <p:cNvGrpSpPr>
                <a:grpSpLocks/>
              </p:cNvGrpSpPr>
              <p:nvPr/>
            </p:nvGrpSpPr>
            <p:grpSpPr bwMode="auto">
              <a:xfrm>
                <a:off x="1284" y="2860"/>
                <a:ext cx="1594" cy="1043"/>
                <a:chOff x="1452" y="2808"/>
                <a:chExt cx="1594" cy="1043"/>
              </a:xfrm>
            </p:grpSpPr>
            <p:sp>
              <p:nvSpPr>
                <p:cNvPr id="1847" name="Freeform 4"/>
                <p:cNvSpPr>
                  <a:spLocks/>
                </p:cNvSpPr>
                <p:nvPr/>
              </p:nvSpPr>
              <p:spPr bwMode="auto">
                <a:xfrm>
                  <a:off x="1452" y="2808"/>
                  <a:ext cx="1594" cy="1043"/>
                </a:xfrm>
                <a:custGeom>
                  <a:avLst/>
                  <a:gdLst>
                    <a:gd name="T0" fmla="*/ 716 w 1594"/>
                    <a:gd name="T1" fmla="*/ 2 h 1043"/>
                    <a:gd name="T2" fmla="*/ 598 w 1594"/>
                    <a:gd name="T3" fmla="*/ 16 h 1043"/>
                    <a:gd name="T4" fmla="*/ 487 w 1594"/>
                    <a:gd name="T5" fmla="*/ 40 h 1043"/>
                    <a:gd name="T6" fmla="*/ 384 w 1594"/>
                    <a:gd name="T7" fmla="*/ 75 h 1043"/>
                    <a:gd name="T8" fmla="*/ 290 w 1594"/>
                    <a:gd name="T9" fmla="*/ 118 h 1043"/>
                    <a:gd name="T10" fmla="*/ 207 w 1594"/>
                    <a:gd name="T11" fmla="*/ 170 h 1043"/>
                    <a:gd name="T12" fmla="*/ 137 w 1594"/>
                    <a:gd name="T13" fmla="*/ 229 h 1043"/>
                    <a:gd name="T14" fmla="*/ 79 w 1594"/>
                    <a:gd name="T15" fmla="*/ 295 h 1043"/>
                    <a:gd name="T16" fmla="*/ 36 w 1594"/>
                    <a:gd name="T17" fmla="*/ 366 h 1043"/>
                    <a:gd name="T18" fmla="*/ 10 w 1594"/>
                    <a:gd name="T19" fmla="*/ 442 h 1043"/>
                    <a:gd name="T20" fmla="*/ 0 w 1594"/>
                    <a:gd name="T21" fmla="*/ 521 h 1043"/>
                    <a:gd name="T22" fmla="*/ 10 w 1594"/>
                    <a:gd name="T23" fmla="*/ 601 h 1043"/>
                    <a:gd name="T24" fmla="*/ 36 w 1594"/>
                    <a:gd name="T25" fmla="*/ 676 h 1043"/>
                    <a:gd name="T26" fmla="*/ 79 w 1594"/>
                    <a:gd name="T27" fmla="*/ 748 h 1043"/>
                    <a:gd name="T28" fmla="*/ 137 w 1594"/>
                    <a:gd name="T29" fmla="*/ 813 h 1043"/>
                    <a:gd name="T30" fmla="*/ 207 w 1594"/>
                    <a:gd name="T31" fmla="*/ 872 h 1043"/>
                    <a:gd name="T32" fmla="*/ 290 w 1594"/>
                    <a:gd name="T33" fmla="*/ 924 h 1043"/>
                    <a:gd name="T34" fmla="*/ 384 w 1594"/>
                    <a:gd name="T35" fmla="*/ 968 h 1043"/>
                    <a:gd name="T36" fmla="*/ 487 w 1594"/>
                    <a:gd name="T37" fmla="*/ 1002 h 1043"/>
                    <a:gd name="T38" fmla="*/ 598 w 1594"/>
                    <a:gd name="T39" fmla="*/ 1027 h 1043"/>
                    <a:gd name="T40" fmla="*/ 716 w 1594"/>
                    <a:gd name="T41" fmla="*/ 1041 h 1043"/>
                    <a:gd name="T42" fmla="*/ 838 w 1594"/>
                    <a:gd name="T43" fmla="*/ 1043 h 1043"/>
                    <a:gd name="T44" fmla="*/ 957 w 1594"/>
                    <a:gd name="T45" fmla="*/ 1033 h 1043"/>
                    <a:gd name="T46" fmla="*/ 1071 w 1594"/>
                    <a:gd name="T47" fmla="*/ 1012 h 1043"/>
                    <a:gd name="T48" fmla="*/ 1177 w 1594"/>
                    <a:gd name="T49" fmla="*/ 980 h 1043"/>
                    <a:gd name="T50" fmla="*/ 1274 w 1594"/>
                    <a:gd name="T51" fmla="*/ 939 h 1043"/>
                    <a:gd name="T52" fmla="*/ 1360 w 1594"/>
                    <a:gd name="T53" fmla="*/ 891 h 1043"/>
                    <a:gd name="T54" fmla="*/ 1436 w 1594"/>
                    <a:gd name="T55" fmla="*/ 834 h 1043"/>
                    <a:gd name="T56" fmla="*/ 1497 w 1594"/>
                    <a:gd name="T57" fmla="*/ 770 h 1043"/>
                    <a:gd name="T58" fmla="*/ 1545 w 1594"/>
                    <a:gd name="T59" fmla="*/ 701 h 1043"/>
                    <a:gd name="T60" fmla="*/ 1578 w 1594"/>
                    <a:gd name="T61" fmla="*/ 626 h 1043"/>
                    <a:gd name="T62" fmla="*/ 1593 w 1594"/>
                    <a:gd name="T63" fmla="*/ 548 h 1043"/>
                    <a:gd name="T64" fmla="*/ 1590 w 1594"/>
                    <a:gd name="T65" fmla="*/ 468 h 1043"/>
                    <a:gd name="T66" fmla="*/ 1569 w 1594"/>
                    <a:gd name="T67" fmla="*/ 391 h 1043"/>
                    <a:gd name="T68" fmla="*/ 1531 w 1594"/>
                    <a:gd name="T69" fmla="*/ 318 h 1043"/>
                    <a:gd name="T70" fmla="*/ 1479 w 1594"/>
                    <a:gd name="T71" fmla="*/ 250 h 1043"/>
                    <a:gd name="T72" fmla="*/ 1412 w 1594"/>
                    <a:gd name="T73" fmla="*/ 189 h 1043"/>
                    <a:gd name="T74" fmla="*/ 1333 w 1594"/>
                    <a:gd name="T75" fmla="*/ 135 h 1043"/>
                    <a:gd name="T76" fmla="*/ 1242 w 1594"/>
                    <a:gd name="T77" fmla="*/ 88 h 1043"/>
                    <a:gd name="T78" fmla="*/ 1143 w 1594"/>
                    <a:gd name="T79" fmla="*/ 51 h 1043"/>
                    <a:gd name="T80" fmla="*/ 1034 w 1594"/>
                    <a:gd name="T81" fmla="*/ 22 h 1043"/>
                    <a:gd name="T82" fmla="*/ 918 w 1594"/>
                    <a:gd name="T83" fmla="*/ 5 h 1043"/>
                    <a:gd name="T84" fmla="*/ 798 w 1594"/>
                    <a:gd name="T85" fmla="*/ 0 h 10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94"/>
                    <a:gd name="T130" fmla="*/ 0 h 1043"/>
                    <a:gd name="T131" fmla="*/ 1594 w 1594"/>
                    <a:gd name="T132" fmla="*/ 1043 h 104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94" h="1043">
                      <a:moveTo>
                        <a:pt x="798" y="0"/>
                      </a:moveTo>
                      <a:lnTo>
                        <a:pt x="756" y="0"/>
                      </a:lnTo>
                      <a:lnTo>
                        <a:pt x="716" y="2"/>
                      </a:lnTo>
                      <a:lnTo>
                        <a:pt x="676" y="5"/>
                      </a:lnTo>
                      <a:lnTo>
                        <a:pt x="637" y="10"/>
                      </a:lnTo>
                      <a:lnTo>
                        <a:pt x="598" y="16"/>
                      </a:lnTo>
                      <a:lnTo>
                        <a:pt x="560" y="22"/>
                      </a:lnTo>
                      <a:lnTo>
                        <a:pt x="523" y="31"/>
                      </a:lnTo>
                      <a:lnTo>
                        <a:pt x="487" y="40"/>
                      </a:lnTo>
                      <a:lnTo>
                        <a:pt x="452" y="51"/>
                      </a:lnTo>
                      <a:lnTo>
                        <a:pt x="418" y="62"/>
                      </a:lnTo>
                      <a:lnTo>
                        <a:pt x="384" y="75"/>
                      </a:lnTo>
                      <a:lnTo>
                        <a:pt x="352" y="88"/>
                      </a:lnTo>
                      <a:lnTo>
                        <a:pt x="320" y="103"/>
                      </a:lnTo>
                      <a:lnTo>
                        <a:pt x="290" y="118"/>
                      </a:lnTo>
                      <a:lnTo>
                        <a:pt x="262" y="135"/>
                      </a:lnTo>
                      <a:lnTo>
                        <a:pt x="234" y="152"/>
                      </a:lnTo>
                      <a:lnTo>
                        <a:pt x="207" y="170"/>
                      </a:lnTo>
                      <a:lnTo>
                        <a:pt x="182" y="189"/>
                      </a:lnTo>
                      <a:lnTo>
                        <a:pt x="159" y="209"/>
                      </a:lnTo>
                      <a:lnTo>
                        <a:pt x="137" y="229"/>
                      </a:lnTo>
                      <a:lnTo>
                        <a:pt x="116" y="250"/>
                      </a:lnTo>
                      <a:lnTo>
                        <a:pt x="97" y="272"/>
                      </a:lnTo>
                      <a:lnTo>
                        <a:pt x="79" y="295"/>
                      </a:lnTo>
                      <a:lnTo>
                        <a:pt x="63" y="318"/>
                      </a:lnTo>
                      <a:lnTo>
                        <a:pt x="49" y="342"/>
                      </a:lnTo>
                      <a:lnTo>
                        <a:pt x="36" y="366"/>
                      </a:lnTo>
                      <a:lnTo>
                        <a:pt x="26" y="391"/>
                      </a:lnTo>
                      <a:lnTo>
                        <a:pt x="17" y="416"/>
                      </a:lnTo>
                      <a:lnTo>
                        <a:pt x="10" y="442"/>
                      </a:lnTo>
                      <a:lnTo>
                        <a:pt x="4" y="468"/>
                      </a:lnTo>
                      <a:lnTo>
                        <a:pt x="1" y="495"/>
                      </a:lnTo>
                      <a:lnTo>
                        <a:pt x="0" y="521"/>
                      </a:lnTo>
                      <a:lnTo>
                        <a:pt x="1" y="548"/>
                      </a:lnTo>
                      <a:lnTo>
                        <a:pt x="4" y="575"/>
                      </a:lnTo>
                      <a:lnTo>
                        <a:pt x="10" y="601"/>
                      </a:lnTo>
                      <a:lnTo>
                        <a:pt x="17" y="626"/>
                      </a:lnTo>
                      <a:lnTo>
                        <a:pt x="26" y="652"/>
                      </a:lnTo>
                      <a:lnTo>
                        <a:pt x="36" y="676"/>
                      </a:lnTo>
                      <a:lnTo>
                        <a:pt x="49" y="701"/>
                      </a:lnTo>
                      <a:lnTo>
                        <a:pt x="63" y="724"/>
                      </a:lnTo>
                      <a:lnTo>
                        <a:pt x="79" y="748"/>
                      </a:lnTo>
                      <a:lnTo>
                        <a:pt x="97" y="770"/>
                      </a:lnTo>
                      <a:lnTo>
                        <a:pt x="116" y="792"/>
                      </a:lnTo>
                      <a:lnTo>
                        <a:pt x="137" y="813"/>
                      </a:lnTo>
                      <a:lnTo>
                        <a:pt x="159" y="834"/>
                      </a:lnTo>
                      <a:lnTo>
                        <a:pt x="182" y="853"/>
                      </a:lnTo>
                      <a:lnTo>
                        <a:pt x="207" y="872"/>
                      </a:lnTo>
                      <a:lnTo>
                        <a:pt x="234" y="891"/>
                      </a:lnTo>
                      <a:lnTo>
                        <a:pt x="262" y="908"/>
                      </a:lnTo>
                      <a:lnTo>
                        <a:pt x="290" y="924"/>
                      </a:lnTo>
                      <a:lnTo>
                        <a:pt x="320" y="939"/>
                      </a:lnTo>
                      <a:lnTo>
                        <a:pt x="352" y="954"/>
                      </a:lnTo>
                      <a:lnTo>
                        <a:pt x="384" y="968"/>
                      </a:lnTo>
                      <a:lnTo>
                        <a:pt x="418" y="980"/>
                      </a:lnTo>
                      <a:lnTo>
                        <a:pt x="452" y="992"/>
                      </a:lnTo>
                      <a:lnTo>
                        <a:pt x="487" y="1002"/>
                      </a:lnTo>
                      <a:lnTo>
                        <a:pt x="523" y="1012"/>
                      </a:lnTo>
                      <a:lnTo>
                        <a:pt x="560" y="1020"/>
                      </a:lnTo>
                      <a:lnTo>
                        <a:pt x="598" y="1027"/>
                      </a:lnTo>
                      <a:lnTo>
                        <a:pt x="637" y="1033"/>
                      </a:lnTo>
                      <a:lnTo>
                        <a:pt x="676" y="1038"/>
                      </a:lnTo>
                      <a:lnTo>
                        <a:pt x="716" y="1041"/>
                      </a:lnTo>
                      <a:lnTo>
                        <a:pt x="756" y="1043"/>
                      </a:lnTo>
                      <a:lnTo>
                        <a:pt x="798" y="1043"/>
                      </a:lnTo>
                      <a:lnTo>
                        <a:pt x="838" y="1043"/>
                      </a:lnTo>
                      <a:lnTo>
                        <a:pt x="879" y="1041"/>
                      </a:lnTo>
                      <a:lnTo>
                        <a:pt x="918" y="1038"/>
                      </a:lnTo>
                      <a:lnTo>
                        <a:pt x="957" y="1033"/>
                      </a:lnTo>
                      <a:lnTo>
                        <a:pt x="996" y="1027"/>
                      </a:lnTo>
                      <a:lnTo>
                        <a:pt x="1034" y="1020"/>
                      </a:lnTo>
                      <a:lnTo>
                        <a:pt x="1071" y="1012"/>
                      </a:lnTo>
                      <a:lnTo>
                        <a:pt x="1108" y="1002"/>
                      </a:lnTo>
                      <a:lnTo>
                        <a:pt x="1143" y="992"/>
                      </a:lnTo>
                      <a:lnTo>
                        <a:pt x="1177" y="980"/>
                      </a:lnTo>
                      <a:lnTo>
                        <a:pt x="1210" y="968"/>
                      </a:lnTo>
                      <a:lnTo>
                        <a:pt x="1242" y="954"/>
                      </a:lnTo>
                      <a:lnTo>
                        <a:pt x="1274" y="939"/>
                      </a:lnTo>
                      <a:lnTo>
                        <a:pt x="1304" y="924"/>
                      </a:lnTo>
                      <a:lnTo>
                        <a:pt x="1333" y="908"/>
                      </a:lnTo>
                      <a:lnTo>
                        <a:pt x="1360" y="891"/>
                      </a:lnTo>
                      <a:lnTo>
                        <a:pt x="1387" y="872"/>
                      </a:lnTo>
                      <a:lnTo>
                        <a:pt x="1412" y="853"/>
                      </a:lnTo>
                      <a:lnTo>
                        <a:pt x="1436" y="834"/>
                      </a:lnTo>
                      <a:lnTo>
                        <a:pt x="1458" y="813"/>
                      </a:lnTo>
                      <a:lnTo>
                        <a:pt x="1479" y="792"/>
                      </a:lnTo>
                      <a:lnTo>
                        <a:pt x="1497" y="770"/>
                      </a:lnTo>
                      <a:lnTo>
                        <a:pt x="1515" y="748"/>
                      </a:lnTo>
                      <a:lnTo>
                        <a:pt x="1531" y="724"/>
                      </a:lnTo>
                      <a:lnTo>
                        <a:pt x="1545" y="701"/>
                      </a:lnTo>
                      <a:lnTo>
                        <a:pt x="1558" y="676"/>
                      </a:lnTo>
                      <a:lnTo>
                        <a:pt x="1569" y="652"/>
                      </a:lnTo>
                      <a:lnTo>
                        <a:pt x="1578" y="626"/>
                      </a:lnTo>
                      <a:lnTo>
                        <a:pt x="1585" y="601"/>
                      </a:lnTo>
                      <a:lnTo>
                        <a:pt x="1590" y="575"/>
                      </a:lnTo>
                      <a:lnTo>
                        <a:pt x="1593" y="548"/>
                      </a:lnTo>
                      <a:lnTo>
                        <a:pt x="1594" y="521"/>
                      </a:lnTo>
                      <a:lnTo>
                        <a:pt x="1593" y="495"/>
                      </a:lnTo>
                      <a:lnTo>
                        <a:pt x="1590" y="468"/>
                      </a:lnTo>
                      <a:lnTo>
                        <a:pt x="1585" y="442"/>
                      </a:lnTo>
                      <a:lnTo>
                        <a:pt x="1578" y="416"/>
                      </a:lnTo>
                      <a:lnTo>
                        <a:pt x="1569" y="391"/>
                      </a:lnTo>
                      <a:lnTo>
                        <a:pt x="1558" y="366"/>
                      </a:lnTo>
                      <a:lnTo>
                        <a:pt x="1545" y="342"/>
                      </a:lnTo>
                      <a:lnTo>
                        <a:pt x="1531" y="318"/>
                      </a:lnTo>
                      <a:lnTo>
                        <a:pt x="1515" y="295"/>
                      </a:lnTo>
                      <a:lnTo>
                        <a:pt x="1497" y="272"/>
                      </a:lnTo>
                      <a:lnTo>
                        <a:pt x="1479" y="250"/>
                      </a:lnTo>
                      <a:lnTo>
                        <a:pt x="1458" y="229"/>
                      </a:lnTo>
                      <a:lnTo>
                        <a:pt x="1436" y="209"/>
                      </a:lnTo>
                      <a:lnTo>
                        <a:pt x="1412" y="189"/>
                      </a:lnTo>
                      <a:lnTo>
                        <a:pt x="1387" y="170"/>
                      </a:lnTo>
                      <a:lnTo>
                        <a:pt x="1360" y="152"/>
                      </a:lnTo>
                      <a:lnTo>
                        <a:pt x="1333" y="135"/>
                      </a:lnTo>
                      <a:lnTo>
                        <a:pt x="1304" y="118"/>
                      </a:lnTo>
                      <a:lnTo>
                        <a:pt x="1274" y="103"/>
                      </a:lnTo>
                      <a:lnTo>
                        <a:pt x="1242" y="88"/>
                      </a:lnTo>
                      <a:lnTo>
                        <a:pt x="1210" y="75"/>
                      </a:lnTo>
                      <a:lnTo>
                        <a:pt x="1177" y="62"/>
                      </a:lnTo>
                      <a:lnTo>
                        <a:pt x="1143" y="51"/>
                      </a:lnTo>
                      <a:lnTo>
                        <a:pt x="1108" y="40"/>
                      </a:lnTo>
                      <a:lnTo>
                        <a:pt x="1071" y="31"/>
                      </a:lnTo>
                      <a:lnTo>
                        <a:pt x="1034" y="22"/>
                      </a:lnTo>
                      <a:lnTo>
                        <a:pt x="996" y="16"/>
                      </a:lnTo>
                      <a:lnTo>
                        <a:pt x="957" y="10"/>
                      </a:lnTo>
                      <a:lnTo>
                        <a:pt x="918" y="5"/>
                      </a:lnTo>
                      <a:lnTo>
                        <a:pt x="879" y="2"/>
                      </a:lnTo>
                      <a:lnTo>
                        <a:pt x="838" y="0"/>
                      </a:lnTo>
                      <a:lnTo>
                        <a:pt x="798" y="0"/>
                      </a:lnTo>
                    </a:path>
                  </a:pathLst>
                </a:custGeom>
                <a:solidFill>
                  <a:srgbClr val="9D9D9D">
                    <a:alpha val="30000"/>
                  </a:srgbClr>
                </a:solidFill>
                <a:ln w="7938">
                  <a:solidFill>
                    <a:srgbClr val="000000"/>
                  </a:solidFill>
                  <a:round/>
                  <a:headEnd/>
                  <a:tailEnd/>
                </a:ln>
              </p:spPr>
              <p:txBody>
                <a:bodyPr/>
                <a:lstStyle/>
                <a:p>
                  <a:endParaRPr lang="en-US"/>
                </a:p>
              </p:txBody>
            </p:sp>
            <p:sp>
              <p:nvSpPr>
                <p:cNvPr id="1848" name="Rectangle 5"/>
                <p:cNvSpPr>
                  <a:spLocks noChangeArrowheads="1"/>
                </p:cNvSpPr>
                <p:nvPr/>
              </p:nvSpPr>
              <p:spPr bwMode="auto">
                <a:xfrm>
                  <a:off x="1747" y="2903"/>
                  <a:ext cx="1134" cy="174"/>
                </a:xfrm>
                <a:prstGeom prst="rect">
                  <a:avLst/>
                </a:prstGeom>
                <a:noFill/>
                <a:ln w="9525">
                  <a:noFill/>
                  <a:miter lim="800000"/>
                  <a:headEnd/>
                  <a:tailEnd/>
                </a:ln>
              </p:spPr>
              <p:txBody>
                <a:bodyPr wrap="none" lIns="0" tIns="0" rIns="0" bIns="0">
                  <a:spAutoFit/>
                </a:bodyPr>
                <a:lstStyle/>
                <a:p>
                  <a:pPr>
                    <a:defRPr/>
                  </a:pPr>
                  <a:r>
                    <a:rPr lang="en-US" sz="1600" dirty="0">
                      <a:solidFill>
                        <a:srgbClr val="000000"/>
                      </a:solidFill>
                      <a:ea typeface="+mn-ea"/>
                    </a:rPr>
                    <a:t>Hardware Models</a:t>
                  </a:r>
                  <a:endParaRPr lang="en-US" sz="1600" dirty="0">
                    <a:effectLst>
                      <a:outerShdw blurRad="38100" dist="38100" dir="2700000" algn="tl">
                        <a:srgbClr val="000000"/>
                      </a:outerShdw>
                    </a:effectLst>
                    <a:ea typeface="+mn-ea"/>
                  </a:endParaRPr>
                </a:p>
              </p:txBody>
            </p:sp>
            <p:sp>
              <p:nvSpPr>
                <p:cNvPr id="1849" name="Line 85"/>
                <p:cNvSpPr>
                  <a:spLocks noChangeShapeType="1"/>
                </p:cNvSpPr>
                <p:nvPr/>
              </p:nvSpPr>
              <p:spPr bwMode="auto">
                <a:xfrm>
                  <a:off x="2305" y="3197"/>
                  <a:ext cx="109" cy="0"/>
                </a:xfrm>
                <a:prstGeom prst="line">
                  <a:avLst/>
                </a:prstGeom>
                <a:noFill/>
                <a:ln w="3175">
                  <a:solidFill>
                    <a:srgbClr val="000000"/>
                  </a:solidFill>
                  <a:round/>
                  <a:headEnd/>
                  <a:tailEnd/>
                </a:ln>
              </p:spPr>
              <p:txBody>
                <a:bodyPr/>
                <a:lstStyle/>
                <a:p>
                  <a:endParaRPr lang="en-US"/>
                </a:p>
              </p:txBody>
            </p:sp>
            <p:sp>
              <p:nvSpPr>
                <p:cNvPr id="1850" name="Line 86"/>
                <p:cNvSpPr>
                  <a:spLocks noChangeShapeType="1"/>
                </p:cNvSpPr>
                <p:nvPr/>
              </p:nvSpPr>
              <p:spPr bwMode="auto">
                <a:xfrm>
                  <a:off x="2305" y="3252"/>
                  <a:ext cx="109" cy="0"/>
                </a:xfrm>
                <a:prstGeom prst="line">
                  <a:avLst/>
                </a:prstGeom>
                <a:noFill/>
                <a:ln w="3175">
                  <a:solidFill>
                    <a:srgbClr val="000000"/>
                  </a:solidFill>
                  <a:round/>
                  <a:headEnd/>
                  <a:tailEnd/>
                </a:ln>
              </p:spPr>
              <p:txBody>
                <a:bodyPr/>
                <a:lstStyle/>
                <a:p>
                  <a:endParaRPr lang="en-US"/>
                </a:p>
              </p:txBody>
            </p:sp>
            <p:sp>
              <p:nvSpPr>
                <p:cNvPr id="1851" name="Line 87"/>
                <p:cNvSpPr>
                  <a:spLocks noChangeShapeType="1"/>
                </p:cNvSpPr>
                <p:nvPr/>
              </p:nvSpPr>
              <p:spPr bwMode="auto">
                <a:xfrm flipH="1">
                  <a:off x="2414" y="3224"/>
                  <a:ext cx="110" cy="0"/>
                </a:xfrm>
                <a:prstGeom prst="line">
                  <a:avLst/>
                </a:prstGeom>
                <a:noFill/>
                <a:ln w="3175">
                  <a:solidFill>
                    <a:srgbClr val="000000"/>
                  </a:solidFill>
                  <a:round/>
                  <a:headEnd/>
                  <a:tailEnd/>
                </a:ln>
              </p:spPr>
              <p:txBody>
                <a:bodyPr/>
                <a:lstStyle/>
                <a:p>
                  <a:endParaRPr lang="en-US"/>
                </a:p>
              </p:txBody>
            </p:sp>
            <p:sp>
              <p:nvSpPr>
                <p:cNvPr id="1852" name="Freeform 88"/>
                <p:cNvSpPr>
                  <a:spLocks/>
                </p:cNvSpPr>
                <p:nvPr/>
              </p:nvSpPr>
              <p:spPr bwMode="auto">
                <a:xfrm>
                  <a:off x="2343" y="3170"/>
                  <a:ext cx="143" cy="109"/>
                </a:xfrm>
                <a:custGeom>
                  <a:avLst/>
                  <a:gdLst>
                    <a:gd name="T0" fmla="*/ 143 w 143"/>
                    <a:gd name="T1" fmla="*/ 54 h 109"/>
                    <a:gd name="T2" fmla="*/ 135 w 143"/>
                    <a:gd name="T3" fmla="*/ 64 h 109"/>
                    <a:gd name="T4" fmla="*/ 127 w 143"/>
                    <a:gd name="T5" fmla="*/ 73 h 109"/>
                    <a:gd name="T6" fmla="*/ 116 w 143"/>
                    <a:gd name="T7" fmla="*/ 82 h 109"/>
                    <a:gd name="T8" fmla="*/ 104 w 143"/>
                    <a:gd name="T9" fmla="*/ 89 h 109"/>
                    <a:gd name="T10" fmla="*/ 90 w 143"/>
                    <a:gd name="T11" fmla="*/ 95 h 109"/>
                    <a:gd name="T12" fmla="*/ 75 w 143"/>
                    <a:gd name="T13" fmla="*/ 101 h 109"/>
                    <a:gd name="T14" fmla="*/ 60 w 143"/>
                    <a:gd name="T15" fmla="*/ 106 h 109"/>
                    <a:gd name="T16" fmla="*/ 43 w 143"/>
                    <a:gd name="T17" fmla="*/ 109 h 109"/>
                    <a:gd name="T18" fmla="*/ 43 w 143"/>
                    <a:gd name="T19" fmla="*/ 109 h 109"/>
                    <a:gd name="T20" fmla="*/ 0 w 143"/>
                    <a:gd name="T21" fmla="*/ 109 h 109"/>
                    <a:gd name="T22" fmla="*/ 9 w 143"/>
                    <a:gd name="T23" fmla="*/ 96 h 109"/>
                    <a:gd name="T24" fmla="*/ 15 w 143"/>
                    <a:gd name="T25" fmla="*/ 82 h 109"/>
                    <a:gd name="T26" fmla="*/ 19 w 143"/>
                    <a:gd name="T27" fmla="*/ 69 h 109"/>
                    <a:gd name="T28" fmla="*/ 20 w 143"/>
                    <a:gd name="T29" fmla="*/ 54 h 109"/>
                    <a:gd name="T30" fmla="*/ 19 w 143"/>
                    <a:gd name="T31" fmla="*/ 40 h 109"/>
                    <a:gd name="T32" fmla="*/ 15 w 143"/>
                    <a:gd name="T33" fmla="*/ 26 h 109"/>
                    <a:gd name="T34" fmla="*/ 9 w 143"/>
                    <a:gd name="T35" fmla="*/ 13 h 109"/>
                    <a:gd name="T36" fmla="*/ 0 w 143"/>
                    <a:gd name="T37" fmla="*/ 0 h 109"/>
                    <a:gd name="T38" fmla="*/ 43 w 143"/>
                    <a:gd name="T39" fmla="*/ 0 h 109"/>
                    <a:gd name="T40" fmla="*/ 60 w 143"/>
                    <a:gd name="T41" fmla="*/ 3 h 109"/>
                    <a:gd name="T42" fmla="*/ 75 w 143"/>
                    <a:gd name="T43" fmla="*/ 8 h 109"/>
                    <a:gd name="T44" fmla="*/ 90 w 143"/>
                    <a:gd name="T45" fmla="*/ 13 h 109"/>
                    <a:gd name="T46" fmla="*/ 104 w 143"/>
                    <a:gd name="T47" fmla="*/ 20 h 109"/>
                    <a:gd name="T48" fmla="*/ 116 w 143"/>
                    <a:gd name="T49" fmla="*/ 27 h 109"/>
                    <a:gd name="T50" fmla="*/ 127 w 143"/>
                    <a:gd name="T51" fmla="*/ 35 h 109"/>
                    <a:gd name="T52" fmla="*/ 135 w 143"/>
                    <a:gd name="T53" fmla="*/ 44 h 109"/>
                    <a:gd name="T54" fmla="*/ 143 w 143"/>
                    <a:gd name="T55" fmla="*/ 54 h 109"/>
                    <a:gd name="T56" fmla="*/ 143 w 143"/>
                    <a:gd name="T57" fmla="*/ 54 h 10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3"/>
                    <a:gd name="T88" fmla="*/ 0 h 109"/>
                    <a:gd name="T89" fmla="*/ 143 w 143"/>
                    <a:gd name="T90" fmla="*/ 109 h 10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3" h="109">
                      <a:moveTo>
                        <a:pt x="143" y="54"/>
                      </a:moveTo>
                      <a:lnTo>
                        <a:pt x="135" y="64"/>
                      </a:lnTo>
                      <a:lnTo>
                        <a:pt x="127" y="73"/>
                      </a:lnTo>
                      <a:lnTo>
                        <a:pt x="116" y="82"/>
                      </a:lnTo>
                      <a:lnTo>
                        <a:pt x="104" y="89"/>
                      </a:lnTo>
                      <a:lnTo>
                        <a:pt x="90" y="95"/>
                      </a:lnTo>
                      <a:lnTo>
                        <a:pt x="75" y="101"/>
                      </a:lnTo>
                      <a:lnTo>
                        <a:pt x="60" y="106"/>
                      </a:lnTo>
                      <a:lnTo>
                        <a:pt x="43" y="109"/>
                      </a:lnTo>
                      <a:lnTo>
                        <a:pt x="0" y="109"/>
                      </a:lnTo>
                      <a:lnTo>
                        <a:pt x="9" y="96"/>
                      </a:lnTo>
                      <a:lnTo>
                        <a:pt x="15" y="82"/>
                      </a:lnTo>
                      <a:lnTo>
                        <a:pt x="19" y="69"/>
                      </a:lnTo>
                      <a:lnTo>
                        <a:pt x="20" y="54"/>
                      </a:lnTo>
                      <a:lnTo>
                        <a:pt x="19" y="40"/>
                      </a:lnTo>
                      <a:lnTo>
                        <a:pt x="15" y="26"/>
                      </a:lnTo>
                      <a:lnTo>
                        <a:pt x="9" y="13"/>
                      </a:lnTo>
                      <a:lnTo>
                        <a:pt x="0" y="0"/>
                      </a:lnTo>
                      <a:lnTo>
                        <a:pt x="43" y="0"/>
                      </a:lnTo>
                      <a:lnTo>
                        <a:pt x="60" y="3"/>
                      </a:lnTo>
                      <a:lnTo>
                        <a:pt x="75" y="8"/>
                      </a:lnTo>
                      <a:lnTo>
                        <a:pt x="90" y="13"/>
                      </a:lnTo>
                      <a:lnTo>
                        <a:pt x="104" y="20"/>
                      </a:lnTo>
                      <a:lnTo>
                        <a:pt x="116" y="27"/>
                      </a:lnTo>
                      <a:lnTo>
                        <a:pt x="127" y="35"/>
                      </a:lnTo>
                      <a:lnTo>
                        <a:pt x="135" y="44"/>
                      </a:lnTo>
                      <a:lnTo>
                        <a:pt x="143" y="54"/>
                      </a:lnTo>
                      <a:close/>
                    </a:path>
                  </a:pathLst>
                </a:custGeom>
                <a:solidFill>
                  <a:srgbClr val="FFFFFF"/>
                </a:solidFill>
                <a:ln w="9525">
                  <a:noFill/>
                  <a:round/>
                  <a:headEnd/>
                  <a:tailEnd/>
                </a:ln>
              </p:spPr>
              <p:txBody>
                <a:bodyPr/>
                <a:lstStyle/>
                <a:p>
                  <a:endParaRPr lang="en-US"/>
                </a:p>
              </p:txBody>
            </p:sp>
            <p:sp>
              <p:nvSpPr>
                <p:cNvPr id="1853" name="Freeform 89"/>
                <p:cNvSpPr>
                  <a:spLocks/>
                </p:cNvSpPr>
                <p:nvPr/>
              </p:nvSpPr>
              <p:spPr bwMode="auto">
                <a:xfrm>
                  <a:off x="2343" y="3170"/>
                  <a:ext cx="143" cy="109"/>
                </a:xfrm>
                <a:custGeom>
                  <a:avLst/>
                  <a:gdLst>
                    <a:gd name="T0" fmla="*/ 143 w 143"/>
                    <a:gd name="T1" fmla="*/ 54 h 109"/>
                    <a:gd name="T2" fmla="*/ 135 w 143"/>
                    <a:gd name="T3" fmla="*/ 64 h 109"/>
                    <a:gd name="T4" fmla="*/ 127 w 143"/>
                    <a:gd name="T5" fmla="*/ 73 h 109"/>
                    <a:gd name="T6" fmla="*/ 116 w 143"/>
                    <a:gd name="T7" fmla="*/ 82 h 109"/>
                    <a:gd name="T8" fmla="*/ 104 w 143"/>
                    <a:gd name="T9" fmla="*/ 89 h 109"/>
                    <a:gd name="T10" fmla="*/ 90 w 143"/>
                    <a:gd name="T11" fmla="*/ 95 h 109"/>
                    <a:gd name="T12" fmla="*/ 75 w 143"/>
                    <a:gd name="T13" fmla="*/ 101 h 109"/>
                    <a:gd name="T14" fmla="*/ 60 w 143"/>
                    <a:gd name="T15" fmla="*/ 106 h 109"/>
                    <a:gd name="T16" fmla="*/ 43 w 143"/>
                    <a:gd name="T17" fmla="*/ 109 h 109"/>
                    <a:gd name="T18" fmla="*/ 43 w 143"/>
                    <a:gd name="T19" fmla="*/ 109 h 109"/>
                    <a:gd name="T20" fmla="*/ 0 w 143"/>
                    <a:gd name="T21" fmla="*/ 109 h 109"/>
                    <a:gd name="T22" fmla="*/ 9 w 143"/>
                    <a:gd name="T23" fmla="*/ 96 h 109"/>
                    <a:gd name="T24" fmla="*/ 15 w 143"/>
                    <a:gd name="T25" fmla="*/ 82 h 109"/>
                    <a:gd name="T26" fmla="*/ 19 w 143"/>
                    <a:gd name="T27" fmla="*/ 69 h 109"/>
                    <a:gd name="T28" fmla="*/ 20 w 143"/>
                    <a:gd name="T29" fmla="*/ 54 h 109"/>
                    <a:gd name="T30" fmla="*/ 19 w 143"/>
                    <a:gd name="T31" fmla="*/ 40 h 109"/>
                    <a:gd name="T32" fmla="*/ 15 w 143"/>
                    <a:gd name="T33" fmla="*/ 26 h 109"/>
                    <a:gd name="T34" fmla="*/ 9 w 143"/>
                    <a:gd name="T35" fmla="*/ 13 h 109"/>
                    <a:gd name="T36" fmla="*/ 0 w 143"/>
                    <a:gd name="T37" fmla="*/ 0 h 109"/>
                    <a:gd name="T38" fmla="*/ 43 w 143"/>
                    <a:gd name="T39" fmla="*/ 0 h 109"/>
                    <a:gd name="T40" fmla="*/ 60 w 143"/>
                    <a:gd name="T41" fmla="*/ 3 h 109"/>
                    <a:gd name="T42" fmla="*/ 75 w 143"/>
                    <a:gd name="T43" fmla="*/ 8 h 109"/>
                    <a:gd name="T44" fmla="*/ 90 w 143"/>
                    <a:gd name="T45" fmla="*/ 13 h 109"/>
                    <a:gd name="T46" fmla="*/ 104 w 143"/>
                    <a:gd name="T47" fmla="*/ 20 h 109"/>
                    <a:gd name="T48" fmla="*/ 116 w 143"/>
                    <a:gd name="T49" fmla="*/ 27 h 109"/>
                    <a:gd name="T50" fmla="*/ 127 w 143"/>
                    <a:gd name="T51" fmla="*/ 35 h 109"/>
                    <a:gd name="T52" fmla="*/ 135 w 143"/>
                    <a:gd name="T53" fmla="*/ 44 h 109"/>
                    <a:gd name="T54" fmla="*/ 143 w 143"/>
                    <a:gd name="T55" fmla="*/ 54 h 109"/>
                    <a:gd name="T56" fmla="*/ 143 w 143"/>
                    <a:gd name="T57" fmla="*/ 54 h 10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3"/>
                    <a:gd name="T88" fmla="*/ 0 h 109"/>
                    <a:gd name="T89" fmla="*/ 143 w 143"/>
                    <a:gd name="T90" fmla="*/ 109 h 10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3" h="109">
                      <a:moveTo>
                        <a:pt x="143" y="54"/>
                      </a:moveTo>
                      <a:lnTo>
                        <a:pt x="135" y="64"/>
                      </a:lnTo>
                      <a:lnTo>
                        <a:pt x="127" y="73"/>
                      </a:lnTo>
                      <a:lnTo>
                        <a:pt x="116" y="82"/>
                      </a:lnTo>
                      <a:lnTo>
                        <a:pt x="104" y="89"/>
                      </a:lnTo>
                      <a:lnTo>
                        <a:pt x="90" y="95"/>
                      </a:lnTo>
                      <a:lnTo>
                        <a:pt x="75" y="101"/>
                      </a:lnTo>
                      <a:lnTo>
                        <a:pt x="60" y="106"/>
                      </a:lnTo>
                      <a:lnTo>
                        <a:pt x="43" y="109"/>
                      </a:lnTo>
                      <a:lnTo>
                        <a:pt x="0" y="109"/>
                      </a:lnTo>
                      <a:lnTo>
                        <a:pt x="9" y="96"/>
                      </a:lnTo>
                      <a:lnTo>
                        <a:pt x="15" y="82"/>
                      </a:lnTo>
                      <a:lnTo>
                        <a:pt x="19" y="69"/>
                      </a:lnTo>
                      <a:lnTo>
                        <a:pt x="20" y="54"/>
                      </a:lnTo>
                      <a:lnTo>
                        <a:pt x="19" y="40"/>
                      </a:lnTo>
                      <a:lnTo>
                        <a:pt x="15" y="26"/>
                      </a:lnTo>
                      <a:lnTo>
                        <a:pt x="9" y="13"/>
                      </a:lnTo>
                      <a:lnTo>
                        <a:pt x="0" y="0"/>
                      </a:lnTo>
                      <a:lnTo>
                        <a:pt x="43" y="0"/>
                      </a:lnTo>
                      <a:lnTo>
                        <a:pt x="60" y="3"/>
                      </a:lnTo>
                      <a:lnTo>
                        <a:pt x="75" y="8"/>
                      </a:lnTo>
                      <a:lnTo>
                        <a:pt x="90" y="13"/>
                      </a:lnTo>
                      <a:lnTo>
                        <a:pt x="104" y="20"/>
                      </a:lnTo>
                      <a:lnTo>
                        <a:pt x="116" y="27"/>
                      </a:lnTo>
                      <a:lnTo>
                        <a:pt x="127" y="35"/>
                      </a:lnTo>
                      <a:lnTo>
                        <a:pt x="135" y="44"/>
                      </a:lnTo>
                      <a:lnTo>
                        <a:pt x="143" y="54"/>
                      </a:lnTo>
                    </a:path>
                  </a:pathLst>
                </a:custGeom>
                <a:noFill/>
                <a:ln w="3175">
                  <a:solidFill>
                    <a:srgbClr val="000000"/>
                  </a:solidFill>
                  <a:round/>
                  <a:headEnd/>
                  <a:tailEnd/>
                </a:ln>
              </p:spPr>
              <p:txBody>
                <a:bodyPr/>
                <a:lstStyle/>
                <a:p>
                  <a:endParaRPr lang="en-US"/>
                </a:p>
              </p:txBody>
            </p:sp>
            <p:sp>
              <p:nvSpPr>
                <p:cNvPr id="1854" name="Freeform 90"/>
                <p:cNvSpPr>
                  <a:spLocks/>
                </p:cNvSpPr>
                <p:nvPr/>
              </p:nvSpPr>
              <p:spPr bwMode="auto">
                <a:xfrm>
                  <a:off x="2343" y="3170"/>
                  <a:ext cx="143" cy="109"/>
                </a:xfrm>
                <a:custGeom>
                  <a:avLst/>
                  <a:gdLst>
                    <a:gd name="T0" fmla="*/ 88 w 143"/>
                    <a:gd name="T1" fmla="*/ 109 h 109"/>
                    <a:gd name="T2" fmla="*/ 0 w 143"/>
                    <a:gd name="T3" fmla="*/ 109 h 109"/>
                    <a:gd name="T4" fmla="*/ 0 w 143"/>
                    <a:gd name="T5" fmla="*/ 0 h 109"/>
                    <a:gd name="T6" fmla="*/ 88 w 143"/>
                    <a:gd name="T7" fmla="*/ 0 h 109"/>
                    <a:gd name="T8" fmla="*/ 99 w 143"/>
                    <a:gd name="T9" fmla="*/ 0 h 109"/>
                    <a:gd name="T10" fmla="*/ 109 w 143"/>
                    <a:gd name="T11" fmla="*/ 4 h 109"/>
                    <a:gd name="T12" fmla="*/ 118 w 143"/>
                    <a:gd name="T13" fmla="*/ 9 h 109"/>
                    <a:gd name="T14" fmla="*/ 127 w 143"/>
                    <a:gd name="T15" fmla="*/ 16 h 109"/>
                    <a:gd name="T16" fmla="*/ 133 w 143"/>
                    <a:gd name="T17" fmla="*/ 24 h 109"/>
                    <a:gd name="T18" fmla="*/ 139 w 143"/>
                    <a:gd name="T19" fmla="*/ 33 h 109"/>
                    <a:gd name="T20" fmla="*/ 142 w 143"/>
                    <a:gd name="T21" fmla="*/ 43 h 109"/>
                    <a:gd name="T22" fmla="*/ 143 w 143"/>
                    <a:gd name="T23" fmla="*/ 54 h 109"/>
                    <a:gd name="T24" fmla="*/ 142 w 143"/>
                    <a:gd name="T25" fmla="*/ 65 h 109"/>
                    <a:gd name="T26" fmla="*/ 139 w 143"/>
                    <a:gd name="T27" fmla="*/ 76 h 109"/>
                    <a:gd name="T28" fmla="*/ 133 w 143"/>
                    <a:gd name="T29" fmla="*/ 85 h 109"/>
                    <a:gd name="T30" fmla="*/ 127 w 143"/>
                    <a:gd name="T31" fmla="*/ 93 h 109"/>
                    <a:gd name="T32" fmla="*/ 118 w 143"/>
                    <a:gd name="T33" fmla="*/ 99 h 109"/>
                    <a:gd name="T34" fmla="*/ 109 w 143"/>
                    <a:gd name="T35" fmla="*/ 105 h 109"/>
                    <a:gd name="T36" fmla="*/ 99 w 143"/>
                    <a:gd name="T37" fmla="*/ 108 h 109"/>
                    <a:gd name="T38" fmla="*/ 88 w 143"/>
                    <a:gd name="T39" fmla="*/ 109 h 109"/>
                    <a:gd name="T40" fmla="*/ 88 w 143"/>
                    <a:gd name="T41" fmla="*/ 109 h 109"/>
                    <a:gd name="T42" fmla="*/ 88 w 143"/>
                    <a:gd name="T43" fmla="*/ 109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3"/>
                    <a:gd name="T67" fmla="*/ 0 h 109"/>
                    <a:gd name="T68" fmla="*/ 143 w 143"/>
                    <a:gd name="T69" fmla="*/ 109 h 10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3" h="109">
                      <a:moveTo>
                        <a:pt x="88" y="109"/>
                      </a:moveTo>
                      <a:lnTo>
                        <a:pt x="0" y="109"/>
                      </a:lnTo>
                      <a:lnTo>
                        <a:pt x="0" y="0"/>
                      </a:lnTo>
                      <a:lnTo>
                        <a:pt x="88" y="0"/>
                      </a:lnTo>
                      <a:lnTo>
                        <a:pt x="99" y="0"/>
                      </a:lnTo>
                      <a:lnTo>
                        <a:pt x="109" y="4"/>
                      </a:lnTo>
                      <a:lnTo>
                        <a:pt x="118" y="9"/>
                      </a:lnTo>
                      <a:lnTo>
                        <a:pt x="127" y="16"/>
                      </a:lnTo>
                      <a:lnTo>
                        <a:pt x="133" y="24"/>
                      </a:lnTo>
                      <a:lnTo>
                        <a:pt x="139" y="33"/>
                      </a:lnTo>
                      <a:lnTo>
                        <a:pt x="142" y="43"/>
                      </a:lnTo>
                      <a:lnTo>
                        <a:pt x="143" y="54"/>
                      </a:lnTo>
                      <a:lnTo>
                        <a:pt x="142" y="65"/>
                      </a:lnTo>
                      <a:lnTo>
                        <a:pt x="139" y="76"/>
                      </a:lnTo>
                      <a:lnTo>
                        <a:pt x="133" y="85"/>
                      </a:lnTo>
                      <a:lnTo>
                        <a:pt x="127" y="93"/>
                      </a:lnTo>
                      <a:lnTo>
                        <a:pt x="118" y="99"/>
                      </a:lnTo>
                      <a:lnTo>
                        <a:pt x="109" y="105"/>
                      </a:lnTo>
                      <a:lnTo>
                        <a:pt x="99" y="108"/>
                      </a:lnTo>
                      <a:lnTo>
                        <a:pt x="88" y="109"/>
                      </a:lnTo>
                      <a:close/>
                    </a:path>
                  </a:pathLst>
                </a:custGeom>
                <a:solidFill>
                  <a:srgbClr val="FFFFFF"/>
                </a:solidFill>
                <a:ln w="9525">
                  <a:noFill/>
                  <a:round/>
                  <a:headEnd/>
                  <a:tailEnd/>
                </a:ln>
              </p:spPr>
              <p:txBody>
                <a:bodyPr/>
                <a:lstStyle/>
                <a:p>
                  <a:endParaRPr lang="en-US"/>
                </a:p>
              </p:txBody>
            </p:sp>
            <p:sp>
              <p:nvSpPr>
                <p:cNvPr id="1855" name="Freeform 91"/>
                <p:cNvSpPr>
                  <a:spLocks/>
                </p:cNvSpPr>
                <p:nvPr/>
              </p:nvSpPr>
              <p:spPr bwMode="auto">
                <a:xfrm>
                  <a:off x="2343" y="3170"/>
                  <a:ext cx="143" cy="109"/>
                </a:xfrm>
                <a:custGeom>
                  <a:avLst/>
                  <a:gdLst>
                    <a:gd name="T0" fmla="*/ 88 w 143"/>
                    <a:gd name="T1" fmla="*/ 109 h 109"/>
                    <a:gd name="T2" fmla="*/ 0 w 143"/>
                    <a:gd name="T3" fmla="*/ 109 h 109"/>
                    <a:gd name="T4" fmla="*/ 0 w 143"/>
                    <a:gd name="T5" fmla="*/ 0 h 109"/>
                    <a:gd name="T6" fmla="*/ 88 w 143"/>
                    <a:gd name="T7" fmla="*/ 0 h 109"/>
                    <a:gd name="T8" fmla="*/ 99 w 143"/>
                    <a:gd name="T9" fmla="*/ 0 h 109"/>
                    <a:gd name="T10" fmla="*/ 109 w 143"/>
                    <a:gd name="T11" fmla="*/ 4 h 109"/>
                    <a:gd name="T12" fmla="*/ 118 w 143"/>
                    <a:gd name="T13" fmla="*/ 9 h 109"/>
                    <a:gd name="T14" fmla="*/ 127 w 143"/>
                    <a:gd name="T15" fmla="*/ 16 h 109"/>
                    <a:gd name="T16" fmla="*/ 133 w 143"/>
                    <a:gd name="T17" fmla="*/ 24 h 109"/>
                    <a:gd name="T18" fmla="*/ 139 w 143"/>
                    <a:gd name="T19" fmla="*/ 33 h 109"/>
                    <a:gd name="T20" fmla="*/ 142 w 143"/>
                    <a:gd name="T21" fmla="*/ 43 h 109"/>
                    <a:gd name="T22" fmla="*/ 143 w 143"/>
                    <a:gd name="T23" fmla="*/ 54 h 109"/>
                    <a:gd name="T24" fmla="*/ 142 w 143"/>
                    <a:gd name="T25" fmla="*/ 65 h 109"/>
                    <a:gd name="T26" fmla="*/ 139 w 143"/>
                    <a:gd name="T27" fmla="*/ 76 h 109"/>
                    <a:gd name="T28" fmla="*/ 133 w 143"/>
                    <a:gd name="T29" fmla="*/ 85 h 109"/>
                    <a:gd name="T30" fmla="*/ 127 w 143"/>
                    <a:gd name="T31" fmla="*/ 93 h 109"/>
                    <a:gd name="T32" fmla="*/ 118 w 143"/>
                    <a:gd name="T33" fmla="*/ 99 h 109"/>
                    <a:gd name="T34" fmla="*/ 109 w 143"/>
                    <a:gd name="T35" fmla="*/ 105 h 109"/>
                    <a:gd name="T36" fmla="*/ 99 w 143"/>
                    <a:gd name="T37" fmla="*/ 108 h 109"/>
                    <a:gd name="T38" fmla="*/ 88 w 143"/>
                    <a:gd name="T39" fmla="*/ 109 h 109"/>
                    <a:gd name="T40" fmla="*/ 88 w 143"/>
                    <a:gd name="T41" fmla="*/ 109 h 109"/>
                    <a:gd name="T42" fmla="*/ 88 w 143"/>
                    <a:gd name="T43" fmla="*/ 109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3"/>
                    <a:gd name="T67" fmla="*/ 0 h 109"/>
                    <a:gd name="T68" fmla="*/ 143 w 143"/>
                    <a:gd name="T69" fmla="*/ 109 h 10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3" h="109">
                      <a:moveTo>
                        <a:pt x="88" y="109"/>
                      </a:moveTo>
                      <a:lnTo>
                        <a:pt x="0" y="109"/>
                      </a:lnTo>
                      <a:lnTo>
                        <a:pt x="0" y="0"/>
                      </a:lnTo>
                      <a:lnTo>
                        <a:pt x="88" y="0"/>
                      </a:lnTo>
                      <a:lnTo>
                        <a:pt x="99" y="0"/>
                      </a:lnTo>
                      <a:lnTo>
                        <a:pt x="109" y="4"/>
                      </a:lnTo>
                      <a:lnTo>
                        <a:pt x="118" y="9"/>
                      </a:lnTo>
                      <a:lnTo>
                        <a:pt x="127" y="16"/>
                      </a:lnTo>
                      <a:lnTo>
                        <a:pt x="133" y="24"/>
                      </a:lnTo>
                      <a:lnTo>
                        <a:pt x="139" y="33"/>
                      </a:lnTo>
                      <a:lnTo>
                        <a:pt x="142" y="43"/>
                      </a:lnTo>
                      <a:lnTo>
                        <a:pt x="143" y="54"/>
                      </a:lnTo>
                      <a:lnTo>
                        <a:pt x="142" y="65"/>
                      </a:lnTo>
                      <a:lnTo>
                        <a:pt x="139" y="76"/>
                      </a:lnTo>
                      <a:lnTo>
                        <a:pt x="133" y="85"/>
                      </a:lnTo>
                      <a:lnTo>
                        <a:pt x="127" y="93"/>
                      </a:lnTo>
                      <a:lnTo>
                        <a:pt x="118" y="99"/>
                      </a:lnTo>
                      <a:lnTo>
                        <a:pt x="109" y="105"/>
                      </a:lnTo>
                      <a:lnTo>
                        <a:pt x="99" y="108"/>
                      </a:lnTo>
                      <a:lnTo>
                        <a:pt x="88" y="109"/>
                      </a:lnTo>
                    </a:path>
                  </a:pathLst>
                </a:custGeom>
                <a:noFill/>
                <a:ln w="3175">
                  <a:solidFill>
                    <a:srgbClr val="000000"/>
                  </a:solidFill>
                  <a:round/>
                  <a:headEnd/>
                  <a:tailEnd/>
                </a:ln>
              </p:spPr>
              <p:txBody>
                <a:bodyPr/>
                <a:lstStyle/>
                <a:p>
                  <a:endParaRPr lang="en-US"/>
                </a:p>
              </p:txBody>
            </p:sp>
            <p:sp>
              <p:nvSpPr>
                <p:cNvPr id="1856" name="Rectangle 92"/>
                <p:cNvSpPr>
                  <a:spLocks noChangeArrowheads="1"/>
                </p:cNvSpPr>
                <p:nvPr/>
              </p:nvSpPr>
              <p:spPr bwMode="auto">
                <a:xfrm>
                  <a:off x="1964" y="3206"/>
                  <a:ext cx="203" cy="244"/>
                </a:xfrm>
                <a:prstGeom prst="rect">
                  <a:avLst/>
                </a:prstGeom>
                <a:solidFill>
                  <a:srgbClr val="FFFFFF"/>
                </a:solidFill>
                <a:ln w="9525">
                  <a:noFill/>
                  <a:miter lim="800000"/>
                  <a:headEnd/>
                  <a:tailEnd/>
                </a:ln>
              </p:spPr>
              <p:txBody>
                <a:bodyPr/>
                <a:lstStyle/>
                <a:p>
                  <a:endParaRPr lang="en-US"/>
                </a:p>
              </p:txBody>
            </p:sp>
            <p:sp>
              <p:nvSpPr>
                <p:cNvPr id="1857" name="Rectangle 93"/>
                <p:cNvSpPr>
                  <a:spLocks noChangeArrowheads="1"/>
                </p:cNvSpPr>
                <p:nvPr/>
              </p:nvSpPr>
              <p:spPr bwMode="auto">
                <a:xfrm>
                  <a:off x="1964" y="3206"/>
                  <a:ext cx="203" cy="244"/>
                </a:xfrm>
                <a:prstGeom prst="rect">
                  <a:avLst/>
                </a:prstGeom>
                <a:noFill/>
                <a:ln w="3175">
                  <a:solidFill>
                    <a:srgbClr val="000000"/>
                  </a:solidFill>
                  <a:miter lim="800000"/>
                  <a:headEnd/>
                  <a:tailEnd/>
                </a:ln>
              </p:spPr>
              <p:txBody>
                <a:bodyPr/>
                <a:lstStyle/>
                <a:p>
                  <a:endParaRPr lang="en-US"/>
                </a:p>
              </p:txBody>
            </p:sp>
            <p:sp>
              <p:nvSpPr>
                <p:cNvPr id="1858" name="Line 94"/>
                <p:cNvSpPr>
                  <a:spLocks noChangeShapeType="1"/>
                </p:cNvSpPr>
                <p:nvPr/>
              </p:nvSpPr>
              <p:spPr bwMode="auto">
                <a:xfrm>
                  <a:off x="2110" y="3384"/>
                  <a:ext cx="38" cy="0"/>
                </a:xfrm>
                <a:prstGeom prst="line">
                  <a:avLst/>
                </a:prstGeom>
                <a:noFill/>
                <a:ln w="3175">
                  <a:solidFill>
                    <a:srgbClr val="000000"/>
                  </a:solidFill>
                  <a:round/>
                  <a:headEnd/>
                  <a:tailEnd/>
                </a:ln>
              </p:spPr>
              <p:txBody>
                <a:bodyPr/>
                <a:lstStyle/>
                <a:p>
                  <a:endParaRPr lang="en-US"/>
                </a:p>
              </p:txBody>
            </p:sp>
            <p:sp>
              <p:nvSpPr>
                <p:cNvPr id="1859" name="Freeform 95"/>
                <p:cNvSpPr>
                  <a:spLocks/>
                </p:cNvSpPr>
                <p:nvPr/>
              </p:nvSpPr>
              <p:spPr bwMode="auto">
                <a:xfrm>
                  <a:off x="1964" y="3307"/>
                  <a:ext cx="38" cy="42"/>
                </a:xfrm>
                <a:custGeom>
                  <a:avLst/>
                  <a:gdLst>
                    <a:gd name="T0" fmla="*/ 0 w 38"/>
                    <a:gd name="T1" fmla="*/ 0 h 42"/>
                    <a:gd name="T2" fmla="*/ 38 w 38"/>
                    <a:gd name="T3" fmla="*/ 20 h 42"/>
                    <a:gd name="T4" fmla="*/ 0 w 38"/>
                    <a:gd name="T5" fmla="*/ 42 h 42"/>
                    <a:gd name="T6" fmla="*/ 0 60000 65536"/>
                    <a:gd name="T7" fmla="*/ 0 60000 65536"/>
                    <a:gd name="T8" fmla="*/ 0 60000 65536"/>
                    <a:gd name="T9" fmla="*/ 0 w 38"/>
                    <a:gd name="T10" fmla="*/ 0 h 42"/>
                    <a:gd name="T11" fmla="*/ 38 w 38"/>
                    <a:gd name="T12" fmla="*/ 42 h 42"/>
                  </a:gdLst>
                  <a:ahLst/>
                  <a:cxnLst>
                    <a:cxn ang="T6">
                      <a:pos x="T0" y="T1"/>
                    </a:cxn>
                    <a:cxn ang="T7">
                      <a:pos x="T2" y="T3"/>
                    </a:cxn>
                    <a:cxn ang="T8">
                      <a:pos x="T4" y="T5"/>
                    </a:cxn>
                  </a:cxnLst>
                  <a:rect l="T9" t="T10" r="T11" b="T12"/>
                  <a:pathLst>
                    <a:path w="38" h="42">
                      <a:moveTo>
                        <a:pt x="0" y="0"/>
                      </a:moveTo>
                      <a:lnTo>
                        <a:pt x="38" y="20"/>
                      </a:lnTo>
                      <a:lnTo>
                        <a:pt x="0" y="42"/>
                      </a:lnTo>
                    </a:path>
                  </a:pathLst>
                </a:custGeom>
                <a:noFill/>
                <a:ln w="3175">
                  <a:solidFill>
                    <a:srgbClr val="000000"/>
                  </a:solidFill>
                  <a:round/>
                  <a:headEnd/>
                  <a:tailEnd/>
                </a:ln>
              </p:spPr>
              <p:txBody>
                <a:bodyPr/>
                <a:lstStyle/>
                <a:p>
                  <a:endParaRPr lang="en-US"/>
                </a:p>
              </p:txBody>
            </p:sp>
            <p:sp>
              <p:nvSpPr>
                <p:cNvPr id="1860" name="Rectangle 96"/>
                <p:cNvSpPr>
                  <a:spLocks noChangeArrowheads="1"/>
                </p:cNvSpPr>
                <p:nvPr/>
              </p:nvSpPr>
              <p:spPr bwMode="auto">
                <a:xfrm>
                  <a:off x="2114" y="3381"/>
                  <a:ext cx="37" cy="58"/>
                </a:xfrm>
                <a:prstGeom prst="rect">
                  <a:avLst/>
                </a:prstGeom>
                <a:noFill/>
                <a:ln w="9525">
                  <a:noFill/>
                  <a:miter lim="800000"/>
                  <a:headEnd/>
                  <a:tailEnd/>
                </a:ln>
              </p:spPr>
              <p:txBody>
                <a:bodyPr wrap="none" lIns="0" tIns="0" rIns="0" bIns="0">
                  <a:spAutoFit/>
                </a:bodyPr>
                <a:lstStyle/>
                <a:p>
                  <a:pPr>
                    <a:defRPr/>
                  </a:pPr>
                  <a:r>
                    <a:rPr lang="en-US" sz="600" i="1">
                      <a:solidFill>
                        <a:srgbClr val="000000"/>
                      </a:solidFill>
                      <a:ea typeface="+mn-ea"/>
                    </a:rPr>
                    <a:t>Q</a:t>
                  </a:r>
                  <a:endParaRPr lang="en-US">
                    <a:effectLst>
                      <a:outerShdw blurRad="38100" dist="38100" dir="2700000" algn="tl">
                        <a:srgbClr val="000000"/>
                      </a:outerShdw>
                    </a:effectLst>
                    <a:ea typeface="+mn-ea"/>
                  </a:endParaRPr>
                </a:p>
              </p:txBody>
            </p:sp>
            <p:sp>
              <p:nvSpPr>
                <p:cNvPr id="1861" name="Rectangle 97"/>
                <p:cNvSpPr>
                  <a:spLocks noChangeArrowheads="1"/>
                </p:cNvSpPr>
                <p:nvPr/>
              </p:nvSpPr>
              <p:spPr bwMode="auto">
                <a:xfrm>
                  <a:off x="2114" y="3219"/>
                  <a:ext cx="37" cy="58"/>
                </a:xfrm>
                <a:prstGeom prst="rect">
                  <a:avLst/>
                </a:prstGeom>
                <a:noFill/>
                <a:ln w="9525">
                  <a:noFill/>
                  <a:miter lim="800000"/>
                  <a:headEnd/>
                  <a:tailEnd/>
                </a:ln>
              </p:spPr>
              <p:txBody>
                <a:bodyPr wrap="none" lIns="0" tIns="0" rIns="0" bIns="0">
                  <a:spAutoFit/>
                </a:bodyPr>
                <a:lstStyle/>
                <a:p>
                  <a:pPr>
                    <a:defRPr/>
                  </a:pPr>
                  <a:r>
                    <a:rPr lang="en-US" sz="600" i="1">
                      <a:solidFill>
                        <a:srgbClr val="000000"/>
                      </a:solidFill>
                      <a:ea typeface="+mn-ea"/>
                    </a:rPr>
                    <a:t>Q</a:t>
                  </a:r>
                  <a:endParaRPr lang="en-US">
                    <a:effectLst>
                      <a:outerShdw blurRad="38100" dist="38100" dir="2700000" algn="tl">
                        <a:srgbClr val="000000"/>
                      </a:outerShdw>
                    </a:effectLst>
                    <a:ea typeface="+mn-ea"/>
                  </a:endParaRPr>
                </a:p>
              </p:txBody>
            </p:sp>
            <p:sp>
              <p:nvSpPr>
                <p:cNvPr id="1862" name="Rectangle 98"/>
                <p:cNvSpPr>
                  <a:spLocks noChangeArrowheads="1"/>
                </p:cNvSpPr>
                <p:nvPr/>
              </p:nvSpPr>
              <p:spPr bwMode="auto">
                <a:xfrm>
                  <a:off x="2043" y="3213"/>
                  <a:ext cx="47" cy="29"/>
                </a:xfrm>
                <a:prstGeom prst="rect">
                  <a:avLst/>
                </a:prstGeom>
                <a:noFill/>
                <a:ln w="9525">
                  <a:noFill/>
                  <a:miter lim="800000"/>
                  <a:headEnd/>
                  <a:tailEnd/>
                </a:ln>
              </p:spPr>
              <p:txBody>
                <a:bodyPr wrap="none" lIns="0" tIns="0" rIns="0" bIns="0">
                  <a:spAutoFit/>
                </a:bodyPr>
                <a:lstStyle/>
                <a:p>
                  <a:pPr>
                    <a:defRPr/>
                  </a:pPr>
                  <a:r>
                    <a:rPr lang="en-US" sz="300">
                      <a:solidFill>
                        <a:srgbClr val="000000"/>
                      </a:solidFill>
                      <a:ea typeface="+mn-ea"/>
                    </a:rPr>
                    <a:t>SET</a:t>
                  </a:r>
                  <a:endParaRPr lang="en-US">
                    <a:effectLst>
                      <a:outerShdw blurRad="38100" dist="38100" dir="2700000" algn="tl">
                        <a:srgbClr val="000000"/>
                      </a:outerShdw>
                    </a:effectLst>
                    <a:ea typeface="+mn-ea"/>
                  </a:endParaRPr>
                </a:p>
              </p:txBody>
            </p:sp>
            <p:sp>
              <p:nvSpPr>
                <p:cNvPr id="1863" name="Rectangle 99"/>
                <p:cNvSpPr>
                  <a:spLocks noChangeArrowheads="1"/>
                </p:cNvSpPr>
                <p:nvPr/>
              </p:nvSpPr>
              <p:spPr bwMode="auto">
                <a:xfrm>
                  <a:off x="2043" y="3399"/>
                  <a:ext cx="47" cy="29"/>
                </a:xfrm>
                <a:prstGeom prst="rect">
                  <a:avLst/>
                </a:prstGeom>
                <a:noFill/>
                <a:ln w="9525">
                  <a:noFill/>
                  <a:miter lim="800000"/>
                  <a:headEnd/>
                  <a:tailEnd/>
                </a:ln>
              </p:spPr>
              <p:txBody>
                <a:bodyPr wrap="none" lIns="0" tIns="0" rIns="0" bIns="0">
                  <a:spAutoFit/>
                </a:bodyPr>
                <a:lstStyle/>
                <a:p>
                  <a:pPr>
                    <a:defRPr/>
                  </a:pPr>
                  <a:r>
                    <a:rPr lang="en-US" sz="300">
                      <a:solidFill>
                        <a:srgbClr val="000000"/>
                      </a:solidFill>
                      <a:ea typeface="+mn-ea"/>
                    </a:rPr>
                    <a:t>CLR</a:t>
                  </a:r>
                  <a:endParaRPr lang="en-US">
                    <a:effectLst>
                      <a:outerShdw blurRad="38100" dist="38100" dir="2700000" algn="tl">
                        <a:srgbClr val="000000"/>
                      </a:outerShdw>
                    </a:effectLst>
                    <a:ea typeface="+mn-ea"/>
                  </a:endParaRPr>
                </a:p>
              </p:txBody>
            </p:sp>
            <p:sp>
              <p:nvSpPr>
                <p:cNvPr id="1864" name="Rectangle 100"/>
                <p:cNvSpPr>
                  <a:spLocks noChangeArrowheads="1"/>
                </p:cNvSpPr>
                <p:nvPr/>
              </p:nvSpPr>
              <p:spPr bwMode="auto">
                <a:xfrm>
                  <a:off x="1987" y="3220"/>
                  <a:ext cx="32" cy="58"/>
                </a:xfrm>
                <a:prstGeom prst="rect">
                  <a:avLst/>
                </a:prstGeom>
                <a:noFill/>
                <a:ln w="9525">
                  <a:noFill/>
                  <a:miter lim="800000"/>
                  <a:headEnd/>
                  <a:tailEnd/>
                </a:ln>
              </p:spPr>
              <p:txBody>
                <a:bodyPr wrap="none" lIns="0" tIns="0" rIns="0" bIns="0">
                  <a:spAutoFit/>
                </a:bodyPr>
                <a:lstStyle/>
                <a:p>
                  <a:pPr>
                    <a:defRPr/>
                  </a:pPr>
                  <a:r>
                    <a:rPr lang="en-US" sz="600">
                      <a:solidFill>
                        <a:srgbClr val="000000"/>
                      </a:solidFill>
                      <a:ea typeface="+mn-ea"/>
                    </a:rPr>
                    <a:t>S</a:t>
                  </a:r>
                  <a:endParaRPr lang="en-US">
                    <a:effectLst>
                      <a:outerShdw blurRad="38100" dist="38100" dir="2700000" algn="tl">
                        <a:srgbClr val="000000"/>
                      </a:outerShdw>
                    </a:effectLst>
                    <a:ea typeface="+mn-ea"/>
                  </a:endParaRPr>
                </a:p>
              </p:txBody>
            </p:sp>
            <p:sp>
              <p:nvSpPr>
                <p:cNvPr id="1865" name="Rectangle 101"/>
                <p:cNvSpPr>
                  <a:spLocks noChangeArrowheads="1"/>
                </p:cNvSpPr>
                <p:nvPr/>
              </p:nvSpPr>
              <p:spPr bwMode="auto">
                <a:xfrm>
                  <a:off x="1991" y="3382"/>
                  <a:ext cx="35" cy="58"/>
                </a:xfrm>
                <a:prstGeom prst="rect">
                  <a:avLst/>
                </a:prstGeom>
                <a:noFill/>
                <a:ln w="9525">
                  <a:noFill/>
                  <a:miter lim="800000"/>
                  <a:headEnd/>
                  <a:tailEnd/>
                </a:ln>
              </p:spPr>
              <p:txBody>
                <a:bodyPr wrap="none" lIns="0" tIns="0" rIns="0" bIns="0">
                  <a:spAutoFit/>
                </a:bodyPr>
                <a:lstStyle/>
                <a:p>
                  <a:pPr>
                    <a:defRPr/>
                  </a:pPr>
                  <a:r>
                    <a:rPr lang="en-US" sz="600">
                      <a:solidFill>
                        <a:srgbClr val="000000"/>
                      </a:solidFill>
                      <a:ea typeface="+mn-ea"/>
                    </a:rPr>
                    <a:t>R</a:t>
                  </a:r>
                  <a:endParaRPr lang="en-US">
                    <a:effectLst>
                      <a:outerShdw blurRad="38100" dist="38100" dir="2700000" algn="tl">
                        <a:srgbClr val="000000"/>
                      </a:outerShdw>
                    </a:effectLst>
                    <a:ea typeface="+mn-ea"/>
                  </a:endParaRPr>
                </a:p>
              </p:txBody>
            </p:sp>
            <p:sp>
              <p:nvSpPr>
                <p:cNvPr id="1866" name="Freeform 102"/>
                <p:cNvSpPr>
                  <a:spLocks/>
                </p:cNvSpPr>
                <p:nvPr/>
              </p:nvSpPr>
              <p:spPr bwMode="auto">
                <a:xfrm>
                  <a:off x="2646" y="3354"/>
                  <a:ext cx="146" cy="146"/>
                </a:xfrm>
                <a:custGeom>
                  <a:avLst/>
                  <a:gdLst>
                    <a:gd name="T0" fmla="*/ 0 w 146"/>
                    <a:gd name="T1" fmla="*/ 0 h 146"/>
                    <a:gd name="T2" fmla="*/ 146 w 146"/>
                    <a:gd name="T3" fmla="*/ 73 h 146"/>
                    <a:gd name="T4" fmla="*/ 0 w 146"/>
                    <a:gd name="T5" fmla="*/ 146 h 146"/>
                    <a:gd name="T6" fmla="*/ 0 w 146"/>
                    <a:gd name="T7" fmla="*/ 0 h 146"/>
                    <a:gd name="T8" fmla="*/ 0 60000 65536"/>
                    <a:gd name="T9" fmla="*/ 0 60000 65536"/>
                    <a:gd name="T10" fmla="*/ 0 60000 65536"/>
                    <a:gd name="T11" fmla="*/ 0 60000 65536"/>
                    <a:gd name="T12" fmla="*/ 0 w 146"/>
                    <a:gd name="T13" fmla="*/ 0 h 146"/>
                    <a:gd name="T14" fmla="*/ 146 w 146"/>
                    <a:gd name="T15" fmla="*/ 146 h 146"/>
                  </a:gdLst>
                  <a:ahLst/>
                  <a:cxnLst>
                    <a:cxn ang="T8">
                      <a:pos x="T0" y="T1"/>
                    </a:cxn>
                    <a:cxn ang="T9">
                      <a:pos x="T2" y="T3"/>
                    </a:cxn>
                    <a:cxn ang="T10">
                      <a:pos x="T4" y="T5"/>
                    </a:cxn>
                    <a:cxn ang="T11">
                      <a:pos x="T6" y="T7"/>
                    </a:cxn>
                  </a:cxnLst>
                  <a:rect l="T12" t="T13" r="T14" b="T15"/>
                  <a:pathLst>
                    <a:path w="146" h="146">
                      <a:moveTo>
                        <a:pt x="0" y="0"/>
                      </a:moveTo>
                      <a:lnTo>
                        <a:pt x="146" y="73"/>
                      </a:lnTo>
                      <a:lnTo>
                        <a:pt x="0" y="146"/>
                      </a:lnTo>
                      <a:lnTo>
                        <a:pt x="0" y="0"/>
                      </a:lnTo>
                      <a:close/>
                    </a:path>
                  </a:pathLst>
                </a:custGeom>
                <a:solidFill>
                  <a:srgbClr val="FFFFFF"/>
                </a:solidFill>
                <a:ln w="9525">
                  <a:noFill/>
                  <a:round/>
                  <a:headEnd/>
                  <a:tailEnd/>
                </a:ln>
              </p:spPr>
              <p:txBody>
                <a:bodyPr/>
                <a:lstStyle/>
                <a:p>
                  <a:endParaRPr lang="en-US"/>
                </a:p>
              </p:txBody>
            </p:sp>
            <p:sp>
              <p:nvSpPr>
                <p:cNvPr id="1867" name="Freeform 103"/>
                <p:cNvSpPr>
                  <a:spLocks/>
                </p:cNvSpPr>
                <p:nvPr/>
              </p:nvSpPr>
              <p:spPr bwMode="auto">
                <a:xfrm>
                  <a:off x="2646" y="3354"/>
                  <a:ext cx="146" cy="146"/>
                </a:xfrm>
                <a:custGeom>
                  <a:avLst/>
                  <a:gdLst>
                    <a:gd name="T0" fmla="*/ 0 w 146"/>
                    <a:gd name="T1" fmla="*/ 0 h 146"/>
                    <a:gd name="T2" fmla="*/ 146 w 146"/>
                    <a:gd name="T3" fmla="*/ 73 h 146"/>
                    <a:gd name="T4" fmla="*/ 0 w 146"/>
                    <a:gd name="T5" fmla="*/ 146 h 146"/>
                    <a:gd name="T6" fmla="*/ 0 w 146"/>
                    <a:gd name="T7" fmla="*/ 0 h 146"/>
                    <a:gd name="T8" fmla="*/ 0 60000 65536"/>
                    <a:gd name="T9" fmla="*/ 0 60000 65536"/>
                    <a:gd name="T10" fmla="*/ 0 60000 65536"/>
                    <a:gd name="T11" fmla="*/ 0 60000 65536"/>
                    <a:gd name="T12" fmla="*/ 0 w 146"/>
                    <a:gd name="T13" fmla="*/ 0 h 146"/>
                    <a:gd name="T14" fmla="*/ 146 w 146"/>
                    <a:gd name="T15" fmla="*/ 146 h 146"/>
                  </a:gdLst>
                  <a:ahLst/>
                  <a:cxnLst>
                    <a:cxn ang="T8">
                      <a:pos x="T0" y="T1"/>
                    </a:cxn>
                    <a:cxn ang="T9">
                      <a:pos x="T2" y="T3"/>
                    </a:cxn>
                    <a:cxn ang="T10">
                      <a:pos x="T4" y="T5"/>
                    </a:cxn>
                    <a:cxn ang="T11">
                      <a:pos x="T6" y="T7"/>
                    </a:cxn>
                  </a:cxnLst>
                  <a:rect l="T12" t="T13" r="T14" b="T15"/>
                  <a:pathLst>
                    <a:path w="146" h="146">
                      <a:moveTo>
                        <a:pt x="0" y="0"/>
                      </a:moveTo>
                      <a:lnTo>
                        <a:pt x="146" y="73"/>
                      </a:lnTo>
                      <a:lnTo>
                        <a:pt x="0" y="146"/>
                      </a:lnTo>
                      <a:lnTo>
                        <a:pt x="0" y="0"/>
                      </a:lnTo>
                      <a:close/>
                    </a:path>
                  </a:pathLst>
                </a:custGeom>
                <a:noFill/>
                <a:ln w="3175">
                  <a:solidFill>
                    <a:srgbClr val="000000"/>
                  </a:solidFill>
                  <a:round/>
                  <a:headEnd/>
                  <a:tailEnd/>
                </a:ln>
              </p:spPr>
              <p:txBody>
                <a:bodyPr/>
                <a:lstStyle/>
                <a:p>
                  <a:endParaRPr lang="en-US"/>
                </a:p>
              </p:txBody>
            </p:sp>
            <p:sp>
              <p:nvSpPr>
                <p:cNvPr id="1868" name="Freeform 104"/>
                <p:cNvSpPr>
                  <a:spLocks/>
                </p:cNvSpPr>
                <p:nvPr/>
              </p:nvSpPr>
              <p:spPr bwMode="auto">
                <a:xfrm>
                  <a:off x="2167" y="3247"/>
                  <a:ext cx="138" cy="5"/>
                </a:xfrm>
                <a:custGeom>
                  <a:avLst/>
                  <a:gdLst>
                    <a:gd name="T0" fmla="*/ 0 w 138"/>
                    <a:gd name="T1" fmla="*/ 0 h 5"/>
                    <a:gd name="T2" fmla="*/ 74 w 138"/>
                    <a:gd name="T3" fmla="*/ 0 h 5"/>
                    <a:gd name="T4" fmla="*/ 74 w 138"/>
                    <a:gd name="T5" fmla="*/ 5 h 5"/>
                    <a:gd name="T6" fmla="*/ 138 w 138"/>
                    <a:gd name="T7" fmla="*/ 5 h 5"/>
                    <a:gd name="T8" fmla="*/ 0 60000 65536"/>
                    <a:gd name="T9" fmla="*/ 0 60000 65536"/>
                    <a:gd name="T10" fmla="*/ 0 60000 65536"/>
                    <a:gd name="T11" fmla="*/ 0 60000 65536"/>
                    <a:gd name="T12" fmla="*/ 0 w 138"/>
                    <a:gd name="T13" fmla="*/ 0 h 5"/>
                    <a:gd name="T14" fmla="*/ 138 w 138"/>
                    <a:gd name="T15" fmla="*/ 5 h 5"/>
                  </a:gdLst>
                  <a:ahLst/>
                  <a:cxnLst>
                    <a:cxn ang="T8">
                      <a:pos x="T0" y="T1"/>
                    </a:cxn>
                    <a:cxn ang="T9">
                      <a:pos x="T2" y="T3"/>
                    </a:cxn>
                    <a:cxn ang="T10">
                      <a:pos x="T4" y="T5"/>
                    </a:cxn>
                    <a:cxn ang="T11">
                      <a:pos x="T6" y="T7"/>
                    </a:cxn>
                  </a:cxnLst>
                  <a:rect l="T12" t="T13" r="T14" b="T15"/>
                  <a:pathLst>
                    <a:path w="138" h="5">
                      <a:moveTo>
                        <a:pt x="0" y="0"/>
                      </a:moveTo>
                      <a:lnTo>
                        <a:pt x="74" y="0"/>
                      </a:lnTo>
                      <a:lnTo>
                        <a:pt x="74" y="5"/>
                      </a:lnTo>
                      <a:lnTo>
                        <a:pt x="138" y="5"/>
                      </a:lnTo>
                    </a:path>
                  </a:pathLst>
                </a:custGeom>
                <a:noFill/>
                <a:ln w="3175">
                  <a:solidFill>
                    <a:srgbClr val="000000"/>
                  </a:solidFill>
                  <a:round/>
                  <a:headEnd/>
                  <a:tailEnd/>
                </a:ln>
              </p:spPr>
              <p:txBody>
                <a:bodyPr/>
                <a:lstStyle/>
                <a:p>
                  <a:endParaRPr lang="en-US"/>
                </a:p>
              </p:txBody>
            </p:sp>
            <p:sp>
              <p:nvSpPr>
                <p:cNvPr id="1869" name="Freeform 105"/>
                <p:cNvSpPr>
                  <a:spLocks/>
                </p:cNvSpPr>
                <p:nvPr/>
              </p:nvSpPr>
              <p:spPr bwMode="auto">
                <a:xfrm>
                  <a:off x="1672" y="3256"/>
                  <a:ext cx="146" cy="147"/>
                </a:xfrm>
                <a:custGeom>
                  <a:avLst/>
                  <a:gdLst>
                    <a:gd name="T0" fmla="*/ 0 w 146"/>
                    <a:gd name="T1" fmla="*/ 73 h 147"/>
                    <a:gd name="T2" fmla="*/ 1 w 146"/>
                    <a:gd name="T3" fmla="*/ 89 h 147"/>
                    <a:gd name="T4" fmla="*/ 5 w 146"/>
                    <a:gd name="T5" fmla="*/ 103 h 147"/>
                    <a:gd name="T6" fmla="*/ 13 w 146"/>
                    <a:gd name="T7" fmla="*/ 115 h 147"/>
                    <a:gd name="T8" fmla="*/ 21 w 146"/>
                    <a:gd name="T9" fmla="*/ 125 h 147"/>
                    <a:gd name="T10" fmla="*/ 32 w 146"/>
                    <a:gd name="T11" fmla="*/ 134 h 147"/>
                    <a:gd name="T12" fmla="*/ 44 w 146"/>
                    <a:gd name="T13" fmla="*/ 141 h 147"/>
                    <a:gd name="T14" fmla="*/ 58 w 146"/>
                    <a:gd name="T15" fmla="*/ 146 h 147"/>
                    <a:gd name="T16" fmla="*/ 73 w 146"/>
                    <a:gd name="T17" fmla="*/ 147 h 147"/>
                    <a:gd name="T18" fmla="*/ 87 w 146"/>
                    <a:gd name="T19" fmla="*/ 146 h 147"/>
                    <a:gd name="T20" fmla="*/ 101 w 146"/>
                    <a:gd name="T21" fmla="*/ 141 h 147"/>
                    <a:gd name="T22" fmla="*/ 114 w 146"/>
                    <a:gd name="T23" fmla="*/ 134 h 147"/>
                    <a:gd name="T24" fmla="*/ 125 w 146"/>
                    <a:gd name="T25" fmla="*/ 125 h 147"/>
                    <a:gd name="T26" fmla="*/ 133 w 146"/>
                    <a:gd name="T27" fmla="*/ 115 h 147"/>
                    <a:gd name="T28" fmla="*/ 140 w 146"/>
                    <a:gd name="T29" fmla="*/ 103 h 147"/>
                    <a:gd name="T30" fmla="*/ 144 w 146"/>
                    <a:gd name="T31" fmla="*/ 89 h 147"/>
                    <a:gd name="T32" fmla="*/ 146 w 146"/>
                    <a:gd name="T33" fmla="*/ 73 h 147"/>
                    <a:gd name="T34" fmla="*/ 146 w 146"/>
                    <a:gd name="T35" fmla="*/ 73 h 147"/>
                    <a:gd name="T36" fmla="*/ 144 w 146"/>
                    <a:gd name="T37" fmla="*/ 59 h 147"/>
                    <a:gd name="T38" fmla="*/ 140 w 146"/>
                    <a:gd name="T39" fmla="*/ 45 h 147"/>
                    <a:gd name="T40" fmla="*/ 133 w 146"/>
                    <a:gd name="T41" fmla="*/ 33 h 147"/>
                    <a:gd name="T42" fmla="*/ 125 w 146"/>
                    <a:gd name="T43" fmla="*/ 22 h 147"/>
                    <a:gd name="T44" fmla="*/ 114 w 146"/>
                    <a:gd name="T45" fmla="*/ 13 h 147"/>
                    <a:gd name="T46" fmla="*/ 101 w 146"/>
                    <a:gd name="T47" fmla="*/ 7 h 147"/>
                    <a:gd name="T48" fmla="*/ 87 w 146"/>
                    <a:gd name="T49" fmla="*/ 2 h 147"/>
                    <a:gd name="T50" fmla="*/ 73 w 146"/>
                    <a:gd name="T51" fmla="*/ 0 h 147"/>
                    <a:gd name="T52" fmla="*/ 58 w 146"/>
                    <a:gd name="T53" fmla="*/ 2 h 147"/>
                    <a:gd name="T54" fmla="*/ 44 w 146"/>
                    <a:gd name="T55" fmla="*/ 7 h 147"/>
                    <a:gd name="T56" fmla="*/ 32 w 146"/>
                    <a:gd name="T57" fmla="*/ 13 h 147"/>
                    <a:gd name="T58" fmla="*/ 21 w 146"/>
                    <a:gd name="T59" fmla="*/ 22 h 147"/>
                    <a:gd name="T60" fmla="*/ 13 w 146"/>
                    <a:gd name="T61" fmla="*/ 33 h 147"/>
                    <a:gd name="T62" fmla="*/ 5 w 146"/>
                    <a:gd name="T63" fmla="*/ 45 h 147"/>
                    <a:gd name="T64" fmla="*/ 1 w 146"/>
                    <a:gd name="T65" fmla="*/ 59 h 147"/>
                    <a:gd name="T66" fmla="*/ 0 w 146"/>
                    <a:gd name="T67" fmla="*/ 73 h 14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46"/>
                    <a:gd name="T103" fmla="*/ 0 h 147"/>
                    <a:gd name="T104" fmla="*/ 146 w 146"/>
                    <a:gd name="T105" fmla="*/ 147 h 14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46" h="147">
                      <a:moveTo>
                        <a:pt x="0" y="73"/>
                      </a:moveTo>
                      <a:lnTo>
                        <a:pt x="1" y="89"/>
                      </a:lnTo>
                      <a:lnTo>
                        <a:pt x="5" y="103"/>
                      </a:lnTo>
                      <a:lnTo>
                        <a:pt x="13" y="115"/>
                      </a:lnTo>
                      <a:lnTo>
                        <a:pt x="21" y="125"/>
                      </a:lnTo>
                      <a:lnTo>
                        <a:pt x="32" y="134"/>
                      </a:lnTo>
                      <a:lnTo>
                        <a:pt x="44" y="141"/>
                      </a:lnTo>
                      <a:lnTo>
                        <a:pt x="58" y="146"/>
                      </a:lnTo>
                      <a:lnTo>
                        <a:pt x="73" y="147"/>
                      </a:lnTo>
                      <a:lnTo>
                        <a:pt x="87" y="146"/>
                      </a:lnTo>
                      <a:lnTo>
                        <a:pt x="101" y="141"/>
                      </a:lnTo>
                      <a:lnTo>
                        <a:pt x="114" y="134"/>
                      </a:lnTo>
                      <a:lnTo>
                        <a:pt x="125" y="125"/>
                      </a:lnTo>
                      <a:lnTo>
                        <a:pt x="133" y="115"/>
                      </a:lnTo>
                      <a:lnTo>
                        <a:pt x="140" y="103"/>
                      </a:lnTo>
                      <a:lnTo>
                        <a:pt x="144" y="89"/>
                      </a:lnTo>
                      <a:lnTo>
                        <a:pt x="146" y="73"/>
                      </a:lnTo>
                      <a:lnTo>
                        <a:pt x="144" y="59"/>
                      </a:lnTo>
                      <a:lnTo>
                        <a:pt x="140" y="45"/>
                      </a:lnTo>
                      <a:lnTo>
                        <a:pt x="133" y="33"/>
                      </a:lnTo>
                      <a:lnTo>
                        <a:pt x="125" y="22"/>
                      </a:lnTo>
                      <a:lnTo>
                        <a:pt x="114" y="13"/>
                      </a:lnTo>
                      <a:lnTo>
                        <a:pt x="101" y="7"/>
                      </a:lnTo>
                      <a:lnTo>
                        <a:pt x="87" y="2"/>
                      </a:lnTo>
                      <a:lnTo>
                        <a:pt x="73" y="0"/>
                      </a:lnTo>
                      <a:lnTo>
                        <a:pt x="58" y="2"/>
                      </a:lnTo>
                      <a:lnTo>
                        <a:pt x="44" y="7"/>
                      </a:lnTo>
                      <a:lnTo>
                        <a:pt x="32" y="13"/>
                      </a:lnTo>
                      <a:lnTo>
                        <a:pt x="21" y="22"/>
                      </a:lnTo>
                      <a:lnTo>
                        <a:pt x="13" y="33"/>
                      </a:lnTo>
                      <a:lnTo>
                        <a:pt x="5" y="45"/>
                      </a:lnTo>
                      <a:lnTo>
                        <a:pt x="1" y="59"/>
                      </a:lnTo>
                      <a:lnTo>
                        <a:pt x="0" y="73"/>
                      </a:lnTo>
                      <a:close/>
                    </a:path>
                  </a:pathLst>
                </a:custGeom>
                <a:solidFill>
                  <a:srgbClr val="FFFFFF"/>
                </a:solidFill>
                <a:ln w="9525">
                  <a:noFill/>
                  <a:round/>
                  <a:headEnd/>
                  <a:tailEnd/>
                </a:ln>
              </p:spPr>
              <p:txBody>
                <a:bodyPr/>
                <a:lstStyle/>
                <a:p>
                  <a:endParaRPr lang="en-US"/>
                </a:p>
              </p:txBody>
            </p:sp>
            <p:sp>
              <p:nvSpPr>
                <p:cNvPr id="1870" name="Freeform 106"/>
                <p:cNvSpPr>
                  <a:spLocks/>
                </p:cNvSpPr>
                <p:nvPr/>
              </p:nvSpPr>
              <p:spPr bwMode="auto">
                <a:xfrm>
                  <a:off x="1672" y="3256"/>
                  <a:ext cx="146" cy="147"/>
                </a:xfrm>
                <a:custGeom>
                  <a:avLst/>
                  <a:gdLst>
                    <a:gd name="T0" fmla="*/ 0 w 146"/>
                    <a:gd name="T1" fmla="*/ 73 h 147"/>
                    <a:gd name="T2" fmla="*/ 1 w 146"/>
                    <a:gd name="T3" fmla="*/ 89 h 147"/>
                    <a:gd name="T4" fmla="*/ 5 w 146"/>
                    <a:gd name="T5" fmla="*/ 103 h 147"/>
                    <a:gd name="T6" fmla="*/ 13 w 146"/>
                    <a:gd name="T7" fmla="*/ 115 h 147"/>
                    <a:gd name="T8" fmla="*/ 21 w 146"/>
                    <a:gd name="T9" fmla="*/ 125 h 147"/>
                    <a:gd name="T10" fmla="*/ 32 w 146"/>
                    <a:gd name="T11" fmla="*/ 134 h 147"/>
                    <a:gd name="T12" fmla="*/ 44 w 146"/>
                    <a:gd name="T13" fmla="*/ 141 h 147"/>
                    <a:gd name="T14" fmla="*/ 58 w 146"/>
                    <a:gd name="T15" fmla="*/ 146 h 147"/>
                    <a:gd name="T16" fmla="*/ 73 w 146"/>
                    <a:gd name="T17" fmla="*/ 147 h 147"/>
                    <a:gd name="T18" fmla="*/ 87 w 146"/>
                    <a:gd name="T19" fmla="*/ 146 h 147"/>
                    <a:gd name="T20" fmla="*/ 101 w 146"/>
                    <a:gd name="T21" fmla="*/ 141 h 147"/>
                    <a:gd name="T22" fmla="*/ 114 w 146"/>
                    <a:gd name="T23" fmla="*/ 134 h 147"/>
                    <a:gd name="T24" fmla="*/ 125 w 146"/>
                    <a:gd name="T25" fmla="*/ 125 h 147"/>
                    <a:gd name="T26" fmla="*/ 133 w 146"/>
                    <a:gd name="T27" fmla="*/ 115 h 147"/>
                    <a:gd name="T28" fmla="*/ 140 w 146"/>
                    <a:gd name="T29" fmla="*/ 103 h 147"/>
                    <a:gd name="T30" fmla="*/ 144 w 146"/>
                    <a:gd name="T31" fmla="*/ 89 h 147"/>
                    <a:gd name="T32" fmla="*/ 146 w 146"/>
                    <a:gd name="T33" fmla="*/ 73 h 147"/>
                    <a:gd name="T34" fmla="*/ 146 w 146"/>
                    <a:gd name="T35" fmla="*/ 73 h 147"/>
                    <a:gd name="T36" fmla="*/ 144 w 146"/>
                    <a:gd name="T37" fmla="*/ 59 h 147"/>
                    <a:gd name="T38" fmla="*/ 140 w 146"/>
                    <a:gd name="T39" fmla="*/ 45 h 147"/>
                    <a:gd name="T40" fmla="*/ 133 w 146"/>
                    <a:gd name="T41" fmla="*/ 33 h 147"/>
                    <a:gd name="T42" fmla="*/ 125 w 146"/>
                    <a:gd name="T43" fmla="*/ 22 h 147"/>
                    <a:gd name="T44" fmla="*/ 114 w 146"/>
                    <a:gd name="T45" fmla="*/ 13 h 147"/>
                    <a:gd name="T46" fmla="*/ 101 w 146"/>
                    <a:gd name="T47" fmla="*/ 7 h 147"/>
                    <a:gd name="T48" fmla="*/ 87 w 146"/>
                    <a:gd name="T49" fmla="*/ 2 h 147"/>
                    <a:gd name="T50" fmla="*/ 73 w 146"/>
                    <a:gd name="T51" fmla="*/ 0 h 147"/>
                    <a:gd name="T52" fmla="*/ 58 w 146"/>
                    <a:gd name="T53" fmla="*/ 2 h 147"/>
                    <a:gd name="T54" fmla="*/ 44 w 146"/>
                    <a:gd name="T55" fmla="*/ 7 h 147"/>
                    <a:gd name="T56" fmla="*/ 32 w 146"/>
                    <a:gd name="T57" fmla="*/ 13 h 147"/>
                    <a:gd name="T58" fmla="*/ 21 w 146"/>
                    <a:gd name="T59" fmla="*/ 22 h 147"/>
                    <a:gd name="T60" fmla="*/ 13 w 146"/>
                    <a:gd name="T61" fmla="*/ 33 h 147"/>
                    <a:gd name="T62" fmla="*/ 5 w 146"/>
                    <a:gd name="T63" fmla="*/ 45 h 147"/>
                    <a:gd name="T64" fmla="*/ 1 w 146"/>
                    <a:gd name="T65" fmla="*/ 59 h 147"/>
                    <a:gd name="T66" fmla="*/ 0 w 146"/>
                    <a:gd name="T67" fmla="*/ 73 h 14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46"/>
                    <a:gd name="T103" fmla="*/ 0 h 147"/>
                    <a:gd name="T104" fmla="*/ 146 w 146"/>
                    <a:gd name="T105" fmla="*/ 147 h 14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46" h="147">
                      <a:moveTo>
                        <a:pt x="0" y="73"/>
                      </a:moveTo>
                      <a:lnTo>
                        <a:pt x="1" y="89"/>
                      </a:lnTo>
                      <a:lnTo>
                        <a:pt x="5" y="103"/>
                      </a:lnTo>
                      <a:lnTo>
                        <a:pt x="13" y="115"/>
                      </a:lnTo>
                      <a:lnTo>
                        <a:pt x="21" y="125"/>
                      </a:lnTo>
                      <a:lnTo>
                        <a:pt x="32" y="134"/>
                      </a:lnTo>
                      <a:lnTo>
                        <a:pt x="44" y="141"/>
                      </a:lnTo>
                      <a:lnTo>
                        <a:pt x="58" y="146"/>
                      </a:lnTo>
                      <a:lnTo>
                        <a:pt x="73" y="147"/>
                      </a:lnTo>
                      <a:lnTo>
                        <a:pt x="87" y="146"/>
                      </a:lnTo>
                      <a:lnTo>
                        <a:pt x="101" y="141"/>
                      </a:lnTo>
                      <a:lnTo>
                        <a:pt x="114" y="134"/>
                      </a:lnTo>
                      <a:lnTo>
                        <a:pt x="125" y="125"/>
                      </a:lnTo>
                      <a:lnTo>
                        <a:pt x="133" y="115"/>
                      </a:lnTo>
                      <a:lnTo>
                        <a:pt x="140" y="103"/>
                      </a:lnTo>
                      <a:lnTo>
                        <a:pt x="144" y="89"/>
                      </a:lnTo>
                      <a:lnTo>
                        <a:pt x="146" y="73"/>
                      </a:lnTo>
                      <a:lnTo>
                        <a:pt x="144" y="59"/>
                      </a:lnTo>
                      <a:lnTo>
                        <a:pt x="140" y="45"/>
                      </a:lnTo>
                      <a:lnTo>
                        <a:pt x="133" y="33"/>
                      </a:lnTo>
                      <a:lnTo>
                        <a:pt x="125" y="22"/>
                      </a:lnTo>
                      <a:lnTo>
                        <a:pt x="114" y="13"/>
                      </a:lnTo>
                      <a:lnTo>
                        <a:pt x="101" y="7"/>
                      </a:lnTo>
                      <a:lnTo>
                        <a:pt x="87" y="2"/>
                      </a:lnTo>
                      <a:lnTo>
                        <a:pt x="73" y="0"/>
                      </a:lnTo>
                      <a:lnTo>
                        <a:pt x="58" y="2"/>
                      </a:lnTo>
                      <a:lnTo>
                        <a:pt x="44" y="7"/>
                      </a:lnTo>
                      <a:lnTo>
                        <a:pt x="32" y="13"/>
                      </a:lnTo>
                      <a:lnTo>
                        <a:pt x="21" y="22"/>
                      </a:lnTo>
                      <a:lnTo>
                        <a:pt x="13" y="33"/>
                      </a:lnTo>
                      <a:lnTo>
                        <a:pt x="5" y="45"/>
                      </a:lnTo>
                      <a:lnTo>
                        <a:pt x="1" y="59"/>
                      </a:lnTo>
                      <a:lnTo>
                        <a:pt x="0" y="73"/>
                      </a:lnTo>
                    </a:path>
                  </a:pathLst>
                </a:custGeom>
                <a:noFill/>
                <a:ln w="3175">
                  <a:solidFill>
                    <a:srgbClr val="000000"/>
                  </a:solidFill>
                  <a:round/>
                  <a:headEnd/>
                  <a:tailEnd/>
                </a:ln>
              </p:spPr>
              <p:txBody>
                <a:bodyPr/>
                <a:lstStyle/>
                <a:p>
                  <a:endParaRPr lang="en-US"/>
                </a:p>
              </p:txBody>
            </p:sp>
            <p:sp>
              <p:nvSpPr>
                <p:cNvPr id="1871" name="Freeform 107"/>
                <p:cNvSpPr>
                  <a:spLocks/>
                </p:cNvSpPr>
                <p:nvPr/>
              </p:nvSpPr>
              <p:spPr bwMode="auto">
                <a:xfrm>
                  <a:off x="1701" y="3300"/>
                  <a:ext cx="87" cy="59"/>
                </a:xfrm>
                <a:custGeom>
                  <a:avLst/>
                  <a:gdLst>
                    <a:gd name="T0" fmla="*/ 0 w 87"/>
                    <a:gd name="T1" fmla="*/ 59 h 59"/>
                    <a:gd name="T2" fmla="*/ 0 w 87"/>
                    <a:gd name="T3" fmla="*/ 0 h 59"/>
                    <a:gd name="T4" fmla="*/ 29 w 87"/>
                    <a:gd name="T5" fmla="*/ 0 h 59"/>
                    <a:gd name="T6" fmla="*/ 29 w 87"/>
                    <a:gd name="T7" fmla="*/ 59 h 59"/>
                    <a:gd name="T8" fmla="*/ 58 w 87"/>
                    <a:gd name="T9" fmla="*/ 59 h 59"/>
                    <a:gd name="T10" fmla="*/ 58 w 87"/>
                    <a:gd name="T11" fmla="*/ 0 h 59"/>
                    <a:gd name="T12" fmla="*/ 87 w 87"/>
                    <a:gd name="T13" fmla="*/ 0 h 59"/>
                    <a:gd name="T14" fmla="*/ 87 w 87"/>
                    <a:gd name="T15" fmla="*/ 59 h 59"/>
                    <a:gd name="T16" fmla="*/ 0 60000 65536"/>
                    <a:gd name="T17" fmla="*/ 0 60000 65536"/>
                    <a:gd name="T18" fmla="*/ 0 60000 65536"/>
                    <a:gd name="T19" fmla="*/ 0 60000 65536"/>
                    <a:gd name="T20" fmla="*/ 0 60000 65536"/>
                    <a:gd name="T21" fmla="*/ 0 60000 65536"/>
                    <a:gd name="T22" fmla="*/ 0 60000 65536"/>
                    <a:gd name="T23" fmla="*/ 0 60000 65536"/>
                    <a:gd name="T24" fmla="*/ 0 w 87"/>
                    <a:gd name="T25" fmla="*/ 0 h 59"/>
                    <a:gd name="T26" fmla="*/ 87 w 87"/>
                    <a:gd name="T27" fmla="*/ 59 h 5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 h="59">
                      <a:moveTo>
                        <a:pt x="0" y="59"/>
                      </a:moveTo>
                      <a:lnTo>
                        <a:pt x="0" y="0"/>
                      </a:lnTo>
                      <a:lnTo>
                        <a:pt x="29" y="0"/>
                      </a:lnTo>
                      <a:lnTo>
                        <a:pt x="29" y="59"/>
                      </a:lnTo>
                      <a:lnTo>
                        <a:pt x="58" y="59"/>
                      </a:lnTo>
                      <a:lnTo>
                        <a:pt x="58" y="0"/>
                      </a:lnTo>
                      <a:lnTo>
                        <a:pt x="87" y="0"/>
                      </a:lnTo>
                      <a:lnTo>
                        <a:pt x="87" y="59"/>
                      </a:lnTo>
                    </a:path>
                  </a:pathLst>
                </a:custGeom>
                <a:noFill/>
                <a:ln w="3175">
                  <a:solidFill>
                    <a:srgbClr val="000000"/>
                  </a:solidFill>
                  <a:round/>
                  <a:headEnd/>
                  <a:tailEnd/>
                </a:ln>
              </p:spPr>
              <p:txBody>
                <a:bodyPr/>
                <a:lstStyle/>
                <a:p>
                  <a:endParaRPr lang="en-US"/>
                </a:p>
              </p:txBody>
            </p:sp>
            <p:sp>
              <p:nvSpPr>
                <p:cNvPr id="1872" name="Freeform 108"/>
                <p:cNvSpPr>
                  <a:spLocks/>
                </p:cNvSpPr>
                <p:nvPr/>
              </p:nvSpPr>
              <p:spPr bwMode="auto">
                <a:xfrm>
                  <a:off x="2167" y="3407"/>
                  <a:ext cx="138" cy="2"/>
                </a:xfrm>
                <a:custGeom>
                  <a:avLst/>
                  <a:gdLst>
                    <a:gd name="T0" fmla="*/ 0 w 138"/>
                    <a:gd name="T1" fmla="*/ 2 h 2"/>
                    <a:gd name="T2" fmla="*/ 74 w 138"/>
                    <a:gd name="T3" fmla="*/ 2 h 2"/>
                    <a:gd name="T4" fmla="*/ 74 w 138"/>
                    <a:gd name="T5" fmla="*/ 0 h 2"/>
                    <a:gd name="T6" fmla="*/ 138 w 138"/>
                    <a:gd name="T7" fmla="*/ 0 h 2"/>
                    <a:gd name="T8" fmla="*/ 0 60000 65536"/>
                    <a:gd name="T9" fmla="*/ 0 60000 65536"/>
                    <a:gd name="T10" fmla="*/ 0 60000 65536"/>
                    <a:gd name="T11" fmla="*/ 0 60000 65536"/>
                    <a:gd name="T12" fmla="*/ 0 w 138"/>
                    <a:gd name="T13" fmla="*/ 0 h 2"/>
                    <a:gd name="T14" fmla="*/ 138 w 138"/>
                    <a:gd name="T15" fmla="*/ 2 h 2"/>
                  </a:gdLst>
                  <a:ahLst/>
                  <a:cxnLst>
                    <a:cxn ang="T8">
                      <a:pos x="T0" y="T1"/>
                    </a:cxn>
                    <a:cxn ang="T9">
                      <a:pos x="T2" y="T3"/>
                    </a:cxn>
                    <a:cxn ang="T10">
                      <a:pos x="T4" y="T5"/>
                    </a:cxn>
                    <a:cxn ang="T11">
                      <a:pos x="T6" y="T7"/>
                    </a:cxn>
                  </a:cxnLst>
                  <a:rect l="T12" t="T13" r="T14" b="T15"/>
                  <a:pathLst>
                    <a:path w="138" h="2">
                      <a:moveTo>
                        <a:pt x="0" y="2"/>
                      </a:moveTo>
                      <a:lnTo>
                        <a:pt x="74" y="2"/>
                      </a:lnTo>
                      <a:lnTo>
                        <a:pt x="74" y="0"/>
                      </a:lnTo>
                      <a:lnTo>
                        <a:pt x="138" y="0"/>
                      </a:lnTo>
                    </a:path>
                  </a:pathLst>
                </a:custGeom>
                <a:noFill/>
                <a:ln w="3175">
                  <a:solidFill>
                    <a:srgbClr val="000000"/>
                  </a:solidFill>
                  <a:round/>
                  <a:headEnd/>
                  <a:tailEnd/>
                </a:ln>
              </p:spPr>
              <p:txBody>
                <a:bodyPr/>
                <a:lstStyle/>
                <a:p>
                  <a:endParaRPr lang="en-US"/>
                </a:p>
              </p:txBody>
            </p:sp>
            <p:sp>
              <p:nvSpPr>
                <p:cNvPr id="1873" name="Freeform 109"/>
                <p:cNvSpPr>
                  <a:spLocks/>
                </p:cNvSpPr>
                <p:nvPr/>
              </p:nvSpPr>
              <p:spPr bwMode="auto">
                <a:xfrm>
                  <a:off x="1818" y="3328"/>
                  <a:ext cx="146" cy="1"/>
                </a:xfrm>
                <a:custGeom>
                  <a:avLst/>
                  <a:gdLst>
                    <a:gd name="T0" fmla="*/ 0 w 146"/>
                    <a:gd name="T1" fmla="*/ 1 h 1"/>
                    <a:gd name="T2" fmla="*/ 74 w 146"/>
                    <a:gd name="T3" fmla="*/ 1 h 1"/>
                    <a:gd name="T4" fmla="*/ 74 w 146"/>
                    <a:gd name="T5" fmla="*/ 0 h 1"/>
                    <a:gd name="T6" fmla="*/ 146 w 146"/>
                    <a:gd name="T7" fmla="*/ 0 h 1"/>
                    <a:gd name="T8" fmla="*/ 0 60000 65536"/>
                    <a:gd name="T9" fmla="*/ 0 60000 65536"/>
                    <a:gd name="T10" fmla="*/ 0 60000 65536"/>
                    <a:gd name="T11" fmla="*/ 0 60000 65536"/>
                    <a:gd name="T12" fmla="*/ 0 w 146"/>
                    <a:gd name="T13" fmla="*/ 0 h 1"/>
                    <a:gd name="T14" fmla="*/ 146 w 146"/>
                    <a:gd name="T15" fmla="*/ 1 h 1"/>
                  </a:gdLst>
                  <a:ahLst/>
                  <a:cxnLst>
                    <a:cxn ang="T8">
                      <a:pos x="T0" y="T1"/>
                    </a:cxn>
                    <a:cxn ang="T9">
                      <a:pos x="T2" y="T3"/>
                    </a:cxn>
                    <a:cxn ang="T10">
                      <a:pos x="T4" y="T5"/>
                    </a:cxn>
                    <a:cxn ang="T11">
                      <a:pos x="T6" y="T7"/>
                    </a:cxn>
                  </a:cxnLst>
                  <a:rect l="T12" t="T13" r="T14" b="T15"/>
                  <a:pathLst>
                    <a:path w="146" h="1">
                      <a:moveTo>
                        <a:pt x="0" y="1"/>
                      </a:moveTo>
                      <a:lnTo>
                        <a:pt x="74" y="1"/>
                      </a:lnTo>
                      <a:lnTo>
                        <a:pt x="74" y="0"/>
                      </a:lnTo>
                      <a:lnTo>
                        <a:pt x="146" y="0"/>
                      </a:lnTo>
                    </a:path>
                  </a:pathLst>
                </a:custGeom>
                <a:noFill/>
                <a:ln w="3175">
                  <a:solidFill>
                    <a:srgbClr val="000000"/>
                  </a:solidFill>
                  <a:round/>
                  <a:headEnd/>
                  <a:tailEnd/>
                </a:ln>
              </p:spPr>
              <p:txBody>
                <a:bodyPr/>
                <a:lstStyle/>
                <a:p>
                  <a:endParaRPr lang="en-US"/>
                </a:p>
              </p:txBody>
            </p:sp>
            <p:sp>
              <p:nvSpPr>
                <p:cNvPr id="1874" name="Line 110"/>
                <p:cNvSpPr>
                  <a:spLocks noChangeShapeType="1"/>
                </p:cNvSpPr>
                <p:nvPr/>
              </p:nvSpPr>
              <p:spPr bwMode="auto">
                <a:xfrm>
                  <a:off x="2305" y="3407"/>
                  <a:ext cx="122" cy="0"/>
                </a:xfrm>
                <a:prstGeom prst="line">
                  <a:avLst/>
                </a:prstGeom>
                <a:noFill/>
                <a:ln w="3175">
                  <a:solidFill>
                    <a:srgbClr val="000000"/>
                  </a:solidFill>
                  <a:round/>
                  <a:headEnd/>
                  <a:tailEnd/>
                </a:ln>
              </p:spPr>
              <p:txBody>
                <a:bodyPr/>
                <a:lstStyle/>
                <a:p>
                  <a:endParaRPr lang="en-US"/>
                </a:p>
              </p:txBody>
            </p:sp>
            <p:sp>
              <p:nvSpPr>
                <p:cNvPr id="1875" name="Line 111"/>
                <p:cNvSpPr>
                  <a:spLocks noChangeShapeType="1"/>
                </p:cNvSpPr>
                <p:nvPr/>
              </p:nvSpPr>
              <p:spPr bwMode="auto">
                <a:xfrm>
                  <a:off x="2305" y="3467"/>
                  <a:ext cx="122" cy="0"/>
                </a:xfrm>
                <a:prstGeom prst="line">
                  <a:avLst/>
                </a:prstGeom>
                <a:noFill/>
                <a:ln w="3175">
                  <a:solidFill>
                    <a:srgbClr val="000000"/>
                  </a:solidFill>
                  <a:round/>
                  <a:headEnd/>
                  <a:tailEnd/>
                </a:ln>
              </p:spPr>
              <p:txBody>
                <a:bodyPr/>
                <a:lstStyle/>
                <a:p>
                  <a:endParaRPr lang="en-US"/>
                </a:p>
              </p:txBody>
            </p:sp>
            <p:sp>
              <p:nvSpPr>
                <p:cNvPr id="1876" name="Line 112"/>
                <p:cNvSpPr>
                  <a:spLocks noChangeShapeType="1"/>
                </p:cNvSpPr>
                <p:nvPr/>
              </p:nvSpPr>
              <p:spPr bwMode="auto">
                <a:xfrm flipH="1">
                  <a:off x="2427" y="3437"/>
                  <a:ext cx="121" cy="0"/>
                </a:xfrm>
                <a:prstGeom prst="line">
                  <a:avLst/>
                </a:prstGeom>
                <a:noFill/>
                <a:ln w="3175">
                  <a:solidFill>
                    <a:srgbClr val="000000"/>
                  </a:solidFill>
                  <a:round/>
                  <a:headEnd/>
                  <a:tailEnd/>
                </a:ln>
              </p:spPr>
              <p:txBody>
                <a:bodyPr/>
                <a:lstStyle/>
                <a:p>
                  <a:endParaRPr lang="en-US"/>
                </a:p>
              </p:txBody>
            </p:sp>
            <p:sp>
              <p:nvSpPr>
                <p:cNvPr id="1877" name="Freeform 113"/>
                <p:cNvSpPr>
                  <a:spLocks/>
                </p:cNvSpPr>
                <p:nvPr/>
              </p:nvSpPr>
              <p:spPr bwMode="auto">
                <a:xfrm>
                  <a:off x="2348" y="3377"/>
                  <a:ext cx="158" cy="121"/>
                </a:xfrm>
                <a:custGeom>
                  <a:avLst/>
                  <a:gdLst>
                    <a:gd name="T0" fmla="*/ 158 w 158"/>
                    <a:gd name="T1" fmla="*/ 60 h 121"/>
                    <a:gd name="T2" fmla="*/ 150 w 158"/>
                    <a:gd name="T3" fmla="*/ 71 h 121"/>
                    <a:gd name="T4" fmla="*/ 139 w 158"/>
                    <a:gd name="T5" fmla="*/ 82 h 121"/>
                    <a:gd name="T6" fmla="*/ 128 w 158"/>
                    <a:gd name="T7" fmla="*/ 90 h 121"/>
                    <a:gd name="T8" fmla="*/ 114 w 158"/>
                    <a:gd name="T9" fmla="*/ 99 h 121"/>
                    <a:gd name="T10" fmla="*/ 100 w 158"/>
                    <a:gd name="T11" fmla="*/ 106 h 121"/>
                    <a:gd name="T12" fmla="*/ 83 w 158"/>
                    <a:gd name="T13" fmla="*/ 112 h 121"/>
                    <a:gd name="T14" fmla="*/ 66 w 158"/>
                    <a:gd name="T15" fmla="*/ 117 h 121"/>
                    <a:gd name="T16" fmla="*/ 47 w 158"/>
                    <a:gd name="T17" fmla="*/ 121 h 121"/>
                    <a:gd name="T18" fmla="*/ 0 w 158"/>
                    <a:gd name="T19" fmla="*/ 121 h 121"/>
                    <a:gd name="T20" fmla="*/ 10 w 158"/>
                    <a:gd name="T21" fmla="*/ 107 h 121"/>
                    <a:gd name="T22" fmla="*/ 16 w 158"/>
                    <a:gd name="T23" fmla="*/ 91 h 121"/>
                    <a:gd name="T24" fmla="*/ 20 w 158"/>
                    <a:gd name="T25" fmla="*/ 76 h 121"/>
                    <a:gd name="T26" fmla="*/ 22 w 158"/>
                    <a:gd name="T27" fmla="*/ 60 h 121"/>
                    <a:gd name="T28" fmla="*/ 20 w 158"/>
                    <a:gd name="T29" fmla="*/ 45 h 121"/>
                    <a:gd name="T30" fmla="*/ 16 w 158"/>
                    <a:gd name="T31" fmla="*/ 30 h 121"/>
                    <a:gd name="T32" fmla="*/ 10 w 158"/>
                    <a:gd name="T33" fmla="*/ 14 h 121"/>
                    <a:gd name="T34" fmla="*/ 0 w 158"/>
                    <a:gd name="T35" fmla="*/ 0 h 121"/>
                    <a:gd name="T36" fmla="*/ 47 w 158"/>
                    <a:gd name="T37" fmla="*/ 0 h 121"/>
                    <a:gd name="T38" fmla="*/ 66 w 158"/>
                    <a:gd name="T39" fmla="*/ 4 h 121"/>
                    <a:gd name="T40" fmla="*/ 83 w 158"/>
                    <a:gd name="T41" fmla="*/ 8 h 121"/>
                    <a:gd name="T42" fmla="*/ 100 w 158"/>
                    <a:gd name="T43" fmla="*/ 14 h 121"/>
                    <a:gd name="T44" fmla="*/ 114 w 158"/>
                    <a:gd name="T45" fmla="*/ 21 h 121"/>
                    <a:gd name="T46" fmla="*/ 128 w 158"/>
                    <a:gd name="T47" fmla="*/ 30 h 121"/>
                    <a:gd name="T48" fmla="*/ 140 w 158"/>
                    <a:gd name="T49" fmla="*/ 39 h 121"/>
                    <a:gd name="T50" fmla="*/ 150 w 158"/>
                    <a:gd name="T51" fmla="*/ 49 h 121"/>
                    <a:gd name="T52" fmla="*/ 158 w 158"/>
                    <a:gd name="T53" fmla="*/ 60 h 121"/>
                    <a:gd name="T54" fmla="*/ 158 w 158"/>
                    <a:gd name="T55" fmla="*/ 60 h 12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58"/>
                    <a:gd name="T85" fmla="*/ 0 h 121"/>
                    <a:gd name="T86" fmla="*/ 158 w 158"/>
                    <a:gd name="T87" fmla="*/ 121 h 12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58" h="121">
                      <a:moveTo>
                        <a:pt x="158" y="60"/>
                      </a:moveTo>
                      <a:lnTo>
                        <a:pt x="150" y="71"/>
                      </a:lnTo>
                      <a:lnTo>
                        <a:pt x="139" y="82"/>
                      </a:lnTo>
                      <a:lnTo>
                        <a:pt x="128" y="90"/>
                      </a:lnTo>
                      <a:lnTo>
                        <a:pt x="114" y="99"/>
                      </a:lnTo>
                      <a:lnTo>
                        <a:pt x="100" y="106"/>
                      </a:lnTo>
                      <a:lnTo>
                        <a:pt x="83" y="112"/>
                      </a:lnTo>
                      <a:lnTo>
                        <a:pt x="66" y="117"/>
                      </a:lnTo>
                      <a:lnTo>
                        <a:pt x="47" y="121"/>
                      </a:lnTo>
                      <a:lnTo>
                        <a:pt x="0" y="121"/>
                      </a:lnTo>
                      <a:lnTo>
                        <a:pt x="10" y="107"/>
                      </a:lnTo>
                      <a:lnTo>
                        <a:pt x="16" y="91"/>
                      </a:lnTo>
                      <a:lnTo>
                        <a:pt x="20" y="76"/>
                      </a:lnTo>
                      <a:lnTo>
                        <a:pt x="22" y="60"/>
                      </a:lnTo>
                      <a:lnTo>
                        <a:pt x="20" y="45"/>
                      </a:lnTo>
                      <a:lnTo>
                        <a:pt x="16" y="30"/>
                      </a:lnTo>
                      <a:lnTo>
                        <a:pt x="10" y="14"/>
                      </a:lnTo>
                      <a:lnTo>
                        <a:pt x="0" y="0"/>
                      </a:lnTo>
                      <a:lnTo>
                        <a:pt x="47" y="0"/>
                      </a:lnTo>
                      <a:lnTo>
                        <a:pt x="66" y="4"/>
                      </a:lnTo>
                      <a:lnTo>
                        <a:pt x="83" y="8"/>
                      </a:lnTo>
                      <a:lnTo>
                        <a:pt x="100" y="14"/>
                      </a:lnTo>
                      <a:lnTo>
                        <a:pt x="114" y="21"/>
                      </a:lnTo>
                      <a:lnTo>
                        <a:pt x="128" y="30"/>
                      </a:lnTo>
                      <a:lnTo>
                        <a:pt x="140" y="39"/>
                      </a:lnTo>
                      <a:lnTo>
                        <a:pt x="150" y="49"/>
                      </a:lnTo>
                      <a:lnTo>
                        <a:pt x="158" y="60"/>
                      </a:lnTo>
                      <a:close/>
                    </a:path>
                  </a:pathLst>
                </a:custGeom>
                <a:solidFill>
                  <a:srgbClr val="FFFFFF"/>
                </a:solidFill>
                <a:ln w="9525">
                  <a:noFill/>
                  <a:round/>
                  <a:headEnd/>
                  <a:tailEnd/>
                </a:ln>
              </p:spPr>
              <p:txBody>
                <a:bodyPr/>
                <a:lstStyle/>
                <a:p>
                  <a:endParaRPr lang="en-US"/>
                </a:p>
              </p:txBody>
            </p:sp>
            <p:sp>
              <p:nvSpPr>
                <p:cNvPr id="1878" name="Freeform 114"/>
                <p:cNvSpPr>
                  <a:spLocks/>
                </p:cNvSpPr>
                <p:nvPr/>
              </p:nvSpPr>
              <p:spPr bwMode="auto">
                <a:xfrm>
                  <a:off x="2348" y="3377"/>
                  <a:ext cx="158" cy="121"/>
                </a:xfrm>
                <a:custGeom>
                  <a:avLst/>
                  <a:gdLst>
                    <a:gd name="T0" fmla="*/ 158 w 158"/>
                    <a:gd name="T1" fmla="*/ 60 h 121"/>
                    <a:gd name="T2" fmla="*/ 150 w 158"/>
                    <a:gd name="T3" fmla="*/ 71 h 121"/>
                    <a:gd name="T4" fmla="*/ 139 w 158"/>
                    <a:gd name="T5" fmla="*/ 82 h 121"/>
                    <a:gd name="T6" fmla="*/ 128 w 158"/>
                    <a:gd name="T7" fmla="*/ 90 h 121"/>
                    <a:gd name="T8" fmla="*/ 114 w 158"/>
                    <a:gd name="T9" fmla="*/ 99 h 121"/>
                    <a:gd name="T10" fmla="*/ 100 w 158"/>
                    <a:gd name="T11" fmla="*/ 106 h 121"/>
                    <a:gd name="T12" fmla="*/ 83 w 158"/>
                    <a:gd name="T13" fmla="*/ 112 h 121"/>
                    <a:gd name="T14" fmla="*/ 66 w 158"/>
                    <a:gd name="T15" fmla="*/ 117 h 121"/>
                    <a:gd name="T16" fmla="*/ 47 w 158"/>
                    <a:gd name="T17" fmla="*/ 121 h 121"/>
                    <a:gd name="T18" fmla="*/ 0 w 158"/>
                    <a:gd name="T19" fmla="*/ 121 h 121"/>
                    <a:gd name="T20" fmla="*/ 10 w 158"/>
                    <a:gd name="T21" fmla="*/ 107 h 121"/>
                    <a:gd name="T22" fmla="*/ 16 w 158"/>
                    <a:gd name="T23" fmla="*/ 91 h 121"/>
                    <a:gd name="T24" fmla="*/ 20 w 158"/>
                    <a:gd name="T25" fmla="*/ 76 h 121"/>
                    <a:gd name="T26" fmla="*/ 22 w 158"/>
                    <a:gd name="T27" fmla="*/ 60 h 121"/>
                    <a:gd name="T28" fmla="*/ 20 w 158"/>
                    <a:gd name="T29" fmla="*/ 45 h 121"/>
                    <a:gd name="T30" fmla="*/ 16 w 158"/>
                    <a:gd name="T31" fmla="*/ 30 h 121"/>
                    <a:gd name="T32" fmla="*/ 10 w 158"/>
                    <a:gd name="T33" fmla="*/ 14 h 121"/>
                    <a:gd name="T34" fmla="*/ 0 w 158"/>
                    <a:gd name="T35" fmla="*/ 0 h 121"/>
                    <a:gd name="T36" fmla="*/ 47 w 158"/>
                    <a:gd name="T37" fmla="*/ 0 h 121"/>
                    <a:gd name="T38" fmla="*/ 66 w 158"/>
                    <a:gd name="T39" fmla="*/ 4 h 121"/>
                    <a:gd name="T40" fmla="*/ 83 w 158"/>
                    <a:gd name="T41" fmla="*/ 8 h 121"/>
                    <a:gd name="T42" fmla="*/ 100 w 158"/>
                    <a:gd name="T43" fmla="*/ 14 h 121"/>
                    <a:gd name="T44" fmla="*/ 114 w 158"/>
                    <a:gd name="T45" fmla="*/ 21 h 121"/>
                    <a:gd name="T46" fmla="*/ 128 w 158"/>
                    <a:gd name="T47" fmla="*/ 30 h 121"/>
                    <a:gd name="T48" fmla="*/ 140 w 158"/>
                    <a:gd name="T49" fmla="*/ 39 h 121"/>
                    <a:gd name="T50" fmla="*/ 150 w 158"/>
                    <a:gd name="T51" fmla="*/ 49 h 121"/>
                    <a:gd name="T52" fmla="*/ 158 w 158"/>
                    <a:gd name="T53" fmla="*/ 60 h 121"/>
                    <a:gd name="T54" fmla="*/ 158 w 158"/>
                    <a:gd name="T55" fmla="*/ 60 h 12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58"/>
                    <a:gd name="T85" fmla="*/ 0 h 121"/>
                    <a:gd name="T86" fmla="*/ 158 w 158"/>
                    <a:gd name="T87" fmla="*/ 121 h 12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58" h="121">
                      <a:moveTo>
                        <a:pt x="158" y="60"/>
                      </a:moveTo>
                      <a:lnTo>
                        <a:pt x="150" y="71"/>
                      </a:lnTo>
                      <a:lnTo>
                        <a:pt x="139" y="82"/>
                      </a:lnTo>
                      <a:lnTo>
                        <a:pt x="128" y="90"/>
                      </a:lnTo>
                      <a:lnTo>
                        <a:pt x="114" y="99"/>
                      </a:lnTo>
                      <a:lnTo>
                        <a:pt x="100" y="106"/>
                      </a:lnTo>
                      <a:lnTo>
                        <a:pt x="83" y="112"/>
                      </a:lnTo>
                      <a:lnTo>
                        <a:pt x="66" y="117"/>
                      </a:lnTo>
                      <a:lnTo>
                        <a:pt x="47" y="121"/>
                      </a:lnTo>
                      <a:lnTo>
                        <a:pt x="0" y="121"/>
                      </a:lnTo>
                      <a:lnTo>
                        <a:pt x="10" y="107"/>
                      </a:lnTo>
                      <a:lnTo>
                        <a:pt x="16" y="91"/>
                      </a:lnTo>
                      <a:lnTo>
                        <a:pt x="20" y="76"/>
                      </a:lnTo>
                      <a:lnTo>
                        <a:pt x="22" y="60"/>
                      </a:lnTo>
                      <a:lnTo>
                        <a:pt x="20" y="45"/>
                      </a:lnTo>
                      <a:lnTo>
                        <a:pt x="16" y="30"/>
                      </a:lnTo>
                      <a:lnTo>
                        <a:pt x="10" y="14"/>
                      </a:lnTo>
                      <a:lnTo>
                        <a:pt x="0" y="0"/>
                      </a:lnTo>
                      <a:lnTo>
                        <a:pt x="47" y="0"/>
                      </a:lnTo>
                      <a:lnTo>
                        <a:pt x="66" y="4"/>
                      </a:lnTo>
                      <a:lnTo>
                        <a:pt x="83" y="8"/>
                      </a:lnTo>
                      <a:lnTo>
                        <a:pt x="100" y="14"/>
                      </a:lnTo>
                      <a:lnTo>
                        <a:pt x="114" y="21"/>
                      </a:lnTo>
                      <a:lnTo>
                        <a:pt x="128" y="30"/>
                      </a:lnTo>
                      <a:lnTo>
                        <a:pt x="140" y="39"/>
                      </a:lnTo>
                      <a:lnTo>
                        <a:pt x="150" y="49"/>
                      </a:lnTo>
                      <a:lnTo>
                        <a:pt x="158" y="60"/>
                      </a:lnTo>
                    </a:path>
                  </a:pathLst>
                </a:custGeom>
                <a:noFill/>
                <a:ln w="3175">
                  <a:solidFill>
                    <a:srgbClr val="000000"/>
                  </a:solidFill>
                  <a:round/>
                  <a:headEnd/>
                  <a:tailEnd/>
                </a:ln>
              </p:spPr>
              <p:txBody>
                <a:bodyPr/>
                <a:lstStyle/>
                <a:p>
                  <a:endParaRPr lang="en-US"/>
                </a:p>
              </p:txBody>
            </p:sp>
            <p:sp>
              <p:nvSpPr>
                <p:cNvPr id="1879" name="Freeform 115"/>
                <p:cNvSpPr>
                  <a:spLocks/>
                </p:cNvSpPr>
                <p:nvPr/>
              </p:nvSpPr>
              <p:spPr bwMode="auto">
                <a:xfrm>
                  <a:off x="2348" y="3377"/>
                  <a:ext cx="158" cy="121"/>
                </a:xfrm>
                <a:custGeom>
                  <a:avLst/>
                  <a:gdLst>
                    <a:gd name="T0" fmla="*/ 97 w 158"/>
                    <a:gd name="T1" fmla="*/ 121 h 121"/>
                    <a:gd name="T2" fmla="*/ 0 w 158"/>
                    <a:gd name="T3" fmla="*/ 121 h 121"/>
                    <a:gd name="T4" fmla="*/ 0 w 158"/>
                    <a:gd name="T5" fmla="*/ 0 h 121"/>
                    <a:gd name="T6" fmla="*/ 97 w 158"/>
                    <a:gd name="T7" fmla="*/ 0 h 121"/>
                    <a:gd name="T8" fmla="*/ 109 w 158"/>
                    <a:gd name="T9" fmla="*/ 0 h 121"/>
                    <a:gd name="T10" fmla="*/ 121 w 158"/>
                    <a:gd name="T11" fmla="*/ 4 h 121"/>
                    <a:gd name="T12" fmla="*/ 131 w 158"/>
                    <a:gd name="T13" fmla="*/ 10 h 121"/>
                    <a:gd name="T14" fmla="*/ 140 w 158"/>
                    <a:gd name="T15" fmla="*/ 17 h 121"/>
                    <a:gd name="T16" fmla="*/ 148 w 158"/>
                    <a:gd name="T17" fmla="*/ 26 h 121"/>
                    <a:gd name="T18" fmla="*/ 153 w 158"/>
                    <a:gd name="T19" fmla="*/ 37 h 121"/>
                    <a:gd name="T20" fmla="*/ 156 w 158"/>
                    <a:gd name="T21" fmla="*/ 48 h 121"/>
                    <a:gd name="T22" fmla="*/ 158 w 158"/>
                    <a:gd name="T23" fmla="*/ 60 h 121"/>
                    <a:gd name="T24" fmla="*/ 156 w 158"/>
                    <a:gd name="T25" fmla="*/ 73 h 121"/>
                    <a:gd name="T26" fmla="*/ 153 w 158"/>
                    <a:gd name="T27" fmla="*/ 84 h 121"/>
                    <a:gd name="T28" fmla="*/ 148 w 158"/>
                    <a:gd name="T29" fmla="*/ 94 h 121"/>
                    <a:gd name="T30" fmla="*/ 140 w 158"/>
                    <a:gd name="T31" fmla="*/ 103 h 121"/>
                    <a:gd name="T32" fmla="*/ 131 w 158"/>
                    <a:gd name="T33" fmla="*/ 111 h 121"/>
                    <a:gd name="T34" fmla="*/ 121 w 158"/>
                    <a:gd name="T35" fmla="*/ 116 h 121"/>
                    <a:gd name="T36" fmla="*/ 109 w 158"/>
                    <a:gd name="T37" fmla="*/ 120 h 121"/>
                    <a:gd name="T38" fmla="*/ 97 w 158"/>
                    <a:gd name="T39" fmla="*/ 121 h 121"/>
                    <a:gd name="T40" fmla="*/ 97 w 158"/>
                    <a:gd name="T41" fmla="*/ 121 h 121"/>
                    <a:gd name="T42" fmla="*/ 97 w 158"/>
                    <a:gd name="T43" fmla="*/ 121 h 12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8"/>
                    <a:gd name="T67" fmla="*/ 0 h 121"/>
                    <a:gd name="T68" fmla="*/ 158 w 158"/>
                    <a:gd name="T69" fmla="*/ 121 h 12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8" h="121">
                      <a:moveTo>
                        <a:pt x="97" y="121"/>
                      </a:moveTo>
                      <a:lnTo>
                        <a:pt x="0" y="121"/>
                      </a:lnTo>
                      <a:lnTo>
                        <a:pt x="0" y="0"/>
                      </a:lnTo>
                      <a:lnTo>
                        <a:pt x="97" y="0"/>
                      </a:lnTo>
                      <a:lnTo>
                        <a:pt x="109" y="0"/>
                      </a:lnTo>
                      <a:lnTo>
                        <a:pt x="121" y="4"/>
                      </a:lnTo>
                      <a:lnTo>
                        <a:pt x="131" y="10"/>
                      </a:lnTo>
                      <a:lnTo>
                        <a:pt x="140" y="17"/>
                      </a:lnTo>
                      <a:lnTo>
                        <a:pt x="148" y="26"/>
                      </a:lnTo>
                      <a:lnTo>
                        <a:pt x="153" y="37"/>
                      </a:lnTo>
                      <a:lnTo>
                        <a:pt x="156" y="48"/>
                      </a:lnTo>
                      <a:lnTo>
                        <a:pt x="158" y="60"/>
                      </a:lnTo>
                      <a:lnTo>
                        <a:pt x="156" y="73"/>
                      </a:lnTo>
                      <a:lnTo>
                        <a:pt x="153" y="84"/>
                      </a:lnTo>
                      <a:lnTo>
                        <a:pt x="148" y="94"/>
                      </a:lnTo>
                      <a:lnTo>
                        <a:pt x="140" y="103"/>
                      </a:lnTo>
                      <a:lnTo>
                        <a:pt x="131" y="111"/>
                      </a:lnTo>
                      <a:lnTo>
                        <a:pt x="121" y="116"/>
                      </a:lnTo>
                      <a:lnTo>
                        <a:pt x="109" y="120"/>
                      </a:lnTo>
                      <a:lnTo>
                        <a:pt x="97" y="121"/>
                      </a:lnTo>
                      <a:close/>
                    </a:path>
                  </a:pathLst>
                </a:custGeom>
                <a:solidFill>
                  <a:srgbClr val="FFFFFF"/>
                </a:solidFill>
                <a:ln w="9525">
                  <a:noFill/>
                  <a:round/>
                  <a:headEnd/>
                  <a:tailEnd/>
                </a:ln>
              </p:spPr>
              <p:txBody>
                <a:bodyPr/>
                <a:lstStyle/>
                <a:p>
                  <a:endParaRPr lang="en-US"/>
                </a:p>
              </p:txBody>
            </p:sp>
            <p:sp>
              <p:nvSpPr>
                <p:cNvPr id="1880" name="Freeform 116"/>
                <p:cNvSpPr>
                  <a:spLocks/>
                </p:cNvSpPr>
                <p:nvPr/>
              </p:nvSpPr>
              <p:spPr bwMode="auto">
                <a:xfrm>
                  <a:off x="2348" y="3377"/>
                  <a:ext cx="158" cy="121"/>
                </a:xfrm>
                <a:custGeom>
                  <a:avLst/>
                  <a:gdLst>
                    <a:gd name="T0" fmla="*/ 97 w 158"/>
                    <a:gd name="T1" fmla="*/ 121 h 121"/>
                    <a:gd name="T2" fmla="*/ 0 w 158"/>
                    <a:gd name="T3" fmla="*/ 121 h 121"/>
                    <a:gd name="T4" fmla="*/ 0 w 158"/>
                    <a:gd name="T5" fmla="*/ 0 h 121"/>
                    <a:gd name="T6" fmla="*/ 97 w 158"/>
                    <a:gd name="T7" fmla="*/ 0 h 121"/>
                    <a:gd name="T8" fmla="*/ 109 w 158"/>
                    <a:gd name="T9" fmla="*/ 0 h 121"/>
                    <a:gd name="T10" fmla="*/ 121 w 158"/>
                    <a:gd name="T11" fmla="*/ 4 h 121"/>
                    <a:gd name="T12" fmla="*/ 131 w 158"/>
                    <a:gd name="T13" fmla="*/ 10 h 121"/>
                    <a:gd name="T14" fmla="*/ 140 w 158"/>
                    <a:gd name="T15" fmla="*/ 17 h 121"/>
                    <a:gd name="T16" fmla="*/ 148 w 158"/>
                    <a:gd name="T17" fmla="*/ 26 h 121"/>
                    <a:gd name="T18" fmla="*/ 153 w 158"/>
                    <a:gd name="T19" fmla="*/ 37 h 121"/>
                    <a:gd name="T20" fmla="*/ 156 w 158"/>
                    <a:gd name="T21" fmla="*/ 48 h 121"/>
                    <a:gd name="T22" fmla="*/ 158 w 158"/>
                    <a:gd name="T23" fmla="*/ 60 h 121"/>
                    <a:gd name="T24" fmla="*/ 156 w 158"/>
                    <a:gd name="T25" fmla="*/ 73 h 121"/>
                    <a:gd name="T26" fmla="*/ 153 w 158"/>
                    <a:gd name="T27" fmla="*/ 84 h 121"/>
                    <a:gd name="T28" fmla="*/ 148 w 158"/>
                    <a:gd name="T29" fmla="*/ 94 h 121"/>
                    <a:gd name="T30" fmla="*/ 140 w 158"/>
                    <a:gd name="T31" fmla="*/ 103 h 121"/>
                    <a:gd name="T32" fmla="*/ 131 w 158"/>
                    <a:gd name="T33" fmla="*/ 111 h 121"/>
                    <a:gd name="T34" fmla="*/ 121 w 158"/>
                    <a:gd name="T35" fmla="*/ 116 h 121"/>
                    <a:gd name="T36" fmla="*/ 109 w 158"/>
                    <a:gd name="T37" fmla="*/ 120 h 121"/>
                    <a:gd name="T38" fmla="*/ 97 w 158"/>
                    <a:gd name="T39" fmla="*/ 121 h 121"/>
                    <a:gd name="T40" fmla="*/ 97 w 158"/>
                    <a:gd name="T41" fmla="*/ 121 h 121"/>
                    <a:gd name="T42" fmla="*/ 97 w 158"/>
                    <a:gd name="T43" fmla="*/ 121 h 12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8"/>
                    <a:gd name="T67" fmla="*/ 0 h 121"/>
                    <a:gd name="T68" fmla="*/ 158 w 158"/>
                    <a:gd name="T69" fmla="*/ 121 h 12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8" h="121">
                      <a:moveTo>
                        <a:pt x="97" y="121"/>
                      </a:moveTo>
                      <a:lnTo>
                        <a:pt x="0" y="121"/>
                      </a:lnTo>
                      <a:lnTo>
                        <a:pt x="0" y="0"/>
                      </a:lnTo>
                      <a:lnTo>
                        <a:pt x="97" y="0"/>
                      </a:lnTo>
                      <a:lnTo>
                        <a:pt x="109" y="0"/>
                      </a:lnTo>
                      <a:lnTo>
                        <a:pt x="121" y="4"/>
                      </a:lnTo>
                      <a:lnTo>
                        <a:pt x="131" y="10"/>
                      </a:lnTo>
                      <a:lnTo>
                        <a:pt x="140" y="17"/>
                      </a:lnTo>
                      <a:lnTo>
                        <a:pt x="148" y="26"/>
                      </a:lnTo>
                      <a:lnTo>
                        <a:pt x="153" y="37"/>
                      </a:lnTo>
                      <a:lnTo>
                        <a:pt x="156" y="48"/>
                      </a:lnTo>
                      <a:lnTo>
                        <a:pt x="158" y="60"/>
                      </a:lnTo>
                      <a:lnTo>
                        <a:pt x="156" y="73"/>
                      </a:lnTo>
                      <a:lnTo>
                        <a:pt x="153" y="84"/>
                      </a:lnTo>
                      <a:lnTo>
                        <a:pt x="148" y="94"/>
                      </a:lnTo>
                      <a:lnTo>
                        <a:pt x="140" y="103"/>
                      </a:lnTo>
                      <a:lnTo>
                        <a:pt x="131" y="111"/>
                      </a:lnTo>
                      <a:lnTo>
                        <a:pt x="121" y="116"/>
                      </a:lnTo>
                      <a:lnTo>
                        <a:pt x="109" y="120"/>
                      </a:lnTo>
                      <a:lnTo>
                        <a:pt x="97" y="121"/>
                      </a:lnTo>
                    </a:path>
                  </a:pathLst>
                </a:custGeom>
                <a:noFill/>
                <a:ln w="3175">
                  <a:solidFill>
                    <a:srgbClr val="000000"/>
                  </a:solidFill>
                  <a:round/>
                  <a:headEnd/>
                  <a:tailEnd/>
                </a:ln>
              </p:spPr>
              <p:txBody>
                <a:bodyPr/>
                <a:lstStyle/>
                <a:p>
                  <a:endParaRPr lang="en-US"/>
                </a:p>
              </p:txBody>
            </p:sp>
            <p:sp>
              <p:nvSpPr>
                <p:cNvPr id="1881" name="Freeform 117"/>
                <p:cNvSpPr>
                  <a:spLocks/>
                </p:cNvSpPr>
                <p:nvPr/>
              </p:nvSpPr>
              <p:spPr bwMode="auto">
                <a:xfrm>
                  <a:off x="1889" y="3095"/>
                  <a:ext cx="710" cy="152"/>
                </a:xfrm>
                <a:custGeom>
                  <a:avLst/>
                  <a:gdLst>
                    <a:gd name="T0" fmla="*/ 635 w 710"/>
                    <a:gd name="T1" fmla="*/ 129 h 152"/>
                    <a:gd name="T2" fmla="*/ 710 w 710"/>
                    <a:gd name="T3" fmla="*/ 129 h 152"/>
                    <a:gd name="T4" fmla="*/ 710 w 710"/>
                    <a:gd name="T5" fmla="*/ 0 h 152"/>
                    <a:gd name="T6" fmla="*/ 0 w 710"/>
                    <a:gd name="T7" fmla="*/ 0 h 152"/>
                    <a:gd name="T8" fmla="*/ 0 w 710"/>
                    <a:gd name="T9" fmla="*/ 152 h 152"/>
                    <a:gd name="T10" fmla="*/ 75 w 710"/>
                    <a:gd name="T11" fmla="*/ 152 h 152"/>
                    <a:gd name="T12" fmla="*/ 0 60000 65536"/>
                    <a:gd name="T13" fmla="*/ 0 60000 65536"/>
                    <a:gd name="T14" fmla="*/ 0 60000 65536"/>
                    <a:gd name="T15" fmla="*/ 0 60000 65536"/>
                    <a:gd name="T16" fmla="*/ 0 60000 65536"/>
                    <a:gd name="T17" fmla="*/ 0 60000 65536"/>
                    <a:gd name="T18" fmla="*/ 0 w 710"/>
                    <a:gd name="T19" fmla="*/ 0 h 152"/>
                    <a:gd name="T20" fmla="*/ 710 w 710"/>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710" h="152">
                      <a:moveTo>
                        <a:pt x="635" y="129"/>
                      </a:moveTo>
                      <a:lnTo>
                        <a:pt x="710" y="129"/>
                      </a:lnTo>
                      <a:lnTo>
                        <a:pt x="710" y="0"/>
                      </a:lnTo>
                      <a:lnTo>
                        <a:pt x="0" y="0"/>
                      </a:lnTo>
                      <a:lnTo>
                        <a:pt x="0" y="152"/>
                      </a:lnTo>
                      <a:lnTo>
                        <a:pt x="75" y="152"/>
                      </a:lnTo>
                    </a:path>
                  </a:pathLst>
                </a:custGeom>
                <a:noFill/>
                <a:ln w="3175">
                  <a:solidFill>
                    <a:srgbClr val="000000"/>
                  </a:solidFill>
                  <a:round/>
                  <a:headEnd/>
                  <a:tailEnd/>
                </a:ln>
              </p:spPr>
              <p:txBody>
                <a:bodyPr/>
                <a:lstStyle/>
                <a:p>
                  <a:endParaRPr lang="en-US"/>
                </a:p>
              </p:txBody>
            </p:sp>
            <p:sp>
              <p:nvSpPr>
                <p:cNvPr id="1882" name="Freeform 118"/>
                <p:cNvSpPr>
                  <a:spLocks/>
                </p:cNvSpPr>
                <p:nvPr/>
              </p:nvSpPr>
              <p:spPr bwMode="auto">
                <a:xfrm>
                  <a:off x="1915" y="3557"/>
                  <a:ext cx="244" cy="81"/>
                </a:xfrm>
                <a:custGeom>
                  <a:avLst/>
                  <a:gdLst>
                    <a:gd name="T0" fmla="*/ 0 w 244"/>
                    <a:gd name="T1" fmla="*/ 40 h 81"/>
                    <a:gd name="T2" fmla="*/ 0 w 244"/>
                    <a:gd name="T3" fmla="*/ 0 h 81"/>
                    <a:gd name="T4" fmla="*/ 162 w 244"/>
                    <a:gd name="T5" fmla="*/ 0 h 81"/>
                    <a:gd name="T6" fmla="*/ 244 w 244"/>
                    <a:gd name="T7" fmla="*/ 40 h 81"/>
                    <a:gd name="T8" fmla="*/ 162 w 244"/>
                    <a:gd name="T9" fmla="*/ 81 h 81"/>
                    <a:gd name="T10" fmla="*/ 0 w 244"/>
                    <a:gd name="T11" fmla="*/ 81 h 81"/>
                    <a:gd name="T12" fmla="*/ 0 w 244"/>
                    <a:gd name="T13" fmla="*/ 40 h 81"/>
                    <a:gd name="T14" fmla="*/ 0 60000 65536"/>
                    <a:gd name="T15" fmla="*/ 0 60000 65536"/>
                    <a:gd name="T16" fmla="*/ 0 60000 65536"/>
                    <a:gd name="T17" fmla="*/ 0 60000 65536"/>
                    <a:gd name="T18" fmla="*/ 0 60000 65536"/>
                    <a:gd name="T19" fmla="*/ 0 60000 65536"/>
                    <a:gd name="T20" fmla="*/ 0 60000 65536"/>
                    <a:gd name="T21" fmla="*/ 0 w 244"/>
                    <a:gd name="T22" fmla="*/ 0 h 81"/>
                    <a:gd name="T23" fmla="*/ 244 w 244"/>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4" h="81">
                      <a:moveTo>
                        <a:pt x="0" y="40"/>
                      </a:moveTo>
                      <a:lnTo>
                        <a:pt x="0" y="0"/>
                      </a:lnTo>
                      <a:lnTo>
                        <a:pt x="162" y="0"/>
                      </a:lnTo>
                      <a:lnTo>
                        <a:pt x="244" y="40"/>
                      </a:lnTo>
                      <a:lnTo>
                        <a:pt x="162" y="81"/>
                      </a:lnTo>
                      <a:lnTo>
                        <a:pt x="0" y="81"/>
                      </a:lnTo>
                      <a:lnTo>
                        <a:pt x="0" y="40"/>
                      </a:lnTo>
                      <a:close/>
                    </a:path>
                  </a:pathLst>
                </a:custGeom>
                <a:solidFill>
                  <a:srgbClr val="FFFFFF"/>
                </a:solidFill>
                <a:ln w="9525">
                  <a:noFill/>
                  <a:round/>
                  <a:headEnd/>
                  <a:tailEnd/>
                </a:ln>
              </p:spPr>
              <p:txBody>
                <a:bodyPr/>
                <a:lstStyle/>
                <a:p>
                  <a:endParaRPr lang="en-US"/>
                </a:p>
              </p:txBody>
            </p:sp>
            <p:sp>
              <p:nvSpPr>
                <p:cNvPr id="1883" name="Freeform 119"/>
                <p:cNvSpPr>
                  <a:spLocks/>
                </p:cNvSpPr>
                <p:nvPr/>
              </p:nvSpPr>
              <p:spPr bwMode="auto">
                <a:xfrm>
                  <a:off x="1915" y="3557"/>
                  <a:ext cx="244" cy="81"/>
                </a:xfrm>
                <a:custGeom>
                  <a:avLst/>
                  <a:gdLst>
                    <a:gd name="T0" fmla="*/ 0 w 244"/>
                    <a:gd name="T1" fmla="*/ 40 h 81"/>
                    <a:gd name="T2" fmla="*/ 0 w 244"/>
                    <a:gd name="T3" fmla="*/ 0 h 81"/>
                    <a:gd name="T4" fmla="*/ 162 w 244"/>
                    <a:gd name="T5" fmla="*/ 0 h 81"/>
                    <a:gd name="T6" fmla="*/ 244 w 244"/>
                    <a:gd name="T7" fmla="*/ 40 h 81"/>
                    <a:gd name="T8" fmla="*/ 162 w 244"/>
                    <a:gd name="T9" fmla="*/ 81 h 81"/>
                    <a:gd name="T10" fmla="*/ 0 w 244"/>
                    <a:gd name="T11" fmla="*/ 81 h 81"/>
                    <a:gd name="T12" fmla="*/ 0 w 244"/>
                    <a:gd name="T13" fmla="*/ 40 h 81"/>
                    <a:gd name="T14" fmla="*/ 0 60000 65536"/>
                    <a:gd name="T15" fmla="*/ 0 60000 65536"/>
                    <a:gd name="T16" fmla="*/ 0 60000 65536"/>
                    <a:gd name="T17" fmla="*/ 0 60000 65536"/>
                    <a:gd name="T18" fmla="*/ 0 60000 65536"/>
                    <a:gd name="T19" fmla="*/ 0 60000 65536"/>
                    <a:gd name="T20" fmla="*/ 0 60000 65536"/>
                    <a:gd name="T21" fmla="*/ 0 w 244"/>
                    <a:gd name="T22" fmla="*/ 0 h 81"/>
                    <a:gd name="T23" fmla="*/ 244 w 244"/>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4" h="81">
                      <a:moveTo>
                        <a:pt x="0" y="40"/>
                      </a:moveTo>
                      <a:lnTo>
                        <a:pt x="0" y="0"/>
                      </a:lnTo>
                      <a:lnTo>
                        <a:pt x="162" y="0"/>
                      </a:lnTo>
                      <a:lnTo>
                        <a:pt x="244" y="40"/>
                      </a:lnTo>
                      <a:lnTo>
                        <a:pt x="162" y="81"/>
                      </a:lnTo>
                      <a:lnTo>
                        <a:pt x="0" y="81"/>
                      </a:lnTo>
                      <a:lnTo>
                        <a:pt x="0" y="40"/>
                      </a:lnTo>
                      <a:close/>
                    </a:path>
                  </a:pathLst>
                </a:custGeom>
                <a:noFill/>
                <a:ln w="3175">
                  <a:solidFill>
                    <a:srgbClr val="000000"/>
                  </a:solidFill>
                  <a:round/>
                  <a:headEnd/>
                  <a:tailEnd/>
                </a:ln>
              </p:spPr>
              <p:txBody>
                <a:bodyPr/>
                <a:lstStyle/>
                <a:p>
                  <a:endParaRPr lang="en-US"/>
                </a:p>
              </p:txBody>
            </p:sp>
            <p:sp>
              <p:nvSpPr>
                <p:cNvPr id="1884" name="Freeform 120"/>
                <p:cNvSpPr>
                  <a:spLocks/>
                </p:cNvSpPr>
                <p:nvPr/>
              </p:nvSpPr>
              <p:spPr bwMode="auto">
                <a:xfrm>
                  <a:off x="2159" y="3467"/>
                  <a:ext cx="146" cy="130"/>
                </a:xfrm>
                <a:custGeom>
                  <a:avLst/>
                  <a:gdLst>
                    <a:gd name="T0" fmla="*/ 0 w 146"/>
                    <a:gd name="T1" fmla="*/ 130 h 130"/>
                    <a:gd name="T2" fmla="*/ 105 w 146"/>
                    <a:gd name="T3" fmla="*/ 130 h 130"/>
                    <a:gd name="T4" fmla="*/ 105 w 146"/>
                    <a:gd name="T5" fmla="*/ 0 h 130"/>
                    <a:gd name="T6" fmla="*/ 146 w 146"/>
                    <a:gd name="T7" fmla="*/ 0 h 130"/>
                    <a:gd name="T8" fmla="*/ 0 60000 65536"/>
                    <a:gd name="T9" fmla="*/ 0 60000 65536"/>
                    <a:gd name="T10" fmla="*/ 0 60000 65536"/>
                    <a:gd name="T11" fmla="*/ 0 60000 65536"/>
                    <a:gd name="T12" fmla="*/ 0 w 146"/>
                    <a:gd name="T13" fmla="*/ 0 h 130"/>
                    <a:gd name="T14" fmla="*/ 146 w 146"/>
                    <a:gd name="T15" fmla="*/ 130 h 130"/>
                  </a:gdLst>
                  <a:ahLst/>
                  <a:cxnLst>
                    <a:cxn ang="T8">
                      <a:pos x="T0" y="T1"/>
                    </a:cxn>
                    <a:cxn ang="T9">
                      <a:pos x="T2" y="T3"/>
                    </a:cxn>
                    <a:cxn ang="T10">
                      <a:pos x="T4" y="T5"/>
                    </a:cxn>
                    <a:cxn ang="T11">
                      <a:pos x="T6" y="T7"/>
                    </a:cxn>
                  </a:cxnLst>
                  <a:rect l="T12" t="T13" r="T14" b="T15"/>
                  <a:pathLst>
                    <a:path w="146" h="130">
                      <a:moveTo>
                        <a:pt x="0" y="130"/>
                      </a:moveTo>
                      <a:lnTo>
                        <a:pt x="105" y="130"/>
                      </a:lnTo>
                      <a:lnTo>
                        <a:pt x="105" y="0"/>
                      </a:lnTo>
                      <a:lnTo>
                        <a:pt x="146" y="0"/>
                      </a:lnTo>
                    </a:path>
                  </a:pathLst>
                </a:custGeom>
                <a:noFill/>
                <a:ln w="3175">
                  <a:solidFill>
                    <a:srgbClr val="000000"/>
                  </a:solidFill>
                  <a:round/>
                  <a:headEnd/>
                  <a:tailEnd/>
                </a:ln>
              </p:spPr>
              <p:txBody>
                <a:bodyPr/>
                <a:lstStyle/>
                <a:p>
                  <a:endParaRPr lang="en-US"/>
                </a:p>
              </p:txBody>
            </p:sp>
            <p:sp>
              <p:nvSpPr>
                <p:cNvPr id="1885" name="Freeform 121"/>
                <p:cNvSpPr>
                  <a:spLocks/>
                </p:cNvSpPr>
                <p:nvPr/>
              </p:nvSpPr>
              <p:spPr bwMode="auto">
                <a:xfrm>
                  <a:off x="2548" y="3427"/>
                  <a:ext cx="98" cy="10"/>
                </a:xfrm>
                <a:custGeom>
                  <a:avLst/>
                  <a:gdLst>
                    <a:gd name="T0" fmla="*/ 0 w 98"/>
                    <a:gd name="T1" fmla="*/ 10 h 10"/>
                    <a:gd name="T2" fmla="*/ 48 w 98"/>
                    <a:gd name="T3" fmla="*/ 10 h 10"/>
                    <a:gd name="T4" fmla="*/ 48 w 98"/>
                    <a:gd name="T5" fmla="*/ 0 h 10"/>
                    <a:gd name="T6" fmla="*/ 98 w 98"/>
                    <a:gd name="T7" fmla="*/ 0 h 10"/>
                    <a:gd name="T8" fmla="*/ 0 60000 65536"/>
                    <a:gd name="T9" fmla="*/ 0 60000 65536"/>
                    <a:gd name="T10" fmla="*/ 0 60000 65536"/>
                    <a:gd name="T11" fmla="*/ 0 60000 65536"/>
                    <a:gd name="T12" fmla="*/ 0 w 98"/>
                    <a:gd name="T13" fmla="*/ 0 h 10"/>
                    <a:gd name="T14" fmla="*/ 98 w 98"/>
                    <a:gd name="T15" fmla="*/ 10 h 10"/>
                  </a:gdLst>
                  <a:ahLst/>
                  <a:cxnLst>
                    <a:cxn ang="T8">
                      <a:pos x="T0" y="T1"/>
                    </a:cxn>
                    <a:cxn ang="T9">
                      <a:pos x="T2" y="T3"/>
                    </a:cxn>
                    <a:cxn ang="T10">
                      <a:pos x="T4" y="T5"/>
                    </a:cxn>
                    <a:cxn ang="T11">
                      <a:pos x="T6" y="T7"/>
                    </a:cxn>
                  </a:cxnLst>
                  <a:rect l="T12" t="T13" r="T14" b="T15"/>
                  <a:pathLst>
                    <a:path w="98" h="10">
                      <a:moveTo>
                        <a:pt x="0" y="10"/>
                      </a:moveTo>
                      <a:lnTo>
                        <a:pt x="48" y="10"/>
                      </a:lnTo>
                      <a:lnTo>
                        <a:pt x="48" y="0"/>
                      </a:lnTo>
                      <a:lnTo>
                        <a:pt x="98" y="0"/>
                      </a:lnTo>
                    </a:path>
                  </a:pathLst>
                </a:custGeom>
                <a:noFill/>
                <a:ln w="3175">
                  <a:solidFill>
                    <a:srgbClr val="000000"/>
                  </a:solidFill>
                  <a:round/>
                  <a:headEnd/>
                  <a:tailEnd/>
                </a:ln>
              </p:spPr>
              <p:txBody>
                <a:bodyPr/>
                <a:lstStyle/>
                <a:p>
                  <a:endParaRPr lang="en-US"/>
                </a:p>
              </p:txBody>
            </p:sp>
          </p:grpSp>
          <p:sp>
            <p:nvSpPr>
              <p:cNvPr id="1845" name="Line 1770"/>
              <p:cNvSpPr>
                <a:spLocks noChangeShapeType="1"/>
              </p:cNvSpPr>
              <p:nvPr/>
            </p:nvSpPr>
            <p:spPr bwMode="auto">
              <a:xfrm flipH="1">
                <a:off x="2318" y="2477"/>
                <a:ext cx="230" cy="410"/>
              </a:xfrm>
              <a:prstGeom prst="line">
                <a:avLst/>
              </a:prstGeom>
              <a:noFill/>
              <a:ln w="38100">
                <a:solidFill>
                  <a:schemeClr val="tx1"/>
                </a:solidFill>
                <a:round/>
                <a:headEnd type="triangle" w="lg" len="lg"/>
                <a:tailEnd type="triangle" w="lg" len="lg"/>
              </a:ln>
            </p:spPr>
            <p:txBody>
              <a:bodyPr/>
              <a:lstStyle/>
              <a:p>
                <a:endParaRPr lang="en-US"/>
              </a:p>
            </p:txBody>
          </p:sp>
          <p:sp>
            <p:nvSpPr>
              <p:cNvPr id="1846" name="Line 1771"/>
              <p:cNvSpPr>
                <a:spLocks noChangeShapeType="1"/>
              </p:cNvSpPr>
              <p:nvPr/>
            </p:nvSpPr>
            <p:spPr bwMode="auto">
              <a:xfrm>
                <a:off x="3406" y="2465"/>
                <a:ext cx="239" cy="410"/>
              </a:xfrm>
              <a:prstGeom prst="line">
                <a:avLst/>
              </a:prstGeom>
              <a:noFill/>
              <a:ln w="38100">
                <a:solidFill>
                  <a:schemeClr val="tx1"/>
                </a:solidFill>
                <a:round/>
                <a:headEnd type="triangle" w="lg" len="lg"/>
                <a:tailEnd type="triangle" w="lg" len="lg"/>
              </a:ln>
            </p:spPr>
            <p:txBody>
              <a:bodyPr/>
              <a:lstStyle/>
              <a:p>
                <a:endParaRPr lang="en-US"/>
              </a:p>
            </p:txBody>
          </p:sp>
        </p:grpSp>
        <p:grpSp>
          <p:nvGrpSpPr>
            <p:cNvPr id="1763" name="Group 1777"/>
            <p:cNvGrpSpPr>
              <a:grpSpLocks/>
            </p:cNvGrpSpPr>
            <p:nvPr/>
          </p:nvGrpSpPr>
          <p:grpSpPr bwMode="auto">
            <a:xfrm>
              <a:off x="457201" y="3066639"/>
              <a:ext cx="2999269" cy="1540502"/>
              <a:chOff x="240" y="1565"/>
              <a:chExt cx="1952" cy="1089"/>
            </a:xfrm>
          </p:grpSpPr>
          <p:sp>
            <p:nvSpPr>
              <p:cNvPr id="1805" name="Text Box 1731"/>
              <p:cNvSpPr txBox="1">
                <a:spLocks noChangeArrowheads="1"/>
              </p:cNvSpPr>
              <p:nvPr/>
            </p:nvSpPr>
            <p:spPr bwMode="auto">
              <a:xfrm>
                <a:off x="953" y="2441"/>
                <a:ext cx="116" cy="213"/>
              </a:xfrm>
              <a:prstGeom prst="rect">
                <a:avLst/>
              </a:prstGeom>
              <a:noFill/>
              <a:ln w="9525">
                <a:noFill/>
                <a:miter lim="800000"/>
                <a:headEnd/>
                <a:tailEnd/>
              </a:ln>
              <a:effectLst/>
            </p:spPr>
            <p:txBody>
              <a:bodyPr wrap="none">
                <a:spAutoFit/>
              </a:bodyPr>
              <a:lstStyle/>
              <a:p>
                <a:pPr algn="ctr">
                  <a:defRPr/>
                </a:pPr>
                <a:endParaRPr lang="en-US" sz="1600" dirty="0">
                  <a:effectLst>
                    <a:outerShdw blurRad="38100" dist="38100" dir="2700000" algn="tl">
                      <a:srgbClr val="000000"/>
                    </a:outerShdw>
                  </a:effectLst>
                  <a:ea typeface="+mn-ea"/>
                </a:endParaRPr>
              </a:p>
            </p:txBody>
          </p:sp>
          <p:sp>
            <p:nvSpPr>
              <p:cNvPr id="1806" name="Freeform 1732"/>
              <p:cNvSpPr>
                <a:spLocks/>
              </p:cNvSpPr>
              <p:nvPr/>
            </p:nvSpPr>
            <p:spPr bwMode="auto">
              <a:xfrm>
                <a:off x="249" y="1565"/>
                <a:ext cx="1593" cy="850"/>
              </a:xfrm>
              <a:custGeom>
                <a:avLst/>
                <a:gdLst>
                  <a:gd name="T0" fmla="*/ 715 w 1593"/>
                  <a:gd name="T1" fmla="*/ 2 h 850"/>
                  <a:gd name="T2" fmla="*/ 598 w 1593"/>
                  <a:gd name="T3" fmla="*/ 14 h 850"/>
                  <a:gd name="T4" fmla="*/ 486 w 1593"/>
                  <a:gd name="T5" fmla="*/ 34 h 850"/>
                  <a:gd name="T6" fmla="*/ 383 w 1593"/>
                  <a:gd name="T7" fmla="*/ 62 h 850"/>
                  <a:gd name="T8" fmla="*/ 290 w 1593"/>
                  <a:gd name="T9" fmla="*/ 97 h 850"/>
                  <a:gd name="T10" fmla="*/ 207 w 1593"/>
                  <a:gd name="T11" fmla="*/ 140 h 850"/>
                  <a:gd name="T12" fmla="*/ 136 w 1593"/>
                  <a:gd name="T13" fmla="*/ 187 h 850"/>
                  <a:gd name="T14" fmla="*/ 78 w 1593"/>
                  <a:gd name="T15" fmla="*/ 241 h 850"/>
                  <a:gd name="T16" fmla="*/ 36 w 1593"/>
                  <a:gd name="T17" fmla="*/ 299 h 850"/>
                  <a:gd name="T18" fmla="*/ 9 w 1593"/>
                  <a:gd name="T19" fmla="*/ 360 h 850"/>
                  <a:gd name="T20" fmla="*/ 0 w 1593"/>
                  <a:gd name="T21" fmla="*/ 425 h 850"/>
                  <a:gd name="T22" fmla="*/ 9 w 1593"/>
                  <a:gd name="T23" fmla="*/ 489 h 850"/>
                  <a:gd name="T24" fmla="*/ 36 w 1593"/>
                  <a:gd name="T25" fmla="*/ 551 h 850"/>
                  <a:gd name="T26" fmla="*/ 78 w 1593"/>
                  <a:gd name="T27" fmla="*/ 609 h 850"/>
                  <a:gd name="T28" fmla="*/ 136 w 1593"/>
                  <a:gd name="T29" fmla="*/ 662 h 850"/>
                  <a:gd name="T30" fmla="*/ 207 w 1593"/>
                  <a:gd name="T31" fmla="*/ 710 h 850"/>
                  <a:gd name="T32" fmla="*/ 290 w 1593"/>
                  <a:gd name="T33" fmla="*/ 752 h 850"/>
                  <a:gd name="T34" fmla="*/ 383 w 1593"/>
                  <a:gd name="T35" fmla="*/ 788 h 850"/>
                  <a:gd name="T36" fmla="*/ 486 w 1593"/>
                  <a:gd name="T37" fmla="*/ 816 h 850"/>
                  <a:gd name="T38" fmla="*/ 598 w 1593"/>
                  <a:gd name="T39" fmla="*/ 836 h 850"/>
                  <a:gd name="T40" fmla="*/ 715 w 1593"/>
                  <a:gd name="T41" fmla="*/ 847 h 850"/>
                  <a:gd name="T42" fmla="*/ 838 w 1593"/>
                  <a:gd name="T43" fmla="*/ 849 h 850"/>
                  <a:gd name="T44" fmla="*/ 957 w 1593"/>
                  <a:gd name="T45" fmla="*/ 841 h 850"/>
                  <a:gd name="T46" fmla="*/ 1070 w 1593"/>
                  <a:gd name="T47" fmla="*/ 824 h 850"/>
                  <a:gd name="T48" fmla="*/ 1176 w 1593"/>
                  <a:gd name="T49" fmla="*/ 799 h 850"/>
                  <a:gd name="T50" fmla="*/ 1273 w 1593"/>
                  <a:gd name="T51" fmla="*/ 765 h 850"/>
                  <a:gd name="T52" fmla="*/ 1360 w 1593"/>
                  <a:gd name="T53" fmla="*/ 726 h 850"/>
                  <a:gd name="T54" fmla="*/ 1435 w 1593"/>
                  <a:gd name="T55" fmla="*/ 679 h 850"/>
                  <a:gd name="T56" fmla="*/ 1497 w 1593"/>
                  <a:gd name="T57" fmla="*/ 627 h 850"/>
                  <a:gd name="T58" fmla="*/ 1545 w 1593"/>
                  <a:gd name="T59" fmla="*/ 571 h 850"/>
                  <a:gd name="T60" fmla="*/ 1577 w 1593"/>
                  <a:gd name="T61" fmla="*/ 510 h 850"/>
                  <a:gd name="T62" fmla="*/ 1592 w 1593"/>
                  <a:gd name="T63" fmla="*/ 447 h 850"/>
                  <a:gd name="T64" fmla="*/ 1589 w 1593"/>
                  <a:gd name="T65" fmla="*/ 381 h 850"/>
                  <a:gd name="T66" fmla="*/ 1568 w 1593"/>
                  <a:gd name="T67" fmla="*/ 319 h 850"/>
                  <a:gd name="T68" fmla="*/ 1530 w 1593"/>
                  <a:gd name="T69" fmla="*/ 260 h 850"/>
                  <a:gd name="T70" fmla="*/ 1478 w 1593"/>
                  <a:gd name="T71" fmla="*/ 204 h 850"/>
                  <a:gd name="T72" fmla="*/ 1411 w 1593"/>
                  <a:gd name="T73" fmla="*/ 155 h 850"/>
                  <a:gd name="T74" fmla="*/ 1332 w 1593"/>
                  <a:gd name="T75" fmla="*/ 110 h 850"/>
                  <a:gd name="T76" fmla="*/ 1242 w 1593"/>
                  <a:gd name="T77" fmla="*/ 73 h 850"/>
                  <a:gd name="T78" fmla="*/ 1142 w 1593"/>
                  <a:gd name="T79" fmla="*/ 42 h 850"/>
                  <a:gd name="T80" fmla="*/ 1034 w 1593"/>
                  <a:gd name="T81" fmla="*/ 19 h 850"/>
                  <a:gd name="T82" fmla="*/ 918 w 1593"/>
                  <a:gd name="T83" fmla="*/ 5 h 850"/>
                  <a:gd name="T84" fmla="*/ 797 w 1593"/>
                  <a:gd name="T85" fmla="*/ 0 h 85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93"/>
                  <a:gd name="T130" fmla="*/ 0 h 850"/>
                  <a:gd name="T131" fmla="*/ 1593 w 1593"/>
                  <a:gd name="T132" fmla="*/ 850 h 85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93" h="850">
                    <a:moveTo>
                      <a:pt x="797" y="0"/>
                    </a:moveTo>
                    <a:lnTo>
                      <a:pt x="756" y="1"/>
                    </a:lnTo>
                    <a:lnTo>
                      <a:pt x="715" y="2"/>
                    </a:lnTo>
                    <a:lnTo>
                      <a:pt x="676" y="5"/>
                    </a:lnTo>
                    <a:lnTo>
                      <a:pt x="636" y="9"/>
                    </a:lnTo>
                    <a:lnTo>
                      <a:pt x="598" y="14"/>
                    </a:lnTo>
                    <a:lnTo>
                      <a:pt x="559" y="19"/>
                    </a:lnTo>
                    <a:lnTo>
                      <a:pt x="523" y="26"/>
                    </a:lnTo>
                    <a:lnTo>
                      <a:pt x="486" y="34"/>
                    </a:lnTo>
                    <a:lnTo>
                      <a:pt x="452" y="42"/>
                    </a:lnTo>
                    <a:lnTo>
                      <a:pt x="417" y="52"/>
                    </a:lnTo>
                    <a:lnTo>
                      <a:pt x="383" y="62"/>
                    </a:lnTo>
                    <a:lnTo>
                      <a:pt x="351" y="73"/>
                    </a:lnTo>
                    <a:lnTo>
                      <a:pt x="320" y="84"/>
                    </a:lnTo>
                    <a:lnTo>
                      <a:pt x="290" y="97"/>
                    </a:lnTo>
                    <a:lnTo>
                      <a:pt x="261" y="110"/>
                    </a:lnTo>
                    <a:lnTo>
                      <a:pt x="233" y="125"/>
                    </a:lnTo>
                    <a:lnTo>
                      <a:pt x="207" y="140"/>
                    </a:lnTo>
                    <a:lnTo>
                      <a:pt x="182" y="155"/>
                    </a:lnTo>
                    <a:lnTo>
                      <a:pt x="158" y="171"/>
                    </a:lnTo>
                    <a:lnTo>
                      <a:pt x="136" y="187"/>
                    </a:lnTo>
                    <a:lnTo>
                      <a:pt x="115" y="204"/>
                    </a:lnTo>
                    <a:lnTo>
                      <a:pt x="96" y="222"/>
                    </a:lnTo>
                    <a:lnTo>
                      <a:pt x="78" y="241"/>
                    </a:lnTo>
                    <a:lnTo>
                      <a:pt x="63" y="260"/>
                    </a:lnTo>
                    <a:lnTo>
                      <a:pt x="48" y="279"/>
                    </a:lnTo>
                    <a:lnTo>
                      <a:pt x="36" y="299"/>
                    </a:lnTo>
                    <a:lnTo>
                      <a:pt x="25" y="319"/>
                    </a:lnTo>
                    <a:lnTo>
                      <a:pt x="16" y="339"/>
                    </a:lnTo>
                    <a:lnTo>
                      <a:pt x="9" y="360"/>
                    </a:lnTo>
                    <a:lnTo>
                      <a:pt x="4" y="381"/>
                    </a:lnTo>
                    <a:lnTo>
                      <a:pt x="1" y="403"/>
                    </a:lnTo>
                    <a:lnTo>
                      <a:pt x="0" y="425"/>
                    </a:lnTo>
                    <a:lnTo>
                      <a:pt x="1" y="447"/>
                    </a:lnTo>
                    <a:lnTo>
                      <a:pt x="4" y="468"/>
                    </a:lnTo>
                    <a:lnTo>
                      <a:pt x="9" y="489"/>
                    </a:lnTo>
                    <a:lnTo>
                      <a:pt x="16" y="510"/>
                    </a:lnTo>
                    <a:lnTo>
                      <a:pt x="25" y="531"/>
                    </a:lnTo>
                    <a:lnTo>
                      <a:pt x="36" y="551"/>
                    </a:lnTo>
                    <a:lnTo>
                      <a:pt x="48" y="571"/>
                    </a:lnTo>
                    <a:lnTo>
                      <a:pt x="63" y="590"/>
                    </a:lnTo>
                    <a:lnTo>
                      <a:pt x="78" y="609"/>
                    </a:lnTo>
                    <a:lnTo>
                      <a:pt x="96" y="627"/>
                    </a:lnTo>
                    <a:lnTo>
                      <a:pt x="115" y="645"/>
                    </a:lnTo>
                    <a:lnTo>
                      <a:pt x="136" y="662"/>
                    </a:lnTo>
                    <a:lnTo>
                      <a:pt x="158" y="679"/>
                    </a:lnTo>
                    <a:lnTo>
                      <a:pt x="182" y="695"/>
                    </a:lnTo>
                    <a:lnTo>
                      <a:pt x="207" y="710"/>
                    </a:lnTo>
                    <a:lnTo>
                      <a:pt x="233" y="726"/>
                    </a:lnTo>
                    <a:lnTo>
                      <a:pt x="261" y="739"/>
                    </a:lnTo>
                    <a:lnTo>
                      <a:pt x="290" y="752"/>
                    </a:lnTo>
                    <a:lnTo>
                      <a:pt x="320" y="765"/>
                    </a:lnTo>
                    <a:lnTo>
                      <a:pt x="351" y="778"/>
                    </a:lnTo>
                    <a:lnTo>
                      <a:pt x="383" y="788"/>
                    </a:lnTo>
                    <a:lnTo>
                      <a:pt x="417" y="799"/>
                    </a:lnTo>
                    <a:lnTo>
                      <a:pt x="452" y="808"/>
                    </a:lnTo>
                    <a:lnTo>
                      <a:pt x="486" y="816"/>
                    </a:lnTo>
                    <a:lnTo>
                      <a:pt x="523" y="824"/>
                    </a:lnTo>
                    <a:lnTo>
                      <a:pt x="559" y="830"/>
                    </a:lnTo>
                    <a:lnTo>
                      <a:pt x="598" y="836"/>
                    </a:lnTo>
                    <a:lnTo>
                      <a:pt x="636" y="841"/>
                    </a:lnTo>
                    <a:lnTo>
                      <a:pt x="676" y="845"/>
                    </a:lnTo>
                    <a:lnTo>
                      <a:pt x="715" y="847"/>
                    </a:lnTo>
                    <a:lnTo>
                      <a:pt x="756" y="849"/>
                    </a:lnTo>
                    <a:lnTo>
                      <a:pt x="797" y="850"/>
                    </a:lnTo>
                    <a:lnTo>
                      <a:pt x="838" y="849"/>
                    </a:lnTo>
                    <a:lnTo>
                      <a:pt x="878" y="847"/>
                    </a:lnTo>
                    <a:lnTo>
                      <a:pt x="918" y="845"/>
                    </a:lnTo>
                    <a:lnTo>
                      <a:pt x="957" y="841"/>
                    </a:lnTo>
                    <a:lnTo>
                      <a:pt x="995" y="836"/>
                    </a:lnTo>
                    <a:lnTo>
                      <a:pt x="1034" y="830"/>
                    </a:lnTo>
                    <a:lnTo>
                      <a:pt x="1070" y="824"/>
                    </a:lnTo>
                    <a:lnTo>
                      <a:pt x="1107" y="816"/>
                    </a:lnTo>
                    <a:lnTo>
                      <a:pt x="1142" y="808"/>
                    </a:lnTo>
                    <a:lnTo>
                      <a:pt x="1176" y="799"/>
                    </a:lnTo>
                    <a:lnTo>
                      <a:pt x="1210" y="788"/>
                    </a:lnTo>
                    <a:lnTo>
                      <a:pt x="1242" y="778"/>
                    </a:lnTo>
                    <a:lnTo>
                      <a:pt x="1273" y="765"/>
                    </a:lnTo>
                    <a:lnTo>
                      <a:pt x="1303" y="752"/>
                    </a:lnTo>
                    <a:lnTo>
                      <a:pt x="1332" y="739"/>
                    </a:lnTo>
                    <a:lnTo>
                      <a:pt x="1360" y="726"/>
                    </a:lnTo>
                    <a:lnTo>
                      <a:pt x="1386" y="710"/>
                    </a:lnTo>
                    <a:lnTo>
                      <a:pt x="1411" y="695"/>
                    </a:lnTo>
                    <a:lnTo>
                      <a:pt x="1435" y="679"/>
                    </a:lnTo>
                    <a:lnTo>
                      <a:pt x="1457" y="662"/>
                    </a:lnTo>
                    <a:lnTo>
                      <a:pt x="1478" y="645"/>
                    </a:lnTo>
                    <a:lnTo>
                      <a:pt x="1497" y="627"/>
                    </a:lnTo>
                    <a:lnTo>
                      <a:pt x="1514" y="609"/>
                    </a:lnTo>
                    <a:lnTo>
                      <a:pt x="1530" y="590"/>
                    </a:lnTo>
                    <a:lnTo>
                      <a:pt x="1545" y="571"/>
                    </a:lnTo>
                    <a:lnTo>
                      <a:pt x="1557" y="551"/>
                    </a:lnTo>
                    <a:lnTo>
                      <a:pt x="1568" y="531"/>
                    </a:lnTo>
                    <a:lnTo>
                      <a:pt x="1577" y="510"/>
                    </a:lnTo>
                    <a:lnTo>
                      <a:pt x="1584" y="489"/>
                    </a:lnTo>
                    <a:lnTo>
                      <a:pt x="1589" y="468"/>
                    </a:lnTo>
                    <a:lnTo>
                      <a:pt x="1592" y="447"/>
                    </a:lnTo>
                    <a:lnTo>
                      <a:pt x="1593" y="425"/>
                    </a:lnTo>
                    <a:lnTo>
                      <a:pt x="1592" y="403"/>
                    </a:lnTo>
                    <a:lnTo>
                      <a:pt x="1589" y="381"/>
                    </a:lnTo>
                    <a:lnTo>
                      <a:pt x="1584" y="360"/>
                    </a:lnTo>
                    <a:lnTo>
                      <a:pt x="1577" y="339"/>
                    </a:lnTo>
                    <a:lnTo>
                      <a:pt x="1568" y="319"/>
                    </a:lnTo>
                    <a:lnTo>
                      <a:pt x="1557" y="299"/>
                    </a:lnTo>
                    <a:lnTo>
                      <a:pt x="1545" y="279"/>
                    </a:lnTo>
                    <a:lnTo>
                      <a:pt x="1530" y="260"/>
                    </a:lnTo>
                    <a:lnTo>
                      <a:pt x="1514" y="241"/>
                    </a:lnTo>
                    <a:lnTo>
                      <a:pt x="1497" y="222"/>
                    </a:lnTo>
                    <a:lnTo>
                      <a:pt x="1478" y="204"/>
                    </a:lnTo>
                    <a:lnTo>
                      <a:pt x="1457" y="187"/>
                    </a:lnTo>
                    <a:lnTo>
                      <a:pt x="1435" y="171"/>
                    </a:lnTo>
                    <a:lnTo>
                      <a:pt x="1411" y="155"/>
                    </a:lnTo>
                    <a:lnTo>
                      <a:pt x="1386" y="140"/>
                    </a:lnTo>
                    <a:lnTo>
                      <a:pt x="1360" y="125"/>
                    </a:lnTo>
                    <a:lnTo>
                      <a:pt x="1332" y="110"/>
                    </a:lnTo>
                    <a:lnTo>
                      <a:pt x="1303" y="97"/>
                    </a:lnTo>
                    <a:lnTo>
                      <a:pt x="1273" y="84"/>
                    </a:lnTo>
                    <a:lnTo>
                      <a:pt x="1242" y="73"/>
                    </a:lnTo>
                    <a:lnTo>
                      <a:pt x="1210" y="62"/>
                    </a:lnTo>
                    <a:lnTo>
                      <a:pt x="1176" y="52"/>
                    </a:lnTo>
                    <a:lnTo>
                      <a:pt x="1142" y="42"/>
                    </a:lnTo>
                    <a:lnTo>
                      <a:pt x="1107" y="34"/>
                    </a:lnTo>
                    <a:lnTo>
                      <a:pt x="1070" y="26"/>
                    </a:lnTo>
                    <a:lnTo>
                      <a:pt x="1034" y="19"/>
                    </a:lnTo>
                    <a:lnTo>
                      <a:pt x="995" y="14"/>
                    </a:lnTo>
                    <a:lnTo>
                      <a:pt x="957" y="9"/>
                    </a:lnTo>
                    <a:lnTo>
                      <a:pt x="918" y="5"/>
                    </a:lnTo>
                    <a:lnTo>
                      <a:pt x="878" y="2"/>
                    </a:lnTo>
                    <a:lnTo>
                      <a:pt x="838" y="1"/>
                    </a:lnTo>
                    <a:lnTo>
                      <a:pt x="797" y="0"/>
                    </a:lnTo>
                    <a:close/>
                  </a:path>
                </a:pathLst>
              </a:custGeom>
              <a:solidFill>
                <a:srgbClr val="FFFFFF"/>
              </a:solidFill>
              <a:ln w="9525">
                <a:noFill/>
                <a:round/>
                <a:headEnd/>
                <a:tailEnd/>
              </a:ln>
            </p:spPr>
            <p:txBody>
              <a:bodyPr/>
              <a:lstStyle/>
              <a:p>
                <a:endParaRPr lang="en-US"/>
              </a:p>
            </p:txBody>
          </p:sp>
          <p:sp>
            <p:nvSpPr>
              <p:cNvPr id="1807" name="Freeform 1733"/>
              <p:cNvSpPr>
                <a:spLocks/>
              </p:cNvSpPr>
              <p:nvPr/>
            </p:nvSpPr>
            <p:spPr bwMode="auto">
              <a:xfrm>
                <a:off x="240" y="1568"/>
                <a:ext cx="1622" cy="861"/>
              </a:xfrm>
              <a:custGeom>
                <a:avLst/>
                <a:gdLst>
                  <a:gd name="T0" fmla="*/ 1857 w 1593"/>
                  <a:gd name="T1" fmla="*/ 2 h 839"/>
                  <a:gd name="T2" fmla="*/ 1551 w 1593"/>
                  <a:gd name="T3" fmla="*/ 13 h 839"/>
                  <a:gd name="T4" fmla="*/ 1265 w 1593"/>
                  <a:gd name="T5" fmla="*/ 123 h 839"/>
                  <a:gd name="T6" fmla="*/ 1000 w 1593"/>
                  <a:gd name="T7" fmla="*/ 240 h 839"/>
                  <a:gd name="T8" fmla="*/ 752 w 1593"/>
                  <a:gd name="T9" fmla="*/ 383 h 839"/>
                  <a:gd name="T10" fmla="*/ 536 w 1593"/>
                  <a:gd name="T11" fmla="*/ 541 h 839"/>
                  <a:gd name="T12" fmla="*/ 354 w 1593"/>
                  <a:gd name="T13" fmla="*/ 731 h 839"/>
                  <a:gd name="T14" fmla="*/ 201 w 1593"/>
                  <a:gd name="T15" fmla="*/ 931 h 839"/>
                  <a:gd name="T16" fmla="*/ 93 w 1593"/>
                  <a:gd name="T17" fmla="*/ 1165 h 839"/>
                  <a:gd name="T18" fmla="*/ 9 w 1593"/>
                  <a:gd name="T19" fmla="*/ 1400 h 839"/>
                  <a:gd name="T20" fmla="*/ 0 w 1593"/>
                  <a:gd name="T21" fmla="*/ 1654 h 839"/>
                  <a:gd name="T22" fmla="*/ 9 w 1593"/>
                  <a:gd name="T23" fmla="*/ 1909 h 839"/>
                  <a:gd name="T24" fmla="*/ 93 w 1593"/>
                  <a:gd name="T25" fmla="*/ 2142 h 839"/>
                  <a:gd name="T26" fmla="*/ 201 w 1593"/>
                  <a:gd name="T27" fmla="*/ 2363 h 839"/>
                  <a:gd name="T28" fmla="*/ 354 w 1593"/>
                  <a:gd name="T29" fmla="*/ 2580 h 839"/>
                  <a:gd name="T30" fmla="*/ 536 w 1593"/>
                  <a:gd name="T31" fmla="*/ 2761 h 839"/>
                  <a:gd name="T32" fmla="*/ 752 w 1593"/>
                  <a:gd name="T33" fmla="*/ 2926 h 839"/>
                  <a:gd name="T34" fmla="*/ 1000 w 1593"/>
                  <a:gd name="T35" fmla="*/ 3061 h 839"/>
                  <a:gd name="T36" fmla="*/ 1265 w 1593"/>
                  <a:gd name="T37" fmla="*/ 3172 h 839"/>
                  <a:gd name="T38" fmla="*/ 1551 w 1593"/>
                  <a:gd name="T39" fmla="*/ 3255 h 839"/>
                  <a:gd name="T40" fmla="*/ 1857 w 1593"/>
                  <a:gd name="T41" fmla="*/ 3295 h 839"/>
                  <a:gd name="T42" fmla="*/ 2180 w 1593"/>
                  <a:gd name="T43" fmla="*/ 3303 h 839"/>
                  <a:gd name="T44" fmla="*/ 2486 w 1593"/>
                  <a:gd name="T45" fmla="*/ 3271 h 839"/>
                  <a:gd name="T46" fmla="*/ 2783 w 1593"/>
                  <a:gd name="T47" fmla="*/ 3210 h 839"/>
                  <a:gd name="T48" fmla="*/ 3062 w 1593"/>
                  <a:gd name="T49" fmla="*/ 3106 h 839"/>
                  <a:gd name="T50" fmla="*/ 3309 w 1593"/>
                  <a:gd name="T51" fmla="*/ 2977 h 839"/>
                  <a:gd name="T52" fmla="*/ 3541 w 1593"/>
                  <a:gd name="T53" fmla="*/ 2821 h 839"/>
                  <a:gd name="T54" fmla="*/ 3738 w 1593"/>
                  <a:gd name="T55" fmla="*/ 2647 h 839"/>
                  <a:gd name="T56" fmla="*/ 3892 w 1593"/>
                  <a:gd name="T57" fmla="*/ 2449 h 839"/>
                  <a:gd name="T58" fmla="*/ 4019 w 1593"/>
                  <a:gd name="T59" fmla="*/ 2230 h 839"/>
                  <a:gd name="T60" fmla="*/ 4100 w 1593"/>
                  <a:gd name="T61" fmla="*/ 1991 h 839"/>
                  <a:gd name="T62" fmla="*/ 4149 w 1593"/>
                  <a:gd name="T63" fmla="*/ 1741 h 839"/>
                  <a:gd name="T64" fmla="*/ 4136 w 1593"/>
                  <a:gd name="T65" fmla="*/ 1481 h 839"/>
                  <a:gd name="T66" fmla="*/ 4083 w 1593"/>
                  <a:gd name="T67" fmla="*/ 1236 h 839"/>
                  <a:gd name="T68" fmla="*/ 3980 w 1593"/>
                  <a:gd name="T69" fmla="*/ 1006 h 839"/>
                  <a:gd name="T70" fmla="*/ 3843 w 1593"/>
                  <a:gd name="T71" fmla="*/ 796 h 839"/>
                  <a:gd name="T72" fmla="*/ 3673 w 1593"/>
                  <a:gd name="T73" fmla="*/ 600 h 839"/>
                  <a:gd name="T74" fmla="*/ 3471 w 1593"/>
                  <a:gd name="T75" fmla="*/ 428 h 839"/>
                  <a:gd name="T76" fmla="*/ 3236 w 1593"/>
                  <a:gd name="T77" fmla="*/ 280 h 839"/>
                  <a:gd name="T78" fmla="*/ 2970 w 1593"/>
                  <a:gd name="T79" fmla="*/ 155 h 839"/>
                  <a:gd name="T80" fmla="*/ 2689 w 1593"/>
                  <a:gd name="T81" fmla="*/ 19 h 839"/>
                  <a:gd name="T82" fmla="*/ 2389 w 1593"/>
                  <a:gd name="T83" fmla="*/ 5 h 839"/>
                  <a:gd name="T84" fmla="*/ 2071 w 1593"/>
                  <a:gd name="T85" fmla="*/ 0 h 83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93"/>
                  <a:gd name="T130" fmla="*/ 0 h 839"/>
                  <a:gd name="T131" fmla="*/ 1593 w 1593"/>
                  <a:gd name="T132" fmla="*/ 839 h 83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93" h="839">
                    <a:moveTo>
                      <a:pt x="797" y="0"/>
                    </a:moveTo>
                    <a:lnTo>
                      <a:pt x="755" y="0"/>
                    </a:lnTo>
                    <a:lnTo>
                      <a:pt x="715" y="2"/>
                    </a:lnTo>
                    <a:lnTo>
                      <a:pt x="675" y="5"/>
                    </a:lnTo>
                    <a:lnTo>
                      <a:pt x="636" y="8"/>
                    </a:lnTo>
                    <a:lnTo>
                      <a:pt x="597" y="13"/>
                    </a:lnTo>
                    <a:lnTo>
                      <a:pt x="560" y="19"/>
                    </a:lnTo>
                    <a:lnTo>
                      <a:pt x="522" y="25"/>
                    </a:lnTo>
                    <a:lnTo>
                      <a:pt x="486" y="33"/>
                    </a:lnTo>
                    <a:lnTo>
                      <a:pt x="451" y="42"/>
                    </a:lnTo>
                    <a:lnTo>
                      <a:pt x="417" y="51"/>
                    </a:lnTo>
                    <a:lnTo>
                      <a:pt x="384" y="60"/>
                    </a:lnTo>
                    <a:lnTo>
                      <a:pt x="351" y="72"/>
                    </a:lnTo>
                    <a:lnTo>
                      <a:pt x="319" y="83"/>
                    </a:lnTo>
                    <a:lnTo>
                      <a:pt x="289" y="96"/>
                    </a:lnTo>
                    <a:lnTo>
                      <a:pt x="261" y="109"/>
                    </a:lnTo>
                    <a:lnTo>
                      <a:pt x="233" y="123"/>
                    </a:lnTo>
                    <a:lnTo>
                      <a:pt x="207" y="137"/>
                    </a:lnTo>
                    <a:lnTo>
                      <a:pt x="181" y="153"/>
                    </a:lnTo>
                    <a:lnTo>
                      <a:pt x="158" y="168"/>
                    </a:lnTo>
                    <a:lnTo>
                      <a:pt x="136" y="185"/>
                    </a:lnTo>
                    <a:lnTo>
                      <a:pt x="115" y="202"/>
                    </a:lnTo>
                    <a:lnTo>
                      <a:pt x="96" y="219"/>
                    </a:lnTo>
                    <a:lnTo>
                      <a:pt x="78" y="237"/>
                    </a:lnTo>
                    <a:lnTo>
                      <a:pt x="62" y="256"/>
                    </a:lnTo>
                    <a:lnTo>
                      <a:pt x="48" y="275"/>
                    </a:lnTo>
                    <a:lnTo>
                      <a:pt x="35" y="295"/>
                    </a:lnTo>
                    <a:lnTo>
                      <a:pt x="25" y="314"/>
                    </a:lnTo>
                    <a:lnTo>
                      <a:pt x="16" y="335"/>
                    </a:lnTo>
                    <a:lnTo>
                      <a:pt x="9" y="356"/>
                    </a:lnTo>
                    <a:lnTo>
                      <a:pt x="4" y="376"/>
                    </a:lnTo>
                    <a:lnTo>
                      <a:pt x="0" y="398"/>
                    </a:lnTo>
                    <a:lnTo>
                      <a:pt x="0" y="419"/>
                    </a:lnTo>
                    <a:lnTo>
                      <a:pt x="0" y="441"/>
                    </a:lnTo>
                    <a:lnTo>
                      <a:pt x="4" y="462"/>
                    </a:lnTo>
                    <a:lnTo>
                      <a:pt x="9" y="483"/>
                    </a:lnTo>
                    <a:lnTo>
                      <a:pt x="16" y="504"/>
                    </a:lnTo>
                    <a:lnTo>
                      <a:pt x="25" y="524"/>
                    </a:lnTo>
                    <a:lnTo>
                      <a:pt x="35" y="544"/>
                    </a:lnTo>
                    <a:lnTo>
                      <a:pt x="48" y="564"/>
                    </a:lnTo>
                    <a:lnTo>
                      <a:pt x="62" y="582"/>
                    </a:lnTo>
                    <a:lnTo>
                      <a:pt x="78" y="601"/>
                    </a:lnTo>
                    <a:lnTo>
                      <a:pt x="96" y="620"/>
                    </a:lnTo>
                    <a:lnTo>
                      <a:pt x="115" y="637"/>
                    </a:lnTo>
                    <a:lnTo>
                      <a:pt x="136" y="654"/>
                    </a:lnTo>
                    <a:lnTo>
                      <a:pt x="158" y="670"/>
                    </a:lnTo>
                    <a:lnTo>
                      <a:pt x="181" y="686"/>
                    </a:lnTo>
                    <a:lnTo>
                      <a:pt x="207" y="702"/>
                    </a:lnTo>
                    <a:lnTo>
                      <a:pt x="233" y="716"/>
                    </a:lnTo>
                    <a:lnTo>
                      <a:pt x="261" y="730"/>
                    </a:lnTo>
                    <a:lnTo>
                      <a:pt x="289" y="743"/>
                    </a:lnTo>
                    <a:lnTo>
                      <a:pt x="319" y="755"/>
                    </a:lnTo>
                    <a:lnTo>
                      <a:pt x="351" y="767"/>
                    </a:lnTo>
                    <a:lnTo>
                      <a:pt x="384" y="778"/>
                    </a:lnTo>
                    <a:lnTo>
                      <a:pt x="417" y="788"/>
                    </a:lnTo>
                    <a:lnTo>
                      <a:pt x="451" y="797"/>
                    </a:lnTo>
                    <a:lnTo>
                      <a:pt x="486" y="805"/>
                    </a:lnTo>
                    <a:lnTo>
                      <a:pt x="522" y="814"/>
                    </a:lnTo>
                    <a:lnTo>
                      <a:pt x="560" y="820"/>
                    </a:lnTo>
                    <a:lnTo>
                      <a:pt x="597" y="826"/>
                    </a:lnTo>
                    <a:lnTo>
                      <a:pt x="636" y="830"/>
                    </a:lnTo>
                    <a:lnTo>
                      <a:pt x="675" y="834"/>
                    </a:lnTo>
                    <a:lnTo>
                      <a:pt x="715" y="836"/>
                    </a:lnTo>
                    <a:lnTo>
                      <a:pt x="755" y="838"/>
                    </a:lnTo>
                    <a:lnTo>
                      <a:pt x="797" y="839"/>
                    </a:lnTo>
                    <a:lnTo>
                      <a:pt x="837" y="838"/>
                    </a:lnTo>
                    <a:lnTo>
                      <a:pt x="878" y="836"/>
                    </a:lnTo>
                    <a:lnTo>
                      <a:pt x="918" y="834"/>
                    </a:lnTo>
                    <a:lnTo>
                      <a:pt x="957" y="830"/>
                    </a:lnTo>
                    <a:lnTo>
                      <a:pt x="996" y="826"/>
                    </a:lnTo>
                    <a:lnTo>
                      <a:pt x="1033" y="820"/>
                    </a:lnTo>
                    <a:lnTo>
                      <a:pt x="1070" y="814"/>
                    </a:lnTo>
                    <a:lnTo>
                      <a:pt x="1106" y="805"/>
                    </a:lnTo>
                    <a:lnTo>
                      <a:pt x="1142" y="797"/>
                    </a:lnTo>
                    <a:lnTo>
                      <a:pt x="1176" y="788"/>
                    </a:lnTo>
                    <a:lnTo>
                      <a:pt x="1209" y="778"/>
                    </a:lnTo>
                    <a:lnTo>
                      <a:pt x="1242" y="767"/>
                    </a:lnTo>
                    <a:lnTo>
                      <a:pt x="1273" y="755"/>
                    </a:lnTo>
                    <a:lnTo>
                      <a:pt x="1303" y="743"/>
                    </a:lnTo>
                    <a:lnTo>
                      <a:pt x="1332" y="730"/>
                    </a:lnTo>
                    <a:lnTo>
                      <a:pt x="1359" y="716"/>
                    </a:lnTo>
                    <a:lnTo>
                      <a:pt x="1386" y="702"/>
                    </a:lnTo>
                    <a:lnTo>
                      <a:pt x="1411" y="686"/>
                    </a:lnTo>
                    <a:lnTo>
                      <a:pt x="1435" y="670"/>
                    </a:lnTo>
                    <a:lnTo>
                      <a:pt x="1457" y="654"/>
                    </a:lnTo>
                    <a:lnTo>
                      <a:pt x="1478" y="637"/>
                    </a:lnTo>
                    <a:lnTo>
                      <a:pt x="1497" y="620"/>
                    </a:lnTo>
                    <a:lnTo>
                      <a:pt x="1514" y="601"/>
                    </a:lnTo>
                    <a:lnTo>
                      <a:pt x="1531" y="582"/>
                    </a:lnTo>
                    <a:lnTo>
                      <a:pt x="1544" y="564"/>
                    </a:lnTo>
                    <a:lnTo>
                      <a:pt x="1557" y="544"/>
                    </a:lnTo>
                    <a:lnTo>
                      <a:pt x="1568" y="524"/>
                    </a:lnTo>
                    <a:lnTo>
                      <a:pt x="1577" y="504"/>
                    </a:lnTo>
                    <a:lnTo>
                      <a:pt x="1583" y="483"/>
                    </a:lnTo>
                    <a:lnTo>
                      <a:pt x="1589" y="462"/>
                    </a:lnTo>
                    <a:lnTo>
                      <a:pt x="1592" y="441"/>
                    </a:lnTo>
                    <a:lnTo>
                      <a:pt x="1593" y="419"/>
                    </a:lnTo>
                    <a:lnTo>
                      <a:pt x="1592" y="398"/>
                    </a:lnTo>
                    <a:lnTo>
                      <a:pt x="1589" y="376"/>
                    </a:lnTo>
                    <a:lnTo>
                      <a:pt x="1583" y="356"/>
                    </a:lnTo>
                    <a:lnTo>
                      <a:pt x="1577" y="335"/>
                    </a:lnTo>
                    <a:lnTo>
                      <a:pt x="1568" y="314"/>
                    </a:lnTo>
                    <a:lnTo>
                      <a:pt x="1557" y="295"/>
                    </a:lnTo>
                    <a:lnTo>
                      <a:pt x="1544" y="275"/>
                    </a:lnTo>
                    <a:lnTo>
                      <a:pt x="1531" y="256"/>
                    </a:lnTo>
                    <a:lnTo>
                      <a:pt x="1514" y="237"/>
                    </a:lnTo>
                    <a:lnTo>
                      <a:pt x="1497" y="219"/>
                    </a:lnTo>
                    <a:lnTo>
                      <a:pt x="1478" y="202"/>
                    </a:lnTo>
                    <a:lnTo>
                      <a:pt x="1457" y="185"/>
                    </a:lnTo>
                    <a:lnTo>
                      <a:pt x="1435" y="168"/>
                    </a:lnTo>
                    <a:lnTo>
                      <a:pt x="1411" y="153"/>
                    </a:lnTo>
                    <a:lnTo>
                      <a:pt x="1386" y="137"/>
                    </a:lnTo>
                    <a:lnTo>
                      <a:pt x="1359" y="123"/>
                    </a:lnTo>
                    <a:lnTo>
                      <a:pt x="1332" y="109"/>
                    </a:lnTo>
                    <a:lnTo>
                      <a:pt x="1303" y="96"/>
                    </a:lnTo>
                    <a:lnTo>
                      <a:pt x="1273" y="83"/>
                    </a:lnTo>
                    <a:lnTo>
                      <a:pt x="1242" y="72"/>
                    </a:lnTo>
                    <a:lnTo>
                      <a:pt x="1209" y="60"/>
                    </a:lnTo>
                    <a:lnTo>
                      <a:pt x="1176" y="51"/>
                    </a:lnTo>
                    <a:lnTo>
                      <a:pt x="1142" y="42"/>
                    </a:lnTo>
                    <a:lnTo>
                      <a:pt x="1106" y="33"/>
                    </a:lnTo>
                    <a:lnTo>
                      <a:pt x="1070" y="25"/>
                    </a:lnTo>
                    <a:lnTo>
                      <a:pt x="1033" y="19"/>
                    </a:lnTo>
                    <a:lnTo>
                      <a:pt x="996" y="13"/>
                    </a:lnTo>
                    <a:lnTo>
                      <a:pt x="957" y="8"/>
                    </a:lnTo>
                    <a:lnTo>
                      <a:pt x="918" y="5"/>
                    </a:lnTo>
                    <a:lnTo>
                      <a:pt x="878" y="2"/>
                    </a:lnTo>
                    <a:lnTo>
                      <a:pt x="837" y="0"/>
                    </a:lnTo>
                    <a:lnTo>
                      <a:pt x="797" y="0"/>
                    </a:lnTo>
                  </a:path>
                </a:pathLst>
              </a:custGeom>
              <a:solidFill>
                <a:srgbClr val="FFC4BC"/>
              </a:solidFill>
              <a:ln w="7938">
                <a:solidFill>
                  <a:srgbClr val="000000"/>
                </a:solidFill>
                <a:round/>
                <a:headEnd/>
                <a:tailEnd/>
              </a:ln>
            </p:spPr>
            <p:txBody>
              <a:bodyPr/>
              <a:lstStyle/>
              <a:p>
                <a:endParaRPr lang="en-US"/>
              </a:p>
            </p:txBody>
          </p:sp>
          <p:grpSp>
            <p:nvGrpSpPr>
              <p:cNvPr id="1808" name="Group 1737"/>
              <p:cNvGrpSpPr>
                <a:grpSpLocks/>
              </p:cNvGrpSpPr>
              <p:nvPr/>
            </p:nvGrpSpPr>
            <p:grpSpPr bwMode="auto">
              <a:xfrm>
                <a:off x="420" y="1642"/>
                <a:ext cx="1329" cy="571"/>
                <a:chOff x="476" y="1642"/>
                <a:chExt cx="1329" cy="571"/>
              </a:xfrm>
            </p:grpSpPr>
            <p:sp>
              <p:nvSpPr>
                <p:cNvPr id="1810" name="Freeform 1738"/>
                <p:cNvSpPr>
                  <a:spLocks/>
                </p:cNvSpPr>
                <p:nvPr/>
              </p:nvSpPr>
              <p:spPr bwMode="auto">
                <a:xfrm>
                  <a:off x="865" y="1967"/>
                  <a:ext cx="98" cy="97"/>
                </a:xfrm>
                <a:custGeom>
                  <a:avLst/>
                  <a:gdLst>
                    <a:gd name="T0" fmla="*/ 0 w 98"/>
                    <a:gd name="T1" fmla="*/ 48 h 97"/>
                    <a:gd name="T2" fmla="*/ 1 w 98"/>
                    <a:gd name="T3" fmla="*/ 39 h 97"/>
                    <a:gd name="T4" fmla="*/ 4 w 98"/>
                    <a:gd name="T5" fmla="*/ 30 h 97"/>
                    <a:gd name="T6" fmla="*/ 8 w 98"/>
                    <a:gd name="T7" fmla="*/ 22 h 97"/>
                    <a:gd name="T8" fmla="*/ 14 w 98"/>
                    <a:gd name="T9" fmla="*/ 14 h 97"/>
                    <a:gd name="T10" fmla="*/ 21 w 98"/>
                    <a:gd name="T11" fmla="*/ 9 h 97"/>
                    <a:gd name="T12" fmla="*/ 30 w 98"/>
                    <a:gd name="T13" fmla="*/ 4 h 97"/>
                    <a:gd name="T14" fmla="*/ 39 w 98"/>
                    <a:gd name="T15" fmla="*/ 1 h 97"/>
                    <a:gd name="T16" fmla="*/ 49 w 98"/>
                    <a:gd name="T17" fmla="*/ 0 h 97"/>
                    <a:gd name="T18" fmla="*/ 59 w 98"/>
                    <a:gd name="T19" fmla="*/ 1 h 97"/>
                    <a:gd name="T20" fmla="*/ 68 w 98"/>
                    <a:gd name="T21" fmla="*/ 4 h 97"/>
                    <a:gd name="T22" fmla="*/ 76 w 98"/>
                    <a:gd name="T23" fmla="*/ 9 h 97"/>
                    <a:gd name="T24" fmla="*/ 83 w 98"/>
                    <a:gd name="T25" fmla="*/ 14 h 97"/>
                    <a:gd name="T26" fmla="*/ 89 w 98"/>
                    <a:gd name="T27" fmla="*/ 22 h 97"/>
                    <a:gd name="T28" fmla="*/ 94 w 98"/>
                    <a:gd name="T29" fmla="*/ 30 h 97"/>
                    <a:gd name="T30" fmla="*/ 96 w 98"/>
                    <a:gd name="T31" fmla="*/ 39 h 97"/>
                    <a:gd name="T32" fmla="*/ 98 w 98"/>
                    <a:gd name="T33" fmla="*/ 48 h 97"/>
                    <a:gd name="T34" fmla="*/ 98 w 98"/>
                    <a:gd name="T35" fmla="*/ 48 h 97"/>
                    <a:gd name="T36" fmla="*/ 96 w 98"/>
                    <a:gd name="T37" fmla="*/ 58 h 97"/>
                    <a:gd name="T38" fmla="*/ 94 w 98"/>
                    <a:gd name="T39" fmla="*/ 68 h 97"/>
                    <a:gd name="T40" fmla="*/ 89 w 98"/>
                    <a:gd name="T41" fmla="*/ 76 h 97"/>
                    <a:gd name="T42" fmla="*/ 83 w 98"/>
                    <a:gd name="T43" fmla="*/ 83 h 97"/>
                    <a:gd name="T44" fmla="*/ 76 w 98"/>
                    <a:gd name="T45" fmla="*/ 89 h 97"/>
                    <a:gd name="T46" fmla="*/ 68 w 98"/>
                    <a:gd name="T47" fmla="*/ 94 h 97"/>
                    <a:gd name="T48" fmla="*/ 59 w 98"/>
                    <a:gd name="T49" fmla="*/ 96 h 97"/>
                    <a:gd name="T50" fmla="*/ 49 w 98"/>
                    <a:gd name="T51" fmla="*/ 97 h 97"/>
                    <a:gd name="T52" fmla="*/ 39 w 98"/>
                    <a:gd name="T53" fmla="*/ 96 h 97"/>
                    <a:gd name="T54" fmla="*/ 30 w 98"/>
                    <a:gd name="T55" fmla="*/ 94 h 97"/>
                    <a:gd name="T56" fmla="*/ 21 w 98"/>
                    <a:gd name="T57" fmla="*/ 89 h 97"/>
                    <a:gd name="T58" fmla="*/ 14 w 98"/>
                    <a:gd name="T59" fmla="*/ 83 h 97"/>
                    <a:gd name="T60" fmla="*/ 8 w 98"/>
                    <a:gd name="T61" fmla="*/ 76 h 97"/>
                    <a:gd name="T62" fmla="*/ 4 w 98"/>
                    <a:gd name="T63" fmla="*/ 68 h 97"/>
                    <a:gd name="T64" fmla="*/ 1 w 98"/>
                    <a:gd name="T65" fmla="*/ 58 h 97"/>
                    <a:gd name="T66" fmla="*/ 0 w 98"/>
                    <a:gd name="T67" fmla="*/ 48 h 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8"/>
                    <a:gd name="T103" fmla="*/ 0 h 97"/>
                    <a:gd name="T104" fmla="*/ 98 w 98"/>
                    <a:gd name="T105" fmla="*/ 97 h 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8" h="97">
                      <a:moveTo>
                        <a:pt x="0" y="48"/>
                      </a:moveTo>
                      <a:lnTo>
                        <a:pt x="1" y="39"/>
                      </a:lnTo>
                      <a:lnTo>
                        <a:pt x="4" y="30"/>
                      </a:lnTo>
                      <a:lnTo>
                        <a:pt x="8" y="22"/>
                      </a:lnTo>
                      <a:lnTo>
                        <a:pt x="14" y="14"/>
                      </a:lnTo>
                      <a:lnTo>
                        <a:pt x="21" y="9"/>
                      </a:lnTo>
                      <a:lnTo>
                        <a:pt x="30" y="4"/>
                      </a:lnTo>
                      <a:lnTo>
                        <a:pt x="39" y="1"/>
                      </a:lnTo>
                      <a:lnTo>
                        <a:pt x="49" y="0"/>
                      </a:lnTo>
                      <a:lnTo>
                        <a:pt x="59" y="1"/>
                      </a:lnTo>
                      <a:lnTo>
                        <a:pt x="68" y="4"/>
                      </a:lnTo>
                      <a:lnTo>
                        <a:pt x="76" y="9"/>
                      </a:lnTo>
                      <a:lnTo>
                        <a:pt x="83" y="14"/>
                      </a:lnTo>
                      <a:lnTo>
                        <a:pt x="89" y="22"/>
                      </a:lnTo>
                      <a:lnTo>
                        <a:pt x="94" y="30"/>
                      </a:lnTo>
                      <a:lnTo>
                        <a:pt x="96" y="39"/>
                      </a:lnTo>
                      <a:lnTo>
                        <a:pt x="98" y="48"/>
                      </a:lnTo>
                      <a:lnTo>
                        <a:pt x="96" y="58"/>
                      </a:lnTo>
                      <a:lnTo>
                        <a:pt x="94" y="68"/>
                      </a:lnTo>
                      <a:lnTo>
                        <a:pt x="89" y="76"/>
                      </a:lnTo>
                      <a:lnTo>
                        <a:pt x="83" y="83"/>
                      </a:lnTo>
                      <a:lnTo>
                        <a:pt x="76" y="89"/>
                      </a:lnTo>
                      <a:lnTo>
                        <a:pt x="68" y="94"/>
                      </a:lnTo>
                      <a:lnTo>
                        <a:pt x="59" y="96"/>
                      </a:lnTo>
                      <a:lnTo>
                        <a:pt x="49" y="97"/>
                      </a:lnTo>
                      <a:lnTo>
                        <a:pt x="39" y="96"/>
                      </a:lnTo>
                      <a:lnTo>
                        <a:pt x="30" y="94"/>
                      </a:lnTo>
                      <a:lnTo>
                        <a:pt x="21" y="89"/>
                      </a:lnTo>
                      <a:lnTo>
                        <a:pt x="14" y="83"/>
                      </a:lnTo>
                      <a:lnTo>
                        <a:pt x="8" y="76"/>
                      </a:lnTo>
                      <a:lnTo>
                        <a:pt x="4" y="68"/>
                      </a:lnTo>
                      <a:lnTo>
                        <a:pt x="1" y="58"/>
                      </a:lnTo>
                      <a:lnTo>
                        <a:pt x="0" y="48"/>
                      </a:lnTo>
                      <a:close/>
                    </a:path>
                  </a:pathLst>
                </a:custGeom>
                <a:solidFill>
                  <a:srgbClr val="FFFFFF"/>
                </a:solidFill>
                <a:ln w="9525">
                  <a:noFill/>
                  <a:round/>
                  <a:headEnd/>
                  <a:tailEnd/>
                </a:ln>
              </p:spPr>
              <p:txBody>
                <a:bodyPr/>
                <a:lstStyle/>
                <a:p>
                  <a:endParaRPr lang="en-US"/>
                </a:p>
              </p:txBody>
            </p:sp>
            <p:sp>
              <p:nvSpPr>
                <p:cNvPr id="1811" name="Freeform 1739"/>
                <p:cNvSpPr>
                  <a:spLocks/>
                </p:cNvSpPr>
                <p:nvPr/>
              </p:nvSpPr>
              <p:spPr bwMode="auto">
                <a:xfrm>
                  <a:off x="865" y="1967"/>
                  <a:ext cx="98" cy="97"/>
                </a:xfrm>
                <a:custGeom>
                  <a:avLst/>
                  <a:gdLst>
                    <a:gd name="T0" fmla="*/ 0 w 98"/>
                    <a:gd name="T1" fmla="*/ 48 h 97"/>
                    <a:gd name="T2" fmla="*/ 1 w 98"/>
                    <a:gd name="T3" fmla="*/ 39 h 97"/>
                    <a:gd name="T4" fmla="*/ 4 w 98"/>
                    <a:gd name="T5" fmla="*/ 30 h 97"/>
                    <a:gd name="T6" fmla="*/ 8 w 98"/>
                    <a:gd name="T7" fmla="*/ 22 h 97"/>
                    <a:gd name="T8" fmla="*/ 14 w 98"/>
                    <a:gd name="T9" fmla="*/ 14 h 97"/>
                    <a:gd name="T10" fmla="*/ 21 w 98"/>
                    <a:gd name="T11" fmla="*/ 9 h 97"/>
                    <a:gd name="T12" fmla="*/ 30 w 98"/>
                    <a:gd name="T13" fmla="*/ 4 h 97"/>
                    <a:gd name="T14" fmla="*/ 39 w 98"/>
                    <a:gd name="T15" fmla="*/ 1 h 97"/>
                    <a:gd name="T16" fmla="*/ 49 w 98"/>
                    <a:gd name="T17" fmla="*/ 0 h 97"/>
                    <a:gd name="T18" fmla="*/ 59 w 98"/>
                    <a:gd name="T19" fmla="*/ 1 h 97"/>
                    <a:gd name="T20" fmla="*/ 68 w 98"/>
                    <a:gd name="T21" fmla="*/ 4 h 97"/>
                    <a:gd name="T22" fmla="*/ 76 w 98"/>
                    <a:gd name="T23" fmla="*/ 9 h 97"/>
                    <a:gd name="T24" fmla="*/ 83 w 98"/>
                    <a:gd name="T25" fmla="*/ 14 h 97"/>
                    <a:gd name="T26" fmla="*/ 89 w 98"/>
                    <a:gd name="T27" fmla="*/ 22 h 97"/>
                    <a:gd name="T28" fmla="*/ 94 w 98"/>
                    <a:gd name="T29" fmla="*/ 30 h 97"/>
                    <a:gd name="T30" fmla="*/ 96 w 98"/>
                    <a:gd name="T31" fmla="*/ 39 h 97"/>
                    <a:gd name="T32" fmla="*/ 98 w 98"/>
                    <a:gd name="T33" fmla="*/ 48 h 97"/>
                    <a:gd name="T34" fmla="*/ 98 w 98"/>
                    <a:gd name="T35" fmla="*/ 48 h 97"/>
                    <a:gd name="T36" fmla="*/ 96 w 98"/>
                    <a:gd name="T37" fmla="*/ 58 h 97"/>
                    <a:gd name="T38" fmla="*/ 94 w 98"/>
                    <a:gd name="T39" fmla="*/ 68 h 97"/>
                    <a:gd name="T40" fmla="*/ 89 w 98"/>
                    <a:gd name="T41" fmla="*/ 76 h 97"/>
                    <a:gd name="T42" fmla="*/ 83 w 98"/>
                    <a:gd name="T43" fmla="*/ 83 h 97"/>
                    <a:gd name="T44" fmla="*/ 76 w 98"/>
                    <a:gd name="T45" fmla="*/ 89 h 97"/>
                    <a:gd name="T46" fmla="*/ 68 w 98"/>
                    <a:gd name="T47" fmla="*/ 94 h 97"/>
                    <a:gd name="T48" fmla="*/ 59 w 98"/>
                    <a:gd name="T49" fmla="*/ 96 h 97"/>
                    <a:gd name="T50" fmla="*/ 49 w 98"/>
                    <a:gd name="T51" fmla="*/ 97 h 97"/>
                    <a:gd name="T52" fmla="*/ 39 w 98"/>
                    <a:gd name="T53" fmla="*/ 96 h 97"/>
                    <a:gd name="T54" fmla="*/ 30 w 98"/>
                    <a:gd name="T55" fmla="*/ 94 h 97"/>
                    <a:gd name="T56" fmla="*/ 21 w 98"/>
                    <a:gd name="T57" fmla="*/ 89 h 97"/>
                    <a:gd name="T58" fmla="*/ 14 w 98"/>
                    <a:gd name="T59" fmla="*/ 83 h 97"/>
                    <a:gd name="T60" fmla="*/ 8 w 98"/>
                    <a:gd name="T61" fmla="*/ 76 h 97"/>
                    <a:gd name="T62" fmla="*/ 4 w 98"/>
                    <a:gd name="T63" fmla="*/ 68 h 97"/>
                    <a:gd name="T64" fmla="*/ 1 w 98"/>
                    <a:gd name="T65" fmla="*/ 58 h 97"/>
                    <a:gd name="T66" fmla="*/ 0 w 98"/>
                    <a:gd name="T67" fmla="*/ 48 h 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8"/>
                    <a:gd name="T103" fmla="*/ 0 h 97"/>
                    <a:gd name="T104" fmla="*/ 98 w 98"/>
                    <a:gd name="T105" fmla="*/ 97 h 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8" h="97">
                      <a:moveTo>
                        <a:pt x="0" y="48"/>
                      </a:moveTo>
                      <a:lnTo>
                        <a:pt x="1" y="39"/>
                      </a:lnTo>
                      <a:lnTo>
                        <a:pt x="4" y="30"/>
                      </a:lnTo>
                      <a:lnTo>
                        <a:pt x="8" y="22"/>
                      </a:lnTo>
                      <a:lnTo>
                        <a:pt x="14" y="14"/>
                      </a:lnTo>
                      <a:lnTo>
                        <a:pt x="21" y="9"/>
                      </a:lnTo>
                      <a:lnTo>
                        <a:pt x="30" y="4"/>
                      </a:lnTo>
                      <a:lnTo>
                        <a:pt x="39" y="1"/>
                      </a:lnTo>
                      <a:lnTo>
                        <a:pt x="49" y="0"/>
                      </a:lnTo>
                      <a:lnTo>
                        <a:pt x="59" y="1"/>
                      </a:lnTo>
                      <a:lnTo>
                        <a:pt x="68" y="4"/>
                      </a:lnTo>
                      <a:lnTo>
                        <a:pt x="76" y="9"/>
                      </a:lnTo>
                      <a:lnTo>
                        <a:pt x="83" y="14"/>
                      </a:lnTo>
                      <a:lnTo>
                        <a:pt x="89" y="22"/>
                      </a:lnTo>
                      <a:lnTo>
                        <a:pt x="94" y="30"/>
                      </a:lnTo>
                      <a:lnTo>
                        <a:pt x="96" y="39"/>
                      </a:lnTo>
                      <a:lnTo>
                        <a:pt x="98" y="48"/>
                      </a:lnTo>
                      <a:lnTo>
                        <a:pt x="96" y="58"/>
                      </a:lnTo>
                      <a:lnTo>
                        <a:pt x="94" y="68"/>
                      </a:lnTo>
                      <a:lnTo>
                        <a:pt x="89" y="76"/>
                      </a:lnTo>
                      <a:lnTo>
                        <a:pt x="83" y="83"/>
                      </a:lnTo>
                      <a:lnTo>
                        <a:pt x="76" y="89"/>
                      </a:lnTo>
                      <a:lnTo>
                        <a:pt x="68" y="94"/>
                      </a:lnTo>
                      <a:lnTo>
                        <a:pt x="59" y="96"/>
                      </a:lnTo>
                      <a:lnTo>
                        <a:pt x="49" y="97"/>
                      </a:lnTo>
                      <a:lnTo>
                        <a:pt x="39" y="96"/>
                      </a:lnTo>
                      <a:lnTo>
                        <a:pt x="30" y="94"/>
                      </a:lnTo>
                      <a:lnTo>
                        <a:pt x="21" y="89"/>
                      </a:lnTo>
                      <a:lnTo>
                        <a:pt x="14" y="83"/>
                      </a:lnTo>
                      <a:lnTo>
                        <a:pt x="8" y="76"/>
                      </a:lnTo>
                      <a:lnTo>
                        <a:pt x="4" y="68"/>
                      </a:lnTo>
                      <a:lnTo>
                        <a:pt x="1" y="58"/>
                      </a:lnTo>
                      <a:lnTo>
                        <a:pt x="0" y="48"/>
                      </a:lnTo>
                    </a:path>
                  </a:pathLst>
                </a:custGeom>
                <a:noFill/>
                <a:ln w="3175">
                  <a:solidFill>
                    <a:srgbClr val="000000"/>
                  </a:solidFill>
                  <a:round/>
                  <a:headEnd/>
                  <a:tailEnd/>
                </a:ln>
              </p:spPr>
              <p:txBody>
                <a:bodyPr/>
                <a:lstStyle/>
                <a:p>
                  <a:endParaRPr lang="en-US"/>
                </a:p>
              </p:txBody>
            </p:sp>
            <p:sp>
              <p:nvSpPr>
                <p:cNvPr id="1812" name="Rectangle 1740"/>
                <p:cNvSpPr>
                  <a:spLocks noChangeArrowheads="1"/>
                </p:cNvSpPr>
                <p:nvPr/>
              </p:nvSpPr>
              <p:spPr bwMode="auto">
                <a:xfrm>
                  <a:off x="1359" y="1899"/>
                  <a:ext cx="230" cy="230"/>
                </a:xfrm>
                <a:prstGeom prst="rect">
                  <a:avLst/>
                </a:prstGeom>
                <a:solidFill>
                  <a:srgbClr val="FFFFFF"/>
                </a:solidFill>
                <a:ln w="9525">
                  <a:noFill/>
                  <a:miter lim="800000"/>
                  <a:headEnd/>
                  <a:tailEnd/>
                </a:ln>
              </p:spPr>
              <p:txBody>
                <a:bodyPr/>
                <a:lstStyle/>
                <a:p>
                  <a:endParaRPr lang="en-US"/>
                </a:p>
              </p:txBody>
            </p:sp>
            <p:sp>
              <p:nvSpPr>
                <p:cNvPr id="1813" name="Rectangle 1741"/>
                <p:cNvSpPr>
                  <a:spLocks noChangeArrowheads="1"/>
                </p:cNvSpPr>
                <p:nvPr/>
              </p:nvSpPr>
              <p:spPr bwMode="auto">
                <a:xfrm>
                  <a:off x="1359" y="1899"/>
                  <a:ext cx="230" cy="230"/>
                </a:xfrm>
                <a:prstGeom prst="rect">
                  <a:avLst/>
                </a:prstGeom>
                <a:noFill/>
                <a:ln w="3175">
                  <a:solidFill>
                    <a:srgbClr val="000000"/>
                  </a:solidFill>
                  <a:miter lim="800000"/>
                  <a:headEnd/>
                  <a:tailEnd/>
                </a:ln>
              </p:spPr>
              <p:txBody>
                <a:bodyPr/>
                <a:lstStyle/>
                <a:p>
                  <a:endParaRPr lang="en-US"/>
                </a:p>
              </p:txBody>
            </p:sp>
            <p:sp>
              <p:nvSpPr>
                <p:cNvPr id="1814" name="Rectangle 1742"/>
                <p:cNvSpPr>
                  <a:spLocks noChangeArrowheads="1"/>
                </p:cNvSpPr>
                <p:nvPr/>
              </p:nvSpPr>
              <p:spPr bwMode="auto">
                <a:xfrm>
                  <a:off x="1461" y="1903"/>
                  <a:ext cx="53" cy="230"/>
                </a:xfrm>
                <a:prstGeom prst="rect">
                  <a:avLst/>
                </a:prstGeom>
                <a:noFill/>
                <a:ln w="9525">
                  <a:noFill/>
                  <a:miter lim="800000"/>
                  <a:headEnd/>
                  <a:tailEnd/>
                </a:ln>
              </p:spPr>
              <p:txBody>
                <a:bodyPr wrap="none" lIns="0" tIns="0" rIns="0" bIns="0">
                  <a:spAutoFit/>
                </a:bodyPr>
                <a:lstStyle/>
                <a:p>
                  <a:pPr>
                    <a:defRPr/>
                  </a:pPr>
                  <a:r>
                    <a:rPr lang="en-US" sz="2400">
                      <a:solidFill>
                        <a:srgbClr val="000000"/>
                      </a:solidFill>
                      <a:latin typeface="Symbol" pitchFamily="18" charset="2"/>
                      <a:ea typeface="+mn-ea"/>
                    </a:rPr>
                    <a:t>ò</a:t>
                  </a:r>
                  <a:endParaRPr lang="en-US">
                    <a:effectLst>
                      <a:outerShdw blurRad="38100" dist="38100" dir="2700000" algn="tl">
                        <a:srgbClr val="000000"/>
                      </a:outerShdw>
                    </a:effectLst>
                    <a:ea typeface="+mn-ea"/>
                  </a:endParaRPr>
                </a:p>
              </p:txBody>
            </p:sp>
            <p:sp>
              <p:nvSpPr>
                <p:cNvPr id="1815" name="Freeform 1743"/>
                <p:cNvSpPr>
                  <a:spLocks/>
                </p:cNvSpPr>
                <p:nvPr/>
              </p:nvSpPr>
              <p:spPr bwMode="auto">
                <a:xfrm>
                  <a:off x="1707" y="1966"/>
                  <a:ext cx="98" cy="97"/>
                </a:xfrm>
                <a:custGeom>
                  <a:avLst/>
                  <a:gdLst>
                    <a:gd name="T0" fmla="*/ 0 w 98"/>
                    <a:gd name="T1" fmla="*/ 49 h 97"/>
                    <a:gd name="T2" fmla="*/ 1 w 98"/>
                    <a:gd name="T3" fmla="*/ 39 h 97"/>
                    <a:gd name="T4" fmla="*/ 4 w 98"/>
                    <a:gd name="T5" fmla="*/ 29 h 97"/>
                    <a:gd name="T6" fmla="*/ 8 w 98"/>
                    <a:gd name="T7" fmla="*/ 21 h 97"/>
                    <a:gd name="T8" fmla="*/ 15 w 98"/>
                    <a:gd name="T9" fmla="*/ 14 h 97"/>
                    <a:gd name="T10" fmla="*/ 22 w 98"/>
                    <a:gd name="T11" fmla="*/ 8 h 97"/>
                    <a:gd name="T12" fmla="*/ 30 w 98"/>
                    <a:gd name="T13" fmla="*/ 3 h 97"/>
                    <a:gd name="T14" fmla="*/ 39 w 98"/>
                    <a:gd name="T15" fmla="*/ 1 h 97"/>
                    <a:gd name="T16" fmla="*/ 49 w 98"/>
                    <a:gd name="T17" fmla="*/ 0 h 97"/>
                    <a:gd name="T18" fmla="*/ 59 w 98"/>
                    <a:gd name="T19" fmla="*/ 1 h 97"/>
                    <a:gd name="T20" fmla="*/ 68 w 98"/>
                    <a:gd name="T21" fmla="*/ 3 h 97"/>
                    <a:gd name="T22" fmla="*/ 76 w 98"/>
                    <a:gd name="T23" fmla="*/ 8 h 97"/>
                    <a:gd name="T24" fmla="*/ 84 w 98"/>
                    <a:gd name="T25" fmla="*/ 14 h 97"/>
                    <a:gd name="T26" fmla="*/ 89 w 98"/>
                    <a:gd name="T27" fmla="*/ 21 h 97"/>
                    <a:gd name="T28" fmla="*/ 93 w 98"/>
                    <a:gd name="T29" fmla="*/ 29 h 97"/>
                    <a:gd name="T30" fmla="*/ 97 w 98"/>
                    <a:gd name="T31" fmla="*/ 39 h 97"/>
                    <a:gd name="T32" fmla="*/ 98 w 98"/>
                    <a:gd name="T33" fmla="*/ 49 h 97"/>
                    <a:gd name="T34" fmla="*/ 98 w 98"/>
                    <a:gd name="T35" fmla="*/ 49 h 97"/>
                    <a:gd name="T36" fmla="*/ 97 w 98"/>
                    <a:gd name="T37" fmla="*/ 58 h 97"/>
                    <a:gd name="T38" fmla="*/ 93 w 98"/>
                    <a:gd name="T39" fmla="*/ 67 h 97"/>
                    <a:gd name="T40" fmla="*/ 89 w 98"/>
                    <a:gd name="T41" fmla="*/ 75 h 97"/>
                    <a:gd name="T42" fmla="*/ 84 w 98"/>
                    <a:gd name="T43" fmla="*/ 83 h 97"/>
                    <a:gd name="T44" fmla="*/ 76 w 98"/>
                    <a:gd name="T45" fmla="*/ 88 h 97"/>
                    <a:gd name="T46" fmla="*/ 68 w 98"/>
                    <a:gd name="T47" fmla="*/ 93 h 97"/>
                    <a:gd name="T48" fmla="*/ 59 w 98"/>
                    <a:gd name="T49" fmla="*/ 96 h 97"/>
                    <a:gd name="T50" fmla="*/ 49 w 98"/>
                    <a:gd name="T51" fmla="*/ 97 h 97"/>
                    <a:gd name="T52" fmla="*/ 39 w 98"/>
                    <a:gd name="T53" fmla="*/ 96 h 97"/>
                    <a:gd name="T54" fmla="*/ 30 w 98"/>
                    <a:gd name="T55" fmla="*/ 93 h 97"/>
                    <a:gd name="T56" fmla="*/ 22 w 98"/>
                    <a:gd name="T57" fmla="*/ 88 h 97"/>
                    <a:gd name="T58" fmla="*/ 15 w 98"/>
                    <a:gd name="T59" fmla="*/ 83 h 97"/>
                    <a:gd name="T60" fmla="*/ 8 w 98"/>
                    <a:gd name="T61" fmla="*/ 75 h 97"/>
                    <a:gd name="T62" fmla="*/ 4 w 98"/>
                    <a:gd name="T63" fmla="*/ 67 h 97"/>
                    <a:gd name="T64" fmla="*/ 1 w 98"/>
                    <a:gd name="T65" fmla="*/ 58 h 97"/>
                    <a:gd name="T66" fmla="*/ 0 w 98"/>
                    <a:gd name="T67" fmla="*/ 49 h 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8"/>
                    <a:gd name="T103" fmla="*/ 0 h 97"/>
                    <a:gd name="T104" fmla="*/ 98 w 98"/>
                    <a:gd name="T105" fmla="*/ 97 h 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8" h="97">
                      <a:moveTo>
                        <a:pt x="0" y="49"/>
                      </a:moveTo>
                      <a:lnTo>
                        <a:pt x="1" y="39"/>
                      </a:lnTo>
                      <a:lnTo>
                        <a:pt x="4" y="29"/>
                      </a:lnTo>
                      <a:lnTo>
                        <a:pt x="8" y="21"/>
                      </a:lnTo>
                      <a:lnTo>
                        <a:pt x="15" y="14"/>
                      </a:lnTo>
                      <a:lnTo>
                        <a:pt x="22" y="8"/>
                      </a:lnTo>
                      <a:lnTo>
                        <a:pt x="30" y="3"/>
                      </a:lnTo>
                      <a:lnTo>
                        <a:pt x="39" y="1"/>
                      </a:lnTo>
                      <a:lnTo>
                        <a:pt x="49" y="0"/>
                      </a:lnTo>
                      <a:lnTo>
                        <a:pt x="59" y="1"/>
                      </a:lnTo>
                      <a:lnTo>
                        <a:pt x="68" y="3"/>
                      </a:lnTo>
                      <a:lnTo>
                        <a:pt x="76" y="8"/>
                      </a:lnTo>
                      <a:lnTo>
                        <a:pt x="84" y="14"/>
                      </a:lnTo>
                      <a:lnTo>
                        <a:pt x="89" y="21"/>
                      </a:lnTo>
                      <a:lnTo>
                        <a:pt x="93" y="29"/>
                      </a:lnTo>
                      <a:lnTo>
                        <a:pt x="97" y="39"/>
                      </a:lnTo>
                      <a:lnTo>
                        <a:pt x="98" y="49"/>
                      </a:lnTo>
                      <a:lnTo>
                        <a:pt x="97" y="58"/>
                      </a:lnTo>
                      <a:lnTo>
                        <a:pt x="93" y="67"/>
                      </a:lnTo>
                      <a:lnTo>
                        <a:pt x="89" y="75"/>
                      </a:lnTo>
                      <a:lnTo>
                        <a:pt x="84" y="83"/>
                      </a:lnTo>
                      <a:lnTo>
                        <a:pt x="76" y="88"/>
                      </a:lnTo>
                      <a:lnTo>
                        <a:pt x="68" y="93"/>
                      </a:lnTo>
                      <a:lnTo>
                        <a:pt x="59" y="96"/>
                      </a:lnTo>
                      <a:lnTo>
                        <a:pt x="49" y="97"/>
                      </a:lnTo>
                      <a:lnTo>
                        <a:pt x="39" y="96"/>
                      </a:lnTo>
                      <a:lnTo>
                        <a:pt x="30" y="93"/>
                      </a:lnTo>
                      <a:lnTo>
                        <a:pt x="22" y="88"/>
                      </a:lnTo>
                      <a:lnTo>
                        <a:pt x="15" y="83"/>
                      </a:lnTo>
                      <a:lnTo>
                        <a:pt x="8" y="75"/>
                      </a:lnTo>
                      <a:lnTo>
                        <a:pt x="4" y="67"/>
                      </a:lnTo>
                      <a:lnTo>
                        <a:pt x="1" y="58"/>
                      </a:lnTo>
                      <a:lnTo>
                        <a:pt x="0" y="49"/>
                      </a:lnTo>
                      <a:close/>
                    </a:path>
                  </a:pathLst>
                </a:custGeom>
                <a:solidFill>
                  <a:srgbClr val="FFFFFF"/>
                </a:solidFill>
                <a:ln w="9525">
                  <a:noFill/>
                  <a:round/>
                  <a:headEnd/>
                  <a:tailEnd/>
                </a:ln>
              </p:spPr>
              <p:txBody>
                <a:bodyPr/>
                <a:lstStyle/>
                <a:p>
                  <a:endParaRPr lang="en-US"/>
                </a:p>
              </p:txBody>
            </p:sp>
            <p:sp>
              <p:nvSpPr>
                <p:cNvPr id="1816" name="Freeform 1744"/>
                <p:cNvSpPr>
                  <a:spLocks/>
                </p:cNvSpPr>
                <p:nvPr/>
              </p:nvSpPr>
              <p:spPr bwMode="auto">
                <a:xfrm>
                  <a:off x="1707" y="1966"/>
                  <a:ext cx="98" cy="97"/>
                </a:xfrm>
                <a:custGeom>
                  <a:avLst/>
                  <a:gdLst>
                    <a:gd name="T0" fmla="*/ 0 w 98"/>
                    <a:gd name="T1" fmla="*/ 49 h 97"/>
                    <a:gd name="T2" fmla="*/ 1 w 98"/>
                    <a:gd name="T3" fmla="*/ 39 h 97"/>
                    <a:gd name="T4" fmla="*/ 4 w 98"/>
                    <a:gd name="T5" fmla="*/ 29 h 97"/>
                    <a:gd name="T6" fmla="*/ 8 w 98"/>
                    <a:gd name="T7" fmla="*/ 21 h 97"/>
                    <a:gd name="T8" fmla="*/ 15 w 98"/>
                    <a:gd name="T9" fmla="*/ 14 h 97"/>
                    <a:gd name="T10" fmla="*/ 22 w 98"/>
                    <a:gd name="T11" fmla="*/ 8 h 97"/>
                    <a:gd name="T12" fmla="*/ 30 w 98"/>
                    <a:gd name="T13" fmla="*/ 3 h 97"/>
                    <a:gd name="T14" fmla="*/ 39 w 98"/>
                    <a:gd name="T15" fmla="*/ 1 h 97"/>
                    <a:gd name="T16" fmla="*/ 49 w 98"/>
                    <a:gd name="T17" fmla="*/ 0 h 97"/>
                    <a:gd name="T18" fmla="*/ 59 w 98"/>
                    <a:gd name="T19" fmla="*/ 1 h 97"/>
                    <a:gd name="T20" fmla="*/ 68 w 98"/>
                    <a:gd name="T21" fmla="*/ 3 h 97"/>
                    <a:gd name="T22" fmla="*/ 76 w 98"/>
                    <a:gd name="T23" fmla="*/ 8 h 97"/>
                    <a:gd name="T24" fmla="*/ 84 w 98"/>
                    <a:gd name="T25" fmla="*/ 14 h 97"/>
                    <a:gd name="T26" fmla="*/ 89 w 98"/>
                    <a:gd name="T27" fmla="*/ 21 h 97"/>
                    <a:gd name="T28" fmla="*/ 93 w 98"/>
                    <a:gd name="T29" fmla="*/ 29 h 97"/>
                    <a:gd name="T30" fmla="*/ 97 w 98"/>
                    <a:gd name="T31" fmla="*/ 39 h 97"/>
                    <a:gd name="T32" fmla="*/ 98 w 98"/>
                    <a:gd name="T33" fmla="*/ 49 h 97"/>
                    <a:gd name="T34" fmla="*/ 98 w 98"/>
                    <a:gd name="T35" fmla="*/ 49 h 97"/>
                    <a:gd name="T36" fmla="*/ 97 w 98"/>
                    <a:gd name="T37" fmla="*/ 58 h 97"/>
                    <a:gd name="T38" fmla="*/ 93 w 98"/>
                    <a:gd name="T39" fmla="*/ 67 h 97"/>
                    <a:gd name="T40" fmla="*/ 89 w 98"/>
                    <a:gd name="T41" fmla="*/ 75 h 97"/>
                    <a:gd name="T42" fmla="*/ 84 w 98"/>
                    <a:gd name="T43" fmla="*/ 83 h 97"/>
                    <a:gd name="T44" fmla="*/ 76 w 98"/>
                    <a:gd name="T45" fmla="*/ 88 h 97"/>
                    <a:gd name="T46" fmla="*/ 68 w 98"/>
                    <a:gd name="T47" fmla="*/ 93 h 97"/>
                    <a:gd name="T48" fmla="*/ 59 w 98"/>
                    <a:gd name="T49" fmla="*/ 96 h 97"/>
                    <a:gd name="T50" fmla="*/ 49 w 98"/>
                    <a:gd name="T51" fmla="*/ 97 h 97"/>
                    <a:gd name="T52" fmla="*/ 39 w 98"/>
                    <a:gd name="T53" fmla="*/ 96 h 97"/>
                    <a:gd name="T54" fmla="*/ 30 w 98"/>
                    <a:gd name="T55" fmla="*/ 93 h 97"/>
                    <a:gd name="T56" fmla="*/ 22 w 98"/>
                    <a:gd name="T57" fmla="*/ 88 h 97"/>
                    <a:gd name="T58" fmla="*/ 15 w 98"/>
                    <a:gd name="T59" fmla="*/ 83 h 97"/>
                    <a:gd name="T60" fmla="*/ 8 w 98"/>
                    <a:gd name="T61" fmla="*/ 75 h 97"/>
                    <a:gd name="T62" fmla="*/ 4 w 98"/>
                    <a:gd name="T63" fmla="*/ 67 h 97"/>
                    <a:gd name="T64" fmla="*/ 1 w 98"/>
                    <a:gd name="T65" fmla="*/ 58 h 97"/>
                    <a:gd name="T66" fmla="*/ 0 w 98"/>
                    <a:gd name="T67" fmla="*/ 49 h 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8"/>
                    <a:gd name="T103" fmla="*/ 0 h 97"/>
                    <a:gd name="T104" fmla="*/ 98 w 98"/>
                    <a:gd name="T105" fmla="*/ 97 h 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8" h="97">
                      <a:moveTo>
                        <a:pt x="0" y="49"/>
                      </a:moveTo>
                      <a:lnTo>
                        <a:pt x="1" y="39"/>
                      </a:lnTo>
                      <a:lnTo>
                        <a:pt x="4" y="29"/>
                      </a:lnTo>
                      <a:lnTo>
                        <a:pt x="8" y="21"/>
                      </a:lnTo>
                      <a:lnTo>
                        <a:pt x="15" y="14"/>
                      </a:lnTo>
                      <a:lnTo>
                        <a:pt x="22" y="8"/>
                      </a:lnTo>
                      <a:lnTo>
                        <a:pt x="30" y="3"/>
                      </a:lnTo>
                      <a:lnTo>
                        <a:pt x="39" y="1"/>
                      </a:lnTo>
                      <a:lnTo>
                        <a:pt x="49" y="0"/>
                      </a:lnTo>
                      <a:lnTo>
                        <a:pt x="59" y="1"/>
                      </a:lnTo>
                      <a:lnTo>
                        <a:pt x="68" y="3"/>
                      </a:lnTo>
                      <a:lnTo>
                        <a:pt x="76" y="8"/>
                      </a:lnTo>
                      <a:lnTo>
                        <a:pt x="84" y="14"/>
                      </a:lnTo>
                      <a:lnTo>
                        <a:pt x="89" y="21"/>
                      </a:lnTo>
                      <a:lnTo>
                        <a:pt x="93" y="29"/>
                      </a:lnTo>
                      <a:lnTo>
                        <a:pt x="97" y="39"/>
                      </a:lnTo>
                      <a:lnTo>
                        <a:pt x="98" y="49"/>
                      </a:lnTo>
                      <a:lnTo>
                        <a:pt x="97" y="58"/>
                      </a:lnTo>
                      <a:lnTo>
                        <a:pt x="93" y="67"/>
                      </a:lnTo>
                      <a:lnTo>
                        <a:pt x="89" y="75"/>
                      </a:lnTo>
                      <a:lnTo>
                        <a:pt x="84" y="83"/>
                      </a:lnTo>
                      <a:lnTo>
                        <a:pt x="76" y="88"/>
                      </a:lnTo>
                      <a:lnTo>
                        <a:pt x="68" y="93"/>
                      </a:lnTo>
                      <a:lnTo>
                        <a:pt x="59" y="96"/>
                      </a:lnTo>
                      <a:lnTo>
                        <a:pt x="49" y="97"/>
                      </a:lnTo>
                      <a:lnTo>
                        <a:pt x="39" y="96"/>
                      </a:lnTo>
                      <a:lnTo>
                        <a:pt x="30" y="93"/>
                      </a:lnTo>
                      <a:lnTo>
                        <a:pt x="22" y="88"/>
                      </a:lnTo>
                      <a:lnTo>
                        <a:pt x="15" y="83"/>
                      </a:lnTo>
                      <a:lnTo>
                        <a:pt x="8" y="75"/>
                      </a:lnTo>
                      <a:lnTo>
                        <a:pt x="4" y="67"/>
                      </a:lnTo>
                      <a:lnTo>
                        <a:pt x="1" y="58"/>
                      </a:lnTo>
                      <a:lnTo>
                        <a:pt x="0" y="49"/>
                      </a:lnTo>
                    </a:path>
                  </a:pathLst>
                </a:custGeom>
                <a:noFill/>
                <a:ln w="3175">
                  <a:solidFill>
                    <a:srgbClr val="000000"/>
                  </a:solidFill>
                  <a:round/>
                  <a:headEnd/>
                  <a:tailEnd/>
                </a:ln>
              </p:spPr>
              <p:txBody>
                <a:bodyPr/>
                <a:lstStyle/>
                <a:p>
                  <a:endParaRPr lang="en-US"/>
                </a:p>
              </p:txBody>
            </p:sp>
            <p:sp>
              <p:nvSpPr>
                <p:cNvPr id="1817" name="Rectangle 1745"/>
                <p:cNvSpPr>
                  <a:spLocks noChangeArrowheads="1"/>
                </p:cNvSpPr>
                <p:nvPr/>
              </p:nvSpPr>
              <p:spPr bwMode="auto">
                <a:xfrm>
                  <a:off x="1078" y="1916"/>
                  <a:ext cx="201" cy="200"/>
                </a:xfrm>
                <a:prstGeom prst="rect">
                  <a:avLst/>
                </a:prstGeom>
                <a:solidFill>
                  <a:srgbClr val="FFFFFF"/>
                </a:solidFill>
                <a:ln w="9525">
                  <a:noFill/>
                  <a:miter lim="800000"/>
                  <a:headEnd/>
                  <a:tailEnd/>
                </a:ln>
              </p:spPr>
              <p:txBody>
                <a:bodyPr/>
                <a:lstStyle/>
                <a:p>
                  <a:endParaRPr lang="en-US"/>
                </a:p>
              </p:txBody>
            </p:sp>
            <p:sp>
              <p:nvSpPr>
                <p:cNvPr id="1818" name="Rectangle 1746"/>
                <p:cNvSpPr>
                  <a:spLocks noChangeArrowheads="1"/>
                </p:cNvSpPr>
                <p:nvPr/>
              </p:nvSpPr>
              <p:spPr bwMode="auto">
                <a:xfrm>
                  <a:off x="1078" y="1916"/>
                  <a:ext cx="201" cy="200"/>
                </a:xfrm>
                <a:prstGeom prst="rect">
                  <a:avLst/>
                </a:prstGeom>
                <a:noFill/>
                <a:ln w="3175">
                  <a:solidFill>
                    <a:srgbClr val="000000"/>
                  </a:solidFill>
                  <a:miter lim="800000"/>
                  <a:headEnd/>
                  <a:tailEnd/>
                </a:ln>
              </p:spPr>
              <p:txBody>
                <a:bodyPr/>
                <a:lstStyle/>
                <a:p>
                  <a:endParaRPr lang="en-US"/>
                </a:p>
              </p:txBody>
            </p:sp>
            <p:sp>
              <p:nvSpPr>
                <p:cNvPr id="1819" name="Rectangle 1747"/>
                <p:cNvSpPr>
                  <a:spLocks noChangeArrowheads="1"/>
                </p:cNvSpPr>
                <p:nvPr/>
              </p:nvSpPr>
              <p:spPr bwMode="auto">
                <a:xfrm>
                  <a:off x="1115" y="1976"/>
                  <a:ext cx="50"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G</a:t>
                  </a:r>
                  <a:endParaRPr lang="en-US">
                    <a:effectLst>
                      <a:outerShdw blurRad="38100" dist="38100" dir="2700000" algn="tl">
                        <a:srgbClr val="000000"/>
                      </a:outerShdw>
                    </a:effectLst>
                    <a:ea typeface="+mn-ea"/>
                  </a:endParaRPr>
                </a:p>
              </p:txBody>
            </p:sp>
            <p:sp>
              <p:nvSpPr>
                <p:cNvPr id="1820" name="Rectangle 1748"/>
                <p:cNvSpPr>
                  <a:spLocks noChangeArrowheads="1"/>
                </p:cNvSpPr>
                <p:nvPr/>
              </p:nvSpPr>
              <p:spPr bwMode="auto">
                <a:xfrm>
                  <a:off x="1166" y="1976"/>
                  <a:ext cx="21"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a:t>
                  </a:r>
                  <a:endParaRPr lang="en-US">
                    <a:effectLst>
                      <a:outerShdw blurRad="38100" dist="38100" dir="2700000" algn="tl">
                        <a:srgbClr val="000000"/>
                      </a:outerShdw>
                    </a:effectLst>
                    <a:ea typeface="+mn-ea"/>
                  </a:endParaRPr>
                </a:p>
              </p:txBody>
            </p:sp>
            <p:sp>
              <p:nvSpPr>
                <p:cNvPr id="1821" name="Rectangle 1749"/>
                <p:cNvSpPr>
                  <a:spLocks noChangeArrowheads="1"/>
                </p:cNvSpPr>
                <p:nvPr/>
              </p:nvSpPr>
              <p:spPr bwMode="auto">
                <a:xfrm>
                  <a:off x="1188" y="1976"/>
                  <a:ext cx="32"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s</a:t>
                  </a:r>
                  <a:endParaRPr lang="en-US">
                    <a:effectLst>
                      <a:outerShdw blurRad="38100" dist="38100" dir="2700000" algn="tl">
                        <a:srgbClr val="000000"/>
                      </a:outerShdw>
                    </a:effectLst>
                    <a:ea typeface="+mn-ea"/>
                  </a:endParaRPr>
                </a:p>
              </p:txBody>
            </p:sp>
            <p:sp>
              <p:nvSpPr>
                <p:cNvPr id="1822" name="Rectangle 1750"/>
                <p:cNvSpPr>
                  <a:spLocks noChangeArrowheads="1"/>
                </p:cNvSpPr>
                <p:nvPr/>
              </p:nvSpPr>
              <p:spPr bwMode="auto">
                <a:xfrm>
                  <a:off x="1220" y="1976"/>
                  <a:ext cx="21"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a:t>
                  </a:r>
                  <a:endParaRPr lang="en-US">
                    <a:effectLst>
                      <a:outerShdw blurRad="38100" dist="38100" dir="2700000" algn="tl">
                        <a:srgbClr val="000000"/>
                      </a:outerShdw>
                    </a:effectLst>
                    <a:ea typeface="+mn-ea"/>
                  </a:endParaRPr>
                </a:p>
              </p:txBody>
            </p:sp>
            <p:sp>
              <p:nvSpPr>
                <p:cNvPr id="1823" name="Rectangle 1751"/>
                <p:cNvSpPr>
                  <a:spLocks noChangeArrowheads="1"/>
                </p:cNvSpPr>
                <p:nvPr/>
              </p:nvSpPr>
              <p:spPr bwMode="auto">
                <a:xfrm>
                  <a:off x="567" y="1912"/>
                  <a:ext cx="207" cy="207"/>
                </a:xfrm>
                <a:prstGeom prst="rect">
                  <a:avLst/>
                </a:prstGeom>
                <a:solidFill>
                  <a:srgbClr val="FFFFFF"/>
                </a:solidFill>
                <a:ln w="9525">
                  <a:noFill/>
                  <a:miter lim="800000"/>
                  <a:headEnd/>
                  <a:tailEnd/>
                </a:ln>
              </p:spPr>
              <p:txBody>
                <a:bodyPr/>
                <a:lstStyle/>
                <a:p>
                  <a:endParaRPr lang="en-US"/>
                </a:p>
              </p:txBody>
            </p:sp>
            <p:sp>
              <p:nvSpPr>
                <p:cNvPr id="1824" name="Rectangle 1752"/>
                <p:cNvSpPr>
                  <a:spLocks noChangeArrowheads="1"/>
                </p:cNvSpPr>
                <p:nvPr/>
              </p:nvSpPr>
              <p:spPr bwMode="auto">
                <a:xfrm>
                  <a:off x="567" y="1912"/>
                  <a:ext cx="207" cy="207"/>
                </a:xfrm>
                <a:prstGeom prst="rect">
                  <a:avLst/>
                </a:prstGeom>
                <a:noFill/>
                <a:ln w="3175">
                  <a:solidFill>
                    <a:srgbClr val="000000"/>
                  </a:solidFill>
                  <a:miter lim="800000"/>
                  <a:headEnd/>
                  <a:tailEnd/>
                </a:ln>
              </p:spPr>
              <p:txBody>
                <a:bodyPr/>
                <a:lstStyle/>
                <a:p>
                  <a:endParaRPr lang="en-US"/>
                </a:p>
              </p:txBody>
            </p:sp>
            <p:sp>
              <p:nvSpPr>
                <p:cNvPr id="1825" name="Rectangle 1753"/>
                <p:cNvSpPr>
                  <a:spLocks noChangeArrowheads="1"/>
                </p:cNvSpPr>
                <p:nvPr/>
              </p:nvSpPr>
              <p:spPr bwMode="auto">
                <a:xfrm>
                  <a:off x="609" y="1976"/>
                  <a:ext cx="46"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U</a:t>
                  </a:r>
                  <a:endParaRPr lang="en-US">
                    <a:effectLst>
                      <a:outerShdw blurRad="38100" dist="38100" dir="2700000" algn="tl">
                        <a:srgbClr val="000000"/>
                      </a:outerShdw>
                    </a:effectLst>
                    <a:ea typeface="+mn-ea"/>
                  </a:endParaRPr>
                </a:p>
              </p:txBody>
            </p:sp>
            <p:sp>
              <p:nvSpPr>
                <p:cNvPr id="1826" name="Rectangle 1754"/>
                <p:cNvSpPr>
                  <a:spLocks noChangeArrowheads="1"/>
                </p:cNvSpPr>
                <p:nvPr/>
              </p:nvSpPr>
              <p:spPr bwMode="auto">
                <a:xfrm>
                  <a:off x="656" y="1976"/>
                  <a:ext cx="21"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a:t>
                  </a:r>
                  <a:endParaRPr lang="en-US">
                    <a:effectLst>
                      <a:outerShdw blurRad="38100" dist="38100" dir="2700000" algn="tl">
                        <a:srgbClr val="000000"/>
                      </a:outerShdw>
                    </a:effectLst>
                    <a:ea typeface="+mn-ea"/>
                  </a:endParaRPr>
                </a:p>
              </p:txBody>
            </p:sp>
            <p:sp>
              <p:nvSpPr>
                <p:cNvPr id="1827" name="Rectangle 1755"/>
                <p:cNvSpPr>
                  <a:spLocks noChangeArrowheads="1"/>
                </p:cNvSpPr>
                <p:nvPr/>
              </p:nvSpPr>
              <p:spPr bwMode="auto">
                <a:xfrm>
                  <a:off x="678" y="1976"/>
                  <a:ext cx="32"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s</a:t>
                  </a:r>
                  <a:endParaRPr lang="en-US">
                    <a:effectLst>
                      <a:outerShdw blurRad="38100" dist="38100" dir="2700000" algn="tl">
                        <a:srgbClr val="000000"/>
                      </a:outerShdw>
                    </a:effectLst>
                    <a:ea typeface="+mn-ea"/>
                  </a:endParaRPr>
                </a:p>
              </p:txBody>
            </p:sp>
            <p:sp>
              <p:nvSpPr>
                <p:cNvPr id="1828" name="Rectangle 1756"/>
                <p:cNvSpPr>
                  <a:spLocks noChangeArrowheads="1"/>
                </p:cNvSpPr>
                <p:nvPr/>
              </p:nvSpPr>
              <p:spPr bwMode="auto">
                <a:xfrm>
                  <a:off x="710" y="1976"/>
                  <a:ext cx="21" cy="77"/>
                </a:xfrm>
                <a:prstGeom prst="rect">
                  <a:avLst/>
                </a:prstGeom>
                <a:noFill/>
                <a:ln w="9525">
                  <a:noFill/>
                  <a:miter lim="800000"/>
                  <a:headEnd/>
                  <a:tailEnd/>
                </a:ln>
              </p:spPr>
              <p:txBody>
                <a:bodyPr wrap="none" lIns="0" tIns="0" rIns="0" bIns="0">
                  <a:spAutoFit/>
                </a:bodyPr>
                <a:lstStyle/>
                <a:p>
                  <a:pPr>
                    <a:defRPr/>
                  </a:pPr>
                  <a:r>
                    <a:rPr lang="en-US" sz="800">
                      <a:solidFill>
                        <a:srgbClr val="000000"/>
                      </a:solidFill>
                      <a:ea typeface="+mn-ea"/>
                    </a:rPr>
                    <a:t>)</a:t>
                  </a:r>
                  <a:endParaRPr lang="en-US">
                    <a:effectLst>
                      <a:outerShdw blurRad="38100" dist="38100" dir="2700000" algn="tl">
                        <a:srgbClr val="000000"/>
                      </a:outerShdw>
                    </a:effectLst>
                    <a:ea typeface="+mn-ea"/>
                  </a:endParaRPr>
                </a:p>
              </p:txBody>
            </p:sp>
            <p:sp>
              <p:nvSpPr>
                <p:cNvPr id="1829" name="Line 1757"/>
                <p:cNvSpPr>
                  <a:spLocks noChangeShapeType="1"/>
                </p:cNvSpPr>
                <p:nvPr/>
              </p:nvSpPr>
              <p:spPr bwMode="auto">
                <a:xfrm>
                  <a:off x="963" y="2015"/>
                  <a:ext cx="115" cy="0"/>
                </a:xfrm>
                <a:prstGeom prst="line">
                  <a:avLst/>
                </a:prstGeom>
                <a:noFill/>
                <a:ln w="3175">
                  <a:solidFill>
                    <a:srgbClr val="000000"/>
                  </a:solidFill>
                  <a:round/>
                  <a:headEnd/>
                  <a:tailEnd/>
                </a:ln>
              </p:spPr>
              <p:txBody>
                <a:bodyPr/>
                <a:lstStyle/>
                <a:p>
                  <a:endParaRPr lang="en-US"/>
                </a:p>
              </p:txBody>
            </p:sp>
            <p:sp>
              <p:nvSpPr>
                <p:cNvPr id="1830" name="Freeform 1758"/>
                <p:cNvSpPr>
                  <a:spLocks/>
                </p:cNvSpPr>
                <p:nvPr/>
              </p:nvSpPr>
              <p:spPr bwMode="auto">
                <a:xfrm>
                  <a:off x="1048" y="1985"/>
                  <a:ext cx="30" cy="60"/>
                </a:xfrm>
                <a:custGeom>
                  <a:avLst/>
                  <a:gdLst>
                    <a:gd name="T0" fmla="*/ 0 w 30"/>
                    <a:gd name="T1" fmla="*/ 60 h 60"/>
                    <a:gd name="T2" fmla="*/ 30 w 30"/>
                    <a:gd name="T3" fmla="*/ 30 h 60"/>
                    <a:gd name="T4" fmla="*/ 0 w 30"/>
                    <a:gd name="T5" fmla="*/ 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0" y="60"/>
                      </a:moveTo>
                      <a:lnTo>
                        <a:pt x="30" y="30"/>
                      </a:lnTo>
                      <a:lnTo>
                        <a:pt x="0" y="0"/>
                      </a:lnTo>
                    </a:path>
                  </a:pathLst>
                </a:custGeom>
                <a:noFill/>
                <a:ln w="3175">
                  <a:solidFill>
                    <a:srgbClr val="000000"/>
                  </a:solidFill>
                  <a:round/>
                  <a:headEnd/>
                  <a:tailEnd/>
                </a:ln>
              </p:spPr>
              <p:txBody>
                <a:bodyPr/>
                <a:lstStyle/>
                <a:p>
                  <a:endParaRPr lang="en-US"/>
                </a:p>
              </p:txBody>
            </p:sp>
            <p:sp>
              <p:nvSpPr>
                <p:cNvPr id="1831" name="Line 1759"/>
                <p:cNvSpPr>
                  <a:spLocks noChangeShapeType="1"/>
                </p:cNvSpPr>
                <p:nvPr/>
              </p:nvSpPr>
              <p:spPr bwMode="auto">
                <a:xfrm>
                  <a:off x="774" y="2015"/>
                  <a:ext cx="91" cy="0"/>
                </a:xfrm>
                <a:prstGeom prst="line">
                  <a:avLst/>
                </a:prstGeom>
                <a:noFill/>
                <a:ln w="3175">
                  <a:solidFill>
                    <a:srgbClr val="000000"/>
                  </a:solidFill>
                  <a:round/>
                  <a:headEnd/>
                  <a:tailEnd/>
                </a:ln>
              </p:spPr>
              <p:txBody>
                <a:bodyPr/>
                <a:lstStyle/>
                <a:p>
                  <a:endParaRPr lang="en-US"/>
                </a:p>
              </p:txBody>
            </p:sp>
            <p:sp>
              <p:nvSpPr>
                <p:cNvPr id="1832" name="Freeform 1760"/>
                <p:cNvSpPr>
                  <a:spLocks/>
                </p:cNvSpPr>
                <p:nvPr/>
              </p:nvSpPr>
              <p:spPr bwMode="auto">
                <a:xfrm>
                  <a:off x="835" y="1985"/>
                  <a:ext cx="30" cy="60"/>
                </a:xfrm>
                <a:custGeom>
                  <a:avLst/>
                  <a:gdLst>
                    <a:gd name="T0" fmla="*/ 0 w 30"/>
                    <a:gd name="T1" fmla="*/ 60 h 60"/>
                    <a:gd name="T2" fmla="*/ 30 w 30"/>
                    <a:gd name="T3" fmla="*/ 30 h 60"/>
                    <a:gd name="T4" fmla="*/ 0 w 30"/>
                    <a:gd name="T5" fmla="*/ 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0" y="60"/>
                      </a:moveTo>
                      <a:lnTo>
                        <a:pt x="30" y="30"/>
                      </a:lnTo>
                      <a:lnTo>
                        <a:pt x="0" y="0"/>
                      </a:lnTo>
                    </a:path>
                  </a:pathLst>
                </a:custGeom>
                <a:noFill/>
                <a:ln w="3175">
                  <a:solidFill>
                    <a:srgbClr val="000000"/>
                  </a:solidFill>
                  <a:round/>
                  <a:headEnd/>
                  <a:tailEnd/>
                </a:ln>
              </p:spPr>
              <p:txBody>
                <a:bodyPr/>
                <a:lstStyle/>
                <a:p>
                  <a:endParaRPr lang="en-US"/>
                </a:p>
              </p:txBody>
            </p:sp>
            <p:sp>
              <p:nvSpPr>
                <p:cNvPr id="1833" name="Freeform 1761"/>
                <p:cNvSpPr>
                  <a:spLocks/>
                </p:cNvSpPr>
                <p:nvPr/>
              </p:nvSpPr>
              <p:spPr bwMode="auto">
                <a:xfrm>
                  <a:off x="1279" y="2015"/>
                  <a:ext cx="80" cy="0"/>
                </a:xfrm>
                <a:custGeom>
                  <a:avLst/>
                  <a:gdLst>
                    <a:gd name="T0" fmla="*/ 0 w 80"/>
                    <a:gd name="T1" fmla="*/ 48 w 80"/>
                    <a:gd name="T2" fmla="*/ 48 w 80"/>
                    <a:gd name="T3" fmla="*/ 80 w 80"/>
                    <a:gd name="T4" fmla="*/ 0 60000 65536"/>
                    <a:gd name="T5" fmla="*/ 0 60000 65536"/>
                    <a:gd name="T6" fmla="*/ 0 60000 65536"/>
                    <a:gd name="T7" fmla="*/ 0 60000 65536"/>
                    <a:gd name="T8" fmla="*/ 0 w 80"/>
                    <a:gd name="T9" fmla="*/ 80 w 80"/>
                  </a:gdLst>
                  <a:ahLst/>
                  <a:cxnLst>
                    <a:cxn ang="T4">
                      <a:pos x="T0" y="0"/>
                    </a:cxn>
                    <a:cxn ang="T5">
                      <a:pos x="T1" y="0"/>
                    </a:cxn>
                    <a:cxn ang="T6">
                      <a:pos x="T2" y="0"/>
                    </a:cxn>
                    <a:cxn ang="T7">
                      <a:pos x="T3" y="0"/>
                    </a:cxn>
                  </a:cxnLst>
                  <a:rect l="T8" t="0" r="T9" b="0"/>
                  <a:pathLst>
                    <a:path w="80">
                      <a:moveTo>
                        <a:pt x="0" y="0"/>
                      </a:moveTo>
                      <a:lnTo>
                        <a:pt x="48" y="0"/>
                      </a:lnTo>
                      <a:lnTo>
                        <a:pt x="80" y="0"/>
                      </a:lnTo>
                    </a:path>
                  </a:pathLst>
                </a:custGeom>
                <a:noFill/>
                <a:ln w="3175">
                  <a:solidFill>
                    <a:srgbClr val="000000"/>
                  </a:solidFill>
                  <a:round/>
                  <a:headEnd/>
                  <a:tailEnd/>
                </a:ln>
              </p:spPr>
              <p:txBody>
                <a:bodyPr/>
                <a:lstStyle/>
                <a:p>
                  <a:endParaRPr lang="en-US"/>
                </a:p>
              </p:txBody>
            </p:sp>
            <p:sp>
              <p:nvSpPr>
                <p:cNvPr id="1834" name="Freeform 1762"/>
                <p:cNvSpPr>
                  <a:spLocks/>
                </p:cNvSpPr>
                <p:nvPr/>
              </p:nvSpPr>
              <p:spPr bwMode="auto">
                <a:xfrm>
                  <a:off x="1329" y="1985"/>
                  <a:ext cx="30" cy="59"/>
                </a:xfrm>
                <a:custGeom>
                  <a:avLst/>
                  <a:gdLst>
                    <a:gd name="T0" fmla="*/ 0 w 30"/>
                    <a:gd name="T1" fmla="*/ 59 h 59"/>
                    <a:gd name="T2" fmla="*/ 30 w 30"/>
                    <a:gd name="T3" fmla="*/ 30 h 59"/>
                    <a:gd name="T4" fmla="*/ 0 w 30"/>
                    <a:gd name="T5" fmla="*/ 0 h 59"/>
                    <a:gd name="T6" fmla="*/ 0 60000 65536"/>
                    <a:gd name="T7" fmla="*/ 0 60000 65536"/>
                    <a:gd name="T8" fmla="*/ 0 60000 65536"/>
                    <a:gd name="T9" fmla="*/ 0 w 30"/>
                    <a:gd name="T10" fmla="*/ 0 h 59"/>
                    <a:gd name="T11" fmla="*/ 30 w 30"/>
                    <a:gd name="T12" fmla="*/ 59 h 59"/>
                  </a:gdLst>
                  <a:ahLst/>
                  <a:cxnLst>
                    <a:cxn ang="T6">
                      <a:pos x="T0" y="T1"/>
                    </a:cxn>
                    <a:cxn ang="T7">
                      <a:pos x="T2" y="T3"/>
                    </a:cxn>
                    <a:cxn ang="T8">
                      <a:pos x="T4" y="T5"/>
                    </a:cxn>
                  </a:cxnLst>
                  <a:rect l="T9" t="T10" r="T11" b="T12"/>
                  <a:pathLst>
                    <a:path w="30" h="59">
                      <a:moveTo>
                        <a:pt x="0" y="59"/>
                      </a:moveTo>
                      <a:lnTo>
                        <a:pt x="30" y="30"/>
                      </a:lnTo>
                      <a:lnTo>
                        <a:pt x="0" y="0"/>
                      </a:lnTo>
                    </a:path>
                  </a:pathLst>
                </a:custGeom>
                <a:noFill/>
                <a:ln w="3175">
                  <a:solidFill>
                    <a:srgbClr val="000000"/>
                  </a:solidFill>
                  <a:round/>
                  <a:headEnd/>
                  <a:tailEnd/>
                </a:ln>
              </p:spPr>
              <p:txBody>
                <a:bodyPr/>
                <a:lstStyle/>
                <a:p>
                  <a:endParaRPr lang="en-US"/>
                </a:p>
              </p:txBody>
            </p:sp>
            <p:sp>
              <p:nvSpPr>
                <p:cNvPr id="1835" name="Line 1763"/>
                <p:cNvSpPr>
                  <a:spLocks noChangeShapeType="1"/>
                </p:cNvSpPr>
                <p:nvPr/>
              </p:nvSpPr>
              <p:spPr bwMode="auto">
                <a:xfrm>
                  <a:off x="1589" y="2015"/>
                  <a:ext cx="118" cy="0"/>
                </a:xfrm>
                <a:prstGeom prst="line">
                  <a:avLst/>
                </a:prstGeom>
                <a:noFill/>
                <a:ln w="3175">
                  <a:solidFill>
                    <a:srgbClr val="000000"/>
                  </a:solidFill>
                  <a:round/>
                  <a:headEnd/>
                  <a:tailEnd/>
                </a:ln>
              </p:spPr>
              <p:txBody>
                <a:bodyPr/>
                <a:lstStyle/>
                <a:p>
                  <a:endParaRPr lang="en-US"/>
                </a:p>
              </p:txBody>
            </p:sp>
            <p:sp>
              <p:nvSpPr>
                <p:cNvPr id="1836" name="Freeform 1764"/>
                <p:cNvSpPr>
                  <a:spLocks/>
                </p:cNvSpPr>
                <p:nvPr/>
              </p:nvSpPr>
              <p:spPr bwMode="auto">
                <a:xfrm>
                  <a:off x="1677" y="1985"/>
                  <a:ext cx="30" cy="59"/>
                </a:xfrm>
                <a:custGeom>
                  <a:avLst/>
                  <a:gdLst>
                    <a:gd name="T0" fmla="*/ 0 w 30"/>
                    <a:gd name="T1" fmla="*/ 59 h 59"/>
                    <a:gd name="T2" fmla="*/ 30 w 30"/>
                    <a:gd name="T3" fmla="*/ 30 h 59"/>
                    <a:gd name="T4" fmla="*/ 0 w 30"/>
                    <a:gd name="T5" fmla="*/ 0 h 59"/>
                    <a:gd name="T6" fmla="*/ 0 60000 65536"/>
                    <a:gd name="T7" fmla="*/ 0 60000 65536"/>
                    <a:gd name="T8" fmla="*/ 0 60000 65536"/>
                    <a:gd name="T9" fmla="*/ 0 w 30"/>
                    <a:gd name="T10" fmla="*/ 0 h 59"/>
                    <a:gd name="T11" fmla="*/ 30 w 30"/>
                    <a:gd name="T12" fmla="*/ 59 h 59"/>
                  </a:gdLst>
                  <a:ahLst/>
                  <a:cxnLst>
                    <a:cxn ang="T6">
                      <a:pos x="T0" y="T1"/>
                    </a:cxn>
                    <a:cxn ang="T7">
                      <a:pos x="T2" y="T3"/>
                    </a:cxn>
                    <a:cxn ang="T8">
                      <a:pos x="T4" y="T5"/>
                    </a:cxn>
                  </a:cxnLst>
                  <a:rect l="T9" t="T10" r="T11" b="T12"/>
                  <a:pathLst>
                    <a:path w="30" h="59">
                      <a:moveTo>
                        <a:pt x="0" y="59"/>
                      </a:moveTo>
                      <a:lnTo>
                        <a:pt x="30" y="30"/>
                      </a:lnTo>
                      <a:lnTo>
                        <a:pt x="0" y="0"/>
                      </a:lnTo>
                    </a:path>
                  </a:pathLst>
                </a:custGeom>
                <a:noFill/>
                <a:ln w="3175">
                  <a:solidFill>
                    <a:srgbClr val="000000"/>
                  </a:solidFill>
                  <a:round/>
                  <a:headEnd/>
                  <a:tailEnd/>
                </a:ln>
              </p:spPr>
              <p:txBody>
                <a:bodyPr/>
                <a:lstStyle/>
                <a:p>
                  <a:endParaRPr lang="en-US"/>
                </a:p>
              </p:txBody>
            </p:sp>
            <p:sp>
              <p:nvSpPr>
                <p:cNvPr id="1837" name="Freeform 1765"/>
                <p:cNvSpPr>
                  <a:spLocks/>
                </p:cNvSpPr>
                <p:nvPr/>
              </p:nvSpPr>
              <p:spPr bwMode="auto">
                <a:xfrm>
                  <a:off x="914" y="2063"/>
                  <a:ext cx="842" cy="150"/>
                </a:xfrm>
                <a:custGeom>
                  <a:avLst/>
                  <a:gdLst>
                    <a:gd name="T0" fmla="*/ 842 w 842"/>
                    <a:gd name="T1" fmla="*/ 0 h 150"/>
                    <a:gd name="T2" fmla="*/ 842 w 842"/>
                    <a:gd name="T3" fmla="*/ 150 h 150"/>
                    <a:gd name="T4" fmla="*/ 0 w 842"/>
                    <a:gd name="T5" fmla="*/ 150 h 150"/>
                    <a:gd name="T6" fmla="*/ 0 w 842"/>
                    <a:gd name="T7" fmla="*/ 1 h 150"/>
                    <a:gd name="T8" fmla="*/ 0 60000 65536"/>
                    <a:gd name="T9" fmla="*/ 0 60000 65536"/>
                    <a:gd name="T10" fmla="*/ 0 60000 65536"/>
                    <a:gd name="T11" fmla="*/ 0 60000 65536"/>
                    <a:gd name="T12" fmla="*/ 0 w 842"/>
                    <a:gd name="T13" fmla="*/ 0 h 150"/>
                    <a:gd name="T14" fmla="*/ 842 w 842"/>
                    <a:gd name="T15" fmla="*/ 150 h 150"/>
                  </a:gdLst>
                  <a:ahLst/>
                  <a:cxnLst>
                    <a:cxn ang="T8">
                      <a:pos x="T0" y="T1"/>
                    </a:cxn>
                    <a:cxn ang="T9">
                      <a:pos x="T2" y="T3"/>
                    </a:cxn>
                    <a:cxn ang="T10">
                      <a:pos x="T4" y="T5"/>
                    </a:cxn>
                    <a:cxn ang="T11">
                      <a:pos x="T6" y="T7"/>
                    </a:cxn>
                  </a:cxnLst>
                  <a:rect l="T12" t="T13" r="T14" b="T15"/>
                  <a:pathLst>
                    <a:path w="842" h="150">
                      <a:moveTo>
                        <a:pt x="842" y="0"/>
                      </a:moveTo>
                      <a:lnTo>
                        <a:pt x="842" y="150"/>
                      </a:lnTo>
                      <a:lnTo>
                        <a:pt x="0" y="150"/>
                      </a:lnTo>
                      <a:lnTo>
                        <a:pt x="0" y="1"/>
                      </a:lnTo>
                    </a:path>
                  </a:pathLst>
                </a:custGeom>
                <a:noFill/>
                <a:ln w="3175">
                  <a:solidFill>
                    <a:srgbClr val="000000"/>
                  </a:solidFill>
                  <a:round/>
                  <a:headEnd/>
                  <a:tailEnd/>
                </a:ln>
              </p:spPr>
              <p:txBody>
                <a:bodyPr/>
                <a:lstStyle/>
                <a:p>
                  <a:endParaRPr lang="en-US"/>
                </a:p>
              </p:txBody>
            </p:sp>
            <p:sp>
              <p:nvSpPr>
                <p:cNvPr id="1838" name="Freeform 1766"/>
                <p:cNvSpPr>
                  <a:spLocks/>
                </p:cNvSpPr>
                <p:nvPr/>
              </p:nvSpPr>
              <p:spPr bwMode="auto">
                <a:xfrm>
                  <a:off x="884" y="2064"/>
                  <a:ext cx="59" cy="30"/>
                </a:xfrm>
                <a:custGeom>
                  <a:avLst/>
                  <a:gdLst>
                    <a:gd name="T0" fmla="*/ 59 w 59"/>
                    <a:gd name="T1" fmla="*/ 30 h 30"/>
                    <a:gd name="T2" fmla="*/ 30 w 59"/>
                    <a:gd name="T3" fmla="*/ 0 h 30"/>
                    <a:gd name="T4" fmla="*/ 0 w 59"/>
                    <a:gd name="T5" fmla="*/ 30 h 30"/>
                    <a:gd name="T6" fmla="*/ 0 60000 65536"/>
                    <a:gd name="T7" fmla="*/ 0 60000 65536"/>
                    <a:gd name="T8" fmla="*/ 0 60000 65536"/>
                    <a:gd name="T9" fmla="*/ 0 w 59"/>
                    <a:gd name="T10" fmla="*/ 0 h 30"/>
                    <a:gd name="T11" fmla="*/ 59 w 59"/>
                    <a:gd name="T12" fmla="*/ 30 h 30"/>
                  </a:gdLst>
                  <a:ahLst/>
                  <a:cxnLst>
                    <a:cxn ang="T6">
                      <a:pos x="T0" y="T1"/>
                    </a:cxn>
                    <a:cxn ang="T7">
                      <a:pos x="T2" y="T3"/>
                    </a:cxn>
                    <a:cxn ang="T8">
                      <a:pos x="T4" y="T5"/>
                    </a:cxn>
                  </a:cxnLst>
                  <a:rect l="T9" t="T10" r="T11" b="T12"/>
                  <a:pathLst>
                    <a:path w="59" h="30">
                      <a:moveTo>
                        <a:pt x="59" y="30"/>
                      </a:moveTo>
                      <a:lnTo>
                        <a:pt x="30" y="0"/>
                      </a:lnTo>
                      <a:lnTo>
                        <a:pt x="0" y="30"/>
                      </a:lnTo>
                    </a:path>
                  </a:pathLst>
                </a:custGeom>
                <a:noFill/>
                <a:ln w="3175">
                  <a:solidFill>
                    <a:srgbClr val="000000"/>
                  </a:solidFill>
                  <a:round/>
                  <a:headEnd/>
                  <a:tailEnd/>
                </a:ln>
              </p:spPr>
              <p:txBody>
                <a:bodyPr/>
                <a:lstStyle/>
                <a:p>
                  <a:endParaRPr lang="en-US"/>
                </a:p>
              </p:txBody>
            </p:sp>
            <p:sp>
              <p:nvSpPr>
                <p:cNvPr id="1839" name="Freeform 1767"/>
                <p:cNvSpPr>
                  <a:spLocks/>
                </p:cNvSpPr>
                <p:nvPr/>
              </p:nvSpPr>
              <p:spPr bwMode="auto">
                <a:xfrm>
                  <a:off x="476" y="2015"/>
                  <a:ext cx="91" cy="10"/>
                </a:xfrm>
                <a:custGeom>
                  <a:avLst/>
                  <a:gdLst>
                    <a:gd name="T0" fmla="*/ 0 w 91"/>
                    <a:gd name="T1" fmla="*/ 10 h 10"/>
                    <a:gd name="T2" fmla="*/ 0 w 91"/>
                    <a:gd name="T3" fmla="*/ 0 h 10"/>
                    <a:gd name="T4" fmla="*/ 91 w 91"/>
                    <a:gd name="T5" fmla="*/ 0 h 10"/>
                    <a:gd name="T6" fmla="*/ 0 60000 65536"/>
                    <a:gd name="T7" fmla="*/ 0 60000 65536"/>
                    <a:gd name="T8" fmla="*/ 0 60000 65536"/>
                    <a:gd name="T9" fmla="*/ 0 w 91"/>
                    <a:gd name="T10" fmla="*/ 0 h 10"/>
                    <a:gd name="T11" fmla="*/ 91 w 91"/>
                    <a:gd name="T12" fmla="*/ 10 h 10"/>
                  </a:gdLst>
                  <a:ahLst/>
                  <a:cxnLst>
                    <a:cxn ang="T6">
                      <a:pos x="T0" y="T1"/>
                    </a:cxn>
                    <a:cxn ang="T7">
                      <a:pos x="T2" y="T3"/>
                    </a:cxn>
                    <a:cxn ang="T8">
                      <a:pos x="T4" y="T5"/>
                    </a:cxn>
                  </a:cxnLst>
                  <a:rect l="T9" t="T10" r="T11" b="T12"/>
                  <a:pathLst>
                    <a:path w="91" h="10">
                      <a:moveTo>
                        <a:pt x="0" y="10"/>
                      </a:moveTo>
                      <a:lnTo>
                        <a:pt x="0" y="0"/>
                      </a:lnTo>
                      <a:lnTo>
                        <a:pt x="91" y="0"/>
                      </a:lnTo>
                    </a:path>
                  </a:pathLst>
                </a:custGeom>
                <a:noFill/>
                <a:ln w="3175">
                  <a:solidFill>
                    <a:srgbClr val="000000"/>
                  </a:solidFill>
                  <a:round/>
                  <a:headEnd/>
                  <a:tailEnd/>
                </a:ln>
              </p:spPr>
              <p:txBody>
                <a:bodyPr/>
                <a:lstStyle/>
                <a:p>
                  <a:endParaRPr lang="en-US"/>
                </a:p>
              </p:txBody>
            </p:sp>
            <p:sp>
              <p:nvSpPr>
                <p:cNvPr id="1840" name="Freeform 1768"/>
                <p:cNvSpPr>
                  <a:spLocks/>
                </p:cNvSpPr>
                <p:nvPr/>
              </p:nvSpPr>
              <p:spPr bwMode="auto">
                <a:xfrm>
                  <a:off x="537" y="1985"/>
                  <a:ext cx="30" cy="60"/>
                </a:xfrm>
                <a:custGeom>
                  <a:avLst/>
                  <a:gdLst>
                    <a:gd name="T0" fmla="*/ 0 w 30"/>
                    <a:gd name="T1" fmla="*/ 60 h 60"/>
                    <a:gd name="T2" fmla="*/ 30 w 30"/>
                    <a:gd name="T3" fmla="*/ 30 h 60"/>
                    <a:gd name="T4" fmla="*/ 0 w 30"/>
                    <a:gd name="T5" fmla="*/ 0 h 60"/>
                    <a:gd name="T6" fmla="*/ 0 60000 65536"/>
                    <a:gd name="T7" fmla="*/ 0 60000 65536"/>
                    <a:gd name="T8" fmla="*/ 0 60000 65536"/>
                    <a:gd name="T9" fmla="*/ 0 w 30"/>
                    <a:gd name="T10" fmla="*/ 0 h 60"/>
                    <a:gd name="T11" fmla="*/ 30 w 30"/>
                    <a:gd name="T12" fmla="*/ 60 h 60"/>
                  </a:gdLst>
                  <a:ahLst/>
                  <a:cxnLst>
                    <a:cxn ang="T6">
                      <a:pos x="T0" y="T1"/>
                    </a:cxn>
                    <a:cxn ang="T7">
                      <a:pos x="T2" y="T3"/>
                    </a:cxn>
                    <a:cxn ang="T8">
                      <a:pos x="T4" y="T5"/>
                    </a:cxn>
                  </a:cxnLst>
                  <a:rect l="T9" t="T10" r="T11" b="T12"/>
                  <a:pathLst>
                    <a:path w="30" h="60">
                      <a:moveTo>
                        <a:pt x="0" y="60"/>
                      </a:moveTo>
                      <a:lnTo>
                        <a:pt x="30" y="30"/>
                      </a:lnTo>
                      <a:lnTo>
                        <a:pt x="0" y="0"/>
                      </a:lnTo>
                    </a:path>
                  </a:pathLst>
                </a:custGeom>
                <a:noFill/>
                <a:ln w="3175">
                  <a:solidFill>
                    <a:srgbClr val="000000"/>
                  </a:solidFill>
                  <a:round/>
                  <a:headEnd/>
                  <a:tailEnd/>
                </a:ln>
              </p:spPr>
              <p:txBody>
                <a:bodyPr/>
                <a:lstStyle/>
                <a:p>
                  <a:endParaRPr lang="en-US"/>
                </a:p>
              </p:txBody>
            </p:sp>
            <p:sp>
              <p:nvSpPr>
                <p:cNvPr id="1841" name="Rectangle 1769"/>
                <p:cNvSpPr>
                  <a:spLocks noChangeArrowheads="1"/>
                </p:cNvSpPr>
                <p:nvPr/>
              </p:nvSpPr>
              <p:spPr bwMode="auto">
                <a:xfrm>
                  <a:off x="610" y="1642"/>
                  <a:ext cx="1075" cy="174"/>
                </a:xfrm>
                <a:prstGeom prst="rect">
                  <a:avLst/>
                </a:prstGeom>
                <a:noFill/>
                <a:ln w="9525">
                  <a:noFill/>
                  <a:miter lim="800000"/>
                  <a:headEnd/>
                  <a:tailEnd/>
                </a:ln>
              </p:spPr>
              <p:txBody>
                <a:bodyPr wrap="none" lIns="0" tIns="0" rIns="0" bIns="0">
                  <a:spAutoFit/>
                </a:bodyPr>
                <a:lstStyle/>
                <a:p>
                  <a:pPr>
                    <a:defRPr/>
                  </a:pPr>
                  <a:r>
                    <a:rPr lang="en-US" sz="1600" dirty="0">
                      <a:solidFill>
                        <a:srgbClr val="000000"/>
                      </a:solidFill>
                      <a:ea typeface="+mn-ea"/>
                    </a:rPr>
                    <a:t>Analysis Models</a:t>
                  </a:r>
                  <a:endParaRPr lang="en-US" sz="1600" dirty="0">
                    <a:effectLst>
                      <a:outerShdw blurRad="38100" dist="38100" dir="2700000" algn="tl">
                        <a:srgbClr val="000000"/>
                      </a:outerShdw>
                    </a:effectLst>
                    <a:ea typeface="+mn-ea"/>
                  </a:endParaRPr>
                </a:p>
              </p:txBody>
            </p:sp>
          </p:grpSp>
          <p:sp>
            <p:nvSpPr>
              <p:cNvPr id="1809" name="Line 1772"/>
              <p:cNvSpPr>
                <a:spLocks noChangeShapeType="1"/>
              </p:cNvSpPr>
              <p:nvPr/>
            </p:nvSpPr>
            <p:spPr bwMode="auto">
              <a:xfrm flipH="1" flipV="1">
                <a:off x="1841" y="1997"/>
                <a:ext cx="351" cy="0"/>
              </a:xfrm>
              <a:prstGeom prst="line">
                <a:avLst/>
              </a:prstGeom>
              <a:noFill/>
              <a:ln w="38100">
                <a:solidFill>
                  <a:schemeClr val="tx1"/>
                </a:solidFill>
                <a:round/>
                <a:headEnd type="triangle" w="lg" len="lg"/>
                <a:tailEnd type="triangle" w="lg" len="lg"/>
              </a:ln>
            </p:spPr>
            <p:txBody>
              <a:bodyPr/>
              <a:lstStyle/>
              <a:p>
                <a:endParaRPr lang="en-US"/>
              </a:p>
            </p:txBody>
          </p:sp>
        </p:grpSp>
        <p:grpSp>
          <p:nvGrpSpPr>
            <p:cNvPr id="1764" name="Group 1778"/>
            <p:cNvGrpSpPr>
              <a:grpSpLocks/>
            </p:cNvGrpSpPr>
            <p:nvPr/>
          </p:nvGrpSpPr>
          <p:grpSpPr bwMode="auto">
            <a:xfrm>
              <a:off x="5805793" y="3113323"/>
              <a:ext cx="2884030" cy="1226462"/>
              <a:chOff x="3721" y="1598"/>
              <a:chExt cx="1877" cy="867"/>
            </a:xfrm>
          </p:grpSpPr>
          <p:grpSp>
            <p:nvGrpSpPr>
              <p:cNvPr id="1765" name="Group 1681"/>
              <p:cNvGrpSpPr>
                <a:grpSpLocks/>
              </p:cNvGrpSpPr>
              <p:nvPr/>
            </p:nvGrpSpPr>
            <p:grpSpPr bwMode="auto">
              <a:xfrm>
                <a:off x="4073" y="1598"/>
                <a:ext cx="1525" cy="867"/>
                <a:chOff x="3966" y="1570"/>
                <a:chExt cx="1293" cy="859"/>
              </a:xfrm>
            </p:grpSpPr>
            <p:sp>
              <p:nvSpPr>
                <p:cNvPr id="1767" name="Freeform 1682"/>
                <p:cNvSpPr>
                  <a:spLocks/>
                </p:cNvSpPr>
                <p:nvPr/>
              </p:nvSpPr>
              <p:spPr bwMode="auto">
                <a:xfrm>
                  <a:off x="3966" y="1570"/>
                  <a:ext cx="1293" cy="859"/>
                </a:xfrm>
                <a:custGeom>
                  <a:avLst/>
                  <a:gdLst>
                    <a:gd name="T0" fmla="*/ 109904 w 1169"/>
                    <a:gd name="T1" fmla="*/ 3 h 831"/>
                    <a:gd name="T2" fmla="*/ 91569 w 1169"/>
                    <a:gd name="T3" fmla="*/ 13 h 831"/>
                    <a:gd name="T4" fmla="*/ 74753 w 1169"/>
                    <a:gd name="T5" fmla="*/ 179 h 831"/>
                    <a:gd name="T6" fmla="*/ 58800 w 1169"/>
                    <a:gd name="T7" fmla="*/ 341 h 831"/>
                    <a:gd name="T8" fmla="*/ 44109 w 1169"/>
                    <a:gd name="T9" fmla="*/ 550 h 831"/>
                    <a:gd name="T10" fmla="*/ 31855 w 1169"/>
                    <a:gd name="T11" fmla="*/ 792 h 831"/>
                    <a:gd name="T12" fmla="*/ 21188 w 1169"/>
                    <a:gd name="T13" fmla="*/ 1064 h 831"/>
                    <a:gd name="T14" fmla="*/ 11801 w 1169"/>
                    <a:gd name="T15" fmla="*/ 1361 h 831"/>
                    <a:gd name="T16" fmla="*/ 5739 w 1169"/>
                    <a:gd name="T17" fmla="*/ 1692 h 831"/>
                    <a:gd name="T18" fmla="*/ 1410 w 1169"/>
                    <a:gd name="T19" fmla="*/ 2037 h 831"/>
                    <a:gd name="T20" fmla="*/ 0 w 1169"/>
                    <a:gd name="T21" fmla="*/ 2393 h 831"/>
                    <a:gd name="T22" fmla="*/ 1410 w 1169"/>
                    <a:gd name="T23" fmla="*/ 2764 h 831"/>
                    <a:gd name="T24" fmla="*/ 5739 w 1169"/>
                    <a:gd name="T25" fmla="*/ 3118 h 831"/>
                    <a:gd name="T26" fmla="*/ 11801 w 1169"/>
                    <a:gd name="T27" fmla="*/ 3444 h 831"/>
                    <a:gd name="T28" fmla="*/ 21188 w 1169"/>
                    <a:gd name="T29" fmla="*/ 3749 h 831"/>
                    <a:gd name="T30" fmla="*/ 31855 w 1169"/>
                    <a:gd name="T31" fmla="*/ 4031 h 831"/>
                    <a:gd name="T32" fmla="*/ 44109 w 1169"/>
                    <a:gd name="T33" fmla="*/ 4266 h 831"/>
                    <a:gd name="T34" fmla="*/ 58800 w 1169"/>
                    <a:gd name="T35" fmla="*/ 4476 h 831"/>
                    <a:gd name="T36" fmla="*/ 74753 w 1169"/>
                    <a:gd name="T37" fmla="*/ 4631 h 831"/>
                    <a:gd name="T38" fmla="*/ 91569 w 1169"/>
                    <a:gd name="T39" fmla="*/ 4733 h 831"/>
                    <a:gd name="T40" fmla="*/ 109904 w 1169"/>
                    <a:gd name="T41" fmla="*/ 4796 h 831"/>
                    <a:gd name="T42" fmla="*/ 128306 w 1169"/>
                    <a:gd name="T43" fmla="*/ 4803 h 831"/>
                    <a:gd name="T44" fmla="*/ 146733 w 1169"/>
                    <a:gd name="T45" fmla="*/ 4781 h 831"/>
                    <a:gd name="T46" fmla="*/ 164493 w 1169"/>
                    <a:gd name="T47" fmla="*/ 4657 h 831"/>
                    <a:gd name="T48" fmla="*/ 180705 w 1169"/>
                    <a:gd name="T49" fmla="*/ 4513 h 831"/>
                    <a:gd name="T50" fmla="*/ 195282 w 1169"/>
                    <a:gd name="T51" fmla="*/ 4335 h 831"/>
                    <a:gd name="T52" fmla="*/ 208602 w 1169"/>
                    <a:gd name="T53" fmla="*/ 4102 h 831"/>
                    <a:gd name="T54" fmla="*/ 220367 w 1169"/>
                    <a:gd name="T55" fmla="*/ 3834 h 831"/>
                    <a:gd name="T56" fmla="*/ 229640 w 1169"/>
                    <a:gd name="T57" fmla="*/ 3553 h 831"/>
                    <a:gd name="T58" fmla="*/ 237178 w 1169"/>
                    <a:gd name="T59" fmla="*/ 3224 h 831"/>
                    <a:gd name="T60" fmla="*/ 242138 w 1169"/>
                    <a:gd name="T61" fmla="*/ 2904 h 831"/>
                    <a:gd name="T62" fmla="*/ 244524 w 1169"/>
                    <a:gd name="T63" fmla="*/ 2542 h 831"/>
                    <a:gd name="T64" fmla="*/ 243883 w 1169"/>
                    <a:gd name="T65" fmla="*/ 2161 h 831"/>
                    <a:gd name="T66" fmla="*/ 240544 w 1169"/>
                    <a:gd name="T67" fmla="*/ 1808 h 831"/>
                    <a:gd name="T68" fmla="*/ 234853 w 1169"/>
                    <a:gd name="T69" fmla="*/ 1464 h 831"/>
                    <a:gd name="T70" fmla="*/ 226882 w 1169"/>
                    <a:gd name="T71" fmla="*/ 1153 h 831"/>
                    <a:gd name="T72" fmla="*/ 216902 w 1169"/>
                    <a:gd name="T73" fmla="*/ 876 h 831"/>
                    <a:gd name="T74" fmla="*/ 204455 w 1169"/>
                    <a:gd name="T75" fmla="*/ 628 h 831"/>
                    <a:gd name="T76" fmla="*/ 190757 w 1169"/>
                    <a:gd name="T77" fmla="*/ 410 h 831"/>
                    <a:gd name="T78" fmla="*/ 175143 w 1169"/>
                    <a:gd name="T79" fmla="*/ 233 h 831"/>
                    <a:gd name="T80" fmla="*/ 158467 w 1169"/>
                    <a:gd name="T81" fmla="*/ 113 h 831"/>
                    <a:gd name="T82" fmla="*/ 140971 w 1169"/>
                    <a:gd name="T83" fmla="*/ 5 h 831"/>
                    <a:gd name="T84" fmla="*/ 122479 w 1169"/>
                    <a:gd name="T85" fmla="*/ 0 h 8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169"/>
                    <a:gd name="T130" fmla="*/ 0 h 831"/>
                    <a:gd name="T131" fmla="*/ 1169 w 1169"/>
                    <a:gd name="T132" fmla="*/ 831 h 83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169" h="831">
                      <a:moveTo>
                        <a:pt x="584" y="0"/>
                      </a:moveTo>
                      <a:lnTo>
                        <a:pt x="554" y="1"/>
                      </a:lnTo>
                      <a:lnTo>
                        <a:pt x="525" y="3"/>
                      </a:lnTo>
                      <a:lnTo>
                        <a:pt x="496" y="5"/>
                      </a:lnTo>
                      <a:lnTo>
                        <a:pt x="467" y="8"/>
                      </a:lnTo>
                      <a:lnTo>
                        <a:pt x="438" y="13"/>
                      </a:lnTo>
                      <a:lnTo>
                        <a:pt x="410" y="19"/>
                      </a:lnTo>
                      <a:lnTo>
                        <a:pt x="384" y="25"/>
                      </a:lnTo>
                      <a:lnTo>
                        <a:pt x="357" y="33"/>
                      </a:lnTo>
                      <a:lnTo>
                        <a:pt x="331" y="41"/>
                      </a:lnTo>
                      <a:lnTo>
                        <a:pt x="306" y="51"/>
                      </a:lnTo>
                      <a:lnTo>
                        <a:pt x="281" y="60"/>
                      </a:lnTo>
                      <a:lnTo>
                        <a:pt x="258" y="71"/>
                      </a:lnTo>
                      <a:lnTo>
                        <a:pt x="235" y="83"/>
                      </a:lnTo>
                      <a:lnTo>
                        <a:pt x="212" y="95"/>
                      </a:lnTo>
                      <a:lnTo>
                        <a:pt x="191" y="108"/>
                      </a:lnTo>
                      <a:lnTo>
                        <a:pt x="171" y="122"/>
                      </a:lnTo>
                      <a:lnTo>
                        <a:pt x="152" y="136"/>
                      </a:lnTo>
                      <a:lnTo>
                        <a:pt x="134" y="151"/>
                      </a:lnTo>
                      <a:lnTo>
                        <a:pt x="116" y="167"/>
                      </a:lnTo>
                      <a:lnTo>
                        <a:pt x="100" y="183"/>
                      </a:lnTo>
                      <a:lnTo>
                        <a:pt x="85" y="200"/>
                      </a:lnTo>
                      <a:lnTo>
                        <a:pt x="70" y="218"/>
                      </a:lnTo>
                      <a:lnTo>
                        <a:pt x="57" y="236"/>
                      </a:lnTo>
                      <a:lnTo>
                        <a:pt x="46" y="253"/>
                      </a:lnTo>
                      <a:lnTo>
                        <a:pt x="35" y="273"/>
                      </a:lnTo>
                      <a:lnTo>
                        <a:pt x="27" y="292"/>
                      </a:lnTo>
                      <a:lnTo>
                        <a:pt x="18" y="312"/>
                      </a:lnTo>
                      <a:lnTo>
                        <a:pt x="12" y="331"/>
                      </a:lnTo>
                      <a:lnTo>
                        <a:pt x="7" y="352"/>
                      </a:lnTo>
                      <a:lnTo>
                        <a:pt x="3" y="373"/>
                      </a:lnTo>
                      <a:lnTo>
                        <a:pt x="1" y="394"/>
                      </a:lnTo>
                      <a:lnTo>
                        <a:pt x="0" y="415"/>
                      </a:lnTo>
                      <a:lnTo>
                        <a:pt x="1" y="437"/>
                      </a:lnTo>
                      <a:lnTo>
                        <a:pt x="3" y="458"/>
                      </a:lnTo>
                      <a:lnTo>
                        <a:pt x="7" y="478"/>
                      </a:lnTo>
                      <a:lnTo>
                        <a:pt x="12" y="499"/>
                      </a:lnTo>
                      <a:lnTo>
                        <a:pt x="18" y="519"/>
                      </a:lnTo>
                      <a:lnTo>
                        <a:pt x="27" y="539"/>
                      </a:lnTo>
                      <a:lnTo>
                        <a:pt x="35" y="558"/>
                      </a:lnTo>
                      <a:lnTo>
                        <a:pt x="46" y="577"/>
                      </a:lnTo>
                      <a:lnTo>
                        <a:pt x="57" y="595"/>
                      </a:lnTo>
                      <a:lnTo>
                        <a:pt x="70" y="613"/>
                      </a:lnTo>
                      <a:lnTo>
                        <a:pt x="85" y="631"/>
                      </a:lnTo>
                      <a:lnTo>
                        <a:pt x="100" y="647"/>
                      </a:lnTo>
                      <a:lnTo>
                        <a:pt x="116" y="663"/>
                      </a:lnTo>
                      <a:lnTo>
                        <a:pt x="134" y="680"/>
                      </a:lnTo>
                      <a:lnTo>
                        <a:pt x="152" y="694"/>
                      </a:lnTo>
                      <a:lnTo>
                        <a:pt x="171" y="709"/>
                      </a:lnTo>
                      <a:lnTo>
                        <a:pt x="191" y="723"/>
                      </a:lnTo>
                      <a:lnTo>
                        <a:pt x="212" y="736"/>
                      </a:lnTo>
                      <a:lnTo>
                        <a:pt x="235" y="748"/>
                      </a:lnTo>
                      <a:lnTo>
                        <a:pt x="258" y="760"/>
                      </a:lnTo>
                      <a:lnTo>
                        <a:pt x="281" y="770"/>
                      </a:lnTo>
                      <a:lnTo>
                        <a:pt x="306" y="780"/>
                      </a:lnTo>
                      <a:lnTo>
                        <a:pt x="331" y="789"/>
                      </a:lnTo>
                      <a:lnTo>
                        <a:pt x="357" y="798"/>
                      </a:lnTo>
                      <a:lnTo>
                        <a:pt x="384" y="805"/>
                      </a:lnTo>
                      <a:lnTo>
                        <a:pt x="410" y="812"/>
                      </a:lnTo>
                      <a:lnTo>
                        <a:pt x="438" y="818"/>
                      </a:lnTo>
                      <a:lnTo>
                        <a:pt x="467" y="822"/>
                      </a:lnTo>
                      <a:lnTo>
                        <a:pt x="496" y="826"/>
                      </a:lnTo>
                      <a:lnTo>
                        <a:pt x="525" y="828"/>
                      </a:lnTo>
                      <a:lnTo>
                        <a:pt x="554" y="830"/>
                      </a:lnTo>
                      <a:lnTo>
                        <a:pt x="584" y="831"/>
                      </a:lnTo>
                      <a:lnTo>
                        <a:pt x="614" y="830"/>
                      </a:lnTo>
                      <a:lnTo>
                        <a:pt x="644" y="828"/>
                      </a:lnTo>
                      <a:lnTo>
                        <a:pt x="674" y="826"/>
                      </a:lnTo>
                      <a:lnTo>
                        <a:pt x="702" y="822"/>
                      </a:lnTo>
                      <a:lnTo>
                        <a:pt x="730" y="818"/>
                      </a:lnTo>
                      <a:lnTo>
                        <a:pt x="758" y="812"/>
                      </a:lnTo>
                      <a:lnTo>
                        <a:pt x="786" y="805"/>
                      </a:lnTo>
                      <a:lnTo>
                        <a:pt x="812" y="798"/>
                      </a:lnTo>
                      <a:lnTo>
                        <a:pt x="837" y="789"/>
                      </a:lnTo>
                      <a:lnTo>
                        <a:pt x="863" y="780"/>
                      </a:lnTo>
                      <a:lnTo>
                        <a:pt x="888" y="770"/>
                      </a:lnTo>
                      <a:lnTo>
                        <a:pt x="911" y="760"/>
                      </a:lnTo>
                      <a:lnTo>
                        <a:pt x="934" y="748"/>
                      </a:lnTo>
                      <a:lnTo>
                        <a:pt x="956" y="736"/>
                      </a:lnTo>
                      <a:lnTo>
                        <a:pt x="977" y="723"/>
                      </a:lnTo>
                      <a:lnTo>
                        <a:pt x="997" y="709"/>
                      </a:lnTo>
                      <a:lnTo>
                        <a:pt x="1017" y="694"/>
                      </a:lnTo>
                      <a:lnTo>
                        <a:pt x="1036" y="680"/>
                      </a:lnTo>
                      <a:lnTo>
                        <a:pt x="1053" y="663"/>
                      </a:lnTo>
                      <a:lnTo>
                        <a:pt x="1069" y="647"/>
                      </a:lnTo>
                      <a:lnTo>
                        <a:pt x="1084" y="631"/>
                      </a:lnTo>
                      <a:lnTo>
                        <a:pt x="1098" y="613"/>
                      </a:lnTo>
                      <a:lnTo>
                        <a:pt x="1111" y="595"/>
                      </a:lnTo>
                      <a:lnTo>
                        <a:pt x="1123" y="577"/>
                      </a:lnTo>
                      <a:lnTo>
                        <a:pt x="1134" y="558"/>
                      </a:lnTo>
                      <a:lnTo>
                        <a:pt x="1143" y="539"/>
                      </a:lnTo>
                      <a:lnTo>
                        <a:pt x="1151" y="519"/>
                      </a:lnTo>
                      <a:lnTo>
                        <a:pt x="1157" y="499"/>
                      </a:lnTo>
                      <a:lnTo>
                        <a:pt x="1162" y="478"/>
                      </a:lnTo>
                      <a:lnTo>
                        <a:pt x="1166" y="458"/>
                      </a:lnTo>
                      <a:lnTo>
                        <a:pt x="1168" y="437"/>
                      </a:lnTo>
                      <a:lnTo>
                        <a:pt x="1169" y="415"/>
                      </a:lnTo>
                      <a:lnTo>
                        <a:pt x="1168" y="394"/>
                      </a:lnTo>
                      <a:lnTo>
                        <a:pt x="1166" y="373"/>
                      </a:lnTo>
                      <a:lnTo>
                        <a:pt x="1162" y="352"/>
                      </a:lnTo>
                      <a:lnTo>
                        <a:pt x="1157" y="331"/>
                      </a:lnTo>
                      <a:lnTo>
                        <a:pt x="1151" y="312"/>
                      </a:lnTo>
                      <a:lnTo>
                        <a:pt x="1143" y="292"/>
                      </a:lnTo>
                      <a:lnTo>
                        <a:pt x="1134" y="273"/>
                      </a:lnTo>
                      <a:lnTo>
                        <a:pt x="1123" y="253"/>
                      </a:lnTo>
                      <a:lnTo>
                        <a:pt x="1111" y="236"/>
                      </a:lnTo>
                      <a:lnTo>
                        <a:pt x="1098" y="218"/>
                      </a:lnTo>
                      <a:lnTo>
                        <a:pt x="1084" y="200"/>
                      </a:lnTo>
                      <a:lnTo>
                        <a:pt x="1069" y="183"/>
                      </a:lnTo>
                      <a:lnTo>
                        <a:pt x="1053" y="167"/>
                      </a:lnTo>
                      <a:lnTo>
                        <a:pt x="1036" y="151"/>
                      </a:lnTo>
                      <a:lnTo>
                        <a:pt x="1017" y="136"/>
                      </a:lnTo>
                      <a:lnTo>
                        <a:pt x="997" y="122"/>
                      </a:lnTo>
                      <a:lnTo>
                        <a:pt x="977" y="108"/>
                      </a:lnTo>
                      <a:lnTo>
                        <a:pt x="956" y="95"/>
                      </a:lnTo>
                      <a:lnTo>
                        <a:pt x="934" y="83"/>
                      </a:lnTo>
                      <a:lnTo>
                        <a:pt x="911" y="71"/>
                      </a:lnTo>
                      <a:lnTo>
                        <a:pt x="888" y="60"/>
                      </a:lnTo>
                      <a:lnTo>
                        <a:pt x="863" y="51"/>
                      </a:lnTo>
                      <a:lnTo>
                        <a:pt x="837" y="41"/>
                      </a:lnTo>
                      <a:lnTo>
                        <a:pt x="812" y="33"/>
                      </a:lnTo>
                      <a:lnTo>
                        <a:pt x="786" y="25"/>
                      </a:lnTo>
                      <a:lnTo>
                        <a:pt x="758" y="19"/>
                      </a:lnTo>
                      <a:lnTo>
                        <a:pt x="730" y="13"/>
                      </a:lnTo>
                      <a:lnTo>
                        <a:pt x="702" y="8"/>
                      </a:lnTo>
                      <a:lnTo>
                        <a:pt x="674" y="5"/>
                      </a:lnTo>
                      <a:lnTo>
                        <a:pt x="644" y="3"/>
                      </a:lnTo>
                      <a:lnTo>
                        <a:pt x="614" y="1"/>
                      </a:lnTo>
                      <a:lnTo>
                        <a:pt x="584" y="0"/>
                      </a:lnTo>
                    </a:path>
                  </a:pathLst>
                </a:custGeom>
                <a:solidFill>
                  <a:srgbClr val="FFCC99"/>
                </a:solidFill>
                <a:ln w="7938">
                  <a:solidFill>
                    <a:srgbClr val="000000"/>
                  </a:solidFill>
                  <a:round/>
                  <a:headEnd/>
                  <a:tailEnd/>
                </a:ln>
              </p:spPr>
              <p:txBody>
                <a:bodyPr/>
                <a:lstStyle/>
                <a:p>
                  <a:endParaRPr lang="en-US"/>
                </a:p>
              </p:txBody>
            </p:sp>
            <p:sp>
              <p:nvSpPr>
                <p:cNvPr id="1768" name="Freeform 1683"/>
                <p:cNvSpPr>
                  <a:spLocks/>
                </p:cNvSpPr>
                <p:nvPr/>
              </p:nvSpPr>
              <p:spPr bwMode="auto">
                <a:xfrm>
                  <a:off x="4021" y="1600"/>
                  <a:ext cx="1169" cy="827"/>
                </a:xfrm>
                <a:custGeom>
                  <a:avLst/>
                  <a:gdLst>
                    <a:gd name="T0" fmla="*/ 525 w 1169"/>
                    <a:gd name="T1" fmla="*/ 2 h 827"/>
                    <a:gd name="T2" fmla="*/ 438 w 1169"/>
                    <a:gd name="T3" fmla="*/ 13 h 827"/>
                    <a:gd name="T4" fmla="*/ 357 w 1169"/>
                    <a:gd name="T5" fmla="*/ 32 h 827"/>
                    <a:gd name="T6" fmla="*/ 281 w 1169"/>
                    <a:gd name="T7" fmla="*/ 60 h 827"/>
                    <a:gd name="T8" fmla="*/ 212 w 1169"/>
                    <a:gd name="T9" fmla="*/ 95 h 827"/>
                    <a:gd name="T10" fmla="*/ 152 w 1169"/>
                    <a:gd name="T11" fmla="*/ 135 h 827"/>
                    <a:gd name="T12" fmla="*/ 100 w 1169"/>
                    <a:gd name="T13" fmla="*/ 182 h 827"/>
                    <a:gd name="T14" fmla="*/ 57 w 1169"/>
                    <a:gd name="T15" fmla="*/ 234 h 827"/>
                    <a:gd name="T16" fmla="*/ 27 w 1169"/>
                    <a:gd name="T17" fmla="*/ 290 h 827"/>
                    <a:gd name="T18" fmla="*/ 7 w 1169"/>
                    <a:gd name="T19" fmla="*/ 350 h 827"/>
                    <a:gd name="T20" fmla="*/ 0 w 1169"/>
                    <a:gd name="T21" fmla="*/ 414 h 827"/>
                    <a:gd name="T22" fmla="*/ 7 w 1169"/>
                    <a:gd name="T23" fmla="*/ 477 h 827"/>
                    <a:gd name="T24" fmla="*/ 27 w 1169"/>
                    <a:gd name="T25" fmla="*/ 536 h 827"/>
                    <a:gd name="T26" fmla="*/ 57 w 1169"/>
                    <a:gd name="T27" fmla="*/ 593 h 827"/>
                    <a:gd name="T28" fmla="*/ 100 w 1169"/>
                    <a:gd name="T29" fmla="*/ 645 h 827"/>
                    <a:gd name="T30" fmla="*/ 152 w 1169"/>
                    <a:gd name="T31" fmla="*/ 692 h 827"/>
                    <a:gd name="T32" fmla="*/ 212 w 1169"/>
                    <a:gd name="T33" fmla="*/ 733 h 827"/>
                    <a:gd name="T34" fmla="*/ 281 w 1169"/>
                    <a:gd name="T35" fmla="*/ 768 h 827"/>
                    <a:gd name="T36" fmla="*/ 357 w 1169"/>
                    <a:gd name="T37" fmla="*/ 794 h 827"/>
                    <a:gd name="T38" fmla="*/ 438 w 1169"/>
                    <a:gd name="T39" fmla="*/ 814 h 827"/>
                    <a:gd name="T40" fmla="*/ 525 w 1169"/>
                    <a:gd name="T41" fmla="*/ 825 h 827"/>
                    <a:gd name="T42" fmla="*/ 614 w 1169"/>
                    <a:gd name="T43" fmla="*/ 827 h 827"/>
                    <a:gd name="T44" fmla="*/ 702 w 1169"/>
                    <a:gd name="T45" fmla="*/ 819 h 827"/>
                    <a:gd name="T46" fmla="*/ 786 w 1169"/>
                    <a:gd name="T47" fmla="*/ 803 h 827"/>
                    <a:gd name="T48" fmla="*/ 863 w 1169"/>
                    <a:gd name="T49" fmla="*/ 777 h 827"/>
                    <a:gd name="T50" fmla="*/ 934 w 1169"/>
                    <a:gd name="T51" fmla="*/ 745 h 827"/>
                    <a:gd name="T52" fmla="*/ 997 w 1169"/>
                    <a:gd name="T53" fmla="*/ 706 h 827"/>
                    <a:gd name="T54" fmla="*/ 1053 w 1169"/>
                    <a:gd name="T55" fmla="*/ 661 h 827"/>
                    <a:gd name="T56" fmla="*/ 1098 w 1169"/>
                    <a:gd name="T57" fmla="*/ 611 h 827"/>
                    <a:gd name="T58" fmla="*/ 1134 w 1169"/>
                    <a:gd name="T59" fmla="*/ 556 h 827"/>
                    <a:gd name="T60" fmla="*/ 1157 w 1169"/>
                    <a:gd name="T61" fmla="*/ 497 h 827"/>
                    <a:gd name="T62" fmla="*/ 1168 w 1169"/>
                    <a:gd name="T63" fmla="*/ 435 h 827"/>
                    <a:gd name="T64" fmla="*/ 1166 w 1169"/>
                    <a:gd name="T65" fmla="*/ 372 h 827"/>
                    <a:gd name="T66" fmla="*/ 1151 w 1169"/>
                    <a:gd name="T67" fmla="*/ 311 h 827"/>
                    <a:gd name="T68" fmla="*/ 1123 w 1169"/>
                    <a:gd name="T69" fmla="*/ 253 h 827"/>
                    <a:gd name="T70" fmla="*/ 1084 w 1169"/>
                    <a:gd name="T71" fmla="*/ 200 h 827"/>
                    <a:gd name="T72" fmla="*/ 1036 w 1169"/>
                    <a:gd name="T73" fmla="*/ 151 h 827"/>
                    <a:gd name="T74" fmla="*/ 977 w 1169"/>
                    <a:gd name="T75" fmla="*/ 108 h 827"/>
                    <a:gd name="T76" fmla="*/ 911 w 1169"/>
                    <a:gd name="T77" fmla="*/ 70 h 827"/>
                    <a:gd name="T78" fmla="*/ 837 w 1169"/>
                    <a:gd name="T79" fmla="*/ 41 h 827"/>
                    <a:gd name="T80" fmla="*/ 758 w 1169"/>
                    <a:gd name="T81" fmla="*/ 19 h 827"/>
                    <a:gd name="T82" fmla="*/ 674 w 1169"/>
                    <a:gd name="T83" fmla="*/ 5 h 827"/>
                    <a:gd name="T84" fmla="*/ 584 w 1169"/>
                    <a:gd name="T85" fmla="*/ 0 h 82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169"/>
                    <a:gd name="T130" fmla="*/ 0 h 827"/>
                    <a:gd name="T131" fmla="*/ 1169 w 1169"/>
                    <a:gd name="T132" fmla="*/ 827 h 82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169" h="827">
                      <a:moveTo>
                        <a:pt x="584" y="0"/>
                      </a:moveTo>
                      <a:lnTo>
                        <a:pt x="554" y="1"/>
                      </a:lnTo>
                      <a:lnTo>
                        <a:pt x="525" y="2"/>
                      </a:lnTo>
                      <a:lnTo>
                        <a:pt x="496" y="5"/>
                      </a:lnTo>
                      <a:lnTo>
                        <a:pt x="467" y="9"/>
                      </a:lnTo>
                      <a:lnTo>
                        <a:pt x="438" y="13"/>
                      </a:lnTo>
                      <a:lnTo>
                        <a:pt x="410" y="19"/>
                      </a:lnTo>
                      <a:lnTo>
                        <a:pt x="384" y="25"/>
                      </a:lnTo>
                      <a:lnTo>
                        <a:pt x="357" y="32"/>
                      </a:lnTo>
                      <a:lnTo>
                        <a:pt x="331" y="41"/>
                      </a:lnTo>
                      <a:lnTo>
                        <a:pt x="306" y="50"/>
                      </a:lnTo>
                      <a:lnTo>
                        <a:pt x="281" y="60"/>
                      </a:lnTo>
                      <a:lnTo>
                        <a:pt x="258" y="70"/>
                      </a:lnTo>
                      <a:lnTo>
                        <a:pt x="235" y="83"/>
                      </a:lnTo>
                      <a:lnTo>
                        <a:pt x="212" y="95"/>
                      </a:lnTo>
                      <a:lnTo>
                        <a:pt x="191" y="108"/>
                      </a:lnTo>
                      <a:lnTo>
                        <a:pt x="171" y="122"/>
                      </a:lnTo>
                      <a:lnTo>
                        <a:pt x="152" y="135"/>
                      </a:lnTo>
                      <a:lnTo>
                        <a:pt x="134" y="151"/>
                      </a:lnTo>
                      <a:lnTo>
                        <a:pt x="116" y="166"/>
                      </a:lnTo>
                      <a:lnTo>
                        <a:pt x="100" y="182"/>
                      </a:lnTo>
                      <a:lnTo>
                        <a:pt x="85" y="200"/>
                      </a:lnTo>
                      <a:lnTo>
                        <a:pt x="70" y="217"/>
                      </a:lnTo>
                      <a:lnTo>
                        <a:pt x="57" y="234"/>
                      </a:lnTo>
                      <a:lnTo>
                        <a:pt x="46" y="253"/>
                      </a:lnTo>
                      <a:lnTo>
                        <a:pt x="35" y="272"/>
                      </a:lnTo>
                      <a:lnTo>
                        <a:pt x="27" y="290"/>
                      </a:lnTo>
                      <a:lnTo>
                        <a:pt x="18" y="311"/>
                      </a:lnTo>
                      <a:lnTo>
                        <a:pt x="12" y="330"/>
                      </a:lnTo>
                      <a:lnTo>
                        <a:pt x="7" y="350"/>
                      </a:lnTo>
                      <a:lnTo>
                        <a:pt x="3" y="372"/>
                      </a:lnTo>
                      <a:lnTo>
                        <a:pt x="1" y="393"/>
                      </a:lnTo>
                      <a:lnTo>
                        <a:pt x="0" y="414"/>
                      </a:lnTo>
                      <a:lnTo>
                        <a:pt x="1" y="435"/>
                      </a:lnTo>
                      <a:lnTo>
                        <a:pt x="3" y="456"/>
                      </a:lnTo>
                      <a:lnTo>
                        <a:pt x="7" y="477"/>
                      </a:lnTo>
                      <a:lnTo>
                        <a:pt x="12" y="497"/>
                      </a:lnTo>
                      <a:lnTo>
                        <a:pt x="18" y="517"/>
                      </a:lnTo>
                      <a:lnTo>
                        <a:pt x="27" y="536"/>
                      </a:lnTo>
                      <a:lnTo>
                        <a:pt x="35" y="556"/>
                      </a:lnTo>
                      <a:lnTo>
                        <a:pt x="46" y="574"/>
                      </a:lnTo>
                      <a:lnTo>
                        <a:pt x="57" y="593"/>
                      </a:lnTo>
                      <a:lnTo>
                        <a:pt x="70" y="611"/>
                      </a:lnTo>
                      <a:lnTo>
                        <a:pt x="85" y="628"/>
                      </a:lnTo>
                      <a:lnTo>
                        <a:pt x="100" y="645"/>
                      </a:lnTo>
                      <a:lnTo>
                        <a:pt x="116" y="661"/>
                      </a:lnTo>
                      <a:lnTo>
                        <a:pt x="134" y="677"/>
                      </a:lnTo>
                      <a:lnTo>
                        <a:pt x="152" y="692"/>
                      </a:lnTo>
                      <a:lnTo>
                        <a:pt x="171" y="706"/>
                      </a:lnTo>
                      <a:lnTo>
                        <a:pt x="191" y="720"/>
                      </a:lnTo>
                      <a:lnTo>
                        <a:pt x="212" y="733"/>
                      </a:lnTo>
                      <a:lnTo>
                        <a:pt x="235" y="745"/>
                      </a:lnTo>
                      <a:lnTo>
                        <a:pt x="258" y="756"/>
                      </a:lnTo>
                      <a:lnTo>
                        <a:pt x="281" y="768"/>
                      </a:lnTo>
                      <a:lnTo>
                        <a:pt x="306" y="777"/>
                      </a:lnTo>
                      <a:lnTo>
                        <a:pt x="331" y="786"/>
                      </a:lnTo>
                      <a:lnTo>
                        <a:pt x="357" y="794"/>
                      </a:lnTo>
                      <a:lnTo>
                        <a:pt x="384" y="803"/>
                      </a:lnTo>
                      <a:lnTo>
                        <a:pt x="410" y="809"/>
                      </a:lnTo>
                      <a:lnTo>
                        <a:pt x="438" y="814"/>
                      </a:lnTo>
                      <a:lnTo>
                        <a:pt x="467" y="819"/>
                      </a:lnTo>
                      <a:lnTo>
                        <a:pt x="496" y="823"/>
                      </a:lnTo>
                      <a:lnTo>
                        <a:pt x="525" y="825"/>
                      </a:lnTo>
                      <a:lnTo>
                        <a:pt x="554" y="827"/>
                      </a:lnTo>
                      <a:lnTo>
                        <a:pt x="584" y="827"/>
                      </a:lnTo>
                      <a:lnTo>
                        <a:pt x="614" y="827"/>
                      </a:lnTo>
                      <a:lnTo>
                        <a:pt x="644" y="825"/>
                      </a:lnTo>
                      <a:lnTo>
                        <a:pt x="674" y="823"/>
                      </a:lnTo>
                      <a:lnTo>
                        <a:pt x="702" y="819"/>
                      </a:lnTo>
                      <a:lnTo>
                        <a:pt x="730" y="814"/>
                      </a:lnTo>
                      <a:lnTo>
                        <a:pt x="758" y="809"/>
                      </a:lnTo>
                      <a:lnTo>
                        <a:pt x="786" y="803"/>
                      </a:lnTo>
                      <a:lnTo>
                        <a:pt x="812" y="794"/>
                      </a:lnTo>
                      <a:lnTo>
                        <a:pt x="837" y="786"/>
                      </a:lnTo>
                      <a:lnTo>
                        <a:pt x="863" y="777"/>
                      </a:lnTo>
                      <a:lnTo>
                        <a:pt x="888" y="768"/>
                      </a:lnTo>
                      <a:lnTo>
                        <a:pt x="911" y="756"/>
                      </a:lnTo>
                      <a:lnTo>
                        <a:pt x="934" y="745"/>
                      </a:lnTo>
                      <a:lnTo>
                        <a:pt x="956" y="733"/>
                      </a:lnTo>
                      <a:lnTo>
                        <a:pt x="977" y="720"/>
                      </a:lnTo>
                      <a:lnTo>
                        <a:pt x="997" y="706"/>
                      </a:lnTo>
                      <a:lnTo>
                        <a:pt x="1017" y="692"/>
                      </a:lnTo>
                      <a:lnTo>
                        <a:pt x="1036" y="677"/>
                      </a:lnTo>
                      <a:lnTo>
                        <a:pt x="1053" y="661"/>
                      </a:lnTo>
                      <a:lnTo>
                        <a:pt x="1069" y="645"/>
                      </a:lnTo>
                      <a:lnTo>
                        <a:pt x="1084" y="628"/>
                      </a:lnTo>
                      <a:lnTo>
                        <a:pt x="1098" y="611"/>
                      </a:lnTo>
                      <a:lnTo>
                        <a:pt x="1111" y="593"/>
                      </a:lnTo>
                      <a:lnTo>
                        <a:pt x="1123" y="574"/>
                      </a:lnTo>
                      <a:lnTo>
                        <a:pt x="1134" y="556"/>
                      </a:lnTo>
                      <a:lnTo>
                        <a:pt x="1143" y="536"/>
                      </a:lnTo>
                      <a:lnTo>
                        <a:pt x="1151" y="517"/>
                      </a:lnTo>
                      <a:lnTo>
                        <a:pt x="1157" y="497"/>
                      </a:lnTo>
                      <a:lnTo>
                        <a:pt x="1162" y="477"/>
                      </a:lnTo>
                      <a:lnTo>
                        <a:pt x="1166" y="456"/>
                      </a:lnTo>
                      <a:lnTo>
                        <a:pt x="1168" y="435"/>
                      </a:lnTo>
                      <a:lnTo>
                        <a:pt x="1169" y="414"/>
                      </a:lnTo>
                      <a:lnTo>
                        <a:pt x="1168" y="393"/>
                      </a:lnTo>
                      <a:lnTo>
                        <a:pt x="1166" y="372"/>
                      </a:lnTo>
                      <a:lnTo>
                        <a:pt x="1162" y="350"/>
                      </a:lnTo>
                      <a:lnTo>
                        <a:pt x="1157" y="330"/>
                      </a:lnTo>
                      <a:lnTo>
                        <a:pt x="1151" y="311"/>
                      </a:lnTo>
                      <a:lnTo>
                        <a:pt x="1143" y="290"/>
                      </a:lnTo>
                      <a:lnTo>
                        <a:pt x="1134" y="272"/>
                      </a:lnTo>
                      <a:lnTo>
                        <a:pt x="1123" y="253"/>
                      </a:lnTo>
                      <a:lnTo>
                        <a:pt x="1111" y="234"/>
                      </a:lnTo>
                      <a:lnTo>
                        <a:pt x="1098" y="217"/>
                      </a:lnTo>
                      <a:lnTo>
                        <a:pt x="1084" y="200"/>
                      </a:lnTo>
                      <a:lnTo>
                        <a:pt x="1069" y="182"/>
                      </a:lnTo>
                      <a:lnTo>
                        <a:pt x="1053" y="166"/>
                      </a:lnTo>
                      <a:lnTo>
                        <a:pt x="1036" y="151"/>
                      </a:lnTo>
                      <a:lnTo>
                        <a:pt x="1017" y="135"/>
                      </a:lnTo>
                      <a:lnTo>
                        <a:pt x="997" y="122"/>
                      </a:lnTo>
                      <a:lnTo>
                        <a:pt x="977" y="108"/>
                      </a:lnTo>
                      <a:lnTo>
                        <a:pt x="956" y="95"/>
                      </a:lnTo>
                      <a:lnTo>
                        <a:pt x="934" y="83"/>
                      </a:lnTo>
                      <a:lnTo>
                        <a:pt x="911" y="70"/>
                      </a:lnTo>
                      <a:lnTo>
                        <a:pt x="888" y="60"/>
                      </a:lnTo>
                      <a:lnTo>
                        <a:pt x="863" y="50"/>
                      </a:lnTo>
                      <a:lnTo>
                        <a:pt x="837" y="41"/>
                      </a:lnTo>
                      <a:lnTo>
                        <a:pt x="812" y="32"/>
                      </a:lnTo>
                      <a:lnTo>
                        <a:pt x="786" y="25"/>
                      </a:lnTo>
                      <a:lnTo>
                        <a:pt x="758" y="19"/>
                      </a:lnTo>
                      <a:lnTo>
                        <a:pt x="730" y="13"/>
                      </a:lnTo>
                      <a:lnTo>
                        <a:pt x="702" y="9"/>
                      </a:lnTo>
                      <a:lnTo>
                        <a:pt x="674" y="5"/>
                      </a:lnTo>
                      <a:lnTo>
                        <a:pt x="644" y="2"/>
                      </a:lnTo>
                      <a:lnTo>
                        <a:pt x="614" y="1"/>
                      </a:lnTo>
                      <a:lnTo>
                        <a:pt x="584" y="0"/>
                      </a:lnTo>
                      <a:close/>
                    </a:path>
                  </a:pathLst>
                </a:custGeom>
                <a:noFill/>
                <a:ln w="9525">
                  <a:noFill/>
                  <a:round/>
                  <a:headEnd/>
                  <a:tailEnd/>
                </a:ln>
              </p:spPr>
              <p:txBody>
                <a:bodyPr/>
                <a:lstStyle/>
                <a:p>
                  <a:endParaRPr lang="en-US"/>
                </a:p>
              </p:txBody>
            </p:sp>
            <p:sp>
              <p:nvSpPr>
                <p:cNvPr id="1769" name="Freeform 1684"/>
                <p:cNvSpPr>
                  <a:spLocks/>
                </p:cNvSpPr>
                <p:nvPr/>
              </p:nvSpPr>
              <p:spPr bwMode="auto">
                <a:xfrm>
                  <a:off x="4410" y="1803"/>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close/>
                    </a:path>
                  </a:pathLst>
                </a:custGeom>
                <a:noFill/>
                <a:ln w="3175">
                  <a:solidFill>
                    <a:srgbClr val="000000"/>
                  </a:solidFill>
                  <a:round/>
                  <a:headEnd/>
                  <a:tailEnd/>
                </a:ln>
              </p:spPr>
              <p:txBody>
                <a:bodyPr/>
                <a:lstStyle/>
                <a:p>
                  <a:endParaRPr lang="en-US"/>
                </a:p>
              </p:txBody>
            </p:sp>
            <p:sp>
              <p:nvSpPr>
                <p:cNvPr id="1770" name="Freeform 1685"/>
                <p:cNvSpPr>
                  <a:spLocks/>
                </p:cNvSpPr>
                <p:nvPr/>
              </p:nvSpPr>
              <p:spPr bwMode="auto">
                <a:xfrm>
                  <a:off x="4221" y="1891"/>
                  <a:ext cx="189" cy="0"/>
                </a:xfrm>
                <a:custGeom>
                  <a:avLst/>
                  <a:gdLst>
                    <a:gd name="T0" fmla="*/ 189 w 189"/>
                    <a:gd name="T1" fmla="*/ 0 w 189"/>
                    <a:gd name="T2" fmla="*/ 189 w 189"/>
                    <a:gd name="T3" fmla="*/ 0 60000 65536"/>
                    <a:gd name="T4" fmla="*/ 0 60000 65536"/>
                    <a:gd name="T5" fmla="*/ 0 60000 65536"/>
                    <a:gd name="T6" fmla="*/ 0 w 189"/>
                    <a:gd name="T7" fmla="*/ 189 w 189"/>
                  </a:gdLst>
                  <a:ahLst/>
                  <a:cxnLst>
                    <a:cxn ang="T3">
                      <a:pos x="T0" y="0"/>
                    </a:cxn>
                    <a:cxn ang="T4">
                      <a:pos x="T1" y="0"/>
                    </a:cxn>
                    <a:cxn ang="T5">
                      <a:pos x="T2" y="0"/>
                    </a:cxn>
                  </a:cxnLst>
                  <a:rect l="T6" t="0" r="T7" b="0"/>
                  <a:pathLst>
                    <a:path w="189">
                      <a:moveTo>
                        <a:pt x="189" y="0"/>
                      </a:moveTo>
                      <a:lnTo>
                        <a:pt x="0" y="0"/>
                      </a:lnTo>
                      <a:lnTo>
                        <a:pt x="189" y="0"/>
                      </a:lnTo>
                      <a:close/>
                    </a:path>
                  </a:pathLst>
                </a:custGeom>
                <a:noFill/>
                <a:ln w="3175">
                  <a:solidFill>
                    <a:srgbClr val="000000"/>
                  </a:solidFill>
                  <a:round/>
                  <a:headEnd/>
                  <a:tailEnd/>
                </a:ln>
              </p:spPr>
              <p:txBody>
                <a:bodyPr/>
                <a:lstStyle/>
                <a:p>
                  <a:endParaRPr lang="en-US"/>
                </a:p>
              </p:txBody>
            </p:sp>
            <p:sp>
              <p:nvSpPr>
                <p:cNvPr id="1771" name="Freeform 1686"/>
                <p:cNvSpPr>
                  <a:spLocks/>
                </p:cNvSpPr>
                <p:nvPr/>
              </p:nvSpPr>
              <p:spPr bwMode="auto">
                <a:xfrm>
                  <a:off x="4221" y="1891"/>
                  <a:ext cx="189" cy="0"/>
                </a:xfrm>
                <a:custGeom>
                  <a:avLst/>
                  <a:gdLst>
                    <a:gd name="T0" fmla="*/ 189 w 189"/>
                    <a:gd name="T1" fmla="*/ 0 w 189"/>
                    <a:gd name="T2" fmla="*/ 189 w 189"/>
                    <a:gd name="T3" fmla="*/ 0 60000 65536"/>
                    <a:gd name="T4" fmla="*/ 0 60000 65536"/>
                    <a:gd name="T5" fmla="*/ 0 60000 65536"/>
                    <a:gd name="T6" fmla="*/ 0 w 189"/>
                    <a:gd name="T7" fmla="*/ 189 w 189"/>
                  </a:gdLst>
                  <a:ahLst/>
                  <a:cxnLst>
                    <a:cxn ang="T3">
                      <a:pos x="T0" y="0"/>
                    </a:cxn>
                    <a:cxn ang="T4">
                      <a:pos x="T1" y="0"/>
                    </a:cxn>
                    <a:cxn ang="T5">
                      <a:pos x="T2" y="0"/>
                    </a:cxn>
                  </a:cxnLst>
                  <a:rect l="T6" t="0" r="T7" b="0"/>
                  <a:pathLst>
                    <a:path w="189">
                      <a:moveTo>
                        <a:pt x="189" y="0"/>
                      </a:moveTo>
                      <a:lnTo>
                        <a:pt x="0" y="0"/>
                      </a:lnTo>
                      <a:lnTo>
                        <a:pt x="189" y="0"/>
                      </a:lnTo>
                      <a:close/>
                    </a:path>
                  </a:pathLst>
                </a:custGeom>
                <a:noFill/>
                <a:ln w="3175">
                  <a:solidFill>
                    <a:srgbClr val="000000"/>
                  </a:solidFill>
                  <a:round/>
                  <a:headEnd/>
                  <a:tailEnd/>
                </a:ln>
              </p:spPr>
              <p:txBody>
                <a:bodyPr/>
                <a:lstStyle/>
                <a:p>
                  <a:endParaRPr lang="en-US"/>
                </a:p>
              </p:txBody>
            </p:sp>
            <p:sp>
              <p:nvSpPr>
                <p:cNvPr id="1772" name="Freeform 1687"/>
                <p:cNvSpPr>
                  <a:spLocks/>
                </p:cNvSpPr>
                <p:nvPr/>
              </p:nvSpPr>
              <p:spPr bwMode="auto">
                <a:xfrm>
                  <a:off x="4221" y="1891"/>
                  <a:ext cx="189" cy="0"/>
                </a:xfrm>
                <a:custGeom>
                  <a:avLst/>
                  <a:gdLst>
                    <a:gd name="T0" fmla="*/ 189 w 189"/>
                    <a:gd name="T1" fmla="*/ 0 w 189"/>
                    <a:gd name="T2" fmla="*/ 189 w 189"/>
                    <a:gd name="T3" fmla="*/ 0 60000 65536"/>
                    <a:gd name="T4" fmla="*/ 0 60000 65536"/>
                    <a:gd name="T5" fmla="*/ 0 60000 65536"/>
                    <a:gd name="T6" fmla="*/ 0 w 189"/>
                    <a:gd name="T7" fmla="*/ 189 w 189"/>
                  </a:gdLst>
                  <a:ahLst/>
                  <a:cxnLst>
                    <a:cxn ang="T3">
                      <a:pos x="T0" y="0"/>
                    </a:cxn>
                    <a:cxn ang="T4">
                      <a:pos x="T1" y="0"/>
                    </a:cxn>
                    <a:cxn ang="T5">
                      <a:pos x="T2" y="0"/>
                    </a:cxn>
                  </a:cxnLst>
                  <a:rect l="T6" t="0" r="T7" b="0"/>
                  <a:pathLst>
                    <a:path w="189">
                      <a:moveTo>
                        <a:pt x="189" y="0"/>
                      </a:moveTo>
                      <a:lnTo>
                        <a:pt x="0" y="0"/>
                      </a:lnTo>
                      <a:lnTo>
                        <a:pt x="189" y="0"/>
                      </a:lnTo>
                      <a:close/>
                    </a:path>
                  </a:pathLst>
                </a:custGeom>
                <a:noFill/>
                <a:ln w="3175">
                  <a:solidFill>
                    <a:srgbClr val="000000"/>
                  </a:solidFill>
                  <a:round/>
                  <a:headEnd/>
                  <a:tailEnd/>
                </a:ln>
              </p:spPr>
              <p:txBody>
                <a:bodyPr/>
                <a:lstStyle/>
                <a:p>
                  <a:endParaRPr lang="en-US"/>
                </a:p>
              </p:txBody>
            </p:sp>
            <p:sp>
              <p:nvSpPr>
                <p:cNvPr id="1773" name="Freeform 1688"/>
                <p:cNvSpPr>
                  <a:spLocks noEditPoints="1"/>
                </p:cNvSpPr>
                <p:nvPr/>
              </p:nvSpPr>
              <p:spPr bwMode="auto">
                <a:xfrm>
                  <a:off x="4221" y="1803"/>
                  <a:ext cx="189" cy="88"/>
                </a:xfrm>
                <a:custGeom>
                  <a:avLst/>
                  <a:gdLst>
                    <a:gd name="T0" fmla="*/ 189 w 189"/>
                    <a:gd name="T1" fmla="*/ 88 h 88"/>
                    <a:gd name="T2" fmla="*/ 189 w 189"/>
                    <a:gd name="T3" fmla="*/ 0 h 88"/>
                    <a:gd name="T4" fmla="*/ 0 w 189"/>
                    <a:gd name="T5" fmla="*/ 0 h 88"/>
                    <a:gd name="T6" fmla="*/ 0 w 189"/>
                    <a:gd name="T7" fmla="*/ 88 h 88"/>
                    <a:gd name="T8" fmla="*/ 189 w 189"/>
                    <a:gd name="T9" fmla="*/ 88 h 88"/>
                    <a:gd name="T10" fmla="*/ 0 w 189"/>
                    <a:gd name="T11" fmla="*/ 88 h 88"/>
                    <a:gd name="T12" fmla="*/ 0 w 189"/>
                    <a:gd name="T13" fmla="*/ 0 h 88"/>
                    <a:gd name="T14" fmla="*/ 0 w 189"/>
                    <a:gd name="T15" fmla="*/ 88 h 88"/>
                    <a:gd name="T16" fmla="*/ 189 w 189"/>
                    <a:gd name="T17" fmla="*/ 88 h 88"/>
                    <a:gd name="T18" fmla="*/ 189 w 189"/>
                    <a:gd name="T19" fmla="*/ 0 h 88"/>
                    <a:gd name="T20" fmla="*/ 189 w 189"/>
                    <a:gd name="T21" fmla="*/ 88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9"/>
                    <a:gd name="T34" fmla="*/ 0 h 88"/>
                    <a:gd name="T35" fmla="*/ 189 w 189"/>
                    <a:gd name="T36" fmla="*/ 88 h 8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9" h="88">
                      <a:moveTo>
                        <a:pt x="189" y="88"/>
                      </a:moveTo>
                      <a:lnTo>
                        <a:pt x="189" y="0"/>
                      </a:lnTo>
                      <a:lnTo>
                        <a:pt x="0" y="0"/>
                      </a:lnTo>
                      <a:lnTo>
                        <a:pt x="0" y="88"/>
                      </a:lnTo>
                      <a:lnTo>
                        <a:pt x="189" y="88"/>
                      </a:lnTo>
                      <a:close/>
                      <a:moveTo>
                        <a:pt x="0" y="88"/>
                      </a:moveTo>
                      <a:lnTo>
                        <a:pt x="0" y="0"/>
                      </a:lnTo>
                      <a:lnTo>
                        <a:pt x="0" y="88"/>
                      </a:lnTo>
                      <a:close/>
                      <a:moveTo>
                        <a:pt x="189" y="88"/>
                      </a:moveTo>
                      <a:lnTo>
                        <a:pt x="189" y="0"/>
                      </a:lnTo>
                      <a:lnTo>
                        <a:pt x="189" y="88"/>
                      </a:lnTo>
                      <a:close/>
                    </a:path>
                  </a:pathLst>
                </a:custGeom>
                <a:noFill/>
                <a:ln w="9525">
                  <a:noFill/>
                  <a:round/>
                  <a:headEnd/>
                  <a:tailEnd/>
                </a:ln>
              </p:spPr>
              <p:txBody>
                <a:bodyPr/>
                <a:lstStyle/>
                <a:p>
                  <a:endParaRPr lang="en-US"/>
                </a:p>
              </p:txBody>
            </p:sp>
            <p:sp>
              <p:nvSpPr>
                <p:cNvPr id="1774" name="Rectangle 1689"/>
                <p:cNvSpPr>
                  <a:spLocks noChangeArrowheads="1"/>
                </p:cNvSpPr>
                <p:nvPr/>
              </p:nvSpPr>
              <p:spPr bwMode="auto">
                <a:xfrm>
                  <a:off x="4221" y="1803"/>
                  <a:ext cx="189" cy="88"/>
                </a:xfrm>
                <a:prstGeom prst="rect">
                  <a:avLst/>
                </a:prstGeom>
                <a:noFill/>
                <a:ln w="3175">
                  <a:solidFill>
                    <a:srgbClr val="000000"/>
                  </a:solidFill>
                  <a:miter lim="800000"/>
                  <a:headEnd/>
                  <a:tailEnd/>
                </a:ln>
              </p:spPr>
              <p:txBody>
                <a:bodyPr/>
                <a:lstStyle/>
                <a:p>
                  <a:endParaRPr lang="en-US"/>
                </a:p>
              </p:txBody>
            </p:sp>
            <p:sp>
              <p:nvSpPr>
                <p:cNvPr id="1775" name="Freeform 1690"/>
                <p:cNvSpPr>
                  <a:spLocks/>
                </p:cNvSpPr>
                <p:nvPr/>
              </p:nvSpPr>
              <p:spPr bwMode="auto">
                <a:xfrm>
                  <a:off x="4221" y="1803"/>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path>
                  </a:pathLst>
                </a:custGeom>
                <a:noFill/>
                <a:ln w="3175">
                  <a:solidFill>
                    <a:srgbClr val="000000"/>
                  </a:solidFill>
                  <a:round/>
                  <a:headEnd/>
                  <a:tailEnd/>
                </a:ln>
              </p:spPr>
              <p:txBody>
                <a:bodyPr/>
                <a:lstStyle/>
                <a:p>
                  <a:endParaRPr lang="en-US"/>
                </a:p>
              </p:txBody>
            </p:sp>
            <p:sp>
              <p:nvSpPr>
                <p:cNvPr id="1776" name="Freeform 1691"/>
                <p:cNvSpPr>
                  <a:spLocks/>
                </p:cNvSpPr>
                <p:nvPr/>
              </p:nvSpPr>
              <p:spPr bwMode="auto">
                <a:xfrm>
                  <a:off x="4410" y="1803"/>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path>
                  </a:pathLst>
                </a:custGeom>
                <a:noFill/>
                <a:ln w="3175">
                  <a:solidFill>
                    <a:srgbClr val="000000"/>
                  </a:solidFill>
                  <a:round/>
                  <a:headEnd/>
                  <a:tailEnd/>
                </a:ln>
              </p:spPr>
              <p:txBody>
                <a:bodyPr/>
                <a:lstStyle/>
                <a:p>
                  <a:endParaRPr lang="en-US"/>
                </a:p>
              </p:txBody>
            </p:sp>
            <p:sp>
              <p:nvSpPr>
                <p:cNvPr id="1777" name="Freeform 1692"/>
                <p:cNvSpPr>
                  <a:spLocks noEditPoints="1"/>
                </p:cNvSpPr>
                <p:nvPr/>
              </p:nvSpPr>
              <p:spPr bwMode="auto">
                <a:xfrm>
                  <a:off x="4315" y="1890"/>
                  <a:ext cx="2" cy="386"/>
                </a:xfrm>
                <a:custGeom>
                  <a:avLst/>
                  <a:gdLst>
                    <a:gd name="T0" fmla="*/ 2 w 2"/>
                    <a:gd name="T1" fmla="*/ 40 h 386"/>
                    <a:gd name="T2" fmla="*/ 1 w 2"/>
                    <a:gd name="T3" fmla="*/ 42 h 386"/>
                    <a:gd name="T4" fmla="*/ 0 w 2"/>
                    <a:gd name="T5" fmla="*/ 40 h 386"/>
                    <a:gd name="T6" fmla="*/ 0 w 2"/>
                    <a:gd name="T7" fmla="*/ 0 h 386"/>
                    <a:gd name="T8" fmla="*/ 2 w 2"/>
                    <a:gd name="T9" fmla="*/ 0 h 386"/>
                    <a:gd name="T10" fmla="*/ 2 w 2"/>
                    <a:gd name="T11" fmla="*/ 1 h 386"/>
                    <a:gd name="T12" fmla="*/ 2 w 2"/>
                    <a:gd name="T13" fmla="*/ 103 h 386"/>
                    <a:gd name="T14" fmla="*/ 1 w 2"/>
                    <a:gd name="T15" fmla="*/ 104 h 386"/>
                    <a:gd name="T16" fmla="*/ 0 w 2"/>
                    <a:gd name="T17" fmla="*/ 103 h 386"/>
                    <a:gd name="T18" fmla="*/ 0 w 2"/>
                    <a:gd name="T19" fmla="*/ 63 h 386"/>
                    <a:gd name="T20" fmla="*/ 2 w 2"/>
                    <a:gd name="T21" fmla="*/ 63 h 386"/>
                    <a:gd name="T22" fmla="*/ 2 w 2"/>
                    <a:gd name="T23" fmla="*/ 64 h 386"/>
                    <a:gd name="T24" fmla="*/ 2 w 2"/>
                    <a:gd name="T25" fmla="*/ 165 h 386"/>
                    <a:gd name="T26" fmla="*/ 1 w 2"/>
                    <a:gd name="T27" fmla="*/ 167 h 386"/>
                    <a:gd name="T28" fmla="*/ 0 w 2"/>
                    <a:gd name="T29" fmla="*/ 165 h 386"/>
                    <a:gd name="T30" fmla="*/ 0 w 2"/>
                    <a:gd name="T31" fmla="*/ 125 h 386"/>
                    <a:gd name="T32" fmla="*/ 2 w 2"/>
                    <a:gd name="T33" fmla="*/ 125 h 386"/>
                    <a:gd name="T34" fmla="*/ 2 w 2"/>
                    <a:gd name="T35" fmla="*/ 126 h 386"/>
                    <a:gd name="T36" fmla="*/ 2 w 2"/>
                    <a:gd name="T37" fmla="*/ 228 h 386"/>
                    <a:gd name="T38" fmla="*/ 1 w 2"/>
                    <a:gd name="T39" fmla="*/ 228 h 386"/>
                    <a:gd name="T40" fmla="*/ 0 w 2"/>
                    <a:gd name="T41" fmla="*/ 228 h 386"/>
                    <a:gd name="T42" fmla="*/ 0 w 2"/>
                    <a:gd name="T43" fmla="*/ 188 h 386"/>
                    <a:gd name="T44" fmla="*/ 2 w 2"/>
                    <a:gd name="T45" fmla="*/ 188 h 386"/>
                    <a:gd name="T46" fmla="*/ 2 w 2"/>
                    <a:gd name="T47" fmla="*/ 189 h 386"/>
                    <a:gd name="T48" fmla="*/ 2 w 2"/>
                    <a:gd name="T49" fmla="*/ 290 h 386"/>
                    <a:gd name="T50" fmla="*/ 1 w 2"/>
                    <a:gd name="T51" fmla="*/ 291 h 386"/>
                    <a:gd name="T52" fmla="*/ 0 w 2"/>
                    <a:gd name="T53" fmla="*/ 290 h 386"/>
                    <a:gd name="T54" fmla="*/ 0 w 2"/>
                    <a:gd name="T55" fmla="*/ 250 h 386"/>
                    <a:gd name="T56" fmla="*/ 2 w 2"/>
                    <a:gd name="T57" fmla="*/ 250 h 386"/>
                    <a:gd name="T58" fmla="*/ 2 w 2"/>
                    <a:gd name="T59" fmla="*/ 251 h 386"/>
                    <a:gd name="T60" fmla="*/ 2 w 2"/>
                    <a:gd name="T61" fmla="*/ 352 h 386"/>
                    <a:gd name="T62" fmla="*/ 1 w 2"/>
                    <a:gd name="T63" fmla="*/ 353 h 386"/>
                    <a:gd name="T64" fmla="*/ 0 w 2"/>
                    <a:gd name="T65" fmla="*/ 352 h 386"/>
                    <a:gd name="T66" fmla="*/ 0 w 2"/>
                    <a:gd name="T67" fmla="*/ 312 h 386"/>
                    <a:gd name="T68" fmla="*/ 2 w 2"/>
                    <a:gd name="T69" fmla="*/ 312 h 386"/>
                    <a:gd name="T70" fmla="*/ 2 w 2"/>
                    <a:gd name="T71" fmla="*/ 313 h 386"/>
                    <a:gd name="T72" fmla="*/ 2 w 2"/>
                    <a:gd name="T73" fmla="*/ 384 h 386"/>
                    <a:gd name="T74" fmla="*/ 1 w 2"/>
                    <a:gd name="T75" fmla="*/ 386 h 386"/>
                    <a:gd name="T76" fmla="*/ 0 w 2"/>
                    <a:gd name="T77" fmla="*/ 384 h 386"/>
                    <a:gd name="T78" fmla="*/ 0 w 2"/>
                    <a:gd name="T79" fmla="*/ 375 h 386"/>
                    <a:gd name="T80" fmla="*/ 2 w 2"/>
                    <a:gd name="T81" fmla="*/ 375 h 386"/>
                    <a:gd name="T82" fmla="*/ 2 w 2"/>
                    <a:gd name="T83" fmla="*/ 375 h 38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
                    <a:gd name="T127" fmla="*/ 0 h 386"/>
                    <a:gd name="T128" fmla="*/ 2 w 2"/>
                    <a:gd name="T129" fmla="*/ 386 h 38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 h="386">
                      <a:moveTo>
                        <a:pt x="2" y="1"/>
                      </a:moveTo>
                      <a:lnTo>
                        <a:pt x="2" y="40"/>
                      </a:lnTo>
                      <a:lnTo>
                        <a:pt x="2" y="42"/>
                      </a:lnTo>
                      <a:lnTo>
                        <a:pt x="1" y="42"/>
                      </a:lnTo>
                      <a:lnTo>
                        <a:pt x="0" y="42"/>
                      </a:lnTo>
                      <a:lnTo>
                        <a:pt x="0" y="40"/>
                      </a:lnTo>
                      <a:lnTo>
                        <a:pt x="0" y="1"/>
                      </a:lnTo>
                      <a:lnTo>
                        <a:pt x="0" y="0"/>
                      </a:lnTo>
                      <a:lnTo>
                        <a:pt x="1" y="0"/>
                      </a:lnTo>
                      <a:lnTo>
                        <a:pt x="2" y="0"/>
                      </a:lnTo>
                      <a:lnTo>
                        <a:pt x="2" y="1"/>
                      </a:lnTo>
                      <a:close/>
                      <a:moveTo>
                        <a:pt x="2" y="64"/>
                      </a:moveTo>
                      <a:lnTo>
                        <a:pt x="2" y="103"/>
                      </a:lnTo>
                      <a:lnTo>
                        <a:pt x="2" y="104"/>
                      </a:lnTo>
                      <a:lnTo>
                        <a:pt x="1" y="104"/>
                      </a:lnTo>
                      <a:lnTo>
                        <a:pt x="0" y="104"/>
                      </a:lnTo>
                      <a:lnTo>
                        <a:pt x="0" y="103"/>
                      </a:lnTo>
                      <a:lnTo>
                        <a:pt x="0" y="64"/>
                      </a:lnTo>
                      <a:lnTo>
                        <a:pt x="0" y="63"/>
                      </a:lnTo>
                      <a:lnTo>
                        <a:pt x="1" y="63"/>
                      </a:lnTo>
                      <a:lnTo>
                        <a:pt x="2" y="63"/>
                      </a:lnTo>
                      <a:lnTo>
                        <a:pt x="2" y="64"/>
                      </a:lnTo>
                      <a:close/>
                      <a:moveTo>
                        <a:pt x="2" y="126"/>
                      </a:moveTo>
                      <a:lnTo>
                        <a:pt x="2" y="165"/>
                      </a:lnTo>
                      <a:lnTo>
                        <a:pt x="2" y="166"/>
                      </a:lnTo>
                      <a:lnTo>
                        <a:pt x="1" y="167"/>
                      </a:lnTo>
                      <a:lnTo>
                        <a:pt x="0" y="166"/>
                      </a:lnTo>
                      <a:lnTo>
                        <a:pt x="0" y="165"/>
                      </a:lnTo>
                      <a:lnTo>
                        <a:pt x="0" y="126"/>
                      </a:lnTo>
                      <a:lnTo>
                        <a:pt x="0" y="125"/>
                      </a:lnTo>
                      <a:lnTo>
                        <a:pt x="1" y="125"/>
                      </a:lnTo>
                      <a:lnTo>
                        <a:pt x="2" y="125"/>
                      </a:lnTo>
                      <a:lnTo>
                        <a:pt x="2" y="126"/>
                      </a:lnTo>
                      <a:close/>
                      <a:moveTo>
                        <a:pt x="2" y="189"/>
                      </a:moveTo>
                      <a:lnTo>
                        <a:pt x="2" y="228"/>
                      </a:lnTo>
                      <a:lnTo>
                        <a:pt x="1" y="228"/>
                      </a:lnTo>
                      <a:lnTo>
                        <a:pt x="0" y="228"/>
                      </a:lnTo>
                      <a:lnTo>
                        <a:pt x="0" y="189"/>
                      </a:lnTo>
                      <a:lnTo>
                        <a:pt x="0" y="188"/>
                      </a:lnTo>
                      <a:lnTo>
                        <a:pt x="1" y="187"/>
                      </a:lnTo>
                      <a:lnTo>
                        <a:pt x="2" y="188"/>
                      </a:lnTo>
                      <a:lnTo>
                        <a:pt x="2" y="189"/>
                      </a:lnTo>
                      <a:close/>
                      <a:moveTo>
                        <a:pt x="2" y="251"/>
                      </a:moveTo>
                      <a:lnTo>
                        <a:pt x="2" y="290"/>
                      </a:lnTo>
                      <a:lnTo>
                        <a:pt x="2" y="291"/>
                      </a:lnTo>
                      <a:lnTo>
                        <a:pt x="1" y="291"/>
                      </a:lnTo>
                      <a:lnTo>
                        <a:pt x="0" y="291"/>
                      </a:lnTo>
                      <a:lnTo>
                        <a:pt x="0" y="290"/>
                      </a:lnTo>
                      <a:lnTo>
                        <a:pt x="0" y="251"/>
                      </a:lnTo>
                      <a:lnTo>
                        <a:pt x="0" y="250"/>
                      </a:lnTo>
                      <a:lnTo>
                        <a:pt x="1" y="250"/>
                      </a:lnTo>
                      <a:lnTo>
                        <a:pt x="2" y="250"/>
                      </a:lnTo>
                      <a:lnTo>
                        <a:pt x="2" y="251"/>
                      </a:lnTo>
                      <a:close/>
                      <a:moveTo>
                        <a:pt x="2" y="313"/>
                      </a:moveTo>
                      <a:lnTo>
                        <a:pt x="2" y="352"/>
                      </a:lnTo>
                      <a:lnTo>
                        <a:pt x="2" y="353"/>
                      </a:lnTo>
                      <a:lnTo>
                        <a:pt x="1" y="353"/>
                      </a:lnTo>
                      <a:lnTo>
                        <a:pt x="0" y="353"/>
                      </a:lnTo>
                      <a:lnTo>
                        <a:pt x="0" y="352"/>
                      </a:lnTo>
                      <a:lnTo>
                        <a:pt x="0" y="313"/>
                      </a:lnTo>
                      <a:lnTo>
                        <a:pt x="0" y="312"/>
                      </a:lnTo>
                      <a:lnTo>
                        <a:pt x="1" y="312"/>
                      </a:lnTo>
                      <a:lnTo>
                        <a:pt x="2" y="312"/>
                      </a:lnTo>
                      <a:lnTo>
                        <a:pt x="2" y="313"/>
                      </a:lnTo>
                      <a:close/>
                      <a:moveTo>
                        <a:pt x="2" y="375"/>
                      </a:moveTo>
                      <a:lnTo>
                        <a:pt x="2" y="384"/>
                      </a:lnTo>
                      <a:lnTo>
                        <a:pt x="2" y="385"/>
                      </a:lnTo>
                      <a:lnTo>
                        <a:pt x="1" y="386"/>
                      </a:lnTo>
                      <a:lnTo>
                        <a:pt x="0" y="385"/>
                      </a:lnTo>
                      <a:lnTo>
                        <a:pt x="0" y="384"/>
                      </a:lnTo>
                      <a:lnTo>
                        <a:pt x="0" y="375"/>
                      </a:lnTo>
                      <a:lnTo>
                        <a:pt x="1" y="375"/>
                      </a:lnTo>
                      <a:lnTo>
                        <a:pt x="2" y="375"/>
                      </a:lnTo>
                      <a:close/>
                    </a:path>
                  </a:pathLst>
                </a:custGeom>
                <a:noFill/>
                <a:ln w="1588">
                  <a:solidFill>
                    <a:srgbClr val="000000"/>
                  </a:solidFill>
                  <a:round/>
                  <a:headEnd/>
                  <a:tailEnd/>
                </a:ln>
              </p:spPr>
              <p:txBody>
                <a:bodyPr/>
                <a:lstStyle/>
                <a:p>
                  <a:endParaRPr lang="en-US"/>
                </a:p>
              </p:txBody>
            </p:sp>
            <p:sp>
              <p:nvSpPr>
                <p:cNvPr id="1778" name="Freeform 1693"/>
                <p:cNvSpPr>
                  <a:spLocks noEditPoints="1"/>
                </p:cNvSpPr>
                <p:nvPr/>
              </p:nvSpPr>
              <p:spPr bwMode="auto">
                <a:xfrm>
                  <a:off x="4601" y="1886"/>
                  <a:ext cx="3" cy="445"/>
                </a:xfrm>
                <a:custGeom>
                  <a:avLst/>
                  <a:gdLst>
                    <a:gd name="T0" fmla="*/ 3 w 3"/>
                    <a:gd name="T1" fmla="*/ 40 h 445"/>
                    <a:gd name="T2" fmla="*/ 2 w 3"/>
                    <a:gd name="T3" fmla="*/ 42 h 445"/>
                    <a:gd name="T4" fmla="*/ 0 w 3"/>
                    <a:gd name="T5" fmla="*/ 40 h 445"/>
                    <a:gd name="T6" fmla="*/ 1 w 3"/>
                    <a:gd name="T7" fmla="*/ 0 h 445"/>
                    <a:gd name="T8" fmla="*/ 3 w 3"/>
                    <a:gd name="T9" fmla="*/ 0 h 445"/>
                    <a:gd name="T10" fmla="*/ 3 w 3"/>
                    <a:gd name="T11" fmla="*/ 1 h 445"/>
                    <a:gd name="T12" fmla="*/ 3 w 3"/>
                    <a:gd name="T13" fmla="*/ 103 h 445"/>
                    <a:gd name="T14" fmla="*/ 2 w 3"/>
                    <a:gd name="T15" fmla="*/ 103 h 445"/>
                    <a:gd name="T16" fmla="*/ 0 w 3"/>
                    <a:gd name="T17" fmla="*/ 103 h 445"/>
                    <a:gd name="T18" fmla="*/ 1 w 3"/>
                    <a:gd name="T19" fmla="*/ 63 h 445"/>
                    <a:gd name="T20" fmla="*/ 3 w 3"/>
                    <a:gd name="T21" fmla="*/ 63 h 445"/>
                    <a:gd name="T22" fmla="*/ 3 w 3"/>
                    <a:gd name="T23" fmla="*/ 64 h 445"/>
                    <a:gd name="T24" fmla="*/ 3 w 3"/>
                    <a:gd name="T25" fmla="*/ 165 h 445"/>
                    <a:gd name="T26" fmla="*/ 2 w 3"/>
                    <a:gd name="T27" fmla="*/ 166 h 445"/>
                    <a:gd name="T28" fmla="*/ 0 w 3"/>
                    <a:gd name="T29" fmla="*/ 165 h 445"/>
                    <a:gd name="T30" fmla="*/ 1 w 3"/>
                    <a:gd name="T31" fmla="*/ 125 h 445"/>
                    <a:gd name="T32" fmla="*/ 3 w 3"/>
                    <a:gd name="T33" fmla="*/ 125 h 445"/>
                    <a:gd name="T34" fmla="*/ 3 w 3"/>
                    <a:gd name="T35" fmla="*/ 126 h 445"/>
                    <a:gd name="T36" fmla="*/ 3 w 3"/>
                    <a:gd name="T37" fmla="*/ 227 h 445"/>
                    <a:gd name="T38" fmla="*/ 2 w 3"/>
                    <a:gd name="T39" fmla="*/ 228 h 445"/>
                    <a:gd name="T40" fmla="*/ 0 w 3"/>
                    <a:gd name="T41" fmla="*/ 227 h 445"/>
                    <a:gd name="T42" fmla="*/ 1 w 3"/>
                    <a:gd name="T43" fmla="*/ 187 h 445"/>
                    <a:gd name="T44" fmla="*/ 3 w 3"/>
                    <a:gd name="T45" fmla="*/ 187 h 445"/>
                    <a:gd name="T46" fmla="*/ 3 w 3"/>
                    <a:gd name="T47" fmla="*/ 188 h 445"/>
                    <a:gd name="T48" fmla="*/ 3 w 3"/>
                    <a:gd name="T49" fmla="*/ 289 h 445"/>
                    <a:gd name="T50" fmla="*/ 2 w 3"/>
                    <a:gd name="T51" fmla="*/ 291 h 445"/>
                    <a:gd name="T52" fmla="*/ 0 w 3"/>
                    <a:gd name="T53" fmla="*/ 289 h 445"/>
                    <a:gd name="T54" fmla="*/ 1 w 3"/>
                    <a:gd name="T55" fmla="*/ 250 h 445"/>
                    <a:gd name="T56" fmla="*/ 3 w 3"/>
                    <a:gd name="T57" fmla="*/ 250 h 445"/>
                    <a:gd name="T58" fmla="*/ 3 w 3"/>
                    <a:gd name="T59" fmla="*/ 250 h 445"/>
                    <a:gd name="T60" fmla="*/ 3 w 3"/>
                    <a:gd name="T61" fmla="*/ 352 h 445"/>
                    <a:gd name="T62" fmla="*/ 2 w 3"/>
                    <a:gd name="T63" fmla="*/ 353 h 445"/>
                    <a:gd name="T64" fmla="*/ 0 w 3"/>
                    <a:gd name="T65" fmla="*/ 352 h 445"/>
                    <a:gd name="T66" fmla="*/ 1 w 3"/>
                    <a:gd name="T67" fmla="*/ 312 h 445"/>
                    <a:gd name="T68" fmla="*/ 3 w 3"/>
                    <a:gd name="T69" fmla="*/ 312 h 445"/>
                    <a:gd name="T70" fmla="*/ 3 w 3"/>
                    <a:gd name="T71" fmla="*/ 313 h 445"/>
                    <a:gd name="T72" fmla="*/ 3 w 3"/>
                    <a:gd name="T73" fmla="*/ 414 h 445"/>
                    <a:gd name="T74" fmla="*/ 2 w 3"/>
                    <a:gd name="T75" fmla="*/ 415 h 445"/>
                    <a:gd name="T76" fmla="*/ 0 w 3"/>
                    <a:gd name="T77" fmla="*/ 414 h 445"/>
                    <a:gd name="T78" fmla="*/ 1 w 3"/>
                    <a:gd name="T79" fmla="*/ 375 h 445"/>
                    <a:gd name="T80" fmla="*/ 3 w 3"/>
                    <a:gd name="T81" fmla="*/ 375 h 445"/>
                    <a:gd name="T82" fmla="*/ 3 w 3"/>
                    <a:gd name="T83" fmla="*/ 375 h 445"/>
                    <a:gd name="T84" fmla="*/ 3 w 3"/>
                    <a:gd name="T85" fmla="*/ 444 h 445"/>
                    <a:gd name="T86" fmla="*/ 2 w 3"/>
                    <a:gd name="T87" fmla="*/ 445 h 445"/>
                    <a:gd name="T88" fmla="*/ 0 w 3"/>
                    <a:gd name="T89" fmla="*/ 444 h 445"/>
                    <a:gd name="T90" fmla="*/ 1 w 3"/>
                    <a:gd name="T91" fmla="*/ 436 h 445"/>
                    <a:gd name="T92" fmla="*/ 3 w 3"/>
                    <a:gd name="T93" fmla="*/ 436 h 445"/>
                    <a:gd name="T94" fmla="*/ 3 w 3"/>
                    <a:gd name="T95" fmla="*/ 438 h 44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
                    <a:gd name="T145" fmla="*/ 0 h 445"/>
                    <a:gd name="T146" fmla="*/ 3 w 3"/>
                    <a:gd name="T147" fmla="*/ 445 h 44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 h="445">
                      <a:moveTo>
                        <a:pt x="3" y="1"/>
                      </a:moveTo>
                      <a:lnTo>
                        <a:pt x="3" y="40"/>
                      </a:lnTo>
                      <a:lnTo>
                        <a:pt x="3" y="41"/>
                      </a:lnTo>
                      <a:lnTo>
                        <a:pt x="2" y="42"/>
                      </a:lnTo>
                      <a:lnTo>
                        <a:pt x="1" y="41"/>
                      </a:lnTo>
                      <a:lnTo>
                        <a:pt x="0" y="40"/>
                      </a:lnTo>
                      <a:lnTo>
                        <a:pt x="0" y="1"/>
                      </a:lnTo>
                      <a:lnTo>
                        <a:pt x="1" y="0"/>
                      </a:lnTo>
                      <a:lnTo>
                        <a:pt x="2" y="0"/>
                      </a:lnTo>
                      <a:lnTo>
                        <a:pt x="3" y="0"/>
                      </a:lnTo>
                      <a:lnTo>
                        <a:pt x="3" y="1"/>
                      </a:lnTo>
                      <a:close/>
                      <a:moveTo>
                        <a:pt x="3" y="64"/>
                      </a:moveTo>
                      <a:lnTo>
                        <a:pt x="3" y="103"/>
                      </a:lnTo>
                      <a:lnTo>
                        <a:pt x="2" y="103"/>
                      </a:lnTo>
                      <a:lnTo>
                        <a:pt x="1" y="103"/>
                      </a:lnTo>
                      <a:lnTo>
                        <a:pt x="0" y="103"/>
                      </a:lnTo>
                      <a:lnTo>
                        <a:pt x="0" y="64"/>
                      </a:lnTo>
                      <a:lnTo>
                        <a:pt x="1" y="63"/>
                      </a:lnTo>
                      <a:lnTo>
                        <a:pt x="2" y="62"/>
                      </a:lnTo>
                      <a:lnTo>
                        <a:pt x="3" y="63"/>
                      </a:lnTo>
                      <a:lnTo>
                        <a:pt x="3" y="64"/>
                      </a:lnTo>
                      <a:close/>
                      <a:moveTo>
                        <a:pt x="3" y="126"/>
                      </a:moveTo>
                      <a:lnTo>
                        <a:pt x="3" y="165"/>
                      </a:lnTo>
                      <a:lnTo>
                        <a:pt x="3" y="166"/>
                      </a:lnTo>
                      <a:lnTo>
                        <a:pt x="2" y="166"/>
                      </a:lnTo>
                      <a:lnTo>
                        <a:pt x="1" y="166"/>
                      </a:lnTo>
                      <a:lnTo>
                        <a:pt x="0" y="165"/>
                      </a:lnTo>
                      <a:lnTo>
                        <a:pt x="0" y="126"/>
                      </a:lnTo>
                      <a:lnTo>
                        <a:pt x="1" y="125"/>
                      </a:lnTo>
                      <a:lnTo>
                        <a:pt x="2" y="125"/>
                      </a:lnTo>
                      <a:lnTo>
                        <a:pt x="3" y="125"/>
                      </a:lnTo>
                      <a:lnTo>
                        <a:pt x="3" y="126"/>
                      </a:lnTo>
                      <a:close/>
                      <a:moveTo>
                        <a:pt x="3" y="188"/>
                      </a:moveTo>
                      <a:lnTo>
                        <a:pt x="3" y="227"/>
                      </a:lnTo>
                      <a:lnTo>
                        <a:pt x="3" y="228"/>
                      </a:lnTo>
                      <a:lnTo>
                        <a:pt x="2" y="228"/>
                      </a:lnTo>
                      <a:lnTo>
                        <a:pt x="1" y="228"/>
                      </a:lnTo>
                      <a:lnTo>
                        <a:pt x="0" y="227"/>
                      </a:lnTo>
                      <a:lnTo>
                        <a:pt x="0" y="188"/>
                      </a:lnTo>
                      <a:lnTo>
                        <a:pt x="1" y="187"/>
                      </a:lnTo>
                      <a:lnTo>
                        <a:pt x="2" y="187"/>
                      </a:lnTo>
                      <a:lnTo>
                        <a:pt x="3" y="187"/>
                      </a:lnTo>
                      <a:lnTo>
                        <a:pt x="3" y="188"/>
                      </a:lnTo>
                      <a:close/>
                      <a:moveTo>
                        <a:pt x="3" y="250"/>
                      </a:moveTo>
                      <a:lnTo>
                        <a:pt x="3" y="289"/>
                      </a:lnTo>
                      <a:lnTo>
                        <a:pt x="3" y="290"/>
                      </a:lnTo>
                      <a:lnTo>
                        <a:pt x="2" y="291"/>
                      </a:lnTo>
                      <a:lnTo>
                        <a:pt x="1" y="290"/>
                      </a:lnTo>
                      <a:lnTo>
                        <a:pt x="0" y="289"/>
                      </a:lnTo>
                      <a:lnTo>
                        <a:pt x="0" y="250"/>
                      </a:lnTo>
                      <a:lnTo>
                        <a:pt x="1" y="250"/>
                      </a:lnTo>
                      <a:lnTo>
                        <a:pt x="2" y="250"/>
                      </a:lnTo>
                      <a:lnTo>
                        <a:pt x="3" y="250"/>
                      </a:lnTo>
                      <a:close/>
                      <a:moveTo>
                        <a:pt x="3" y="313"/>
                      </a:moveTo>
                      <a:lnTo>
                        <a:pt x="3" y="352"/>
                      </a:lnTo>
                      <a:lnTo>
                        <a:pt x="3" y="353"/>
                      </a:lnTo>
                      <a:lnTo>
                        <a:pt x="2" y="353"/>
                      </a:lnTo>
                      <a:lnTo>
                        <a:pt x="1" y="353"/>
                      </a:lnTo>
                      <a:lnTo>
                        <a:pt x="0" y="352"/>
                      </a:lnTo>
                      <a:lnTo>
                        <a:pt x="0" y="313"/>
                      </a:lnTo>
                      <a:lnTo>
                        <a:pt x="1" y="312"/>
                      </a:lnTo>
                      <a:lnTo>
                        <a:pt x="2" y="311"/>
                      </a:lnTo>
                      <a:lnTo>
                        <a:pt x="3" y="312"/>
                      </a:lnTo>
                      <a:lnTo>
                        <a:pt x="3" y="313"/>
                      </a:lnTo>
                      <a:close/>
                      <a:moveTo>
                        <a:pt x="3" y="375"/>
                      </a:moveTo>
                      <a:lnTo>
                        <a:pt x="3" y="414"/>
                      </a:lnTo>
                      <a:lnTo>
                        <a:pt x="3" y="415"/>
                      </a:lnTo>
                      <a:lnTo>
                        <a:pt x="2" y="415"/>
                      </a:lnTo>
                      <a:lnTo>
                        <a:pt x="1" y="415"/>
                      </a:lnTo>
                      <a:lnTo>
                        <a:pt x="0" y="414"/>
                      </a:lnTo>
                      <a:lnTo>
                        <a:pt x="0" y="375"/>
                      </a:lnTo>
                      <a:lnTo>
                        <a:pt x="1" y="375"/>
                      </a:lnTo>
                      <a:lnTo>
                        <a:pt x="2" y="374"/>
                      </a:lnTo>
                      <a:lnTo>
                        <a:pt x="3" y="375"/>
                      </a:lnTo>
                      <a:close/>
                      <a:moveTo>
                        <a:pt x="3" y="438"/>
                      </a:moveTo>
                      <a:lnTo>
                        <a:pt x="3" y="444"/>
                      </a:lnTo>
                      <a:lnTo>
                        <a:pt x="3" y="445"/>
                      </a:lnTo>
                      <a:lnTo>
                        <a:pt x="2" y="445"/>
                      </a:lnTo>
                      <a:lnTo>
                        <a:pt x="1" y="445"/>
                      </a:lnTo>
                      <a:lnTo>
                        <a:pt x="0" y="444"/>
                      </a:lnTo>
                      <a:lnTo>
                        <a:pt x="0" y="438"/>
                      </a:lnTo>
                      <a:lnTo>
                        <a:pt x="1" y="436"/>
                      </a:lnTo>
                      <a:lnTo>
                        <a:pt x="2" y="436"/>
                      </a:lnTo>
                      <a:lnTo>
                        <a:pt x="3" y="436"/>
                      </a:lnTo>
                      <a:lnTo>
                        <a:pt x="3" y="438"/>
                      </a:lnTo>
                      <a:close/>
                    </a:path>
                  </a:pathLst>
                </a:custGeom>
                <a:noFill/>
                <a:ln w="1588">
                  <a:solidFill>
                    <a:srgbClr val="000000"/>
                  </a:solidFill>
                  <a:round/>
                  <a:headEnd/>
                  <a:tailEnd/>
                </a:ln>
              </p:spPr>
              <p:txBody>
                <a:bodyPr/>
                <a:lstStyle/>
                <a:p>
                  <a:endParaRPr lang="en-US"/>
                </a:p>
              </p:txBody>
            </p:sp>
            <p:sp>
              <p:nvSpPr>
                <p:cNvPr id="1779" name="Freeform 1694"/>
                <p:cNvSpPr>
                  <a:spLocks noEditPoints="1"/>
                </p:cNvSpPr>
                <p:nvPr/>
              </p:nvSpPr>
              <p:spPr bwMode="auto">
                <a:xfrm>
                  <a:off x="4893" y="1886"/>
                  <a:ext cx="4" cy="396"/>
                </a:xfrm>
                <a:custGeom>
                  <a:avLst/>
                  <a:gdLst>
                    <a:gd name="T0" fmla="*/ 4 w 4"/>
                    <a:gd name="T1" fmla="*/ 40 h 396"/>
                    <a:gd name="T2" fmla="*/ 2 w 4"/>
                    <a:gd name="T3" fmla="*/ 42 h 396"/>
                    <a:gd name="T4" fmla="*/ 0 w 4"/>
                    <a:gd name="T5" fmla="*/ 40 h 396"/>
                    <a:gd name="T6" fmla="*/ 1 w 4"/>
                    <a:gd name="T7" fmla="*/ 0 h 396"/>
                    <a:gd name="T8" fmla="*/ 3 w 4"/>
                    <a:gd name="T9" fmla="*/ 0 h 396"/>
                    <a:gd name="T10" fmla="*/ 4 w 4"/>
                    <a:gd name="T11" fmla="*/ 1 h 396"/>
                    <a:gd name="T12" fmla="*/ 4 w 4"/>
                    <a:gd name="T13" fmla="*/ 103 h 396"/>
                    <a:gd name="T14" fmla="*/ 2 w 4"/>
                    <a:gd name="T15" fmla="*/ 103 h 396"/>
                    <a:gd name="T16" fmla="*/ 0 w 4"/>
                    <a:gd name="T17" fmla="*/ 103 h 396"/>
                    <a:gd name="T18" fmla="*/ 1 w 4"/>
                    <a:gd name="T19" fmla="*/ 63 h 396"/>
                    <a:gd name="T20" fmla="*/ 3 w 4"/>
                    <a:gd name="T21" fmla="*/ 63 h 396"/>
                    <a:gd name="T22" fmla="*/ 4 w 4"/>
                    <a:gd name="T23" fmla="*/ 64 h 396"/>
                    <a:gd name="T24" fmla="*/ 4 w 4"/>
                    <a:gd name="T25" fmla="*/ 165 h 396"/>
                    <a:gd name="T26" fmla="*/ 2 w 4"/>
                    <a:gd name="T27" fmla="*/ 166 h 396"/>
                    <a:gd name="T28" fmla="*/ 0 w 4"/>
                    <a:gd name="T29" fmla="*/ 165 h 396"/>
                    <a:gd name="T30" fmla="*/ 1 w 4"/>
                    <a:gd name="T31" fmla="*/ 125 h 396"/>
                    <a:gd name="T32" fmla="*/ 3 w 4"/>
                    <a:gd name="T33" fmla="*/ 125 h 396"/>
                    <a:gd name="T34" fmla="*/ 4 w 4"/>
                    <a:gd name="T35" fmla="*/ 126 h 396"/>
                    <a:gd name="T36" fmla="*/ 4 w 4"/>
                    <a:gd name="T37" fmla="*/ 227 h 396"/>
                    <a:gd name="T38" fmla="*/ 2 w 4"/>
                    <a:gd name="T39" fmla="*/ 228 h 396"/>
                    <a:gd name="T40" fmla="*/ 0 w 4"/>
                    <a:gd name="T41" fmla="*/ 227 h 396"/>
                    <a:gd name="T42" fmla="*/ 1 w 4"/>
                    <a:gd name="T43" fmla="*/ 187 h 396"/>
                    <a:gd name="T44" fmla="*/ 3 w 4"/>
                    <a:gd name="T45" fmla="*/ 187 h 396"/>
                    <a:gd name="T46" fmla="*/ 4 w 4"/>
                    <a:gd name="T47" fmla="*/ 188 h 396"/>
                    <a:gd name="T48" fmla="*/ 4 w 4"/>
                    <a:gd name="T49" fmla="*/ 289 h 396"/>
                    <a:gd name="T50" fmla="*/ 2 w 4"/>
                    <a:gd name="T51" fmla="*/ 291 h 396"/>
                    <a:gd name="T52" fmla="*/ 0 w 4"/>
                    <a:gd name="T53" fmla="*/ 289 h 396"/>
                    <a:gd name="T54" fmla="*/ 1 w 4"/>
                    <a:gd name="T55" fmla="*/ 250 h 396"/>
                    <a:gd name="T56" fmla="*/ 3 w 4"/>
                    <a:gd name="T57" fmla="*/ 250 h 396"/>
                    <a:gd name="T58" fmla="*/ 4 w 4"/>
                    <a:gd name="T59" fmla="*/ 250 h 396"/>
                    <a:gd name="T60" fmla="*/ 4 w 4"/>
                    <a:gd name="T61" fmla="*/ 352 h 396"/>
                    <a:gd name="T62" fmla="*/ 2 w 4"/>
                    <a:gd name="T63" fmla="*/ 353 h 396"/>
                    <a:gd name="T64" fmla="*/ 0 w 4"/>
                    <a:gd name="T65" fmla="*/ 352 h 396"/>
                    <a:gd name="T66" fmla="*/ 1 w 4"/>
                    <a:gd name="T67" fmla="*/ 312 h 396"/>
                    <a:gd name="T68" fmla="*/ 3 w 4"/>
                    <a:gd name="T69" fmla="*/ 312 h 396"/>
                    <a:gd name="T70" fmla="*/ 4 w 4"/>
                    <a:gd name="T71" fmla="*/ 313 h 396"/>
                    <a:gd name="T72" fmla="*/ 4 w 4"/>
                    <a:gd name="T73" fmla="*/ 395 h 396"/>
                    <a:gd name="T74" fmla="*/ 2 w 4"/>
                    <a:gd name="T75" fmla="*/ 396 h 396"/>
                    <a:gd name="T76" fmla="*/ 0 w 4"/>
                    <a:gd name="T77" fmla="*/ 395 h 396"/>
                    <a:gd name="T78" fmla="*/ 1 w 4"/>
                    <a:gd name="T79" fmla="*/ 375 h 396"/>
                    <a:gd name="T80" fmla="*/ 3 w 4"/>
                    <a:gd name="T81" fmla="*/ 375 h 396"/>
                    <a:gd name="T82" fmla="*/ 4 w 4"/>
                    <a:gd name="T83" fmla="*/ 375 h 3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
                    <a:gd name="T127" fmla="*/ 0 h 396"/>
                    <a:gd name="T128" fmla="*/ 4 w 4"/>
                    <a:gd name="T129" fmla="*/ 396 h 39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 h="396">
                      <a:moveTo>
                        <a:pt x="4" y="1"/>
                      </a:moveTo>
                      <a:lnTo>
                        <a:pt x="4" y="40"/>
                      </a:lnTo>
                      <a:lnTo>
                        <a:pt x="3" y="41"/>
                      </a:lnTo>
                      <a:lnTo>
                        <a:pt x="2" y="42"/>
                      </a:lnTo>
                      <a:lnTo>
                        <a:pt x="1" y="41"/>
                      </a:lnTo>
                      <a:lnTo>
                        <a:pt x="0" y="40"/>
                      </a:lnTo>
                      <a:lnTo>
                        <a:pt x="0" y="1"/>
                      </a:lnTo>
                      <a:lnTo>
                        <a:pt x="1" y="0"/>
                      </a:lnTo>
                      <a:lnTo>
                        <a:pt x="2" y="0"/>
                      </a:lnTo>
                      <a:lnTo>
                        <a:pt x="3" y="0"/>
                      </a:lnTo>
                      <a:lnTo>
                        <a:pt x="4" y="1"/>
                      </a:lnTo>
                      <a:close/>
                      <a:moveTo>
                        <a:pt x="4" y="64"/>
                      </a:moveTo>
                      <a:lnTo>
                        <a:pt x="4" y="103"/>
                      </a:lnTo>
                      <a:lnTo>
                        <a:pt x="3" y="103"/>
                      </a:lnTo>
                      <a:lnTo>
                        <a:pt x="2" y="103"/>
                      </a:lnTo>
                      <a:lnTo>
                        <a:pt x="1" y="103"/>
                      </a:lnTo>
                      <a:lnTo>
                        <a:pt x="0" y="103"/>
                      </a:lnTo>
                      <a:lnTo>
                        <a:pt x="0" y="64"/>
                      </a:lnTo>
                      <a:lnTo>
                        <a:pt x="1" y="63"/>
                      </a:lnTo>
                      <a:lnTo>
                        <a:pt x="2" y="62"/>
                      </a:lnTo>
                      <a:lnTo>
                        <a:pt x="3" y="63"/>
                      </a:lnTo>
                      <a:lnTo>
                        <a:pt x="4" y="64"/>
                      </a:lnTo>
                      <a:close/>
                      <a:moveTo>
                        <a:pt x="4" y="126"/>
                      </a:moveTo>
                      <a:lnTo>
                        <a:pt x="4" y="165"/>
                      </a:lnTo>
                      <a:lnTo>
                        <a:pt x="3" y="166"/>
                      </a:lnTo>
                      <a:lnTo>
                        <a:pt x="2" y="166"/>
                      </a:lnTo>
                      <a:lnTo>
                        <a:pt x="1" y="166"/>
                      </a:lnTo>
                      <a:lnTo>
                        <a:pt x="0" y="165"/>
                      </a:lnTo>
                      <a:lnTo>
                        <a:pt x="0" y="126"/>
                      </a:lnTo>
                      <a:lnTo>
                        <a:pt x="1" y="125"/>
                      </a:lnTo>
                      <a:lnTo>
                        <a:pt x="2" y="125"/>
                      </a:lnTo>
                      <a:lnTo>
                        <a:pt x="3" y="125"/>
                      </a:lnTo>
                      <a:lnTo>
                        <a:pt x="4" y="126"/>
                      </a:lnTo>
                      <a:close/>
                      <a:moveTo>
                        <a:pt x="4" y="188"/>
                      </a:moveTo>
                      <a:lnTo>
                        <a:pt x="4" y="227"/>
                      </a:lnTo>
                      <a:lnTo>
                        <a:pt x="3" y="228"/>
                      </a:lnTo>
                      <a:lnTo>
                        <a:pt x="2" y="228"/>
                      </a:lnTo>
                      <a:lnTo>
                        <a:pt x="1" y="228"/>
                      </a:lnTo>
                      <a:lnTo>
                        <a:pt x="0" y="227"/>
                      </a:lnTo>
                      <a:lnTo>
                        <a:pt x="0" y="188"/>
                      </a:lnTo>
                      <a:lnTo>
                        <a:pt x="1" y="187"/>
                      </a:lnTo>
                      <a:lnTo>
                        <a:pt x="2" y="187"/>
                      </a:lnTo>
                      <a:lnTo>
                        <a:pt x="3" y="187"/>
                      </a:lnTo>
                      <a:lnTo>
                        <a:pt x="4" y="188"/>
                      </a:lnTo>
                      <a:close/>
                      <a:moveTo>
                        <a:pt x="4" y="250"/>
                      </a:moveTo>
                      <a:lnTo>
                        <a:pt x="4" y="289"/>
                      </a:lnTo>
                      <a:lnTo>
                        <a:pt x="3" y="290"/>
                      </a:lnTo>
                      <a:lnTo>
                        <a:pt x="2" y="291"/>
                      </a:lnTo>
                      <a:lnTo>
                        <a:pt x="1" y="290"/>
                      </a:lnTo>
                      <a:lnTo>
                        <a:pt x="0" y="289"/>
                      </a:lnTo>
                      <a:lnTo>
                        <a:pt x="0" y="250"/>
                      </a:lnTo>
                      <a:lnTo>
                        <a:pt x="1" y="250"/>
                      </a:lnTo>
                      <a:lnTo>
                        <a:pt x="2" y="250"/>
                      </a:lnTo>
                      <a:lnTo>
                        <a:pt x="3" y="250"/>
                      </a:lnTo>
                      <a:lnTo>
                        <a:pt x="4" y="250"/>
                      </a:lnTo>
                      <a:close/>
                      <a:moveTo>
                        <a:pt x="4" y="313"/>
                      </a:moveTo>
                      <a:lnTo>
                        <a:pt x="4" y="352"/>
                      </a:lnTo>
                      <a:lnTo>
                        <a:pt x="3" y="353"/>
                      </a:lnTo>
                      <a:lnTo>
                        <a:pt x="2" y="353"/>
                      </a:lnTo>
                      <a:lnTo>
                        <a:pt x="1" y="353"/>
                      </a:lnTo>
                      <a:lnTo>
                        <a:pt x="0" y="352"/>
                      </a:lnTo>
                      <a:lnTo>
                        <a:pt x="0" y="313"/>
                      </a:lnTo>
                      <a:lnTo>
                        <a:pt x="1" y="312"/>
                      </a:lnTo>
                      <a:lnTo>
                        <a:pt x="2" y="311"/>
                      </a:lnTo>
                      <a:lnTo>
                        <a:pt x="3" y="312"/>
                      </a:lnTo>
                      <a:lnTo>
                        <a:pt x="4" y="313"/>
                      </a:lnTo>
                      <a:close/>
                      <a:moveTo>
                        <a:pt x="4" y="375"/>
                      </a:moveTo>
                      <a:lnTo>
                        <a:pt x="4" y="395"/>
                      </a:lnTo>
                      <a:lnTo>
                        <a:pt x="3" y="396"/>
                      </a:lnTo>
                      <a:lnTo>
                        <a:pt x="2" y="396"/>
                      </a:lnTo>
                      <a:lnTo>
                        <a:pt x="1" y="396"/>
                      </a:lnTo>
                      <a:lnTo>
                        <a:pt x="0" y="395"/>
                      </a:lnTo>
                      <a:lnTo>
                        <a:pt x="0" y="375"/>
                      </a:lnTo>
                      <a:lnTo>
                        <a:pt x="1" y="375"/>
                      </a:lnTo>
                      <a:lnTo>
                        <a:pt x="2" y="374"/>
                      </a:lnTo>
                      <a:lnTo>
                        <a:pt x="3" y="375"/>
                      </a:lnTo>
                      <a:lnTo>
                        <a:pt x="4" y="375"/>
                      </a:lnTo>
                      <a:close/>
                    </a:path>
                  </a:pathLst>
                </a:custGeom>
                <a:noFill/>
                <a:ln w="1588">
                  <a:solidFill>
                    <a:srgbClr val="000000"/>
                  </a:solidFill>
                  <a:round/>
                  <a:headEnd/>
                  <a:tailEnd/>
                </a:ln>
              </p:spPr>
              <p:txBody>
                <a:bodyPr/>
                <a:lstStyle/>
                <a:p>
                  <a:endParaRPr lang="en-US"/>
                </a:p>
              </p:txBody>
            </p:sp>
            <p:sp>
              <p:nvSpPr>
                <p:cNvPr id="1780" name="Line 1695"/>
                <p:cNvSpPr>
                  <a:spLocks noChangeShapeType="1"/>
                </p:cNvSpPr>
                <p:nvPr/>
              </p:nvSpPr>
              <p:spPr bwMode="auto">
                <a:xfrm flipV="1">
                  <a:off x="4316" y="1985"/>
                  <a:ext cx="205" cy="4"/>
                </a:xfrm>
                <a:prstGeom prst="line">
                  <a:avLst/>
                </a:prstGeom>
                <a:noFill/>
                <a:ln w="3175">
                  <a:solidFill>
                    <a:srgbClr val="000000"/>
                  </a:solidFill>
                  <a:round/>
                  <a:headEnd/>
                  <a:tailEnd/>
                </a:ln>
              </p:spPr>
              <p:txBody>
                <a:bodyPr/>
                <a:lstStyle/>
                <a:p>
                  <a:endParaRPr lang="en-US"/>
                </a:p>
              </p:txBody>
            </p:sp>
            <p:sp>
              <p:nvSpPr>
                <p:cNvPr id="1781" name="Freeform 1696"/>
                <p:cNvSpPr>
                  <a:spLocks/>
                </p:cNvSpPr>
                <p:nvPr/>
              </p:nvSpPr>
              <p:spPr bwMode="auto">
                <a:xfrm>
                  <a:off x="4513" y="1956"/>
                  <a:ext cx="90" cy="59"/>
                </a:xfrm>
                <a:custGeom>
                  <a:avLst/>
                  <a:gdLst>
                    <a:gd name="T0" fmla="*/ 0 w 90"/>
                    <a:gd name="T1" fmla="*/ 0 h 59"/>
                    <a:gd name="T2" fmla="*/ 90 w 90"/>
                    <a:gd name="T3" fmla="*/ 29 h 59"/>
                    <a:gd name="T4" fmla="*/ 0 w 90"/>
                    <a:gd name="T5" fmla="*/ 59 h 59"/>
                    <a:gd name="T6" fmla="*/ 0 w 90"/>
                    <a:gd name="T7" fmla="*/ 0 h 59"/>
                    <a:gd name="T8" fmla="*/ 0 60000 65536"/>
                    <a:gd name="T9" fmla="*/ 0 60000 65536"/>
                    <a:gd name="T10" fmla="*/ 0 60000 65536"/>
                    <a:gd name="T11" fmla="*/ 0 60000 65536"/>
                    <a:gd name="T12" fmla="*/ 0 w 90"/>
                    <a:gd name="T13" fmla="*/ 0 h 59"/>
                    <a:gd name="T14" fmla="*/ 90 w 90"/>
                    <a:gd name="T15" fmla="*/ 59 h 59"/>
                  </a:gdLst>
                  <a:ahLst/>
                  <a:cxnLst>
                    <a:cxn ang="T8">
                      <a:pos x="T0" y="T1"/>
                    </a:cxn>
                    <a:cxn ang="T9">
                      <a:pos x="T2" y="T3"/>
                    </a:cxn>
                    <a:cxn ang="T10">
                      <a:pos x="T4" y="T5"/>
                    </a:cxn>
                    <a:cxn ang="T11">
                      <a:pos x="T6" y="T7"/>
                    </a:cxn>
                  </a:cxnLst>
                  <a:rect l="T12" t="T13" r="T14" b="T15"/>
                  <a:pathLst>
                    <a:path w="90" h="59">
                      <a:moveTo>
                        <a:pt x="0" y="0"/>
                      </a:moveTo>
                      <a:lnTo>
                        <a:pt x="90" y="29"/>
                      </a:lnTo>
                      <a:lnTo>
                        <a:pt x="0" y="59"/>
                      </a:lnTo>
                      <a:lnTo>
                        <a:pt x="0" y="0"/>
                      </a:lnTo>
                      <a:close/>
                    </a:path>
                  </a:pathLst>
                </a:custGeom>
                <a:solidFill>
                  <a:schemeClr val="bg2"/>
                </a:solidFill>
                <a:ln w="9525">
                  <a:solidFill>
                    <a:schemeClr val="tx1"/>
                  </a:solidFill>
                  <a:round/>
                  <a:headEnd/>
                  <a:tailEnd/>
                </a:ln>
              </p:spPr>
              <p:txBody>
                <a:bodyPr/>
                <a:lstStyle/>
                <a:p>
                  <a:endParaRPr lang="en-US"/>
                </a:p>
              </p:txBody>
            </p:sp>
            <p:sp>
              <p:nvSpPr>
                <p:cNvPr id="1782" name="Line 1697"/>
                <p:cNvSpPr>
                  <a:spLocks noChangeShapeType="1"/>
                </p:cNvSpPr>
                <p:nvPr/>
              </p:nvSpPr>
              <p:spPr bwMode="auto">
                <a:xfrm>
                  <a:off x="4603" y="2082"/>
                  <a:ext cx="210" cy="0"/>
                </a:xfrm>
                <a:prstGeom prst="line">
                  <a:avLst/>
                </a:prstGeom>
                <a:noFill/>
                <a:ln w="3175">
                  <a:solidFill>
                    <a:srgbClr val="000000"/>
                  </a:solidFill>
                  <a:round/>
                  <a:headEnd/>
                  <a:tailEnd/>
                </a:ln>
              </p:spPr>
              <p:txBody>
                <a:bodyPr/>
                <a:lstStyle/>
                <a:p>
                  <a:endParaRPr lang="en-US"/>
                </a:p>
              </p:txBody>
            </p:sp>
            <p:sp>
              <p:nvSpPr>
                <p:cNvPr id="1783" name="Freeform 1698"/>
                <p:cNvSpPr>
                  <a:spLocks/>
                </p:cNvSpPr>
                <p:nvPr/>
              </p:nvSpPr>
              <p:spPr bwMode="auto">
                <a:xfrm>
                  <a:off x="4806" y="2052"/>
                  <a:ext cx="89" cy="60"/>
                </a:xfrm>
                <a:custGeom>
                  <a:avLst/>
                  <a:gdLst>
                    <a:gd name="T0" fmla="*/ 0 w 89"/>
                    <a:gd name="T1" fmla="*/ 0 h 60"/>
                    <a:gd name="T2" fmla="*/ 89 w 89"/>
                    <a:gd name="T3" fmla="*/ 30 h 60"/>
                    <a:gd name="T4" fmla="*/ 0 w 89"/>
                    <a:gd name="T5" fmla="*/ 60 h 60"/>
                    <a:gd name="T6" fmla="*/ 0 w 89"/>
                    <a:gd name="T7" fmla="*/ 0 h 60"/>
                    <a:gd name="T8" fmla="*/ 0 60000 65536"/>
                    <a:gd name="T9" fmla="*/ 0 60000 65536"/>
                    <a:gd name="T10" fmla="*/ 0 60000 65536"/>
                    <a:gd name="T11" fmla="*/ 0 60000 65536"/>
                    <a:gd name="T12" fmla="*/ 0 w 89"/>
                    <a:gd name="T13" fmla="*/ 0 h 60"/>
                    <a:gd name="T14" fmla="*/ 89 w 89"/>
                    <a:gd name="T15" fmla="*/ 60 h 60"/>
                  </a:gdLst>
                  <a:ahLst/>
                  <a:cxnLst>
                    <a:cxn ang="T8">
                      <a:pos x="T0" y="T1"/>
                    </a:cxn>
                    <a:cxn ang="T9">
                      <a:pos x="T2" y="T3"/>
                    </a:cxn>
                    <a:cxn ang="T10">
                      <a:pos x="T4" y="T5"/>
                    </a:cxn>
                    <a:cxn ang="T11">
                      <a:pos x="T6" y="T7"/>
                    </a:cxn>
                  </a:cxnLst>
                  <a:rect l="T12" t="T13" r="T14" b="T15"/>
                  <a:pathLst>
                    <a:path w="89" h="60">
                      <a:moveTo>
                        <a:pt x="0" y="0"/>
                      </a:moveTo>
                      <a:lnTo>
                        <a:pt x="89" y="30"/>
                      </a:lnTo>
                      <a:lnTo>
                        <a:pt x="0" y="60"/>
                      </a:lnTo>
                      <a:lnTo>
                        <a:pt x="0" y="0"/>
                      </a:lnTo>
                      <a:close/>
                    </a:path>
                  </a:pathLst>
                </a:custGeom>
                <a:solidFill>
                  <a:schemeClr val="bg2"/>
                </a:solidFill>
                <a:ln w="9525">
                  <a:solidFill>
                    <a:schemeClr val="tx1"/>
                  </a:solidFill>
                  <a:round/>
                  <a:headEnd/>
                  <a:tailEnd/>
                </a:ln>
              </p:spPr>
              <p:txBody>
                <a:bodyPr/>
                <a:lstStyle/>
                <a:p>
                  <a:endParaRPr lang="en-US"/>
                </a:p>
              </p:txBody>
            </p:sp>
            <p:sp>
              <p:nvSpPr>
                <p:cNvPr id="1784" name="Freeform 1699"/>
                <p:cNvSpPr>
                  <a:spLocks noEditPoints="1"/>
                </p:cNvSpPr>
                <p:nvPr/>
              </p:nvSpPr>
              <p:spPr bwMode="auto">
                <a:xfrm>
                  <a:off x="4605" y="2178"/>
                  <a:ext cx="292" cy="3"/>
                </a:xfrm>
                <a:custGeom>
                  <a:avLst/>
                  <a:gdLst>
                    <a:gd name="T0" fmla="*/ 281 w 292"/>
                    <a:gd name="T1" fmla="*/ 1 h 3"/>
                    <a:gd name="T2" fmla="*/ 291 w 292"/>
                    <a:gd name="T3" fmla="*/ 1 h 3"/>
                    <a:gd name="T4" fmla="*/ 290 w 292"/>
                    <a:gd name="T5" fmla="*/ 3 h 3"/>
                    <a:gd name="T6" fmla="*/ 266 w 292"/>
                    <a:gd name="T7" fmla="*/ 1 h 3"/>
                    <a:gd name="T8" fmla="*/ 275 w 292"/>
                    <a:gd name="T9" fmla="*/ 1 h 3"/>
                    <a:gd name="T10" fmla="*/ 275 w 292"/>
                    <a:gd name="T11" fmla="*/ 3 h 3"/>
                    <a:gd name="T12" fmla="*/ 249 w 292"/>
                    <a:gd name="T13" fmla="*/ 1 h 3"/>
                    <a:gd name="T14" fmla="*/ 260 w 292"/>
                    <a:gd name="T15" fmla="*/ 1 h 3"/>
                    <a:gd name="T16" fmla="*/ 259 w 292"/>
                    <a:gd name="T17" fmla="*/ 3 h 3"/>
                    <a:gd name="T18" fmla="*/ 234 w 292"/>
                    <a:gd name="T19" fmla="*/ 1 h 3"/>
                    <a:gd name="T20" fmla="*/ 245 w 292"/>
                    <a:gd name="T21" fmla="*/ 1 h 3"/>
                    <a:gd name="T22" fmla="*/ 243 w 292"/>
                    <a:gd name="T23" fmla="*/ 3 h 3"/>
                    <a:gd name="T24" fmla="*/ 219 w 292"/>
                    <a:gd name="T25" fmla="*/ 1 h 3"/>
                    <a:gd name="T26" fmla="*/ 228 w 292"/>
                    <a:gd name="T27" fmla="*/ 1 h 3"/>
                    <a:gd name="T28" fmla="*/ 228 w 292"/>
                    <a:gd name="T29" fmla="*/ 3 h 3"/>
                    <a:gd name="T30" fmla="*/ 203 w 292"/>
                    <a:gd name="T31" fmla="*/ 1 h 3"/>
                    <a:gd name="T32" fmla="*/ 213 w 292"/>
                    <a:gd name="T33" fmla="*/ 1 h 3"/>
                    <a:gd name="T34" fmla="*/ 212 w 292"/>
                    <a:gd name="T35" fmla="*/ 3 h 3"/>
                    <a:gd name="T36" fmla="*/ 188 w 292"/>
                    <a:gd name="T37" fmla="*/ 1 h 3"/>
                    <a:gd name="T38" fmla="*/ 197 w 292"/>
                    <a:gd name="T39" fmla="*/ 1 h 3"/>
                    <a:gd name="T40" fmla="*/ 197 w 292"/>
                    <a:gd name="T41" fmla="*/ 3 h 3"/>
                    <a:gd name="T42" fmla="*/ 171 w 292"/>
                    <a:gd name="T43" fmla="*/ 1 h 3"/>
                    <a:gd name="T44" fmla="*/ 182 w 292"/>
                    <a:gd name="T45" fmla="*/ 1 h 3"/>
                    <a:gd name="T46" fmla="*/ 181 w 292"/>
                    <a:gd name="T47" fmla="*/ 3 h 3"/>
                    <a:gd name="T48" fmla="*/ 156 w 292"/>
                    <a:gd name="T49" fmla="*/ 1 h 3"/>
                    <a:gd name="T50" fmla="*/ 167 w 292"/>
                    <a:gd name="T51" fmla="*/ 1 h 3"/>
                    <a:gd name="T52" fmla="*/ 165 w 292"/>
                    <a:gd name="T53" fmla="*/ 3 h 3"/>
                    <a:gd name="T54" fmla="*/ 141 w 292"/>
                    <a:gd name="T55" fmla="*/ 1 h 3"/>
                    <a:gd name="T56" fmla="*/ 150 w 292"/>
                    <a:gd name="T57" fmla="*/ 1 h 3"/>
                    <a:gd name="T58" fmla="*/ 150 w 292"/>
                    <a:gd name="T59" fmla="*/ 3 h 3"/>
                    <a:gd name="T60" fmla="*/ 125 w 292"/>
                    <a:gd name="T61" fmla="*/ 1 h 3"/>
                    <a:gd name="T62" fmla="*/ 135 w 292"/>
                    <a:gd name="T63" fmla="*/ 1 h 3"/>
                    <a:gd name="T64" fmla="*/ 134 w 292"/>
                    <a:gd name="T65" fmla="*/ 3 h 3"/>
                    <a:gd name="T66" fmla="*/ 110 w 292"/>
                    <a:gd name="T67" fmla="*/ 1 h 3"/>
                    <a:gd name="T68" fmla="*/ 120 w 292"/>
                    <a:gd name="T69" fmla="*/ 1 h 3"/>
                    <a:gd name="T70" fmla="*/ 119 w 292"/>
                    <a:gd name="T71" fmla="*/ 3 h 3"/>
                    <a:gd name="T72" fmla="*/ 94 w 292"/>
                    <a:gd name="T73" fmla="*/ 1 h 3"/>
                    <a:gd name="T74" fmla="*/ 104 w 292"/>
                    <a:gd name="T75" fmla="*/ 1 h 3"/>
                    <a:gd name="T76" fmla="*/ 103 w 292"/>
                    <a:gd name="T77" fmla="*/ 3 h 3"/>
                    <a:gd name="T78" fmla="*/ 78 w 292"/>
                    <a:gd name="T79" fmla="*/ 1 h 3"/>
                    <a:gd name="T80" fmla="*/ 89 w 292"/>
                    <a:gd name="T81" fmla="*/ 1 h 3"/>
                    <a:gd name="T82" fmla="*/ 87 w 292"/>
                    <a:gd name="T83" fmla="*/ 3 h 3"/>
                    <a:gd name="T84" fmla="*/ 63 w 292"/>
                    <a:gd name="T85" fmla="*/ 1 h 3"/>
                    <a:gd name="T86" fmla="*/ 72 w 292"/>
                    <a:gd name="T87" fmla="*/ 1 h 3"/>
                    <a:gd name="T88" fmla="*/ 72 w 292"/>
                    <a:gd name="T89" fmla="*/ 3 h 3"/>
                    <a:gd name="T90" fmla="*/ 47 w 292"/>
                    <a:gd name="T91" fmla="*/ 1 h 3"/>
                    <a:gd name="T92" fmla="*/ 57 w 292"/>
                    <a:gd name="T93" fmla="*/ 1 h 3"/>
                    <a:gd name="T94" fmla="*/ 56 w 292"/>
                    <a:gd name="T95" fmla="*/ 3 h 3"/>
                    <a:gd name="T96" fmla="*/ 32 w 292"/>
                    <a:gd name="T97" fmla="*/ 1 h 3"/>
                    <a:gd name="T98" fmla="*/ 42 w 292"/>
                    <a:gd name="T99" fmla="*/ 1 h 3"/>
                    <a:gd name="T100" fmla="*/ 41 w 292"/>
                    <a:gd name="T101" fmla="*/ 3 h 3"/>
                    <a:gd name="T102" fmla="*/ 16 w 292"/>
                    <a:gd name="T103" fmla="*/ 1 h 3"/>
                    <a:gd name="T104" fmla="*/ 26 w 292"/>
                    <a:gd name="T105" fmla="*/ 1 h 3"/>
                    <a:gd name="T106" fmla="*/ 25 w 292"/>
                    <a:gd name="T107" fmla="*/ 3 h 3"/>
                    <a:gd name="T108" fmla="*/ 0 w 292"/>
                    <a:gd name="T109" fmla="*/ 1 h 3"/>
                    <a:gd name="T110" fmla="*/ 11 w 292"/>
                    <a:gd name="T111" fmla="*/ 1 h 3"/>
                    <a:gd name="T112" fmla="*/ 9 w 292"/>
                    <a:gd name="T113" fmla="*/ 3 h 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2"/>
                    <a:gd name="T172" fmla="*/ 0 h 3"/>
                    <a:gd name="T173" fmla="*/ 292 w 292"/>
                    <a:gd name="T174" fmla="*/ 3 h 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2" h="3">
                      <a:moveTo>
                        <a:pt x="290" y="3"/>
                      </a:moveTo>
                      <a:lnTo>
                        <a:pt x="282" y="3"/>
                      </a:lnTo>
                      <a:lnTo>
                        <a:pt x="281" y="2"/>
                      </a:lnTo>
                      <a:lnTo>
                        <a:pt x="281" y="1"/>
                      </a:lnTo>
                      <a:lnTo>
                        <a:pt x="282" y="0"/>
                      </a:lnTo>
                      <a:lnTo>
                        <a:pt x="290" y="0"/>
                      </a:lnTo>
                      <a:lnTo>
                        <a:pt x="291" y="1"/>
                      </a:lnTo>
                      <a:lnTo>
                        <a:pt x="292" y="1"/>
                      </a:lnTo>
                      <a:lnTo>
                        <a:pt x="291" y="2"/>
                      </a:lnTo>
                      <a:lnTo>
                        <a:pt x="290" y="3"/>
                      </a:lnTo>
                      <a:close/>
                      <a:moveTo>
                        <a:pt x="275" y="3"/>
                      </a:moveTo>
                      <a:lnTo>
                        <a:pt x="266" y="3"/>
                      </a:lnTo>
                      <a:lnTo>
                        <a:pt x="266" y="2"/>
                      </a:lnTo>
                      <a:lnTo>
                        <a:pt x="266" y="1"/>
                      </a:lnTo>
                      <a:lnTo>
                        <a:pt x="266" y="0"/>
                      </a:lnTo>
                      <a:lnTo>
                        <a:pt x="275" y="0"/>
                      </a:lnTo>
                      <a:lnTo>
                        <a:pt x="275" y="1"/>
                      </a:lnTo>
                      <a:lnTo>
                        <a:pt x="275" y="2"/>
                      </a:lnTo>
                      <a:lnTo>
                        <a:pt x="275" y="3"/>
                      </a:lnTo>
                      <a:close/>
                      <a:moveTo>
                        <a:pt x="259" y="3"/>
                      </a:moveTo>
                      <a:lnTo>
                        <a:pt x="251" y="3"/>
                      </a:lnTo>
                      <a:lnTo>
                        <a:pt x="250" y="2"/>
                      </a:lnTo>
                      <a:lnTo>
                        <a:pt x="249" y="1"/>
                      </a:lnTo>
                      <a:lnTo>
                        <a:pt x="250" y="1"/>
                      </a:lnTo>
                      <a:lnTo>
                        <a:pt x="251" y="0"/>
                      </a:lnTo>
                      <a:lnTo>
                        <a:pt x="259" y="0"/>
                      </a:lnTo>
                      <a:lnTo>
                        <a:pt x="260" y="1"/>
                      </a:lnTo>
                      <a:lnTo>
                        <a:pt x="260" y="2"/>
                      </a:lnTo>
                      <a:lnTo>
                        <a:pt x="259" y="3"/>
                      </a:lnTo>
                      <a:close/>
                      <a:moveTo>
                        <a:pt x="243" y="3"/>
                      </a:moveTo>
                      <a:lnTo>
                        <a:pt x="236" y="3"/>
                      </a:lnTo>
                      <a:lnTo>
                        <a:pt x="235" y="2"/>
                      </a:lnTo>
                      <a:lnTo>
                        <a:pt x="234" y="1"/>
                      </a:lnTo>
                      <a:lnTo>
                        <a:pt x="235" y="1"/>
                      </a:lnTo>
                      <a:lnTo>
                        <a:pt x="236" y="0"/>
                      </a:lnTo>
                      <a:lnTo>
                        <a:pt x="243" y="0"/>
                      </a:lnTo>
                      <a:lnTo>
                        <a:pt x="245" y="1"/>
                      </a:lnTo>
                      <a:lnTo>
                        <a:pt x="245" y="2"/>
                      </a:lnTo>
                      <a:lnTo>
                        <a:pt x="243" y="3"/>
                      </a:lnTo>
                      <a:close/>
                      <a:moveTo>
                        <a:pt x="228" y="3"/>
                      </a:moveTo>
                      <a:lnTo>
                        <a:pt x="220" y="3"/>
                      </a:lnTo>
                      <a:lnTo>
                        <a:pt x="219" y="2"/>
                      </a:lnTo>
                      <a:lnTo>
                        <a:pt x="219" y="1"/>
                      </a:lnTo>
                      <a:lnTo>
                        <a:pt x="220" y="0"/>
                      </a:lnTo>
                      <a:lnTo>
                        <a:pt x="228" y="0"/>
                      </a:lnTo>
                      <a:lnTo>
                        <a:pt x="228" y="1"/>
                      </a:lnTo>
                      <a:lnTo>
                        <a:pt x="229" y="1"/>
                      </a:lnTo>
                      <a:lnTo>
                        <a:pt x="228" y="2"/>
                      </a:lnTo>
                      <a:lnTo>
                        <a:pt x="228" y="3"/>
                      </a:lnTo>
                      <a:close/>
                      <a:moveTo>
                        <a:pt x="212" y="3"/>
                      </a:moveTo>
                      <a:lnTo>
                        <a:pt x="204" y="3"/>
                      </a:lnTo>
                      <a:lnTo>
                        <a:pt x="203" y="2"/>
                      </a:lnTo>
                      <a:lnTo>
                        <a:pt x="203" y="1"/>
                      </a:lnTo>
                      <a:lnTo>
                        <a:pt x="204" y="0"/>
                      </a:lnTo>
                      <a:lnTo>
                        <a:pt x="212" y="0"/>
                      </a:lnTo>
                      <a:lnTo>
                        <a:pt x="213" y="1"/>
                      </a:lnTo>
                      <a:lnTo>
                        <a:pt x="214" y="1"/>
                      </a:lnTo>
                      <a:lnTo>
                        <a:pt x="213" y="2"/>
                      </a:lnTo>
                      <a:lnTo>
                        <a:pt x="212" y="3"/>
                      </a:lnTo>
                      <a:close/>
                      <a:moveTo>
                        <a:pt x="197" y="3"/>
                      </a:moveTo>
                      <a:lnTo>
                        <a:pt x="189" y="3"/>
                      </a:lnTo>
                      <a:lnTo>
                        <a:pt x="188" y="2"/>
                      </a:lnTo>
                      <a:lnTo>
                        <a:pt x="188" y="1"/>
                      </a:lnTo>
                      <a:lnTo>
                        <a:pt x="189" y="0"/>
                      </a:lnTo>
                      <a:lnTo>
                        <a:pt x="197" y="0"/>
                      </a:lnTo>
                      <a:lnTo>
                        <a:pt x="197" y="1"/>
                      </a:lnTo>
                      <a:lnTo>
                        <a:pt x="197" y="2"/>
                      </a:lnTo>
                      <a:lnTo>
                        <a:pt x="197" y="3"/>
                      </a:lnTo>
                      <a:close/>
                      <a:moveTo>
                        <a:pt x="181" y="3"/>
                      </a:moveTo>
                      <a:lnTo>
                        <a:pt x="173" y="3"/>
                      </a:lnTo>
                      <a:lnTo>
                        <a:pt x="172" y="2"/>
                      </a:lnTo>
                      <a:lnTo>
                        <a:pt x="171" y="1"/>
                      </a:lnTo>
                      <a:lnTo>
                        <a:pt x="172" y="1"/>
                      </a:lnTo>
                      <a:lnTo>
                        <a:pt x="173" y="0"/>
                      </a:lnTo>
                      <a:lnTo>
                        <a:pt x="181" y="0"/>
                      </a:lnTo>
                      <a:lnTo>
                        <a:pt x="182" y="1"/>
                      </a:lnTo>
                      <a:lnTo>
                        <a:pt x="182" y="2"/>
                      </a:lnTo>
                      <a:lnTo>
                        <a:pt x="181" y="3"/>
                      </a:lnTo>
                      <a:close/>
                      <a:moveTo>
                        <a:pt x="165" y="3"/>
                      </a:moveTo>
                      <a:lnTo>
                        <a:pt x="158" y="3"/>
                      </a:lnTo>
                      <a:lnTo>
                        <a:pt x="157" y="2"/>
                      </a:lnTo>
                      <a:lnTo>
                        <a:pt x="156" y="1"/>
                      </a:lnTo>
                      <a:lnTo>
                        <a:pt x="157" y="1"/>
                      </a:lnTo>
                      <a:lnTo>
                        <a:pt x="158" y="0"/>
                      </a:lnTo>
                      <a:lnTo>
                        <a:pt x="165" y="0"/>
                      </a:lnTo>
                      <a:lnTo>
                        <a:pt x="167" y="1"/>
                      </a:lnTo>
                      <a:lnTo>
                        <a:pt x="167" y="2"/>
                      </a:lnTo>
                      <a:lnTo>
                        <a:pt x="165" y="3"/>
                      </a:lnTo>
                      <a:close/>
                      <a:moveTo>
                        <a:pt x="150" y="3"/>
                      </a:moveTo>
                      <a:lnTo>
                        <a:pt x="142" y="3"/>
                      </a:lnTo>
                      <a:lnTo>
                        <a:pt x="141" y="2"/>
                      </a:lnTo>
                      <a:lnTo>
                        <a:pt x="141" y="1"/>
                      </a:lnTo>
                      <a:lnTo>
                        <a:pt x="142" y="0"/>
                      </a:lnTo>
                      <a:lnTo>
                        <a:pt x="150" y="0"/>
                      </a:lnTo>
                      <a:lnTo>
                        <a:pt x="150" y="1"/>
                      </a:lnTo>
                      <a:lnTo>
                        <a:pt x="151" y="1"/>
                      </a:lnTo>
                      <a:lnTo>
                        <a:pt x="150" y="2"/>
                      </a:lnTo>
                      <a:lnTo>
                        <a:pt x="150" y="3"/>
                      </a:lnTo>
                      <a:close/>
                      <a:moveTo>
                        <a:pt x="134" y="3"/>
                      </a:moveTo>
                      <a:lnTo>
                        <a:pt x="126" y="3"/>
                      </a:lnTo>
                      <a:lnTo>
                        <a:pt x="125" y="2"/>
                      </a:lnTo>
                      <a:lnTo>
                        <a:pt x="125" y="1"/>
                      </a:lnTo>
                      <a:lnTo>
                        <a:pt x="126" y="0"/>
                      </a:lnTo>
                      <a:lnTo>
                        <a:pt x="134" y="0"/>
                      </a:lnTo>
                      <a:lnTo>
                        <a:pt x="135" y="1"/>
                      </a:lnTo>
                      <a:lnTo>
                        <a:pt x="136" y="1"/>
                      </a:lnTo>
                      <a:lnTo>
                        <a:pt x="135" y="2"/>
                      </a:lnTo>
                      <a:lnTo>
                        <a:pt x="134" y="3"/>
                      </a:lnTo>
                      <a:close/>
                      <a:moveTo>
                        <a:pt x="119" y="3"/>
                      </a:moveTo>
                      <a:lnTo>
                        <a:pt x="111" y="3"/>
                      </a:lnTo>
                      <a:lnTo>
                        <a:pt x="110" y="2"/>
                      </a:lnTo>
                      <a:lnTo>
                        <a:pt x="110" y="1"/>
                      </a:lnTo>
                      <a:lnTo>
                        <a:pt x="111" y="0"/>
                      </a:lnTo>
                      <a:lnTo>
                        <a:pt x="119" y="0"/>
                      </a:lnTo>
                      <a:lnTo>
                        <a:pt x="120" y="1"/>
                      </a:lnTo>
                      <a:lnTo>
                        <a:pt x="120" y="2"/>
                      </a:lnTo>
                      <a:lnTo>
                        <a:pt x="119" y="3"/>
                      </a:lnTo>
                      <a:close/>
                      <a:moveTo>
                        <a:pt x="103" y="3"/>
                      </a:moveTo>
                      <a:lnTo>
                        <a:pt x="95" y="3"/>
                      </a:lnTo>
                      <a:lnTo>
                        <a:pt x="94" y="2"/>
                      </a:lnTo>
                      <a:lnTo>
                        <a:pt x="94" y="1"/>
                      </a:lnTo>
                      <a:lnTo>
                        <a:pt x="95" y="0"/>
                      </a:lnTo>
                      <a:lnTo>
                        <a:pt x="103" y="0"/>
                      </a:lnTo>
                      <a:lnTo>
                        <a:pt x="104" y="1"/>
                      </a:lnTo>
                      <a:lnTo>
                        <a:pt x="104" y="2"/>
                      </a:lnTo>
                      <a:lnTo>
                        <a:pt x="103" y="3"/>
                      </a:lnTo>
                      <a:close/>
                      <a:moveTo>
                        <a:pt x="87" y="3"/>
                      </a:moveTo>
                      <a:lnTo>
                        <a:pt x="80" y="3"/>
                      </a:lnTo>
                      <a:lnTo>
                        <a:pt x="79" y="2"/>
                      </a:lnTo>
                      <a:lnTo>
                        <a:pt x="78" y="1"/>
                      </a:lnTo>
                      <a:lnTo>
                        <a:pt x="79" y="1"/>
                      </a:lnTo>
                      <a:lnTo>
                        <a:pt x="80" y="0"/>
                      </a:lnTo>
                      <a:lnTo>
                        <a:pt x="87" y="0"/>
                      </a:lnTo>
                      <a:lnTo>
                        <a:pt x="89" y="1"/>
                      </a:lnTo>
                      <a:lnTo>
                        <a:pt x="89" y="2"/>
                      </a:lnTo>
                      <a:lnTo>
                        <a:pt x="87" y="3"/>
                      </a:lnTo>
                      <a:close/>
                      <a:moveTo>
                        <a:pt x="72" y="3"/>
                      </a:moveTo>
                      <a:lnTo>
                        <a:pt x="64" y="3"/>
                      </a:lnTo>
                      <a:lnTo>
                        <a:pt x="63" y="2"/>
                      </a:lnTo>
                      <a:lnTo>
                        <a:pt x="63" y="1"/>
                      </a:lnTo>
                      <a:lnTo>
                        <a:pt x="64" y="0"/>
                      </a:lnTo>
                      <a:lnTo>
                        <a:pt x="72" y="0"/>
                      </a:lnTo>
                      <a:lnTo>
                        <a:pt x="72" y="1"/>
                      </a:lnTo>
                      <a:lnTo>
                        <a:pt x="73" y="1"/>
                      </a:lnTo>
                      <a:lnTo>
                        <a:pt x="72" y="2"/>
                      </a:lnTo>
                      <a:lnTo>
                        <a:pt x="72" y="3"/>
                      </a:lnTo>
                      <a:close/>
                      <a:moveTo>
                        <a:pt x="56" y="3"/>
                      </a:moveTo>
                      <a:lnTo>
                        <a:pt x="48" y="3"/>
                      </a:lnTo>
                      <a:lnTo>
                        <a:pt x="47" y="2"/>
                      </a:lnTo>
                      <a:lnTo>
                        <a:pt x="47" y="1"/>
                      </a:lnTo>
                      <a:lnTo>
                        <a:pt x="48" y="0"/>
                      </a:lnTo>
                      <a:lnTo>
                        <a:pt x="56" y="0"/>
                      </a:lnTo>
                      <a:lnTo>
                        <a:pt x="57" y="1"/>
                      </a:lnTo>
                      <a:lnTo>
                        <a:pt x="58" y="1"/>
                      </a:lnTo>
                      <a:lnTo>
                        <a:pt x="57" y="2"/>
                      </a:lnTo>
                      <a:lnTo>
                        <a:pt x="56" y="3"/>
                      </a:lnTo>
                      <a:close/>
                      <a:moveTo>
                        <a:pt x="41" y="3"/>
                      </a:moveTo>
                      <a:lnTo>
                        <a:pt x="33" y="3"/>
                      </a:lnTo>
                      <a:lnTo>
                        <a:pt x="32" y="2"/>
                      </a:lnTo>
                      <a:lnTo>
                        <a:pt x="32" y="1"/>
                      </a:lnTo>
                      <a:lnTo>
                        <a:pt x="33" y="0"/>
                      </a:lnTo>
                      <a:lnTo>
                        <a:pt x="41" y="0"/>
                      </a:lnTo>
                      <a:lnTo>
                        <a:pt x="42" y="1"/>
                      </a:lnTo>
                      <a:lnTo>
                        <a:pt x="42" y="2"/>
                      </a:lnTo>
                      <a:lnTo>
                        <a:pt x="41" y="3"/>
                      </a:lnTo>
                      <a:close/>
                      <a:moveTo>
                        <a:pt x="25" y="3"/>
                      </a:moveTo>
                      <a:lnTo>
                        <a:pt x="17" y="3"/>
                      </a:lnTo>
                      <a:lnTo>
                        <a:pt x="16" y="2"/>
                      </a:lnTo>
                      <a:lnTo>
                        <a:pt x="16" y="1"/>
                      </a:lnTo>
                      <a:lnTo>
                        <a:pt x="17" y="0"/>
                      </a:lnTo>
                      <a:lnTo>
                        <a:pt x="25" y="0"/>
                      </a:lnTo>
                      <a:lnTo>
                        <a:pt x="26" y="1"/>
                      </a:lnTo>
                      <a:lnTo>
                        <a:pt x="26" y="2"/>
                      </a:lnTo>
                      <a:lnTo>
                        <a:pt x="25" y="3"/>
                      </a:lnTo>
                      <a:close/>
                      <a:moveTo>
                        <a:pt x="9" y="3"/>
                      </a:moveTo>
                      <a:lnTo>
                        <a:pt x="2" y="3"/>
                      </a:lnTo>
                      <a:lnTo>
                        <a:pt x="1" y="2"/>
                      </a:lnTo>
                      <a:lnTo>
                        <a:pt x="0" y="1"/>
                      </a:lnTo>
                      <a:lnTo>
                        <a:pt x="1" y="1"/>
                      </a:lnTo>
                      <a:lnTo>
                        <a:pt x="2" y="0"/>
                      </a:lnTo>
                      <a:lnTo>
                        <a:pt x="9" y="0"/>
                      </a:lnTo>
                      <a:lnTo>
                        <a:pt x="11" y="1"/>
                      </a:lnTo>
                      <a:lnTo>
                        <a:pt x="11" y="2"/>
                      </a:lnTo>
                      <a:lnTo>
                        <a:pt x="9" y="3"/>
                      </a:lnTo>
                      <a:close/>
                    </a:path>
                  </a:pathLst>
                </a:custGeom>
                <a:noFill/>
                <a:ln w="1588">
                  <a:solidFill>
                    <a:srgbClr val="000000"/>
                  </a:solidFill>
                  <a:round/>
                  <a:headEnd/>
                  <a:tailEnd/>
                </a:ln>
              </p:spPr>
              <p:txBody>
                <a:bodyPr/>
                <a:lstStyle/>
                <a:p>
                  <a:endParaRPr lang="en-US"/>
                </a:p>
              </p:txBody>
            </p:sp>
            <p:sp>
              <p:nvSpPr>
                <p:cNvPr id="1785" name="Freeform 1700"/>
                <p:cNvSpPr>
                  <a:spLocks/>
                </p:cNvSpPr>
                <p:nvPr/>
              </p:nvSpPr>
              <p:spPr bwMode="auto">
                <a:xfrm>
                  <a:off x="4603" y="2149"/>
                  <a:ext cx="89" cy="60"/>
                </a:xfrm>
                <a:custGeom>
                  <a:avLst/>
                  <a:gdLst>
                    <a:gd name="T0" fmla="*/ 89 w 89"/>
                    <a:gd name="T1" fmla="*/ 0 h 60"/>
                    <a:gd name="T2" fmla="*/ 0 w 89"/>
                    <a:gd name="T3" fmla="*/ 30 h 60"/>
                    <a:gd name="T4" fmla="*/ 89 w 89"/>
                    <a:gd name="T5" fmla="*/ 60 h 60"/>
                    <a:gd name="T6" fmla="*/ 0 60000 65536"/>
                    <a:gd name="T7" fmla="*/ 0 60000 65536"/>
                    <a:gd name="T8" fmla="*/ 0 60000 65536"/>
                    <a:gd name="T9" fmla="*/ 0 w 89"/>
                    <a:gd name="T10" fmla="*/ 0 h 60"/>
                    <a:gd name="T11" fmla="*/ 89 w 89"/>
                    <a:gd name="T12" fmla="*/ 60 h 60"/>
                  </a:gdLst>
                  <a:ahLst/>
                  <a:cxnLst>
                    <a:cxn ang="T6">
                      <a:pos x="T0" y="T1"/>
                    </a:cxn>
                    <a:cxn ang="T7">
                      <a:pos x="T2" y="T3"/>
                    </a:cxn>
                    <a:cxn ang="T8">
                      <a:pos x="T4" y="T5"/>
                    </a:cxn>
                  </a:cxnLst>
                  <a:rect l="T9" t="T10" r="T11" b="T12"/>
                  <a:pathLst>
                    <a:path w="89" h="60">
                      <a:moveTo>
                        <a:pt x="89" y="0"/>
                      </a:moveTo>
                      <a:lnTo>
                        <a:pt x="0" y="30"/>
                      </a:lnTo>
                      <a:lnTo>
                        <a:pt x="89" y="60"/>
                      </a:lnTo>
                    </a:path>
                  </a:pathLst>
                </a:custGeom>
                <a:noFill/>
                <a:ln w="3175">
                  <a:solidFill>
                    <a:srgbClr val="000000"/>
                  </a:solidFill>
                  <a:round/>
                  <a:headEnd/>
                  <a:tailEnd/>
                </a:ln>
              </p:spPr>
              <p:txBody>
                <a:bodyPr/>
                <a:lstStyle/>
                <a:p>
                  <a:endParaRPr lang="en-US"/>
                </a:p>
              </p:txBody>
            </p:sp>
            <p:sp>
              <p:nvSpPr>
                <p:cNvPr id="1786" name="Rectangle 1701"/>
                <p:cNvSpPr>
                  <a:spLocks noChangeArrowheads="1"/>
                </p:cNvSpPr>
                <p:nvPr/>
              </p:nvSpPr>
              <p:spPr bwMode="auto">
                <a:xfrm>
                  <a:off x="4164" y="1654"/>
                  <a:ext cx="924" cy="151"/>
                </a:xfrm>
                <a:prstGeom prst="rect">
                  <a:avLst/>
                </a:prstGeom>
                <a:noFill/>
                <a:ln w="9525">
                  <a:noFill/>
                  <a:miter lim="800000"/>
                  <a:headEnd/>
                  <a:tailEnd/>
                </a:ln>
              </p:spPr>
              <p:txBody>
                <a:bodyPr wrap="none" lIns="0" tIns="0" rIns="0" bIns="0">
                  <a:spAutoFit/>
                </a:bodyPr>
                <a:lstStyle/>
                <a:p>
                  <a:pPr>
                    <a:defRPr/>
                  </a:pPr>
                  <a:r>
                    <a:rPr lang="en-US" sz="1400" dirty="0">
                      <a:solidFill>
                        <a:srgbClr val="000000"/>
                      </a:solidFill>
                      <a:ea typeface="+mn-ea"/>
                    </a:rPr>
                    <a:t>Verification Models</a:t>
                  </a:r>
                  <a:endParaRPr lang="en-US" sz="1400" dirty="0">
                    <a:effectLst>
                      <a:outerShdw blurRad="38100" dist="38100" dir="2700000" algn="tl">
                        <a:srgbClr val="000000"/>
                      </a:outerShdw>
                    </a:effectLst>
                    <a:ea typeface="+mn-ea"/>
                  </a:endParaRPr>
                </a:p>
              </p:txBody>
            </p:sp>
            <p:sp>
              <p:nvSpPr>
                <p:cNvPr id="1787" name="Freeform 1702"/>
                <p:cNvSpPr>
                  <a:spLocks/>
                </p:cNvSpPr>
                <p:nvPr/>
              </p:nvSpPr>
              <p:spPr bwMode="auto">
                <a:xfrm>
                  <a:off x="4698" y="1799"/>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close/>
                    </a:path>
                  </a:pathLst>
                </a:custGeom>
                <a:noFill/>
                <a:ln w="3175">
                  <a:solidFill>
                    <a:srgbClr val="000000"/>
                  </a:solidFill>
                  <a:round/>
                  <a:headEnd/>
                  <a:tailEnd/>
                </a:ln>
              </p:spPr>
              <p:txBody>
                <a:bodyPr/>
                <a:lstStyle/>
                <a:p>
                  <a:endParaRPr lang="en-US"/>
                </a:p>
              </p:txBody>
            </p:sp>
            <p:sp>
              <p:nvSpPr>
                <p:cNvPr id="1788" name="Freeform 1703"/>
                <p:cNvSpPr>
                  <a:spLocks/>
                </p:cNvSpPr>
                <p:nvPr/>
              </p:nvSpPr>
              <p:spPr bwMode="auto">
                <a:xfrm>
                  <a:off x="4508" y="1887"/>
                  <a:ext cx="190" cy="0"/>
                </a:xfrm>
                <a:custGeom>
                  <a:avLst/>
                  <a:gdLst>
                    <a:gd name="T0" fmla="*/ 190 w 190"/>
                    <a:gd name="T1" fmla="*/ 0 w 190"/>
                    <a:gd name="T2" fmla="*/ 190 w 190"/>
                    <a:gd name="T3" fmla="*/ 0 60000 65536"/>
                    <a:gd name="T4" fmla="*/ 0 60000 65536"/>
                    <a:gd name="T5" fmla="*/ 0 60000 65536"/>
                    <a:gd name="T6" fmla="*/ 0 w 190"/>
                    <a:gd name="T7" fmla="*/ 190 w 190"/>
                  </a:gdLst>
                  <a:ahLst/>
                  <a:cxnLst>
                    <a:cxn ang="T3">
                      <a:pos x="T0" y="0"/>
                    </a:cxn>
                    <a:cxn ang="T4">
                      <a:pos x="T1" y="0"/>
                    </a:cxn>
                    <a:cxn ang="T5">
                      <a:pos x="T2" y="0"/>
                    </a:cxn>
                  </a:cxnLst>
                  <a:rect l="T6" t="0" r="T7" b="0"/>
                  <a:pathLst>
                    <a:path w="190">
                      <a:moveTo>
                        <a:pt x="190" y="0"/>
                      </a:moveTo>
                      <a:lnTo>
                        <a:pt x="0" y="0"/>
                      </a:lnTo>
                      <a:lnTo>
                        <a:pt x="190" y="0"/>
                      </a:lnTo>
                      <a:close/>
                    </a:path>
                  </a:pathLst>
                </a:custGeom>
                <a:noFill/>
                <a:ln w="3175">
                  <a:solidFill>
                    <a:srgbClr val="000000"/>
                  </a:solidFill>
                  <a:round/>
                  <a:headEnd/>
                  <a:tailEnd/>
                </a:ln>
              </p:spPr>
              <p:txBody>
                <a:bodyPr/>
                <a:lstStyle/>
                <a:p>
                  <a:endParaRPr lang="en-US"/>
                </a:p>
              </p:txBody>
            </p:sp>
            <p:sp>
              <p:nvSpPr>
                <p:cNvPr id="1789" name="Freeform 1704"/>
                <p:cNvSpPr>
                  <a:spLocks/>
                </p:cNvSpPr>
                <p:nvPr/>
              </p:nvSpPr>
              <p:spPr bwMode="auto">
                <a:xfrm>
                  <a:off x="4508" y="1887"/>
                  <a:ext cx="190" cy="0"/>
                </a:xfrm>
                <a:custGeom>
                  <a:avLst/>
                  <a:gdLst>
                    <a:gd name="T0" fmla="*/ 190 w 190"/>
                    <a:gd name="T1" fmla="*/ 0 w 190"/>
                    <a:gd name="T2" fmla="*/ 190 w 190"/>
                    <a:gd name="T3" fmla="*/ 0 60000 65536"/>
                    <a:gd name="T4" fmla="*/ 0 60000 65536"/>
                    <a:gd name="T5" fmla="*/ 0 60000 65536"/>
                    <a:gd name="T6" fmla="*/ 0 w 190"/>
                    <a:gd name="T7" fmla="*/ 190 w 190"/>
                  </a:gdLst>
                  <a:ahLst/>
                  <a:cxnLst>
                    <a:cxn ang="T3">
                      <a:pos x="T0" y="0"/>
                    </a:cxn>
                    <a:cxn ang="T4">
                      <a:pos x="T1" y="0"/>
                    </a:cxn>
                    <a:cxn ang="T5">
                      <a:pos x="T2" y="0"/>
                    </a:cxn>
                  </a:cxnLst>
                  <a:rect l="T6" t="0" r="T7" b="0"/>
                  <a:pathLst>
                    <a:path w="190">
                      <a:moveTo>
                        <a:pt x="190" y="0"/>
                      </a:moveTo>
                      <a:lnTo>
                        <a:pt x="0" y="0"/>
                      </a:lnTo>
                      <a:lnTo>
                        <a:pt x="190" y="0"/>
                      </a:lnTo>
                      <a:close/>
                    </a:path>
                  </a:pathLst>
                </a:custGeom>
                <a:noFill/>
                <a:ln w="3175">
                  <a:solidFill>
                    <a:srgbClr val="000000"/>
                  </a:solidFill>
                  <a:round/>
                  <a:headEnd/>
                  <a:tailEnd/>
                </a:ln>
              </p:spPr>
              <p:txBody>
                <a:bodyPr/>
                <a:lstStyle/>
                <a:p>
                  <a:endParaRPr lang="en-US"/>
                </a:p>
              </p:txBody>
            </p:sp>
            <p:sp>
              <p:nvSpPr>
                <p:cNvPr id="1790" name="Freeform 1705"/>
                <p:cNvSpPr>
                  <a:spLocks/>
                </p:cNvSpPr>
                <p:nvPr/>
              </p:nvSpPr>
              <p:spPr bwMode="auto">
                <a:xfrm>
                  <a:off x="4508" y="1887"/>
                  <a:ext cx="190" cy="0"/>
                </a:xfrm>
                <a:custGeom>
                  <a:avLst/>
                  <a:gdLst>
                    <a:gd name="T0" fmla="*/ 190 w 190"/>
                    <a:gd name="T1" fmla="*/ 0 w 190"/>
                    <a:gd name="T2" fmla="*/ 190 w 190"/>
                    <a:gd name="T3" fmla="*/ 0 60000 65536"/>
                    <a:gd name="T4" fmla="*/ 0 60000 65536"/>
                    <a:gd name="T5" fmla="*/ 0 60000 65536"/>
                    <a:gd name="T6" fmla="*/ 0 w 190"/>
                    <a:gd name="T7" fmla="*/ 190 w 190"/>
                  </a:gdLst>
                  <a:ahLst/>
                  <a:cxnLst>
                    <a:cxn ang="T3">
                      <a:pos x="T0" y="0"/>
                    </a:cxn>
                    <a:cxn ang="T4">
                      <a:pos x="T1" y="0"/>
                    </a:cxn>
                    <a:cxn ang="T5">
                      <a:pos x="T2" y="0"/>
                    </a:cxn>
                  </a:cxnLst>
                  <a:rect l="T6" t="0" r="T7" b="0"/>
                  <a:pathLst>
                    <a:path w="190">
                      <a:moveTo>
                        <a:pt x="190" y="0"/>
                      </a:moveTo>
                      <a:lnTo>
                        <a:pt x="0" y="0"/>
                      </a:lnTo>
                      <a:lnTo>
                        <a:pt x="190" y="0"/>
                      </a:lnTo>
                      <a:close/>
                    </a:path>
                  </a:pathLst>
                </a:custGeom>
                <a:noFill/>
                <a:ln w="3175">
                  <a:solidFill>
                    <a:srgbClr val="000000"/>
                  </a:solidFill>
                  <a:round/>
                  <a:headEnd/>
                  <a:tailEnd/>
                </a:ln>
              </p:spPr>
              <p:txBody>
                <a:bodyPr/>
                <a:lstStyle/>
                <a:p>
                  <a:endParaRPr lang="en-US"/>
                </a:p>
              </p:txBody>
            </p:sp>
            <p:sp>
              <p:nvSpPr>
                <p:cNvPr id="1791" name="Freeform 1706"/>
                <p:cNvSpPr>
                  <a:spLocks noEditPoints="1"/>
                </p:cNvSpPr>
                <p:nvPr/>
              </p:nvSpPr>
              <p:spPr bwMode="auto">
                <a:xfrm>
                  <a:off x="4508" y="1799"/>
                  <a:ext cx="190" cy="88"/>
                </a:xfrm>
                <a:custGeom>
                  <a:avLst/>
                  <a:gdLst>
                    <a:gd name="T0" fmla="*/ 190 w 190"/>
                    <a:gd name="T1" fmla="*/ 88 h 88"/>
                    <a:gd name="T2" fmla="*/ 190 w 190"/>
                    <a:gd name="T3" fmla="*/ 0 h 88"/>
                    <a:gd name="T4" fmla="*/ 0 w 190"/>
                    <a:gd name="T5" fmla="*/ 0 h 88"/>
                    <a:gd name="T6" fmla="*/ 0 w 190"/>
                    <a:gd name="T7" fmla="*/ 88 h 88"/>
                    <a:gd name="T8" fmla="*/ 190 w 190"/>
                    <a:gd name="T9" fmla="*/ 88 h 88"/>
                    <a:gd name="T10" fmla="*/ 0 w 190"/>
                    <a:gd name="T11" fmla="*/ 88 h 88"/>
                    <a:gd name="T12" fmla="*/ 0 w 190"/>
                    <a:gd name="T13" fmla="*/ 0 h 88"/>
                    <a:gd name="T14" fmla="*/ 0 w 190"/>
                    <a:gd name="T15" fmla="*/ 88 h 88"/>
                    <a:gd name="T16" fmla="*/ 190 w 190"/>
                    <a:gd name="T17" fmla="*/ 88 h 88"/>
                    <a:gd name="T18" fmla="*/ 190 w 190"/>
                    <a:gd name="T19" fmla="*/ 0 h 88"/>
                    <a:gd name="T20" fmla="*/ 190 w 190"/>
                    <a:gd name="T21" fmla="*/ 88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0"/>
                    <a:gd name="T34" fmla="*/ 0 h 88"/>
                    <a:gd name="T35" fmla="*/ 190 w 190"/>
                    <a:gd name="T36" fmla="*/ 88 h 8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0" h="88">
                      <a:moveTo>
                        <a:pt x="190" y="88"/>
                      </a:moveTo>
                      <a:lnTo>
                        <a:pt x="190" y="0"/>
                      </a:lnTo>
                      <a:lnTo>
                        <a:pt x="0" y="0"/>
                      </a:lnTo>
                      <a:lnTo>
                        <a:pt x="0" y="88"/>
                      </a:lnTo>
                      <a:lnTo>
                        <a:pt x="190" y="88"/>
                      </a:lnTo>
                      <a:close/>
                      <a:moveTo>
                        <a:pt x="0" y="88"/>
                      </a:moveTo>
                      <a:lnTo>
                        <a:pt x="0" y="0"/>
                      </a:lnTo>
                      <a:lnTo>
                        <a:pt x="0" y="88"/>
                      </a:lnTo>
                      <a:close/>
                      <a:moveTo>
                        <a:pt x="190" y="88"/>
                      </a:moveTo>
                      <a:lnTo>
                        <a:pt x="190" y="0"/>
                      </a:lnTo>
                      <a:lnTo>
                        <a:pt x="190" y="88"/>
                      </a:lnTo>
                      <a:close/>
                    </a:path>
                  </a:pathLst>
                </a:custGeom>
                <a:noFill/>
                <a:ln w="9525">
                  <a:noFill/>
                  <a:round/>
                  <a:headEnd/>
                  <a:tailEnd/>
                </a:ln>
              </p:spPr>
              <p:txBody>
                <a:bodyPr/>
                <a:lstStyle/>
                <a:p>
                  <a:endParaRPr lang="en-US"/>
                </a:p>
              </p:txBody>
            </p:sp>
            <p:sp>
              <p:nvSpPr>
                <p:cNvPr id="1792" name="Rectangle 1707"/>
                <p:cNvSpPr>
                  <a:spLocks noChangeArrowheads="1"/>
                </p:cNvSpPr>
                <p:nvPr/>
              </p:nvSpPr>
              <p:spPr bwMode="auto">
                <a:xfrm>
                  <a:off x="4508" y="1799"/>
                  <a:ext cx="190" cy="88"/>
                </a:xfrm>
                <a:prstGeom prst="rect">
                  <a:avLst/>
                </a:prstGeom>
                <a:noFill/>
                <a:ln w="3175">
                  <a:solidFill>
                    <a:srgbClr val="000000"/>
                  </a:solidFill>
                  <a:miter lim="800000"/>
                  <a:headEnd/>
                  <a:tailEnd/>
                </a:ln>
              </p:spPr>
              <p:txBody>
                <a:bodyPr/>
                <a:lstStyle/>
                <a:p>
                  <a:endParaRPr lang="en-US"/>
                </a:p>
              </p:txBody>
            </p:sp>
            <p:sp>
              <p:nvSpPr>
                <p:cNvPr id="1793" name="Freeform 1708"/>
                <p:cNvSpPr>
                  <a:spLocks/>
                </p:cNvSpPr>
                <p:nvPr/>
              </p:nvSpPr>
              <p:spPr bwMode="auto">
                <a:xfrm>
                  <a:off x="4508" y="1799"/>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path>
                  </a:pathLst>
                </a:custGeom>
                <a:noFill/>
                <a:ln w="3175">
                  <a:solidFill>
                    <a:srgbClr val="000000"/>
                  </a:solidFill>
                  <a:round/>
                  <a:headEnd/>
                  <a:tailEnd/>
                </a:ln>
              </p:spPr>
              <p:txBody>
                <a:bodyPr/>
                <a:lstStyle/>
                <a:p>
                  <a:endParaRPr lang="en-US"/>
                </a:p>
              </p:txBody>
            </p:sp>
            <p:sp>
              <p:nvSpPr>
                <p:cNvPr id="1794" name="Freeform 1709"/>
                <p:cNvSpPr>
                  <a:spLocks/>
                </p:cNvSpPr>
                <p:nvPr/>
              </p:nvSpPr>
              <p:spPr bwMode="auto">
                <a:xfrm>
                  <a:off x="4698" y="1799"/>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path>
                  </a:pathLst>
                </a:custGeom>
                <a:noFill/>
                <a:ln w="3175">
                  <a:solidFill>
                    <a:srgbClr val="000000"/>
                  </a:solidFill>
                  <a:round/>
                  <a:headEnd/>
                  <a:tailEnd/>
                </a:ln>
              </p:spPr>
              <p:txBody>
                <a:bodyPr/>
                <a:lstStyle/>
                <a:p>
                  <a:endParaRPr lang="en-US"/>
                </a:p>
              </p:txBody>
            </p:sp>
            <p:sp>
              <p:nvSpPr>
                <p:cNvPr id="1795" name="Freeform 1710"/>
                <p:cNvSpPr>
                  <a:spLocks/>
                </p:cNvSpPr>
                <p:nvPr/>
              </p:nvSpPr>
              <p:spPr bwMode="auto">
                <a:xfrm>
                  <a:off x="4990" y="1799"/>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close/>
                    </a:path>
                  </a:pathLst>
                </a:custGeom>
                <a:noFill/>
                <a:ln w="3175">
                  <a:solidFill>
                    <a:srgbClr val="000000"/>
                  </a:solidFill>
                  <a:round/>
                  <a:headEnd/>
                  <a:tailEnd/>
                </a:ln>
              </p:spPr>
              <p:txBody>
                <a:bodyPr/>
                <a:lstStyle/>
                <a:p>
                  <a:endParaRPr lang="en-US"/>
                </a:p>
              </p:txBody>
            </p:sp>
            <p:sp>
              <p:nvSpPr>
                <p:cNvPr id="1796" name="Freeform 1711"/>
                <p:cNvSpPr>
                  <a:spLocks/>
                </p:cNvSpPr>
                <p:nvPr/>
              </p:nvSpPr>
              <p:spPr bwMode="auto">
                <a:xfrm>
                  <a:off x="4800" y="1887"/>
                  <a:ext cx="190" cy="0"/>
                </a:xfrm>
                <a:custGeom>
                  <a:avLst/>
                  <a:gdLst>
                    <a:gd name="T0" fmla="*/ 190 w 190"/>
                    <a:gd name="T1" fmla="*/ 0 w 190"/>
                    <a:gd name="T2" fmla="*/ 190 w 190"/>
                    <a:gd name="T3" fmla="*/ 0 60000 65536"/>
                    <a:gd name="T4" fmla="*/ 0 60000 65536"/>
                    <a:gd name="T5" fmla="*/ 0 60000 65536"/>
                    <a:gd name="T6" fmla="*/ 0 w 190"/>
                    <a:gd name="T7" fmla="*/ 190 w 190"/>
                  </a:gdLst>
                  <a:ahLst/>
                  <a:cxnLst>
                    <a:cxn ang="T3">
                      <a:pos x="T0" y="0"/>
                    </a:cxn>
                    <a:cxn ang="T4">
                      <a:pos x="T1" y="0"/>
                    </a:cxn>
                    <a:cxn ang="T5">
                      <a:pos x="T2" y="0"/>
                    </a:cxn>
                  </a:cxnLst>
                  <a:rect l="T6" t="0" r="T7" b="0"/>
                  <a:pathLst>
                    <a:path w="190">
                      <a:moveTo>
                        <a:pt x="190" y="0"/>
                      </a:moveTo>
                      <a:lnTo>
                        <a:pt x="0" y="0"/>
                      </a:lnTo>
                      <a:lnTo>
                        <a:pt x="190" y="0"/>
                      </a:lnTo>
                      <a:close/>
                    </a:path>
                  </a:pathLst>
                </a:custGeom>
                <a:noFill/>
                <a:ln w="3175">
                  <a:solidFill>
                    <a:srgbClr val="000000"/>
                  </a:solidFill>
                  <a:round/>
                  <a:headEnd/>
                  <a:tailEnd/>
                </a:ln>
              </p:spPr>
              <p:txBody>
                <a:bodyPr/>
                <a:lstStyle/>
                <a:p>
                  <a:endParaRPr lang="en-US"/>
                </a:p>
              </p:txBody>
            </p:sp>
            <p:sp>
              <p:nvSpPr>
                <p:cNvPr id="1797" name="Freeform 1712"/>
                <p:cNvSpPr>
                  <a:spLocks/>
                </p:cNvSpPr>
                <p:nvPr/>
              </p:nvSpPr>
              <p:spPr bwMode="auto">
                <a:xfrm>
                  <a:off x="4800" y="1887"/>
                  <a:ext cx="190" cy="0"/>
                </a:xfrm>
                <a:custGeom>
                  <a:avLst/>
                  <a:gdLst>
                    <a:gd name="T0" fmla="*/ 190 w 190"/>
                    <a:gd name="T1" fmla="*/ 0 w 190"/>
                    <a:gd name="T2" fmla="*/ 190 w 190"/>
                    <a:gd name="T3" fmla="*/ 0 60000 65536"/>
                    <a:gd name="T4" fmla="*/ 0 60000 65536"/>
                    <a:gd name="T5" fmla="*/ 0 60000 65536"/>
                    <a:gd name="T6" fmla="*/ 0 w 190"/>
                    <a:gd name="T7" fmla="*/ 190 w 190"/>
                  </a:gdLst>
                  <a:ahLst/>
                  <a:cxnLst>
                    <a:cxn ang="T3">
                      <a:pos x="T0" y="0"/>
                    </a:cxn>
                    <a:cxn ang="T4">
                      <a:pos x="T1" y="0"/>
                    </a:cxn>
                    <a:cxn ang="T5">
                      <a:pos x="T2" y="0"/>
                    </a:cxn>
                  </a:cxnLst>
                  <a:rect l="T6" t="0" r="T7" b="0"/>
                  <a:pathLst>
                    <a:path w="190">
                      <a:moveTo>
                        <a:pt x="190" y="0"/>
                      </a:moveTo>
                      <a:lnTo>
                        <a:pt x="0" y="0"/>
                      </a:lnTo>
                      <a:lnTo>
                        <a:pt x="190" y="0"/>
                      </a:lnTo>
                      <a:close/>
                    </a:path>
                  </a:pathLst>
                </a:custGeom>
                <a:noFill/>
                <a:ln w="3175">
                  <a:solidFill>
                    <a:srgbClr val="000000"/>
                  </a:solidFill>
                  <a:round/>
                  <a:headEnd/>
                  <a:tailEnd/>
                </a:ln>
              </p:spPr>
              <p:txBody>
                <a:bodyPr/>
                <a:lstStyle/>
                <a:p>
                  <a:endParaRPr lang="en-US"/>
                </a:p>
              </p:txBody>
            </p:sp>
            <p:sp>
              <p:nvSpPr>
                <p:cNvPr id="1798" name="Freeform 1713"/>
                <p:cNvSpPr>
                  <a:spLocks/>
                </p:cNvSpPr>
                <p:nvPr/>
              </p:nvSpPr>
              <p:spPr bwMode="auto">
                <a:xfrm>
                  <a:off x="4800" y="1887"/>
                  <a:ext cx="190" cy="0"/>
                </a:xfrm>
                <a:custGeom>
                  <a:avLst/>
                  <a:gdLst>
                    <a:gd name="T0" fmla="*/ 190 w 190"/>
                    <a:gd name="T1" fmla="*/ 0 w 190"/>
                    <a:gd name="T2" fmla="*/ 190 w 190"/>
                    <a:gd name="T3" fmla="*/ 0 60000 65536"/>
                    <a:gd name="T4" fmla="*/ 0 60000 65536"/>
                    <a:gd name="T5" fmla="*/ 0 60000 65536"/>
                    <a:gd name="T6" fmla="*/ 0 w 190"/>
                    <a:gd name="T7" fmla="*/ 190 w 190"/>
                  </a:gdLst>
                  <a:ahLst/>
                  <a:cxnLst>
                    <a:cxn ang="T3">
                      <a:pos x="T0" y="0"/>
                    </a:cxn>
                    <a:cxn ang="T4">
                      <a:pos x="T1" y="0"/>
                    </a:cxn>
                    <a:cxn ang="T5">
                      <a:pos x="T2" y="0"/>
                    </a:cxn>
                  </a:cxnLst>
                  <a:rect l="T6" t="0" r="T7" b="0"/>
                  <a:pathLst>
                    <a:path w="190">
                      <a:moveTo>
                        <a:pt x="190" y="0"/>
                      </a:moveTo>
                      <a:lnTo>
                        <a:pt x="0" y="0"/>
                      </a:lnTo>
                      <a:lnTo>
                        <a:pt x="190" y="0"/>
                      </a:lnTo>
                      <a:close/>
                    </a:path>
                  </a:pathLst>
                </a:custGeom>
                <a:noFill/>
                <a:ln w="3175">
                  <a:solidFill>
                    <a:srgbClr val="000000"/>
                  </a:solidFill>
                  <a:round/>
                  <a:headEnd/>
                  <a:tailEnd/>
                </a:ln>
              </p:spPr>
              <p:txBody>
                <a:bodyPr/>
                <a:lstStyle/>
                <a:p>
                  <a:endParaRPr lang="en-US"/>
                </a:p>
              </p:txBody>
            </p:sp>
            <p:sp>
              <p:nvSpPr>
                <p:cNvPr id="1799" name="Freeform 1714"/>
                <p:cNvSpPr>
                  <a:spLocks noEditPoints="1"/>
                </p:cNvSpPr>
                <p:nvPr/>
              </p:nvSpPr>
              <p:spPr bwMode="auto">
                <a:xfrm>
                  <a:off x="4800" y="1799"/>
                  <a:ext cx="190" cy="88"/>
                </a:xfrm>
                <a:custGeom>
                  <a:avLst/>
                  <a:gdLst>
                    <a:gd name="T0" fmla="*/ 190 w 190"/>
                    <a:gd name="T1" fmla="*/ 88 h 88"/>
                    <a:gd name="T2" fmla="*/ 190 w 190"/>
                    <a:gd name="T3" fmla="*/ 0 h 88"/>
                    <a:gd name="T4" fmla="*/ 0 w 190"/>
                    <a:gd name="T5" fmla="*/ 0 h 88"/>
                    <a:gd name="T6" fmla="*/ 0 w 190"/>
                    <a:gd name="T7" fmla="*/ 88 h 88"/>
                    <a:gd name="T8" fmla="*/ 190 w 190"/>
                    <a:gd name="T9" fmla="*/ 88 h 88"/>
                    <a:gd name="T10" fmla="*/ 0 w 190"/>
                    <a:gd name="T11" fmla="*/ 88 h 88"/>
                    <a:gd name="T12" fmla="*/ 0 w 190"/>
                    <a:gd name="T13" fmla="*/ 0 h 88"/>
                    <a:gd name="T14" fmla="*/ 0 w 190"/>
                    <a:gd name="T15" fmla="*/ 88 h 88"/>
                    <a:gd name="T16" fmla="*/ 190 w 190"/>
                    <a:gd name="T17" fmla="*/ 88 h 88"/>
                    <a:gd name="T18" fmla="*/ 190 w 190"/>
                    <a:gd name="T19" fmla="*/ 0 h 88"/>
                    <a:gd name="T20" fmla="*/ 190 w 190"/>
                    <a:gd name="T21" fmla="*/ 88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0"/>
                    <a:gd name="T34" fmla="*/ 0 h 88"/>
                    <a:gd name="T35" fmla="*/ 190 w 190"/>
                    <a:gd name="T36" fmla="*/ 88 h 8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0" h="88">
                      <a:moveTo>
                        <a:pt x="190" y="88"/>
                      </a:moveTo>
                      <a:lnTo>
                        <a:pt x="190" y="0"/>
                      </a:lnTo>
                      <a:lnTo>
                        <a:pt x="0" y="0"/>
                      </a:lnTo>
                      <a:lnTo>
                        <a:pt x="0" y="88"/>
                      </a:lnTo>
                      <a:lnTo>
                        <a:pt x="190" y="88"/>
                      </a:lnTo>
                      <a:close/>
                      <a:moveTo>
                        <a:pt x="0" y="88"/>
                      </a:moveTo>
                      <a:lnTo>
                        <a:pt x="0" y="0"/>
                      </a:lnTo>
                      <a:lnTo>
                        <a:pt x="0" y="88"/>
                      </a:lnTo>
                      <a:close/>
                      <a:moveTo>
                        <a:pt x="190" y="88"/>
                      </a:moveTo>
                      <a:lnTo>
                        <a:pt x="190" y="0"/>
                      </a:lnTo>
                      <a:lnTo>
                        <a:pt x="190" y="88"/>
                      </a:lnTo>
                      <a:close/>
                    </a:path>
                  </a:pathLst>
                </a:custGeom>
                <a:noFill/>
                <a:ln w="9525">
                  <a:noFill/>
                  <a:round/>
                  <a:headEnd/>
                  <a:tailEnd/>
                </a:ln>
              </p:spPr>
              <p:txBody>
                <a:bodyPr/>
                <a:lstStyle/>
                <a:p>
                  <a:endParaRPr lang="en-US"/>
                </a:p>
              </p:txBody>
            </p:sp>
            <p:sp>
              <p:nvSpPr>
                <p:cNvPr id="1800" name="Rectangle 1715"/>
                <p:cNvSpPr>
                  <a:spLocks noChangeArrowheads="1"/>
                </p:cNvSpPr>
                <p:nvPr/>
              </p:nvSpPr>
              <p:spPr bwMode="auto">
                <a:xfrm>
                  <a:off x="4800" y="1799"/>
                  <a:ext cx="190" cy="88"/>
                </a:xfrm>
                <a:prstGeom prst="rect">
                  <a:avLst/>
                </a:prstGeom>
                <a:noFill/>
                <a:ln w="3175">
                  <a:solidFill>
                    <a:srgbClr val="000000"/>
                  </a:solidFill>
                  <a:miter lim="800000"/>
                  <a:headEnd/>
                  <a:tailEnd/>
                </a:ln>
              </p:spPr>
              <p:txBody>
                <a:bodyPr/>
                <a:lstStyle/>
                <a:p>
                  <a:endParaRPr lang="en-US"/>
                </a:p>
              </p:txBody>
            </p:sp>
            <p:sp>
              <p:nvSpPr>
                <p:cNvPr id="1801" name="Freeform 1716"/>
                <p:cNvSpPr>
                  <a:spLocks/>
                </p:cNvSpPr>
                <p:nvPr/>
              </p:nvSpPr>
              <p:spPr bwMode="auto">
                <a:xfrm>
                  <a:off x="4800" y="1799"/>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path>
                  </a:pathLst>
                </a:custGeom>
                <a:noFill/>
                <a:ln w="3175">
                  <a:solidFill>
                    <a:srgbClr val="000000"/>
                  </a:solidFill>
                  <a:round/>
                  <a:headEnd/>
                  <a:tailEnd/>
                </a:ln>
              </p:spPr>
              <p:txBody>
                <a:bodyPr/>
                <a:lstStyle/>
                <a:p>
                  <a:endParaRPr lang="en-US"/>
                </a:p>
              </p:txBody>
            </p:sp>
            <p:sp>
              <p:nvSpPr>
                <p:cNvPr id="1802" name="Freeform 1717"/>
                <p:cNvSpPr>
                  <a:spLocks/>
                </p:cNvSpPr>
                <p:nvPr/>
              </p:nvSpPr>
              <p:spPr bwMode="auto">
                <a:xfrm>
                  <a:off x="4990" y="1799"/>
                  <a:ext cx="0" cy="88"/>
                </a:xfrm>
                <a:custGeom>
                  <a:avLst/>
                  <a:gdLst>
                    <a:gd name="T0" fmla="*/ 88 h 88"/>
                    <a:gd name="T1" fmla="*/ 0 h 88"/>
                    <a:gd name="T2" fmla="*/ 88 h 88"/>
                    <a:gd name="T3" fmla="*/ 0 60000 65536"/>
                    <a:gd name="T4" fmla="*/ 0 60000 65536"/>
                    <a:gd name="T5" fmla="*/ 0 60000 65536"/>
                    <a:gd name="T6" fmla="*/ 0 h 88"/>
                    <a:gd name="T7" fmla="*/ 88 h 88"/>
                  </a:gdLst>
                  <a:ahLst/>
                  <a:cxnLst>
                    <a:cxn ang="T3">
                      <a:pos x="0" y="T0"/>
                    </a:cxn>
                    <a:cxn ang="T4">
                      <a:pos x="0" y="T1"/>
                    </a:cxn>
                    <a:cxn ang="T5">
                      <a:pos x="0" y="T2"/>
                    </a:cxn>
                  </a:cxnLst>
                  <a:rect l="0" t="T6" r="0" b="T7"/>
                  <a:pathLst>
                    <a:path h="88">
                      <a:moveTo>
                        <a:pt x="0" y="88"/>
                      </a:moveTo>
                      <a:lnTo>
                        <a:pt x="0" y="0"/>
                      </a:lnTo>
                      <a:lnTo>
                        <a:pt x="0" y="88"/>
                      </a:lnTo>
                    </a:path>
                  </a:pathLst>
                </a:custGeom>
                <a:noFill/>
                <a:ln w="3175">
                  <a:solidFill>
                    <a:srgbClr val="000000"/>
                  </a:solidFill>
                  <a:round/>
                  <a:headEnd/>
                  <a:tailEnd/>
                </a:ln>
              </p:spPr>
              <p:txBody>
                <a:bodyPr/>
                <a:lstStyle/>
                <a:p>
                  <a:endParaRPr lang="en-US"/>
                </a:p>
              </p:txBody>
            </p:sp>
            <p:sp>
              <p:nvSpPr>
                <p:cNvPr id="1803" name="Freeform 1718"/>
                <p:cNvSpPr>
                  <a:spLocks noEditPoints="1"/>
                </p:cNvSpPr>
                <p:nvPr/>
              </p:nvSpPr>
              <p:spPr bwMode="auto">
                <a:xfrm>
                  <a:off x="4315" y="2273"/>
                  <a:ext cx="289" cy="5"/>
                </a:xfrm>
                <a:custGeom>
                  <a:avLst/>
                  <a:gdLst>
                    <a:gd name="T0" fmla="*/ 279 w 289"/>
                    <a:gd name="T1" fmla="*/ 4 h 5"/>
                    <a:gd name="T2" fmla="*/ 289 w 289"/>
                    <a:gd name="T3" fmla="*/ 3 h 5"/>
                    <a:gd name="T4" fmla="*/ 288 w 289"/>
                    <a:gd name="T5" fmla="*/ 5 h 5"/>
                    <a:gd name="T6" fmla="*/ 263 w 289"/>
                    <a:gd name="T7" fmla="*/ 4 h 5"/>
                    <a:gd name="T8" fmla="*/ 273 w 289"/>
                    <a:gd name="T9" fmla="*/ 3 h 5"/>
                    <a:gd name="T10" fmla="*/ 272 w 289"/>
                    <a:gd name="T11" fmla="*/ 5 h 5"/>
                    <a:gd name="T12" fmla="*/ 247 w 289"/>
                    <a:gd name="T13" fmla="*/ 4 h 5"/>
                    <a:gd name="T14" fmla="*/ 258 w 289"/>
                    <a:gd name="T15" fmla="*/ 3 h 5"/>
                    <a:gd name="T16" fmla="*/ 257 w 289"/>
                    <a:gd name="T17" fmla="*/ 5 h 5"/>
                    <a:gd name="T18" fmla="*/ 232 w 289"/>
                    <a:gd name="T19" fmla="*/ 3 h 5"/>
                    <a:gd name="T20" fmla="*/ 242 w 289"/>
                    <a:gd name="T21" fmla="*/ 2 h 5"/>
                    <a:gd name="T22" fmla="*/ 241 w 289"/>
                    <a:gd name="T23" fmla="*/ 5 h 5"/>
                    <a:gd name="T24" fmla="*/ 216 w 289"/>
                    <a:gd name="T25" fmla="*/ 3 h 5"/>
                    <a:gd name="T26" fmla="*/ 226 w 289"/>
                    <a:gd name="T27" fmla="*/ 2 h 5"/>
                    <a:gd name="T28" fmla="*/ 225 w 289"/>
                    <a:gd name="T29" fmla="*/ 5 h 5"/>
                    <a:gd name="T30" fmla="*/ 201 w 289"/>
                    <a:gd name="T31" fmla="*/ 3 h 5"/>
                    <a:gd name="T32" fmla="*/ 211 w 289"/>
                    <a:gd name="T33" fmla="*/ 2 h 5"/>
                    <a:gd name="T34" fmla="*/ 210 w 289"/>
                    <a:gd name="T35" fmla="*/ 5 h 5"/>
                    <a:gd name="T36" fmla="*/ 185 w 289"/>
                    <a:gd name="T37" fmla="*/ 3 h 5"/>
                    <a:gd name="T38" fmla="*/ 195 w 289"/>
                    <a:gd name="T39" fmla="*/ 2 h 5"/>
                    <a:gd name="T40" fmla="*/ 194 w 289"/>
                    <a:gd name="T41" fmla="*/ 5 h 5"/>
                    <a:gd name="T42" fmla="*/ 169 w 289"/>
                    <a:gd name="T43" fmla="*/ 3 h 5"/>
                    <a:gd name="T44" fmla="*/ 180 w 289"/>
                    <a:gd name="T45" fmla="*/ 2 h 5"/>
                    <a:gd name="T46" fmla="*/ 179 w 289"/>
                    <a:gd name="T47" fmla="*/ 4 h 5"/>
                    <a:gd name="T48" fmla="*/ 154 w 289"/>
                    <a:gd name="T49" fmla="*/ 3 h 5"/>
                    <a:gd name="T50" fmla="*/ 164 w 289"/>
                    <a:gd name="T51" fmla="*/ 2 h 5"/>
                    <a:gd name="T52" fmla="*/ 163 w 289"/>
                    <a:gd name="T53" fmla="*/ 4 h 5"/>
                    <a:gd name="T54" fmla="*/ 138 w 289"/>
                    <a:gd name="T55" fmla="*/ 2 h 5"/>
                    <a:gd name="T56" fmla="*/ 148 w 289"/>
                    <a:gd name="T57" fmla="*/ 1 h 5"/>
                    <a:gd name="T58" fmla="*/ 147 w 289"/>
                    <a:gd name="T59" fmla="*/ 4 h 5"/>
                    <a:gd name="T60" fmla="*/ 123 w 289"/>
                    <a:gd name="T61" fmla="*/ 2 h 5"/>
                    <a:gd name="T62" fmla="*/ 133 w 289"/>
                    <a:gd name="T63" fmla="*/ 1 h 5"/>
                    <a:gd name="T64" fmla="*/ 132 w 289"/>
                    <a:gd name="T65" fmla="*/ 4 h 5"/>
                    <a:gd name="T66" fmla="*/ 108 w 289"/>
                    <a:gd name="T67" fmla="*/ 2 h 5"/>
                    <a:gd name="T68" fmla="*/ 117 w 289"/>
                    <a:gd name="T69" fmla="*/ 1 h 5"/>
                    <a:gd name="T70" fmla="*/ 116 w 289"/>
                    <a:gd name="T71" fmla="*/ 4 h 5"/>
                    <a:gd name="T72" fmla="*/ 91 w 289"/>
                    <a:gd name="T73" fmla="*/ 2 h 5"/>
                    <a:gd name="T74" fmla="*/ 102 w 289"/>
                    <a:gd name="T75" fmla="*/ 1 h 5"/>
                    <a:gd name="T76" fmla="*/ 101 w 289"/>
                    <a:gd name="T77" fmla="*/ 4 h 5"/>
                    <a:gd name="T78" fmla="*/ 76 w 289"/>
                    <a:gd name="T79" fmla="*/ 2 h 5"/>
                    <a:gd name="T80" fmla="*/ 86 w 289"/>
                    <a:gd name="T81" fmla="*/ 1 h 5"/>
                    <a:gd name="T82" fmla="*/ 85 w 289"/>
                    <a:gd name="T83" fmla="*/ 4 h 5"/>
                    <a:gd name="T84" fmla="*/ 60 w 289"/>
                    <a:gd name="T85" fmla="*/ 2 h 5"/>
                    <a:gd name="T86" fmla="*/ 70 w 289"/>
                    <a:gd name="T87" fmla="*/ 1 h 5"/>
                    <a:gd name="T88" fmla="*/ 69 w 289"/>
                    <a:gd name="T89" fmla="*/ 3 h 5"/>
                    <a:gd name="T90" fmla="*/ 45 w 289"/>
                    <a:gd name="T91" fmla="*/ 1 h 5"/>
                    <a:gd name="T92" fmla="*/ 55 w 289"/>
                    <a:gd name="T93" fmla="*/ 1 h 5"/>
                    <a:gd name="T94" fmla="*/ 54 w 289"/>
                    <a:gd name="T95" fmla="*/ 3 h 5"/>
                    <a:gd name="T96" fmla="*/ 30 w 289"/>
                    <a:gd name="T97" fmla="*/ 1 h 5"/>
                    <a:gd name="T98" fmla="*/ 39 w 289"/>
                    <a:gd name="T99" fmla="*/ 1 h 5"/>
                    <a:gd name="T100" fmla="*/ 39 w 289"/>
                    <a:gd name="T101" fmla="*/ 3 h 5"/>
                    <a:gd name="T102" fmla="*/ 13 w 289"/>
                    <a:gd name="T103" fmla="*/ 1 h 5"/>
                    <a:gd name="T104" fmla="*/ 24 w 289"/>
                    <a:gd name="T105" fmla="*/ 1 h 5"/>
                    <a:gd name="T106" fmla="*/ 23 w 289"/>
                    <a:gd name="T107" fmla="*/ 3 h 5"/>
                    <a:gd name="T108" fmla="*/ 0 w 289"/>
                    <a:gd name="T109" fmla="*/ 1 h 5"/>
                    <a:gd name="T110" fmla="*/ 9 w 289"/>
                    <a:gd name="T111" fmla="*/ 1 h 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9"/>
                    <a:gd name="T169" fmla="*/ 0 h 5"/>
                    <a:gd name="T170" fmla="*/ 289 w 289"/>
                    <a:gd name="T171" fmla="*/ 5 h 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9" h="5">
                      <a:moveTo>
                        <a:pt x="288" y="5"/>
                      </a:moveTo>
                      <a:lnTo>
                        <a:pt x="280" y="5"/>
                      </a:lnTo>
                      <a:lnTo>
                        <a:pt x="279" y="5"/>
                      </a:lnTo>
                      <a:lnTo>
                        <a:pt x="279" y="4"/>
                      </a:lnTo>
                      <a:lnTo>
                        <a:pt x="279" y="3"/>
                      </a:lnTo>
                      <a:lnTo>
                        <a:pt x="280" y="2"/>
                      </a:lnTo>
                      <a:lnTo>
                        <a:pt x="288" y="2"/>
                      </a:lnTo>
                      <a:lnTo>
                        <a:pt x="289" y="3"/>
                      </a:lnTo>
                      <a:lnTo>
                        <a:pt x="289" y="4"/>
                      </a:lnTo>
                      <a:lnTo>
                        <a:pt x="289" y="5"/>
                      </a:lnTo>
                      <a:lnTo>
                        <a:pt x="288" y="5"/>
                      </a:lnTo>
                      <a:close/>
                      <a:moveTo>
                        <a:pt x="272" y="5"/>
                      </a:moveTo>
                      <a:lnTo>
                        <a:pt x="264" y="5"/>
                      </a:lnTo>
                      <a:lnTo>
                        <a:pt x="263" y="5"/>
                      </a:lnTo>
                      <a:lnTo>
                        <a:pt x="263" y="4"/>
                      </a:lnTo>
                      <a:lnTo>
                        <a:pt x="263" y="3"/>
                      </a:lnTo>
                      <a:lnTo>
                        <a:pt x="264" y="2"/>
                      </a:lnTo>
                      <a:lnTo>
                        <a:pt x="272" y="2"/>
                      </a:lnTo>
                      <a:lnTo>
                        <a:pt x="273" y="3"/>
                      </a:lnTo>
                      <a:lnTo>
                        <a:pt x="273" y="4"/>
                      </a:lnTo>
                      <a:lnTo>
                        <a:pt x="273" y="5"/>
                      </a:lnTo>
                      <a:lnTo>
                        <a:pt x="272" y="5"/>
                      </a:lnTo>
                      <a:close/>
                      <a:moveTo>
                        <a:pt x="257" y="5"/>
                      </a:moveTo>
                      <a:lnTo>
                        <a:pt x="249" y="5"/>
                      </a:lnTo>
                      <a:lnTo>
                        <a:pt x="248" y="5"/>
                      </a:lnTo>
                      <a:lnTo>
                        <a:pt x="247" y="4"/>
                      </a:lnTo>
                      <a:lnTo>
                        <a:pt x="248" y="2"/>
                      </a:lnTo>
                      <a:lnTo>
                        <a:pt x="249" y="2"/>
                      </a:lnTo>
                      <a:lnTo>
                        <a:pt x="257" y="2"/>
                      </a:lnTo>
                      <a:lnTo>
                        <a:pt x="258" y="3"/>
                      </a:lnTo>
                      <a:lnTo>
                        <a:pt x="258" y="4"/>
                      </a:lnTo>
                      <a:lnTo>
                        <a:pt x="258" y="5"/>
                      </a:lnTo>
                      <a:lnTo>
                        <a:pt x="257" y="5"/>
                      </a:lnTo>
                      <a:close/>
                      <a:moveTo>
                        <a:pt x="241" y="5"/>
                      </a:moveTo>
                      <a:lnTo>
                        <a:pt x="233" y="5"/>
                      </a:lnTo>
                      <a:lnTo>
                        <a:pt x="232" y="3"/>
                      </a:lnTo>
                      <a:lnTo>
                        <a:pt x="233" y="2"/>
                      </a:lnTo>
                      <a:lnTo>
                        <a:pt x="241" y="2"/>
                      </a:lnTo>
                      <a:lnTo>
                        <a:pt x="242" y="2"/>
                      </a:lnTo>
                      <a:lnTo>
                        <a:pt x="242" y="3"/>
                      </a:lnTo>
                      <a:lnTo>
                        <a:pt x="242" y="5"/>
                      </a:lnTo>
                      <a:lnTo>
                        <a:pt x="241" y="5"/>
                      </a:lnTo>
                      <a:close/>
                      <a:moveTo>
                        <a:pt x="225" y="5"/>
                      </a:moveTo>
                      <a:lnTo>
                        <a:pt x="218" y="5"/>
                      </a:lnTo>
                      <a:lnTo>
                        <a:pt x="216" y="4"/>
                      </a:lnTo>
                      <a:lnTo>
                        <a:pt x="216" y="3"/>
                      </a:lnTo>
                      <a:lnTo>
                        <a:pt x="216" y="2"/>
                      </a:lnTo>
                      <a:lnTo>
                        <a:pt x="218" y="2"/>
                      </a:lnTo>
                      <a:lnTo>
                        <a:pt x="225" y="2"/>
                      </a:lnTo>
                      <a:lnTo>
                        <a:pt x="226" y="2"/>
                      </a:lnTo>
                      <a:lnTo>
                        <a:pt x="227" y="3"/>
                      </a:lnTo>
                      <a:lnTo>
                        <a:pt x="226" y="4"/>
                      </a:lnTo>
                      <a:lnTo>
                        <a:pt x="225" y="5"/>
                      </a:lnTo>
                      <a:close/>
                      <a:moveTo>
                        <a:pt x="210" y="5"/>
                      </a:moveTo>
                      <a:lnTo>
                        <a:pt x="202" y="5"/>
                      </a:lnTo>
                      <a:lnTo>
                        <a:pt x="201" y="4"/>
                      </a:lnTo>
                      <a:lnTo>
                        <a:pt x="201" y="3"/>
                      </a:lnTo>
                      <a:lnTo>
                        <a:pt x="201" y="2"/>
                      </a:lnTo>
                      <a:lnTo>
                        <a:pt x="202" y="1"/>
                      </a:lnTo>
                      <a:lnTo>
                        <a:pt x="210" y="2"/>
                      </a:lnTo>
                      <a:lnTo>
                        <a:pt x="211" y="2"/>
                      </a:lnTo>
                      <a:lnTo>
                        <a:pt x="211" y="3"/>
                      </a:lnTo>
                      <a:lnTo>
                        <a:pt x="211" y="4"/>
                      </a:lnTo>
                      <a:lnTo>
                        <a:pt x="210" y="5"/>
                      </a:lnTo>
                      <a:close/>
                      <a:moveTo>
                        <a:pt x="194" y="5"/>
                      </a:moveTo>
                      <a:lnTo>
                        <a:pt x="186" y="5"/>
                      </a:lnTo>
                      <a:lnTo>
                        <a:pt x="185" y="4"/>
                      </a:lnTo>
                      <a:lnTo>
                        <a:pt x="185" y="3"/>
                      </a:lnTo>
                      <a:lnTo>
                        <a:pt x="185" y="2"/>
                      </a:lnTo>
                      <a:lnTo>
                        <a:pt x="186" y="1"/>
                      </a:lnTo>
                      <a:lnTo>
                        <a:pt x="194" y="1"/>
                      </a:lnTo>
                      <a:lnTo>
                        <a:pt x="195" y="2"/>
                      </a:lnTo>
                      <a:lnTo>
                        <a:pt x="195" y="3"/>
                      </a:lnTo>
                      <a:lnTo>
                        <a:pt x="195" y="4"/>
                      </a:lnTo>
                      <a:lnTo>
                        <a:pt x="194" y="5"/>
                      </a:lnTo>
                      <a:close/>
                      <a:moveTo>
                        <a:pt x="179" y="4"/>
                      </a:moveTo>
                      <a:lnTo>
                        <a:pt x="171" y="4"/>
                      </a:lnTo>
                      <a:lnTo>
                        <a:pt x="170" y="4"/>
                      </a:lnTo>
                      <a:lnTo>
                        <a:pt x="169" y="3"/>
                      </a:lnTo>
                      <a:lnTo>
                        <a:pt x="170" y="2"/>
                      </a:lnTo>
                      <a:lnTo>
                        <a:pt x="171" y="1"/>
                      </a:lnTo>
                      <a:lnTo>
                        <a:pt x="179" y="1"/>
                      </a:lnTo>
                      <a:lnTo>
                        <a:pt x="180" y="2"/>
                      </a:lnTo>
                      <a:lnTo>
                        <a:pt x="180" y="3"/>
                      </a:lnTo>
                      <a:lnTo>
                        <a:pt x="180" y="4"/>
                      </a:lnTo>
                      <a:lnTo>
                        <a:pt x="179" y="4"/>
                      </a:lnTo>
                      <a:close/>
                      <a:moveTo>
                        <a:pt x="163" y="4"/>
                      </a:moveTo>
                      <a:lnTo>
                        <a:pt x="155" y="4"/>
                      </a:lnTo>
                      <a:lnTo>
                        <a:pt x="154" y="3"/>
                      </a:lnTo>
                      <a:lnTo>
                        <a:pt x="155" y="2"/>
                      </a:lnTo>
                      <a:lnTo>
                        <a:pt x="155" y="1"/>
                      </a:lnTo>
                      <a:lnTo>
                        <a:pt x="163" y="1"/>
                      </a:lnTo>
                      <a:lnTo>
                        <a:pt x="164" y="2"/>
                      </a:lnTo>
                      <a:lnTo>
                        <a:pt x="164" y="3"/>
                      </a:lnTo>
                      <a:lnTo>
                        <a:pt x="164" y="4"/>
                      </a:lnTo>
                      <a:lnTo>
                        <a:pt x="163" y="4"/>
                      </a:lnTo>
                      <a:close/>
                      <a:moveTo>
                        <a:pt x="147" y="4"/>
                      </a:moveTo>
                      <a:lnTo>
                        <a:pt x="140" y="4"/>
                      </a:lnTo>
                      <a:lnTo>
                        <a:pt x="138" y="4"/>
                      </a:lnTo>
                      <a:lnTo>
                        <a:pt x="138" y="2"/>
                      </a:lnTo>
                      <a:lnTo>
                        <a:pt x="138" y="1"/>
                      </a:lnTo>
                      <a:lnTo>
                        <a:pt x="140" y="1"/>
                      </a:lnTo>
                      <a:lnTo>
                        <a:pt x="147" y="1"/>
                      </a:lnTo>
                      <a:lnTo>
                        <a:pt x="148" y="1"/>
                      </a:lnTo>
                      <a:lnTo>
                        <a:pt x="149" y="3"/>
                      </a:lnTo>
                      <a:lnTo>
                        <a:pt x="148" y="4"/>
                      </a:lnTo>
                      <a:lnTo>
                        <a:pt x="147" y="4"/>
                      </a:lnTo>
                      <a:close/>
                      <a:moveTo>
                        <a:pt x="132" y="4"/>
                      </a:moveTo>
                      <a:lnTo>
                        <a:pt x="124" y="4"/>
                      </a:lnTo>
                      <a:lnTo>
                        <a:pt x="123" y="3"/>
                      </a:lnTo>
                      <a:lnTo>
                        <a:pt x="123" y="2"/>
                      </a:lnTo>
                      <a:lnTo>
                        <a:pt x="123" y="1"/>
                      </a:lnTo>
                      <a:lnTo>
                        <a:pt x="124" y="1"/>
                      </a:lnTo>
                      <a:lnTo>
                        <a:pt x="132" y="1"/>
                      </a:lnTo>
                      <a:lnTo>
                        <a:pt x="133" y="1"/>
                      </a:lnTo>
                      <a:lnTo>
                        <a:pt x="134" y="2"/>
                      </a:lnTo>
                      <a:lnTo>
                        <a:pt x="133" y="4"/>
                      </a:lnTo>
                      <a:lnTo>
                        <a:pt x="132" y="4"/>
                      </a:lnTo>
                      <a:close/>
                      <a:moveTo>
                        <a:pt x="116" y="4"/>
                      </a:moveTo>
                      <a:lnTo>
                        <a:pt x="108" y="4"/>
                      </a:lnTo>
                      <a:lnTo>
                        <a:pt x="108" y="3"/>
                      </a:lnTo>
                      <a:lnTo>
                        <a:pt x="108" y="2"/>
                      </a:lnTo>
                      <a:lnTo>
                        <a:pt x="108" y="1"/>
                      </a:lnTo>
                      <a:lnTo>
                        <a:pt x="116" y="1"/>
                      </a:lnTo>
                      <a:lnTo>
                        <a:pt x="117" y="1"/>
                      </a:lnTo>
                      <a:lnTo>
                        <a:pt x="117" y="2"/>
                      </a:lnTo>
                      <a:lnTo>
                        <a:pt x="117" y="3"/>
                      </a:lnTo>
                      <a:lnTo>
                        <a:pt x="116" y="4"/>
                      </a:lnTo>
                      <a:close/>
                      <a:moveTo>
                        <a:pt x="101" y="4"/>
                      </a:moveTo>
                      <a:lnTo>
                        <a:pt x="93" y="4"/>
                      </a:lnTo>
                      <a:lnTo>
                        <a:pt x="92" y="3"/>
                      </a:lnTo>
                      <a:lnTo>
                        <a:pt x="91" y="2"/>
                      </a:lnTo>
                      <a:lnTo>
                        <a:pt x="92" y="1"/>
                      </a:lnTo>
                      <a:lnTo>
                        <a:pt x="93" y="1"/>
                      </a:lnTo>
                      <a:lnTo>
                        <a:pt x="101" y="1"/>
                      </a:lnTo>
                      <a:lnTo>
                        <a:pt x="102" y="1"/>
                      </a:lnTo>
                      <a:lnTo>
                        <a:pt x="102" y="2"/>
                      </a:lnTo>
                      <a:lnTo>
                        <a:pt x="102" y="3"/>
                      </a:lnTo>
                      <a:lnTo>
                        <a:pt x="101" y="4"/>
                      </a:lnTo>
                      <a:close/>
                      <a:moveTo>
                        <a:pt x="85" y="4"/>
                      </a:moveTo>
                      <a:lnTo>
                        <a:pt x="78" y="3"/>
                      </a:lnTo>
                      <a:lnTo>
                        <a:pt x="77" y="3"/>
                      </a:lnTo>
                      <a:lnTo>
                        <a:pt x="76" y="2"/>
                      </a:lnTo>
                      <a:lnTo>
                        <a:pt x="77" y="1"/>
                      </a:lnTo>
                      <a:lnTo>
                        <a:pt x="78" y="1"/>
                      </a:lnTo>
                      <a:lnTo>
                        <a:pt x="85" y="1"/>
                      </a:lnTo>
                      <a:lnTo>
                        <a:pt x="86" y="1"/>
                      </a:lnTo>
                      <a:lnTo>
                        <a:pt x="86" y="2"/>
                      </a:lnTo>
                      <a:lnTo>
                        <a:pt x="86" y="3"/>
                      </a:lnTo>
                      <a:lnTo>
                        <a:pt x="85" y="4"/>
                      </a:lnTo>
                      <a:close/>
                      <a:moveTo>
                        <a:pt x="69" y="3"/>
                      </a:moveTo>
                      <a:lnTo>
                        <a:pt x="62" y="3"/>
                      </a:lnTo>
                      <a:lnTo>
                        <a:pt x="60" y="3"/>
                      </a:lnTo>
                      <a:lnTo>
                        <a:pt x="60" y="2"/>
                      </a:lnTo>
                      <a:lnTo>
                        <a:pt x="60" y="1"/>
                      </a:lnTo>
                      <a:lnTo>
                        <a:pt x="62" y="1"/>
                      </a:lnTo>
                      <a:lnTo>
                        <a:pt x="69" y="1"/>
                      </a:lnTo>
                      <a:lnTo>
                        <a:pt x="70" y="1"/>
                      </a:lnTo>
                      <a:lnTo>
                        <a:pt x="71" y="2"/>
                      </a:lnTo>
                      <a:lnTo>
                        <a:pt x="70" y="3"/>
                      </a:lnTo>
                      <a:lnTo>
                        <a:pt x="69" y="3"/>
                      </a:lnTo>
                      <a:close/>
                      <a:moveTo>
                        <a:pt x="54" y="3"/>
                      </a:moveTo>
                      <a:lnTo>
                        <a:pt x="46" y="3"/>
                      </a:lnTo>
                      <a:lnTo>
                        <a:pt x="45" y="3"/>
                      </a:lnTo>
                      <a:lnTo>
                        <a:pt x="45" y="1"/>
                      </a:lnTo>
                      <a:lnTo>
                        <a:pt x="46" y="1"/>
                      </a:lnTo>
                      <a:lnTo>
                        <a:pt x="54" y="1"/>
                      </a:lnTo>
                      <a:lnTo>
                        <a:pt x="55" y="1"/>
                      </a:lnTo>
                      <a:lnTo>
                        <a:pt x="56" y="2"/>
                      </a:lnTo>
                      <a:lnTo>
                        <a:pt x="55" y="3"/>
                      </a:lnTo>
                      <a:lnTo>
                        <a:pt x="54" y="3"/>
                      </a:lnTo>
                      <a:close/>
                      <a:moveTo>
                        <a:pt x="39" y="3"/>
                      </a:moveTo>
                      <a:lnTo>
                        <a:pt x="30" y="3"/>
                      </a:lnTo>
                      <a:lnTo>
                        <a:pt x="30" y="2"/>
                      </a:lnTo>
                      <a:lnTo>
                        <a:pt x="30" y="1"/>
                      </a:lnTo>
                      <a:lnTo>
                        <a:pt x="39" y="1"/>
                      </a:lnTo>
                      <a:lnTo>
                        <a:pt x="39" y="3"/>
                      </a:lnTo>
                      <a:close/>
                      <a:moveTo>
                        <a:pt x="23" y="3"/>
                      </a:moveTo>
                      <a:lnTo>
                        <a:pt x="15" y="3"/>
                      </a:lnTo>
                      <a:lnTo>
                        <a:pt x="14" y="2"/>
                      </a:lnTo>
                      <a:lnTo>
                        <a:pt x="13" y="1"/>
                      </a:lnTo>
                      <a:lnTo>
                        <a:pt x="14" y="1"/>
                      </a:lnTo>
                      <a:lnTo>
                        <a:pt x="15" y="1"/>
                      </a:lnTo>
                      <a:lnTo>
                        <a:pt x="23" y="1"/>
                      </a:lnTo>
                      <a:lnTo>
                        <a:pt x="24" y="1"/>
                      </a:lnTo>
                      <a:lnTo>
                        <a:pt x="24" y="2"/>
                      </a:lnTo>
                      <a:lnTo>
                        <a:pt x="23" y="3"/>
                      </a:lnTo>
                      <a:close/>
                      <a:moveTo>
                        <a:pt x="7" y="3"/>
                      </a:moveTo>
                      <a:lnTo>
                        <a:pt x="1" y="3"/>
                      </a:lnTo>
                      <a:lnTo>
                        <a:pt x="0" y="2"/>
                      </a:lnTo>
                      <a:lnTo>
                        <a:pt x="0" y="1"/>
                      </a:lnTo>
                      <a:lnTo>
                        <a:pt x="1" y="0"/>
                      </a:lnTo>
                      <a:lnTo>
                        <a:pt x="7" y="1"/>
                      </a:lnTo>
                      <a:lnTo>
                        <a:pt x="9" y="1"/>
                      </a:lnTo>
                      <a:lnTo>
                        <a:pt x="7" y="3"/>
                      </a:lnTo>
                      <a:close/>
                    </a:path>
                  </a:pathLst>
                </a:custGeom>
                <a:noFill/>
                <a:ln w="1588">
                  <a:solidFill>
                    <a:srgbClr val="000000"/>
                  </a:solidFill>
                  <a:round/>
                  <a:headEnd/>
                  <a:tailEnd/>
                </a:ln>
              </p:spPr>
              <p:txBody>
                <a:bodyPr/>
                <a:lstStyle/>
                <a:p>
                  <a:endParaRPr lang="en-US"/>
                </a:p>
              </p:txBody>
            </p:sp>
            <p:sp>
              <p:nvSpPr>
                <p:cNvPr id="1804" name="Freeform 1719"/>
                <p:cNvSpPr>
                  <a:spLocks/>
                </p:cNvSpPr>
                <p:nvPr/>
              </p:nvSpPr>
              <p:spPr bwMode="auto">
                <a:xfrm>
                  <a:off x="4316" y="2245"/>
                  <a:ext cx="90" cy="60"/>
                </a:xfrm>
                <a:custGeom>
                  <a:avLst/>
                  <a:gdLst>
                    <a:gd name="T0" fmla="*/ 90 w 90"/>
                    <a:gd name="T1" fmla="*/ 0 h 60"/>
                    <a:gd name="T2" fmla="*/ 0 w 90"/>
                    <a:gd name="T3" fmla="*/ 29 h 60"/>
                    <a:gd name="T4" fmla="*/ 90 w 90"/>
                    <a:gd name="T5" fmla="*/ 60 h 60"/>
                    <a:gd name="T6" fmla="*/ 0 60000 65536"/>
                    <a:gd name="T7" fmla="*/ 0 60000 65536"/>
                    <a:gd name="T8" fmla="*/ 0 60000 65536"/>
                    <a:gd name="T9" fmla="*/ 0 w 90"/>
                    <a:gd name="T10" fmla="*/ 0 h 60"/>
                    <a:gd name="T11" fmla="*/ 90 w 90"/>
                    <a:gd name="T12" fmla="*/ 60 h 60"/>
                  </a:gdLst>
                  <a:ahLst/>
                  <a:cxnLst>
                    <a:cxn ang="T6">
                      <a:pos x="T0" y="T1"/>
                    </a:cxn>
                    <a:cxn ang="T7">
                      <a:pos x="T2" y="T3"/>
                    </a:cxn>
                    <a:cxn ang="T8">
                      <a:pos x="T4" y="T5"/>
                    </a:cxn>
                  </a:cxnLst>
                  <a:rect l="T9" t="T10" r="T11" b="T12"/>
                  <a:pathLst>
                    <a:path w="90" h="60">
                      <a:moveTo>
                        <a:pt x="90" y="0"/>
                      </a:moveTo>
                      <a:lnTo>
                        <a:pt x="0" y="29"/>
                      </a:lnTo>
                      <a:lnTo>
                        <a:pt x="90" y="60"/>
                      </a:lnTo>
                    </a:path>
                  </a:pathLst>
                </a:custGeom>
                <a:noFill/>
                <a:ln w="3175">
                  <a:solidFill>
                    <a:srgbClr val="000000"/>
                  </a:solidFill>
                  <a:round/>
                  <a:headEnd/>
                  <a:tailEnd/>
                </a:ln>
              </p:spPr>
              <p:txBody>
                <a:bodyPr/>
                <a:lstStyle/>
                <a:p>
                  <a:endParaRPr lang="en-US"/>
                </a:p>
              </p:txBody>
            </p:sp>
          </p:grpSp>
          <p:sp>
            <p:nvSpPr>
              <p:cNvPr id="1766" name="Line 1773"/>
              <p:cNvSpPr>
                <a:spLocks noChangeShapeType="1"/>
              </p:cNvSpPr>
              <p:nvPr/>
            </p:nvSpPr>
            <p:spPr bwMode="auto">
              <a:xfrm flipH="1" flipV="1">
                <a:off x="3721" y="2007"/>
                <a:ext cx="351" cy="8"/>
              </a:xfrm>
              <a:prstGeom prst="line">
                <a:avLst/>
              </a:prstGeom>
              <a:noFill/>
              <a:ln w="38100">
                <a:solidFill>
                  <a:schemeClr val="tx1"/>
                </a:solidFill>
                <a:round/>
                <a:headEnd type="triangle" w="lg" len="lg"/>
                <a:tailEnd type="triangle" w="lg" len="lg"/>
              </a:ln>
            </p:spPr>
            <p:txBody>
              <a:bodyPr/>
              <a:lstStyle/>
              <a:p>
                <a:endParaRPr lang="en-US"/>
              </a:p>
            </p:txBody>
          </p:sp>
        </p:grpSp>
      </p:grpSp>
      <p:sp>
        <p:nvSpPr>
          <p:cNvPr id="3513" name="Folded Corner 3512"/>
          <p:cNvSpPr/>
          <p:nvPr/>
        </p:nvSpPr>
        <p:spPr>
          <a:xfrm>
            <a:off x="5435601" y="933825"/>
            <a:ext cx="3581402" cy="1504576"/>
          </a:xfrm>
          <a:prstGeom prst="foldedCorner">
            <a:avLst/>
          </a:prstGeom>
          <a:solidFill>
            <a:srgbClr val="FFFFB3"/>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600" dirty="0" smtClean="0">
                <a:solidFill>
                  <a:srgbClr val="191966"/>
                </a:solidFill>
              </a:rPr>
              <a:t>The system model exchanges information with discipline models to form an authoritative, up-to-date source of information at a system level</a:t>
            </a:r>
            <a:endParaRPr lang="en-US" sz="1600" dirty="0">
              <a:solidFill>
                <a:srgbClr val="191966"/>
              </a:solidFill>
            </a:endParaRP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25</a:t>
            </a:fld>
            <a:endParaRPr lang="en-US" dirty="0"/>
          </a:p>
        </p:txBody>
      </p:sp>
    </p:spTree>
    <p:extLst>
      <p:ext uri="{BB962C8B-B14F-4D97-AF65-F5344CB8AC3E}">
        <p14:creationId xmlns:p14="http://schemas.microsoft.com/office/powerpoint/2010/main" val="7869805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73587" y="59911"/>
            <a:ext cx="7124457" cy="591654"/>
          </a:xfrm>
        </p:spPr>
        <p:txBody>
          <a:bodyPr/>
          <a:lstStyle/>
          <a:p>
            <a:pPr algn="ctr">
              <a:lnSpc>
                <a:spcPct val="90000"/>
              </a:lnSpc>
            </a:pPr>
            <a:r>
              <a:rPr lang="en-US" sz="2800" b="1" dirty="0" smtClean="0">
                <a:cs typeface="Verdana"/>
              </a:rPr>
              <a:t>How a System Model Helps</a:t>
            </a:r>
            <a:endParaRPr lang="en-US" sz="2800" b="1" dirty="0">
              <a:cs typeface="Verdana"/>
            </a:endParaRPr>
          </a:p>
        </p:txBody>
      </p:sp>
      <p:sp>
        <p:nvSpPr>
          <p:cNvPr id="110" name="Content Placeholder 109"/>
          <p:cNvSpPr>
            <a:spLocks noGrp="1"/>
          </p:cNvSpPr>
          <p:nvPr>
            <p:ph idx="1"/>
          </p:nvPr>
        </p:nvSpPr>
        <p:spPr>
          <a:xfrm>
            <a:off x="55215" y="865361"/>
            <a:ext cx="9066699" cy="559256"/>
          </a:xfrm>
        </p:spPr>
        <p:txBody>
          <a:bodyPr>
            <a:normAutofit/>
          </a:bodyPr>
          <a:lstStyle/>
          <a:p>
            <a:pPr marL="0" indent="0" algn="ctr">
              <a:spcBef>
                <a:spcPts val="0"/>
              </a:spcBef>
              <a:buNone/>
            </a:pPr>
            <a:r>
              <a:rPr lang="en-US" dirty="0" smtClean="0">
                <a:solidFill>
                  <a:schemeClr val="accent2">
                    <a:lumMod val="75000"/>
                  </a:schemeClr>
                </a:solidFill>
                <a:latin typeface="Calibri" pitchFamily="34" charset="0"/>
                <a:cs typeface="Verdana"/>
              </a:rPr>
              <a:t>A system model can be structured to answer specific questions</a:t>
            </a:r>
          </a:p>
        </p:txBody>
      </p:sp>
      <p:sp>
        <p:nvSpPr>
          <p:cNvPr id="47" name="Content Placeholder 109"/>
          <p:cNvSpPr txBox="1">
            <a:spLocks/>
          </p:cNvSpPr>
          <p:nvPr/>
        </p:nvSpPr>
        <p:spPr bwMode="auto">
          <a:xfrm>
            <a:off x="62309" y="1822174"/>
            <a:ext cx="3200400" cy="465726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31775" lvl="0" indent="-231775">
              <a:spcBef>
                <a:spcPts val="2200"/>
              </a:spcBef>
              <a:buFontTx/>
              <a:buChar char="•"/>
              <a:defRPr/>
            </a:pP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Does every </a:t>
            </a:r>
            <a:r>
              <a:rPr lang="en-US" kern="0" dirty="0" smtClean="0">
                <a:solidFill>
                  <a:srgbClr val="663300"/>
                </a:solidFill>
                <a:latin typeface="Calibri" pitchFamily="34" charset="0"/>
                <a:ea typeface="ＭＳ Ｐゴシック" pitchFamily="-112" charset="-128"/>
                <a:cs typeface="Helvetica"/>
              </a:rPr>
              <a:t>component </a:t>
            </a: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trace to a </a:t>
            </a:r>
            <a:r>
              <a:rPr lang="en-US" kern="0" dirty="0" smtClean="0">
                <a:solidFill>
                  <a:srgbClr val="663300"/>
                </a:solidFill>
                <a:latin typeface="Calibri" pitchFamily="34" charset="0"/>
                <a:ea typeface="ＭＳ Ｐゴシック" pitchFamily="-112" charset="-128"/>
                <a:cs typeface="Helvetica"/>
              </a:rPr>
              <a:t>requirement</a:t>
            </a: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a:t>
            </a:r>
          </a:p>
          <a:p>
            <a:pPr marL="231775" marR="0" lvl="0" indent="-231775" algn="l" defTabSz="914400" rtl="0" eaLnBrk="1" fontAlgn="base" latinLnBrk="0" hangingPunct="1">
              <a:lnSpc>
                <a:spcPct val="100000"/>
              </a:lnSpc>
              <a:spcBef>
                <a:spcPts val="2200"/>
              </a:spcBef>
              <a:spcAft>
                <a:spcPct val="0"/>
              </a:spcAft>
              <a:buClrTx/>
              <a:buSzTx/>
              <a:buFontTx/>
              <a:buChar char="•"/>
              <a:tabLst/>
              <a:defRPr/>
            </a:pP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Have both sides of every </a:t>
            </a:r>
            <a:r>
              <a:rPr kumimoji="0" lang="en-US"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interface </a:t>
            </a: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been specified?</a:t>
            </a:r>
          </a:p>
          <a:p>
            <a:pPr marL="231775" indent="-231775" defTabSz="914400" fontAlgn="base">
              <a:spcBef>
                <a:spcPts val="2200"/>
              </a:spcBef>
              <a:spcAft>
                <a:spcPct val="0"/>
              </a:spcAft>
              <a:buFontTx/>
              <a:buChar char="•"/>
              <a:defRPr/>
            </a:pPr>
            <a:r>
              <a:rPr lang="en-US" kern="0" dirty="0">
                <a:solidFill>
                  <a:srgbClr val="663300"/>
                </a:solidFill>
                <a:latin typeface="Calibri" pitchFamily="34" charset="0"/>
                <a:ea typeface="ＭＳ Ｐゴシック" pitchFamily="-112" charset="-128"/>
                <a:cs typeface="Helvetica"/>
              </a:rPr>
              <a:t>If this requirement changes, what is potentially affected?</a:t>
            </a:r>
          </a:p>
          <a:p>
            <a:pPr marL="231775" marR="0" lvl="0" indent="-231775" algn="l" defTabSz="914400" rtl="0" eaLnBrk="1" fontAlgn="base" latinLnBrk="0" hangingPunct="1">
              <a:lnSpc>
                <a:spcPct val="100000"/>
              </a:lnSpc>
              <a:spcBef>
                <a:spcPts val="2200"/>
              </a:spcBef>
              <a:spcAft>
                <a:spcPct val="0"/>
              </a:spcAft>
              <a:buClrTx/>
              <a:buSzTx/>
              <a:buFontTx/>
              <a:buChar char="•"/>
              <a:tabLst/>
              <a:defRPr/>
            </a:pP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What is the </a:t>
            </a:r>
            <a:r>
              <a:rPr kumimoji="0" lang="en-US"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dry mass </a:t>
            </a: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of the flight system?</a:t>
            </a:r>
          </a:p>
          <a:p>
            <a:pPr marL="231775" marR="0" lvl="0" indent="-231775" algn="l" defTabSz="914400" rtl="0" eaLnBrk="1" fontAlgn="base" latinLnBrk="0" hangingPunct="1">
              <a:lnSpc>
                <a:spcPct val="100000"/>
              </a:lnSpc>
              <a:spcBef>
                <a:spcPts val="2200"/>
              </a:spcBef>
              <a:spcAft>
                <a:spcPct val="0"/>
              </a:spcAft>
              <a:buClrTx/>
              <a:buSzTx/>
              <a:buFontTx/>
              <a:buChar char="•"/>
              <a:tabLst/>
              <a:defRPr/>
            </a:pP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Show power and energy used for mission scenario x</a:t>
            </a:r>
          </a:p>
          <a:p>
            <a:pPr marL="231775" marR="0" lvl="0" indent="-231775" algn="l" defTabSz="914400" rtl="0" eaLnBrk="1" fontAlgn="base" latinLnBrk="0" hangingPunct="1">
              <a:lnSpc>
                <a:spcPct val="100000"/>
              </a:lnSpc>
              <a:spcBef>
                <a:spcPts val="2200"/>
              </a:spcBef>
              <a:spcAft>
                <a:spcPct val="0"/>
              </a:spcAft>
              <a:buClrTx/>
              <a:buSzTx/>
              <a:buFontTx/>
              <a:buChar char="•"/>
              <a:tabLst/>
              <a:defRPr/>
            </a:pPr>
            <a:r>
              <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What </a:t>
            </a:r>
            <a:r>
              <a:rPr kumimoji="0" lang="en-US"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rPr>
              <a:t>is the mass rollup?</a:t>
            </a:r>
            <a:endParaRPr kumimoji="0" lang="en-US" b="0" i="0" u="none" strike="noStrike" kern="0" cap="none" spc="0" normalizeH="0" baseline="0" noProof="0" dirty="0" smtClean="0">
              <a:ln>
                <a:noFill/>
              </a:ln>
              <a:solidFill>
                <a:srgbClr val="663300"/>
              </a:solidFill>
              <a:effectLst/>
              <a:uLnTx/>
              <a:uFillTx/>
              <a:latin typeface="Calibri" pitchFamily="34" charset="0"/>
              <a:ea typeface="ＭＳ Ｐゴシック" pitchFamily="-112" charset="-128"/>
              <a:cs typeface="Helvetica"/>
            </a:endParaRPr>
          </a:p>
        </p:txBody>
      </p:sp>
      <p:cxnSp>
        <p:nvCxnSpPr>
          <p:cNvPr id="50" name="Straight Arrow Connector 49"/>
          <p:cNvCxnSpPr/>
          <p:nvPr/>
        </p:nvCxnSpPr>
        <p:spPr>
          <a:xfrm>
            <a:off x="3273752" y="2176030"/>
            <a:ext cx="2012950" cy="0"/>
          </a:xfrm>
          <a:prstGeom prst="straightConnector1">
            <a:avLst/>
          </a:prstGeom>
          <a:ln>
            <a:solidFill>
              <a:srgbClr val="008000"/>
            </a:solidFill>
            <a:prstDash val="dash"/>
            <a:tailEnd type="triangle" w="lg" len="lg"/>
          </a:ln>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5450792" y="1944553"/>
            <a:ext cx="990600" cy="461665"/>
          </a:xfrm>
          <a:prstGeom prst="rect">
            <a:avLst/>
          </a:prstGeom>
          <a:noFill/>
        </p:spPr>
        <p:txBody>
          <a:bodyPr wrap="square" rtlCol="0">
            <a:spAutoFit/>
          </a:bodyPr>
          <a:lstStyle/>
          <a:p>
            <a:r>
              <a:rPr lang="en-US" b="1" i="1" dirty="0" smtClean="0">
                <a:solidFill>
                  <a:srgbClr val="008000"/>
                </a:solidFill>
                <a:latin typeface="Calibri" pitchFamily="34" charset="0"/>
                <a:cs typeface="Helvetica"/>
              </a:rPr>
              <a:t>Yes</a:t>
            </a:r>
            <a:endParaRPr lang="en-US" b="1" i="1" dirty="0">
              <a:solidFill>
                <a:srgbClr val="008000"/>
              </a:solidFill>
              <a:latin typeface="Calibri" pitchFamily="34" charset="0"/>
              <a:cs typeface="Helvetica"/>
            </a:endParaRPr>
          </a:p>
        </p:txBody>
      </p:sp>
      <p:cxnSp>
        <p:nvCxnSpPr>
          <p:cNvPr id="52" name="Straight Arrow Connector 51"/>
          <p:cNvCxnSpPr/>
          <p:nvPr/>
        </p:nvCxnSpPr>
        <p:spPr>
          <a:xfrm>
            <a:off x="3252586" y="2984431"/>
            <a:ext cx="2034116" cy="0"/>
          </a:xfrm>
          <a:prstGeom prst="straightConnector1">
            <a:avLst/>
          </a:prstGeom>
          <a:ln>
            <a:solidFill>
              <a:srgbClr val="008000"/>
            </a:solidFill>
            <a:prstDash val="dash"/>
            <a:tailEnd type="triangle" w="lg" len="lg"/>
          </a:ln>
        </p:spPr>
        <p:style>
          <a:lnRef idx="2">
            <a:schemeClr val="accent1"/>
          </a:lnRef>
          <a:fillRef idx="0">
            <a:schemeClr val="accent1"/>
          </a:fillRef>
          <a:effectRef idx="1">
            <a:schemeClr val="accent1"/>
          </a:effectRef>
          <a:fontRef idx="minor">
            <a:schemeClr val="tx1"/>
          </a:fontRef>
        </p:style>
      </p:cxnSp>
      <p:sp>
        <p:nvSpPr>
          <p:cNvPr id="53" name="TextBox 52"/>
          <p:cNvSpPr txBox="1"/>
          <p:nvPr/>
        </p:nvSpPr>
        <p:spPr>
          <a:xfrm>
            <a:off x="5450792" y="2755831"/>
            <a:ext cx="990600" cy="461665"/>
          </a:xfrm>
          <a:prstGeom prst="rect">
            <a:avLst/>
          </a:prstGeom>
          <a:noFill/>
        </p:spPr>
        <p:txBody>
          <a:bodyPr wrap="square" rtlCol="0">
            <a:spAutoFit/>
          </a:bodyPr>
          <a:lstStyle/>
          <a:p>
            <a:r>
              <a:rPr lang="en-US" b="1" i="1" dirty="0" smtClean="0">
                <a:solidFill>
                  <a:srgbClr val="FF0000"/>
                </a:solidFill>
                <a:latin typeface="Calibri" pitchFamily="34" charset="0"/>
                <a:cs typeface="Helvetica"/>
              </a:rPr>
              <a:t>No!</a:t>
            </a:r>
            <a:endParaRPr lang="en-US" b="1" i="1" dirty="0">
              <a:solidFill>
                <a:srgbClr val="FF0000"/>
              </a:solidFill>
              <a:latin typeface="Calibri" pitchFamily="34" charset="0"/>
              <a:cs typeface="Helvetica"/>
            </a:endParaRPr>
          </a:p>
        </p:txBody>
      </p:sp>
      <p:cxnSp>
        <p:nvCxnSpPr>
          <p:cNvPr id="55" name="Straight Arrow Connector 54"/>
          <p:cNvCxnSpPr/>
          <p:nvPr/>
        </p:nvCxnSpPr>
        <p:spPr>
          <a:xfrm>
            <a:off x="3235652" y="3887102"/>
            <a:ext cx="2078567" cy="0"/>
          </a:xfrm>
          <a:prstGeom prst="straightConnector1">
            <a:avLst/>
          </a:prstGeom>
          <a:ln>
            <a:solidFill>
              <a:srgbClr val="008000"/>
            </a:solidFill>
            <a:prstDash val="dash"/>
            <a:tailEnd type="triangle" w="lg" len="lg"/>
          </a:ln>
        </p:spPr>
        <p:style>
          <a:lnRef idx="2">
            <a:schemeClr val="accent1"/>
          </a:lnRef>
          <a:fillRef idx="0">
            <a:schemeClr val="accent1"/>
          </a:fillRef>
          <a:effectRef idx="1">
            <a:schemeClr val="accent1"/>
          </a:effectRef>
          <a:fontRef idx="minor">
            <a:schemeClr val="tx1"/>
          </a:fontRef>
        </p:style>
      </p:cxnSp>
      <p:sp>
        <p:nvSpPr>
          <p:cNvPr id="56" name="TextBox 55"/>
          <p:cNvSpPr txBox="1"/>
          <p:nvPr/>
        </p:nvSpPr>
        <p:spPr>
          <a:xfrm>
            <a:off x="5389177" y="4499304"/>
            <a:ext cx="1371600" cy="461665"/>
          </a:xfrm>
          <a:prstGeom prst="rect">
            <a:avLst/>
          </a:prstGeom>
          <a:noFill/>
        </p:spPr>
        <p:txBody>
          <a:bodyPr wrap="square" rtlCol="0">
            <a:spAutoFit/>
          </a:bodyPr>
          <a:lstStyle/>
          <a:p>
            <a:r>
              <a:rPr lang="en-US" b="1" i="1" dirty="0" smtClean="0">
                <a:solidFill>
                  <a:srgbClr val="008000"/>
                </a:solidFill>
                <a:latin typeface="Calibri" pitchFamily="34" charset="0"/>
                <a:cs typeface="Helvetica"/>
              </a:rPr>
              <a:t>479 kg</a:t>
            </a:r>
            <a:endParaRPr lang="en-US" b="1" i="1" dirty="0">
              <a:solidFill>
                <a:srgbClr val="008000"/>
              </a:solidFill>
              <a:latin typeface="Calibri" pitchFamily="34" charset="0"/>
              <a:cs typeface="Helvetica"/>
            </a:endParaRPr>
          </a:p>
        </p:txBody>
      </p:sp>
      <p:cxnSp>
        <p:nvCxnSpPr>
          <p:cNvPr id="59" name="Straight Arrow Connector 58"/>
          <p:cNvCxnSpPr/>
          <p:nvPr/>
        </p:nvCxnSpPr>
        <p:spPr>
          <a:xfrm>
            <a:off x="3225069" y="4740635"/>
            <a:ext cx="2089150" cy="0"/>
          </a:xfrm>
          <a:prstGeom prst="straightConnector1">
            <a:avLst/>
          </a:prstGeom>
          <a:ln>
            <a:solidFill>
              <a:srgbClr val="008000"/>
            </a:solidFill>
            <a:prstDash val="dash"/>
            <a:tailEnd type="triangle" w="lg" len="lg"/>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3225069" y="5548542"/>
            <a:ext cx="2089150" cy="0"/>
          </a:xfrm>
          <a:prstGeom prst="straightConnector1">
            <a:avLst/>
          </a:prstGeom>
          <a:ln>
            <a:solidFill>
              <a:srgbClr val="008000"/>
            </a:solidFill>
            <a:prstDash val="dash"/>
            <a:tailEnd type="triangle" w="lg" len="lg"/>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3225069" y="6220118"/>
            <a:ext cx="2089150" cy="0"/>
          </a:xfrm>
          <a:prstGeom prst="straightConnector1">
            <a:avLst/>
          </a:prstGeom>
          <a:ln>
            <a:solidFill>
              <a:srgbClr val="008000"/>
            </a:solidFill>
            <a:prstDash val="dash"/>
            <a:tailEnd type="triangle" w="lg" len="lg"/>
          </a:ln>
        </p:spPr>
        <p:style>
          <a:lnRef idx="2">
            <a:schemeClr val="accent1"/>
          </a:lnRef>
          <a:fillRef idx="0">
            <a:schemeClr val="accent1"/>
          </a:fillRef>
          <a:effectRef idx="1">
            <a:schemeClr val="accent1"/>
          </a:effectRef>
          <a:fontRef idx="minor">
            <a:schemeClr val="tx1"/>
          </a:fontRef>
        </p:style>
      </p:cxnSp>
      <p:sp>
        <p:nvSpPr>
          <p:cNvPr id="6" name="Rectangle 5"/>
          <p:cNvSpPr/>
          <p:nvPr/>
        </p:nvSpPr>
        <p:spPr bwMode="auto">
          <a:xfrm>
            <a:off x="3572202" y="1844262"/>
            <a:ext cx="1276350" cy="4715062"/>
          </a:xfrm>
          <a:prstGeom prst="rect">
            <a:avLst/>
          </a:prstGeom>
          <a:solidFill>
            <a:srgbClr val="FFFEC4">
              <a:alpha val="74000"/>
            </a:srgb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2000" b="1" i="0" dirty="0" smtClean="0">
                <a:latin typeface="Calibri" pitchFamily="34" charset="0"/>
                <a:ea typeface="Arial" charset="0"/>
                <a:cs typeface="Arial" charset="0"/>
              </a:rPr>
              <a:t>System</a:t>
            </a:r>
          </a:p>
          <a:p>
            <a:pPr algn="ctr"/>
            <a:r>
              <a:rPr lang="en-US" sz="2000" b="1" i="0" dirty="0" smtClean="0">
                <a:latin typeface="Calibri" pitchFamily="34" charset="0"/>
                <a:ea typeface="Arial" charset="0"/>
                <a:cs typeface="Arial" charset="0"/>
              </a:rPr>
              <a:t>Model</a:t>
            </a:r>
            <a:endParaRPr lang="en-US" sz="2000" b="1" i="0" dirty="0">
              <a:latin typeface="Calibri" pitchFamily="34" charset="0"/>
              <a:ea typeface="Arial" charset="0"/>
              <a:cs typeface="Arial" charset="0"/>
            </a:endParaRPr>
          </a:p>
        </p:txBody>
      </p:sp>
      <p:sp>
        <p:nvSpPr>
          <p:cNvPr id="5" name="Document 4"/>
          <p:cNvSpPr/>
          <p:nvPr/>
        </p:nvSpPr>
        <p:spPr bwMode="auto">
          <a:xfrm>
            <a:off x="5389178" y="3437549"/>
            <a:ext cx="1468553" cy="913581"/>
          </a:xfrm>
          <a:prstGeom prst="flowChartDocumen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nSpc>
                <a:spcPct val="85000"/>
              </a:lnSpc>
            </a:pPr>
            <a:r>
              <a:rPr lang="en-US" sz="1400" b="1" i="1" dirty="0">
                <a:solidFill>
                  <a:srgbClr val="008000"/>
                </a:solidFill>
                <a:latin typeface="Calibri" pitchFamily="34" charset="0"/>
                <a:cs typeface="Helvetica"/>
              </a:rPr>
              <a:t>List of functions, components, interfaces and requirements</a:t>
            </a:r>
          </a:p>
        </p:txBody>
      </p:sp>
      <p:sp>
        <p:nvSpPr>
          <p:cNvPr id="20" name="Document 19"/>
          <p:cNvSpPr/>
          <p:nvPr/>
        </p:nvSpPr>
        <p:spPr bwMode="auto">
          <a:xfrm>
            <a:off x="5426138" y="5263746"/>
            <a:ext cx="1337078" cy="598413"/>
          </a:xfrm>
          <a:prstGeom prst="flowChartDocumen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z="1400" b="1" i="1" dirty="0">
                <a:solidFill>
                  <a:srgbClr val="008000"/>
                </a:solidFill>
                <a:latin typeface="Calibri" pitchFamily="34" charset="0"/>
                <a:cs typeface="Helvetica"/>
              </a:rPr>
              <a:t>Power and energy profile</a:t>
            </a:r>
          </a:p>
        </p:txBody>
      </p:sp>
      <p:sp>
        <p:nvSpPr>
          <p:cNvPr id="21" name="Document 20"/>
          <p:cNvSpPr/>
          <p:nvPr/>
        </p:nvSpPr>
        <p:spPr bwMode="auto">
          <a:xfrm>
            <a:off x="5409931" y="6066821"/>
            <a:ext cx="1031461" cy="462649"/>
          </a:xfrm>
          <a:prstGeom prst="flowChartDocumen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b="1" i="1" dirty="0" smtClean="0">
                <a:solidFill>
                  <a:srgbClr val="008000"/>
                </a:solidFill>
                <a:latin typeface="Calibri" pitchFamily="34" charset="0"/>
                <a:cs typeface="Helvetica"/>
              </a:rPr>
              <a:t>MEL</a:t>
            </a:r>
            <a:endParaRPr lang="en-US" b="1" i="1" dirty="0">
              <a:solidFill>
                <a:srgbClr val="008000"/>
              </a:solidFill>
              <a:latin typeface="Calibri" pitchFamily="34" charset="0"/>
              <a:cs typeface="Helvetica"/>
            </a:endParaRPr>
          </a:p>
        </p:txBody>
      </p:sp>
      <p:sp>
        <p:nvSpPr>
          <p:cNvPr id="2" name="TextBox 1"/>
          <p:cNvSpPr txBox="1"/>
          <p:nvPr/>
        </p:nvSpPr>
        <p:spPr>
          <a:xfrm>
            <a:off x="6283739" y="1451118"/>
            <a:ext cx="2670455" cy="307777"/>
          </a:xfrm>
          <a:prstGeom prst="rect">
            <a:avLst/>
          </a:prstGeom>
          <a:noFill/>
        </p:spPr>
        <p:txBody>
          <a:bodyPr wrap="square" rtlCol="0">
            <a:spAutoFit/>
          </a:bodyPr>
          <a:lstStyle/>
          <a:p>
            <a:pPr algn="r"/>
            <a:r>
              <a:rPr lang="en-US" sz="1400" b="1" i="1" dirty="0" smtClean="0"/>
              <a:t>Using traditional methods:</a:t>
            </a:r>
            <a:endParaRPr lang="en-US" sz="1400" b="1" i="1" dirty="0"/>
          </a:p>
        </p:txBody>
      </p:sp>
      <p:sp>
        <p:nvSpPr>
          <p:cNvPr id="22" name="TextBox 21"/>
          <p:cNvSpPr txBox="1"/>
          <p:nvPr/>
        </p:nvSpPr>
        <p:spPr>
          <a:xfrm>
            <a:off x="7034696" y="1762604"/>
            <a:ext cx="1979709" cy="830227"/>
          </a:xfrm>
          <a:prstGeom prst="rect">
            <a:avLst/>
          </a:prstGeom>
          <a:noFill/>
        </p:spPr>
        <p:txBody>
          <a:bodyPr wrap="square" rtlCol="0">
            <a:spAutoFit/>
          </a:bodyPr>
          <a:lstStyle/>
          <a:p>
            <a:pPr>
              <a:lnSpc>
                <a:spcPct val="85000"/>
              </a:lnSpc>
            </a:pPr>
            <a:r>
              <a:rPr lang="en-US" sz="1400" dirty="0" smtClean="0"/>
              <a:t>Manual mapping from every </a:t>
            </a:r>
            <a:r>
              <a:rPr lang="en-US" sz="1400" dirty="0" err="1" smtClean="0"/>
              <a:t>powerpoint</a:t>
            </a:r>
            <a:r>
              <a:rPr lang="en-US" sz="1400" dirty="0" smtClean="0"/>
              <a:t> block diagram to DOORS.</a:t>
            </a:r>
            <a:endParaRPr lang="en-US" sz="1400" dirty="0"/>
          </a:p>
        </p:txBody>
      </p:sp>
      <p:sp>
        <p:nvSpPr>
          <p:cNvPr id="23" name="TextBox 22"/>
          <p:cNvSpPr txBox="1"/>
          <p:nvPr/>
        </p:nvSpPr>
        <p:spPr>
          <a:xfrm>
            <a:off x="7012607" y="2640666"/>
            <a:ext cx="2045970" cy="647100"/>
          </a:xfrm>
          <a:prstGeom prst="rect">
            <a:avLst/>
          </a:prstGeom>
          <a:noFill/>
        </p:spPr>
        <p:txBody>
          <a:bodyPr wrap="square" rtlCol="0">
            <a:spAutoFit/>
          </a:bodyPr>
          <a:lstStyle/>
          <a:p>
            <a:pPr>
              <a:lnSpc>
                <a:spcPct val="85000"/>
              </a:lnSpc>
            </a:pPr>
            <a:r>
              <a:rPr lang="en-US" sz="1400" dirty="0" smtClean="0"/>
              <a:t>Manual mapping from every </a:t>
            </a:r>
            <a:r>
              <a:rPr lang="en-US" sz="1400" dirty="0" err="1" smtClean="0"/>
              <a:t>powerpoint</a:t>
            </a:r>
            <a:r>
              <a:rPr lang="en-US" sz="1400" dirty="0" smtClean="0"/>
              <a:t> block diagram to every ICD.</a:t>
            </a:r>
          </a:p>
        </p:txBody>
      </p:sp>
      <p:sp>
        <p:nvSpPr>
          <p:cNvPr id="24" name="TextBox 23"/>
          <p:cNvSpPr txBox="1"/>
          <p:nvPr/>
        </p:nvSpPr>
        <p:spPr>
          <a:xfrm>
            <a:off x="7111571" y="3545703"/>
            <a:ext cx="1792404" cy="647100"/>
          </a:xfrm>
          <a:prstGeom prst="rect">
            <a:avLst/>
          </a:prstGeom>
          <a:noFill/>
        </p:spPr>
        <p:txBody>
          <a:bodyPr wrap="square" rtlCol="0">
            <a:spAutoFit/>
          </a:bodyPr>
          <a:lstStyle/>
          <a:p>
            <a:pPr>
              <a:lnSpc>
                <a:spcPct val="85000"/>
              </a:lnSpc>
            </a:pPr>
            <a:r>
              <a:rPr lang="en-US" sz="1400" dirty="0" smtClean="0"/>
              <a:t>DOORS trace gives only a clue; critical info is in SE’s head.</a:t>
            </a:r>
            <a:endParaRPr lang="en-US" sz="1400" dirty="0"/>
          </a:p>
        </p:txBody>
      </p:sp>
      <p:sp>
        <p:nvSpPr>
          <p:cNvPr id="25" name="TextBox 24"/>
          <p:cNvSpPr txBox="1"/>
          <p:nvPr/>
        </p:nvSpPr>
        <p:spPr>
          <a:xfrm>
            <a:off x="6350000" y="4312965"/>
            <a:ext cx="2712211" cy="830227"/>
          </a:xfrm>
          <a:prstGeom prst="rect">
            <a:avLst/>
          </a:prstGeom>
          <a:noFill/>
        </p:spPr>
        <p:txBody>
          <a:bodyPr wrap="square" rtlCol="0">
            <a:spAutoFit/>
          </a:bodyPr>
          <a:lstStyle/>
          <a:p>
            <a:pPr>
              <a:lnSpc>
                <a:spcPct val="85000"/>
              </a:lnSpc>
            </a:pPr>
            <a:r>
              <a:rPr lang="en-US" sz="1400" dirty="0" smtClean="0"/>
              <a:t>Manual update of Excel file MEL + manual consistency check of equipment list against all PowerPoint block diagrams.</a:t>
            </a:r>
            <a:endParaRPr lang="en-US" sz="1400" dirty="0"/>
          </a:p>
        </p:txBody>
      </p:sp>
      <p:sp>
        <p:nvSpPr>
          <p:cNvPr id="26" name="TextBox 25"/>
          <p:cNvSpPr txBox="1"/>
          <p:nvPr/>
        </p:nvSpPr>
        <p:spPr>
          <a:xfrm>
            <a:off x="6935303" y="5244601"/>
            <a:ext cx="2079101" cy="647100"/>
          </a:xfrm>
          <a:prstGeom prst="rect">
            <a:avLst/>
          </a:prstGeom>
          <a:noFill/>
        </p:spPr>
        <p:txBody>
          <a:bodyPr wrap="square" rtlCol="0">
            <a:spAutoFit/>
          </a:bodyPr>
          <a:lstStyle/>
          <a:p>
            <a:pPr>
              <a:lnSpc>
                <a:spcPct val="85000"/>
              </a:lnSpc>
            </a:pPr>
            <a:r>
              <a:rPr lang="en-US" sz="1400" dirty="0" smtClean="0"/>
              <a:t>Similar to ‘dry mass’ above, but also uses model of scenario</a:t>
            </a:r>
            <a:endParaRPr lang="en-US" sz="1400" dirty="0"/>
          </a:p>
        </p:txBody>
      </p:sp>
      <p:sp>
        <p:nvSpPr>
          <p:cNvPr id="27" name="TextBox 26"/>
          <p:cNvSpPr txBox="1"/>
          <p:nvPr/>
        </p:nvSpPr>
        <p:spPr>
          <a:xfrm>
            <a:off x="6956961" y="6101533"/>
            <a:ext cx="1792404" cy="463973"/>
          </a:xfrm>
          <a:prstGeom prst="rect">
            <a:avLst/>
          </a:prstGeom>
          <a:noFill/>
        </p:spPr>
        <p:txBody>
          <a:bodyPr wrap="square" rtlCol="0">
            <a:spAutoFit/>
          </a:bodyPr>
          <a:lstStyle/>
          <a:p>
            <a:pPr>
              <a:lnSpc>
                <a:spcPct val="85000"/>
              </a:lnSpc>
            </a:pPr>
            <a:r>
              <a:rPr lang="en-US" sz="1400" dirty="0" smtClean="0"/>
              <a:t>Same as ‘dry mass’ above.</a:t>
            </a:r>
            <a:endParaRPr lang="en-US" sz="1400" dirty="0"/>
          </a:p>
        </p:txBody>
      </p:sp>
      <p:sp>
        <p:nvSpPr>
          <p:cNvPr id="8" name="Slide Number Placeholder 7"/>
          <p:cNvSpPr>
            <a:spLocks noGrp="1"/>
          </p:cNvSpPr>
          <p:nvPr>
            <p:ph type="sldNum" sz="quarter" idx="10"/>
          </p:nvPr>
        </p:nvSpPr>
        <p:spPr/>
        <p:txBody>
          <a:bodyPr/>
          <a:lstStyle/>
          <a:p>
            <a:pPr>
              <a:defRPr/>
            </a:pPr>
            <a:fld id="{FBA43EC7-B018-492A-98F6-32908B5B9E8D}" type="slidenum">
              <a:rPr lang="en-US" smtClean="0"/>
              <a:pPr>
                <a:defRPr/>
              </a:pPr>
              <a:t>26</a:t>
            </a:fld>
            <a:endParaRPr lang="en-US" dirty="0"/>
          </a:p>
        </p:txBody>
      </p:sp>
    </p:spTree>
    <p:extLst>
      <p:ext uri="{BB962C8B-B14F-4D97-AF65-F5344CB8AC3E}">
        <p14:creationId xmlns:p14="http://schemas.microsoft.com/office/powerpoint/2010/main" val="2436843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7">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7">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7">
                                            <p:txEl>
                                              <p:pRg st="3" end="3"/>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7">
                                            <p:txEl>
                                              <p:pRg st="4" end="4"/>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7">
                                            <p:txEl>
                                              <p:pRg st="5" end="5"/>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 presetClass="entr" presetSubtype="2" fill="hold" grpId="0" nodeType="click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additive="base">
                                        <p:cTn id="63" dur="500" fill="hold"/>
                                        <p:tgtEl>
                                          <p:spTgt spid="2"/>
                                        </p:tgtEl>
                                        <p:attrNameLst>
                                          <p:attrName>ppt_x</p:attrName>
                                        </p:attrNameLst>
                                      </p:cBhvr>
                                      <p:tavLst>
                                        <p:tav tm="0">
                                          <p:val>
                                            <p:strVal val="1+#ppt_w/2"/>
                                          </p:val>
                                        </p:tav>
                                        <p:tav tm="100000">
                                          <p:val>
                                            <p:strVal val="#ppt_x"/>
                                          </p:val>
                                        </p:tav>
                                      </p:tavLst>
                                    </p:anim>
                                    <p:anim calcmode="lin" valueType="num">
                                      <p:cBhvr additive="base">
                                        <p:cTn id="64" dur="500" fill="hold"/>
                                        <p:tgtEl>
                                          <p:spTgt spid="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1+#ppt_w/2"/>
                                          </p:val>
                                        </p:tav>
                                        <p:tav tm="100000">
                                          <p:val>
                                            <p:strVal val="#ppt_x"/>
                                          </p:val>
                                        </p:tav>
                                      </p:tavLst>
                                    </p:anim>
                                    <p:anim calcmode="lin" valueType="num">
                                      <p:cBhvr additive="base">
                                        <p:cTn id="68" dur="5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1+#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1+#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1+#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1+#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1+#ppt_w/2"/>
                                          </p:val>
                                        </p:tav>
                                        <p:tav tm="100000">
                                          <p:val>
                                            <p:strVal val="#ppt_x"/>
                                          </p:val>
                                        </p:tav>
                                      </p:tavLst>
                                    </p:anim>
                                    <p:anim calcmode="lin" valueType="num">
                                      <p:cBhvr additive="base">
                                        <p:cTn id="88"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3" grpId="0"/>
      <p:bldP spid="56" grpId="0"/>
      <p:bldP spid="5" grpId="0" animBg="1"/>
      <p:bldP spid="20" grpId="0" animBg="1"/>
      <p:bldP spid="21" grpId="0" animBg="1"/>
      <p:bldP spid="2" grpId="0"/>
      <p:bldP spid="22" grpId="0"/>
      <p:bldP spid="23" grpId="0"/>
      <p:bldP spid="24" grpId="0"/>
      <p:bldP spid="25" grpId="0"/>
      <p:bldP spid="26" grpId="0"/>
      <p:bldP spid="2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Effective Model vs. Effective Design</a:t>
            </a:r>
            <a:endParaRPr lang="en-US" dirty="0"/>
          </a:p>
        </p:txBody>
      </p:sp>
      <p:sp>
        <p:nvSpPr>
          <p:cNvPr id="3" name="Content Placeholder 2"/>
          <p:cNvSpPr>
            <a:spLocks noGrp="1"/>
          </p:cNvSpPr>
          <p:nvPr>
            <p:ph idx="1"/>
          </p:nvPr>
        </p:nvSpPr>
        <p:spPr>
          <a:xfrm>
            <a:off x="196765" y="1066800"/>
            <a:ext cx="8756060" cy="5181600"/>
          </a:xfrm>
        </p:spPr>
        <p:txBody>
          <a:bodyPr/>
          <a:lstStyle/>
          <a:p>
            <a:r>
              <a:rPr lang="en-US" dirty="0" smtClean="0"/>
              <a:t>An effective </a:t>
            </a:r>
            <a:r>
              <a:rPr lang="en-US" u="sng" dirty="0" smtClean="0"/>
              <a:t>model</a:t>
            </a:r>
            <a:r>
              <a:rPr lang="en-US" dirty="0" smtClean="0"/>
              <a:t> provides sufficient representation to answer the questions being posed (</a:t>
            </a:r>
            <a:r>
              <a:rPr lang="en-US" i="1" dirty="0" smtClean="0"/>
              <a:t>e.g.</a:t>
            </a:r>
            <a:r>
              <a:rPr lang="en-US" dirty="0" smtClean="0"/>
              <a:t> is it a good design?)</a:t>
            </a:r>
          </a:p>
          <a:p>
            <a:pPr>
              <a:spcBef>
                <a:spcPts val="1176"/>
              </a:spcBef>
            </a:pPr>
            <a:r>
              <a:rPr lang="en-US" dirty="0" smtClean="0"/>
              <a:t>An effective </a:t>
            </a:r>
            <a:r>
              <a:rPr lang="en-US" u="sng" dirty="0" smtClean="0"/>
              <a:t>design</a:t>
            </a:r>
            <a:r>
              <a:rPr lang="en-US" dirty="0" smtClean="0"/>
              <a:t> satisfies its requirements in a cost-effective way</a:t>
            </a:r>
          </a:p>
          <a:p>
            <a:pPr>
              <a:spcBef>
                <a:spcPts val="1176"/>
              </a:spcBef>
            </a:pPr>
            <a:endParaRPr lang="en-US" dirty="0"/>
          </a:p>
          <a:p>
            <a:pPr>
              <a:spcBef>
                <a:spcPts val="1176"/>
              </a:spcBef>
            </a:pPr>
            <a:endParaRPr lang="en-US" dirty="0" smtClean="0"/>
          </a:p>
          <a:p>
            <a:pPr>
              <a:spcBef>
                <a:spcPts val="1176"/>
              </a:spcBef>
            </a:pPr>
            <a:endParaRPr lang="en-US" dirty="0"/>
          </a:p>
          <a:p>
            <a:pPr>
              <a:spcBef>
                <a:spcPts val="1176"/>
              </a:spcBef>
            </a:pPr>
            <a:endParaRPr lang="en-US" dirty="0" smtClean="0"/>
          </a:p>
          <a:p>
            <a:pPr>
              <a:spcBef>
                <a:spcPts val="1176"/>
              </a:spcBef>
            </a:pPr>
            <a:endParaRPr lang="en-US" dirty="0"/>
          </a:p>
          <a:p>
            <a:pPr>
              <a:spcBef>
                <a:spcPts val="1176"/>
              </a:spcBef>
            </a:pPr>
            <a:r>
              <a:rPr lang="en-US" dirty="0" smtClean="0"/>
              <a:t>An effective model shows a flawed design to be flawed</a:t>
            </a: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27</a:t>
            </a:fld>
            <a:endParaRPr lang="en-US" dirty="0"/>
          </a:p>
        </p:txBody>
      </p:sp>
      <p:sp>
        <p:nvSpPr>
          <p:cNvPr id="6" name="TextBox 5"/>
          <p:cNvSpPr txBox="1"/>
          <p:nvPr/>
        </p:nvSpPr>
        <p:spPr>
          <a:xfrm>
            <a:off x="3359351" y="6503162"/>
            <a:ext cx="2647628" cy="276999"/>
          </a:xfrm>
          <a:prstGeom prst="rect">
            <a:avLst/>
          </a:prstGeom>
          <a:solidFill>
            <a:srgbClr val="F7E79E"/>
          </a:solidFill>
          <a:ln>
            <a:solidFill>
              <a:schemeClr val="accent2">
                <a:lumMod val="50000"/>
              </a:schemeClr>
            </a:solidFill>
          </a:ln>
          <a:effectLst>
            <a:outerShdw blurRad="50800" dist="38100" dir="2700000" algn="tl" rotWithShape="0">
              <a:prstClr val="black">
                <a:alpha val="40000"/>
              </a:prstClr>
            </a:outerShdw>
          </a:effectLst>
        </p:spPr>
        <p:txBody>
          <a:bodyPr wrap="square" rtlCol="0">
            <a:spAutoFit/>
          </a:bodyPr>
          <a:lstStyle/>
          <a:p>
            <a:pPr algn="ctr"/>
            <a:r>
              <a:rPr lang="en-US" sz="1200" dirty="0" smtClean="0"/>
              <a:t>Source: Sanford Friedenthal</a:t>
            </a:r>
            <a:endParaRPr lang="en-US" sz="1200" dirty="0"/>
          </a:p>
        </p:txBody>
      </p:sp>
      <p:grpSp>
        <p:nvGrpSpPr>
          <p:cNvPr id="8" name="Group 7"/>
          <p:cNvGrpSpPr/>
          <p:nvPr/>
        </p:nvGrpSpPr>
        <p:grpSpPr>
          <a:xfrm>
            <a:off x="1124395" y="3095771"/>
            <a:ext cx="6627333" cy="2215991"/>
            <a:chOff x="1124395" y="3095771"/>
            <a:chExt cx="6627333" cy="2215991"/>
          </a:xfrm>
        </p:grpSpPr>
        <p:sp>
          <p:nvSpPr>
            <p:cNvPr id="7" name="TextBox 6"/>
            <p:cNvSpPr txBox="1"/>
            <p:nvPr/>
          </p:nvSpPr>
          <p:spPr>
            <a:xfrm>
              <a:off x="1124395" y="3095771"/>
              <a:ext cx="6627333" cy="2215991"/>
            </a:xfrm>
            <a:prstGeom prst="rect">
              <a:avLst/>
            </a:prstGeom>
            <a:solidFill>
              <a:srgbClr val="FFFCD8"/>
            </a:solidFill>
            <a:ln>
              <a:solidFill>
                <a:schemeClr val="tx1"/>
              </a:solidFill>
            </a:ln>
            <a:effectLst>
              <a:outerShdw blurRad="50800" dist="38100" dir="2700000" algn="tl" rotWithShape="0">
                <a:prstClr val="black">
                  <a:alpha val="40000"/>
                </a:prstClr>
              </a:outerShdw>
            </a:effectLst>
          </p:spPr>
          <p:txBody>
            <a:bodyPr wrap="square" rtlCol="0">
              <a:spAutoFit/>
            </a:bodyPr>
            <a:lstStyle/>
            <a:p>
              <a:r>
                <a:rPr lang="en-US" sz="2000" i="1" dirty="0"/>
                <a:t>Example:</a:t>
              </a:r>
            </a:p>
            <a:p>
              <a:pPr lvl="1">
                <a:spcBef>
                  <a:spcPts val="1080"/>
                </a:spcBef>
              </a:pPr>
              <a:r>
                <a:rPr lang="en-US" sz="2000" dirty="0"/>
                <a:t>A CAD model of a chair is a high-quality </a:t>
              </a:r>
              <a:br>
                <a:rPr lang="en-US" sz="2000" dirty="0"/>
              </a:br>
              <a:r>
                <a:rPr lang="en-US" sz="2000" dirty="0"/>
                <a:t>representation of the chair geometry</a:t>
              </a:r>
            </a:p>
            <a:p>
              <a:pPr lvl="1">
                <a:spcBef>
                  <a:spcPts val="1080"/>
                </a:spcBef>
              </a:pPr>
              <a:r>
                <a:rPr lang="en-US" sz="2000" dirty="0"/>
                <a:t>… but it </a:t>
              </a:r>
              <a:r>
                <a:rPr lang="en-US" sz="2000" i="1" dirty="0"/>
                <a:t>could</a:t>
              </a:r>
              <a:r>
                <a:rPr lang="en-US" sz="2000" dirty="0"/>
                <a:t> be a poor design</a:t>
              </a:r>
            </a:p>
            <a:p>
              <a:pPr lvl="2"/>
              <a:r>
                <a:rPr lang="en-US" sz="2000" i="1" dirty="0"/>
                <a:t>e.g.</a:t>
              </a:r>
              <a:r>
                <a:rPr lang="en-US" sz="2000" dirty="0"/>
                <a:t> can’t handle the load</a:t>
              </a:r>
            </a:p>
            <a:p>
              <a:endParaRPr lang="en-US" sz="2000" dirty="0"/>
            </a:p>
          </p:txBody>
        </p:sp>
        <p:pic>
          <p:nvPicPr>
            <p:cNvPr id="5" name="Picture 4"/>
            <p:cNvPicPr>
              <a:picLocks noChangeAspect="1"/>
            </p:cNvPicPr>
            <p:nvPr/>
          </p:nvPicPr>
          <p:blipFill>
            <a:blip r:embed="rId3"/>
            <a:stretch>
              <a:fillRect/>
            </a:stretch>
          </p:blipFill>
          <p:spPr>
            <a:xfrm>
              <a:off x="6497267" y="3347007"/>
              <a:ext cx="1110975" cy="1726241"/>
            </a:xfrm>
            <a:prstGeom prst="rect">
              <a:avLst/>
            </a:prstGeom>
          </p:spPr>
        </p:pic>
      </p:grpSp>
    </p:spTree>
    <p:extLst>
      <p:ext uri="{BB962C8B-B14F-4D97-AF65-F5344CB8AC3E}">
        <p14:creationId xmlns:p14="http://schemas.microsoft.com/office/powerpoint/2010/main" val="157554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 calcmode="lin" valueType="num">
                                      <p:cBhvr additive="base">
                                        <p:cTn id="1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85750" y="2857212"/>
            <a:ext cx="8149709" cy="2491097"/>
          </a:xfrm>
        </p:spPr>
        <p:txBody>
          <a:bodyPr/>
          <a:lstStyle/>
          <a:p>
            <a:pPr algn="ctr">
              <a:spcBef>
                <a:spcPts val="1968"/>
              </a:spcBef>
            </a:pPr>
            <a:r>
              <a:rPr lang="en-US" sz="4400" dirty="0" smtClean="0">
                <a:solidFill>
                  <a:srgbClr val="00664D"/>
                </a:solidFill>
              </a:rPr>
              <a:t>What is SysML? </a:t>
            </a:r>
          </a:p>
          <a:p>
            <a:pPr algn="ctr">
              <a:spcBef>
                <a:spcPts val="1968"/>
              </a:spcBef>
            </a:pPr>
            <a:r>
              <a:rPr lang="en-US" sz="4400" dirty="0">
                <a:solidFill>
                  <a:srgbClr val="00664D"/>
                </a:solidFill>
              </a:rPr>
              <a:t>I</a:t>
            </a:r>
            <a:r>
              <a:rPr lang="en-US" sz="4400" dirty="0" smtClean="0">
                <a:solidFill>
                  <a:srgbClr val="00664D"/>
                </a:solidFill>
              </a:rPr>
              <a:t>s SysML required for MBSE?</a:t>
            </a:r>
          </a:p>
        </p:txBody>
      </p:sp>
      <p:sp>
        <p:nvSpPr>
          <p:cNvPr id="4" name="Rectangle 3"/>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7783290" y="1982935"/>
            <a:ext cx="972020" cy="2372647"/>
          </a:xfrm>
          <a:prstGeom prst="rect">
            <a:avLst/>
          </a:prstGeom>
        </p:spPr>
      </p:pic>
    </p:spTree>
    <p:extLst>
      <p:ext uri="{BB962C8B-B14F-4D97-AF65-F5344CB8AC3E}">
        <p14:creationId xmlns:p14="http://schemas.microsoft.com/office/powerpoint/2010/main" val="35917108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What is SysML?  </a:t>
            </a:r>
            <a:r>
              <a:rPr lang="en-US" sz="3200" b="0" dirty="0" smtClean="0"/>
              <a:t>(1 of 3)</a:t>
            </a:r>
            <a:endParaRPr lang="en-US" sz="3200" b="0" dirty="0"/>
          </a:p>
        </p:txBody>
      </p:sp>
      <p:sp>
        <p:nvSpPr>
          <p:cNvPr id="3" name="Content Placeholder 2"/>
          <p:cNvSpPr>
            <a:spLocks noGrp="1"/>
          </p:cNvSpPr>
          <p:nvPr>
            <p:ph idx="1"/>
          </p:nvPr>
        </p:nvSpPr>
        <p:spPr>
          <a:xfrm>
            <a:off x="2399575" y="3610329"/>
            <a:ext cx="6090717" cy="1208498"/>
          </a:xfrm>
        </p:spPr>
        <p:txBody>
          <a:bodyPr/>
          <a:lstStyle/>
          <a:p>
            <a:pPr marL="0" indent="0">
              <a:spcBef>
                <a:spcPts val="2400"/>
              </a:spcBef>
              <a:buNone/>
            </a:pPr>
            <a:r>
              <a:rPr lang="en-US" sz="2200" dirty="0">
                <a:solidFill>
                  <a:srgbClr val="663300"/>
                </a:solidFill>
              </a:rPr>
              <a:t>SysML is a visual modeling language that is </a:t>
            </a:r>
            <a:r>
              <a:rPr lang="en-US" sz="2200" dirty="0" smtClean="0">
                <a:solidFill>
                  <a:srgbClr val="663300"/>
                </a:solidFill>
              </a:rPr>
              <a:t>both human</a:t>
            </a:r>
            <a:r>
              <a:rPr lang="en-US" sz="2200" dirty="0">
                <a:solidFill>
                  <a:srgbClr val="663300"/>
                </a:solidFill>
              </a:rPr>
              <a:t>- and </a:t>
            </a:r>
            <a:r>
              <a:rPr lang="en-US" sz="2200" dirty="0" smtClean="0">
                <a:solidFill>
                  <a:srgbClr val="663300"/>
                </a:solidFill>
              </a:rPr>
              <a:t>computer understandable, </a:t>
            </a:r>
            <a:r>
              <a:rPr lang="en-US" sz="2200" i="1" dirty="0" smtClean="0">
                <a:solidFill>
                  <a:srgbClr val="663300"/>
                </a:solidFill>
              </a:rPr>
              <a:t>and</a:t>
            </a:r>
            <a:r>
              <a:rPr lang="en-US" sz="2200" dirty="0" smtClean="0">
                <a:solidFill>
                  <a:srgbClr val="663300"/>
                </a:solidFill>
              </a:rPr>
              <a:t> extensible.</a:t>
            </a:r>
          </a:p>
        </p:txBody>
      </p:sp>
      <p:sp>
        <p:nvSpPr>
          <p:cNvPr id="9" name="Content Placeholder 2"/>
          <p:cNvSpPr txBox="1">
            <a:spLocks/>
          </p:cNvSpPr>
          <p:nvPr/>
        </p:nvSpPr>
        <p:spPr bwMode="auto">
          <a:xfrm>
            <a:off x="2395115" y="5234712"/>
            <a:ext cx="6526108" cy="116625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spcBef>
                <a:spcPts val="2400"/>
              </a:spcBef>
              <a:buNone/>
            </a:pPr>
            <a:r>
              <a:rPr lang="en-US" sz="2200" dirty="0" smtClean="0">
                <a:solidFill>
                  <a:srgbClr val="000090"/>
                </a:solidFill>
              </a:rPr>
              <a:t>“SysML is the new industry-standard language designed specifically to support modern systems engineering.” </a:t>
            </a:r>
          </a:p>
        </p:txBody>
      </p:sp>
      <p:pic>
        <p:nvPicPr>
          <p:cNvPr id="6" name="Picture 5" descr="PracticalGuideToSysML_book_cover.tif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4316" y="937824"/>
            <a:ext cx="2287531" cy="2678259"/>
          </a:xfrm>
          <a:prstGeom prst="rect">
            <a:avLst/>
          </a:prstGeom>
          <a:ln w="12700" cmpd="sng">
            <a:solidFill>
              <a:srgbClr val="000000"/>
            </a:solidFill>
          </a:ln>
          <a:effectLst>
            <a:outerShdw blurRad="50800" dist="38100" dir="2700000" algn="tl" rotWithShape="0">
              <a:prstClr val="black">
                <a:alpha val="40000"/>
              </a:prstClr>
            </a:outerShdw>
          </a:effectLst>
        </p:spPr>
      </p:pic>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29</a:t>
            </a:fld>
            <a:endParaRPr lang="en-US" dirty="0"/>
          </a:p>
        </p:txBody>
      </p:sp>
      <p:sp>
        <p:nvSpPr>
          <p:cNvPr id="10" name="Content Placeholder 2"/>
          <p:cNvSpPr txBox="1">
            <a:spLocks/>
          </p:cNvSpPr>
          <p:nvPr/>
        </p:nvSpPr>
        <p:spPr bwMode="auto">
          <a:xfrm>
            <a:off x="67732" y="856689"/>
            <a:ext cx="6702568" cy="18368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spcBef>
                <a:spcPts val="0"/>
              </a:spcBef>
              <a:buNone/>
            </a:pPr>
            <a:r>
              <a:rPr lang="en-US" sz="2200" dirty="0" smtClean="0">
                <a:solidFill>
                  <a:srgbClr val="006633"/>
                </a:solidFill>
              </a:rPr>
              <a:t>SysML™ = Systems Modeling Language </a:t>
            </a:r>
          </a:p>
          <a:p>
            <a:pPr marL="0" indent="0">
              <a:spcBef>
                <a:spcPts val="600"/>
              </a:spcBef>
              <a:buNone/>
            </a:pPr>
            <a:r>
              <a:rPr lang="en-US" sz="2200" dirty="0" smtClean="0">
                <a:solidFill>
                  <a:srgbClr val="006633"/>
                </a:solidFill>
              </a:rPr>
              <a:t>SysML is a general-purpose modeling language that supports the specification, design, analysis, and verification of systems that may include hardware, software, data, personnel, procedures and facilities.”</a:t>
            </a:r>
          </a:p>
        </p:txBody>
      </p:sp>
      <p:sp>
        <p:nvSpPr>
          <p:cNvPr id="11" name="Content Placeholder 2"/>
          <p:cNvSpPr txBox="1">
            <a:spLocks/>
          </p:cNvSpPr>
          <p:nvPr/>
        </p:nvSpPr>
        <p:spPr bwMode="auto">
          <a:xfrm>
            <a:off x="3498758" y="6164063"/>
            <a:ext cx="5046133" cy="4918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lgn="r">
              <a:spcBef>
                <a:spcPts val="2400"/>
              </a:spcBef>
              <a:buNone/>
            </a:pPr>
            <a:r>
              <a:rPr lang="en-US" sz="1800" i="1" dirty="0" smtClean="0">
                <a:solidFill>
                  <a:srgbClr val="000090"/>
                </a:solidFill>
              </a:rPr>
              <a:t>(Bran </a:t>
            </a:r>
            <a:r>
              <a:rPr lang="en-US" sz="1800" i="1" dirty="0" err="1" smtClean="0">
                <a:solidFill>
                  <a:srgbClr val="000090"/>
                </a:solidFill>
              </a:rPr>
              <a:t>Selic</a:t>
            </a:r>
            <a:r>
              <a:rPr lang="en-US" sz="1800" i="1" dirty="0" smtClean="0">
                <a:solidFill>
                  <a:srgbClr val="000090"/>
                </a:solidFill>
              </a:rPr>
              <a:t>, </a:t>
            </a:r>
            <a:r>
              <a:rPr lang="en-US" sz="1800" i="1" dirty="0" err="1" smtClean="0">
                <a:solidFill>
                  <a:srgbClr val="000090"/>
                </a:solidFill>
              </a:rPr>
              <a:t>Malina</a:t>
            </a:r>
            <a:r>
              <a:rPr lang="en-US" sz="1800" i="1" dirty="0" smtClean="0">
                <a:solidFill>
                  <a:srgbClr val="000090"/>
                </a:solidFill>
              </a:rPr>
              <a:t> Software Corporation)</a:t>
            </a:r>
          </a:p>
        </p:txBody>
      </p:sp>
      <p:pic>
        <p:nvPicPr>
          <p:cNvPr id="7" name="Picture 6" descr="SysML_for_systems_engineering_cover.tif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399" y="3493661"/>
            <a:ext cx="2076432" cy="3110340"/>
          </a:xfrm>
          <a:prstGeom prst="rect">
            <a:avLst/>
          </a:prstGeom>
          <a:ln w="12700" cmpd="sng">
            <a:solidFill>
              <a:srgbClr val="000000"/>
            </a:solidFill>
          </a:ln>
          <a:effectLst>
            <a:outerShdw blurRad="50800" dist="38100" dir="2700000" algn="tl" rotWithShape="0">
              <a:prstClr val="black">
                <a:alpha val="40000"/>
              </a:prstClr>
            </a:outerShdw>
          </a:effectLst>
        </p:spPr>
      </p:pic>
      <p:sp>
        <p:nvSpPr>
          <p:cNvPr id="12" name="Content Placeholder 2"/>
          <p:cNvSpPr txBox="1">
            <a:spLocks/>
          </p:cNvSpPr>
          <p:nvPr/>
        </p:nvSpPr>
        <p:spPr bwMode="auto">
          <a:xfrm>
            <a:off x="378985" y="2660225"/>
            <a:ext cx="6300545" cy="4918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lgn="r">
              <a:spcBef>
                <a:spcPts val="2400"/>
              </a:spcBef>
              <a:buNone/>
            </a:pPr>
            <a:r>
              <a:rPr lang="en-US" sz="1800" i="1" dirty="0" smtClean="0">
                <a:solidFill>
                  <a:srgbClr val="336633"/>
                </a:solidFill>
              </a:rPr>
              <a:t>(Friedenthal, Moore &amp; Steiner, A Practical Guide to SysML)</a:t>
            </a:r>
          </a:p>
        </p:txBody>
      </p:sp>
    </p:spTree>
    <p:extLst>
      <p:ext uri="{BB962C8B-B14F-4D97-AF65-F5344CB8AC3E}">
        <p14:creationId xmlns:p14="http://schemas.microsoft.com/office/powerpoint/2010/main" val="3499913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ssolv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What is SysML?  </a:t>
            </a:r>
            <a:r>
              <a:rPr lang="en-US" sz="3200" b="0" dirty="0" smtClean="0"/>
              <a:t>(2 of 3)</a:t>
            </a:r>
            <a:endParaRPr lang="en-US" sz="3200" b="0" dirty="0"/>
          </a:p>
        </p:txBody>
      </p:sp>
      <p:sp>
        <p:nvSpPr>
          <p:cNvPr id="3" name="Content Placeholder 2"/>
          <p:cNvSpPr>
            <a:spLocks noGrp="1"/>
          </p:cNvSpPr>
          <p:nvPr>
            <p:ph idx="1"/>
          </p:nvPr>
        </p:nvSpPr>
        <p:spPr>
          <a:xfrm>
            <a:off x="2713756" y="5522356"/>
            <a:ext cx="6280270" cy="991736"/>
          </a:xfrm>
        </p:spPr>
        <p:txBody>
          <a:bodyPr/>
          <a:lstStyle/>
          <a:p>
            <a:pPr marL="0" indent="0">
              <a:spcBef>
                <a:spcPts val="2400"/>
              </a:spcBef>
              <a:buNone/>
            </a:pPr>
            <a:r>
              <a:rPr lang="en-US" sz="2200" dirty="0" smtClean="0">
                <a:solidFill>
                  <a:srgbClr val="990000"/>
                </a:solidFill>
              </a:rPr>
              <a:t>Title: “Modeling </a:t>
            </a:r>
            <a:r>
              <a:rPr lang="en-US" sz="2200" dirty="0">
                <a:solidFill>
                  <a:srgbClr val="990000"/>
                </a:solidFill>
              </a:rPr>
              <a:t>of embedded systems with UML and </a:t>
            </a:r>
            <a:r>
              <a:rPr lang="en-US" sz="2200" dirty="0" smtClean="0">
                <a:solidFill>
                  <a:srgbClr val="990000"/>
                </a:solidFill>
              </a:rPr>
              <a:t>SysML” (translated from German)</a:t>
            </a:r>
          </a:p>
        </p:txBody>
      </p:sp>
      <p:sp>
        <p:nvSpPr>
          <p:cNvPr id="9" name="Content Placeholder 2"/>
          <p:cNvSpPr txBox="1">
            <a:spLocks/>
          </p:cNvSpPr>
          <p:nvPr/>
        </p:nvSpPr>
        <p:spPr bwMode="auto">
          <a:xfrm>
            <a:off x="2679400" y="861940"/>
            <a:ext cx="6312036" cy="89666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spcBef>
                <a:spcPts val="2400"/>
              </a:spcBef>
              <a:buNone/>
            </a:pPr>
            <a:r>
              <a:rPr lang="en-US" sz="2200" dirty="0" smtClean="0">
                <a:solidFill>
                  <a:srgbClr val="000090"/>
                </a:solidFill>
              </a:rPr>
              <a:t>SysML is a subset of UML with extensions to support requirements for systems modeling</a:t>
            </a:r>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30</a:t>
            </a:fld>
            <a:endParaRPr lang="en-US" dirty="0"/>
          </a:p>
        </p:txBody>
      </p:sp>
      <p:sp>
        <p:nvSpPr>
          <p:cNvPr id="4" name="Oval 3"/>
          <p:cNvSpPr/>
          <p:nvPr/>
        </p:nvSpPr>
        <p:spPr>
          <a:xfrm>
            <a:off x="4004821" y="1724575"/>
            <a:ext cx="2274163" cy="1793600"/>
          </a:xfrm>
          <a:prstGeom prst="ellipse">
            <a:avLst/>
          </a:prstGeom>
          <a:solidFill>
            <a:srgbClr val="99CCFF"/>
          </a:solidFill>
          <a:ln>
            <a:solidFill>
              <a:schemeClr val="tx1"/>
            </a:solidFill>
          </a:ln>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r>
              <a:rPr lang="en-US" dirty="0" smtClean="0">
                <a:solidFill>
                  <a:schemeClr val="tx1"/>
                </a:solidFill>
              </a:rPr>
              <a:t>UML 2</a:t>
            </a:r>
          </a:p>
        </p:txBody>
      </p:sp>
      <p:sp>
        <p:nvSpPr>
          <p:cNvPr id="10" name="Oval 9"/>
          <p:cNvSpPr/>
          <p:nvPr/>
        </p:nvSpPr>
        <p:spPr>
          <a:xfrm>
            <a:off x="5582168" y="1884446"/>
            <a:ext cx="2181654" cy="1612536"/>
          </a:xfrm>
          <a:prstGeom prst="ellipse">
            <a:avLst/>
          </a:prstGeom>
          <a:solidFill>
            <a:srgbClr val="FFFF66">
              <a:alpha val="37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r>
              <a:rPr lang="en-US" dirty="0" smtClean="0">
                <a:solidFill>
                  <a:schemeClr val="tx1"/>
                </a:solidFill>
              </a:rPr>
              <a:t>SysML</a:t>
            </a:r>
          </a:p>
        </p:txBody>
      </p:sp>
      <p:sp>
        <p:nvSpPr>
          <p:cNvPr id="8" name="TextBox 7"/>
          <p:cNvSpPr txBox="1"/>
          <p:nvPr/>
        </p:nvSpPr>
        <p:spPr>
          <a:xfrm>
            <a:off x="4366646" y="2478184"/>
            <a:ext cx="1288337" cy="307777"/>
          </a:xfrm>
          <a:prstGeom prst="rect">
            <a:avLst/>
          </a:prstGeom>
          <a:noFill/>
        </p:spPr>
        <p:txBody>
          <a:bodyPr wrap="square" rtlCol="0">
            <a:spAutoFit/>
          </a:bodyPr>
          <a:lstStyle/>
          <a:p>
            <a:r>
              <a:rPr lang="en-US" sz="1400" dirty="0" smtClean="0"/>
              <a:t>16 diagrams</a:t>
            </a:r>
            <a:endParaRPr lang="en-US" sz="1400" dirty="0"/>
          </a:p>
        </p:txBody>
      </p:sp>
      <p:sp>
        <p:nvSpPr>
          <p:cNvPr id="11" name="TextBox 10"/>
          <p:cNvSpPr txBox="1"/>
          <p:nvPr/>
        </p:nvSpPr>
        <p:spPr>
          <a:xfrm>
            <a:off x="6266916" y="2462526"/>
            <a:ext cx="1331060" cy="523220"/>
          </a:xfrm>
          <a:prstGeom prst="rect">
            <a:avLst/>
          </a:prstGeom>
          <a:noFill/>
        </p:spPr>
        <p:txBody>
          <a:bodyPr wrap="square" rtlCol="0">
            <a:spAutoFit/>
          </a:bodyPr>
          <a:lstStyle/>
          <a:p>
            <a:pPr algn="r"/>
            <a:r>
              <a:rPr lang="en-US" sz="1400" dirty="0" smtClean="0"/>
              <a:t>9 diagrams</a:t>
            </a:r>
          </a:p>
          <a:p>
            <a:pPr algn="r"/>
            <a:r>
              <a:rPr lang="en-US" sz="1400" dirty="0" smtClean="0"/>
              <a:t>42 extensions</a:t>
            </a:r>
            <a:endParaRPr lang="en-US" sz="1400" dirty="0"/>
          </a:p>
        </p:txBody>
      </p:sp>
      <p:sp>
        <p:nvSpPr>
          <p:cNvPr id="12" name="Content Placeholder 2"/>
          <p:cNvSpPr txBox="1">
            <a:spLocks/>
          </p:cNvSpPr>
          <p:nvPr/>
        </p:nvSpPr>
        <p:spPr bwMode="auto">
          <a:xfrm>
            <a:off x="2723250" y="3712609"/>
            <a:ext cx="6312036" cy="99144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spcBef>
                <a:spcPts val="3000"/>
              </a:spcBef>
              <a:buNone/>
            </a:pPr>
            <a:r>
              <a:rPr lang="en-US" sz="2200" dirty="0" smtClean="0">
                <a:solidFill>
                  <a:srgbClr val="006633"/>
                </a:solidFill>
              </a:rPr>
              <a:t>Use of SysML facilitates systems-software communication within projects since UML is the de facto standard software modeling language</a:t>
            </a:r>
            <a:endParaRPr lang="en-US" sz="2200" dirty="0">
              <a:solidFill>
                <a:srgbClr val="006633"/>
              </a:solidFill>
            </a:endParaRPr>
          </a:p>
        </p:txBody>
      </p:sp>
      <p:sp>
        <p:nvSpPr>
          <p:cNvPr id="13" name="Right Arrow 12"/>
          <p:cNvSpPr/>
          <p:nvPr/>
        </p:nvSpPr>
        <p:spPr>
          <a:xfrm>
            <a:off x="2236135" y="5644889"/>
            <a:ext cx="499331" cy="217111"/>
          </a:xfrm>
          <a:prstGeom prst="rightArrow">
            <a:avLst/>
          </a:prstGeom>
          <a:solidFill>
            <a:srgbClr val="99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SE_with_SysML_UML_cover.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267" y="945555"/>
            <a:ext cx="2133601" cy="2624330"/>
          </a:xfrm>
          <a:prstGeom prst="rect">
            <a:avLst/>
          </a:prstGeom>
          <a:ln>
            <a:solidFill>
              <a:srgbClr val="000000"/>
            </a:solidFill>
          </a:ln>
          <a:effectLst>
            <a:outerShdw blurRad="50800" dist="38100" dir="2700000" algn="tl" rotWithShape="0">
              <a:prstClr val="black">
                <a:alpha val="40000"/>
              </a:prstClr>
            </a:outerShdw>
          </a:effectLst>
        </p:spPr>
      </p:pic>
      <p:pic>
        <p:nvPicPr>
          <p:cNvPr id="15" name="Picture 14" descr="modellierung-von-eingebetteten-systemen-mit-uml-und-sysml.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1666" y="3860800"/>
            <a:ext cx="1855937" cy="2669499"/>
          </a:xfrm>
          <a:prstGeom prst="rect">
            <a:avLst/>
          </a:prstGeom>
          <a:ln w="12700" cmpd="sng">
            <a:solidFill>
              <a:srgbClr val="000000"/>
            </a:solidFill>
          </a:ln>
          <a:effectLst>
            <a:outerShdw blurRad="50800" dist="38100" dir="2700000" algn="tl" rotWithShape="0">
              <a:prstClr val="black">
                <a:alpha val="40000"/>
              </a:prstClr>
            </a:outerShdw>
          </a:effectLst>
        </p:spPr>
      </p:pic>
      <p:sp>
        <p:nvSpPr>
          <p:cNvPr id="16" name="TextBox 15"/>
          <p:cNvSpPr txBox="1"/>
          <p:nvPr/>
        </p:nvSpPr>
        <p:spPr>
          <a:xfrm>
            <a:off x="4727690" y="3086010"/>
            <a:ext cx="893877" cy="410882"/>
          </a:xfrm>
          <a:prstGeom prst="rect">
            <a:avLst/>
          </a:prstGeom>
          <a:noFill/>
        </p:spPr>
        <p:txBody>
          <a:bodyPr wrap="square" rtlCol="0">
            <a:spAutoFit/>
          </a:bodyPr>
          <a:lstStyle/>
          <a:p>
            <a:pPr algn="ctr">
              <a:lnSpc>
                <a:spcPct val="85000"/>
              </a:lnSpc>
            </a:pPr>
            <a:r>
              <a:rPr lang="en-US" sz="1200" i="1" dirty="0"/>
              <a:t>s</a:t>
            </a:r>
            <a:r>
              <a:rPr lang="en-US" sz="1200" i="1" dirty="0" smtClean="0"/>
              <a:t>oftware</a:t>
            </a:r>
          </a:p>
          <a:p>
            <a:pPr algn="ctr">
              <a:lnSpc>
                <a:spcPct val="85000"/>
              </a:lnSpc>
            </a:pPr>
            <a:r>
              <a:rPr lang="en-US" sz="1200" i="1" dirty="0" smtClean="0"/>
              <a:t>modeling</a:t>
            </a:r>
            <a:endParaRPr lang="en-US" sz="1200" i="1" dirty="0"/>
          </a:p>
        </p:txBody>
      </p:sp>
      <p:sp>
        <p:nvSpPr>
          <p:cNvPr id="17" name="TextBox 16"/>
          <p:cNvSpPr txBox="1"/>
          <p:nvPr/>
        </p:nvSpPr>
        <p:spPr>
          <a:xfrm>
            <a:off x="6285856" y="3038350"/>
            <a:ext cx="893877" cy="410882"/>
          </a:xfrm>
          <a:prstGeom prst="rect">
            <a:avLst/>
          </a:prstGeom>
          <a:noFill/>
        </p:spPr>
        <p:txBody>
          <a:bodyPr wrap="square" rtlCol="0">
            <a:spAutoFit/>
          </a:bodyPr>
          <a:lstStyle/>
          <a:p>
            <a:pPr algn="ctr">
              <a:lnSpc>
                <a:spcPct val="85000"/>
              </a:lnSpc>
            </a:pPr>
            <a:r>
              <a:rPr lang="en-US" sz="1200" i="1" dirty="0" smtClean="0"/>
              <a:t>system</a:t>
            </a:r>
          </a:p>
          <a:p>
            <a:pPr algn="ctr">
              <a:lnSpc>
                <a:spcPct val="85000"/>
              </a:lnSpc>
            </a:pPr>
            <a:r>
              <a:rPr lang="en-US" sz="1200" i="1" dirty="0" smtClean="0"/>
              <a:t>modeling</a:t>
            </a:r>
            <a:endParaRPr lang="en-US" sz="1200" i="1" dirty="0"/>
          </a:p>
        </p:txBody>
      </p:sp>
    </p:spTree>
    <p:extLst>
      <p:ext uri="{BB962C8B-B14F-4D97-AF65-F5344CB8AC3E}">
        <p14:creationId xmlns:p14="http://schemas.microsoft.com/office/powerpoint/2010/main" val="3850182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49" presetClass="entr" presetSubtype="0" decel="10000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 calcmode="lin" valueType="num">
                                      <p:cBhvr>
                                        <p:cTn id="17" dur="500" fill="hold"/>
                                        <p:tgtEl>
                                          <p:spTgt spid="15"/>
                                        </p:tgtEl>
                                        <p:attrNameLst>
                                          <p:attrName>style.rotation</p:attrName>
                                        </p:attrNameLst>
                                      </p:cBhvr>
                                      <p:tavLst>
                                        <p:tav tm="0">
                                          <p:val>
                                            <p:fltVal val="360"/>
                                          </p:val>
                                        </p:tav>
                                        <p:tav tm="100000">
                                          <p:val>
                                            <p:fltVal val="0"/>
                                          </p:val>
                                        </p:tav>
                                      </p:tavLst>
                                    </p:anim>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What is SysML?  </a:t>
            </a:r>
            <a:r>
              <a:rPr lang="en-US" sz="3200" b="0" dirty="0" smtClean="0"/>
              <a:t>(3 of 3)</a:t>
            </a:r>
            <a:endParaRPr lang="en-US" sz="3200" b="0" dirty="0"/>
          </a:p>
        </p:txBody>
      </p:sp>
      <p:sp>
        <p:nvSpPr>
          <p:cNvPr id="9" name="Content Placeholder 2"/>
          <p:cNvSpPr txBox="1">
            <a:spLocks/>
          </p:cNvSpPr>
          <p:nvPr/>
        </p:nvSpPr>
        <p:spPr bwMode="auto">
          <a:xfrm>
            <a:off x="238132" y="3708253"/>
            <a:ext cx="6316179" cy="2961827"/>
          </a:xfrm>
          <a:prstGeom prst="rect">
            <a:avLst/>
          </a:prstGeom>
          <a:solidFill>
            <a:schemeClr val="bg1">
              <a:lumMod val="95000"/>
            </a:schemeClr>
          </a:solidFill>
          <a:ln w="9525">
            <a:solidFill>
              <a:schemeClr val="tx1"/>
            </a:solid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spcBef>
                <a:spcPts val="0"/>
              </a:spcBef>
              <a:buNone/>
            </a:pPr>
            <a:r>
              <a:rPr lang="en-US" sz="2000" b="1" dirty="0" smtClean="0"/>
              <a:t>SysML History*:</a:t>
            </a:r>
          </a:p>
          <a:p>
            <a:pPr marL="173038" indent="-173038">
              <a:spcBef>
                <a:spcPts val="300"/>
              </a:spcBef>
            </a:pPr>
            <a:r>
              <a:rPr lang="en-US" sz="1600" dirty="0" smtClean="0"/>
              <a:t>2001: INCOSE Model </a:t>
            </a:r>
            <a:r>
              <a:rPr lang="en-US" sz="1600" dirty="0"/>
              <a:t>Driven Systems Design </a:t>
            </a:r>
            <a:r>
              <a:rPr lang="en-US" sz="1600" dirty="0" smtClean="0"/>
              <a:t>workgroup </a:t>
            </a:r>
          </a:p>
          <a:p>
            <a:pPr marL="0" indent="0">
              <a:spcBef>
                <a:spcPts val="0"/>
              </a:spcBef>
              <a:buNone/>
            </a:pPr>
            <a:r>
              <a:rPr lang="en-US" sz="1600" dirty="0"/>
              <a:t> </a:t>
            </a:r>
            <a:r>
              <a:rPr lang="en-US" sz="1600" dirty="0" smtClean="0"/>
              <a:t>            decides to customize UML for systems engineering</a:t>
            </a:r>
          </a:p>
          <a:p>
            <a:pPr marL="173038" indent="-173038">
              <a:spcBef>
                <a:spcPts val="300"/>
              </a:spcBef>
            </a:pPr>
            <a:r>
              <a:rPr lang="en-US" sz="1600" dirty="0" smtClean="0"/>
              <a:t>2001: INCOSE and OMG chartered </a:t>
            </a:r>
            <a:r>
              <a:rPr lang="en-US" sz="1600" dirty="0"/>
              <a:t>the OMG Systems </a:t>
            </a:r>
            <a:r>
              <a:rPr lang="en-US" sz="1600" dirty="0" smtClean="0"/>
              <a:t>    </a:t>
            </a:r>
          </a:p>
          <a:p>
            <a:pPr marL="0" indent="0">
              <a:spcBef>
                <a:spcPts val="0"/>
              </a:spcBef>
              <a:buNone/>
            </a:pPr>
            <a:r>
              <a:rPr lang="en-US" sz="1600" dirty="0"/>
              <a:t> </a:t>
            </a:r>
            <a:r>
              <a:rPr lang="en-US" sz="1600" dirty="0" smtClean="0"/>
              <a:t>            Engineering </a:t>
            </a:r>
            <a:r>
              <a:rPr lang="en-US" sz="1600" dirty="0"/>
              <a:t>Domain Special Interest Group</a:t>
            </a:r>
            <a:endParaRPr lang="en-US" sz="1600" dirty="0" smtClean="0"/>
          </a:p>
          <a:p>
            <a:pPr marL="173038" indent="-173038">
              <a:spcBef>
                <a:spcPts val="300"/>
              </a:spcBef>
            </a:pPr>
            <a:r>
              <a:rPr lang="en-US" sz="1600" dirty="0" smtClean="0"/>
              <a:t>2004: </a:t>
            </a:r>
            <a:r>
              <a:rPr lang="en-US" sz="1600" dirty="0"/>
              <a:t>The SysML Partners distributed their first open source </a:t>
            </a:r>
            <a:endParaRPr lang="en-US" sz="1600" dirty="0" smtClean="0"/>
          </a:p>
          <a:p>
            <a:pPr marL="0" indent="0">
              <a:spcBef>
                <a:spcPts val="0"/>
              </a:spcBef>
              <a:buNone/>
            </a:pPr>
            <a:r>
              <a:rPr lang="en-US" sz="1600" dirty="0"/>
              <a:t> </a:t>
            </a:r>
            <a:r>
              <a:rPr lang="en-US" sz="1600" dirty="0" smtClean="0"/>
              <a:t>            SysML </a:t>
            </a:r>
            <a:r>
              <a:rPr lang="en-US" sz="1600" dirty="0"/>
              <a:t>specification drafts</a:t>
            </a:r>
            <a:endParaRPr lang="en-US" sz="1600" dirty="0" smtClean="0"/>
          </a:p>
          <a:p>
            <a:pPr marL="173038" indent="-173038">
              <a:spcBef>
                <a:spcPts val="300"/>
              </a:spcBef>
            </a:pPr>
            <a:r>
              <a:rPr lang="en-US" sz="1600" dirty="0" smtClean="0"/>
              <a:t>2007: Version 1.0 language specification released by OMG</a:t>
            </a:r>
          </a:p>
          <a:p>
            <a:pPr marL="173038" indent="-173038">
              <a:spcBef>
                <a:spcPts val="300"/>
              </a:spcBef>
            </a:pPr>
            <a:r>
              <a:rPr lang="en-US" sz="1600" dirty="0" smtClean="0"/>
              <a:t>2012: Version 1.3 released by OMG</a:t>
            </a:r>
          </a:p>
          <a:p>
            <a:pPr marL="0" indent="0">
              <a:spcBef>
                <a:spcPts val="1200"/>
              </a:spcBef>
              <a:buNone/>
            </a:pPr>
            <a:r>
              <a:rPr lang="en-US" sz="1400" dirty="0"/>
              <a:t>* </a:t>
            </a:r>
            <a:r>
              <a:rPr lang="en-US" sz="1400" u="sng" dirty="0">
                <a:solidFill>
                  <a:srgbClr val="0000FF"/>
                </a:solidFill>
              </a:rPr>
              <a:t>http://</a:t>
            </a:r>
            <a:r>
              <a:rPr lang="en-US" sz="1400" u="sng" dirty="0" err="1">
                <a:solidFill>
                  <a:srgbClr val="0000FF"/>
                </a:solidFill>
              </a:rPr>
              <a:t>en.wikipedia.org</a:t>
            </a:r>
            <a:r>
              <a:rPr lang="en-US" sz="1400" u="sng" dirty="0">
                <a:solidFill>
                  <a:srgbClr val="0000FF"/>
                </a:solidFill>
              </a:rPr>
              <a:t>/wiki/</a:t>
            </a:r>
            <a:r>
              <a:rPr lang="en-US" sz="1400" u="sng" dirty="0" err="1">
                <a:solidFill>
                  <a:srgbClr val="0000FF"/>
                </a:solidFill>
              </a:rPr>
              <a:t>Sysml</a:t>
            </a:r>
            <a:endParaRPr lang="en-US" sz="1400" u="sng" dirty="0" smtClean="0">
              <a:solidFill>
                <a:srgbClr val="0000FF"/>
              </a:solidFill>
            </a:endParaRP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31</a:t>
            </a:fld>
            <a:endParaRPr lang="en-US" dirty="0"/>
          </a:p>
        </p:txBody>
      </p:sp>
      <p:sp>
        <p:nvSpPr>
          <p:cNvPr id="10" name="Content Placeholder 2"/>
          <p:cNvSpPr txBox="1">
            <a:spLocks/>
          </p:cNvSpPr>
          <p:nvPr/>
        </p:nvSpPr>
        <p:spPr bwMode="auto">
          <a:xfrm>
            <a:off x="170279" y="890557"/>
            <a:ext cx="6484519" cy="58422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spcBef>
                <a:spcPts val="0"/>
              </a:spcBef>
              <a:buNone/>
            </a:pPr>
            <a:r>
              <a:rPr lang="en-US" dirty="0" smtClean="0">
                <a:solidFill>
                  <a:srgbClr val="006633"/>
                </a:solidFill>
              </a:rPr>
              <a:t>SysML is an OMG standard</a:t>
            </a:r>
          </a:p>
        </p:txBody>
      </p:sp>
      <p:sp>
        <p:nvSpPr>
          <p:cNvPr id="4" name="TextBox 3"/>
          <p:cNvSpPr txBox="1"/>
          <p:nvPr/>
        </p:nvSpPr>
        <p:spPr>
          <a:xfrm>
            <a:off x="240204" y="1607035"/>
            <a:ext cx="6299201" cy="1938992"/>
          </a:xfrm>
          <a:prstGeom prst="rect">
            <a:avLst/>
          </a:prstGeom>
          <a:blipFill rotWithShape="1">
            <a:blip r:embed="rId3"/>
            <a:tile tx="0" ty="0" sx="100000" sy="100000" flip="none" algn="tl"/>
          </a:blipFill>
          <a:ln>
            <a:solidFill>
              <a:schemeClr val="tx1"/>
            </a:solidFill>
          </a:ln>
          <a:effectLst>
            <a:outerShdw blurRad="50800" dist="38100" dir="2700000" algn="tl" rotWithShape="0">
              <a:prstClr val="black">
                <a:alpha val="40000"/>
              </a:prstClr>
            </a:outerShdw>
          </a:effectLst>
        </p:spPr>
        <p:txBody>
          <a:bodyPr wrap="square" rtlCol="0">
            <a:spAutoFit/>
          </a:bodyPr>
          <a:lstStyle/>
          <a:p>
            <a:r>
              <a:rPr lang="en-US" sz="2000" dirty="0" smtClean="0"/>
              <a:t>The Object Management Group™ (OMG) is an international, open membership, not-for-profit computer industry consortium founded in 1989 that creates standards for for software used in government and corporate environments to enable interoperability.</a:t>
            </a:r>
          </a:p>
          <a:p>
            <a:r>
              <a:rPr lang="en-US" u="sng" dirty="0">
                <a:solidFill>
                  <a:srgbClr val="0000FF"/>
                </a:solidFill>
              </a:rPr>
              <a:t>http://</a:t>
            </a:r>
            <a:r>
              <a:rPr lang="en-US" u="sng" dirty="0" err="1">
                <a:solidFill>
                  <a:srgbClr val="0000FF"/>
                </a:solidFill>
              </a:rPr>
              <a:t>www.omg.org</a:t>
            </a:r>
            <a:r>
              <a:rPr lang="en-US" u="sng" dirty="0" smtClean="0">
                <a:solidFill>
                  <a:srgbClr val="0000FF"/>
                </a:solidFill>
              </a:rPr>
              <a:t>/ </a:t>
            </a:r>
            <a:endParaRPr lang="en-US" u="sng" dirty="0">
              <a:solidFill>
                <a:srgbClr val="0000FF"/>
              </a:solidFill>
            </a:endParaRPr>
          </a:p>
        </p:txBody>
      </p:sp>
      <p:pic>
        <p:nvPicPr>
          <p:cNvPr id="14" name="Picture 13" descr="modell-basierte.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2112" y="955164"/>
            <a:ext cx="1944507" cy="2440356"/>
          </a:xfrm>
          <a:prstGeom prst="rect">
            <a:avLst/>
          </a:prstGeom>
          <a:ln w="12700" cmpd="sng">
            <a:solidFill>
              <a:srgbClr val="000000"/>
            </a:solidFill>
          </a:ln>
          <a:effectLst>
            <a:outerShdw blurRad="50800" dist="38100" dir="2700000" algn="tl" rotWithShape="0">
              <a:prstClr val="black">
                <a:alpha val="40000"/>
              </a:prstClr>
            </a:outerShdw>
          </a:effectLst>
        </p:spPr>
      </p:pic>
      <p:sp>
        <p:nvSpPr>
          <p:cNvPr id="16" name="Content Placeholder 2"/>
          <p:cNvSpPr txBox="1">
            <a:spLocks/>
          </p:cNvSpPr>
          <p:nvPr/>
        </p:nvSpPr>
        <p:spPr bwMode="auto">
          <a:xfrm>
            <a:off x="6781102" y="3413659"/>
            <a:ext cx="2362897" cy="7594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lnSpc>
                <a:spcPct val="95000"/>
              </a:lnSpc>
              <a:spcBef>
                <a:spcPts val="0"/>
              </a:spcBef>
              <a:buNone/>
            </a:pPr>
            <a:r>
              <a:rPr lang="en-US" sz="1400" i="1" dirty="0" smtClean="0">
                <a:solidFill>
                  <a:srgbClr val="CC0000"/>
                </a:solidFill>
              </a:rPr>
              <a:t>Title: </a:t>
            </a:r>
            <a:r>
              <a:rPr lang="en-US" sz="1400" dirty="0" smtClean="0">
                <a:solidFill>
                  <a:srgbClr val="CC0000"/>
                </a:solidFill>
              </a:rPr>
              <a:t>Model-based system development using SysML</a:t>
            </a:r>
          </a:p>
          <a:p>
            <a:pPr marL="0" indent="0">
              <a:lnSpc>
                <a:spcPct val="95000"/>
              </a:lnSpc>
              <a:spcBef>
                <a:spcPts val="0"/>
              </a:spcBef>
              <a:buNone/>
            </a:pPr>
            <a:r>
              <a:rPr lang="en-US" sz="1400" i="1" dirty="0" smtClean="0">
                <a:solidFill>
                  <a:srgbClr val="CC0000"/>
                </a:solidFill>
              </a:rPr>
              <a:t>(translated from German)</a:t>
            </a:r>
            <a:endParaRPr lang="en-US" sz="1200" i="1" dirty="0" smtClean="0">
              <a:solidFill>
                <a:srgbClr val="CC0000"/>
              </a:solidFill>
            </a:endParaRPr>
          </a:p>
        </p:txBody>
      </p:sp>
    </p:spTree>
    <p:extLst>
      <p:ext uri="{BB962C8B-B14F-4D97-AF65-F5344CB8AC3E}">
        <p14:creationId xmlns:p14="http://schemas.microsoft.com/office/powerpoint/2010/main" val="232081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can a SysML model represent?</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32</a:t>
            </a:fld>
            <a:endParaRPr lang="en-US" dirty="0"/>
          </a:p>
        </p:txBody>
      </p:sp>
      <p:sp>
        <p:nvSpPr>
          <p:cNvPr id="5" name="TextBox 4"/>
          <p:cNvSpPr txBox="1"/>
          <p:nvPr/>
        </p:nvSpPr>
        <p:spPr>
          <a:xfrm>
            <a:off x="5900261" y="6547894"/>
            <a:ext cx="2309482" cy="253916"/>
          </a:xfrm>
          <a:prstGeom prst="rect">
            <a:avLst/>
          </a:prstGeom>
          <a:solidFill>
            <a:srgbClr val="F7E79E"/>
          </a:solidFill>
          <a:ln>
            <a:solidFill>
              <a:schemeClr val="accent2">
                <a:lumMod val="50000"/>
              </a:schemeClr>
            </a:solidFill>
          </a:ln>
          <a:effectLst>
            <a:outerShdw blurRad="50800" dist="38100" dir="2700000" algn="tl" rotWithShape="0">
              <a:prstClr val="black">
                <a:alpha val="40000"/>
              </a:prstClr>
            </a:outerShdw>
          </a:effectLst>
        </p:spPr>
        <p:txBody>
          <a:bodyPr wrap="square" rtlCol="0">
            <a:spAutoFit/>
          </a:bodyPr>
          <a:lstStyle/>
          <a:p>
            <a:pPr algn="ctr"/>
            <a:r>
              <a:rPr lang="en-US" sz="1050" dirty="0" smtClean="0"/>
              <a:t>Adapted from Sanford Friedenthal</a:t>
            </a:r>
            <a:endParaRPr lang="en-US" sz="1050" dirty="0"/>
          </a:p>
        </p:txBody>
      </p:sp>
      <p:sp>
        <p:nvSpPr>
          <p:cNvPr id="7" name="Rectangle 6"/>
          <p:cNvSpPr/>
          <p:nvPr/>
        </p:nvSpPr>
        <p:spPr>
          <a:xfrm>
            <a:off x="382082" y="1310005"/>
            <a:ext cx="3358982" cy="1459568"/>
          </a:xfrm>
          <a:prstGeom prst="rect">
            <a:avLst/>
          </a:prstGeom>
          <a:solidFill>
            <a:schemeClr val="accent1">
              <a:lumMod val="20000"/>
              <a:lumOff val="80000"/>
            </a:schemeClr>
          </a:solidFill>
          <a:ln w="28575" cmpd="sng">
            <a:solidFill>
              <a:schemeClr val="accent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a:solidFill>
                  <a:schemeClr val="tx1"/>
                </a:solidFill>
              </a:rPr>
              <a:t>Structural </a:t>
            </a:r>
            <a:r>
              <a:rPr lang="en-US" dirty="0" smtClean="0">
                <a:solidFill>
                  <a:schemeClr val="tx1"/>
                </a:solidFill>
              </a:rPr>
              <a:t>composition </a:t>
            </a:r>
          </a:p>
          <a:p>
            <a:pPr marL="285750" indent="-285750">
              <a:buFont typeface="Arial"/>
              <a:buChar char="•"/>
            </a:pPr>
            <a:r>
              <a:rPr lang="en-US" dirty="0">
                <a:solidFill>
                  <a:schemeClr val="tx1"/>
                </a:solidFill>
              </a:rPr>
              <a:t>I</a:t>
            </a:r>
            <a:r>
              <a:rPr lang="en-US" dirty="0" smtClean="0">
                <a:solidFill>
                  <a:schemeClr val="tx1"/>
                </a:solidFill>
              </a:rPr>
              <a:t>nterconnection </a:t>
            </a:r>
          </a:p>
          <a:p>
            <a:pPr marL="285750" indent="-285750">
              <a:buFont typeface="Arial"/>
              <a:buChar char="•"/>
            </a:pPr>
            <a:r>
              <a:rPr lang="en-US" dirty="0" smtClean="0">
                <a:solidFill>
                  <a:schemeClr val="tx1"/>
                </a:solidFill>
              </a:rPr>
              <a:t>Classification</a:t>
            </a:r>
            <a:endParaRPr lang="en-US" dirty="0">
              <a:solidFill>
                <a:schemeClr val="tx1"/>
              </a:solidFill>
            </a:endParaRPr>
          </a:p>
        </p:txBody>
      </p:sp>
      <p:sp>
        <p:nvSpPr>
          <p:cNvPr id="8" name="TextBox 7"/>
          <p:cNvSpPr txBox="1"/>
          <p:nvPr/>
        </p:nvSpPr>
        <p:spPr>
          <a:xfrm>
            <a:off x="1359840" y="849246"/>
            <a:ext cx="1324802" cy="400110"/>
          </a:xfrm>
          <a:prstGeom prst="rect">
            <a:avLst/>
          </a:prstGeom>
          <a:noFill/>
        </p:spPr>
        <p:txBody>
          <a:bodyPr wrap="none" rtlCol="0">
            <a:spAutoFit/>
          </a:bodyPr>
          <a:lstStyle/>
          <a:p>
            <a:r>
              <a:rPr lang="en-US" sz="2000" b="1" dirty="0" smtClean="0">
                <a:solidFill>
                  <a:schemeClr val="accent1">
                    <a:lumMod val="50000"/>
                  </a:schemeClr>
                </a:solidFill>
              </a:rPr>
              <a:t>Structure</a:t>
            </a:r>
            <a:endParaRPr lang="en-US" sz="2000" b="1" dirty="0">
              <a:solidFill>
                <a:schemeClr val="accent1">
                  <a:lumMod val="50000"/>
                </a:schemeClr>
              </a:solidFill>
            </a:endParaRPr>
          </a:p>
        </p:txBody>
      </p:sp>
      <p:sp>
        <p:nvSpPr>
          <p:cNvPr id="9" name="Rectangle 8"/>
          <p:cNvSpPr/>
          <p:nvPr/>
        </p:nvSpPr>
        <p:spPr>
          <a:xfrm>
            <a:off x="348366" y="3698769"/>
            <a:ext cx="3410219" cy="1459568"/>
          </a:xfrm>
          <a:prstGeom prst="rect">
            <a:avLst/>
          </a:prstGeom>
          <a:solidFill>
            <a:srgbClr val="CCCCFF"/>
          </a:solidFill>
          <a:ln w="28575" cmpd="sng">
            <a:solidFill>
              <a:srgbClr val="000090"/>
            </a:solidFill>
          </a:ln>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smtClean="0">
                <a:solidFill>
                  <a:schemeClr val="tx1"/>
                </a:solidFill>
              </a:rPr>
              <a:t>Requirements</a:t>
            </a:r>
          </a:p>
          <a:p>
            <a:pPr marL="285750" indent="-285750">
              <a:buFont typeface="Arial"/>
              <a:buChar char="•"/>
            </a:pPr>
            <a:r>
              <a:rPr lang="en-US" dirty="0" smtClean="0">
                <a:solidFill>
                  <a:schemeClr val="tx1"/>
                </a:solidFill>
              </a:rPr>
              <a:t>Relationships </a:t>
            </a:r>
            <a:r>
              <a:rPr lang="en-US" dirty="0">
                <a:solidFill>
                  <a:schemeClr val="tx1"/>
                </a:solidFill>
              </a:rPr>
              <a:t>to </a:t>
            </a:r>
            <a:r>
              <a:rPr lang="en-US" i="1" dirty="0">
                <a:solidFill>
                  <a:schemeClr val="tx1"/>
                </a:solidFill>
              </a:rPr>
              <a:t>other</a:t>
            </a:r>
            <a:r>
              <a:rPr lang="en-US" dirty="0">
                <a:solidFill>
                  <a:schemeClr val="tx1"/>
                </a:solidFill>
              </a:rPr>
              <a:t> requirements, </a:t>
            </a:r>
            <a:r>
              <a:rPr lang="en-US" dirty="0" smtClean="0">
                <a:solidFill>
                  <a:schemeClr val="tx1"/>
                </a:solidFill>
              </a:rPr>
              <a:t>interfaces, components, </a:t>
            </a:r>
            <a:r>
              <a:rPr lang="en-US" dirty="0">
                <a:solidFill>
                  <a:schemeClr val="tx1"/>
                </a:solidFill>
              </a:rPr>
              <a:t>analyses, and test cases</a:t>
            </a:r>
          </a:p>
        </p:txBody>
      </p:sp>
      <p:sp>
        <p:nvSpPr>
          <p:cNvPr id="10" name="Rectangle 9"/>
          <p:cNvSpPr/>
          <p:nvPr/>
        </p:nvSpPr>
        <p:spPr>
          <a:xfrm>
            <a:off x="5373431" y="3693837"/>
            <a:ext cx="3358978" cy="1459568"/>
          </a:xfrm>
          <a:prstGeom prst="rect">
            <a:avLst/>
          </a:prstGeom>
          <a:solidFill>
            <a:srgbClr val="FFCCCC"/>
          </a:solidFill>
          <a:ln w="28575" cmpd="sng">
            <a:solidFill>
              <a:srgbClr val="CC0000"/>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dirty="0">
                <a:solidFill>
                  <a:schemeClr val="tx1"/>
                </a:solidFill>
              </a:rPr>
              <a:t>Constraints on physical and performance properties</a:t>
            </a:r>
          </a:p>
        </p:txBody>
      </p:sp>
      <p:sp>
        <p:nvSpPr>
          <p:cNvPr id="11" name="Rectangle 10"/>
          <p:cNvSpPr/>
          <p:nvPr/>
        </p:nvSpPr>
        <p:spPr>
          <a:xfrm>
            <a:off x="5357246" y="1306447"/>
            <a:ext cx="3363923" cy="1459568"/>
          </a:xfrm>
          <a:prstGeom prst="rect">
            <a:avLst/>
          </a:prstGeom>
          <a:solidFill>
            <a:srgbClr val="FFFFCC"/>
          </a:solidFill>
          <a:ln w="28575" cmpd="sng">
            <a:solidFill>
              <a:srgbClr val="CC9900"/>
            </a:solidFill>
          </a:ln>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a:buChar char="•"/>
            </a:pPr>
            <a:r>
              <a:rPr lang="en-US" dirty="0">
                <a:solidFill>
                  <a:schemeClr val="tx1"/>
                </a:solidFill>
              </a:rPr>
              <a:t>Function-</a:t>
            </a:r>
            <a:r>
              <a:rPr lang="en-US" dirty="0" smtClean="0">
                <a:solidFill>
                  <a:schemeClr val="tx1"/>
                </a:solidFill>
              </a:rPr>
              <a:t>based behavior</a:t>
            </a:r>
          </a:p>
          <a:p>
            <a:pPr marL="285750" indent="-285750">
              <a:buFont typeface="Arial"/>
              <a:buChar char="•"/>
            </a:pPr>
            <a:r>
              <a:rPr lang="en-US" dirty="0">
                <a:solidFill>
                  <a:schemeClr val="tx1"/>
                </a:solidFill>
              </a:rPr>
              <a:t>M</a:t>
            </a:r>
            <a:r>
              <a:rPr lang="en-US" dirty="0" smtClean="0">
                <a:solidFill>
                  <a:schemeClr val="tx1"/>
                </a:solidFill>
              </a:rPr>
              <a:t>essage</a:t>
            </a:r>
            <a:r>
              <a:rPr lang="en-US" dirty="0">
                <a:solidFill>
                  <a:schemeClr val="tx1"/>
                </a:solidFill>
              </a:rPr>
              <a:t>-</a:t>
            </a:r>
            <a:r>
              <a:rPr lang="en-US" dirty="0" smtClean="0">
                <a:solidFill>
                  <a:schemeClr val="tx1"/>
                </a:solidFill>
              </a:rPr>
              <a:t>based</a:t>
            </a:r>
            <a:r>
              <a:rPr lang="en-US" dirty="0">
                <a:solidFill>
                  <a:schemeClr val="tx1"/>
                </a:solidFill>
              </a:rPr>
              <a:t> </a:t>
            </a:r>
            <a:r>
              <a:rPr lang="en-US" dirty="0" smtClean="0">
                <a:solidFill>
                  <a:schemeClr val="tx1"/>
                </a:solidFill>
              </a:rPr>
              <a:t>behavior </a:t>
            </a:r>
          </a:p>
          <a:p>
            <a:pPr marL="285750" indent="-285750">
              <a:buFont typeface="Arial"/>
              <a:buChar char="•"/>
            </a:pPr>
            <a:r>
              <a:rPr lang="en-US" dirty="0">
                <a:solidFill>
                  <a:schemeClr val="tx1"/>
                </a:solidFill>
              </a:rPr>
              <a:t>S</a:t>
            </a:r>
            <a:r>
              <a:rPr lang="en-US" dirty="0" smtClean="0">
                <a:solidFill>
                  <a:schemeClr val="tx1"/>
                </a:solidFill>
              </a:rPr>
              <a:t>tate</a:t>
            </a:r>
            <a:r>
              <a:rPr lang="en-US" dirty="0">
                <a:solidFill>
                  <a:schemeClr val="tx1"/>
                </a:solidFill>
              </a:rPr>
              <a:t>-based behavior</a:t>
            </a:r>
          </a:p>
        </p:txBody>
      </p:sp>
      <p:sp>
        <p:nvSpPr>
          <p:cNvPr id="12" name="TextBox 11"/>
          <p:cNvSpPr txBox="1"/>
          <p:nvPr/>
        </p:nvSpPr>
        <p:spPr>
          <a:xfrm>
            <a:off x="6412319" y="844314"/>
            <a:ext cx="1287532" cy="400110"/>
          </a:xfrm>
          <a:prstGeom prst="rect">
            <a:avLst/>
          </a:prstGeom>
          <a:noFill/>
        </p:spPr>
        <p:txBody>
          <a:bodyPr wrap="none" rtlCol="0">
            <a:spAutoFit/>
          </a:bodyPr>
          <a:lstStyle/>
          <a:p>
            <a:r>
              <a:rPr lang="en-US" sz="2000" b="1" dirty="0" smtClean="0">
                <a:solidFill>
                  <a:srgbClr val="CC9900"/>
                </a:solidFill>
              </a:rPr>
              <a:t>Behavior</a:t>
            </a:r>
            <a:endParaRPr lang="en-US" sz="2000" b="1" dirty="0">
              <a:solidFill>
                <a:srgbClr val="CC9900"/>
              </a:solidFill>
            </a:endParaRPr>
          </a:p>
        </p:txBody>
      </p:sp>
      <p:sp>
        <p:nvSpPr>
          <p:cNvPr id="13" name="TextBox 12"/>
          <p:cNvSpPr txBox="1"/>
          <p:nvPr/>
        </p:nvSpPr>
        <p:spPr>
          <a:xfrm>
            <a:off x="1017756" y="5159711"/>
            <a:ext cx="1894995" cy="400110"/>
          </a:xfrm>
          <a:prstGeom prst="rect">
            <a:avLst/>
          </a:prstGeom>
          <a:noFill/>
        </p:spPr>
        <p:txBody>
          <a:bodyPr wrap="none" rtlCol="0">
            <a:spAutoFit/>
          </a:bodyPr>
          <a:lstStyle/>
          <a:p>
            <a:r>
              <a:rPr lang="en-US" sz="2000" b="1" dirty="0" smtClean="0">
                <a:solidFill>
                  <a:srgbClr val="663399"/>
                </a:solidFill>
              </a:rPr>
              <a:t>Requirements</a:t>
            </a:r>
            <a:endParaRPr lang="en-US" sz="2000" b="1" dirty="0">
              <a:solidFill>
                <a:srgbClr val="663399"/>
              </a:solidFill>
            </a:endParaRPr>
          </a:p>
        </p:txBody>
      </p:sp>
      <p:sp>
        <p:nvSpPr>
          <p:cNvPr id="14" name="TextBox 13"/>
          <p:cNvSpPr txBox="1"/>
          <p:nvPr/>
        </p:nvSpPr>
        <p:spPr>
          <a:xfrm>
            <a:off x="6025266" y="5177255"/>
            <a:ext cx="1653292" cy="400110"/>
          </a:xfrm>
          <a:prstGeom prst="rect">
            <a:avLst/>
          </a:prstGeom>
          <a:noFill/>
        </p:spPr>
        <p:txBody>
          <a:bodyPr wrap="none" rtlCol="0">
            <a:spAutoFit/>
          </a:bodyPr>
          <a:lstStyle/>
          <a:p>
            <a:r>
              <a:rPr lang="en-US" sz="2000" b="1" dirty="0" smtClean="0">
                <a:solidFill>
                  <a:srgbClr val="CC0000"/>
                </a:solidFill>
              </a:rPr>
              <a:t>Parametrics</a:t>
            </a:r>
            <a:endParaRPr lang="en-US" sz="2000" b="1" dirty="0">
              <a:solidFill>
                <a:srgbClr val="CC0000"/>
              </a:solidFill>
            </a:endParaRPr>
          </a:p>
        </p:txBody>
      </p:sp>
      <p:cxnSp>
        <p:nvCxnSpPr>
          <p:cNvPr id="18" name="Straight Arrow Connector 17"/>
          <p:cNvCxnSpPr/>
          <p:nvPr/>
        </p:nvCxnSpPr>
        <p:spPr>
          <a:xfrm>
            <a:off x="6866780" y="2883327"/>
            <a:ext cx="0" cy="752947"/>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flipV="1">
            <a:off x="3866076" y="1815715"/>
            <a:ext cx="1371108" cy="22477"/>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flipV="1">
            <a:off x="1753220" y="2872090"/>
            <a:ext cx="0" cy="685518"/>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flipV="1">
            <a:off x="3866076" y="2804661"/>
            <a:ext cx="1461017" cy="865327"/>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flipH="1">
            <a:off x="3866076" y="2512472"/>
            <a:ext cx="1337392" cy="22476"/>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flipV="1">
            <a:off x="3854836" y="4321793"/>
            <a:ext cx="1472256" cy="11238"/>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flipH="1">
            <a:off x="3877314" y="4625220"/>
            <a:ext cx="1371109" cy="0"/>
          </a:xfrm>
          <a:prstGeom prst="straightConnector1">
            <a:avLst/>
          </a:prstGeom>
          <a:ln w="38100">
            <a:solidFill>
              <a:srgbClr val="663300"/>
            </a:solidFill>
            <a:tailEnd type="triangle" w="lg" len="lg"/>
          </a:ln>
        </p:spPr>
        <p:style>
          <a:lnRef idx="2">
            <a:schemeClr val="accent1"/>
          </a:lnRef>
          <a:fillRef idx="0">
            <a:schemeClr val="accent1"/>
          </a:fillRef>
          <a:effectRef idx="1">
            <a:schemeClr val="accent1"/>
          </a:effectRef>
          <a:fontRef idx="minor">
            <a:schemeClr val="tx1"/>
          </a:fontRef>
        </p:style>
      </p:cxnSp>
      <p:sp>
        <p:nvSpPr>
          <p:cNvPr id="3" name="Folded Corner 2"/>
          <p:cNvSpPr/>
          <p:nvPr/>
        </p:nvSpPr>
        <p:spPr>
          <a:xfrm>
            <a:off x="723900" y="5702300"/>
            <a:ext cx="4940300" cy="889000"/>
          </a:xfrm>
          <a:prstGeom prst="foldedCorner">
            <a:avLst/>
          </a:prstGeom>
          <a:solidFill>
            <a:schemeClr val="bg2">
              <a:lumMod val="20000"/>
              <a:lumOff val="8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600" dirty="0">
                <a:solidFill>
                  <a:schemeClr val="tx1"/>
                </a:solidFill>
                <a:latin typeface="+mj-lt"/>
              </a:rPr>
              <a:t>Note: The need to represent such aspects has </a:t>
            </a:r>
            <a:r>
              <a:rPr lang="en-US" sz="1600" i="1" dirty="0">
                <a:solidFill>
                  <a:schemeClr val="tx1"/>
                </a:solidFill>
                <a:latin typeface="+mj-lt"/>
              </a:rPr>
              <a:t>always</a:t>
            </a:r>
            <a:r>
              <a:rPr lang="en-US" sz="1600" dirty="0">
                <a:solidFill>
                  <a:schemeClr val="tx1"/>
                </a:solidFill>
                <a:latin typeface="+mj-lt"/>
              </a:rPr>
              <a:t> been part of systems engineering. SysML simply provides a formal language for doing so.</a:t>
            </a:r>
          </a:p>
        </p:txBody>
      </p:sp>
    </p:spTree>
    <p:extLst>
      <p:ext uri="{BB962C8B-B14F-4D97-AF65-F5344CB8AC3E}">
        <p14:creationId xmlns:p14="http://schemas.microsoft.com/office/powerpoint/2010/main" val="409857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ssolve">
                                      <p:cBhvr>
                                        <p:cTn id="15" dur="500"/>
                                        <p:tgtEl>
                                          <p:spTgt spid="11"/>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ssolv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dissolve">
                                      <p:cBhvr>
                                        <p:cTn id="23" dur="500"/>
                                        <p:tgtEl>
                                          <p:spTgt spid="10"/>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dissolv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ssolve">
                                      <p:cBhvr>
                                        <p:cTn id="31" dur="500"/>
                                        <p:tgtEl>
                                          <p:spTgt spid="9"/>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dissolve">
                                      <p:cBhvr>
                                        <p:cTn id="34" dur="5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dissolve">
                                      <p:cBhvr>
                                        <p:cTn id="39" dur="500"/>
                                        <p:tgtEl>
                                          <p:spTgt spid="20"/>
                                        </p:tgtEl>
                                      </p:cBhvr>
                                    </p:animEffect>
                                  </p:childTnLst>
                                </p:cTn>
                              </p:par>
                              <p:par>
                                <p:cTn id="40" presetID="9"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dissolve">
                                      <p:cBhvr>
                                        <p:cTn id="42" dur="500"/>
                                        <p:tgtEl>
                                          <p:spTgt spid="19"/>
                                        </p:tgtEl>
                                      </p:cBhvr>
                                    </p:animEffect>
                                  </p:childTnLst>
                                </p:cTn>
                              </p:par>
                              <p:par>
                                <p:cTn id="43" presetID="9"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dissolve">
                                      <p:cBhvr>
                                        <p:cTn id="45" dur="500"/>
                                        <p:tgtEl>
                                          <p:spTgt spid="22"/>
                                        </p:tgtEl>
                                      </p:cBhvr>
                                    </p:animEffect>
                                  </p:childTnLst>
                                </p:cTn>
                              </p:par>
                              <p:par>
                                <p:cTn id="46" presetID="9" presetClass="entr" presetSubtype="0"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dissolve">
                                      <p:cBhvr>
                                        <p:cTn id="48" dur="500"/>
                                        <p:tgtEl>
                                          <p:spTgt spid="21"/>
                                        </p:tgtEl>
                                      </p:cBhvr>
                                    </p:animEffect>
                                  </p:childTnLst>
                                </p:cTn>
                              </p:par>
                              <p:par>
                                <p:cTn id="49" presetID="9"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dissolve">
                                      <p:cBhvr>
                                        <p:cTn id="51" dur="500"/>
                                        <p:tgtEl>
                                          <p:spTgt spid="18"/>
                                        </p:tgtEl>
                                      </p:cBhvr>
                                    </p:animEffect>
                                  </p:childTnLst>
                                </p:cTn>
                              </p:par>
                              <p:par>
                                <p:cTn id="52" presetID="9" presetClass="entr" presetSubtype="0"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dissolve">
                                      <p:cBhvr>
                                        <p:cTn id="54" dur="500"/>
                                        <p:tgtEl>
                                          <p:spTgt spid="23"/>
                                        </p:tgtEl>
                                      </p:cBhvr>
                                    </p:animEffect>
                                  </p:childTnLst>
                                </p:cTn>
                              </p:par>
                              <p:par>
                                <p:cTn id="55" presetID="9" presetClass="entr" presetSubtype="0"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dissolve">
                                      <p:cBhvr>
                                        <p:cTn id="57" dur="5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additive="base">
                                        <p:cTn id="62" dur="500" fill="hold"/>
                                        <p:tgtEl>
                                          <p:spTgt spid="3"/>
                                        </p:tgtEl>
                                        <p:attrNameLst>
                                          <p:attrName>ppt_x</p:attrName>
                                        </p:attrNameLst>
                                      </p:cBhvr>
                                      <p:tavLst>
                                        <p:tav tm="0">
                                          <p:val>
                                            <p:strVal val="#ppt_x"/>
                                          </p:val>
                                        </p:tav>
                                        <p:tav tm="100000">
                                          <p:val>
                                            <p:strVal val="#ppt_x"/>
                                          </p:val>
                                        </p:tav>
                                      </p:tavLst>
                                    </p:anim>
                                    <p:anim calcmode="lin" valueType="num">
                                      <p:cBhvr additive="base">
                                        <p:cTn id="6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12" grpId="0"/>
      <p:bldP spid="13" grpId="0"/>
      <p:bldP spid="14" grpId="0"/>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7" name="Rectangle 32"/>
          <p:cNvSpPr>
            <a:spLocks noChangeArrowheads="1"/>
          </p:cNvSpPr>
          <p:nvPr/>
        </p:nvSpPr>
        <p:spPr bwMode="auto">
          <a:xfrm>
            <a:off x="550863" y="6311900"/>
            <a:ext cx="7248525" cy="207963"/>
          </a:xfrm>
          <a:prstGeom prst="rect">
            <a:avLst/>
          </a:prstGeom>
          <a:solidFill>
            <a:schemeClr val="bg1"/>
          </a:solidFill>
          <a:ln w="9525">
            <a:solidFill>
              <a:schemeClr val="bg1"/>
            </a:solidFill>
            <a:miter lim="800000"/>
            <a:headEnd/>
            <a:tailEnd/>
          </a:ln>
        </p:spPr>
        <p:txBody>
          <a:bodyPr wrap="none" anchor="ctr"/>
          <a:lstStyle/>
          <a:p>
            <a:endParaRPr lang="en-US"/>
          </a:p>
        </p:txBody>
      </p:sp>
      <p:pic>
        <p:nvPicPr>
          <p:cNvPr id="849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1225" y="3582988"/>
            <a:ext cx="322897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1225" y="3582988"/>
            <a:ext cx="32289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7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1225" y="3582988"/>
            <a:ext cx="32289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1"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87500" y="1651000"/>
            <a:ext cx="166687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78"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14425" y="1249363"/>
            <a:ext cx="234315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79"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14425" y="1249363"/>
            <a:ext cx="234315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80"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19188" y="1249363"/>
            <a:ext cx="2338387"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5" name="Picture 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91100" y="1527175"/>
            <a:ext cx="28956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82" name="Picture 10"/>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876800" y="1203325"/>
            <a:ext cx="3114675"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007" name="Rectangle 11"/>
          <p:cNvSpPr>
            <a:spLocks noGrp="1" noChangeArrowheads="1"/>
          </p:cNvSpPr>
          <p:nvPr>
            <p:ph type="title"/>
          </p:nvPr>
        </p:nvSpPr>
        <p:spPr>
          <a:xfrm>
            <a:off x="698499" y="16781"/>
            <a:ext cx="8445501" cy="674663"/>
          </a:xfrm>
        </p:spPr>
        <p:txBody>
          <a:bodyPr/>
          <a:lstStyle/>
          <a:p>
            <a:pPr eaLnBrk="1" hangingPunct="1"/>
            <a:r>
              <a:rPr lang="en-US" dirty="0" smtClean="0">
                <a:latin typeface="Arial" charset="0"/>
                <a:ea typeface="ＭＳ Ｐゴシック" charset="0"/>
              </a:rPr>
              <a:t>Four Pillars of SysML (and interrelations)</a:t>
            </a:r>
            <a:endParaRPr lang="en-US" dirty="0">
              <a:latin typeface="Arial" charset="0"/>
              <a:ea typeface="ＭＳ Ｐゴシック" charset="0"/>
            </a:endParaRPr>
          </a:p>
        </p:txBody>
      </p:sp>
      <p:sp>
        <p:nvSpPr>
          <p:cNvPr id="85008" name="Text Box 12"/>
          <p:cNvSpPr txBox="1">
            <a:spLocks noChangeArrowheads="1"/>
          </p:cNvSpPr>
          <p:nvPr/>
        </p:nvSpPr>
        <p:spPr bwMode="auto">
          <a:xfrm>
            <a:off x="1749012" y="889000"/>
            <a:ext cx="13248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b="1" dirty="0" smtClean="0">
                <a:solidFill>
                  <a:srgbClr val="003399"/>
                </a:solidFill>
              </a:rPr>
              <a:t>Structure</a:t>
            </a:r>
            <a:endParaRPr lang="en-US" sz="2000" b="1" dirty="0">
              <a:solidFill>
                <a:srgbClr val="003399"/>
              </a:solidFill>
            </a:endParaRPr>
          </a:p>
        </p:txBody>
      </p:sp>
      <p:sp>
        <p:nvSpPr>
          <p:cNvPr id="85009" name="Text Box 13"/>
          <p:cNvSpPr txBox="1">
            <a:spLocks noChangeArrowheads="1"/>
          </p:cNvSpPr>
          <p:nvPr/>
        </p:nvSpPr>
        <p:spPr bwMode="auto">
          <a:xfrm>
            <a:off x="5770536" y="866524"/>
            <a:ext cx="12875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b="1" dirty="0" smtClean="0">
                <a:solidFill>
                  <a:srgbClr val="003399"/>
                </a:solidFill>
              </a:rPr>
              <a:t>Behavior</a:t>
            </a:r>
            <a:endParaRPr lang="en-US" sz="2000" b="1" dirty="0">
              <a:solidFill>
                <a:srgbClr val="003399"/>
              </a:solidFill>
            </a:endParaRPr>
          </a:p>
        </p:txBody>
      </p:sp>
      <p:sp>
        <p:nvSpPr>
          <p:cNvPr id="85010" name="Text Box 14"/>
          <p:cNvSpPr txBox="1">
            <a:spLocks noChangeArrowheads="1"/>
          </p:cNvSpPr>
          <p:nvPr/>
        </p:nvSpPr>
        <p:spPr bwMode="auto">
          <a:xfrm>
            <a:off x="1441690" y="6223000"/>
            <a:ext cx="1894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b="1" dirty="0" smtClean="0">
                <a:solidFill>
                  <a:srgbClr val="003399"/>
                </a:solidFill>
              </a:rPr>
              <a:t>Requirements</a:t>
            </a:r>
            <a:endParaRPr lang="en-US" sz="2000" b="1" dirty="0">
              <a:solidFill>
                <a:srgbClr val="003399"/>
              </a:solidFill>
            </a:endParaRPr>
          </a:p>
        </p:txBody>
      </p:sp>
      <p:sp>
        <p:nvSpPr>
          <p:cNvPr id="85011" name="Text Box 15"/>
          <p:cNvSpPr txBox="1">
            <a:spLocks noChangeArrowheads="1"/>
          </p:cNvSpPr>
          <p:nvPr/>
        </p:nvSpPr>
        <p:spPr bwMode="auto">
          <a:xfrm>
            <a:off x="5864666" y="6223000"/>
            <a:ext cx="16532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b="1" dirty="0" smtClean="0">
                <a:solidFill>
                  <a:srgbClr val="003399"/>
                </a:solidFill>
              </a:rPr>
              <a:t>Parametrics</a:t>
            </a:r>
            <a:endParaRPr lang="en-US" sz="2000" b="1" dirty="0">
              <a:solidFill>
                <a:srgbClr val="003399"/>
              </a:solidFill>
            </a:endParaRPr>
          </a:p>
        </p:txBody>
      </p:sp>
      <p:grpSp>
        <p:nvGrpSpPr>
          <p:cNvPr id="2" name="Group 16"/>
          <p:cNvGrpSpPr>
            <a:grpSpLocks/>
          </p:cNvGrpSpPr>
          <p:nvPr/>
        </p:nvGrpSpPr>
        <p:grpSpPr bwMode="auto">
          <a:xfrm>
            <a:off x="3276600" y="1651000"/>
            <a:ext cx="3276600" cy="1143000"/>
            <a:chOff x="2064" y="1152"/>
            <a:chExt cx="2064" cy="720"/>
          </a:xfrm>
        </p:grpSpPr>
        <p:sp>
          <p:nvSpPr>
            <p:cNvPr id="85025" name="Text Box 17"/>
            <p:cNvSpPr txBox="1">
              <a:spLocks noChangeArrowheads="1"/>
            </p:cNvSpPr>
            <p:nvPr/>
          </p:nvSpPr>
          <p:spPr bwMode="auto">
            <a:xfrm rot="-1059805">
              <a:off x="2347" y="1381"/>
              <a:ext cx="593"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600" b="1">
                  <a:solidFill>
                    <a:srgbClr val="FF0066"/>
                  </a:solidFill>
                </a:rPr>
                <a:t>allocate</a:t>
              </a:r>
            </a:p>
          </p:txBody>
        </p:sp>
        <p:sp>
          <p:nvSpPr>
            <p:cNvPr id="85026" name="Line 18"/>
            <p:cNvSpPr>
              <a:spLocks noChangeShapeType="1"/>
            </p:cNvSpPr>
            <p:nvPr/>
          </p:nvSpPr>
          <p:spPr bwMode="auto">
            <a:xfrm flipV="1">
              <a:off x="2064" y="1152"/>
              <a:ext cx="1173" cy="288"/>
            </a:xfrm>
            <a:prstGeom prst="line">
              <a:avLst/>
            </a:prstGeom>
            <a:noFill/>
            <a:ln w="28575">
              <a:solidFill>
                <a:srgbClr val="FF0066"/>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85027" name="Line 19"/>
            <p:cNvSpPr>
              <a:spLocks noChangeShapeType="1"/>
            </p:cNvSpPr>
            <p:nvPr/>
          </p:nvSpPr>
          <p:spPr bwMode="auto">
            <a:xfrm flipV="1">
              <a:off x="2064" y="1152"/>
              <a:ext cx="2064" cy="720"/>
            </a:xfrm>
            <a:prstGeom prst="line">
              <a:avLst/>
            </a:prstGeom>
            <a:noFill/>
            <a:ln w="28575">
              <a:solidFill>
                <a:srgbClr val="FF0066"/>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20"/>
          <p:cNvGrpSpPr>
            <a:grpSpLocks/>
          </p:cNvGrpSpPr>
          <p:nvPr/>
        </p:nvGrpSpPr>
        <p:grpSpPr bwMode="auto">
          <a:xfrm>
            <a:off x="2044701" y="1651000"/>
            <a:ext cx="828675" cy="3733800"/>
            <a:chOff x="1288" y="1152"/>
            <a:chExt cx="522" cy="2352"/>
          </a:xfrm>
        </p:grpSpPr>
        <p:sp>
          <p:nvSpPr>
            <p:cNvPr id="85023" name="Text Box 21"/>
            <p:cNvSpPr txBox="1">
              <a:spLocks noChangeArrowheads="1"/>
            </p:cNvSpPr>
            <p:nvPr/>
          </p:nvSpPr>
          <p:spPr bwMode="auto">
            <a:xfrm>
              <a:off x="1288" y="2194"/>
              <a:ext cx="52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600" b="1" dirty="0">
                  <a:solidFill>
                    <a:srgbClr val="3366FF"/>
                  </a:solidFill>
                </a:rPr>
                <a:t>satisfy</a:t>
              </a:r>
            </a:p>
          </p:txBody>
        </p:sp>
        <p:sp>
          <p:nvSpPr>
            <p:cNvPr id="85024" name="Freeform 22"/>
            <p:cNvSpPr>
              <a:spLocks/>
            </p:cNvSpPr>
            <p:nvPr/>
          </p:nvSpPr>
          <p:spPr bwMode="auto">
            <a:xfrm>
              <a:off x="1296" y="1152"/>
              <a:ext cx="384" cy="2352"/>
            </a:xfrm>
            <a:custGeom>
              <a:avLst/>
              <a:gdLst>
                <a:gd name="T0" fmla="*/ 58 w 720"/>
                <a:gd name="T1" fmla="*/ 2352 h 2352"/>
                <a:gd name="T2" fmla="*/ 0 w 720"/>
                <a:gd name="T3" fmla="*/ 1200 h 2352"/>
                <a:gd name="T4" fmla="*/ 58 w 720"/>
                <a:gd name="T5" fmla="*/ 0 h 2352"/>
                <a:gd name="T6" fmla="*/ 0 60000 65536"/>
                <a:gd name="T7" fmla="*/ 0 60000 65536"/>
                <a:gd name="T8" fmla="*/ 0 60000 65536"/>
                <a:gd name="T9" fmla="*/ 0 w 720"/>
                <a:gd name="T10" fmla="*/ 0 h 2352"/>
                <a:gd name="T11" fmla="*/ 720 w 720"/>
                <a:gd name="T12" fmla="*/ 2352 h 2352"/>
              </a:gdLst>
              <a:ahLst/>
              <a:cxnLst>
                <a:cxn ang="T6">
                  <a:pos x="T0" y="T1"/>
                </a:cxn>
                <a:cxn ang="T7">
                  <a:pos x="T2" y="T3"/>
                </a:cxn>
                <a:cxn ang="T8">
                  <a:pos x="T4" y="T5"/>
                </a:cxn>
              </a:cxnLst>
              <a:rect l="T9" t="T10" r="T11" b="T12"/>
              <a:pathLst>
                <a:path w="720" h="2352">
                  <a:moveTo>
                    <a:pt x="720" y="2352"/>
                  </a:moveTo>
                  <a:cubicBezTo>
                    <a:pt x="360" y="1972"/>
                    <a:pt x="0" y="1592"/>
                    <a:pt x="0" y="1200"/>
                  </a:cubicBezTo>
                  <a:cubicBezTo>
                    <a:pt x="0" y="808"/>
                    <a:pt x="360" y="404"/>
                    <a:pt x="720" y="0"/>
                  </a:cubicBezTo>
                </a:path>
              </a:pathLst>
            </a:custGeom>
            <a:noFill/>
            <a:ln w="28575" cap="sq" cmpd="sng">
              <a:solidFill>
                <a:srgbClr val="3366FF"/>
              </a:solidFill>
              <a:prstDash val="solid"/>
              <a:round/>
              <a:headEnd type="none" w="sm" len="sm"/>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US"/>
            </a:p>
          </p:txBody>
        </p:sp>
      </p:grpSp>
      <p:pic>
        <p:nvPicPr>
          <p:cNvPr id="85014" name="Picture 23"/>
          <p:cNvPicPr>
            <a:picLocks noChangeAspect="1" noChangeArrowheads="1"/>
          </p:cNvPicPr>
          <p:nvPr/>
        </p:nvPicPr>
        <p:blipFill>
          <a:blip r:embed="rId12" cstate="print">
            <a:extLst>
              <a:ext uri="{28A0092B-C50C-407E-A947-70E740481C1C}">
                <a14:useLocalDpi xmlns:a14="http://schemas.microsoft.com/office/drawing/2010/main" val="0"/>
              </a:ext>
            </a:extLst>
          </a:blip>
          <a:srcRect l="1216" t="1532" r="3694" b="5299"/>
          <a:stretch>
            <a:fillRect/>
          </a:stretch>
        </p:blipFill>
        <p:spPr bwMode="auto">
          <a:xfrm>
            <a:off x="4919663" y="3825875"/>
            <a:ext cx="3351212" cy="231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96" name="Picture 24"/>
          <p:cNvPicPr>
            <a:picLocks noChangeAspect="1" noChangeArrowheads="1"/>
          </p:cNvPicPr>
          <p:nvPr/>
        </p:nvPicPr>
        <p:blipFill>
          <a:blip r:embed="rId13" cstate="print">
            <a:extLst>
              <a:ext uri="{28A0092B-C50C-407E-A947-70E740481C1C}">
                <a14:useLocalDpi xmlns:a14="http://schemas.microsoft.com/office/drawing/2010/main" val="0"/>
              </a:ext>
            </a:extLst>
          </a:blip>
          <a:srcRect l="1120" t="1187" r="3358" b="3745"/>
          <a:stretch>
            <a:fillRect/>
          </a:stretch>
        </p:blipFill>
        <p:spPr bwMode="auto">
          <a:xfrm>
            <a:off x="4724400" y="3043238"/>
            <a:ext cx="365760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297" name="Picture 25"/>
          <p:cNvPicPr>
            <a:picLocks noChangeAspect="1" noChangeArrowheads="1"/>
          </p:cNvPicPr>
          <p:nvPr/>
        </p:nvPicPr>
        <p:blipFill>
          <a:blip r:embed="rId14" cstate="print">
            <a:extLst>
              <a:ext uri="{28A0092B-C50C-407E-A947-70E740481C1C}">
                <a14:useLocalDpi xmlns:a14="http://schemas.microsoft.com/office/drawing/2010/main" val="0"/>
              </a:ext>
            </a:extLst>
          </a:blip>
          <a:srcRect l="1036" t="822" r="3317" b="3836"/>
          <a:stretch>
            <a:fillRect/>
          </a:stretch>
        </p:blipFill>
        <p:spPr bwMode="auto">
          <a:xfrm>
            <a:off x="4713288" y="3032125"/>
            <a:ext cx="3662362"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26"/>
          <p:cNvGrpSpPr>
            <a:grpSpLocks/>
          </p:cNvGrpSpPr>
          <p:nvPr/>
        </p:nvGrpSpPr>
        <p:grpSpPr bwMode="auto">
          <a:xfrm>
            <a:off x="3346450" y="2794000"/>
            <a:ext cx="2547938" cy="947738"/>
            <a:chOff x="2108" y="1872"/>
            <a:chExt cx="1605" cy="597"/>
          </a:xfrm>
        </p:grpSpPr>
        <p:sp>
          <p:nvSpPr>
            <p:cNvPr id="85021" name="Text Box 27"/>
            <p:cNvSpPr txBox="1">
              <a:spLocks noChangeArrowheads="1"/>
            </p:cNvSpPr>
            <p:nvPr/>
          </p:nvSpPr>
          <p:spPr bwMode="auto">
            <a:xfrm rot="-10208">
              <a:off x="2256" y="1872"/>
              <a:ext cx="578"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1600" b="1">
                  <a:solidFill>
                    <a:srgbClr val="CC6600"/>
                  </a:solidFill>
                </a:rPr>
                <a:t>value </a:t>
              </a:r>
              <a:br>
                <a:rPr lang="en-US" sz="1600" b="1">
                  <a:solidFill>
                    <a:srgbClr val="CC6600"/>
                  </a:solidFill>
                </a:rPr>
              </a:br>
              <a:r>
                <a:rPr lang="en-US" sz="1600" b="1">
                  <a:solidFill>
                    <a:srgbClr val="CC6600"/>
                  </a:solidFill>
                </a:rPr>
                <a:t>binding</a:t>
              </a:r>
            </a:p>
          </p:txBody>
        </p:sp>
        <p:sp>
          <p:nvSpPr>
            <p:cNvPr id="85022" name="Freeform 28"/>
            <p:cNvSpPr>
              <a:spLocks/>
            </p:cNvSpPr>
            <p:nvPr/>
          </p:nvSpPr>
          <p:spPr bwMode="auto">
            <a:xfrm>
              <a:off x="2108" y="2011"/>
              <a:ext cx="1605" cy="458"/>
            </a:xfrm>
            <a:custGeom>
              <a:avLst/>
              <a:gdLst>
                <a:gd name="T0" fmla="*/ 0 w 1605"/>
                <a:gd name="T1" fmla="*/ 60 h 458"/>
                <a:gd name="T2" fmla="*/ 656 w 1605"/>
                <a:gd name="T3" fmla="*/ 66 h 458"/>
                <a:gd name="T4" fmla="*/ 1605 w 1605"/>
                <a:gd name="T5" fmla="*/ 458 h 458"/>
                <a:gd name="T6" fmla="*/ 0 60000 65536"/>
                <a:gd name="T7" fmla="*/ 0 60000 65536"/>
                <a:gd name="T8" fmla="*/ 0 60000 65536"/>
                <a:gd name="T9" fmla="*/ 0 w 1605"/>
                <a:gd name="T10" fmla="*/ 0 h 458"/>
                <a:gd name="T11" fmla="*/ 1605 w 1605"/>
                <a:gd name="T12" fmla="*/ 458 h 458"/>
              </a:gdLst>
              <a:ahLst/>
              <a:cxnLst>
                <a:cxn ang="T6">
                  <a:pos x="T0" y="T1"/>
                </a:cxn>
                <a:cxn ang="T7">
                  <a:pos x="T2" y="T3"/>
                </a:cxn>
                <a:cxn ang="T8">
                  <a:pos x="T4" y="T5"/>
                </a:cxn>
              </a:cxnLst>
              <a:rect l="T9" t="T10" r="T11" b="T12"/>
              <a:pathLst>
                <a:path w="1605" h="458">
                  <a:moveTo>
                    <a:pt x="0" y="60"/>
                  </a:moveTo>
                  <a:cubicBezTo>
                    <a:pt x="110" y="61"/>
                    <a:pt x="389" y="0"/>
                    <a:pt x="656" y="66"/>
                  </a:cubicBezTo>
                  <a:cubicBezTo>
                    <a:pt x="923" y="132"/>
                    <a:pt x="1407" y="376"/>
                    <a:pt x="1605" y="458"/>
                  </a:cubicBezTo>
                </a:path>
              </a:pathLst>
            </a:custGeom>
            <a:noFill/>
            <a:ln w="28575" cap="sq" cmpd="sng">
              <a:solidFill>
                <a:srgbClr val="CC6600"/>
              </a:solidFill>
              <a:prstDash val="solid"/>
              <a:round/>
              <a:headEnd type="none" w="sm" len="sm"/>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US"/>
            </a:p>
          </p:txBody>
        </p:sp>
      </p:grpSp>
      <p:grpSp>
        <p:nvGrpSpPr>
          <p:cNvPr id="5" name="Group 29"/>
          <p:cNvGrpSpPr>
            <a:grpSpLocks/>
          </p:cNvGrpSpPr>
          <p:nvPr/>
        </p:nvGrpSpPr>
        <p:grpSpPr bwMode="auto">
          <a:xfrm>
            <a:off x="2305050" y="5546725"/>
            <a:ext cx="2819400" cy="787400"/>
            <a:chOff x="1440" y="3606"/>
            <a:chExt cx="1776" cy="496"/>
          </a:xfrm>
        </p:grpSpPr>
        <p:sp>
          <p:nvSpPr>
            <p:cNvPr id="85019" name="Text Box 30"/>
            <p:cNvSpPr txBox="1">
              <a:spLocks noChangeArrowheads="1"/>
            </p:cNvSpPr>
            <p:nvPr/>
          </p:nvSpPr>
          <p:spPr bwMode="auto">
            <a:xfrm rot="45421">
              <a:off x="2362" y="3876"/>
              <a:ext cx="50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1600" b="1">
                  <a:solidFill>
                    <a:srgbClr val="009900"/>
                  </a:solidFill>
                </a:rPr>
                <a:t>Verify </a:t>
              </a:r>
            </a:p>
          </p:txBody>
        </p:sp>
        <p:sp>
          <p:nvSpPr>
            <p:cNvPr id="85020" name="Freeform 31"/>
            <p:cNvSpPr>
              <a:spLocks/>
            </p:cNvSpPr>
            <p:nvPr/>
          </p:nvSpPr>
          <p:spPr bwMode="auto">
            <a:xfrm>
              <a:off x="1440" y="3606"/>
              <a:ext cx="1776" cy="496"/>
            </a:xfrm>
            <a:custGeom>
              <a:avLst/>
              <a:gdLst>
                <a:gd name="T0" fmla="*/ 1776 w 1776"/>
                <a:gd name="T1" fmla="*/ 384 h 496"/>
                <a:gd name="T2" fmla="*/ 816 w 1776"/>
                <a:gd name="T3" fmla="*/ 432 h 496"/>
                <a:gd name="T4" fmla="*/ 0 w 1776"/>
                <a:gd name="T5" fmla="*/ 0 h 496"/>
                <a:gd name="T6" fmla="*/ 0 60000 65536"/>
                <a:gd name="T7" fmla="*/ 0 60000 65536"/>
                <a:gd name="T8" fmla="*/ 0 60000 65536"/>
                <a:gd name="T9" fmla="*/ 0 w 1776"/>
                <a:gd name="T10" fmla="*/ 0 h 496"/>
                <a:gd name="T11" fmla="*/ 1776 w 1776"/>
                <a:gd name="T12" fmla="*/ 496 h 496"/>
              </a:gdLst>
              <a:ahLst/>
              <a:cxnLst>
                <a:cxn ang="T6">
                  <a:pos x="T0" y="T1"/>
                </a:cxn>
                <a:cxn ang="T7">
                  <a:pos x="T2" y="T3"/>
                </a:cxn>
                <a:cxn ang="T8">
                  <a:pos x="T4" y="T5"/>
                </a:cxn>
              </a:cxnLst>
              <a:rect l="T9" t="T10" r="T11" b="T12"/>
              <a:pathLst>
                <a:path w="1776" h="496">
                  <a:moveTo>
                    <a:pt x="1776" y="384"/>
                  </a:moveTo>
                  <a:cubicBezTo>
                    <a:pt x="1444" y="440"/>
                    <a:pt x="1112" y="496"/>
                    <a:pt x="816" y="432"/>
                  </a:cubicBezTo>
                  <a:cubicBezTo>
                    <a:pt x="520" y="368"/>
                    <a:pt x="260" y="184"/>
                    <a:pt x="0" y="0"/>
                  </a:cubicBezTo>
                </a:path>
              </a:pathLst>
            </a:custGeom>
            <a:noFill/>
            <a:ln w="28575" cap="sq" cmpd="sng">
              <a:solidFill>
                <a:srgbClr val="009900"/>
              </a:solidFill>
              <a:prstDash val="solid"/>
              <a:round/>
              <a:headEnd type="none" w="sm" len="sm"/>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US"/>
            </a:p>
          </p:txBody>
        </p:sp>
      </p:grpSp>
      <p:sp>
        <p:nvSpPr>
          <p:cNvPr id="7" name="Slide Number Placeholder 6"/>
          <p:cNvSpPr>
            <a:spLocks noGrp="1"/>
          </p:cNvSpPr>
          <p:nvPr>
            <p:ph type="sldNum" sz="quarter" idx="11"/>
          </p:nvPr>
        </p:nvSpPr>
        <p:spPr/>
        <p:txBody>
          <a:bodyPr/>
          <a:lstStyle/>
          <a:p>
            <a:pPr>
              <a:defRPr/>
            </a:pPr>
            <a:fld id="{ED16780C-5724-4F9D-AD4E-D86933BFF679}" type="slidenum">
              <a:rPr lang="en-US" smtClean="0"/>
              <a:pPr>
                <a:defRPr/>
              </a:pPr>
              <a:t>33</a:t>
            </a:fld>
            <a:endParaRPr lang="en-US" dirty="0"/>
          </a:p>
        </p:txBody>
      </p:sp>
    </p:spTree>
    <p:extLst>
      <p:ext uri="{BB962C8B-B14F-4D97-AF65-F5344CB8AC3E}">
        <p14:creationId xmlns:p14="http://schemas.microsoft.com/office/powerpoint/2010/main" val="2447121073"/>
      </p:ext>
    </p:ext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5430282"/>
                                        </p:tgtEl>
                                        <p:attrNameLst>
                                          <p:attrName>style.visibility</p:attrName>
                                        </p:attrNameLst>
                                      </p:cBhvr>
                                      <p:to>
                                        <p:strVal val="visible"/>
                                      </p:to>
                                    </p:set>
                                    <p:animEffect transition="in" filter="wipe(up)">
                                      <p:cBhvr>
                                        <p:cTn id="7" dur="500"/>
                                        <p:tgtEl>
                                          <p:spTgt spid="54302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right)">
                                      <p:cBhvr>
                                        <p:cTn id="12" dur="500"/>
                                        <p:tgtEl>
                                          <p:spTgt spid="2"/>
                                        </p:tgtEl>
                                      </p:cBhvr>
                                    </p:animEffect>
                                  </p:childTnLst>
                                </p:cTn>
                              </p:par>
                              <p:par>
                                <p:cTn id="13" presetID="22" presetClass="entr" presetSubtype="1" fill="hold" nodeType="withEffect">
                                  <p:stCondLst>
                                    <p:cond delay="0"/>
                                  </p:stCondLst>
                                  <p:childTnLst>
                                    <p:set>
                                      <p:cBhvr>
                                        <p:cTn id="14" dur="1" fill="hold">
                                          <p:stCondLst>
                                            <p:cond delay="0"/>
                                          </p:stCondLst>
                                        </p:cTn>
                                        <p:tgtEl>
                                          <p:spTgt spid="5430278"/>
                                        </p:tgtEl>
                                        <p:attrNameLst>
                                          <p:attrName>style.visibility</p:attrName>
                                        </p:attrNameLst>
                                      </p:cBhvr>
                                      <p:to>
                                        <p:strVal val="visible"/>
                                      </p:to>
                                    </p:set>
                                    <p:animEffect transition="in" filter="wipe(up)">
                                      <p:cBhvr>
                                        <p:cTn id="15" dur="500"/>
                                        <p:tgtEl>
                                          <p:spTgt spid="543027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1" fill="hold" nodeType="clickEffect">
                                  <p:stCondLst>
                                    <p:cond delay="0"/>
                                  </p:stCondLst>
                                  <p:childTnLst>
                                    <p:set>
                                      <p:cBhvr>
                                        <p:cTn id="19" dur="1" fill="hold">
                                          <p:stCondLst>
                                            <p:cond delay="0"/>
                                          </p:stCondLst>
                                        </p:cTn>
                                        <p:tgtEl>
                                          <p:spTgt spid="5430275"/>
                                        </p:tgtEl>
                                        <p:attrNameLst>
                                          <p:attrName>style.visibility</p:attrName>
                                        </p:attrNameLst>
                                      </p:cBhvr>
                                      <p:to>
                                        <p:strVal val="visible"/>
                                      </p:to>
                                    </p:set>
                                    <p:animEffect transition="in" filter="wipe(up)">
                                      <p:cBhvr>
                                        <p:cTn id="20" dur="500"/>
                                        <p:tgtEl>
                                          <p:spTgt spid="5430275"/>
                                        </p:tgtEl>
                                      </p:cBhvr>
                                    </p:animEffect>
                                  </p:childTnLst>
                                </p:cTn>
                              </p:par>
                              <p:par>
                                <p:cTn id="21" presetID="22" presetClass="entr" presetSubtype="4"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par>
                                <p:cTn id="24" presetID="22" presetClass="entr" presetSubtype="4" fill="hold" nodeType="withEffect">
                                  <p:stCondLst>
                                    <p:cond delay="0"/>
                                  </p:stCondLst>
                                  <p:childTnLst>
                                    <p:set>
                                      <p:cBhvr>
                                        <p:cTn id="25" dur="1" fill="hold">
                                          <p:stCondLst>
                                            <p:cond delay="0"/>
                                          </p:stCondLst>
                                        </p:cTn>
                                        <p:tgtEl>
                                          <p:spTgt spid="5430279"/>
                                        </p:tgtEl>
                                        <p:attrNameLst>
                                          <p:attrName>style.visibility</p:attrName>
                                        </p:attrNameLst>
                                      </p:cBhvr>
                                      <p:to>
                                        <p:strVal val="visible"/>
                                      </p:to>
                                    </p:set>
                                    <p:animEffect transition="in" filter="wipe(down)">
                                      <p:cBhvr>
                                        <p:cTn id="26" dur="500"/>
                                        <p:tgtEl>
                                          <p:spTgt spid="543027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5430280"/>
                                        </p:tgtEl>
                                        <p:attrNameLst>
                                          <p:attrName>style.visibility</p:attrName>
                                        </p:attrNameLst>
                                      </p:cBhvr>
                                      <p:to>
                                        <p:strVal val="visible"/>
                                      </p:to>
                                    </p:set>
                                    <p:animEffect transition="in" filter="wipe(left)">
                                      <p:cBhvr>
                                        <p:cTn id="31" dur="500"/>
                                        <p:tgtEl>
                                          <p:spTgt spid="5430280"/>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left)">
                                      <p:cBhvr>
                                        <p:cTn id="36" dur="500"/>
                                        <p:tgtEl>
                                          <p:spTgt spid="4"/>
                                        </p:tgtEl>
                                      </p:cBhvr>
                                    </p:animEffect>
                                  </p:childTnLst>
                                </p:cTn>
                              </p:par>
                              <p:par>
                                <p:cTn id="37" presetID="22" presetClass="entr" presetSubtype="1" fill="hold" nodeType="withEffect">
                                  <p:stCondLst>
                                    <p:cond delay="0"/>
                                  </p:stCondLst>
                                  <p:childTnLst>
                                    <p:set>
                                      <p:cBhvr>
                                        <p:cTn id="38" dur="1" fill="hold">
                                          <p:stCondLst>
                                            <p:cond delay="0"/>
                                          </p:stCondLst>
                                        </p:cTn>
                                        <p:tgtEl>
                                          <p:spTgt spid="5430296"/>
                                        </p:tgtEl>
                                        <p:attrNameLst>
                                          <p:attrName>style.visibility</p:attrName>
                                        </p:attrNameLst>
                                      </p:cBhvr>
                                      <p:to>
                                        <p:strVal val="visible"/>
                                      </p:to>
                                    </p:set>
                                    <p:animEffect transition="in" filter="wipe(up)">
                                      <p:cBhvr>
                                        <p:cTn id="39" dur="500"/>
                                        <p:tgtEl>
                                          <p:spTgt spid="5430296"/>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5430297"/>
                                        </p:tgtEl>
                                        <p:attrNameLst>
                                          <p:attrName>style.visibility</p:attrName>
                                        </p:attrNameLst>
                                      </p:cBhvr>
                                      <p:to>
                                        <p:strVal val="visible"/>
                                      </p:to>
                                    </p:set>
                                    <p:animEffect transition="in" filter="wipe(up)">
                                      <p:cBhvr>
                                        <p:cTn id="44" dur="500"/>
                                        <p:tgtEl>
                                          <p:spTgt spid="5430297"/>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2"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right)">
                                      <p:cBhvr>
                                        <p:cTn id="49" dur="500"/>
                                        <p:tgtEl>
                                          <p:spTgt spid="5"/>
                                        </p:tgtEl>
                                      </p:cBhvr>
                                    </p:animEffect>
                                  </p:childTnLst>
                                </p:cTn>
                              </p:par>
                              <p:par>
                                <p:cTn id="50" presetID="22" presetClass="entr" presetSubtype="1" fill="hold" nodeType="withEffect">
                                  <p:stCondLst>
                                    <p:cond delay="0"/>
                                  </p:stCondLst>
                                  <p:childTnLst>
                                    <p:set>
                                      <p:cBhvr>
                                        <p:cTn id="51" dur="1" fill="hold">
                                          <p:stCondLst>
                                            <p:cond delay="0"/>
                                          </p:stCondLst>
                                        </p:cTn>
                                        <p:tgtEl>
                                          <p:spTgt spid="5430276"/>
                                        </p:tgtEl>
                                        <p:attrNameLst>
                                          <p:attrName>style.visibility</p:attrName>
                                        </p:attrNameLst>
                                      </p:cBhvr>
                                      <p:to>
                                        <p:strVal val="visible"/>
                                      </p:to>
                                    </p:set>
                                    <p:animEffect transition="in" filter="wipe(up)">
                                      <p:cBhvr>
                                        <p:cTn id="52" dur="500"/>
                                        <p:tgtEl>
                                          <p:spTgt spid="5430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What SysML is </a:t>
            </a:r>
            <a:r>
              <a:rPr lang="en-US" sz="3200" i="1" dirty="0" smtClean="0"/>
              <a:t>Not</a:t>
            </a:r>
            <a:endParaRPr lang="en-US" sz="3200" i="1" dirty="0"/>
          </a:p>
        </p:txBody>
      </p:sp>
      <p:sp>
        <p:nvSpPr>
          <p:cNvPr id="3" name="Content Placeholder 2"/>
          <p:cNvSpPr>
            <a:spLocks noGrp="1"/>
          </p:cNvSpPr>
          <p:nvPr>
            <p:ph idx="1"/>
          </p:nvPr>
        </p:nvSpPr>
        <p:spPr>
          <a:xfrm>
            <a:off x="295109" y="901132"/>
            <a:ext cx="8706555" cy="3447676"/>
          </a:xfrm>
        </p:spPr>
        <p:txBody>
          <a:bodyPr/>
          <a:lstStyle/>
          <a:p>
            <a:pPr>
              <a:spcBef>
                <a:spcPts val="3000"/>
              </a:spcBef>
            </a:pPr>
            <a:r>
              <a:rPr lang="en-US" sz="2000" dirty="0"/>
              <a:t>N</a:t>
            </a:r>
            <a:r>
              <a:rPr lang="en-US" sz="2000" dirty="0" smtClean="0"/>
              <a:t>ot intended to replace current investment in modeling in other engineering disciplines. (Nor could it.)</a:t>
            </a:r>
          </a:p>
          <a:p>
            <a:pPr lvl="1">
              <a:spcBef>
                <a:spcPts val="600"/>
              </a:spcBef>
            </a:pPr>
            <a:r>
              <a:rPr lang="en-US" sz="1800" dirty="0" smtClean="0"/>
              <a:t>Mechanical, electrical, thermal, telecom, navigation, attitude control, etc.</a:t>
            </a:r>
          </a:p>
          <a:p>
            <a:pPr marL="334963" indent="-334963" defTabSz="887413" eaLnBrk="1" hangingPunct="1">
              <a:spcBef>
                <a:spcPts val="2400"/>
              </a:spcBef>
            </a:pPr>
            <a:r>
              <a:rPr lang="en-US" sz="2000" dirty="0">
                <a:latin typeface="Arial" charset="0"/>
                <a:ea typeface="ＭＳ Ｐゴシック" charset="0"/>
              </a:rPr>
              <a:t>N</a:t>
            </a:r>
            <a:r>
              <a:rPr lang="en-US" sz="2000" dirty="0" smtClean="0">
                <a:latin typeface="Arial" charset="0"/>
                <a:ea typeface="ＭＳ Ｐゴシック" charset="0"/>
              </a:rPr>
              <a:t>ot a </a:t>
            </a:r>
            <a:r>
              <a:rPr lang="en-US" sz="2000" dirty="0">
                <a:latin typeface="Arial" charset="0"/>
                <a:ea typeface="ＭＳ Ｐゴシック" charset="0"/>
              </a:rPr>
              <a:t>methodology or a tool</a:t>
            </a:r>
          </a:p>
          <a:p>
            <a:pPr marL="615950" lvl="1" indent="-279400" defTabSz="887413" eaLnBrk="1" hangingPunct="1"/>
            <a:r>
              <a:rPr lang="en-US" sz="1800" dirty="0">
                <a:latin typeface="Arial" charset="0"/>
                <a:ea typeface="ＭＳ Ｐゴシック" charset="0"/>
              </a:rPr>
              <a:t>SysML is </a:t>
            </a:r>
            <a:r>
              <a:rPr lang="en-US" sz="1800" dirty="0" smtClean="0">
                <a:latin typeface="Arial" charset="0"/>
                <a:ea typeface="ＭＳ Ｐゴシック" charset="0"/>
              </a:rPr>
              <a:t>a language</a:t>
            </a:r>
          </a:p>
          <a:p>
            <a:pPr marL="615950" lvl="1" indent="-279400" defTabSz="887413" eaLnBrk="1" hangingPunct="1"/>
            <a:r>
              <a:rPr lang="en-US" sz="1800" dirty="0" smtClean="0">
                <a:latin typeface="Arial" charset="0"/>
                <a:ea typeface="ＭＳ Ｐゴシック" charset="0"/>
              </a:rPr>
              <a:t>SysML is methodology-neutral </a:t>
            </a:r>
            <a:r>
              <a:rPr lang="en-US" sz="1800" dirty="0">
                <a:latin typeface="Arial" charset="0"/>
                <a:ea typeface="ＭＳ Ｐゴシック" charset="0"/>
              </a:rPr>
              <a:t>and </a:t>
            </a:r>
            <a:r>
              <a:rPr lang="en-US" sz="1800" dirty="0" smtClean="0">
                <a:latin typeface="Arial" charset="0"/>
                <a:ea typeface="ＭＳ Ｐゴシック" charset="0"/>
              </a:rPr>
              <a:t>tool-independent</a:t>
            </a:r>
            <a:endParaRPr lang="en-US" sz="1800" dirty="0">
              <a:latin typeface="Arial" charset="0"/>
              <a:ea typeface="ＭＳ Ｐゴシック" charset="0"/>
            </a:endParaRPr>
          </a:p>
          <a:p>
            <a:pPr>
              <a:spcBef>
                <a:spcPts val="2400"/>
              </a:spcBef>
            </a:pPr>
            <a:r>
              <a:rPr lang="en-US" sz="2000" dirty="0"/>
              <a:t>N</a:t>
            </a:r>
            <a:r>
              <a:rPr lang="en-US" sz="2000" dirty="0" smtClean="0"/>
              <a:t>ot required for MBSE</a:t>
            </a:r>
          </a:p>
          <a:p>
            <a:pPr lvl="1">
              <a:spcBef>
                <a:spcPts val="432"/>
              </a:spcBef>
            </a:pPr>
            <a:r>
              <a:rPr lang="en-US" sz="1800" dirty="0"/>
              <a:t>SysML is designed to </a:t>
            </a:r>
            <a:r>
              <a:rPr lang="en-US" sz="1800" i="1" dirty="0"/>
              <a:t>support</a:t>
            </a:r>
            <a:r>
              <a:rPr lang="en-US" sz="1800" dirty="0"/>
              <a:t> </a:t>
            </a:r>
            <a:r>
              <a:rPr lang="en-US" sz="1800" dirty="0" smtClean="0"/>
              <a:t>MBSE, but MBSE does not </a:t>
            </a:r>
            <a:r>
              <a:rPr lang="en-US" sz="1800" i="1" dirty="0" smtClean="0"/>
              <a:t>require</a:t>
            </a:r>
            <a:r>
              <a:rPr lang="en-US" sz="1800" dirty="0" smtClean="0"/>
              <a:t> SysML</a:t>
            </a:r>
            <a:endParaRPr lang="en-US" sz="1800" i="1" dirty="0"/>
          </a:p>
          <a:p>
            <a:pPr>
              <a:spcBef>
                <a:spcPts val="2232"/>
              </a:spcBef>
            </a:pPr>
            <a:endParaRPr lang="en-US" sz="2000" dirty="0" smtClean="0"/>
          </a:p>
          <a:p>
            <a:pPr>
              <a:spcBef>
                <a:spcPts val="2232"/>
              </a:spcBef>
            </a:pPr>
            <a:endParaRPr lang="en-US" sz="2000"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34</a:t>
            </a:fld>
            <a:endParaRPr lang="en-US" dirty="0"/>
          </a:p>
        </p:txBody>
      </p:sp>
      <p:sp>
        <p:nvSpPr>
          <p:cNvPr id="6" name="TextBox 5"/>
          <p:cNvSpPr txBox="1"/>
          <p:nvPr/>
        </p:nvSpPr>
        <p:spPr>
          <a:xfrm>
            <a:off x="607414" y="4399358"/>
            <a:ext cx="8158677" cy="1369606"/>
          </a:xfrm>
          <a:prstGeom prst="rect">
            <a:avLst/>
          </a:prstGeom>
          <a:solidFill>
            <a:srgbClr val="FFFFCC"/>
          </a:solidFill>
          <a:ln>
            <a:solidFill>
              <a:srgbClr val="000000"/>
            </a:solidFill>
          </a:ln>
          <a:effectLst>
            <a:outerShdw blurRad="50800" dist="38100" dir="2700000" algn="tl" rotWithShape="0">
              <a:prstClr val="black">
                <a:alpha val="40000"/>
              </a:prstClr>
            </a:outerShdw>
          </a:effectLst>
        </p:spPr>
        <p:txBody>
          <a:bodyPr wrap="square" rtlCol="0">
            <a:spAutoFit/>
          </a:bodyPr>
          <a:lstStyle/>
          <a:p>
            <a:r>
              <a:rPr lang="en-US" sz="2000" dirty="0" smtClean="0"/>
              <a:t>“A standardized and robust modeling language is considered a critical enabler for MBSE. The Systems Modeling Language (OMG SysML™) is one such general purpose modeling language …”</a:t>
            </a:r>
          </a:p>
          <a:p>
            <a:pPr algn="r">
              <a:spcBef>
                <a:spcPts val="600"/>
              </a:spcBef>
            </a:pPr>
            <a:r>
              <a:rPr lang="en-US" i="1" dirty="0" smtClean="0"/>
              <a:t>			A Practical Guide to SysML, 2012</a:t>
            </a:r>
            <a:endParaRPr lang="en-US" i="1" dirty="0"/>
          </a:p>
        </p:txBody>
      </p:sp>
      <p:sp>
        <p:nvSpPr>
          <p:cNvPr id="7" name="TextBox 6"/>
          <p:cNvSpPr txBox="1"/>
          <p:nvPr/>
        </p:nvSpPr>
        <p:spPr>
          <a:xfrm>
            <a:off x="794989" y="5872747"/>
            <a:ext cx="7610877" cy="707886"/>
          </a:xfrm>
          <a:prstGeom prst="rect">
            <a:avLst/>
          </a:prstGeom>
          <a:noFill/>
        </p:spPr>
        <p:txBody>
          <a:bodyPr wrap="square" rtlCol="0">
            <a:spAutoFit/>
          </a:bodyPr>
          <a:lstStyle/>
          <a:p>
            <a:r>
              <a:rPr lang="en-US" sz="2000" dirty="0" smtClean="0">
                <a:solidFill>
                  <a:srgbClr val="800000"/>
                </a:solidFill>
              </a:rPr>
              <a:t>This training module uses SysML to help </a:t>
            </a:r>
            <a:r>
              <a:rPr lang="en-US" sz="2000" i="1" dirty="0" smtClean="0">
                <a:solidFill>
                  <a:srgbClr val="800000"/>
                </a:solidFill>
              </a:rPr>
              <a:t>explain</a:t>
            </a:r>
            <a:r>
              <a:rPr lang="en-US" sz="2000" dirty="0" smtClean="0">
                <a:solidFill>
                  <a:srgbClr val="800000"/>
                </a:solidFill>
              </a:rPr>
              <a:t> MBSE, </a:t>
            </a:r>
            <a:br>
              <a:rPr lang="en-US" sz="2000" dirty="0" smtClean="0">
                <a:solidFill>
                  <a:srgbClr val="800000"/>
                </a:solidFill>
              </a:rPr>
            </a:br>
            <a:r>
              <a:rPr lang="en-US" sz="2000" dirty="0" smtClean="0">
                <a:solidFill>
                  <a:srgbClr val="800000"/>
                </a:solidFill>
              </a:rPr>
              <a:t>but other system modeling languages could be used as well.  </a:t>
            </a:r>
            <a:endParaRPr lang="en-US" sz="2000" dirty="0">
              <a:solidFill>
                <a:srgbClr val="800000"/>
              </a:solidFill>
            </a:endParaRPr>
          </a:p>
        </p:txBody>
      </p:sp>
    </p:spTree>
    <p:extLst>
      <p:ext uri="{BB962C8B-B14F-4D97-AF65-F5344CB8AC3E}">
        <p14:creationId xmlns:p14="http://schemas.microsoft.com/office/powerpoint/2010/main" val="289920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9966"/>
                </a:solidFill>
              </a:rPr>
              <a:t>Myths about MBSE (part 2)</a:t>
            </a:r>
            <a:endParaRPr lang="en-US" dirty="0">
              <a:solidFill>
                <a:srgbClr val="009966"/>
              </a:solidFill>
            </a:endParaRPr>
          </a:p>
        </p:txBody>
      </p:sp>
      <p:sp>
        <p:nvSpPr>
          <p:cNvPr id="3" name="Content Placeholder 2"/>
          <p:cNvSpPr>
            <a:spLocks noGrp="1"/>
          </p:cNvSpPr>
          <p:nvPr>
            <p:ph idx="1"/>
          </p:nvPr>
        </p:nvSpPr>
        <p:spPr>
          <a:xfrm>
            <a:off x="107625" y="937657"/>
            <a:ext cx="9014851" cy="5648606"/>
          </a:xfrm>
        </p:spPr>
        <p:txBody>
          <a:bodyPr/>
          <a:lstStyle/>
          <a:p>
            <a:pPr marL="0" indent="0">
              <a:spcBef>
                <a:spcPts val="1200"/>
              </a:spcBef>
              <a:buNone/>
            </a:pPr>
            <a:r>
              <a:rPr lang="en-US" b="1" dirty="0">
                <a:solidFill>
                  <a:srgbClr val="663300"/>
                </a:solidFill>
              </a:rPr>
              <a:t>Myth 4:  MBSE is just about using </a:t>
            </a:r>
            <a:r>
              <a:rPr lang="en-US" b="1" dirty="0" smtClean="0">
                <a:solidFill>
                  <a:srgbClr val="663300"/>
                </a:solidFill>
              </a:rPr>
              <a:t>SysML</a:t>
            </a:r>
            <a:endParaRPr lang="en-US" b="1" dirty="0">
              <a:solidFill>
                <a:srgbClr val="663300"/>
              </a:solidFill>
            </a:endParaRPr>
          </a:p>
          <a:p>
            <a:pPr marL="225425" indent="0" defTabSz="225425">
              <a:buNone/>
            </a:pPr>
            <a:r>
              <a:rPr lang="en-US" sz="2000" dirty="0">
                <a:solidFill>
                  <a:srgbClr val="009966"/>
                </a:solidFill>
              </a:rPr>
              <a:t>No. SysML is </a:t>
            </a:r>
            <a:r>
              <a:rPr lang="en-US" sz="2000" u="sng" dirty="0">
                <a:solidFill>
                  <a:srgbClr val="009966"/>
                </a:solidFill>
              </a:rPr>
              <a:t>a</a:t>
            </a:r>
            <a:r>
              <a:rPr lang="en-US" sz="2000" dirty="0">
                <a:solidFill>
                  <a:srgbClr val="009966"/>
                </a:solidFill>
              </a:rPr>
              <a:t> modeling language that can be used to describe systems, whereas MBSE is the application of modeling languages, methods, tools, and domain knowledge to analyze, specify, design, and verify </a:t>
            </a:r>
            <a:r>
              <a:rPr lang="en-US" sz="2000" dirty="0" smtClean="0">
                <a:solidFill>
                  <a:srgbClr val="009966"/>
                </a:solidFill>
              </a:rPr>
              <a:t>systems.</a:t>
            </a:r>
          </a:p>
          <a:p>
            <a:pPr marL="1260475" indent="-1260475">
              <a:spcBef>
                <a:spcPts val="1800"/>
              </a:spcBef>
              <a:buNone/>
            </a:pPr>
            <a:r>
              <a:rPr lang="en-US" b="1" dirty="0">
                <a:solidFill>
                  <a:srgbClr val="663300"/>
                </a:solidFill>
              </a:rPr>
              <a:t>Myth 5:  </a:t>
            </a:r>
            <a:r>
              <a:rPr lang="en-US" b="1" dirty="0" smtClean="0">
                <a:solidFill>
                  <a:srgbClr val="663300"/>
                </a:solidFill>
              </a:rPr>
              <a:t>There’s </a:t>
            </a:r>
            <a:r>
              <a:rPr lang="en-US" b="1" dirty="0">
                <a:solidFill>
                  <a:srgbClr val="663300"/>
                </a:solidFill>
              </a:rPr>
              <a:t>nothing really new in MBSE; </a:t>
            </a:r>
            <a:r>
              <a:rPr lang="en-US" b="1" dirty="0" smtClean="0">
                <a:solidFill>
                  <a:srgbClr val="663300"/>
                </a:solidFill>
              </a:rPr>
              <a:t/>
            </a:r>
            <a:br>
              <a:rPr lang="en-US" b="1" dirty="0" smtClean="0">
                <a:solidFill>
                  <a:srgbClr val="663300"/>
                </a:solidFill>
              </a:rPr>
            </a:br>
            <a:r>
              <a:rPr lang="en-US" b="1" dirty="0" smtClean="0">
                <a:solidFill>
                  <a:srgbClr val="663300"/>
                </a:solidFill>
              </a:rPr>
              <a:t>SE’s </a:t>
            </a:r>
            <a:r>
              <a:rPr lang="en-US" b="1" i="1" dirty="0">
                <a:solidFill>
                  <a:srgbClr val="663300"/>
                </a:solidFill>
              </a:rPr>
              <a:t>already</a:t>
            </a:r>
            <a:r>
              <a:rPr lang="en-US" b="1" dirty="0">
                <a:solidFill>
                  <a:srgbClr val="663300"/>
                </a:solidFill>
              </a:rPr>
              <a:t> create many kinds of </a:t>
            </a:r>
            <a:r>
              <a:rPr lang="en-US" b="1" dirty="0" smtClean="0">
                <a:solidFill>
                  <a:srgbClr val="663300"/>
                </a:solidFill>
              </a:rPr>
              <a:t>models </a:t>
            </a:r>
            <a:endParaRPr lang="en-US" b="1" dirty="0">
              <a:solidFill>
                <a:srgbClr val="663300"/>
              </a:solidFill>
            </a:endParaRPr>
          </a:p>
          <a:p>
            <a:pPr marL="225425" indent="0" defTabSz="225425">
              <a:buNone/>
            </a:pPr>
            <a:r>
              <a:rPr lang="en-US" sz="2000" dirty="0">
                <a:solidFill>
                  <a:srgbClr val="009966"/>
                </a:solidFill>
              </a:rPr>
              <a:t>Modeling is not new. </a:t>
            </a:r>
            <a:r>
              <a:rPr lang="en-US" sz="2000" dirty="0" smtClean="0">
                <a:solidFill>
                  <a:srgbClr val="009966"/>
                </a:solidFill>
              </a:rPr>
              <a:t>What’s </a:t>
            </a:r>
            <a:r>
              <a:rPr lang="en-US" sz="2000" i="1" dirty="0">
                <a:solidFill>
                  <a:srgbClr val="009966"/>
                </a:solidFill>
              </a:rPr>
              <a:t>new</a:t>
            </a:r>
            <a:r>
              <a:rPr lang="en-US" sz="2000" dirty="0">
                <a:solidFill>
                  <a:srgbClr val="009966"/>
                </a:solidFill>
              </a:rPr>
              <a:t> is the existence of formal modeling languages for describing systems, </a:t>
            </a:r>
            <a:r>
              <a:rPr lang="en-US" sz="2000" dirty="0" smtClean="0">
                <a:solidFill>
                  <a:srgbClr val="009966"/>
                </a:solidFill>
              </a:rPr>
              <a:t>and the role that a system model can play in integrating information from other models.</a:t>
            </a:r>
          </a:p>
          <a:p>
            <a:pPr marL="1260475" indent="-1260475">
              <a:spcBef>
                <a:spcPts val="1800"/>
              </a:spcBef>
              <a:buNone/>
            </a:pPr>
            <a:r>
              <a:rPr lang="en-US" b="1" dirty="0">
                <a:solidFill>
                  <a:srgbClr val="663300"/>
                </a:solidFill>
              </a:rPr>
              <a:t>Myth 6:  SysML tools are just new drawing tools, similar to </a:t>
            </a:r>
            <a:r>
              <a:rPr lang="en-US" b="1" dirty="0" smtClean="0">
                <a:solidFill>
                  <a:srgbClr val="663300"/>
                </a:solidFill>
              </a:rPr>
              <a:t>the Visio</a:t>
            </a:r>
            <a:r>
              <a:rPr lang="en-US" dirty="0" smtClean="0">
                <a:solidFill>
                  <a:srgbClr val="663300"/>
                </a:solidFill>
              </a:rPr>
              <a:t>™</a:t>
            </a:r>
            <a:r>
              <a:rPr lang="en-US" b="1" dirty="0" smtClean="0">
                <a:solidFill>
                  <a:srgbClr val="663300"/>
                </a:solidFill>
              </a:rPr>
              <a:t> </a:t>
            </a:r>
            <a:r>
              <a:rPr lang="en-US" b="1" dirty="0">
                <a:solidFill>
                  <a:srgbClr val="663300"/>
                </a:solidFill>
              </a:rPr>
              <a:t>and </a:t>
            </a:r>
            <a:r>
              <a:rPr lang="en-US" b="1" dirty="0" smtClean="0">
                <a:solidFill>
                  <a:srgbClr val="663300"/>
                </a:solidFill>
              </a:rPr>
              <a:t>PowerPoint</a:t>
            </a:r>
            <a:r>
              <a:rPr lang="en-US" dirty="0" smtClean="0">
                <a:solidFill>
                  <a:srgbClr val="663300"/>
                </a:solidFill>
              </a:rPr>
              <a:t>™</a:t>
            </a:r>
            <a:r>
              <a:rPr lang="en-US" b="1" dirty="0" smtClean="0">
                <a:solidFill>
                  <a:srgbClr val="663300"/>
                </a:solidFill>
              </a:rPr>
              <a:t> tools</a:t>
            </a:r>
            <a:endParaRPr lang="en-US" b="1" dirty="0">
              <a:solidFill>
                <a:srgbClr val="663300"/>
              </a:solidFill>
            </a:endParaRPr>
          </a:p>
          <a:p>
            <a:pPr marL="225425" indent="0">
              <a:buNone/>
            </a:pPr>
            <a:r>
              <a:rPr lang="en-US" sz="2000" dirty="0">
                <a:solidFill>
                  <a:srgbClr val="009966"/>
                </a:solidFill>
              </a:rPr>
              <a:t>No. I</a:t>
            </a:r>
            <a:r>
              <a:rPr lang="en-US" sz="2000" dirty="0" smtClean="0">
                <a:solidFill>
                  <a:srgbClr val="009966"/>
                </a:solidFill>
              </a:rPr>
              <a:t>nformation in </a:t>
            </a:r>
            <a:r>
              <a:rPr lang="en-US" sz="2000" dirty="0">
                <a:solidFill>
                  <a:srgbClr val="009966"/>
                </a:solidFill>
              </a:rPr>
              <a:t>SysML diagrams is stored in a database and can be analyzed for consistency and completeness, and </a:t>
            </a:r>
            <a:r>
              <a:rPr lang="en-US" sz="2000" dirty="0" smtClean="0">
                <a:solidFill>
                  <a:srgbClr val="009966"/>
                </a:solidFill>
              </a:rPr>
              <a:t>processed </a:t>
            </a:r>
            <a:r>
              <a:rPr lang="en-US" sz="2000" dirty="0">
                <a:solidFill>
                  <a:srgbClr val="009966"/>
                </a:solidFill>
              </a:rPr>
              <a:t>to generate </a:t>
            </a:r>
            <a:r>
              <a:rPr lang="en-US" sz="2000" dirty="0" smtClean="0">
                <a:solidFill>
                  <a:srgbClr val="009966"/>
                </a:solidFill>
              </a:rPr>
              <a:t>reports. Data can </a:t>
            </a:r>
            <a:r>
              <a:rPr lang="en-US" sz="2000" dirty="0">
                <a:solidFill>
                  <a:srgbClr val="009966"/>
                </a:solidFill>
              </a:rPr>
              <a:t>be exchanged with other discipline models.</a:t>
            </a:r>
          </a:p>
          <a:p>
            <a:pPr marL="225425" indent="0" defTabSz="225425">
              <a:buNone/>
            </a:pPr>
            <a:endParaRPr lang="en-US" sz="2000" dirty="0">
              <a:solidFill>
                <a:srgbClr val="0000FF"/>
              </a:solidFill>
            </a:endParaRPr>
          </a:p>
        </p:txBody>
      </p:sp>
      <p:sp>
        <p:nvSpPr>
          <p:cNvPr id="5" name="Rectangle 4"/>
          <p:cNvSpPr/>
          <p:nvPr/>
        </p:nvSpPr>
        <p:spPr>
          <a:xfrm>
            <a:off x="0" y="657736"/>
            <a:ext cx="9144000" cy="158763"/>
          </a:xfrm>
          <a:prstGeom prst="rect">
            <a:avLst/>
          </a:prstGeom>
          <a:solidFill>
            <a:srgbClr val="009966"/>
          </a:solidFill>
          <a:ln>
            <a:solidFill>
              <a:srgbClr val="00996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MC900330248.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7205" y="11340"/>
            <a:ext cx="723167" cy="772474"/>
          </a:xfrm>
          <a:prstGeom prst="rect">
            <a:avLst/>
          </a:prstGeom>
        </p:spPr>
      </p:pic>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35</a:t>
            </a:fld>
            <a:endParaRPr lang="en-US" dirty="0"/>
          </a:p>
        </p:txBody>
      </p:sp>
    </p:spTree>
    <p:extLst>
      <p:ext uri="{BB962C8B-B14F-4D97-AF65-F5344CB8AC3E}">
        <p14:creationId xmlns:p14="http://schemas.microsoft.com/office/powerpoint/2010/main" val="378748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dissolve">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algn="ctr"/>
            <a:r>
              <a:rPr lang="en-US" sz="4000" dirty="0" smtClean="0">
                <a:solidFill>
                  <a:srgbClr val="00664D"/>
                </a:solidFill>
              </a:rPr>
              <a:t>Making it Real:</a:t>
            </a:r>
          </a:p>
          <a:p>
            <a:pPr algn="ctr"/>
            <a:r>
              <a:rPr lang="en-US" sz="4000" dirty="0" smtClean="0">
                <a:solidFill>
                  <a:srgbClr val="00664D"/>
                </a:solidFill>
              </a:rPr>
              <a:t>A </a:t>
            </a:r>
            <a:r>
              <a:rPr lang="en-US" sz="4000" dirty="0">
                <a:solidFill>
                  <a:srgbClr val="00664D"/>
                </a:solidFill>
              </a:rPr>
              <a:t>c</a:t>
            </a:r>
            <a:r>
              <a:rPr lang="en-US" sz="4000" dirty="0" smtClean="0">
                <a:solidFill>
                  <a:srgbClr val="00664D"/>
                </a:solidFill>
              </a:rPr>
              <a:t>ase </a:t>
            </a:r>
            <a:r>
              <a:rPr lang="en-US" sz="4000" dirty="0">
                <a:solidFill>
                  <a:srgbClr val="00664D"/>
                </a:solidFill>
              </a:rPr>
              <a:t>s</a:t>
            </a:r>
            <a:r>
              <a:rPr lang="en-US" sz="4000" dirty="0" smtClean="0">
                <a:solidFill>
                  <a:srgbClr val="00664D"/>
                </a:solidFill>
              </a:rPr>
              <a:t>tudy in MBSE</a:t>
            </a:r>
          </a:p>
        </p:txBody>
      </p:sp>
      <p:sp>
        <p:nvSpPr>
          <p:cNvPr id="3" name="TextBox 2"/>
          <p:cNvSpPr txBox="1"/>
          <p:nvPr/>
        </p:nvSpPr>
        <p:spPr>
          <a:xfrm>
            <a:off x="480013" y="5040367"/>
            <a:ext cx="8240225" cy="830997"/>
          </a:xfrm>
          <a:prstGeom prst="rect">
            <a:avLst/>
          </a:prstGeom>
          <a:noFill/>
        </p:spPr>
        <p:txBody>
          <a:bodyPr wrap="square" rtlCol="0">
            <a:spAutoFit/>
          </a:bodyPr>
          <a:lstStyle/>
          <a:p>
            <a:pPr algn="ctr"/>
            <a:r>
              <a:rPr lang="en-US" sz="2400" dirty="0" smtClean="0"/>
              <a:t>Examples are from the Europa study, </a:t>
            </a:r>
          </a:p>
          <a:p>
            <a:pPr algn="ctr"/>
            <a:r>
              <a:rPr lang="en-US" sz="2400" dirty="0"/>
              <a:t>c</a:t>
            </a:r>
            <a:r>
              <a:rPr lang="en-US" sz="2400" dirty="0" smtClean="0"/>
              <a:t>ourtesy of Todd Bayer</a:t>
            </a:r>
            <a:endParaRPr lang="en-US" sz="2400" dirty="0"/>
          </a:p>
        </p:txBody>
      </p:sp>
      <p:sp>
        <p:nvSpPr>
          <p:cNvPr id="5" name="Rectangle 4"/>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7823740" y="1549200"/>
            <a:ext cx="912614" cy="2773630"/>
          </a:xfrm>
          <a:prstGeom prst="rect">
            <a:avLst/>
          </a:prstGeom>
        </p:spPr>
      </p:pic>
    </p:spTree>
    <p:extLst>
      <p:ext uri="{BB962C8B-B14F-4D97-AF65-F5344CB8AC3E}">
        <p14:creationId xmlns:p14="http://schemas.microsoft.com/office/powerpoint/2010/main" val="29067388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80000"/>
              </a:lnSpc>
            </a:pPr>
            <a:r>
              <a:rPr lang="en-US" sz="1600" i="1" dirty="0" smtClean="0">
                <a:solidFill>
                  <a:srgbClr val="008000"/>
                </a:solidFill>
              </a:rPr>
              <a:t>MBSE Case </a:t>
            </a:r>
            <a:r>
              <a:rPr lang="en-US" sz="1600" i="1" dirty="0">
                <a:solidFill>
                  <a:srgbClr val="008000"/>
                </a:solidFill>
              </a:rPr>
              <a:t>Study</a:t>
            </a:r>
            <a:r>
              <a:rPr lang="en-US" sz="1600" i="1" dirty="0"/>
              <a:t/>
            </a:r>
            <a:br>
              <a:rPr lang="en-US" sz="1600" i="1" dirty="0"/>
            </a:br>
            <a:r>
              <a:rPr lang="en-US" dirty="0" smtClean="0"/>
              <a:t>Mission Domain</a:t>
            </a:r>
            <a:endParaRPr lang="en-US" dirty="0"/>
          </a:p>
        </p:txBody>
      </p:sp>
      <p:sp>
        <p:nvSpPr>
          <p:cNvPr id="3" name="Content Placeholder 2"/>
          <p:cNvSpPr>
            <a:spLocks noGrp="1"/>
          </p:cNvSpPr>
          <p:nvPr>
            <p:ph idx="1"/>
          </p:nvPr>
        </p:nvSpPr>
        <p:spPr>
          <a:xfrm>
            <a:off x="533400" y="1066800"/>
            <a:ext cx="8001000" cy="1053953"/>
          </a:xfrm>
        </p:spPr>
        <p:txBody>
          <a:bodyPr/>
          <a:lstStyle/>
          <a:p>
            <a:r>
              <a:rPr lang="en-US" dirty="0" smtClean="0"/>
              <a:t>Top-level view</a:t>
            </a:r>
            <a:r>
              <a:rPr lang="en-US" dirty="0"/>
              <a:t>:</a:t>
            </a:r>
            <a:r>
              <a:rPr lang="en-US" dirty="0" smtClean="0"/>
              <a:t> “front door” to more detailed views</a:t>
            </a:r>
            <a:endParaRPr lang="en-US" dirty="0"/>
          </a:p>
        </p:txBody>
      </p:sp>
      <p:pic>
        <p:nvPicPr>
          <p:cNvPr id="3074" name="Picture 2" descr="C:\Users\tbayer\Documents\Teaching\SE Workshop 2011\EHM Modeling Examples Presentation\ScreenShots\EHM Mission Domai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40" y="2408313"/>
            <a:ext cx="9085296" cy="4085744"/>
          </a:xfrm>
          <a:prstGeom prst="rect">
            <a:avLst/>
          </a:prstGeom>
          <a:noFill/>
          <a:extLst>
            <a:ext uri="{909E8E84-426E-40DD-AFC4-6F175D3DCCD1}">
              <a14:hiddenFill xmlns:a14="http://schemas.microsoft.com/office/drawing/2010/main">
                <a:solidFill>
                  <a:srgbClr val="FFFFFF"/>
                </a:solidFill>
              </a14:hiddenFill>
            </a:ext>
          </a:extLst>
        </p:spPr>
      </p:pic>
      <p:sp>
        <p:nvSpPr>
          <p:cNvPr id="5" name="Folded Corner 4"/>
          <p:cNvSpPr/>
          <p:nvPr/>
        </p:nvSpPr>
        <p:spPr>
          <a:xfrm>
            <a:off x="6296001" y="4229415"/>
            <a:ext cx="2765935" cy="1104585"/>
          </a:xfrm>
          <a:prstGeom prst="foldedCorner">
            <a:avLst/>
          </a:prstGeom>
          <a:solidFill>
            <a:srgbClr val="FFFDCF"/>
          </a:solidFill>
          <a:ln>
            <a:solidFill>
              <a:srgbClr val="000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US" sz="1600" dirty="0">
                <a:solidFill>
                  <a:schemeClr val="bg2">
                    <a:lumMod val="75000"/>
                  </a:schemeClr>
                </a:solidFill>
                <a:latin typeface="+mj-lt"/>
              </a:rPr>
              <a:t> </a:t>
            </a:r>
            <a:r>
              <a:rPr lang="en-US" sz="1600" dirty="0" smtClean="0">
                <a:solidFill>
                  <a:schemeClr val="bg2">
                    <a:lumMod val="75000"/>
                  </a:schemeClr>
                </a:solidFill>
                <a:latin typeface="+mj-lt"/>
              </a:rPr>
              <a:t>   Composite association</a:t>
            </a:r>
          </a:p>
          <a:p>
            <a:endParaRPr lang="en-US" sz="1600" dirty="0">
              <a:solidFill>
                <a:schemeClr val="bg2">
                  <a:lumMod val="75000"/>
                </a:schemeClr>
              </a:solidFill>
              <a:latin typeface="+mj-lt"/>
            </a:endParaRPr>
          </a:p>
          <a:p>
            <a:r>
              <a:rPr lang="en-US" sz="1600" dirty="0" smtClean="0">
                <a:solidFill>
                  <a:schemeClr val="bg2">
                    <a:lumMod val="75000"/>
                  </a:schemeClr>
                </a:solidFill>
                <a:latin typeface="+mj-lt"/>
              </a:rPr>
              <a:t>    Reference association</a:t>
            </a:r>
            <a:endParaRPr lang="en-US" sz="1600" dirty="0">
              <a:solidFill>
                <a:schemeClr val="bg2">
                  <a:lumMod val="75000"/>
                </a:schemeClr>
              </a:solidFill>
              <a:latin typeface="+mj-lt"/>
            </a:endParaRPr>
          </a:p>
        </p:txBody>
      </p:sp>
      <p:sp>
        <p:nvSpPr>
          <p:cNvPr id="6" name="Diamond 5"/>
          <p:cNvSpPr/>
          <p:nvPr/>
        </p:nvSpPr>
        <p:spPr>
          <a:xfrm>
            <a:off x="6392862" y="4444651"/>
            <a:ext cx="118387" cy="193714"/>
          </a:xfrm>
          <a:prstGeom prst="diamond">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Diamond 7"/>
          <p:cNvSpPr/>
          <p:nvPr/>
        </p:nvSpPr>
        <p:spPr>
          <a:xfrm>
            <a:off x="6394589" y="4909145"/>
            <a:ext cx="118387" cy="193714"/>
          </a:xfrm>
          <a:prstGeom prst="diamond">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37</a:t>
            </a:fld>
            <a:endParaRPr lang="en-US" dirty="0"/>
          </a:p>
        </p:txBody>
      </p:sp>
    </p:spTree>
    <p:extLst>
      <p:ext uri="{BB962C8B-B14F-4D97-AF65-F5344CB8AC3E}">
        <p14:creationId xmlns:p14="http://schemas.microsoft.com/office/powerpoint/2010/main" val="10186261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021" y="0"/>
            <a:ext cx="8548979" cy="648280"/>
          </a:xfrm>
        </p:spPr>
        <p:txBody>
          <a:bodyPr>
            <a:normAutofit fontScale="90000"/>
          </a:bodyPr>
          <a:lstStyle/>
          <a:p>
            <a:pPr>
              <a:lnSpc>
                <a:spcPct val="85000"/>
              </a:lnSpc>
            </a:pPr>
            <a:r>
              <a:rPr lang="en-US" sz="1800" i="1" dirty="0">
                <a:solidFill>
                  <a:srgbClr val="008000"/>
                </a:solidFill>
              </a:rPr>
              <a:t>MBSE Case </a:t>
            </a:r>
            <a:r>
              <a:rPr lang="en-US" sz="1800" i="1" dirty="0" smtClean="0">
                <a:solidFill>
                  <a:srgbClr val="008000"/>
                </a:solidFill>
              </a:rPr>
              <a:t>Study</a:t>
            </a:r>
            <a:r>
              <a:rPr lang="en-US" i="1" dirty="0" smtClean="0">
                <a:solidFill>
                  <a:srgbClr val="008000"/>
                </a:solidFill>
              </a:rPr>
              <a:t/>
            </a:r>
            <a:br>
              <a:rPr lang="en-US" i="1" dirty="0" smtClean="0">
                <a:solidFill>
                  <a:srgbClr val="008000"/>
                </a:solidFill>
              </a:rPr>
            </a:br>
            <a:r>
              <a:rPr lang="en-US" sz="3100" dirty="0" smtClean="0"/>
              <a:t>Flight System Composition </a:t>
            </a:r>
            <a:r>
              <a:rPr lang="en-US" sz="2200" dirty="0"/>
              <a:t>(a.k.a. System Block Diagram)</a:t>
            </a:r>
          </a:p>
        </p:txBody>
      </p:sp>
      <p:sp>
        <p:nvSpPr>
          <p:cNvPr id="3" name="Content Placeholder 2"/>
          <p:cNvSpPr>
            <a:spLocks noGrp="1"/>
          </p:cNvSpPr>
          <p:nvPr>
            <p:ph idx="1"/>
          </p:nvPr>
        </p:nvSpPr>
        <p:spPr>
          <a:xfrm>
            <a:off x="0" y="1266092"/>
            <a:ext cx="1375666" cy="5181600"/>
          </a:xfrm>
        </p:spPr>
        <p:txBody>
          <a:bodyPr/>
          <a:lstStyle/>
          <a:p>
            <a:pPr marL="0" indent="0">
              <a:buNone/>
            </a:pPr>
            <a:endParaRPr lang="en-US" sz="1400" dirty="0" smtClean="0"/>
          </a:p>
          <a:p>
            <a:pPr marL="0" indent="0">
              <a:buNone/>
            </a:pPr>
            <a:r>
              <a:rPr lang="en-US" sz="1400" dirty="0"/>
              <a:t>A</a:t>
            </a:r>
            <a:r>
              <a:rPr lang="en-US" sz="1400" dirty="0" smtClean="0"/>
              <a:t>uthoritative statement of flight </a:t>
            </a:r>
            <a:r>
              <a:rPr lang="en-US" sz="1400" dirty="0"/>
              <a:t>s</a:t>
            </a:r>
            <a:r>
              <a:rPr lang="en-US" sz="1400" dirty="0" smtClean="0"/>
              <a:t>ystem composition</a:t>
            </a:r>
          </a:p>
          <a:p>
            <a:pPr marL="0" indent="0">
              <a:buNone/>
            </a:pPr>
            <a:endParaRPr lang="en-US" sz="1400" dirty="0" smtClean="0"/>
          </a:p>
          <a:p>
            <a:pPr marL="0" indent="0">
              <a:buNone/>
            </a:pPr>
            <a:r>
              <a:rPr lang="en-US" sz="1400" dirty="0" smtClean="0"/>
              <a:t>Mass &amp; Power reports are produced </a:t>
            </a:r>
            <a:r>
              <a:rPr lang="en-US" sz="1400" i="1" dirty="0" smtClean="0"/>
              <a:t>directly</a:t>
            </a:r>
            <a:r>
              <a:rPr lang="en-US" sz="1400" dirty="0" smtClean="0"/>
              <a:t> from the underlying model</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219200"/>
            <a:ext cx="7848599"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2"/>
          <p:cNvSpPr txBox="1">
            <a:spLocks/>
          </p:cNvSpPr>
          <p:nvPr/>
        </p:nvSpPr>
        <p:spPr bwMode="auto">
          <a:xfrm>
            <a:off x="1347034" y="837352"/>
            <a:ext cx="5917591" cy="3895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buFontTx/>
              <a:buNone/>
            </a:pPr>
            <a:r>
              <a:rPr lang="en-US" sz="1400" dirty="0" smtClean="0"/>
              <a:t>Internal block diagram (</a:t>
            </a:r>
            <a:r>
              <a:rPr lang="en-US" sz="1400" dirty="0" err="1" smtClean="0"/>
              <a:t>ibd</a:t>
            </a:r>
            <a:r>
              <a:rPr lang="en-US" sz="1400" dirty="0" smtClean="0"/>
              <a:t>) shows connections among elements</a:t>
            </a:r>
          </a:p>
        </p:txBody>
      </p:sp>
      <p:sp>
        <p:nvSpPr>
          <p:cNvPr id="4" name="Rectangle 3"/>
          <p:cNvSpPr/>
          <p:nvPr/>
        </p:nvSpPr>
        <p:spPr>
          <a:xfrm>
            <a:off x="1291487" y="1216091"/>
            <a:ext cx="7770450" cy="5380934"/>
          </a:xfrm>
          <a:prstGeom prst="rect">
            <a:avLst/>
          </a:prstGeom>
          <a:noFill/>
          <a:ln>
            <a:solidFill>
              <a:schemeClr val="tx1"/>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Slide Number Placeholder 7"/>
          <p:cNvSpPr>
            <a:spLocks noGrp="1"/>
          </p:cNvSpPr>
          <p:nvPr>
            <p:ph type="sldNum" sz="quarter" idx="10"/>
          </p:nvPr>
        </p:nvSpPr>
        <p:spPr/>
        <p:txBody>
          <a:bodyPr/>
          <a:lstStyle/>
          <a:p>
            <a:pPr>
              <a:defRPr/>
            </a:pPr>
            <a:fld id="{FBA43EC7-B018-492A-98F6-32908B5B9E8D}" type="slidenum">
              <a:rPr lang="en-US" smtClean="0"/>
              <a:pPr>
                <a:defRPr/>
              </a:pPr>
              <a:t>38</a:t>
            </a:fld>
            <a:endParaRPr lang="en-US" dirty="0"/>
          </a:p>
        </p:txBody>
      </p:sp>
    </p:spTree>
    <p:extLst>
      <p:ext uri="{BB962C8B-B14F-4D97-AF65-F5344CB8AC3E}">
        <p14:creationId xmlns:p14="http://schemas.microsoft.com/office/powerpoint/2010/main" val="17339971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85000"/>
              </a:lnSpc>
            </a:pPr>
            <a:r>
              <a:rPr lang="en-US" sz="1600" i="1" dirty="0">
                <a:solidFill>
                  <a:srgbClr val="008000"/>
                </a:solidFill>
              </a:rPr>
              <a:t>MBSE Case Study</a:t>
            </a:r>
            <a:r>
              <a:rPr lang="en-US" sz="1600" i="1" dirty="0"/>
              <a:t/>
            </a:r>
            <a:br>
              <a:rPr lang="en-US" sz="1600" i="1" dirty="0"/>
            </a:br>
            <a:r>
              <a:rPr lang="en-US" dirty="0" smtClean="0"/>
              <a:t>Subsystem Deployment</a:t>
            </a:r>
            <a:endParaRPr lang="en-US" dirty="0"/>
          </a:p>
        </p:txBody>
      </p:sp>
      <p:sp>
        <p:nvSpPr>
          <p:cNvPr id="6" name="AutoShape 2" descr="EHM Orbiter Spacecraft System Level Data Power Radio Propulsion Connectiv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3" y="1810221"/>
            <a:ext cx="8951494"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p:cNvSpPr>
            <a:spLocks noGrp="1"/>
          </p:cNvSpPr>
          <p:nvPr>
            <p:ph idx="1"/>
          </p:nvPr>
        </p:nvSpPr>
        <p:spPr>
          <a:xfrm>
            <a:off x="380011" y="912635"/>
            <a:ext cx="8420230" cy="714438"/>
          </a:xfrm>
        </p:spPr>
        <p:txBody>
          <a:bodyPr lIns="0" rIns="0" numCol="1"/>
          <a:lstStyle/>
          <a:p>
            <a:pPr marL="0" indent="0" algn="ctr">
              <a:buNone/>
            </a:pPr>
            <a:r>
              <a:rPr lang="en-US" dirty="0" smtClean="0"/>
              <a:t>This block diagram is a view of the flight system</a:t>
            </a:r>
            <a:br>
              <a:rPr lang="en-US" dirty="0" smtClean="0"/>
            </a:br>
            <a:r>
              <a:rPr lang="en-US" dirty="0" smtClean="0"/>
              <a:t>showing only the powered elements</a:t>
            </a:r>
          </a:p>
        </p:txBody>
      </p:sp>
      <p:sp>
        <p:nvSpPr>
          <p:cNvPr id="3" name="Slide Number Placeholder 2"/>
          <p:cNvSpPr>
            <a:spLocks noGrp="1"/>
          </p:cNvSpPr>
          <p:nvPr>
            <p:ph type="sldNum" sz="quarter" idx="10"/>
          </p:nvPr>
        </p:nvSpPr>
        <p:spPr/>
        <p:txBody>
          <a:bodyPr/>
          <a:lstStyle/>
          <a:p>
            <a:pPr>
              <a:defRPr/>
            </a:pPr>
            <a:fld id="{FBA43EC7-B018-492A-98F6-32908B5B9E8D}" type="slidenum">
              <a:rPr lang="en-US" smtClean="0"/>
              <a:pPr>
                <a:defRPr/>
              </a:pPr>
              <a:t>39</a:t>
            </a:fld>
            <a:endParaRPr lang="en-US" dirty="0"/>
          </a:p>
        </p:txBody>
      </p:sp>
    </p:spTree>
    <p:extLst>
      <p:ext uri="{BB962C8B-B14F-4D97-AF65-F5344CB8AC3E}">
        <p14:creationId xmlns:p14="http://schemas.microsoft.com/office/powerpoint/2010/main" val="2147560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13932"/>
            <a:ext cx="8161338" cy="685800"/>
          </a:xfrm>
        </p:spPr>
        <p:txBody>
          <a:bodyPr/>
          <a:lstStyle/>
          <a:p>
            <a:pPr lvl="1"/>
            <a:r>
              <a:rPr lang="en-US" sz="1600" i="1" dirty="0">
                <a:solidFill>
                  <a:srgbClr val="008000"/>
                </a:solidFill>
              </a:rPr>
              <a:t>MBSE Case Study</a:t>
            </a:r>
            <a:br>
              <a:rPr lang="en-US" sz="1600" i="1" dirty="0">
                <a:solidFill>
                  <a:srgbClr val="008000"/>
                </a:solidFill>
              </a:rPr>
            </a:br>
            <a:r>
              <a:rPr lang="en-US" dirty="0">
                <a:solidFill>
                  <a:srgbClr val="2D2DB9"/>
                </a:solidFill>
              </a:rPr>
              <a:t>Equipment List and </a:t>
            </a:r>
            <a:r>
              <a:rPr lang="en-US" dirty="0" smtClean="0">
                <a:solidFill>
                  <a:srgbClr val="2D2DB9"/>
                </a:solidFill>
              </a:rPr>
              <a:t>Mass Margin Report</a:t>
            </a:r>
            <a:endParaRPr lang="en-US" dirty="0">
              <a:solidFill>
                <a:srgbClr val="2D2DB9"/>
              </a:solidFill>
            </a:endParaRPr>
          </a:p>
        </p:txBody>
      </p:sp>
      <p:sp>
        <p:nvSpPr>
          <p:cNvPr id="3" name="Content Placeholder 2"/>
          <p:cNvSpPr>
            <a:spLocks noGrp="1"/>
          </p:cNvSpPr>
          <p:nvPr>
            <p:ph idx="1"/>
          </p:nvPr>
        </p:nvSpPr>
        <p:spPr>
          <a:xfrm>
            <a:off x="80002" y="1341598"/>
            <a:ext cx="4890134" cy="5181600"/>
          </a:xfrm>
        </p:spPr>
        <p:txBody>
          <a:bodyPr/>
          <a:lstStyle/>
          <a:p>
            <a:pPr marL="233363" indent="-233363">
              <a:spcBef>
                <a:spcPts val="2376"/>
              </a:spcBef>
            </a:pPr>
            <a:r>
              <a:rPr lang="en-US" dirty="0"/>
              <a:t>Produced directly from the system </a:t>
            </a:r>
            <a:r>
              <a:rPr lang="en-US" dirty="0" smtClean="0"/>
              <a:t>model</a:t>
            </a:r>
          </a:p>
          <a:p>
            <a:pPr marL="233363" indent="-233363">
              <a:spcBef>
                <a:spcPts val="2376"/>
              </a:spcBef>
            </a:pPr>
            <a:r>
              <a:rPr lang="en-US" dirty="0" smtClean="0"/>
              <a:t>Reports mass of payload, spacecraft, and propellant, and computes margin relative to launch vehicle capability</a:t>
            </a:r>
            <a:endParaRPr lang="en-US" dirty="0"/>
          </a:p>
          <a:p>
            <a:pPr marL="233363" indent="-233363">
              <a:spcBef>
                <a:spcPts val="2376"/>
              </a:spcBef>
            </a:pPr>
            <a:r>
              <a:rPr lang="en-US" dirty="0" smtClean="0"/>
              <a:t>Legend:</a:t>
            </a:r>
          </a:p>
          <a:p>
            <a:pPr marL="633413" lvl="1" indent="-233363">
              <a:spcBef>
                <a:spcPts val="0"/>
              </a:spcBef>
            </a:pPr>
            <a:r>
              <a:rPr lang="en-US" dirty="0" smtClean="0"/>
              <a:t>CBE: Current Best Estimate</a:t>
            </a:r>
          </a:p>
          <a:p>
            <a:pPr marL="633413" lvl="1" indent="-233363">
              <a:spcBef>
                <a:spcPts val="0"/>
              </a:spcBef>
            </a:pPr>
            <a:r>
              <a:rPr lang="en-US" dirty="0" err="1" smtClean="0"/>
              <a:t>Cont</a:t>
            </a:r>
            <a:r>
              <a:rPr lang="en-US" dirty="0" smtClean="0"/>
              <a:t>: Contingency (percentage)</a:t>
            </a:r>
          </a:p>
          <a:p>
            <a:pPr marL="633413" lvl="1" indent="-233363">
              <a:spcBef>
                <a:spcPts val="0"/>
              </a:spcBef>
            </a:pPr>
            <a:r>
              <a:rPr lang="en-US" dirty="0" smtClean="0"/>
              <a:t>MEV: Maximum expected value</a:t>
            </a:r>
            <a:endParaRPr lang="en-US" dirty="0"/>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40</a:t>
            </a:fld>
            <a:endParaRPr lang="en-US" dirty="0"/>
          </a:p>
        </p:txBody>
      </p:sp>
      <p:pic>
        <p:nvPicPr>
          <p:cNvPr id="4" name="Picture 3" descr="EnhancedOrbiterMassMargin.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5034" y="959586"/>
            <a:ext cx="3863776" cy="5726095"/>
          </a:xfrm>
          <a:prstGeom prst="rect">
            <a:avLst/>
          </a:prstGeom>
          <a:ln>
            <a:solidFill>
              <a:schemeClr val="tx1"/>
            </a:solidFill>
          </a:ln>
        </p:spPr>
      </p:pic>
    </p:spTree>
    <p:extLst>
      <p:ext uri="{BB962C8B-B14F-4D97-AF65-F5344CB8AC3E}">
        <p14:creationId xmlns:p14="http://schemas.microsoft.com/office/powerpoint/2010/main" val="13833128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p:cNvSpPr>
            <a:spLocks noGrp="1"/>
          </p:cNvSpPr>
          <p:nvPr>
            <p:ph type="title"/>
          </p:nvPr>
        </p:nvSpPr>
        <p:spPr>
          <a:xfrm>
            <a:off x="1038278" y="-46355"/>
            <a:ext cx="7985212" cy="731838"/>
          </a:xfrm>
        </p:spPr>
        <p:txBody>
          <a:bodyPr anchor="b">
            <a:noAutofit/>
          </a:bodyPr>
          <a:lstStyle/>
          <a:p>
            <a:pPr>
              <a:lnSpc>
                <a:spcPct val="80000"/>
              </a:lnSpc>
            </a:pPr>
            <a:r>
              <a:rPr lang="en-US" sz="1600" i="1" dirty="0">
                <a:solidFill>
                  <a:srgbClr val="008000"/>
                </a:solidFill>
              </a:rPr>
              <a:t>MBSE Case Study</a:t>
            </a:r>
            <a:br>
              <a:rPr lang="en-US" sz="1600" i="1" dirty="0">
                <a:solidFill>
                  <a:srgbClr val="008000"/>
                </a:solidFill>
              </a:rPr>
            </a:br>
            <a:r>
              <a:rPr lang="en-US" dirty="0"/>
              <a:t>Model-Generated Power Margin Analysis</a:t>
            </a:r>
            <a:endParaRPr lang="en-US" b="1" dirty="0"/>
          </a:p>
        </p:txBody>
      </p:sp>
      <p:pic>
        <p:nvPicPr>
          <p:cNvPr id="4" name="Picture 3"/>
          <p:cNvPicPr>
            <a:picLocks noChangeAspect="1"/>
          </p:cNvPicPr>
          <p:nvPr/>
        </p:nvPicPr>
        <p:blipFill rotWithShape="1">
          <a:blip r:embed="rId3"/>
          <a:srcRect l="893" t="1237" r="16860" b="2450"/>
          <a:stretch/>
        </p:blipFill>
        <p:spPr>
          <a:xfrm>
            <a:off x="6115050" y="3143250"/>
            <a:ext cx="2747264" cy="1629474"/>
          </a:xfrm>
          <a:prstGeom prst="rect">
            <a:avLst/>
          </a:prstGeom>
        </p:spPr>
      </p:pic>
      <p:sp>
        <p:nvSpPr>
          <p:cNvPr id="6" name="Rectangle 5"/>
          <p:cNvSpPr/>
          <p:nvPr/>
        </p:nvSpPr>
        <p:spPr>
          <a:xfrm>
            <a:off x="647700" y="1885950"/>
            <a:ext cx="2286000" cy="1066800"/>
          </a:xfrm>
          <a:prstGeom prst="rect">
            <a:avLst/>
          </a:prstGeom>
        </p:spPr>
        <p:txBody>
          <a:bodyPr wrap="none" lIns="0" tIns="0" rIns="0" bIns="0">
            <a:noAutofit/>
          </a:bodyPr>
          <a:lstStyle/>
          <a:p>
            <a:pPr algn="ctr"/>
            <a:r>
              <a:rPr lang="en-US" sz="1600" b="1" dirty="0" smtClean="0">
                <a:latin typeface="Calibri"/>
                <a:cs typeface="Calibri"/>
              </a:rPr>
              <a:t>The Europa Clipper System Model</a:t>
            </a:r>
          </a:p>
          <a:p>
            <a:pPr algn="ctr"/>
            <a:r>
              <a:rPr lang="en-US" sz="1600" b="1" dirty="0" smtClean="0">
                <a:latin typeface="Calibri"/>
                <a:cs typeface="Calibri"/>
              </a:rPr>
              <a:t>Including component power </a:t>
            </a:r>
          </a:p>
          <a:p>
            <a:pPr algn="ctr"/>
            <a:r>
              <a:rPr lang="en-US" sz="1600" b="1" dirty="0" smtClean="0">
                <a:latin typeface="Calibri"/>
                <a:cs typeface="Calibri"/>
              </a:rPr>
              <a:t>characterizations and</a:t>
            </a:r>
            <a:br>
              <a:rPr lang="en-US" sz="1600" b="1" dirty="0" smtClean="0">
                <a:latin typeface="Calibri"/>
                <a:cs typeface="Calibri"/>
              </a:rPr>
            </a:br>
            <a:r>
              <a:rPr lang="en-US" sz="1600" b="1" dirty="0">
                <a:latin typeface="Calibri"/>
                <a:cs typeface="Calibri"/>
              </a:rPr>
              <a:t>m</a:t>
            </a:r>
            <a:r>
              <a:rPr lang="en-US" sz="1600" b="1" dirty="0" smtClean="0">
                <a:latin typeface="Calibri"/>
                <a:cs typeface="Calibri"/>
              </a:rPr>
              <a:t>ission scenarios</a:t>
            </a:r>
            <a:endParaRPr lang="en-US" sz="1600" b="1" dirty="0">
              <a:latin typeface="Calibri"/>
              <a:cs typeface="Calibri"/>
            </a:endParaRPr>
          </a:p>
        </p:txBody>
      </p:sp>
      <p:sp>
        <p:nvSpPr>
          <p:cNvPr id="7" name="Rectangle 6"/>
          <p:cNvSpPr/>
          <p:nvPr/>
        </p:nvSpPr>
        <p:spPr>
          <a:xfrm>
            <a:off x="3429000" y="1828800"/>
            <a:ext cx="2286000" cy="1123950"/>
          </a:xfrm>
          <a:prstGeom prst="rect">
            <a:avLst/>
          </a:prstGeom>
        </p:spPr>
        <p:txBody>
          <a:bodyPr wrap="none" lIns="0" tIns="0" rIns="0" bIns="0">
            <a:noAutofit/>
          </a:bodyPr>
          <a:lstStyle/>
          <a:p>
            <a:pPr algn="ctr"/>
            <a:r>
              <a:rPr lang="en-US" sz="1600" b="1" dirty="0" smtClean="0">
                <a:latin typeface="Calibri"/>
                <a:cs typeface="Calibri"/>
              </a:rPr>
              <a:t>Discipline Specific </a:t>
            </a:r>
          </a:p>
          <a:p>
            <a:pPr algn="ctr"/>
            <a:r>
              <a:rPr lang="en-US" sz="1600" b="1" dirty="0" smtClean="0">
                <a:latin typeface="Calibri"/>
                <a:cs typeface="Calibri"/>
              </a:rPr>
              <a:t>Energy and Power</a:t>
            </a:r>
            <a:br>
              <a:rPr lang="en-US" sz="1600" b="1" dirty="0" smtClean="0">
                <a:latin typeface="Calibri"/>
                <a:cs typeface="Calibri"/>
              </a:rPr>
            </a:br>
            <a:r>
              <a:rPr lang="en-US" sz="1600" b="1" dirty="0" smtClean="0">
                <a:latin typeface="Calibri"/>
                <a:cs typeface="Calibri"/>
              </a:rPr>
              <a:t>Margin</a:t>
            </a:r>
            <a:r>
              <a:rPr lang="en-US" sz="1600" b="1" dirty="0">
                <a:latin typeface="Calibri"/>
                <a:cs typeface="Calibri"/>
              </a:rPr>
              <a:t> </a:t>
            </a:r>
            <a:r>
              <a:rPr lang="en-US" sz="1600" b="1" dirty="0" smtClean="0">
                <a:latin typeface="Calibri"/>
                <a:cs typeface="Calibri"/>
              </a:rPr>
              <a:t>Functions</a:t>
            </a:r>
            <a:br>
              <a:rPr lang="en-US" sz="1600" b="1" dirty="0" smtClean="0">
                <a:latin typeface="Calibri"/>
                <a:cs typeface="Calibri"/>
              </a:rPr>
            </a:br>
            <a:r>
              <a:rPr lang="en-US" sz="1600" b="1" dirty="0" smtClean="0">
                <a:latin typeface="Calibri"/>
                <a:cs typeface="Calibri"/>
              </a:rPr>
              <a:t>in an accessible format </a:t>
            </a:r>
          </a:p>
          <a:p>
            <a:pPr algn="ctr"/>
            <a:r>
              <a:rPr lang="en-US" sz="1600" b="1" dirty="0" smtClean="0">
                <a:latin typeface="Calibri"/>
                <a:cs typeface="Calibri"/>
              </a:rPr>
              <a:t>(e.g. </a:t>
            </a:r>
            <a:r>
              <a:rPr lang="en-US" sz="1600" b="1" dirty="0" err="1" smtClean="0">
                <a:latin typeface="Calibri"/>
                <a:cs typeface="Calibri"/>
              </a:rPr>
              <a:t>Mathematica</a:t>
            </a:r>
            <a:r>
              <a:rPr lang="en-US" sz="1600" b="1" dirty="0" smtClean="0">
                <a:latin typeface="Calibri"/>
                <a:cs typeface="Calibri"/>
              </a:rPr>
              <a:t>)</a:t>
            </a:r>
            <a:endParaRPr lang="en-US" sz="1600" b="1" dirty="0">
              <a:latin typeface="Calibri"/>
              <a:cs typeface="Calibri"/>
            </a:endParaRPr>
          </a:p>
        </p:txBody>
      </p:sp>
      <p:sp>
        <p:nvSpPr>
          <p:cNvPr id="8" name="Rectangle 7"/>
          <p:cNvSpPr/>
          <p:nvPr/>
        </p:nvSpPr>
        <p:spPr>
          <a:xfrm>
            <a:off x="6261100" y="1981200"/>
            <a:ext cx="2286000" cy="762000"/>
          </a:xfrm>
          <a:prstGeom prst="rect">
            <a:avLst/>
          </a:prstGeom>
        </p:spPr>
        <p:txBody>
          <a:bodyPr wrap="none" lIns="0" tIns="0" rIns="0" bIns="0">
            <a:noAutofit/>
          </a:bodyPr>
          <a:lstStyle/>
          <a:p>
            <a:pPr algn="ctr"/>
            <a:r>
              <a:rPr lang="en-US" sz="1600" b="1" dirty="0" smtClean="0">
                <a:latin typeface="Calibri"/>
                <a:cs typeface="Calibri"/>
              </a:rPr>
              <a:t>Mission Specific Energy </a:t>
            </a:r>
          </a:p>
          <a:p>
            <a:pPr algn="ctr"/>
            <a:r>
              <a:rPr lang="en-US" sz="1600" b="1" dirty="0" smtClean="0">
                <a:latin typeface="Calibri"/>
                <a:cs typeface="Calibri"/>
              </a:rPr>
              <a:t>and Power Margin</a:t>
            </a:r>
            <a:br>
              <a:rPr lang="en-US" sz="1600" b="1" dirty="0" smtClean="0">
                <a:latin typeface="Calibri"/>
                <a:cs typeface="Calibri"/>
              </a:rPr>
            </a:br>
            <a:r>
              <a:rPr lang="en-US" sz="1600" b="1" dirty="0" smtClean="0">
                <a:latin typeface="Calibri"/>
                <a:cs typeface="Calibri"/>
              </a:rPr>
              <a:t>Analysis Results</a:t>
            </a:r>
          </a:p>
          <a:p>
            <a:pPr algn="ctr"/>
            <a:endParaRPr lang="en-US" sz="1600" b="1" dirty="0">
              <a:latin typeface="Calibri"/>
              <a:cs typeface="Calibri"/>
            </a:endParaRPr>
          </a:p>
        </p:txBody>
      </p:sp>
      <p:pic>
        <p:nvPicPr>
          <p:cNvPr id="11" name="Picture 10"/>
          <p:cNvPicPr>
            <a:picLocks noChangeAspect="1"/>
          </p:cNvPicPr>
          <p:nvPr/>
        </p:nvPicPr>
        <p:blipFill>
          <a:blip r:embed="rId4"/>
          <a:stretch>
            <a:fillRect/>
          </a:stretch>
        </p:blipFill>
        <p:spPr>
          <a:xfrm>
            <a:off x="914400" y="3124200"/>
            <a:ext cx="2057400" cy="2172922"/>
          </a:xfrm>
          <a:prstGeom prst="rect">
            <a:avLst/>
          </a:prstGeom>
        </p:spPr>
      </p:pic>
      <p:sp>
        <p:nvSpPr>
          <p:cNvPr id="12" name="Rounded Rectangle 11"/>
          <p:cNvSpPr/>
          <p:nvPr/>
        </p:nvSpPr>
        <p:spPr>
          <a:xfrm>
            <a:off x="3733800" y="3276600"/>
            <a:ext cx="1676400" cy="1295400"/>
          </a:xfrm>
          <a:prstGeom prst="roundRect">
            <a:avLst>
              <a:gd name="adj" fmla="val 9592"/>
            </a:avLst>
          </a:prstGeom>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600" dirty="0" smtClean="0"/>
              <a:t>Energy Power Margin Analysis</a:t>
            </a:r>
            <a:br>
              <a:rPr lang="en-US" sz="1600" dirty="0" smtClean="0"/>
            </a:br>
            <a:r>
              <a:rPr lang="en-US" sz="1100" b="1" dirty="0" smtClean="0"/>
              <a:t>Mathematica/Maple/Matlab</a:t>
            </a:r>
            <a:endParaRPr lang="en-US" sz="1100" b="1" dirty="0"/>
          </a:p>
        </p:txBody>
      </p:sp>
      <p:sp>
        <p:nvSpPr>
          <p:cNvPr id="13" name="Right Arrow 12"/>
          <p:cNvSpPr/>
          <p:nvPr/>
        </p:nvSpPr>
        <p:spPr>
          <a:xfrm>
            <a:off x="3200400" y="3657600"/>
            <a:ext cx="457200" cy="457200"/>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4" name="Right Arrow 13"/>
          <p:cNvSpPr/>
          <p:nvPr/>
        </p:nvSpPr>
        <p:spPr>
          <a:xfrm>
            <a:off x="5486400" y="3657600"/>
            <a:ext cx="457200" cy="457200"/>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6" name="Rectangle 15"/>
          <p:cNvSpPr/>
          <p:nvPr/>
        </p:nvSpPr>
        <p:spPr>
          <a:xfrm>
            <a:off x="457200" y="5638800"/>
            <a:ext cx="8229600" cy="685800"/>
          </a:xfrm>
          <a:prstGeom prst="rect">
            <a:avLst/>
          </a:prstGeom>
        </p:spPr>
        <p:txBody>
          <a:bodyPr wrap="square" lIns="0" tIns="0" rIns="0" bIns="0">
            <a:noAutofit/>
          </a:bodyPr>
          <a:lstStyle/>
          <a:p>
            <a:pPr algn="ctr"/>
            <a:r>
              <a:rPr lang="en-US" dirty="0" smtClean="0">
                <a:solidFill>
                  <a:srgbClr val="800000"/>
                </a:solidFill>
              </a:rPr>
              <a:t>Key system metrics (such as power margin) are derived early in the mission lifecycle, using reliable analysis functions, </a:t>
            </a:r>
            <a:r>
              <a:rPr lang="en-US" dirty="0">
                <a:solidFill>
                  <a:srgbClr val="800000"/>
                </a:solidFill>
              </a:rPr>
              <a:t>produced rapidly with </a:t>
            </a:r>
            <a:r>
              <a:rPr lang="en-US" dirty="0" smtClean="0">
                <a:solidFill>
                  <a:srgbClr val="800000"/>
                </a:solidFill>
              </a:rPr>
              <a:t>little effort.</a:t>
            </a:r>
            <a:endParaRPr lang="en-US" dirty="0">
              <a:solidFill>
                <a:srgbClr val="800000"/>
              </a:solidFill>
            </a:endParaRPr>
          </a:p>
        </p:txBody>
      </p:sp>
      <p:sp>
        <p:nvSpPr>
          <p:cNvPr id="5" name="Slide Number Placeholder 4"/>
          <p:cNvSpPr>
            <a:spLocks noGrp="1"/>
          </p:cNvSpPr>
          <p:nvPr>
            <p:ph type="sldNum" sz="quarter" idx="4294967295"/>
          </p:nvPr>
        </p:nvSpPr>
        <p:spPr>
          <a:xfrm>
            <a:off x="6985017" y="6587071"/>
            <a:ext cx="2133600" cy="252942"/>
          </a:xfrm>
          <a:prstGeom prst="rect">
            <a:avLst/>
          </a:prstGeom>
        </p:spPr>
        <p:txBody>
          <a:bodyPr/>
          <a:lstStyle/>
          <a:p>
            <a:fld id="{AC15811A-F12B-2F4C-8CA2-F95E51D6F269}" type="slidenum">
              <a:rPr lang="en-US" smtClean="0"/>
              <a:t>41</a:t>
            </a:fld>
            <a:endParaRPr lang="en-US" dirty="0"/>
          </a:p>
        </p:txBody>
      </p:sp>
      <p:pic>
        <p:nvPicPr>
          <p:cNvPr id="19" name="Picture 18"/>
          <p:cNvPicPr>
            <a:picLocks noChangeAspect="1"/>
          </p:cNvPicPr>
          <p:nvPr/>
        </p:nvPicPr>
        <p:blipFill>
          <a:blip r:embed="rId5"/>
          <a:stretch>
            <a:fillRect/>
          </a:stretch>
        </p:blipFill>
        <p:spPr>
          <a:xfrm>
            <a:off x="457201" y="3200400"/>
            <a:ext cx="635763" cy="1828800"/>
          </a:xfrm>
          <a:prstGeom prst="rect">
            <a:avLst/>
          </a:prstGeom>
        </p:spPr>
      </p:pic>
    </p:spTree>
    <p:extLst>
      <p:ext uri="{BB962C8B-B14F-4D97-AF65-F5344CB8AC3E}">
        <p14:creationId xmlns:p14="http://schemas.microsoft.com/office/powerpoint/2010/main" val="25179679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19734" y="24300"/>
            <a:ext cx="7667066" cy="703834"/>
          </a:xfrm>
        </p:spPr>
        <p:txBody>
          <a:bodyPr>
            <a:normAutofit/>
          </a:bodyPr>
          <a:lstStyle/>
          <a:p>
            <a:pPr>
              <a:lnSpc>
                <a:spcPct val="80000"/>
              </a:lnSpc>
            </a:pPr>
            <a:r>
              <a:rPr lang="en-US" sz="1800" i="1" dirty="0">
                <a:solidFill>
                  <a:srgbClr val="008000"/>
                </a:solidFill>
              </a:rPr>
              <a:t>MBSE Case </a:t>
            </a:r>
            <a:r>
              <a:rPr lang="en-US" sz="1800" i="1" dirty="0" smtClean="0">
                <a:solidFill>
                  <a:srgbClr val="008000"/>
                </a:solidFill>
              </a:rPr>
              <a:t>Study</a:t>
            </a:r>
            <a:r>
              <a:rPr lang="en-US" i="1" dirty="0" smtClean="0">
                <a:solidFill>
                  <a:srgbClr val="008000"/>
                </a:solidFill>
              </a:rPr>
              <a:t/>
            </a:r>
            <a:br>
              <a:rPr lang="en-US" i="1" dirty="0" smtClean="0">
                <a:solidFill>
                  <a:srgbClr val="008000"/>
                </a:solidFill>
              </a:rPr>
            </a:br>
            <a:r>
              <a:rPr lang="en-US" sz="3100" b="1" dirty="0" smtClean="0"/>
              <a:t>Modeling </a:t>
            </a:r>
            <a:r>
              <a:rPr lang="en-US" sz="3100" b="1" dirty="0"/>
              <a:t>Power Load </a:t>
            </a:r>
            <a:r>
              <a:rPr lang="en-US" sz="3100" b="1" dirty="0" smtClean="0"/>
              <a:t>Characterization</a:t>
            </a:r>
            <a:endParaRPr lang="en-US" sz="2400" dirty="0"/>
          </a:p>
        </p:txBody>
      </p:sp>
      <p:sp>
        <p:nvSpPr>
          <p:cNvPr id="9" name="Slide Number Placeholder 8"/>
          <p:cNvSpPr>
            <a:spLocks noGrp="1"/>
          </p:cNvSpPr>
          <p:nvPr>
            <p:ph type="sldNum" sz="quarter" idx="4294967295"/>
          </p:nvPr>
        </p:nvSpPr>
        <p:spPr>
          <a:xfrm>
            <a:off x="6951133" y="6570133"/>
            <a:ext cx="2133600" cy="287867"/>
          </a:xfrm>
          <a:prstGeom prst="rect">
            <a:avLst/>
          </a:prstGeom>
        </p:spPr>
        <p:txBody>
          <a:bodyPr/>
          <a:lstStyle/>
          <a:p>
            <a:fld id="{AC15811A-F12B-2F4C-8CA2-F95E51D6F269}" type="slidenum">
              <a:rPr lang="en-US" smtClean="0">
                <a:solidFill>
                  <a:srgbClr val="000000"/>
                </a:solidFill>
              </a:rPr>
              <a:pPr/>
              <a:t>42</a:t>
            </a:fld>
            <a:endParaRPr lang="en-US" dirty="0">
              <a:solidFill>
                <a:srgbClr val="000000"/>
              </a:solidFill>
            </a:endParaRPr>
          </a:p>
        </p:txBody>
      </p:sp>
      <p:sp>
        <p:nvSpPr>
          <p:cNvPr id="7" name="Rectangle 6"/>
          <p:cNvSpPr/>
          <p:nvPr/>
        </p:nvSpPr>
        <p:spPr>
          <a:xfrm>
            <a:off x="279400" y="4936069"/>
            <a:ext cx="3378200" cy="1447800"/>
          </a:xfrm>
          <a:prstGeom prst="rect">
            <a:avLst/>
          </a:prstGeom>
        </p:spPr>
        <p:txBody>
          <a:bodyPr wrap="square" lIns="0" tIns="0" rIns="0" bIns="0">
            <a:noAutofit/>
          </a:bodyPr>
          <a:lstStyle/>
          <a:p>
            <a:pPr defTabSz="457200"/>
            <a:r>
              <a:rPr lang="en-US" dirty="0" smtClean="0">
                <a:solidFill>
                  <a:srgbClr val="800000"/>
                </a:solidFill>
              </a:rPr>
              <a:t>Associates </a:t>
            </a:r>
            <a:r>
              <a:rPr lang="en-US" dirty="0">
                <a:solidFill>
                  <a:srgbClr val="800000"/>
                </a:solidFill>
              </a:rPr>
              <a:t>a system-level power load characterization with a power load </a:t>
            </a:r>
            <a:r>
              <a:rPr lang="en-US" dirty="0" smtClean="0">
                <a:solidFill>
                  <a:srgbClr val="800000"/>
                </a:solidFill>
              </a:rPr>
              <a:t>characterization </a:t>
            </a:r>
            <a:r>
              <a:rPr lang="en-US" dirty="0">
                <a:solidFill>
                  <a:srgbClr val="800000"/>
                </a:solidFill>
              </a:rPr>
              <a:t>of each component</a:t>
            </a:r>
          </a:p>
        </p:txBody>
      </p:sp>
      <p:pic>
        <p:nvPicPr>
          <p:cNvPr id="11" name="Picture 10"/>
          <p:cNvPicPr>
            <a:picLocks noChangeAspect="1"/>
          </p:cNvPicPr>
          <p:nvPr/>
        </p:nvPicPr>
        <p:blipFill>
          <a:blip r:embed="rId3"/>
          <a:stretch>
            <a:fillRect/>
          </a:stretch>
        </p:blipFill>
        <p:spPr>
          <a:xfrm>
            <a:off x="457200" y="1592727"/>
            <a:ext cx="8229600" cy="3055473"/>
          </a:xfrm>
          <a:prstGeom prst="rect">
            <a:avLst/>
          </a:prstGeom>
        </p:spPr>
      </p:pic>
      <p:grpSp>
        <p:nvGrpSpPr>
          <p:cNvPr id="10" name="Group 9"/>
          <p:cNvGrpSpPr/>
          <p:nvPr/>
        </p:nvGrpSpPr>
        <p:grpSpPr>
          <a:xfrm>
            <a:off x="3657600" y="4343400"/>
            <a:ext cx="5076555" cy="2080609"/>
            <a:chOff x="2290606" y="1600200"/>
            <a:chExt cx="6371955" cy="2842609"/>
          </a:xfrm>
        </p:grpSpPr>
        <p:pic>
          <p:nvPicPr>
            <p:cNvPr id="12" name="Picture 11"/>
            <p:cNvPicPr>
              <a:picLocks noChangeAspect="1"/>
            </p:cNvPicPr>
            <p:nvPr/>
          </p:nvPicPr>
          <p:blipFill rotWithShape="1">
            <a:blip r:embed="rId4"/>
            <a:srcRect l="14852" r="33530" b="81387"/>
            <a:stretch/>
          </p:blipFill>
          <p:spPr>
            <a:xfrm>
              <a:off x="2290606" y="1600200"/>
              <a:ext cx="6371955" cy="846485"/>
            </a:xfrm>
            <a:prstGeom prst="rect">
              <a:avLst/>
            </a:prstGeom>
          </p:spPr>
        </p:pic>
        <p:pic>
          <p:nvPicPr>
            <p:cNvPr id="13" name="Picture 12"/>
            <p:cNvPicPr>
              <a:picLocks noChangeAspect="1"/>
            </p:cNvPicPr>
            <p:nvPr/>
          </p:nvPicPr>
          <p:blipFill rotWithShape="1">
            <a:blip r:embed="rId4"/>
            <a:srcRect l="14852" t="43974" r="33530" b="38349"/>
            <a:stretch/>
          </p:blipFill>
          <p:spPr>
            <a:xfrm>
              <a:off x="2290606" y="2415098"/>
              <a:ext cx="6371955" cy="803911"/>
            </a:xfrm>
            <a:prstGeom prst="rect">
              <a:avLst/>
            </a:prstGeom>
          </p:spPr>
        </p:pic>
        <p:pic>
          <p:nvPicPr>
            <p:cNvPr id="14" name="Picture 13"/>
            <p:cNvPicPr>
              <a:picLocks noChangeAspect="1"/>
            </p:cNvPicPr>
            <p:nvPr/>
          </p:nvPicPr>
          <p:blipFill rotWithShape="1">
            <a:blip r:embed="rId4"/>
            <a:srcRect l="14852" t="66775" r="33530" b="14780"/>
            <a:stretch/>
          </p:blipFill>
          <p:spPr>
            <a:xfrm>
              <a:off x="2290606" y="3188749"/>
              <a:ext cx="6371955" cy="838864"/>
            </a:xfrm>
            <a:prstGeom prst="rect">
              <a:avLst/>
            </a:prstGeom>
          </p:spPr>
        </p:pic>
        <p:pic>
          <p:nvPicPr>
            <p:cNvPr id="15" name="Picture 14"/>
            <p:cNvPicPr>
              <a:picLocks noChangeAspect="1"/>
            </p:cNvPicPr>
            <p:nvPr/>
          </p:nvPicPr>
          <p:blipFill rotWithShape="1">
            <a:blip r:embed="rId4"/>
            <a:srcRect l="14852" t="90087" r="33530"/>
            <a:stretch/>
          </p:blipFill>
          <p:spPr>
            <a:xfrm>
              <a:off x="2290606" y="3991996"/>
              <a:ext cx="6371955" cy="450813"/>
            </a:xfrm>
            <a:prstGeom prst="rect">
              <a:avLst/>
            </a:prstGeom>
          </p:spPr>
        </p:pic>
      </p:grpSp>
    </p:spTree>
    <p:extLst>
      <p:ext uri="{BB962C8B-B14F-4D97-AF65-F5344CB8AC3E}">
        <p14:creationId xmlns:p14="http://schemas.microsoft.com/office/powerpoint/2010/main" val="2145694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9661" y="2920517"/>
            <a:ext cx="6551802" cy="3632683"/>
          </a:xfrm>
          <a:prstGeom prst="rect">
            <a:avLst/>
          </a:prstGeom>
        </p:spPr>
      </p:pic>
      <p:sp>
        <p:nvSpPr>
          <p:cNvPr id="5" name="Title 4"/>
          <p:cNvSpPr>
            <a:spLocks noGrp="1"/>
          </p:cNvSpPr>
          <p:nvPr>
            <p:ph type="title"/>
          </p:nvPr>
        </p:nvSpPr>
        <p:spPr>
          <a:xfrm>
            <a:off x="939800" y="16921"/>
            <a:ext cx="5670959" cy="677346"/>
          </a:xfrm>
        </p:spPr>
        <p:txBody>
          <a:bodyPr>
            <a:normAutofit/>
          </a:bodyPr>
          <a:lstStyle/>
          <a:p>
            <a:pPr>
              <a:lnSpc>
                <a:spcPct val="80000"/>
              </a:lnSpc>
            </a:pPr>
            <a:r>
              <a:rPr lang="en-US" sz="1600" i="1" dirty="0">
                <a:solidFill>
                  <a:srgbClr val="008000"/>
                </a:solidFill>
              </a:rPr>
              <a:t>MBSE Case Study</a:t>
            </a:r>
            <a:br>
              <a:rPr lang="en-US" sz="1600" i="1" dirty="0">
                <a:solidFill>
                  <a:srgbClr val="008000"/>
                </a:solidFill>
              </a:rPr>
            </a:br>
            <a:r>
              <a:rPr lang="en-US" b="1" dirty="0" smtClean="0"/>
              <a:t>Mission Scenario Modeling</a:t>
            </a:r>
            <a:endParaRPr lang="en-US" sz="4000" dirty="0"/>
          </a:p>
        </p:txBody>
      </p:sp>
      <p:sp>
        <p:nvSpPr>
          <p:cNvPr id="8" name="Content Placeholder 7"/>
          <p:cNvSpPr>
            <a:spLocks noGrp="1"/>
          </p:cNvSpPr>
          <p:nvPr>
            <p:ph idx="1"/>
          </p:nvPr>
        </p:nvSpPr>
        <p:spPr>
          <a:xfrm>
            <a:off x="137399" y="931912"/>
            <a:ext cx="6248400" cy="2161961"/>
          </a:xfrm>
        </p:spPr>
        <p:txBody>
          <a:bodyPr>
            <a:normAutofit/>
          </a:bodyPr>
          <a:lstStyle/>
          <a:p>
            <a:pPr marL="228600" indent="-228600">
              <a:lnSpc>
                <a:spcPct val="85000"/>
              </a:lnSpc>
            </a:pPr>
            <a:r>
              <a:rPr lang="en-US" dirty="0" smtClean="0">
                <a:solidFill>
                  <a:schemeClr val="accent2">
                    <a:lumMod val="75000"/>
                  </a:schemeClr>
                </a:solidFill>
              </a:rPr>
              <a:t>Think of an orbit as a flower with petals</a:t>
            </a:r>
          </a:p>
          <a:p>
            <a:pPr marL="228600" indent="-228600">
              <a:lnSpc>
                <a:spcPct val="85000"/>
              </a:lnSpc>
            </a:pPr>
            <a:r>
              <a:rPr lang="en-US" dirty="0" smtClean="0">
                <a:solidFill>
                  <a:schemeClr val="accent2">
                    <a:lumMod val="75000"/>
                  </a:schemeClr>
                </a:solidFill>
              </a:rPr>
              <a:t>Define </a:t>
            </a:r>
            <a:r>
              <a:rPr lang="en-US" dirty="0">
                <a:solidFill>
                  <a:schemeClr val="accent2">
                    <a:lumMod val="75000"/>
                  </a:schemeClr>
                </a:solidFill>
              </a:rPr>
              <a:t>each piece of a flyby petal as a system level power mode.</a:t>
            </a:r>
          </a:p>
          <a:p>
            <a:pPr marL="228600" indent="-228600">
              <a:lnSpc>
                <a:spcPct val="85000"/>
              </a:lnSpc>
            </a:pPr>
            <a:r>
              <a:rPr lang="en-US" dirty="0" smtClean="0">
                <a:solidFill>
                  <a:schemeClr val="accent2">
                    <a:lumMod val="75000"/>
                  </a:schemeClr>
                </a:solidFill>
              </a:rPr>
              <a:t>Define </a:t>
            </a:r>
            <a:r>
              <a:rPr lang="en-US" dirty="0">
                <a:solidFill>
                  <a:schemeClr val="accent2">
                    <a:lumMod val="75000"/>
                  </a:schemeClr>
                </a:solidFill>
              </a:rPr>
              <a:t>the </a:t>
            </a:r>
            <a:r>
              <a:rPr lang="en-US" dirty="0" smtClean="0">
                <a:solidFill>
                  <a:schemeClr val="accent2">
                    <a:lumMod val="75000"/>
                  </a:schemeClr>
                </a:solidFill>
              </a:rPr>
              <a:t>flyby</a:t>
            </a:r>
            <a:r>
              <a:rPr lang="en-US" dirty="0">
                <a:solidFill>
                  <a:schemeClr val="accent2">
                    <a:lumMod val="75000"/>
                  </a:schemeClr>
                </a:solidFill>
              </a:rPr>
              <a:t> </a:t>
            </a:r>
            <a:r>
              <a:rPr lang="en-US" dirty="0" smtClean="0">
                <a:solidFill>
                  <a:schemeClr val="accent2">
                    <a:lumMod val="75000"/>
                  </a:schemeClr>
                </a:solidFill>
              </a:rPr>
              <a:t>scenario </a:t>
            </a:r>
            <a:r>
              <a:rPr lang="en-US" dirty="0">
                <a:solidFill>
                  <a:schemeClr val="accent2">
                    <a:lumMod val="75000"/>
                  </a:schemeClr>
                </a:solidFill>
              </a:rPr>
              <a:t>as a timeline in terms of the system level power modes</a:t>
            </a:r>
            <a:r>
              <a:rPr lang="en-US" dirty="0" smtClean="0">
                <a:solidFill>
                  <a:schemeClr val="accent2">
                    <a:lumMod val="75000"/>
                  </a:schemeClr>
                </a:solidFill>
              </a:rPr>
              <a:t>.</a:t>
            </a:r>
            <a:endParaRPr lang="en-US" dirty="0">
              <a:solidFill>
                <a:schemeClr val="accent2">
                  <a:lumMod val="75000"/>
                </a:schemeClr>
              </a:solidFill>
            </a:endParaRPr>
          </a:p>
        </p:txBody>
      </p:sp>
      <p:sp>
        <p:nvSpPr>
          <p:cNvPr id="21" name="Slide Number Placeholder 20"/>
          <p:cNvSpPr>
            <a:spLocks noGrp="1"/>
          </p:cNvSpPr>
          <p:nvPr>
            <p:ph type="sldNum" sz="quarter" idx="4294967295"/>
          </p:nvPr>
        </p:nvSpPr>
        <p:spPr>
          <a:xfrm>
            <a:off x="6951133" y="6587067"/>
            <a:ext cx="2133600" cy="210608"/>
          </a:xfrm>
          <a:prstGeom prst="rect">
            <a:avLst/>
          </a:prstGeom>
        </p:spPr>
        <p:txBody>
          <a:bodyPr/>
          <a:lstStyle/>
          <a:p>
            <a:fld id="{AC15811A-F12B-2F4C-8CA2-F95E51D6F269}" type="slidenum">
              <a:rPr lang="en-US" smtClean="0"/>
              <a:t>43</a:t>
            </a:fld>
            <a:endParaRPr lang="en-US" dirty="0"/>
          </a:p>
        </p:txBody>
      </p:sp>
      <p:pic>
        <p:nvPicPr>
          <p:cNvPr id="2" name="Picture 1"/>
          <p:cNvPicPr>
            <a:picLocks noChangeAspect="1"/>
          </p:cNvPicPr>
          <p:nvPr/>
        </p:nvPicPr>
        <p:blipFill>
          <a:blip r:embed="rId4"/>
          <a:stretch>
            <a:fillRect/>
          </a:stretch>
        </p:blipFill>
        <p:spPr>
          <a:xfrm>
            <a:off x="6705600" y="146039"/>
            <a:ext cx="2245038" cy="6457950"/>
          </a:xfrm>
          <a:prstGeom prst="rect">
            <a:avLst/>
          </a:prstGeom>
          <a:solidFill>
            <a:schemeClr val="bg1">
              <a:lumMod val="95000"/>
            </a:schemeClr>
          </a:solidFill>
          <a:ln w="12700" cmpd="sng">
            <a:solidFill>
              <a:schemeClr val="tx1"/>
            </a:solidFill>
          </a:ln>
          <a:effectLst>
            <a:outerShdw blurRad="50800" dist="38100" dir="2700000" algn="tl" rotWithShape="0">
              <a:prstClr val="black">
                <a:alpha val="40000"/>
              </a:prstClr>
            </a:outerShdw>
          </a:effectLst>
        </p:spPr>
      </p:pic>
      <p:sp>
        <p:nvSpPr>
          <p:cNvPr id="3" name="Right Arrow 2"/>
          <p:cNvSpPr/>
          <p:nvPr/>
        </p:nvSpPr>
        <p:spPr>
          <a:xfrm>
            <a:off x="6006971" y="2107170"/>
            <a:ext cx="606439" cy="241407"/>
          </a:xfrm>
          <a:prstGeom prst="rightArrow">
            <a:avLst/>
          </a:prstGeom>
          <a:solidFill>
            <a:schemeClr val="accent6">
              <a:lumMod val="60000"/>
              <a:lumOff val="4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433389" y="4707236"/>
            <a:ext cx="151182" cy="16127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4637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grpId="0" nodeType="clickEffect">
                                  <p:stCondLst>
                                    <p:cond delay="0"/>
                                  </p:stCondLst>
                                  <p:childTnLst>
                                    <p:animMotion origin="layout" path="M 0.28013 -0.22928 C 0.43401 -0.22928 0.5594 -0.12715 0.5594 -0.00093 C 0.5594 0.12505 0.43401 0.22742 0.28013 0.22742 C 0.12661 0.22742 0.00174 0.12505 0.00174 -0.00093 C 0.00174 -0.12715 0.12661 -0.22928 0.28013 -0.22928 Z " pathEditMode="relative" rAng="0" ptsTypes="fffff">
                                      <p:cBhvr>
                                        <p:cTn id="6" dur="4000" spd="-100000" fill="hold"/>
                                        <p:tgtEl>
                                          <p:spTgt spid="6"/>
                                        </p:tgtEl>
                                        <p:attrNameLst>
                                          <p:attrName>ppt_x</p:attrName>
                                          <p:attrName>ppt_y</p:attrName>
                                        </p:attrNameLst>
                                      </p:cBhvr>
                                      <p:rCtr x="52" y="22835"/>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9"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ssolv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4225"/>
            <a:ext cx="8839200" cy="701436"/>
          </a:xfrm>
        </p:spPr>
        <p:txBody>
          <a:bodyPr>
            <a:noAutofit/>
          </a:bodyPr>
          <a:lstStyle/>
          <a:p>
            <a:pPr>
              <a:lnSpc>
                <a:spcPct val="80000"/>
              </a:lnSpc>
            </a:pPr>
            <a:r>
              <a:rPr lang="en-US" sz="1600" i="1" dirty="0">
                <a:solidFill>
                  <a:srgbClr val="008000"/>
                </a:solidFill>
              </a:rPr>
              <a:t>MBSE Case </a:t>
            </a:r>
            <a:r>
              <a:rPr lang="en-US" sz="1600" i="1" dirty="0" smtClean="0">
                <a:solidFill>
                  <a:srgbClr val="008000"/>
                </a:solidFill>
              </a:rPr>
              <a:t>Study</a:t>
            </a:r>
            <a:br>
              <a:rPr lang="en-US" sz="1600" i="1" dirty="0" smtClean="0">
                <a:solidFill>
                  <a:srgbClr val="008000"/>
                </a:solidFill>
              </a:rPr>
            </a:br>
            <a:r>
              <a:rPr lang="en-US" b="1" dirty="0" smtClean="0"/>
              <a:t>Model-Generated Power </a:t>
            </a:r>
            <a:r>
              <a:rPr lang="en-US" b="1" dirty="0"/>
              <a:t>Margin </a:t>
            </a:r>
            <a:r>
              <a:rPr lang="en-US" b="1" dirty="0" smtClean="0"/>
              <a:t>Analysis</a:t>
            </a:r>
            <a:endParaRPr lang="en-US" dirty="0"/>
          </a:p>
        </p:txBody>
      </p:sp>
      <p:sp>
        <p:nvSpPr>
          <p:cNvPr id="5" name="Slide Number Placeholder 4"/>
          <p:cNvSpPr>
            <a:spLocks noGrp="1"/>
          </p:cNvSpPr>
          <p:nvPr>
            <p:ph type="sldNum" sz="quarter" idx="4294967295"/>
          </p:nvPr>
        </p:nvSpPr>
        <p:spPr>
          <a:xfrm>
            <a:off x="6924000" y="6600738"/>
            <a:ext cx="2133600" cy="241260"/>
          </a:xfrm>
          <a:prstGeom prst="rect">
            <a:avLst/>
          </a:prstGeom>
        </p:spPr>
        <p:txBody>
          <a:bodyPr/>
          <a:lstStyle/>
          <a:p>
            <a:fld id="{AC15811A-F12B-2F4C-8CA2-F95E51D6F269}" type="slidenum">
              <a:rPr lang="en-US" smtClean="0"/>
              <a:pPr/>
              <a:t>44</a:t>
            </a:fld>
            <a:endParaRPr lang="en-US" dirty="0"/>
          </a:p>
        </p:txBody>
      </p:sp>
      <p:pic>
        <p:nvPicPr>
          <p:cNvPr id="6" name="Picture 5"/>
          <p:cNvPicPr>
            <a:picLocks noChangeAspect="1"/>
          </p:cNvPicPr>
          <p:nvPr/>
        </p:nvPicPr>
        <p:blipFill rotWithShape="1">
          <a:blip r:embed="rId3"/>
          <a:srcRect l="893" t="1237" r="16860" b="2450"/>
          <a:stretch/>
        </p:blipFill>
        <p:spPr>
          <a:xfrm>
            <a:off x="71959" y="1673225"/>
            <a:ext cx="7451366" cy="4419600"/>
          </a:xfrm>
          <a:prstGeom prst="rect">
            <a:avLst/>
          </a:prstGeom>
        </p:spPr>
      </p:pic>
      <p:cxnSp>
        <p:nvCxnSpPr>
          <p:cNvPr id="4" name="Straight Connector 3"/>
          <p:cNvCxnSpPr/>
          <p:nvPr/>
        </p:nvCxnSpPr>
        <p:spPr>
          <a:xfrm>
            <a:off x="7962900" y="2185447"/>
            <a:ext cx="869950" cy="6350"/>
          </a:xfrm>
          <a:prstGeom prst="line">
            <a:avLst/>
          </a:prstGeom>
          <a:ln>
            <a:solidFill>
              <a:srgbClr val="FF0066"/>
            </a:solidFill>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7918151" y="2172747"/>
            <a:ext cx="941119" cy="246221"/>
          </a:xfrm>
          <a:prstGeom prst="rect">
            <a:avLst/>
          </a:prstGeom>
          <a:noFill/>
        </p:spPr>
        <p:txBody>
          <a:bodyPr wrap="square" rtlCol="0">
            <a:spAutoFit/>
          </a:bodyPr>
          <a:lstStyle/>
          <a:p>
            <a:r>
              <a:rPr lang="en-US" sz="1000" b="1" dirty="0" smtClean="0"/>
              <a:t>Battery SOC</a:t>
            </a:r>
            <a:endParaRPr lang="en-US" sz="1000" b="1" dirty="0"/>
          </a:p>
        </p:txBody>
      </p:sp>
      <p:cxnSp>
        <p:nvCxnSpPr>
          <p:cNvPr id="13" name="Straight Connector 12"/>
          <p:cNvCxnSpPr/>
          <p:nvPr/>
        </p:nvCxnSpPr>
        <p:spPr>
          <a:xfrm>
            <a:off x="7962900" y="2776855"/>
            <a:ext cx="869950" cy="6350"/>
          </a:xfrm>
          <a:prstGeom prst="line">
            <a:avLst/>
          </a:prstGeom>
          <a:ln>
            <a:solidFill>
              <a:srgbClr val="996600"/>
            </a:solidFill>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7821156" y="2764155"/>
            <a:ext cx="1322844" cy="246221"/>
          </a:xfrm>
          <a:prstGeom prst="rect">
            <a:avLst/>
          </a:prstGeom>
          <a:noFill/>
        </p:spPr>
        <p:txBody>
          <a:bodyPr wrap="square" rtlCol="0">
            <a:spAutoFit/>
          </a:bodyPr>
          <a:lstStyle/>
          <a:p>
            <a:r>
              <a:rPr lang="en-US" sz="1000" b="1" dirty="0" smtClean="0"/>
              <a:t>Total Load + 40%</a:t>
            </a:r>
            <a:endParaRPr lang="en-US" sz="1000" b="1" dirty="0"/>
          </a:p>
        </p:txBody>
      </p:sp>
      <p:cxnSp>
        <p:nvCxnSpPr>
          <p:cNvPr id="15" name="Straight Connector 14"/>
          <p:cNvCxnSpPr/>
          <p:nvPr/>
        </p:nvCxnSpPr>
        <p:spPr>
          <a:xfrm>
            <a:off x="7962900" y="3359796"/>
            <a:ext cx="869950" cy="635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7851394" y="3347096"/>
            <a:ext cx="1292606" cy="246221"/>
          </a:xfrm>
          <a:prstGeom prst="rect">
            <a:avLst/>
          </a:prstGeom>
          <a:noFill/>
        </p:spPr>
        <p:txBody>
          <a:bodyPr wrap="square" rtlCol="0">
            <a:spAutoFit/>
          </a:bodyPr>
          <a:lstStyle/>
          <a:p>
            <a:r>
              <a:rPr lang="en-US" sz="1000" b="1" dirty="0" smtClean="0"/>
              <a:t>Power Generation</a:t>
            </a:r>
            <a:endParaRPr lang="en-US" sz="1000" b="1" dirty="0"/>
          </a:p>
        </p:txBody>
      </p:sp>
      <p:sp>
        <p:nvSpPr>
          <p:cNvPr id="22" name="TextBox 21"/>
          <p:cNvSpPr txBox="1"/>
          <p:nvPr/>
        </p:nvSpPr>
        <p:spPr>
          <a:xfrm>
            <a:off x="7901312" y="3997773"/>
            <a:ext cx="1162056" cy="246221"/>
          </a:xfrm>
          <a:prstGeom prst="rect">
            <a:avLst/>
          </a:prstGeom>
          <a:noFill/>
        </p:spPr>
        <p:txBody>
          <a:bodyPr wrap="square" rtlCol="0">
            <a:spAutoFit/>
          </a:bodyPr>
          <a:lstStyle/>
          <a:p>
            <a:r>
              <a:rPr lang="en-US" sz="1000" b="1" dirty="0" smtClean="0"/>
              <a:t>CBE Total Load</a:t>
            </a:r>
            <a:endParaRPr lang="en-US" sz="1000" b="1" dirty="0"/>
          </a:p>
        </p:txBody>
      </p:sp>
      <p:cxnSp>
        <p:nvCxnSpPr>
          <p:cNvPr id="21" name="Straight Connector 20"/>
          <p:cNvCxnSpPr/>
          <p:nvPr/>
        </p:nvCxnSpPr>
        <p:spPr>
          <a:xfrm>
            <a:off x="7962900" y="4010473"/>
            <a:ext cx="869950" cy="6350"/>
          </a:xfrm>
          <a:prstGeom prst="line">
            <a:avLst/>
          </a:prstGeom>
          <a:ln>
            <a:solidFill>
              <a:srgbClr val="FF6600"/>
            </a:solidFill>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7962900" y="4601881"/>
            <a:ext cx="869950" cy="635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sp>
        <p:nvSpPr>
          <p:cNvPr id="25" name="TextBox 24"/>
          <p:cNvSpPr txBox="1"/>
          <p:nvPr/>
        </p:nvSpPr>
        <p:spPr>
          <a:xfrm>
            <a:off x="8039100" y="4589181"/>
            <a:ext cx="730250" cy="246221"/>
          </a:xfrm>
          <a:prstGeom prst="rect">
            <a:avLst/>
          </a:prstGeom>
          <a:noFill/>
        </p:spPr>
        <p:txBody>
          <a:bodyPr wrap="square" rtlCol="0">
            <a:spAutoFit/>
          </a:bodyPr>
          <a:lstStyle/>
          <a:p>
            <a:pPr algn="ctr"/>
            <a:r>
              <a:rPr lang="en-US" sz="1000" b="1" dirty="0" smtClean="0"/>
              <a:t>Telecom</a:t>
            </a:r>
            <a:endParaRPr lang="en-US" sz="1000" b="1" dirty="0"/>
          </a:p>
        </p:txBody>
      </p:sp>
      <p:cxnSp>
        <p:nvCxnSpPr>
          <p:cNvPr id="27" name="Straight Connector 26"/>
          <p:cNvCxnSpPr/>
          <p:nvPr/>
        </p:nvCxnSpPr>
        <p:spPr>
          <a:xfrm>
            <a:off x="7962900" y="5176355"/>
            <a:ext cx="869950" cy="6350"/>
          </a:xfrm>
          <a:prstGeom prst="line">
            <a:avLst/>
          </a:prstGeom>
          <a:ln>
            <a:solidFill>
              <a:srgbClr val="0033CC"/>
            </a:solidFill>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8039100" y="5163655"/>
            <a:ext cx="730250" cy="246221"/>
          </a:xfrm>
          <a:prstGeom prst="rect">
            <a:avLst/>
          </a:prstGeom>
          <a:noFill/>
        </p:spPr>
        <p:txBody>
          <a:bodyPr wrap="square" rtlCol="0">
            <a:spAutoFit/>
          </a:bodyPr>
          <a:lstStyle/>
          <a:p>
            <a:pPr algn="ctr"/>
            <a:r>
              <a:rPr lang="en-US" sz="1000" b="1" dirty="0" smtClean="0"/>
              <a:t>Payload</a:t>
            </a:r>
            <a:endParaRPr lang="en-US" sz="1000" b="1" dirty="0"/>
          </a:p>
        </p:txBody>
      </p:sp>
      <p:sp>
        <p:nvSpPr>
          <p:cNvPr id="29" name="TextBox 28"/>
          <p:cNvSpPr txBox="1"/>
          <p:nvPr/>
        </p:nvSpPr>
        <p:spPr>
          <a:xfrm rot="5400000">
            <a:off x="6665008" y="3678844"/>
            <a:ext cx="1800643" cy="276999"/>
          </a:xfrm>
          <a:prstGeom prst="rect">
            <a:avLst/>
          </a:prstGeom>
          <a:noFill/>
        </p:spPr>
        <p:txBody>
          <a:bodyPr wrap="none" rtlCol="0">
            <a:spAutoFit/>
          </a:bodyPr>
          <a:lstStyle/>
          <a:p>
            <a:r>
              <a:rPr lang="en-US" sz="1200" b="1" dirty="0" smtClean="0"/>
              <a:t>State of Charge (SOC)</a:t>
            </a:r>
            <a:endParaRPr lang="en-US" sz="1200" b="1" dirty="0"/>
          </a:p>
        </p:txBody>
      </p:sp>
      <p:sp>
        <p:nvSpPr>
          <p:cNvPr id="3" name="TextBox 2"/>
          <p:cNvSpPr txBox="1"/>
          <p:nvPr/>
        </p:nvSpPr>
        <p:spPr>
          <a:xfrm>
            <a:off x="3155752" y="1658154"/>
            <a:ext cx="2480596" cy="369332"/>
          </a:xfrm>
          <a:prstGeom prst="rect">
            <a:avLst/>
          </a:prstGeom>
          <a:solidFill>
            <a:schemeClr val="bg1"/>
          </a:solidFill>
        </p:spPr>
        <p:txBody>
          <a:bodyPr wrap="square" rtlCol="0">
            <a:spAutoFit/>
          </a:bodyPr>
          <a:lstStyle/>
          <a:p>
            <a:pPr algn="ctr"/>
            <a:r>
              <a:rPr lang="en-US" b="1" dirty="0" smtClean="0"/>
              <a:t>7 day Petal Scenario</a:t>
            </a:r>
            <a:endParaRPr lang="en-US" b="1" dirty="0"/>
          </a:p>
        </p:txBody>
      </p:sp>
      <p:sp>
        <p:nvSpPr>
          <p:cNvPr id="11" name="TextBox 10"/>
          <p:cNvSpPr txBox="1"/>
          <p:nvPr/>
        </p:nvSpPr>
        <p:spPr>
          <a:xfrm>
            <a:off x="2181191" y="2496712"/>
            <a:ext cx="496424" cy="169277"/>
          </a:xfrm>
          <a:prstGeom prst="rect">
            <a:avLst/>
          </a:prstGeom>
          <a:solidFill>
            <a:schemeClr val="bg1"/>
          </a:solidFill>
        </p:spPr>
        <p:txBody>
          <a:bodyPr wrap="none" lIns="0" tIns="0" rIns="0" bIns="0" rtlCol="0">
            <a:spAutoFit/>
          </a:bodyPr>
          <a:lstStyle/>
          <a:p>
            <a:r>
              <a:rPr lang="en-US" sz="1100" b="1" dirty="0" smtClean="0"/>
              <a:t>Week 1</a:t>
            </a:r>
            <a:endParaRPr lang="en-US" sz="1100" b="1" dirty="0"/>
          </a:p>
        </p:txBody>
      </p:sp>
      <p:sp>
        <p:nvSpPr>
          <p:cNvPr id="30" name="TextBox 29"/>
          <p:cNvSpPr txBox="1"/>
          <p:nvPr/>
        </p:nvSpPr>
        <p:spPr>
          <a:xfrm>
            <a:off x="5165178" y="2501141"/>
            <a:ext cx="496424" cy="169277"/>
          </a:xfrm>
          <a:prstGeom prst="rect">
            <a:avLst/>
          </a:prstGeom>
          <a:solidFill>
            <a:schemeClr val="bg1"/>
          </a:solidFill>
        </p:spPr>
        <p:txBody>
          <a:bodyPr wrap="none" lIns="0" tIns="0" rIns="0" bIns="0" rtlCol="0">
            <a:spAutoFit/>
          </a:bodyPr>
          <a:lstStyle/>
          <a:p>
            <a:r>
              <a:rPr lang="en-US" sz="1100" b="1" dirty="0" smtClean="0"/>
              <a:t>Week 2</a:t>
            </a:r>
            <a:endParaRPr lang="en-US" sz="1100" b="1" dirty="0"/>
          </a:p>
        </p:txBody>
      </p:sp>
      <p:sp>
        <p:nvSpPr>
          <p:cNvPr id="31" name="TextBox 30"/>
          <p:cNvSpPr txBox="1"/>
          <p:nvPr/>
        </p:nvSpPr>
        <p:spPr>
          <a:xfrm rot="16200000">
            <a:off x="-243756" y="3695778"/>
            <a:ext cx="936975" cy="276999"/>
          </a:xfrm>
          <a:prstGeom prst="rect">
            <a:avLst/>
          </a:prstGeom>
          <a:solidFill>
            <a:schemeClr val="bg1"/>
          </a:solidFill>
        </p:spPr>
        <p:txBody>
          <a:bodyPr wrap="none" rtlCol="0">
            <a:spAutoFit/>
          </a:bodyPr>
          <a:lstStyle/>
          <a:p>
            <a:r>
              <a:rPr lang="en-US" sz="1200" b="1" dirty="0" smtClean="0"/>
              <a:t>Power (W)</a:t>
            </a:r>
            <a:endParaRPr lang="en-US" sz="1200" b="1" dirty="0"/>
          </a:p>
        </p:txBody>
      </p:sp>
      <p:sp>
        <p:nvSpPr>
          <p:cNvPr id="32" name="TextBox 31"/>
          <p:cNvSpPr txBox="1"/>
          <p:nvPr/>
        </p:nvSpPr>
        <p:spPr>
          <a:xfrm>
            <a:off x="2797901" y="5946652"/>
            <a:ext cx="2480596" cy="307777"/>
          </a:xfrm>
          <a:prstGeom prst="rect">
            <a:avLst/>
          </a:prstGeom>
          <a:solidFill>
            <a:schemeClr val="bg1"/>
          </a:solidFill>
        </p:spPr>
        <p:txBody>
          <a:bodyPr wrap="square" rtlCol="0">
            <a:spAutoFit/>
          </a:bodyPr>
          <a:lstStyle/>
          <a:p>
            <a:pPr algn="ctr"/>
            <a:r>
              <a:rPr lang="en-US" sz="1400" b="1" dirty="0" err="1" smtClean="0"/>
              <a:t>Timestep</a:t>
            </a:r>
            <a:r>
              <a:rPr lang="en-US" sz="1400" b="1" dirty="0" smtClean="0"/>
              <a:t> (hours)</a:t>
            </a:r>
            <a:endParaRPr lang="en-US" sz="1400" b="1" dirty="0"/>
          </a:p>
        </p:txBody>
      </p:sp>
    </p:spTree>
    <p:extLst>
      <p:ext uri="{BB962C8B-B14F-4D97-AF65-F5344CB8AC3E}">
        <p14:creationId xmlns:p14="http://schemas.microsoft.com/office/powerpoint/2010/main" val="209916940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744" y="0"/>
            <a:ext cx="8683625" cy="685800"/>
          </a:xfrm>
        </p:spPr>
        <p:txBody>
          <a:bodyPr/>
          <a:lstStyle/>
          <a:p>
            <a:r>
              <a:rPr lang="en-US" sz="1600" i="1" dirty="0" smtClean="0">
                <a:solidFill>
                  <a:srgbClr val="008000"/>
                </a:solidFill>
              </a:rPr>
              <a:t>MBSE Case </a:t>
            </a:r>
            <a:r>
              <a:rPr lang="en-US" sz="1600" i="1" dirty="0">
                <a:solidFill>
                  <a:srgbClr val="008000"/>
                </a:solidFill>
              </a:rPr>
              <a:t>Study</a:t>
            </a:r>
            <a:br>
              <a:rPr lang="en-US" sz="1600" i="1" dirty="0">
                <a:solidFill>
                  <a:srgbClr val="008000"/>
                </a:solidFill>
              </a:rPr>
            </a:br>
            <a:r>
              <a:rPr lang="en-US" dirty="0" smtClean="0"/>
              <a:t>Work Breakdown vs. Product Breakdown</a:t>
            </a:r>
            <a:endParaRPr lang="en-US" dirty="0"/>
          </a:p>
        </p:txBody>
      </p:sp>
      <p:sp>
        <p:nvSpPr>
          <p:cNvPr id="3" name="Content Placeholder 2"/>
          <p:cNvSpPr>
            <a:spLocks noGrp="1"/>
          </p:cNvSpPr>
          <p:nvPr>
            <p:ph idx="1"/>
          </p:nvPr>
        </p:nvSpPr>
        <p:spPr>
          <a:xfrm>
            <a:off x="228600" y="953305"/>
            <a:ext cx="8458200" cy="1666886"/>
          </a:xfrm>
        </p:spPr>
        <p:txBody>
          <a:bodyPr/>
          <a:lstStyle/>
          <a:p>
            <a:r>
              <a:rPr lang="en-US" dirty="0" smtClean="0"/>
              <a:t>Subsystems seldom delivered as integrated components</a:t>
            </a:r>
          </a:p>
          <a:p>
            <a:r>
              <a:rPr lang="en-US" dirty="0" smtClean="0"/>
              <a:t>Better understood as aggregations of convenience, in this case aggregations of delivery responsibility</a:t>
            </a:r>
          </a:p>
          <a:p>
            <a:endParaRPr lang="en-US" dirty="0"/>
          </a:p>
        </p:txBody>
      </p:sp>
      <p:pic>
        <p:nvPicPr>
          <p:cNvPr id="4098" name="Picture 2" descr="C:\Users\tbayer\Documents\Teaching\SE Workshop 2011\EHM Modeling Examples Presentation\ScreenShots\WBS Element.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160" y="2800729"/>
            <a:ext cx="4344933" cy="3588587"/>
          </a:xfrm>
          <a:prstGeom prst="rect">
            <a:avLst/>
          </a:prstGeom>
          <a:noFill/>
          <a:ln>
            <a:solidFill>
              <a:srgbClr val="000000"/>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075" name="Picture 3" descr="C:\Users\tbayer\Documents\Teaching\SE Workshop 2011\EHM Modeling Examples Presentation\ScreenShots\Power Subsystem.png">
            <a:hlinkClick r:id="rId5" action="ppaction://hlinkfile"/>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63440" y="2707410"/>
            <a:ext cx="4114800" cy="3775223"/>
          </a:xfrm>
          <a:prstGeom prst="rect">
            <a:avLst/>
          </a:prstGeom>
          <a:noFill/>
          <a:ln>
            <a:solidFill>
              <a:srgbClr val="000000"/>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Folded Corner 9"/>
          <p:cNvSpPr/>
          <p:nvPr/>
        </p:nvSpPr>
        <p:spPr>
          <a:xfrm>
            <a:off x="317510" y="4796603"/>
            <a:ext cx="4014231" cy="1746705"/>
          </a:xfrm>
          <a:prstGeom prst="foldedCorner">
            <a:avLst/>
          </a:prstGeom>
          <a:solidFill>
            <a:srgbClr val="FFEFCE"/>
          </a:solidFill>
          <a:ln>
            <a:solidFill>
              <a:srgbClr val="000000"/>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n-US" sz="1800" b="1" kern="1200" dirty="0">
                <a:solidFill>
                  <a:srgbClr val="660066"/>
                </a:solidFill>
                <a:latin typeface="Verdana"/>
                <a:cs typeface="Verdana"/>
              </a:rPr>
              <a:t>Work breakdown (WBS)</a:t>
            </a:r>
          </a:p>
          <a:p>
            <a:pPr>
              <a:spcBef>
                <a:spcPts val="600"/>
              </a:spcBef>
              <a:defRPr/>
            </a:pPr>
            <a:r>
              <a:rPr lang="en-US" sz="1800" kern="1200" dirty="0" smtClean="0">
                <a:solidFill>
                  <a:srgbClr val="660066"/>
                </a:solidFill>
                <a:latin typeface="Verdana"/>
                <a:cs typeface="Verdana"/>
              </a:rPr>
              <a:t>Example: </a:t>
            </a:r>
            <a:br>
              <a:rPr lang="en-US" sz="1800" kern="1200" dirty="0" smtClean="0">
                <a:solidFill>
                  <a:srgbClr val="660066"/>
                </a:solidFill>
                <a:latin typeface="Verdana"/>
                <a:cs typeface="Verdana"/>
              </a:rPr>
            </a:br>
            <a:r>
              <a:rPr lang="en-US" dirty="0" smtClean="0">
                <a:solidFill>
                  <a:srgbClr val="660066"/>
                </a:solidFill>
                <a:latin typeface="Verdana"/>
                <a:cs typeface="Verdana"/>
              </a:rPr>
              <a:t>Flight system WBS element </a:t>
            </a:r>
            <a:r>
              <a:rPr lang="en-US" i="1" dirty="0" smtClean="0">
                <a:solidFill>
                  <a:srgbClr val="660066"/>
                </a:solidFill>
                <a:latin typeface="Verdana"/>
                <a:cs typeface="Verdana"/>
              </a:rPr>
              <a:t>authorizes</a:t>
            </a:r>
            <a:r>
              <a:rPr lang="en-US" dirty="0" smtClean="0">
                <a:solidFill>
                  <a:srgbClr val="660066"/>
                </a:solidFill>
                <a:latin typeface="Verdana"/>
                <a:cs typeface="Verdana"/>
              </a:rPr>
              <a:t> Power Subsystem WBS element.”</a:t>
            </a:r>
            <a:endParaRPr lang="en-US" sz="1800" kern="1200" dirty="0">
              <a:solidFill>
                <a:srgbClr val="660066"/>
              </a:solidFill>
              <a:latin typeface="Verdana"/>
              <a:cs typeface="Verdana"/>
            </a:endParaRPr>
          </a:p>
        </p:txBody>
      </p:sp>
      <p:sp>
        <p:nvSpPr>
          <p:cNvPr id="11" name="Folded Corner 10"/>
          <p:cNvSpPr/>
          <p:nvPr/>
        </p:nvSpPr>
        <p:spPr>
          <a:xfrm>
            <a:off x="4771550" y="4778329"/>
            <a:ext cx="3873500" cy="1790733"/>
          </a:xfrm>
          <a:prstGeom prst="foldedCorner">
            <a:avLst/>
          </a:prstGeom>
          <a:solidFill>
            <a:srgbClr val="FFEFCE"/>
          </a:solidFill>
          <a:ln>
            <a:solidFill>
              <a:srgbClr val="000000"/>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n-US" sz="1800" b="1" kern="1200" dirty="0" smtClean="0">
                <a:solidFill>
                  <a:srgbClr val="660066"/>
                </a:solidFill>
                <a:latin typeface="Verdana"/>
                <a:cs typeface="Verdana"/>
              </a:rPr>
              <a:t>Product supplier</a:t>
            </a:r>
            <a:endParaRPr lang="en-US" sz="1800" b="1" kern="1200" dirty="0">
              <a:solidFill>
                <a:srgbClr val="660066"/>
              </a:solidFill>
              <a:latin typeface="Verdana"/>
              <a:cs typeface="Verdana"/>
            </a:endParaRPr>
          </a:p>
          <a:p>
            <a:pPr>
              <a:spcBef>
                <a:spcPts val="600"/>
              </a:spcBef>
              <a:defRPr/>
            </a:pPr>
            <a:r>
              <a:rPr lang="en-US" sz="1800" kern="1200" dirty="0" smtClean="0">
                <a:solidFill>
                  <a:srgbClr val="660066"/>
                </a:solidFill>
                <a:latin typeface="Verdana"/>
                <a:cs typeface="Verdana"/>
              </a:rPr>
              <a:t>Example: </a:t>
            </a:r>
            <a:br>
              <a:rPr lang="en-US" sz="1800" kern="1200" dirty="0" smtClean="0">
                <a:solidFill>
                  <a:srgbClr val="660066"/>
                </a:solidFill>
                <a:latin typeface="Verdana"/>
                <a:cs typeface="Verdana"/>
              </a:rPr>
            </a:br>
            <a:r>
              <a:rPr lang="en-US" sz="1800" kern="1200" dirty="0" smtClean="0">
                <a:solidFill>
                  <a:srgbClr val="660066"/>
                </a:solidFill>
                <a:latin typeface="Verdana"/>
                <a:cs typeface="Verdana"/>
              </a:rPr>
              <a:t>Power </a:t>
            </a:r>
            <a:r>
              <a:rPr lang="en-US" dirty="0">
                <a:solidFill>
                  <a:srgbClr val="660066"/>
                </a:solidFill>
                <a:latin typeface="Verdana"/>
                <a:cs typeface="Verdana"/>
              </a:rPr>
              <a:t>S</a:t>
            </a:r>
            <a:r>
              <a:rPr lang="en-US" sz="1800" kern="1200" dirty="0" smtClean="0">
                <a:solidFill>
                  <a:srgbClr val="660066"/>
                </a:solidFill>
                <a:latin typeface="Verdana"/>
                <a:cs typeface="Verdana"/>
              </a:rPr>
              <a:t>ubsystem </a:t>
            </a:r>
            <a:r>
              <a:rPr lang="en-US" sz="1800" kern="1200" dirty="0">
                <a:solidFill>
                  <a:srgbClr val="660066"/>
                </a:solidFill>
                <a:latin typeface="Verdana"/>
                <a:cs typeface="Verdana"/>
              </a:rPr>
              <a:t>WBS </a:t>
            </a:r>
            <a:r>
              <a:rPr lang="en-US" sz="1800" kern="1200" dirty="0" smtClean="0">
                <a:solidFill>
                  <a:srgbClr val="660066"/>
                </a:solidFill>
                <a:latin typeface="Verdana"/>
                <a:cs typeface="Verdana"/>
              </a:rPr>
              <a:t>element </a:t>
            </a:r>
            <a:r>
              <a:rPr lang="en-US" sz="1800" i="1" kern="1200" dirty="0" smtClean="0">
                <a:solidFill>
                  <a:srgbClr val="660066"/>
                </a:solidFill>
                <a:latin typeface="Verdana"/>
                <a:cs typeface="Verdana"/>
              </a:rPr>
              <a:t>supplies</a:t>
            </a:r>
            <a:r>
              <a:rPr lang="en-US" sz="1800" kern="1200" dirty="0" smtClean="0">
                <a:solidFill>
                  <a:srgbClr val="660066"/>
                </a:solidFill>
                <a:latin typeface="Verdana"/>
                <a:cs typeface="Verdana"/>
              </a:rPr>
              <a:t> </a:t>
            </a:r>
            <a:r>
              <a:rPr lang="en-US" sz="1800" kern="1200" dirty="0">
                <a:solidFill>
                  <a:srgbClr val="660066"/>
                </a:solidFill>
                <a:latin typeface="Verdana"/>
                <a:cs typeface="Verdana"/>
              </a:rPr>
              <a:t>products: </a:t>
            </a:r>
            <a:r>
              <a:rPr lang="en-US" sz="1800" kern="1200" dirty="0" smtClean="0">
                <a:solidFill>
                  <a:srgbClr val="660066"/>
                </a:solidFill>
                <a:latin typeface="Verdana"/>
                <a:cs typeface="Verdana"/>
              </a:rPr>
              <a:t>Battery, Power Switches, </a:t>
            </a:r>
            <a:r>
              <a:rPr lang="en-US" sz="1800" kern="1200" dirty="0">
                <a:solidFill>
                  <a:srgbClr val="660066"/>
                </a:solidFill>
                <a:latin typeface="Verdana"/>
                <a:cs typeface="Verdana"/>
              </a:rPr>
              <a:t>etc</a:t>
            </a:r>
            <a:r>
              <a:rPr lang="en-US" sz="1800" kern="1200" dirty="0" smtClean="0">
                <a:solidFill>
                  <a:srgbClr val="660066"/>
                </a:solidFill>
                <a:latin typeface="Verdana"/>
                <a:cs typeface="Verdana"/>
              </a:rPr>
              <a:t>.</a:t>
            </a:r>
          </a:p>
        </p:txBody>
      </p:sp>
      <p:sp>
        <p:nvSpPr>
          <p:cNvPr id="5" name="Oval 4"/>
          <p:cNvSpPr/>
          <p:nvPr/>
        </p:nvSpPr>
        <p:spPr>
          <a:xfrm>
            <a:off x="2710173" y="2903097"/>
            <a:ext cx="827794" cy="521650"/>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 name="Curved Connector 7"/>
          <p:cNvCxnSpPr>
            <a:stCxn id="5" idx="7"/>
          </p:cNvCxnSpPr>
          <p:nvPr/>
        </p:nvCxnSpPr>
        <p:spPr>
          <a:xfrm rot="16200000" flipH="1">
            <a:off x="5658730" y="737500"/>
            <a:ext cx="343194" cy="4827177"/>
          </a:xfrm>
          <a:prstGeom prst="curvedConnector4">
            <a:avLst>
              <a:gd name="adj1" fmla="val -162435"/>
              <a:gd name="adj2" fmla="val 99413"/>
            </a:avLst>
          </a:prstGeom>
          <a:ln w="127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45</a:t>
            </a:fld>
            <a:endParaRPr lang="en-US" dirty="0"/>
          </a:p>
        </p:txBody>
      </p:sp>
    </p:spTree>
    <p:extLst>
      <p:ext uri="{BB962C8B-B14F-4D97-AF65-F5344CB8AC3E}">
        <p14:creationId xmlns:p14="http://schemas.microsoft.com/office/powerpoint/2010/main" val="130887283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22313" y="2341689"/>
            <a:ext cx="7772400" cy="2951621"/>
          </a:xfrm>
        </p:spPr>
        <p:txBody>
          <a:bodyPr anchor="ctr" anchorCtr="0"/>
          <a:lstStyle/>
          <a:p>
            <a:r>
              <a:rPr lang="en-US" sz="4000" dirty="0" smtClean="0">
                <a:solidFill>
                  <a:srgbClr val="00664D"/>
                </a:solidFill>
              </a:rPr>
              <a:t>How does MBSE compare to traditional SE?</a:t>
            </a:r>
          </a:p>
          <a:p>
            <a:pPr>
              <a:spcBef>
                <a:spcPts val="3624"/>
              </a:spcBef>
            </a:pPr>
            <a:r>
              <a:rPr lang="en-US" sz="4000" dirty="0" smtClean="0">
                <a:solidFill>
                  <a:srgbClr val="00664D"/>
                </a:solidFill>
              </a:rPr>
              <a:t>What’s happening in industry?</a:t>
            </a:r>
            <a:endParaRPr lang="en-US" sz="4000" dirty="0">
              <a:solidFill>
                <a:srgbClr val="00664D"/>
              </a:solidFill>
            </a:endParaRPr>
          </a:p>
        </p:txBody>
      </p:sp>
      <p:sp>
        <p:nvSpPr>
          <p:cNvPr id="4" name="Rectangle 3"/>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32968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356600" cy="685800"/>
          </a:xfrm>
        </p:spPr>
        <p:txBody>
          <a:bodyPr/>
          <a:lstStyle/>
          <a:p>
            <a:r>
              <a:rPr lang="en-US" dirty="0" smtClean="0"/>
              <a:t>Modeling in Traditional Systems Engineering</a:t>
            </a:r>
            <a:endParaRPr lang="en-US" dirty="0"/>
          </a:p>
        </p:txBody>
      </p:sp>
      <p:sp>
        <p:nvSpPr>
          <p:cNvPr id="3" name="Content Placeholder 2"/>
          <p:cNvSpPr>
            <a:spLocks noGrp="1"/>
          </p:cNvSpPr>
          <p:nvPr>
            <p:ph idx="1"/>
          </p:nvPr>
        </p:nvSpPr>
        <p:spPr>
          <a:xfrm>
            <a:off x="485430" y="1061055"/>
            <a:ext cx="8057473" cy="4940300"/>
          </a:xfrm>
        </p:spPr>
        <p:txBody>
          <a:bodyPr/>
          <a:lstStyle/>
          <a:p>
            <a:pPr>
              <a:spcBef>
                <a:spcPts val="1728"/>
              </a:spcBef>
            </a:pPr>
            <a:r>
              <a:rPr lang="en-US" dirty="0" smtClean="0"/>
              <a:t>“Models </a:t>
            </a:r>
            <a:r>
              <a:rPr lang="en-US" i="1" dirty="0" smtClean="0"/>
              <a:t>have</a:t>
            </a:r>
            <a:r>
              <a:rPr lang="en-US" dirty="0" smtClean="0"/>
              <a:t> been used as part of document-based systems engineering approach for many years, and include functional flow diagrams, behavior diagrams, schematic block diagrams, N</a:t>
            </a:r>
            <a:r>
              <a:rPr lang="en-US" baseline="30000" dirty="0" smtClean="0"/>
              <a:t>2</a:t>
            </a:r>
            <a:r>
              <a:rPr lang="en-US" dirty="0" smtClean="0"/>
              <a:t> charts, performance simulations, and reliability models, to name a few.” *</a:t>
            </a:r>
          </a:p>
          <a:p>
            <a:pPr>
              <a:spcBef>
                <a:spcPts val="1728"/>
              </a:spcBef>
            </a:pPr>
            <a:r>
              <a:rPr lang="en-US" dirty="0" smtClean="0"/>
              <a:t>“However, the use of models has generally been </a:t>
            </a:r>
            <a:r>
              <a:rPr lang="en-US" u="sng" dirty="0" smtClean="0"/>
              <a:t>limited in scope</a:t>
            </a:r>
            <a:r>
              <a:rPr lang="en-US" dirty="0" smtClean="0"/>
              <a:t> to support specific types of analysis or selected aspects of system design. The individual models have </a:t>
            </a:r>
            <a:r>
              <a:rPr lang="en-US" u="sng" dirty="0" smtClean="0"/>
              <a:t>not been integrated into a coherent model </a:t>
            </a:r>
            <a:r>
              <a:rPr lang="en-US" dirty="0" smtClean="0"/>
              <a:t>of the overall system</a:t>
            </a:r>
            <a:r>
              <a:rPr lang="en-US" dirty="0"/>
              <a:t>.</a:t>
            </a:r>
            <a:r>
              <a:rPr lang="en-US" dirty="0" smtClean="0"/>
              <a:t>” *</a:t>
            </a:r>
          </a:p>
        </p:txBody>
      </p:sp>
      <p:sp>
        <p:nvSpPr>
          <p:cNvPr id="6" name="TextBox 5"/>
          <p:cNvSpPr txBox="1"/>
          <p:nvPr/>
        </p:nvSpPr>
        <p:spPr>
          <a:xfrm>
            <a:off x="393700" y="6146800"/>
            <a:ext cx="6604000" cy="369332"/>
          </a:xfrm>
          <a:prstGeom prst="rect">
            <a:avLst/>
          </a:prstGeom>
          <a:noFill/>
          <a:ln>
            <a:solidFill>
              <a:srgbClr val="FFFFFF"/>
            </a:solidFill>
          </a:ln>
          <a:effectLst/>
        </p:spPr>
        <p:txBody>
          <a:bodyPr wrap="square" rtlCol="0">
            <a:spAutoFit/>
          </a:bodyPr>
          <a:lstStyle/>
          <a:p>
            <a:r>
              <a:rPr lang="en-US" i="1" dirty="0" smtClean="0"/>
              <a:t>* A Practical Guide to SysML</a:t>
            </a:r>
            <a:r>
              <a:rPr lang="en-US" dirty="0" smtClean="0"/>
              <a:t>. </a:t>
            </a:r>
            <a:r>
              <a:rPr lang="en-US" dirty="0" err="1" smtClean="0"/>
              <a:t>Friedenthal</a:t>
            </a:r>
            <a:r>
              <a:rPr lang="en-US" dirty="0" smtClean="0"/>
              <a:t>, Moore and Steiner.</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47</a:t>
            </a:fld>
            <a:endParaRPr lang="en-US" dirty="0"/>
          </a:p>
        </p:txBody>
      </p:sp>
    </p:spTree>
    <p:extLst>
      <p:ext uri="{BB962C8B-B14F-4D97-AF65-F5344CB8AC3E}">
        <p14:creationId xmlns:p14="http://schemas.microsoft.com/office/powerpoint/2010/main" val="302242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8" name="Picture 2" descr="MBE"/>
          <p:cNvPicPr>
            <a:picLocks noChangeAspect="1" noChangeArrowheads="1"/>
          </p:cNvPicPr>
          <p:nvPr/>
        </p:nvPicPr>
        <p:blipFill>
          <a:blip r:embed="rId3" cstate="print"/>
          <a:srcRect/>
          <a:stretch>
            <a:fillRect/>
          </a:stretch>
        </p:blipFill>
        <p:spPr bwMode="auto">
          <a:xfrm>
            <a:off x="4949825" y="1577642"/>
            <a:ext cx="4194175" cy="2222500"/>
          </a:xfrm>
          <a:prstGeom prst="rect">
            <a:avLst/>
          </a:prstGeom>
          <a:solidFill>
            <a:schemeClr val="bg1"/>
          </a:solidFill>
          <a:ln w="9525">
            <a:noFill/>
            <a:miter lim="800000"/>
            <a:headEnd/>
            <a:tailEnd/>
          </a:ln>
        </p:spPr>
      </p:pic>
      <p:pic>
        <p:nvPicPr>
          <p:cNvPr id="19" name="Picture 6" descr="DBE"/>
          <p:cNvPicPr>
            <a:picLocks noChangeAspect="1" noChangeArrowheads="1"/>
          </p:cNvPicPr>
          <p:nvPr/>
        </p:nvPicPr>
        <p:blipFill>
          <a:blip r:embed="rId4" cstate="print"/>
          <a:srcRect/>
          <a:stretch>
            <a:fillRect/>
          </a:stretch>
        </p:blipFill>
        <p:spPr bwMode="auto">
          <a:xfrm>
            <a:off x="151970" y="4045793"/>
            <a:ext cx="3524250" cy="2024063"/>
          </a:xfrm>
          <a:prstGeom prst="rect">
            <a:avLst/>
          </a:prstGeom>
          <a:noFill/>
          <a:ln w="9525">
            <a:noFill/>
            <a:miter lim="800000"/>
            <a:headEnd/>
            <a:tailEnd/>
          </a:ln>
        </p:spPr>
      </p:pic>
      <p:sp>
        <p:nvSpPr>
          <p:cNvPr id="2" name="Title 1"/>
          <p:cNvSpPr>
            <a:spLocks noGrp="1"/>
          </p:cNvSpPr>
          <p:nvPr>
            <p:ph type="title"/>
          </p:nvPr>
        </p:nvSpPr>
        <p:spPr/>
        <p:txBody>
          <a:bodyPr/>
          <a:lstStyle/>
          <a:p>
            <a:r>
              <a:rPr lang="en-US" sz="3200" dirty="0" smtClean="0"/>
              <a:t>MBSE: Consistency and Continuity</a:t>
            </a:r>
            <a:endParaRPr lang="en-US" sz="3200" dirty="0"/>
          </a:p>
        </p:txBody>
      </p:sp>
      <p:sp>
        <p:nvSpPr>
          <p:cNvPr id="8" name="Rectangle 5"/>
          <p:cNvSpPr txBox="1">
            <a:spLocks noChangeArrowheads="1"/>
          </p:cNvSpPr>
          <p:nvPr/>
        </p:nvSpPr>
        <p:spPr bwMode="auto">
          <a:xfrm>
            <a:off x="3908377" y="3593199"/>
            <a:ext cx="3886200" cy="1858457"/>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119063" indent="-119063">
              <a:spcBef>
                <a:spcPts val="600"/>
              </a:spcBef>
            </a:pPr>
            <a:r>
              <a:rPr lang="en-US" sz="1600" dirty="0" smtClean="0"/>
              <a:t>Specifications</a:t>
            </a:r>
          </a:p>
          <a:p>
            <a:pPr marL="119063" indent="-119063">
              <a:spcBef>
                <a:spcPts val="600"/>
              </a:spcBef>
            </a:pPr>
            <a:r>
              <a:rPr lang="en-US" sz="1600" dirty="0" smtClean="0"/>
              <a:t>Interface requirements</a:t>
            </a:r>
          </a:p>
          <a:p>
            <a:pPr marL="119063" indent="-119063">
              <a:spcBef>
                <a:spcPts val="600"/>
              </a:spcBef>
            </a:pPr>
            <a:r>
              <a:rPr lang="en-US" sz="1600" dirty="0" smtClean="0"/>
              <a:t>System design</a:t>
            </a:r>
          </a:p>
          <a:p>
            <a:pPr marL="119063" indent="-119063">
              <a:spcBef>
                <a:spcPts val="600"/>
              </a:spcBef>
            </a:pPr>
            <a:r>
              <a:rPr lang="en-US" sz="1600" dirty="0" smtClean="0"/>
              <a:t>Analysis &amp; Trade-off</a:t>
            </a:r>
          </a:p>
          <a:p>
            <a:pPr marL="119063" indent="-119063">
              <a:spcBef>
                <a:spcPts val="600"/>
              </a:spcBef>
            </a:pPr>
            <a:r>
              <a:rPr lang="en-US" sz="1600" dirty="0" smtClean="0"/>
              <a:t>Test plans</a:t>
            </a:r>
          </a:p>
        </p:txBody>
      </p:sp>
      <p:sp>
        <p:nvSpPr>
          <p:cNvPr id="11" name="Text Box 10"/>
          <p:cNvSpPr txBox="1">
            <a:spLocks noChangeArrowheads="1"/>
          </p:cNvSpPr>
          <p:nvPr/>
        </p:nvSpPr>
        <p:spPr bwMode="auto">
          <a:xfrm>
            <a:off x="184433" y="3411194"/>
            <a:ext cx="810950" cy="534987"/>
          </a:xfrm>
          <a:prstGeom prst="rect">
            <a:avLst/>
          </a:prstGeom>
          <a:noFill/>
          <a:ln w="12700">
            <a:noFill/>
            <a:miter lim="800000"/>
            <a:headEnd/>
            <a:tailEnd/>
          </a:ln>
          <a:effectLst/>
        </p:spPr>
        <p:txBody>
          <a:bodyPr wrap="none" lIns="0" tIns="0" rIns="0" bIns="0">
            <a:noAutofit/>
          </a:bodyPr>
          <a:lstStyle/>
          <a:p>
            <a:pPr algn="ctr" rtl="0" eaLnBrk="0" fontAlgn="base" hangingPunct="0">
              <a:spcBef>
                <a:spcPct val="0"/>
              </a:spcBef>
              <a:spcAft>
                <a:spcPct val="0"/>
              </a:spcAft>
              <a:defRPr/>
            </a:pPr>
            <a:r>
              <a:rPr lang="en-US" sz="3200" i="1" kern="1200" baseline="-25000" dirty="0">
                <a:solidFill>
                  <a:srgbClr val="000000"/>
                </a:solidFill>
                <a:effectLst>
                  <a:outerShdw blurRad="38100" dist="38100" dir="2700000" algn="tl">
                    <a:srgbClr val="C0C0C0"/>
                  </a:outerShdw>
                </a:effectLst>
                <a:latin typeface="Helvetica" pitchFamily="34" charset="0"/>
                <a:ea typeface="+mn-ea"/>
                <a:cs typeface="+mn-cs"/>
              </a:rPr>
              <a:t>Past</a:t>
            </a:r>
          </a:p>
        </p:txBody>
      </p:sp>
      <p:sp>
        <p:nvSpPr>
          <p:cNvPr id="12" name="Text Box 11"/>
          <p:cNvSpPr txBox="1">
            <a:spLocks noChangeArrowheads="1"/>
          </p:cNvSpPr>
          <p:nvPr/>
        </p:nvSpPr>
        <p:spPr bwMode="auto">
          <a:xfrm>
            <a:off x="7898919" y="3595752"/>
            <a:ext cx="1125675" cy="534987"/>
          </a:xfrm>
          <a:prstGeom prst="rect">
            <a:avLst/>
          </a:prstGeom>
          <a:noFill/>
          <a:ln w="12700">
            <a:noFill/>
            <a:miter lim="800000"/>
            <a:headEnd/>
            <a:tailEnd/>
          </a:ln>
          <a:effectLst/>
        </p:spPr>
        <p:txBody>
          <a:bodyPr wrap="none" lIns="0" tIns="0" rIns="0" bIns="0">
            <a:noAutofit/>
          </a:bodyPr>
          <a:lstStyle/>
          <a:p>
            <a:pPr algn="ctr" rtl="0" eaLnBrk="0" fontAlgn="base" hangingPunct="0">
              <a:spcBef>
                <a:spcPct val="0"/>
              </a:spcBef>
              <a:spcAft>
                <a:spcPct val="0"/>
              </a:spcAft>
              <a:defRPr/>
            </a:pPr>
            <a:r>
              <a:rPr lang="en-US" sz="3200" i="1" kern="1200" baseline="-25000" dirty="0">
                <a:solidFill>
                  <a:srgbClr val="000000"/>
                </a:solidFill>
                <a:effectLst>
                  <a:outerShdw blurRad="38100" dist="38100" dir="2700000" algn="tl">
                    <a:srgbClr val="C0C0C0"/>
                  </a:outerShdw>
                </a:effectLst>
                <a:latin typeface="Helvetica" pitchFamily="34" charset="0"/>
                <a:ea typeface="+mn-ea"/>
                <a:cs typeface="+mn-cs"/>
              </a:rPr>
              <a:t>Future</a:t>
            </a:r>
          </a:p>
        </p:txBody>
      </p:sp>
      <p:sp>
        <p:nvSpPr>
          <p:cNvPr id="14" name="Rectangle 21"/>
          <p:cNvSpPr>
            <a:spLocks noChangeArrowheads="1"/>
          </p:cNvSpPr>
          <p:nvPr/>
        </p:nvSpPr>
        <p:spPr bwMode="auto">
          <a:xfrm>
            <a:off x="841375" y="6268510"/>
            <a:ext cx="7467600" cy="123825"/>
          </a:xfrm>
          <a:prstGeom prst="rect">
            <a:avLst/>
          </a:prstGeom>
          <a:noFill/>
          <a:ln w="9525">
            <a:noFill/>
            <a:miter lim="800000"/>
            <a:headEnd/>
            <a:tailEnd/>
          </a:ln>
        </p:spPr>
        <p:txBody>
          <a:bodyPr lIns="0" tIns="0" rIns="0" bIns="0">
            <a:spAutoFit/>
          </a:bodyPr>
          <a:lstStyle/>
          <a:p>
            <a:pPr algn="ctr" rtl="0" eaLnBrk="0" fontAlgn="base" hangingPunct="0">
              <a:spcBef>
                <a:spcPct val="0"/>
              </a:spcBef>
              <a:spcAft>
                <a:spcPct val="0"/>
              </a:spcAft>
            </a:pPr>
            <a:r>
              <a:rPr lang="en-US" sz="800" kern="1200" dirty="0">
                <a:solidFill>
                  <a:srgbClr val="000000"/>
                </a:solidFill>
                <a:latin typeface="Arial" charset="0"/>
                <a:ea typeface="+mn-ea"/>
                <a:cs typeface="+mn-cs"/>
              </a:rPr>
              <a:t>Revision by GIT; Original Source: OMG SysML Tutorial (June 2008). Reprinted with permission. Copyright © 2006-2008 by Object Management Group.</a:t>
            </a:r>
          </a:p>
        </p:txBody>
      </p:sp>
      <p:sp>
        <p:nvSpPr>
          <p:cNvPr id="22" name="Circular Arrow 21"/>
          <p:cNvSpPr/>
          <p:nvPr/>
        </p:nvSpPr>
        <p:spPr>
          <a:xfrm rot="8865199" flipH="1">
            <a:off x="3040562" y="2472241"/>
            <a:ext cx="4322620" cy="3475075"/>
          </a:xfrm>
          <a:prstGeom prst="circularArrow">
            <a:avLst>
              <a:gd name="adj1" fmla="val 9072"/>
              <a:gd name="adj2" fmla="val 1142319"/>
              <a:gd name="adj3" fmla="val 19090621"/>
              <a:gd name="adj4" fmla="val 12463379"/>
              <a:gd name="adj5" fmla="val 12781"/>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pic>
        <p:nvPicPr>
          <p:cNvPr id="23" name="Picture 6" descr="DBE"/>
          <p:cNvPicPr>
            <a:picLocks noChangeAspect="1" noChangeArrowheads="1"/>
          </p:cNvPicPr>
          <p:nvPr/>
        </p:nvPicPr>
        <p:blipFill>
          <a:blip r:embed="rId4" cstate="print"/>
          <a:srcRect l="2702" t="13285" r="83790" b="78565"/>
          <a:stretch>
            <a:fillRect/>
          </a:stretch>
        </p:blipFill>
        <p:spPr bwMode="auto">
          <a:xfrm>
            <a:off x="5938886" y="3062312"/>
            <a:ext cx="476054" cy="164969"/>
          </a:xfrm>
          <a:prstGeom prst="rect">
            <a:avLst/>
          </a:prstGeom>
          <a:noFill/>
          <a:ln w="9525">
            <a:noFill/>
            <a:miter lim="800000"/>
            <a:headEnd/>
            <a:tailEnd/>
          </a:ln>
        </p:spPr>
      </p:pic>
      <p:pic>
        <p:nvPicPr>
          <p:cNvPr id="24" name="Picture 6" descr="DBE"/>
          <p:cNvPicPr>
            <a:picLocks noChangeAspect="1" noChangeArrowheads="1"/>
          </p:cNvPicPr>
          <p:nvPr/>
        </p:nvPicPr>
        <p:blipFill>
          <a:blip r:embed="rId4" cstate="print"/>
          <a:srcRect l="2702" t="13285" r="83790" b="78565"/>
          <a:stretch>
            <a:fillRect/>
          </a:stretch>
        </p:blipFill>
        <p:spPr bwMode="auto">
          <a:xfrm>
            <a:off x="6868997" y="3162865"/>
            <a:ext cx="476054" cy="164969"/>
          </a:xfrm>
          <a:prstGeom prst="rect">
            <a:avLst/>
          </a:prstGeom>
          <a:noFill/>
          <a:ln w="9525">
            <a:noFill/>
            <a:miter lim="800000"/>
            <a:headEnd/>
            <a:tailEnd/>
          </a:ln>
        </p:spPr>
      </p:pic>
      <p:pic>
        <p:nvPicPr>
          <p:cNvPr id="25" name="Picture 6" descr="DBE"/>
          <p:cNvPicPr>
            <a:picLocks noChangeAspect="1" noChangeArrowheads="1"/>
          </p:cNvPicPr>
          <p:nvPr/>
        </p:nvPicPr>
        <p:blipFill>
          <a:blip r:embed="rId4" cstate="print"/>
          <a:srcRect l="2702" t="13285" r="83790" b="78565"/>
          <a:stretch>
            <a:fillRect/>
          </a:stretch>
        </p:blipFill>
        <p:spPr bwMode="auto">
          <a:xfrm>
            <a:off x="7704840" y="3074882"/>
            <a:ext cx="476054" cy="164969"/>
          </a:xfrm>
          <a:prstGeom prst="rect">
            <a:avLst/>
          </a:prstGeom>
          <a:noFill/>
          <a:ln w="9525">
            <a:noFill/>
            <a:miter lim="800000"/>
            <a:headEnd/>
            <a:tailEnd/>
          </a:ln>
        </p:spPr>
      </p:pic>
      <p:pic>
        <p:nvPicPr>
          <p:cNvPr id="26" name="Picture 6" descr="DBE"/>
          <p:cNvPicPr>
            <a:picLocks noChangeAspect="1" noChangeArrowheads="1"/>
          </p:cNvPicPr>
          <p:nvPr/>
        </p:nvPicPr>
        <p:blipFill>
          <a:blip r:embed="rId4" cstate="print"/>
          <a:srcRect l="2702" t="13285" r="83790" b="78565"/>
          <a:stretch>
            <a:fillRect/>
          </a:stretch>
        </p:blipFill>
        <p:spPr bwMode="auto">
          <a:xfrm>
            <a:off x="7913800" y="2426004"/>
            <a:ext cx="476054" cy="164969"/>
          </a:xfrm>
          <a:prstGeom prst="rect">
            <a:avLst/>
          </a:prstGeom>
          <a:noFill/>
          <a:ln w="9525">
            <a:noFill/>
            <a:miter lim="800000"/>
            <a:headEnd/>
            <a:tailEnd/>
          </a:ln>
        </p:spPr>
      </p:pic>
      <p:pic>
        <p:nvPicPr>
          <p:cNvPr id="27" name="Picture 6" descr="DBE"/>
          <p:cNvPicPr>
            <a:picLocks noChangeAspect="1" noChangeArrowheads="1"/>
          </p:cNvPicPr>
          <p:nvPr/>
        </p:nvPicPr>
        <p:blipFill>
          <a:blip r:embed="rId4" cstate="print"/>
          <a:srcRect l="2702" t="13285" r="83790" b="78565"/>
          <a:stretch>
            <a:fillRect/>
          </a:stretch>
        </p:blipFill>
        <p:spPr bwMode="auto">
          <a:xfrm>
            <a:off x="7396897" y="2121204"/>
            <a:ext cx="476054" cy="164969"/>
          </a:xfrm>
          <a:prstGeom prst="rect">
            <a:avLst/>
          </a:prstGeom>
          <a:noFill/>
          <a:ln w="9525">
            <a:noFill/>
            <a:miter lim="800000"/>
            <a:headEnd/>
            <a:tailEnd/>
          </a:ln>
        </p:spPr>
      </p:pic>
      <p:pic>
        <p:nvPicPr>
          <p:cNvPr id="28" name="Picture 6" descr="DBE"/>
          <p:cNvPicPr>
            <a:picLocks noChangeAspect="1" noChangeArrowheads="1"/>
          </p:cNvPicPr>
          <p:nvPr/>
        </p:nvPicPr>
        <p:blipFill>
          <a:blip r:embed="rId4" cstate="print"/>
          <a:srcRect l="2702" t="13285" r="83790" b="78565"/>
          <a:stretch>
            <a:fillRect/>
          </a:stretch>
        </p:blipFill>
        <p:spPr bwMode="auto">
          <a:xfrm>
            <a:off x="6187124" y="2080354"/>
            <a:ext cx="476054" cy="164969"/>
          </a:xfrm>
          <a:prstGeom prst="rect">
            <a:avLst/>
          </a:prstGeom>
          <a:noFill/>
          <a:ln w="9525">
            <a:noFill/>
            <a:miter lim="800000"/>
            <a:headEnd/>
            <a:tailEnd/>
          </a:ln>
        </p:spPr>
      </p:pic>
      <p:pic>
        <p:nvPicPr>
          <p:cNvPr id="29" name="Picture 6" descr="DBE"/>
          <p:cNvPicPr>
            <a:picLocks noChangeAspect="1" noChangeArrowheads="1"/>
          </p:cNvPicPr>
          <p:nvPr/>
        </p:nvPicPr>
        <p:blipFill>
          <a:blip r:embed="rId4" cstate="print"/>
          <a:srcRect l="2702" t="13285" r="83790" b="78565"/>
          <a:stretch>
            <a:fillRect/>
          </a:stretch>
        </p:blipFill>
        <p:spPr bwMode="auto">
          <a:xfrm>
            <a:off x="5797483" y="2449570"/>
            <a:ext cx="476054" cy="164969"/>
          </a:xfrm>
          <a:prstGeom prst="rect">
            <a:avLst/>
          </a:prstGeom>
          <a:noFill/>
          <a:ln w="9525">
            <a:noFill/>
            <a:miter lim="800000"/>
            <a:headEnd/>
            <a:tailEnd/>
          </a:ln>
        </p:spPr>
      </p:pic>
      <p:sp>
        <p:nvSpPr>
          <p:cNvPr id="30" name="Content Placeholder 2"/>
          <p:cNvSpPr txBox="1">
            <a:spLocks/>
          </p:cNvSpPr>
          <p:nvPr/>
        </p:nvSpPr>
        <p:spPr bwMode="auto">
          <a:xfrm>
            <a:off x="97695" y="942274"/>
            <a:ext cx="4917326" cy="172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spcBef>
                <a:spcPts val="1728"/>
              </a:spcBef>
              <a:defRPr/>
            </a:pPr>
            <a:r>
              <a:rPr kumimoji="0" lang="en-US" sz="2200" b="0" i="0" u="none" kern="0" cap="none" spc="0" normalizeH="0" noProof="0" dirty="0" smtClean="0">
                <a:ln>
                  <a:noFill/>
                </a:ln>
                <a:effectLst/>
                <a:uLnTx/>
                <a:uFillTx/>
                <a:latin typeface="Helvetica"/>
                <a:ea typeface="ＭＳ Ｐゴシック" pitchFamily="-112" charset="-128"/>
                <a:cs typeface="Helvetica"/>
              </a:rPr>
              <a:t>Transition to a rigorous system model helps ensure consistent modeling across disciplines and continuous access to this system model </a:t>
            </a:r>
            <a:r>
              <a:rPr lang="en-US" sz="2200" kern="0" dirty="0">
                <a:latin typeface="Helvetica"/>
                <a:ea typeface="ＭＳ Ｐゴシック" pitchFamily="-112" charset="-128"/>
                <a:cs typeface="Helvetica"/>
              </a:rPr>
              <a:t>between system levels </a:t>
            </a:r>
            <a:r>
              <a:rPr lang="en-US" sz="2200" kern="0" dirty="0" smtClean="0">
                <a:latin typeface="Helvetica"/>
                <a:ea typeface="ＭＳ Ｐゴシック" pitchFamily="-112" charset="-128"/>
                <a:cs typeface="Helvetica"/>
              </a:rPr>
              <a:t>and across </a:t>
            </a:r>
            <a:r>
              <a:rPr kumimoji="0" lang="en-US" sz="2200" b="0" i="0" u="none" kern="0" cap="none" spc="0" normalizeH="0" noProof="0" dirty="0" smtClean="0">
                <a:ln>
                  <a:noFill/>
                </a:ln>
                <a:effectLst/>
                <a:uLnTx/>
                <a:uFillTx/>
                <a:latin typeface="Helvetica"/>
                <a:ea typeface="ＭＳ Ｐゴシック" pitchFamily="-112" charset="-128"/>
                <a:cs typeface="Helvetica"/>
              </a:rPr>
              <a:t>the life cycle</a:t>
            </a:r>
            <a:endParaRPr kumimoji="0" lang="en-US" sz="2200" b="0" i="0" u="none" kern="0" cap="none" spc="0" normalizeH="0" noProof="0" dirty="0">
              <a:ln>
                <a:noFill/>
              </a:ln>
              <a:effectLst/>
              <a:uLnTx/>
              <a:uFillTx/>
              <a:latin typeface="Helvetica"/>
              <a:ea typeface="ＭＳ Ｐゴシック" pitchFamily="-112" charset="-128"/>
              <a:cs typeface="Helvetica"/>
            </a:endParaRPr>
          </a:p>
        </p:txBody>
      </p:sp>
      <p:sp>
        <p:nvSpPr>
          <p:cNvPr id="3" name="Slide Number Placeholder 2"/>
          <p:cNvSpPr>
            <a:spLocks noGrp="1"/>
          </p:cNvSpPr>
          <p:nvPr>
            <p:ph type="sldNum" sz="quarter" idx="10"/>
          </p:nvPr>
        </p:nvSpPr>
        <p:spPr/>
        <p:txBody>
          <a:bodyPr/>
          <a:lstStyle/>
          <a:p>
            <a:pPr>
              <a:defRPr/>
            </a:pPr>
            <a:fld id="{FBA43EC7-B018-492A-98F6-32908B5B9E8D}" type="slidenum">
              <a:rPr lang="en-US" smtClean="0"/>
              <a:pPr>
                <a:defRPr/>
              </a:pPr>
              <a:t>48</a:t>
            </a:fld>
            <a:endParaRPr lang="en-US" dirty="0"/>
          </a:p>
        </p:txBody>
      </p:sp>
    </p:spTree>
    <p:extLst>
      <p:ext uri="{BB962C8B-B14F-4D97-AF65-F5344CB8AC3E}">
        <p14:creationId xmlns:p14="http://schemas.microsoft.com/office/powerpoint/2010/main" val="42350234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3" name="Rectangle 5"/>
          <p:cNvSpPr>
            <a:spLocks noGrp="1" noChangeArrowheads="1"/>
          </p:cNvSpPr>
          <p:nvPr>
            <p:ph type="title"/>
          </p:nvPr>
        </p:nvSpPr>
        <p:spPr>
          <a:xfrm>
            <a:off x="939800" y="0"/>
            <a:ext cx="8051800" cy="711200"/>
          </a:xfrm>
        </p:spPr>
        <p:txBody>
          <a:bodyPr/>
          <a:lstStyle/>
          <a:p>
            <a:r>
              <a:rPr lang="en-US" dirty="0" smtClean="0"/>
              <a:t>MBSE: What’s new about it?</a:t>
            </a:r>
            <a:endParaRPr lang="en-US" dirty="0"/>
          </a:p>
        </p:txBody>
      </p:sp>
      <p:sp>
        <p:nvSpPr>
          <p:cNvPr id="99334" name="Rectangle 6"/>
          <p:cNvSpPr>
            <a:spLocks noGrp="1" noChangeArrowheads="1"/>
          </p:cNvSpPr>
          <p:nvPr>
            <p:ph type="body" sz="half" idx="1"/>
          </p:nvPr>
        </p:nvSpPr>
        <p:spPr>
          <a:xfrm>
            <a:off x="107135" y="893111"/>
            <a:ext cx="8940800" cy="5435600"/>
          </a:xfrm>
        </p:spPr>
        <p:txBody>
          <a:bodyPr/>
          <a:lstStyle/>
          <a:p>
            <a:r>
              <a:rPr lang="en-US" sz="2800" dirty="0" smtClean="0"/>
              <a:t>Modeling is </a:t>
            </a:r>
            <a:r>
              <a:rPr lang="en-US" sz="2800" u="sng" dirty="0" smtClean="0"/>
              <a:t>not</a:t>
            </a:r>
            <a:r>
              <a:rPr lang="en-US" sz="2800" dirty="0" smtClean="0"/>
              <a:t> new</a:t>
            </a:r>
          </a:p>
          <a:p>
            <a:pPr lvl="1"/>
            <a:r>
              <a:rPr lang="en-US" sz="2400" dirty="0" smtClean="0"/>
              <a:t>Flight projects have a strong legacy of modeling </a:t>
            </a:r>
            <a:br>
              <a:rPr lang="en-US" sz="2400" dirty="0" smtClean="0"/>
            </a:br>
            <a:r>
              <a:rPr lang="en-US" sz="2400" dirty="0" smtClean="0"/>
              <a:t>(structural, thermal, circuit design, mission design…)</a:t>
            </a:r>
          </a:p>
          <a:p>
            <a:pPr lvl="1"/>
            <a:r>
              <a:rPr lang="en-US" sz="2400" dirty="0" smtClean="0"/>
              <a:t>Systems Engineering uses models also, though typically limited in scope and duration. A set of requirements, an excel spreadsheet, and a PowerPoint drawing are all models.</a:t>
            </a:r>
          </a:p>
          <a:p>
            <a:pPr lvl="1"/>
            <a:endParaRPr lang="en-US" sz="1800" dirty="0" smtClean="0"/>
          </a:p>
          <a:p>
            <a:r>
              <a:rPr lang="en-US" sz="2800" dirty="0" smtClean="0"/>
              <a:t>What </a:t>
            </a:r>
            <a:r>
              <a:rPr lang="en-US" sz="2800" u="sng" dirty="0" smtClean="0"/>
              <a:t>is</a:t>
            </a:r>
            <a:r>
              <a:rPr lang="en-US" sz="2800" dirty="0" smtClean="0"/>
              <a:t> new is …</a:t>
            </a:r>
          </a:p>
          <a:p>
            <a:pPr lvl="1"/>
            <a:r>
              <a:rPr lang="en-US" sz="2400" dirty="0" smtClean="0"/>
              <a:t>the availability of a </a:t>
            </a:r>
            <a:r>
              <a:rPr lang="en-US" sz="2400" u="sng" dirty="0" smtClean="0"/>
              <a:t>formal modeling language</a:t>
            </a:r>
            <a:r>
              <a:rPr lang="en-US" sz="2400" dirty="0" smtClean="0"/>
              <a:t> which can describe systems, and </a:t>
            </a:r>
          </a:p>
          <a:p>
            <a:pPr lvl="1"/>
            <a:r>
              <a:rPr lang="en-US" sz="2400" dirty="0" smtClean="0"/>
              <a:t>the information </a:t>
            </a:r>
            <a:r>
              <a:rPr lang="en-US" sz="2400" u="sng" dirty="0" smtClean="0"/>
              <a:t>engineering standards and tools</a:t>
            </a:r>
            <a:r>
              <a:rPr lang="en-US" sz="2400" dirty="0" smtClean="0"/>
              <a:t> which enable </a:t>
            </a:r>
            <a:r>
              <a:rPr lang="en-US" sz="2400" u="sng" dirty="0" smtClean="0"/>
              <a:t>integration</a:t>
            </a:r>
            <a:r>
              <a:rPr lang="en-US" sz="2400" dirty="0" smtClean="0"/>
              <a:t> of a system model with existing discipline models.</a:t>
            </a:r>
            <a:endParaRPr lang="en-US" sz="2400" dirty="0"/>
          </a:p>
          <a:p>
            <a:endParaRPr lang="en-US" sz="2800" dirty="0" smtClean="0"/>
          </a:p>
        </p:txBody>
      </p:sp>
      <p:sp>
        <p:nvSpPr>
          <p:cNvPr id="3" name="Slide Number Placeholder 2"/>
          <p:cNvSpPr>
            <a:spLocks noGrp="1"/>
          </p:cNvSpPr>
          <p:nvPr>
            <p:ph type="sldNum" sz="quarter" idx="12"/>
          </p:nvPr>
        </p:nvSpPr>
        <p:spPr/>
        <p:txBody>
          <a:bodyPr/>
          <a:lstStyle/>
          <a:p>
            <a:r>
              <a:rPr lang="en-US" smtClean="0"/>
              <a:t>Page </a:t>
            </a:r>
            <a:fld id="{43740204-9C9B-2A4C-A1A3-82A035F7027F}" type="slidenum">
              <a:rPr lang="en-US" smtClean="0"/>
              <a:pPr/>
              <a:t>49</a:t>
            </a:fld>
            <a:endParaRPr lang="en-US" dirty="0"/>
          </a:p>
        </p:txBody>
      </p:sp>
    </p:spTree>
    <p:extLst>
      <p:ext uri="{BB962C8B-B14F-4D97-AF65-F5344CB8AC3E}">
        <p14:creationId xmlns:p14="http://schemas.microsoft.com/office/powerpoint/2010/main" val="272671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9334">
                                            <p:txEl>
                                              <p:pRg st="4" end="4"/>
                                            </p:txEl>
                                          </p:spTgt>
                                        </p:tgtEl>
                                        <p:attrNameLst>
                                          <p:attrName>style.visibility</p:attrName>
                                        </p:attrNameLst>
                                      </p:cBhvr>
                                      <p:to>
                                        <p:strVal val="visible"/>
                                      </p:to>
                                    </p:set>
                                    <p:animEffect transition="in" filter="fade">
                                      <p:cBhvr>
                                        <p:cTn id="7" dur="500"/>
                                        <p:tgtEl>
                                          <p:spTgt spid="99334">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9334">
                                            <p:txEl>
                                              <p:pRg st="5" end="5"/>
                                            </p:txEl>
                                          </p:spTgt>
                                        </p:tgtEl>
                                        <p:attrNameLst>
                                          <p:attrName>style.visibility</p:attrName>
                                        </p:attrNameLst>
                                      </p:cBhvr>
                                      <p:to>
                                        <p:strVal val="visible"/>
                                      </p:to>
                                    </p:set>
                                    <p:animEffect transition="in" filter="fade">
                                      <p:cBhvr>
                                        <p:cTn id="10" dur="500"/>
                                        <p:tgtEl>
                                          <p:spTgt spid="99334">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9334">
                                            <p:txEl>
                                              <p:pRg st="6" end="6"/>
                                            </p:txEl>
                                          </p:spTgt>
                                        </p:tgtEl>
                                        <p:attrNameLst>
                                          <p:attrName>style.visibility</p:attrName>
                                        </p:attrNameLst>
                                      </p:cBhvr>
                                      <p:to>
                                        <p:strVal val="visible"/>
                                      </p:to>
                                    </p:set>
                                    <p:animEffect transition="in" filter="fade">
                                      <p:cBhvr>
                                        <p:cTn id="13" dur="500"/>
                                        <p:tgtEl>
                                          <p:spTgt spid="9933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4258" y="94845"/>
            <a:ext cx="7877676" cy="522494"/>
          </a:xfrm>
        </p:spPr>
        <p:txBody>
          <a:bodyPr/>
          <a:lstStyle/>
          <a:p>
            <a:pPr algn="ctr"/>
            <a:r>
              <a:rPr lang="en-US" sz="2800" dirty="0" smtClean="0"/>
              <a:t>What MBSE Practitioners</a:t>
            </a:r>
            <a:r>
              <a:rPr lang="en-US" sz="2800" dirty="0"/>
              <a:t> </a:t>
            </a:r>
            <a:r>
              <a:rPr lang="en-US" sz="2800" dirty="0" smtClean="0"/>
              <a:t>Say (1 of 2) </a:t>
            </a:r>
            <a:endParaRPr lang="en-US" sz="2800" dirty="0"/>
          </a:p>
        </p:txBody>
      </p:sp>
      <p:sp>
        <p:nvSpPr>
          <p:cNvPr id="3" name="Content Placeholder 2"/>
          <p:cNvSpPr>
            <a:spLocks noGrp="1"/>
          </p:cNvSpPr>
          <p:nvPr>
            <p:ph idx="1"/>
          </p:nvPr>
        </p:nvSpPr>
        <p:spPr>
          <a:xfrm>
            <a:off x="105842" y="1133867"/>
            <a:ext cx="8993707" cy="5577106"/>
          </a:xfrm>
        </p:spPr>
        <p:txBody>
          <a:bodyPr/>
          <a:lstStyle/>
          <a:p>
            <a:pPr marL="227013" indent="-227013">
              <a:spcBef>
                <a:spcPts val="1200"/>
              </a:spcBef>
            </a:pPr>
            <a:r>
              <a:rPr lang="en-US" b="1" dirty="0" smtClean="0">
                <a:solidFill>
                  <a:srgbClr val="000000"/>
                </a:solidFill>
              </a:rPr>
              <a:t>It Enhances Communication</a:t>
            </a:r>
          </a:p>
          <a:p>
            <a:pPr marL="515938" lvl="1">
              <a:spcBef>
                <a:spcPts val="600"/>
              </a:spcBef>
            </a:pPr>
            <a:r>
              <a:rPr lang="en-US" sz="1800" dirty="0" smtClean="0">
                <a:solidFill>
                  <a:srgbClr val="000000"/>
                </a:solidFill>
              </a:rPr>
              <a:t>A single</a:t>
            </a:r>
            <a:r>
              <a:rPr lang="en-US" sz="1800" dirty="0">
                <a:solidFill>
                  <a:srgbClr val="000000"/>
                </a:solidFill>
              </a:rPr>
              <a:t>, authoritative source of </a:t>
            </a:r>
            <a:r>
              <a:rPr lang="en-US" sz="1800" dirty="0" smtClean="0">
                <a:solidFill>
                  <a:srgbClr val="000000"/>
                </a:solidFill>
              </a:rPr>
              <a:t>information </a:t>
            </a:r>
            <a:r>
              <a:rPr lang="en-US" sz="1800" dirty="0">
                <a:solidFill>
                  <a:srgbClr val="000000"/>
                </a:solidFill>
              </a:rPr>
              <a:t>keeps team on same </a:t>
            </a:r>
            <a:r>
              <a:rPr lang="en-US" sz="1800" dirty="0" smtClean="0">
                <a:solidFill>
                  <a:srgbClr val="000000"/>
                </a:solidFill>
              </a:rPr>
              <a:t>page</a:t>
            </a:r>
          </a:p>
          <a:p>
            <a:pPr marL="515938" lvl="1">
              <a:spcBef>
                <a:spcPts val="600"/>
              </a:spcBef>
            </a:pPr>
            <a:r>
              <a:rPr lang="en-US" sz="1800" dirty="0">
                <a:solidFill>
                  <a:srgbClr val="000000"/>
                </a:solidFill>
              </a:rPr>
              <a:t>Standard documents are kept consistent and up-to-</a:t>
            </a:r>
            <a:r>
              <a:rPr lang="en-US" sz="1800" dirty="0" smtClean="0">
                <a:solidFill>
                  <a:srgbClr val="000000"/>
                </a:solidFill>
              </a:rPr>
              <a:t>date</a:t>
            </a:r>
          </a:p>
          <a:p>
            <a:pPr marL="515938" lvl="1">
              <a:spcBef>
                <a:spcPts val="600"/>
              </a:spcBef>
            </a:pPr>
            <a:r>
              <a:rPr lang="en-US" sz="1800" dirty="0" smtClean="0">
                <a:solidFill>
                  <a:srgbClr val="000000"/>
                </a:solidFill>
              </a:rPr>
              <a:t>More complete transmission of concepts &amp; rationale from one phase to next</a:t>
            </a:r>
            <a:endParaRPr lang="en-US" b="1" dirty="0" smtClean="0">
              <a:solidFill>
                <a:srgbClr val="000000"/>
              </a:solidFill>
            </a:endParaRPr>
          </a:p>
          <a:p>
            <a:pPr marL="227013" indent="-227013">
              <a:spcBef>
                <a:spcPts val="2400"/>
              </a:spcBef>
            </a:pPr>
            <a:r>
              <a:rPr lang="en-US" b="1" dirty="0" smtClean="0">
                <a:solidFill>
                  <a:srgbClr val="000000"/>
                </a:solidFill>
              </a:rPr>
              <a:t>It Improves Productivity</a:t>
            </a:r>
          </a:p>
          <a:p>
            <a:pPr marL="460375" lvl="1" indent="-227013">
              <a:spcBef>
                <a:spcPts val="600"/>
              </a:spcBef>
            </a:pPr>
            <a:r>
              <a:rPr lang="en-US" sz="1800" dirty="0" smtClean="0"/>
              <a:t>Less hunting for information.</a:t>
            </a:r>
          </a:p>
          <a:p>
            <a:pPr marL="460375" lvl="1" indent="-227013">
              <a:spcBef>
                <a:spcPts val="600"/>
              </a:spcBef>
            </a:pPr>
            <a:r>
              <a:rPr lang="en-US" sz="1800" dirty="0">
                <a:solidFill>
                  <a:srgbClr val="000000"/>
                </a:solidFill>
              </a:rPr>
              <a:t>Time-consuming project documents/reports become trivial to </a:t>
            </a:r>
            <a:r>
              <a:rPr lang="en-US" sz="1800" dirty="0" smtClean="0">
                <a:solidFill>
                  <a:srgbClr val="000000"/>
                </a:solidFill>
              </a:rPr>
              <a:t>generate</a:t>
            </a:r>
          </a:p>
          <a:p>
            <a:pPr marL="227013" indent="-227013">
              <a:spcBef>
                <a:spcPts val="2400"/>
              </a:spcBef>
            </a:pPr>
            <a:r>
              <a:rPr lang="en-US" b="1" dirty="0">
                <a:solidFill>
                  <a:srgbClr val="000000"/>
                </a:solidFill>
              </a:rPr>
              <a:t>It Improves Quality</a:t>
            </a:r>
          </a:p>
          <a:p>
            <a:pPr marL="515938" lvl="1">
              <a:spcBef>
                <a:spcPts val="600"/>
              </a:spcBef>
            </a:pPr>
            <a:r>
              <a:rPr lang="en-US" sz="1800" dirty="0">
                <a:solidFill>
                  <a:srgbClr val="000000"/>
                </a:solidFill>
              </a:rPr>
              <a:t>Earlier detection of inconsistencies (‘escapes’) due to clearer semantics</a:t>
            </a:r>
          </a:p>
          <a:p>
            <a:pPr marL="515938" lvl="1">
              <a:spcBef>
                <a:spcPts val="600"/>
              </a:spcBef>
            </a:pPr>
            <a:r>
              <a:rPr lang="en-US" sz="1800" dirty="0"/>
              <a:t>“One thing that I’ve found is that the process of modeling leads to ‘escape discovery’. …capturing the details leads to a greater understanding of the system and makes errors or potential problem areas ‘pop out’.”</a:t>
            </a:r>
            <a:endParaRPr lang="en-US" sz="1800" dirty="0">
              <a:solidFill>
                <a:srgbClr val="000000"/>
              </a:solidFill>
            </a:endParaRPr>
          </a:p>
        </p:txBody>
      </p:sp>
      <p:sp>
        <p:nvSpPr>
          <p:cNvPr id="7" name="Slide Number Placeholder 6"/>
          <p:cNvSpPr>
            <a:spLocks noGrp="1"/>
          </p:cNvSpPr>
          <p:nvPr>
            <p:ph type="sldNum" sz="quarter" idx="4294967295"/>
          </p:nvPr>
        </p:nvSpPr>
        <p:spPr>
          <a:xfrm>
            <a:off x="7194550" y="6497638"/>
            <a:ext cx="1905000" cy="288925"/>
          </a:xfrm>
          <a:prstGeom prst="rect">
            <a:avLst/>
          </a:prstGeom>
        </p:spPr>
        <p:txBody>
          <a:bodyPr/>
          <a:lstStyle/>
          <a:p>
            <a:pPr algn="r">
              <a:defRPr/>
            </a:pPr>
            <a:fld id="{667C536C-C30D-CB4B-86F4-14E418B8361D}" type="slidenum">
              <a:rPr lang="en-US" sz="1200" smtClean="0"/>
              <a:pPr algn="r">
                <a:defRPr/>
              </a:pPr>
              <a:t>50</a:t>
            </a:fld>
            <a:endParaRPr lang="en-US" sz="1200" dirty="0"/>
          </a:p>
        </p:txBody>
      </p:sp>
    </p:spTree>
    <p:extLst>
      <p:ext uri="{BB962C8B-B14F-4D97-AF65-F5344CB8AC3E}">
        <p14:creationId xmlns:p14="http://schemas.microsoft.com/office/powerpoint/2010/main" val="29219676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 calcmode="lin" valueType="num">
                                      <p:cBhvr additive="base">
                                        <p:cTn id="1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9" end="9"/>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4258" y="94845"/>
            <a:ext cx="7877676" cy="522494"/>
          </a:xfrm>
        </p:spPr>
        <p:txBody>
          <a:bodyPr/>
          <a:lstStyle/>
          <a:p>
            <a:pPr algn="ctr"/>
            <a:r>
              <a:rPr lang="en-US" sz="2800" dirty="0" smtClean="0"/>
              <a:t>What MBSE Practitioners</a:t>
            </a:r>
            <a:r>
              <a:rPr lang="en-US" sz="2800" dirty="0"/>
              <a:t> </a:t>
            </a:r>
            <a:r>
              <a:rPr lang="en-US" sz="2800" dirty="0" smtClean="0"/>
              <a:t>Say (2 of 2) </a:t>
            </a:r>
            <a:endParaRPr lang="en-US" sz="2800" dirty="0"/>
          </a:p>
        </p:txBody>
      </p:sp>
      <p:sp>
        <p:nvSpPr>
          <p:cNvPr id="3" name="Content Placeholder 2"/>
          <p:cNvSpPr>
            <a:spLocks noGrp="1"/>
          </p:cNvSpPr>
          <p:nvPr>
            <p:ph idx="1"/>
          </p:nvPr>
        </p:nvSpPr>
        <p:spPr>
          <a:xfrm>
            <a:off x="105842" y="968767"/>
            <a:ext cx="8993707" cy="5577106"/>
          </a:xfrm>
        </p:spPr>
        <p:txBody>
          <a:bodyPr/>
          <a:lstStyle/>
          <a:p>
            <a:pPr>
              <a:spcBef>
                <a:spcPts val="2400"/>
              </a:spcBef>
            </a:pPr>
            <a:r>
              <a:rPr lang="en-US" b="1" dirty="0" smtClean="0">
                <a:solidFill>
                  <a:srgbClr val="000000"/>
                </a:solidFill>
              </a:rPr>
              <a:t>It Supports Integration</a:t>
            </a:r>
            <a:endParaRPr lang="en-US" b="1" dirty="0">
              <a:solidFill>
                <a:srgbClr val="000000"/>
              </a:solidFill>
            </a:endParaRPr>
          </a:p>
          <a:p>
            <a:pPr lvl="1">
              <a:spcBef>
                <a:spcPts val="600"/>
              </a:spcBef>
            </a:pPr>
            <a:r>
              <a:rPr lang="en-US" sz="1800" dirty="0">
                <a:solidFill>
                  <a:srgbClr val="000000"/>
                </a:solidFill>
              </a:rPr>
              <a:t>Provides consistent definition of system to integrate with discipline models, including cost models and science margin models</a:t>
            </a:r>
          </a:p>
          <a:p>
            <a:pPr>
              <a:spcBef>
                <a:spcPts val="1800"/>
              </a:spcBef>
            </a:pPr>
            <a:r>
              <a:rPr lang="en-US" b="1" dirty="0">
                <a:solidFill>
                  <a:srgbClr val="000000"/>
                </a:solidFill>
              </a:rPr>
              <a:t>It Helps Manage Complexity </a:t>
            </a:r>
          </a:p>
          <a:p>
            <a:pPr lvl="1">
              <a:spcBef>
                <a:spcPts val="600"/>
              </a:spcBef>
            </a:pPr>
            <a:r>
              <a:rPr lang="en-US" sz="1800" dirty="0">
                <a:solidFill>
                  <a:srgbClr val="000000"/>
                </a:solidFill>
                <a:ea typeface="MS PGothic" charset="0"/>
              </a:rPr>
              <a:t>Different views address the concerns of different stakeholders</a:t>
            </a:r>
          </a:p>
          <a:p>
            <a:pPr>
              <a:spcBef>
                <a:spcPts val="2400"/>
              </a:spcBef>
            </a:pPr>
            <a:r>
              <a:rPr lang="en-US" b="1" dirty="0" smtClean="0">
                <a:solidFill>
                  <a:srgbClr val="000000"/>
                </a:solidFill>
              </a:rPr>
              <a:t>It </a:t>
            </a:r>
            <a:r>
              <a:rPr lang="en-US" b="1" dirty="0">
                <a:solidFill>
                  <a:srgbClr val="000000"/>
                </a:solidFill>
              </a:rPr>
              <a:t>Enables Reuse of Institutional Knowledge</a:t>
            </a:r>
          </a:p>
          <a:p>
            <a:pPr lvl="1">
              <a:spcBef>
                <a:spcPts val="600"/>
              </a:spcBef>
            </a:pPr>
            <a:r>
              <a:rPr lang="en-US" sz="1800" dirty="0">
                <a:solidFill>
                  <a:srgbClr val="000000"/>
                </a:solidFill>
              </a:rPr>
              <a:t>MBSE enhances reuse of intellectual property </a:t>
            </a:r>
            <a:br>
              <a:rPr lang="en-US" sz="1800" dirty="0">
                <a:solidFill>
                  <a:srgbClr val="000000"/>
                </a:solidFill>
              </a:rPr>
            </a:br>
            <a:r>
              <a:rPr lang="en-US" sz="1800" dirty="0">
                <a:solidFill>
                  <a:srgbClr val="000000"/>
                </a:solidFill>
              </a:rPr>
              <a:t>(model elements embody hard-earned technical expertise)</a:t>
            </a:r>
          </a:p>
          <a:p>
            <a:pPr>
              <a:spcBef>
                <a:spcPts val="2400"/>
              </a:spcBef>
            </a:pPr>
            <a:r>
              <a:rPr lang="en-US" b="1" dirty="0">
                <a:solidFill>
                  <a:srgbClr val="000000"/>
                </a:solidFill>
              </a:rPr>
              <a:t>It Attracts Early Career Talent</a:t>
            </a:r>
          </a:p>
          <a:p>
            <a:pPr lvl="1">
              <a:spcBef>
                <a:spcPts val="600"/>
              </a:spcBef>
            </a:pPr>
            <a:r>
              <a:rPr lang="en-US" sz="1800" dirty="0">
                <a:solidFill>
                  <a:srgbClr val="000000"/>
                </a:solidFill>
              </a:rPr>
              <a:t>MBSE forms a bridge from college education to institutional practices</a:t>
            </a:r>
          </a:p>
          <a:p>
            <a:pPr lvl="1">
              <a:spcBef>
                <a:spcPts val="600"/>
              </a:spcBef>
            </a:pPr>
            <a:r>
              <a:rPr lang="en-US" sz="1800" dirty="0">
                <a:solidFill>
                  <a:srgbClr val="000000"/>
                </a:solidFill>
              </a:rPr>
              <a:t>MBSE methods being taught to the current generation of engineering students</a:t>
            </a:r>
          </a:p>
          <a:p>
            <a:pPr lvl="1">
              <a:spcBef>
                <a:spcPts val="600"/>
              </a:spcBef>
            </a:pPr>
            <a:r>
              <a:rPr lang="en-US" sz="1800" dirty="0">
                <a:solidFill>
                  <a:srgbClr val="000000"/>
                </a:solidFill>
              </a:rPr>
              <a:t>New hires are prominent among the early adopters</a:t>
            </a:r>
          </a:p>
          <a:p>
            <a:pPr lvl="1">
              <a:spcBef>
                <a:spcPts val="600"/>
              </a:spcBef>
            </a:pPr>
            <a:endParaRPr lang="en-US" sz="1800" dirty="0">
              <a:solidFill>
                <a:srgbClr val="000000"/>
              </a:solidFill>
              <a:ea typeface="MS PGothic" charset="0"/>
            </a:endParaRPr>
          </a:p>
          <a:p>
            <a:pPr marL="161925">
              <a:spcBef>
                <a:spcPts val="600"/>
              </a:spcBef>
            </a:pPr>
            <a:endParaRPr lang="en-US" sz="1800" b="0" dirty="0" smtClean="0">
              <a:solidFill>
                <a:srgbClr val="000000"/>
              </a:solidFill>
            </a:endParaRPr>
          </a:p>
        </p:txBody>
      </p:sp>
      <p:sp>
        <p:nvSpPr>
          <p:cNvPr id="7" name="Slide Number Placeholder 6"/>
          <p:cNvSpPr>
            <a:spLocks noGrp="1"/>
          </p:cNvSpPr>
          <p:nvPr>
            <p:ph type="sldNum" sz="quarter" idx="4294967295"/>
          </p:nvPr>
        </p:nvSpPr>
        <p:spPr>
          <a:xfrm>
            <a:off x="7194550" y="6497638"/>
            <a:ext cx="1905000" cy="288925"/>
          </a:xfrm>
          <a:prstGeom prst="rect">
            <a:avLst/>
          </a:prstGeom>
        </p:spPr>
        <p:txBody>
          <a:bodyPr/>
          <a:lstStyle/>
          <a:p>
            <a:pPr algn="r">
              <a:defRPr/>
            </a:pPr>
            <a:fld id="{667C536C-C30D-CB4B-86F4-14E418B8361D}" type="slidenum">
              <a:rPr lang="en-US" sz="1200" smtClean="0"/>
              <a:pPr algn="r">
                <a:defRPr/>
              </a:pPr>
              <a:t>51</a:t>
            </a:fld>
            <a:endParaRPr lang="en-US" sz="1200" dirty="0"/>
          </a:p>
        </p:txBody>
      </p:sp>
    </p:spTree>
    <p:extLst>
      <p:ext uri="{BB962C8B-B14F-4D97-AF65-F5344CB8AC3E}">
        <p14:creationId xmlns:p14="http://schemas.microsoft.com/office/powerpoint/2010/main" val="4188791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 calcmode="lin" valueType="num">
                                      <p:cBhvr additive="base">
                                        <p:cTn id="3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 calcmode="lin" valueType="num">
                                      <p:cBhvr additive="base">
                                        <p:cTn id="4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 calcmode="lin" valueType="num">
                                      <p:cBhvr additive="base">
                                        <p:cTn id="4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168667" y="118032"/>
            <a:ext cx="7401624" cy="588754"/>
          </a:xfrm>
        </p:spPr>
        <p:txBody>
          <a:bodyPr/>
          <a:lstStyle/>
          <a:p>
            <a:pPr algn="ctr"/>
            <a:r>
              <a:rPr lang="en-US" sz="2800" dirty="0" smtClean="0"/>
              <a:t>What Boeing Says</a:t>
            </a:r>
            <a:endParaRPr lang="en-US" sz="2800" dirty="0"/>
          </a:p>
        </p:txBody>
      </p:sp>
      <p:sp>
        <p:nvSpPr>
          <p:cNvPr id="3" name="Content Placeholder 2"/>
          <p:cNvSpPr>
            <a:spLocks noGrp="1"/>
          </p:cNvSpPr>
          <p:nvPr>
            <p:ph idx="1"/>
          </p:nvPr>
        </p:nvSpPr>
        <p:spPr>
          <a:xfrm>
            <a:off x="176697" y="1003300"/>
            <a:ext cx="8632342" cy="4975225"/>
          </a:xfrm>
        </p:spPr>
        <p:txBody>
          <a:bodyPr/>
          <a:lstStyle/>
          <a:p>
            <a:pPr marL="0" indent="0">
              <a:spcBef>
                <a:spcPts val="1200"/>
              </a:spcBef>
              <a:buNone/>
            </a:pPr>
            <a:r>
              <a:rPr lang="en-US" b="1" dirty="0" smtClean="0">
                <a:solidFill>
                  <a:srgbClr val="000000"/>
                </a:solidFill>
                <a:latin typeface="+mj-lt"/>
              </a:rPr>
              <a:t>Why MBSE now?</a:t>
            </a:r>
          </a:p>
          <a:p>
            <a:pPr>
              <a:lnSpc>
                <a:spcPct val="90000"/>
              </a:lnSpc>
              <a:spcBef>
                <a:spcPts val="600"/>
              </a:spcBef>
              <a:spcAft>
                <a:spcPts val="0"/>
              </a:spcAft>
              <a:buClr>
                <a:srgbClr val="0038A8"/>
              </a:buClr>
              <a:buFont typeface="Wingdings" pitchFamily="2" charset="2"/>
              <a:buChar char="§"/>
            </a:pPr>
            <a:r>
              <a:rPr lang="en-US" dirty="0">
                <a:latin typeface="Arial" charset="0"/>
                <a:cs typeface="Arial" charset="0"/>
              </a:rPr>
              <a:t>System definitions have moved from simple to highly integrated &amp; complex</a:t>
            </a:r>
          </a:p>
          <a:p>
            <a:pPr>
              <a:lnSpc>
                <a:spcPct val="90000"/>
              </a:lnSpc>
              <a:spcBef>
                <a:spcPts val="600"/>
              </a:spcBef>
              <a:spcAft>
                <a:spcPts val="0"/>
              </a:spcAft>
              <a:buClr>
                <a:srgbClr val="0038A8"/>
              </a:buClr>
              <a:buFont typeface="Wingdings" pitchFamily="2" charset="2"/>
              <a:buChar char="§"/>
            </a:pPr>
            <a:r>
              <a:rPr lang="en-US" dirty="0">
                <a:latin typeface="Arial" charset="0"/>
                <a:cs typeface="Arial" charset="0"/>
              </a:rPr>
              <a:t>Customers’ drive to open architectures and increased affordability</a:t>
            </a:r>
          </a:p>
          <a:p>
            <a:pPr>
              <a:lnSpc>
                <a:spcPct val="90000"/>
              </a:lnSpc>
              <a:spcBef>
                <a:spcPts val="600"/>
              </a:spcBef>
              <a:spcAft>
                <a:spcPts val="0"/>
              </a:spcAft>
              <a:buClr>
                <a:srgbClr val="0038A8"/>
              </a:buClr>
              <a:buFont typeface="Wingdings" pitchFamily="2" charset="2"/>
              <a:buChar char="§"/>
            </a:pPr>
            <a:r>
              <a:rPr lang="en-US" dirty="0">
                <a:latin typeface="Arial" charset="0"/>
                <a:cs typeface="Arial" charset="0"/>
              </a:rPr>
              <a:t>Faster delivery of adaptable, interoperable </a:t>
            </a:r>
            <a:r>
              <a:rPr lang="en-US" dirty="0" smtClean="0">
                <a:latin typeface="Arial" charset="0"/>
                <a:cs typeface="Arial" charset="0"/>
              </a:rPr>
              <a:t>systems</a:t>
            </a:r>
          </a:p>
          <a:p>
            <a:pPr>
              <a:lnSpc>
                <a:spcPct val="90000"/>
              </a:lnSpc>
              <a:spcBef>
                <a:spcPts val="0"/>
              </a:spcBef>
              <a:spcAft>
                <a:spcPts val="0"/>
              </a:spcAft>
              <a:buClr>
                <a:srgbClr val="0038A8"/>
              </a:buClr>
              <a:buFont typeface="Wingdings" pitchFamily="2" charset="2"/>
              <a:buChar char="§"/>
            </a:pPr>
            <a:endParaRPr lang="en-US" dirty="0">
              <a:latin typeface="Arial" charset="0"/>
              <a:cs typeface="Arial" charset="0"/>
            </a:endParaRPr>
          </a:p>
          <a:p>
            <a:pPr marL="0" indent="0">
              <a:lnSpc>
                <a:spcPct val="90000"/>
              </a:lnSpc>
              <a:spcBef>
                <a:spcPts val="0"/>
              </a:spcBef>
              <a:spcAft>
                <a:spcPts val="0"/>
              </a:spcAft>
              <a:buClr>
                <a:srgbClr val="0038A8"/>
              </a:buClr>
              <a:buNone/>
            </a:pPr>
            <a:r>
              <a:rPr lang="en-US" b="1" dirty="0" smtClean="0">
                <a:latin typeface="Arial" charset="0"/>
                <a:cs typeface="Arial" charset="0"/>
              </a:rPr>
              <a:t>Measurable Benefits</a:t>
            </a:r>
          </a:p>
          <a:p>
            <a:pPr marL="287338" lvl="1" indent="-287338">
              <a:lnSpc>
                <a:spcPct val="90000"/>
              </a:lnSpc>
              <a:spcBef>
                <a:spcPts val="600"/>
              </a:spcBef>
              <a:spcAft>
                <a:spcPts val="0"/>
              </a:spcAft>
              <a:buClr>
                <a:srgbClr val="0038A8"/>
              </a:buClr>
              <a:buFont typeface="Wingdings" pitchFamily="2" charset="2"/>
              <a:buChar char="§"/>
            </a:pPr>
            <a:r>
              <a:rPr lang="en-US" dirty="0">
                <a:latin typeface="Arial" charset="0"/>
                <a:cs typeface="Arial" charset="0"/>
              </a:rPr>
              <a:t>Comprehensive integrated architectures resulted in </a:t>
            </a:r>
            <a:r>
              <a:rPr lang="en-US" dirty="0">
                <a:solidFill>
                  <a:srgbClr val="000090"/>
                </a:solidFill>
                <a:latin typeface="Arial" charset="0"/>
                <a:cs typeface="Arial" charset="0"/>
              </a:rPr>
              <a:t>a </a:t>
            </a:r>
            <a:r>
              <a:rPr lang="en-US" b="1" dirty="0">
                <a:solidFill>
                  <a:srgbClr val="000090"/>
                </a:solidFill>
                <a:latin typeface="Arial" charset="0"/>
                <a:cs typeface="Arial" charset="0"/>
              </a:rPr>
              <a:t>significant reduction in interface definition changes </a:t>
            </a:r>
            <a:r>
              <a:rPr lang="en-US" dirty="0">
                <a:latin typeface="Arial" charset="0"/>
                <a:cs typeface="Arial" charset="0"/>
              </a:rPr>
              <a:t>after initial design</a:t>
            </a:r>
          </a:p>
          <a:p>
            <a:pPr marL="287338" lvl="1" indent="-287338">
              <a:lnSpc>
                <a:spcPct val="90000"/>
              </a:lnSpc>
              <a:spcBef>
                <a:spcPts val="600"/>
              </a:spcBef>
              <a:spcAft>
                <a:spcPts val="0"/>
              </a:spcAft>
              <a:buClr>
                <a:srgbClr val="0038A8"/>
              </a:buClr>
              <a:buFont typeface="Wingdings" pitchFamily="2" charset="2"/>
              <a:buChar char="§"/>
            </a:pPr>
            <a:r>
              <a:rPr lang="en-US" dirty="0">
                <a:latin typeface="Arial" charset="0"/>
                <a:cs typeface="Arial" charset="0"/>
              </a:rPr>
              <a:t>Detailed functional architectures resulted in </a:t>
            </a:r>
            <a:r>
              <a:rPr lang="en-US" b="1" dirty="0">
                <a:solidFill>
                  <a:srgbClr val="000090"/>
                </a:solidFill>
                <a:latin typeface="Arial" charset="0"/>
                <a:cs typeface="Arial" charset="0"/>
              </a:rPr>
              <a:t>reductions of actual program test hours</a:t>
            </a:r>
          </a:p>
          <a:p>
            <a:pPr marL="287338" lvl="1" indent="-287338">
              <a:lnSpc>
                <a:spcPct val="90000"/>
              </a:lnSpc>
              <a:spcBef>
                <a:spcPts val="600"/>
              </a:spcBef>
              <a:spcAft>
                <a:spcPts val="0"/>
              </a:spcAft>
              <a:buClr>
                <a:srgbClr val="0038A8"/>
              </a:buClr>
              <a:buFont typeface="Wingdings" pitchFamily="2" charset="2"/>
              <a:buChar char="§"/>
            </a:pPr>
            <a:r>
              <a:rPr lang="en-US" dirty="0">
                <a:latin typeface="Arial" charset="0"/>
                <a:cs typeface="Arial" charset="0"/>
              </a:rPr>
              <a:t>MBSE used for early identification of system performance impacts, resulting in a </a:t>
            </a:r>
            <a:r>
              <a:rPr lang="en-US" b="1" dirty="0">
                <a:solidFill>
                  <a:srgbClr val="000090"/>
                </a:solidFill>
                <a:latin typeface="Arial" charset="0"/>
                <a:cs typeface="Arial" charset="0"/>
              </a:rPr>
              <a:t>more effective network performance</a:t>
            </a:r>
          </a:p>
          <a:p>
            <a:pPr marL="287338" lvl="1" indent="-287338">
              <a:lnSpc>
                <a:spcPct val="90000"/>
              </a:lnSpc>
              <a:spcBef>
                <a:spcPts val="600"/>
              </a:spcBef>
              <a:spcAft>
                <a:spcPts val="0"/>
              </a:spcAft>
              <a:buClr>
                <a:srgbClr val="0038A8"/>
              </a:buClr>
              <a:buFont typeface="Wingdings" pitchFamily="2" charset="2"/>
              <a:buChar char="§"/>
            </a:pPr>
            <a:r>
              <a:rPr lang="en-US" dirty="0">
                <a:latin typeface="Arial" charset="0"/>
                <a:cs typeface="Arial" charset="0"/>
              </a:rPr>
              <a:t>Potential </a:t>
            </a:r>
            <a:r>
              <a:rPr lang="en-US" b="1" dirty="0">
                <a:solidFill>
                  <a:srgbClr val="000090"/>
                </a:solidFill>
                <a:latin typeface="Arial" charset="0"/>
                <a:cs typeface="Arial" charset="0"/>
              </a:rPr>
              <a:t>design issues were identified early </a:t>
            </a:r>
            <a:r>
              <a:rPr lang="en-US" dirty="0">
                <a:latin typeface="Arial" charset="0"/>
                <a:cs typeface="Arial" charset="0"/>
              </a:rPr>
              <a:t>in the lifecycle</a:t>
            </a:r>
          </a:p>
          <a:p>
            <a:pPr>
              <a:lnSpc>
                <a:spcPct val="90000"/>
              </a:lnSpc>
              <a:spcAft>
                <a:spcPts val="3000"/>
              </a:spcAft>
              <a:buClr>
                <a:srgbClr val="0038A8"/>
              </a:buClr>
              <a:buFont typeface="Wingdings" pitchFamily="2" charset="2"/>
              <a:buChar char="§"/>
            </a:pPr>
            <a:endParaRPr lang="en-US" dirty="0">
              <a:latin typeface="Arial" charset="0"/>
              <a:cs typeface="Arial" charset="0"/>
            </a:endParaRPr>
          </a:p>
          <a:p>
            <a:pPr>
              <a:spcBef>
                <a:spcPts val="1200"/>
              </a:spcBef>
            </a:pPr>
            <a:endParaRPr lang="en-US" dirty="0" smtClean="0">
              <a:solidFill>
                <a:srgbClr val="000000"/>
              </a:solidFill>
              <a:latin typeface="+mj-lt"/>
            </a:endParaRPr>
          </a:p>
          <a:p>
            <a:pPr>
              <a:spcBef>
                <a:spcPts val="1200"/>
              </a:spcBef>
            </a:pPr>
            <a:endParaRPr lang="en-US" sz="2000" b="0" dirty="0" smtClean="0">
              <a:solidFill>
                <a:srgbClr val="000000"/>
              </a:solidFill>
            </a:endParaRPr>
          </a:p>
          <a:p>
            <a:pPr>
              <a:spcBef>
                <a:spcPts val="1200"/>
              </a:spcBef>
            </a:pPr>
            <a:endParaRPr lang="en-US" sz="2000" b="0" dirty="0">
              <a:solidFill>
                <a:srgbClr val="000000"/>
              </a:solidFill>
            </a:endParaRPr>
          </a:p>
        </p:txBody>
      </p:sp>
      <p:sp>
        <p:nvSpPr>
          <p:cNvPr id="7" name="Slide Number Placeholder 6"/>
          <p:cNvSpPr>
            <a:spLocks noGrp="1"/>
          </p:cNvSpPr>
          <p:nvPr>
            <p:ph type="sldNum" sz="quarter" idx="4294967295"/>
          </p:nvPr>
        </p:nvSpPr>
        <p:spPr>
          <a:xfrm>
            <a:off x="7194550" y="6497638"/>
            <a:ext cx="1905000" cy="288925"/>
          </a:xfrm>
          <a:prstGeom prst="rect">
            <a:avLst/>
          </a:prstGeom>
        </p:spPr>
        <p:txBody>
          <a:bodyPr/>
          <a:lstStyle/>
          <a:p>
            <a:pPr algn="r">
              <a:defRPr/>
            </a:pPr>
            <a:fld id="{667C536C-C30D-CB4B-86F4-14E418B8361D}" type="slidenum">
              <a:rPr lang="en-US" smtClean="0"/>
              <a:pPr algn="r">
                <a:defRPr/>
              </a:pPr>
              <a:t>52</a:t>
            </a:fld>
            <a:endParaRPr lang="en-US" dirty="0"/>
          </a:p>
        </p:txBody>
      </p:sp>
      <p:sp>
        <p:nvSpPr>
          <p:cNvPr id="4" name="TextBox 3"/>
          <p:cNvSpPr txBox="1"/>
          <p:nvPr/>
        </p:nvSpPr>
        <p:spPr>
          <a:xfrm>
            <a:off x="3848100" y="6413500"/>
            <a:ext cx="4710596" cy="356968"/>
          </a:xfrm>
          <a:prstGeom prst="rect">
            <a:avLst/>
          </a:prstGeom>
          <a:solidFill>
            <a:srgbClr val="FFFCD8"/>
          </a:solidFill>
          <a:ln>
            <a:solidFill>
              <a:schemeClr val="tx1"/>
            </a:solidFill>
          </a:ln>
        </p:spPr>
        <p:txBody>
          <a:bodyPr wrap="square" rtlCol="0">
            <a:noAutofit/>
          </a:bodyPr>
          <a:lstStyle/>
          <a:p>
            <a:r>
              <a:rPr lang="en-US" sz="900" b="1" dirty="0" smtClean="0"/>
              <a:t>Source : Christi </a:t>
            </a:r>
            <a:r>
              <a:rPr lang="en-US" sz="900" b="1" dirty="0" err="1" smtClean="0"/>
              <a:t>Gau</a:t>
            </a:r>
            <a:r>
              <a:rPr lang="en-US" sz="900" b="1" dirty="0" smtClean="0"/>
              <a:t> </a:t>
            </a:r>
            <a:r>
              <a:rPr lang="en-US" sz="900" b="1" dirty="0" err="1" smtClean="0"/>
              <a:t>Pagnanelli</a:t>
            </a:r>
            <a:r>
              <a:rPr lang="en-US" sz="900" b="1" dirty="0" smtClean="0"/>
              <a:t>, Barbara </a:t>
            </a:r>
            <a:r>
              <a:rPr lang="en-US" sz="900" b="1" dirty="0" err="1" smtClean="0"/>
              <a:t>Sheeley</a:t>
            </a:r>
            <a:r>
              <a:rPr lang="en-US" sz="900" b="1" dirty="0" smtClean="0"/>
              <a:t>, Ronald Carson, The Boeing Company, “Model-Based Systems Engineering in an Integrated Environment”</a:t>
            </a:r>
            <a:endParaRPr lang="en-US" sz="900" b="1" dirty="0"/>
          </a:p>
        </p:txBody>
      </p:sp>
    </p:spTree>
    <p:extLst>
      <p:ext uri="{BB962C8B-B14F-4D97-AF65-F5344CB8AC3E}">
        <p14:creationId xmlns:p14="http://schemas.microsoft.com/office/powerpoint/2010/main" val="33495315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762267" y="118032"/>
            <a:ext cx="7401624" cy="588754"/>
          </a:xfrm>
        </p:spPr>
        <p:txBody>
          <a:bodyPr/>
          <a:lstStyle/>
          <a:p>
            <a:pPr algn="ctr"/>
            <a:r>
              <a:rPr lang="en-US" sz="2800" dirty="0" smtClean="0"/>
              <a:t>What Lockheed Says</a:t>
            </a:r>
            <a:endParaRPr lang="en-US" sz="2800" dirty="0"/>
          </a:p>
        </p:txBody>
      </p:sp>
      <p:sp>
        <p:nvSpPr>
          <p:cNvPr id="3" name="Content Placeholder 2"/>
          <p:cNvSpPr>
            <a:spLocks noGrp="1"/>
          </p:cNvSpPr>
          <p:nvPr>
            <p:ph idx="1"/>
          </p:nvPr>
        </p:nvSpPr>
        <p:spPr>
          <a:xfrm>
            <a:off x="132524" y="1219201"/>
            <a:ext cx="8967303" cy="4125842"/>
          </a:xfrm>
        </p:spPr>
        <p:txBody>
          <a:bodyPr/>
          <a:lstStyle/>
          <a:p>
            <a:pPr marL="0" indent="0">
              <a:spcBef>
                <a:spcPts val="1200"/>
              </a:spcBef>
              <a:buNone/>
            </a:pPr>
            <a:r>
              <a:rPr lang="en-US" sz="2400" b="1" dirty="0" smtClean="0">
                <a:solidFill>
                  <a:srgbClr val="000000"/>
                </a:solidFill>
                <a:latin typeface="+mj-lt"/>
              </a:rPr>
              <a:t>Case Study from LM Aeronautics</a:t>
            </a:r>
          </a:p>
          <a:p>
            <a:pPr>
              <a:lnSpc>
                <a:spcPct val="90000"/>
              </a:lnSpc>
              <a:spcBef>
                <a:spcPts val="600"/>
              </a:spcBef>
              <a:spcAft>
                <a:spcPts val="0"/>
              </a:spcAft>
              <a:buClr>
                <a:srgbClr val="0038A8"/>
              </a:buClr>
              <a:buFont typeface="Wingdings" pitchFamily="2" charset="2"/>
              <a:buChar char="§"/>
            </a:pPr>
            <a:r>
              <a:rPr lang="en-US" dirty="0" smtClean="0">
                <a:latin typeface="Arial" charset="0"/>
                <a:cs typeface="Arial" charset="0"/>
              </a:rPr>
              <a:t>Collected data from four real aerospace and defense programs at LM</a:t>
            </a:r>
            <a:endParaRPr lang="en-US" dirty="0">
              <a:latin typeface="Arial" charset="0"/>
              <a:cs typeface="Arial" charset="0"/>
            </a:endParaRPr>
          </a:p>
          <a:p>
            <a:pPr>
              <a:lnSpc>
                <a:spcPct val="90000"/>
              </a:lnSpc>
              <a:spcBef>
                <a:spcPts val="600"/>
              </a:spcBef>
              <a:spcAft>
                <a:spcPts val="0"/>
              </a:spcAft>
              <a:buClr>
                <a:srgbClr val="0038A8"/>
              </a:buClr>
              <a:buFont typeface="Wingdings" pitchFamily="2" charset="2"/>
              <a:buChar char="§"/>
            </a:pPr>
            <a:r>
              <a:rPr lang="en-US" dirty="0" smtClean="0">
                <a:latin typeface="Arial" charset="0"/>
                <a:cs typeface="Arial" charset="0"/>
              </a:rPr>
              <a:t>Three programs used traditional approach; one software-intensive system used model-based</a:t>
            </a:r>
            <a:endParaRPr lang="en-US" dirty="0">
              <a:latin typeface="Arial" charset="0"/>
              <a:cs typeface="Arial" charset="0"/>
            </a:endParaRPr>
          </a:p>
          <a:p>
            <a:pPr>
              <a:lnSpc>
                <a:spcPct val="90000"/>
              </a:lnSpc>
              <a:spcBef>
                <a:spcPts val="0"/>
              </a:spcBef>
              <a:spcAft>
                <a:spcPts val="0"/>
              </a:spcAft>
              <a:buClr>
                <a:srgbClr val="0038A8"/>
              </a:buClr>
              <a:buFont typeface="Wingdings" pitchFamily="2" charset="2"/>
              <a:buChar char="§"/>
            </a:pPr>
            <a:endParaRPr lang="en-US" dirty="0">
              <a:latin typeface="Arial" charset="0"/>
              <a:cs typeface="Arial" charset="0"/>
            </a:endParaRPr>
          </a:p>
          <a:p>
            <a:pPr marL="0" indent="0">
              <a:lnSpc>
                <a:spcPct val="90000"/>
              </a:lnSpc>
              <a:spcBef>
                <a:spcPts val="0"/>
              </a:spcBef>
              <a:spcAft>
                <a:spcPts val="0"/>
              </a:spcAft>
              <a:buClr>
                <a:srgbClr val="0038A8"/>
              </a:buClr>
              <a:buNone/>
            </a:pPr>
            <a:r>
              <a:rPr lang="en-US" sz="2400" b="1" dirty="0" smtClean="0">
                <a:latin typeface="Arial" charset="0"/>
                <a:cs typeface="Arial" charset="0"/>
              </a:rPr>
              <a:t>Measurable Benefits</a:t>
            </a:r>
          </a:p>
          <a:p>
            <a:pPr marL="287338" lvl="1" indent="-287338">
              <a:lnSpc>
                <a:spcPct val="90000"/>
              </a:lnSpc>
              <a:spcBef>
                <a:spcPts val="600"/>
              </a:spcBef>
              <a:spcAft>
                <a:spcPts val="0"/>
              </a:spcAft>
              <a:buClr>
                <a:srgbClr val="0038A8"/>
              </a:buClr>
              <a:buFont typeface="Wingdings" pitchFamily="2" charset="2"/>
              <a:buChar char="§"/>
            </a:pPr>
            <a:r>
              <a:rPr lang="en-US" b="1" dirty="0" smtClean="0">
                <a:latin typeface="Arial" charset="0"/>
                <a:cs typeface="Arial" charset="0"/>
              </a:rPr>
              <a:t>Quality</a:t>
            </a:r>
            <a:r>
              <a:rPr lang="en-US" dirty="0" smtClean="0">
                <a:latin typeface="Arial" charset="0"/>
                <a:cs typeface="Arial" charset="0"/>
              </a:rPr>
              <a:t>: model-based approach had </a:t>
            </a:r>
            <a:r>
              <a:rPr lang="en-US" i="1" dirty="0" smtClean="0">
                <a:latin typeface="Arial" charset="0"/>
                <a:cs typeface="Arial" charset="0"/>
              </a:rPr>
              <a:t>fewer defects per requirement</a:t>
            </a:r>
            <a:endParaRPr lang="en-US" i="1" dirty="0">
              <a:latin typeface="Arial" charset="0"/>
              <a:cs typeface="Arial" charset="0"/>
            </a:endParaRPr>
          </a:p>
          <a:p>
            <a:pPr marL="287338" lvl="1" indent="-287338">
              <a:lnSpc>
                <a:spcPct val="90000"/>
              </a:lnSpc>
              <a:spcBef>
                <a:spcPts val="600"/>
              </a:spcBef>
              <a:spcAft>
                <a:spcPts val="0"/>
              </a:spcAft>
              <a:buClr>
                <a:srgbClr val="0038A8"/>
              </a:buClr>
              <a:buFont typeface="Wingdings" pitchFamily="2" charset="2"/>
              <a:buChar char="§"/>
            </a:pPr>
            <a:r>
              <a:rPr lang="en-US" b="1" dirty="0" smtClean="0">
                <a:latin typeface="Arial" charset="0"/>
                <a:cs typeface="Arial" charset="0"/>
              </a:rPr>
              <a:t>Software Quality</a:t>
            </a:r>
            <a:r>
              <a:rPr lang="en-US" dirty="0" smtClean="0">
                <a:latin typeface="Arial" charset="0"/>
                <a:cs typeface="Arial" charset="0"/>
              </a:rPr>
              <a:t>: model-based approach </a:t>
            </a:r>
            <a:br>
              <a:rPr lang="en-US" dirty="0" smtClean="0">
                <a:latin typeface="Arial" charset="0"/>
                <a:cs typeface="Arial" charset="0"/>
              </a:rPr>
            </a:br>
            <a:r>
              <a:rPr lang="en-US" dirty="0" smtClean="0">
                <a:latin typeface="Arial" charset="0"/>
                <a:cs typeface="Arial" charset="0"/>
              </a:rPr>
              <a:t>had </a:t>
            </a:r>
            <a:r>
              <a:rPr lang="en-US" i="1" dirty="0" smtClean="0">
                <a:latin typeface="Arial" charset="0"/>
                <a:cs typeface="Arial" charset="0"/>
              </a:rPr>
              <a:t>far fewer defects per </a:t>
            </a:r>
            <a:r>
              <a:rPr lang="en-US" dirty="0" smtClean="0">
                <a:latin typeface="Arial" charset="0"/>
                <a:cs typeface="Arial" charset="0"/>
              </a:rPr>
              <a:t>KSLOC</a:t>
            </a:r>
            <a:endParaRPr lang="en-US" dirty="0">
              <a:latin typeface="Arial" charset="0"/>
              <a:cs typeface="Arial" charset="0"/>
            </a:endParaRPr>
          </a:p>
          <a:p>
            <a:pPr marL="287338" lvl="1" indent="-287338">
              <a:lnSpc>
                <a:spcPct val="90000"/>
              </a:lnSpc>
              <a:spcBef>
                <a:spcPts val="600"/>
              </a:spcBef>
              <a:spcAft>
                <a:spcPts val="0"/>
              </a:spcAft>
              <a:buClr>
                <a:srgbClr val="0038A8"/>
              </a:buClr>
              <a:buFont typeface="Wingdings" pitchFamily="2" charset="2"/>
              <a:buChar char="§"/>
            </a:pPr>
            <a:r>
              <a:rPr lang="en-US" b="1" dirty="0" smtClean="0">
                <a:latin typeface="Arial" charset="0"/>
                <a:cs typeface="Arial" charset="0"/>
              </a:rPr>
              <a:t>Affordability</a:t>
            </a:r>
            <a:r>
              <a:rPr lang="en-US" dirty="0">
                <a:latin typeface="Arial" charset="0"/>
                <a:cs typeface="Arial" charset="0"/>
              </a:rPr>
              <a:t>: When normalized for system </a:t>
            </a:r>
            <a:r>
              <a:rPr lang="en-US" dirty="0" smtClean="0">
                <a:latin typeface="Arial" charset="0"/>
                <a:cs typeface="Arial" charset="0"/>
              </a:rPr>
              <a:t/>
            </a:r>
            <a:br>
              <a:rPr lang="en-US" dirty="0" smtClean="0">
                <a:latin typeface="Arial" charset="0"/>
                <a:cs typeface="Arial" charset="0"/>
              </a:rPr>
            </a:br>
            <a:r>
              <a:rPr lang="en-US" dirty="0" smtClean="0">
                <a:latin typeface="Arial" charset="0"/>
                <a:cs typeface="Arial" charset="0"/>
              </a:rPr>
              <a:t>size</a:t>
            </a:r>
            <a:r>
              <a:rPr lang="en-US" dirty="0">
                <a:latin typeface="Arial" charset="0"/>
                <a:cs typeface="Arial" charset="0"/>
              </a:rPr>
              <a:t>, </a:t>
            </a:r>
            <a:r>
              <a:rPr lang="en-US" dirty="0" smtClean="0">
                <a:latin typeface="Arial" charset="0"/>
                <a:cs typeface="Arial" charset="0"/>
              </a:rPr>
              <a:t>the model-based-</a:t>
            </a:r>
            <a:r>
              <a:rPr lang="en-US" dirty="0">
                <a:latin typeface="Arial" charset="0"/>
                <a:cs typeface="Arial" charset="0"/>
              </a:rPr>
              <a:t>produced system </a:t>
            </a:r>
            <a:r>
              <a:rPr lang="en-US" dirty="0" smtClean="0">
                <a:latin typeface="Arial" charset="0"/>
                <a:cs typeface="Arial" charset="0"/>
              </a:rPr>
              <a:t/>
            </a:r>
            <a:br>
              <a:rPr lang="en-US" dirty="0" smtClean="0">
                <a:latin typeface="Arial" charset="0"/>
                <a:cs typeface="Arial" charset="0"/>
              </a:rPr>
            </a:br>
            <a:r>
              <a:rPr lang="en-US" dirty="0" smtClean="0">
                <a:latin typeface="Arial" charset="0"/>
                <a:cs typeface="Arial" charset="0"/>
              </a:rPr>
              <a:t>was </a:t>
            </a:r>
            <a:r>
              <a:rPr lang="en-US" dirty="0">
                <a:latin typeface="Arial" charset="0"/>
                <a:cs typeface="Arial" charset="0"/>
              </a:rPr>
              <a:t>developed at a significantly reduced </a:t>
            </a:r>
            <a:r>
              <a:rPr lang="en-US" dirty="0" smtClean="0">
                <a:latin typeface="Arial" charset="0"/>
                <a:cs typeface="Arial" charset="0"/>
              </a:rPr>
              <a:t/>
            </a:r>
            <a:br>
              <a:rPr lang="en-US" dirty="0" smtClean="0">
                <a:latin typeface="Arial" charset="0"/>
                <a:cs typeface="Arial" charset="0"/>
              </a:rPr>
            </a:br>
            <a:r>
              <a:rPr lang="en-US" dirty="0" smtClean="0">
                <a:latin typeface="Arial" charset="0"/>
                <a:cs typeface="Arial" charset="0"/>
              </a:rPr>
              <a:t>cost</a:t>
            </a:r>
            <a:endParaRPr lang="en-US" dirty="0">
              <a:latin typeface="Arial" charset="0"/>
              <a:cs typeface="Arial" charset="0"/>
            </a:endParaRPr>
          </a:p>
          <a:p>
            <a:pPr>
              <a:spcBef>
                <a:spcPts val="1200"/>
              </a:spcBef>
            </a:pPr>
            <a:endParaRPr lang="en-US" dirty="0" smtClean="0">
              <a:solidFill>
                <a:srgbClr val="000000"/>
              </a:solidFill>
              <a:latin typeface="+mj-lt"/>
            </a:endParaRPr>
          </a:p>
          <a:p>
            <a:pPr>
              <a:spcBef>
                <a:spcPts val="1200"/>
              </a:spcBef>
            </a:pPr>
            <a:endParaRPr lang="en-US" sz="2000" b="0" dirty="0" smtClean="0">
              <a:solidFill>
                <a:srgbClr val="000000"/>
              </a:solidFill>
            </a:endParaRPr>
          </a:p>
          <a:p>
            <a:pPr>
              <a:spcBef>
                <a:spcPts val="1200"/>
              </a:spcBef>
            </a:pPr>
            <a:endParaRPr lang="en-US" sz="2000" b="0" dirty="0">
              <a:solidFill>
                <a:srgbClr val="000000"/>
              </a:solidFill>
            </a:endParaRPr>
          </a:p>
        </p:txBody>
      </p:sp>
      <p:sp>
        <p:nvSpPr>
          <p:cNvPr id="7" name="Slide Number Placeholder 6"/>
          <p:cNvSpPr>
            <a:spLocks noGrp="1"/>
          </p:cNvSpPr>
          <p:nvPr>
            <p:ph type="sldNum" sz="quarter" idx="4294967295"/>
          </p:nvPr>
        </p:nvSpPr>
        <p:spPr>
          <a:xfrm>
            <a:off x="7194550" y="6497638"/>
            <a:ext cx="1905000" cy="288925"/>
          </a:xfrm>
          <a:prstGeom prst="rect">
            <a:avLst/>
          </a:prstGeom>
        </p:spPr>
        <p:txBody>
          <a:bodyPr/>
          <a:lstStyle/>
          <a:p>
            <a:pPr algn="r">
              <a:defRPr/>
            </a:pPr>
            <a:fld id="{667C536C-C30D-CB4B-86F4-14E418B8361D}" type="slidenum">
              <a:rPr lang="en-US" smtClean="0"/>
              <a:pPr algn="r">
                <a:defRPr/>
              </a:pPr>
              <a:t>53</a:t>
            </a:fld>
            <a:endParaRPr lang="en-US" dirty="0"/>
          </a:p>
        </p:txBody>
      </p:sp>
      <p:sp>
        <p:nvSpPr>
          <p:cNvPr id="4" name="TextBox 3"/>
          <p:cNvSpPr txBox="1"/>
          <p:nvPr/>
        </p:nvSpPr>
        <p:spPr>
          <a:xfrm>
            <a:off x="282231" y="6271727"/>
            <a:ext cx="8276465" cy="420618"/>
          </a:xfrm>
          <a:prstGeom prst="rect">
            <a:avLst/>
          </a:prstGeom>
          <a:noFill/>
        </p:spPr>
        <p:txBody>
          <a:bodyPr wrap="square" rtlCol="0">
            <a:noAutofit/>
          </a:bodyPr>
          <a:lstStyle/>
          <a:p>
            <a:r>
              <a:rPr lang="en-US" sz="1400" b="1" dirty="0" smtClean="0"/>
              <a:t>Source: Lenny </a:t>
            </a:r>
            <a:r>
              <a:rPr lang="en-US" sz="1400" b="1" dirty="0" err="1" smtClean="0"/>
              <a:t>Delligatti</a:t>
            </a:r>
            <a:r>
              <a:rPr lang="en-US" sz="1400" b="1" dirty="0" smtClean="0"/>
              <a:t>, Lockheed Martin Corp., “Model-Based Systems Engineering (MBSE) with SysML”</a:t>
            </a:r>
            <a:endParaRPr lang="en-US" sz="1400" b="1" dirty="0"/>
          </a:p>
        </p:txBody>
      </p:sp>
      <p:pic>
        <p:nvPicPr>
          <p:cNvPr id="6" name="Picture 6" descr="Defects per KSLOC.bmp"/>
          <p:cNvPicPr>
            <a:picLocks noChangeAspect="1"/>
          </p:cNvPicPr>
          <p:nvPr/>
        </p:nvPicPr>
        <p:blipFill>
          <a:blip r:embed="rId2" cstate="print"/>
          <a:srcRect/>
          <a:stretch>
            <a:fillRect/>
          </a:stretch>
        </p:blipFill>
        <p:spPr bwMode="auto">
          <a:xfrm>
            <a:off x="5477561" y="3546392"/>
            <a:ext cx="3558568" cy="2538178"/>
          </a:xfrm>
          <a:prstGeom prst="rect">
            <a:avLst/>
          </a:prstGeom>
          <a:noFill/>
          <a:ln w="9525">
            <a:noFill/>
            <a:miter lim="800000"/>
            <a:headEnd/>
            <a:tailEnd/>
          </a:ln>
        </p:spPr>
      </p:pic>
    </p:spTree>
    <p:extLst>
      <p:ext uri="{BB962C8B-B14F-4D97-AF65-F5344CB8AC3E}">
        <p14:creationId xmlns:p14="http://schemas.microsoft.com/office/powerpoint/2010/main" val="90769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57585" y="990946"/>
            <a:ext cx="8294315" cy="5089179"/>
          </a:xfrm>
        </p:spPr>
        <p:txBody>
          <a:bodyPr/>
          <a:lstStyle/>
          <a:p>
            <a:pPr marL="342900" lvl="1" indent="-342900">
              <a:buChar char="•"/>
            </a:pPr>
            <a:r>
              <a:rPr lang="en-US" b="1" dirty="0" smtClean="0">
                <a:solidFill>
                  <a:srgbClr val="080A9F"/>
                </a:solidFill>
                <a:ea typeface="+mn-ea"/>
                <a:cs typeface="+mn-cs"/>
              </a:rPr>
              <a:t>In a 2009 SysML survey, 45 companies participated:</a:t>
            </a:r>
            <a:endParaRPr lang="en-US" b="1" dirty="0">
              <a:solidFill>
                <a:srgbClr val="080A9F"/>
              </a:solidFill>
              <a:ea typeface="+mn-ea"/>
              <a:cs typeface="+mn-cs"/>
            </a:endParaRPr>
          </a:p>
          <a:p>
            <a:pPr lvl="1">
              <a:buNone/>
            </a:pPr>
            <a:endParaRPr lang="en-US" sz="1800" dirty="0" smtClean="0"/>
          </a:p>
          <a:p>
            <a:endParaRPr lang="en-US" sz="1800" dirty="0" smtClean="0"/>
          </a:p>
          <a:p>
            <a:endParaRPr lang="en-US" sz="1800" dirty="0" smtClean="0"/>
          </a:p>
          <a:p>
            <a:pPr>
              <a:buNone/>
            </a:pPr>
            <a:endParaRPr lang="en-US" sz="1800" b="1" dirty="0" smtClean="0"/>
          </a:p>
          <a:p>
            <a:endParaRPr lang="en-US" sz="1800" b="1" dirty="0" smtClean="0"/>
          </a:p>
          <a:p>
            <a:r>
              <a:rPr lang="en-US" sz="2000" b="1" dirty="0" smtClean="0"/>
              <a:t>No longer small pilot studies!</a:t>
            </a:r>
          </a:p>
          <a:p>
            <a:pPr lvl="1"/>
            <a:endParaRPr lang="en-US" sz="1800" dirty="0" smtClean="0"/>
          </a:p>
          <a:p>
            <a:pPr lvl="1"/>
            <a:endParaRPr lang="en-US" sz="1800" dirty="0" smtClean="0"/>
          </a:p>
          <a:p>
            <a:pPr lvl="1"/>
            <a:endParaRPr lang="en-US" sz="1800" dirty="0" smtClean="0"/>
          </a:p>
          <a:p>
            <a:pPr lvl="1"/>
            <a:endParaRPr lang="en-US" sz="1800" dirty="0" smtClean="0"/>
          </a:p>
          <a:p>
            <a:pPr>
              <a:buNone/>
            </a:pPr>
            <a:endParaRPr lang="en-US" sz="1800" dirty="0" smtClean="0"/>
          </a:p>
          <a:p>
            <a:r>
              <a:rPr lang="en-US" sz="2000" b="1" dirty="0" smtClean="0"/>
              <a:t>Actively used in most large companies in Aerospace, Defense, Automotive</a:t>
            </a:r>
          </a:p>
          <a:p>
            <a:r>
              <a:rPr lang="en-US" sz="2000" b="1" dirty="0" smtClean="0"/>
              <a:t>MBSE is becoming part of day-to-day engineering practice</a:t>
            </a:r>
          </a:p>
        </p:txBody>
      </p:sp>
      <p:sp>
        <p:nvSpPr>
          <p:cNvPr id="4" name="Title 3"/>
          <p:cNvSpPr>
            <a:spLocks noGrp="1"/>
          </p:cNvSpPr>
          <p:nvPr>
            <p:ph type="title"/>
          </p:nvPr>
        </p:nvSpPr>
        <p:spPr>
          <a:xfrm>
            <a:off x="619538" y="43970"/>
            <a:ext cx="8245062" cy="745995"/>
          </a:xfrm>
        </p:spPr>
        <p:txBody>
          <a:bodyPr/>
          <a:lstStyle/>
          <a:p>
            <a:r>
              <a:rPr lang="en-US" dirty="0" smtClean="0"/>
              <a:t>MBSE in Industry</a:t>
            </a:r>
            <a:endParaRPr lang="en-US" dirty="0"/>
          </a:p>
        </p:txBody>
      </p:sp>
      <p:sp>
        <p:nvSpPr>
          <p:cNvPr id="6" name="TextBox 5"/>
          <p:cNvSpPr txBox="1"/>
          <p:nvPr/>
        </p:nvSpPr>
        <p:spPr>
          <a:xfrm>
            <a:off x="3060700" y="1444050"/>
            <a:ext cx="2590800" cy="1477328"/>
          </a:xfrm>
          <a:prstGeom prst="rect">
            <a:avLst/>
          </a:prstGeom>
          <a:noFill/>
        </p:spPr>
        <p:txBody>
          <a:bodyPr wrap="square" rtlCol="0">
            <a:spAutoFit/>
          </a:bodyPr>
          <a:lstStyle/>
          <a:p>
            <a:pPr algn="l">
              <a:tabLst>
                <a:tab pos="2344738" algn="r"/>
              </a:tabLst>
            </a:pPr>
            <a:r>
              <a:rPr lang="en-US" sz="1800" dirty="0" smtClean="0"/>
              <a:t>Space Systems:	23%</a:t>
            </a:r>
          </a:p>
          <a:p>
            <a:pPr algn="l">
              <a:tabLst>
                <a:tab pos="2344738" algn="r"/>
              </a:tabLst>
            </a:pPr>
            <a:r>
              <a:rPr lang="en-US" sz="1800" dirty="0" smtClean="0"/>
              <a:t>Aircraft: 	20%</a:t>
            </a:r>
          </a:p>
          <a:p>
            <a:pPr algn="l">
              <a:tabLst>
                <a:tab pos="2344738" algn="r"/>
              </a:tabLst>
            </a:pPr>
            <a:r>
              <a:rPr lang="en-US" sz="1800" dirty="0" smtClean="0"/>
              <a:t>Defense: 	20%</a:t>
            </a:r>
          </a:p>
          <a:p>
            <a:pPr algn="l">
              <a:tabLst>
                <a:tab pos="2344738" algn="r"/>
              </a:tabLst>
            </a:pPr>
            <a:r>
              <a:rPr lang="en-US" sz="1800" dirty="0" smtClean="0"/>
              <a:t>Automotive: 	7%</a:t>
            </a:r>
          </a:p>
          <a:p>
            <a:pPr algn="l">
              <a:tabLst>
                <a:tab pos="2344738" algn="r"/>
              </a:tabLst>
            </a:pPr>
            <a:r>
              <a:rPr lang="en-US" sz="1800" dirty="0" smtClean="0"/>
              <a:t>Other: 	30%</a:t>
            </a:r>
          </a:p>
        </p:txBody>
      </p:sp>
      <p:sp>
        <p:nvSpPr>
          <p:cNvPr id="7" name="TextBox 6"/>
          <p:cNvSpPr txBox="1"/>
          <p:nvPr/>
        </p:nvSpPr>
        <p:spPr>
          <a:xfrm>
            <a:off x="1416823" y="3495787"/>
            <a:ext cx="2590800" cy="1200329"/>
          </a:xfrm>
          <a:prstGeom prst="rect">
            <a:avLst/>
          </a:prstGeom>
          <a:noFill/>
        </p:spPr>
        <p:txBody>
          <a:bodyPr wrap="square" rtlCol="0">
            <a:spAutoFit/>
          </a:bodyPr>
          <a:lstStyle/>
          <a:p>
            <a:pPr>
              <a:tabLst>
                <a:tab pos="2344738" algn="r"/>
              </a:tabLst>
            </a:pPr>
            <a:r>
              <a:rPr lang="en-US" sz="1800" b="1" dirty="0" smtClean="0"/>
              <a:t>Project Duration</a:t>
            </a:r>
          </a:p>
          <a:p>
            <a:pPr algn="l">
              <a:tabLst>
                <a:tab pos="2344738" algn="r"/>
              </a:tabLst>
            </a:pPr>
            <a:r>
              <a:rPr lang="en-US" sz="1800" dirty="0" smtClean="0"/>
              <a:t>1 mo – 1 year:	20%</a:t>
            </a:r>
          </a:p>
          <a:p>
            <a:pPr algn="l">
              <a:tabLst>
                <a:tab pos="2344738" algn="r"/>
              </a:tabLst>
            </a:pPr>
            <a:r>
              <a:rPr lang="en-US" sz="1800" dirty="0" smtClean="0"/>
              <a:t>1 year – 3 years: 	35%</a:t>
            </a:r>
          </a:p>
          <a:p>
            <a:pPr algn="l">
              <a:tabLst>
                <a:tab pos="2344738" algn="r"/>
              </a:tabLst>
            </a:pPr>
            <a:r>
              <a:rPr lang="en-US" sz="1800" dirty="0" smtClean="0"/>
              <a:t> &gt; 3 years: 	45%</a:t>
            </a:r>
          </a:p>
        </p:txBody>
      </p:sp>
      <p:sp>
        <p:nvSpPr>
          <p:cNvPr id="8" name="TextBox 7"/>
          <p:cNvSpPr txBox="1"/>
          <p:nvPr/>
        </p:nvSpPr>
        <p:spPr>
          <a:xfrm>
            <a:off x="4598006" y="3450566"/>
            <a:ext cx="2590800" cy="1477328"/>
          </a:xfrm>
          <a:prstGeom prst="rect">
            <a:avLst/>
          </a:prstGeom>
          <a:noFill/>
        </p:spPr>
        <p:txBody>
          <a:bodyPr wrap="square" rtlCol="0">
            <a:spAutoFit/>
          </a:bodyPr>
          <a:lstStyle/>
          <a:p>
            <a:pPr>
              <a:tabLst>
                <a:tab pos="2344738" algn="r"/>
              </a:tabLst>
            </a:pPr>
            <a:r>
              <a:rPr lang="en-US" sz="1800" b="1" dirty="0" smtClean="0"/>
              <a:t>Project Size</a:t>
            </a:r>
          </a:p>
          <a:p>
            <a:pPr algn="l">
              <a:tabLst>
                <a:tab pos="2344738" algn="r"/>
              </a:tabLst>
            </a:pPr>
            <a:r>
              <a:rPr lang="en-US" sz="1800" dirty="0" smtClean="0"/>
              <a:t>&lt; 10 people:	28%</a:t>
            </a:r>
          </a:p>
          <a:p>
            <a:pPr algn="l">
              <a:tabLst>
                <a:tab pos="2344738" algn="r"/>
              </a:tabLst>
            </a:pPr>
            <a:r>
              <a:rPr lang="en-US" sz="1800" dirty="0" smtClean="0"/>
              <a:t>10 – 100:	40%</a:t>
            </a:r>
          </a:p>
          <a:p>
            <a:pPr algn="l">
              <a:tabLst>
                <a:tab pos="2344738" algn="r"/>
              </a:tabLst>
            </a:pPr>
            <a:r>
              <a:rPr lang="en-US" sz="1800" dirty="0" smtClean="0"/>
              <a:t>100 – 1000: 	22%</a:t>
            </a:r>
          </a:p>
          <a:p>
            <a:pPr algn="l">
              <a:tabLst>
                <a:tab pos="2344738" algn="r"/>
              </a:tabLst>
            </a:pPr>
            <a:r>
              <a:rPr lang="en-US" sz="1800" dirty="0" smtClean="0"/>
              <a:t>&gt; 1000 people: 	10%</a:t>
            </a:r>
          </a:p>
        </p:txBody>
      </p:sp>
      <p:sp>
        <p:nvSpPr>
          <p:cNvPr id="9" name="TextBox 8"/>
          <p:cNvSpPr txBox="1"/>
          <p:nvPr/>
        </p:nvSpPr>
        <p:spPr>
          <a:xfrm>
            <a:off x="596528" y="6302074"/>
            <a:ext cx="7952690" cy="338554"/>
          </a:xfrm>
          <a:prstGeom prst="rect">
            <a:avLst/>
          </a:prstGeom>
          <a:solidFill>
            <a:srgbClr val="FFF6EB"/>
          </a:solidFill>
          <a:ln>
            <a:solidFill>
              <a:srgbClr val="000000"/>
            </a:solidFill>
          </a:ln>
        </p:spPr>
        <p:txBody>
          <a:bodyPr wrap="none" rtlCol="0">
            <a:spAutoFit/>
          </a:bodyPr>
          <a:lstStyle/>
          <a:p>
            <a:r>
              <a:rPr lang="en-US" sz="1600" dirty="0" smtClean="0"/>
              <a:t>(Data Source: Robert </a:t>
            </a:r>
            <a:r>
              <a:rPr lang="en-US" sz="1600" dirty="0" err="1" smtClean="0"/>
              <a:t>Cloutier</a:t>
            </a:r>
            <a:r>
              <a:rPr lang="en-US" sz="1600" dirty="0" smtClean="0"/>
              <a:t> — http://www.omg.org/cgi-bin/doc?syseng/2009-12-04)</a:t>
            </a:r>
            <a:endParaRPr lang="en-US" sz="1600" dirty="0"/>
          </a:p>
        </p:txBody>
      </p:sp>
      <p:sp>
        <p:nvSpPr>
          <p:cNvPr id="10" name="Slide Number Placeholder 9"/>
          <p:cNvSpPr>
            <a:spLocks noGrp="1"/>
          </p:cNvSpPr>
          <p:nvPr>
            <p:ph type="sldNum" sz="quarter" idx="11"/>
          </p:nvPr>
        </p:nvSpPr>
        <p:spPr>
          <a:xfrm>
            <a:off x="7239000" y="6611694"/>
            <a:ext cx="1905000" cy="228600"/>
          </a:xfrm>
        </p:spPr>
        <p:txBody>
          <a:bodyPr/>
          <a:lstStyle/>
          <a:p>
            <a:pPr algn="r">
              <a:defRPr/>
            </a:pPr>
            <a:fld id="{ADE2A973-D287-495E-9084-33E6CF2FBE29}" type="slidenum">
              <a:rPr lang="en-US" smtClean="0"/>
              <a:pPr algn="r">
                <a:defRPr/>
              </a:pPr>
              <a:t>54</a:t>
            </a:fld>
            <a:endParaRPr lang="en-US" dirty="0"/>
          </a:p>
        </p:txBody>
      </p:sp>
    </p:spTree>
    <p:extLst>
      <p:ext uri="{BB962C8B-B14F-4D97-AF65-F5344CB8AC3E}">
        <p14:creationId xmlns:p14="http://schemas.microsoft.com/office/powerpoint/2010/main" val="189137189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Why is MBSE Being Used?</a:t>
            </a:r>
            <a:endParaRPr lang="en-US" sz="2400" dirty="0"/>
          </a:p>
        </p:txBody>
      </p:sp>
      <p:sp>
        <p:nvSpPr>
          <p:cNvPr id="3" name="Content Placeholder 2"/>
          <p:cNvSpPr>
            <a:spLocks noGrp="1"/>
          </p:cNvSpPr>
          <p:nvPr>
            <p:ph sz="quarter" idx="1"/>
          </p:nvPr>
        </p:nvSpPr>
        <p:spPr>
          <a:xfrm>
            <a:off x="145510" y="1460500"/>
            <a:ext cx="3954498" cy="5035334"/>
          </a:xfrm>
        </p:spPr>
        <p:txBody>
          <a:bodyPr>
            <a:noAutofit/>
          </a:bodyPr>
          <a:lstStyle/>
          <a:p>
            <a:pPr marL="225425" indent="-225425">
              <a:buFont typeface="Wingdings" charset="2"/>
              <a:buChar char="§"/>
            </a:pPr>
            <a:r>
              <a:rPr lang="en-GB" sz="2000" b="0" dirty="0" smtClean="0"/>
              <a:t>Large majority (55.2%) </a:t>
            </a:r>
            <a:r>
              <a:rPr lang="en-GB" sz="2000" dirty="0" smtClean="0"/>
              <a:t>cited the</a:t>
            </a:r>
            <a:r>
              <a:rPr lang="en-GB" sz="2000" b="0" dirty="0" smtClean="0"/>
              <a:t> opportunity to improve Systems Engineering efforts as the reason for using modelling.  </a:t>
            </a:r>
          </a:p>
          <a:p>
            <a:pPr marL="228600" indent="-228600"/>
            <a:endParaRPr lang="en-GB" sz="2200" dirty="0" smtClean="0"/>
          </a:p>
          <a:p>
            <a:pPr marL="228600" indent="-228600"/>
            <a:r>
              <a:rPr lang="en-GB" sz="2200" dirty="0" smtClean="0"/>
              <a:t>W</a:t>
            </a:r>
            <a:r>
              <a:rPr lang="en-GB" sz="2200" b="0" dirty="0" smtClean="0"/>
              <a:t>hen asked what the primary purpose of the model was, the majority said it was specifically to </a:t>
            </a:r>
            <a:r>
              <a:rPr lang="en-GB" sz="2200" b="0" u="sng" dirty="0" smtClean="0"/>
              <a:t>improve the quality of requirements and design to reduce downstream defects</a:t>
            </a:r>
          </a:p>
          <a:p>
            <a:pPr marL="0" indent="0">
              <a:buNone/>
            </a:pPr>
            <a:endParaRPr lang="en-US" sz="2000" b="0" dirty="0"/>
          </a:p>
        </p:txBody>
      </p:sp>
      <p:graphicFrame>
        <p:nvGraphicFramePr>
          <p:cNvPr id="5" name="Content Placeholder 9"/>
          <p:cNvGraphicFramePr>
            <a:graphicFrameLocks noGrp="1"/>
          </p:cNvGraphicFramePr>
          <p:nvPr>
            <p:ph sz="quarter" idx="2"/>
            <p:extLst>
              <p:ext uri="{D42A27DB-BD31-4B8C-83A1-F6EECF244321}">
                <p14:modId xmlns:p14="http://schemas.microsoft.com/office/powerpoint/2010/main" val="3848726747"/>
              </p:ext>
            </p:extLst>
          </p:nvPr>
        </p:nvGraphicFramePr>
        <p:xfrm>
          <a:off x="4191000" y="1137763"/>
          <a:ext cx="4804183" cy="5034437"/>
        </p:xfrm>
        <a:graphic>
          <a:graphicData uri="http://schemas.openxmlformats.org/drawingml/2006/chart">
            <c:chart xmlns:c="http://schemas.openxmlformats.org/drawingml/2006/chart" xmlns:r="http://schemas.openxmlformats.org/officeDocument/2006/relationships" r:id="rId3"/>
          </a:graphicData>
        </a:graphic>
      </p:graphicFrame>
      <p:sp>
        <p:nvSpPr>
          <p:cNvPr id="6" name="Slide Number Placeholder 5"/>
          <p:cNvSpPr>
            <a:spLocks noGrp="1"/>
          </p:cNvSpPr>
          <p:nvPr>
            <p:ph type="sldNum" sz="quarter" idx="12"/>
          </p:nvPr>
        </p:nvSpPr>
        <p:spPr/>
        <p:txBody>
          <a:bodyPr/>
          <a:lstStyle/>
          <a:p>
            <a:r>
              <a:rPr lang="en-US" smtClean="0"/>
              <a:t>Page </a:t>
            </a:r>
            <a:fld id="{49B0E210-D777-F049-BF45-821696CD95D8}" type="slidenum">
              <a:rPr lang="en-US" smtClean="0"/>
              <a:pPr/>
              <a:t>55</a:t>
            </a:fld>
            <a:endParaRPr lang="en-US" dirty="0"/>
          </a:p>
        </p:txBody>
      </p:sp>
    </p:spTree>
    <p:extLst>
      <p:ext uri="{BB962C8B-B14F-4D97-AF65-F5344CB8AC3E}">
        <p14:creationId xmlns:p14="http://schemas.microsoft.com/office/powerpoint/2010/main" val="331923447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4"/>
            <a:ext cx="8229600" cy="778019"/>
          </a:xfrm>
        </p:spPr>
        <p:txBody>
          <a:bodyPr/>
          <a:lstStyle/>
          <a:p>
            <a:pPr algn="ctr"/>
            <a:r>
              <a:rPr lang="en-US" sz="2800" b="1" dirty="0" smtClean="0"/>
              <a:t>The Value of MBSE: From the SE Community</a:t>
            </a:r>
            <a:endParaRPr lang="en-US" sz="2800" b="1" dirty="0"/>
          </a:p>
        </p:txBody>
      </p:sp>
      <p:sp>
        <p:nvSpPr>
          <p:cNvPr id="3" name="Content Placeholder 2"/>
          <p:cNvSpPr>
            <a:spLocks noGrp="1"/>
          </p:cNvSpPr>
          <p:nvPr>
            <p:ph idx="1"/>
          </p:nvPr>
        </p:nvSpPr>
        <p:spPr>
          <a:xfrm>
            <a:off x="398129" y="1146273"/>
            <a:ext cx="8412233" cy="5711727"/>
          </a:xfrm>
        </p:spPr>
        <p:txBody>
          <a:bodyPr>
            <a:normAutofit fontScale="92500" lnSpcReduction="10000"/>
          </a:bodyPr>
          <a:lstStyle/>
          <a:p>
            <a:r>
              <a:rPr lang="en-US" sz="2200" b="1" dirty="0" smtClean="0"/>
              <a:t>MBSE Improves Productivity</a:t>
            </a:r>
          </a:p>
          <a:p>
            <a:pPr lvl="1">
              <a:spcBef>
                <a:spcPts val="1200"/>
              </a:spcBef>
            </a:pPr>
            <a:r>
              <a:rPr lang="en-US" sz="1900" dirty="0" smtClean="0"/>
              <a:t>Single system model is authoritative, unambiguous, and durable</a:t>
            </a:r>
          </a:p>
          <a:p>
            <a:pPr lvl="2">
              <a:spcBef>
                <a:spcPts val="1200"/>
              </a:spcBef>
            </a:pPr>
            <a:r>
              <a:rPr lang="en-US" sz="1900" dirty="0"/>
              <a:t>Less time spent looking for </a:t>
            </a:r>
            <a:r>
              <a:rPr lang="en-US" sz="1900" dirty="0" smtClean="0"/>
              <a:t>information</a:t>
            </a:r>
          </a:p>
          <a:p>
            <a:pPr lvl="1">
              <a:spcBef>
                <a:spcPts val="1200"/>
              </a:spcBef>
            </a:pPr>
            <a:r>
              <a:rPr lang="en-US" sz="1900" dirty="0"/>
              <a:t>System model promotes communication (single source of truth</a:t>
            </a:r>
            <a:r>
              <a:rPr lang="en-US" sz="1900" dirty="0" smtClean="0"/>
              <a:t>)</a:t>
            </a:r>
          </a:p>
          <a:p>
            <a:pPr lvl="2"/>
            <a:r>
              <a:rPr lang="en-US" sz="1900" dirty="0" smtClean="0"/>
              <a:t>Keeps whole team on the same page</a:t>
            </a:r>
          </a:p>
          <a:p>
            <a:pPr lvl="1">
              <a:spcBef>
                <a:spcPts val="1200"/>
              </a:spcBef>
            </a:pPr>
            <a:r>
              <a:rPr lang="en-US" sz="1900" dirty="0" smtClean="0"/>
              <a:t>Documents and charts are generated </a:t>
            </a:r>
            <a:r>
              <a:rPr lang="en-US" sz="1900" i="1" dirty="0" smtClean="0"/>
              <a:t>from</a:t>
            </a:r>
            <a:r>
              <a:rPr lang="en-US" sz="1900" dirty="0" smtClean="0"/>
              <a:t> the model</a:t>
            </a:r>
          </a:p>
          <a:p>
            <a:pPr lvl="2"/>
            <a:r>
              <a:rPr lang="en-US" sz="1900" dirty="0" smtClean="0"/>
              <a:t>Reduces time “wasted” on making slides for gate reviews</a:t>
            </a:r>
          </a:p>
          <a:p>
            <a:pPr lvl="1">
              <a:spcBef>
                <a:spcPts val="1200"/>
              </a:spcBef>
            </a:pPr>
            <a:r>
              <a:rPr lang="en-US" sz="1900" dirty="0" smtClean="0"/>
              <a:t>Standard analyses can be run frequently </a:t>
            </a:r>
          </a:p>
          <a:p>
            <a:pPr lvl="1">
              <a:spcBef>
                <a:spcPts val="1200"/>
              </a:spcBef>
            </a:pPr>
            <a:r>
              <a:rPr lang="en-US" sz="1900" dirty="0" smtClean="0"/>
              <a:t>Gate transitions are more seamless: </a:t>
            </a:r>
          </a:p>
          <a:p>
            <a:pPr lvl="2"/>
            <a:r>
              <a:rPr lang="en-US" sz="1900" dirty="0" smtClean="0"/>
              <a:t>Formulation </a:t>
            </a:r>
            <a:r>
              <a:rPr lang="en-US" sz="1900" dirty="0" smtClean="0">
                <a:ea typeface="Wingdings"/>
                <a:cs typeface="Wingdings"/>
                <a:sym typeface="Wingdings"/>
              </a:rPr>
              <a:t></a:t>
            </a:r>
            <a:r>
              <a:rPr lang="en-US" sz="1900" dirty="0">
                <a:sym typeface="Wingdings"/>
              </a:rPr>
              <a:t> </a:t>
            </a:r>
            <a:r>
              <a:rPr lang="en-US" sz="1900" dirty="0" smtClean="0"/>
              <a:t>Implementation </a:t>
            </a:r>
            <a:r>
              <a:rPr lang="en-US" sz="1900" dirty="0" smtClean="0">
                <a:ea typeface="Wingdings"/>
                <a:cs typeface="Wingdings"/>
                <a:sym typeface="Wingdings"/>
              </a:rPr>
              <a:t></a:t>
            </a:r>
            <a:r>
              <a:rPr lang="en-US" sz="1900" dirty="0">
                <a:sym typeface="Wingdings"/>
              </a:rPr>
              <a:t> </a:t>
            </a:r>
            <a:r>
              <a:rPr lang="en-US" sz="1900" dirty="0" smtClean="0"/>
              <a:t>Ops</a:t>
            </a:r>
          </a:p>
          <a:p>
            <a:r>
              <a:rPr lang="en-US" b="1" dirty="0"/>
              <a:t>MBSE </a:t>
            </a:r>
            <a:r>
              <a:rPr lang="en-US" b="1" dirty="0" smtClean="0"/>
              <a:t>Improves Quality and Reduce Risk</a:t>
            </a:r>
            <a:endParaRPr lang="en-US" b="1" dirty="0"/>
          </a:p>
          <a:p>
            <a:pPr lvl="1"/>
            <a:r>
              <a:rPr lang="en-US" sz="1900" dirty="0" smtClean="0"/>
              <a:t>Industry</a:t>
            </a:r>
            <a:r>
              <a:rPr lang="en-US" sz="1900" dirty="0"/>
              <a:t>-standard notation reduces </a:t>
            </a:r>
            <a:r>
              <a:rPr lang="en-US" sz="1900" dirty="0" smtClean="0"/>
              <a:t>misunderstanding</a:t>
            </a:r>
          </a:p>
          <a:p>
            <a:pPr lvl="1"/>
            <a:r>
              <a:rPr lang="en-US" sz="1900" dirty="0"/>
              <a:t>System-level </a:t>
            </a:r>
            <a:r>
              <a:rPr lang="en-US" sz="1900" dirty="0" smtClean="0"/>
              <a:t>validation </a:t>
            </a:r>
            <a:r>
              <a:rPr lang="en-US" sz="1900" dirty="0"/>
              <a:t>can be done early </a:t>
            </a:r>
          </a:p>
          <a:p>
            <a:pPr lvl="1"/>
            <a:r>
              <a:rPr lang="en-US" sz="1900" dirty="0" smtClean="0"/>
              <a:t>Model </a:t>
            </a:r>
            <a:r>
              <a:rPr lang="en-US" sz="1900" dirty="0"/>
              <a:t>is analyzable, unlike </a:t>
            </a:r>
            <a:r>
              <a:rPr lang="en-US" sz="1900" dirty="0" err="1"/>
              <a:t>powerpoint</a:t>
            </a:r>
            <a:r>
              <a:rPr lang="en-US" sz="1900" dirty="0"/>
              <a:t>/</a:t>
            </a:r>
            <a:r>
              <a:rPr lang="en-US" sz="1900" dirty="0" err="1"/>
              <a:t>visio</a:t>
            </a:r>
            <a:r>
              <a:rPr lang="en-US" sz="1900" dirty="0"/>
              <a:t>, so it can support many kinds of checks (completeness, consistency, correctness)</a:t>
            </a:r>
          </a:p>
          <a:p>
            <a:pPr lvl="1"/>
            <a:r>
              <a:rPr lang="en-US" sz="1900" dirty="0" smtClean="0"/>
              <a:t>Documents </a:t>
            </a:r>
            <a:r>
              <a:rPr lang="en-US" sz="1900" dirty="0"/>
              <a:t>kept up-to-date by generating them </a:t>
            </a:r>
            <a:r>
              <a:rPr lang="en-US" sz="1900" i="1" dirty="0"/>
              <a:t>from</a:t>
            </a:r>
            <a:r>
              <a:rPr lang="en-US" sz="1900" dirty="0"/>
              <a:t> the model</a:t>
            </a:r>
          </a:p>
          <a:p>
            <a:pPr lvl="2"/>
            <a:endParaRPr lang="en-US" dirty="0" smtClean="0"/>
          </a:p>
          <a:p>
            <a:endParaRPr lang="en-US" dirty="0"/>
          </a:p>
        </p:txBody>
      </p:sp>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384DAB54-28E4-E14E-BFFE-5BFC25350CC1}" type="slidenum">
              <a:rPr lang="en-US" smtClean="0"/>
              <a:t>56</a:t>
            </a:fld>
            <a:endParaRPr lang="en-US"/>
          </a:p>
        </p:txBody>
      </p:sp>
    </p:spTree>
    <p:extLst>
      <p:ext uri="{BB962C8B-B14F-4D97-AF65-F5344CB8AC3E}">
        <p14:creationId xmlns:p14="http://schemas.microsoft.com/office/powerpoint/2010/main" val="3366188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213142" y="978165"/>
            <a:ext cx="8652811" cy="5531274"/>
          </a:xfrm>
        </p:spPr>
        <p:txBody>
          <a:bodyPr/>
          <a:lstStyle/>
          <a:p>
            <a:r>
              <a:rPr lang="en-US" dirty="0" smtClean="0"/>
              <a:t>Long ago, systems and subsystems were on equal footing</a:t>
            </a:r>
          </a:p>
          <a:p>
            <a:pPr>
              <a:spcBef>
                <a:spcPts val="1200"/>
              </a:spcBef>
            </a:pPr>
            <a:r>
              <a:rPr lang="en-US" dirty="0" smtClean="0"/>
              <a:t>Over time, computers allowed pretty much all the domains − except systems </a:t>
            </a:r>
            <a:r>
              <a:rPr lang="en-US" dirty="0"/>
              <a:t>− </a:t>
            </a:r>
            <a:r>
              <a:rPr lang="en-US" dirty="0" smtClean="0"/>
              <a:t>to build rigorous modeling capabilities.  </a:t>
            </a:r>
          </a:p>
          <a:p>
            <a:pPr lvl="1"/>
            <a:r>
              <a:rPr lang="en-US" dirty="0" smtClean="0"/>
              <a:t>Systems is the last to get this rigor because it’s the broadest, most conceptual, and has by definition the full complexity of the system to deal with.  So it’s the hardest one to get rigorous about.</a:t>
            </a:r>
          </a:p>
          <a:p>
            <a:pPr>
              <a:spcBef>
                <a:spcPts val="1200"/>
              </a:spcBef>
            </a:pPr>
            <a:r>
              <a:rPr lang="en-US" dirty="0" smtClean="0"/>
              <a:t>SE has been at a disadvantage because of this</a:t>
            </a:r>
          </a:p>
          <a:p>
            <a:pPr lvl="1"/>
            <a:r>
              <a:rPr lang="en-US" dirty="0" smtClean="0"/>
              <a:t>Lacking this quantitative rigor, SE has had to rely too heavily on intuition, </a:t>
            </a:r>
            <a:r>
              <a:rPr lang="en-US" dirty="0"/>
              <a:t>o</a:t>
            </a:r>
            <a:r>
              <a:rPr lang="en-US" dirty="0" smtClean="0"/>
              <a:t>veremphasizing the Art and neglecting the Science </a:t>
            </a:r>
          </a:p>
          <a:p>
            <a:pPr>
              <a:spcBef>
                <a:spcPts val="1200"/>
              </a:spcBef>
            </a:pPr>
            <a:r>
              <a:rPr lang="en-US" dirty="0" smtClean="0"/>
              <a:t>SE needs to claim the rigor of its domain to restore balance</a:t>
            </a:r>
          </a:p>
          <a:p>
            <a:pPr lvl="1"/>
            <a:r>
              <a:rPr lang="en-US" dirty="0" smtClean="0"/>
              <a:t>Otherwise our systems will continue to be assemblages of components whose performance and behavior must be discovered after assembly.</a:t>
            </a:r>
          </a:p>
          <a:p>
            <a:pPr>
              <a:spcBef>
                <a:spcPts val="1200"/>
              </a:spcBef>
            </a:pPr>
            <a:r>
              <a:rPr lang="en-US" dirty="0" smtClean="0"/>
              <a:t>MBSE provides this rigor</a:t>
            </a:r>
          </a:p>
        </p:txBody>
      </p:sp>
      <p:sp>
        <p:nvSpPr>
          <p:cNvPr id="4" name="Title 3"/>
          <p:cNvSpPr>
            <a:spLocks noGrp="1"/>
          </p:cNvSpPr>
          <p:nvPr>
            <p:ph type="title"/>
          </p:nvPr>
        </p:nvSpPr>
        <p:spPr>
          <a:xfrm>
            <a:off x="283963" y="0"/>
            <a:ext cx="8645093" cy="685800"/>
          </a:xfrm>
        </p:spPr>
        <p:txBody>
          <a:bodyPr/>
          <a:lstStyle/>
          <a:p>
            <a:r>
              <a:rPr lang="en-US" sz="2800" dirty="0" smtClean="0"/>
              <a:t>A Historical Perspective on SE and MBSE</a:t>
            </a:r>
            <a:endParaRPr lang="en-US" sz="2800" dirty="0"/>
          </a:p>
        </p:txBody>
      </p:sp>
      <p:sp>
        <p:nvSpPr>
          <p:cNvPr id="8" name="TextBox 7"/>
          <p:cNvSpPr txBox="1"/>
          <p:nvPr/>
        </p:nvSpPr>
        <p:spPr>
          <a:xfrm>
            <a:off x="6255072" y="6299200"/>
            <a:ext cx="2647628" cy="307777"/>
          </a:xfrm>
          <a:prstGeom prst="rect">
            <a:avLst/>
          </a:prstGeom>
          <a:solidFill>
            <a:srgbClr val="F7E79E"/>
          </a:solidFill>
          <a:ln>
            <a:solidFill>
              <a:schemeClr val="accent2">
                <a:lumMod val="50000"/>
              </a:schemeClr>
            </a:solidFill>
          </a:ln>
          <a:effectLst>
            <a:outerShdw blurRad="50800" dist="38100" dir="2700000" algn="tl" rotWithShape="0">
              <a:prstClr val="black">
                <a:alpha val="40000"/>
              </a:prstClr>
            </a:outerShdw>
          </a:effectLst>
        </p:spPr>
        <p:txBody>
          <a:bodyPr wrap="square" rtlCol="0">
            <a:spAutoFit/>
          </a:bodyPr>
          <a:lstStyle/>
          <a:p>
            <a:pPr algn="ctr"/>
            <a:r>
              <a:rPr lang="en-US" sz="1400" dirty="0" smtClean="0"/>
              <a:t>Source: Todd Bayer (JPL)</a:t>
            </a:r>
            <a:endParaRPr lang="en-US" sz="1400" dirty="0"/>
          </a:p>
        </p:txBody>
      </p:sp>
      <p:sp>
        <p:nvSpPr>
          <p:cNvPr id="2" name="Slide Number Placeholder 1"/>
          <p:cNvSpPr>
            <a:spLocks noGrp="1"/>
          </p:cNvSpPr>
          <p:nvPr>
            <p:ph type="sldNum" sz="quarter" idx="10"/>
          </p:nvPr>
        </p:nvSpPr>
        <p:spPr/>
        <p:txBody>
          <a:bodyPr/>
          <a:lstStyle/>
          <a:p>
            <a:pPr>
              <a:defRPr/>
            </a:pPr>
            <a:fld id="{FBA43EC7-B018-492A-98F6-32908B5B9E8D}" type="slidenum">
              <a:rPr lang="en-US" smtClean="0"/>
              <a:pPr>
                <a:defRPr/>
              </a:pPr>
              <a:t>57</a:t>
            </a:fld>
            <a:endParaRPr lang="en-US" dirty="0"/>
          </a:p>
        </p:txBody>
      </p:sp>
    </p:spTree>
    <p:extLst>
      <p:ext uri="{BB962C8B-B14F-4D97-AF65-F5344CB8AC3E}">
        <p14:creationId xmlns:p14="http://schemas.microsoft.com/office/powerpoint/2010/main" val="15545377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Observed Benefits of MBSE </a:t>
            </a:r>
            <a:r>
              <a:rPr lang="en-US" b="0" dirty="0" smtClean="0"/>
              <a:t>(1 of 2)</a:t>
            </a:r>
            <a:endParaRPr lang="en-US" b="0" dirty="0"/>
          </a:p>
        </p:txBody>
      </p:sp>
      <p:sp>
        <p:nvSpPr>
          <p:cNvPr id="3" name="Content Placeholder 2"/>
          <p:cNvSpPr>
            <a:spLocks noGrp="1"/>
          </p:cNvSpPr>
          <p:nvPr>
            <p:ph idx="1"/>
          </p:nvPr>
        </p:nvSpPr>
        <p:spPr>
          <a:xfrm>
            <a:off x="533400" y="1116916"/>
            <a:ext cx="8001000" cy="5479274"/>
          </a:xfrm>
        </p:spPr>
        <p:txBody>
          <a:bodyPr/>
          <a:lstStyle/>
          <a:p>
            <a:pPr marL="457200" indent="-457200">
              <a:spcBef>
                <a:spcPts val="1400"/>
              </a:spcBef>
              <a:buFont typeface="+mj-lt"/>
              <a:buAutoNum type="arabicPeriod"/>
            </a:pPr>
            <a:r>
              <a:rPr lang="en-US" dirty="0"/>
              <a:t>Modern modeling languages have </a:t>
            </a:r>
            <a:r>
              <a:rPr lang="en-US" u="sng" dirty="0"/>
              <a:t>clearer semantics</a:t>
            </a:r>
            <a:r>
              <a:rPr lang="en-US" dirty="0"/>
              <a:t> than common boxes-and-lines diagrams, reducing miscommunication</a:t>
            </a:r>
          </a:p>
          <a:p>
            <a:pPr marL="457200" indent="-457200">
              <a:spcBef>
                <a:spcPts val="1400"/>
              </a:spcBef>
              <a:buFont typeface="+mj-lt"/>
              <a:buAutoNum type="arabicPeriod"/>
            </a:pPr>
            <a:r>
              <a:rPr lang="en-US" dirty="0"/>
              <a:t>Consistent, </a:t>
            </a:r>
            <a:r>
              <a:rPr lang="en-US" u="sng" dirty="0"/>
              <a:t>single source of information</a:t>
            </a:r>
            <a:r>
              <a:rPr lang="en-US" dirty="0"/>
              <a:t> keeps team on same page and reduces time spent getting answers</a:t>
            </a:r>
          </a:p>
          <a:p>
            <a:pPr marL="457200" indent="-457200">
              <a:spcBef>
                <a:spcPts val="1400"/>
              </a:spcBef>
              <a:buFont typeface="+mj-lt"/>
              <a:buAutoNum type="arabicPeriod"/>
            </a:pPr>
            <a:r>
              <a:rPr lang="en-US" u="sng" dirty="0" smtClean="0"/>
              <a:t>Earlier detection of inconsistencies</a:t>
            </a:r>
            <a:r>
              <a:rPr lang="en-US" dirty="0" smtClean="0"/>
              <a:t> because models can be analyzed with respect to calculations, policies, rules, patterns, etc.</a:t>
            </a:r>
          </a:p>
          <a:p>
            <a:pPr marL="457200" indent="-457200">
              <a:spcBef>
                <a:spcPts val="1400"/>
              </a:spcBef>
              <a:buFont typeface="+mj-lt"/>
              <a:buAutoNum type="arabicPeriod"/>
            </a:pPr>
            <a:r>
              <a:rPr lang="en-US" u="sng" dirty="0" smtClean="0"/>
              <a:t>Documents </a:t>
            </a:r>
            <a:r>
              <a:rPr lang="en-US" u="sng" dirty="0"/>
              <a:t>are kept up-to-date</a:t>
            </a:r>
            <a:r>
              <a:rPr lang="en-US" dirty="0"/>
              <a:t> because they </a:t>
            </a:r>
            <a:r>
              <a:rPr lang="en-US" dirty="0" smtClean="0"/>
              <a:t>can be auto</a:t>
            </a:r>
            <a:r>
              <a:rPr lang="en-US" dirty="0"/>
              <a:t>-generated from the system model</a:t>
            </a:r>
          </a:p>
          <a:p>
            <a:pPr marL="457200" indent="-457200">
              <a:spcBef>
                <a:spcPts val="1400"/>
              </a:spcBef>
              <a:buFont typeface="+mj-lt"/>
              <a:buAutoNum type="arabicPeriod"/>
            </a:pPr>
            <a:endParaRPr lang="en-US" dirty="0" smtClean="0"/>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58</a:t>
            </a:fld>
            <a:endParaRPr lang="en-US" dirty="0"/>
          </a:p>
        </p:txBody>
      </p:sp>
    </p:spTree>
    <p:extLst>
      <p:ext uri="{BB962C8B-B14F-4D97-AF65-F5344CB8AC3E}">
        <p14:creationId xmlns:p14="http://schemas.microsoft.com/office/powerpoint/2010/main" val="479735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2D2DB9"/>
                </a:solidFill>
              </a:rPr>
              <a:t>Observed Benefits</a:t>
            </a:r>
            <a:r>
              <a:rPr lang="en-US" dirty="0" smtClean="0"/>
              <a:t> of MBSE </a:t>
            </a:r>
            <a:r>
              <a:rPr lang="en-US" b="0" dirty="0" smtClean="0"/>
              <a:t>(2 of 2)</a:t>
            </a:r>
            <a:endParaRPr lang="en-US" b="0" dirty="0"/>
          </a:p>
        </p:txBody>
      </p:sp>
      <p:sp>
        <p:nvSpPr>
          <p:cNvPr id="3" name="Content Placeholder 2"/>
          <p:cNvSpPr>
            <a:spLocks noGrp="1"/>
          </p:cNvSpPr>
          <p:nvPr>
            <p:ph idx="1"/>
          </p:nvPr>
        </p:nvSpPr>
        <p:spPr>
          <a:xfrm>
            <a:off x="233674" y="945777"/>
            <a:ext cx="8754817" cy="3719088"/>
          </a:xfrm>
        </p:spPr>
        <p:txBody>
          <a:bodyPr/>
          <a:lstStyle/>
          <a:p>
            <a:pPr marL="457200" indent="-457200">
              <a:spcBef>
                <a:spcPts val="1100"/>
              </a:spcBef>
              <a:buFont typeface="+mj-lt"/>
              <a:buAutoNum type="arabicPeriod" startAt="5"/>
            </a:pPr>
            <a:r>
              <a:rPr lang="en-US" dirty="0" smtClean="0"/>
              <a:t>System model supports multiple views to address different stakeholder concerns, and </a:t>
            </a:r>
            <a:r>
              <a:rPr lang="en-US" u="sng" dirty="0" smtClean="0"/>
              <a:t>all views refer to same model elements</a:t>
            </a:r>
            <a:r>
              <a:rPr lang="en-US" dirty="0" smtClean="0"/>
              <a:t>, so changes in an element appear on all views</a:t>
            </a:r>
          </a:p>
          <a:p>
            <a:pPr marL="457200" indent="-457200">
              <a:spcBef>
                <a:spcPts val="1100"/>
              </a:spcBef>
              <a:buFont typeface="+mj-lt"/>
              <a:buAutoNum type="arabicPeriod" startAt="5"/>
            </a:pPr>
            <a:r>
              <a:rPr lang="en-US" dirty="0" smtClean="0"/>
              <a:t>Model-based simulation of state machines enables </a:t>
            </a:r>
            <a:r>
              <a:rPr lang="en-US" u="sng" dirty="0" smtClean="0"/>
              <a:t>debugging and refinement of behavioral requirements</a:t>
            </a:r>
          </a:p>
          <a:p>
            <a:pPr marL="457200" indent="-457200">
              <a:spcBef>
                <a:spcPts val="1100"/>
              </a:spcBef>
              <a:buFont typeface="+mj-lt"/>
              <a:buAutoNum type="arabicPeriod" startAt="5"/>
            </a:pPr>
            <a:r>
              <a:rPr lang="en-US" u="sng" dirty="0" smtClean="0"/>
              <a:t>System model evolves across life-cycle</a:t>
            </a:r>
            <a:r>
              <a:rPr lang="en-US" dirty="0" smtClean="0"/>
              <a:t> </a:t>
            </a:r>
            <a:r>
              <a:rPr lang="en-US" i="1" dirty="0" smtClean="0"/>
              <a:t>and</a:t>
            </a:r>
            <a:r>
              <a:rPr lang="en-US" dirty="0" smtClean="0"/>
              <a:t> may guide similar future projects</a:t>
            </a:r>
          </a:p>
          <a:p>
            <a:pPr marL="457200" indent="-457200">
              <a:spcBef>
                <a:spcPts val="1100"/>
              </a:spcBef>
              <a:buFont typeface="+mj-lt"/>
              <a:buAutoNum type="arabicPeriod" startAt="5"/>
            </a:pPr>
            <a:r>
              <a:rPr lang="en-US" dirty="0" smtClean="0"/>
              <a:t>System model helps to </a:t>
            </a:r>
            <a:r>
              <a:rPr lang="en-US" u="sng" dirty="0" smtClean="0"/>
              <a:t>better manage complexity</a:t>
            </a:r>
          </a:p>
          <a:p>
            <a:pPr marL="457200" indent="-457200">
              <a:spcBef>
                <a:spcPts val="1100"/>
              </a:spcBef>
              <a:buFont typeface="+mj-lt"/>
              <a:buAutoNum type="arabicPeriod" startAt="5"/>
            </a:pPr>
            <a:endParaRPr lang="en-US" dirty="0" smtClean="0"/>
          </a:p>
        </p:txBody>
      </p:sp>
      <p:sp>
        <p:nvSpPr>
          <p:cNvPr id="7" name="TextBox 6"/>
          <p:cNvSpPr txBox="1"/>
          <p:nvPr/>
        </p:nvSpPr>
        <p:spPr>
          <a:xfrm>
            <a:off x="907111" y="4708173"/>
            <a:ext cx="7205051" cy="1938992"/>
          </a:xfrm>
          <a:prstGeom prst="rect">
            <a:avLst/>
          </a:prstGeom>
          <a:solidFill>
            <a:srgbClr val="FFEFCE"/>
          </a:solidFill>
          <a:ln>
            <a:solidFill>
              <a:srgbClr val="000000"/>
            </a:solidFill>
          </a:ln>
          <a:effectLst>
            <a:outerShdw blurRad="50800" dist="38100" dir="2700000" algn="tl" rotWithShape="0">
              <a:prstClr val="black">
                <a:alpha val="40000"/>
              </a:prstClr>
            </a:outerShdw>
          </a:effectLst>
        </p:spPr>
        <p:txBody>
          <a:bodyPr wrap="square" rtlCol="0">
            <a:spAutoFit/>
          </a:bodyPr>
          <a:lstStyle/>
          <a:p>
            <a:r>
              <a:rPr lang="en-US" sz="2400" b="1" dirty="0" smtClean="0"/>
              <a:t>Summary</a:t>
            </a:r>
          </a:p>
          <a:p>
            <a:r>
              <a:rPr lang="en-US" sz="2400" dirty="0" smtClean="0"/>
              <a:t>Formal </a:t>
            </a:r>
            <a:r>
              <a:rPr lang="en-US" sz="2400" dirty="0"/>
              <a:t>systems models offer these </a:t>
            </a:r>
            <a:r>
              <a:rPr lang="en-US" sz="2400" dirty="0" smtClean="0"/>
              <a:t>benefits because </a:t>
            </a:r>
            <a:r>
              <a:rPr lang="en-US" sz="2400" dirty="0"/>
              <a:t>they introduce additional </a:t>
            </a:r>
            <a:r>
              <a:rPr lang="en-US" sz="2400" dirty="0" smtClean="0"/>
              <a:t>consistency and continuity, </a:t>
            </a:r>
            <a:r>
              <a:rPr lang="en-US" sz="2400" dirty="0"/>
              <a:t>and because they are both </a:t>
            </a:r>
            <a:r>
              <a:rPr lang="en-US" sz="2400" dirty="0" smtClean="0"/>
              <a:t>human- </a:t>
            </a:r>
            <a:r>
              <a:rPr lang="en-US" sz="2400" dirty="0"/>
              <a:t>and </a:t>
            </a:r>
            <a:r>
              <a:rPr lang="en-US" sz="2400" dirty="0" smtClean="0"/>
              <a:t>computer-understandable</a:t>
            </a:r>
            <a:r>
              <a:rPr lang="en-US" sz="2400" dirty="0"/>
              <a:t>, and logically </a:t>
            </a:r>
            <a:r>
              <a:rPr lang="en-US" sz="2400" dirty="0" smtClean="0"/>
              <a:t>verifiable</a:t>
            </a:r>
            <a:endParaRPr lang="en-US" sz="2400" dirty="0"/>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59</a:t>
            </a:fld>
            <a:endParaRPr lang="en-US" dirty="0"/>
          </a:p>
        </p:txBody>
      </p:sp>
    </p:spTree>
    <p:extLst>
      <p:ext uri="{BB962C8B-B14F-4D97-AF65-F5344CB8AC3E}">
        <p14:creationId xmlns:p14="http://schemas.microsoft.com/office/powerpoint/2010/main" val="9096838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Comparison Summary</a:t>
            </a:r>
            <a:endParaRPr lang="en-US" dirty="0"/>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dirty="0" smtClean="0"/>
              <a:t>MBSE does not replace traditional SE </a:t>
            </a:r>
            <a:br>
              <a:rPr lang="en-US" dirty="0" smtClean="0"/>
            </a:br>
            <a:r>
              <a:rPr lang="en-US" dirty="0" smtClean="0"/>
              <a:t>Rather, MBSE </a:t>
            </a:r>
            <a:r>
              <a:rPr lang="en-US" i="1" dirty="0" smtClean="0"/>
              <a:t>formalizes</a:t>
            </a:r>
            <a:r>
              <a:rPr lang="en-US" dirty="0" smtClean="0"/>
              <a:t> part of SE</a:t>
            </a:r>
          </a:p>
          <a:p>
            <a:pPr marL="457200" indent="-457200">
              <a:buFont typeface="+mj-lt"/>
              <a:buAutoNum type="arabicPeriod"/>
            </a:pPr>
            <a:endParaRPr lang="en-US" dirty="0" smtClean="0"/>
          </a:p>
          <a:p>
            <a:pPr marL="457200" indent="-457200">
              <a:buFont typeface="+mj-lt"/>
              <a:buAutoNum type="arabicPeriod"/>
            </a:pPr>
            <a:r>
              <a:rPr lang="en-US" dirty="0" smtClean="0"/>
              <a:t>MBSE combines traditional methods and best practices with rigorous modeling techniques</a:t>
            </a:r>
          </a:p>
          <a:p>
            <a:pPr marL="457200" indent="-457200">
              <a:buFont typeface="+mj-lt"/>
              <a:buAutoNum type="arabicPeriod"/>
            </a:pPr>
            <a:endParaRPr lang="en-US" dirty="0" smtClean="0"/>
          </a:p>
          <a:p>
            <a:pPr marL="457200" indent="-457200">
              <a:buFont typeface="+mj-lt"/>
              <a:buAutoNum type="arabicPeriod"/>
            </a:pPr>
            <a:r>
              <a:rPr lang="en-US" dirty="0"/>
              <a:t>Formal systems models offer these benefits because they introduce additional consistency and continuity, and because they are both human- and computer-understandable, and logically verifiable</a:t>
            </a:r>
          </a:p>
          <a:p>
            <a:pPr marL="457200" indent="-457200">
              <a:buFont typeface="+mj-lt"/>
              <a:buAutoNum type="arabicPeriod"/>
            </a:pPr>
            <a:endParaRPr lang="en-US" dirty="0" smtClean="0"/>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60</a:t>
            </a:fld>
            <a:endParaRPr lang="en-US" dirty="0"/>
          </a:p>
        </p:txBody>
      </p:sp>
    </p:spTree>
    <p:extLst>
      <p:ext uri="{BB962C8B-B14F-4D97-AF65-F5344CB8AC3E}">
        <p14:creationId xmlns:p14="http://schemas.microsoft.com/office/powerpoint/2010/main" val="417301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181459" y="2746713"/>
            <a:ext cx="7313254" cy="2791726"/>
          </a:xfrm>
        </p:spPr>
        <p:txBody>
          <a:bodyPr/>
          <a:lstStyle/>
          <a:p>
            <a:r>
              <a:rPr lang="en-US" sz="4000" dirty="0" smtClean="0">
                <a:solidFill>
                  <a:srgbClr val="00664D"/>
                </a:solidFill>
              </a:rPr>
              <a:t>Management Issues</a:t>
            </a:r>
          </a:p>
          <a:p>
            <a:pPr marL="452438" indent="-452438">
              <a:buFont typeface="Arial"/>
              <a:buChar char="•"/>
            </a:pPr>
            <a:r>
              <a:rPr lang="en-US" sz="3600" dirty="0">
                <a:solidFill>
                  <a:srgbClr val="00664D"/>
                </a:solidFill>
              </a:rPr>
              <a:t>Implications for projects</a:t>
            </a:r>
          </a:p>
          <a:p>
            <a:pPr marL="452438" indent="-452438">
              <a:buFont typeface="Arial"/>
              <a:buChar char="•"/>
            </a:pPr>
            <a:r>
              <a:rPr lang="en-US" sz="3600" dirty="0" smtClean="0">
                <a:solidFill>
                  <a:srgbClr val="00664D"/>
                </a:solidFill>
              </a:rPr>
              <a:t>Infusion challenges</a:t>
            </a:r>
          </a:p>
          <a:p>
            <a:pPr marL="452438" indent="-452438">
              <a:buFont typeface="Arial"/>
              <a:buChar char="•"/>
            </a:pPr>
            <a:r>
              <a:rPr lang="en-US" sz="3600" dirty="0" smtClean="0">
                <a:solidFill>
                  <a:srgbClr val="00664D"/>
                </a:solidFill>
              </a:rPr>
              <a:t>Lessons learned</a:t>
            </a:r>
          </a:p>
        </p:txBody>
      </p:sp>
      <p:sp>
        <p:nvSpPr>
          <p:cNvPr id="3" name="Right Arrow 2"/>
          <p:cNvSpPr/>
          <p:nvPr/>
        </p:nvSpPr>
        <p:spPr>
          <a:xfrm>
            <a:off x="167372" y="3739779"/>
            <a:ext cx="935322" cy="393785"/>
          </a:xfrm>
          <a:prstGeom prst="rightArrow">
            <a:avLst/>
          </a:prstGeom>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6223920" y="961227"/>
            <a:ext cx="2808440" cy="2505806"/>
          </a:xfrm>
          <a:prstGeom prst="rect">
            <a:avLst/>
          </a:prstGeom>
        </p:spPr>
      </p:pic>
    </p:spTree>
    <p:extLst>
      <p:ext uri="{BB962C8B-B14F-4D97-AF65-F5344CB8AC3E}">
        <p14:creationId xmlns:p14="http://schemas.microsoft.com/office/powerpoint/2010/main" val="37577571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MBSE implications for projects</a:t>
            </a:r>
            <a:endParaRPr lang="en-US" dirty="0"/>
          </a:p>
        </p:txBody>
      </p:sp>
      <p:sp>
        <p:nvSpPr>
          <p:cNvPr id="3" name="Content Placeholder 2"/>
          <p:cNvSpPr>
            <a:spLocks noGrp="1"/>
          </p:cNvSpPr>
          <p:nvPr>
            <p:ph idx="1"/>
          </p:nvPr>
        </p:nvSpPr>
        <p:spPr>
          <a:xfrm>
            <a:off x="533400" y="1371600"/>
            <a:ext cx="8001000" cy="4876800"/>
          </a:xfrm>
        </p:spPr>
        <p:txBody>
          <a:bodyPr/>
          <a:lstStyle/>
          <a:p>
            <a:pPr marL="0" indent="0">
              <a:spcBef>
                <a:spcPts val="1200"/>
              </a:spcBef>
              <a:buNone/>
            </a:pPr>
            <a:r>
              <a:rPr lang="en-US" sz="2800" b="1" dirty="0" smtClean="0">
                <a:solidFill>
                  <a:schemeClr val="accent2">
                    <a:lumMod val="75000"/>
                  </a:schemeClr>
                </a:solidFill>
              </a:rPr>
              <a:t>How does MBSE affect…</a:t>
            </a:r>
          </a:p>
          <a:p>
            <a:pPr>
              <a:spcBef>
                <a:spcPts val="1200"/>
              </a:spcBef>
            </a:pPr>
            <a:r>
              <a:rPr lang="en-US" sz="2800" b="1" dirty="0">
                <a:solidFill>
                  <a:schemeClr val="accent2">
                    <a:lumMod val="75000"/>
                  </a:schemeClr>
                </a:solidFill>
              </a:rPr>
              <a:t>deliverables?</a:t>
            </a:r>
          </a:p>
          <a:p>
            <a:pPr>
              <a:spcBef>
                <a:spcPts val="1200"/>
              </a:spcBef>
            </a:pPr>
            <a:r>
              <a:rPr lang="en-US" sz="2800" b="1" dirty="0" smtClean="0">
                <a:solidFill>
                  <a:schemeClr val="accent2">
                    <a:lumMod val="75000"/>
                  </a:schemeClr>
                </a:solidFill>
              </a:rPr>
              <a:t>project </a:t>
            </a:r>
            <a:r>
              <a:rPr lang="en-US" sz="2800" b="1" dirty="0">
                <a:solidFill>
                  <a:schemeClr val="accent2">
                    <a:lumMod val="75000"/>
                  </a:schemeClr>
                </a:solidFill>
              </a:rPr>
              <a:t>schedule/milestones</a:t>
            </a:r>
            <a:r>
              <a:rPr lang="en-US" sz="2800" b="1" dirty="0" smtClean="0">
                <a:solidFill>
                  <a:schemeClr val="accent2">
                    <a:lumMod val="75000"/>
                  </a:schemeClr>
                </a:solidFill>
              </a:rPr>
              <a:t>?</a:t>
            </a:r>
            <a:endParaRPr lang="en-US" b="1" dirty="0">
              <a:solidFill>
                <a:schemeClr val="accent2">
                  <a:lumMod val="75000"/>
                </a:schemeClr>
              </a:solidFill>
            </a:endParaRPr>
          </a:p>
          <a:p>
            <a:pPr>
              <a:spcBef>
                <a:spcPts val="1200"/>
              </a:spcBef>
            </a:pPr>
            <a:r>
              <a:rPr lang="en-US" sz="2800" b="1" dirty="0">
                <a:solidFill>
                  <a:schemeClr val="accent2">
                    <a:lumMod val="75000"/>
                  </a:schemeClr>
                </a:solidFill>
              </a:rPr>
              <a:t>project organization?</a:t>
            </a:r>
          </a:p>
          <a:p>
            <a:pPr>
              <a:spcBef>
                <a:spcPts val="1200"/>
              </a:spcBef>
            </a:pPr>
            <a:r>
              <a:rPr lang="en-US" sz="2800" b="1" dirty="0" smtClean="0">
                <a:solidFill>
                  <a:schemeClr val="accent2">
                    <a:lumMod val="75000"/>
                  </a:schemeClr>
                </a:solidFill>
              </a:rPr>
              <a:t>processes </a:t>
            </a:r>
            <a:r>
              <a:rPr lang="en-US" sz="2800" b="1" dirty="0">
                <a:solidFill>
                  <a:schemeClr val="accent2">
                    <a:lumMod val="75000"/>
                  </a:schemeClr>
                </a:solidFill>
              </a:rPr>
              <a:t>(e.g. </a:t>
            </a:r>
            <a:r>
              <a:rPr lang="en-US" sz="2800" b="1" dirty="0" smtClean="0">
                <a:solidFill>
                  <a:schemeClr val="accent2">
                    <a:lumMod val="75000"/>
                  </a:schemeClr>
                </a:solidFill>
              </a:rPr>
              <a:t>design, reviews</a:t>
            </a:r>
            <a:r>
              <a:rPr lang="en-US" sz="2800" b="1" dirty="0">
                <a:solidFill>
                  <a:schemeClr val="accent2">
                    <a:lumMod val="75000"/>
                  </a:schemeClr>
                </a:solidFill>
              </a:rPr>
              <a:t>, </a:t>
            </a:r>
            <a:r>
              <a:rPr lang="en-US" sz="2800" b="1" dirty="0" smtClean="0">
                <a:solidFill>
                  <a:schemeClr val="accent2">
                    <a:lumMod val="75000"/>
                  </a:schemeClr>
                </a:solidFill>
              </a:rPr>
              <a:t>CM, model </a:t>
            </a:r>
            <a:r>
              <a:rPr lang="en-US" sz="2800" b="1" dirty="0" err="1" smtClean="0">
                <a:solidFill>
                  <a:schemeClr val="accent2">
                    <a:lumMod val="75000"/>
                  </a:schemeClr>
                </a:solidFill>
              </a:rPr>
              <a:t>mgmt</a:t>
            </a:r>
            <a:r>
              <a:rPr lang="en-US" sz="2800" b="1" dirty="0" smtClean="0">
                <a:solidFill>
                  <a:schemeClr val="accent2">
                    <a:lumMod val="75000"/>
                  </a:schemeClr>
                </a:solidFill>
              </a:rPr>
              <a:t>, methodology…)?</a:t>
            </a:r>
          </a:p>
          <a:p>
            <a:pPr>
              <a:spcBef>
                <a:spcPts val="1200"/>
              </a:spcBef>
            </a:pPr>
            <a:r>
              <a:rPr lang="en-US" sz="2800" b="1" dirty="0">
                <a:solidFill>
                  <a:schemeClr val="accent2">
                    <a:lumMod val="75000"/>
                  </a:schemeClr>
                </a:solidFill>
              </a:rPr>
              <a:t>infrastructure?</a:t>
            </a:r>
          </a:p>
          <a:p>
            <a:pPr>
              <a:spcBef>
                <a:spcPts val="1200"/>
              </a:spcBef>
            </a:pPr>
            <a:r>
              <a:rPr lang="en-US" sz="2800" b="1" dirty="0" smtClean="0">
                <a:solidFill>
                  <a:schemeClr val="accent2">
                    <a:lumMod val="75000"/>
                  </a:schemeClr>
                </a:solidFill>
              </a:rPr>
              <a:t>metrics?</a:t>
            </a:r>
            <a:endParaRPr lang="en-US" sz="2800" b="1" dirty="0">
              <a:solidFill>
                <a:schemeClr val="accent2">
                  <a:lumMod val="75000"/>
                </a:schemeClr>
              </a:solidFill>
            </a:endParaRP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62</a:t>
            </a:fld>
            <a:endParaRPr lang="en-US" dirty="0"/>
          </a:p>
        </p:txBody>
      </p:sp>
    </p:spTree>
    <p:extLst>
      <p:ext uri="{BB962C8B-B14F-4D97-AF65-F5344CB8AC3E}">
        <p14:creationId xmlns:p14="http://schemas.microsoft.com/office/powerpoint/2010/main" val="106887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2D2DB9"/>
                </a:solidFill>
              </a:rPr>
              <a:t>MBSE implications for </a:t>
            </a:r>
            <a:r>
              <a:rPr lang="en-US" dirty="0" smtClean="0">
                <a:solidFill>
                  <a:srgbClr val="2D2DB9"/>
                </a:solidFill>
              </a:rPr>
              <a:t>projects </a:t>
            </a:r>
            <a:r>
              <a:rPr lang="en-US" b="0" dirty="0" smtClean="0">
                <a:solidFill>
                  <a:srgbClr val="2D2DB9"/>
                </a:solidFill>
              </a:rPr>
              <a:t>(1 of 6)</a:t>
            </a:r>
            <a:endParaRPr lang="en-US" b="0" dirty="0"/>
          </a:p>
        </p:txBody>
      </p:sp>
      <p:sp>
        <p:nvSpPr>
          <p:cNvPr id="3" name="Content Placeholder 2"/>
          <p:cNvSpPr>
            <a:spLocks noGrp="1"/>
          </p:cNvSpPr>
          <p:nvPr>
            <p:ph idx="1"/>
          </p:nvPr>
        </p:nvSpPr>
        <p:spPr>
          <a:xfrm>
            <a:off x="170548" y="1066800"/>
            <a:ext cx="5790458" cy="2984500"/>
          </a:xfrm>
        </p:spPr>
        <p:txBody>
          <a:bodyPr/>
          <a:lstStyle/>
          <a:p>
            <a:pPr marL="0" indent="0">
              <a:buNone/>
            </a:pPr>
            <a:r>
              <a:rPr lang="en-US" b="1" dirty="0" smtClean="0"/>
              <a:t>How does MBSE affect deliverables?</a:t>
            </a:r>
          </a:p>
          <a:p>
            <a:pPr marL="228600" indent="-228600"/>
            <a:r>
              <a:rPr lang="en-US" dirty="0" smtClean="0"/>
              <a:t>Project still has to produce deliverables for each review</a:t>
            </a:r>
          </a:p>
          <a:p>
            <a:pPr marL="228600" indent="-228600"/>
            <a:r>
              <a:rPr lang="en-US" dirty="0"/>
              <a:t>S</a:t>
            </a:r>
            <a:r>
              <a:rPr lang="en-US" dirty="0" smtClean="0"/>
              <a:t>ome documents may be generated automatically from system model</a:t>
            </a:r>
          </a:p>
          <a:p>
            <a:pPr marL="565150" lvl="1" indent="-273050"/>
            <a:r>
              <a:rPr lang="en-US" dirty="0" smtClean="0"/>
              <a:t>This ensures that design and documents </a:t>
            </a:r>
            <a:br>
              <a:rPr lang="en-US" dirty="0" smtClean="0"/>
            </a:br>
            <a:r>
              <a:rPr lang="en-US" dirty="0" smtClean="0"/>
              <a:t>are kept in sync</a:t>
            </a:r>
          </a:p>
        </p:txBody>
      </p:sp>
      <p:grpSp>
        <p:nvGrpSpPr>
          <p:cNvPr id="6" name="Group 32"/>
          <p:cNvGrpSpPr>
            <a:grpSpLocks noChangeAspect="1"/>
          </p:cNvGrpSpPr>
          <p:nvPr/>
        </p:nvGrpSpPr>
        <p:grpSpPr>
          <a:xfrm>
            <a:off x="8359434" y="4860648"/>
            <a:ext cx="301561" cy="585316"/>
            <a:chOff x="1143000" y="3048000"/>
            <a:chExt cx="381000" cy="838200"/>
          </a:xfrm>
          <a:solidFill>
            <a:srgbClr val="804000"/>
          </a:solidFill>
        </p:grpSpPr>
        <p:sp>
          <p:nvSpPr>
            <p:cNvPr id="53" name="Oval 52"/>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Helvetica" pitchFamily="-112" charset="0"/>
              </a:endParaRPr>
            </a:p>
          </p:txBody>
        </p:sp>
        <p:cxnSp>
          <p:nvCxnSpPr>
            <p:cNvPr id="54" name="Straight Connector 53"/>
            <p:cNvCxnSpPr>
              <a:stCxn id="53"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55" name="Straight Connector 54"/>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56" name="Straight Connector 55"/>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57" name="Straight Connector 56"/>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grpSp>
        <p:nvGrpSpPr>
          <p:cNvPr id="8" name="Group 44"/>
          <p:cNvGrpSpPr>
            <a:grpSpLocks noChangeAspect="1"/>
          </p:cNvGrpSpPr>
          <p:nvPr/>
        </p:nvGrpSpPr>
        <p:grpSpPr>
          <a:xfrm>
            <a:off x="8359434" y="4024895"/>
            <a:ext cx="301561" cy="585316"/>
            <a:chOff x="1143000" y="3048000"/>
            <a:chExt cx="381000" cy="838200"/>
          </a:xfrm>
          <a:solidFill>
            <a:srgbClr val="804000"/>
          </a:solidFill>
        </p:grpSpPr>
        <p:sp>
          <p:nvSpPr>
            <p:cNvPr id="43" name="Oval 42"/>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Helvetica" pitchFamily="-112" charset="0"/>
              </a:endParaRPr>
            </a:p>
          </p:txBody>
        </p:sp>
        <p:cxnSp>
          <p:nvCxnSpPr>
            <p:cNvPr id="44" name="Straight Connector 43"/>
            <p:cNvCxnSpPr>
              <a:stCxn id="43"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45" name="Straight Connector 44"/>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46" name="Straight Connector 45"/>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47" name="Straight Connector 46"/>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pic>
        <p:nvPicPr>
          <p:cNvPr id="9" name="Picture 8" descr="wireframe1.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53192" y="4870416"/>
            <a:ext cx="1022012" cy="792613"/>
          </a:xfrm>
          <a:prstGeom prst="rect">
            <a:avLst/>
          </a:prstGeom>
        </p:spPr>
      </p:pic>
      <p:sp>
        <p:nvSpPr>
          <p:cNvPr id="13" name="TextBox 12"/>
          <p:cNvSpPr txBox="1"/>
          <p:nvPr/>
        </p:nvSpPr>
        <p:spPr>
          <a:xfrm>
            <a:off x="5494609" y="4024888"/>
            <a:ext cx="1147082" cy="523220"/>
          </a:xfrm>
          <a:prstGeom prst="rect">
            <a:avLst/>
          </a:prstGeom>
          <a:noFill/>
        </p:spPr>
        <p:txBody>
          <a:bodyPr wrap="square" rtlCol="0">
            <a:spAutoFit/>
          </a:bodyPr>
          <a:lstStyle/>
          <a:p>
            <a:pPr algn="ctr"/>
            <a:r>
              <a:rPr lang="en-US" sz="1400" b="0" i="0" dirty="0" smtClean="0">
                <a:latin typeface="Verdana"/>
                <a:cs typeface="Verdana"/>
              </a:rPr>
              <a:t>HTML</a:t>
            </a:r>
          </a:p>
          <a:p>
            <a:pPr algn="ctr"/>
            <a:r>
              <a:rPr lang="en-US" sz="1400" b="0" i="0" dirty="0" smtClean="0">
                <a:latin typeface="Verdana"/>
                <a:cs typeface="Verdana"/>
              </a:rPr>
              <a:t>Web Pages</a:t>
            </a:r>
            <a:endParaRPr lang="en-US" sz="1400" b="0" i="0" dirty="0">
              <a:latin typeface="Verdana"/>
              <a:cs typeface="Verdana"/>
            </a:endParaRPr>
          </a:p>
        </p:txBody>
      </p:sp>
      <p:sp>
        <p:nvSpPr>
          <p:cNvPr id="14" name="TextBox 13"/>
          <p:cNvSpPr txBox="1"/>
          <p:nvPr/>
        </p:nvSpPr>
        <p:spPr>
          <a:xfrm>
            <a:off x="5415343" y="5006970"/>
            <a:ext cx="1685258" cy="738664"/>
          </a:xfrm>
          <a:prstGeom prst="rect">
            <a:avLst/>
          </a:prstGeom>
          <a:noFill/>
        </p:spPr>
        <p:txBody>
          <a:bodyPr wrap="square" rtlCol="0">
            <a:spAutoFit/>
          </a:bodyPr>
          <a:lstStyle/>
          <a:p>
            <a:pPr algn="ctr"/>
            <a:r>
              <a:rPr lang="en-US" sz="1400" b="0" i="0" dirty="0" smtClean="0">
                <a:latin typeface="Verdana"/>
                <a:cs typeface="Verdana"/>
              </a:rPr>
              <a:t>Simulation &amp;</a:t>
            </a:r>
          </a:p>
          <a:p>
            <a:pPr algn="ctr"/>
            <a:r>
              <a:rPr lang="en-US" sz="1400" b="0" i="0" dirty="0" smtClean="0">
                <a:latin typeface="Verdana"/>
                <a:cs typeface="Verdana"/>
              </a:rPr>
              <a:t>Analysis</a:t>
            </a:r>
          </a:p>
          <a:p>
            <a:pPr algn="ctr"/>
            <a:r>
              <a:rPr lang="en-US" sz="1400" b="0" i="0" dirty="0" smtClean="0">
                <a:latin typeface="Verdana"/>
                <a:cs typeface="Verdana"/>
              </a:rPr>
              <a:t>Ex: </a:t>
            </a:r>
            <a:r>
              <a:rPr lang="en-US" sz="1400" b="0" i="0" dirty="0" err="1" smtClean="0">
                <a:latin typeface="Verdana"/>
                <a:cs typeface="Verdana"/>
              </a:rPr>
              <a:t>Mathematica</a:t>
            </a:r>
            <a:endParaRPr lang="en-US" sz="1400" b="0" i="0" dirty="0" smtClean="0">
              <a:latin typeface="Verdana"/>
              <a:cs typeface="Verdana"/>
            </a:endParaRPr>
          </a:p>
        </p:txBody>
      </p:sp>
      <p:sp>
        <p:nvSpPr>
          <p:cNvPr id="15" name="TextBox 14"/>
          <p:cNvSpPr txBox="1"/>
          <p:nvPr/>
        </p:nvSpPr>
        <p:spPr>
          <a:xfrm>
            <a:off x="5799765" y="6104433"/>
            <a:ext cx="750306" cy="307777"/>
          </a:xfrm>
          <a:prstGeom prst="rect">
            <a:avLst/>
          </a:prstGeom>
          <a:noFill/>
        </p:spPr>
        <p:txBody>
          <a:bodyPr wrap="square" rtlCol="0">
            <a:spAutoFit/>
          </a:bodyPr>
          <a:lstStyle/>
          <a:p>
            <a:r>
              <a:rPr lang="en-US" sz="1400" b="0" i="0" dirty="0" smtClean="0">
                <a:latin typeface="Verdana"/>
                <a:cs typeface="Verdana"/>
              </a:rPr>
              <a:t>Audits</a:t>
            </a:r>
            <a:endParaRPr lang="en-US" sz="1400" b="0" i="0" dirty="0">
              <a:latin typeface="Verdana"/>
              <a:cs typeface="Verdana"/>
            </a:endParaRPr>
          </a:p>
        </p:txBody>
      </p:sp>
      <p:sp>
        <p:nvSpPr>
          <p:cNvPr id="16" name="TextBox 15"/>
          <p:cNvSpPr txBox="1"/>
          <p:nvPr/>
        </p:nvSpPr>
        <p:spPr>
          <a:xfrm>
            <a:off x="5525677" y="3360742"/>
            <a:ext cx="1236417" cy="307777"/>
          </a:xfrm>
          <a:prstGeom prst="rect">
            <a:avLst/>
          </a:prstGeom>
          <a:noFill/>
        </p:spPr>
        <p:txBody>
          <a:bodyPr wrap="square" rtlCol="0">
            <a:spAutoFit/>
          </a:bodyPr>
          <a:lstStyle/>
          <a:p>
            <a:pPr algn="ctr"/>
            <a:r>
              <a:rPr lang="en-US" sz="1400" b="0" i="0" dirty="0" smtClean="0">
                <a:latin typeface="Verdana"/>
                <a:cs typeface="Verdana"/>
              </a:rPr>
              <a:t>Report</a:t>
            </a:r>
            <a:r>
              <a:rPr lang="en-US" sz="1400" dirty="0">
                <a:latin typeface="Verdana"/>
                <a:cs typeface="Verdana"/>
              </a:rPr>
              <a:t>s</a:t>
            </a:r>
            <a:endParaRPr lang="en-US" sz="1400" b="0" i="0" dirty="0">
              <a:latin typeface="Verdana"/>
              <a:cs typeface="Verdana"/>
            </a:endParaRPr>
          </a:p>
        </p:txBody>
      </p:sp>
      <p:pic>
        <p:nvPicPr>
          <p:cNvPr id="17" name="Picture 16" descr="Context-Model.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4526" y="4024888"/>
            <a:ext cx="1032568" cy="533986"/>
          </a:xfrm>
          <a:prstGeom prst="rect">
            <a:avLst/>
          </a:prstGeom>
          <a:ln>
            <a:solidFill>
              <a:srgbClr val="000000"/>
            </a:solidFill>
          </a:ln>
          <a:effectLst>
            <a:outerShdw blurRad="50800" dist="38100" dir="2700000" algn="tl" rotWithShape="0">
              <a:prstClr val="black">
                <a:alpha val="40000"/>
              </a:prstClr>
            </a:outerShdw>
          </a:effectLst>
        </p:spPr>
      </p:pic>
      <p:grpSp>
        <p:nvGrpSpPr>
          <p:cNvPr id="19" name="Group 75"/>
          <p:cNvGrpSpPr>
            <a:grpSpLocks noChangeAspect="1"/>
          </p:cNvGrpSpPr>
          <p:nvPr/>
        </p:nvGrpSpPr>
        <p:grpSpPr>
          <a:xfrm>
            <a:off x="8359434" y="5958112"/>
            <a:ext cx="301561" cy="585316"/>
            <a:chOff x="1143000" y="3048000"/>
            <a:chExt cx="381000" cy="838200"/>
          </a:xfrm>
          <a:solidFill>
            <a:srgbClr val="804000"/>
          </a:solidFill>
        </p:grpSpPr>
        <p:sp>
          <p:nvSpPr>
            <p:cNvPr id="38" name="Oval 37"/>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Helvetica" pitchFamily="-112" charset="0"/>
              </a:endParaRPr>
            </a:p>
          </p:txBody>
        </p:sp>
        <p:cxnSp>
          <p:nvCxnSpPr>
            <p:cNvPr id="39" name="Straight Connector 38"/>
            <p:cNvCxnSpPr>
              <a:stCxn id="38"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40" name="Straight Connector 39"/>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41" name="Straight Connector 40"/>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42" name="Straight Connector 41"/>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grpSp>
        <p:nvGrpSpPr>
          <p:cNvPr id="20" name="Group 81"/>
          <p:cNvGrpSpPr>
            <a:grpSpLocks noChangeAspect="1"/>
          </p:cNvGrpSpPr>
          <p:nvPr/>
        </p:nvGrpSpPr>
        <p:grpSpPr>
          <a:xfrm>
            <a:off x="8359434" y="3019378"/>
            <a:ext cx="301561" cy="585316"/>
            <a:chOff x="1143000" y="3048000"/>
            <a:chExt cx="381000" cy="838200"/>
          </a:xfrm>
          <a:solidFill>
            <a:srgbClr val="804000"/>
          </a:solidFill>
        </p:grpSpPr>
        <p:sp>
          <p:nvSpPr>
            <p:cNvPr id="33" name="Oval 32"/>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Helvetica" pitchFamily="-112" charset="0"/>
              </a:endParaRPr>
            </a:p>
          </p:txBody>
        </p:sp>
        <p:cxnSp>
          <p:nvCxnSpPr>
            <p:cNvPr id="34" name="Straight Connector 33"/>
            <p:cNvCxnSpPr>
              <a:stCxn id="33"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35" name="Straight Connector 34"/>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36" name="Straight Connector 35"/>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37" name="Straight Connector 36"/>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pic>
        <p:nvPicPr>
          <p:cNvPr id="21" name="Picture 16" descr="report.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3192" y="2873043"/>
            <a:ext cx="829292" cy="804807"/>
          </a:xfrm>
          <a:prstGeom prst="rect">
            <a:avLst/>
          </a:prstGeom>
        </p:spPr>
      </p:pic>
      <p:sp>
        <p:nvSpPr>
          <p:cNvPr id="22" name="Left-Right Arrow 21"/>
          <p:cNvSpPr/>
          <p:nvPr/>
        </p:nvSpPr>
        <p:spPr>
          <a:xfrm>
            <a:off x="2309392" y="4957573"/>
            <a:ext cx="678511" cy="219493"/>
          </a:xfrm>
          <a:prstGeom prst="leftRightArrow">
            <a:avLst/>
          </a:prstGeom>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0" i="0"/>
          </a:p>
        </p:txBody>
      </p:sp>
      <p:cxnSp>
        <p:nvCxnSpPr>
          <p:cNvPr id="23" name="Straight Connector 22"/>
          <p:cNvCxnSpPr>
            <a:stCxn id="18" idx="0"/>
          </p:cNvCxnSpPr>
          <p:nvPr/>
        </p:nvCxnSpPr>
        <p:spPr>
          <a:xfrm flipV="1">
            <a:off x="3741806" y="3652341"/>
            <a:ext cx="1945340" cy="1085739"/>
          </a:xfrm>
          <a:prstGeom prst="line">
            <a:avLst/>
          </a:prstGeom>
          <a:ln>
            <a:solidFill>
              <a:srgbClr val="C1549D"/>
            </a:solidFill>
            <a:headEnd type="none"/>
            <a:tailEnd type="arrow"/>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flipV="1">
            <a:off x="4431884" y="4457538"/>
            <a:ext cx="984863" cy="323952"/>
          </a:xfrm>
          <a:prstGeom prst="line">
            <a:avLst/>
          </a:prstGeom>
          <a:ln>
            <a:solidFill>
              <a:srgbClr val="C1549D"/>
            </a:solidFill>
            <a:headEnd type="none"/>
            <a:tailEnd type="arrow"/>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a:endCxn id="14" idx="1"/>
          </p:cNvCxnSpPr>
          <p:nvPr/>
        </p:nvCxnSpPr>
        <p:spPr>
          <a:xfrm>
            <a:off x="4483719" y="5247974"/>
            <a:ext cx="931624" cy="128328"/>
          </a:xfrm>
          <a:prstGeom prst="line">
            <a:avLst/>
          </a:prstGeom>
          <a:ln>
            <a:solidFill>
              <a:srgbClr val="C1549D"/>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a:endCxn id="15" idx="1"/>
          </p:cNvCxnSpPr>
          <p:nvPr/>
        </p:nvCxnSpPr>
        <p:spPr>
          <a:xfrm>
            <a:off x="4237503" y="5377553"/>
            <a:ext cx="1562262" cy="880769"/>
          </a:xfrm>
          <a:prstGeom prst="line">
            <a:avLst/>
          </a:prstGeom>
          <a:ln>
            <a:solidFill>
              <a:srgbClr val="C1549D"/>
            </a:solidFill>
            <a:headEnd type="none"/>
            <a:tailEnd type="arrow"/>
          </a:ln>
        </p:spPr>
        <p:style>
          <a:lnRef idx="2">
            <a:schemeClr val="accent1"/>
          </a:lnRef>
          <a:fillRef idx="0">
            <a:schemeClr val="accent1"/>
          </a:fillRef>
          <a:effectRef idx="1">
            <a:schemeClr val="accent1"/>
          </a:effectRef>
          <a:fontRef idx="minor">
            <a:schemeClr val="tx1"/>
          </a:fontRef>
        </p:style>
      </p:cxnSp>
      <p:pic>
        <p:nvPicPr>
          <p:cNvPr id="28" name="Picture 15" descr="checkmark_box_large_red.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3972" y="5895393"/>
            <a:ext cx="693589" cy="721190"/>
          </a:xfrm>
          <a:prstGeom prst="rect">
            <a:avLst/>
          </a:prstGeom>
        </p:spPr>
      </p:pic>
      <p:cxnSp>
        <p:nvCxnSpPr>
          <p:cNvPr id="29" name="Straight Connector 28"/>
          <p:cNvCxnSpPr>
            <a:stCxn id="16" idx="3"/>
          </p:cNvCxnSpPr>
          <p:nvPr/>
        </p:nvCxnSpPr>
        <p:spPr>
          <a:xfrm flipV="1">
            <a:off x="6762094" y="3447242"/>
            <a:ext cx="463184" cy="67389"/>
          </a:xfrm>
          <a:prstGeom prst="line">
            <a:avLst/>
          </a:prstGeom>
          <a:ln>
            <a:solidFill>
              <a:srgbClr val="0000FF"/>
            </a:solidFill>
            <a:headEnd type="none"/>
            <a:tailEnd type="arrow"/>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6776241" y="5299627"/>
            <a:ext cx="376951" cy="0"/>
          </a:xfrm>
          <a:prstGeom prst="line">
            <a:avLst/>
          </a:prstGeom>
          <a:ln>
            <a:solidFill>
              <a:srgbClr val="0000FF"/>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32" name="Straight Connector 31"/>
          <p:cNvCxnSpPr>
            <a:stCxn id="15" idx="3"/>
          </p:cNvCxnSpPr>
          <p:nvPr/>
        </p:nvCxnSpPr>
        <p:spPr>
          <a:xfrm flipV="1">
            <a:off x="6550071" y="6250762"/>
            <a:ext cx="678511" cy="7560"/>
          </a:xfrm>
          <a:prstGeom prst="line">
            <a:avLst/>
          </a:prstGeom>
          <a:ln>
            <a:solidFill>
              <a:srgbClr val="0000FF"/>
            </a:solidFill>
            <a:headEnd type="none"/>
            <a:tailEnd type="arrow"/>
          </a:ln>
        </p:spPr>
        <p:style>
          <a:lnRef idx="2">
            <a:schemeClr val="accent1"/>
          </a:lnRef>
          <a:fillRef idx="0">
            <a:schemeClr val="accent1"/>
          </a:fillRef>
          <a:effectRef idx="1">
            <a:schemeClr val="accent1"/>
          </a:effectRef>
          <a:fontRef idx="minor">
            <a:schemeClr val="tx1"/>
          </a:fontRef>
        </p:style>
      </p:cxnSp>
      <p:pic>
        <p:nvPicPr>
          <p:cNvPr id="69" name="Picture 4" descr="Figure-3.jpg"/>
          <p:cNvPicPr>
            <a:picLocks noChangeAspect="1"/>
          </p:cNvPicPr>
          <p:nvPr/>
        </p:nvPicPr>
        <p:blipFill>
          <a:blip r:embed="rId7" cstate="print"/>
          <a:srcRect/>
          <a:stretch>
            <a:fillRect/>
          </a:stretch>
        </p:blipFill>
        <p:spPr bwMode="auto">
          <a:xfrm>
            <a:off x="183843" y="4339414"/>
            <a:ext cx="2582520" cy="1439999"/>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
        <p:nvSpPr>
          <p:cNvPr id="70" name="TextBox 69"/>
          <p:cNvSpPr txBox="1"/>
          <p:nvPr/>
        </p:nvSpPr>
        <p:spPr>
          <a:xfrm>
            <a:off x="515156" y="5835066"/>
            <a:ext cx="1928836" cy="338554"/>
          </a:xfrm>
          <a:prstGeom prst="rect">
            <a:avLst/>
          </a:prstGeom>
          <a:noFill/>
        </p:spPr>
        <p:txBody>
          <a:bodyPr wrap="square" rtlCol="0">
            <a:spAutoFit/>
          </a:bodyPr>
          <a:lstStyle/>
          <a:p>
            <a:pPr algn="ctr"/>
            <a:r>
              <a:rPr lang="en-US" sz="1600" dirty="0" smtClean="0">
                <a:latin typeface="+mn-lt"/>
              </a:rPr>
              <a:t>System Model</a:t>
            </a:r>
            <a:endParaRPr lang="en-US" sz="1600" dirty="0">
              <a:latin typeface="+mn-lt"/>
            </a:endParaRP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63</a:t>
            </a:fld>
            <a:endParaRPr lang="en-US" dirty="0"/>
          </a:p>
        </p:txBody>
      </p:sp>
      <p:sp>
        <p:nvSpPr>
          <p:cNvPr id="18" name="Rounded Rectangle 17"/>
          <p:cNvSpPr/>
          <p:nvPr/>
        </p:nvSpPr>
        <p:spPr>
          <a:xfrm>
            <a:off x="2987904" y="4738080"/>
            <a:ext cx="1507803" cy="658478"/>
          </a:xfrm>
          <a:prstGeom prst="roundRect">
            <a:avLst/>
          </a:prstGeom>
          <a:solidFill>
            <a:srgbClr val="FF6FCF"/>
          </a:solidFill>
          <a:ln>
            <a:solidFill>
              <a:schemeClr val="tx1"/>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400" b="0" i="0" dirty="0" smtClean="0">
                <a:solidFill>
                  <a:schemeClr val="tx1"/>
                </a:solidFill>
                <a:latin typeface="Verdana"/>
                <a:cs typeface="Verdana"/>
              </a:rPr>
              <a:t>Model</a:t>
            </a:r>
          </a:p>
          <a:p>
            <a:pPr algn="ctr"/>
            <a:r>
              <a:rPr lang="en-US" sz="1400" b="0" i="0" dirty="0" smtClean="0">
                <a:solidFill>
                  <a:schemeClr val="tx1"/>
                </a:solidFill>
                <a:latin typeface="Verdana"/>
                <a:cs typeface="Verdana"/>
              </a:rPr>
              <a:t>Transformers</a:t>
            </a:r>
          </a:p>
        </p:txBody>
      </p:sp>
    </p:spTree>
    <p:extLst>
      <p:ext uri="{BB962C8B-B14F-4D97-AF65-F5344CB8AC3E}">
        <p14:creationId xmlns:p14="http://schemas.microsoft.com/office/powerpoint/2010/main" val="16694284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MBSE implications for </a:t>
            </a:r>
            <a:r>
              <a:rPr lang="en-US" dirty="0" smtClean="0"/>
              <a:t>projects </a:t>
            </a:r>
            <a:r>
              <a:rPr lang="en-US" b="0" dirty="0" smtClean="0"/>
              <a:t>(2 of 6)</a:t>
            </a:r>
            <a:endParaRPr lang="en-US" b="0" dirty="0"/>
          </a:p>
        </p:txBody>
      </p:sp>
      <p:sp>
        <p:nvSpPr>
          <p:cNvPr id="3" name="Content Placeholder 2"/>
          <p:cNvSpPr>
            <a:spLocks noGrp="1"/>
          </p:cNvSpPr>
          <p:nvPr>
            <p:ph idx="1"/>
          </p:nvPr>
        </p:nvSpPr>
        <p:spPr>
          <a:xfrm>
            <a:off x="450120" y="1004334"/>
            <a:ext cx="8382000" cy="2154940"/>
          </a:xfrm>
        </p:spPr>
        <p:txBody>
          <a:bodyPr/>
          <a:lstStyle/>
          <a:p>
            <a:pPr marL="0" indent="0">
              <a:buNone/>
            </a:pPr>
            <a:r>
              <a:rPr lang="en-US" b="1" dirty="0" smtClean="0"/>
              <a:t>How does MBSE affect project schedule?</a:t>
            </a:r>
          </a:p>
          <a:p>
            <a:r>
              <a:rPr lang="en-US" dirty="0"/>
              <a:t>Schedule time and resources to deploy infrastructure and train workforce</a:t>
            </a:r>
          </a:p>
          <a:p>
            <a:r>
              <a:rPr lang="en-US" dirty="0" smtClean="0"/>
              <a:t>Model </a:t>
            </a:r>
            <a:r>
              <a:rPr lang="en-US" dirty="0"/>
              <a:t>development becomes infused within the </a:t>
            </a:r>
            <a:r>
              <a:rPr lang="en-US" dirty="0" smtClean="0"/>
              <a:t>schedule since models are an integral part of the technical baseline</a:t>
            </a:r>
          </a:p>
        </p:txBody>
      </p:sp>
      <p:pic>
        <p:nvPicPr>
          <p:cNvPr id="5" name="Picture 4" descr="project_schedule_example.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1400" y="3190888"/>
            <a:ext cx="7505700" cy="3425811"/>
          </a:xfrm>
          <a:prstGeom prst="rect">
            <a:avLst/>
          </a:prstGeom>
          <a:ln>
            <a:solidFill>
              <a:srgbClr val="000000"/>
            </a:solidFill>
          </a:ln>
        </p:spPr>
      </p:pic>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64</a:t>
            </a:fld>
            <a:endParaRPr lang="en-US" dirty="0"/>
          </a:p>
        </p:txBody>
      </p:sp>
    </p:spTree>
    <p:extLst>
      <p:ext uri="{BB962C8B-B14F-4D97-AF65-F5344CB8AC3E}">
        <p14:creationId xmlns:p14="http://schemas.microsoft.com/office/powerpoint/2010/main" val="4075306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MBSE implications for </a:t>
            </a:r>
            <a:r>
              <a:rPr lang="en-US" dirty="0" smtClean="0"/>
              <a:t>projects </a:t>
            </a:r>
            <a:r>
              <a:rPr lang="en-US" b="0" dirty="0" smtClean="0"/>
              <a:t>(3 of 6)</a:t>
            </a:r>
            <a:endParaRPr lang="en-US" b="0" dirty="0"/>
          </a:p>
        </p:txBody>
      </p:sp>
      <p:sp>
        <p:nvSpPr>
          <p:cNvPr id="3" name="Content Placeholder 2"/>
          <p:cNvSpPr>
            <a:spLocks noGrp="1"/>
          </p:cNvSpPr>
          <p:nvPr>
            <p:ph idx="1"/>
          </p:nvPr>
        </p:nvSpPr>
        <p:spPr>
          <a:xfrm>
            <a:off x="533399" y="1009075"/>
            <a:ext cx="8472055" cy="1311564"/>
          </a:xfrm>
        </p:spPr>
        <p:txBody>
          <a:bodyPr/>
          <a:lstStyle/>
          <a:p>
            <a:pPr marL="0" indent="0">
              <a:buNone/>
            </a:pPr>
            <a:r>
              <a:rPr lang="en-US" b="1" dirty="0" smtClean="0"/>
              <a:t>How does MBSE affect project organization?</a:t>
            </a:r>
          </a:p>
          <a:p>
            <a:pPr>
              <a:spcBef>
                <a:spcPts val="0"/>
              </a:spcBef>
            </a:pPr>
            <a:r>
              <a:rPr lang="en-US" dirty="0" smtClean="0"/>
              <a:t>Everyone needs training, but not to the same depth</a:t>
            </a:r>
          </a:p>
          <a:p>
            <a:pPr>
              <a:spcBef>
                <a:spcPts val="0"/>
              </a:spcBef>
            </a:pPr>
            <a:r>
              <a:rPr lang="en-US" dirty="0" smtClean="0"/>
              <a:t>Different levels of training for different levels of modeling</a:t>
            </a:r>
          </a:p>
        </p:txBody>
      </p:sp>
      <p:sp>
        <p:nvSpPr>
          <p:cNvPr id="6" name="Rectangle 5"/>
          <p:cNvSpPr/>
          <p:nvPr/>
        </p:nvSpPr>
        <p:spPr bwMode="auto">
          <a:xfrm>
            <a:off x="5757771" y="3433950"/>
            <a:ext cx="2857432" cy="1911667"/>
          </a:xfrm>
          <a:prstGeom prst="rect">
            <a:avLst/>
          </a:prstGeom>
          <a:solidFill>
            <a:srgbClr val="FFFEB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ea typeface="ＭＳ Ｐゴシック" charset="-128"/>
                <a:cs typeface="ＭＳ Ｐゴシック" charset="-128"/>
              </a:rPr>
              <a:t>SysML Models</a:t>
            </a:r>
            <a:endParaRPr kumimoji="0" lang="en-US" sz="1600" b="1" i="0" u="none" strike="noStrike" cap="none" normalizeH="0" baseline="0" dirty="0">
              <a:ln>
                <a:noFill/>
              </a:ln>
              <a:solidFill>
                <a:schemeClr val="tx1"/>
              </a:solidFill>
              <a:effectLst/>
              <a:latin typeface="Arial" charset="0"/>
              <a:ea typeface="ＭＳ Ｐゴシック" charset="-128"/>
              <a:cs typeface="ＭＳ Ｐゴシック" charset="-128"/>
            </a:endParaRPr>
          </a:p>
        </p:txBody>
      </p:sp>
      <p:grpSp>
        <p:nvGrpSpPr>
          <p:cNvPr id="7" name="Group 6"/>
          <p:cNvGrpSpPr/>
          <p:nvPr/>
        </p:nvGrpSpPr>
        <p:grpSpPr>
          <a:xfrm>
            <a:off x="799967" y="3305035"/>
            <a:ext cx="120127" cy="395125"/>
            <a:chOff x="1308100" y="2205200"/>
            <a:chExt cx="120127" cy="395125"/>
          </a:xfrm>
        </p:grpSpPr>
        <p:sp>
          <p:nvSpPr>
            <p:cNvPr id="8" name="Oval 7"/>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9" name="Straight Connector 8"/>
            <p:cNvCxnSpPr>
              <a:stCxn id="8"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0" name="Straight Connector 9"/>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1" name="Straight Connector 10"/>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2" name="Straight Connector 11"/>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grpSp>
        <p:nvGrpSpPr>
          <p:cNvPr id="13" name="Group 12"/>
          <p:cNvGrpSpPr/>
          <p:nvPr/>
        </p:nvGrpSpPr>
        <p:grpSpPr>
          <a:xfrm>
            <a:off x="1132392" y="2931809"/>
            <a:ext cx="120127" cy="395125"/>
            <a:chOff x="1308100" y="2205200"/>
            <a:chExt cx="120127" cy="395125"/>
          </a:xfrm>
        </p:grpSpPr>
        <p:sp>
          <p:nvSpPr>
            <p:cNvPr id="14" name="Oval 13"/>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15" name="Straight Connector 14"/>
            <p:cNvCxnSpPr>
              <a:stCxn id="14"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6" name="Straight Connector 15"/>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7" name="Straight Connector 16"/>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8" name="Straight Connector 17"/>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grpSp>
        <p:nvGrpSpPr>
          <p:cNvPr id="19" name="Group 18"/>
          <p:cNvGrpSpPr/>
          <p:nvPr/>
        </p:nvGrpSpPr>
        <p:grpSpPr>
          <a:xfrm>
            <a:off x="1615283" y="2872196"/>
            <a:ext cx="120127" cy="395125"/>
            <a:chOff x="1308100" y="2205200"/>
            <a:chExt cx="120127" cy="395125"/>
          </a:xfrm>
        </p:grpSpPr>
        <p:sp>
          <p:nvSpPr>
            <p:cNvPr id="20" name="Oval 19"/>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21" name="Straight Connector 20"/>
            <p:cNvCxnSpPr>
              <a:stCxn id="20"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22" name="Straight Connector 21"/>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23" name="Straight Connector 22"/>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24" name="Straight Connector 23"/>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grpSp>
        <p:nvGrpSpPr>
          <p:cNvPr id="25" name="Group 24"/>
          <p:cNvGrpSpPr/>
          <p:nvPr/>
        </p:nvGrpSpPr>
        <p:grpSpPr>
          <a:xfrm>
            <a:off x="2095812" y="3100500"/>
            <a:ext cx="120127" cy="395125"/>
            <a:chOff x="1308100" y="2205200"/>
            <a:chExt cx="120127" cy="395125"/>
          </a:xfrm>
        </p:grpSpPr>
        <p:sp>
          <p:nvSpPr>
            <p:cNvPr id="26" name="Oval 25"/>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27" name="Straight Connector 26"/>
            <p:cNvCxnSpPr>
              <a:stCxn id="26"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28" name="Straight Connector 27"/>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29" name="Straight Connector 28"/>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30" name="Straight Connector 29"/>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grpSp>
        <p:nvGrpSpPr>
          <p:cNvPr id="31" name="Group 30"/>
          <p:cNvGrpSpPr/>
          <p:nvPr/>
        </p:nvGrpSpPr>
        <p:grpSpPr>
          <a:xfrm>
            <a:off x="1562090" y="4793019"/>
            <a:ext cx="120127" cy="395125"/>
            <a:chOff x="1308100" y="2205200"/>
            <a:chExt cx="120127" cy="395125"/>
          </a:xfrm>
        </p:grpSpPr>
        <p:sp>
          <p:nvSpPr>
            <p:cNvPr id="32" name="Oval 31"/>
            <p:cNvSpPr/>
            <p:nvPr/>
          </p:nvSpPr>
          <p:spPr bwMode="auto">
            <a:xfrm>
              <a:off x="1308100" y="2205200"/>
              <a:ext cx="120127" cy="120127"/>
            </a:xfrm>
            <a:prstGeom prst="ellips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33" name="Straight Connector 32"/>
            <p:cNvCxnSpPr>
              <a:stCxn id="32" idx="4"/>
            </p:cNvCxnSpPr>
            <p:nvPr/>
          </p:nvCxnSpPr>
          <p:spPr bwMode="auto">
            <a:xfrm rot="5400000">
              <a:off x="1295229" y="2398262"/>
              <a:ext cx="145870" cy="1588"/>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34" name="Straight Connector 33"/>
            <p:cNvCxnSpPr/>
            <p:nvPr/>
          </p:nvCxnSpPr>
          <p:spPr bwMode="auto">
            <a:xfrm rot="5400000">
              <a:off x="127356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35" name="Straight Connector 34"/>
            <p:cNvCxnSpPr/>
            <p:nvPr/>
          </p:nvCxnSpPr>
          <p:spPr bwMode="auto">
            <a:xfrm rot="16200000" flipH="1">
              <a:off x="133283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36" name="Straight Connector 35"/>
            <p:cNvCxnSpPr/>
            <p:nvPr/>
          </p:nvCxnSpPr>
          <p:spPr bwMode="auto">
            <a:xfrm>
              <a:off x="1308100" y="2381250"/>
              <a:ext cx="120127" cy="3175"/>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grpSp>
      <p:grpSp>
        <p:nvGrpSpPr>
          <p:cNvPr id="37" name="Group 36"/>
          <p:cNvGrpSpPr/>
          <p:nvPr/>
        </p:nvGrpSpPr>
        <p:grpSpPr>
          <a:xfrm>
            <a:off x="2149376" y="4098571"/>
            <a:ext cx="120127" cy="395125"/>
            <a:chOff x="1308100" y="2205200"/>
            <a:chExt cx="120127" cy="395125"/>
          </a:xfrm>
        </p:grpSpPr>
        <p:sp>
          <p:nvSpPr>
            <p:cNvPr id="38" name="Oval 37"/>
            <p:cNvSpPr/>
            <p:nvPr/>
          </p:nvSpPr>
          <p:spPr bwMode="auto">
            <a:xfrm>
              <a:off x="1308100" y="2205200"/>
              <a:ext cx="120127" cy="120127"/>
            </a:xfrm>
            <a:prstGeom prst="ellips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39" name="Straight Connector 38"/>
            <p:cNvCxnSpPr>
              <a:stCxn id="38" idx="4"/>
            </p:cNvCxnSpPr>
            <p:nvPr/>
          </p:nvCxnSpPr>
          <p:spPr bwMode="auto">
            <a:xfrm rot="5400000">
              <a:off x="1295229" y="2398262"/>
              <a:ext cx="145870" cy="1588"/>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40" name="Straight Connector 39"/>
            <p:cNvCxnSpPr/>
            <p:nvPr/>
          </p:nvCxnSpPr>
          <p:spPr bwMode="auto">
            <a:xfrm rot="5400000">
              <a:off x="127356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41" name="Straight Connector 40"/>
            <p:cNvCxnSpPr/>
            <p:nvPr/>
          </p:nvCxnSpPr>
          <p:spPr bwMode="auto">
            <a:xfrm rot="16200000" flipH="1">
              <a:off x="133283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42" name="Straight Connector 41"/>
            <p:cNvCxnSpPr/>
            <p:nvPr/>
          </p:nvCxnSpPr>
          <p:spPr bwMode="auto">
            <a:xfrm>
              <a:off x="1308100" y="2381250"/>
              <a:ext cx="120127" cy="3175"/>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grpSp>
      <p:grpSp>
        <p:nvGrpSpPr>
          <p:cNvPr id="43" name="Group 42"/>
          <p:cNvGrpSpPr/>
          <p:nvPr/>
        </p:nvGrpSpPr>
        <p:grpSpPr>
          <a:xfrm>
            <a:off x="964502" y="4207381"/>
            <a:ext cx="120127" cy="395125"/>
            <a:chOff x="1308100" y="2205200"/>
            <a:chExt cx="120127" cy="395125"/>
          </a:xfrm>
        </p:grpSpPr>
        <p:sp>
          <p:nvSpPr>
            <p:cNvPr id="44" name="Oval 43"/>
            <p:cNvSpPr/>
            <p:nvPr/>
          </p:nvSpPr>
          <p:spPr bwMode="auto">
            <a:xfrm>
              <a:off x="1308100" y="2205200"/>
              <a:ext cx="120127" cy="120127"/>
            </a:xfrm>
            <a:prstGeom prst="ellips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45" name="Straight Connector 44"/>
            <p:cNvCxnSpPr>
              <a:stCxn id="44" idx="4"/>
            </p:cNvCxnSpPr>
            <p:nvPr/>
          </p:nvCxnSpPr>
          <p:spPr bwMode="auto">
            <a:xfrm rot="5400000">
              <a:off x="1295229" y="2398262"/>
              <a:ext cx="145870" cy="1588"/>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46" name="Straight Connector 45"/>
            <p:cNvCxnSpPr/>
            <p:nvPr/>
          </p:nvCxnSpPr>
          <p:spPr bwMode="auto">
            <a:xfrm rot="5400000">
              <a:off x="127356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47" name="Straight Connector 46"/>
            <p:cNvCxnSpPr/>
            <p:nvPr/>
          </p:nvCxnSpPr>
          <p:spPr bwMode="auto">
            <a:xfrm rot="16200000" flipH="1">
              <a:off x="133283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48" name="Straight Connector 47"/>
            <p:cNvCxnSpPr/>
            <p:nvPr/>
          </p:nvCxnSpPr>
          <p:spPr bwMode="auto">
            <a:xfrm>
              <a:off x="1308100" y="2381250"/>
              <a:ext cx="120127" cy="3175"/>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grpSp>
      <p:grpSp>
        <p:nvGrpSpPr>
          <p:cNvPr id="49" name="Group 48"/>
          <p:cNvGrpSpPr/>
          <p:nvPr/>
        </p:nvGrpSpPr>
        <p:grpSpPr>
          <a:xfrm>
            <a:off x="1394339" y="4262496"/>
            <a:ext cx="120127" cy="395125"/>
            <a:chOff x="1308100" y="2205200"/>
            <a:chExt cx="120127" cy="395125"/>
          </a:xfrm>
        </p:grpSpPr>
        <p:sp>
          <p:nvSpPr>
            <p:cNvPr id="50" name="Oval 49"/>
            <p:cNvSpPr/>
            <p:nvPr/>
          </p:nvSpPr>
          <p:spPr bwMode="auto">
            <a:xfrm>
              <a:off x="1308100" y="2205200"/>
              <a:ext cx="120127" cy="120127"/>
            </a:xfrm>
            <a:prstGeom prst="ellips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51" name="Straight Connector 50"/>
            <p:cNvCxnSpPr>
              <a:stCxn id="50" idx="4"/>
            </p:cNvCxnSpPr>
            <p:nvPr/>
          </p:nvCxnSpPr>
          <p:spPr bwMode="auto">
            <a:xfrm rot="5400000">
              <a:off x="1295229" y="2398262"/>
              <a:ext cx="145870" cy="1588"/>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52" name="Straight Connector 51"/>
            <p:cNvCxnSpPr/>
            <p:nvPr/>
          </p:nvCxnSpPr>
          <p:spPr bwMode="auto">
            <a:xfrm rot="5400000">
              <a:off x="127356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53" name="Straight Connector 52"/>
            <p:cNvCxnSpPr/>
            <p:nvPr/>
          </p:nvCxnSpPr>
          <p:spPr bwMode="auto">
            <a:xfrm rot="16200000" flipH="1">
              <a:off x="133283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54" name="Straight Connector 53"/>
            <p:cNvCxnSpPr/>
            <p:nvPr/>
          </p:nvCxnSpPr>
          <p:spPr bwMode="auto">
            <a:xfrm>
              <a:off x="1308100" y="2381250"/>
              <a:ext cx="120127" cy="3175"/>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grpSp>
      <p:grpSp>
        <p:nvGrpSpPr>
          <p:cNvPr id="55" name="Group 54"/>
          <p:cNvGrpSpPr/>
          <p:nvPr/>
        </p:nvGrpSpPr>
        <p:grpSpPr>
          <a:xfrm>
            <a:off x="1871427" y="4320103"/>
            <a:ext cx="120127" cy="395125"/>
            <a:chOff x="1308100" y="2205200"/>
            <a:chExt cx="120127" cy="395125"/>
          </a:xfrm>
        </p:grpSpPr>
        <p:sp>
          <p:nvSpPr>
            <p:cNvPr id="56" name="Oval 55"/>
            <p:cNvSpPr/>
            <p:nvPr/>
          </p:nvSpPr>
          <p:spPr bwMode="auto">
            <a:xfrm>
              <a:off x="1308100" y="2205200"/>
              <a:ext cx="120127" cy="120127"/>
            </a:xfrm>
            <a:prstGeom prst="ellips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57" name="Straight Connector 56"/>
            <p:cNvCxnSpPr>
              <a:stCxn id="56" idx="4"/>
            </p:cNvCxnSpPr>
            <p:nvPr/>
          </p:nvCxnSpPr>
          <p:spPr bwMode="auto">
            <a:xfrm rot="5400000">
              <a:off x="1295229" y="2398262"/>
              <a:ext cx="145870" cy="1588"/>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58" name="Straight Connector 57"/>
            <p:cNvCxnSpPr/>
            <p:nvPr/>
          </p:nvCxnSpPr>
          <p:spPr bwMode="auto">
            <a:xfrm rot="5400000">
              <a:off x="127356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59" name="Straight Connector 58"/>
            <p:cNvCxnSpPr/>
            <p:nvPr/>
          </p:nvCxnSpPr>
          <p:spPr bwMode="auto">
            <a:xfrm rot="16200000" flipH="1">
              <a:off x="1332838" y="2506523"/>
              <a:ext cx="128334" cy="59270"/>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cxnSp>
          <p:nvCxnSpPr>
            <p:cNvPr id="60" name="Straight Connector 59"/>
            <p:cNvCxnSpPr/>
            <p:nvPr/>
          </p:nvCxnSpPr>
          <p:spPr bwMode="auto">
            <a:xfrm>
              <a:off x="1308100" y="2381250"/>
              <a:ext cx="120127" cy="3175"/>
            </a:xfrm>
            <a:prstGeom prst="line">
              <a:avLst/>
            </a:prstGeom>
            <a:solidFill>
              <a:schemeClr val="accent1"/>
            </a:solidFill>
            <a:ln w="9525" cap="flat" cmpd="sng" algn="ctr">
              <a:solidFill>
                <a:srgbClr val="603000"/>
              </a:solidFill>
              <a:prstDash val="solid"/>
              <a:round/>
              <a:headEnd type="none" w="med" len="med"/>
              <a:tailEnd type="none" w="med" len="med"/>
            </a:ln>
            <a:effectLst>
              <a:outerShdw blurRad="50800" dist="38100" dir="2700000">
                <a:srgbClr val="000000">
                  <a:alpha val="43000"/>
                </a:srgbClr>
              </a:outerShdw>
            </a:effectLst>
          </p:spPr>
        </p:cxnSp>
      </p:grpSp>
      <p:grpSp>
        <p:nvGrpSpPr>
          <p:cNvPr id="61" name="Group 60"/>
          <p:cNvGrpSpPr/>
          <p:nvPr/>
        </p:nvGrpSpPr>
        <p:grpSpPr>
          <a:xfrm>
            <a:off x="1366577" y="5861033"/>
            <a:ext cx="118540" cy="373612"/>
            <a:chOff x="1308100" y="2205200"/>
            <a:chExt cx="120127" cy="395125"/>
          </a:xfrm>
        </p:grpSpPr>
        <p:sp>
          <p:nvSpPr>
            <p:cNvPr id="62" name="Oval 61"/>
            <p:cNvSpPr/>
            <p:nvPr/>
          </p:nvSpPr>
          <p:spPr bwMode="auto">
            <a:xfrm>
              <a:off x="1308100" y="2205200"/>
              <a:ext cx="120127" cy="120127"/>
            </a:xfrm>
            <a:prstGeom prst="ellips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63" name="Straight Connector 62"/>
            <p:cNvCxnSpPr>
              <a:stCxn id="62" idx="4"/>
            </p:cNvCxnSpPr>
            <p:nvPr/>
          </p:nvCxnSpPr>
          <p:spPr bwMode="auto">
            <a:xfrm rot="5400000">
              <a:off x="1295229" y="2398262"/>
              <a:ext cx="145870" cy="1588"/>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64" name="Straight Connector 63"/>
            <p:cNvCxnSpPr/>
            <p:nvPr/>
          </p:nvCxnSpPr>
          <p:spPr bwMode="auto">
            <a:xfrm rot="5400000">
              <a:off x="127356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65" name="Straight Connector 64"/>
            <p:cNvCxnSpPr/>
            <p:nvPr/>
          </p:nvCxnSpPr>
          <p:spPr bwMode="auto">
            <a:xfrm rot="16200000" flipH="1">
              <a:off x="133283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66" name="Straight Connector 65"/>
            <p:cNvCxnSpPr/>
            <p:nvPr/>
          </p:nvCxnSpPr>
          <p:spPr bwMode="auto">
            <a:xfrm>
              <a:off x="1308100" y="2381250"/>
              <a:ext cx="120127" cy="3175"/>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grpSp>
      <p:grpSp>
        <p:nvGrpSpPr>
          <p:cNvPr id="67" name="Group 66"/>
          <p:cNvGrpSpPr/>
          <p:nvPr/>
        </p:nvGrpSpPr>
        <p:grpSpPr>
          <a:xfrm>
            <a:off x="2040789" y="5340168"/>
            <a:ext cx="120127" cy="395125"/>
            <a:chOff x="1308100" y="2205200"/>
            <a:chExt cx="120127" cy="395125"/>
          </a:xfrm>
        </p:grpSpPr>
        <p:sp>
          <p:nvSpPr>
            <p:cNvPr id="68" name="Oval 67"/>
            <p:cNvSpPr/>
            <p:nvPr/>
          </p:nvSpPr>
          <p:spPr bwMode="auto">
            <a:xfrm>
              <a:off x="1308100" y="2205200"/>
              <a:ext cx="120127" cy="120127"/>
            </a:xfrm>
            <a:prstGeom prst="ellips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69" name="Straight Connector 68"/>
            <p:cNvCxnSpPr>
              <a:stCxn id="68" idx="4"/>
            </p:cNvCxnSpPr>
            <p:nvPr/>
          </p:nvCxnSpPr>
          <p:spPr bwMode="auto">
            <a:xfrm rot="5400000">
              <a:off x="1295229" y="2398262"/>
              <a:ext cx="145870" cy="1588"/>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70" name="Straight Connector 69"/>
            <p:cNvCxnSpPr/>
            <p:nvPr/>
          </p:nvCxnSpPr>
          <p:spPr bwMode="auto">
            <a:xfrm rot="5400000">
              <a:off x="127356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71" name="Straight Connector 70"/>
            <p:cNvCxnSpPr/>
            <p:nvPr/>
          </p:nvCxnSpPr>
          <p:spPr bwMode="auto">
            <a:xfrm rot="16200000" flipH="1">
              <a:off x="133283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72" name="Straight Connector 71"/>
            <p:cNvCxnSpPr/>
            <p:nvPr/>
          </p:nvCxnSpPr>
          <p:spPr bwMode="auto">
            <a:xfrm>
              <a:off x="1308100" y="2381250"/>
              <a:ext cx="120127" cy="3175"/>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grpSp>
      <p:grpSp>
        <p:nvGrpSpPr>
          <p:cNvPr id="73" name="Group 72"/>
          <p:cNvGrpSpPr/>
          <p:nvPr/>
        </p:nvGrpSpPr>
        <p:grpSpPr>
          <a:xfrm>
            <a:off x="1126341" y="5490295"/>
            <a:ext cx="120127" cy="395125"/>
            <a:chOff x="1308100" y="2205200"/>
            <a:chExt cx="120127" cy="395125"/>
          </a:xfrm>
        </p:grpSpPr>
        <p:sp>
          <p:nvSpPr>
            <p:cNvPr id="74" name="Oval 73"/>
            <p:cNvSpPr/>
            <p:nvPr/>
          </p:nvSpPr>
          <p:spPr bwMode="auto">
            <a:xfrm>
              <a:off x="1308100" y="2205200"/>
              <a:ext cx="120127" cy="120127"/>
            </a:xfrm>
            <a:prstGeom prst="ellips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75" name="Straight Connector 74"/>
            <p:cNvCxnSpPr>
              <a:stCxn id="74" idx="4"/>
            </p:cNvCxnSpPr>
            <p:nvPr/>
          </p:nvCxnSpPr>
          <p:spPr bwMode="auto">
            <a:xfrm rot="5400000">
              <a:off x="1295229" y="2398262"/>
              <a:ext cx="145870" cy="1588"/>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76" name="Straight Connector 75"/>
            <p:cNvCxnSpPr/>
            <p:nvPr/>
          </p:nvCxnSpPr>
          <p:spPr bwMode="auto">
            <a:xfrm rot="5400000">
              <a:off x="127356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77" name="Straight Connector 76"/>
            <p:cNvCxnSpPr/>
            <p:nvPr/>
          </p:nvCxnSpPr>
          <p:spPr bwMode="auto">
            <a:xfrm rot="16200000" flipH="1">
              <a:off x="133283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78" name="Straight Connector 77"/>
            <p:cNvCxnSpPr/>
            <p:nvPr/>
          </p:nvCxnSpPr>
          <p:spPr bwMode="auto">
            <a:xfrm>
              <a:off x="1308100" y="2381250"/>
              <a:ext cx="120127" cy="3175"/>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grpSp>
      <p:sp>
        <p:nvSpPr>
          <p:cNvPr id="79" name="Oval 78"/>
          <p:cNvSpPr/>
          <p:nvPr/>
        </p:nvSpPr>
        <p:spPr bwMode="auto">
          <a:xfrm>
            <a:off x="241300" y="2286000"/>
            <a:ext cx="2616200" cy="4241799"/>
          </a:xfrm>
          <a:prstGeom prst="ellipse">
            <a:avLst/>
          </a:prstGeom>
          <a:noFill/>
          <a:ln w="19050" cap="flat" cmpd="sng" algn="ctr">
            <a:solidFill>
              <a:srgbClr val="0000FF"/>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pic>
        <p:nvPicPr>
          <p:cNvPr id="80" name="Picture 4" descr="Figure-3.jpg"/>
          <p:cNvPicPr>
            <a:picLocks noChangeAspect="1"/>
          </p:cNvPicPr>
          <p:nvPr/>
        </p:nvPicPr>
        <p:blipFill>
          <a:blip r:embed="rId3" cstate="print"/>
          <a:srcRect/>
          <a:stretch>
            <a:fillRect/>
          </a:stretch>
        </p:blipFill>
        <p:spPr bwMode="auto">
          <a:xfrm>
            <a:off x="5886484" y="3776271"/>
            <a:ext cx="2582520" cy="1439999"/>
          </a:xfrm>
          <a:prstGeom prst="rect">
            <a:avLst/>
          </a:prstGeom>
          <a:noFill/>
          <a:ln w="9525">
            <a:noFill/>
            <a:miter lim="800000"/>
            <a:headEnd/>
            <a:tailEnd/>
          </a:ln>
        </p:spPr>
      </p:pic>
      <p:cxnSp>
        <p:nvCxnSpPr>
          <p:cNvPr id="81" name="Straight Connector 80"/>
          <p:cNvCxnSpPr>
            <a:stCxn id="79" idx="7"/>
          </p:cNvCxnSpPr>
          <p:nvPr/>
        </p:nvCxnSpPr>
        <p:spPr bwMode="auto">
          <a:xfrm>
            <a:off x="2474366" y="2907197"/>
            <a:ext cx="3283405" cy="760823"/>
          </a:xfrm>
          <a:prstGeom prst="line">
            <a:avLst/>
          </a:prstGeom>
          <a:solidFill>
            <a:schemeClr val="accent1"/>
          </a:solidFill>
          <a:ln w="19050" cap="flat" cmpd="sng" algn="ctr">
            <a:solidFill>
              <a:srgbClr val="0000FF"/>
            </a:solidFill>
            <a:prstDash val="dash"/>
            <a:round/>
            <a:headEnd type="none" w="med" len="med"/>
            <a:tailEnd type="triangle" w="lg" len="lg"/>
          </a:ln>
          <a:effectLst/>
        </p:spPr>
      </p:cxnSp>
      <p:sp>
        <p:nvSpPr>
          <p:cNvPr id="82" name="TextBox 81"/>
          <p:cNvSpPr txBox="1"/>
          <p:nvPr/>
        </p:nvSpPr>
        <p:spPr>
          <a:xfrm rot="715622">
            <a:off x="2517467" y="2731648"/>
            <a:ext cx="3086459" cy="523220"/>
          </a:xfrm>
          <a:prstGeom prst="rect">
            <a:avLst/>
          </a:prstGeom>
          <a:noFill/>
        </p:spPr>
        <p:txBody>
          <a:bodyPr wrap="square" rtlCol="0">
            <a:spAutoFit/>
          </a:bodyPr>
          <a:lstStyle/>
          <a:p>
            <a:r>
              <a:rPr lang="en-US" sz="1400" dirty="0" smtClean="0">
                <a:solidFill>
                  <a:srgbClr val="0000FF"/>
                </a:solidFill>
              </a:rPr>
              <a:t>Understand and express concepts using SysML standard notation </a:t>
            </a:r>
            <a:endParaRPr lang="en-US" sz="1400" dirty="0">
              <a:solidFill>
                <a:srgbClr val="0000FF"/>
              </a:solidFill>
            </a:endParaRPr>
          </a:p>
        </p:txBody>
      </p:sp>
      <p:sp>
        <p:nvSpPr>
          <p:cNvPr id="83" name="TextBox 82"/>
          <p:cNvSpPr txBox="1"/>
          <p:nvPr/>
        </p:nvSpPr>
        <p:spPr>
          <a:xfrm>
            <a:off x="693909" y="2417021"/>
            <a:ext cx="1639847" cy="307777"/>
          </a:xfrm>
          <a:prstGeom prst="rect">
            <a:avLst/>
          </a:prstGeom>
          <a:noFill/>
        </p:spPr>
        <p:txBody>
          <a:bodyPr wrap="square" rtlCol="0">
            <a:spAutoFit/>
          </a:bodyPr>
          <a:lstStyle/>
          <a:p>
            <a:pPr algn="ctr"/>
            <a:r>
              <a:rPr lang="en-US" sz="1400" b="1" dirty="0" smtClean="0">
                <a:solidFill>
                  <a:srgbClr val="2D2DB9"/>
                </a:solidFill>
              </a:rPr>
              <a:t>EVERYONE</a:t>
            </a:r>
            <a:endParaRPr lang="en-US" sz="1400" b="1" dirty="0">
              <a:solidFill>
                <a:srgbClr val="2D2DB9"/>
              </a:solidFill>
            </a:endParaRPr>
          </a:p>
        </p:txBody>
      </p:sp>
      <p:sp>
        <p:nvSpPr>
          <p:cNvPr id="84" name="Oval 83"/>
          <p:cNvSpPr/>
          <p:nvPr/>
        </p:nvSpPr>
        <p:spPr bwMode="auto">
          <a:xfrm>
            <a:off x="799967" y="3522035"/>
            <a:ext cx="1625866" cy="1754237"/>
          </a:xfrm>
          <a:prstGeom prst="ellipse">
            <a:avLst/>
          </a:prstGeom>
          <a:noFill/>
          <a:ln w="19050" cap="flat" cmpd="sng" algn="ctr">
            <a:solidFill>
              <a:srgbClr val="6633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85" name="Straight Connector 84"/>
          <p:cNvCxnSpPr>
            <a:stCxn id="84" idx="6"/>
            <a:endCxn id="6" idx="1"/>
          </p:cNvCxnSpPr>
          <p:nvPr/>
        </p:nvCxnSpPr>
        <p:spPr bwMode="auto">
          <a:xfrm flipV="1">
            <a:off x="2425833" y="4389784"/>
            <a:ext cx="3331938" cy="9370"/>
          </a:xfrm>
          <a:prstGeom prst="line">
            <a:avLst/>
          </a:prstGeom>
          <a:solidFill>
            <a:schemeClr val="accent1"/>
          </a:solidFill>
          <a:ln w="19050" cap="flat" cmpd="sng" algn="ctr">
            <a:solidFill>
              <a:srgbClr val="663300"/>
            </a:solidFill>
            <a:prstDash val="dash"/>
            <a:round/>
            <a:headEnd type="none" w="med" len="med"/>
            <a:tailEnd type="triangle" w="lg" len="lg"/>
          </a:ln>
          <a:effectLst/>
        </p:spPr>
      </p:cxnSp>
      <p:sp>
        <p:nvSpPr>
          <p:cNvPr id="86" name="TextBox 85"/>
          <p:cNvSpPr txBox="1"/>
          <p:nvPr/>
        </p:nvSpPr>
        <p:spPr>
          <a:xfrm>
            <a:off x="2925060" y="3853806"/>
            <a:ext cx="2878840" cy="523220"/>
          </a:xfrm>
          <a:prstGeom prst="rect">
            <a:avLst/>
          </a:prstGeom>
          <a:noFill/>
        </p:spPr>
        <p:txBody>
          <a:bodyPr wrap="square" rtlCol="0">
            <a:spAutoFit/>
          </a:bodyPr>
          <a:lstStyle/>
          <a:p>
            <a:r>
              <a:rPr lang="en-US" sz="1400" dirty="0" smtClean="0">
                <a:solidFill>
                  <a:srgbClr val="663300"/>
                </a:solidFill>
              </a:rPr>
              <a:t>Collaborate and develop models with help from core team</a:t>
            </a:r>
            <a:endParaRPr lang="en-US" sz="1400" dirty="0">
              <a:solidFill>
                <a:srgbClr val="663300"/>
              </a:solidFill>
            </a:endParaRPr>
          </a:p>
        </p:txBody>
      </p:sp>
      <p:grpSp>
        <p:nvGrpSpPr>
          <p:cNvPr id="87" name="Group 86"/>
          <p:cNvGrpSpPr/>
          <p:nvPr/>
        </p:nvGrpSpPr>
        <p:grpSpPr>
          <a:xfrm>
            <a:off x="2475223" y="3668020"/>
            <a:ext cx="120127" cy="395125"/>
            <a:chOff x="1308100" y="2205200"/>
            <a:chExt cx="120127" cy="395125"/>
          </a:xfrm>
        </p:grpSpPr>
        <p:sp>
          <p:nvSpPr>
            <p:cNvPr id="88" name="Oval 87"/>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89" name="Straight Connector 88"/>
            <p:cNvCxnSpPr>
              <a:stCxn id="88"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90" name="Straight Connector 89"/>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91" name="Straight Connector 90"/>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92" name="Straight Connector 91"/>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grpSp>
        <p:nvGrpSpPr>
          <p:cNvPr id="93" name="Group 92"/>
          <p:cNvGrpSpPr/>
          <p:nvPr/>
        </p:nvGrpSpPr>
        <p:grpSpPr>
          <a:xfrm>
            <a:off x="636329" y="4821145"/>
            <a:ext cx="120127" cy="395125"/>
            <a:chOff x="1308100" y="2205200"/>
            <a:chExt cx="120127" cy="395125"/>
          </a:xfrm>
        </p:grpSpPr>
        <p:sp>
          <p:nvSpPr>
            <p:cNvPr id="94" name="Oval 93"/>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95" name="Straight Connector 94"/>
            <p:cNvCxnSpPr>
              <a:stCxn id="94"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96" name="Straight Connector 95"/>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97" name="Straight Connector 96"/>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98" name="Straight Connector 97"/>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grpSp>
        <p:nvGrpSpPr>
          <p:cNvPr id="99" name="Group 98"/>
          <p:cNvGrpSpPr/>
          <p:nvPr/>
        </p:nvGrpSpPr>
        <p:grpSpPr>
          <a:xfrm>
            <a:off x="537371" y="3925096"/>
            <a:ext cx="120127" cy="395125"/>
            <a:chOff x="1308100" y="2205200"/>
            <a:chExt cx="120127" cy="395125"/>
          </a:xfrm>
        </p:grpSpPr>
        <p:sp>
          <p:nvSpPr>
            <p:cNvPr id="100" name="Oval 99"/>
            <p:cNvSpPr/>
            <p:nvPr/>
          </p:nvSpPr>
          <p:spPr bwMode="auto">
            <a:xfrm>
              <a:off x="1308100" y="2205200"/>
              <a:ext cx="120127" cy="120127"/>
            </a:xfrm>
            <a:prstGeom prst="ellips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101" name="Straight Connector 100"/>
            <p:cNvCxnSpPr>
              <a:stCxn id="100" idx="4"/>
            </p:cNvCxnSpPr>
            <p:nvPr/>
          </p:nvCxnSpPr>
          <p:spPr bwMode="auto">
            <a:xfrm rot="5400000">
              <a:off x="1295229" y="2398262"/>
              <a:ext cx="145870" cy="1588"/>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02" name="Straight Connector 101"/>
            <p:cNvCxnSpPr/>
            <p:nvPr/>
          </p:nvCxnSpPr>
          <p:spPr bwMode="auto">
            <a:xfrm rot="5400000">
              <a:off x="127356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03" name="Straight Connector 102"/>
            <p:cNvCxnSpPr/>
            <p:nvPr/>
          </p:nvCxnSpPr>
          <p:spPr bwMode="auto">
            <a:xfrm rot="16200000" flipH="1">
              <a:off x="1332838" y="2506523"/>
              <a:ext cx="128334" cy="59270"/>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cxnSp>
          <p:nvCxnSpPr>
            <p:cNvPr id="104" name="Straight Connector 103"/>
            <p:cNvCxnSpPr/>
            <p:nvPr/>
          </p:nvCxnSpPr>
          <p:spPr bwMode="auto">
            <a:xfrm>
              <a:off x="1308100" y="2381250"/>
              <a:ext cx="120127" cy="3175"/>
            </a:xfrm>
            <a:prstGeom prst="line">
              <a:avLst/>
            </a:prstGeom>
            <a:solidFill>
              <a:schemeClr val="accent1"/>
            </a:solidFill>
            <a:ln w="9525" cap="flat" cmpd="sng" algn="ctr">
              <a:solidFill>
                <a:schemeClr val="tx1"/>
              </a:solidFill>
              <a:prstDash val="solid"/>
              <a:round/>
              <a:headEnd type="none" w="med" len="med"/>
              <a:tailEnd type="none" w="med" len="med"/>
            </a:ln>
            <a:effectLst>
              <a:outerShdw blurRad="50800" dist="38100" dir="2700000">
                <a:srgbClr val="000000">
                  <a:alpha val="43000"/>
                </a:srgbClr>
              </a:outerShdw>
            </a:effectLst>
          </p:spPr>
        </p:cxnSp>
      </p:grpSp>
      <p:sp>
        <p:nvSpPr>
          <p:cNvPr id="105" name="TextBox 104"/>
          <p:cNvSpPr txBox="1"/>
          <p:nvPr/>
        </p:nvSpPr>
        <p:spPr>
          <a:xfrm>
            <a:off x="924940" y="3627034"/>
            <a:ext cx="1361060" cy="647100"/>
          </a:xfrm>
          <a:prstGeom prst="rect">
            <a:avLst/>
          </a:prstGeom>
          <a:noFill/>
        </p:spPr>
        <p:txBody>
          <a:bodyPr wrap="square" rtlCol="0">
            <a:spAutoFit/>
          </a:bodyPr>
          <a:lstStyle/>
          <a:p>
            <a:pPr algn="ctr">
              <a:lnSpc>
                <a:spcPct val="85000"/>
              </a:lnSpc>
            </a:pPr>
            <a:r>
              <a:rPr lang="en-US" sz="1400" b="1" dirty="0" smtClean="0">
                <a:solidFill>
                  <a:srgbClr val="663300"/>
                </a:solidFill>
              </a:rPr>
              <a:t>MOST SEs including leadership</a:t>
            </a:r>
            <a:endParaRPr lang="en-US" sz="1400" b="1" dirty="0">
              <a:solidFill>
                <a:srgbClr val="663300"/>
              </a:solidFill>
            </a:endParaRPr>
          </a:p>
        </p:txBody>
      </p:sp>
      <p:sp>
        <p:nvSpPr>
          <p:cNvPr id="106" name="Oval 105"/>
          <p:cNvSpPr/>
          <p:nvPr/>
        </p:nvSpPr>
        <p:spPr bwMode="auto">
          <a:xfrm>
            <a:off x="978574" y="4733636"/>
            <a:ext cx="1289649" cy="1601393"/>
          </a:xfrm>
          <a:prstGeom prst="ellipse">
            <a:avLst/>
          </a:prstGeom>
          <a:noFill/>
          <a:ln w="1905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grpSp>
        <p:nvGrpSpPr>
          <p:cNvPr id="107" name="Group 106"/>
          <p:cNvGrpSpPr/>
          <p:nvPr/>
        </p:nvGrpSpPr>
        <p:grpSpPr>
          <a:xfrm>
            <a:off x="1716012" y="5838195"/>
            <a:ext cx="120127" cy="395125"/>
            <a:chOff x="1308100" y="2205200"/>
            <a:chExt cx="120127" cy="395125"/>
          </a:xfrm>
        </p:grpSpPr>
        <p:sp>
          <p:nvSpPr>
            <p:cNvPr id="108" name="Oval 107"/>
            <p:cNvSpPr/>
            <p:nvPr/>
          </p:nvSpPr>
          <p:spPr bwMode="auto">
            <a:xfrm>
              <a:off x="1308100" y="2205200"/>
              <a:ext cx="120127" cy="120127"/>
            </a:xfrm>
            <a:prstGeom prst="ellips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109" name="Straight Connector 108"/>
            <p:cNvCxnSpPr>
              <a:stCxn id="108" idx="4"/>
            </p:cNvCxnSpPr>
            <p:nvPr/>
          </p:nvCxnSpPr>
          <p:spPr bwMode="auto">
            <a:xfrm rot="5400000">
              <a:off x="1295229" y="2398262"/>
              <a:ext cx="145870" cy="1588"/>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110" name="Straight Connector 109"/>
            <p:cNvCxnSpPr/>
            <p:nvPr/>
          </p:nvCxnSpPr>
          <p:spPr bwMode="auto">
            <a:xfrm rot="5400000">
              <a:off x="127356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111" name="Straight Connector 110"/>
            <p:cNvCxnSpPr/>
            <p:nvPr/>
          </p:nvCxnSpPr>
          <p:spPr bwMode="auto">
            <a:xfrm rot="16200000" flipH="1">
              <a:off x="1332838" y="2506523"/>
              <a:ext cx="128334" cy="59270"/>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cxnSp>
          <p:nvCxnSpPr>
            <p:cNvPr id="112" name="Straight Connector 111"/>
            <p:cNvCxnSpPr/>
            <p:nvPr/>
          </p:nvCxnSpPr>
          <p:spPr bwMode="auto">
            <a:xfrm>
              <a:off x="1308100" y="2381250"/>
              <a:ext cx="120127" cy="3175"/>
            </a:xfrm>
            <a:prstGeom prst="line">
              <a:avLst/>
            </a:prstGeom>
            <a:solidFill>
              <a:schemeClr val="accent1"/>
            </a:solidFill>
            <a:ln w="9525" cap="flat" cmpd="sng" algn="ctr">
              <a:solidFill>
                <a:srgbClr val="FF0000"/>
              </a:solidFill>
              <a:prstDash val="solid"/>
              <a:round/>
              <a:headEnd type="none" w="med" len="med"/>
              <a:tailEnd type="none" w="med" len="med"/>
            </a:ln>
            <a:effectLst>
              <a:outerShdw blurRad="50800" dist="38100" dir="2700000">
                <a:srgbClr val="000000">
                  <a:alpha val="43000"/>
                </a:srgbClr>
              </a:outerShdw>
            </a:effectLst>
          </p:spPr>
        </p:cxnSp>
      </p:grpSp>
      <p:sp>
        <p:nvSpPr>
          <p:cNvPr id="113" name="TextBox 112"/>
          <p:cNvSpPr txBox="1"/>
          <p:nvPr/>
        </p:nvSpPr>
        <p:spPr>
          <a:xfrm>
            <a:off x="1274923" y="5325204"/>
            <a:ext cx="800384" cy="523220"/>
          </a:xfrm>
          <a:prstGeom prst="rect">
            <a:avLst/>
          </a:prstGeom>
          <a:noFill/>
        </p:spPr>
        <p:txBody>
          <a:bodyPr wrap="square" rtlCol="0">
            <a:spAutoFit/>
          </a:bodyPr>
          <a:lstStyle/>
          <a:p>
            <a:r>
              <a:rPr lang="en-US" sz="1400" b="1" dirty="0" smtClean="0">
                <a:solidFill>
                  <a:srgbClr val="FF0000"/>
                </a:solidFill>
              </a:rPr>
              <a:t>CORE TEAM</a:t>
            </a:r>
            <a:endParaRPr lang="en-US" sz="1400" b="1" dirty="0">
              <a:solidFill>
                <a:srgbClr val="FF0000"/>
              </a:solidFill>
            </a:endParaRPr>
          </a:p>
        </p:txBody>
      </p:sp>
      <p:cxnSp>
        <p:nvCxnSpPr>
          <p:cNvPr id="114" name="Straight Connector 113"/>
          <p:cNvCxnSpPr>
            <a:stCxn id="106" idx="6"/>
          </p:cNvCxnSpPr>
          <p:nvPr/>
        </p:nvCxnSpPr>
        <p:spPr bwMode="auto">
          <a:xfrm flipV="1">
            <a:off x="2268223" y="4997195"/>
            <a:ext cx="3489548" cy="537138"/>
          </a:xfrm>
          <a:prstGeom prst="line">
            <a:avLst/>
          </a:prstGeom>
          <a:solidFill>
            <a:schemeClr val="accent1"/>
          </a:solidFill>
          <a:ln w="19050" cap="flat" cmpd="sng" algn="ctr">
            <a:solidFill>
              <a:srgbClr val="FF0000"/>
            </a:solidFill>
            <a:prstDash val="dash"/>
            <a:round/>
            <a:headEnd type="none" w="med" len="med"/>
            <a:tailEnd type="triangle" w="lg" len="lg"/>
          </a:ln>
          <a:effectLst/>
        </p:spPr>
      </p:cxnSp>
      <p:sp>
        <p:nvSpPr>
          <p:cNvPr id="115" name="TextBox 114"/>
          <p:cNvSpPr txBox="1"/>
          <p:nvPr/>
        </p:nvSpPr>
        <p:spPr>
          <a:xfrm rot="21099367">
            <a:off x="2774593" y="4721594"/>
            <a:ext cx="3032150" cy="523220"/>
          </a:xfrm>
          <a:prstGeom prst="rect">
            <a:avLst/>
          </a:prstGeom>
          <a:noFill/>
        </p:spPr>
        <p:txBody>
          <a:bodyPr wrap="square" rtlCol="0">
            <a:spAutoFit/>
          </a:bodyPr>
          <a:lstStyle/>
          <a:p>
            <a:r>
              <a:rPr lang="en-US" sz="1400" dirty="0" smtClean="0">
                <a:solidFill>
                  <a:srgbClr val="FF0000"/>
                </a:solidFill>
              </a:rPr>
              <a:t>Applies best practices, contributes to production models</a:t>
            </a:r>
            <a:endParaRPr lang="en-US" sz="1400" dirty="0">
              <a:solidFill>
                <a:srgbClr val="FF0000"/>
              </a:solidFill>
            </a:endParaRP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65</a:t>
            </a:fld>
            <a:endParaRPr lang="en-US" dirty="0"/>
          </a:p>
        </p:txBody>
      </p:sp>
    </p:spTree>
    <p:extLst>
      <p:ext uri="{BB962C8B-B14F-4D97-AF65-F5344CB8AC3E}">
        <p14:creationId xmlns:p14="http://schemas.microsoft.com/office/powerpoint/2010/main" val="2866881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additive="base">
                                        <p:cTn id="7" dur="500" fill="hold"/>
                                        <p:tgtEl>
                                          <p:spTgt spid="105"/>
                                        </p:tgtEl>
                                        <p:attrNameLst>
                                          <p:attrName>ppt_x</p:attrName>
                                        </p:attrNameLst>
                                      </p:cBhvr>
                                      <p:tavLst>
                                        <p:tav tm="0">
                                          <p:val>
                                            <p:strVal val="#ppt_x"/>
                                          </p:val>
                                        </p:tav>
                                        <p:tav tm="100000">
                                          <p:val>
                                            <p:strVal val="#ppt_x"/>
                                          </p:val>
                                        </p:tav>
                                      </p:tavLst>
                                    </p:anim>
                                    <p:anim calcmode="lin" valueType="num">
                                      <p:cBhvr additive="base">
                                        <p:cTn id="8" dur="500" fill="hold"/>
                                        <p:tgtEl>
                                          <p:spTgt spid="10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ppt_x"/>
                                          </p:val>
                                        </p:tav>
                                        <p:tav tm="100000">
                                          <p:val>
                                            <p:strVal val="#ppt_x"/>
                                          </p:val>
                                        </p:tav>
                                      </p:tavLst>
                                    </p:anim>
                                    <p:anim calcmode="lin" valueType="num">
                                      <p:cBhvr additive="base">
                                        <p:cTn id="12" dur="500" fill="hold"/>
                                        <p:tgtEl>
                                          <p:spTgt spid="8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anim calcmode="lin" valueType="num">
                                      <p:cBhvr additive="base">
                                        <p:cTn id="15" dur="500" fill="hold"/>
                                        <p:tgtEl>
                                          <p:spTgt spid="86"/>
                                        </p:tgtEl>
                                        <p:attrNameLst>
                                          <p:attrName>ppt_x</p:attrName>
                                        </p:attrNameLst>
                                      </p:cBhvr>
                                      <p:tavLst>
                                        <p:tav tm="0">
                                          <p:val>
                                            <p:strVal val="#ppt_x"/>
                                          </p:val>
                                        </p:tav>
                                        <p:tav tm="100000">
                                          <p:val>
                                            <p:strVal val="#ppt_x"/>
                                          </p:val>
                                        </p:tav>
                                      </p:tavLst>
                                    </p:anim>
                                    <p:anim calcmode="lin" valueType="num">
                                      <p:cBhvr additive="base">
                                        <p:cTn id="16" dur="500" fill="hold"/>
                                        <p:tgtEl>
                                          <p:spTgt spid="8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3"/>
                                        </p:tgtEl>
                                        <p:attrNameLst>
                                          <p:attrName>style.visibility</p:attrName>
                                        </p:attrNameLst>
                                      </p:cBhvr>
                                      <p:to>
                                        <p:strVal val="visible"/>
                                      </p:to>
                                    </p:set>
                                    <p:anim calcmode="lin" valueType="num">
                                      <p:cBhvr additive="base">
                                        <p:cTn id="25" dur="500" fill="hold"/>
                                        <p:tgtEl>
                                          <p:spTgt spid="113"/>
                                        </p:tgtEl>
                                        <p:attrNameLst>
                                          <p:attrName>ppt_x</p:attrName>
                                        </p:attrNameLst>
                                      </p:cBhvr>
                                      <p:tavLst>
                                        <p:tav tm="0">
                                          <p:val>
                                            <p:strVal val="#ppt_x"/>
                                          </p:val>
                                        </p:tav>
                                        <p:tav tm="100000">
                                          <p:val>
                                            <p:strVal val="#ppt_x"/>
                                          </p:val>
                                        </p:tav>
                                      </p:tavLst>
                                    </p:anim>
                                    <p:anim calcmode="lin" valueType="num">
                                      <p:cBhvr additive="base">
                                        <p:cTn id="26" dur="500" fill="hold"/>
                                        <p:tgtEl>
                                          <p:spTgt spid="1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6"/>
                                        </p:tgtEl>
                                        <p:attrNameLst>
                                          <p:attrName>style.visibility</p:attrName>
                                        </p:attrNameLst>
                                      </p:cBhvr>
                                      <p:to>
                                        <p:strVal val="visible"/>
                                      </p:to>
                                    </p:set>
                                    <p:anim calcmode="lin" valueType="num">
                                      <p:cBhvr additive="base">
                                        <p:cTn id="29" dur="500" fill="hold"/>
                                        <p:tgtEl>
                                          <p:spTgt spid="106"/>
                                        </p:tgtEl>
                                        <p:attrNameLst>
                                          <p:attrName>ppt_x</p:attrName>
                                        </p:attrNameLst>
                                      </p:cBhvr>
                                      <p:tavLst>
                                        <p:tav tm="0">
                                          <p:val>
                                            <p:strVal val="#ppt_x"/>
                                          </p:val>
                                        </p:tav>
                                        <p:tav tm="100000">
                                          <p:val>
                                            <p:strVal val="#ppt_x"/>
                                          </p:val>
                                        </p:tav>
                                      </p:tavLst>
                                    </p:anim>
                                    <p:anim calcmode="lin" valueType="num">
                                      <p:cBhvr additive="base">
                                        <p:cTn id="30" dur="500" fill="hold"/>
                                        <p:tgtEl>
                                          <p:spTgt spid="10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4"/>
                                        </p:tgtEl>
                                        <p:attrNameLst>
                                          <p:attrName>style.visibility</p:attrName>
                                        </p:attrNameLst>
                                      </p:cBhvr>
                                      <p:to>
                                        <p:strVal val="visible"/>
                                      </p:to>
                                    </p:set>
                                    <p:anim calcmode="lin" valueType="num">
                                      <p:cBhvr additive="base">
                                        <p:cTn id="33" dur="500" fill="hold"/>
                                        <p:tgtEl>
                                          <p:spTgt spid="114"/>
                                        </p:tgtEl>
                                        <p:attrNameLst>
                                          <p:attrName>ppt_x</p:attrName>
                                        </p:attrNameLst>
                                      </p:cBhvr>
                                      <p:tavLst>
                                        <p:tav tm="0">
                                          <p:val>
                                            <p:strVal val="#ppt_x"/>
                                          </p:val>
                                        </p:tav>
                                        <p:tav tm="100000">
                                          <p:val>
                                            <p:strVal val="#ppt_x"/>
                                          </p:val>
                                        </p:tav>
                                      </p:tavLst>
                                    </p:anim>
                                    <p:anim calcmode="lin" valueType="num">
                                      <p:cBhvr additive="base">
                                        <p:cTn id="34" dur="500" fill="hold"/>
                                        <p:tgtEl>
                                          <p:spTgt spid="11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5"/>
                                        </p:tgtEl>
                                        <p:attrNameLst>
                                          <p:attrName>style.visibility</p:attrName>
                                        </p:attrNameLst>
                                      </p:cBhvr>
                                      <p:to>
                                        <p:strVal val="visible"/>
                                      </p:to>
                                    </p:set>
                                    <p:anim calcmode="lin" valueType="num">
                                      <p:cBhvr additive="base">
                                        <p:cTn id="37" dur="500" fill="hold"/>
                                        <p:tgtEl>
                                          <p:spTgt spid="115"/>
                                        </p:tgtEl>
                                        <p:attrNameLst>
                                          <p:attrName>ppt_x</p:attrName>
                                        </p:attrNameLst>
                                      </p:cBhvr>
                                      <p:tavLst>
                                        <p:tav tm="0">
                                          <p:val>
                                            <p:strVal val="#ppt_x"/>
                                          </p:val>
                                        </p:tav>
                                        <p:tav tm="100000">
                                          <p:val>
                                            <p:strVal val="#ppt_x"/>
                                          </p:val>
                                        </p:tav>
                                      </p:tavLst>
                                    </p:anim>
                                    <p:anim calcmode="lin" valueType="num">
                                      <p:cBhvr additive="base">
                                        <p:cTn id="38"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6" grpId="0"/>
      <p:bldP spid="105" grpId="0"/>
      <p:bldP spid="106" grpId="0" animBg="1"/>
      <p:bldP spid="113" grpId="0"/>
      <p:bldP spid="11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MBSE implications for </a:t>
            </a:r>
            <a:r>
              <a:rPr lang="en-US" dirty="0" smtClean="0"/>
              <a:t>projects </a:t>
            </a:r>
            <a:r>
              <a:rPr lang="en-US" b="0" dirty="0" smtClean="0"/>
              <a:t>(4 of 6)</a:t>
            </a:r>
            <a:endParaRPr lang="en-US" b="0" dirty="0"/>
          </a:p>
        </p:txBody>
      </p:sp>
      <p:sp>
        <p:nvSpPr>
          <p:cNvPr id="3" name="Content Placeholder 2"/>
          <p:cNvSpPr>
            <a:spLocks noGrp="1"/>
          </p:cNvSpPr>
          <p:nvPr>
            <p:ph idx="1"/>
          </p:nvPr>
        </p:nvSpPr>
        <p:spPr>
          <a:xfrm>
            <a:off x="82600" y="1066799"/>
            <a:ext cx="5203756" cy="4374173"/>
          </a:xfrm>
        </p:spPr>
        <p:txBody>
          <a:bodyPr/>
          <a:lstStyle/>
          <a:p>
            <a:pPr marL="0" indent="0">
              <a:buNone/>
            </a:pPr>
            <a:r>
              <a:rPr lang="en-US" b="1" dirty="0"/>
              <a:t>D</a:t>
            </a:r>
            <a:r>
              <a:rPr lang="en-US" b="1" dirty="0" smtClean="0"/>
              <a:t>oes MBSE affect reviews?</a:t>
            </a:r>
          </a:p>
          <a:p>
            <a:pPr marL="228600" indent="-228600">
              <a:spcBef>
                <a:spcPts val="1800"/>
              </a:spcBef>
            </a:pPr>
            <a:r>
              <a:rPr lang="en-US" dirty="0" smtClean="0"/>
              <a:t>It </a:t>
            </a:r>
            <a:r>
              <a:rPr lang="en-US" i="1" dirty="0" smtClean="0"/>
              <a:t>can</a:t>
            </a:r>
            <a:r>
              <a:rPr lang="en-US" dirty="0" smtClean="0"/>
              <a:t>, but doesn’t have to</a:t>
            </a:r>
          </a:p>
          <a:p>
            <a:pPr marL="628650" lvl="1" indent="-228600">
              <a:spcBef>
                <a:spcPts val="0"/>
              </a:spcBef>
            </a:pPr>
            <a:r>
              <a:rPr lang="en-US" dirty="0" smtClean="0"/>
              <a:t>Can still conduct conventional reviews</a:t>
            </a:r>
          </a:p>
          <a:p>
            <a:pPr marL="228600" indent="-228600">
              <a:spcBef>
                <a:spcPts val="1800"/>
              </a:spcBef>
            </a:pPr>
            <a:r>
              <a:rPr lang="en-US" dirty="0" smtClean="0"/>
              <a:t>Generate </a:t>
            </a:r>
            <a:r>
              <a:rPr lang="en-US" i="1" dirty="0" smtClean="0"/>
              <a:t>views</a:t>
            </a:r>
            <a:r>
              <a:rPr lang="en-US" dirty="0" smtClean="0"/>
              <a:t> from the system model that address different stakeholders’ concerns</a:t>
            </a:r>
          </a:p>
          <a:p>
            <a:pPr marL="628650" lvl="1" indent="-228600">
              <a:spcBef>
                <a:spcPts val="0"/>
              </a:spcBef>
            </a:pPr>
            <a:endParaRPr lang="en-US" dirty="0" smtClean="0"/>
          </a:p>
          <a:p>
            <a:pPr marL="228600" indent="-228600">
              <a:spcBef>
                <a:spcPts val="1800"/>
              </a:spcBef>
            </a:pPr>
            <a:r>
              <a:rPr lang="en-US" dirty="0" smtClean="0"/>
              <a:t>Leverage the model by </a:t>
            </a:r>
            <a:br>
              <a:rPr lang="en-US" dirty="0" smtClean="0"/>
            </a:br>
            <a:r>
              <a:rPr lang="en-US" dirty="0" smtClean="0"/>
              <a:t>reviewing </a:t>
            </a:r>
            <a:r>
              <a:rPr lang="en-US" i="1" dirty="0" smtClean="0"/>
              <a:t>the model itself</a:t>
            </a:r>
          </a:p>
          <a:p>
            <a:pPr marL="628650" lvl="1" indent="-228600">
              <a:spcBef>
                <a:spcPts val="0"/>
              </a:spcBef>
            </a:pPr>
            <a:r>
              <a:rPr lang="en-US" dirty="0" smtClean="0"/>
              <a:t>Reduces non-productive effort in preparing for a review</a:t>
            </a:r>
          </a:p>
        </p:txBody>
      </p:sp>
      <p:grpSp>
        <p:nvGrpSpPr>
          <p:cNvPr id="5" name="Group 20"/>
          <p:cNvGrpSpPr>
            <a:grpSpLocks noChangeAspect="1"/>
          </p:cNvGrpSpPr>
          <p:nvPr/>
        </p:nvGrpSpPr>
        <p:grpSpPr>
          <a:xfrm>
            <a:off x="8026400" y="2307104"/>
            <a:ext cx="304800" cy="609600"/>
            <a:chOff x="1143000" y="3048000"/>
            <a:chExt cx="381000" cy="838200"/>
          </a:xfrm>
          <a:solidFill>
            <a:srgbClr val="804000"/>
          </a:solidFill>
        </p:grpSpPr>
        <p:sp>
          <p:nvSpPr>
            <p:cNvPr id="6" name="Oval 5"/>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dirty="0">
                <a:ln>
                  <a:noFill/>
                </a:ln>
                <a:solidFill>
                  <a:schemeClr val="tx1"/>
                </a:solidFill>
                <a:effectLst/>
                <a:latin typeface="Calibri" pitchFamily="34" charset="0"/>
              </a:endParaRPr>
            </a:p>
          </p:txBody>
        </p:sp>
        <p:cxnSp>
          <p:nvCxnSpPr>
            <p:cNvPr id="7" name="Straight Connector 6"/>
            <p:cNvCxnSpPr>
              <a:stCxn id="6"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8" name="Straight Connector 7"/>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9" name="Straight Connector 8"/>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10" name="Straight Connector 9"/>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grpSp>
        <p:nvGrpSpPr>
          <p:cNvPr id="11" name="Group 26"/>
          <p:cNvGrpSpPr>
            <a:grpSpLocks noChangeAspect="1"/>
          </p:cNvGrpSpPr>
          <p:nvPr/>
        </p:nvGrpSpPr>
        <p:grpSpPr>
          <a:xfrm>
            <a:off x="7442200" y="2027704"/>
            <a:ext cx="304800" cy="609600"/>
            <a:chOff x="1143000" y="3048000"/>
            <a:chExt cx="381000" cy="838200"/>
          </a:xfrm>
          <a:solidFill>
            <a:srgbClr val="804000"/>
          </a:solidFill>
        </p:grpSpPr>
        <p:sp>
          <p:nvSpPr>
            <p:cNvPr id="12" name="Oval 11"/>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dirty="0">
                <a:ln>
                  <a:noFill/>
                </a:ln>
                <a:solidFill>
                  <a:schemeClr val="tx1"/>
                </a:solidFill>
                <a:effectLst/>
                <a:latin typeface="Calibri" pitchFamily="34" charset="0"/>
              </a:endParaRPr>
            </a:p>
          </p:txBody>
        </p:sp>
        <p:cxnSp>
          <p:nvCxnSpPr>
            <p:cNvPr id="13" name="Straight Connector 12"/>
            <p:cNvCxnSpPr>
              <a:stCxn id="12"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14" name="Straight Connector 13"/>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15" name="Straight Connector 14"/>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16" name="Straight Connector 15"/>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grpSp>
        <p:nvGrpSpPr>
          <p:cNvPr id="17" name="Group 32"/>
          <p:cNvGrpSpPr>
            <a:grpSpLocks noChangeAspect="1"/>
          </p:cNvGrpSpPr>
          <p:nvPr/>
        </p:nvGrpSpPr>
        <p:grpSpPr>
          <a:xfrm>
            <a:off x="6819900" y="1773704"/>
            <a:ext cx="304800" cy="609600"/>
            <a:chOff x="1143000" y="3048000"/>
            <a:chExt cx="381000" cy="838200"/>
          </a:xfrm>
          <a:solidFill>
            <a:srgbClr val="804000"/>
          </a:solidFill>
        </p:grpSpPr>
        <p:sp>
          <p:nvSpPr>
            <p:cNvPr id="18" name="Oval 17"/>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dirty="0">
                <a:ln>
                  <a:noFill/>
                </a:ln>
                <a:solidFill>
                  <a:schemeClr val="tx1"/>
                </a:solidFill>
                <a:effectLst/>
                <a:latin typeface="Calibri" pitchFamily="34" charset="0"/>
              </a:endParaRPr>
            </a:p>
          </p:txBody>
        </p:sp>
        <p:cxnSp>
          <p:nvCxnSpPr>
            <p:cNvPr id="19" name="Straight Connector 18"/>
            <p:cNvCxnSpPr>
              <a:stCxn id="18"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20" name="Straight Connector 19"/>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21" name="Straight Connector 20"/>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22" name="Straight Connector 21"/>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grpSp>
        <p:nvGrpSpPr>
          <p:cNvPr id="23" name="Group 38"/>
          <p:cNvGrpSpPr>
            <a:grpSpLocks noChangeAspect="1"/>
          </p:cNvGrpSpPr>
          <p:nvPr/>
        </p:nvGrpSpPr>
        <p:grpSpPr>
          <a:xfrm>
            <a:off x="6286500" y="2040404"/>
            <a:ext cx="304800" cy="609600"/>
            <a:chOff x="1143000" y="3048000"/>
            <a:chExt cx="381000" cy="838200"/>
          </a:xfrm>
          <a:solidFill>
            <a:srgbClr val="804000"/>
          </a:solidFill>
        </p:grpSpPr>
        <p:sp>
          <p:nvSpPr>
            <p:cNvPr id="24" name="Oval 23"/>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dirty="0">
                <a:ln>
                  <a:noFill/>
                </a:ln>
                <a:solidFill>
                  <a:schemeClr val="tx1"/>
                </a:solidFill>
                <a:effectLst/>
                <a:latin typeface="Calibri" pitchFamily="34" charset="0"/>
              </a:endParaRPr>
            </a:p>
          </p:txBody>
        </p:sp>
        <p:cxnSp>
          <p:nvCxnSpPr>
            <p:cNvPr id="25" name="Straight Connector 24"/>
            <p:cNvCxnSpPr>
              <a:stCxn id="24"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26" name="Straight Connector 25"/>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27" name="Straight Connector 26"/>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28" name="Straight Connector 27"/>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grpSp>
        <p:nvGrpSpPr>
          <p:cNvPr id="29" name="Group 44"/>
          <p:cNvGrpSpPr>
            <a:grpSpLocks noChangeAspect="1"/>
          </p:cNvGrpSpPr>
          <p:nvPr/>
        </p:nvGrpSpPr>
        <p:grpSpPr>
          <a:xfrm>
            <a:off x="5727700" y="2319804"/>
            <a:ext cx="304800" cy="609600"/>
            <a:chOff x="1143000" y="3048000"/>
            <a:chExt cx="381000" cy="838200"/>
          </a:xfrm>
          <a:solidFill>
            <a:srgbClr val="804000"/>
          </a:solidFill>
        </p:grpSpPr>
        <p:sp>
          <p:nvSpPr>
            <p:cNvPr id="30" name="Oval 29"/>
            <p:cNvSpPr/>
            <p:nvPr/>
          </p:nvSpPr>
          <p:spPr bwMode="auto">
            <a:xfrm>
              <a:off x="1219200" y="3048000"/>
              <a:ext cx="228600" cy="228600"/>
            </a:xfrm>
            <a:prstGeom prst="ellipse">
              <a:avLst/>
            </a:prstGeom>
            <a:grpFill/>
            <a:ln w="9525" cap="flat" cmpd="sng" algn="ctr">
              <a:solidFill>
                <a:srgbClr val="804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1" u="none" strike="noStrike" cap="none" normalizeH="0" baseline="0" dirty="0">
                <a:ln>
                  <a:noFill/>
                </a:ln>
                <a:solidFill>
                  <a:schemeClr val="tx1"/>
                </a:solidFill>
                <a:effectLst/>
                <a:latin typeface="Calibri" pitchFamily="34" charset="0"/>
              </a:endParaRPr>
            </a:p>
          </p:txBody>
        </p:sp>
        <p:cxnSp>
          <p:nvCxnSpPr>
            <p:cNvPr id="31" name="Straight Connector 30"/>
            <p:cNvCxnSpPr>
              <a:stCxn id="30" idx="4"/>
            </p:cNvCxnSpPr>
            <p:nvPr/>
          </p:nvCxnSpPr>
          <p:spPr bwMode="auto">
            <a:xfrm rot="5400000">
              <a:off x="1181100" y="3429000"/>
              <a:ext cx="304800" cy="1588"/>
            </a:xfrm>
            <a:prstGeom prst="line">
              <a:avLst/>
            </a:prstGeom>
            <a:grpFill/>
            <a:ln w="9525" cap="flat" cmpd="sng" algn="ctr">
              <a:solidFill>
                <a:srgbClr val="804000"/>
              </a:solidFill>
              <a:prstDash val="solid"/>
              <a:round/>
              <a:headEnd type="none" w="med" len="med"/>
              <a:tailEnd type="none" w="med" len="med"/>
            </a:ln>
            <a:effectLst/>
          </p:spPr>
        </p:cxnSp>
        <p:cxnSp>
          <p:nvCxnSpPr>
            <p:cNvPr id="32" name="Straight Connector 31"/>
            <p:cNvCxnSpPr/>
            <p:nvPr/>
          </p:nvCxnSpPr>
          <p:spPr bwMode="auto">
            <a:xfrm rot="5400000">
              <a:off x="1123950" y="3677444"/>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33" name="Straight Connector 32"/>
            <p:cNvCxnSpPr/>
            <p:nvPr/>
          </p:nvCxnSpPr>
          <p:spPr bwMode="auto">
            <a:xfrm rot="16200000" flipH="1">
              <a:off x="1238247" y="3676650"/>
              <a:ext cx="304006" cy="113506"/>
            </a:xfrm>
            <a:prstGeom prst="line">
              <a:avLst/>
            </a:prstGeom>
            <a:grpFill/>
            <a:ln w="9525" cap="flat" cmpd="sng" algn="ctr">
              <a:solidFill>
                <a:srgbClr val="804000"/>
              </a:solidFill>
              <a:prstDash val="solid"/>
              <a:round/>
              <a:headEnd type="none" w="med" len="med"/>
              <a:tailEnd type="none" w="med" len="med"/>
            </a:ln>
            <a:effectLst/>
          </p:spPr>
        </p:cxnSp>
        <p:cxnSp>
          <p:nvCxnSpPr>
            <p:cNvPr id="34" name="Straight Connector 33"/>
            <p:cNvCxnSpPr/>
            <p:nvPr/>
          </p:nvCxnSpPr>
          <p:spPr bwMode="auto">
            <a:xfrm>
              <a:off x="1143000" y="3430588"/>
              <a:ext cx="381000" cy="1588"/>
            </a:xfrm>
            <a:prstGeom prst="line">
              <a:avLst/>
            </a:prstGeom>
            <a:grpFill/>
            <a:ln w="9525" cap="flat" cmpd="sng" algn="ctr">
              <a:solidFill>
                <a:srgbClr val="804000"/>
              </a:solidFill>
              <a:prstDash val="solid"/>
              <a:round/>
              <a:headEnd type="none" w="med" len="med"/>
              <a:tailEnd type="none" w="med" len="med"/>
            </a:ln>
            <a:effectLst/>
          </p:spPr>
        </p:cxnSp>
      </p:grpSp>
      <p:sp>
        <p:nvSpPr>
          <p:cNvPr id="35" name="TextBox 34"/>
          <p:cNvSpPr txBox="1"/>
          <p:nvPr/>
        </p:nvSpPr>
        <p:spPr>
          <a:xfrm>
            <a:off x="5943600" y="1126004"/>
            <a:ext cx="1905000" cy="461665"/>
          </a:xfrm>
          <a:prstGeom prst="rect">
            <a:avLst/>
          </a:prstGeom>
          <a:noFill/>
        </p:spPr>
        <p:txBody>
          <a:bodyPr wrap="square" rtlCol="0">
            <a:spAutoFit/>
          </a:bodyPr>
          <a:lstStyle/>
          <a:p>
            <a:pPr algn="ctr"/>
            <a:r>
              <a:rPr lang="en-US" sz="2400" dirty="0" smtClean="0">
                <a:solidFill>
                  <a:srgbClr val="804000"/>
                </a:solidFill>
                <a:latin typeface="Calibri" pitchFamily="34" charset="0"/>
                <a:cs typeface="Verdana"/>
              </a:rPr>
              <a:t>Reviewers</a:t>
            </a:r>
            <a:endParaRPr lang="en-US" sz="2400" dirty="0">
              <a:solidFill>
                <a:srgbClr val="804000"/>
              </a:solidFill>
              <a:latin typeface="Calibri" pitchFamily="34" charset="0"/>
              <a:cs typeface="Verdana"/>
            </a:endParaRPr>
          </a:p>
        </p:txBody>
      </p:sp>
      <p:sp>
        <p:nvSpPr>
          <p:cNvPr id="36" name="TextBox 35"/>
          <p:cNvSpPr txBox="1"/>
          <p:nvPr/>
        </p:nvSpPr>
        <p:spPr>
          <a:xfrm>
            <a:off x="7566200" y="3285004"/>
            <a:ext cx="1447800" cy="400110"/>
          </a:xfrm>
          <a:prstGeom prst="rect">
            <a:avLst/>
          </a:prstGeom>
          <a:noFill/>
        </p:spPr>
        <p:txBody>
          <a:bodyPr wrap="square" rtlCol="0">
            <a:spAutoFit/>
          </a:bodyPr>
          <a:lstStyle/>
          <a:p>
            <a:pPr algn="r"/>
            <a:r>
              <a:rPr lang="en-US" sz="2000" dirty="0" smtClean="0">
                <a:solidFill>
                  <a:schemeClr val="accent1">
                    <a:lumMod val="50000"/>
                  </a:schemeClr>
                </a:solidFill>
                <a:latin typeface="Calibri" pitchFamily="34" charset="0"/>
                <a:cs typeface="Verdana"/>
              </a:rPr>
              <a:t>Models</a:t>
            </a:r>
            <a:endParaRPr lang="en-US" sz="2000" dirty="0">
              <a:solidFill>
                <a:schemeClr val="accent1">
                  <a:lumMod val="50000"/>
                </a:schemeClr>
              </a:solidFill>
              <a:latin typeface="Calibri" pitchFamily="34" charset="0"/>
              <a:cs typeface="Verdana"/>
            </a:endParaRPr>
          </a:p>
        </p:txBody>
      </p:sp>
      <p:pic>
        <p:nvPicPr>
          <p:cNvPr id="37" name="Picture 36" descr="sysml_fig2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5672" y="3708400"/>
            <a:ext cx="3905422" cy="2000106"/>
          </a:xfrm>
          <a:prstGeom prst="rect">
            <a:avLst/>
          </a:prstGeom>
          <a:ln>
            <a:solidFill>
              <a:srgbClr val="595959"/>
            </a:solidFill>
          </a:ln>
          <a:effectLst>
            <a:outerShdw blurRad="50800" dist="38100" dir="2700000" algn="tl" rotWithShape="0">
              <a:prstClr val="black">
                <a:alpha val="40000"/>
              </a:prstClr>
            </a:outerShdw>
          </a:effectLst>
        </p:spPr>
      </p:pic>
      <p:pic>
        <p:nvPicPr>
          <p:cNvPr id="38" name="Picture 37" descr="wireframe1.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86532" y="5039237"/>
            <a:ext cx="1412360" cy="1128667"/>
          </a:xfrm>
          <a:prstGeom prst="rect">
            <a:avLst/>
          </a:prstGeom>
          <a:ln>
            <a:solidFill>
              <a:schemeClr val="tx2">
                <a:lumMod val="65000"/>
                <a:lumOff val="35000"/>
              </a:schemeClr>
            </a:solidFill>
          </a:ln>
          <a:effectLst>
            <a:outerShdw blurRad="50800" dist="38100" dir="2700000" algn="tl" rotWithShape="0">
              <a:prstClr val="black">
                <a:alpha val="40000"/>
              </a:prstClr>
            </a:outerShdw>
          </a:effectLst>
        </p:spPr>
      </p:pic>
      <p:pic>
        <p:nvPicPr>
          <p:cNvPr id="39" name="Picture 38" descr="schematic.gif"/>
          <p:cNvPicPr>
            <a:picLocks noChangeAspect="1"/>
          </p:cNvPicPr>
          <p:nvPr/>
        </p:nvPicPr>
        <p:blipFill>
          <a:blip r:embed="rId5" cstate="print">
            <a:alphaModFix/>
            <a:extLst>
              <a:ext uri="{28A0092B-C50C-407E-A947-70E740481C1C}">
                <a14:useLocalDpi xmlns:a14="http://schemas.microsoft.com/office/drawing/2010/main" val="0"/>
              </a:ext>
            </a:extLst>
          </a:blip>
          <a:stretch>
            <a:fillRect/>
          </a:stretch>
        </p:blipFill>
        <p:spPr>
          <a:xfrm>
            <a:off x="6133150" y="5430857"/>
            <a:ext cx="1505362" cy="1041847"/>
          </a:xfrm>
          <a:prstGeom prst="rect">
            <a:avLst/>
          </a:prstGeom>
          <a:noFill/>
          <a:ln w="88900" cap="sq">
            <a:solidFill>
              <a:schemeClr val="bg2">
                <a:lumMod val="40000"/>
                <a:lumOff val="60000"/>
              </a:schemeClr>
            </a:solidFill>
            <a:miter lim="800000"/>
          </a:ln>
          <a:effectLst>
            <a:outerShdw blurRad="50800" dist="38100" dir="2700000" algn="tl" rotWithShape="0">
              <a:prstClr val="black">
                <a:alpha val="40000"/>
              </a:prstClr>
            </a:outerShdw>
          </a:effectLst>
          <a:scene3d>
            <a:camera prst="orthographicFront"/>
            <a:lightRig rig="twoPt" dir="t">
              <a:rot lat="0" lon="0" rev="7200000"/>
            </a:lightRig>
          </a:scene3d>
          <a:sp3d>
            <a:bevelT w="25400" h="19050"/>
            <a:contourClr>
              <a:srgbClr val="FFFFFF"/>
            </a:contourClr>
          </a:sp3d>
        </p:spPr>
      </p:pic>
      <p:pic>
        <p:nvPicPr>
          <p:cNvPr id="40" name="Picture 39" descr="3dview.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31431" y="5155334"/>
            <a:ext cx="1500591" cy="885570"/>
          </a:xfrm>
          <a:prstGeom prst="rect">
            <a:avLst/>
          </a:prstGeom>
          <a:ln>
            <a:solidFill>
              <a:srgbClr val="595959"/>
            </a:solidFill>
          </a:ln>
          <a:effectLst>
            <a:outerShdw blurRad="50800" dist="38100" dir="2700000" algn="tl" rotWithShape="0">
              <a:prstClr val="black">
                <a:alpha val="40000"/>
              </a:prstClr>
            </a:outerShdw>
          </a:effectLst>
        </p:spPr>
      </p:pic>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66</a:t>
            </a:fld>
            <a:endParaRPr lang="en-US" dirty="0"/>
          </a:p>
        </p:txBody>
      </p:sp>
    </p:spTree>
    <p:extLst>
      <p:ext uri="{BB962C8B-B14F-4D97-AF65-F5344CB8AC3E}">
        <p14:creationId xmlns:p14="http://schemas.microsoft.com/office/powerpoint/2010/main" val="361816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2" presetClass="entr" presetSubtype="4"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ppt_x"/>
                                          </p:val>
                                        </p:tav>
                                        <p:tav tm="100000">
                                          <p:val>
                                            <p:strVal val="#ppt_x"/>
                                          </p:val>
                                        </p:tav>
                                      </p:tavLst>
                                    </p:anim>
                                    <p:anim calcmode="lin" valueType="num">
                                      <p:cBhvr additive="base">
                                        <p:cTn id="16" dur="500" fill="hold"/>
                                        <p:tgtEl>
                                          <p:spTgt spid="3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ppt_x"/>
                                          </p:val>
                                        </p:tav>
                                        <p:tav tm="100000">
                                          <p:val>
                                            <p:strVal val="#ppt_x"/>
                                          </p:val>
                                        </p:tav>
                                      </p:tavLst>
                                    </p:anim>
                                    <p:anim calcmode="lin" valueType="num">
                                      <p:cBhvr additive="base">
                                        <p:cTn id="24" dur="500" fill="hold"/>
                                        <p:tgtEl>
                                          <p:spTgt spid="3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ppt_x"/>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MBSE implications for </a:t>
            </a:r>
            <a:r>
              <a:rPr lang="en-US" dirty="0" smtClean="0"/>
              <a:t>projects </a:t>
            </a:r>
            <a:r>
              <a:rPr lang="en-US" b="0" dirty="0" smtClean="0"/>
              <a:t>(5 of 6)</a:t>
            </a:r>
            <a:endParaRPr lang="en-US" b="0" dirty="0"/>
          </a:p>
        </p:txBody>
      </p:sp>
      <p:sp>
        <p:nvSpPr>
          <p:cNvPr id="3" name="Content Placeholder 2"/>
          <p:cNvSpPr>
            <a:spLocks noGrp="1"/>
          </p:cNvSpPr>
          <p:nvPr>
            <p:ph idx="1"/>
          </p:nvPr>
        </p:nvSpPr>
        <p:spPr>
          <a:xfrm>
            <a:off x="190500" y="1066800"/>
            <a:ext cx="8343900" cy="3416300"/>
          </a:xfrm>
        </p:spPr>
        <p:txBody>
          <a:bodyPr/>
          <a:lstStyle/>
          <a:p>
            <a:pPr marL="0" indent="0">
              <a:buNone/>
            </a:pPr>
            <a:r>
              <a:rPr lang="en-US" b="1" dirty="0" smtClean="0"/>
              <a:t>How does MBSE affect infrastructure?</a:t>
            </a:r>
          </a:p>
          <a:p>
            <a:r>
              <a:rPr lang="en-US" dirty="0" smtClean="0"/>
              <a:t>Need:</a:t>
            </a:r>
          </a:p>
          <a:p>
            <a:pPr lvl="1">
              <a:spcBef>
                <a:spcPts val="2280"/>
              </a:spcBef>
            </a:pPr>
            <a:r>
              <a:rPr lang="en-US" dirty="0" smtClean="0"/>
              <a:t>System modeling tool(s)</a:t>
            </a:r>
          </a:p>
          <a:p>
            <a:pPr lvl="1">
              <a:spcBef>
                <a:spcPts val="2280"/>
              </a:spcBef>
            </a:pPr>
            <a:r>
              <a:rPr lang="en-US" dirty="0" smtClean="0"/>
              <a:t>Training (in modeling and in tool usage)</a:t>
            </a:r>
          </a:p>
          <a:p>
            <a:pPr lvl="1">
              <a:spcBef>
                <a:spcPts val="2280"/>
              </a:spcBef>
            </a:pPr>
            <a:r>
              <a:rPr lang="en-US" dirty="0" smtClean="0"/>
              <a:t>Standards (modeling style guide, model management)</a:t>
            </a:r>
          </a:p>
          <a:p>
            <a:pPr lvl="1">
              <a:spcBef>
                <a:spcPts val="2280"/>
              </a:spcBef>
            </a:pPr>
            <a:r>
              <a:rPr lang="en-US" dirty="0" smtClean="0"/>
              <a:t>Methodology*</a:t>
            </a:r>
          </a:p>
        </p:txBody>
      </p:sp>
      <p:sp>
        <p:nvSpPr>
          <p:cNvPr id="5" name="TextBox 4"/>
          <p:cNvSpPr txBox="1"/>
          <p:nvPr/>
        </p:nvSpPr>
        <p:spPr>
          <a:xfrm>
            <a:off x="563076" y="5475617"/>
            <a:ext cx="8062774" cy="1200329"/>
          </a:xfrm>
          <a:prstGeom prst="rect">
            <a:avLst/>
          </a:prstGeom>
          <a:noFill/>
        </p:spPr>
        <p:txBody>
          <a:bodyPr wrap="square" rtlCol="0">
            <a:spAutoFit/>
          </a:bodyPr>
          <a:lstStyle/>
          <a:p>
            <a:r>
              <a:rPr lang="en-US" dirty="0" smtClean="0"/>
              <a:t>* See “Survey </a:t>
            </a:r>
            <a:r>
              <a:rPr lang="en-US" dirty="0"/>
              <a:t>of Model-Based Systems Engineering (MBSE) </a:t>
            </a:r>
            <a:r>
              <a:rPr lang="en-US" dirty="0" smtClean="0"/>
              <a:t>Methodologies”, </a:t>
            </a:r>
            <a:r>
              <a:rPr lang="en-US" dirty="0"/>
              <a:t>J. A. Estefan, 2008, INCOSE.</a:t>
            </a:r>
          </a:p>
          <a:p>
            <a:r>
              <a:rPr lang="en-US" dirty="0" smtClean="0">
                <a:solidFill>
                  <a:srgbClr val="0000FF"/>
                </a:solidFill>
              </a:rPr>
              <a:t>http</a:t>
            </a:r>
            <a:r>
              <a:rPr lang="en-US" dirty="0">
                <a:solidFill>
                  <a:srgbClr val="0000FF"/>
                </a:solidFill>
              </a:rPr>
              <a:t>://</a:t>
            </a:r>
            <a:r>
              <a:rPr lang="en-US" dirty="0" err="1">
                <a:solidFill>
                  <a:srgbClr val="0000FF"/>
                </a:solidFill>
              </a:rPr>
              <a:t>www.omgsysml.org</a:t>
            </a:r>
            <a:r>
              <a:rPr lang="en-US" dirty="0">
                <a:solidFill>
                  <a:srgbClr val="0000FF"/>
                </a:solidFill>
              </a:rPr>
              <a:t>/</a:t>
            </a:r>
            <a:r>
              <a:rPr lang="en-US" dirty="0" err="1">
                <a:solidFill>
                  <a:srgbClr val="0000FF"/>
                </a:solidFill>
              </a:rPr>
              <a:t>MBSE_Methodology_Survey_RevA.</a:t>
            </a:r>
            <a:r>
              <a:rPr lang="en-US" dirty="0" err="1" smtClean="0">
                <a:solidFill>
                  <a:srgbClr val="0000FF"/>
                </a:solidFill>
              </a:rPr>
              <a:t>pdf</a:t>
            </a:r>
            <a:endParaRPr lang="en-US" dirty="0" smtClean="0">
              <a:solidFill>
                <a:srgbClr val="0000FF"/>
              </a:solidFill>
            </a:endParaRPr>
          </a:p>
          <a:p>
            <a:endParaRPr lang="en-US" dirty="0"/>
          </a:p>
        </p:txBody>
      </p:sp>
      <p:pic>
        <p:nvPicPr>
          <p:cNvPr id="6" name="Picture 9" descr="MCj040435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1425" y="2476500"/>
            <a:ext cx="1349375" cy="137160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7718796" y="4127500"/>
            <a:ext cx="1196604" cy="1177245"/>
          </a:xfrm>
          <a:prstGeom prst="rect">
            <a:avLst/>
          </a:prstGeom>
          <a:blipFill rotWithShape="1">
            <a:blip r:embed="rId4" cstate="print"/>
            <a:tile tx="0" ty="0" sx="100000" sy="100000" flip="none" algn="tl"/>
          </a:blipFill>
          <a:ln>
            <a:solidFill>
              <a:schemeClr val="tx1"/>
            </a:solidFill>
          </a:ln>
          <a:effectLst>
            <a:outerShdw blurRad="50800" dist="38100" dir="2700000" algn="tl" rotWithShape="0">
              <a:prstClr val="black">
                <a:alpha val="40000"/>
              </a:prstClr>
            </a:outerShdw>
          </a:effectLst>
        </p:spPr>
        <p:txBody>
          <a:bodyPr wrap="square" lIns="0" rIns="0" rtlCol="0">
            <a:spAutoFit/>
          </a:bodyPr>
          <a:lstStyle/>
          <a:p>
            <a:pPr algn="ctr"/>
            <a:endParaRPr lang="en-US" sz="1050" b="1" dirty="0" smtClean="0"/>
          </a:p>
          <a:p>
            <a:pPr algn="ctr"/>
            <a:r>
              <a:rPr lang="en-US" sz="1050" b="1" dirty="0" smtClean="0"/>
              <a:t>SysML Modeling Guide</a:t>
            </a:r>
          </a:p>
          <a:p>
            <a:pPr algn="ctr"/>
            <a:endParaRPr lang="en-US" sz="1050" dirty="0"/>
          </a:p>
          <a:p>
            <a:pPr algn="ctr"/>
            <a:r>
              <a:rPr lang="en-US" sz="900" dirty="0" smtClean="0"/>
              <a:t>IMCE Team</a:t>
            </a:r>
          </a:p>
          <a:p>
            <a:pPr algn="ctr"/>
            <a:r>
              <a:rPr lang="en-US" sz="900" dirty="0" smtClean="0"/>
              <a:t>Version: 9/24/11</a:t>
            </a:r>
          </a:p>
          <a:p>
            <a:pPr algn="ctr"/>
            <a:endParaRPr lang="en-US" sz="1050" dirty="0"/>
          </a:p>
        </p:txBody>
      </p:sp>
      <p:pic>
        <p:nvPicPr>
          <p:cNvPr id="8" name="Picture 7" descr="Magicdraw_screen.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88438" y="977900"/>
            <a:ext cx="1596175" cy="1168400"/>
          </a:xfrm>
          <a:prstGeom prst="rect">
            <a:avLst/>
          </a:prstGeom>
          <a:ln>
            <a:solidFill>
              <a:srgbClr val="000000"/>
            </a:solidFill>
          </a:ln>
          <a:effectLst>
            <a:outerShdw blurRad="50800" dist="38100" dir="2700000" algn="tl" rotWithShape="0">
              <a:prstClr val="black">
                <a:alpha val="40000"/>
              </a:prstClr>
            </a:outerShdw>
          </a:effectLst>
        </p:spPr>
      </p:pic>
      <p:cxnSp>
        <p:nvCxnSpPr>
          <p:cNvPr id="10" name="Straight Arrow Connector 9"/>
          <p:cNvCxnSpPr/>
          <p:nvPr/>
        </p:nvCxnSpPr>
        <p:spPr>
          <a:xfrm flipV="1">
            <a:off x="3987800" y="1587500"/>
            <a:ext cx="3009900" cy="749300"/>
          </a:xfrm>
          <a:prstGeom prst="straightConnector1">
            <a:avLst/>
          </a:prstGeom>
          <a:ln>
            <a:headEnd type="none"/>
            <a:tailEnd type="triangle" w="lg" len="lg"/>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a:off x="2552700" y="4330700"/>
            <a:ext cx="635000" cy="1079500"/>
          </a:xfrm>
          <a:prstGeom prst="straightConnector1">
            <a:avLst/>
          </a:prstGeom>
          <a:ln>
            <a:headEnd type="none"/>
            <a:tailEnd type="triangle" w="lg" len="lg"/>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4559300" y="3759200"/>
            <a:ext cx="2997200" cy="685800"/>
          </a:xfrm>
          <a:prstGeom prst="straightConnector1">
            <a:avLst/>
          </a:prstGeom>
          <a:ln>
            <a:headEnd type="none"/>
            <a:tailEnd type="triangle" w="lg" len="lg"/>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5537200" y="2971800"/>
            <a:ext cx="1955800" cy="0"/>
          </a:xfrm>
          <a:prstGeom prst="straightConnector1">
            <a:avLst/>
          </a:prstGeom>
          <a:ln>
            <a:headEnd type="none"/>
            <a:tailEnd type="triangle" w="lg" len="lg"/>
          </a:ln>
        </p:spPr>
        <p:style>
          <a:lnRef idx="2">
            <a:schemeClr val="accent1"/>
          </a:lnRef>
          <a:fillRef idx="0">
            <a:schemeClr val="accent1"/>
          </a:fillRef>
          <a:effectRef idx="1">
            <a:schemeClr val="accent1"/>
          </a:effectRef>
          <a:fontRef idx="minor">
            <a:schemeClr val="tx1"/>
          </a:fontRef>
        </p:style>
      </p:cxn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67</a:t>
            </a:fld>
            <a:endParaRPr lang="en-US" dirty="0"/>
          </a:p>
        </p:txBody>
      </p:sp>
    </p:spTree>
    <p:extLst>
      <p:ext uri="{BB962C8B-B14F-4D97-AF65-F5344CB8AC3E}">
        <p14:creationId xmlns:p14="http://schemas.microsoft.com/office/powerpoint/2010/main" val="28780937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MBSE implications for </a:t>
            </a:r>
            <a:r>
              <a:rPr lang="en-US" dirty="0" smtClean="0"/>
              <a:t>projects </a:t>
            </a:r>
            <a:r>
              <a:rPr lang="en-US" b="0" dirty="0" smtClean="0"/>
              <a:t>(6 of 6)</a:t>
            </a:r>
            <a:endParaRPr lang="en-US" b="0" dirty="0"/>
          </a:p>
        </p:txBody>
      </p:sp>
      <p:sp>
        <p:nvSpPr>
          <p:cNvPr id="3" name="Content Placeholder 2"/>
          <p:cNvSpPr>
            <a:spLocks noGrp="1"/>
          </p:cNvSpPr>
          <p:nvPr>
            <p:ph idx="1"/>
          </p:nvPr>
        </p:nvSpPr>
        <p:spPr>
          <a:xfrm>
            <a:off x="533399" y="1066800"/>
            <a:ext cx="8391959" cy="5181600"/>
          </a:xfrm>
        </p:spPr>
        <p:txBody>
          <a:bodyPr/>
          <a:lstStyle/>
          <a:p>
            <a:pPr marL="0" indent="0">
              <a:buNone/>
            </a:pPr>
            <a:r>
              <a:rPr lang="en-US" b="1" dirty="0" smtClean="0"/>
              <a:t>How does MBSE affect metrics?</a:t>
            </a:r>
          </a:p>
          <a:p>
            <a:r>
              <a:rPr lang="en-US" dirty="0"/>
              <a:t>E</a:t>
            </a:r>
            <a:r>
              <a:rPr lang="en-US" dirty="0" smtClean="0"/>
              <a:t>asier to get data from models and update metrics</a:t>
            </a:r>
          </a:p>
          <a:p>
            <a:r>
              <a:rPr lang="en-US" dirty="0" smtClean="0"/>
              <a:t>Example metrics</a:t>
            </a:r>
          </a:p>
          <a:p>
            <a:pPr lvl="1"/>
            <a:r>
              <a:rPr lang="en-US" dirty="0" smtClean="0"/>
              <a:t>Quality of design</a:t>
            </a:r>
          </a:p>
          <a:p>
            <a:pPr lvl="2"/>
            <a:r>
              <a:rPr lang="en-US" dirty="0" smtClean="0"/>
              <a:t>Mass margin, power margin, data margin, cost, …</a:t>
            </a:r>
          </a:p>
          <a:p>
            <a:pPr lvl="1"/>
            <a:r>
              <a:rPr lang="en-US" dirty="0" smtClean="0"/>
              <a:t>Progress of design and development effort</a:t>
            </a:r>
          </a:p>
          <a:p>
            <a:pPr lvl="2"/>
            <a:r>
              <a:rPr lang="en-US" dirty="0" smtClean="0"/>
              <a:t>Completeness of component specs, # use case scenarios, …</a:t>
            </a:r>
          </a:p>
          <a:p>
            <a:pPr lvl="1"/>
            <a:r>
              <a:rPr lang="en-US" dirty="0" smtClean="0"/>
              <a:t>Estimated effort to complete design and development</a:t>
            </a:r>
          </a:p>
          <a:p>
            <a:pPr lvl="2"/>
            <a:r>
              <a:rPr lang="en-US" dirty="0" smtClean="0"/>
              <a:t>Constructive Systems Engineering Cost Model (COSYSMO) gets inputs from system model (# requirements, # use cases, etc.)</a:t>
            </a:r>
          </a:p>
          <a:p>
            <a:pPr lvl="1"/>
            <a:r>
              <a:rPr lang="en-US" dirty="0" smtClean="0"/>
              <a:t>Others:</a:t>
            </a:r>
          </a:p>
          <a:p>
            <a:pPr lvl="2"/>
            <a:r>
              <a:rPr lang="en-US" dirty="0" smtClean="0"/>
              <a:t>Number of critical TBDs</a:t>
            </a:r>
          </a:p>
          <a:p>
            <a:pPr lvl="2"/>
            <a:r>
              <a:rPr lang="en-US" dirty="0" smtClean="0"/>
              <a:t>Stability of requirements and design changes over time</a:t>
            </a:r>
          </a:p>
          <a:p>
            <a:pPr lvl="2"/>
            <a:r>
              <a:rPr lang="en-US" dirty="0" smtClean="0"/>
              <a:t>Potential defect rates</a:t>
            </a: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68</a:t>
            </a:fld>
            <a:endParaRPr lang="en-US" dirty="0"/>
          </a:p>
        </p:txBody>
      </p:sp>
    </p:spTree>
    <p:extLst>
      <p:ext uri="{BB962C8B-B14F-4D97-AF65-F5344CB8AC3E}">
        <p14:creationId xmlns:p14="http://schemas.microsoft.com/office/powerpoint/2010/main" val="251188266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9966"/>
                </a:solidFill>
              </a:rPr>
              <a:t>Myths about MBSE (part 3)</a:t>
            </a:r>
            <a:endParaRPr lang="en-US" dirty="0">
              <a:solidFill>
                <a:srgbClr val="009966"/>
              </a:solidFill>
            </a:endParaRPr>
          </a:p>
        </p:txBody>
      </p:sp>
      <p:sp>
        <p:nvSpPr>
          <p:cNvPr id="3" name="Content Placeholder 2"/>
          <p:cNvSpPr>
            <a:spLocks noGrp="1"/>
          </p:cNvSpPr>
          <p:nvPr>
            <p:ph idx="1"/>
          </p:nvPr>
        </p:nvSpPr>
        <p:spPr>
          <a:xfrm>
            <a:off x="533400" y="1269900"/>
            <a:ext cx="8302526" cy="4978500"/>
          </a:xfrm>
        </p:spPr>
        <p:txBody>
          <a:bodyPr/>
          <a:lstStyle/>
          <a:p>
            <a:pPr marL="0" indent="0">
              <a:spcBef>
                <a:spcPts val="1200"/>
              </a:spcBef>
              <a:buNone/>
            </a:pPr>
            <a:r>
              <a:rPr lang="en-US" b="1" dirty="0">
                <a:solidFill>
                  <a:srgbClr val="663300"/>
                </a:solidFill>
              </a:rPr>
              <a:t>Myth 7: All SE’s need to become expert </a:t>
            </a:r>
            <a:r>
              <a:rPr lang="en-US" b="1" dirty="0" smtClean="0">
                <a:solidFill>
                  <a:srgbClr val="663300"/>
                </a:solidFill>
              </a:rPr>
              <a:t>modelers</a:t>
            </a:r>
            <a:endParaRPr lang="en-US" b="1" dirty="0">
              <a:solidFill>
                <a:srgbClr val="663300"/>
              </a:solidFill>
            </a:endParaRPr>
          </a:p>
          <a:p>
            <a:pPr marL="225425" indent="0">
              <a:buNone/>
            </a:pPr>
            <a:r>
              <a:rPr lang="en-US" dirty="0">
                <a:solidFill>
                  <a:srgbClr val="009966"/>
                </a:solidFill>
              </a:rPr>
              <a:t>No. </a:t>
            </a:r>
            <a:r>
              <a:rPr lang="en-US" dirty="0" smtClean="0">
                <a:solidFill>
                  <a:srgbClr val="009966"/>
                </a:solidFill>
              </a:rPr>
              <a:t>You can </a:t>
            </a:r>
            <a:r>
              <a:rPr lang="en-US" dirty="0">
                <a:solidFill>
                  <a:srgbClr val="009966"/>
                </a:solidFill>
              </a:rPr>
              <a:t>establish a </a:t>
            </a:r>
            <a:r>
              <a:rPr lang="en-US" dirty="0" smtClean="0">
                <a:solidFill>
                  <a:srgbClr val="009966"/>
                </a:solidFill>
              </a:rPr>
              <a:t>core modeling team </a:t>
            </a:r>
            <a:r>
              <a:rPr lang="en-US" dirty="0">
                <a:solidFill>
                  <a:srgbClr val="009966"/>
                </a:solidFill>
              </a:rPr>
              <a:t>to </a:t>
            </a:r>
            <a:r>
              <a:rPr lang="en-US" dirty="0" smtClean="0">
                <a:solidFill>
                  <a:srgbClr val="009966"/>
                </a:solidFill>
              </a:rPr>
              <a:t>build the model. </a:t>
            </a:r>
            <a:r>
              <a:rPr lang="en-US" dirty="0">
                <a:solidFill>
                  <a:srgbClr val="009966"/>
                </a:solidFill>
              </a:rPr>
              <a:t>All SE’s should </a:t>
            </a:r>
            <a:r>
              <a:rPr lang="en-US" dirty="0" smtClean="0">
                <a:solidFill>
                  <a:srgbClr val="009966"/>
                </a:solidFill>
              </a:rPr>
              <a:t>learn how </a:t>
            </a:r>
            <a:r>
              <a:rPr lang="en-US" dirty="0">
                <a:solidFill>
                  <a:srgbClr val="009966"/>
                </a:solidFill>
              </a:rPr>
              <a:t>to </a:t>
            </a:r>
            <a:r>
              <a:rPr lang="en-US" i="1" dirty="0">
                <a:solidFill>
                  <a:srgbClr val="009966"/>
                </a:solidFill>
              </a:rPr>
              <a:t>interpret</a:t>
            </a:r>
            <a:r>
              <a:rPr lang="en-US" dirty="0">
                <a:solidFill>
                  <a:srgbClr val="009966"/>
                </a:solidFill>
              </a:rPr>
              <a:t> the model.</a:t>
            </a:r>
          </a:p>
          <a:p>
            <a:pPr marL="0" indent="0">
              <a:spcBef>
                <a:spcPts val="3000"/>
              </a:spcBef>
              <a:buNone/>
            </a:pPr>
            <a:r>
              <a:rPr lang="en-US" b="1" dirty="0">
                <a:solidFill>
                  <a:srgbClr val="663300"/>
                </a:solidFill>
              </a:rPr>
              <a:t>Myth 8: If the model doesn’t execute, it has no </a:t>
            </a:r>
            <a:r>
              <a:rPr lang="en-US" b="1" dirty="0" smtClean="0">
                <a:solidFill>
                  <a:srgbClr val="663300"/>
                </a:solidFill>
              </a:rPr>
              <a:t>value </a:t>
            </a:r>
            <a:endParaRPr lang="en-US" b="1" dirty="0">
              <a:solidFill>
                <a:srgbClr val="663300"/>
              </a:solidFill>
            </a:endParaRPr>
          </a:p>
          <a:p>
            <a:pPr marL="225425" lvl="1" indent="0">
              <a:buNone/>
            </a:pPr>
            <a:r>
              <a:rPr lang="en-US" sz="2400" dirty="0">
                <a:solidFill>
                  <a:srgbClr val="009966"/>
                </a:solidFill>
              </a:rPr>
              <a:t>No. Just describing something in a </a:t>
            </a:r>
            <a:r>
              <a:rPr lang="en-US" sz="2400">
                <a:solidFill>
                  <a:srgbClr val="009966"/>
                </a:solidFill>
              </a:rPr>
              <a:t>formal </a:t>
            </a:r>
            <a:r>
              <a:rPr lang="en-US" sz="2400" smtClean="0">
                <a:solidFill>
                  <a:srgbClr val="009966"/>
                </a:solidFill>
              </a:rPr>
              <a:t>modeling </a:t>
            </a:r>
            <a:r>
              <a:rPr lang="en-US" sz="2400" dirty="0">
                <a:solidFill>
                  <a:srgbClr val="009966"/>
                </a:solidFill>
              </a:rPr>
              <a:t>language immediately improves communication and </a:t>
            </a:r>
            <a:r>
              <a:rPr lang="en-US" sz="2400" dirty="0" smtClean="0">
                <a:solidFill>
                  <a:srgbClr val="009966"/>
                </a:solidFill>
              </a:rPr>
              <a:t>understanding. A </a:t>
            </a:r>
            <a:r>
              <a:rPr lang="en-US" sz="2400" dirty="0">
                <a:solidFill>
                  <a:srgbClr val="009966"/>
                </a:solidFill>
              </a:rPr>
              <a:t>model is useful if it helps communicate the </a:t>
            </a:r>
            <a:r>
              <a:rPr lang="en-US" sz="2400" dirty="0" smtClean="0">
                <a:solidFill>
                  <a:srgbClr val="009966"/>
                </a:solidFill>
              </a:rPr>
              <a:t>design or answer questions.</a:t>
            </a:r>
          </a:p>
        </p:txBody>
      </p:sp>
      <p:sp>
        <p:nvSpPr>
          <p:cNvPr id="5" name="Rectangle 4"/>
          <p:cNvSpPr/>
          <p:nvPr/>
        </p:nvSpPr>
        <p:spPr>
          <a:xfrm>
            <a:off x="0" y="657736"/>
            <a:ext cx="9144000" cy="158763"/>
          </a:xfrm>
          <a:prstGeom prst="rect">
            <a:avLst/>
          </a:prstGeom>
          <a:solidFill>
            <a:srgbClr val="009966"/>
          </a:solidFill>
          <a:ln>
            <a:solidFill>
              <a:srgbClr val="00996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MC900330248.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7205" y="11340"/>
            <a:ext cx="723167" cy="772474"/>
          </a:xfrm>
          <a:prstGeom prst="rect">
            <a:avLst/>
          </a:prstGeom>
        </p:spPr>
      </p:pic>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69</a:t>
            </a:fld>
            <a:endParaRPr lang="en-US" dirty="0"/>
          </a:p>
        </p:txBody>
      </p:sp>
    </p:spTree>
    <p:extLst>
      <p:ext uri="{BB962C8B-B14F-4D97-AF65-F5344CB8AC3E}">
        <p14:creationId xmlns:p14="http://schemas.microsoft.com/office/powerpoint/2010/main" val="22812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181459" y="2048863"/>
            <a:ext cx="7313254" cy="2791726"/>
          </a:xfrm>
        </p:spPr>
        <p:txBody>
          <a:bodyPr/>
          <a:lstStyle/>
          <a:p>
            <a:r>
              <a:rPr lang="en-US" sz="4000" dirty="0" smtClean="0">
                <a:solidFill>
                  <a:srgbClr val="00664D"/>
                </a:solidFill>
              </a:rPr>
              <a:t>Management Issues:</a:t>
            </a:r>
          </a:p>
          <a:p>
            <a:pPr marL="452438" indent="-452438">
              <a:buFont typeface="Arial"/>
              <a:buChar char="•"/>
            </a:pPr>
            <a:r>
              <a:rPr lang="en-US" sz="3600" dirty="0">
                <a:solidFill>
                  <a:srgbClr val="00664D"/>
                </a:solidFill>
              </a:rPr>
              <a:t>Implications for projects</a:t>
            </a:r>
          </a:p>
          <a:p>
            <a:pPr marL="452438" indent="-452438">
              <a:buFont typeface="Arial"/>
              <a:buChar char="•"/>
            </a:pPr>
            <a:r>
              <a:rPr lang="en-US" sz="3600" dirty="0" smtClean="0">
                <a:solidFill>
                  <a:srgbClr val="00664D"/>
                </a:solidFill>
              </a:rPr>
              <a:t>Infusion strategy</a:t>
            </a:r>
          </a:p>
          <a:p>
            <a:pPr marL="452438" indent="-452438">
              <a:buFont typeface="Arial"/>
              <a:buChar char="•"/>
            </a:pPr>
            <a:r>
              <a:rPr lang="en-US" sz="3600" dirty="0" smtClean="0">
                <a:solidFill>
                  <a:srgbClr val="00664D"/>
                </a:solidFill>
              </a:rPr>
              <a:t>Lessons learned</a:t>
            </a:r>
          </a:p>
        </p:txBody>
      </p:sp>
      <p:sp>
        <p:nvSpPr>
          <p:cNvPr id="3" name="Right Arrow 2"/>
          <p:cNvSpPr/>
          <p:nvPr/>
        </p:nvSpPr>
        <p:spPr>
          <a:xfrm>
            <a:off x="167372" y="3681854"/>
            <a:ext cx="935322" cy="393785"/>
          </a:xfrm>
          <a:prstGeom prst="rightArrow">
            <a:avLst/>
          </a:prstGeom>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414513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2"/>
          <p:cNvSpPr>
            <a:spLocks noGrp="1" noChangeArrowheads="1"/>
          </p:cNvSpPr>
          <p:nvPr>
            <p:ph type="title"/>
          </p:nvPr>
        </p:nvSpPr>
        <p:spPr>
          <a:xfrm>
            <a:off x="762000" y="0"/>
            <a:ext cx="8204200" cy="725715"/>
          </a:xfrm>
        </p:spPr>
        <p:txBody>
          <a:bodyPr/>
          <a:lstStyle/>
          <a:p>
            <a:r>
              <a:rPr lang="en-US" sz="3200" dirty="0" smtClean="0">
                <a:solidFill>
                  <a:srgbClr val="2D2DB9"/>
                </a:solidFill>
                <a:ea typeface="ＭＳ Ｐゴシック" charset="0"/>
                <a:cs typeface="ＭＳ Ｐゴシック" charset="0"/>
              </a:rPr>
              <a:t>Infusion: a multi</a:t>
            </a:r>
            <a:r>
              <a:rPr lang="en-US" sz="3200" dirty="0">
                <a:solidFill>
                  <a:srgbClr val="2D2DB9"/>
                </a:solidFill>
                <a:ea typeface="ＭＳ Ｐゴシック" charset="0"/>
                <a:cs typeface="ＭＳ Ｐゴシック" charset="0"/>
              </a:rPr>
              <a:t>-pronged </a:t>
            </a:r>
            <a:r>
              <a:rPr lang="en-US" sz="3200" dirty="0" smtClean="0">
                <a:solidFill>
                  <a:srgbClr val="2D2DB9"/>
                </a:solidFill>
                <a:ea typeface="ＭＳ Ｐゴシック" charset="0"/>
                <a:cs typeface="ＭＳ Ｐゴシック" charset="0"/>
              </a:rPr>
              <a:t>approach</a:t>
            </a:r>
            <a:endParaRPr lang="en-US" sz="3200" dirty="0">
              <a:solidFill>
                <a:srgbClr val="2D2DB9"/>
              </a:solidFill>
              <a:latin typeface="Verdana" charset="0"/>
              <a:ea typeface="ＭＳ Ｐゴシック" charset="0"/>
              <a:cs typeface="ＭＳ Ｐゴシック" charset="0"/>
            </a:endParaRPr>
          </a:p>
        </p:txBody>
      </p:sp>
      <p:sp>
        <p:nvSpPr>
          <p:cNvPr id="45061" name="Rectangle 3"/>
          <p:cNvSpPr>
            <a:spLocks noGrp="1" noChangeArrowheads="1"/>
          </p:cNvSpPr>
          <p:nvPr>
            <p:ph type="body" idx="1"/>
          </p:nvPr>
        </p:nvSpPr>
        <p:spPr>
          <a:xfrm>
            <a:off x="298387" y="968168"/>
            <a:ext cx="8559800" cy="5552334"/>
          </a:xfrm>
        </p:spPr>
        <p:txBody>
          <a:bodyPr/>
          <a:lstStyle/>
          <a:p>
            <a:pPr>
              <a:lnSpc>
                <a:spcPct val="90000"/>
              </a:lnSpc>
              <a:spcBef>
                <a:spcPct val="0"/>
              </a:spcBef>
            </a:pPr>
            <a:r>
              <a:rPr lang="en-US" sz="2000" dirty="0">
                <a:ea typeface="ＭＳ Ｐゴシック" charset="0"/>
              </a:rPr>
              <a:t>Educate and train an initial cadre of modelers</a:t>
            </a:r>
          </a:p>
          <a:p>
            <a:pPr lvl="1">
              <a:lnSpc>
                <a:spcPct val="90000"/>
              </a:lnSpc>
              <a:spcBef>
                <a:spcPct val="0"/>
              </a:spcBef>
            </a:pPr>
            <a:r>
              <a:rPr lang="en-US" sz="1800" b="0" dirty="0" smtClean="0">
                <a:solidFill>
                  <a:schemeClr val="tx1">
                    <a:lumMod val="75000"/>
                    <a:lumOff val="25000"/>
                  </a:schemeClr>
                </a:solidFill>
              </a:rPr>
              <a:t>Pair </a:t>
            </a:r>
            <a:r>
              <a:rPr lang="en-US" sz="1800" dirty="0" smtClean="0">
                <a:solidFill>
                  <a:schemeClr val="tx1">
                    <a:lumMod val="75000"/>
                    <a:lumOff val="25000"/>
                  </a:schemeClr>
                </a:solidFill>
              </a:rPr>
              <a:t>domain experts with </a:t>
            </a:r>
            <a:r>
              <a:rPr lang="en-US" sz="1800" dirty="0">
                <a:solidFill>
                  <a:schemeClr val="tx1">
                    <a:lumMod val="75000"/>
                    <a:lumOff val="25000"/>
                  </a:schemeClr>
                </a:solidFill>
              </a:rPr>
              <a:t>e</a:t>
            </a:r>
            <a:r>
              <a:rPr lang="en-US" sz="1800" b="0" dirty="0" smtClean="0">
                <a:solidFill>
                  <a:schemeClr val="tx1">
                    <a:lumMod val="75000"/>
                    <a:lumOff val="25000"/>
                  </a:schemeClr>
                </a:solidFill>
              </a:rPr>
              <a:t>arly </a:t>
            </a:r>
            <a:r>
              <a:rPr lang="en-US" sz="1800" b="0" dirty="0">
                <a:solidFill>
                  <a:schemeClr val="tx1">
                    <a:lumMod val="75000"/>
                    <a:lumOff val="25000"/>
                  </a:schemeClr>
                </a:solidFill>
              </a:rPr>
              <a:t>career </a:t>
            </a:r>
            <a:r>
              <a:rPr lang="en-US" sz="1800" b="0" dirty="0" smtClean="0">
                <a:solidFill>
                  <a:schemeClr val="tx1">
                    <a:lumMod val="75000"/>
                    <a:lumOff val="25000"/>
                  </a:schemeClr>
                </a:solidFill>
              </a:rPr>
              <a:t>hires</a:t>
            </a:r>
          </a:p>
          <a:p>
            <a:pPr lvl="1">
              <a:lnSpc>
                <a:spcPct val="90000"/>
              </a:lnSpc>
              <a:spcBef>
                <a:spcPct val="0"/>
              </a:spcBef>
            </a:pPr>
            <a:endParaRPr lang="en-US" b="0" dirty="0"/>
          </a:p>
          <a:p>
            <a:pPr>
              <a:lnSpc>
                <a:spcPct val="90000"/>
              </a:lnSpc>
              <a:spcBef>
                <a:spcPct val="0"/>
              </a:spcBef>
            </a:pPr>
            <a:r>
              <a:rPr lang="en-US" sz="2000" dirty="0">
                <a:solidFill>
                  <a:srgbClr val="000000"/>
                </a:solidFill>
                <a:ea typeface="ＭＳ Ｐゴシック" charset="0"/>
              </a:rPr>
              <a:t>Build on grass-roots efforts</a:t>
            </a:r>
          </a:p>
          <a:p>
            <a:pPr>
              <a:lnSpc>
                <a:spcPct val="90000"/>
              </a:lnSpc>
              <a:spcBef>
                <a:spcPct val="0"/>
              </a:spcBef>
            </a:pPr>
            <a:endParaRPr lang="en-US" sz="2000" dirty="0">
              <a:solidFill>
                <a:srgbClr val="800000"/>
              </a:solidFill>
              <a:ea typeface="ＭＳ Ｐゴシック" charset="0"/>
            </a:endParaRPr>
          </a:p>
          <a:p>
            <a:pPr>
              <a:lnSpc>
                <a:spcPct val="90000"/>
              </a:lnSpc>
              <a:spcBef>
                <a:spcPct val="0"/>
              </a:spcBef>
            </a:pPr>
            <a:r>
              <a:rPr lang="en-US" sz="2000" dirty="0">
                <a:solidFill>
                  <a:srgbClr val="000000"/>
                </a:solidFill>
                <a:ea typeface="ＭＳ Ｐゴシック" charset="0"/>
              </a:rPr>
              <a:t>Work with strong advocates and advisors consisting of international and national experts</a:t>
            </a:r>
          </a:p>
          <a:p>
            <a:pPr>
              <a:lnSpc>
                <a:spcPct val="90000"/>
              </a:lnSpc>
              <a:spcBef>
                <a:spcPct val="0"/>
              </a:spcBef>
              <a:buFontTx/>
              <a:buNone/>
            </a:pPr>
            <a:r>
              <a:rPr lang="en-US" sz="2000" b="0" dirty="0">
                <a:ea typeface="ＭＳ Ｐゴシック" charset="0"/>
              </a:rPr>
              <a:t> </a:t>
            </a:r>
          </a:p>
          <a:p>
            <a:pPr>
              <a:lnSpc>
                <a:spcPct val="90000"/>
              </a:lnSpc>
              <a:spcBef>
                <a:spcPct val="0"/>
              </a:spcBef>
            </a:pPr>
            <a:r>
              <a:rPr lang="en-US" sz="2000" dirty="0">
                <a:solidFill>
                  <a:srgbClr val="000000"/>
                </a:solidFill>
                <a:ea typeface="ＭＳ Ｐゴシック" charset="0"/>
              </a:rPr>
              <a:t>Establish an institutionally-supported modeling environment</a:t>
            </a:r>
          </a:p>
          <a:p>
            <a:pPr lvl="1">
              <a:lnSpc>
                <a:spcPct val="90000"/>
              </a:lnSpc>
              <a:spcBef>
                <a:spcPct val="0"/>
              </a:spcBef>
            </a:pPr>
            <a:r>
              <a:rPr lang="en-US" sz="1800" b="0" dirty="0">
                <a:solidFill>
                  <a:srgbClr val="404040"/>
                </a:solidFill>
              </a:rPr>
              <a:t>Define modeling standards, enable collaborative modeling effort, build a reusable model repository; provide support to system model developers</a:t>
            </a:r>
          </a:p>
          <a:p>
            <a:pPr lvl="1">
              <a:lnSpc>
                <a:spcPct val="90000"/>
              </a:lnSpc>
              <a:spcBef>
                <a:spcPct val="0"/>
              </a:spcBef>
            </a:pPr>
            <a:endParaRPr lang="en-US" sz="1800" b="0" dirty="0"/>
          </a:p>
          <a:p>
            <a:pPr>
              <a:lnSpc>
                <a:spcPct val="90000"/>
              </a:lnSpc>
              <a:spcBef>
                <a:spcPct val="0"/>
              </a:spcBef>
            </a:pPr>
            <a:r>
              <a:rPr lang="en-US" sz="2000" dirty="0">
                <a:solidFill>
                  <a:srgbClr val="000000"/>
                </a:solidFill>
                <a:ea typeface="ＭＳ Ｐゴシック" charset="0"/>
              </a:rPr>
              <a:t>Identify and build applications</a:t>
            </a:r>
          </a:p>
          <a:p>
            <a:pPr lvl="1">
              <a:lnSpc>
                <a:spcPct val="90000"/>
              </a:lnSpc>
              <a:spcBef>
                <a:spcPct val="0"/>
              </a:spcBef>
            </a:pPr>
            <a:r>
              <a:rPr lang="en-US" sz="1800" b="0" dirty="0">
                <a:solidFill>
                  <a:srgbClr val="404040"/>
                </a:solidFill>
              </a:rPr>
              <a:t>Develop system models that have immediate benefits to </a:t>
            </a:r>
            <a:r>
              <a:rPr lang="en-US" sz="1800" b="0" dirty="0" smtClean="0">
                <a:solidFill>
                  <a:srgbClr val="404040"/>
                </a:solidFill>
              </a:rPr>
              <a:t>project</a:t>
            </a:r>
            <a:r>
              <a:rPr lang="en-US" sz="1800" dirty="0" smtClean="0">
                <a:solidFill>
                  <a:srgbClr val="404040"/>
                </a:solidFill>
              </a:rPr>
              <a:t>’</a:t>
            </a:r>
            <a:r>
              <a:rPr lang="en-US" sz="1800" b="0" dirty="0" smtClean="0">
                <a:solidFill>
                  <a:srgbClr val="404040"/>
                </a:solidFill>
              </a:rPr>
              <a:t>s </a:t>
            </a:r>
            <a:r>
              <a:rPr lang="en-US" sz="1800" b="0" dirty="0">
                <a:solidFill>
                  <a:srgbClr val="404040"/>
                </a:solidFill>
              </a:rPr>
              <a:t>needs</a:t>
            </a:r>
          </a:p>
          <a:p>
            <a:pPr lvl="1">
              <a:lnSpc>
                <a:spcPct val="90000"/>
              </a:lnSpc>
              <a:spcBef>
                <a:spcPct val="0"/>
              </a:spcBef>
            </a:pPr>
            <a:r>
              <a:rPr lang="en-US" sz="1800" b="0" dirty="0">
                <a:solidFill>
                  <a:srgbClr val="404040"/>
                </a:solidFill>
              </a:rPr>
              <a:t>Put training into practice</a:t>
            </a:r>
          </a:p>
          <a:p>
            <a:pPr lvl="1">
              <a:lnSpc>
                <a:spcPct val="90000"/>
              </a:lnSpc>
              <a:spcBef>
                <a:spcPct val="0"/>
              </a:spcBef>
            </a:pPr>
            <a:r>
              <a:rPr lang="en-US" sz="1800" b="0" dirty="0">
                <a:solidFill>
                  <a:srgbClr val="404040"/>
                </a:solidFill>
              </a:rPr>
              <a:t>Modelers partner with </a:t>
            </a:r>
            <a:r>
              <a:rPr lang="en-US" sz="1800" b="0" dirty="0" smtClean="0">
                <a:solidFill>
                  <a:srgbClr val="404040"/>
                </a:solidFill>
              </a:rPr>
              <a:t>project</a:t>
            </a:r>
            <a:r>
              <a:rPr lang="en-US" sz="1800" dirty="0" smtClean="0">
                <a:solidFill>
                  <a:srgbClr val="404040"/>
                </a:solidFill>
              </a:rPr>
              <a:t>’</a:t>
            </a:r>
            <a:r>
              <a:rPr lang="en-US" sz="1800" b="0" dirty="0" smtClean="0">
                <a:solidFill>
                  <a:srgbClr val="404040"/>
                </a:solidFill>
              </a:rPr>
              <a:t>s </a:t>
            </a:r>
            <a:r>
              <a:rPr lang="en-US" sz="1800" b="0" dirty="0">
                <a:solidFill>
                  <a:srgbClr val="404040"/>
                </a:solidFill>
              </a:rPr>
              <a:t>system engineers to get early buy in </a:t>
            </a:r>
          </a:p>
          <a:p>
            <a:pPr lvl="1">
              <a:lnSpc>
                <a:spcPct val="90000"/>
              </a:lnSpc>
              <a:spcBef>
                <a:spcPct val="0"/>
              </a:spcBef>
            </a:pPr>
            <a:r>
              <a:rPr lang="en-US" sz="1800" b="0" dirty="0">
                <a:solidFill>
                  <a:srgbClr val="404040"/>
                </a:solidFill>
              </a:rPr>
              <a:t>Use the initial application to validate the reusable modeling environment</a:t>
            </a:r>
          </a:p>
          <a:p>
            <a:pPr lvl="1">
              <a:lnSpc>
                <a:spcPct val="90000"/>
              </a:lnSpc>
              <a:spcBef>
                <a:spcPct val="0"/>
              </a:spcBef>
            </a:pPr>
            <a:endParaRPr lang="en-US" sz="1800" b="0" dirty="0">
              <a:solidFill>
                <a:srgbClr val="7F7F7F"/>
              </a:solidFill>
            </a:endParaRPr>
          </a:p>
          <a:p>
            <a:pPr>
              <a:lnSpc>
                <a:spcPct val="90000"/>
              </a:lnSpc>
              <a:spcBef>
                <a:spcPct val="0"/>
              </a:spcBef>
            </a:pPr>
            <a:r>
              <a:rPr lang="en-US" sz="2000" dirty="0">
                <a:solidFill>
                  <a:srgbClr val="000000"/>
                </a:solidFill>
                <a:ea typeface="ＭＳ Ｐゴシック" charset="0"/>
              </a:rPr>
              <a:t>Partner with industry, INCOSE, academia and OMG to learn, contribute and stay current </a:t>
            </a:r>
            <a:endParaRPr lang="en-US" sz="1600" b="0" dirty="0">
              <a:solidFill>
                <a:srgbClr val="000000"/>
              </a:solidFill>
              <a:latin typeface="Verdana" charset="0"/>
              <a:ea typeface="Verdana" charset="0"/>
              <a:cs typeface="Verdana" charset="0"/>
            </a:endParaRPr>
          </a:p>
          <a:p>
            <a:pPr lvl="1">
              <a:lnSpc>
                <a:spcPct val="90000"/>
              </a:lnSpc>
              <a:spcBef>
                <a:spcPct val="0"/>
              </a:spcBef>
            </a:pPr>
            <a:endParaRPr lang="en-US" sz="1800" b="0" dirty="0">
              <a:solidFill>
                <a:srgbClr val="000080"/>
              </a:solidFill>
              <a:latin typeface="Verdana" charset="0"/>
              <a:cs typeface="Verdana" charset="0"/>
            </a:endParaRPr>
          </a:p>
          <a:p>
            <a:pPr lvl="1">
              <a:lnSpc>
                <a:spcPct val="90000"/>
              </a:lnSpc>
              <a:spcBef>
                <a:spcPct val="0"/>
              </a:spcBef>
            </a:pPr>
            <a:endParaRPr lang="en-US" sz="1400" b="0" dirty="0">
              <a:solidFill>
                <a:srgbClr val="000080"/>
              </a:solidFill>
              <a:latin typeface="Verdana" charset="0"/>
              <a:cs typeface="Verdana" charset="0"/>
            </a:endParaRPr>
          </a:p>
          <a:p>
            <a:pPr lvl="1">
              <a:lnSpc>
                <a:spcPct val="90000"/>
              </a:lnSpc>
              <a:spcBef>
                <a:spcPct val="0"/>
              </a:spcBef>
            </a:pPr>
            <a:endParaRPr lang="en-US" sz="1400" b="0" dirty="0">
              <a:solidFill>
                <a:srgbClr val="000080"/>
              </a:solidFill>
              <a:latin typeface="Verdana" charset="0"/>
              <a:cs typeface="Verdana" charset="0"/>
            </a:endParaRPr>
          </a:p>
          <a:p>
            <a:pPr>
              <a:lnSpc>
                <a:spcPct val="90000"/>
              </a:lnSpc>
              <a:spcBef>
                <a:spcPct val="0"/>
              </a:spcBef>
            </a:pPr>
            <a:endParaRPr lang="en-US" sz="1800" b="0" dirty="0">
              <a:solidFill>
                <a:srgbClr val="000080"/>
              </a:solidFill>
              <a:latin typeface="Verdana" charset="0"/>
              <a:ea typeface="ＭＳ Ｐゴシック" charset="0"/>
              <a:cs typeface="ＭＳ Ｐゴシック" charset="0"/>
            </a:endParaRPr>
          </a:p>
          <a:p>
            <a:pPr>
              <a:lnSpc>
                <a:spcPct val="90000"/>
              </a:lnSpc>
              <a:spcBef>
                <a:spcPct val="0"/>
              </a:spcBef>
            </a:pPr>
            <a:endParaRPr lang="en-US" sz="1800" b="0" dirty="0">
              <a:solidFill>
                <a:srgbClr val="000080"/>
              </a:solidFill>
              <a:latin typeface="Verdana" charset="0"/>
              <a:ea typeface="ＭＳ Ｐゴシック" charset="0"/>
              <a:cs typeface="ＭＳ Ｐゴシック" charset="0"/>
            </a:endParaRPr>
          </a:p>
          <a:p>
            <a:pPr>
              <a:lnSpc>
                <a:spcPct val="90000"/>
              </a:lnSpc>
              <a:spcBef>
                <a:spcPct val="0"/>
              </a:spcBef>
            </a:pPr>
            <a:endParaRPr lang="en-US" sz="1800" b="0" dirty="0">
              <a:solidFill>
                <a:srgbClr val="000080"/>
              </a:solidFill>
              <a:latin typeface="Verdana" charset="0"/>
              <a:ea typeface="ＭＳ Ｐゴシック" charset="0"/>
              <a:cs typeface="ＭＳ Ｐゴシック" charset="0"/>
            </a:endParaRPr>
          </a:p>
          <a:p>
            <a:pPr>
              <a:lnSpc>
                <a:spcPct val="90000"/>
              </a:lnSpc>
              <a:spcBef>
                <a:spcPct val="0"/>
              </a:spcBef>
            </a:pPr>
            <a:endParaRPr lang="en-US" sz="1800" b="0" dirty="0">
              <a:solidFill>
                <a:srgbClr val="000080"/>
              </a:solidFill>
              <a:latin typeface="Verdana" charset="0"/>
              <a:ea typeface="ＭＳ Ｐゴシック" charset="0"/>
              <a:cs typeface="ＭＳ Ｐゴシック" charset="0"/>
            </a:endParaRPr>
          </a:p>
          <a:p>
            <a:pPr>
              <a:lnSpc>
                <a:spcPct val="90000"/>
              </a:lnSpc>
              <a:spcBef>
                <a:spcPct val="0"/>
              </a:spcBef>
            </a:pPr>
            <a:endParaRPr lang="en-US" sz="1800" b="0" dirty="0">
              <a:solidFill>
                <a:schemeClr val="tx1"/>
              </a:solidFill>
              <a:latin typeface="Verdana" charset="0"/>
              <a:ea typeface="ＭＳ Ｐゴシック" charset="0"/>
              <a:cs typeface="ＭＳ Ｐゴシック" charset="0"/>
            </a:endParaRPr>
          </a:p>
          <a:p>
            <a:pPr lvl="2">
              <a:lnSpc>
                <a:spcPct val="90000"/>
              </a:lnSpc>
              <a:spcBef>
                <a:spcPct val="0"/>
              </a:spcBef>
            </a:pPr>
            <a:endParaRPr lang="en-US" sz="1400" dirty="0">
              <a:solidFill>
                <a:srgbClr val="000080"/>
              </a:solidFill>
              <a:latin typeface="Arial" charset="0"/>
              <a:ea typeface="Verdana" charset="0"/>
              <a:cs typeface="Verdana" charset="0"/>
            </a:endParaRPr>
          </a:p>
          <a:p>
            <a:pPr lvl="2">
              <a:lnSpc>
                <a:spcPct val="90000"/>
              </a:lnSpc>
              <a:spcBef>
                <a:spcPct val="0"/>
              </a:spcBef>
            </a:pPr>
            <a:endParaRPr lang="en-US" sz="1200" dirty="0">
              <a:solidFill>
                <a:schemeClr val="tx1"/>
              </a:solidFill>
              <a:latin typeface="Arial" charset="0"/>
              <a:ea typeface="Verdana" charset="0"/>
              <a:cs typeface="Verdana" charset="0"/>
            </a:endParaRPr>
          </a:p>
        </p:txBody>
      </p:sp>
      <p:sp>
        <p:nvSpPr>
          <p:cNvPr id="3" name="Slide Number Placeholder 2"/>
          <p:cNvSpPr>
            <a:spLocks noGrp="1"/>
          </p:cNvSpPr>
          <p:nvPr>
            <p:ph type="sldNum" sz="quarter" idx="10"/>
          </p:nvPr>
        </p:nvSpPr>
        <p:spPr/>
        <p:txBody>
          <a:bodyPr/>
          <a:lstStyle/>
          <a:p>
            <a:pPr>
              <a:defRPr/>
            </a:pPr>
            <a:fld id="{FBA43EC7-B018-492A-98F6-32908B5B9E8D}" type="slidenum">
              <a:rPr lang="en-US" smtClean="0"/>
              <a:pPr>
                <a:defRPr/>
              </a:pPr>
              <a:t>71</a:t>
            </a:fld>
            <a:endParaRPr lang="en-US" dirty="0"/>
          </a:p>
        </p:txBody>
      </p:sp>
      <p:sp>
        <p:nvSpPr>
          <p:cNvPr id="6" name="Rectangle 5"/>
          <p:cNvSpPr/>
          <p:nvPr/>
        </p:nvSpPr>
        <p:spPr>
          <a:xfrm>
            <a:off x="6870700" y="6540500"/>
            <a:ext cx="1739900" cy="228600"/>
          </a:xfrm>
          <a:prstGeom prst="rect">
            <a:avLst/>
          </a:prstGeom>
          <a:solidFill>
            <a:srgbClr val="FFFCD8"/>
          </a:solidFill>
          <a:ln>
            <a:solidFill>
              <a:srgbClr val="8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Source: Chi Lin, JPL</a:t>
            </a:r>
            <a:endParaRPr lang="en-US" sz="1100" dirty="0">
              <a:solidFill>
                <a:schemeClr val="tx1"/>
              </a:solidFill>
            </a:endParaRPr>
          </a:p>
        </p:txBody>
      </p:sp>
    </p:spTree>
    <p:extLst>
      <p:ext uri="{BB962C8B-B14F-4D97-AF65-F5344CB8AC3E}">
        <p14:creationId xmlns:p14="http://schemas.microsoft.com/office/powerpoint/2010/main" val="312913646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title"/>
          </p:nvPr>
        </p:nvSpPr>
        <p:spPr>
          <a:xfrm>
            <a:off x="266095" y="23964"/>
            <a:ext cx="8801705" cy="689429"/>
          </a:xfrm>
        </p:spPr>
        <p:txBody>
          <a:bodyPr/>
          <a:lstStyle/>
          <a:p>
            <a:pPr eaLnBrk="1" hangingPunct="1">
              <a:lnSpc>
                <a:spcPct val="80000"/>
              </a:lnSpc>
            </a:pPr>
            <a:r>
              <a:rPr lang="en-US" dirty="0" smtClean="0">
                <a:solidFill>
                  <a:srgbClr val="2D2DB9"/>
                </a:solidFill>
                <a:ea typeface="ＭＳ Ｐゴシック" pitchFamily="30" charset="-128"/>
                <a:cs typeface="ＭＳ Ｐゴシック" pitchFamily="30" charset="-128"/>
              </a:rPr>
              <a:t>Integrated Model-Centric Engineering: </a:t>
            </a:r>
            <a:br>
              <a:rPr lang="en-US" dirty="0" smtClean="0">
                <a:solidFill>
                  <a:srgbClr val="2D2DB9"/>
                </a:solidFill>
                <a:ea typeface="ＭＳ Ｐゴシック" pitchFamily="30" charset="-128"/>
                <a:cs typeface="ＭＳ Ｐゴシック" pitchFamily="30" charset="-128"/>
              </a:rPr>
            </a:br>
            <a:r>
              <a:rPr lang="en-US" dirty="0" smtClean="0">
                <a:solidFill>
                  <a:srgbClr val="2D2DB9"/>
                </a:solidFill>
                <a:ea typeface="ＭＳ Ｐゴシック" pitchFamily="30" charset="-128"/>
                <a:cs typeface="ＭＳ Ｐゴシック" pitchFamily="30" charset="-128"/>
              </a:rPr>
              <a:t>Ops Concept</a:t>
            </a:r>
          </a:p>
        </p:txBody>
      </p:sp>
      <p:grpSp>
        <p:nvGrpSpPr>
          <p:cNvPr id="2" name="Group 167"/>
          <p:cNvGrpSpPr>
            <a:grpSpLocks/>
          </p:cNvGrpSpPr>
          <p:nvPr/>
        </p:nvGrpSpPr>
        <p:grpSpPr bwMode="auto">
          <a:xfrm>
            <a:off x="3825875" y="4739719"/>
            <a:ext cx="4132263" cy="1793874"/>
            <a:chOff x="4021667" y="4751322"/>
            <a:chExt cx="4131733" cy="1793397"/>
          </a:xfrm>
        </p:grpSpPr>
        <p:cxnSp>
          <p:nvCxnSpPr>
            <p:cNvPr id="160" name="Straight Arrow Connector 159"/>
            <p:cNvCxnSpPr>
              <a:cxnSpLocks noChangeShapeType="1"/>
            </p:cNvCxnSpPr>
            <p:nvPr/>
          </p:nvCxnSpPr>
          <p:spPr bwMode="auto">
            <a:xfrm rot="5400000" flipH="1" flipV="1">
              <a:off x="6644708" y="4994938"/>
              <a:ext cx="488820" cy="1588"/>
            </a:xfrm>
            <a:prstGeom prst="straightConnector1">
              <a:avLst/>
            </a:prstGeom>
            <a:noFill/>
            <a:ln w="28575">
              <a:solidFill>
                <a:schemeClr val="accent1"/>
              </a:solidFill>
              <a:round/>
              <a:headEnd type="none" w="med" len="med"/>
              <a:tailEnd/>
            </a:ln>
            <a:effectLst>
              <a:outerShdw dist="20000" dir="5400000" rotWithShape="0">
                <a:srgbClr val="808080">
                  <a:alpha val="37999"/>
                </a:srgbClr>
              </a:outerShdw>
            </a:effectLst>
          </p:spPr>
        </p:cxnSp>
        <p:cxnSp>
          <p:nvCxnSpPr>
            <p:cNvPr id="159" name="Straight Arrow Connector 158"/>
            <p:cNvCxnSpPr>
              <a:cxnSpLocks noChangeShapeType="1"/>
            </p:cNvCxnSpPr>
            <p:nvPr/>
          </p:nvCxnSpPr>
          <p:spPr bwMode="auto">
            <a:xfrm rot="5400000" flipH="1" flipV="1">
              <a:off x="3793924" y="5004461"/>
              <a:ext cx="488820" cy="1588"/>
            </a:xfrm>
            <a:prstGeom prst="straightConnector1">
              <a:avLst/>
            </a:prstGeom>
            <a:noFill/>
            <a:ln w="28575">
              <a:solidFill>
                <a:schemeClr val="accent1"/>
              </a:solidFill>
              <a:round/>
              <a:headEnd type="none" w="med" len="med"/>
              <a:tailEnd/>
            </a:ln>
            <a:effectLst>
              <a:outerShdw dist="20000" dir="5400000" rotWithShape="0">
                <a:srgbClr val="808080">
                  <a:alpha val="37999"/>
                </a:srgbClr>
              </a:outerShdw>
            </a:effectLst>
          </p:spPr>
        </p:cxnSp>
        <p:grpSp>
          <p:nvGrpSpPr>
            <p:cNvPr id="3" name="Group 87"/>
            <p:cNvGrpSpPr>
              <a:grpSpLocks/>
            </p:cNvGrpSpPr>
            <p:nvPr/>
          </p:nvGrpSpPr>
          <p:grpSpPr bwMode="auto">
            <a:xfrm>
              <a:off x="4530783" y="5402024"/>
              <a:ext cx="3622617" cy="1142695"/>
              <a:chOff x="6096109" y="2677874"/>
              <a:chExt cx="3622617" cy="1142695"/>
            </a:xfrm>
          </p:grpSpPr>
          <p:sp>
            <p:nvSpPr>
              <p:cNvPr id="139" name="Rectangle 138"/>
              <p:cNvSpPr>
                <a:spLocks noChangeArrowheads="1"/>
              </p:cNvSpPr>
              <p:nvPr/>
            </p:nvSpPr>
            <p:spPr bwMode="auto">
              <a:xfrm>
                <a:off x="7023497" y="2677874"/>
                <a:ext cx="685712" cy="685617"/>
              </a:xfrm>
              <a:prstGeom prst="rect">
                <a:avLst/>
              </a:prstGeom>
              <a:gradFill rotWithShape="1">
                <a:gsLst>
                  <a:gs pos="0">
                    <a:srgbClr val="85FFDB"/>
                  </a:gs>
                  <a:gs pos="100000">
                    <a:srgbClr val="00EBA8"/>
                  </a:gs>
                </a:gsLst>
                <a:lin ang="5400000"/>
              </a:gradFill>
              <a:ln w="9525">
                <a:solidFill>
                  <a:srgbClr val="00CC98"/>
                </a:solidFill>
                <a:miter lim="800000"/>
                <a:headEnd/>
                <a:tailEnd/>
              </a:ln>
              <a:effectLst>
                <a:outerShdw dist="23000" dir="5400000" rotWithShape="0">
                  <a:srgbClr val="808080">
                    <a:alpha val="34998"/>
                  </a:srgbClr>
                </a:outerShdw>
              </a:effectLst>
            </p:spPr>
            <p:txBody>
              <a:bodyPr anchor="ctr">
                <a:prstTxWarp prst="textNoShape">
                  <a:avLst/>
                </a:prstTxWarp>
              </a:bodyPr>
              <a:lstStyle/>
              <a:p>
                <a:pPr algn="ctr"/>
                <a:endParaRPr lang="en-US" dirty="0">
                  <a:solidFill>
                    <a:srgbClr val="FFFFFF"/>
                  </a:solidFill>
                </a:endParaRPr>
              </a:p>
            </p:txBody>
          </p:sp>
          <p:sp>
            <p:nvSpPr>
              <p:cNvPr id="140" name="Rectangle 139"/>
              <p:cNvSpPr>
                <a:spLocks noChangeArrowheads="1"/>
              </p:cNvSpPr>
              <p:nvPr/>
            </p:nvSpPr>
            <p:spPr bwMode="auto">
              <a:xfrm>
                <a:off x="7179052" y="2906413"/>
                <a:ext cx="685712" cy="685617"/>
              </a:xfrm>
              <a:prstGeom prst="rect">
                <a:avLst/>
              </a:prstGeom>
              <a:gradFill rotWithShape="1">
                <a:gsLst>
                  <a:gs pos="0">
                    <a:srgbClr val="85FFDB"/>
                  </a:gs>
                  <a:gs pos="100000">
                    <a:srgbClr val="00EBA8"/>
                  </a:gs>
                </a:gsLst>
                <a:lin ang="5400000"/>
              </a:gradFill>
              <a:ln w="9525">
                <a:solidFill>
                  <a:srgbClr val="00CC98"/>
                </a:solidFill>
                <a:miter lim="800000"/>
                <a:headEnd/>
                <a:tailEnd/>
              </a:ln>
              <a:effectLst>
                <a:outerShdw dist="23000" dir="5400000" rotWithShape="0">
                  <a:srgbClr val="808080">
                    <a:alpha val="34998"/>
                  </a:srgbClr>
                </a:outerShdw>
              </a:effectLst>
            </p:spPr>
            <p:txBody>
              <a:bodyPr anchor="ctr">
                <a:prstTxWarp prst="textNoShape">
                  <a:avLst/>
                </a:prstTxWarp>
              </a:bodyPr>
              <a:lstStyle/>
              <a:p>
                <a:pPr algn="ctr"/>
                <a:endParaRPr lang="en-US" dirty="0">
                  <a:solidFill>
                    <a:srgbClr val="FFFFFF"/>
                  </a:solidFill>
                </a:endParaRPr>
              </a:p>
            </p:txBody>
          </p:sp>
          <p:sp>
            <p:nvSpPr>
              <p:cNvPr id="141" name="Rectangle 140"/>
              <p:cNvSpPr>
                <a:spLocks noChangeArrowheads="1"/>
              </p:cNvSpPr>
              <p:nvPr/>
            </p:nvSpPr>
            <p:spPr bwMode="auto">
              <a:xfrm>
                <a:off x="7382226" y="3134952"/>
                <a:ext cx="685712" cy="685617"/>
              </a:xfrm>
              <a:prstGeom prst="rect">
                <a:avLst/>
              </a:prstGeom>
              <a:gradFill rotWithShape="1">
                <a:gsLst>
                  <a:gs pos="0">
                    <a:srgbClr val="85FFDB"/>
                  </a:gs>
                  <a:gs pos="100000">
                    <a:srgbClr val="00EBA8"/>
                  </a:gs>
                </a:gsLst>
                <a:lin ang="5400000"/>
              </a:gradFill>
              <a:ln w="9525">
                <a:solidFill>
                  <a:srgbClr val="00CC98"/>
                </a:solidFill>
                <a:miter lim="800000"/>
                <a:headEnd/>
                <a:tailEnd/>
              </a:ln>
              <a:effectLst>
                <a:outerShdw dist="23000" dir="5400000" rotWithShape="0">
                  <a:srgbClr val="808080">
                    <a:alpha val="34998"/>
                  </a:srgbClr>
                </a:outerShdw>
              </a:effectLst>
            </p:spPr>
            <p:txBody>
              <a:bodyPr anchor="ctr">
                <a:prstTxWarp prst="textNoShape">
                  <a:avLst/>
                </a:prstTxWarp>
              </a:bodyPr>
              <a:lstStyle/>
              <a:p>
                <a:pPr algn="ctr"/>
                <a:endParaRPr lang="en-US" dirty="0">
                  <a:solidFill>
                    <a:srgbClr val="FFFFFF"/>
                  </a:solidFill>
                </a:endParaRPr>
              </a:p>
            </p:txBody>
          </p:sp>
          <p:cxnSp>
            <p:nvCxnSpPr>
              <p:cNvPr id="142" name="Straight Arrow Connector 141"/>
              <p:cNvCxnSpPr>
                <a:cxnSpLocks noChangeShapeType="1"/>
                <a:endCxn id="139" idx="1"/>
              </p:cNvCxnSpPr>
              <p:nvPr/>
            </p:nvCxnSpPr>
            <p:spPr bwMode="auto">
              <a:xfrm>
                <a:off x="6109214" y="3020683"/>
                <a:ext cx="914283" cy="1587"/>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sp>
            <p:nvSpPr>
              <p:cNvPr id="28749" name="TextBox 66"/>
              <p:cNvSpPr txBox="1">
                <a:spLocks noChangeArrowheads="1"/>
              </p:cNvSpPr>
              <p:nvPr/>
            </p:nvSpPr>
            <p:spPr bwMode="auto">
              <a:xfrm>
                <a:off x="7847063" y="2762250"/>
                <a:ext cx="1871663" cy="276225"/>
              </a:xfrm>
              <a:prstGeom prst="rect">
                <a:avLst/>
              </a:prstGeom>
              <a:noFill/>
              <a:ln w="9525">
                <a:noFill/>
                <a:miter lim="800000"/>
                <a:headEnd/>
                <a:tailEnd/>
              </a:ln>
            </p:spPr>
            <p:txBody>
              <a:bodyPr>
                <a:prstTxWarp prst="textNoShape">
                  <a:avLst/>
                </a:prstTxWarp>
                <a:spAutoFit/>
              </a:bodyPr>
              <a:lstStyle/>
              <a:p>
                <a:r>
                  <a:rPr lang="en-US" sz="1200" dirty="0"/>
                  <a:t>Engineering Products</a:t>
                </a:r>
              </a:p>
            </p:txBody>
          </p:sp>
          <p:sp>
            <p:nvSpPr>
              <p:cNvPr id="28750" name="TextBox 67"/>
              <p:cNvSpPr txBox="1">
                <a:spLocks noChangeArrowheads="1"/>
              </p:cNvSpPr>
              <p:nvPr/>
            </p:nvSpPr>
            <p:spPr bwMode="auto">
              <a:xfrm>
                <a:off x="6096109" y="2736850"/>
                <a:ext cx="853231" cy="276999"/>
              </a:xfrm>
              <a:prstGeom prst="rect">
                <a:avLst/>
              </a:prstGeom>
              <a:noFill/>
              <a:ln w="9525">
                <a:noFill/>
                <a:miter lim="800000"/>
                <a:headEnd/>
                <a:tailEnd/>
              </a:ln>
            </p:spPr>
            <p:txBody>
              <a:bodyPr>
                <a:prstTxWarp prst="textNoShape">
                  <a:avLst/>
                </a:prstTxWarp>
                <a:spAutoFit/>
              </a:bodyPr>
              <a:lstStyle/>
              <a:p>
                <a:r>
                  <a:rPr lang="en-US" sz="1200" dirty="0"/>
                  <a:t>Generate</a:t>
                </a:r>
              </a:p>
            </p:txBody>
          </p:sp>
          <p:sp>
            <p:nvSpPr>
              <p:cNvPr id="28751" name="TextBox 68"/>
              <p:cNvSpPr txBox="1">
                <a:spLocks noChangeArrowheads="1"/>
              </p:cNvSpPr>
              <p:nvPr/>
            </p:nvSpPr>
            <p:spPr bwMode="auto">
              <a:xfrm>
                <a:off x="8042326" y="2967037"/>
                <a:ext cx="1638300" cy="784621"/>
              </a:xfrm>
              <a:prstGeom prst="rect">
                <a:avLst/>
              </a:prstGeom>
              <a:noFill/>
              <a:ln w="9525">
                <a:noFill/>
                <a:miter lim="800000"/>
                <a:headEnd/>
                <a:tailEnd/>
              </a:ln>
            </p:spPr>
            <p:txBody>
              <a:bodyPr>
                <a:prstTxWarp prst="textNoShape">
                  <a:avLst/>
                </a:prstTxWarp>
                <a:spAutoFit/>
              </a:bodyPr>
              <a:lstStyle/>
              <a:p>
                <a:r>
                  <a:rPr lang="en-US" sz="900" dirty="0"/>
                  <a:t>e.g., </a:t>
                </a:r>
              </a:p>
              <a:p>
                <a:pPr>
                  <a:buFont typeface="Arial" pitchFamily="30" charset="0"/>
                  <a:buChar char="•"/>
                </a:pPr>
                <a:r>
                  <a:rPr lang="en-US" sz="900" dirty="0"/>
                  <a:t> Gate </a:t>
                </a:r>
                <a:r>
                  <a:rPr lang="en-US" sz="900" dirty="0" smtClean="0"/>
                  <a:t>products for reviews</a:t>
                </a:r>
                <a:endParaRPr lang="en-US" sz="900" dirty="0"/>
              </a:p>
              <a:p>
                <a:pPr>
                  <a:buFont typeface="Arial" pitchFamily="30" charset="0"/>
                  <a:buChar char="•"/>
                </a:pPr>
                <a:r>
                  <a:rPr lang="en-US" sz="900" dirty="0"/>
                  <a:t> MEL/PEL</a:t>
                </a:r>
              </a:p>
              <a:p>
                <a:pPr>
                  <a:buFont typeface="Arial" pitchFamily="30" charset="0"/>
                  <a:buChar char="•"/>
                </a:pPr>
                <a:r>
                  <a:rPr lang="en-US" sz="900" dirty="0"/>
                  <a:t> Requirements &amp; tracing</a:t>
                </a:r>
              </a:p>
              <a:p>
                <a:pPr>
                  <a:buFont typeface="Arial" pitchFamily="30" charset="0"/>
                  <a:buChar char="•"/>
                </a:pPr>
                <a:r>
                  <a:rPr lang="en-US" sz="900" dirty="0"/>
                  <a:t> State Transition Execution</a:t>
                </a:r>
              </a:p>
            </p:txBody>
          </p:sp>
        </p:grpSp>
        <p:cxnSp>
          <p:nvCxnSpPr>
            <p:cNvPr id="156" name="Straight Arrow Connector 155"/>
            <p:cNvCxnSpPr>
              <a:cxnSpLocks noChangeShapeType="1"/>
            </p:cNvCxnSpPr>
            <p:nvPr/>
          </p:nvCxnSpPr>
          <p:spPr bwMode="auto">
            <a:xfrm>
              <a:off x="4021667" y="5240142"/>
              <a:ext cx="2880943" cy="11109"/>
            </a:xfrm>
            <a:prstGeom prst="straightConnector1">
              <a:avLst/>
            </a:prstGeom>
            <a:noFill/>
            <a:ln w="25400">
              <a:solidFill>
                <a:schemeClr val="accent1"/>
              </a:solidFill>
              <a:round/>
              <a:headEnd/>
              <a:tailEnd/>
            </a:ln>
            <a:effectLst>
              <a:outerShdw dist="20000" dir="5400000" rotWithShape="0">
                <a:srgbClr val="808080">
                  <a:alpha val="37999"/>
                </a:srgbClr>
              </a:outerShdw>
            </a:effectLst>
          </p:spPr>
        </p:cxnSp>
        <p:cxnSp>
          <p:nvCxnSpPr>
            <p:cNvPr id="157" name="Straight Arrow Connector 156"/>
            <p:cNvCxnSpPr>
              <a:cxnSpLocks noChangeShapeType="1"/>
            </p:cNvCxnSpPr>
            <p:nvPr/>
          </p:nvCxnSpPr>
          <p:spPr bwMode="auto">
            <a:xfrm rot="5400000" flipH="1" flipV="1">
              <a:off x="4300272" y="5502803"/>
              <a:ext cx="488820" cy="1587"/>
            </a:xfrm>
            <a:prstGeom prst="straightConnector1">
              <a:avLst/>
            </a:prstGeom>
            <a:noFill/>
            <a:ln w="28575">
              <a:solidFill>
                <a:schemeClr val="accent1"/>
              </a:solidFill>
              <a:round/>
              <a:headEnd type="none" w="med" len="med"/>
              <a:tailEnd/>
            </a:ln>
            <a:effectLst>
              <a:outerShdw dist="20000" dir="5400000" rotWithShape="0">
                <a:srgbClr val="808080">
                  <a:alpha val="37999"/>
                </a:srgbClr>
              </a:outerShdw>
            </a:effectLst>
          </p:spPr>
        </p:cxnSp>
      </p:grpSp>
      <p:sp>
        <p:nvSpPr>
          <p:cNvPr id="76" name="Rectangle 75"/>
          <p:cNvSpPr>
            <a:spLocks noChangeArrowheads="1"/>
          </p:cNvSpPr>
          <p:nvPr/>
        </p:nvSpPr>
        <p:spPr bwMode="auto">
          <a:xfrm>
            <a:off x="1201738" y="1474232"/>
            <a:ext cx="2695575" cy="3429000"/>
          </a:xfrm>
          <a:prstGeom prst="rect">
            <a:avLst/>
          </a:prstGeom>
          <a:gradFill rotWithShape="1">
            <a:gsLst>
              <a:gs pos="0">
                <a:srgbClr val="85FFDB"/>
              </a:gs>
              <a:gs pos="100000">
                <a:srgbClr val="00EBA8"/>
              </a:gs>
            </a:gsLst>
            <a:lin ang="5400000"/>
          </a:gradFill>
          <a:ln w="38100" cap="flat" cmpd="sng" algn="ctr">
            <a:solidFill>
              <a:srgbClr val="0000FF"/>
            </a:solidFill>
            <a:prstDash val="solid"/>
            <a:miter lim="800000"/>
            <a:headEnd type="none" w="med" len="med"/>
            <a:tailEnd type="none" w="med" len="med"/>
          </a:ln>
          <a:effectLst>
            <a:outerShdw dist="23000" dir="5400000" rotWithShape="0">
              <a:srgbClr val="808080">
                <a:alpha val="34998"/>
              </a:srgbClr>
            </a:outerShdw>
          </a:effectLst>
        </p:spPr>
        <p:txBody>
          <a:bodyPr anchor="ctr">
            <a:prstTxWarp prst="textNoShape">
              <a:avLst/>
            </a:prstTxWarp>
          </a:bodyPr>
          <a:lstStyle/>
          <a:p>
            <a:endParaRPr lang="en-US" sz="1200" dirty="0">
              <a:solidFill>
                <a:srgbClr val="000000"/>
              </a:solidFill>
            </a:endParaRPr>
          </a:p>
        </p:txBody>
      </p:sp>
      <p:sp>
        <p:nvSpPr>
          <p:cNvPr id="40" name="Rectangle 39"/>
          <p:cNvSpPr>
            <a:spLocks noChangeArrowheads="1"/>
          </p:cNvSpPr>
          <p:nvPr/>
        </p:nvSpPr>
        <p:spPr bwMode="auto">
          <a:xfrm>
            <a:off x="1685926" y="3169682"/>
            <a:ext cx="1768476" cy="1677988"/>
          </a:xfrm>
          <a:prstGeom prst="rect">
            <a:avLst/>
          </a:prstGeom>
          <a:gradFill rotWithShape="1">
            <a:gsLst>
              <a:gs pos="0">
                <a:srgbClr val="85FFDB"/>
              </a:gs>
              <a:gs pos="100000">
                <a:srgbClr val="00EBA8"/>
              </a:gs>
            </a:gsLst>
            <a:lin ang="5400000"/>
          </a:gradFill>
          <a:ln w="9525">
            <a:solidFill>
              <a:srgbClr val="00CC98"/>
            </a:solidFill>
            <a:miter lim="800000"/>
            <a:headEnd/>
            <a:tailEnd/>
          </a:ln>
          <a:effectLst>
            <a:outerShdw dist="23000" dir="5400000" rotWithShape="0">
              <a:srgbClr val="808080">
                <a:alpha val="34998"/>
              </a:srgbClr>
            </a:outerShdw>
          </a:effectLst>
        </p:spPr>
        <p:txBody>
          <a:bodyPr anchor="ctr">
            <a:prstTxWarp prst="textNoShape">
              <a:avLst/>
            </a:prstTxWarp>
          </a:bodyPr>
          <a:lstStyle/>
          <a:p>
            <a:r>
              <a:rPr lang="en-US" sz="1200" dirty="0">
                <a:solidFill>
                  <a:srgbClr val="000000"/>
                </a:solidFill>
              </a:rPr>
              <a:t>System Model</a:t>
            </a: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pPr algn="ctr"/>
            <a:endParaRPr lang="en-US" sz="1200" dirty="0">
              <a:solidFill>
                <a:srgbClr val="000000"/>
              </a:solidFill>
            </a:endParaRPr>
          </a:p>
          <a:p>
            <a:pPr algn="ctr"/>
            <a:endParaRPr lang="en-US" sz="1200" dirty="0">
              <a:solidFill>
                <a:srgbClr val="000000"/>
              </a:solidFill>
            </a:endParaRPr>
          </a:p>
          <a:p>
            <a:pPr algn="ctr"/>
            <a:endParaRPr lang="en-US" sz="1200" dirty="0">
              <a:solidFill>
                <a:srgbClr val="000000"/>
              </a:solidFill>
            </a:endParaRPr>
          </a:p>
          <a:p>
            <a:pPr algn="ctr"/>
            <a:endParaRPr lang="en-US" sz="1200" dirty="0">
              <a:solidFill>
                <a:srgbClr val="000000"/>
              </a:solidFill>
            </a:endParaRPr>
          </a:p>
          <a:p>
            <a:pPr algn="ctr"/>
            <a:endParaRPr lang="en-US" sz="1200" dirty="0">
              <a:solidFill>
                <a:srgbClr val="000000"/>
              </a:solidFill>
            </a:endParaRPr>
          </a:p>
        </p:txBody>
      </p:sp>
      <p:pic>
        <p:nvPicPr>
          <p:cNvPr id="28733" name="Picture 4" descr="Figure-3.jpg"/>
          <p:cNvPicPr>
            <a:picLocks noChangeAspect="1"/>
          </p:cNvPicPr>
          <p:nvPr/>
        </p:nvPicPr>
        <p:blipFill>
          <a:blip r:embed="rId3" cstate="print"/>
          <a:srcRect/>
          <a:stretch>
            <a:fillRect/>
          </a:stretch>
        </p:blipFill>
        <p:spPr bwMode="auto">
          <a:xfrm>
            <a:off x="1770344" y="3474629"/>
            <a:ext cx="1553959" cy="1166897"/>
          </a:xfrm>
          <a:prstGeom prst="rect">
            <a:avLst/>
          </a:prstGeom>
          <a:noFill/>
          <a:ln w="9525">
            <a:noFill/>
            <a:miter lim="800000"/>
            <a:headEnd/>
            <a:tailEnd/>
          </a:ln>
        </p:spPr>
      </p:pic>
      <p:pic>
        <p:nvPicPr>
          <p:cNvPr id="28734" name="Picture 2" descr="MBE"/>
          <p:cNvPicPr>
            <a:picLocks noChangeAspect="1" noChangeArrowheads="1"/>
          </p:cNvPicPr>
          <p:nvPr/>
        </p:nvPicPr>
        <p:blipFill>
          <a:blip r:embed="rId4" cstate="print"/>
          <a:srcRect/>
          <a:stretch>
            <a:fillRect/>
          </a:stretch>
        </p:blipFill>
        <p:spPr bwMode="auto">
          <a:xfrm>
            <a:off x="1329077" y="1583779"/>
            <a:ext cx="2296811" cy="1217701"/>
          </a:xfrm>
          <a:prstGeom prst="rect">
            <a:avLst/>
          </a:prstGeom>
          <a:noFill/>
          <a:ln w="9525">
            <a:noFill/>
            <a:miter lim="800000"/>
            <a:headEnd/>
            <a:tailEnd/>
          </a:ln>
        </p:spPr>
      </p:pic>
      <p:sp>
        <p:nvSpPr>
          <p:cNvPr id="28735" name="TextBox 59"/>
          <p:cNvSpPr txBox="1">
            <a:spLocks noChangeArrowheads="1"/>
          </p:cNvSpPr>
          <p:nvPr/>
        </p:nvSpPr>
        <p:spPr bwMode="auto">
          <a:xfrm>
            <a:off x="1053275" y="5086058"/>
            <a:ext cx="2639064" cy="461665"/>
          </a:xfrm>
          <a:prstGeom prst="rect">
            <a:avLst/>
          </a:prstGeom>
          <a:noFill/>
          <a:ln w="9525">
            <a:noFill/>
            <a:miter lim="800000"/>
            <a:headEnd/>
            <a:tailEnd/>
          </a:ln>
        </p:spPr>
        <p:txBody>
          <a:bodyPr wrap="none">
            <a:prstTxWarp prst="textNoShape">
              <a:avLst/>
            </a:prstTxWarp>
            <a:spAutoFit/>
          </a:bodyPr>
          <a:lstStyle/>
          <a:p>
            <a:pPr algn="ctr"/>
            <a:r>
              <a:rPr lang="en-US" sz="1200" dirty="0"/>
              <a:t>Domain discipline models</a:t>
            </a:r>
          </a:p>
          <a:p>
            <a:pPr algn="ctr"/>
            <a:r>
              <a:rPr lang="en-US" sz="1200" dirty="0"/>
              <a:t>(e.g.</a:t>
            </a:r>
            <a:r>
              <a:rPr lang="en-US" sz="1200" dirty="0" smtClean="0"/>
              <a:t>, </a:t>
            </a:r>
            <a:r>
              <a:rPr lang="en-US" sz="1200" dirty="0" err="1" smtClean="0"/>
              <a:t>Modelica</a:t>
            </a:r>
            <a:r>
              <a:rPr lang="en-US" sz="1200" dirty="0" smtClean="0"/>
              <a:t>, </a:t>
            </a:r>
            <a:r>
              <a:rPr lang="en-US" sz="1200" dirty="0"/>
              <a:t>STK, </a:t>
            </a:r>
            <a:r>
              <a:rPr lang="en-US" sz="1200" dirty="0" smtClean="0"/>
              <a:t>Simulink, NX )</a:t>
            </a:r>
            <a:endParaRPr lang="en-US" sz="1200" dirty="0"/>
          </a:p>
        </p:txBody>
      </p:sp>
      <p:cxnSp>
        <p:nvCxnSpPr>
          <p:cNvPr id="100" name="Straight Arrow Connector 99"/>
          <p:cNvCxnSpPr>
            <a:cxnSpLocks noChangeShapeType="1"/>
          </p:cNvCxnSpPr>
          <p:nvPr/>
        </p:nvCxnSpPr>
        <p:spPr bwMode="auto">
          <a:xfrm>
            <a:off x="1319213" y="5076270"/>
            <a:ext cx="2173287" cy="1587"/>
          </a:xfrm>
          <a:prstGeom prst="straightConnector1">
            <a:avLst/>
          </a:prstGeom>
          <a:noFill/>
          <a:ln w="25400">
            <a:solidFill>
              <a:schemeClr val="accent1"/>
            </a:solidFill>
            <a:round/>
            <a:headEnd/>
            <a:tailEnd/>
          </a:ln>
          <a:effectLst>
            <a:outerShdw dist="20000" dir="5400000" rotWithShape="0">
              <a:srgbClr val="808080">
                <a:alpha val="37999"/>
              </a:srgbClr>
            </a:outerShdw>
          </a:effectLst>
        </p:spPr>
      </p:cxnSp>
      <p:cxnSp>
        <p:nvCxnSpPr>
          <p:cNvPr id="104" name="Straight Arrow Connector 103"/>
          <p:cNvCxnSpPr>
            <a:cxnSpLocks noChangeShapeType="1"/>
          </p:cNvCxnSpPr>
          <p:nvPr/>
        </p:nvCxnSpPr>
        <p:spPr bwMode="auto">
          <a:xfrm rot="5400000">
            <a:off x="2682875" y="4841320"/>
            <a:ext cx="471487" cy="1588"/>
          </a:xfrm>
          <a:prstGeom prst="straightConnector1">
            <a:avLst/>
          </a:prstGeom>
          <a:noFill/>
          <a:ln w="38100" cap="flat" cmpd="sng" algn="ctr">
            <a:solidFill>
              <a:schemeClr val="accent1"/>
            </a:solidFill>
            <a:prstDash val="solid"/>
            <a:round/>
            <a:headEnd type="triangle" w="med" len="med"/>
            <a:tailEnd type="triangle" w="med" len="med"/>
          </a:ln>
          <a:effectLst>
            <a:outerShdw dist="20000" dir="5400000" rotWithShape="0">
              <a:srgbClr val="808080">
                <a:alpha val="37999"/>
              </a:srgbClr>
            </a:outerShdw>
          </a:effectLst>
        </p:spPr>
      </p:cxnSp>
      <p:cxnSp>
        <p:nvCxnSpPr>
          <p:cNvPr id="68" name="Straight Arrow Connector 67"/>
          <p:cNvCxnSpPr>
            <a:cxnSpLocks noChangeShapeType="1"/>
          </p:cNvCxnSpPr>
          <p:nvPr/>
        </p:nvCxnSpPr>
        <p:spPr bwMode="auto">
          <a:xfrm rot="5400000" flipH="1" flipV="1">
            <a:off x="1973264" y="2907745"/>
            <a:ext cx="522287" cy="1587"/>
          </a:xfrm>
          <a:prstGeom prst="straightConnector1">
            <a:avLst/>
          </a:prstGeom>
          <a:noFill/>
          <a:ln w="28575">
            <a:solidFill>
              <a:schemeClr val="accent1"/>
            </a:solidFill>
            <a:round/>
            <a:headEnd type="arrow" w="med" len="med"/>
            <a:tailEnd/>
          </a:ln>
          <a:effectLst>
            <a:outerShdw dist="20000" dir="5400000" rotWithShape="0">
              <a:srgbClr val="808080">
                <a:alpha val="37999"/>
              </a:srgbClr>
            </a:outerShdw>
          </a:effectLst>
        </p:spPr>
      </p:cxnSp>
      <p:sp>
        <p:nvSpPr>
          <p:cNvPr id="28739" name="TextBox 67"/>
          <p:cNvSpPr txBox="1">
            <a:spLocks noChangeArrowheads="1"/>
          </p:cNvSpPr>
          <p:nvPr/>
        </p:nvSpPr>
        <p:spPr bwMode="auto">
          <a:xfrm>
            <a:off x="1546536" y="2818170"/>
            <a:ext cx="773010" cy="277019"/>
          </a:xfrm>
          <a:prstGeom prst="rect">
            <a:avLst/>
          </a:prstGeom>
          <a:noFill/>
          <a:ln w="9525">
            <a:noFill/>
            <a:miter lim="800000"/>
            <a:headEnd/>
            <a:tailEnd/>
          </a:ln>
        </p:spPr>
        <p:txBody>
          <a:bodyPr>
            <a:prstTxWarp prst="textNoShape">
              <a:avLst/>
            </a:prstTxWarp>
            <a:spAutoFit/>
          </a:bodyPr>
          <a:lstStyle/>
          <a:p>
            <a:r>
              <a:rPr lang="en-US" sz="1200" dirty="0"/>
              <a:t>Develop</a:t>
            </a:r>
          </a:p>
        </p:txBody>
      </p:sp>
      <p:grpSp>
        <p:nvGrpSpPr>
          <p:cNvPr id="4" name="Group 165"/>
          <p:cNvGrpSpPr>
            <a:grpSpLocks/>
          </p:cNvGrpSpPr>
          <p:nvPr/>
        </p:nvGrpSpPr>
        <p:grpSpPr bwMode="auto">
          <a:xfrm>
            <a:off x="795338" y="2214007"/>
            <a:ext cx="2889250" cy="3852863"/>
            <a:chOff x="990600" y="2224882"/>
            <a:chExt cx="2889251" cy="3853656"/>
          </a:xfrm>
        </p:grpSpPr>
        <p:cxnSp>
          <p:nvCxnSpPr>
            <p:cNvPr id="63" name="Straight Connector 62"/>
            <p:cNvCxnSpPr>
              <a:cxnSpLocks noChangeShapeType="1"/>
            </p:cNvCxnSpPr>
            <p:nvPr/>
          </p:nvCxnSpPr>
          <p:spPr bwMode="auto">
            <a:xfrm>
              <a:off x="990600" y="5772087"/>
              <a:ext cx="2886076" cy="1588"/>
            </a:xfrm>
            <a:prstGeom prst="line">
              <a:avLst/>
            </a:prstGeom>
            <a:noFill/>
            <a:ln w="25400">
              <a:solidFill>
                <a:schemeClr val="accent1"/>
              </a:solidFill>
              <a:round/>
              <a:headEnd/>
              <a:tailEnd/>
            </a:ln>
            <a:effectLst>
              <a:outerShdw dist="20000" dir="5400000" rotWithShape="0">
                <a:srgbClr val="808080">
                  <a:alpha val="37999"/>
                </a:srgbClr>
              </a:outerShdw>
            </a:effectLst>
          </p:spPr>
        </p:cxnSp>
        <p:sp>
          <p:nvSpPr>
            <p:cNvPr id="28680" name="TextBox 65"/>
            <p:cNvSpPr txBox="1">
              <a:spLocks noChangeArrowheads="1"/>
            </p:cNvSpPr>
            <p:nvPr/>
          </p:nvSpPr>
          <p:spPr bwMode="auto">
            <a:xfrm>
              <a:off x="1285876" y="5801539"/>
              <a:ext cx="2593975" cy="276999"/>
            </a:xfrm>
            <a:prstGeom prst="rect">
              <a:avLst/>
            </a:prstGeom>
            <a:noFill/>
            <a:ln w="9525">
              <a:noFill/>
              <a:miter lim="800000"/>
              <a:headEnd/>
              <a:tailEnd/>
            </a:ln>
          </p:spPr>
          <p:txBody>
            <a:bodyPr>
              <a:prstTxWarp prst="textNoShape">
                <a:avLst/>
              </a:prstTxWarp>
              <a:spAutoFit/>
            </a:bodyPr>
            <a:lstStyle/>
            <a:p>
              <a:r>
                <a:rPr lang="en-US" sz="1200" dirty="0" smtClean="0"/>
                <a:t>Analyze</a:t>
              </a:r>
              <a:r>
                <a:rPr lang="en-US" sz="1200" dirty="0"/>
                <a:t>/ Tradeoffs/</a:t>
              </a:r>
              <a:r>
                <a:rPr lang="en-US" sz="1200" dirty="0" smtClean="0"/>
                <a:t>Validate/Reviews</a:t>
              </a:r>
              <a:endParaRPr lang="en-US" sz="1200" dirty="0"/>
            </a:p>
          </p:txBody>
        </p:sp>
        <p:cxnSp>
          <p:nvCxnSpPr>
            <p:cNvPr id="56" name="Straight Connector 55"/>
            <p:cNvCxnSpPr>
              <a:cxnSpLocks noChangeShapeType="1"/>
            </p:cNvCxnSpPr>
            <p:nvPr/>
          </p:nvCxnSpPr>
          <p:spPr bwMode="auto">
            <a:xfrm rot="16200000" flipH="1">
              <a:off x="3440817" y="5337817"/>
              <a:ext cx="871717" cy="0"/>
            </a:xfrm>
            <a:prstGeom prst="line">
              <a:avLst/>
            </a:prstGeom>
            <a:noFill/>
            <a:ln w="25400">
              <a:solidFill>
                <a:schemeClr val="accent1"/>
              </a:solidFill>
              <a:round/>
              <a:headEnd/>
              <a:tailEnd/>
            </a:ln>
            <a:effectLst>
              <a:outerShdw dist="20000" dir="5400000" rotWithShape="0">
                <a:srgbClr val="808080">
                  <a:alpha val="37999"/>
                </a:srgbClr>
              </a:outerShdw>
            </a:effectLst>
          </p:spPr>
        </p:cxnSp>
        <p:cxnSp>
          <p:nvCxnSpPr>
            <p:cNvPr id="71" name="Straight Arrow Connector 70"/>
            <p:cNvCxnSpPr>
              <a:cxnSpLocks noChangeShapeType="1"/>
            </p:cNvCxnSpPr>
            <p:nvPr/>
          </p:nvCxnSpPr>
          <p:spPr bwMode="auto">
            <a:xfrm>
              <a:off x="990600" y="2224882"/>
              <a:ext cx="974725" cy="4764"/>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cxnSp>
          <p:nvCxnSpPr>
            <p:cNvPr id="122" name="Straight Connector 121"/>
            <p:cNvCxnSpPr>
              <a:cxnSpLocks noChangeShapeType="1"/>
            </p:cNvCxnSpPr>
            <p:nvPr/>
          </p:nvCxnSpPr>
          <p:spPr bwMode="auto">
            <a:xfrm rot="5400000">
              <a:off x="-783003" y="3998485"/>
              <a:ext cx="3548793" cy="1587"/>
            </a:xfrm>
            <a:prstGeom prst="line">
              <a:avLst/>
            </a:prstGeom>
            <a:noFill/>
            <a:ln w="25400">
              <a:solidFill>
                <a:schemeClr val="accent1"/>
              </a:solidFill>
              <a:round/>
              <a:headEnd/>
              <a:tailEnd/>
            </a:ln>
            <a:effectLst>
              <a:outerShdw dist="20000" dir="5400000" rotWithShape="0">
                <a:srgbClr val="808080">
                  <a:alpha val="37999"/>
                </a:srgbClr>
              </a:outerShdw>
            </a:effectLst>
          </p:spPr>
        </p:cxnSp>
      </p:grpSp>
      <p:grpSp>
        <p:nvGrpSpPr>
          <p:cNvPr id="5" name="Group 78"/>
          <p:cNvGrpSpPr/>
          <p:nvPr/>
        </p:nvGrpSpPr>
        <p:grpSpPr>
          <a:xfrm>
            <a:off x="3259138" y="1207532"/>
            <a:ext cx="5308600" cy="3792538"/>
            <a:chOff x="3259138" y="1152525"/>
            <a:chExt cx="5308600" cy="3792538"/>
          </a:xfrm>
        </p:grpSpPr>
        <p:grpSp>
          <p:nvGrpSpPr>
            <p:cNvPr id="6" name="Group 85"/>
            <p:cNvGrpSpPr>
              <a:grpSpLocks/>
            </p:cNvGrpSpPr>
            <p:nvPr/>
          </p:nvGrpSpPr>
          <p:grpSpPr bwMode="auto">
            <a:xfrm>
              <a:off x="5043489" y="1152525"/>
              <a:ext cx="3152774" cy="3792538"/>
              <a:chOff x="3105065" y="1574800"/>
              <a:chExt cx="3152851" cy="3792538"/>
            </a:xfrm>
          </p:grpSpPr>
          <p:sp>
            <p:nvSpPr>
              <p:cNvPr id="41" name="Rectangle 40"/>
              <p:cNvSpPr>
                <a:spLocks noChangeArrowheads="1"/>
              </p:cNvSpPr>
              <p:nvPr/>
            </p:nvSpPr>
            <p:spPr bwMode="auto">
              <a:xfrm>
                <a:off x="3105065" y="1916113"/>
                <a:ext cx="3152851" cy="3451225"/>
              </a:xfrm>
              <a:prstGeom prst="rect">
                <a:avLst/>
              </a:prstGeom>
              <a:gradFill rotWithShape="1">
                <a:gsLst>
                  <a:gs pos="0">
                    <a:srgbClr val="85FFDB"/>
                  </a:gs>
                  <a:gs pos="100000">
                    <a:srgbClr val="00EBA8"/>
                  </a:gs>
                </a:gsLst>
                <a:lin ang="5400000"/>
              </a:gradFill>
              <a:ln w="38100" cap="flat" cmpd="sng" algn="ctr">
                <a:solidFill>
                  <a:srgbClr val="FF0000"/>
                </a:solidFill>
                <a:prstDash val="solid"/>
                <a:miter lim="800000"/>
                <a:headEnd type="none" w="med" len="med"/>
                <a:tailEnd type="none" w="med" len="med"/>
              </a:ln>
              <a:effectLst>
                <a:outerShdw dist="35687" dir="5400000" rotWithShape="0">
                  <a:srgbClr val="808080">
                    <a:alpha val="34998"/>
                  </a:srgbClr>
                </a:outerShdw>
              </a:effectLst>
            </p:spPr>
            <p:txBody>
              <a:bodyPr anchor="ctr">
                <a:prstTxWarp prst="textNoShape">
                  <a:avLst/>
                </a:prstTxWarp>
              </a:bodyPr>
              <a:lstStyle/>
              <a:p>
                <a:r>
                  <a:rPr lang="en-US" sz="1200" dirty="0">
                    <a:solidFill>
                      <a:srgbClr val="000000"/>
                    </a:solidFill>
                  </a:rPr>
                  <a:t>CM Controlled</a:t>
                </a: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r>
                  <a:rPr lang="en-US" sz="1200" dirty="0">
                    <a:solidFill>
                      <a:srgbClr val="000000"/>
                    </a:solidFill>
                  </a:rPr>
                  <a:t> </a:t>
                </a:r>
              </a:p>
            </p:txBody>
          </p:sp>
          <p:sp>
            <p:nvSpPr>
              <p:cNvPr id="46" name="Rectangle 45"/>
              <p:cNvSpPr>
                <a:spLocks noChangeArrowheads="1"/>
              </p:cNvSpPr>
              <p:nvPr/>
            </p:nvSpPr>
            <p:spPr bwMode="auto">
              <a:xfrm>
                <a:off x="3186029" y="2282825"/>
                <a:ext cx="2938534" cy="1608138"/>
              </a:xfrm>
              <a:prstGeom prst="rect">
                <a:avLst/>
              </a:prstGeom>
              <a:gradFill rotWithShape="1">
                <a:gsLst>
                  <a:gs pos="0">
                    <a:srgbClr val="85FFDB"/>
                  </a:gs>
                  <a:gs pos="100000">
                    <a:srgbClr val="00EBA8"/>
                  </a:gs>
                </a:gsLst>
                <a:lin ang="5400000"/>
              </a:gradFill>
              <a:ln w="9525">
                <a:solidFill>
                  <a:srgbClr val="00CC98"/>
                </a:solidFill>
                <a:miter lim="800000"/>
                <a:headEnd/>
                <a:tailEnd/>
              </a:ln>
              <a:effectLst>
                <a:outerShdw dist="23000" dir="5400000" rotWithShape="0">
                  <a:srgbClr val="808080">
                    <a:alpha val="34998"/>
                  </a:srgbClr>
                </a:outerShdw>
              </a:effectLst>
            </p:spPr>
            <p:txBody>
              <a:bodyPr anchor="ctr">
                <a:prstTxWarp prst="textNoShape">
                  <a:avLst/>
                </a:prstTxWarp>
              </a:bodyPr>
              <a:lstStyle/>
              <a:p>
                <a:r>
                  <a:rPr lang="en-US" sz="1200" dirty="0">
                    <a:solidFill>
                      <a:srgbClr val="000000"/>
                    </a:solidFill>
                  </a:rPr>
                  <a:t>Integrated Tool/model environment</a:t>
                </a: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p:txBody>
          </p:sp>
          <p:pic>
            <p:nvPicPr>
              <p:cNvPr id="28700" name="Picture 53" descr="j0435242.png"/>
              <p:cNvPicPr>
                <a:picLocks noChangeAspect="1"/>
              </p:cNvPicPr>
              <p:nvPr/>
            </p:nvPicPr>
            <p:blipFill>
              <a:blip r:embed="rId5" cstate="print"/>
              <a:srcRect/>
              <a:stretch>
                <a:fillRect/>
              </a:stretch>
            </p:blipFill>
            <p:spPr bwMode="auto">
              <a:xfrm>
                <a:off x="3586163" y="2525713"/>
                <a:ext cx="769937" cy="1524000"/>
              </a:xfrm>
              <a:prstGeom prst="rect">
                <a:avLst/>
              </a:prstGeom>
              <a:noFill/>
              <a:ln w="9525">
                <a:noFill/>
                <a:miter lim="800000"/>
                <a:headEnd/>
                <a:tailEnd/>
              </a:ln>
            </p:spPr>
          </p:pic>
          <p:sp>
            <p:nvSpPr>
              <p:cNvPr id="28701" name="TextBox 72"/>
              <p:cNvSpPr txBox="1">
                <a:spLocks noChangeArrowheads="1"/>
              </p:cNvSpPr>
              <p:nvPr/>
            </p:nvSpPr>
            <p:spPr bwMode="auto">
              <a:xfrm>
                <a:off x="3225098" y="1574800"/>
                <a:ext cx="2904160" cy="292388"/>
              </a:xfrm>
              <a:prstGeom prst="rect">
                <a:avLst/>
              </a:prstGeom>
              <a:noFill/>
              <a:ln w="9525">
                <a:noFill/>
                <a:miter lim="800000"/>
                <a:headEnd/>
                <a:tailEnd/>
              </a:ln>
            </p:spPr>
            <p:txBody>
              <a:bodyPr wrap="none">
                <a:prstTxWarp prst="textNoShape">
                  <a:avLst/>
                </a:prstTxWarp>
                <a:spAutoFit/>
              </a:bodyPr>
              <a:lstStyle/>
              <a:p>
                <a:r>
                  <a:rPr lang="en-US" sz="1300" dirty="0"/>
                  <a:t>Modeling Development Infrastructure </a:t>
                </a:r>
              </a:p>
            </p:txBody>
          </p:sp>
          <p:grpSp>
            <p:nvGrpSpPr>
              <p:cNvPr id="7" name="Group 18"/>
              <p:cNvGrpSpPr>
                <a:grpSpLocks/>
              </p:cNvGrpSpPr>
              <p:nvPr/>
            </p:nvGrpSpPr>
            <p:grpSpPr bwMode="auto">
              <a:xfrm>
                <a:off x="4802188" y="2741613"/>
                <a:ext cx="995362" cy="688975"/>
                <a:chOff x="1066" y="1280"/>
                <a:chExt cx="3627" cy="2506"/>
              </a:xfrm>
            </p:grpSpPr>
            <p:grpSp>
              <p:nvGrpSpPr>
                <p:cNvPr id="8" name="Group 19"/>
                <p:cNvGrpSpPr>
                  <a:grpSpLocks/>
                </p:cNvGrpSpPr>
                <p:nvPr/>
              </p:nvGrpSpPr>
              <p:grpSpPr bwMode="auto">
                <a:xfrm>
                  <a:off x="1321" y="1442"/>
                  <a:ext cx="3186" cy="2124"/>
                  <a:chOff x="1380" y="914"/>
                  <a:chExt cx="3186" cy="2124"/>
                </a:xfrm>
              </p:grpSpPr>
              <p:grpSp>
                <p:nvGrpSpPr>
                  <p:cNvPr id="9" name="Group 20"/>
                  <p:cNvGrpSpPr>
                    <a:grpSpLocks/>
                  </p:cNvGrpSpPr>
                  <p:nvPr/>
                </p:nvGrpSpPr>
                <p:grpSpPr bwMode="auto">
                  <a:xfrm>
                    <a:off x="1380" y="931"/>
                    <a:ext cx="3186" cy="2096"/>
                    <a:chOff x="1380" y="931"/>
                    <a:chExt cx="3186" cy="2096"/>
                  </a:xfrm>
                </p:grpSpPr>
                <p:sp>
                  <p:nvSpPr>
                    <p:cNvPr id="28727" name="Line 21"/>
                    <p:cNvSpPr>
                      <a:spLocks noChangeShapeType="1"/>
                    </p:cNvSpPr>
                    <p:nvPr/>
                  </p:nvSpPr>
                  <p:spPr bwMode="auto">
                    <a:xfrm flipH="1" flipV="1">
                      <a:off x="3121" y="1150"/>
                      <a:ext cx="578" cy="676"/>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grpSp>
                  <p:nvGrpSpPr>
                    <p:cNvPr id="10" name="Group 22"/>
                    <p:cNvGrpSpPr>
                      <a:grpSpLocks/>
                    </p:cNvGrpSpPr>
                    <p:nvPr/>
                  </p:nvGrpSpPr>
                  <p:grpSpPr bwMode="auto">
                    <a:xfrm>
                      <a:off x="1380" y="931"/>
                      <a:ext cx="3186" cy="2096"/>
                      <a:chOff x="1380" y="931"/>
                      <a:chExt cx="3186" cy="2096"/>
                    </a:xfrm>
                  </p:grpSpPr>
                  <p:sp>
                    <p:nvSpPr>
                      <p:cNvPr id="28729" name="Arc 23"/>
                      <p:cNvSpPr>
                        <a:spLocks/>
                      </p:cNvSpPr>
                      <p:nvPr/>
                    </p:nvSpPr>
                    <p:spPr bwMode="auto">
                      <a:xfrm rot="5704297">
                        <a:off x="2989" y="935"/>
                        <a:ext cx="1582" cy="1573"/>
                      </a:xfrm>
                      <a:custGeom>
                        <a:avLst/>
                        <a:gdLst>
                          <a:gd name="T0" fmla="*/ 0 w 39221"/>
                          <a:gd name="T1" fmla="*/ 0 h 38878"/>
                          <a:gd name="T2" fmla="*/ 0 w 39221"/>
                          <a:gd name="T3" fmla="*/ 0 h 38878"/>
                          <a:gd name="T4" fmla="*/ 0 w 39221"/>
                          <a:gd name="T5" fmla="*/ 0 h 38878"/>
                          <a:gd name="T6" fmla="*/ 0 60000 65536"/>
                          <a:gd name="T7" fmla="*/ 0 60000 65536"/>
                          <a:gd name="T8" fmla="*/ 0 60000 65536"/>
                          <a:gd name="T9" fmla="*/ 0 w 39221"/>
                          <a:gd name="T10" fmla="*/ 0 h 38878"/>
                          <a:gd name="T11" fmla="*/ 39221 w 39221"/>
                          <a:gd name="T12" fmla="*/ 38878 h 38878"/>
                        </a:gdLst>
                        <a:ahLst/>
                        <a:cxnLst>
                          <a:cxn ang="T6">
                            <a:pos x="T0" y="T1"/>
                          </a:cxn>
                          <a:cxn ang="T7">
                            <a:pos x="T2" y="T3"/>
                          </a:cxn>
                          <a:cxn ang="T8">
                            <a:pos x="T4" y="T5"/>
                          </a:cxn>
                        </a:cxnLst>
                        <a:rect l="T9" t="T10" r="T11" b="T12"/>
                        <a:pathLst>
                          <a:path w="39221" h="38878" fill="none" extrusionOk="0">
                            <a:moveTo>
                              <a:pt x="8637" y="38877"/>
                            </a:moveTo>
                            <a:cubicBezTo>
                              <a:pt x="3199" y="34798"/>
                              <a:pt x="0" y="28397"/>
                              <a:pt x="0" y="21600"/>
                            </a:cubicBezTo>
                            <a:cubicBezTo>
                              <a:pt x="0" y="9670"/>
                              <a:pt x="9670" y="0"/>
                              <a:pt x="21600" y="0"/>
                            </a:cubicBezTo>
                            <a:cubicBezTo>
                              <a:pt x="28602" y="-1"/>
                              <a:pt x="35170" y="3394"/>
                              <a:pt x="39220" y="9107"/>
                            </a:cubicBezTo>
                          </a:path>
                          <a:path w="39221" h="38878" stroke="0" extrusionOk="0">
                            <a:moveTo>
                              <a:pt x="8637" y="38877"/>
                            </a:moveTo>
                            <a:cubicBezTo>
                              <a:pt x="3199" y="34798"/>
                              <a:pt x="0" y="28397"/>
                              <a:pt x="0" y="21600"/>
                            </a:cubicBezTo>
                            <a:cubicBezTo>
                              <a:pt x="0" y="9670"/>
                              <a:pt x="9670" y="0"/>
                              <a:pt x="21600" y="0"/>
                            </a:cubicBezTo>
                            <a:cubicBezTo>
                              <a:pt x="28602" y="-1"/>
                              <a:pt x="35170" y="3394"/>
                              <a:pt x="39220" y="9107"/>
                            </a:cubicBezTo>
                            <a:lnTo>
                              <a:pt x="21600" y="21600"/>
                            </a:lnTo>
                            <a:close/>
                          </a:path>
                        </a:pathLst>
                      </a:custGeom>
                      <a:noFill/>
                      <a:ln w="38100">
                        <a:solidFill>
                          <a:schemeClr val="tx1"/>
                        </a:solidFill>
                        <a:round/>
                        <a:headEnd/>
                        <a:tailEnd/>
                      </a:ln>
                    </p:spPr>
                    <p:txBody>
                      <a:bodyPr wrap="none" anchor="ctr">
                        <a:prstTxWarp prst="textNoShape">
                          <a:avLst/>
                        </a:prstTxWarp>
                      </a:bodyPr>
                      <a:lstStyle/>
                      <a:p>
                        <a:endParaRPr lang="en-US" dirty="0"/>
                      </a:p>
                    </p:txBody>
                  </p:sp>
                  <p:sp>
                    <p:nvSpPr>
                      <p:cNvPr id="28730" name="Arc 24"/>
                      <p:cNvSpPr>
                        <a:spLocks/>
                      </p:cNvSpPr>
                      <p:nvPr/>
                    </p:nvSpPr>
                    <p:spPr bwMode="auto">
                      <a:xfrm rot="10528331">
                        <a:off x="1380" y="1110"/>
                        <a:ext cx="2308" cy="1917"/>
                      </a:xfrm>
                      <a:custGeom>
                        <a:avLst/>
                        <a:gdLst>
                          <a:gd name="T0" fmla="*/ 0 w 42816"/>
                          <a:gd name="T1" fmla="*/ 0 h 35967"/>
                          <a:gd name="T2" fmla="*/ 0 w 42816"/>
                          <a:gd name="T3" fmla="*/ 0 h 35967"/>
                          <a:gd name="T4" fmla="*/ 0 w 42816"/>
                          <a:gd name="T5" fmla="*/ 0 h 35967"/>
                          <a:gd name="T6" fmla="*/ 0 60000 65536"/>
                          <a:gd name="T7" fmla="*/ 0 60000 65536"/>
                          <a:gd name="T8" fmla="*/ 0 60000 65536"/>
                          <a:gd name="T9" fmla="*/ 0 w 42816"/>
                          <a:gd name="T10" fmla="*/ 0 h 35967"/>
                          <a:gd name="T11" fmla="*/ 42816 w 42816"/>
                          <a:gd name="T12" fmla="*/ 35967 h 35967"/>
                        </a:gdLst>
                        <a:ahLst/>
                        <a:cxnLst>
                          <a:cxn ang="T6">
                            <a:pos x="T0" y="T1"/>
                          </a:cxn>
                          <a:cxn ang="T7">
                            <a:pos x="T2" y="T3"/>
                          </a:cxn>
                          <a:cxn ang="T8">
                            <a:pos x="T4" y="T5"/>
                          </a:cxn>
                        </a:cxnLst>
                        <a:rect l="T9" t="T10" r="T11" b="T12"/>
                        <a:pathLst>
                          <a:path w="42816" h="35967" fill="none" extrusionOk="0">
                            <a:moveTo>
                              <a:pt x="0" y="17544"/>
                            </a:moveTo>
                            <a:cubicBezTo>
                              <a:pt x="1946" y="7363"/>
                              <a:pt x="10850" y="-1"/>
                              <a:pt x="21216" y="0"/>
                            </a:cubicBezTo>
                            <a:cubicBezTo>
                              <a:pt x="33145" y="0"/>
                              <a:pt x="42816" y="9670"/>
                              <a:pt x="42816" y="21600"/>
                            </a:cubicBezTo>
                            <a:cubicBezTo>
                              <a:pt x="42816" y="26897"/>
                              <a:pt x="40868" y="32011"/>
                              <a:pt x="37345" y="35967"/>
                            </a:cubicBezTo>
                          </a:path>
                          <a:path w="42816" h="35967" stroke="0" extrusionOk="0">
                            <a:moveTo>
                              <a:pt x="0" y="17544"/>
                            </a:moveTo>
                            <a:cubicBezTo>
                              <a:pt x="1946" y="7363"/>
                              <a:pt x="10850" y="-1"/>
                              <a:pt x="21216" y="0"/>
                            </a:cubicBezTo>
                            <a:cubicBezTo>
                              <a:pt x="33145" y="0"/>
                              <a:pt x="42816" y="9670"/>
                              <a:pt x="42816" y="21600"/>
                            </a:cubicBezTo>
                            <a:cubicBezTo>
                              <a:pt x="42816" y="26897"/>
                              <a:pt x="40868" y="32011"/>
                              <a:pt x="37345" y="35967"/>
                            </a:cubicBezTo>
                            <a:lnTo>
                              <a:pt x="21216" y="21600"/>
                            </a:lnTo>
                            <a:close/>
                          </a:path>
                        </a:pathLst>
                      </a:custGeom>
                      <a:noFill/>
                      <a:ln w="38100">
                        <a:solidFill>
                          <a:schemeClr val="tx1"/>
                        </a:solidFill>
                        <a:round/>
                        <a:headEnd/>
                        <a:tailEnd/>
                      </a:ln>
                    </p:spPr>
                    <p:txBody>
                      <a:bodyPr wrap="none" anchor="ctr">
                        <a:prstTxWarp prst="textNoShape">
                          <a:avLst/>
                        </a:prstTxWarp>
                      </a:bodyPr>
                      <a:lstStyle/>
                      <a:p>
                        <a:endParaRPr lang="en-US" dirty="0"/>
                      </a:p>
                    </p:txBody>
                  </p:sp>
                </p:grpSp>
              </p:grpSp>
              <p:grpSp>
                <p:nvGrpSpPr>
                  <p:cNvPr id="11" name="Group 25"/>
                  <p:cNvGrpSpPr>
                    <a:grpSpLocks/>
                  </p:cNvGrpSpPr>
                  <p:nvPr/>
                </p:nvGrpSpPr>
                <p:grpSpPr bwMode="auto">
                  <a:xfrm>
                    <a:off x="1391" y="914"/>
                    <a:ext cx="3170" cy="2124"/>
                    <a:chOff x="527" y="818"/>
                    <a:chExt cx="3170" cy="2124"/>
                  </a:xfrm>
                </p:grpSpPr>
                <p:sp>
                  <p:nvSpPr>
                    <p:cNvPr id="28718" name="Line 26"/>
                    <p:cNvSpPr>
                      <a:spLocks noChangeShapeType="1"/>
                    </p:cNvSpPr>
                    <p:nvPr/>
                  </p:nvSpPr>
                  <p:spPr bwMode="auto">
                    <a:xfrm>
                      <a:off x="2835" y="1684"/>
                      <a:ext cx="526" cy="733"/>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19" name="Line 27"/>
                    <p:cNvSpPr>
                      <a:spLocks noChangeShapeType="1"/>
                    </p:cNvSpPr>
                    <p:nvPr/>
                  </p:nvSpPr>
                  <p:spPr bwMode="auto">
                    <a:xfrm>
                      <a:off x="2835" y="1684"/>
                      <a:ext cx="862" cy="237"/>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0" name="Line 28"/>
                    <p:cNvSpPr>
                      <a:spLocks noChangeShapeType="1"/>
                    </p:cNvSpPr>
                    <p:nvPr/>
                  </p:nvSpPr>
                  <p:spPr bwMode="auto">
                    <a:xfrm flipV="1">
                      <a:off x="2835" y="1251"/>
                      <a:ext cx="717" cy="433"/>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1" name="Line 29"/>
                    <p:cNvSpPr>
                      <a:spLocks noChangeShapeType="1"/>
                    </p:cNvSpPr>
                    <p:nvPr/>
                  </p:nvSpPr>
                  <p:spPr bwMode="auto">
                    <a:xfrm flipV="1">
                      <a:off x="2835" y="818"/>
                      <a:ext cx="93" cy="866"/>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2" name="Line 30"/>
                    <p:cNvSpPr>
                      <a:spLocks noChangeShapeType="1"/>
                    </p:cNvSpPr>
                    <p:nvPr/>
                  </p:nvSpPr>
                  <p:spPr bwMode="auto">
                    <a:xfrm>
                      <a:off x="1678" y="1828"/>
                      <a:ext cx="336" cy="1114"/>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3" name="Line 31"/>
                    <p:cNvSpPr>
                      <a:spLocks noChangeShapeType="1"/>
                    </p:cNvSpPr>
                    <p:nvPr/>
                  </p:nvSpPr>
                  <p:spPr bwMode="auto">
                    <a:xfrm flipV="1">
                      <a:off x="1678" y="1684"/>
                      <a:ext cx="1157" cy="144"/>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4" name="Line 32"/>
                    <p:cNvSpPr>
                      <a:spLocks noChangeShapeType="1"/>
                    </p:cNvSpPr>
                    <p:nvPr/>
                  </p:nvSpPr>
                  <p:spPr bwMode="auto">
                    <a:xfrm flipH="1">
                      <a:off x="961" y="1828"/>
                      <a:ext cx="717" cy="912"/>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5" name="Line 33"/>
                    <p:cNvSpPr>
                      <a:spLocks noChangeShapeType="1"/>
                    </p:cNvSpPr>
                    <p:nvPr/>
                  </p:nvSpPr>
                  <p:spPr bwMode="auto">
                    <a:xfrm flipH="1">
                      <a:off x="527" y="1828"/>
                      <a:ext cx="1151" cy="46"/>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sp>
                  <p:nvSpPr>
                    <p:cNvPr id="28726" name="Line 34"/>
                    <p:cNvSpPr>
                      <a:spLocks noChangeShapeType="1"/>
                    </p:cNvSpPr>
                    <p:nvPr/>
                  </p:nvSpPr>
                  <p:spPr bwMode="auto">
                    <a:xfrm flipH="1" flipV="1">
                      <a:off x="863" y="962"/>
                      <a:ext cx="816" cy="866"/>
                    </a:xfrm>
                    <a:prstGeom prst="line">
                      <a:avLst/>
                    </a:prstGeom>
                    <a:noFill/>
                    <a:ln w="38100">
                      <a:solidFill>
                        <a:schemeClr val="tx1"/>
                      </a:solidFill>
                      <a:round/>
                      <a:headEnd/>
                      <a:tailEnd/>
                    </a:ln>
                  </p:spPr>
                  <p:txBody>
                    <a:bodyPr wrap="none" anchor="ctr">
                      <a:prstTxWarp prst="textNoShape">
                        <a:avLst/>
                      </a:prstTxWarp>
                    </a:bodyPr>
                    <a:lstStyle/>
                    <a:p>
                      <a:endParaRPr lang="en-US" dirty="0"/>
                    </a:p>
                  </p:txBody>
                </p:sp>
              </p:grpSp>
            </p:grpSp>
            <p:grpSp>
              <p:nvGrpSpPr>
                <p:cNvPr id="12" name="Group 35"/>
                <p:cNvGrpSpPr>
                  <a:grpSpLocks/>
                </p:cNvGrpSpPr>
                <p:nvPr/>
              </p:nvGrpSpPr>
              <p:grpSpPr bwMode="auto">
                <a:xfrm>
                  <a:off x="1066" y="1280"/>
                  <a:ext cx="3627" cy="2506"/>
                  <a:chOff x="1125" y="752"/>
                  <a:chExt cx="3627" cy="2506"/>
                </a:xfrm>
              </p:grpSpPr>
              <p:sp>
                <p:nvSpPr>
                  <p:cNvPr id="28705" name="Oval 36"/>
                  <p:cNvSpPr>
                    <a:spLocks noChangeArrowheads="1"/>
                  </p:cNvSpPr>
                  <p:nvPr/>
                </p:nvSpPr>
                <p:spPr bwMode="auto">
                  <a:xfrm>
                    <a:off x="2160" y="1555"/>
                    <a:ext cx="769" cy="699"/>
                  </a:xfrm>
                  <a:prstGeom prst="ellipse">
                    <a:avLst/>
                  </a:prstGeom>
                  <a:gradFill rotWithShape="1">
                    <a:gsLst>
                      <a:gs pos="0">
                        <a:srgbClr val="F4E278"/>
                      </a:gs>
                      <a:gs pos="100000">
                        <a:srgbClr val="D3C368"/>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600" dirty="0">
                      <a:solidFill>
                        <a:srgbClr val="3333CC"/>
                      </a:solidFill>
                      <a:latin typeface="Arial" pitchFamily="30" charset="0"/>
                      <a:ea typeface="Arial" pitchFamily="30" charset="0"/>
                      <a:cs typeface="Arial" pitchFamily="30" charset="0"/>
                    </a:endParaRPr>
                  </a:p>
                </p:txBody>
              </p:sp>
              <p:sp>
                <p:nvSpPr>
                  <p:cNvPr id="28706" name="Oval 37"/>
                  <p:cNvSpPr>
                    <a:spLocks noChangeArrowheads="1"/>
                  </p:cNvSpPr>
                  <p:nvPr/>
                </p:nvSpPr>
                <p:spPr bwMode="auto">
                  <a:xfrm>
                    <a:off x="1443" y="816"/>
                    <a:ext cx="578" cy="525"/>
                  </a:xfrm>
                  <a:prstGeom prst="ellipse">
                    <a:avLst/>
                  </a:prstGeom>
                  <a:gradFill rotWithShape="1">
                    <a:gsLst>
                      <a:gs pos="0">
                        <a:srgbClr val="79BCF3"/>
                      </a:gs>
                      <a:gs pos="100000">
                        <a:srgbClr val="68A2D2"/>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800" dirty="0">
                      <a:latin typeface="Arial" pitchFamily="30" charset="0"/>
                      <a:ea typeface="Arial" pitchFamily="30" charset="0"/>
                      <a:cs typeface="Arial" pitchFamily="30" charset="0"/>
                    </a:endParaRPr>
                  </a:p>
                </p:txBody>
              </p:sp>
              <p:sp>
                <p:nvSpPr>
                  <p:cNvPr id="28707" name="Oval 38"/>
                  <p:cNvSpPr>
                    <a:spLocks noChangeArrowheads="1"/>
                  </p:cNvSpPr>
                  <p:nvPr/>
                </p:nvSpPr>
                <p:spPr bwMode="auto">
                  <a:xfrm>
                    <a:off x="3387" y="1537"/>
                    <a:ext cx="578" cy="525"/>
                  </a:xfrm>
                  <a:prstGeom prst="ellipse">
                    <a:avLst/>
                  </a:prstGeom>
                  <a:gradFill rotWithShape="1">
                    <a:gsLst>
                      <a:gs pos="0">
                        <a:srgbClr val="79BCF3"/>
                      </a:gs>
                      <a:gs pos="100000">
                        <a:srgbClr val="68A2D2"/>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600" dirty="0">
                      <a:solidFill>
                        <a:srgbClr val="3333CC"/>
                      </a:solidFill>
                      <a:latin typeface="Arial" pitchFamily="30" charset="0"/>
                      <a:ea typeface="Arial" pitchFamily="30" charset="0"/>
                      <a:cs typeface="Arial" pitchFamily="30" charset="0"/>
                    </a:endParaRPr>
                  </a:p>
                </p:txBody>
              </p:sp>
              <p:sp>
                <p:nvSpPr>
                  <p:cNvPr id="28708" name="Oval 39"/>
                  <p:cNvSpPr>
                    <a:spLocks noChangeArrowheads="1"/>
                  </p:cNvSpPr>
                  <p:nvPr/>
                </p:nvSpPr>
                <p:spPr bwMode="auto">
                  <a:xfrm>
                    <a:off x="1125" y="1728"/>
                    <a:ext cx="578" cy="525"/>
                  </a:xfrm>
                  <a:prstGeom prst="ellipse">
                    <a:avLst/>
                  </a:prstGeom>
                  <a:gradFill rotWithShape="1">
                    <a:gsLst>
                      <a:gs pos="0">
                        <a:srgbClr val="79BCF3"/>
                      </a:gs>
                      <a:gs pos="100000">
                        <a:srgbClr val="68A2D2"/>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800" dirty="0">
                      <a:latin typeface="Arial" pitchFamily="30" charset="0"/>
                      <a:ea typeface="Arial" pitchFamily="30" charset="0"/>
                      <a:cs typeface="Arial" pitchFamily="30" charset="0"/>
                    </a:endParaRPr>
                  </a:p>
                </p:txBody>
              </p:sp>
              <p:sp>
                <p:nvSpPr>
                  <p:cNvPr id="28709" name="Oval 40"/>
                  <p:cNvSpPr>
                    <a:spLocks noChangeArrowheads="1"/>
                  </p:cNvSpPr>
                  <p:nvPr/>
                </p:nvSpPr>
                <p:spPr bwMode="auto">
                  <a:xfrm>
                    <a:off x="1565" y="2559"/>
                    <a:ext cx="573" cy="531"/>
                  </a:xfrm>
                  <a:prstGeom prst="ellipse">
                    <a:avLst/>
                  </a:prstGeom>
                  <a:gradFill rotWithShape="1">
                    <a:gsLst>
                      <a:gs pos="0">
                        <a:srgbClr val="79BCF3"/>
                      </a:gs>
                      <a:gs pos="100000">
                        <a:srgbClr val="68A2D2"/>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800" dirty="0">
                      <a:latin typeface="Arial" pitchFamily="30" charset="0"/>
                      <a:ea typeface="Arial" pitchFamily="30" charset="0"/>
                      <a:cs typeface="Arial" pitchFamily="30" charset="0"/>
                    </a:endParaRPr>
                  </a:p>
                </p:txBody>
              </p:sp>
              <p:sp>
                <p:nvSpPr>
                  <p:cNvPr id="28710" name="Oval 41"/>
                  <p:cNvSpPr>
                    <a:spLocks noChangeArrowheads="1"/>
                  </p:cNvSpPr>
                  <p:nvPr/>
                </p:nvSpPr>
                <p:spPr bwMode="auto">
                  <a:xfrm>
                    <a:off x="3601" y="752"/>
                    <a:ext cx="382" cy="352"/>
                  </a:xfrm>
                  <a:prstGeom prst="ellipse">
                    <a:avLst/>
                  </a:prstGeom>
                  <a:gradFill rotWithShape="1">
                    <a:gsLst>
                      <a:gs pos="0">
                        <a:srgbClr val="7BE97E"/>
                      </a:gs>
                      <a:gs pos="100000">
                        <a:srgbClr val="6AC96D"/>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400" dirty="0">
                      <a:solidFill>
                        <a:srgbClr val="3333CC"/>
                      </a:solidFill>
                      <a:latin typeface="Arial" pitchFamily="30" charset="0"/>
                      <a:ea typeface="Arial" pitchFamily="30" charset="0"/>
                      <a:cs typeface="Arial" pitchFamily="30" charset="0"/>
                    </a:endParaRPr>
                  </a:p>
                </p:txBody>
              </p:sp>
              <p:sp>
                <p:nvSpPr>
                  <p:cNvPr id="28711" name="Oval 42"/>
                  <p:cNvSpPr>
                    <a:spLocks noChangeArrowheads="1"/>
                  </p:cNvSpPr>
                  <p:nvPr/>
                </p:nvSpPr>
                <p:spPr bwMode="auto">
                  <a:xfrm>
                    <a:off x="4370" y="1809"/>
                    <a:ext cx="382" cy="352"/>
                  </a:xfrm>
                  <a:prstGeom prst="ellipse">
                    <a:avLst/>
                  </a:prstGeom>
                  <a:gradFill rotWithShape="1">
                    <a:gsLst>
                      <a:gs pos="0">
                        <a:srgbClr val="7BE97E"/>
                      </a:gs>
                      <a:gs pos="100000">
                        <a:srgbClr val="6AC96D"/>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400" dirty="0">
                      <a:solidFill>
                        <a:srgbClr val="3333CC"/>
                      </a:solidFill>
                      <a:latin typeface="Arial" pitchFamily="30" charset="0"/>
                      <a:ea typeface="Arial" pitchFamily="30" charset="0"/>
                      <a:cs typeface="Arial" pitchFamily="30" charset="0"/>
                    </a:endParaRPr>
                  </a:p>
                </p:txBody>
              </p:sp>
              <p:sp>
                <p:nvSpPr>
                  <p:cNvPr id="28712" name="Oval 43"/>
                  <p:cNvSpPr>
                    <a:spLocks noChangeArrowheads="1"/>
                  </p:cNvSpPr>
                  <p:nvPr/>
                </p:nvSpPr>
                <p:spPr bwMode="auto">
                  <a:xfrm>
                    <a:off x="4012" y="2323"/>
                    <a:ext cx="388" cy="352"/>
                  </a:xfrm>
                  <a:prstGeom prst="ellipse">
                    <a:avLst/>
                  </a:prstGeom>
                  <a:gradFill rotWithShape="1">
                    <a:gsLst>
                      <a:gs pos="0">
                        <a:srgbClr val="7BE97E"/>
                      </a:gs>
                      <a:gs pos="100000">
                        <a:srgbClr val="6AC96D"/>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400" dirty="0">
                      <a:solidFill>
                        <a:srgbClr val="3333CC"/>
                      </a:solidFill>
                      <a:latin typeface="Arial" pitchFamily="30" charset="0"/>
                      <a:ea typeface="Arial" pitchFamily="30" charset="0"/>
                      <a:cs typeface="Arial" pitchFamily="30" charset="0"/>
                    </a:endParaRPr>
                  </a:p>
                </p:txBody>
              </p:sp>
              <p:sp>
                <p:nvSpPr>
                  <p:cNvPr id="28713" name="Oval 44"/>
                  <p:cNvSpPr>
                    <a:spLocks noChangeArrowheads="1"/>
                  </p:cNvSpPr>
                  <p:nvPr/>
                </p:nvSpPr>
                <p:spPr bwMode="auto">
                  <a:xfrm>
                    <a:off x="2571" y="2733"/>
                    <a:ext cx="578" cy="525"/>
                  </a:xfrm>
                  <a:prstGeom prst="ellipse">
                    <a:avLst/>
                  </a:prstGeom>
                  <a:gradFill rotWithShape="1">
                    <a:gsLst>
                      <a:gs pos="0">
                        <a:srgbClr val="79BCF3"/>
                      </a:gs>
                      <a:gs pos="100000">
                        <a:srgbClr val="68A2D2"/>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800" dirty="0">
                      <a:latin typeface="Arial" pitchFamily="30" charset="0"/>
                      <a:ea typeface="Arial" pitchFamily="30" charset="0"/>
                      <a:cs typeface="Arial" pitchFamily="30" charset="0"/>
                    </a:endParaRPr>
                  </a:p>
                </p:txBody>
              </p:sp>
              <p:sp>
                <p:nvSpPr>
                  <p:cNvPr id="28714" name="Oval 45"/>
                  <p:cNvSpPr>
                    <a:spLocks noChangeArrowheads="1"/>
                  </p:cNvSpPr>
                  <p:nvPr/>
                </p:nvSpPr>
                <p:spPr bwMode="auto">
                  <a:xfrm>
                    <a:off x="4226" y="1150"/>
                    <a:ext cx="382" cy="352"/>
                  </a:xfrm>
                  <a:prstGeom prst="ellipse">
                    <a:avLst/>
                  </a:prstGeom>
                  <a:gradFill rotWithShape="1">
                    <a:gsLst>
                      <a:gs pos="0">
                        <a:srgbClr val="7BE97E"/>
                      </a:gs>
                      <a:gs pos="100000">
                        <a:srgbClr val="6AC96D"/>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800" dirty="0">
                      <a:latin typeface="Arial" pitchFamily="30" charset="0"/>
                      <a:ea typeface="Arial" pitchFamily="30" charset="0"/>
                      <a:cs typeface="Arial" pitchFamily="30" charset="0"/>
                    </a:endParaRPr>
                  </a:p>
                </p:txBody>
              </p:sp>
              <p:sp>
                <p:nvSpPr>
                  <p:cNvPr id="28715" name="Oval 46"/>
                  <p:cNvSpPr>
                    <a:spLocks noChangeArrowheads="1"/>
                  </p:cNvSpPr>
                  <p:nvPr/>
                </p:nvSpPr>
                <p:spPr bwMode="auto">
                  <a:xfrm>
                    <a:off x="2918" y="977"/>
                    <a:ext cx="382" cy="352"/>
                  </a:xfrm>
                  <a:prstGeom prst="ellipse">
                    <a:avLst/>
                  </a:prstGeom>
                  <a:gradFill rotWithShape="1">
                    <a:gsLst>
                      <a:gs pos="0">
                        <a:srgbClr val="7BE97E"/>
                      </a:gs>
                      <a:gs pos="100000">
                        <a:srgbClr val="6AC96D"/>
                      </a:gs>
                    </a:gsLst>
                    <a:path path="shape">
                      <a:fillToRect l="50000" t="50000" r="50000" b="50000"/>
                    </a:path>
                  </a:gradFill>
                  <a:ln w="9525">
                    <a:solidFill>
                      <a:schemeClr val="tx1"/>
                    </a:solidFill>
                    <a:round/>
                    <a:headEnd/>
                    <a:tailEnd/>
                  </a:ln>
                </p:spPr>
                <p:txBody>
                  <a:bodyPr wrap="none" anchor="ctr">
                    <a:prstTxWarp prst="textNoShape">
                      <a:avLst/>
                    </a:prstTxWarp>
                  </a:bodyPr>
                  <a:lstStyle/>
                  <a:p>
                    <a:pPr algn="ctr"/>
                    <a:endParaRPr lang="en-US" sz="1800" dirty="0">
                      <a:latin typeface="Arial" pitchFamily="30" charset="0"/>
                      <a:ea typeface="Arial" pitchFamily="30" charset="0"/>
                      <a:cs typeface="Arial" pitchFamily="30" charset="0"/>
                    </a:endParaRPr>
                  </a:p>
                </p:txBody>
              </p:sp>
            </p:grpSp>
          </p:grpSp>
        </p:grpSp>
        <p:sp>
          <p:nvSpPr>
            <p:cNvPr id="28686" name="AutoShape 7"/>
            <p:cNvSpPr>
              <a:spLocks noChangeArrowheads="1"/>
            </p:cNvSpPr>
            <p:nvPr/>
          </p:nvSpPr>
          <p:spPr bwMode="auto">
            <a:xfrm>
              <a:off x="5329316" y="3937000"/>
              <a:ext cx="1365217" cy="1008063"/>
            </a:xfrm>
            <a:prstGeom prst="can">
              <a:avLst>
                <a:gd name="adj" fmla="val 34259"/>
              </a:avLst>
            </a:prstGeom>
            <a:solidFill>
              <a:schemeClr val="accent1"/>
            </a:solidFill>
            <a:ln w="9525">
              <a:solidFill>
                <a:schemeClr val="tx1"/>
              </a:solidFill>
              <a:round/>
              <a:headEnd/>
              <a:tailEnd/>
            </a:ln>
          </p:spPr>
          <p:txBody>
            <a:bodyPr wrap="none" anchor="ctr">
              <a:prstTxWarp prst="textNoShape">
                <a:avLst/>
              </a:prstTxWarp>
            </a:bodyPr>
            <a:lstStyle/>
            <a:p>
              <a:pPr>
                <a:buFont typeface="Arial" pitchFamily="30" charset="0"/>
                <a:buChar char="•"/>
              </a:pPr>
              <a:r>
                <a:rPr lang="en-US" sz="900" dirty="0"/>
                <a:t> Models with Use Cases</a:t>
              </a:r>
            </a:p>
            <a:p>
              <a:pPr>
                <a:buFont typeface="Arial" pitchFamily="30" charset="0"/>
                <a:buChar char="•"/>
              </a:pPr>
              <a:r>
                <a:rPr lang="en-US" sz="900" dirty="0"/>
                <a:t> Engineering Data</a:t>
              </a:r>
            </a:p>
            <a:p>
              <a:pPr>
                <a:buFont typeface="Arial" pitchFamily="30" charset="0"/>
                <a:buChar char="•"/>
              </a:pPr>
              <a:r>
                <a:rPr lang="en-US" sz="900" dirty="0"/>
                <a:t> distributed (project,,</a:t>
              </a:r>
            </a:p>
            <a:p>
              <a:r>
                <a:rPr lang="en-US" sz="900" dirty="0"/>
                <a:t>Line, institution</a:t>
              </a:r>
            </a:p>
          </p:txBody>
        </p:sp>
        <p:sp>
          <p:nvSpPr>
            <p:cNvPr id="28687" name="TextBox 55"/>
            <p:cNvSpPr txBox="1">
              <a:spLocks noChangeArrowheads="1"/>
            </p:cNvSpPr>
            <p:nvPr/>
          </p:nvSpPr>
          <p:spPr bwMode="auto">
            <a:xfrm>
              <a:off x="5519811" y="4073526"/>
              <a:ext cx="988989" cy="246063"/>
            </a:xfrm>
            <a:prstGeom prst="rect">
              <a:avLst/>
            </a:prstGeom>
            <a:noFill/>
            <a:ln w="9525">
              <a:noFill/>
              <a:miter lim="800000"/>
              <a:headEnd/>
              <a:tailEnd/>
            </a:ln>
          </p:spPr>
          <p:txBody>
            <a:bodyPr wrap="none">
              <a:prstTxWarp prst="textNoShape">
                <a:avLst/>
              </a:prstTxWarp>
              <a:spAutoFit/>
            </a:bodyPr>
            <a:lstStyle/>
            <a:p>
              <a:r>
                <a:rPr lang="en-US" sz="1000" dirty="0"/>
                <a:t>Repositories</a:t>
              </a:r>
            </a:p>
          </p:txBody>
        </p:sp>
        <p:cxnSp>
          <p:nvCxnSpPr>
            <p:cNvPr id="57" name="Straight Arrow Connector 56"/>
            <p:cNvCxnSpPr>
              <a:cxnSpLocks noChangeShapeType="1"/>
            </p:cNvCxnSpPr>
            <p:nvPr/>
          </p:nvCxnSpPr>
          <p:spPr bwMode="auto">
            <a:xfrm rot="5400000" flipH="1" flipV="1">
              <a:off x="5715794" y="3771107"/>
              <a:ext cx="592137" cy="0"/>
            </a:xfrm>
            <a:prstGeom prst="straightConnector1">
              <a:avLst/>
            </a:prstGeom>
            <a:noFill/>
            <a:ln w="25400">
              <a:solidFill>
                <a:schemeClr val="accent1"/>
              </a:solidFill>
              <a:round/>
              <a:headEnd type="arrow" w="med" len="med"/>
              <a:tailEnd type="arrow" w="med" len="med"/>
            </a:ln>
            <a:effectLst>
              <a:outerShdw dist="20000" dir="5400000" rotWithShape="0">
                <a:srgbClr val="808080">
                  <a:alpha val="37999"/>
                </a:srgbClr>
              </a:outerShdw>
            </a:effectLst>
          </p:spPr>
        </p:cxnSp>
        <p:sp>
          <p:nvSpPr>
            <p:cNvPr id="28690" name="TextBox 70"/>
            <p:cNvSpPr txBox="1">
              <a:spLocks noChangeArrowheads="1"/>
            </p:cNvSpPr>
            <p:nvPr/>
          </p:nvSpPr>
          <p:spPr bwMode="auto">
            <a:xfrm>
              <a:off x="3850414" y="4345185"/>
              <a:ext cx="779443" cy="276999"/>
            </a:xfrm>
            <a:prstGeom prst="rect">
              <a:avLst/>
            </a:prstGeom>
            <a:noFill/>
            <a:ln w="9525">
              <a:noFill/>
              <a:miter lim="800000"/>
              <a:headEnd/>
              <a:tailEnd/>
            </a:ln>
          </p:spPr>
          <p:txBody>
            <a:bodyPr>
              <a:prstTxWarp prst="textNoShape">
                <a:avLst/>
              </a:prstTxWarp>
              <a:spAutoFit/>
            </a:bodyPr>
            <a:lstStyle/>
            <a:p>
              <a:r>
                <a:rPr lang="en-US" sz="1200" dirty="0"/>
                <a:t>Archive</a:t>
              </a:r>
            </a:p>
          </p:txBody>
        </p:sp>
        <p:sp>
          <p:nvSpPr>
            <p:cNvPr id="28691" name="TextBox 37"/>
            <p:cNvSpPr txBox="1">
              <a:spLocks noChangeArrowheads="1"/>
            </p:cNvSpPr>
            <p:nvPr/>
          </p:nvSpPr>
          <p:spPr bwMode="auto">
            <a:xfrm>
              <a:off x="4348265" y="3981451"/>
              <a:ext cx="739938" cy="276999"/>
            </a:xfrm>
            <a:prstGeom prst="rect">
              <a:avLst/>
            </a:prstGeom>
            <a:noFill/>
            <a:ln w="9525">
              <a:noFill/>
              <a:miter lim="800000"/>
              <a:headEnd/>
              <a:tailEnd/>
            </a:ln>
          </p:spPr>
          <p:txBody>
            <a:bodyPr wrap="none">
              <a:prstTxWarp prst="textNoShape">
                <a:avLst/>
              </a:prstTxWarp>
              <a:spAutoFit/>
            </a:bodyPr>
            <a:lstStyle/>
            <a:p>
              <a:r>
                <a:rPr lang="en-US" sz="1200" dirty="0"/>
                <a:t>Retrieve</a:t>
              </a:r>
            </a:p>
          </p:txBody>
        </p:sp>
        <p:cxnSp>
          <p:nvCxnSpPr>
            <p:cNvPr id="91" name="Straight Arrow Connector 90"/>
            <p:cNvCxnSpPr>
              <a:cxnSpLocks noChangeShapeType="1"/>
            </p:cNvCxnSpPr>
            <p:nvPr/>
          </p:nvCxnSpPr>
          <p:spPr bwMode="auto">
            <a:xfrm rot="10800000" flipV="1">
              <a:off x="6700838" y="4303713"/>
              <a:ext cx="512762" cy="0"/>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cxnSp>
          <p:nvCxnSpPr>
            <p:cNvPr id="97" name="Straight Arrow Connector 96"/>
            <p:cNvCxnSpPr>
              <a:cxnSpLocks noChangeShapeType="1"/>
            </p:cNvCxnSpPr>
            <p:nvPr/>
          </p:nvCxnSpPr>
          <p:spPr bwMode="auto">
            <a:xfrm rot="5400000">
              <a:off x="7178675" y="3757613"/>
              <a:ext cx="600075" cy="12700"/>
            </a:xfrm>
            <a:prstGeom prst="straightConnector1">
              <a:avLst/>
            </a:prstGeom>
            <a:noFill/>
            <a:ln w="25400">
              <a:solidFill>
                <a:schemeClr val="accent1"/>
              </a:solidFill>
              <a:round/>
              <a:headEnd type="arrow" w="med" len="med"/>
              <a:tailEnd/>
            </a:ln>
            <a:effectLst>
              <a:outerShdw dist="20000" dir="5400000" rotWithShape="0">
                <a:srgbClr val="808080">
                  <a:alpha val="37999"/>
                </a:srgbClr>
              </a:outerShdw>
            </a:effectLst>
          </p:spPr>
        </p:cxnSp>
        <p:sp>
          <p:nvSpPr>
            <p:cNvPr id="28694" name="AutoShape 14"/>
            <p:cNvSpPr>
              <a:spLocks noChangeArrowheads="1"/>
            </p:cNvSpPr>
            <p:nvPr/>
          </p:nvSpPr>
          <p:spPr bwMode="auto">
            <a:xfrm rot="10800000" flipH="1">
              <a:off x="7024725" y="4067176"/>
              <a:ext cx="1038200" cy="706438"/>
            </a:xfrm>
            <a:prstGeom prst="foldedCorner">
              <a:avLst>
                <a:gd name="adj" fmla="val 22514"/>
              </a:avLst>
            </a:prstGeom>
            <a:solidFill>
              <a:srgbClr val="CCFFCC"/>
            </a:solidFill>
            <a:ln w="9525">
              <a:solidFill>
                <a:schemeClr val="tx1"/>
              </a:solidFill>
              <a:round/>
              <a:headEnd/>
              <a:tailEnd/>
            </a:ln>
          </p:spPr>
          <p:txBody>
            <a:bodyPr wrap="none" anchor="ctr">
              <a:prstTxWarp prst="textNoShape">
                <a:avLst/>
              </a:prstTxWarp>
            </a:bodyPr>
            <a:lstStyle/>
            <a:p>
              <a:endParaRPr lang="en-US" dirty="0"/>
            </a:p>
          </p:txBody>
        </p:sp>
        <p:sp>
          <p:nvSpPr>
            <p:cNvPr id="28695" name="TextBox 71"/>
            <p:cNvSpPr txBox="1">
              <a:spLocks noChangeArrowheads="1"/>
            </p:cNvSpPr>
            <p:nvPr/>
          </p:nvSpPr>
          <p:spPr bwMode="auto">
            <a:xfrm>
              <a:off x="7005676" y="3997326"/>
              <a:ext cx="1562062" cy="923330"/>
            </a:xfrm>
            <a:prstGeom prst="rect">
              <a:avLst/>
            </a:prstGeom>
            <a:noFill/>
            <a:ln w="9525">
              <a:noFill/>
              <a:miter lim="800000"/>
              <a:headEnd/>
              <a:tailEnd/>
            </a:ln>
          </p:spPr>
          <p:txBody>
            <a:bodyPr>
              <a:prstTxWarp prst="textNoShape">
                <a:avLst/>
              </a:prstTxWarp>
              <a:spAutoFit/>
            </a:bodyPr>
            <a:lstStyle/>
            <a:p>
              <a:r>
                <a:rPr lang="en-US" sz="900" dirty="0" smtClean="0"/>
                <a:t>Standards</a:t>
              </a:r>
            </a:p>
            <a:p>
              <a:pPr>
                <a:buFont typeface="Arial"/>
                <a:buChar char="•"/>
              </a:pPr>
              <a:r>
                <a:rPr lang="en-US" sz="900" dirty="0" smtClean="0"/>
                <a:t>Modeling template</a:t>
              </a:r>
            </a:p>
            <a:p>
              <a:pPr>
                <a:buFont typeface="Arial" pitchFamily="30" charset="0"/>
                <a:buChar char="•"/>
              </a:pPr>
              <a:r>
                <a:rPr lang="en-US" sz="900" dirty="0"/>
                <a:t>Naming conv.</a:t>
              </a:r>
            </a:p>
            <a:p>
              <a:pPr>
                <a:buFont typeface="Arial" pitchFamily="30" charset="0"/>
                <a:buChar char="•"/>
              </a:pPr>
              <a:r>
                <a:rPr lang="en-US" sz="900" dirty="0"/>
                <a:t>Modeling style guide</a:t>
              </a:r>
            </a:p>
            <a:p>
              <a:pPr>
                <a:buFont typeface="Arial" pitchFamily="30" charset="0"/>
                <a:buChar char="•"/>
              </a:pPr>
              <a:r>
                <a:rPr lang="en-US" sz="900" dirty="0"/>
                <a:t>Data exchange</a:t>
              </a:r>
              <a:endParaRPr lang="en-US" sz="900" dirty="0" smtClean="0"/>
            </a:p>
            <a:p>
              <a:pPr>
                <a:buFont typeface="Arial" pitchFamily="30" charset="0"/>
                <a:buChar char="•"/>
              </a:pPr>
              <a:endParaRPr lang="en-US" sz="900" dirty="0"/>
            </a:p>
          </p:txBody>
        </p:sp>
        <p:grpSp>
          <p:nvGrpSpPr>
            <p:cNvPr id="13" name="Group 89"/>
            <p:cNvGrpSpPr>
              <a:grpSpLocks/>
            </p:cNvGrpSpPr>
            <p:nvPr/>
          </p:nvGrpSpPr>
          <p:grpSpPr bwMode="auto">
            <a:xfrm>
              <a:off x="3273554" y="2162184"/>
              <a:ext cx="1770018" cy="303295"/>
              <a:chOff x="2335213" y="2465388"/>
              <a:chExt cx="762000" cy="164718"/>
            </a:xfrm>
          </p:grpSpPr>
          <p:cxnSp>
            <p:nvCxnSpPr>
              <p:cNvPr id="53" name="Straight Arrow Connector 52"/>
              <p:cNvCxnSpPr>
                <a:cxnSpLocks noChangeShapeType="1"/>
              </p:cNvCxnSpPr>
              <p:nvPr/>
            </p:nvCxnSpPr>
            <p:spPr bwMode="auto">
              <a:xfrm flipV="1">
                <a:off x="2335157" y="2465383"/>
                <a:ext cx="762019" cy="1724"/>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sp>
            <p:nvSpPr>
              <p:cNvPr id="28697" name="TextBox 69"/>
              <p:cNvSpPr txBox="1">
                <a:spLocks noChangeArrowheads="1"/>
              </p:cNvSpPr>
              <p:nvPr/>
            </p:nvSpPr>
            <p:spPr bwMode="auto">
              <a:xfrm>
                <a:off x="2576513" y="2479669"/>
                <a:ext cx="477837" cy="150437"/>
              </a:xfrm>
              <a:prstGeom prst="rect">
                <a:avLst/>
              </a:prstGeom>
              <a:noFill/>
              <a:ln w="9525">
                <a:noFill/>
                <a:miter lim="800000"/>
                <a:headEnd/>
                <a:tailEnd/>
              </a:ln>
            </p:spPr>
            <p:txBody>
              <a:bodyPr>
                <a:prstTxWarp prst="textNoShape">
                  <a:avLst/>
                </a:prstTxWarp>
                <a:spAutoFit/>
              </a:bodyPr>
              <a:lstStyle/>
              <a:p>
                <a:pPr algn="ctr"/>
                <a:r>
                  <a:rPr lang="en-US" sz="1200" dirty="0"/>
                  <a:t>Use</a:t>
                </a:r>
              </a:p>
            </p:txBody>
          </p:sp>
        </p:grpSp>
        <p:cxnSp>
          <p:nvCxnSpPr>
            <p:cNvPr id="62" name="Straight Arrow Connector 61"/>
            <p:cNvCxnSpPr>
              <a:cxnSpLocks noChangeShapeType="1"/>
              <a:stCxn id="40" idx="3"/>
            </p:cNvCxnSpPr>
            <p:nvPr/>
          </p:nvCxnSpPr>
          <p:spPr bwMode="auto">
            <a:xfrm>
              <a:off x="3259138" y="4069795"/>
              <a:ext cx="1874837" cy="573087"/>
            </a:xfrm>
            <a:prstGeom prst="straightConnector1">
              <a:avLst/>
            </a:prstGeom>
            <a:noFill/>
            <a:ln w="25400">
              <a:solidFill>
                <a:schemeClr val="accent1"/>
              </a:solidFill>
              <a:round/>
              <a:headEnd type="arrow"/>
              <a:tailEnd type="arrow" w="med" len="med"/>
            </a:ln>
            <a:effectLst>
              <a:outerShdw dist="20000" dir="5400000" rotWithShape="0">
                <a:srgbClr val="808080">
                  <a:alpha val="37999"/>
                </a:srgbClr>
              </a:outerShdw>
            </a:effectLst>
          </p:spPr>
        </p:cxnSp>
      </p:grpSp>
      <p:sp>
        <p:nvSpPr>
          <p:cNvPr id="79" name="TextBox 78"/>
          <p:cNvSpPr txBox="1"/>
          <p:nvPr/>
        </p:nvSpPr>
        <p:spPr>
          <a:xfrm>
            <a:off x="1258992" y="1022866"/>
            <a:ext cx="2622358" cy="400110"/>
          </a:xfrm>
          <a:prstGeom prst="rect">
            <a:avLst/>
          </a:prstGeom>
          <a:noFill/>
        </p:spPr>
        <p:txBody>
          <a:bodyPr wrap="none" rtlCol="0">
            <a:spAutoFit/>
          </a:bodyPr>
          <a:lstStyle/>
          <a:p>
            <a:r>
              <a:rPr lang="en-US" sz="2000" dirty="0" smtClean="0"/>
              <a:t>Projects build models</a:t>
            </a:r>
            <a:endParaRPr lang="en-US" sz="2000" dirty="0"/>
          </a:p>
        </p:txBody>
      </p:sp>
      <p:sp>
        <p:nvSpPr>
          <p:cNvPr id="80" name="TextBox 79"/>
          <p:cNvSpPr txBox="1"/>
          <p:nvPr/>
        </p:nvSpPr>
        <p:spPr>
          <a:xfrm>
            <a:off x="5450459" y="914400"/>
            <a:ext cx="2433633" cy="400110"/>
          </a:xfrm>
          <a:prstGeom prst="rect">
            <a:avLst/>
          </a:prstGeom>
          <a:noFill/>
        </p:spPr>
        <p:txBody>
          <a:bodyPr wrap="square" rtlCol="0">
            <a:spAutoFit/>
          </a:bodyPr>
          <a:lstStyle/>
          <a:p>
            <a:r>
              <a:rPr lang="en-US" sz="2000" dirty="0" smtClean="0"/>
              <a:t>Institution provides:</a:t>
            </a:r>
            <a:endParaRPr lang="en-US" sz="2000" dirty="0"/>
          </a:p>
        </p:txBody>
      </p:sp>
      <p:sp>
        <p:nvSpPr>
          <p:cNvPr id="15" name="Slide Number Placeholder 14"/>
          <p:cNvSpPr>
            <a:spLocks noGrp="1"/>
          </p:cNvSpPr>
          <p:nvPr>
            <p:ph type="sldNum" sz="quarter" idx="10"/>
          </p:nvPr>
        </p:nvSpPr>
        <p:spPr/>
        <p:txBody>
          <a:bodyPr/>
          <a:lstStyle/>
          <a:p>
            <a:pPr>
              <a:defRPr/>
            </a:pPr>
            <a:fld id="{FBA43EC7-B018-492A-98F6-32908B5B9E8D}" type="slidenum">
              <a:rPr lang="en-US" smtClean="0"/>
              <a:pPr>
                <a:defRPr/>
              </a:pPr>
              <a:t>72</a:t>
            </a:fld>
            <a:endParaRPr lang="en-US" dirty="0"/>
          </a:p>
        </p:txBody>
      </p:sp>
      <p:sp>
        <p:nvSpPr>
          <p:cNvPr id="82" name="Rectangle 81"/>
          <p:cNvSpPr/>
          <p:nvPr/>
        </p:nvSpPr>
        <p:spPr>
          <a:xfrm>
            <a:off x="6870700" y="6540500"/>
            <a:ext cx="1739900" cy="228600"/>
          </a:xfrm>
          <a:prstGeom prst="rect">
            <a:avLst/>
          </a:prstGeom>
          <a:solidFill>
            <a:srgbClr val="FFFCD8"/>
          </a:solidFill>
          <a:ln>
            <a:solidFill>
              <a:srgbClr val="8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Source: Chi Lin, JPL</a:t>
            </a:r>
            <a:endParaRPr lang="en-US" sz="1100" dirty="0">
              <a:solidFill>
                <a:schemeClr val="tx1"/>
              </a:solidFill>
            </a:endParaRPr>
          </a:p>
        </p:txBody>
      </p:sp>
    </p:spTree>
    <p:extLst>
      <p:ext uri="{BB962C8B-B14F-4D97-AF65-F5344CB8AC3E}">
        <p14:creationId xmlns:p14="http://schemas.microsoft.com/office/powerpoint/2010/main" val="8047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95300" y="0"/>
            <a:ext cx="7772400" cy="701524"/>
          </a:xfrm>
        </p:spPr>
        <p:txBody>
          <a:bodyPr/>
          <a:lstStyle/>
          <a:p>
            <a:pPr eaLnBrk="1" hangingPunct="1">
              <a:lnSpc>
                <a:spcPct val="80000"/>
              </a:lnSpc>
            </a:pPr>
            <a:r>
              <a:rPr lang="en-US" dirty="0" smtClean="0">
                <a:solidFill>
                  <a:srgbClr val="2D2DB9"/>
                </a:solidFill>
              </a:rPr>
              <a:t>Cultural Change Roadmap</a:t>
            </a:r>
            <a:endParaRPr lang="en-US" dirty="0" smtClean="0">
              <a:solidFill>
                <a:srgbClr val="2D2DB9"/>
              </a:solidFill>
              <a:latin typeface="Verdana" pitchFamily="-112" charset="0"/>
            </a:endParaRPr>
          </a:p>
        </p:txBody>
      </p:sp>
      <p:cxnSp>
        <p:nvCxnSpPr>
          <p:cNvPr id="38919" name="AutoShape 5"/>
          <p:cNvCxnSpPr>
            <a:cxnSpLocks noChangeShapeType="1"/>
          </p:cNvCxnSpPr>
          <p:nvPr/>
        </p:nvCxnSpPr>
        <p:spPr bwMode="auto">
          <a:xfrm flipV="1">
            <a:off x="995363" y="1377804"/>
            <a:ext cx="3175" cy="4189412"/>
          </a:xfrm>
          <a:prstGeom prst="straightConnector1">
            <a:avLst/>
          </a:prstGeom>
          <a:noFill/>
          <a:ln w="19050" cmpd="sng">
            <a:solidFill>
              <a:schemeClr val="tx1"/>
            </a:solidFill>
            <a:round/>
            <a:headEnd/>
            <a:tailEnd type="triangle" w="lg" len="lg"/>
          </a:ln>
        </p:spPr>
      </p:cxnSp>
      <p:cxnSp>
        <p:nvCxnSpPr>
          <p:cNvPr id="38920" name="AutoShape 6"/>
          <p:cNvCxnSpPr>
            <a:cxnSpLocks noChangeShapeType="1"/>
          </p:cNvCxnSpPr>
          <p:nvPr/>
        </p:nvCxnSpPr>
        <p:spPr bwMode="auto">
          <a:xfrm flipV="1">
            <a:off x="992188" y="5556104"/>
            <a:ext cx="6454775" cy="146"/>
          </a:xfrm>
          <a:prstGeom prst="straightConnector1">
            <a:avLst/>
          </a:prstGeom>
          <a:noFill/>
          <a:ln w="19050" cmpd="sng">
            <a:solidFill>
              <a:schemeClr val="tx1"/>
            </a:solidFill>
            <a:round/>
            <a:headEnd/>
            <a:tailEnd type="triangle" w="lg" len="lg"/>
          </a:ln>
        </p:spPr>
      </p:cxnSp>
      <p:sp>
        <p:nvSpPr>
          <p:cNvPr id="38921" name="Freeform 7"/>
          <p:cNvSpPr>
            <a:spLocks/>
          </p:cNvSpPr>
          <p:nvPr/>
        </p:nvSpPr>
        <p:spPr bwMode="auto">
          <a:xfrm>
            <a:off x="2378075" y="1995341"/>
            <a:ext cx="4610100" cy="3148013"/>
          </a:xfrm>
          <a:custGeom>
            <a:avLst/>
            <a:gdLst>
              <a:gd name="T0" fmla="*/ 0 w 1490"/>
              <a:gd name="T1" fmla="*/ 2147483647 h 1018"/>
              <a:gd name="T2" fmla="*/ 2147483647 w 1490"/>
              <a:gd name="T3" fmla="*/ 2147483647 h 1018"/>
              <a:gd name="T4" fmla="*/ 2147483647 w 1490"/>
              <a:gd name="T5" fmla="*/ 2147483647 h 1018"/>
              <a:gd name="T6" fmla="*/ 2147483647 w 1490"/>
              <a:gd name="T7" fmla="*/ 2147483647 h 1018"/>
              <a:gd name="T8" fmla="*/ 2147483647 w 1490"/>
              <a:gd name="T9" fmla="*/ 2147483647 h 1018"/>
              <a:gd name="T10" fmla="*/ 2147483647 w 1490"/>
              <a:gd name="T11" fmla="*/ 2147483647 h 1018"/>
              <a:gd name="T12" fmla="*/ 2147483647 w 1490"/>
              <a:gd name="T13" fmla="*/ 2147483647 h 1018"/>
              <a:gd name="T14" fmla="*/ 2147483647 w 1490"/>
              <a:gd name="T15" fmla="*/ 2147483647 h 1018"/>
              <a:gd name="T16" fmla="*/ 2147483647 w 1490"/>
              <a:gd name="T17" fmla="*/ 2147483647 h 10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90"/>
              <a:gd name="T28" fmla="*/ 0 h 1018"/>
              <a:gd name="T29" fmla="*/ 1490 w 1490"/>
              <a:gd name="T30" fmla="*/ 1018 h 10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90" h="1018">
                <a:moveTo>
                  <a:pt x="0" y="1011"/>
                </a:moveTo>
                <a:cubicBezTo>
                  <a:pt x="5" y="1014"/>
                  <a:pt x="11" y="1018"/>
                  <a:pt x="62" y="1005"/>
                </a:cubicBezTo>
                <a:cubicBezTo>
                  <a:pt x="113" y="992"/>
                  <a:pt x="223" y="975"/>
                  <a:pt x="304" y="931"/>
                </a:cubicBezTo>
                <a:cubicBezTo>
                  <a:pt x="385" y="887"/>
                  <a:pt x="473" y="811"/>
                  <a:pt x="546" y="739"/>
                </a:cubicBezTo>
                <a:cubicBezTo>
                  <a:pt x="619" y="667"/>
                  <a:pt x="684" y="574"/>
                  <a:pt x="740" y="497"/>
                </a:cubicBezTo>
                <a:cubicBezTo>
                  <a:pt x="796" y="420"/>
                  <a:pt x="820" y="348"/>
                  <a:pt x="884" y="279"/>
                </a:cubicBezTo>
                <a:cubicBezTo>
                  <a:pt x="948" y="210"/>
                  <a:pt x="1037" y="127"/>
                  <a:pt x="1126" y="83"/>
                </a:cubicBezTo>
                <a:cubicBezTo>
                  <a:pt x="1215" y="39"/>
                  <a:pt x="1355" y="26"/>
                  <a:pt x="1416" y="13"/>
                </a:cubicBezTo>
                <a:cubicBezTo>
                  <a:pt x="1477" y="0"/>
                  <a:pt x="1478" y="6"/>
                  <a:pt x="1490" y="5"/>
                </a:cubicBezTo>
              </a:path>
            </a:pathLst>
          </a:custGeom>
          <a:noFill/>
          <a:ln w="9525">
            <a:solidFill>
              <a:schemeClr val="tx1"/>
            </a:solidFill>
            <a:round/>
            <a:headEnd/>
            <a:tailEnd/>
          </a:ln>
        </p:spPr>
        <p:txBody>
          <a:bodyPr/>
          <a:lstStyle/>
          <a:p>
            <a:endParaRPr lang="en-US"/>
          </a:p>
        </p:txBody>
      </p:sp>
      <p:sp>
        <p:nvSpPr>
          <p:cNvPr id="38922" name="Text Box 8"/>
          <p:cNvSpPr txBox="1">
            <a:spLocks noChangeArrowheads="1"/>
          </p:cNvSpPr>
          <p:nvPr/>
        </p:nvSpPr>
        <p:spPr bwMode="auto">
          <a:xfrm>
            <a:off x="1749154" y="4916958"/>
            <a:ext cx="665434" cy="332142"/>
          </a:xfrm>
          <a:prstGeom prst="rect">
            <a:avLst/>
          </a:prstGeom>
          <a:noFill/>
          <a:ln w="9525">
            <a:noFill/>
            <a:miter lim="800000"/>
            <a:headEnd/>
            <a:tailEnd/>
          </a:ln>
        </p:spPr>
        <p:txBody>
          <a:bodyPr wrap="none" lIns="0" tIns="0" rIns="0" bIns="0" anchor="ctr">
            <a:spAutoFit/>
          </a:bodyPr>
          <a:lstStyle/>
          <a:p>
            <a:pPr algn="r">
              <a:lnSpc>
                <a:spcPct val="75000"/>
              </a:lnSpc>
            </a:pPr>
            <a:r>
              <a:rPr lang="en-US" sz="1400" i="0" dirty="0">
                <a:solidFill>
                  <a:srgbClr val="006600"/>
                </a:solidFill>
                <a:latin typeface="Arial" charset="0"/>
              </a:rPr>
              <a:t>Contact</a:t>
            </a:r>
          </a:p>
          <a:p>
            <a:pPr algn="r">
              <a:lnSpc>
                <a:spcPct val="75000"/>
              </a:lnSpc>
            </a:pPr>
            <a:endParaRPr lang="en-US" sz="1400" b="0" dirty="0">
              <a:solidFill>
                <a:srgbClr val="006600"/>
              </a:solidFill>
              <a:latin typeface="Arial" charset="0"/>
            </a:endParaRPr>
          </a:p>
        </p:txBody>
      </p:sp>
      <p:sp>
        <p:nvSpPr>
          <p:cNvPr id="38923" name="Text Box 9"/>
          <p:cNvSpPr txBox="1">
            <a:spLocks noChangeArrowheads="1"/>
          </p:cNvSpPr>
          <p:nvPr/>
        </p:nvSpPr>
        <p:spPr bwMode="auto">
          <a:xfrm>
            <a:off x="2534592" y="4598493"/>
            <a:ext cx="884883" cy="170559"/>
          </a:xfrm>
          <a:prstGeom prst="rect">
            <a:avLst/>
          </a:prstGeom>
          <a:noFill/>
          <a:ln w="9525">
            <a:noFill/>
            <a:miter lim="800000"/>
            <a:headEnd/>
            <a:tailEnd/>
          </a:ln>
        </p:spPr>
        <p:txBody>
          <a:bodyPr wrap="none" lIns="0" tIns="0" rIns="0" bIns="0" anchor="ctr">
            <a:spAutoFit/>
          </a:bodyPr>
          <a:lstStyle/>
          <a:p>
            <a:pPr algn="r">
              <a:lnSpc>
                <a:spcPct val="75000"/>
              </a:lnSpc>
            </a:pPr>
            <a:r>
              <a:rPr lang="en-US" sz="1400" i="0" dirty="0">
                <a:solidFill>
                  <a:srgbClr val="006600"/>
                </a:solidFill>
                <a:latin typeface="Arial" charset="0"/>
              </a:rPr>
              <a:t>Awareness</a:t>
            </a:r>
          </a:p>
        </p:txBody>
      </p:sp>
      <p:sp>
        <p:nvSpPr>
          <p:cNvPr id="38924" name="Text Box 10"/>
          <p:cNvSpPr txBox="1">
            <a:spLocks noChangeArrowheads="1"/>
          </p:cNvSpPr>
          <p:nvPr/>
        </p:nvSpPr>
        <p:spPr bwMode="auto">
          <a:xfrm>
            <a:off x="2855071" y="3977158"/>
            <a:ext cx="1216867" cy="332142"/>
          </a:xfrm>
          <a:prstGeom prst="rect">
            <a:avLst/>
          </a:prstGeom>
          <a:noFill/>
          <a:ln w="9525">
            <a:noFill/>
            <a:miter lim="800000"/>
            <a:headEnd/>
            <a:tailEnd/>
          </a:ln>
        </p:spPr>
        <p:txBody>
          <a:bodyPr wrap="none" lIns="0" tIns="0" rIns="0" bIns="0" anchor="ctr">
            <a:spAutoFit/>
          </a:bodyPr>
          <a:lstStyle/>
          <a:p>
            <a:pPr algn="r">
              <a:lnSpc>
                <a:spcPct val="75000"/>
              </a:lnSpc>
            </a:pPr>
            <a:r>
              <a:rPr lang="en-US" sz="1400" i="0" dirty="0">
                <a:solidFill>
                  <a:srgbClr val="006600"/>
                </a:solidFill>
                <a:latin typeface="Arial" charset="0"/>
              </a:rPr>
              <a:t>Understanding</a:t>
            </a:r>
          </a:p>
          <a:p>
            <a:pPr algn="r">
              <a:lnSpc>
                <a:spcPct val="75000"/>
              </a:lnSpc>
            </a:pPr>
            <a:endParaRPr lang="en-US" sz="1400" b="0" dirty="0">
              <a:solidFill>
                <a:srgbClr val="006600"/>
              </a:solidFill>
              <a:latin typeface="Arial" charset="0"/>
            </a:endParaRPr>
          </a:p>
        </p:txBody>
      </p:sp>
      <p:sp>
        <p:nvSpPr>
          <p:cNvPr id="38925" name="Text Box 11"/>
          <p:cNvSpPr txBox="1">
            <a:spLocks noChangeArrowheads="1"/>
          </p:cNvSpPr>
          <p:nvPr/>
        </p:nvSpPr>
        <p:spPr bwMode="auto">
          <a:xfrm>
            <a:off x="3746080" y="3291358"/>
            <a:ext cx="844970" cy="332142"/>
          </a:xfrm>
          <a:prstGeom prst="rect">
            <a:avLst/>
          </a:prstGeom>
          <a:noFill/>
          <a:ln w="9525">
            <a:noFill/>
            <a:miter lim="800000"/>
            <a:headEnd/>
            <a:tailEnd/>
          </a:ln>
        </p:spPr>
        <p:txBody>
          <a:bodyPr wrap="none" lIns="0" tIns="0" rIns="0" bIns="0" anchor="ctr">
            <a:spAutoFit/>
          </a:bodyPr>
          <a:lstStyle/>
          <a:p>
            <a:pPr algn="r">
              <a:lnSpc>
                <a:spcPct val="75000"/>
              </a:lnSpc>
            </a:pPr>
            <a:r>
              <a:rPr lang="en-US" sz="1400" i="0" dirty="0">
                <a:solidFill>
                  <a:srgbClr val="006600"/>
                </a:solidFill>
                <a:latin typeface="Arial" charset="0"/>
              </a:rPr>
              <a:t>Initial Use</a:t>
            </a:r>
          </a:p>
          <a:p>
            <a:pPr algn="r">
              <a:lnSpc>
                <a:spcPct val="75000"/>
              </a:lnSpc>
            </a:pPr>
            <a:endParaRPr lang="en-US" sz="1400" b="0" dirty="0">
              <a:solidFill>
                <a:srgbClr val="006600"/>
              </a:solidFill>
              <a:latin typeface="Arial" charset="0"/>
            </a:endParaRPr>
          </a:p>
        </p:txBody>
      </p:sp>
      <p:sp>
        <p:nvSpPr>
          <p:cNvPr id="38926" name="Text Box 12"/>
          <p:cNvSpPr txBox="1">
            <a:spLocks noChangeArrowheads="1"/>
          </p:cNvSpPr>
          <p:nvPr/>
        </p:nvSpPr>
        <p:spPr bwMode="auto">
          <a:xfrm>
            <a:off x="4216724" y="2624608"/>
            <a:ext cx="768026" cy="332142"/>
          </a:xfrm>
          <a:prstGeom prst="rect">
            <a:avLst/>
          </a:prstGeom>
          <a:noFill/>
          <a:ln w="9525">
            <a:noFill/>
            <a:miter lim="800000"/>
            <a:headEnd/>
            <a:tailEnd/>
          </a:ln>
        </p:spPr>
        <p:txBody>
          <a:bodyPr wrap="none" lIns="0" tIns="0" rIns="0" bIns="0" anchor="ctr">
            <a:spAutoFit/>
          </a:bodyPr>
          <a:lstStyle/>
          <a:p>
            <a:pPr algn="r">
              <a:lnSpc>
                <a:spcPct val="75000"/>
              </a:lnSpc>
            </a:pPr>
            <a:r>
              <a:rPr lang="en-US" sz="1400" i="0">
                <a:solidFill>
                  <a:srgbClr val="006600"/>
                </a:solidFill>
                <a:latin typeface="Arial" charset="0"/>
              </a:rPr>
              <a:t>Adoption</a:t>
            </a:r>
          </a:p>
          <a:p>
            <a:pPr algn="r">
              <a:lnSpc>
                <a:spcPct val="75000"/>
              </a:lnSpc>
            </a:pPr>
            <a:endParaRPr lang="en-US" sz="1400" b="0">
              <a:solidFill>
                <a:srgbClr val="006600"/>
              </a:solidFill>
              <a:latin typeface="Arial" charset="0"/>
            </a:endParaRPr>
          </a:p>
        </p:txBody>
      </p:sp>
      <p:sp>
        <p:nvSpPr>
          <p:cNvPr id="38927" name="Oval 15"/>
          <p:cNvSpPr>
            <a:spLocks noChangeArrowheads="1"/>
          </p:cNvSpPr>
          <p:nvPr/>
        </p:nvSpPr>
        <p:spPr bwMode="auto">
          <a:xfrm>
            <a:off x="2482850" y="5016354"/>
            <a:ext cx="179388" cy="179387"/>
          </a:xfrm>
          <a:prstGeom prst="ellipse">
            <a:avLst/>
          </a:prstGeom>
          <a:solidFill>
            <a:schemeClr val="tx1"/>
          </a:solidFill>
          <a:ln w="9525">
            <a:solidFill>
              <a:schemeClr val="tx1"/>
            </a:solidFill>
            <a:round/>
            <a:headEnd/>
            <a:tailEnd/>
          </a:ln>
        </p:spPr>
        <p:txBody>
          <a:bodyPr wrap="none" anchor="ctr"/>
          <a:lstStyle/>
          <a:p>
            <a:pPr algn="ctr">
              <a:lnSpc>
                <a:spcPct val="90000"/>
              </a:lnSpc>
            </a:pPr>
            <a:r>
              <a:rPr lang="en-US" sz="1400" i="0">
                <a:solidFill>
                  <a:schemeClr val="bg1"/>
                </a:solidFill>
                <a:latin typeface="Arial" charset="0"/>
              </a:rPr>
              <a:t>1</a:t>
            </a:r>
          </a:p>
        </p:txBody>
      </p:sp>
      <p:sp>
        <p:nvSpPr>
          <p:cNvPr id="38928" name="Oval 16"/>
          <p:cNvSpPr>
            <a:spLocks noChangeArrowheads="1"/>
          </p:cNvSpPr>
          <p:nvPr/>
        </p:nvSpPr>
        <p:spPr bwMode="auto">
          <a:xfrm>
            <a:off x="3225800" y="4790929"/>
            <a:ext cx="179388" cy="179387"/>
          </a:xfrm>
          <a:prstGeom prst="ellipse">
            <a:avLst/>
          </a:prstGeom>
          <a:solidFill>
            <a:schemeClr val="tx1"/>
          </a:solidFill>
          <a:ln w="9525">
            <a:solidFill>
              <a:schemeClr val="tx1"/>
            </a:solidFill>
            <a:round/>
            <a:headEnd/>
            <a:tailEnd/>
          </a:ln>
        </p:spPr>
        <p:txBody>
          <a:bodyPr wrap="none" lIns="0" tIns="0" rIns="0" bIns="0" anchor="ctr"/>
          <a:lstStyle/>
          <a:p>
            <a:pPr algn="ctr">
              <a:lnSpc>
                <a:spcPct val="90000"/>
              </a:lnSpc>
            </a:pPr>
            <a:r>
              <a:rPr lang="en-US" sz="1400" i="0">
                <a:solidFill>
                  <a:schemeClr val="bg1"/>
                </a:solidFill>
                <a:latin typeface="Arial" charset="0"/>
              </a:rPr>
              <a:t>2</a:t>
            </a:r>
          </a:p>
        </p:txBody>
      </p:sp>
      <p:sp>
        <p:nvSpPr>
          <p:cNvPr id="38929" name="Oval 17"/>
          <p:cNvSpPr>
            <a:spLocks noChangeArrowheads="1"/>
          </p:cNvSpPr>
          <p:nvPr/>
        </p:nvSpPr>
        <p:spPr bwMode="auto">
          <a:xfrm>
            <a:off x="3968750" y="4184504"/>
            <a:ext cx="179388" cy="179387"/>
          </a:xfrm>
          <a:prstGeom prst="ellipse">
            <a:avLst/>
          </a:prstGeom>
          <a:solidFill>
            <a:schemeClr val="tx1"/>
          </a:solidFill>
          <a:ln w="9525">
            <a:solidFill>
              <a:schemeClr val="tx1"/>
            </a:solidFill>
            <a:round/>
            <a:headEnd/>
            <a:tailEnd/>
          </a:ln>
        </p:spPr>
        <p:txBody>
          <a:bodyPr wrap="none" anchor="ctr"/>
          <a:lstStyle/>
          <a:p>
            <a:pPr algn="ctr">
              <a:lnSpc>
                <a:spcPct val="90000"/>
              </a:lnSpc>
            </a:pPr>
            <a:r>
              <a:rPr lang="en-US" sz="1400" i="0">
                <a:solidFill>
                  <a:schemeClr val="bg1"/>
                </a:solidFill>
                <a:latin typeface="Arial" charset="0"/>
              </a:rPr>
              <a:t>3</a:t>
            </a:r>
          </a:p>
        </p:txBody>
      </p:sp>
      <p:sp>
        <p:nvSpPr>
          <p:cNvPr id="38930" name="Oval 18"/>
          <p:cNvSpPr>
            <a:spLocks noChangeArrowheads="1"/>
          </p:cNvSpPr>
          <p:nvPr/>
        </p:nvSpPr>
        <p:spPr bwMode="auto">
          <a:xfrm>
            <a:off x="4581525" y="3446316"/>
            <a:ext cx="179388" cy="177800"/>
          </a:xfrm>
          <a:prstGeom prst="ellipse">
            <a:avLst/>
          </a:prstGeom>
          <a:solidFill>
            <a:schemeClr val="tx1"/>
          </a:solidFill>
          <a:ln w="9525">
            <a:solidFill>
              <a:schemeClr val="tx1"/>
            </a:solidFill>
            <a:round/>
            <a:headEnd/>
            <a:tailEnd/>
          </a:ln>
        </p:spPr>
        <p:txBody>
          <a:bodyPr wrap="none" anchor="ctr"/>
          <a:lstStyle/>
          <a:p>
            <a:pPr algn="ctr">
              <a:lnSpc>
                <a:spcPct val="90000"/>
              </a:lnSpc>
            </a:pPr>
            <a:r>
              <a:rPr lang="en-US" sz="1400" i="0">
                <a:solidFill>
                  <a:schemeClr val="bg1"/>
                </a:solidFill>
                <a:latin typeface="Arial" charset="0"/>
              </a:rPr>
              <a:t>4</a:t>
            </a:r>
          </a:p>
        </p:txBody>
      </p:sp>
      <p:sp>
        <p:nvSpPr>
          <p:cNvPr id="38931" name="Oval 19"/>
          <p:cNvSpPr>
            <a:spLocks noChangeArrowheads="1"/>
          </p:cNvSpPr>
          <p:nvPr/>
        </p:nvSpPr>
        <p:spPr bwMode="auto">
          <a:xfrm>
            <a:off x="5016500" y="2771629"/>
            <a:ext cx="179388" cy="179387"/>
          </a:xfrm>
          <a:prstGeom prst="ellipse">
            <a:avLst/>
          </a:prstGeom>
          <a:solidFill>
            <a:schemeClr val="tx1"/>
          </a:solidFill>
          <a:ln w="9525">
            <a:solidFill>
              <a:schemeClr val="tx1"/>
            </a:solidFill>
            <a:round/>
            <a:headEnd/>
            <a:tailEnd/>
          </a:ln>
        </p:spPr>
        <p:txBody>
          <a:bodyPr wrap="none" anchor="ctr"/>
          <a:lstStyle/>
          <a:p>
            <a:pPr algn="ctr">
              <a:lnSpc>
                <a:spcPct val="90000"/>
              </a:lnSpc>
            </a:pPr>
            <a:r>
              <a:rPr lang="en-US" sz="1400" i="0">
                <a:solidFill>
                  <a:schemeClr val="bg1"/>
                </a:solidFill>
                <a:latin typeface="Arial" charset="0"/>
              </a:rPr>
              <a:t>5</a:t>
            </a:r>
          </a:p>
        </p:txBody>
      </p:sp>
      <p:sp>
        <p:nvSpPr>
          <p:cNvPr id="38932" name="Oval 20"/>
          <p:cNvSpPr>
            <a:spLocks noChangeArrowheads="1"/>
          </p:cNvSpPr>
          <p:nvPr/>
        </p:nvSpPr>
        <p:spPr bwMode="auto">
          <a:xfrm>
            <a:off x="5768975" y="2165204"/>
            <a:ext cx="179388" cy="179387"/>
          </a:xfrm>
          <a:prstGeom prst="ellipse">
            <a:avLst/>
          </a:prstGeom>
          <a:solidFill>
            <a:schemeClr val="tx1"/>
          </a:solidFill>
          <a:ln w="9525">
            <a:solidFill>
              <a:schemeClr val="tx1"/>
            </a:solidFill>
            <a:round/>
            <a:headEnd/>
            <a:tailEnd/>
          </a:ln>
        </p:spPr>
        <p:txBody>
          <a:bodyPr wrap="none" anchor="ctr"/>
          <a:lstStyle/>
          <a:p>
            <a:pPr algn="ctr">
              <a:lnSpc>
                <a:spcPct val="90000"/>
              </a:lnSpc>
            </a:pPr>
            <a:r>
              <a:rPr lang="en-US" sz="1400" i="0">
                <a:solidFill>
                  <a:schemeClr val="bg1"/>
                </a:solidFill>
                <a:latin typeface="Arial" charset="0"/>
              </a:rPr>
              <a:t>6</a:t>
            </a:r>
          </a:p>
        </p:txBody>
      </p:sp>
      <p:sp>
        <p:nvSpPr>
          <p:cNvPr id="38933" name="Oval 21"/>
          <p:cNvSpPr>
            <a:spLocks noChangeArrowheads="1"/>
          </p:cNvSpPr>
          <p:nvPr/>
        </p:nvSpPr>
        <p:spPr bwMode="auto">
          <a:xfrm>
            <a:off x="6675438" y="1949304"/>
            <a:ext cx="179387" cy="179387"/>
          </a:xfrm>
          <a:prstGeom prst="ellipse">
            <a:avLst/>
          </a:prstGeom>
          <a:solidFill>
            <a:schemeClr val="tx1"/>
          </a:solidFill>
          <a:ln w="9525">
            <a:solidFill>
              <a:schemeClr val="tx1"/>
            </a:solidFill>
            <a:round/>
            <a:headEnd/>
            <a:tailEnd/>
          </a:ln>
        </p:spPr>
        <p:txBody>
          <a:bodyPr wrap="none" anchor="ctr"/>
          <a:lstStyle/>
          <a:p>
            <a:pPr algn="ctr">
              <a:lnSpc>
                <a:spcPct val="90000"/>
              </a:lnSpc>
            </a:pPr>
            <a:r>
              <a:rPr lang="en-US" sz="1400" i="0">
                <a:solidFill>
                  <a:schemeClr val="bg1"/>
                </a:solidFill>
                <a:latin typeface="Arial" charset="0"/>
              </a:rPr>
              <a:t>7</a:t>
            </a:r>
          </a:p>
        </p:txBody>
      </p:sp>
      <p:sp>
        <p:nvSpPr>
          <p:cNvPr id="38934" name="Text Box 22"/>
          <p:cNvSpPr txBox="1">
            <a:spLocks noChangeArrowheads="1"/>
          </p:cNvSpPr>
          <p:nvPr/>
        </p:nvSpPr>
        <p:spPr bwMode="auto">
          <a:xfrm rot="16200000">
            <a:off x="-998535" y="3139689"/>
            <a:ext cx="3413128" cy="276999"/>
          </a:xfrm>
          <a:prstGeom prst="rect">
            <a:avLst/>
          </a:prstGeom>
          <a:noFill/>
          <a:ln w="9525">
            <a:noFill/>
            <a:miter lim="800000"/>
            <a:headEnd/>
            <a:tailEnd/>
          </a:ln>
        </p:spPr>
        <p:txBody>
          <a:bodyPr wrap="square" lIns="0" tIns="0" rIns="0" bIns="0" anchor="ctr" anchorCtr="1">
            <a:spAutoFit/>
          </a:bodyPr>
          <a:lstStyle/>
          <a:p>
            <a:pPr>
              <a:spcBef>
                <a:spcPct val="50000"/>
              </a:spcBef>
            </a:pPr>
            <a:r>
              <a:rPr lang="en-US" i="0" dirty="0">
                <a:latin typeface="Arial" charset="0"/>
              </a:rPr>
              <a:t>COMMITMENT TO CHANGE</a:t>
            </a:r>
          </a:p>
        </p:txBody>
      </p:sp>
      <p:sp>
        <p:nvSpPr>
          <p:cNvPr id="38935" name="Text Box 23"/>
          <p:cNvSpPr txBox="1">
            <a:spLocks noChangeArrowheads="1"/>
          </p:cNvSpPr>
          <p:nvPr/>
        </p:nvSpPr>
        <p:spPr bwMode="auto">
          <a:xfrm>
            <a:off x="3976688" y="5603345"/>
            <a:ext cx="752995" cy="276999"/>
          </a:xfrm>
          <a:prstGeom prst="rect">
            <a:avLst/>
          </a:prstGeom>
          <a:noFill/>
          <a:ln w="9525">
            <a:noFill/>
            <a:miter lim="800000"/>
            <a:headEnd/>
            <a:tailEnd/>
          </a:ln>
        </p:spPr>
        <p:txBody>
          <a:bodyPr wrap="square" lIns="0" tIns="0" rIns="0" bIns="0" anchor="ctr" anchorCtr="1">
            <a:spAutoFit/>
          </a:bodyPr>
          <a:lstStyle/>
          <a:p>
            <a:pPr>
              <a:spcBef>
                <a:spcPct val="50000"/>
              </a:spcBef>
            </a:pPr>
            <a:r>
              <a:rPr lang="en-US" i="0" dirty="0">
                <a:latin typeface="Arial" charset="0"/>
              </a:rPr>
              <a:t>TIME</a:t>
            </a:r>
          </a:p>
        </p:txBody>
      </p:sp>
      <p:sp>
        <p:nvSpPr>
          <p:cNvPr id="38936" name="Text Box 24"/>
          <p:cNvSpPr txBox="1">
            <a:spLocks noChangeArrowheads="1"/>
          </p:cNvSpPr>
          <p:nvPr/>
        </p:nvSpPr>
        <p:spPr bwMode="auto">
          <a:xfrm>
            <a:off x="6323013" y="2163616"/>
            <a:ext cx="2135187" cy="320675"/>
          </a:xfrm>
          <a:prstGeom prst="rect">
            <a:avLst/>
          </a:prstGeom>
          <a:noFill/>
          <a:ln w="9525">
            <a:noFill/>
            <a:miter lim="800000"/>
            <a:headEnd/>
            <a:tailEnd/>
          </a:ln>
        </p:spPr>
        <p:txBody>
          <a:bodyPr lIns="0" tIns="0" rIns="0" bIns="0" anchor="ctr">
            <a:spAutoFit/>
          </a:bodyPr>
          <a:lstStyle/>
          <a:p>
            <a:pPr>
              <a:lnSpc>
                <a:spcPct val="75000"/>
              </a:lnSpc>
            </a:pPr>
            <a:r>
              <a:rPr lang="en-US" sz="1400" b="0">
                <a:latin typeface="Arial" charset="0"/>
              </a:rPr>
              <a:t>Mechanisms to support sustaining the change</a:t>
            </a:r>
          </a:p>
        </p:txBody>
      </p:sp>
      <p:sp>
        <p:nvSpPr>
          <p:cNvPr id="38937" name="Text Box 25"/>
          <p:cNvSpPr txBox="1">
            <a:spLocks noChangeArrowheads="1"/>
          </p:cNvSpPr>
          <p:nvPr/>
        </p:nvSpPr>
        <p:spPr bwMode="auto">
          <a:xfrm>
            <a:off x="5568950" y="2712891"/>
            <a:ext cx="2114550" cy="320675"/>
          </a:xfrm>
          <a:prstGeom prst="rect">
            <a:avLst/>
          </a:prstGeom>
          <a:noFill/>
          <a:ln w="9525">
            <a:noFill/>
            <a:miter lim="800000"/>
            <a:headEnd/>
            <a:tailEnd/>
          </a:ln>
        </p:spPr>
        <p:txBody>
          <a:bodyPr lIns="0" tIns="0" rIns="0" bIns="0" anchor="ctr">
            <a:spAutoFit/>
          </a:bodyPr>
          <a:lstStyle/>
          <a:p>
            <a:pPr>
              <a:lnSpc>
                <a:spcPct val="75000"/>
              </a:lnSpc>
            </a:pPr>
            <a:r>
              <a:rPr lang="en-US" sz="1400" b="0">
                <a:latin typeface="Arial" charset="0"/>
              </a:rPr>
              <a:t>Mechanisms to support wider rollout of change</a:t>
            </a:r>
          </a:p>
        </p:txBody>
      </p:sp>
      <p:sp>
        <p:nvSpPr>
          <p:cNvPr id="38938" name="Text Box 26"/>
          <p:cNvSpPr txBox="1">
            <a:spLocks noChangeArrowheads="1"/>
          </p:cNvSpPr>
          <p:nvPr/>
        </p:nvSpPr>
        <p:spPr bwMode="auto">
          <a:xfrm>
            <a:off x="5172075" y="3322491"/>
            <a:ext cx="2905125" cy="493713"/>
          </a:xfrm>
          <a:prstGeom prst="rect">
            <a:avLst/>
          </a:prstGeom>
          <a:noFill/>
          <a:ln w="9525">
            <a:noFill/>
            <a:miter lim="800000"/>
            <a:headEnd/>
            <a:tailEnd/>
          </a:ln>
        </p:spPr>
        <p:txBody>
          <a:bodyPr lIns="0" tIns="0" rIns="0" bIns="0" anchor="ctr">
            <a:spAutoFit/>
          </a:bodyPr>
          <a:lstStyle/>
          <a:p>
            <a:pPr>
              <a:lnSpc>
                <a:spcPct val="75000"/>
              </a:lnSpc>
            </a:pPr>
            <a:r>
              <a:rPr lang="en-US" sz="1400" b="0">
                <a:latin typeface="Arial" charset="0"/>
              </a:rPr>
              <a:t>Mechanisms to support measured success in piloting</a:t>
            </a:r>
          </a:p>
          <a:p>
            <a:pPr>
              <a:lnSpc>
                <a:spcPct val="75000"/>
              </a:lnSpc>
            </a:pPr>
            <a:r>
              <a:rPr lang="en-US" sz="1400" b="0">
                <a:latin typeface="Arial" charset="0"/>
              </a:rPr>
              <a:t>(i.e., initial operational environment )</a:t>
            </a:r>
          </a:p>
        </p:txBody>
      </p:sp>
      <p:sp>
        <p:nvSpPr>
          <p:cNvPr id="38939" name="Text Box 27"/>
          <p:cNvSpPr txBox="1">
            <a:spLocks noChangeArrowheads="1"/>
          </p:cNvSpPr>
          <p:nvPr/>
        </p:nvSpPr>
        <p:spPr bwMode="auto">
          <a:xfrm>
            <a:off x="4592637" y="4008291"/>
            <a:ext cx="3027363" cy="331788"/>
          </a:xfrm>
          <a:prstGeom prst="rect">
            <a:avLst/>
          </a:prstGeom>
          <a:noFill/>
          <a:ln w="9525">
            <a:noFill/>
            <a:miter lim="800000"/>
            <a:headEnd/>
            <a:tailEnd/>
          </a:ln>
        </p:spPr>
        <p:txBody>
          <a:bodyPr wrap="none" lIns="0" tIns="0" rIns="0" bIns="0" anchor="ctr">
            <a:spAutoFit/>
          </a:bodyPr>
          <a:lstStyle/>
          <a:p>
            <a:pPr>
              <a:lnSpc>
                <a:spcPct val="75000"/>
              </a:lnSpc>
            </a:pPr>
            <a:r>
              <a:rPr lang="en-US" sz="1400" b="0" dirty="0">
                <a:latin typeface="Arial" charset="0"/>
              </a:rPr>
              <a:t>Mechanisms to assure understanding</a:t>
            </a:r>
          </a:p>
          <a:p>
            <a:pPr>
              <a:lnSpc>
                <a:spcPct val="75000"/>
              </a:lnSpc>
            </a:pPr>
            <a:r>
              <a:rPr lang="en-US" sz="1400" b="0" dirty="0">
                <a:latin typeface="Arial" charset="0"/>
              </a:rPr>
              <a:t>(training, piloting)</a:t>
            </a:r>
          </a:p>
        </p:txBody>
      </p:sp>
      <p:sp>
        <p:nvSpPr>
          <p:cNvPr id="38940" name="Text Box 28"/>
          <p:cNvSpPr txBox="1">
            <a:spLocks noChangeArrowheads="1"/>
          </p:cNvSpPr>
          <p:nvPr/>
        </p:nvSpPr>
        <p:spPr bwMode="auto">
          <a:xfrm>
            <a:off x="3816350" y="4694091"/>
            <a:ext cx="3270250" cy="331787"/>
          </a:xfrm>
          <a:prstGeom prst="rect">
            <a:avLst/>
          </a:prstGeom>
          <a:noFill/>
          <a:ln w="9525">
            <a:noFill/>
            <a:miter lim="800000"/>
            <a:headEnd/>
            <a:tailEnd/>
          </a:ln>
        </p:spPr>
        <p:txBody>
          <a:bodyPr wrap="none" lIns="0" tIns="0" rIns="0" bIns="0" anchor="ctr">
            <a:spAutoFit/>
          </a:bodyPr>
          <a:lstStyle/>
          <a:p>
            <a:pPr>
              <a:lnSpc>
                <a:spcPct val="75000"/>
              </a:lnSpc>
            </a:pPr>
            <a:r>
              <a:rPr lang="en-US" sz="1400" b="0">
                <a:latin typeface="Arial" charset="0"/>
              </a:rPr>
              <a:t>Mechanisms to promote awareness </a:t>
            </a:r>
          </a:p>
          <a:p>
            <a:pPr>
              <a:lnSpc>
                <a:spcPct val="75000"/>
              </a:lnSpc>
            </a:pPr>
            <a:r>
              <a:rPr lang="en-US" sz="1400" b="0">
                <a:latin typeface="Arial" charset="0"/>
              </a:rPr>
              <a:t>(</a:t>
            </a:r>
            <a:r>
              <a:rPr lang="en-US" sz="1200" b="0">
                <a:latin typeface="Arial" charset="0"/>
              </a:rPr>
              <a:t>e.g., seminars, Modeling Early Adopter Group)</a:t>
            </a:r>
          </a:p>
        </p:txBody>
      </p:sp>
      <p:sp>
        <p:nvSpPr>
          <p:cNvPr id="38941" name="Line 29"/>
          <p:cNvSpPr>
            <a:spLocks noChangeShapeType="1"/>
          </p:cNvSpPr>
          <p:nvPr/>
        </p:nvSpPr>
        <p:spPr bwMode="auto">
          <a:xfrm flipH="1" flipV="1">
            <a:off x="6010275" y="2349354"/>
            <a:ext cx="265113" cy="0"/>
          </a:xfrm>
          <a:prstGeom prst="line">
            <a:avLst/>
          </a:prstGeom>
          <a:noFill/>
          <a:ln w="31750">
            <a:solidFill>
              <a:schemeClr val="tx1"/>
            </a:solidFill>
            <a:round/>
            <a:headEnd/>
            <a:tailEnd type="stealth" w="sm" len="med"/>
          </a:ln>
        </p:spPr>
        <p:txBody>
          <a:bodyPr/>
          <a:lstStyle/>
          <a:p>
            <a:endParaRPr lang="en-US"/>
          </a:p>
        </p:txBody>
      </p:sp>
      <p:sp>
        <p:nvSpPr>
          <p:cNvPr id="38942" name="Line 30"/>
          <p:cNvSpPr>
            <a:spLocks noChangeShapeType="1"/>
          </p:cNvSpPr>
          <p:nvPr/>
        </p:nvSpPr>
        <p:spPr bwMode="auto">
          <a:xfrm flipH="1" flipV="1">
            <a:off x="5257800" y="2876403"/>
            <a:ext cx="265112" cy="0"/>
          </a:xfrm>
          <a:prstGeom prst="line">
            <a:avLst/>
          </a:prstGeom>
          <a:noFill/>
          <a:ln w="31750">
            <a:solidFill>
              <a:schemeClr val="tx1"/>
            </a:solidFill>
            <a:round/>
            <a:headEnd/>
            <a:tailEnd type="stealth" w="sm" len="med"/>
          </a:ln>
        </p:spPr>
        <p:txBody>
          <a:bodyPr/>
          <a:lstStyle/>
          <a:p>
            <a:endParaRPr lang="en-US"/>
          </a:p>
        </p:txBody>
      </p:sp>
      <p:sp>
        <p:nvSpPr>
          <p:cNvPr id="38943" name="Line 31"/>
          <p:cNvSpPr>
            <a:spLocks noChangeShapeType="1"/>
          </p:cNvSpPr>
          <p:nvPr/>
        </p:nvSpPr>
        <p:spPr bwMode="auto">
          <a:xfrm flipH="1" flipV="1">
            <a:off x="4859338" y="3578079"/>
            <a:ext cx="265112" cy="0"/>
          </a:xfrm>
          <a:prstGeom prst="line">
            <a:avLst/>
          </a:prstGeom>
          <a:noFill/>
          <a:ln w="31750">
            <a:solidFill>
              <a:schemeClr val="tx1"/>
            </a:solidFill>
            <a:round/>
            <a:headEnd/>
            <a:tailEnd type="stealth" w="sm" len="med"/>
          </a:ln>
        </p:spPr>
        <p:txBody>
          <a:bodyPr/>
          <a:lstStyle/>
          <a:p>
            <a:endParaRPr lang="en-US"/>
          </a:p>
        </p:txBody>
      </p:sp>
      <p:sp>
        <p:nvSpPr>
          <p:cNvPr id="38944" name="Line 32"/>
          <p:cNvSpPr>
            <a:spLocks noChangeShapeType="1"/>
          </p:cNvSpPr>
          <p:nvPr/>
        </p:nvSpPr>
        <p:spPr bwMode="auto">
          <a:xfrm flipH="1" flipV="1">
            <a:off x="4300537" y="4279754"/>
            <a:ext cx="266700" cy="0"/>
          </a:xfrm>
          <a:prstGeom prst="line">
            <a:avLst/>
          </a:prstGeom>
          <a:noFill/>
          <a:ln w="31750">
            <a:solidFill>
              <a:schemeClr val="tx1"/>
            </a:solidFill>
            <a:round/>
            <a:headEnd/>
            <a:tailEnd type="stealth" w="sm" len="med"/>
          </a:ln>
        </p:spPr>
        <p:txBody>
          <a:bodyPr/>
          <a:lstStyle/>
          <a:p>
            <a:endParaRPr lang="en-US"/>
          </a:p>
        </p:txBody>
      </p:sp>
      <p:sp>
        <p:nvSpPr>
          <p:cNvPr id="38945" name="Line 33"/>
          <p:cNvSpPr>
            <a:spLocks noChangeShapeType="1"/>
          </p:cNvSpPr>
          <p:nvPr/>
        </p:nvSpPr>
        <p:spPr bwMode="auto">
          <a:xfrm flipH="1" flipV="1">
            <a:off x="3432175" y="4867129"/>
            <a:ext cx="266700" cy="0"/>
          </a:xfrm>
          <a:prstGeom prst="line">
            <a:avLst/>
          </a:prstGeom>
          <a:noFill/>
          <a:ln w="31750">
            <a:solidFill>
              <a:schemeClr val="tx1"/>
            </a:solidFill>
            <a:round/>
            <a:headEnd/>
            <a:tailEnd type="stealth" w="sm" len="med"/>
          </a:ln>
        </p:spPr>
        <p:txBody>
          <a:bodyPr/>
          <a:lstStyle/>
          <a:p>
            <a:endParaRPr lang="en-US"/>
          </a:p>
        </p:txBody>
      </p:sp>
      <p:sp>
        <p:nvSpPr>
          <p:cNvPr id="38946" name="Text Box 34"/>
          <p:cNvSpPr txBox="1">
            <a:spLocks noChangeArrowheads="1"/>
          </p:cNvSpPr>
          <p:nvPr/>
        </p:nvSpPr>
        <p:spPr bwMode="auto">
          <a:xfrm>
            <a:off x="1238251" y="6172200"/>
            <a:ext cx="6915150" cy="461665"/>
          </a:xfrm>
          <a:prstGeom prst="rect">
            <a:avLst/>
          </a:prstGeom>
          <a:noFill/>
          <a:ln w="12700">
            <a:noFill/>
            <a:miter lim="800000"/>
            <a:headEnd type="none" w="sm" len="sm"/>
            <a:tailEnd type="none" w="sm" len="sm"/>
          </a:ln>
        </p:spPr>
        <p:txBody>
          <a:bodyPr wrap="square">
            <a:spAutoFit/>
          </a:bodyPr>
          <a:lstStyle/>
          <a:p>
            <a:pPr algn="ctr" eaLnBrk="0" hangingPunct="0"/>
            <a:r>
              <a:rPr lang="en-US" sz="1200" b="0" i="0" dirty="0">
                <a:latin typeface="Times New Roman" pitchFamily="-112" charset="0"/>
              </a:rPr>
              <a:t>Adapted from </a:t>
            </a:r>
            <a:r>
              <a:rPr lang="en-US" sz="1200" b="0" i="0" dirty="0" smtClean="0">
                <a:latin typeface="Times New Roman" pitchFamily="-112" charset="0"/>
              </a:rPr>
              <a:t>“</a:t>
            </a:r>
            <a:r>
              <a:rPr lang="en-US" sz="1200" b="0" dirty="0" smtClean="0">
                <a:latin typeface="Times New Roman" pitchFamily="-112" charset="0"/>
              </a:rPr>
              <a:t>Out </a:t>
            </a:r>
            <a:r>
              <a:rPr lang="en-US" sz="1200" b="0" dirty="0">
                <a:latin typeface="Times New Roman" pitchFamily="-112" charset="0"/>
              </a:rPr>
              <a:t>from Dependency:  Thriving as an Insurgent in a Sometimes Hostile </a:t>
            </a:r>
            <a:r>
              <a:rPr lang="en-US" sz="1200" b="0" dirty="0" smtClean="0">
                <a:latin typeface="Times New Roman" pitchFamily="-112" charset="0"/>
              </a:rPr>
              <a:t>Environment”</a:t>
            </a:r>
            <a:r>
              <a:rPr lang="en-US" sz="1200" b="0" i="0" dirty="0" smtClean="0">
                <a:latin typeface="Times New Roman" pitchFamily="-112" charset="0"/>
              </a:rPr>
              <a:t>, </a:t>
            </a:r>
            <a:endParaRPr lang="en-US" sz="1200" b="0" i="0" dirty="0">
              <a:latin typeface="Times New Roman" pitchFamily="-112" charset="0"/>
            </a:endParaRPr>
          </a:p>
          <a:p>
            <a:pPr algn="ctr" eaLnBrk="0" hangingPunct="0"/>
            <a:r>
              <a:rPr lang="en-US" sz="1200" b="0" i="0" dirty="0" err="1">
                <a:latin typeface="Times New Roman" pitchFamily="-112" charset="0"/>
              </a:rPr>
              <a:t>SuZ</a:t>
            </a:r>
            <a:r>
              <a:rPr lang="en-US" sz="1200" b="0" i="0" dirty="0">
                <a:latin typeface="Times New Roman" pitchFamily="-112" charset="0"/>
              </a:rPr>
              <a:t> Garcia and Chuck Myers, SEPG Conference, 2001</a:t>
            </a:r>
          </a:p>
        </p:txBody>
      </p:sp>
      <p:sp>
        <p:nvSpPr>
          <p:cNvPr id="38947" name="Text Box 13"/>
          <p:cNvSpPr txBox="1">
            <a:spLocks noChangeArrowheads="1"/>
          </p:cNvSpPr>
          <p:nvPr/>
        </p:nvSpPr>
        <p:spPr bwMode="auto">
          <a:xfrm>
            <a:off x="4382816" y="1975321"/>
            <a:ext cx="1486172" cy="332142"/>
          </a:xfrm>
          <a:prstGeom prst="rect">
            <a:avLst/>
          </a:prstGeom>
          <a:noFill/>
          <a:ln w="9525">
            <a:noFill/>
            <a:miter lim="800000"/>
            <a:headEnd/>
            <a:tailEnd/>
          </a:ln>
        </p:spPr>
        <p:txBody>
          <a:bodyPr wrap="none" lIns="0" tIns="0" rIns="0" bIns="0" anchor="ctr">
            <a:spAutoFit/>
          </a:bodyPr>
          <a:lstStyle/>
          <a:p>
            <a:pPr algn="r">
              <a:lnSpc>
                <a:spcPct val="75000"/>
              </a:lnSpc>
            </a:pPr>
            <a:r>
              <a:rPr lang="en-US" sz="1400" i="0" dirty="0">
                <a:solidFill>
                  <a:srgbClr val="006600"/>
                </a:solidFill>
                <a:latin typeface="Arial" charset="0"/>
              </a:rPr>
              <a:t>Institutionalization</a:t>
            </a:r>
          </a:p>
          <a:p>
            <a:pPr algn="r">
              <a:lnSpc>
                <a:spcPct val="75000"/>
              </a:lnSpc>
            </a:pPr>
            <a:endParaRPr lang="en-US" sz="1400" b="0" dirty="0">
              <a:solidFill>
                <a:srgbClr val="006600"/>
              </a:solidFill>
              <a:latin typeface="Arial" charset="0"/>
            </a:endParaRPr>
          </a:p>
        </p:txBody>
      </p:sp>
      <p:sp>
        <p:nvSpPr>
          <p:cNvPr id="38948" name="Text Box 14"/>
          <p:cNvSpPr txBox="1">
            <a:spLocks noChangeArrowheads="1"/>
          </p:cNvSpPr>
          <p:nvPr/>
        </p:nvSpPr>
        <p:spPr bwMode="auto">
          <a:xfrm>
            <a:off x="6049617" y="1727671"/>
            <a:ext cx="1165571" cy="332142"/>
          </a:xfrm>
          <a:prstGeom prst="rect">
            <a:avLst/>
          </a:prstGeom>
          <a:noFill/>
          <a:ln w="9525">
            <a:noFill/>
            <a:miter lim="800000"/>
            <a:headEnd/>
            <a:tailEnd/>
          </a:ln>
        </p:spPr>
        <p:txBody>
          <a:bodyPr wrap="none" lIns="0" tIns="0" rIns="0" bIns="0" anchor="ctr">
            <a:spAutoFit/>
          </a:bodyPr>
          <a:lstStyle/>
          <a:p>
            <a:pPr algn="r">
              <a:lnSpc>
                <a:spcPct val="75000"/>
              </a:lnSpc>
            </a:pPr>
            <a:r>
              <a:rPr lang="en-US" sz="1400" i="0" dirty="0">
                <a:solidFill>
                  <a:srgbClr val="006600"/>
                </a:solidFill>
                <a:latin typeface="Arial" charset="0"/>
              </a:rPr>
              <a:t>Internalization</a:t>
            </a:r>
          </a:p>
          <a:p>
            <a:pPr algn="r">
              <a:lnSpc>
                <a:spcPct val="75000"/>
              </a:lnSpc>
            </a:pPr>
            <a:endParaRPr lang="en-US" sz="1400" b="0" dirty="0">
              <a:solidFill>
                <a:srgbClr val="006600"/>
              </a:solidFill>
              <a:latin typeface="Arial" charset="0"/>
            </a:endParaRPr>
          </a:p>
        </p:txBody>
      </p:sp>
      <p:sp>
        <p:nvSpPr>
          <p:cNvPr id="6" name="Slide Number Placeholder 5"/>
          <p:cNvSpPr>
            <a:spLocks noGrp="1"/>
          </p:cNvSpPr>
          <p:nvPr>
            <p:ph type="sldNum" sz="quarter" idx="11"/>
          </p:nvPr>
        </p:nvSpPr>
        <p:spPr/>
        <p:txBody>
          <a:bodyPr/>
          <a:lstStyle/>
          <a:p>
            <a:pPr>
              <a:defRPr/>
            </a:pPr>
            <a:fld id="{ED16780C-5724-4F9D-AD4E-D86933BFF679}" type="slidenum">
              <a:rPr lang="en-US" smtClean="0"/>
              <a:pPr>
                <a:defRPr/>
              </a:pPr>
              <a:t>73</a:t>
            </a:fld>
            <a:endParaRPr lang="en-US" dirty="0"/>
          </a:p>
        </p:txBody>
      </p:sp>
    </p:spTree>
    <p:extLst>
      <p:ext uri="{BB962C8B-B14F-4D97-AF65-F5344CB8AC3E}">
        <p14:creationId xmlns:p14="http://schemas.microsoft.com/office/powerpoint/2010/main" val="192691208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838200" y="35946"/>
            <a:ext cx="7772400" cy="660400"/>
          </a:xfrm>
        </p:spPr>
        <p:txBody>
          <a:bodyPr/>
          <a:lstStyle/>
          <a:p>
            <a:pPr eaLnBrk="1" hangingPunct="1"/>
            <a:r>
              <a:rPr lang="en-US" dirty="0">
                <a:solidFill>
                  <a:srgbClr val="2D2DB9"/>
                </a:solidFill>
              </a:rPr>
              <a:t>Multi-Year </a:t>
            </a:r>
            <a:r>
              <a:rPr lang="en-US" dirty="0" smtClean="0">
                <a:solidFill>
                  <a:srgbClr val="2D2DB9"/>
                </a:solidFill>
              </a:rPr>
              <a:t>Strategy: </a:t>
            </a:r>
            <a:r>
              <a:rPr lang="en-US" dirty="0">
                <a:solidFill>
                  <a:srgbClr val="2D2DB9"/>
                </a:solidFill>
              </a:rPr>
              <a:t>Capabilities</a:t>
            </a:r>
          </a:p>
        </p:txBody>
      </p:sp>
      <p:sp>
        <p:nvSpPr>
          <p:cNvPr id="37891" name="Text Box 3"/>
          <p:cNvSpPr txBox="1">
            <a:spLocks noChangeArrowheads="1"/>
          </p:cNvSpPr>
          <p:nvPr/>
        </p:nvSpPr>
        <p:spPr bwMode="auto">
          <a:xfrm rot="-5400000">
            <a:off x="-739775" y="3640138"/>
            <a:ext cx="1968500" cy="336550"/>
          </a:xfrm>
          <a:prstGeom prst="rect">
            <a:avLst/>
          </a:prstGeom>
          <a:noFill/>
          <a:ln w="9525">
            <a:noFill/>
            <a:miter lim="800000"/>
            <a:headEnd/>
            <a:tailEnd/>
          </a:ln>
        </p:spPr>
        <p:txBody>
          <a:bodyPr wrap="none">
            <a:prstTxWarp prst="textNoShape">
              <a:avLst/>
            </a:prstTxWarp>
            <a:spAutoFit/>
          </a:bodyPr>
          <a:lstStyle/>
          <a:p>
            <a:pPr eaLnBrk="0" hangingPunct="0"/>
            <a:r>
              <a:rPr lang="en-US" sz="1600" i="0" dirty="0">
                <a:latin typeface="Arial" pitchFamily="30" charset="0"/>
              </a:rPr>
              <a:t>Degree of Maturity</a:t>
            </a:r>
          </a:p>
        </p:txBody>
      </p:sp>
      <p:sp>
        <p:nvSpPr>
          <p:cNvPr id="37893" name="AutoShape 5"/>
          <p:cNvSpPr>
            <a:spLocks noChangeArrowheads="1"/>
          </p:cNvSpPr>
          <p:nvPr/>
        </p:nvSpPr>
        <p:spPr bwMode="auto">
          <a:xfrm rot="5400000">
            <a:off x="6404992" y="3680396"/>
            <a:ext cx="4367212" cy="708469"/>
          </a:xfrm>
          <a:prstGeom prst="triangle">
            <a:avLst>
              <a:gd name="adj" fmla="val 47106"/>
            </a:avLst>
          </a:prstGeom>
          <a:solidFill>
            <a:srgbClr val="D0DEFF">
              <a:alpha val="47842"/>
            </a:srgbClr>
          </a:solidFill>
          <a:ln w="9525">
            <a:noFill/>
            <a:miter lim="800000"/>
            <a:headEnd/>
            <a:tailEnd/>
          </a:ln>
        </p:spPr>
        <p:txBody>
          <a:bodyPr wrap="none" anchor="ctr">
            <a:prstTxWarp prst="textNoShape">
              <a:avLst/>
            </a:prstTxWarp>
          </a:bodyPr>
          <a:lstStyle/>
          <a:p>
            <a:pPr eaLnBrk="0" hangingPunct="0"/>
            <a:endParaRPr lang="en-US" sz="1800" dirty="0"/>
          </a:p>
        </p:txBody>
      </p:sp>
      <p:sp>
        <p:nvSpPr>
          <p:cNvPr id="37894" name="Rectangle 6"/>
          <p:cNvSpPr>
            <a:spLocks noChangeArrowheads="1"/>
          </p:cNvSpPr>
          <p:nvPr/>
        </p:nvSpPr>
        <p:spPr bwMode="auto">
          <a:xfrm>
            <a:off x="2837614" y="3033625"/>
            <a:ext cx="2718635" cy="3195410"/>
          </a:xfrm>
          <a:prstGeom prst="rect">
            <a:avLst/>
          </a:prstGeom>
          <a:solidFill>
            <a:srgbClr val="FFB5C6">
              <a:alpha val="47058"/>
            </a:srgbClr>
          </a:solidFill>
          <a:ln w="28575">
            <a:noFill/>
            <a:prstDash val="sysDot"/>
            <a:miter lim="800000"/>
            <a:headEnd/>
            <a:tailEnd/>
          </a:ln>
        </p:spPr>
        <p:txBody>
          <a:bodyPr wrap="square" lIns="91440" rIns="91440" anchor="ctr">
            <a:prstTxWarp prst="textNoShape">
              <a:avLst/>
            </a:prstTxWarp>
          </a:bodyPr>
          <a:lstStyle/>
          <a:p>
            <a:pPr eaLnBrk="0" hangingPunct="0"/>
            <a:r>
              <a:rPr lang="en-US" sz="1200" b="1" dirty="0">
                <a:latin typeface="Arial" pitchFamily="30" charset="0"/>
              </a:rPr>
              <a:t>Key Capabilities:</a:t>
            </a:r>
          </a:p>
          <a:p>
            <a:pPr marL="228600" indent="-228600" eaLnBrk="0" hangingPunct="0">
              <a:buFont typeface="+mj-lt"/>
              <a:buAutoNum type="arabicPeriod"/>
            </a:pPr>
            <a:r>
              <a:rPr lang="en-US" sz="1200" dirty="0" smtClean="0">
                <a:latin typeface="Arial" pitchFamily="30" charset="0"/>
              </a:rPr>
              <a:t>MBSE </a:t>
            </a:r>
            <a:r>
              <a:rPr lang="en-US" sz="1200" dirty="0">
                <a:latin typeface="Arial" pitchFamily="30" charset="0"/>
              </a:rPr>
              <a:t>methodology that supports systems &amp; software integration</a:t>
            </a:r>
          </a:p>
          <a:p>
            <a:pPr marL="228600" indent="-228600" eaLnBrk="0" hangingPunct="0">
              <a:buFont typeface="+mj-lt"/>
              <a:buAutoNum type="arabicPeriod"/>
            </a:pPr>
            <a:r>
              <a:rPr lang="en-US" sz="1200" dirty="0">
                <a:latin typeface="Arial" pitchFamily="30" charset="0"/>
              </a:rPr>
              <a:t>M</a:t>
            </a:r>
            <a:r>
              <a:rPr lang="en-US" sz="1200" dirty="0" smtClean="0">
                <a:latin typeface="Arial" pitchFamily="30" charset="0"/>
              </a:rPr>
              <a:t>odeling </a:t>
            </a:r>
            <a:r>
              <a:rPr lang="en-US" sz="1200" dirty="0">
                <a:latin typeface="Arial" pitchFamily="30" charset="0"/>
              </a:rPr>
              <a:t>framework that enables  </a:t>
            </a:r>
            <a:r>
              <a:rPr lang="en-US" sz="1200" dirty="0" smtClean="0">
                <a:latin typeface="Arial" pitchFamily="30" charset="0"/>
              </a:rPr>
              <a:t>model/tools integration</a:t>
            </a:r>
            <a:endParaRPr lang="en-US" sz="1200" dirty="0">
              <a:latin typeface="Arial" pitchFamily="30" charset="0"/>
            </a:endParaRPr>
          </a:p>
          <a:p>
            <a:pPr marL="228600" indent="-228600" eaLnBrk="0" hangingPunct="0">
              <a:buFont typeface="+mj-lt"/>
              <a:buAutoNum type="arabicPeriod"/>
            </a:pPr>
            <a:r>
              <a:rPr lang="en-US" sz="1200" dirty="0">
                <a:latin typeface="Arial" pitchFamily="30" charset="0"/>
              </a:rPr>
              <a:t>Standard design views and viewpoints that support:</a:t>
            </a:r>
          </a:p>
          <a:p>
            <a:pPr marL="458788" lvl="1" indent="-176213" eaLnBrk="0" hangingPunct="0">
              <a:buFont typeface="Arial"/>
              <a:buChar char="•"/>
            </a:pPr>
            <a:r>
              <a:rPr lang="en-US" sz="1200" dirty="0">
                <a:latin typeface="Arial" pitchFamily="30" charset="0"/>
              </a:rPr>
              <a:t>capturing technical designs in formal models</a:t>
            </a:r>
          </a:p>
          <a:p>
            <a:pPr marL="458788" lvl="1" indent="-176213" eaLnBrk="0" hangingPunct="0">
              <a:buFont typeface="Arial"/>
              <a:buChar char="•"/>
            </a:pPr>
            <a:r>
              <a:rPr lang="en-US" sz="1200" dirty="0" smtClean="0">
                <a:latin typeface="Arial" pitchFamily="30" charset="0"/>
              </a:rPr>
              <a:t>performing </a:t>
            </a:r>
            <a:r>
              <a:rPr lang="en-US" sz="1200" dirty="0">
                <a:latin typeface="Arial" pitchFamily="30" charset="0"/>
              </a:rPr>
              <a:t>reviews based on formal models</a:t>
            </a:r>
          </a:p>
          <a:p>
            <a:pPr marL="228600" indent="-228600" eaLnBrk="0" hangingPunct="0">
              <a:buFont typeface="+mj-lt"/>
              <a:buAutoNum type="arabicPeriod"/>
            </a:pPr>
            <a:r>
              <a:rPr lang="en-US" sz="1200" dirty="0">
                <a:latin typeface="Arial" pitchFamily="30" charset="0"/>
              </a:rPr>
              <a:t>S</a:t>
            </a:r>
            <a:r>
              <a:rPr lang="en-US" sz="1200" dirty="0" smtClean="0">
                <a:latin typeface="Arial" pitchFamily="30" charset="0"/>
              </a:rPr>
              <a:t>tandard </a:t>
            </a:r>
            <a:r>
              <a:rPr lang="en-US" sz="1200" dirty="0">
                <a:latin typeface="Arial" pitchFamily="30" charset="0"/>
              </a:rPr>
              <a:t>set of modeling tools are established and supported</a:t>
            </a:r>
          </a:p>
          <a:p>
            <a:pPr marL="228600" indent="-228600" eaLnBrk="0" hangingPunct="0">
              <a:buFont typeface="+mj-lt"/>
              <a:buAutoNum type="arabicPeriod"/>
            </a:pPr>
            <a:r>
              <a:rPr lang="en-US" sz="1200" dirty="0" smtClean="0">
                <a:latin typeface="Arial" pitchFamily="30" charset="0"/>
              </a:rPr>
              <a:t>CM-controlled </a:t>
            </a:r>
            <a:r>
              <a:rPr lang="en-US" sz="1200" dirty="0">
                <a:latin typeface="Arial" pitchFamily="30" charset="0"/>
              </a:rPr>
              <a:t>repository </a:t>
            </a:r>
            <a:r>
              <a:rPr lang="en-US" sz="1200" dirty="0" smtClean="0">
                <a:latin typeface="Arial" pitchFamily="30" charset="0"/>
              </a:rPr>
              <a:t>populated </a:t>
            </a:r>
            <a:r>
              <a:rPr lang="en-US" sz="1200" dirty="0">
                <a:latin typeface="Arial" pitchFamily="30" charset="0"/>
              </a:rPr>
              <a:t>with validated reusable models created from formulation to implementation</a:t>
            </a:r>
          </a:p>
        </p:txBody>
      </p:sp>
      <p:sp>
        <p:nvSpPr>
          <p:cNvPr id="37896" name="Rectangle 8"/>
          <p:cNvSpPr>
            <a:spLocks noChangeArrowheads="1"/>
          </p:cNvSpPr>
          <p:nvPr/>
        </p:nvSpPr>
        <p:spPr bwMode="auto">
          <a:xfrm>
            <a:off x="5543550" y="1887537"/>
            <a:ext cx="2692400" cy="1446213"/>
          </a:xfrm>
          <a:prstGeom prst="rect">
            <a:avLst/>
          </a:prstGeom>
          <a:noFill/>
          <a:ln w="28575">
            <a:noFill/>
            <a:miter lim="800000"/>
            <a:headEnd/>
            <a:tailEnd/>
          </a:ln>
        </p:spPr>
        <p:txBody>
          <a:bodyPr wrap="none" anchor="ctr">
            <a:prstTxWarp prst="textNoShape">
              <a:avLst/>
            </a:prstTxWarp>
          </a:bodyPr>
          <a:lstStyle/>
          <a:p>
            <a:pPr eaLnBrk="0" hangingPunct="0"/>
            <a:endParaRPr lang="en-US" sz="1800" dirty="0"/>
          </a:p>
        </p:txBody>
      </p:sp>
      <p:sp>
        <p:nvSpPr>
          <p:cNvPr id="37898" name="Rectangle 10"/>
          <p:cNvSpPr>
            <a:spLocks noChangeArrowheads="1"/>
          </p:cNvSpPr>
          <p:nvPr/>
        </p:nvSpPr>
        <p:spPr bwMode="auto">
          <a:xfrm>
            <a:off x="2838450" y="3259137"/>
            <a:ext cx="2705100" cy="1381125"/>
          </a:xfrm>
          <a:prstGeom prst="rect">
            <a:avLst/>
          </a:prstGeom>
          <a:noFill/>
          <a:ln w="28575">
            <a:noFill/>
            <a:miter lim="800000"/>
            <a:headEnd/>
            <a:tailEnd/>
          </a:ln>
        </p:spPr>
        <p:txBody>
          <a:bodyPr wrap="none" anchor="ctr">
            <a:prstTxWarp prst="textNoShape">
              <a:avLst/>
            </a:prstTxWarp>
          </a:bodyPr>
          <a:lstStyle/>
          <a:p>
            <a:pPr eaLnBrk="0" hangingPunct="0"/>
            <a:endParaRPr lang="en-US" sz="1800" dirty="0"/>
          </a:p>
        </p:txBody>
      </p:sp>
      <p:sp>
        <p:nvSpPr>
          <p:cNvPr id="37900" name="Rectangle 12"/>
          <p:cNvSpPr>
            <a:spLocks noChangeArrowheads="1"/>
          </p:cNvSpPr>
          <p:nvPr/>
        </p:nvSpPr>
        <p:spPr bwMode="auto">
          <a:xfrm>
            <a:off x="635000" y="4641850"/>
            <a:ext cx="2216150" cy="1354137"/>
          </a:xfrm>
          <a:prstGeom prst="rect">
            <a:avLst/>
          </a:prstGeom>
          <a:noFill/>
          <a:ln w="28575">
            <a:noFill/>
            <a:miter lim="800000"/>
            <a:headEnd/>
            <a:tailEnd/>
          </a:ln>
        </p:spPr>
        <p:txBody>
          <a:bodyPr wrap="none" anchor="ctr">
            <a:prstTxWarp prst="textNoShape">
              <a:avLst/>
            </a:prstTxWarp>
          </a:bodyPr>
          <a:lstStyle/>
          <a:p>
            <a:pPr eaLnBrk="0" hangingPunct="0"/>
            <a:endParaRPr lang="en-US" sz="1800" dirty="0"/>
          </a:p>
        </p:txBody>
      </p:sp>
      <p:sp>
        <p:nvSpPr>
          <p:cNvPr id="37901" name="Text Box 13"/>
          <p:cNvSpPr txBox="1">
            <a:spLocks noChangeArrowheads="1"/>
          </p:cNvSpPr>
          <p:nvPr/>
        </p:nvSpPr>
        <p:spPr bwMode="auto">
          <a:xfrm>
            <a:off x="449263" y="4103681"/>
            <a:ext cx="2395537" cy="2123658"/>
          </a:xfrm>
          <a:prstGeom prst="rect">
            <a:avLst/>
          </a:prstGeom>
          <a:solidFill>
            <a:schemeClr val="accent1">
              <a:alpha val="47842"/>
            </a:schemeClr>
          </a:solidFill>
          <a:ln w="9525">
            <a:noFill/>
            <a:miter lim="800000"/>
            <a:headEnd/>
            <a:tailEnd/>
          </a:ln>
        </p:spPr>
        <p:txBody>
          <a:bodyPr wrap="square">
            <a:prstTxWarp prst="textNoShape">
              <a:avLst/>
            </a:prstTxWarp>
            <a:spAutoFit/>
          </a:bodyPr>
          <a:lstStyle/>
          <a:p>
            <a:pPr eaLnBrk="0" hangingPunct="0"/>
            <a:r>
              <a:rPr lang="en-US" sz="1200" b="1" i="0" dirty="0" smtClean="0">
                <a:latin typeface="Arial" pitchFamily="30" charset="0"/>
              </a:rPr>
              <a:t>Key Capabilities:</a:t>
            </a:r>
          </a:p>
          <a:p>
            <a:pPr marL="228600" indent="-228600" eaLnBrk="0" hangingPunct="0">
              <a:buFont typeface="+mj-lt"/>
              <a:buAutoNum type="arabicPeriod"/>
            </a:pPr>
            <a:r>
              <a:rPr lang="en-US" sz="1200" dirty="0">
                <a:latin typeface="Arial" pitchFamily="30" charset="0"/>
              </a:rPr>
              <a:t>C</a:t>
            </a:r>
            <a:r>
              <a:rPr lang="en-US" sz="1200" i="0" dirty="0" smtClean="0">
                <a:latin typeface="Arial" pitchFamily="30" charset="0"/>
              </a:rPr>
              <a:t>adre of trained  </a:t>
            </a:r>
            <a:r>
              <a:rPr lang="en-US" sz="1200" dirty="0" smtClean="0">
                <a:latin typeface="Arial" pitchFamily="30" charset="0"/>
              </a:rPr>
              <a:t>MBSE  modelers</a:t>
            </a:r>
            <a:endParaRPr lang="en-US" sz="1200" i="0" dirty="0" smtClean="0">
              <a:latin typeface="Arial" pitchFamily="30" charset="0"/>
            </a:endParaRPr>
          </a:p>
          <a:p>
            <a:pPr marL="228600" indent="-228600" eaLnBrk="0" hangingPunct="0">
              <a:buFont typeface="+mj-lt"/>
              <a:buAutoNum type="arabicPeriod"/>
            </a:pPr>
            <a:r>
              <a:rPr lang="en-US" sz="1200" i="0" dirty="0" smtClean="0">
                <a:latin typeface="Arial" pitchFamily="30" charset="0"/>
              </a:rPr>
              <a:t> </a:t>
            </a:r>
            <a:r>
              <a:rPr lang="en-US" sz="1200" dirty="0">
                <a:latin typeface="Arial" pitchFamily="30" charset="0"/>
              </a:rPr>
              <a:t>M</a:t>
            </a:r>
            <a:r>
              <a:rPr lang="en-US" sz="1200" i="0" dirty="0" smtClean="0">
                <a:latin typeface="Arial" pitchFamily="30" charset="0"/>
              </a:rPr>
              <a:t>odeling </a:t>
            </a:r>
            <a:r>
              <a:rPr lang="en-US" sz="1200" i="0" dirty="0">
                <a:latin typeface="Arial" pitchFamily="30" charset="0"/>
              </a:rPr>
              <a:t>infrastructure that facilitates collaborative modeling </a:t>
            </a:r>
            <a:r>
              <a:rPr lang="en-US" sz="1200" i="0" dirty="0" smtClean="0">
                <a:latin typeface="Arial" pitchFamily="30" charset="0"/>
              </a:rPr>
              <a:t>activities</a:t>
            </a:r>
            <a:endParaRPr lang="en-US" sz="1200" dirty="0" smtClean="0">
              <a:latin typeface="Arial" pitchFamily="30" charset="0"/>
            </a:endParaRPr>
          </a:p>
          <a:p>
            <a:pPr marL="228600" indent="-228600" eaLnBrk="0" hangingPunct="0">
              <a:buFont typeface="+mj-lt"/>
              <a:buAutoNum type="arabicPeriod"/>
            </a:pPr>
            <a:r>
              <a:rPr lang="en-US" sz="1200" dirty="0">
                <a:latin typeface="Arial" pitchFamily="30" charset="0"/>
              </a:rPr>
              <a:t>I</a:t>
            </a:r>
            <a:r>
              <a:rPr lang="en-US" sz="1200" i="0" dirty="0" smtClean="0">
                <a:latin typeface="Arial" pitchFamily="30" charset="0"/>
              </a:rPr>
              <a:t>nitial </a:t>
            </a:r>
            <a:r>
              <a:rPr lang="en-US" sz="1200" i="0" dirty="0">
                <a:latin typeface="Arial" pitchFamily="30" charset="0"/>
              </a:rPr>
              <a:t>modeling </a:t>
            </a:r>
            <a:r>
              <a:rPr lang="en-US" sz="1200" i="0" dirty="0" smtClean="0">
                <a:latin typeface="Arial" pitchFamily="30" charset="0"/>
              </a:rPr>
              <a:t>standard</a:t>
            </a:r>
          </a:p>
          <a:p>
            <a:pPr marL="228600" indent="-228600" eaLnBrk="0" hangingPunct="0">
              <a:buFont typeface="+mj-lt"/>
              <a:buAutoNum type="arabicPeriod"/>
            </a:pPr>
            <a:r>
              <a:rPr lang="en-US" sz="1200" dirty="0">
                <a:latin typeface="Arial" pitchFamily="30" charset="0"/>
              </a:rPr>
              <a:t>M</a:t>
            </a:r>
            <a:r>
              <a:rPr lang="en-US" sz="1200" dirty="0" smtClean="0">
                <a:latin typeface="Arial" pitchFamily="30" charset="0"/>
              </a:rPr>
              <a:t>odeling user’s guide</a:t>
            </a:r>
            <a:r>
              <a:rPr lang="en-US" sz="1200" i="0" dirty="0" smtClean="0">
                <a:latin typeface="Arial" pitchFamily="30" charset="0"/>
              </a:rPr>
              <a:t> </a:t>
            </a:r>
          </a:p>
          <a:p>
            <a:pPr marL="228600" indent="-228600" eaLnBrk="0" hangingPunct="0">
              <a:buFont typeface="+mj-lt"/>
              <a:buAutoNum type="arabicPeriod"/>
            </a:pPr>
            <a:r>
              <a:rPr lang="en-US" sz="1200" dirty="0">
                <a:latin typeface="Arial" pitchFamily="30" charset="0"/>
              </a:rPr>
              <a:t>I</a:t>
            </a:r>
            <a:r>
              <a:rPr lang="en-US" sz="1200" i="0" dirty="0" smtClean="0">
                <a:latin typeface="Arial" pitchFamily="30" charset="0"/>
              </a:rPr>
              <a:t>nitial CM-controlled </a:t>
            </a:r>
            <a:r>
              <a:rPr lang="en-US" sz="1200" i="0" dirty="0">
                <a:latin typeface="Arial" pitchFamily="30" charset="0"/>
              </a:rPr>
              <a:t>model repository </a:t>
            </a:r>
            <a:r>
              <a:rPr lang="en-US" sz="1200" i="0" dirty="0" smtClean="0">
                <a:latin typeface="Arial" pitchFamily="30" charset="0"/>
              </a:rPr>
              <a:t>framework w/examples</a:t>
            </a:r>
            <a:endParaRPr lang="en-US" sz="1200" i="0" dirty="0">
              <a:latin typeface="Arial" pitchFamily="30" charset="0"/>
            </a:endParaRPr>
          </a:p>
        </p:txBody>
      </p:sp>
      <p:sp>
        <p:nvSpPr>
          <p:cNvPr id="37902" name="Rectangle 14"/>
          <p:cNvSpPr>
            <a:spLocks noChangeArrowheads="1"/>
          </p:cNvSpPr>
          <p:nvPr/>
        </p:nvSpPr>
        <p:spPr bwMode="auto">
          <a:xfrm>
            <a:off x="5538262" y="1902434"/>
            <a:ext cx="2678112" cy="4327525"/>
          </a:xfrm>
          <a:prstGeom prst="rect">
            <a:avLst/>
          </a:prstGeom>
          <a:solidFill>
            <a:srgbClr val="DAB000">
              <a:alpha val="47842"/>
            </a:srgbClr>
          </a:solidFill>
          <a:ln w="28575">
            <a:noFill/>
            <a:prstDash val="sysDot"/>
            <a:miter lim="800000"/>
            <a:headEnd/>
            <a:tailEnd/>
          </a:ln>
        </p:spPr>
        <p:txBody>
          <a:bodyPr wrap="square" anchor="t" anchorCtr="0">
            <a:prstTxWarp prst="textNoShape">
              <a:avLst/>
            </a:prstTxWarp>
          </a:bodyPr>
          <a:lstStyle/>
          <a:p>
            <a:pPr eaLnBrk="0" hangingPunct="0"/>
            <a:r>
              <a:rPr lang="en-US" sz="1200" b="1" dirty="0">
                <a:latin typeface="Arial" pitchFamily="30" charset="0"/>
              </a:rPr>
              <a:t>Key Capabilities:</a:t>
            </a:r>
          </a:p>
          <a:p>
            <a:pPr marL="228600" indent="-228600" eaLnBrk="0" hangingPunct="0">
              <a:buFont typeface="+mj-lt"/>
              <a:buAutoNum type="arabicPeriod"/>
            </a:pPr>
            <a:r>
              <a:rPr lang="en-US" sz="1200" dirty="0">
                <a:latin typeface="Arial" pitchFamily="30" charset="0"/>
              </a:rPr>
              <a:t>A fully operational modeling Infrastructure that enables integration of system models with domain discipline analytical models, simulation/</a:t>
            </a:r>
            <a:r>
              <a:rPr lang="en-US" sz="1200" dirty="0" smtClean="0">
                <a:latin typeface="Arial" pitchFamily="30" charset="0"/>
              </a:rPr>
              <a:t>visualization </a:t>
            </a:r>
            <a:r>
              <a:rPr lang="en-US" sz="1200" dirty="0">
                <a:latin typeface="Arial" pitchFamily="30" charset="0"/>
              </a:rPr>
              <a:t>models to support:</a:t>
            </a:r>
          </a:p>
          <a:p>
            <a:pPr marL="685800" lvl="1" indent="-228600" eaLnBrk="0" hangingPunct="0">
              <a:buFont typeface="Arial"/>
              <a:buChar char="•"/>
            </a:pPr>
            <a:r>
              <a:rPr lang="en-US" sz="1200" dirty="0">
                <a:latin typeface="Arial" pitchFamily="30" charset="0"/>
              </a:rPr>
              <a:t>D</a:t>
            </a:r>
            <a:r>
              <a:rPr lang="en-US" sz="1200" dirty="0" smtClean="0">
                <a:latin typeface="Arial" pitchFamily="30" charset="0"/>
              </a:rPr>
              <a:t>esign </a:t>
            </a:r>
            <a:r>
              <a:rPr lang="en-US" sz="1200" dirty="0">
                <a:latin typeface="Arial" pitchFamily="30" charset="0"/>
              </a:rPr>
              <a:t>to cost</a:t>
            </a:r>
          </a:p>
          <a:p>
            <a:pPr marL="685800" lvl="1" indent="-228600" eaLnBrk="0" hangingPunct="0">
              <a:buFont typeface="Arial"/>
              <a:buChar char="•"/>
            </a:pPr>
            <a:r>
              <a:rPr lang="en-US" sz="1200" dirty="0" smtClean="0">
                <a:latin typeface="Arial" pitchFamily="30" charset="0"/>
              </a:rPr>
              <a:t>Reviews</a:t>
            </a:r>
            <a:endParaRPr lang="en-US" sz="1200" dirty="0">
              <a:latin typeface="Arial" pitchFamily="30" charset="0"/>
            </a:endParaRPr>
          </a:p>
          <a:p>
            <a:pPr marL="685800" lvl="1" indent="-228600" eaLnBrk="0" hangingPunct="0">
              <a:buFont typeface="Arial"/>
              <a:buChar char="•"/>
            </a:pPr>
            <a:r>
              <a:rPr lang="en-US" sz="1200" dirty="0" smtClean="0">
                <a:latin typeface="Arial" pitchFamily="30" charset="0"/>
              </a:rPr>
              <a:t>Trade </a:t>
            </a:r>
            <a:r>
              <a:rPr lang="en-US" sz="1200" dirty="0">
                <a:latin typeface="Arial" pitchFamily="30" charset="0"/>
              </a:rPr>
              <a:t>study</a:t>
            </a:r>
            <a:r>
              <a:rPr lang="en-US" sz="1200" dirty="0" smtClean="0">
                <a:latin typeface="Arial" pitchFamily="30" charset="0"/>
              </a:rPr>
              <a:t>…</a:t>
            </a:r>
            <a:br>
              <a:rPr lang="en-US" sz="1200" dirty="0" smtClean="0">
                <a:latin typeface="Arial" pitchFamily="30" charset="0"/>
              </a:rPr>
            </a:br>
            <a:endParaRPr lang="en-US" sz="1200" dirty="0">
              <a:latin typeface="Arial" pitchFamily="30" charset="0"/>
            </a:endParaRPr>
          </a:p>
          <a:p>
            <a:pPr marL="228600" indent="-228600" eaLnBrk="0" hangingPunct="0">
              <a:buFont typeface="+mj-lt"/>
              <a:buAutoNum type="arabicPeriod"/>
            </a:pPr>
            <a:r>
              <a:rPr lang="en-US" sz="1200" dirty="0">
                <a:latin typeface="Arial" pitchFamily="30" charset="0"/>
              </a:rPr>
              <a:t> A matured model-based development methodology with training support</a:t>
            </a:r>
          </a:p>
          <a:p>
            <a:pPr marL="228600" indent="-228600" eaLnBrk="0" hangingPunct="0">
              <a:buFont typeface="+mj-lt"/>
              <a:buAutoNum type="arabicPeriod"/>
            </a:pPr>
            <a:endParaRPr lang="en-US" sz="1200" dirty="0">
              <a:latin typeface="Arial" pitchFamily="30" charset="0"/>
            </a:endParaRPr>
          </a:p>
          <a:p>
            <a:pPr marL="228600" indent="-228600" eaLnBrk="0" hangingPunct="0">
              <a:buFont typeface="+mj-lt"/>
              <a:buAutoNum type="arabicPeriod"/>
            </a:pPr>
            <a:r>
              <a:rPr lang="en-US" sz="1200" dirty="0">
                <a:latin typeface="Arial" pitchFamily="30" charset="0"/>
              </a:rPr>
              <a:t> A fully CM controlled operational model repositories that collaboratively managed by projects, lines and Institution</a:t>
            </a:r>
          </a:p>
          <a:p>
            <a:pPr eaLnBrk="0" hangingPunct="0"/>
            <a:endParaRPr lang="en-US" sz="1400" dirty="0">
              <a:latin typeface="Arial" pitchFamily="30" charset="0"/>
            </a:endParaRPr>
          </a:p>
        </p:txBody>
      </p:sp>
      <p:sp>
        <p:nvSpPr>
          <p:cNvPr id="37903" name="Line 15"/>
          <p:cNvSpPr>
            <a:spLocks noChangeShapeType="1"/>
          </p:cNvSpPr>
          <p:nvPr/>
        </p:nvSpPr>
        <p:spPr bwMode="auto">
          <a:xfrm>
            <a:off x="463548" y="6240462"/>
            <a:ext cx="8337666" cy="0"/>
          </a:xfrm>
          <a:prstGeom prst="line">
            <a:avLst/>
          </a:prstGeom>
          <a:noFill/>
          <a:ln w="28575">
            <a:solidFill>
              <a:schemeClr val="tx1"/>
            </a:solidFill>
            <a:round/>
            <a:headEnd type="none"/>
            <a:tailEnd type="triangle" w="lg" len="lg"/>
          </a:ln>
        </p:spPr>
        <p:txBody>
          <a:bodyPr wrap="none" anchor="ctr">
            <a:prstTxWarp prst="textNoShape">
              <a:avLst/>
            </a:prstTxWarp>
          </a:bodyPr>
          <a:lstStyle/>
          <a:p>
            <a:endParaRPr lang="en-US" dirty="0"/>
          </a:p>
        </p:txBody>
      </p:sp>
      <p:sp>
        <p:nvSpPr>
          <p:cNvPr id="37904" name="Text Box 16"/>
          <p:cNvSpPr txBox="1">
            <a:spLocks noChangeArrowheads="1"/>
          </p:cNvSpPr>
          <p:nvPr/>
        </p:nvSpPr>
        <p:spPr bwMode="auto">
          <a:xfrm>
            <a:off x="3575038" y="6270691"/>
            <a:ext cx="1230312" cy="338554"/>
          </a:xfrm>
          <a:prstGeom prst="rect">
            <a:avLst/>
          </a:prstGeom>
          <a:noFill/>
          <a:ln w="9525">
            <a:noFill/>
            <a:miter lim="800000"/>
            <a:headEnd/>
            <a:tailEnd/>
          </a:ln>
        </p:spPr>
        <p:txBody>
          <a:bodyPr wrap="square">
            <a:prstTxWarp prst="textNoShape">
              <a:avLst/>
            </a:prstTxWarp>
            <a:spAutoFit/>
          </a:bodyPr>
          <a:lstStyle/>
          <a:p>
            <a:pPr algn="ctr" eaLnBrk="0" hangingPunct="0"/>
            <a:r>
              <a:rPr lang="en-US" sz="1600" dirty="0" smtClean="0">
                <a:latin typeface="Arial" pitchFamily="30" charset="0"/>
              </a:rPr>
              <a:t>Time</a:t>
            </a:r>
            <a:endParaRPr lang="en-US" sz="1600" b="0" i="0" dirty="0">
              <a:latin typeface="Arial" pitchFamily="30" charset="0"/>
            </a:endParaRPr>
          </a:p>
        </p:txBody>
      </p:sp>
      <p:sp>
        <p:nvSpPr>
          <p:cNvPr id="37911" name="Text Box 24"/>
          <p:cNvSpPr txBox="1">
            <a:spLocks noChangeArrowheads="1"/>
          </p:cNvSpPr>
          <p:nvPr/>
        </p:nvSpPr>
        <p:spPr bwMode="auto">
          <a:xfrm rot="-5400000">
            <a:off x="7803420" y="3570573"/>
            <a:ext cx="1370013" cy="581025"/>
          </a:xfrm>
          <a:prstGeom prst="rect">
            <a:avLst/>
          </a:prstGeom>
          <a:noFill/>
          <a:ln w="9525">
            <a:noFill/>
            <a:miter lim="800000"/>
            <a:headEnd/>
            <a:tailEnd/>
          </a:ln>
        </p:spPr>
        <p:txBody>
          <a:bodyPr wrap="none">
            <a:prstTxWarp prst="textNoShape">
              <a:avLst/>
            </a:prstTxWarp>
            <a:spAutoFit/>
          </a:bodyPr>
          <a:lstStyle/>
          <a:p>
            <a:pPr algn="ctr" eaLnBrk="0" hangingPunct="0"/>
            <a:r>
              <a:rPr lang="en-US" sz="1600" i="0" dirty="0">
                <a:solidFill>
                  <a:srgbClr val="FF0000"/>
                </a:solidFill>
                <a:latin typeface="Arial" pitchFamily="30" charset="0"/>
              </a:rPr>
              <a:t>Continuous </a:t>
            </a:r>
          </a:p>
          <a:p>
            <a:pPr algn="ctr" eaLnBrk="0" hangingPunct="0"/>
            <a:r>
              <a:rPr lang="en-US" sz="1600" i="0" dirty="0">
                <a:solidFill>
                  <a:srgbClr val="FF0000"/>
                </a:solidFill>
                <a:latin typeface="Arial" pitchFamily="30" charset="0"/>
              </a:rPr>
              <a:t>Practice</a:t>
            </a:r>
            <a:endParaRPr lang="en-US" b="0" i="0" dirty="0">
              <a:solidFill>
                <a:srgbClr val="FF0000"/>
              </a:solidFill>
              <a:latin typeface="Times New Roman" pitchFamily="30" charset="0"/>
            </a:endParaRPr>
          </a:p>
        </p:txBody>
      </p:sp>
      <p:sp>
        <p:nvSpPr>
          <p:cNvPr id="37912" name="Line 25"/>
          <p:cNvSpPr>
            <a:spLocks noChangeShapeType="1"/>
          </p:cNvSpPr>
          <p:nvPr/>
        </p:nvSpPr>
        <p:spPr bwMode="auto">
          <a:xfrm flipV="1">
            <a:off x="466724" y="4093362"/>
            <a:ext cx="2364549" cy="2381"/>
          </a:xfrm>
          <a:prstGeom prst="line">
            <a:avLst/>
          </a:prstGeom>
          <a:noFill/>
          <a:ln w="28575">
            <a:solidFill>
              <a:schemeClr val="tx1"/>
            </a:solidFill>
            <a:round/>
            <a:headEnd type="none" w="sm" len="sm"/>
            <a:tailEnd type="none" w="sm" len="sm"/>
          </a:ln>
        </p:spPr>
        <p:txBody>
          <a:bodyPr wrap="none" anchor="ctr">
            <a:prstTxWarp prst="textNoShape">
              <a:avLst/>
            </a:prstTxWarp>
          </a:bodyPr>
          <a:lstStyle/>
          <a:p>
            <a:endParaRPr lang="en-US" dirty="0"/>
          </a:p>
        </p:txBody>
      </p:sp>
      <p:sp>
        <p:nvSpPr>
          <p:cNvPr id="37913" name="Line 26"/>
          <p:cNvSpPr>
            <a:spLocks noChangeShapeType="1"/>
          </p:cNvSpPr>
          <p:nvPr/>
        </p:nvSpPr>
        <p:spPr bwMode="auto">
          <a:xfrm flipH="1" flipV="1">
            <a:off x="2832099" y="4214811"/>
            <a:ext cx="12700" cy="1993900"/>
          </a:xfrm>
          <a:prstGeom prst="line">
            <a:avLst/>
          </a:prstGeom>
          <a:noFill/>
          <a:ln w="28575">
            <a:solidFill>
              <a:schemeClr val="tx1"/>
            </a:solidFill>
            <a:prstDash val="sysDot"/>
            <a:round/>
            <a:headEnd type="none" w="sm" len="sm"/>
            <a:tailEnd type="none" w="sm" len="sm"/>
          </a:ln>
        </p:spPr>
        <p:txBody>
          <a:bodyPr wrap="none" anchor="ctr">
            <a:prstTxWarp prst="textNoShape">
              <a:avLst/>
            </a:prstTxWarp>
          </a:bodyPr>
          <a:lstStyle/>
          <a:p>
            <a:endParaRPr lang="en-US" dirty="0"/>
          </a:p>
        </p:txBody>
      </p:sp>
      <p:sp>
        <p:nvSpPr>
          <p:cNvPr id="37914" name="Line 27"/>
          <p:cNvSpPr>
            <a:spLocks noChangeShapeType="1"/>
          </p:cNvSpPr>
          <p:nvPr/>
        </p:nvSpPr>
        <p:spPr bwMode="auto">
          <a:xfrm flipH="1">
            <a:off x="2832100" y="2990850"/>
            <a:ext cx="4763" cy="1236662"/>
          </a:xfrm>
          <a:prstGeom prst="line">
            <a:avLst/>
          </a:prstGeom>
          <a:noFill/>
          <a:ln w="28575">
            <a:solidFill>
              <a:schemeClr val="tx1"/>
            </a:solidFill>
            <a:round/>
            <a:headEnd type="none" w="sm" len="sm"/>
            <a:tailEnd type="none" w="sm" len="sm"/>
          </a:ln>
        </p:spPr>
        <p:txBody>
          <a:bodyPr wrap="none" anchor="ctr">
            <a:prstTxWarp prst="textNoShape">
              <a:avLst/>
            </a:prstTxWarp>
          </a:bodyPr>
          <a:lstStyle/>
          <a:p>
            <a:r>
              <a:rPr lang="en-US" dirty="0" smtClean="0"/>
              <a:t> </a:t>
            </a:r>
            <a:endParaRPr lang="en-US" dirty="0"/>
          </a:p>
        </p:txBody>
      </p:sp>
      <p:sp>
        <p:nvSpPr>
          <p:cNvPr id="37915" name="Line 28"/>
          <p:cNvSpPr>
            <a:spLocks noChangeShapeType="1"/>
          </p:cNvSpPr>
          <p:nvPr/>
        </p:nvSpPr>
        <p:spPr bwMode="auto">
          <a:xfrm>
            <a:off x="2840038" y="3008312"/>
            <a:ext cx="2728912" cy="1588"/>
          </a:xfrm>
          <a:prstGeom prst="line">
            <a:avLst/>
          </a:prstGeom>
          <a:noFill/>
          <a:ln w="28575">
            <a:solidFill>
              <a:schemeClr val="tx1"/>
            </a:solidFill>
            <a:round/>
            <a:headEnd type="none" w="sm" len="sm"/>
            <a:tailEnd type="none" w="sm" len="sm"/>
          </a:ln>
        </p:spPr>
        <p:txBody>
          <a:bodyPr wrap="none" anchor="ctr">
            <a:prstTxWarp prst="textNoShape">
              <a:avLst/>
            </a:prstTxWarp>
          </a:bodyPr>
          <a:lstStyle/>
          <a:p>
            <a:endParaRPr lang="en-US" dirty="0"/>
          </a:p>
        </p:txBody>
      </p:sp>
      <p:sp>
        <p:nvSpPr>
          <p:cNvPr id="37916" name="Line 29"/>
          <p:cNvSpPr>
            <a:spLocks noChangeShapeType="1"/>
          </p:cNvSpPr>
          <p:nvPr/>
        </p:nvSpPr>
        <p:spPr bwMode="auto">
          <a:xfrm flipV="1">
            <a:off x="5537200" y="1890712"/>
            <a:ext cx="3175" cy="1117600"/>
          </a:xfrm>
          <a:prstGeom prst="line">
            <a:avLst/>
          </a:prstGeom>
          <a:noFill/>
          <a:ln w="28575">
            <a:solidFill>
              <a:schemeClr val="tx1"/>
            </a:solidFill>
            <a:round/>
            <a:headEnd type="none" w="sm" len="sm"/>
            <a:tailEnd type="none" w="sm" len="sm"/>
          </a:ln>
        </p:spPr>
        <p:txBody>
          <a:bodyPr wrap="none" anchor="ctr">
            <a:prstTxWarp prst="textNoShape">
              <a:avLst/>
            </a:prstTxWarp>
          </a:bodyPr>
          <a:lstStyle/>
          <a:p>
            <a:endParaRPr lang="en-US" dirty="0"/>
          </a:p>
        </p:txBody>
      </p:sp>
      <p:sp>
        <p:nvSpPr>
          <p:cNvPr id="37917" name="Line 30"/>
          <p:cNvSpPr>
            <a:spLocks noChangeShapeType="1"/>
          </p:cNvSpPr>
          <p:nvPr/>
        </p:nvSpPr>
        <p:spPr bwMode="auto">
          <a:xfrm>
            <a:off x="5537200" y="1890712"/>
            <a:ext cx="2682875" cy="0"/>
          </a:xfrm>
          <a:prstGeom prst="line">
            <a:avLst/>
          </a:prstGeom>
          <a:noFill/>
          <a:ln w="28575">
            <a:solidFill>
              <a:schemeClr val="tx1"/>
            </a:solidFill>
            <a:round/>
            <a:headEnd type="none" w="sm" len="sm"/>
            <a:tailEnd type="none" w="sm" len="sm"/>
          </a:ln>
        </p:spPr>
        <p:txBody>
          <a:bodyPr wrap="none" anchor="ctr">
            <a:prstTxWarp prst="textNoShape">
              <a:avLst/>
            </a:prstTxWarp>
          </a:bodyPr>
          <a:lstStyle/>
          <a:p>
            <a:endParaRPr lang="en-US" dirty="0"/>
          </a:p>
        </p:txBody>
      </p:sp>
      <p:sp>
        <p:nvSpPr>
          <p:cNvPr id="37918" name="Line 31"/>
          <p:cNvSpPr>
            <a:spLocks noChangeShapeType="1"/>
          </p:cNvSpPr>
          <p:nvPr/>
        </p:nvSpPr>
        <p:spPr bwMode="auto">
          <a:xfrm flipH="1">
            <a:off x="8218488" y="3897312"/>
            <a:ext cx="747712" cy="2339975"/>
          </a:xfrm>
          <a:prstGeom prst="line">
            <a:avLst/>
          </a:prstGeom>
          <a:noFill/>
          <a:ln w="28575">
            <a:solidFill>
              <a:schemeClr val="tx1"/>
            </a:solidFill>
            <a:round/>
            <a:headEnd type="none" w="sm" len="sm"/>
            <a:tailEnd type="none" w="sm" len="sm"/>
          </a:ln>
        </p:spPr>
        <p:txBody>
          <a:bodyPr wrap="none" anchor="ctr">
            <a:prstTxWarp prst="textNoShape">
              <a:avLst/>
            </a:prstTxWarp>
          </a:bodyPr>
          <a:lstStyle/>
          <a:p>
            <a:endParaRPr lang="en-US" dirty="0"/>
          </a:p>
        </p:txBody>
      </p:sp>
      <p:sp>
        <p:nvSpPr>
          <p:cNvPr id="37919" name="Line 32"/>
          <p:cNvSpPr>
            <a:spLocks noChangeShapeType="1"/>
          </p:cNvSpPr>
          <p:nvPr/>
        </p:nvSpPr>
        <p:spPr bwMode="auto">
          <a:xfrm>
            <a:off x="8218488" y="1876425"/>
            <a:ext cx="760412" cy="2020887"/>
          </a:xfrm>
          <a:prstGeom prst="line">
            <a:avLst/>
          </a:prstGeom>
          <a:noFill/>
          <a:ln w="28575">
            <a:solidFill>
              <a:schemeClr val="tx1"/>
            </a:solidFill>
            <a:round/>
            <a:headEnd type="none" w="sm" len="sm"/>
            <a:tailEnd type="none" w="sm" len="sm"/>
          </a:ln>
        </p:spPr>
        <p:txBody>
          <a:bodyPr wrap="none" anchor="ctr">
            <a:prstTxWarp prst="textNoShape">
              <a:avLst/>
            </a:prstTxWarp>
          </a:bodyPr>
          <a:lstStyle/>
          <a:p>
            <a:endParaRPr lang="en-US" dirty="0"/>
          </a:p>
        </p:txBody>
      </p:sp>
      <p:sp>
        <p:nvSpPr>
          <p:cNvPr id="37921" name="Rectangle 34"/>
          <p:cNvSpPr>
            <a:spLocks noChangeArrowheads="1"/>
          </p:cNvSpPr>
          <p:nvPr/>
        </p:nvSpPr>
        <p:spPr bwMode="auto">
          <a:xfrm>
            <a:off x="557667" y="3676436"/>
            <a:ext cx="2136775" cy="369332"/>
          </a:xfrm>
          <a:prstGeom prst="rect">
            <a:avLst/>
          </a:prstGeom>
          <a:noFill/>
          <a:ln w="9525">
            <a:noFill/>
            <a:miter lim="800000"/>
            <a:headEnd/>
            <a:tailEnd/>
          </a:ln>
        </p:spPr>
        <p:txBody>
          <a:bodyPr wrap="square">
            <a:prstTxWarp prst="textNoShape">
              <a:avLst/>
            </a:prstTxWarp>
            <a:spAutoFit/>
          </a:bodyPr>
          <a:lstStyle/>
          <a:p>
            <a:pPr eaLnBrk="0" hangingPunct="0"/>
            <a:r>
              <a:rPr lang="en-US" b="1" dirty="0">
                <a:solidFill>
                  <a:srgbClr val="000080"/>
                </a:solidFill>
                <a:latin typeface="+mj-lt"/>
                <a:ea typeface="ＭＳ Ｐゴシック" pitchFamily="30" charset="-128"/>
                <a:cs typeface="ＭＳ Ｐゴシック" pitchFamily="30" charset="-128"/>
              </a:rPr>
              <a:t>Phase 1: Building</a:t>
            </a:r>
          </a:p>
        </p:txBody>
      </p:sp>
      <p:sp>
        <p:nvSpPr>
          <p:cNvPr id="37922" name="Rectangle 35"/>
          <p:cNvSpPr>
            <a:spLocks noChangeArrowheads="1"/>
          </p:cNvSpPr>
          <p:nvPr/>
        </p:nvSpPr>
        <p:spPr bwMode="auto">
          <a:xfrm>
            <a:off x="2971800" y="2581556"/>
            <a:ext cx="2438400" cy="369332"/>
          </a:xfrm>
          <a:prstGeom prst="rect">
            <a:avLst/>
          </a:prstGeom>
          <a:noFill/>
          <a:ln w="9525">
            <a:noFill/>
            <a:miter lim="800000"/>
            <a:headEnd/>
            <a:tailEnd/>
          </a:ln>
        </p:spPr>
        <p:txBody>
          <a:bodyPr wrap="square">
            <a:prstTxWarp prst="textNoShape">
              <a:avLst/>
            </a:prstTxWarp>
            <a:spAutoFit/>
          </a:bodyPr>
          <a:lstStyle/>
          <a:p>
            <a:pPr eaLnBrk="0" hangingPunct="0"/>
            <a:r>
              <a:rPr lang="en-US" b="1" dirty="0">
                <a:solidFill>
                  <a:srgbClr val="000080"/>
                </a:solidFill>
                <a:latin typeface="+mj-lt"/>
                <a:ea typeface="ＭＳ Ｐゴシック" pitchFamily="30" charset="-128"/>
                <a:cs typeface="ＭＳ Ｐゴシック" pitchFamily="30" charset="-128"/>
              </a:rPr>
              <a:t>Phase II: Performing</a:t>
            </a:r>
          </a:p>
        </p:txBody>
      </p:sp>
      <p:sp>
        <p:nvSpPr>
          <p:cNvPr id="37923" name="Rectangle 36"/>
          <p:cNvSpPr>
            <a:spLocks noChangeArrowheads="1"/>
          </p:cNvSpPr>
          <p:nvPr/>
        </p:nvSpPr>
        <p:spPr bwMode="auto">
          <a:xfrm>
            <a:off x="5644846" y="1479419"/>
            <a:ext cx="2454894" cy="369332"/>
          </a:xfrm>
          <a:prstGeom prst="rect">
            <a:avLst/>
          </a:prstGeom>
          <a:noFill/>
          <a:ln w="9525">
            <a:noFill/>
            <a:miter lim="800000"/>
            <a:headEnd/>
            <a:tailEnd/>
          </a:ln>
        </p:spPr>
        <p:txBody>
          <a:bodyPr wrap="none">
            <a:prstTxWarp prst="textNoShape">
              <a:avLst/>
            </a:prstTxWarp>
            <a:spAutoFit/>
          </a:bodyPr>
          <a:lstStyle/>
          <a:p>
            <a:pPr eaLnBrk="0" hangingPunct="0"/>
            <a:r>
              <a:rPr lang="en-US" b="1" dirty="0">
                <a:solidFill>
                  <a:srgbClr val="000080"/>
                </a:solidFill>
                <a:latin typeface="+mj-lt"/>
                <a:ea typeface="ＭＳ Ｐゴシック" pitchFamily="30" charset="-128"/>
                <a:cs typeface="ＭＳ Ｐゴシック" pitchFamily="30" charset="-128"/>
              </a:rPr>
              <a:t>Phase III: Integrating</a:t>
            </a:r>
          </a:p>
        </p:txBody>
      </p:sp>
      <p:sp>
        <p:nvSpPr>
          <p:cNvPr id="2" name="TextBox 1"/>
          <p:cNvSpPr txBox="1"/>
          <p:nvPr/>
        </p:nvSpPr>
        <p:spPr>
          <a:xfrm>
            <a:off x="312862" y="917941"/>
            <a:ext cx="7790947" cy="400110"/>
          </a:xfrm>
          <a:prstGeom prst="rect">
            <a:avLst/>
          </a:prstGeom>
          <a:noFill/>
        </p:spPr>
        <p:txBody>
          <a:bodyPr wrap="square" rtlCol="0">
            <a:spAutoFit/>
          </a:bodyPr>
          <a:lstStyle/>
          <a:p>
            <a:r>
              <a:rPr lang="en-US" sz="2000" b="1" dirty="0" smtClean="0">
                <a:solidFill>
                  <a:srgbClr val="2D2DB9"/>
                </a:solidFill>
              </a:rPr>
              <a:t>Setting Expectations: </a:t>
            </a:r>
            <a:r>
              <a:rPr lang="en-US" sz="2000" dirty="0" smtClean="0">
                <a:solidFill>
                  <a:srgbClr val="2D2DB9"/>
                </a:solidFill>
              </a:rPr>
              <a:t>Such an effort takes time to achieve</a:t>
            </a:r>
            <a:endParaRPr lang="en-US" sz="2000" dirty="0">
              <a:solidFill>
                <a:srgbClr val="2D2DB9"/>
              </a:solidFill>
            </a:endParaRPr>
          </a:p>
        </p:txBody>
      </p:sp>
      <p:sp>
        <p:nvSpPr>
          <p:cNvPr id="37895" name="Line 7"/>
          <p:cNvSpPr>
            <a:spLocks noChangeShapeType="1"/>
          </p:cNvSpPr>
          <p:nvPr/>
        </p:nvSpPr>
        <p:spPr bwMode="auto">
          <a:xfrm flipV="1">
            <a:off x="450850" y="1985962"/>
            <a:ext cx="0" cy="4267200"/>
          </a:xfrm>
          <a:prstGeom prst="line">
            <a:avLst/>
          </a:prstGeom>
          <a:noFill/>
          <a:ln w="28575">
            <a:solidFill>
              <a:schemeClr val="tx1"/>
            </a:solidFill>
            <a:round/>
            <a:headEnd/>
            <a:tailEnd type="triangle" w="lg" len="lg"/>
          </a:ln>
        </p:spPr>
        <p:txBody>
          <a:bodyPr wrap="none" anchor="ctr">
            <a:prstTxWarp prst="textNoShape">
              <a:avLst/>
            </a:prstTxWarp>
          </a:bodyPr>
          <a:lstStyle/>
          <a:p>
            <a:endParaRPr lang="en-US" dirty="0"/>
          </a:p>
        </p:txBody>
      </p:sp>
      <p:sp>
        <p:nvSpPr>
          <p:cNvPr id="37909" name="Line 22"/>
          <p:cNvSpPr>
            <a:spLocks noChangeShapeType="1"/>
          </p:cNvSpPr>
          <p:nvPr/>
        </p:nvSpPr>
        <p:spPr bwMode="auto">
          <a:xfrm>
            <a:off x="5524500" y="2995612"/>
            <a:ext cx="25400" cy="3251200"/>
          </a:xfrm>
          <a:prstGeom prst="line">
            <a:avLst/>
          </a:prstGeom>
          <a:noFill/>
          <a:ln w="28575">
            <a:solidFill>
              <a:schemeClr val="tx1"/>
            </a:solidFill>
            <a:prstDash val="sysDot"/>
            <a:round/>
            <a:headEnd/>
            <a:tailEnd/>
          </a:ln>
        </p:spPr>
        <p:txBody>
          <a:bodyPr wrap="none" anchor="ctr">
            <a:prstTxWarp prst="textNoShape">
              <a:avLst/>
            </a:prstTxWarp>
          </a:bodyPr>
          <a:lstStyle/>
          <a:p>
            <a:endParaRPr lang="en-US" dirty="0"/>
          </a:p>
        </p:txBody>
      </p:sp>
      <p:sp>
        <p:nvSpPr>
          <p:cNvPr id="37910" name="Line 23"/>
          <p:cNvSpPr>
            <a:spLocks noChangeShapeType="1"/>
          </p:cNvSpPr>
          <p:nvPr/>
        </p:nvSpPr>
        <p:spPr bwMode="auto">
          <a:xfrm>
            <a:off x="8216900" y="1889125"/>
            <a:ext cx="0" cy="4337050"/>
          </a:xfrm>
          <a:prstGeom prst="line">
            <a:avLst/>
          </a:prstGeom>
          <a:noFill/>
          <a:ln w="38100">
            <a:solidFill>
              <a:schemeClr val="tx1"/>
            </a:solidFill>
            <a:prstDash val="sysDot"/>
            <a:round/>
            <a:headEnd/>
            <a:tailEnd/>
          </a:ln>
        </p:spPr>
        <p:txBody>
          <a:bodyPr wrap="none" anchor="ctr">
            <a:prstTxWarp prst="textNoShape">
              <a:avLst/>
            </a:prstTxWarp>
          </a:bodyPr>
          <a:lstStyle/>
          <a:p>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74</a:t>
            </a:fld>
            <a:endParaRPr lang="en-US" dirty="0"/>
          </a:p>
        </p:txBody>
      </p:sp>
      <p:sp>
        <p:nvSpPr>
          <p:cNvPr id="31" name="Rectangle 30"/>
          <p:cNvSpPr/>
          <p:nvPr/>
        </p:nvSpPr>
        <p:spPr>
          <a:xfrm>
            <a:off x="6870700" y="6540500"/>
            <a:ext cx="1739900" cy="228600"/>
          </a:xfrm>
          <a:prstGeom prst="rect">
            <a:avLst/>
          </a:prstGeom>
          <a:solidFill>
            <a:srgbClr val="FFFCD8"/>
          </a:solidFill>
          <a:ln>
            <a:solidFill>
              <a:srgbClr val="8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smtClean="0">
                <a:solidFill>
                  <a:schemeClr val="tx1"/>
                </a:solidFill>
              </a:rPr>
              <a:t>Source: Chi Lin, JPL</a:t>
            </a:r>
            <a:endParaRPr lang="en-US" sz="1100" dirty="0">
              <a:solidFill>
                <a:schemeClr val="tx1"/>
              </a:solidFill>
            </a:endParaRPr>
          </a:p>
        </p:txBody>
      </p:sp>
    </p:spTree>
    <p:extLst>
      <p:ext uri="{BB962C8B-B14F-4D97-AF65-F5344CB8AC3E}">
        <p14:creationId xmlns:p14="http://schemas.microsoft.com/office/powerpoint/2010/main" val="494219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912"/>
                                        </p:tgtEl>
                                        <p:attrNameLst>
                                          <p:attrName>style.visibility</p:attrName>
                                        </p:attrNameLst>
                                      </p:cBhvr>
                                      <p:to>
                                        <p:strVal val="visible"/>
                                      </p:to>
                                    </p:set>
                                    <p:anim calcmode="lin" valueType="num">
                                      <p:cBhvr additive="base">
                                        <p:cTn id="7" dur="500" fill="hold"/>
                                        <p:tgtEl>
                                          <p:spTgt spid="37912"/>
                                        </p:tgtEl>
                                        <p:attrNameLst>
                                          <p:attrName>ppt_x</p:attrName>
                                        </p:attrNameLst>
                                      </p:cBhvr>
                                      <p:tavLst>
                                        <p:tav tm="0">
                                          <p:val>
                                            <p:strVal val="#ppt_x"/>
                                          </p:val>
                                        </p:tav>
                                        <p:tav tm="100000">
                                          <p:val>
                                            <p:strVal val="#ppt_x"/>
                                          </p:val>
                                        </p:tav>
                                      </p:tavLst>
                                    </p:anim>
                                    <p:anim calcmode="lin" valueType="num">
                                      <p:cBhvr additive="base">
                                        <p:cTn id="8" dur="500" fill="hold"/>
                                        <p:tgtEl>
                                          <p:spTgt spid="379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913"/>
                                        </p:tgtEl>
                                        <p:attrNameLst>
                                          <p:attrName>style.visibility</p:attrName>
                                        </p:attrNameLst>
                                      </p:cBhvr>
                                      <p:to>
                                        <p:strVal val="visible"/>
                                      </p:to>
                                    </p:set>
                                    <p:anim calcmode="lin" valueType="num">
                                      <p:cBhvr additive="base">
                                        <p:cTn id="11" dur="500" fill="hold"/>
                                        <p:tgtEl>
                                          <p:spTgt spid="37913"/>
                                        </p:tgtEl>
                                        <p:attrNameLst>
                                          <p:attrName>ppt_x</p:attrName>
                                        </p:attrNameLst>
                                      </p:cBhvr>
                                      <p:tavLst>
                                        <p:tav tm="0">
                                          <p:val>
                                            <p:strVal val="#ppt_x"/>
                                          </p:val>
                                        </p:tav>
                                        <p:tav tm="100000">
                                          <p:val>
                                            <p:strVal val="#ppt_x"/>
                                          </p:val>
                                        </p:tav>
                                      </p:tavLst>
                                    </p:anim>
                                    <p:anim calcmode="lin" valueType="num">
                                      <p:cBhvr additive="base">
                                        <p:cTn id="12" dur="500" fill="hold"/>
                                        <p:tgtEl>
                                          <p:spTgt spid="379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7921"/>
                                        </p:tgtEl>
                                        <p:attrNameLst>
                                          <p:attrName>style.visibility</p:attrName>
                                        </p:attrNameLst>
                                      </p:cBhvr>
                                      <p:to>
                                        <p:strVal val="visible"/>
                                      </p:to>
                                    </p:set>
                                    <p:anim calcmode="lin" valueType="num">
                                      <p:cBhvr additive="base">
                                        <p:cTn id="15" dur="500" fill="hold"/>
                                        <p:tgtEl>
                                          <p:spTgt spid="37921"/>
                                        </p:tgtEl>
                                        <p:attrNameLst>
                                          <p:attrName>ppt_x</p:attrName>
                                        </p:attrNameLst>
                                      </p:cBhvr>
                                      <p:tavLst>
                                        <p:tav tm="0">
                                          <p:val>
                                            <p:strVal val="#ppt_x"/>
                                          </p:val>
                                        </p:tav>
                                        <p:tav tm="100000">
                                          <p:val>
                                            <p:strVal val="#ppt_x"/>
                                          </p:val>
                                        </p:tav>
                                      </p:tavLst>
                                    </p:anim>
                                    <p:anim calcmode="lin" valueType="num">
                                      <p:cBhvr additive="base">
                                        <p:cTn id="16" dur="500" fill="hold"/>
                                        <p:tgtEl>
                                          <p:spTgt spid="3792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7901"/>
                                        </p:tgtEl>
                                        <p:attrNameLst>
                                          <p:attrName>style.visibility</p:attrName>
                                        </p:attrNameLst>
                                      </p:cBhvr>
                                      <p:to>
                                        <p:strVal val="visible"/>
                                      </p:to>
                                    </p:set>
                                    <p:anim calcmode="lin" valueType="num">
                                      <p:cBhvr additive="base">
                                        <p:cTn id="19" dur="500" fill="hold"/>
                                        <p:tgtEl>
                                          <p:spTgt spid="37901"/>
                                        </p:tgtEl>
                                        <p:attrNameLst>
                                          <p:attrName>ppt_x</p:attrName>
                                        </p:attrNameLst>
                                      </p:cBhvr>
                                      <p:tavLst>
                                        <p:tav tm="0">
                                          <p:val>
                                            <p:strVal val="#ppt_x"/>
                                          </p:val>
                                        </p:tav>
                                        <p:tav tm="100000">
                                          <p:val>
                                            <p:strVal val="#ppt_x"/>
                                          </p:val>
                                        </p:tav>
                                      </p:tavLst>
                                    </p:anim>
                                    <p:anim calcmode="lin" valueType="num">
                                      <p:cBhvr additive="base">
                                        <p:cTn id="20" dur="500" fill="hold"/>
                                        <p:tgtEl>
                                          <p:spTgt spid="3790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7914"/>
                                        </p:tgtEl>
                                        <p:attrNameLst>
                                          <p:attrName>style.visibility</p:attrName>
                                        </p:attrNameLst>
                                      </p:cBhvr>
                                      <p:to>
                                        <p:strVal val="visible"/>
                                      </p:to>
                                    </p:set>
                                    <p:anim calcmode="lin" valueType="num">
                                      <p:cBhvr additive="base">
                                        <p:cTn id="25" dur="500" fill="hold"/>
                                        <p:tgtEl>
                                          <p:spTgt spid="37914"/>
                                        </p:tgtEl>
                                        <p:attrNameLst>
                                          <p:attrName>ppt_x</p:attrName>
                                        </p:attrNameLst>
                                      </p:cBhvr>
                                      <p:tavLst>
                                        <p:tav tm="0">
                                          <p:val>
                                            <p:strVal val="#ppt_x"/>
                                          </p:val>
                                        </p:tav>
                                        <p:tav tm="100000">
                                          <p:val>
                                            <p:strVal val="#ppt_x"/>
                                          </p:val>
                                        </p:tav>
                                      </p:tavLst>
                                    </p:anim>
                                    <p:anim calcmode="lin" valueType="num">
                                      <p:cBhvr additive="base">
                                        <p:cTn id="26" dur="500" fill="hold"/>
                                        <p:tgtEl>
                                          <p:spTgt spid="3791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7915"/>
                                        </p:tgtEl>
                                        <p:attrNameLst>
                                          <p:attrName>style.visibility</p:attrName>
                                        </p:attrNameLst>
                                      </p:cBhvr>
                                      <p:to>
                                        <p:strVal val="visible"/>
                                      </p:to>
                                    </p:set>
                                    <p:anim calcmode="lin" valueType="num">
                                      <p:cBhvr additive="base">
                                        <p:cTn id="29" dur="500" fill="hold"/>
                                        <p:tgtEl>
                                          <p:spTgt spid="37915"/>
                                        </p:tgtEl>
                                        <p:attrNameLst>
                                          <p:attrName>ppt_x</p:attrName>
                                        </p:attrNameLst>
                                      </p:cBhvr>
                                      <p:tavLst>
                                        <p:tav tm="0">
                                          <p:val>
                                            <p:strVal val="#ppt_x"/>
                                          </p:val>
                                        </p:tav>
                                        <p:tav tm="100000">
                                          <p:val>
                                            <p:strVal val="#ppt_x"/>
                                          </p:val>
                                        </p:tav>
                                      </p:tavLst>
                                    </p:anim>
                                    <p:anim calcmode="lin" valueType="num">
                                      <p:cBhvr additive="base">
                                        <p:cTn id="30" dur="500" fill="hold"/>
                                        <p:tgtEl>
                                          <p:spTgt spid="379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7909"/>
                                        </p:tgtEl>
                                        <p:attrNameLst>
                                          <p:attrName>style.visibility</p:attrName>
                                        </p:attrNameLst>
                                      </p:cBhvr>
                                      <p:to>
                                        <p:strVal val="visible"/>
                                      </p:to>
                                    </p:set>
                                    <p:anim calcmode="lin" valueType="num">
                                      <p:cBhvr additive="base">
                                        <p:cTn id="33" dur="500" fill="hold"/>
                                        <p:tgtEl>
                                          <p:spTgt spid="37909"/>
                                        </p:tgtEl>
                                        <p:attrNameLst>
                                          <p:attrName>ppt_x</p:attrName>
                                        </p:attrNameLst>
                                      </p:cBhvr>
                                      <p:tavLst>
                                        <p:tav tm="0">
                                          <p:val>
                                            <p:strVal val="#ppt_x"/>
                                          </p:val>
                                        </p:tav>
                                        <p:tav tm="100000">
                                          <p:val>
                                            <p:strVal val="#ppt_x"/>
                                          </p:val>
                                        </p:tav>
                                      </p:tavLst>
                                    </p:anim>
                                    <p:anim calcmode="lin" valueType="num">
                                      <p:cBhvr additive="base">
                                        <p:cTn id="34" dur="500" fill="hold"/>
                                        <p:tgtEl>
                                          <p:spTgt spid="3790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7894"/>
                                        </p:tgtEl>
                                        <p:attrNameLst>
                                          <p:attrName>style.visibility</p:attrName>
                                        </p:attrNameLst>
                                      </p:cBhvr>
                                      <p:to>
                                        <p:strVal val="visible"/>
                                      </p:to>
                                    </p:set>
                                    <p:anim calcmode="lin" valueType="num">
                                      <p:cBhvr additive="base">
                                        <p:cTn id="37" dur="500" fill="hold"/>
                                        <p:tgtEl>
                                          <p:spTgt spid="37894"/>
                                        </p:tgtEl>
                                        <p:attrNameLst>
                                          <p:attrName>ppt_x</p:attrName>
                                        </p:attrNameLst>
                                      </p:cBhvr>
                                      <p:tavLst>
                                        <p:tav tm="0">
                                          <p:val>
                                            <p:strVal val="#ppt_x"/>
                                          </p:val>
                                        </p:tav>
                                        <p:tav tm="100000">
                                          <p:val>
                                            <p:strVal val="#ppt_x"/>
                                          </p:val>
                                        </p:tav>
                                      </p:tavLst>
                                    </p:anim>
                                    <p:anim calcmode="lin" valueType="num">
                                      <p:cBhvr additive="base">
                                        <p:cTn id="38" dur="500" fill="hold"/>
                                        <p:tgtEl>
                                          <p:spTgt spid="3789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7922"/>
                                        </p:tgtEl>
                                        <p:attrNameLst>
                                          <p:attrName>style.visibility</p:attrName>
                                        </p:attrNameLst>
                                      </p:cBhvr>
                                      <p:to>
                                        <p:strVal val="visible"/>
                                      </p:to>
                                    </p:set>
                                    <p:anim calcmode="lin" valueType="num">
                                      <p:cBhvr additive="base">
                                        <p:cTn id="41" dur="500" fill="hold"/>
                                        <p:tgtEl>
                                          <p:spTgt spid="37922"/>
                                        </p:tgtEl>
                                        <p:attrNameLst>
                                          <p:attrName>ppt_x</p:attrName>
                                        </p:attrNameLst>
                                      </p:cBhvr>
                                      <p:tavLst>
                                        <p:tav tm="0">
                                          <p:val>
                                            <p:strVal val="#ppt_x"/>
                                          </p:val>
                                        </p:tav>
                                        <p:tav tm="100000">
                                          <p:val>
                                            <p:strVal val="#ppt_x"/>
                                          </p:val>
                                        </p:tav>
                                      </p:tavLst>
                                    </p:anim>
                                    <p:anim calcmode="lin" valueType="num">
                                      <p:cBhvr additive="base">
                                        <p:cTn id="42" dur="500" fill="hold"/>
                                        <p:tgtEl>
                                          <p:spTgt spid="3792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7916"/>
                                        </p:tgtEl>
                                        <p:attrNameLst>
                                          <p:attrName>style.visibility</p:attrName>
                                        </p:attrNameLst>
                                      </p:cBhvr>
                                      <p:to>
                                        <p:strVal val="visible"/>
                                      </p:to>
                                    </p:set>
                                    <p:anim calcmode="lin" valueType="num">
                                      <p:cBhvr additive="base">
                                        <p:cTn id="47" dur="500" fill="hold"/>
                                        <p:tgtEl>
                                          <p:spTgt spid="37916"/>
                                        </p:tgtEl>
                                        <p:attrNameLst>
                                          <p:attrName>ppt_x</p:attrName>
                                        </p:attrNameLst>
                                      </p:cBhvr>
                                      <p:tavLst>
                                        <p:tav tm="0">
                                          <p:val>
                                            <p:strVal val="#ppt_x"/>
                                          </p:val>
                                        </p:tav>
                                        <p:tav tm="100000">
                                          <p:val>
                                            <p:strVal val="#ppt_x"/>
                                          </p:val>
                                        </p:tav>
                                      </p:tavLst>
                                    </p:anim>
                                    <p:anim calcmode="lin" valueType="num">
                                      <p:cBhvr additive="base">
                                        <p:cTn id="48" dur="500" fill="hold"/>
                                        <p:tgtEl>
                                          <p:spTgt spid="379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7917"/>
                                        </p:tgtEl>
                                        <p:attrNameLst>
                                          <p:attrName>style.visibility</p:attrName>
                                        </p:attrNameLst>
                                      </p:cBhvr>
                                      <p:to>
                                        <p:strVal val="visible"/>
                                      </p:to>
                                    </p:set>
                                    <p:anim calcmode="lin" valueType="num">
                                      <p:cBhvr additive="base">
                                        <p:cTn id="51" dur="500" fill="hold"/>
                                        <p:tgtEl>
                                          <p:spTgt spid="37917"/>
                                        </p:tgtEl>
                                        <p:attrNameLst>
                                          <p:attrName>ppt_x</p:attrName>
                                        </p:attrNameLst>
                                      </p:cBhvr>
                                      <p:tavLst>
                                        <p:tav tm="0">
                                          <p:val>
                                            <p:strVal val="#ppt_x"/>
                                          </p:val>
                                        </p:tav>
                                        <p:tav tm="100000">
                                          <p:val>
                                            <p:strVal val="#ppt_x"/>
                                          </p:val>
                                        </p:tav>
                                      </p:tavLst>
                                    </p:anim>
                                    <p:anim calcmode="lin" valueType="num">
                                      <p:cBhvr additive="base">
                                        <p:cTn id="52" dur="500" fill="hold"/>
                                        <p:tgtEl>
                                          <p:spTgt spid="379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7910"/>
                                        </p:tgtEl>
                                        <p:attrNameLst>
                                          <p:attrName>style.visibility</p:attrName>
                                        </p:attrNameLst>
                                      </p:cBhvr>
                                      <p:to>
                                        <p:strVal val="visible"/>
                                      </p:to>
                                    </p:set>
                                    <p:anim calcmode="lin" valueType="num">
                                      <p:cBhvr additive="base">
                                        <p:cTn id="55" dur="500" fill="hold"/>
                                        <p:tgtEl>
                                          <p:spTgt spid="37910"/>
                                        </p:tgtEl>
                                        <p:attrNameLst>
                                          <p:attrName>ppt_x</p:attrName>
                                        </p:attrNameLst>
                                      </p:cBhvr>
                                      <p:tavLst>
                                        <p:tav tm="0">
                                          <p:val>
                                            <p:strVal val="#ppt_x"/>
                                          </p:val>
                                        </p:tav>
                                        <p:tav tm="100000">
                                          <p:val>
                                            <p:strVal val="#ppt_x"/>
                                          </p:val>
                                        </p:tav>
                                      </p:tavLst>
                                    </p:anim>
                                    <p:anim calcmode="lin" valueType="num">
                                      <p:cBhvr additive="base">
                                        <p:cTn id="56" dur="500" fill="hold"/>
                                        <p:tgtEl>
                                          <p:spTgt spid="3791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7902"/>
                                        </p:tgtEl>
                                        <p:attrNameLst>
                                          <p:attrName>style.visibility</p:attrName>
                                        </p:attrNameLst>
                                      </p:cBhvr>
                                      <p:to>
                                        <p:strVal val="visible"/>
                                      </p:to>
                                    </p:set>
                                    <p:anim calcmode="lin" valueType="num">
                                      <p:cBhvr additive="base">
                                        <p:cTn id="59" dur="500" fill="hold"/>
                                        <p:tgtEl>
                                          <p:spTgt spid="37902"/>
                                        </p:tgtEl>
                                        <p:attrNameLst>
                                          <p:attrName>ppt_x</p:attrName>
                                        </p:attrNameLst>
                                      </p:cBhvr>
                                      <p:tavLst>
                                        <p:tav tm="0">
                                          <p:val>
                                            <p:strVal val="#ppt_x"/>
                                          </p:val>
                                        </p:tav>
                                        <p:tav tm="100000">
                                          <p:val>
                                            <p:strVal val="#ppt_x"/>
                                          </p:val>
                                        </p:tav>
                                      </p:tavLst>
                                    </p:anim>
                                    <p:anim calcmode="lin" valueType="num">
                                      <p:cBhvr additive="base">
                                        <p:cTn id="60" dur="500" fill="hold"/>
                                        <p:tgtEl>
                                          <p:spTgt spid="3790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7923"/>
                                        </p:tgtEl>
                                        <p:attrNameLst>
                                          <p:attrName>style.visibility</p:attrName>
                                        </p:attrNameLst>
                                      </p:cBhvr>
                                      <p:to>
                                        <p:strVal val="visible"/>
                                      </p:to>
                                    </p:set>
                                    <p:anim calcmode="lin" valueType="num">
                                      <p:cBhvr additive="base">
                                        <p:cTn id="63" dur="500" fill="hold"/>
                                        <p:tgtEl>
                                          <p:spTgt spid="37923"/>
                                        </p:tgtEl>
                                        <p:attrNameLst>
                                          <p:attrName>ppt_x</p:attrName>
                                        </p:attrNameLst>
                                      </p:cBhvr>
                                      <p:tavLst>
                                        <p:tav tm="0">
                                          <p:val>
                                            <p:strVal val="#ppt_x"/>
                                          </p:val>
                                        </p:tav>
                                        <p:tav tm="100000">
                                          <p:val>
                                            <p:strVal val="#ppt_x"/>
                                          </p:val>
                                        </p:tav>
                                      </p:tavLst>
                                    </p:anim>
                                    <p:anim calcmode="lin" valueType="num">
                                      <p:cBhvr additive="base">
                                        <p:cTn id="64" dur="500" fill="hold"/>
                                        <p:tgtEl>
                                          <p:spTgt spid="37923"/>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37919"/>
                                        </p:tgtEl>
                                        <p:attrNameLst>
                                          <p:attrName>style.visibility</p:attrName>
                                        </p:attrNameLst>
                                      </p:cBhvr>
                                      <p:to>
                                        <p:strVal val="visible"/>
                                      </p:to>
                                    </p:set>
                                    <p:anim calcmode="lin" valueType="num">
                                      <p:cBhvr additive="base">
                                        <p:cTn id="69" dur="500" fill="hold"/>
                                        <p:tgtEl>
                                          <p:spTgt spid="37919"/>
                                        </p:tgtEl>
                                        <p:attrNameLst>
                                          <p:attrName>ppt_x</p:attrName>
                                        </p:attrNameLst>
                                      </p:cBhvr>
                                      <p:tavLst>
                                        <p:tav tm="0">
                                          <p:val>
                                            <p:strVal val="#ppt_x"/>
                                          </p:val>
                                        </p:tav>
                                        <p:tav tm="100000">
                                          <p:val>
                                            <p:strVal val="#ppt_x"/>
                                          </p:val>
                                        </p:tav>
                                      </p:tavLst>
                                    </p:anim>
                                    <p:anim calcmode="lin" valueType="num">
                                      <p:cBhvr additive="base">
                                        <p:cTn id="70" dur="500" fill="hold"/>
                                        <p:tgtEl>
                                          <p:spTgt spid="379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7918"/>
                                        </p:tgtEl>
                                        <p:attrNameLst>
                                          <p:attrName>style.visibility</p:attrName>
                                        </p:attrNameLst>
                                      </p:cBhvr>
                                      <p:to>
                                        <p:strVal val="visible"/>
                                      </p:to>
                                    </p:set>
                                    <p:anim calcmode="lin" valueType="num">
                                      <p:cBhvr additive="base">
                                        <p:cTn id="73" dur="500" fill="hold"/>
                                        <p:tgtEl>
                                          <p:spTgt spid="37918"/>
                                        </p:tgtEl>
                                        <p:attrNameLst>
                                          <p:attrName>ppt_x</p:attrName>
                                        </p:attrNameLst>
                                      </p:cBhvr>
                                      <p:tavLst>
                                        <p:tav tm="0">
                                          <p:val>
                                            <p:strVal val="#ppt_x"/>
                                          </p:val>
                                        </p:tav>
                                        <p:tav tm="100000">
                                          <p:val>
                                            <p:strVal val="#ppt_x"/>
                                          </p:val>
                                        </p:tav>
                                      </p:tavLst>
                                    </p:anim>
                                    <p:anim calcmode="lin" valueType="num">
                                      <p:cBhvr additive="base">
                                        <p:cTn id="74" dur="500" fill="hold"/>
                                        <p:tgtEl>
                                          <p:spTgt spid="3791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911"/>
                                        </p:tgtEl>
                                        <p:attrNameLst>
                                          <p:attrName>style.visibility</p:attrName>
                                        </p:attrNameLst>
                                      </p:cBhvr>
                                      <p:to>
                                        <p:strVal val="visible"/>
                                      </p:to>
                                    </p:set>
                                    <p:anim calcmode="lin" valueType="num">
                                      <p:cBhvr additive="base">
                                        <p:cTn id="77" dur="500" fill="hold"/>
                                        <p:tgtEl>
                                          <p:spTgt spid="37911"/>
                                        </p:tgtEl>
                                        <p:attrNameLst>
                                          <p:attrName>ppt_x</p:attrName>
                                        </p:attrNameLst>
                                      </p:cBhvr>
                                      <p:tavLst>
                                        <p:tav tm="0">
                                          <p:val>
                                            <p:strVal val="#ppt_x"/>
                                          </p:val>
                                        </p:tav>
                                        <p:tav tm="100000">
                                          <p:val>
                                            <p:strVal val="#ppt_x"/>
                                          </p:val>
                                        </p:tav>
                                      </p:tavLst>
                                    </p:anim>
                                    <p:anim calcmode="lin" valueType="num">
                                      <p:cBhvr additive="base">
                                        <p:cTn id="78" dur="500" fill="hold"/>
                                        <p:tgtEl>
                                          <p:spTgt spid="3791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7893"/>
                                        </p:tgtEl>
                                        <p:attrNameLst>
                                          <p:attrName>style.visibility</p:attrName>
                                        </p:attrNameLst>
                                      </p:cBhvr>
                                      <p:to>
                                        <p:strVal val="visible"/>
                                      </p:to>
                                    </p:set>
                                    <p:anim calcmode="lin" valueType="num">
                                      <p:cBhvr additive="base">
                                        <p:cTn id="81" dur="500" fill="hold"/>
                                        <p:tgtEl>
                                          <p:spTgt spid="37893"/>
                                        </p:tgtEl>
                                        <p:attrNameLst>
                                          <p:attrName>ppt_x</p:attrName>
                                        </p:attrNameLst>
                                      </p:cBhvr>
                                      <p:tavLst>
                                        <p:tav tm="0">
                                          <p:val>
                                            <p:strVal val="#ppt_x"/>
                                          </p:val>
                                        </p:tav>
                                        <p:tav tm="100000">
                                          <p:val>
                                            <p:strVal val="#ppt_x"/>
                                          </p:val>
                                        </p:tav>
                                      </p:tavLst>
                                    </p:anim>
                                    <p:anim calcmode="lin" valueType="num">
                                      <p:cBhvr additive="base">
                                        <p:cTn id="82"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animBg="1"/>
      <p:bldP spid="37894" grpId="0" animBg="1"/>
      <p:bldP spid="37901" grpId="0" animBg="1"/>
      <p:bldP spid="37902" grpId="0" animBg="1"/>
      <p:bldP spid="37911" grpId="0"/>
      <p:bldP spid="37912" grpId="0" animBg="1"/>
      <p:bldP spid="37913" grpId="0" animBg="1"/>
      <p:bldP spid="37914" grpId="0" animBg="1"/>
      <p:bldP spid="37915" grpId="0" animBg="1"/>
      <p:bldP spid="37916" grpId="0" animBg="1"/>
      <p:bldP spid="37917" grpId="0" animBg="1"/>
      <p:bldP spid="37918" grpId="0" animBg="1"/>
      <p:bldP spid="37919" grpId="0" animBg="1"/>
      <p:bldP spid="37921" grpId="0"/>
      <p:bldP spid="37922" grpId="0"/>
      <p:bldP spid="37923" grpId="0"/>
      <p:bldP spid="37909" grpId="0" animBg="1"/>
      <p:bldP spid="37910"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9966"/>
                </a:solidFill>
              </a:rPr>
              <a:t>Myths about MBSE (part 4)</a:t>
            </a:r>
            <a:endParaRPr lang="en-US" dirty="0">
              <a:solidFill>
                <a:srgbClr val="009966"/>
              </a:solidFill>
            </a:endParaRPr>
          </a:p>
        </p:txBody>
      </p:sp>
      <p:sp>
        <p:nvSpPr>
          <p:cNvPr id="3" name="Content Placeholder 2"/>
          <p:cNvSpPr>
            <a:spLocks noGrp="1"/>
          </p:cNvSpPr>
          <p:nvPr>
            <p:ph idx="1"/>
          </p:nvPr>
        </p:nvSpPr>
        <p:spPr>
          <a:xfrm>
            <a:off x="533399" y="1066800"/>
            <a:ext cx="8259477" cy="5181600"/>
          </a:xfrm>
        </p:spPr>
        <p:txBody>
          <a:bodyPr/>
          <a:lstStyle/>
          <a:p>
            <a:pPr marL="0" indent="0">
              <a:spcBef>
                <a:spcPts val="1200"/>
              </a:spcBef>
              <a:buNone/>
            </a:pPr>
            <a:r>
              <a:rPr lang="en-US" b="1" dirty="0">
                <a:solidFill>
                  <a:srgbClr val="663300"/>
                </a:solidFill>
              </a:rPr>
              <a:t>Myth 9: MBSE is an all-or-nothing </a:t>
            </a:r>
            <a:r>
              <a:rPr lang="en-US" b="1" dirty="0" smtClean="0">
                <a:solidFill>
                  <a:srgbClr val="663300"/>
                </a:solidFill>
              </a:rPr>
              <a:t>commitment</a:t>
            </a:r>
            <a:endParaRPr lang="en-US" b="1" dirty="0">
              <a:solidFill>
                <a:srgbClr val="663300"/>
              </a:solidFill>
            </a:endParaRPr>
          </a:p>
          <a:p>
            <a:pPr marL="225425" indent="0">
              <a:buNone/>
            </a:pPr>
            <a:r>
              <a:rPr lang="en-US" dirty="0" smtClean="0">
                <a:solidFill>
                  <a:srgbClr val="009966"/>
                </a:solidFill>
              </a:rPr>
              <a:t>No. MBSE </a:t>
            </a:r>
            <a:r>
              <a:rPr lang="en-US" dirty="0">
                <a:solidFill>
                  <a:srgbClr val="009966"/>
                </a:solidFill>
              </a:rPr>
              <a:t>is not a single thing that you adopt all at once and then deal with the consequences. </a:t>
            </a:r>
            <a:r>
              <a:rPr lang="en-US" dirty="0" smtClean="0">
                <a:solidFill>
                  <a:srgbClr val="009966"/>
                </a:solidFill>
              </a:rPr>
              <a:t>You have </a:t>
            </a:r>
            <a:r>
              <a:rPr lang="en-US" dirty="0">
                <a:solidFill>
                  <a:srgbClr val="009966"/>
                </a:solidFill>
              </a:rPr>
              <a:t>a </a:t>
            </a:r>
            <a:r>
              <a:rPr lang="en-US" dirty="0" smtClean="0">
                <a:solidFill>
                  <a:srgbClr val="009966"/>
                </a:solidFill>
              </a:rPr>
              <a:t>lot </a:t>
            </a:r>
            <a:r>
              <a:rPr lang="en-US" dirty="0">
                <a:solidFill>
                  <a:srgbClr val="009966"/>
                </a:solidFill>
              </a:rPr>
              <a:t>of latitude in choosing when and where to apply it, and bounding the risks in transition. </a:t>
            </a:r>
            <a:endParaRPr lang="en-US" dirty="0" smtClean="0">
              <a:solidFill>
                <a:srgbClr val="009966"/>
              </a:solidFill>
            </a:endParaRPr>
          </a:p>
          <a:p>
            <a:pPr marL="225425" indent="0">
              <a:spcBef>
                <a:spcPts val="1176"/>
              </a:spcBef>
              <a:buNone/>
            </a:pPr>
            <a:r>
              <a:rPr lang="en-US" dirty="0" smtClean="0">
                <a:solidFill>
                  <a:srgbClr val="009966"/>
                </a:solidFill>
              </a:rPr>
              <a:t>MBSE involves a cultural change; it can progress step by step.</a:t>
            </a:r>
          </a:p>
        </p:txBody>
      </p:sp>
      <p:sp>
        <p:nvSpPr>
          <p:cNvPr id="5" name="Rectangle 4"/>
          <p:cNvSpPr/>
          <p:nvPr/>
        </p:nvSpPr>
        <p:spPr>
          <a:xfrm>
            <a:off x="0" y="657736"/>
            <a:ext cx="9144000" cy="158763"/>
          </a:xfrm>
          <a:prstGeom prst="rect">
            <a:avLst/>
          </a:prstGeom>
          <a:solidFill>
            <a:srgbClr val="009966"/>
          </a:solidFill>
          <a:ln>
            <a:solidFill>
              <a:srgbClr val="00996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MC900330248.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7205" y="11340"/>
            <a:ext cx="723167" cy="772474"/>
          </a:xfrm>
          <a:prstGeom prst="rect">
            <a:avLst/>
          </a:prstGeom>
        </p:spPr>
      </p:pic>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75</a:t>
            </a:fld>
            <a:endParaRPr lang="en-US" dirty="0"/>
          </a:p>
        </p:txBody>
      </p:sp>
    </p:spTree>
    <p:extLst>
      <p:ext uri="{BB962C8B-B14F-4D97-AF65-F5344CB8AC3E}">
        <p14:creationId xmlns:p14="http://schemas.microsoft.com/office/powerpoint/2010/main" val="972791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181459" y="2048863"/>
            <a:ext cx="7313254" cy="2791726"/>
          </a:xfrm>
        </p:spPr>
        <p:txBody>
          <a:bodyPr/>
          <a:lstStyle/>
          <a:p>
            <a:r>
              <a:rPr lang="en-US" sz="4000" dirty="0" smtClean="0">
                <a:solidFill>
                  <a:srgbClr val="00664D"/>
                </a:solidFill>
              </a:rPr>
              <a:t>Management Issues:</a:t>
            </a:r>
          </a:p>
          <a:p>
            <a:pPr marL="452438" indent="-452438">
              <a:buFont typeface="Arial"/>
              <a:buChar char="•"/>
            </a:pPr>
            <a:r>
              <a:rPr lang="en-US" sz="3600" dirty="0">
                <a:solidFill>
                  <a:srgbClr val="00664D"/>
                </a:solidFill>
              </a:rPr>
              <a:t>Implications for projects</a:t>
            </a:r>
          </a:p>
          <a:p>
            <a:pPr marL="452438" indent="-452438">
              <a:buFont typeface="Arial"/>
              <a:buChar char="•"/>
            </a:pPr>
            <a:r>
              <a:rPr lang="en-US" sz="3600" dirty="0" smtClean="0">
                <a:solidFill>
                  <a:srgbClr val="00664D"/>
                </a:solidFill>
              </a:rPr>
              <a:t>Infusion strategy</a:t>
            </a:r>
          </a:p>
          <a:p>
            <a:pPr marL="452438" indent="-452438">
              <a:buFont typeface="Arial"/>
              <a:buChar char="•"/>
            </a:pPr>
            <a:r>
              <a:rPr lang="en-US" sz="3600" dirty="0" smtClean="0">
                <a:solidFill>
                  <a:srgbClr val="00664D"/>
                </a:solidFill>
              </a:rPr>
              <a:t>Lessons learned</a:t>
            </a:r>
          </a:p>
        </p:txBody>
      </p:sp>
      <p:sp>
        <p:nvSpPr>
          <p:cNvPr id="3" name="Right Arrow 2"/>
          <p:cNvSpPr/>
          <p:nvPr/>
        </p:nvSpPr>
        <p:spPr>
          <a:xfrm>
            <a:off x="167372" y="4341469"/>
            <a:ext cx="935322" cy="393785"/>
          </a:xfrm>
          <a:prstGeom prst="rightArrow">
            <a:avLst/>
          </a:prstGeom>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44449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122410" cy="685800"/>
          </a:xfrm>
        </p:spPr>
        <p:txBody>
          <a:bodyPr/>
          <a:lstStyle/>
          <a:p>
            <a:r>
              <a:rPr lang="en-US" dirty="0" smtClean="0"/>
              <a:t>Lessons Learned from Europa Study </a:t>
            </a:r>
            <a:r>
              <a:rPr lang="en-US" b="0" dirty="0" smtClean="0"/>
              <a:t>(1 of 2)</a:t>
            </a:r>
            <a:endParaRPr lang="en-US" b="0" dirty="0"/>
          </a:p>
        </p:txBody>
      </p:sp>
      <p:sp>
        <p:nvSpPr>
          <p:cNvPr id="3" name="Content Placeholder 2"/>
          <p:cNvSpPr>
            <a:spLocks noGrp="1"/>
          </p:cNvSpPr>
          <p:nvPr>
            <p:ph idx="1"/>
          </p:nvPr>
        </p:nvSpPr>
        <p:spPr>
          <a:xfrm>
            <a:off x="283491" y="886016"/>
            <a:ext cx="8697501" cy="5700698"/>
          </a:xfrm>
        </p:spPr>
        <p:txBody>
          <a:bodyPr/>
          <a:lstStyle/>
          <a:p>
            <a:pPr marL="457200" indent="-457200">
              <a:buFont typeface="+mj-lt"/>
              <a:buAutoNum type="arabicPeriod"/>
            </a:pPr>
            <a:r>
              <a:rPr lang="en-US" dirty="0" smtClean="0"/>
              <a:t>Investment is crucial</a:t>
            </a:r>
          </a:p>
          <a:p>
            <a:pPr lvl="1">
              <a:spcBef>
                <a:spcPts val="0"/>
              </a:spcBef>
            </a:pPr>
            <a:r>
              <a:rPr lang="en-US" dirty="0" smtClean="0">
                <a:solidFill>
                  <a:schemeClr val="accent6">
                    <a:lumMod val="75000"/>
                  </a:schemeClr>
                </a:solidFill>
              </a:rPr>
              <a:t>Europa study benefitted from years of local investment in tools, modeling environment, and training</a:t>
            </a:r>
          </a:p>
          <a:p>
            <a:pPr marL="457200" indent="-457200">
              <a:spcBef>
                <a:spcPts val="1800"/>
              </a:spcBef>
              <a:buFont typeface="+mj-lt"/>
              <a:buAutoNum type="arabicPeriod"/>
            </a:pPr>
            <a:r>
              <a:rPr lang="en-US" dirty="0" smtClean="0"/>
              <a:t>Unity of leadership is essential</a:t>
            </a:r>
          </a:p>
          <a:p>
            <a:pPr lvl="1">
              <a:spcBef>
                <a:spcPts val="0"/>
              </a:spcBef>
            </a:pPr>
            <a:r>
              <a:rPr lang="en-US" dirty="0" smtClean="0">
                <a:solidFill>
                  <a:srgbClr val="22228B"/>
                </a:solidFill>
              </a:rPr>
              <a:t>Management must be willing to pay the startup costs and give time for the effort to pay dividends</a:t>
            </a:r>
          </a:p>
          <a:p>
            <a:pPr marL="457200" indent="-457200">
              <a:spcBef>
                <a:spcPts val="1800"/>
              </a:spcBef>
              <a:buFont typeface="+mj-lt"/>
              <a:buAutoNum type="arabicPeriod"/>
            </a:pPr>
            <a:r>
              <a:rPr lang="en-US" dirty="0" smtClean="0"/>
              <a:t>Best way to start modeling is to hire people who already know how to do it</a:t>
            </a:r>
          </a:p>
          <a:p>
            <a:pPr lvl="1">
              <a:spcBef>
                <a:spcPts val="0"/>
              </a:spcBef>
            </a:pPr>
            <a:r>
              <a:rPr lang="en-US" dirty="0" smtClean="0">
                <a:solidFill>
                  <a:srgbClr val="22228B"/>
                </a:solidFill>
              </a:rPr>
              <a:t>Later infusions will benefit from an experienced pool of engineers</a:t>
            </a:r>
          </a:p>
          <a:p>
            <a:pPr marL="457200" indent="-457200">
              <a:spcBef>
                <a:spcPts val="1800"/>
              </a:spcBef>
              <a:buFont typeface="+mj-lt"/>
              <a:buAutoNum type="arabicPeriod"/>
            </a:pPr>
            <a:r>
              <a:rPr lang="en-US" dirty="0" smtClean="0"/>
              <a:t>Team organization matters</a:t>
            </a:r>
          </a:p>
          <a:p>
            <a:pPr lvl="1">
              <a:spcBef>
                <a:spcPts val="0"/>
              </a:spcBef>
            </a:pPr>
            <a:r>
              <a:rPr lang="en-US" dirty="0" smtClean="0">
                <a:solidFill>
                  <a:srgbClr val="22228B"/>
                </a:solidFill>
              </a:rPr>
              <a:t>3-tiers: small set of core modelers, larger set of modeling-savvy SEs, within larger set of project personnel </a:t>
            </a:r>
          </a:p>
          <a:p>
            <a:pPr marL="457200" indent="-457200">
              <a:spcBef>
                <a:spcPts val="1800"/>
              </a:spcBef>
              <a:buFont typeface="+mj-lt"/>
              <a:buAutoNum type="arabicPeriod"/>
            </a:pPr>
            <a:r>
              <a:rPr lang="en-US" dirty="0" smtClean="0"/>
              <a:t>Everyone needs training, but not to the same depth</a:t>
            </a:r>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77</a:t>
            </a:fld>
            <a:endParaRPr lang="en-US" dirty="0"/>
          </a:p>
        </p:txBody>
      </p:sp>
      <p:sp>
        <p:nvSpPr>
          <p:cNvPr id="7" name="TextBox 6"/>
          <p:cNvSpPr txBox="1"/>
          <p:nvPr/>
        </p:nvSpPr>
        <p:spPr>
          <a:xfrm>
            <a:off x="6835996" y="6547273"/>
            <a:ext cx="1930214" cy="261610"/>
          </a:xfrm>
          <a:prstGeom prst="rect">
            <a:avLst/>
          </a:prstGeom>
          <a:solidFill>
            <a:srgbClr val="F7E79E"/>
          </a:solidFill>
          <a:ln>
            <a:solidFill>
              <a:schemeClr val="accent2">
                <a:lumMod val="50000"/>
              </a:schemeClr>
            </a:solidFill>
          </a:ln>
          <a:effectLst>
            <a:outerShdw blurRad="50800" dist="38100" dir="2700000" algn="tl" rotWithShape="0">
              <a:prstClr val="black">
                <a:alpha val="40000"/>
              </a:prstClr>
            </a:outerShdw>
          </a:effectLst>
        </p:spPr>
        <p:txBody>
          <a:bodyPr wrap="square" rtlCol="0">
            <a:spAutoFit/>
          </a:bodyPr>
          <a:lstStyle/>
          <a:p>
            <a:pPr algn="ctr"/>
            <a:r>
              <a:rPr lang="en-US" sz="1100" dirty="0" smtClean="0"/>
              <a:t>Source: Todd Bayer (JPL)</a:t>
            </a:r>
            <a:endParaRPr lang="en-US" sz="1100" dirty="0"/>
          </a:p>
        </p:txBody>
      </p:sp>
    </p:spTree>
    <p:extLst>
      <p:ext uri="{BB962C8B-B14F-4D97-AF65-F5344CB8AC3E}">
        <p14:creationId xmlns:p14="http://schemas.microsoft.com/office/powerpoint/2010/main" val="331461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799" y="0"/>
            <a:ext cx="8021901" cy="685800"/>
          </a:xfrm>
        </p:spPr>
        <p:txBody>
          <a:bodyPr/>
          <a:lstStyle/>
          <a:p>
            <a:r>
              <a:rPr lang="en-US" dirty="0" smtClean="0"/>
              <a:t>Lessons Learned from Europa Study </a:t>
            </a:r>
            <a:r>
              <a:rPr lang="en-US" b="0" dirty="0" smtClean="0"/>
              <a:t>(2 of 2)</a:t>
            </a:r>
            <a:endParaRPr lang="en-US" b="0" dirty="0"/>
          </a:p>
        </p:txBody>
      </p:sp>
      <p:sp>
        <p:nvSpPr>
          <p:cNvPr id="3" name="Content Placeholder 2"/>
          <p:cNvSpPr>
            <a:spLocks noGrp="1"/>
          </p:cNvSpPr>
          <p:nvPr>
            <p:ph idx="1"/>
          </p:nvPr>
        </p:nvSpPr>
        <p:spPr>
          <a:xfrm>
            <a:off x="158755" y="892904"/>
            <a:ext cx="8867596" cy="5400920"/>
          </a:xfrm>
        </p:spPr>
        <p:txBody>
          <a:bodyPr/>
          <a:lstStyle/>
          <a:p>
            <a:pPr marL="457200" indent="-457200">
              <a:buFont typeface="+mj-lt"/>
              <a:buAutoNum type="arabicPeriod" startAt="6"/>
            </a:pPr>
            <a:r>
              <a:rPr lang="en-US" dirty="0" smtClean="0"/>
              <a:t>Best way to figure out how to apply MBSE: do it for real</a:t>
            </a:r>
          </a:p>
          <a:p>
            <a:pPr lvl="1">
              <a:spcBef>
                <a:spcPts val="0"/>
              </a:spcBef>
            </a:pPr>
            <a:r>
              <a:rPr lang="en-US" dirty="0" smtClean="0">
                <a:solidFill>
                  <a:srgbClr val="22228B"/>
                </a:solidFill>
              </a:rPr>
              <a:t>“Shadow pilots” would not have been as helpful</a:t>
            </a:r>
          </a:p>
          <a:p>
            <a:pPr lvl="1">
              <a:spcBef>
                <a:spcPts val="0"/>
              </a:spcBef>
            </a:pPr>
            <a:r>
              <a:rPr lang="en-US" dirty="0" smtClean="0">
                <a:solidFill>
                  <a:srgbClr val="22228B"/>
                </a:solidFill>
              </a:rPr>
              <a:t>Pressure to deliver real engineering products forces discovery and resolution of problems not likely encountered in a shadow</a:t>
            </a:r>
          </a:p>
          <a:p>
            <a:pPr marL="457200" indent="-457200">
              <a:spcBef>
                <a:spcPts val="1800"/>
              </a:spcBef>
              <a:buFont typeface="+mj-lt"/>
              <a:buAutoNum type="arabicPeriod" startAt="7"/>
            </a:pPr>
            <a:r>
              <a:rPr lang="en-US" dirty="0" smtClean="0"/>
              <a:t>Keep the focus on project deliverables, and model only as far as you need to answer the questions</a:t>
            </a:r>
          </a:p>
          <a:p>
            <a:pPr lvl="1">
              <a:spcBef>
                <a:spcPts val="0"/>
              </a:spcBef>
            </a:pPr>
            <a:r>
              <a:rPr lang="en-US" dirty="0" smtClean="0">
                <a:solidFill>
                  <a:srgbClr val="22228B"/>
                </a:solidFill>
              </a:rPr>
              <a:t>This may need to be constantly reinforced</a:t>
            </a:r>
          </a:p>
          <a:p>
            <a:pPr marL="457200" indent="-457200">
              <a:spcBef>
                <a:spcPts val="1800"/>
              </a:spcBef>
              <a:buFont typeface="+mj-lt"/>
              <a:buAutoNum type="arabicPeriod" startAt="7"/>
            </a:pPr>
            <a:r>
              <a:rPr lang="en-US" dirty="0" smtClean="0"/>
              <a:t>Description first, then analysis</a:t>
            </a:r>
          </a:p>
          <a:p>
            <a:pPr lvl="1">
              <a:spcBef>
                <a:spcPts val="0"/>
              </a:spcBef>
            </a:pPr>
            <a:r>
              <a:rPr lang="en-US" dirty="0" smtClean="0">
                <a:solidFill>
                  <a:srgbClr val="22228B"/>
                </a:solidFill>
              </a:rPr>
              <a:t>Just describing something in a formal model language immediately improves communication and understanding</a:t>
            </a:r>
          </a:p>
          <a:p>
            <a:pPr marL="457200" indent="-457200">
              <a:spcBef>
                <a:spcPts val="1800"/>
              </a:spcBef>
              <a:buFont typeface="+mj-lt"/>
              <a:buAutoNum type="arabicPeriod" startAt="7"/>
            </a:pPr>
            <a:r>
              <a:rPr lang="en-US" dirty="0" smtClean="0"/>
              <a:t>Separate models from analyses</a:t>
            </a:r>
          </a:p>
          <a:p>
            <a:pPr lvl="1">
              <a:spcBef>
                <a:spcPts val="0"/>
              </a:spcBef>
            </a:pPr>
            <a:r>
              <a:rPr lang="en-US" dirty="0">
                <a:solidFill>
                  <a:srgbClr val="22228B"/>
                </a:solidFill>
              </a:rPr>
              <a:t>M</a:t>
            </a:r>
            <a:r>
              <a:rPr lang="en-US" dirty="0" smtClean="0">
                <a:solidFill>
                  <a:srgbClr val="22228B"/>
                </a:solidFill>
              </a:rPr>
              <a:t>ass analysis program is independent of system details</a:t>
            </a:r>
          </a:p>
          <a:p>
            <a:pPr marL="457200" indent="-457200">
              <a:spcBef>
                <a:spcPts val="1800"/>
              </a:spcBef>
              <a:buFont typeface="+mj-lt"/>
              <a:buAutoNum type="arabicPeriod" startAt="7"/>
            </a:pPr>
            <a:r>
              <a:rPr lang="en-US" dirty="0" smtClean="0"/>
              <a:t>Real examples are powerful</a:t>
            </a:r>
          </a:p>
          <a:p>
            <a:pPr lvl="1">
              <a:spcBef>
                <a:spcPts val="0"/>
              </a:spcBef>
            </a:pPr>
            <a:r>
              <a:rPr lang="en-US" dirty="0">
                <a:solidFill>
                  <a:srgbClr val="22228B"/>
                </a:solidFill>
              </a:rPr>
              <a:t>M</a:t>
            </a:r>
            <a:r>
              <a:rPr lang="en-US" dirty="0" smtClean="0">
                <a:solidFill>
                  <a:srgbClr val="22228B"/>
                </a:solidFill>
              </a:rPr>
              <a:t>uch more effective at conveying understanding and building support</a:t>
            </a:r>
            <a:endParaRPr lang="en-US" dirty="0">
              <a:solidFill>
                <a:srgbClr val="22228B"/>
              </a:solidFill>
            </a:endParaRPr>
          </a:p>
        </p:txBody>
      </p:sp>
      <p:sp>
        <p:nvSpPr>
          <p:cNvPr id="5" name="TextBox 4"/>
          <p:cNvSpPr txBox="1"/>
          <p:nvPr/>
        </p:nvSpPr>
        <p:spPr>
          <a:xfrm>
            <a:off x="6835996" y="6547273"/>
            <a:ext cx="1930214" cy="261610"/>
          </a:xfrm>
          <a:prstGeom prst="rect">
            <a:avLst/>
          </a:prstGeom>
          <a:solidFill>
            <a:srgbClr val="F7E79E"/>
          </a:solidFill>
          <a:ln>
            <a:solidFill>
              <a:schemeClr val="accent2">
                <a:lumMod val="50000"/>
              </a:schemeClr>
            </a:solidFill>
          </a:ln>
          <a:effectLst>
            <a:outerShdw blurRad="50800" dist="38100" dir="2700000" algn="tl" rotWithShape="0">
              <a:prstClr val="black">
                <a:alpha val="40000"/>
              </a:prstClr>
            </a:outerShdw>
          </a:effectLst>
        </p:spPr>
        <p:txBody>
          <a:bodyPr wrap="square" rtlCol="0">
            <a:spAutoFit/>
          </a:bodyPr>
          <a:lstStyle/>
          <a:p>
            <a:pPr algn="ctr"/>
            <a:r>
              <a:rPr lang="en-US" sz="1100" dirty="0" smtClean="0"/>
              <a:t>Source: Todd Bayer (JPL)</a:t>
            </a:r>
            <a:endParaRPr lang="en-US" sz="1100" dirty="0"/>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78</a:t>
            </a:fld>
            <a:endParaRPr lang="en-US" dirty="0"/>
          </a:p>
        </p:txBody>
      </p:sp>
    </p:spTree>
    <p:extLst>
      <p:ext uri="{BB962C8B-B14F-4D97-AF65-F5344CB8AC3E}">
        <p14:creationId xmlns:p14="http://schemas.microsoft.com/office/powerpoint/2010/main" val="192079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814664" y="76200"/>
            <a:ext cx="8182577" cy="534987"/>
          </a:xfrm>
        </p:spPr>
        <p:txBody>
          <a:bodyPr/>
          <a:lstStyle/>
          <a:p>
            <a:pPr algn="ctr"/>
            <a:r>
              <a:rPr lang="en-US" sz="2800" dirty="0" smtClean="0">
                <a:solidFill>
                  <a:srgbClr val="262699"/>
                </a:solidFill>
                <a:latin typeface="+mj-lt"/>
                <a:cs typeface="ＭＳ Ｐゴシック" pitchFamily="-112" charset="-128"/>
              </a:rPr>
              <a:t>Lessons Learned: Strategy</a:t>
            </a:r>
            <a:endParaRPr lang="en-US" sz="2800" dirty="0">
              <a:solidFill>
                <a:srgbClr val="262699"/>
              </a:solidFill>
              <a:latin typeface="+mj-lt"/>
              <a:cs typeface="ＭＳ Ｐゴシック" pitchFamily="-112" charset="-128"/>
            </a:endParaRPr>
          </a:p>
        </p:txBody>
      </p:sp>
      <p:sp>
        <p:nvSpPr>
          <p:cNvPr id="3" name="Content Placeholder 4"/>
          <p:cNvSpPr txBox="1">
            <a:spLocks/>
          </p:cNvSpPr>
          <p:nvPr/>
        </p:nvSpPr>
        <p:spPr bwMode="auto">
          <a:xfrm>
            <a:off x="402034" y="990600"/>
            <a:ext cx="8564166" cy="5116001"/>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marL="231775" lvl="0" indent="-231775" eaLnBrk="0" hangingPunct="0">
              <a:spcBef>
                <a:spcPct val="30000"/>
              </a:spcBef>
              <a:spcAft>
                <a:spcPts val="600"/>
              </a:spcAft>
              <a:buSzPct val="100000"/>
              <a:buFont typeface="Arial"/>
              <a:buChar char="•"/>
              <a:defRPr/>
            </a:pPr>
            <a:r>
              <a:rPr lang="en-US" sz="2400" dirty="0" smtClean="0">
                <a:solidFill>
                  <a:srgbClr val="000000"/>
                </a:solidFill>
                <a:latin typeface="Helvetica"/>
                <a:cs typeface="Helvetica"/>
              </a:rPr>
              <a:t>Young engineers are already attuned to system modeling</a:t>
            </a:r>
          </a:p>
          <a:p>
            <a:pPr marL="688975" lvl="1" indent="-231775" eaLnBrk="0" hangingPunct="0">
              <a:spcBef>
                <a:spcPct val="30000"/>
              </a:spcBef>
              <a:spcAft>
                <a:spcPts val="600"/>
              </a:spcAft>
              <a:buSzPct val="100000"/>
              <a:buFont typeface="Wingdings" charset="2"/>
              <a:buChar char="§"/>
              <a:defRPr/>
            </a:pPr>
            <a:r>
              <a:rPr lang="en-US" dirty="0" smtClean="0">
                <a:solidFill>
                  <a:schemeClr val="tx1">
                    <a:lumMod val="85000"/>
                    <a:lumOff val="15000"/>
                  </a:schemeClr>
                </a:solidFill>
                <a:latin typeface="Helvetica"/>
                <a:cs typeface="Helvetica"/>
              </a:rPr>
              <a:t>the transition to MBSE is happening whether we help or not</a:t>
            </a:r>
          </a:p>
          <a:p>
            <a:pPr marL="688975" lvl="1" indent="-231775" eaLnBrk="0" hangingPunct="0">
              <a:spcBef>
                <a:spcPct val="30000"/>
              </a:spcBef>
              <a:spcAft>
                <a:spcPts val="600"/>
              </a:spcAft>
              <a:buSzPct val="100000"/>
              <a:buFont typeface="Wingdings" charset="2"/>
              <a:buChar char="§"/>
              <a:defRPr/>
            </a:pPr>
            <a:r>
              <a:rPr lang="en-US" dirty="0">
                <a:solidFill>
                  <a:schemeClr val="tx1">
                    <a:lumMod val="85000"/>
                    <a:lumOff val="15000"/>
                  </a:schemeClr>
                </a:solidFill>
                <a:latin typeface="Helvetica"/>
                <a:cs typeface="Helvetica"/>
              </a:rPr>
              <a:t>p</a:t>
            </a:r>
            <a:r>
              <a:rPr lang="en-US" dirty="0" smtClean="0">
                <a:solidFill>
                  <a:schemeClr val="tx1">
                    <a:lumMod val="85000"/>
                    <a:lumOff val="15000"/>
                  </a:schemeClr>
                </a:solidFill>
                <a:latin typeface="Helvetica"/>
                <a:cs typeface="Helvetica"/>
              </a:rPr>
              <a:t>air young engineers (modelers) with graybeards (subject matter experts)</a:t>
            </a:r>
          </a:p>
          <a:p>
            <a:pPr marL="231775" indent="-231775" eaLnBrk="0" hangingPunct="0">
              <a:spcBef>
                <a:spcPct val="30000"/>
              </a:spcBef>
              <a:spcAft>
                <a:spcPts val="600"/>
              </a:spcAft>
              <a:buSzPct val="100000"/>
              <a:buFont typeface="Arial"/>
              <a:buChar char="•"/>
              <a:defRPr/>
            </a:pPr>
            <a:r>
              <a:rPr lang="en-US" sz="2400" dirty="0" smtClean="0">
                <a:solidFill>
                  <a:srgbClr val="000000"/>
                </a:solidFill>
                <a:latin typeface="Helvetica"/>
                <a:cs typeface="Helvetica"/>
              </a:rPr>
              <a:t>Collaboration has been essential </a:t>
            </a:r>
            <a:br>
              <a:rPr lang="en-US" sz="2400" dirty="0" smtClean="0">
                <a:solidFill>
                  <a:srgbClr val="000000"/>
                </a:solidFill>
                <a:latin typeface="Helvetica"/>
                <a:cs typeface="Helvetica"/>
              </a:rPr>
            </a:br>
            <a:r>
              <a:rPr lang="en-US" sz="2400" dirty="0" smtClean="0">
                <a:solidFill>
                  <a:srgbClr val="000000"/>
                </a:solidFill>
                <a:latin typeface="Helvetica"/>
                <a:cs typeface="Helvetica"/>
              </a:rPr>
              <a:t>(industry, other space agencies, academia)</a:t>
            </a:r>
          </a:p>
          <a:p>
            <a:pPr marL="231775" lvl="0" indent="-231775" eaLnBrk="0" hangingPunct="0">
              <a:spcBef>
                <a:spcPct val="30000"/>
              </a:spcBef>
              <a:spcAft>
                <a:spcPts val="600"/>
              </a:spcAft>
              <a:buSzPct val="100000"/>
              <a:buFont typeface="Arial"/>
              <a:buChar char="•"/>
              <a:defRPr/>
            </a:pPr>
            <a:r>
              <a:rPr lang="en-US" sz="2400" dirty="0" smtClean="0">
                <a:solidFill>
                  <a:srgbClr val="000000"/>
                </a:solidFill>
                <a:latin typeface="Helvetica"/>
                <a:cs typeface="Helvetica"/>
              </a:rPr>
              <a:t>Infusion can be gradual, both in time, and in project space </a:t>
            </a:r>
          </a:p>
          <a:p>
            <a:pPr marL="688975" lvl="1" indent="-231775" eaLnBrk="0" hangingPunct="0">
              <a:spcBef>
                <a:spcPct val="30000"/>
              </a:spcBef>
              <a:spcAft>
                <a:spcPts val="600"/>
              </a:spcAft>
              <a:buSzPct val="100000"/>
              <a:buFont typeface="Arial"/>
              <a:buChar char="•"/>
              <a:defRPr/>
            </a:pPr>
            <a:r>
              <a:rPr lang="en-US" dirty="0" smtClean="0">
                <a:solidFill>
                  <a:srgbClr val="262626"/>
                </a:solidFill>
                <a:latin typeface="Helvetica"/>
                <a:cs typeface="Helvetica"/>
              </a:rPr>
              <a:t>benefits are evident even when systems modeling is used in a modest way on a single subsystem</a:t>
            </a:r>
          </a:p>
          <a:p>
            <a:pPr marL="688975" lvl="1" indent="-231775" eaLnBrk="0" hangingPunct="0">
              <a:spcBef>
                <a:spcPct val="30000"/>
              </a:spcBef>
              <a:spcAft>
                <a:spcPts val="600"/>
              </a:spcAft>
              <a:buSzPct val="100000"/>
              <a:buFont typeface="Wingdings" charset="2"/>
              <a:buChar char="§"/>
              <a:defRPr/>
            </a:pPr>
            <a:r>
              <a:rPr lang="en-US" dirty="0" smtClean="0">
                <a:solidFill>
                  <a:srgbClr val="262626"/>
                </a:solidFill>
                <a:latin typeface="Helvetica"/>
                <a:cs typeface="Helvetica"/>
              </a:rPr>
              <a:t>the simple act of creating a formalism is by itself a significant help in communication and understanding </a:t>
            </a:r>
          </a:p>
          <a:p>
            <a:pPr marL="231775" indent="-231775" eaLnBrk="0" hangingPunct="0">
              <a:spcBef>
                <a:spcPct val="30000"/>
              </a:spcBef>
              <a:spcAft>
                <a:spcPts val="600"/>
              </a:spcAft>
              <a:buSzPct val="100000"/>
              <a:buFont typeface="Wingdings" charset="2"/>
              <a:buChar char="§"/>
              <a:defRPr/>
            </a:pPr>
            <a:r>
              <a:rPr lang="en-US" sz="2400" dirty="0" smtClean="0">
                <a:solidFill>
                  <a:srgbClr val="000000"/>
                </a:solidFill>
                <a:latin typeface="Helvetica"/>
                <a:cs typeface="Helvetica"/>
              </a:rPr>
              <a:t>Culture change does not follow a project life-cycle</a:t>
            </a:r>
            <a:br>
              <a:rPr lang="en-US" sz="2400" dirty="0" smtClean="0">
                <a:solidFill>
                  <a:srgbClr val="000000"/>
                </a:solidFill>
                <a:latin typeface="Helvetica"/>
                <a:cs typeface="Helvetica"/>
              </a:rPr>
            </a:br>
            <a:r>
              <a:rPr lang="en-US" sz="2400" dirty="0" smtClean="0">
                <a:solidFill>
                  <a:srgbClr val="000000"/>
                </a:solidFill>
                <a:latin typeface="Helvetica"/>
                <a:cs typeface="Helvetica"/>
              </a:rPr>
              <a:t>  </a:t>
            </a:r>
            <a:endParaRPr kumimoji="0" lang="en-US" sz="2400" b="0" i="0" u="none" strike="noStrike" kern="0" cap="none" spc="0" normalizeH="0" baseline="0" noProof="0" dirty="0" smtClean="0">
              <a:ln>
                <a:noFill/>
              </a:ln>
              <a:solidFill>
                <a:srgbClr val="000000"/>
              </a:solidFill>
              <a:effectLst/>
              <a:uLnTx/>
              <a:uFillTx/>
              <a:latin typeface="Helvetica"/>
              <a:ea typeface="ＭＳ Ｐゴシック" pitchFamily="-107" charset="-128"/>
              <a:cs typeface="Helvetica"/>
            </a:endParaRP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79</a:t>
            </a:fld>
            <a:endParaRPr lang="en-US" dirty="0"/>
          </a:p>
        </p:txBody>
      </p:sp>
    </p:spTree>
    <p:extLst>
      <p:ext uri="{BB962C8B-B14F-4D97-AF65-F5344CB8AC3E}">
        <p14:creationId xmlns:p14="http://schemas.microsoft.com/office/powerpoint/2010/main" val="3481123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0376" y="1508125"/>
            <a:ext cx="8334375" cy="4373563"/>
          </a:xfrm>
          <a:prstGeom prst="rect">
            <a:avLst/>
          </a:prstGeom>
          <a:solidFill>
            <a:srgbClr val="FFEFCE"/>
          </a:solidFill>
          <a:ln>
            <a:solidFill>
              <a:srgbClr val="000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94" name="Rectangle 2"/>
          <p:cNvSpPr>
            <a:spLocks noGrp="1" noChangeArrowheads="1"/>
          </p:cNvSpPr>
          <p:nvPr>
            <p:ph type="title"/>
          </p:nvPr>
        </p:nvSpPr>
        <p:spPr>
          <a:xfrm>
            <a:off x="720756" y="0"/>
            <a:ext cx="8356244" cy="685800"/>
          </a:xfrm>
        </p:spPr>
        <p:txBody>
          <a:bodyPr/>
          <a:lstStyle/>
          <a:p>
            <a:pPr>
              <a:lnSpc>
                <a:spcPct val="90000"/>
              </a:lnSpc>
            </a:pPr>
            <a:r>
              <a:rPr lang="en-US" dirty="0" smtClean="0">
                <a:solidFill>
                  <a:srgbClr val="262699"/>
                </a:solidFill>
              </a:rPr>
              <a:t>Lessons Learned: Just Modeling Isn’t </a:t>
            </a:r>
            <a:r>
              <a:rPr lang="en-US" dirty="0">
                <a:solidFill>
                  <a:srgbClr val="262699"/>
                </a:solidFill>
              </a:rPr>
              <a:t>E</a:t>
            </a:r>
            <a:r>
              <a:rPr lang="en-US" dirty="0" smtClean="0">
                <a:solidFill>
                  <a:srgbClr val="262699"/>
                </a:solidFill>
              </a:rPr>
              <a:t>nough</a:t>
            </a:r>
            <a:endParaRPr lang="en-US" dirty="0">
              <a:solidFill>
                <a:srgbClr val="262699"/>
              </a:solidFill>
            </a:endParaRPr>
          </a:p>
        </p:txBody>
      </p:sp>
      <p:sp>
        <p:nvSpPr>
          <p:cNvPr id="8195" name="Rectangle 3"/>
          <p:cNvSpPr>
            <a:spLocks noGrp="1" noChangeArrowheads="1"/>
          </p:cNvSpPr>
          <p:nvPr>
            <p:ph type="body" idx="1"/>
          </p:nvPr>
        </p:nvSpPr>
        <p:spPr>
          <a:xfrm>
            <a:off x="533400" y="837303"/>
            <a:ext cx="8428038" cy="5778792"/>
          </a:xfrm>
        </p:spPr>
        <p:txBody>
          <a:bodyPr/>
          <a:lstStyle/>
          <a:p>
            <a:pPr marL="0" indent="0">
              <a:lnSpc>
                <a:spcPct val="120000"/>
              </a:lnSpc>
              <a:buNone/>
            </a:pPr>
            <a:r>
              <a:rPr lang="en-US" sz="2800" dirty="0" smtClean="0">
                <a:solidFill>
                  <a:srgbClr val="660066"/>
                </a:solidFill>
              </a:rPr>
              <a:t>    </a:t>
            </a:r>
            <a:r>
              <a:rPr lang="en-US" dirty="0" smtClean="0">
                <a:solidFill>
                  <a:srgbClr val="660066"/>
                </a:solidFill>
              </a:rPr>
              <a:t>  …we also have to agree on…</a:t>
            </a:r>
          </a:p>
          <a:p>
            <a:pPr>
              <a:lnSpc>
                <a:spcPct val="120000"/>
              </a:lnSpc>
              <a:spcBef>
                <a:spcPts val="1224"/>
              </a:spcBef>
            </a:pPr>
            <a:r>
              <a:rPr lang="en-US" sz="2000" dirty="0" smtClean="0">
                <a:solidFill>
                  <a:srgbClr val="000000"/>
                </a:solidFill>
              </a:rPr>
              <a:t>Ontology</a:t>
            </a:r>
          </a:p>
          <a:p>
            <a:pPr lvl="1">
              <a:lnSpc>
                <a:spcPct val="90000"/>
              </a:lnSpc>
            </a:pPr>
            <a:r>
              <a:rPr lang="en-US" sz="1800" dirty="0" smtClean="0">
                <a:solidFill>
                  <a:srgbClr val="262626"/>
                </a:solidFill>
              </a:rPr>
              <a:t>What concepts are important to us?</a:t>
            </a:r>
          </a:p>
          <a:p>
            <a:pPr lvl="1">
              <a:lnSpc>
                <a:spcPct val="90000"/>
              </a:lnSpc>
            </a:pPr>
            <a:r>
              <a:rPr lang="en-US" sz="1800" dirty="0" smtClean="0">
                <a:solidFill>
                  <a:srgbClr val="262626"/>
                </a:solidFill>
              </a:rPr>
              <a:t>What properties and relationships do those concepts have?</a:t>
            </a:r>
          </a:p>
          <a:p>
            <a:pPr lvl="1">
              <a:lnSpc>
                <a:spcPct val="90000"/>
              </a:lnSpc>
            </a:pPr>
            <a:r>
              <a:rPr lang="en-US" sz="1800" dirty="0" smtClean="0">
                <a:solidFill>
                  <a:srgbClr val="262626"/>
                </a:solidFill>
              </a:rPr>
              <a:t>How do we name concepts and properties?</a:t>
            </a:r>
          </a:p>
          <a:p>
            <a:pPr>
              <a:lnSpc>
                <a:spcPct val="90000"/>
              </a:lnSpc>
            </a:pPr>
            <a:r>
              <a:rPr lang="en-US" sz="2000" dirty="0" smtClean="0">
                <a:solidFill>
                  <a:srgbClr val="000000"/>
                </a:solidFill>
              </a:rPr>
              <a:t>Notation and exchange syntax</a:t>
            </a:r>
          </a:p>
          <a:p>
            <a:pPr>
              <a:lnSpc>
                <a:spcPct val="90000"/>
              </a:lnSpc>
            </a:pPr>
            <a:r>
              <a:rPr lang="en-US" sz="2000" dirty="0" smtClean="0">
                <a:solidFill>
                  <a:srgbClr val="000000"/>
                </a:solidFill>
              </a:rPr>
              <a:t>Tools and model repository</a:t>
            </a:r>
          </a:p>
          <a:p>
            <a:pPr lvl="1">
              <a:lnSpc>
                <a:spcPct val="90000"/>
              </a:lnSpc>
            </a:pPr>
            <a:r>
              <a:rPr lang="en-US" sz="1800" dirty="0" smtClean="0">
                <a:solidFill>
                  <a:srgbClr val="262626"/>
                </a:solidFill>
              </a:rPr>
              <a:t>How do I create models?</a:t>
            </a:r>
          </a:p>
          <a:p>
            <a:pPr lvl="1">
              <a:lnSpc>
                <a:spcPct val="90000"/>
              </a:lnSpc>
            </a:pPr>
            <a:r>
              <a:rPr lang="en-US" sz="1800" dirty="0" smtClean="0">
                <a:solidFill>
                  <a:srgbClr val="262626"/>
                </a:solidFill>
              </a:rPr>
              <a:t>Where can I store my models?</a:t>
            </a:r>
          </a:p>
          <a:p>
            <a:pPr lvl="1">
              <a:lnSpc>
                <a:spcPct val="90000"/>
              </a:lnSpc>
            </a:pPr>
            <a:r>
              <a:rPr lang="en-US" sz="1800" dirty="0" smtClean="0">
                <a:solidFill>
                  <a:srgbClr val="262626"/>
                </a:solidFill>
              </a:rPr>
              <a:t>Where can I find other models and relate to their content?</a:t>
            </a:r>
          </a:p>
          <a:p>
            <a:pPr>
              <a:lnSpc>
                <a:spcPct val="90000"/>
              </a:lnSpc>
            </a:pPr>
            <a:r>
              <a:rPr lang="en-US" sz="2000" dirty="0" smtClean="0">
                <a:solidFill>
                  <a:srgbClr val="262626"/>
                </a:solidFill>
              </a:rPr>
              <a:t>Model data access mechanisms</a:t>
            </a:r>
          </a:p>
          <a:p>
            <a:pPr>
              <a:lnSpc>
                <a:spcPct val="90000"/>
              </a:lnSpc>
            </a:pPr>
            <a:r>
              <a:rPr lang="en-US" sz="2000" dirty="0" smtClean="0">
                <a:solidFill>
                  <a:srgbClr val="000000"/>
                </a:solidFill>
              </a:rPr>
              <a:t>Model validation rules and constraints</a:t>
            </a:r>
          </a:p>
          <a:p>
            <a:pPr>
              <a:lnSpc>
                <a:spcPct val="90000"/>
              </a:lnSpc>
            </a:pPr>
            <a:r>
              <a:rPr lang="en-US" sz="2000" dirty="0" smtClean="0">
                <a:solidFill>
                  <a:srgbClr val="000000"/>
                </a:solidFill>
              </a:rPr>
              <a:t>Configuration management procedures</a:t>
            </a:r>
          </a:p>
          <a:p>
            <a:pPr>
              <a:lnSpc>
                <a:spcPct val="110000"/>
              </a:lnSpc>
            </a:pPr>
            <a:r>
              <a:rPr lang="en-US" sz="2000" dirty="0" smtClean="0">
                <a:solidFill>
                  <a:srgbClr val="000000"/>
                </a:solidFill>
              </a:rPr>
              <a:t>Relationships between engineering deliverables and model content</a:t>
            </a:r>
          </a:p>
          <a:p>
            <a:pPr marL="57150" indent="0">
              <a:lnSpc>
                <a:spcPct val="110000"/>
              </a:lnSpc>
              <a:spcBef>
                <a:spcPts val="1224"/>
              </a:spcBef>
              <a:buNone/>
            </a:pPr>
            <a:r>
              <a:rPr lang="en-US" sz="2800" dirty="0" smtClean="0">
                <a:solidFill>
                  <a:srgbClr val="660066"/>
                </a:solidFill>
              </a:rPr>
              <a:t>       </a:t>
            </a:r>
            <a:r>
              <a:rPr lang="en-US" dirty="0" smtClean="0">
                <a:solidFill>
                  <a:srgbClr val="660066"/>
                </a:solidFill>
              </a:rPr>
              <a:t>…we model to get work done…</a:t>
            </a:r>
          </a:p>
        </p:txBody>
      </p:sp>
      <p:sp>
        <p:nvSpPr>
          <p:cNvPr id="3" name="Slide Number Placeholder 2"/>
          <p:cNvSpPr>
            <a:spLocks noGrp="1"/>
          </p:cNvSpPr>
          <p:nvPr>
            <p:ph type="sldNum" sz="quarter" idx="10"/>
          </p:nvPr>
        </p:nvSpPr>
        <p:spPr/>
        <p:txBody>
          <a:bodyPr/>
          <a:lstStyle/>
          <a:p>
            <a:pPr>
              <a:defRPr/>
            </a:pPr>
            <a:fld id="{FBA43EC7-B018-492A-98F6-32908B5B9E8D}" type="slidenum">
              <a:rPr lang="en-US" smtClean="0"/>
              <a:pPr>
                <a:defRPr/>
              </a:pPr>
              <a:t>80</a:t>
            </a:fld>
            <a:endParaRPr lang="en-US" dirty="0"/>
          </a:p>
        </p:txBody>
      </p:sp>
    </p:spTree>
    <p:extLst>
      <p:ext uri="{BB962C8B-B14F-4D97-AF65-F5344CB8AC3E}">
        <p14:creationId xmlns:p14="http://schemas.microsoft.com/office/powerpoint/2010/main" val="225563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19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19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195">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195">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195">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195">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5">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5">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195">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195">
                                            <p:txEl>
                                              <p:pRg st="13" end="1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8195">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12468" y="2690132"/>
            <a:ext cx="7772400" cy="1500187"/>
          </a:xfrm>
        </p:spPr>
        <p:txBody>
          <a:bodyPr/>
          <a:lstStyle/>
          <a:p>
            <a:pPr algn="ctr"/>
            <a:r>
              <a:rPr lang="en-US" sz="4000" dirty="0" smtClean="0">
                <a:solidFill>
                  <a:srgbClr val="00664D"/>
                </a:solidFill>
              </a:rPr>
              <a:t>Summary</a:t>
            </a:r>
            <a:endParaRPr lang="en-US" sz="4000" dirty="0">
              <a:solidFill>
                <a:srgbClr val="00664D"/>
              </a:solidFill>
            </a:endParaRPr>
          </a:p>
        </p:txBody>
      </p:sp>
      <p:sp>
        <p:nvSpPr>
          <p:cNvPr id="4" name="Rectangle 3"/>
          <p:cNvSpPr/>
          <p:nvPr/>
        </p:nvSpPr>
        <p:spPr>
          <a:xfrm>
            <a:off x="0" y="658212"/>
            <a:ext cx="9144000" cy="222504"/>
          </a:xfrm>
          <a:prstGeom prst="rect">
            <a:avLst/>
          </a:prstGeom>
          <a:solidFill>
            <a:srgbClr val="00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268655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6603"/>
            <a:ext cx="7772400" cy="604244"/>
          </a:xfrm>
        </p:spPr>
        <p:txBody>
          <a:bodyPr/>
          <a:lstStyle/>
          <a:p>
            <a:r>
              <a:rPr lang="en-US" dirty="0" smtClean="0">
                <a:solidFill>
                  <a:srgbClr val="2D2DB9"/>
                </a:solidFill>
              </a:rPr>
              <a:t>Audience Participation</a:t>
            </a:r>
            <a:endParaRPr lang="en-US" dirty="0">
              <a:solidFill>
                <a:srgbClr val="2D2DB9"/>
              </a:solidFill>
            </a:endParaRPr>
          </a:p>
        </p:txBody>
      </p:sp>
      <p:sp>
        <p:nvSpPr>
          <p:cNvPr id="3" name="Content Placeholder 2"/>
          <p:cNvSpPr>
            <a:spLocks noGrp="1"/>
          </p:cNvSpPr>
          <p:nvPr>
            <p:ph idx="1"/>
          </p:nvPr>
        </p:nvSpPr>
        <p:spPr>
          <a:xfrm>
            <a:off x="272132" y="4232990"/>
            <a:ext cx="8682346" cy="1088470"/>
          </a:xfrm>
        </p:spPr>
        <p:txBody>
          <a:bodyPr/>
          <a:lstStyle/>
          <a:p>
            <a:pPr marL="0" indent="0" algn="ctr">
              <a:buNone/>
            </a:pPr>
            <a:r>
              <a:rPr lang="en-US" sz="4800" b="1" dirty="0" smtClean="0">
                <a:solidFill>
                  <a:schemeClr val="accent2">
                    <a:lumMod val="75000"/>
                  </a:schemeClr>
                </a:solidFill>
              </a:rPr>
              <a:t>What are </a:t>
            </a:r>
            <a:r>
              <a:rPr lang="en-US" sz="4800" b="1" u="sng" dirty="0" smtClean="0">
                <a:solidFill>
                  <a:schemeClr val="accent2">
                    <a:lumMod val="75000"/>
                  </a:schemeClr>
                </a:solidFill>
              </a:rPr>
              <a:t>your</a:t>
            </a:r>
            <a:r>
              <a:rPr lang="en-US" sz="4800" b="1" dirty="0" smtClean="0">
                <a:solidFill>
                  <a:schemeClr val="accent2">
                    <a:lumMod val="75000"/>
                  </a:schemeClr>
                </a:solidFill>
              </a:rPr>
              <a:t> take-</a:t>
            </a:r>
            <a:r>
              <a:rPr lang="en-US" sz="4800" b="1" dirty="0" err="1" smtClean="0">
                <a:solidFill>
                  <a:schemeClr val="accent2">
                    <a:lumMod val="75000"/>
                  </a:schemeClr>
                </a:solidFill>
              </a:rPr>
              <a:t>aways</a:t>
            </a:r>
            <a:r>
              <a:rPr lang="en-US" sz="4800" b="1" dirty="0" smtClean="0">
                <a:solidFill>
                  <a:schemeClr val="accent2">
                    <a:lumMod val="75000"/>
                  </a:schemeClr>
                </a:solidFill>
              </a:rPr>
              <a:t>?</a:t>
            </a:r>
            <a:endParaRPr lang="en-US" sz="4800" b="1" dirty="0">
              <a:solidFill>
                <a:schemeClr val="accent2">
                  <a:lumMod val="75000"/>
                </a:schemeClr>
              </a:solidFill>
            </a:endParaRPr>
          </a:p>
        </p:txBody>
      </p:sp>
      <p:pic>
        <p:nvPicPr>
          <p:cNvPr id="5" name="Picture 4" descr="MCj0230410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94000" y="1581788"/>
            <a:ext cx="3238500" cy="25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82</a:t>
            </a:fld>
            <a:endParaRPr lang="en-US" dirty="0"/>
          </a:p>
        </p:txBody>
      </p:sp>
    </p:spTree>
    <p:extLst>
      <p:ext uri="{BB962C8B-B14F-4D97-AF65-F5344CB8AC3E}">
        <p14:creationId xmlns:p14="http://schemas.microsoft.com/office/powerpoint/2010/main" val="23542221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2">
                    <a:lumMod val="75000"/>
                  </a:schemeClr>
                </a:solidFill>
              </a:rPr>
              <a:t>Take-</a:t>
            </a:r>
            <a:r>
              <a:rPr lang="en-US" dirty="0" err="1">
                <a:solidFill>
                  <a:schemeClr val="accent2">
                    <a:lumMod val="75000"/>
                  </a:schemeClr>
                </a:solidFill>
              </a:rPr>
              <a:t>A</a:t>
            </a:r>
            <a:r>
              <a:rPr lang="en-US" dirty="0" err="1" smtClean="0">
                <a:solidFill>
                  <a:schemeClr val="accent2">
                    <a:lumMod val="75000"/>
                  </a:schemeClr>
                </a:solidFill>
              </a:rPr>
              <a:t>ways</a:t>
            </a:r>
            <a:endParaRPr lang="en-US" dirty="0">
              <a:solidFill>
                <a:schemeClr val="accent2">
                  <a:lumMod val="75000"/>
                </a:schemeClr>
              </a:solidFill>
            </a:endParaRPr>
          </a:p>
        </p:txBody>
      </p:sp>
      <p:sp>
        <p:nvSpPr>
          <p:cNvPr id="3" name="Content Placeholder 2"/>
          <p:cNvSpPr>
            <a:spLocks noGrp="1"/>
          </p:cNvSpPr>
          <p:nvPr>
            <p:ph idx="1"/>
          </p:nvPr>
        </p:nvSpPr>
        <p:spPr>
          <a:xfrm>
            <a:off x="254001" y="889000"/>
            <a:ext cx="8623436" cy="5702300"/>
          </a:xfrm>
        </p:spPr>
        <p:txBody>
          <a:bodyPr/>
          <a:lstStyle/>
          <a:p>
            <a:r>
              <a:rPr lang="en-US" dirty="0" smtClean="0"/>
              <a:t>MBSE </a:t>
            </a:r>
            <a:r>
              <a:rPr lang="en-US" i="1" dirty="0" smtClean="0"/>
              <a:t>is</a:t>
            </a:r>
            <a:r>
              <a:rPr lang="en-US" dirty="0" smtClean="0"/>
              <a:t> systems engineering, aided by a system model</a:t>
            </a:r>
          </a:p>
          <a:p>
            <a:pPr lvl="1"/>
            <a:r>
              <a:rPr lang="en-US" dirty="0" smtClean="0"/>
              <a:t>MBSE formalizes part of systems engineering</a:t>
            </a:r>
          </a:p>
          <a:p>
            <a:pPr>
              <a:spcBef>
                <a:spcPts val="1800"/>
              </a:spcBef>
            </a:pPr>
            <a:r>
              <a:rPr lang="en-US" dirty="0"/>
              <a:t>A system model …</a:t>
            </a:r>
          </a:p>
          <a:p>
            <a:pPr lvl="1"/>
            <a:r>
              <a:rPr lang="en-US" dirty="0"/>
              <a:t>h</a:t>
            </a:r>
            <a:r>
              <a:rPr lang="en-US" dirty="0" smtClean="0"/>
              <a:t>elps manage complexity and risk</a:t>
            </a:r>
          </a:p>
          <a:p>
            <a:pPr lvl="1"/>
            <a:r>
              <a:rPr lang="en-US" dirty="0" smtClean="0"/>
              <a:t>improves communication within a team and with stakeholders</a:t>
            </a:r>
          </a:p>
          <a:p>
            <a:pPr lvl="1"/>
            <a:r>
              <a:rPr lang="en-US" dirty="0"/>
              <a:t>p</a:t>
            </a:r>
            <a:r>
              <a:rPr lang="en-US" dirty="0" smtClean="0"/>
              <a:t>rovides a consistent definition of the system that integrates information </a:t>
            </a:r>
            <a:r>
              <a:rPr lang="en-US" dirty="0"/>
              <a:t>from discipline models</a:t>
            </a:r>
          </a:p>
          <a:p>
            <a:pPr lvl="1"/>
            <a:r>
              <a:rPr lang="en-US" dirty="0"/>
              <a:t>s</a:t>
            </a:r>
            <a:r>
              <a:rPr lang="en-US" dirty="0" smtClean="0"/>
              <a:t>upports analyses (if organized appropriately)</a:t>
            </a:r>
          </a:p>
          <a:p>
            <a:pPr lvl="1"/>
            <a:r>
              <a:rPr lang="en-US" dirty="0"/>
              <a:t>h</a:t>
            </a:r>
            <a:r>
              <a:rPr lang="en-US" dirty="0" smtClean="0"/>
              <a:t>elps couple technical design to </a:t>
            </a:r>
            <a:r>
              <a:rPr lang="en-US" dirty="0" err="1" smtClean="0"/>
              <a:t>programmatics</a:t>
            </a:r>
            <a:endParaRPr lang="en-US" dirty="0"/>
          </a:p>
          <a:p>
            <a:pPr>
              <a:spcBef>
                <a:spcPts val="1800"/>
              </a:spcBef>
            </a:pPr>
            <a:r>
              <a:rPr lang="en-US" dirty="0" smtClean="0"/>
              <a:t>Need infrastructure:</a:t>
            </a:r>
          </a:p>
          <a:p>
            <a:pPr lvl="1"/>
            <a:r>
              <a:rPr lang="en-US" dirty="0" smtClean="0"/>
              <a:t>Tools, training, standards, methodology</a:t>
            </a:r>
          </a:p>
          <a:p>
            <a:pPr>
              <a:spcBef>
                <a:spcPts val="1800"/>
              </a:spcBef>
            </a:pPr>
            <a:r>
              <a:rPr lang="en-US" dirty="0"/>
              <a:t>M</a:t>
            </a:r>
            <a:r>
              <a:rPr lang="en-US" dirty="0" smtClean="0"/>
              <a:t>ulti-pronged, evolutionary infusion strategy recommended</a:t>
            </a:r>
          </a:p>
          <a:p>
            <a:pPr lvl="1"/>
            <a:r>
              <a:rPr lang="en-US" dirty="0" smtClean="0"/>
              <a:t>Culture change takes time</a:t>
            </a:r>
          </a:p>
          <a:p>
            <a:endParaRPr lang="en-US" dirty="0" smtClean="0"/>
          </a:p>
          <a:p>
            <a:pPr marL="0" indent="0">
              <a:buNone/>
            </a:pPr>
            <a:endParaRPr lang="en-US" dirty="0"/>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83</a:t>
            </a:fld>
            <a:endParaRPr lang="en-US" dirty="0"/>
          </a:p>
        </p:txBody>
      </p:sp>
    </p:spTree>
    <p:extLst>
      <p:ext uri="{BB962C8B-B14F-4D97-AF65-F5344CB8AC3E}">
        <p14:creationId xmlns:p14="http://schemas.microsoft.com/office/powerpoint/2010/main" val="7099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2D2DB9"/>
                </a:solidFill>
              </a:rPr>
              <a:t>For more information</a:t>
            </a:r>
            <a:endParaRPr lang="en-US" dirty="0">
              <a:solidFill>
                <a:srgbClr val="2D2DB9"/>
              </a:solidFill>
            </a:endParaRPr>
          </a:p>
        </p:txBody>
      </p:sp>
      <p:sp>
        <p:nvSpPr>
          <p:cNvPr id="3" name="Content Placeholder 2"/>
          <p:cNvSpPr>
            <a:spLocks noGrp="1"/>
          </p:cNvSpPr>
          <p:nvPr>
            <p:ph idx="1"/>
          </p:nvPr>
        </p:nvSpPr>
        <p:spPr>
          <a:xfrm>
            <a:off x="0" y="1066799"/>
            <a:ext cx="9144000" cy="5459067"/>
          </a:xfrm>
        </p:spPr>
        <p:txBody>
          <a:bodyPr/>
          <a:lstStyle/>
          <a:p>
            <a:pPr>
              <a:spcBef>
                <a:spcPts val="1776"/>
              </a:spcBef>
            </a:pPr>
            <a:r>
              <a:rPr lang="en-US" b="1" dirty="0"/>
              <a:t>MBSE Community of Practice on NEN</a:t>
            </a:r>
          </a:p>
          <a:p>
            <a:pPr lvl="1">
              <a:spcBef>
                <a:spcPts val="0"/>
              </a:spcBef>
            </a:pPr>
            <a:r>
              <a:rPr lang="en-US" u="sng" dirty="0">
                <a:solidFill>
                  <a:srgbClr val="0000FF"/>
                </a:solidFill>
              </a:rPr>
              <a:t>https://</a:t>
            </a:r>
            <a:r>
              <a:rPr lang="en-US" u="sng" dirty="0" err="1">
                <a:solidFill>
                  <a:srgbClr val="0000FF"/>
                </a:solidFill>
              </a:rPr>
              <a:t>nen.nasa.gov</a:t>
            </a:r>
            <a:r>
              <a:rPr lang="en-US" u="sng" dirty="0">
                <a:solidFill>
                  <a:srgbClr val="0000FF"/>
                </a:solidFill>
              </a:rPr>
              <a:t>/web/se/</a:t>
            </a:r>
            <a:r>
              <a:rPr lang="en-US" u="sng" dirty="0" err="1">
                <a:solidFill>
                  <a:srgbClr val="0000FF"/>
                </a:solidFill>
              </a:rPr>
              <a:t>mbse</a:t>
            </a:r>
            <a:r>
              <a:rPr lang="en-US" dirty="0"/>
              <a:t> </a:t>
            </a:r>
          </a:p>
          <a:p>
            <a:pPr>
              <a:spcBef>
                <a:spcPts val="2400"/>
              </a:spcBef>
            </a:pPr>
            <a:r>
              <a:rPr lang="en-US" b="1" dirty="0" smtClean="0"/>
              <a:t>These </a:t>
            </a:r>
            <a:r>
              <a:rPr lang="en-US" b="1" dirty="0"/>
              <a:t>slides</a:t>
            </a:r>
          </a:p>
          <a:p>
            <a:pPr lvl="1">
              <a:spcBef>
                <a:spcPts val="0"/>
              </a:spcBef>
            </a:pPr>
            <a:r>
              <a:rPr lang="en-US" u="sng" dirty="0">
                <a:solidFill>
                  <a:srgbClr val="0000FF"/>
                </a:solidFill>
              </a:rPr>
              <a:t>https://</a:t>
            </a:r>
            <a:r>
              <a:rPr lang="en-US" u="sng" dirty="0" err="1">
                <a:solidFill>
                  <a:srgbClr val="0000FF"/>
                </a:solidFill>
              </a:rPr>
              <a:t>nen.nasa.gov</a:t>
            </a:r>
            <a:r>
              <a:rPr lang="en-US" u="sng" dirty="0">
                <a:solidFill>
                  <a:srgbClr val="0000FF"/>
                </a:solidFill>
              </a:rPr>
              <a:t>/web/se/</a:t>
            </a:r>
            <a:r>
              <a:rPr lang="en-US" u="sng" dirty="0" err="1">
                <a:solidFill>
                  <a:srgbClr val="0000FF"/>
                </a:solidFill>
              </a:rPr>
              <a:t>mbse</a:t>
            </a:r>
            <a:r>
              <a:rPr lang="en-US" u="sng" dirty="0">
                <a:solidFill>
                  <a:srgbClr val="0000FF"/>
                </a:solidFill>
              </a:rPr>
              <a:t>/documents</a:t>
            </a:r>
          </a:p>
          <a:p>
            <a:pPr>
              <a:spcBef>
                <a:spcPts val="2400"/>
              </a:spcBef>
            </a:pPr>
            <a:r>
              <a:rPr lang="en-US" b="1" dirty="0" smtClean="0"/>
              <a:t>OMG </a:t>
            </a:r>
            <a:r>
              <a:rPr lang="en-US" b="1" dirty="0"/>
              <a:t>MBSE Wiki </a:t>
            </a:r>
          </a:p>
          <a:p>
            <a:pPr lvl="1">
              <a:spcBef>
                <a:spcPts val="0"/>
              </a:spcBef>
            </a:pPr>
            <a:r>
              <a:rPr lang="en-US" u="sng" dirty="0">
                <a:solidFill>
                  <a:srgbClr val="0000FF"/>
                </a:solidFill>
              </a:rPr>
              <a:t>http://</a:t>
            </a:r>
            <a:r>
              <a:rPr lang="en-US" u="sng" dirty="0" err="1">
                <a:solidFill>
                  <a:srgbClr val="0000FF"/>
                </a:solidFill>
              </a:rPr>
              <a:t>www.omgwiki.org</a:t>
            </a:r>
            <a:r>
              <a:rPr lang="en-US" u="sng" dirty="0">
                <a:solidFill>
                  <a:srgbClr val="0000FF"/>
                </a:solidFill>
              </a:rPr>
              <a:t>/MBSE/</a:t>
            </a:r>
            <a:r>
              <a:rPr lang="en-US" u="sng" dirty="0" err="1">
                <a:solidFill>
                  <a:srgbClr val="0000FF"/>
                </a:solidFill>
              </a:rPr>
              <a:t>doku.php</a:t>
            </a:r>
            <a:endParaRPr lang="en-US" u="sng" dirty="0">
              <a:solidFill>
                <a:srgbClr val="0000FF"/>
              </a:solidFill>
            </a:endParaRPr>
          </a:p>
          <a:p>
            <a:pPr>
              <a:spcBef>
                <a:spcPts val="2400"/>
              </a:spcBef>
            </a:pPr>
            <a:r>
              <a:rPr lang="en-US" b="1" dirty="0"/>
              <a:t>OMG SysML Official Site</a:t>
            </a:r>
          </a:p>
          <a:p>
            <a:pPr lvl="1">
              <a:spcBef>
                <a:spcPts val="0"/>
              </a:spcBef>
            </a:pPr>
            <a:r>
              <a:rPr lang="en-US" u="sng" dirty="0">
                <a:solidFill>
                  <a:srgbClr val="0000FF"/>
                </a:solidFill>
              </a:rPr>
              <a:t>http://</a:t>
            </a:r>
            <a:r>
              <a:rPr lang="en-US" u="sng" dirty="0" err="1">
                <a:solidFill>
                  <a:srgbClr val="0000FF"/>
                </a:solidFill>
              </a:rPr>
              <a:t>www.omgsysml.org</a:t>
            </a:r>
            <a:r>
              <a:rPr lang="en-US" u="sng" dirty="0">
                <a:solidFill>
                  <a:srgbClr val="0000FF"/>
                </a:solidFill>
              </a:rPr>
              <a:t>/</a:t>
            </a:r>
          </a:p>
          <a:p>
            <a:pPr marL="287338" indent="-287338">
              <a:spcBef>
                <a:spcPts val="2400"/>
              </a:spcBef>
            </a:pPr>
            <a:r>
              <a:rPr lang="en-US" b="1" dirty="0" smtClean="0"/>
              <a:t>NIMA: NASA </a:t>
            </a:r>
            <a:r>
              <a:rPr lang="en-US" b="1" dirty="0"/>
              <a:t>Integrated Model-centric </a:t>
            </a:r>
            <a:r>
              <a:rPr lang="en-US" b="1" dirty="0" smtClean="0"/>
              <a:t>Architecture</a:t>
            </a:r>
            <a:endParaRPr lang="en-US" b="1" dirty="0"/>
          </a:p>
          <a:p>
            <a:pPr lvl="1">
              <a:spcBef>
                <a:spcPts val="0"/>
              </a:spcBef>
            </a:pPr>
            <a:r>
              <a:rPr lang="en-US" dirty="0"/>
              <a:t>OCE initiative to leverage/coordinate four communities of practice: MBSE, Modeling &amp; </a:t>
            </a:r>
            <a:r>
              <a:rPr lang="en-US" dirty="0" smtClean="0"/>
              <a:t>Simulation, </a:t>
            </a:r>
            <a:r>
              <a:rPr lang="en-US" dirty="0"/>
              <a:t>CAD and PDLM</a:t>
            </a:r>
          </a:p>
          <a:p>
            <a:pPr lvl="1">
              <a:spcBef>
                <a:spcPts val="0"/>
              </a:spcBef>
            </a:pPr>
            <a:r>
              <a:rPr lang="en-US" u="sng" dirty="0">
                <a:solidFill>
                  <a:srgbClr val="0000FF"/>
                </a:solidFill>
              </a:rPr>
              <a:t>https://nen.nasa.gov/web/</a:t>
            </a:r>
            <a:r>
              <a:rPr lang="en-US" u="sng" dirty="0" smtClean="0">
                <a:solidFill>
                  <a:srgbClr val="0000FF"/>
                </a:solidFill>
              </a:rPr>
              <a:t>se/</a:t>
            </a:r>
            <a:r>
              <a:rPr lang="en-US" u="sng" dirty="0" err="1" smtClean="0">
                <a:solidFill>
                  <a:srgbClr val="0000FF"/>
                </a:solidFill>
              </a:rPr>
              <a:t>nima</a:t>
            </a:r>
            <a:endParaRPr lang="en-US" u="sng" dirty="0" smtClean="0">
              <a:solidFill>
                <a:srgbClr val="0000FF"/>
              </a:solidFill>
            </a:endParaRP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84</a:t>
            </a:fld>
            <a:endParaRPr lang="en-US" dirty="0"/>
          </a:p>
        </p:txBody>
      </p:sp>
    </p:spTree>
    <p:extLst>
      <p:ext uri="{BB962C8B-B14F-4D97-AF65-F5344CB8AC3E}">
        <p14:creationId xmlns:p14="http://schemas.microsoft.com/office/powerpoint/2010/main" val="328914487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of MBSE Training Module 2</a:t>
            </a:r>
            <a:endParaRPr lang="en-US" dirty="0"/>
          </a:p>
        </p:txBody>
      </p:sp>
      <p:sp>
        <p:nvSpPr>
          <p:cNvPr id="3" name="Content Placeholder 2"/>
          <p:cNvSpPr>
            <a:spLocks noGrp="1"/>
          </p:cNvSpPr>
          <p:nvPr>
            <p:ph idx="1"/>
          </p:nvPr>
        </p:nvSpPr>
        <p:spPr>
          <a:xfrm>
            <a:off x="622299" y="1905000"/>
            <a:ext cx="8178801" cy="4254500"/>
          </a:xfrm>
          <a:solidFill>
            <a:srgbClr val="FFFDCF"/>
          </a:solidFill>
          <a:ln>
            <a:solidFill>
              <a:srgbClr val="000000"/>
            </a:solidFill>
          </a:ln>
          <a:effectLst>
            <a:outerShdw blurRad="50800" dist="38100" dir="2700000" algn="tl" rotWithShape="0">
              <a:prstClr val="black">
                <a:alpha val="40000"/>
              </a:prstClr>
            </a:outerShdw>
          </a:effectLst>
        </p:spPr>
        <p:txBody>
          <a:bodyPr/>
          <a:lstStyle/>
          <a:p>
            <a:pPr>
              <a:spcBef>
                <a:spcPts val="3024"/>
              </a:spcBef>
            </a:pPr>
            <a:r>
              <a:rPr lang="en-US" dirty="0" smtClean="0"/>
              <a:t>System models</a:t>
            </a:r>
          </a:p>
          <a:p>
            <a:pPr lvl="1"/>
            <a:r>
              <a:rPr lang="en-US" dirty="0" smtClean="0"/>
              <a:t>Purpose, contents, types, integration</a:t>
            </a:r>
          </a:p>
          <a:p>
            <a:pPr>
              <a:spcBef>
                <a:spcPts val="1224"/>
              </a:spcBef>
            </a:pPr>
            <a:r>
              <a:rPr lang="en-US" dirty="0" smtClean="0"/>
              <a:t>Good system models</a:t>
            </a:r>
          </a:p>
          <a:p>
            <a:pPr lvl="1"/>
            <a:r>
              <a:rPr lang="en-US" dirty="0" smtClean="0"/>
              <a:t>What makes a system model </a:t>
            </a:r>
            <a:r>
              <a:rPr lang="en-US" u="sng" dirty="0" smtClean="0"/>
              <a:t>good</a:t>
            </a:r>
            <a:r>
              <a:rPr lang="en-US" dirty="0" smtClean="0"/>
              <a:t>?</a:t>
            </a:r>
          </a:p>
          <a:p>
            <a:pPr>
              <a:spcBef>
                <a:spcPts val="1224"/>
              </a:spcBef>
            </a:pPr>
            <a:r>
              <a:rPr lang="en-US" dirty="0" smtClean="0"/>
              <a:t>SysML basics and customization</a:t>
            </a:r>
          </a:p>
          <a:p>
            <a:pPr lvl="1"/>
            <a:r>
              <a:rPr lang="en-US" dirty="0" smtClean="0"/>
              <a:t>Specializing SysML for flight projects: the IMCE ontologies</a:t>
            </a:r>
          </a:p>
          <a:p>
            <a:pPr>
              <a:spcBef>
                <a:spcPts val="1224"/>
              </a:spcBef>
            </a:pPr>
            <a:r>
              <a:rPr lang="en-US" dirty="0" smtClean="0"/>
              <a:t>Methodologies and NASA systems engineering process</a:t>
            </a:r>
          </a:p>
          <a:p>
            <a:pPr lvl="1"/>
            <a:r>
              <a:rPr lang="en-US" dirty="0" smtClean="0"/>
              <a:t>Impact of MBSE and system modeling on NPR 7123</a:t>
            </a:r>
          </a:p>
          <a:p>
            <a:pPr>
              <a:spcBef>
                <a:spcPts val="1224"/>
              </a:spcBef>
            </a:pPr>
            <a:r>
              <a:rPr lang="en-US" dirty="0" smtClean="0"/>
              <a:t>Summary</a:t>
            </a:r>
            <a:endParaRPr lang="en-US" dirty="0"/>
          </a:p>
        </p:txBody>
      </p:sp>
      <p:sp>
        <p:nvSpPr>
          <p:cNvPr id="7" name="TextBox 6"/>
          <p:cNvSpPr txBox="1"/>
          <p:nvPr/>
        </p:nvSpPr>
        <p:spPr>
          <a:xfrm>
            <a:off x="132693" y="1320800"/>
            <a:ext cx="6568326" cy="523220"/>
          </a:xfrm>
          <a:prstGeom prst="rect">
            <a:avLst/>
          </a:prstGeom>
          <a:noFill/>
        </p:spPr>
        <p:txBody>
          <a:bodyPr wrap="square" rtlCol="0">
            <a:spAutoFit/>
          </a:bodyPr>
          <a:lstStyle/>
          <a:p>
            <a:r>
              <a:rPr lang="en-US" sz="2800" dirty="0"/>
              <a:t>Title: </a:t>
            </a:r>
            <a:r>
              <a:rPr lang="en-US" sz="2800" b="1" dirty="0"/>
              <a:t>Introduction to </a:t>
            </a:r>
            <a:r>
              <a:rPr lang="en-US" sz="2800" b="1" dirty="0" smtClean="0"/>
              <a:t>System Modeling</a:t>
            </a:r>
            <a:endParaRPr lang="en-US" sz="2800" b="1"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85</a:t>
            </a:fld>
            <a:endParaRPr lang="en-US" dirty="0"/>
          </a:p>
        </p:txBody>
      </p:sp>
      <p:pic>
        <p:nvPicPr>
          <p:cNvPr id="6" name="Picture 5" descr="Thumbnail-IntroSystemModeling.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7085" y="1041327"/>
            <a:ext cx="2357150" cy="1759563"/>
          </a:xfrm>
          <a:prstGeom prst="rect">
            <a:avLst/>
          </a:prstGeom>
          <a:ln w="12700" cmpd="sng">
            <a:solidFill>
              <a:srgbClr val="000000"/>
            </a:solidFill>
          </a:ln>
        </p:spPr>
      </p:pic>
    </p:spTree>
    <p:extLst>
      <p:ext uri="{BB962C8B-B14F-4D97-AF65-F5344CB8AC3E}">
        <p14:creationId xmlns:p14="http://schemas.microsoft.com/office/powerpoint/2010/main" val="227748902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76250" y="2707619"/>
            <a:ext cx="8382000" cy="1943282"/>
          </a:xfrm>
        </p:spPr>
        <p:txBody>
          <a:bodyPr/>
          <a:lstStyle/>
          <a:p>
            <a:pPr algn="ctr"/>
            <a:r>
              <a:rPr lang="en-US" sz="6000" dirty="0" smtClean="0"/>
              <a:t>The End</a:t>
            </a:r>
          </a:p>
          <a:p>
            <a:pPr algn="ctr">
              <a:spcBef>
                <a:spcPts val="1824"/>
              </a:spcBef>
            </a:pPr>
            <a:r>
              <a:rPr lang="en-US" dirty="0" smtClean="0">
                <a:solidFill>
                  <a:schemeClr val="accent2">
                    <a:lumMod val="75000"/>
                  </a:schemeClr>
                </a:solidFill>
              </a:rPr>
              <a:t>Systems Engineering with System Models:</a:t>
            </a:r>
          </a:p>
          <a:p>
            <a:pPr algn="ctr"/>
            <a:r>
              <a:rPr lang="en-US" dirty="0" smtClean="0">
                <a:solidFill>
                  <a:schemeClr val="accent2">
                    <a:lumMod val="75000"/>
                  </a:schemeClr>
                </a:solidFill>
              </a:rPr>
              <a:t>An Introduction to Model-Based Systems Engineering</a:t>
            </a:r>
            <a:endParaRPr lang="en-US" dirty="0">
              <a:solidFill>
                <a:schemeClr val="accent2">
                  <a:lumMod val="75000"/>
                </a:schemeClr>
              </a:solidFill>
            </a:endParaRPr>
          </a:p>
        </p:txBody>
      </p:sp>
      <p:pic>
        <p:nvPicPr>
          <p:cNvPr id="3" name="Picture 2"/>
          <p:cNvPicPr>
            <a:picLocks noChangeAspect="1"/>
          </p:cNvPicPr>
          <p:nvPr/>
        </p:nvPicPr>
        <p:blipFill>
          <a:blip r:embed="rId3"/>
          <a:stretch>
            <a:fillRect/>
          </a:stretch>
        </p:blipFill>
        <p:spPr>
          <a:xfrm>
            <a:off x="7897574" y="1842292"/>
            <a:ext cx="833760" cy="1652360"/>
          </a:xfrm>
          <a:prstGeom prst="rect">
            <a:avLst/>
          </a:prstGeom>
        </p:spPr>
      </p:pic>
    </p:spTree>
    <p:extLst>
      <p:ext uri="{BB962C8B-B14F-4D97-AF65-F5344CB8AC3E}">
        <p14:creationId xmlns:p14="http://schemas.microsoft.com/office/powerpoint/2010/main" val="239767795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Acronyms</a:t>
            </a:r>
            <a:endParaRPr lang="en-US" dirty="0"/>
          </a:p>
        </p:txBody>
      </p:sp>
      <p:sp>
        <p:nvSpPr>
          <p:cNvPr id="3" name="Content Placeholder 2"/>
          <p:cNvSpPr>
            <a:spLocks noGrp="1"/>
          </p:cNvSpPr>
          <p:nvPr>
            <p:ph idx="1"/>
          </p:nvPr>
        </p:nvSpPr>
        <p:spPr>
          <a:xfrm>
            <a:off x="533399" y="913640"/>
            <a:ext cx="8466647" cy="5719378"/>
          </a:xfrm>
        </p:spPr>
        <p:txBody>
          <a:bodyPr/>
          <a:lstStyle/>
          <a:p>
            <a:pPr>
              <a:spcBef>
                <a:spcPts val="400"/>
              </a:spcBef>
            </a:pPr>
            <a:r>
              <a:rPr lang="en-US" sz="2000" dirty="0" smtClean="0"/>
              <a:t>FS: Flight System</a:t>
            </a:r>
          </a:p>
          <a:p>
            <a:pPr>
              <a:spcBef>
                <a:spcPts val="400"/>
              </a:spcBef>
            </a:pPr>
            <a:r>
              <a:rPr lang="en-US" sz="2000" dirty="0" smtClean="0"/>
              <a:t>IMCE: Integrated Model-Centric Engineering (JPL)</a:t>
            </a:r>
          </a:p>
          <a:p>
            <a:pPr>
              <a:spcBef>
                <a:spcPts val="400"/>
              </a:spcBef>
            </a:pPr>
            <a:r>
              <a:rPr lang="en-US" sz="2000" dirty="0" smtClean="0"/>
              <a:t>INCOSE: International Council on Systems Engineering</a:t>
            </a:r>
          </a:p>
          <a:p>
            <a:pPr>
              <a:spcBef>
                <a:spcPts val="400"/>
              </a:spcBef>
            </a:pPr>
            <a:r>
              <a:rPr lang="en-US" sz="2000" dirty="0" smtClean="0"/>
              <a:t>MBE: Model-Based Engineering</a:t>
            </a:r>
          </a:p>
          <a:p>
            <a:pPr>
              <a:spcBef>
                <a:spcPts val="400"/>
              </a:spcBef>
            </a:pPr>
            <a:r>
              <a:rPr lang="en-US" sz="2000" dirty="0" smtClean="0"/>
              <a:t>MBSE: Model-Based Systems Engineering</a:t>
            </a:r>
          </a:p>
          <a:p>
            <a:pPr>
              <a:spcBef>
                <a:spcPts val="400"/>
              </a:spcBef>
            </a:pPr>
            <a:r>
              <a:rPr lang="en-US" sz="2000" dirty="0" smtClean="0"/>
              <a:t>NDIA: National Defense Industrial Association</a:t>
            </a:r>
          </a:p>
          <a:p>
            <a:pPr>
              <a:spcBef>
                <a:spcPts val="400"/>
              </a:spcBef>
            </a:pPr>
            <a:r>
              <a:rPr lang="en-US" sz="2000" dirty="0" smtClean="0"/>
              <a:t>NEN: NASA Engineering Network</a:t>
            </a:r>
          </a:p>
          <a:p>
            <a:pPr>
              <a:spcBef>
                <a:spcPts val="400"/>
              </a:spcBef>
            </a:pPr>
            <a:r>
              <a:rPr lang="en-US" sz="2000" dirty="0" smtClean="0"/>
              <a:t>NICM: NASA Instrument Cost Model</a:t>
            </a:r>
            <a:endParaRPr lang="en-US" sz="2000" dirty="0"/>
          </a:p>
          <a:p>
            <a:pPr>
              <a:spcBef>
                <a:spcPts val="400"/>
              </a:spcBef>
            </a:pPr>
            <a:r>
              <a:rPr lang="en-US" sz="2000" dirty="0" smtClean="0"/>
              <a:t>NIMA: NASA Integrated Model-centric Architecture</a:t>
            </a:r>
          </a:p>
          <a:p>
            <a:pPr>
              <a:spcBef>
                <a:spcPts val="400"/>
              </a:spcBef>
            </a:pPr>
            <a:r>
              <a:rPr lang="en-US" sz="2000" dirty="0" smtClean="0"/>
              <a:t>OCE: Office of Chief Engineer</a:t>
            </a:r>
            <a:endParaRPr lang="en-US" sz="2000" dirty="0"/>
          </a:p>
          <a:p>
            <a:pPr>
              <a:spcBef>
                <a:spcPts val="400"/>
              </a:spcBef>
            </a:pPr>
            <a:r>
              <a:rPr lang="en-US" sz="2000" dirty="0" smtClean="0"/>
              <a:t>OMG: Object Management Group</a:t>
            </a:r>
            <a:endParaRPr lang="en-US" sz="2000" dirty="0"/>
          </a:p>
          <a:p>
            <a:pPr>
              <a:spcBef>
                <a:spcPts val="400"/>
              </a:spcBef>
            </a:pPr>
            <a:r>
              <a:rPr lang="en-US" sz="2000" dirty="0" smtClean="0"/>
              <a:t>SE: Systems Engineering</a:t>
            </a:r>
            <a:endParaRPr lang="en-US" sz="2000" dirty="0"/>
          </a:p>
          <a:p>
            <a:pPr>
              <a:spcBef>
                <a:spcPts val="400"/>
              </a:spcBef>
            </a:pPr>
            <a:r>
              <a:rPr lang="en-US" sz="2000" dirty="0" smtClean="0"/>
              <a:t>SEWG: Systems Engineering Working Group (NASA)</a:t>
            </a:r>
          </a:p>
          <a:p>
            <a:pPr>
              <a:spcBef>
                <a:spcPts val="400"/>
              </a:spcBef>
            </a:pPr>
            <a:r>
              <a:rPr lang="en-US" sz="2000" dirty="0" smtClean="0"/>
              <a:t>SysML™: Systems Modeling Language (OMG)</a:t>
            </a:r>
          </a:p>
          <a:p>
            <a:pPr>
              <a:spcBef>
                <a:spcPts val="400"/>
              </a:spcBef>
            </a:pPr>
            <a:r>
              <a:rPr lang="en-US" sz="2000" dirty="0" smtClean="0"/>
              <a:t>UML: Unified Modeling Language</a:t>
            </a:r>
          </a:p>
          <a:p>
            <a:pPr>
              <a:spcBef>
                <a:spcPts val="400"/>
              </a:spcBef>
            </a:pPr>
            <a:endParaRPr lang="en-US" sz="2000" dirty="0" smtClean="0"/>
          </a:p>
          <a:p>
            <a:pPr>
              <a:spcBef>
                <a:spcPts val="400"/>
              </a:spcBef>
            </a:pPr>
            <a:endParaRPr lang="en-US" sz="2000"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87</a:t>
            </a:fld>
            <a:endParaRPr lang="en-US" dirty="0"/>
          </a:p>
        </p:txBody>
      </p:sp>
    </p:spTree>
    <p:extLst>
      <p:ext uri="{BB962C8B-B14F-4D97-AF65-F5344CB8AC3E}">
        <p14:creationId xmlns:p14="http://schemas.microsoft.com/office/powerpoint/2010/main" val="3493424686"/>
      </p:ext>
    </p:extLst>
  </p:cSld>
  <p:clrMapOvr>
    <a:masterClrMapping/>
  </p:clrMapOvr>
  <p:timing>
    <p:tnLst>
      <p:par>
        <p:cTn id="1" dur="indefinite" restart="never" nodeType="tmRoot"/>
      </p:par>
    </p:tnLst>
  </p:timing>
</p:sld>
</file>

<file path=ppt/theme/theme1.xml><?xml version="1.0" encoding="utf-8"?>
<a:theme xmlns:a="http://schemas.openxmlformats.org/drawingml/2006/main" name="MBSE-sjenkins-2009-02-13">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MBSE-sjenkins-2009-02-13</Template>
  <TotalTime>278092</TotalTime>
  <Words>11509</Words>
  <Application>Microsoft Office PowerPoint</Application>
  <PresentationFormat>On-screen Show (4:3)</PresentationFormat>
  <Paragraphs>1243</Paragraphs>
  <Slides>87</Slides>
  <Notes>83</Notes>
  <HiddenSlides>10</HiddenSlides>
  <MMClips>0</MMClips>
  <ScaleCrop>false</ScaleCrop>
  <HeadingPairs>
    <vt:vector size="4" baseType="variant">
      <vt:variant>
        <vt:lpstr>Theme</vt:lpstr>
      </vt:variant>
      <vt:variant>
        <vt:i4>1</vt:i4>
      </vt:variant>
      <vt:variant>
        <vt:lpstr>Slide Titles</vt:lpstr>
      </vt:variant>
      <vt:variant>
        <vt:i4>87</vt:i4>
      </vt:variant>
    </vt:vector>
  </HeadingPairs>
  <TitlesOfParts>
    <vt:vector size="88" baseType="lpstr">
      <vt:lpstr>MBSE-sjenkins-2009-02-13</vt:lpstr>
      <vt:lpstr>Model-Centric Engineering, Part 1:  An Introduction to Model-Based Systems Engineering   Presenter: Daniel L Dvorak</vt:lpstr>
      <vt:lpstr>Audience, Prerequisites</vt:lpstr>
      <vt:lpstr>Model-Centric Engineering Series</vt:lpstr>
      <vt:lpstr>Acknowledgments</vt:lpstr>
      <vt:lpstr>Outline</vt:lpstr>
      <vt:lpstr>Preview of Key Points</vt:lpstr>
      <vt:lpstr>PowerPoint Presentation</vt:lpstr>
      <vt:lpstr>What is MBSE / MBE?</vt:lpstr>
      <vt:lpstr>Comparing Document-Based SE to MBSE</vt:lpstr>
      <vt:lpstr>What’s the Big Idea of MBSE?</vt:lpstr>
      <vt:lpstr>MBSE in two dimensions</vt:lpstr>
      <vt:lpstr>The “System Model”</vt:lpstr>
      <vt:lpstr>Myths about MBSE (part 1)</vt:lpstr>
      <vt:lpstr>PowerPoint Presentation</vt:lpstr>
      <vt:lpstr>Problems in Systems Engineering (1 of 5)</vt:lpstr>
      <vt:lpstr>Problems in Systems Engineering (2 of 5)</vt:lpstr>
      <vt:lpstr>Problems in Systems Engineering (3 of 5)</vt:lpstr>
      <vt:lpstr>Problems in Systems Engineering (4 of 5)</vt:lpstr>
      <vt:lpstr>Problems in Systems Engineering (5 of 5)</vt:lpstr>
      <vt:lpstr>Industry-Identified Problems in SE*</vt:lpstr>
      <vt:lpstr>Current State</vt:lpstr>
      <vt:lpstr>How does MBSE address these problems?</vt:lpstr>
      <vt:lpstr>PowerPoint Presentation</vt:lpstr>
      <vt:lpstr>What is a System Model?</vt:lpstr>
      <vt:lpstr>System Model as Integrator</vt:lpstr>
      <vt:lpstr>How a System Model Helps</vt:lpstr>
      <vt:lpstr>Effective Model vs. Effective Design</vt:lpstr>
      <vt:lpstr>PowerPoint Presentation</vt:lpstr>
      <vt:lpstr>What is SysML?  (1 of 3)</vt:lpstr>
      <vt:lpstr>What is SysML?  (2 of 3)</vt:lpstr>
      <vt:lpstr>What is SysML?  (3 of 3)</vt:lpstr>
      <vt:lpstr>What can a SysML model represent?</vt:lpstr>
      <vt:lpstr>Four Pillars of SysML (and interrelations)</vt:lpstr>
      <vt:lpstr>What SysML is Not</vt:lpstr>
      <vt:lpstr>Myths about MBSE (part 2)</vt:lpstr>
      <vt:lpstr>PowerPoint Presentation</vt:lpstr>
      <vt:lpstr>MBSE Case Study Mission Domain</vt:lpstr>
      <vt:lpstr>MBSE Case Study Flight System Composition (a.k.a. System Block Diagram)</vt:lpstr>
      <vt:lpstr>MBSE Case Study Subsystem Deployment</vt:lpstr>
      <vt:lpstr>MBSE Case Study Equipment List and Mass Margin Report</vt:lpstr>
      <vt:lpstr>MBSE Case Study Model-Generated Power Margin Analysis</vt:lpstr>
      <vt:lpstr>MBSE Case Study Modeling Power Load Characterization</vt:lpstr>
      <vt:lpstr>MBSE Case Study Mission Scenario Modeling</vt:lpstr>
      <vt:lpstr>MBSE Case Study Model-Generated Power Margin Analysis</vt:lpstr>
      <vt:lpstr>MBSE Case Study Work Breakdown vs. Product Breakdown</vt:lpstr>
      <vt:lpstr>PowerPoint Presentation</vt:lpstr>
      <vt:lpstr>Modeling in Traditional Systems Engineering</vt:lpstr>
      <vt:lpstr>MBSE: Consistency and Continuity</vt:lpstr>
      <vt:lpstr>MBSE: What’s new about it?</vt:lpstr>
      <vt:lpstr>What MBSE Practitioners Say (1 of 2) </vt:lpstr>
      <vt:lpstr>What MBSE Practitioners Say (2 of 2) </vt:lpstr>
      <vt:lpstr>What Boeing Says</vt:lpstr>
      <vt:lpstr>What Lockheed Says</vt:lpstr>
      <vt:lpstr>MBSE in Industry</vt:lpstr>
      <vt:lpstr>Why is MBSE Being Used?</vt:lpstr>
      <vt:lpstr>The Value of MBSE: From the SE Community</vt:lpstr>
      <vt:lpstr>A Historical Perspective on SE and MBSE</vt:lpstr>
      <vt:lpstr>Observed Benefits of MBSE (1 of 2)</vt:lpstr>
      <vt:lpstr>Observed Benefits of MBSE (2 of 2)</vt:lpstr>
      <vt:lpstr>Comparison Summary</vt:lpstr>
      <vt:lpstr>PowerPoint Presentation</vt:lpstr>
      <vt:lpstr>MBSE implications for projects</vt:lpstr>
      <vt:lpstr>MBSE implications for projects (1 of 6)</vt:lpstr>
      <vt:lpstr>MBSE implications for projects (2 of 6)</vt:lpstr>
      <vt:lpstr>MBSE implications for projects (3 of 6)</vt:lpstr>
      <vt:lpstr>MBSE implications for projects (4 of 6)</vt:lpstr>
      <vt:lpstr>MBSE implications for projects (5 of 6)</vt:lpstr>
      <vt:lpstr>MBSE implications for projects (6 of 6)</vt:lpstr>
      <vt:lpstr>Myths about MBSE (part 3)</vt:lpstr>
      <vt:lpstr>PowerPoint Presentation</vt:lpstr>
      <vt:lpstr>Infusion: a multi-pronged approach</vt:lpstr>
      <vt:lpstr>Integrated Model-Centric Engineering:  Ops Concept</vt:lpstr>
      <vt:lpstr>Cultural Change Roadmap</vt:lpstr>
      <vt:lpstr>Multi-Year Strategy: Capabilities</vt:lpstr>
      <vt:lpstr>Myths about MBSE (part 4)</vt:lpstr>
      <vt:lpstr>PowerPoint Presentation</vt:lpstr>
      <vt:lpstr>Lessons Learned from Europa Study (1 of 2)</vt:lpstr>
      <vt:lpstr>Lessons Learned from Europa Study (2 of 2)</vt:lpstr>
      <vt:lpstr>PowerPoint Presentation</vt:lpstr>
      <vt:lpstr>Lessons Learned: Just Modeling Isn’t Enough</vt:lpstr>
      <vt:lpstr>PowerPoint Presentation</vt:lpstr>
      <vt:lpstr>Audience Participation</vt:lpstr>
      <vt:lpstr>Take-Aways</vt:lpstr>
      <vt:lpstr>For more information</vt:lpstr>
      <vt:lpstr>Outline of MBSE Training Module 2</vt:lpstr>
      <vt:lpstr>PowerPoint Presentation</vt:lpstr>
      <vt:lpstr>Acronyms</vt:lpstr>
    </vt:vector>
  </TitlesOfParts>
  <Company>LMESS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 Jenkins</dc:creator>
  <cp:lastModifiedBy>Gottschall, Janet S. (LARC-B703)[LITES]</cp:lastModifiedBy>
  <cp:revision>983</cp:revision>
  <cp:lastPrinted>2013-08-05T18:58:39Z</cp:lastPrinted>
  <dcterms:created xsi:type="dcterms:W3CDTF">2011-06-27T16:56:30Z</dcterms:created>
  <dcterms:modified xsi:type="dcterms:W3CDTF">2013-12-20T17:00:38Z</dcterms:modified>
</cp:coreProperties>
</file>