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4"/>
  </p:notesMasterIdLst>
  <p:sldIdLst>
    <p:sldId id="256" r:id="rId2"/>
    <p:sldId id="364" r:id="rId3"/>
    <p:sldId id="297" r:id="rId4"/>
    <p:sldId id="281" r:id="rId5"/>
    <p:sldId id="282" r:id="rId6"/>
    <p:sldId id="299" r:id="rId7"/>
    <p:sldId id="298" r:id="rId8"/>
    <p:sldId id="305" r:id="rId9"/>
    <p:sldId id="306" r:id="rId10"/>
    <p:sldId id="283" r:id="rId11"/>
    <p:sldId id="284" r:id="rId12"/>
    <p:sldId id="286" r:id="rId13"/>
    <p:sldId id="285" r:id="rId14"/>
    <p:sldId id="287" r:id="rId15"/>
    <p:sldId id="288" r:id="rId16"/>
    <p:sldId id="300" r:id="rId17"/>
    <p:sldId id="289" r:id="rId18"/>
    <p:sldId id="290" r:id="rId19"/>
    <p:sldId id="291" r:id="rId20"/>
    <p:sldId id="292" r:id="rId21"/>
    <p:sldId id="293" r:id="rId22"/>
    <p:sldId id="294" r:id="rId23"/>
    <p:sldId id="257" r:id="rId24"/>
    <p:sldId id="265" r:id="rId25"/>
    <p:sldId id="258" r:id="rId26"/>
    <p:sldId id="259" r:id="rId27"/>
    <p:sldId id="264" r:id="rId28"/>
    <p:sldId id="263" r:id="rId29"/>
    <p:sldId id="260" r:id="rId30"/>
    <p:sldId id="261" r:id="rId31"/>
    <p:sldId id="262" r:id="rId32"/>
    <p:sldId id="266" r:id="rId3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1pPr>
    <a:lvl2pPr marL="4572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2pPr>
    <a:lvl3pPr marL="9144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3pPr>
    <a:lvl4pPr marL="13716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4pPr>
    <a:lvl5pPr marL="1828800" algn="l" rtl="0" fontAlgn="base">
      <a:spcBef>
        <a:spcPct val="0"/>
      </a:spcBef>
      <a:spcAft>
        <a:spcPct val="0"/>
      </a:spcAft>
      <a:defRPr sz="2400" kern="1200">
        <a:solidFill>
          <a:schemeClr val="tx1"/>
        </a:solidFill>
        <a:latin typeface="Arial" charset="0"/>
        <a:ea typeface="ＭＳ Ｐゴシック" charset="-128"/>
        <a:cs typeface="ＭＳ Ｐゴシック" charset="-128"/>
      </a:defRPr>
    </a:lvl5pPr>
    <a:lvl6pPr marL="2286000" algn="l" defTabSz="457200" rtl="0" eaLnBrk="1" latinLnBrk="0" hangingPunct="1">
      <a:defRPr sz="2400" kern="1200">
        <a:solidFill>
          <a:schemeClr val="tx1"/>
        </a:solidFill>
        <a:latin typeface="Arial" charset="0"/>
        <a:ea typeface="ＭＳ Ｐゴシック" charset="-128"/>
        <a:cs typeface="ＭＳ Ｐゴシック" charset="-128"/>
      </a:defRPr>
    </a:lvl6pPr>
    <a:lvl7pPr marL="2743200" algn="l" defTabSz="457200" rtl="0" eaLnBrk="1" latinLnBrk="0" hangingPunct="1">
      <a:defRPr sz="2400" kern="1200">
        <a:solidFill>
          <a:schemeClr val="tx1"/>
        </a:solidFill>
        <a:latin typeface="Arial" charset="0"/>
        <a:ea typeface="ＭＳ Ｐゴシック" charset="-128"/>
        <a:cs typeface="ＭＳ Ｐゴシック" charset="-128"/>
      </a:defRPr>
    </a:lvl7pPr>
    <a:lvl8pPr marL="3200400" algn="l" defTabSz="457200" rtl="0" eaLnBrk="1" latinLnBrk="0" hangingPunct="1">
      <a:defRPr sz="2400" kern="1200">
        <a:solidFill>
          <a:schemeClr val="tx1"/>
        </a:solidFill>
        <a:latin typeface="Arial" charset="0"/>
        <a:ea typeface="ＭＳ Ｐゴシック" charset="-128"/>
        <a:cs typeface="ＭＳ Ｐゴシック" charset="-128"/>
      </a:defRPr>
    </a:lvl8pPr>
    <a:lvl9pPr marL="3657600" algn="l" defTabSz="457200" rtl="0" eaLnBrk="1" latinLnBrk="0" hangingPunct="1">
      <a:defRPr sz="2400" kern="1200">
        <a:solidFill>
          <a:schemeClr val="tx1"/>
        </a:solidFill>
        <a:latin typeface="Arial" charset="0"/>
        <a:ea typeface="ＭＳ Ｐゴシック" charset="-128"/>
        <a:cs typeface="ＭＳ Ｐゴシック"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4000"/>
    <a:srgbClr val="E11B16"/>
    <a:srgbClr val="AD19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howGuides="1">
      <p:cViewPr>
        <p:scale>
          <a:sx n="100" d="100"/>
          <a:sy n="100" d="100"/>
        </p:scale>
        <p:origin x="-618" y="-294"/>
      </p:cViewPr>
      <p:guideLst>
        <p:guide orient="horz" pos="2928"/>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173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0" hangingPunct="0">
              <a:defRPr sz="1200"/>
            </a:lvl1pPr>
          </a:lstStyle>
          <a:p>
            <a:pPr>
              <a:defRPr/>
            </a:pPr>
            <a:fld id="{EF54DA23-6560-0041-AE5C-22170018DDBC}" type="slidenum">
              <a:rPr lang="en-US"/>
              <a:pPr>
                <a:defRPr/>
              </a:pPr>
              <a:t>‹#›</a:t>
            </a:fld>
            <a:endParaRPr lang="en-US"/>
          </a:p>
        </p:txBody>
      </p:sp>
    </p:spTree>
    <p:extLst>
      <p:ext uri="{BB962C8B-B14F-4D97-AF65-F5344CB8AC3E}">
        <p14:creationId xmlns:p14="http://schemas.microsoft.com/office/powerpoint/2010/main" val="7498411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p>
            <a:fld id="{415F48FD-5DD0-A74C-A6AB-FA807AB4F9CD}" type="slidenum">
              <a:rPr lang="en-US"/>
              <a:pPr/>
              <a:t>1</a:t>
            </a:fld>
            <a:endParaRPr 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4C49DB78-B2A1-4F40-AA95-598AA1BEAE52}" type="slidenum">
              <a:rPr lang="en-US"/>
              <a:pPr/>
              <a:t>2</a:t>
            </a:fld>
            <a:endParaRPr lang="en-US"/>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9755B447-BE64-0746-9490-173E7FC4557E}" type="slidenum">
              <a:rPr lang="en-US"/>
              <a:pPr/>
              <a:t>3</a:t>
            </a:fld>
            <a:endParaRPr lang="en-US"/>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277C0850-C374-7949-9B6F-FA7658F70FED}" type="slidenum">
              <a:rPr lang="en-US"/>
              <a:pPr/>
              <a:t>4</a:t>
            </a:fld>
            <a:endParaRPr lang="en-US"/>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D6823339-986F-BF44-8D2A-8E6007C9A6C7}" type="slidenum">
              <a:rPr lang="en-US"/>
              <a:pPr/>
              <a:t>5</a:t>
            </a:fld>
            <a:endParaRPr lang="en-US"/>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7CF2CDB4-9FC7-C94F-866E-24FAB81F9916}" type="slidenum">
              <a:rPr lang="en-US"/>
              <a:pPr/>
              <a:t>6</a:t>
            </a:fld>
            <a:endParaRPr lang="en-US"/>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4662FC37-E09C-4A40-A786-D05458974DE0}" type="slidenum">
              <a:rPr lang="en-US"/>
              <a:pPr/>
              <a:t>7</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7EFD4FBF-1639-3E48-8827-EC547F888E70}" type="slidenum">
              <a:rPr lang="en-US"/>
              <a:pPr/>
              <a:t>8</a:t>
            </a:fld>
            <a:endParaRPr 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A7831913-8626-1548-8B7B-F33F425017E1}" type="slidenum">
              <a:rPr lang="en-US"/>
              <a:pPr/>
              <a:t>9</a:t>
            </a:fld>
            <a:endParaRPr lang="en-US"/>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F085C3EE-6C96-B04A-B087-E2A519174E31}" type="slidenum">
              <a:rPr lang="en-US"/>
              <a:pPr/>
              <a:t>10</a:t>
            </a:fld>
            <a:endParaRPr lang="en-US"/>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AD408D18-E0AC-FC4F-AF7D-7B272ABF55EA}" type="slidenum">
              <a:rPr lang="en-US"/>
              <a:pPr/>
              <a:t>11</a:t>
            </a:fld>
            <a:endParaRPr lang="en-US"/>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93629A5E-6F09-6449-AD14-0EC49E849D55}" type="slidenum">
              <a:rPr lang="en-US"/>
              <a:pPr/>
              <a:t>12</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2759C03E-5AAF-F044-A95E-850B0E075EE4}" type="slidenum">
              <a:rPr lang="en-US"/>
              <a:pPr/>
              <a:t>13</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23B4AFCA-4F2E-F943-8699-8570511BB35D}" type="slidenum">
              <a:rPr lang="en-US"/>
              <a:pPr/>
              <a:t>14</a:t>
            </a:fld>
            <a:endParaRPr lang="en-US"/>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CD181E24-58D7-1A44-9559-1362F5602A86}" type="slidenum">
              <a:rPr lang="en-US"/>
              <a:pPr/>
              <a:t>15</a:t>
            </a:fld>
            <a:endParaRPr lang="en-US"/>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4F6BDDEB-1361-604E-B1DA-EAFF3EDFE785}" type="slidenum">
              <a:rPr lang="en-US"/>
              <a:pPr/>
              <a:t>16</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370F41C7-43AD-1747-8905-177ACCD9270E}" type="slidenum">
              <a:rPr lang="en-US"/>
              <a:pPr/>
              <a:t>17</a:t>
            </a:fld>
            <a:endParaRPr lang="en-US"/>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CEFBB94-F345-8C49-AF7E-C637545788D6}" type="slidenum">
              <a:rPr lang="en-US"/>
              <a:pPr/>
              <a:t>18</a:t>
            </a:fld>
            <a:endParaRPr lang="en-US"/>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B380D87F-9613-8E43-901F-4BCA2B60EC98}" type="slidenum">
              <a:rPr lang="en-US"/>
              <a:pPr/>
              <a:t>19</a:t>
            </a:fld>
            <a:endParaRPr lang="en-US"/>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1C99D96E-BE44-AC4A-90E5-AC8B8BC1197A}" type="slidenum">
              <a:rPr lang="en-US"/>
              <a:pPr/>
              <a:t>20</a:t>
            </a:fld>
            <a:endParaRPr lang="en-US"/>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942E94D8-0402-914C-A6F1-4B384AB891D7}" type="slidenum">
              <a:rPr lang="en-US"/>
              <a:pPr/>
              <a:t>21</a:t>
            </a:fld>
            <a:endParaRPr 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5F86188E-BE3F-F840-BDA5-38D3F4934602}" type="slidenum">
              <a:rPr lang="en-US"/>
              <a:pPr/>
              <a:t>22</a:t>
            </a:fld>
            <a:endParaRPr lang="en-US"/>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B772011-C8FE-6F4D-99EA-7119C773F971}" type="slidenum">
              <a:rPr lang="en-US"/>
              <a:pPr/>
              <a:t>23</a:t>
            </a:fld>
            <a:endParaRPr lang="en-US"/>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54829D63-FA24-5B4B-B525-6DCF10294CAC}" type="slidenum">
              <a:rPr lang="en-US"/>
              <a:pPr/>
              <a:t>24</a:t>
            </a:fld>
            <a:endParaRPr lang="en-US"/>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5B4B80F6-9401-6847-99EA-2D47DBCAA810}" type="slidenum">
              <a:rPr lang="en-US"/>
              <a:pPr/>
              <a:t>25</a:t>
            </a:fld>
            <a:endParaRPr lang="en-US"/>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2880C242-79D2-6B4F-B648-7DF2A6129EA4}" type="slidenum">
              <a:rPr lang="en-US"/>
              <a:pPr/>
              <a:t>26</a:t>
            </a:fld>
            <a:endParaRPr 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0B96091E-C6A2-C147-9CF7-0296E1BF7BE8}" type="slidenum">
              <a:rPr lang="en-US"/>
              <a:pPr/>
              <a:t>27</a:t>
            </a:fld>
            <a:endParaRPr 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64D73ADC-89F3-1C40-B03A-8E81D08B819B}" type="slidenum">
              <a:rPr lang="en-US"/>
              <a:pPr/>
              <a:t>28</a:t>
            </a:fld>
            <a:endParaRPr 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C012150-E0DB-7146-AA1E-D1CEDC2F4F6A}" type="slidenum">
              <a:rPr lang="en-US"/>
              <a:pPr/>
              <a:t>29</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9BED1F4B-4410-0445-941A-2485E825C339}" type="slidenum">
              <a:rPr lang="en-US"/>
              <a:pPr/>
              <a:t>30</a:t>
            </a:fld>
            <a:endParaRPr lang="en-US"/>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423E11FA-8CAD-A242-8D5F-5948DFEFDA3D}" type="slidenum">
              <a:rPr lang="en-US"/>
              <a:pPr/>
              <a:t>31</a:t>
            </a:fld>
            <a:endParaRPr lang="en-US"/>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BC5DF241-127F-704D-AF9C-E83BB7448061}" type="slidenum">
              <a:rPr lang="en-US"/>
              <a:pPr/>
              <a:t>32</a:t>
            </a:fld>
            <a:endParaRPr lang="en-US"/>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6C69478-9865-974A-BB26-153233A0926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51C7B31-7CB5-B44A-B4DB-05F65A14FF9E}"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BDEEE13-7121-A643-A075-4AC2E105258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A76E853-6D24-814F-9EC6-DB6F30D3CC1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E3F61CA-16C8-B843-BBD4-1748269FBF4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37B8C4-434D-4041-B9FA-C1804EC0C25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5682533-28D8-8343-BE2D-BB0104859A2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CFEB08C-C593-4841-9D03-15D3430EE2D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BC0B641-5A9A-BE4B-82CB-7304DA5C700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64DA6C6-7B4E-A84B-B250-5BA84037BE2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86B41EA-0E56-3347-BDF2-E71031D81A9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defRPr sz="1400"/>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defRPr sz="1400"/>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0" hangingPunct="0">
              <a:defRPr sz="1400"/>
            </a:lvl1pPr>
          </a:lstStyle>
          <a:p>
            <a:pPr>
              <a:defRPr/>
            </a:pPr>
            <a:fld id="{08B83BF5-76BE-C146-AD22-635AB16079A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cs typeface="ＭＳ Ｐゴシック" charset="-128"/>
        </a:defRPr>
      </a:lvl5pPr>
      <a:lvl6pPr marL="457200" algn="ctr" rtl="0" fontAlgn="base">
        <a:spcBef>
          <a:spcPct val="0"/>
        </a:spcBef>
        <a:spcAft>
          <a:spcPct val="0"/>
        </a:spcAft>
        <a:defRPr sz="4400">
          <a:solidFill>
            <a:schemeClr val="tx2"/>
          </a:solidFill>
          <a:latin typeface="Arial" charset="0"/>
          <a:ea typeface="ＭＳ Ｐゴシック" charset="-128"/>
          <a:cs typeface="ＭＳ Ｐゴシック" charset="-128"/>
        </a:defRPr>
      </a:lvl6pPr>
      <a:lvl7pPr marL="914400" algn="ctr" rtl="0" fontAlgn="base">
        <a:spcBef>
          <a:spcPct val="0"/>
        </a:spcBef>
        <a:spcAft>
          <a:spcPct val="0"/>
        </a:spcAft>
        <a:defRPr sz="4400">
          <a:solidFill>
            <a:schemeClr val="tx2"/>
          </a:solidFill>
          <a:latin typeface="Arial" charset="0"/>
          <a:ea typeface="ＭＳ Ｐゴシック" charset="-128"/>
          <a:cs typeface="ＭＳ Ｐゴシック" charset="-128"/>
        </a:defRPr>
      </a:lvl7pPr>
      <a:lvl8pPr marL="1371600" algn="ctr" rtl="0" fontAlgn="base">
        <a:spcBef>
          <a:spcPct val="0"/>
        </a:spcBef>
        <a:spcAft>
          <a:spcPct val="0"/>
        </a:spcAft>
        <a:defRPr sz="4400">
          <a:solidFill>
            <a:schemeClr val="tx2"/>
          </a:solidFill>
          <a:latin typeface="Arial" charset="0"/>
          <a:ea typeface="ＭＳ Ｐゴシック" charset="-128"/>
          <a:cs typeface="ＭＳ Ｐゴシック" charset="-128"/>
        </a:defRPr>
      </a:lvl8pPr>
      <a:lvl9pPr marL="1828800" algn="ctr" rtl="0" fontAlgn="base">
        <a:spcBef>
          <a:spcPct val="0"/>
        </a:spcBef>
        <a:spcAft>
          <a:spcPct val="0"/>
        </a:spcAft>
        <a:defRPr sz="4400">
          <a:solidFill>
            <a:schemeClr val="tx2"/>
          </a:solidFill>
          <a:latin typeface="Arial"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9" descr="MIL-STD-826 Antenna set-up"/>
          <p:cNvPicPr>
            <a:picLocks noChangeAspect="1" noChangeArrowheads="1"/>
          </p:cNvPicPr>
          <p:nvPr/>
        </p:nvPicPr>
        <p:blipFill>
          <a:blip r:embed="rId3"/>
          <a:srcRect l="17647" r="8237" b="19090"/>
          <a:stretch>
            <a:fillRect/>
          </a:stretch>
        </p:blipFill>
        <p:spPr bwMode="auto">
          <a:xfrm rot="5400000">
            <a:off x="1874044" y="-197644"/>
            <a:ext cx="5761038" cy="8137525"/>
          </a:xfrm>
          <a:prstGeom prst="rect">
            <a:avLst/>
          </a:prstGeom>
          <a:noFill/>
          <a:ln w="9525">
            <a:noFill/>
            <a:miter lim="800000"/>
            <a:headEnd/>
            <a:tailEnd/>
          </a:ln>
        </p:spPr>
      </p:pic>
      <p:sp>
        <p:nvSpPr>
          <p:cNvPr id="14339" name="Rectangle 4"/>
          <p:cNvSpPr>
            <a:spLocks noChangeArrowheads="1"/>
          </p:cNvSpPr>
          <p:nvPr/>
        </p:nvSpPr>
        <p:spPr bwMode="auto">
          <a:xfrm>
            <a:off x="304800" y="0"/>
            <a:ext cx="8534400" cy="946150"/>
          </a:xfrm>
          <a:prstGeom prst="rect">
            <a:avLst/>
          </a:prstGeom>
          <a:noFill/>
          <a:ln w="9525">
            <a:noFill/>
            <a:miter lim="800000"/>
            <a:headEnd/>
            <a:tailEnd/>
          </a:ln>
        </p:spPr>
        <p:txBody>
          <a:bodyPr>
            <a:prstTxWarp prst="textNoShape">
              <a:avLst/>
            </a:prstTxWarp>
            <a:spAutoFit/>
          </a:bodyPr>
          <a:lstStyle/>
          <a:p>
            <a:pPr algn="ctr" eaLnBrk="0" hangingPunct="0"/>
            <a:r>
              <a:rPr lang="en-US" sz="2800"/>
              <a:t>Antenna Fundamentals,</a:t>
            </a:r>
          </a:p>
          <a:p>
            <a:pPr algn="ctr" eaLnBrk="0" hangingPunct="0"/>
            <a:r>
              <a:rPr lang="en-US" sz="2800"/>
              <a:t>With a Strong Emphasis on EMI Testing Issues</a:t>
            </a:r>
          </a:p>
        </p:txBody>
      </p:sp>
      <p:sp>
        <p:nvSpPr>
          <p:cNvPr id="14340" name="Rectangle 5"/>
          <p:cNvSpPr>
            <a:spLocks noChangeArrowheads="1"/>
          </p:cNvSpPr>
          <p:nvPr/>
        </p:nvSpPr>
        <p:spPr bwMode="auto">
          <a:xfrm>
            <a:off x="762000" y="5943600"/>
            <a:ext cx="2044700" cy="646113"/>
          </a:xfrm>
          <a:prstGeom prst="rect">
            <a:avLst/>
          </a:prstGeom>
          <a:noFill/>
          <a:ln w="9525">
            <a:noFill/>
            <a:miter lim="800000"/>
            <a:headEnd/>
            <a:tailEnd/>
          </a:ln>
        </p:spPr>
        <p:txBody>
          <a:bodyPr wrap="none">
            <a:prstTxWarp prst="textNoShape">
              <a:avLst/>
            </a:prstTxWarp>
            <a:spAutoFit/>
          </a:bodyPr>
          <a:lstStyle/>
          <a:p>
            <a:pPr algn="ctr" eaLnBrk="0" hangingPunct="0"/>
            <a:r>
              <a:rPr lang="en-US" sz="1800"/>
              <a:t>EMC Compliance,</a:t>
            </a:r>
          </a:p>
          <a:p>
            <a:pPr algn="ctr" eaLnBrk="0" hangingPunct="0"/>
            <a:r>
              <a:rPr lang="en-US" sz="1800"/>
              <a:t>Huntsville, AL</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2"/>
          <p:cNvSpPr>
            <a:spLocks noGrp="1"/>
          </p:cNvSpPr>
          <p:nvPr>
            <p:ph type="sldNum" sz="quarter" idx="12"/>
          </p:nvPr>
        </p:nvSpPr>
        <p:spPr>
          <a:xfrm>
            <a:off x="685800" y="6248400"/>
            <a:ext cx="1905000" cy="457200"/>
          </a:xfrm>
          <a:noFill/>
        </p:spPr>
        <p:txBody>
          <a:bodyPr/>
          <a:lstStyle/>
          <a:p>
            <a:pPr algn="l"/>
            <a:fld id="{7A1BF0A5-BEF5-944C-A0F8-77E750898686}" type="slidenum">
              <a:rPr lang="en-US"/>
              <a:pPr algn="l"/>
              <a:t>2</a:t>
            </a:fld>
            <a:endParaRPr lang="en-US"/>
          </a:p>
        </p:txBody>
      </p:sp>
      <p:pic>
        <p:nvPicPr>
          <p:cNvPr id="16387" name="Picture 10" descr="mh_seismosaurus"/>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6388" name="Rectangle 6"/>
          <p:cNvSpPr>
            <a:spLocks noChangeArrowheads="1"/>
          </p:cNvSpPr>
          <p:nvPr/>
        </p:nvSpPr>
        <p:spPr bwMode="auto">
          <a:xfrm>
            <a:off x="457200" y="152400"/>
            <a:ext cx="8229600" cy="6302375"/>
          </a:xfrm>
          <a:prstGeom prst="rect">
            <a:avLst/>
          </a:prstGeom>
          <a:noFill/>
          <a:ln w="9525">
            <a:noFill/>
            <a:miter lim="800000"/>
            <a:headEnd/>
            <a:tailEnd/>
          </a:ln>
        </p:spPr>
        <p:txBody>
          <a:bodyPr>
            <a:prstTxWarp prst="textNoShape">
              <a:avLst/>
            </a:prstTxWarp>
            <a:spAutoFit/>
          </a:bodyPr>
          <a:lstStyle/>
          <a:p>
            <a:pPr algn="ctr" eaLnBrk="0" hangingPunct="0"/>
            <a:r>
              <a:rPr lang="en-US" sz="2800">
                <a:solidFill>
                  <a:schemeClr val="bg1"/>
                </a:solidFill>
              </a:rPr>
              <a:t>Ken Javor</a:t>
            </a:r>
          </a:p>
          <a:p>
            <a:pPr algn="ctr" eaLnBrk="0" hangingPunct="0"/>
            <a:r>
              <a:rPr lang="en-US">
                <a:solidFill>
                  <a:schemeClr val="bg1"/>
                </a:solidFill>
              </a:rPr>
              <a:t>30+ YEARS IN EMI/EMC</a:t>
            </a:r>
          </a:p>
          <a:p>
            <a:pPr algn="ctr" eaLnBrk="0" hangingPunct="0"/>
            <a:endParaRPr lang="en-US">
              <a:solidFill>
                <a:schemeClr val="bg1"/>
              </a:solidFill>
            </a:endParaRPr>
          </a:p>
          <a:p>
            <a:pPr algn="ctr" eaLnBrk="0" hangingPunct="0"/>
            <a:endParaRPr lang="en-US">
              <a:solidFill>
                <a:schemeClr val="bg1"/>
              </a:solidFill>
            </a:endParaRPr>
          </a:p>
          <a:p>
            <a:pPr algn="ctr" eaLnBrk="0" hangingPunct="0"/>
            <a:endParaRPr lang="en-US">
              <a:solidFill>
                <a:schemeClr val="bg1"/>
              </a:solidFill>
            </a:endParaRPr>
          </a:p>
          <a:p>
            <a:pPr algn="ctr" eaLnBrk="0" hangingPunct="0"/>
            <a:endParaRPr lang="en-US">
              <a:solidFill>
                <a:schemeClr val="bg1"/>
              </a:solidFill>
            </a:endParaRPr>
          </a:p>
          <a:p>
            <a:pPr algn="ctr" eaLnBrk="0" hangingPunct="0"/>
            <a:endParaRPr lang="en-US">
              <a:solidFill>
                <a:schemeClr val="bg1"/>
              </a:solidFill>
            </a:endParaRPr>
          </a:p>
          <a:p>
            <a:pPr algn="ctr" eaLnBrk="0" hangingPunct="0"/>
            <a:endParaRPr lang="en-US">
              <a:solidFill>
                <a:schemeClr val="bg1"/>
              </a:solidFill>
            </a:endParaRPr>
          </a:p>
          <a:p>
            <a:pPr algn="ctr" eaLnBrk="0" hangingPunct="0"/>
            <a:r>
              <a:rPr lang="en-US" sz="3200">
                <a:solidFill>
                  <a:schemeClr val="bg1"/>
                </a:solidFill>
              </a:rPr>
              <a:t> </a:t>
            </a:r>
            <a:br>
              <a:rPr lang="en-US" sz="3200">
                <a:solidFill>
                  <a:schemeClr val="bg1"/>
                </a:solidFill>
              </a:rPr>
            </a:br>
            <a:r>
              <a:rPr lang="en-US" sz="2000">
                <a:solidFill>
                  <a:schemeClr val="bg1"/>
                </a:solidFill>
              </a:rPr>
              <a:t/>
            </a:r>
            <a:br>
              <a:rPr lang="en-US" sz="2000">
                <a:solidFill>
                  <a:schemeClr val="bg1"/>
                </a:solidFill>
              </a:rPr>
            </a:br>
            <a:r>
              <a:rPr lang="en-US">
                <a:solidFill>
                  <a:schemeClr val="bg1"/>
                </a:solidFill>
              </a:rPr>
              <a:t>Consultant to Government and Industry</a:t>
            </a:r>
            <a:r>
              <a:rPr lang="en-US" sz="3200">
                <a:solidFill>
                  <a:schemeClr val="tx2"/>
                </a:solidFill>
              </a:rPr>
              <a:t/>
            </a:r>
            <a:br>
              <a:rPr lang="en-US" sz="3200">
                <a:solidFill>
                  <a:schemeClr val="tx2"/>
                </a:solidFill>
              </a:rPr>
            </a:br>
            <a:r>
              <a:rPr lang="en-US" sz="2000">
                <a:solidFill>
                  <a:schemeClr val="tx2"/>
                </a:solidFill>
              </a:rPr>
              <a:t/>
            </a:r>
            <a:br>
              <a:rPr lang="en-US" sz="2000">
                <a:solidFill>
                  <a:schemeClr val="tx2"/>
                </a:solidFill>
              </a:rPr>
            </a:br>
            <a:r>
              <a:rPr lang="en-US">
                <a:solidFill>
                  <a:schemeClr val="bg1"/>
                </a:solidFill>
              </a:rPr>
              <a:t>Industry representative to MIL-STD-461 and MIL-STD-464 Tri-Service Working Groups…</a:t>
            </a:r>
            <a:r>
              <a:rPr lang="en-US" sz="2800">
                <a:solidFill>
                  <a:schemeClr val="bg1"/>
                </a:solidFill>
              </a:rPr>
              <a:t/>
            </a:r>
            <a:br>
              <a:rPr lang="en-US" sz="2800">
                <a:solidFill>
                  <a:schemeClr val="bg1"/>
                </a:solidFill>
              </a:rPr>
            </a:br>
            <a:r>
              <a:rPr lang="en-US" sz="2000">
                <a:solidFill>
                  <a:schemeClr val="bg1"/>
                </a:solidFill>
              </a:rPr>
              <a:t/>
            </a:r>
            <a:br>
              <a:rPr lang="en-US" sz="2000">
                <a:solidFill>
                  <a:schemeClr val="bg1"/>
                </a:solidFill>
              </a:rPr>
            </a:br>
            <a:r>
              <a:rPr lang="en-US">
                <a:solidFill>
                  <a:schemeClr val="bg1"/>
                </a:solidFill>
              </a:rPr>
              <a:t>ken.javor@emccompliance.com</a:t>
            </a:r>
            <a:br>
              <a:rPr lang="en-US">
                <a:solidFill>
                  <a:schemeClr val="bg1"/>
                </a:solidFill>
              </a:rPr>
            </a:br>
            <a:r>
              <a:rPr lang="en-US">
                <a:solidFill>
                  <a:schemeClr val="bg1"/>
                </a:solidFill>
              </a:rPr>
              <a:t>(256) 650-5261</a:t>
            </a:r>
            <a:endParaRPr lang="en-US">
              <a:solidFill>
                <a:schemeClr val="tx2"/>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12" descr="microwave antenna tower.gif"/>
          <p:cNvPicPr>
            <a:picLocks noChangeAspect="1"/>
          </p:cNvPicPr>
          <p:nvPr/>
        </p:nvPicPr>
        <p:blipFill>
          <a:blip r:embed="rId3"/>
          <a:srcRect/>
          <a:stretch>
            <a:fillRect/>
          </a:stretch>
        </p:blipFill>
        <p:spPr bwMode="auto">
          <a:xfrm>
            <a:off x="6858000" y="0"/>
            <a:ext cx="2286000" cy="6858000"/>
          </a:xfrm>
          <a:prstGeom prst="rect">
            <a:avLst/>
          </a:prstGeom>
          <a:noFill/>
          <a:ln w="9525">
            <a:noFill/>
            <a:miter lim="800000"/>
            <a:headEnd/>
            <a:tailEnd/>
          </a:ln>
        </p:spPr>
      </p:pic>
      <p:sp>
        <p:nvSpPr>
          <p:cNvPr id="18435" name="TextBox 6"/>
          <p:cNvSpPr txBox="1">
            <a:spLocks noChangeArrowheads="1"/>
          </p:cNvSpPr>
          <p:nvPr/>
        </p:nvSpPr>
        <p:spPr bwMode="auto">
          <a:xfrm>
            <a:off x="152400" y="152400"/>
            <a:ext cx="8839200" cy="457200"/>
          </a:xfrm>
          <a:prstGeom prst="rect">
            <a:avLst/>
          </a:prstGeom>
          <a:noFill/>
          <a:ln w="9525">
            <a:noFill/>
            <a:miter lim="800000"/>
            <a:headEnd/>
            <a:tailEnd/>
          </a:ln>
        </p:spPr>
        <p:txBody>
          <a:bodyPr>
            <a:prstTxWarp prst="textNoShape">
              <a:avLst/>
            </a:prstTxWarp>
            <a:spAutoFit/>
          </a:bodyPr>
          <a:lstStyle/>
          <a:p>
            <a:pPr eaLnBrk="0" hangingPunct="0"/>
            <a:r>
              <a:rPr lang="en-US"/>
              <a:t>How electrical energy moves depends on purpose and distance</a:t>
            </a:r>
          </a:p>
        </p:txBody>
      </p:sp>
      <p:sp>
        <p:nvSpPr>
          <p:cNvPr id="18436" name="TextBox 7"/>
          <p:cNvSpPr txBox="1">
            <a:spLocks noChangeArrowheads="1"/>
          </p:cNvSpPr>
          <p:nvPr/>
        </p:nvSpPr>
        <p:spPr bwMode="auto">
          <a:xfrm>
            <a:off x="6858000" y="1295400"/>
            <a:ext cx="838200" cy="738188"/>
          </a:xfrm>
          <a:prstGeom prst="rect">
            <a:avLst/>
          </a:prstGeom>
          <a:noFill/>
          <a:ln w="9525">
            <a:noFill/>
            <a:miter lim="800000"/>
            <a:headEnd/>
            <a:tailEnd/>
          </a:ln>
        </p:spPr>
        <p:txBody>
          <a:bodyPr>
            <a:prstTxWarp prst="textNoShape">
              <a:avLst/>
            </a:prstTxWarp>
            <a:spAutoFit/>
          </a:bodyPr>
          <a:lstStyle/>
          <a:p>
            <a:pPr eaLnBrk="0" hangingPunct="0"/>
            <a:r>
              <a:rPr lang="en-US" sz="1400">
                <a:solidFill>
                  <a:schemeClr val="bg1"/>
                </a:solidFill>
              </a:rPr>
              <a:t>or through space</a:t>
            </a:r>
          </a:p>
        </p:txBody>
      </p:sp>
      <p:pic>
        <p:nvPicPr>
          <p:cNvPr id="18437" name="Picture 8" descr="steve-winter-power-lines-lead-from-windmills-overlooking-the-bay-of-fundy.jpg"/>
          <p:cNvPicPr>
            <a:picLocks noChangeAspect="1"/>
          </p:cNvPicPr>
          <p:nvPr/>
        </p:nvPicPr>
        <p:blipFill>
          <a:blip r:embed="rId4"/>
          <a:srcRect/>
          <a:stretch>
            <a:fillRect/>
          </a:stretch>
        </p:blipFill>
        <p:spPr bwMode="auto">
          <a:xfrm>
            <a:off x="0" y="609600"/>
            <a:ext cx="3219450" cy="4286250"/>
          </a:xfrm>
          <a:prstGeom prst="rect">
            <a:avLst/>
          </a:prstGeom>
          <a:noFill/>
          <a:ln w="9525">
            <a:noFill/>
            <a:miter lim="800000"/>
            <a:headEnd/>
            <a:tailEnd/>
          </a:ln>
        </p:spPr>
      </p:pic>
      <p:pic>
        <p:nvPicPr>
          <p:cNvPr id="18438" name="Picture 9" descr="george-grall-a-line-of-telephone-poles-traveling-over-golden-grassland.jpg"/>
          <p:cNvPicPr>
            <a:picLocks noChangeAspect="1"/>
          </p:cNvPicPr>
          <p:nvPr/>
        </p:nvPicPr>
        <p:blipFill>
          <a:blip r:embed="rId5"/>
          <a:srcRect/>
          <a:stretch>
            <a:fillRect/>
          </a:stretch>
        </p:blipFill>
        <p:spPr bwMode="auto">
          <a:xfrm>
            <a:off x="0" y="4419600"/>
            <a:ext cx="1828800" cy="2438400"/>
          </a:xfrm>
          <a:prstGeom prst="rect">
            <a:avLst/>
          </a:prstGeom>
          <a:noFill/>
          <a:ln w="9525">
            <a:noFill/>
            <a:miter lim="800000"/>
            <a:headEnd/>
            <a:tailEnd/>
          </a:ln>
        </p:spPr>
      </p:pic>
      <p:pic>
        <p:nvPicPr>
          <p:cNvPr id="18439" name="Picture 10" descr="1000px-Coaxial_cable_cutaway.svg.png"/>
          <p:cNvPicPr>
            <a:picLocks noChangeAspect="1"/>
          </p:cNvPicPr>
          <p:nvPr/>
        </p:nvPicPr>
        <p:blipFill>
          <a:blip r:embed="rId6"/>
          <a:srcRect/>
          <a:stretch>
            <a:fillRect/>
          </a:stretch>
        </p:blipFill>
        <p:spPr bwMode="auto">
          <a:xfrm>
            <a:off x="3733800" y="1973263"/>
            <a:ext cx="3146425" cy="2201862"/>
          </a:xfrm>
          <a:prstGeom prst="rect">
            <a:avLst/>
          </a:prstGeom>
          <a:noFill/>
          <a:ln w="9525">
            <a:noFill/>
            <a:miter lim="800000"/>
            <a:headEnd/>
            <a:tailEnd/>
          </a:ln>
        </p:spPr>
      </p:pic>
      <p:pic>
        <p:nvPicPr>
          <p:cNvPr id="18440" name="Picture 11" descr="450 Ohm ladder-line.png"/>
          <p:cNvPicPr>
            <a:picLocks noChangeAspect="1"/>
          </p:cNvPicPr>
          <p:nvPr/>
        </p:nvPicPr>
        <p:blipFill>
          <a:blip r:embed="rId7"/>
          <a:srcRect l="11127" t="10178"/>
          <a:stretch>
            <a:fillRect/>
          </a:stretch>
        </p:blipFill>
        <p:spPr bwMode="auto">
          <a:xfrm>
            <a:off x="3429000" y="4191000"/>
            <a:ext cx="3441700" cy="2173288"/>
          </a:xfrm>
          <a:prstGeom prst="rect">
            <a:avLst/>
          </a:prstGeom>
          <a:noFill/>
          <a:ln w="9525">
            <a:noFill/>
            <a:miter lim="800000"/>
            <a:headEnd/>
            <a:tailEnd/>
          </a:ln>
        </p:spPr>
      </p:pic>
      <p:sp>
        <p:nvSpPr>
          <p:cNvPr id="18441" name="TextBox 14"/>
          <p:cNvSpPr txBox="1">
            <a:spLocks noChangeArrowheads="1"/>
          </p:cNvSpPr>
          <p:nvPr/>
        </p:nvSpPr>
        <p:spPr bwMode="auto">
          <a:xfrm>
            <a:off x="152400" y="762000"/>
            <a:ext cx="2362200" cy="533400"/>
          </a:xfrm>
          <a:prstGeom prst="rect">
            <a:avLst/>
          </a:prstGeom>
          <a:noFill/>
          <a:ln w="9525">
            <a:noFill/>
            <a:miter lim="800000"/>
            <a:headEnd/>
            <a:tailEnd/>
          </a:ln>
        </p:spPr>
        <p:txBody>
          <a:bodyPr>
            <a:prstTxWarp prst="textNoShape">
              <a:avLst/>
            </a:prstTxWarp>
            <a:spAutoFit/>
          </a:bodyPr>
          <a:lstStyle/>
          <a:p>
            <a:pPr eaLnBrk="0" hangingPunct="0"/>
            <a:r>
              <a:rPr lang="en-US" sz="1400">
                <a:solidFill>
                  <a:schemeClr val="bg1"/>
                </a:solidFill>
              </a:rPr>
              <a:t>Electrical power at 50/60 Hz is routed on wires</a:t>
            </a:r>
          </a:p>
        </p:txBody>
      </p:sp>
      <p:sp>
        <p:nvSpPr>
          <p:cNvPr id="18442" name="TextBox 15"/>
          <p:cNvSpPr txBox="1">
            <a:spLocks noChangeArrowheads="1"/>
          </p:cNvSpPr>
          <p:nvPr/>
        </p:nvSpPr>
        <p:spPr bwMode="auto">
          <a:xfrm>
            <a:off x="1828800" y="5867400"/>
            <a:ext cx="1600200" cy="990600"/>
          </a:xfrm>
          <a:prstGeom prst="rect">
            <a:avLst/>
          </a:prstGeom>
          <a:noFill/>
          <a:ln w="9525">
            <a:noFill/>
            <a:miter lim="800000"/>
            <a:headEnd/>
            <a:tailEnd/>
          </a:ln>
        </p:spPr>
        <p:txBody>
          <a:bodyPr>
            <a:prstTxWarp prst="textNoShape">
              <a:avLst/>
            </a:prstTxWarp>
            <a:spAutoFit/>
          </a:bodyPr>
          <a:lstStyle/>
          <a:p>
            <a:pPr eaLnBrk="0" hangingPunct="0"/>
            <a:r>
              <a:rPr lang="en-US" sz="1400"/>
              <a:t>Electrical communication at voice frequency is routed on wires</a:t>
            </a:r>
          </a:p>
        </p:txBody>
      </p:sp>
      <p:sp>
        <p:nvSpPr>
          <p:cNvPr id="18443" name="TextBox 16"/>
          <p:cNvSpPr txBox="1">
            <a:spLocks noChangeArrowheads="1"/>
          </p:cNvSpPr>
          <p:nvPr/>
        </p:nvSpPr>
        <p:spPr bwMode="auto">
          <a:xfrm>
            <a:off x="3886200" y="838200"/>
            <a:ext cx="2971800" cy="738188"/>
          </a:xfrm>
          <a:prstGeom prst="rect">
            <a:avLst/>
          </a:prstGeom>
          <a:noFill/>
          <a:ln w="9525">
            <a:noFill/>
            <a:miter lim="800000"/>
            <a:headEnd/>
            <a:tailEnd/>
          </a:ln>
        </p:spPr>
        <p:txBody>
          <a:bodyPr>
            <a:prstTxWarp prst="textNoShape">
              <a:avLst/>
            </a:prstTxWarp>
            <a:spAutoFit/>
          </a:bodyPr>
          <a:lstStyle/>
          <a:p>
            <a:pPr eaLnBrk="0" hangingPunct="0"/>
            <a:r>
              <a:rPr lang="en-US" sz="1400"/>
              <a:t>Electrical communication at radio frequencies is routed on controlled impedance transmission lines…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9" descr="red-streaks_2220834k.jpg"/>
          <p:cNvPicPr>
            <a:picLocks noChangeAspect="1"/>
          </p:cNvPicPr>
          <p:nvPr/>
        </p:nvPicPr>
        <p:blipFill>
          <a:blip r:embed="rId3"/>
          <a:srcRect l="2518" r="8392"/>
          <a:stretch>
            <a:fillRect/>
          </a:stretch>
        </p:blipFill>
        <p:spPr bwMode="auto">
          <a:xfrm>
            <a:off x="-36513" y="0"/>
            <a:ext cx="9180513" cy="6858000"/>
          </a:xfrm>
          <a:prstGeom prst="rect">
            <a:avLst/>
          </a:prstGeom>
          <a:noFill/>
          <a:ln w="9525">
            <a:noFill/>
            <a:miter lim="800000"/>
            <a:headEnd/>
            <a:tailEnd/>
          </a:ln>
        </p:spPr>
      </p:pic>
      <p:sp>
        <p:nvSpPr>
          <p:cNvPr id="20483"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solidFill>
                  <a:schemeClr val="bg1"/>
                </a:solidFill>
              </a:rPr>
              <a:t>The Basics</a:t>
            </a:r>
          </a:p>
        </p:txBody>
      </p:sp>
      <p:pic>
        <p:nvPicPr>
          <p:cNvPr id="20484" name="Picture 4" descr="Maxwell's Equations.png"/>
          <p:cNvPicPr>
            <a:picLocks noChangeAspect="1"/>
          </p:cNvPicPr>
          <p:nvPr/>
        </p:nvPicPr>
        <p:blipFill>
          <a:blip r:embed="rId4"/>
          <a:srcRect/>
          <a:stretch>
            <a:fillRect/>
          </a:stretch>
        </p:blipFill>
        <p:spPr bwMode="auto">
          <a:xfrm>
            <a:off x="0" y="4648200"/>
            <a:ext cx="2133600" cy="2197100"/>
          </a:xfrm>
          <a:prstGeom prst="rect">
            <a:avLst/>
          </a:prstGeom>
          <a:noFill/>
          <a:ln w="9525">
            <a:noFill/>
            <a:miter lim="800000"/>
            <a:headEnd/>
            <a:tailEnd/>
          </a:ln>
        </p:spPr>
      </p:pic>
      <p:sp>
        <p:nvSpPr>
          <p:cNvPr id="20485" name="TextBox 5"/>
          <p:cNvSpPr txBox="1">
            <a:spLocks noChangeArrowheads="1"/>
          </p:cNvSpPr>
          <p:nvPr/>
        </p:nvSpPr>
        <p:spPr bwMode="auto">
          <a:xfrm>
            <a:off x="2209800" y="4648200"/>
            <a:ext cx="2133600" cy="304800"/>
          </a:xfrm>
          <a:prstGeom prst="rect">
            <a:avLst/>
          </a:prstGeom>
          <a:noFill/>
          <a:ln w="9525">
            <a:noFill/>
            <a:miter lim="800000"/>
            <a:headEnd/>
            <a:tailEnd/>
          </a:ln>
        </p:spPr>
        <p:txBody>
          <a:bodyPr>
            <a:prstTxWarp prst="textNoShape">
              <a:avLst/>
            </a:prstTxWarp>
            <a:spAutoFit/>
          </a:bodyPr>
          <a:lstStyle/>
          <a:p>
            <a:pPr eaLnBrk="0" hangingPunct="0"/>
            <a:r>
              <a:rPr lang="en-US" sz="1400">
                <a:solidFill>
                  <a:schemeClr val="bg1"/>
                </a:solidFill>
              </a:rPr>
              <a:t>Gauss’ / Coulomb’s Law</a:t>
            </a:r>
          </a:p>
        </p:txBody>
      </p:sp>
      <p:sp>
        <p:nvSpPr>
          <p:cNvPr id="20486" name="TextBox 6"/>
          <p:cNvSpPr txBox="1">
            <a:spLocks noChangeArrowheads="1"/>
          </p:cNvSpPr>
          <p:nvPr/>
        </p:nvSpPr>
        <p:spPr bwMode="auto">
          <a:xfrm>
            <a:off x="2209800" y="5105400"/>
            <a:ext cx="2133600" cy="304800"/>
          </a:xfrm>
          <a:prstGeom prst="rect">
            <a:avLst/>
          </a:prstGeom>
          <a:noFill/>
          <a:ln w="9525">
            <a:noFill/>
            <a:miter lim="800000"/>
            <a:headEnd/>
            <a:tailEnd/>
          </a:ln>
        </p:spPr>
        <p:txBody>
          <a:bodyPr>
            <a:prstTxWarp prst="textNoShape">
              <a:avLst/>
            </a:prstTxWarp>
            <a:spAutoFit/>
          </a:bodyPr>
          <a:lstStyle/>
          <a:p>
            <a:pPr eaLnBrk="0" hangingPunct="0"/>
            <a:r>
              <a:rPr lang="en-US" sz="1400">
                <a:solidFill>
                  <a:schemeClr val="bg1"/>
                </a:solidFill>
              </a:rPr>
              <a:t>no magnetic monopoles</a:t>
            </a:r>
          </a:p>
        </p:txBody>
      </p:sp>
      <p:sp>
        <p:nvSpPr>
          <p:cNvPr id="20487" name="TextBox 7"/>
          <p:cNvSpPr txBox="1">
            <a:spLocks noChangeArrowheads="1"/>
          </p:cNvSpPr>
          <p:nvPr/>
        </p:nvSpPr>
        <p:spPr bwMode="auto">
          <a:xfrm>
            <a:off x="2286000" y="5638800"/>
            <a:ext cx="1349375"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solidFill>
                  <a:schemeClr val="bg1"/>
                </a:solidFill>
              </a:rPr>
              <a:t>Faraday’s Law</a:t>
            </a:r>
          </a:p>
        </p:txBody>
      </p:sp>
      <p:sp>
        <p:nvSpPr>
          <p:cNvPr id="20488" name="TextBox 8"/>
          <p:cNvSpPr txBox="1">
            <a:spLocks noChangeArrowheads="1"/>
          </p:cNvSpPr>
          <p:nvPr/>
        </p:nvSpPr>
        <p:spPr bwMode="auto">
          <a:xfrm>
            <a:off x="2286000" y="6248400"/>
            <a:ext cx="1319213"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solidFill>
                  <a:schemeClr val="bg1"/>
                </a:solidFill>
              </a:rPr>
              <a:t>Ampere’s Law</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descr="cloud-ground-lightning01_20837_600x450.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2531" name="Rectangle 4"/>
          <p:cNvSpPr>
            <a:spLocks noChangeArrowheads="1"/>
          </p:cNvSpPr>
          <p:nvPr/>
        </p:nvSpPr>
        <p:spPr bwMode="auto">
          <a:xfrm>
            <a:off x="3429000" y="0"/>
            <a:ext cx="22860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solidFill>
                  <a:schemeClr val="bg1"/>
                </a:solidFill>
              </a:rPr>
              <a:t>The Basics</a:t>
            </a:r>
          </a:p>
        </p:txBody>
      </p:sp>
      <p:pic>
        <p:nvPicPr>
          <p:cNvPr id="22532" name="Picture 9" descr="Maxwell's equation 1.png"/>
          <p:cNvPicPr>
            <a:picLocks noChangeAspect="1"/>
          </p:cNvPicPr>
          <p:nvPr/>
        </p:nvPicPr>
        <p:blipFill>
          <a:blip r:embed="rId4"/>
          <a:srcRect l="2449" t="9351" r="7347" b="28052"/>
          <a:stretch>
            <a:fillRect/>
          </a:stretch>
        </p:blipFill>
        <p:spPr bwMode="auto">
          <a:xfrm>
            <a:off x="5486400" y="685800"/>
            <a:ext cx="3368675" cy="612775"/>
          </a:xfrm>
          <a:prstGeom prst="rect">
            <a:avLst/>
          </a:prstGeom>
          <a:noFill/>
          <a:ln w="9525">
            <a:noFill/>
            <a:miter lim="800000"/>
            <a:headEnd/>
            <a:tailEnd/>
          </a:ln>
        </p:spPr>
      </p:pic>
      <p:pic>
        <p:nvPicPr>
          <p:cNvPr id="22533" name="Picture 10" descr="Electric field of point charge.png"/>
          <p:cNvPicPr>
            <a:picLocks noChangeAspect="1"/>
          </p:cNvPicPr>
          <p:nvPr/>
        </p:nvPicPr>
        <p:blipFill>
          <a:blip r:embed="rId5"/>
          <a:srcRect/>
          <a:stretch>
            <a:fillRect/>
          </a:stretch>
        </p:blipFill>
        <p:spPr bwMode="auto">
          <a:xfrm>
            <a:off x="0" y="4221163"/>
            <a:ext cx="2513013" cy="2636837"/>
          </a:xfrm>
          <a:prstGeom prst="rect">
            <a:avLst/>
          </a:prstGeom>
          <a:noFill/>
          <a:ln w="9525">
            <a:noFill/>
            <a:miter lim="800000"/>
            <a:headEnd/>
            <a:tailEnd/>
          </a:ln>
        </p:spPr>
      </p:pic>
      <p:pic>
        <p:nvPicPr>
          <p:cNvPr id="22534" name="Picture 6" descr="Screen shot 2014-01-05 at 10.57.30 AM.png"/>
          <p:cNvPicPr>
            <a:picLocks noChangeAspect="1"/>
          </p:cNvPicPr>
          <p:nvPr/>
        </p:nvPicPr>
        <p:blipFill>
          <a:blip r:embed="rId6"/>
          <a:srcRect/>
          <a:stretch>
            <a:fillRect/>
          </a:stretch>
        </p:blipFill>
        <p:spPr bwMode="auto">
          <a:xfrm>
            <a:off x="6269038" y="4191000"/>
            <a:ext cx="2874962" cy="2667000"/>
          </a:xfrm>
          <a:prstGeom prst="rect">
            <a:avLst/>
          </a:prstGeom>
          <a:noFill/>
          <a:ln w="9525">
            <a:noFill/>
            <a:miter lim="800000"/>
            <a:headEnd/>
            <a:tailEnd/>
          </a:ln>
        </p:spPr>
      </p:pic>
      <p:sp>
        <p:nvSpPr>
          <p:cNvPr id="22535" name="TextBox 8"/>
          <p:cNvSpPr txBox="1">
            <a:spLocks noChangeArrowheads="1"/>
          </p:cNvSpPr>
          <p:nvPr/>
        </p:nvSpPr>
        <p:spPr bwMode="auto">
          <a:xfrm>
            <a:off x="5410200" y="1447800"/>
            <a:ext cx="3492500" cy="461963"/>
          </a:xfrm>
          <a:prstGeom prst="rect">
            <a:avLst/>
          </a:prstGeom>
          <a:noFill/>
          <a:ln w="9525">
            <a:noFill/>
            <a:miter lim="800000"/>
            <a:headEnd/>
            <a:tailEnd/>
          </a:ln>
        </p:spPr>
        <p:txBody>
          <a:bodyPr wrap="none">
            <a:prstTxWarp prst="textNoShape">
              <a:avLst/>
            </a:prstTxWarp>
            <a:spAutoFit/>
          </a:bodyPr>
          <a:lstStyle/>
          <a:p>
            <a:pPr eaLnBrk="0" hangingPunct="0"/>
            <a:r>
              <a:rPr lang="en-US">
                <a:solidFill>
                  <a:schemeClr val="bg1"/>
                </a:solidFill>
              </a:rPr>
              <a:t>Gauss’ / Coulomb’s Law</a:t>
            </a:r>
          </a:p>
        </p:txBody>
      </p:sp>
      <p:sp>
        <p:nvSpPr>
          <p:cNvPr id="22536" name="TextBox 11"/>
          <p:cNvSpPr txBox="1">
            <a:spLocks noChangeArrowheads="1"/>
          </p:cNvSpPr>
          <p:nvPr/>
        </p:nvSpPr>
        <p:spPr bwMode="auto">
          <a:xfrm>
            <a:off x="2590800" y="5334000"/>
            <a:ext cx="3581400" cy="1524000"/>
          </a:xfrm>
          <a:prstGeom prst="rect">
            <a:avLst/>
          </a:prstGeom>
          <a:noFill/>
          <a:ln w="9525">
            <a:noFill/>
            <a:miter lim="800000"/>
            <a:headEnd/>
            <a:tailEnd/>
          </a:ln>
        </p:spPr>
        <p:txBody>
          <a:bodyPr>
            <a:prstTxWarp prst="textNoShape">
              <a:avLst/>
            </a:prstTxWarp>
            <a:spAutoFit/>
          </a:bodyPr>
          <a:lstStyle/>
          <a:p>
            <a:pPr eaLnBrk="0" hangingPunct="0"/>
            <a:r>
              <a:rPr lang="en-US" sz="1800">
                <a:solidFill>
                  <a:schemeClr val="bg1"/>
                </a:solidFill>
              </a:rPr>
              <a:t>The electric field of a point  charge, a  group of charges; the similarity (inverse square law action-at-distance) of electric and Newtonian gravitational fields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24579" name="Rectangle 5"/>
          <p:cNvSpPr>
            <a:spLocks noChangeArrowheads="1"/>
          </p:cNvSpPr>
          <p:nvPr/>
        </p:nvSpPr>
        <p:spPr bwMode="auto">
          <a:xfrm>
            <a:off x="228600" y="5791200"/>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sp>
        <p:nvSpPr>
          <p:cNvPr id="24580" name="TextBox 11"/>
          <p:cNvSpPr txBox="1">
            <a:spLocks noChangeArrowheads="1"/>
          </p:cNvSpPr>
          <p:nvPr/>
        </p:nvSpPr>
        <p:spPr bwMode="auto">
          <a:xfrm>
            <a:off x="4572000" y="990600"/>
            <a:ext cx="4419600" cy="1631950"/>
          </a:xfrm>
          <a:prstGeom prst="rect">
            <a:avLst/>
          </a:prstGeom>
          <a:noFill/>
          <a:ln w="9525">
            <a:noFill/>
            <a:miter lim="800000"/>
            <a:headEnd/>
            <a:tailEnd/>
          </a:ln>
        </p:spPr>
        <p:txBody>
          <a:bodyPr>
            <a:prstTxWarp prst="textNoShape">
              <a:avLst/>
            </a:prstTxWarp>
            <a:spAutoFit/>
          </a:bodyPr>
          <a:lstStyle/>
          <a:p>
            <a:pPr eaLnBrk="0" hangingPunct="0"/>
            <a:r>
              <a:rPr lang="en-US" sz="2800"/>
              <a:t>Gauss’ Law for Magnetism</a:t>
            </a:r>
          </a:p>
          <a:p>
            <a:pPr eaLnBrk="0" hangingPunct="0"/>
            <a:endParaRPr lang="en-US"/>
          </a:p>
          <a:p>
            <a:pPr eaLnBrk="0" hangingPunct="0"/>
            <a:r>
              <a:rPr lang="en-US"/>
              <a:t>No magnetic dipoles</a:t>
            </a:r>
          </a:p>
          <a:p>
            <a:pPr eaLnBrk="0" hangingPunct="0"/>
            <a:endParaRPr lang="en-US"/>
          </a:p>
        </p:txBody>
      </p:sp>
      <p:pic>
        <p:nvPicPr>
          <p:cNvPr id="24581" name="Picture 6" descr="Maxwell's Equation 2.png"/>
          <p:cNvPicPr>
            <a:picLocks noChangeAspect="1"/>
          </p:cNvPicPr>
          <p:nvPr/>
        </p:nvPicPr>
        <p:blipFill>
          <a:blip r:embed="rId3"/>
          <a:srcRect/>
          <a:stretch>
            <a:fillRect/>
          </a:stretch>
        </p:blipFill>
        <p:spPr bwMode="auto">
          <a:xfrm>
            <a:off x="838200" y="914400"/>
            <a:ext cx="3467100" cy="977900"/>
          </a:xfrm>
          <a:prstGeom prst="rect">
            <a:avLst/>
          </a:prstGeom>
          <a:noFill/>
          <a:ln w="9525">
            <a:noFill/>
            <a:miter lim="800000"/>
            <a:headEnd/>
            <a:tailEnd/>
          </a:ln>
        </p:spPr>
      </p:pic>
      <p:pic>
        <p:nvPicPr>
          <p:cNvPr id="24582" name="Picture 7" descr="magnetic dipole.png"/>
          <p:cNvPicPr>
            <a:picLocks noChangeAspect="1"/>
          </p:cNvPicPr>
          <p:nvPr/>
        </p:nvPicPr>
        <p:blipFill>
          <a:blip r:embed="rId4"/>
          <a:srcRect l="7059" r="2353"/>
          <a:stretch>
            <a:fillRect/>
          </a:stretch>
        </p:blipFill>
        <p:spPr bwMode="auto">
          <a:xfrm>
            <a:off x="0" y="1905000"/>
            <a:ext cx="3521075" cy="2984500"/>
          </a:xfrm>
          <a:prstGeom prst="rect">
            <a:avLst/>
          </a:prstGeom>
          <a:noFill/>
          <a:ln w="9525">
            <a:noFill/>
            <a:miter lim="800000"/>
            <a:headEnd/>
            <a:tailEnd/>
          </a:ln>
        </p:spPr>
      </p:pic>
      <p:pic>
        <p:nvPicPr>
          <p:cNvPr id="24583" name="Picture 8" descr="No magnetic monopoles.jpg"/>
          <p:cNvPicPr>
            <a:picLocks noChangeAspect="1"/>
          </p:cNvPicPr>
          <p:nvPr/>
        </p:nvPicPr>
        <p:blipFill>
          <a:blip r:embed="rId5"/>
          <a:srcRect/>
          <a:stretch>
            <a:fillRect/>
          </a:stretch>
        </p:blipFill>
        <p:spPr bwMode="auto">
          <a:xfrm>
            <a:off x="3554413" y="3124200"/>
            <a:ext cx="5589587" cy="3733800"/>
          </a:xfrm>
          <a:prstGeom prst="rect">
            <a:avLst/>
          </a:prstGeom>
          <a:noFill/>
          <a:ln w="9525">
            <a:noFill/>
            <a:miter lim="800000"/>
            <a:headEnd/>
            <a:tailEnd/>
          </a:ln>
        </p:spPr>
      </p:pic>
      <p:sp>
        <p:nvSpPr>
          <p:cNvPr id="24584" name="TextBox 9"/>
          <p:cNvSpPr txBox="1">
            <a:spLocks noChangeArrowheads="1"/>
          </p:cNvSpPr>
          <p:nvPr/>
        </p:nvSpPr>
        <p:spPr bwMode="auto">
          <a:xfrm>
            <a:off x="4724400" y="2819400"/>
            <a:ext cx="3917950"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The Electric Can Opener Fluctuation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3" descr="Maxwell wave equations.png"/>
          <p:cNvPicPr>
            <a:picLocks noChangeAspect="1"/>
          </p:cNvPicPr>
          <p:nvPr/>
        </p:nvPicPr>
        <p:blipFill>
          <a:blip r:embed="rId3"/>
          <a:srcRect b="50749"/>
          <a:stretch>
            <a:fillRect/>
          </a:stretch>
        </p:blipFill>
        <p:spPr bwMode="auto">
          <a:xfrm>
            <a:off x="304800" y="304800"/>
            <a:ext cx="3860800" cy="1419225"/>
          </a:xfrm>
          <a:prstGeom prst="rect">
            <a:avLst/>
          </a:prstGeom>
          <a:noFill/>
          <a:ln w="9525">
            <a:noFill/>
            <a:miter lim="800000"/>
            <a:headEnd/>
            <a:tailEnd/>
          </a:ln>
        </p:spPr>
      </p:pic>
      <p:sp>
        <p:nvSpPr>
          <p:cNvPr id="26627"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26628" name="Rectangle 5"/>
          <p:cNvSpPr>
            <a:spLocks noChangeArrowheads="1"/>
          </p:cNvSpPr>
          <p:nvPr/>
        </p:nvSpPr>
        <p:spPr bwMode="auto">
          <a:xfrm>
            <a:off x="228600" y="5791200"/>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sp>
        <p:nvSpPr>
          <p:cNvPr id="26629" name="TextBox 7"/>
          <p:cNvSpPr txBox="1">
            <a:spLocks noChangeArrowheads="1"/>
          </p:cNvSpPr>
          <p:nvPr/>
        </p:nvSpPr>
        <p:spPr bwMode="auto">
          <a:xfrm>
            <a:off x="3581400" y="685800"/>
            <a:ext cx="5562600" cy="830263"/>
          </a:xfrm>
          <a:prstGeom prst="rect">
            <a:avLst/>
          </a:prstGeom>
          <a:noFill/>
          <a:ln w="9525">
            <a:noFill/>
            <a:miter lim="800000"/>
            <a:headEnd/>
            <a:tailEnd/>
          </a:ln>
        </p:spPr>
        <p:txBody>
          <a:bodyPr>
            <a:prstTxWarp prst="textNoShape">
              <a:avLst/>
            </a:prstTxWarp>
            <a:spAutoFit/>
          </a:bodyPr>
          <a:lstStyle/>
          <a:p>
            <a:pPr eaLnBrk="0" hangingPunct="0"/>
            <a:r>
              <a:rPr lang="en-US"/>
              <a:t>Faraday’s Law: a time changing magnetic field causes an electric field</a:t>
            </a:r>
          </a:p>
        </p:txBody>
      </p:sp>
      <p:pic>
        <p:nvPicPr>
          <p:cNvPr id="26630" name="Picture 9" descr="coal-fired powerplant.gif"/>
          <p:cNvPicPr>
            <a:picLocks noChangeAspect="1"/>
          </p:cNvPicPr>
          <p:nvPr/>
        </p:nvPicPr>
        <p:blipFill>
          <a:blip r:embed="rId4"/>
          <a:srcRect l="12743" t="20338" r="10619" b="20338"/>
          <a:stretch>
            <a:fillRect/>
          </a:stretch>
        </p:blipFill>
        <p:spPr bwMode="auto">
          <a:xfrm>
            <a:off x="0" y="1600200"/>
            <a:ext cx="3298825" cy="2667000"/>
          </a:xfrm>
          <a:prstGeom prst="rect">
            <a:avLst/>
          </a:prstGeom>
          <a:noFill/>
          <a:ln w="9525">
            <a:noFill/>
            <a:miter lim="800000"/>
            <a:headEnd/>
            <a:tailEnd/>
          </a:ln>
        </p:spPr>
      </p:pic>
      <p:pic>
        <p:nvPicPr>
          <p:cNvPr id="26631" name="Picture 10" descr="ydro-eelctric power plant.jpeg"/>
          <p:cNvPicPr>
            <a:picLocks noChangeAspect="1"/>
          </p:cNvPicPr>
          <p:nvPr/>
        </p:nvPicPr>
        <p:blipFill>
          <a:blip r:embed="rId5"/>
          <a:srcRect r="17999"/>
          <a:stretch>
            <a:fillRect/>
          </a:stretch>
        </p:blipFill>
        <p:spPr bwMode="auto">
          <a:xfrm>
            <a:off x="0" y="4305300"/>
            <a:ext cx="3322638" cy="2552700"/>
          </a:xfrm>
          <a:prstGeom prst="rect">
            <a:avLst/>
          </a:prstGeom>
          <a:noFill/>
          <a:ln w="9525">
            <a:noFill/>
            <a:miter lim="800000"/>
            <a:headEnd/>
            <a:tailEnd/>
          </a:ln>
        </p:spPr>
      </p:pic>
      <p:pic>
        <p:nvPicPr>
          <p:cNvPr id="26632" name="Picture 11" descr="nuc power plant.jpg"/>
          <p:cNvPicPr>
            <a:picLocks noChangeAspect="1"/>
          </p:cNvPicPr>
          <p:nvPr/>
        </p:nvPicPr>
        <p:blipFill>
          <a:blip r:embed="rId6"/>
          <a:srcRect b="19402"/>
          <a:stretch>
            <a:fillRect/>
          </a:stretch>
        </p:blipFill>
        <p:spPr bwMode="auto">
          <a:xfrm>
            <a:off x="3421063" y="1562100"/>
            <a:ext cx="5722937" cy="3009900"/>
          </a:xfrm>
          <a:prstGeom prst="rect">
            <a:avLst/>
          </a:prstGeom>
          <a:noFill/>
          <a:ln w="9525">
            <a:noFill/>
            <a:miter lim="800000"/>
            <a:headEnd/>
            <a:tailEnd/>
          </a:ln>
        </p:spPr>
      </p:pic>
      <p:pic>
        <p:nvPicPr>
          <p:cNvPr id="26633" name="Picture 18" descr="09smokeyhillswindfarm1.JPG"/>
          <p:cNvPicPr>
            <a:picLocks noChangeAspect="1"/>
          </p:cNvPicPr>
          <p:nvPr/>
        </p:nvPicPr>
        <p:blipFill>
          <a:blip r:embed="rId7"/>
          <a:srcRect/>
          <a:stretch>
            <a:fillRect/>
          </a:stretch>
        </p:blipFill>
        <p:spPr bwMode="auto">
          <a:xfrm>
            <a:off x="4191000" y="4573588"/>
            <a:ext cx="3962400" cy="2284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28675" name="Rectangle 5"/>
          <p:cNvSpPr>
            <a:spLocks noChangeArrowheads="1"/>
          </p:cNvSpPr>
          <p:nvPr/>
        </p:nvSpPr>
        <p:spPr bwMode="auto">
          <a:xfrm>
            <a:off x="228600" y="5791200"/>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sp>
        <p:nvSpPr>
          <p:cNvPr id="28676" name="TextBox 8"/>
          <p:cNvSpPr txBox="1">
            <a:spLocks noChangeArrowheads="1"/>
          </p:cNvSpPr>
          <p:nvPr/>
        </p:nvSpPr>
        <p:spPr bwMode="auto">
          <a:xfrm>
            <a:off x="5029200" y="609600"/>
            <a:ext cx="3657600" cy="1200150"/>
          </a:xfrm>
          <a:prstGeom prst="rect">
            <a:avLst/>
          </a:prstGeom>
          <a:noFill/>
          <a:ln w="9525">
            <a:noFill/>
            <a:miter lim="800000"/>
            <a:headEnd/>
            <a:tailEnd/>
          </a:ln>
        </p:spPr>
        <p:txBody>
          <a:bodyPr>
            <a:prstTxWarp prst="textNoShape">
              <a:avLst/>
            </a:prstTxWarp>
            <a:spAutoFit/>
          </a:bodyPr>
          <a:lstStyle/>
          <a:p>
            <a:pPr eaLnBrk="0" hangingPunct="0"/>
            <a:r>
              <a:rPr lang="en-US"/>
              <a:t>Ampere’s Law: a time changing electric field causes a magnetic field </a:t>
            </a:r>
          </a:p>
        </p:txBody>
      </p:sp>
      <p:pic>
        <p:nvPicPr>
          <p:cNvPr id="28677" name="Picture 13" descr="Maxwell wave equations.png"/>
          <p:cNvPicPr>
            <a:picLocks noChangeAspect="1"/>
          </p:cNvPicPr>
          <p:nvPr/>
        </p:nvPicPr>
        <p:blipFill>
          <a:blip r:embed="rId3"/>
          <a:srcRect t="50749"/>
          <a:stretch>
            <a:fillRect/>
          </a:stretch>
        </p:blipFill>
        <p:spPr bwMode="auto">
          <a:xfrm>
            <a:off x="304800" y="533400"/>
            <a:ext cx="3860800" cy="1419225"/>
          </a:xfrm>
          <a:prstGeom prst="rect">
            <a:avLst/>
          </a:prstGeom>
          <a:noFill/>
          <a:ln w="9525">
            <a:noFill/>
            <a:miter lim="800000"/>
            <a:headEnd/>
            <a:tailEnd/>
          </a:ln>
        </p:spPr>
      </p:pic>
      <p:pic>
        <p:nvPicPr>
          <p:cNvPr id="28678" name="Picture 9" descr="right-hand rule.png"/>
          <p:cNvPicPr>
            <a:picLocks noChangeAspect="1"/>
          </p:cNvPicPr>
          <p:nvPr/>
        </p:nvPicPr>
        <p:blipFill>
          <a:blip r:embed="rId4"/>
          <a:srcRect/>
          <a:stretch>
            <a:fillRect/>
          </a:stretch>
        </p:blipFill>
        <p:spPr bwMode="auto">
          <a:xfrm>
            <a:off x="0" y="2057400"/>
            <a:ext cx="1793875" cy="2743200"/>
          </a:xfrm>
          <a:prstGeom prst="rect">
            <a:avLst/>
          </a:prstGeom>
          <a:noFill/>
          <a:ln w="9525">
            <a:noFill/>
            <a:miter lim="800000"/>
            <a:headEnd/>
            <a:tailEnd/>
          </a:ln>
        </p:spPr>
      </p:pic>
      <p:pic>
        <p:nvPicPr>
          <p:cNvPr id="28679" name="Picture 10" descr="force between current carrying wires.png"/>
          <p:cNvPicPr>
            <a:picLocks noChangeAspect="1"/>
          </p:cNvPicPr>
          <p:nvPr/>
        </p:nvPicPr>
        <p:blipFill>
          <a:blip r:embed="rId5"/>
          <a:srcRect/>
          <a:stretch>
            <a:fillRect/>
          </a:stretch>
        </p:blipFill>
        <p:spPr bwMode="auto">
          <a:xfrm>
            <a:off x="1981200" y="2057400"/>
            <a:ext cx="2895600" cy="2743200"/>
          </a:xfrm>
          <a:prstGeom prst="rect">
            <a:avLst/>
          </a:prstGeom>
          <a:noFill/>
          <a:ln w="9525">
            <a:noFill/>
            <a:miter lim="800000"/>
            <a:headEnd/>
            <a:tailEnd/>
          </a:ln>
        </p:spPr>
      </p:pic>
      <p:pic>
        <p:nvPicPr>
          <p:cNvPr id="28680" name="Picture 11" descr="solenoid field.png"/>
          <p:cNvPicPr>
            <a:picLocks noChangeAspect="1"/>
          </p:cNvPicPr>
          <p:nvPr/>
        </p:nvPicPr>
        <p:blipFill>
          <a:blip r:embed="rId6"/>
          <a:srcRect/>
          <a:stretch>
            <a:fillRect/>
          </a:stretch>
        </p:blipFill>
        <p:spPr bwMode="auto">
          <a:xfrm>
            <a:off x="0" y="4953000"/>
            <a:ext cx="2362200" cy="1447800"/>
          </a:xfrm>
          <a:prstGeom prst="rect">
            <a:avLst/>
          </a:prstGeom>
          <a:noFill/>
          <a:ln w="9525">
            <a:noFill/>
            <a:miter lim="800000"/>
            <a:headEnd/>
            <a:tailEnd/>
          </a:ln>
        </p:spPr>
      </p:pic>
      <p:pic>
        <p:nvPicPr>
          <p:cNvPr id="28681" name="Picture 12" descr="toroidal inductor.png"/>
          <p:cNvPicPr>
            <a:picLocks noChangeAspect="1"/>
          </p:cNvPicPr>
          <p:nvPr/>
        </p:nvPicPr>
        <p:blipFill>
          <a:blip r:embed="rId7"/>
          <a:srcRect/>
          <a:stretch>
            <a:fillRect/>
          </a:stretch>
        </p:blipFill>
        <p:spPr bwMode="auto">
          <a:xfrm>
            <a:off x="2590800" y="4900613"/>
            <a:ext cx="1981200" cy="1957387"/>
          </a:xfrm>
          <a:prstGeom prst="rect">
            <a:avLst/>
          </a:prstGeom>
          <a:noFill/>
          <a:ln w="9525">
            <a:noFill/>
            <a:miter lim="800000"/>
            <a:headEnd/>
            <a:tailEnd/>
          </a:ln>
        </p:spPr>
      </p:pic>
      <p:pic>
        <p:nvPicPr>
          <p:cNvPr id="28682" name="Picture 16" descr="cyclotron-img.jpg"/>
          <p:cNvPicPr>
            <a:picLocks noChangeAspect="1"/>
          </p:cNvPicPr>
          <p:nvPr/>
        </p:nvPicPr>
        <p:blipFill>
          <a:blip r:embed="rId8"/>
          <a:srcRect/>
          <a:stretch>
            <a:fillRect/>
          </a:stretch>
        </p:blipFill>
        <p:spPr bwMode="auto">
          <a:xfrm>
            <a:off x="4572000" y="3810000"/>
            <a:ext cx="4572000" cy="3048000"/>
          </a:xfrm>
          <a:prstGeom prst="rect">
            <a:avLst/>
          </a:prstGeom>
          <a:noFill/>
          <a:ln w="9525">
            <a:noFill/>
            <a:miter lim="800000"/>
            <a:headEnd/>
            <a:tailEnd/>
          </a:ln>
        </p:spPr>
      </p:pic>
      <p:sp>
        <p:nvSpPr>
          <p:cNvPr id="28683" name="TextBox 14"/>
          <p:cNvSpPr txBox="1">
            <a:spLocks noChangeArrowheads="1"/>
          </p:cNvSpPr>
          <p:nvPr/>
        </p:nvSpPr>
        <p:spPr bwMode="auto">
          <a:xfrm>
            <a:off x="7924800" y="3886200"/>
            <a:ext cx="1006475" cy="338138"/>
          </a:xfrm>
          <a:prstGeom prst="rect">
            <a:avLst/>
          </a:prstGeom>
          <a:noFill/>
          <a:ln w="9525">
            <a:noFill/>
            <a:miter lim="800000"/>
            <a:headEnd/>
            <a:tailEnd/>
          </a:ln>
        </p:spPr>
        <p:txBody>
          <a:bodyPr wrap="none">
            <a:prstTxWarp prst="textNoShape">
              <a:avLst/>
            </a:prstTxWarp>
            <a:spAutoFit/>
          </a:bodyPr>
          <a:lstStyle/>
          <a:p>
            <a:pPr eaLnBrk="0" hangingPunct="0"/>
            <a:r>
              <a:rPr lang="en-US" sz="1600">
                <a:solidFill>
                  <a:schemeClr val="bg1"/>
                </a:solidFill>
              </a:rPr>
              <a:t>cyclotron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9" descr="260px-Pioneer_10-11_spacecraft.jpg"/>
          <p:cNvPicPr>
            <a:picLocks noChangeAspect="1"/>
          </p:cNvPicPr>
          <p:nvPr/>
        </p:nvPicPr>
        <p:blipFill>
          <a:blip r:embed="rId3"/>
          <a:srcRect t="21922" b="2309"/>
          <a:stretch>
            <a:fillRect/>
          </a:stretch>
        </p:blipFill>
        <p:spPr bwMode="auto">
          <a:xfrm>
            <a:off x="0" y="-69850"/>
            <a:ext cx="9144000" cy="6927850"/>
          </a:xfrm>
          <a:prstGeom prst="rect">
            <a:avLst/>
          </a:prstGeom>
          <a:noFill/>
          <a:ln w="9525">
            <a:noFill/>
            <a:miter lim="800000"/>
            <a:headEnd/>
            <a:tailEnd/>
          </a:ln>
        </p:spPr>
      </p:pic>
      <p:sp>
        <p:nvSpPr>
          <p:cNvPr id="30723" name="Rectangle 4"/>
          <p:cNvSpPr>
            <a:spLocks noChangeArrowheads="1"/>
          </p:cNvSpPr>
          <p:nvPr/>
        </p:nvSpPr>
        <p:spPr bwMode="auto">
          <a:xfrm>
            <a:off x="3543300" y="0"/>
            <a:ext cx="2057400" cy="533400"/>
          </a:xfrm>
          <a:prstGeom prst="rect">
            <a:avLst/>
          </a:prstGeom>
          <a:noFill/>
          <a:ln w="9525">
            <a:noFill/>
            <a:miter lim="800000"/>
            <a:headEnd/>
            <a:tailEnd/>
          </a:ln>
        </p:spPr>
        <p:txBody>
          <a:bodyPr>
            <a:prstTxWarp prst="textNoShape">
              <a:avLst/>
            </a:prstTxWarp>
            <a:spAutoFit/>
          </a:bodyPr>
          <a:lstStyle/>
          <a:p>
            <a:pPr algn="ctr" eaLnBrk="0" hangingPunct="0"/>
            <a:r>
              <a:rPr lang="en-US" sz="2800">
                <a:solidFill>
                  <a:schemeClr val="bg1"/>
                </a:solidFill>
              </a:rPr>
              <a:t>The Basics</a:t>
            </a:r>
          </a:p>
        </p:txBody>
      </p:sp>
      <p:sp>
        <p:nvSpPr>
          <p:cNvPr id="30724" name="TextBox 7"/>
          <p:cNvSpPr txBox="1">
            <a:spLocks noChangeArrowheads="1"/>
          </p:cNvSpPr>
          <p:nvPr/>
        </p:nvSpPr>
        <p:spPr bwMode="auto">
          <a:xfrm>
            <a:off x="2362200" y="762000"/>
            <a:ext cx="6553200" cy="338138"/>
          </a:xfrm>
          <a:prstGeom prst="rect">
            <a:avLst/>
          </a:prstGeom>
          <a:noFill/>
          <a:ln w="9525">
            <a:noFill/>
            <a:miter lim="800000"/>
            <a:headEnd/>
            <a:tailEnd/>
          </a:ln>
        </p:spPr>
        <p:txBody>
          <a:bodyPr>
            <a:prstTxWarp prst="textNoShape">
              <a:avLst/>
            </a:prstTxWarp>
            <a:spAutoFit/>
          </a:bodyPr>
          <a:lstStyle/>
          <a:p>
            <a:pPr eaLnBrk="0" hangingPunct="0"/>
            <a:r>
              <a:rPr lang="en-US" sz="1600">
                <a:solidFill>
                  <a:schemeClr val="bg1"/>
                </a:solidFill>
              </a:rPr>
              <a:t>Faraday’s Law: a time changing magnetic field causes an electric field</a:t>
            </a:r>
          </a:p>
        </p:txBody>
      </p:sp>
      <p:sp>
        <p:nvSpPr>
          <p:cNvPr id="30725" name="TextBox 8"/>
          <p:cNvSpPr txBox="1">
            <a:spLocks noChangeArrowheads="1"/>
          </p:cNvSpPr>
          <p:nvPr/>
        </p:nvSpPr>
        <p:spPr bwMode="auto">
          <a:xfrm>
            <a:off x="2362200" y="1600200"/>
            <a:ext cx="6400800" cy="338138"/>
          </a:xfrm>
          <a:prstGeom prst="rect">
            <a:avLst/>
          </a:prstGeom>
          <a:noFill/>
          <a:ln w="9525">
            <a:noFill/>
            <a:miter lim="800000"/>
            <a:headEnd/>
            <a:tailEnd/>
          </a:ln>
        </p:spPr>
        <p:txBody>
          <a:bodyPr>
            <a:prstTxWarp prst="textNoShape">
              <a:avLst/>
            </a:prstTxWarp>
            <a:spAutoFit/>
          </a:bodyPr>
          <a:lstStyle/>
          <a:p>
            <a:pPr eaLnBrk="0" hangingPunct="0"/>
            <a:r>
              <a:rPr lang="en-US" sz="1600">
                <a:solidFill>
                  <a:schemeClr val="bg1"/>
                </a:solidFill>
              </a:rPr>
              <a:t>Ampere’s Law: a time changing electric field causes a magnetic field </a:t>
            </a:r>
          </a:p>
        </p:txBody>
      </p:sp>
      <p:pic>
        <p:nvPicPr>
          <p:cNvPr id="30726" name="Picture 13" descr="Maxwell wave equations.png"/>
          <p:cNvPicPr>
            <a:picLocks noChangeAspect="1"/>
          </p:cNvPicPr>
          <p:nvPr/>
        </p:nvPicPr>
        <p:blipFill>
          <a:blip r:embed="rId4"/>
          <a:srcRect/>
          <a:stretch>
            <a:fillRect/>
          </a:stretch>
        </p:blipFill>
        <p:spPr bwMode="auto">
          <a:xfrm>
            <a:off x="457200" y="762000"/>
            <a:ext cx="1836738" cy="1371600"/>
          </a:xfrm>
          <a:prstGeom prst="rect">
            <a:avLst/>
          </a:prstGeom>
          <a:noFill/>
          <a:ln w="9525">
            <a:noFill/>
            <a:miter lim="800000"/>
            <a:headEnd/>
            <a:tailEnd/>
          </a:ln>
        </p:spPr>
      </p:pic>
      <p:pic>
        <p:nvPicPr>
          <p:cNvPr id="30727" name="Picture 14" descr="EM Wave equation form Maxwell.png"/>
          <p:cNvPicPr>
            <a:picLocks noChangeAspect="1"/>
          </p:cNvPicPr>
          <p:nvPr/>
        </p:nvPicPr>
        <p:blipFill>
          <a:blip r:embed="rId5"/>
          <a:srcRect l="14285" t="3893" r="2856" b="42812"/>
          <a:stretch>
            <a:fillRect/>
          </a:stretch>
        </p:blipFill>
        <p:spPr bwMode="auto">
          <a:xfrm>
            <a:off x="152400" y="5257800"/>
            <a:ext cx="2946400" cy="1392238"/>
          </a:xfrm>
          <a:prstGeom prst="rect">
            <a:avLst/>
          </a:prstGeom>
          <a:noFill/>
          <a:ln w="9525">
            <a:noFill/>
            <a:miter lim="800000"/>
            <a:headEnd/>
            <a:tailEnd/>
          </a:ln>
        </p:spPr>
      </p:pic>
      <p:sp>
        <p:nvSpPr>
          <p:cNvPr id="30728" name="TextBox 15"/>
          <p:cNvSpPr txBox="1">
            <a:spLocks noChangeArrowheads="1"/>
          </p:cNvSpPr>
          <p:nvPr/>
        </p:nvSpPr>
        <p:spPr bwMode="auto">
          <a:xfrm>
            <a:off x="3429000" y="5638800"/>
            <a:ext cx="5029200" cy="338138"/>
          </a:xfrm>
          <a:prstGeom prst="rect">
            <a:avLst/>
          </a:prstGeom>
          <a:noFill/>
          <a:ln w="9525">
            <a:noFill/>
            <a:miter lim="800000"/>
            <a:headEnd/>
            <a:tailEnd/>
          </a:ln>
        </p:spPr>
        <p:txBody>
          <a:bodyPr>
            <a:prstTxWarp prst="textNoShape">
              <a:avLst/>
            </a:prstTxWarp>
            <a:spAutoFit/>
          </a:bodyPr>
          <a:lstStyle/>
          <a:p>
            <a:pPr eaLnBrk="0" hangingPunct="0"/>
            <a:r>
              <a:rPr lang="en-US" sz="1600">
                <a:solidFill>
                  <a:schemeClr val="bg1"/>
                </a:solidFill>
              </a:rPr>
              <a:t>Equations for wave: traveling electromagnetic energy</a:t>
            </a:r>
          </a:p>
        </p:txBody>
      </p:sp>
      <p:sp>
        <p:nvSpPr>
          <p:cNvPr id="30729" name="TextBox 11"/>
          <p:cNvSpPr txBox="1">
            <a:spLocks noChangeArrowheads="1"/>
          </p:cNvSpPr>
          <p:nvPr/>
        </p:nvSpPr>
        <p:spPr bwMode="auto">
          <a:xfrm>
            <a:off x="5410200" y="6019800"/>
            <a:ext cx="1017588" cy="338138"/>
          </a:xfrm>
          <a:prstGeom prst="rect">
            <a:avLst/>
          </a:prstGeom>
          <a:noFill/>
          <a:ln w="9525">
            <a:noFill/>
            <a:miter lim="800000"/>
            <a:headEnd/>
            <a:tailEnd/>
          </a:ln>
        </p:spPr>
        <p:txBody>
          <a:bodyPr wrap="none">
            <a:prstTxWarp prst="textNoShape">
              <a:avLst/>
            </a:prstTxWarp>
            <a:spAutoFit/>
          </a:bodyPr>
          <a:lstStyle/>
          <a:p>
            <a:pPr eaLnBrk="0" hangingPunct="0"/>
            <a:r>
              <a:rPr lang="en-US" sz="1600">
                <a:solidFill>
                  <a:schemeClr val="bg1"/>
                </a:solidFill>
              </a:rPr>
              <a:t>c = 1/√με</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6" descr="wsmtower.jpg"/>
          <p:cNvPicPr>
            <a:picLocks noChangeAspect="1"/>
          </p:cNvPicPr>
          <p:nvPr/>
        </p:nvPicPr>
        <p:blipFill>
          <a:blip r:embed="rId3"/>
          <a:srcRect/>
          <a:stretch>
            <a:fillRect/>
          </a:stretch>
        </p:blipFill>
        <p:spPr bwMode="auto">
          <a:xfrm>
            <a:off x="4579938" y="0"/>
            <a:ext cx="4564062" cy="6858000"/>
          </a:xfrm>
          <a:prstGeom prst="rect">
            <a:avLst/>
          </a:prstGeom>
          <a:noFill/>
          <a:ln w="9525">
            <a:noFill/>
            <a:miter lim="800000"/>
            <a:headEnd/>
            <a:tailEnd/>
          </a:ln>
        </p:spPr>
      </p:pic>
      <p:sp>
        <p:nvSpPr>
          <p:cNvPr id="32771" name="Rectangle 5"/>
          <p:cNvSpPr>
            <a:spLocks noChangeArrowheads="1"/>
          </p:cNvSpPr>
          <p:nvPr/>
        </p:nvSpPr>
        <p:spPr bwMode="auto">
          <a:xfrm>
            <a:off x="228600" y="5791200"/>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pic>
        <p:nvPicPr>
          <p:cNvPr id="32772" name="Picture 14" descr="EM Wave equation form Maxwell.png"/>
          <p:cNvPicPr>
            <a:picLocks noChangeAspect="1"/>
          </p:cNvPicPr>
          <p:nvPr/>
        </p:nvPicPr>
        <p:blipFill>
          <a:blip r:embed="rId4"/>
          <a:srcRect/>
          <a:stretch>
            <a:fillRect/>
          </a:stretch>
        </p:blipFill>
        <p:spPr bwMode="auto">
          <a:xfrm>
            <a:off x="228600" y="838200"/>
            <a:ext cx="3556000" cy="2611438"/>
          </a:xfrm>
          <a:prstGeom prst="rect">
            <a:avLst/>
          </a:prstGeom>
          <a:noFill/>
          <a:ln w="9525">
            <a:noFill/>
            <a:miter lim="800000"/>
            <a:headEnd/>
            <a:tailEnd/>
          </a:ln>
        </p:spPr>
      </p:pic>
      <p:sp>
        <p:nvSpPr>
          <p:cNvPr id="32773" name="TextBox 15"/>
          <p:cNvSpPr txBox="1">
            <a:spLocks noChangeArrowheads="1"/>
          </p:cNvSpPr>
          <p:nvPr/>
        </p:nvSpPr>
        <p:spPr bwMode="auto">
          <a:xfrm>
            <a:off x="1752600" y="152400"/>
            <a:ext cx="7391400" cy="457200"/>
          </a:xfrm>
          <a:prstGeom prst="rect">
            <a:avLst/>
          </a:prstGeom>
          <a:noFill/>
          <a:ln w="9525">
            <a:noFill/>
            <a:miter lim="800000"/>
            <a:headEnd/>
            <a:tailEnd/>
          </a:ln>
        </p:spPr>
        <p:txBody>
          <a:bodyPr>
            <a:prstTxWarp prst="textNoShape">
              <a:avLst/>
            </a:prstTxWarp>
            <a:spAutoFit/>
          </a:bodyPr>
          <a:lstStyle/>
          <a:p>
            <a:pPr eaLnBrk="0" hangingPunct="0"/>
            <a:r>
              <a:rPr lang="en-US"/>
              <a:t>Equations for wave: </a:t>
            </a:r>
            <a:r>
              <a:rPr lang="en-US">
                <a:solidFill>
                  <a:schemeClr val="bg1"/>
                </a:solidFill>
              </a:rPr>
              <a:t>traveling electromagnetic energy</a:t>
            </a:r>
          </a:p>
        </p:txBody>
      </p:sp>
      <p:sp>
        <p:nvSpPr>
          <p:cNvPr id="32774" name="TextBox 9"/>
          <p:cNvSpPr txBox="1">
            <a:spLocks noChangeArrowheads="1"/>
          </p:cNvSpPr>
          <p:nvPr/>
        </p:nvSpPr>
        <p:spPr bwMode="auto">
          <a:xfrm>
            <a:off x="152400" y="3810000"/>
            <a:ext cx="4267200" cy="2308225"/>
          </a:xfrm>
          <a:prstGeom prst="rect">
            <a:avLst/>
          </a:prstGeom>
          <a:noFill/>
          <a:ln w="9525">
            <a:noFill/>
            <a:miter lim="800000"/>
            <a:headEnd/>
            <a:tailEnd/>
          </a:ln>
        </p:spPr>
        <p:txBody>
          <a:bodyPr>
            <a:prstTxWarp prst="textNoShape">
              <a:avLst/>
            </a:prstTxWarp>
            <a:spAutoFit/>
          </a:bodyPr>
          <a:lstStyle/>
          <a:p>
            <a:pPr algn="ctr" eaLnBrk="0" hangingPunct="0"/>
            <a:r>
              <a:rPr lang="en-US" sz="1800"/>
              <a:t>Important points:</a:t>
            </a:r>
          </a:p>
          <a:p>
            <a:pPr eaLnBrk="0" hangingPunct="0"/>
            <a:endParaRPr lang="en-US" sz="1800"/>
          </a:p>
          <a:p>
            <a:pPr eaLnBrk="0" hangingPunct="0"/>
            <a:r>
              <a:rPr lang="en-US" sz="1800"/>
              <a:t>Only changing fields (hence currents and potentials) can cause radiation</a:t>
            </a:r>
          </a:p>
          <a:p>
            <a:pPr eaLnBrk="0" hangingPunct="0"/>
            <a:endParaRPr lang="en-US" sz="1800"/>
          </a:p>
          <a:p>
            <a:pPr eaLnBrk="0" hangingPunct="0"/>
            <a:r>
              <a:rPr lang="en-US" sz="1800"/>
              <a:t>Both electric and magnetic fields (and thus both circuit potentials and currents) must be present to cause radiation</a:t>
            </a:r>
          </a:p>
        </p:txBody>
      </p:sp>
      <p:sp>
        <p:nvSpPr>
          <p:cNvPr id="32775" name="TextBox 7"/>
          <p:cNvSpPr txBox="1">
            <a:spLocks noChangeArrowheads="1"/>
          </p:cNvSpPr>
          <p:nvPr/>
        </p:nvSpPr>
        <p:spPr bwMode="auto">
          <a:xfrm>
            <a:off x="6705600" y="1371600"/>
            <a:ext cx="1736725" cy="923925"/>
          </a:xfrm>
          <a:prstGeom prst="rect">
            <a:avLst/>
          </a:prstGeom>
          <a:noFill/>
          <a:ln w="9525">
            <a:noFill/>
            <a:miter lim="800000"/>
            <a:headEnd/>
            <a:tailEnd/>
          </a:ln>
        </p:spPr>
        <p:txBody>
          <a:bodyPr wrap="none">
            <a:prstTxWarp prst="textNoShape">
              <a:avLst/>
            </a:prstTxWarp>
            <a:spAutoFit/>
          </a:bodyPr>
          <a:lstStyle/>
          <a:p>
            <a:pPr eaLnBrk="0" hangingPunct="0"/>
            <a:r>
              <a:rPr lang="en-US" sz="1800">
                <a:solidFill>
                  <a:schemeClr val="bg1"/>
                </a:solidFill>
              </a:rPr>
              <a:t>WSM - AM 650</a:t>
            </a:r>
          </a:p>
          <a:p>
            <a:pPr eaLnBrk="0" hangingPunct="0"/>
            <a:r>
              <a:rPr lang="en-US" sz="1800">
                <a:solidFill>
                  <a:schemeClr val="bg1"/>
                </a:solidFill>
              </a:rPr>
              <a:t>50,000 Watts</a:t>
            </a:r>
          </a:p>
          <a:p>
            <a:pPr eaLnBrk="0" hangingPunct="0"/>
            <a:r>
              <a:rPr lang="en-US" sz="1800">
                <a:solidFill>
                  <a:schemeClr val="bg1"/>
                </a:solidFill>
              </a:rPr>
              <a:t>Nashville, TN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34819" name="Rectangle 5"/>
          <p:cNvSpPr>
            <a:spLocks noChangeArrowheads="1"/>
          </p:cNvSpPr>
          <p:nvPr/>
        </p:nvSpPr>
        <p:spPr bwMode="auto">
          <a:xfrm>
            <a:off x="1600200" y="4038600"/>
            <a:ext cx="2057400" cy="830263"/>
          </a:xfrm>
          <a:prstGeom prst="rect">
            <a:avLst/>
          </a:prstGeom>
          <a:noFill/>
          <a:ln w="9525">
            <a:noFill/>
            <a:miter lim="800000"/>
            <a:headEnd/>
            <a:tailEnd/>
          </a:ln>
        </p:spPr>
        <p:txBody>
          <a:bodyPr wrap="none">
            <a:prstTxWarp prst="textNoShape">
              <a:avLst/>
            </a:prstTxWarp>
            <a:spAutoFit/>
          </a:bodyPr>
          <a:lstStyle/>
          <a:p>
            <a:pPr algn="ctr" eaLnBrk="0" hangingPunct="0"/>
            <a:r>
              <a:rPr lang="en-US" u="sng"/>
              <a:t>S</a:t>
            </a:r>
            <a:r>
              <a:rPr lang="en-US"/>
              <a:t> = </a:t>
            </a:r>
            <a:r>
              <a:rPr lang="en-US" u="sng"/>
              <a:t>E</a:t>
            </a:r>
            <a:r>
              <a:rPr lang="en-US"/>
              <a:t> x </a:t>
            </a:r>
            <a:r>
              <a:rPr lang="en-US" u="sng"/>
              <a:t>H</a:t>
            </a:r>
          </a:p>
          <a:p>
            <a:pPr algn="ctr" eaLnBrk="0" hangingPunct="0"/>
            <a:r>
              <a:rPr lang="en-US">
                <a:solidFill>
                  <a:schemeClr val="bg1"/>
                </a:solidFill>
              </a:rPr>
              <a:t>Huntsville, AL</a:t>
            </a:r>
            <a:endParaRPr lang="en-US"/>
          </a:p>
        </p:txBody>
      </p:sp>
      <p:sp>
        <p:nvSpPr>
          <p:cNvPr id="34820" name="TextBox 9"/>
          <p:cNvSpPr txBox="1">
            <a:spLocks noChangeArrowheads="1"/>
          </p:cNvSpPr>
          <p:nvPr/>
        </p:nvSpPr>
        <p:spPr bwMode="auto">
          <a:xfrm>
            <a:off x="152400" y="750888"/>
            <a:ext cx="8839200" cy="1939925"/>
          </a:xfrm>
          <a:prstGeom prst="rect">
            <a:avLst/>
          </a:prstGeom>
          <a:noFill/>
          <a:ln w="9525">
            <a:noFill/>
            <a:miter lim="800000"/>
            <a:headEnd/>
            <a:tailEnd/>
          </a:ln>
        </p:spPr>
        <p:txBody>
          <a:bodyPr>
            <a:prstTxWarp prst="textNoShape">
              <a:avLst/>
            </a:prstTxWarp>
            <a:spAutoFit/>
          </a:bodyPr>
          <a:lstStyle/>
          <a:p>
            <a:pPr algn="ctr" eaLnBrk="0" hangingPunct="0"/>
            <a:r>
              <a:rPr lang="en-US"/>
              <a:t>Important point:</a:t>
            </a:r>
          </a:p>
          <a:p>
            <a:pPr eaLnBrk="0" hangingPunct="0"/>
            <a:endParaRPr lang="en-US"/>
          </a:p>
          <a:p>
            <a:pPr eaLnBrk="0" hangingPunct="0"/>
            <a:r>
              <a:rPr lang="en-US"/>
              <a:t>Only changing fields (hence currents and potentials) can cause radiation</a:t>
            </a:r>
          </a:p>
          <a:p>
            <a:pPr eaLnBrk="0" hangingPunct="0"/>
            <a:endParaRPr lang="en-US"/>
          </a:p>
        </p:txBody>
      </p:sp>
      <p:pic>
        <p:nvPicPr>
          <p:cNvPr id="34821" name="Picture 5" descr="ac-dc field lines.png"/>
          <p:cNvPicPr>
            <a:picLocks noChangeAspect="1"/>
          </p:cNvPicPr>
          <p:nvPr/>
        </p:nvPicPr>
        <p:blipFill>
          <a:blip r:embed="rId3"/>
          <a:srcRect/>
          <a:stretch>
            <a:fillRect/>
          </a:stretch>
        </p:blipFill>
        <p:spPr bwMode="auto">
          <a:xfrm>
            <a:off x="5105400" y="2514600"/>
            <a:ext cx="3225800" cy="38862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5"/>
          <p:cNvSpPr>
            <a:spLocks noChangeArrowheads="1"/>
          </p:cNvSpPr>
          <p:nvPr/>
        </p:nvSpPr>
        <p:spPr bwMode="auto">
          <a:xfrm>
            <a:off x="3638550" y="1143000"/>
            <a:ext cx="1866900" cy="830263"/>
          </a:xfrm>
          <a:prstGeom prst="rect">
            <a:avLst/>
          </a:prstGeom>
          <a:noFill/>
          <a:ln w="9525">
            <a:noFill/>
            <a:miter lim="800000"/>
            <a:headEnd/>
            <a:tailEnd/>
          </a:ln>
        </p:spPr>
        <p:txBody>
          <a:bodyPr>
            <a:prstTxWarp prst="textNoShape">
              <a:avLst/>
            </a:prstTxWarp>
            <a:spAutoFit/>
          </a:bodyPr>
          <a:lstStyle/>
          <a:p>
            <a:pPr algn="ctr" eaLnBrk="0" hangingPunct="0"/>
            <a:r>
              <a:rPr lang="en-US" u="sng"/>
              <a:t>S</a:t>
            </a:r>
            <a:r>
              <a:rPr lang="en-US"/>
              <a:t> = </a:t>
            </a:r>
            <a:r>
              <a:rPr lang="en-US" u="sng"/>
              <a:t>E</a:t>
            </a:r>
            <a:r>
              <a:rPr lang="en-US"/>
              <a:t> x </a:t>
            </a:r>
            <a:r>
              <a:rPr lang="en-US" u="sng"/>
              <a:t>H</a:t>
            </a:r>
            <a:r>
              <a:rPr lang="en-US">
                <a:solidFill>
                  <a:schemeClr val="bg1"/>
                </a:solidFill>
              </a:rPr>
              <a:t>l, AL</a:t>
            </a:r>
            <a:endParaRPr lang="en-US"/>
          </a:p>
        </p:txBody>
      </p:sp>
      <p:sp>
        <p:nvSpPr>
          <p:cNvPr id="36867" name="TextBox 9"/>
          <p:cNvSpPr txBox="1">
            <a:spLocks noChangeArrowheads="1"/>
          </p:cNvSpPr>
          <p:nvPr/>
        </p:nvSpPr>
        <p:spPr bwMode="auto">
          <a:xfrm>
            <a:off x="152400" y="152400"/>
            <a:ext cx="8839200" cy="1200150"/>
          </a:xfrm>
          <a:prstGeom prst="rect">
            <a:avLst/>
          </a:prstGeom>
          <a:noFill/>
          <a:ln w="9525">
            <a:noFill/>
            <a:miter lim="800000"/>
            <a:headEnd/>
            <a:tailEnd/>
          </a:ln>
        </p:spPr>
        <p:txBody>
          <a:bodyPr>
            <a:prstTxWarp prst="textNoShape">
              <a:avLst/>
            </a:prstTxWarp>
            <a:spAutoFit/>
          </a:bodyPr>
          <a:lstStyle/>
          <a:p>
            <a:pPr algn="ctr" eaLnBrk="0" hangingPunct="0"/>
            <a:r>
              <a:rPr lang="en-US"/>
              <a:t>DEMO</a:t>
            </a:r>
          </a:p>
          <a:p>
            <a:pPr eaLnBrk="0" hangingPunct="0"/>
            <a:endParaRPr lang="en-US"/>
          </a:p>
          <a:p>
            <a:pPr eaLnBrk="0" hangingPunct="0"/>
            <a:endParaRPr lang="en-US"/>
          </a:p>
        </p:txBody>
      </p:sp>
      <p:sp>
        <p:nvSpPr>
          <p:cNvPr id="36868" name="TextBox 6"/>
          <p:cNvSpPr txBox="1">
            <a:spLocks noChangeArrowheads="1"/>
          </p:cNvSpPr>
          <p:nvPr/>
        </p:nvSpPr>
        <p:spPr bwMode="auto">
          <a:xfrm>
            <a:off x="152400" y="1752600"/>
            <a:ext cx="1641475"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The induction field</a:t>
            </a:r>
          </a:p>
        </p:txBody>
      </p:sp>
      <p:sp>
        <p:nvSpPr>
          <p:cNvPr id="36869" name="TextBox 7"/>
          <p:cNvSpPr txBox="1">
            <a:spLocks noChangeArrowheads="1"/>
          </p:cNvSpPr>
          <p:nvPr/>
        </p:nvSpPr>
        <p:spPr bwMode="auto">
          <a:xfrm>
            <a:off x="304800" y="2133600"/>
            <a:ext cx="8686800" cy="4894263"/>
          </a:xfrm>
          <a:prstGeom prst="rect">
            <a:avLst/>
          </a:prstGeom>
          <a:noFill/>
          <a:ln w="9525">
            <a:noFill/>
            <a:miter lim="800000"/>
            <a:headEnd/>
            <a:tailEnd/>
          </a:ln>
        </p:spPr>
        <p:txBody>
          <a:bodyPr>
            <a:prstTxWarp prst="textNoShape">
              <a:avLst/>
            </a:prstTxWarp>
            <a:spAutoFit/>
          </a:bodyPr>
          <a:lstStyle/>
          <a:p>
            <a:pPr eaLnBrk="0" hangingPunct="0"/>
            <a:r>
              <a:rPr lang="en-US" sz="1200"/>
              <a:t>In the frequency range 0.15 to 20 mc, radiating elements, pick-up antennas and distances, generally used for radiated radio interference measurements, are small compared to wavelength.  The amount of energy transferred from field to antenna depends on the nature of the signal source and the type of receiving antenna used.  For instance, if the radiating interference source is a single, small closed loop of wire, a great deal of current can flow without developing much voltage across the loop.  Consequently, a large magnetic component is developed in the induction field in conjunction with a comparatively small electric component.  To extract a large amount of energy from such a field, a similar loop antenna, correctly matched to a receiver, should be used as the pick-up device to provide what may be compared to a good impedance match in ordinary circuit theory.  If a short rod antenna, sensitive to the electric component of the field, were used as the pick-up device very little energy transfer would result and a situation comparable to a condition of impedance mismatch would exist.  When a short rod antenna is the signal source, a large voltage can be developed on the rod, but with very little current flow.  Consequently, the field developed is composed of a large electric component and a small magnetic component.  In this case, another rod used as a pick-up device would indicate the presence of an intense field, whereas, a loop antenna would give very little indication.  Typical radio interference sources in aircraft include the extreme cases described and all other variations.  In general, the ratio of the electric to the magnetic components surrounding an unshielded lead will vary directly as the impedance of the load terminating the lead, and the apparent impedance presented to the various pick-up antennas will vary in the same manner.  This statement applies to radial and tangential field components as contrasted with the more usual concept of wave impedance encountered in shielding theory, which applies only to the components tangential to the line of propagation. </a:t>
            </a:r>
          </a:p>
          <a:p>
            <a:pPr eaLnBrk="0" hangingPunct="0"/>
            <a:endParaRPr lang="en-US" sz="1200"/>
          </a:p>
          <a:p>
            <a:pPr eaLnBrk="0" hangingPunct="0"/>
            <a:r>
              <a:rPr lang="en-US" sz="1200"/>
              <a:t>REPORT NO. NADC-EL-5515</a:t>
            </a:r>
          </a:p>
          <a:p>
            <a:pPr eaLnBrk="0" hangingPunct="0"/>
            <a:r>
              <a:rPr lang="en-US" sz="1200"/>
              <a:t>10 AUG 1955</a:t>
            </a:r>
          </a:p>
          <a:p>
            <a:pPr eaLnBrk="0" hangingPunct="0"/>
            <a:endParaRPr lang="en-US" sz="1200"/>
          </a:p>
          <a:p>
            <a:pPr eaLnBrk="0" hangingPunct="0"/>
            <a:r>
              <a:rPr lang="en-US" sz="1200"/>
              <a:t>FINAL REPORT, EVALUATION OF RADIO INTERFERENCE PICK-UP DEVICES AND EXPLANATION OF THE METHODS AND LIMITS OF SPECIFICATION NO. MIL-I-6181B</a:t>
            </a:r>
          </a:p>
          <a:p>
            <a:pPr eaLnBrk="0" hangingPunct="0"/>
            <a:endParaRPr lang="en-US" sz="1200"/>
          </a:p>
          <a:p>
            <a:pPr eaLnBrk="0" hangingPunct="0"/>
            <a:endParaRPr lang="en-US"/>
          </a:p>
        </p:txBody>
      </p:sp>
      <p:sp>
        <p:nvSpPr>
          <p:cNvPr id="36870" name="TextBox 8"/>
          <p:cNvSpPr txBox="1">
            <a:spLocks noChangeArrowheads="1"/>
          </p:cNvSpPr>
          <p:nvPr/>
        </p:nvSpPr>
        <p:spPr bwMode="auto">
          <a:xfrm>
            <a:off x="2606675" y="685800"/>
            <a:ext cx="3930650"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41” Rod “Antenna” Picking up E-field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38915" name="Rectangle 5"/>
          <p:cNvSpPr>
            <a:spLocks noChangeArrowheads="1"/>
          </p:cNvSpPr>
          <p:nvPr/>
        </p:nvSpPr>
        <p:spPr bwMode="auto">
          <a:xfrm>
            <a:off x="228600" y="2579688"/>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sp>
        <p:nvSpPr>
          <p:cNvPr id="38916" name="TextBox 9"/>
          <p:cNvSpPr txBox="1">
            <a:spLocks noChangeArrowheads="1"/>
          </p:cNvSpPr>
          <p:nvPr/>
        </p:nvSpPr>
        <p:spPr bwMode="auto">
          <a:xfrm>
            <a:off x="152400" y="750888"/>
            <a:ext cx="8839200" cy="1939925"/>
          </a:xfrm>
          <a:prstGeom prst="rect">
            <a:avLst/>
          </a:prstGeom>
          <a:noFill/>
          <a:ln w="9525">
            <a:noFill/>
            <a:miter lim="800000"/>
            <a:headEnd/>
            <a:tailEnd/>
          </a:ln>
        </p:spPr>
        <p:txBody>
          <a:bodyPr>
            <a:prstTxWarp prst="textNoShape">
              <a:avLst/>
            </a:prstTxWarp>
            <a:spAutoFit/>
          </a:bodyPr>
          <a:lstStyle/>
          <a:p>
            <a:pPr algn="ctr" eaLnBrk="0" hangingPunct="0"/>
            <a:r>
              <a:rPr lang="en-US"/>
              <a:t>Important point:</a:t>
            </a:r>
          </a:p>
          <a:p>
            <a:pPr eaLnBrk="0" hangingPunct="0"/>
            <a:endParaRPr lang="en-US"/>
          </a:p>
          <a:p>
            <a:pPr eaLnBrk="0" hangingPunct="0"/>
            <a:r>
              <a:rPr lang="en-US"/>
              <a:t>Both time-changing electric and magnetic fields (and thus both circuit potentials and currents) must be present to cause radiation.</a:t>
            </a:r>
          </a:p>
        </p:txBody>
      </p:sp>
      <p:sp>
        <p:nvSpPr>
          <p:cNvPr id="38917" name="TextBox 6"/>
          <p:cNvSpPr txBox="1">
            <a:spLocks noChangeArrowheads="1"/>
          </p:cNvSpPr>
          <p:nvPr/>
        </p:nvSpPr>
        <p:spPr bwMode="auto">
          <a:xfrm>
            <a:off x="622300" y="3975100"/>
            <a:ext cx="8140700" cy="1938338"/>
          </a:xfrm>
          <a:prstGeom prst="rect">
            <a:avLst/>
          </a:prstGeom>
          <a:noFill/>
          <a:ln w="9525">
            <a:noFill/>
            <a:miter lim="800000"/>
            <a:headEnd/>
            <a:tailEnd/>
          </a:ln>
        </p:spPr>
        <p:txBody>
          <a:bodyPr>
            <a:prstTxWarp prst="textNoShape">
              <a:avLst/>
            </a:prstTxWarp>
            <a:spAutoFit/>
          </a:bodyPr>
          <a:lstStyle/>
          <a:p>
            <a:pPr eaLnBrk="0" hangingPunct="0"/>
            <a:r>
              <a:rPr lang="en-US"/>
              <a:t>Totally ignoring electrodynamics, it has to be this way, because transmitted energy represents lost power, therefore it requires power dissipation in a circuit (both potential and current)  to generate the lost power.  A potential or a current alone cannot cause radiation.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304800" y="0"/>
            <a:ext cx="8534400" cy="523875"/>
          </a:xfrm>
          <a:prstGeom prst="rect">
            <a:avLst/>
          </a:prstGeom>
          <a:noFill/>
          <a:ln w="9525">
            <a:noFill/>
            <a:miter lim="800000"/>
            <a:headEnd/>
            <a:tailEnd/>
          </a:ln>
        </p:spPr>
        <p:txBody>
          <a:bodyPr>
            <a:prstTxWarp prst="textNoShape">
              <a:avLst/>
            </a:prstTxWarp>
            <a:spAutoFit/>
          </a:bodyPr>
          <a:lstStyle/>
          <a:p>
            <a:pPr algn="ctr" eaLnBrk="0" hangingPunct="0"/>
            <a:r>
              <a:rPr lang="en-US" sz="2800"/>
              <a:t>The Basics</a:t>
            </a:r>
          </a:p>
        </p:txBody>
      </p:sp>
      <p:sp>
        <p:nvSpPr>
          <p:cNvPr id="40963" name="Rectangle 5"/>
          <p:cNvSpPr>
            <a:spLocks noChangeArrowheads="1"/>
          </p:cNvSpPr>
          <p:nvPr/>
        </p:nvSpPr>
        <p:spPr bwMode="auto">
          <a:xfrm>
            <a:off x="228600" y="2579688"/>
            <a:ext cx="2640013" cy="822325"/>
          </a:xfrm>
          <a:prstGeom prst="rect">
            <a:avLst/>
          </a:prstGeom>
          <a:noFill/>
          <a:ln w="9525">
            <a:noFill/>
            <a:miter lim="800000"/>
            <a:headEnd/>
            <a:tailEnd/>
          </a:ln>
        </p:spPr>
        <p:txBody>
          <a:bodyPr wrap="none">
            <a:prstTxWarp prst="textNoShape">
              <a:avLst/>
            </a:prstTxWarp>
            <a:spAutoFit/>
          </a:bodyPr>
          <a:lstStyle/>
          <a:p>
            <a:pPr algn="ctr" eaLnBrk="0" hangingPunct="0"/>
            <a:r>
              <a:rPr lang="en-US">
                <a:solidFill>
                  <a:schemeClr val="bg1"/>
                </a:solidFill>
              </a:rPr>
              <a:t>EMC Compliance,</a:t>
            </a:r>
          </a:p>
          <a:p>
            <a:pPr algn="ctr" eaLnBrk="0" hangingPunct="0"/>
            <a:r>
              <a:rPr lang="en-US">
                <a:solidFill>
                  <a:schemeClr val="bg1"/>
                </a:solidFill>
              </a:rPr>
              <a:t>Huntsville, AL</a:t>
            </a:r>
            <a:endParaRPr lang="en-US"/>
          </a:p>
        </p:txBody>
      </p:sp>
      <p:pic>
        <p:nvPicPr>
          <p:cNvPr id="40964" name="Picture 5" descr="Cancelling H-field of a transmission line.png"/>
          <p:cNvPicPr>
            <a:picLocks noChangeAspect="1"/>
          </p:cNvPicPr>
          <p:nvPr/>
        </p:nvPicPr>
        <p:blipFill>
          <a:blip r:embed="rId3"/>
          <a:srcRect/>
          <a:stretch>
            <a:fillRect/>
          </a:stretch>
        </p:blipFill>
        <p:spPr bwMode="auto">
          <a:xfrm>
            <a:off x="1066800" y="1219200"/>
            <a:ext cx="2641600" cy="2717800"/>
          </a:xfrm>
          <a:prstGeom prst="rect">
            <a:avLst/>
          </a:prstGeom>
          <a:noFill/>
          <a:ln w="9525">
            <a:noFill/>
            <a:miter lim="800000"/>
            <a:headEnd/>
            <a:tailEnd/>
          </a:ln>
        </p:spPr>
      </p:pic>
      <p:pic>
        <p:nvPicPr>
          <p:cNvPr id="40965" name="Picture 7" descr="dipole antenna fields.png"/>
          <p:cNvPicPr>
            <a:picLocks noChangeAspect="1"/>
          </p:cNvPicPr>
          <p:nvPr/>
        </p:nvPicPr>
        <p:blipFill>
          <a:blip r:embed="rId4"/>
          <a:srcRect/>
          <a:stretch>
            <a:fillRect/>
          </a:stretch>
        </p:blipFill>
        <p:spPr bwMode="auto">
          <a:xfrm>
            <a:off x="5715000" y="3810000"/>
            <a:ext cx="2286000" cy="2413000"/>
          </a:xfrm>
          <a:prstGeom prst="rect">
            <a:avLst/>
          </a:prstGeom>
          <a:noFill/>
          <a:ln w="9525">
            <a:noFill/>
            <a:miter lim="800000"/>
            <a:headEnd/>
            <a:tailEnd/>
          </a:ln>
        </p:spPr>
      </p:pic>
      <p:sp>
        <p:nvSpPr>
          <p:cNvPr id="40966" name="TextBox 8"/>
          <p:cNvSpPr txBox="1">
            <a:spLocks noChangeArrowheads="1"/>
          </p:cNvSpPr>
          <p:nvPr/>
        </p:nvSpPr>
        <p:spPr bwMode="auto">
          <a:xfrm>
            <a:off x="5181600" y="3733800"/>
            <a:ext cx="1100138" cy="461963"/>
          </a:xfrm>
          <a:prstGeom prst="rect">
            <a:avLst/>
          </a:prstGeom>
          <a:noFill/>
          <a:ln w="9525">
            <a:noFill/>
            <a:miter lim="800000"/>
            <a:headEnd/>
            <a:tailEnd/>
          </a:ln>
        </p:spPr>
        <p:txBody>
          <a:bodyPr wrap="none">
            <a:prstTxWarp prst="textNoShape">
              <a:avLst/>
            </a:prstTxWarp>
            <a:spAutoFit/>
          </a:bodyPr>
          <a:lstStyle/>
          <a:p>
            <a:pPr eaLnBrk="0" hangingPunct="0"/>
            <a:r>
              <a:rPr lang="en-US"/>
              <a:t>E ~ 1/r</a:t>
            </a:r>
          </a:p>
        </p:txBody>
      </p:sp>
      <p:sp>
        <p:nvSpPr>
          <p:cNvPr id="40967" name="TextBox 11"/>
          <p:cNvSpPr txBox="1">
            <a:spLocks noChangeArrowheads="1"/>
          </p:cNvSpPr>
          <p:nvPr/>
        </p:nvSpPr>
        <p:spPr bwMode="auto">
          <a:xfrm>
            <a:off x="381000" y="6172200"/>
            <a:ext cx="5745163" cy="461963"/>
          </a:xfrm>
          <a:prstGeom prst="rect">
            <a:avLst/>
          </a:prstGeom>
          <a:noFill/>
          <a:ln w="9525">
            <a:noFill/>
            <a:miter lim="800000"/>
            <a:headEnd/>
            <a:tailEnd/>
          </a:ln>
        </p:spPr>
        <p:txBody>
          <a:bodyPr wrap="none">
            <a:prstTxWarp prst="textNoShape">
              <a:avLst/>
            </a:prstTxWarp>
            <a:spAutoFit/>
          </a:bodyPr>
          <a:lstStyle/>
          <a:p>
            <a:pPr eaLnBrk="0" hangingPunct="0"/>
            <a:r>
              <a:rPr lang="en-US"/>
              <a:t>If dipole length long – retarded potentials</a:t>
            </a:r>
          </a:p>
        </p:txBody>
      </p:sp>
      <p:sp>
        <p:nvSpPr>
          <p:cNvPr id="40968" name="TextBox 9"/>
          <p:cNvSpPr txBox="1">
            <a:spLocks noChangeArrowheads="1"/>
          </p:cNvSpPr>
          <p:nvPr/>
        </p:nvSpPr>
        <p:spPr bwMode="auto">
          <a:xfrm>
            <a:off x="5194300" y="1778000"/>
            <a:ext cx="1493838" cy="461963"/>
          </a:xfrm>
          <a:prstGeom prst="rect">
            <a:avLst/>
          </a:prstGeom>
          <a:noFill/>
          <a:ln w="9525">
            <a:noFill/>
            <a:miter lim="800000"/>
            <a:headEnd/>
            <a:tailEnd/>
          </a:ln>
        </p:spPr>
        <p:txBody>
          <a:bodyPr wrap="none">
            <a:prstTxWarp prst="textNoShape">
              <a:avLst/>
            </a:prstTxWarp>
            <a:spAutoFit/>
          </a:bodyPr>
          <a:lstStyle/>
          <a:p>
            <a:pPr eaLnBrk="0" hangingPunct="0"/>
            <a:r>
              <a:rPr lang="en-US" u="sng"/>
              <a:t>S</a:t>
            </a:r>
            <a:r>
              <a:rPr lang="en-US"/>
              <a:t> = </a:t>
            </a:r>
            <a:r>
              <a:rPr lang="en-US" u="sng"/>
              <a:t>E</a:t>
            </a:r>
            <a:r>
              <a:rPr lang="en-US"/>
              <a:t> x </a:t>
            </a:r>
            <a:r>
              <a:rPr lang="en-US" u="sng"/>
              <a:t>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sp>
        <p:nvSpPr>
          <p:cNvPr id="43011" name="TextBox 10"/>
          <p:cNvSpPr txBox="1">
            <a:spLocks noChangeArrowheads="1"/>
          </p:cNvSpPr>
          <p:nvPr/>
        </p:nvSpPr>
        <p:spPr bwMode="auto">
          <a:xfrm>
            <a:off x="228600" y="762000"/>
            <a:ext cx="8148638" cy="1016000"/>
          </a:xfrm>
          <a:prstGeom prst="rect">
            <a:avLst/>
          </a:prstGeom>
          <a:noFill/>
          <a:ln w="9525">
            <a:noFill/>
            <a:miter lim="800000"/>
            <a:headEnd/>
            <a:tailEnd/>
          </a:ln>
        </p:spPr>
        <p:txBody>
          <a:bodyPr>
            <a:prstTxWarp prst="textNoShape">
              <a:avLst/>
            </a:prstTxWarp>
            <a:spAutoFit/>
          </a:bodyPr>
          <a:lstStyle/>
          <a:p>
            <a:pPr eaLnBrk="0" hangingPunct="0"/>
            <a:r>
              <a:rPr lang="en-US" sz="1800"/>
              <a:t>The following equations describe the fields interior to an (air dielectric) coaxial transmission line:</a:t>
            </a:r>
          </a:p>
          <a:p>
            <a:pPr eaLnBrk="0" hangingPunct="0"/>
            <a:endParaRPr lang="en-US"/>
          </a:p>
        </p:txBody>
      </p:sp>
      <p:pic>
        <p:nvPicPr>
          <p:cNvPr id="43012" name="Picture 3" descr="Screen shot 2013-10-13 at 11.09.34 AM.png"/>
          <p:cNvPicPr>
            <a:picLocks noChangeAspect="1"/>
          </p:cNvPicPr>
          <p:nvPr/>
        </p:nvPicPr>
        <p:blipFill>
          <a:blip r:embed="rId3"/>
          <a:srcRect/>
          <a:stretch>
            <a:fillRect/>
          </a:stretch>
        </p:blipFill>
        <p:spPr bwMode="auto">
          <a:xfrm>
            <a:off x="838200" y="1600200"/>
            <a:ext cx="3124200" cy="620713"/>
          </a:xfrm>
          <a:prstGeom prst="rect">
            <a:avLst/>
          </a:prstGeom>
          <a:noFill/>
          <a:ln w="9525">
            <a:noFill/>
            <a:miter lim="800000"/>
            <a:headEnd/>
            <a:tailEnd/>
          </a:ln>
        </p:spPr>
      </p:pic>
      <p:sp>
        <p:nvSpPr>
          <p:cNvPr id="43013" name="TextBox 4"/>
          <p:cNvSpPr txBox="1">
            <a:spLocks noChangeArrowheads="1"/>
          </p:cNvSpPr>
          <p:nvPr/>
        </p:nvSpPr>
        <p:spPr bwMode="auto">
          <a:xfrm>
            <a:off x="228600" y="2413000"/>
            <a:ext cx="8229600" cy="1016000"/>
          </a:xfrm>
          <a:prstGeom prst="rect">
            <a:avLst/>
          </a:prstGeom>
          <a:noFill/>
          <a:ln w="9525">
            <a:noFill/>
            <a:miter lim="800000"/>
            <a:headEnd/>
            <a:tailEnd/>
          </a:ln>
        </p:spPr>
        <p:txBody>
          <a:bodyPr>
            <a:prstTxWarp prst="textNoShape">
              <a:avLst/>
            </a:prstTxWarp>
            <a:spAutoFit/>
          </a:bodyPr>
          <a:lstStyle/>
          <a:p>
            <a:pPr eaLnBrk="0" hangingPunct="0"/>
            <a:r>
              <a:rPr lang="en-US" sz="1800"/>
              <a:t>which are both quasi-static equations easily derived from Gauss’ Law and Ampere’s Law, respectively, for the cross-section of a coaxial transmission line.</a:t>
            </a:r>
          </a:p>
          <a:p>
            <a:pPr eaLnBrk="0" hangingPunct="0"/>
            <a:endParaRPr lang="en-US"/>
          </a:p>
        </p:txBody>
      </p:sp>
      <p:sp>
        <p:nvSpPr>
          <p:cNvPr id="43014" name="TextBox 6"/>
          <p:cNvSpPr txBox="1">
            <a:spLocks noChangeArrowheads="1"/>
          </p:cNvSpPr>
          <p:nvPr/>
        </p:nvSpPr>
        <p:spPr bwMode="auto">
          <a:xfrm>
            <a:off x="152400" y="3200400"/>
            <a:ext cx="8991600" cy="738188"/>
          </a:xfrm>
          <a:prstGeom prst="rect">
            <a:avLst/>
          </a:prstGeom>
          <a:noFill/>
          <a:ln w="9525">
            <a:noFill/>
            <a:miter lim="800000"/>
            <a:headEnd/>
            <a:tailEnd/>
          </a:ln>
        </p:spPr>
        <p:txBody>
          <a:bodyPr>
            <a:prstTxWarp prst="textNoShape">
              <a:avLst/>
            </a:prstTxWarp>
            <a:spAutoFit/>
          </a:bodyPr>
          <a:lstStyle/>
          <a:p>
            <a:pPr eaLnBrk="0" hangingPunct="0"/>
            <a:r>
              <a:rPr lang="en-US" sz="1800"/>
              <a:t>Electric field is divided by the magnetic field, in order to determine the field impedance:</a:t>
            </a:r>
          </a:p>
          <a:p>
            <a:pPr eaLnBrk="0" hangingPunct="0"/>
            <a:endParaRPr lang="en-US"/>
          </a:p>
        </p:txBody>
      </p:sp>
      <p:pic>
        <p:nvPicPr>
          <p:cNvPr id="43015" name="Picture 7" descr="Screen shot 2013-10-13 at 11.15.08 AM.png"/>
          <p:cNvPicPr>
            <a:picLocks noChangeAspect="1"/>
          </p:cNvPicPr>
          <p:nvPr/>
        </p:nvPicPr>
        <p:blipFill>
          <a:blip r:embed="rId4"/>
          <a:srcRect/>
          <a:stretch>
            <a:fillRect/>
          </a:stretch>
        </p:blipFill>
        <p:spPr bwMode="auto">
          <a:xfrm>
            <a:off x="685800" y="3733800"/>
            <a:ext cx="1987550" cy="685800"/>
          </a:xfrm>
          <a:prstGeom prst="rect">
            <a:avLst/>
          </a:prstGeom>
          <a:noFill/>
          <a:ln w="9525">
            <a:noFill/>
            <a:miter lim="800000"/>
            <a:headEnd/>
            <a:tailEnd/>
          </a:ln>
        </p:spPr>
      </p:pic>
      <p:sp>
        <p:nvSpPr>
          <p:cNvPr id="43016" name="TextBox 8"/>
          <p:cNvSpPr txBox="1">
            <a:spLocks noChangeArrowheads="1"/>
          </p:cNvSpPr>
          <p:nvPr/>
        </p:nvSpPr>
        <p:spPr bwMode="auto">
          <a:xfrm>
            <a:off x="152400" y="4495800"/>
            <a:ext cx="8991600" cy="1016000"/>
          </a:xfrm>
          <a:prstGeom prst="rect">
            <a:avLst/>
          </a:prstGeom>
          <a:noFill/>
          <a:ln w="9525">
            <a:noFill/>
            <a:miter lim="800000"/>
            <a:headEnd/>
            <a:tailEnd/>
          </a:ln>
        </p:spPr>
        <p:txBody>
          <a:bodyPr>
            <a:prstTxWarp prst="textNoShape">
              <a:avLst/>
            </a:prstTxWarp>
            <a:spAutoFit/>
          </a:bodyPr>
          <a:lstStyle/>
          <a:p>
            <a:pPr eaLnBrk="0" hangingPunct="0"/>
            <a:r>
              <a:rPr lang="en-US" sz="1800"/>
              <a:t>Since V/I is determined by the load on the line, it can be designated ZL.  If ZL is picked to match the transmission line characteristic impedance, ZC, then equation 2 becomes</a:t>
            </a:r>
          </a:p>
          <a:p>
            <a:pPr eaLnBrk="0" hangingPunct="0"/>
            <a:endParaRPr lang="en-US"/>
          </a:p>
        </p:txBody>
      </p:sp>
      <p:sp>
        <p:nvSpPr>
          <p:cNvPr id="43017" name="TextBox 11"/>
          <p:cNvSpPr txBox="1">
            <a:spLocks noChangeArrowheads="1"/>
          </p:cNvSpPr>
          <p:nvPr/>
        </p:nvSpPr>
        <p:spPr bwMode="auto">
          <a:xfrm>
            <a:off x="6324600" y="3962400"/>
            <a:ext cx="1289050"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Equation 2</a:t>
            </a:r>
          </a:p>
        </p:txBody>
      </p:sp>
      <p:sp>
        <p:nvSpPr>
          <p:cNvPr id="43018" name="TextBox 12"/>
          <p:cNvSpPr txBox="1">
            <a:spLocks noChangeArrowheads="1"/>
          </p:cNvSpPr>
          <p:nvPr/>
        </p:nvSpPr>
        <p:spPr bwMode="auto">
          <a:xfrm>
            <a:off x="4419600" y="1676400"/>
            <a:ext cx="1289050"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Equation 1</a:t>
            </a:r>
          </a:p>
        </p:txBody>
      </p:sp>
      <p:pic>
        <p:nvPicPr>
          <p:cNvPr id="43019" name="Picture 13" descr="Screen shot 2013-10-13 at 11.17.38 AM.png"/>
          <p:cNvPicPr>
            <a:picLocks noChangeAspect="1"/>
          </p:cNvPicPr>
          <p:nvPr/>
        </p:nvPicPr>
        <p:blipFill>
          <a:blip r:embed="rId5"/>
          <a:srcRect/>
          <a:stretch>
            <a:fillRect/>
          </a:stretch>
        </p:blipFill>
        <p:spPr bwMode="auto">
          <a:xfrm>
            <a:off x="685800" y="5334000"/>
            <a:ext cx="7308850" cy="762000"/>
          </a:xfrm>
          <a:prstGeom prst="rect">
            <a:avLst/>
          </a:prstGeom>
          <a:noFill/>
          <a:ln w="9525">
            <a:noFill/>
            <a:miter lim="800000"/>
            <a:headEnd/>
            <a:tailEnd/>
          </a:ln>
        </p:spPr>
      </p:pic>
      <p:pic>
        <p:nvPicPr>
          <p:cNvPr id="43020" name="Picture 14" descr="Screen shot 2013-10-13 at 11.22.00 AM.png"/>
          <p:cNvPicPr>
            <a:picLocks noChangeAspect="1"/>
          </p:cNvPicPr>
          <p:nvPr/>
        </p:nvPicPr>
        <p:blipFill>
          <a:blip r:embed="rId6"/>
          <a:srcRect/>
          <a:stretch>
            <a:fillRect/>
          </a:stretch>
        </p:blipFill>
        <p:spPr bwMode="auto">
          <a:xfrm>
            <a:off x="6781800" y="1143000"/>
            <a:ext cx="1460500" cy="10795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45059" name="Picture 13" descr="Screen shot 2013-10-13 at 11.17.38 AM.png"/>
          <p:cNvPicPr>
            <a:picLocks noChangeAspect="1"/>
          </p:cNvPicPr>
          <p:nvPr/>
        </p:nvPicPr>
        <p:blipFill>
          <a:blip r:embed="rId3"/>
          <a:srcRect/>
          <a:stretch>
            <a:fillRect/>
          </a:stretch>
        </p:blipFill>
        <p:spPr bwMode="auto">
          <a:xfrm>
            <a:off x="917575" y="838200"/>
            <a:ext cx="7308850" cy="762000"/>
          </a:xfrm>
          <a:prstGeom prst="rect">
            <a:avLst/>
          </a:prstGeom>
          <a:noFill/>
          <a:ln w="9525">
            <a:noFill/>
            <a:miter lim="800000"/>
            <a:headEnd/>
            <a:tailEnd/>
          </a:ln>
        </p:spPr>
      </p:pic>
      <p:sp>
        <p:nvSpPr>
          <p:cNvPr id="45060" name="Rectangle 14"/>
          <p:cNvSpPr>
            <a:spLocks noChangeArrowheads="1"/>
          </p:cNvSpPr>
          <p:nvPr/>
        </p:nvSpPr>
        <p:spPr bwMode="auto">
          <a:xfrm>
            <a:off x="228600" y="2971800"/>
            <a:ext cx="8458200" cy="2032000"/>
          </a:xfrm>
          <a:prstGeom prst="rect">
            <a:avLst/>
          </a:prstGeom>
          <a:noFill/>
          <a:ln w="9525">
            <a:noFill/>
            <a:miter lim="800000"/>
            <a:headEnd/>
            <a:tailEnd/>
          </a:ln>
        </p:spPr>
        <p:txBody>
          <a:bodyPr>
            <a:prstTxWarp prst="textNoShape">
              <a:avLst/>
            </a:prstTxWarp>
            <a:spAutoFit/>
          </a:bodyPr>
          <a:lstStyle/>
          <a:p>
            <a:pPr eaLnBrk="0" hangingPunct="0"/>
            <a:r>
              <a:rPr lang="en-US" sz="1800"/>
              <a:t>It is interesting to notice the explicit field impedance dependence on the ratio of voltage to current in equation 2.  This simply states that for any load impedance, the field impedance is directly proportional to the load impedance.</a:t>
            </a:r>
          </a:p>
          <a:p>
            <a:pPr eaLnBrk="0" hangingPunct="0"/>
            <a:endParaRPr lang="en-US" sz="1800"/>
          </a:p>
          <a:p>
            <a:pPr eaLnBrk="0" hangingPunct="0"/>
            <a:r>
              <a:rPr lang="en-US" sz="1800"/>
              <a:t>For the special case of a matched coaxial transmission line the constant of proportionality (a function of geometry) is such as to yield a 377 Ω field impedance.</a:t>
            </a:r>
          </a:p>
        </p:txBody>
      </p:sp>
      <p:pic>
        <p:nvPicPr>
          <p:cNvPr id="45061" name="Picture 15" descr="Screen shot 2013-10-13 at 11.22.00 AM.png"/>
          <p:cNvPicPr>
            <a:picLocks noChangeAspect="1"/>
          </p:cNvPicPr>
          <p:nvPr/>
        </p:nvPicPr>
        <p:blipFill>
          <a:blip r:embed="rId4"/>
          <a:srcRect/>
          <a:stretch>
            <a:fillRect/>
          </a:stretch>
        </p:blipFill>
        <p:spPr bwMode="auto">
          <a:xfrm>
            <a:off x="7683500" y="1676400"/>
            <a:ext cx="1460500" cy="1079500"/>
          </a:xfrm>
          <a:prstGeom prst="rect">
            <a:avLst/>
          </a:prstGeom>
          <a:noFill/>
          <a:ln w="9525">
            <a:noFill/>
            <a:miter lim="800000"/>
            <a:headEnd/>
            <a:tailEnd/>
          </a:ln>
        </p:spPr>
      </p:pic>
      <p:sp>
        <p:nvSpPr>
          <p:cNvPr id="45062" name="TextBox 16"/>
          <p:cNvSpPr txBox="1">
            <a:spLocks noChangeArrowheads="1"/>
          </p:cNvSpPr>
          <p:nvPr/>
        </p:nvSpPr>
        <p:spPr bwMode="auto">
          <a:xfrm>
            <a:off x="152400" y="1828800"/>
            <a:ext cx="6692900" cy="1016000"/>
          </a:xfrm>
          <a:prstGeom prst="rect">
            <a:avLst/>
          </a:prstGeom>
          <a:noFill/>
          <a:ln w="9525">
            <a:noFill/>
            <a:miter lim="800000"/>
            <a:headEnd/>
            <a:tailEnd/>
          </a:ln>
        </p:spPr>
        <p:txBody>
          <a:bodyPr>
            <a:prstTxWarp prst="textNoShape">
              <a:avLst/>
            </a:prstTxWarp>
            <a:spAutoFit/>
          </a:bodyPr>
          <a:lstStyle/>
          <a:p>
            <a:pPr eaLnBrk="0" hangingPunct="0"/>
            <a:r>
              <a:rPr lang="en-US" sz="1800"/>
              <a:t>Therefore, it appears that a coaxial transmission line, terminated in its characteristic impedance, develops an internal 377 Ω field.</a:t>
            </a:r>
          </a:p>
          <a:p>
            <a:pPr eaLnBrk="0" hangingPunct="0"/>
            <a:endParaRPr lang="en-US"/>
          </a:p>
        </p:txBody>
      </p:sp>
      <p:sp>
        <p:nvSpPr>
          <p:cNvPr id="45063" name="TextBox 17"/>
          <p:cNvSpPr txBox="1">
            <a:spLocks noChangeArrowheads="1"/>
          </p:cNvSpPr>
          <p:nvPr/>
        </p:nvSpPr>
        <p:spPr bwMode="auto">
          <a:xfrm>
            <a:off x="304800" y="5105400"/>
            <a:ext cx="7278688" cy="369888"/>
          </a:xfrm>
          <a:prstGeom prst="rect">
            <a:avLst/>
          </a:prstGeom>
          <a:noFill/>
          <a:ln w="9525">
            <a:noFill/>
            <a:miter lim="800000"/>
            <a:headEnd/>
            <a:tailEnd/>
          </a:ln>
        </p:spPr>
        <p:txBody>
          <a:bodyPr wrap="none">
            <a:prstTxWarp prst="textNoShape">
              <a:avLst/>
            </a:prstTxWarp>
            <a:spAutoFit/>
          </a:bodyPr>
          <a:lstStyle/>
          <a:p>
            <a:pPr eaLnBrk="0" hangingPunct="0"/>
            <a:r>
              <a:rPr lang="en-US" sz="1800"/>
              <a:t>This works for any matched transmission line, regardless of geometry.</a:t>
            </a:r>
          </a:p>
        </p:txBody>
      </p:sp>
      <p:sp>
        <p:nvSpPr>
          <p:cNvPr id="45064" name="TextBox 18"/>
          <p:cNvSpPr txBox="1">
            <a:spLocks noChangeArrowheads="1"/>
          </p:cNvSpPr>
          <p:nvPr/>
        </p:nvSpPr>
        <p:spPr bwMode="auto">
          <a:xfrm>
            <a:off x="0" y="5657850"/>
            <a:ext cx="8991600" cy="1570038"/>
          </a:xfrm>
          <a:prstGeom prst="rect">
            <a:avLst/>
          </a:prstGeom>
          <a:noFill/>
          <a:ln w="9525">
            <a:noFill/>
            <a:miter lim="800000"/>
            <a:headEnd/>
            <a:tailEnd/>
          </a:ln>
        </p:spPr>
        <p:txBody>
          <a:bodyPr>
            <a:prstTxWarp prst="textNoShape">
              <a:avLst/>
            </a:prstTxWarp>
            <a:spAutoFit/>
          </a:bodyPr>
          <a:lstStyle/>
          <a:p>
            <a:pPr eaLnBrk="0" hangingPunct="0"/>
            <a:r>
              <a:rPr lang="en-US"/>
              <a:t>Thus, an antenna is a matching network between a guided and unguided wave with free space impedance, whether in free space, or not.  </a:t>
            </a:r>
          </a:p>
          <a:p>
            <a:pPr eaLnBrk="0" hangingPunct="0"/>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47107" name="Picture 2" descr="transmission line.png"/>
          <p:cNvPicPr>
            <a:picLocks noChangeAspect="1"/>
          </p:cNvPicPr>
          <p:nvPr/>
        </p:nvPicPr>
        <p:blipFill>
          <a:blip r:embed="rId3"/>
          <a:srcRect/>
          <a:stretch>
            <a:fillRect/>
          </a:stretch>
        </p:blipFill>
        <p:spPr bwMode="auto">
          <a:xfrm>
            <a:off x="1752600" y="1143000"/>
            <a:ext cx="5295900" cy="1625600"/>
          </a:xfrm>
          <a:prstGeom prst="rect">
            <a:avLst/>
          </a:prstGeom>
          <a:noFill/>
          <a:ln w="9525">
            <a:noFill/>
            <a:miter lim="800000"/>
            <a:headEnd/>
            <a:tailEnd/>
          </a:ln>
        </p:spPr>
      </p:pic>
      <p:pic>
        <p:nvPicPr>
          <p:cNvPr id="47108" name="Picture 3" descr="horn flare.png"/>
          <p:cNvPicPr>
            <a:picLocks noChangeAspect="1"/>
          </p:cNvPicPr>
          <p:nvPr/>
        </p:nvPicPr>
        <p:blipFill>
          <a:blip r:embed="rId4"/>
          <a:srcRect/>
          <a:stretch>
            <a:fillRect/>
          </a:stretch>
        </p:blipFill>
        <p:spPr bwMode="auto">
          <a:xfrm>
            <a:off x="1676400" y="3429000"/>
            <a:ext cx="5422900" cy="2374900"/>
          </a:xfrm>
          <a:prstGeom prst="rect">
            <a:avLst/>
          </a:prstGeom>
          <a:noFill/>
          <a:ln w="9525">
            <a:noFill/>
            <a:miter lim="800000"/>
            <a:headEnd/>
            <a:tailEnd/>
          </a:ln>
        </p:spPr>
      </p:pic>
      <p:sp>
        <p:nvSpPr>
          <p:cNvPr id="47109" name="TextBox 4"/>
          <p:cNvSpPr txBox="1">
            <a:spLocks noChangeArrowheads="1"/>
          </p:cNvSpPr>
          <p:nvPr/>
        </p:nvSpPr>
        <p:spPr bwMode="auto">
          <a:xfrm>
            <a:off x="2476500" y="62865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49155" name="Picture 2" descr="transmission line.png"/>
          <p:cNvPicPr>
            <a:picLocks noChangeAspect="1"/>
          </p:cNvPicPr>
          <p:nvPr/>
        </p:nvPicPr>
        <p:blipFill>
          <a:blip r:embed="rId3"/>
          <a:srcRect/>
          <a:stretch>
            <a:fillRect/>
          </a:stretch>
        </p:blipFill>
        <p:spPr bwMode="auto">
          <a:xfrm>
            <a:off x="0" y="2895600"/>
            <a:ext cx="5295900" cy="1625600"/>
          </a:xfrm>
          <a:prstGeom prst="rect">
            <a:avLst/>
          </a:prstGeom>
          <a:noFill/>
          <a:ln w="9525">
            <a:noFill/>
            <a:miter lim="800000"/>
            <a:headEnd/>
            <a:tailEnd/>
          </a:ln>
        </p:spPr>
      </p:pic>
      <p:pic>
        <p:nvPicPr>
          <p:cNvPr id="49156" name="Picture 4" descr="dipole antenna.png"/>
          <p:cNvPicPr>
            <a:picLocks noChangeAspect="1"/>
          </p:cNvPicPr>
          <p:nvPr/>
        </p:nvPicPr>
        <p:blipFill>
          <a:blip r:embed="rId4"/>
          <a:srcRect l="2148"/>
          <a:stretch>
            <a:fillRect/>
          </a:stretch>
        </p:blipFill>
        <p:spPr bwMode="auto">
          <a:xfrm>
            <a:off x="4981575" y="1752600"/>
            <a:ext cx="4162425" cy="4229100"/>
          </a:xfrm>
          <a:prstGeom prst="rect">
            <a:avLst/>
          </a:prstGeom>
          <a:noFill/>
          <a:ln w="9525">
            <a:noFill/>
            <a:miter lim="800000"/>
            <a:headEnd/>
            <a:tailEnd/>
          </a:ln>
        </p:spPr>
      </p:pic>
      <p:sp>
        <p:nvSpPr>
          <p:cNvPr id="49157" name="TextBox 6"/>
          <p:cNvSpPr txBox="1">
            <a:spLocks noChangeArrowheads="1"/>
          </p:cNvSpPr>
          <p:nvPr/>
        </p:nvSpPr>
        <p:spPr bwMode="auto">
          <a:xfrm>
            <a:off x="2209800" y="62484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51203" name="Picture 2" descr="transmission line.png"/>
          <p:cNvPicPr>
            <a:picLocks noChangeAspect="1"/>
          </p:cNvPicPr>
          <p:nvPr/>
        </p:nvPicPr>
        <p:blipFill>
          <a:blip r:embed="rId3"/>
          <a:srcRect/>
          <a:stretch>
            <a:fillRect/>
          </a:stretch>
        </p:blipFill>
        <p:spPr bwMode="auto">
          <a:xfrm>
            <a:off x="0" y="2895600"/>
            <a:ext cx="5295900" cy="1625600"/>
          </a:xfrm>
          <a:prstGeom prst="rect">
            <a:avLst/>
          </a:prstGeom>
          <a:noFill/>
          <a:ln w="9525">
            <a:noFill/>
            <a:miter lim="800000"/>
            <a:headEnd/>
            <a:tailEnd/>
          </a:ln>
        </p:spPr>
      </p:pic>
      <p:pic>
        <p:nvPicPr>
          <p:cNvPr id="51204" name="Picture 5" descr="biconical.png"/>
          <p:cNvPicPr>
            <a:picLocks noChangeAspect="1"/>
          </p:cNvPicPr>
          <p:nvPr/>
        </p:nvPicPr>
        <p:blipFill>
          <a:blip r:embed="rId4"/>
          <a:srcRect/>
          <a:stretch>
            <a:fillRect/>
          </a:stretch>
        </p:blipFill>
        <p:spPr bwMode="auto">
          <a:xfrm>
            <a:off x="5092700" y="1784350"/>
            <a:ext cx="4051300" cy="3289300"/>
          </a:xfrm>
          <a:prstGeom prst="rect">
            <a:avLst/>
          </a:prstGeom>
          <a:noFill/>
          <a:ln w="9525">
            <a:noFill/>
            <a:miter lim="800000"/>
            <a:headEnd/>
            <a:tailEnd/>
          </a:ln>
        </p:spPr>
      </p:pic>
      <p:sp>
        <p:nvSpPr>
          <p:cNvPr id="51205" name="TextBox 7"/>
          <p:cNvSpPr txBox="1">
            <a:spLocks noChangeArrowheads="1"/>
          </p:cNvSpPr>
          <p:nvPr/>
        </p:nvSpPr>
        <p:spPr bwMode="auto">
          <a:xfrm>
            <a:off x="2740025" y="61722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53251" name="Picture 2" descr="transmission line.png"/>
          <p:cNvPicPr>
            <a:picLocks noChangeAspect="1"/>
          </p:cNvPicPr>
          <p:nvPr/>
        </p:nvPicPr>
        <p:blipFill>
          <a:blip r:embed="rId3"/>
          <a:srcRect/>
          <a:stretch>
            <a:fillRect/>
          </a:stretch>
        </p:blipFill>
        <p:spPr bwMode="auto">
          <a:xfrm>
            <a:off x="973138" y="762000"/>
            <a:ext cx="7197725" cy="2209800"/>
          </a:xfrm>
          <a:prstGeom prst="rect">
            <a:avLst/>
          </a:prstGeom>
          <a:noFill/>
          <a:ln w="9525">
            <a:noFill/>
            <a:miter lim="800000"/>
            <a:headEnd/>
            <a:tailEnd/>
          </a:ln>
        </p:spPr>
      </p:pic>
      <p:pic>
        <p:nvPicPr>
          <p:cNvPr id="53252" name="Picture 4" descr="cone vs ground.png"/>
          <p:cNvPicPr>
            <a:picLocks noChangeAspect="1"/>
          </p:cNvPicPr>
          <p:nvPr/>
        </p:nvPicPr>
        <p:blipFill>
          <a:blip r:embed="rId4"/>
          <a:srcRect/>
          <a:stretch>
            <a:fillRect/>
          </a:stretch>
        </p:blipFill>
        <p:spPr bwMode="auto">
          <a:xfrm>
            <a:off x="1447800" y="3200400"/>
            <a:ext cx="6248400" cy="2971800"/>
          </a:xfrm>
          <a:prstGeom prst="rect">
            <a:avLst/>
          </a:prstGeom>
          <a:noFill/>
          <a:ln w="9525">
            <a:noFill/>
            <a:miter lim="800000"/>
            <a:headEnd/>
            <a:tailEnd/>
          </a:ln>
        </p:spPr>
      </p:pic>
      <p:sp>
        <p:nvSpPr>
          <p:cNvPr id="53253" name="TextBox 6"/>
          <p:cNvSpPr txBox="1">
            <a:spLocks noChangeArrowheads="1"/>
          </p:cNvSpPr>
          <p:nvPr/>
        </p:nvSpPr>
        <p:spPr bwMode="auto">
          <a:xfrm>
            <a:off x="3048000" y="63246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55299" name="Picture 4" descr="cone vs ground.png"/>
          <p:cNvPicPr>
            <a:picLocks noChangeAspect="1"/>
          </p:cNvPicPr>
          <p:nvPr/>
        </p:nvPicPr>
        <p:blipFill>
          <a:blip r:embed="rId3"/>
          <a:srcRect/>
          <a:stretch>
            <a:fillRect/>
          </a:stretch>
        </p:blipFill>
        <p:spPr bwMode="auto">
          <a:xfrm>
            <a:off x="1981200" y="685800"/>
            <a:ext cx="5562600" cy="2646363"/>
          </a:xfrm>
          <a:prstGeom prst="rect">
            <a:avLst/>
          </a:prstGeom>
          <a:noFill/>
          <a:ln w="9525">
            <a:noFill/>
            <a:miter lim="800000"/>
            <a:headEnd/>
            <a:tailEnd/>
          </a:ln>
        </p:spPr>
      </p:pic>
      <p:pic>
        <p:nvPicPr>
          <p:cNvPr id="55300" name="Picture 6" descr="cone fields detached.png"/>
          <p:cNvPicPr>
            <a:picLocks noChangeAspect="1"/>
          </p:cNvPicPr>
          <p:nvPr/>
        </p:nvPicPr>
        <p:blipFill>
          <a:blip r:embed="rId4"/>
          <a:srcRect/>
          <a:stretch>
            <a:fillRect/>
          </a:stretch>
        </p:blipFill>
        <p:spPr bwMode="auto">
          <a:xfrm>
            <a:off x="1295400" y="3276600"/>
            <a:ext cx="6858000" cy="3027363"/>
          </a:xfrm>
          <a:prstGeom prst="rect">
            <a:avLst/>
          </a:prstGeom>
          <a:noFill/>
          <a:ln w="9525">
            <a:noFill/>
            <a:miter lim="800000"/>
            <a:headEnd/>
            <a:tailEnd/>
          </a:ln>
        </p:spPr>
      </p:pic>
      <p:sp>
        <p:nvSpPr>
          <p:cNvPr id="55301" name="TextBox 7"/>
          <p:cNvSpPr txBox="1">
            <a:spLocks noChangeArrowheads="1"/>
          </p:cNvSpPr>
          <p:nvPr/>
        </p:nvSpPr>
        <p:spPr bwMode="auto">
          <a:xfrm>
            <a:off x="3124200" y="64008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9"/>
          <p:cNvSpPr txBox="1">
            <a:spLocks noChangeArrowheads="1"/>
          </p:cNvSpPr>
          <p:nvPr/>
        </p:nvSpPr>
        <p:spPr bwMode="auto">
          <a:xfrm>
            <a:off x="1130300" y="228600"/>
            <a:ext cx="6883400" cy="461963"/>
          </a:xfrm>
          <a:prstGeom prst="rect">
            <a:avLst/>
          </a:prstGeom>
          <a:noFill/>
          <a:ln w="9525">
            <a:noFill/>
            <a:miter lim="800000"/>
            <a:headEnd/>
            <a:tailEnd/>
          </a:ln>
        </p:spPr>
        <p:txBody>
          <a:bodyPr wrap="none">
            <a:prstTxWarp prst="textNoShape">
              <a:avLst/>
            </a:prstTxWarp>
            <a:spAutoFit/>
          </a:bodyPr>
          <a:lstStyle/>
          <a:p>
            <a:pPr eaLnBrk="0" hangingPunct="0"/>
            <a:r>
              <a:rPr lang="en-US"/>
              <a:t>Wave impedance: Free Space vs. Guided Waves</a:t>
            </a:r>
          </a:p>
        </p:txBody>
      </p:sp>
      <p:pic>
        <p:nvPicPr>
          <p:cNvPr id="57347" name="Picture 5" descr="biconical.png"/>
          <p:cNvPicPr>
            <a:picLocks noChangeAspect="1"/>
          </p:cNvPicPr>
          <p:nvPr/>
        </p:nvPicPr>
        <p:blipFill>
          <a:blip r:embed="rId3"/>
          <a:srcRect/>
          <a:stretch>
            <a:fillRect/>
          </a:stretch>
        </p:blipFill>
        <p:spPr bwMode="auto">
          <a:xfrm>
            <a:off x="0" y="990600"/>
            <a:ext cx="3886200" cy="3155950"/>
          </a:xfrm>
          <a:prstGeom prst="rect">
            <a:avLst/>
          </a:prstGeom>
          <a:noFill/>
          <a:ln w="9525">
            <a:noFill/>
            <a:miter lim="800000"/>
            <a:headEnd/>
            <a:tailEnd/>
          </a:ln>
        </p:spPr>
      </p:pic>
      <p:pic>
        <p:nvPicPr>
          <p:cNvPr id="57348" name="Picture 7" descr="biconical fields detached.png"/>
          <p:cNvPicPr>
            <a:picLocks noChangeAspect="1"/>
          </p:cNvPicPr>
          <p:nvPr/>
        </p:nvPicPr>
        <p:blipFill>
          <a:blip r:embed="rId4"/>
          <a:srcRect l="8646" r="1234"/>
          <a:stretch>
            <a:fillRect/>
          </a:stretch>
        </p:blipFill>
        <p:spPr bwMode="auto">
          <a:xfrm>
            <a:off x="3886200" y="2160588"/>
            <a:ext cx="5195888" cy="4697412"/>
          </a:xfrm>
          <a:prstGeom prst="rect">
            <a:avLst/>
          </a:prstGeom>
          <a:noFill/>
          <a:ln w="9525">
            <a:noFill/>
            <a:miter lim="800000"/>
            <a:headEnd/>
            <a:tailEnd/>
          </a:ln>
        </p:spPr>
      </p:pic>
      <p:sp>
        <p:nvSpPr>
          <p:cNvPr id="57349" name="TextBox 8"/>
          <p:cNvSpPr txBox="1">
            <a:spLocks noChangeArrowheads="1"/>
          </p:cNvSpPr>
          <p:nvPr/>
        </p:nvSpPr>
        <p:spPr bwMode="auto">
          <a:xfrm>
            <a:off x="152400" y="5410200"/>
            <a:ext cx="3663950" cy="307975"/>
          </a:xfrm>
          <a:prstGeom prst="rect">
            <a:avLst/>
          </a:prstGeom>
          <a:noFill/>
          <a:ln w="9525">
            <a:noFill/>
            <a:miter lim="800000"/>
            <a:headEnd/>
            <a:tailEnd/>
          </a:ln>
        </p:spPr>
        <p:txBody>
          <a:bodyPr wrap="none">
            <a:prstTxWarp prst="textNoShape">
              <a:avLst/>
            </a:prstTxWarp>
            <a:spAutoFit/>
          </a:bodyPr>
          <a:lstStyle/>
          <a:p>
            <a:pPr eaLnBrk="0" hangingPunct="0"/>
            <a:r>
              <a:rPr lang="en-US" sz="1400"/>
              <a:t>Reproduced from Schelkunoff &amp; Friis, 1952.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4"/>
          <p:cNvSpPr>
            <a:spLocks noChangeArrowheads="1"/>
          </p:cNvSpPr>
          <p:nvPr/>
        </p:nvSpPr>
        <p:spPr bwMode="auto">
          <a:xfrm>
            <a:off x="2209800" y="228600"/>
            <a:ext cx="4994275" cy="457200"/>
          </a:xfrm>
          <a:prstGeom prst="rect">
            <a:avLst/>
          </a:prstGeom>
          <a:noFill/>
          <a:ln w="9525">
            <a:noFill/>
            <a:miter lim="800000"/>
            <a:headEnd/>
            <a:tailEnd/>
          </a:ln>
        </p:spPr>
        <p:txBody>
          <a:bodyPr wrap="none">
            <a:prstTxWarp prst="textNoShape">
              <a:avLst/>
            </a:prstTxWarp>
            <a:spAutoFit/>
          </a:bodyPr>
          <a:lstStyle/>
          <a:p>
            <a:pPr eaLnBrk="0" hangingPunct="0"/>
            <a:r>
              <a:rPr lang="en-US"/>
              <a:t>The Concept of Directivity - Intuitive</a:t>
            </a:r>
          </a:p>
        </p:txBody>
      </p:sp>
      <p:pic>
        <p:nvPicPr>
          <p:cNvPr id="59395" name="Picture 6" descr="FloodLights"/>
          <p:cNvPicPr>
            <a:picLocks noChangeAspect="1" noChangeArrowheads="1"/>
          </p:cNvPicPr>
          <p:nvPr/>
        </p:nvPicPr>
        <p:blipFill>
          <a:blip r:embed="rId3"/>
          <a:srcRect/>
          <a:stretch>
            <a:fillRect/>
          </a:stretch>
        </p:blipFill>
        <p:spPr bwMode="auto">
          <a:xfrm>
            <a:off x="3733800" y="3255963"/>
            <a:ext cx="5410200" cy="3602037"/>
          </a:xfrm>
          <a:prstGeom prst="rect">
            <a:avLst/>
          </a:prstGeom>
          <a:noFill/>
          <a:ln w="9525">
            <a:noFill/>
            <a:miter lim="800000"/>
            <a:headEnd/>
            <a:tailEnd/>
          </a:ln>
        </p:spPr>
      </p:pic>
      <p:sp>
        <p:nvSpPr>
          <p:cNvPr id="59396" name="Rectangle 7"/>
          <p:cNvSpPr>
            <a:spLocks noChangeArrowheads="1"/>
          </p:cNvSpPr>
          <p:nvPr/>
        </p:nvSpPr>
        <p:spPr bwMode="auto">
          <a:xfrm>
            <a:off x="6629400" y="2667000"/>
            <a:ext cx="2381250" cy="366713"/>
          </a:xfrm>
          <a:prstGeom prst="rect">
            <a:avLst/>
          </a:prstGeom>
          <a:noFill/>
          <a:ln w="9525">
            <a:noFill/>
            <a:miter lim="800000"/>
            <a:headEnd/>
            <a:tailEnd/>
          </a:ln>
        </p:spPr>
        <p:txBody>
          <a:bodyPr wrap="none">
            <a:prstTxWarp prst="textNoShape">
              <a:avLst/>
            </a:prstTxWarp>
            <a:spAutoFit/>
          </a:bodyPr>
          <a:lstStyle/>
          <a:p>
            <a:pPr algn="ctr" eaLnBrk="0" hangingPunct="0"/>
            <a:r>
              <a:rPr lang="en-US" sz="1800"/>
              <a:t>directive transmission</a:t>
            </a:r>
          </a:p>
        </p:txBody>
      </p:sp>
      <p:sp>
        <p:nvSpPr>
          <p:cNvPr id="59397" name="Rectangle 8"/>
          <p:cNvSpPr>
            <a:spLocks noChangeArrowheads="1"/>
          </p:cNvSpPr>
          <p:nvPr/>
        </p:nvSpPr>
        <p:spPr bwMode="auto">
          <a:xfrm>
            <a:off x="3962400" y="990600"/>
            <a:ext cx="1847850" cy="366713"/>
          </a:xfrm>
          <a:prstGeom prst="rect">
            <a:avLst/>
          </a:prstGeom>
          <a:noFill/>
          <a:ln w="9525">
            <a:noFill/>
            <a:miter lim="800000"/>
            <a:headEnd/>
            <a:tailEnd/>
          </a:ln>
        </p:spPr>
        <p:txBody>
          <a:bodyPr wrap="none">
            <a:prstTxWarp prst="textNoShape">
              <a:avLst/>
            </a:prstTxWarp>
            <a:spAutoFit/>
          </a:bodyPr>
          <a:lstStyle/>
          <a:p>
            <a:pPr eaLnBrk="0" hangingPunct="0"/>
            <a:r>
              <a:rPr lang="en-US" sz="1800"/>
              <a:t>Omni-directional</a:t>
            </a:r>
            <a:endParaRPr lang="en-US"/>
          </a:p>
        </p:txBody>
      </p:sp>
      <p:sp>
        <p:nvSpPr>
          <p:cNvPr id="59398" name="Rectangle 9"/>
          <p:cNvSpPr>
            <a:spLocks noChangeArrowheads="1"/>
          </p:cNvSpPr>
          <p:nvPr/>
        </p:nvSpPr>
        <p:spPr bwMode="auto">
          <a:xfrm>
            <a:off x="6096000" y="1752600"/>
            <a:ext cx="565150" cy="366713"/>
          </a:xfrm>
          <a:prstGeom prst="rect">
            <a:avLst/>
          </a:prstGeom>
          <a:noFill/>
          <a:ln w="9525">
            <a:noFill/>
            <a:miter lim="800000"/>
            <a:headEnd/>
            <a:tailEnd/>
          </a:ln>
        </p:spPr>
        <p:txBody>
          <a:bodyPr wrap="none">
            <a:prstTxWarp prst="textNoShape">
              <a:avLst/>
            </a:prstTxWarp>
            <a:spAutoFit/>
          </a:bodyPr>
          <a:lstStyle/>
          <a:p>
            <a:pPr eaLnBrk="0" hangingPunct="0"/>
            <a:r>
              <a:rPr lang="en-US" sz="1800"/>
              <a:t>and</a:t>
            </a:r>
          </a:p>
        </p:txBody>
      </p:sp>
      <p:pic>
        <p:nvPicPr>
          <p:cNvPr id="59399" name="Picture 10" descr="lighthouse_westcott_big"/>
          <p:cNvPicPr>
            <a:picLocks noChangeAspect="1" noChangeArrowheads="1"/>
          </p:cNvPicPr>
          <p:nvPr/>
        </p:nvPicPr>
        <p:blipFill>
          <a:blip r:embed="rId4"/>
          <a:srcRect/>
          <a:stretch>
            <a:fillRect/>
          </a:stretch>
        </p:blipFill>
        <p:spPr bwMode="auto">
          <a:xfrm>
            <a:off x="0" y="838200"/>
            <a:ext cx="3902075" cy="259397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3" descr="FloodLights"/>
          <p:cNvPicPr>
            <a:picLocks noChangeAspect="1" noChangeArrowheads="1"/>
          </p:cNvPicPr>
          <p:nvPr/>
        </p:nvPicPr>
        <p:blipFill>
          <a:blip r:embed="rId3"/>
          <a:srcRect/>
          <a:stretch>
            <a:fillRect/>
          </a:stretch>
        </p:blipFill>
        <p:spPr bwMode="auto">
          <a:xfrm>
            <a:off x="3733800" y="3255963"/>
            <a:ext cx="5410200" cy="3602037"/>
          </a:xfrm>
          <a:prstGeom prst="rect">
            <a:avLst/>
          </a:prstGeom>
          <a:noFill/>
          <a:ln w="9525">
            <a:noFill/>
            <a:miter lim="800000"/>
            <a:headEnd/>
            <a:tailEnd/>
          </a:ln>
        </p:spPr>
      </p:pic>
      <p:sp>
        <p:nvSpPr>
          <p:cNvPr id="61443" name="Rectangle 4"/>
          <p:cNvSpPr>
            <a:spLocks noChangeArrowheads="1"/>
          </p:cNvSpPr>
          <p:nvPr/>
        </p:nvSpPr>
        <p:spPr bwMode="auto">
          <a:xfrm>
            <a:off x="7086600" y="3505200"/>
            <a:ext cx="1600200" cy="641350"/>
          </a:xfrm>
          <a:prstGeom prst="rect">
            <a:avLst/>
          </a:prstGeom>
          <a:noFill/>
          <a:ln w="9525">
            <a:noFill/>
            <a:miter lim="800000"/>
            <a:headEnd/>
            <a:tailEnd/>
          </a:ln>
        </p:spPr>
        <p:txBody>
          <a:bodyPr>
            <a:prstTxWarp prst="textNoShape">
              <a:avLst/>
            </a:prstTxWarp>
            <a:spAutoFit/>
          </a:bodyPr>
          <a:lstStyle/>
          <a:p>
            <a:pPr algn="ctr" eaLnBrk="0" hangingPunct="0"/>
            <a:r>
              <a:rPr lang="en-US" sz="1800">
                <a:solidFill>
                  <a:schemeClr val="bg1"/>
                </a:solidFill>
              </a:rPr>
              <a:t>directive transmission</a:t>
            </a:r>
          </a:p>
        </p:txBody>
      </p:sp>
      <p:pic>
        <p:nvPicPr>
          <p:cNvPr id="61444" name="Picture 7" descr="lighthouse_westcott_big"/>
          <p:cNvPicPr>
            <a:picLocks noChangeAspect="1" noChangeArrowheads="1"/>
          </p:cNvPicPr>
          <p:nvPr/>
        </p:nvPicPr>
        <p:blipFill>
          <a:blip r:embed="rId4"/>
          <a:srcRect/>
          <a:stretch>
            <a:fillRect/>
          </a:stretch>
        </p:blipFill>
        <p:spPr bwMode="auto">
          <a:xfrm>
            <a:off x="0" y="0"/>
            <a:ext cx="3902075" cy="2593975"/>
          </a:xfrm>
          <a:prstGeom prst="rect">
            <a:avLst/>
          </a:prstGeom>
          <a:noFill/>
          <a:ln w="9525">
            <a:noFill/>
            <a:miter lim="800000"/>
            <a:headEnd/>
            <a:tailEnd/>
          </a:ln>
        </p:spPr>
      </p:pic>
      <p:pic>
        <p:nvPicPr>
          <p:cNvPr id="61445" name="Picture 9" descr="1120satellite_dish"/>
          <p:cNvPicPr>
            <a:picLocks noChangeAspect="1" noChangeArrowheads="1"/>
          </p:cNvPicPr>
          <p:nvPr/>
        </p:nvPicPr>
        <p:blipFill>
          <a:blip r:embed="rId5"/>
          <a:srcRect/>
          <a:stretch>
            <a:fillRect/>
          </a:stretch>
        </p:blipFill>
        <p:spPr bwMode="auto">
          <a:xfrm>
            <a:off x="5181600" y="609600"/>
            <a:ext cx="3962400" cy="2640013"/>
          </a:xfrm>
          <a:prstGeom prst="rect">
            <a:avLst/>
          </a:prstGeom>
          <a:noFill/>
          <a:ln w="9525">
            <a:noFill/>
            <a:miter lim="800000"/>
            <a:headEnd/>
            <a:tailEnd/>
          </a:ln>
        </p:spPr>
      </p:pic>
      <p:pic>
        <p:nvPicPr>
          <p:cNvPr id="61446" name="Picture 11" descr="AM BCB antenna"/>
          <p:cNvPicPr>
            <a:picLocks noChangeAspect="1" noChangeArrowheads="1"/>
          </p:cNvPicPr>
          <p:nvPr/>
        </p:nvPicPr>
        <p:blipFill>
          <a:blip r:embed="rId6"/>
          <a:srcRect/>
          <a:stretch>
            <a:fillRect/>
          </a:stretch>
        </p:blipFill>
        <p:spPr bwMode="auto">
          <a:xfrm>
            <a:off x="0" y="2514600"/>
            <a:ext cx="2955925" cy="4343400"/>
          </a:xfrm>
          <a:prstGeom prst="rect">
            <a:avLst/>
          </a:prstGeom>
          <a:noFill/>
          <a:ln w="9525">
            <a:noFill/>
            <a:miter lim="800000"/>
            <a:headEnd/>
            <a:tailEnd/>
          </a:ln>
        </p:spPr>
      </p:pic>
      <p:sp>
        <p:nvSpPr>
          <p:cNvPr id="61447" name="Rectangle 2"/>
          <p:cNvSpPr>
            <a:spLocks noChangeArrowheads="1"/>
          </p:cNvSpPr>
          <p:nvPr/>
        </p:nvSpPr>
        <p:spPr bwMode="auto">
          <a:xfrm>
            <a:off x="3886200" y="152400"/>
            <a:ext cx="4994275" cy="457200"/>
          </a:xfrm>
          <a:prstGeom prst="rect">
            <a:avLst/>
          </a:prstGeom>
          <a:noFill/>
          <a:ln w="9525">
            <a:noFill/>
            <a:miter lim="800000"/>
            <a:headEnd/>
            <a:tailEnd/>
          </a:ln>
        </p:spPr>
        <p:txBody>
          <a:bodyPr>
            <a:prstTxWarp prst="textNoShape">
              <a:avLst/>
            </a:prstTxWarp>
            <a:spAutoFit/>
          </a:bodyPr>
          <a:lstStyle/>
          <a:p>
            <a:pPr eaLnBrk="0" hangingPunct="0"/>
            <a:r>
              <a:rPr lang="en-US"/>
              <a:t>The Concept of Directivity - Intuitive</a:t>
            </a:r>
          </a:p>
        </p:txBody>
      </p:sp>
      <p:sp>
        <p:nvSpPr>
          <p:cNvPr id="61448" name="Rectangle 5"/>
          <p:cNvSpPr>
            <a:spLocks noChangeArrowheads="1"/>
          </p:cNvSpPr>
          <p:nvPr/>
        </p:nvSpPr>
        <p:spPr bwMode="auto">
          <a:xfrm>
            <a:off x="152400" y="2667000"/>
            <a:ext cx="1371600" cy="641350"/>
          </a:xfrm>
          <a:prstGeom prst="rect">
            <a:avLst/>
          </a:prstGeom>
          <a:noFill/>
          <a:ln w="9525">
            <a:noFill/>
            <a:miter lim="800000"/>
            <a:headEnd/>
            <a:tailEnd/>
          </a:ln>
        </p:spPr>
        <p:txBody>
          <a:bodyPr>
            <a:prstTxWarp prst="textNoShape">
              <a:avLst/>
            </a:prstTxWarp>
            <a:spAutoFit/>
          </a:bodyPr>
          <a:lstStyle/>
          <a:p>
            <a:pPr eaLnBrk="0" hangingPunct="0"/>
            <a:r>
              <a:rPr lang="en-US" sz="1800"/>
              <a:t>omni-directional</a:t>
            </a:r>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2209800" y="228600"/>
            <a:ext cx="4994275" cy="457200"/>
          </a:xfrm>
          <a:prstGeom prst="rect">
            <a:avLst/>
          </a:prstGeom>
          <a:noFill/>
          <a:ln w="9525">
            <a:noFill/>
            <a:miter lim="800000"/>
            <a:headEnd/>
            <a:tailEnd/>
          </a:ln>
        </p:spPr>
        <p:txBody>
          <a:bodyPr wrap="none">
            <a:prstTxWarp prst="textNoShape">
              <a:avLst/>
            </a:prstTxWarp>
            <a:spAutoFit/>
          </a:bodyPr>
          <a:lstStyle/>
          <a:p>
            <a:pPr eaLnBrk="0" hangingPunct="0"/>
            <a:r>
              <a:rPr lang="en-US"/>
              <a:t>The Concept of Directivity - Intuitive</a:t>
            </a:r>
          </a:p>
        </p:txBody>
      </p:sp>
      <p:pic>
        <p:nvPicPr>
          <p:cNvPr id="63491" name="Picture 5" descr="Extra_wide_angle"/>
          <p:cNvPicPr>
            <a:picLocks noChangeAspect="1" noChangeArrowheads="1"/>
          </p:cNvPicPr>
          <p:nvPr/>
        </p:nvPicPr>
        <p:blipFill>
          <a:blip r:embed="rId3"/>
          <a:srcRect/>
          <a:stretch>
            <a:fillRect/>
          </a:stretch>
        </p:blipFill>
        <p:spPr bwMode="auto">
          <a:xfrm>
            <a:off x="0" y="838200"/>
            <a:ext cx="4800600" cy="2995613"/>
          </a:xfrm>
          <a:prstGeom prst="rect">
            <a:avLst/>
          </a:prstGeom>
          <a:noFill/>
          <a:ln w="9525">
            <a:noFill/>
            <a:miter lim="800000"/>
            <a:headEnd/>
            <a:tailEnd/>
          </a:ln>
        </p:spPr>
      </p:pic>
      <p:pic>
        <p:nvPicPr>
          <p:cNvPr id="63492" name="Picture 6" descr="tiger-teeth-photo"/>
          <p:cNvPicPr>
            <a:picLocks noChangeAspect="1" noChangeArrowheads="1"/>
          </p:cNvPicPr>
          <p:nvPr/>
        </p:nvPicPr>
        <p:blipFill>
          <a:blip r:embed="rId4"/>
          <a:srcRect/>
          <a:stretch>
            <a:fillRect/>
          </a:stretch>
        </p:blipFill>
        <p:spPr bwMode="auto">
          <a:xfrm>
            <a:off x="4648200" y="3870325"/>
            <a:ext cx="4495800" cy="2987675"/>
          </a:xfrm>
          <a:prstGeom prst="rect">
            <a:avLst/>
          </a:prstGeom>
          <a:noFill/>
          <a:ln w="9525">
            <a:noFill/>
            <a:miter lim="800000"/>
            <a:headEnd/>
            <a:tailEnd/>
          </a:ln>
        </p:spPr>
      </p:pic>
      <p:sp>
        <p:nvSpPr>
          <p:cNvPr id="63493" name="Rectangle 7"/>
          <p:cNvSpPr>
            <a:spLocks noChangeArrowheads="1"/>
          </p:cNvSpPr>
          <p:nvPr/>
        </p:nvSpPr>
        <p:spPr bwMode="auto">
          <a:xfrm>
            <a:off x="6096000" y="1066800"/>
            <a:ext cx="2286000" cy="1006475"/>
          </a:xfrm>
          <a:prstGeom prst="rect">
            <a:avLst/>
          </a:prstGeom>
          <a:noFill/>
          <a:ln w="9525">
            <a:noFill/>
            <a:miter lim="800000"/>
            <a:headEnd/>
            <a:tailEnd/>
          </a:ln>
        </p:spPr>
        <p:txBody>
          <a:bodyPr>
            <a:prstTxWarp prst="textNoShape">
              <a:avLst/>
            </a:prstTxWarp>
            <a:spAutoFit/>
          </a:bodyPr>
          <a:lstStyle/>
          <a:p>
            <a:pPr algn="ctr" eaLnBrk="0" hangingPunct="0"/>
            <a:r>
              <a:rPr lang="en-US" sz="2000"/>
              <a:t>Omni-directional</a:t>
            </a:r>
          </a:p>
          <a:p>
            <a:pPr algn="ctr" eaLnBrk="0" hangingPunct="0"/>
            <a:r>
              <a:rPr lang="en-US" sz="2000"/>
              <a:t>vs.</a:t>
            </a:r>
          </a:p>
          <a:p>
            <a:pPr algn="ctr" eaLnBrk="0" hangingPunct="0"/>
            <a:r>
              <a:rPr lang="en-US" sz="2000"/>
              <a:t>directive reception</a:t>
            </a:r>
            <a:endParaRPr lang="en-US" sz="1800"/>
          </a:p>
        </p:txBody>
      </p:sp>
      <p:sp>
        <p:nvSpPr>
          <p:cNvPr id="63494" name="Rectangle 8"/>
          <p:cNvSpPr>
            <a:spLocks noChangeArrowheads="1"/>
          </p:cNvSpPr>
          <p:nvPr/>
        </p:nvSpPr>
        <p:spPr bwMode="auto">
          <a:xfrm>
            <a:off x="6324600" y="3200400"/>
            <a:ext cx="2667000" cy="641350"/>
          </a:xfrm>
          <a:prstGeom prst="rect">
            <a:avLst/>
          </a:prstGeom>
          <a:noFill/>
          <a:ln w="9525">
            <a:noFill/>
            <a:miter lim="800000"/>
            <a:headEnd/>
            <a:tailEnd/>
          </a:ln>
        </p:spPr>
        <p:txBody>
          <a:bodyPr>
            <a:prstTxWarp prst="textNoShape">
              <a:avLst/>
            </a:prstTxWarp>
            <a:spAutoFit/>
          </a:bodyPr>
          <a:lstStyle/>
          <a:p>
            <a:pPr eaLnBrk="0" hangingPunct="0"/>
            <a:r>
              <a:rPr lang="en-US" sz="1800"/>
              <a:t>Telephoto - one hopes, but direct evidence</a:t>
            </a:r>
          </a:p>
        </p:txBody>
      </p:sp>
      <p:sp>
        <p:nvSpPr>
          <p:cNvPr id="63495" name="Rectangle 9"/>
          <p:cNvSpPr>
            <a:spLocks noChangeArrowheads="1"/>
          </p:cNvSpPr>
          <p:nvPr/>
        </p:nvSpPr>
        <p:spPr bwMode="auto">
          <a:xfrm>
            <a:off x="762000" y="4038600"/>
            <a:ext cx="1327150" cy="366713"/>
          </a:xfrm>
          <a:prstGeom prst="rect">
            <a:avLst/>
          </a:prstGeom>
          <a:noFill/>
          <a:ln w="9525">
            <a:noFill/>
            <a:miter lim="800000"/>
            <a:headEnd/>
            <a:tailEnd/>
          </a:ln>
        </p:spPr>
        <p:txBody>
          <a:bodyPr wrap="none">
            <a:prstTxWarp prst="textNoShape">
              <a:avLst/>
            </a:prstTxWarp>
            <a:spAutoFit/>
          </a:bodyPr>
          <a:lstStyle/>
          <a:p>
            <a:pPr eaLnBrk="0" hangingPunct="0"/>
            <a:r>
              <a:rPr lang="en-US" sz="1800"/>
              <a:t>Wide angle</a:t>
            </a:r>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ChangeArrowheads="1"/>
          </p:cNvSpPr>
          <p:nvPr/>
        </p:nvSpPr>
        <p:spPr bwMode="auto">
          <a:xfrm>
            <a:off x="2286000" y="76200"/>
            <a:ext cx="5945188" cy="457200"/>
          </a:xfrm>
          <a:prstGeom prst="rect">
            <a:avLst/>
          </a:prstGeom>
          <a:noFill/>
          <a:ln w="9525">
            <a:noFill/>
            <a:miter lim="800000"/>
            <a:headEnd/>
            <a:tailEnd/>
          </a:ln>
        </p:spPr>
        <p:txBody>
          <a:bodyPr wrap="none">
            <a:prstTxWarp prst="textNoShape">
              <a:avLst/>
            </a:prstTxWarp>
            <a:spAutoFit/>
          </a:bodyPr>
          <a:lstStyle/>
          <a:p>
            <a:pPr eaLnBrk="0" hangingPunct="0"/>
            <a:r>
              <a:rPr lang="en-US"/>
              <a:t>A Basic Concept - Conservation of energy </a:t>
            </a:r>
          </a:p>
        </p:txBody>
      </p:sp>
      <p:sp>
        <p:nvSpPr>
          <p:cNvPr id="65539" name="Rectangle 15"/>
          <p:cNvSpPr>
            <a:spLocks noChangeArrowheads="1"/>
          </p:cNvSpPr>
          <p:nvPr/>
        </p:nvSpPr>
        <p:spPr bwMode="auto">
          <a:xfrm>
            <a:off x="536575" y="609600"/>
            <a:ext cx="8531225" cy="825500"/>
          </a:xfrm>
          <a:prstGeom prst="rect">
            <a:avLst/>
          </a:prstGeom>
          <a:noFill/>
          <a:ln w="9525">
            <a:noFill/>
            <a:miter lim="800000"/>
            <a:headEnd/>
            <a:tailEnd/>
          </a:ln>
        </p:spPr>
        <p:txBody>
          <a:bodyPr wrap="none">
            <a:prstTxWarp prst="textNoShape">
              <a:avLst/>
            </a:prstTxWarp>
            <a:spAutoFit/>
          </a:bodyPr>
          <a:lstStyle/>
          <a:p>
            <a:pPr algn="ctr" eaLnBrk="0" hangingPunct="0"/>
            <a:r>
              <a:rPr lang="en-US" sz="1600"/>
              <a:t>Total Power transmitted into a volume = power density * surface area</a:t>
            </a:r>
          </a:p>
          <a:p>
            <a:pPr algn="ctr" eaLnBrk="0" hangingPunct="0"/>
            <a:r>
              <a:rPr lang="en-US" sz="1600"/>
              <a:t>or, using Gaussian terminology</a:t>
            </a:r>
          </a:p>
          <a:p>
            <a:pPr algn="ctr" eaLnBrk="0" hangingPunct="0"/>
            <a:r>
              <a:rPr lang="en-US" sz="1600"/>
              <a:t>Total power into a volume equals the flux of power through any surface enclosing the volume</a:t>
            </a:r>
            <a:endParaRPr lang="en-US"/>
          </a:p>
        </p:txBody>
      </p:sp>
      <p:pic>
        <p:nvPicPr>
          <p:cNvPr id="65540" name="Picture 16" descr="lightbulb omni-directional radiator"/>
          <p:cNvPicPr>
            <a:picLocks noChangeAspect="1" noChangeArrowheads="1"/>
          </p:cNvPicPr>
          <p:nvPr/>
        </p:nvPicPr>
        <p:blipFill>
          <a:blip r:embed="rId3"/>
          <a:srcRect l="15723" r="15723"/>
          <a:stretch>
            <a:fillRect/>
          </a:stretch>
        </p:blipFill>
        <p:spPr bwMode="auto">
          <a:xfrm>
            <a:off x="2438400" y="1371600"/>
            <a:ext cx="5051425" cy="5486400"/>
          </a:xfrm>
          <a:prstGeom prst="rect">
            <a:avLst/>
          </a:prstGeom>
          <a:noFill/>
          <a:ln w="9525">
            <a:noFill/>
            <a:miter lim="800000"/>
            <a:headEnd/>
            <a:tailEnd/>
          </a:ln>
        </p:spPr>
      </p:pic>
      <p:sp>
        <p:nvSpPr>
          <p:cNvPr id="65541" name="Rectangle 17"/>
          <p:cNvSpPr>
            <a:spLocks noChangeArrowheads="1"/>
          </p:cNvSpPr>
          <p:nvPr/>
        </p:nvSpPr>
        <p:spPr bwMode="auto">
          <a:xfrm>
            <a:off x="304800" y="2895600"/>
            <a:ext cx="1836738" cy="822325"/>
          </a:xfrm>
          <a:prstGeom prst="rect">
            <a:avLst/>
          </a:prstGeom>
          <a:noFill/>
          <a:ln w="9525">
            <a:noFill/>
            <a:miter lim="800000"/>
            <a:headEnd/>
            <a:tailEnd/>
          </a:ln>
        </p:spPr>
        <p:txBody>
          <a:bodyPr wrap="none">
            <a:prstTxWarp prst="textNoShape">
              <a:avLst/>
            </a:prstTxWarp>
            <a:spAutoFit/>
          </a:bodyPr>
          <a:lstStyle/>
          <a:p>
            <a:pPr eaLnBrk="0" hangingPunct="0"/>
            <a:r>
              <a:rPr lang="en-US">
                <a:sym typeface="Symbol" charset="2"/>
              </a:rPr>
              <a:t>P</a:t>
            </a:r>
            <a:r>
              <a:rPr lang="en-US" baseline="-25000"/>
              <a:t>t</a:t>
            </a:r>
            <a:r>
              <a:rPr lang="en-US"/>
              <a:t> </a:t>
            </a:r>
            <a:r>
              <a:rPr lang="en-US">
                <a:sym typeface="Symbol" charset="2"/>
              </a:rPr>
              <a:t>= </a:t>
            </a:r>
            <a:r>
              <a:rPr lang="en-US"/>
              <a:t>P</a:t>
            </a:r>
            <a:r>
              <a:rPr lang="en-US" baseline="-25000"/>
              <a:t>d</a:t>
            </a:r>
            <a:r>
              <a:rPr lang="en-US"/>
              <a:t> A, or</a:t>
            </a:r>
          </a:p>
          <a:p>
            <a:pPr eaLnBrk="0" hangingPunct="0"/>
            <a:r>
              <a:rPr lang="en-US">
                <a:sym typeface="Symbol" charset="2"/>
              </a:rPr>
              <a:t>P</a:t>
            </a:r>
            <a:r>
              <a:rPr lang="en-US" baseline="-25000"/>
              <a:t>d</a:t>
            </a:r>
            <a:r>
              <a:rPr lang="en-US"/>
              <a:t> </a:t>
            </a:r>
            <a:r>
              <a:rPr lang="en-US">
                <a:sym typeface="Symbol" charset="2"/>
              </a:rPr>
              <a:t>= </a:t>
            </a:r>
            <a:r>
              <a:rPr lang="en-US"/>
              <a:t>P</a:t>
            </a:r>
            <a:r>
              <a:rPr lang="en-US" baseline="-25000"/>
              <a:t>t</a:t>
            </a:r>
            <a:r>
              <a:rPr lang="en-US"/>
              <a:t> / 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ChangeArrowheads="1"/>
          </p:cNvSpPr>
          <p:nvPr/>
        </p:nvSpPr>
        <p:spPr bwMode="auto">
          <a:xfrm>
            <a:off x="1676400" y="76200"/>
            <a:ext cx="6705600" cy="457200"/>
          </a:xfrm>
          <a:prstGeom prst="rect">
            <a:avLst/>
          </a:prstGeom>
          <a:noFill/>
          <a:ln w="9525">
            <a:noFill/>
            <a:miter lim="800000"/>
            <a:headEnd/>
            <a:tailEnd/>
          </a:ln>
        </p:spPr>
        <p:txBody>
          <a:bodyPr wrap="none">
            <a:prstTxWarp prst="textNoShape">
              <a:avLst/>
            </a:prstTxWarp>
            <a:spAutoFit/>
          </a:bodyPr>
          <a:lstStyle/>
          <a:p>
            <a:pPr eaLnBrk="0" hangingPunct="0"/>
            <a:r>
              <a:rPr lang="en-US"/>
              <a:t>The Concept of Directivity - Two basic concepts </a:t>
            </a:r>
          </a:p>
        </p:txBody>
      </p:sp>
      <p:pic>
        <p:nvPicPr>
          <p:cNvPr id="67587" name="Picture 3" descr="4π steradian illumination"/>
          <p:cNvPicPr>
            <a:picLocks noChangeAspect="1" noChangeArrowheads="1"/>
          </p:cNvPicPr>
          <p:nvPr/>
        </p:nvPicPr>
        <p:blipFill>
          <a:blip r:embed="rId3"/>
          <a:srcRect/>
          <a:stretch>
            <a:fillRect/>
          </a:stretch>
        </p:blipFill>
        <p:spPr bwMode="auto">
          <a:xfrm>
            <a:off x="1066800" y="2057400"/>
            <a:ext cx="3657600" cy="3581400"/>
          </a:xfrm>
          <a:prstGeom prst="rect">
            <a:avLst/>
          </a:prstGeom>
          <a:noFill/>
          <a:ln w="9525">
            <a:noFill/>
            <a:miter lim="800000"/>
            <a:headEnd/>
            <a:tailEnd/>
          </a:ln>
        </p:spPr>
      </p:pic>
      <p:sp>
        <p:nvSpPr>
          <p:cNvPr id="67588" name="Rectangle 4"/>
          <p:cNvSpPr>
            <a:spLocks noChangeArrowheads="1"/>
          </p:cNvSpPr>
          <p:nvPr/>
        </p:nvSpPr>
        <p:spPr bwMode="auto">
          <a:xfrm>
            <a:off x="2057400" y="1371600"/>
            <a:ext cx="3886200" cy="336550"/>
          </a:xfrm>
          <a:prstGeom prst="rect">
            <a:avLst/>
          </a:prstGeom>
          <a:noFill/>
          <a:ln w="9525">
            <a:noFill/>
            <a:miter lim="800000"/>
            <a:headEnd/>
            <a:tailEnd/>
          </a:ln>
        </p:spPr>
        <p:txBody>
          <a:bodyPr>
            <a:prstTxWarp prst="textNoShape">
              <a:avLst/>
            </a:prstTxWarp>
            <a:spAutoFit/>
          </a:bodyPr>
          <a:lstStyle/>
          <a:p>
            <a:pPr eaLnBrk="0" hangingPunct="0"/>
            <a:r>
              <a:rPr lang="en-US" sz="1600"/>
              <a:t>Surface area of sphere = 4</a:t>
            </a:r>
            <a:r>
              <a:rPr lang="en-US" sz="1600">
                <a:latin typeface="Symbol" charset="2"/>
                <a:sym typeface="Symbol" charset="2"/>
              </a:rPr>
              <a:t></a:t>
            </a:r>
            <a:r>
              <a:rPr lang="en-US" sz="1600"/>
              <a:t>r</a:t>
            </a:r>
            <a:r>
              <a:rPr lang="en-US" sz="1600" baseline="30000"/>
              <a:t>2</a:t>
            </a:r>
            <a:r>
              <a:rPr lang="en-US" sz="1600"/>
              <a:t> </a:t>
            </a:r>
          </a:p>
        </p:txBody>
      </p:sp>
      <p:sp>
        <p:nvSpPr>
          <p:cNvPr id="67589" name="Rectangle 5"/>
          <p:cNvSpPr>
            <a:spLocks noChangeArrowheads="1"/>
          </p:cNvSpPr>
          <p:nvPr/>
        </p:nvSpPr>
        <p:spPr bwMode="auto">
          <a:xfrm>
            <a:off x="1981200" y="533400"/>
            <a:ext cx="4953000" cy="336550"/>
          </a:xfrm>
          <a:prstGeom prst="rect">
            <a:avLst/>
          </a:prstGeom>
          <a:noFill/>
          <a:ln w="9525">
            <a:noFill/>
            <a:miter lim="800000"/>
            <a:headEnd/>
            <a:tailEnd/>
          </a:ln>
        </p:spPr>
        <p:txBody>
          <a:bodyPr>
            <a:prstTxWarp prst="textNoShape">
              <a:avLst/>
            </a:prstTxWarp>
            <a:spAutoFit/>
          </a:bodyPr>
          <a:lstStyle/>
          <a:p>
            <a:pPr eaLnBrk="0" hangingPunct="0"/>
            <a:r>
              <a:rPr lang="en-US" sz="1600"/>
              <a:t>Conservation of energy and surface area of a sphere</a:t>
            </a:r>
          </a:p>
        </p:txBody>
      </p:sp>
      <p:sp>
        <p:nvSpPr>
          <p:cNvPr id="67590" name="Rectangle 7"/>
          <p:cNvSpPr>
            <a:spLocks noChangeArrowheads="1"/>
          </p:cNvSpPr>
          <p:nvPr/>
        </p:nvSpPr>
        <p:spPr bwMode="auto">
          <a:xfrm>
            <a:off x="1600200" y="6019800"/>
            <a:ext cx="5853113" cy="336550"/>
          </a:xfrm>
          <a:prstGeom prst="rect">
            <a:avLst/>
          </a:prstGeom>
          <a:noFill/>
          <a:ln w="9525">
            <a:noFill/>
            <a:miter lim="800000"/>
            <a:headEnd/>
            <a:tailEnd/>
          </a:ln>
        </p:spPr>
        <p:txBody>
          <a:bodyPr wrap="none">
            <a:prstTxWarp prst="textNoShape">
              <a:avLst/>
            </a:prstTxWarp>
            <a:spAutoFit/>
          </a:bodyPr>
          <a:lstStyle/>
          <a:p>
            <a:pPr eaLnBrk="0" hangingPunct="0"/>
            <a:r>
              <a:rPr lang="en-US" sz="1600"/>
              <a:t>4</a:t>
            </a:r>
            <a:r>
              <a:rPr lang="en-US" sz="1600">
                <a:latin typeface="Symbol" charset="2"/>
                <a:sym typeface="Symbol" charset="2"/>
              </a:rPr>
              <a:t></a:t>
            </a:r>
            <a:r>
              <a:rPr lang="en-US" sz="1600"/>
              <a:t> steradian omni-directional illumination from center of sphere</a:t>
            </a:r>
          </a:p>
        </p:txBody>
      </p:sp>
      <p:sp>
        <p:nvSpPr>
          <p:cNvPr id="67591" name="Rectangle 8"/>
          <p:cNvSpPr>
            <a:spLocks noChangeArrowheads="1"/>
          </p:cNvSpPr>
          <p:nvPr/>
        </p:nvSpPr>
        <p:spPr bwMode="auto">
          <a:xfrm>
            <a:off x="685800" y="1066800"/>
            <a:ext cx="6402388" cy="336550"/>
          </a:xfrm>
          <a:prstGeom prst="rect">
            <a:avLst/>
          </a:prstGeom>
          <a:noFill/>
          <a:ln w="9525">
            <a:noFill/>
            <a:miter lim="800000"/>
            <a:headEnd/>
            <a:tailEnd/>
          </a:ln>
        </p:spPr>
        <p:txBody>
          <a:bodyPr wrap="none">
            <a:prstTxWarp prst="textNoShape">
              <a:avLst/>
            </a:prstTxWarp>
            <a:spAutoFit/>
          </a:bodyPr>
          <a:lstStyle/>
          <a:p>
            <a:pPr eaLnBrk="0" hangingPunct="0"/>
            <a:r>
              <a:rPr lang="en-US" sz="1600"/>
              <a:t>Total Power transmitted into a volume = power density * surface area</a:t>
            </a:r>
            <a:endParaRPr lang="en-US"/>
          </a:p>
        </p:txBody>
      </p:sp>
      <p:sp>
        <p:nvSpPr>
          <p:cNvPr id="67592" name="Rectangle 10"/>
          <p:cNvSpPr>
            <a:spLocks noChangeArrowheads="1"/>
          </p:cNvSpPr>
          <p:nvPr/>
        </p:nvSpPr>
        <p:spPr bwMode="auto">
          <a:xfrm>
            <a:off x="5562600" y="2743200"/>
            <a:ext cx="2184400" cy="822325"/>
          </a:xfrm>
          <a:prstGeom prst="rect">
            <a:avLst/>
          </a:prstGeom>
          <a:noFill/>
          <a:ln w="9525">
            <a:noFill/>
            <a:miter lim="800000"/>
            <a:headEnd/>
            <a:tailEnd/>
          </a:ln>
        </p:spPr>
        <p:txBody>
          <a:bodyPr wrap="none">
            <a:prstTxWarp prst="textNoShape">
              <a:avLst/>
            </a:prstTxWarp>
            <a:spAutoFit/>
          </a:bodyPr>
          <a:lstStyle/>
          <a:p>
            <a:pPr eaLnBrk="0" hangingPunct="0"/>
            <a:r>
              <a:rPr lang="en-US">
                <a:sym typeface="Symbol" charset="2"/>
              </a:rPr>
              <a:t>P</a:t>
            </a:r>
            <a:r>
              <a:rPr lang="en-US" baseline="-25000"/>
              <a:t>t</a:t>
            </a:r>
            <a:r>
              <a:rPr lang="en-US"/>
              <a:t> </a:t>
            </a:r>
            <a:r>
              <a:rPr lang="en-US">
                <a:sym typeface="Symbol" charset="2"/>
              </a:rPr>
              <a:t>= </a:t>
            </a:r>
            <a:r>
              <a:rPr lang="en-US"/>
              <a:t>P</a:t>
            </a:r>
            <a:r>
              <a:rPr lang="en-US" baseline="-25000"/>
              <a:t>d</a:t>
            </a:r>
            <a:r>
              <a:rPr lang="en-US"/>
              <a:t> </a:t>
            </a:r>
            <a:r>
              <a:rPr lang="en-US">
                <a:sym typeface="Symbol" charset="2"/>
              </a:rPr>
              <a:t>4</a:t>
            </a:r>
            <a:r>
              <a:rPr lang="en-US">
                <a:latin typeface="Symbol" charset="2"/>
                <a:sym typeface="Symbol" charset="2"/>
              </a:rPr>
              <a:t></a:t>
            </a:r>
            <a:r>
              <a:rPr lang="en-US"/>
              <a:t>r</a:t>
            </a:r>
            <a:r>
              <a:rPr lang="en-US" baseline="30000"/>
              <a:t>2</a:t>
            </a:r>
            <a:r>
              <a:rPr lang="en-US"/>
              <a:t>, or</a:t>
            </a:r>
          </a:p>
          <a:p>
            <a:pPr eaLnBrk="0" hangingPunct="0"/>
            <a:r>
              <a:rPr lang="en-US">
                <a:sym typeface="Symbol" charset="2"/>
              </a:rPr>
              <a:t>P</a:t>
            </a:r>
            <a:r>
              <a:rPr lang="en-US" baseline="-25000"/>
              <a:t>d</a:t>
            </a:r>
            <a:r>
              <a:rPr lang="en-US"/>
              <a:t> </a:t>
            </a:r>
            <a:r>
              <a:rPr lang="en-US">
                <a:sym typeface="Symbol" charset="2"/>
              </a:rPr>
              <a:t>= </a:t>
            </a:r>
            <a:r>
              <a:rPr lang="en-US"/>
              <a:t>P</a:t>
            </a:r>
            <a:r>
              <a:rPr lang="en-US" baseline="-25000"/>
              <a:t>t</a:t>
            </a:r>
            <a:r>
              <a:rPr lang="en-US"/>
              <a:t> / </a:t>
            </a:r>
            <a:r>
              <a:rPr lang="en-US">
                <a:sym typeface="Symbol" charset="2"/>
              </a:rPr>
              <a:t>4</a:t>
            </a:r>
            <a:r>
              <a:rPr lang="en-US">
                <a:latin typeface="Symbol" charset="2"/>
                <a:sym typeface="Symbol" charset="2"/>
              </a:rPr>
              <a:t></a:t>
            </a:r>
            <a:r>
              <a:rPr lang="en-US"/>
              <a:t>r</a:t>
            </a:r>
            <a:r>
              <a:rPr lang="en-US" baseline="30000"/>
              <a:t>2</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ChangeArrowheads="1"/>
          </p:cNvSpPr>
          <p:nvPr/>
        </p:nvSpPr>
        <p:spPr bwMode="auto">
          <a:xfrm>
            <a:off x="1981200" y="0"/>
            <a:ext cx="5588000" cy="457200"/>
          </a:xfrm>
          <a:prstGeom prst="rect">
            <a:avLst/>
          </a:prstGeom>
          <a:noFill/>
          <a:ln w="9525">
            <a:noFill/>
            <a:miter lim="800000"/>
            <a:headEnd/>
            <a:tailEnd/>
          </a:ln>
        </p:spPr>
        <p:txBody>
          <a:bodyPr wrap="none">
            <a:prstTxWarp prst="textNoShape">
              <a:avLst/>
            </a:prstTxWarp>
            <a:spAutoFit/>
          </a:bodyPr>
          <a:lstStyle/>
          <a:p>
            <a:pPr eaLnBrk="0" hangingPunct="0"/>
            <a:r>
              <a:rPr lang="en-US"/>
              <a:t>The Concept of Directivity - Geometrical</a:t>
            </a:r>
          </a:p>
        </p:txBody>
      </p:sp>
      <p:pic>
        <p:nvPicPr>
          <p:cNvPr id="69635" name="Picture 3" descr="4π steradian illumination"/>
          <p:cNvPicPr>
            <a:picLocks noChangeAspect="1" noChangeArrowheads="1"/>
          </p:cNvPicPr>
          <p:nvPr/>
        </p:nvPicPr>
        <p:blipFill>
          <a:blip r:embed="rId3"/>
          <a:srcRect/>
          <a:stretch>
            <a:fillRect/>
          </a:stretch>
        </p:blipFill>
        <p:spPr bwMode="auto">
          <a:xfrm>
            <a:off x="609600" y="990600"/>
            <a:ext cx="3073400" cy="3009900"/>
          </a:xfrm>
          <a:prstGeom prst="rect">
            <a:avLst/>
          </a:prstGeom>
          <a:noFill/>
          <a:ln w="9525">
            <a:noFill/>
            <a:miter lim="800000"/>
            <a:headEnd/>
            <a:tailEnd/>
          </a:ln>
        </p:spPr>
      </p:pic>
      <p:sp>
        <p:nvSpPr>
          <p:cNvPr id="69636" name="Rectangle 4"/>
          <p:cNvSpPr>
            <a:spLocks noChangeArrowheads="1"/>
          </p:cNvSpPr>
          <p:nvPr/>
        </p:nvSpPr>
        <p:spPr bwMode="auto">
          <a:xfrm>
            <a:off x="228600" y="457200"/>
            <a:ext cx="3886200" cy="581025"/>
          </a:xfrm>
          <a:prstGeom prst="rect">
            <a:avLst/>
          </a:prstGeom>
          <a:noFill/>
          <a:ln w="9525">
            <a:noFill/>
            <a:miter lim="800000"/>
            <a:headEnd/>
            <a:tailEnd/>
          </a:ln>
        </p:spPr>
        <p:txBody>
          <a:bodyPr>
            <a:prstTxWarp prst="textNoShape">
              <a:avLst/>
            </a:prstTxWarp>
            <a:spAutoFit/>
          </a:bodyPr>
          <a:lstStyle/>
          <a:p>
            <a:pPr eaLnBrk="0" hangingPunct="0"/>
            <a:r>
              <a:rPr lang="en-US" sz="1600"/>
              <a:t>4</a:t>
            </a:r>
            <a:r>
              <a:rPr lang="en-US" sz="1600">
                <a:latin typeface="Symbol" charset="2"/>
                <a:sym typeface="Symbol" charset="2"/>
              </a:rPr>
              <a:t></a:t>
            </a:r>
            <a:r>
              <a:rPr lang="en-US" sz="1600"/>
              <a:t> steradian omni-directional illumination from center of sphere</a:t>
            </a:r>
          </a:p>
        </p:txBody>
      </p:sp>
      <p:pic>
        <p:nvPicPr>
          <p:cNvPr id="69637" name="Picture 5" descr="hemispherical pattern"/>
          <p:cNvPicPr>
            <a:picLocks noChangeAspect="1" noChangeArrowheads="1"/>
          </p:cNvPicPr>
          <p:nvPr/>
        </p:nvPicPr>
        <p:blipFill>
          <a:blip r:embed="rId4"/>
          <a:srcRect/>
          <a:stretch>
            <a:fillRect/>
          </a:stretch>
        </p:blipFill>
        <p:spPr bwMode="auto">
          <a:xfrm>
            <a:off x="5257800" y="990600"/>
            <a:ext cx="2895600" cy="2844800"/>
          </a:xfrm>
          <a:prstGeom prst="rect">
            <a:avLst/>
          </a:prstGeom>
          <a:noFill/>
          <a:ln w="9525">
            <a:noFill/>
            <a:miter lim="800000"/>
            <a:headEnd/>
            <a:tailEnd/>
          </a:ln>
        </p:spPr>
      </p:pic>
      <p:sp>
        <p:nvSpPr>
          <p:cNvPr id="69638" name="Rectangle 6"/>
          <p:cNvSpPr>
            <a:spLocks noChangeArrowheads="1"/>
          </p:cNvSpPr>
          <p:nvPr/>
        </p:nvSpPr>
        <p:spPr bwMode="auto">
          <a:xfrm>
            <a:off x="4572000" y="533400"/>
            <a:ext cx="4343400" cy="336550"/>
          </a:xfrm>
          <a:prstGeom prst="rect">
            <a:avLst/>
          </a:prstGeom>
          <a:noFill/>
          <a:ln w="9525">
            <a:noFill/>
            <a:miter lim="800000"/>
            <a:headEnd/>
            <a:tailEnd/>
          </a:ln>
        </p:spPr>
        <p:txBody>
          <a:bodyPr>
            <a:prstTxWarp prst="textNoShape">
              <a:avLst/>
            </a:prstTxWarp>
            <a:spAutoFit/>
          </a:bodyPr>
          <a:lstStyle/>
          <a:p>
            <a:pPr eaLnBrk="0" hangingPunct="0"/>
            <a:r>
              <a:rPr lang="en-US" sz="1600"/>
              <a:t>2</a:t>
            </a:r>
            <a:r>
              <a:rPr lang="en-US" sz="1600">
                <a:latin typeface="Symbol" charset="2"/>
                <a:sym typeface="Symbol" charset="2"/>
              </a:rPr>
              <a:t></a:t>
            </a:r>
            <a:r>
              <a:rPr lang="en-US" sz="1600"/>
              <a:t> steradian hemispherical illumination = 4</a:t>
            </a:r>
            <a:r>
              <a:rPr lang="en-US" sz="1600">
                <a:latin typeface="Symbol" charset="2"/>
                <a:sym typeface="Symbol" charset="2"/>
              </a:rPr>
              <a:t></a:t>
            </a:r>
            <a:r>
              <a:rPr lang="en-US" sz="1600"/>
              <a:t>/</a:t>
            </a:r>
            <a:r>
              <a:rPr lang="en-US" sz="1600" b="1">
                <a:solidFill>
                  <a:srgbClr val="AD191D"/>
                </a:solidFill>
              </a:rPr>
              <a:t>2</a:t>
            </a:r>
            <a:endParaRPr lang="en-US" sz="1600"/>
          </a:p>
        </p:txBody>
      </p:sp>
      <p:pic>
        <p:nvPicPr>
          <p:cNvPr id="69639" name="Picture 7" descr="π seradian illumination"/>
          <p:cNvPicPr>
            <a:picLocks noChangeAspect="1" noChangeArrowheads="1"/>
          </p:cNvPicPr>
          <p:nvPr/>
        </p:nvPicPr>
        <p:blipFill>
          <a:blip r:embed="rId5"/>
          <a:srcRect/>
          <a:stretch>
            <a:fillRect/>
          </a:stretch>
        </p:blipFill>
        <p:spPr bwMode="auto">
          <a:xfrm rot="5400000">
            <a:off x="2901950" y="3854450"/>
            <a:ext cx="2997200" cy="3009900"/>
          </a:xfrm>
          <a:prstGeom prst="rect">
            <a:avLst/>
          </a:prstGeom>
          <a:noFill/>
          <a:ln w="9525">
            <a:noFill/>
            <a:miter lim="800000"/>
            <a:headEnd/>
            <a:tailEnd/>
          </a:ln>
        </p:spPr>
      </p:pic>
      <p:sp>
        <p:nvSpPr>
          <p:cNvPr id="69640" name="Rectangle 8"/>
          <p:cNvSpPr>
            <a:spLocks noChangeArrowheads="1"/>
          </p:cNvSpPr>
          <p:nvPr/>
        </p:nvSpPr>
        <p:spPr bwMode="auto">
          <a:xfrm>
            <a:off x="6019800" y="4800600"/>
            <a:ext cx="1905000" cy="825500"/>
          </a:xfrm>
          <a:prstGeom prst="rect">
            <a:avLst/>
          </a:prstGeom>
          <a:noFill/>
          <a:ln w="9525">
            <a:noFill/>
            <a:miter lim="800000"/>
            <a:headEnd/>
            <a:tailEnd/>
          </a:ln>
        </p:spPr>
        <p:txBody>
          <a:bodyPr>
            <a:prstTxWarp prst="textNoShape">
              <a:avLst/>
            </a:prstTxWarp>
            <a:spAutoFit/>
          </a:bodyPr>
          <a:lstStyle/>
          <a:p>
            <a:pPr eaLnBrk="0" hangingPunct="0"/>
            <a:r>
              <a:rPr lang="en-US" sz="1600">
                <a:latin typeface="Symbol" charset="2"/>
                <a:sym typeface="Symbol" charset="2"/>
              </a:rPr>
              <a:t></a:t>
            </a:r>
            <a:r>
              <a:rPr lang="en-US" sz="1600"/>
              <a:t> steradian quarter-spherical illumination = 4</a:t>
            </a:r>
            <a:r>
              <a:rPr lang="en-US" sz="1600">
                <a:latin typeface="Symbol" charset="2"/>
                <a:sym typeface="Symbol" charset="2"/>
              </a:rPr>
              <a:t></a:t>
            </a:r>
            <a:r>
              <a:rPr lang="en-US" sz="1600"/>
              <a:t>/</a:t>
            </a:r>
            <a:r>
              <a:rPr lang="en-US" sz="1600" b="1">
                <a:solidFill>
                  <a:srgbClr val="AD191D"/>
                </a:solidFill>
              </a:rPr>
              <a:t>4</a:t>
            </a:r>
          </a:p>
        </p:txBody>
      </p:sp>
      <p:sp>
        <p:nvSpPr>
          <p:cNvPr id="69641" name="Rectangle 9"/>
          <p:cNvSpPr>
            <a:spLocks noChangeArrowheads="1"/>
          </p:cNvSpPr>
          <p:nvPr/>
        </p:nvSpPr>
        <p:spPr bwMode="auto">
          <a:xfrm>
            <a:off x="5791200" y="6032500"/>
            <a:ext cx="3103563" cy="457200"/>
          </a:xfrm>
          <a:prstGeom prst="rect">
            <a:avLst/>
          </a:prstGeom>
          <a:noFill/>
          <a:ln w="9525">
            <a:noFill/>
            <a:miter lim="800000"/>
            <a:headEnd/>
            <a:tailEnd/>
          </a:ln>
        </p:spPr>
        <p:txBody>
          <a:bodyPr wrap="none">
            <a:prstTxWarp prst="textNoShape">
              <a:avLst/>
            </a:prstTxWarp>
            <a:spAutoFit/>
          </a:bodyPr>
          <a:lstStyle/>
          <a:p>
            <a:pPr eaLnBrk="0" hangingPunct="0"/>
            <a:r>
              <a:rPr lang="en-US"/>
              <a:t>Sector = 4</a:t>
            </a:r>
            <a:r>
              <a:rPr lang="en-US">
                <a:latin typeface="Symbol" charset="2"/>
                <a:sym typeface="Symbol" charset="2"/>
              </a:rPr>
              <a:t></a:t>
            </a:r>
            <a:r>
              <a:rPr lang="en-US"/>
              <a:t>/</a:t>
            </a:r>
            <a:r>
              <a:rPr lang="en-US">
                <a:solidFill>
                  <a:srgbClr val="AD191D"/>
                </a:solidFill>
              </a:rPr>
              <a:t>directivity</a:t>
            </a:r>
          </a:p>
        </p:txBody>
      </p:sp>
      <p:sp>
        <p:nvSpPr>
          <p:cNvPr id="69642" name="Rectangle 10"/>
          <p:cNvSpPr>
            <a:spLocks noChangeArrowheads="1"/>
          </p:cNvSpPr>
          <p:nvPr/>
        </p:nvSpPr>
        <p:spPr bwMode="auto">
          <a:xfrm>
            <a:off x="3581400" y="1219200"/>
            <a:ext cx="2003425" cy="457200"/>
          </a:xfrm>
          <a:prstGeom prst="rect">
            <a:avLst/>
          </a:prstGeom>
          <a:noFill/>
          <a:ln w="9525">
            <a:noFill/>
            <a:miter lim="800000"/>
            <a:headEnd/>
            <a:tailEnd/>
          </a:ln>
        </p:spPr>
        <p:txBody>
          <a:bodyPr wrap="none">
            <a:prstTxWarp prst="textNoShape">
              <a:avLst/>
            </a:prstTxWarp>
            <a:spAutoFit/>
          </a:bodyPr>
          <a:lstStyle/>
          <a:p>
            <a:pPr eaLnBrk="0" hangingPunct="0"/>
            <a:r>
              <a:rPr lang="en-US"/>
              <a:t>P</a:t>
            </a:r>
            <a:r>
              <a:rPr lang="en-US" baseline="-25000"/>
              <a:t>d</a:t>
            </a:r>
            <a:r>
              <a:rPr lang="en-US"/>
              <a:t> </a:t>
            </a:r>
            <a:r>
              <a:rPr lang="en-US">
                <a:sym typeface="Symbol" charset="2"/>
              </a:rPr>
              <a:t> P</a:t>
            </a:r>
            <a:r>
              <a:rPr lang="en-US" baseline="-25000"/>
              <a:t>t</a:t>
            </a:r>
            <a:r>
              <a:rPr lang="en-US">
                <a:sym typeface="Symbol" charset="2"/>
              </a:rPr>
              <a:t>D/4</a:t>
            </a:r>
            <a:r>
              <a:rPr lang="en-US">
                <a:latin typeface="Symbol" charset="2"/>
                <a:sym typeface="Symbol" charset="2"/>
              </a:rPr>
              <a:t></a:t>
            </a:r>
            <a:r>
              <a:rPr lang="en-US"/>
              <a:t>r</a:t>
            </a:r>
            <a:r>
              <a:rPr lang="en-US" baseline="30000"/>
              <a:t>2</a:t>
            </a: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0" descr="monopole over ground pattern"/>
          <p:cNvPicPr>
            <a:picLocks noChangeAspect="1" noChangeArrowheads="1"/>
          </p:cNvPicPr>
          <p:nvPr/>
        </p:nvPicPr>
        <p:blipFill>
          <a:blip r:embed="rId3"/>
          <a:srcRect t="23657" b="740"/>
          <a:stretch>
            <a:fillRect/>
          </a:stretch>
        </p:blipFill>
        <p:spPr bwMode="auto">
          <a:xfrm>
            <a:off x="3124200" y="3586163"/>
            <a:ext cx="6019800" cy="3271837"/>
          </a:xfrm>
          <a:prstGeom prst="rect">
            <a:avLst/>
          </a:prstGeom>
          <a:noFill/>
          <a:ln w="9525">
            <a:noFill/>
            <a:miter lim="800000"/>
            <a:headEnd/>
            <a:tailEnd/>
          </a:ln>
        </p:spPr>
      </p:pic>
      <p:sp>
        <p:nvSpPr>
          <p:cNvPr id="71683" name="Rectangle 2"/>
          <p:cNvSpPr>
            <a:spLocks noChangeArrowheads="1"/>
          </p:cNvSpPr>
          <p:nvPr/>
        </p:nvSpPr>
        <p:spPr bwMode="auto">
          <a:xfrm>
            <a:off x="2819400" y="0"/>
            <a:ext cx="3251200" cy="457200"/>
          </a:xfrm>
          <a:prstGeom prst="rect">
            <a:avLst/>
          </a:prstGeom>
          <a:noFill/>
          <a:ln w="9525">
            <a:noFill/>
            <a:miter lim="800000"/>
            <a:headEnd/>
            <a:tailEnd/>
          </a:ln>
        </p:spPr>
        <p:txBody>
          <a:bodyPr wrap="none">
            <a:prstTxWarp prst="textNoShape">
              <a:avLst/>
            </a:prstTxWarp>
            <a:spAutoFit/>
          </a:bodyPr>
          <a:lstStyle/>
          <a:p>
            <a:pPr eaLnBrk="0" hangingPunct="0"/>
            <a:r>
              <a:rPr lang="en-US"/>
              <a:t>Real Antenna Patterns</a:t>
            </a:r>
          </a:p>
        </p:txBody>
      </p:sp>
      <p:sp>
        <p:nvSpPr>
          <p:cNvPr id="71684" name="Rectangle 12"/>
          <p:cNvSpPr>
            <a:spLocks noChangeArrowheads="1"/>
          </p:cNvSpPr>
          <p:nvPr/>
        </p:nvSpPr>
        <p:spPr bwMode="auto">
          <a:xfrm>
            <a:off x="381000" y="2895600"/>
            <a:ext cx="3790950" cy="304800"/>
          </a:xfrm>
          <a:prstGeom prst="rect">
            <a:avLst/>
          </a:prstGeom>
          <a:noFill/>
          <a:ln w="9525">
            <a:noFill/>
            <a:miter lim="800000"/>
            <a:headEnd/>
            <a:tailEnd/>
          </a:ln>
        </p:spPr>
        <p:txBody>
          <a:bodyPr wrap="none">
            <a:prstTxWarp prst="textNoShape">
              <a:avLst/>
            </a:prstTxWarp>
            <a:spAutoFit/>
          </a:bodyPr>
          <a:lstStyle/>
          <a:p>
            <a:pPr eaLnBrk="0" hangingPunct="0"/>
            <a:r>
              <a:rPr lang="en-US" sz="1400"/>
              <a:t>Courtesy of Vince Rodriguez of ETS-Lindgren</a:t>
            </a:r>
          </a:p>
        </p:txBody>
      </p:sp>
      <p:pic>
        <p:nvPicPr>
          <p:cNvPr id="71685" name="Picture 11" descr="Vertical dipole pattern EMCO"/>
          <p:cNvPicPr>
            <a:picLocks noChangeAspect="1" noChangeArrowheads="1"/>
          </p:cNvPicPr>
          <p:nvPr/>
        </p:nvPicPr>
        <p:blipFill>
          <a:blip r:embed="rId4"/>
          <a:srcRect l="9865" b="53738"/>
          <a:stretch>
            <a:fillRect/>
          </a:stretch>
        </p:blipFill>
        <p:spPr bwMode="auto">
          <a:xfrm>
            <a:off x="0" y="533400"/>
            <a:ext cx="5334000" cy="1793875"/>
          </a:xfrm>
          <a:prstGeom prst="rect">
            <a:avLst/>
          </a:prstGeom>
          <a:noFill/>
          <a:ln w="9525">
            <a:noFill/>
            <a:miter lim="800000"/>
            <a:headEnd/>
            <a:tailEnd/>
          </a:ln>
        </p:spPr>
      </p:pic>
      <p:sp>
        <p:nvSpPr>
          <p:cNvPr id="71686" name="Rectangle 18"/>
          <p:cNvSpPr>
            <a:spLocks noChangeArrowheads="1"/>
          </p:cNvSpPr>
          <p:nvPr/>
        </p:nvSpPr>
        <p:spPr bwMode="auto">
          <a:xfrm>
            <a:off x="5257800" y="762000"/>
            <a:ext cx="2787650" cy="336550"/>
          </a:xfrm>
          <a:prstGeom prst="rect">
            <a:avLst/>
          </a:prstGeom>
          <a:noFill/>
          <a:ln w="9525">
            <a:noFill/>
            <a:miter lim="800000"/>
            <a:headEnd/>
            <a:tailEnd/>
          </a:ln>
        </p:spPr>
        <p:txBody>
          <a:bodyPr wrap="none">
            <a:prstTxWarp prst="textNoShape">
              <a:avLst/>
            </a:prstTxWarp>
            <a:spAutoFit/>
          </a:bodyPr>
          <a:lstStyle/>
          <a:p>
            <a:pPr eaLnBrk="0" hangingPunct="0"/>
            <a:r>
              <a:rPr lang="en-US" sz="1600"/>
              <a:t>Directivity = 1.64, or 2.15 dBi</a:t>
            </a:r>
          </a:p>
        </p:txBody>
      </p:sp>
      <p:sp>
        <p:nvSpPr>
          <p:cNvPr id="71687" name="Line 19"/>
          <p:cNvSpPr>
            <a:spLocks noChangeShapeType="1"/>
          </p:cNvSpPr>
          <p:nvPr/>
        </p:nvSpPr>
        <p:spPr bwMode="auto">
          <a:xfrm flipH="1">
            <a:off x="3505200" y="914400"/>
            <a:ext cx="1600200" cy="2286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71688" name="Rectangle 21"/>
          <p:cNvSpPr>
            <a:spLocks noChangeArrowheads="1"/>
          </p:cNvSpPr>
          <p:nvPr/>
        </p:nvSpPr>
        <p:spPr bwMode="auto">
          <a:xfrm>
            <a:off x="228600" y="5562600"/>
            <a:ext cx="2787650" cy="336550"/>
          </a:xfrm>
          <a:prstGeom prst="rect">
            <a:avLst/>
          </a:prstGeom>
          <a:noFill/>
          <a:ln w="9525">
            <a:noFill/>
            <a:miter lim="800000"/>
            <a:headEnd/>
            <a:tailEnd/>
          </a:ln>
        </p:spPr>
        <p:txBody>
          <a:bodyPr wrap="none">
            <a:prstTxWarp prst="textNoShape">
              <a:avLst/>
            </a:prstTxWarp>
            <a:spAutoFit/>
          </a:bodyPr>
          <a:lstStyle/>
          <a:p>
            <a:pPr eaLnBrk="0" hangingPunct="0"/>
            <a:r>
              <a:rPr lang="en-US" sz="1600"/>
              <a:t>Directivity = 3.28, or 5.15 dBi</a:t>
            </a:r>
          </a:p>
        </p:txBody>
      </p:sp>
      <p:sp>
        <p:nvSpPr>
          <p:cNvPr id="71689" name="Line 22"/>
          <p:cNvSpPr>
            <a:spLocks noChangeShapeType="1"/>
          </p:cNvSpPr>
          <p:nvPr/>
        </p:nvSpPr>
        <p:spPr bwMode="auto">
          <a:xfrm flipV="1">
            <a:off x="2743200" y="4800600"/>
            <a:ext cx="1066800" cy="685800"/>
          </a:xfrm>
          <a:prstGeom prst="line">
            <a:avLst/>
          </a:prstGeom>
          <a:noFill/>
          <a:ln w="9525">
            <a:solidFill>
              <a:schemeClr val="tx1"/>
            </a:solidFill>
            <a:round/>
            <a:headEnd/>
            <a:tailEnd type="triangle" w="med" len="med"/>
          </a:ln>
        </p:spPr>
        <p:txBody>
          <a:bodyPr wrap="none" anchor="ctr">
            <a:prstTxWarp prst="textNoShape">
              <a:avLst/>
            </a:prstTxWarp>
          </a:bodyPr>
          <a:lstStyle/>
          <a:p>
            <a:endParaRPr lang="en-US"/>
          </a:p>
        </p:txBody>
      </p:sp>
      <p:sp>
        <p:nvSpPr>
          <p:cNvPr id="71690" name="Rectangle 14"/>
          <p:cNvSpPr>
            <a:spLocks noChangeArrowheads="1"/>
          </p:cNvSpPr>
          <p:nvPr/>
        </p:nvSpPr>
        <p:spPr bwMode="auto">
          <a:xfrm>
            <a:off x="4419600" y="3276600"/>
            <a:ext cx="3962400" cy="366713"/>
          </a:xfrm>
          <a:prstGeom prst="rect">
            <a:avLst/>
          </a:prstGeom>
          <a:noFill/>
          <a:ln w="9525">
            <a:noFill/>
            <a:miter lim="800000"/>
            <a:headEnd/>
            <a:tailEnd/>
          </a:ln>
        </p:spPr>
        <p:txBody>
          <a:bodyPr>
            <a:prstTxWarp prst="textNoShape">
              <a:avLst/>
            </a:prstTxWarp>
            <a:spAutoFit/>
          </a:bodyPr>
          <a:lstStyle/>
          <a:p>
            <a:pPr eaLnBrk="0" hangingPunct="0"/>
            <a:r>
              <a:rPr lang="en-US" sz="1800"/>
              <a:t>Vertical monopole over ground plane</a:t>
            </a:r>
          </a:p>
        </p:txBody>
      </p:sp>
      <p:sp>
        <p:nvSpPr>
          <p:cNvPr id="71691" name="Line 25"/>
          <p:cNvSpPr>
            <a:spLocks noChangeShapeType="1"/>
          </p:cNvSpPr>
          <p:nvPr/>
        </p:nvSpPr>
        <p:spPr bwMode="auto">
          <a:xfrm flipH="1" flipV="1">
            <a:off x="1143000" y="2286000"/>
            <a:ext cx="914400" cy="152400"/>
          </a:xfrm>
          <a:prstGeom prst="line">
            <a:avLst/>
          </a:prstGeom>
          <a:noFill/>
          <a:ln w="38100">
            <a:solidFill>
              <a:srgbClr val="E11B16"/>
            </a:solidFill>
            <a:round/>
            <a:headEnd/>
            <a:tailEnd type="triangle" w="med" len="med"/>
          </a:ln>
        </p:spPr>
        <p:txBody>
          <a:bodyPr wrap="none" anchor="ctr">
            <a:prstTxWarp prst="textNoShape">
              <a:avLst/>
            </a:prstTxWarp>
          </a:bodyPr>
          <a:lstStyle/>
          <a:p>
            <a:endParaRPr lang="en-US"/>
          </a:p>
        </p:txBody>
      </p:sp>
      <p:sp>
        <p:nvSpPr>
          <p:cNvPr id="71692" name="Rectangle 26"/>
          <p:cNvSpPr>
            <a:spLocks noChangeArrowheads="1"/>
          </p:cNvSpPr>
          <p:nvPr/>
        </p:nvSpPr>
        <p:spPr bwMode="auto">
          <a:xfrm>
            <a:off x="2057400" y="2362200"/>
            <a:ext cx="1066800" cy="396875"/>
          </a:xfrm>
          <a:prstGeom prst="rect">
            <a:avLst/>
          </a:prstGeom>
          <a:noFill/>
          <a:ln w="9525">
            <a:noFill/>
            <a:miter lim="800000"/>
            <a:headEnd/>
            <a:tailEnd/>
          </a:ln>
        </p:spPr>
        <p:txBody>
          <a:bodyPr>
            <a:prstTxWarp prst="textNoShape">
              <a:avLst/>
            </a:prstTxWarp>
            <a:spAutoFit/>
          </a:bodyPr>
          <a:lstStyle/>
          <a:p>
            <a:pPr eaLnBrk="0" hangingPunct="0"/>
            <a:r>
              <a:rPr lang="en-US" sz="1000" b="1">
                <a:solidFill>
                  <a:srgbClr val="804000"/>
                </a:solidFill>
                <a:latin typeface="Baskerville Old Face" charset="0"/>
              </a:rPr>
              <a:t>But not omni in the E plane</a:t>
            </a:r>
          </a:p>
        </p:txBody>
      </p:sp>
      <p:sp>
        <p:nvSpPr>
          <p:cNvPr id="71693" name="Rectangle 4"/>
          <p:cNvSpPr>
            <a:spLocks noChangeArrowheads="1"/>
          </p:cNvSpPr>
          <p:nvPr/>
        </p:nvSpPr>
        <p:spPr bwMode="auto">
          <a:xfrm>
            <a:off x="1447800" y="609600"/>
            <a:ext cx="1752600" cy="366713"/>
          </a:xfrm>
          <a:prstGeom prst="rect">
            <a:avLst/>
          </a:prstGeom>
          <a:noFill/>
          <a:ln w="9525">
            <a:noFill/>
            <a:miter lim="800000"/>
            <a:headEnd/>
            <a:tailEnd/>
          </a:ln>
        </p:spPr>
        <p:txBody>
          <a:bodyPr>
            <a:prstTxWarp prst="textNoShape">
              <a:avLst/>
            </a:prstTxWarp>
            <a:spAutoFit/>
          </a:bodyPr>
          <a:lstStyle/>
          <a:p>
            <a:pPr eaLnBrk="0" hangingPunct="0"/>
            <a:r>
              <a:rPr lang="en-US" sz="1800"/>
              <a:t>Vertical dipole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2819400" y="0"/>
            <a:ext cx="3251200" cy="457200"/>
          </a:xfrm>
          <a:prstGeom prst="rect">
            <a:avLst/>
          </a:prstGeom>
          <a:noFill/>
          <a:ln w="9525">
            <a:noFill/>
            <a:miter lim="800000"/>
            <a:headEnd/>
            <a:tailEnd/>
          </a:ln>
        </p:spPr>
        <p:txBody>
          <a:bodyPr wrap="none">
            <a:prstTxWarp prst="textNoShape">
              <a:avLst/>
            </a:prstTxWarp>
            <a:spAutoFit/>
          </a:bodyPr>
          <a:lstStyle/>
          <a:p>
            <a:pPr eaLnBrk="0" hangingPunct="0"/>
            <a:r>
              <a:rPr lang="en-US"/>
              <a:t>Real Antenna Patterns</a:t>
            </a:r>
          </a:p>
        </p:txBody>
      </p:sp>
      <p:sp>
        <p:nvSpPr>
          <p:cNvPr id="73731" name="Rectangle 3"/>
          <p:cNvSpPr>
            <a:spLocks noChangeArrowheads="1"/>
          </p:cNvSpPr>
          <p:nvPr/>
        </p:nvSpPr>
        <p:spPr bwMode="auto">
          <a:xfrm>
            <a:off x="685800" y="762000"/>
            <a:ext cx="3886200" cy="366713"/>
          </a:xfrm>
          <a:prstGeom prst="rect">
            <a:avLst/>
          </a:prstGeom>
          <a:noFill/>
          <a:ln w="9525">
            <a:noFill/>
            <a:miter lim="800000"/>
            <a:headEnd/>
            <a:tailEnd/>
          </a:ln>
        </p:spPr>
        <p:txBody>
          <a:bodyPr>
            <a:prstTxWarp prst="textNoShape">
              <a:avLst/>
            </a:prstTxWarp>
            <a:spAutoFit/>
          </a:bodyPr>
          <a:lstStyle/>
          <a:p>
            <a:pPr eaLnBrk="0" hangingPunct="0"/>
            <a:r>
              <a:rPr lang="en-US" sz="1800"/>
              <a:t>Vertical dipole - pattern explanation</a:t>
            </a:r>
            <a:endParaRPr lang="en-US" sz="1600"/>
          </a:p>
        </p:txBody>
      </p:sp>
      <p:pic>
        <p:nvPicPr>
          <p:cNvPr id="73732" name="Picture 5" descr="Vertical dipole pattern EMCO"/>
          <p:cNvPicPr>
            <a:picLocks noChangeAspect="1" noChangeArrowheads="1"/>
          </p:cNvPicPr>
          <p:nvPr/>
        </p:nvPicPr>
        <p:blipFill>
          <a:blip r:embed="rId3"/>
          <a:srcRect/>
          <a:stretch>
            <a:fillRect/>
          </a:stretch>
        </p:blipFill>
        <p:spPr bwMode="auto">
          <a:xfrm>
            <a:off x="0" y="1219200"/>
            <a:ext cx="4800600" cy="3146425"/>
          </a:xfrm>
          <a:prstGeom prst="rect">
            <a:avLst/>
          </a:prstGeom>
          <a:noFill/>
          <a:ln w="9525">
            <a:noFill/>
            <a:miter lim="800000"/>
            <a:headEnd/>
            <a:tailEnd/>
          </a:ln>
        </p:spPr>
      </p:pic>
      <p:sp>
        <p:nvSpPr>
          <p:cNvPr id="73733" name="Rectangle 6"/>
          <p:cNvSpPr>
            <a:spLocks noChangeArrowheads="1"/>
          </p:cNvSpPr>
          <p:nvPr/>
        </p:nvSpPr>
        <p:spPr bwMode="auto">
          <a:xfrm>
            <a:off x="838200" y="4800600"/>
            <a:ext cx="2760663" cy="244475"/>
          </a:xfrm>
          <a:prstGeom prst="rect">
            <a:avLst/>
          </a:prstGeom>
          <a:noFill/>
          <a:ln w="9525">
            <a:noFill/>
            <a:miter lim="800000"/>
            <a:headEnd/>
            <a:tailEnd/>
          </a:ln>
        </p:spPr>
        <p:txBody>
          <a:bodyPr wrap="none">
            <a:prstTxWarp prst="textNoShape">
              <a:avLst/>
            </a:prstTxWarp>
            <a:spAutoFit/>
          </a:bodyPr>
          <a:lstStyle/>
          <a:p>
            <a:pPr eaLnBrk="0" hangingPunct="0"/>
            <a:r>
              <a:rPr lang="en-US" sz="1000"/>
              <a:t>Courtesy of Vince Rodriguez of ETS-Lindgren</a:t>
            </a:r>
            <a:endParaRPr lang="en-US"/>
          </a:p>
        </p:txBody>
      </p:sp>
      <p:pic>
        <p:nvPicPr>
          <p:cNvPr id="73734" name="Picture 7" descr="Dipole pattern"/>
          <p:cNvPicPr>
            <a:picLocks noChangeAspect="1" noChangeArrowheads="1"/>
          </p:cNvPicPr>
          <p:nvPr/>
        </p:nvPicPr>
        <p:blipFill>
          <a:blip r:embed="rId4"/>
          <a:srcRect/>
          <a:stretch>
            <a:fillRect/>
          </a:stretch>
        </p:blipFill>
        <p:spPr bwMode="auto">
          <a:xfrm>
            <a:off x="5334000" y="1066800"/>
            <a:ext cx="3505200" cy="2862263"/>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1447800" y="152400"/>
            <a:ext cx="6199188" cy="457200"/>
          </a:xfrm>
          <a:prstGeom prst="rect">
            <a:avLst/>
          </a:prstGeom>
          <a:noFill/>
          <a:ln w="9525">
            <a:noFill/>
            <a:miter lim="800000"/>
            <a:headEnd/>
            <a:tailEnd/>
          </a:ln>
        </p:spPr>
        <p:txBody>
          <a:bodyPr wrap="none">
            <a:prstTxWarp prst="textNoShape">
              <a:avLst/>
            </a:prstTxWarp>
            <a:spAutoFit/>
          </a:bodyPr>
          <a:lstStyle/>
          <a:p>
            <a:pPr eaLnBrk="0" hangingPunct="0"/>
            <a:r>
              <a:rPr lang="en-US"/>
              <a:t>Real Antenna Patterns - practical application</a:t>
            </a:r>
          </a:p>
        </p:txBody>
      </p:sp>
      <p:sp>
        <p:nvSpPr>
          <p:cNvPr id="75779" name="Rectangle 3"/>
          <p:cNvSpPr>
            <a:spLocks noChangeArrowheads="1"/>
          </p:cNvSpPr>
          <p:nvPr/>
        </p:nvSpPr>
        <p:spPr bwMode="auto">
          <a:xfrm>
            <a:off x="152400" y="762000"/>
            <a:ext cx="4114800" cy="336550"/>
          </a:xfrm>
          <a:prstGeom prst="rect">
            <a:avLst/>
          </a:prstGeom>
          <a:noFill/>
          <a:ln w="9525">
            <a:noFill/>
            <a:miter lim="800000"/>
            <a:headEnd/>
            <a:tailEnd/>
          </a:ln>
        </p:spPr>
        <p:txBody>
          <a:bodyPr>
            <a:prstTxWarp prst="textNoShape">
              <a:avLst/>
            </a:prstTxWarp>
            <a:spAutoFit/>
          </a:bodyPr>
          <a:lstStyle/>
          <a:p>
            <a:pPr eaLnBrk="0" hangingPunct="0"/>
            <a:r>
              <a:rPr lang="en-US" sz="1600"/>
              <a:t>Monopole over infinite ground plane pattern</a:t>
            </a:r>
          </a:p>
        </p:txBody>
      </p:sp>
      <p:pic>
        <p:nvPicPr>
          <p:cNvPr id="75780" name="Picture 7" descr="monopole over ground pattern"/>
          <p:cNvPicPr>
            <a:picLocks noChangeAspect="1" noChangeArrowheads="1"/>
          </p:cNvPicPr>
          <p:nvPr/>
        </p:nvPicPr>
        <p:blipFill>
          <a:blip r:embed="rId3"/>
          <a:srcRect t="14786"/>
          <a:stretch>
            <a:fillRect/>
          </a:stretch>
        </p:blipFill>
        <p:spPr bwMode="auto">
          <a:xfrm>
            <a:off x="304800" y="1219200"/>
            <a:ext cx="3962400" cy="2428875"/>
          </a:xfrm>
          <a:prstGeom prst="rect">
            <a:avLst/>
          </a:prstGeom>
          <a:noFill/>
          <a:ln w="9525">
            <a:noFill/>
            <a:miter lim="800000"/>
            <a:headEnd/>
            <a:tailEnd/>
          </a:ln>
        </p:spPr>
      </p:pic>
      <p:pic>
        <p:nvPicPr>
          <p:cNvPr id="75781" name="Picture 9" descr="Monopole over small ground plane"/>
          <p:cNvPicPr>
            <a:picLocks noChangeAspect="1" noChangeArrowheads="1"/>
          </p:cNvPicPr>
          <p:nvPr/>
        </p:nvPicPr>
        <p:blipFill>
          <a:blip r:embed="rId4"/>
          <a:srcRect/>
          <a:stretch>
            <a:fillRect/>
          </a:stretch>
        </p:blipFill>
        <p:spPr bwMode="auto">
          <a:xfrm>
            <a:off x="4800600" y="990600"/>
            <a:ext cx="4038600" cy="2987675"/>
          </a:xfrm>
          <a:prstGeom prst="rect">
            <a:avLst/>
          </a:prstGeom>
          <a:noFill/>
          <a:ln w="9525">
            <a:noFill/>
            <a:miter lim="800000"/>
            <a:headEnd/>
            <a:tailEnd/>
          </a:ln>
        </p:spPr>
      </p:pic>
      <p:sp>
        <p:nvSpPr>
          <p:cNvPr id="75782" name="Rectangle 10"/>
          <p:cNvSpPr>
            <a:spLocks noChangeArrowheads="1"/>
          </p:cNvSpPr>
          <p:nvPr/>
        </p:nvSpPr>
        <p:spPr bwMode="auto">
          <a:xfrm>
            <a:off x="4495800" y="762000"/>
            <a:ext cx="3990975" cy="336550"/>
          </a:xfrm>
          <a:prstGeom prst="rect">
            <a:avLst/>
          </a:prstGeom>
          <a:noFill/>
          <a:ln w="9525">
            <a:noFill/>
            <a:miter lim="800000"/>
            <a:headEnd/>
            <a:tailEnd/>
          </a:ln>
        </p:spPr>
        <p:txBody>
          <a:bodyPr wrap="none">
            <a:prstTxWarp prst="textNoShape">
              <a:avLst/>
            </a:prstTxWarp>
            <a:spAutoFit/>
          </a:bodyPr>
          <a:lstStyle/>
          <a:p>
            <a:pPr eaLnBrk="0" hangingPunct="0"/>
            <a:r>
              <a:rPr lang="en-US" sz="1600"/>
              <a:t>Monopole over small ground plane pattern</a:t>
            </a:r>
            <a:endParaRPr lang="en-US"/>
          </a:p>
        </p:txBody>
      </p:sp>
      <p:pic>
        <p:nvPicPr>
          <p:cNvPr id="75783" name="Picture 11" descr="MIL-STD-461E rod antenna set-up"/>
          <p:cNvPicPr>
            <a:picLocks noChangeAspect="1" noChangeArrowheads="1"/>
          </p:cNvPicPr>
          <p:nvPr/>
        </p:nvPicPr>
        <p:blipFill>
          <a:blip r:embed="rId5"/>
          <a:srcRect/>
          <a:stretch>
            <a:fillRect/>
          </a:stretch>
        </p:blipFill>
        <p:spPr bwMode="auto">
          <a:xfrm>
            <a:off x="228600" y="3810000"/>
            <a:ext cx="4184650" cy="2813050"/>
          </a:xfrm>
          <a:prstGeom prst="rect">
            <a:avLst/>
          </a:prstGeom>
          <a:noFill/>
          <a:ln w="9525">
            <a:noFill/>
            <a:miter lim="800000"/>
            <a:headEnd/>
            <a:tailEnd/>
          </a:ln>
        </p:spPr>
      </p:pic>
      <p:pic>
        <p:nvPicPr>
          <p:cNvPr id="75784" name="Picture 12" descr="MIL-STD-461F rod antenna set-up"/>
          <p:cNvPicPr>
            <a:picLocks noChangeAspect="1" noChangeArrowheads="1"/>
          </p:cNvPicPr>
          <p:nvPr/>
        </p:nvPicPr>
        <p:blipFill>
          <a:blip r:embed="rId6"/>
          <a:srcRect/>
          <a:stretch>
            <a:fillRect/>
          </a:stretch>
        </p:blipFill>
        <p:spPr bwMode="auto">
          <a:xfrm>
            <a:off x="4572000" y="3657600"/>
            <a:ext cx="4572000" cy="296862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ChangeArrowheads="1"/>
          </p:cNvSpPr>
          <p:nvPr/>
        </p:nvSpPr>
        <p:spPr bwMode="auto">
          <a:xfrm>
            <a:off x="2286000" y="76200"/>
            <a:ext cx="4216400" cy="457200"/>
          </a:xfrm>
          <a:prstGeom prst="rect">
            <a:avLst/>
          </a:prstGeom>
          <a:noFill/>
          <a:ln w="9525">
            <a:noFill/>
            <a:miter lim="800000"/>
            <a:headEnd/>
            <a:tailEnd/>
          </a:ln>
        </p:spPr>
        <p:txBody>
          <a:bodyPr wrap="none">
            <a:prstTxWarp prst="textNoShape">
              <a:avLst/>
            </a:prstTxWarp>
            <a:spAutoFit/>
          </a:bodyPr>
          <a:lstStyle/>
          <a:p>
            <a:pPr eaLnBrk="0" hangingPunct="0"/>
            <a:r>
              <a:rPr lang="en-US"/>
              <a:t>Another Basic Concept - Gain</a:t>
            </a:r>
          </a:p>
        </p:txBody>
      </p:sp>
      <p:sp>
        <p:nvSpPr>
          <p:cNvPr id="77827" name="Rectangle 3"/>
          <p:cNvSpPr>
            <a:spLocks noChangeArrowheads="1"/>
          </p:cNvSpPr>
          <p:nvPr/>
        </p:nvSpPr>
        <p:spPr bwMode="auto">
          <a:xfrm>
            <a:off x="1752600" y="609600"/>
            <a:ext cx="5462588" cy="336550"/>
          </a:xfrm>
          <a:prstGeom prst="rect">
            <a:avLst/>
          </a:prstGeom>
          <a:noFill/>
          <a:ln w="9525">
            <a:noFill/>
            <a:miter lim="800000"/>
            <a:headEnd/>
            <a:tailEnd/>
          </a:ln>
        </p:spPr>
        <p:txBody>
          <a:bodyPr>
            <a:prstTxWarp prst="textNoShape">
              <a:avLst/>
            </a:prstTxWarp>
            <a:spAutoFit/>
          </a:bodyPr>
          <a:lstStyle/>
          <a:p>
            <a:pPr algn="ctr" eaLnBrk="0" hangingPunct="0"/>
            <a:r>
              <a:rPr lang="en-US" sz="1600"/>
              <a:t>Gain is directivity multiplied by antenna efficiency (P</a:t>
            </a:r>
            <a:r>
              <a:rPr lang="en-US" sz="1600" baseline="-25000"/>
              <a:t>out</a:t>
            </a:r>
            <a:r>
              <a:rPr lang="en-US" sz="1600"/>
              <a:t>/P</a:t>
            </a:r>
            <a:r>
              <a:rPr lang="en-US" sz="1600" baseline="-25000"/>
              <a:t>in</a:t>
            </a:r>
            <a:r>
              <a:rPr lang="en-US" sz="1600"/>
              <a:t>)</a:t>
            </a:r>
            <a:endParaRPr lang="en-US"/>
          </a:p>
        </p:txBody>
      </p:sp>
      <p:pic>
        <p:nvPicPr>
          <p:cNvPr id="77828" name="Picture 4" descr="lightbulb omni-directional radiator"/>
          <p:cNvPicPr>
            <a:picLocks noChangeAspect="1" noChangeArrowheads="1"/>
          </p:cNvPicPr>
          <p:nvPr/>
        </p:nvPicPr>
        <p:blipFill>
          <a:blip r:embed="rId3"/>
          <a:srcRect l="15723" r="15723"/>
          <a:stretch>
            <a:fillRect/>
          </a:stretch>
        </p:blipFill>
        <p:spPr bwMode="auto">
          <a:xfrm>
            <a:off x="4092575" y="1371600"/>
            <a:ext cx="5051425" cy="5486400"/>
          </a:xfrm>
          <a:prstGeom prst="rect">
            <a:avLst/>
          </a:prstGeom>
          <a:noFill/>
          <a:ln w="9525">
            <a:noFill/>
            <a:miter lim="800000"/>
            <a:headEnd/>
            <a:tailEnd/>
          </a:ln>
        </p:spPr>
      </p:pic>
      <p:sp>
        <p:nvSpPr>
          <p:cNvPr id="77829" name="Rectangle 5"/>
          <p:cNvSpPr>
            <a:spLocks noChangeArrowheads="1"/>
          </p:cNvSpPr>
          <p:nvPr/>
        </p:nvSpPr>
        <p:spPr bwMode="auto">
          <a:xfrm>
            <a:off x="152400" y="1371600"/>
            <a:ext cx="3810000" cy="2292350"/>
          </a:xfrm>
          <a:prstGeom prst="rect">
            <a:avLst/>
          </a:prstGeom>
          <a:noFill/>
          <a:ln w="9525">
            <a:noFill/>
            <a:miter lim="800000"/>
            <a:headEnd/>
            <a:tailEnd/>
          </a:ln>
        </p:spPr>
        <p:txBody>
          <a:bodyPr>
            <a:prstTxWarp prst="textNoShape">
              <a:avLst/>
            </a:prstTxWarp>
            <a:spAutoFit/>
          </a:bodyPr>
          <a:lstStyle/>
          <a:p>
            <a:pPr eaLnBrk="0" hangingPunct="0"/>
            <a:r>
              <a:rPr lang="en-US" sz="1600">
                <a:sym typeface="Symbol" charset="2"/>
              </a:rPr>
              <a:t>Here, directivity is unity, so gain relates to the fraction of power emitted as visible light compared to total power dissipated in the filament</a:t>
            </a:r>
          </a:p>
          <a:p>
            <a:pPr eaLnBrk="0" hangingPunct="0"/>
            <a:endParaRPr lang="en-US" sz="1600">
              <a:sym typeface="Symbol" charset="2"/>
            </a:endParaRPr>
          </a:p>
          <a:p>
            <a:pPr eaLnBrk="0" hangingPunct="0"/>
            <a:r>
              <a:rPr lang="en-US" sz="1600">
                <a:sym typeface="Symbol" charset="2"/>
              </a:rPr>
              <a:t>In general, antenna efficiency is related to how much power is dissipated as heat (dc to daylight), instead of in the band of interest.</a:t>
            </a:r>
            <a:endParaRPr lang="en-US" sz="1600"/>
          </a:p>
        </p:txBody>
      </p:sp>
      <p:sp>
        <p:nvSpPr>
          <p:cNvPr id="77830" name="Rectangle 6"/>
          <p:cNvSpPr>
            <a:spLocks noChangeArrowheads="1"/>
          </p:cNvSpPr>
          <p:nvPr/>
        </p:nvSpPr>
        <p:spPr bwMode="auto">
          <a:xfrm>
            <a:off x="685800" y="3657600"/>
            <a:ext cx="2251075" cy="2041525"/>
          </a:xfrm>
          <a:prstGeom prst="rect">
            <a:avLst/>
          </a:prstGeom>
          <a:noFill/>
          <a:ln w="9525">
            <a:noFill/>
            <a:miter lim="800000"/>
            <a:headEnd/>
            <a:tailEnd/>
          </a:ln>
        </p:spPr>
        <p:txBody>
          <a:bodyPr>
            <a:prstTxWarp prst="textNoShape">
              <a:avLst/>
            </a:prstTxWarp>
            <a:spAutoFit/>
          </a:bodyPr>
          <a:lstStyle/>
          <a:p>
            <a:pPr algn="ctr" eaLnBrk="0" hangingPunct="0"/>
            <a:r>
              <a:rPr lang="en-US"/>
              <a:t>P</a:t>
            </a:r>
            <a:r>
              <a:rPr lang="en-US" baseline="-25000"/>
              <a:t>d</a:t>
            </a:r>
            <a:r>
              <a:rPr lang="en-US"/>
              <a:t> </a:t>
            </a:r>
            <a:r>
              <a:rPr lang="en-US">
                <a:sym typeface="Symbol" charset="2"/>
              </a:rPr>
              <a:t> P</a:t>
            </a:r>
            <a:r>
              <a:rPr lang="en-US" baseline="-25000"/>
              <a:t>t</a:t>
            </a:r>
            <a:r>
              <a:rPr lang="en-US">
                <a:sym typeface="Symbol" charset="2"/>
              </a:rPr>
              <a:t>D/4</a:t>
            </a:r>
            <a:r>
              <a:rPr lang="en-US">
                <a:latin typeface="Symbol" charset="2"/>
                <a:sym typeface="Symbol" charset="2"/>
              </a:rPr>
              <a:t></a:t>
            </a:r>
            <a:r>
              <a:rPr lang="en-US"/>
              <a:t>r</a:t>
            </a:r>
            <a:r>
              <a:rPr lang="en-US" baseline="30000"/>
              <a:t>2</a:t>
            </a:r>
          </a:p>
          <a:p>
            <a:pPr algn="ctr" eaLnBrk="0" hangingPunct="0"/>
            <a:r>
              <a:rPr lang="en-US"/>
              <a:t>P</a:t>
            </a:r>
            <a:r>
              <a:rPr lang="en-US" baseline="-25000"/>
              <a:t>d</a:t>
            </a:r>
            <a:r>
              <a:rPr lang="en-US"/>
              <a:t> </a:t>
            </a:r>
            <a:r>
              <a:rPr lang="en-US">
                <a:sym typeface="Symbol" charset="2"/>
              </a:rPr>
              <a:t>= P</a:t>
            </a:r>
            <a:r>
              <a:rPr lang="en-US" baseline="-25000"/>
              <a:t>t</a:t>
            </a:r>
            <a:r>
              <a:rPr lang="en-US">
                <a:latin typeface="Symbol" charset="2"/>
                <a:sym typeface="Symbol" charset="2"/>
              </a:rPr>
              <a:t></a:t>
            </a:r>
            <a:r>
              <a:rPr lang="en-US">
                <a:sym typeface="Symbol" charset="2"/>
              </a:rPr>
              <a:t>D/4</a:t>
            </a:r>
            <a:r>
              <a:rPr lang="en-US">
                <a:latin typeface="Symbol" charset="2"/>
                <a:sym typeface="Symbol" charset="2"/>
              </a:rPr>
              <a:t></a:t>
            </a:r>
            <a:r>
              <a:rPr lang="en-US"/>
              <a:t>r</a:t>
            </a:r>
            <a:r>
              <a:rPr lang="en-US" baseline="30000"/>
              <a:t>2</a:t>
            </a:r>
          </a:p>
          <a:p>
            <a:pPr algn="ctr" eaLnBrk="0" hangingPunct="0"/>
            <a:endParaRPr lang="en-US" baseline="30000"/>
          </a:p>
          <a:p>
            <a:pPr algn="ctr" eaLnBrk="0" hangingPunct="0"/>
            <a:r>
              <a:rPr lang="en-US"/>
              <a:t>G =</a:t>
            </a:r>
            <a:r>
              <a:rPr lang="en-US" baseline="30000"/>
              <a:t> </a:t>
            </a:r>
            <a:r>
              <a:rPr lang="en-US">
                <a:latin typeface="Symbol" charset="2"/>
                <a:sym typeface="Symbol" charset="2"/>
              </a:rPr>
              <a:t></a:t>
            </a:r>
            <a:r>
              <a:rPr lang="en-US">
                <a:sym typeface="Symbol" charset="2"/>
              </a:rPr>
              <a:t>D</a:t>
            </a:r>
          </a:p>
          <a:p>
            <a:pPr algn="ctr" eaLnBrk="0" hangingPunct="0"/>
            <a:endParaRPr lang="en-US" baseline="30000"/>
          </a:p>
          <a:p>
            <a:pPr algn="ctr" eaLnBrk="0" hangingPunct="0"/>
            <a:r>
              <a:rPr lang="en-US"/>
              <a:t>P</a:t>
            </a:r>
            <a:r>
              <a:rPr lang="en-US" baseline="-25000"/>
              <a:t>d</a:t>
            </a:r>
            <a:r>
              <a:rPr lang="en-US"/>
              <a:t> </a:t>
            </a:r>
            <a:r>
              <a:rPr lang="en-US">
                <a:sym typeface="Symbol" charset="2"/>
              </a:rPr>
              <a:t>= P</a:t>
            </a:r>
            <a:r>
              <a:rPr lang="en-US" baseline="-25000"/>
              <a:t>t</a:t>
            </a:r>
            <a:r>
              <a:rPr lang="en-US"/>
              <a:t>G</a:t>
            </a:r>
            <a:r>
              <a:rPr lang="en-US">
                <a:sym typeface="Symbol" charset="2"/>
              </a:rPr>
              <a:t>/4</a:t>
            </a:r>
            <a:r>
              <a:rPr lang="en-US">
                <a:latin typeface="Symbol" charset="2"/>
                <a:sym typeface="Symbol" charset="2"/>
              </a:rPr>
              <a:t></a:t>
            </a:r>
            <a:r>
              <a:rPr lang="en-US"/>
              <a:t>r</a:t>
            </a:r>
            <a:r>
              <a:rPr lang="en-US" baseline="30000"/>
              <a:t>2</a:t>
            </a:r>
          </a:p>
        </p:txBody>
      </p:sp>
      <p:sp>
        <p:nvSpPr>
          <p:cNvPr id="77831" name="Rectangle 7"/>
          <p:cNvSpPr>
            <a:spLocks noChangeArrowheads="1"/>
          </p:cNvSpPr>
          <p:nvPr/>
        </p:nvSpPr>
        <p:spPr bwMode="auto">
          <a:xfrm>
            <a:off x="533400" y="5181600"/>
            <a:ext cx="2514600" cy="609600"/>
          </a:xfrm>
          <a:prstGeom prst="rect">
            <a:avLst/>
          </a:prstGeom>
          <a:noFill/>
          <a:ln w="38100">
            <a:solidFill>
              <a:srgbClr val="E11B16"/>
            </a:solidFill>
            <a:prstDash val="dash"/>
            <a:miter lim="800000"/>
            <a:headEnd/>
            <a:tailEnd/>
          </a:ln>
        </p:spPr>
        <p:txBody>
          <a:bodyPr wrap="none" anchor="ctr">
            <a:prstTxWarp prst="textNoShape">
              <a:avLst/>
            </a:prstTxWarp>
          </a:bodyPr>
          <a:lstStyle/>
          <a:p>
            <a:pPr eaLnBrk="0" hangingPunct="0"/>
            <a:endParaRPr lang="en-US"/>
          </a:p>
        </p:txBody>
      </p:sp>
    </p:spTree>
  </p:cSld>
  <p:clrMapOvr>
    <a:masterClrMapping/>
  </p:clrMapOvr>
</p:sld>
</file>

<file path=ppt/theme/theme1.xml><?xml version="1.0" encoding="utf-8"?>
<a:theme xmlns:a="http://schemas.openxmlformats.org/drawingml/2006/main" name="Blank Presentation">
  <a:themeElements>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charset="0"/>
            <a:ea typeface="ＭＳ Ｐゴシック" charset="-128"/>
            <a:cs typeface="ＭＳ Ｐゴシック"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11490</TotalTime>
  <Words>1564</Words>
  <Application>Microsoft Office PowerPoint</Application>
  <PresentationFormat>On-screen Show (4:3)</PresentationFormat>
  <Paragraphs>202</Paragraphs>
  <Slides>32</Slides>
  <Notes>32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Blank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EMC Compliance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Ken Javor</dc:creator>
  <cp:lastModifiedBy>Gottschall, Janet S. (LARC-B703)[LITES]</cp:lastModifiedBy>
  <cp:revision>154</cp:revision>
  <dcterms:created xsi:type="dcterms:W3CDTF">2014-03-29T05:07:42Z</dcterms:created>
  <dcterms:modified xsi:type="dcterms:W3CDTF">2014-08-01T13:17:13Z</dcterms:modified>
</cp:coreProperties>
</file>