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 id="2147483660" r:id="rId2"/>
  </p:sldMasterIdLst>
  <p:notesMasterIdLst>
    <p:notesMasterId r:id="rId43"/>
  </p:notesMasterIdLst>
  <p:handoutMasterIdLst>
    <p:handoutMasterId r:id="rId44"/>
  </p:handoutMasterIdLst>
  <p:sldIdLst>
    <p:sldId id="333" r:id="rId3"/>
    <p:sldId id="334" r:id="rId4"/>
    <p:sldId id="328" r:id="rId5"/>
    <p:sldId id="256" r:id="rId6"/>
    <p:sldId id="312" r:id="rId7"/>
    <p:sldId id="275" r:id="rId8"/>
    <p:sldId id="310" r:id="rId9"/>
    <p:sldId id="263" r:id="rId10"/>
    <p:sldId id="265" r:id="rId11"/>
    <p:sldId id="264" r:id="rId12"/>
    <p:sldId id="319" r:id="rId13"/>
    <p:sldId id="330" r:id="rId14"/>
    <p:sldId id="268" r:id="rId15"/>
    <p:sldId id="331" r:id="rId16"/>
    <p:sldId id="332" r:id="rId17"/>
    <p:sldId id="309" r:id="rId18"/>
    <p:sldId id="320" r:id="rId19"/>
    <p:sldId id="281" r:id="rId20"/>
    <p:sldId id="329" r:id="rId21"/>
    <p:sldId id="278" r:id="rId22"/>
    <p:sldId id="280" r:id="rId23"/>
    <p:sldId id="321" r:id="rId24"/>
    <p:sldId id="283" r:id="rId25"/>
    <p:sldId id="293" r:id="rId26"/>
    <p:sldId id="294" r:id="rId27"/>
    <p:sldId id="322" r:id="rId28"/>
    <p:sldId id="299" r:id="rId29"/>
    <p:sldId id="323" r:id="rId30"/>
    <p:sldId id="301" r:id="rId31"/>
    <p:sldId id="324" r:id="rId32"/>
    <p:sldId id="304" r:id="rId33"/>
    <p:sldId id="325" r:id="rId34"/>
    <p:sldId id="316" r:id="rId35"/>
    <p:sldId id="326" r:id="rId36"/>
    <p:sldId id="327" r:id="rId37"/>
    <p:sldId id="292" r:id="rId38"/>
    <p:sldId id="313" r:id="rId39"/>
    <p:sldId id="317" r:id="rId40"/>
    <p:sldId id="335" r:id="rId41"/>
    <p:sldId id="336" r:id="rId42"/>
  </p:sldIdLst>
  <p:sldSz cx="9740900" cy="7454900"/>
  <p:notesSz cx="6858000" cy="9101138"/>
  <p:kinsoku lang="ja-JP" invalStChars="" invalEndChars=""/>
  <p:defaultTextStyle>
    <a:defPPr>
      <a:defRPr lang="en-US"/>
    </a:defPPr>
    <a:lvl1pPr algn="l" rtl="0" eaLnBrk="0" fontAlgn="base" hangingPunct="0">
      <a:lnSpc>
        <a:spcPct val="90000"/>
      </a:lnSpc>
      <a:spcBef>
        <a:spcPct val="0"/>
      </a:spcBef>
      <a:spcAft>
        <a:spcPct val="0"/>
      </a:spcAft>
      <a:defRPr b="1" kern="1200">
        <a:solidFill>
          <a:schemeClr val="tx1"/>
        </a:solidFill>
        <a:latin typeface="Arial" charset="0"/>
        <a:ea typeface="+mn-ea"/>
        <a:cs typeface="+mn-cs"/>
      </a:defRPr>
    </a:lvl1pPr>
    <a:lvl2pPr marL="456814" algn="l" rtl="0" eaLnBrk="0" fontAlgn="base" hangingPunct="0">
      <a:lnSpc>
        <a:spcPct val="90000"/>
      </a:lnSpc>
      <a:spcBef>
        <a:spcPct val="0"/>
      </a:spcBef>
      <a:spcAft>
        <a:spcPct val="0"/>
      </a:spcAft>
      <a:defRPr b="1" kern="1200">
        <a:solidFill>
          <a:schemeClr val="tx1"/>
        </a:solidFill>
        <a:latin typeface="Arial" charset="0"/>
        <a:ea typeface="+mn-ea"/>
        <a:cs typeface="+mn-cs"/>
      </a:defRPr>
    </a:lvl2pPr>
    <a:lvl3pPr marL="913626" algn="l" rtl="0" eaLnBrk="0" fontAlgn="base" hangingPunct="0">
      <a:lnSpc>
        <a:spcPct val="90000"/>
      </a:lnSpc>
      <a:spcBef>
        <a:spcPct val="0"/>
      </a:spcBef>
      <a:spcAft>
        <a:spcPct val="0"/>
      </a:spcAft>
      <a:defRPr b="1" kern="1200">
        <a:solidFill>
          <a:schemeClr val="tx1"/>
        </a:solidFill>
        <a:latin typeface="Arial" charset="0"/>
        <a:ea typeface="+mn-ea"/>
        <a:cs typeface="+mn-cs"/>
      </a:defRPr>
    </a:lvl3pPr>
    <a:lvl4pPr marL="1370440" algn="l" rtl="0" eaLnBrk="0" fontAlgn="base" hangingPunct="0">
      <a:lnSpc>
        <a:spcPct val="90000"/>
      </a:lnSpc>
      <a:spcBef>
        <a:spcPct val="0"/>
      </a:spcBef>
      <a:spcAft>
        <a:spcPct val="0"/>
      </a:spcAft>
      <a:defRPr b="1" kern="1200">
        <a:solidFill>
          <a:schemeClr val="tx1"/>
        </a:solidFill>
        <a:latin typeface="Arial" charset="0"/>
        <a:ea typeface="+mn-ea"/>
        <a:cs typeface="+mn-cs"/>
      </a:defRPr>
    </a:lvl4pPr>
    <a:lvl5pPr marL="1827251" algn="l" rtl="0" eaLnBrk="0" fontAlgn="base" hangingPunct="0">
      <a:lnSpc>
        <a:spcPct val="90000"/>
      </a:lnSpc>
      <a:spcBef>
        <a:spcPct val="0"/>
      </a:spcBef>
      <a:spcAft>
        <a:spcPct val="0"/>
      </a:spcAft>
      <a:defRPr b="1" kern="1200">
        <a:solidFill>
          <a:schemeClr val="tx1"/>
        </a:solidFill>
        <a:latin typeface="Arial" charset="0"/>
        <a:ea typeface="+mn-ea"/>
        <a:cs typeface="+mn-cs"/>
      </a:defRPr>
    </a:lvl5pPr>
    <a:lvl6pPr marL="2284063" algn="l" defTabSz="913626" rtl="0" eaLnBrk="1" latinLnBrk="0" hangingPunct="1">
      <a:defRPr b="1" kern="1200">
        <a:solidFill>
          <a:schemeClr val="tx1"/>
        </a:solidFill>
        <a:latin typeface="Arial" charset="0"/>
        <a:ea typeface="+mn-ea"/>
        <a:cs typeface="+mn-cs"/>
      </a:defRPr>
    </a:lvl6pPr>
    <a:lvl7pPr marL="2740879" algn="l" defTabSz="913626" rtl="0" eaLnBrk="1" latinLnBrk="0" hangingPunct="1">
      <a:defRPr b="1" kern="1200">
        <a:solidFill>
          <a:schemeClr val="tx1"/>
        </a:solidFill>
        <a:latin typeface="Arial" charset="0"/>
        <a:ea typeface="+mn-ea"/>
        <a:cs typeface="+mn-cs"/>
      </a:defRPr>
    </a:lvl7pPr>
    <a:lvl8pPr marL="3197692" algn="l" defTabSz="913626" rtl="0" eaLnBrk="1" latinLnBrk="0" hangingPunct="1">
      <a:defRPr b="1" kern="1200">
        <a:solidFill>
          <a:schemeClr val="tx1"/>
        </a:solidFill>
        <a:latin typeface="Arial" charset="0"/>
        <a:ea typeface="+mn-ea"/>
        <a:cs typeface="+mn-cs"/>
      </a:defRPr>
    </a:lvl8pPr>
    <a:lvl9pPr marL="3654503" algn="l" defTabSz="913626" rtl="0" eaLnBrk="1" latinLnBrk="0" hangingPunct="1">
      <a:defRPr b="1"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348">
          <p15:clr>
            <a:srgbClr val="A4A3A4"/>
          </p15:clr>
        </p15:guide>
        <p15:guide id="2" pos="30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4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27" d="100"/>
          <a:sy n="127" d="100"/>
        </p:scale>
        <p:origin x="-84" y="96"/>
      </p:cViewPr>
      <p:guideLst>
        <p:guide orient="horz" pos="2348"/>
        <p:guide pos="3068"/>
      </p:guideLst>
    </p:cSldViewPr>
  </p:slideViewPr>
  <p:notesTextViewPr>
    <p:cViewPr>
      <p:scale>
        <a:sx n="100" d="100"/>
        <a:sy n="100" d="100"/>
      </p:scale>
      <p:origin x="0" y="0"/>
    </p:cViewPr>
  </p:notesTextViewPr>
  <p:sorterViewPr>
    <p:cViewPr>
      <p:scale>
        <a:sx n="100" d="100"/>
        <a:sy n="100" d="100"/>
      </p:scale>
      <p:origin x="0" y="-682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25616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1023938" y="430213"/>
            <a:ext cx="4822825" cy="3690937"/>
          </a:xfrm>
          <a:prstGeom prst="rect">
            <a:avLst/>
          </a:prstGeom>
          <a:noFill/>
          <a:ln w="12700">
            <a:solidFill>
              <a:schemeClr val="tx1"/>
            </a:solidFill>
            <a:miter lim="800000"/>
            <a:headEnd/>
            <a:tailEnd/>
          </a:ln>
          <a:effectLst/>
        </p:spPr>
      </p:sp>
    </p:spTree>
    <p:extLst>
      <p:ext uri="{BB962C8B-B14F-4D97-AF65-F5344CB8AC3E}">
        <p14:creationId xmlns:p14="http://schemas.microsoft.com/office/powerpoint/2010/main" val="1407777408"/>
      </p:ext>
    </p:extLst>
  </p:cSld>
  <p:clrMap bg1="lt1" tx1="dk1" bg2="lt2" tx2="dk2" accent1="accent1" accent2="accent2" accent3="accent3" accent4="accent4" accent5="accent5" accent6="accent6" hlink="hlink" folHlink="folHlink"/>
  <p:notesStyle>
    <a:lvl1pPr algn="l" rtl="0" eaLnBrk="0" fontAlgn="base" hangingPunct="0">
      <a:lnSpc>
        <a:spcPct val="90000"/>
      </a:lnSpc>
      <a:spcBef>
        <a:spcPct val="40000"/>
      </a:spcBef>
      <a:spcAft>
        <a:spcPct val="0"/>
      </a:spcAft>
      <a:defRPr sz="1200" kern="1200">
        <a:solidFill>
          <a:schemeClr val="tx1"/>
        </a:solidFill>
        <a:latin typeface="Arial" charset="0"/>
        <a:ea typeface="+mn-ea"/>
        <a:cs typeface="+mn-cs"/>
      </a:defRPr>
    </a:lvl1pPr>
    <a:lvl2pPr marL="456814" algn="l" rtl="0" eaLnBrk="0" fontAlgn="base" hangingPunct="0">
      <a:lnSpc>
        <a:spcPct val="90000"/>
      </a:lnSpc>
      <a:spcBef>
        <a:spcPct val="40000"/>
      </a:spcBef>
      <a:spcAft>
        <a:spcPct val="0"/>
      </a:spcAft>
      <a:defRPr sz="1200" kern="1200">
        <a:solidFill>
          <a:schemeClr val="tx1"/>
        </a:solidFill>
        <a:latin typeface="Arial" charset="0"/>
        <a:ea typeface="+mn-ea"/>
        <a:cs typeface="+mn-cs"/>
      </a:defRPr>
    </a:lvl2pPr>
    <a:lvl3pPr marL="913626" algn="l" rtl="0" eaLnBrk="0" fontAlgn="base" hangingPunct="0">
      <a:lnSpc>
        <a:spcPct val="90000"/>
      </a:lnSpc>
      <a:spcBef>
        <a:spcPct val="40000"/>
      </a:spcBef>
      <a:spcAft>
        <a:spcPct val="0"/>
      </a:spcAft>
      <a:defRPr sz="1200" kern="1200">
        <a:solidFill>
          <a:schemeClr val="tx1"/>
        </a:solidFill>
        <a:latin typeface="Arial" charset="0"/>
        <a:ea typeface="+mn-ea"/>
        <a:cs typeface="+mn-cs"/>
      </a:defRPr>
    </a:lvl3pPr>
    <a:lvl4pPr marL="1370440" algn="l" rtl="0" eaLnBrk="0" fontAlgn="base" hangingPunct="0">
      <a:lnSpc>
        <a:spcPct val="90000"/>
      </a:lnSpc>
      <a:spcBef>
        <a:spcPct val="40000"/>
      </a:spcBef>
      <a:spcAft>
        <a:spcPct val="0"/>
      </a:spcAft>
      <a:defRPr sz="1200" kern="1200">
        <a:solidFill>
          <a:schemeClr val="tx1"/>
        </a:solidFill>
        <a:latin typeface="Arial" charset="0"/>
        <a:ea typeface="+mn-ea"/>
        <a:cs typeface="+mn-cs"/>
      </a:defRPr>
    </a:lvl4pPr>
    <a:lvl5pPr marL="1827251" algn="l" rtl="0" eaLnBrk="0" fontAlgn="base" hangingPunct="0">
      <a:lnSpc>
        <a:spcPct val="90000"/>
      </a:lnSpc>
      <a:spcBef>
        <a:spcPct val="40000"/>
      </a:spcBef>
      <a:spcAft>
        <a:spcPct val="0"/>
      </a:spcAft>
      <a:defRPr sz="1200" kern="1200">
        <a:solidFill>
          <a:schemeClr val="tx1"/>
        </a:solidFill>
        <a:latin typeface="Arial" charset="0"/>
        <a:ea typeface="+mn-ea"/>
        <a:cs typeface="+mn-cs"/>
      </a:defRPr>
    </a:lvl5pPr>
    <a:lvl6pPr marL="2284063" algn="l" defTabSz="913626" rtl="0" eaLnBrk="1" latinLnBrk="0" hangingPunct="1">
      <a:defRPr sz="1200" kern="1200">
        <a:solidFill>
          <a:schemeClr val="tx1"/>
        </a:solidFill>
        <a:latin typeface="+mn-lt"/>
        <a:ea typeface="+mn-ea"/>
        <a:cs typeface="+mn-cs"/>
      </a:defRPr>
    </a:lvl6pPr>
    <a:lvl7pPr marL="2740879" algn="l" defTabSz="913626" rtl="0" eaLnBrk="1" latinLnBrk="0" hangingPunct="1">
      <a:defRPr sz="1200" kern="1200">
        <a:solidFill>
          <a:schemeClr val="tx1"/>
        </a:solidFill>
        <a:latin typeface="+mn-lt"/>
        <a:ea typeface="+mn-ea"/>
        <a:cs typeface="+mn-cs"/>
      </a:defRPr>
    </a:lvl7pPr>
    <a:lvl8pPr marL="3197692" algn="l" defTabSz="913626" rtl="0" eaLnBrk="1" latinLnBrk="0" hangingPunct="1">
      <a:defRPr sz="1200" kern="1200">
        <a:solidFill>
          <a:schemeClr val="tx1"/>
        </a:solidFill>
        <a:latin typeface="+mn-lt"/>
        <a:ea typeface="+mn-ea"/>
        <a:cs typeface="+mn-cs"/>
      </a:defRPr>
    </a:lvl8pPr>
    <a:lvl9pPr marL="3654503" algn="l" defTabSz="91362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79913"/>
            <a:ext cx="5486400" cy="3582987"/>
          </a:xfrm>
          <a:prstGeom prst="rect">
            <a:avLst/>
          </a:prstGeom>
        </p:spPr>
        <p:txBody>
          <a:bodyPr/>
          <a:lstStyle/>
          <a:p>
            <a:endParaRPr lang="en-US"/>
          </a:p>
        </p:txBody>
      </p:sp>
    </p:spTree>
    <p:extLst>
      <p:ext uri="{BB962C8B-B14F-4D97-AF65-F5344CB8AC3E}">
        <p14:creationId xmlns:p14="http://schemas.microsoft.com/office/powerpoint/2010/main" val="2297910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1237755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1237755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p:cNvSpPr>
          <p:nvPr>
            <p:ph type="sldImg"/>
          </p:nvPr>
        </p:nvSpPr>
        <p:spPr bwMode="auto">
          <a:xfrm>
            <a:off x="1316038" y="717550"/>
            <a:ext cx="4683125" cy="3582988"/>
          </a:xfrm>
          <a:prstGeom prst="rect">
            <a:avLst/>
          </a:prstGeom>
          <a:noFill/>
          <a:ln w="12700">
            <a:solidFill>
              <a:srgbClr val="000000"/>
            </a:solidFill>
            <a:miter lim="800000"/>
            <a:headEnd/>
            <a:tailEnd/>
          </a:ln>
        </p:spPr>
      </p:sp>
      <p:sp>
        <p:nvSpPr>
          <p:cNvPr id="33795" name="Notes Placeholder 2"/>
          <p:cNvSpPr>
            <a:spLocks noGrp="1"/>
          </p:cNvSpPr>
          <p:nvPr>
            <p:ph type="body" idx="1"/>
          </p:nvPr>
        </p:nvSpPr>
        <p:spPr bwMode="auto">
          <a:xfrm>
            <a:off x="731838" y="4539510"/>
            <a:ext cx="5851525" cy="4299339"/>
          </a:xfrm>
          <a:prstGeom prst="rect">
            <a:avLst/>
          </a:prstGeom>
          <a:noFill/>
          <a:ln>
            <a:miter lim="800000"/>
            <a:headEnd/>
            <a:tailEnd/>
          </a:ln>
        </p:spPr>
        <p:txBody>
          <a:bodyPr/>
          <a:lstStyle/>
          <a:p>
            <a:endParaRPr lang="en-US" smtClean="0"/>
          </a:p>
        </p:txBody>
      </p:sp>
    </p:spTree>
    <p:extLst>
      <p:ext uri="{BB962C8B-B14F-4D97-AF65-F5344CB8AC3E}">
        <p14:creationId xmlns:p14="http://schemas.microsoft.com/office/powerpoint/2010/main" val="1244885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p:cNvSpPr>
          <p:nvPr>
            <p:ph type="sldImg"/>
          </p:nvPr>
        </p:nvSpPr>
        <p:spPr bwMode="auto">
          <a:xfrm>
            <a:off x="1316038" y="717550"/>
            <a:ext cx="4683125" cy="3582988"/>
          </a:xfrm>
          <a:prstGeom prst="rect">
            <a:avLst/>
          </a:prstGeom>
          <a:noFill/>
          <a:ln w="12700">
            <a:solidFill>
              <a:srgbClr val="000000"/>
            </a:solidFill>
            <a:miter lim="800000"/>
            <a:headEnd/>
            <a:tailEnd/>
          </a:ln>
        </p:spPr>
      </p:sp>
      <p:sp>
        <p:nvSpPr>
          <p:cNvPr id="27651" name="Notes Placeholder 2"/>
          <p:cNvSpPr>
            <a:spLocks noGrp="1"/>
          </p:cNvSpPr>
          <p:nvPr>
            <p:ph type="body" idx="1"/>
          </p:nvPr>
        </p:nvSpPr>
        <p:spPr bwMode="auto">
          <a:xfrm>
            <a:off x="731838" y="4539510"/>
            <a:ext cx="5851525" cy="4299339"/>
          </a:xfrm>
          <a:prstGeom prst="rect">
            <a:avLst/>
          </a:prstGeom>
          <a:noFill/>
          <a:ln>
            <a:miter lim="800000"/>
            <a:headEnd/>
            <a:tailEnd/>
          </a:ln>
        </p:spPr>
        <p:txBody>
          <a:bodyPr/>
          <a:lstStyle/>
          <a:p>
            <a:endParaRPr lang="en-US" smtClean="0"/>
          </a:p>
        </p:txBody>
      </p:sp>
    </p:spTree>
    <p:extLst>
      <p:ext uri="{BB962C8B-B14F-4D97-AF65-F5344CB8AC3E}">
        <p14:creationId xmlns:p14="http://schemas.microsoft.com/office/powerpoint/2010/main" val="42573848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023938" y="1036638"/>
            <a:ext cx="4822825" cy="3690937"/>
          </a:xfrm>
          <a:ln cap="flat"/>
        </p:spPr>
      </p:sp>
      <p:sp>
        <p:nvSpPr>
          <p:cNvPr id="5123" name="Rectangle 3"/>
          <p:cNvSpPr>
            <a:spLocks noGrp="1" noChangeArrowheads="1"/>
          </p:cNvSpPr>
          <p:nvPr>
            <p:ph type="body" idx="1"/>
          </p:nvPr>
        </p:nvSpPr>
        <p:spPr bwMode="auto">
          <a:xfrm>
            <a:off x="755650" y="4885542"/>
            <a:ext cx="5392738" cy="270458"/>
          </a:xfrm>
          <a:prstGeom prst="rect">
            <a:avLst/>
          </a:prstGeom>
          <a:noFill/>
          <a:ln w="12700">
            <a:miter lim="800000"/>
            <a:headEnd/>
            <a:tailEnd/>
          </a:ln>
        </p:spPr>
        <p:txBody>
          <a:bodyPr lIns="58738" tIns="23812" rIns="58738" bIns="23812">
            <a:spAutoFit/>
          </a:bodyPr>
          <a:lstStyle/>
          <a:p>
            <a:pPr marL="209550" indent="-209550" defTabSz="841375">
              <a:lnSpc>
                <a:spcPct val="85000"/>
              </a:lnSpc>
            </a:pPr>
            <a:endParaRPr lang="en-US" sz="1700" b="1" dirty="0">
              <a:solidFill>
                <a:schemeClr val="tx2"/>
              </a:solidFill>
            </a:endParaRPr>
          </a:p>
        </p:txBody>
      </p:sp>
    </p:spTree>
    <p:extLst>
      <p:ext uri="{BB962C8B-B14F-4D97-AF65-F5344CB8AC3E}">
        <p14:creationId xmlns:p14="http://schemas.microsoft.com/office/powerpoint/2010/main" val="478053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01550" y="2316164"/>
            <a:ext cx="6337817" cy="576316"/>
          </a:xfrm>
        </p:spPr>
        <p:txBody>
          <a:bodyPr/>
          <a:lstStyle/>
          <a:p>
            <a:r>
              <a:rPr lang="en-US" smtClean="0"/>
              <a:t>Click to edit Master title style</a:t>
            </a:r>
            <a:endParaRPr lang="en-US"/>
          </a:p>
        </p:txBody>
      </p:sp>
      <p:sp>
        <p:nvSpPr>
          <p:cNvPr id="3" name="Subtitle 2"/>
          <p:cNvSpPr>
            <a:spLocks noGrp="1"/>
          </p:cNvSpPr>
          <p:nvPr>
            <p:ph type="subTitle" idx="1"/>
          </p:nvPr>
        </p:nvSpPr>
        <p:spPr>
          <a:xfrm>
            <a:off x="1460500" y="4224338"/>
            <a:ext cx="6819900" cy="1905000"/>
          </a:xfrm>
          <a:prstGeom prst="rect">
            <a:avLst/>
          </a:prstGeom>
        </p:spPr>
        <p:txBody>
          <a:bodyPr lIns="91364" tIns="45682" rIns="91364" bIns="45682"/>
          <a:lstStyle>
            <a:lvl1pPr marL="0" indent="0" algn="ctr">
              <a:buNone/>
              <a:defRPr/>
            </a:lvl1pPr>
            <a:lvl2pPr marL="456814" indent="0" algn="ctr">
              <a:buNone/>
              <a:defRPr/>
            </a:lvl2pPr>
            <a:lvl3pPr marL="913626" indent="0" algn="ctr">
              <a:buNone/>
              <a:defRPr/>
            </a:lvl3pPr>
            <a:lvl4pPr marL="1370440" indent="0" algn="ctr">
              <a:buNone/>
              <a:defRPr/>
            </a:lvl4pPr>
            <a:lvl5pPr marL="1827251" indent="0" algn="ctr">
              <a:buNone/>
              <a:defRPr/>
            </a:lvl5pPr>
            <a:lvl6pPr marL="2284063" indent="0" algn="ctr">
              <a:buNone/>
              <a:defRPr/>
            </a:lvl6pPr>
            <a:lvl7pPr marL="2740879" indent="0" algn="ctr">
              <a:buNone/>
              <a:defRPr/>
            </a:lvl7pPr>
            <a:lvl8pPr marL="3197692" indent="0" algn="ctr">
              <a:buNone/>
              <a:defRPr/>
            </a:lvl8pPr>
            <a:lvl9pPr marL="3654503"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87192" y="463552"/>
            <a:ext cx="6337817" cy="576316"/>
          </a:xfrm>
        </p:spPr>
        <p:txBody>
          <a:bodyPr/>
          <a:lstStyle/>
          <a:p>
            <a:r>
              <a:rPr lang="en-US" smtClean="0"/>
              <a:t>Click to edit Master title style</a:t>
            </a:r>
            <a:endParaRPr lang="en-US"/>
          </a:p>
        </p:txBody>
      </p:sp>
      <p:sp>
        <p:nvSpPr>
          <p:cNvPr id="3" name="Content Placeholder 2"/>
          <p:cNvSpPr>
            <a:spLocks noGrp="1"/>
          </p:cNvSpPr>
          <p:nvPr>
            <p:ph idx="1"/>
          </p:nvPr>
        </p:nvSpPr>
        <p:spPr>
          <a:xfrm>
            <a:off x="487371" y="1739911"/>
            <a:ext cx="8766175" cy="4919663"/>
          </a:xfrm>
          <a:prstGeom prst="rect">
            <a:avLst/>
          </a:prstGeom>
        </p:spPr>
        <p:txBody>
          <a:bodyPr lIns="91364" tIns="45682" rIns="91364" bIns="45682"/>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69949" y="4791077"/>
            <a:ext cx="9521827" cy="636068"/>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69938" y="3159127"/>
            <a:ext cx="8278812" cy="1631950"/>
          </a:xfrm>
          <a:prstGeom prst="rect">
            <a:avLst/>
          </a:prstGeom>
        </p:spPr>
        <p:txBody>
          <a:bodyPr lIns="91364" tIns="45682" rIns="91364" bIns="45682" anchor="b"/>
          <a:lstStyle>
            <a:lvl1pPr marL="0" indent="0">
              <a:buNone/>
              <a:defRPr sz="2000"/>
            </a:lvl1pPr>
            <a:lvl2pPr marL="456814" indent="0">
              <a:buNone/>
              <a:defRPr sz="1800"/>
            </a:lvl2pPr>
            <a:lvl3pPr marL="913626" indent="0">
              <a:buNone/>
              <a:defRPr sz="1600"/>
            </a:lvl3pPr>
            <a:lvl4pPr marL="1370440" indent="0">
              <a:buNone/>
              <a:defRPr sz="1400"/>
            </a:lvl4pPr>
            <a:lvl5pPr marL="1827251" indent="0">
              <a:buNone/>
              <a:defRPr sz="1400"/>
            </a:lvl5pPr>
            <a:lvl6pPr marL="2284063" indent="0">
              <a:buNone/>
              <a:defRPr sz="1400"/>
            </a:lvl6pPr>
            <a:lvl7pPr marL="2740879" indent="0">
              <a:buNone/>
              <a:defRPr sz="1400"/>
            </a:lvl7pPr>
            <a:lvl8pPr marL="3197692" indent="0">
              <a:buNone/>
              <a:defRPr sz="1400"/>
            </a:lvl8pPr>
            <a:lvl9pPr marL="3654503"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87192" y="463552"/>
            <a:ext cx="6337817" cy="576316"/>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87374" y="1739911"/>
            <a:ext cx="4306887" cy="4919663"/>
          </a:xfrm>
          <a:prstGeom prst="rect">
            <a:avLst/>
          </a:prstGeom>
        </p:spPr>
        <p:txBody>
          <a:bodyPr lIns="91364" tIns="45682" rIns="91364" bIns="45682"/>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46650" y="1739911"/>
            <a:ext cx="4306888" cy="4919663"/>
          </a:xfrm>
          <a:prstGeom prst="rect">
            <a:avLst/>
          </a:prstGeom>
        </p:spPr>
        <p:txBody>
          <a:bodyPr lIns="91364" tIns="45682" rIns="91364" bIns="45682"/>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701550" y="298455"/>
            <a:ext cx="6337817" cy="576316"/>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87363" y="1668464"/>
            <a:ext cx="4303712" cy="695325"/>
          </a:xfrm>
          <a:prstGeom prst="rect">
            <a:avLst/>
          </a:prstGeom>
        </p:spPr>
        <p:txBody>
          <a:bodyPr lIns="91364" tIns="45682" rIns="91364" bIns="45682" anchor="b"/>
          <a:lstStyle>
            <a:lvl1pPr marL="0" indent="0">
              <a:buNone/>
              <a:defRPr sz="2400" b="1"/>
            </a:lvl1pPr>
            <a:lvl2pPr marL="456814" indent="0">
              <a:buNone/>
              <a:defRPr sz="2000" b="1"/>
            </a:lvl2pPr>
            <a:lvl3pPr marL="913626" indent="0">
              <a:buNone/>
              <a:defRPr sz="1800" b="1"/>
            </a:lvl3pPr>
            <a:lvl4pPr marL="1370440" indent="0">
              <a:buNone/>
              <a:defRPr sz="1600" b="1"/>
            </a:lvl4pPr>
            <a:lvl5pPr marL="1827251" indent="0">
              <a:buNone/>
              <a:defRPr sz="1600" b="1"/>
            </a:lvl5pPr>
            <a:lvl6pPr marL="2284063" indent="0">
              <a:buNone/>
              <a:defRPr sz="1600" b="1"/>
            </a:lvl6pPr>
            <a:lvl7pPr marL="2740879" indent="0">
              <a:buNone/>
              <a:defRPr sz="1600" b="1"/>
            </a:lvl7pPr>
            <a:lvl8pPr marL="3197692" indent="0">
              <a:buNone/>
              <a:defRPr sz="1600" b="1"/>
            </a:lvl8pPr>
            <a:lvl9pPr marL="3654503"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87363" y="2363788"/>
            <a:ext cx="4303712" cy="4295775"/>
          </a:xfrm>
          <a:prstGeom prst="rect">
            <a:avLst/>
          </a:prstGeom>
        </p:spPr>
        <p:txBody>
          <a:bodyPr lIns="91364" tIns="45682" rIns="91364" bIns="45682"/>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48238" y="1668464"/>
            <a:ext cx="4305300" cy="695325"/>
          </a:xfrm>
          <a:prstGeom prst="rect">
            <a:avLst/>
          </a:prstGeom>
        </p:spPr>
        <p:txBody>
          <a:bodyPr lIns="91364" tIns="45682" rIns="91364" bIns="45682" anchor="b"/>
          <a:lstStyle>
            <a:lvl1pPr marL="0" indent="0">
              <a:buNone/>
              <a:defRPr sz="2400" b="1"/>
            </a:lvl1pPr>
            <a:lvl2pPr marL="456814" indent="0">
              <a:buNone/>
              <a:defRPr sz="2000" b="1"/>
            </a:lvl2pPr>
            <a:lvl3pPr marL="913626" indent="0">
              <a:buNone/>
              <a:defRPr sz="1800" b="1"/>
            </a:lvl3pPr>
            <a:lvl4pPr marL="1370440" indent="0">
              <a:buNone/>
              <a:defRPr sz="1600" b="1"/>
            </a:lvl4pPr>
            <a:lvl5pPr marL="1827251" indent="0">
              <a:buNone/>
              <a:defRPr sz="1600" b="1"/>
            </a:lvl5pPr>
            <a:lvl6pPr marL="2284063" indent="0">
              <a:buNone/>
              <a:defRPr sz="1600" b="1"/>
            </a:lvl6pPr>
            <a:lvl7pPr marL="2740879" indent="0">
              <a:buNone/>
              <a:defRPr sz="1600" b="1"/>
            </a:lvl7pPr>
            <a:lvl8pPr marL="3197692" indent="0">
              <a:buNone/>
              <a:defRPr sz="1600" b="1"/>
            </a:lvl8pPr>
            <a:lvl9pPr marL="3654503"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948238" y="2363788"/>
            <a:ext cx="4305300" cy="4295775"/>
          </a:xfrm>
          <a:prstGeom prst="rect">
            <a:avLst/>
          </a:prstGeom>
        </p:spPr>
        <p:txBody>
          <a:bodyPr lIns="91364" tIns="45682" rIns="91364" bIns="45682"/>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87192" y="463552"/>
            <a:ext cx="6337817" cy="576316"/>
          </a:xfr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87364" y="1206687"/>
            <a:ext cx="3713168" cy="35383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08418" y="296863"/>
            <a:ext cx="5445125" cy="6362700"/>
          </a:xfrm>
          <a:prstGeom prst="rect">
            <a:avLst/>
          </a:prstGeom>
        </p:spPr>
        <p:txBody>
          <a:bodyPr lIns="91364" tIns="45682" rIns="91364" bIns="45682"/>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87364" y="1560522"/>
            <a:ext cx="3205162" cy="5099051"/>
          </a:xfrm>
          <a:prstGeom prst="rect">
            <a:avLst/>
          </a:prstGeom>
        </p:spPr>
        <p:txBody>
          <a:bodyPr lIns="91364" tIns="45682" rIns="91364" bIns="45682"/>
          <a:lstStyle>
            <a:lvl1pPr marL="0" indent="0">
              <a:buNone/>
              <a:defRPr sz="1400"/>
            </a:lvl1pPr>
            <a:lvl2pPr marL="456814" indent="0">
              <a:buNone/>
              <a:defRPr sz="1200"/>
            </a:lvl2pPr>
            <a:lvl3pPr marL="913626" indent="0">
              <a:buNone/>
              <a:defRPr sz="1000"/>
            </a:lvl3pPr>
            <a:lvl4pPr marL="1370440" indent="0">
              <a:buNone/>
              <a:defRPr sz="900"/>
            </a:lvl4pPr>
            <a:lvl5pPr marL="1827251" indent="0">
              <a:buNone/>
              <a:defRPr sz="900"/>
            </a:lvl5pPr>
            <a:lvl6pPr marL="2284063" indent="0">
              <a:buNone/>
              <a:defRPr sz="900"/>
            </a:lvl6pPr>
            <a:lvl7pPr marL="2740879" indent="0">
              <a:buNone/>
              <a:defRPr sz="900"/>
            </a:lvl7pPr>
            <a:lvl8pPr marL="3197692" indent="0">
              <a:buNone/>
              <a:defRPr sz="900"/>
            </a:lvl8pPr>
            <a:lvl9pPr marL="3654503"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09764" y="5480235"/>
            <a:ext cx="3713168" cy="35383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09774" y="666750"/>
            <a:ext cx="5843587" cy="4471988"/>
          </a:xfrm>
          <a:prstGeom prst="rect">
            <a:avLst/>
          </a:prstGeom>
        </p:spPr>
        <p:txBody>
          <a:bodyPr lIns="91364" tIns="45682" rIns="91364" bIns="45682"/>
          <a:lstStyle>
            <a:lvl1pPr marL="0" indent="0">
              <a:buNone/>
              <a:defRPr sz="3200"/>
            </a:lvl1pPr>
            <a:lvl2pPr marL="456814" indent="0">
              <a:buNone/>
              <a:defRPr sz="2800"/>
            </a:lvl2pPr>
            <a:lvl3pPr marL="913626" indent="0">
              <a:buNone/>
              <a:defRPr sz="2400"/>
            </a:lvl3pPr>
            <a:lvl4pPr marL="1370440" indent="0">
              <a:buNone/>
              <a:defRPr sz="2000"/>
            </a:lvl4pPr>
            <a:lvl5pPr marL="1827251" indent="0">
              <a:buNone/>
              <a:defRPr sz="2000"/>
            </a:lvl5pPr>
            <a:lvl6pPr marL="2284063" indent="0">
              <a:buNone/>
              <a:defRPr sz="2000"/>
            </a:lvl6pPr>
            <a:lvl7pPr marL="2740879" indent="0">
              <a:buNone/>
              <a:defRPr sz="2000"/>
            </a:lvl7pPr>
            <a:lvl8pPr marL="3197692" indent="0">
              <a:buNone/>
              <a:defRPr sz="2000"/>
            </a:lvl8pPr>
            <a:lvl9pPr marL="3654503" indent="0">
              <a:buNone/>
              <a:defRPr sz="2000"/>
            </a:lvl9pPr>
          </a:lstStyle>
          <a:p>
            <a:endParaRPr lang="en-US"/>
          </a:p>
        </p:txBody>
      </p:sp>
      <p:sp>
        <p:nvSpPr>
          <p:cNvPr id="4" name="Text Placeholder 3"/>
          <p:cNvSpPr>
            <a:spLocks noGrp="1"/>
          </p:cNvSpPr>
          <p:nvPr>
            <p:ph type="body" sz="half" idx="2"/>
          </p:nvPr>
        </p:nvSpPr>
        <p:spPr>
          <a:xfrm>
            <a:off x="1909774" y="5834065"/>
            <a:ext cx="5843587" cy="874712"/>
          </a:xfrm>
          <a:prstGeom prst="rect">
            <a:avLst/>
          </a:prstGeom>
        </p:spPr>
        <p:txBody>
          <a:bodyPr lIns="91364" tIns="45682" rIns="91364" bIns="45682"/>
          <a:lstStyle>
            <a:lvl1pPr marL="0" indent="0">
              <a:buNone/>
              <a:defRPr sz="1400"/>
            </a:lvl1pPr>
            <a:lvl2pPr marL="456814" indent="0">
              <a:buNone/>
              <a:defRPr sz="1200"/>
            </a:lvl2pPr>
            <a:lvl3pPr marL="913626" indent="0">
              <a:buNone/>
              <a:defRPr sz="1000"/>
            </a:lvl3pPr>
            <a:lvl4pPr marL="1370440" indent="0">
              <a:buNone/>
              <a:defRPr sz="900"/>
            </a:lvl4pPr>
            <a:lvl5pPr marL="1827251" indent="0">
              <a:buNone/>
              <a:defRPr sz="900"/>
            </a:lvl5pPr>
            <a:lvl6pPr marL="2284063" indent="0">
              <a:buNone/>
              <a:defRPr sz="900"/>
            </a:lvl6pPr>
            <a:lvl7pPr marL="2740879" indent="0">
              <a:buNone/>
              <a:defRPr sz="900"/>
            </a:lvl7pPr>
            <a:lvl8pPr marL="3197692" indent="0">
              <a:buNone/>
              <a:defRPr sz="900"/>
            </a:lvl8pPr>
            <a:lvl9pPr marL="3654503"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87192" y="463552"/>
            <a:ext cx="6337817" cy="576316"/>
          </a:xfr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87371" y="1739911"/>
            <a:ext cx="8766175" cy="4919663"/>
          </a:xfrm>
          <a:prstGeom prst="rect">
            <a:avLst/>
          </a:prstGeom>
        </p:spPr>
        <p:txBody>
          <a:bodyPr vert="eaVert" lIns="91364" tIns="45682" rIns="91364" bIns="45682"/>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13729" y="440538"/>
            <a:ext cx="639812" cy="624205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87374" y="463554"/>
            <a:ext cx="6423025" cy="6196013"/>
          </a:xfrm>
          <a:prstGeom prst="rect">
            <a:avLst/>
          </a:prstGeom>
        </p:spPr>
        <p:txBody>
          <a:bodyPr vert="eaVert" lIns="91364" tIns="45682" rIns="91364" bIns="45682"/>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568" y="2315853"/>
            <a:ext cx="8279765" cy="1597971"/>
          </a:xfrm>
          <a:prstGeom prst="rect">
            <a:avLst/>
          </a:prstGeom>
        </p:spPr>
        <p:txBody>
          <a:bodyPr lIns="98261" tIns="49131" rIns="98261" bIns="49131"/>
          <a:lstStyle/>
          <a:p>
            <a:r>
              <a:rPr lang="en-US" smtClean="0"/>
              <a:t>Click to edit Master title style</a:t>
            </a:r>
            <a:endParaRPr lang="en-US"/>
          </a:p>
        </p:txBody>
      </p:sp>
      <p:sp>
        <p:nvSpPr>
          <p:cNvPr id="3" name="Subtitle 2"/>
          <p:cNvSpPr>
            <a:spLocks noGrp="1"/>
          </p:cNvSpPr>
          <p:nvPr>
            <p:ph type="subTitle" idx="1"/>
          </p:nvPr>
        </p:nvSpPr>
        <p:spPr>
          <a:xfrm>
            <a:off x="1461135" y="4224443"/>
            <a:ext cx="6818630" cy="1905141"/>
          </a:xfrm>
        </p:spPr>
        <p:txBody>
          <a:bodyPr/>
          <a:lstStyle>
            <a:lvl1pPr marL="0" indent="0" algn="ctr">
              <a:buNone/>
              <a:defRPr>
                <a:solidFill>
                  <a:schemeClr val="tx1">
                    <a:tint val="75000"/>
                  </a:schemeClr>
                </a:solidFill>
              </a:defRPr>
            </a:lvl1pPr>
            <a:lvl2pPr marL="456172" indent="0" algn="ctr">
              <a:buNone/>
              <a:defRPr>
                <a:solidFill>
                  <a:schemeClr val="tx1">
                    <a:tint val="75000"/>
                  </a:schemeClr>
                </a:solidFill>
              </a:defRPr>
            </a:lvl2pPr>
            <a:lvl3pPr marL="912346" indent="0" algn="ctr">
              <a:buNone/>
              <a:defRPr>
                <a:solidFill>
                  <a:schemeClr val="tx1">
                    <a:tint val="75000"/>
                  </a:schemeClr>
                </a:solidFill>
              </a:defRPr>
            </a:lvl3pPr>
            <a:lvl4pPr marL="1368521" indent="0" algn="ctr">
              <a:buNone/>
              <a:defRPr>
                <a:solidFill>
                  <a:schemeClr val="tx1">
                    <a:tint val="75000"/>
                  </a:schemeClr>
                </a:solidFill>
              </a:defRPr>
            </a:lvl4pPr>
            <a:lvl5pPr marL="1824693" indent="0" algn="ctr">
              <a:buNone/>
              <a:defRPr>
                <a:solidFill>
                  <a:schemeClr val="tx1">
                    <a:tint val="75000"/>
                  </a:schemeClr>
                </a:solidFill>
              </a:defRPr>
            </a:lvl5pPr>
            <a:lvl6pPr marL="2280868" indent="0" algn="ctr">
              <a:buNone/>
              <a:defRPr>
                <a:solidFill>
                  <a:schemeClr val="tx1">
                    <a:tint val="75000"/>
                  </a:schemeClr>
                </a:solidFill>
              </a:defRPr>
            </a:lvl6pPr>
            <a:lvl7pPr marL="2737040" indent="0" algn="ctr">
              <a:buNone/>
              <a:defRPr>
                <a:solidFill>
                  <a:schemeClr val="tx1">
                    <a:tint val="75000"/>
                  </a:schemeClr>
                </a:solidFill>
              </a:defRPr>
            </a:lvl7pPr>
            <a:lvl8pPr marL="3193214" indent="0" algn="ctr">
              <a:buNone/>
              <a:defRPr>
                <a:solidFill>
                  <a:schemeClr val="tx1">
                    <a:tint val="75000"/>
                  </a:schemeClr>
                </a:solidFill>
              </a:defRPr>
            </a:lvl8pPr>
            <a:lvl9pPr marL="3649387" indent="0" algn="ctr">
              <a:buNone/>
              <a:defRPr>
                <a:solidFill>
                  <a:schemeClr val="tx1">
                    <a:tint val="75000"/>
                  </a:schemeClr>
                </a:solidFill>
              </a:defRPr>
            </a:lvl9pPr>
          </a:lstStyle>
          <a:p>
            <a:r>
              <a:rPr lang="en-US" smtClean="0"/>
              <a:t>Click to edit Master subtitle style</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5"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4EF5769C-84D6-492F-8C42-88AAA3DC1D8F}" type="slidenum">
              <a:rPr lang="en-US"/>
              <a:pPr>
                <a:defRPr/>
              </a:pPr>
              <a:t>‹#›</a:t>
            </a:fld>
            <a:endParaRPr lang="en-US"/>
          </a:p>
        </p:txBody>
      </p:sp>
    </p:spTree>
    <p:extLst>
      <p:ext uri="{BB962C8B-B14F-4D97-AF65-F5344CB8AC3E}">
        <p14:creationId xmlns:p14="http://schemas.microsoft.com/office/powerpoint/2010/main" val="2631510183"/>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7045" y="828322"/>
            <a:ext cx="8766810" cy="1242483"/>
          </a:xfrm>
          <a:prstGeom prst="rect">
            <a:avLst/>
          </a:prstGeom>
        </p:spPr>
        <p:txBody>
          <a:bodyPr lIns="98261" tIns="49131" rIns="98261" bIns="49131"/>
          <a:lstStyle/>
          <a:p>
            <a:r>
              <a:rPr lang="en-US" dirty="0" smtClean="0"/>
              <a:t>Click to edit Master title style</a:t>
            </a:r>
            <a:endParaRPr lang="en-US" dirty="0"/>
          </a:p>
        </p:txBody>
      </p:sp>
      <p:sp>
        <p:nvSpPr>
          <p:cNvPr id="3" name="Content Placeholder 2"/>
          <p:cNvSpPr>
            <a:spLocks noGrp="1"/>
          </p:cNvSpPr>
          <p:nvPr>
            <p:ph idx="1"/>
          </p:nvPr>
        </p:nvSpPr>
        <p:spPr>
          <a:xfrm>
            <a:off x="487045" y="2153638"/>
            <a:ext cx="8766810" cy="4505729"/>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5"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A134BB07-60B5-499B-A787-E5D176509291}" type="slidenum">
              <a:rPr lang="en-US"/>
              <a:pPr>
                <a:defRPr/>
              </a:pPr>
              <a:t>‹#›</a:t>
            </a:fld>
            <a:endParaRPr lang="en-US"/>
          </a:p>
        </p:txBody>
      </p:sp>
    </p:spTree>
    <p:extLst>
      <p:ext uri="{BB962C8B-B14F-4D97-AF65-F5344CB8AC3E}">
        <p14:creationId xmlns:p14="http://schemas.microsoft.com/office/powerpoint/2010/main" val="357993554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69465" y="4790467"/>
            <a:ext cx="8279765" cy="1480627"/>
          </a:xfrm>
          <a:prstGeom prst="rect">
            <a:avLst/>
          </a:prstGeom>
        </p:spPr>
        <p:txBody>
          <a:bodyPr lIns="98261" tIns="49131" rIns="98261" bIns="49131"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69465" y="3159709"/>
            <a:ext cx="8279765" cy="1630759"/>
          </a:xfrm>
        </p:spPr>
        <p:txBody>
          <a:bodyPr anchor="b"/>
          <a:lstStyle>
            <a:lvl1pPr marL="0" indent="0">
              <a:buNone/>
              <a:defRPr sz="2000">
                <a:solidFill>
                  <a:schemeClr val="tx1">
                    <a:tint val="75000"/>
                  </a:schemeClr>
                </a:solidFill>
              </a:defRPr>
            </a:lvl1pPr>
            <a:lvl2pPr marL="456172" indent="0">
              <a:buNone/>
              <a:defRPr sz="1800">
                <a:solidFill>
                  <a:schemeClr val="tx1">
                    <a:tint val="75000"/>
                  </a:schemeClr>
                </a:solidFill>
              </a:defRPr>
            </a:lvl2pPr>
            <a:lvl3pPr marL="912346" indent="0">
              <a:buNone/>
              <a:defRPr sz="1600">
                <a:solidFill>
                  <a:schemeClr val="tx1">
                    <a:tint val="75000"/>
                  </a:schemeClr>
                </a:solidFill>
              </a:defRPr>
            </a:lvl3pPr>
            <a:lvl4pPr marL="1368521" indent="0">
              <a:buNone/>
              <a:defRPr sz="1400">
                <a:solidFill>
                  <a:schemeClr val="tx1">
                    <a:tint val="75000"/>
                  </a:schemeClr>
                </a:solidFill>
              </a:defRPr>
            </a:lvl4pPr>
            <a:lvl5pPr marL="1824693" indent="0">
              <a:buNone/>
              <a:defRPr sz="1400">
                <a:solidFill>
                  <a:schemeClr val="tx1">
                    <a:tint val="75000"/>
                  </a:schemeClr>
                </a:solidFill>
              </a:defRPr>
            </a:lvl5pPr>
            <a:lvl6pPr marL="2280868" indent="0">
              <a:buNone/>
              <a:defRPr sz="1400">
                <a:solidFill>
                  <a:schemeClr val="tx1">
                    <a:tint val="75000"/>
                  </a:schemeClr>
                </a:solidFill>
              </a:defRPr>
            </a:lvl6pPr>
            <a:lvl7pPr marL="2737040" indent="0">
              <a:buNone/>
              <a:defRPr sz="1400">
                <a:solidFill>
                  <a:schemeClr val="tx1">
                    <a:tint val="75000"/>
                  </a:schemeClr>
                </a:solidFill>
              </a:defRPr>
            </a:lvl7pPr>
            <a:lvl8pPr marL="3193214" indent="0">
              <a:buNone/>
              <a:defRPr sz="1400">
                <a:solidFill>
                  <a:schemeClr val="tx1">
                    <a:tint val="75000"/>
                  </a:schemeClr>
                </a:solidFill>
              </a:defRPr>
            </a:lvl8pPr>
            <a:lvl9pPr marL="3649387" indent="0">
              <a:buNone/>
              <a:defRPr sz="1400">
                <a:solidFill>
                  <a:schemeClr val="tx1">
                    <a:tint val="75000"/>
                  </a:schemeClr>
                </a:solidFill>
              </a:defRPr>
            </a:lvl9pPr>
          </a:lstStyle>
          <a:p>
            <a:pPr lvl="0"/>
            <a:r>
              <a:rPr lang="en-US" smtClean="0"/>
              <a:t>Click to edit Master text styles</a:t>
            </a:r>
          </a:p>
        </p:txBody>
      </p:sp>
      <p:sp>
        <p:nvSpPr>
          <p:cNvPr id="4" name="Footer Placeholder 4"/>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5"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742B9483-15DB-4D1D-8159-7896A4F86CF3}" type="slidenum">
              <a:rPr lang="en-US"/>
              <a:pPr>
                <a:defRPr/>
              </a:pPr>
              <a:t>‹#›</a:t>
            </a:fld>
            <a:endParaRPr lang="en-US"/>
          </a:p>
        </p:txBody>
      </p:sp>
    </p:spTree>
    <p:extLst>
      <p:ext uri="{BB962C8B-B14F-4D97-AF65-F5344CB8AC3E}">
        <p14:creationId xmlns:p14="http://schemas.microsoft.com/office/powerpoint/2010/main" val="671691094"/>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87045" y="911154"/>
            <a:ext cx="8766810" cy="745490"/>
          </a:xfrm>
          <a:prstGeom prst="rect">
            <a:avLst/>
          </a:prstGeom>
        </p:spPr>
        <p:txBody>
          <a:bodyPr lIns="98261" tIns="49131" rIns="98261" bIns="49131"/>
          <a:lstStyle/>
          <a:p>
            <a:r>
              <a:rPr lang="en-US" dirty="0" smtClean="0"/>
              <a:t>Click to edit Master title style</a:t>
            </a:r>
            <a:endParaRPr lang="en-US" dirty="0"/>
          </a:p>
        </p:txBody>
      </p:sp>
      <p:sp>
        <p:nvSpPr>
          <p:cNvPr id="3" name="Content Placeholder 2"/>
          <p:cNvSpPr>
            <a:spLocks noGrp="1"/>
          </p:cNvSpPr>
          <p:nvPr>
            <p:ph sz="half" idx="1"/>
          </p:nvPr>
        </p:nvSpPr>
        <p:spPr>
          <a:xfrm>
            <a:off x="487045" y="1739479"/>
            <a:ext cx="4302231" cy="491988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951624" y="1739479"/>
            <a:ext cx="4302231" cy="491988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5"/>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6"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451AF783-25F9-4C3D-888E-6A073D6FD079}" type="slidenum">
              <a:rPr lang="en-US"/>
              <a:pPr>
                <a:defRPr/>
              </a:pPr>
              <a:t>‹#›</a:t>
            </a:fld>
            <a:endParaRPr lang="en-US"/>
          </a:p>
        </p:txBody>
      </p:sp>
    </p:spTree>
    <p:extLst>
      <p:ext uri="{BB962C8B-B14F-4D97-AF65-F5344CB8AC3E}">
        <p14:creationId xmlns:p14="http://schemas.microsoft.com/office/powerpoint/2010/main" val="366292098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87045" y="911154"/>
            <a:ext cx="8766810" cy="745490"/>
          </a:xfrm>
          <a:prstGeom prst="rect">
            <a:avLst/>
          </a:prstGeom>
        </p:spPr>
        <p:txBody>
          <a:bodyPr lIns="98261" tIns="49131" rIns="98261" bIns="4913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87045" y="1884438"/>
            <a:ext cx="4303922" cy="695446"/>
          </a:xfrm>
        </p:spPr>
        <p:txBody>
          <a:bodyPr anchor="b"/>
          <a:lstStyle>
            <a:lvl1pPr marL="0" indent="0">
              <a:buNone/>
              <a:defRPr sz="2400" b="1"/>
            </a:lvl1pPr>
            <a:lvl2pPr marL="456172" indent="0">
              <a:buNone/>
              <a:defRPr sz="2000" b="1"/>
            </a:lvl2pPr>
            <a:lvl3pPr marL="912346" indent="0">
              <a:buNone/>
              <a:defRPr sz="1800" b="1"/>
            </a:lvl3pPr>
            <a:lvl4pPr marL="1368521" indent="0">
              <a:buNone/>
              <a:defRPr sz="1600" b="1"/>
            </a:lvl4pPr>
            <a:lvl5pPr marL="1824693" indent="0">
              <a:buNone/>
              <a:defRPr sz="1600" b="1"/>
            </a:lvl5pPr>
            <a:lvl6pPr marL="2280868" indent="0">
              <a:buNone/>
              <a:defRPr sz="1600" b="1"/>
            </a:lvl6pPr>
            <a:lvl7pPr marL="2737040" indent="0">
              <a:buNone/>
              <a:defRPr sz="1600" b="1"/>
            </a:lvl7pPr>
            <a:lvl8pPr marL="3193214" indent="0">
              <a:buNone/>
              <a:defRPr sz="1600" b="1"/>
            </a:lvl8pPr>
            <a:lvl9pPr marL="3649387"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87045" y="2579878"/>
            <a:ext cx="4303922" cy="429519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948244" y="1884438"/>
            <a:ext cx="4305612" cy="695446"/>
          </a:xfrm>
        </p:spPr>
        <p:txBody>
          <a:bodyPr anchor="b"/>
          <a:lstStyle>
            <a:lvl1pPr marL="0" indent="0">
              <a:buNone/>
              <a:defRPr sz="2400" b="1"/>
            </a:lvl1pPr>
            <a:lvl2pPr marL="456172" indent="0">
              <a:buNone/>
              <a:defRPr sz="2000" b="1"/>
            </a:lvl2pPr>
            <a:lvl3pPr marL="912346" indent="0">
              <a:buNone/>
              <a:defRPr sz="1800" b="1"/>
            </a:lvl3pPr>
            <a:lvl4pPr marL="1368521" indent="0">
              <a:buNone/>
              <a:defRPr sz="1600" b="1"/>
            </a:lvl4pPr>
            <a:lvl5pPr marL="1824693" indent="0">
              <a:buNone/>
              <a:defRPr sz="1600" b="1"/>
            </a:lvl5pPr>
            <a:lvl6pPr marL="2280868" indent="0">
              <a:buNone/>
              <a:defRPr sz="1600" b="1"/>
            </a:lvl6pPr>
            <a:lvl7pPr marL="2737040" indent="0">
              <a:buNone/>
              <a:defRPr sz="1600" b="1"/>
            </a:lvl7pPr>
            <a:lvl8pPr marL="3193214" indent="0">
              <a:buNone/>
              <a:defRPr sz="1600" b="1"/>
            </a:lvl8pPr>
            <a:lvl9pPr marL="3649387"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948244" y="2579878"/>
            <a:ext cx="4305612" cy="429519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Footer Placeholder 7"/>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8"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55176A6D-97A4-48EF-9129-6D745A5E3EAB}" type="slidenum">
              <a:rPr lang="en-US"/>
              <a:pPr>
                <a:defRPr/>
              </a:pPr>
              <a:t>‹#›</a:t>
            </a:fld>
            <a:endParaRPr lang="en-US"/>
          </a:p>
        </p:txBody>
      </p:sp>
    </p:spTree>
    <p:extLst>
      <p:ext uri="{BB962C8B-B14F-4D97-AF65-F5344CB8AC3E}">
        <p14:creationId xmlns:p14="http://schemas.microsoft.com/office/powerpoint/2010/main" val="3251562376"/>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68219" y="911155"/>
            <a:ext cx="8766810" cy="1242483"/>
          </a:xfrm>
          <a:prstGeom prst="rect">
            <a:avLst/>
          </a:prstGeom>
        </p:spPr>
        <p:txBody>
          <a:bodyPr lIns="98261" tIns="49131" rIns="98261" bIns="49131"/>
          <a:lstStyle/>
          <a:p>
            <a:r>
              <a:rPr lang="en-US" dirty="0" smtClean="0"/>
              <a:t>Click to edit Master title style</a:t>
            </a:r>
            <a:endParaRPr lang="en-US" dirty="0"/>
          </a:p>
        </p:txBody>
      </p:sp>
      <p:sp>
        <p:nvSpPr>
          <p:cNvPr id="3" name="Footer Placeholder 3"/>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4"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35D00E64-4777-4686-9341-BCB8ABBA7F20}" type="slidenum">
              <a:rPr lang="en-US"/>
              <a:pPr>
                <a:defRPr/>
              </a:pPr>
              <a:t>‹#›</a:t>
            </a:fld>
            <a:endParaRPr lang="en-US"/>
          </a:p>
        </p:txBody>
      </p:sp>
    </p:spTree>
    <p:extLst>
      <p:ext uri="{BB962C8B-B14F-4D97-AF65-F5344CB8AC3E}">
        <p14:creationId xmlns:p14="http://schemas.microsoft.com/office/powerpoint/2010/main" val="3908873632"/>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3"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56B1A35A-5E1A-4994-91B7-F955376CE751}" type="slidenum">
              <a:rPr lang="en-US"/>
              <a:pPr>
                <a:defRPr/>
              </a:pPr>
              <a:t>‹#›</a:t>
            </a:fld>
            <a:endParaRPr lang="en-US"/>
          </a:p>
        </p:txBody>
      </p:sp>
    </p:spTree>
    <p:extLst>
      <p:ext uri="{BB962C8B-B14F-4D97-AF65-F5344CB8AC3E}">
        <p14:creationId xmlns:p14="http://schemas.microsoft.com/office/powerpoint/2010/main" val="201740489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79961" y="911154"/>
            <a:ext cx="8360938" cy="662658"/>
          </a:xfrm>
          <a:prstGeom prst="rect">
            <a:avLst/>
          </a:prstGeom>
        </p:spPr>
        <p:txBody>
          <a:bodyPr lIns="98261" tIns="49131" rIns="98261" bIns="49131"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808422" y="1656644"/>
            <a:ext cx="5445434" cy="50027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87048" y="1560008"/>
            <a:ext cx="3204690" cy="5099360"/>
          </a:xfrm>
        </p:spPr>
        <p:txBody>
          <a:bodyPr/>
          <a:lstStyle>
            <a:lvl1pPr marL="0" indent="0">
              <a:buNone/>
              <a:defRPr sz="1400"/>
            </a:lvl1pPr>
            <a:lvl2pPr marL="456172" indent="0">
              <a:buNone/>
              <a:defRPr sz="1200"/>
            </a:lvl2pPr>
            <a:lvl3pPr marL="912346" indent="0">
              <a:buNone/>
              <a:defRPr sz="1000"/>
            </a:lvl3pPr>
            <a:lvl4pPr marL="1368521" indent="0">
              <a:buNone/>
              <a:defRPr sz="1000"/>
            </a:lvl4pPr>
            <a:lvl5pPr marL="1824693" indent="0">
              <a:buNone/>
              <a:defRPr sz="1000"/>
            </a:lvl5pPr>
            <a:lvl6pPr marL="2280868" indent="0">
              <a:buNone/>
              <a:defRPr sz="1000"/>
            </a:lvl6pPr>
            <a:lvl7pPr marL="2737040" indent="0">
              <a:buNone/>
              <a:defRPr sz="1000"/>
            </a:lvl7pPr>
            <a:lvl8pPr marL="3193214" indent="0">
              <a:buNone/>
              <a:defRPr sz="1000"/>
            </a:lvl8pPr>
            <a:lvl9pPr marL="3649387" indent="0">
              <a:buNone/>
              <a:defRPr sz="1000"/>
            </a:lvl9pPr>
          </a:lstStyle>
          <a:p>
            <a:pPr lvl="0"/>
            <a:r>
              <a:rPr lang="en-US" smtClean="0"/>
              <a:t>Click to edit Master text styles</a:t>
            </a:r>
          </a:p>
        </p:txBody>
      </p:sp>
      <p:sp>
        <p:nvSpPr>
          <p:cNvPr id="5" name="Footer Placeholder 5"/>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6"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43EAB04C-AF02-46B8-8022-8BD938D36BCD}" type="slidenum">
              <a:rPr lang="en-US"/>
              <a:pPr>
                <a:defRPr/>
              </a:pPr>
              <a:t>‹#›</a:t>
            </a:fld>
            <a:endParaRPr lang="en-US"/>
          </a:p>
        </p:txBody>
      </p:sp>
    </p:spTree>
    <p:extLst>
      <p:ext uri="{BB962C8B-B14F-4D97-AF65-F5344CB8AC3E}">
        <p14:creationId xmlns:p14="http://schemas.microsoft.com/office/powerpoint/2010/main" val="4036597265"/>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09285" y="5218433"/>
            <a:ext cx="5844540" cy="616067"/>
          </a:xfrm>
          <a:prstGeom prst="rect">
            <a:avLst/>
          </a:prstGeom>
        </p:spPr>
        <p:txBody>
          <a:bodyPr lIns="98261" tIns="49131" rIns="98261" bIns="49131"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09285" y="1076818"/>
            <a:ext cx="5844540" cy="4062230"/>
          </a:xfrm>
        </p:spPr>
        <p:txBody>
          <a:bodyPr rtlCol="0">
            <a:normAutofit/>
          </a:bodyPr>
          <a:lstStyle>
            <a:lvl1pPr marL="0" indent="0">
              <a:buNone/>
              <a:defRPr sz="3200"/>
            </a:lvl1pPr>
            <a:lvl2pPr marL="456172" indent="0">
              <a:buNone/>
              <a:defRPr sz="2800"/>
            </a:lvl2pPr>
            <a:lvl3pPr marL="912346" indent="0">
              <a:buNone/>
              <a:defRPr sz="2400"/>
            </a:lvl3pPr>
            <a:lvl4pPr marL="1368521" indent="0">
              <a:buNone/>
              <a:defRPr sz="2000"/>
            </a:lvl4pPr>
            <a:lvl5pPr marL="1824693" indent="0">
              <a:buNone/>
              <a:defRPr sz="2000"/>
            </a:lvl5pPr>
            <a:lvl6pPr marL="2280868" indent="0">
              <a:buNone/>
              <a:defRPr sz="2000"/>
            </a:lvl6pPr>
            <a:lvl7pPr marL="2737040" indent="0">
              <a:buNone/>
              <a:defRPr sz="2000"/>
            </a:lvl7pPr>
            <a:lvl8pPr marL="3193214" indent="0">
              <a:buNone/>
              <a:defRPr sz="2000"/>
            </a:lvl8pPr>
            <a:lvl9pPr marL="3649387"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909285" y="5834501"/>
            <a:ext cx="5844540" cy="874914"/>
          </a:xfrm>
        </p:spPr>
        <p:txBody>
          <a:bodyPr/>
          <a:lstStyle>
            <a:lvl1pPr marL="0" indent="0">
              <a:buNone/>
              <a:defRPr sz="1400"/>
            </a:lvl1pPr>
            <a:lvl2pPr marL="456172" indent="0">
              <a:buNone/>
              <a:defRPr sz="1200"/>
            </a:lvl2pPr>
            <a:lvl3pPr marL="912346" indent="0">
              <a:buNone/>
              <a:defRPr sz="1000"/>
            </a:lvl3pPr>
            <a:lvl4pPr marL="1368521" indent="0">
              <a:buNone/>
              <a:defRPr sz="1000"/>
            </a:lvl4pPr>
            <a:lvl5pPr marL="1824693" indent="0">
              <a:buNone/>
              <a:defRPr sz="1000"/>
            </a:lvl5pPr>
            <a:lvl6pPr marL="2280868" indent="0">
              <a:buNone/>
              <a:defRPr sz="1000"/>
            </a:lvl6pPr>
            <a:lvl7pPr marL="2737040" indent="0">
              <a:buNone/>
              <a:defRPr sz="1000"/>
            </a:lvl7pPr>
            <a:lvl8pPr marL="3193214" indent="0">
              <a:buNone/>
              <a:defRPr sz="1000"/>
            </a:lvl8pPr>
            <a:lvl9pPr marL="3649387" indent="0">
              <a:buNone/>
              <a:defRPr sz="1000"/>
            </a:lvl9pPr>
          </a:lstStyle>
          <a:p>
            <a:pPr lvl="0"/>
            <a:r>
              <a:rPr lang="en-US" smtClean="0"/>
              <a:t>Click to edit Master text styles</a:t>
            </a:r>
          </a:p>
        </p:txBody>
      </p:sp>
      <p:sp>
        <p:nvSpPr>
          <p:cNvPr id="5" name="Footer Placeholder 5"/>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6"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0A3884DD-97EA-4E98-A02B-E3F36CF1AC60}" type="slidenum">
              <a:rPr lang="en-US"/>
              <a:pPr>
                <a:defRPr/>
              </a:pPr>
              <a:t>‹#›</a:t>
            </a:fld>
            <a:endParaRPr lang="en-US"/>
          </a:p>
        </p:txBody>
      </p:sp>
    </p:spTree>
    <p:extLst>
      <p:ext uri="{BB962C8B-B14F-4D97-AF65-F5344CB8AC3E}">
        <p14:creationId xmlns:p14="http://schemas.microsoft.com/office/powerpoint/2010/main" val="3917903691"/>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87045" y="943941"/>
            <a:ext cx="8766810" cy="712704"/>
          </a:xfrm>
          <a:prstGeom prst="rect">
            <a:avLst/>
          </a:prstGeom>
        </p:spPr>
        <p:txBody>
          <a:bodyPr lIns="98261" tIns="49131" rIns="98261" bIns="49131"/>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solidFill>
                <a:srgbClr val="000F2E">
                  <a:tint val="75000"/>
                </a:srgbClr>
              </a:solidFill>
            </a:endParaRPr>
          </a:p>
        </p:txBody>
      </p:sp>
      <p:sp>
        <p:nvSpPr>
          <p:cNvPr id="5" name="Slide Number Placeholder 10"/>
          <p:cNvSpPr>
            <a:spLocks noGrp="1"/>
          </p:cNvSpPr>
          <p:nvPr>
            <p:ph type="sldNum" sz="quarter" idx="11"/>
          </p:nvPr>
        </p:nvSpPr>
        <p:spPr/>
        <p:txBody>
          <a:bodyPr/>
          <a:lstStyle>
            <a:lvl1pPr algn="r">
              <a:defRPr sz="1300" b="1">
                <a:solidFill>
                  <a:srgbClr val="000000"/>
                </a:solidFill>
              </a:defRPr>
            </a:lvl1pPr>
          </a:lstStyle>
          <a:p>
            <a:pPr>
              <a:defRPr/>
            </a:pPr>
            <a:r>
              <a:rPr lang="en-US"/>
              <a:t>Page: </a:t>
            </a:r>
            <a:fld id="{9C875E53-CFEF-41A5-9B20-A9BD30A04FBB}" type="slidenum">
              <a:rPr lang="en-US"/>
              <a:pPr>
                <a:defRPr/>
              </a:pPr>
              <a:t>‹#›</a:t>
            </a:fld>
            <a:endParaRPr lang="en-US" dirty="0"/>
          </a:p>
        </p:txBody>
      </p:sp>
    </p:spTree>
    <p:extLst>
      <p:ext uri="{BB962C8B-B14F-4D97-AF65-F5344CB8AC3E}">
        <p14:creationId xmlns:p14="http://schemas.microsoft.com/office/powerpoint/2010/main" val="782341987"/>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29804"/>
                <a:invGamma/>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86204" y="463550"/>
            <a:ext cx="939800" cy="573088"/>
          </a:xfrm>
          <a:prstGeom prst="rect">
            <a:avLst/>
          </a:prstGeom>
          <a:noFill/>
          <a:ln w="12700">
            <a:noFill/>
            <a:miter lim="800000"/>
            <a:headEnd/>
            <a:tailEnd/>
          </a:ln>
          <a:effectLst/>
        </p:spPr>
        <p:txBody>
          <a:bodyPr vert="horz" wrap="none" lIns="63447" tIns="25379" rIns="63447" bIns="25379" numCol="1" anchor="t" anchorCtr="0" compatLnSpc="1">
            <a:prstTxWarp prst="textNoShape">
              <a:avLst/>
            </a:prstTxWarp>
            <a:spAutoFit/>
          </a:bodyPr>
          <a:lstStyle/>
          <a:p>
            <a:pPr lvl="0"/>
            <a:r>
              <a:rPr lang="en-US" smtClean="0"/>
              <a:t>title</a:t>
            </a:r>
          </a:p>
        </p:txBody>
      </p:sp>
      <p:sp>
        <p:nvSpPr>
          <p:cNvPr id="1027" name="Rectangle 3"/>
          <p:cNvSpPr>
            <a:spLocks noChangeArrowheads="1"/>
          </p:cNvSpPr>
          <p:nvPr/>
        </p:nvSpPr>
        <p:spPr bwMode="auto">
          <a:xfrm>
            <a:off x="468318" y="1212850"/>
            <a:ext cx="8686800" cy="5727700"/>
          </a:xfrm>
          <a:prstGeom prst="rect">
            <a:avLst/>
          </a:prstGeom>
          <a:solidFill>
            <a:schemeClr val="tx1"/>
          </a:solidFill>
          <a:ln w="25400">
            <a:solidFill>
              <a:schemeClr val="tx1"/>
            </a:solidFill>
            <a:miter lim="800000"/>
            <a:headEnd/>
            <a:tailEnd/>
          </a:ln>
          <a:effectLst>
            <a:outerShdw dist="107763" dir="2700000" algn="ctr" rotWithShape="0">
              <a:schemeClr val="tx2"/>
            </a:outerShdw>
          </a:effectLst>
        </p:spPr>
        <p:txBody>
          <a:bodyPr wrap="none" lIns="91364" tIns="45682" rIns="91364" bIns="45682" anchor="ctr"/>
          <a:lstStyle/>
          <a:p>
            <a:endParaRPr 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rtl="0" eaLnBrk="0" fontAlgn="base" hangingPunct="0">
        <a:lnSpc>
          <a:spcPct val="95000"/>
        </a:lnSpc>
        <a:spcBef>
          <a:spcPct val="0"/>
        </a:spcBef>
        <a:spcAft>
          <a:spcPct val="0"/>
        </a:spcAft>
        <a:defRPr sz="3500" b="1">
          <a:solidFill>
            <a:srgbClr val="FAFD00"/>
          </a:solidFill>
          <a:latin typeface="+mj-lt"/>
          <a:ea typeface="+mj-ea"/>
          <a:cs typeface="+mj-cs"/>
        </a:defRPr>
      </a:lvl1pPr>
      <a:lvl2pPr algn="ctr" rtl="0" eaLnBrk="0" fontAlgn="base" hangingPunct="0">
        <a:lnSpc>
          <a:spcPct val="95000"/>
        </a:lnSpc>
        <a:spcBef>
          <a:spcPct val="0"/>
        </a:spcBef>
        <a:spcAft>
          <a:spcPct val="0"/>
        </a:spcAft>
        <a:defRPr sz="3500" b="1">
          <a:solidFill>
            <a:srgbClr val="FAFD00"/>
          </a:solidFill>
          <a:latin typeface="Arial" charset="0"/>
        </a:defRPr>
      </a:lvl2pPr>
      <a:lvl3pPr algn="ctr" rtl="0" eaLnBrk="0" fontAlgn="base" hangingPunct="0">
        <a:lnSpc>
          <a:spcPct val="95000"/>
        </a:lnSpc>
        <a:spcBef>
          <a:spcPct val="0"/>
        </a:spcBef>
        <a:spcAft>
          <a:spcPct val="0"/>
        </a:spcAft>
        <a:defRPr sz="3500" b="1">
          <a:solidFill>
            <a:srgbClr val="FAFD00"/>
          </a:solidFill>
          <a:latin typeface="Arial" charset="0"/>
        </a:defRPr>
      </a:lvl3pPr>
      <a:lvl4pPr algn="ctr" rtl="0" eaLnBrk="0" fontAlgn="base" hangingPunct="0">
        <a:lnSpc>
          <a:spcPct val="95000"/>
        </a:lnSpc>
        <a:spcBef>
          <a:spcPct val="0"/>
        </a:spcBef>
        <a:spcAft>
          <a:spcPct val="0"/>
        </a:spcAft>
        <a:defRPr sz="3500" b="1">
          <a:solidFill>
            <a:srgbClr val="FAFD00"/>
          </a:solidFill>
          <a:latin typeface="Arial" charset="0"/>
        </a:defRPr>
      </a:lvl4pPr>
      <a:lvl5pPr algn="ctr" rtl="0" eaLnBrk="0" fontAlgn="base" hangingPunct="0">
        <a:lnSpc>
          <a:spcPct val="95000"/>
        </a:lnSpc>
        <a:spcBef>
          <a:spcPct val="0"/>
        </a:spcBef>
        <a:spcAft>
          <a:spcPct val="0"/>
        </a:spcAft>
        <a:defRPr sz="3500" b="1">
          <a:solidFill>
            <a:srgbClr val="FAFD00"/>
          </a:solidFill>
          <a:latin typeface="Arial" charset="0"/>
        </a:defRPr>
      </a:lvl5pPr>
      <a:lvl6pPr marL="456814" algn="ctr" rtl="0" eaLnBrk="0" fontAlgn="base" hangingPunct="0">
        <a:lnSpc>
          <a:spcPct val="95000"/>
        </a:lnSpc>
        <a:spcBef>
          <a:spcPct val="0"/>
        </a:spcBef>
        <a:spcAft>
          <a:spcPct val="0"/>
        </a:spcAft>
        <a:defRPr sz="3500" b="1">
          <a:solidFill>
            <a:srgbClr val="FAFD00"/>
          </a:solidFill>
          <a:latin typeface="Arial" charset="0"/>
        </a:defRPr>
      </a:lvl6pPr>
      <a:lvl7pPr marL="913626" algn="ctr" rtl="0" eaLnBrk="0" fontAlgn="base" hangingPunct="0">
        <a:lnSpc>
          <a:spcPct val="95000"/>
        </a:lnSpc>
        <a:spcBef>
          <a:spcPct val="0"/>
        </a:spcBef>
        <a:spcAft>
          <a:spcPct val="0"/>
        </a:spcAft>
        <a:defRPr sz="3500" b="1">
          <a:solidFill>
            <a:srgbClr val="FAFD00"/>
          </a:solidFill>
          <a:latin typeface="Arial" charset="0"/>
        </a:defRPr>
      </a:lvl7pPr>
      <a:lvl8pPr marL="1370440" algn="ctr" rtl="0" eaLnBrk="0" fontAlgn="base" hangingPunct="0">
        <a:lnSpc>
          <a:spcPct val="95000"/>
        </a:lnSpc>
        <a:spcBef>
          <a:spcPct val="0"/>
        </a:spcBef>
        <a:spcAft>
          <a:spcPct val="0"/>
        </a:spcAft>
        <a:defRPr sz="3500" b="1">
          <a:solidFill>
            <a:srgbClr val="FAFD00"/>
          </a:solidFill>
          <a:latin typeface="Arial" charset="0"/>
        </a:defRPr>
      </a:lvl8pPr>
      <a:lvl9pPr marL="1827251" algn="ctr" rtl="0" eaLnBrk="0" fontAlgn="base" hangingPunct="0">
        <a:lnSpc>
          <a:spcPct val="95000"/>
        </a:lnSpc>
        <a:spcBef>
          <a:spcPct val="0"/>
        </a:spcBef>
        <a:spcAft>
          <a:spcPct val="0"/>
        </a:spcAft>
        <a:defRPr sz="3500" b="1">
          <a:solidFill>
            <a:srgbClr val="FAFD00"/>
          </a:solidFill>
          <a:latin typeface="Arial" charset="0"/>
        </a:defRPr>
      </a:lvl9pPr>
    </p:titleStyle>
    <p:bodyStyle>
      <a:lvl1pPr marL="285508" indent="-285508" algn="l" rtl="0" eaLnBrk="0" fontAlgn="base" hangingPunct="0">
        <a:lnSpc>
          <a:spcPct val="90000"/>
        </a:lnSpc>
        <a:spcBef>
          <a:spcPct val="30000"/>
        </a:spcBef>
        <a:spcAft>
          <a:spcPct val="0"/>
        </a:spcAft>
        <a:buSzPct val="100000"/>
        <a:buChar char="•"/>
        <a:defRPr sz="2400" b="1">
          <a:solidFill>
            <a:schemeClr val="tx1"/>
          </a:solidFill>
          <a:latin typeface="+mn-lt"/>
          <a:ea typeface="+mn-ea"/>
          <a:cs typeface="+mn-cs"/>
        </a:defRPr>
      </a:lvl1pPr>
      <a:lvl2pPr marL="685220" indent="-228406" algn="l" rtl="0" eaLnBrk="0" fontAlgn="base" hangingPunct="0">
        <a:lnSpc>
          <a:spcPct val="90000"/>
        </a:lnSpc>
        <a:spcBef>
          <a:spcPct val="30000"/>
        </a:spcBef>
        <a:spcAft>
          <a:spcPct val="0"/>
        </a:spcAft>
        <a:buSzPct val="100000"/>
        <a:buChar char="–"/>
        <a:defRPr b="1">
          <a:solidFill>
            <a:schemeClr val="tx1"/>
          </a:solidFill>
          <a:latin typeface="+mn-lt"/>
        </a:defRPr>
      </a:lvl2pPr>
      <a:lvl3pPr marL="1142033" indent="-228406" algn="l" rtl="0" eaLnBrk="0" fontAlgn="base" hangingPunct="0">
        <a:lnSpc>
          <a:spcPct val="90000"/>
        </a:lnSpc>
        <a:spcBef>
          <a:spcPct val="30000"/>
        </a:spcBef>
        <a:spcAft>
          <a:spcPct val="0"/>
        </a:spcAft>
        <a:buSzPct val="100000"/>
        <a:buChar char="»"/>
        <a:defRPr b="1">
          <a:solidFill>
            <a:schemeClr val="tx1"/>
          </a:solidFill>
          <a:latin typeface="+mn-lt"/>
        </a:defRPr>
      </a:lvl3pPr>
      <a:lvl4pPr marL="1541745" indent="-171302" algn="l" rtl="0" eaLnBrk="0" fontAlgn="base" hangingPunct="0">
        <a:lnSpc>
          <a:spcPct val="90000"/>
        </a:lnSpc>
        <a:spcBef>
          <a:spcPct val="30000"/>
        </a:spcBef>
        <a:spcAft>
          <a:spcPct val="0"/>
        </a:spcAft>
        <a:buSzPct val="100000"/>
        <a:buChar char="•"/>
        <a:defRPr sz="1400" b="1">
          <a:solidFill>
            <a:schemeClr val="tx1"/>
          </a:solidFill>
          <a:latin typeface="+mn-lt"/>
        </a:defRPr>
      </a:lvl4pPr>
      <a:lvl5pPr marL="1998556" indent="-171302" algn="l" rtl="0" eaLnBrk="0" fontAlgn="base" hangingPunct="0">
        <a:lnSpc>
          <a:spcPct val="90000"/>
        </a:lnSpc>
        <a:spcBef>
          <a:spcPct val="30000"/>
        </a:spcBef>
        <a:spcAft>
          <a:spcPct val="0"/>
        </a:spcAft>
        <a:buSzPct val="100000"/>
        <a:buChar char="–"/>
        <a:defRPr sz="1400" b="1">
          <a:solidFill>
            <a:schemeClr val="tx1"/>
          </a:solidFill>
          <a:latin typeface="+mn-lt"/>
        </a:defRPr>
      </a:lvl5pPr>
      <a:lvl6pPr marL="2455370" indent="-171302" algn="l" rtl="0" eaLnBrk="0" fontAlgn="base" hangingPunct="0">
        <a:lnSpc>
          <a:spcPct val="90000"/>
        </a:lnSpc>
        <a:spcBef>
          <a:spcPct val="30000"/>
        </a:spcBef>
        <a:spcAft>
          <a:spcPct val="0"/>
        </a:spcAft>
        <a:buSzPct val="100000"/>
        <a:buChar char="–"/>
        <a:defRPr sz="1400" b="1">
          <a:solidFill>
            <a:schemeClr val="tx1"/>
          </a:solidFill>
          <a:latin typeface="+mn-lt"/>
        </a:defRPr>
      </a:lvl6pPr>
      <a:lvl7pPr marL="2912182" indent="-171302" algn="l" rtl="0" eaLnBrk="0" fontAlgn="base" hangingPunct="0">
        <a:lnSpc>
          <a:spcPct val="90000"/>
        </a:lnSpc>
        <a:spcBef>
          <a:spcPct val="30000"/>
        </a:spcBef>
        <a:spcAft>
          <a:spcPct val="0"/>
        </a:spcAft>
        <a:buSzPct val="100000"/>
        <a:buChar char="–"/>
        <a:defRPr sz="1400" b="1">
          <a:solidFill>
            <a:schemeClr val="tx1"/>
          </a:solidFill>
          <a:latin typeface="+mn-lt"/>
        </a:defRPr>
      </a:lvl7pPr>
      <a:lvl8pPr marL="3368994" indent="-171302" algn="l" rtl="0" eaLnBrk="0" fontAlgn="base" hangingPunct="0">
        <a:lnSpc>
          <a:spcPct val="90000"/>
        </a:lnSpc>
        <a:spcBef>
          <a:spcPct val="30000"/>
        </a:spcBef>
        <a:spcAft>
          <a:spcPct val="0"/>
        </a:spcAft>
        <a:buSzPct val="100000"/>
        <a:buChar char="–"/>
        <a:defRPr sz="1400" b="1">
          <a:solidFill>
            <a:schemeClr val="tx1"/>
          </a:solidFill>
          <a:latin typeface="+mn-lt"/>
        </a:defRPr>
      </a:lvl8pPr>
      <a:lvl9pPr marL="3825810" indent="-171302" algn="l" rtl="0" eaLnBrk="0" fontAlgn="base" hangingPunct="0">
        <a:lnSpc>
          <a:spcPct val="90000"/>
        </a:lnSpc>
        <a:spcBef>
          <a:spcPct val="30000"/>
        </a:spcBef>
        <a:spcAft>
          <a:spcPct val="0"/>
        </a:spcAft>
        <a:buSzPct val="100000"/>
        <a:buChar char="–"/>
        <a:defRPr sz="1400" b="1">
          <a:solidFill>
            <a:schemeClr val="tx1"/>
          </a:solidFill>
          <a:latin typeface="+mn-lt"/>
        </a:defRPr>
      </a:lvl9pPr>
    </p:bodyStyle>
    <p:otherStyle>
      <a:defPPr>
        <a:defRPr lang="en-US"/>
      </a:defPPr>
      <a:lvl1pPr marL="0" algn="l" defTabSz="913626" rtl="0" eaLnBrk="1" latinLnBrk="0" hangingPunct="1">
        <a:defRPr sz="1800" kern="1200">
          <a:solidFill>
            <a:schemeClr val="tx1"/>
          </a:solidFill>
          <a:latin typeface="+mn-lt"/>
          <a:ea typeface="+mn-ea"/>
          <a:cs typeface="+mn-cs"/>
        </a:defRPr>
      </a:lvl1pPr>
      <a:lvl2pPr marL="456814" algn="l" defTabSz="913626" rtl="0" eaLnBrk="1" latinLnBrk="0" hangingPunct="1">
        <a:defRPr sz="1800" kern="1200">
          <a:solidFill>
            <a:schemeClr val="tx1"/>
          </a:solidFill>
          <a:latin typeface="+mn-lt"/>
          <a:ea typeface="+mn-ea"/>
          <a:cs typeface="+mn-cs"/>
        </a:defRPr>
      </a:lvl2pPr>
      <a:lvl3pPr marL="913626" algn="l" defTabSz="913626" rtl="0" eaLnBrk="1" latinLnBrk="0" hangingPunct="1">
        <a:defRPr sz="1800" kern="1200">
          <a:solidFill>
            <a:schemeClr val="tx1"/>
          </a:solidFill>
          <a:latin typeface="+mn-lt"/>
          <a:ea typeface="+mn-ea"/>
          <a:cs typeface="+mn-cs"/>
        </a:defRPr>
      </a:lvl3pPr>
      <a:lvl4pPr marL="1370440" algn="l" defTabSz="913626" rtl="0" eaLnBrk="1" latinLnBrk="0" hangingPunct="1">
        <a:defRPr sz="1800" kern="1200">
          <a:solidFill>
            <a:schemeClr val="tx1"/>
          </a:solidFill>
          <a:latin typeface="+mn-lt"/>
          <a:ea typeface="+mn-ea"/>
          <a:cs typeface="+mn-cs"/>
        </a:defRPr>
      </a:lvl4pPr>
      <a:lvl5pPr marL="1827251" algn="l" defTabSz="913626" rtl="0" eaLnBrk="1" latinLnBrk="0" hangingPunct="1">
        <a:defRPr sz="1800" kern="1200">
          <a:solidFill>
            <a:schemeClr val="tx1"/>
          </a:solidFill>
          <a:latin typeface="+mn-lt"/>
          <a:ea typeface="+mn-ea"/>
          <a:cs typeface="+mn-cs"/>
        </a:defRPr>
      </a:lvl5pPr>
      <a:lvl6pPr marL="2284063" algn="l" defTabSz="913626" rtl="0" eaLnBrk="1" latinLnBrk="0" hangingPunct="1">
        <a:defRPr sz="1800" kern="1200">
          <a:solidFill>
            <a:schemeClr val="tx1"/>
          </a:solidFill>
          <a:latin typeface="+mn-lt"/>
          <a:ea typeface="+mn-ea"/>
          <a:cs typeface="+mn-cs"/>
        </a:defRPr>
      </a:lvl6pPr>
      <a:lvl7pPr marL="2740879" algn="l" defTabSz="913626" rtl="0" eaLnBrk="1" latinLnBrk="0" hangingPunct="1">
        <a:defRPr sz="1800" kern="1200">
          <a:solidFill>
            <a:schemeClr val="tx1"/>
          </a:solidFill>
          <a:latin typeface="+mn-lt"/>
          <a:ea typeface="+mn-ea"/>
          <a:cs typeface="+mn-cs"/>
        </a:defRPr>
      </a:lvl7pPr>
      <a:lvl8pPr marL="3197692" algn="l" defTabSz="913626" rtl="0" eaLnBrk="1" latinLnBrk="0" hangingPunct="1">
        <a:defRPr sz="1800" kern="1200">
          <a:solidFill>
            <a:schemeClr val="tx1"/>
          </a:solidFill>
          <a:latin typeface="+mn-lt"/>
          <a:ea typeface="+mn-ea"/>
          <a:cs typeface="+mn-cs"/>
        </a:defRPr>
      </a:lvl8pPr>
      <a:lvl9pPr marL="3654503" algn="l" defTabSz="913626"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7123571"/>
            <a:ext cx="9740900" cy="331329"/>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lIns="98261" tIns="49131" rIns="98261" bIns="49131" anchor="ctr"/>
          <a:lstStyle/>
          <a:p>
            <a:pPr algn="ctr" defTabSz="982614" eaLnBrk="1" fontAlgn="auto" hangingPunct="1">
              <a:lnSpc>
                <a:spcPct val="100000"/>
              </a:lnSpc>
              <a:spcBef>
                <a:spcPts val="0"/>
              </a:spcBef>
              <a:spcAft>
                <a:spcPts val="0"/>
              </a:spcAft>
              <a:defRPr/>
            </a:pPr>
            <a:endParaRPr lang="en-US" sz="1900" b="0">
              <a:solidFill>
                <a:srgbClr val="000F2E"/>
              </a:solidFill>
            </a:endParaRPr>
          </a:p>
        </p:txBody>
      </p:sp>
      <p:sp>
        <p:nvSpPr>
          <p:cNvPr id="2051" name="Text Placeholder 2"/>
          <p:cNvSpPr>
            <a:spLocks noGrp="1"/>
          </p:cNvSpPr>
          <p:nvPr>
            <p:ph type="body" idx="1"/>
          </p:nvPr>
        </p:nvSpPr>
        <p:spPr bwMode="auto">
          <a:xfrm>
            <a:off x="487045" y="1739477"/>
            <a:ext cx="8766810" cy="4919889"/>
          </a:xfrm>
          <a:prstGeom prst="rect">
            <a:avLst/>
          </a:prstGeom>
          <a:noFill/>
          <a:ln w="9525">
            <a:noFill/>
            <a:miter lim="800000"/>
            <a:headEnd/>
            <a:tailEnd/>
          </a:ln>
        </p:spPr>
        <p:txBody>
          <a:bodyPr vert="horz" wrap="square" lIns="91234" tIns="45617" rIns="91234" bIns="45617"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cxnSp>
        <p:nvCxnSpPr>
          <p:cNvPr id="8" name="Straight Connector 7"/>
          <p:cNvCxnSpPr/>
          <p:nvPr/>
        </p:nvCxnSpPr>
        <p:spPr>
          <a:xfrm rot="10800000">
            <a:off x="0" y="828322"/>
            <a:ext cx="97409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461135" y="0"/>
            <a:ext cx="8847984" cy="769498"/>
          </a:xfrm>
          <a:prstGeom prst="rect">
            <a:avLst/>
          </a:prstGeom>
          <a:noFill/>
        </p:spPr>
        <p:txBody>
          <a:bodyPr lIns="98261" tIns="49131" rIns="98261" bIns="49131">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defTabSz="982614" eaLnBrk="1" fontAlgn="auto" hangingPunct="1">
              <a:lnSpc>
                <a:spcPct val="100000"/>
              </a:lnSpc>
              <a:spcBef>
                <a:spcPts val="0"/>
              </a:spcBef>
              <a:spcAft>
                <a:spcPts val="0"/>
              </a:spcAft>
              <a:defRPr/>
            </a:pPr>
            <a:r>
              <a:rPr lang="en-US" sz="4300"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rPr>
              <a:t>NESC Academy Webcast</a:t>
            </a:r>
          </a:p>
        </p:txBody>
      </p:sp>
      <p:pic>
        <p:nvPicPr>
          <p:cNvPr id="2054" name="Picture 9" descr="70564main_nesc_logo.jpg"/>
          <p:cNvPicPr>
            <a:picLocks noChangeAspect="1"/>
          </p:cNvPicPr>
          <p:nvPr/>
        </p:nvPicPr>
        <p:blipFill>
          <a:blip r:embed="rId12" cstate="print"/>
          <a:srcRect/>
          <a:stretch>
            <a:fillRect/>
          </a:stretch>
        </p:blipFill>
        <p:spPr bwMode="auto">
          <a:xfrm>
            <a:off x="0" y="0"/>
            <a:ext cx="1461135" cy="1490980"/>
          </a:xfrm>
          <a:prstGeom prst="rect">
            <a:avLst/>
          </a:prstGeom>
          <a:noFill/>
          <a:ln w="9525">
            <a:noFill/>
            <a:miter lim="800000"/>
            <a:headEnd/>
            <a:tailEnd/>
          </a:ln>
        </p:spPr>
      </p:pic>
      <p:cxnSp>
        <p:nvCxnSpPr>
          <p:cNvPr id="13" name="Straight Connector 12"/>
          <p:cNvCxnSpPr/>
          <p:nvPr/>
        </p:nvCxnSpPr>
        <p:spPr>
          <a:xfrm rot="10800000">
            <a:off x="0" y="7123571"/>
            <a:ext cx="9740900" cy="0"/>
          </a:xfrm>
          <a:prstGeom prst="line">
            <a:avLst/>
          </a:prstGeom>
        </p:spPr>
        <p:style>
          <a:lnRef idx="3">
            <a:schemeClr val="accent1"/>
          </a:lnRef>
          <a:fillRef idx="0">
            <a:schemeClr val="accent1"/>
          </a:fillRef>
          <a:effectRef idx="2">
            <a:schemeClr val="accent1"/>
          </a:effectRef>
          <a:fontRef idx="minor">
            <a:schemeClr val="tx1"/>
          </a:fontRef>
        </p:style>
      </p:cxnSp>
      <p:sp>
        <p:nvSpPr>
          <p:cNvPr id="2056" name="TextBox 13"/>
          <p:cNvSpPr txBox="1">
            <a:spLocks noChangeArrowheads="1"/>
          </p:cNvSpPr>
          <p:nvPr/>
        </p:nvSpPr>
        <p:spPr bwMode="auto">
          <a:xfrm>
            <a:off x="0" y="7154634"/>
            <a:ext cx="9740900" cy="300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261" tIns="49131" rIns="98261" bIns="49131">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defTabSz="982614" eaLnBrk="1" fontAlgn="auto" hangingPunct="1">
              <a:lnSpc>
                <a:spcPct val="100000"/>
              </a:lnSpc>
              <a:spcBef>
                <a:spcPts val="0"/>
              </a:spcBef>
              <a:spcAft>
                <a:spcPts val="0"/>
              </a:spcAft>
              <a:defRPr/>
            </a:pPr>
            <a:r>
              <a:rPr lang="en-US" altLang="en-US" sz="1300" i="1" smtClean="0">
                <a:solidFill>
                  <a:srgbClr val="000F2E"/>
                </a:solidFill>
              </a:rPr>
              <a:t>Learning from the Past, Looking to the Future</a:t>
            </a:r>
          </a:p>
        </p:txBody>
      </p:sp>
      <p:sp>
        <p:nvSpPr>
          <p:cNvPr id="11" name="Slide Number Placeholder 10"/>
          <p:cNvSpPr>
            <a:spLocks noGrp="1"/>
          </p:cNvSpPr>
          <p:nvPr>
            <p:ph type="sldNum" sz="quarter" idx="4"/>
          </p:nvPr>
        </p:nvSpPr>
        <p:spPr>
          <a:xfrm>
            <a:off x="7468023" y="7123571"/>
            <a:ext cx="2272877" cy="331329"/>
          </a:xfrm>
          <a:prstGeom prst="rect">
            <a:avLst/>
          </a:prstGeom>
        </p:spPr>
        <p:txBody>
          <a:bodyPr vert="horz" lIns="98261" tIns="49131" rIns="98261" bIns="49131" rtlCol="0" anchor="ctr"/>
          <a:lstStyle>
            <a:lvl1pPr algn="r">
              <a:defRPr sz="1300" b="1" i="1">
                <a:solidFill>
                  <a:schemeClr val="tx1"/>
                </a:solidFill>
                <a:latin typeface="+mj-lt"/>
              </a:defRPr>
            </a:lvl1pPr>
          </a:lstStyle>
          <a:p>
            <a:pPr defTabSz="982614" eaLnBrk="1" fontAlgn="auto" hangingPunct="1">
              <a:lnSpc>
                <a:spcPct val="100000"/>
              </a:lnSpc>
              <a:spcBef>
                <a:spcPts val="0"/>
              </a:spcBef>
              <a:spcAft>
                <a:spcPts val="0"/>
              </a:spcAft>
              <a:defRPr/>
            </a:pPr>
            <a:r>
              <a:rPr lang="en-US">
                <a:solidFill>
                  <a:srgbClr val="000F2E"/>
                </a:solidFill>
              </a:rPr>
              <a:t>Page: </a:t>
            </a:r>
            <a:fld id="{1FB59E01-8D64-41B3-B2C7-F0FBCD82EAEC}" type="slidenum">
              <a:rPr lang="en-US">
                <a:solidFill>
                  <a:srgbClr val="000F2E"/>
                </a:solidFill>
              </a:rPr>
              <a:pPr defTabSz="982614" eaLnBrk="1" fontAlgn="auto" hangingPunct="1">
                <a:lnSpc>
                  <a:spcPct val="100000"/>
                </a:lnSpc>
                <a:spcBef>
                  <a:spcPts val="0"/>
                </a:spcBef>
                <a:spcAft>
                  <a:spcPts val="0"/>
                </a:spcAft>
                <a:defRPr/>
              </a:pPr>
              <a:t>‹#›</a:t>
            </a:fld>
            <a:endParaRPr lang="en-US">
              <a:solidFill>
                <a:srgbClr val="000F2E"/>
              </a:solidFill>
            </a:endParaRPr>
          </a:p>
        </p:txBody>
      </p:sp>
      <p:sp>
        <p:nvSpPr>
          <p:cNvPr id="15" name="Footer Placeholder 14"/>
          <p:cNvSpPr>
            <a:spLocks noGrp="1"/>
          </p:cNvSpPr>
          <p:nvPr>
            <p:ph type="ftr" sz="quarter" idx="3"/>
          </p:nvPr>
        </p:nvSpPr>
        <p:spPr>
          <a:xfrm>
            <a:off x="3328141" y="6909589"/>
            <a:ext cx="3084618" cy="396904"/>
          </a:xfrm>
          <a:prstGeom prst="rect">
            <a:avLst/>
          </a:prstGeom>
        </p:spPr>
        <p:txBody>
          <a:bodyPr vert="horz" lIns="98261" tIns="49131" rIns="98261" bIns="49131" rtlCol="0" anchor="ctr"/>
          <a:lstStyle>
            <a:lvl1pPr algn="ctr">
              <a:defRPr sz="1300">
                <a:solidFill>
                  <a:schemeClr val="tx1">
                    <a:tint val="75000"/>
                  </a:schemeClr>
                </a:solidFill>
              </a:defRPr>
            </a:lvl1pPr>
          </a:lstStyle>
          <a:p>
            <a:pPr defTabSz="982614" eaLnBrk="1" fontAlgn="auto" hangingPunct="1">
              <a:lnSpc>
                <a:spcPct val="100000"/>
              </a:lnSpc>
              <a:spcBef>
                <a:spcPts val="0"/>
              </a:spcBef>
              <a:spcAft>
                <a:spcPts val="0"/>
              </a:spcAft>
              <a:defRPr/>
            </a:pPr>
            <a:endParaRPr lang="en-US" b="0">
              <a:solidFill>
                <a:srgbClr val="000F2E">
                  <a:tint val="75000"/>
                </a:srgbClr>
              </a:solidFill>
              <a:latin typeface="Times New Roman"/>
            </a:endParaRPr>
          </a:p>
        </p:txBody>
      </p:sp>
    </p:spTree>
    <p:extLst>
      <p:ext uri="{BB962C8B-B14F-4D97-AF65-F5344CB8AC3E}">
        <p14:creationId xmlns:p14="http://schemas.microsoft.com/office/powerpoint/2010/main" val="19713161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ransition/>
  <p:timing>
    <p:tnLst>
      <p:par>
        <p:cTn id="1" dur="indefinite" restart="never" nodeType="tmRoot"/>
      </p:par>
    </p:tnLst>
  </p:timing>
  <p:hf hdr="0" ftr="0" dt="0"/>
  <p:txStyles>
    <p:titleStyle>
      <a:lvl1pPr algn="ctr" defTabSz="910965" rtl="0" eaLnBrk="0" fontAlgn="base" hangingPunct="0">
        <a:spcBef>
          <a:spcPct val="0"/>
        </a:spcBef>
        <a:spcAft>
          <a:spcPct val="0"/>
        </a:spcAft>
        <a:defRPr sz="4400" kern="1200">
          <a:solidFill>
            <a:schemeClr val="tx1"/>
          </a:solidFill>
          <a:latin typeface="+mj-lt"/>
          <a:ea typeface="+mj-ea"/>
          <a:cs typeface="+mj-cs"/>
        </a:defRPr>
      </a:lvl1pPr>
      <a:lvl2pPr algn="ctr" defTabSz="910965" rtl="0" eaLnBrk="0" fontAlgn="base" hangingPunct="0">
        <a:spcBef>
          <a:spcPct val="0"/>
        </a:spcBef>
        <a:spcAft>
          <a:spcPct val="0"/>
        </a:spcAft>
        <a:defRPr sz="4400">
          <a:solidFill>
            <a:schemeClr val="tx1"/>
          </a:solidFill>
          <a:latin typeface="Arial" charset="0"/>
        </a:defRPr>
      </a:lvl2pPr>
      <a:lvl3pPr algn="ctr" defTabSz="910965" rtl="0" eaLnBrk="0" fontAlgn="base" hangingPunct="0">
        <a:spcBef>
          <a:spcPct val="0"/>
        </a:spcBef>
        <a:spcAft>
          <a:spcPct val="0"/>
        </a:spcAft>
        <a:defRPr sz="4400">
          <a:solidFill>
            <a:schemeClr val="tx1"/>
          </a:solidFill>
          <a:latin typeface="Arial" charset="0"/>
        </a:defRPr>
      </a:lvl3pPr>
      <a:lvl4pPr algn="ctr" defTabSz="910965" rtl="0" eaLnBrk="0" fontAlgn="base" hangingPunct="0">
        <a:spcBef>
          <a:spcPct val="0"/>
        </a:spcBef>
        <a:spcAft>
          <a:spcPct val="0"/>
        </a:spcAft>
        <a:defRPr sz="4400">
          <a:solidFill>
            <a:schemeClr val="tx1"/>
          </a:solidFill>
          <a:latin typeface="Arial" charset="0"/>
        </a:defRPr>
      </a:lvl4pPr>
      <a:lvl5pPr algn="ctr" defTabSz="910965" rtl="0" eaLnBrk="0" fontAlgn="base" hangingPunct="0">
        <a:spcBef>
          <a:spcPct val="0"/>
        </a:spcBef>
        <a:spcAft>
          <a:spcPct val="0"/>
        </a:spcAft>
        <a:defRPr sz="4400">
          <a:solidFill>
            <a:schemeClr val="tx1"/>
          </a:solidFill>
          <a:latin typeface="Arial" charset="0"/>
        </a:defRPr>
      </a:lvl5pPr>
      <a:lvl6pPr marL="491307" algn="ctr" defTabSz="910965" rtl="0" fontAlgn="base">
        <a:spcBef>
          <a:spcPct val="0"/>
        </a:spcBef>
        <a:spcAft>
          <a:spcPct val="0"/>
        </a:spcAft>
        <a:defRPr sz="4400">
          <a:solidFill>
            <a:schemeClr val="tx1"/>
          </a:solidFill>
          <a:latin typeface="Arial" charset="0"/>
        </a:defRPr>
      </a:lvl6pPr>
      <a:lvl7pPr marL="982614" algn="ctr" defTabSz="910965" rtl="0" fontAlgn="base">
        <a:spcBef>
          <a:spcPct val="0"/>
        </a:spcBef>
        <a:spcAft>
          <a:spcPct val="0"/>
        </a:spcAft>
        <a:defRPr sz="4400">
          <a:solidFill>
            <a:schemeClr val="tx1"/>
          </a:solidFill>
          <a:latin typeface="Arial" charset="0"/>
        </a:defRPr>
      </a:lvl7pPr>
      <a:lvl8pPr marL="1473921" algn="ctr" defTabSz="910965" rtl="0" fontAlgn="base">
        <a:spcBef>
          <a:spcPct val="0"/>
        </a:spcBef>
        <a:spcAft>
          <a:spcPct val="0"/>
        </a:spcAft>
        <a:defRPr sz="4400">
          <a:solidFill>
            <a:schemeClr val="tx1"/>
          </a:solidFill>
          <a:latin typeface="Arial" charset="0"/>
        </a:defRPr>
      </a:lvl8pPr>
      <a:lvl9pPr marL="1965228" algn="ctr" defTabSz="910965" rtl="0" fontAlgn="base">
        <a:spcBef>
          <a:spcPct val="0"/>
        </a:spcBef>
        <a:spcAft>
          <a:spcPct val="0"/>
        </a:spcAft>
        <a:defRPr sz="4400">
          <a:solidFill>
            <a:schemeClr val="tx1"/>
          </a:solidFill>
          <a:latin typeface="Arial" charset="0"/>
        </a:defRPr>
      </a:lvl9pPr>
    </p:titleStyle>
    <p:bodyStyle>
      <a:lvl1pPr marL="341186" indent="-341186" algn="l" defTabSz="910965"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0373" indent="-284890" algn="l" defTabSz="910965"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39560" indent="-226889" algn="l" defTabSz="910965"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595043" indent="-226889" algn="l" defTabSz="910965"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2231" indent="-226889" algn="l" defTabSz="910965"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08952" indent="-228087" algn="l" defTabSz="91234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65127" indent="-228087" algn="l" defTabSz="91234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1299" indent="-228087" algn="l" defTabSz="91234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77474" indent="-228087" algn="l" defTabSz="91234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2346" rtl="0" eaLnBrk="1" latinLnBrk="0" hangingPunct="1">
        <a:defRPr sz="1800" kern="1200">
          <a:solidFill>
            <a:schemeClr val="tx1"/>
          </a:solidFill>
          <a:latin typeface="+mn-lt"/>
          <a:ea typeface="+mn-ea"/>
          <a:cs typeface="+mn-cs"/>
        </a:defRPr>
      </a:lvl1pPr>
      <a:lvl2pPr marL="456172" algn="l" defTabSz="912346" rtl="0" eaLnBrk="1" latinLnBrk="0" hangingPunct="1">
        <a:defRPr sz="1800" kern="1200">
          <a:solidFill>
            <a:schemeClr val="tx1"/>
          </a:solidFill>
          <a:latin typeface="+mn-lt"/>
          <a:ea typeface="+mn-ea"/>
          <a:cs typeface="+mn-cs"/>
        </a:defRPr>
      </a:lvl2pPr>
      <a:lvl3pPr marL="912346" algn="l" defTabSz="912346" rtl="0" eaLnBrk="1" latinLnBrk="0" hangingPunct="1">
        <a:defRPr sz="1800" kern="1200">
          <a:solidFill>
            <a:schemeClr val="tx1"/>
          </a:solidFill>
          <a:latin typeface="+mn-lt"/>
          <a:ea typeface="+mn-ea"/>
          <a:cs typeface="+mn-cs"/>
        </a:defRPr>
      </a:lvl3pPr>
      <a:lvl4pPr marL="1368521" algn="l" defTabSz="912346" rtl="0" eaLnBrk="1" latinLnBrk="0" hangingPunct="1">
        <a:defRPr sz="1800" kern="1200">
          <a:solidFill>
            <a:schemeClr val="tx1"/>
          </a:solidFill>
          <a:latin typeface="+mn-lt"/>
          <a:ea typeface="+mn-ea"/>
          <a:cs typeface="+mn-cs"/>
        </a:defRPr>
      </a:lvl4pPr>
      <a:lvl5pPr marL="1824693" algn="l" defTabSz="912346" rtl="0" eaLnBrk="1" latinLnBrk="0" hangingPunct="1">
        <a:defRPr sz="1800" kern="1200">
          <a:solidFill>
            <a:schemeClr val="tx1"/>
          </a:solidFill>
          <a:latin typeface="+mn-lt"/>
          <a:ea typeface="+mn-ea"/>
          <a:cs typeface="+mn-cs"/>
        </a:defRPr>
      </a:lvl5pPr>
      <a:lvl6pPr marL="2280868" algn="l" defTabSz="912346" rtl="0" eaLnBrk="1" latinLnBrk="0" hangingPunct="1">
        <a:defRPr sz="1800" kern="1200">
          <a:solidFill>
            <a:schemeClr val="tx1"/>
          </a:solidFill>
          <a:latin typeface="+mn-lt"/>
          <a:ea typeface="+mn-ea"/>
          <a:cs typeface="+mn-cs"/>
        </a:defRPr>
      </a:lvl6pPr>
      <a:lvl7pPr marL="2737040" algn="l" defTabSz="912346" rtl="0" eaLnBrk="1" latinLnBrk="0" hangingPunct="1">
        <a:defRPr sz="1800" kern="1200">
          <a:solidFill>
            <a:schemeClr val="tx1"/>
          </a:solidFill>
          <a:latin typeface="+mn-lt"/>
          <a:ea typeface="+mn-ea"/>
          <a:cs typeface="+mn-cs"/>
        </a:defRPr>
      </a:lvl7pPr>
      <a:lvl8pPr marL="3193214" algn="l" defTabSz="912346" rtl="0" eaLnBrk="1" latinLnBrk="0" hangingPunct="1">
        <a:defRPr sz="1800" kern="1200">
          <a:solidFill>
            <a:schemeClr val="tx1"/>
          </a:solidFill>
          <a:latin typeface="+mn-lt"/>
          <a:ea typeface="+mn-ea"/>
          <a:cs typeface="+mn-cs"/>
        </a:defRPr>
      </a:lvl8pPr>
      <a:lvl9pPr marL="3649387" algn="l" defTabSz="9123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 Id="rId5" Type="http://schemas.openxmlformats.org/officeDocument/2006/relationships/image" Target="../media/image6.w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4555772"/>
            <a:ext cx="9740900" cy="1242483"/>
          </a:xfrm>
          <a:prstGeom prst="rect">
            <a:avLst/>
          </a:prstGeom>
        </p:spPr>
        <p:txBody>
          <a:bodyPr lIns="98253" tIns="49126" rIns="98253" bIns="49126"/>
          <a:lstStyle>
            <a:lvl1pPr defTabSz="847725" eaLnBrk="0" hangingPunct="0">
              <a:defRPr>
                <a:solidFill>
                  <a:schemeClr val="tx1"/>
                </a:solidFill>
                <a:latin typeface="Arial" charset="0"/>
              </a:defRPr>
            </a:lvl1pPr>
            <a:lvl2pPr marL="742950" indent="-285750" defTabSz="847725" eaLnBrk="0" hangingPunct="0">
              <a:defRPr>
                <a:solidFill>
                  <a:schemeClr val="tx1"/>
                </a:solidFill>
                <a:latin typeface="Arial" charset="0"/>
              </a:defRPr>
            </a:lvl2pPr>
            <a:lvl3pPr marL="1143000" indent="-228600" defTabSz="847725" eaLnBrk="0" hangingPunct="0">
              <a:defRPr>
                <a:solidFill>
                  <a:schemeClr val="tx1"/>
                </a:solidFill>
                <a:latin typeface="Arial" charset="0"/>
              </a:defRPr>
            </a:lvl3pPr>
            <a:lvl4pPr marL="1600200" indent="-228600" defTabSz="847725" eaLnBrk="0" hangingPunct="0">
              <a:defRPr>
                <a:solidFill>
                  <a:schemeClr val="tx1"/>
                </a:solidFill>
                <a:latin typeface="Arial" charset="0"/>
              </a:defRPr>
            </a:lvl4pPr>
            <a:lvl5pPr marL="2057400" indent="-228600" defTabSz="847725" eaLnBrk="0" hangingPunct="0">
              <a:defRPr>
                <a:solidFill>
                  <a:schemeClr val="tx1"/>
                </a:solidFill>
                <a:latin typeface="Arial" charset="0"/>
              </a:defRPr>
            </a:lvl5pPr>
            <a:lvl6pPr marL="2514600" indent="-228600" defTabSz="847725" eaLnBrk="0" fontAlgn="base" hangingPunct="0">
              <a:spcBef>
                <a:spcPct val="0"/>
              </a:spcBef>
              <a:spcAft>
                <a:spcPct val="0"/>
              </a:spcAft>
              <a:defRPr>
                <a:solidFill>
                  <a:schemeClr val="tx1"/>
                </a:solidFill>
                <a:latin typeface="Arial" charset="0"/>
              </a:defRPr>
            </a:lvl6pPr>
            <a:lvl7pPr marL="2971800" indent="-228600" defTabSz="847725" eaLnBrk="0" fontAlgn="base" hangingPunct="0">
              <a:spcBef>
                <a:spcPct val="0"/>
              </a:spcBef>
              <a:spcAft>
                <a:spcPct val="0"/>
              </a:spcAft>
              <a:defRPr>
                <a:solidFill>
                  <a:schemeClr val="tx1"/>
                </a:solidFill>
                <a:latin typeface="Arial" charset="0"/>
              </a:defRPr>
            </a:lvl7pPr>
            <a:lvl8pPr marL="3429000" indent="-228600" defTabSz="847725" eaLnBrk="0" fontAlgn="base" hangingPunct="0">
              <a:spcBef>
                <a:spcPct val="0"/>
              </a:spcBef>
              <a:spcAft>
                <a:spcPct val="0"/>
              </a:spcAft>
              <a:defRPr>
                <a:solidFill>
                  <a:schemeClr val="tx1"/>
                </a:solidFill>
                <a:latin typeface="Arial" charset="0"/>
              </a:defRPr>
            </a:lvl8pPr>
            <a:lvl9pPr marL="3886200" indent="-228600" defTabSz="847725" eaLnBrk="0" fontAlgn="base" hangingPunct="0">
              <a:spcBef>
                <a:spcPct val="0"/>
              </a:spcBef>
              <a:spcAft>
                <a:spcPct val="0"/>
              </a:spcAft>
              <a:defRPr>
                <a:solidFill>
                  <a:schemeClr val="tx1"/>
                </a:solidFill>
                <a:latin typeface="Arial" charset="0"/>
              </a:defRPr>
            </a:lvl9pPr>
          </a:lstStyle>
          <a:p>
            <a:pPr algn="ctr" eaLnBrk="1" fontAlgn="auto" hangingPunct="1">
              <a:lnSpc>
                <a:spcPct val="100000"/>
              </a:lnSpc>
              <a:spcBef>
                <a:spcPts val="0"/>
              </a:spcBef>
              <a:spcAft>
                <a:spcPts val="0"/>
              </a:spcAft>
            </a:pPr>
            <a:endParaRPr lang="en-US" altLang="en-US" sz="3200" b="0" dirty="0">
              <a:solidFill>
                <a:srgbClr val="0070C0"/>
              </a:solidFill>
            </a:endParaRPr>
          </a:p>
          <a:p>
            <a:pPr algn="ctr" eaLnBrk="1" fontAlgn="auto" hangingPunct="1">
              <a:lnSpc>
                <a:spcPct val="100000"/>
              </a:lnSpc>
              <a:spcBef>
                <a:spcPts val="0"/>
              </a:spcBef>
              <a:spcAft>
                <a:spcPts val="0"/>
              </a:spcAft>
            </a:pPr>
            <a:endParaRPr lang="en-US" altLang="en-US" sz="3200" b="0" dirty="0">
              <a:solidFill>
                <a:srgbClr val="0070C0"/>
              </a:solidFill>
            </a:endParaRPr>
          </a:p>
          <a:p>
            <a:pPr algn="ctr" eaLnBrk="1" fontAlgn="auto" hangingPunct="1">
              <a:lnSpc>
                <a:spcPct val="100000"/>
              </a:lnSpc>
              <a:spcBef>
                <a:spcPts val="0"/>
              </a:spcBef>
              <a:spcAft>
                <a:spcPts val="0"/>
              </a:spcAft>
            </a:pPr>
            <a:r>
              <a:rPr lang="en-US" altLang="en-US" sz="3200" b="0" dirty="0">
                <a:solidFill>
                  <a:srgbClr val="0070C0"/>
                </a:solidFill>
              </a:rPr>
              <a:t>Dr. </a:t>
            </a:r>
            <a:r>
              <a:rPr lang="en-US" altLang="en-US" sz="3200" b="0" dirty="0" smtClean="0">
                <a:solidFill>
                  <a:srgbClr val="0070C0"/>
                </a:solidFill>
              </a:rPr>
              <a:t>Mike Dube</a:t>
            </a:r>
            <a:r>
              <a:rPr lang="en-US" altLang="en-US" sz="3200" b="0" dirty="0">
                <a:solidFill>
                  <a:srgbClr val="0070C0"/>
                </a:solidFill>
              </a:rPr>
              <a:t/>
            </a:r>
            <a:br>
              <a:rPr lang="en-US" altLang="en-US" sz="3200" b="0" dirty="0">
                <a:solidFill>
                  <a:srgbClr val="0070C0"/>
                </a:solidFill>
              </a:rPr>
            </a:br>
            <a:r>
              <a:rPr lang="en-US" altLang="en-US" sz="3200" b="0" dirty="0" smtClean="0">
                <a:solidFill>
                  <a:srgbClr val="0070C0"/>
                </a:solidFill>
              </a:rPr>
              <a:t>michael.j.dube@nasa.gov</a:t>
            </a:r>
            <a:endParaRPr lang="en-US" altLang="en-US" sz="3200" b="0" dirty="0">
              <a:solidFill>
                <a:srgbClr val="0070C0"/>
              </a:solidFill>
            </a:endParaRPr>
          </a:p>
        </p:txBody>
      </p:sp>
      <p:sp>
        <p:nvSpPr>
          <p:cNvPr id="9" name="Content Placeholder 2"/>
          <p:cNvSpPr txBox="1">
            <a:spLocks/>
          </p:cNvSpPr>
          <p:nvPr/>
        </p:nvSpPr>
        <p:spPr>
          <a:xfrm>
            <a:off x="0" y="980183"/>
            <a:ext cx="9740900" cy="4532415"/>
          </a:xfrm>
          <a:prstGeom prst="rect">
            <a:avLst/>
          </a:prstGeom>
        </p:spPr>
        <p:txBody>
          <a:bodyPr lIns="91226" tIns="45614" rIns="91226" bIns="45614">
            <a:normAutofit/>
          </a:bodyPr>
          <a:lstStyle>
            <a:lvl1pPr defTabSz="847725" eaLnBrk="0" hangingPunct="0">
              <a:defRPr>
                <a:solidFill>
                  <a:schemeClr val="tx1"/>
                </a:solidFill>
                <a:latin typeface="Arial" charset="0"/>
              </a:defRPr>
            </a:lvl1pPr>
            <a:lvl2pPr marL="742950" indent="-285750" defTabSz="847725" eaLnBrk="0" hangingPunct="0">
              <a:defRPr>
                <a:solidFill>
                  <a:schemeClr val="tx1"/>
                </a:solidFill>
                <a:latin typeface="Arial" charset="0"/>
              </a:defRPr>
            </a:lvl2pPr>
            <a:lvl3pPr marL="1143000" indent="-228600" defTabSz="847725" eaLnBrk="0" hangingPunct="0">
              <a:defRPr>
                <a:solidFill>
                  <a:schemeClr val="tx1"/>
                </a:solidFill>
                <a:latin typeface="Arial" charset="0"/>
              </a:defRPr>
            </a:lvl3pPr>
            <a:lvl4pPr marL="1600200" indent="-228600" defTabSz="847725" eaLnBrk="0" hangingPunct="0">
              <a:defRPr>
                <a:solidFill>
                  <a:schemeClr val="tx1"/>
                </a:solidFill>
                <a:latin typeface="Arial" charset="0"/>
              </a:defRPr>
            </a:lvl4pPr>
            <a:lvl5pPr marL="2057400" indent="-228600" defTabSz="847725" eaLnBrk="0" hangingPunct="0">
              <a:defRPr>
                <a:solidFill>
                  <a:schemeClr val="tx1"/>
                </a:solidFill>
                <a:latin typeface="Arial" charset="0"/>
              </a:defRPr>
            </a:lvl5pPr>
            <a:lvl6pPr marL="2514600" indent="-228600" defTabSz="847725" eaLnBrk="0" fontAlgn="base" hangingPunct="0">
              <a:spcBef>
                <a:spcPct val="0"/>
              </a:spcBef>
              <a:spcAft>
                <a:spcPct val="0"/>
              </a:spcAft>
              <a:defRPr>
                <a:solidFill>
                  <a:schemeClr val="tx1"/>
                </a:solidFill>
                <a:latin typeface="Arial" charset="0"/>
              </a:defRPr>
            </a:lvl6pPr>
            <a:lvl7pPr marL="2971800" indent="-228600" defTabSz="847725" eaLnBrk="0" fontAlgn="base" hangingPunct="0">
              <a:spcBef>
                <a:spcPct val="0"/>
              </a:spcBef>
              <a:spcAft>
                <a:spcPct val="0"/>
              </a:spcAft>
              <a:defRPr>
                <a:solidFill>
                  <a:schemeClr val="tx1"/>
                </a:solidFill>
                <a:latin typeface="Arial" charset="0"/>
              </a:defRPr>
            </a:lvl7pPr>
            <a:lvl8pPr marL="3429000" indent="-228600" defTabSz="847725" eaLnBrk="0" fontAlgn="base" hangingPunct="0">
              <a:spcBef>
                <a:spcPct val="0"/>
              </a:spcBef>
              <a:spcAft>
                <a:spcPct val="0"/>
              </a:spcAft>
              <a:defRPr>
                <a:solidFill>
                  <a:schemeClr val="tx1"/>
                </a:solidFill>
                <a:latin typeface="Arial" charset="0"/>
              </a:defRPr>
            </a:lvl8pPr>
            <a:lvl9pPr marL="3886200" indent="-228600" defTabSz="847725" eaLnBrk="0" fontAlgn="base" hangingPunct="0">
              <a:spcBef>
                <a:spcPct val="0"/>
              </a:spcBef>
              <a:spcAft>
                <a:spcPct val="0"/>
              </a:spcAft>
              <a:defRPr>
                <a:solidFill>
                  <a:schemeClr val="tx1"/>
                </a:solidFill>
                <a:latin typeface="Arial" charset="0"/>
              </a:defRPr>
            </a:lvl9pPr>
          </a:lstStyle>
          <a:p>
            <a:pPr algn="ctr" eaLnBrk="1" fontAlgn="auto" hangingPunct="1">
              <a:lnSpc>
                <a:spcPct val="80000"/>
              </a:lnSpc>
              <a:spcBef>
                <a:spcPts val="0"/>
              </a:spcBef>
              <a:spcAft>
                <a:spcPts val="0"/>
              </a:spcAft>
            </a:pPr>
            <a:endParaRPr lang="en-US" altLang="en-US" sz="3000" dirty="0">
              <a:solidFill>
                <a:srgbClr val="0070C0"/>
              </a:solidFill>
            </a:endParaRPr>
          </a:p>
          <a:p>
            <a:pPr algn="ctr" eaLnBrk="1" fontAlgn="auto" hangingPunct="1">
              <a:lnSpc>
                <a:spcPct val="80000"/>
              </a:lnSpc>
              <a:spcBef>
                <a:spcPts val="0"/>
              </a:spcBef>
              <a:spcAft>
                <a:spcPts val="0"/>
              </a:spcAft>
            </a:pPr>
            <a:endParaRPr lang="en-US" altLang="en-US" sz="3000" dirty="0">
              <a:solidFill>
                <a:srgbClr val="0070C0"/>
              </a:solidFill>
            </a:endParaRPr>
          </a:p>
          <a:p>
            <a:pPr algn="ctr" eaLnBrk="1" fontAlgn="auto" hangingPunct="1">
              <a:lnSpc>
                <a:spcPct val="80000"/>
              </a:lnSpc>
              <a:spcBef>
                <a:spcPts val="0"/>
              </a:spcBef>
              <a:spcAft>
                <a:spcPts val="0"/>
              </a:spcAft>
            </a:pPr>
            <a:endParaRPr lang="en-US" altLang="en-US" sz="3000" dirty="0">
              <a:solidFill>
                <a:srgbClr val="0070C0"/>
              </a:solidFill>
            </a:endParaRPr>
          </a:p>
          <a:p>
            <a:pPr algn="ctr" eaLnBrk="1" fontAlgn="auto" hangingPunct="1">
              <a:lnSpc>
                <a:spcPct val="80000"/>
              </a:lnSpc>
              <a:spcBef>
                <a:spcPts val="0"/>
              </a:spcBef>
              <a:spcAft>
                <a:spcPts val="0"/>
              </a:spcAft>
            </a:pPr>
            <a:endParaRPr lang="en-US" altLang="en-US" sz="3900" dirty="0" smtClean="0">
              <a:solidFill>
                <a:srgbClr val="000F2E"/>
              </a:solidFill>
            </a:endParaRPr>
          </a:p>
          <a:p>
            <a:pPr algn="ctr" eaLnBrk="1" fontAlgn="auto" hangingPunct="1">
              <a:lnSpc>
                <a:spcPct val="80000"/>
              </a:lnSpc>
              <a:spcBef>
                <a:spcPts val="0"/>
              </a:spcBef>
              <a:spcAft>
                <a:spcPts val="0"/>
              </a:spcAft>
            </a:pPr>
            <a:r>
              <a:rPr lang="en-US" altLang="en-US" sz="3900" dirty="0" smtClean="0">
                <a:solidFill>
                  <a:srgbClr val="000F2E"/>
                </a:solidFill>
              </a:rPr>
              <a:t>Ball Bearings 101</a:t>
            </a:r>
            <a:endParaRPr lang="en-US" altLang="en-US" sz="3000" dirty="0">
              <a:solidFill>
                <a:srgbClr val="000F2E"/>
              </a:solidFill>
            </a:endParaRPr>
          </a:p>
          <a:p>
            <a:pPr algn="ctr" eaLnBrk="1" fontAlgn="auto" hangingPunct="1">
              <a:lnSpc>
                <a:spcPct val="80000"/>
              </a:lnSpc>
              <a:spcBef>
                <a:spcPts val="0"/>
              </a:spcBef>
              <a:spcAft>
                <a:spcPts val="0"/>
              </a:spcAft>
            </a:pPr>
            <a:endParaRPr lang="en-US" altLang="en-US" sz="3000" dirty="0">
              <a:solidFill>
                <a:srgbClr val="000F2E"/>
              </a:solidFill>
            </a:endParaRPr>
          </a:p>
          <a:p>
            <a:pPr algn="ctr" eaLnBrk="1" fontAlgn="auto" hangingPunct="1">
              <a:lnSpc>
                <a:spcPct val="80000"/>
              </a:lnSpc>
              <a:spcBef>
                <a:spcPts val="0"/>
              </a:spcBef>
              <a:spcAft>
                <a:spcPts val="0"/>
              </a:spcAft>
            </a:pPr>
            <a:endParaRPr lang="en-US" altLang="en-US" sz="3000" dirty="0">
              <a:solidFill>
                <a:srgbClr val="000F2E"/>
              </a:solidFill>
            </a:endParaRPr>
          </a:p>
          <a:p>
            <a:pPr algn="ctr" eaLnBrk="1" fontAlgn="auto" hangingPunct="1">
              <a:lnSpc>
                <a:spcPct val="80000"/>
              </a:lnSpc>
              <a:spcBef>
                <a:spcPts val="0"/>
              </a:spcBef>
              <a:spcAft>
                <a:spcPts val="0"/>
              </a:spcAft>
            </a:pPr>
            <a:r>
              <a:rPr lang="en-US" altLang="en-US" sz="3000" dirty="0" smtClean="0">
                <a:solidFill>
                  <a:srgbClr val="000F2E"/>
                </a:solidFill>
              </a:rPr>
              <a:t>Alan </a:t>
            </a:r>
            <a:r>
              <a:rPr lang="en-US" altLang="en-US" sz="3000" dirty="0" err="1" smtClean="0">
                <a:solidFill>
                  <a:srgbClr val="000F2E"/>
                </a:solidFill>
              </a:rPr>
              <a:t>Leveille</a:t>
            </a:r>
            <a:endParaRPr lang="en-US" altLang="en-US" sz="3000" dirty="0">
              <a:solidFill>
                <a:srgbClr val="000F2E"/>
              </a:solidFill>
            </a:endParaRPr>
          </a:p>
          <a:p>
            <a:pPr algn="ctr" eaLnBrk="1" fontAlgn="auto" hangingPunct="1">
              <a:lnSpc>
                <a:spcPct val="80000"/>
              </a:lnSpc>
              <a:spcBef>
                <a:spcPts val="0"/>
              </a:spcBef>
              <a:spcAft>
                <a:spcPts val="0"/>
              </a:spcAft>
            </a:pPr>
            <a:endParaRPr lang="en-US" altLang="en-US" sz="3000" dirty="0">
              <a:solidFill>
                <a:srgbClr val="0070C0"/>
              </a:solidFill>
            </a:endParaRPr>
          </a:p>
          <a:p>
            <a:pPr algn="ctr" eaLnBrk="1" fontAlgn="auto" hangingPunct="1">
              <a:lnSpc>
                <a:spcPct val="80000"/>
              </a:lnSpc>
              <a:spcBef>
                <a:spcPts val="0"/>
              </a:spcBef>
              <a:spcAft>
                <a:spcPts val="0"/>
              </a:spcAft>
            </a:pPr>
            <a:endParaRPr lang="en-US" altLang="en-US" sz="3000" dirty="0">
              <a:solidFill>
                <a:srgbClr val="0070C0"/>
              </a:solidFill>
            </a:endParaRPr>
          </a:p>
        </p:txBody>
      </p:sp>
      <p:sp>
        <p:nvSpPr>
          <p:cNvPr id="10" name="Slide Number Placeholder 3"/>
          <p:cNvSpPr>
            <a:spLocks noGrp="1"/>
          </p:cNvSpPr>
          <p:nvPr>
            <p:ph type="sldNum" sz="quarter" idx="11"/>
          </p:nvPr>
        </p:nvSpPr>
        <p:spPr/>
        <p:txBody>
          <a:bodyPr/>
          <a:lstStyle>
            <a:lvl1pPr eaLnBrk="0" hangingPunct="0">
              <a:defRPr>
                <a:solidFill>
                  <a:schemeClr val="tx1"/>
                </a:solidFill>
                <a:latin typeface="Arial" charset="0"/>
              </a:defRPr>
            </a:lvl1pPr>
            <a:lvl2pPr marL="798306" indent="-307041" eaLnBrk="0" hangingPunct="0">
              <a:defRPr>
                <a:solidFill>
                  <a:schemeClr val="tx1"/>
                </a:solidFill>
                <a:latin typeface="Arial" charset="0"/>
              </a:defRPr>
            </a:lvl2pPr>
            <a:lvl3pPr marL="1228164" indent="-245633" eaLnBrk="0" hangingPunct="0">
              <a:defRPr>
                <a:solidFill>
                  <a:schemeClr val="tx1"/>
                </a:solidFill>
                <a:latin typeface="Arial" charset="0"/>
              </a:defRPr>
            </a:lvl3pPr>
            <a:lvl4pPr marL="1719430" indent="-245633" eaLnBrk="0" hangingPunct="0">
              <a:defRPr>
                <a:solidFill>
                  <a:schemeClr val="tx1"/>
                </a:solidFill>
                <a:latin typeface="Arial" charset="0"/>
              </a:defRPr>
            </a:lvl4pPr>
            <a:lvl5pPr marL="2210695" indent="-245633" eaLnBrk="0" hangingPunct="0">
              <a:defRPr>
                <a:solidFill>
                  <a:schemeClr val="tx1"/>
                </a:solidFill>
                <a:latin typeface="Arial" charset="0"/>
              </a:defRPr>
            </a:lvl5pPr>
            <a:lvl6pPr marL="2701960" indent="-245633" eaLnBrk="0" fontAlgn="base" hangingPunct="0">
              <a:spcBef>
                <a:spcPct val="0"/>
              </a:spcBef>
              <a:spcAft>
                <a:spcPct val="0"/>
              </a:spcAft>
              <a:defRPr>
                <a:solidFill>
                  <a:schemeClr val="tx1"/>
                </a:solidFill>
                <a:latin typeface="Arial" charset="0"/>
              </a:defRPr>
            </a:lvl6pPr>
            <a:lvl7pPr marL="3193225" indent="-245633" eaLnBrk="0" fontAlgn="base" hangingPunct="0">
              <a:spcBef>
                <a:spcPct val="0"/>
              </a:spcBef>
              <a:spcAft>
                <a:spcPct val="0"/>
              </a:spcAft>
              <a:defRPr>
                <a:solidFill>
                  <a:schemeClr val="tx1"/>
                </a:solidFill>
                <a:latin typeface="Arial" charset="0"/>
              </a:defRPr>
            </a:lvl7pPr>
            <a:lvl8pPr marL="3684491" indent="-245633" eaLnBrk="0" fontAlgn="base" hangingPunct="0">
              <a:spcBef>
                <a:spcPct val="0"/>
              </a:spcBef>
              <a:spcAft>
                <a:spcPct val="0"/>
              </a:spcAft>
              <a:defRPr>
                <a:solidFill>
                  <a:schemeClr val="tx1"/>
                </a:solidFill>
                <a:latin typeface="Arial" charset="0"/>
              </a:defRPr>
            </a:lvl8pPr>
            <a:lvl9pPr marL="4175757" indent="-245633"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0000"/>
                </a:solidFill>
              </a:rPr>
              <a:t>Page: </a:t>
            </a:r>
            <a:fld id="{42044623-39D4-4C2B-9524-ED0349E52A5E}" type="slidenum">
              <a:rPr lang="en-US" altLang="en-US">
                <a:solidFill>
                  <a:srgbClr val="000000"/>
                </a:solidFill>
              </a:rPr>
              <a:pPr eaLnBrk="1" hangingPunct="1"/>
              <a:t>1</a:t>
            </a:fld>
            <a:endParaRPr lang="en-US" altLang="en-US" dirty="0">
              <a:solidFill>
                <a:srgbClr val="000000"/>
              </a:solidFill>
            </a:endParaRPr>
          </a:p>
        </p:txBody>
      </p:sp>
      <p:sp>
        <p:nvSpPr>
          <p:cNvPr id="11" name="TextBox 10"/>
          <p:cNvSpPr txBox="1"/>
          <p:nvPr/>
        </p:nvSpPr>
        <p:spPr>
          <a:xfrm>
            <a:off x="568219" y="1076819"/>
            <a:ext cx="8847984" cy="769498"/>
          </a:xfrm>
          <a:prstGeom prst="rect">
            <a:avLst/>
          </a:prstGeom>
          <a:noFill/>
        </p:spPr>
        <p:txBody>
          <a:bodyPr lIns="98253" tIns="49126" rIns="98253" bIns="49126">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982530" eaLnBrk="1" fontAlgn="auto" hangingPunct="1">
              <a:lnSpc>
                <a:spcPct val="100000"/>
              </a:lnSpc>
              <a:spcBef>
                <a:spcPts val="0"/>
              </a:spcBef>
              <a:spcAft>
                <a:spcPts val="0"/>
              </a:spcAft>
              <a:defRPr/>
            </a:pPr>
            <a:r>
              <a:rPr lang="en-US" sz="4300"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rPr>
              <a:t>Welcome…</a:t>
            </a:r>
          </a:p>
        </p:txBody>
      </p:sp>
    </p:spTree>
    <p:extLst>
      <p:ext uri="{BB962C8B-B14F-4D97-AF65-F5344CB8AC3E}">
        <p14:creationId xmlns:p14="http://schemas.microsoft.com/office/powerpoint/2010/main" val="342417167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15186" y="2981960"/>
            <a:ext cx="81174" cy="8283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8253" tIns="49126" rIns="98253" bIns="4912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defTabSz="982530" eaLnBrk="1" fontAlgn="auto" hangingPunct="1">
              <a:lnSpc>
                <a:spcPct val="100000"/>
              </a:lnSpc>
              <a:spcBef>
                <a:spcPts val="0"/>
              </a:spcBef>
              <a:spcAft>
                <a:spcPts val="0"/>
              </a:spcAft>
            </a:pPr>
            <a:endParaRPr lang="en-US" altLang="en-US" b="0" dirty="0">
              <a:solidFill>
                <a:srgbClr val="FFFFFF"/>
              </a:solidFill>
              <a:latin typeface="Times New Roman" pitchFamily="18" charset="0"/>
            </a:endParaRPr>
          </a:p>
        </p:txBody>
      </p:sp>
      <p:pic>
        <p:nvPicPr>
          <p:cNvPr id="1638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61139" y="911154"/>
            <a:ext cx="5727853" cy="3975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195148" y="4591274"/>
            <a:ext cx="1298787" cy="248497"/>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8253" tIns="49126" rIns="98253" bIns="4912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defTabSz="982530" eaLnBrk="1" fontAlgn="auto" hangingPunct="1">
              <a:lnSpc>
                <a:spcPct val="100000"/>
              </a:lnSpc>
              <a:spcBef>
                <a:spcPts val="0"/>
              </a:spcBef>
              <a:spcAft>
                <a:spcPts val="0"/>
              </a:spcAft>
            </a:pPr>
            <a:endParaRPr lang="en-US" altLang="en-US" b="0" dirty="0">
              <a:solidFill>
                <a:srgbClr val="FFFFFF"/>
              </a:solidFill>
              <a:latin typeface="Times New Roman" pitchFamily="18" charset="0"/>
            </a:endParaRPr>
          </a:p>
        </p:txBody>
      </p:sp>
      <p:pic>
        <p:nvPicPr>
          <p:cNvPr id="9" name="Picture 3"/>
          <p:cNvPicPr>
            <a:picLocks noChangeAspect="1" noChangeArrowheads="1"/>
          </p:cNvPicPr>
          <p:nvPr/>
        </p:nvPicPr>
        <p:blipFill>
          <a:blip r:embed="rId3" cstate="print"/>
          <a:srcRect/>
          <a:stretch>
            <a:fillRect/>
          </a:stretch>
        </p:blipFill>
        <p:spPr bwMode="auto">
          <a:xfrm>
            <a:off x="3734011" y="5052767"/>
            <a:ext cx="4139883" cy="2076116"/>
          </a:xfrm>
          <a:prstGeom prst="rect">
            <a:avLst/>
          </a:prstGeom>
          <a:noFill/>
          <a:ln w="28575">
            <a:solidFill>
              <a:srgbClr val="FF0000"/>
            </a:solidFill>
            <a:miter lim="800000"/>
            <a:headEnd/>
            <a:tailEnd/>
          </a:ln>
          <a:effectLst>
            <a:glow rad="101600">
              <a:schemeClr val="accent3">
                <a:satMod val="175000"/>
                <a:alpha val="40000"/>
              </a:schemeClr>
            </a:glow>
          </a:effectLst>
        </p:spPr>
      </p:pic>
      <p:sp>
        <p:nvSpPr>
          <p:cNvPr id="8" name="Down Arrow 7"/>
          <p:cNvSpPr/>
          <p:nvPr/>
        </p:nvSpPr>
        <p:spPr>
          <a:xfrm>
            <a:off x="5601017" y="4839767"/>
            <a:ext cx="405871" cy="378663"/>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lIns="98253" tIns="49126" rIns="98253" bIns="49126"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defTabSz="982530" eaLnBrk="1" fontAlgn="auto" hangingPunct="1">
              <a:lnSpc>
                <a:spcPct val="100000"/>
              </a:lnSpc>
              <a:spcBef>
                <a:spcPts val="0"/>
              </a:spcBef>
              <a:spcAft>
                <a:spcPts val="0"/>
              </a:spcAft>
            </a:pPr>
            <a:endParaRPr lang="en-US" altLang="en-US" b="0" dirty="0">
              <a:solidFill>
                <a:srgbClr val="FFFFFF"/>
              </a:solidFill>
              <a:latin typeface="Times New Roman" pitchFamily="18" charset="0"/>
            </a:endParaRPr>
          </a:p>
        </p:txBody>
      </p:sp>
      <p:pic>
        <p:nvPicPr>
          <p:cNvPr id="16395" name="Picture 10" descr="volum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0649" y="5052766"/>
            <a:ext cx="664614" cy="2103594"/>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Rectangle 11"/>
          <p:cNvSpPr/>
          <p:nvPr/>
        </p:nvSpPr>
        <p:spPr>
          <a:xfrm>
            <a:off x="3815186" y="1573812"/>
            <a:ext cx="2759922" cy="207080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8253" tIns="49126" rIns="98253" bIns="49126" anchor="ctr"/>
          <a:lstStyle/>
          <a:p>
            <a:pPr algn="ctr" defTabSz="982530" eaLnBrk="1" fontAlgn="auto" hangingPunct="1">
              <a:lnSpc>
                <a:spcPct val="100000"/>
              </a:lnSpc>
              <a:spcBef>
                <a:spcPts val="0"/>
              </a:spcBef>
              <a:spcAft>
                <a:spcPts val="0"/>
              </a:spcAft>
              <a:defRPr/>
            </a:pPr>
            <a:r>
              <a:rPr lang="en-US" sz="2600" b="0" dirty="0">
                <a:solidFill>
                  <a:srgbClr val="000F2E">
                    <a:lumMod val="75000"/>
                    <a:lumOff val="25000"/>
                  </a:srgbClr>
                </a:solidFill>
                <a:latin typeface="Arial" pitchFamily="34" charset="0"/>
                <a:cs typeface="Arial" pitchFamily="34" charset="0"/>
              </a:rPr>
              <a:t>SLaMS Webcast </a:t>
            </a:r>
          </a:p>
          <a:p>
            <a:pPr algn="ctr" defTabSz="982530" eaLnBrk="1" fontAlgn="auto" hangingPunct="1">
              <a:lnSpc>
                <a:spcPct val="100000"/>
              </a:lnSpc>
              <a:spcBef>
                <a:spcPts val="0"/>
              </a:spcBef>
              <a:spcAft>
                <a:spcPts val="0"/>
              </a:spcAft>
              <a:defRPr/>
            </a:pPr>
            <a:r>
              <a:rPr lang="en-US" sz="2600" b="0" dirty="0">
                <a:solidFill>
                  <a:srgbClr val="000F2E">
                    <a:lumMod val="75000"/>
                    <a:lumOff val="25000"/>
                  </a:srgbClr>
                </a:solidFill>
                <a:latin typeface="Arial" pitchFamily="34" charset="0"/>
                <a:cs typeface="Arial" pitchFamily="34" charset="0"/>
              </a:rPr>
              <a:t>Series</a:t>
            </a:r>
          </a:p>
        </p:txBody>
      </p:sp>
      <p:pic>
        <p:nvPicPr>
          <p:cNvPr id="16397" name="Picture 7" descr="C:\Users\hvenus\AppData\Local\Microsoft\Windows\Temporary Internet Files\Content.IE5\T05887ME\MC900434665[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24472" y="6388436"/>
            <a:ext cx="649393" cy="60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1573212"/>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2889250" y="1554634"/>
            <a:ext cx="3874351" cy="562932"/>
          </a:xfrm>
          <a:noFill/>
          <a:ln/>
        </p:spPr>
        <p:txBody>
          <a:bodyPr/>
          <a:lstStyle/>
          <a:p>
            <a:r>
              <a:rPr lang="en-US" dirty="0" smtClean="0">
                <a:solidFill>
                  <a:schemeClr val="accent2"/>
                </a:solidFill>
              </a:rPr>
              <a:t>Ball Bearings 101</a:t>
            </a:r>
            <a:endParaRPr lang="en-US" dirty="0">
              <a:solidFill>
                <a:schemeClr val="accent2"/>
              </a:solidFill>
            </a:endParaRPr>
          </a:p>
        </p:txBody>
      </p:sp>
      <p:sp>
        <p:nvSpPr>
          <p:cNvPr id="4" name="Rectangle 2"/>
          <p:cNvSpPr txBox="1">
            <a:spLocks noChangeArrowheads="1"/>
          </p:cNvSpPr>
          <p:nvPr/>
        </p:nvSpPr>
        <p:spPr bwMode="auto">
          <a:xfrm>
            <a:off x="3117850" y="6089650"/>
            <a:ext cx="3556957" cy="343641"/>
          </a:xfrm>
          <a:prstGeom prst="rect">
            <a:avLst/>
          </a:prstGeom>
          <a:noFill/>
          <a:ln w="12700">
            <a:noFill/>
            <a:miter lim="800000"/>
            <a:headEnd/>
            <a:tailEnd/>
          </a:ln>
          <a:effectLst/>
        </p:spPr>
        <p:txBody>
          <a:bodyPr vert="horz" wrap="none" lIns="63447" tIns="25379" rIns="63447" bIns="25379" numCol="1" anchor="t" anchorCtr="0" compatLnSpc="1">
            <a:prstTxWarp prst="textNoShape">
              <a:avLst/>
            </a:prstTxWarp>
            <a:spAutoFit/>
          </a:bodyPr>
          <a:lstStyle>
            <a:lvl1pPr algn="ctr" rtl="0" eaLnBrk="0" fontAlgn="base" hangingPunct="0">
              <a:lnSpc>
                <a:spcPct val="95000"/>
              </a:lnSpc>
              <a:spcBef>
                <a:spcPct val="0"/>
              </a:spcBef>
              <a:spcAft>
                <a:spcPct val="0"/>
              </a:spcAft>
              <a:defRPr sz="3500" b="1">
                <a:solidFill>
                  <a:srgbClr val="FAFD00"/>
                </a:solidFill>
                <a:latin typeface="+mj-lt"/>
                <a:ea typeface="+mj-ea"/>
                <a:cs typeface="+mj-cs"/>
              </a:defRPr>
            </a:lvl1pPr>
            <a:lvl2pPr algn="ctr" rtl="0" eaLnBrk="0" fontAlgn="base" hangingPunct="0">
              <a:lnSpc>
                <a:spcPct val="95000"/>
              </a:lnSpc>
              <a:spcBef>
                <a:spcPct val="0"/>
              </a:spcBef>
              <a:spcAft>
                <a:spcPct val="0"/>
              </a:spcAft>
              <a:defRPr sz="3500" b="1">
                <a:solidFill>
                  <a:srgbClr val="FAFD00"/>
                </a:solidFill>
                <a:latin typeface="Arial" charset="0"/>
              </a:defRPr>
            </a:lvl2pPr>
            <a:lvl3pPr algn="ctr" rtl="0" eaLnBrk="0" fontAlgn="base" hangingPunct="0">
              <a:lnSpc>
                <a:spcPct val="95000"/>
              </a:lnSpc>
              <a:spcBef>
                <a:spcPct val="0"/>
              </a:spcBef>
              <a:spcAft>
                <a:spcPct val="0"/>
              </a:spcAft>
              <a:defRPr sz="3500" b="1">
                <a:solidFill>
                  <a:srgbClr val="FAFD00"/>
                </a:solidFill>
                <a:latin typeface="Arial" charset="0"/>
              </a:defRPr>
            </a:lvl3pPr>
            <a:lvl4pPr algn="ctr" rtl="0" eaLnBrk="0" fontAlgn="base" hangingPunct="0">
              <a:lnSpc>
                <a:spcPct val="95000"/>
              </a:lnSpc>
              <a:spcBef>
                <a:spcPct val="0"/>
              </a:spcBef>
              <a:spcAft>
                <a:spcPct val="0"/>
              </a:spcAft>
              <a:defRPr sz="3500" b="1">
                <a:solidFill>
                  <a:srgbClr val="FAFD00"/>
                </a:solidFill>
                <a:latin typeface="Arial" charset="0"/>
              </a:defRPr>
            </a:lvl4pPr>
            <a:lvl5pPr algn="ctr" rtl="0" eaLnBrk="0" fontAlgn="base" hangingPunct="0">
              <a:lnSpc>
                <a:spcPct val="95000"/>
              </a:lnSpc>
              <a:spcBef>
                <a:spcPct val="0"/>
              </a:spcBef>
              <a:spcAft>
                <a:spcPct val="0"/>
              </a:spcAft>
              <a:defRPr sz="3500" b="1">
                <a:solidFill>
                  <a:srgbClr val="FAFD00"/>
                </a:solidFill>
                <a:latin typeface="Arial" charset="0"/>
              </a:defRPr>
            </a:lvl5pPr>
            <a:lvl6pPr marL="456814" algn="ctr" rtl="0" eaLnBrk="0" fontAlgn="base" hangingPunct="0">
              <a:lnSpc>
                <a:spcPct val="95000"/>
              </a:lnSpc>
              <a:spcBef>
                <a:spcPct val="0"/>
              </a:spcBef>
              <a:spcAft>
                <a:spcPct val="0"/>
              </a:spcAft>
              <a:defRPr sz="3500" b="1">
                <a:solidFill>
                  <a:srgbClr val="FAFD00"/>
                </a:solidFill>
                <a:latin typeface="Arial" charset="0"/>
              </a:defRPr>
            </a:lvl6pPr>
            <a:lvl7pPr marL="913626" algn="ctr" rtl="0" eaLnBrk="0" fontAlgn="base" hangingPunct="0">
              <a:lnSpc>
                <a:spcPct val="95000"/>
              </a:lnSpc>
              <a:spcBef>
                <a:spcPct val="0"/>
              </a:spcBef>
              <a:spcAft>
                <a:spcPct val="0"/>
              </a:spcAft>
              <a:defRPr sz="3500" b="1">
                <a:solidFill>
                  <a:srgbClr val="FAFD00"/>
                </a:solidFill>
                <a:latin typeface="Arial" charset="0"/>
              </a:defRPr>
            </a:lvl7pPr>
            <a:lvl8pPr marL="1370440" algn="ctr" rtl="0" eaLnBrk="0" fontAlgn="base" hangingPunct="0">
              <a:lnSpc>
                <a:spcPct val="95000"/>
              </a:lnSpc>
              <a:spcBef>
                <a:spcPct val="0"/>
              </a:spcBef>
              <a:spcAft>
                <a:spcPct val="0"/>
              </a:spcAft>
              <a:defRPr sz="3500" b="1">
                <a:solidFill>
                  <a:srgbClr val="FAFD00"/>
                </a:solidFill>
                <a:latin typeface="Arial" charset="0"/>
              </a:defRPr>
            </a:lvl8pPr>
            <a:lvl9pPr marL="1827251" algn="ctr" rtl="0" eaLnBrk="0" fontAlgn="base" hangingPunct="0">
              <a:lnSpc>
                <a:spcPct val="95000"/>
              </a:lnSpc>
              <a:spcBef>
                <a:spcPct val="0"/>
              </a:spcBef>
              <a:spcAft>
                <a:spcPct val="0"/>
              </a:spcAft>
              <a:defRPr sz="3500" b="1">
                <a:solidFill>
                  <a:srgbClr val="FAFD00"/>
                </a:solidFill>
                <a:latin typeface="Arial" charset="0"/>
              </a:defRPr>
            </a:lvl9pPr>
          </a:lstStyle>
          <a:p>
            <a:r>
              <a:rPr lang="en-US" sz="2000" kern="0" dirty="0" smtClean="0">
                <a:solidFill>
                  <a:schemeClr val="accent2"/>
                </a:solidFill>
              </a:rPr>
              <a:t>Alan Leveille   April 23, 2014</a:t>
            </a:r>
            <a:endParaRPr lang="en-US" sz="2000" kern="0" dirty="0">
              <a:solidFill>
                <a:schemeClr val="accent2"/>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8850" y="2432050"/>
            <a:ext cx="2295144" cy="2952528"/>
          </a:xfrm>
          <a:prstGeom prst="rect">
            <a:avLst/>
          </a:prstGeom>
        </p:spPr>
      </p:pic>
    </p:spTree>
    <p:extLst>
      <p:ext uri="{BB962C8B-B14F-4D97-AF65-F5344CB8AC3E}">
        <p14:creationId xmlns:p14="http://schemas.microsoft.com/office/powerpoint/2010/main" val="9651649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744380" y="381000"/>
            <a:ext cx="3874352" cy="562932"/>
          </a:xfrm>
          <a:noFill/>
          <a:ln/>
        </p:spPr>
        <p:txBody>
          <a:bodyPr/>
          <a:lstStyle/>
          <a:p>
            <a:r>
              <a:rPr lang="en-US" dirty="0" smtClean="0"/>
              <a:t>Ball Bearings 101</a:t>
            </a:r>
            <a:endParaRPr lang="en-US" dirty="0"/>
          </a:p>
        </p:txBody>
      </p:sp>
      <p:sp>
        <p:nvSpPr>
          <p:cNvPr id="2" name="TextBox 1"/>
          <p:cNvSpPr txBox="1"/>
          <p:nvPr/>
        </p:nvSpPr>
        <p:spPr>
          <a:xfrm>
            <a:off x="679450" y="1365250"/>
            <a:ext cx="8382000" cy="3914841"/>
          </a:xfrm>
          <a:prstGeom prst="rect">
            <a:avLst/>
          </a:prstGeom>
          <a:noFill/>
        </p:spPr>
        <p:txBody>
          <a:bodyPr wrap="square" lIns="91364" tIns="45682" rIns="91364" bIns="45682" rtlCol="0">
            <a:spAutoFit/>
          </a:bodyPr>
          <a:lstStyle/>
          <a:p>
            <a:pPr algn="just"/>
            <a:r>
              <a:rPr lang="en-US" sz="2800" dirty="0" smtClean="0">
                <a:solidFill>
                  <a:schemeClr val="bg2"/>
                </a:solidFill>
              </a:rPr>
              <a:t>GOAL – To provide a very basic explanation of ball bearings</a:t>
            </a:r>
            <a:endParaRPr lang="en-US" sz="2000" dirty="0" smtClean="0">
              <a:solidFill>
                <a:schemeClr val="bg2"/>
              </a:solidFill>
            </a:endParaRPr>
          </a:p>
          <a:p>
            <a:endParaRPr lang="en-US" sz="2000" dirty="0">
              <a:solidFill>
                <a:schemeClr val="bg2"/>
              </a:solidFill>
            </a:endParaRPr>
          </a:p>
          <a:p>
            <a:endParaRPr lang="en-US" sz="2000" dirty="0">
              <a:solidFill>
                <a:schemeClr val="bg2"/>
              </a:solidFill>
            </a:endParaRPr>
          </a:p>
          <a:p>
            <a:pPr algn="just"/>
            <a:r>
              <a:rPr lang="en-US" sz="2000" dirty="0" smtClean="0">
                <a:solidFill>
                  <a:schemeClr val="bg2"/>
                </a:solidFill>
              </a:rPr>
              <a:t>By itself, this lecture does not contain sufficient information to select or analyze what bearing to use. </a:t>
            </a:r>
            <a:endParaRPr lang="en-US" sz="2000" dirty="0">
              <a:solidFill>
                <a:schemeClr val="bg2"/>
              </a:solidFill>
            </a:endParaRPr>
          </a:p>
          <a:p>
            <a:pPr algn="just"/>
            <a:endParaRPr lang="en-US" sz="2000" dirty="0" smtClean="0">
              <a:solidFill>
                <a:schemeClr val="bg2"/>
              </a:solidFill>
            </a:endParaRPr>
          </a:p>
          <a:p>
            <a:pPr algn="just"/>
            <a:r>
              <a:rPr lang="en-US" sz="2000" dirty="0" smtClean="0">
                <a:solidFill>
                  <a:schemeClr val="bg2"/>
                </a:solidFill>
              </a:rPr>
              <a:t>Bearing manufacturer’s catalogs contain the information needed to select a preliminary bearing design that then may need modification based on more detailed evaluation. </a:t>
            </a:r>
          </a:p>
          <a:p>
            <a:pPr algn="just"/>
            <a:endParaRPr lang="en-US" sz="2000" dirty="0">
              <a:solidFill>
                <a:schemeClr val="bg2"/>
              </a:solidFill>
            </a:endParaRPr>
          </a:p>
          <a:p>
            <a:pPr algn="just"/>
            <a:r>
              <a:rPr lang="en-US" sz="2000" dirty="0" smtClean="0">
                <a:solidFill>
                  <a:schemeClr val="bg2"/>
                </a:solidFill>
              </a:rPr>
              <a:t>It is the failure to follow fundamental bearing industry specifications that often causes premature failures. </a:t>
            </a:r>
            <a:endParaRPr lang="en-US" sz="2000" dirty="0">
              <a:solidFill>
                <a:schemeClr val="bg2"/>
              </a:solidFill>
            </a:endParaRPr>
          </a:p>
        </p:txBody>
      </p:sp>
      <p:sp>
        <p:nvSpPr>
          <p:cNvPr id="3" name="TextBox 2"/>
          <p:cNvSpPr txBox="1"/>
          <p:nvPr/>
        </p:nvSpPr>
        <p:spPr>
          <a:xfrm>
            <a:off x="4413250" y="7113268"/>
            <a:ext cx="609600" cy="341632"/>
          </a:xfrm>
          <a:prstGeom prst="rect">
            <a:avLst/>
          </a:prstGeom>
          <a:noFill/>
        </p:spPr>
        <p:txBody>
          <a:bodyPr wrap="square" rtlCol="0">
            <a:spAutoFit/>
          </a:bodyPr>
          <a:lstStyle/>
          <a:p>
            <a:pPr algn="ctr"/>
            <a:r>
              <a:rPr lang="en-US" dirty="0" smtClean="0"/>
              <a:t>2</a:t>
            </a:r>
            <a:endParaRPr lang="en-US" dirty="0"/>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633776" y="381000"/>
            <a:ext cx="4095566" cy="562932"/>
          </a:xfrm>
          <a:noFill/>
          <a:ln/>
        </p:spPr>
        <p:txBody>
          <a:bodyPr/>
          <a:lstStyle/>
          <a:p>
            <a:r>
              <a:rPr lang="en-US" dirty="0" smtClean="0"/>
              <a:t>Acknowledgement</a:t>
            </a:r>
            <a:endParaRPr lang="en-US" dirty="0"/>
          </a:p>
        </p:txBody>
      </p:sp>
      <p:sp>
        <p:nvSpPr>
          <p:cNvPr id="2" name="TextBox 1"/>
          <p:cNvSpPr txBox="1"/>
          <p:nvPr/>
        </p:nvSpPr>
        <p:spPr>
          <a:xfrm>
            <a:off x="679450" y="2432050"/>
            <a:ext cx="8077200" cy="2419047"/>
          </a:xfrm>
          <a:prstGeom prst="rect">
            <a:avLst/>
          </a:prstGeom>
          <a:noFill/>
          <a:ln>
            <a:solidFill>
              <a:schemeClr val="bg2"/>
            </a:solidFill>
          </a:ln>
        </p:spPr>
        <p:txBody>
          <a:bodyPr wrap="square" lIns="91364" tIns="45682" rIns="91364" bIns="45682" rtlCol="0">
            <a:spAutoFit/>
          </a:bodyPr>
          <a:lstStyle/>
          <a:p>
            <a:pPr algn="just"/>
            <a:r>
              <a:rPr lang="en-US" sz="2400" dirty="0" smtClean="0">
                <a:solidFill>
                  <a:schemeClr val="bg2"/>
                </a:solidFill>
              </a:rPr>
              <a:t>The Barden Corporation kindly gave this writer permission to extract from their catalog pictures and other information for illustration purposes only. We equally could have used any other bearing company catalog and the use of the Barden information is not intended to convey an endorsement of their product versus any other manufacturer.</a:t>
            </a:r>
            <a:endParaRPr lang="en-US" dirty="0">
              <a:solidFill>
                <a:schemeClr val="bg2"/>
              </a:solidFill>
            </a:endParaRP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3</a:t>
            </a:r>
            <a:endParaRPr lang="en-US" dirty="0"/>
          </a:p>
        </p:txBody>
      </p:sp>
    </p:spTree>
    <p:extLst>
      <p:ext uri="{BB962C8B-B14F-4D97-AF65-F5344CB8AC3E}">
        <p14:creationId xmlns:p14="http://schemas.microsoft.com/office/powerpoint/2010/main" val="1272745078"/>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accent1"/>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a:t>4</a:t>
            </a:r>
          </a:p>
        </p:txBody>
      </p:sp>
    </p:spTree>
    <p:extLst>
      <p:ext uri="{BB962C8B-B14F-4D97-AF65-F5344CB8AC3E}">
        <p14:creationId xmlns:p14="http://schemas.microsoft.com/office/powerpoint/2010/main" val="3096639171"/>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Text Box 3"/>
          <p:cNvSpPr txBox="1">
            <a:spLocks noChangeArrowheads="1"/>
          </p:cNvSpPr>
          <p:nvPr/>
        </p:nvSpPr>
        <p:spPr bwMode="auto">
          <a:xfrm>
            <a:off x="625531" y="2197458"/>
            <a:ext cx="2354051" cy="45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64" tIns="45682" rIns="91364" bIns="45682">
            <a:spAutoFit/>
          </a:bodyPr>
          <a:lstStyle/>
          <a:p>
            <a:pPr>
              <a:spcBef>
                <a:spcPct val="50000"/>
              </a:spcBef>
            </a:pPr>
            <a:r>
              <a:rPr lang="en-US" sz="2600" dirty="0">
                <a:solidFill>
                  <a:schemeClr val="bg2"/>
                </a:solidFill>
              </a:rPr>
              <a:t>OUTER</a:t>
            </a:r>
            <a:r>
              <a:rPr lang="en-US" sz="2600" dirty="0"/>
              <a:t> </a:t>
            </a:r>
            <a:r>
              <a:rPr lang="en-US" sz="2600" dirty="0">
                <a:solidFill>
                  <a:schemeClr val="bg2"/>
                </a:solidFill>
              </a:rPr>
              <a:t>RING</a:t>
            </a:r>
          </a:p>
        </p:txBody>
      </p:sp>
      <p:sp>
        <p:nvSpPr>
          <p:cNvPr id="31748" name="Text Box 4"/>
          <p:cNvSpPr txBox="1">
            <a:spLocks noChangeArrowheads="1"/>
          </p:cNvSpPr>
          <p:nvPr/>
        </p:nvSpPr>
        <p:spPr bwMode="auto">
          <a:xfrm>
            <a:off x="974091" y="4295669"/>
            <a:ext cx="2354051" cy="45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64" tIns="45682" rIns="91364" bIns="45682">
            <a:spAutoFit/>
          </a:bodyPr>
          <a:lstStyle/>
          <a:p>
            <a:pPr>
              <a:spcBef>
                <a:spcPct val="50000"/>
              </a:spcBef>
            </a:pPr>
            <a:r>
              <a:rPr lang="en-US" sz="2600"/>
              <a:t>INNER RING</a:t>
            </a:r>
          </a:p>
        </p:txBody>
      </p:sp>
      <p:sp>
        <p:nvSpPr>
          <p:cNvPr id="31749" name="Text Box 5"/>
          <p:cNvSpPr txBox="1">
            <a:spLocks noChangeArrowheads="1"/>
          </p:cNvSpPr>
          <p:nvPr/>
        </p:nvSpPr>
        <p:spPr bwMode="auto">
          <a:xfrm>
            <a:off x="718634" y="2642615"/>
            <a:ext cx="2354051" cy="19000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64" tIns="45682" rIns="91364" bIns="45682">
            <a:spAutoFit/>
          </a:bodyPr>
          <a:lstStyle/>
          <a:p>
            <a:pPr>
              <a:spcBef>
                <a:spcPct val="50000"/>
              </a:spcBef>
            </a:pPr>
            <a:r>
              <a:rPr lang="en-US" sz="2600" dirty="0"/>
              <a:t>CAGE </a:t>
            </a:r>
            <a:r>
              <a:rPr lang="en-US" sz="2600" dirty="0">
                <a:solidFill>
                  <a:schemeClr val="bg2"/>
                </a:solidFill>
              </a:rPr>
              <a:t>RETAINER CAGE SEPERATOR</a:t>
            </a:r>
            <a:r>
              <a:rPr lang="en-US" sz="2600" dirty="0"/>
              <a:t> SEPERATOR</a:t>
            </a:r>
          </a:p>
        </p:txBody>
      </p:sp>
      <p:sp>
        <p:nvSpPr>
          <p:cNvPr id="13" name="Text Box 3"/>
          <p:cNvSpPr txBox="1">
            <a:spLocks noChangeArrowheads="1"/>
          </p:cNvSpPr>
          <p:nvPr/>
        </p:nvSpPr>
        <p:spPr bwMode="auto">
          <a:xfrm>
            <a:off x="527050" y="4565650"/>
            <a:ext cx="2354051" cy="45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364" tIns="45682" rIns="91364" bIns="45682">
            <a:spAutoFit/>
          </a:bodyPr>
          <a:lstStyle/>
          <a:p>
            <a:pPr>
              <a:spcBef>
                <a:spcPct val="50000"/>
              </a:spcBef>
            </a:pPr>
            <a:r>
              <a:rPr lang="en-US" sz="2600" dirty="0">
                <a:solidFill>
                  <a:schemeClr val="bg2"/>
                </a:solidFill>
              </a:rPr>
              <a:t>INNER</a:t>
            </a:r>
            <a:r>
              <a:rPr lang="en-US" sz="2600" dirty="0"/>
              <a:t> </a:t>
            </a:r>
            <a:r>
              <a:rPr lang="en-US" sz="2600" dirty="0">
                <a:solidFill>
                  <a:schemeClr val="bg2"/>
                </a:solidFill>
              </a:rPr>
              <a:t>RING</a:t>
            </a:r>
          </a:p>
        </p:txBody>
      </p:sp>
      <p:sp>
        <p:nvSpPr>
          <p:cNvPr id="14" name="Rectangle 2"/>
          <p:cNvSpPr txBox="1">
            <a:spLocks noChangeArrowheads="1"/>
          </p:cNvSpPr>
          <p:nvPr/>
        </p:nvSpPr>
        <p:spPr>
          <a:xfrm>
            <a:off x="1593854" y="102422"/>
            <a:ext cx="7038198" cy="805628"/>
          </a:xfrm>
          <a:prstGeom prst="rect">
            <a:avLst/>
          </a:prstGeom>
          <a:noFill/>
          <a:ln/>
        </p:spPr>
        <p:txBody>
          <a:bodyPr lIns="91364" tIns="45682" rIns="91364" bIns="45682"/>
          <a:lstStyle>
            <a:lvl1pPr algn="ctr" rtl="0" eaLnBrk="0" fontAlgn="base" hangingPunct="0">
              <a:lnSpc>
                <a:spcPct val="95000"/>
              </a:lnSpc>
              <a:spcBef>
                <a:spcPct val="0"/>
              </a:spcBef>
              <a:spcAft>
                <a:spcPct val="0"/>
              </a:spcAft>
              <a:defRPr sz="3600" b="1">
                <a:solidFill>
                  <a:srgbClr val="FAFD00"/>
                </a:solidFill>
                <a:latin typeface="+mj-lt"/>
                <a:ea typeface="+mj-ea"/>
                <a:cs typeface="+mj-cs"/>
              </a:defRPr>
            </a:lvl1pPr>
            <a:lvl2pPr algn="ctr" rtl="0" eaLnBrk="0" fontAlgn="base" hangingPunct="0">
              <a:lnSpc>
                <a:spcPct val="95000"/>
              </a:lnSpc>
              <a:spcBef>
                <a:spcPct val="0"/>
              </a:spcBef>
              <a:spcAft>
                <a:spcPct val="0"/>
              </a:spcAft>
              <a:defRPr sz="3600" b="1">
                <a:solidFill>
                  <a:srgbClr val="FAFD00"/>
                </a:solidFill>
                <a:latin typeface="Arial" charset="0"/>
              </a:defRPr>
            </a:lvl2pPr>
            <a:lvl3pPr algn="ctr" rtl="0" eaLnBrk="0" fontAlgn="base" hangingPunct="0">
              <a:lnSpc>
                <a:spcPct val="95000"/>
              </a:lnSpc>
              <a:spcBef>
                <a:spcPct val="0"/>
              </a:spcBef>
              <a:spcAft>
                <a:spcPct val="0"/>
              </a:spcAft>
              <a:defRPr sz="3600" b="1">
                <a:solidFill>
                  <a:srgbClr val="FAFD00"/>
                </a:solidFill>
                <a:latin typeface="Arial" charset="0"/>
              </a:defRPr>
            </a:lvl3pPr>
            <a:lvl4pPr algn="ctr" rtl="0" eaLnBrk="0" fontAlgn="base" hangingPunct="0">
              <a:lnSpc>
                <a:spcPct val="95000"/>
              </a:lnSpc>
              <a:spcBef>
                <a:spcPct val="0"/>
              </a:spcBef>
              <a:spcAft>
                <a:spcPct val="0"/>
              </a:spcAft>
              <a:defRPr sz="3600" b="1">
                <a:solidFill>
                  <a:srgbClr val="FAFD00"/>
                </a:solidFill>
                <a:latin typeface="Arial" charset="0"/>
              </a:defRPr>
            </a:lvl4pPr>
            <a:lvl5pPr algn="ctr" rtl="0" eaLnBrk="0" fontAlgn="base" hangingPunct="0">
              <a:lnSpc>
                <a:spcPct val="95000"/>
              </a:lnSpc>
              <a:spcBef>
                <a:spcPct val="0"/>
              </a:spcBef>
              <a:spcAft>
                <a:spcPct val="0"/>
              </a:spcAft>
              <a:defRPr sz="3600" b="1">
                <a:solidFill>
                  <a:srgbClr val="FAFD00"/>
                </a:solidFill>
                <a:latin typeface="Arial" charset="0"/>
              </a:defRPr>
            </a:lvl5pPr>
            <a:lvl6pPr marL="457200" algn="ctr" rtl="0" eaLnBrk="0" fontAlgn="base" hangingPunct="0">
              <a:lnSpc>
                <a:spcPct val="95000"/>
              </a:lnSpc>
              <a:spcBef>
                <a:spcPct val="0"/>
              </a:spcBef>
              <a:spcAft>
                <a:spcPct val="0"/>
              </a:spcAft>
              <a:defRPr sz="3600" b="1">
                <a:solidFill>
                  <a:srgbClr val="FAFD00"/>
                </a:solidFill>
                <a:latin typeface="Arial" charset="0"/>
              </a:defRPr>
            </a:lvl6pPr>
            <a:lvl7pPr marL="914400" algn="ctr" rtl="0" eaLnBrk="0" fontAlgn="base" hangingPunct="0">
              <a:lnSpc>
                <a:spcPct val="95000"/>
              </a:lnSpc>
              <a:spcBef>
                <a:spcPct val="0"/>
              </a:spcBef>
              <a:spcAft>
                <a:spcPct val="0"/>
              </a:spcAft>
              <a:defRPr sz="3600" b="1">
                <a:solidFill>
                  <a:srgbClr val="FAFD00"/>
                </a:solidFill>
                <a:latin typeface="Arial" charset="0"/>
              </a:defRPr>
            </a:lvl7pPr>
            <a:lvl8pPr marL="1371600" algn="ctr" rtl="0" eaLnBrk="0" fontAlgn="base" hangingPunct="0">
              <a:lnSpc>
                <a:spcPct val="95000"/>
              </a:lnSpc>
              <a:spcBef>
                <a:spcPct val="0"/>
              </a:spcBef>
              <a:spcAft>
                <a:spcPct val="0"/>
              </a:spcAft>
              <a:defRPr sz="3600" b="1">
                <a:solidFill>
                  <a:srgbClr val="FAFD00"/>
                </a:solidFill>
                <a:latin typeface="Arial" charset="0"/>
              </a:defRPr>
            </a:lvl8pPr>
            <a:lvl9pPr marL="1828800" algn="ctr" rtl="0" eaLnBrk="0" fontAlgn="base" hangingPunct="0">
              <a:lnSpc>
                <a:spcPct val="95000"/>
              </a:lnSpc>
              <a:spcBef>
                <a:spcPct val="0"/>
              </a:spcBef>
              <a:spcAft>
                <a:spcPct val="0"/>
              </a:spcAft>
              <a:defRPr sz="3600" b="1">
                <a:solidFill>
                  <a:srgbClr val="FAFD00"/>
                </a:solidFill>
                <a:latin typeface="Arial" charset="0"/>
              </a:defRPr>
            </a:lvl9pPr>
          </a:lstStyle>
          <a:p>
            <a:r>
              <a:rPr lang="en-US" kern="0" dirty="0" smtClean="0"/>
              <a:t>Components of a Ball Bearing</a:t>
            </a:r>
            <a:endParaRPr lang="en-US" kern="0" dirty="0"/>
          </a:p>
        </p:txBody>
      </p:sp>
      <p:sp>
        <p:nvSpPr>
          <p:cNvPr id="15" name="Text Box 3"/>
          <p:cNvSpPr txBox="1">
            <a:spLocks noChangeArrowheads="1"/>
          </p:cNvSpPr>
          <p:nvPr/>
        </p:nvSpPr>
        <p:spPr bwMode="auto">
          <a:xfrm>
            <a:off x="7156450" y="2965450"/>
            <a:ext cx="1285862" cy="454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364" tIns="45682" rIns="91364" bIns="45682">
            <a:spAutoFit/>
          </a:bodyPr>
          <a:lstStyle/>
          <a:p>
            <a:pPr>
              <a:spcBef>
                <a:spcPct val="50000"/>
              </a:spcBef>
            </a:pPr>
            <a:r>
              <a:rPr lang="en-US" sz="2600" dirty="0">
                <a:solidFill>
                  <a:schemeClr val="bg2"/>
                </a:solidFill>
              </a:rPr>
              <a:t>BALLS</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9850" y="2034400"/>
            <a:ext cx="2133600" cy="3658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ight Arrow 15"/>
          <p:cNvSpPr/>
          <p:nvPr/>
        </p:nvSpPr>
        <p:spPr bwMode="auto">
          <a:xfrm rot="795410" flipH="1">
            <a:off x="5167743" y="2741203"/>
            <a:ext cx="2040554" cy="76029"/>
          </a:xfrm>
          <a:prstGeom prst="rightArrow">
            <a:avLst/>
          </a:prstGeom>
          <a:solidFill>
            <a:schemeClr val="bg2"/>
          </a:solidFill>
          <a:ln w="12700" cap="flat" cmpd="sng" algn="ctr">
            <a:solidFill>
              <a:schemeClr val="tx2"/>
            </a:solidFill>
            <a:prstDash val="solid"/>
            <a:round/>
            <a:headEnd type="none" w="med" len="med"/>
            <a:tailEnd type="triangle" w="med" len="med"/>
          </a:ln>
          <a:effectLst/>
        </p:spPr>
        <p:txBody>
          <a:bodyPr vert="horz" wrap="square" lIns="91364" tIns="45682" rIns="91364" bIns="45682" numCol="1" rtlCol="0" anchor="t" anchorCtr="0" compatLnSpc="1">
            <a:prstTxWarp prst="textNoShape">
              <a:avLst/>
            </a:prstTxWarp>
          </a:bodyPr>
          <a:lstStyle/>
          <a:p>
            <a:pPr defTabSz="913626"/>
            <a:endParaRPr lang="en-US"/>
          </a:p>
        </p:txBody>
      </p:sp>
      <p:sp>
        <p:nvSpPr>
          <p:cNvPr id="18" name="Right Arrow 17"/>
          <p:cNvSpPr/>
          <p:nvPr/>
        </p:nvSpPr>
        <p:spPr bwMode="auto">
          <a:xfrm rot="20109553" flipH="1">
            <a:off x="5460898" y="3855596"/>
            <a:ext cx="2552902" cy="108298"/>
          </a:xfrm>
          <a:prstGeom prst="rightArrow">
            <a:avLst/>
          </a:prstGeom>
          <a:solidFill>
            <a:schemeClr val="bg2"/>
          </a:solidFill>
          <a:ln w="12700" cap="flat" cmpd="sng" algn="ctr">
            <a:solidFill>
              <a:schemeClr val="tx2"/>
            </a:solidFill>
            <a:prstDash val="solid"/>
            <a:round/>
            <a:headEnd type="none" w="med" len="med"/>
            <a:tailEnd type="triangle" w="med" len="med"/>
          </a:ln>
          <a:effectLst/>
        </p:spPr>
        <p:txBody>
          <a:bodyPr vert="horz" wrap="square" lIns="91364" tIns="45682" rIns="91364" bIns="45682" numCol="1" rtlCol="0" anchor="t" anchorCtr="0" compatLnSpc="1">
            <a:prstTxWarp prst="textNoShape">
              <a:avLst/>
            </a:prstTxWarp>
          </a:bodyPr>
          <a:lstStyle/>
          <a:p>
            <a:pPr defTabSz="913626"/>
            <a:endParaRPr lang="en-US"/>
          </a:p>
        </p:txBody>
      </p:sp>
      <p:sp>
        <p:nvSpPr>
          <p:cNvPr id="19" name="Right Arrow 18"/>
          <p:cNvSpPr/>
          <p:nvPr/>
        </p:nvSpPr>
        <p:spPr bwMode="auto">
          <a:xfrm rot="694193">
            <a:off x="2118461" y="3520326"/>
            <a:ext cx="2963972" cy="293878"/>
          </a:xfrm>
          <a:prstGeom prst="rightArrow">
            <a:avLst>
              <a:gd name="adj1" fmla="val 14919"/>
              <a:gd name="adj2" fmla="val 50000"/>
            </a:avLst>
          </a:prstGeom>
          <a:solidFill>
            <a:schemeClr val="bg2"/>
          </a:solidFill>
          <a:ln w="12700" cap="flat" cmpd="sng" algn="ctr">
            <a:solidFill>
              <a:schemeClr val="tx2"/>
            </a:solidFill>
            <a:prstDash val="solid"/>
            <a:round/>
            <a:headEnd type="none" w="med" len="med"/>
            <a:tailEnd type="triangle" w="med" len="med"/>
          </a:ln>
          <a:effectLst/>
        </p:spPr>
        <p:txBody>
          <a:bodyPr vert="horz" wrap="square" lIns="91364" tIns="45682" rIns="91364" bIns="45682" numCol="1" rtlCol="0" anchor="t" anchorCtr="0" compatLnSpc="1">
            <a:prstTxWarp prst="textNoShape">
              <a:avLst/>
            </a:prstTxWarp>
          </a:bodyPr>
          <a:lstStyle/>
          <a:p>
            <a:pPr defTabSz="913626"/>
            <a:endParaRPr lang="en-US"/>
          </a:p>
        </p:txBody>
      </p:sp>
      <p:sp>
        <p:nvSpPr>
          <p:cNvPr id="20" name="Right Arrow 19"/>
          <p:cNvSpPr/>
          <p:nvPr/>
        </p:nvSpPr>
        <p:spPr bwMode="auto">
          <a:xfrm>
            <a:off x="2889250" y="2203450"/>
            <a:ext cx="1600200" cy="152400"/>
          </a:xfrm>
          <a:prstGeom prst="rightArrow">
            <a:avLst/>
          </a:prstGeom>
          <a:solidFill>
            <a:schemeClr val="bg2"/>
          </a:solidFill>
          <a:ln w="12700" cap="flat" cmpd="sng" algn="ctr">
            <a:solidFill>
              <a:schemeClr val="tx2"/>
            </a:solidFill>
            <a:prstDash val="solid"/>
            <a:round/>
            <a:headEnd type="none" w="med" len="med"/>
            <a:tailEnd type="triangle" w="med" len="med"/>
          </a:ln>
          <a:effectLst/>
        </p:spPr>
        <p:txBody>
          <a:bodyPr vert="horz" wrap="square" lIns="91364" tIns="45682" rIns="91364" bIns="45682" numCol="1" rtlCol="0" anchor="t" anchorCtr="0" compatLnSpc="1">
            <a:prstTxWarp prst="textNoShape">
              <a:avLst/>
            </a:prstTxWarp>
          </a:bodyPr>
          <a:lstStyle/>
          <a:p>
            <a:pPr defTabSz="913626"/>
            <a:endParaRPr lang="en-US"/>
          </a:p>
        </p:txBody>
      </p:sp>
      <p:sp>
        <p:nvSpPr>
          <p:cNvPr id="21" name="Right Arrow 20"/>
          <p:cNvSpPr/>
          <p:nvPr/>
        </p:nvSpPr>
        <p:spPr bwMode="auto">
          <a:xfrm>
            <a:off x="2736850" y="4718050"/>
            <a:ext cx="1600200" cy="152400"/>
          </a:xfrm>
          <a:prstGeom prst="rightArrow">
            <a:avLst/>
          </a:prstGeom>
          <a:solidFill>
            <a:schemeClr val="bg2"/>
          </a:solidFill>
          <a:ln w="12700" cap="flat" cmpd="sng" algn="ctr">
            <a:solidFill>
              <a:schemeClr val="tx2"/>
            </a:solidFill>
            <a:prstDash val="solid"/>
            <a:round/>
            <a:headEnd type="none" w="med" len="med"/>
            <a:tailEnd type="triangle" w="med" len="med"/>
          </a:ln>
          <a:effectLst/>
        </p:spPr>
        <p:txBody>
          <a:bodyPr vert="horz" wrap="square" lIns="91364" tIns="45682" rIns="91364" bIns="45682" numCol="1" rtlCol="0" anchor="t" anchorCtr="0" compatLnSpc="1">
            <a:prstTxWarp prst="textNoShape">
              <a:avLst/>
            </a:prstTxWarp>
          </a:bodyPr>
          <a:lstStyle/>
          <a:p>
            <a:pPr defTabSz="913626"/>
            <a:endParaRPr lang="en-US"/>
          </a:p>
        </p:txBody>
      </p:sp>
      <p:sp>
        <p:nvSpPr>
          <p:cNvPr id="17" name="TextBox 16"/>
          <p:cNvSpPr txBox="1"/>
          <p:nvPr/>
        </p:nvSpPr>
        <p:spPr>
          <a:xfrm>
            <a:off x="4413250" y="7113268"/>
            <a:ext cx="609600" cy="341632"/>
          </a:xfrm>
          <a:prstGeom prst="rect">
            <a:avLst/>
          </a:prstGeom>
          <a:noFill/>
        </p:spPr>
        <p:txBody>
          <a:bodyPr wrap="square" rtlCol="0">
            <a:spAutoFit/>
          </a:bodyPr>
          <a:lstStyle/>
          <a:p>
            <a:pPr algn="ctr"/>
            <a:r>
              <a:rPr lang="en-US" dirty="0"/>
              <a:t>5</a:t>
            </a:r>
          </a:p>
        </p:txBody>
      </p:sp>
    </p:spTree>
    <p:extLst>
      <p:ext uri="{BB962C8B-B14F-4D97-AF65-F5344CB8AC3E}">
        <p14:creationId xmlns:p14="http://schemas.microsoft.com/office/powerpoint/2010/main" val="10598342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cNvPicPr/>
          <p:nvPr/>
        </p:nvPicPr>
        <p:blipFill>
          <a:blip r:embed="rId2"/>
          <a:stretch>
            <a:fillRect/>
          </a:stretch>
        </p:blipFill>
        <p:spPr>
          <a:xfrm>
            <a:off x="1136651" y="2279650"/>
            <a:ext cx="7467600" cy="2473325"/>
          </a:xfrm>
          <a:prstGeom prst="rect">
            <a:avLst/>
          </a:prstGeom>
        </p:spPr>
      </p:pic>
      <p:sp>
        <p:nvSpPr>
          <p:cNvPr id="4" name="TextBox 3"/>
          <p:cNvSpPr txBox="1"/>
          <p:nvPr/>
        </p:nvSpPr>
        <p:spPr>
          <a:xfrm>
            <a:off x="1136651" y="4884997"/>
            <a:ext cx="1752600" cy="484833"/>
          </a:xfrm>
          <a:prstGeom prst="rect">
            <a:avLst/>
          </a:prstGeom>
          <a:noFill/>
        </p:spPr>
        <p:txBody>
          <a:bodyPr wrap="square" lIns="91364" tIns="45682" rIns="91364" bIns="45682" rtlCol="0">
            <a:spAutoFit/>
          </a:bodyPr>
          <a:lstStyle/>
          <a:p>
            <a:r>
              <a:rPr lang="en-US" sz="1400" dirty="0">
                <a:solidFill>
                  <a:schemeClr val="bg2"/>
                </a:solidFill>
              </a:rPr>
              <a:t>DEEP</a:t>
            </a:r>
            <a:r>
              <a:rPr lang="en-US" sz="1400" dirty="0"/>
              <a:t> </a:t>
            </a:r>
            <a:r>
              <a:rPr lang="en-US" sz="1400" dirty="0">
                <a:solidFill>
                  <a:schemeClr val="bg2"/>
                </a:solidFill>
              </a:rPr>
              <a:t>GROVE</a:t>
            </a:r>
          </a:p>
          <a:p>
            <a:r>
              <a:rPr lang="en-US" sz="1400" dirty="0">
                <a:solidFill>
                  <a:schemeClr val="bg2"/>
                </a:solidFill>
              </a:rPr>
              <a:t>OPEN</a:t>
            </a:r>
          </a:p>
        </p:txBody>
      </p:sp>
      <p:sp>
        <p:nvSpPr>
          <p:cNvPr id="5" name="TextBox 4"/>
          <p:cNvSpPr txBox="1"/>
          <p:nvPr/>
        </p:nvSpPr>
        <p:spPr>
          <a:xfrm>
            <a:off x="3109914" y="4861433"/>
            <a:ext cx="1752600" cy="484833"/>
          </a:xfrm>
          <a:prstGeom prst="rect">
            <a:avLst/>
          </a:prstGeom>
          <a:noFill/>
        </p:spPr>
        <p:txBody>
          <a:bodyPr wrap="square" lIns="91364" tIns="45682" rIns="91364" bIns="45682" rtlCol="0">
            <a:spAutoFit/>
          </a:bodyPr>
          <a:lstStyle/>
          <a:p>
            <a:r>
              <a:rPr lang="en-US" sz="1400" dirty="0">
                <a:solidFill>
                  <a:schemeClr val="bg2"/>
                </a:solidFill>
              </a:rPr>
              <a:t>DEEP</a:t>
            </a:r>
            <a:r>
              <a:rPr lang="en-US" sz="1400" dirty="0"/>
              <a:t> </a:t>
            </a:r>
            <a:r>
              <a:rPr lang="en-US" sz="1400" dirty="0">
                <a:solidFill>
                  <a:schemeClr val="bg2"/>
                </a:solidFill>
              </a:rPr>
              <a:t>GROVE</a:t>
            </a:r>
          </a:p>
          <a:p>
            <a:r>
              <a:rPr lang="en-US" sz="1400" dirty="0">
                <a:solidFill>
                  <a:schemeClr val="bg2"/>
                </a:solidFill>
              </a:rPr>
              <a:t>SHIELDED</a:t>
            </a:r>
          </a:p>
        </p:txBody>
      </p:sp>
      <p:sp>
        <p:nvSpPr>
          <p:cNvPr id="6" name="TextBox 5"/>
          <p:cNvSpPr txBox="1"/>
          <p:nvPr/>
        </p:nvSpPr>
        <p:spPr>
          <a:xfrm>
            <a:off x="4883150" y="4874132"/>
            <a:ext cx="2598737" cy="484833"/>
          </a:xfrm>
          <a:prstGeom prst="rect">
            <a:avLst/>
          </a:prstGeom>
          <a:noFill/>
        </p:spPr>
        <p:txBody>
          <a:bodyPr wrap="square" lIns="91364" tIns="45682" rIns="91364" bIns="45682" rtlCol="0">
            <a:spAutoFit/>
          </a:bodyPr>
          <a:lstStyle/>
          <a:p>
            <a:r>
              <a:rPr lang="en-US" sz="1400" dirty="0">
                <a:solidFill>
                  <a:schemeClr val="bg2"/>
                </a:solidFill>
              </a:rPr>
              <a:t>ANGULAR CONTACT</a:t>
            </a:r>
          </a:p>
          <a:p>
            <a:r>
              <a:rPr lang="en-US" sz="1400" dirty="0">
                <a:solidFill>
                  <a:schemeClr val="bg2"/>
                </a:solidFill>
              </a:rPr>
              <a:t>NON-SEPERABLE</a:t>
            </a:r>
          </a:p>
        </p:txBody>
      </p:sp>
      <p:sp>
        <p:nvSpPr>
          <p:cNvPr id="7" name="TextBox 6"/>
          <p:cNvSpPr txBox="1"/>
          <p:nvPr/>
        </p:nvSpPr>
        <p:spPr>
          <a:xfrm>
            <a:off x="7004051" y="4874132"/>
            <a:ext cx="2598737" cy="484833"/>
          </a:xfrm>
          <a:prstGeom prst="rect">
            <a:avLst/>
          </a:prstGeom>
          <a:noFill/>
        </p:spPr>
        <p:txBody>
          <a:bodyPr wrap="square" lIns="91364" tIns="45682" rIns="91364" bIns="45682" rtlCol="0">
            <a:spAutoFit/>
          </a:bodyPr>
          <a:lstStyle/>
          <a:p>
            <a:r>
              <a:rPr lang="en-US" sz="1400" dirty="0">
                <a:solidFill>
                  <a:schemeClr val="bg2"/>
                </a:solidFill>
              </a:rPr>
              <a:t>ANGULAR CONTACT</a:t>
            </a:r>
          </a:p>
          <a:p>
            <a:r>
              <a:rPr lang="en-US" sz="1400" dirty="0">
                <a:solidFill>
                  <a:schemeClr val="bg2"/>
                </a:solidFill>
              </a:rPr>
              <a:t>SEPERABLE</a:t>
            </a:r>
          </a:p>
        </p:txBody>
      </p:sp>
      <p:sp>
        <p:nvSpPr>
          <p:cNvPr id="8" name="Rectangle 2"/>
          <p:cNvSpPr txBox="1">
            <a:spLocks noChangeArrowheads="1"/>
          </p:cNvSpPr>
          <p:nvPr/>
        </p:nvSpPr>
        <p:spPr>
          <a:xfrm>
            <a:off x="1593854" y="102422"/>
            <a:ext cx="7038198" cy="1102516"/>
          </a:xfrm>
          <a:prstGeom prst="rect">
            <a:avLst/>
          </a:prstGeom>
          <a:noFill/>
          <a:ln/>
        </p:spPr>
        <p:txBody>
          <a:bodyPr lIns="91364" tIns="45682" rIns="91364" bIns="45682"/>
          <a:lstStyle>
            <a:lvl1pPr algn="ctr" rtl="0" eaLnBrk="0" fontAlgn="base" hangingPunct="0">
              <a:lnSpc>
                <a:spcPct val="95000"/>
              </a:lnSpc>
              <a:spcBef>
                <a:spcPct val="0"/>
              </a:spcBef>
              <a:spcAft>
                <a:spcPct val="0"/>
              </a:spcAft>
              <a:defRPr sz="3600" b="1">
                <a:solidFill>
                  <a:srgbClr val="FAFD00"/>
                </a:solidFill>
                <a:latin typeface="+mj-lt"/>
                <a:ea typeface="+mj-ea"/>
                <a:cs typeface="+mj-cs"/>
              </a:defRPr>
            </a:lvl1pPr>
            <a:lvl2pPr algn="ctr" rtl="0" eaLnBrk="0" fontAlgn="base" hangingPunct="0">
              <a:lnSpc>
                <a:spcPct val="95000"/>
              </a:lnSpc>
              <a:spcBef>
                <a:spcPct val="0"/>
              </a:spcBef>
              <a:spcAft>
                <a:spcPct val="0"/>
              </a:spcAft>
              <a:defRPr sz="3600" b="1">
                <a:solidFill>
                  <a:srgbClr val="FAFD00"/>
                </a:solidFill>
                <a:latin typeface="Arial" charset="0"/>
              </a:defRPr>
            </a:lvl2pPr>
            <a:lvl3pPr algn="ctr" rtl="0" eaLnBrk="0" fontAlgn="base" hangingPunct="0">
              <a:lnSpc>
                <a:spcPct val="95000"/>
              </a:lnSpc>
              <a:spcBef>
                <a:spcPct val="0"/>
              </a:spcBef>
              <a:spcAft>
                <a:spcPct val="0"/>
              </a:spcAft>
              <a:defRPr sz="3600" b="1">
                <a:solidFill>
                  <a:srgbClr val="FAFD00"/>
                </a:solidFill>
                <a:latin typeface="Arial" charset="0"/>
              </a:defRPr>
            </a:lvl3pPr>
            <a:lvl4pPr algn="ctr" rtl="0" eaLnBrk="0" fontAlgn="base" hangingPunct="0">
              <a:lnSpc>
                <a:spcPct val="95000"/>
              </a:lnSpc>
              <a:spcBef>
                <a:spcPct val="0"/>
              </a:spcBef>
              <a:spcAft>
                <a:spcPct val="0"/>
              </a:spcAft>
              <a:defRPr sz="3600" b="1">
                <a:solidFill>
                  <a:srgbClr val="FAFD00"/>
                </a:solidFill>
                <a:latin typeface="Arial" charset="0"/>
              </a:defRPr>
            </a:lvl4pPr>
            <a:lvl5pPr algn="ctr" rtl="0" eaLnBrk="0" fontAlgn="base" hangingPunct="0">
              <a:lnSpc>
                <a:spcPct val="95000"/>
              </a:lnSpc>
              <a:spcBef>
                <a:spcPct val="0"/>
              </a:spcBef>
              <a:spcAft>
                <a:spcPct val="0"/>
              </a:spcAft>
              <a:defRPr sz="3600" b="1">
                <a:solidFill>
                  <a:srgbClr val="FAFD00"/>
                </a:solidFill>
                <a:latin typeface="Arial" charset="0"/>
              </a:defRPr>
            </a:lvl5pPr>
            <a:lvl6pPr marL="457200" algn="ctr" rtl="0" eaLnBrk="0" fontAlgn="base" hangingPunct="0">
              <a:lnSpc>
                <a:spcPct val="95000"/>
              </a:lnSpc>
              <a:spcBef>
                <a:spcPct val="0"/>
              </a:spcBef>
              <a:spcAft>
                <a:spcPct val="0"/>
              </a:spcAft>
              <a:defRPr sz="3600" b="1">
                <a:solidFill>
                  <a:srgbClr val="FAFD00"/>
                </a:solidFill>
                <a:latin typeface="Arial" charset="0"/>
              </a:defRPr>
            </a:lvl6pPr>
            <a:lvl7pPr marL="914400" algn="ctr" rtl="0" eaLnBrk="0" fontAlgn="base" hangingPunct="0">
              <a:lnSpc>
                <a:spcPct val="95000"/>
              </a:lnSpc>
              <a:spcBef>
                <a:spcPct val="0"/>
              </a:spcBef>
              <a:spcAft>
                <a:spcPct val="0"/>
              </a:spcAft>
              <a:defRPr sz="3600" b="1">
                <a:solidFill>
                  <a:srgbClr val="FAFD00"/>
                </a:solidFill>
                <a:latin typeface="Arial" charset="0"/>
              </a:defRPr>
            </a:lvl7pPr>
            <a:lvl8pPr marL="1371600" algn="ctr" rtl="0" eaLnBrk="0" fontAlgn="base" hangingPunct="0">
              <a:lnSpc>
                <a:spcPct val="95000"/>
              </a:lnSpc>
              <a:spcBef>
                <a:spcPct val="0"/>
              </a:spcBef>
              <a:spcAft>
                <a:spcPct val="0"/>
              </a:spcAft>
              <a:defRPr sz="3600" b="1">
                <a:solidFill>
                  <a:srgbClr val="FAFD00"/>
                </a:solidFill>
                <a:latin typeface="Arial" charset="0"/>
              </a:defRPr>
            </a:lvl8pPr>
            <a:lvl9pPr marL="1828800" algn="ctr" rtl="0" eaLnBrk="0" fontAlgn="base" hangingPunct="0">
              <a:lnSpc>
                <a:spcPct val="95000"/>
              </a:lnSpc>
              <a:spcBef>
                <a:spcPct val="0"/>
              </a:spcBef>
              <a:spcAft>
                <a:spcPct val="0"/>
              </a:spcAft>
              <a:defRPr sz="3600" b="1">
                <a:solidFill>
                  <a:srgbClr val="FAFD00"/>
                </a:solidFill>
                <a:latin typeface="Arial" charset="0"/>
              </a:defRPr>
            </a:lvl9pPr>
          </a:lstStyle>
          <a:p>
            <a:r>
              <a:rPr lang="en-US" kern="0" dirty="0" smtClean="0"/>
              <a:t>Illustration of Deep Groove &amp; Angular Ball Bearings</a:t>
            </a:r>
            <a:endParaRPr lang="en-US" kern="0" dirty="0"/>
          </a:p>
        </p:txBody>
      </p:sp>
      <p:sp>
        <p:nvSpPr>
          <p:cNvPr id="2" name="TextBox 1"/>
          <p:cNvSpPr txBox="1"/>
          <p:nvPr/>
        </p:nvSpPr>
        <p:spPr>
          <a:xfrm>
            <a:off x="908050" y="5692775"/>
            <a:ext cx="3505200" cy="341632"/>
          </a:xfrm>
          <a:prstGeom prst="rect">
            <a:avLst/>
          </a:prstGeom>
          <a:noFill/>
          <a:ln>
            <a:solidFill>
              <a:schemeClr val="bg2"/>
            </a:solidFill>
          </a:ln>
        </p:spPr>
        <p:txBody>
          <a:bodyPr wrap="square" rtlCol="0">
            <a:spAutoFit/>
          </a:bodyPr>
          <a:lstStyle/>
          <a:p>
            <a:pPr algn="ctr"/>
            <a:r>
              <a:rPr lang="en-US" dirty="0" smtClean="0">
                <a:solidFill>
                  <a:schemeClr val="bg2"/>
                </a:solidFill>
              </a:rPr>
              <a:t>Deep Grove - Full Raceways</a:t>
            </a:r>
            <a:endParaRPr lang="en-US" dirty="0">
              <a:solidFill>
                <a:schemeClr val="bg2"/>
              </a:solidFill>
            </a:endParaRPr>
          </a:p>
        </p:txBody>
      </p:sp>
      <p:sp>
        <p:nvSpPr>
          <p:cNvPr id="9" name="TextBox 8"/>
          <p:cNvSpPr txBox="1"/>
          <p:nvPr/>
        </p:nvSpPr>
        <p:spPr>
          <a:xfrm>
            <a:off x="4862514" y="5708650"/>
            <a:ext cx="4046536" cy="341632"/>
          </a:xfrm>
          <a:prstGeom prst="rect">
            <a:avLst/>
          </a:prstGeom>
          <a:noFill/>
          <a:ln>
            <a:solidFill>
              <a:schemeClr val="bg2"/>
            </a:solidFill>
          </a:ln>
        </p:spPr>
        <p:txBody>
          <a:bodyPr wrap="square" rtlCol="0">
            <a:spAutoFit/>
          </a:bodyPr>
          <a:lstStyle/>
          <a:p>
            <a:pPr algn="ctr"/>
            <a:r>
              <a:rPr lang="en-US" dirty="0" smtClean="0">
                <a:solidFill>
                  <a:schemeClr val="bg2"/>
                </a:solidFill>
              </a:rPr>
              <a:t>Angular Contact - Partial Raceways</a:t>
            </a:r>
            <a:endParaRPr lang="en-US" dirty="0">
              <a:solidFill>
                <a:schemeClr val="bg2"/>
              </a:solidFill>
            </a:endParaRPr>
          </a:p>
        </p:txBody>
      </p:sp>
      <p:sp>
        <p:nvSpPr>
          <p:cNvPr id="10" name="TextBox 9"/>
          <p:cNvSpPr txBox="1"/>
          <p:nvPr/>
        </p:nvSpPr>
        <p:spPr>
          <a:xfrm>
            <a:off x="4413250" y="7113268"/>
            <a:ext cx="609600" cy="341632"/>
          </a:xfrm>
          <a:prstGeom prst="rect">
            <a:avLst/>
          </a:prstGeom>
          <a:noFill/>
        </p:spPr>
        <p:txBody>
          <a:bodyPr wrap="square" rtlCol="0">
            <a:spAutoFit/>
          </a:bodyPr>
          <a:lstStyle/>
          <a:p>
            <a:pPr algn="ctr"/>
            <a:r>
              <a:rPr lang="en-US" dirty="0"/>
              <a:t>6</a:t>
            </a:r>
          </a:p>
        </p:txBody>
      </p:sp>
    </p:spTree>
    <p:extLst>
      <p:ext uri="{BB962C8B-B14F-4D97-AF65-F5344CB8AC3E}">
        <p14:creationId xmlns:p14="http://schemas.microsoft.com/office/powerpoint/2010/main" val="6042847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cNvPicPr/>
          <p:nvPr/>
        </p:nvPicPr>
        <p:blipFill>
          <a:blip r:embed="rId2"/>
          <a:stretch>
            <a:fillRect/>
          </a:stretch>
        </p:blipFill>
        <p:spPr>
          <a:xfrm>
            <a:off x="831856" y="1593850"/>
            <a:ext cx="1191895" cy="1438910"/>
          </a:xfrm>
          <a:prstGeom prst="rect">
            <a:avLst/>
          </a:prstGeom>
        </p:spPr>
      </p:pic>
      <p:pic>
        <p:nvPicPr>
          <p:cNvPr id="3" name="Picture"/>
          <p:cNvPicPr/>
          <p:nvPr/>
        </p:nvPicPr>
        <p:blipFill>
          <a:blip r:embed="rId3"/>
          <a:stretch>
            <a:fillRect/>
          </a:stretch>
        </p:blipFill>
        <p:spPr>
          <a:xfrm>
            <a:off x="792808" y="3727461"/>
            <a:ext cx="1124585" cy="1560195"/>
          </a:xfrm>
          <a:prstGeom prst="rect">
            <a:avLst/>
          </a:prstGeom>
        </p:spPr>
      </p:pic>
      <p:pic>
        <p:nvPicPr>
          <p:cNvPr id="4" name="Picture"/>
          <p:cNvPicPr/>
          <p:nvPr/>
        </p:nvPicPr>
        <p:blipFill>
          <a:blip r:embed="rId4"/>
          <a:stretch>
            <a:fillRect/>
          </a:stretch>
        </p:blipFill>
        <p:spPr>
          <a:xfrm>
            <a:off x="3346457" y="1421447"/>
            <a:ext cx="1191895" cy="5257800"/>
          </a:xfrm>
          <a:prstGeom prst="rect">
            <a:avLst/>
          </a:prstGeom>
        </p:spPr>
      </p:pic>
      <p:sp>
        <p:nvSpPr>
          <p:cNvPr id="6" name="Rectangle 2"/>
          <p:cNvSpPr txBox="1">
            <a:spLocks noChangeArrowheads="1"/>
          </p:cNvSpPr>
          <p:nvPr/>
        </p:nvSpPr>
        <p:spPr>
          <a:xfrm>
            <a:off x="1136654" y="298450"/>
            <a:ext cx="7952598" cy="762000"/>
          </a:xfrm>
          <a:prstGeom prst="rect">
            <a:avLst/>
          </a:prstGeom>
          <a:noFill/>
          <a:ln/>
        </p:spPr>
        <p:txBody>
          <a:bodyPr lIns="91364" tIns="45682" rIns="91364" bIns="45682"/>
          <a:lstStyle>
            <a:lvl1pPr algn="ctr" rtl="0" eaLnBrk="0" fontAlgn="base" hangingPunct="0">
              <a:lnSpc>
                <a:spcPct val="95000"/>
              </a:lnSpc>
              <a:spcBef>
                <a:spcPct val="0"/>
              </a:spcBef>
              <a:spcAft>
                <a:spcPct val="0"/>
              </a:spcAft>
              <a:defRPr sz="3600" b="1">
                <a:solidFill>
                  <a:srgbClr val="FAFD00"/>
                </a:solidFill>
                <a:latin typeface="+mj-lt"/>
                <a:ea typeface="+mj-ea"/>
                <a:cs typeface="+mj-cs"/>
              </a:defRPr>
            </a:lvl1pPr>
            <a:lvl2pPr algn="ctr" rtl="0" eaLnBrk="0" fontAlgn="base" hangingPunct="0">
              <a:lnSpc>
                <a:spcPct val="95000"/>
              </a:lnSpc>
              <a:spcBef>
                <a:spcPct val="0"/>
              </a:spcBef>
              <a:spcAft>
                <a:spcPct val="0"/>
              </a:spcAft>
              <a:defRPr sz="3600" b="1">
                <a:solidFill>
                  <a:srgbClr val="FAFD00"/>
                </a:solidFill>
                <a:latin typeface="Arial" charset="0"/>
              </a:defRPr>
            </a:lvl2pPr>
            <a:lvl3pPr algn="ctr" rtl="0" eaLnBrk="0" fontAlgn="base" hangingPunct="0">
              <a:lnSpc>
                <a:spcPct val="95000"/>
              </a:lnSpc>
              <a:spcBef>
                <a:spcPct val="0"/>
              </a:spcBef>
              <a:spcAft>
                <a:spcPct val="0"/>
              </a:spcAft>
              <a:defRPr sz="3600" b="1">
                <a:solidFill>
                  <a:srgbClr val="FAFD00"/>
                </a:solidFill>
                <a:latin typeface="Arial" charset="0"/>
              </a:defRPr>
            </a:lvl3pPr>
            <a:lvl4pPr algn="ctr" rtl="0" eaLnBrk="0" fontAlgn="base" hangingPunct="0">
              <a:lnSpc>
                <a:spcPct val="95000"/>
              </a:lnSpc>
              <a:spcBef>
                <a:spcPct val="0"/>
              </a:spcBef>
              <a:spcAft>
                <a:spcPct val="0"/>
              </a:spcAft>
              <a:defRPr sz="3600" b="1">
                <a:solidFill>
                  <a:srgbClr val="FAFD00"/>
                </a:solidFill>
                <a:latin typeface="Arial" charset="0"/>
              </a:defRPr>
            </a:lvl4pPr>
            <a:lvl5pPr algn="ctr" rtl="0" eaLnBrk="0" fontAlgn="base" hangingPunct="0">
              <a:lnSpc>
                <a:spcPct val="95000"/>
              </a:lnSpc>
              <a:spcBef>
                <a:spcPct val="0"/>
              </a:spcBef>
              <a:spcAft>
                <a:spcPct val="0"/>
              </a:spcAft>
              <a:defRPr sz="3600" b="1">
                <a:solidFill>
                  <a:srgbClr val="FAFD00"/>
                </a:solidFill>
                <a:latin typeface="Arial" charset="0"/>
              </a:defRPr>
            </a:lvl5pPr>
            <a:lvl6pPr marL="457200" algn="ctr" rtl="0" eaLnBrk="0" fontAlgn="base" hangingPunct="0">
              <a:lnSpc>
                <a:spcPct val="95000"/>
              </a:lnSpc>
              <a:spcBef>
                <a:spcPct val="0"/>
              </a:spcBef>
              <a:spcAft>
                <a:spcPct val="0"/>
              </a:spcAft>
              <a:defRPr sz="3600" b="1">
                <a:solidFill>
                  <a:srgbClr val="FAFD00"/>
                </a:solidFill>
                <a:latin typeface="Arial" charset="0"/>
              </a:defRPr>
            </a:lvl6pPr>
            <a:lvl7pPr marL="914400" algn="ctr" rtl="0" eaLnBrk="0" fontAlgn="base" hangingPunct="0">
              <a:lnSpc>
                <a:spcPct val="95000"/>
              </a:lnSpc>
              <a:spcBef>
                <a:spcPct val="0"/>
              </a:spcBef>
              <a:spcAft>
                <a:spcPct val="0"/>
              </a:spcAft>
              <a:defRPr sz="3600" b="1">
                <a:solidFill>
                  <a:srgbClr val="FAFD00"/>
                </a:solidFill>
                <a:latin typeface="Arial" charset="0"/>
              </a:defRPr>
            </a:lvl7pPr>
            <a:lvl8pPr marL="1371600" algn="ctr" rtl="0" eaLnBrk="0" fontAlgn="base" hangingPunct="0">
              <a:lnSpc>
                <a:spcPct val="95000"/>
              </a:lnSpc>
              <a:spcBef>
                <a:spcPct val="0"/>
              </a:spcBef>
              <a:spcAft>
                <a:spcPct val="0"/>
              </a:spcAft>
              <a:defRPr sz="3600" b="1">
                <a:solidFill>
                  <a:srgbClr val="FAFD00"/>
                </a:solidFill>
                <a:latin typeface="Arial" charset="0"/>
              </a:defRPr>
            </a:lvl8pPr>
            <a:lvl9pPr marL="1828800" algn="ctr" rtl="0" eaLnBrk="0" fontAlgn="base" hangingPunct="0">
              <a:lnSpc>
                <a:spcPct val="95000"/>
              </a:lnSpc>
              <a:spcBef>
                <a:spcPct val="0"/>
              </a:spcBef>
              <a:spcAft>
                <a:spcPct val="0"/>
              </a:spcAft>
              <a:defRPr sz="3600" b="1">
                <a:solidFill>
                  <a:srgbClr val="FAFD00"/>
                </a:solidFill>
                <a:latin typeface="Arial" charset="0"/>
              </a:defRPr>
            </a:lvl9pPr>
          </a:lstStyle>
          <a:p>
            <a:r>
              <a:rPr lang="en-US" kern="0" dirty="0" smtClean="0"/>
              <a:t>Some Deep Groove Bearing Cages  </a:t>
            </a:r>
            <a:endParaRPr lang="en-US" kern="0" dirty="0"/>
          </a:p>
        </p:txBody>
      </p:sp>
      <p:sp>
        <p:nvSpPr>
          <p:cNvPr id="7" name="TextBox 6"/>
          <p:cNvSpPr txBox="1"/>
          <p:nvPr/>
        </p:nvSpPr>
        <p:spPr>
          <a:xfrm>
            <a:off x="603250" y="5403861"/>
            <a:ext cx="1905000" cy="674031"/>
          </a:xfrm>
          <a:prstGeom prst="rect">
            <a:avLst/>
          </a:prstGeom>
          <a:noFill/>
        </p:spPr>
        <p:txBody>
          <a:bodyPr wrap="square" lIns="91364" tIns="45682" rIns="91364" bIns="45682" rtlCol="0">
            <a:spAutoFit/>
          </a:bodyPr>
          <a:lstStyle/>
          <a:p>
            <a:r>
              <a:rPr lang="en-US" sz="1400" dirty="0">
                <a:solidFill>
                  <a:schemeClr val="bg2"/>
                </a:solidFill>
              </a:rPr>
              <a:t>2 PIECE CAGE WITH ALUMINUM RAIL</a:t>
            </a:r>
          </a:p>
        </p:txBody>
      </p:sp>
      <p:sp>
        <p:nvSpPr>
          <p:cNvPr id="8" name="TextBox 7"/>
          <p:cNvSpPr txBox="1"/>
          <p:nvPr/>
        </p:nvSpPr>
        <p:spPr>
          <a:xfrm>
            <a:off x="5251450" y="1411720"/>
            <a:ext cx="3733800" cy="867930"/>
          </a:xfrm>
          <a:prstGeom prst="rect">
            <a:avLst/>
          </a:prstGeom>
          <a:noFill/>
        </p:spPr>
        <p:txBody>
          <a:bodyPr wrap="square" lIns="91364" tIns="45682" rIns="91364" bIns="45682" rtlCol="0">
            <a:spAutoFit/>
          </a:bodyPr>
          <a:lstStyle/>
          <a:p>
            <a:r>
              <a:rPr lang="en-US" sz="1400" dirty="0">
                <a:solidFill>
                  <a:schemeClr val="bg2"/>
                </a:solidFill>
              </a:rPr>
              <a:t>DEEP GROVE BEARINGS MUST USE OPEN BALL POCKETS OR TWO PIECES THAT CAN BE JOINED BY SOME MECHANICAL  MEANS</a:t>
            </a:r>
          </a:p>
        </p:txBody>
      </p:sp>
      <p:sp>
        <p:nvSpPr>
          <p:cNvPr id="9" name="TextBox 8"/>
          <p:cNvSpPr txBox="1"/>
          <p:nvPr/>
        </p:nvSpPr>
        <p:spPr>
          <a:xfrm>
            <a:off x="4560570" y="3498850"/>
            <a:ext cx="1905000" cy="867930"/>
          </a:xfrm>
          <a:prstGeom prst="rect">
            <a:avLst/>
          </a:prstGeom>
          <a:noFill/>
        </p:spPr>
        <p:txBody>
          <a:bodyPr wrap="square" lIns="91364" tIns="45682" rIns="91364" bIns="45682" rtlCol="0">
            <a:spAutoFit/>
          </a:bodyPr>
          <a:lstStyle/>
          <a:p>
            <a:r>
              <a:rPr lang="en-US" sz="1400" dirty="0">
                <a:solidFill>
                  <a:schemeClr val="bg2"/>
                </a:solidFill>
              </a:rPr>
              <a:t>2 PIECE RIBBON CAGE HELD TOGETHER WITH CRIMPED TABS</a:t>
            </a:r>
          </a:p>
        </p:txBody>
      </p:sp>
      <p:sp>
        <p:nvSpPr>
          <p:cNvPr id="10" name="TextBox 9"/>
          <p:cNvSpPr txBox="1"/>
          <p:nvPr/>
        </p:nvSpPr>
        <p:spPr>
          <a:xfrm>
            <a:off x="4413250" y="7113268"/>
            <a:ext cx="609600" cy="341632"/>
          </a:xfrm>
          <a:prstGeom prst="rect">
            <a:avLst/>
          </a:prstGeom>
          <a:noFill/>
        </p:spPr>
        <p:txBody>
          <a:bodyPr wrap="square" rtlCol="0">
            <a:spAutoFit/>
          </a:bodyPr>
          <a:lstStyle/>
          <a:p>
            <a:pPr algn="ctr"/>
            <a:r>
              <a:rPr lang="en-US" dirty="0"/>
              <a:t>7</a:t>
            </a:r>
          </a:p>
        </p:txBody>
      </p:sp>
    </p:spTree>
    <p:extLst>
      <p:ext uri="{BB962C8B-B14F-4D97-AF65-F5344CB8AC3E}">
        <p14:creationId xmlns:p14="http://schemas.microsoft.com/office/powerpoint/2010/main" val="24018758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cNvPicPr/>
          <p:nvPr/>
        </p:nvPicPr>
        <p:blipFill>
          <a:blip r:embed="rId2"/>
          <a:stretch>
            <a:fillRect/>
          </a:stretch>
        </p:blipFill>
        <p:spPr>
          <a:xfrm>
            <a:off x="2355850" y="1289050"/>
            <a:ext cx="5181600" cy="5257800"/>
          </a:xfrm>
          <a:prstGeom prst="rect">
            <a:avLst/>
          </a:prstGeom>
        </p:spPr>
      </p:pic>
      <p:sp>
        <p:nvSpPr>
          <p:cNvPr id="3" name="Rectangle 2"/>
          <p:cNvSpPr txBox="1">
            <a:spLocks noChangeArrowheads="1"/>
          </p:cNvSpPr>
          <p:nvPr/>
        </p:nvSpPr>
        <p:spPr>
          <a:xfrm>
            <a:off x="527050" y="298450"/>
            <a:ext cx="8562198" cy="762000"/>
          </a:xfrm>
          <a:prstGeom prst="rect">
            <a:avLst/>
          </a:prstGeom>
          <a:noFill/>
          <a:ln/>
        </p:spPr>
        <p:txBody>
          <a:bodyPr lIns="91364" tIns="45682" rIns="91364" bIns="45682"/>
          <a:lstStyle>
            <a:lvl1pPr algn="ctr" rtl="0" eaLnBrk="0" fontAlgn="base" hangingPunct="0">
              <a:lnSpc>
                <a:spcPct val="95000"/>
              </a:lnSpc>
              <a:spcBef>
                <a:spcPct val="0"/>
              </a:spcBef>
              <a:spcAft>
                <a:spcPct val="0"/>
              </a:spcAft>
              <a:defRPr sz="3600" b="1">
                <a:solidFill>
                  <a:srgbClr val="FAFD00"/>
                </a:solidFill>
                <a:latin typeface="+mj-lt"/>
                <a:ea typeface="+mj-ea"/>
                <a:cs typeface="+mj-cs"/>
              </a:defRPr>
            </a:lvl1pPr>
            <a:lvl2pPr algn="ctr" rtl="0" eaLnBrk="0" fontAlgn="base" hangingPunct="0">
              <a:lnSpc>
                <a:spcPct val="95000"/>
              </a:lnSpc>
              <a:spcBef>
                <a:spcPct val="0"/>
              </a:spcBef>
              <a:spcAft>
                <a:spcPct val="0"/>
              </a:spcAft>
              <a:defRPr sz="3600" b="1">
                <a:solidFill>
                  <a:srgbClr val="FAFD00"/>
                </a:solidFill>
                <a:latin typeface="Arial" charset="0"/>
              </a:defRPr>
            </a:lvl2pPr>
            <a:lvl3pPr algn="ctr" rtl="0" eaLnBrk="0" fontAlgn="base" hangingPunct="0">
              <a:lnSpc>
                <a:spcPct val="95000"/>
              </a:lnSpc>
              <a:spcBef>
                <a:spcPct val="0"/>
              </a:spcBef>
              <a:spcAft>
                <a:spcPct val="0"/>
              </a:spcAft>
              <a:defRPr sz="3600" b="1">
                <a:solidFill>
                  <a:srgbClr val="FAFD00"/>
                </a:solidFill>
                <a:latin typeface="Arial" charset="0"/>
              </a:defRPr>
            </a:lvl3pPr>
            <a:lvl4pPr algn="ctr" rtl="0" eaLnBrk="0" fontAlgn="base" hangingPunct="0">
              <a:lnSpc>
                <a:spcPct val="95000"/>
              </a:lnSpc>
              <a:spcBef>
                <a:spcPct val="0"/>
              </a:spcBef>
              <a:spcAft>
                <a:spcPct val="0"/>
              </a:spcAft>
              <a:defRPr sz="3600" b="1">
                <a:solidFill>
                  <a:srgbClr val="FAFD00"/>
                </a:solidFill>
                <a:latin typeface="Arial" charset="0"/>
              </a:defRPr>
            </a:lvl4pPr>
            <a:lvl5pPr algn="ctr" rtl="0" eaLnBrk="0" fontAlgn="base" hangingPunct="0">
              <a:lnSpc>
                <a:spcPct val="95000"/>
              </a:lnSpc>
              <a:spcBef>
                <a:spcPct val="0"/>
              </a:spcBef>
              <a:spcAft>
                <a:spcPct val="0"/>
              </a:spcAft>
              <a:defRPr sz="3600" b="1">
                <a:solidFill>
                  <a:srgbClr val="FAFD00"/>
                </a:solidFill>
                <a:latin typeface="Arial" charset="0"/>
              </a:defRPr>
            </a:lvl5pPr>
            <a:lvl6pPr marL="457200" algn="ctr" rtl="0" eaLnBrk="0" fontAlgn="base" hangingPunct="0">
              <a:lnSpc>
                <a:spcPct val="95000"/>
              </a:lnSpc>
              <a:spcBef>
                <a:spcPct val="0"/>
              </a:spcBef>
              <a:spcAft>
                <a:spcPct val="0"/>
              </a:spcAft>
              <a:defRPr sz="3600" b="1">
                <a:solidFill>
                  <a:srgbClr val="FAFD00"/>
                </a:solidFill>
                <a:latin typeface="Arial" charset="0"/>
              </a:defRPr>
            </a:lvl6pPr>
            <a:lvl7pPr marL="914400" algn="ctr" rtl="0" eaLnBrk="0" fontAlgn="base" hangingPunct="0">
              <a:lnSpc>
                <a:spcPct val="95000"/>
              </a:lnSpc>
              <a:spcBef>
                <a:spcPct val="0"/>
              </a:spcBef>
              <a:spcAft>
                <a:spcPct val="0"/>
              </a:spcAft>
              <a:defRPr sz="3600" b="1">
                <a:solidFill>
                  <a:srgbClr val="FAFD00"/>
                </a:solidFill>
                <a:latin typeface="Arial" charset="0"/>
              </a:defRPr>
            </a:lvl7pPr>
            <a:lvl8pPr marL="1371600" algn="ctr" rtl="0" eaLnBrk="0" fontAlgn="base" hangingPunct="0">
              <a:lnSpc>
                <a:spcPct val="95000"/>
              </a:lnSpc>
              <a:spcBef>
                <a:spcPct val="0"/>
              </a:spcBef>
              <a:spcAft>
                <a:spcPct val="0"/>
              </a:spcAft>
              <a:defRPr sz="3600" b="1">
                <a:solidFill>
                  <a:srgbClr val="FAFD00"/>
                </a:solidFill>
                <a:latin typeface="Arial" charset="0"/>
              </a:defRPr>
            </a:lvl8pPr>
            <a:lvl9pPr marL="1828800" algn="ctr" rtl="0" eaLnBrk="0" fontAlgn="base" hangingPunct="0">
              <a:lnSpc>
                <a:spcPct val="95000"/>
              </a:lnSpc>
              <a:spcBef>
                <a:spcPct val="0"/>
              </a:spcBef>
              <a:spcAft>
                <a:spcPct val="0"/>
              </a:spcAft>
              <a:defRPr sz="3600" b="1">
                <a:solidFill>
                  <a:srgbClr val="FAFD00"/>
                </a:solidFill>
                <a:latin typeface="Arial" charset="0"/>
              </a:defRPr>
            </a:lvl9pPr>
          </a:lstStyle>
          <a:p>
            <a:r>
              <a:rPr lang="en-US" kern="0" dirty="0" smtClean="0"/>
              <a:t>Some Angular Contact Bearing Cages  </a:t>
            </a:r>
            <a:endParaRPr lang="en-US" kern="0" dirty="0"/>
          </a:p>
        </p:txBody>
      </p:sp>
      <p:sp>
        <p:nvSpPr>
          <p:cNvPr id="5" name="TextBox 4"/>
          <p:cNvSpPr txBox="1"/>
          <p:nvPr/>
        </p:nvSpPr>
        <p:spPr>
          <a:xfrm>
            <a:off x="3956050" y="5099050"/>
            <a:ext cx="4495800" cy="1449551"/>
          </a:xfrm>
          <a:prstGeom prst="rect">
            <a:avLst/>
          </a:prstGeom>
          <a:noFill/>
        </p:spPr>
        <p:txBody>
          <a:bodyPr wrap="square" lIns="91364" tIns="45682" rIns="91364" bIns="45682" rtlCol="0">
            <a:spAutoFit/>
          </a:bodyPr>
          <a:lstStyle/>
          <a:p>
            <a:r>
              <a:rPr lang="en-US" sz="1400" dirty="0">
                <a:solidFill>
                  <a:schemeClr val="bg2"/>
                </a:solidFill>
              </a:rPr>
              <a:t>ANGULAR CONTACT BEARINGS CAN BE MADE OF ONE PIECE BECAUSE THE OUTER RING CAN BE SEPERATED FROM THE INNER </a:t>
            </a:r>
            <a:r>
              <a:rPr lang="en-US" sz="1400" dirty="0" smtClean="0">
                <a:solidFill>
                  <a:schemeClr val="bg2"/>
                </a:solidFill>
              </a:rPr>
              <a:t>RING.</a:t>
            </a:r>
          </a:p>
          <a:p>
            <a:endParaRPr lang="en-US" sz="1400" dirty="0">
              <a:solidFill>
                <a:schemeClr val="bg2"/>
              </a:solidFill>
            </a:endParaRPr>
          </a:p>
          <a:p>
            <a:r>
              <a:rPr lang="en-US" sz="1400" dirty="0" smtClean="0">
                <a:solidFill>
                  <a:schemeClr val="bg2"/>
                </a:solidFill>
              </a:rPr>
              <a:t>THIS ALLOWS THE BEARING TO HAVE MORE BALLS THEREBY INCREASING IT’S LOAD CARRYING CAPACITY</a:t>
            </a:r>
            <a:endParaRPr lang="en-US" sz="1400" dirty="0">
              <a:solidFill>
                <a:schemeClr val="bg2"/>
              </a:solidFill>
            </a:endParaRPr>
          </a:p>
        </p:txBody>
      </p:sp>
      <p:sp>
        <p:nvSpPr>
          <p:cNvPr id="6" name="TextBox 5"/>
          <p:cNvSpPr txBox="1"/>
          <p:nvPr/>
        </p:nvSpPr>
        <p:spPr>
          <a:xfrm>
            <a:off x="4413250" y="7113268"/>
            <a:ext cx="609600" cy="341632"/>
          </a:xfrm>
          <a:prstGeom prst="rect">
            <a:avLst/>
          </a:prstGeom>
          <a:noFill/>
        </p:spPr>
        <p:txBody>
          <a:bodyPr wrap="square" rtlCol="0">
            <a:spAutoFit/>
          </a:bodyPr>
          <a:lstStyle/>
          <a:p>
            <a:pPr algn="ctr"/>
            <a:r>
              <a:rPr lang="en-US" dirty="0"/>
              <a:t>8</a:t>
            </a:r>
          </a:p>
        </p:txBody>
      </p:sp>
    </p:spTree>
    <p:extLst>
      <p:ext uri="{BB962C8B-B14F-4D97-AF65-F5344CB8AC3E}">
        <p14:creationId xmlns:p14="http://schemas.microsoft.com/office/powerpoint/2010/main" val="40406882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rgbClr val="FF0000"/>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a:t>9</a:t>
            </a:r>
          </a:p>
        </p:txBody>
      </p:sp>
    </p:spTree>
    <p:extLst>
      <p:ext uri="{BB962C8B-B14F-4D97-AF65-F5344CB8AC3E}">
        <p14:creationId xmlns:p14="http://schemas.microsoft.com/office/powerpoint/2010/main" val="38028761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1782" y="298450"/>
            <a:ext cx="6780595" cy="562932"/>
          </a:xfrm>
        </p:spPr>
        <p:txBody>
          <a:bodyPr/>
          <a:lstStyle/>
          <a:p>
            <a:r>
              <a:rPr lang="en-US" dirty="0" smtClean="0"/>
              <a:t>Radial Play, P</a:t>
            </a:r>
            <a:r>
              <a:rPr lang="en-US" baseline="-25000" dirty="0" smtClean="0"/>
              <a:t>d</a:t>
            </a:r>
            <a:r>
              <a:rPr lang="en-US" dirty="0" smtClean="0"/>
              <a:t>  &amp;  End Play, P</a:t>
            </a:r>
            <a:r>
              <a:rPr lang="en-US" baseline="-25000" dirty="0" smtClean="0"/>
              <a:t>e</a:t>
            </a:r>
            <a:endParaRPr lang="en-US" baseline="-25000" dirty="0"/>
          </a:p>
        </p:txBody>
      </p:sp>
      <p:pic>
        <p:nvPicPr>
          <p:cNvPr id="5" name="Picture 4"/>
          <p:cNvPicPr>
            <a:picLocks noChangeAspect="1"/>
          </p:cNvPicPr>
          <p:nvPr/>
        </p:nvPicPr>
        <p:blipFill>
          <a:blip r:embed="rId2"/>
          <a:stretch>
            <a:fillRect/>
          </a:stretch>
        </p:blipFill>
        <p:spPr>
          <a:xfrm>
            <a:off x="1086174" y="1220305"/>
            <a:ext cx="7060875" cy="5402745"/>
          </a:xfrm>
          <a:prstGeom prst="rect">
            <a:avLst/>
          </a:prstGeom>
        </p:spPr>
      </p:pic>
      <p:sp>
        <p:nvSpPr>
          <p:cNvPr id="6" name="TextBox 5"/>
          <p:cNvSpPr txBox="1"/>
          <p:nvPr/>
        </p:nvSpPr>
        <p:spPr>
          <a:xfrm>
            <a:off x="4413250" y="7113268"/>
            <a:ext cx="609600" cy="341632"/>
          </a:xfrm>
          <a:prstGeom prst="rect">
            <a:avLst/>
          </a:prstGeom>
          <a:noFill/>
        </p:spPr>
        <p:txBody>
          <a:bodyPr wrap="square" rtlCol="0">
            <a:spAutoFit/>
          </a:bodyPr>
          <a:lstStyle/>
          <a:p>
            <a:pPr algn="ctr"/>
            <a:r>
              <a:rPr lang="en-US" dirty="0" smtClean="0"/>
              <a:t>10</a:t>
            </a:r>
            <a:endParaRPr lang="en-US" dirty="0"/>
          </a:p>
        </p:txBody>
      </p:sp>
    </p:spTree>
    <p:extLst>
      <p:ext uri="{BB962C8B-B14F-4D97-AF65-F5344CB8AC3E}">
        <p14:creationId xmlns:p14="http://schemas.microsoft.com/office/powerpoint/2010/main" val="3249503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a:grpSpLocks/>
          </p:cNvGrpSpPr>
          <p:nvPr/>
        </p:nvGrpSpPr>
        <p:grpSpPr bwMode="auto">
          <a:xfrm>
            <a:off x="908050" y="1593850"/>
            <a:ext cx="4740275" cy="3752850"/>
            <a:chOff x="1573" y="942"/>
            <a:chExt cx="2986" cy="2364"/>
          </a:xfrm>
        </p:grpSpPr>
        <p:grpSp>
          <p:nvGrpSpPr>
            <p:cNvPr id="12" name="Group 4"/>
            <p:cNvGrpSpPr>
              <a:grpSpLocks/>
            </p:cNvGrpSpPr>
            <p:nvPr/>
          </p:nvGrpSpPr>
          <p:grpSpPr bwMode="auto">
            <a:xfrm>
              <a:off x="1682" y="1163"/>
              <a:ext cx="2877" cy="2143"/>
              <a:chOff x="1682" y="1163"/>
              <a:chExt cx="2877" cy="2143"/>
            </a:xfrm>
          </p:grpSpPr>
          <p:sp>
            <p:nvSpPr>
              <p:cNvPr id="18" name="Rectangle 2"/>
              <p:cNvSpPr>
                <a:spLocks noChangeArrowheads="1"/>
              </p:cNvSpPr>
              <p:nvPr/>
            </p:nvSpPr>
            <p:spPr bwMode="auto">
              <a:xfrm>
                <a:off x="1682" y="2366"/>
                <a:ext cx="2877" cy="940"/>
              </a:xfrm>
              <a:prstGeom prst="rect">
                <a:avLst/>
              </a:prstGeom>
              <a:solidFill>
                <a:srgbClr val="618FFD"/>
              </a:solidFill>
              <a:ln w="25400">
                <a:noFill/>
                <a:miter lim="800000"/>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sp>
            <p:nvSpPr>
              <p:cNvPr id="19" name="Oval 3"/>
              <p:cNvSpPr>
                <a:spLocks noChangeArrowheads="1"/>
              </p:cNvSpPr>
              <p:nvPr/>
            </p:nvSpPr>
            <p:spPr bwMode="auto">
              <a:xfrm>
                <a:off x="2220" y="1163"/>
                <a:ext cx="1824" cy="1661"/>
              </a:xfrm>
              <a:prstGeom prst="ellipse">
                <a:avLst/>
              </a:prstGeom>
              <a:solidFill>
                <a:srgbClr val="FFFFFF"/>
              </a:solidFill>
              <a:ln w="25400">
                <a:noFill/>
                <a:round/>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grpSp>
        <p:grpSp>
          <p:nvGrpSpPr>
            <p:cNvPr id="13" name="Group 8"/>
            <p:cNvGrpSpPr>
              <a:grpSpLocks/>
            </p:cNvGrpSpPr>
            <p:nvPr/>
          </p:nvGrpSpPr>
          <p:grpSpPr bwMode="auto">
            <a:xfrm>
              <a:off x="1573" y="942"/>
              <a:ext cx="2848" cy="1768"/>
              <a:chOff x="1573" y="942"/>
              <a:chExt cx="2848" cy="1768"/>
            </a:xfrm>
          </p:grpSpPr>
          <p:sp>
            <p:nvSpPr>
              <p:cNvPr id="15" name="Rectangle 5"/>
              <p:cNvSpPr>
                <a:spLocks noChangeArrowheads="1"/>
              </p:cNvSpPr>
              <p:nvPr/>
            </p:nvSpPr>
            <p:spPr bwMode="auto">
              <a:xfrm>
                <a:off x="2981" y="942"/>
                <a:ext cx="1440" cy="912"/>
              </a:xfrm>
              <a:prstGeom prst="rect">
                <a:avLst/>
              </a:prstGeom>
              <a:solidFill>
                <a:srgbClr val="618FFD"/>
              </a:solidFill>
              <a:ln w="25400">
                <a:noFill/>
                <a:miter lim="800000"/>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sp>
            <p:nvSpPr>
              <p:cNvPr id="16" name="Rectangle 6"/>
              <p:cNvSpPr>
                <a:spLocks noChangeArrowheads="1"/>
              </p:cNvSpPr>
              <p:nvPr/>
            </p:nvSpPr>
            <p:spPr bwMode="auto">
              <a:xfrm>
                <a:off x="1573" y="942"/>
                <a:ext cx="1440" cy="720"/>
              </a:xfrm>
              <a:prstGeom prst="rect">
                <a:avLst/>
              </a:prstGeom>
              <a:solidFill>
                <a:srgbClr val="618FFD"/>
              </a:solidFill>
              <a:ln w="25400">
                <a:noFill/>
                <a:miter lim="800000"/>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sp>
            <p:nvSpPr>
              <p:cNvPr id="17" name="Oval 7"/>
              <p:cNvSpPr>
                <a:spLocks noChangeArrowheads="1"/>
              </p:cNvSpPr>
              <p:nvPr/>
            </p:nvSpPr>
            <p:spPr bwMode="auto">
              <a:xfrm>
                <a:off x="2205" y="1334"/>
                <a:ext cx="1616" cy="1376"/>
              </a:xfrm>
              <a:prstGeom prst="ellipse">
                <a:avLst/>
              </a:prstGeom>
              <a:solidFill>
                <a:srgbClr val="FFFFFF"/>
              </a:solidFill>
              <a:ln w="25400">
                <a:solidFill>
                  <a:srgbClr val="FFFFFF"/>
                </a:solidFill>
                <a:round/>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grpSp>
        <p:sp>
          <p:nvSpPr>
            <p:cNvPr id="14" name="Oval 9"/>
            <p:cNvSpPr>
              <a:spLocks noChangeArrowheads="1"/>
            </p:cNvSpPr>
            <p:nvPr/>
          </p:nvSpPr>
          <p:spPr bwMode="auto">
            <a:xfrm>
              <a:off x="2313" y="1333"/>
              <a:ext cx="1480" cy="1476"/>
            </a:xfrm>
            <a:prstGeom prst="ellipse">
              <a:avLst/>
            </a:prstGeom>
            <a:gradFill rotWithShape="0">
              <a:gsLst>
                <a:gs pos="0">
                  <a:srgbClr val="FC0128"/>
                </a:gs>
                <a:gs pos="100000">
                  <a:srgbClr val="4B000C"/>
                </a:gs>
              </a:gsLst>
              <a:lin ang="5400000" scaled="1"/>
            </a:gradFill>
            <a:ln w="12700">
              <a:solidFill>
                <a:srgbClr val="000000"/>
              </a:solidFill>
              <a:round/>
              <a:headEnd/>
              <a:tailEnd/>
            </a:ln>
          </p:spPr>
          <p:txBody>
            <a:bodyPr wrap="none" anchor="ctr"/>
            <a:lstStyle/>
            <a:p>
              <a:pPr defTabSz="913626" eaLnBrk="1" fontAlgn="auto" hangingPunct="1">
                <a:lnSpc>
                  <a:spcPct val="100000"/>
                </a:lnSpc>
                <a:spcBef>
                  <a:spcPts val="0"/>
                </a:spcBef>
                <a:spcAft>
                  <a:spcPts val="0"/>
                </a:spcAft>
                <a:defRPr/>
              </a:pPr>
              <a:endParaRPr lang="en-US" sz="2800" b="0" kern="0">
                <a:solidFill>
                  <a:srgbClr val="000000"/>
                </a:solidFill>
                <a:latin typeface="Times New Roman" pitchFamily="18" charset="0"/>
              </a:endParaRPr>
            </a:p>
          </p:txBody>
        </p:sp>
      </p:grpSp>
      <p:cxnSp>
        <p:nvCxnSpPr>
          <p:cNvPr id="21" name="Straight Connector 20"/>
          <p:cNvCxnSpPr/>
          <p:nvPr/>
        </p:nvCxnSpPr>
        <p:spPr bwMode="auto">
          <a:xfrm>
            <a:off x="3194050" y="1441450"/>
            <a:ext cx="76200" cy="4724400"/>
          </a:xfrm>
          <a:prstGeom prst="line">
            <a:avLst/>
          </a:prstGeom>
          <a:noFill/>
          <a:ln w="25400" cap="flat" cmpd="sng" algn="ctr">
            <a:solidFill>
              <a:schemeClr val="bg2"/>
            </a:solidFill>
            <a:prstDash val="solid"/>
            <a:round/>
            <a:headEnd type="none" w="med" len="med"/>
            <a:tailEnd type="none" w="med" len="med"/>
          </a:ln>
          <a:effectLst/>
        </p:spPr>
      </p:cxnSp>
      <p:cxnSp>
        <p:nvCxnSpPr>
          <p:cNvPr id="24" name="Straight Connector 23"/>
          <p:cNvCxnSpPr/>
          <p:nvPr/>
        </p:nvCxnSpPr>
        <p:spPr bwMode="auto">
          <a:xfrm flipH="1">
            <a:off x="2355850" y="1441450"/>
            <a:ext cx="1657349" cy="4572000"/>
          </a:xfrm>
          <a:prstGeom prst="line">
            <a:avLst/>
          </a:prstGeom>
          <a:noFill/>
          <a:ln w="25400" cap="flat" cmpd="sng" algn="ctr">
            <a:solidFill>
              <a:schemeClr val="bg2"/>
            </a:solidFill>
            <a:prstDash val="solid"/>
            <a:round/>
            <a:headEnd type="none" w="med" len="med"/>
            <a:tailEnd type="none" w="med" len="med"/>
          </a:ln>
          <a:effectLst/>
        </p:spPr>
      </p:cxnSp>
      <mc:AlternateContent xmlns:mc="http://schemas.openxmlformats.org/markup-compatibility/2006" xmlns:a14="http://schemas.microsoft.com/office/drawing/2010/main">
        <mc:Choice Requires="a14">
          <p:sp>
            <p:nvSpPr>
              <p:cNvPr id="27" name="TextBox 26"/>
              <p:cNvSpPr txBox="1"/>
              <p:nvPr/>
            </p:nvSpPr>
            <p:spPr>
              <a:xfrm>
                <a:off x="2584450" y="5480050"/>
                <a:ext cx="505095" cy="45166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l-GR" sz="3200" i="1">
                          <a:solidFill>
                            <a:schemeClr val="bg2"/>
                          </a:solidFill>
                          <a:latin typeface="Cambria Math" panose="02040503050406030204" pitchFamily="18" charset="0"/>
                        </a:rPr>
                        <m:t>β</m:t>
                      </m:r>
                    </m:oMath>
                  </m:oMathPara>
                </a14:m>
                <a:endParaRPr lang="en-US" sz="3200" dirty="0">
                  <a:solidFill>
                    <a:schemeClr val="bg2"/>
                  </a:solidFill>
                </a:endParaRPr>
              </a:p>
            </p:txBody>
          </p:sp>
        </mc:Choice>
        <mc:Fallback xmlns="">
          <p:sp>
            <p:nvSpPr>
              <p:cNvPr id="27" name="TextBox 26"/>
              <p:cNvSpPr txBox="1">
                <a:spLocks noRot="1" noChangeAspect="1" noMove="1" noResize="1" noEditPoints="1" noAdjustHandles="1" noChangeArrowheads="1" noChangeShapeType="1" noTextEdit="1"/>
              </p:cNvSpPr>
              <p:nvPr/>
            </p:nvSpPr>
            <p:spPr>
              <a:xfrm>
                <a:off x="2584450" y="5480050"/>
                <a:ext cx="505095" cy="451662"/>
              </a:xfrm>
              <a:prstGeom prst="rect">
                <a:avLst/>
              </a:prstGeom>
              <a:blipFill rotWithShape="1">
                <a:blip r:embed="rId2"/>
                <a:stretch>
                  <a:fillRect/>
                </a:stretch>
              </a:blipFill>
            </p:spPr>
            <p:txBody>
              <a:bodyPr/>
              <a:lstStyle/>
              <a:p>
                <a:r>
                  <a:rPr lang="en-US">
                    <a:noFill/>
                  </a:rPr>
                  <a:t> </a:t>
                </a:r>
              </a:p>
            </p:txBody>
          </p:sp>
        </mc:Fallback>
      </mc:AlternateContent>
      <p:sp>
        <p:nvSpPr>
          <p:cNvPr id="28" name="TextBox 27"/>
          <p:cNvSpPr txBox="1"/>
          <p:nvPr/>
        </p:nvSpPr>
        <p:spPr>
          <a:xfrm>
            <a:off x="3422650" y="5556250"/>
            <a:ext cx="2819400" cy="341555"/>
          </a:xfrm>
          <a:prstGeom prst="rect">
            <a:avLst/>
          </a:prstGeom>
          <a:noFill/>
        </p:spPr>
        <p:txBody>
          <a:bodyPr wrap="square" lIns="91364" tIns="45682" rIns="91364" bIns="45682" rtlCol="0">
            <a:spAutoFit/>
          </a:bodyPr>
          <a:lstStyle/>
          <a:p>
            <a:r>
              <a:rPr lang="en-US" dirty="0" smtClean="0">
                <a:solidFill>
                  <a:schemeClr val="bg2"/>
                </a:solidFill>
              </a:rPr>
              <a:t>CONTACT ANGLE</a:t>
            </a:r>
            <a:endParaRPr lang="en-US" dirty="0">
              <a:solidFill>
                <a:schemeClr val="bg2"/>
              </a:solidFill>
            </a:endParaRPr>
          </a:p>
        </p:txBody>
      </p:sp>
      <p:grpSp>
        <p:nvGrpSpPr>
          <p:cNvPr id="3" name="Group 2"/>
          <p:cNvGrpSpPr/>
          <p:nvPr/>
        </p:nvGrpSpPr>
        <p:grpSpPr>
          <a:xfrm>
            <a:off x="5556250" y="1670050"/>
            <a:ext cx="3328141" cy="811742"/>
            <a:chOff x="5556250" y="1670050"/>
            <a:chExt cx="3328141" cy="811742"/>
          </a:xfrm>
        </p:grpSpPr>
        <p:sp>
          <p:nvSpPr>
            <p:cNvPr id="20" name="Rectangle 19"/>
            <p:cNvSpPr/>
            <p:nvPr/>
          </p:nvSpPr>
          <p:spPr>
            <a:xfrm>
              <a:off x="5556250" y="1670050"/>
              <a:ext cx="3328141" cy="81174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364" tIns="45682" rIns="91364" bIns="45682" anchor="ctr"/>
            <a:lstStyle/>
            <a:p>
              <a:pPr algn="ctr">
                <a:lnSpc>
                  <a:spcPct val="100000"/>
                </a:lnSpc>
                <a:defRPr/>
              </a:pPr>
              <a:endParaRPr lang="en-US" sz="3000" dirty="0">
                <a:solidFill>
                  <a:srgbClr val="FFFFFF"/>
                </a:solidFill>
              </a:endParaRPr>
            </a:p>
          </p:txBody>
        </p:sp>
        <p:sp>
          <p:nvSpPr>
            <p:cNvPr id="22" name="TextBox 18"/>
            <p:cNvSpPr txBox="1">
              <a:spLocks noChangeArrowheads="1"/>
            </p:cNvSpPr>
            <p:nvPr/>
          </p:nvSpPr>
          <p:spPr bwMode="auto">
            <a:xfrm>
              <a:off x="5632450" y="1822450"/>
              <a:ext cx="3165793" cy="523143"/>
            </a:xfrm>
            <a:prstGeom prst="rect">
              <a:avLst/>
            </a:prstGeom>
            <a:solidFill>
              <a:srgbClr val="FFFF00"/>
            </a:solidFill>
            <a:ln w="9525">
              <a:noFill/>
              <a:miter lim="800000"/>
              <a:headEnd/>
              <a:tailEnd/>
            </a:ln>
          </p:spPr>
          <p:txBody>
            <a:bodyPr lIns="91364" tIns="45682" rIns="91364" bIns="45682">
              <a:spAutoFit/>
            </a:bodyPr>
            <a:lstStyle/>
            <a:p>
              <a:pPr>
                <a:lnSpc>
                  <a:spcPct val="100000"/>
                </a:lnSpc>
              </a:pPr>
              <a:r>
                <a:rPr lang="en-US" sz="2800" dirty="0">
                  <a:solidFill>
                    <a:srgbClr val="000000"/>
                  </a:solidFill>
                  <a:latin typeface="Arial" panose="020B0604020202020204" pitchFamily="34" charset="0"/>
                  <a:cs typeface="Arial" panose="020B0604020202020204" pitchFamily="34" charset="0"/>
                </a:rPr>
                <a:t>(Pe/</a:t>
              </a:r>
              <a:r>
                <a:rPr lang="en-US" sz="2800" dirty="0" err="1">
                  <a:solidFill>
                    <a:srgbClr val="000000"/>
                  </a:solidFill>
                  <a:latin typeface="Arial" panose="020B0604020202020204" pitchFamily="34" charset="0"/>
                  <a:cs typeface="Arial" panose="020B0604020202020204" pitchFamily="34" charset="0"/>
                </a:rPr>
                <a:t>Pd</a:t>
              </a:r>
              <a:r>
                <a:rPr lang="en-US" sz="2800" dirty="0">
                  <a:solidFill>
                    <a:srgbClr val="000000"/>
                  </a:solidFill>
                  <a:latin typeface="Arial" panose="020B0604020202020204" pitchFamily="34" charset="0"/>
                  <a:cs typeface="Arial" panose="020B0604020202020204" pitchFamily="34" charset="0"/>
                </a:rPr>
                <a:t>) = Cot(</a:t>
              </a:r>
              <a:r>
                <a:rPr lang="el-GR" sz="2800" dirty="0">
                  <a:solidFill>
                    <a:srgbClr val="000000"/>
                  </a:solidFill>
                  <a:latin typeface="Arial" panose="020B0604020202020204" pitchFamily="34" charset="0"/>
                  <a:cs typeface="Arial" panose="020B0604020202020204" pitchFamily="34" charset="0"/>
                </a:rPr>
                <a:t>β</a:t>
              </a:r>
              <a:r>
                <a:rPr lang="en-US" sz="2800" dirty="0">
                  <a:solidFill>
                    <a:srgbClr val="000000"/>
                  </a:solidFill>
                  <a:latin typeface="Arial" panose="020B0604020202020204" pitchFamily="34" charset="0"/>
                  <a:cs typeface="Arial" panose="020B0604020202020204" pitchFamily="34" charset="0"/>
                </a:rPr>
                <a:t>/2)</a:t>
              </a:r>
            </a:p>
          </p:txBody>
        </p:sp>
      </p:grpSp>
      <p:graphicFrame>
        <p:nvGraphicFramePr>
          <p:cNvPr id="2" name="Table 1"/>
          <p:cNvGraphicFramePr>
            <a:graphicFrameLocks noGrp="1"/>
          </p:cNvGraphicFramePr>
          <p:nvPr>
            <p:extLst>
              <p:ext uri="{D42A27DB-BD31-4B8C-83A1-F6EECF244321}">
                <p14:modId xmlns:p14="http://schemas.microsoft.com/office/powerpoint/2010/main" val="1565921040"/>
              </p:ext>
            </p:extLst>
          </p:nvPr>
        </p:nvGraphicFramePr>
        <p:xfrm>
          <a:off x="6470650" y="3346450"/>
          <a:ext cx="1752600" cy="2225040"/>
        </p:xfrm>
        <a:graphic>
          <a:graphicData uri="http://schemas.openxmlformats.org/drawingml/2006/table">
            <a:tbl>
              <a:tblPr firstRow="1" bandRow="1">
                <a:tableStyleId>{5C22544A-7EE6-4342-B048-85BDC9FD1C3A}</a:tableStyleId>
              </a:tblPr>
              <a:tblGrid>
                <a:gridCol w="667657"/>
                <a:gridCol w="1084943"/>
              </a:tblGrid>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l-GR" sz="1800" dirty="0" smtClean="0">
                          <a:solidFill>
                            <a:srgbClr val="000000"/>
                          </a:solidFill>
                          <a:latin typeface="Arial" panose="020B0604020202020204" pitchFamily="34" charset="0"/>
                          <a:cs typeface="Arial" panose="020B0604020202020204" pitchFamily="34" charset="0"/>
                        </a:rPr>
                        <a:t>β</a:t>
                      </a:r>
                      <a:endParaRPr lang="en-US"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800" dirty="0" smtClean="0">
                          <a:solidFill>
                            <a:srgbClr val="000000"/>
                          </a:solidFill>
                          <a:latin typeface="Arial" panose="020B0604020202020204" pitchFamily="34" charset="0"/>
                          <a:cs typeface="Arial" panose="020B0604020202020204" pitchFamily="34" charset="0"/>
                        </a:rPr>
                        <a:t>Cot(</a:t>
                      </a:r>
                      <a:r>
                        <a:rPr lang="el-GR" sz="1800" dirty="0" smtClean="0">
                          <a:solidFill>
                            <a:srgbClr val="000000"/>
                          </a:solidFill>
                          <a:latin typeface="Arial" panose="020B0604020202020204" pitchFamily="34" charset="0"/>
                          <a:cs typeface="Arial" panose="020B0604020202020204" pitchFamily="34" charset="0"/>
                        </a:rPr>
                        <a:t>β</a:t>
                      </a:r>
                      <a:r>
                        <a:rPr lang="en-US" sz="1800" dirty="0" smtClean="0">
                          <a:solidFill>
                            <a:srgbClr val="000000"/>
                          </a:solidFill>
                          <a:latin typeface="Arial" panose="020B0604020202020204" pitchFamily="34" charset="0"/>
                          <a:cs typeface="Arial" panose="020B0604020202020204" pitchFamily="34" charset="0"/>
                        </a:rPr>
                        <a:t>/2)</a:t>
                      </a:r>
                      <a:endParaRPr lang="en-US" dirty="0"/>
                    </a:p>
                  </a:txBody>
                  <a:tcPr/>
                </a:tc>
              </a:tr>
              <a:tr h="370840">
                <a:tc>
                  <a:txBody>
                    <a:bodyPr/>
                    <a:lstStyle/>
                    <a:p>
                      <a:pPr algn="ctr"/>
                      <a:r>
                        <a:rPr lang="en-US" b="1" dirty="0" smtClean="0"/>
                        <a:t>5</a:t>
                      </a:r>
                      <a:r>
                        <a:rPr lang="el-GR" b="1" baseline="30000" dirty="0" smtClean="0">
                          <a:latin typeface="Calibri"/>
                        </a:rPr>
                        <a:t>ο</a:t>
                      </a:r>
                      <a:endParaRPr lang="en-US" b="1" baseline="30000" dirty="0"/>
                    </a:p>
                  </a:txBody>
                  <a:tcPr/>
                </a:tc>
                <a:tc>
                  <a:txBody>
                    <a:bodyPr/>
                    <a:lstStyle/>
                    <a:p>
                      <a:pPr algn="ctr"/>
                      <a:r>
                        <a:rPr lang="en-US" b="1" dirty="0" smtClean="0"/>
                        <a:t>22.9</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10</a:t>
                      </a:r>
                      <a:r>
                        <a:rPr lang="el-GR" b="1" baseline="30000" dirty="0" smtClean="0">
                          <a:latin typeface="Calibri"/>
                        </a:rPr>
                        <a:t>ο</a:t>
                      </a:r>
                      <a:endParaRPr lang="en-US" b="1" dirty="0"/>
                    </a:p>
                  </a:txBody>
                  <a:tcPr/>
                </a:tc>
                <a:tc>
                  <a:txBody>
                    <a:bodyPr/>
                    <a:lstStyle/>
                    <a:p>
                      <a:pPr algn="ctr"/>
                      <a:r>
                        <a:rPr lang="en-US" b="1" dirty="0" smtClean="0"/>
                        <a:t>11.4</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15</a:t>
                      </a:r>
                      <a:r>
                        <a:rPr lang="el-GR" b="1" baseline="30000" dirty="0" smtClean="0">
                          <a:latin typeface="Calibri"/>
                        </a:rPr>
                        <a:t>ο</a:t>
                      </a:r>
                      <a:endParaRPr lang="en-US" b="1" dirty="0"/>
                    </a:p>
                  </a:txBody>
                  <a:tcPr/>
                </a:tc>
                <a:tc>
                  <a:txBody>
                    <a:bodyPr/>
                    <a:lstStyle/>
                    <a:p>
                      <a:pPr algn="ctr"/>
                      <a:r>
                        <a:rPr lang="en-US" b="1" dirty="0" smtClean="0"/>
                        <a:t>7.56</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20</a:t>
                      </a:r>
                      <a:r>
                        <a:rPr lang="el-GR" b="1" baseline="30000" dirty="0" smtClean="0">
                          <a:latin typeface="Calibri"/>
                        </a:rPr>
                        <a:t>ο</a:t>
                      </a:r>
                      <a:endParaRPr lang="en-US" b="1" dirty="0"/>
                    </a:p>
                  </a:txBody>
                  <a:tcPr/>
                </a:tc>
                <a:tc>
                  <a:txBody>
                    <a:bodyPr/>
                    <a:lstStyle/>
                    <a:p>
                      <a:pPr algn="ctr"/>
                      <a:r>
                        <a:rPr lang="en-US" b="1" dirty="0" smtClean="0"/>
                        <a:t>5.67</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25</a:t>
                      </a:r>
                      <a:r>
                        <a:rPr lang="el-GR" b="1" baseline="30000" dirty="0" smtClean="0">
                          <a:latin typeface="Calibri"/>
                        </a:rPr>
                        <a:t>ο</a:t>
                      </a:r>
                      <a:endParaRPr lang="en-US" b="1" dirty="0"/>
                    </a:p>
                  </a:txBody>
                  <a:tcPr/>
                </a:tc>
                <a:tc>
                  <a:txBody>
                    <a:bodyPr/>
                    <a:lstStyle/>
                    <a:p>
                      <a:pPr algn="ctr"/>
                      <a:r>
                        <a:rPr lang="en-US" b="1" dirty="0" smtClean="0"/>
                        <a:t>4.51</a:t>
                      </a:r>
                      <a:endParaRPr lang="en-US" b="1" dirty="0"/>
                    </a:p>
                  </a:txBody>
                  <a:tcPr/>
                </a:tc>
              </a:tr>
            </a:tbl>
          </a:graphicData>
        </a:graphic>
      </p:graphicFrame>
      <p:sp>
        <p:nvSpPr>
          <p:cNvPr id="23" name="TextBox 22"/>
          <p:cNvSpPr txBox="1"/>
          <p:nvPr/>
        </p:nvSpPr>
        <p:spPr>
          <a:xfrm>
            <a:off x="4413250" y="7113268"/>
            <a:ext cx="609600" cy="341632"/>
          </a:xfrm>
          <a:prstGeom prst="rect">
            <a:avLst/>
          </a:prstGeom>
          <a:noFill/>
        </p:spPr>
        <p:txBody>
          <a:bodyPr wrap="square" rtlCol="0">
            <a:spAutoFit/>
          </a:bodyPr>
          <a:lstStyle/>
          <a:p>
            <a:pPr algn="ctr"/>
            <a:r>
              <a:rPr lang="en-US" dirty="0" smtClean="0"/>
              <a:t>11</a:t>
            </a:r>
            <a:endParaRPr lang="en-US" dirty="0"/>
          </a:p>
        </p:txBody>
      </p:sp>
      <p:sp>
        <p:nvSpPr>
          <p:cNvPr id="25" name="Title 1"/>
          <p:cNvSpPr txBox="1">
            <a:spLocks/>
          </p:cNvSpPr>
          <p:nvPr/>
        </p:nvSpPr>
        <p:spPr>
          <a:xfrm>
            <a:off x="2813050" y="298450"/>
            <a:ext cx="4998056" cy="562932"/>
          </a:xfrm>
          <a:prstGeom prst="rect">
            <a:avLst/>
          </a:prstGeom>
        </p:spPr>
        <p:txBody>
          <a:bodyPr/>
          <a:lstStyle>
            <a:lvl1pPr algn="ctr" rtl="0" eaLnBrk="0" fontAlgn="base" hangingPunct="0">
              <a:lnSpc>
                <a:spcPct val="95000"/>
              </a:lnSpc>
              <a:spcBef>
                <a:spcPct val="0"/>
              </a:spcBef>
              <a:spcAft>
                <a:spcPct val="0"/>
              </a:spcAft>
              <a:defRPr sz="3500" b="1">
                <a:solidFill>
                  <a:srgbClr val="FAFD00"/>
                </a:solidFill>
                <a:latin typeface="+mj-lt"/>
                <a:ea typeface="+mj-ea"/>
                <a:cs typeface="+mj-cs"/>
              </a:defRPr>
            </a:lvl1pPr>
            <a:lvl2pPr algn="ctr" rtl="0" eaLnBrk="0" fontAlgn="base" hangingPunct="0">
              <a:lnSpc>
                <a:spcPct val="95000"/>
              </a:lnSpc>
              <a:spcBef>
                <a:spcPct val="0"/>
              </a:spcBef>
              <a:spcAft>
                <a:spcPct val="0"/>
              </a:spcAft>
              <a:defRPr sz="3500" b="1">
                <a:solidFill>
                  <a:srgbClr val="FAFD00"/>
                </a:solidFill>
                <a:latin typeface="Arial" charset="0"/>
              </a:defRPr>
            </a:lvl2pPr>
            <a:lvl3pPr algn="ctr" rtl="0" eaLnBrk="0" fontAlgn="base" hangingPunct="0">
              <a:lnSpc>
                <a:spcPct val="95000"/>
              </a:lnSpc>
              <a:spcBef>
                <a:spcPct val="0"/>
              </a:spcBef>
              <a:spcAft>
                <a:spcPct val="0"/>
              </a:spcAft>
              <a:defRPr sz="3500" b="1">
                <a:solidFill>
                  <a:srgbClr val="FAFD00"/>
                </a:solidFill>
                <a:latin typeface="Arial" charset="0"/>
              </a:defRPr>
            </a:lvl3pPr>
            <a:lvl4pPr algn="ctr" rtl="0" eaLnBrk="0" fontAlgn="base" hangingPunct="0">
              <a:lnSpc>
                <a:spcPct val="95000"/>
              </a:lnSpc>
              <a:spcBef>
                <a:spcPct val="0"/>
              </a:spcBef>
              <a:spcAft>
                <a:spcPct val="0"/>
              </a:spcAft>
              <a:defRPr sz="3500" b="1">
                <a:solidFill>
                  <a:srgbClr val="FAFD00"/>
                </a:solidFill>
                <a:latin typeface="Arial" charset="0"/>
              </a:defRPr>
            </a:lvl4pPr>
            <a:lvl5pPr algn="ctr" rtl="0" eaLnBrk="0" fontAlgn="base" hangingPunct="0">
              <a:lnSpc>
                <a:spcPct val="95000"/>
              </a:lnSpc>
              <a:spcBef>
                <a:spcPct val="0"/>
              </a:spcBef>
              <a:spcAft>
                <a:spcPct val="0"/>
              </a:spcAft>
              <a:defRPr sz="3500" b="1">
                <a:solidFill>
                  <a:srgbClr val="FAFD00"/>
                </a:solidFill>
                <a:latin typeface="Arial" charset="0"/>
              </a:defRPr>
            </a:lvl5pPr>
            <a:lvl6pPr marL="456814" algn="ctr" rtl="0" eaLnBrk="0" fontAlgn="base" hangingPunct="0">
              <a:lnSpc>
                <a:spcPct val="95000"/>
              </a:lnSpc>
              <a:spcBef>
                <a:spcPct val="0"/>
              </a:spcBef>
              <a:spcAft>
                <a:spcPct val="0"/>
              </a:spcAft>
              <a:defRPr sz="3500" b="1">
                <a:solidFill>
                  <a:srgbClr val="FAFD00"/>
                </a:solidFill>
                <a:latin typeface="Arial" charset="0"/>
              </a:defRPr>
            </a:lvl6pPr>
            <a:lvl7pPr marL="913626" algn="ctr" rtl="0" eaLnBrk="0" fontAlgn="base" hangingPunct="0">
              <a:lnSpc>
                <a:spcPct val="95000"/>
              </a:lnSpc>
              <a:spcBef>
                <a:spcPct val="0"/>
              </a:spcBef>
              <a:spcAft>
                <a:spcPct val="0"/>
              </a:spcAft>
              <a:defRPr sz="3500" b="1">
                <a:solidFill>
                  <a:srgbClr val="FAFD00"/>
                </a:solidFill>
                <a:latin typeface="Arial" charset="0"/>
              </a:defRPr>
            </a:lvl7pPr>
            <a:lvl8pPr marL="1370440" algn="ctr" rtl="0" eaLnBrk="0" fontAlgn="base" hangingPunct="0">
              <a:lnSpc>
                <a:spcPct val="95000"/>
              </a:lnSpc>
              <a:spcBef>
                <a:spcPct val="0"/>
              </a:spcBef>
              <a:spcAft>
                <a:spcPct val="0"/>
              </a:spcAft>
              <a:defRPr sz="3500" b="1">
                <a:solidFill>
                  <a:srgbClr val="FAFD00"/>
                </a:solidFill>
                <a:latin typeface="Arial" charset="0"/>
              </a:defRPr>
            </a:lvl8pPr>
            <a:lvl9pPr marL="1827251" algn="ctr" rtl="0" eaLnBrk="0" fontAlgn="base" hangingPunct="0">
              <a:lnSpc>
                <a:spcPct val="95000"/>
              </a:lnSpc>
              <a:spcBef>
                <a:spcPct val="0"/>
              </a:spcBef>
              <a:spcAft>
                <a:spcPct val="0"/>
              </a:spcAft>
              <a:defRPr sz="3500" b="1">
                <a:solidFill>
                  <a:srgbClr val="FAFD00"/>
                </a:solidFill>
                <a:latin typeface="Arial" charset="0"/>
              </a:defRPr>
            </a:lvl9pPr>
          </a:lstStyle>
          <a:p>
            <a:r>
              <a:rPr lang="en-US" kern="0" dirty="0" smtClean="0"/>
              <a:t>Contact Angle,  </a:t>
            </a:r>
            <a:r>
              <a:rPr lang="el-GR" kern="0" dirty="0" smtClean="0"/>
              <a:t>β</a:t>
            </a:r>
            <a:endParaRPr lang="en-US" kern="0" dirty="0"/>
          </a:p>
        </p:txBody>
      </p:sp>
    </p:spTree>
    <p:extLst>
      <p:ext uri="{BB962C8B-B14F-4D97-AF65-F5344CB8AC3E}">
        <p14:creationId xmlns:p14="http://schemas.microsoft.com/office/powerpoint/2010/main" val="336532195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65250" y="1365250"/>
            <a:ext cx="6961289" cy="5326545"/>
          </a:xfrm>
          <a:prstGeom prst="rect">
            <a:avLst/>
          </a:prstGeom>
        </p:spPr>
      </p:pic>
      <p:sp>
        <p:nvSpPr>
          <p:cNvPr id="3" name="TextBox 2"/>
          <p:cNvSpPr txBox="1"/>
          <p:nvPr/>
        </p:nvSpPr>
        <p:spPr>
          <a:xfrm>
            <a:off x="4413250" y="7113268"/>
            <a:ext cx="609600" cy="341632"/>
          </a:xfrm>
          <a:prstGeom prst="rect">
            <a:avLst/>
          </a:prstGeom>
          <a:noFill/>
        </p:spPr>
        <p:txBody>
          <a:bodyPr wrap="square" rtlCol="0">
            <a:spAutoFit/>
          </a:bodyPr>
          <a:lstStyle/>
          <a:p>
            <a:pPr algn="ctr"/>
            <a:r>
              <a:rPr lang="en-US" dirty="0" smtClean="0"/>
              <a:t>12</a:t>
            </a:r>
            <a:endParaRPr lang="en-US" dirty="0"/>
          </a:p>
        </p:txBody>
      </p:sp>
      <p:sp>
        <p:nvSpPr>
          <p:cNvPr id="4" name="Title 1"/>
          <p:cNvSpPr txBox="1">
            <a:spLocks/>
          </p:cNvSpPr>
          <p:nvPr/>
        </p:nvSpPr>
        <p:spPr>
          <a:xfrm>
            <a:off x="1670050" y="298450"/>
            <a:ext cx="6141056" cy="562932"/>
          </a:xfrm>
          <a:prstGeom prst="rect">
            <a:avLst/>
          </a:prstGeom>
        </p:spPr>
        <p:txBody>
          <a:bodyPr/>
          <a:lstStyle>
            <a:lvl1pPr algn="ctr" rtl="0" eaLnBrk="0" fontAlgn="base" hangingPunct="0">
              <a:lnSpc>
                <a:spcPct val="95000"/>
              </a:lnSpc>
              <a:spcBef>
                <a:spcPct val="0"/>
              </a:spcBef>
              <a:spcAft>
                <a:spcPct val="0"/>
              </a:spcAft>
              <a:defRPr sz="3500" b="1">
                <a:solidFill>
                  <a:srgbClr val="FAFD00"/>
                </a:solidFill>
                <a:latin typeface="+mj-lt"/>
                <a:ea typeface="+mj-ea"/>
                <a:cs typeface="+mj-cs"/>
              </a:defRPr>
            </a:lvl1pPr>
            <a:lvl2pPr algn="ctr" rtl="0" eaLnBrk="0" fontAlgn="base" hangingPunct="0">
              <a:lnSpc>
                <a:spcPct val="95000"/>
              </a:lnSpc>
              <a:spcBef>
                <a:spcPct val="0"/>
              </a:spcBef>
              <a:spcAft>
                <a:spcPct val="0"/>
              </a:spcAft>
              <a:defRPr sz="3500" b="1">
                <a:solidFill>
                  <a:srgbClr val="FAFD00"/>
                </a:solidFill>
                <a:latin typeface="Arial" charset="0"/>
              </a:defRPr>
            </a:lvl2pPr>
            <a:lvl3pPr algn="ctr" rtl="0" eaLnBrk="0" fontAlgn="base" hangingPunct="0">
              <a:lnSpc>
                <a:spcPct val="95000"/>
              </a:lnSpc>
              <a:spcBef>
                <a:spcPct val="0"/>
              </a:spcBef>
              <a:spcAft>
                <a:spcPct val="0"/>
              </a:spcAft>
              <a:defRPr sz="3500" b="1">
                <a:solidFill>
                  <a:srgbClr val="FAFD00"/>
                </a:solidFill>
                <a:latin typeface="Arial" charset="0"/>
              </a:defRPr>
            </a:lvl3pPr>
            <a:lvl4pPr algn="ctr" rtl="0" eaLnBrk="0" fontAlgn="base" hangingPunct="0">
              <a:lnSpc>
                <a:spcPct val="95000"/>
              </a:lnSpc>
              <a:spcBef>
                <a:spcPct val="0"/>
              </a:spcBef>
              <a:spcAft>
                <a:spcPct val="0"/>
              </a:spcAft>
              <a:defRPr sz="3500" b="1">
                <a:solidFill>
                  <a:srgbClr val="FAFD00"/>
                </a:solidFill>
                <a:latin typeface="Arial" charset="0"/>
              </a:defRPr>
            </a:lvl4pPr>
            <a:lvl5pPr algn="ctr" rtl="0" eaLnBrk="0" fontAlgn="base" hangingPunct="0">
              <a:lnSpc>
                <a:spcPct val="95000"/>
              </a:lnSpc>
              <a:spcBef>
                <a:spcPct val="0"/>
              </a:spcBef>
              <a:spcAft>
                <a:spcPct val="0"/>
              </a:spcAft>
              <a:defRPr sz="3500" b="1">
                <a:solidFill>
                  <a:srgbClr val="FAFD00"/>
                </a:solidFill>
                <a:latin typeface="Arial" charset="0"/>
              </a:defRPr>
            </a:lvl5pPr>
            <a:lvl6pPr marL="456814" algn="ctr" rtl="0" eaLnBrk="0" fontAlgn="base" hangingPunct="0">
              <a:lnSpc>
                <a:spcPct val="95000"/>
              </a:lnSpc>
              <a:spcBef>
                <a:spcPct val="0"/>
              </a:spcBef>
              <a:spcAft>
                <a:spcPct val="0"/>
              </a:spcAft>
              <a:defRPr sz="3500" b="1">
                <a:solidFill>
                  <a:srgbClr val="FAFD00"/>
                </a:solidFill>
                <a:latin typeface="Arial" charset="0"/>
              </a:defRPr>
            </a:lvl6pPr>
            <a:lvl7pPr marL="913626" algn="ctr" rtl="0" eaLnBrk="0" fontAlgn="base" hangingPunct="0">
              <a:lnSpc>
                <a:spcPct val="95000"/>
              </a:lnSpc>
              <a:spcBef>
                <a:spcPct val="0"/>
              </a:spcBef>
              <a:spcAft>
                <a:spcPct val="0"/>
              </a:spcAft>
              <a:defRPr sz="3500" b="1">
                <a:solidFill>
                  <a:srgbClr val="FAFD00"/>
                </a:solidFill>
                <a:latin typeface="Arial" charset="0"/>
              </a:defRPr>
            </a:lvl7pPr>
            <a:lvl8pPr marL="1370440" algn="ctr" rtl="0" eaLnBrk="0" fontAlgn="base" hangingPunct="0">
              <a:lnSpc>
                <a:spcPct val="95000"/>
              </a:lnSpc>
              <a:spcBef>
                <a:spcPct val="0"/>
              </a:spcBef>
              <a:spcAft>
                <a:spcPct val="0"/>
              </a:spcAft>
              <a:defRPr sz="3500" b="1">
                <a:solidFill>
                  <a:srgbClr val="FAFD00"/>
                </a:solidFill>
                <a:latin typeface="Arial" charset="0"/>
              </a:defRPr>
            </a:lvl8pPr>
            <a:lvl9pPr marL="1827251" algn="ctr" rtl="0" eaLnBrk="0" fontAlgn="base" hangingPunct="0">
              <a:lnSpc>
                <a:spcPct val="95000"/>
              </a:lnSpc>
              <a:spcBef>
                <a:spcPct val="0"/>
              </a:spcBef>
              <a:spcAft>
                <a:spcPct val="0"/>
              </a:spcAft>
              <a:defRPr sz="3500" b="1">
                <a:solidFill>
                  <a:srgbClr val="FAFD00"/>
                </a:solidFill>
                <a:latin typeface="Arial" charset="0"/>
              </a:defRPr>
            </a:lvl9pPr>
          </a:lstStyle>
          <a:p>
            <a:r>
              <a:rPr lang="en-US" kern="0" dirty="0" smtClean="0"/>
              <a:t>Curvatures or Conformity</a:t>
            </a:r>
            <a:endParaRPr lang="en-US" kern="0" dirty="0"/>
          </a:p>
        </p:txBody>
      </p:sp>
    </p:spTree>
    <p:extLst>
      <p:ext uri="{BB962C8B-B14F-4D97-AF65-F5344CB8AC3E}">
        <p14:creationId xmlns:p14="http://schemas.microsoft.com/office/powerpoint/2010/main" val="29680060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650" y="374650"/>
            <a:ext cx="8561532" cy="562932"/>
          </a:xfrm>
        </p:spPr>
        <p:txBody>
          <a:bodyPr/>
          <a:lstStyle/>
          <a:p>
            <a:r>
              <a:rPr lang="en-US" dirty="0" smtClean="0"/>
              <a:t>How the Internal Geometry fits together</a:t>
            </a:r>
            <a:endParaRPr lang="en-US" dirty="0"/>
          </a:p>
        </p:txBody>
      </p:sp>
      <p:pic>
        <p:nvPicPr>
          <p:cNvPr id="3" name="Picture 2"/>
          <p:cNvPicPr>
            <a:picLocks noChangeAspect="1"/>
          </p:cNvPicPr>
          <p:nvPr/>
        </p:nvPicPr>
        <p:blipFill>
          <a:blip r:embed="rId2"/>
          <a:stretch>
            <a:fillRect/>
          </a:stretch>
        </p:blipFill>
        <p:spPr>
          <a:xfrm>
            <a:off x="1086174" y="1278611"/>
            <a:ext cx="7289476" cy="5344439"/>
          </a:xfrm>
          <a:prstGeom prst="rect">
            <a:avLst/>
          </a:prstGeom>
        </p:spPr>
      </p:pic>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13</a:t>
            </a:r>
            <a:endParaRPr lang="en-US" dirty="0"/>
          </a:p>
        </p:txBody>
      </p:sp>
    </p:spTree>
    <p:extLst>
      <p:ext uri="{BB962C8B-B14F-4D97-AF65-F5344CB8AC3E}">
        <p14:creationId xmlns:p14="http://schemas.microsoft.com/office/powerpoint/2010/main" val="8163549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2850" y="69850"/>
            <a:ext cx="6887997" cy="1074611"/>
          </a:xfrm>
        </p:spPr>
        <p:txBody>
          <a:bodyPr/>
          <a:lstStyle/>
          <a:p>
            <a:r>
              <a:rPr lang="en-US" dirty="0" smtClean="0"/>
              <a:t>Effect of Curvatures on Contact</a:t>
            </a:r>
            <a:br>
              <a:rPr lang="en-US" dirty="0" smtClean="0"/>
            </a:br>
            <a:r>
              <a:rPr lang="en-US" dirty="0" smtClean="0"/>
              <a:t> Stress and Torque</a:t>
            </a:r>
            <a:endParaRPr lang="en-US" dirty="0"/>
          </a:p>
        </p:txBody>
      </p:sp>
      <p:sp>
        <p:nvSpPr>
          <p:cNvPr id="6" name="TextBox 5"/>
          <p:cNvSpPr txBox="1"/>
          <p:nvPr/>
        </p:nvSpPr>
        <p:spPr>
          <a:xfrm>
            <a:off x="1136650" y="5099050"/>
            <a:ext cx="7848600" cy="1837426"/>
          </a:xfrm>
          <a:prstGeom prst="rect">
            <a:avLst/>
          </a:prstGeom>
          <a:noFill/>
        </p:spPr>
        <p:txBody>
          <a:bodyPr wrap="square" rtlCol="0">
            <a:spAutoFit/>
          </a:bodyPr>
          <a:lstStyle/>
          <a:p>
            <a:r>
              <a:rPr lang="en-US" dirty="0" smtClean="0">
                <a:solidFill>
                  <a:schemeClr val="bg2"/>
                </a:solidFill>
              </a:rPr>
              <a:t>Close curvatures reduce contact stress but at the expense of higher ball to race micro-sliding  friction which degrades lubricant.</a:t>
            </a:r>
          </a:p>
          <a:p>
            <a:endParaRPr lang="en-US" dirty="0">
              <a:solidFill>
                <a:schemeClr val="bg2"/>
              </a:solidFill>
            </a:endParaRPr>
          </a:p>
          <a:p>
            <a:r>
              <a:rPr lang="en-US" dirty="0" smtClean="0">
                <a:solidFill>
                  <a:schemeClr val="bg2"/>
                </a:solidFill>
              </a:rPr>
              <a:t>Close curvatures makes the bearing more sensitive to geometry and alignment errors further increasing friction and lubricant degradation.</a:t>
            </a:r>
          </a:p>
          <a:p>
            <a:endParaRPr lang="en-US" dirty="0">
              <a:solidFill>
                <a:schemeClr val="bg2"/>
              </a:solidFill>
            </a:endParaRPr>
          </a:p>
          <a:p>
            <a:r>
              <a:rPr lang="en-US" dirty="0" smtClean="0">
                <a:solidFill>
                  <a:schemeClr val="bg2"/>
                </a:solidFill>
              </a:rPr>
              <a:t>Where possible, avoid curvatures below 52%</a:t>
            </a:r>
            <a:endParaRPr lang="en-US" dirty="0">
              <a:solidFill>
                <a:schemeClr val="bg2"/>
              </a:solidFill>
            </a:endParaRPr>
          </a:p>
        </p:txBody>
      </p:sp>
      <p:sp>
        <p:nvSpPr>
          <p:cNvPr id="7" name="TextBox 6"/>
          <p:cNvSpPr txBox="1"/>
          <p:nvPr/>
        </p:nvSpPr>
        <p:spPr>
          <a:xfrm>
            <a:off x="1974850" y="1365250"/>
            <a:ext cx="6019800" cy="341632"/>
          </a:xfrm>
          <a:prstGeom prst="rect">
            <a:avLst/>
          </a:prstGeom>
          <a:noFill/>
        </p:spPr>
        <p:txBody>
          <a:bodyPr wrap="square" rtlCol="0">
            <a:spAutoFit/>
          </a:bodyPr>
          <a:lstStyle/>
          <a:p>
            <a:r>
              <a:rPr lang="en-US" dirty="0" smtClean="0">
                <a:solidFill>
                  <a:schemeClr val="bg2"/>
                </a:solidFill>
              </a:rPr>
              <a:t>Curvatures are in the range of 51.6% to 58%</a:t>
            </a:r>
            <a:endParaRPr lang="en-US" dirty="0">
              <a:solidFill>
                <a:schemeClr val="bg2"/>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1746250"/>
            <a:ext cx="4938712" cy="333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4413250" y="7113268"/>
            <a:ext cx="609600" cy="341632"/>
          </a:xfrm>
          <a:prstGeom prst="rect">
            <a:avLst/>
          </a:prstGeom>
          <a:noFill/>
        </p:spPr>
        <p:txBody>
          <a:bodyPr wrap="square" rtlCol="0">
            <a:spAutoFit/>
          </a:bodyPr>
          <a:lstStyle/>
          <a:p>
            <a:pPr algn="ctr"/>
            <a:r>
              <a:rPr lang="en-US" dirty="0" smtClean="0"/>
              <a:t>14</a:t>
            </a:r>
            <a:endParaRPr lang="en-US" dirty="0"/>
          </a:p>
        </p:txBody>
      </p:sp>
    </p:spTree>
    <p:extLst>
      <p:ext uri="{BB962C8B-B14F-4D97-AF65-F5344CB8AC3E}">
        <p14:creationId xmlns:p14="http://schemas.microsoft.com/office/powerpoint/2010/main" val="34984393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rgbClr val="FF0000"/>
                </a:solidFill>
              </a:rPr>
              <a:t>3. </a:t>
            </a:r>
            <a:r>
              <a:rPr lang="en-US" sz="2000" dirty="0" smtClean="0">
                <a:solidFill>
                  <a:srgbClr val="FF0000"/>
                </a:solidFill>
              </a:rPr>
              <a:t>Preload</a:t>
            </a:r>
            <a:endParaRPr lang="en-US" sz="2000" dirty="0">
              <a:solidFill>
                <a:srgbClr val="FF0000"/>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15</a:t>
            </a:r>
            <a:endParaRPr lang="en-US" dirty="0"/>
          </a:p>
        </p:txBody>
      </p:sp>
    </p:spTree>
    <p:extLst>
      <p:ext uri="{BB962C8B-B14F-4D97-AF65-F5344CB8AC3E}">
        <p14:creationId xmlns:p14="http://schemas.microsoft.com/office/powerpoint/2010/main" val="4176949714"/>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Freeform 2"/>
          <p:cNvSpPr>
            <a:spLocks/>
          </p:cNvSpPr>
          <p:nvPr/>
        </p:nvSpPr>
        <p:spPr bwMode="auto">
          <a:xfrm>
            <a:off x="4496711" y="2496320"/>
            <a:ext cx="1197319" cy="984237"/>
          </a:xfrm>
          <a:custGeom>
            <a:avLst/>
            <a:gdLst>
              <a:gd name="T0" fmla="*/ 0 w 708"/>
              <a:gd name="T1" fmla="*/ 2147483647 h 582"/>
              <a:gd name="T2" fmla="*/ 2147483647 w 708"/>
              <a:gd name="T3" fmla="*/ 2147483647 h 582"/>
              <a:gd name="T4" fmla="*/ 2147483647 w 708"/>
              <a:gd name="T5" fmla="*/ 0 h 582"/>
              <a:gd name="T6" fmla="*/ 0 w 708"/>
              <a:gd name="T7" fmla="*/ 0 h 582"/>
              <a:gd name="T8" fmla="*/ 0 w 708"/>
              <a:gd name="T9" fmla="*/ 2147483647 h 582"/>
              <a:gd name="T10" fmla="*/ 0 60000 65536"/>
              <a:gd name="T11" fmla="*/ 0 60000 65536"/>
              <a:gd name="T12" fmla="*/ 0 60000 65536"/>
              <a:gd name="T13" fmla="*/ 0 60000 65536"/>
              <a:gd name="T14" fmla="*/ 0 60000 65536"/>
              <a:gd name="T15" fmla="*/ 0 w 708"/>
              <a:gd name="T16" fmla="*/ 0 h 582"/>
              <a:gd name="T17" fmla="*/ 708 w 708"/>
              <a:gd name="T18" fmla="*/ 582 h 582"/>
            </a:gdLst>
            <a:ahLst/>
            <a:cxnLst>
              <a:cxn ang="T10">
                <a:pos x="T0" y="T1"/>
              </a:cxn>
              <a:cxn ang="T11">
                <a:pos x="T2" y="T3"/>
              </a:cxn>
              <a:cxn ang="T12">
                <a:pos x="T4" y="T5"/>
              </a:cxn>
              <a:cxn ang="T13">
                <a:pos x="T6" y="T7"/>
              </a:cxn>
              <a:cxn ang="T14">
                <a:pos x="T8" y="T9"/>
              </a:cxn>
            </a:cxnLst>
            <a:rect l="T15" t="T16" r="T17" b="T18"/>
            <a:pathLst>
              <a:path w="708" h="582">
                <a:moveTo>
                  <a:pt x="0" y="581"/>
                </a:moveTo>
                <a:lnTo>
                  <a:pt x="707" y="581"/>
                </a:lnTo>
                <a:lnTo>
                  <a:pt x="707" y="0"/>
                </a:lnTo>
                <a:lnTo>
                  <a:pt x="0" y="0"/>
                </a:lnTo>
                <a:lnTo>
                  <a:pt x="0" y="581"/>
                </a:lnTo>
              </a:path>
            </a:pathLst>
          </a:custGeom>
          <a:solidFill>
            <a:srgbClr val="0000FF"/>
          </a:solidFill>
          <a:ln w="12700" cap="rnd">
            <a:solidFill>
              <a:srgbClr val="000000"/>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68" name="Oval 3"/>
          <p:cNvSpPr>
            <a:spLocks noChangeArrowheads="1"/>
          </p:cNvSpPr>
          <p:nvPr/>
        </p:nvSpPr>
        <p:spPr bwMode="auto">
          <a:xfrm>
            <a:off x="4765611" y="2712778"/>
            <a:ext cx="701819" cy="612189"/>
          </a:xfrm>
          <a:prstGeom prst="ellipse">
            <a:avLst/>
          </a:prstGeom>
          <a:solidFill>
            <a:srgbClr val="FF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269" name="Freeform 4"/>
          <p:cNvSpPr>
            <a:spLocks/>
          </p:cNvSpPr>
          <p:nvPr/>
        </p:nvSpPr>
        <p:spPr bwMode="auto">
          <a:xfrm>
            <a:off x="5409927" y="2875122"/>
            <a:ext cx="404179" cy="295948"/>
          </a:xfrm>
          <a:custGeom>
            <a:avLst/>
            <a:gdLst>
              <a:gd name="T0" fmla="*/ 2147483647 w 239"/>
              <a:gd name="T1" fmla="*/ 2147483647 h 175"/>
              <a:gd name="T2" fmla="*/ 0 w 239"/>
              <a:gd name="T3" fmla="*/ 2147483647 h 175"/>
              <a:gd name="T4" fmla="*/ 0 w 239"/>
              <a:gd name="T5" fmla="*/ 0 h 175"/>
              <a:gd name="T6" fmla="*/ 2147483647 w 239"/>
              <a:gd name="T7" fmla="*/ 0 h 175"/>
              <a:gd name="T8" fmla="*/ 2147483647 w 239"/>
              <a:gd name="T9" fmla="*/ 2147483647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238" y="174"/>
                </a:moveTo>
                <a:lnTo>
                  <a:pt x="0" y="174"/>
                </a:lnTo>
                <a:lnTo>
                  <a:pt x="0" y="0"/>
                </a:lnTo>
                <a:lnTo>
                  <a:pt x="238" y="0"/>
                </a:lnTo>
                <a:lnTo>
                  <a:pt x="238" y="174"/>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0" name="Freeform 5"/>
          <p:cNvSpPr>
            <a:spLocks/>
          </p:cNvSpPr>
          <p:nvPr/>
        </p:nvSpPr>
        <p:spPr bwMode="auto">
          <a:xfrm>
            <a:off x="4386790" y="2853137"/>
            <a:ext cx="476898" cy="336534"/>
          </a:xfrm>
          <a:custGeom>
            <a:avLst/>
            <a:gdLst>
              <a:gd name="T0" fmla="*/ 2147483647 w 282"/>
              <a:gd name="T1" fmla="*/ 2147483647 h 199"/>
              <a:gd name="T2" fmla="*/ 0 w 282"/>
              <a:gd name="T3" fmla="*/ 2147483647 h 199"/>
              <a:gd name="T4" fmla="*/ 0 w 282"/>
              <a:gd name="T5" fmla="*/ 0 h 199"/>
              <a:gd name="T6" fmla="*/ 2147483647 w 282"/>
              <a:gd name="T7" fmla="*/ 0 h 199"/>
              <a:gd name="T8" fmla="*/ 2147483647 w 282"/>
              <a:gd name="T9" fmla="*/ 2147483647 h 199"/>
              <a:gd name="T10" fmla="*/ 0 60000 65536"/>
              <a:gd name="T11" fmla="*/ 0 60000 65536"/>
              <a:gd name="T12" fmla="*/ 0 60000 65536"/>
              <a:gd name="T13" fmla="*/ 0 60000 65536"/>
              <a:gd name="T14" fmla="*/ 0 60000 65536"/>
              <a:gd name="T15" fmla="*/ 0 w 282"/>
              <a:gd name="T16" fmla="*/ 0 h 199"/>
              <a:gd name="T17" fmla="*/ 282 w 282"/>
              <a:gd name="T18" fmla="*/ 199 h 199"/>
            </a:gdLst>
            <a:ahLst/>
            <a:cxnLst>
              <a:cxn ang="T10">
                <a:pos x="T0" y="T1"/>
              </a:cxn>
              <a:cxn ang="T11">
                <a:pos x="T2" y="T3"/>
              </a:cxn>
              <a:cxn ang="T12">
                <a:pos x="T4" y="T5"/>
              </a:cxn>
              <a:cxn ang="T13">
                <a:pos x="T6" y="T7"/>
              </a:cxn>
              <a:cxn ang="T14">
                <a:pos x="T8" y="T9"/>
              </a:cxn>
            </a:cxnLst>
            <a:rect l="T15" t="T16" r="T17" b="T18"/>
            <a:pathLst>
              <a:path w="282" h="199">
                <a:moveTo>
                  <a:pt x="281" y="198"/>
                </a:moveTo>
                <a:lnTo>
                  <a:pt x="0" y="198"/>
                </a:lnTo>
                <a:lnTo>
                  <a:pt x="0" y="0"/>
                </a:lnTo>
                <a:lnTo>
                  <a:pt x="281" y="0"/>
                </a:lnTo>
                <a:lnTo>
                  <a:pt x="281" y="198"/>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1" name="Oval 6"/>
          <p:cNvSpPr>
            <a:spLocks noChangeArrowheads="1"/>
          </p:cNvSpPr>
          <p:nvPr/>
        </p:nvSpPr>
        <p:spPr bwMode="auto">
          <a:xfrm>
            <a:off x="4801120" y="2697554"/>
            <a:ext cx="624026" cy="625718"/>
          </a:xfrm>
          <a:prstGeom prst="ellipse">
            <a:avLst/>
          </a:prstGeom>
          <a:solidFill>
            <a:srgbClr val="00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272" name="Freeform 7"/>
          <p:cNvSpPr>
            <a:spLocks/>
          </p:cNvSpPr>
          <p:nvPr/>
        </p:nvSpPr>
        <p:spPr bwMode="auto">
          <a:xfrm>
            <a:off x="5127501" y="2396533"/>
            <a:ext cx="1692" cy="1185481"/>
          </a:xfrm>
          <a:custGeom>
            <a:avLst/>
            <a:gdLst>
              <a:gd name="T0" fmla="*/ 0 w 1"/>
              <a:gd name="T1" fmla="*/ 2147483647 h 701"/>
              <a:gd name="T2" fmla="*/ 0 w 1"/>
              <a:gd name="T3" fmla="*/ 0 h 701"/>
              <a:gd name="T4" fmla="*/ 0 60000 65536"/>
              <a:gd name="T5" fmla="*/ 0 60000 65536"/>
              <a:gd name="T6" fmla="*/ 0 w 1"/>
              <a:gd name="T7" fmla="*/ 0 h 701"/>
              <a:gd name="T8" fmla="*/ 1 w 1"/>
              <a:gd name="T9" fmla="*/ 701 h 701"/>
            </a:gdLst>
            <a:ahLst/>
            <a:cxnLst>
              <a:cxn ang="T4">
                <a:pos x="T0" y="T1"/>
              </a:cxn>
              <a:cxn ang="T5">
                <a:pos x="T2" y="T3"/>
              </a:cxn>
            </a:cxnLst>
            <a:rect l="T6" t="T7" r="T8" b="T9"/>
            <a:pathLst>
              <a:path w="1" h="701">
                <a:moveTo>
                  <a:pt x="0" y="700"/>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3" name="Freeform 8"/>
          <p:cNvSpPr>
            <a:spLocks/>
          </p:cNvSpPr>
          <p:nvPr/>
        </p:nvSpPr>
        <p:spPr bwMode="auto">
          <a:xfrm>
            <a:off x="4899202" y="2396543"/>
            <a:ext cx="458295" cy="1188863"/>
          </a:xfrm>
          <a:custGeom>
            <a:avLst/>
            <a:gdLst>
              <a:gd name="T0" fmla="*/ 0 w 271"/>
              <a:gd name="T1" fmla="*/ 2147483647 h 703"/>
              <a:gd name="T2" fmla="*/ 2147483647 w 271"/>
              <a:gd name="T3" fmla="*/ 0 h 703"/>
              <a:gd name="T4" fmla="*/ 0 60000 65536"/>
              <a:gd name="T5" fmla="*/ 0 60000 65536"/>
              <a:gd name="T6" fmla="*/ 0 w 271"/>
              <a:gd name="T7" fmla="*/ 0 h 703"/>
              <a:gd name="T8" fmla="*/ 271 w 271"/>
              <a:gd name="T9" fmla="*/ 703 h 703"/>
            </a:gdLst>
            <a:ahLst/>
            <a:cxnLst>
              <a:cxn ang="T4">
                <a:pos x="T0" y="T1"/>
              </a:cxn>
              <a:cxn ang="T5">
                <a:pos x="T2" y="T3"/>
              </a:cxn>
            </a:cxnLst>
            <a:rect l="T6" t="T7" r="T8" b="T9"/>
            <a:pathLst>
              <a:path w="271" h="703">
                <a:moveTo>
                  <a:pt x="0" y="702"/>
                </a:moveTo>
                <a:lnTo>
                  <a:pt x="27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4" name="Freeform 9"/>
          <p:cNvSpPr>
            <a:spLocks/>
          </p:cNvSpPr>
          <p:nvPr/>
        </p:nvSpPr>
        <p:spPr bwMode="auto">
          <a:xfrm>
            <a:off x="4483182" y="4380228"/>
            <a:ext cx="1197319" cy="982546"/>
          </a:xfrm>
          <a:custGeom>
            <a:avLst/>
            <a:gdLst>
              <a:gd name="T0" fmla="*/ 0 w 708"/>
              <a:gd name="T1" fmla="*/ 0 h 581"/>
              <a:gd name="T2" fmla="*/ 2147483647 w 708"/>
              <a:gd name="T3" fmla="*/ 0 h 581"/>
              <a:gd name="T4" fmla="*/ 2147483647 w 708"/>
              <a:gd name="T5" fmla="*/ 2147483647 h 581"/>
              <a:gd name="T6" fmla="*/ 0 w 708"/>
              <a:gd name="T7" fmla="*/ 2147483647 h 581"/>
              <a:gd name="T8" fmla="*/ 0 w 708"/>
              <a:gd name="T9" fmla="*/ 0 h 581"/>
              <a:gd name="T10" fmla="*/ 0 60000 65536"/>
              <a:gd name="T11" fmla="*/ 0 60000 65536"/>
              <a:gd name="T12" fmla="*/ 0 60000 65536"/>
              <a:gd name="T13" fmla="*/ 0 60000 65536"/>
              <a:gd name="T14" fmla="*/ 0 60000 65536"/>
              <a:gd name="T15" fmla="*/ 0 w 708"/>
              <a:gd name="T16" fmla="*/ 0 h 581"/>
              <a:gd name="T17" fmla="*/ 708 w 708"/>
              <a:gd name="T18" fmla="*/ 581 h 581"/>
            </a:gdLst>
            <a:ahLst/>
            <a:cxnLst>
              <a:cxn ang="T10">
                <a:pos x="T0" y="T1"/>
              </a:cxn>
              <a:cxn ang="T11">
                <a:pos x="T2" y="T3"/>
              </a:cxn>
              <a:cxn ang="T12">
                <a:pos x="T4" y="T5"/>
              </a:cxn>
              <a:cxn ang="T13">
                <a:pos x="T6" y="T7"/>
              </a:cxn>
              <a:cxn ang="T14">
                <a:pos x="T8" y="T9"/>
              </a:cxn>
            </a:cxnLst>
            <a:rect l="T15" t="T16" r="T17" b="T18"/>
            <a:pathLst>
              <a:path w="708" h="581">
                <a:moveTo>
                  <a:pt x="0" y="0"/>
                </a:moveTo>
                <a:lnTo>
                  <a:pt x="707" y="0"/>
                </a:lnTo>
                <a:lnTo>
                  <a:pt x="707" y="580"/>
                </a:lnTo>
                <a:lnTo>
                  <a:pt x="0" y="580"/>
                </a:lnTo>
                <a:lnTo>
                  <a:pt x="0" y="0"/>
                </a:lnTo>
              </a:path>
            </a:pathLst>
          </a:custGeom>
          <a:solidFill>
            <a:srgbClr val="0000FF"/>
          </a:solidFill>
          <a:ln w="12700" cap="rnd">
            <a:solidFill>
              <a:srgbClr val="000000"/>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5" name="Oval 10"/>
          <p:cNvSpPr>
            <a:spLocks noChangeArrowheads="1"/>
          </p:cNvSpPr>
          <p:nvPr/>
        </p:nvSpPr>
        <p:spPr bwMode="auto">
          <a:xfrm>
            <a:off x="4752082" y="4534119"/>
            <a:ext cx="701819" cy="612189"/>
          </a:xfrm>
          <a:prstGeom prst="ellipse">
            <a:avLst/>
          </a:prstGeom>
          <a:solidFill>
            <a:srgbClr val="FF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276" name="Freeform 11"/>
          <p:cNvSpPr>
            <a:spLocks/>
          </p:cNvSpPr>
          <p:nvPr/>
        </p:nvSpPr>
        <p:spPr bwMode="auto">
          <a:xfrm>
            <a:off x="5396399" y="4688012"/>
            <a:ext cx="404179" cy="295948"/>
          </a:xfrm>
          <a:custGeom>
            <a:avLst/>
            <a:gdLst>
              <a:gd name="T0" fmla="*/ 2147483647 w 239"/>
              <a:gd name="T1" fmla="*/ 0 h 175"/>
              <a:gd name="T2" fmla="*/ 0 w 239"/>
              <a:gd name="T3" fmla="*/ 0 h 175"/>
              <a:gd name="T4" fmla="*/ 0 w 239"/>
              <a:gd name="T5" fmla="*/ 2147483647 h 175"/>
              <a:gd name="T6" fmla="*/ 2147483647 w 239"/>
              <a:gd name="T7" fmla="*/ 2147483647 h 175"/>
              <a:gd name="T8" fmla="*/ 2147483647 w 239"/>
              <a:gd name="T9" fmla="*/ 0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238" y="0"/>
                </a:moveTo>
                <a:lnTo>
                  <a:pt x="0" y="0"/>
                </a:lnTo>
                <a:lnTo>
                  <a:pt x="0" y="174"/>
                </a:lnTo>
                <a:lnTo>
                  <a:pt x="238" y="174"/>
                </a:lnTo>
                <a:lnTo>
                  <a:pt x="238" y="0"/>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7" name="Freeform 12"/>
          <p:cNvSpPr>
            <a:spLocks/>
          </p:cNvSpPr>
          <p:nvPr/>
        </p:nvSpPr>
        <p:spPr bwMode="auto">
          <a:xfrm>
            <a:off x="4374959" y="4669416"/>
            <a:ext cx="476898" cy="338226"/>
          </a:xfrm>
          <a:custGeom>
            <a:avLst/>
            <a:gdLst>
              <a:gd name="T0" fmla="*/ 2147483647 w 282"/>
              <a:gd name="T1" fmla="*/ 0 h 200"/>
              <a:gd name="T2" fmla="*/ 0 w 282"/>
              <a:gd name="T3" fmla="*/ 0 h 200"/>
              <a:gd name="T4" fmla="*/ 0 w 282"/>
              <a:gd name="T5" fmla="*/ 2147483647 h 200"/>
              <a:gd name="T6" fmla="*/ 2147483647 w 282"/>
              <a:gd name="T7" fmla="*/ 2147483647 h 200"/>
              <a:gd name="T8" fmla="*/ 2147483647 w 282"/>
              <a:gd name="T9" fmla="*/ 0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281" y="0"/>
                </a:moveTo>
                <a:lnTo>
                  <a:pt x="0" y="0"/>
                </a:lnTo>
                <a:lnTo>
                  <a:pt x="0" y="199"/>
                </a:lnTo>
                <a:lnTo>
                  <a:pt x="281" y="199"/>
                </a:lnTo>
                <a:lnTo>
                  <a:pt x="281" y="0"/>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78" name="Oval 13"/>
          <p:cNvSpPr>
            <a:spLocks noChangeArrowheads="1"/>
          </p:cNvSpPr>
          <p:nvPr/>
        </p:nvSpPr>
        <p:spPr bwMode="auto">
          <a:xfrm>
            <a:off x="4787591" y="4534118"/>
            <a:ext cx="624026" cy="625718"/>
          </a:xfrm>
          <a:prstGeom prst="ellipse">
            <a:avLst/>
          </a:prstGeom>
          <a:solidFill>
            <a:srgbClr val="00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279" name="Freeform 14"/>
          <p:cNvSpPr>
            <a:spLocks/>
          </p:cNvSpPr>
          <p:nvPr/>
        </p:nvSpPr>
        <p:spPr bwMode="auto">
          <a:xfrm>
            <a:off x="5113972" y="4278758"/>
            <a:ext cx="1692"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0" name="Freeform 15"/>
          <p:cNvSpPr>
            <a:spLocks/>
          </p:cNvSpPr>
          <p:nvPr/>
        </p:nvSpPr>
        <p:spPr bwMode="auto">
          <a:xfrm>
            <a:off x="4887372" y="4275380"/>
            <a:ext cx="456605" cy="1187172"/>
          </a:xfrm>
          <a:custGeom>
            <a:avLst/>
            <a:gdLst>
              <a:gd name="T0" fmla="*/ 0 w 270"/>
              <a:gd name="T1" fmla="*/ 0 h 702"/>
              <a:gd name="T2" fmla="*/ 2147483647 w 270"/>
              <a:gd name="T3" fmla="*/ 2147483647 h 702"/>
              <a:gd name="T4" fmla="*/ 0 60000 65536"/>
              <a:gd name="T5" fmla="*/ 0 60000 65536"/>
              <a:gd name="T6" fmla="*/ 0 w 270"/>
              <a:gd name="T7" fmla="*/ 0 h 702"/>
              <a:gd name="T8" fmla="*/ 270 w 270"/>
              <a:gd name="T9" fmla="*/ 702 h 702"/>
            </a:gdLst>
            <a:ahLst/>
            <a:cxnLst>
              <a:cxn ang="T4">
                <a:pos x="T0" y="T1"/>
              </a:cxn>
              <a:cxn ang="T5">
                <a:pos x="T2" y="T3"/>
              </a:cxn>
            </a:cxnLst>
            <a:rect l="T6" t="T7" r="T8" b="T9"/>
            <a:pathLst>
              <a:path w="270" h="702">
                <a:moveTo>
                  <a:pt x="0" y="0"/>
                </a:moveTo>
                <a:lnTo>
                  <a:pt x="269" y="701"/>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1" name="Freeform 16"/>
          <p:cNvSpPr>
            <a:spLocks/>
          </p:cNvSpPr>
          <p:nvPr/>
        </p:nvSpPr>
        <p:spPr bwMode="auto">
          <a:xfrm>
            <a:off x="5678820" y="3467019"/>
            <a:ext cx="10147" cy="948724"/>
          </a:xfrm>
          <a:custGeom>
            <a:avLst/>
            <a:gdLst>
              <a:gd name="T0" fmla="*/ 2147483647 w 6"/>
              <a:gd name="T1" fmla="*/ 0 h 561"/>
              <a:gd name="T2" fmla="*/ 0 w 6"/>
              <a:gd name="T3" fmla="*/ 2147483647 h 561"/>
              <a:gd name="T4" fmla="*/ 0 60000 65536"/>
              <a:gd name="T5" fmla="*/ 0 60000 65536"/>
              <a:gd name="T6" fmla="*/ 0 w 6"/>
              <a:gd name="T7" fmla="*/ 0 h 561"/>
              <a:gd name="T8" fmla="*/ 6 w 6"/>
              <a:gd name="T9" fmla="*/ 561 h 561"/>
            </a:gdLst>
            <a:ahLst/>
            <a:cxnLst>
              <a:cxn ang="T4">
                <a:pos x="T0" y="T1"/>
              </a:cxn>
              <a:cxn ang="T5">
                <a:pos x="T2" y="T3"/>
              </a:cxn>
            </a:cxnLst>
            <a:rect l="T6" t="T7" r="T8" b="T9"/>
            <a:pathLst>
              <a:path w="6" h="561">
                <a:moveTo>
                  <a:pt x="5" y="0"/>
                </a:moveTo>
                <a:lnTo>
                  <a:pt x="0" y="56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2" name="Freeform 17"/>
          <p:cNvSpPr>
            <a:spLocks/>
          </p:cNvSpPr>
          <p:nvPr/>
        </p:nvSpPr>
        <p:spPr bwMode="auto">
          <a:xfrm>
            <a:off x="4488261" y="3467028"/>
            <a:ext cx="11838" cy="957179"/>
          </a:xfrm>
          <a:custGeom>
            <a:avLst/>
            <a:gdLst>
              <a:gd name="T0" fmla="*/ 2147483647 w 7"/>
              <a:gd name="T1" fmla="*/ 0 h 566"/>
              <a:gd name="T2" fmla="*/ 0 w 7"/>
              <a:gd name="T3" fmla="*/ 2147483647 h 566"/>
              <a:gd name="T4" fmla="*/ 0 60000 65536"/>
              <a:gd name="T5" fmla="*/ 0 60000 65536"/>
              <a:gd name="T6" fmla="*/ 0 w 7"/>
              <a:gd name="T7" fmla="*/ 0 h 566"/>
              <a:gd name="T8" fmla="*/ 7 w 7"/>
              <a:gd name="T9" fmla="*/ 566 h 566"/>
            </a:gdLst>
            <a:ahLst/>
            <a:cxnLst>
              <a:cxn ang="T4">
                <a:pos x="T0" y="T1"/>
              </a:cxn>
              <a:cxn ang="T5">
                <a:pos x="T2" y="T3"/>
              </a:cxn>
            </a:cxnLst>
            <a:rect l="T6" t="T7" r="T8" b="T9"/>
            <a:pathLst>
              <a:path w="7" h="566">
                <a:moveTo>
                  <a:pt x="6" y="0"/>
                </a:moveTo>
                <a:lnTo>
                  <a:pt x="0" y="565"/>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3" name="Freeform 18"/>
          <p:cNvSpPr>
            <a:spLocks/>
          </p:cNvSpPr>
          <p:nvPr/>
        </p:nvSpPr>
        <p:spPr bwMode="auto">
          <a:xfrm>
            <a:off x="5641605" y="3137247"/>
            <a:ext cx="164040" cy="1582896"/>
          </a:xfrm>
          <a:custGeom>
            <a:avLst/>
            <a:gdLst>
              <a:gd name="T0" fmla="*/ 2147483647 w 97"/>
              <a:gd name="T1" fmla="*/ 0 h 936"/>
              <a:gd name="T2" fmla="*/ 0 w 97"/>
              <a:gd name="T3" fmla="*/ 0 h 936"/>
              <a:gd name="T4" fmla="*/ 0 w 97"/>
              <a:gd name="T5" fmla="*/ 2147483647 h 936"/>
              <a:gd name="T6" fmla="*/ 2147483647 w 97"/>
              <a:gd name="T7" fmla="*/ 2147483647 h 936"/>
              <a:gd name="T8" fmla="*/ 2147483647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96" y="0"/>
                </a:moveTo>
                <a:lnTo>
                  <a:pt x="0" y="0"/>
                </a:lnTo>
                <a:lnTo>
                  <a:pt x="0" y="935"/>
                </a:lnTo>
                <a:lnTo>
                  <a:pt x="96" y="935"/>
                </a:lnTo>
                <a:lnTo>
                  <a:pt x="96" y="0"/>
                </a:lnTo>
              </a:path>
            </a:pathLst>
          </a:custGeom>
          <a:solidFill>
            <a:srgbClr val="FFFFFF"/>
          </a:solidFill>
          <a:ln w="254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4" name="Freeform 19"/>
          <p:cNvSpPr>
            <a:spLocks/>
          </p:cNvSpPr>
          <p:nvPr/>
        </p:nvSpPr>
        <p:spPr bwMode="auto">
          <a:xfrm>
            <a:off x="4305613" y="2501393"/>
            <a:ext cx="1692" cy="671377"/>
          </a:xfrm>
          <a:custGeom>
            <a:avLst/>
            <a:gdLst>
              <a:gd name="T0" fmla="*/ 0 w 1"/>
              <a:gd name="T1" fmla="*/ 0 h 397"/>
              <a:gd name="T2" fmla="*/ 0 w 1"/>
              <a:gd name="T3" fmla="*/ 2147483647 h 397"/>
              <a:gd name="T4" fmla="*/ 0 60000 65536"/>
              <a:gd name="T5" fmla="*/ 0 60000 65536"/>
              <a:gd name="T6" fmla="*/ 0 w 1"/>
              <a:gd name="T7" fmla="*/ 0 h 397"/>
              <a:gd name="T8" fmla="*/ 1 w 1"/>
              <a:gd name="T9" fmla="*/ 397 h 397"/>
            </a:gdLst>
            <a:ahLst/>
            <a:cxnLst>
              <a:cxn ang="T4">
                <a:pos x="T0" y="T1"/>
              </a:cxn>
              <a:cxn ang="T5">
                <a:pos x="T2" y="T3"/>
              </a:cxn>
            </a:cxnLst>
            <a:rect l="T6" t="T7" r="T8" b="T9"/>
            <a:pathLst>
              <a:path w="1" h="397">
                <a:moveTo>
                  <a:pt x="0" y="0"/>
                </a:moveTo>
                <a:lnTo>
                  <a:pt x="0" y="396"/>
                </a:lnTo>
              </a:path>
            </a:pathLst>
          </a:custGeom>
          <a:noFill/>
          <a:ln w="25400" cap="rnd">
            <a:solidFill>
              <a:srgbClr val="FFFFFF"/>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5" name="Freeform 20"/>
          <p:cNvSpPr>
            <a:spLocks/>
          </p:cNvSpPr>
          <p:nvPr/>
        </p:nvSpPr>
        <p:spPr bwMode="auto">
          <a:xfrm>
            <a:off x="4263346" y="2805786"/>
            <a:ext cx="1691" cy="610497"/>
          </a:xfrm>
          <a:custGeom>
            <a:avLst/>
            <a:gdLst>
              <a:gd name="T0" fmla="*/ 0 w 1"/>
              <a:gd name="T1" fmla="*/ 0 h 361"/>
              <a:gd name="T2" fmla="*/ 0 w 1"/>
              <a:gd name="T3" fmla="*/ 2147483647 h 361"/>
              <a:gd name="T4" fmla="*/ 0 60000 65536"/>
              <a:gd name="T5" fmla="*/ 0 60000 65536"/>
              <a:gd name="T6" fmla="*/ 0 w 1"/>
              <a:gd name="T7" fmla="*/ 0 h 361"/>
              <a:gd name="T8" fmla="*/ 1 w 1"/>
              <a:gd name="T9" fmla="*/ 361 h 361"/>
            </a:gdLst>
            <a:ahLst/>
            <a:cxnLst>
              <a:cxn ang="T4">
                <a:pos x="T0" y="T1"/>
              </a:cxn>
              <a:cxn ang="T5">
                <a:pos x="T2" y="T3"/>
              </a:cxn>
            </a:cxnLst>
            <a:rect l="T6" t="T7" r="T8" b="T9"/>
            <a:pathLst>
              <a:path w="1" h="361">
                <a:moveTo>
                  <a:pt x="0" y="0"/>
                </a:moveTo>
                <a:lnTo>
                  <a:pt x="0" y="360"/>
                </a:lnTo>
              </a:path>
            </a:pathLst>
          </a:custGeom>
          <a:noFill/>
          <a:ln w="25400" cap="rnd">
            <a:solidFill>
              <a:srgbClr val="FFFFFF"/>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6" name="Freeform 21"/>
          <p:cNvSpPr>
            <a:spLocks/>
          </p:cNvSpPr>
          <p:nvPr/>
        </p:nvSpPr>
        <p:spPr bwMode="auto">
          <a:xfrm>
            <a:off x="4234586" y="2755054"/>
            <a:ext cx="1692" cy="691671"/>
          </a:xfrm>
          <a:custGeom>
            <a:avLst/>
            <a:gdLst>
              <a:gd name="T0" fmla="*/ 0 w 1"/>
              <a:gd name="T1" fmla="*/ 0 h 409"/>
              <a:gd name="T2" fmla="*/ 0 w 1"/>
              <a:gd name="T3" fmla="*/ 2147483647 h 409"/>
              <a:gd name="T4" fmla="*/ 0 60000 65536"/>
              <a:gd name="T5" fmla="*/ 0 60000 65536"/>
              <a:gd name="T6" fmla="*/ 0 w 1"/>
              <a:gd name="T7" fmla="*/ 0 h 409"/>
              <a:gd name="T8" fmla="*/ 1 w 1"/>
              <a:gd name="T9" fmla="*/ 409 h 409"/>
            </a:gdLst>
            <a:ahLst/>
            <a:cxnLst>
              <a:cxn ang="T4">
                <a:pos x="T0" y="T1"/>
              </a:cxn>
              <a:cxn ang="T5">
                <a:pos x="T2" y="T3"/>
              </a:cxn>
            </a:cxnLst>
            <a:rect l="T6" t="T7" r="T8" b="T9"/>
            <a:pathLst>
              <a:path w="1" h="409">
                <a:moveTo>
                  <a:pt x="0" y="0"/>
                </a:moveTo>
                <a:lnTo>
                  <a:pt x="0" y="408"/>
                </a:lnTo>
              </a:path>
            </a:pathLst>
          </a:custGeom>
          <a:noFill/>
          <a:ln w="25400" cap="rnd">
            <a:solidFill>
              <a:srgbClr val="FFFFFF"/>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7" name="Freeform 22"/>
          <p:cNvSpPr>
            <a:spLocks/>
          </p:cNvSpPr>
          <p:nvPr/>
        </p:nvSpPr>
        <p:spPr bwMode="auto">
          <a:xfrm>
            <a:off x="4161879" y="2550436"/>
            <a:ext cx="1691" cy="591895"/>
          </a:xfrm>
          <a:custGeom>
            <a:avLst/>
            <a:gdLst>
              <a:gd name="T0" fmla="*/ 0 w 1"/>
              <a:gd name="T1" fmla="*/ 0 h 350"/>
              <a:gd name="T2" fmla="*/ 0 w 1"/>
              <a:gd name="T3" fmla="*/ 2147483647 h 350"/>
              <a:gd name="T4" fmla="*/ 0 60000 65536"/>
              <a:gd name="T5" fmla="*/ 0 60000 65536"/>
              <a:gd name="T6" fmla="*/ 0 w 1"/>
              <a:gd name="T7" fmla="*/ 0 h 350"/>
              <a:gd name="T8" fmla="*/ 1 w 1"/>
              <a:gd name="T9" fmla="*/ 350 h 350"/>
            </a:gdLst>
            <a:ahLst/>
            <a:cxnLst>
              <a:cxn ang="T4">
                <a:pos x="T0" y="T1"/>
              </a:cxn>
              <a:cxn ang="T5">
                <a:pos x="T2" y="T3"/>
              </a:cxn>
            </a:cxnLst>
            <a:rect l="T6" t="T7" r="T8" b="T9"/>
            <a:pathLst>
              <a:path w="1" h="350">
                <a:moveTo>
                  <a:pt x="0" y="0"/>
                </a:moveTo>
                <a:lnTo>
                  <a:pt x="0" y="349"/>
                </a:lnTo>
              </a:path>
            </a:pathLst>
          </a:custGeom>
          <a:noFill/>
          <a:ln w="25400" cap="rnd">
            <a:solidFill>
              <a:srgbClr val="FFFFFF"/>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8" name="Freeform 23"/>
          <p:cNvSpPr>
            <a:spLocks/>
          </p:cNvSpPr>
          <p:nvPr/>
        </p:nvSpPr>
        <p:spPr bwMode="auto">
          <a:xfrm>
            <a:off x="7292146" y="1586482"/>
            <a:ext cx="1692" cy="977472"/>
          </a:xfrm>
          <a:custGeom>
            <a:avLst/>
            <a:gdLst>
              <a:gd name="T0" fmla="*/ 0 w 1"/>
              <a:gd name="T1" fmla="*/ 0 h 578"/>
              <a:gd name="T2" fmla="*/ 0 w 1"/>
              <a:gd name="T3" fmla="*/ 2147483647 h 578"/>
              <a:gd name="T4" fmla="*/ 0 60000 65536"/>
              <a:gd name="T5" fmla="*/ 0 60000 65536"/>
              <a:gd name="T6" fmla="*/ 0 w 1"/>
              <a:gd name="T7" fmla="*/ 0 h 578"/>
              <a:gd name="T8" fmla="*/ 1 w 1"/>
              <a:gd name="T9" fmla="*/ 578 h 578"/>
            </a:gdLst>
            <a:ahLst/>
            <a:cxnLst>
              <a:cxn ang="T4">
                <a:pos x="T0" y="T1"/>
              </a:cxn>
              <a:cxn ang="T5">
                <a:pos x="T2" y="T3"/>
              </a:cxn>
            </a:cxnLst>
            <a:rect l="T6" t="T7" r="T8" b="T9"/>
            <a:pathLst>
              <a:path w="1" h="578">
                <a:moveTo>
                  <a:pt x="0" y="0"/>
                </a:moveTo>
                <a:lnTo>
                  <a:pt x="0" y="577"/>
                </a:lnTo>
              </a:path>
            </a:pathLst>
          </a:custGeom>
          <a:noFill/>
          <a:ln w="25400" cap="rnd">
            <a:solidFill>
              <a:srgbClr val="FFFFFF"/>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89" name="Freeform 24"/>
          <p:cNvSpPr>
            <a:spLocks/>
          </p:cNvSpPr>
          <p:nvPr/>
        </p:nvSpPr>
        <p:spPr bwMode="auto">
          <a:xfrm>
            <a:off x="5621311" y="3198138"/>
            <a:ext cx="1692"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0" name="Freeform 25"/>
          <p:cNvSpPr>
            <a:spLocks/>
          </p:cNvSpPr>
          <p:nvPr/>
        </p:nvSpPr>
        <p:spPr bwMode="auto">
          <a:xfrm>
            <a:off x="5692338" y="2873432"/>
            <a:ext cx="1692"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1" name="Freeform 26" descr="Outlined diamond"/>
          <p:cNvSpPr>
            <a:spLocks/>
          </p:cNvSpPr>
          <p:nvPr/>
        </p:nvSpPr>
        <p:spPr bwMode="auto">
          <a:xfrm>
            <a:off x="4430757" y="2416827"/>
            <a:ext cx="140364" cy="451531"/>
          </a:xfrm>
          <a:custGeom>
            <a:avLst/>
            <a:gdLst>
              <a:gd name="T0" fmla="*/ 2147483647 w 83"/>
              <a:gd name="T1" fmla="*/ 0 h 267"/>
              <a:gd name="T2" fmla="*/ 0 w 83"/>
              <a:gd name="T3" fmla="*/ 0 h 267"/>
              <a:gd name="T4" fmla="*/ 0 w 83"/>
              <a:gd name="T5" fmla="*/ 2147483647 h 267"/>
              <a:gd name="T6" fmla="*/ 2147483647 w 83"/>
              <a:gd name="T7" fmla="*/ 2147483647 h 267"/>
              <a:gd name="T8" fmla="*/ 2147483647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82" y="0"/>
                </a:moveTo>
                <a:lnTo>
                  <a:pt x="0" y="0"/>
                </a:lnTo>
                <a:lnTo>
                  <a:pt x="0" y="266"/>
                </a:lnTo>
                <a:lnTo>
                  <a:pt x="82" y="266"/>
                </a:lnTo>
                <a:lnTo>
                  <a:pt x="82" y="0"/>
                </a:lnTo>
              </a:path>
            </a:pathLst>
          </a:custGeom>
          <a:pattFill prst="openDmnd">
            <a:fgClr>
              <a:schemeClr val="accent1"/>
            </a:fgClr>
            <a:bgClr>
              <a:srgbClr val="FFFFFF"/>
            </a:bgClr>
          </a:pattFill>
          <a:ln w="25400" cap="rnd">
            <a:solidFill>
              <a:srgbClr val="FFFFFF"/>
            </a:solidFill>
            <a:prstDash val="sysDot"/>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2" name="Freeform 27" descr="Outlined diamond"/>
          <p:cNvSpPr>
            <a:spLocks/>
          </p:cNvSpPr>
          <p:nvPr/>
        </p:nvSpPr>
        <p:spPr bwMode="auto">
          <a:xfrm>
            <a:off x="4407092" y="4938298"/>
            <a:ext cx="126835" cy="451532"/>
          </a:xfrm>
          <a:custGeom>
            <a:avLst/>
            <a:gdLst>
              <a:gd name="T0" fmla="*/ 2147483647 w 75"/>
              <a:gd name="T1" fmla="*/ 0 h 267"/>
              <a:gd name="T2" fmla="*/ 0 w 75"/>
              <a:gd name="T3" fmla="*/ 0 h 267"/>
              <a:gd name="T4" fmla="*/ 0 w 75"/>
              <a:gd name="T5" fmla="*/ 2147483647 h 267"/>
              <a:gd name="T6" fmla="*/ 2147483647 w 75"/>
              <a:gd name="T7" fmla="*/ 2147483647 h 267"/>
              <a:gd name="T8" fmla="*/ 2147483647 w 75"/>
              <a:gd name="T9" fmla="*/ 0 h 267"/>
              <a:gd name="T10" fmla="*/ 0 60000 65536"/>
              <a:gd name="T11" fmla="*/ 0 60000 65536"/>
              <a:gd name="T12" fmla="*/ 0 60000 65536"/>
              <a:gd name="T13" fmla="*/ 0 60000 65536"/>
              <a:gd name="T14" fmla="*/ 0 60000 65536"/>
              <a:gd name="T15" fmla="*/ 0 w 75"/>
              <a:gd name="T16" fmla="*/ 0 h 267"/>
              <a:gd name="T17" fmla="*/ 75 w 75"/>
              <a:gd name="T18" fmla="*/ 267 h 267"/>
            </a:gdLst>
            <a:ahLst/>
            <a:cxnLst>
              <a:cxn ang="T10">
                <a:pos x="T0" y="T1"/>
              </a:cxn>
              <a:cxn ang="T11">
                <a:pos x="T2" y="T3"/>
              </a:cxn>
              <a:cxn ang="T12">
                <a:pos x="T4" y="T5"/>
              </a:cxn>
              <a:cxn ang="T13">
                <a:pos x="T6" y="T7"/>
              </a:cxn>
              <a:cxn ang="T14">
                <a:pos x="T8" y="T9"/>
              </a:cxn>
            </a:cxnLst>
            <a:rect l="T15" t="T16" r="T17" b="T18"/>
            <a:pathLst>
              <a:path w="75" h="267">
                <a:moveTo>
                  <a:pt x="74" y="0"/>
                </a:moveTo>
                <a:lnTo>
                  <a:pt x="0" y="0"/>
                </a:lnTo>
                <a:lnTo>
                  <a:pt x="0" y="266"/>
                </a:lnTo>
                <a:lnTo>
                  <a:pt x="74" y="266"/>
                </a:lnTo>
                <a:lnTo>
                  <a:pt x="74" y="0"/>
                </a:lnTo>
              </a:path>
            </a:pathLst>
          </a:custGeom>
          <a:pattFill prst="openDmnd">
            <a:fgClr>
              <a:schemeClr val="accent1"/>
            </a:fgClr>
            <a:bgClr>
              <a:srgbClr val="FFFFFF"/>
            </a:bgClr>
          </a:pattFill>
          <a:ln w="25400" cap="rnd">
            <a:solidFill>
              <a:srgbClr val="FFFFFF"/>
            </a:solidFill>
            <a:prstDash val="sysDot"/>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3" name="Freeform 28"/>
          <p:cNvSpPr>
            <a:spLocks/>
          </p:cNvSpPr>
          <p:nvPr/>
        </p:nvSpPr>
        <p:spPr bwMode="auto">
          <a:xfrm>
            <a:off x="4576193" y="2498012"/>
            <a:ext cx="1692" cy="700127"/>
          </a:xfrm>
          <a:custGeom>
            <a:avLst/>
            <a:gdLst>
              <a:gd name="T0" fmla="*/ 0 w 1"/>
              <a:gd name="T1" fmla="*/ 0 h 414"/>
              <a:gd name="T2" fmla="*/ 0 w 1"/>
              <a:gd name="T3" fmla="*/ 2147483647 h 414"/>
              <a:gd name="T4" fmla="*/ 0 60000 65536"/>
              <a:gd name="T5" fmla="*/ 0 60000 65536"/>
              <a:gd name="T6" fmla="*/ 0 w 1"/>
              <a:gd name="T7" fmla="*/ 0 h 414"/>
              <a:gd name="T8" fmla="*/ 1 w 1"/>
              <a:gd name="T9" fmla="*/ 414 h 414"/>
            </a:gdLst>
            <a:ahLst/>
            <a:cxnLst>
              <a:cxn ang="T4">
                <a:pos x="T0" y="T1"/>
              </a:cxn>
              <a:cxn ang="T5">
                <a:pos x="T2" y="T3"/>
              </a:cxn>
            </a:cxnLst>
            <a:rect l="T6" t="T7" r="T8" b="T9"/>
            <a:pathLst>
              <a:path w="1" h="414">
                <a:moveTo>
                  <a:pt x="0" y="0"/>
                </a:moveTo>
                <a:lnTo>
                  <a:pt x="0" y="41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4" name="Freeform 29"/>
          <p:cNvSpPr>
            <a:spLocks/>
          </p:cNvSpPr>
          <p:nvPr/>
        </p:nvSpPr>
        <p:spPr bwMode="auto">
          <a:xfrm>
            <a:off x="4544074" y="4672791"/>
            <a:ext cx="1691" cy="683216"/>
          </a:xfrm>
          <a:custGeom>
            <a:avLst/>
            <a:gdLst>
              <a:gd name="T0" fmla="*/ 0 w 1"/>
              <a:gd name="T1" fmla="*/ 2147483647 h 404"/>
              <a:gd name="T2" fmla="*/ 0 w 1"/>
              <a:gd name="T3" fmla="*/ 0 h 404"/>
              <a:gd name="T4" fmla="*/ 0 60000 65536"/>
              <a:gd name="T5" fmla="*/ 0 60000 65536"/>
              <a:gd name="T6" fmla="*/ 0 w 1"/>
              <a:gd name="T7" fmla="*/ 0 h 404"/>
              <a:gd name="T8" fmla="*/ 1 w 1"/>
              <a:gd name="T9" fmla="*/ 404 h 404"/>
            </a:gdLst>
            <a:ahLst/>
            <a:cxnLst>
              <a:cxn ang="T4">
                <a:pos x="T0" y="T1"/>
              </a:cxn>
              <a:cxn ang="T5">
                <a:pos x="T2" y="T3"/>
              </a:cxn>
            </a:cxnLst>
            <a:rect l="T6" t="T7" r="T8" b="T9"/>
            <a:pathLst>
              <a:path w="1" h="404">
                <a:moveTo>
                  <a:pt x="0" y="403"/>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5" name="Freeform 30"/>
          <p:cNvSpPr>
            <a:spLocks/>
          </p:cNvSpPr>
          <p:nvPr/>
        </p:nvSpPr>
        <p:spPr bwMode="auto">
          <a:xfrm>
            <a:off x="3292629" y="2496320"/>
            <a:ext cx="1199010" cy="984237"/>
          </a:xfrm>
          <a:custGeom>
            <a:avLst/>
            <a:gdLst>
              <a:gd name="T0" fmla="*/ 2147483647 w 709"/>
              <a:gd name="T1" fmla="*/ 2147483647 h 582"/>
              <a:gd name="T2" fmla="*/ 0 w 709"/>
              <a:gd name="T3" fmla="*/ 2147483647 h 582"/>
              <a:gd name="T4" fmla="*/ 0 w 709"/>
              <a:gd name="T5" fmla="*/ 0 h 582"/>
              <a:gd name="T6" fmla="*/ 2147483647 w 709"/>
              <a:gd name="T7" fmla="*/ 0 h 582"/>
              <a:gd name="T8" fmla="*/ 2147483647 w 709"/>
              <a:gd name="T9" fmla="*/ 2147483647 h 582"/>
              <a:gd name="T10" fmla="*/ 0 60000 65536"/>
              <a:gd name="T11" fmla="*/ 0 60000 65536"/>
              <a:gd name="T12" fmla="*/ 0 60000 65536"/>
              <a:gd name="T13" fmla="*/ 0 60000 65536"/>
              <a:gd name="T14" fmla="*/ 0 60000 65536"/>
              <a:gd name="T15" fmla="*/ 0 w 709"/>
              <a:gd name="T16" fmla="*/ 0 h 582"/>
              <a:gd name="T17" fmla="*/ 709 w 709"/>
              <a:gd name="T18" fmla="*/ 582 h 582"/>
            </a:gdLst>
            <a:ahLst/>
            <a:cxnLst>
              <a:cxn ang="T10">
                <a:pos x="T0" y="T1"/>
              </a:cxn>
              <a:cxn ang="T11">
                <a:pos x="T2" y="T3"/>
              </a:cxn>
              <a:cxn ang="T12">
                <a:pos x="T4" y="T5"/>
              </a:cxn>
              <a:cxn ang="T13">
                <a:pos x="T6" y="T7"/>
              </a:cxn>
              <a:cxn ang="T14">
                <a:pos x="T8" y="T9"/>
              </a:cxn>
            </a:cxnLst>
            <a:rect l="T15" t="T16" r="T17" b="T18"/>
            <a:pathLst>
              <a:path w="709" h="582">
                <a:moveTo>
                  <a:pt x="708" y="581"/>
                </a:moveTo>
                <a:lnTo>
                  <a:pt x="0" y="581"/>
                </a:lnTo>
                <a:lnTo>
                  <a:pt x="0" y="0"/>
                </a:lnTo>
                <a:lnTo>
                  <a:pt x="708" y="0"/>
                </a:lnTo>
                <a:lnTo>
                  <a:pt x="708" y="581"/>
                </a:lnTo>
              </a:path>
            </a:pathLst>
          </a:custGeom>
          <a:solidFill>
            <a:srgbClr val="0000FF"/>
          </a:solidFill>
          <a:ln w="12700" cap="rnd">
            <a:solidFill>
              <a:srgbClr val="000000"/>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6" name="Oval 31"/>
          <p:cNvSpPr>
            <a:spLocks noChangeArrowheads="1"/>
          </p:cNvSpPr>
          <p:nvPr/>
        </p:nvSpPr>
        <p:spPr bwMode="auto">
          <a:xfrm>
            <a:off x="3517547" y="2712778"/>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297" name="Freeform 32"/>
          <p:cNvSpPr>
            <a:spLocks/>
          </p:cNvSpPr>
          <p:nvPr/>
        </p:nvSpPr>
        <p:spPr bwMode="auto">
          <a:xfrm>
            <a:off x="3172564" y="2875122"/>
            <a:ext cx="404180" cy="295948"/>
          </a:xfrm>
          <a:custGeom>
            <a:avLst/>
            <a:gdLst>
              <a:gd name="T0" fmla="*/ 0 w 239"/>
              <a:gd name="T1" fmla="*/ 2147483647 h 175"/>
              <a:gd name="T2" fmla="*/ 2147483647 w 239"/>
              <a:gd name="T3" fmla="*/ 2147483647 h 175"/>
              <a:gd name="T4" fmla="*/ 2147483647 w 239"/>
              <a:gd name="T5" fmla="*/ 0 h 175"/>
              <a:gd name="T6" fmla="*/ 0 w 239"/>
              <a:gd name="T7" fmla="*/ 0 h 175"/>
              <a:gd name="T8" fmla="*/ 0 w 239"/>
              <a:gd name="T9" fmla="*/ 2147483647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0" y="174"/>
                </a:moveTo>
                <a:lnTo>
                  <a:pt x="238" y="174"/>
                </a:lnTo>
                <a:lnTo>
                  <a:pt x="238" y="0"/>
                </a:lnTo>
                <a:lnTo>
                  <a:pt x="0" y="0"/>
                </a:lnTo>
                <a:lnTo>
                  <a:pt x="0" y="174"/>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8" name="Freeform 33"/>
          <p:cNvSpPr>
            <a:spLocks/>
          </p:cNvSpPr>
          <p:nvPr/>
        </p:nvSpPr>
        <p:spPr bwMode="auto">
          <a:xfrm>
            <a:off x="4122975" y="2853137"/>
            <a:ext cx="476898" cy="336534"/>
          </a:xfrm>
          <a:custGeom>
            <a:avLst/>
            <a:gdLst>
              <a:gd name="T0" fmla="*/ 0 w 282"/>
              <a:gd name="T1" fmla="*/ 2147483647 h 199"/>
              <a:gd name="T2" fmla="*/ 2147483647 w 282"/>
              <a:gd name="T3" fmla="*/ 2147483647 h 199"/>
              <a:gd name="T4" fmla="*/ 2147483647 w 282"/>
              <a:gd name="T5" fmla="*/ 0 h 199"/>
              <a:gd name="T6" fmla="*/ 0 w 282"/>
              <a:gd name="T7" fmla="*/ 0 h 199"/>
              <a:gd name="T8" fmla="*/ 0 w 282"/>
              <a:gd name="T9" fmla="*/ 2147483647 h 199"/>
              <a:gd name="T10" fmla="*/ 0 60000 65536"/>
              <a:gd name="T11" fmla="*/ 0 60000 65536"/>
              <a:gd name="T12" fmla="*/ 0 60000 65536"/>
              <a:gd name="T13" fmla="*/ 0 60000 65536"/>
              <a:gd name="T14" fmla="*/ 0 60000 65536"/>
              <a:gd name="T15" fmla="*/ 0 w 282"/>
              <a:gd name="T16" fmla="*/ 0 h 199"/>
              <a:gd name="T17" fmla="*/ 282 w 282"/>
              <a:gd name="T18" fmla="*/ 199 h 199"/>
            </a:gdLst>
            <a:ahLst/>
            <a:cxnLst>
              <a:cxn ang="T10">
                <a:pos x="T0" y="T1"/>
              </a:cxn>
              <a:cxn ang="T11">
                <a:pos x="T2" y="T3"/>
              </a:cxn>
              <a:cxn ang="T12">
                <a:pos x="T4" y="T5"/>
              </a:cxn>
              <a:cxn ang="T13">
                <a:pos x="T6" y="T7"/>
              </a:cxn>
              <a:cxn ang="T14">
                <a:pos x="T8" y="T9"/>
              </a:cxn>
            </a:cxnLst>
            <a:rect l="T15" t="T16" r="T17" b="T18"/>
            <a:pathLst>
              <a:path w="282" h="199">
                <a:moveTo>
                  <a:pt x="0" y="198"/>
                </a:moveTo>
                <a:lnTo>
                  <a:pt x="281" y="198"/>
                </a:lnTo>
                <a:lnTo>
                  <a:pt x="281" y="0"/>
                </a:lnTo>
                <a:lnTo>
                  <a:pt x="0" y="0"/>
                </a:lnTo>
                <a:lnTo>
                  <a:pt x="0" y="198"/>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299" name="Oval 34"/>
          <p:cNvSpPr>
            <a:spLocks noChangeArrowheads="1"/>
          </p:cNvSpPr>
          <p:nvPr/>
        </p:nvSpPr>
        <p:spPr bwMode="auto">
          <a:xfrm>
            <a:off x="3559826" y="2697554"/>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300" name="Freeform 35"/>
          <p:cNvSpPr>
            <a:spLocks/>
          </p:cNvSpPr>
          <p:nvPr/>
        </p:nvSpPr>
        <p:spPr bwMode="auto">
          <a:xfrm>
            <a:off x="3855773" y="2396533"/>
            <a:ext cx="1692" cy="1185481"/>
          </a:xfrm>
          <a:custGeom>
            <a:avLst/>
            <a:gdLst>
              <a:gd name="T0" fmla="*/ 0 w 1"/>
              <a:gd name="T1" fmla="*/ 2147483647 h 701"/>
              <a:gd name="T2" fmla="*/ 0 w 1"/>
              <a:gd name="T3" fmla="*/ 0 h 701"/>
              <a:gd name="T4" fmla="*/ 0 60000 65536"/>
              <a:gd name="T5" fmla="*/ 0 60000 65536"/>
              <a:gd name="T6" fmla="*/ 0 w 1"/>
              <a:gd name="T7" fmla="*/ 0 h 701"/>
              <a:gd name="T8" fmla="*/ 1 w 1"/>
              <a:gd name="T9" fmla="*/ 701 h 701"/>
            </a:gdLst>
            <a:ahLst/>
            <a:cxnLst>
              <a:cxn ang="T4">
                <a:pos x="T0" y="T1"/>
              </a:cxn>
              <a:cxn ang="T5">
                <a:pos x="T2" y="T3"/>
              </a:cxn>
            </a:cxnLst>
            <a:rect l="T6" t="T7" r="T8" b="T9"/>
            <a:pathLst>
              <a:path w="1" h="701">
                <a:moveTo>
                  <a:pt x="0" y="700"/>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1" name="Freeform 36"/>
          <p:cNvSpPr>
            <a:spLocks/>
          </p:cNvSpPr>
          <p:nvPr/>
        </p:nvSpPr>
        <p:spPr bwMode="auto">
          <a:xfrm>
            <a:off x="3629173" y="2396543"/>
            <a:ext cx="456605" cy="1188863"/>
          </a:xfrm>
          <a:custGeom>
            <a:avLst/>
            <a:gdLst>
              <a:gd name="T0" fmla="*/ 2147483647 w 270"/>
              <a:gd name="T1" fmla="*/ 2147483647 h 703"/>
              <a:gd name="T2" fmla="*/ 0 w 270"/>
              <a:gd name="T3" fmla="*/ 0 h 703"/>
              <a:gd name="T4" fmla="*/ 0 60000 65536"/>
              <a:gd name="T5" fmla="*/ 0 60000 65536"/>
              <a:gd name="T6" fmla="*/ 0 w 270"/>
              <a:gd name="T7" fmla="*/ 0 h 703"/>
              <a:gd name="T8" fmla="*/ 270 w 270"/>
              <a:gd name="T9" fmla="*/ 703 h 703"/>
            </a:gdLst>
            <a:ahLst/>
            <a:cxnLst>
              <a:cxn ang="T4">
                <a:pos x="T0" y="T1"/>
              </a:cxn>
              <a:cxn ang="T5">
                <a:pos x="T2" y="T3"/>
              </a:cxn>
            </a:cxnLst>
            <a:rect l="T6" t="T7" r="T8" b="T9"/>
            <a:pathLst>
              <a:path w="270" h="703">
                <a:moveTo>
                  <a:pt x="269" y="702"/>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2" name="Freeform 37"/>
          <p:cNvSpPr>
            <a:spLocks/>
          </p:cNvSpPr>
          <p:nvPr/>
        </p:nvSpPr>
        <p:spPr bwMode="auto">
          <a:xfrm>
            <a:off x="3306157" y="4380228"/>
            <a:ext cx="1199010" cy="982546"/>
          </a:xfrm>
          <a:custGeom>
            <a:avLst/>
            <a:gdLst>
              <a:gd name="T0" fmla="*/ 2147483647 w 709"/>
              <a:gd name="T1" fmla="*/ 0 h 581"/>
              <a:gd name="T2" fmla="*/ 0 w 709"/>
              <a:gd name="T3" fmla="*/ 0 h 581"/>
              <a:gd name="T4" fmla="*/ 0 w 709"/>
              <a:gd name="T5" fmla="*/ 2147483647 h 581"/>
              <a:gd name="T6" fmla="*/ 2147483647 w 709"/>
              <a:gd name="T7" fmla="*/ 2147483647 h 581"/>
              <a:gd name="T8" fmla="*/ 2147483647 w 709"/>
              <a:gd name="T9" fmla="*/ 0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708" y="0"/>
                </a:moveTo>
                <a:lnTo>
                  <a:pt x="0" y="0"/>
                </a:lnTo>
                <a:lnTo>
                  <a:pt x="0" y="580"/>
                </a:lnTo>
                <a:lnTo>
                  <a:pt x="708" y="580"/>
                </a:lnTo>
                <a:lnTo>
                  <a:pt x="708" y="0"/>
                </a:lnTo>
              </a:path>
            </a:pathLst>
          </a:custGeom>
          <a:solidFill>
            <a:srgbClr val="0000FF"/>
          </a:solidFill>
          <a:ln w="12700" cap="rnd">
            <a:solidFill>
              <a:srgbClr val="000000"/>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3" name="Oval 38"/>
          <p:cNvSpPr>
            <a:spLocks noChangeArrowheads="1"/>
          </p:cNvSpPr>
          <p:nvPr/>
        </p:nvSpPr>
        <p:spPr bwMode="auto">
          <a:xfrm>
            <a:off x="3529388" y="4534119"/>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304" name="Freeform 39"/>
          <p:cNvSpPr>
            <a:spLocks/>
          </p:cNvSpPr>
          <p:nvPr/>
        </p:nvSpPr>
        <p:spPr bwMode="auto">
          <a:xfrm>
            <a:off x="3186092" y="4688012"/>
            <a:ext cx="404180" cy="295948"/>
          </a:xfrm>
          <a:custGeom>
            <a:avLst/>
            <a:gdLst>
              <a:gd name="T0" fmla="*/ 0 w 239"/>
              <a:gd name="T1" fmla="*/ 0 h 175"/>
              <a:gd name="T2" fmla="*/ 2147483647 w 239"/>
              <a:gd name="T3" fmla="*/ 0 h 175"/>
              <a:gd name="T4" fmla="*/ 2147483647 w 239"/>
              <a:gd name="T5" fmla="*/ 2147483647 h 175"/>
              <a:gd name="T6" fmla="*/ 0 w 239"/>
              <a:gd name="T7" fmla="*/ 2147483647 h 175"/>
              <a:gd name="T8" fmla="*/ 0 w 239"/>
              <a:gd name="T9" fmla="*/ 0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0" y="0"/>
                </a:moveTo>
                <a:lnTo>
                  <a:pt x="238" y="0"/>
                </a:lnTo>
                <a:lnTo>
                  <a:pt x="238" y="174"/>
                </a:lnTo>
                <a:lnTo>
                  <a:pt x="0" y="174"/>
                </a:lnTo>
                <a:lnTo>
                  <a:pt x="0" y="0"/>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5" name="Freeform 40"/>
          <p:cNvSpPr>
            <a:spLocks/>
          </p:cNvSpPr>
          <p:nvPr/>
        </p:nvSpPr>
        <p:spPr bwMode="auto">
          <a:xfrm>
            <a:off x="4136503" y="4669416"/>
            <a:ext cx="476898" cy="338226"/>
          </a:xfrm>
          <a:custGeom>
            <a:avLst/>
            <a:gdLst>
              <a:gd name="T0" fmla="*/ 0 w 282"/>
              <a:gd name="T1" fmla="*/ 0 h 200"/>
              <a:gd name="T2" fmla="*/ 2147483647 w 282"/>
              <a:gd name="T3" fmla="*/ 0 h 200"/>
              <a:gd name="T4" fmla="*/ 2147483647 w 282"/>
              <a:gd name="T5" fmla="*/ 2147483647 h 200"/>
              <a:gd name="T6" fmla="*/ 0 w 282"/>
              <a:gd name="T7" fmla="*/ 2147483647 h 200"/>
              <a:gd name="T8" fmla="*/ 0 w 282"/>
              <a:gd name="T9" fmla="*/ 0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0" y="0"/>
                </a:moveTo>
                <a:lnTo>
                  <a:pt x="281" y="0"/>
                </a:lnTo>
                <a:lnTo>
                  <a:pt x="281" y="199"/>
                </a:lnTo>
                <a:lnTo>
                  <a:pt x="0" y="199"/>
                </a:lnTo>
                <a:lnTo>
                  <a:pt x="0" y="0"/>
                </a:lnTo>
              </a:path>
            </a:pathLst>
          </a:custGeom>
          <a:solidFill>
            <a:srgbClr val="FFFFFF"/>
          </a:solidFill>
          <a:ln w="127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6" name="Oval 41"/>
          <p:cNvSpPr>
            <a:spLocks noChangeArrowheads="1"/>
          </p:cNvSpPr>
          <p:nvPr/>
        </p:nvSpPr>
        <p:spPr bwMode="auto">
          <a:xfrm>
            <a:off x="3571670" y="4534118"/>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pPr>
              <a:lnSpc>
                <a:spcPct val="100000"/>
              </a:lnSpc>
            </a:pPr>
            <a:endParaRPr lang="en-US" sz="2600" b="0">
              <a:solidFill>
                <a:prstClr val="black"/>
              </a:solidFill>
              <a:latin typeface="Times New Roman" pitchFamily="18" charset="0"/>
            </a:endParaRPr>
          </a:p>
        </p:txBody>
      </p:sp>
      <p:sp>
        <p:nvSpPr>
          <p:cNvPr id="11307" name="Freeform 42"/>
          <p:cNvSpPr>
            <a:spLocks/>
          </p:cNvSpPr>
          <p:nvPr/>
        </p:nvSpPr>
        <p:spPr bwMode="auto">
          <a:xfrm>
            <a:off x="3869302" y="4278758"/>
            <a:ext cx="1692"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8" name="Freeform 43"/>
          <p:cNvSpPr>
            <a:spLocks/>
          </p:cNvSpPr>
          <p:nvPr/>
        </p:nvSpPr>
        <p:spPr bwMode="auto">
          <a:xfrm>
            <a:off x="3641000" y="4275380"/>
            <a:ext cx="458295" cy="1187172"/>
          </a:xfrm>
          <a:custGeom>
            <a:avLst/>
            <a:gdLst>
              <a:gd name="T0" fmla="*/ 2147483647 w 271"/>
              <a:gd name="T1" fmla="*/ 0 h 702"/>
              <a:gd name="T2" fmla="*/ 0 w 271"/>
              <a:gd name="T3" fmla="*/ 2147483647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270" y="0"/>
                </a:moveTo>
                <a:lnTo>
                  <a:pt x="0" y="701"/>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09" name="Freeform 44"/>
          <p:cNvSpPr>
            <a:spLocks/>
          </p:cNvSpPr>
          <p:nvPr/>
        </p:nvSpPr>
        <p:spPr bwMode="auto">
          <a:xfrm>
            <a:off x="3297712" y="3467019"/>
            <a:ext cx="10147" cy="948724"/>
          </a:xfrm>
          <a:custGeom>
            <a:avLst/>
            <a:gdLst>
              <a:gd name="T0" fmla="*/ 0 w 6"/>
              <a:gd name="T1" fmla="*/ 0 h 561"/>
              <a:gd name="T2" fmla="*/ 2147483647 w 6"/>
              <a:gd name="T3" fmla="*/ 2147483647 h 561"/>
              <a:gd name="T4" fmla="*/ 0 60000 65536"/>
              <a:gd name="T5" fmla="*/ 0 60000 65536"/>
              <a:gd name="T6" fmla="*/ 0 w 6"/>
              <a:gd name="T7" fmla="*/ 0 h 561"/>
              <a:gd name="T8" fmla="*/ 6 w 6"/>
              <a:gd name="T9" fmla="*/ 561 h 561"/>
            </a:gdLst>
            <a:ahLst/>
            <a:cxnLst>
              <a:cxn ang="T4">
                <a:pos x="T0" y="T1"/>
              </a:cxn>
              <a:cxn ang="T5">
                <a:pos x="T2" y="T3"/>
              </a:cxn>
            </a:cxnLst>
            <a:rect l="T6" t="T7" r="T8" b="T9"/>
            <a:pathLst>
              <a:path w="6" h="561">
                <a:moveTo>
                  <a:pt x="0" y="0"/>
                </a:moveTo>
                <a:lnTo>
                  <a:pt x="5" y="56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0" name="Freeform 45"/>
          <p:cNvSpPr>
            <a:spLocks/>
          </p:cNvSpPr>
          <p:nvPr/>
        </p:nvSpPr>
        <p:spPr bwMode="auto">
          <a:xfrm>
            <a:off x="4488266" y="3467028"/>
            <a:ext cx="10147" cy="957179"/>
          </a:xfrm>
          <a:custGeom>
            <a:avLst/>
            <a:gdLst>
              <a:gd name="T0" fmla="*/ 0 w 6"/>
              <a:gd name="T1" fmla="*/ 0 h 566"/>
              <a:gd name="T2" fmla="*/ 2147483647 w 6"/>
              <a:gd name="T3" fmla="*/ 2147483647 h 566"/>
              <a:gd name="T4" fmla="*/ 0 60000 65536"/>
              <a:gd name="T5" fmla="*/ 0 60000 65536"/>
              <a:gd name="T6" fmla="*/ 0 w 6"/>
              <a:gd name="T7" fmla="*/ 0 h 566"/>
              <a:gd name="T8" fmla="*/ 6 w 6"/>
              <a:gd name="T9" fmla="*/ 566 h 566"/>
            </a:gdLst>
            <a:ahLst/>
            <a:cxnLst>
              <a:cxn ang="T4">
                <a:pos x="T0" y="T1"/>
              </a:cxn>
              <a:cxn ang="T5">
                <a:pos x="T2" y="T3"/>
              </a:cxn>
            </a:cxnLst>
            <a:rect l="T6" t="T7" r="T8" b="T9"/>
            <a:pathLst>
              <a:path w="6" h="566">
                <a:moveTo>
                  <a:pt x="0" y="0"/>
                </a:moveTo>
                <a:lnTo>
                  <a:pt x="5" y="565"/>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1" name="Freeform 46"/>
          <p:cNvSpPr>
            <a:spLocks/>
          </p:cNvSpPr>
          <p:nvPr/>
        </p:nvSpPr>
        <p:spPr bwMode="auto">
          <a:xfrm>
            <a:off x="3181024" y="3137247"/>
            <a:ext cx="164039" cy="1582896"/>
          </a:xfrm>
          <a:custGeom>
            <a:avLst/>
            <a:gdLst>
              <a:gd name="T0" fmla="*/ 0 w 97"/>
              <a:gd name="T1" fmla="*/ 0 h 936"/>
              <a:gd name="T2" fmla="*/ 2147483647 w 97"/>
              <a:gd name="T3" fmla="*/ 0 h 936"/>
              <a:gd name="T4" fmla="*/ 2147483647 w 97"/>
              <a:gd name="T5" fmla="*/ 2147483647 h 936"/>
              <a:gd name="T6" fmla="*/ 0 w 97"/>
              <a:gd name="T7" fmla="*/ 2147483647 h 936"/>
              <a:gd name="T8" fmla="*/ 0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0" y="0"/>
                </a:moveTo>
                <a:lnTo>
                  <a:pt x="96" y="0"/>
                </a:lnTo>
                <a:lnTo>
                  <a:pt x="96" y="935"/>
                </a:lnTo>
                <a:lnTo>
                  <a:pt x="0" y="935"/>
                </a:lnTo>
                <a:lnTo>
                  <a:pt x="0" y="0"/>
                </a:lnTo>
              </a:path>
            </a:pathLst>
          </a:custGeom>
          <a:solidFill>
            <a:srgbClr val="FFFFFF"/>
          </a:solidFill>
          <a:ln w="25400" cap="rnd">
            <a:solidFill>
              <a:srgbClr val="FFFFFF"/>
            </a:solidFill>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2" name="Freeform 47"/>
          <p:cNvSpPr>
            <a:spLocks/>
          </p:cNvSpPr>
          <p:nvPr/>
        </p:nvSpPr>
        <p:spPr bwMode="auto">
          <a:xfrm>
            <a:off x="3363666" y="3198138"/>
            <a:ext cx="1691"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3" name="Freeform 48"/>
          <p:cNvSpPr>
            <a:spLocks/>
          </p:cNvSpPr>
          <p:nvPr/>
        </p:nvSpPr>
        <p:spPr bwMode="auto">
          <a:xfrm>
            <a:off x="3292639" y="2873432"/>
            <a:ext cx="1691"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4" name="Freeform 49" descr="Outlined diamond"/>
          <p:cNvSpPr>
            <a:spLocks/>
          </p:cNvSpPr>
          <p:nvPr/>
        </p:nvSpPr>
        <p:spPr bwMode="auto">
          <a:xfrm>
            <a:off x="4415537" y="2416827"/>
            <a:ext cx="140363" cy="451531"/>
          </a:xfrm>
          <a:custGeom>
            <a:avLst/>
            <a:gdLst>
              <a:gd name="T0" fmla="*/ 0 w 83"/>
              <a:gd name="T1" fmla="*/ 0 h 267"/>
              <a:gd name="T2" fmla="*/ 2147483647 w 83"/>
              <a:gd name="T3" fmla="*/ 0 h 267"/>
              <a:gd name="T4" fmla="*/ 2147483647 w 83"/>
              <a:gd name="T5" fmla="*/ 2147483647 h 267"/>
              <a:gd name="T6" fmla="*/ 0 w 83"/>
              <a:gd name="T7" fmla="*/ 2147483647 h 267"/>
              <a:gd name="T8" fmla="*/ 0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0" y="0"/>
                </a:moveTo>
                <a:lnTo>
                  <a:pt x="82" y="0"/>
                </a:lnTo>
                <a:lnTo>
                  <a:pt x="82" y="266"/>
                </a:lnTo>
                <a:lnTo>
                  <a:pt x="0" y="266"/>
                </a:lnTo>
                <a:lnTo>
                  <a:pt x="0" y="0"/>
                </a:lnTo>
              </a:path>
            </a:pathLst>
          </a:custGeom>
          <a:solidFill>
            <a:schemeClr val="tx1"/>
          </a:solidFill>
          <a:ln w="25400" cap="rnd">
            <a:solidFill>
              <a:srgbClr val="FFFFFF"/>
            </a:solidFill>
            <a:prstDash val="sysDot"/>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5" name="Freeform 50" descr="Outlined diamond"/>
          <p:cNvSpPr>
            <a:spLocks/>
          </p:cNvSpPr>
          <p:nvPr/>
        </p:nvSpPr>
        <p:spPr bwMode="auto">
          <a:xfrm>
            <a:off x="4454444" y="4938298"/>
            <a:ext cx="126835" cy="451532"/>
          </a:xfrm>
          <a:custGeom>
            <a:avLst/>
            <a:gdLst>
              <a:gd name="T0" fmla="*/ 0 w 75"/>
              <a:gd name="T1" fmla="*/ 0 h 267"/>
              <a:gd name="T2" fmla="*/ 2147483647 w 75"/>
              <a:gd name="T3" fmla="*/ 0 h 267"/>
              <a:gd name="T4" fmla="*/ 2147483647 w 75"/>
              <a:gd name="T5" fmla="*/ 2147483647 h 267"/>
              <a:gd name="T6" fmla="*/ 0 w 75"/>
              <a:gd name="T7" fmla="*/ 2147483647 h 267"/>
              <a:gd name="T8" fmla="*/ 0 w 75"/>
              <a:gd name="T9" fmla="*/ 0 h 267"/>
              <a:gd name="T10" fmla="*/ 0 60000 65536"/>
              <a:gd name="T11" fmla="*/ 0 60000 65536"/>
              <a:gd name="T12" fmla="*/ 0 60000 65536"/>
              <a:gd name="T13" fmla="*/ 0 60000 65536"/>
              <a:gd name="T14" fmla="*/ 0 60000 65536"/>
              <a:gd name="T15" fmla="*/ 0 w 75"/>
              <a:gd name="T16" fmla="*/ 0 h 267"/>
              <a:gd name="T17" fmla="*/ 75 w 75"/>
              <a:gd name="T18" fmla="*/ 267 h 267"/>
            </a:gdLst>
            <a:ahLst/>
            <a:cxnLst>
              <a:cxn ang="T10">
                <a:pos x="T0" y="T1"/>
              </a:cxn>
              <a:cxn ang="T11">
                <a:pos x="T2" y="T3"/>
              </a:cxn>
              <a:cxn ang="T12">
                <a:pos x="T4" y="T5"/>
              </a:cxn>
              <a:cxn ang="T13">
                <a:pos x="T6" y="T7"/>
              </a:cxn>
              <a:cxn ang="T14">
                <a:pos x="T8" y="T9"/>
              </a:cxn>
            </a:cxnLst>
            <a:rect l="T15" t="T16" r="T17" b="T18"/>
            <a:pathLst>
              <a:path w="75" h="267">
                <a:moveTo>
                  <a:pt x="0" y="0"/>
                </a:moveTo>
                <a:lnTo>
                  <a:pt x="74" y="0"/>
                </a:lnTo>
                <a:lnTo>
                  <a:pt x="74" y="266"/>
                </a:lnTo>
                <a:lnTo>
                  <a:pt x="0" y="266"/>
                </a:lnTo>
                <a:lnTo>
                  <a:pt x="0" y="0"/>
                </a:lnTo>
              </a:path>
            </a:pathLst>
          </a:custGeom>
          <a:solidFill>
            <a:schemeClr val="tx1">
              <a:lumMod val="95000"/>
            </a:schemeClr>
          </a:solidFill>
          <a:ln w="25400" cap="rnd">
            <a:solidFill>
              <a:srgbClr val="FFFFFF"/>
            </a:solidFill>
            <a:prstDash val="sysDot"/>
            <a:round/>
            <a:headEnd/>
            <a:tailEnd/>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6" name="Freeform 51"/>
          <p:cNvSpPr>
            <a:spLocks/>
          </p:cNvSpPr>
          <p:nvPr/>
        </p:nvSpPr>
        <p:spPr bwMode="auto">
          <a:xfrm>
            <a:off x="4410463" y="2498012"/>
            <a:ext cx="1692" cy="700127"/>
          </a:xfrm>
          <a:custGeom>
            <a:avLst/>
            <a:gdLst>
              <a:gd name="T0" fmla="*/ 0 w 1"/>
              <a:gd name="T1" fmla="*/ 0 h 414"/>
              <a:gd name="T2" fmla="*/ 0 w 1"/>
              <a:gd name="T3" fmla="*/ 2147483647 h 414"/>
              <a:gd name="T4" fmla="*/ 0 60000 65536"/>
              <a:gd name="T5" fmla="*/ 0 60000 65536"/>
              <a:gd name="T6" fmla="*/ 0 w 1"/>
              <a:gd name="T7" fmla="*/ 0 h 414"/>
              <a:gd name="T8" fmla="*/ 1 w 1"/>
              <a:gd name="T9" fmla="*/ 414 h 414"/>
            </a:gdLst>
            <a:ahLst/>
            <a:cxnLst>
              <a:cxn ang="T4">
                <a:pos x="T0" y="T1"/>
              </a:cxn>
              <a:cxn ang="T5">
                <a:pos x="T2" y="T3"/>
              </a:cxn>
            </a:cxnLst>
            <a:rect l="T6" t="T7" r="T8" b="T9"/>
            <a:pathLst>
              <a:path w="1" h="414">
                <a:moveTo>
                  <a:pt x="0" y="0"/>
                </a:moveTo>
                <a:lnTo>
                  <a:pt x="0" y="413"/>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7" name="Freeform 52"/>
          <p:cNvSpPr>
            <a:spLocks/>
          </p:cNvSpPr>
          <p:nvPr/>
        </p:nvSpPr>
        <p:spPr bwMode="auto">
          <a:xfrm>
            <a:off x="4442606" y="4672791"/>
            <a:ext cx="1691" cy="683216"/>
          </a:xfrm>
          <a:custGeom>
            <a:avLst/>
            <a:gdLst>
              <a:gd name="T0" fmla="*/ 0 w 1"/>
              <a:gd name="T1" fmla="*/ 2147483647 h 404"/>
              <a:gd name="T2" fmla="*/ 0 w 1"/>
              <a:gd name="T3" fmla="*/ 0 h 404"/>
              <a:gd name="T4" fmla="*/ 0 60000 65536"/>
              <a:gd name="T5" fmla="*/ 0 60000 65536"/>
              <a:gd name="T6" fmla="*/ 0 w 1"/>
              <a:gd name="T7" fmla="*/ 0 h 404"/>
              <a:gd name="T8" fmla="*/ 1 w 1"/>
              <a:gd name="T9" fmla="*/ 404 h 404"/>
            </a:gdLst>
            <a:ahLst/>
            <a:cxnLst>
              <a:cxn ang="T4">
                <a:pos x="T0" y="T1"/>
              </a:cxn>
              <a:cxn ang="T5">
                <a:pos x="T2" y="T3"/>
              </a:cxn>
            </a:cxnLst>
            <a:rect l="T6" t="T7" r="T8" b="T9"/>
            <a:pathLst>
              <a:path w="1" h="404">
                <a:moveTo>
                  <a:pt x="0" y="403"/>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8" name="Freeform 53"/>
          <p:cNvSpPr>
            <a:spLocks/>
          </p:cNvSpPr>
          <p:nvPr/>
        </p:nvSpPr>
        <p:spPr bwMode="auto">
          <a:xfrm>
            <a:off x="4588043" y="5017793"/>
            <a:ext cx="1691" cy="334843"/>
          </a:xfrm>
          <a:custGeom>
            <a:avLst/>
            <a:gdLst>
              <a:gd name="T0" fmla="*/ 0 w 1"/>
              <a:gd name="T1" fmla="*/ 0 h 198"/>
              <a:gd name="T2" fmla="*/ 0 w 1"/>
              <a:gd name="T3" fmla="*/ 2147483647 h 198"/>
              <a:gd name="T4" fmla="*/ 0 60000 65536"/>
              <a:gd name="T5" fmla="*/ 0 60000 65536"/>
              <a:gd name="T6" fmla="*/ 0 w 1"/>
              <a:gd name="T7" fmla="*/ 0 h 198"/>
              <a:gd name="T8" fmla="*/ 1 w 1"/>
              <a:gd name="T9" fmla="*/ 198 h 198"/>
            </a:gdLst>
            <a:ahLst/>
            <a:cxnLst>
              <a:cxn ang="T4">
                <a:pos x="T0" y="T1"/>
              </a:cxn>
              <a:cxn ang="T5">
                <a:pos x="T2" y="T3"/>
              </a:cxn>
            </a:cxnLst>
            <a:rect l="T6" t="T7" r="T8" b="T9"/>
            <a:pathLst>
              <a:path w="1" h="198">
                <a:moveTo>
                  <a:pt x="0" y="0"/>
                </a:moveTo>
                <a:lnTo>
                  <a:pt x="0" y="197"/>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19" name="Freeform 54"/>
          <p:cNvSpPr>
            <a:spLocks/>
          </p:cNvSpPr>
          <p:nvPr/>
        </p:nvSpPr>
        <p:spPr bwMode="auto">
          <a:xfrm>
            <a:off x="4579576" y="2832843"/>
            <a:ext cx="1692" cy="365284"/>
          </a:xfrm>
          <a:custGeom>
            <a:avLst/>
            <a:gdLst>
              <a:gd name="T0" fmla="*/ 0 w 1"/>
              <a:gd name="T1" fmla="*/ 0 h 216"/>
              <a:gd name="T2" fmla="*/ 0 w 1"/>
              <a:gd name="T3" fmla="*/ 2147483647 h 216"/>
              <a:gd name="T4" fmla="*/ 0 60000 65536"/>
              <a:gd name="T5" fmla="*/ 0 60000 65536"/>
              <a:gd name="T6" fmla="*/ 0 w 1"/>
              <a:gd name="T7" fmla="*/ 0 h 216"/>
              <a:gd name="T8" fmla="*/ 1 w 1"/>
              <a:gd name="T9" fmla="*/ 216 h 216"/>
            </a:gdLst>
            <a:ahLst/>
            <a:cxnLst>
              <a:cxn ang="T4">
                <a:pos x="T0" y="T1"/>
              </a:cxn>
              <a:cxn ang="T5">
                <a:pos x="T2" y="T3"/>
              </a:cxn>
            </a:cxnLst>
            <a:rect l="T6" t="T7" r="T8" b="T9"/>
            <a:pathLst>
              <a:path w="1" h="216">
                <a:moveTo>
                  <a:pt x="0" y="0"/>
                </a:moveTo>
                <a:lnTo>
                  <a:pt x="0" y="215"/>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20" name="Freeform 55"/>
          <p:cNvSpPr>
            <a:spLocks/>
          </p:cNvSpPr>
          <p:nvPr/>
        </p:nvSpPr>
        <p:spPr bwMode="auto">
          <a:xfrm>
            <a:off x="4588043" y="4674482"/>
            <a:ext cx="1691" cy="344990"/>
          </a:xfrm>
          <a:custGeom>
            <a:avLst/>
            <a:gdLst>
              <a:gd name="T0" fmla="*/ 0 w 1"/>
              <a:gd name="T1" fmla="*/ 2147483647 h 204"/>
              <a:gd name="T2" fmla="*/ 0 w 1"/>
              <a:gd name="T3" fmla="*/ 0 h 204"/>
              <a:gd name="T4" fmla="*/ 0 60000 65536"/>
              <a:gd name="T5" fmla="*/ 0 60000 65536"/>
              <a:gd name="T6" fmla="*/ 0 w 1"/>
              <a:gd name="T7" fmla="*/ 0 h 204"/>
              <a:gd name="T8" fmla="*/ 1 w 1"/>
              <a:gd name="T9" fmla="*/ 204 h 204"/>
            </a:gdLst>
            <a:ahLst/>
            <a:cxnLst>
              <a:cxn ang="T4">
                <a:pos x="T0" y="T1"/>
              </a:cxn>
              <a:cxn ang="T5">
                <a:pos x="T2" y="T3"/>
              </a:cxn>
            </a:cxnLst>
            <a:rect l="T6" t="T7" r="T8" b="T9"/>
            <a:pathLst>
              <a:path w="1" h="204">
                <a:moveTo>
                  <a:pt x="0" y="203"/>
                </a:moveTo>
                <a:lnTo>
                  <a:pt x="0" y="0"/>
                </a:lnTo>
              </a:path>
            </a:pathLst>
          </a:custGeom>
          <a:noFill/>
          <a:ln w="12700" cap="rnd">
            <a:solidFill>
              <a:srgbClr val="000000"/>
            </a:solidFill>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21" name="Freeform 56"/>
          <p:cNvSpPr>
            <a:spLocks/>
          </p:cNvSpPr>
          <p:nvPr/>
        </p:nvSpPr>
        <p:spPr bwMode="auto">
          <a:xfrm>
            <a:off x="4440903" y="5364463"/>
            <a:ext cx="1692" cy="551308"/>
          </a:xfrm>
          <a:custGeom>
            <a:avLst/>
            <a:gdLst>
              <a:gd name="T0" fmla="*/ 0 w 1"/>
              <a:gd name="T1" fmla="*/ 0 h 326"/>
              <a:gd name="T2" fmla="*/ 0 w 1"/>
              <a:gd name="T3" fmla="*/ 2147483647 h 326"/>
              <a:gd name="T4" fmla="*/ 0 60000 65536"/>
              <a:gd name="T5" fmla="*/ 0 60000 65536"/>
              <a:gd name="T6" fmla="*/ 0 w 1"/>
              <a:gd name="T7" fmla="*/ 0 h 326"/>
              <a:gd name="T8" fmla="*/ 1 w 1"/>
              <a:gd name="T9" fmla="*/ 326 h 326"/>
            </a:gdLst>
            <a:ahLst/>
            <a:cxnLst>
              <a:cxn ang="T4">
                <a:pos x="T0" y="T1"/>
              </a:cxn>
              <a:cxn ang="T5">
                <a:pos x="T2" y="T3"/>
              </a:cxn>
            </a:cxnLst>
            <a:rect l="T6" t="T7" r="T8" b="T9"/>
            <a:pathLst>
              <a:path w="1" h="326">
                <a:moveTo>
                  <a:pt x="0" y="0"/>
                </a:moveTo>
                <a:lnTo>
                  <a:pt x="0" y="325"/>
                </a:lnTo>
              </a:path>
            </a:pathLst>
          </a:custGeom>
          <a:noFill/>
          <a:ln w="12700" cap="rnd">
            <a:solidFill>
              <a:srgbClr val="000000"/>
            </a:solidFill>
            <a:prstDash val="sysDot"/>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22" name="Freeform 57"/>
          <p:cNvSpPr>
            <a:spLocks/>
          </p:cNvSpPr>
          <p:nvPr/>
        </p:nvSpPr>
        <p:spPr bwMode="auto">
          <a:xfrm>
            <a:off x="4589723" y="5364473"/>
            <a:ext cx="1692" cy="527631"/>
          </a:xfrm>
          <a:custGeom>
            <a:avLst/>
            <a:gdLst>
              <a:gd name="T0" fmla="*/ 0 w 1"/>
              <a:gd name="T1" fmla="*/ 0 h 312"/>
              <a:gd name="T2" fmla="*/ 0 w 1"/>
              <a:gd name="T3" fmla="*/ 2147483647 h 312"/>
              <a:gd name="T4" fmla="*/ 0 60000 65536"/>
              <a:gd name="T5" fmla="*/ 0 60000 65536"/>
              <a:gd name="T6" fmla="*/ 0 w 1"/>
              <a:gd name="T7" fmla="*/ 0 h 312"/>
              <a:gd name="T8" fmla="*/ 1 w 1"/>
              <a:gd name="T9" fmla="*/ 312 h 312"/>
            </a:gdLst>
            <a:ahLst/>
            <a:cxnLst>
              <a:cxn ang="T4">
                <a:pos x="T0" y="T1"/>
              </a:cxn>
              <a:cxn ang="T5">
                <a:pos x="T2" y="T3"/>
              </a:cxn>
            </a:cxnLst>
            <a:rect l="T6" t="T7" r="T8" b="T9"/>
            <a:pathLst>
              <a:path w="1" h="312">
                <a:moveTo>
                  <a:pt x="0" y="0"/>
                </a:moveTo>
                <a:lnTo>
                  <a:pt x="0" y="311"/>
                </a:lnTo>
              </a:path>
            </a:pathLst>
          </a:custGeom>
          <a:noFill/>
          <a:ln w="12700" cap="rnd">
            <a:solidFill>
              <a:srgbClr val="000000"/>
            </a:solidFill>
            <a:prstDash val="sysDot"/>
            <a:round/>
            <a:headEnd type="none" w="sm" len="sm"/>
            <a:tailEnd type="none" w="sm" len="sm"/>
          </a:ln>
        </p:spPr>
        <p:txBody>
          <a:bodyPr lIns="91364" tIns="45682" rIns="91364" bIns="45682"/>
          <a:lstStyle/>
          <a:p>
            <a:pPr>
              <a:lnSpc>
                <a:spcPct val="100000"/>
              </a:lnSpc>
            </a:pPr>
            <a:endParaRPr lang="en-US" sz="2600" b="0">
              <a:solidFill>
                <a:prstClr val="black"/>
              </a:solidFill>
              <a:latin typeface="Times New Roman" pitchFamily="18" charset="0"/>
            </a:endParaRPr>
          </a:p>
        </p:txBody>
      </p:sp>
      <p:sp>
        <p:nvSpPr>
          <p:cNvPr id="11325" name="Rectangle 60"/>
          <p:cNvSpPr>
            <a:spLocks noChangeArrowheads="1"/>
          </p:cNvSpPr>
          <p:nvPr/>
        </p:nvSpPr>
        <p:spPr bwMode="auto">
          <a:xfrm>
            <a:off x="3390713" y="1999128"/>
            <a:ext cx="823579" cy="226611"/>
          </a:xfrm>
          <a:prstGeom prst="rect">
            <a:avLst/>
          </a:prstGeom>
          <a:noFill/>
          <a:ln w="9525">
            <a:noFill/>
            <a:miter lim="800000"/>
            <a:headEnd/>
            <a:tailEnd/>
          </a:ln>
        </p:spPr>
        <p:txBody>
          <a:bodyPr wrap="none" lIns="0" tIns="0" rIns="0" bIns="0"/>
          <a:lstStyle/>
          <a:p>
            <a:pPr>
              <a:lnSpc>
                <a:spcPct val="100000"/>
              </a:lnSpc>
            </a:pPr>
            <a:r>
              <a:rPr lang="en-US" sz="2100" b="0">
                <a:solidFill>
                  <a:srgbClr val="000000"/>
                </a:solidFill>
              </a:rPr>
              <a:t>ROW 1</a:t>
            </a:r>
          </a:p>
        </p:txBody>
      </p:sp>
      <p:sp>
        <p:nvSpPr>
          <p:cNvPr id="11326" name="Rectangle 61"/>
          <p:cNvSpPr>
            <a:spLocks noChangeArrowheads="1"/>
          </p:cNvSpPr>
          <p:nvPr/>
        </p:nvSpPr>
        <p:spPr bwMode="auto">
          <a:xfrm>
            <a:off x="4665830" y="2010967"/>
            <a:ext cx="821888" cy="226611"/>
          </a:xfrm>
          <a:prstGeom prst="rect">
            <a:avLst/>
          </a:prstGeom>
          <a:noFill/>
          <a:ln w="9525">
            <a:noFill/>
            <a:miter lim="800000"/>
            <a:headEnd/>
            <a:tailEnd/>
          </a:ln>
        </p:spPr>
        <p:txBody>
          <a:bodyPr wrap="none" lIns="0" tIns="0" rIns="0" bIns="0"/>
          <a:lstStyle/>
          <a:p>
            <a:pPr>
              <a:lnSpc>
                <a:spcPct val="100000"/>
              </a:lnSpc>
            </a:pPr>
            <a:r>
              <a:rPr lang="en-US" sz="2100" b="0">
                <a:solidFill>
                  <a:srgbClr val="000000"/>
                </a:solidFill>
              </a:rPr>
              <a:t>ROW 2</a:t>
            </a:r>
          </a:p>
        </p:txBody>
      </p:sp>
      <p:sp>
        <p:nvSpPr>
          <p:cNvPr id="11328" name="Rectangle 63"/>
          <p:cNvSpPr>
            <a:spLocks noChangeArrowheads="1"/>
          </p:cNvSpPr>
          <p:nvPr/>
        </p:nvSpPr>
        <p:spPr bwMode="auto">
          <a:xfrm>
            <a:off x="3896371" y="967528"/>
            <a:ext cx="1236215" cy="284110"/>
          </a:xfrm>
          <a:prstGeom prst="rect">
            <a:avLst/>
          </a:prstGeom>
          <a:noFill/>
          <a:ln w="9525">
            <a:noFill/>
            <a:miter lim="800000"/>
            <a:headEnd/>
            <a:tailEnd/>
          </a:ln>
        </p:spPr>
        <p:txBody>
          <a:bodyPr wrap="none" lIns="0" tIns="0" rIns="0" bIns="0"/>
          <a:lstStyle/>
          <a:p>
            <a:pPr>
              <a:lnSpc>
                <a:spcPct val="100000"/>
              </a:lnSpc>
            </a:pPr>
            <a:endParaRPr lang="en-US" sz="2700" b="0" dirty="0">
              <a:solidFill>
                <a:srgbClr val="000000"/>
              </a:solidFill>
            </a:endParaRPr>
          </a:p>
        </p:txBody>
      </p:sp>
      <p:sp>
        <p:nvSpPr>
          <p:cNvPr id="75" name="Right Arrow 74"/>
          <p:cNvSpPr/>
          <p:nvPr/>
        </p:nvSpPr>
        <p:spPr>
          <a:xfrm>
            <a:off x="2110529" y="2591013"/>
            <a:ext cx="1136438" cy="162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91364" tIns="45682" rIns="91364" bIns="45682" rtlCol="0" anchor="ctr"/>
          <a:lstStyle/>
          <a:p>
            <a:pPr algn="ctr">
              <a:lnSpc>
                <a:spcPct val="100000"/>
              </a:lnSpc>
            </a:pPr>
            <a:endParaRPr lang="en-US" sz="2600" b="0">
              <a:solidFill>
                <a:prstClr val="white"/>
              </a:solidFill>
            </a:endParaRPr>
          </a:p>
        </p:txBody>
      </p:sp>
      <p:sp>
        <p:nvSpPr>
          <p:cNvPr id="76" name="Right Arrow 75"/>
          <p:cNvSpPr/>
          <p:nvPr/>
        </p:nvSpPr>
        <p:spPr>
          <a:xfrm rot="10800000">
            <a:off x="5682192" y="2591013"/>
            <a:ext cx="1136438" cy="1623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91364" tIns="45682" rIns="91364" bIns="45682" rtlCol="0" anchor="ctr"/>
          <a:lstStyle/>
          <a:p>
            <a:pPr algn="ctr">
              <a:lnSpc>
                <a:spcPct val="100000"/>
              </a:lnSpc>
            </a:pPr>
            <a:endParaRPr lang="en-US" sz="2600" b="0">
              <a:solidFill>
                <a:prstClr val="white"/>
              </a:solidFill>
            </a:endParaRPr>
          </a:p>
        </p:txBody>
      </p:sp>
      <p:sp>
        <p:nvSpPr>
          <p:cNvPr id="2" name="Rectangle 1"/>
          <p:cNvSpPr/>
          <p:nvPr/>
        </p:nvSpPr>
        <p:spPr>
          <a:xfrm>
            <a:off x="3773799" y="1428875"/>
            <a:ext cx="1392946" cy="461665"/>
          </a:xfrm>
          <a:prstGeom prst="rect">
            <a:avLst/>
          </a:prstGeom>
        </p:spPr>
        <p:txBody>
          <a:bodyPr wrap="none" lIns="91364" tIns="45682" rIns="91364" bIns="45682">
            <a:spAutoFit/>
          </a:bodyPr>
          <a:lstStyle/>
          <a:p>
            <a:pPr>
              <a:lnSpc>
                <a:spcPct val="100000"/>
              </a:lnSpc>
            </a:pPr>
            <a:r>
              <a:rPr lang="en-US" sz="2400" dirty="0">
                <a:solidFill>
                  <a:srgbClr val="000000"/>
                </a:solidFill>
              </a:rPr>
              <a:t>DF PAIR</a:t>
            </a:r>
          </a:p>
        </p:txBody>
      </p:sp>
      <p:sp>
        <p:nvSpPr>
          <p:cNvPr id="3" name="TextBox 2"/>
          <p:cNvSpPr txBox="1"/>
          <p:nvPr/>
        </p:nvSpPr>
        <p:spPr>
          <a:xfrm>
            <a:off x="6869370" y="2496310"/>
            <a:ext cx="1313027" cy="341555"/>
          </a:xfrm>
          <a:prstGeom prst="rect">
            <a:avLst/>
          </a:prstGeom>
          <a:noFill/>
        </p:spPr>
        <p:txBody>
          <a:bodyPr wrap="none" lIns="91364" tIns="45682" rIns="91364" bIns="45682" rtlCol="0">
            <a:spAutoFit/>
          </a:bodyPr>
          <a:lstStyle/>
          <a:p>
            <a:r>
              <a:rPr lang="en-US" dirty="0" smtClean="0">
                <a:solidFill>
                  <a:schemeClr val="bg2"/>
                </a:solidFill>
              </a:rPr>
              <a:t>PRELOAD</a:t>
            </a:r>
            <a:endParaRPr lang="en-US" dirty="0">
              <a:solidFill>
                <a:schemeClr val="bg2"/>
              </a:solidFill>
            </a:endParaRPr>
          </a:p>
        </p:txBody>
      </p:sp>
      <p:sp>
        <p:nvSpPr>
          <p:cNvPr id="65" name="TextBox 64"/>
          <p:cNvSpPr txBox="1"/>
          <p:nvPr/>
        </p:nvSpPr>
        <p:spPr>
          <a:xfrm>
            <a:off x="1493090" y="6048367"/>
            <a:ext cx="6650129" cy="590854"/>
          </a:xfrm>
          <a:prstGeom prst="rect">
            <a:avLst/>
          </a:prstGeom>
          <a:noFill/>
        </p:spPr>
        <p:txBody>
          <a:bodyPr wrap="none" lIns="91364" tIns="45682" rIns="91364" bIns="45682" rtlCol="0">
            <a:spAutoFit/>
          </a:bodyPr>
          <a:lstStyle/>
          <a:p>
            <a:r>
              <a:rPr lang="en-US" dirty="0" smtClean="0">
                <a:solidFill>
                  <a:sysClr val="windowText" lastClr="000000"/>
                </a:solidFill>
              </a:rPr>
              <a:t>PRELOAD =  AXIAL LOAD REQUIRED TO CLOSE THE GAP</a:t>
            </a:r>
          </a:p>
          <a:p>
            <a:r>
              <a:rPr lang="en-US" dirty="0" smtClean="0">
                <a:solidFill>
                  <a:sysClr val="windowText" lastClr="000000"/>
                </a:solidFill>
              </a:rPr>
              <a:t> </a:t>
            </a:r>
            <a:endParaRPr lang="en-US" dirty="0">
              <a:solidFill>
                <a:sysClr val="windowText" lastClr="000000"/>
              </a:solidFill>
            </a:endParaRPr>
          </a:p>
        </p:txBody>
      </p:sp>
      <p:sp>
        <p:nvSpPr>
          <p:cNvPr id="66" name="Title 1"/>
          <p:cNvSpPr>
            <a:spLocks noGrp="1"/>
          </p:cNvSpPr>
          <p:nvPr>
            <p:ph type="title"/>
          </p:nvPr>
        </p:nvSpPr>
        <p:spPr>
          <a:xfrm>
            <a:off x="3117850" y="450850"/>
            <a:ext cx="3771759" cy="562932"/>
          </a:xfrm>
        </p:spPr>
        <p:txBody>
          <a:bodyPr/>
          <a:lstStyle/>
          <a:p>
            <a:r>
              <a:rPr lang="en-US" dirty="0" smtClean="0"/>
              <a:t>What is Preload?</a:t>
            </a:r>
            <a:endParaRPr lang="en-US" dirty="0"/>
          </a:p>
        </p:txBody>
      </p:sp>
      <p:graphicFrame>
        <p:nvGraphicFramePr>
          <p:cNvPr id="67" name="Table 66"/>
          <p:cNvGraphicFramePr>
            <a:graphicFrameLocks noGrp="1"/>
          </p:cNvGraphicFramePr>
          <p:nvPr>
            <p:extLst>
              <p:ext uri="{D42A27DB-BD31-4B8C-83A1-F6EECF244321}">
                <p14:modId xmlns:p14="http://schemas.microsoft.com/office/powerpoint/2010/main" val="831120026"/>
              </p:ext>
            </p:extLst>
          </p:nvPr>
        </p:nvGraphicFramePr>
        <p:xfrm>
          <a:off x="6470650" y="3270250"/>
          <a:ext cx="1752600" cy="2301240"/>
        </p:xfrm>
        <a:graphic>
          <a:graphicData uri="http://schemas.openxmlformats.org/drawingml/2006/table">
            <a:tbl>
              <a:tblPr firstRow="1" bandRow="1">
                <a:tableStyleId>{5C22544A-7EE6-4342-B048-85BDC9FD1C3A}</a:tableStyleId>
              </a:tblPr>
              <a:tblGrid>
                <a:gridCol w="667657"/>
                <a:gridCol w="1084943"/>
              </a:tblGrid>
              <a:tr h="4470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l-GR" sz="1800" dirty="0" smtClean="0">
                          <a:solidFill>
                            <a:srgbClr val="000000"/>
                          </a:solidFill>
                          <a:latin typeface="Arial" panose="020B0604020202020204" pitchFamily="34" charset="0"/>
                          <a:cs typeface="Arial" panose="020B0604020202020204" pitchFamily="34" charset="0"/>
                        </a:rPr>
                        <a:t>β</a:t>
                      </a:r>
                      <a:endParaRPr lang="en-US"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800" dirty="0" smtClean="0">
                          <a:solidFill>
                            <a:srgbClr val="000000"/>
                          </a:solidFill>
                          <a:latin typeface="Arial" panose="020B0604020202020204" pitchFamily="34" charset="0"/>
                          <a:cs typeface="Arial" panose="020B0604020202020204" pitchFamily="34" charset="0"/>
                        </a:rPr>
                        <a:t>Cot(</a:t>
                      </a:r>
                      <a:r>
                        <a:rPr lang="el-GR" sz="1800" dirty="0" smtClean="0">
                          <a:solidFill>
                            <a:srgbClr val="000000"/>
                          </a:solidFill>
                          <a:latin typeface="Arial" panose="020B0604020202020204" pitchFamily="34" charset="0"/>
                          <a:cs typeface="Arial" panose="020B0604020202020204" pitchFamily="34" charset="0"/>
                        </a:rPr>
                        <a:t>β</a:t>
                      </a:r>
                      <a:r>
                        <a:rPr lang="en-US" sz="1800" dirty="0" smtClean="0">
                          <a:solidFill>
                            <a:srgbClr val="000000"/>
                          </a:solidFill>
                          <a:latin typeface="Arial" panose="020B0604020202020204" pitchFamily="34" charset="0"/>
                          <a:cs typeface="Arial" panose="020B0604020202020204" pitchFamily="34" charset="0"/>
                        </a:rPr>
                        <a:t>/2)</a:t>
                      </a:r>
                      <a:endParaRPr lang="en-US" dirty="0"/>
                    </a:p>
                  </a:txBody>
                  <a:tcPr/>
                </a:tc>
              </a:tr>
              <a:tr h="370840">
                <a:tc>
                  <a:txBody>
                    <a:bodyPr/>
                    <a:lstStyle/>
                    <a:p>
                      <a:pPr algn="ctr"/>
                      <a:r>
                        <a:rPr lang="en-US" b="1" dirty="0" smtClean="0"/>
                        <a:t>5</a:t>
                      </a:r>
                      <a:r>
                        <a:rPr lang="el-GR" b="1" baseline="30000" dirty="0" smtClean="0">
                          <a:latin typeface="Calibri"/>
                        </a:rPr>
                        <a:t>ο</a:t>
                      </a:r>
                      <a:endParaRPr lang="en-US" b="1" baseline="30000" dirty="0"/>
                    </a:p>
                  </a:txBody>
                  <a:tcPr/>
                </a:tc>
                <a:tc>
                  <a:txBody>
                    <a:bodyPr/>
                    <a:lstStyle/>
                    <a:p>
                      <a:pPr algn="ctr"/>
                      <a:r>
                        <a:rPr lang="en-US" b="1" dirty="0" smtClean="0"/>
                        <a:t>22.9</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10</a:t>
                      </a:r>
                      <a:r>
                        <a:rPr lang="el-GR" b="1" baseline="30000" dirty="0" smtClean="0">
                          <a:latin typeface="Calibri"/>
                        </a:rPr>
                        <a:t>ο</a:t>
                      </a:r>
                      <a:endParaRPr lang="en-US" b="1" dirty="0"/>
                    </a:p>
                  </a:txBody>
                  <a:tcPr/>
                </a:tc>
                <a:tc>
                  <a:txBody>
                    <a:bodyPr/>
                    <a:lstStyle/>
                    <a:p>
                      <a:pPr algn="ctr"/>
                      <a:r>
                        <a:rPr lang="en-US" b="1" dirty="0" smtClean="0"/>
                        <a:t>11.4</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15</a:t>
                      </a:r>
                      <a:r>
                        <a:rPr lang="el-GR" b="1" baseline="30000" dirty="0" smtClean="0">
                          <a:latin typeface="Calibri"/>
                        </a:rPr>
                        <a:t>ο</a:t>
                      </a:r>
                      <a:endParaRPr lang="en-US" b="1" dirty="0"/>
                    </a:p>
                  </a:txBody>
                  <a:tcPr/>
                </a:tc>
                <a:tc>
                  <a:txBody>
                    <a:bodyPr/>
                    <a:lstStyle/>
                    <a:p>
                      <a:pPr algn="ctr"/>
                      <a:r>
                        <a:rPr lang="en-US" b="1" dirty="0" smtClean="0"/>
                        <a:t>7.56</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20</a:t>
                      </a:r>
                      <a:r>
                        <a:rPr lang="el-GR" b="1" baseline="30000" dirty="0" smtClean="0">
                          <a:latin typeface="Calibri"/>
                        </a:rPr>
                        <a:t>ο</a:t>
                      </a:r>
                      <a:endParaRPr lang="en-US" b="1" dirty="0"/>
                    </a:p>
                  </a:txBody>
                  <a:tcPr/>
                </a:tc>
                <a:tc>
                  <a:txBody>
                    <a:bodyPr/>
                    <a:lstStyle/>
                    <a:p>
                      <a:pPr algn="ctr"/>
                      <a:r>
                        <a:rPr lang="en-US" b="1" dirty="0" smtClean="0"/>
                        <a:t>5.67</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25</a:t>
                      </a:r>
                      <a:r>
                        <a:rPr lang="el-GR" b="1" baseline="30000" dirty="0" smtClean="0">
                          <a:latin typeface="Calibri"/>
                        </a:rPr>
                        <a:t>ο</a:t>
                      </a:r>
                      <a:endParaRPr lang="en-US" b="1" dirty="0"/>
                    </a:p>
                  </a:txBody>
                  <a:tcPr/>
                </a:tc>
                <a:tc>
                  <a:txBody>
                    <a:bodyPr/>
                    <a:lstStyle/>
                    <a:p>
                      <a:pPr algn="ctr"/>
                      <a:r>
                        <a:rPr lang="en-US" b="1" dirty="0" smtClean="0"/>
                        <a:t>4.51</a:t>
                      </a:r>
                      <a:endParaRPr lang="en-US" b="1" dirty="0"/>
                    </a:p>
                  </a:txBody>
                  <a:tcPr/>
                </a:tc>
              </a:tr>
            </a:tbl>
          </a:graphicData>
        </a:graphic>
      </p:graphicFrame>
      <p:sp>
        <p:nvSpPr>
          <p:cNvPr id="68" name="TextBox 67"/>
          <p:cNvSpPr txBox="1"/>
          <p:nvPr/>
        </p:nvSpPr>
        <p:spPr>
          <a:xfrm>
            <a:off x="4413250" y="7113268"/>
            <a:ext cx="609600" cy="341632"/>
          </a:xfrm>
          <a:prstGeom prst="rect">
            <a:avLst/>
          </a:prstGeom>
          <a:noFill/>
        </p:spPr>
        <p:txBody>
          <a:bodyPr wrap="square" rtlCol="0">
            <a:spAutoFit/>
          </a:bodyPr>
          <a:lstStyle/>
          <a:p>
            <a:pPr algn="ctr"/>
            <a:r>
              <a:rPr lang="en-US" dirty="0" smtClean="0"/>
              <a:t>16</a:t>
            </a:r>
            <a:endParaRPr lang="en-US" dirty="0"/>
          </a:p>
        </p:txBody>
      </p:sp>
    </p:spTree>
    <p:extLst>
      <p:ext uri="{BB962C8B-B14F-4D97-AF65-F5344CB8AC3E}">
        <p14:creationId xmlns:p14="http://schemas.microsoft.com/office/powerpoint/2010/main" val="3825514112"/>
      </p:ext>
    </p:extLst>
  </p:cSld>
  <p:clrMapOvr>
    <a:masterClrMapping/>
  </p:clrMapOvr>
  <p:transition advTm="46535">
    <p:cover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831850" y="1212850"/>
            <a:ext cx="7391400" cy="5543551"/>
          </a:xfrm>
          <a:prstGeom prst="rect">
            <a:avLst/>
          </a:prstGeom>
        </p:spPr>
      </p:pic>
      <p:sp>
        <p:nvSpPr>
          <p:cNvPr id="2" name="Title 1"/>
          <p:cNvSpPr>
            <a:spLocks noGrp="1"/>
          </p:cNvSpPr>
          <p:nvPr>
            <p:ph type="title"/>
          </p:nvPr>
        </p:nvSpPr>
        <p:spPr>
          <a:xfrm>
            <a:off x="374650" y="298450"/>
            <a:ext cx="9088921" cy="562932"/>
          </a:xfrm>
        </p:spPr>
        <p:txBody>
          <a:bodyPr/>
          <a:lstStyle/>
          <a:p>
            <a:r>
              <a:rPr lang="en-US" dirty="0" smtClean="0"/>
              <a:t>Mounted preload increases with press fits</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599176477"/>
              </p:ext>
            </p:extLst>
          </p:nvPr>
        </p:nvGraphicFramePr>
        <p:xfrm>
          <a:off x="7004050" y="3041650"/>
          <a:ext cx="1752600" cy="2225040"/>
        </p:xfrm>
        <a:graphic>
          <a:graphicData uri="http://schemas.openxmlformats.org/drawingml/2006/table">
            <a:tbl>
              <a:tblPr firstRow="1" bandRow="1">
                <a:tableStyleId>{5C22544A-7EE6-4342-B048-85BDC9FD1C3A}</a:tableStyleId>
              </a:tblPr>
              <a:tblGrid>
                <a:gridCol w="667657"/>
                <a:gridCol w="1084943"/>
              </a:tblGrid>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l-GR" sz="1800" dirty="0" smtClean="0">
                          <a:solidFill>
                            <a:srgbClr val="000000"/>
                          </a:solidFill>
                          <a:latin typeface="Arial" panose="020B0604020202020204" pitchFamily="34" charset="0"/>
                          <a:cs typeface="Arial" panose="020B0604020202020204" pitchFamily="34" charset="0"/>
                        </a:rPr>
                        <a:t>β</a:t>
                      </a:r>
                      <a:endParaRPr lang="en-US"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800" dirty="0" smtClean="0">
                          <a:solidFill>
                            <a:srgbClr val="000000"/>
                          </a:solidFill>
                          <a:latin typeface="Arial" panose="020B0604020202020204" pitchFamily="34" charset="0"/>
                          <a:cs typeface="Arial" panose="020B0604020202020204" pitchFamily="34" charset="0"/>
                        </a:rPr>
                        <a:t>Cot(</a:t>
                      </a:r>
                      <a:r>
                        <a:rPr lang="el-GR" sz="1800" dirty="0" smtClean="0">
                          <a:solidFill>
                            <a:srgbClr val="000000"/>
                          </a:solidFill>
                          <a:latin typeface="Arial" panose="020B0604020202020204" pitchFamily="34" charset="0"/>
                          <a:cs typeface="Arial" panose="020B0604020202020204" pitchFamily="34" charset="0"/>
                        </a:rPr>
                        <a:t>β</a:t>
                      </a:r>
                      <a:r>
                        <a:rPr lang="en-US" sz="1800" dirty="0" smtClean="0">
                          <a:solidFill>
                            <a:srgbClr val="000000"/>
                          </a:solidFill>
                          <a:latin typeface="Arial" panose="020B0604020202020204" pitchFamily="34" charset="0"/>
                          <a:cs typeface="Arial" panose="020B0604020202020204" pitchFamily="34" charset="0"/>
                        </a:rPr>
                        <a:t>/2)</a:t>
                      </a:r>
                      <a:endParaRPr lang="en-US" dirty="0"/>
                    </a:p>
                  </a:txBody>
                  <a:tcPr/>
                </a:tc>
              </a:tr>
              <a:tr h="370840">
                <a:tc>
                  <a:txBody>
                    <a:bodyPr/>
                    <a:lstStyle/>
                    <a:p>
                      <a:pPr algn="ctr"/>
                      <a:r>
                        <a:rPr lang="en-US" b="1" dirty="0" smtClean="0"/>
                        <a:t>5</a:t>
                      </a:r>
                      <a:r>
                        <a:rPr lang="el-GR" b="1" baseline="30000" dirty="0" smtClean="0">
                          <a:latin typeface="Calibri"/>
                        </a:rPr>
                        <a:t>ο</a:t>
                      </a:r>
                      <a:endParaRPr lang="en-US" b="1" baseline="30000" dirty="0"/>
                    </a:p>
                  </a:txBody>
                  <a:tcPr/>
                </a:tc>
                <a:tc>
                  <a:txBody>
                    <a:bodyPr/>
                    <a:lstStyle/>
                    <a:p>
                      <a:pPr algn="ctr"/>
                      <a:r>
                        <a:rPr lang="en-US" b="1" dirty="0" smtClean="0"/>
                        <a:t>22.9</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10</a:t>
                      </a:r>
                      <a:r>
                        <a:rPr lang="el-GR" b="1" baseline="30000" dirty="0" smtClean="0">
                          <a:latin typeface="Calibri"/>
                        </a:rPr>
                        <a:t>ο</a:t>
                      </a:r>
                      <a:endParaRPr lang="en-US" b="1" dirty="0"/>
                    </a:p>
                  </a:txBody>
                  <a:tcPr/>
                </a:tc>
                <a:tc>
                  <a:txBody>
                    <a:bodyPr/>
                    <a:lstStyle/>
                    <a:p>
                      <a:pPr algn="ctr"/>
                      <a:r>
                        <a:rPr lang="en-US" b="1" dirty="0" smtClean="0"/>
                        <a:t>11.4</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15</a:t>
                      </a:r>
                      <a:r>
                        <a:rPr lang="el-GR" b="1" baseline="30000" dirty="0" smtClean="0">
                          <a:latin typeface="Calibri"/>
                        </a:rPr>
                        <a:t>ο</a:t>
                      </a:r>
                      <a:endParaRPr lang="en-US" b="1" dirty="0"/>
                    </a:p>
                  </a:txBody>
                  <a:tcPr/>
                </a:tc>
                <a:tc>
                  <a:txBody>
                    <a:bodyPr/>
                    <a:lstStyle/>
                    <a:p>
                      <a:pPr algn="ctr"/>
                      <a:r>
                        <a:rPr lang="en-US" b="1" dirty="0" smtClean="0"/>
                        <a:t>7.56</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20</a:t>
                      </a:r>
                      <a:r>
                        <a:rPr lang="el-GR" b="1" baseline="30000" dirty="0" smtClean="0">
                          <a:latin typeface="Calibri"/>
                        </a:rPr>
                        <a:t>ο</a:t>
                      </a:r>
                      <a:endParaRPr lang="en-US" b="1" dirty="0"/>
                    </a:p>
                  </a:txBody>
                  <a:tcPr/>
                </a:tc>
                <a:tc>
                  <a:txBody>
                    <a:bodyPr/>
                    <a:lstStyle/>
                    <a:p>
                      <a:pPr algn="ctr"/>
                      <a:r>
                        <a:rPr lang="en-US" b="1" dirty="0" smtClean="0"/>
                        <a:t>5.67</a:t>
                      </a:r>
                      <a:endParaRPr lang="en-US" b="1" dirty="0"/>
                    </a:p>
                  </a:txBody>
                  <a:tcPr/>
                </a:tc>
              </a:tr>
              <a:tr h="370840">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b="1" dirty="0" smtClean="0"/>
                        <a:t>25</a:t>
                      </a:r>
                      <a:r>
                        <a:rPr lang="el-GR" b="1" baseline="30000" dirty="0" smtClean="0">
                          <a:latin typeface="Calibri"/>
                        </a:rPr>
                        <a:t>ο</a:t>
                      </a:r>
                      <a:endParaRPr lang="en-US" b="1" dirty="0"/>
                    </a:p>
                  </a:txBody>
                  <a:tcPr/>
                </a:tc>
                <a:tc>
                  <a:txBody>
                    <a:bodyPr/>
                    <a:lstStyle/>
                    <a:p>
                      <a:pPr algn="ctr"/>
                      <a:r>
                        <a:rPr lang="en-US" b="1" dirty="0" smtClean="0"/>
                        <a:t>4.51</a:t>
                      </a:r>
                      <a:endParaRPr lang="en-US" b="1" dirty="0"/>
                    </a:p>
                  </a:txBody>
                  <a:tcPr/>
                </a:tc>
              </a:tr>
            </a:tbl>
          </a:graphicData>
        </a:graphic>
      </p:graphicFrame>
      <p:grpSp>
        <p:nvGrpSpPr>
          <p:cNvPr id="6" name="Group 5"/>
          <p:cNvGrpSpPr/>
          <p:nvPr/>
        </p:nvGrpSpPr>
        <p:grpSpPr>
          <a:xfrm>
            <a:off x="6470650" y="2432050"/>
            <a:ext cx="2718541" cy="533400"/>
            <a:chOff x="5556250" y="1670050"/>
            <a:chExt cx="3328141" cy="811742"/>
          </a:xfrm>
        </p:grpSpPr>
        <p:sp>
          <p:nvSpPr>
            <p:cNvPr id="7" name="Rectangle 6"/>
            <p:cNvSpPr/>
            <p:nvPr/>
          </p:nvSpPr>
          <p:spPr>
            <a:xfrm>
              <a:off x="5556250" y="1670050"/>
              <a:ext cx="3328141" cy="81174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364" tIns="45682" rIns="91364" bIns="45682" anchor="ctr"/>
            <a:lstStyle/>
            <a:p>
              <a:pPr algn="ctr">
                <a:lnSpc>
                  <a:spcPct val="100000"/>
                </a:lnSpc>
                <a:defRPr/>
              </a:pPr>
              <a:endParaRPr lang="en-US" sz="3000" dirty="0">
                <a:solidFill>
                  <a:srgbClr val="FFFFFF"/>
                </a:solidFill>
              </a:endParaRPr>
            </a:p>
          </p:txBody>
        </p:sp>
        <p:sp>
          <p:nvSpPr>
            <p:cNvPr id="8" name="TextBox 18"/>
            <p:cNvSpPr txBox="1">
              <a:spLocks noChangeArrowheads="1"/>
            </p:cNvSpPr>
            <p:nvPr/>
          </p:nvSpPr>
          <p:spPr bwMode="auto">
            <a:xfrm>
              <a:off x="5632450" y="1822450"/>
              <a:ext cx="3165794" cy="608781"/>
            </a:xfrm>
            <a:prstGeom prst="rect">
              <a:avLst/>
            </a:prstGeom>
            <a:solidFill>
              <a:srgbClr val="FFFF00"/>
            </a:solidFill>
            <a:ln w="9525">
              <a:noFill/>
              <a:miter lim="800000"/>
              <a:headEnd/>
              <a:tailEnd/>
            </a:ln>
          </p:spPr>
          <p:txBody>
            <a:bodyPr lIns="91364" tIns="45682" rIns="91364" bIns="45682">
              <a:spAutoFit/>
            </a:bodyPr>
            <a:lstStyle/>
            <a:p>
              <a:pPr>
                <a:lnSpc>
                  <a:spcPct val="100000"/>
                </a:lnSpc>
              </a:pPr>
              <a:r>
                <a:rPr lang="en-US" sz="2000" dirty="0">
                  <a:solidFill>
                    <a:srgbClr val="000000"/>
                  </a:solidFill>
                  <a:latin typeface="Arial" panose="020B0604020202020204" pitchFamily="34" charset="0"/>
                  <a:cs typeface="Arial" panose="020B0604020202020204" pitchFamily="34" charset="0"/>
                </a:rPr>
                <a:t>(Pe/</a:t>
              </a:r>
              <a:r>
                <a:rPr lang="en-US" sz="2000" dirty="0" err="1">
                  <a:solidFill>
                    <a:srgbClr val="000000"/>
                  </a:solidFill>
                  <a:latin typeface="Arial" panose="020B0604020202020204" pitchFamily="34" charset="0"/>
                  <a:cs typeface="Arial" panose="020B0604020202020204" pitchFamily="34" charset="0"/>
                </a:rPr>
                <a:t>Pd</a:t>
              </a:r>
              <a:r>
                <a:rPr lang="en-US" sz="2000" dirty="0">
                  <a:solidFill>
                    <a:srgbClr val="000000"/>
                  </a:solidFill>
                  <a:latin typeface="Arial" panose="020B0604020202020204" pitchFamily="34" charset="0"/>
                  <a:cs typeface="Arial" panose="020B0604020202020204" pitchFamily="34" charset="0"/>
                </a:rPr>
                <a:t>) = Cot(</a:t>
              </a:r>
              <a:r>
                <a:rPr lang="el-GR" sz="2000" dirty="0">
                  <a:solidFill>
                    <a:srgbClr val="000000"/>
                  </a:solidFill>
                  <a:latin typeface="Arial" panose="020B0604020202020204" pitchFamily="34" charset="0"/>
                  <a:cs typeface="Arial" panose="020B0604020202020204" pitchFamily="34" charset="0"/>
                </a:rPr>
                <a:t>β</a:t>
              </a:r>
              <a:r>
                <a:rPr lang="en-US" sz="2000" dirty="0">
                  <a:solidFill>
                    <a:srgbClr val="000000"/>
                  </a:solidFill>
                  <a:latin typeface="Arial" panose="020B0604020202020204" pitchFamily="34" charset="0"/>
                  <a:cs typeface="Arial" panose="020B0604020202020204" pitchFamily="34" charset="0"/>
                </a:rPr>
                <a:t>/2)</a:t>
              </a:r>
            </a:p>
          </p:txBody>
        </p:sp>
      </p:grpSp>
      <p:sp>
        <p:nvSpPr>
          <p:cNvPr id="9" name="TextBox 8"/>
          <p:cNvSpPr txBox="1"/>
          <p:nvPr/>
        </p:nvSpPr>
        <p:spPr>
          <a:xfrm>
            <a:off x="4413250" y="7113268"/>
            <a:ext cx="609600" cy="341632"/>
          </a:xfrm>
          <a:prstGeom prst="rect">
            <a:avLst/>
          </a:prstGeom>
          <a:noFill/>
        </p:spPr>
        <p:txBody>
          <a:bodyPr wrap="square" rtlCol="0">
            <a:spAutoFit/>
          </a:bodyPr>
          <a:lstStyle/>
          <a:p>
            <a:pPr algn="ctr"/>
            <a:r>
              <a:rPr lang="en-US" dirty="0" smtClean="0"/>
              <a:t>17</a:t>
            </a:r>
            <a:endParaRPr lang="en-US" dirty="0"/>
          </a:p>
        </p:txBody>
      </p:sp>
    </p:spTree>
    <p:extLst>
      <p:ext uri="{BB962C8B-B14F-4D97-AF65-F5344CB8AC3E}">
        <p14:creationId xmlns:p14="http://schemas.microsoft.com/office/powerpoint/2010/main" val="14378463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829" y="463550"/>
            <a:ext cx="3122544" cy="562932"/>
          </a:xfrm>
        </p:spPr>
        <p:txBody>
          <a:bodyPr/>
          <a:lstStyle/>
          <a:p>
            <a:r>
              <a:rPr lang="en-US" dirty="0" smtClean="0"/>
              <a:t>Why Preload?</a:t>
            </a:r>
            <a:endParaRPr lang="en-US" dirty="0"/>
          </a:p>
        </p:txBody>
      </p:sp>
      <p:sp>
        <p:nvSpPr>
          <p:cNvPr id="5" name="Rectangle 4"/>
          <p:cNvSpPr/>
          <p:nvPr/>
        </p:nvSpPr>
        <p:spPr>
          <a:xfrm>
            <a:off x="603250" y="2279650"/>
            <a:ext cx="8382000" cy="2246692"/>
          </a:xfrm>
          <a:prstGeom prst="rect">
            <a:avLst/>
          </a:prstGeom>
        </p:spPr>
        <p:txBody>
          <a:bodyPr wrap="square" lIns="91364" tIns="45682" rIns="91364" bIns="45682">
            <a:spAutoFit/>
          </a:bodyPr>
          <a:lstStyle/>
          <a:p>
            <a:pPr marL="342609" indent="-342609" algn="just">
              <a:lnSpc>
                <a:spcPct val="100000"/>
              </a:lnSpc>
              <a:spcBef>
                <a:spcPct val="20000"/>
              </a:spcBef>
              <a:buFont typeface="Arial" charset="0"/>
              <a:buChar char="•"/>
            </a:pPr>
            <a:r>
              <a:rPr lang="en-US" sz="2800" dirty="0">
                <a:solidFill>
                  <a:prstClr val="black"/>
                </a:solidFill>
                <a:latin typeface="Calibri"/>
              </a:rPr>
              <a:t>Preloading </a:t>
            </a:r>
            <a:r>
              <a:rPr lang="en-US" sz="2800" dirty="0" smtClean="0">
                <a:solidFill>
                  <a:prstClr val="black"/>
                </a:solidFill>
                <a:latin typeface="Calibri"/>
              </a:rPr>
              <a:t>loads </a:t>
            </a:r>
            <a:r>
              <a:rPr lang="en-US" sz="2800" dirty="0">
                <a:solidFill>
                  <a:prstClr val="black"/>
                </a:solidFill>
                <a:latin typeface="Calibri"/>
              </a:rPr>
              <a:t>all the balls uniformly and </a:t>
            </a:r>
            <a:r>
              <a:rPr lang="en-US" sz="2800" dirty="0" smtClean="0">
                <a:solidFill>
                  <a:prstClr val="black"/>
                </a:solidFill>
                <a:latin typeface="Calibri"/>
              </a:rPr>
              <a:t>does not </a:t>
            </a:r>
            <a:r>
              <a:rPr lang="en-US" sz="2800" dirty="0">
                <a:solidFill>
                  <a:prstClr val="black"/>
                </a:solidFill>
                <a:latin typeface="Calibri"/>
              </a:rPr>
              <a:t>allow free movement </a:t>
            </a:r>
            <a:r>
              <a:rPr lang="en-US" sz="2800" dirty="0" smtClean="0">
                <a:solidFill>
                  <a:prstClr val="black"/>
                </a:solidFill>
                <a:latin typeface="Calibri"/>
              </a:rPr>
              <a:t>through </a:t>
            </a:r>
            <a:r>
              <a:rPr lang="en-US" sz="2800" dirty="0">
                <a:solidFill>
                  <a:prstClr val="black"/>
                </a:solidFill>
                <a:latin typeface="Calibri"/>
              </a:rPr>
              <a:t>internal looseness.  </a:t>
            </a:r>
            <a:r>
              <a:rPr lang="en-US" sz="2800" dirty="0" smtClean="0">
                <a:solidFill>
                  <a:prstClr val="black"/>
                </a:solidFill>
                <a:latin typeface="Calibri"/>
              </a:rPr>
              <a:t>Preload results </a:t>
            </a:r>
            <a:r>
              <a:rPr lang="en-US" sz="2800" dirty="0">
                <a:solidFill>
                  <a:prstClr val="black"/>
                </a:solidFill>
                <a:latin typeface="Calibri"/>
              </a:rPr>
              <a:t>in </a:t>
            </a:r>
            <a:r>
              <a:rPr lang="en-US" sz="2800" dirty="0" smtClean="0">
                <a:solidFill>
                  <a:prstClr val="black"/>
                </a:solidFill>
                <a:latin typeface="Calibri"/>
              </a:rPr>
              <a:t>resistance to damage due to vibrations and provides rotational </a:t>
            </a:r>
            <a:r>
              <a:rPr lang="en-US" sz="2800" dirty="0">
                <a:solidFill>
                  <a:prstClr val="black"/>
                </a:solidFill>
                <a:latin typeface="Calibri"/>
              </a:rPr>
              <a:t>accuracy and controlled stiffness.  </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18</a:t>
            </a:r>
            <a:endParaRPr lang="en-US" dirty="0"/>
          </a:p>
        </p:txBody>
      </p:sp>
    </p:spTree>
    <p:extLst>
      <p:ext uri="{BB962C8B-B14F-4D97-AF65-F5344CB8AC3E}">
        <p14:creationId xmlns:p14="http://schemas.microsoft.com/office/powerpoint/2010/main" val="7125630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Freeform 2"/>
          <p:cNvSpPr>
            <a:spLocks/>
          </p:cNvSpPr>
          <p:nvPr/>
        </p:nvSpPr>
        <p:spPr bwMode="auto">
          <a:xfrm>
            <a:off x="5573959" y="2570719"/>
            <a:ext cx="1199011" cy="982546"/>
          </a:xfrm>
          <a:custGeom>
            <a:avLst/>
            <a:gdLst>
              <a:gd name="T0" fmla="*/ 2147483647 w 709"/>
              <a:gd name="T1" fmla="*/ 2147483647 h 581"/>
              <a:gd name="T2" fmla="*/ 0 w 709"/>
              <a:gd name="T3" fmla="*/ 2147483647 h 581"/>
              <a:gd name="T4" fmla="*/ 0 w 709"/>
              <a:gd name="T5" fmla="*/ 0 h 581"/>
              <a:gd name="T6" fmla="*/ 2147483647 w 709"/>
              <a:gd name="T7" fmla="*/ 0 h 581"/>
              <a:gd name="T8" fmla="*/ 2147483647 w 709"/>
              <a:gd name="T9" fmla="*/ 2147483647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708" y="580"/>
                </a:moveTo>
                <a:lnTo>
                  <a:pt x="0" y="580"/>
                </a:lnTo>
                <a:lnTo>
                  <a:pt x="0" y="0"/>
                </a:lnTo>
                <a:lnTo>
                  <a:pt x="708" y="0"/>
                </a:lnTo>
                <a:lnTo>
                  <a:pt x="708" y="58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24" name="Oval 3"/>
          <p:cNvSpPr>
            <a:spLocks noChangeArrowheads="1"/>
          </p:cNvSpPr>
          <p:nvPr/>
        </p:nvSpPr>
        <p:spPr bwMode="auto">
          <a:xfrm>
            <a:off x="5797195" y="2785492"/>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25" name="Freeform 4"/>
          <p:cNvSpPr>
            <a:spLocks/>
          </p:cNvSpPr>
          <p:nvPr/>
        </p:nvSpPr>
        <p:spPr bwMode="auto">
          <a:xfrm>
            <a:off x="5453891" y="2949543"/>
            <a:ext cx="404179" cy="294255"/>
          </a:xfrm>
          <a:custGeom>
            <a:avLst/>
            <a:gdLst>
              <a:gd name="T0" fmla="*/ 0 w 239"/>
              <a:gd name="T1" fmla="*/ 2147483647 h 174"/>
              <a:gd name="T2" fmla="*/ 2147483647 w 239"/>
              <a:gd name="T3" fmla="*/ 2147483647 h 174"/>
              <a:gd name="T4" fmla="*/ 2147483647 w 239"/>
              <a:gd name="T5" fmla="*/ 0 h 174"/>
              <a:gd name="T6" fmla="*/ 0 w 239"/>
              <a:gd name="T7" fmla="*/ 0 h 174"/>
              <a:gd name="T8" fmla="*/ 0 w 239"/>
              <a:gd name="T9" fmla="*/ 2147483647 h 174"/>
              <a:gd name="T10" fmla="*/ 0 60000 65536"/>
              <a:gd name="T11" fmla="*/ 0 60000 65536"/>
              <a:gd name="T12" fmla="*/ 0 60000 65536"/>
              <a:gd name="T13" fmla="*/ 0 60000 65536"/>
              <a:gd name="T14" fmla="*/ 0 60000 65536"/>
              <a:gd name="T15" fmla="*/ 0 w 239"/>
              <a:gd name="T16" fmla="*/ 0 h 174"/>
              <a:gd name="T17" fmla="*/ 239 w 239"/>
              <a:gd name="T18" fmla="*/ 174 h 174"/>
            </a:gdLst>
            <a:ahLst/>
            <a:cxnLst>
              <a:cxn ang="T10">
                <a:pos x="T0" y="T1"/>
              </a:cxn>
              <a:cxn ang="T11">
                <a:pos x="T2" y="T3"/>
              </a:cxn>
              <a:cxn ang="T12">
                <a:pos x="T4" y="T5"/>
              </a:cxn>
              <a:cxn ang="T13">
                <a:pos x="T6" y="T7"/>
              </a:cxn>
              <a:cxn ang="T14">
                <a:pos x="T8" y="T9"/>
              </a:cxn>
            </a:cxnLst>
            <a:rect l="T15" t="T16" r="T17" b="T18"/>
            <a:pathLst>
              <a:path w="239" h="174">
                <a:moveTo>
                  <a:pt x="0" y="173"/>
                </a:moveTo>
                <a:lnTo>
                  <a:pt x="238" y="173"/>
                </a:lnTo>
                <a:lnTo>
                  <a:pt x="238" y="0"/>
                </a:lnTo>
                <a:lnTo>
                  <a:pt x="0" y="0"/>
                </a:lnTo>
                <a:lnTo>
                  <a:pt x="0" y="173"/>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26" name="Freeform 5"/>
          <p:cNvSpPr>
            <a:spLocks/>
          </p:cNvSpPr>
          <p:nvPr/>
        </p:nvSpPr>
        <p:spPr bwMode="auto">
          <a:xfrm>
            <a:off x="6404310" y="2925867"/>
            <a:ext cx="476898" cy="336535"/>
          </a:xfrm>
          <a:custGeom>
            <a:avLst/>
            <a:gdLst>
              <a:gd name="T0" fmla="*/ 0 w 282"/>
              <a:gd name="T1" fmla="*/ 2147483647 h 199"/>
              <a:gd name="T2" fmla="*/ 2147483647 w 282"/>
              <a:gd name="T3" fmla="*/ 2147483647 h 199"/>
              <a:gd name="T4" fmla="*/ 2147483647 w 282"/>
              <a:gd name="T5" fmla="*/ 0 h 199"/>
              <a:gd name="T6" fmla="*/ 0 w 282"/>
              <a:gd name="T7" fmla="*/ 0 h 199"/>
              <a:gd name="T8" fmla="*/ 0 w 282"/>
              <a:gd name="T9" fmla="*/ 2147483647 h 199"/>
              <a:gd name="T10" fmla="*/ 0 60000 65536"/>
              <a:gd name="T11" fmla="*/ 0 60000 65536"/>
              <a:gd name="T12" fmla="*/ 0 60000 65536"/>
              <a:gd name="T13" fmla="*/ 0 60000 65536"/>
              <a:gd name="T14" fmla="*/ 0 60000 65536"/>
              <a:gd name="T15" fmla="*/ 0 w 282"/>
              <a:gd name="T16" fmla="*/ 0 h 199"/>
              <a:gd name="T17" fmla="*/ 282 w 282"/>
              <a:gd name="T18" fmla="*/ 199 h 199"/>
            </a:gdLst>
            <a:ahLst/>
            <a:cxnLst>
              <a:cxn ang="T10">
                <a:pos x="T0" y="T1"/>
              </a:cxn>
              <a:cxn ang="T11">
                <a:pos x="T2" y="T3"/>
              </a:cxn>
              <a:cxn ang="T12">
                <a:pos x="T4" y="T5"/>
              </a:cxn>
              <a:cxn ang="T13">
                <a:pos x="T6" y="T7"/>
              </a:cxn>
              <a:cxn ang="T14">
                <a:pos x="T8" y="T9"/>
              </a:cxn>
            </a:cxnLst>
            <a:rect l="T15" t="T16" r="T17" b="T18"/>
            <a:pathLst>
              <a:path w="282" h="199">
                <a:moveTo>
                  <a:pt x="0" y="198"/>
                </a:moveTo>
                <a:lnTo>
                  <a:pt x="281" y="198"/>
                </a:lnTo>
                <a:lnTo>
                  <a:pt x="281" y="0"/>
                </a:lnTo>
                <a:lnTo>
                  <a:pt x="0" y="0"/>
                </a:lnTo>
                <a:lnTo>
                  <a:pt x="0" y="198"/>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27" name="Oval 6"/>
          <p:cNvSpPr>
            <a:spLocks noChangeArrowheads="1"/>
          </p:cNvSpPr>
          <p:nvPr/>
        </p:nvSpPr>
        <p:spPr bwMode="auto">
          <a:xfrm>
            <a:off x="5839467" y="2770272"/>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28" name="Freeform 7"/>
          <p:cNvSpPr>
            <a:spLocks/>
          </p:cNvSpPr>
          <p:nvPr/>
        </p:nvSpPr>
        <p:spPr bwMode="auto">
          <a:xfrm>
            <a:off x="6137117" y="2469251"/>
            <a:ext cx="1691" cy="1185482"/>
          </a:xfrm>
          <a:custGeom>
            <a:avLst/>
            <a:gdLst>
              <a:gd name="T0" fmla="*/ 0 w 1"/>
              <a:gd name="T1" fmla="*/ 2147483647 h 701"/>
              <a:gd name="T2" fmla="*/ 0 w 1"/>
              <a:gd name="T3" fmla="*/ 0 h 701"/>
              <a:gd name="T4" fmla="*/ 0 60000 65536"/>
              <a:gd name="T5" fmla="*/ 0 60000 65536"/>
              <a:gd name="T6" fmla="*/ 0 w 1"/>
              <a:gd name="T7" fmla="*/ 0 h 701"/>
              <a:gd name="T8" fmla="*/ 1 w 1"/>
              <a:gd name="T9" fmla="*/ 701 h 701"/>
            </a:gdLst>
            <a:ahLst/>
            <a:cxnLst>
              <a:cxn ang="T4">
                <a:pos x="T0" y="T1"/>
              </a:cxn>
              <a:cxn ang="T5">
                <a:pos x="T2" y="T3"/>
              </a:cxn>
            </a:cxnLst>
            <a:rect l="T6" t="T7" r="T8" b="T9"/>
            <a:pathLst>
              <a:path w="1" h="701">
                <a:moveTo>
                  <a:pt x="0" y="700"/>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29" name="Freeform 8"/>
          <p:cNvSpPr>
            <a:spLocks/>
          </p:cNvSpPr>
          <p:nvPr/>
        </p:nvSpPr>
        <p:spPr bwMode="auto">
          <a:xfrm>
            <a:off x="5908811" y="2469251"/>
            <a:ext cx="458296" cy="1188864"/>
          </a:xfrm>
          <a:custGeom>
            <a:avLst/>
            <a:gdLst>
              <a:gd name="T0" fmla="*/ 2147483647 w 271"/>
              <a:gd name="T1" fmla="*/ 2147483647 h 703"/>
              <a:gd name="T2" fmla="*/ 0 w 271"/>
              <a:gd name="T3" fmla="*/ 0 h 703"/>
              <a:gd name="T4" fmla="*/ 0 60000 65536"/>
              <a:gd name="T5" fmla="*/ 0 60000 65536"/>
              <a:gd name="T6" fmla="*/ 0 w 271"/>
              <a:gd name="T7" fmla="*/ 0 h 703"/>
              <a:gd name="T8" fmla="*/ 271 w 271"/>
              <a:gd name="T9" fmla="*/ 703 h 703"/>
            </a:gdLst>
            <a:ahLst/>
            <a:cxnLst>
              <a:cxn ang="T4">
                <a:pos x="T0" y="T1"/>
              </a:cxn>
              <a:cxn ang="T5">
                <a:pos x="T2" y="T3"/>
              </a:cxn>
            </a:cxnLst>
            <a:rect l="T6" t="T7" r="T8" b="T9"/>
            <a:pathLst>
              <a:path w="271" h="703">
                <a:moveTo>
                  <a:pt x="270" y="702"/>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30" name="Freeform 9"/>
          <p:cNvSpPr>
            <a:spLocks/>
          </p:cNvSpPr>
          <p:nvPr/>
        </p:nvSpPr>
        <p:spPr bwMode="auto">
          <a:xfrm>
            <a:off x="5585798" y="4452947"/>
            <a:ext cx="1199010" cy="982545"/>
          </a:xfrm>
          <a:custGeom>
            <a:avLst/>
            <a:gdLst>
              <a:gd name="T0" fmla="*/ 2147483647 w 709"/>
              <a:gd name="T1" fmla="*/ 0 h 581"/>
              <a:gd name="T2" fmla="*/ 0 w 709"/>
              <a:gd name="T3" fmla="*/ 0 h 581"/>
              <a:gd name="T4" fmla="*/ 0 w 709"/>
              <a:gd name="T5" fmla="*/ 2147483647 h 581"/>
              <a:gd name="T6" fmla="*/ 2147483647 w 709"/>
              <a:gd name="T7" fmla="*/ 2147483647 h 581"/>
              <a:gd name="T8" fmla="*/ 2147483647 w 709"/>
              <a:gd name="T9" fmla="*/ 0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708" y="0"/>
                </a:moveTo>
                <a:lnTo>
                  <a:pt x="0" y="0"/>
                </a:lnTo>
                <a:lnTo>
                  <a:pt x="0" y="580"/>
                </a:lnTo>
                <a:lnTo>
                  <a:pt x="708" y="580"/>
                </a:lnTo>
                <a:lnTo>
                  <a:pt x="708" y="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31" name="Oval 10"/>
          <p:cNvSpPr>
            <a:spLocks noChangeArrowheads="1"/>
          </p:cNvSpPr>
          <p:nvPr/>
        </p:nvSpPr>
        <p:spPr bwMode="auto">
          <a:xfrm>
            <a:off x="5810723" y="4606839"/>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32" name="Freeform 11"/>
          <p:cNvSpPr>
            <a:spLocks/>
          </p:cNvSpPr>
          <p:nvPr/>
        </p:nvSpPr>
        <p:spPr bwMode="auto">
          <a:xfrm>
            <a:off x="5465730" y="4762432"/>
            <a:ext cx="404180" cy="294255"/>
          </a:xfrm>
          <a:custGeom>
            <a:avLst/>
            <a:gdLst>
              <a:gd name="T0" fmla="*/ 0 w 239"/>
              <a:gd name="T1" fmla="*/ 0 h 174"/>
              <a:gd name="T2" fmla="*/ 2147483647 w 239"/>
              <a:gd name="T3" fmla="*/ 0 h 174"/>
              <a:gd name="T4" fmla="*/ 2147483647 w 239"/>
              <a:gd name="T5" fmla="*/ 2147483647 h 174"/>
              <a:gd name="T6" fmla="*/ 0 w 239"/>
              <a:gd name="T7" fmla="*/ 2147483647 h 174"/>
              <a:gd name="T8" fmla="*/ 0 w 239"/>
              <a:gd name="T9" fmla="*/ 0 h 174"/>
              <a:gd name="T10" fmla="*/ 0 60000 65536"/>
              <a:gd name="T11" fmla="*/ 0 60000 65536"/>
              <a:gd name="T12" fmla="*/ 0 60000 65536"/>
              <a:gd name="T13" fmla="*/ 0 60000 65536"/>
              <a:gd name="T14" fmla="*/ 0 60000 65536"/>
              <a:gd name="T15" fmla="*/ 0 w 239"/>
              <a:gd name="T16" fmla="*/ 0 h 174"/>
              <a:gd name="T17" fmla="*/ 239 w 239"/>
              <a:gd name="T18" fmla="*/ 174 h 174"/>
            </a:gdLst>
            <a:ahLst/>
            <a:cxnLst>
              <a:cxn ang="T10">
                <a:pos x="T0" y="T1"/>
              </a:cxn>
              <a:cxn ang="T11">
                <a:pos x="T2" y="T3"/>
              </a:cxn>
              <a:cxn ang="T12">
                <a:pos x="T4" y="T5"/>
              </a:cxn>
              <a:cxn ang="T13">
                <a:pos x="T6" y="T7"/>
              </a:cxn>
              <a:cxn ang="T14">
                <a:pos x="T8" y="T9"/>
              </a:cxn>
            </a:cxnLst>
            <a:rect l="T15" t="T16" r="T17" b="T18"/>
            <a:pathLst>
              <a:path w="239" h="174">
                <a:moveTo>
                  <a:pt x="0" y="0"/>
                </a:moveTo>
                <a:lnTo>
                  <a:pt x="238" y="0"/>
                </a:lnTo>
                <a:lnTo>
                  <a:pt x="238" y="173"/>
                </a:lnTo>
                <a:lnTo>
                  <a:pt x="0" y="173"/>
                </a:lnTo>
                <a:lnTo>
                  <a:pt x="0"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33" name="Freeform 12"/>
          <p:cNvSpPr>
            <a:spLocks/>
          </p:cNvSpPr>
          <p:nvPr/>
        </p:nvSpPr>
        <p:spPr bwMode="auto">
          <a:xfrm>
            <a:off x="6417839" y="4742129"/>
            <a:ext cx="476898" cy="338226"/>
          </a:xfrm>
          <a:custGeom>
            <a:avLst/>
            <a:gdLst>
              <a:gd name="T0" fmla="*/ 0 w 282"/>
              <a:gd name="T1" fmla="*/ 0 h 200"/>
              <a:gd name="T2" fmla="*/ 2147483647 w 282"/>
              <a:gd name="T3" fmla="*/ 0 h 200"/>
              <a:gd name="T4" fmla="*/ 2147483647 w 282"/>
              <a:gd name="T5" fmla="*/ 2147483647 h 200"/>
              <a:gd name="T6" fmla="*/ 0 w 282"/>
              <a:gd name="T7" fmla="*/ 2147483647 h 200"/>
              <a:gd name="T8" fmla="*/ 0 w 282"/>
              <a:gd name="T9" fmla="*/ 0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0" y="0"/>
                </a:moveTo>
                <a:lnTo>
                  <a:pt x="281" y="0"/>
                </a:lnTo>
                <a:lnTo>
                  <a:pt x="281" y="199"/>
                </a:lnTo>
                <a:lnTo>
                  <a:pt x="0" y="199"/>
                </a:lnTo>
                <a:lnTo>
                  <a:pt x="0"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34" name="Oval 13"/>
          <p:cNvSpPr>
            <a:spLocks noChangeArrowheads="1"/>
          </p:cNvSpPr>
          <p:nvPr/>
        </p:nvSpPr>
        <p:spPr bwMode="auto">
          <a:xfrm>
            <a:off x="5852996" y="4608529"/>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35" name="Freeform 14"/>
          <p:cNvSpPr>
            <a:spLocks/>
          </p:cNvSpPr>
          <p:nvPr/>
        </p:nvSpPr>
        <p:spPr bwMode="auto">
          <a:xfrm>
            <a:off x="6150646" y="4351477"/>
            <a:ext cx="1691"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36" name="Freeform 15"/>
          <p:cNvSpPr>
            <a:spLocks/>
          </p:cNvSpPr>
          <p:nvPr/>
        </p:nvSpPr>
        <p:spPr bwMode="auto">
          <a:xfrm>
            <a:off x="5922339" y="4348095"/>
            <a:ext cx="458296" cy="1187172"/>
          </a:xfrm>
          <a:custGeom>
            <a:avLst/>
            <a:gdLst>
              <a:gd name="T0" fmla="*/ 2147483647 w 271"/>
              <a:gd name="T1" fmla="*/ 0 h 702"/>
              <a:gd name="T2" fmla="*/ 0 w 271"/>
              <a:gd name="T3" fmla="*/ 2147483647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270" y="0"/>
                </a:moveTo>
                <a:lnTo>
                  <a:pt x="0" y="701"/>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37" name="Freeform 16"/>
          <p:cNvSpPr>
            <a:spLocks/>
          </p:cNvSpPr>
          <p:nvPr/>
        </p:nvSpPr>
        <p:spPr bwMode="auto">
          <a:xfrm>
            <a:off x="5579044" y="3541427"/>
            <a:ext cx="10147" cy="947032"/>
          </a:xfrm>
          <a:custGeom>
            <a:avLst/>
            <a:gdLst>
              <a:gd name="T0" fmla="*/ 0 w 6"/>
              <a:gd name="T1" fmla="*/ 0 h 560"/>
              <a:gd name="T2" fmla="*/ 2147483647 w 6"/>
              <a:gd name="T3" fmla="*/ 2147483647 h 560"/>
              <a:gd name="T4" fmla="*/ 0 60000 65536"/>
              <a:gd name="T5" fmla="*/ 0 60000 65536"/>
              <a:gd name="T6" fmla="*/ 0 w 6"/>
              <a:gd name="T7" fmla="*/ 0 h 560"/>
              <a:gd name="T8" fmla="*/ 6 w 6"/>
              <a:gd name="T9" fmla="*/ 560 h 560"/>
            </a:gdLst>
            <a:ahLst/>
            <a:cxnLst>
              <a:cxn ang="T4">
                <a:pos x="T0" y="T1"/>
              </a:cxn>
              <a:cxn ang="T5">
                <a:pos x="T2" y="T3"/>
              </a:cxn>
            </a:cxnLst>
            <a:rect l="T6" t="T7" r="T8" b="T9"/>
            <a:pathLst>
              <a:path w="6" h="560">
                <a:moveTo>
                  <a:pt x="0" y="0"/>
                </a:moveTo>
                <a:lnTo>
                  <a:pt x="5" y="559"/>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38" name="Freeform 17"/>
          <p:cNvSpPr>
            <a:spLocks/>
          </p:cNvSpPr>
          <p:nvPr/>
        </p:nvSpPr>
        <p:spPr bwMode="auto">
          <a:xfrm>
            <a:off x="5462345" y="3209965"/>
            <a:ext cx="164040" cy="1582896"/>
          </a:xfrm>
          <a:custGeom>
            <a:avLst/>
            <a:gdLst>
              <a:gd name="T0" fmla="*/ 0 w 97"/>
              <a:gd name="T1" fmla="*/ 0 h 936"/>
              <a:gd name="T2" fmla="*/ 2147483647 w 97"/>
              <a:gd name="T3" fmla="*/ 0 h 936"/>
              <a:gd name="T4" fmla="*/ 2147483647 w 97"/>
              <a:gd name="T5" fmla="*/ 2147483647 h 936"/>
              <a:gd name="T6" fmla="*/ 0 w 97"/>
              <a:gd name="T7" fmla="*/ 2147483647 h 936"/>
              <a:gd name="T8" fmla="*/ 0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0" y="0"/>
                </a:moveTo>
                <a:lnTo>
                  <a:pt x="96" y="0"/>
                </a:lnTo>
                <a:lnTo>
                  <a:pt x="96" y="935"/>
                </a:lnTo>
                <a:lnTo>
                  <a:pt x="0" y="935"/>
                </a:lnTo>
                <a:lnTo>
                  <a:pt x="0" y="0"/>
                </a:lnTo>
              </a:path>
            </a:pathLst>
          </a:custGeom>
          <a:solidFill>
            <a:srgbClr val="FFFFFF"/>
          </a:solidFill>
          <a:ln w="25400" cap="rnd">
            <a:solidFill>
              <a:srgbClr val="FFFFFF"/>
            </a:solidFill>
            <a:round/>
            <a:headEnd/>
            <a:tailEnd/>
          </a:ln>
        </p:spPr>
        <p:txBody>
          <a:bodyPr lIns="91364" tIns="45682" rIns="91364" bIns="45682"/>
          <a:lstStyle/>
          <a:p>
            <a:endParaRPr lang="en-US"/>
          </a:p>
        </p:txBody>
      </p:sp>
      <p:sp>
        <p:nvSpPr>
          <p:cNvPr id="5139" name="Freeform 18"/>
          <p:cNvSpPr>
            <a:spLocks/>
          </p:cNvSpPr>
          <p:nvPr/>
        </p:nvSpPr>
        <p:spPr bwMode="auto">
          <a:xfrm>
            <a:off x="4204145" y="2643448"/>
            <a:ext cx="1692" cy="671377"/>
          </a:xfrm>
          <a:custGeom>
            <a:avLst/>
            <a:gdLst>
              <a:gd name="T0" fmla="*/ 0 w 1"/>
              <a:gd name="T1" fmla="*/ 0 h 397"/>
              <a:gd name="T2" fmla="*/ 0 w 1"/>
              <a:gd name="T3" fmla="*/ 2147483647 h 397"/>
              <a:gd name="T4" fmla="*/ 0 60000 65536"/>
              <a:gd name="T5" fmla="*/ 0 60000 65536"/>
              <a:gd name="T6" fmla="*/ 0 w 1"/>
              <a:gd name="T7" fmla="*/ 0 h 397"/>
              <a:gd name="T8" fmla="*/ 1 w 1"/>
              <a:gd name="T9" fmla="*/ 397 h 397"/>
            </a:gdLst>
            <a:ahLst/>
            <a:cxnLst>
              <a:cxn ang="T4">
                <a:pos x="T0" y="T1"/>
              </a:cxn>
              <a:cxn ang="T5">
                <a:pos x="T2" y="T3"/>
              </a:cxn>
            </a:cxnLst>
            <a:rect l="T6" t="T7" r="T8" b="T9"/>
            <a:pathLst>
              <a:path w="1" h="397">
                <a:moveTo>
                  <a:pt x="0" y="0"/>
                </a:moveTo>
                <a:lnTo>
                  <a:pt x="0" y="396"/>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0" name="Freeform 19"/>
          <p:cNvSpPr>
            <a:spLocks/>
          </p:cNvSpPr>
          <p:nvPr/>
        </p:nvSpPr>
        <p:spPr bwMode="auto">
          <a:xfrm>
            <a:off x="4161879" y="2947841"/>
            <a:ext cx="1691" cy="610497"/>
          </a:xfrm>
          <a:custGeom>
            <a:avLst/>
            <a:gdLst>
              <a:gd name="T0" fmla="*/ 0 w 1"/>
              <a:gd name="T1" fmla="*/ 0 h 361"/>
              <a:gd name="T2" fmla="*/ 0 w 1"/>
              <a:gd name="T3" fmla="*/ 2147483647 h 361"/>
              <a:gd name="T4" fmla="*/ 0 60000 65536"/>
              <a:gd name="T5" fmla="*/ 0 60000 65536"/>
              <a:gd name="T6" fmla="*/ 0 w 1"/>
              <a:gd name="T7" fmla="*/ 0 h 361"/>
              <a:gd name="T8" fmla="*/ 1 w 1"/>
              <a:gd name="T9" fmla="*/ 361 h 361"/>
            </a:gdLst>
            <a:ahLst/>
            <a:cxnLst>
              <a:cxn ang="T4">
                <a:pos x="T0" y="T1"/>
              </a:cxn>
              <a:cxn ang="T5">
                <a:pos x="T2" y="T3"/>
              </a:cxn>
            </a:cxnLst>
            <a:rect l="T6" t="T7" r="T8" b="T9"/>
            <a:pathLst>
              <a:path w="1" h="361">
                <a:moveTo>
                  <a:pt x="0" y="0"/>
                </a:moveTo>
                <a:lnTo>
                  <a:pt x="0" y="36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1" name="Freeform 20"/>
          <p:cNvSpPr>
            <a:spLocks/>
          </p:cNvSpPr>
          <p:nvPr/>
        </p:nvSpPr>
        <p:spPr bwMode="auto">
          <a:xfrm>
            <a:off x="4133118" y="2897108"/>
            <a:ext cx="1692" cy="691671"/>
          </a:xfrm>
          <a:custGeom>
            <a:avLst/>
            <a:gdLst>
              <a:gd name="T0" fmla="*/ 0 w 1"/>
              <a:gd name="T1" fmla="*/ 0 h 409"/>
              <a:gd name="T2" fmla="*/ 0 w 1"/>
              <a:gd name="T3" fmla="*/ 2147483647 h 409"/>
              <a:gd name="T4" fmla="*/ 0 60000 65536"/>
              <a:gd name="T5" fmla="*/ 0 60000 65536"/>
              <a:gd name="T6" fmla="*/ 0 w 1"/>
              <a:gd name="T7" fmla="*/ 0 h 409"/>
              <a:gd name="T8" fmla="*/ 1 w 1"/>
              <a:gd name="T9" fmla="*/ 409 h 409"/>
            </a:gdLst>
            <a:ahLst/>
            <a:cxnLst>
              <a:cxn ang="T4">
                <a:pos x="T0" y="T1"/>
              </a:cxn>
              <a:cxn ang="T5">
                <a:pos x="T2" y="T3"/>
              </a:cxn>
            </a:cxnLst>
            <a:rect l="T6" t="T7" r="T8" b="T9"/>
            <a:pathLst>
              <a:path w="1" h="409">
                <a:moveTo>
                  <a:pt x="0" y="0"/>
                </a:moveTo>
                <a:lnTo>
                  <a:pt x="0" y="408"/>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2" name="Freeform 21"/>
          <p:cNvSpPr>
            <a:spLocks/>
          </p:cNvSpPr>
          <p:nvPr/>
        </p:nvSpPr>
        <p:spPr bwMode="auto">
          <a:xfrm>
            <a:off x="4060411" y="2692491"/>
            <a:ext cx="1691" cy="591895"/>
          </a:xfrm>
          <a:custGeom>
            <a:avLst/>
            <a:gdLst>
              <a:gd name="T0" fmla="*/ 0 w 1"/>
              <a:gd name="T1" fmla="*/ 0 h 350"/>
              <a:gd name="T2" fmla="*/ 0 w 1"/>
              <a:gd name="T3" fmla="*/ 2147483647 h 350"/>
              <a:gd name="T4" fmla="*/ 0 60000 65536"/>
              <a:gd name="T5" fmla="*/ 0 60000 65536"/>
              <a:gd name="T6" fmla="*/ 0 w 1"/>
              <a:gd name="T7" fmla="*/ 0 h 350"/>
              <a:gd name="T8" fmla="*/ 1 w 1"/>
              <a:gd name="T9" fmla="*/ 350 h 350"/>
            </a:gdLst>
            <a:ahLst/>
            <a:cxnLst>
              <a:cxn ang="T4">
                <a:pos x="T0" y="T1"/>
              </a:cxn>
              <a:cxn ang="T5">
                <a:pos x="T2" y="T3"/>
              </a:cxn>
            </a:cxnLst>
            <a:rect l="T6" t="T7" r="T8" b="T9"/>
            <a:pathLst>
              <a:path w="1" h="350">
                <a:moveTo>
                  <a:pt x="0" y="0"/>
                </a:moveTo>
                <a:lnTo>
                  <a:pt x="0" y="349"/>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3" name="Freeform 22"/>
          <p:cNvSpPr>
            <a:spLocks/>
          </p:cNvSpPr>
          <p:nvPr/>
        </p:nvSpPr>
        <p:spPr bwMode="auto">
          <a:xfrm>
            <a:off x="9204824" y="1730228"/>
            <a:ext cx="1691" cy="975781"/>
          </a:xfrm>
          <a:custGeom>
            <a:avLst/>
            <a:gdLst>
              <a:gd name="T0" fmla="*/ 0 w 1"/>
              <a:gd name="T1" fmla="*/ 0 h 577"/>
              <a:gd name="T2" fmla="*/ 0 w 1"/>
              <a:gd name="T3" fmla="*/ 2147483647 h 577"/>
              <a:gd name="T4" fmla="*/ 0 60000 65536"/>
              <a:gd name="T5" fmla="*/ 0 60000 65536"/>
              <a:gd name="T6" fmla="*/ 0 w 1"/>
              <a:gd name="T7" fmla="*/ 0 h 577"/>
              <a:gd name="T8" fmla="*/ 1 w 1"/>
              <a:gd name="T9" fmla="*/ 577 h 577"/>
            </a:gdLst>
            <a:ahLst/>
            <a:cxnLst>
              <a:cxn ang="T4">
                <a:pos x="T0" y="T1"/>
              </a:cxn>
              <a:cxn ang="T5">
                <a:pos x="T2" y="T3"/>
              </a:cxn>
            </a:cxnLst>
            <a:rect l="T6" t="T7" r="T8" b="T9"/>
            <a:pathLst>
              <a:path w="1" h="577">
                <a:moveTo>
                  <a:pt x="0" y="0"/>
                </a:moveTo>
                <a:lnTo>
                  <a:pt x="0" y="576"/>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4" name="Freeform 23"/>
          <p:cNvSpPr>
            <a:spLocks/>
          </p:cNvSpPr>
          <p:nvPr/>
        </p:nvSpPr>
        <p:spPr bwMode="auto">
          <a:xfrm>
            <a:off x="8127564" y="5056687"/>
            <a:ext cx="722112" cy="1693"/>
          </a:xfrm>
          <a:custGeom>
            <a:avLst/>
            <a:gdLst>
              <a:gd name="T0" fmla="*/ 2147483647 w 427"/>
              <a:gd name="T1" fmla="*/ 0 h 1"/>
              <a:gd name="T2" fmla="*/ 0 w 427"/>
              <a:gd name="T3" fmla="*/ 0 h 1"/>
              <a:gd name="T4" fmla="*/ 0 60000 65536"/>
              <a:gd name="T5" fmla="*/ 0 60000 65536"/>
              <a:gd name="T6" fmla="*/ 0 w 427"/>
              <a:gd name="T7" fmla="*/ 0 h 1"/>
              <a:gd name="T8" fmla="*/ 427 w 427"/>
              <a:gd name="T9" fmla="*/ 1 h 1"/>
            </a:gdLst>
            <a:ahLst/>
            <a:cxnLst>
              <a:cxn ang="T4">
                <a:pos x="T0" y="T1"/>
              </a:cxn>
              <a:cxn ang="T5">
                <a:pos x="T2" y="T3"/>
              </a:cxn>
            </a:cxnLst>
            <a:rect l="T6" t="T7" r="T8" b="T9"/>
            <a:pathLst>
              <a:path w="427" h="1">
                <a:moveTo>
                  <a:pt x="426" y="0"/>
                </a:moveTo>
                <a:lnTo>
                  <a:pt x="0" y="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5" name="Freeform 24"/>
          <p:cNvSpPr>
            <a:spLocks/>
          </p:cNvSpPr>
          <p:nvPr/>
        </p:nvSpPr>
        <p:spPr bwMode="auto">
          <a:xfrm>
            <a:off x="8015952" y="4813159"/>
            <a:ext cx="825271" cy="32132"/>
          </a:xfrm>
          <a:custGeom>
            <a:avLst/>
            <a:gdLst>
              <a:gd name="T0" fmla="*/ 0 w 488"/>
              <a:gd name="T1" fmla="*/ 2147483647 h 19"/>
              <a:gd name="T2" fmla="*/ 2147483647 w 488"/>
              <a:gd name="T3" fmla="*/ 2147483647 h 19"/>
              <a:gd name="T4" fmla="*/ 2147483647 w 488"/>
              <a:gd name="T5" fmla="*/ 0 h 19"/>
              <a:gd name="T6" fmla="*/ 0 60000 65536"/>
              <a:gd name="T7" fmla="*/ 0 60000 65536"/>
              <a:gd name="T8" fmla="*/ 0 60000 65536"/>
              <a:gd name="T9" fmla="*/ 0 w 488"/>
              <a:gd name="T10" fmla="*/ 0 h 19"/>
              <a:gd name="T11" fmla="*/ 488 w 488"/>
              <a:gd name="T12" fmla="*/ 19 h 19"/>
            </a:gdLst>
            <a:ahLst/>
            <a:cxnLst>
              <a:cxn ang="T6">
                <a:pos x="T0" y="T1"/>
              </a:cxn>
              <a:cxn ang="T7">
                <a:pos x="T2" y="T3"/>
              </a:cxn>
              <a:cxn ang="T8">
                <a:pos x="T4" y="T5"/>
              </a:cxn>
            </a:cxnLst>
            <a:rect l="T9" t="T10" r="T11" b="T12"/>
            <a:pathLst>
              <a:path w="488" h="19">
                <a:moveTo>
                  <a:pt x="0" y="6"/>
                </a:moveTo>
                <a:lnTo>
                  <a:pt x="408" y="18"/>
                </a:lnTo>
                <a:lnTo>
                  <a:pt x="487" y="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6" name="Freeform 25"/>
          <p:cNvSpPr>
            <a:spLocks/>
          </p:cNvSpPr>
          <p:nvPr/>
        </p:nvSpPr>
        <p:spPr bwMode="auto">
          <a:xfrm>
            <a:off x="8445496" y="5257922"/>
            <a:ext cx="11838" cy="378813"/>
          </a:xfrm>
          <a:custGeom>
            <a:avLst/>
            <a:gdLst>
              <a:gd name="T0" fmla="*/ 2147483647 w 7"/>
              <a:gd name="T1" fmla="*/ 0 h 224"/>
              <a:gd name="T2" fmla="*/ 0 w 7"/>
              <a:gd name="T3" fmla="*/ 2147483647 h 224"/>
              <a:gd name="T4" fmla="*/ 0 60000 65536"/>
              <a:gd name="T5" fmla="*/ 0 60000 65536"/>
              <a:gd name="T6" fmla="*/ 0 w 7"/>
              <a:gd name="T7" fmla="*/ 0 h 224"/>
              <a:gd name="T8" fmla="*/ 7 w 7"/>
              <a:gd name="T9" fmla="*/ 224 h 224"/>
            </a:gdLst>
            <a:ahLst/>
            <a:cxnLst>
              <a:cxn ang="T4">
                <a:pos x="T0" y="T1"/>
              </a:cxn>
              <a:cxn ang="T5">
                <a:pos x="T2" y="T3"/>
              </a:cxn>
            </a:cxnLst>
            <a:rect l="T6" t="T7" r="T8" b="T9"/>
            <a:pathLst>
              <a:path w="7" h="224">
                <a:moveTo>
                  <a:pt x="6" y="0"/>
                </a:moveTo>
                <a:lnTo>
                  <a:pt x="0" y="223"/>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47" name="Freeform 26"/>
          <p:cNvSpPr>
            <a:spLocks/>
          </p:cNvSpPr>
          <p:nvPr/>
        </p:nvSpPr>
        <p:spPr bwMode="auto">
          <a:xfrm>
            <a:off x="5644987" y="3270856"/>
            <a:ext cx="1692"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48" name="Freeform 27"/>
          <p:cNvSpPr>
            <a:spLocks/>
          </p:cNvSpPr>
          <p:nvPr/>
        </p:nvSpPr>
        <p:spPr bwMode="auto">
          <a:xfrm>
            <a:off x="5573959" y="2946150"/>
            <a:ext cx="1692"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49" name="Freeform 28" descr="Outlined diamond"/>
          <p:cNvSpPr>
            <a:spLocks/>
          </p:cNvSpPr>
          <p:nvPr/>
        </p:nvSpPr>
        <p:spPr bwMode="auto">
          <a:xfrm>
            <a:off x="6696869" y="2489547"/>
            <a:ext cx="140364" cy="451532"/>
          </a:xfrm>
          <a:custGeom>
            <a:avLst/>
            <a:gdLst>
              <a:gd name="T0" fmla="*/ 0 w 83"/>
              <a:gd name="T1" fmla="*/ 0 h 267"/>
              <a:gd name="T2" fmla="*/ 2147483647 w 83"/>
              <a:gd name="T3" fmla="*/ 0 h 267"/>
              <a:gd name="T4" fmla="*/ 2147483647 w 83"/>
              <a:gd name="T5" fmla="*/ 2147483647 h 267"/>
              <a:gd name="T6" fmla="*/ 0 w 83"/>
              <a:gd name="T7" fmla="*/ 2147483647 h 267"/>
              <a:gd name="T8" fmla="*/ 0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0" y="0"/>
                </a:moveTo>
                <a:lnTo>
                  <a:pt x="82" y="0"/>
                </a:lnTo>
                <a:lnTo>
                  <a:pt x="82" y="266"/>
                </a:lnTo>
                <a:lnTo>
                  <a:pt x="0" y="266"/>
                </a:lnTo>
                <a:lnTo>
                  <a:pt x="0"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150" name="Freeform 29" descr="Outlined diamond"/>
          <p:cNvSpPr>
            <a:spLocks/>
          </p:cNvSpPr>
          <p:nvPr/>
        </p:nvSpPr>
        <p:spPr bwMode="auto">
          <a:xfrm>
            <a:off x="6735774" y="5011018"/>
            <a:ext cx="125144" cy="451531"/>
          </a:xfrm>
          <a:custGeom>
            <a:avLst/>
            <a:gdLst>
              <a:gd name="T0" fmla="*/ 0 w 74"/>
              <a:gd name="T1" fmla="*/ 0 h 267"/>
              <a:gd name="T2" fmla="*/ 2147483647 w 74"/>
              <a:gd name="T3" fmla="*/ 0 h 267"/>
              <a:gd name="T4" fmla="*/ 2147483647 w 74"/>
              <a:gd name="T5" fmla="*/ 2147483647 h 267"/>
              <a:gd name="T6" fmla="*/ 0 w 74"/>
              <a:gd name="T7" fmla="*/ 2147483647 h 267"/>
              <a:gd name="T8" fmla="*/ 0 w 74"/>
              <a:gd name="T9" fmla="*/ 0 h 267"/>
              <a:gd name="T10" fmla="*/ 0 60000 65536"/>
              <a:gd name="T11" fmla="*/ 0 60000 65536"/>
              <a:gd name="T12" fmla="*/ 0 60000 65536"/>
              <a:gd name="T13" fmla="*/ 0 60000 65536"/>
              <a:gd name="T14" fmla="*/ 0 60000 65536"/>
              <a:gd name="T15" fmla="*/ 0 w 74"/>
              <a:gd name="T16" fmla="*/ 0 h 267"/>
              <a:gd name="T17" fmla="*/ 74 w 74"/>
              <a:gd name="T18" fmla="*/ 267 h 267"/>
            </a:gdLst>
            <a:ahLst/>
            <a:cxnLst>
              <a:cxn ang="T10">
                <a:pos x="T0" y="T1"/>
              </a:cxn>
              <a:cxn ang="T11">
                <a:pos x="T2" y="T3"/>
              </a:cxn>
              <a:cxn ang="T12">
                <a:pos x="T4" y="T5"/>
              </a:cxn>
              <a:cxn ang="T13">
                <a:pos x="T6" y="T7"/>
              </a:cxn>
              <a:cxn ang="T14">
                <a:pos x="T8" y="T9"/>
              </a:cxn>
            </a:cxnLst>
            <a:rect l="T15" t="T16" r="T17" b="T18"/>
            <a:pathLst>
              <a:path w="74" h="267">
                <a:moveTo>
                  <a:pt x="0" y="0"/>
                </a:moveTo>
                <a:lnTo>
                  <a:pt x="73" y="0"/>
                </a:lnTo>
                <a:lnTo>
                  <a:pt x="73" y="266"/>
                </a:lnTo>
                <a:lnTo>
                  <a:pt x="0" y="266"/>
                </a:lnTo>
                <a:lnTo>
                  <a:pt x="0"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151" name="Freeform 30"/>
          <p:cNvSpPr>
            <a:spLocks/>
          </p:cNvSpPr>
          <p:nvPr/>
        </p:nvSpPr>
        <p:spPr bwMode="auto">
          <a:xfrm>
            <a:off x="6685031" y="2565657"/>
            <a:ext cx="27058" cy="2885065"/>
          </a:xfrm>
          <a:custGeom>
            <a:avLst/>
            <a:gdLst>
              <a:gd name="T0" fmla="*/ 0 w 16"/>
              <a:gd name="T1" fmla="*/ 0 h 1706"/>
              <a:gd name="T2" fmla="*/ 2147483647 w 16"/>
              <a:gd name="T3" fmla="*/ 2147483647 h 1706"/>
              <a:gd name="T4" fmla="*/ 0 60000 65536"/>
              <a:gd name="T5" fmla="*/ 0 60000 65536"/>
              <a:gd name="T6" fmla="*/ 0 w 16"/>
              <a:gd name="T7" fmla="*/ 0 h 1706"/>
              <a:gd name="T8" fmla="*/ 16 w 16"/>
              <a:gd name="T9" fmla="*/ 1706 h 1706"/>
            </a:gdLst>
            <a:ahLst/>
            <a:cxnLst>
              <a:cxn ang="T4">
                <a:pos x="T0" y="T1"/>
              </a:cxn>
              <a:cxn ang="T5">
                <a:pos x="T2" y="T3"/>
              </a:cxn>
            </a:cxnLst>
            <a:rect l="T6" t="T7" r="T8" b="T9"/>
            <a:pathLst>
              <a:path w="16" h="1706">
                <a:moveTo>
                  <a:pt x="0" y="0"/>
                </a:moveTo>
                <a:lnTo>
                  <a:pt x="15" y="1705"/>
                </a:lnTo>
              </a:path>
            </a:pathLst>
          </a:custGeom>
          <a:noFill/>
          <a:ln w="25400" cap="rnd">
            <a:solidFill>
              <a:srgbClr val="000000"/>
            </a:solidFill>
            <a:round/>
            <a:headEnd type="none" w="sm" len="sm"/>
            <a:tailEnd type="none" w="sm" len="sm"/>
          </a:ln>
        </p:spPr>
        <p:txBody>
          <a:bodyPr lIns="91364" tIns="45682" rIns="91364" bIns="45682"/>
          <a:lstStyle/>
          <a:p>
            <a:endParaRPr lang="en-US"/>
          </a:p>
        </p:txBody>
      </p:sp>
      <p:sp>
        <p:nvSpPr>
          <p:cNvPr id="5152" name="Freeform 31"/>
          <p:cNvSpPr>
            <a:spLocks/>
          </p:cNvSpPr>
          <p:nvPr/>
        </p:nvSpPr>
        <p:spPr bwMode="auto">
          <a:xfrm>
            <a:off x="4417235" y="2570719"/>
            <a:ext cx="1197319" cy="982546"/>
          </a:xfrm>
          <a:custGeom>
            <a:avLst/>
            <a:gdLst>
              <a:gd name="T0" fmla="*/ 0 w 708"/>
              <a:gd name="T1" fmla="*/ 2147483647 h 581"/>
              <a:gd name="T2" fmla="*/ 2147483647 w 708"/>
              <a:gd name="T3" fmla="*/ 2147483647 h 581"/>
              <a:gd name="T4" fmla="*/ 2147483647 w 708"/>
              <a:gd name="T5" fmla="*/ 0 h 581"/>
              <a:gd name="T6" fmla="*/ 0 w 708"/>
              <a:gd name="T7" fmla="*/ 0 h 581"/>
              <a:gd name="T8" fmla="*/ 0 w 708"/>
              <a:gd name="T9" fmla="*/ 2147483647 h 581"/>
              <a:gd name="T10" fmla="*/ 0 60000 65536"/>
              <a:gd name="T11" fmla="*/ 0 60000 65536"/>
              <a:gd name="T12" fmla="*/ 0 60000 65536"/>
              <a:gd name="T13" fmla="*/ 0 60000 65536"/>
              <a:gd name="T14" fmla="*/ 0 60000 65536"/>
              <a:gd name="T15" fmla="*/ 0 w 708"/>
              <a:gd name="T16" fmla="*/ 0 h 581"/>
              <a:gd name="T17" fmla="*/ 708 w 708"/>
              <a:gd name="T18" fmla="*/ 581 h 581"/>
            </a:gdLst>
            <a:ahLst/>
            <a:cxnLst>
              <a:cxn ang="T10">
                <a:pos x="T0" y="T1"/>
              </a:cxn>
              <a:cxn ang="T11">
                <a:pos x="T2" y="T3"/>
              </a:cxn>
              <a:cxn ang="T12">
                <a:pos x="T4" y="T5"/>
              </a:cxn>
              <a:cxn ang="T13">
                <a:pos x="T6" y="T7"/>
              </a:cxn>
              <a:cxn ang="T14">
                <a:pos x="T8" y="T9"/>
              </a:cxn>
            </a:cxnLst>
            <a:rect l="T15" t="T16" r="T17" b="T18"/>
            <a:pathLst>
              <a:path w="708" h="581">
                <a:moveTo>
                  <a:pt x="0" y="580"/>
                </a:moveTo>
                <a:lnTo>
                  <a:pt x="707" y="580"/>
                </a:lnTo>
                <a:lnTo>
                  <a:pt x="707" y="0"/>
                </a:lnTo>
                <a:lnTo>
                  <a:pt x="0" y="0"/>
                </a:lnTo>
                <a:lnTo>
                  <a:pt x="0" y="58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53" name="Oval 32"/>
          <p:cNvSpPr>
            <a:spLocks noChangeArrowheads="1"/>
          </p:cNvSpPr>
          <p:nvPr/>
        </p:nvSpPr>
        <p:spPr bwMode="auto">
          <a:xfrm>
            <a:off x="4686117" y="2787189"/>
            <a:ext cx="701818"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54" name="Freeform 33"/>
          <p:cNvSpPr>
            <a:spLocks/>
          </p:cNvSpPr>
          <p:nvPr/>
        </p:nvSpPr>
        <p:spPr bwMode="auto">
          <a:xfrm>
            <a:off x="5330445" y="2949532"/>
            <a:ext cx="404180" cy="295948"/>
          </a:xfrm>
          <a:custGeom>
            <a:avLst/>
            <a:gdLst>
              <a:gd name="T0" fmla="*/ 2147483647 w 239"/>
              <a:gd name="T1" fmla="*/ 2147483647 h 175"/>
              <a:gd name="T2" fmla="*/ 0 w 239"/>
              <a:gd name="T3" fmla="*/ 2147483647 h 175"/>
              <a:gd name="T4" fmla="*/ 0 w 239"/>
              <a:gd name="T5" fmla="*/ 0 h 175"/>
              <a:gd name="T6" fmla="*/ 2147483647 w 239"/>
              <a:gd name="T7" fmla="*/ 0 h 175"/>
              <a:gd name="T8" fmla="*/ 2147483647 w 239"/>
              <a:gd name="T9" fmla="*/ 2147483647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238" y="174"/>
                </a:moveTo>
                <a:lnTo>
                  <a:pt x="0" y="174"/>
                </a:lnTo>
                <a:lnTo>
                  <a:pt x="0" y="0"/>
                </a:lnTo>
                <a:lnTo>
                  <a:pt x="238" y="0"/>
                </a:lnTo>
                <a:lnTo>
                  <a:pt x="238" y="174"/>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55" name="Freeform 34"/>
          <p:cNvSpPr>
            <a:spLocks/>
          </p:cNvSpPr>
          <p:nvPr/>
        </p:nvSpPr>
        <p:spPr bwMode="auto">
          <a:xfrm>
            <a:off x="4308997" y="2925855"/>
            <a:ext cx="476898" cy="338226"/>
          </a:xfrm>
          <a:custGeom>
            <a:avLst/>
            <a:gdLst>
              <a:gd name="T0" fmla="*/ 2147483647 w 282"/>
              <a:gd name="T1" fmla="*/ 2147483647 h 200"/>
              <a:gd name="T2" fmla="*/ 0 w 282"/>
              <a:gd name="T3" fmla="*/ 2147483647 h 200"/>
              <a:gd name="T4" fmla="*/ 0 w 282"/>
              <a:gd name="T5" fmla="*/ 0 h 200"/>
              <a:gd name="T6" fmla="*/ 2147483647 w 282"/>
              <a:gd name="T7" fmla="*/ 0 h 200"/>
              <a:gd name="T8" fmla="*/ 2147483647 w 282"/>
              <a:gd name="T9" fmla="*/ 2147483647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281" y="199"/>
                </a:moveTo>
                <a:lnTo>
                  <a:pt x="0" y="199"/>
                </a:lnTo>
                <a:lnTo>
                  <a:pt x="0" y="0"/>
                </a:lnTo>
                <a:lnTo>
                  <a:pt x="281" y="0"/>
                </a:lnTo>
                <a:lnTo>
                  <a:pt x="281" y="199"/>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56" name="Oval 35"/>
          <p:cNvSpPr>
            <a:spLocks noChangeArrowheads="1"/>
          </p:cNvSpPr>
          <p:nvPr/>
        </p:nvSpPr>
        <p:spPr bwMode="auto">
          <a:xfrm>
            <a:off x="4721636" y="2771963"/>
            <a:ext cx="624027"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57" name="Freeform 36"/>
          <p:cNvSpPr>
            <a:spLocks/>
          </p:cNvSpPr>
          <p:nvPr/>
        </p:nvSpPr>
        <p:spPr bwMode="auto">
          <a:xfrm>
            <a:off x="5049709" y="2470942"/>
            <a:ext cx="1692" cy="1183790"/>
          </a:xfrm>
          <a:custGeom>
            <a:avLst/>
            <a:gdLst>
              <a:gd name="T0" fmla="*/ 0 w 1"/>
              <a:gd name="T1" fmla="*/ 2147483647 h 700"/>
              <a:gd name="T2" fmla="*/ 0 w 1"/>
              <a:gd name="T3" fmla="*/ 0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699"/>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58" name="Freeform 37"/>
          <p:cNvSpPr>
            <a:spLocks/>
          </p:cNvSpPr>
          <p:nvPr/>
        </p:nvSpPr>
        <p:spPr bwMode="auto">
          <a:xfrm>
            <a:off x="4823098" y="2470943"/>
            <a:ext cx="454914" cy="1187172"/>
          </a:xfrm>
          <a:custGeom>
            <a:avLst/>
            <a:gdLst>
              <a:gd name="T0" fmla="*/ 0 w 269"/>
              <a:gd name="T1" fmla="*/ 2147483647 h 702"/>
              <a:gd name="T2" fmla="*/ 2147483647 w 269"/>
              <a:gd name="T3" fmla="*/ 0 h 702"/>
              <a:gd name="T4" fmla="*/ 0 60000 65536"/>
              <a:gd name="T5" fmla="*/ 0 60000 65536"/>
              <a:gd name="T6" fmla="*/ 0 w 269"/>
              <a:gd name="T7" fmla="*/ 0 h 702"/>
              <a:gd name="T8" fmla="*/ 269 w 269"/>
              <a:gd name="T9" fmla="*/ 702 h 702"/>
            </a:gdLst>
            <a:ahLst/>
            <a:cxnLst>
              <a:cxn ang="T4">
                <a:pos x="T0" y="T1"/>
              </a:cxn>
              <a:cxn ang="T5">
                <a:pos x="T2" y="T3"/>
              </a:cxn>
            </a:cxnLst>
            <a:rect l="T6" t="T7" r="T8" b="T9"/>
            <a:pathLst>
              <a:path w="269" h="702">
                <a:moveTo>
                  <a:pt x="0" y="701"/>
                </a:moveTo>
                <a:lnTo>
                  <a:pt x="268"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59" name="Freeform 38"/>
          <p:cNvSpPr>
            <a:spLocks/>
          </p:cNvSpPr>
          <p:nvPr/>
        </p:nvSpPr>
        <p:spPr bwMode="auto">
          <a:xfrm>
            <a:off x="4403698" y="4454640"/>
            <a:ext cx="1199011" cy="982546"/>
          </a:xfrm>
          <a:custGeom>
            <a:avLst/>
            <a:gdLst>
              <a:gd name="T0" fmla="*/ 0 w 709"/>
              <a:gd name="T1" fmla="*/ 0 h 581"/>
              <a:gd name="T2" fmla="*/ 2147483647 w 709"/>
              <a:gd name="T3" fmla="*/ 0 h 581"/>
              <a:gd name="T4" fmla="*/ 2147483647 w 709"/>
              <a:gd name="T5" fmla="*/ 2147483647 h 581"/>
              <a:gd name="T6" fmla="*/ 0 w 709"/>
              <a:gd name="T7" fmla="*/ 2147483647 h 581"/>
              <a:gd name="T8" fmla="*/ 0 w 709"/>
              <a:gd name="T9" fmla="*/ 0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0" y="0"/>
                </a:moveTo>
                <a:lnTo>
                  <a:pt x="708" y="0"/>
                </a:lnTo>
                <a:lnTo>
                  <a:pt x="708" y="580"/>
                </a:lnTo>
                <a:lnTo>
                  <a:pt x="0" y="580"/>
                </a:lnTo>
                <a:lnTo>
                  <a:pt x="0" y="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60" name="Oval 39"/>
          <p:cNvSpPr>
            <a:spLocks noChangeArrowheads="1"/>
          </p:cNvSpPr>
          <p:nvPr/>
        </p:nvSpPr>
        <p:spPr bwMode="auto">
          <a:xfrm>
            <a:off x="4674290" y="4606839"/>
            <a:ext cx="70181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61" name="Freeform 40"/>
          <p:cNvSpPr>
            <a:spLocks/>
          </p:cNvSpPr>
          <p:nvPr/>
        </p:nvSpPr>
        <p:spPr bwMode="auto">
          <a:xfrm>
            <a:off x="5316911" y="4762421"/>
            <a:ext cx="405871" cy="295948"/>
          </a:xfrm>
          <a:custGeom>
            <a:avLst/>
            <a:gdLst>
              <a:gd name="T0" fmla="*/ 2147483647 w 240"/>
              <a:gd name="T1" fmla="*/ 0 h 175"/>
              <a:gd name="T2" fmla="*/ 0 w 240"/>
              <a:gd name="T3" fmla="*/ 0 h 175"/>
              <a:gd name="T4" fmla="*/ 0 w 240"/>
              <a:gd name="T5" fmla="*/ 2147483647 h 175"/>
              <a:gd name="T6" fmla="*/ 2147483647 w 240"/>
              <a:gd name="T7" fmla="*/ 2147483647 h 175"/>
              <a:gd name="T8" fmla="*/ 2147483647 w 240"/>
              <a:gd name="T9" fmla="*/ 0 h 175"/>
              <a:gd name="T10" fmla="*/ 0 60000 65536"/>
              <a:gd name="T11" fmla="*/ 0 60000 65536"/>
              <a:gd name="T12" fmla="*/ 0 60000 65536"/>
              <a:gd name="T13" fmla="*/ 0 60000 65536"/>
              <a:gd name="T14" fmla="*/ 0 60000 65536"/>
              <a:gd name="T15" fmla="*/ 0 w 240"/>
              <a:gd name="T16" fmla="*/ 0 h 175"/>
              <a:gd name="T17" fmla="*/ 240 w 240"/>
              <a:gd name="T18" fmla="*/ 175 h 175"/>
            </a:gdLst>
            <a:ahLst/>
            <a:cxnLst>
              <a:cxn ang="T10">
                <a:pos x="T0" y="T1"/>
              </a:cxn>
              <a:cxn ang="T11">
                <a:pos x="T2" y="T3"/>
              </a:cxn>
              <a:cxn ang="T12">
                <a:pos x="T4" y="T5"/>
              </a:cxn>
              <a:cxn ang="T13">
                <a:pos x="T6" y="T7"/>
              </a:cxn>
              <a:cxn ang="T14">
                <a:pos x="T8" y="T9"/>
              </a:cxn>
            </a:cxnLst>
            <a:rect l="T15" t="T16" r="T17" b="T18"/>
            <a:pathLst>
              <a:path w="240" h="175">
                <a:moveTo>
                  <a:pt x="239" y="0"/>
                </a:moveTo>
                <a:lnTo>
                  <a:pt x="0" y="0"/>
                </a:lnTo>
                <a:lnTo>
                  <a:pt x="0" y="174"/>
                </a:lnTo>
                <a:lnTo>
                  <a:pt x="239" y="174"/>
                </a:lnTo>
                <a:lnTo>
                  <a:pt x="239"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62" name="Freeform 41"/>
          <p:cNvSpPr>
            <a:spLocks/>
          </p:cNvSpPr>
          <p:nvPr/>
        </p:nvSpPr>
        <p:spPr bwMode="auto">
          <a:xfrm>
            <a:off x="4295468" y="4743819"/>
            <a:ext cx="476898" cy="338226"/>
          </a:xfrm>
          <a:custGeom>
            <a:avLst/>
            <a:gdLst>
              <a:gd name="T0" fmla="*/ 2147483647 w 282"/>
              <a:gd name="T1" fmla="*/ 0 h 200"/>
              <a:gd name="T2" fmla="*/ 0 w 282"/>
              <a:gd name="T3" fmla="*/ 0 h 200"/>
              <a:gd name="T4" fmla="*/ 0 w 282"/>
              <a:gd name="T5" fmla="*/ 2147483647 h 200"/>
              <a:gd name="T6" fmla="*/ 2147483647 w 282"/>
              <a:gd name="T7" fmla="*/ 2147483647 h 200"/>
              <a:gd name="T8" fmla="*/ 2147483647 w 282"/>
              <a:gd name="T9" fmla="*/ 0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281" y="0"/>
                </a:moveTo>
                <a:lnTo>
                  <a:pt x="0" y="0"/>
                </a:lnTo>
                <a:lnTo>
                  <a:pt x="0" y="199"/>
                </a:lnTo>
                <a:lnTo>
                  <a:pt x="281" y="199"/>
                </a:lnTo>
                <a:lnTo>
                  <a:pt x="281"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63" name="Oval 42"/>
          <p:cNvSpPr>
            <a:spLocks noChangeArrowheads="1"/>
          </p:cNvSpPr>
          <p:nvPr/>
        </p:nvSpPr>
        <p:spPr bwMode="auto">
          <a:xfrm>
            <a:off x="4709798" y="4608529"/>
            <a:ext cx="624026"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64" name="Freeform 43"/>
          <p:cNvSpPr>
            <a:spLocks/>
          </p:cNvSpPr>
          <p:nvPr/>
        </p:nvSpPr>
        <p:spPr bwMode="auto">
          <a:xfrm>
            <a:off x="5036180" y="4353168"/>
            <a:ext cx="1692"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65" name="Freeform 44"/>
          <p:cNvSpPr>
            <a:spLocks/>
          </p:cNvSpPr>
          <p:nvPr/>
        </p:nvSpPr>
        <p:spPr bwMode="auto">
          <a:xfrm>
            <a:off x="4809580" y="4349791"/>
            <a:ext cx="456605" cy="1187172"/>
          </a:xfrm>
          <a:custGeom>
            <a:avLst/>
            <a:gdLst>
              <a:gd name="T0" fmla="*/ 0 w 270"/>
              <a:gd name="T1" fmla="*/ 0 h 702"/>
              <a:gd name="T2" fmla="*/ 2147483647 w 270"/>
              <a:gd name="T3" fmla="*/ 2147483647 h 702"/>
              <a:gd name="T4" fmla="*/ 0 60000 65536"/>
              <a:gd name="T5" fmla="*/ 0 60000 65536"/>
              <a:gd name="T6" fmla="*/ 0 w 270"/>
              <a:gd name="T7" fmla="*/ 0 h 702"/>
              <a:gd name="T8" fmla="*/ 270 w 270"/>
              <a:gd name="T9" fmla="*/ 702 h 702"/>
            </a:gdLst>
            <a:ahLst/>
            <a:cxnLst>
              <a:cxn ang="T4">
                <a:pos x="T0" y="T1"/>
              </a:cxn>
              <a:cxn ang="T5">
                <a:pos x="T2" y="T3"/>
              </a:cxn>
            </a:cxnLst>
            <a:rect l="T6" t="T7" r="T8" b="T9"/>
            <a:pathLst>
              <a:path w="270" h="702">
                <a:moveTo>
                  <a:pt x="0" y="0"/>
                </a:moveTo>
                <a:lnTo>
                  <a:pt x="269" y="701"/>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66" name="Freeform 45"/>
          <p:cNvSpPr>
            <a:spLocks/>
          </p:cNvSpPr>
          <p:nvPr/>
        </p:nvSpPr>
        <p:spPr bwMode="auto">
          <a:xfrm>
            <a:off x="5599338" y="3541430"/>
            <a:ext cx="10147" cy="948724"/>
          </a:xfrm>
          <a:custGeom>
            <a:avLst/>
            <a:gdLst>
              <a:gd name="T0" fmla="*/ 2147483647 w 6"/>
              <a:gd name="T1" fmla="*/ 0 h 561"/>
              <a:gd name="T2" fmla="*/ 0 w 6"/>
              <a:gd name="T3" fmla="*/ 2147483647 h 561"/>
              <a:gd name="T4" fmla="*/ 0 60000 65536"/>
              <a:gd name="T5" fmla="*/ 0 60000 65536"/>
              <a:gd name="T6" fmla="*/ 0 w 6"/>
              <a:gd name="T7" fmla="*/ 0 h 561"/>
              <a:gd name="T8" fmla="*/ 6 w 6"/>
              <a:gd name="T9" fmla="*/ 561 h 561"/>
            </a:gdLst>
            <a:ahLst/>
            <a:cxnLst>
              <a:cxn ang="T4">
                <a:pos x="T0" y="T1"/>
              </a:cxn>
              <a:cxn ang="T5">
                <a:pos x="T2" y="T3"/>
              </a:cxn>
            </a:cxnLst>
            <a:rect l="T6" t="T7" r="T8" b="T9"/>
            <a:pathLst>
              <a:path w="6" h="561">
                <a:moveTo>
                  <a:pt x="5" y="0"/>
                </a:moveTo>
                <a:lnTo>
                  <a:pt x="0" y="56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67" name="Freeform 46"/>
          <p:cNvSpPr>
            <a:spLocks/>
          </p:cNvSpPr>
          <p:nvPr/>
        </p:nvSpPr>
        <p:spPr bwMode="auto">
          <a:xfrm>
            <a:off x="5562133" y="3211656"/>
            <a:ext cx="164039" cy="1582896"/>
          </a:xfrm>
          <a:custGeom>
            <a:avLst/>
            <a:gdLst>
              <a:gd name="T0" fmla="*/ 2147483647 w 97"/>
              <a:gd name="T1" fmla="*/ 0 h 936"/>
              <a:gd name="T2" fmla="*/ 0 w 97"/>
              <a:gd name="T3" fmla="*/ 0 h 936"/>
              <a:gd name="T4" fmla="*/ 0 w 97"/>
              <a:gd name="T5" fmla="*/ 2147483647 h 936"/>
              <a:gd name="T6" fmla="*/ 2147483647 w 97"/>
              <a:gd name="T7" fmla="*/ 2147483647 h 936"/>
              <a:gd name="T8" fmla="*/ 2147483647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96" y="0"/>
                </a:moveTo>
                <a:lnTo>
                  <a:pt x="0" y="0"/>
                </a:lnTo>
                <a:lnTo>
                  <a:pt x="0" y="935"/>
                </a:lnTo>
                <a:lnTo>
                  <a:pt x="96" y="935"/>
                </a:lnTo>
                <a:lnTo>
                  <a:pt x="96" y="0"/>
                </a:lnTo>
              </a:path>
            </a:pathLst>
          </a:custGeom>
          <a:solidFill>
            <a:srgbClr val="FFFFFF"/>
          </a:solidFill>
          <a:ln w="25400" cap="rnd">
            <a:solidFill>
              <a:srgbClr val="FFFFFF"/>
            </a:solidFill>
            <a:round/>
            <a:headEnd/>
            <a:tailEnd/>
          </a:ln>
        </p:spPr>
        <p:txBody>
          <a:bodyPr lIns="91364" tIns="45682" rIns="91364" bIns="45682"/>
          <a:lstStyle/>
          <a:p>
            <a:endParaRPr lang="en-US"/>
          </a:p>
        </p:txBody>
      </p:sp>
      <p:sp>
        <p:nvSpPr>
          <p:cNvPr id="5168" name="Freeform 47"/>
          <p:cNvSpPr>
            <a:spLocks/>
          </p:cNvSpPr>
          <p:nvPr/>
        </p:nvSpPr>
        <p:spPr bwMode="auto">
          <a:xfrm>
            <a:off x="6984360" y="2645128"/>
            <a:ext cx="1692" cy="669687"/>
          </a:xfrm>
          <a:custGeom>
            <a:avLst/>
            <a:gdLst>
              <a:gd name="T0" fmla="*/ 0 w 1"/>
              <a:gd name="T1" fmla="*/ 0 h 396"/>
              <a:gd name="T2" fmla="*/ 0 w 1"/>
              <a:gd name="T3" fmla="*/ 2147483647 h 396"/>
              <a:gd name="T4" fmla="*/ 0 60000 65536"/>
              <a:gd name="T5" fmla="*/ 0 60000 65536"/>
              <a:gd name="T6" fmla="*/ 0 w 1"/>
              <a:gd name="T7" fmla="*/ 0 h 396"/>
              <a:gd name="T8" fmla="*/ 1 w 1"/>
              <a:gd name="T9" fmla="*/ 396 h 396"/>
            </a:gdLst>
            <a:ahLst/>
            <a:cxnLst>
              <a:cxn ang="T4">
                <a:pos x="T0" y="T1"/>
              </a:cxn>
              <a:cxn ang="T5">
                <a:pos x="T2" y="T3"/>
              </a:cxn>
            </a:cxnLst>
            <a:rect l="T6" t="T7" r="T8" b="T9"/>
            <a:pathLst>
              <a:path w="1" h="396">
                <a:moveTo>
                  <a:pt x="0" y="0"/>
                </a:moveTo>
                <a:lnTo>
                  <a:pt x="0" y="395"/>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69" name="Freeform 48"/>
          <p:cNvSpPr>
            <a:spLocks/>
          </p:cNvSpPr>
          <p:nvPr/>
        </p:nvSpPr>
        <p:spPr bwMode="auto">
          <a:xfrm>
            <a:off x="7024948" y="2949531"/>
            <a:ext cx="1692" cy="610498"/>
          </a:xfrm>
          <a:custGeom>
            <a:avLst/>
            <a:gdLst>
              <a:gd name="T0" fmla="*/ 0 w 1"/>
              <a:gd name="T1" fmla="*/ 0 h 361"/>
              <a:gd name="T2" fmla="*/ 0 w 1"/>
              <a:gd name="T3" fmla="*/ 2147483647 h 361"/>
              <a:gd name="T4" fmla="*/ 0 60000 65536"/>
              <a:gd name="T5" fmla="*/ 0 60000 65536"/>
              <a:gd name="T6" fmla="*/ 0 w 1"/>
              <a:gd name="T7" fmla="*/ 0 h 361"/>
              <a:gd name="T8" fmla="*/ 1 w 1"/>
              <a:gd name="T9" fmla="*/ 361 h 361"/>
            </a:gdLst>
            <a:ahLst/>
            <a:cxnLst>
              <a:cxn ang="T4">
                <a:pos x="T0" y="T1"/>
              </a:cxn>
              <a:cxn ang="T5">
                <a:pos x="T2" y="T3"/>
              </a:cxn>
            </a:cxnLst>
            <a:rect l="T6" t="T7" r="T8" b="T9"/>
            <a:pathLst>
              <a:path w="1" h="361">
                <a:moveTo>
                  <a:pt x="0" y="0"/>
                </a:moveTo>
                <a:lnTo>
                  <a:pt x="0" y="36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0" name="Freeform 49"/>
          <p:cNvSpPr>
            <a:spLocks/>
          </p:cNvSpPr>
          <p:nvPr/>
        </p:nvSpPr>
        <p:spPr bwMode="auto">
          <a:xfrm>
            <a:off x="7055388" y="2897108"/>
            <a:ext cx="1692" cy="691671"/>
          </a:xfrm>
          <a:custGeom>
            <a:avLst/>
            <a:gdLst>
              <a:gd name="T0" fmla="*/ 0 w 1"/>
              <a:gd name="T1" fmla="*/ 0 h 409"/>
              <a:gd name="T2" fmla="*/ 0 w 1"/>
              <a:gd name="T3" fmla="*/ 2147483647 h 409"/>
              <a:gd name="T4" fmla="*/ 0 60000 65536"/>
              <a:gd name="T5" fmla="*/ 0 60000 65536"/>
              <a:gd name="T6" fmla="*/ 0 w 1"/>
              <a:gd name="T7" fmla="*/ 0 h 409"/>
              <a:gd name="T8" fmla="*/ 1 w 1"/>
              <a:gd name="T9" fmla="*/ 409 h 409"/>
            </a:gdLst>
            <a:ahLst/>
            <a:cxnLst>
              <a:cxn ang="T4">
                <a:pos x="T0" y="T1"/>
              </a:cxn>
              <a:cxn ang="T5">
                <a:pos x="T2" y="T3"/>
              </a:cxn>
            </a:cxnLst>
            <a:rect l="T6" t="T7" r="T8" b="T9"/>
            <a:pathLst>
              <a:path w="1" h="409">
                <a:moveTo>
                  <a:pt x="0" y="0"/>
                </a:moveTo>
                <a:lnTo>
                  <a:pt x="0" y="408"/>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1" name="Freeform 50"/>
          <p:cNvSpPr>
            <a:spLocks/>
          </p:cNvSpPr>
          <p:nvPr/>
        </p:nvSpPr>
        <p:spPr bwMode="auto">
          <a:xfrm>
            <a:off x="7126415" y="2694183"/>
            <a:ext cx="1692" cy="590203"/>
          </a:xfrm>
          <a:custGeom>
            <a:avLst/>
            <a:gdLst>
              <a:gd name="T0" fmla="*/ 0 w 1"/>
              <a:gd name="T1" fmla="*/ 0 h 349"/>
              <a:gd name="T2" fmla="*/ 0 w 1"/>
              <a:gd name="T3" fmla="*/ 2147483647 h 349"/>
              <a:gd name="T4" fmla="*/ 0 60000 65536"/>
              <a:gd name="T5" fmla="*/ 0 60000 65536"/>
              <a:gd name="T6" fmla="*/ 0 w 1"/>
              <a:gd name="T7" fmla="*/ 0 h 349"/>
              <a:gd name="T8" fmla="*/ 1 w 1"/>
              <a:gd name="T9" fmla="*/ 349 h 349"/>
            </a:gdLst>
            <a:ahLst/>
            <a:cxnLst>
              <a:cxn ang="T4">
                <a:pos x="T0" y="T1"/>
              </a:cxn>
              <a:cxn ang="T5">
                <a:pos x="T2" y="T3"/>
              </a:cxn>
            </a:cxnLst>
            <a:rect l="T6" t="T7" r="T8" b="T9"/>
            <a:pathLst>
              <a:path w="1" h="349">
                <a:moveTo>
                  <a:pt x="0" y="0"/>
                </a:moveTo>
                <a:lnTo>
                  <a:pt x="0" y="348"/>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2" name="Freeform 51"/>
          <p:cNvSpPr>
            <a:spLocks/>
          </p:cNvSpPr>
          <p:nvPr/>
        </p:nvSpPr>
        <p:spPr bwMode="auto">
          <a:xfrm>
            <a:off x="1983705" y="1730228"/>
            <a:ext cx="1691" cy="977472"/>
          </a:xfrm>
          <a:custGeom>
            <a:avLst/>
            <a:gdLst>
              <a:gd name="T0" fmla="*/ 0 w 1"/>
              <a:gd name="T1" fmla="*/ 0 h 578"/>
              <a:gd name="T2" fmla="*/ 0 w 1"/>
              <a:gd name="T3" fmla="*/ 2147483647 h 578"/>
              <a:gd name="T4" fmla="*/ 0 60000 65536"/>
              <a:gd name="T5" fmla="*/ 0 60000 65536"/>
              <a:gd name="T6" fmla="*/ 0 w 1"/>
              <a:gd name="T7" fmla="*/ 0 h 578"/>
              <a:gd name="T8" fmla="*/ 1 w 1"/>
              <a:gd name="T9" fmla="*/ 578 h 578"/>
            </a:gdLst>
            <a:ahLst/>
            <a:cxnLst>
              <a:cxn ang="T4">
                <a:pos x="T0" y="T1"/>
              </a:cxn>
              <a:cxn ang="T5">
                <a:pos x="T2" y="T3"/>
              </a:cxn>
            </a:cxnLst>
            <a:rect l="T6" t="T7" r="T8" b="T9"/>
            <a:pathLst>
              <a:path w="1" h="578">
                <a:moveTo>
                  <a:pt x="0" y="0"/>
                </a:moveTo>
                <a:lnTo>
                  <a:pt x="0" y="577"/>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3" name="Freeform 52"/>
          <p:cNvSpPr>
            <a:spLocks/>
          </p:cNvSpPr>
          <p:nvPr/>
        </p:nvSpPr>
        <p:spPr bwMode="auto">
          <a:xfrm>
            <a:off x="2338831" y="5056687"/>
            <a:ext cx="723803" cy="1693"/>
          </a:xfrm>
          <a:custGeom>
            <a:avLst/>
            <a:gdLst>
              <a:gd name="T0" fmla="*/ 0 w 428"/>
              <a:gd name="T1" fmla="*/ 0 h 1"/>
              <a:gd name="T2" fmla="*/ 2147483647 w 428"/>
              <a:gd name="T3" fmla="*/ 0 h 1"/>
              <a:gd name="T4" fmla="*/ 0 60000 65536"/>
              <a:gd name="T5" fmla="*/ 0 60000 65536"/>
              <a:gd name="T6" fmla="*/ 0 w 428"/>
              <a:gd name="T7" fmla="*/ 0 h 1"/>
              <a:gd name="T8" fmla="*/ 428 w 428"/>
              <a:gd name="T9" fmla="*/ 1 h 1"/>
            </a:gdLst>
            <a:ahLst/>
            <a:cxnLst>
              <a:cxn ang="T4">
                <a:pos x="T0" y="T1"/>
              </a:cxn>
              <a:cxn ang="T5">
                <a:pos x="T2" y="T3"/>
              </a:cxn>
            </a:cxnLst>
            <a:rect l="T6" t="T7" r="T8" b="T9"/>
            <a:pathLst>
              <a:path w="428" h="1">
                <a:moveTo>
                  <a:pt x="0" y="0"/>
                </a:moveTo>
                <a:lnTo>
                  <a:pt x="427" y="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4" name="Freeform 53"/>
          <p:cNvSpPr>
            <a:spLocks/>
          </p:cNvSpPr>
          <p:nvPr/>
        </p:nvSpPr>
        <p:spPr bwMode="auto">
          <a:xfrm>
            <a:off x="2348978" y="4813159"/>
            <a:ext cx="823579" cy="32132"/>
          </a:xfrm>
          <a:custGeom>
            <a:avLst/>
            <a:gdLst>
              <a:gd name="T0" fmla="*/ 2147483647 w 487"/>
              <a:gd name="T1" fmla="*/ 2147483647 h 19"/>
              <a:gd name="T2" fmla="*/ 2147483647 w 487"/>
              <a:gd name="T3" fmla="*/ 2147483647 h 19"/>
              <a:gd name="T4" fmla="*/ 0 w 487"/>
              <a:gd name="T5" fmla="*/ 0 h 19"/>
              <a:gd name="T6" fmla="*/ 0 60000 65536"/>
              <a:gd name="T7" fmla="*/ 0 60000 65536"/>
              <a:gd name="T8" fmla="*/ 0 60000 65536"/>
              <a:gd name="T9" fmla="*/ 0 w 487"/>
              <a:gd name="T10" fmla="*/ 0 h 19"/>
              <a:gd name="T11" fmla="*/ 487 w 487"/>
              <a:gd name="T12" fmla="*/ 19 h 19"/>
            </a:gdLst>
            <a:ahLst/>
            <a:cxnLst>
              <a:cxn ang="T6">
                <a:pos x="T0" y="T1"/>
              </a:cxn>
              <a:cxn ang="T7">
                <a:pos x="T2" y="T3"/>
              </a:cxn>
              <a:cxn ang="T8">
                <a:pos x="T4" y="T5"/>
              </a:cxn>
            </a:cxnLst>
            <a:rect l="T9" t="T10" r="T11" b="T12"/>
            <a:pathLst>
              <a:path w="487" h="19">
                <a:moveTo>
                  <a:pt x="486" y="6"/>
                </a:moveTo>
                <a:lnTo>
                  <a:pt x="78" y="18"/>
                </a:lnTo>
                <a:lnTo>
                  <a:pt x="0" y="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5" name="Freeform 54"/>
          <p:cNvSpPr>
            <a:spLocks/>
          </p:cNvSpPr>
          <p:nvPr/>
        </p:nvSpPr>
        <p:spPr bwMode="auto">
          <a:xfrm>
            <a:off x="2732864" y="5259613"/>
            <a:ext cx="11838" cy="377122"/>
          </a:xfrm>
          <a:custGeom>
            <a:avLst/>
            <a:gdLst>
              <a:gd name="T0" fmla="*/ 0 w 7"/>
              <a:gd name="T1" fmla="*/ 0 h 223"/>
              <a:gd name="T2" fmla="*/ 2147483647 w 7"/>
              <a:gd name="T3" fmla="*/ 2147483647 h 223"/>
              <a:gd name="T4" fmla="*/ 0 60000 65536"/>
              <a:gd name="T5" fmla="*/ 0 60000 65536"/>
              <a:gd name="T6" fmla="*/ 0 w 7"/>
              <a:gd name="T7" fmla="*/ 0 h 223"/>
              <a:gd name="T8" fmla="*/ 7 w 7"/>
              <a:gd name="T9" fmla="*/ 223 h 223"/>
            </a:gdLst>
            <a:ahLst/>
            <a:cxnLst>
              <a:cxn ang="T4">
                <a:pos x="T0" y="T1"/>
              </a:cxn>
              <a:cxn ang="T5">
                <a:pos x="T2" y="T3"/>
              </a:cxn>
            </a:cxnLst>
            <a:rect l="T6" t="T7" r="T8" b="T9"/>
            <a:pathLst>
              <a:path w="7" h="223">
                <a:moveTo>
                  <a:pt x="0" y="0"/>
                </a:moveTo>
                <a:lnTo>
                  <a:pt x="6" y="222"/>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176" name="Freeform 55"/>
          <p:cNvSpPr>
            <a:spLocks/>
          </p:cNvSpPr>
          <p:nvPr/>
        </p:nvSpPr>
        <p:spPr bwMode="auto">
          <a:xfrm>
            <a:off x="5541840" y="3272547"/>
            <a:ext cx="1691"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77" name="Freeform 56"/>
          <p:cNvSpPr>
            <a:spLocks/>
          </p:cNvSpPr>
          <p:nvPr/>
        </p:nvSpPr>
        <p:spPr bwMode="auto">
          <a:xfrm>
            <a:off x="5612867" y="2947842"/>
            <a:ext cx="1691"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78" name="Freeform 57" descr="Outlined diamond"/>
          <p:cNvSpPr>
            <a:spLocks/>
          </p:cNvSpPr>
          <p:nvPr/>
        </p:nvSpPr>
        <p:spPr bwMode="auto">
          <a:xfrm>
            <a:off x="4352965" y="2491239"/>
            <a:ext cx="140364" cy="451531"/>
          </a:xfrm>
          <a:custGeom>
            <a:avLst/>
            <a:gdLst>
              <a:gd name="T0" fmla="*/ 2147483647 w 83"/>
              <a:gd name="T1" fmla="*/ 0 h 267"/>
              <a:gd name="T2" fmla="*/ 0 w 83"/>
              <a:gd name="T3" fmla="*/ 0 h 267"/>
              <a:gd name="T4" fmla="*/ 0 w 83"/>
              <a:gd name="T5" fmla="*/ 2147483647 h 267"/>
              <a:gd name="T6" fmla="*/ 2147483647 w 83"/>
              <a:gd name="T7" fmla="*/ 2147483647 h 267"/>
              <a:gd name="T8" fmla="*/ 2147483647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82" y="0"/>
                </a:moveTo>
                <a:lnTo>
                  <a:pt x="0" y="0"/>
                </a:lnTo>
                <a:lnTo>
                  <a:pt x="0" y="266"/>
                </a:lnTo>
                <a:lnTo>
                  <a:pt x="82" y="266"/>
                </a:lnTo>
                <a:lnTo>
                  <a:pt x="82"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179" name="Freeform 58" descr="Outlined diamond"/>
          <p:cNvSpPr>
            <a:spLocks/>
          </p:cNvSpPr>
          <p:nvPr/>
        </p:nvSpPr>
        <p:spPr bwMode="auto">
          <a:xfrm>
            <a:off x="4327598" y="5012708"/>
            <a:ext cx="126834" cy="449840"/>
          </a:xfrm>
          <a:custGeom>
            <a:avLst/>
            <a:gdLst>
              <a:gd name="T0" fmla="*/ 2147483647 w 75"/>
              <a:gd name="T1" fmla="*/ 0 h 266"/>
              <a:gd name="T2" fmla="*/ 0 w 75"/>
              <a:gd name="T3" fmla="*/ 0 h 266"/>
              <a:gd name="T4" fmla="*/ 0 w 75"/>
              <a:gd name="T5" fmla="*/ 2147483647 h 266"/>
              <a:gd name="T6" fmla="*/ 2147483647 w 75"/>
              <a:gd name="T7" fmla="*/ 2147483647 h 266"/>
              <a:gd name="T8" fmla="*/ 2147483647 w 75"/>
              <a:gd name="T9" fmla="*/ 0 h 266"/>
              <a:gd name="T10" fmla="*/ 0 60000 65536"/>
              <a:gd name="T11" fmla="*/ 0 60000 65536"/>
              <a:gd name="T12" fmla="*/ 0 60000 65536"/>
              <a:gd name="T13" fmla="*/ 0 60000 65536"/>
              <a:gd name="T14" fmla="*/ 0 60000 65536"/>
              <a:gd name="T15" fmla="*/ 0 w 75"/>
              <a:gd name="T16" fmla="*/ 0 h 266"/>
              <a:gd name="T17" fmla="*/ 75 w 75"/>
              <a:gd name="T18" fmla="*/ 266 h 266"/>
            </a:gdLst>
            <a:ahLst/>
            <a:cxnLst>
              <a:cxn ang="T10">
                <a:pos x="T0" y="T1"/>
              </a:cxn>
              <a:cxn ang="T11">
                <a:pos x="T2" y="T3"/>
              </a:cxn>
              <a:cxn ang="T12">
                <a:pos x="T4" y="T5"/>
              </a:cxn>
              <a:cxn ang="T13">
                <a:pos x="T6" y="T7"/>
              </a:cxn>
              <a:cxn ang="T14">
                <a:pos x="T8" y="T9"/>
              </a:cxn>
            </a:cxnLst>
            <a:rect l="T15" t="T16" r="T17" b="T18"/>
            <a:pathLst>
              <a:path w="75" h="266">
                <a:moveTo>
                  <a:pt x="74" y="0"/>
                </a:moveTo>
                <a:lnTo>
                  <a:pt x="0" y="0"/>
                </a:lnTo>
                <a:lnTo>
                  <a:pt x="0" y="265"/>
                </a:lnTo>
                <a:lnTo>
                  <a:pt x="74" y="265"/>
                </a:lnTo>
                <a:lnTo>
                  <a:pt x="74"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180" name="Freeform 59"/>
          <p:cNvSpPr>
            <a:spLocks/>
          </p:cNvSpPr>
          <p:nvPr/>
        </p:nvSpPr>
        <p:spPr bwMode="auto">
          <a:xfrm>
            <a:off x="4478108" y="2567336"/>
            <a:ext cx="27058" cy="2883376"/>
          </a:xfrm>
          <a:custGeom>
            <a:avLst/>
            <a:gdLst>
              <a:gd name="T0" fmla="*/ 2147483647 w 16"/>
              <a:gd name="T1" fmla="*/ 0 h 1705"/>
              <a:gd name="T2" fmla="*/ 0 w 16"/>
              <a:gd name="T3" fmla="*/ 2147483647 h 1705"/>
              <a:gd name="T4" fmla="*/ 0 60000 65536"/>
              <a:gd name="T5" fmla="*/ 0 60000 65536"/>
              <a:gd name="T6" fmla="*/ 0 w 16"/>
              <a:gd name="T7" fmla="*/ 0 h 1705"/>
              <a:gd name="T8" fmla="*/ 16 w 16"/>
              <a:gd name="T9" fmla="*/ 1705 h 1705"/>
            </a:gdLst>
            <a:ahLst/>
            <a:cxnLst>
              <a:cxn ang="T4">
                <a:pos x="T0" y="T1"/>
              </a:cxn>
              <a:cxn ang="T5">
                <a:pos x="T2" y="T3"/>
              </a:cxn>
            </a:cxnLst>
            <a:rect l="T6" t="T7" r="T8" b="T9"/>
            <a:pathLst>
              <a:path w="16" h="1705">
                <a:moveTo>
                  <a:pt x="15" y="0"/>
                </a:moveTo>
                <a:lnTo>
                  <a:pt x="0" y="1704"/>
                </a:lnTo>
              </a:path>
            </a:pathLst>
          </a:custGeom>
          <a:noFill/>
          <a:ln w="25400" cap="rnd">
            <a:solidFill>
              <a:srgbClr val="000000"/>
            </a:solidFill>
            <a:round/>
            <a:headEnd type="none" w="sm" len="sm"/>
            <a:tailEnd type="none" w="sm" len="sm"/>
          </a:ln>
        </p:spPr>
        <p:txBody>
          <a:bodyPr lIns="91364" tIns="45682" rIns="91364" bIns="45682"/>
          <a:lstStyle/>
          <a:p>
            <a:endParaRPr lang="en-US"/>
          </a:p>
        </p:txBody>
      </p:sp>
      <p:sp>
        <p:nvSpPr>
          <p:cNvPr id="5181" name="Freeform 60"/>
          <p:cNvSpPr>
            <a:spLocks/>
          </p:cNvSpPr>
          <p:nvPr/>
        </p:nvSpPr>
        <p:spPr bwMode="auto">
          <a:xfrm>
            <a:off x="5685574" y="3247172"/>
            <a:ext cx="49043" cy="304403"/>
          </a:xfrm>
          <a:custGeom>
            <a:avLst/>
            <a:gdLst>
              <a:gd name="T0" fmla="*/ 2147483647 w 29"/>
              <a:gd name="T1" fmla="*/ 0 h 180"/>
              <a:gd name="T2" fmla="*/ 0 w 29"/>
              <a:gd name="T3" fmla="*/ 0 h 180"/>
              <a:gd name="T4" fmla="*/ 0 w 29"/>
              <a:gd name="T5" fmla="*/ 2147483647 h 180"/>
              <a:gd name="T6" fmla="*/ 2147483647 w 29"/>
              <a:gd name="T7" fmla="*/ 2147483647 h 180"/>
              <a:gd name="T8" fmla="*/ 2147483647 w 29"/>
              <a:gd name="T9" fmla="*/ 0 h 180"/>
              <a:gd name="T10" fmla="*/ 0 60000 65536"/>
              <a:gd name="T11" fmla="*/ 0 60000 65536"/>
              <a:gd name="T12" fmla="*/ 0 60000 65536"/>
              <a:gd name="T13" fmla="*/ 0 60000 65536"/>
              <a:gd name="T14" fmla="*/ 0 60000 65536"/>
              <a:gd name="T15" fmla="*/ 0 w 29"/>
              <a:gd name="T16" fmla="*/ 0 h 180"/>
              <a:gd name="T17" fmla="*/ 29 w 29"/>
              <a:gd name="T18" fmla="*/ 180 h 180"/>
            </a:gdLst>
            <a:ahLst/>
            <a:cxnLst>
              <a:cxn ang="T10">
                <a:pos x="T0" y="T1"/>
              </a:cxn>
              <a:cxn ang="T11">
                <a:pos x="T2" y="T3"/>
              </a:cxn>
              <a:cxn ang="T12">
                <a:pos x="T4" y="T5"/>
              </a:cxn>
              <a:cxn ang="T13">
                <a:pos x="T6" y="T7"/>
              </a:cxn>
              <a:cxn ang="T14">
                <a:pos x="T8" y="T9"/>
              </a:cxn>
            </a:cxnLst>
            <a:rect l="T15" t="T16" r="T17" b="T18"/>
            <a:pathLst>
              <a:path w="29" h="180">
                <a:moveTo>
                  <a:pt x="28" y="0"/>
                </a:moveTo>
                <a:lnTo>
                  <a:pt x="0" y="0"/>
                </a:lnTo>
                <a:lnTo>
                  <a:pt x="0" y="179"/>
                </a:lnTo>
                <a:lnTo>
                  <a:pt x="28" y="179"/>
                </a:lnTo>
                <a:lnTo>
                  <a:pt x="28" y="0"/>
                </a:lnTo>
              </a:path>
            </a:pathLst>
          </a:custGeom>
          <a:solidFill>
            <a:srgbClr val="0000FF"/>
          </a:solidFill>
          <a:ln w="12700" cap="rnd">
            <a:solidFill>
              <a:srgbClr val="0000FF"/>
            </a:solidFill>
            <a:round/>
            <a:headEnd/>
            <a:tailEnd/>
          </a:ln>
        </p:spPr>
        <p:txBody>
          <a:bodyPr lIns="91364" tIns="45682" rIns="91364" bIns="45682"/>
          <a:lstStyle/>
          <a:p>
            <a:endParaRPr lang="en-US"/>
          </a:p>
        </p:txBody>
      </p:sp>
      <p:sp>
        <p:nvSpPr>
          <p:cNvPr id="5182" name="Freeform 61"/>
          <p:cNvSpPr>
            <a:spLocks/>
          </p:cNvSpPr>
          <p:nvPr/>
        </p:nvSpPr>
        <p:spPr bwMode="auto">
          <a:xfrm>
            <a:off x="5697412" y="4458018"/>
            <a:ext cx="59189" cy="290874"/>
          </a:xfrm>
          <a:custGeom>
            <a:avLst/>
            <a:gdLst>
              <a:gd name="T0" fmla="*/ 2147483647 w 35"/>
              <a:gd name="T1" fmla="*/ 0 h 172"/>
              <a:gd name="T2" fmla="*/ 0 w 35"/>
              <a:gd name="T3" fmla="*/ 0 h 172"/>
              <a:gd name="T4" fmla="*/ 0 w 35"/>
              <a:gd name="T5" fmla="*/ 2147483647 h 172"/>
              <a:gd name="T6" fmla="*/ 2147483647 w 35"/>
              <a:gd name="T7" fmla="*/ 2147483647 h 172"/>
              <a:gd name="T8" fmla="*/ 2147483647 w 35"/>
              <a:gd name="T9" fmla="*/ 0 h 172"/>
              <a:gd name="T10" fmla="*/ 0 60000 65536"/>
              <a:gd name="T11" fmla="*/ 0 60000 65536"/>
              <a:gd name="T12" fmla="*/ 0 60000 65536"/>
              <a:gd name="T13" fmla="*/ 0 60000 65536"/>
              <a:gd name="T14" fmla="*/ 0 60000 65536"/>
              <a:gd name="T15" fmla="*/ 0 w 35"/>
              <a:gd name="T16" fmla="*/ 0 h 172"/>
              <a:gd name="T17" fmla="*/ 35 w 35"/>
              <a:gd name="T18" fmla="*/ 172 h 172"/>
            </a:gdLst>
            <a:ahLst/>
            <a:cxnLst>
              <a:cxn ang="T10">
                <a:pos x="T0" y="T1"/>
              </a:cxn>
              <a:cxn ang="T11">
                <a:pos x="T2" y="T3"/>
              </a:cxn>
              <a:cxn ang="T12">
                <a:pos x="T4" y="T5"/>
              </a:cxn>
              <a:cxn ang="T13">
                <a:pos x="T6" y="T7"/>
              </a:cxn>
              <a:cxn ang="T14">
                <a:pos x="T8" y="T9"/>
              </a:cxn>
            </a:cxnLst>
            <a:rect l="T15" t="T16" r="T17" b="T18"/>
            <a:pathLst>
              <a:path w="35" h="172">
                <a:moveTo>
                  <a:pt x="34" y="0"/>
                </a:moveTo>
                <a:lnTo>
                  <a:pt x="0" y="0"/>
                </a:lnTo>
                <a:lnTo>
                  <a:pt x="0" y="171"/>
                </a:lnTo>
                <a:lnTo>
                  <a:pt x="34" y="171"/>
                </a:lnTo>
                <a:lnTo>
                  <a:pt x="34" y="0"/>
                </a:lnTo>
              </a:path>
            </a:pathLst>
          </a:custGeom>
          <a:solidFill>
            <a:srgbClr val="0000FF"/>
          </a:solidFill>
          <a:ln w="12700" cap="rnd">
            <a:solidFill>
              <a:srgbClr val="0000FF"/>
            </a:solidFill>
            <a:round/>
            <a:headEnd/>
            <a:tailEnd/>
          </a:ln>
        </p:spPr>
        <p:txBody>
          <a:bodyPr lIns="91364" tIns="45682" rIns="91364" bIns="45682"/>
          <a:lstStyle/>
          <a:p>
            <a:endParaRPr lang="en-US"/>
          </a:p>
        </p:txBody>
      </p:sp>
      <p:sp>
        <p:nvSpPr>
          <p:cNvPr id="5183" name="Freeform 62"/>
          <p:cNvSpPr>
            <a:spLocks/>
          </p:cNvSpPr>
          <p:nvPr/>
        </p:nvSpPr>
        <p:spPr bwMode="auto">
          <a:xfrm>
            <a:off x="5687277" y="3255626"/>
            <a:ext cx="1691" cy="1493266"/>
          </a:xfrm>
          <a:custGeom>
            <a:avLst/>
            <a:gdLst>
              <a:gd name="T0" fmla="*/ 0 w 1"/>
              <a:gd name="T1" fmla="*/ 0 h 883"/>
              <a:gd name="T2" fmla="*/ 0 w 1"/>
              <a:gd name="T3" fmla="*/ 2147483647 h 883"/>
              <a:gd name="T4" fmla="*/ 0 60000 65536"/>
              <a:gd name="T5" fmla="*/ 0 60000 65536"/>
              <a:gd name="T6" fmla="*/ 0 w 1"/>
              <a:gd name="T7" fmla="*/ 0 h 883"/>
              <a:gd name="T8" fmla="*/ 1 w 1"/>
              <a:gd name="T9" fmla="*/ 883 h 883"/>
            </a:gdLst>
            <a:ahLst/>
            <a:cxnLst>
              <a:cxn ang="T4">
                <a:pos x="T0" y="T1"/>
              </a:cxn>
              <a:cxn ang="T5">
                <a:pos x="T2" y="T3"/>
              </a:cxn>
            </a:cxnLst>
            <a:rect l="T6" t="T7" r="T8" b="T9"/>
            <a:pathLst>
              <a:path w="1" h="883">
                <a:moveTo>
                  <a:pt x="0" y="0"/>
                </a:moveTo>
                <a:lnTo>
                  <a:pt x="0" y="882"/>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84" name="Rectangle 63"/>
          <p:cNvSpPr>
            <a:spLocks noChangeArrowheads="1"/>
          </p:cNvSpPr>
          <p:nvPr/>
        </p:nvSpPr>
        <p:spPr bwMode="auto">
          <a:xfrm>
            <a:off x="4434150" y="5790638"/>
            <a:ext cx="2203541" cy="226611"/>
          </a:xfrm>
          <a:prstGeom prst="rect">
            <a:avLst/>
          </a:prstGeom>
          <a:noFill/>
          <a:ln w="9525">
            <a:noFill/>
            <a:miter lim="800000"/>
            <a:headEnd/>
            <a:tailEnd/>
          </a:ln>
        </p:spPr>
        <p:txBody>
          <a:bodyPr wrap="none" lIns="0" tIns="0" rIns="0" bIns="0"/>
          <a:lstStyle/>
          <a:p>
            <a:r>
              <a:rPr lang="en-US" sz="2100">
                <a:solidFill>
                  <a:srgbClr val="000000"/>
                </a:solidFill>
              </a:rPr>
              <a:t>DB BEARING PAIR</a:t>
            </a:r>
          </a:p>
        </p:txBody>
      </p:sp>
      <p:sp>
        <p:nvSpPr>
          <p:cNvPr id="5185" name="Freeform 64"/>
          <p:cNvSpPr>
            <a:spLocks/>
          </p:cNvSpPr>
          <p:nvPr/>
        </p:nvSpPr>
        <p:spPr bwMode="auto">
          <a:xfrm>
            <a:off x="2271186" y="2560583"/>
            <a:ext cx="1199010" cy="984237"/>
          </a:xfrm>
          <a:custGeom>
            <a:avLst/>
            <a:gdLst>
              <a:gd name="T0" fmla="*/ 0 w 709"/>
              <a:gd name="T1" fmla="*/ 2147483647 h 582"/>
              <a:gd name="T2" fmla="*/ 2147483647 w 709"/>
              <a:gd name="T3" fmla="*/ 2147483647 h 582"/>
              <a:gd name="T4" fmla="*/ 2147483647 w 709"/>
              <a:gd name="T5" fmla="*/ 0 h 582"/>
              <a:gd name="T6" fmla="*/ 0 w 709"/>
              <a:gd name="T7" fmla="*/ 0 h 582"/>
              <a:gd name="T8" fmla="*/ 0 w 709"/>
              <a:gd name="T9" fmla="*/ 2147483647 h 582"/>
              <a:gd name="T10" fmla="*/ 0 60000 65536"/>
              <a:gd name="T11" fmla="*/ 0 60000 65536"/>
              <a:gd name="T12" fmla="*/ 0 60000 65536"/>
              <a:gd name="T13" fmla="*/ 0 60000 65536"/>
              <a:gd name="T14" fmla="*/ 0 60000 65536"/>
              <a:gd name="T15" fmla="*/ 0 w 709"/>
              <a:gd name="T16" fmla="*/ 0 h 582"/>
              <a:gd name="T17" fmla="*/ 709 w 709"/>
              <a:gd name="T18" fmla="*/ 582 h 582"/>
            </a:gdLst>
            <a:ahLst/>
            <a:cxnLst>
              <a:cxn ang="T10">
                <a:pos x="T0" y="T1"/>
              </a:cxn>
              <a:cxn ang="T11">
                <a:pos x="T2" y="T3"/>
              </a:cxn>
              <a:cxn ang="T12">
                <a:pos x="T4" y="T5"/>
              </a:cxn>
              <a:cxn ang="T13">
                <a:pos x="T6" y="T7"/>
              </a:cxn>
              <a:cxn ang="T14">
                <a:pos x="T8" y="T9"/>
              </a:cxn>
            </a:cxnLst>
            <a:rect l="T15" t="T16" r="T17" b="T18"/>
            <a:pathLst>
              <a:path w="709" h="582">
                <a:moveTo>
                  <a:pt x="0" y="581"/>
                </a:moveTo>
                <a:lnTo>
                  <a:pt x="708" y="581"/>
                </a:lnTo>
                <a:lnTo>
                  <a:pt x="708" y="0"/>
                </a:lnTo>
                <a:lnTo>
                  <a:pt x="0" y="0"/>
                </a:lnTo>
                <a:lnTo>
                  <a:pt x="0" y="581"/>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86" name="Oval 65"/>
          <p:cNvSpPr>
            <a:spLocks noChangeArrowheads="1"/>
          </p:cNvSpPr>
          <p:nvPr/>
        </p:nvSpPr>
        <p:spPr bwMode="auto">
          <a:xfrm>
            <a:off x="2540075" y="2777036"/>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87" name="Freeform 66"/>
          <p:cNvSpPr>
            <a:spLocks/>
          </p:cNvSpPr>
          <p:nvPr/>
        </p:nvSpPr>
        <p:spPr bwMode="auto">
          <a:xfrm>
            <a:off x="3186092" y="2939385"/>
            <a:ext cx="404180" cy="295948"/>
          </a:xfrm>
          <a:custGeom>
            <a:avLst/>
            <a:gdLst>
              <a:gd name="T0" fmla="*/ 2147483647 w 239"/>
              <a:gd name="T1" fmla="*/ 2147483647 h 175"/>
              <a:gd name="T2" fmla="*/ 0 w 239"/>
              <a:gd name="T3" fmla="*/ 2147483647 h 175"/>
              <a:gd name="T4" fmla="*/ 0 w 239"/>
              <a:gd name="T5" fmla="*/ 0 h 175"/>
              <a:gd name="T6" fmla="*/ 2147483647 w 239"/>
              <a:gd name="T7" fmla="*/ 0 h 175"/>
              <a:gd name="T8" fmla="*/ 2147483647 w 239"/>
              <a:gd name="T9" fmla="*/ 2147483647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238" y="174"/>
                </a:moveTo>
                <a:lnTo>
                  <a:pt x="0" y="174"/>
                </a:lnTo>
                <a:lnTo>
                  <a:pt x="0" y="0"/>
                </a:lnTo>
                <a:lnTo>
                  <a:pt x="238" y="0"/>
                </a:lnTo>
                <a:lnTo>
                  <a:pt x="238" y="174"/>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88" name="Freeform 67"/>
          <p:cNvSpPr>
            <a:spLocks/>
          </p:cNvSpPr>
          <p:nvPr/>
        </p:nvSpPr>
        <p:spPr bwMode="auto">
          <a:xfrm>
            <a:off x="2161266" y="2915710"/>
            <a:ext cx="476898" cy="338226"/>
          </a:xfrm>
          <a:custGeom>
            <a:avLst/>
            <a:gdLst>
              <a:gd name="T0" fmla="*/ 2147483647 w 282"/>
              <a:gd name="T1" fmla="*/ 2147483647 h 200"/>
              <a:gd name="T2" fmla="*/ 0 w 282"/>
              <a:gd name="T3" fmla="*/ 2147483647 h 200"/>
              <a:gd name="T4" fmla="*/ 0 w 282"/>
              <a:gd name="T5" fmla="*/ 0 h 200"/>
              <a:gd name="T6" fmla="*/ 2147483647 w 282"/>
              <a:gd name="T7" fmla="*/ 0 h 200"/>
              <a:gd name="T8" fmla="*/ 2147483647 w 282"/>
              <a:gd name="T9" fmla="*/ 2147483647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281" y="199"/>
                </a:moveTo>
                <a:lnTo>
                  <a:pt x="0" y="199"/>
                </a:lnTo>
                <a:lnTo>
                  <a:pt x="0" y="0"/>
                </a:lnTo>
                <a:lnTo>
                  <a:pt x="281" y="0"/>
                </a:lnTo>
                <a:lnTo>
                  <a:pt x="281" y="199"/>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89" name="Oval 68"/>
          <p:cNvSpPr>
            <a:spLocks noChangeArrowheads="1"/>
          </p:cNvSpPr>
          <p:nvPr/>
        </p:nvSpPr>
        <p:spPr bwMode="auto">
          <a:xfrm>
            <a:off x="2575589" y="2761815"/>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90" name="Freeform 69"/>
          <p:cNvSpPr>
            <a:spLocks/>
          </p:cNvSpPr>
          <p:nvPr/>
        </p:nvSpPr>
        <p:spPr bwMode="auto">
          <a:xfrm>
            <a:off x="2903679" y="2460802"/>
            <a:ext cx="1691" cy="1185481"/>
          </a:xfrm>
          <a:custGeom>
            <a:avLst/>
            <a:gdLst>
              <a:gd name="T0" fmla="*/ 0 w 1"/>
              <a:gd name="T1" fmla="*/ 2147483647 h 701"/>
              <a:gd name="T2" fmla="*/ 0 w 1"/>
              <a:gd name="T3" fmla="*/ 0 h 701"/>
              <a:gd name="T4" fmla="*/ 0 60000 65536"/>
              <a:gd name="T5" fmla="*/ 0 60000 65536"/>
              <a:gd name="T6" fmla="*/ 0 w 1"/>
              <a:gd name="T7" fmla="*/ 0 h 701"/>
              <a:gd name="T8" fmla="*/ 1 w 1"/>
              <a:gd name="T9" fmla="*/ 701 h 701"/>
            </a:gdLst>
            <a:ahLst/>
            <a:cxnLst>
              <a:cxn ang="T4">
                <a:pos x="T0" y="T1"/>
              </a:cxn>
              <a:cxn ang="T5">
                <a:pos x="T2" y="T3"/>
              </a:cxn>
            </a:cxnLst>
            <a:rect l="T6" t="T7" r="T8" b="T9"/>
            <a:pathLst>
              <a:path w="1" h="701">
                <a:moveTo>
                  <a:pt x="0" y="700"/>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91" name="Freeform 70"/>
          <p:cNvSpPr>
            <a:spLocks/>
          </p:cNvSpPr>
          <p:nvPr/>
        </p:nvSpPr>
        <p:spPr bwMode="auto">
          <a:xfrm>
            <a:off x="2675367" y="2460800"/>
            <a:ext cx="458296" cy="1187172"/>
          </a:xfrm>
          <a:custGeom>
            <a:avLst/>
            <a:gdLst>
              <a:gd name="T0" fmla="*/ 0 w 271"/>
              <a:gd name="T1" fmla="*/ 2147483647 h 702"/>
              <a:gd name="T2" fmla="*/ 2147483647 w 271"/>
              <a:gd name="T3" fmla="*/ 0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0" y="701"/>
                </a:moveTo>
                <a:lnTo>
                  <a:pt x="27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92" name="Freeform 71"/>
          <p:cNvSpPr>
            <a:spLocks/>
          </p:cNvSpPr>
          <p:nvPr/>
        </p:nvSpPr>
        <p:spPr bwMode="auto">
          <a:xfrm>
            <a:off x="2257657" y="4444489"/>
            <a:ext cx="1199010" cy="982546"/>
          </a:xfrm>
          <a:custGeom>
            <a:avLst/>
            <a:gdLst>
              <a:gd name="T0" fmla="*/ 0 w 709"/>
              <a:gd name="T1" fmla="*/ 0 h 581"/>
              <a:gd name="T2" fmla="*/ 2147483647 w 709"/>
              <a:gd name="T3" fmla="*/ 0 h 581"/>
              <a:gd name="T4" fmla="*/ 2147483647 w 709"/>
              <a:gd name="T5" fmla="*/ 2147483647 h 581"/>
              <a:gd name="T6" fmla="*/ 0 w 709"/>
              <a:gd name="T7" fmla="*/ 2147483647 h 581"/>
              <a:gd name="T8" fmla="*/ 0 w 709"/>
              <a:gd name="T9" fmla="*/ 0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0" y="0"/>
                </a:moveTo>
                <a:lnTo>
                  <a:pt x="708" y="0"/>
                </a:lnTo>
                <a:lnTo>
                  <a:pt x="708" y="580"/>
                </a:lnTo>
                <a:lnTo>
                  <a:pt x="0" y="580"/>
                </a:lnTo>
                <a:lnTo>
                  <a:pt x="0" y="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193" name="Oval 72"/>
          <p:cNvSpPr>
            <a:spLocks noChangeArrowheads="1"/>
          </p:cNvSpPr>
          <p:nvPr/>
        </p:nvSpPr>
        <p:spPr bwMode="auto">
          <a:xfrm>
            <a:off x="2526546" y="4598384"/>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194" name="Freeform 73"/>
          <p:cNvSpPr>
            <a:spLocks/>
          </p:cNvSpPr>
          <p:nvPr/>
        </p:nvSpPr>
        <p:spPr bwMode="auto">
          <a:xfrm>
            <a:off x="3172564" y="4752274"/>
            <a:ext cx="404180" cy="295948"/>
          </a:xfrm>
          <a:custGeom>
            <a:avLst/>
            <a:gdLst>
              <a:gd name="T0" fmla="*/ 2147483647 w 239"/>
              <a:gd name="T1" fmla="*/ 0 h 175"/>
              <a:gd name="T2" fmla="*/ 0 w 239"/>
              <a:gd name="T3" fmla="*/ 0 h 175"/>
              <a:gd name="T4" fmla="*/ 0 w 239"/>
              <a:gd name="T5" fmla="*/ 2147483647 h 175"/>
              <a:gd name="T6" fmla="*/ 2147483647 w 239"/>
              <a:gd name="T7" fmla="*/ 2147483647 h 175"/>
              <a:gd name="T8" fmla="*/ 2147483647 w 239"/>
              <a:gd name="T9" fmla="*/ 0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238" y="0"/>
                </a:moveTo>
                <a:lnTo>
                  <a:pt x="0" y="0"/>
                </a:lnTo>
                <a:lnTo>
                  <a:pt x="0" y="174"/>
                </a:lnTo>
                <a:lnTo>
                  <a:pt x="238" y="174"/>
                </a:lnTo>
                <a:lnTo>
                  <a:pt x="238"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95" name="Freeform 74"/>
          <p:cNvSpPr>
            <a:spLocks/>
          </p:cNvSpPr>
          <p:nvPr/>
        </p:nvSpPr>
        <p:spPr bwMode="auto">
          <a:xfrm>
            <a:off x="2149436" y="4733674"/>
            <a:ext cx="475207" cy="338226"/>
          </a:xfrm>
          <a:custGeom>
            <a:avLst/>
            <a:gdLst>
              <a:gd name="T0" fmla="*/ 2147483647 w 281"/>
              <a:gd name="T1" fmla="*/ 0 h 200"/>
              <a:gd name="T2" fmla="*/ 0 w 281"/>
              <a:gd name="T3" fmla="*/ 0 h 200"/>
              <a:gd name="T4" fmla="*/ 0 w 281"/>
              <a:gd name="T5" fmla="*/ 2147483647 h 200"/>
              <a:gd name="T6" fmla="*/ 2147483647 w 281"/>
              <a:gd name="T7" fmla="*/ 2147483647 h 200"/>
              <a:gd name="T8" fmla="*/ 2147483647 w 281"/>
              <a:gd name="T9" fmla="*/ 0 h 200"/>
              <a:gd name="T10" fmla="*/ 0 60000 65536"/>
              <a:gd name="T11" fmla="*/ 0 60000 65536"/>
              <a:gd name="T12" fmla="*/ 0 60000 65536"/>
              <a:gd name="T13" fmla="*/ 0 60000 65536"/>
              <a:gd name="T14" fmla="*/ 0 60000 65536"/>
              <a:gd name="T15" fmla="*/ 0 w 281"/>
              <a:gd name="T16" fmla="*/ 0 h 200"/>
              <a:gd name="T17" fmla="*/ 281 w 281"/>
              <a:gd name="T18" fmla="*/ 200 h 200"/>
            </a:gdLst>
            <a:ahLst/>
            <a:cxnLst>
              <a:cxn ang="T10">
                <a:pos x="T0" y="T1"/>
              </a:cxn>
              <a:cxn ang="T11">
                <a:pos x="T2" y="T3"/>
              </a:cxn>
              <a:cxn ang="T12">
                <a:pos x="T4" y="T5"/>
              </a:cxn>
              <a:cxn ang="T13">
                <a:pos x="T6" y="T7"/>
              </a:cxn>
              <a:cxn ang="T14">
                <a:pos x="T8" y="T9"/>
              </a:cxn>
            </a:cxnLst>
            <a:rect l="T15" t="T16" r="T17" b="T18"/>
            <a:pathLst>
              <a:path w="281" h="200">
                <a:moveTo>
                  <a:pt x="280" y="0"/>
                </a:moveTo>
                <a:lnTo>
                  <a:pt x="0" y="0"/>
                </a:lnTo>
                <a:lnTo>
                  <a:pt x="0" y="199"/>
                </a:lnTo>
                <a:lnTo>
                  <a:pt x="280" y="199"/>
                </a:lnTo>
                <a:lnTo>
                  <a:pt x="280"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196" name="Oval 75"/>
          <p:cNvSpPr>
            <a:spLocks noChangeArrowheads="1"/>
          </p:cNvSpPr>
          <p:nvPr/>
        </p:nvSpPr>
        <p:spPr bwMode="auto">
          <a:xfrm>
            <a:off x="2562060" y="4598382"/>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197" name="Freeform 76"/>
          <p:cNvSpPr>
            <a:spLocks/>
          </p:cNvSpPr>
          <p:nvPr/>
        </p:nvSpPr>
        <p:spPr bwMode="auto">
          <a:xfrm>
            <a:off x="2890150" y="4343021"/>
            <a:ext cx="1691"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98" name="Freeform 77"/>
          <p:cNvSpPr>
            <a:spLocks/>
          </p:cNvSpPr>
          <p:nvPr/>
        </p:nvSpPr>
        <p:spPr bwMode="auto">
          <a:xfrm>
            <a:off x="2661839" y="4339639"/>
            <a:ext cx="458296" cy="1187172"/>
          </a:xfrm>
          <a:custGeom>
            <a:avLst/>
            <a:gdLst>
              <a:gd name="T0" fmla="*/ 0 w 271"/>
              <a:gd name="T1" fmla="*/ 0 h 702"/>
              <a:gd name="T2" fmla="*/ 2147483647 w 271"/>
              <a:gd name="T3" fmla="*/ 2147483647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0" y="0"/>
                </a:moveTo>
                <a:lnTo>
                  <a:pt x="270" y="701"/>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199" name="Freeform 78"/>
          <p:cNvSpPr>
            <a:spLocks/>
          </p:cNvSpPr>
          <p:nvPr/>
        </p:nvSpPr>
        <p:spPr bwMode="auto">
          <a:xfrm>
            <a:off x="3453285" y="3531279"/>
            <a:ext cx="11838" cy="948724"/>
          </a:xfrm>
          <a:custGeom>
            <a:avLst/>
            <a:gdLst>
              <a:gd name="T0" fmla="*/ 2147483647 w 7"/>
              <a:gd name="T1" fmla="*/ 0 h 561"/>
              <a:gd name="T2" fmla="*/ 0 w 7"/>
              <a:gd name="T3" fmla="*/ 2147483647 h 561"/>
              <a:gd name="T4" fmla="*/ 0 60000 65536"/>
              <a:gd name="T5" fmla="*/ 0 60000 65536"/>
              <a:gd name="T6" fmla="*/ 0 w 7"/>
              <a:gd name="T7" fmla="*/ 0 h 561"/>
              <a:gd name="T8" fmla="*/ 7 w 7"/>
              <a:gd name="T9" fmla="*/ 561 h 561"/>
            </a:gdLst>
            <a:ahLst/>
            <a:cxnLst>
              <a:cxn ang="T4">
                <a:pos x="T0" y="T1"/>
              </a:cxn>
              <a:cxn ang="T5">
                <a:pos x="T2" y="T3"/>
              </a:cxn>
            </a:cxnLst>
            <a:rect l="T6" t="T7" r="T8" b="T9"/>
            <a:pathLst>
              <a:path w="7" h="561">
                <a:moveTo>
                  <a:pt x="6" y="0"/>
                </a:moveTo>
                <a:lnTo>
                  <a:pt x="0" y="56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00" name="Freeform 79"/>
          <p:cNvSpPr>
            <a:spLocks/>
          </p:cNvSpPr>
          <p:nvPr/>
        </p:nvSpPr>
        <p:spPr bwMode="auto">
          <a:xfrm>
            <a:off x="2262737" y="3531290"/>
            <a:ext cx="11838" cy="957179"/>
          </a:xfrm>
          <a:custGeom>
            <a:avLst/>
            <a:gdLst>
              <a:gd name="T0" fmla="*/ 2147483647 w 7"/>
              <a:gd name="T1" fmla="*/ 0 h 566"/>
              <a:gd name="T2" fmla="*/ 0 w 7"/>
              <a:gd name="T3" fmla="*/ 2147483647 h 566"/>
              <a:gd name="T4" fmla="*/ 0 60000 65536"/>
              <a:gd name="T5" fmla="*/ 0 60000 65536"/>
              <a:gd name="T6" fmla="*/ 0 w 7"/>
              <a:gd name="T7" fmla="*/ 0 h 566"/>
              <a:gd name="T8" fmla="*/ 7 w 7"/>
              <a:gd name="T9" fmla="*/ 566 h 566"/>
            </a:gdLst>
            <a:ahLst/>
            <a:cxnLst>
              <a:cxn ang="T4">
                <a:pos x="T0" y="T1"/>
              </a:cxn>
              <a:cxn ang="T5">
                <a:pos x="T2" y="T3"/>
              </a:cxn>
            </a:cxnLst>
            <a:rect l="T6" t="T7" r="T8" b="T9"/>
            <a:pathLst>
              <a:path w="7" h="566">
                <a:moveTo>
                  <a:pt x="6" y="0"/>
                </a:moveTo>
                <a:lnTo>
                  <a:pt x="0" y="565"/>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01" name="Freeform 80"/>
          <p:cNvSpPr>
            <a:spLocks/>
          </p:cNvSpPr>
          <p:nvPr/>
        </p:nvSpPr>
        <p:spPr bwMode="auto">
          <a:xfrm>
            <a:off x="3416080" y="3201510"/>
            <a:ext cx="164040" cy="1582896"/>
          </a:xfrm>
          <a:custGeom>
            <a:avLst/>
            <a:gdLst>
              <a:gd name="T0" fmla="*/ 2147483647 w 97"/>
              <a:gd name="T1" fmla="*/ 0 h 936"/>
              <a:gd name="T2" fmla="*/ 0 w 97"/>
              <a:gd name="T3" fmla="*/ 0 h 936"/>
              <a:gd name="T4" fmla="*/ 0 w 97"/>
              <a:gd name="T5" fmla="*/ 2147483647 h 936"/>
              <a:gd name="T6" fmla="*/ 2147483647 w 97"/>
              <a:gd name="T7" fmla="*/ 2147483647 h 936"/>
              <a:gd name="T8" fmla="*/ 2147483647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96" y="0"/>
                </a:moveTo>
                <a:lnTo>
                  <a:pt x="0" y="0"/>
                </a:lnTo>
                <a:lnTo>
                  <a:pt x="0" y="935"/>
                </a:lnTo>
                <a:lnTo>
                  <a:pt x="96" y="935"/>
                </a:lnTo>
                <a:lnTo>
                  <a:pt x="96" y="0"/>
                </a:lnTo>
              </a:path>
            </a:pathLst>
          </a:custGeom>
          <a:solidFill>
            <a:srgbClr val="FFFFFF"/>
          </a:solidFill>
          <a:ln w="25400" cap="rnd">
            <a:solidFill>
              <a:srgbClr val="FFFFFF"/>
            </a:solidFill>
            <a:round/>
            <a:headEnd/>
            <a:tailEnd/>
          </a:ln>
        </p:spPr>
        <p:txBody>
          <a:bodyPr lIns="91364" tIns="45682" rIns="91364" bIns="45682"/>
          <a:lstStyle/>
          <a:p>
            <a:endParaRPr lang="en-US"/>
          </a:p>
        </p:txBody>
      </p:sp>
      <p:sp>
        <p:nvSpPr>
          <p:cNvPr id="5202" name="Freeform 81"/>
          <p:cNvSpPr>
            <a:spLocks/>
          </p:cNvSpPr>
          <p:nvPr/>
        </p:nvSpPr>
        <p:spPr bwMode="auto">
          <a:xfrm>
            <a:off x="2080088" y="2565657"/>
            <a:ext cx="1692" cy="671377"/>
          </a:xfrm>
          <a:custGeom>
            <a:avLst/>
            <a:gdLst>
              <a:gd name="T0" fmla="*/ 0 w 1"/>
              <a:gd name="T1" fmla="*/ 0 h 397"/>
              <a:gd name="T2" fmla="*/ 0 w 1"/>
              <a:gd name="T3" fmla="*/ 2147483647 h 397"/>
              <a:gd name="T4" fmla="*/ 0 60000 65536"/>
              <a:gd name="T5" fmla="*/ 0 60000 65536"/>
              <a:gd name="T6" fmla="*/ 0 w 1"/>
              <a:gd name="T7" fmla="*/ 0 h 397"/>
              <a:gd name="T8" fmla="*/ 1 w 1"/>
              <a:gd name="T9" fmla="*/ 397 h 397"/>
            </a:gdLst>
            <a:ahLst/>
            <a:cxnLst>
              <a:cxn ang="T4">
                <a:pos x="T0" y="T1"/>
              </a:cxn>
              <a:cxn ang="T5">
                <a:pos x="T2" y="T3"/>
              </a:cxn>
            </a:cxnLst>
            <a:rect l="T6" t="T7" r="T8" b="T9"/>
            <a:pathLst>
              <a:path w="1" h="397">
                <a:moveTo>
                  <a:pt x="0" y="0"/>
                </a:moveTo>
                <a:lnTo>
                  <a:pt x="0" y="396"/>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203" name="Freeform 82"/>
          <p:cNvSpPr>
            <a:spLocks/>
          </p:cNvSpPr>
          <p:nvPr/>
        </p:nvSpPr>
        <p:spPr bwMode="auto">
          <a:xfrm>
            <a:off x="2037821" y="2870053"/>
            <a:ext cx="1691" cy="610497"/>
          </a:xfrm>
          <a:custGeom>
            <a:avLst/>
            <a:gdLst>
              <a:gd name="T0" fmla="*/ 0 w 1"/>
              <a:gd name="T1" fmla="*/ 0 h 361"/>
              <a:gd name="T2" fmla="*/ 0 w 1"/>
              <a:gd name="T3" fmla="*/ 2147483647 h 361"/>
              <a:gd name="T4" fmla="*/ 0 60000 65536"/>
              <a:gd name="T5" fmla="*/ 0 60000 65536"/>
              <a:gd name="T6" fmla="*/ 0 w 1"/>
              <a:gd name="T7" fmla="*/ 0 h 361"/>
              <a:gd name="T8" fmla="*/ 1 w 1"/>
              <a:gd name="T9" fmla="*/ 361 h 361"/>
            </a:gdLst>
            <a:ahLst/>
            <a:cxnLst>
              <a:cxn ang="T4">
                <a:pos x="T0" y="T1"/>
              </a:cxn>
              <a:cxn ang="T5">
                <a:pos x="T2" y="T3"/>
              </a:cxn>
            </a:cxnLst>
            <a:rect l="T6" t="T7" r="T8" b="T9"/>
            <a:pathLst>
              <a:path w="1" h="361">
                <a:moveTo>
                  <a:pt x="0" y="0"/>
                </a:moveTo>
                <a:lnTo>
                  <a:pt x="0" y="360"/>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204" name="Freeform 83"/>
          <p:cNvSpPr>
            <a:spLocks/>
          </p:cNvSpPr>
          <p:nvPr/>
        </p:nvSpPr>
        <p:spPr bwMode="auto">
          <a:xfrm>
            <a:off x="2009060" y="2819315"/>
            <a:ext cx="1692" cy="691671"/>
          </a:xfrm>
          <a:custGeom>
            <a:avLst/>
            <a:gdLst>
              <a:gd name="T0" fmla="*/ 0 w 1"/>
              <a:gd name="T1" fmla="*/ 0 h 409"/>
              <a:gd name="T2" fmla="*/ 0 w 1"/>
              <a:gd name="T3" fmla="*/ 2147483647 h 409"/>
              <a:gd name="T4" fmla="*/ 0 60000 65536"/>
              <a:gd name="T5" fmla="*/ 0 60000 65536"/>
              <a:gd name="T6" fmla="*/ 0 w 1"/>
              <a:gd name="T7" fmla="*/ 0 h 409"/>
              <a:gd name="T8" fmla="*/ 1 w 1"/>
              <a:gd name="T9" fmla="*/ 409 h 409"/>
            </a:gdLst>
            <a:ahLst/>
            <a:cxnLst>
              <a:cxn ang="T4">
                <a:pos x="T0" y="T1"/>
              </a:cxn>
              <a:cxn ang="T5">
                <a:pos x="T2" y="T3"/>
              </a:cxn>
            </a:cxnLst>
            <a:rect l="T6" t="T7" r="T8" b="T9"/>
            <a:pathLst>
              <a:path w="1" h="409">
                <a:moveTo>
                  <a:pt x="0" y="0"/>
                </a:moveTo>
                <a:lnTo>
                  <a:pt x="0" y="408"/>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205" name="Freeform 84"/>
          <p:cNvSpPr>
            <a:spLocks/>
          </p:cNvSpPr>
          <p:nvPr/>
        </p:nvSpPr>
        <p:spPr bwMode="auto">
          <a:xfrm>
            <a:off x="1936354" y="2614699"/>
            <a:ext cx="1691" cy="591895"/>
          </a:xfrm>
          <a:custGeom>
            <a:avLst/>
            <a:gdLst>
              <a:gd name="T0" fmla="*/ 0 w 1"/>
              <a:gd name="T1" fmla="*/ 0 h 350"/>
              <a:gd name="T2" fmla="*/ 0 w 1"/>
              <a:gd name="T3" fmla="*/ 2147483647 h 350"/>
              <a:gd name="T4" fmla="*/ 0 60000 65536"/>
              <a:gd name="T5" fmla="*/ 0 60000 65536"/>
              <a:gd name="T6" fmla="*/ 0 w 1"/>
              <a:gd name="T7" fmla="*/ 0 h 350"/>
              <a:gd name="T8" fmla="*/ 1 w 1"/>
              <a:gd name="T9" fmla="*/ 350 h 350"/>
            </a:gdLst>
            <a:ahLst/>
            <a:cxnLst>
              <a:cxn ang="T4">
                <a:pos x="T0" y="T1"/>
              </a:cxn>
              <a:cxn ang="T5">
                <a:pos x="T2" y="T3"/>
              </a:cxn>
            </a:cxnLst>
            <a:rect l="T6" t="T7" r="T8" b="T9"/>
            <a:pathLst>
              <a:path w="1" h="350">
                <a:moveTo>
                  <a:pt x="0" y="0"/>
                </a:moveTo>
                <a:lnTo>
                  <a:pt x="0" y="349"/>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206" name="Freeform 85"/>
          <p:cNvSpPr>
            <a:spLocks/>
          </p:cNvSpPr>
          <p:nvPr/>
        </p:nvSpPr>
        <p:spPr bwMode="auto">
          <a:xfrm>
            <a:off x="7292146" y="1586482"/>
            <a:ext cx="1692" cy="977472"/>
          </a:xfrm>
          <a:custGeom>
            <a:avLst/>
            <a:gdLst>
              <a:gd name="T0" fmla="*/ 0 w 1"/>
              <a:gd name="T1" fmla="*/ 0 h 578"/>
              <a:gd name="T2" fmla="*/ 0 w 1"/>
              <a:gd name="T3" fmla="*/ 2147483647 h 578"/>
              <a:gd name="T4" fmla="*/ 0 60000 65536"/>
              <a:gd name="T5" fmla="*/ 0 60000 65536"/>
              <a:gd name="T6" fmla="*/ 0 w 1"/>
              <a:gd name="T7" fmla="*/ 0 h 578"/>
              <a:gd name="T8" fmla="*/ 1 w 1"/>
              <a:gd name="T9" fmla="*/ 578 h 578"/>
            </a:gdLst>
            <a:ahLst/>
            <a:cxnLst>
              <a:cxn ang="T4">
                <a:pos x="T0" y="T1"/>
              </a:cxn>
              <a:cxn ang="T5">
                <a:pos x="T2" y="T3"/>
              </a:cxn>
            </a:cxnLst>
            <a:rect l="T6" t="T7" r="T8" b="T9"/>
            <a:pathLst>
              <a:path w="1" h="578">
                <a:moveTo>
                  <a:pt x="0" y="0"/>
                </a:moveTo>
                <a:lnTo>
                  <a:pt x="0" y="577"/>
                </a:lnTo>
              </a:path>
            </a:pathLst>
          </a:custGeom>
          <a:noFill/>
          <a:ln w="25400" cap="rnd">
            <a:solidFill>
              <a:srgbClr val="FFFFFF"/>
            </a:solidFill>
            <a:round/>
            <a:headEnd type="none" w="sm" len="sm"/>
            <a:tailEnd type="none" w="sm" len="sm"/>
          </a:ln>
        </p:spPr>
        <p:txBody>
          <a:bodyPr lIns="91364" tIns="45682" rIns="91364" bIns="45682"/>
          <a:lstStyle/>
          <a:p>
            <a:endParaRPr lang="en-US"/>
          </a:p>
        </p:txBody>
      </p:sp>
      <p:sp>
        <p:nvSpPr>
          <p:cNvPr id="5207" name="Freeform 86"/>
          <p:cNvSpPr>
            <a:spLocks/>
          </p:cNvSpPr>
          <p:nvPr/>
        </p:nvSpPr>
        <p:spPr bwMode="auto">
          <a:xfrm>
            <a:off x="3395786" y="3262401"/>
            <a:ext cx="1692"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08" name="Freeform 87"/>
          <p:cNvSpPr>
            <a:spLocks/>
          </p:cNvSpPr>
          <p:nvPr/>
        </p:nvSpPr>
        <p:spPr bwMode="auto">
          <a:xfrm>
            <a:off x="3468516" y="2937695"/>
            <a:ext cx="1691"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09" name="Freeform 88" descr="Outlined diamond"/>
          <p:cNvSpPr>
            <a:spLocks/>
          </p:cNvSpPr>
          <p:nvPr/>
        </p:nvSpPr>
        <p:spPr bwMode="auto">
          <a:xfrm>
            <a:off x="2205232" y="2481089"/>
            <a:ext cx="140364" cy="451531"/>
          </a:xfrm>
          <a:custGeom>
            <a:avLst/>
            <a:gdLst>
              <a:gd name="T0" fmla="*/ 2147483647 w 83"/>
              <a:gd name="T1" fmla="*/ 0 h 267"/>
              <a:gd name="T2" fmla="*/ 0 w 83"/>
              <a:gd name="T3" fmla="*/ 0 h 267"/>
              <a:gd name="T4" fmla="*/ 0 w 83"/>
              <a:gd name="T5" fmla="*/ 2147483647 h 267"/>
              <a:gd name="T6" fmla="*/ 2147483647 w 83"/>
              <a:gd name="T7" fmla="*/ 2147483647 h 267"/>
              <a:gd name="T8" fmla="*/ 2147483647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82" y="0"/>
                </a:moveTo>
                <a:lnTo>
                  <a:pt x="0" y="0"/>
                </a:lnTo>
                <a:lnTo>
                  <a:pt x="0" y="266"/>
                </a:lnTo>
                <a:lnTo>
                  <a:pt x="82" y="266"/>
                </a:lnTo>
                <a:lnTo>
                  <a:pt x="82" y="0"/>
                </a:lnTo>
              </a:path>
            </a:pathLst>
          </a:custGeom>
          <a:pattFill prst="openDmnd">
            <a:fgClr>
              <a:schemeClr val="accent1"/>
            </a:fgClr>
            <a:bgClr>
              <a:srgbClr val="FFFFFF"/>
            </a:bgClr>
          </a:pattFill>
          <a:ln w="25400" cap="rnd">
            <a:solidFill>
              <a:srgbClr val="FFFFFF"/>
            </a:solidFill>
            <a:prstDash val="sysDot"/>
            <a:round/>
            <a:headEnd/>
            <a:tailEnd/>
          </a:ln>
        </p:spPr>
        <p:txBody>
          <a:bodyPr lIns="91364" tIns="45682" rIns="91364" bIns="45682"/>
          <a:lstStyle/>
          <a:p>
            <a:endParaRPr lang="en-US"/>
          </a:p>
        </p:txBody>
      </p:sp>
      <p:sp>
        <p:nvSpPr>
          <p:cNvPr id="5210" name="Freeform 89" descr="Outlined diamond"/>
          <p:cNvSpPr>
            <a:spLocks/>
          </p:cNvSpPr>
          <p:nvPr/>
        </p:nvSpPr>
        <p:spPr bwMode="auto">
          <a:xfrm>
            <a:off x="2181567" y="5002561"/>
            <a:ext cx="126835" cy="451532"/>
          </a:xfrm>
          <a:custGeom>
            <a:avLst/>
            <a:gdLst>
              <a:gd name="T0" fmla="*/ 2147483647 w 75"/>
              <a:gd name="T1" fmla="*/ 0 h 267"/>
              <a:gd name="T2" fmla="*/ 0 w 75"/>
              <a:gd name="T3" fmla="*/ 0 h 267"/>
              <a:gd name="T4" fmla="*/ 0 w 75"/>
              <a:gd name="T5" fmla="*/ 2147483647 h 267"/>
              <a:gd name="T6" fmla="*/ 2147483647 w 75"/>
              <a:gd name="T7" fmla="*/ 2147483647 h 267"/>
              <a:gd name="T8" fmla="*/ 2147483647 w 75"/>
              <a:gd name="T9" fmla="*/ 0 h 267"/>
              <a:gd name="T10" fmla="*/ 0 60000 65536"/>
              <a:gd name="T11" fmla="*/ 0 60000 65536"/>
              <a:gd name="T12" fmla="*/ 0 60000 65536"/>
              <a:gd name="T13" fmla="*/ 0 60000 65536"/>
              <a:gd name="T14" fmla="*/ 0 60000 65536"/>
              <a:gd name="T15" fmla="*/ 0 w 75"/>
              <a:gd name="T16" fmla="*/ 0 h 267"/>
              <a:gd name="T17" fmla="*/ 75 w 75"/>
              <a:gd name="T18" fmla="*/ 267 h 267"/>
            </a:gdLst>
            <a:ahLst/>
            <a:cxnLst>
              <a:cxn ang="T10">
                <a:pos x="T0" y="T1"/>
              </a:cxn>
              <a:cxn ang="T11">
                <a:pos x="T2" y="T3"/>
              </a:cxn>
              <a:cxn ang="T12">
                <a:pos x="T4" y="T5"/>
              </a:cxn>
              <a:cxn ang="T13">
                <a:pos x="T6" y="T7"/>
              </a:cxn>
              <a:cxn ang="T14">
                <a:pos x="T8" y="T9"/>
              </a:cxn>
            </a:cxnLst>
            <a:rect l="T15" t="T16" r="T17" b="T18"/>
            <a:pathLst>
              <a:path w="75" h="267">
                <a:moveTo>
                  <a:pt x="74" y="0"/>
                </a:moveTo>
                <a:lnTo>
                  <a:pt x="0" y="0"/>
                </a:lnTo>
                <a:lnTo>
                  <a:pt x="0" y="266"/>
                </a:lnTo>
                <a:lnTo>
                  <a:pt x="74" y="266"/>
                </a:lnTo>
                <a:lnTo>
                  <a:pt x="74" y="0"/>
                </a:lnTo>
              </a:path>
            </a:pathLst>
          </a:custGeom>
          <a:pattFill prst="openDmnd">
            <a:fgClr>
              <a:schemeClr val="accent1"/>
            </a:fgClr>
            <a:bgClr>
              <a:srgbClr val="FFFFFF"/>
            </a:bgClr>
          </a:pattFill>
          <a:ln w="25400" cap="rnd">
            <a:solidFill>
              <a:srgbClr val="FFFFFF"/>
            </a:solidFill>
            <a:prstDash val="sysDot"/>
            <a:round/>
            <a:headEnd/>
            <a:tailEnd/>
          </a:ln>
        </p:spPr>
        <p:txBody>
          <a:bodyPr lIns="91364" tIns="45682" rIns="91364" bIns="45682"/>
          <a:lstStyle/>
          <a:p>
            <a:endParaRPr lang="en-US"/>
          </a:p>
        </p:txBody>
      </p:sp>
      <p:sp>
        <p:nvSpPr>
          <p:cNvPr id="5211" name="Freeform 90"/>
          <p:cNvSpPr>
            <a:spLocks/>
          </p:cNvSpPr>
          <p:nvPr/>
        </p:nvSpPr>
        <p:spPr bwMode="auto">
          <a:xfrm>
            <a:off x="2350668" y="2562275"/>
            <a:ext cx="1692" cy="700127"/>
          </a:xfrm>
          <a:custGeom>
            <a:avLst/>
            <a:gdLst>
              <a:gd name="T0" fmla="*/ 0 w 1"/>
              <a:gd name="T1" fmla="*/ 0 h 414"/>
              <a:gd name="T2" fmla="*/ 0 w 1"/>
              <a:gd name="T3" fmla="*/ 2147483647 h 414"/>
              <a:gd name="T4" fmla="*/ 0 60000 65536"/>
              <a:gd name="T5" fmla="*/ 0 60000 65536"/>
              <a:gd name="T6" fmla="*/ 0 w 1"/>
              <a:gd name="T7" fmla="*/ 0 h 414"/>
              <a:gd name="T8" fmla="*/ 1 w 1"/>
              <a:gd name="T9" fmla="*/ 414 h 414"/>
            </a:gdLst>
            <a:ahLst/>
            <a:cxnLst>
              <a:cxn ang="T4">
                <a:pos x="T0" y="T1"/>
              </a:cxn>
              <a:cxn ang="T5">
                <a:pos x="T2" y="T3"/>
              </a:cxn>
            </a:cxnLst>
            <a:rect l="T6" t="T7" r="T8" b="T9"/>
            <a:pathLst>
              <a:path w="1" h="414">
                <a:moveTo>
                  <a:pt x="0" y="0"/>
                </a:moveTo>
                <a:lnTo>
                  <a:pt x="0" y="41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12" name="Freeform 91"/>
          <p:cNvSpPr>
            <a:spLocks/>
          </p:cNvSpPr>
          <p:nvPr/>
        </p:nvSpPr>
        <p:spPr bwMode="auto">
          <a:xfrm>
            <a:off x="2318549" y="4737054"/>
            <a:ext cx="1691" cy="683216"/>
          </a:xfrm>
          <a:custGeom>
            <a:avLst/>
            <a:gdLst>
              <a:gd name="T0" fmla="*/ 0 w 1"/>
              <a:gd name="T1" fmla="*/ 2147483647 h 404"/>
              <a:gd name="T2" fmla="*/ 0 w 1"/>
              <a:gd name="T3" fmla="*/ 0 h 404"/>
              <a:gd name="T4" fmla="*/ 0 60000 65536"/>
              <a:gd name="T5" fmla="*/ 0 60000 65536"/>
              <a:gd name="T6" fmla="*/ 0 w 1"/>
              <a:gd name="T7" fmla="*/ 0 h 404"/>
              <a:gd name="T8" fmla="*/ 1 w 1"/>
              <a:gd name="T9" fmla="*/ 404 h 404"/>
            </a:gdLst>
            <a:ahLst/>
            <a:cxnLst>
              <a:cxn ang="T4">
                <a:pos x="T0" y="T1"/>
              </a:cxn>
              <a:cxn ang="T5">
                <a:pos x="T2" y="T3"/>
              </a:cxn>
            </a:cxnLst>
            <a:rect l="T6" t="T7" r="T8" b="T9"/>
            <a:pathLst>
              <a:path w="1" h="404">
                <a:moveTo>
                  <a:pt x="0" y="403"/>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13" name="Freeform 92"/>
          <p:cNvSpPr>
            <a:spLocks/>
          </p:cNvSpPr>
          <p:nvPr/>
        </p:nvSpPr>
        <p:spPr bwMode="auto">
          <a:xfrm>
            <a:off x="1067105" y="2560583"/>
            <a:ext cx="1199010" cy="984237"/>
          </a:xfrm>
          <a:custGeom>
            <a:avLst/>
            <a:gdLst>
              <a:gd name="T0" fmla="*/ 2147483647 w 709"/>
              <a:gd name="T1" fmla="*/ 2147483647 h 582"/>
              <a:gd name="T2" fmla="*/ 0 w 709"/>
              <a:gd name="T3" fmla="*/ 2147483647 h 582"/>
              <a:gd name="T4" fmla="*/ 0 w 709"/>
              <a:gd name="T5" fmla="*/ 0 h 582"/>
              <a:gd name="T6" fmla="*/ 2147483647 w 709"/>
              <a:gd name="T7" fmla="*/ 0 h 582"/>
              <a:gd name="T8" fmla="*/ 2147483647 w 709"/>
              <a:gd name="T9" fmla="*/ 2147483647 h 582"/>
              <a:gd name="T10" fmla="*/ 0 60000 65536"/>
              <a:gd name="T11" fmla="*/ 0 60000 65536"/>
              <a:gd name="T12" fmla="*/ 0 60000 65536"/>
              <a:gd name="T13" fmla="*/ 0 60000 65536"/>
              <a:gd name="T14" fmla="*/ 0 60000 65536"/>
              <a:gd name="T15" fmla="*/ 0 w 709"/>
              <a:gd name="T16" fmla="*/ 0 h 582"/>
              <a:gd name="T17" fmla="*/ 709 w 709"/>
              <a:gd name="T18" fmla="*/ 582 h 582"/>
            </a:gdLst>
            <a:ahLst/>
            <a:cxnLst>
              <a:cxn ang="T10">
                <a:pos x="T0" y="T1"/>
              </a:cxn>
              <a:cxn ang="T11">
                <a:pos x="T2" y="T3"/>
              </a:cxn>
              <a:cxn ang="T12">
                <a:pos x="T4" y="T5"/>
              </a:cxn>
              <a:cxn ang="T13">
                <a:pos x="T6" y="T7"/>
              </a:cxn>
              <a:cxn ang="T14">
                <a:pos x="T8" y="T9"/>
              </a:cxn>
            </a:cxnLst>
            <a:rect l="T15" t="T16" r="T17" b="T18"/>
            <a:pathLst>
              <a:path w="709" h="582">
                <a:moveTo>
                  <a:pt x="708" y="581"/>
                </a:moveTo>
                <a:lnTo>
                  <a:pt x="0" y="581"/>
                </a:lnTo>
                <a:lnTo>
                  <a:pt x="0" y="0"/>
                </a:lnTo>
                <a:lnTo>
                  <a:pt x="708" y="0"/>
                </a:lnTo>
                <a:lnTo>
                  <a:pt x="708" y="581"/>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214" name="Oval 93"/>
          <p:cNvSpPr>
            <a:spLocks noChangeArrowheads="1"/>
          </p:cNvSpPr>
          <p:nvPr/>
        </p:nvSpPr>
        <p:spPr bwMode="auto">
          <a:xfrm>
            <a:off x="1292022" y="2777036"/>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215" name="Freeform 94"/>
          <p:cNvSpPr>
            <a:spLocks/>
          </p:cNvSpPr>
          <p:nvPr/>
        </p:nvSpPr>
        <p:spPr bwMode="auto">
          <a:xfrm>
            <a:off x="947040" y="2939385"/>
            <a:ext cx="404180" cy="295948"/>
          </a:xfrm>
          <a:custGeom>
            <a:avLst/>
            <a:gdLst>
              <a:gd name="T0" fmla="*/ 0 w 239"/>
              <a:gd name="T1" fmla="*/ 2147483647 h 175"/>
              <a:gd name="T2" fmla="*/ 2147483647 w 239"/>
              <a:gd name="T3" fmla="*/ 2147483647 h 175"/>
              <a:gd name="T4" fmla="*/ 2147483647 w 239"/>
              <a:gd name="T5" fmla="*/ 0 h 175"/>
              <a:gd name="T6" fmla="*/ 0 w 239"/>
              <a:gd name="T7" fmla="*/ 0 h 175"/>
              <a:gd name="T8" fmla="*/ 0 w 239"/>
              <a:gd name="T9" fmla="*/ 2147483647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0" y="174"/>
                </a:moveTo>
                <a:lnTo>
                  <a:pt x="238" y="174"/>
                </a:lnTo>
                <a:lnTo>
                  <a:pt x="238" y="0"/>
                </a:lnTo>
                <a:lnTo>
                  <a:pt x="0" y="0"/>
                </a:lnTo>
                <a:lnTo>
                  <a:pt x="0" y="174"/>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216" name="Freeform 95"/>
          <p:cNvSpPr>
            <a:spLocks/>
          </p:cNvSpPr>
          <p:nvPr/>
        </p:nvSpPr>
        <p:spPr bwMode="auto">
          <a:xfrm>
            <a:off x="1897451" y="2915710"/>
            <a:ext cx="476898" cy="338226"/>
          </a:xfrm>
          <a:custGeom>
            <a:avLst/>
            <a:gdLst>
              <a:gd name="T0" fmla="*/ 0 w 282"/>
              <a:gd name="T1" fmla="*/ 2147483647 h 200"/>
              <a:gd name="T2" fmla="*/ 2147483647 w 282"/>
              <a:gd name="T3" fmla="*/ 2147483647 h 200"/>
              <a:gd name="T4" fmla="*/ 2147483647 w 282"/>
              <a:gd name="T5" fmla="*/ 0 h 200"/>
              <a:gd name="T6" fmla="*/ 0 w 282"/>
              <a:gd name="T7" fmla="*/ 0 h 200"/>
              <a:gd name="T8" fmla="*/ 0 w 282"/>
              <a:gd name="T9" fmla="*/ 2147483647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0" y="199"/>
                </a:moveTo>
                <a:lnTo>
                  <a:pt x="281" y="199"/>
                </a:lnTo>
                <a:lnTo>
                  <a:pt x="281" y="0"/>
                </a:lnTo>
                <a:lnTo>
                  <a:pt x="0" y="0"/>
                </a:lnTo>
                <a:lnTo>
                  <a:pt x="0" y="199"/>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217" name="Oval 96"/>
          <p:cNvSpPr>
            <a:spLocks noChangeArrowheads="1"/>
          </p:cNvSpPr>
          <p:nvPr/>
        </p:nvSpPr>
        <p:spPr bwMode="auto">
          <a:xfrm>
            <a:off x="1332618" y="2761815"/>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218" name="Freeform 97"/>
          <p:cNvSpPr>
            <a:spLocks/>
          </p:cNvSpPr>
          <p:nvPr/>
        </p:nvSpPr>
        <p:spPr bwMode="auto">
          <a:xfrm>
            <a:off x="1630248" y="2460802"/>
            <a:ext cx="1692" cy="1185481"/>
          </a:xfrm>
          <a:custGeom>
            <a:avLst/>
            <a:gdLst>
              <a:gd name="T0" fmla="*/ 0 w 1"/>
              <a:gd name="T1" fmla="*/ 2147483647 h 701"/>
              <a:gd name="T2" fmla="*/ 0 w 1"/>
              <a:gd name="T3" fmla="*/ 0 h 701"/>
              <a:gd name="T4" fmla="*/ 0 60000 65536"/>
              <a:gd name="T5" fmla="*/ 0 60000 65536"/>
              <a:gd name="T6" fmla="*/ 0 w 1"/>
              <a:gd name="T7" fmla="*/ 0 h 701"/>
              <a:gd name="T8" fmla="*/ 1 w 1"/>
              <a:gd name="T9" fmla="*/ 701 h 701"/>
            </a:gdLst>
            <a:ahLst/>
            <a:cxnLst>
              <a:cxn ang="T4">
                <a:pos x="T0" y="T1"/>
              </a:cxn>
              <a:cxn ang="T5">
                <a:pos x="T2" y="T3"/>
              </a:cxn>
            </a:cxnLst>
            <a:rect l="T6" t="T7" r="T8" b="T9"/>
            <a:pathLst>
              <a:path w="1" h="701">
                <a:moveTo>
                  <a:pt x="0" y="700"/>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19" name="Freeform 98"/>
          <p:cNvSpPr>
            <a:spLocks/>
          </p:cNvSpPr>
          <p:nvPr/>
        </p:nvSpPr>
        <p:spPr bwMode="auto">
          <a:xfrm>
            <a:off x="1401946" y="2460800"/>
            <a:ext cx="458295" cy="1187172"/>
          </a:xfrm>
          <a:custGeom>
            <a:avLst/>
            <a:gdLst>
              <a:gd name="T0" fmla="*/ 2147483647 w 271"/>
              <a:gd name="T1" fmla="*/ 2147483647 h 702"/>
              <a:gd name="T2" fmla="*/ 0 w 271"/>
              <a:gd name="T3" fmla="*/ 0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270" y="701"/>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20" name="Freeform 99"/>
          <p:cNvSpPr>
            <a:spLocks/>
          </p:cNvSpPr>
          <p:nvPr/>
        </p:nvSpPr>
        <p:spPr bwMode="auto">
          <a:xfrm>
            <a:off x="1078943" y="4444489"/>
            <a:ext cx="1199011" cy="982546"/>
          </a:xfrm>
          <a:custGeom>
            <a:avLst/>
            <a:gdLst>
              <a:gd name="T0" fmla="*/ 2147483647 w 709"/>
              <a:gd name="T1" fmla="*/ 0 h 581"/>
              <a:gd name="T2" fmla="*/ 0 w 709"/>
              <a:gd name="T3" fmla="*/ 0 h 581"/>
              <a:gd name="T4" fmla="*/ 0 w 709"/>
              <a:gd name="T5" fmla="*/ 2147483647 h 581"/>
              <a:gd name="T6" fmla="*/ 2147483647 w 709"/>
              <a:gd name="T7" fmla="*/ 2147483647 h 581"/>
              <a:gd name="T8" fmla="*/ 2147483647 w 709"/>
              <a:gd name="T9" fmla="*/ 0 h 581"/>
              <a:gd name="T10" fmla="*/ 0 60000 65536"/>
              <a:gd name="T11" fmla="*/ 0 60000 65536"/>
              <a:gd name="T12" fmla="*/ 0 60000 65536"/>
              <a:gd name="T13" fmla="*/ 0 60000 65536"/>
              <a:gd name="T14" fmla="*/ 0 60000 65536"/>
              <a:gd name="T15" fmla="*/ 0 w 709"/>
              <a:gd name="T16" fmla="*/ 0 h 581"/>
              <a:gd name="T17" fmla="*/ 709 w 709"/>
              <a:gd name="T18" fmla="*/ 581 h 581"/>
            </a:gdLst>
            <a:ahLst/>
            <a:cxnLst>
              <a:cxn ang="T10">
                <a:pos x="T0" y="T1"/>
              </a:cxn>
              <a:cxn ang="T11">
                <a:pos x="T2" y="T3"/>
              </a:cxn>
              <a:cxn ang="T12">
                <a:pos x="T4" y="T5"/>
              </a:cxn>
              <a:cxn ang="T13">
                <a:pos x="T6" y="T7"/>
              </a:cxn>
              <a:cxn ang="T14">
                <a:pos x="T8" y="T9"/>
              </a:cxn>
            </a:cxnLst>
            <a:rect l="T15" t="T16" r="T17" b="T18"/>
            <a:pathLst>
              <a:path w="709" h="581">
                <a:moveTo>
                  <a:pt x="708" y="0"/>
                </a:moveTo>
                <a:lnTo>
                  <a:pt x="0" y="0"/>
                </a:lnTo>
                <a:lnTo>
                  <a:pt x="0" y="580"/>
                </a:lnTo>
                <a:lnTo>
                  <a:pt x="708" y="580"/>
                </a:lnTo>
                <a:lnTo>
                  <a:pt x="708" y="0"/>
                </a:lnTo>
              </a:path>
            </a:pathLst>
          </a:custGeom>
          <a:solidFill>
            <a:srgbClr val="0000FF"/>
          </a:solidFill>
          <a:ln w="12700" cap="rnd">
            <a:solidFill>
              <a:srgbClr val="000000"/>
            </a:solidFill>
            <a:round/>
            <a:headEnd/>
            <a:tailEnd/>
          </a:ln>
        </p:spPr>
        <p:txBody>
          <a:bodyPr lIns="91364" tIns="45682" rIns="91364" bIns="45682"/>
          <a:lstStyle/>
          <a:p>
            <a:endParaRPr lang="en-US"/>
          </a:p>
        </p:txBody>
      </p:sp>
      <p:sp>
        <p:nvSpPr>
          <p:cNvPr id="5221" name="Oval 100"/>
          <p:cNvSpPr>
            <a:spLocks noChangeArrowheads="1"/>
          </p:cNvSpPr>
          <p:nvPr/>
        </p:nvSpPr>
        <p:spPr bwMode="auto">
          <a:xfrm>
            <a:off x="1303864" y="4598384"/>
            <a:ext cx="703509" cy="612189"/>
          </a:xfrm>
          <a:prstGeom prst="ellipse">
            <a:avLst/>
          </a:prstGeom>
          <a:solidFill>
            <a:srgbClr val="FFFFFF"/>
          </a:solidFill>
          <a:ln w="12700">
            <a:solidFill>
              <a:srgbClr val="000000"/>
            </a:solidFill>
            <a:round/>
            <a:headEnd/>
            <a:tailEnd/>
          </a:ln>
        </p:spPr>
        <p:txBody>
          <a:bodyPr wrap="none" lIns="91364" tIns="45682" rIns="91364" bIns="45682" anchor="ctr"/>
          <a:lstStyle/>
          <a:p>
            <a:endParaRPr lang="en-US"/>
          </a:p>
        </p:txBody>
      </p:sp>
      <p:sp>
        <p:nvSpPr>
          <p:cNvPr id="5222" name="Freeform 101"/>
          <p:cNvSpPr>
            <a:spLocks/>
          </p:cNvSpPr>
          <p:nvPr/>
        </p:nvSpPr>
        <p:spPr bwMode="auto">
          <a:xfrm>
            <a:off x="958870" y="4752274"/>
            <a:ext cx="404179" cy="295948"/>
          </a:xfrm>
          <a:custGeom>
            <a:avLst/>
            <a:gdLst>
              <a:gd name="T0" fmla="*/ 0 w 239"/>
              <a:gd name="T1" fmla="*/ 0 h 175"/>
              <a:gd name="T2" fmla="*/ 2147483647 w 239"/>
              <a:gd name="T3" fmla="*/ 0 h 175"/>
              <a:gd name="T4" fmla="*/ 2147483647 w 239"/>
              <a:gd name="T5" fmla="*/ 2147483647 h 175"/>
              <a:gd name="T6" fmla="*/ 0 w 239"/>
              <a:gd name="T7" fmla="*/ 2147483647 h 175"/>
              <a:gd name="T8" fmla="*/ 0 w 239"/>
              <a:gd name="T9" fmla="*/ 0 h 175"/>
              <a:gd name="T10" fmla="*/ 0 60000 65536"/>
              <a:gd name="T11" fmla="*/ 0 60000 65536"/>
              <a:gd name="T12" fmla="*/ 0 60000 65536"/>
              <a:gd name="T13" fmla="*/ 0 60000 65536"/>
              <a:gd name="T14" fmla="*/ 0 60000 65536"/>
              <a:gd name="T15" fmla="*/ 0 w 239"/>
              <a:gd name="T16" fmla="*/ 0 h 175"/>
              <a:gd name="T17" fmla="*/ 239 w 239"/>
              <a:gd name="T18" fmla="*/ 175 h 175"/>
            </a:gdLst>
            <a:ahLst/>
            <a:cxnLst>
              <a:cxn ang="T10">
                <a:pos x="T0" y="T1"/>
              </a:cxn>
              <a:cxn ang="T11">
                <a:pos x="T2" y="T3"/>
              </a:cxn>
              <a:cxn ang="T12">
                <a:pos x="T4" y="T5"/>
              </a:cxn>
              <a:cxn ang="T13">
                <a:pos x="T6" y="T7"/>
              </a:cxn>
              <a:cxn ang="T14">
                <a:pos x="T8" y="T9"/>
              </a:cxn>
            </a:cxnLst>
            <a:rect l="T15" t="T16" r="T17" b="T18"/>
            <a:pathLst>
              <a:path w="239" h="175">
                <a:moveTo>
                  <a:pt x="0" y="0"/>
                </a:moveTo>
                <a:lnTo>
                  <a:pt x="238" y="0"/>
                </a:lnTo>
                <a:lnTo>
                  <a:pt x="238" y="174"/>
                </a:lnTo>
                <a:lnTo>
                  <a:pt x="0" y="174"/>
                </a:lnTo>
                <a:lnTo>
                  <a:pt x="0"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223" name="Freeform 102"/>
          <p:cNvSpPr>
            <a:spLocks/>
          </p:cNvSpPr>
          <p:nvPr/>
        </p:nvSpPr>
        <p:spPr bwMode="auto">
          <a:xfrm>
            <a:off x="1910979" y="4733674"/>
            <a:ext cx="476898" cy="338226"/>
          </a:xfrm>
          <a:custGeom>
            <a:avLst/>
            <a:gdLst>
              <a:gd name="T0" fmla="*/ 0 w 282"/>
              <a:gd name="T1" fmla="*/ 0 h 200"/>
              <a:gd name="T2" fmla="*/ 2147483647 w 282"/>
              <a:gd name="T3" fmla="*/ 0 h 200"/>
              <a:gd name="T4" fmla="*/ 2147483647 w 282"/>
              <a:gd name="T5" fmla="*/ 2147483647 h 200"/>
              <a:gd name="T6" fmla="*/ 0 w 282"/>
              <a:gd name="T7" fmla="*/ 2147483647 h 200"/>
              <a:gd name="T8" fmla="*/ 0 w 282"/>
              <a:gd name="T9" fmla="*/ 0 h 200"/>
              <a:gd name="T10" fmla="*/ 0 60000 65536"/>
              <a:gd name="T11" fmla="*/ 0 60000 65536"/>
              <a:gd name="T12" fmla="*/ 0 60000 65536"/>
              <a:gd name="T13" fmla="*/ 0 60000 65536"/>
              <a:gd name="T14" fmla="*/ 0 60000 65536"/>
              <a:gd name="T15" fmla="*/ 0 w 282"/>
              <a:gd name="T16" fmla="*/ 0 h 200"/>
              <a:gd name="T17" fmla="*/ 282 w 282"/>
              <a:gd name="T18" fmla="*/ 200 h 200"/>
            </a:gdLst>
            <a:ahLst/>
            <a:cxnLst>
              <a:cxn ang="T10">
                <a:pos x="T0" y="T1"/>
              </a:cxn>
              <a:cxn ang="T11">
                <a:pos x="T2" y="T3"/>
              </a:cxn>
              <a:cxn ang="T12">
                <a:pos x="T4" y="T5"/>
              </a:cxn>
              <a:cxn ang="T13">
                <a:pos x="T6" y="T7"/>
              </a:cxn>
              <a:cxn ang="T14">
                <a:pos x="T8" y="T9"/>
              </a:cxn>
            </a:cxnLst>
            <a:rect l="T15" t="T16" r="T17" b="T18"/>
            <a:pathLst>
              <a:path w="282" h="200">
                <a:moveTo>
                  <a:pt x="0" y="0"/>
                </a:moveTo>
                <a:lnTo>
                  <a:pt x="281" y="0"/>
                </a:lnTo>
                <a:lnTo>
                  <a:pt x="281" y="199"/>
                </a:lnTo>
                <a:lnTo>
                  <a:pt x="0" y="199"/>
                </a:lnTo>
                <a:lnTo>
                  <a:pt x="0" y="0"/>
                </a:lnTo>
              </a:path>
            </a:pathLst>
          </a:custGeom>
          <a:solidFill>
            <a:srgbClr val="FFFFFF"/>
          </a:solidFill>
          <a:ln w="12700" cap="rnd">
            <a:solidFill>
              <a:srgbClr val="FFFFFF"/>
            </a:solidFill>
            <a:round/>
            <a:headEnd/>
            <a:tailEnd/>
          </a:ln>
        </p:spPr>
        <p:txBody>
          <a:bodyPr lIns="91364" tIns="45682" rIns="91364" bIns="45682"/>
          <a:lstStyle/>
          <a:p>
            <a:endParaRPr lang="en-US"/>
          </a:p>
        </p:txBody>
      </p:sp>
      <p:sp>
        <p:nvSpPr>
          <p:cNvPr id="5224" name="Oval 103"/>
          <p:cNvSpPr>
            <a:spLocks noChangeArrowheads="1"/>
          </p:cNvSpPr>
          <p:nvPr/>
        </p:nvSpPr>
        <p:spPr bwMode="auto">
          <a:xfrm>
            <a:off x="1346146" y="4598382"/>
            <a:ext cx="625718" cy="625718"/>
          </a:xfrm>
          <a:prstGeom prst="ellipse">
            <a:avLst/>
          </a:prstGeom>
          <a:solidFill>
            <a:srgbClr val="00FFFF"/>
          </a:solidFill>
          <a:ln w="12700">
            <a:solidFill>
              <a:srgbClr val="000000"/>
            </a:solidFill>
            <a:round/>
            <a:headEnd/>
            <a:tailEnd/>
          </a:ln>
        </p:spPr>
        <p:txBody>
          <a:bodyPr wrap="none" lIns="91364" tIns="45682" rIns="91364" bIns="45682" anchor="ctr"/>
          <a:lstStyle/>
          <a:p>
            <a:endParaRPr lang="en-US"/>
          </a:p>
        </p:txBody>
      </p:sp>
      <p:sp>
        <p:nvSpPr>
          <p:cNvPr id="5225" name="Freeform 104"/>
          <p:cNvSpPr>
            <a:spLocks/>
          </p:cNvSpPr>
          <p:nvPr/>
        </p:nvSpPr>
        <p:spPr bwMode="auto">
          <a:xfrm>
            <a:off x="1643777" y="4343021"/>
            <a:ext cx="1692" cy="1183790"/>
          </a:xfrm>
          <a:custGeom>
            <a:avLst/>
            <a:gdLst>
              <a:gd name="T0" fmla="*/ 0 w 1"/>
              <a:gd name="T1" fmla="*/ 0 h 700"/>
              <a:gd name="T2" fmla="*/ 0 w 1"/>
              <a:gd name="T3" fmla="*/ 2147483647 h 700"/>
              <a:gd name="T4" fmla="*/ 0 60000 65536"/>
              <a:gd name="T5" fmla="*/ 0 60000 65536"/>
              <a:gd name="T6" fmla="*/ 0 w 1"/>
              <a:gd name="T7" fmla="*/ 0 h 700"/>
              <a:gd name="T8" fmla="*/ 1 w 1"/>
              <a:gd name="T9" fmla="*/ 700 h 700"/>
            </a:gdLst>
            <a:ahLst/>
            <a:cxnLst>
              <a:cxn ang="T4">
                <a:pos x="T0" y="T1"/>
              </a:cxn>
              <a:cxn ang="T5">
                <a:pos x="T2" y="T3"/>
              </a:cxn>
            </a:cxnLst>
            <a:rect l="T6" t="T7" r="T8" b="T9"/>
            <a:pathLst>
              <a:path w="1" h="700">
                <a:moveTo>
                  <a:pt x="0" y="0"/>
                </a:moveTo>
                <a:lnTo>
                  <a:pt x="0" y="699"/>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26" name="Freeform 105"/>
          <p:cNvSpPr>
            <a:spLocks/>
          </p:cNvSpPr>
          <p:nvPr/>
        </p:nvSpPr>
        <p:spPr bwMode="auto">
          <a:xfrm>
            <a:off x="1415475" y="4339639"/>
            <a:ext cx="458295" cy="1187172"/>
          </a:xfrm>
          <a:custGeom>
            <a:avLst/>
            <a:gdLst>
              <a:gd name="T0" fmla="*/ 2147483647 w 271"/>
              <a:gd name="T1" fmla="*/ 0 h 702"/>
              <a:gd name="T2" fmla="*/ 0 w 271"/>
              <a:gd name="T3" fmla="*/ 2147483647 h 702"/>
              <a:gd name="T4" fmla="*/ 0 60000 65536"/>
              <a:gd name="T5" fmla="*/ 0 60000 65536"/>
              <a:gd name="T6" fmla="*/ 0 w 271"/>
              <a:gd name="T7" fmla="*/ 0 h 702"/>
              <a:gd name="T8" fmla="*/ 271 w 271"/>
              <a:gd name="T9" fmla="*/ 702 h 702"/>
            </a:gdLst>
            <a:ahLst/>
            <a:cxnLst>
              <a:cxn ang="T4">
                <a:pos x="T0" y="T1"/>
              </a:cxn>
              <a:cxn ang="T5">
                <a:pos x="T2" y="T3"/>
              </a:cxn>
            </a:cxnLst>
            <a:rect l="T6" t="T7" r="T8" b="T9"/>
            <a:pathLst>
              <a:path w="271" h="702">
                <a:moveTo>
                  <a:pt x="270" y="0"/>
                </a:moveTo>
                <a:lnTo>
                  <a:pt x="0" y="701"/>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27" name="Freeform 106"/>
          <p:cNvSpPr>
            <a:spLocks/>
          </p:cNvSpPr>
          <p:nvPr/>
        </p:nvSpPr>
        <p:spPr bwMode="auto">
          <a:xfrm>
            <a:off x="1072187" y="3531279"/>
            <a:ext cx="10147" cy="948724"/>
          </a:xfrm>
          <a:custGeom>
            <a:avLst/>
            <a:gdLst>
              <a:gd name="T0" fmla="*/ 0 w 6"/>
              <a:gd name="T1" fmla="*/ 0 h 561"/>
              <a:gd name="T2" fmla="*/ 2147483647 w 6"/>
              <a:gd name="T3" fmla="*/ 2147483647 h 561"/>
              <a:gd name="T4" fmla="*/ 0 60000 65536"/>
              <a:gd name="T5" fmla="*/ 0 60000 65536"/>
              <a:gd name="T6" fmla="*/ 0 w 6"/>
              <a:gd name="T7" fmla="*/ 0 h 561"/>
              <a:gd name="T8" fmla="*/ 6 w 6"/>
              <a:gd name="T9" fmla="*/ 561 h 561"/>
            </a:gdLst>
            <a:ahLst/>
            <a:cxnLst>
              <a:cxn ang="T4">
                <a:pos x="T0" y="T1"/>
              </a:cxn>
              <a:cxn ang="T5">
                <a:pos x="T2" y="T3"/>
              </a:cxn>
            </a:cxnLst>
            <a:rect l="T6" t="T7" r="T8" b="T9"/>
            <a:pathLst>
              <a:path w="6" h="561">
                <a:moveTo>
                  <a:pt x="0" y="0"/>
                </a:moveTo>
                <a:lnTo>
                  <a:pt x="5" y="56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28" name="Freeform 107"/>
          <p:cNvSpPr>
            <a:spLocks/>
          </p:cNvSpPr>
          <p:nvPr/>
        </p:nvSpPr>
        <p:spPr bwMode="auto">
          <a:xfrm>
            <a:off x="2262741" y="3531290"/>
            <a:ext cx="10147" cy="957179"/>
          </a:xfrm>
          <a:custGeom>
            <a:avLst/>
            <a:gdLst>
              <a:gd name="T0" fmla="*/ 0 w 6"/>
              <a:gd name="T1" fmla="*/ 0 h 566"/>
              <a:gd name="T2" fmla="*/ 2147483647 w 6"/>
              <a:gd name="T3" fmla="*/ 2147483647 h 566"/>
              <a:gd name="T4" fmla="*/ 0 60000 65536"/>
              <a:gd name="T5" fmla="*/ 0 60000 65536"/>
              <a:gd name="T6" fmla="*/ 0 w 6"/>
              <a:gd name="T7" fmla="*/ 0 h 566"/>
              <a:gd name="T8" fmla="*/ 6 w 6"/>
              <a:gd name="T9" fmla="*/ 566 h 566"/>
            </a:gdLst>
            <a:ahLst/>
            <a:cxnLst>
              <a:cxn ang="T4">
                <a:pos x="T0" y="T1"/>
              </a:cxn>
              <a:cxn ang="T5">
                <a:pos x="T2" y="T3"/>
              </a:cxn>
            </a:cxnLst>
            <a:rect l="T6" t="T7" r="T8" b="T9"/>
            <a:pathLst>
              <a:path w="6" h="566">
                <a:moveTo>
                  <a:pt x="0" y="0"/>
                </a:moveTo>
                <a:lnTo>
                  <a:pt x="5" y="565"/>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29" name="Freeform 108"/>
          <p:cNvSpPr>
            <a:spLocks/>
          </p:cNvSpPr>
          <p:nvPr/>
        </p:nvSpPr>
        <p:spPr bwMode="auto">
          <a:xfrm>
            <a:off x="955499" y="3201510"/>
            <a:ext cx="164039" cy="1582896"/>
          </a:xfrm>
          <a:custGeom>
            <a:avLst/>
            <a:gdLst>
              <a:gd name="T0" fmla="*/ 0 w 97"/>
              <a:gd name="T1" fmla="*/ 0 h 936"/>
              <a:gd name="T2" fmla="*/ 2147483647 w 97"/>
              <a:gd name="T3" fmla="*/ 0 h 936"/>
              <a:gd name="T4" fmla="*/ 2147483647 w 97"/>
              <a:gd name="T5" fmla="*/ 2147483647 h 936"/>
              <a:gd name="T6" fmla="*/ 0 w 97"/>
              <a:gd name="T7" fmla="*/ 2147483647 h 936"/>
              <a:gd name="T8" fmla="*/ 0 w 97"/>
              <a:gd name="T9" fmla="*/ 0 h 936"/>
              <a:gd name="T10" fmla="*/ 0 60000 65536"/>
              <a:gd name="T11" fmla="*/ 0 60000 65536"/>
              <a:gd name="T12" fmla="*/ 0 60000 65536"/>
              <a:gd name="T13" fmla="*/ 0 60000 65536"/>
              <a:gd name="T14" fmla="*/ 0 60000 65536"/>
              <a:gd name="T15" fmla="*/ 0 w 97"/>
              <a:gd name="T16" fmla="*/ 0 h 936"/>
              <a:gd name="T17" fmla="*/ 97 w 97"/>
              <a:gd name="T18" fmla="*/ 936 h 936"/>
            </a:gdLst>
            <a:ahLst/>
            <a:cxnLst>
              <a:cxn ang="T10">
                <a:pos x="T0" y="T1"/>
              </a:cxn>
              <a:cxn ang="T11">
                <a:pos x="T2" y="T3"/>
              </a:cxn>
              <a:cxn ang="T12">
                <a:pos x="T4" y="T5"/>
              </a:cxn>
              <a:cxn ang="T13">
                <a:pos x="T6" y="T7"/>
              </a:cxn>
              <a:cxn ang="T14">
                <a:pos x="T8" y="T9"/>
              </a:cxn>
            </a:cxnLst>
            <a:rect l="T15" t="T16" r="T17" b="T18"/>
            <a:pathLst>
              <a:path w="97" h="936">
                <a:moveTo>
                  <a:pt x="0" y="0"/>
                </a:moveTo>
                <a:lnTo>
                  <a:pt x="96" y="0"/>
                </a:lnTo>
                <a:lnTo>
                  <a:pt x="96" y="935"/>
                </a:lnTo>
                <a:lnTo>
                  <a:pt x="0" y="935"/>
                </a:lnTo>
                <a:lnTo>
                  <a:pt x="0" y="0"/>
                </a:lnTo>
              </a:path>
            </a:pathLst>
          </a:custGeom>
          <a:solidFill>
            <a:srgbClr val="FFFFFF"/>
          </a:solidFill>
          <a:ln w="25400" cap="rnd">
            <a:solidFill>
              <a:srgbClr val="FFFFFF"/>
            </a:solidFill>
            <a:round/>
            <a:headEnd/>
            <a:tailEnd/>
          </a:ln>
        </p:spPr>
        <p:txBody>
          <a:bodyPr lIns="91364" tIns="45682" rIns="91364" bIns="45682"/>
          <a:lstStyle/>
          <a:p>
            <a:endParaRPr lang="en-US"/>
          </a:p>
        </p:txBody>
      </p:sp>
      <p:sp>
        <p:nvSpPr>
          <p:cNvPr id="5230" name="Freeform 109"/>
          <p:cNvSpPr>
            <a:spLocks/>
          </p:cNvSpPr>
          <p:nvPr/>
        </p:nvSpPr>
        <p:spPr bwMode="auto">
          <a:xfrm>
            <a:off x="1138141" y="3262401"/>
            <a:ext cx="1691" cy="1461135"/>
          </a:xfrm>
          <a:custGeom>
            <a:avLst/>
            <a:gdLst>
              <a:gd name="T0" fmla="*/ 0 w 1"/>
              <a:gd name="T1" fmla="*/ 0 h 864"/>
              <a:gd name="T2" fmla="*/ 0 w 1"/>
              <a:gd name="T3" fmla="*/ 2147483647 h 864"/>
              <a:gd name="T4" fmla="*/ 0 60000 65536"/>
              <a:gd name="T5" fmla="*/ 0 60000 65536"/>
              <a:gd name="T6" fmla="*/ 0 w 1"/>
              <a:gd name="T7" fmla="*/ 0 h 864"/>
              <a:gd name="T8" fmla="*/ 1 w 1"/>
              <a:gd name="T9" fmla="*/ 864 h 864"/>
            </a:gdLst>
            <a:ahLst/>
            <a:cxnLst>
              <a:cxn ang="T4">
                <a:pos x="T0" y="T1"/>
              </a:cxn>
              <a:cxn ang="T5">
                <a:pos x="T2" y="T3"/>
              </a:cxn>
            </a:cxnLst>
            <a:rect l="T6" t="T7" r="T8" b="T9"/>
            <a:pathLst>
              <a:path w="1" h="864">
                <a:moveTo>
                  <a:pt x="0" y="0"/>
                </a:moveTo>
                <a:lnTo>
                  <a:pt x="0" y="86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1" name="Freeform 110"/>
          <p:cNvSpPr>
            <a:spLocks/>
          </p:cNvSpPr>
          <p:nvPr/>
        </p:nvSpPr>
        <p:spPr bwMode="auto">
          <a:xfrm>
            <a:off x="1067114" y="2937695"/>
            <a:ext cx="1691" cy="2120674"/>
          </a:xfrm>
          <a:custGeom>
            <a:avLst/>
            <a:gdLst>
              <a:gd name="T0" fmla="*/ 0 w 1"/>
              <a:gd name="T1" fmla="*/ 0 h 1254"/>
              <a:gd name="T2" fmla="*/ 0 w 1"/>
              <a:gd name="T3" fmla="*/ 2147483647 h 1254"/>
              <a:gd name="T4" fmla="*/ 0 60000 65536"/>
              <a:gd name="T5" fmla="*/ 0 60000 65536"/>
              <a:gd name="T6" fmla="*/ 0 w 1"/>
              <a:gd name="T7" fmla="*/ 0 h 1254"/>
              <a:gd name="T8" fmla="*/ 1 w 1"/>
              <a:gd name="T9" fmla="*/ 1254 h 1254"/>
            </a:gdLst>
            <a:ahLst/>
            <a:cxnLst>
              <a:cxn ang="T4">
                <a:pos x="T0" y="T1"/>
              </a:cxn>
              <a:cxn ang="T5">
                <a:pos x="T2" y="T3"/>
              </a:cxn>
            </a:cxnLst>
            <a:rect l="T6" t="T7" r="T8" b="T9"/>
            <a:pathLst>
              <a:path w="1" h="1254">
                <a:moveTo>
                  <a:pt x="0" y="0"/>
                </a:moveTo>
                <a:lnTo>
                  <a:pt x="0" y="125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2" name="Freeform 111" descr="Outlined diamond"/>
          <p:cNvSpPr>
            <a:spLocks/>
          </p:cNvSpPr>
          <p:nvPr/>
        </p:nvSpPr>
        <p:spPr bwMode="auto">
          <a:xfrm>
            <a:off x="2190012" y="2481089"/>
            <a:ext cx="140363" cy="451531"/>
          </a:xfrm>
          <a:custGeom>
            <a:avLst/>
            <a:gdLst>
              <a:gd name="T0" fmla="*/ 0 w 83"/>
              <a:gd name="T1" fmla="*/ 0 h 267"/>
              <a:gd name="T2" fmla="*/ 2147483647 w 83"/>
              <a:gd name="T3" fmla="*/ 0 h 267"/>
              <a:gd name="T4" fmla="*/ 2147483647 w 83"/>
              <a:gd name="T5" fmla="*/ 2147483647 h 267"/>
              <a:gd name="T6" fmla="*/ 0 w 83"/>
              <a:gd name="T7" fmla="*/ 2147483647 h 267"/>
              <a:gd name="T8" fmla="*/ 0 w 83"/>
              <a:gd name="T9" fmla="*/ 0 h 267"/>
              <a:gd name="T10" fmla="*/ 0 60000 65536"/>
              <a:gd name="T11" fmla="*/ 0 60000 65536"/>
              <a:gd name="T12" fmla="*/ 0 60000 65536"/>
              <a:gd name="T13" fmla="*/ 0 60000 65536"/>
              <a:gd name="T14" fmla="*/ 0 60000 65536"/>
              <a:gd name="T15" fmla="*/ 0 w 83"/>
              <a:gd name="T16" fmla="*/ 0 h 267"/>
              <a:gd name="T17" fmla="*/ 83 w 83"/>
              <a:gd name="T18" fmla="*/ 267 h 267"/>
            </a:gdLst>
            <a:ahLst/>
            <a:cxnLst>
              <a:cxn ang="T10">
                <a:pos x="T0" y="T1"/>
              </a:cxn>
              <a:cxn ang="T11">
                <a:pos x="T2" y="T3"/>
              </a:cxn>
              <a:cxn ang="T12">
                <a:pos x="T4" y="T5"/>
              </a:cxn>
              <a:cxn ang="T13">
                <a:pos x="T6" y="T7"/>
              </a:cxn>
              <a:cxn ang="T14">
                <a:pos x="T8" y="T9"/>
              </a:cxn>
            </a:cxnLst>
            <a:rect l="T15" t="T16" r="T17" b="T18"/>
            <a:pathLst>
              <a:path w="83" h="267">
                <a:moveTo>
                  <a:pt x="0" y="0"/>
                </a:moveTo>
                <a:lnTo>
                  <a:pt x="82" y="0"/>
                </a:lnTo>
                <a:lnTo>
                  <a:pt x="82" y="266"/>
                </a:lnTo>
                <a:lnTo>
                  <a:pt x="0" y="266"/>
                </a:lnTo>
                <a:lnTo>
                  <a:pt x="0"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233" name="Freeform 112" descr="Outlined diamond"/>
          <p:cNvSpPr>
            <a:spLocks/>
          </p:cNvSpPr>
          <p:nvPr/>
        </p:nvSpPr>
        <p:spPr bwMode="auto">
          <a:xfrm>
            <a:off x="2228919" y="5002561"/>
            <a:ext cx="126835" cy="451532"/>
          </a:xfrm>
          <a:custGeom>
            <a:avLst/>
            <a:gdLst>
              <a:gd name="T0" fmla="*/ 0 w 75"/>
              <a:gd name="T1" fmla="*/ 0 h 267"/>
              <a:gd name="T2" fmla="*/ 2147483647 w 75"/>
              <a:gd name="T3" fmla="*/ 0 h 267"/>
              <a:gd name="T4" fmla="*/ 2147483647 w 75"/>
              <a:gd name="T5" fmla="*/ 2147483647 h 267"/>
              <a:gd name="T6" fmla="*/ 0 w 75"/>
              <a:gd name="T7" fmla="*/ 2147483647 h 267"/>
              <a:gd name="T8" fmla="*/ 0 w 75"/>
              <a:gd name="T9" fmla="*/ 0 h 267"/>
              <a:gd name="T10" fmla="*/ 0 60000 65536"/>
              <a:gd name="T11" fmla="*/ 0 60000 65536"/>
              <a:gd name="T12" fmla="*/ 0 60000 65536"/>
              <a:gd name="T13" fmla="*/ 0 60000 65536"/>
              <a:gd name="T14" fmla="*/ 0 60000 65536"/>
              <a:gd name="T15" fmla="*/ 0 w 75"/>
              <a:gd name="T16" fmla="*/ 0 h 267"/>
              <a:gd name="T17" fmla="*/ 75 w 75"/>
              <a:gd name="T18" fmla="*/ 267 h 267"/>
            </a:gdLst>
            <a:ahLst/>
            <a:cxnLst>
              <a:cxn ang="T10">
                <a:pos x="T0" y="T1"/>
              </a:cxn>
              <a:cxn ang="T11">
                <a:pos x="T2" y="T3"/>
              </a:cxn>
              <a:cxn ang="T12">
                <a:pos x="T4" y="T5"/>
              </a:cxn>
              <a:cxn ang="T13">
                <a:pos x="T6" y="T7"/>
              </a:cxn>
              <a:cxn ang="T14">
                <a:pos x="T8" y="T9"/>
              </a:cxn>
            </a:cxnLst>
            <a:rect l="T15" t="T16" r="T17" b="T18"/>
            <a:pathLst>
              <a:path w="75" h="267">
                <a:moveTo>
                  <a:pt x="0" y="0"/>
                </a:moveTo>
                <a:lnTo>
                  <a:pt x="74" y="0"/>
                </a:lnTo>
                <a:lnTo>
                  <a:pt x="74" y="266"/>
                </a:lnTo>
                <a:lnTo>
                  <a:pt x="0" y="266"/>
                </a:lnTo>
                <a:lnTo>
                  <a:pt x="0" y="0"/>
                </a:lnTo>
              </a:path>
            </a:pathLst>
          </a:custGeom>
          <a:solidFill>
            <a:schemeClr val="tx1"/>
          </a:solidFill>
          <a:ln w="25400" cap="rnd">
            <a:solidFill>
              <a:srgbClr val="FFFFFF"/>
            </a:solidFill>
            <a:prstDash val="sysDot"/>
            <a:round/>
            <a:headEnd/>
            <a:tailEnd/>
          </a:ln>
        </p:spPr>
        <p:txBody>
          <a:bodyPr lIns="91364" tIns="45682" rIns="91364" bIns="45682"/>
          <a:lstStyle/>
          <a:p>
            <a:endParaRPr lang="en-US"/>
          </a:p>
        </p:txBody>
      </p:sp>
      <p:sp>
        <p:nvSpPr>
          <p:cNvPr id="5234" name="Freeform 113"/>
          <p:cNvSpPr>
            <a:spLocks/>
          </p:cNvSpPr>
          <p:nvPr/>
        </p:nvSpPr>
        <p:spPr bwMode="auto">
          <a:xfrm>
            <a:off x="2184938" y="2562275"/>
            <a:ext cx="1692" cy="700127"/>
          </a:xfrm>
          <a:custGeom>
            <a:avLst/>
            <a:gdLst>
              <a:gd name="T0" fmla="*/ 0 w 1"/>
              <a:gd name="T1" fmla="*/ 0 h 414"/>
              <a:gd name="T2" fmla="*/ 0 w 1"/>
              <a:gd name="T3" fmla="*/ 2147483647 h 414"/>
              <a:gd name="T4" fmla="*/ 0 60000 65536"/>
              <a:gd name="T5" fmla="*/ 0 60000 65536"/>
              <a:gd name="T6" fmla="*/ 0 w 1"/>
              <a:gd name="T7" fmla="*/ 0 h 414"/>
              <a:gd name="T8" fmla="*/ 1 w 1"/>
              <a:gd name="T9" fmla="*/ 414 h 414"/>
            </a:gdLst>
            <a:ahLst/>
            <a:cxnLst>
              <a:cxn ang="T4">
                <a:pos x="T0" y="T1"/>
              </a:cxn>
              <a:cxn ang="T5">
                <a:pos x="T2" y="T3"/>
              </a:cxn>
            </a:cxnLst>
            <a:rect l="T6" t="T7" r="T8" b="T9"/>
            <a:pathLst>
              <a:path w="1" h="414">
                <a:moveTo>
                  <a:pt x="0" y="0"/>
                </a:moveTo>
                <a:lnTo>
                  <a:pt x="0" y="413"/>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5" name="Freeform 114"/>
          <p:cNvSpPr>
            <a:spLocks/>
          </p:cNvSpPr>
          <p:nvPr/>
        </p:nvSpPr>
        <p:spPr bwMode="auto">
          <a:xfrm>
            <a:off x="2215378" y="4737054"/>
            <a:ext cx="1692" cy="683216"/>
          </a:xfrm>
          <a:custGeom>
            <a:avLst/>
            <a:gdLst>
              <a:gd name="T0" fmla="*/ 0 w 1"/>
              <a:gd name="T1" fmla="*/ 2147483647 h 404"/>
              <a:gd name="T2" fmla="*/ 0 w 1"/>
              <a:gd name="T3" fmla="*/ 0 h 404"/>
              <a:gd name="T4" fmla="*/ 0 60000 65536"/>
              <a:gd name="T5" fmla="*/ 0 60000 65536"/>
              <a:gd name="T6" fmla="*/ 0 w 1"/>
              <a:gd name="T7" fmla="*/ 0 h 404"/>
              <a:gd name="T8" fmla="*/ 1 w 1"/>
              <a:gd name="T9" fmla="*/ 404 h 404"/>
            </a:gdLst>
            <a:ahLst/>
            <a:cxnLst>
              <a:cxn ang="T4">
                <a:pos x="T0" y="T1"/>
              </a:cxn>
              <a:cxn ang="T5">
                <a:pos x="T2" y="T3"/>
              </a:cxn>
            </a:cxnLst>
            <a:rect l="T6" t="T7" r="T8" b="T9"/>
            <a:pathLst>
              <a:path w="1" h="404">
                <a:moveTo>
                  <a:pt x="0" y="403"/>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6" name="Freeform 115"/>
          <p:cNvSpPr>
            <a:spLocks/>
          </p:cNvSpPr>
          <p:nvPr/>
        </p:nvSpPr>
        <p:spPr bwMode="auto">
          <a:xfrm>
            <a:off x="2362518" y="5082055"/>
            <a:ext cx="1691" cy="334843"/>
          </a:xfrm>
          <a:custGeom>
            <a:avLst/>
            <a:gdLst>
              <a:gd name="T0" fmla="*/ 0 w 1"/>
              <a:gd name="T1" fmla="*/ 0 h 198"/>
              <a:gd name="T2" fmla="*/ 0 w 1"/>
              <a:gd name="T3" fmla="*/ 2147483647 h 198"/>
              <a:gd name="T4" fmla="*/ 0 60000 65536"/>
              <a:gd name="T5" fmla="*/ 0 60000 65536"/>
              <a:gd name="T6" fmla="*/ 0 w 1"/>
              <a:gd name="T7" fmla="*/ 0 h 198"/>
              <a:gd name="T8" fmla="*/ 1 w 1"/>
              <a:gd name="T9" fmla="*/ 198 h 198"/>
            </a:gdLst>
            <a:ahLst/>
            <a:cxnLst>
              <a:cxn ang="T4">
                <a:pos x="T0" y="T1"/>
              </a:cxn>
              <a:cxn ang="T5">
                <a:pos x="T2" y="T3"/>
              </a:cxn>
            </a:cxnLst>
            <a:rect l="T6" t="T7" r="T8" b="T9"/>
            <a:pathLst>
              <a:path w="1" h="198">
                <a:moveTo>
                  <a:pt x="0" y="0"/>
                </a:moveTo>
                <a:lnTo>
                  <a:pt x="0" y="197"/>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7" name="Freeform 116"/>
          <p:cNvSpPr>
            <a:spLocks/>
          </p:cNvSpPr>
          <p:nvPr/>
        </p:nvSpPr>
        <p:spPr bwMode="auto">
          <a:xfrm>
            <a:off x="2354051" y="2897106"/>
            <a:ext cx="1692" cy="365284"/>
          </a:xfrm>
          <a:custGeom>
            <a:avLst/>
            <a:gdLst>
              <a:gd name="T0" fmla="*/ 0 w 1"/>
              <a:gd name="T1" fmla="*/ 0 h 216"/>
              <a:gd name="T2" fmla="*/ 0 w 1"/>
              <a:gd name="T3" fmla="*/ 2147483647 h 216"/>
              <a:gd name="T4" fmla="*/ 0 60000 65536"/>
              <a:gd name="T5" fmla="*/ 0 60000 65536"/>
              <a:gd name="T6" fmla="*/ 0 w 1"/>
              <a:gd name="T7" fmla="*/ 0 h 216"/>
              <a:gd name="T8" fmla="*/ 1 w 1"/>
              <a:gd name="T9" fmla="*/ 216 h 216"/>
            </a:gdLst>
            <a:ahLst/>
            <a:cxnLst>
              <a:cxn ang="T4">
                <a:pos x="T0" y="T1"/>
              </a:cxn>
              <a:cxn ang="T5">
                <a:pos x="T2" y="T3"/>
              </a:cxn>
            </a:cxnLst>
            <a:rect l="T6" t="T7" r="T8" b="T9"/>
            <a:pathLst>
              <a:path w="1" h="216">
                <a:moveTo>
                  <a:pt x="0" y="0"/>
                </a:moveTo>
                <a:lnTo>
                  <a:pt x="0" y="215"/>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8" name="Freeform 117"/>
          <p:cNvSpPr>
            <a:spLocks/>
          </p:cNvSpPr>
          <p:nvPr/>
        </p:nvSpPr>
        <p:spPr bwMode="auto">
          <a:xfrm>
            <a:off x="2362518" y="4738747"/>
            <a:ext cx="1691" cy="344990"/>
          </a:xfrm>
          <a:custGeom>
            <a:avLst/>
            <a:gdLst>
              <a:gd name="T0" fmla="*/ 0 w 1"/>
              <a:gd name="T1" fmla="*/ 2147483647 h 204"/>
              <a:gd name="T2" fmla="*/ 0 w 1"/>
              <a:gd name="T3" fmla="*/ 0 h 204"/>
              <a:gd name="T4" fmla="*/ 0 60000 65536"/>
              <a:gd name="T5" fmla="*/ 0 60000 65536"/>
              <a:gd name="T6" fmla="*/ 0 w 1"/>
              <a:gd name="T7" fmla="*/ 0 h 204"/>
              <a:gd name="T8" fmla="*/ 1 w 1"/>
              <a:gd name="T9" fmla="*/ 204 h 204"/>
            </a:gdLst>
            <a:ahLst/>
            <a:cxnLst>
              <a:cxn ang="T4">
                <a:pos x="T0" y="T1"/>
              </a:cxn>
              <a:cxn ang="T5">
                <a:pos x="T2" y="T3"/>
              </a:cxn>
            </a:cxnLst>
            <a:rect l="T6" t="T7" r="T8" b="T9"/>
            <a:pathLst>
              <a:path w="1" h="204">
                <a:moveTo>
                  <a:pt x="0" y="203"/>
                </a:moveTo>
                <a:lnTo>
                  <a:pt x="0" y="0"/>
                </a:lnTo>
              </a:path>
            </a:pathLst>
          </a:custGeom>
          <a:noFill/>
          <a:ln w="12700" cap="rnd">
            <a:solidFill>
              <a:srgbClr val="000000"/>
            </a:solidFill>
            <a:round/>
            <a:headEnd type="none" w="sm" len="sm"/>
            <a:tailEnd type="none" w="sm" len="sm"/>
          </a:ln>
        </p:spPr>
        <p:txBody>
          <a:bodyPr lIns="91364" tIns="45682" rIns="91364" bIns="45682"/>
          <a:lstStyle/>
          <a:p>
            <a:endParaRPr lang="en-US"/>
          </a:p>
        </p:txBody>
      </p:sp>
      <p:sp>
        <p:nvSpPr>
          <p:cNvPr id="5239" name="Rectangle 118"/>
          <p:cNvSpPr>
            <a:spLocks noChangeArrowheads="1"/>
          </p:cNvSpPr>
          <p:nvPr/>
        </p:nvSpPr>
        <p:spPr bwMode="auto">
          <a:xfrm>
            <a:off x="1185481" y="5804167"/>
            <a:ext cx="2191703" cy="228303"/>
          </a:xfrm>
          <a:prstGeom prst="rect">
            <a:avLst/>
          </a:prstGeom>
          <a:noFill/>
          <a:ln w="9525">
            <a:noFill/>
            <a:miter lim="800000"/>
            <a:headEnd/>
            <a:tailEnd/>
          </a:ln>
        </p:spPr>
        <p:txBody>
          <a:bodyPr wrap="none" lIns="0" tIns="0" rIns="0" bIns="0"/>
          <a:lstStyle/>
          <a:p>
            <a:r>
              <a:rPr lang="en-US" sz="2100">
                <a:solidFill>
                  <a:srgbClr val="000000"/>
                </a:solidFill>
              </a:rPr>
              <a:t>DF BEARING PAIR</a:t>
            </a:r>
          </a:p>
        </p:txBody>
      </p:sp>
      <p:sp>
        <p:nvSpPr>
          <p:cNvPr id="5240" name="Rectangle 119"/>
          <p:cNvSpPr>
            <a:spLocks noChangeArrowheads="1"/>
          </p:cNvSpPr>
          <p:nvPr/>
        </p:nvSpPr>
        <p:spPr bwMode="auto">
          <a:xfrm>
            <a:off x="4383405" y="1885812"/>
            <a:ext cx="3979226" cy="412635"/>
          </a:xfrm>
          <a:prstGeom prst="rect">
            <a:avLst/>
          </a:prstGeom>
          <a:noFill/>
          <a:ln w="9525">
            <a:noFill/>
            <a:miter lim="800000"/>
            <a:headEnd/>
            <a:tailEnd/>
          </a:ln>
        </p:spPr>
        <p:txBody>
          <a:bodyPr lIns="0" tIns="0" rIns="0" bIns="0"/>
          <a:lstStyle/>
          <a:p>
            <a:r>
              <a:rPr lang="en-US" sz="1700" dirty="0">
                <a:solidFill>
                  <a:srgbClr val="000000"/>
                </a:solidFill>
              </a:rPr>
              <a:t>DB -BACK TO BACK, </a:t>
            </a:r>
          </a:p>
          <a:p>
            <a:r>
              <a:rPr lang="en-US" sz="1300" dirty="0">
                <a:solidFill>
                  <a:srgbClr val="000000"/>
                </a:solidFill>
              </a:rPr>
              <a:t>CONTACT ANGLES EXTERNALLY CONVERGING</a:t>
            </a:r>
          </a:p>
        </p:txBody>
      </p:sp>
      <p:sp>
        <p:nvSpPr>
          <p:cNvPr id="5241" name="Rectangle 120"/>
          <p:cNvSpPr>
            <a:spLocks noChangeArrowheads="1"/>
          </p:cNvSpPr>
          <p:nvPr/>
        </p:nvSpPr>
        <p:spPr bwMode="auto">
          <a:xfrm>
            <a:off x="796533" y="1887512"/>
            <a:ext cx="3561517" cy="414327"/>
          </a:xfrm>
          <a:prstGeom prst="rect">
            <a:avLst/>
          </a:prstGeom>
          <a:noFill/>
          <a:ln w="9525">
            <a:noFill/>
            <a:miter lim="800000"/>
            <a:headEnd/>
            <a:tailEnd/>
          </a:ln>
        </p:spPr>
        <p:txBody>
          <a:bodyPr lIns="0" tIns="0" rIns="0" bIns="0"/>
          <a:lstStyle/>
          <a:p>
            <a:r>
              <a:rPr lang="en-US" sz="1700" dirty="0">
                <a:solidFill>
                  <a:srgbClr val="000000"/>
                </a:solidFill>
              </a:rPr>
              <a:t>DF -FACE TO FACE, </a:t>
            </a:r>
          </a:p>
          <a:p>
            <a:r>
              <a:rPr lang="en-US" sz="1300" dirty="0">
                <a:solidFill>
                  <a:srgbClr val="000000"/>
                </a:solidFill>
              </a:rPr>
              <a:t>CONTACT ANGLES EXTERNALLY DIVERGING</a:t>
            </a:r>
          </a:p>
        </p:txBody>
      </p:sp>
      <p:sp>
        <p:nvSpPr>
          <p:cNvPr id="5242" name="TextBox 275"/>
          <p:cNvSpPr txBox="1">
            <a:spLocks noChangeArrowheads="1"/>
          </p:cNvSpPr>
          <p:nvPr/>
        </p:nvSpPr>
        <p:spPr bwMode="auto">
          <a:xfrm>
            <a:off x="555898" y="89567"/>
            <a:ext cx="8534400" cy="590931"/>
          </a:xfrm>
          <a:prstGeom prst="rect">
            <a:avLst/>
          </a:prstGeom>
          <a:noFill/>
          <a:ln w="9525">
            <a:noFill/>
            <a:miter lim="800000"/>
            <a:headEnd/>
            <a:tailEnd/>
          </a:ln>
        </p:spPr>
        <p:txBody>
          <a:bodyPr wrap="square" lIns="91364" tIns="45682" rIns="91364" bIns="45682">
            <a:spAutoFit/>
          </a:bodyPr>
          <a:lstStyle/>
          <a:p>
            <a:pPr algn="ctr"/>
            <a:r>
              <a:rPr lang="en-US" sz="3500" dirty="0">
                <a:solidFill>
                  <a:srgbClr val="FFFF00"/>
                </a:solidFill>
              </a:rPr>
              <a:t>Preload </a:t>
            </a:r>
            <a:r>
              <a:rPr lang="en-US" sz="3500" dirty="0">
                <a:solidFill>
                  <a:srgbClr val="FFFF00"/>
                </a:solidFill>
              </a:rPr>
              <a:t>C</a:t>
            </a:r>
            <a:r>
              <a:rPr lang="en-US" sz="3500" dirty="0" smtClean="0">
                <a:solidFill>
                  <a:srgbClr val="FFFF00"/>
                </a:solidFill>
              </a:rPr>
              <a:t>onfigurations  </a:t>
            </a:r>
            <a:endParaRPr lang="en-US" sz="3500" dirty="0">
              <a:solidFill>
                <a:srgbClr val="FFFF00"/>
              </a:solidFill>
            </a:endParaRPr>
          </a:p>
        </p:txBody>
      </p:sp>
      <p:sp>
        <p:nvSpPr>
          <p:cNvPr id="122" name="TextBox 121"/>
          <p:cNvSpPr txBox="1"/>
          <p:nvPr/>
        </p:nvSpPr>
        <p:spPr>
          <a:xfrm>
            <a:off x="4413250" y="7113268"/>
            <a:ext cx="609600" cy="341632"/>
          </a:xfrm>
          <a:prstGeom prst="rect">
            <a:avLst/>
          </a:prstGeom>
          <a:noFill/>
        </p:spPr>
        <p:txBody>
          <a:bodyPr wrap="square" rtlCol="0">
            <a:spAutoFit/>
          </a:bodyPr>
          <a:lstStyle/>
          <a:p>
            <a:pPr algn="ctr"/>
            <a:r>
              <a:rPr lang="en-US" dirty="0" smtClean="0"/>
              <a:t>19</a:t>
            </a:r>
            <a:endParaRPr lang="en-US" dirty="0"/>
          </a:p>
        </p:txBody>
      </p:sp>
    </p:spTree>
    <p:extLst>
      <p:ext uri="{BB962C8B-B14F-4D97-AF65-F5344CB8AC3E}">
        <p14:creationId xmlns:p14="http://schemas.microsoft.com/office/powerpoint/2010/main" val="2072111651"/>
      </p:ext>
    </p:extLst>
  </p:cSld>
  <p:clrMapOvr>
    <a:masterClrMapping/>
  </p:clrMapOvr>
  <p:transition advTm="64584">
    <p:cover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rgbClr val="FF0000"/>
                </a:solidFill>
              </a:rPr>
              <a:t>4</a:t>
            </a:r>
            <a:r>
              <a:rPr lang="en-US" sz="2000" dirty="0" smtClean="0">
                <a:solidFill>
                  <a:srgbClr val="FF0000"/>
                </a:solidFill>
              </a:rPr>
              <a:t>. </a:t>
            </a:r>
            <a:r>
              <a:rPr lang="en-US" sz="2000" dirty="0">
                <a:solidFill>
                  <a:srgbClr val="FF0000"/>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20</a:t>
            </a:r>
            <a:endParaRPr lang="en-US" dirty="0"/>
          </a:p>
        </p:txBody>
      </p:sp>
    </p:spTree>
    <p:extLst>
      <p:ext uri="{BB962C8B-B14F-4D97-AF65-F5344CB8AC3E}">
        <p14:creationId xmlns:p14="http://schemas.microsoft.com/office/powerpoint/2010/main" val="3885605201"/>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380" y="463550"/>
            <a:ext cx="7181454" cy="577594"/>
          </a:xfrm>
        </p:spPr>
        <p:txBody>
          <a:bodyPr/>
          <a:lstStyle/>
          <a:p>
            <a:r>
              <a:rPr lang="en-US" dirty="0" smtClean="0"/>
              <a:t>Static &amp; Dynamic Load Capacity</a:t>
            </a:r>
            <a:endParaRPr lang="en-US" dirty="0"/>
          </a:p>
        </p:txBody>
      </p:sp>
      <p:sp>
        <p:nvSpPr>
          <p:cNvPr id="3" name="Content Placeholder 2"/>
          <p:cNvSpPr>
            <a:spLocks noGrp="1"/>
          </p:cNvSpPr>
          <p:nvPr>
            <p:ph idx="1"/>
          </p:nvPr>
        </p:nvSpPr>
        <p:spPr>
          <a:xfrm>
            <a:off x="450850" y="1593861"/>
            <a:ext cx="8766175" cy="4919663"/>
          </a:xfrm>
        </p:spPr>
        <p:txBody>
          <a:bodyPr/>
          <a:lstStyle/>
          <a:p>
            <a:pPr marL="0" indent="0">
              <a:buNone/>
            </a:pPr>
            <a:endParaRPr lang="en-US" sz="2800" dirty="0">
              <a:solidFill>
                <a:schemeClr val="bg2"/>
              </a:solidFill>
            </a:endParaRPr>
          </a:p>
          <a:p>
            <a:r>
              <a:rPr lang="en-US" sz="2800" u="sng" dirty="0">
                <a:solidFill>
                  <a:schemeClr val="bg2"/>
                </a:solidFill>
              </a:rPr>
              <a:t>Static Capacity</a:t>
            </a:r>
            <a:r>
              <a:rPr lang="en-US" sz="2800" dirty="0">
                <a:solidFill>
                  <a:schemeClr val="bg2"/>
                </a:solidFill>
              </a:rPr>
              <a:t> is the maximum load which when applied and then removed will not result in any </a:t>
            </a:r>
            <a:r>
              <a:rPr lang="en-US" sz="2800" dirty="0" smtClean="0">
                <a:solidFill>
                  <a:schemeClr val="bg2"/>
                </a:solidFill>
              </a:rPr>
              <a:t>raceway or ball damage which can cause noise and/or </a:t>
            </a:r>
            <a:r>
              <a:rPr lang="en-US" sz="2800" dirty="0">
                <a:solidFill>
                  <a:schemeClr val="bg2"/>
                </a:solidFill>
              </a:rPr>
              <a:t>torque </a:t>
            </a:r>
            <a:r>
              <a:rPr lang="en-US" sz="2800" dirty="0" smtClean="0">
                <a:solidFill>
                  <a:schemeClr val="bg2"/>
                </a:solidFill>
              </a:rPr>
              <a:t>disturbances.  </a:t>
            </a:r>
            <a:endParaRPr lang="en-US" sz="2800" dirty="0">
              <a:solidFill>
                <a:schemeClr val="bg2"/>
              </a:solidFill>
            </a:endParaRPr>
          </a:p>
          <a:p>
            <a:endParaRPr lang="en-US" sz="2800" dirty="0">
              <a:solidFill>
                <a:schemeClr val="bg2"/>
              </a:solidFill>
            </a:endParaRPr>
          </a:p>
          <a:p>
            <a:r>
              <a:rPr lang="en-US" sz="2800" u="sng" dirty="0">
                <a:solidFill>
                  <a:schemeClr val="bg2"/>
                </a:solidFill>
              </a:rPr>
              <a:t>Dynamic Capacity</a:t>
            </a:r>
            <a:r>
              <a:rPr lang="en-US" sz="2800" dirty="0">
                <a:solidFill>
                  <a:schemeClr val="bg2"/>
                </a:solidFill>
              </a:rPr>
              <a:t> is the load which when applied and the bearing rotated 1,000,000 revolutions will result in 10% of the population failing by metal fatigue.</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21</a:t>
            </a:r>
            <a:endParaRPr lang="en-US" dirty="0"/>
          </a:p>
        </p:txBody>
      </p:sp>
    </p:spTree>
    <p:extLst>
      <p:ext uri="{BB962C8B-B14F-4D97-AF65-F5344CB8AC3E}">
        <p14:creationId xmlns:p14="http://schemas.microsoft.com/office/powerpoint/2010/main" val="35757495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9683" y="12909"/>
            <a:ext cx="8079115" cy="1103884"/>
          </a:xfrm>
        </p:spPr>
        <p:txBody>
          <a:bodyPr/>
          <a:lstStyle/>
          <a:p>
            <a:r>
              <a:rPr lang="en-US" altLang="en-US" dirty="0"/>
              <a:t>Quiet Running Static Capacities for</a:t>
            </a:r>
            <a:br>
              <a:rPr lang="en-US" altLang="en-US" dirty="0"/>
            </a:br>
            <a:r>
              <a:rPr lang="en-US" altLang="en-US" dirty="0"/>
              <a:t>Commonly Used Ball Bearing Steels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2666574"/>
              </p:ext>
            </p:extLst>
          </p:nvPr>
        </p:nvGraphicFramePr>
        <p:xfrm>
          <a:off x="1898650" y="2051050"/>
          <a:ext cx="6477001" cy="3273493"/>
        </p:xfrm>
        <a:graphic>
          <a:graphicData uri="http://schemas.openxmlformats.org/drawingml/2006/table">
            <a:tbl>
              <a:tblPr firstRow="1" bandRow="1">
                <a:tableStyleId>{5C22544A-7EE6-4342-B048-85BDC9FD1C3A}</a:tableStyleId>
              </a:tblPr>
              <a:tblGrid>
                <a:gridCol w="1524000"/>
                <a:gridCol w="4953001"/>
              </a:tblGrid>
              <a:tr h="1781217">
                <a:tc>
                  <a:txBody>
                    <a:bodyPr/>
                    <a:lstStyle/>
                    <a:p>
                      <a:pPr algn="ctr"/>
                      <a:r>
                        <a:rPr lang="en-US" sz="1800" dirty="0" smtClean="0"/>
                        <a:t>MATERIAL</a:t>
                      </a:r>
                      <a:endParaRPr lang="en-US" sz="1800" dirty="0"/>
                    </a:p>
                  </a:txBody>
                  <a:tcPr/>
                </a:tc>
                <a:tc>
                  <a:txBody>
                    <a:bodyPr/>
                    <a:lstStyle/>
                    <a:p>
                      <a:r>
                        <a:rPr lang="en-US" sz="1800" dirty="0" smtClean="0"/>
                        <a:t>MEAN CONTACT STRESS LEVELS WHICH</a:t>
                      </a:r>
                      <a:r>
                        <a:rPr lang="en-US" sz="1800" baseline="0" dirty="0" smtClean="0"/>
                        <a:t> IF EXCEEDED </a:t>
                      </a:r>
                      <a:r>
                        <a:rPr lang="en-US" sz="1800" baseline="0" dirty="0" smtClean="0"/>
                        <a:t>WILL </a:t>
                      </a:r>
                      <a:r>
                        <a:rPr lang="en-US" sz="1800" baseline="0" dirty="0" smtClean="0"/>
                        <a:t>CAUSE INDENTATIONS IN THE STEEL (BRINELLS) AND RESULT IN VIBRATIONS AND TORQUE NOISE WHEN OPERATED</a:t>
                      </a:r>
                      <a:endParaRPr lang="en-US" sz="1800" dirty="0"/>
                    </a:p>
                  </a:txBody>
                  <a:tcPr/>
                </a:tc>
              </a:tr>
              <a:tr h="373069">
                <a:tc>
                  <a:txBody>
                    <a:bodyPr/>
                    <a:lstStyle/>
                    <a:p>
                      <a:pPr algn="ctr"/>
                      <a:r>
                        <a:rPr lang="en-US" sz="1800" b="1" dirty="0" smtClean="0"/>
                        <a:t>440C</a:t>
                      </a:r>
                      <a:endParaRPr lang="en-US" sz="1800" b="1" dirty="0"/>
                    </a:p>
                  </a:txBody>
                  <a:tcPr/>
                </a:tc>
                <a:tc>
                  <a:txBody>
                    <a:bodyPr/>
                    <a:lstStyle/>
                    <a:p>
                      <a:pPr algn="ctr"/>
                      <a:r>
                        <a:rPr lang="en-US" sz="1800" b="1" dirty="0" smtClean="0"/>
                        <a:t>2310 MPa</a:t>
                      </a:r>
                      <a:r>
                        <a:rPr lang="en-US" sz="1800" b="1" baseline="0" dirty="0" smtClean="0"/>
                        <a:t>  (335 KSI)</a:t>
                      </a:r>
                      <a:endParaRPr lang="en-US" sz="1800" b="1" dirty="0"/>
                    </a:p>
                  </a:txBody>
                  <a:tcPr/>
                </a:tc>
              </a:tr>
              <a:tr h="373069">
                <a:tc>
                  <a:txBody>
                    <a:bodyPr/>
                    <a:lstStyle/>
                    <a:p>
                      <a:pPr algn="ctr"/>
                      <a:r>
                        <a:rPr lang="en-US" sz="1800" b="1" dirty="0" smtClean="0"/>
                        <a:t>52100</a:t>
                      </a:r>
                      <a:endParaRPr lang="en-US" sz="1800" b="1" dirty="0"/>
                    </a:p>
                  </a:txBody>
                  <a:tcPr/>
                </a:tc>
                <a:tc>
                  <a:txBody>
                    <a:bodyPr/>
                    <a:lstStyle/>
                    <a:p>
                      <a:pPr algn="ctr"/>
                      <a:r>
                        <a:rPr lang="en-US" sz="1800" b="1" dirty="0" smtClean="0"/>
                        <a:t>2480 MPa   (360 KSI)</a:t>
                      </a:r>
                      <a:endParaRPr lang="en-US" sz="1800" b="1" dirty="0"/>
                    </a:p>
                  </a:txBody>
                  <a:tcPr/>
                </a:tc>
              </a:tr>
              <a:tr h="373069">
                <a:tc>
                  <a:txBody>
                    <a:bodyPr/>
                    <a:lstStyle/>
                    <a:p>
                      <a:pPr algn="ctr"/>
                      <a:r>
                        <a:rPr lang="en-US" sz="1800" b="1" dirty="0" smtClean="0"/>
                        <a:t>M50</a:t>
                      </a:r>
                      <a:endParaRPr lang="en-US" sz="18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800" b="1" dirty="0" smtClean="0"/>
                        <a:t>2480 MPa   (360 KSI)</a:t>
                      </a:r>
                      <a:endParaRPr lang="en-US" sz="1800" b="1" dirty="0"/>
                    </a:p>
                  </a:txBody>
                  <a:tcPr/>
                </a:tc>
              </a:tr>
              <a:tr h="373069">
                <a:tc>
                  <a:txBody>
                    <a:bodyPr/>
                    <a:lstStyle/>
                    <a:p>
                      <a:pPr algn="ctr"/>
                      <a:r>
                        <a:rPr lang="en-US" sz="1800" b="1" dirty="0" smtClean="0"/>
                        <a:t>M62</a:t>
                      </a:r>
                      <a:endParaRPr lang="en-US" sz="18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800" b="1" dirty="0" smtClean="0"/>
                        <a:t>3790 MPa   (550 KSI)</a:t>
                      </a:r>
                      <a:endParaRPr lang="en-US" sz="1800" b="1" dirty="0"/>
                    </a:p>
                  </a:txBody>
                  <a:tcPr/>
                </a:tc>
              </a:tr>
            </a:tbl>
          </a:graphicData>
        </a:graphic>
      </p:graphicFrame>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22</a:t>
            </a:r>
            <a:endParaRPr lang="en-US" dirty="0"/>
          </a:p>
        </p:txBody>
      </p:sp>
    </p:spTree>
    <p:extLst>
      <p:ext uri="{BB962C8B-B14F-4D97-AF65-F5344CB8AC3E}">
        <p14:creationId xmlns:p14="http://schemas.microsoft.com/office/powerpoint/2010/main" val="13245966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372" y="12909"/>
            <a:ext cx="9053742" cy="1103884"/>
          </a:xfrm>
        </p:spPr>
        <p:txBody>
          <a:bodyPr/>
          <a:lstStyle/>
          <a:p>
            <a:r>
              <a:rPr lang="en-US" altLang="en-US" dirty="0"/>
              <a:t>Non-Quiet  Running Static Capacities for</a:t>
            </a:r>
            <a:br>
              <a:rPr lang="en-US" altLang="en-US" dirty="0"/>
            </a:br>
            <a:r>
              <a:rPr lang="en-US" altLang="en-US" dirty="0"/>
              <a:t>Commonly Used Ball Bearing Steels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85729752"/>
              </p:ext>
            </p:extLst>
          </p:nvPr>
        </p:nvGraphicFramePr>
        <p:xfrm>
          <a:off x="1060458" y="1593850"/>
          <a:ext cx="7696200" cy="3854476"/>
        </p:xfrm>
        <a:graphic>
          <a:graphicData uri="http://schemas.openxmlformats.org/drawingml/2006/table">
            <a:tbl>
              <a:tblPr firstRow="1" bandRow="1">
                <a:tableStyleId>{5C22544A-7EE6-4342-B048-85BDC9FD1C3A}</a:tableStyleId>
              </a:tblPr>
              <a:tblGrid>
                <a:gridCol w="1524000"/>
                <a:gridCol w="6172200"/>
              </a:tblGrid>
              <a:tr h="2362200">
                <a:tc>
                  <a:txBody>
                    <a:bodyPr/>
                    <a:lstStyle/>
                    <a:p>
                      <a:pPr algn="ctr"/>
                      <a:r>
                        <a:rPr lang="en-US" sz="1800" dirty="0" smtClean="0"/>
                        <a:t>MATERIAL</a:t>
                      </a:r>
                      <a:endParaRPr lang="en-US" sz="1800" dirty="0"/>
                    </a:p>
                  </a:txBody>
                  <a:tcPr/>
                </a:tc>
                <a:tc>
                  <a:txBody>
                    <a:bodyPr/>
                    <a:lstStyle/>
                    <a:p>
                      <a:r>
                        <a:rPr lang="en-US" sz="1800" dirty="0" smtClean="0"/>
                        <a:t>MEAN CONTACT STRESS LEVELS WHICH</a:t>
                      </a:r>
                      <a:r>
                        <a:rPr lang="en-US" sz="1800" baseline="0" dirty="0" smtClean="0"/>
                        <a:t> WILL CAUSE INDENTATIONS (BRINELLS) ~.0001TIMES THE BALL DIAMETER. THESE VALUES CAN BE USED FOR SHORT LIFE MECHANISM’S FOR WHICH INDUCED VIBRATIONS AND TORQUE NOISE DO NOT IMPAIR PERFORMANCE.  LONG TERM OPERATION AT THESE STESS LEVELS WILL REDUCE FATIGUE LIFE BELOW VALUES PREDICED BY FATIGUE LIFE EQUATIONS.</a:t>
                      </a:r>
                      <a:endParaRPr lang="en-US" sz="1800" dirty="0"/>
                    </a:p>
                  </a:txBody>
                  <a:tcPr/>
                </a:tc>
              </a:tr>
              <a:tr h="373069">
                <a:tc>
                  <a:txBody>
                    <a:bodyPr/>
                    <a:lstStyle/>
                    <a:p>
                      <a:pPr algn="ctr"/>
                      <a:r>
                        <a:rPr lang="en-US" sz="1800" b="1" dirty="0" smtClean="0"/>
                        <a:t>440C</a:t>
                      </a:r>
                      <a:endParaRPr lang="en-US" sz="1800" b="1" dirty="0"/>
                    </a:p>
                  </a:txBody>
                  <a:tcPr/>
                </a:tc>
                <a:tc>
                  <a:txBody>
                    <a:bodyPr/>
                    <a:lstStyle/>
                    <a:p>
                      <a:pPr algn="ctr"/>
                      <a:r>
                        <a:rPr lang="en-US" sz="1800" b="1" dirty="0" smtClean="0"/>
                        <a:t>2760 MPa</a:t>
                      </a:r>
                      <a:r>
                        <a:rPr lang="en-US" sz="1800" b="1" baseline="0" dirty="0" smtClean="0"/>
                        <a:t>  (400 KSI)</a:t>
                      </a:r>
                      <a:endParaRPr lang="en-US" sz="1800" b="1" dirty="0"/>
                    </a:p>
                  </a:txBody>
                  <a:tcPr/>
                </a:tc>
              </a:tr>
              <a:tr h="373069">
                <a:tc>
                  <a:txBody>
                    <a:bodyPr/>
                    <a:lstStyle/>
                    <a:p>
                      <a:pPr algn="ctr"/>
                      <a:r>
                        <a:rPr lang="en-US" sz="1800" b="1" dirty="0" smtClean="0"/>
                        <a:t>52100</a:t>
                      </a:r>
                      <a:endParaRPr lang="en-US" sz="1800" b="1" dirty="0"/>
                    </a:p>
                  </a:txBody>
                  <a:tcPr/>
                </a:tc>
                <a:tc>
                  <a:txBody>
                    <a:bodyPr/>
                    <a:lstStyle/>
                    <a:p>
                      <a:pPr algn="ctr"/>
                      <a:r>
                        <a:rPr lang="en-US" sz="1800" b="1" dirty="0" smtClean="0"/>
                        <a:t>2960 MPa   (430 KSI)</a:t>
                      </a:r>
                      <a:endParaRPr lang="en-US" sz="1800" b="1" dirty="0"/>
                    </a:p>
                  </a:txBody>
                  <a:tcPr/>
                </a:tc>
              </a:tr>
              <a:tr h="373069">
                <a:tc>
                  <a:txBody>
                    <a:bodyPr/>
                    <a:lstStyle/>
                    <a:p>
                      <a:pPr algn="ctr"/>
                      <a:r>
                        <a:rPr lang="en-US" sz="1800" b="1" dirty="0" smtClean="0"/>
                        <a:t>M50</a:t>
                      </a:r>
                      <a:endParaRPr lang="en-US" sz="18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800" b="1" dirty="0" smtClean="0"/>
                        <a:t>2960 MPa   (430 KSI)</a:t>
                      </a:r>
                      <a:endParaRPr lang="en-US" sz="1800" b="1" dirty="0"/>
                    </a:p>
                  </a:txBody>
                  <a:tcPr/>
                </a:tc>
              </a:tr>
              <a:tr h="373069">
                <a:tc>
                  <a:txBody>
                    <a:bodyPr/>
                    <a:lstStyle/>
                    <a:p>
                      <a:pPr algn="ctr"/>
                      <a:r>
                        <a:rPr lang="en-US" sz="1800" b="1" dirty="0" smtClean="0"/>
                        <a:t>M62</a:t>
                      </a:r>
                      <a:endParaRPr lang="en-US" sz="18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800" b="1" dirty="0" smtClean="0"/>
                        <a:t>4070 MPa   (590 KSI)</a:t>
                      </a:r>
                      <a:endParaRPr lang="en-US" sz="1800" b="1" dirty="0"/>
                    </a:p>
                  </a:txBody>
                  <a:tcPr/>
                </a:tc>
              </a:tr>
            </a:tbl>
          </a:graphicData>
        </a:graphic>
      </p:graphicFrame>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23</a:t>
            </a:r>
            <a:endParaRPr lang="en-US" dirty="0"/>
          </a:p>
        </p:txBody>
      </p:sp>
    </p:spTree>
    <p:extLst>
      <p:ext uri="{BB962C8B-B14F-4D97-AF65-F5344CB8AC3E}">
        <p14:creationId xmlns:p14="http://schemas.microsoft.com/office/powerpoint/2010/main" val="37533213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rgbClr val="FF0000"/>
                </a:solidFill>
              </a:rPr>
              <a:t>5</a:t>
            </a:r>
            <a:r>
              <a:rPr lang="en-US" sz="2000" dirty="0" smtClean="0">
                <a:solidFill>
                  <a:srgbClr val="FF0000"/>
                </a:solidFill>
              </a:rPr>
              <a:t>. </a:t>
            </a:r>
            <a:r>
              <a:rPr lang="en-US" sz="2000" dirty="0">
                <a:solidFill>
                  <a:srgbClr val="FF0000"/>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24</a:t>
            </a:r>
            <a:endParaRPr lang="en-US" dirty="0"/>
          </a:p>
        </p:txBody>
      </p:sp>
    </p:spTree>
    <p:extLst>
      <p:ext uri="{BB962C8B-B14F-4D97-AF65-F5344CB8AC3E}">
        <p14:creationId xmlns:p14="http://schemas.microsoft.com/office/powerpoint/2010/main" val="4239896609"/>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9860" y="28828"/>
            <a:ext cx="5344305" cy="1074611"/>
          </a:xfrm>
        </p:spPr>
        <p:txBody>
          <a:bodyPr/>
          <a:lstStyle/>
          <a:p>
            <a:r>
              <a:rPr lang="en-US" dirty="0" smtClean="0"/>
              <a:t>Essence of Math Models</a:t>
            </a:r>
            <a:br>
              <a:rPr lang="en-US" dirty="0" smtClean="0"/>
            </a:br>
            <a:r>
              <a:rPr lang="en-US" dirty="0" smtClean="0"/>
              <a:t>Heinrich Hertz  1883</a:t>
            </a:r>
            <a:endParaRPr lang="en-US" dirty="0"/>
          </a:p>
        </p:txBody>
      </p:sp>
      <p:pic>
        <p:nvPicPr>
          <p:cNvPr id="5" name="Picture"/>
          <p:cNvPicPr>
            <a:picLocks noGrp="1"/>
          </p:cNvPicPr>
          <p:nvPr>
            <p:ph idx="1"/>
          </p:nvPr>
        </p:nvPicPr>
        <p:blipFill>
          <a:blip r:embed="rId2"/>
          <a:stretch>
            <a:fillRect/>
          </a:stretch>
        </p:blipFill>
        <p:spPr>
          <a:xfrm>
            <a:off x="1060450" y="2813051"/>
            <a:ext cx="4038600" cy="2209800"/>
          </a:xfrm>
          <a:prstGeom prst="rect">
            <a:avLst/>
          </a:prstGeom>
        </p:spPr>
      </p:pic>
      <p:sp>
        <p:nvSpPr>
          <p:cNvPr id="4" name="Down Arrow 3"/>
          <p:cNvSpPr/>
          <p:nvPr/>
        </p:nvSpPr>
        <p:spPr bwMode="auto">
          <a:xfrm>
            <a:off x="2889250" y="1822450"/>
            <a:ext cx="304800" cy="990600"/>
          </a:xfrm>
          <a:prstGeom prst="downArrow">
            <a:avLst/>
          </a:prstGeom>
          <a:solidFill>
            <a:schemeClr val="accent2"/>
          </a:solidFill>
          <a:ln w="12700" cap="flat" cmpd="sng" algn="ctr">
            <a:solidFill>
              <a:schemeClr val="tx2"/>
            </a:solidFill>
            <a:prstDash val="solid"/>
            <a:round/>
            <a:headEnd type="none" w="med" len="med"/>
            <a:tailEnd type="triangle" w="med" len="med"/>
          </a:ln>
          <a:effectLst/>
        </p:spPr>
        <p:txBody>
          <a:bodyPr vert="horz" wrap="square" lIns="91379" tIns="45689" rIns="91379" bIns="45689" numCol="1" spcCol="0" rtlCol="0" anchor="t" anchorCtr="0" compatLnSpc="1">
            <a:prstTxWarp prst="textNoShape">
              <a:avLst/>
            </a:prstTxWarp>
          </a:bodyPr>
          <a:lstStyle/>
          <a:p>
            <a:pPr defTabSz="913781"/>
            <a:endParaRPr lang="en-US"/>
          </a:p>
        </p:txBody>
      </p:sp>
      <p:sp>
        <p:nvSpPr>
          <p:cNvPr id="7" name="TextBox 6"/>
          <p:cNvSpPr txBox="1"/>
          <p:nvPr/>
        </p:nvSpPr>
        <p:spPr>
          <a:xfrm>
            <a:off x="1898650" y="5175250"/>
            <a:ext cx="2209801" cy="484833"/>
          </a:xfrm>
          <a:prstGeom prst="rect">
            <a:avLst/>
          </a:prstGeom>
          <a:noFill/>
        </p:spPr>
        <p:txBody>
          <a:bodyPr wrap="square" lIns="91379" tIns="45689" rIns="91379" bIns="45689" rtlCol="0">
            <a:spAutoFit/>
          </a:bodyPr>
          <a:lstStyle/>
          <a:p>
            <a:r>
              <a:rPr lang="el-GR" sz="2800" dirty="0">
                <a:solidFill>
                  <a:schemeClr val="bg2"/>
                </a:solidFill>
                <a:latin typeface="Calibri"/>
              </a:rPr>
              <a:t>δ</a:t>
            </a:r>
            <a:r>
              <a:rPr lang="en-US" sz="2800" baseline="-24000" dirty="0">
                <a:solidFill>
                  <a:schemeClr val="bg2"/>
                </a:solidFill>
                <a:latin typeface="Calibri"/>
              </a:rPr>
              <a:t>n</a:t>
            </a:r>
            <a:r>
              <a:rPr lang="en-US" sz="2800" dirty="0">
                <a:solidFill>
                  <a:schemeClr val="bg2"/>
                </a:solidFill>
                <a:latin typeface="Calibri"/>
              </a:rPr>
              <a:t> = K</a:t>
            </a:r>
            <a:r>
              <a:rPr lang="en-US" sz="2800" baseline="-25000" dirty="0">
                <a:solidFill>
                  <a:schemeClr val="bg2"/>
                </a:solidFill>
                <a:latin typeface="Calibri"/>
              </a:rPr>
              <a:t>n</a:t>
            </a:r>
            <a:r>
              <a:rPr lang="en-US" sz="2800" dirty="0">
                <a:solidFill>
                  <a:schemeClr val="bg2"/>
                </a:solidFill>
                <a:latin typeface="Calibri"/>
              </a:rPr>
              <a:t>P</a:t>
            </a:r>
            <a:r>
              <a:rPr lang="en-US" sz="3500" baseline="30000" dirty="0">
                <a:solidFill>
                  <a:schemeClr val="bg2"/>
                </a:solidFill>
                <a:latin typeface="Calibri"/>
              </a:rPr>
              <a:t>3/2</a:t>
            </a:r>
            <a:endParaRPr lang="en-US" sz="3500" baseline="30000" dirty="0">
              <a:solidFill>
                <a:schemeClr val="bg2"/>
              </a:solidFill>
            </a:endParaRPr>
          </a:p>
        </p:txBody>
      </p:sp>
      <p:sp>
        <p:nvSpPr>
          <p:cNvPr id="8" name="TextBox 7"/>
          <p:cNvSpPr txBox="1"/>
          <p:nvPr/>
        </p:nvSpPr>
        <p:spPr>
          <a:xfrm>
            <a:off x="5632450" y="4489450"/>
            <a:ext cx="2590800" cy="424731"/>
          </a:xfrm>
          <a:prstGeom prst="rect">
            <a:avLst/>
          </a:prstGeom>
          <a:noFill/>
        </p:spPr>
        <p:txBody>
          <a:bodyPr wrap="square" lIns="91379" tIns="45689" rIns="91379" bIns="45689" rtlCol="0">
            <a:spAutoFit/>
          </a:bodyPr>
          <a:lstStyle/>
          <a:p>
            <a:r>
              <a:rPr lang="en-US" sz="2400" dirty="0">
                <a:solidFill>
                  <a:schemeClr val="bg2"/>
                </a:solidFill>
              </a:rPr>
              <a:t>S</a:t>
            </a:r>
            <a:r>
              <a:rPr lang="en-US" sz="2400" baseline="-25000" dirty="0">
                <a:solidFill>
                  <a:schemeClr val="bg2"/>
                </a:solidFill>
              </a:rPr>
              <a:t>mean</a:t>
            </a:r>
            <a:r>
              <a:rPr lang="en-US" sz="2400" dirty="0">
                <a:solidFill>
                  <a:schemeClr val="bg2"/>
                </a:solidFill>
              </a:rPr>
              <a:t> = K</a:t>
            </a:r>
            <a:r>
              <a:rPr lang="en-US" sz="2400" baseline="-25000" dirty="0">
                <a:solidFill>
                  <a:schemeClr val="bg2"/>
                </a:solidFill>
              </a:rPr>
              <a:t>s</a:t>
            </a:r>
            <a:r>
              <a:rPr lang="en-US" sz="2400" dirty="0">
                <a:solidFill>
                  <a:schemeClr val="bg2"/>
                </a:solidFill>
              </a:rPr>
              <a:t>P</a:t>
            </a:r>
            <a:r>
              <a:rPr lang="en-US" sz="2400" baseline="30000" dirty="0">
                <a:solidFill>
                  <a:schemeClr val="bg2"/>
                </a:solidFill>
              </a:rPr>
              <a:t>1/3</a:t>
            </a:r>
          </a:p>
        </p:txBody>
      </p:sp>
      <p:sp>
        <p:nvSpPr>
          <p:cNvPr id="10" name="TextBox 9"/>
          <p:cNvSpPr txBox="1"/>
          <p:nvPr/>
        </p:nvSpPr>
        <p:spPr>
          <a:xfrm>
            <a:off x="5632450" y="2813050"/>
            <a:ext cx="2133600" cy="424731"/>
          </a:xfrm>
          <a:prstGeom prst="rect">
            <a:avLst/>
          </a:prstGeom>
          <a:noFill/>
        </p:spPr>
        <p:txBody>
          <a:bodyPr wrap="square" lIns="91379" tIns="45689" rIns="91379" bIns="45689" rtlCol="0">
            <a:spAutoFit/>
          </a:bodyPr>
          <a:lstStyle/>
          <a:p>
            <a:r>
              <a:rPr lang="en-US" sz="2400" dirty="0">
                <a:solidFill>
                  <a:schemeClr val="bg2"/>
                </a:solidFill>
              </a:rPr>
              <a:t>S</a:t>
            </a:r>
            <a:r>
              <a:rPr lang="en-US" sz="2400" baseline="-25000" dirty="0">
                <a:solidFill>
                  <a:schemeClr val="bg2"/>
                </a:solidFill>
              </a:rPr>
              <a:t>mean</a:t>
            </a:r>
            <a:r>
              <a:rPr lang="en-US" sz="2400" dirty="0">
                <a:solidFill>
                  <a:schemeClr val="bg2"/>
                </a:solidFill>
              </a:rPr>
              <a:t> = P/</a:t>
            </a:r>
            <a:r>
              <a:rPr lang="el-GR" sz="2400" dirty="0">
                <a:solidFill>
                  <a:schemeClr val="bg2"/>
                </a:solidFill>
                <a:latin typeface="Calibri"/>
              </a:rPr>
              <a:t>π</a:t>
            </a:r>
            <a:r>
              <a:rPr lang="en-US" sz="2400" dirty="0">
                <a:solidFill>
                  <a:schemeClr val="bg2"/>
                </a:solidFill>
                <a:latin typeface="Calibri"/>
              </a:rPr>
              <a:t>ab</a:t>
            </a:r>
            <a:endParaRPr lang="en-US" sz="2400" baseline="30000" dirty="0">
              <a:solidFill>
                <a:schemeClr val="bg2"/>
              </a:solidFill>
            </a:endParaRPr>
          </a:p>
        </p:txBody>
      </p:sp>
      <p:sp>
        <p:nvSpPr>
          <p:cNvPr id="11" name="Oval 10"/>
          <p:cNvSpPr/>
          <p:nvPr/>
        </p:nvSpPr>
        <p:spPr bwMode="auto">
          <a:xfrm>
            <a:off x="5556250" y="3270250"/>
            <a:ext cx="2286000" cy="457200"/>
          </a:xfrm>
          <a:prstGeom prst="ellipse">
            <a:avLst/>
          </a:prstGeom>
          <a:noFill/>
          <a:ln w="12700" cap="flat" cmpd="sng" algn="ctr">
            <a:solidFill>
              <a:schemeClr val="bg2"/>
            </a:solidFill>
            <a:prstDash val="solid"/>
            <a:round/>
            <a:headEnd type="none" w="med" len="med"/>
            <a:tailEnd type="triangle" w="med" len="med"/>
          </a:ln>
          <a:effectLst/>
        </p:spPr>
        <p:txBody>
          <a:bodyPr vert="horz" wrap="square" lIns="91379" tIns="45689" rIns="91379" bIns="45689" numCol="1" spcCol="0" rtlCol="0" anchor="t" anchorCtr="0" compatLnSpc="1">
            <a:prstTxWarp prst="textNoShape">
              <a:avLst/>
            </a:prstTxWarp>
          </a:bodyPr>
          <a:lstStyle/>
          <a:p>
            <a:pPr defTabSz="913781"/>
            <a:endParaRPr lang="en-US" sz="1600"/>
          </a:p>
        </p:txBody>
      </p:sp>
      <p:cxnSp>
        <p:nvCxnSpPr>
          <p:cNvPr id="18" name="Straight Arrow Connector 17"/>
          <p:cNvCxnSpPr/>
          <p:nvPr/>
        </p:nvCxnSpPr>
        <p:spPr bwMode="auto">
          <a:xfrm>
            <a:off x="5556250" y="3803650"/>
            <a:ext cx="2362200" cy="0"/>
          </a:xfrm>
          <a:prstGeom prst="straightConnector1">
            <a:avLst/>
          </a:prstGeom>
          <a:noFill/>
          <a:ln w="25400" cap="flat" cmpd="sng" algn="ctr">
            <a:solidFill>
              <a:schemeClr val="bg2"/>
            </a:solidFill>
            <a:prstDash val="solid"/>
            <a:round/>
            <a:headEnd type="arrow"/>
            <a:tailEnd type="arrow"/>
          </a:ln>
          <a:effectLst/>
        </p:spPr>
      </p:cxnSp>
      <p:sp>
        <p:nvSpPr>
          <p:cNvPr id="20" name="TextBox 19"/>
          <p:cNvSpPr txBox="1"/>
          <p:nvPr/>
        </p:nvSpPr>
        <p:spPr>
          <a:xfrm>
            <a:off x="6470650" y="3879850"/>
            <a:ext cx="609600" cy="341632"/>
          </a:xfrm>
          <a:prstGeom prst="rect">
            <a:avLst/>
          </a:prstGeom>
          <a:noFill/>
        </p:spPr>
        <p:txBody>
          <a:bodyPr wrap="square" rtlCol="0">
            <a:spAutoFit/>
          </a:bodyPr>
          <a:lstStyle/>
          <a:p>
            <a:r>
              <a:rPr lang="en-US" dirty="0" smtClean="0">
                <a:solidFill>
                  <a:schemeClr val="bg2"/>
                </a:solidFill>
              </a:rPr>
              <a:t>2a</a:t>
            </a:r>
            <a:endParaRPr lang="en-US" dirty="0">
              <a:solidFill>
                <a:schemeClr val="bg2"/>
              </a:solidFill>
            </a:endParaRPr>
          </a:p>
        </p:txBody>
      </p:sp>
      <p:cxnSp>
        <p:nvCxnSpPr>
          <p:cNvPr id="23" name="Straight Arrow Connector 22"/>
          <p:cNvCxnSpPr/>
          <p:nvPr/>
        </p:nvCxnSpPr>
        <p:spPr bwMode="auto">
          <a:xfrm>
            <a:off x="7918450" y="3270250"/>
            <a:ext cx="0" cy="457200"/>
          </a:xfrm>
          <a:prstGeom prst="straightConnector1">
            <a:avLst/>
          </a:prstGeom>
          <a:noFill/>
          <a:ln w="25400" cap="flat" cmpd="sng" algn="ctr">
            <a:solidFill>
              <a:schemeClr val="bg2"/>
            </a:solidFill>
            <a:prstDash val="solid"/>
            <a:round/>
            <a:headEnd type="arrow"/>
            <a:tailEnd type="arrow"/>
          </a:ln>
          <a:effectLst/>
        </p:spPr>
      </p:cxnSp>
      <p:sp>
        <p:nvSpPr>
          <p:cNvPr id="26" name="TextBox 25"/>
          <p:cNvSpPr txBox="1"/>
          <p:nvPr/>
        </p:nvSpPr>
        <p:spPr>
          <a:xfrm>
            <a:off x="7994650" y="3346450"/>
            <a:ext cx="609600" cy="341632"/>
          </a:xfrm>
          <a:prstGeom prst="rect">
            <a:avLst/>
          </a:prstGeom>
          <a:noFill/>
        </p:spPr>
        <p:txBody>
          <a:bodyPr wrap="square" rtlCol="0">
            <a:spAutoFit/>
          </a:bodyPr>
          <a:lstStyle/>
          <a:p>
            <a:r>
              <a:rPr lang="en-US" dirty="0" smtClean="0">
                <a:solidFill>
                  <a:schemeClr val="bg2"/>
                </a:solidFill>
              </a:rPr>
              <a:t>2b</a:t>
            </a:r>
            <a:endParaRPr lang="en-US" dirty="0">
              <a:solidFill>
                <a:schemeClr val="bg2"/>
              </a:solidFill>
            </a:endParaRPr>
          </a:p>
        </p:txBody>
      </p:sp>
      <p:sp>
        <p:nvSpPr>
          <p:cNvPr id="28" name="TextBox 27"/>
          <p:cNvSpPr txBox="1"/>
          <p:nvPr/>
        </p:nvSpPr>
        <p:spPr>
          <a:xfrm>
            <a:off x="2203450" y="1441450"/>
            <a:ext cx="1905000" cy="341632"/>
          </a:xfrm>
          <a:prstGeom prst="rect">
            <a:avLst/>
          </a:prstGeom>
          <a:noFill/>
        </p:spPr>
        <p:txBody>
          <a:bodyPr wrap="square" rtlCol="0">
            <a:spAutoFit/>
          </a:bodyPr>
          <a:lstStyle/>
          <a:p>
            <a:r>
              <a:rPr lang="en-US" dirty="0" smtClean="0">
                <a:solidFill>
                  <a:schemeClr val="bg2"/>
                </a:solidFill>
              </a:rPr>
              <a:t>P = normal load</a:t>
            </a:r>
            <a:endParaRPr lang="en-US" dirty="0">
              <a:solidFill>
                <a:schemeClr val="bg2"/>
              </a:solidFill>
            </a:endParaRPr>
          </a:p>
        </p:txBody>
      </p:sp>
      <p:sp>
        <p:nvSpPr>
          <p:cNvPr id="30" name="TextBox 29"/>
          <p:cNvSpPr txBox="1"/>
          <p:nvPr/>
        </p:nvSpPr>
        <p:spPr>
          <a:xfrm>
            <a:off x="984250" y="5784850"/>
            <a:ext cx="4038600" cy="590931"/>
          </a:xfrm>
          <a:prstGeom prst="rect">
            <a:avLst/>
          </a:prstGeom>
          <a:noFill/>
        </p:spPr>
        <p:txBody>
          <a:bodyPr wrap="square" rtlCol="0">
            <a:spAutoFit/>
          </a:bodyPr>
          <a:lstStyle/>
          <a:p>
            <a:r>
              <a:rPr lang="el-GR" dirty="0" smtClean="0">
                <a:solidFill>
                  <a:schemeClr val="bg2"/>
                </a:solidFill>
                <a:latin typeface="Calibri"/>
              </a:rPr>
              <a:t>δ</a:t>
            </a:r>
            <a:r>
              <a:rPr lang="en-US" dirty="0" smtClean="0">
                <a:solidFill>
                  <a:schemeClr val="bg2"/>
                </a:solidFill>
              </a:rPr>
              <a:t> = Normal approach between the ball and the raceway </a:t>
            </a:r>
            <a:endParaRPr lang="en-US" dirty="0">
              <a:solidFill>
                <a:schemeClr val="bg2"/>
              </a:solidFill>
            </a:endParaRPr>
          </a:p>
        </p:txBody>
      </p:sp>
      <p:sp>
        <p:nvSpPr>
          <p:cNvPr id="31" name="TextBox 30"/>
          <p:cNvSpPr txBox="1"/>
          <p:nvPr/>
        </p:nvSpPr>
        <p:spPr>
          <a:xfrm>
            <a:off x="5099050" y="5022850"/>
            <a:ext cx="4038600" cy="590931"/>
          </a:xfrm>
          <a:prstGeom prst="rect">
            <a:avLst/>
          </a:prstGeom>
          <a:noFill/>
        </p:spPr>
        <p:txBody>
          <a:bodyPr wrap="square" rtlCol="0">
            <a:spAutoFit/>
          </a:bodyPr>
          <a:lstStyle/>
          <a:p>
            <a:r>
              <a:rPr lang="en-US" dirty="0" smtClean="0">
                <a:solidFill>
                  <a:schemeClr val="accent1"/>
                </a:solidFill>
              </a:rPr>
              <a:t>It takes an 8 times increase in load</a:t>
            </a:r>
          </a:p>
          <a:p>
            <a:r>
              <a:rPr lang="en-US" dirty="0" smtClean="0">
                <a:solidFill>
                  <a:schemeClr val="accent1"/>
                </a:solidFill>
              </a:rPr>
              <a:t> to double the stress</a:t>
            </a:r>
            <a:endParaRPr lang="en-US" dirty="0">
              <a:solidFill>
                <a:schemeClr val="accent1"/>
              </a:solidFill>
            </a:endParaRPr>
          </a:p>
        </p:txBody>
      </p:sp>
      <p:sp>
        <p:nvSpPr>
          <p:cNvPr id="32" name="Rectangle 31"/>
          <p:cNvSpPr/>
          <p:nvPr/>
        </p:nvSpPr>
        <p:spPr>
          <a:xfrm>
            <a:off x="4489450" y="2127250"/>
            <a:ext cx="4495800" cy="646331"/>
          </a:xfrm>
          <a:prstGeom prst="rect">
            <a:avLst/>
          </a:prstGeom>
        </p:spPr>
        <p:txBody>
          <a:bodyPr wrap="square">
            <a:spAutoFit/>
          </a:bodyPr>
          <a:lstStyle/>
          <a:p>
            <a:pPr>
              <a:lnSpc>
                <a:spcPct val="100000"/>
              </a:lnSpc>
              <a:spcBef>
                <a:spcPct val="50000"/>
              </a:spcBef>
            </a:pPr>
            <a:r>
              <a:rPr lang="en-US" altLang="en-US" dirty="0" smtClean="0">
                <a:solidFill>
                  <a:srgbClr val="000000"/>
                </a:solidFill>
              </a:rPr>
              <a:t>S</a:t>
            </a:r>
            <a:r>
              <a:rPr lang="en-US" altLang="en-US" baseline="-25000" dirty="0" smtClean="0">
                <a:solidFill>
                  <a:srgbClr val="000000"/>
                </a:solidFill>
              </a:rPr>
              <a:t>max</a:t>
            </a:r>
            <a:r>
              <a:rPr lang="en-US" altLang="en-US" dirty="0" smtClean="0">
                <a:solidFill>
                  <a:srgbClr val="000000"/>
                </a:solidFill>
              </a:rPr>
              <a:t> </a:t>
            </a:r>
            <a:r>
              <a:rPr lang="en-US" altLang="en-US" dirty="0">
                <a:solidFill>
                  <a:srgbClr val="000000"/>
                </a:solidFill>
              </a:rPr>
              <a:t>= maximum compressive stress at center = (3/2)S</a:t>
            </a:r>
            <a:r>
              <a:rPr lang="en-US" altLang="en-US" baseline="-25000" dirty="0">
                <a:solidFill>
                  <a:srgbClr val="000000"/>
                </a:solidFill>
              </a:rPr>
              <a:t>mean</a:t>
            </a:r>
          </a:p>
        </p:txBody>
      </p:sp>
      <p:sp>
        <p:nvSpPr>
          <p:cNvPr id="33" name="Rectangle 32"/>
          <p:cNvSpPr/>
          <p:nvPr/>
        </p:nvSpPr>
        <p:spPr>
          <a:xfrm>
            <a:off x="4489450" y="1441450"/>
            <a:ext cx="4495800" cy="646331"/>
          </a:xfrm>
          <a:prstGeom prst="rect">
            <a:avLst/>
          </a:prstGeom>
        </p:spPr>
        <p:txBody>
          <a:bodyPr wrap="square">
            <a:spAutoFit/>
          </a:bodyPr>
          <a:lstStyle/>
          <a:p>
            <a:pPr>
              <a:lnSpc>
                <a:spcPct val="100000"/>
              </a:lnSpc>
              <a:spcBef>
                <a:spcPct val="50000"/>
              </a:spcBef>
            </a:pPr>
            <a:r>
              <a:rPr lang="en-US" altLang="en-US" dirty="0" smtClean="0">
                <a:solidFill>
                  <a:srgbClr val="000000"/>
                </a:solidFill>
              </a:rPr>
              <a:t>S</a:t>
            </a:r>
            <a:r>
              <a:rPr lang="en-US" altLang="en-US" baseline="-25000" dirty="0" smtClean="0">
                <a:solidFill>
                  <a:srgbClr val="000000"/>
                </a:solidFill>
              </a:rPr>
              <a:t>mean</a:t>
            </a:r>
            <a:r>
              <a:rPr lang="en-US" altLang="en-US" dirty="0" smtClean="0">
                <a:solidFill>
                  <a:srgbClr val="000000"/>
                </a:solidFill>
              </a:rPr>
              <a:t> </a:t>
            </a:r>
            <a:r>
              <a:rPr lang="en-US" altLang="en-US" dirty="0">
                <a:solidFill>
                  <a:srgbClr val="000000"/>
                </a:solidFill>
              </a:rPr>
              <a:t>= </a:t>
            </a:r>
            <a:r>
              <a:rPr lang="en-US" altLang="en-US" dirty="0" smtClean="0">
                <a:solidFill>
                  <a:srgbClr val="000000"/>
                </a:solidFill>
              </a:rPr>
              <a:t>mean </a:t>
            </a:r>
            <a:r>
              <a:rPr lang="en-US" altLang="en-US" dirty="0">
                <a:solidFill>
                  <a:srgbClr val="000000"/>
                </a:solidFill>
              </a:rPr>
              <a:t>compressive stress </a:t>
            </a:r>
            <a:r>
              <a:rPr lang="en-US" altLang="en-US" dirty="0" smtClean="0">
                <a:solidFill>
                  <a:srgbClr val="000000"/>
                </a:solidFill>
              </a:rPr>
              <a:t> over elliptical contact area </a:t>
            </a:r>
            <a:r>
              <a:rPr lang="el-GR" altLang="en-US" dirty="0" smtClean="0">
                <a:solidFill>
                  <a:srgbClr val="000000"/>
                </a:solidFill>
                <a:latin typeface="Calibri"/>
              </a:rPr>
              <a:t>π</a:t>
            </a:r>
            <a:r>
              <a:rPr lang="en-US" altLang="en-US" dirty="0" smtClean="0">
                <a:solidFill>
                  <a:srgbClr val="000000"/>
                </a:solidFill>
                <a:latin typeface="Calibri"/>
              </a:rPr>
              <a:t>ab</a:t>
            </a:r>
            <a:endParaRPr lang="en-US" altLang="en-US" dirty="0">
              <a:solidFill>
                <a:srgbClr val="000000"/>
              </a:solidFill>
            </a:endParaRPr>
          </a:p>
        </p:txBody>
      </p:sp>
      <p:sp>
        <p:nvSpPr>
          <p:cNvPr id="34" name="TextBox 33"/>
          <p:cNvSpPr txBox="1"/>
          <p:nvPr/>
        </p:nvSpPr>
        <p:spPr>
          <a:xfrm>
            <a:off x="5708650" y="3346450"/>
            <a:ext cx="1981200" cy="258532"/>
          </a:xfrm>
          <a:prstGeom prst="rect">
            <a:avLst/>
          </a:prstGeom>
          <a:noFill/>
        </p:spPr>
        <p:txBody>
          <a:bodyPr wrap="square" rtlCol="0">
            <a:spAutoFit/>
          </a:bodyPr>
          <a:lstStyle/>
          <a:p>
            <a:r>
              <a:rPr lang="en-US" sz="1200" dirty="0" smtClean="0">
                <a:solidFill>
                  <a:schemeClr val="bg2"/>
                </a:solidFill>
              </a:rPr>
              <a:t>Elliptical Contact Area</a:t>
            </a:r>
            <a:endParaRPr lang="en-US" sz="1200" dirty="0">
              <a:solidFill>
                <a:schemeClr val="bg2"/>
              </a:solidFill>
            </a:endParaRPr>
          </a:p>
        </p:txBody>
      </p:sp>
      <p:sp>
        <p:nvSpPr>
          <p:cNvPr id="19" name="TextBox 18"/>
          <p:cNvSpPr txBox="1"/>
          <p:nvPr/>
        </p:nvSpPr>
        <p:spPr>
          <a:xfrm>
            <a:off x="4413250" y="7113268"/>
            <a:ext cx="609600" cy="341632"/>
          </a:xfrm>
          <a:prstGeom prst="rect">
            <a:avLst/>
          </a:prstGeom>
          <a:noFill/>
        </p:spPr>
        <p:txBody>
          <a:bodyPr wrap="square" rtlCol="0">
            <a:spAutoFit/>
          </a:bodyPr>
          <a:lstStyle/>
          <a:p>
            <a:pPr algn="ctr"/>
            <a:r>
              <a:rPr lang="en-US" dirty="0" smtClean="0"/>
              <a:t>25</a:t>
            </a:r>
            <a:endParaRPr lang="en-US" dirty="0"/>
          </a:p>
        </p:txBody>
      </p:sp>
    </p:spTree>
    <p:extLst>
      <p:ext uri="{BB962C8B-B14F-4D97-AF65-F5344CB8AC3E}">
        <p14:creationId xmlns:p14="http://schemas.microsoft.com/office/powerpoint/2010/main" val="11252201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rgbClr val="FF0000"/>
                </a:solidFill>
              </a:rPr>
              <a:t>6</a:t>
            </a:r>
            <a:r>
              <a:rPr lang="en-US" sz="2000" dirty="0" smtClean="0">
                <a:solidFill>
                  <a:srgbClr val="FF0000"/>
                </a:solidFill>
              </a:rPr>
              <a:t>. Why do Bearings Fail?</a:t>
            </a:r>
            <a:endParaRPr lang="en-US" sz="2000" dirty="0">
              <a:solidFill>
                <a:srgbClr val="FF0000"/>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26</a:t>
            </a:r>
            <a:endParaRPr lang="en-US" dirty="0"/>
          </a:p>
        </p:txBody>
      </p:sp>
    </p:spTree>
    <p:extLst>
      <p:ext uri="{BB962C8B-B14F-4D97-AF65-F5344CB8AC3E}">
        <p14:creationId xmlns:p14="http://schemas.microsoft.com/office/powerpoint/2010/main" val="1863276484"/>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4176" y="463552"/>
            <a:ext cx="5103855" cy="577552"/>
          </a:xfrm>
        </p:spPr>
        <p:txBody>
          <a:bodyPr/>
          <a:lstStyle/>
          <a:p>
            <a:r>
              <a:rPr lang="en-US" sz="3600" dirty="0">
                <a:solidFill>
                  <a:srgbClr val="FFFF00"/>
                </a:solidFill>
              </a:rPr>
              <a:t>Why do Bearings Fail?</a:t>
            </a:r>
          </a:p>
        </p:txBody>
      </p:sp>
      <p:sp>
        <p:nvSpPr>
          <p:cNvPr id="3" name="Content Placeholder 2"/>
          <p:cNvSpPr>
            <a:spLocks noGrp="1"/>
          </p:cNvSpPr>
          <p:nvPr>
            <p:ph idx="1"/>
          </p:nvPr>
        </p:nvSpPr>
        <p:spPr>
          <a:xfrm>
            <a:off x="603251" y="1517650"/>
            <a:ext cx="8458200" cy="4919663"/>
          </a:xfrm>
        </p:spPr>
        <p:txBody>
          <a:bodyPr/>
          <a:lstStyle/>
          <a:p>
            <a:r>
              <a:rPr lang="en-US" dirty="0" smtClean="0">
                <a:solidFill>
                  <a:schemeClr val="bg2"/>
                </a:solidFill>
              </a:rPr>
              <a:t>Almost always - Lubricant used up due to:</a:t>
            </a:r>
          </a:p>
          <a:p>
            <a:pPr lvl="1"/>
            <a:r>
              <a:rPr lang="en-US" sz="2000" dirty="0" smtClean="0">
                <a:solidFill>
                  <a:schemeClr val="bg2"/>
                </a:solidFill>
              </a:rPr>
              <a:t>Wrong lube for environment/ temperature/speed</a:t>
            </a:r>
          </a:p>
          <a:p>
            <a:pPr lvl="1"/>
            <a:r>
              <a:rPr lang="en-US" sz="2000" dirty="0" smtClean="0">
                <a:solidFill>
                  <a:schemeClr val="bg2"/>
                </a:solidFill>
              </a:rPr>
              <a:t>Insufficient lubricant to last mission life – i.e. lube ok but simply not enough to last</a:t>
            </a:r>
          </a:p>
          <a:p>
            <a:pPr lvl="1"/>
            <a:r>
              <a:rPr lang="en-US" sz="2000" dirty="0" smtClean="0">
                <a:solidFill>
                  <a:schemeClr val="bg2"/>
                </a:solidFill>
              </a:rPr>
              <a:t>Good bearing practices and specs not followed.   </a:t>
            </a:r>
          </a:p>
          <a:p>
            <a:pPr lvl="1"/>
            <a:r>
              <a:rPr lang="en-US" sz="2000" dirty="0" smtClean="0">
                <a:solidFill>
                  <a:schemeClr val="bg2"/>
                </a:solidFill>
              </a:rPr>
              <a:t>Excessive ball to race sliding caused by misalignments and/or raceway distortions due to mounting distortions</a:t>
            </a:r>
          </a:p>
          <a:p>
            <a:pPr lvl="1"/>
            <a:r>
              <a:rPr lang="en-US" sz="2000" dirty="0" smtClean="0">
                <a:solidFill>
                  <a:schemeClr val="bg2"/>
                </a:solidFill>
              </a:rPr>
              <a:t>Excessive induced thermal loadings or unloading due to incorrect combination </a:t>
            </a:r>
            <a:r>
              <a:rPr lang="en-US" dirty="0" smtClean="0">
                <a:solidFill>
                  <a:schemeClr val="bg2"/>
                </a:solidFill>
              </a:rPr>
              <a:t>of bearing and structure materials for thermal environment</a:t>
            </a:r>
          </a:p>
          <a:p>
            <a:r>
              <a:rPr lang="en-US" dirty="0" smtClean="0">
                <a:solidFill>
                  <a:schemeClr val="bg2"/>
                </a:solidFill>
              </a:rPr>
              <a:t>Metal Fatigue</a:t>
            </a:r>
          </a:p>
          <a:p>
            <a:pPr lvl="1"/>
            <a:r>
              <a:rPr lang="en-US" sz="2000" dirty="0" smtClean="0">
                <a:solidFill>
                  <a:schemeClr val="bg2"/>
                </a:solidFill>
              </a:rPr>
              <a:t>While possible- virtually never happens because lubricant failure comes first </a:t>
            </a:r>
            <a:endParaRPr lang="en-US" sz="2000" dirty="0">
              <a:solidFill>
                <a:schemeClr val="bg2"/>
              </a:solidFill>
            </a:endParaRP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27</a:t>
            </a:r>
            <a:endParaRPr lang="en-US" dirty="0"/>
          </a:p>
        </p:txBody>
      </p:sp>
    </p:spTree>
    <p:extLst>
      <p:ext uri="{BB962C8B-B14F-4D97-AF65-F5344CB8AC3E}">
        <p14:creationId xmlns:p14="http://schemas.microsoft.com/office/powerpoint/2010/main" val="29335354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rgbClr val="FF0000"/>
                </a:solidFill>
              </a:rPr>
              <a:t>7</a:t>
            </a:r>
            <a:r>
              <a:rPr lang="en-US" sz="2000" dirty="0" smtClean="0">
                <a:solidFill>
                  <a:srgbClr val="FF0000"/>
                </a:solidFill>
              </a:rPr>
              <a:t>. </a:t>
            </a:r>
            <a:r>
              <a:rPr lang="en-US" sz="2000" dirty="0">
                <a:solidFill>
                  <a:srgbClr val="FF0000"/>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28</a:t>
            </a:r>
            <a:endParaRPr lang="en-US" dirty="0"/>
          </a:p>
        </p:txBody>
      </p:sp>
    </p:spTree>
    <p:extLst>
      <p:ext uri="{BB962C8B-B14F-4D97-AF65-F5344CB8AC3E}">
        <p14:creationId xmlns:p14="http://schemas.microsoft.com/office/powerpoint/2010/main" val="1730625362"/>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8050" y="298450"/>
            <a:ext cx="7865828" cy="562932"/>
          </a:xfrm>
        </p:spPr>
        <p:txBody>
          <a:bodyPr/>
          <a:lstStyle/>
          <a:p>
            <a:r>
              <a:rPr lang="en-US" altLang="en-US" dirty="0" smtClean="0"/>
              <a:t>Commonly </a:t>
            </a:r>
            <a:r>
              <a:rPr lang="en-US" altLang="en-US" dirty="0"/>
              <a:t>Used Ball Bearing Steels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589612738"/>
              </p:ext>
            </p:extLst>
          </p:nvPr>
        </p:nvGraphicFramePr>
        <p:xfrm>
          <a:off x="755651" y="2127250"/>
          <a:ext cx="7924799" cy="3048622"/>
        </p:xfrm>
        <a:graphic>
          <a:graphicData uri="http://schemas.openxmlformats.org/drawingml/2006/table">
            <a:tbl>
              <a:tblPr firstRow="1" bandRow="1">
                <a:tableStyleId>{5C22544A-7EE6-4342-B048-85BDC9FD1C3A}</a:tableStyleId>
              </a:tblPr>
              <a:tblGrid>
                <a:gridCol w="1371599"/>
                <a:gridCol w="1447800"/>
                <a:gridCol w="1295400"/>
                <a:gridCol w="1752600"/>
                <a:gridCol w="1371600"/>
                <a:gridCol w="685800"/>
              </a:tblGrid>
              <a:tr h="685800">
                <a:tc>
                  <a:txBody>
                    <a:bodyPr/>
                    <a:lstStyle/>
                    <a:p>
                      <a:pPr algn="ctr"/>
                      <a:r>
                        <a:rPr lang="en-US" sz="1800" dirty="0" smtClean="0"/>
                        <a:t>MATERIAL</a:t>
                      </a:r>
                      <a:endParaRPr lang="en-US" sz="1800" dirty="0"/>
                    </a:p>
                  </a:txBody>
                  <a:tcPr/>
                </a:tc>
                <a:tc>
                  <a:txBody>
                    <a:bodyPr/>
                    <a:lstStyle/>
                    <a:p>
                      <a:pPr algn="ctr"/>
                      <a:r>
                        <a:rPr lang="en-US" sz="1800" dirty="0" smtClean="0"/>
                        <a:t>Modulus</a:t>
                      </a:r>
                      <a:endParaRPr lang="en-US" sz="1800" dirty="0"/>
                    </a:p>
                  </a:txBody>
                  <a:tcPr/>
                </a:tc>
                <a:tc>
                  <a:txBody>
                    <a:bodyPr/>
                    <a:lstStyle/>
                    <a:p>
                      <a:pPr algn="ctr"/>
                      <a:r>
                        <a:rPr lang="en-US" sz="1800" dirty="0" smtClean="0"/>
                        <a:t>Poisson Ratio</a:t>
                      </a:r>
                      <a:endParaRPr lang="en-US" sz="1800" dirty="0"/>
                    </a:p>
                  </a:txBody>
                  <a:tcPr/>
                </a:tc>
                <a:tc>
                  <a:txBody>
                    <a:bodyPr/>
                    <a:lstStyle/>
                    <a:p>
                      <a:pPr algn="ctr"/>
                      <a:r>
                        <a:rPr lang="en-US" sz="1800" dirty="0" smtClean="0"/>
                        <a:t>CTE</a:t>
                      </a:r>
                      <a:endParaRPr lang="en-US" sz="1800" dirty="0"/>
                    </a:p>
                  </a:txBody>
                  <a:tcPr/>
                </a:tc>
                <a:tc>
                  <a:txBody>
                    <a:bodyPr/>
                    <a:lstStyle/>
                    <a:p>
                      <a:pPr algn="ctr"/>
                      <a:r>
                        <a:rPr lang="en-US" sz="1800" dirty="0" smtClean="0"/>
                        <a:t>Density</a:t>
                      </a:r>
                      <a:endParaRPr lang="en-US" sz="1800" dirty="0"/>
                    </a:p>
                  </a:txBody>
                  <a:tcPr/>
                </a:tc>
                <a:tc>
                  <a:txBody>
                    <a:bodyPr/>
                    <a:lstStyle/>
                    <a:p>
                      <a:pPr algn="ctr"/>
                      <a:r>
                        <a:rPr lang="en-US" sz="1800" dirty="0" smtClean="0"/>
                        <a:t>Rc</a:t>
                      </a:r>
                      <a:endParaRPr lang="en-US" sz="1800" dirty="0"/>
                    </a:p>
                  </a:txBody>
                  <a:tcPr/>
                </a:tc>
              </a:tr>
              <a:tr h="373069">
                <a:tc>
                  <a:txBody>
                    <a:bodyPr/>
                    <a:lstStyle/>
                    <a:p>
                      <a:pPr algn="ctr"/>
                      <a:r>
                        <a:rPr lang="en-US" sz="1600" b="1" dirty="0" smtClean="0"/>
                        <a:t>440C</a:t>
                      </a:r>
                      <a:endParaRPr lang="en-US" sz="1600" b="1" dirty="0"/>
                    </a:p>
                  </a:txBody>
                  <a:tcPr/>
                </a:tc>
                <a:tc>
                  <a:txBody>
                    <a:bodyPr/>
                    <a:lstStyle/>
                    <a:p>
                      <a:pPr algn="ctr"/>
                      <a:r>
                        <a:rPr lang="en-US" sz="1600" b="1" dirty="0" smtClean="0"/>
                        <a:t>200 GPa</a:t>
                      </a:r>
                    </a:p>
                    <a:p>
                      <a:pPr algn="ctr"/>
                      <a:r>
                        <a:rPr lang="en-US" sz="1600" b="1" dirty="0" smtClean="0"/>
                        <a:t>29,000 ksi</a:t>
                      </a:r>
                      <a:endParaRPr lang="en-US" sz="1600" b="1" dirty="0"/>
                    </a:p>
                  </a:txBody>
                  <a:tcPr/>
                </a:tc>
                <a:tc>
                  <a:txBody>
                    <a:bodyPr/>
                    <a:lstStyle/>
                    <a:p>
                      <a:pPr algn="ctr"/>
                      <a:r>
                        <a:rPr lang="en-US" sz="1600" b="1" dirty="0" smtClean="0"/>
                        <a:t>.29</a:t>
                      </a:r>
                      <a:endParaRPr lang="en-US" sz="1600" b="1"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10.2 </a:t>
                      </a:r>
                      <a:r>
                        <a:rPr lang="el-GR" sz="1600" b="1" dirty="0" smtClean="0">
                          <a:latin typeface="Calibri"/>
                        </a:rPr>
                        <a:t>μ</a:t>
                      </a:r>
                      <a:r>
                        <a:rPr lang="en-US" sz="1600" b="1" dirty="0" smtClean="0">
                          <a:latin typeface="Calibri"/>
                        </a:rPr>
                        <a:t>m/m-</a:t>
                      </a:r>
                      <a:r>
                        <a:rPr lang="el-GR" sz="1600" b="1" baseline="30000" dirty="0" smtClean="0">
                          <a:latin typeface="Calibri"/>
                        </a:rPr>
                        <a:t>ο</a:t>
                      </a:r>
                      <a:r>
                        <a:rPr lang="en-US" sz="1600" b="1" dirty="0" smtClean="0">
                          <a:latin typeface="Calibri"/>
                        </a:rPr>
                        <a:t>C</a:t>
                      </a:r>
                      <a:endParaRPr lang="en-US" sz="1600" b="1" dirty="0" smtClean="0"/>
                    </a:p>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5.67</a:t>
                      </a:r>
                      <a:r>
                        <a:rPr lang="el-GR" sz="1600" b="1" dirty="0" smtClean="0">
                          <a:latin typeface="Calibri"/>
                        </a:rPr>
                        <a:t>μ</a:t>
                      </a:r>
                      <a:r>
                        <a:rPr lang="en-US" sz="1600" b="1" dirty="0" smtClean="0">
                          <a:latin typeface="Calibri"/>
                        </a:rPr>
                        <a:t>in/in-</a:t>
                      </a:r>
                      <a:r>
                        <a:rPr lang="el-GR" sz="1600" b="1" baseline="30000" dirty="0" smtClean="0">
                          <a:latin typeface="Calibri"/>
                        </a:rPr>
                        <a:t>ο</a:t>
                      </a:r>
                      <a:r>
                        <a:rPr lang="en-US" sz="1600" b="1" baseline="0" dirty="0" smtClean="0">
                          <a:latin typeface="Calibri"/>
                        </a:rPr>
                        <a:t>F</a:t>
                      </a:r>
                      <a:endParaRPr lang="en-US" sz="1600" b="1"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7.80</a:t>
                      </a:r>
                      <a:r>
                        <a:rPr lang="en-US" sz="1600" b="1" baseline="0" dirty="0" smtClean="0"/>
                        <a:t> </a:t>
                      </a:r>
                      <a:r>
                        <a:rPr lang="en-US" sz="1600" b="1" dirty="0" smtClean="0"/>
                        <a:t>gr/cc</a:t>
                      </a:r>
                    </a:p>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.282lb/in</a:t>
                      </a:r>
                      <a:r>
                        <a:rPr lang="en-US" sz="1600" b="1" baseline="30000" dirty="0" smtClean="0"/>
                        <a:t>3</a:t>
                      </a:r>
                      <a:r>
                        <a:rPr lang="en-US" sz="1600" b="1" dirty="0" smtClean="0"/>
                        <a:t>   </a:t>
                      </a:r>
                      <a:endParaRPr lang="en-US" sz="1600" b="1" dirty="0"/>
                    </a:p>
                  </a:txBody>
                  <a:tcPr/>
                </a:tc>
                <a:tc>
                  <a:txBody>
                    <a:bodyPr/>
                    <a:lstStyle/>
                    <a:p>
                      <a:pPr algn="ctr"/>
                      <a:r>
                        <a:rPr lang="en-US" sz="1600" b="1" dirty="0" smtClean="0"/>
                        <a:t>58</a:t>
                      </a:r>
                      <a:endParaRPr lang="en-US" sz="1600" b="1" dirty="0"/>
                    </a:p>
                  </a:txBody>
                  <a:tcPr/>
                </a:tc>
              </a:tr>
              <a:tr h="373069">
                <a:tc>
                  <a:txBody>
                    <a:bodyPr/>
                    <a:lstStyle/>
                    <a:p>
                      <a:pPr algn="ctr"/>
                      <a:r>
                        <a:rPr lang="en-US" sz="1600" b="1" dirty="0" smtClean="0"/>
                        <a:t>52100</a:t>
                      </a:r>
                      <a:endParaRPr lang="en-US" sz="1600" b="1" dirty="0"/>
                    </a:p>
                  </a:txBody>
                  <a:tcPr/>
                </a:tc>
                <a:tc>
                  <a:txBody>
                    <a:bodyPr/>
                    <a:lstStyle/>
                    <a:p>
                      <a:pPr algn="ctr"/>
                      <a:r>
                        <a:rPr lang="en-US" sz="1600" b="1" dirty="0" smtClean="0"/>
                        <a:t>30,500 ksi</a:t>
                      </a:r>
                      <a:endParaRPr lang="en-US" sz="1600" b="1" dirty="0"/>
                    </a:p>
                  </a:txBody>
                  <a:tcPr/>
                </a:tc>
                <a:tc>
                  <a:txBody>
                    <a:bodyPr/>
                    <a:lstStyle/>
                    <a:p>
                      <a:pPr algn="ctr"/>
                      <a:r>
                        <a:rPr lang="en-US" sz="1600" b="1" dirty="0" smtClean="0"/>
                        <a:t>.30</a:t>
                      </a:r>
                      <a:endParaRPr lang="en-US" sz="1600" b="1"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11.9 </a:t>
                      </a:r>
                      <a:r>
                        <a:rPr lang="el-GR" sz="1600" b="1" dirty="0" smtClean="0">
                          <a:latin typeface="Calibri"/>
                        </a:rPr>
                        <a:t>μ</a:t>
                      </a:r>
                      <a:r>
                        <a:rPr lang="en-US" sz="1600" b="1" dirty="0" smtClean="0">
                          <a:latin typeface="Calibri"/>
                        </a:rPr>
                        <a:t>m/m-</a:t>
                      </a:r>
                      <a:r>
                        <a:rPr lang="el-GR" sz="1600" b="1" baseline="30000" dirty="0" smtClean="0">
                          <a:latin typeface="Calibri"/>
                        </a:rPr>
                        <a:t>ο</a:t>
                      </a:r>
                      <a:r>
                        <a:rPr lang="en-US" sz="1600" b="1" dirty="0" smtClean="0">
                          <a:latin typeface="Calibri"/>
                        </a:rPr>
                        <a:t>C</a:t>
                      </a:r>
                      <a:endParaRPr lang="en-US" sz="1600" b="1" dirty="0" smtClean="0">
                        <a:latin typeface="+mn-lt"/>
                      </a:endParaRPr>
                    </a:p>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latin typeface="+mn-lt"/>
                        </a:rPr>
                        <a:t>6.61</a:t>
                      </a:r>
                      <a:r>
                        <a:rPr lang="el-GR" sz="1600" b="1" dirty="0" smtClean="0">
                          <a:latin typeface="Calibri"/>
                        </a:rPr>
                        <a:t>μ</a:t>
                      </a:r>
                      <a:r>
                        <a:rPr lang="en-US" sz="1600" b="1" dirty="0" smtClean="0">
                          <a:latin typeface="Calibri"/>
                        </a:rPr>
                        <a:t>in/in-</a:t>
                      </a:r>
                      <a:r>
                        <a:rPr lang="el-GR" sz="1600" b="1" baseline="30000" dirty="0" smtClean="0">
                          <a:latin typeface="Calibri"/>
                        </a:rPr>
                        <a:t>ο</a:t>
                      </a:r>
                      <a:r>
                        <a:rPr lang="en-US" sz="1600" b="1" baseline="0" dirty="0" smtClean="0">
                          <a:latin typeface="Calibri"/>
                        </a:rPr>
                        <a:t>F</a:t>
                      </a:r>
                      <a:r>
                        <a:rPr lang="en-US" sz="1600" b="1" dirty="0" smtClean="0"/>
                        <a:t> </a:t>
                      </a:r>
                      <a:endParaRPr lang="en-US" sz="1600" b="1" dirty="0"/>
                    </a:p>
                  </a:txBody>
                  <a:tcPr/>
                </a:tc>
                <a:tc>
                  <a:txBody>
                    <a:bodyPr/>
                    <a:lstStyle/>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7.80</a:t>
                      </a:r>
                      <a:r>
                        <a:rPr lang="en-US" sz="1600" b="1" baseline="0" dirty="0" smtClean="0"/>
                        <a:t> </a:t>
                      </a:r>
                      <a:r>
                        <a:rPr lang="en-US" sz="1600" b="1" dirty="0" smtClean="0"/>
                        <a:t>gr/cc</a:t>
                      </a:r>
                    </a:p>
                    <a:p>
                      <a:pPr marL="0" marR="0" indent="0" algn="ctr" defTabSz="913626" rtl="0" eaLnBrk="1" fontAlgn="auto" latinLnBrk="0" hangingPunct="1">
                        <a:lnSpc>
                          <a:spcPct val="100000"/>
                        </a:lnSpc>
                        <a:spcBef>
                          <a:spcPts val="0"/>
                        </a:spcBef>
                        <a:spcAft>
                          <a:spcPts val="0"/>
                        </a:spcAft>
                        <a:buClrTx/>
                        <a:buSzTx/>
                        <a:buFontTx/>
                        <a:buNone/>
                        <a:tabLst/>
                        <a:defRPr/>
                      </a:pPr>
                      <a:r>
                        <a:rPr lang="en-US" sz="1600" b="1" dirty="0" smtClean="0"/>
                        <a:t>.282lb/in</a:t>
                      </a:r>
                      <a:r>
                        <a:rPr lang="en-US" sz="1600" b="1" baseline="30000" dirty="0" smtClean="0"/>
                        <a:t>3</a:t>
                      </a:r>
                      <a:r>
                        <a:rPr lang="en-US" sz="1600" b="1" dirty="0" smtClean="0"/>
                        <a:t> </a:t>
                      </a:r>
                      <a:endParaRPr lang="en-US" sz="1600" b="1" dirty="0"/>
                    </a:p>
                  </a:txBody>
                  <a:tcPr/>
                </a:tc>
                <a:tc>
                  <a:txBody>
                    <a:bodyPr/>
                    <a:lstStyle/>
                    <a:p>
                      <a:pPr algn="ctr"/>
                      <a:r>
                        <a:rPr lang="en-US" sz="1600" b="1" dirty="0" smtClean="0"/>
                        <a:t>62</a:t>
                      </a:r>
                      <a:endParaRPr lang="en-US" sz="1600" b="1" dirty="0"/>
                    </a:p>
                  </a:txBody>
                  <a:tcPr/>
                </a:tc>
              </a:tr>
              <a:tr h="625462">
                <a:tc>
                  <a:txBody>
                    <a:bodyPr/>
                    <a:lstStyle/>
                    <a:p>
                      <a:pPr algn="ctr"/>
                      <a:r>
                        <a:rPr lang="en-US" sz="1600" b="1" dirty="0" smtClean="0"/>
                        <a:t>M50</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203 GPa</a:t>
                      </a:r>
                      <a:r>
                        <a:rPr lang="en-US" sz="1600" b="1" baseline="0" dirty="0" smtClean="0"/>
                        <a:t> </a:t>
                      </a:r>
                      <a:r>
                        <a:rPr lang="en-US" sz="1600" b="1" dirty="0" smtClean="0"/>
                        <a:t>29,500 ksi</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.27</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11.3 </a:t>
                      </a:r>
                      <a:r>
                        <a:rPr lang="el-GR" sz="1600" b="1" dirty="0" smtClean="0">
                          <a:latin typeface="Calibri"/>
                        </a:rPr>
                        <a:t>μ</a:t>
                      </a:r>
                      <a:r>
                        <a:rPr lang="en-US" sz="1600" b="1" dirty="0" smtClean="0">
                          <a:latin typeface="Calibri"/>
                        </a:rPr>
                        <a:t>m/m-</a:t>
                      </a:r>
                      <a:r>
                        <a:rPr lang="el-GR" sz="1600" b="1" baseline="30000" dirty="0" smtClean="0">
                          <a:latin typeface="Calibri"/>
                        </a:rPr>
                        <a:t>ο</a:t>
                      </a:r>
                      <a:r>
                        <a:rPr lang="en-US" sz="1600" b="1" dirty="0" smtClean="0">
                          <a:latin typeface="Calibri"/>
                        </a:rPr>
                        <a:t>C</a:t>
                      </a:r>
                    </a:p>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latin typeface="Calibri"/>
                        </a:rPr>
                        <a:t>6.28 </a:t>
                      </a:r>
                      <a:r>
                        <a:rPr lang="el-GR" sz="1600" b="1" dirty="0" smtClean="0">
                          <a:latin typeface="Calibri"/>
                        </a:rPr>
                        <a:t>μ</a:t>
                      </a:r>
                      <a:r>
                        <a:rPr lang="en-US" sz="1600" b="1" dirty="0" smtClean="0">
                          <a:latin typeface="Calibri"/>
                        </a:rPr>
                        <a:t>in/in-</a:t>
                      </a:r>
                      <a:r>
                        <a:rPr lang="el-GR" sz="1600" b="1" baseline="30000" dirty="0" smtClean="0">
                          <a:latin typeface="Calibri"/>
                        </a:rPr>
                        <a:t>ο</a:t>
                      </a:r>
                      <a:r>
                        <a:rPr lang="en-US" sz="1600" b="1" baseline="0" dirty="0" smtClean="0">
                          <a:latin typeface="Calibri"/>
                        </a:rPr>
                        <a:t>F</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7.83 gr/cc</a:t>
                      </a:r>
                    </a:p>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.283 lb/in</a:t>
                      </a:r>
                      <a:r>
                        <a:rPr lang="en-US" sz="1600" b="1" baseline="30000" dirty="0" smtClean="0"/>
                        <a:t>3</a:t>
                      </a:r>
                      <a:endParaRPr lang="en-US" sz="1600" b="1" baseline="30000"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65</a:t>
                      </a:r>
                    </a:p>
                    <a:p>
                      <a:pPr marL="0" marR="0" indent="0" algn="ctr" defTabSz="914245" rtl="0" eaLnBrk="1" fontAlgn="auto" latinLnBrk="0" hangingPunct="1">
                        <a:lnSpc>
                          <a:spcPct val="100000"/>
                        </a:lnSpc>
                        <a:spcBef>
                          <a:spcPts val="0"/>
                        </a:spcBef>
                        <a:spcAft>
                          <a:spcPts val="0"/>
                        </a:spcAft>
                        <a:buClrTx/>
                        <a:buSzTx/>
                        <a:buFontTx/>
                        <a:buNone/>
                        <a:tabLst/>
                        <a:defRPr/>
                      </a:pPr>
                      <a:endParaRPr lang="en-US" sz="1600" b="1" dirty="0"/>
                    </a:p>
                  </a:txBody>
                  <a:tcPr/>
                </a:tc>
              </a:tr>
              <a:tr h="373069">
                <a:tc>
                  <a:txBody>
                    <a:bodyPr/>
                    <a:lstStyle/>
                    <a:p>
                      <a:pPr algn="ctr"/>
                      <a:r>
                        <a:rPr lang="en-US" sz="1600" b="1" dirty="0" smtClean="0"/>
                        <a:t>M62</a:t>
                      </a:r>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234 GPa</a:t>
                      </a:r>
                      <a:r>
                        <a:rPr lang="en-US" sz="1600" b="1" baseline="0" dirty="0" smtClean="0"/>
                        <a:t> </a:t>
                      </a:r>
                      <a:endParaRPr lang="en-US" sz="1600" b="1" dirty="0" smtClean="0"/>
                    </a:p>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34,000 ksi</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.29</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11.2 </a:t>
                      </a:r>
                      <a:r>
                        <a:rPr lang="el-GR" sz="1600" b="1" dirty="0" smtClean="0">
                          <a:latin typeface="Calibri"/>
                        </a:rPr>
                        <a:t>μ</a:t>
                      </a:r>
                      <a:r>
                        <a:rPr lang="en-US" sz="1600" b="1" dirty="0" smtClean="0">
                          <a:latin typeface="Calibri"/>
                        </a:rPr>
                        <a:t>m/m-</a:t>
                      </a:r>
                      <a:r>
                        <a:rPr lang="el-GR" sz="1600" b="1" baseline="30000" dirty="0" smtClean="0">
                          <a:latin typeface="Calibri"/>
                        </a:rPr>
                        <a:t>ο</a:t>
                      </a:r>
                      <a:r>
                        <a:rPr lang="en-US" sz="1600" b="1" dirty="0" smtClean="0">
                          <a:latin typeface="Calibri"/>
                        </a:rPr>
                        <a:t>C</a:t>
                      </a:r>
                    </a:p>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latin typeface="Calibri"/>
                        </a:rPr>
                        <a:t>6.24 </a:t>
                      </a:r>
                      <a:r>
                        <a:rPr lang="el-GR" sz="1600" b="1" dirty="0" smtClean="0">
                          <a:latin typeface="Calibri"/>
                        </a:rPr>
                        <a:t>μ</a:t>
                      </a:r>
                      <a:r>
                        <a:rPr lang="en-US" sz="1600" b="1" dirty="0" smtClean="0">
                          <a:latin typeface="Calibri"/>
                        </a:rPr>
                        <a:t>in/in-</a:t>
                      </a:r>
                      <a:r>
                        <a:rPr lang="el-GR" sz="1600" b="1" baseline="30000" dirty="0" smtClean="0">
                          <a:latin typeface="Calibri"/>
                        </a:rPr>
                        <a:t>ο</a:t>
                      </a:r>
                      <a:r>
                        <a:rPr lang="en-US" sz="1600" b="1" baseline="0" dirty="0" smtClean="0">
                          <a:latin typeface="Calibri"/>
                        </a:rPr>
                        <a:t>F</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7.83 gr/cc</a:t>
                      </a:r>
                    </a:p>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.283 lb/in</a:t>
                      </a:r>
                      <a:r>
                        <a:rPr lang="en-US" sz="1600" b="1" baseline="30000" dirty="0" smtClean="0"/>
                        <a:t>3</a:t>
                      </a:r>
                      <a:endParaRPr lang="en-US" sz="1600" b="1" dirty="0"/>
                    </a:p>
                  </a:txBody>
                  <a:tcPr/>
                </a:tc>
                <a:tc>
                  <a:txBody>
                    <a:bodyPr/>
                    <a:lstStyle/>
                    <a:p>
                      <a:pPr marL="0" marR="0" indent="0" algn="ctr" defTabSz="914245" rtl="0" eaLnBrk="1" fontAlgn="auto" latinLnBrk="0" hangingPunct="1">
                        <a:lnSpc>
                          <a:spcPct val="100000"/>
                        </a:lnSpc>
                        <a:spcBef>
                          <a:spcPts val="0"/>
                        </a:spcBef>
                        <a:spcAft>
                          <a:spcPts val="0"/>
                        </a:spcAft>
                        <a:buClrTx/>
                        <a:buSzTx/>
                        <a:buFontTx/>
                        <a:buNone/>
                        <a:tabLst/>
                        <a:defRPr/>
                      </a:pPr>
                      <a:r>
                        <a:rPr lang="en-US" sz="1600" b="1" dirty="0" smtClean="0"/>
                        <a:t>67</a:t>
                      </a:r>
                      <a:endParaRPr lang="en-US" sz="1600" b="1" dirty="0"/>
                    </a:p>
                  </a:txBody>
                  <a:tcPr/>
                </a:tc>
              </a:tr>
            </a:tbl>
          </a:graphicData>
        </a:graphic>
      </p:graphicFrame>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29</a:t>
            </a:r>
            <a:endParaRPr lang="en-US" dirty="0"/>
          </a:p>
        </p:txBody>
      </p:sp>
    </p:spTree>
    <p:extLst>
      <p:ext uri="{BB962C8B-B14F-4D97-AF65-F5344CB8AC3E}">
        <p14:creationId xmlns:p14="http://schemas.microsoft.com/office/powerpoint/2010/main" val="5938326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rgbClr val="FF0000"/>
                </a:solidFill>
              </a:rPr>
              <a:t>8</a:t>
            </a:r>
            <a:r>
              <a:rPr lang="en-US" sz="2000" dirty="0" smtClean="0">
                <a:solidFill>
                  <a:srgbClr val="FF0000"/>
                </a:solidFill>
              </a:rPr>
              <a:t>. </a:t>
            </a:r>
            <a:r>
              <a:rPr lang="en-US" sz="2000" dirty="0">
                <a:solidFill>
                  <a:srgbClr val="FF0000"/>
                </a:solidFill>
              </a:rPr>
              <a:t>Lubricants used</a:t>
            </a:r>
          </a:p>
          <a:p>
            <a:endParaRPr lang="en-US" sz="2000" dirty="0">
              <a:solidFill>
                <a:schemeClr val="bg2"/>
              </a:solidFill>
            </a:endParaRPr>
          </a:p>
          <a:p>
            <a:r>
              <a:rPr lang="en-US" sz="2000" dirty="0" smtClean="0">
                <a:solidFill>
                  <a:schemeClr val="bg2"/>
                </a:solidFill>
              </a:rPr>
              <a:t>9. How </a:t>
            </a:r>
            <a:r>
              <a:rPr lang="en-US" sz="2000" dirty="0">
                <a:solidFill>
                  <a:schemeClr val="bg2"/>
                </a:solidFill>
              </a:rPr>
              <a:t>to select the right bearing for your</a:t>
            </a:r>
          </a:p>
          <a:p>
            <a:r>
              <a:rPr lang="en-US" sz="2000" dirty="0">
                <a:solidFill>
                  <a:schemeClr val="bg2"/>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30</a:t>
            </a:r>
            <a:endParaRPr lang="en-US" dirty="0"/>
          </a:p>
        </p:txBody>
      </p:sp>
    </p:spTree>
    <p:extLst>
      <p:ext uri="{BB962C8B-B14F-4D97-AF65-F5344CB8AC3E}">
        <p14:creationId xmlns:p14="http://schemas.microsoft.com/office/powerpoint/2010/main" val="4112491374"/>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450" y="146050"/>
            <a:ext cx="8188032" cy="1074611"/>
          </a:xfrm>
        </p:spPr>
        <p:txBody>
          <a:bodyPr/>
          <a:lstStyle/>
          <a:p>
            <a:r>
              <a:rPr lang="en-US" dirty="0" smtClean="0"/>
              <a:t>Example </a:t>
            </a:r>
            <a:r>
              <a:rPr lang="en-US" dirty="0"/>
              <a:t>of the </a:t>
            </a:r>
            <a:r>
              <a:rPr lang="en-US" dirty="0" smtClean="0"/>
              <a:t>information </a:t>
            </a:r>
            <a:r>
              <a:rPr lang="en-US" dirty="0"/>
              <a:t>for oils in </a:t>
            </a:r>
            <a:r>
              <a:rPr lang="en-US" dirty="0" smtClean="0"/>
              <a:t/>
            </a:r>
            <a:br>
              <a:rPr lang="en-US" dirty="0" smtClean="0"/>
            </a:br>
            <a:r>
              <a:rPr lang="en-US" dirty="0" smtClean="0"/>
              <a:t>the </a:t>
            </a:r>
            <a:r>
              <a:rPr lang="en-US" dirty="0"/>
              <a:t>Barden </a:t>
            </a:r>
            <a:r>
              <a:rPr lang="en-US" dirty="0" smtClean="0"/>
              <a:t>catalog</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945626733"/>
              </p:ext>
            </p:extLst>
          </p:nvPr>
        </p:nvGraphicFramePr>
        <p:xfrm>
          <a:off x="603251" y="1289049"/>
          <a:ext cx="8534398" cy="5410196"/>
        </p:xfrm>
        <a:graphic>
          <a:graphicData uri="http://schemas.openxmlformats.org/drawingml/2006/table">
            <a:tbl>
              <a:tblPr/>
              <a:tblGrid>
                <a:gridCol w="683950"/>
                <a:gridCol w="1324851"/>
                <a:gridCol w="1375029"/>
                <a:gridCol w="811743"/>
                <a:gridCol w="819838"/>
                <a:gridCol w="3518987"/>
              </a:tblGrid>
              <a:tr h="737120">
                <a:tc>
                  <a:txBody>
                    <a:bodyPr/>
                    <a:lstStyle/>
                    <a:p>
                      <a:pPr marL="137160" marR="0" indent="-45720" fontAlgn="base">
                        <a:lnSpc>
                          <a:spcPts val="885"/>
                        </a:lnSpc>
                        <a:spcBef>
                          <a:spcPts val="1665"/>
                        </a:spcBef>
                        <a:spcAft>
                          <a:spcPts val="215"/>
                        </a:spcAft>
                      </a:pPr>
                      <a:r>
                        <a:rPr lang="en-US" sz="850" dirty="0">
                          <a:solidFill>
                            <a:srgbClr val="000000"/>
                          </a:solidFill>
                          <a:effectLst/>
                          <a:latin typeface="Arial Narrow"/>
                          <a:ea typeface="Arial Narrow"/>
                        </a:rPr>
                        <a:t>Barden Code</a:t>
                      </a:r>
                      <a:endParaRPr lang="en-US" sz="1100" dirty="0">
                        <a:effectLst/>
                        <a:latin typeface="Times New Roman"/>
                        <a:ea typeface="PMingLiU"/>
                      </a:endParaRP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c>
                  <a:txBody>
                    <a:bodyPr/>
                    <a:lstStyle/>
                    <a:p>
                      <a:pPr marL="0" marR="0" algn="ctr" fontAlgn="base">
                        <a:lnSpc>
                          <a:spcPts val="965"/>
                        </a:lnSpc>
                        <a:spcBef>
                          <a:spcPts val="2495"/>
                        </a:spcBef>
                        <a:spcAft>
                          <a:spcPts val="190"/>
                        </a:spcAft>
                      </a:pPr>
                      <a:r>
                        <a:rPr lang="en-US" sz="850" dirty="0">
                          <a:solidFill>
                            <a:srgbClr val="000000"/>
                          </a:solidFill>
                          <a:effectLst/>
                          <a:latin typeface="Arial Narrow"/>
                          <a:ea typeface="Arial Narrow"/>
                        </a:rPr>
                        <a:t>Designation</a:t>
                      </a:r>
                      <a:endParaRPr lang="en-US" sz="1100" dirty="0">
                        <a:effectLst/>
                        <a:latin typeface="Times New Roman"/>
                        <a:ea typeface="PMingLiU"/>
                      </a:endParaRP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c>
                  <a:txBody>
                    <a:bodyPr/>
                    <a:lstStyle/>
                    <a:p>
                      <a:pPr marL="0" marR="0" algn="ctr" fontAlgn="base">
                        <a:lnSpc>
                          <a:spcPts val="940"/>
                        </a:lnSpc>
                        <a:spcBef>
                          <a:spcPts val="2495"/>
                        </a:spcBef>
                        <a:spcAft>
                          <a:spcPts val="215"/>
                        </a:spcAft>
                      </a:pPr>
                      <a:r>
                        <a:rPr lang="en-US" sz="850">
                          <a:solidFill>
                            <a:srgbClr val="000000"/>
                          </a:solidFill>
                          <a:effectLst/>
                          <a:latin typeface="Arial Narrow"/>
                          <a:ea typeface="Arial Narrow"/>
                        </a:rPr>
                        <a:t>Base Oil</a:t>
                      </a:r>
                      <a:endParaRPr lang="en-US" sz="1100">
                        <a:effectLst/>
                        <a:latin typeface="Times New Roman"/>
                        <a:ea typeface="PMingLiU"/>
                      </a:endParaRP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c>
                  <a:txBody>
                    <a:bodyPr/>
                    <a:lstStyle/>
                    <a:p>
                      <a:pPr marL="0" marR="0" algn="ctr" fontAlgn="base">
                        <a:lnSpc>
                          <a:spcPts val="900"/>
                        </a:lnSpc>
                        <a:spcBef>
                          <a:spcPts val="760"/>
                        </a:spcBef>
                        <a:spcAft>
                          <a:spcPts val="190"/>
                        </a:spcAft>
                      </a:pPr>
                      <a:r>
                        <a:rPr lang="en-US" sz="850">
                          <a:solidFill>
                            <a:srgbClr val="000000"/>
                          </a:solidFill>
                          <a:effectLst/>
                          <a:latin typeface="Arial Narrow"/>
                          <a:ea typeface="Arial Narrow"/>
                        </a:rPr>
                        <a:t>Operating </a:t>
                      </a:r>
                      <a:br>
                        <a:rPr lang="en-US" sz="850">
                          <a:solidFill>
                            <a:srgbClr val="000000"/>
                          </a:solidFill>
                          <a:effectLst/>
                          <a:latin typeface="Arial Narrow"/>
                          <a:ea typeface="Arial Narrow"/>
                        </a:rPr>
                      </a:br>
                      <a:r>
                        <a:rPr lang="en-US" sz="850">
                          <a:solidFill>
                            <a:srgbClr val="000000"/>
                          </a:solidFill>
                          <a:effectLst/>
                          <a:latin typeface="Arial Narrow"/>
                          <a:ea typeface="Arial Narrow"/>
                        </a:rPr>
                        <a:t>Temperature </a:t>
                      </a:r>
                      <a:br>
                        <a:rPr lang="en-US" sz="850">
                          <a:solidFill>
                            <a:srgbClr val="000000"/>
                          </a:solidFill>
                          <a:effectLst/>
                          <a:latin typeface="Arial Narrow"/>
                          <a:ea typeface="Arial Narrow"/>
                        </a:rPr>
                      </a:br>
                      <a:r>
                        <a:rPr lang="en-US" sz="850">
                          <a:solidFill>
                            <a:srgbClr val="000000"/>
                          </a:solidFill>
                          <a:effectLst/>
                          <a:latin typeface="Arial Narrow"/>
                          <a:ea typeface="Arial Narrow"/>
                        </a:rPr>
                        <a:t>Range °F</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c>
                  <a:txBody>
                    <a:bodyPr/>
                    <a:lstStyle/>
                    <a:p>
                      <a:pPr marL="0" marR="125095" algn="r" fontAlgn="base">
                        <a:lnSpc>
                          <a:spcPts val="910"/>
                        </a:lnSpc>
                        <a:spcBef>
                          <a:spcPts val="1610"/>
                        </a:spcBef>
                        <a:spcAft>
                          <a:spcPts val="0"/>
                        </a:spcAft>
                      </a:pPr>
                      <a:r>
                        <a:rPr lang="en-US" sz="850">
                          <a:solidFill>
                            <a:srgbClr val="000000"/>
                          </a:solidFill>
                          <a:effectLst/>
                          <a:latin typeface="Arial Narrow"/>
                          <a:ea typeface="Arial Narrow"/>
                        </a:rPr>
                        <a:t>Maximum</a:t>
                      </a:r>
                      <a:endParaRPr lang="en-US" sz="1100">
                        <a:effectLst/>
                        <a:latin typeface="Times New Roman"/>
                        <a:ea typeface="PMingLiU"/>
                      </a:endParaRPr>
                    </a:p>
                    <a:p>
                      <a:pPr marL="0" marR="239395" algn="r" fontAlgn="base">
                        <a:lnSpc>
                          <a:spcPts val="915"/>
                        </a:lnSpc>
                        <a:spcBef>
                          <a:spcPts val="0"/>
                        </a:spcBef>
                        <a:spcAft>
                          <a:spcPts val="215"/>
                        </a:spcAft>
                      </a:pPr>
                      <a:r>
                        <a:rPr lang="en-US" sz="850">
                          <a:solidFill>
                            <a:srgbClr val="000000"/>
                          </a:solidFill>
                          <a:effectLst/>
                          <a:latin typeface="Arial Narrow"/>
                          <a:ea typeface="Arial Narrow"/>
                        </a:rPr>
                        <a:t>dN</a:t>
                      </a:r>
                      <a:endParaRPr lang="en-US" sz="1100">
                        <a:effectLst/>
                        <a:latin typeface="Times New Roman"/>
                        <a:ea typeface="PMingLiU"/>
                      </a:endParaRP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c>
                  <a:txBody>
                    <a:bodyPr/>
                    <a:lstStyle/>
                    <a:p>
                      <a:pPr marL="0" marR="1108710" algn="r" fontAlgn="base">
                        <a:lnSpc>
                          <a:spcPts val="940"/>
                        </a:lnSpc>
                        <a:spcBef>
                          <a:spcPts val="2495"/>
                        </a:spcBef>
                        <a:spcAft>
                          <a:spcPts val="215"/>
                        </a:spcAft>
                      </a:pPr>
                      <a:r>
                        <a:rPr lang="en-US" sz="850">
                          <a:solidFill>
                            <a:srgbClr val="000000"/>
                          </a:solidFill>
                          <a:effectLst/>
                          <a:latin typeface="Arial Narrow"/>
                          <a:ea typeface="Arial Narrow"/>
                        </a:rPr>
                        <a:t>Comments</a:t>
                      </a:r>
                      <a:endParaRPr lang="en-US" sz="1100">
                        <a:effectLst/>
                        <a:latin typeface="Times New Roman"/>
                        <a:ea typeface="PMingLiU"/>
                      </a:endParaRPr>
                    </a:p>
                  </a:txBody>
                  <a:tcPr marL="0" marR="0"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E6F1"/>
                    </a:solidFill>
                  </a:tcPr>
                </a:tc>
              </a:tr>
              <a:tr h="249364">
                <a:tc>
                  <a:txBody>
                    <a:bodyPr/>
                    <a:lstStyle/>
                    <a:p>
                      <a:pPr marL="76200" marR="0" fontAlgn="base">
                        <a:lnSpc>
                          <a:spcPts val="940"/>
                        </a:lnSpc>
                        <a:spcBef>
                          <a:spcPts val="0"/>
                        </a:spcBef>
                        <a:spcAft>
                          <a:spcPts val="90"/>
                        </a:spcAft>
                      </a:pPr>
                      <a:r>
                        <a:rPr lang="en-US" sz="850" dirty="0">
                          <a:solidFill>
                            <a:srgbClr val="000000"/>
                          </a:solidFill>
                          <a:effectLst/>
                          <a:latin typeface="Arial Narrow"/>
                          <a:ea typeface="Arial Narrow"/>
                        </a:rPr>
                        <a:t>0–9</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0"/>
                        </a:spcBef>
                        <a:spcAft>
                          <a:spcPts val="90"/>
                        </a:spcAft>
                      </a:pPr>
                      <a:r>
                        <a:rPr lang="en-US" sz="850">
                          <a:solidFill>
                            <a:srgbClr val="000000"/>
                          </a:solidFill>
                          <a:effectLst/>
                          <a:latin typeface="Arial Narrow"/>
                          <a:ea typeface="Arial Narrow"/>
                        </a:rPr>
                        <a:t>Exxon instrument oil</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90"/>
                        </a:spcAft>
                      </a:pPr>
                      <a:r>
                        <a:rPr lang="en-US" sz="850">
                          <a:solidFill>
                            <a:srgbClr val="000000"/>
                          </a:solidFill>
                          <a:effectLst/>
                          <a:latin typeface="Arial Narrow"/>
                          <a:ea typeface="Arial Narrow"/>
                        </a:rPr>
                        <a:t>Petroleum</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90"/>
                        </a:spcAft>
                      </a:pPr>
                      <a:r>
                        <a:rPr lang="en-US" sz="850">
                          <a:solidFill>
                            <a:srgbClr val="000000"/>
                          </a:solidFill>
                          <a:effectLst/>
                          <a:latin typeface="Arial Narrow"/>
                          <a:ea typeface="Arial Narrow"/>
                        </a:rPr>
                        <a:t>–65 to 150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0"/>
                        </a:spcBef>
                        <a:spcAft>
                          <a:spcPts val="90"/>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0"/>
                        </a:spcBef>
                        <a:spcAft>
                          <a:spcPts val="90"/>
                        </a:spcAft>
                      </a:pPr>
                      <a:r>
                        <a:rPr lang="en-US" sz="850">
                          <a:solidFill>
                            <a:srgbClr val="000000"/>
                          </a:solidFill>
                          <a:effectLst/>
                          <a:latin typeface="Arial Narrow"/>
                          <a:ea typeface="Arial Narrow"/>
                        </a:rPr>
                        <a:t>Anti-oxidation, anti-corrosion E.P. additives.</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9826">
                <a:tc>
                  <a:txBody>
                    <a:bodyPr/>
                    <a:lstStyle/>
                    <a:p>
                      <a:pPr marL="76200" marR="0" fontAlgn="base">
                        <a:lnSpc>
                          <a:spcPts val="940"/>
                        </a:lnSpc>
                        <a:spcBef>
                          <a:spcPts val="215"/>
                        </a:spcBef>
                        <a:spcAft>
                          <a:spcPts val="1150"/>
                        </a:spcAft>
                      </a:pPr>
                      <a:r>
                        <a:rPr lang="en-US" sz="850" dirty="0">
                          <a:solidFill>
                            <a:srgbClr val="000000"/>
                          </a:solidFill>
                          <a:effectLst/>
                          <a:latin typeface="Arial Narrow"/>
                          <a:ea typeface="Arial Narrow"/>
                        </a:rPr>
                        <a:t>0–11</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15"/>
                        </a:spcBef>
                        <a:spcAft>
                          <a:spcPts val="1150"/>
                        </a:spcAft>
                      </a:pPr>
                      <a:r>
                        <a:rPr lang="en-US" sz="850" dirty="0" err="1">
                          <a:solidFill>
                            <a:srgbClr val="000000"/>
                          </a:solidFill>
                          <a:effectLst/>
                          <a:latin typeface="Arial Narrow"/>
                          <a:ea typeface="Arial Narrow"/>
                        </a:rPr>
                        <a:t>Winsorlube</a:t>
                      </a:r>
                      <a:r>
                        <a:rPr lang="en-US" sz="850" dirty="0">
                          <a:solidFill>
                            <a:srgbClr val="000000"/>
                          </a:solidFill>
                          <a:effectLst/>
                          <a:latin typeface="Arial Narrow"/>
                          <a:ea typeface="Arial Narrow"/>
                        </a:rPr>
                        <a:t> L-245X</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1150"/>
                        </a:spcAft>
                      </a:pPr>
                      <a:r>
                        <a:rPr lang="en-US" sz="850">
                          <a:solidFill>
                            <a:srgbClr val="000000"/>
                          </a:solidFill>
                          <a:effectLst/>
                          <a:latin typeface="Arial Narrow"/>
                          <a:ea typeface="Arial Narrow"/>
                        </a:rPr>
                        <a:t>Diester</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1150"/>
                        </a:spcAft>
                      </a:pPr>
                      <a:r>
                        <a:rPr lang="en-US" sz="850">
                          <a:solidFill>
                            <a:srgbClr val="000000"/>
                          </a:solidFill>
                          <a:effectLst/>
                          <a:latin typeface="Arial Narrow"/>
                          <a:ea typeface="Arial Narrow"/>
                        </a:rPr>
                        <a:t>–65 to 175</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1150"/>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marR="594360" fontAlgn="base">
                        <a:lnSpc>
                          <a:spcPts val="890"/>
                        </a:lnSpc>
                        <a:spcBef>
                          <a:spcPts val="265"/>
                        </a:spcBef>
                        <a:spcAft>
                          <a:spcPts val="260"/>
                        </a:spcAft>
                      </a:pPr>
                      <a:r>
                        <a:rPr lang="en-US" sz="850">
                          <a:solidFill>
                            <a:srgbClr val="000000"/>
                          </a:solidFill>
                          <a:effectLst/>
                          <a:latin typeface="Arial Narrow"/>
                          <a:ea typeface="Arial Narrow"/>
                        </a:rPr>
                        <a:t>Attacks paint, neoprene, anti-corrosion additives. MIL-L-6085.</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4403">
                <a:tc>
                  <a:txBody>
                    <a:bodyPr/>
                    <a:lstStyle/>
                    <a:p>
                      <a:pPr marL="76200" marR="0" fontAlgn="base">
                        <a:lnSpc>
                          <a:spcPts val="940"/>
                        </a:lnSpc>
                        <a:spcBef>
                          <a:spcPts val="0"/>
                        </a:spcBef>
                        <a:spcAft>
                          <a:spcPts val="115"/>
                        </a:spcAft>
                      </a:pPr>
                      <a:r>
                        <a:rPr lang="en-US" sz="850" dirty="0">
                          <a:solidFill>
                            <a:srgbClr val="000000"/>
                          </a:solidFill>
                          <a:effectLst/>
                          <a:latin typeface="Arial Narrow"/>
                          <a:ea typeface="Arial Narrow"/>
                        </a:rPr>
                        <a:t>0–14</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0"/>
                        </a:spcBef>
                        <a:spcAft>
                          <a:spcPts val="115"/>
                        </a:spcAft>
                      </a:pPr>
                      <a:r>
                        <a:rPr lang="en-US" sz="850">
                          <a:solidFill>
                            <a:srgbClr val="000000"/>
                          </a:solidFill>
                          <a:effectLst/>
                          <a:latin typeface="Arial Narrow"/>
                          <a:ea typeface="Arial Narrow"/>
                        </a:rPr>
                        <a:t>Exxon Turbo Oil #2389</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115"/>
                        </a:spcAft>
                      </a:pPr>
                      <a:r>
                        <a:rPr lang="en-US" sz="850">
                          <a:solidFill>
                            <a:srgbClr val="000000"/>
                          </a:solidFill>
                          <a:effectLst/>
                          <a:latin typeface="Arial Narrow"/>
                          <a:ea typeface="Arial Narrow"/>
                        </a:rPr>
                        <a:t>Diester</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115"/>
                        </a:spcAft>
                      </a:pPr>
                      <a:r>
                        <a:rPr lang="en-US" sz="850">
                          <a:solidFill>
                            <a:srgbClr val="000000"/>
                          </a:solidFill>
                          <a:effectLst/>
                          <a:latin typeface="Arial Narrow"/>
                          <a:ea typeface="Arial Narrow"/>
                        </a:rPr>
                        <a:t>–65 to 350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0"/>
                        </a:spcBef>
                        <a:spcAft>
                          <a:spcPts val="115"/>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0"/>
                        </a:spcBef>
                        <a:spcAft>
                          <a:spcPts val="115"/>
                        </a:spcAft>
                      </a:pPr>
                      <a:r>
                        <a:rPr lang="en-US" sz="850" dirty="0">
                          <a:solidFill>
                            <a:srgbClr val="000000"/>
                          </a:solidFill>
                          <a:effectLst/>
                          <a:latin typeface="Arial Narrow"/>
                          <a:ea typeface="Arial Narrow"/>
                        </a:rPr>
                        <a:t>Anti-oxidation, additives, MIL-L-7808.</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340">
                <a:tc>
                  <a:txBody>
                    <a:bodyPr/>
                    <a:lstStyle/>
                    <a:p>
                      <a:pPr marL="76200" marR="0" fontAlgn="base">
                        <a:lnSpc>
                          <a:spcPts val="940"/>
                        </a:lnSpc>
                        <a:spcBef>
                          <a:spcPts val="215"/>
                        </a:spcBef>
                        <a:spcAft>
                          <a:spcPts val="115"/>
                        </a:spcAft>
                      </a:pPr>
                      <a:r>
                        <a:rPr lang="en-US" sz="850" dirty="0">
                          <a:solidFill>
                            <a:srgbClr val="000000"/>
                          </a:solidFill>
                          <a:effectLst/>
                          <a:latin typeface="Arial Narrow"/>
                          <a:ea typeface="Arial Narrow"/>
                        </a:rPr>
                        <a:t>0–28</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15"/>
                        </a:spcBef>
                        <a:spcAft>
                          <a:spcPts val="115"/>
                        </a:spcAft>
                      </a:pPr>
                      <a:r>
                        <a:rPr lang="en-US" sz="850">
                          <a:solidFill>
                            <a:srgbClr val="000000"/>
                          </a:solidFill>
                          <a:effectLst/>
                          <a:latin typeface="Arial Narrow"/>
                          <a:ea typeface="Arial Narrow"/>
                        </a:rPr>
                        <a:t>Mobil SHF-61</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60"/>
                        </a:lnSpc>
                        <a:spcBef>
                          <a:spcPts val="215"/>
                        </a:spcBef>
                        <a:spcAft>
                          <a:spcPts val="95"/>
                        </a:spcAft>
                      </a:pPr>
                      <a:r>
                        <a:rPr lang="en-US" sz="850">
                          <a:solidFill>
                            <a:srgbClr val="000000"/>
                          </a:solidFill>
                          <a:effectLst/>
                          <a:latin typeface="Arial Narrow"/>
                          <a:ea typeface="Arial Narrow"/>
                        </a:rPr>
                        <a:t>Synthetic hydrocarbon</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115"/>
                        </a:spcAft>
                      </a:pPr>
                      <a:r>
                        <a:rPr lang="en-US" sz="850">
                          <a:solidFill>
                            <a:srgbClr val="000000"/>
                          </a:solidFill>
                          <a:effectLst/>
                          <a:latin typeface="Arial Narrow"/>
                          <a:ea typeface="Arial Narrow"/>
                        </a:rPr>
                        <a:t>–65 to 350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115"/>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60"/>
                        </a:lnSpc>
                        <a:spcBef>
                          <a:spcPts val="215"/>
                        </a:spcBef>
                        <a:spcAft>
                          <a:spcPts val="95"/>
                        </a:spcAft>
                      </a:pPr>
                      <a:r>
                        <a:rPr lang="en-US" sz="850">
                          <a:solidFill>
                            <a:srgbClr val="000000"/>
                          </a:solidFill>
                          <a:effectLst/>
                          <a:latin typeface="Arial Narrow"/>
                          <a:ea typeface="Arial Narrow"/>
                        </a:rPr>
                        <a:t>Good heat stability, low volatility.</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329">
                <a:tc>
                  <a:txBody>
                    <a:bodyPr/>
                    <a:lstStyle/>
                    <a:p>
                      <a:pPr marL="76200" marR="0" fontAlgn="base">
                        <a:lnSpc>
                          <a:spcPts val="940"/>
                        </a:lnSpc>
                        <a:spcBef>
                          <a:spcPts val="240"/>
                        </a:spcBef>
                        <a:spcAft>
                          <a:spcPts val="90"/>
                        </a:spcAft>
                      </a:pPr>
                      <a:r>
                        <a:rPr lang="en-US" sz="850" dirty="0">
                          <a:solidFill>
                            <a:srgbClr val="000000"/>
                          </a:solidFill>
                          <a:effectLst/>
                          <a:latin typeface="Arial Narrow"/>
                          <a:ea typeface="Arial Narrow"/>
                        </a:rPr>
                        <a:t>0–49</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40"/>
                        </a:spcBef>
                        <a:spcAft>
                          <a:spcPts val="90"/>
                        </a:spcAft>
                      </a:pPr>
                      <a:r>
                        <a:rPr lang="en-US" sz="850">
                          <a:solidFill>
                            <a:srgbClr val="000000"/>
                          </a:solidFill>
                          <a:effectLst/>
                          <a:latin typeface="Arial Narrow"/>
                          <a:ea typeface="Arial Narrow"/>
                        </a:rPr>
                        <a:t>Exxon Turbo Oil #2380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40"/>
                        </a:spcBef>
                        <a:spcAft>
                          <a:spcPts val="90"/>
                        </a:spcAft>
                      </a:pPr>
                      <a:r>
                        <a:rPr lang="en-US" sz="850">
                          <a:solidFill>
                            <a:srgbClr val="000000"/>
                          </a:solidFill>
                          <a:effectLst/>
                          <a:latin typeface="Arial Narrow"/>
                          <a:ea typeface="Arial Narrow"/>
                        </a:rPr>
                        <a:t>Diester</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40"/>
                        </a:spcBef>
                        <a:spcAft>
                          <a:spcPts val="90"/>
                        </a:spcAft>
                      </a:pPr>
                      <a:r>
                        <a:rPr lang="en-US" sz="850">
                          <a:solidFill>
                            <a:srgbClr val="000000"/>
                          </a:solidFill>
                          <a:effectLst/>
                          <a:latin typeface="Arial Narrow"/>
                          <a:ea typeface="Arial Narrow"/>
                        </a:rPr>
                        <a:t>–65 to 350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40"/>
                        </a:spcBef>
                        <a:spcAft>
                          <a:spcPts val="90"/>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240"/>
                        </a:spcBef>
                        <a:spcAft>
                          <a:spcPts val="90"/>
                        </a:spcAft>
                      </a:pPr>
                      <a:r>
                        <a:rPr lang="en-US" sz="850">
                          <a:solidFill>
                            <a:srgbClr val="000000"/>
                          </a:solidFill>
                          <a:effectLst/>
                          <a:latin typeface="Arial Narrow"/>
                          <a:ea typeface="Arial Narrow"/>
                        </a:rPr>
                        <a:t>Anti-oxidation additives, MIL-L-23699.</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340">
                <a:tc>
                  <a:txBody>
                    <a:bodyPr/>
                    <a:lstStyle/>
                    <a:p>
                      <a:pPr marL="76200" marR="0" fontAlgn="base">
                        <a:lnSpc>
                          <a:spcPts val="940"/>
                        </a:lnSpc>
                        <a:spcBef>
                          <a:spcPts val="215"/>
                        </a:spcBef>
                        <a:spcAft>
                          <a:spcPts val="95"/>
                        </a:spcAft>
                      </a:pPr>
                      <a:r>
                        <a:rPr lang="en-US" sz="850" dirty="0">
                          <a:solidFill>
                            <a:srgbClr val="000000"/>
                          </a:solidFill>
                          <a:effectLst/>
                          <a:latin typeface="Arial Narrow"/>
                          <a:ea typeface="Arial Narrow"/>
                        </a:rPr>
                        <a:t>0–50</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15"/>
                        </a:spcBef>
                        <a:spcAft>
                          <a:spcPts val="95"/>
                        </a:spcAft>
                      </a:pPr>
                      <a:r>
                        <a:rPr lang="en-US" sz="850">
                          <a:solidFill>
                            <a:srgbClr val="000000"/>
                          </a:solidFill>
                          <a:effectLst/>
                          <a:latin typeface="Arial Narrow"/>
                          <a:ea typeface="Arial Narrow"/>
                        </a:rPr>
                        <a:t>NYE Synthetic 181B</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95"/>
                        </a:spcAft>
                      </a:pPr>
                      <a:r>
                        <a:rPr lang="en-US" sz="850">
                          <a:solidFill>
                            <a:srgbClr val="000000"/>
                          </a:solidFill>
                          <a:effectLst/>
                          <a:latin typeface="Arial Narrow"/>
                          <a:ea typeface="Arial Narrow"/>
                        </a:rPr>
                        <a:t>Synthetic hydrocarbon</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95"/>
                        </a:spcAft>
                      </a:pPr>
                      <a:r>
                        <a:rPr lang="en-US" sz="850">
                          <a:solidFill>
                            <a:srgbClr val="000000"/>
                          </a:solidFill>
                          <a:effectLst/>
                          <a:latin typeface="Arial Narrow"/>
                          <a:ea typeface="Arial Narrow"/>
                        </a:rPr>
                        <a:t>–40 to 300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95"/>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215"/>
                        </a:spcBef>
                        <a:spcAft>
                          <a:spcPts val="95"/>
                        </a:spcAft>
                      </a:pPr>
                      <a:r>
                        <a:rPr lang="en-US" sz="850">
                          <a:solidFill>
                            <a:srgbClr val="000000"/>
                          </a:solidFill>
                          <a:effectLst/>
                          <a:latin typeface="Arial Narrow"/>
                          <a:ea typeface="Arial Narrow"/>
                        </a:rPr>
                        <a:t>Good heat stability, low volatility.</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8340">
                <a:tc>
                  <a:txBody>
                    <a:bodyPr/>
                    <a:lstStyle/>
                    <a:p>
                      <a:pPr marL="76200" marR="0" fontAlgn="base">
                        <a:lnSpc>
                          <a:spcPts val="940"/>
                        </a:lnSpc>
                        <a:spcBef>
                          <a:spcPts val="215"/>
                        </a:spcBef>
                        <a:spcAft>
                          <a:spcPts val="95"/>
                        </a:spcAft>
                      </a:pPr>
                      <a:r>
                        <a:rPr lang="en-US" sz="850" dirty="0">
                          <a:solidFill>
                            <a:srgbClr val="000000"/>
                          </a:solidFill>
                          <a:effectLst/>
                          <a:latin typeface="Arial Narrow"/>
                          <a:ea typeface="Arial Narrow"/>
                        </a:rPr>
                        <a:t>0–59</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15"/>
                        </a:spcBef>
                        <a:spcAft>
                          <a:spcPts val="95"/>
                        </a:spcAft>
                      </a:pPr>
                      <a:r>
                        <a:rPr lang="en-US" sz="850" dirty="0">
                          <a:solidFill>
                            <a:srgbClr val="000000"/>
                          </a:solidFill>
                          <a:effectLst/>
                          <a:latin typeface="Arial Narrow"/>
                          <a:ea typeface="Arial Narrow"/>
                        </a:rPr>
                        <a:t>Bray </a:t>
                      </a:r>
                      <a:r>
                        <a:rPr lang="en-US" sz="850" dirty="0" err="1">
                          <a:solidFill>
                            <a:srgbClr val="000000"/>
                          </a:solidFill>
                          <a:effectLst/>
                          <a:latin typeface="Arial Narrow"/>
                          <a:ea typeface="Arial Narrow"/>
                        </a:rPr>
                        <a:t>Micronic</a:t>
                      </a:r>
                      <a:r>
                        <a:rPr lang="en-US" sz="850" dirty="0">
                          <a:solidFill>
                            <a:srgbClr val="000000"/>
                          </a:solidFill>
                          <a:effectLst/>
                          <a:latin typeface="Arial Narrow"/>
                          <a:ea typeface="Arial Narrow"/>
                        </a:rPr>
                        <a:t> 815Z</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95"/>
                        </a:spcAft>
                      </a:pPr>
                      <a:r>
                        <a:rPr lang="en-US" sz="850">
                          <a:solidFill>
                            <a:srgbClr val="000000"/>
                          </a:solidFill>
                          <a:effectLst/>
                          <a:latin typeface="Arial Narrow"/>
                          <a:ea typeface="Arial Narrow"/>
                        </a:rPr>
                        <a:t>Perfluorinated polyether</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95"/>
                        </a:spcAft>
                      </a:pPr>
                      <a:r>
                        <a:rPr lang="en-US" sz="850">
                          <a:solidFill>
                            <a:srgbClr val="000000"/>
                          </a:solidFill>
                          <a:effectLst/>
                          <a:latin typeface="Arial Narrow"/>
                          <a:ea typeface="Arial Narrow"/>
                        </a:rPr>
                        <a:t>–100 to 500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95"/>
                        </a:spcAft>
                      </a:pPr>
                      <a:r>
                        <a:rPr lang="en-US" sz="850">
                          <a:solidFill>
                            <a:srgbClr val="000000"/>
                          </a:solidFill>
                          <a:effectLst/>
                          <a:latin typeface="Arial Narrow"/>
                          <a:ea typeface="Arial Narrow"/>
                        </a:rPr>
                        <a:t>400,000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215"/>
                        </a:spcBef>
                        <a:spcAft>
                          <a:spcPts val="95"/>
                        </a:spcAft>
                      </a:pPr>
                      <a:r>
                        <a:rPr lang="en-US" sz="850">
                          <a:solidFill>
                            <a:srgbClr val="000000"/>
                          </a:solidFill>
                          <a:effectLst/>
                          <a:latin typeface="Arial Narrow"/>
                          <a:ea typeface="Arial Narrow"/>
                        </a:rPr>
                        <a:t>Low surface tension, but does not migrate.</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339">
                <a:tc>
                  <a:txBody>
                    <a:bodyPr/>
                    <a:lstStyle/>
                    <a:p>
                      <a:pPr marL="76200" marR="0" fontAlgn="base">
                        <a:lnSpc>
                          <a:spcPts val="940"/>
                        </a:lnSpc>
                        <a:spcBef>
                          <a:spcPts val="220"/>
                        </a:spcBef>
                        <a:spcAft>
                          <a:spcPts val="90"/>
                        </a:spcAft>
                      </a:pPr>
                      <a:r>
                        <a:rPr lang="en-US" sz="850">
                          <a:solidFill>
                            <a:srgbClr val="000000"/>
                          </a:solidFill>
                          <a:effectLst/>
                          <a:latin typeface="Arial Narrow"/>
                          <a:ea typeface="Arial Narrow"/>
                        </a:rPr>
                        <a:t>0–62</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60"/>
                        </a:lnSpc>
                        <a:spcBef>
                          <a:spcPts val="220"/>
                        </a:spcBef>
                        <a:spcAft>
                          <a:spcPts val="70"/>
                        </a:spcAft>
                      </a:pPr>
                      <a:r>
                        <a:rPr lang="en-US" sz="850" dirty="0">
                          <a:solidFill>
                            <a:srgbClr val="000000"/>
                          </a:solidFill>
                          <a:effectLst/>
                          <a:latin typeface="Arial Narrow"/>
                          <a:ea typeface="Arial Narrow"/>
                        </a:rPr>
                        <a:t>Du Pont </a:t>
                      </a:r>
                      <a:r>
                        <a:rPr lang="en-US" sz="850" dirty="0" err="1">
                          <a:solidFill>
                            <a:srgbClr val="000000"/>
                          </a:solidFill>
                          <a:effectLst/>
                          <a:latin typeface="Arial Narrow"/>
                          <a:ea typeface="Arial Narrow"/>
                        </a:rPr>
                        <a:t>Krytox</a:t>
                      </a:r>
                      <a:r>
                        <a:rPr lang="en-US" sz="850" dirty="0">
                          <a:solidFill>
                            <a:srgbClr val="000000"/>
                          </a:solidFill>
                          <a:effectLst/>
                          <a:latin typeface="Arial Narrow"/>
                          <a:ea typeface="Arial Narrow"/>
                        </a:rPr>
                        <a:t> 1506</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20"/>
                        </a:spcBef>
                        <a:spcAft>
                          <a:spcPts val="90"/>
                        </a:spcAft>
                      </a:pPr>
                      <a:r>
                        <a:rPr lang="en-US" sz="850">
                          <a:solidFill>
                            <a:srgbClr val="000000"/>
                          </a:solidFill>
                          <a:effectLst/>
                          <a:latin typeface="Arial Narrow"/>
                          <a:ea typeface="Arial Narrow"/>
                        </a:rPr>
                        <a:t>Fluorocarbons</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20"/>
                        </a:spcBef>
                        <a:spcAft>
                          <a:spcPts val="90"/>
                        </a:spcAft>
                      </a:pPr>
                      <a:r>
                        <a:rPr lang="en-US" sz="850">
                          <a:solidFill>
                            <a:srgbClr val="000000"/>
                          </a:solidFill>
                          <a:effectLst/>
                          <a:latin typeface="Arial Narrow"/>
                          <a:ea typeface="Arial Narrow"/>
                        </a:rPr>
                        <a:t>–60 to 550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20"/>
                        </a:spcBef>
                        <a:spcAft>
                          <a:spcPts val="90"/>
                        </a:spcAft>
                      </a:pPr>
                      <a:r>
                        <a:rPr lang="en-US" sz="850">
                          <a:solidFill>
                            <a:srgbClr val="000000"/>
                          </a:solidFill>
                          <a:effectLst/>
                          <a:latin typeface="Arial Narrow"/>
                          <a:ea typeface="Arial Narrow"/>
                        </a:rPr>
                        <a:t>400,000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6675" marR="0" fontAlgn="base">
                        <a:lnSpc>
                          <a:spcPts val="960"/>
                        </a:lnSpc>
                        <a:spcBef>
                          <a:spcPts val="220"/>
                        </a:spcBef>
                        <a:spcAft>
                          <a:spcPts val="70"/>
                        </a:spcAft>
                      </a:pPr>
                      <a:r>
                        <a:rPr lang="en-US" sz="850">
                          <a:solidFill>
                            <a:srgbClr val="000000"/>
                          </a:solidFill>
                          <a:effectLst/>
                          <a:latin typeface="Arial Narrow"/>
                          <a:ea typeface="Arial Narrow"/>
                        </a:rPr>
                        <a:t>Low surface tension, but does not migrate.</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377">
                <a:tc>
                  <a:txBody>
                    <a:bodyPr/>
                    <a:lstStyle/>
                    <a:p>
                      <a:pPr marL="76200" marR="0" fontAlgn="base">
                        <a:lnSpc>
                          <a:spcPts val="940"/>
                        </a:lnSpc>
                        <a:spcBef>
                          <a:spcPts val="215"/>
                        </a:spcBef>
                        <a:spcAft>
                          <a:spcPts val="1965"/>
                        </a:spcAft>
                      </a:pPr>
                      <a:r>
                        <a:rPr lang="en-US" sz="850">
                          <a:solidFill>
                            <a:srgbClr val="000000"/>
                          </a:solidFill>
                          <a:effectLst/>
                          <a:latin typeface="Arial Narrow"/>
                          <a:ea typeface="Arial Narrow"/>
                        </a:rPr>
                        <a:t>0–64</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60"/>
                        </a:lnSpc>
                        <a:spcBef>
                          <a:spcPts val="215"/>
                        </a:spcBef>
                        <a:spcAft>
                          <a:spcPts val="1945"/>
                        </a:spcAft>
                      </a:pPr>
                      <a:r>
                        <a:rPr lang="en-US" sz="850" dirty="0">
                          <a:solidFill>
                            <a:srgbClr val="000000"/>
                          </a:solidFill>
                          <a:effectLst/>
                          <a:latin typeface="Arial Narrow"/>
                          <a:ea typeface="Arial Narrow"/>
                        </a:rPr>
                        <a:t>NYE Synthetic Oil 2001</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60"/>
                        </a:lnSpc>
                        <a:spcBef>
                          <a:spcPts val="215"/>
                        </a:spcBef>
                        <a:spcAft>
                          <a:spcPts val="1945"/>
                        </a:spcAft>
                      </a:pPr>
                      <a:r>
                        <a:rPr lang="en-US" sz="850">
                          <a:solidFill>
                            <a:srgbClr val="000000"/>
                          </a:solidFill>
                          <a:effectLst/>
                          <a:latin typeface="Arial Narrow"/>
                          <a:ea typeface="Arial Narrow"/>
                        </a:rPr>
                        <a:t>Synthetic hydrocarbon</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1965"/>
                        </a:spcAft>
                      </a:pPr>
                      <a:r>
                        <a:rPr lang="en-US" sz="850">
                          <a:solidFill>
                            <a:srgbClr val="000000"/>
                          </a:solidFill>
                          <a:effectLst/>
                          <a:latin typeface="Arial Narrow"/>
                          <a:ea typeface="Arial Narrow"/>
                        </a:rPr>
                        <a:t>–50 to 260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1965"/>
                        </a:spcAft>
                      </a:pPr>
                      <a:r>
                        <a:rPr lang="en-US" sz="850">
                          <a:solidFill>
                            <a:srgbClr val="000000"/>
                          </a:solidFill>
                          <a:effectLst/>
                          <a:latin typeface="Arial Narrow"/>
                          <a:ea typeface="Arial Narrow"/>
                        </a:rPr>
                        <a:t>400,000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marR="137160" fontAlgn="base">
                        <a:lnSpc>
                          <a:spcPts val="900"/>
                        </a:lnSpc>
                        <a:spcBef>
                          <a:spcPts val="255"/>
                        </a:spcBef>
                        <a:spcAft>
                          <a:spcPts val="165"/>
                        </a:spcAft>
                      </a:pPr>
                      <a:r>
                        <a:rPr lang="en-US" sz="850">
                          <a:solidFill>
                            <a:srgbClr val="000000"/>
                          </a:solidFill>
                          <a:effectLst/>
                          <a:latin typeface="Arial Narrow"/>
                          <a:ea typeface="Arial Narrow"/>
                        </a:rPr>
                        <a:t>Instrument, general purpose lubricant excellent for use in hard vacuum applications where very low out gas properties are desired</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925">
                <a:tc>
                  <a:txBody>
                    <a:bodyPr/>
                    <a:lstStyle/>
                    <a:p>
                      <a:pPr marL="76200" marR="0" fontAlgn="base">
                        <a:lnSpc>
                          <a:spcPts val="940"/>
                        </a:lnSpc>
                        <a:spcBef>
                          <a:spcPts val="0"/>
                        </a:spcBef>
                        <a:spcAft>
                          <a:spcPts val="1030"/>
                        </a:spcAft>
                      </a:pPr>
                      <a:r>
                        <a:rPr lang="en-US" sz="850">
                          <a:solidFill>
                            <a:srgbClr val="000000"/>
                          </a:solidFill>
                          <a:effectLst/>
                          <a:latin typeface="Arial Narrow"/>
                          <a:ea typeface="Arial Narrow"/>
                        </a:rPr>
                        <a:t>OJ-201</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0"/>
                        </a:spcBef>
                        <a:spcAft>
                          <a:spcPts val="1030"/>
                        </a:spcAft>
                      </a:pPr>
                      <a:r>
                        <a:rPr lang="en-US" sz="850" dirty="0" err="1">
                          <a:solidFill>
                            <a:srgbClr val="000000"/>
                          </a:solidFill>
                          <a:effectLst/>
                          <a:latin typeface="Arial Narrow"/>
                          <a:ea typeface="Arial Narrow"/>
                        </a:rPr>
                        <a:t>Aeroshell</a:t>
                      </a:r>
                      <a:r>
                        <a:rPr lang="en-US" sz="850" dirty="0">
                          <a:solidFill>
                            <a:srgbClr val="000000"/>
                          </a:solidFill>
                          <a:effectLst/>
                          <a:latin typeface="Arial Narrow"/>
                          <a:ea typeface="Arial Narrow"/>
                        </a:rPr>
                        <a:t> Fluid 12</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60"/>
                        </a:lnSpc>
                        <a:spcBef>
                          <a:spcPts val="0"/>
                        </a:spcBef>
                        <a:spcAft>
                          <a:spcPts val="1010"/>
                        </a:spcAft>
                      </a:pPr>
                      <a:r>
                        <a:rPr lang="en-US" sz="850">
                          <a:solidFill>
                            <a:srgbClr val="000000"/>
                          </a:solidFill>
                          <a:effectLst/>
                          <a:latin typeface="Arial Narrow"/>
                          <a:ea typeface="Arial Narrow"/>
                        </a:rPr>
                        <a:t>Synthetic Ester</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1030"/>
                        </a:spcAft>
                      </a:pPr>
                      <a:r>
                        <a:rPr lang="en-US" sz="850">
                          <a:solidFill>
                            <a:srgbClr val="000000"/>
                          </a:solidFill>
                          <a:effectLst/>
                          <a:latin typeface="Arial Narrow"/>
                          <a:ea typeface="Arial Narrow"/>
                        </a:rPr>
                        <a:t>–65 to 300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0"/>
                        </a:spcBef>
                        <a:spcAft>
                          <a:spcPts val="1030"/>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marR="274320" fontAlgn="base">
                        <a:lnSpc>
                          <a:spcPts val="910"/>
                        </a:lnSpc>
                        <a:spcBef>
                          <a:spcPts val="0"/>
                        </a:spcBef>
                        <a:spcAft>
                          <a:spcPts val="120"/>
                        </a:spcAft>
                      </a:pPr>
                      <a:r>
                        <a:rPr lang="en-US" sz="850">
                          <a:solidFill>
                            <a:srgbClr val="000000"/>
                          </a:solidFill>
                          <a:effectLst/>
                          <a:latin typeface="Arial Narrow"/>
                          <a:ea typeface="Arial Narrow"/>
                        </a:rPr>
                        <a:t>MIL-L-6085, Attacks paint, natural rubber, and neoprene. Contains anti-corrosion additives.</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0875">
                <a:tc>
                  <a:txBody>
                    <a:bodyPr/>
                    <a:lstStyle/>
                    <a:p>
                      <a:pPr marL="76200" marR="0" fontAlgn="base">
                        <a:lnSpc>
                          <a:spcPts val="940"/>
                        </a:lnSpc>
                        <a:spcBef>
                          <a:spcPts val="220"/>
                        </a:spcBef>
                        <a:spcAft>
                          <a:spcPts val="980"/>
                        </a:spcAft>
                      </a:pPr>
                      <a:r>
                        <a:rPr lang="en-US" sz="850">
                          <a:solidFill>
                            <a:srgbClr val="000000"/>
                          </a:solidFill>
                          <a:effectLst/>
                          <a:latin typeface="Arial Narrow"/>
                          <a:ea typeface="Arial Narrow"/>
                        </a:rPr>
                        <a:t>OJ-228</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60"/>
                        </a:lnSpc>
                        <a:spcBef>
                          <a:spcPts val="220"/>
                        </a:spcBef>
                        <a:spcAft>
                          <a:spcPts val="960"/>
                        </a:spcAft>
                      </a:pPr>
                      <a:r>
                        <a:rPr lang="en-US" sz="850" dirty="0" err="1">
                          <a:solidFill>
                            <a:srgbClr val="000000"/>
                          </a:solidFill>
                          <a:effectLst/>
                          <a:latin typeface="Arial Narrow"/>
                          <a:ea typeface="Arial Narrow"/>
                        </a:rPr>
                        <a:t>Nycolube</a:t>
                      </a:r>
                      <a:r>
                        <a:rPr lang="en-US" sz="850" dirty="0">
                          <a:solidFill>
                            <a:srgbClr val="000000"/>
                          </a:solidFill>
                          <a:effectLst/>
                          <a:latin typeface="Arial Narrow"/>
                          <a:ea typeface="Arial Narrow"/>
                        </a:rPr>
                        <a:t> 11B</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60"/>
                        </a:lnSpc>
                        <a:spcBef>
                          <a:spcPts val="220"/>
                        </a:spcBef>
                        <a:spcAft>
                          <a:spcPts val="960"/>
                        </a:spcAft>
                      </a:pPr>
                      <a:r>
                        <a:rPr lang="en-US" sz="850" dirty="0">
                          <a:solidFill>
                            <a:srgbClr val="000000"/>
                          </a:solidFill>
                          <a:effectLst/>
                          <a:latin typeface="Arial Narrow"/>
                          <a:ea typeface="Arial Narrow"/>
                        </a:rPr>
                        <a:t>Synthetic Ester</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20"/>
                        </a:spcBef>
                        <a:spcAft>
                          <a:spcPts val="980"/>
                        </a:spcAft>
                      </a:pPr>
                      <a:r>
                        <a:rPr lang="en-US" sz="850" dirty="0">
                          <a:solidFill>
                            <a:srgbClr val="000000"/>
                          </a:solidFill>
                          <a:effectLst/>
                          <a:latin typeface="Arial Narrow"/>
                          <a:ea typeface="Arial Narrow"/>
                        </a:rPr>
                        <a:t>–65 to 300</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20"/>
                        </a:spcBef>
                        <a:spcAft>
                          <a:spcPts val="980"/>
                        </a:spcAft>
                      </a:pPr>
                      <a:r>
                        <a:rPr lang="en-US" sz="850">
                          <a:solidFill>
                            <a:srgbClr val="000000"/>
                          </a:solidFill>
                          <a:effectLst/>
                          <a:latin typeface="Arial Narrow"/>
                          <a:ea typeface="Arial Narrow"/>
                        </a:rPr>
                        <a:t>1,500,000*</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marR="274320" fontAlgn="base">
                        <a:lnSpc>
                          <a:spcPts val="910"/>
                        </a:lnSpc>
                        <a:spcBef>
                          <a:spcPts val="250"/>
                        </a:spcBef>
                        <a:spcAft>
                          <a:spcPts val="70"/>
                        </a:spcAft>
                      </a:pPr>
                      <a:r>
                        <a:rPr lang="en-US" sz="850">
                          <a:solidFill>
                            <a:srgbClr val="000000"/>
                          </a:solidFill>
                          <a:effectLst/>
                          <a:latin typeface="Arial Narrow"/>
                          <a:ea typeface="Arial Narrow"/>
                        </a:rPr>
                        <a:t>MIL-L-6085, Attacks paint, natural rubber, and neoprene. Contains anti-corrosion additives.</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377">
                <a:tc>
                  <a:txBody>
                    <a:bodyPr/>
                    <a:lstStyle/>
                    <a:p>
                      <a:pPr marL="76200" marR="0" fontAlgn="base">
                        <a:lnSpc>
                          <a:spcPts val="940"/>
                        </a:lnSpc>
                        <a:spcBef>
                          <a:spcPts val="215"/>
                        </a:spcBef>
                        <a:spcAft>
                          <a:spcPts val="2015"/>
                        </a:spcAft>
                      </a:pPr>
                      <a:r>
                        <a:rPr lang="en-US" sz="850">
                          <a:solidFill>
                            <a:srgbClr val="000000"/>
                          </a:solidFill>
                          <a:effectLst/>
                          <a:latin typeface="Arial Narrow"/>
                          <a:ea typeface="Arial Narrow"/>
                        </a:rPr>
                        <a:t>OJ-262</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215"/>
                        </a:spcBef>
                        <a:spcAft>
                          <a:spcPts val="2015"/>
                        </a:spcAft>
                      </a:pPr>
                      <a:r>
                        <a:rPr lang="en-US" sz="850">
                          <a:solidFill>
                            <a:srgbClr val="000000"/>
                          </a:solidFill>
                          <a:effectLst/>
                          <a:latin typeface="Arial Narrow"/>
                          <a:ea typeface="Arial Narrow"/>
                        </a:rPr>
                        <a:t>Anderol L465</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2015"/>
                        </a:spcAft>
                      </a:pPr>
                      <a:r>
                        <a:rPr lang="en-US" sz="850">
                          <a:solidFill>
                            <a:srgbClr val="000000"/>
                          </a:solidFill>
                          <a:effectLst/>
                          <a:latin typeface="Arial Narrow"/>
                          <a:ea typeface="Arial Narrow"/>
                        </a:rPr>
                        <a:t>Synthetic</a:t>
                      </a:r>
                      <a:endParaRPr lang="en-US" sz="110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215"/>
                        </a:spcBef>
                        <a:spcAft>
                          <a:spcPts val="2015"/>
                        </a:spcAft>
                      </a:pPr>
                      <a:r>
                        <a:rPr lang="en-US" sz="850" dirty="0">
                          <a:solidFill>
                            <a:srgbClr val="000000"/>
                          </a:solidFill>
                          <a:effectLst/>
                          <a:latin typeface="Arial Narrow"/>
                          <a:ea typeface="Arial Narrow"/>
                        </a:rPr>
                        <a:t>–20 to 450</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215"/>
                        </a:spcBef>
                        <a:spcAft>
                          <a:spcPts val="2015"/>
                        </a:spcAft>
                      </a:pPr>
                      <a:r>
                        <a:rPr lang="en-US" sz="850" dirty="0">
                          <a:solidFill>
                            <a:srgbClr val="000000"/>
                          </a:solidFill>
                          <a:effectLst/>
                          <a:latin typeface="Arial Narrow"/>
                          <a:ea typeface="Arial Narrow"/>
                        </a:rPr>
                        <a:t>1,500,000*</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8580" marR="434340" fontAlgn="base">
                        <a:lnSpc>
                          <a:spcPts val="900"/>
                        </a:lnSpc>
                        <a:spcBef>
                          <a:spcPts val="255"/>
                        </a:spcBef>
                        <a:spcAft>
                          <a:spcPts val="215"/>
                        </a:spcAft>
                      </a:pPr>
                      <a:r>
                        <a:rPr lang="en-US" sz="850" dirty="0">
                          <a:solidFill>
                            <a:srgbClr val="000000"/>
                          </a:solidFill>
                          <a:effectLst/>
                          <a:latin typeface="Arial Narrow"/>
                          <a:ea typeface="Arial Narrow"/>
                        </a:rPr>
                        <a:t>Low out gas properties for wide temperature range. Contains anti-corrosion, and anti-oxidation additives. Contains anti-corrosion, anti-wear additives.</a:t>
                      </a:r>
                      <a:endParaRPr lang="en-US" sz="1100" dirty="0">
                        <a:effectLst/>
                        <a:latin typeface="Times New Roman"/>
                        <a:ea typeface="PMingLiU"/>
                      </a:endParaRPr>
                    </a:p>
                  </a:txBody>
                  <a:tcPr marL="0" marR="0"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7241">
                <a:tc>
                  <a:txBody>
                    <a:bodyPr/>
                    <a:lstStyle/>
                    <a:p>
                      <a:pPr marL="76200" marR="0" fontAlgn="base">
                        <a:lnSpc>
                          <a:spcPts val="940"/>
                        </a:lnSpc>
                        <a:spcBef>
                          <a:spcPts val="0"/>
                        </a:spcBef>
                        <a:spcAft>
                          <a:spcPts val="360"/>
                        </a:spcAft>
                      </a:pPr>
                      <a:r>
                        <a:rPr lang="en-US" sz="850">
                          <a:solidFill>
                            <a:srgbClr val="000000"/>
                          </a:solidFill>
                          <a:effectLst/>
                          <a:latin typeface="Arial Narrow"/>
                          <a:ea typeface="Arial Narrow"/>
                        </a:rPr>
                        <a:t>OJ-273</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48895" marR="0" fontAlgn="base">
                        <a:lnSpc>
                          <a:spcPts val="940"/>
                        </a:lnSpc>
                        <a:spcBef>
                          <a:spcPts val="0"/>
                        </a:spcBef>
                        <a:spcAft>
                          <a:spcPts val="360"/>
                        </a:spcAft>
                      </a:pPr>
                      <a:r>
                        <a:rPr lang="en-US" sz="850">
                          <a:solidFill>
                            <a:srgbClr val="000000"/>
                          </a:solidFill>
                          <a:effectLst/>
                          <a:latin typeface="Arial Narrow"/>
                          <a:ea typeface="Arial Narrow"/>
                        </a:rPr>
                        <a:t>Nyosil M25</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360"/>
                        </a:spcAft>
                      </a:pPr>
                      <a:r>
                        <a:rPr lang="en-US" sz="850">
                          <a:solidFill>
                            <a:srgbClr val="000000"/>
                          </a:solidFill>
                          <a:effectLst/>
                          <a:latin typeface="Arial Narrow"/>
                          <a:ea typeface="Arial Narrow"/>
                        </a:rPr>
                        <a:t>Silicone</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54610" marR="0" fontAlgn="base">
                        <a:lnSpc>
                          <a:spcPts val="940"/>
                        </a:lnSpc>
                        <a:spcBef>
                          <a:spcPts val="0"/>
                        </a:spcBef>
                        <a:spcAft>
                          <a:spcPts val="360"/>
                        </a:spcAft>
                      </a:pPr>
                      <a:r>
                        <a:rPr lang="en-US" sz="850">
                          <a:solidFill>
                            <a:srgbClr val="000000"/>
                          </a:solidFill>
                          <a:effectLst/>
                          <a:latin typeface="Arial Narrow"/>
                          <a:ea typeface="Arial Narrow"/>
                        </a:rPr>
                        <a:t>–58 to 390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125095" algn="r" fontAlgn="base">
                        <a:lnSpc>
                          <a:spcPts val="940"/>
                        </a:lnSpc>
                        <a:spcBef>
                          <a:spcPts val="0"/>
                        </a:spcBef>
                        <a:spcAft>
                          <a:spcPts val="360"/>
                        </a:spcAft>
                      </a:pPr>
                      <a:r>
                        <a:rPr lang="en-US" sz="850">
                          <a:solidFill>
                            <a:srgbClr val="000000"/>
                          </a:solidFill>
                          <a:effectLst/>
                          <a:latin typeface="Arial Narrow"/>
                          <a:ea typeface="Arial Narrow"/>
                        </a:rPr>
                        <a:t>200,000</a:t>
                      </a:r>
                      <a:endParaRPr lang="en-US" sz="110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66675" marR="0" fontAlgn="base">
                        <a:lnSpc>
                          <a:spcPts val="940"/>
                        </a:lnSpc>
                        <a:spcBef>
                          <a:spcPts val="0"/>
                        </a:spcBef>
                        <a:spcAft>
                          <a:spcPts val="360"/>
                        </a:spcAft>
                      </a:pPr>
                      <a:r>
                        <a:rPr lang="en-US" sz="850" dirty="0">
                          <a:solidFill>
                            <a:srgbClr val="000000"/>
                          </a:solidFill>
                          <a:effectLst/>
                          <a:latin typeface="Arial Narrow"/>
                          <a:ea typeface="Arial Narrow"/>
                        </a:rPr>
                        <a:t>Low surface tension, tends to migrate.</a:t>
                      </a:r>
                      <a:endParaRPr lang="en-US" sz="1100" dirty="0">
                        <a:effectLst/>
                        <a:latin typeface="Times New Roman"/>
                        <a:ea typeface="PMingLiU"/>
                      </a:endParaRPr>
                    </a:p>
                  </a:txBody>
                  <a:tcPr marL="0" marR="0"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4413250" y="7113268"/>
            <a:ext cx="609600" cy="341632"/>
          </a:xfrm>
          <a:prstGeom prst="rect">
            <a:avLst/>
          </a:prstGeom>
          <a:noFill/>
        </p:spPr>
        <p:txBody>
          <a:bodyPr wrap="square" rtlCol="0">
            <a:spAutoFit/>
          </a:bodyPr>
          <a:lstStyle/>
          <a:p>
            <a:pPr algn="ctr"/>
            <a:r>
              <a:rPr lang="en-US" dirty="0" smtClean="0"/>
              <a:t>31</a:t>
            </a:r>
            <a:endParaRPr lang="en-US" dirty="0"/>
          </a:p>
        </p:txBody>
      </p:sp>
    </p:spTree>
    <p:extLst>
      <p:ext uri="{BB962C8B-B14F-4D97-AF65-F5344CB8AC3E}">
        <p14:creationId xmlns:p14="http://schemas.microsoft.com/office/powerpoint/2010/main" val="13105004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642263" y="381000"/>
            <a:ext cx="6078587" cy="577594"/>
          </a:xfrm>
          <a:noFill/>
          <a:ln/>
        </p:spPr>
        <p:txBody>
          <a:bodyPr/>
          <a:lstStyle/>
          <a:p>
            <a:r>
              <a:rPr lang="en-US" dirty="0" smtClean="0"/>
              <a:t>Outline – Ball Bearings 101</a:t>
            </a:r>
            <a:endParaRPr lang="en-US" dirty="0"/>
          </a:p>
        </p:txBody>
      </p:sp>
      <p:sp>
        <p:nvSpPr>
          <p:cNvPr id="2" name="TextBox 1"/>
          <p:cNvSpPr txBox="1"/>
          <p:nvPr/>
        </p:nvSpPr>
        <p:spPr>
          <a:xfrm>
            <a:off x="1642256" y="1365250"/>
            <a:ext cx="5250002" cy="5078237"/>
          </a:xfrm>
          <a:prstGeom prst="rect">
            <a:avLst/>
          </a:prstGeom>
          <a:noFill/>
        </p:spPr>
        <p:txBody>
          <a:bodyPr wrap="none" lIns="91364" tIns="45682" rIns="91364" bIns="45682" rtlCol="0">
            <a:spAutoFit/>
          </a:bodyPr>
          <a:lstStyle/>
          <a:p>
            <a:r>
              <a:rPr lang="en-US" sz="2000" dirty="0">
                <a:solidFill>
                  <a:schemeClr val="bg2"/>
                </a:solidFill>
              </a:rPr>
              <a:t>1. What is a ball bearing?</a:t>
            </a:r>
          </a:p>
          <a:p>
            <a:endParaRPr lang="en-US" sz="2000" dirty="0">
              <a:solidFill>
                <a:schemeClr val="bg2"/>
              </a:solidFill>
            </a:endParaRPr>
          </a:p>
          <a:p>
            <a:r>
              <a:rPr lang="en-US" sz="2000" dirty="0">
                <a:solidFill>
                  <a:schemeClr val="bg2"/>
                </a:solidFill>
              </a:rPr>
              <a:t>2. Geometry</a:t>
            </a:r>
          </a:p>
          <a:p>
            <a:endParaRPr lang="en-US" sz="2000" dirty="0">
              <a:solidFill>
                <a:schemeClr val="bg2"/>
              </a:solidFill>
            </a:endParaRPr>
          </a:p>
          <a:p>
            <a:r>
              <a:rPr lang="en-US" sz="2000" dirty="0">
                <a:solidFill>
                  <a:schemeClr val="bg2"/>
                </a:solidFill>
              </a:rPr>
              <a:t>3. </a:t>
            </a:r>
            <a:r>
              <a:rPr lang="en-US" sz="2000" dirty="0" smtClean="0">
                <a:solidFill>
                  <a:schemeClr val="bg2"/>
                </a:solidFill>
              </a:rPr>
              <a:t>Preload</a:t>
            </a:r>
            <a:endParaRPr lang="en-US" sz="2000" dirty="0">
              <a:solidFill>
                <a:schemeClr val="bg2"/>
              </a:solidFill>
            </a:endParaRPr>
          </a:p>
          <a:p>
            <a:endParaRPr lang="en-US" sz="2000" dirty="0">
              <a:solidFill>
                <a:schemeClr val="bg2"/>
              </a:solidFill>
            </a:endParaRPr>
          </a:p>
          <a:p>
            <a:r>
              <a:rPr lang="en-US" sz="2000" dirty="0">
                <a:solidFill>
                  <a:schemeClr val="bg2"/>
                </a:solidFill>
              </a:rPr>
              <a:t>4</a:t>
            </a:r>
            <a:r>
              <a:rPr lang="en-US" sz="2000" dirty="0" smtClean="0">
                <a:solidFill>
                  <a:schemeClr val="bg2"/>
                </a:solidFill>
              </a:rPr>
              <a:t>. </a:t>
            </a:r>
            <a:r>
              <a:rPr lang="en-US" sz="2000" dirty="0">
                <a:solidFill>
                  <a:schemeClr val="bg2"/>
                </a:solidFill>
              </a:rPr>
              <a:t>Static &amp; and Dynamic Capacities </a:t>
            </a:r>
          </a:p>
          <a:p>
            <a:endParaRPr lang="en-US" sz="2000" dirty="0">
              <a:solidFill>
                <a:schemeClr val="bg2"/>
              </a:solidFill>
            </a:endParaRPr>
          </a:p>
          <a:p>
            <a:r>
              <a:rPr lang="en-US" sz="2000" dirty="0">
                <a:solidFill>
                  <a:schemeClr val="bg2"/>
                </a:solidFill>
              </a:rPr>
              <a:t>5</a:t>
            </a:r>
            <a:r>
              <a:rPr lang="en-US" sz="2000" dirty="0" smtClean="0">
                <a:solidFill>
                  <a:schemeClr val="bg2"/>
                </a:solidFill>
              </a:rPr>
              <a:t>. </a:t>
            </a:r>
            <a:r>
              <a:rPr lang="en-US" sz="2000" dirty="0">
                <a:solidFill>
                  <a:schemeClr val="bg2"/>
                </a:solidFill>
              </a:rPr>
              <a:t>Essence of math models</a:t>
            </a:r>
          </a:p>
          <a:p>
            <a:endParaRPr lang="en-US" sz="2000" dirty="0">
              <a:solidFill>
                <a:schemeClr val="bg2"/>
              </a:solidFill>
            </a:endParaRPr>
          </a:p>
          <a:p>
            <a:r>
              <a:rPr lang="en-US" sz="2000" dirty="0">
                <a:solidFill>
                  <a:schemeClr val="bg2"/>
                </a:solidFill>
              </a:rPr>
              <a:t>6</a:t>
            </a:r>
            <a:r>
              <a:rPr lang="en-US" sz="2000" dirty="0" smtClean="0">
                <a:solidFill>
                  <a:schemeClr val="bg2"/>
                </a:solidFill>
              </a:rPr>
              <a:t>. Why do Bearings Fail?</a:t>
            </a:r>
            <a:endParaRPr lang="en-US" sz="2000" dirty="0">
              <a:solidFill>
                <a:schemeClr val="bg2"/>
              </a:solidFill>
            </a:endParaRPr>
          </a:p>
          <a:p>
            <a:endParaRPr lang="en-US" sz="2000" dirty="0">
              <a:solidFill>
                <a:schemeClr val="bg2"/>
              </a:solidFill>
            </a:endParaRPr>
          </a:p>
          <a:p>
            <a:r>
              <a:rPr lang="en-US" sz="2000" dirty="0">
                <a:solidFill>
                  <a:schemeClr val="bg2"/>
                </a:solidFill>
              </a:rPr>
              <a:t>7</a:t>
            </a:r>
            <a:r>
              <a:rPr lang="en-US" sz="2000" dirty="0" smtClean="0">
                <a:solidFill>
                  <a:schemeClr val="bg2"/>
                </a:solidFill>
              </a:rPr>
              <a:t>. </a:t>
            </a:r>
            <a:r>
              <a:rPr lang="en-US" sz="2000" dirty="0">
                <a:solidFill>
                  <a:schemeClr val="bg2"/>
                </a:solidFill>
              </a:rPr>
              <a:t>Materials used</a:t>
            </a:r>
          </a:p>
          <a:p>
            <a:endParaRPr lang="en-US" sz="2000" dirty="0">
              <a:solidFill>
                <a:schemeClr val="bg2"/>
              </a:solidFill>
            </a:endParaRPr>
          </a:p>
          <a:p>
            <a:r>
              <a:rPr lang="en-US" sz="2000" dirty="0">
                <a:solidFill>
                  <a:schemeClr val="bg2"/>
                </a:solidFill>
              </a:rPr>
              <a:t>8</a:t>
            </a:r>
            <a:r>
              <a:rPr lang="en-US" sz="2000" dirty="0" smtClean="0">
                <a:solidFill>
                  <a:schemeClr val="bg2"/>
                </a:solidFill>
              </a:rPr>
              <a:t>. </a:t>
            </a:r>
            <a:r>
              <a:rPr lang="en-US" sz="2000" dirty="0">
                <a:solidFill>
                  <a:schemeClr val="bg2"/>
                </a:solidFill>
              </a:rPr>
              <a:t>Lubricants used</a:t>
            </a:r>
          </a:p>
          <a:p>
            <a:endParaRPr lang="en-US" sz="2000" dirty="0">
              <a:solidFill>
                <a:schemeClr val="bg2"/>
              </a:solidFill>
            </a:endParaRPr>
          </a:p>
          <a:p>
            <a:r>
              <a:rPr lang="en-US" sz="2000" dirty="0" smtClean="0">
                <a:solidFill>
                  <a:srgbClr val="FF0000"/>
                </a:solidFill>
              </a:rPr>
              <a:t>9. How </a:t>
            </a:r>
            <a:r>
              <a:rPr lang="en-US" sz="2000" dirty="0">
                <a:solidFill>
                  <a:srgbClr val="FF0000"/>
                </a:solidFill>
              </a:rPr>
              <a:t>to select the right bearing for your</a:t>
            </a:r>
          </a:p>
          <a:p>
            <a:r>
              <a:rPr lang="en-US" sz="2000" dirty="0">
                <a:solidFill>
                  <a:srgbClr val="FF0000"/>
                </a:solidFill>
              </a:rPr>
              <a:t>     application</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32</a:t>
            </a:r>
            <a:endParaRPr lang="en-US" dirty="0"/>
          </a:p>
        </p:txBody>
      </p:sp>
    </p:spTree>
    <p:extLst>
      <p:ext uri="{BB962C8B-B14F-4D97-AF65-F5344CB8AC3E}">
        <p14:creationId xmlns:p14="http://schemas.microsoft.com/office/powerpoint/2010/main" val="2238839806"/>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9216" y="146051"/>
            <a:ext cx="8636873" cy="1074611"/>
          </a:xfrm>
        </p:spPr>
        <p:txBody>
          <a:bodyPr/>
          <a:lstStyle/>
          <a:p>
            <a:r>
              <a:rPr lang="en-US" dirty="0" smtClean="0"/>
              <a:t>How to select the right bearing for your </a:t>
            </a:r>
            <a:br>
              <a:rPr lang="en-US" dirty="0" smtClean="0"/>
            </a:br>
            <a:r>
              <a:rPr lang="en-US" dirty="0" smtClean="0"/>
              <a:t>application</a:t>
            </a:r>
            <a:endParaRPr lang="en-US" dirty="0"/>
          </a:p>
        </p:txBody>
      </p:sp>
      <p:sp>
        <p:nvSpPr>
          <p:cNvPr id="4" name="TextBox 3"/>
          <p:cNvSpPr txBox="1"/>
          <p:nvPr/>
        </p:nvSpPr>
        <p:spPr>
          <a:xfrm>
            <a:off x="603250" y="1822450"/>
            <a:ext cx="8382000" cy="3970241"/>
          </a:xfrm>
          <a:prstGeom prst="rect">
            <a:avLst/>
          </a:prstGeom>
          <a:noFill/>
        </p:spPr>
        <p:txBody>
          <a:bodyPr wrap="square" lIns="91364" tIns="45682" rIns="91364" bIns="45682" rtlCol="0">
            <a:spAutoFit/>
          </a:bodyPr>
          <a:lstStyle/>
          <a:p>
            <a:pPr algn="just"/>
            <a:r>
              <a:rPr lang="en-US" sz="2000" dirty="0" smtClean="0">
                <a:solidFill>
                  <a:schemeClr val="bg2"/>
                </a:solidFill>
              </a:rPr>
              <a:t>By itself, this lecture does not contain sufficient information to select or analyze what bearing to use. </a:t>
            </a:r>
            <a:endParaRPr lang="en-US" sz="2000" dirty="0">
              <a:solidFill>
                <a:schemeClr val="bg2"/>
              </a:solidFill>
            </a:endParaRPr>
          </a:p>
          <a:p>
            <a:pPr algn="just"/>
            <a:endParaRPr lang="en-US" sz="2000" dirty="0" smtClean="0">
              <a:solidFill>
                <a:schemeClr val="bg2"/>
              </a:solidFill>
            </a:endParaRPr>
          </a:p>
          <a:p>
            <a:pPr algn="just"/>
            <a:r>
              <a:rPr lang="en-US" sz="2000" dirty="0" smtClean="0">
                <a:solidFill>
                  <a:schemeClr val="bg2"/>
                </a:solidFill>
              </a:rPr>
              <a:t>Bearing manufacturer’s catalogs contain the information needed to select a preliminary bearing design that then may need modification based on more detailed evaluation. Depending on the complexity and criticality of the application you should consider seeking expert </a:t>
            </a:r>
            <a:r>
              <a:rPr lang="en-US" sz="2000" smtClean="0">
                <a:solidFill>
                  <a:schemeClr val="bg2"/>
                </a:solidFill>
              </a:rPr>
              <a:t>help . </a:t>
            </a:r>
            <a:endParaRPr lang="en-US" sz="2000" dirty="0" smtClean="0">
              <a:solidFill>
                <a:schemeClr val="bg2"/>
              </a:solidFill>
            </a:endParaRPr>
          </a:p>
          <a:p>
            <a:pPr algn="just"/>
            <a:endParaRPr lang="en-US" sz="2000" dirty="0">
              <a:solidFill>
                <a:schemeClr val="bg2"/>
              </a:solidFill>
            </a:endParaRPr>
          </a:p>
          <a:p>
            <a:pPr algn="just"/>
            <a:r>
              <a:rPr lang="en-US" sz="2000" dirty="0" smtClean="0">
                <a:solidFill>
                  <a:schemeClr val="bg2"/>
                </a:solidFill>
              </a:rPr>
              <a:t>It is the failure to follow fundamental bearing industry specifications that often causes premature failures. The specifications for the most fundamental aspects are too often ignored and that leads to unreliable performance and premature failures.</a:t>
            </a:r>
            <a:endParaRPr lang="en-US" sz="2000" dirty="0">
              <a:solidFill>
                <a:schemeClr val="bg2"/>
              </a:solidFill>
            </a:endParaRPr>
          </a:p>
        </p:txBody>
      </p:sp>
      <p:sp>
        <p:nvSpPr>
          <p:cNvPr id="5" name="TextBox 4"/>
          <p:cNvSpPr txBox="1"/>
          <p:nvPr/>
        </p:nvSpPr>
        <p:spPr>
          <a:xfrm>
            <a:off x="4413250" y="7113268"/>
            <a:ext cx="609600" cy="341632"/>
          </a:xfrm>
          <a:prstGeom prst="rect">
            <a:avLst/>
          </a:prstGeom>
          <a:noFill/>
        </p:spPr>
        <p:txBody>
          <a:bodyPr wrap="square" rtlCol="0">
            <a:spAutoFit/>
          </a:bodyPr>
          <a:lstStyle/>
          <a:p>
            <a:pPr algn="ctr"/>
            <a:r>
              <a:rPr lang="en-US" dirty="0" smtClean="0"/>
              <a:t>33</a:t>
            </a:r>
            <a:endParaRPr lang="en-US" dirty="0"/>
          </a:p>
        </p:txBody>
      </p:sp>
    </p:spTree>
    <p:extLst>
      <p:ext uri="{BB962C8B-B14F-4D97-AF65-F5344CB8AC3E}">
        <p14:creationId xmlns:p14="http://schemas.microsoft.com/office/powerpoint/2010/main" val="20424698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133" y="463560"/>
            <a:ext cx="3357957" cy="576307"/>
          </a:xfrm>
        </p:spPr>
        <p:txBody>
          <a:bodyPr/>
          <a:lstStyle/>
          <a:p>
            <a:r>
              <a:rPr lang="en-US" dirty="0" smtClean="0"/>
              <a:t>Back-up Slides</a:t>
            </a:r>
            <a:endParaRPr lang="en-US" dirty="0"/>
          </a:p>
        </p:txBody>
      </p:sp>
      <p:sp>
        <p:nvSpPr>
          <p:cNvPr id="3" name="TextBox 2"/>
          <p:cNvSpPr txBox="1"/>
          <p:nvPr/>
        </p:nvSpPr>
        <p:spPr>
          <a:xfrm>
            <a:off x="4413250" y="7113268"/>
            <a:ext cx="609600" cy="341632"/>
          </a:xfrm>
          <a:prstGeom prst="rect">
            <a:avLst/>
          </a:prstGeom>
          <a:noFill/>
        </p:spPr>
        <p:txBody>
          <a:bodyPr wrap="square" rtlCol="0">
            <a:spAutoFit/>
          </a:bodyPr>
          <a:lstStyle/>
          <a:p>
            <a:pPr algn="ctr"/>
            <a:r>
              <a:rPr lang="en-US" dirty="0" smtClean="0"/>
              <a:t>34</a:t>
            </a:r>
            <a:endParaRPr lang="en-US" dirty="0"/>
          </a:p>
        </p:txBody>
      </p:sp>
    </p:spTree>
    <p:extLst>
      <p:ext uri="{BB962C8B-B14F-4D97-AF65-F5344CB8AC3E}">
        <p14:creationId xmlns:p14="http://schemas.microsoft.com/office/powerpoint/2010/main" val="21748826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202" y="374651"/>
            <a:ext cx="7899599" cy="577594"/>
          </a:xfrm>
        </p:spPr>
        <p:txBody>
          <a:bodyPr/>
          <a:lstStyle/>
          <a:p>
            <a:r>
              <a:rPr lang="en-US" dirty="0" smtClean="0"/>
              <a:t>Theoretical basis of Static Capacity</a:t>
            </a:r>
            <a:endParaRPr lang="en-US" dirty="0"/>
          </a:p>
        </p:txBody>
      </p:sp>
      <p:sp>
        <p:nvSpPr>
          <p:cNvPr id="8" name="Rectangle 7"/>
          <p:cNvSpPr/>
          <p:nvPr/>
        </p:nvSpPr>
        <p:spPr>
          <a:xfrm>
            <a:off x="679457" y="1670050"/>
            <a:ext cx="8001000" cy="4856714"/>
          </a:xfrm>
          <a:prstGeom prst="rect">
            <a:avLst/>
          </a:prstGeom>
        </p:spPr>
        <p:txBody>
          <a:bodyPr wrap="square" lIns="91364" tIns="45682" rIns="91364" bIns="45682">
            <a:spAutoFit/>
          </a:bodyPr>
          <a:lstStyle/>
          <a:p>
            <a:pPr fontAlgn="auto">
              <a:spcBef>
                <a:spcPts val="0"/>
              </a:spcBef>
              <a:spcAft>
                <a:spcPts val="0"/>
              </a:spcAft>
              <a:defRPr/>
            </a:pPr>
            <a:r>
              <a:rPr lang="en-US" sz="2400" dirty="0">
                <a:solidFill>
                  <a:srgbClr val="000000"/>
                </a:solidFill>
              </a:rPr>
              <a:t>Applying Hertzian contact stress theory, Timoshenko in 1934 showed that the maximum sub-surface shear stress goes plastic when the mean contact stress at the surface equals 1.1 times the yield stress in simple tension </a:t>
            </a:r>
            <a:r>
              <a:rPr lang="en-US" sz="2400" dirty="0" smtClean="0">
                <a:solidFill>
                  <a:schemeClr val="bg2"/>
                </a:solidFill>
              </a:rPr>
              <a:t>or </a:t>
            </a:r>
            <a:r>
              <a:rPr lang="en-US" sz="2400" dirty="0">
                <a:solidFill>
                  <a:schemeClr val="bg2"/>
                </a:solidFill>
              </a:rPr>
              <a:t>frictionless </a:t>
            </a:r>
            <a:r>
              <a:rPr lang="en-US" sz="2400" dirty="0" smtClean="0">
                <a:solidFill>
                  <a:schemeClr val="bg2"/>
                </a:solidFill>
              </a:rPr>
              <a:t>compression </a:t>
            </a:r>
            <a:endParaRPr lang="en-US" sz="2400" dirty="0">
              <a:solidFill>
                <a:srgbClr val="000000"/>
              </a:solidFill>
            </a:endParaRPr>
          </a:p>
          <a:p>
            <a:pPr fontAlgn="auto">
              <a:spcBef>
                <a:spcPts val="0"/>
              </a:spcBef>
              <a:spcAft>
                <a:spcPts val="0"/>
              </a:spcAft>
              <a:defRPr/>
            </a:pPr>
            <a:r>
              <a:rPr lang="en-US" sz="2400" i="1" dirty="0">
                <a:solidFill>
                  <a:srgbClr val="000000"/>
                </a:solidFill>
              </a:rPr>
              <a:t>			</a:t>
            </a:r>
            <a:r>
              <a:rPr lang="en-US" sz="2800" i="1" dirty="0">
                <a:solidFill>
                  <a:srgbClr val="000000"/>
                </a:solidFill>
              </a:rPr>
              <a:t>Sm = l.l Y</a:t>
            </a:r>
          </a:p>
          <a:p>
            <a:pPr fontAlgn="auto">
              <a:spcBef>
                <a:spcPts val="0"/>
              </a:spcBef>
              <a:spcAft>
                <a:spcPts val="0"/>
              </a:spcAft>
              <a:defRPr/>
            </a:pPr>
            <a:endParaRPr lang="en-US" sz="2800" i="1" dirty="0">
              <a:solidFill>
                <a:srgbClr val="000000"/>
              </a:solidFill>
            </a:endParaRPr>
          </a:p>
          <a:p>
            <a:pPr fontAlgn="auto">
              <a:spcBef>
                <a:spcPts val="0"/>
              </a:spcBef>
              <a:spcAft>
                <a:spcPts val="0"/>
              </a:spcAft>
              <a:defRPr/>
            </a:pPr>
            <a:r>
              <a:rPr lang="en-US" sz="2400" i="1" dirty="0">
                <a:solidFill>
                  <a:srgbClr val="000000"/>
                </a:solidFill>
              </a:rPr>
              <a:t>Bearing companies referred to this limit as a “quiet running” static capacity – but no one verified this with empirical data until Murphy and </a:t>
            </a:r>
            <a:r>
              <a:rPr lang="en-US" sz="2400" i="1" dirty="0" smtClean="0">
                <a:solidFill>
                  <a:srgbClr val="000000"/>
                </a:solidFill>
              </a:rPr>
              <a:t>Leveille (my father) </a:t>
            </a:r>
            <a:r>
              <a:rPr lang="en-US" sz="2400" i="1" dirty="0">
                <a:solidFill>
                  <a:srgbClr val="000000"/>
                </a:solidFill>
              </a:rPr>
              <a:t>in 1974  when it was shown that torque noise doubled when 			</a:t>
            </a:r>
            <a:r>
              <a:rPr lang="el-GR" sz="2400" i="1" dirty="0">
                <a:solidFill>
                  <a:srgbClr val="000000"/>
                </a:solidFill>
              </a:rPr>
              <a:t>Δ</a:t>
            </a:r>
            <a:r>
              <a:rPr lang="en-US" sz="2400" i="1" dirty="0">
                <a:solidFill>
                  <a:srgbClr val="000000"/>
                </a:solidFill>
              </a:rPr>
              <a:t>/d </a:t>
            </a:r>
            <a:r>
              <a:rPr lang="en-US" sz="2400" i="1" dirty="0" smtClean="0">
                <a:solidFill>
                  <a:srgbClr val="000000"/>
                </a:solidFill>
              </a:rPr>
              <a:t>~ </a:t>
            </a:r>
            <a:r>
              <a:rPr lang="en-US" sz="2400" i="1" dirty="0">
                <a:solidFill>
                  <a:srgbClr val="000000"/>
                </a:solidFill>
              </a:rPr>
              <a:t>.00003</a:t>
            </a:r>
          </a:p>
          <a:p>
            <a:pPr fontAlgn="auto">
              <a:spcBef>
                <a:spcPts val="0"/>
              </a:spcBef>
              <a:spcAft>
                <a:spcPts val="0"/>
              </a:spcAft>
              <a:defRPr/>
            </a:pPr>
            <a:r>
              <a:rPr lang="en-US" sz="2400" i="1" dirty="0">
                <a:solidFill>
                  <a:srgbClr val="000000"/>
                </a:solidFill>
              </a:rPr>
              <a:t>Where d = ball diameter and </a:t>
            </a:r>
            <a:r>
              <a:rPr lang="el-GR" sz="2400" i="1" dirty="0">
                <a:solidFill>
                  <a:srgbClr val="000000"/>
                </a:solidFill>
              </a:rPr>
              <a:t>Δ</a:t>
            </a:r>
            <a:r>
              <a:rPr lang="en-US" sz="2400" i="1" dirty="0">
                <a:solidFill>
                  <a:srgbClr val="000000"/>
                </a:solidFill>
              </a:rPr>
              <a:t> = permanent indentation depth. </a:t>
            </a:r>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35</a:t>
            </a:r>
            <a:endParaRPr lang="en-US" dirty="0"/>
          </a:p>
        </p:txBody>
      </p:sp>
    </p:spTree>
    <p:extLst>
      <p:ext uri="{BB962C8B-B14F-4D97-AF65-F5344CB8AC3E}">
        <p14:creationId xmlns:p14="http://schemas.microsoft.com/office/powerpoint/2010/main" val="9879455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7250" y="1441450"/>
            <a:ext cx="4894586" cy="5283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1"/>
          <p:cNvSpPr>
            <a:spLocks noGrp="1"/>
          </p:cNvSpPr>
          <p:nvPr>
            <p:ph type="title"/>
          </p:nvPr>
        </p:nvSpPr>
        <p:spPr>
          <a:xfrm>
            <a:off x="542568" y="146050"/>
            <a:ext cx="9112965" cy="1074611"/>
          </a:xfrm>
        </p:spPr>
        <p:txBody>
          <a:bodyPr/>
          <a:lstStyle/>
          <a:p>
            <a:r>
              <a:rPr lang="en-US" dirty="0" smtClean="0"/>
              <a:t>Example </a:t>
            </a:r>
            <a:r>
              <a:rPr lang="en-US" dirty="0"/>
              <a:t>of the </a:t>
            </a:r>
            <a:r>
              <a:rPr lang="en-US" dirty="0" smtClean="0"/>
              <a:t>information </a:t>
            </a:r>
            <a:r>
              <a:rPr lang="en-US" dirty="0"/>
              <a:t>for </a:t>
            </a:r>
            <a:r>
              <a:rPr lang="en-US" dirty="0" smtClean="0"/>
              <a:t>greases </a:t>
            </a:r>
            <a:r>
              <a:rPr lang="en-US" dirty="0"/>
              <a:t>in </a:t>
            </a:r>
            <a:r>
              <a:rPr lang="en-US" dirty="0" smtClean="0"/>
              <a:t/>
            </a:r>
            <a:br>
              <a:rPr lang="en-US" dirty="0" smtClean="0"/>
            </a:br>
            <a:r>
              <a:rPr lang="en-US" dirty="0" smtClean="0"/>
              <a:t>the </a:t>
            </a:r>
            <a:r>
              <a:rPr lang="en-US" dirty="0"/>
              <a:t>Barden </a:t>
            </a:r>
            <a:r>
              <a:rPr lang="en-US" dirty="0" smtClean="0"/>
              <a:t>catalog</a:t>
            </a:r>
            <a:endParaRPr lang="en-US" dirty="0"/>
          </a:p>
        </p:txBody>
      </p:sp>
      <p:sp>
        <p:nvSpPr>
          <p:cNvPr id="4" name="TextBox 3"/>
          <p:cNvSpPr txBox="1"/>
          <p:nvPr/>
        </p:nvSpPr>
        <p:spPr>
          <a:xfrm>
            <a:off x="4413250" y="7113268"/>
            <a:ext cx="609600" cy="341632"/>
          </a:xfrm>
          <a:prstGeom prst="rect">
            <a:avLst/>
          </a:prstGeom>
          <a:noFill/>
        </p:spPr>
        <p:txBody>
          <a:bodyPr wrap="square" rtlCol="0">
            <a:spAutoFit/>
          </a:bodyPr>
          <a:lstStyle/>
          <a:p>
            <a:pPr algn="ctr"/>
            <a:r>
              <a:rPr lang="en-US" dirty="0" smtClean="0"/>
              <a:t>36</a:t>
            </a:r>
            <a:endParaRPr lang="en-US" dirty="0"/>
          </a:p>
        </p:txBody>
      </p:sp>
    </p:spTree>
    <p:extLst>
      <p:ext uri="{BB962C8B-B14F-4D97-AF65-F5344CB8AC3E}">
        <p14:creationId xmlns:p14="http://schemas.microsoft.com/office/powerpoint/2010/main" val="296073946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bwMode="auto">
          <a:ln>
            <a:miter lim="800000"/>
            <a:headEnd/>
            <a:tailEnd/>
          </a:ln>
        </p:spPr>
        <p:txBody>
          <a:bodyPr vert="horz" wrap="square" lIns="98253" tIns="49126" rIns="98253" bIns="49126" numCol="1" anchor="t" anchorCtr="0" compatLnSpc="1">
            <a:prstTxWarp prst="textNoShape">
              <a:avLst/>
            </a:prstTxWarp>
            <a:normAutofit fontScale="90000"/>
          </a:bodyPr>
          <a:lstStyle/>
          <a:p>
            <a:pPr eaLnBrk="1" hangingPunct="1"/>
            <a:r>
              <a:rPr lang="en-US" altLang="en-US" sz="4600" dirty="0"/>
              <a:t/>
            </a:r>
            <a:br>
              <a:rPr lang="en-US" altLang="en-US" sz="4600" dirty="0"/>
            </a:br>
            <a:r>
              <a:rPr lang="en-US" altLang="en-US" sz="4600" dirty="0"/>
              <a:t>Questions???</a:t>
            </a:r>
            <a:br>
              <a:rPr lang="en-US" altLang="en-US" sz="4600" dirty="0"/>
            </a:br>
            <a:r>
              <a:rPr lang="en-US" altLang="en-US" sz="4600" dirty="0"/>
              <a:t/>
            </a:r>
            <a:br>
              <a:rPr lang="en-US" altLang="en-US" sz="4600" dirty="0"/>
            </a:br>
            <a:r>
              <a:rPr lang="en-US" altLang="en-US" sz="4600" dirty="0"/>
              <a:t/>
            </a:r>
            <a:br>
              <a:rPr lang="en-US" altLang="en-US" sz="4600" dirty="0"/>
            </a:br>
            <a:r>
              <a:rPr lang="en-US" altLang="en-US" sz="4600" dirty="0"/>
              <a:t/>
            </a:r>
            <a:br>
              <a:rPr lang="en-US" altLang="en-US" sz="4600" dirty="0"/>
            </a:br>
            <a:endParaRPr lang="en-US" altLang="en-US" sz="4600" dirty="0"/>
          </a:p>
        </p:txBody>
      </p:sp>
      <p:sp>
        <p:nvSpPr>
          <p:cNvPr id="4" name="Slide Number Placeholder 3"/>
          <p:cNvSpPr>
            <a:spLocks noGrp="1"/>
          </p:cNvSpPr>
          <p:nvPr>
            <p:ph type="sldNum" sz="quarter" idx="11"/>
          </p:nvPr>
        </p:nvSpPr>
        <p:spPr/>
        <p:txBody>
          <a:bodyPr/>
          <a:lstStyle>
            <a:lvl1pPr eaLnBrk="0" hangingPunct="0">
              <a:defRPr>
                <a:solidFill>
                  <a:schemeClr val="tx1"/>
                </a:solidFill>
                <a:latin typeface="Arial" charset="0"/>
              </a:defRPr>
            </a:lvl1pPr>
            <a:lvl2pPr marL="798306" indent="-307041" eaLnBrk="0" hangingPunct="0">
              <a:defRPr>
                <a:solidFill>
                  <a:schemeClr val="tx1"/>
                </a:solidFill>
                <a:latin typeface="Arial" charset="0"/>
              </a:defRPr>
            </a:lvl2pPr>
            <a:lvl3pPr marL="1228164" indent="-245633" eaLnBrk="0" hangingPunct="0">
              <a:defRPr>
                <a:solidFill>
                  <a:schemeClr val="tx1"/>
                </a:solidFill>
                <a:latin typeface="Arial" charset="0"/>
              </a:defRPr>
            </a:lvl3pPr>
            <a:lvl4pPr marL="1719430" indent="-245633" eaLnBrk="0" hangingPunct="0">
              <a:defRPr>
                <a:solidFill>
                  <a:schemeClr val="tx1"/>
                </a:solidFill>
                <a:latin typeface="Arial" charset="0"/>
              </a:defRPr>
            </a:lvl4pPr>
            <a:lvl5pPr marL="2210695" indent="-245633" eaLnBrk="0" hangingPunct="0">
              <a:defRPr>
                <a:solidFill>
                  <a:schemeClr val="tx1"/>
                </a:solidFill>
                <a:latin typeface="Arial" charset="0"/>
              </a:defRPr>
            </a:lvl5pPr>
            <a:lvl6pPr marL="2701960" indent="-245633" eaLnBrk="0" fontAlgn="base" hangingPunct="0">
              <a:spcBef>
                <a:spcPct val="0"/>
              </a:spcBef>
              <a:spcAft>
                <a:spcPct val="0"/>
              </a:spcAft>
              <a:defRPr>
                <a:solidFill>
                  <a:schemeClr val="tx1"/>
                </a:solidFill>
                <a:latin typeface="Arial" charset="0"/>
              </a:defRPr>
            </a:lvl6pPr>
            <a:lvl7pPr marL="3193225" indent="-245633" eaLnBrk="0" fontAlgn="base" hangingPunct="0">
              <a:spcBef>
                <a:spcPct val="0"/>
              </a:spcBef>
              <a:spcAft>
                <a:spcPct val="0"/>
              </a:spcAft>
              <a:defRPr>
                <a:solidFill>
                  <a:schemeClr val="tx1"/>
                </a:solidFill>
                <a:latin typeface="Arial" charset="0"/>
              </a:defRPr>
            </a:lvl7pPr>
            <a:lvl8pPr marL="3684491" indent="-245633" eaLnBrk="0" fontAlgn="base" hangingPunct="0">
              <a:spcBef>
                <a:spcPct val="0"/>
              </a:spcBef>
              <a:spcAft>
                <a:spcPct val="0"/>
              </a:spcAft>
              <a:defRPr>
                <a:solidFill>
                  <a:schemeClr val="tx1"/>
                </a:solidFill>
                <a:latin typeface="Arial" charset="0"/>
              </a:defRPr>
            </a:lvl8pPr>
            <a:lvl9pPr marL="4175757" indent="-245633"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0000"/>
                </a:solidFill>
              </a:rPr>
              <a:t>Page: </a:t>
            </a:r>
            <a:fld id="{B1C24FA8-8BEC-4558-BD18-97E9E77C9915}" type="slidenum">
              <a:rPr lang="en-US" altLang="en-US">
                <a:solidFill>
                  <a:srgbClr val="000000"/>
                </a:solidFill>
              </a:rPr>
              <a:pPr eaLnBrk="1" hangingPunct="1"/>
              <a:t>39</a:t>
            </a:fld>
            <a:endParaRPr lang="en-US" altLang="en-US" dirty="0">
              <a:solidFill>
                <a:srgbClr val="000000"/>
              </a:solidFill>
            </a:endParaRPr>
          </a:p>
        </p:txBody>
      </p:sp>
    </p:spTree>
    <p:extLst>
      <p:ext uri="{BB962C8B-B14F-4D97-AF65-F5344CB8AC3E}">
        <p14:creationId xmlns:p14="http://schemas.microsoft.com/office/powerpoint/2010/main" val="4278952031"/>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0" y="2816297"/>
            <a:ext cx="9740900" cy="3839619"/>
          </a:xfrm>
          <a:prstGeom prst="rect">
            <a:avLst/>
          </a:prstGeom>
        </p:spPr>
        <p:txBody>
          <a:bodyPr lIns="91226" tIns="45614" rIns="91226" bIns="45614">
            <a:normAutofit/>
          </a:bodyPr>
          <a:lstStyle>
            <a:lvl1pPr defTabSz="847725" eaLnBrk="0" hangingPunct="0">
              <a:defRPr>
                <a:solidFill>
                  <a:schemeClr val="tx1"/>
                </a:solidFill>
                <a:latin typeface="Arial" charset="0"/>
              </a:defRPr>
            </a:lvl1pPr>
            <a:lvl2pPr marL="742950" indent="-285750" defTabSz="847725" eaLnBrk="0" hangingPunct="0">
              <a:defRPr>
                <a:solidFill>
                  <a:schemeClr val="tx1"/>
                </a:solidFill>
                <a:latin typeface="Arial" charset="0"/>
              </a:defRPr>
            </a:lvl2pPr>
            <a:lvl3pPr marL="1143000" indent="-228600" defTabSz="847725" eaLnBrk="0" hangingPunct="0">
              <a:defRPr>
                <a:solidFill>
                  <a:schemeClr val="tx1"/>
                </a:solidFill>
                <a:latin typeface="Arial" charset="0"/>
              </a:defRPr>
            </a:lvl3pPr>
            <a:lvl4pPr marL="1600200" indent="-228600" defTabSz="847725" eaLnBrk="0" hangingPunct="0">
              <a:defRPr>
                <a:solidFill>
                  <a:schemeClr val="tx1"/>
                </a:solidFill>
                <a:latin typeface="Arial" charset="0"/>
              </a:defRPr>
            </a:lvl4pPr>
            <a:lvl5pPr marL="2057400" indent="-228600" defTabSz="847725" eaLnBrk="0" hangingPunct="0">
              <a:defRPr>
                <a:solidFill>
                  <a:schemeClr val="tx1"/>
                </a:solidFill>
                <a:latin typeface="Arial" charset="0"/>
              </a:defRPr>
            </a:lvl5pPr>
            <a:lvl6pPr marL="2514600" indent="-228600" defTabSz="847725" eaLnBrk="0" fontAlgn="base" hangingPunct="0">
              <a:spcBef>
                <a:spcPct val="0"/>
              </a:spcBef>
              <a:spcAft>
                <a:spcPct val="0"/>
              </a:spcAft>
              <a:defRPr>
                <a:solidFill>
                  <a:schemeClr val="tx1"/>
                </a:solidFill>
                <a:latin typeface="Arial" charset="0"/>
              </a:defRPr>
            </a:lvl6pPr>
            <a:lvl7pPr marL="2971800" indent="-228600" defTabSz="847725" eaLnBrk="0" fontAlgn="base" hangingPunct="0">
              <a:spcBef>
                <a:spcPct val="0"/>
              </a:spcBef>
              <a:spcAft>
                <a:spcPct val="0"/>
              </a:spcAft>
              <a:defRPr>
                <a:solidFill>
                  <a:schemeClr val="tx1"/>
                </a:solidFill>
                <a:latin typeface="Arial" charset="0"/>
              </a:defRPr>
            </a:lvl7pPr>
            <a:lvl8pPr marL="3429000" indent="-228600" defTabSz="847725" eaLnBrk="0" fontAlgn="base" hangingPunct="0">
              <a:spcBef>
                <a:spcPct val="0"/>
              </a:spcBef>
              <a:spcAft>
                <a:spcPct val="0"/>
              </a:spcAft>
              <a:defRPr>
                <a:solidFill>
                  <a:schemeClr val="tx1"/>
                </a:solidFill>
                <a:latin typeface="Arial" charset="0"/>
              </a:defRPr>
            </a:lvl8pPr>
            <a:lvl9pPr marL="3886200" indent="-228600" defTabSz="847725" eaLnBrk="0" fontAlgn="base" hangingPunct="0">
              <a:spcBef>
                <a:spcPct val="0"/>
              </a:spcBef>
              <a:spcAft>
                <a:spcPct val="0"/>
              </a:spcAft>
              <a:defRPr>
                <a:solidFill>
                  <a:schemeClr val="tx1"/>
                </a:solidFill>
                <a:latin typeface="Arial" charset="0"/>
              </a:defRPr>
            </a:lvl9pPr>
          </a:lstStyle>
          <a:p>
            <a:pPr algn="ctr" eaLnBrk="1" fontAlgn="auto" hangingPunct="1">
              <a:lnSpc>
                <a:spcPct val="80000"/>
              </a:lnSpc>
              <a:spcBef>
                <a:spcPts val="0"/>
              </a:spcBef>
              <a:spcAft>
                <a:spcPts val="0"/>
              </a:spcAft>
            </a:pPr>
            <a:endParaRPr lang="en-US" altLang="en-US" sz="2500" dirty="0">
              <a:solidFill>
                <a:srgbClr val="0070C0"/>
              </a:solidFill>
            </a:endParaRPr>
          </a:p>
          <a:p>
            <a:pPr algn="ctr" eaLnBrk="1" fontAlgn="auto" hangingPunct="1">
              <a:lnSpc>
                <a:spcPct val="80000"/>
              </a:lnSpc>
              <a:spcBef>
                <a:spcPts val="0"/>
              </a:spcBef>
              <a:spcAft>
                <a:spcPts val="0"/>
              </a:spcAft>
            </a:pPr>
            <a:endParaRPr lang="en-US" altLang="en-US" sz="3000" dirty="0">
              <a:solidFill>
                <a:srgbClr val="0070C0"/>
              </a:solidFill>
            </a:endParaRPr>
          </a:p>
          <a:p>
            <a:pPr algn="ctr" eaLnBrk="1" fontAlgn="auto" hangingPunct="1">
              <a:lnSpc>
                <a:spcPct val="80000"/>
              </a:lnSpc>
              <a:spcBef>
                <a:spcPts val="0"/>
              </a:spcBef>
              <a:spcAft>
                <a:spcPts val="0"/>
              </a:spcAft>
            </a:pPr>
            <a:r>
              <a:rPr lang="en-US" altLang="en-US" sz="3300" i="1" u="sng" dirty="0">
                <a:solidFill>
                  <a:srgbClr val="0070C0"/>
                </a:solidFill>
              </a:rPr>
              <a:t>Upcoming SLaMS Webcast</a:t>
            </a:r>
            <a:r>
              <a:rPr lang="en-US" altLang="en-US" sz="3300" i="1" dirty="0">
                <a:solidFill>
                  <a:srgbClr val="0070C0"/>
                </a:solidFill>
              </a:rPr>
              <a:t>:</a:t>
            </a:r>
          </a:p>
          <a:p>
            <a:pPr algn="ctr" eaLnBrk="1" fontAlgn="auto" hangingPunct="1">
              <a:lnSpc>
                <a:spcPct val="80000"/>
              </a:lnSpc>
              <a:spcBef>
                <a:spcPts val="0"/>
              </a:spcBef>
              <a:spcAft>
                <a:spcPts val="0"/>
              </a:spcAft>
            </a:pPr>
            <a:endParaRPr lang="en-US" altLang="en-US" sz="3000" dirty="0" smtClean="0">
              <a:solidFill>
                <a:srgbClr val="0070C0"/>
              </a:solidFill>
            </a:endParaRPr>
          </a:p>
          <a:p>
            <a:pPr algn="ctr" eaLnBrk="1" fontAlgn="auto" hangingPunct="1">
              <a:lnSpc>
                <a:spcPct val="80000"/>
              </a:lnSpc>
              <a:spcBef>
                <a:spcPts val="0"/>
              </a:spcBef>
              <a:spcAft>
                <a:spcPts val="0"/>
              </a:spcAft>
            </a:pPr>
            <a:r>
              <a:rPr lang="en-US" altLang="en-US" sz="3900" dirty="0" smtClean="0">
                <a:solidFill>
                  <a:srgbClr val="001E5C"/>
                </a:solidFill>
              </a:rPr>
              <a:t>Force Limited Testing</a:t>
            </a:r>
          </a:p>
          <a:p>
            <a:pPr algn="ctr" eaLnBrk="1" fontAlgn="auto" hangingPunct="1">
              <a:lnSpc>
                <a:spcPct val="80000"/>
              </a:lnSpc>
              <a:spcBef>
                <a:spcPts val="0"/>
              </a:spcBef>
              <a:spcAft>
                <a:spcPts val="0"/>
              </a:spcAft>
            </a:pPr>
            <a:endParaRPr lang="en-US" altLang="en-US" sz="3000" b="0" dirty="0">
              <a:solidFill>
                <a:srgbClr val="001E5C"/>
              </a:solidFill>
            </a:endParaRPr>
          </a:p>
          <a:p>
            <a:pPr algn="ctr" eaLnBrk="1" fontAlgn="auto" hangingPunct="1">
              <a:lnSpc>
                <a:spcPct val="110000"/>
              </a:lnSpc>
              <a:spcBef>
                <a:spcPts val="0"/>
              </a:spcBef>
              <a:spcAft>
                <a:spcPts val="0"/>
              </a:spcAft>
            </a:pPr>
            <a:r>
              <a:rPr lang="en-US" altLang="en-US" sz="3400" i="1" dirty="0" smtClean="0">
                <a:solidFill>
                  <a:srgbClr val="0070C0"/>
                </a:solidFill>
              </a:rPr>
              <a:t>Dr. Ali </a:t>
            </a:r>
            <a:r>
              <a:rPr lang="en-US" altLang="en-US" sz="3400" i="1" dirty="0" err="1" smtClean="0">
                <a:solidFill>
                  <a:srgbClr val="0070C0"/>
                </a:solidFill>
              </a:rPr>
              <a:t>Kolaini</a:t>
            </a:r>
            <a:endParaRPr lang="en-US" altLang="en-US" sz="3400" i="1" dirty="0">
              <a:solidFill>
                <a:srgbClr val="0070C0"/>
              </a:solidFill>
            </a:endParaRPr>
          </a:p>
          <a:p>
            <a:pPr algn="ctr" eaLnBrk="1" fontAlgn="auto" hangingPunct="1">
              <a:lnSpc>
                <a:spcPct val="110000"/>
              </a:lnSpc>
              <a:spcBef>
                <a:spcPts val="0"/>
              </a:spcBef>
              <a:spcAft>
                <a:spcPts val="0"/>
              </a:spcAft>
            </a:pPr>
            <a:r>
              <a:rPr lang="en-US" altLang="en-US" sz="3400" i="1" dirty="0" smtClean="0">
                <a:solidFill>
                  <a:srgbClr val="0070C0"/>
                </a:solidFill>
              </a:rPr>
              <a:t>May, 2014</a:t>
            </a:r>
            <a:endParaRPr lang="en-US" altLang="en-US" sz="3000" b="0" i="1" dirty="0">
              <a:solidFill>
                <a:srgbClr val="0070C0"/>
              </a:solidFill>
            </a:endParaRPr>
          </a:p>
          <a:p>
            <a:pPr algn="ctr" eaLnBrk="1" fontAlgn="auto" hangingPunct="1">
              <a:lnSpc>
                <a:spcPct val="80000"/>
              </a:lnSpc>
              <a:spcBef>
                <a:spcPts val="0"/>
              </a:spcBef>
              <a:spcAft>
                <a:spcPts val="0"/>
              </a:spcAft>
            </a:pPr>
            <a:endParaRPr lang="en-US" altLang="en-US" sz="2500" b="0" dirty="0">
              <a:solidFill>
                <a:srgbClr val="0070C0"/>
              </a:solidFill>
            </a:endParaRPr>
          </a:p>
          <a:p>
            <a:pPr algn="ctr" eaLnBrk="1" fontAlgn="auto" hangingPunct="1">
              <a:lnSpc>
                <a:spcPct val="80000"/>
              </a:lnSpc>
              <a:spcBef>
                <a:spcPts val="0"/>
              </a:spcBef>
              <a:spcAft>
                <a:spcPts val="0"/>
              </a:spcAft>
            </a:pPr>
            <a:endParaRPr lang="en-US" altLang="en-US" sz="2500" b="0" dirty="0">
              <a:solidFill>
                <a:srgbClr val="0070C0"/>
              </a:solidFill>
            </a:endParaRPr>
          </a:p>
        </p:txBody>
      </p:sp>
      <p:sp>
        <p:nvSpPr>
          <p:cNvPr id="7" name="Slide Number Placeholder 3"/>
          <p:cNvSpPr>
            <a:spLocks noGrp="1"/>
          </p:cNvSpPr>
          <p:nvPr>
            <p:ph type="sldNum" sz="quarter" idx="11"/>
          </p:nvPr>
        </p:nvSpPr>
        <p:spPr/>
        <p:txBody>
          <a:bodyPr/>
          <a:lstStyle>
            <a:lvl1pPr eaLnBrk="0" hangingPunct="0">
              <a:defRPr>
                <a:solidFill>
                  <a:schemeClr val="tx1"/>
                </a:solidFill>
                <a:latin typeface="Arial" charset="0"/>
              </a:defRPr>
            </a:lvl1pPr>
            <a:lvl2pPr marL="798306" indent="-307041" eaLnBrk="0" hangingPunct="0">
              <a:defRPr>
                <a:solidFill>
                  <a:schemeClr val="tx1"/>
                </a:solidFill>
                <a:latin typeface="Arial" charset="0"/>
              </a:defRPr>
            </a:lvl2pPr>
            <a:lvl3pPr marL="1228164" indent="-245633" eaLnBrk="0" hangingPunct="0">
              <a:defRPr>
                <a:solidFill>
                  <a:schemeClr val="tx1"/>
                </a:solidFill>
                <a:latin typeface="Arial" charset="0"/>
              </a:defRPr>
            </a:lvl3pPr>
            <a:lvl4pPr marL="1719430" indent="-245633" eaLnBrk="0" hangingPunct="0">
              <a:defRPr>
                <a:solidFill>
                  <a:schemeClr val="tx1"/>
                </a:solidFill>
                <a:latin typeface="Arial" charset="0"/>
              </a:defRPr>
            </a:lvl4pPr>
            <a:lvl5pPr marL="2210695" indent="-245633" eaLnBrk="0" hangingPunct="0">
              <a:defRPr>
                <a:solidFill>
                  <a:schemeClr val="tx1"/>
                </a:solidFill>
                <a:latin typeface="Arial" charset="0"/>
              </a:defRPr>
            </a:lvl5pPr>
            <a:lvl6pPr marL="2701960" indent="-245633" eaLnBrk="0" fontAlgn="base" hangingPunct="0">
              <a:spcBef>
                <a:spcPct val="0"/>
              </a:spcBef>
              <a:spcAft>
                <a:spcPct val="0"/>
              </a:spcAft>
              <a:defRPr>
                <a:solidFill>
                  <a:schemeClr val="tx1"/>
                </a:solidFill>
                <a:latin typeface="Arial" charset="0"/>
              </a:defRPr>
            </a:lvl6pPr>
            <a:lvl7pPr marL="3193225" indent="-245633" eaLnBrk="0" fontAlgn="base" hangingPunct="0">
              <a:spcBef>
                <a:spcPct val="0"/>
              </a:spcBef>
              <a:spcAft>
                <a:spcPct val="0"/>
              </a:spcAft>
              <a:defRPr>
                <a:solidFill>
                  <a:schemeClr val="tx1"/>
                </a:solidFill>
                <a:latin typeface="Arial" charset="0"/>
              </a:defRPr>
            </a:lvl7pPr>
            <a:lvl8pPr marL="3684491" indent="-245633" eaLnBrk="0" fontAlgn="base" hangingPunct="0">
              <a:spcBef>
                <a:spcPct val="0"/>
              </a:spcBef>
              <a:spcAft>
                <a:spcPct val="0"/>
              </a:spcAft>
              <a:defRPr>
                <a:solidFill>
                  <a:schemeClr val="tx1"/>
                </a:solidFill>
                <a:latin typeface="Arial" charset="0"/>
              </a:defRPr>
            </a:lvl8pPr>
            <a:lvl9pPr marL="4175757" indent="-245633"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000000"/>
                </a:solidFill>
              </a:rPr>
              <a:t>Page: </a:t>
            </a:r>
            <a:fld id="{75B9D05C-119B-48EA-83E2-6AEBD9A79C1A}" type="slidenum">
              <a:rPr lang="en-US" altLang="en-US">
                <a:solidFill>
                  <a:srgbClr val="000000"/>
                </a:solidFill>
              </a:rPr>
              <a:pPr eaLnBrk="1" hangingPunct="1"/>
              <a:t>40</a:t>
            </a:fld>
            <a:endParaRPr lang="en-US" altLang="en-US" dirty="0">
              <a:solidFill>
                <a:srgbClr val="000000"/>
              </a:solidFill>
            </a:endParaRPr>
          </a:p>
        </p:txBody>
      </p:sp>
      <p:sp>
        <p:nvSpPr>
          <p:cNvPr id="8" name="TextBox 7"/>
          <p:cNvSpPr txBox="1"/>
          <p:nvPr/>
        </p:nvSpPr>
        <p:spPr>
          <a:xfrm>
            <a:off x="0" y="1408151"/>
            <a:ext cx="9740900" cy="1438627"/>
          </a:xfrm>
          <a:prstGeom prst="rect">
            <a:avLst/>
          </a:prstGeom>
          <a:noFill/>
        </p:spPr>
        <p:txBody>
          <a:bodyPr lIns="98253" tIns="49126" rIns="98253" bIns="49126">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defTabSz="982530" eaLnBrk="1" fontAlgn="auto" hangingPunct="1">
              <a:lnSpc>
                <a:spcPct val="100000"/>
              </a:lnSpc>
              <a:spcBef>
                <a:spcPts val="0"/>
              </a:spcBef>
              <a:spcAft>
                <a:spcPts val="0"/>
              </a:spcAft>
              <a:defRPr/>
            </a:pPr>
            <a:r>
              <a:rPr lang="en-US" sz="4300"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rPr>
              <a:t>Thank you for </a:t>
            </a:r>
          </a:p>
          <a:p>
            <a:pPr algn="ctr" defTabSz="982530" eaLnBrk="1" fontAlgn="auto" hangingPunct="1">
              <a:lnSpc>
                <a:spcPct val="100000"/>
              </a:lnSpc>
              <a:spcBef>
                <a:spcPts val="0"/>
              </a:spcBef>
              <a:spcAft>
                <a:spcPts val="0"/>
              </a:spcAft>
              <a:defRPr/>
            </a:pPr>
            <a:r>
              <a:rPr lang="en-US" sz="4300" cap="all" dirty="0">
                <a:ln w="0"/>
                <a:gradFill flip="none">
                  <a:gsLst>
                    <a:gs pos="0">
                      <a:srgbClr val="0F6FC6">
                        <a:tint val="75000"/>
                        <a:shade val="75000"/>
                        <a:satMod val="170000"/>
                      </a:srgbClr>
                    </a:gs>
                    <a:gs pos="49000">
                      <a:srgbClr val="0F6FC6">
                        <a:tint val="88000"/>
                        <a:shade val="65000"/>
                        <a:satMod val="172000"/>
                      </a:srgbClr>
                    </a:gs>
                    <a:gs pos="50000">
                      <a:srgbClr val="0F6FC6">
                        <a:shade val="65000"/>
                        <a:satMod val="130000"/>
                      </a:srgbClr>
                    </a:gs>
                    <a:gs pos="92000">
                      <a:srgbClr val="0F6FC6">
                        <a:shade val="50000"/>
                        <a:satMod val="120000"/>
                      </a:srgbClr>
                    </a:gs>
                    <a:gs pos="100000">
                      <a:srgbClr val="0F6FC6">
                        <a:shade val="48000"/>
                        <a:satMod val="120000"/>
                      </a:srgbClr>
                    </a:gs>
                  </a:gsLst>
                  <a:lin ang="5400000"/>
                </a:gradFill>
                <a:effectLst>
                  <a:reflection blurRad="6350" stA="55000" endA="300" endPos="45500" dir="5400000" sy="-100000" algn="bl" rotWithShape="0"/>
                </a:effectLst>
                <a:latin typeface="Times New Roman"/>
              </a:rPr>
              <a:t>attending…</a:t>
            </a:r>
          </a:p>
        </p:txBody>
      </p:sp>
    </p:spTree>
    <p:extLst>
      <p:ext uri="{BB962C8B-B14F-4D97-AF65-F5344CB8AC3E}">
        <p14:creationId xmlns:p14="http://schemas.microsoft.com/office/powerpoint/2010/main" val="1572955038"/>
      </p:ext>
    </p:extLst>
  </p:cSld>
  <p:clrMapOvr>
    <a:masterClrMapping/>
  </p:clrMapOvr>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
      <a:dk1>
        <a:srgbClr val="000000"/>
      </a:dk1>
      <a:lt1>
        <a:srgbClr val="FFFFFF"/>
      </a:lt1>
      <a:dk2>
        <a:srgbClr val="618FFD"/>
      </a:dk2>
      <a:lt2>
        <a:srgbClr val="790015"/>
      </a:lt2>
      <a:accent1>
        <a:srgbClr val="CF0E30"/>
      </a:accent1>
      <a:accent2>
        <a:srgbClr val="114FFB"/>
      </a:accent2>
      <a:accent3>
        <a:srgbClr val="B7C6FE"/>
      </a:accent3>
      <a:accent4>
        <a:srgbClr val="DADADA"/>
      </a:accent4>
      <a:accent5>
        <a:srgbClr val="E4AAAD"/>
      </a:accent5>
      <a:accent6>
        <a:srgbClr val="0E47E3"/>
      </a:accent6>
      <a:hlink>
        <a:srgbClr val="676767"/>
      </a:hlink>
      <a:folHlink>
        <a:srgbClr val="DADADA"/>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solidFill>
            <a:schemeClr val="tx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9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12700" cap="flat" cmpd="sng" algn="ctr">
          <a:solidFill>
            <a:schemeClr val="tx2"/>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9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81D58"/>
      </a:dk2>
      <a:lt2>
        <a:srgbClr val="919191"/>
      </a:lt2>
      <a:accent1>
        <a:srgbClr val="FC0128"/>
      </a:accent1>
      <a:accent2>
        <a:srgbClr val="063DE8"/>
      </a:accent2>
      <a:accent3>
        <a:srgbClr val="FFFFFF"/>
      </a:accent3>
      <a:accent4>
        <a:srgbClr val="000000"/>
      </a:accent4>
      <a:accent5>
        <a:srgbClr val="FDAAAC"/>
      </a:accent5>
      <a:accent6>
        <a:srgbClr val="0536D2"/>
      </a:accent6>
      <a:hlink>
        <a:srgbClr val="00DFCA"/>
      </a:hlink>
      <a:folHlink>
        <a:srgbClr val="EAEC5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1249</TotalTime>
  <Words>2054</Words>
  <Application>Microsoft Office PowerPoint</Application>
  <PresentationFormat>Custom</PresentationFormat>
  <Paragraphs>530</Paragraphs>
  <Slides>40</Slides>
  <Notes>14</Notes>
  <HiddenSlides>0</HiddenSlides>
  <MMClips>0</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Office Theme</vt:lpstr>
      <vt:lpstr>SM_508-ish_TEMPLATE</vt:lpstr>
      <vt:lpstr>PowerPoint Presentation</vt:lpstr>
      <vt:lpstr>PowerPoint Presentation</vt:lpstr>
      <vt:lpstr>Ball Bearings 101</vt:lpstr>
      <vt:lpstr>Ball Bearings 101</vt:lpstr>
      <vt:lpstr>Acknowledgement</vt:lpstr>
      <vt:lpstr>Outline – Ball Bearings 101</vt:lpstr>
      <vt:lpstr>PowerPoint Presentation</vt:lpstr>
      <vt:lpstr>PowerPoint Presentation</vt:lpstr>
      <vt:lpstr>PowerPoint Presentation</vt:lpstr>
      <vt:lpstr>PowerPoint Presentation</vt:lpstr>
      <vt:lpstr>Outline – Ball Bearings 101</vt:lpstr>
      <vt:lpstr>Radial Play, Pd  &amp;  End Play, Pe</vt:lpstr>
      <vt:lpstr>PowerPoint Presentation</vt:lpstr>
      <vt:lpstr>PowerPoint Presentation</vt:lpstr>
      <vt:lpstr>How the Internal Geometry fits together</vt:lpstr>
      <vt:lpstr>Effect of Curvatures on Contact  Stress and Torque</vt:lpstr>
      <vt:lpstr>Outline – Ball Bearings 101</vt:lpstr>
      <vt:lpstr>What is Preload?</vt:lpstr>
      <vt:lpstr>Mounted preload increases with press fits</vt:lpstr>
      <vt:lpstr>Why Preload?</vt:lpstr>
      <vt:lpstr>PowerPoint Presentation</vt:lpstr>
      <vt:lpstr>Outline – Ball Bearings 101</vt:lpstr>
      <vt:lpstr>Static &amp; Dynamic Load Capacity</vt:lpstr>
      <vt:lpstr>Quiet Running Static Capacities for Commonly Used Ball Bearing Steels</vt:lpstr>
      <vt:lpstr>Non-Quiet  Running Static Capacities for Commonly Used Ball Bearing Steels</vt:lpstr>
      <vt:lpstr>Outline – Ball Bearings 101</vt:lpstr>
      <vt:lpstr>Essence of Math Models Heinrich Hertz  1883</vt:lpstr>
      <vt:lpstr>Outline – Ball Bearings 101</vt:lpstr>
      <vt:lpstr>Why do Bearings Fail?</vt:lpstr>
      <vt:lpstr>Outline – Ball Bearings 101</vt:lpstr>
      <vt:lpstr>Commonly Used Ball Bearing Steels</vt:lpstr>
      <vt:lpstr>Outline – Ball Bearings 101</vt:lpstr>
      <vt:lpstr>Example of the information for oils in  the Barden catalog</vt:lpstr>
      <vt:lpstr>Outline – Ball Bearings 101</vt:lpstr>
      <vt:lpstr>How to select the right bearing for your  application</vt:lpstr>
      <vt:lpstr>Back-up Slides</vt:lpstr>
      <vt:lpstr>Theoretical basis of Static Capacity</vt:lpstr>
      <vt:lpstr>Example of the information for greases in  the Barden catalog</vt:lpstr>
      <vt:lpstr> Questions???    </vt:lpstr>
      <vt:lpstr>PowerPoint Presentation</vt:lpstr>
    </vt:vector>
  </TitlesOfParts>
  <Company>Lockheed Martin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Retainer Surface</dc:title>
  <dc:creator>Ed Boesiger</dc:creator>
  <cp:lastModifiedBy>Batchelder, Ian H. (LARC-C1)[LITES]</cp:lastModifiedBy>
  <cp:revision>115</cp:revision>
  <cp:lastPrinted>2014-03-28T18:49:24Z</cp:lastPrinted>
  <dcterms:created xsi:type="dcterms:W3CDTF">2000-03-20T15:07:39Z</dcterms:created>
  <dcterms:modified xsi:type="dcterms:W3CDTF">2014-04-21T15:11:56Z</dcterms:modified>
</cp:coreProperties>
</file>