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67" r:id="rId4"/>
    <p:sldId id="270" r:id="rId5"/>
    <p:sldId id="271" r:id="rId6"/>
    <p:sldId id="268" r:id="rId7"/>
    <p:sldId id="269" r:id="rId8"/>
    <p:sldId id="265" r:id="rId9"/>
    <p:sldId id="260" r:id="rId10"/>
    <p:sldId id="262" r:id="rId11"/>
    <p:sldId id="263" r:id="rId12"/>
    <p:sldId id="266" r:id="rId13"/>
    <p:sldId id="272" r:id="rId14"/>
    <p:sldId id="273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5" d="100"/>
          <a:sy n="125" d="100"/>
        </p:scale>
        <p:origin x="119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CB9AA5-BDDC-4472-ACF5-93E65186E5DD}" type="datetimeFigureOut">
              <a:rPr lang="en-US" smtClean="0"/>
              <a:pPr/>
              <a:t>10/30/2015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A1D999-3B75-45F9-9F65-454A905219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186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A1D999-3B75-45F9-9F65-454A9052195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170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3EABC-7906-45BE-9173-1EDEC738B7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3EABC-7906-45BE-9173-1EDEC738B7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3EABC-7906-45BE-9173-1EDEC738B7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3EABC-7906-45BE-9173-1EDEC738B7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3EABC-7906-45BE-9173-1EDEC738B7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3EABC-7906-45BE-9173-1EDEC738B7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3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3EABC-7906-45BE-9173-1EDEC738B7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3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3EABC-7906-45BE-9173-1EDEC738B7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3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3EABC-7906-45BE-9173-1EDEC738B7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3EABC-7906-45BE-9173-1EDEC738B7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3EABC-7906-45BE-9173-1EDEC738B7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GFSSP 7.01 -- Tutorial 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3EABC-7906-45BE-9173-1EDEC738B79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3</a:t>
            </a:r>
            <a:endParaRPr lang="en-US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873125" y="969963"/>
            <a:ext cx="7772400" cy="1143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000" b="1" i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Tutorial – </a:t>
            </a:r>
            <a:r>
              <a:rPr lang="en-US" sz="2000" b="1" i="1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3</a:t>
            </a:r>
            <a:r>
              <a:rPr lang="en-US" sz="2000" b="1" i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2000" b="1" i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Valve-Controlled Pressurization of a Propellant Tank</a:t>
            </a:r>
            <a:r>
              <a:rPr lang="en-US" sz="2000" b="1" i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2000" b="1" i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en-US" sz="2000" b="1" i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801688" y="4533900"/>
            <a:ext cx="7391400" cy="1752600"/>
          </a:xfrm>
          <a:prstGeom prst="rect">
            <a:avLst/>
          </a:prstGeom>
          <a:noFill/>
          <a:ln/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endParaRPr lang="en-US" kern="0">
              <a:latin typeface="+mn-lt"/>
            </a:endParaRP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endParaRPr lang="en-US" kern="0">
              <a:latin typeface="+mn-lt"/>
            </a:endParaRPr>
          </a:p>
        </p:txBody>
      </p:sp>
      <p:pic>
        <p:nvPicPr>
          <p:cNvPr id="10343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525" y="2209800"/>
            <a:ext cx="1290638" cy="39306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3EABC-7906-45BE-9173-1EDEC738B795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3</a:t>
            </a:r>
            <a:endParaRPr lang="en-US" dirty="0"/>
          </a:p>
        </p:txBody>
      </p:sp>
      <p:sp>
        <p:nvSpPr>
          <p:cNvPr id="4" name="Date Placeholder 3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j-lt"/>
            </a:endParaRPr>
          </a:p>
          <a:p>
            <a:pPr algn="l">
              <a:defRPr/>
            </a:pPr>
            <a:endParaRPr lang="en-US" sz="1400">
              <a:latin typeface="+mj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845820"/>
            <a:ext cx="7772400" cy="1143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Study of the Results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09600" y="1424940"/>
            <a:ext cx="7772400" cy="41148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400" kern="0" dirty="0">
                <a:latin typeface="+mj-lt"/>
              </a:rPr>
              <a:t>Study </a:t>
            </a:r>
            <a:r>
              <a:rPr lang="en-US" sz="2400" i="1" kern="0" dirty="0" smtClean="0">
                <a:latin typeface="+mj-lt"/>
              </a:rPr>
              <a:t>tut3.out </a:t>
            </a:r>
            <a:r>
              <a:rPr lang="en-US" sz="2400" kern="0" dirty="0">
                <a:latin typeface="+mj-lt"/>
              </a:rPr>
              <a:t>and </a:t>
            </a:r>
            <a:r>
              <a:rPr lang="en-US" sz="2400" i="1" kern="0" dirty="0">
                <a:latin typeface="+mj-lt"/>
              </a:rPr>
              <a:t>plot files </a:t>
            </a:r>
            <a:r>
              <a:rPr lang="en-US" sz="2400" kern="0" dirty="0">
                <a:latin typeface="+mj-lt"/>
              </a:rPr>
              <a:t>to note the following facts:</a:t>
            </a:r>
          </a:p>
          <a:p>
            <a:pPr marL="800100" lvl="1" indent="-342900" algn="l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000" kern="0" dirty="0">
                <a:latin typeface="+mj-lt"/>
              </a:rPr>
              <a:t>Ullage pressure is maintained between 64 and 70 psia by the control valve</a:t>
            </a:r>
          </a:p>
          <a:p>
            <a:pPr marL="800100" lvl="1" indent="-342900" algn="l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000" kern="0" dirty="0">
                <a:latin typeface="+mj-lt"/>
              </a:rPr>
              <a:t>Difference between ullage pressure and tank bottom pressure due to gravitational head</a:t>
            </a:r>
          </a:p>
          <a:p>
            <a:pPr marL="800100" lvl="1" indent="-342900" algn="l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000" kern="0" dirty="0">
                <a:latin typeface="+mj-lt"/>
              </a:rPr>
              <a:t>Tank bottom pressure decreases as propellant is expelled from the </a:t>
            </a:r>
            <a:r>
              <a:rPr lang="en-US" sz="2000" kern="0" dirty="0" smtClean="0">
                <a:latin typeface="+mj-lt"/>
              </a:rPr>
              <a:t>tank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400" kern="0" dirty="0" smtClean="0">
                <a:latin typeface="+mj-lt"/>
              </a:rPr>
              <a:t>If you finish early:</a:t>
            </a:r>
          </a:p>
          <a:p>
            <a:pPr marL="800100" lvl="1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000" kern="0" dirty="0" smtClean="0">
                <a:latin typeface="+mj-lt"/>
              </a:rPr>
              <a:t>Re-run the model with increased heat transfer by setting the Heat Transfer Adjustment Factor to </a:t>
            </a:r>
            <a:r>
              <a:rPr lang="en-US" sz="2000" kern="0" dirty="0">
                <a:latin typeface="+mj-lt"/>
              </a:rPr>
              <a:t>2</a:t>
            </a:r>
            <a:r>
              <a:rPr lang="en-US" sz="2000" kern="0" dirty="0" smtClean="0">
                <a:latin typeface="+mj-lt"/>
              </a:rPr>
              <a:t>.  What effect does this have on the valve cycling time and the final helium mass in the </a:t>
            </a:r>
            <a:r>
              <a:rPr lang="en-US" sz="2000" kern="0" dirty="0" err="1" smtClean="0">
                <a:latin typeface="+mj-lt"/>
              </a:rPr>
              <a:t>ullage</a:t>
            </a:r>
            <a:r>
              <a:rPr lang="en-US" sz="2000" kern="0" dirty="0" smtClean="0">
                <a:latin typeface="+mj-lt"/>
              </a:rPr>
              <a:t> node?</a:t>
            </a:r>
            <a:endParaRPr lang="en-US" sz="2000" kern="0" dirty="0">
              <a:latin typeface="+mj-lt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3EABC-7906-45BE-9173-1EDEC738B795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3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j-lt"/>
            </a:endParaRPr>
          </a:p>
          <a:p>
            <a:pPr algn="l">
              <a:defRPr/>
            </a:pPr>
            <a:endParaRPr lang="en-US" sz="1400">
              <a:latin typeface="+mj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895600" y="381000"/>
            <a:ext cx="3124200" cy="5334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Tank Pressure History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3EABC-7906-45BE-9173-1EDEC738B795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0515"/>
            <a:ext cx="9144000" cy="509696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0515"/>
            <a:ext cx="9144000" cy="5096969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3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j-lt"/>
            </a:endParaRPr>
          </a:p>
          <a:p>
            <a:pPr algn="l">
              <a:defRPr/>
            </a:pPr>
            <a:endParaRPr lang="en-US" sz="1400">
              <a:latin typeface="+mj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895600" y="381000"/>
            <a:ext cx="3124200" cy="5334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Tank </a:t>
            </a:r>
            <a:r>
              <a:rPr lang="en-US" sz="2400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Mass </a:t>
            </a:r>
            <a:r>
              <a:rPr lang="en-US" sz="24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History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3EABC-7906-45BE-9173-1EDEC738B795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10" name="Text Box 63"/>
          <p:cNvSpPr txBox="1">
            <a:spLocks noChangeArrowheads="1"/>
          </p:cNvSpPr>
          <p:nvPr/>
        </p:nvSpPr>
        <p:spPr bwMode="auto">
          <a:xfrm>
            <a:off x="1638300" y="4876800"/>
            <a:ext cx="4000500" cy="5847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600" dirty="0" smtClean="0">
                <a:latin typeface="+mj-lt"/>
              </a:rPr>
              <a:t>For multiple Y-axes in </a:t>
            </a:r>
            <a:r>
              <a:rPr lang="en-US" sz="1600" dirty="0" err="1" smtClean="0">
                <a:latin typeface="+mj-lt"/>
              </a:rPr>
              <a:t>Winplot</a:t>
            </a:r>
            <a:r>
              <a:rPr lang="en-US" sz="1600" dirty="0" smtClean="0">
                <a:latin typeface="+mj-lt"/>
              </a:rPr>
              <a:t>, select the Multi-Y button, to the left of the Fit-X button.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3</a:t>
            </a:r>
            <a:endParaRPr lang="en-US" dirty="0"/>
          </a:p>
        </p:txBody>
      </p:sp>
      <p:sp>
        <p:nvSpPr>
          <p:cNvPr id="14" name="Date Placeholder 1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 algn="l">
              <a:defRPr/>
            </a:pPr>
            <a:endParaRPr lang="en-US" sz="1400">
              <a:latin typeface="+mn-lt"/>
            </a:endParaRPr>
          </a:p>
        </p:txBody>
      </p:sp>
      <p:sp>
        <p:nvSpPr>
          <p:cNvPr id="106502" name="Text Box 59"/>
          <p:cNvSpPr txBox="1">
            <a:spLocks noChangeArrowheads="1"/>
          </p:cNvSpPr>
          <p:nvPr/>
        </p:nvSpPr>
        <p:spPr bwMode="auto">
          <a:xfrm>
            <a:off x="3454400" y="1282700"/>
            <a:ext cx="142240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000"/>
          </a:p>
        </p:txBody>
      </p:sp>
      <p:sp>
        <p:nvSpPr>
          <p:cNvPr id="19" name="Text Box 63"/>
          <p:cNvSpPr txBox="1">
            <a:spLocks noChangeArrowheads="1"/>
          </p:cNvSpPr>
          <p:nvPr/>
        </p:nvSpPr>
        <p:spPr bwMode="auto">
          <a:xfrm>
            <a:off x="256444" y="1371600"/>
            <a:ext cx="8610600" cy="563231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600" dirty="0"/>
              <a:t>Hot and cold water streams enter the system shown below at 50 </a:t>
            </a:r>
            <a:r>
              <a:rPr lang="en-US" sz="1600" dirty="0" err="1"/>
              <a:t>psia</a:t>
            </a:r>
            <a:r>
              <a:rPr lang="en-US" sz="1600" dirty="0"/>
              <a:t> and exit at 25 </a:t>
            </a:r>
            <a:r>
              <a:rPr lang="en-US" sz="1600" dirty="0" err="1"/>
              <a:t>psia</a:t>
            </a:r>
            <a:r>
              <a:rPr lang="en-US" sz="1600" dirty="0"/>
              <a:t>.  The hot water enters at 100 °F; the cold, 60 °F.  In addition to the 10-inch inlet and exit pipes, the </a:t>
            </a:r>
            <a:r>
              <a:rPr lang="en-US" sz="1600" dirty="0" err="1"/>
              <a:t>counterflow</a:t>
            </a:r>
            <a:r>
              <a:rPr lang="en-US" sz="1600" dirty="0"/>
              <a:t> heat exchanger may be modeled as 10-inch pipes with diameter of 0.25/0.50 inches.  The heat exchanger effectiveness is known to be 0.7, and the pipes are assumed to be smooth</a:t>
            </a:r>
            <a:r>
              <a:rPr lang="en-US" sz="1600" dirty="0" smtClean="0"/>
              <a:t>.</a:t>
            </a:r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r>
              <a:rPr lang="en-US" sz="1600" dirty="0" smtClean="0"/>
              <a:t>Determine </a:t>
            </a:r>
            <a:r>
              <a:rPr lang="en-US" sz="1600" dirty="0"/>
              <a:t>the mass flow rates and exit temperatures of the two streams.</a:t>
            </a:r>
          </a:p>
          <a:p>
            <a:endParaRPr lang="en-US" sz="1600" dirty="0"/>
          </a:p>
          <a:p>
            <a:pPr algn="l">
              <a:spcBef>
                <a:spcPct val="50000"/>
              </a:spcBef>
              <a:buFont typeface="Arial" pitchFamily="34" charset="0"/>
              <a:buChar char="•"/>
              <a:defRPr/>
            </a:pPr>
            <a:endParaRPr lang="en-US" sz="1600" dirty="0" smtClean="0">
              <a:latin typeface="+mj-lt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914400" y="381000"/>
            <a:ext cx="7294689" cy="113877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400" b="1" dirty="0" smtClean="0">
                <a:solidFill>
                  <a:schemeClr val="tx2"/>
                </a:solidFill>
                <a:latin typeface="+mj-lt"/>
              </a:rPr>
              <a:t>Challenge Problem 3</a:t>
            </a:r>
          </a:p>
          <a:p>
            <a:pPr algn="ctr">
              <a:defRPr/>
            </a:pPr>
            <a:r>
              <a:rPr lang="en-US" sz="2400" b="1" dirty="0" smtClean="0">
                <a:solidFill>
                  <a:schemeClr val="tx2"/>
                </a:solidFill>
                <a:latin typeface="+mj-lt"/>
              </a:rPr>
              <a:t>Simulation of a Flow System Involving a Heat Exchanger</a:t>
            </a:r>
            <a:r>
              <a:rPr lang="en-US" sz="2000" b="1" dirty="0">
                <a:solidFill>
                  <a:schemeClr val="tx2"/>
                </a:solidFill>
              </a:rPr>
              <a:t/>
            </a:r>
            <a:br>
              <a:rPr lang="en-US" sz="2000" b="1" dirty="0">
                <a:solidFill>
                  <a:schemeClr val="tx2"/>
                </a:solidFill>
              </a:rPr>
            </a:br>
            <a:endParaRPr lang="en-US" sz="2000" b="1" dirty="0">
              <a:solidFill>
                <a:schemeClr val="tx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3EABC-7906-45BE-9173-1EDEC738B795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11" name="Picture 1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2638990"/>
            <a:ext cx="4709160" cy="3097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78282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3</a:t>
            </a:r>
            <a:endParaRPr lang="en-US" dirty="0"/>
          </a:p>
        </p:txBody>
      </p:sp>
      <p:sp>
        <p:nvSpPr>
          <p:cNvPr id="14" name="Date Placeholder 1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 algn="l">
              <a:defRPr/>
            </a:pPr>
            <a:endParaRPr lang="en-US" sz="1400">
              <a:latin typeface="+mn-lt"/>
            </a:endParaRPr>
          </a:p>
        </p:txBody>
      </p:sp>
      <p:sp>
        <p:nvSpPr>
          <p:cNvPr id="106502" name="Text Box 59"/>
          <p:cNvSpPr txBox="1">
            <a:spLocks noChangeArrowheads="1"/>
          </p:cNvSpPr>
          <p:nvPr/>
        </p:nvSpPr>
        <p:spPr bwMode="auto">
          <a:xfrm>
            <a:off x="3454400" y="1282700"/>
            <a:ext cx="142240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000"/>
          </a:p>
        </p:txBody>
      </p:sp>
      <p:sp>
        <p:nvSpPr>
          <p:cNvPr id="19" name="Text Box 63"/>
          <p:cNvSpPr txBox="1">
            <a:spLocks noChangeArrowheads="1"/>
          </p:cNvSpPr>
          <p:nvPr/>
        </p:nvSpPr>
        <p:spPr bwMode="auto">
          <a:xfrm>
            <a:off x="256444" y="1371600"/>
            <a:ext cx="8610600" cy="252376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Hints: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Because </a:t>
            </a:r>
            <a:r>
              <a:rPr lang="en-US" sz="1600" dirty="0"/>
              <a:t>GFSSP’s energy equation uses an upwind scheme, exit boundary temperatures are dummy values.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The </a:t>
            </a:r>
            <a:r>
              <a:rPr lang="en-US" sz="1600" dirty="0"/>
              <a:t>heat exchanger option is activated on the Circuit Options page; the dialog box is accessed from the Advanced menu.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When </a:t>
            </a:r>
            <a:r>
              <a:rPr lang="en-US" sz="1600" dirty="0"/>
              <a:t>the heat exchanger effectiveness is known, the product of the overall heat transfer coefficient and the area (UA) does not need to be specified.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Answers:  </a:t>
            </a:r>
            <a:r>
              <a:rPr lang="en-US" sz="1600" dirty="0"/>
              <a:t>Hot:  0.885 </a:t>
            </a:r>
            <a:r>
              <a:rPr lang="en-US" sz="1600" dirty="0" err="1"/>
              <a:t>lb</a:t>
            </a:r>
            <a:r>
              <a:rPr lang="en-US" sz="1600" dirty="0"/>
              <a:t>/s, 72.1 °F     Cold:  5.41 </a:t>
            </a:r>
            <a:r>
              <a:rPr lang="en-US" sz="1600" dirty="0" err="1"/>
              <a:t>lb</a:t>
            </a:r>
            <a:r>
              <a:rPr lang="en-US" sz="1600" dirty="0"/>
              <a:t>/s, 64.6 °F</a:t>
            </a:r>
          </a:p>
          <a:p>
            <a:pPr algn="l">
              <a:spcBef>
                <a:spcPct val="50000"/>
              </a:spcBef>
              <a:buFont typeface="Arial" pitchFamily="34" charset="0"/>
              <a:buChar char="•"/>
              <a:defRPr/>
            </a:pPr>
            <a:endParaRPr lang="en-US" sz="1600" dirty="0" smtClean="0">
              <a:latin typeface="+mj-lt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914400" y="381000"/>
            <a:ext cx="7294689" cy="113877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400" b="1" dirty="0" smtClean="0">
                <a:solidFill>
                  <a:schemeClr val="tx2"/>
                </a:solidFill>
                <a:latin typeface="+mj-lt"/>
              </a:rPr>
              <a:t>Challenge Problem 3</a:t>
            </a:r>
          </a:p>
          <a:p>
            <a:pPr algn="ctr">
              <a:defRPr/>
            </a:pPr>
            <a:r>
              <a:rPr lang="en-US" sz="2400" b="1" dirty="0" smtClean="0">
                <a:solidFill>
                  <a:schemeClr val="tx2"/>
                </a:solidFill>
                <a:latin typeface="+mj-lt"/>
              </a:rPr>
              <a:t>Simulation of a Flow System Involving a Heat Exchanger</a:t>
            </a:r>
            <a:r>
              <a:rPr lang="en-US" sz="2000" b="1" dirty="0">
                <a:solidFill>
                  <a:schemeClr val="tx2"/>
                </a:solidFill>
              </a:rPr>
              <a:t/>
            </a:r>
            <a:br>
              <a:rPr lang="en-US" sz="2000" b="1" dirty="0">
                <a:solidFill>
                  <a:schemeClr val="tx2"/>
                </a:solidFill>
              </a:rPr>
            </a:br>
            <a:endParaRPr lang="en-US" sz="2000" b="1" dirty="0">
              <a:solidFill>
                <a:schemeClr val="tx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3EABC-7906-45BE-9173-1EDEC738B795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3429000"/>
            <a:ext cx="537972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081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685800" y="3810000"/>
            <a:ext cx="8001000" cy="267765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2400" dirty="0">
                <a:latin typeface="+mj-lt"/>
              </a:rPr>
              <a:t>Problem E</a:t>
            </a:r>
            <a:r>
              <a:rPr lang="en-US" sz="2400" dirty="0" smtClean="0">
                <a:latin typeface="+mj-lt"/>
              </a:rPr>
              <a:t>lements:</a:t>
            </a:r>
            <a:endParaRPr lang="en-US" sz="2400" dirty="0">
              <a:latin typeface="+mj-lt"/>
            </a:endParaRPr>
          </a:p>
          <a:p>
            <a:pPr algn="l">
              <a:spcBef>
                <a:spcPct val="50000"/>
              </a:spcBef>
              <a:buFontTx/>
              <a:buChar char="•"/>
              <a:defRPr/>
            </a:pPr>
            <a:r>
              <a:rPr lang="en-US" sz="2400" dirty="0" smtClean="0">
                <a:latin typeface="+mj-lt"/>
              </a:rPr>
              <a:t>Control </a:t>
            </a:r>
            <a:r>
              <a:rPr lang="en-US" sz="2400" dirty="0">
                <a:latin typeface="+mj-lt"/>
              </a:rPr>
              <a:t>t</a:t>
            </a:r>
            <a:r>
              <a:rPr lang="en-US" sz="2400" dirty="0" smtClean="0">
                <a:latin typeface="+mj-lt"/>
              </a:rPr>
              <a:t>ank pressure </a:t>
            </a:r>
            <a:r>
              <a:rPr lang="en-US" sz="2400" dirty="0">
                <a:latin typeface="+mj-lt"/>
              </a:rPr>
              <a:t>w</a:t>
            </a:r>
            <a:r>
              <a:rPr lang="en-US" sz="2400" dirty="0" smtClean="0">
                <a:latin typeface="+mj-lt"/>
              </a:rPr>
              <a:t>ithin </a:t>
            </a:r>
            <a:r>
              <a:rPr lang="en-US" sz="2400" dirty="0">
                <a:latin typeface="+mj-lt"/>
              </a:rPr>
              <a:t>a </a:t>
            </a:r>
            <a:r>
              <a:rPr lang="en-US" sz="2400" dirty="0" smtClean="0">
                <a:latin typeface="+mj-lt"/>
              </a:rPr>
              <a:t>specified </a:t>
            </a:r>
            <a:r>
              <a:rPr lang="en-US" sz="2400" dirty="0">
                <a:latin typeface="+mj-lt"/>
              </a:rPr>
              <a:t>t</a:t>
            </a:r>
            <a:r>
              <a:rPr lang="en-US" sz="2400" dirty="0" smtClean="0">
                <a:latin typeface="+mj-lt"/>
              </a:rPr>
              <a:t>olerance</a:t>
            </a:r>
          </a:p>
          <a:p>
            <a:pPr lvl="1">
              <a:spcBef>
                <a:spcPct val="50000"/>
              </a:spcBef>
              <a:buFontTx/>
              <a:buChar char="•"/>
              <a:defRPr/>
            </a:pPr>
            <a:r>
              <a:rPr lang="en-US" sz="2400" dirty="0" smtClean="0">
                <a:latin typeface="+mj-lt"/>
              </a:rPr>
              <a:t>Use control </a:t>
            </a:r>
            <a:r>
              <a:rPr lang="en-US" sz="2400" dirty="0">
                <a:latin typeface="+mj-lt"/>
              </a:rPr>
              <a:t>v</a:t>
            </a:r>
            <a:r>
              <a:rPr lang="en-US" sz="2400" dirty="0" smtClean="0">
                <a:latin typeface="+mj-lt"/>
              </a:rPr>
              <a:t>alve branch option</a:t>
            </a: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en-US" sz="2400" dirty="0" smtClean="0">
                <a:latin typeface="+mj-lt"/>
              </a:rPr>
              <a:t>Use tank pressurization advanced option</a:t>
            </a:r>
          </a:p>
          <a:p>
            <a:pPr>
              <a:spcBef>
                <a:spcPct val="50000"/>
              </a:spcBef>
              <a:buFontTx/>
              <a:buChar char="•"/>
              <a:defRPr/>
            </a:pPr>
            <a:r>
              <a:rPr lang="en-US" sz="2400" dirty="0" smtClean="0">
                <a:latin typeface="+mj-lt"/>
              </a:rPr>
              <a:t>Use 2 fluids (oxygen and helium)</a:t>
            </a:r>
            <a:endParaRPr lang="en-US" sz="2400" dirty="0">
              <a:latin typeface="+mj-lt"/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762000"/>
            <a:ext cx="1047750" cy="31956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3EABC-7906-45BE-9173-1EDEC738B795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3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995" y="1007257"/>
            <a:ext cx="5376863" cy="35433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3</a:t>
            </a:r>
            <a:endParaRPr lang="en-US" dirty="0"/>
          </a:p>
        </p:txBody>
      </p:sp>
      <p:sp>
        <p:nvSpPr>
          <p:cNvPr id="14" name="Date Placeholder 1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 algn="l">
              <a:defRPr/>
            </a:pPr>
            <a:endParaRPr lang="en-US" sz="1400">
              <a:latin typeface="+mn-lt"/>
            </a:endParaRPr>
          </a:p>
        </p:txBody>
      </p:sp>
      <p:sp>
        <p:nvSpPr>
          <p:cNvPr id="106502" name="Text Box 59"/>
          <p:cNvSpPr txBox="1">
            <a:spLocks noChangeArrowheads="1"/>
          </p:cNvSpPr>
          <p:nvPr/>
        </p:nvSpPr>
        <p:spPr bwMode="auto">
          <a:xfrm>
            <a:off x="3454400" y="1282700"/>
            <a:ext cx="142240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000"/>
          </a:p>
        </p:txBody>
      </p:sp>
      <p:sp>
        <p:nvSpPr>
          <p:cNvPr id="22" name="Text Box 68"/>
          <p:cNvSpPr txBox="1">
            <a:spLocks noChangeArrowheads="1"/>
          </p:cNvSpPr>
          <p:nvPr/>
        </p:nvSpPr>
        <p:spPr bwMode="auto">
          <a:xfrm>
            <a:off x="304800" y="984397"/>
            <a:ext cx="8153400" cy="255454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User Information:</a:t>
            </a:r>
          </a:p>
          <a:p>
            <a:pPr lvl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Input File:  Tut3.dat</a:t>
            </a:r>
          </a:p>
          <a:p>
            <a:pPr lvl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Output File:  Tut3.out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Unsteady Options</a:t>
            </a:r>
          </a:p>
          <a:p>
            <a:pPr lvl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Time step = 0.1 s</a:t>
            </a:r>
          </a:p>
          <a:p>
            <a:pPr lvl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Final time = 200 s</a:t>
            </a:r>
          </a:p>
          <a:p>
            <a:pPr lvl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Check </a:t>
            </a:r>
            <a:r>
              <a:rPr lang="en-US" sz="1600" u="sng" dirty="0" smtClean="0">
                <a:latin typeface="+mj-lt"/>
              </a:rPr>
              <a:t>Tank Pressurization</a:t>
            </a:r>
            <a:r>
              <a:rPr lang="en-US" sz="1600" dirty="0" smtClean="0">
                <a:latin typeface="+mj-lt"/>
              </a:rPr>
              <a:t> option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200400" y="304800"/>
            <a:ext cx="2103333" cy="76944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chemeClr val="tx2"/>
                </a:solidFill>
                <a:latin typeface="+mj-lt"/>
              </a:rPr>
              <a:t>Set Up Options</a:t>
            </a:r>
            <a:r>
              <a:rPr lang="en-US" sz="2000" b="1" i="1" dirty="0">
                <a:solidFill>
                  <a:schemeClr val="tx2"/>
                </a:solidFill>
              </a:rPr>
              <a:t/>
            </a:r>
            <a:br>
              <a:rPr lang="en-US" sz="2000" b="1" i="1" dirty="0">
                <a:solidFill>
                  <a:schemeClr val="tx2"/>
                </a:solidFill>
              </a:rPr>
            </a:br>
            <a:endParaRPr lang="en-US" sz="2000" b="1" i="1" dirty="0">
              <a:solidFill>
                <a:schemeClr val="tx2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7315200" y="1443176"/>
            <a:ext cx="6096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709266" y="1620790"/>
            <a:ext cx="685800" cy="51280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252066" y="2550307"/>
            <a:ext cx="9144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3EABC-7906-45BE-9173-1EDEC738B795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" y="3433941"/>
            <a:ext cx="4301490" cy="28346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6080" y="889635"/>
            <a:ext cx="4839176" cy="318897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3</a:t>
            </a:r>
            <a:endParaRPr lang="en-US" dirty="0"/>
          </a:p>
        </p:txBody>
      </p:sp>
      <p:sp>
        <p:nvSpPr>
          <p:cNvPr id="14" name="Date Placeholder 1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 algn="l">
              <a:defRPr/>
            </a:pPr>
            <a:endParaRPr lang="en-US" sz="1400">
              <a:latin typeface="+mn-lt"/>
            </a:endParaRPr>
          </a:p>
        </p:txBody>
      </p:sp>
      <p:sp>
        <p:nvSpPr>
          <p:cNvPr id="106502" name="Text Box 59"/>
          <p:cNvSpPr txBox="1">
            <a:spLocks noChangeArrowheads="1"/>
          </p:cNvSpPr>
          <p:nvPr/>
        </p:nvSpPr>
        <p:spPr bwMode="auto">
          <a:xfrm>
            <a:off x="3454400" y="1282700"/>
            <a:ext cx="142240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000"/>
          </a:p>
        </p:txBody>
      </p:sp>
      <p:sp>
        <p:nvSpPr>
          <p:cNvPr id="22" name="Text Box 68"/>
          <p:cNvSpPr txBox="1">
            <a:spLocks noChangeArrowheads="1"/>
          </p:cNvSpPr>
          <p:nvPr/>
        </p:nvSpPr>
        <p:spPr bwMode="auto">
          <a:xfrm>
            <a:off x="533400" y="914400"/>
            <a:ext cx="3886200" cy="70788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Output Control</a:t>
            </a:r>
          </a:p>
          <a:p>
            <a:pPr lvl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Select </a:t>
            </a:r>
            <a:r>
              <a:rPr lang="en-US" sz="1600" dirty="0" err="1" smtClean="0">
                <a:latin typeface="+mj-lt"/>
              </a:rPr>
              <a:t>Winplot</a:t>
            </a:r>
            <a:r>
              <a:rPr lang="en-US" sz="1600" dirty="0" smtClean="0">
                <a:latin typeface="+mj-lt"/>
              </a:rPr>
              <a:t> binary output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200400" y="304800"/>
            <a:ext cx="2103333" cy="76944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chemeClr val="tx2"/>
                </a:solidFill>
                <a:latin typeface="+mj-lt"/>
              </a:rPr>
              <a:t>Set Up Options</a:t>
            </a:r>
            <a:r>
              <a:rPr lang="en-US" sz="2000" b="1" i="1" dirty="0">
                <a:solidFill>
                  <a:schemeClr val="tx2"/>
                </a:solidFill>
              </a:rPr>
              <a:t/>
            </a:r>
            <a:br>
              <a:rPr lang="en-US" sz="2000" b="1" i="1" dirty="0">
                <a:solidFill>
                  <a:schemeClr val="tx2"/>
                </a:solidFill>
              </a:rPr>
            </a:br>
            <a:endParaRPr lang="en-US" sz="2000" b="1" i="1" dirty="0">
              <a:solidFill>
                <a:schemeClr val="tx2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6934200" y="1674693"/>
            <a:ext cx="6096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806696" y="1613733"/>
            <a:ext cx="6858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Box 68"/>
          <p:cNvSpPr txBox="1">
            <a:spLocks noChangeArrowheads="1"/>
          </p:cNvSpPr>
          <p:nvPr/>
        </p:nvSpPr>
        <p:spPr bwMode="auto">
          <a:xfrm>
            <a:off x="4724400" y="4648200"/>
            <a:ext cx="3886200" cy="107721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Fluid Options</a:t>
            </a:r>
          </a:p>
          <a:p>
            <a:pPr lvl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Select Oxygen first</a:t>
            </a:r>
          </a:p>
          <a:p>
            <a:pPr lvl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Then select Helium</a:t>
            </a:r>
          </a:p>
        </p:txBody>
      </p:sp>
      <p:sp>
        <p:nvSpPr>
          <p:cNvPr id="17" name="Oval 16"/>
          <p:cNvSpPr/>
          <p:nvPr/>
        </p:nvSpPr>
        <p:spPr>
          <a:xfrm>
            <a:off x="1181100" y="4572000"/>
            <a:ext cx="9144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3EABC-7906-45BE-9173-1EDEC738B795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j02tut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1066800"/>
            <a:ext cx="2651125" cy="551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</a:p>
        </p:txBody>
      </p:sp>
      <p:sp>
        <p:nvSpPr>
          <p:cNvPr id="105475" name="Rectangle 2"/>
          <p:cNvSpPr>
            <a:spLocks noChangeArrowheads="1"/>
          </p:cNvSpPr>
          <p:nvPr/>
        </p:nvSpPr>
        <p:spPr bwMode="auto">
          <a:xfrm>
            <a:off x="674688" y="7747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endParaRPr lang="en-US" sz="4000" b="1">
              <a:latin typeface="Arial" pitchFamily="34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3352800" y="381000"/>
            <a:ext cx="3099695" cy="76944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chemeClr val="tx2"/>
                </a:solidFill>
                <a:latin typeface="+mj-lt"/>
              </a:rPr>
              <a:t>Build Model on Canvas</a:t>
            </a:r>
            <a:r>
              <a:rPr lang="en-US" sz="2000" b="1" i="1" dirty="0">
                <a:solidFill>
                  <a:schemeClr val="tx2"/>
                </a:solidFill>
              </a:rPr>
              <a:t/>
            </a:r>
            <a:br>
              <a:rPr lang="en-US" sz="2000" b="1" i="1" dirty="0">
                <a:solidFill>
                  <a:schemeClr val="tx2"/>
                </a:solidFill>
              </a:rPr>
            </a:br>
            <a:endParaRPr lang="en-US" sz="2000" b="1" i="1" dirty="0">
              <a:solidFill>
                <a:schemeClr val="tx2"/>
              </a:solidFill>
            </a:endParaRPr>
          </a:p>
        </p:txBody>
      </p:sp>
      <p:pic>
        <p:nvPicPr>
          <p:cNvPr id="105478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450" y="1492250"/>
            <a:ext cx="4067175" cy="51498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963403" y="1295400"/>
            <a:ext cx="9156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He Supply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6963403" y="1905000"/>
            <a:ext cx="11423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Control valve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6963403" y="3124200"/>
            <a:ext cx="6687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Orifice</a:t>
            </a:r>
            <a:endParaRPr 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6963403" y="3886200"/>
            <a:ext cx="11001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Ullage</a:t>
            </a:r>
            <a:r>
              <a:rPr lang="en-US" sz="1400" dirty="0" smtClean="0"/>
              <a:t> space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6963403" y="4343400"/>
            <a:ext cx="218059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Pseudo-boundary</a:t>
            </a:r>
          </a:p>
          <a:p>
            <a:r>
              <a:rPr lang="en-US" sz="1200" dirty="0" smtClean="0"/>
              <a:t>(Pressure on propellant surface)</a:t>
            </a:r>
            <a:endParaRPr lang="en-US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6963403" y="4953000"/>
            <a:ext cx="141045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Pseudo-branch</a:t>
            </a:r>
          </a:p>
          <a:p>
            <a:r>
              <a:rPr lang="en-US" sz="1200" dirty="0" smtClean="0"/>
              <a:t>(Propellant surface)</a:t>
            </a:r>
            <a:endParaRPr lang="en-US" sz="1200" dirty="0"/>
          </a:p>
        </p:txBody>
      </p:sp>
      <p:sp>
        <p:nvSpPr>
          <p:cNvPr id="16" name="TextBox 15"/>
          <p:cNvSpPr txBox="1"/>
          <p:nvPr/>
        </p:nvSpPr>
        <p:spPr>
          <a:xfrm>
            <a:off x="5638800" y="5943600"/>
            <a:ext cx="9399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Propellant</a:t>
            </a:r>
            <a:endParaRPr lang="en-US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7086600" y="6324600"/>
            <a:ext cx="6687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Orifice</a:t>
            </a:r>
            <a:endParaRPr lang="en-US" sz="1200" dirty="0"/>
          </a:p>
        </p:txBody>
      </p:sp>
      <p:sp>
        <p:nvSpPr>
          <p:cNvPr id="18" name="TextBox 17"/>
          <p:cNvSpPr txBox="1"/>
          <p:nvPr/>
        </p:nvSpPr>
        <p:spPr>
          <a:xfrm>
            <a:off x="7848600" y="6324600"/>
            <a:ext cx="1198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Exit boundary</a:t>
            </a:r>
            <a:endParaRPr lang="en-US" sz="1200" dirty="0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3EABC-7906-45BE-9173-1EDEC738B795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3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8789" y="770801"/>
            <a:ext cx="3520440" cy="364617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3</a:t>
            </a:r>
            <a:endParaRPr lang="en-US" dirty="0"/>
          </a:p>
        </p:txBody>
      </p:sp>
      <p:sp>
        <p:nvSpPr>
          <p:cNvPr id="14" name="Date Placeholder 1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 algn="l">
              <a:defRPr/>
            </a:pPr>
            <a:endParaRPr lang="en-US" sz="1400">
              <a:latin typeface="+mn-lt"/>
            </a:endParaRPr>
          </a:p>
        </p:txBody>
      </p:sp>
      <p:sp>
        <p:nvSpPr>
          <p:cNvPr id="106502" name="Text Box 59"/>
          <p:cNvSpPr txBox="1">
            <a:spLocks noChangeArrowheads="1"/>
          </p:cNvSpPr>
          <p:nvPr/>
        </p:nvSpPr>
        <p:spPr bwMode="auto">
          <a:xfrm>
            <a:off x="3454400" y="1282700"/>
            <a:ext cx="142240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000"/>
          </a:p>
        </p:txBody>
      </p:sp>
      <p:sp>
        <p:nvSpPr>
          <p:cNvPr id="22" name="Text Box 68"/>
          <p:cNvSpPr txBox="1">
            <a:spLocks noChangeArrowheads="1"/>
          </p:cNvSpPr>
          <p:nvPr/>
        </p:nvSpPr>
        <p:spPr bwMode="auto">
          <a:xfrm>
            <a:off x="533400" y="914400"/>
            <a:ext cx="4114800" cy="563231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Node 1 is the helium supply</a:t>
            </a:r>
          </a:p>
          <a:p>
            <a:pPr lvl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P = 95 </a:t>
            </a:r>
            <a:r>
              <a:rPr lang="en-US" sz="1600" dirty="0" err="1" smtClean="0">
                <a:latin typeface="+mj-lt"/>
              </a:rPr>
              <a:t>psia</a:t>
            </a:r>
            <a:r>
              <a:rPr lang="en-US" sz="1600" dirty="0" smtClean="0">
                <a:latin typeface="+mj-lt"/>
              </a:rPr>
              <a:t>, T = 120 °F</a:t>
            </a:r>
          </a:p>
          <a:p>
            <a:pPr lvl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LO2 mass fraction = 0.0</a:t>
            </a:r>
          </a:p>
          <a:p>
            <a:pPr lvl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He mass fraction = 1.0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Node 4 is a </a:t>
            </a:r>
            <a:r>
              <a:rPr lang="en-US" sz="1600" dirty="0" err="1" smtClean="0">
                <a:latin typeface="+mj-lt"/>
              </a:rPr>
              <a:t>pseudoboundary</a:t>
            </a:r>
            <a:r>
              <a:rPr lang="en-US" sz="1600" dirty="0" smtClean="0">
                <a:latin typeface="+mj-lt"/>
              </a:rPr>
              <a:t> node</a:t>
            </a:r>
          </a:p>
          <a:p>
            <a:pPr lvl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It separates the He from the LO2</a:t>
            </a:r>
          </a:p>
          <a:p>
            <a:pPr lvl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History file is required, but pressure will be overwritten by Node 3 </a:t>
            </a:r>
            <a:r>
              <a:rPr lang="en-US" sz="1600" dirty="0" err="1" smtClean="0">
                <a:latin typeface="+mj-lt"/>
              </a:rPr>
              <a:t>ullage</a:t>
            </a:r>
            <a:r>
              <a:rPr lang="en-US" sz="1600" dirty="0" smtClean="0">
                <a:latin typeface="+mj-lt"/>
              </a:rPr>
              <a:t> pressure plus propellant head</a:t>
            </a:r>
          </a:p>
          <a:p>
            <a:pPr lvl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P = 74.76 </a:t>
            </a:r>
            <a:r>
              <a:rPr lang="en-US" sz="1600" dirty="0" err="1" smtClean="0">
                <a:latin typeface="+mj-lt"/>
              </a:rPr>
              <a:t>psia</a:t>
            </a:r>
            <a:r>
              <a:rPr lang="en-US" sz="1600" dirty="0" smtClean="0">
                <a:latin typeface="+mj-lt"/>
              </a:rPr>
              <a:t>, T = -300 °F</a:t>
            </a:r>
          </a:p>
          <a:p>
            <a:pPr lvl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LO2 mass fraction = 1.0</a:t>
            </a:r>
          </a:p>
          <a:p>
            <a:pPr lvl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He mass fraction = 0.0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Node 6 is the LO2 exit boundary</a:t>
            </a:r>
          </a:p>
          <a:p>
            <a:pPr lvl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P = 50 </a:t>
            </a:r>
            <a:r>
              <a:rPr lang="en-US" sz="1600" dirty="0" err="1" smtClean="0">
                <a:latin typeface="+mj-lt"/>
              </a:rPr>
              <a:t>psia</a:t>
            </a:r>
            <a:r>
              <a:rPr lang="en-US" sz="1600" dirty="0" smtClean="0">
                <a:latin typeface="+mj-lt"/>
              </a:rPr>
              <a:t>, T = -300 °F</a:t>
            </a:r>
          </a:p>
          <a:p>
            <a:pPr lvl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LO2 mass fraction = 1.0</a:t>
            </a:r>
          </a:p>
          <a:p>
            <a:pPr lvl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He mass fraction = 0.0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200400" y="304800"/>
            <a:ext cx="3216778" cy="76944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chemeClr val="tx2"/>
                </a:solidFill>
                <a:latin typeface="+mj-lt"/>
              </a:rPr>
              <a:t>Set Up Boundary Nodes</a:t>
            </a:r>
            <a:r>
              <a:rPr lang="en-US" sz="2000" b="1" i="1" dirty="0">
                <a:solidFill>
                  <a:schemeClr val="tx2"/>
                </a:solidFill>
              </a:rPr>
              <a:t/>
            </a:r>
            <a:br>
              <a:rPr lang="en-US" sz="2000" b="1" i="1" dirty="0">
                <a:solidFill>
                  <a:schemeClr val="tx2"/>
                </a:solidFill>
              </a:rPr>
            </a:br>
            <a:endParaRPr lang="en-US" sz="2000" b="1" i="1" dirty="0">
              <a:solidFill>
                <a:schemeClr val="tx2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5706811" y="2058491"/>
            <a:ext cx="6096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1143000"/>
            <a:ext cx="28289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4038600"/>
            <a:ext cx="291465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0200" y="5257800"/>
            <a:ext cx="291465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3EABC-7906-45BE-9173-1EDEC738B79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3213" y="929640"/>
            <a:ext cx="3520440" cy="364617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3</a:t>
            </a:r>
            <a:endParaRPr lang="en-US" dirty="0"/>
          </a:p>
        </p:txBody>
      </p:sp>
      <p:sp>
        <p:nvSpPr>
          <p:cNvPr id="14" name="Date Placeholder 1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 algn="l">
              <a:defRPr/>
            </a:pPr>
            <a:endParaRPr lang="en-US" sz="1400">
              <a:latin typeface="+mn-lt"/>
            </a:endParaRPr>
          </a:p>
        </p:txBody>
      </p:sp>
      <p:sp>
        <p:nvSpPr>
          <p:cNvPr id="106502" name="Text Box 59"/>
          <p:cNvSpPr txBox="1">
            <a:spLocks noChangeArrowheads="1"/>
          </p:cNvSpPr>
          <p:nvPr/>
        </p:nvSpPr>
        <p:spPr bwMode="auto">
          <a:xfrm>
            <a:off x="3454400" y="1282700"/>
            <a:ext cx="142240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000"/>
          </a:p>
        </p:txBody>
      </p:sp>
      <p:sp>
        <p:nvSpPr>
          <p:cNvPr id="22" name="Text Box 68"/>
          <p:cNvSpPr txBox="1">
            <a:spLocks noChangeArrowheads="1"/>
          </p:cNvSpPr>
          <p:nvPr/>
        </p:nvSpPr>
        <p:spPr bwMode="auto">
          <a:xfrm>
            <a:off x="533400" y="914400"/>
            <a:ext cx="4191000" cy="501675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1">
              <a:spcBef>
                <a:spcPct val="50000"/>
              </a:spcBef>
              <a:defRPr/>
            </a:pPr>
            <a:endParaRPr lang="en-US" sz="1600" dirty="0" smtClean="0">
              <a:latin typeface="+mj-lt"/>
            </a:endParaRPr>
          </a:p>
          <a:p>
            <a:pPr marL="0" lvl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Node 3 represents the </a:t>
            </a:r>
            <a:r>
              <a:rPr lang="en-US" sz="1600" dirty="0" err="1" smtClean="0">
                <a:latin typeface="+mj-lt"/>
              </a:rPr>
              <a:t>ullage</a:t>
            </a:r>
            <a:r>
              <a:rPr lang="en-US" sz="1600" dirty="0" smtClean="0">
                <a:latin typeface="+mj-lt"/>
              </a:rPr>
              <a:t> space</a:t>
            </a:r>
          </a:p>
          <a:p>
            <a:pPr marL="457200" lvl="2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Initial P = 67 </a:t>
            </a:r>
            <a:r>
              <a:rPr lang="en-US" sz="1600" dirty="0" err="1" smtClean="0">
                <a:latin typeface="+mj-lt"/>
              </a:rPr>
              <a:t>psia</a:t>
            </a:r>
            <a:r>
              <a:rPr lang="en-US" sz="1600" dirty="0" smtClean="0">
                <a:latin typeface="+mj-lt"/>
              </a:rPr>
              <a:t>, T = -300.0 °F</a:t>
            </a:r>
          </a:p>
          <a:p>
            <a:pPr marL="457200" lvl="2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Initial Volume = 43,200 in</a:t>
            </a:r>
            <a:r>
              <a:rPr lang="en-US" sz="1600" baseline="30000" dirty="0" smtClean="0">
                <a:latin typeface="+mj-lt"/>
              </a:rPr>
              <a:t>3</a:t>
            </a:r>
          </a:p>
          <a:p>
            <a:pPr marL="457200" lvl="2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He fraction = 1.0, </a:t>
            </a:r>
            <a:r>
              <a:rPr lang="en-US" sz="1600" dirty="0" err="1" smtClean="0">
                <a:latin typeface="+mj-lt"/>
              </a:rPr>
              <a:t>LOx</a:t>
            </a:r>
            <a:r>
              <a:rPr lang="en-US" sz="1600" dirty="0" smtClean="0">
                <a:latin typeface="+mj-lt"/>
              </a:rPr>
              <a:t> fraction = 0.0</a:t>
            </a:r>
          </a:p>
          <a:p>
            <a:pPr marL="0" lvl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Node 5 represents the propellant space</a:t>
            </a:r>
          </a:p>
          <a:p>
            <a:pPr marL="457200" lvl="2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Initial P = 74.76 </a:t>
            </a:r>
            <a:r>
              <a:rPr lang="en-US" sz="1600" dirty="0" err="1" smtClean="0">
                <a:latin typeface="+mj-lt"/>
              </a:rPr>
              <a:t>psia</a:t>
            </a:r>
            <a:r>
              <a:rPr lang="en-US" sz="1600" dirty="0" smtClean="0">
                <a:latin typeface="+mj-lt"/>
              </a:rPr>
              <a:t>, T = -300.0 °F</a:t>
            </a:r>
          </a:p>
          <a:p>
            <a:pPr marL="457200" lvl="2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Initial Volume = 820,800 in</a:t>
            </a:r>
            <a:r>
              <a:rPr lang="en-US" sz="1600" baseline="30000" dirty="0" smtClean="0">
                <a:latin typeface="+mj-lt"/>
              </a:rPr>
              <a:t>3</a:t>
            </a:r>
          </a:p>
          <a:p>
            <a:pPr marL="457200" lvl="2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err="1" smtClean="0">
                <a:latin typeface="+mj-lt"/>
              </a:rPr>
              <a:t>LOx</a:t>
            </a:r>
            <a:r>
              <a:rPr lang="en-US" sz="1600" dirty="0" smtClean="0">
                <a:latin typeface="+mj-lt"/>
              </a:rPr>
              <a:t> fraction = 1.0, He fraction = 0.0</a:t>
            </a:r>
          </a:p>
          <a:p>
            <a:pPr marL="0" lvl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Node 2 represents the small space between the control valve and the </a:t>
            </a:r>
            <a:r>
              <a:rPr lang="en-US" sz="1600" dirty="0" err="1" smtClean="0">
                <a:latin typeface="+mj-lt"/>
              </a:rPr>
              <a:t>ullage</a:t>
            </a:r>
            <a:r>
              <a:rPr lang="en-US" sz="1600" dirty="0" smtClean="0">
                <a:latin typeface="+mj-lt"/>
              </a:rPr>
              <a:t> inlet orifice</a:t>
            </a:r>
          </a:p>
          <a:p>
            <a:pPr marL="457200" lvl="2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Initial P = 79.32 </a:t>
            </a:r>
            <a:r>
              <a:rPr lang="en-US" sz="1600" dirty="0" err="1" smtClean="0">
                <a:latin typeface="+mj-lt"/>
              </a:rPr>
              <a:t>psia</a:t>
            </a:r>
            <a:r>
              <a:rPr lang="en-US" sz="1600" dirty="0" smtClean="0">
                <a:latin typeface="+mj-lt"/>
              </a:rPr>
              <a:t>, T = 120 °F</a:t>
            </a:r>
          </a:p>
          <a:p>
            <a:pPr marL="457200" lvl="2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Volume is negligible</a:t>
            </a:r>
          </a:p>
          <a:p>
            <a:pPr marL="457200" lvl="2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He fraction = 1.0, </a:t>
            </a:r>
            <a:r>
              <a:rPr lang="en-US" sz="1600" dirty="0" err="1" smtClean="0">
                <a:latin typeface="+mj-lt"/>
              </a:rPr>
              <a:t>LOx</a:t>
            </a:r>
            <a:r>
              <a:rPr lang="en-US" sz="1600" dirty="0" smtClean="0">
                <a:latin typeface="+mj-lt"/>
              </a:rPr>
              <a:t> fraction = 0.0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200400" y="304800"/>
            <a:ext cx="2979534" cy="76944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chemeClr val="tx2"/>
                </a:solidFill>
                <a:latin typeface="+mj-lt"/>
              </a:rPr>
              <a:t>Set Up </a:t>
            </a:r>
            <a:r>
              <a:rPr lang="en-US" sz="2400" b="1" dirty="0" smtClean="0">
                <a:solidFill>
                  <a:schemeClr val="tx2"/>
                </a:solidFill>
                <a:latin typeface="+mj-lt"/>
              </a:rPr>
              <a:t>Internal </a:t>
            </a:r>
            <a:r>
              <a:rPr lang="en-US" sz="2400" b="1" dirty="0" smtClean="0">
                <a:solidFill>
                  <a:schemeClr val="tx2"/>
                </a:solidFill>
                <a:latin typeface="+mj-lt"/>
              </a:rPr>
              <a:t>Nodes</a:t>
            </a:r>
            <a:r>
              <a:rPr lang="en-US" sz="2000" b="1" i="1" dirty="0">
                <a:solidFill>
                  <a:schemeClr val="tx2"/>
                </a:solidFill>
              </a:rPr>
              <a:t/>
            </a:r>
            <a:br>
              <a:rPr lang="en-US" sz="2000" b="1" i="1" dirty="0">
                <a:solidFill>
                  <a:schemeClr val="tx2"/>
                </a:solidFill>
              </a:rPr>
            </a:br>
            <a:endParaRPr lang="en-US" sz="2000" b="1" i="1" dirty="0">
              <a:solidFill>
                <a:schemeClr val="tx2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6151893" y="2278559"/>
            <a:ext cx="6096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086600" y="990600"/>
            <a:ext cx="914400" cy="533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106173" y="1375500"/>
            <a:ext cx="6096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3EABC-7906-45BE-9173-1EDEC738B795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9775" y="693013"/>
            <a:ext cx="2838450" cy="534352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3</a:t>
            </a:r>
            <a:endParaRPr lang="en-US" dirty="0"/>
          </a:p>
        </p:txBody>
      </p:sp>
      <p:sp>
        <p:nvSpPr>
          <p:cNvPr id="14" name="Date Placeholder 1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 algn="l">
              <a:defRPr/>
            </a:pPr>
            <a:endParaRPr lang="en-US" sz="1400">
              <a:latin typeface="+mn-lt"/>
            </a:endParaRPr>
          </a:p>
        </p:txBody>
      </p:sp>
      <p:sp>
        <p:nvSpPr>
          <p:cNvPr id="106502" name="Text Box 59"/>
          <p:cNvSpPr txBox="1">
            <a:spLocks noChangeArrowheads="1"/>
          </p:cNvSpPr>
          <p:nvPr/>
        </p:nvSpPr>
        <p:spPr bwMode="auto">
          <a:xfrm>
            <a:off x="3454400" y="1282700"/>
            <a:ext cx="142240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000"/>
          </a:p>
        </p:txBody>
      </p:sp>
      <p:sp>
        <p:nvSpPr>
          <p:cNvPr id="22" name="Text Box 68"/>
          <p:cNvSpPr txBox="1">
            <a:spLocks noChangeArrowheads="1"/>
          </p:cNvSpPr>
          <p:nvPr/>
        </p:nvSpPr>
        <p:spPr bwMode="auto">
          <a:xfrm>
            <a:off x="533400" y="914400"/>
            <a:ext cx="4038600" cy="563231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Branch 12 is an instantaneous control valve</a:t>
            </a:r>
          </a:p>
          <a:p>
            <a:pPr lvl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A = 0.63617 in</a:t>
            </a:r>
            <a:r>
              <a:rPr lang="en-US" sz="1600" baseline="30000" dirty="0" smtClean="0">
                <a:latin typeface="+mj-lt"/>
              </a:rPr>
              <a:t>2</a:t>
            </a:r>
            <a:r>
              <a:rPr lang="en-US" sz="1600" dirty="0" smtClean="0">
                <a:latin typeface="+mj-lt"/>
              </a:rPr>
              <a:t>, C</a:t>
            </a:r>
            <a:r>
              <a:rPr lang="en-US" sz="1600" baseline="-25000" dirty="0" smtClean="0">
                <a:latin typeface="+mj-lt"/>
              </a:rPr>
              <a:t>L</a:t>
            </a:r>
            <a:r>
              <a:rPr lang="en-US" sz="1600" dirty="0" smtClean="0">
                <a:latin typeface="+mj-lt"/>
              </a:rPr>
              <a:t> = 0.6</a:t>
            </a:r>
          </a:p>
          <a:p>
            <a:pPr lvl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It is controlled by pressure in Node 3</a:t>
            </a:r>
          </a:p>
          <a:p>
            <a:pPr lvl="2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70 </a:t>
            </a:r>
            <a:r>
              <a:rPr lang="en-US" sz="1600" dirty="0" err="1" smtClean="0">
                <a:latin typeface="+mj-lt"/>
              </a:rPr>
              <a:t>psia</a:t>
            </a:r>
            <a:r>
              <a:rPr lang="en-US" sz="1600" dirty="0" smtClean="0">
                <a:latin typeface="+mj-lt"/>
              </a:rPr>
              <a:t> – close</a:t>
            </a:r>
          </a:p>
          <a:p>
            <a:pPr lvl="2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64 </a:t>
            </a:r>
            <a:r>
              <a:rPr lang="en-US" sz="1600" dirty="0" err="1" smtClean="0">
                <a:latin typeface="+mj-lt"/>
              </a:rPr>
              <a:t>psia</a:t>
            </a:r>
            <a:r>
              <a:rPr lang="en-US" sz="1600" dirty="0" smtClean="0">
                <a:latin typeface="+mj-lt"/>
              </a:rPr>
              <a:t> – open</a:t>
            </a:r>
          </a:p>
          <a:p>
            <a:pPr lvl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Valve is initially open</a:t>
            </a:r>
          </a:p>
          <a:p>
            <a:pPr lvl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Requires a history file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Branch 23 is the inlet orifice to the </a:t>
            </a:r>
            <a:r>
              <a:rPr lang="en-US" sz="1600" dirty="0" err="1" smtClean="0">
                <a:latin typeface="+mj-lt"/>
              </a:rPr>
              <a:t>ullage</a:t>
            </a:r>
            <a:endParaRPr lang="en-US" sz="1600" dirty="0" smtClean="0">
              <a:latin typeface="+mj-lt"/>
            </a:endParaRPr>
          </a:p>
          <a:p>
            <a:pPr lvl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A = 0.785 in</a:t>
            </a:r>
            <a:r>
              <a:rPr lang="en-US" sz="1600" baseline="30000" dirty="0" smtClean="0">
                <a:latin typeface="+mj-lt"/>
              </a:rPr>
              <a:t>2</a:t>
            </a:r>
            <a:r>
              <a:rPr lang="en-US" sz="1600" dirty="0" smtClean="0">
                <a:latin typeface="+mj-lt"/>
              </a:rPr>
              <a:t>, C</a:t>
            </a:r>
            <a:r>
              <a:rPr lang="en-US" sz="1600" baseline="-25000" dirty="0" smtClean="0">
                <a:latin typeface="+mj-lt"/>
              </a:rPr>
              <a:t>L</a:t>
            </a:r>
            <a:r>
              <a:rPr lang="en-US" sz="1600" dirty="0" smtClean="0">
                <a:latin typeface="+mj-lt"/>
              </a:rPr>
              <a:t> = 0.6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Branch 45 represents the surface of the propellant</a:t>
            </a:r>
          </a:p>
          <a:p>
            <a:pPr lvl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A = 4015 in</a:t>
            </a:r>
            <a:r>
              <a:rPr lang="en-US" sz="1600" baseline="30000" dirty="0" smtClean="0">
                <a:latin typeface="+mj-lt"/>
              </a:rPr>
              <a:t>2</a:t>
            </a:r>
            <a:r>
              <a:rPr lang="en-US" sz="1600" dirty="0" smtClean="0">
                <a:latin typeface="+mj-lt"/>
              </a:rPr>
              <a:t>, C</a:t>
            </a:r>
            <a:r>
              <a:rPr lang="en-US" sz="1600" baseline="-25000" dirty="0" smtClean="0">
                <a:latin typeface="+mj-lt"/>
              </a:rPr>
              <a:t>L</a:t>
            </a:r>
            <a:r>
              <a:rPr lang="en-US" sz="1600" dirty="0" smtClean="0">
                <a:latin typeface="+mj-lt"/>
              </a:rPr>
              <a:t> = 0.0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Branch 56 represents the orifice to the exit boundary</a:t>
            </a:r>
          </a:p>
          <a:p>
            <a:pPr lvl="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A = 14.25 in</a:t>
            </a:r>
            <a:r>
              <a:rPr lang="en-US" sz="1600" baseline="30000" dirty="0" smtClean="0">
                <a:latin typeface="+mj-lt"/>
              </a:rPr>
              <a:t>2</a:t>
            </a:r>
            <a:r>
              <a:rPr lang="en-US" sz="1600" dirty="0" smtClean="0">
                <a:latin typeface="+mj-lt"/>
              </a:rPr>
              <a:t>, C</a:t>
            </a:r>
            <a:r>
              <a:rPr lang="en-US" sz="1600" baseline="-25000" dirty="0" smtClean="0">
                <a:latin typeface="+mj-lt"/>
              </a:rPr>
              <a:t>L</a:t>
            </a:r>
            <a:r>
              <a:rPr lang="en-US" sz="1600" dirty="0" smtClean="0">
                <a:latin typeface="+mj-lt"/>
              </a:rPr>
              <a:t> = 0.319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  <a:defRPr/>
            </a:pPr>
            <a:endParaRPr lang="en-US" sz="1600" dirty="0" smtClean="0">
              <a:latin typeface="+mj-lt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200400" y="304800"/>
            <a:ext cx="2259721" cy="76944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chemeClr val="tx2"/>
                </a:solidFill>
                <a:latin typeface="+mj-lt"/>
              </a:rPr>
              <a:t>Set Up Branches</a:t>
            </a:r>
            <a:r>
              <a:rPr lang="en-US" sz="2000" b="1" i="1" dirty="0">
                <a:solidFill>
                  <a:schemeClr val="tx2"/>
                </a:solidFill>
              </a:rPr>
              <a:t/>
            </a:r>
            <a:br>
              <a:rPr lang="en-US" sz="2000" b="1" i="1" dirty="0">
                <a:solidFill>
                  <a:schemeClr val="tx2"/>
                </a:solidFill>
              </a:rPr>
            </a:br>
            <a:endParaRPr lang="en-US" sz="2000" b="1" i="1" dirty="0">
              <a:solidFill>
                <a:schemeClr val="tx2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3730555"/>
            <a:ext cx="233362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3EABC-7906-45BE-9173-1EDEC738B795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1420018"/>
            <a:ext cx="5206841" cy="2464118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3</a:t>
            </a:r>
            <a:endParaRPr lang="en-US" dirty="0"/>
          </a:p>
        </p:txBody>
      </p:sp>
      <p:sp>
        <p:nvSpPr>
          <p:cNvPr id="14" name="Date Placeholder 1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 algn="l">
              <a:defRPr/>
            </a:pPr>
            <a:endParaRPr lang="en-US" sz="1400">
              <a:latin typeface="+mn-lt"/>
            </a:endParaRPr>
          </a:p>
        </p:txBody>
      </p:sp>
      <p:sp>
        <p:nvSpPr>
          <p:cNvPr id="106502" name="Text Box 59"/>
          <p:cNvSpPr txBox="1">
            <a:spLocks noChangeArrowheads="1"/>
          </p:cNvSpPr>
          <p:nvPr/>
        </p:nvSpPr>
        <p:spPr bwMode="auto">
          <a:xfrm>
            <a:off x="3454400" y="1282700"/>
            <a:ext cx="142240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000"/>
          </a:p>
        </p:txBody>
      </p:sp>
      <p:sp>
        <p:nvSpPr>
          <p:cNvPr id="19" name="Text Box 63"/>
          <p:cNvSpPr txBox="1">
            <a:spLocks noChangeArrowheads="1"/>
          </p:cNvSpPr>
          <p:nvPr/>
        </p:nvSpPr>
        <p:spPr bwMode="auto">
          <a:xfrm>
            <a:off x="304800" y="1066800"/>
            <a:ext cx="4572000" cy="5509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Open Pressurization Dialog from Advanced menu</a:t>
            </a:r>
          </a:p>
          <a:p>
            <a:pPr algn="l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Click ADD</a:t>
            </a:r>
          </a:p>
          <a:p>
            <a:pPr algn="l">
              <a:spcBef>
                <a:spcPct val="50000"/>
              </a:spcBef>
              <a:buFont typeface="Arial" pitchFamily="34" charset="0"/>
              <a:buChar char="•"/>
              <a:defRPr/>
            </a:pPr>
            <a:endParaRPr lang="en-US" sz="1600" dirty="0" smtClean="0">
              <a:latin typeface="+mj-lt"/>
            </a:endParaRPr>
          </a:p>
          <a:p>
            <a:pPr algn="l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Cylindrical aluminum tank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/>
              <a:t>Tank Surface Area*:  6431.91 in</a:t>
            </a:r>
            <a:r>
              <a:rPr lang="en-US" sz="1600" baseline="30000" dirty="0" smtClean="0"/>
              <a:t>2</a:t>
            </a:r>
            <a:endParaRPr lang="en-US" sz="1600" dirty="0">
              <a:latin typeface="+mj-lt"/>
            </a:endParaRPr>
          </a:p>
          <a:p>
            <a:pPr algn="l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Density</a:t>
            </a:r>
            <a:r>
              <a:rPr lang="en-US" sz="1600" dirty="0">
                <a:latin typeface="+mj-lt"/>
              </a:rPr>
              <a:t>:  170. </a:t>
            </a:r>
            <a:r>
              <a:rPr lang="en-US" sz="1600" dirty="0" err="1" smtClean="0">
                <a:latin typeface="+mj-lt"/>
              </a:rPr>
              <a:t>lbm</a:t>
            </a:r>
            <a:r>
              <a:rPr lang="en-US" sz="1600" dirty="0" smtClean="0">
                <a:latin typeface="+mj-lt"/>
              </a:rPr>
              <a:t>/ft</a:t>
            </a:r>
            <a:r>
              <a:rPr lang="en-US" sz="1600" baseline="30000" dirty="0" smtClean="0">
                <a:latin typeface="+mj-lt"/>
              </a:rPr>
              <a:t>3</a:t>
            </a:r>
            <a:endParaRPr lang="en-US" sz="1600" dirty="0">
              <a:latin typeface="+mj-lt"/>
            </a:endParaRPr>
          </a:p>
          <a:p>
            <a:pPr algn="l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Specific </a:t>
            </a:r>
            <a:r>
              <a:rPr lang="en-US" sz="1600" dirty="0">
                <a:latin typeface="+mj-lt"/>
              </a:rPr>
              <a:t>Heat:  0.2 </a:t>
            </a:r>
            <a:r>
              <a:rPr lang="en-US" sz="1600" dirty="0" smtClean="0">
                <a:latin typeface="+mj-lt"/>
              </a:rPr>
              <a:t>Btu/</a:t>
            </a:r>
            <a:r>
              <a:rPr lang="en-US" sz="1600" dirty="0" err="1" smtClean="0">
                <a:latin typeface="+mj-lt"/>
              </a:rPr>
              <a:t>lbm</a:t>
            </a:r>
            <a:r>
              <a:rPr lang="en-US" sz="1600" dirty="0" smtClean="0">
                <a:latin typeface="+mj-lt"/>
              </a:rPr>
              <a:t>-R</a:t>
            </a:r>
          </a:p>
          <a:p>
            <a:pPr algn="l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Thermal </a:t>
            </a:r>
            <a:r>
              <a:rPr lang="en-US" sz="1600" dirty="0">
                <a:latin typeface="+mj-lt"/>
              </a:rPr>
              <a:t>Conductivity:  0.0362 </a:t>
            </a:r>
            <a:r>
              <a:rPr lang="en-US" sz="1600" dirty="0" smtClean="0">
                <a:latin typeface="+mj-lt"/>
              </a:rPr>
              <a:t>Btu/ft-s-R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err="1" smtClean="0"/>
              <a:t>Ullage</a:t>
            </a:r>
            <a:r>
              <a:rPr lang="en-US" sz="1600" dirty="0" smtClean="0"/>
              <a:t>/Propellant Heat Transfer Area:  4015. in</a:t>
            </a:r>
            <a:r>
              <a:rPr lang="en-US" sz="1600" baseline="30000" dirty="0" smtClean="0"/>
              <a:t>2</a:t>
            </a:r>
            <a:endParaRPr lang="en-US" sz="1600" dirty="0" smtClean="0">
              <a:latin typeface="+mj-lt"/>
            </a:endParaRPr>
          </a:p>
          <a:p>
            <a:pPr algn="l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</a:rPr>
              <a:t>Wall </a:t>
            </a:r>
            <a:r>
              <a:rPr lang="en-US" sz="1600" dirty="0">
                <a:latin typeface="+mj-lt"/>
              </a:rPr>
              <a:t>Thickness:  0.375 </a:t>
            </a:r>
            <a:r>
              <a:rPr lang="en-US" sz="1600" dirty="0" smtClean="0">
                <a:latin typeface="+mj-lt"/>
              </a:rPr>
              <a:t>in.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cs typeface="Times New Roman" pitchFamily="18" charset="0"/>
              </a:rPr>
              <a:t>Conv. Heat Transfer Adj. Factor:  1.0</a:t>
            </a:r>
            <a:endParaRPr lang="en-US" sz="1600" dirty="0" smtClean="0">
              <a:latin typeface="+mj-lt"/>
            </a:endParaRPr>
          </a:p>
          <a:p>
            <a:pPr algn="l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err="1" smtClean="0">
                <a:latin typeface="+mj-lt"/>
              </a:rPr>
              <a:t>T</a:t>
            </a:r>
            <a:r>
              <a:rPr lang="en-US" sz="1600" baseline="-25000" dirty="0" err="1" smtClean="0">
                <a:latin typeface="+mj-lt"/>
              </a:rPr>
              <a:t>tank</a:t>
            </a:r>
            <a:r>
              <a:rPr lang="en-US" sz="1600" dirty="0">
                <a:latin typeface="+mj-lt"/>
              </a:rPr>
              <a:t>:  -</a:t>
            </a:r>
            <a:r>
              <a:rPr lang="en-US" sz="1600" dirty="0" smtClean="0">
                <a:latin typeface="+mj-lt"/>
              </a:rPr>
              <a:t>300 </a:t>
            </a:r>
            <a:r>
              <a:rPr lang="en-US" sz="1600" dirty="0">
                <a:latin typeface="+mj-lt"/>
                <a:cs typeface="Times New Roman" pitchFamily="18" charset="0"/>
              </a:rPr>
              <a:t>°</a:t>
            </a:r>
            <a:r>
              <a:rPr lang="en-US" sz="1600" dirty="0" smtClean="0">
                <a:latin typeface="+mj-lt"/>
                <a:cs typeface="Times New Roman" pitchFamily="18" charset="0"/>
              </a:rPr>
              <a:t>F</a:t>
            </a:r>
          </a:p>
          <a:p>
            <a:pPr algn="l">
              <a:spcBef>
                <a:spcPct val="50000"/>
              </a:spcBef>
              <a:buFont typeface="Arial" pitchFamily="34" charset="0"/>
              <a:buChar char="•"/>
              <a:defRPr/>
            </a:pPr>
            <a:endParaRPr lang="en-US" sz="1600" dirty="0" smtClean="0">
              <a:latin typeface="+mj-lt"/>
              <a:cs typeface="Times New Roman" pitchFamily="18" charset="0"/>
            </a:endParaRPr>
          </a:p>
          <a:p>
            <a:pPr algn="l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  <a:cs typeface="Times New Roman" pitchFamily="18" charset="0"/>
              </a:rPr>
              <a:t>Use default convection correlation coefficients</a:t>
            </a:r>
          </a:p>
          <a:p>
            <a:pPr algn="l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latin typeface="+mj-lt"/>
                <a:cs typeface="Times New Roman" pitchFamily="18" charset="0"/>
              </a:rPr>
              <a:t>Click ACCEPT, then CLOSE</a:t>
            </a:r>
            <a:endParaRPr lang="en-US" sz="1600" dirty="0">
              <a:latin typeface="+mj-lt"/>
              <a:cs typeface="Times New Roman" pitchFamily="18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2743200" y="381000"/>
            <a:ext cx="3602781" cy="76944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chemeClr val="tx2"/>
                </a:solidFill>
                <a:latin typeface="+mj-lt"/>
              </a:rPr>
              <a:t>Tank Pressurization Option</a:t>
            </a:r>
            <a:r>
              <a:rPr lang="en-US" sz="2000" b="1" i="1" dirty="0">
                <a:solidFill>
                  <a:schemeClr val="tx2"/>
                </a:solidFill>
              </a:rPr>
              <a:t/>
            </a:r>
            <a:br>
              <a:rPr lang="en-US" sz="2000" b="1" i="1" dirty="0">
                <a:solidFill>
                  <a:schemeClr val="tx2"/>
                </a:solidFill>
              </a:rPr>
            </a:br>
            <a:endParaRPr lang="en-US" sz="2000" b="1" i="1" dirty="0">
              <a:solidFill>
                <a:schemeClr val="tx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3EABC-7906-45BE-9173-1EDEC738B795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10" name="Text Box 63"/>
          <p:cNvSpPr txBox="1">
            <a:spLocks noChangeArrowheads="1"/>
          </p:cNvSpPr>
          <p:nvPr/>
        </p:nvSpPr>
        <p:spPr bwMode="auto">
          <a:xfrm>
            <a:off x="5486400" y="5410200"/>
            <a:ext cx="3429000" cy="83099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600" dirty="0" smtClean="0">
                <a:latin typeface="+mj-lt"/>
              </a:rPr>
              <a:t>*Tank wall surface area initially exposed to </a:t>
            </a:r>
            <a:r>
              <a:rPr lang="en-US" sz="1600" dirty="0" err="1" smtClean="0">
                <a:latin typeface="+mj-lt"/>
              </a:rPr>
              <a:t>ullage</a:t>
            </a:r>
            <a:r>
              <a:rPr lang="en-US" sz="1600" dirty="0" smtClean="0">
                <a:latin typeface="+mj-lt"/>
              </a:rPr>
              <a:t>.  It will automatically increase as the tank drains.</a:t>
            </a:r>
          </a:p>
        </p:txBody>
      </p:sp>
      <p:sp>
        <p:nvSpPr>
          <p:cNvPr id="12" name="Oval 11"/>
          <p:cNvSpPr/>
          <p:nvPr/>
        </p:nvSpPr>
        <p:spPr>
          <a:xfrm>
            <a:off x="7631430" y="1524000"/>
            <a:ext cx="805180" cy="41433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845</TotalTime>
  <Words>927</Words>
  <Application>Microsoft Office PowerPoint</Application>
  <PresentationFormat>On-screen Show (4:3)</PresentationFormat>
  <Paragraphs>171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NASA/ODIN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LeclaAC</dc:creator>
  <cp:lastModifiedBy>Leclair, Andre C. (MSFC-ER43)</cp:lastModifiedBy>
  <cp:revision>87</cp:revision>
  <dcterms:created xsi:type="dcterms:W3CDTF">2010-06-11T21:08:28Z</dcterms:created>
  <dcterms:modified xsi:type="dcterms:W3CDTF">2015-10-30T16:32:45Z</dcterms:modified>
</cp:coreProperties>
</file>