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5"/>
  </p:notesMasterIdLst>
  <p:handoutMasterIdLst>
    <p:handoutMasterId r:id="rId76"/>
  </p:handoutMasterIdLst>
  <p:sldIdLst>
    <p:sldId id="353" r:id="rId2"/>
    <p:sldId id="355" r:id="rId3"/>
    <p:sldId id="356" r:id="rId4"/>
    <p:sldId id="357" r:id="rId5"/>
    <p:sldId id="427" r:id="rId6"/>
    <p:sldId id="358" r:id="rId7"/>
    <p:sldId id="359" r:id="rId8"/>
    <p:sldId id="360" r:id="rId9"/>
    <p:sldId id="361" r:id="rId10"/>
    <p:sldId id="363" r:id="rId11"/>
    <p:sldId id="364" r:id="rId12"/>
    <p:sldId id="365" r:id="rId13"/>
    <p:sldId id="366" r:id="rId14"/>
    <p:sldId id="367" r:id="rId15"/>
    <p:sldId id="368" r:id="rId16"/>
    <p:sldId id="369" r:id="rId17"/>
    <p:sldId id="370" r:id="rId18"/>
    <p:sldId id="371" r:id="rId19"/>
    <p:sldId id="372" r:id="rId20"/>
    <p:sldId id="373" r:id="rId21"/>
    <p:sldId id="374" r:id="rId22"/>
    <p:sldId id="375" r:id="rId23"/>
    <p:sldId id="376" r:id="rId24"/>
    <p:sldId id="377" r:id="rId25"/>
    <p:sldId id="378" r:id="rId26"/>
    <p:sldId id="379" r:id="rId27"/>
    <p:sldId id="380" r:id="rId28"/>
    <p:sldId id="381" r:id="rId29"/>
    <p:sldId id="382" r:id="rId30"/>
    <p:sldId id="383" r:id="rId31"/>
    <p:sldId id="384" r:id="rId32"/>
    <p:sldId id="385" r:id="rId33"/>
    <p:sldId id="386" r:id="rId34"/>
    <p:sldId id="387" r:id="rId35"/>
    <p:sldId id="388" r:id="rId36"/>
    <p:sldId id="389" r:id="rId37"/>
    <p:sldId id="428" r:id="rId38"/>
    <p:sldId id="429" r:id="rId39"/>
    <p:sldId id="430" r:id="rId40"/>
    <p:sldId id="390" r:id="rId41"/>
    <p:sldId id="431" r:id="rId42"/>
    <p:sldId id="391" r:id="rId43"/>
    <p:sldId id="392" r:id="rId44"/>
    <p:sldId id="393" r:id="rId45"/>
    <p:sldId id="426" r:id="rId46"/>
    <p:sldId id="395" r:id="rId47"/>
    <p:sldId id="396" r:id="rId48"/>
    <p:sldId id="432" r:id="rId49"/>
    <p:sldId id="398" r:id="rId50"/>
    <p:sldId id="399" r:id="rId51"/>
    <p:sldId id="400" r:id="rId52"/>
    <p:sldId id="401" r:id="rId53"/>
    <p:sldId id="402" r:id="rId54"/>
    <p:sldId id="403" r:id="rId55"/>
    <p:sldId id="404" r:id="rId56"/>
    <p:sldId id="405" r:id="rId57"/>
    <p:sldId id="406" r:id="rId58"/>
    <p:sldId id="408" r:id="rId59"/>
    <p:sldId id="409" r:id="rId60"/>
    <p:sldId id="410" r:id="rId61"/>
    <p:sldId id="411" r:id="rId62"/>
    <p:sldId id="412" r:id="rId63"/>
    <p:sldId id="417" r:id="rId64"/>
    <p:sldId id="418" r:id="rId65"/>
    <p:sldId id="419" r:id="rId66"/>
    <p:sldId id="414" r:id="rId67"/>
    <p:sldId id="415" r:id="rId68"/>
    <p:sldId id="420" r:id="rId69"/>
    <p:sldId id="421" r:id="rId70"/>
    <p:sldId id="422" r:id="rId71"/>
    <p:sldId id="423" r:id="rId72"/>
    <p:sldId id="424" r:id="rId73"/>
    <p:sldId id="425" r:id="rId74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0B738962-946B-994C-BA15-02A3DF007C4F}">
          <p14:sldIdLst>
            <p14:sldId id="353"/>
            <p14:sldId id="355"/>
            <p14:sldId id="356"/>
            <p14:sldId id="357"/>
            <p14:sldId id="427"/>
            <p14:sldId id="358"/>
            <p14:sldId id="359"/>
            <p14:sldId id="360"/>
            <p14:sldId id="361"/>
            <p14:sldId id="363"/>
            <p14:sldId id="364"/>
            <p14:sldId id="365"/>
            <p14:sldId id="366"/>
            <p14:sldId id="367"/>
            <p14:sldId id="368"/>
            <p14:sldId id="369"/>
            <p14:sldId id="370"/>
            <p14:sldId id="371"/>
            <p14:sldId id="372"/>
            <p14:sldId id="373"/>
            <p14:sldId id="374"/>
            <p14:sldId id="375"/>
            <p14:sldId id="376"/>
            <p14:sldId id="377"/>
            <p14:sldId id="378"/>
            <p14:sldId id="379"/>
            <p14:sldId id="380"/>
            <p14:sldId id="381"/>
            <p14:sldId id="382"/>
            <p14:sldId id="383"/>
            <p14:sldId id="384"/>
            <p14:sldId id="385"/>
            <p14:sldId id="386"/>
            <p14:sldId id="387"/>
            <p14:sldId id="388"/>
            <p14:sldId id="389"/>
            <p14:sldId id="428"/>
            <p14:sldId id="429"/>
            <p14:sldId id="430"/>
            <p14:sldId id="390"/>
            <p14:sldId id="431"/>
            <p14:sldId id="391"/>
            <p14:sldId id="392"/>
            <p14:sldId id="393"/>
            <p14:sldId id="426"/>
            <p14:sldId id="395"/>
            <p14:sldId id="396"/>
            <p14:sldId id="432"/>
            <p14:sldId id="398"/>
            <p14:sldId id="399"/>
            <p14:sldId id="400"/>
            <p14:sldId id="401"/>
            <p14:sldId id="402"/>
            <p14:sldId id="403"/>
            <p14:sldId id="404"/>
            <p14:sldId id="405"/>
            <p14:sldId id="406"/>
            <p14:sldId id="408"/>
            <p14:sldId id="409"/>
            <p14:sldId id="410"/>
            <p14:sldId id="411"/>
            <p14:sldId id="412"/>
            <p14:sldId id="417"/>
            <p14:sldId id="418"/>
            <p14:sldId id="419"/>
            <p14:sldId id="414"/>
            <p14:sldId id="415"/>
            <p14:sldId id="420"/>
            <p14:sldId id="421"/>
            <p14:sldId id="422"/>
            <p14:sldId id="423"/>
            <p14:sldId id="424"/>
            <p14:sldId id="425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even Jenkins" initials="J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FF378"/>
    <a:srgbClr val="FFF0BC"/>
    <a:srgbClr val="FFDCAA"/>
    <a:srgbClr val="EFCC9D"/>
    <a:srgbClr val="C5ECFF"/>
    <a:srgbClr val="B7D4E9"/>
    <a:srgbClr val="8E7201"/>
    <a:srgbClr val="A68601"/>
    <a:srgbClr val="B59201"/>
    <a:srgbClr val="FFE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16" autoAdjust="0"/>
    <p:restoredTop sz="99432" autoAdjust="0"/>
  </p:normalViewPr>
  <p:slideViewPr>
    <p:cSldViewPr snapToGrid="0">
      <p:cViewPr varScale="1">
        <p:scale>
          <a:sx n="70" d="100"/>
          <a:sy n="70" d="100"/>
        </p:scale>
        <p:origin x="-96" y="-10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FF8988-3C57-4A48-A152-7A186A1AB61A}" type="datetimeFigureOut">
              <a:rPr lang="en-US" smtClean="0"/>
              <a:pPr/>
              <a:t>12/20/2013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3B851-723A-9241-9F15-F1BC3390051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18890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BA5D5BC-D3D1-4866-B054-05BD1DC36878}" type="datetimeFigureOut">
              <a:rPr lang="en-US"/>
              <a:pPr>
                <a:defRPr/>
              </a:pPr>
              <a:t>12/20/2013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4261A0F-7969-49DC-B5A8-C4C7F01ACC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8290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4CB4FE-7AAE-1549-BB8B-C1C4676BFAF7}" type="slidenum">
              <a:rPr lang="en-US"/>
              <a:pPr/>
              <a:t>1</a:t>
            </a:fld>
            <a:endParaRPr lang="en-US" dirty="0"/>
          </a:p>
        </p:txBody>
      </p:sp>
      <p:sp>
        <p:nvSpPr>
          <p:cNvPr id="106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261A0F-7969-49DC-B5A8-C4C7F01ACC03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5D550-B2E4-4B76-977F-448E42E22D69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5D550-B2E4-4B76-977F-448E42E22D69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r>
              <a:rPr lang="en-US"/>
              <a:t>----- Meeting Notes (9/15/11 11:38) -----</a:t>
            </a:r>
          </a:p>
          <a:p>
            <a:r>
              <a:rPr lang="en-US"/>
              <a:t>speak about models </a:t>
            </a:r>
          </a:p>
          <a:p>
            <a:r>
              <a:rPr lang="en-US"/>
              <a:t>ontologies describe sysml model or domain models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4B1FD-C7D6-F941-ADED-76DE5B6F57DD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9538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purpose of the discipline ontology category is to provide experts in the line organizations the opportunity to define the discipline-specific property definitions that will be used across multiple application ontologies. </a:t>
            </a:r>
          </a:p>
          <a:p>
            <a:endParaRPr lang="en-US" dirty="0"/>
          </a:p>
          <a:p>
            <a:r>
              <a:rPr lang="en-US" dirty="0"/>
              <a:t>The mechanical discipline ontology, for example, will define parameters to specify mass properties. These definitions will be used by mechanical application ontologies (e.g., boom, strut, </a:t>
            </a:r>
            <a:r>
              <a:rPr lang="en-US" dirty="0" err="1"/>
              <a:t>backshell</a:t>
            </a:r>
            <a:r>
              <a:rPr lang="en-US" dirty="0"/>
              <a:t>, etc.) and also by other application ontologies (e.g., propulsion, avionics, AACS, etc.) </a:t>
            </a:r>
          </a:p>
          <a:p>
            <a:endParaRPr lang="en-US" dirty="0"/>
          </a:p>
          <a:p>
            <a:r>
              <a:rPr lang="en-US" dirty="0"/>
              <a:t>The distinction between discipline and application is that discipline ontologies (mostly) define groups of related properties, and application ontologies (mostly) define things by refining foundation concepts and applying discipline properties.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4B1FD-C7D6-F941-ADED-76DE5B6F57DD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6345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  <a:p>
            <a:r>
              <a:rPr lang="en-US"/>
              <a:t>----- Meeting Notes (9/15/11 11:38) -----</a:t>
            </a:r>
          </a:p>
          <a:p>
            <a:r>
              <a:rPr lang="en-US"/>
              <a:t>stop at the system model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D5D550-B2E4-4B76-977F-448E42E22D69}" type="slidenum">
              <a:rPr lang="en-US" smtClean="0"/>
              <a:pPr/>
              <a:t>50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Example of an</a:t>
            </a:r>
            <a:r>
              <a:rPr lang="en-US" baseline="0" dirty="0" smtClean="0"/>
              <a:t> IMCE ontology – Mission ontology </a:t>
            </a:r>
          </a:p>
          <a:p>
            <a:r>
              <a:rPr lang="en-US" dirty="0" smtClean="0"/>
              <a:t>"Requirements” </a:t>
            </a:r>
          </a:p>
          <a:p>
            <a:pPr lvl="1"/>
            <a:r>
              <a:rPr lang="en-US" dirty="0" smtClean="0"/>
              <a:t>Could be anything - some criterion demonstrated by test, could be flight rule, could be "I require that camera is on." </a:t>
            </a:r>
          </a:p>
          <a:p>
            <a:pPr lvl="1"/>
            <a:r>
              <a:rPr lang="en-US" dirty="0" smtClean="0"/>
              <a:t>In the opposite direction, describing design processes, handling processes, all the way up to policy.</a:t>
            </a:r>
          </a:p>
          <a:p>
            <a:r>
              <a:rPr lang="en-US" dirty="0" smtClean="0"/>
              <a:t>It is not the purpose of the ontologies to capture every meaning for the word "requirement". </a:t>
            </a:r>
          </a:p>
          <a:p>
            <a:pPr lvl="1"/>
            <a:r>
              <a:rPr lang="en-US" dirty="0" smtClean="0"/>
              <a:t>To the contrary, the purpose is to define precisely what we mean by "requirement". </a:t>
            </a:r>
          </a:p>
          <a:p>
            <a:pPr lvl="1"/>
            <a:r>
              <a:rPr lang="en-US" dirty="0" smtClean="0"/>
              <a:t>Our meaning, roughly, is a formal specification of a component, function, interface, interface junction, or process. </a:t>
            </a:r>
          </a:p>
          <a:p>
            <a:pPr lvl="1"/>
            <a:r>
              <a:rPr lang="en-US" dirty="0" smtClean="0"/>
              <a:t>The use case for requirements so defined is a statement of work to be incorporated into an agreement with a supplier. </a:t>
            </a:r>
          </a:p>
          <a:p>
            <a:endParaRPr lang="en-US" dirty="0"/>
          </a:p>
          <a:p>
            <a:r>
              <a:rPr lang="en-US" dirty="0"/>
              <a:t>----- Meeting Notes (9/15/11 11:38) -----</a:t>
            </a:r>
          </a:p>
          <a:p>
            <a:r>
              <a:rPr lang="en-US" dirty="0"/>
              <a:t>not legible</a:t>
            </a:r>
          </a:p>
          <a:p>
            <a:r>
              <a:rPr lang="en-US" dirty="0"/>
              <a:t>reqs look different</a:t>
            </a:r>
          </a:p>
          <a:p>
            <a:r>
              <a:rPr lang="en-US" dirty="0"/>
              <a:t>comments on L1  on the refinement arrow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4B1FD-C7D6-F941-ADED-76DE5B6F57DD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8431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A </a:t>
            </a:r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process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 logical sequence of tasks performed to achieve a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particular objective. A process defines the “WHAT” is to be done,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without specifying the “HOW” each task is to be performed.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A </a:t>
            </a:r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consists of techniques for performing a task, the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“HOW” of each task. The terms “method,” “technique,” practice,”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and “procedure” can be used interchangeably in this context.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Attributes: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Thought patterns/processes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Knowledge base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Rules and heuristics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Structure and order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Notation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A </a:t>
            </a:r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tool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an instrument that, when applied to a particular method,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can enhance the efficiency of a task. Thus, methods help bridge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gap between process and tools. The purpose of the tool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should be to facilitate the accomplishment of the “HOWs.”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• A </a:t>
            </a:r>
            <a:r>
              <a:rPr lang="en-US" sz="1200" b="1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methodology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can be defined as a collection of related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methods, processes, and tools.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4B1FD-C7D6-F941-ADED-76DE5B6F57DD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494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lvl="2" indent="-342900"/>
            <a:r>
              <a:rPr lang="en-US" b="1" dirty="0" smtClean="0"/>
              <a:t>System Design Processes</a:t>
            </a:r>
          </a:p>
          <a:p>
            <a:pPr marL="800100" lvl="3" indent="-342900"/>
            <a:r>
              <a:rPr lang="en-US" b="1" dirty="0" smtClean="0"/>
              <a:t>Stakeholder Expectations Definition Process</a:t>
            </a:r>
          </a:p>
          <a:p>
            <a:pPr marL="800100" lvl="3" indent="-342900"/>
            <a:r>
              <a:rPr lang="en-US" b="1" dirty="0" smtClean="0"/>
              <a:t>Technical Requirements Definition Process</a:t>
            </a:r>
          </a:p>
          <a:p>
            <a:pPr marL="800100" lvl="3" indent="-342900"/>
            <a:r>
              <a:rPr lang="en-US" b="1" dirty="0" smtClean="0"/>
              <a:t>Logical Decomposition Process </a:t>
            </a:r>
          </a:p>
          <a:p>
            <a:pPr marL="800100" lvl="3" indent="-342900"/>
            <a:r>
              <a:rPr lang="en-US" b="1" dirty="0" smtClean="0"/>
              <a:t>Design Solution Definition Process </a:t>
            </a:r>
          </a:p>
          <a:p>
            <a:pPr marL="342900" lvl="2" indent="-342900"/>
            <a:r>
              <a:rPr lang="en-US" b="1" dirty="0" smtClean="0"/>
              <a:t>Product Realization Processes</a:t>
            </a:r>
          </a:p>
          <a:p>
            <a:pPr marL="800100" lvl="3" indent="-342900"/>
            <a:r>
              <a:rPr lang="en-US" b="1" dirty="0" smtClean="0"/>
              <a:t>Product Implementation Process </a:t>
            </a:r>
          </a:p>
          <a:p>
            <a:pPr marL="800100" lvl="3" indent="-342900"/>
            <a:r>
              <a:rPr lang="en-US" b="1" dirty="0" smtClean="0"/>
              <a:t>Product Integration Process </a:t>
            </a:r>
          </a:p>
          <a:p>
            <a:pPr marL="800100" lvl="3" indent="-342900"/>
            <a:r>
              <a:rPr lang="en-US" b="1" dirty="0" smtClean="0"/>
              <a:t>Product Verification Process </a:t>
            </a:r>
          </a:p>
          <a:p>
            <a:pPr marL="800100" lvl="3" indent="-342900"/>
            <a:r>
              <a:rPr lang="en-US" b="1" dirty="0" smtClean="0"/>
              <a:t>Product Validation Process </a:t>
            </a:r>
          </a:p>
          <a:p>
            <a:pPr marL="800100" lvl="3" indent="-342900"/>
            <a:r>
              <a:rPr lang="en-US" b="1" dirty="0" smtClean="0"/>
              <a:t>Product Transition Process </a:t>
            </a:r>
          </a:p>
          <a:p>
            <a:pPr marL="342900" lvl="2" indent="-342900"/>
            <a:r>
              <a:rPr lang="en-US" b="1" dirty="0" smtClean="0"/>
              <a:t>Technical Management Processes</a:t>
            </a:r>
          </a:p>
          <a:p>
            <a:pPr marL="800100" lvl="3" indent="-342900"/>
            <a:r>
              <a:rPr lang="en-US" b="1" dirty="0" smtClean="0"/>
              <a:t>Technical Planning Process</a:t>
            </a:r>
          </a:p>
          <a:p>
            <a:pPr marL="800100" lvl="3" indent="-342900"/>
            <a:r>
              <a:rPr lang="en-US" b="1" dirty="0" smtClean="0"/>
              <a:t>Requirements Management Process </a:t>
            </a:r>
          </a:p>
          <a:p>
            <a:pPr marL="800100" lvl="3" indent="-342900"/>
            <a:r>
              <a:rPr lang="en-US" b="1" dirty="0" smtClean="0"/>
              <a:t>Interface Management Process </a:t>
            </a:r>
          </a:p>
          <a:p>
            <a:pPr marL="800100" lvl="3" indent="-342900"/>
            <a:r>
              <a:rPr lang="en-US" b="1" dirty="0" smtClean="0"/>
              <a:t>Technical Risk Management Process </a:t>
            </a:r>
          </a:p>
          <a:p>
            <a:pPr marL="800100" lvl="3" indent="-342900"/>
            <a:r>
              <a:rPr lang="en-US" b="1" dirty="0" smtClean="0"/>
              <a:t>Configuration Management Process </a:t>
            </a:r>
          </a:p>
          <a:p>
            <a:pPr marL="342900" lvl="2" indent="-342900"/>
            <a:r>
              <a:rPr lang="en-US" b="1" dirty="0" smtClean="0"/>
              <a:t>Technical Data Management Process </a:t>
            </a:r>
          </a:p>
          <a:p>
            <a:pPr marL="342900" lvl="2" indent="-342900"/>
            <a:r>
              <a:rPr lang="en-US" b="1" dirty="0" smtClean="0"/>
              <a:t>Technical Assessment Process </a:t>
            </a:r>
          </a:p>
          <a:p>
            <a:pPr marL="342900" lvl="2" indent="-342900"/>
            <a:r>
              <a:rPr lang="en-US" b="1" dirty="0" smtClean="0"/>
              <a:t>Decision Analysis Process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4B1FD-C7D6-F941-ADED-76DE5B6F57DD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105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Purpose</a:t>
            </a:r>
          </a:p>
          <a:p>
            <a:pPr lvl="1"/>
            <a:r>
              <a:rPr lang="en-US" dirty="0" smtClean="0"/>
              <a:t>Transform the </a:t>
            </a:r>
            <a:r>
              <a:rPr lang="en-US" dirty="0" err="1" smtClean="0"/>
              <a:t>baselined</a:t>
            </a:r>
            <a:r>
              <a:rPr lang="en-US" dirty="0" smtClean="0"/>
              <a:t> stakeholder expectations into unique, quantitative, and measurable technical requirements expressed as “shall” statements</a:t>
            </a:r>
          </a:p>
          <a:p>
            <a:r>
              <a:rPr lang="en-US" dirty="0" smtClean="0"/>
              <a:t>Inputs and sources</a:t>
            </a:r>
          </a:p>
          <a:p>
            <a:pPr lvl="1"/>
            <a:r>
              <a:rPr lang="en-US" dirty="0" err="1" smtClean="0"/>
              <a:t>Baselined</a:t>
            </a:r>
            <a:r>
              <a:rPr lang="en-US" dirty="0" smtClean="0"/>
              <a:t> set of stakeholder expectations</a:t>
            </a:r>
          </a:p>
          <a:p>
            <a:pPr lvl="1"/>
            <a:r>
              <a:rPr lang="en-US" dirty="0" err="1" smtClean="0"/>
              <a:t>Baselined</a:t>
            </a:r>
            <a:r>
              <a:rPr lang="en-US" dirty="0" smtClean="0"/>
              <a:t> Concept of Operation</a:t>
            </a:r>
          </a:p>
          <a:p>
            <a:pPr lvl="1"/>
            <a:r>
              <a:rPr lang="en-US" dirty="0" smtClean="0"/>
              <a:t>Measures of effectiveness</a:t>
            </a:r>
          </a:p>
          <a:p>
            <a:r>
              <a:rPr lang="en-US" dirty="0" smtClean="0"/>
              <a:t>Outputs and destinations</a:t>
            </a:r>
          </a:p>
          <a:p>
            <a:pPr lvl="1"/>
            <a:r>
              <a:rPr lang="en-US" dirty="0" smtClean="0"/>
              <a:t>Set of validated technical requirements</a:t>
            </a:r>
          </a:p>
          <a:p>
            <a:pPr lvl="2"/>
            <a:r>
              <a:rPr lang="en-US" dirty="0" smtClean="0"/>
              <a:t>Set of MOPs that when met will satisfy the MOEs to which a set is related (to Logical Decomposition and Technical Data Management Processes)</a:t>
            </a:r>
          </a:p>
          <a:p>
            <a:pPr lvl="2"/>
            <a:r>
              <a:rPr lang="en-US" dirty="0" smtClean="0"/>
              <a:t>A set of critical technical performance measures (TPMs)</a:t>
            </a:r>
          </a:p>
          <a:p>
            <a:pPr lvl="1"/>
            <a:r>
              <a:rPr lang="en-US" dirty="0" smtClean="0"/>
              <a:t>Activities</a:t>
            </a:r>
          </a:p>
          <a:p>
            <a:pPr lvl="2"/>
            <a:r>
              <a:rPr lang="en-US" dirty="0" smtClean="0"/>
              <a:t>Analyze the scope of the technical problem </a:t>
            </a:r>
          </a:p>
          <a:p>
            <a:pPr lvl="3"/>
            <a:r>
              <a:rPr lang="en-US" dirty="0" smtClean="0"/>
              <a:t>System functions under design control</a:t>
            </a:r>
          </a:p>
          <a:p>
            <a:pPr lvl="3"/>
            <a:r>
              <a:rPr lang="en-US" dirty="0" smtClean="0"/>
              <a:t>Expected interaction among system functions (data flows, human responses, and behaviors)</a:t>
            </a:r>
          </a:p>
          <a:p>
            <a:pPr lvl="3"/>
            <a:r>
              <a:rPr lang="en-US" dirty="0" smtClean="0"/>
              <a:t>External physical and functional interfaces (mechanical, electrical, thermal, data, procedural( with other systems</a:t>
            </a:r>
          </a:p>
          <a:p>
            <a:pPr lvl="3"/>
            <a:r>
              <a:rPr lang="en-US" dirty="0" smtClean="0"/>
              <a:t>Required capacities of system products</a:t>
            </a:r>
          </a:p>
          <a:p>
            <a:pPr lvl="3"/>
            <a:r>
              <a:rPr lang="en-US" dirty="0" smtClean="0"/>
              <a:t>Timing of events, states, models, and functions related to operational scenarios</a:t>
            </a:r>
          </a:p>
          <a:p>
            <a:pPr lvl="3"/>
            <a:r>
              <a:rPr lang="en-US" dirty="0" smtClean="0"/>
              <a:t>Emerging or maturing technologies necessary to make requirements</a:t>
            </a:r>
          </a:p>
          <a:p>
            <a:pPr lvl="2"/>
            <a:r>
              <a:rPr lang="en-US" dirty="0" smtClean="0"/>
              <a:t>Define constraints affecting the design of the system or products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4B1FD-C7D6-F941-ADED-76DE5B6F57DD}" type="slidenum">
              <a:rPr lang="en-US" smtClean="0"/>
              <a:pPr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996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Purpose</a:t>
            </a:r>
          </a:p>
          <a:p>
            <a:pPr lvl="1"/>
            <a:r>
              <a:rPr lang="en-US" dirty="0" smtClean="0"/>
              <a:t>Improve understanding of the defined technical requirements (functional, behavioral, and temporal)</a:t>
            </a:r>
          </a:p>
          <a:p>
            <a:pPr lvl="1"/>
            <a:r>
              <a:rPr lang="en-US" dirty="0" smtClean="0"/>
              <a:t>Transform requirements into a set of logical decomposition models and their associated set of derived technical requirements (input to the design solution definition process)</a:t>
            </a:r>
          </a:p>
          <a:p>
            <a:r>
              <a:rPr lang="en-US" dirty="0" smtClean="0"/>
              <a:t>Inputs and Sources</a:t>
            </a:r>
          </a:p>
          <a:p>
            <a:pPr lvl="1"/>
            <a:r>
              <a:rPr lang="en-US" dirty="0" smtClean="0"/>
              <a:t>The baseline set of validated requirements</a:t>
            </a:r>
          </a:p>
          <a:p>
            <a:pPr lvl="1"/>
            <a:r>
              <a:rPr lang="en-US" dirty="0" smtClean="0"/>
              <a:t>The defined MOPs</a:t>
            </a:r>
          </a:p>
          <a:p>
            <a:r>
              <a:rPr lang="en-US" dirty="0" smtClean="0"/>
              <a:t>Outputs and Destinations</a:t>
            </a:r>
          </a:p>
          <a:p>
            <a:pPr lvl="1"/>
            <a:r>
              <a:rPr lang="en-US" dirty="0" smtClean="0"/>
              <a:t>Set of validated derived requirements</a:t>
            </a:r>
          </a:p>
          <a:p>
            <a:pPr lvl="1"/>
            <a:r>
              <a:rPr lang="en-US" dirty="0" smtClean="0"/>
              <a:t>Set of logical decomposition models </a:t>
            </a:r>
          </a:p>
          <a:p>
            <a:pPr lvl="1"/>
            <a:r>
              <a:rPr lang="en-US" dirty="0" smtClean="0"/>
              <a:t>Logical decomposition work products</a:t>
            </a:r>
          </a:p>
          <a:p>
            <a:r>
              <a:rPr lang="en-US" dirty="0" smtClean="0"/>
              <a:t>Activities (for the WBS model in the system structure)</a:t>
            </a:r>
          </a:p>
          <a:p>
            <a:pPr lvl="1"/>
            <a:r>
              <a:rPr lang="en-US" dirty="0" smtClean="0"/>
              <a:t>Define one/more logical decomposition models based on the requirements</a:t>
            </a:r>
          </a:p>
          <a:p>
            <a:pPr lvl="1"/>
            <a:r>
              <a:rPr lang="en-US" dirty="0" smtClean="0"/>
              <a:t>Allocate requirements to the logical decomposition models to form a set of derived requirements</a:t>
            </a:r>
          </a:p>
          <a:p>
            <a:pPr lvl="1"/>
            <a:r>
              <a:rPr lang="en-US" dirty="0" smtClean="0"/>
              <a:t>Resolve derived technical “design-to” requirements</a:t>
            </a:r>
          </a:p>
          <a:p>
            <a:pPr lvl="1"/>
            <a:r>
              <a:rPr lang="en-US" dirty="0" smtClean="0"/>
              <a:t>Validate that the resulting set of derived requirements have</a:t>
            </a:r>
          </a:p>
          <a:p>
            <a:pPr lvl="2"/>
            <a:r>
              <a:rPr lang="en-US" dirty="0" smtClean="0"/>
              <a:t>Bidirectional traceability</a:t>
            </a:r>
          </a:p>
          <a:p>
            <a:pPr lvl="2"/>
            <a:r>
              <a:rPr lang="en-US" dirty="0" smtClean="0"/>
              <a:t>Assumptions and decision rationales consistent with the source set of technical requirements</a:t>
            </a:r>
          </a:p>
          <a:p>
            <a:pPr lvl="1"/>
            <a:r>
              <a:rPr lang="en-US" dirty="0" smtClean="0"/>
              <a:t>Establish the derived technical requirements baseline.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14B1FD-C7D6-F941-ADED-76DE5B6F57DD}" type="slidenum">
              <a:rPr lang="en-US" smtClean="0"/>
              <a:pPr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264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 cstate="print"/>
          <a:srcRect t="93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762000"/>
            <a:ext cx="7772400" cy="1143000"/>
          </a:xfrm>
        </p:spPr>
        <p:txBody>
          <a:bodyPr/>
          <a:lstStyle>
            <a:lvl1pPr>
              <a:defRPr sz="3200"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0574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2000">
                <a:latin typeface="+mj-lt"/>
              </a:defRPr>
            </a:lvl1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685800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066800"/>
            <a:ext cx="8001000" cy="51816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1"/>
          </p:nvPr>
        </p:nvSpPr>
        <p:spPr>
          <a:xfrm>
            <a:off x="2220" y="6627174"/>
            <a:ext cx="1905000" cy="228600"/>
          </a:xfrm>
          <a:prstGeom prst="rect">
            <a:avLst/>
          </a:prstGeo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4320" y="16781"/>
            <a:ext cx="7772400" cy="812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6780C-5724-4F9D-AD4E-D86933BFF67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>
          <a:xfrm>
            <a:off x="2220" y="6627174"/>
            <a:ext cx="1905000" cy="228600"/>
          </a:xfrm>
          <a:prstGeom prst="rect">
            <a:avLst/>
          </a:prstGeom>
        </p:spPr>
        <p:txBody>
          <a:bodyPr/>
          <a:lstStyle>
            <a:lvl1pPr>
              <a:defRPr sz="110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406202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705192"/>
            <a:ext cx="7772400" cy="2988330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F27A-2358-614F-9775-4EE8DA57C8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3654876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9667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F27A-2358-614F-9775-4EE8DA57C8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6099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0" y="1"/>
            <a:ext cx="9144000" cy="685799"/>
          </a:xfrm>
          <a:prstGeom prst="rect">
            <a:avLst/>
          </a:prstGeom>
          <a:solidFill>
            <a:srgbClr val="EBEBF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6200" y="0"/>
            <a:ext cx="8991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990600"/>
            <a:ext cx="77724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6780" y="6639503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0" y="653695"/>
            <a:ext cx="9144000" cy="173038"/>
          </a:xfrm>
          <a:prstGeom prst="rect">
            <a:avLst/>
          </a:prstGeom>
          <a:solidFill>
            <a:srgbClr val="232EAE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Verdana" pitchFamily="34" charset="0"/>
            </a:endParaRPr>
          </a:p>
        </p:txBody>
      </p:sp>
      <p:sp>
        <p:nvSpPr>
          <p:cNvPr id="1037" name="Text Box 13"/>
          <p:cNvSpPr txBox="1">
            <a:spLocks noChangeArrowheads="1"/>
          </p:cNvSpPr>
          <p:nvPr/>
        </p:nvSpPr>
        <p:spPr bwMode="auto">
          <a:xfrm>
            <a:off x="0" y="600781"/>
            <a:ext cx="266541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dirty="0" smtClean="0">
                <a:solidFill>
                  <a:schemeClr val="bg1"/>
                </a:solidFill>
                <a:latin typeface="Bitstream Vera Sans" pitchFamily="34" charset="0"/>
              </a:rPr>
              <a:t>Model-Based Systems Engineering</a:t>
            </a:r>
            <a:endParaRPr lang="en-US" sz="1100" dirty="0">
              <a:solidFill>
                <a:schemeClr val="bg1"/>
              </a:solidFill>
              <a:latin typeface="Bitstream Vera Sans" pitchFamily="34" charset="0"/>
            </a:endParaRPr>
          </a:p>
        </p:txBody>
      </p:sp>
      <p:sp>
        <p:nvSpPr>
          <p:cNvPr id="13" name="Rectangle 7"/>
          <p:cNvSpPr>
            <a:spLocks noChangeArrowheads="1"/>
          </p:cNvSpPr>
          <p:nvPr userDrawn="1"/>
        </p:nvSpPr>
        <p:spPr bwMode="auto">
          <a:xfrm>
            <a:off x="333246" y="6628190"/>
            <a:ext cx="198906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800" dirty="0" smtClean="0"/>
              <a:t>Introduction to Modeling</a:t>
            </a:r>
            <a:endParaRPr lang="en-US" sz="800" dirty="0"/>
          </a:p>
        </p:txBody>
      </p:sp>
      <p:sp>
        <p:nvSpPr>
          <p:cNvPr id="15" name="Date Placeholder 4"/>
          <p:cNvSpPr>
            <a:spLocks noGrp="1"/>
          </p:cNvSpPr>
          <p:nvPr>
            <p:ph type="dt" sz="half" idx="2"/>
          </p:nvPr>
        </p:nvSpPr>
        <p:spPr>
          <a:xfrm>
            <a:off x="142094" y="6627174"/>
            <a:ext cx="1765126" cy="228600"/>
          </a:xfrm>
          <a:prstGeom prst="rect">
            <a:avLst/>
          </a:prstGeom>
        </p:spPr>
        <p:txBody>
          <a:bodyPr/>
          <a:lstStyle>
            <a:lvl1pPr algn="l">
              <a:defRPr sz="1100"/>
            </a:lvl1pPr>
          </a:lstStyle>
          <a:p>
            <a:endParaRPr lang="en-US" dirty="0"/>
          </a:p>
        </p:txBody>
      </p:sp>
      <p:pic>
        <p:nvPicPr>
          <p:cNvPr id="10" name="Picture 9" descr="Macintosh HD:Users:djbundas:Documents:Microsoft User Data:Saved Attachments:"/>
          <p:cNvPicPr>
            <a:picLocks noChangeAspect="1" noChangeArrowheads="1"/>
          </p:cNvPicPr>
          <p:nvPr userDrawn="1"/>
        </p:nvPicPr>
        <p:blipFill>
          <a:blip r:embed="rId7" cstate="print">
            <a:lum bright="-4000" contrast="28000"/>
          </a:blip>
          <a:srcRect/>
          <a:stretch>
            <a:fillRect/>
          </a:stretch>
        </p:blipFill>
        <p:spPr bwMode="auto">
          <a:xfrm>
            <a:off x="88901" y="50800"/>
            <a:ext cx="673099" cy="563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5" r:id="rId2"/>
    <p:sldLayoutId id="2147483666" r:id="rId3"/>
    <p:sldLayoutId id="2147483668" r:id="rId4"/>
    <p:sldLayoutId id="2147483669" r:id="rId5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2800" b="1">
          <a:solidFill>
            <a:schemeClr val="accent6"/>
          </a:solidFill>
          <a:latin typeface="+mj-lt"/>
          <a:ea typeface="ＭＳ Ｐゴシック" pitchFamily="-112" charset="-128"/>
          <a:cs typeface="ＭＳ Ｐゴシック" pitchFamily="-112" charset="-128"/>
        </a:defRPr>
      </a:lvl1pPr>
      <a:lvl2pPr algn="ctr" rtl="0" fontAlgn="base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2pPr>
      <a:lvl3pPr algn="ctr" rtl="0" fontAlgn="base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3pPr>
      <a:lvl4pPr algn="ctr" rtl="0" fontAlgn="base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4pPr>
      <a:lvl5pPr algn="ctr" rtl="0" fontAlgn="base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  <a:ea typeface="ＭＳ Ｐゴシック" pitchFamily="-112" charset="-128"/>
          <a:cs typeface="ＭＳ Ｐゴシック" pitchFamily="-112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663300"/>
          </a:solidFill>
          <a:latin typeface="Arial" pitchFamily="-112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400" b="0">
          <a:solidFill>
            <a:schemeClr val="tx1"/>
          </a:solidFill>
          <a:latin typeface="Helvetica"/>
          <a:ea typeface="ＭＳ Ｐゴシック" pitchFamily="-112" charset="-128"/>
          <a:cs typeface="Helvetica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000" b="0">
          <a:solidFill>
            <a:schemeClr val="tx1"/>
          </a:solidFill>
          <a:latin typeface="Helvetica"/>
          <a:ea typeface="ＭＳ Ｐゴシック" pitchFamily="-112" charset="-128"/>
          <a:cs typeface="Helvetic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1800" b="0">
          <a:solidFill>
            <a:schemeClr val="tx1"/>
          </a:solidFill>
          <a:latin typeface="Helvetica"/>
          <a:ea typeface="ＭＳ Ｐゴシック" pitchFamily="-112" charset="-128"/>
          <a:cs typeface="Helvetic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600" b="0">
          <a:solidFill>
            <a:schemeClr val="tx1"/>
          </a:solidFill>
          <a:latin typeface="Helvetica"/>
          <a:ea typeface="ＭＳ Ｐゴシック" pitchFamily="-112" charset="-128"/>
          <a:cs typeface="Helvetic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600" b="0">
          <a:solidFill>
            <a:schemeClr val="tx1"/>
          </a:solidFill>
          <a:latin typeface="Helvetica"/>
          <a:ea typeface="ＭＳ Ｐゴシック" pitchFamily="-112" charset="-128"/>
          <a:cs typeface="Helvetic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 b="1">
          <a:solidFill>
            <a:schemeClr val="accent2"/>
          </a:solidFill>
          <a:latin typeface="+mn-lt"/>
          <a:ea typeface="ＭＳ Ｐゴシック" pitchFamily="-112" charset="-128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 b="1">
          <a:solidFill>
            <a:schemeClr val="accent2"/>
          </a:solidFill>
          <a:latin typeface="+mn-lt"/>
          <a:ea typeface="ＭＳ Ｐゴシック" pitchFamily="-112" charset="-128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 b="1">
          <a:solidFill>
            <a:schemeClr val="accent2"/>
          </a:solidFill>
          <a:latin typeface="+mn-lt"/>
          <a:ea typeface="ＭＳ Ｐゴシック" pitchFamily="-112" charset="-128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 b="1">
          <a:solidFill>
            <a:schemeClr val="accent2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png"/><Relationship Id="rId4" Type="http://schemas.openxmlformats.org/officeDocument/2006/relationships/oleObject" Target="MacintoshHD:Users:sanda:Documents:Microsoft%20User%20Data:Saved%20Attachments:NPR%207123.1A%20(3.28.07)%20%20released%5B1%5D.doc!OLE_LINK5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jeo.jpl.nasa.gov:8080/ehmdocs/ehm2/chunks/ch03.html#uid14p" TargetMode="External"/><Relationship Id="rId1" Type="http://schemas.openxmlformats.org/officeDocument/2006/relationships/slideLayout" Target="../slideLayouts/slideLayout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gif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6308" y="1197967"/>
            <a:ext cx="8951348" cy="2179320"/>
          </a:xfrm>
        </p:spPr>
        <p:txBody>
          <a:bodyPr/>
          <a:lstStyle/>
          <a:p>
            <a:pPr marL="457200" indent="-457200"/>
            <a:r>
              <a:rPr lang="en-US" smtClean="0">
                <a:solidFill>
                  <a:srgbClr val="800000"/>
                </a:solidFill>
              </a:rPr>
              <a:t>Model-Centric Engineering, Part 2:</a:t>
            </a:r>
            <a:br>
              <a:rPr lang="en-US" smtClean="0">
                <a:solidFill>
                  <a:srgbClr val="800000"/>
                </a:solidFill>
              </a:rPr>
            </a:br>
            <a:r>
              <a:rPr lang="en-US" smtClean="0">
                <a:solidFill>
                  <a:srgbClr val="800000"/>
                </a:solidFill>
              </a:rPr>
              <a:t>Introduction </a:t>
            </a:r>
            <a:r>
              <a:rPr lang="en-US" dirty="0" smtClean="0">
                <a:solidFill>
                  <a:srgbClr val="800000"/>
                </a:solidFill>
              </a:rPr>
              <a:t>to System Modeling</a:t>
            </a:r>
            <a:br>
              <a:rPr lang="en-US" dirty="0" smtClean="0">
                <a:solidFill>
                  <a:srgbClr val="800000"/>
                </a:solidFill>
              </a:rPr>
            </a:br>
            <a:r>
              <a:rPr lang="en-US" dirty="0" smtClean="0">
                <a:solidFill>
                  <a:srgbClr val="800000"/>
                </a:solidFill>
              </a:rPr>
              <a:t/>
            </a:r>
            <a:br>
              <a:rPr lang="en-US" dirty="0" smtClean="0">
                <a:solidFill>
                  <a:srgbClr val="800000"/>
                </a:solidFill>
              </a:rPr>
            </a:br>
            <a: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SEWG MBSE Training Module 2</a:t>
            </a:r>
            <a:br>
              <a:rPr lang="en-US" sz="2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2000" u="sng" dirty="0" smtClean="0"/>
              <a:t>https</a:t>
            </a:r>
            <a:r>
              <a:rPr lang="en-US" sz="2000" u="sng" dirty="0"/>
              <a:t>://nen.nasa.gov/web/se/mbse/</a:t>
            </a:r>
            <a:r>
              <a:rPr lang="en-US" sz="2000" u="sng" dirty="0" smtClean="0"/>
              <a:t>documents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124736" y="4013730"/>
            <a:ext cx="6454140" cy="1451656"/>
          </a:xfrm>
        </p:spPr>
        <p:txBody>
          <a:bodyPr/>
          <a:lstStyle/>
          <a:p>
            <a:pPr marL="274320" lvl="1" indent="0" algn="ctr">
              <a:buNone/>
            </a:pPr>
            <a:r>
              <a:rPr lang="en-US" sz="1600" b="1" dirty="0">
                <a:solidFill>
                  <a:schemeClr val="bg1"/>
                </a:solidFill>
              </a:rPr>
              <a:t>Todd Bayer, Daniel Dvorak, Sanford Friedenthal, </a:t>
            </a:r>
            <a:r>
              <a:rPr lang="en-US" sz="1600" b="1" dirty="0" smtClean="0">
                <a:solidFill>
                  <a:schemeClr val="bg1"/>
                </a:solidFill>
              </a:rPr>
              <a:t/>
            </a:r>
            <a:br>
              <a:rPr lang="en-US" sz="1600" b="1" dirty="0" smtClean="0">
                <a:solidFill>
                  <a:schemeClr val="bg1"/>
                </a:solidFill>
              </a:rPr>
            </a:br>
            <a:r>
              <a:rPr lang="en-US" sz="1600" b="1" dirty="0" smtClean="0">
                <a:solidFill>
                  <a:schemeClr val="bg1"/>
                </a:solidFill>
              </a:rPr>
              <a:t>Steven </a:t>
            </a:r>
            <a:r>
              <a:rPr lang="en-US" sz="1600" b="1" dirty="0">
                <a:solidFill>
                  <a:schemeClr val="bg1"/>
                </a:solidFill>
              </a:rPr>
              <a:t>Jenkins, Chi Lin, Sanda Mandutianu</a:t>
            </a:r>
          </a:p>
          <a:p>
            <a:endParaRPr lang="en-US" sz="1600" b="1" dirty="0" smtClean="0">
              <a:solidFill>
                <a:schemeClr val="bg1"/>
              </a:solidFill>
              <a:latin typeface="Helvetica"/>
              <a:cs typeface="Helvetica"/>
            </a:endParaRPr>
          </a:p>
          <a:p>
            <a:r>
              <a:rPr lang="en-US" sz="1600" b="1" dirty="0" smtClean="0">
                <a:solidFill>
                  <a:schemeClr val="bg1"/>
                </a:solidFill>
                <a:latin typeface="Helvetica"/>
                <a:cs typeface="Helvetica"/>
              </a:rPr>
              <a:t>Jet Propulsion Laboratory, California Institute of Technology</a:t>
            </a:r>
            <a:endParaRPr lang="en-US" b="1" dirty="0" smtClean="0">
              <a:solidFill>
                <a:schemeClr val="bg1"/>
              </a:solidFill>
              <a:latin typeface="Helvetica"/>
              <a:cs typeface="Helvetica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6433438"/>
            <a:ext cx="86106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dirty="0" smtClean="0">
                <a:solidFill>
                  <a:schemeClr val="bg1"/>
                </a:solidFill>
              </a:rPr>
              <a:t>Copyright 2012 California Institute of Technology. U.S. Government sponsorship acknowledged.</a:t>
            </a:r>
            <a:endParaRPr lang="en-US" sz="1100" dirty="0">
              <a:solidFill>
                <a:schemeClr val="bg1"/>
              </a:solidFill>
            </a:endParaRPr>
          </a:p>
        </p:txBody>
      </p:sp>
      <p:pic>
        <p:nvPicPr>
          <p:cNvPr id="15" name="Picture 14" descr="Macintosh HD:Users:djbundas:Documents:Microsoft User Data:Saved Attachments:"/>
          <p:cNvPicPr>
            <a:picLocks noChangeAspect="1" noChangeArrowheads="1"/>
          </p:cNvPicPr>
          <p:nvPr/>
        </p:nvPicPr>
        <p:blipFill>
          <a:blip r:embed="rId3" cstate="print">
            <a:lum bright="-4000" contrast="28000"/>
          </a:blip>
          <a:srcRect/>
          <a:stretch>
            <a:fillRect/>
          </a:stretch>
        </p:blipFill>
        <p:spPr bwMode="auto">
          <a:xfrm>
            <a:off x="228600" y="228600"/>
            <a:ext cx="981869" cy="821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9171478" y="179501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562"/>
            <a:ext cx="8229600" cy="614519"/>
          </a:xfrm>
        </p:spPr>
        <p:txBody>
          <a:bodyPr>
            <a:normAutofit/>
          </a:bodyPr>
          <a:lstStyle/>
          <a:p>
            <a:r>
              <a:rPr lang="en-US" dirty="0" smtClean="0"/>
              <a:t>Objective and Intended Audience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600" y="1188624"/>
            <a:ext cx="8333738" cy="5493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/>
              <a:t>Objective:</a:t>
            </a:r>
          </a:p>
          <a:p>
            <a:r>
              <a:rPr lang="en-US" dirty="0" smtClean="0"/>
              <a:t>Understand </a:t>
            </a:r>
            <a:r>
              <a:rPr lang="en-US" dirty="0"/>
              <a:t>good practices in the development and use of system models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Intended Audience:</a:t>
            </a:r>
          </a:p>
          <a:p>
            <a:r>
              <a:rPr lang="en-US" dirty="0" smtClean="0"/>
              <a:t>Systems engineers and discipline engineers (practitioners)</a:t>
            </a:r>
            <a:endParaRPr lang="en-US" dirty="0"/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Prerequisites:</a:t>
            </a:r>
          </a:p>
          <a:p>
            <a:r>
              <a:rPr lang="en-US" dirty="0" smtClean="0"/>
              <a:t>Systems engineering background</a:t>
            </a:r>
          </a:p>
          <a:p>
            <a:r>
              <a:rPr lang="en-US" dirty="0" smtClean="0">
                <a:cs typeface="Arial"/>
              </a:rPr>
              <a:t>No SysML tool experience required</a:t>
            </a: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b="1" dirty="0" smtClean="0"/>
              <a:t>Non-Objectives:</a:t>
            </a:r>
          </a:p>
          <a:p>
            <a:r>
              <a:rPr lang="en-US" dirty="0" smtClean="0"/>
              <a:t>Not SysML training</a:t>
            </a:r>
          </a:p>
          <a:p>
            <a:r>
              <a:rPr lang="en-US" dirty="0" smtClean="0"/>
              <a:t>Not tool training</a:t>
            </a:r>
          </a:p>
          <a:p>
            <a:r>
              <a:rPr lang="en-US" dirty="0" smtClean="0"/>
              <a:t>Not a sales job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04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384" y="1106517"/>
            <a:ext cx="8736984" cy="5536757"/>
          </a:xfrm>
        </p:spPr>
        <p:txBody>
          <a:bodyPr>
            <a:normAutofit/>
          </a:bodyPr>
          <a:lstStyle/>
          <a:p>
            <a:pPr>
              <a:lnSpc>
                <a:spcPct val="140000"/>
              </a:lnSpc>
            </a:pPr>
            <a:r>
              <a:rPr lang="en-US" b="1" dirty="0" smtClean="0"/>
              <a:t>Take-</a:t>
            </a:r>
            <a:r>
              <a:rPr lang="en-US" b="1" dirty="0" err="1" smtClean="0"/>
              <a:t>aways</a:t>
            </a:r>
            <a:r>
              <a:rPr lang="en-US" b="1" dirty="0" smtClean="0"/>
              <a:t> </a:t>
            </a:r>
            <a:r>
              <a:rPr lang="en-US" b="1" dirty="0"/>
              <a:t>from </a:t>
            </a:r>
            <a:r>
              <a:rPr lang="en-US" b="1" dirty="0" smtClean="0"/>
              <a:t>Module 1: “Systems Engineering with  System Models”</a:t>
            </a:r>
          </a:p>
          <a:p>
            <a:pPr>
              <a:lnSpc>
                <a:spcPct val="140000"/>
              </a:lnSpc>
              <a:spcBef>
                <a:spcPts val="1200"/>
              </a:spcBef>
            </a:pPr>
            <a:r>
              <a:rPr lang="en-US" b="1" dirty="0" smtClean="0"/>
              <a:t>System Models</a:t>
            </a:r>
            <a:endParaRPr lang="en-US" b="1" dirty="0"/>
          </a:p>
          <a:p>
            <a:pPr>
              <a:lnSpc>
                <a:spcPct val="140000"/>
              </a:lnSpc>
              <a:spcBef>
                <a:spcPts val="1200"/>
              </a:spcBef>
            </a:pPr>
            <a:r>
              <a:rPr lang="en-US" b="1" dirty="0" smtClean="0"/>
              <a:t>Good System Models</a:t>
            </a:r>
          </a:p>
          <a:p>
            <a:pPr>
              <a:lnSpc>
                <a:spcPct val="140000"/>
              </a:lnSpc>
              <a:spcBef>
                <a:spcPts val="1200"/>
              </a:spcBef>
            </a:pPr>
            <a:r>
              <a:rPr lang="en-US" b="1" dirty="0" smtClean="0"/>
              <a:t>SysML Basics and Customization</a:t>
            </a:r>
            <a:endParaRPr lang="en-US" b="1" dirty="0"/>
          </a:p>
          <a:p>
            <a:pPr>
              <a:lnSpc>
                <a:spcPct val="140000"/>
              </a:lnSpc>
              <a:spcBef>
                <a:spcPts val="1200"/>
              </a:spcBef>
            </a:pPr>
            <a:r>
              <a:rPr lang="en-US" b="1" dirty="0" smtClean="0"/>
              <a:t>Methodologies and NASA Systems Engineering Process</a:t>
            </a:r>
            <a:endParaRPr lang="en-US" dirty="0" smtClean="0"/>
          </a:p>
          <a:p>
            <a:pPr>
              <a:lnSpc>
                <a:spcPct val="140000"/>
              </a:lnSpc>
              <a:spcBef>
                <a:spcPts val="1200"/>
              </a:spcBef>
            </a:pPr>
            <a:r>
              <a:rPr lang="en-US" b="1" dirty="0" smtClean="0"/>
              <a:t>Summary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13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Acknowledgements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Funding</a:t>
            </a:r>
            <a:r>
              <a:rPr lang="en-US" dirty="0" smtClean="0"/>
              <a:t>:</a:t>
            </a:r>
          </a:p>
          <a:p>
            <a:pPr marL="274320" lvl="1" indent="0">
              <a:buNone/>
            </a:pPr>
            <a:r>
              <a:rPr lang="en-US" dirty="0"/>
              <a:t>NASA </a:t>
            </a:r>
            <a:r>
              <a:rPr lang="en-US" dirty="0" smtClean="0"/>
              <a:t>SEWG MBSE initiative (Steve </a:t>
            </a:r>
            <a:r>
              <a:rPr lang="en-US" dirty="0" err="1" smtClean="0"/>
              <a:t>Kapurch</a:t>
            </a:r>
            <a:r>
              <a:rPr lang="en-US" dirty="0" smtClean="0"/>
              <a:t>, HQ)</a:t>
            </a:r>
            <a:endParaRPr lang="en-US" dirty="0"/>
          </a:p>
          <a:p>
            <a:pPr marL="274320" lvl="1" indent="0">
              <a:buNone/>
            </a:pPr>
            <a:r>
              <a:rPr lang="en-US" dirty="0" smtClean="0"/>
              <a:t>JPL ESD Integrated Model-Centric Engineering (Chi Lin, JPL)</a:t>
            </a:r>
          </a:p>
          <a:p>
            <a:pPr marL="274320" lvl="1" indent="0">
              <a:buNone/>
            </a:pPr>
            <a:r>
              <a:rPr lang="en-US" dirty="0" smtClean="0"/>
              <a:t>JPL Systems &amp; Software Division (David Nichols, JPL)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Contributors:</a:t>
            </a:r>
          </a:p>
          <a:p>
            <a:pPr marL="274320" lvl="1" indent="0">
              <a:buNone/>
            </a:pPr>
            <a:r>
              <a:rPr lang="en-US" dirty="0" smtClean="0"/>
              <a:t>Todd Bayer, Daniel Dvorak, Sanford Friedenthal, Steven Jenkins, Chi Lin, Sanda Mandutianu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Other Sources:</a:t>
            </a:r>
          </a:p>
          <a:p>
            <a:pPr marL="274320" lvl="1" indent="0">
              <a:buNone/>
            </a:pPr>
            <a:r>
              <a:rPr lang="en-US" dirty="0" smtClean="0"/>
              <a:t>JEO/EHM modeling effort</a:t>
            </a:r>
          </a:p>
          <a:p>
            <a:pPr marL="274320" lvl="1" indent="0">
              <a:buNone/>
            </a:pPr>
            <a:r>
              <a:rPr lang="en-US" dirty="0" smtClean="0"/>
              <a:t>JPL Modeling Early Adopters (MEA)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66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31" y="50800"/>
            <a:ext cx="8442649" cy="596900"/>
          </a:xfrm>
        </p:spPr>
        <p:txBody>
          <a:bodyPr/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 Narrow"/>
                <a:cs typeface="Arial Narrow"/>
              </a:rPr>
              <a:t>Take-</a:t>
            </a:r>
            <a:r>
              <a:rPr lang="en-US" dirty="0" err="1" smtClean="0">
                <a:solidFill>
                  <a:schemeClr val="accent2">
                    <a:lumMod val="75000"/>
                  </a:schemeClr>
                </a:solidFill>
                <a:latin typeface="Arial Narrow"/>
                <a:cs typeface="Arial Narrow"/>
              </a:rPr>
              <a:t>aways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 Narrow"/>
                <a:cs typeface="Arial Narrow"/>
              </a:rPr>
              <a:t> from “</a:t>
            </a:r>
            <a:r>
              <a:rPr lang="en-US" b="0" dirty="0" smtClean="0">
                <a:solidFill>
                  <a:schemeClr val="accent2">
                    <a:lumMod val="75000"/>
                  </a:schemeClr>
                </a:solidFill>
                <a:latin typeface="Arial Narrow"/>
                <a:cs typeface="Arial Narrow"/>
              </a:rPr>
              <a:t>Systems Engineering with System Models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  <a:latin typeface="Arial Narrow"/>
                <a:cs typeface="Arial Narrow"/>
              </a:rPr>
              <a:t>”</a:t>
            </a:r>
            <a:endParaRPr lang="en-US" dirty="0">
              <a:solidFill>
                <a:schemeClr val="accent2">
                  <a:lumMod val="75000"/>
                </a:schemeClr>
              </a:solidFill>
              <a:latin typeface="Arial Narrow"/>
              <a:cs typeface="Arial Narrow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001" y="889000"/>
            <a:ext cx="8623436" cy="5702300"/>
          </a:xfrm>
        </p:spPr>
        <p:txBody>
          <a:bodyPr/>
          <a:lstStyle/>
          <a:p>
            <a:r>
              <a:rPr lang="en-US" dirty="0" smtClean="0"/>
              <a:t>MBSE </a:t>
            </a:r>
            <a:r>
              <a:rPr lang="en-US" i="1" dirty="0" smtClean="0"/>
              <a:t>is</a:t>
            </a:r>
            <a:r>
              <a:rPr lang="en-US" dirty="0" smtClean="0"/>
              <a:t> systems engineering … with models</a:t>
            </a:r>
          </a:p>
          <a:p>
            <a:pPr lvl="1"/>
            <a:r>
              <a:rPr lang="en-US" dirty="0" smtClean="0"/>
              <a:t>MBSE formalizes part of systems engineering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MBSE addresses SE problems of complexity, architecture, integration, reuse, and technical/programmatic coupling 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A system model …</a:t>
            </a:r>
          </a:p>
          <a:p>
            <a:pPr lvl="1"/>
            <a:r>
              <a:rPr lang="en-US" dirty="0" smtClean="0"/>
              <a:t>integrates info from discipline models</a:t>
            </a:r>
          </a:p>
          <a:p>
            <a:pPr lvl="1"/>
            <a:r>
              <a:rPr lang="en-US" dirty="0" smtClean="0"/>
              <a:t>becomes part of the technical baseline</a:t>
            </a:r>
          </a:p>
          <a:p>
            <a:pPr lvl="1"/>
            <a:r>
              <a:rPr lang="en-US" dirty="0" smtClean="0"/>
              <a:t>serves </a:t>
            </a:r>
            <a:r>
              <a:rPr lang="en-US" dirty="0"/>
              <a:t>team as single source of truth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Needed infrastructure …</a:t>
            </a:r>
          </a:p>
          <a:p>
            <a:pPr lvl="1"/>
            <a:r>
              <a:rPr lang="en-US" dirty="0" smtClean="0"/>
              <a:t>Tools, training, standards, methodology</a:t>
            </a:r>
          </a:p>
          <a:p>
            <a:pPr>
              <a:spcBef>
                <a:spcPts val="1800"/>
              </a:spcBef>
            </a:pPr>
            <a:r>
              <a:rPr lang="en-US" dirty="0"/>
              <a:t>M</a:t>
            </a:r>
            <a:r>
              <a:rPr lang="en-US" dirty="0" smtClean="0"/>
              <a:t>ulti-pronged, evolutionary infusion strategy recommended</a:t>
            </a:r>
          </a:p>
          <a:p>
            <a:pPr lvl="1"/>
            <a:r>
              <a:rPr lang="en-US" dirty="0" smtClean="0"/>
              <a:t>Culture change takes time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832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95289"/>
            <a:ext cx="7772400" cy="2200275"/>
          </a:xfrm>
        </p:spPr>
        <p:txBody>
          <a:bodyPr>
            <a:normAutofit/>
          </a:bodyPr>
          <a:lstStyle/>
          <a:p>
            <a:r>
              <a:rPr lang="en-US" dirty="0" smtClean="0"/>
              <a:t>System Models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29511"/>
            <a:ext cx="7772400" cy="2648140"/>
          </a:xfrm>
        </p:spPr>
        <p:txBody>
          <a:bodyPr>
            <a:normAutofit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What is a model?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What are some purposes for modeling?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What does a system model contain?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What </a:t>
            </a:r>
            <a:r>
              <a:rPr lang="en-US" dirty="0"/>
              <a:t>are the different types of models? </a:t>
            </a:r>
            <a:endParaRPr lang="en-US" dirty="0" smtClean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How </a:t>
            </a:r>
            <a:r>
              <a:rPr lang="en-US" dirty="0"/>
              <a:t>are the different types of models integrated into the overall engineering effort? </a:t>
            </a:r>
          </a:p>
          <a:p>
            <a:pPr marL="342900" indent="-342900">
              <a:buFont typeface="Arial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F27A-2358-614F-9775-4EE8DA57C84B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213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Model?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model is a representation of one or more concepts that may be realized in the physical world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dirty="0" smtClean="0"/>
              <a:t>A model is an abstraction that does not contain all the detail of the modeled entity</a:t>
            </a:r>
          </a:p>
          <a:p>
            <a:pPr lvl="1"/>
            <a:r>
              <a:rPr lang="en-US" dirty="0" smtClean="0"/>
              <a:t>The </a:t>
            </a:r>
            <a:r>
              <a:rPr lang="en-US" i="1" dirty="0" smtClean="0"/>
              <a:t>reason</a:t>
            </a:r>
            <a:r>
              <a:rPr lang="en-US" dirty="0" smtClean="0"/>
              <a:t> to abstract is to highlight parts of the world needed to understand and/or address a problem</a:t>
            </a:r>
          </a:p>
          <a:p>
            <a:endParaRPr lang="en-US" dirty="0"/>
          </a:p>
          <a:p>
            <a:r>
              <a:rPr lang="en-US" dirty="0" smtClean="0"/>
              <a:t>Models are represented in many forms including graphical, mathematical, and logical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3050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1995" y="905707"/>
            <a:ext cx="8559123" cy="5450690"/>
          </a:xfrm>
        </p:spPr>
        <p:txBody>
          <a:bodyPr>
            <a:normAutofit/>
          </a:bodyPr>
          <a:lstStyle/>
          <a:p>
            <a:pPr marL="227013" indent="-227013"/>
            <a:r>
              <a:rPr lang="en-US" sz="2000" dirty="0" smtClean="0"/>
              <a:t>Characterize an existing system</a:t>
            </a:r>
          </a:p>
          <a:p>
            <a:pPr marL="227013" indent="-227013">
              <a:spcBef>
                <a:spcPts val="600"/>
              </a:spcBef>
            </a:pPr>
            <a:r>
              <a:rPr lang="en-US" sz="2000" dirty="0" smtClean="0"/>
              <a:t>Specify and design a new or modified </a:t>
            </a:r>
            <a:br>
              <a:rPr lang="en-US" sz="2000" dirty="0" smtClean="0"/>
            </a:br>
            <a:r>
              <a:rPr lang="en-US" sz="2000" dirty="0" smtClean="0"/>
              <a:t>system</a:t>
            </a:r>
          </a:p>
          <a:p>
            <a:pPr marL="565150" lvl="1">
              <a:spcBef>
                <a:spcPts val="0"/>
              </a:spcBef>
            </a:pPr>
            <a:r>
              <a:rPr lang="en-US" sz="1800" dirty="0" smtClean="0"/>
              <a:t>Represent a system concept</a:t>
            </a:r>
          </a:p>
          <a:p>
            <a:pPr marL="565150" lvl="1">
              <a:spcBef>
                <a:spcPts val="0"/>
              </a:spcBef>
            </a:pPr>
            <a:r>
              <a:rPr lang="en-US" sz="1800" dirty="0" smtClean="0"/>
              <a:t>Specify and validate system requirements</a:t>
            </a:r>
          </a:p>
          <a:p>
            <a:pPr marL="565150" lvl="1">
              <a:spcBef>
                <a:spcPts val="0"/>
              </a:spcBef>
            </a:pPr>
            <a:r>
              <a:rPr lang="en-US" sz="1800" dirty="0" smtClean="0"/>
              <a:t>Synthesize system designs</a:t>
            </a:r>
          </a:p>
          <a:p>
            <a:pPr marL="565150" lvl="1">
              <a:spcBef>
                <a:spcPts val="0"/>
              </a:spcBef>
            </a:pPr>
            <a:r>
              <a:rPr lang="en-US" sz="1800" dirty="0" smtClean="0"/>
              <a:t>Specify component requirements</a:t>
            </a:r>
          </a:p>
          <a:p>
            <a:pPr marL="565150" lvl="1">
              <a:spcBef>
                <a:spcPts val="0"/>
              </a:spcBef>
            </a:pPr>
            <a:r>
              <a:rPr lang="en-US" sz="1800" dirty="0" smtClean="0"/>
              <a:t>Maintain requirements traceability</a:t>
            </a:r>
          </a:p>
          <a:p>
            <a:pPr marL="227013" indent="-227013">
              <a:spcBef>
                <a:spcPts val="600"/>
              </a:spcBef>
            </a:pPr>
            <a:r>
              <a:rPr lang="en-US" sz="2000" dirty="0" smtClean="0"/>
              <a:t>Evaluate a design</a:t>
            </a:r>
          </a:p>
          <a:p>
            <a:pPr marL="568325" lvl="1" indent="-276225">
              <a:spcBef>
                <a:spcPts val="0"/>
              </a:spcBef>
            </a:pPr>
            <a:r>
              <a:rPr lang="en-US" sz="1800" dirty="0" smtClean="0"/>
              <a:t>Conduct system design trade-offs</a:t>
            </a:r>
          </a:p>
          <a:p>
            <a:pPr marL="568325" lvl="1" indent="-276225">
              <a:spcBef>
                <a:spcPts val="0"/>
              </a:spcBef>
            </a:pPr>
            <a:r>
              <a:rPr lang="en-US" sz="1800" dirty="0" smtClean="0"/>
              <a:t>Analyze system performance requirements </a:t>
            </a:r>
            <a:br>
              <a:rPr lang="en-US" sz="1800" dirty="0" smtClean="0"/>
            </a:br>
            <a:r>
              <a:rPr lang="en-US" sz="1800" dirty="0" smtClean="0"/>
              <a:t>or other quality attributes</a:t>
            </a:r>
          </a:p>
          <a:p>
            <a:pPr marL="568325" lvl="1" indent="-276225">
              <a:spcBef>
                <a:spcPts val="0"/>
              </a:spcBef>
            </a:pPr>
            <a:r>
              <a:rPr lang="en-US" sz="1800" dirty="0" smtClean="0"/>
              <a:t>Verify that the system design satisfies its </a:t>
            </a:r>
            <a:br>
              <a:rPr lang="en-US" sz="1800" dirty="0" smtClean="0"/>
            </a:br>
            <a:r>
              <a:rPr lang="en-US" sz="1800" dirty="0" smtClean="0"/>
              <a:t>requirements</a:t>
            </a:r>
          </a:p>
          <a:p>
            <a:pPr marL="568325" lvl="1" indent="-276225">
              <a:spcBef>
                <a:spcPts val="0"/>
              </a:spcBef>
            </a:pPr>
            <a:r>
              <a:rPr lang="en-US" sz="1800" dirty="0" smtClean="0"/>
              <a:t>Assess the impact of requirements and design changes</a:t>
            </a:r>
          </a:p>
          <a:p>
            <a:pPr marL="227013" indent="-227013">
              <a:spcBef>
                <a:spcPts val="600"/>
              </a:spcBef>
            </a:pPr>
            <a:r>
              <a:rPr lang="en-US" sz="2000" dirty="0"/>
              <a:t>Train users on how to operate or maintain a system</a:t>
            </a:r>
          </a:p>
          <a:p>
            <a:pPr marL="227013" indent="-227013">
              <a:spcBef>
                <a:spcPts val="600"/>
              </a:spcBef>
            </a:pPr>
            <a:r>
              <a:rPr lang="en-US" sz="2000" dirty="0" smtClean="0"/>
              <a:t>Shorten the time needed to get an accurate understanding of a system</a:t>
            </a:r>
          </a:p>
          <a:p>
            <a:endParaRPr lang="en-US" sz="200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Purposes of Modeling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9956" y="6513975"/>
            <a:ext cx="8038026" cy="276999"/>
          </a:xfrm>
          <a:prstGeom prst="rect">
            <a:avLst/>
          </a:prstGeom>
          <a:solidFill>
            <a:srgbClr val="E6FFE9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Source: A Practical Guide to SysML: The Systems Modeling Language, by Friedenthal, Moore, and Steiner, 2008.</a:t>
            </a:r>
            <a:endParaRPr lang="en-US" sz="1200" dirty="0"/>
          </a:p>
        </p:txBody>
      </p:sp>
      <p:pic>
        <p:nvPicPr>
          <p:cNvPr id="7" name="Picture 6" descr="Model Use Case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7461" y="940670"/>
            <a:ext cx="3896539" cy="3799840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310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 Model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sz="2600" dirty="0" smtClean="0"/>
              <a:t>A system model describes …</a:t>
            </a:r>
            <a:endParaRPr lang="en-US" sz="2600" dirty="0"/>
          </a:p>
          <a:p>
            <a:pPr>
              <a:lnSpc>
                <a:spcPct val="120000"/>
              </a:lnSpc>
              <a:spcBef>
                <a:spcPts val="1600"/>
              </a:spcBef>
            </a:pPr>
            <a:r>
              <a:rPr lang="en-US" dirty="0"/>
              <a:t>The problem the system is intended to address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Requirements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Use cases</a:t>
            </a:r>
          </a:p>
          <a:p>
            <a:pPr>
              <a:lnSpc>
                <a:spcPct val="120000"/>
              </a:lnSpc>
              <a:spcBef>
                <a:spcPts val="1600"/>
              </a:spcBef>
            </a:pPr>
            <a:r>
              <a:rPr lang="en-US" dirty="0" smtClean="0"/>
              <a:t>Both </a:t>
            </a:r>
            <a:r>
              <a:rPr lang="en-US" dirty="0"/>
              <a:t>hardware and software</a:t>
            </a:r>
          </a:p>
          <a:p>
            <a:pPr>
              <a:lnSpc>
                <a:spcPct val="120000"/>
              </a:lnSpc>
              <a:spcBef>
                <a:spcPts val="1600"/>
              </a:spcBef>
            </a:pPr>
            <a:r>
              <a:rPr lang="en-US" dirty="0"/>
              <a:t>The structure of the system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The organization of components within the system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The structure of the data flowing in and out of the system and its components</a:t>
            </a:r>
          </a:p>
          <a:p>
            <a:pPr>
              <a:lnSpc>
                <a:spcPct val="120000"/>
              </a:lnSpc>
              <a:spcBef>
                <a:spcPts val="1600"/>
              </a:spcBef>
            </a:pPr>
            <a:r>
              <a:rPr lang="en-US" dirty="0"/>
              <a:t>The behavior of the system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State descriptions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Sequence descriptions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r>
              <a:rPr lang="en-US" dirty="0"/>
              <a:t>Algorithmic descriptions</a:t>
            </a:r>
          </a:p>
          <a:p>
            <a:pPr>
              <a:lnSpc>
                <a:spcPct val="120000"/>
              </a:lnSpc>
              <a:spcBef>
                <a:spcPts val="1600"/>
              </a:spcBef>
            </a:pPr>
            <a:r>
              <a:rPr lang="en-US" dirty="0" smtClean="0"/>
              <a:t>Analyses of the system</a:t>
            </a:r>
            <a:endParaRPr lang="en-US" dirty="0"/>
          </a:p>
          <a:p>
            <a:pPr marL="274320" lvl="1" indent="0">
              <a:lnSpc>
                <a:spcPct val="120000"/>
              </a:lnSpc>
              <a:spcBef>
                <a:spcPts val="1600"/>
              </a:spcBef>
              <a:buNone/>
            </a:pPr>
            <a:endParaRPr lang="en-US" dirty="0"/>
          </a:p>
          <a:p>
            <a:pPr marL="274320" lvl="1" indent="0">
              <a:lnSpc>
                <a:spcPct val="120000"/>
              </a:lnSpc>
              <a:buNone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25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98542" y="3048000"/>
            <a:ext cx="2971800" cy="1292662"/>
          </a:xfrm>
          <a:prstGeom prst="rect">
            <a:avLst/>
          </a:prstGeom>
          <a:solidFill>
            <a:srgbClr val="FFFFC0"/>
          </a:solidFill>
          <a:ln>
            <a:solidFill>
              <a:srgbClr val="000000"/>
            </a:solidFill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i="0" dirty="0" smtClean="0"/>
              <a:t>“System Model”</a:t>
            </a:r>
          </a:p>
          <a:p>
            <a:r>
              <a:rPr lang="en-US" sz="1800" b="0" i="0" dirty="0" smtClean="0"/>
              <a:t>Spreadsheets, viewgraphs, text documents, e-mails, meeting notes, etc.</a:t>
            </a:r>
            <a:endParaRPr lang="en-US" sz="1800" b="0" i="0" dirty="0"/>
          </a:p>
        </p:txBody>
      </p:sp>
      <p:sp>
        <p:nvSpPr>
          <p:cNvPr id="5" name="Oval 4"/>
          <p:cNvSpPr/>
          <p:nvPr/>
        </p:nvSpPr>
        <p:spPr bwMode="auto">
          <a:xfrm>
            <a:off x="533400" y="13716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Structural 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6375142" y="13716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Instrument Models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202942" y="3657600"/>
            <a:ext cx="2083058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Electrical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1650742" y="54864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Thermal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384542" y="54864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Software 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858000" y="3657600"/>
            <a:ext cx="2107942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Telecom 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cxnSp>
        <p:nvCxnSpPr>
          <p:cNvPr id="12" name="Straight Connector 11"/>
          <p:cNvCxnSpPr>
            <a:stCxn id="5" idx="5"/>
          </p:cNvCxnSpPr>
          <p:nvPr/>
        </p:nvCxnSpPr>
        <p:spPr bwMode="auto">
          <a:xfrm rot="16200000" flipH="1">
            <a:off x="2376148" y="2325605"/>
            <a:ext cx="895913" cy="54888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>
            <a:stCxn id="10" idx="2"/>
          </p:cNvCxnSpPr>
          <p:nvPr/>
        </p:nvCxnSpPr>
        <p:spPr bwMode="auto">
          <a:xfrm rot="10800000">
            <a:off x="6070346" y="3962400"/>
            <a:ext cx="787655" cy="1524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/>
          <p:cNvCxnSpPr>
            <a:stCxn id="9" idx="0"/>
          </p:cNvCxnSpPr>
          <p:nvPr/>
        </p:nvCxnSpPr>
        <p:spPr bwMode="auto">
          <a:xfrm rot="16200000" flipV="1">
            <a:off x="5478423" y="4399181"/>
            <a:ext cx="1145738" cy="10287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>
            <a:stCxn id="8" idx="0"/>
          </p:cNvCxnSpPr>
          <p:nvPr/>
        </p:nvCxnSpPr>
        <p:spPr bwMode="auto">
          <a:xfrm rot="5400000" flipH="1" flipV="1">
            <a:off x="2544723" y="4627781"/>
            <a:ext cx="1145738" cy="57150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Straight Connector 16"/>
          <p:cNvCxnSpPr>
            <a:stCxn id="7" idx="6"/>
          </p:cNvCxnSpPr>
          <p:nvPr/>
        </p:nvCxnSpPr>
        <p:spPr bwMode="auto">
          <a:xfrm flipV="1">
            <a:off x="2286000" y="3962400"/>
            <a:ext cx="812542" cy="1524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>
            <a:stCxn id="6" idx="3"/>
          </p:cNvCxnSpPr>
          <p:nvPr/>
        </p:nvCxnSpPr>
        <p:spPr bwMode="auto">
          <a:xfrm rot="5400000">
            <a:off x="5947754" y="2274677"/>
            <a:ext cx="895913" cy="65073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2979570" y="2926140"/>
            <a:ext cx="3268830" cy="1477328"/>
          </a:xfrm>
          <a:prstGeom prst="rect">
            <a:avLst/>
          </a:prstGeom>
          <a:solidFill>
            <a:srgbClr val="FFDCAA"/>
          </a:solidFill>
          <a:ln>
            <a:solidFill>
              <a:srgbClr val="000000"/>
            </a:solidFill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b="1" i="0" dirty="0" smtClean="0"/>
              <a:t>System Model</a:t>
            </a:r>
          </a:p>
          <a:p>
            <a:r>
              <a:rPr lang="en-US" sz="1800" b="0" i="0" dirty="0" smtClean="0"/>
              <a:t>Coupled models of structure, behavior, requirements, and equations. Single source of truth. Checkable. </a:t>
            </a:r>
            <a:r>
              <a:rPr lang="en-US" sz="1800" b="0" i="0" dirty="0" err="1" smtClean="0"/>
              <a:t>Queryable</a:t>
            </a:r>
            <a:r>
              <a:rPr lang="en-US" sz="1800" b="0" i="0" dirty="0" smtClean="0"/>
              <a:t>.</a:t>
            </a:r>
            <a:endParaRPr lang="en-US" sz="1800" b="0" i="0" dirty="0"/>
          </a:p>
        </p:txBody>
      </p:sp>
      <p:sp>
        <p:nvSpPr>
          <p:cNvPr id="36" name="Left-Right Arrow 35"/>
          <p:cNvSpPr/>
          <p:nvPr/>
        </p:nvSpPr>
        <p:spPr bwMode="auto">
          <a:xfrm rot="3512228">
            <a:off x="2298365" y="2462177"/>
            <a:ext cx="965708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37" name="Left-Right Arrow 36"/>
          <p:cNvSpPr/>
          <p:nvPr/>
        </p:nvSpPr>
        <p:spPr bwMode="auto">
          <a:xfrm rot="6904673">
            <a:off x="2524684" y="4890501"/>
            <a:ext cx="1117910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38" name="Left-Right Arrow 37"/>
          <p:cNvSpPr/>
          <p:nvPr/>
        </p:nvSpPr>
        <p:spPr bwMode="auto">
          <a:xfrm rot="2836738">
            <a:off x="5497021" y="4878848"/>
            <a:ext cx="1330722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39" name="Left-Right Arrow 38"/>
          <p:cNvSpPr/>
          <p:nvPr/>
        </p:nvSpPr>
        <p:spPr bwMode="auto">
          <a:xfrm rot="20870296">
            <a:off x="2285416" y="3959450"/>
            <a:ext cx="719749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40" name="Left-Right Arrow 39"/>
          <p:cNvSpPr/>
          <p:nvPr/>
        </p:nvSpPr>
        <p:spPr bwMode="auto">
          <a:xfrm rot="888954">
            <a:off x="6244016" y="3947842"/>
            <a:ext cx="617299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41" name="Left-Right Arrow 40"/>
          <p:cNvSpPr/>
          <p:nvPr/>
        </p:nvSpPr>
        <p:spPr bwMode="auto">
          <a:xfrm rot="18256025">
            <a:off x="6019045" y="2428441"/>
            <a:ext cx="918875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pic>
        <p:nvPicPr>
          <p:cNvPr id="28" name="Picture 4" descr="Figure-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8094" y="2926141"/>
            <a:ext cx="3245479" cy="152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0228" y="33061"/>
            <a:ext cx="8508742" cy="676898"/>
          </a:xfrm>
        </p:spPr>
        <p:txBody>
          <a:bodyPr>
            <a:normAutofit/>
          </a:bodyPr>
          <a:lstStyle/>
          <a:p>
            <a:r>
              <a:rPr lang="en-US" dirty="0" smtClean="0"/>
              <a:t>System Model and Other Discipline Models</a:t>
            </a:r>
            <a:endParaRPr 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71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33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4590"/>
            <a:ext cx="7772400" cy="2200275"/>
          </a:xfrm>
        </p:spPr>
        <p:txBody>
          <a:bodyPr/>
          <a:lstStyle/>
          <a:p>
            <a:r>
              <a:rPr lang="en-US" dirty="0" smtClean="0"/>
              <a:t>What makes a System Model good?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732416"/>
            <a:ext cx="7772400" cy="2907095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/>
              <a:buChar char="•"/>
            </a:pPr>
            <a:r>
              <a:rPr lang="en-US" dirty="0"/>
              <a:t>M</a:t>
            </a:r>
            <a:r>
              <a:rPr lang="en-US" dirty="0" smtClean="0"/>
              <a:t>odeling </a:t>
            </a:r>
            <a:r>
              <a:rPr lang="en-US" dirty="0"/>
              <a:t>notation expressive enough for the </a:t>
            </a:r>
            <a:r>
              <a:rPr lang="en-US" dirty="0" smtClean="0"/>
              <a:t>domain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Conveys </a:t>
            </a:r>
            <a:r>
              <a:rPr lang="en-US" dirty="0"/>
              <a:t>the conventional domain </a:t>
            </a:r>
            <a:r>
              <a:rPr lang="en-US" dirty="0" smtClean="0"/>
              <a:t>wisdom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S</a:t>
            </a:r>
            <a:r>
              <a:rPr lang="en-US" dirty="0" smtClean="0"/>
              <a:t>emantics </a:t>
            </a:r>
            <a:r>
              <a:rPr lang="en-US" dirty="0"/>
              <a:t>of </a:t>
            </a:r>
            <a:r>
              <a:rPr lang="en-US" dirty="0" smtClean="0"/>
              <a:t>model </a:t>
            </a:r>
            <a:r>
              <a:rPr lang="en-US" dirty="0"/>
              <a:t>elements </a:t>
            </a:r>
            <a:r>
              <a:rPr lang="en-US" dirty="0" smtClean="0"/>
              <a:t>unambiguous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M</a:t>
            </a:r>
            <a:r>
              <a:rPr lang="en-US" dirty="0" smtClean="0"/>
              <a:t>odel is complete</a:t>
            </a: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Can answer pertinent </a:t>
            </a:r>
            <a:r>
              <a:rPr lang="en-US" dirty="0"/>
              <a:t>questions about the </a:t>
            </a:r>
            <a:r>
              <a:rPr lang="en-US" dirty="0" smtClean="0"/>
              <a:t>domain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Supports reasoning </a:t>
            </a:r>
            <a:r>
              <a:rPr lang="en-US" dirty="0"/>
              <a:t>about the </a:t>
            </a:r>
            <a:r>
              <a:rPr lang="en-US" dirty="0" smtClean="0"/>
              <a:t>model</a:t>
            </a:r>
            <a:r>
              <a:rPr lang="en-US" dirty="0"/>
              <a:t> </a:t>
            </a:r>
            <a:r>
              <a:rPr lang="en-US" dirty="0" smtClean="0"/>
              <a:t>and the design</a:t>
            </a:r>
          </a:p>
          <a:p>
            <a:pPr marL="342900" indent="-342900">
              <a:buFont typeface="Arial"/>
              <a:buChar char="•"/>
            </a:pPr>
            <a:r>
              <a:rPr lang="en-US" dirty="0"/>
              <a:t>S</a:t>
            </a:r>
            <a:r>
              <a:rPr lang="en-US" dirty="0" smtClean="0"/>
              <a:t>upport </a:t>
            </a:r>
            <a:r>
              <a:rPr lang="en-US" dirty="0"/>
              <a:t>reasoning about </a:t>
            </a:r>
            <a:r>
              <a:rPr lang="en-US" dirty="0" err="1" smtClean="0"/>
              <a:t>programmatics</a:t>
            </a:r>
            <a:endParaRPr lang="en-US" dirty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Supports required analyses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F27A-2358-614F-9775-4EE8DA57C84B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61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0"/>
            <a:ext cx="8001000" cy="70691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>
                <a:cs typeface="Verdana"/>
              </a:rPr>
              <a:t>How a System Model Helps</a:t>
            </a:r>
            <a:endParaRPr lang="en-US" dirty="0">
              <a:cs typeface="Verdana"/>
            </a:endParaRPr>
          </a:p>
        </p:txBody>
      </p:sp>
      <p:sp>
        <p:nvSpPr>
          <p:cNvPr id="110" name="Content Placeholder 109"/>
          <p:cNvSpPr>
            <a:spLocks noGrp="1"/>
          </p:cNvSpPr>
          <p:nvPr>
            <p:ph idx="1"/>
          </p:nvPr>
        </p:nvSpPr>
        <p:spPr>
          <a:xfrm>
            <a:off x="1793291" y="1095884"/>
            <a:ext cx="6568991" cy="1094784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8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Verdana"/>
              </a:rPr>
              <a:t>A well-structured system model can be analyzed to answer many questions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800" b="0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  <a:cs typeface="Verdana"/>
              </a:rPr>
              <a:t>	</a:t>
            </a:r>
            <a:endParaRPr lang="en-US" sz="2800" b="0" dirty="0" smtClean="0">
              <a:solidFill>
                <a:schemeClr val="accent2">
                  <a:lumMod val="75000"/>
                </a:schemeClr>
              </a:solidFill>
              <a:latin typeface="Calibri" pitchFamily="34" charset="0"/>
              <a:cs typeface="Verdana"/>
            </a:endParaRPr>
          </a:p>
        </p:txBody>
      </p:sp>
      <p:sp>
        <p:nvSpPr>
          <p:cNvPr id="47" name="Content Placeholder 109"/>
          <p:cNvSpPr txBox="1">
            <a:spLocks/>
          </p:cNvSpPr>
          <p:nvPr/>
        </p:nvSpPr>
        <p:spPr bwMode="auto">
          <a:xfrm>
            <a:off x="304800" y="2667000"/>
            <a:ext cx="32004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31775" lvl="0" indent="-231775">
              <a:spcBef>
                <a:spcPts val="1000"/>
              </a:spcBef>
              <a:buFontTx/>
              <a:buChar char="•"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Does every </a:t>
            </a:r>
            <a:r>
              <a:rPr lang="en-US" sz="1800" kern="0" dirty="0" smtClean="0">
                <a:solidFill>
                  <a:srgbClr val="663300"/>
                </a:solidFill>
                <a:latin typeface="Calibri" pitchFamily="34" charset="0"/>
                <a:ea typeface="ＭＳ Ｐゴシック" pitchFamily="-112" charset="-128"/>
                <a:cs typeface="Helvetica"/>
              </a:rPr>
              <a:t>component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trace to a </a:t>
            </a:r>
            <a:r>
              <a:rPr lang="en-US" sz="1800" kern="0" dirty="0" smtClean="0">
                <a:solidFill>
                  <a:srgbClr val="663300"/>
                </a:solidFill>
                <a:latin typeface="Calibri" pitchFamily="34" charset="0"/>
                <a:ea typeface="ＭＳ Ｐゴシック" pitchFamily="-112" charset="-128"/>
                <a:cs typeface="Helvetica"/>
              </a:rPr>
              <a:t>requirement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?</a:t>
            </a:r>
          </a:p>
          <a:p>
            <a:pPr marL="231775" marR="0" lvl="0" indent="-231775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Have both sides of every </a:t>
            </a:r>
            <a:r>
              <a:rPr kumimoji="0" lang="en-US" sz="180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interface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been specified?</a:t>
            </a:r>
          </a:p>
          <a:p>
            <a:pPr marL="231775" marR="0" lvl="0" indent="-231775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What is the </a:t>
            </a:r>
            <a:r>
              <a:rPr kumimoji="0" lang="en-US" sz="180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dry mass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of the flight system?</a:t>
            </a:r>
          </a:p>
          <a:p>
            <a:pPr marL="231775" marR="0" lvl="0" indent="-231775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What is the </a:t>
            </a:r>
            <a:r>
              <a:rPr kumimoji="0" lang="en-US" sz="180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maximum load </a:t>
            </a: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on power bus 3?</a:t>
            </a:r>
          </a:p>
          <a:p>
            <a:pPr marL="231775" marR="0" lvl="0" indent="-231775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Is every terminal connected?</a:t>
            </a:r>
          </a:p>
          <a:p>
            <a:pPr marL="231775" marR="0" lvl="0" indent="-231775" algn="l" defTabSz="914400" rtl="0" eaLnBrk="1" fontAlgn="base" latinLnBrk="0" hangingPunct="1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What </a:t>
            </a:r>
            <a:r>
              <a:rPr kumimoji="0" lang="en-US" sz="1800" i="0" u="none" strike="noStrike" kern="0" cap="none" spc="0" normalizeH="0" baseline="0" noProof="0" dirty="0" smtClean="0">
                <a:ln>
                  <a:noFill/>
                </a:ln>
                <a:solidFill>
                  <a:srgbClr val="663300"/>
                </a:solidFill>
                <a:effectLst/>
                <a:uLnTx/>
                <a:uFillTx/>
                <a:latin typeface="Calibri" pitchFamily="34" charset="0"/>
                <a:ea typeface="ＭＳ Ｐゴシック" pitchFamily="-112" charset="-128"/>
                <a:cs typeface="Helvetica"/>
              </a:rPr>
              <a:t>is the mass rollup?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rgbClr val="663300"/>
              </a:solidFill>
              <a:effectLst/>
              <a:uLnTx/>
              <a:uFillTx/>
              <a:latin typeface="Calibri" pitchFamily="34" charset="0"/>
              <a:ea typeface="ＭＳ Ｐゴシック" pitchFamily="-112" charset="-128"/>
              <a:cs typeface="Helvetica"/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3505200" y="2970212"/>
            <a:ext cx="3581400" cy="1588"/>
          </a:xfrm>
          <a:prstGeom prst="straightConnector1">
            <a:avLst/>
          </a:prstGeom>
          <a:ln>
            <a:solidFill>
              <a:srgbClr val="008000"/>
            </a:solidFill>
            <a:prstDash val="dash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7162800" y="2738735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008000"/>
                </a:solidFill>
                <a:latin typeface="Calibri" pitchFamily="34" charset="0"/>
                <a:cs typeface="Helvetica"/>
              </a:rPr>
              <a:t>Yes</a:t>
            </a:r>
            <a:endParaRPr lang="en-US" b="1" i="1" dirty="0">
              <a:solidFill>
                <a:srgbClr val="008000"/>
              </a:solidFill>
              <a:latin typeface="Calibri" pitchFamily="34" charset="0"/>
              <a:cs typeface="Helvetica"/>
            </a:endParaRP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3505200" y="3657600"/>
            <a:ext cx="3581400" cy="1588"/>
          </a:xfrm>
          <a:prstGeom prst="straightConnector1">
            <a:avLst/>
          </a:prstGeom>
          <a:ln>
            <a:solidFill>
              <a:srgbClr val="008000"/>
            </a:solidFill>
            <a:prstDash val="dash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7162800" y="3429000"/>
            <a:ext cx="990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FF0000"/>
                </a:solidFill>
                <a:latin typeface="Calibri" pitchFamily="34" charset="0"/>
                <a:cs typeface="Helvetica"/>
              </a:rPr>
              <a:t>No!</a:t>
            </a:r>
            <a:endParaRPr lang="en-US" b="1" i="1" dirty="0">
              <a:solidFill>
                <a:srgbClr val="FF0000"/>
              </a:solidFill>
              <a:latin typeface="Calibri" pitchFamily="34" charset="0"/>
              <a:cs typeface="Helvetica"/>
            </a:endParaRPr>
          </a:p>
        </p:txBody>
      </p:sp>
      <p:cxnSp>
        <p:nvCxnSpPr>
          <p:cNvPr id="55" name="Straight Arrow Connector 54"/>
          <p:cNvCxnSpPr/>
          <p:nvPr/>
        </p:nvCxnSpPr>
        <p:spPr>
          <a:xfrm>
            <a:off x="3429000" y="4267200"/>
            <a:ext cx="3581400" cy="1588"/>
          </a:xfrm>
          <a:prstGeom prst="straightConnector1">
            <a:avLst/>
          </a:prstGeom>
          <a:ln>
            <a:solidFill>
              <a:srgbClr val="008000"/>
            </a:solidFill>
            <a:prstDash val="dash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7086600" y="4028739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008000"/>
                </a:solidFill>
                <a:latin typeface="Calibri" pitchFamily="34" charset="0"/>
                <a:cs typeface="Helvetica"/>
              </a:rPr>
              <a:t>479 kg</a:t>
            </a:r>
            <a:endParaRPr lang="en-US" b="1" i="1" dirty="0">
              <a:solidFill>
                <a:srgbClr val="008000"/>
              </a:solidFill>
              <a:latin typeface="Calibri" pitchFamily="34" charset="0"/>
              <a:cs typeface="Helvetica"/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3429000" y="4866128"/>
            <a:ext cx="3581400" cy="1588"/>
          </a:xfrm>
          <a:prstGeom prst="straightConnector1">
            <a:avLst/>
          </a:prstGeom>
          <a:ln>
            <a:solidFill>
              <a:srgbClr val="008000"/>
            </a:solidFill>
            <a:prstDash val="dash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7086600" y="4648200"/>
            <a:ext cx="13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008000"/>
                </a:solidFill>
                <a:latin typeface="Calibri" pitchFamily="34" charset="0"/>
                <a:cs typeface="Helvetica"/>
              </a:rPr>
              <a:t>14.7 A</a:t>
            </a:r>
            <a:endParaRPr lang="en-US" b="1" i="1" dirty="0">
              <a:solidFill>
                <a:srgbClr val="008000"/>
              </a:solidFill>
              <a:latin typeface="Calibri" pitchFamily="34" charset="0"/>
              <a:cs typeface="Helvetica"/>
            </a:endParaRP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3429000" y="5484812"/>
            <a:ext cx="3581400" cy="1588"/>
          </a:xfrm>
          <a:prstGeom prst="straightConnector1">
            <a:avLst/>
          </a:prstGeom>
          <a:ln>
            <a:solidFill>
              <a:srgbClr val="008000"/>
            </a:solidFill>
            <a:prstDash val="dash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3429000" y="5999258"/>
            <a:ext cx="3581400" cy="1588"/>
          </a:xfrm>
          <a:prstGeom prst="straightConnector1">
            <a:avLst/>
          </a:prstGeom>
          <a:ln>
            <a:solidFill>
              <a:srgbClr val="008000"/>
            </a:solidFill>
            <a:prstDash val="dash"/>
            <a:tailEnd type="triangle" w="lg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086600" y="5253335"/>
            <a:ext cx="1371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>
                <a:solidFill>
                  <a:srgbClr val="008000"/>
                </a:solidFill>
                <a:latin typeface="Calibri" pitchFamily="34" charset="0"/>
                <a:cs typeface="Helvetica"/>
              </a:rPr>
              <a:t>Yes</a:t>
            </a:r>
            <a:endParaRPr lang="en-US" b="1" i="1" dirty="0">
              <a:solidFill>
                <a:srgbClr val="008000"/>
              </a:solidFill>
              <a:latin typeface="Calibri" pitchFamily="34" charset="0"/>
              <a:cs typeface="Helvetica"/>
            </a:endParaRPr>
          </a:p>
        </p:txBody>
      </p:sp>
      <p:sp>
        <p:nvSpPr>
          <p:cNvPr id="2" name="Document 1"/>
          <p:cNvSpPr/>
          <p:nvPr/>
        </p:nvSpPr>
        <p:spPr>
          <a:xfrm>
            <a:off x="7179133" y="5844040"/>
            <a:ext cx="933029" cy="842267"/>
          </a:xfrm>
          <a:prstGeom prst="flowChartDocument">
            <a:avLst/>
          </a:prstGeom>
          <a:solidFill>
            <a:schemeClr val="bg1">
              <a:lumMod val="85000"/>
            </a:schemeClr>
          </a:soli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en-US" b="1" i="1" dirty="0" smtClean="0">
                <a:solidFill>
                  <a:srgbClr val="008000"/>
                </a:solidFill>
                <a:latin typeface="Calibri"/>
                <a:cs typeface="Calibri"/>
              </a:rPr>
              <a:t>Mass Report</a:t>
            </a:r>
            <a:endParaRPr lang="en-US" b="1" i="1" dirty="0">
              <a:solidFill>
                <a:srgbClr val="008000"/>
              </a:solidFill>
              <a:latin typeface="Calibri"/>
              <a:cs typeface="Calibri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191000" y="2590800"/>
            <a:ext cx="2286000" cy="3962400"/>
          </a:xfrm>
          <a:prstGeom prst="rect">
            <a:avLst/>
          </a:prstGeom>
          <a:solidFill>
            <a:srgbClr val="FFF378">
              <a:alpha val="76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2000" b="1" i="0" dirty="0" smtClean="0">
                <a:latin typeface="Calibri" pitchFamily="34" charset="0"/>
                <a:ea typeface="Arial" charset="0"/>
                <a:cs typeface="Arial" charset="0"/>
              </a:rPr>
              <a:t>System Model</a:t>
            </a:r>
            <a:endParaRPr lang="en-US" sz="2000" b="1" i="0" dirty="0">
              <a:latin typeface="Calibri" pitchFamily="34" charset="0"/>
              <a:ea typeface="Arial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807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This </a:t>
            </a:r>
            <a:r>
              <a:rPr lang="en-US" dirty="0"/>
              <a:t>A</a:t>
            </a:r>
            <a:r>
              <a:rPr lang="en-US" dirty="0" smtClean="0"/>
              <a:t> Model?</a:t>
            </a:r>
            <a:endParaRPr lang="en-US" dirty="0"/>
          </a:p>
        </p:txBody>
      </p:sp>
      <p:grpSp>
        <p:nvGrpSpPr>
          <p:cNvPr id="25" name="Group 24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spacecraft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ground system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cxnSp>
          <p:nvCxnSpPr>
            <p:cNvPr id="12" name="Straight Connector 11"/>
            <p:cNvCxnSpPr>
              <a:stCxn id="6" idx="2"/>
              <a:endCxn id="7" idx="1"/>
            </p:cNvCxnSpPr>
            <p:nvPr/>
          </p:nvCxnSpPr>
          <p:spPr>
            <a:xfrm rot="16200000" flipH="1">
              <a:off x="1361598" y="2540523"/>
              <a:ext cx="869070" cy="104221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7" idx="2"/>
              <a:endCxn id="9" idx="1"/>
            </p:cNvCxnSpPr>
            <p:nvPr/>
          </p:nvCxnSpPr>
          <p:spPr>
            <a:xfrm rot="16200000" flipH="1">
              <a:off x="2930193" y="4115712"/>
              <a:ext cx="1108066" cy="78337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9" idx="3"/>
              <a:endCxn id="8" idx="2"/>
            </p:cNvCxnSpPr>
            <p:nvPr/>
          </p:nvCxnSpPr>
          <p:spPr>
            <a:xfrm flipV="1">
              <a:off x="5297165" y="3951815"/>
              <a:ext cx="551333" cy="110961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8" idx="3"/>
              <a:endCxn id="10" idx="2"/>
            </p:cNvCxnSpPr>
            <p:nvPr/>
          </p:nvCxnSpPr>
          <p:spPr>
            <a:xfrm flipV="1">
              <a:off x="6559124" y="2625546"/>
              <a:ext cx="977893" cy="86906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6455848" y="4733969"/>
            <a:ext cx="1724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Sure, why not?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1760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 It </a:t>
            </a:r>
            <a:r>
              <a:rPr lang="en-US" dirty="0"/>
              <a:t>A</a:t>
            </a:r>
            <a:r>
              <a:rPr lang="en-US" dirty="0" smtClean="0"/>
              <a:t> Good Model?</a:t>
            </a:r>
            <a:endParaRPr lang="en-US" dirty="0"/>
          </a:p>
        </p:txBody>
      </p:sp>
      <p:grpSp>
        <p:nvGrpSpPr>
          <p:cNvPr id="2" name="Group 24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cxnSp>
          <p:nvCxnSpPr>
            <p:cNvPr id="12" name="Straight Connector 11"/>
            <p:cNvCxnSpPr>
              <a:stCxn id="6" idx="2"/>
              <a:endCxn id="7" idx="1"/>
            </p:cNvCxnSpPr>
            <p:nvPr/>
          </p:nvCxnSpPr>
          <p:spPr>
            <a:xfrm rot="16200000" flipH="1">
              <a:off x="1361598" y="2540523"/>
              <a:ext cx="869070" cy="104221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7" idx="2"/>
              <a:endCxn id="9" idx="1"/>
            </p:cNvCxnSpPr>
            <p:nvPr/>
          </p:nvCxnSpPr>
          <p:spPr>
            <a:xfrm rot="16200000" flipH="1">
              <a:off x="2930193" y="4115712"/>
              <a:ext cx="1108066" cy="78337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9" idx="3"/>
              <a:endCxn id="8" idx="2"/>
            </p:cNvCxnSpPr>
            <p:nvPr/>
          </p:nvCxnSpPr>
          <p:spPr>
            <a:xfrm flipV="1">
              <a:off x="5297165" y="3951815"/>
              <a:ext cx="551333" cy="110961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8" idx="3"/>
              <a:endCxn id="10" idx="2"/>
            </p:cNvCxnSpPr>
            <p:nvPr/>
          </p:nvCxnSpPr>
          <p:spPr>
            <a:xfrm flipV="1">
              <a:off x="6559124" y="2625546"/>
              <a:ext cx="977893" cy="86906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/>
          <p:nvPr/>
        </p:nvSpPr>
        <p:spPr>
          <a:xfrm>
            <a:off x="6303579" y="5214859"/>
            <a:ext cx="26328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Not so much.</a:t>
            </a:r>
          </a:p>
          <a:p>
            <a:endParaRPr lang="en-US" dirty="0"/>
          </a:p>
          <a:p>
            <a:r>
              <a:rPr lang="en-US" dirty="0" smtClean="0"/>
              <a:t>It is just boxes and lines with no clear meanings.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23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Wrong With It?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77288" y="1712696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262626"/>
                </a:solidFill>
              </a:rPr>
              <a:t>spacecraft</a:t>
            </a:r>
            <a:endParaRPr lang="en-US" dirty="0">
              <a:solidFill>
                <a:srgbClr val="262626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17241" y="3038966"/>
            <a:ext cx="1550598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262626"/>
                </a:solidFill>
              </a:rPr>
              <a:t>transmit telemetry</a:t>
            </a:r>
          </a:p>
        </p:txBody>
      </p:sp>
      <p:sp>
        <p:nvSpPr>
          <p:cNvPr id="8" name="Rectangle 7"/>
          <p:cNvSpPr/>
          <p:nvPr/>
        </p:nvSpPr>
        <p:spPr>
          <a:xfrm>
            <a:off x="5137872" y="3037415"/>
            <a:ext cx="1421252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262626"/>
                </a:solidFill>
              </a:rPr>
              <a:t>receive telemetry</a:t>
            </a:r>
          </a:p>
        </p:txBody>
      </p:sp>
      <p:sp>
        <p:nvSpPr>
          <p:cNvPr id="9" name="Rectangle 8"/>
          <p:cNvSpPr/>
          <p:nvPr/>
        </p:nvSpPr>
        <p:spPr>
          <a:xfrm>
            <a:off x="3875913" y="4604232"/>
            <a:ext cx="1421252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262626"/>
                </a:solidFill>
              </a:rPr>
              <a:t>telemetry packet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39280" y="1711146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rgbClr val="262626"/>
                </a:solidFill>
              </a:rPr>
              <a:t>ground system</a:t>
            </a:r>
            <a:endParaRPr lang="en-US" dirty="0">
              <a:solidFill>
                <a:srgbClr val="262626"/>
              </a:solidFill>
            </a:endParaRPr>
          </a:p>
        </p:txBody>
      </p:sp>
      <p:cxnSp>
        <p:nvCxnSpPr>
          <p:cNvPr id="12" name="Straight Connector 11"/>
          <p:cNvCxnSpPr>
            <a:stCxn id="6" idx="2"/>
            <a:endCxn id="7" idx="1"/>
          </p:cNvCxnSpPr>
          <p:nvPr/>
        </p:nvCxnSpPr>
        <p:spPr>
          <a:xfrm rot="16200000" flipH="1">
            <a:off x="1361598" y="2540523"/>
            <a:ext cx="869070" cy="104221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stCxn id="7" idx="2"/>
            <a:endCxn id="9" idx="1"/>
          </p:cNvCxnSpPr>
          <p:nvPr/>
        </p:nvCxnSpPr>
        <p:spPr>
          <a:xfrm rot="16200000" flipH="1">
            <a:off x="2930193" y="4115712"/>
            <a:ext cx="1108066" cy="78337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stCxn id="9" idx="3"/>
            <a:endCxn id="8" idx="2"/>
          </p:cNvCxnSpPr>
          <p:nvPr/>
        </p:nvCxnSpPr>
        <p:spPr>
          <a:xfrm flipV="1">
            <a:off x="5297165" y="3951815"/>
            <a:ext cx="551333" cy="110961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stCxn id="8" idx="3"/>
            <a:endCxn id="10" idx="2"/>
          </p:cNvCxnSpPr>
          <p:nvPr/>
        </p:nvCxnSpPr>
        <p:spPr>
          <a:xfrm flipV="1">
            <a:off x="6559124" y="2625546"/>
            <a:ext cx="977893" cy="86906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5" name="Group 34"/>
          <p:cNvGrpSpPr/>
          <p:nvPr/>
        </p:nvGrpSpPr>
        <p:grpSpPr>
          <a:xfrm>
            <a:off x="0" y="1597233"/>
            <a:ext cx="5848308" cy="4377587"/>
            <a:chOff x="0" y="1597233"/>
            <a:chExt cx="5848308" cy="4377587"/>
          </a:xfrm>
        </p:grpSpPr>
        <p:grpSp>
          <p:nvGrpSpPr>
            <p:cNvPr id="34" name="Group 33"/>
            <p:cNvGrpSpPr/>
            <p:nvPr/>
          </p:nvGrpSpPr>
          <p:grpSpPr>
            <a:xfrm>
              <a:off x="0" y="1597233"/>
              <a:ext cx="4559032" cy="4377587"/>
              <a:chOff x="0" y="1597233"/>
              <a:chExt cx="4559032" cy="4377587"/>
            </a:xfrm>
          </p:grpSpPr>
          <p:grpSp>
            <p:nvGrpSpPr>
              <p:cNvPr id="42" name="Group 41"/>
              <p:cNvGrpSpPr/>
              <p:nvPr/>
            </p:nvGrpSpPr>
            <p:grpSpPr>
              <a:xfrm>
                <a:off x="669043" y="2809591"/>
                <a:ext cx="3889989" cy="3165229"/>
                <a:chOff x="669043" y="2809591"/>
                <a:chExt cx="3889989" cy="3165229"/>
              </a:xfrm>
            </p:grpSpPr>
            <p:sp>
              <p:nvSpPr>
                <p:cNvPr id="17" name="TextBox 16"/>
                <p:cNvSpPr txBox="1"/>
                <p:nvPr/>
              </p:nvSpPr>
              <p:spPr>
                <a:xfrm>
                  <a:off x="669043" y="5051490"/>
                  <a:ext cx="1986481" cy="92333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l"/>
                  <a:r>
                    <a:rPr lang="en-US" dirty="0" smtClean="0">
                      <a:solidFill>
                        <a:srgbClr val="800000"/>
                      </a:solidFill>
                    </a:rPr>
                    <a:t>Same symbol for different kinds of things</a:t>
                  </a:r>
                  <a:endParaRPr lang="en-US" dirty="0">
                    <a:solidFill>
                      <a:srgbClr val="800000"/>
                    </a:solidFill>
                  </a:endParaRPr>
                </a:p>
              </p:txBody>
            </p:sp>
            <p:cxnSp>
              <p:nvCxnSpPr>
                <p:cNvPr id="20" name="Curved Connector 19"/>
                <p:cNvCxnSpPr>
                  <a:stCxn id="17" idx="0"/>
                  <a:endCxn id="47" idx="4"/>
                </p:cNvCxnSpPr>
                <p:nvPr/>
              </p:nvCxnSpPr>
              <p:spPr>
                <a:xfrm rot="16200000" flipV="1">
                  <a:off x="354832" y="3744037"/>
                  <a:ext cx="2241899" cy="373007"/>
                </a:xfrm>
                <a:prstGeom prst="curvedConnector3">
                  <a:avLst>
                    <a:gd name="adj1" fmla="val 50000"/>
                  </a:avLst>
                </a:prstGeom>
                <a:ln>
                  <a:solidFill>
                    <a:srgbClr val="800000"/>
                  </a:solidFill>
                  <a:tailEnd type="arrow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" name="Curved Connector 29"/>
                <p:cNvCxnSpPr>
                  <a:stCxn id="17" idx="0"/>
                  <a:endCxn id="50" idx="4"/>
                </p:cNvCxnSpPr>
                <p:nvPr/>
              </p:nvCxnSpPr>
              <p:spPr>
                <a:xfrm rot="5400000" flipH="1" flipV="1">
                  <a:off x="1873504" y="3876532"/>
                  <a:ext cx="963738" cy="1386178"/>
                </a:xfrm>
                <a:prstGeom prst="curvedConnector3">
                  <a:avLst>
                    <a:gd name="adj1" fmla="val 50000"/>
                  </a:avLst>
                </a:prstGeom>
                <a:ln>
                  <a:solidFill>
                    <a:srgbClr val="800000"/>
                  </a:solidFill>
                  <a:tailEnd type="arrow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Curved Connector 32"/>
                <p:cNvCxnSpPr>
                  <a:stCxn id="17" idx="0"/>
                  <a:endCxn id="52" idx="4"/>
                </p:cNvCxnSpPr>
                <p:nvPr/>
              </p:nvCxnSpPr>
              <p:spPr>
                <a:xfrm rot="16200000" flipH="1">
                  <a:off x="2813951" y="3899823"/>
                  <a:ext cx="593414" cy="2896748"/>
                </a:xfrm>
                <a:prstGeom prst="curvedConnector5">
                  <a:avLst>
                    <a:gd name="adj1" fmla="val -38523"/>
                    <a:gd name="adj2" fmla="val 44890"/>
                    <a:gd name="adj3" fmla="val 138523"/>
                  </a:avLst>
                </a:prstGeom>
                <a:ln>
                  <a:solidFill>
                    <a:srgbClr val="800000"/>
                  </a:solidFill>
                  <a:tailEnd type="arrow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7" name="Oval 46"/>
              <p:cNvSpPr/>
              <p:nvPr/>
            </p:nvSpPr>
            <p:spPr>
              <a:xfrm>
                <a:off x="0" y="1597233"/>
                <a:ext cx="2578553" cy="1212358"/>
              </a:xfrm>
              <a:prstGeom prst="ellipse">
                <a:avLst/>
              </a:prstGeom>
              <a:noFill/>
              <a:ln>
                <a:solidFill>
                  <a:srgbClr val="FF66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50" name="Oval 49"/>
            <p:cNvSpPr/>
            <p:nvPr/>
          </p:nvSpPr>
          <p:spPr>
            <a:xfrm>
              <a:off x="1759185" y="2875394"/>
              <a:ext cx="2578553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2" name="Oval 51"/>
            <p:cNvSpPr/>
            <p:nvPr/>
          </p:nvSpPr>
          <p:spPr>
            <a:xfrm>
              <a:off x="3269755" y="4432546"/>
              <a:ext cx="2578553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5087219" y="2673323"/>
            <a:ext cx="3416601" cy="3299947"/>
            <a:chOff x="5087219" y="2673323"/>
            <a:chExt cx="3416601" cy="3299947"/>
          </a:xfrm>
        </p:grpSpPr>
        <p:sp>
          <p:nvSpPr>
            <p:cNvPr id="43" name="TextBox 42"/>
            <p:cNvSpPr txBox="1"/>
            <p:nvPr/>
          </p:nvSpPr>
          <p:spPr>
            <a:xfrm>
              <a:off x="6517339" y="5049940"/>
              <a:ext cx="1986481" cy="9233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l"/>
              <a:r>
                <a:rPr lang="en-US" dirty="0" smtClean="0">
                  <a:solidFill>
                    <a:srgbClr val="800000"/>
                  </a:solidFill>
                </a:rPr>
                <a:t>Same symbol for different kinds of relationships</a:t>
              </a:r>
              <a:endParaRPr lang="en-US" dirty="0">
                <a:solidFill>
                  <a:srgbClr val="800000"/>
                </a:solidFill>
              </a:endParaRPr>
            </a:p>
          </p:txBody>
        </p:sp>
        <p:cxnSp>
          <p:nvCxnSpPr>
            <p:cNvPr id="45" name="Curved Connector 44"/>
            <p:cNvCxnSpPr>
              <a:stCxn id="43" idx="0"/>
              <a:endCxn id="55" idx="4"/>
            </p:cNvCxnSpPr>
            <p:nvPr/>
          </p:nvCxnSpPr>
          <p:spPr>
            <a:xfrm rot="16200000" flipV="1">
              <a:off x="6573101" y="4112460"/>
              <a:ext cx="1675590" cy="199369"/>
            </a:xfrm>
            <a:prstGeom prst="curvedConnector3">
              <a:avLst>
                <a:gd name="adj1" fmla="val 50000"/>
              </a:avLst>
            </a:prstGeom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Oval 54"/>
            <p:cNvSpPr/>
            <p:nvPr/>
          </p:nvSpPr>
          <p:spPr>
            <a:xfrm rot="19147648">
              <a:off x="6323790" y="2673323"/>
              <a:ext cx="1452411" cy="798361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Oval 55"/>
            <p:cNvSpPr/>
            <p:nvPr/>
          </p:nvSpPr>
          <p:spPr>
            <a:xfrm rot="17775381">
              <a:off x="4760194" y="4153542"/>
              <a:ext cx="1452411" cy="798361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8" name="Curved Connector 57"/>
            <p:cNvCxnSpPr>
              <a:stCxn id="43" idx="0"/>
              <a:endCxn id="56" idx="4"/>
            </p:cNvCxnSpPr>
            <p:nvPr/>
          </p:nvCxnSpPr>
          <p:spPr>
            <a:xfrm rot="16200000" flipV="1">
              <a:off x="6517175" y="4056535"/>
              <a:ext cx="320625" cy="1666186"/>
            </a:xfrm>
            <a:prstGeom prst="curvedConnector2">
              <a:avLst/>
            </a:prstGeom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655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Better?</a:t>
            </a:r>
            <a:endParaRPr lang="en-US" dirty="0"/>
          </a:p>
        </p:txBody>
      </p:sp>
      <p:grpSp>
        <p:nvGrpSpPr>
          <p:cNvPr id="32" name="Group 31"/>
          <p:cNvGrpSpPr/>
          <p:nvPr/>
        </p:nvGrpSpPr>
        <p:grpSpPr>
          <a:xfrm>
            <a:off x="577288" y="1711146"/>
            <a:ext cx="7657466" cy="4216257"/>
            <a:chOff x="577288" y="1711146"/>
            <a:chExt cx="7657466" cy="4216257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cxnSp>
          <p:nvCxnSpPr>
            <p:cNvPr id="12" name="Straight Connector 11"/>
            <p:cNvCxnSpPr>
              <a:stCxn id="6" idx="2"/>
              <a:endCxn id="18" idx="1"/>
            </p:cNvCxnSpPr>
            <p:nvPr/>
          </p:nvCxnSpPr>
          <p:spPr>
            <a:xfrm rot="16200000" flipH="1">
              <a:off x="1256435" y="2645686"/>
              <a:ext cx="899326" cy="86214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18" idx="2"/>
              <a:endCxn id="27" idx="1"/>
            </p:cNvCxnSpPr>
            <p:nvPr/>
          </p:nvCxnSpPr>
          <p:spPr>
            <a:xfrm>
              <a:off x="2900871" y="3954595"/>
              <a:ext cx="543621" cy="130964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27" idx="5"/>
              <a:endCxn id="22" idx="2"/>
            </p:cNvCxnSpPr>
            <p:nvPr/>
          </p:nvCxnSpPr>
          <p:spPr>
            <a:xfrm flipV="1">
              <a:off x="5607422" y="3972287"/>
              <a:ext cx="216831" cy="129195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22" idx="3"/>
              <a:endCxn id="10" idx="2"/>
            </p:cNvCxnSpPr>
            <p:nvPr/>
          </p:nvCxnSpPr>
          <p:spPr>
            <a:xfrm flipV="1">
              <a:off x="6587952" y="2625546"/>
              <a:ext cx="949065" cy="91856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rapezoid 17"/>
            <p:cNvSpPr/>
            <p:nvPr/>
          </p:nvSpPr>
          <p:spPr>
            <a:xfrm>
              <a:off x="2030128" y="3098248"/>
              <a:ext cx="1741485" cy="856347"/>
            </a:xfrm>
            <a:prstGeom prst="trapezoid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22" name="Trapezoid 21"/>
            <p:cNvSpPr/>
            <p:nvPr/>
          </p:nvSpPr>
          <p:spPr>
            <a:xfrm>
              <a:off x="4953510" y="3115940"/>
              <a:ext cx="1741485" cy="856347"/>
            </a:xfrm>
            <a:prstGeom prst="trapezoid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27" name="Regular Pentagon 26"/>
            <p:cNvSpPr/>
            <p:nvPr/>
          </p:nvSpPr>
          <p:spPr>
            <a:xfrm>
              <a:off x="3444490" y="4854388"/>
              <a:ext cx="2162934" cy="1073015"/>
            </a:xfrm>
            <a:prstGeom prst="pentagon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  <a:endParaRPr lang="en-US" dirty="0">
                <a:solidFill>
                  <a:srgbClr val="262626"/>
                </a:solidFill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6174070" y="4929207"/>
            <a:ext cx="272589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Not much. 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Essential distinctions are merely suggested.</a:t>
            </a:r>
          </a:p>
          <a:p>
            <a:pPr algn="l"/>
            <a:r>
              <a:rPr lang="en-US" dirty="0"/>
              <a:t>T</a:t>
            </a:r>
            <a:r>
              <a:rPr lang="en-US" dirty="0" smtClean="0"/>
              <a:t>hey should be </a:t>
            </a:r>
            <a:r>
              <a:rPr lang="en-US" u="sng" dirty="0" smtClean="0"/>
              <a:t>explicit</a:t>
            </a:r>
            <a:r>
              <a:rPr lang="en-US" dirty="0" smtClean="0"/>
              <a:t>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246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90823" y="1066799"/>
            <a:ext cx="8695647" cy="550640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Rather than merely hinting at distinctions with shapes or colors, we could devise a set of types or classes to be applied to model elements</a:t>
            </a:r>
          </a:p>
          <a:p>
            <a:r>
              <a:rPr lang="en-US" dirty="0" smtClean="0"/>
              <a:t>The set of types is application-dependent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Systems engineers talk about different things from chefs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The distinctions are whatever matters for your application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Is red wine a different </a:t>
            </a:r>
            <a:r>
              <a:rPr lang="en-US" i="1" dirty="0" smtClean="0"/>
              <a:t>type</a:t>
            </a:r>
            <a:r>
              <a:rPr lang="en-US" dirty="0" smtClean="0"/>
              <a:t> from white, or is is merely a </a:t>
            </a:r>
            <a:r>
              <a:rPr lang="en-US" i="1" dirty="0" smtClean="0"/>
              <a:t>property</a:t>
            </a:r>
            <a:r>
              <a:rPr lang="en-US" dirty="0" smtClean="0"/>
              <a:t> of wine?</a:t>
            </a:r>
          </a:p>
          <a:p>
            <a:pPr lvl="2">
              <a:spcBef>
                <a:spcPts val="0"/>
              </a:spcBef>
            </a:pPr>
            <a:r>
              <a:rPr lang="en-US" dirty="0" smtClean="0"/>
              <a:t>It depends on what you want to say about wine</a:t>
            </a:r>
          </a:p>
          <a:p>
            <a:r>
              <a:rPr lang="en-US" dirty="0" smtClean="0"/>
              <a:t>What kinds of things do systems engineers talk about?</a:t>
            </a:r>
          </a:p>
          <a:p>
            <a:pPr lvl="1"/>
            <a:r>
              <a:rPr lang="en-US" dirty="0" smtClean="0"/>
              <a:t>Component, Interface, Function, Requirement, Work Package, Product, Process, Objective, Message, etc.</a:t>
            </a:r>
          </a:p>
          <a:p>
            <a:r>
              <a:rPr lang="en-US" dirty="0" smtClean="0"/>
              <a:t>Let’s apply some classes to our model</a:t>
            </a:r>
          </a:p>
          <a:p>
            <a:r>
              <a:rPr lang="en-US" dirty="0" smtClean="0"/>
              <a:t>For now, every element has</a:t>
            </a:r>
          </a:p>
          <a:p>
            <a:pPr lvl="1"/>
            <a:r>
              <a:rPr lang="en-US" dirty="0" smtClean="0"/>
              <a:t>one type, denoted like this: «type»</a:t>
            </a:r>
          </a:p>
          <a:p>
            <a:pPr lvl="1"/>
            <a:r>
              <a:rPr lang="en-US" dirty="0" smtClean="0"/>
              <a:t>one name, which identifies an individual of that type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Distinctions Explicit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413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 With Typed Elements</a:t>
            </a:r>
            <a:endParaRPr lang="en-US" dirty="0"/>
          </a:p>
        </p:txBody>
      </p:sp>
      <p:grpSp>
        <p:nvGrpSpPr>
          <p:cNvPr id="2" name="Group 24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</a:t>
              </a:r>
              <a:r>
                <a:rPr lang="en-US" sz="1200" dirty="0" smtClean="0">
                  <a:solidFill>
                    <a:schemeClr val="tx1"/>
                  </a:solidFill>
                </a:rPr>
                <a:t>function</a:t>
              </a:r>
              <a:r>
                <a:rPr lang="en-US" sz="1200" dirty="0" smtClean="0">
                  <a:solidFill>
                    <a:srgbClr val="262626"/>
                  </a:solidFill>
                </a:rPr>
                <a:t>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cxnSp>
          <p:nvCxnSpPr>
            <p:cNvPr id="12" name="Straight Connector 11"/>
            <p:cNvCxnSpPr>
              <a:stCxn id="6" idx="2"/>
              <a:endCxn id="7" idx="1"/>
            </p:cNvCxnSpPr>
            <p:nvPr/>
          </p:nvCxnSpPr>
          <p:spPr>
            <a:xfrm rot="16200000" flipH="1">
              <a:off x="1361598" y="2540523"/>
              <a:ext cx="869070" cy="104221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7" idx="2"/>
              <a:endCxn id="9" idx="1"/>
            </p:cNvCxnSpPr>
            <p:nvPr/>
          </p:nvCxnSpPr>
          <p:spPr>
            <a:xfrm rot="16200000" flipH="1">
              <a:off x="2930193" y="4115712"/>
              <a:ext cx="1108066" cy="78337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9" idx="3"/>
              <a:endCxn id="8" idx="2"/>
            </p:cNvCxnSpPr>
            <p:nvPr/>
          </p:nvCxnSpPr>
          <p:spPr>
            <a:xfrm flipV="1">
              <a:off x="5297165" y="3951815"/>
              <a:ext cx="551333" cy="110961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8" idx="3"/>
              <a:endCxn id="10" idx="2"/>
            </p:cNvCxnSpPr>
            <p:nvPr/>
          </p:nvCxnSpPr>
          <p:spPr>
            <a:xfrm flipV="1">
              <a:off x="6559124" y="2625546"/>
              <a:ext cx="977893" cy="86906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/>
          <p:cNvSpPr txBox="1"/>
          <p:nvPr/>
        </p:nvSpPr>
        <p:spPr>
          <a:xfrm>
            <a:off x="6590596" y="4733969"/>
            <a:ext cx="14549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Much better.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55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Answering Questions</a:t>
            </a:r>
            <a:endParaRPr lang="en-US" dirty="0"/>
          </a:p>
        </p:txBody>
      </p:sp>
      <p:grpSp>
        <p:nvGrpSpPr>
          <p:cNvPr id="2" name="Group 24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cxnSp>
          <p:nvCxnSpPr>
            <p:cNvPr id="12" name="Straight Connector 11"/>
            <p:cNvCxnSpPr>
              <a:stCxn id="6" idx="2"/>
              <a:endCxn id="7" idx="1"/>
            </p:cNvCxnSpPr>
            <p:nvPr/>
          </p:nvCxnSpPr>
          <p:spPr>
            <a:xfrm rot="16200000" flipH="1">
              <a:off x="1361598" y="2540523"/>
              <a:ext cx="869070" cy="104221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7" idx="2"/>
              <a:endCxn id="9" idx="1"/>
            </p:cNvCxnSpPr>
            <p:nvPr/>
          </p:nvCxnSpPr>
          <p:spPr>
            <a:xfrm rot="16200000" flipH="1">
              <a:off x="2930193" y="4115712"/>
              <a:ext cx="1108066" cy="78337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9" idx="3"/>
              <a:endCxn id="8" idx="2"/>
            </p:cNvCxnSpPr>
            <p:nvPr/>
          </p:nvCxnSpPr>
          <p:spPr>
            <a:xfrm flipV="1">
              <a:off x="5297165" y="3951815"/>
              <a:ext cx="551333" cy="110961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8" idx="3"/>
              <a:endCxn id="10" idx="2"/>
            </p:cNvCxnSpPr>
            <p:nvPr/>
          </p:nvCxnSpPr>
          <p:spPr>
            <a:xfrm flipV="1">
              <a:off x="6559124" y="2625546"/>
              <a:ext cx="977893" cy="86906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2049696" y="1144548"/>
            <a:ext cx="47849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components are present?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0" y="1569442"/>
            <a:ext cx="8823378" cy="1214408"/>
            <a:chOff x="0" y="1569442"/>
            <a:chExt cx="8823378" cy="1214408"/>
          </a:xfrm>
        </p:grpSpPr>
        <p:sp>
          <p:nvSpPr>
            <p:cNvPr id="20" name="Oval 19"/>
            <p:cNvSpPr/>
            <p:nvPr/>
          </p:nvSpPr>
          <p:spPr>
            <a:xfrm>
              <a:off x="0" y="1571492"/>
              <a:ext cx="2578553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Oval 20"/>
            <p:cNvSpPr/>
            <p:nvPr/>
          </p:nvSpPr>
          <p:spPr>
            <a:xfrm>
              <a:off x="6244825" y="1569442"/>
              <a:ext cx="2578553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541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Answering Questions</a:t>
            </a:r>
            <a:endParaRPr lang="en-US" dirty="0"/>
          </a:p>
        </p:txBody>
      </p:sp>
      <p:grpSp>
        <p:nvGrpSpPr>
          <p:cNvPr id="2" name="Group 24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cxnSp>
          <p:nvCxnSpPr>
            <p:cNvPr id="12" name="Straight Connector 11"/>
            <p:cNvCxnSpPr>
              <a:stCxn id="6" idx="2"/>
              <a:endCxn id="7" idx="1"/>
            </p:cNvCxnSpPr>
            <p:nvPr/>
          </p:nvCxnSpPr>
          <p:spPr>
            <a:xfrm rot="16200000" flipH="1">
              <a:off x="1361598" y="2540523"/>
              <a:ext cx="869070" cy="104221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7" idx="2"/>
              <a:endCxn id="9" idx="1"/>
            </p:cNvCxnSpPr>
            <p:nvPr/>
          </p:nvCxnSpPr>
          <p:spPr>
            <a:xfrm rot="16200000" flipH="1">
              <a:off x="2930193" y="4115712"/>
              <a:ext cx="1108066" cy="78337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9" idx="3"/>
              <a:endCxn id="8" idx="2"/>
            </p:cNvCxnSpPr>
            <p:nvPr/>
          </p:nvCxnSpPr>
          <p:spPr>
            <a:xfrm flipV="1">
              <a:off x="5297165" y="3951815"/>
              <a:ext cx="551333" cy="110961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8" idx="3"/>
              <a:endCxn id="10" idx="2"/>
            </p:cNvCxnSpPr>
            <p:nvPr/>
          </p:nvCxnSpPr>
          <p:spPr>
            <a:xfrm flipV="1">
              <a:off x="6559124" y="2625546"/>
              <a:ext cx="977893" cy="86906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2313451" y="1774723"/>
            <a:ext cx="43401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functions are present?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1801985" y="2890845"/>
            <a:ext cx="5330959" cy="1214409"/>
            <a:chOff x="1801985" y="2890845"/>
            <a:chExt cx="5330959" cy="1214409"/>
          </a:xfrm>
        </p:grpSpPr>
        <p:sp>
          <p:nvSpPr>
            <p:cNvPr id="20" name="Oval 19"/>
            <p:cNvSpPr/>
            <p:nvPr/>
          </p:nvSpPr>
          <p:spPr>
            <a:xfrm>
              <a:off x="1801985" y="2892896"/>
              <a:ext cx="2578553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Oval 21"/>
            <p:cNvSpPr/>
            <p:nvPr/>
          </p:nvSpPr>
          <p:spPr>
            <a:xfrm>
              <a:off x="4554391" y="2890845"/>
              <a:ext cx="2578553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7509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Answering Questions</a:t>
            </a:r>
            <a:endParaRPr lang="en-US" dirty="0"/>
          </a:p>
        </p:txBody>
      </p:sp>
      <p:grpSp>
        <p:nvGrpSpPr>
          <p:cNvPr id="2" name="Group 24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cxnSp>
          <p:nvCxnSpPr>
            <p:cNvPr id="12" name="Straight Connector 11"/>
            <p:cNvCxnSpPr>
              <a:stCxn id="6" idx="2"/>
              <a:endCxn id="7" idx="1"/>
            </p:cNvCxnSpPr>
            <p:nvPr/>
          </p:nvCxnSpPr>
          <p:spPr>
            <a:xfrm rot="16200000" flipH="1">
              <a:off x="1361598" y="2540523"/>
              <a:ext cx="869070" cy="104221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>
              <a:stCxn id="7" idx="2"/>
              <a:endCxn id="9" idx="1"/>
            </p:cNvCxnSpPr>
            <p:nvPr/>
          </p:nvCxnSpPr>
          <p:spPr>
            <a:xfrm rot="16200000" flipH="1">
              <a:off x="2930193" y="4115712"/>
              <a:ext cx="1108066" cy="783373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9" idx="3"/>
              <a:endCxn id="8" idx="2"/>
            </p:cNvCxnSpPr>
            <p:nvPr/>
          </p:nvCxnSpPr>
          <p:spPr>
            <a:xfrm flipV="1">
              <a:off x="5297165" y="3951815"/>
              <a:ext cx="551333" cy="110961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8" idx="3"/>
              <a:endCxn id="10" idx="2"/>
            </p:cNvCxnSpPr>
            <p:nvPr/>
          </p:nvCxnSpPr>
          <p:spPr>
            <a:xfrm flipV="1">
              <a:off x="6559124" y="2625546"/>
              <a:ext cx="977893" cy="869069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2239690" y="1861978"/>
            <a:ext cx="4443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messages are present?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295058" y="4463135"/>
            <a:ext cx="2578553" cy="1212358"/>
          </a:xfrm>
          <a:prstGeom prst="ellipse">
            <a:avLst/>
          </a:prstGeom>
          <a:noFill/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07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 Typed Relationships</a:t>
            </a:r>
            <a:endParaRPr lang="en-US" dirty="0"/>
          </a:p>
        </p:txBody>
      </p:sp>
      <p:grpSp>
        <p:nvGrpSpPr>
          <p:cNvPr id="28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24" name="Group 23"/>
            <p:cNvGrpSpPr/>
            <p:nvPr/>
          </p:nvGrpSpPr>
          <p:grpSpPr>
            <a:xfrm>
              <a:off x="837915" y="2627096"/>
              <a:ext cx="1479326" cy="869070"/>
              <a:chOff x="837915" y="2627096"/>
              <a:chExt cx="1479326" cy="869070"/>
            </a:xfrm>
          </p:grpSpPr>
          <p:cxnSp>
            <p:nvCxnSpPr>
              <p:cNvPr id="12" name="Straight Connector 11"/>
              <p:cNvCxnSpPr>
                <a:stCxn id="6" idx="2"/>
                <a:endCxn id="7" idx="1"/>
              </p:cNvCxnSpPr>
              <p:nvPr/>
            </p:nvCxnSpPr>
            <p:spPr>
              <a:xfrm rot="16200000" flipH="1">
                <a:off x="1361598" y="2540523"/>
                <a:ext cx="869070" cy="1042216"/>
              </a:xfrm>
              <a:prstGeom prst="line">
                <a:avLst/>
              </a:prstGeom>
              <a:ln cap="flat">
                <a:round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837915" y="2951700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25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26" name="Group 25"/>
            <p:cNvGrpSpPr/>
            <p:nvPr/>
          </p:nvGrpSpPr>
          <p:grpSpPr>
            <a:xfrm>
              <a:off x="2802684" y="3953366"/>
              <a:ext cx="1073228" cy="1108066"/>
              <a:chOff x="2802684" y="3953366"/>
              <a:chExt cx="1073228" cy="1108066"/>
            </a:xfrm>
          </p:grpSpPr>
          <p:cxnSp>
            <p:nvCxnSpPr>
              <p:cNvPr id="16" name="Straight Connector 15"/>
              <p:cNvCxnSpPr>
                <a:stCxn id="7" idx="2"/>
                <a:endCxn id="9" idx="1"/>
              </p:cNvCxnSpPr>
              <p:nvPr/>
            </p:nvCxnSpPr>
            <p:spPr>
              <a:xfrm rot="16200000" flipH="1">
                <a:off x="2930193" y="4115712"/>
                <a:ext cx="1108066" cy="783373"/>
              </a:xfrm>
              <a:prstGeom prst="line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2802684" y="4483525"/>
                <a:ext cx="7664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«sends»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«receives»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6522053" y="4699645"/>
            <a:ext cx="19472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Note that relationships are now directed.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942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Questions and Answers</a:t>
            </a:r>
            <a:endParaRPr lang="en-US" dirty="0"/>
          </a:p>
        </p:txBody>
      </p:sp>
      <p:grpSp>
        <p:nvGrpSpPr>
          <p:cNvPr id="2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11" name="Group 23"/>
            <p:cNvGrpSpPr/>
            <p:nvPr/>
          </p:nvGrpSpPr>
          <p:grpSpPr>
            <a:xfrm>
              <a:off x="837915" y="2627096"/>
              <a:ext cx="1479326" cy="869070"/>
              <a:chOff x="837915" y="2627096"/>
              <a:chExt cx="1479326" cy="869070"/>
            </a:xfrm>
          </p:grpSpPr>
          <p:cxnSp>
            <p:nvCxnSpPr>
              <p:cNvPr id="12" name="Straight Connector 11"/>
              <p:cNvCxnSpPr>
                <a:stCxn id="6" idx="2"/>
                <a:endCxn id="7" idx="1"/>
              </p:cNvCxnSpPr>
              <p:nvPr/>
            </p:nvCxnSpPr>
            <p:spPr>
              <a:xfrm rot="16200000" flipH="1">
                <a:off x="1361598" y="2540523"/>
                <a:ext cx="869070" cy="1042216"/>
              </a:xfrm>
              <a:prstGeom prst="line">
                <a:avLst/>
              </a:prstGeom>
              <a:ln cap="flat">
                <a:round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837915" y="2951700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3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4" name="Group 25"/>
            <p:cNvGrpSpPr/>
            <p:nvPr/>
          </p:nvGrpSpPr>
          <p:grpSpPr>
            <a:xfrm>
              <a:off x="2802684" y="3953366"/>
              <a:ext cx="1073228" cy="1108066"/>
              <a:chOff x="2802684" y="3953366"/>
              <a:chExt cx="1073228" cy="1108066"/>
            </a:xfrm>
          </p:grpSpPr>
          <p:cxnSp>
            <p:nvCxnSpPr>
              <p:cNvPr id="16" name="Straight Connector 15"/>
              <p:cNvCxnSpPr>
                <a:stCxn id="7" idx="2"/>
                <a:endCxn id="9" idx="1"/>
              </p:cNvCxnSpPr>
              <p:nvPr/>
            </p:nvCxnSpPr>
            <p:spPr>
              <a:xfrm rot="16200000" flipH="1">
                <a:off x="2930193" y="4115712"/>
                <a:ext cx="1108066" cy="783373"/>
              </a:xfrm>
              <a:prstGeom prst="line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2802684" y="4483525"/>
                <a:ext cx="7664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«sends»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5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«receives»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2790659" y="1108333"/>
            <a:ext cx="37848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component performs the function </a:t>
            </a:r>
            <a:r>
              <a:rPr lang="en-US" sz="2400" b="1" i="1" dirty="0" smtClean="0">
                <a:solidFill>
                  <a:srgbClr val="800000"/>
                </a:solidFill>
              </a:rPr>
              <a:t>transmit telemetry</a:t>
            </a:r>
            <a:r>
              <a:rPr lang="en-US" sz="2400" b="1" dirty="0" smtClean="0">
                <a:solidFill>
                  <a:srgbClr val="800000"/>
                </a:solidFill>
              </a:rPr>
              <a:t>?</a:t>
            </a:r>
          </a:p>
          <a:p>
            <a:endParaRPr lang="en-US" sz="2400" b="1" dirty="0">
              <a:solidFill>
                <a:srgbClr val="D5540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0" y="1562911"/>
            <a:ext cx="2578553" cy="1212358"/>
          </a:xfrm>
          <a:prstGeom prst="ellipse">
            <a:avLst/>
          </a:prstGeom>
          <a:noFill/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0716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Questions and Answers</a:t>
            </a:r>
            <a:endParaRPr lang="en-US" dirty="0"/>
          </a:p>
        </p:txBody>
      </p:sp>
      <p:grpSp>
        <p:nvGrpSpPr>
          <p:cNvPr id="2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11" name="Group 23"/>
            <p:cNvGrpSpPr/>
            <p:nvPr/>
          </p:nvGrpSpPr>
          <p:grpSpPr>
            <a:xfrm>
              <a:off x="837915" y="2627096"/>
              <a:ext cx="1479326" cy="869070"/>
              <a:chOff x="837915" y="2627096"/>
              <a:chExt cx="1479326" cy="869070"/>
            </a:xfrm>
          </p:grpSpPr>
          <p:cxnSp>
            <p:nvCxnSpPr>
              <p:cNvPr id="12" name="Straight Connector 11"/>
              <p:cNvCxnSpPr>
                <a:stCxn id="6" idx="2"/>
                <a:endCxn id="7" idx="1"/>
              </p:cNvCxnSpPr>
              <p:nvPr/>
            </p:nvCxnSpPr>
            <p:spPr>
              <a:xfrm rot="16200000" flipH="1">
                <a:off x="1361598" y="2540523"/>
                <a:ext cx="869070" cy="1042216"/>
              </a:xfrm>
              <a:prstGeom prst="line">
                <a:avLst/>
              </a:prstGeom>
              <a:ln cap="flat">
                <a:round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837915" y="2951700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595959"/>
                    </a:solidFill>
                  </a:rPr>
                  <a:t>«performs»</a:t>
                </a:r>
                <a:endParaRPr lang="en-US" sz="1200" dirty="0">
                  <a:solidFill>
                    <a:srgbClr val="595959"/>
                  </a:solidFill>
                </a:endParaRPr>
              </a:p>
            </p:txBody>
          </p:sp>
        </p:grpSp>
        <p:grpSp>
          <p:nvGrpSpPr>
            <p:cNvPr id="13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595959"/>
                    </a:solidFill>
                  </a:rPr>
                  <a:t>«performs»</a:t>
                </a:r>
                <a:endParaRPr lang="en-US" sz="1200" dirty="0">
                  <a:solidFill>
                    <a:srgbClr val="595959"/>
                  </a:solidFill>
                </a:endParaRPr>
              </a:p>
            </p:txBody>
          </p:sp>
        </p:grpSp>
        <p:grpSp>
          <p:nvGrpSpPr>
            <p:cNvPr id="14" name="Group 25"/>
            <p:cNvGrpSpPr/>
            <p:nvPr/>
          </p:nvGrpSpPr>
          <p:grpSpPr>
            <a:xfrm>
              <a:off x="2802684" y="3953366"/>
              <a:ext cx="1073228" cy="1108066"/>
              <a:chOff x="2802684" y="3953366"/>
              <a:chExt cx="1073228" cy="1108066"/>
            </a:xfrm>
          </p:grpSpPr>
          <p:cxnSp>
            <p:nvCxnSpPr>
              <p:cNvPr id="16" name="Straight Connector 15"/>
              <p:cNvCxnSpPr>
                <a:stCxn id="7" idx="2"/>
                <a:endCxn id="9" idx="1"/>
              </p:cNvCxnSpPr>
              <p:nvPr/>
            </p:nvCxnSpPr>
            <p:spPr>
              <a:xfrm rot="16200000" flipH="1">
                <a:off x="2930193" y="4115712"/>
                <a:ext cx="1108066" cy="783373"/>
              </a:xfrm>
              <a:prstGeom prst="line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2802684" y="4483525"/>
                <a:ext cx="7664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595959"/>
                    </a:solidFill>
                  </a:rPr>
                  <a:t>«sends»</a:t>
                </a:r>
                <a:endParaRPr lang="en-US" sz="1200" dirty="0">
                  <a:solidFill>
                    <a:srgbClr val="595959"/>
                  </a:solidFill>
                </a:endParaRPr>
              </a:p>
            </p:txBody>
          </p:sp>
        </p:grpSp>
        <p:grpSp>
          <p:nvGrpSpPr>
            <p:cNvPr id="15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595959"/>
                    </a:solidFill>
                  </a:rPr>
                  <a:t>«receives»</a:t>
                </a:r>
                <a:endParaRPr lang="en-US" sz="1200" dirty="0">
                  <a:solidFill>
                    <a:srgbClr val="595959"/>
                  </a:solidFill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2674329" y="1176198"/>
            <a:ext cx="378484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functions does the component </a:t>
            </a:r>
            <a:r>
              <a:rPr lang="en-US" sz="2400" b="1" i="1" dirty="0" smtClean="0">
                <a:solidFill>
                  <a:srgbClr val="800000"/>
                </a:solidFill>
              </a:rPr>
              <a:t>ground system</a:t>
            </a:r>
            <a:r>
              <a:rPr lang="en-US" sz="2400" b="1" dirty="0" smtClean="0">
                <a:solidFill>
                  <a:srgbClr val="800000"/>
                </a:solidFill>
              </a:rPr>
              <a:t> perform?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4565028" y="2892895"/>
            <a:ext cx="2578553" cy="1212358"/>
          </a:xfrm>
          <a:prstGeom prst="ellipse">
            <a:avLst/>
          </a:prstGeom>
          <a:noFill/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495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Questions and Answers</a:t>
            </a:r>
            <a:endParaRPr lang="en-US" dirty="0"/>
          </a:p>
        </p:txBody>
      </p:sp>
      <p:grpSp>
        <p:nvGrpSpPr>
          <p:cNvPr id="2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11" name="Group 23"/>
            <p:cNvGrpSpPr/>
            <p:nvPr/>
          </p:nvGrpSpPr>
          <p:grpSpPr>
            <a:xfrm>
              <a:off x="837915" y="2627096"/>
              <a:ext cx="1479326" cy="869070"/>
              <a:chOff x="837915" y="2627096"/>
              <a:chExt cx="1479326" cy="869070"/>
            </a:xfrm>
          </p:grpSpPr>
          <p:cxnSp>
            <p:nvCxnSpPr>
              <p:cNvPr id="12" name="Straight Connector 11"/>
              <p:cNvCxnSpPr>
                <a:stCxn id="6" idx="2"/>
                <a:endCxn id="7" idx="1"/>
              </p:cNvCxnSpPr>
              <p:nvPr/>
            </p:nvCxnSpPr>
            <p:spPr>
              <a:xfrm rot="16200000" flipH="1">
                <a:off x="1361598" y="2540523"/>
                <a:ext cx="869070" cy="1042216"/>
              </a:xfrm>
              <a:prstGeom prst="line">
                <a:avLst/>
              </a:prstGeom>
              <a:ln cap="flat">
                <a:round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837915" y="2951700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3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4" name="Group 25"/>
            <p:cNvGrpSpPr/>
            <p:nvPr/>
          </p:nvGrpSpPr>
          <p:grpSpPr>
            <a:xfrm>
              <a:off x="2802684" y="3953366"/>
              <a:ext cx="1073228" cy="1108066"/>
              <a:chOff x="2802684" y="3953366"/>
              <a:chExt cx="1073228" cy="1108066"/>
            </a:xfrm>
          </p:grpSpPr>
          <p:cxnSp>
            <p:nvCxnSpPr>
              <p:cNvPr id="16" name="Straight Connector 15"/>
              <p:cNvCxnSpPr>
                <a:stCxn id="7" idx="2"/>
                <a:endCxn id="9" idx="1"/>
              </p:cNvCxnSpPr>
              <p:nvPr/>
            </p:nvCxnSpPr>
            <p:spPr>
              <a:xfrm rot="16200000" flipH="1">
                <a:off x="2930193" y="4115712"/>
                <a:ext cx="1108066" cy="783373"/>
              </a:xfrm>
              <a:prstGeom prst="line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2802684" y="4483525"/>
                <a:ext cx="7664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«sends»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5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«receives»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2606471" y="1253758"/>
            <a:ext cx="3784846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messages does the function </a:t>
            </a:r>
            <a:r>
              <a:rPr lang="en-US" sz="2400" b="1" i="1" dirty="0" smtClean="0">
                <a:solidFill>
                  <a:srgbClr val="800000"/>
                </a:solidFill>
              </a:rPr>
              <a:t>transmit telemetry </a:t>
            </a:r>
            <a:r>
              <a:rPr lang="en-US" sz="2400" b="1" dirty="0" smtClean="0">
                <a:solidFill>
                  <a:srgbClr val="800000"/>
                </a:solidFill>
              </a:rPr>
              <a:t>send?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277896" y="4463134"/>
            <a:ext cx="2578553" cy="1212358"/>
          </a:xfrm>
          <a:prstGeom prst="ellipse">
            <a:avLst/>
          </a:prstGeom>
          <a:noFill/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0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Questions and Answers</a:t>
            </a:r>
            <a:endParaRPr lang="en-US" dirty="0"/>
          </a:p>
        </p:txBody>
      </p:sp>
      <p:grpSp>
        <p:nvGrpSpPr>
          <p:cNvPr id="2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11" name="Group 23"/>
            <p:cNvGrpSpPr/>
            <p:nvPr/>
          </p:nvGrpSpPr>
          <p:grpSpPr>
            <a:xfrm>
              <a:off x="837915" y="2627096"/>
              <a:ext cx="1479326" cy="869070"/>
              <a:chOff x="837915" y="2627096"/>
              <a:chExt cx="1479326" cy="869070"/>
            </a:xfrm>
          </p:grpSpPr>
          <p:cxnSp>
            <p:nvCxnSpPr>
              <p:cNvPr id="12" name="Straight Connector 11"/>
              <p:cNvCxnSpPr>
                <a:stCxn id="6" idx="2"/>
                <a:endCxn id="7" idx="1"/>
              </p:cNvCxnSpPr>
              <p:nvPr/>
            </p:nvCxnSpPr>
            <p:spPr>
              <a:xfrm rot="16200000" flipH="1">
                <a:off x="1361598" y="2540523"/>
                <a:ext cx="869070" cy="1042216"/>
              </a:xfrm>
              <a:prstGeom prst="line">
                <a:avLst/>
              </a:prstGeom>
              <a:ln cap="flat">
                <a:round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837915" y="2951700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3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4" name="Group 25"/>
            <p:cNvGrpSpPr/>
            <p:nvPr/>
          </p:nvGrpSpPr>
          <p:grpSpPr>
            <a:xfrm>
              <a:off x="2802684" y="3953366"/>
              <a:ext cx="1073228" cy="1108066"/>
              <a:chOff x="2802684" y="3953366"/>
              <a:chExt cx="1073228" cy="1108066"/>
            </a:xfrm>
          </p:grpSpPr>
          <p:cxnSp>
            <p:nvCxnSpPr>
              <p:cNvPr id="16" name="Straight Connector 15"/>
              <p:cNvCxnSpPr>
                <a:stCxn id="7" idx="2"/>
                <a:endCxn id="9" idx="1"/>
              </p:cNvCxnSpPr>
              <p:nvPr/>
            </p:nvCxnSpPr>
            <p:spPr>
              <a:xfrm rot="16200000" flipH="1">
                <a:off x="2930193" y="4115712"/>
                <a:ext cx="1108066" cy="783373"/>
              </a:xfrm>
              <a:prstGeom prst="line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2802684" y="4483525"/>
                <a:ext cx="7664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«sends»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5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«receives»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2654941" y="1092947"/>
            <a:ext cx="37431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800000"/>
                </a:solidFill>
              </a:rPr>
              <a:t>What components perform a function that sends or receives the message </a:t>
            </a:r>
            <a:r>
              <a:rPr lang="en-US" sz="2000" b="1" i="1" dirty="0" smtClean="0">
                <a:solidFill>
                  <a:srgbClr val="800000"/>
                </a:solidFill>
              </a:rPr>
              <a:t>telemetry packet</a:t>
            </a:r>
            <a:r>
              <a:rPr lang="en-US" sz="2000" b="1" dirty="0" smtClean="0">
                <a:solidFill>
                  <a:srgbClr val="800000"/>
                </a:solidFill>
              </a:rPr>
              <a:t>?</a:t>
            </a:r>
          </a:p>
        </p:txBody>
      </p:sp>
      <p:grpSp>
        <p:nvGrpSpPr>
          <p:cNvPr id="18" name="Group 27"/>
          <p:cNvGrpSpPr/>
          <p:nvPr/>
        </p:nvGrpSpPr>
        <p:grpSpPr>
          <a:xfrm>
            <a:off x="72274" y="1560860"/>
            <a:ext cx="8751103" cy="1222989"/>
            <a:chOff x="72274" y="1560860"/>
            <a:chExt cx="8751103" cy="1222989"/>
          </a:xfrm>
        </p:grpSpPr>
        <p:sp>
          <p:nvSpPr>
            <p:cNvPr id="26" name="Oval 25"/>
            <p:cNvSpPr/>
            <p:nvPr/>
          </p:nvSpPr>
          <p:spPr>
            <a:xfrm>
              <a:off x="72274" y="1571491"/>
              <a:ext cx="2485629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dirty="0" smtClean="0"/>
            </a:p>
          </p:txBody>
        </p:sp>
        <p:sp>
          <p:nvSpPr>
            <p:cNvPr id="25" name="Oval 24"/>
            <p:cNvSpPr/>
            <p:nvPr/>
          </p:nvSpPr>
          <p:spPr>
            <a:xfrm>
              <a:off x="6244824" y="1560860"/>
              <a:ext cx="2578553" cy="1212358"/>
            </a:xfrm>
            <a:prstGeom prst="ellipse">
              <a:avLst/>
            </a:prstGeom>
            <a:noFill/>
            <a:ln>
              <a:solidFill>
                <a:srgbClr val="FF66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dirty="0" smtClean="0"/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6614685" y="4755277"/>
            <a:ext cx="24139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Alternatively, what component designs may be affected if the definition of </a:t>
            </a:r>
            <a:r>
              <a:rPr lang="en-US" i="1" dirty="0" smtClean="0"/>
              <a:t>telemetry packet</a:t>
            </a:r>
            <a:r>
              <a:rPr lang="en-US" dirty="0" smtClean="0"/>
              <a:t> changes?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335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969499"/>
            <a:ext cx="8001000" cy="5671575"/>
          </a:xfrm>
        </p:spPr>
        <p:txBody>
          <a:bodyPr>
            <a:normAutofit/>
          </a:bodyPr>
          <a:lstStyle/>
          <a:p>
            <a:r>
              <a:rPr lang="en-US" dirty="0" smtClean="0"/>
              <a:t>We can use models to answer questions</a:t>
            </a:r>
          </a:p>
          <a:p>
            <a:r>
              <a:rPr lang="en-US" dirty="0" smtClean="0"/>
              <a:t>The questions may be about the system itself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What is it?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How does it work?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Is the performance adequate?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What happens if something breaks?</a:t>
            </a:r>
          </a:p>
          <a:p>
            <a:r>
              <a:rPr lang="en-US" dirty="0" smtClean="0"/>
              <a:t>The questions may be about the model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Is it complete?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Is it consistent?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Does it support required analyses?</a:t>
            </a:r>
          </a:p>
          <a:p>
            <a:r>
              <a:rPr lang="en-US" dirty="0" smtClean="0"/>
              <a:t>The questions may be about the design artifacts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Are all required documents present?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Does each document contain all required content?</a:t>
            </a:r>
          </a:p>
          <a:p>
            <a:r>
              <a:rPr lang="en-US" dirty="0" smtClean="0"/>
              <a:t>We call answering these kinds of questions </a:t>
            </a:r>
            <a:r>
              <a:rPr lang="en-US" i="1" dirty="0" smtClean="0"/>
              <a:t>reasoning</a:t>
            </a:r>
          </a:p>
          <a:p>
            <a:pPr lvl="1">
              <a:spcBef>
                <a:spcPts val="300"/>
              </a:spcBef>
            </a:pPr>
            <a:r>
              <a:rPr lang="en-US" dirty="0" smtClean="0"/>
              <a:t>It doesn’t necessarily mean exotic, artificial intelligence</a:t>
            </a:r>
          </a:p>
          <a:p>
            <a:pPr lvl="1"/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Models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53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Completeness</a:t>
            </a:r>
            <a:endParaRPr lang="en-US" dirty="0"/>
          </a:p>
        </p:txBody>
      </p:sp>
      <p:grpSp>
        <p:nvGrpSpPr>
          <p:cNvPr id="2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13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4" name="Group 25"/>
            <p:cNvGrpSpPr/>
            <p:nvPr/>
          </p:nvGrpSpPr>
          <p:grpSpPr>
            <a:xfrm>
              <a:off x="2802684" y="3953366"/>
              <a:ext cx="1073228" cy="1108066"/>
              <a:chOff x="2802684" y="3953366"/>
              <a:chExt cx="1073228" cy="1108066"/>
            </a:xfrm>
          </p:grpSpPr>
          <p:cxnSp>
            <p:nvCxnSpPr>
              <p:cNvPr id="16" name="Straight Connector 15"/>
              <p:cNvCxnSpPr>
                <a:stCxn id="7" idx="2"/>
                <a:endCxn id="9" idx="1"/>
              </p:cNvCxnSpPr>
              <p:nvPr/>
            </p:nvCxnSpPr>
            <p:spPr>
              <a:xfrm rot="16200000" flipH="1">
                <a:off x="2930193" y="4115712"/>
                <a:ext cx="1108066" cy="783373"/>
              </a:xfrm>
              <a:prstGeom prst="line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2802684" y="4483525"/>
                <a:ext cx="7664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«sends»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5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«receives»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3145843" y="1325627"/>
            <a:ext cx="3455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components perform no function?</a:t>
            </a:r>
          </a:p>
        </p:txBody>
      </p:sp>
      <p:sp>
        <p:nvSpPr>
          <p:cNvPr id="26" name="Oval 25"/>
          <p:cNvSpPr/>
          <p:nvPr/>
        </p:nvSpPr>
        <p:spPr>
          <a:xfrm>
            <a:off x="0" y="1571491"/>
            <a:ext cx="2578553" cy="1212358"/>
          </a:xfrm>
          <a:prstGeom prst="ellipse">
            <a:avLst/>
          </a:prstGeom>
          <a:noFill/>
          <a:ln>
            <a:solidFill>
              <a:srgbClr val="FF66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21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Completeness</a:t>
            </a:r>
            <a:endParaRPr lang="en-US" dirty="0"/>
          </a:p>
        </p:txBody>
      </p:sp>
      <p:grpSp>
        <p:nvGrpSpPr>
          <p:cNvPr id="2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13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«performs»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  <p:grpSp>
          <p:nvGrpSpPr>
            <p:cNvPr id="14" name="Group 25"/>
            <p:cNvGrpSpPr/>
            <p:nvPr/>
          </p:nvGrpSpPr>
          <p:grpSpPr>
            <a:xfrm>
              <a:off x="2802684" y="3953366"/>
              <a:ext cx="1073228" cy="1108066"/>
              <a:chOff x="2802684" y="3953366"/>
              <a:chExt cx="1073228" cy="1108066"/>
            </a:xfrm>
          </p:grpSpPr>
          <p:cxnSp>
            <p:nvCxnSpPr>
              <p:cNvPr id="16" name="Straight Connector 15"/>
              <p:cNvCxnSpPr>
                <a:stCxn id="7" idx="2"/>
                <a:endCxn id="9" idx="1"/>
              </p:cNvCxnSpPr>
              <p:nvPr/>
            </p:nvCxnSpPr>
            <p:spPr>
              <a:xfrm rot="16200000" flipH="1">
                <a:off x="2930193" y="4115712"/>
                <a:ext cx="1108066" cy="783373"/>
              </a:xfrm>
              <a:prstGeom prst="line">
                <a:avLst/>
              </a:prstGeom>
              <a:ln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2802684" y="4483525"/>
                <a:ext cx="76648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«sends»</a:t>
                </a:r>
                <a:endPara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grpSp>
          <p:nvGrpSpPr>
            <p:cNvPr id="15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262626"/>
                    </a:solidFill>
                  </a:rPr>
                  <a:t>«receives»</a:t>
                </a:r>
                <a:endParaRPr lang="en-US" sz="1200" dirty="0">
                  <a:solidFill>
                    <a:srgbClr val="262626"/>
                  </a:solidFill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2956714" y="1151117"/>
            <a:ext cx="4187869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functions are not performed by any component?</a:t>
            </a:r>
          </a:p>
        </p:txBody>
      </p:sp>
      <p:sp>
        <p:nvSpPr>
          <p:cNvPr id="26" name="Oval 25"/>
          <p:cNvSpPr/>
          <p:nvPr/>
        </p:nvSpPr>
        <p:spPr>
          <a:xfrm>
            <a:off x="1801985" y="2892895"/>
            <a:ext cx="2578553" cy="1212358"/>
          </a:xfrm>
          <a:prstGeom prst="ellipse">
            <a:avLst/>
          </a:prstGeom>
          <a:noFill/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99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Completeness</a:t>
            </a:r>
            <a:endParaRPr lang="en-US" dirty="0"/>
          </a:p>
        </p:txBody>
      </p:sp>
      <p:grpSp>
        <p:nvGrpSpPr>
          <p:cNvPr id="2" name="Group 27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sp>
          <p:nvSpPr>
            <p:cNvPr id="6" name="Rectangle 5"/>
            <p:cNvSpPr/>
            <p:nvPr/>
          </p:nvSpPr>
          <p:spPr>
            <a:xfrm>
              <a:off x="577288" y="17126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>
            <a:xfrm>
              <a:off x="2317241" y="3038966"/>
              <a:ext cx="1550598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transmit telemetry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37872" y="3037415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«function»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receive telemetry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875913" y="4604232"/>
              <a:ext cx="1421252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«message»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telemetry packet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6839280" y="171114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ground system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grpSp>
          <p:nvGrpSpPr>
            <p:cNvPr id="11" name="Group 23"/>
            <p:cNvGrpSpPr/>
            <p:nvPr/>
          </p:nvGrpSpPr>
          <p:grpSpPr>
            <a:xfrm>
              <a:off x="837915" y="2627096"/>
              <a:ext cx="1479326" cy="869070"/>
              <a:chOff x="837915" y="2627096"/>
              <a:chExt cx="1479326" cy="869070"/>
            </a:xfrm>
          </p:grpSpPr>
          <p:cxnSp>
            <p:nvCxnSpPr>
              <p:cNvPr id="12" name="Straight Connector 11"/>
              <p:cNvCxnSpPr>
                <a:stCxn id="6" idx="2"/>
                <a:endCxn id="7" idx="1"/>
              </p:cNvCxnSpPr>
              <p:nvPr/>
            </p:nvCxnSpPr>
            <p:spPr>
              <a:xfrm rot="16200000" flipH="1">
                <a:off x="1361598" y="2540523"/>
                <a:ext cx="869070" cy="1042216"/>
              </a:xfrm>
              <a:prstGeom prst="line">
                <a:avLst/>
              </a:prstGeom>
              <a:ln cap="flat">
                <a:round/>
                <a:tail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Box 16"/>
              <p:cNvSpPr txBox="1"/>
              <p:nvPr/>
            </p:nvSpPr>
            <p:spPr>
              <a:xfrm>
                <a:off x="837915" y="2951700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000000"/>
                    </a:solidFill>
                  </a:rPr>
                  <a:t>«performs»</a:t>
                </a:r>
                <a:endParaRPr lang="en-US" sz="12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3" name="Group 24"/>
            <p:cNvGrpSpPr/>
            <p:nvPr/>
          </p:nvGrpSpPr>
          <p:grpSpPr>
            <a:xfrm>
              <a:off x="6559124" y="2625546"/>
              <a:ext cx="1469423" cy="869069"/>
              <a:chOff x="6559124" y="2625546"/>
              <a:chExt cx="1469423" cy="869069"/>
            </a:xfrm>
          </p:grpSpPr>
          <p:cxnSp>
            <p:nvCxnSpPr>
              <p:cNvPr id="23" name="Straight Connector 22"/>
              <p:cNvCxnSpPr>
                <a:stCxn id="8" idx="3"/>
                <a:endCxn id="10" idx="2"/>
              </p:cNvCxnSpPr>
              <p:nvPr/>
            </p:nvCxnSpPr>
            <p:spPr>
              <a:xfrm flipV="1">
                <a:off x="6559124" y="2625546"/>
                <a:ext cx="977893" cy="869069"/>
              </a:xfrm>
              <a:prstGeom prst="line">
                <a:avLst/>
              </a:prstGeom>
              <a:ln>
                <a:headEnd type="triangle"/>
                <a:tailEnd type="non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7065573" y="2932488"/>
                <a:ext cx="962974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000000"/>
                    </a:solidFill>
                  </a:rPr>
                  <a:t>«performs»</a:t>
                </a:r>
                <a:endParaRPr lang="en-US" sz="1200" dirty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5" name="Group 26"/>
            <p:cNvGrpSpPr/>
            <p:nvPr/>
          </p:nvGrpSpPr>
          <p:grpSpPr>
            <a:xfrm>
              <a:off x="5297165" y="3951815"/>
              <a:ext cx="1107645" cy="1109617"/>
              <a:chOff x="5297165" y="3951815"/>
              <a:chExt cx="1107645" cy="1109617"/>
            </a:xfrm>
          </p:grpSpPr>
          <p:cxnSp>
            <p:nvCxnSpPr>
              <p:cNvPr id="19" name="Straight Connector 18"/>
              <p:cNvCxnSpPr>
                <a:stCxn id="9" idx="3"/>
                <a:endCxn id="8" idx="2"/>
              </p:cNvCxnSpPr>
              <p:nvPr/>
            </p:nvCxnSpPr>
            <p:spPr>
              <a:xfrm flipV="1">
                <a:off x="5297165" y="3951815"/>
                <a:ext cx="551333" cy="1109617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" name="TextBox 21"/>
              <p:cNvSpPr txBox="1"/>
              <p:nvPr/>
            </p:nvSpPr>
            <p:spPr>
              <a:xfrm>
                <a:off x="5475950" y="4483525"/>
                <a:ext cx="928860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smtClean="0">
                    <a:solidFill>
                      <a:srgbClr val="000000"/>
                    </a:solidFill>
                  </a:rPr>
                  <a:t>«receives»</a:t>
                </a:r>
                <a:endParaRPr lang="en-US" sz="12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24" name="TextBox 23"/>
          <p:cNvSpPr txBox="1"/>
          <p:nvPr/>
        </p:nvSpPr>
        <p:spPr>
          <a:xfrm>
            <a:off x="2822785" y="1441967"/>
            <a:ext cx="3585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messages are received but not sent? </a:t>
            </a:r>
          </a:p>
        </p:txBody>
      </p:sp>
      <p:sp>
        <p:nvSpPr>
          <p:cNvPr id="25" name="Oval 24"/>
          <p:cNvSpPr/>
          <p:nvPr/>
        </p:nvSpPr>
        <p:spPr>
          <a:xfrm>
            <a:off x="3293001" y="4461084"/>
            <a:ext cx="2578553" cy="1212358"/>
          </a:xfrm>
          <a:prstGeom prst="ellipse">
            <a:avLst/>
          </a:prstGeom>
          <a:noFill/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28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Completeness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774313" y="1383797"/>
            <a:ext cx="344932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What messages are sent but not received? </a:t>
            </a:r>
          </a:p>
        </p:txBody>
      </p:sp>
      <p:sp>
        <p:nvSpPr>
          <p:cNvPr id="25" name="Oval 24"/>
          <p:cNvSpPr/>
          <p:nvPr/>
        </p:nvSpPr>
        <p:spPr>
          <a:xfrm>
            <a:off x="3293001" y="4461084"/>
            <a:ext cx="2578553" cy="1212358"/>
          </a:xfrm>
          <a:prstGeom prst="ellipse">
            <a:avLst/>
          </a:prstGeom>
          <a:noFill/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grpSp>
        <p:nvGrpSpPr>
          <p:cNvPr id="21" name="Group 20"/>
          <p:cNvGrpSpPr/>
          <p:nvPr/>
        </p:nvGrpSpPr>
        <p:grpSpPr>
          <a:xfrm>
            <a:off x="577288" y="1711146"/>
            <a:ext cx="7657466" cy="3807486"/>
            <a:chOff x="577288" y="1711146"/>
            <a:chExt cx="7657466" cy="3807486"/>
          </a:xfrm>
        </p:grpSpPr>
        <p:grpSp>
          <p:nvGrpSpPr>
            <p:cNvPr id="2" name="Group 27"/>
            <p:cNvGrpSpPr/>
            <p:nvPr/>
          </p:nvGrpSpPr>
          <p:grpSpPr>
            <a:xfrm>
              <a:off x="577288" y="1711146"/>
              <a:ext cx="7657466" cy="3807486"/>
              <a:chOff x="577288" y="1711146"/>
              <a:chExt cx="7657466" cy="3807486"/>
            </a:xfrm>
          </p:grpSpPr>
          <p:sp>
            <p:nvSpPr>
              <p:cNvPr id="6" name="Rectangle 5"/>
              <p:cNvSpPr/>
              <p:nvPr/>
            </p:nvSpPr>
            <p:spPr>
              <a:xfrm>
                <a:off x="577288" y="1712696"/>
                <a:ext cx="1395474" cy="914400"/>
              </a:xfrm>
              <a:prstGeom prst="rect">
                <a:avLst/>
              </a:prstGeom>
              <a:solidFill>
                <a:srgbClr val="FFF3B7"/>
              </a:solidFill>
              <a:ln>
                <a:solidFill>
                  <a:srgbClr val="00009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 smtClean="0">
                    <a:solidFill>
                      <a:srgbClr val="262626"/>
                    </a:solidFill>
                  </a:rPr>
                  <a:t>«component»</a:t>
                </a:r>
                <a:r>
                  <a:rPr lang="en-US" dirty="0" smtClean="0">
                    <a:solidFill>
                      <a:srgbClr val="262626"/>
                    </a:solidFill>
                  </a:rPr>
                  <a:t/>
                </a:r>
                <a:br>
                  <a:rPr lang="en-US" dirty="0" smtClean="0">
                    <a:solidFill>
                      <a:srgbClr val="262626"/>
                    </a:solidFill>
                  </a:rPr>
                </a:br>
                <a:r>
                  <a:rPr lang="en-US" dirty="0" smtClean="0">
                    <a:solidFill>
                      <a:srgbClr val="262626"/>
                    </a:solidFill>
                  </a:rPr>
                  <a:t>spacecraft</a:t>
                </a:r>
                <a:endParaRPr lang="en-US" dirty="0">
                  <a:solidFill>
                    <a:srgbClr val="262626"/>
                  </a:solidFill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2317241" y="3038966"/>
                <a:ext cx="1550598" cy="914400"/>
              </a:xfrm>
              <a:prstGeom prst="rect">
                <a:avLst/>
              </a:prstGeom>
              <a:solidFill>
                <a:srgbClr val="FFF3B7"/>
              </a:solidFill>
              <a:ln>
                <a:solidFill>
                  <a:srgbClr val="00009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 smtClean="0">
                    <a:solidFill>
                      <a:srgbClr val="262626"/>
                    </a:solidFill>
                  </a:rPr>
                  <a:t>«function»</a:t>
                </a:r>
                <a:r>
                  <a:rPr lang="en-US" dirty="0" smtClean="0">
                    <a:solidFill>
                      <a:srgbClr val="262626"/>
                    </a:solidFill>
                  </a:rPr>
                  <a:t/>
                </a:r>
                <a:br>
                  <a:rPr lang="en-US" dirty="0" smtClean="0">
                    <a:solidFill>
                      <a:srgbClr val="262626"/>
                    </a:solidFill>
                  </a:rPr>
                </a:br>
                <a:r>
                  <a:rPr lang="en-US" dirty="0" smtClean="0">
                    <a:solidFill>
                      <a:srgbClr val="262626"/>
                    </a:solidFill>
                  </a:rPr>
                  <a:t>transmit telemetry</a:t>
                </a: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5137872" y="3037415"/>
                <a:ext cx="1421252" cy="914400"/>
              </a:xfrm>
              <a:prstGeom prst="rect">
                <a:avLst/>
              </a:prstGeom>
              <a:solidFill>
                <a:srgbClr val="FFF3B7"/>
              </a:solidFill>
              <a:ln>
                <a:solidFill>
                  <a:srgbClr val="00009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 smtClean="0">
                    <a:solidFill>
                      <a:srgbClr val="262626"/>
                    </a:solidFill>
                  </a:rPr>
                  <a:t>«function»</a:t>
                </a:r>
                <a:r>
                  <a:rPr lang="en-US" dirty="0" smtClean="0">
                    <a:solidFill>
                      <a:srgbClr val="262626"/>
                    </a:solidFill>
                  </a:rPr>
                  <a:t/>
                </a:r>
                <a:br>
                  <a:rPr lang="en-US" dirty="0" smtClean="0">
                    <a:solidFill>
                      <a:srgbClr val="262626"/>
                    </a:solidFill>
                  </a:rPr>
                </a:br>
                <a:r>
                  <a:rPr lang="en-US" dirty="0" smtClean="0">
                    <a:solidFill>
                      <a:srgbClr val="262626"/>
                    </a:solidFill>
                  </a:rPr>
                  <a:t>receive telemetry</a:t>
                </a: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3875913" y="4604232"/>
                <a:ext cx="1421252" cy="914400"/>
              </a:xfrm>
              <a:prstGeom prst="rect">
                <a:avLst/>
              </a:prstGeom>
              <a:solidFill>
                <a:srgbClr val="FFF3B7"/>
              </a:solidFill>
              <a:ln>
                <a:solidFill>
                  <a:srgbClr val="00009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 smtClean="0">
                    <a:solidFill>
                      <a:srgbClr val="262626"/>
                    </a:solidFill>
                  </a:rPr>
                  <a:t>«message»</a:t>
                </a:r>
                <a:r>
                  <a:rPr lang="en-US" dirty="0" smtClean="0">
                    <a:solidFill>
                      <a:srgbClr val="262626"/>
                    </a:solidFill>
                  </a:rPr>
                  <a:t/>
                </a:r>
                <a:br>
                  <a:rPr lang="en-US" dirty="0" smtClean="0">
                    <a:solidFill>
                      <a:srgbClr val="262626"/>
                    </a:solidFill>
                  </a:rPr>
                </a:br>
                <a:r>
                  <a:rPr lang="en-US" dirty="0" smtClean="0">
                    <a:solidFill>
                      <a:srgbClr val="262626"/>
                    </a:solidFill>
                  </a:rPr>
                  <a:t>telemetry packet</a:t>
                </a: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6839280" y="1711146"/>
                <a:ext cx="1395474" cy="914400"/>
              </a:xfrm>
              <a:prstGeom prst="rect">
                <a:avLst/>
              </a:prstGeom>
              <a:solidFill>
                <a:srgbClr val="FFF3B7"/>
              </a:solidFill>
              <a:ln>
                <a:solidFill>
                  <a:srgbClr val="00009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200" dirty="0" smtClean="0">
                    <a:solidFill>
                      <a:srgbClr val="262626"/>
                    </a:solidFill>
                  </a:rPr>
                  <a:t>«component»</a:t>
                </a:r>
                <a:r>
                  <a:rPr lang="en-US" dirty="0" smtClean="0">
                    <a:solidFill>
                      <a:srgbClr val="262626"/>
                    </a:solidFill>
                  </a:rPr>
                  <a:t/>
                </a:r>
                <a:br>
                  <a:rPr lang="en-US" dirty="0" smtClean="0">
                    <a:solidFill>
                      <a:srgbClr val="262626"/>
                    </a:solidFill>
                  </a:rPr>
                </a:br>
                <a:r>
                  <a:rPr lang="en-US" dirty="0" smtClean="0">
                    <a:solidFill>
                      <a:srgbClr val="262626"/>
                    </a:solidFill>
                  </a:rPr>
                  <a:t>ground system</a:t>
                </a:r>
                <a:endParaRPr lang="en-US" dirty="0">
                  <a:solidFill>
                    <a:srgbClr val="262626"/>
                  </a:solidFill>
                </a:endParaRPr>
              </a:p>
            </p:txBody>
          </p:sp>
          <p:grpSp>
            <p:nvGrpSpPr>
              <p:cNvPr id="11" name="Group 23"/>
              <p:cNvGrpSpPr/>
              <p:nvPr/>
            </p:nvGrpSpPr>
            <p:grpSpPr>
              <a:xfrm>
                <a:off x="837915" y="2627096"/>
                <a:ext cx="1479326" cy="869070"/>
                <a:chOff x="837915" y="2627096"/>
                <a:chExt cx="1479326" cy="869070"/>
              </a:xfrm>
            </p:grpSpPr>
            <p:cxnSp>
              <p:nvCxnSpPr>
                <p:cNvPr id="12" name="Straight Connector 11"/>
                <p:cNvCxnSpPr>
                  <a:stCxn id="6" idx="2"/>
                  <a:endCxn id="7" idx="1"/>
                </p:cNvCxnSpPr>
                <p:nvPr/>
              </p:nvCxnSpPr>
              <p:spPr>
                <a:xfrm rot="16200000" flipH="1">
                  <a:off x="1361598" y="2540523"/>
                  <a:ext cx="869070" cy="1042216"/>
                </a:xfrm>
                <a:prstGeom prst="line">
                  <a:avLst/>
                </a:prstGeom>
                <a:ln cap="flat">
                  <a:round/>
                  <a:tailEnd type="triangl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" name="TextBox 16"/>
                <p:cNvSpPr txBox="1"/>
                <p:nvPr/>
              </p:nvSpPr>
              <p:spPr>
                <a:xfrm>
                  <a:off x="837915" y="2951700"/>
                  <a:ext cx="962974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 smtClean="0">
                      <a:solidFill>
                        <a:srgbClr val="000000"/>
                      </a:solidFill>
                    </a:rPr>
                    <a:t>«performs»</a:t>
                  </a:r>
                  <a:endParaRPr lang="en-US" sz="1200" dirty="0">
                    <a:solidFill>
                      <a:srgbClr val="000000"/>
                    </a:solidFill>
                  </a:endParaRPr>
                </a:p>
              </p:txBody>
            </p:sp>
          </p:grpSp>
          <p:grpSp>
            <p:nvGrpSpPr>
              <p:cNvPr id="13" name="Group 24"/>
              <p:cNvGrpSpPr/>
              <p:nvPr/>
            </p:nvGrpSpPr>
            <p:grpSpPr>
              <a:xfrm>
                <a:off x="6559124" y="2625546"/>
                <a:ext cx="1469423" cy="869069"/>
                <a:chOff x="6559124" y="2625546"/>
                <a:chExt cx="1469423" cy="869069"/>
              </a:xfrm>
            </p:grpSpPr>
            <p:cxnSp>
              <p:nvCxnSpPr>
                <p:cNvPr id="23" name="Straight Connector 22"/>
                <p:cNvCxnSpPr>
                  <a:stCxn id="8" idx="3"/>
                  <a:endCxn id="10" idx="2"/>
                </p:cNvCxnSpPr>
                <p:nvPr/>
              </p:nvCxnSpPr>
              <p:spPr>
                <a:xfrm flipV="1">
                  <a:off x="6559124" y="2625546"/>
                  <a:ext cx="977893" cy="869069"/>
                </a:xfrm>
                <a:prstGeom prst="line">
                  <a:avLst/>
                </a:prstGeom>
                <a:ln>
                  <a:headEnd type="triangle"/>
                  <a:tailEnd type="none"/>
                </a:ln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" name="TextBox 19"/>
                <p:cNvSpPr txBox="1"/>
                <p:nvPr/>
              </p:nvSpPr>
              <p:spPr>
                <a:xfrm>
                  <a:off x="7065573" y="2932488"/>
                  <a:ext cx="962974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sz="1200" dirty="0" smtClean="0">
                      <a:solidFill>
                        <a:srgbClr val="000000"/>
                      </a:solidFill>
                    </a:rPr>
                    <a:t>«performs»</a:t>
                  </a:r>
                  <a:endParaRPr lang="en-US" sz="1200" dirty="0">
                    <a:solidFill>
                      <a:srgbClr val="000000"/>
                    </a:solidFill>
                  </a:endParaRPr>
                </a:p>
              </p:txBody>
            </p:sp>
          </p:grpSp>
          <p:cxnSp>
            <p:nvCxnSpPr>
              <p:cNvPr id="19" name="Straight Connector 18"/>
              <p:cNvCxnSpPr>
                <a:stCxn id="9" idx="1"/>
                <a:endCxn id="7" idx="2"/>
              </p:cNvCxnSpPr>
              <p:nvPr/>
            </p:nvCxnSpPr>
            <p:spPr>
              <a:xfrm rot="10800000">
                <a:off x="3092541" y="3953366"/>
                <a:ext cx="783373" cy="1108066"/>
              </a:xfrm>
              <a:prstGeom prst="line">
                <a:avLst/>
              </a:prstGeom>
              <a:ln>
                <a:headEnd type="triangle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8" name="TextBox 27"/>
            <p:cNvSpPr txBox="1"/>
            <p:nvPr/>
          </p:nvSpPr>
          <p:spPr>
            <a:xfrm>
              <a:off x="2802684" y="4483525"/>
              <a:ext cx="76648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000000"/>
                  </a:solidFill>
                </a:rPr>
                <a:t>«sends»</a:t>
              </a:r>
              <a:endParaRPr lang="en-US" sz="1200" dirty="0">
                <a:solidFill>
                  <a:srgbClr val="000000"/>
                </a:solidFill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3496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Consistency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577288" y="1712696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«component»</a:t>
            </a:r>
            <a:r>
              <a:rPr lang="en-US" dirty="0" smtClean="0">
                <a:solidFill>
                  <a:srgbClr val="262626"/>
                </a:solidFill>
              </a:rPr>
              <a:t/>
            </a:r>
            <a:br>
              <a:rPr lang="en-US" dirty="0" smtClean="0">
                <a:solidFill>
                  <a:srgbClr val="262626"/>
                </a:solidFill>
              </a:rPr>
            </a:br>
            <a:r>
              <a:rPr lang="en-US" dirty="0" smtClean="0">
                <a:solidFill>
                  <a:srgbClr val="262626"/>
                </a:solidFill>
              </a:rPr>
              <a:t>spacecraft</a:t>
            </a:r>
            <a:endParaRPr lang="en-US" dirty="0">
              <a:solidFill>
                <a:srgbClr val="262626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317241" y="3038966"/>
            <a:ext cx="1550598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«function»</a:t>
            </a:r>
            <a:r>
              <a:rPr lang="en-US" dirty="0" smtClean="0">
                <a:solidFill>
                  <a:srgbClr val="262626"/>
                </a:solidFill>
              </a:rPr>
              <a:t/>
            </a:r>
            <a:br>
              <a:rPr lang="en-US" dirty="0" smtClean="0">
                <a:solidFill>
                  <a:srgbClr val="262626"/>
                </a:solidFill>
              </a:rPr>
            </a:br>
            <a:r>
              <a:rPr lang="en-US" dirty="0" smtClean="0">
                <a:solidFill>
                  <a:srgbClr val="262626"/>
                </a:solidFill>
              </a:rPr>
              <a:t>transmit telemetry</a:t>
            </a:r>
          </a:p>
        </p:txBody>
      </p:sp>
      <p:sp>
        <p:nvSpPr>
          <p:cNvPr id="8" name="Rectangle 7"/>
          <p:cNvSpPr/>
          <p:nvPr/>
        </p:nvSpPr>
        <p:spPr>
          <a:xfrm>
            <a:off x="5137872" y="3037415"/>
            <a:ext cx="1421252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«function»</a:t>
            </a:r>
            <a:r>
              <a:rPr lang="en-US" dirty="0" smtClean="0">
                <a:solidFill>
                  <a:srgbClr val="262626"/>
                </a:solidFill>
              </a:rPr>
              <a:t/>
            </a:r>
            <a:br>
              <a:rPr lang="en-US" dirty="0" smtClean="0">
                <a:solidFill>
                  <a:srgbClr val="262626"/>
                </a:solidFill>
              </a:rPr>
            </a:br>
            <a:r>
              <a:rPr lang="en-US" dirty="0" smtClean="0">
                <a:solidFill>
                  <a:srgbClr val="262626"/>
                </a:solidFill>
              </a:rPr>
              <a:t>receive telemetry</a:t>
            </a:r>
          </a:p>
        </p:txBody>
      </p:sp>
      <p:sp>
        <p:nvSpPr>
          <p:cNvPr id="9" name="Rectangle 8"/>
          <p:cNvSpPr/>
          <p:nvPr/>
        </p:nvSpPr>
        <p:spPr>
          <a:xfrm>
            <a:off x="3875913" y="4604232"/>
            <a:ext cx="1421252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«message»</a:t>
            </a:r>
            <a:r>
              <a:rPr lang="en-US" dirty="0" smtClean="0">
                <a:solidFill>
                  <a:srgbClr val="262626"/>
                </a:solidFill>
              </a:rPr>
              <a:t/>
            </a:r>
            <a:br>
              <a:rPr lang="en-US" dirty="0" smtClean="0">
                <a:solidFill>
                  <a:srgbClr val="262626"/>
                </a:solidFill>
              </a:rPr>
            </a:br>
            <a:r>
              <a:rPr lang="en-US" dirty="0" smtClean="0">
                <a:solidFill>
                  <a:srgbClr val="262626"/>
                </a:solidFill>
              </a:rPr>
              <a:t>telemetry packet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39280" y="1711146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«component»</a:t>
            </a:r>
            <a:r>
              <a:rPr lang="en-US" dirty="0" smtClean="0">
                <a:solidFill>
                  <a:srgbClr val="262626"/>
                </a:solidFill>
              </a:rPr>
              <a:t/>
            </a:r>
            <a:br>
              <a:rPr lang="en-US" dirty="0" smtClean="0">
                <a:solidFill>
                  <a:srgbClr val="262626"/>
                </a:solidFill>
              </a:rPr>
            </a:br>
            <a:r>
              <a:rPr lang="en-US" dirty="0" smtClean="0">
                <a:solidFill>
                  <a:srgbClr val="262626"/>
                </a:solidFill>
              </a:rPr>
              <a:t>ground system</a:t>
            </a:r>
            <a:endParaRPr lang="en-US" dirty="0">
              <a:solidFill>
                <a:srgbClr val="262626"/>
              </a:solidFill>
            </a:endParaRPr>
          </a:p>
        </p:txBody>
      </p:sp>
      <p:grpSp>
        <p:nvGrpSpPr>
          <p:cNvPr id="11" name="Group 23"/>
          <p:cNvGrpSpPr/>
          <p:nvPr/>
        </p:nvGrpSpPr>
        <p:grpSpPr>
          <a:xfrm>
            <a:off x="837915" y="2627096"/>
            <a:ext cx="1479326" cy="869070"/>
            <a:chOff x="837915" y="2627096"/>
            <a:chExt cx="1479326" cy="869070"/>
          </a:xfrm>
        </p:grpSpPr>
        <p:cxnSp>
          <p:nvCxnSpPr>
            <p:cNvPr id="12" name="Straight Connector 11"/>
            <p:cNvCxnSpPr>
              <a:stCxn id="6" idx="2"/>
              <a:endCxn id="7" idx="1"/>
            </p:cNvCxnSpPr>
            <p:nvPr/>
          </p:nvCxnSpPr>
          <p:spPr>
            <a:xfrm rot="16200000" flipH="1">
              <a:off x="1361598" y="2540523"/>
              <a:ext cx="869070" cy="1042216"/>
            </a:xfrm>
            <a:prstGeom prst="line">
              <a:avLst/>
            </a:prstGeom>
            <a:ln cap="flat">
              <a:round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/>
            <p:cNvSpPr txBox="1"/>
            <p:nvPr/>
          </p:nvSpPr>
          <p:spPr>
            <a:xfrm>
              <a:off x="837915" y="2951700"/>
              <a:ext cx="9629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«performs»</a:t>
              </a:r>
              <a:endPara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3" name="Group 24"/>
          <p:cNvGrpSpPr/>
          <p:nvPr/>
        </p:nvGrpSpPr>
        <p:grpSpPr>
          <a:xfrm>
            <a:off x="6559124" y="2625546"/>
            <a:ext cx="1469423" cy="869069"/>
            <a:chOff x="6559124" y="2625546"/>
            <a:chExt cx="1469423" cy="869069"/>
          </a:xfrm>
        </p:grpSpPr>
        <p:cxnSp>
          <p:nvCxnSpPr>
            <p:cNvPr id="23" name="Straight Connector 22"/>
            <p:cNvCxnSpPr>
              <a:stCxn id="8" idx="3"/>
              <a:endCxn id="10" idx="2"/>
            </p:cNvCxnSpPr>
            <p:nvPr/>
          </p:nvCxnSpPr>
          <p:spPr>
            <a:xfrm flipV="1">
              <a:off x="6559124" y="2625546"/>
              <a:ext cx="977893" cy="869069"/>
            </a:xfrm>
            <a:prstGeom prst="line">
              <a:avLst/>
            </a:prstGeom>
            <a:ln>
              <a:headEnd type="triangle"/>
              <a:tailEnd type="non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7065573" y="2932488"/>
              <a:ext cx="9629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«performs»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14" name="Group 25"/>
          <p:cNvGrpSpPr/>
          <p:nvPr/>
        </p:nvGrpSpPr>
        <p:grpSpPr>
          <a:xfrm>
            <a:off x="2802684" y="3953366"/>
            <a:ext cx="1073228" cy="1108066"/>
            <a:chOff x="2802684" y="3953366"/>
            <a:chExt cx="1073228" cy="1108066"/>
          </a:xfrm>
        </p:grpSpPr>
        <p:cxnSp>
          <p:nvCxnSpPr>
            <p:cNvPr id="16" name="Straight Connector 15"/>
            <p:cNvCxnSpPr>
              <a:stCxn id="7" idx="2"/>
              <a:endCxn id="9" idx="1"/>
            </p:cNvCxnSpPr>
            <p:nvPr/>
          </p:nvCxnSpPr>
          <p:spPr>
            <a:xfrm rot="16200000" flipH="1">
              <a:off x="2930193" y="4115712"/>
              <a:ext cx="1108066" cy="783373"/>
            </a:xfrm>
            <a:prstGeom prst="line">
              <a:avLst/>
            </a:prstGeom>
            <a:ln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2802684" y="4483525"/>
              <a:ext cx="76648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«sends»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15" name="Group 26"/>
          <p:cNvGrpSpPr/>
          <p:nvPr/>
        </p:nvGrpSpPr>
        <p:grpSpPr>
          <a:xfrm>
            <a:off x="5297165" y="3951815"/>
            <a:ext cx="1107645" cy="1109617"/>
            <a:chOff x="5297165" y="3951815"/>
            <a:chExt cx="1107645" cy="1109617"/>
          </a:xfrm>
        </p:grpSpPr>
        <p:cxnSp>
          <p:nvCxnSpPr>
            <p:cNvPr id="19" name="Straight Connector 18"/>
            <p:cNvCxnSpPr>
              <a:stCxn id="9" idx="3"/>
              <a:endCxn id="8" idx="2"/>
            </p:cNvCxnSpPr>
            <p:nvPr/>
          </p:nvCxnSpPr>
          <p:spPr>
            <a:xfrm flipV="1">
              <a:off x="5297165" y="3951815"/>
              <a:ext cx="551333" cy="1109617"/>
            </a:xfrm>
            <a:prstGeom prst="line">
              <a:avLst/>
            </a:prstGeom>
            <a:ln>
              <a:head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TextBox 21"/>
            <p:cNvSpPr txBox="1"/>
            <p:nvPr/>
          </p:nvSpPr>
          <p:spPr>
            <a:xfrm>
              <a:off x="5475950" y="4483525"/>
              <a:ext cx="92886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«receives»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2229653" y="1102642"/>
            <a:ext cx="4837232" cy="830997"/>
          </a:xfrm>
          <a:prstGeom prst="rect">
            <a:avLst/>
          </a:prstGeom>
          <a:noFill/>
        </p:spPr>
        <p:txBody>
          <a:bodyPr wrap="none" lIns="91440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Are there illegal or meaningless </a:t>
            </a:r>
          </a:p>
          <a:p>
            <a:r>
              <a:rPr lang="en-US" sz="2400" b="1" dirty="0" smtClean="0">
                <a:solidFill>
                  <a:srgbClr val="800000"/>
                </a:solidFill>
              </a:rPr>
              <a:t>relationships in the model?</a:t>
            </a:r>
          </a:p>
        </p:txBody>
      </p:sp>
      <p:grpSp>
        <p:nvGrpSpPr>
          <p:cNvPr id="28" name="Group 23"/>
          <p:cNvGrpSpPr/>
          <p:nvPr/>
        </p:nvGrpSpPr>
        <p:grpSpPr>
          <a:xfrm>
            <a:off x="1972762" y="2169896"/>
            <a:ext cx="1212317" cy="869070"/>
            <a:chOff x="1142473" y="2669617"/>
            <a:chExt cx="1212317" cy="869070"/>
          </a:xfrm>
        </p:grpSpPr>
        <p:cxnSp>
          <p:nvCxnSpPr>
            <p:cNvPr id="29" name="Straight Connector 28"/>
            <p:cNvCxnSpPr>
              <a:stCxn id="6" idx="3"/>
              <a:endCxn id="7" idx="0"/>
            </p:cNvCxnSpPr>
            <p:nvPr/>
          </p:nvCxnSpPr>
          <p:spPr>
            <a:xfrm>
              <a:off x="1142473" y="2669617"/>
              <a:ext cx="1119778" cy="869070"/>
            </a:xfrm>
            <a:prstGeom prst="line">
              <a:avLst/>
            </a:prstGeom>
            <a:ln cap="flat">
              <a:round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TextBox 29"/>
            <p:cNvSpPr txBox="1"/>
            <p:nvPr/>
          </p:nvSpPr>
          <p:spPr>
            <a:xfrm>
              <a:off x="1588309" y="2702864"/>
              <a:ext cx="76648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«sends»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34" name="Group 23"/>
          <p:cNvGrpSpPr/>
          <p:nvPr/>
        </p:nvGrpSpPr>
        <p:grpSpPr>
          <a:xfrm>
            <a:off x="3867839" y="3084889"/>
            <a:ext cx="1270033" cy="411277"/>
            <a:chOff x="1091746" y="2917377"/>
            <a:chExt cx="1270033" cy="411277"/>
          </a:xfrm>
        </p:grpSpPr>
        <p:cxnSp>
          <p:nvCxnSpPr>
            <p:cNvPr id="35" name="Straight Connector 34"/>
            <p:cNvCxnSpPr>
              <a:stCxn id="7" idx="3"/>
              <a:endCxn id="8" idx="1"/>
            </p:cNvCxnSpPr>
            <p:nvPr/>
          </p:nvCxnSpPr>
          <p:spPr>
            <a:xfrm flipV="1">
              <a:off x="1091746" y="3327103"/>
              <a:ext cx="1270033" cy="1551"/>
            </a:xfrm>
            <a:prstGeom prst="line">
              <a:avLst/>
            </a:prstGeom>
            <a:ln cap="flat">
              <a:round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1356625" y="2917377"/>
              <a:ext cx="76648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«sends»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39" name="Group 23"/>
          <p:cNvGrpSpPr/>
          <p:nvPr/>
        </p:nvGrpSpPr>
        <p:grpSpPr>
          <a:xfrm>
            <a:off x="5728761" y="2168346"/>
            <a:ext cx="1110520" cy="869069"/>
            <a:chOff x="1262235" y="2695859"/>
            <a:chExt cx="1110520" cy="869069"/>
          </a:xfrm>
        </p:grpSpPr>
        <p:cxnSp>
          <p:nvCxnSpPr>
            <p:cNvPr id="40" name="Straight Connector 39"/>
            <p:cNvCxnSpPr>
              <a:stCxn id="8" idx="0"/>
              <a:endCxn id="10" idx="1"/>
            </p:cNvCxnSpPr>
            <p:nvPr/>
          </p:nvCxnSpPr>
          <p:spPr>
            <a:xfrm rot="5400000" flipH="1" flipV="1">
              <a:off x="1442829" y="2635003"/>
              <a:ext cx="869069" cy="990782"/>
            </a:xfrm>
            <a:prstGeom prst="line">
              <a:avLst/>
            </a:prstGeom>
            <a:ln cap="flat">
              <a:round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1262235" y="2737187"/>
              <a:ext cx="76648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«sends»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44" name="Oval 43"/>
          <p:cNvSpPr/>
          <p:nvPr/>
        </p:nvSpPr>
        <p:spPr>
          <a:xfrm rot="2135027">
            <a:off x="1753723" y="1986854"/>
            <a:ext cx="1581085" cy="1212358"/>
          </a:xfrm>
          <a:prstGeom prst="ellipse">
            <a:avLst/>
          </a:prstGeom>
          <a:noFill/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5" name="Oval 44"/>
          <p:cNvSpPr/>
          <p:nvPr/>
        </p:nvSpPr>
        <p:spPr>
          <a:xfrm>
            <a:off x="3716688" y="2920083"/>
            <a:ext cx="1581085" cy="1212358"/>
          </a:xfrm>
          <a:prstGeom prst="ellipse">
            <a:avLst/>
          </a:prstGeom>
          <a:noFill/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46" name="Oval 45"/>
          <p:cNvSpPr/>
          <p:nvPr/>
        </p:nvSpPr>
        <p:spPr>
          <a:xfrm rot="19119862">
            <a:off x="5544415" y="2036288"/>
            <a:ext cx="1581085" cy="1212358"/>
          </a:xfrm>
          <a:prstGeom prst="ellipse">
            <a:avLst/>
          </a:prstGeom>
          <a:noFill/>
          <a:ln>
            <a:solidFill>
              <a:srgbClr val="8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002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4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Design</a:t>
            </a:r>
            <a:endParaRPr lang="en-US" dirty="0"/>
          </a:p>
        </p:txBody>
      </p:sp>
      <p:grpSp>
        <p:nvGrpSpPr>
          <p:cNvPr id="46" name="Group 45"/>
          <p:cNvGrpSpPr/>
          <p:nvPr/>
        </p:nvGrpSpPr>
        <p:grpSpPr>
          <a:xfrm>
            <a:off x="375286" y="1712696"/>
            <a:ext cx="5749720" cy="3818995"/>
            <a:chOff x="443145" y="1751476"/>
            <a:chExt cx="5749720" cy="3818995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130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7409" y="329298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telecom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35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103250" y="329995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propulsion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80 kg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16200000" flipH="1">
              <a:off x="3743698" y="2242667"/>
              <a:ext cx="634080" cy="1480498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5400000">
              <a:off x="2299266" y="2271757"/>
              <a:ext cx="627105" cy="14153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443145" y="465181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amplifier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8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10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894560" y="46490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antenna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19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20 kg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345974" y="465607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tank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38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44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797391" y="465335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thruster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30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29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cxnSp>
          <p:nvCxnSpPr>
            <p:cNvPr id="32" name="Elbow Connector 31"/>
            <p:cNvCxnSpPr>
              <a:stCxn id="8" idx="2"/>
              <a:endCxn id="20" idx="0"/>
            </p:cNvCxnSpPr>
            <p:nvPr/>
          </p:nvCxnSpPr>
          <p:spPr>
            <a:xfrm rot="5400000">
              <a:off x="1300797" y="4047466"/>
              <a:ext cx="444435" cy="76426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33"/>
            <p:cNvCxnSpPr>
              <a:stCxn id="8" idx="2"/>
              <a:endCxn id="21" idx="0"/>
            </p:cNvCxnSpPr>
            <p:nvPr/>
          </p:nvCxnSpPr>
          <p:spPr>
            <a:xfrm rot="16200000" flipH="1">
              <a:off x="2027864" y="4084662"/>
              <a:ext cx="441715" cy="68715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lbow Connector 36"/>
            <p:cNvCxnSpPr>
              <a:stCxn id="9" idx="2"/>
              <a:endCxn id="22" idx="0"/>
            </p:cNvCxnSpPr>
            <p:nvPr/>
          </p:nvCxnSpPr>
          <p:spPr>
            <a:xfrm rot="5400000">
              <a:off x="4201492" y="4056575"/>
              <a:ext cx="441715" cy="757276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37"/>
            <p:cNvCxnSpPr>
              <a:stCxn id="9" idx="2"/>
              <a:endCxn id="23" idx="0"/>
            </p:cNvCxnSpPr>
            <p:nvPr/>
          </p:nvCxnSpPr>
          <p:spPr>
            <a:xfrm rot="16200000" flipH="1">
              <a:off x="4928560" y="4086782"/>
              <a:ext cx="438995" cy="69414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851892" y="3039904"/>
              <a:ext cx="9290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000000"/>
                  </a:solidFill>
                </a:rPr>
                <a:t>«contains»</a:t>
              </a:r>
              <a:endParaRPr lang="en-US" sz="1200" dirty="0">
                <a:solidFill>
                  <a:srgbClr val="000000"/>
                </a:solidFill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6340980" y="1608931"/>
            <a:ext cx="2568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Each component has: </a:t>
            </a:r>
            <a:endParaRPr lang="en-US" dirty="0">
              <a:solidFill>
                <a:srgbClr val="8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u="sng" dirty="0" smtClean="0">
                <a:solidFill>
                  <a:srgbClr val="800000"/>
                </a:solidFill>
              </a:rPr>
              <a:t>allocated</a:t>
            </a:r>
            <a:r>
              <a:rPr lang="en-US" dirty="0" smtClean="0">
                <a:solidFill>
                  <a:srgbClr val="800000"/>
                </a:solidFill>
              </a:rPr>
              <a:t> mass (</a:t>
            </a:r>
            <a:r>
              <a:rPr lang="en-US" dirty="0"/>
              <a:t>m</a:t>
            </a:r>
            <a:r>
              <a:rPr lang="en-US" baseline="-25000" dirty="0"/>
              <a:t>a</a:t>
            </a:r>
            <a:r>
              <a:rPr lang="en-US" dirty="0" smtClean="0">
                <a:solidFill>
                  <a:srgbClr val="800000"/>
                </a:solidFill>
              </a:rPr>
              <a:t>)</a:t>
            </a:r>
          </a:p>
          <a:p>
            <a:pPr marL="285750" indent="-285750">
              <a:buFont typeface="Arial"/>
              <a:buChar char="•"/>
            </a:pPr>
            <a:r>
              <a:rPr lang="en-US" u="sng" dirty="0" smtClean="0">
                <a:solidFill>
                  <a:srgbClr val="800000"/>
                </a:solidFill>
              </a:rPr>
              <a:t>estimated</a:t>
            </a:r>
            <a:r>
              <a:rPr lang="en-US" dirty="0" smtClean="0">
                <a:solidFill>
                  <a:srgbClr val="800000"/>
                </a:solidFill>
              </a:rPr>
              <a:t> </a:t>
            </a:r>
            <a:r>
              <a:rPr lang="en-US" dirty="0">
                <a:solidFill>
                  <a:srgbClr val="800000"/>
                </a:solidFill>
              </a:rPr>
              <a:t>mass (m</a:t>
            </a:r>
            <a:r>
              <a:rPr lang="en-US" baseline="-25000" dirty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)</a:t>
            </a:r>
            <a:endParaRPr lang="en-US" dirty="0">
              <a:solidFill>
                <a:srgbClr val="800000"/>
              </a:solidFill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79608" y="5883362"/>
            <a:ext cx="2207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: estimated mass</a:t>
            </a:r>
          </a:p>
          <a:p>
            <a:pPr algn="l"/>
            <a:r>
              <a:rPr lang="en-US" dirty="0" smtClean="0"/>
              <a:t>m</a:t>
            </a:r>
            <a:r>
              <a:rPr lang="en-US" baseline="-25000" dirty="0" smtClean="0"/>
              <a:t>a</a:t>
            </a:r>
            <a:r>
              <a:rPr lang="en-US" dirty="0" smtClean="0"/>
              <a:t>: allocated mass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96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5"/>
          <p:cNvGrpSpPr/>
          <p:nvPr/>
        </p:nvGrpSpPr>
        <p:grpSpPr>
          <a:xfrm>
            <a:off x="375286" y="1712696"/>
            <a:ext cx="5749720" cy="3818995"/>
            <a:chOff x="443145" y="1751476"/>
            <a:chExt cx="5749720" cy="3818995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r>
                <a:rPr lang="en-US" dirty="0" smtClean="0">
                  <a:solidFill>
                    <a:srgbClr val="595959"/>
                  </a:solidFill>
                </a:rPr>
                <a:t/>
              </a:r>
              <a:br>
                <a:rPr lang="en-US" dirty="0" smtClean="0">
                  <a:solidFill>
                    <a:srgbClr val="595959"/>
                  </a:solidFill>
                </a:rPr>
              </a:br>
              <a:r>
                <a:rPr lang="en-US" dirty="0" smtClean="0">
                  <a:solidFill>
                    <a:srgbClr val="595959"/>
                  </a:solidFill>
                </a:rPr>
                <a:t>spacecraft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e</a:t>
              </a:r>
              <a:r>
                <a:rPr lang="en-US" sz="1200" dirty="0" smtClean="0">
                  <a:solidFill>
                    <a:srgbClr val="595959"/>
                  </a:solidFill>
                </a:rPr>
                <a:t>: 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130 kg</a:t>
              </a:r>
              <a:endParaRPr lang="en-US" sz="1200" dirty="0">
                <a:solidFill>
                  <a:srgbClr val="595959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7409" y="3292981"/>
              <a:ext cx="1395474" cy="9144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r>
                <a:rPr lang="en-US" dirty="0" smtClean="0">
                  <a:solidFill>
                    <a:srgbClr val="595959"/>
                  </a:solidFill>
                </a:rPr>
                <a:t/>
              </a:r>
              <a:br>
                <a:rPr lang="en-US" dirty="0" smtClean="0">
                  <a:solidFill>
                    <a:srgbClr val="595959"/>
                  </a:solidFill>
                </a:rPr>
              </a:br>
              <a:r>
                <a:rPr lang="en-US" dirty="0" smtClean="0">
                  <a:solidFill>
                    <a:srgbClr val="595959"/>
                  </a:solidFill>
                </a:rPr>
                <a:t>telecom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e</a:t>
              </a:r>
              <a:r>
                <a:rPr lang="en-US" sz="1200" dirty="0" smtClean="0">
                  <a:solidFill>
                    <a:srgbClr val="595959"/>
                  </a:solidFill>
                </a:rPr>
                <a:t>: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35 kg</a:t>
              </a:r>
              <a:endParaRPr lang="en-US" sz="1200" dirty="0">
                <a:solidFill>
                  <a:srgbClr val="595959"/>
                </a:solidFill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4103250" y="3299956"/>
              <a:ext cx="1395474" cy="9144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r>
                <a:rPr lang="en-US" dirty="0" smtClean="0">
                  <a:solidFill>
                    <a:srgbClr val="595959"/>
                  </a:solidFill>
                </a:rPr>
                <a:t/>
              </a:r>
              <a:br>
                <a:rPr lang="en-US" dirty="0" smtClean="0">
                  <a:solidFill>
                    <a:srgbClr val="595959"/>
                  </a:solidFill>
                </a:rPr>
              </a:br>
              <a:r>
                <a:rPr lang="en-US" dirty="0" smtClean="0">
                  <a:solidFill>
                    <a:srgbClr val="595959"/>
                  </a:solidFill>
                </a:rPr>
                <a:t>propulsion</a:t>
              </a:r>
            </a:p>
            <a:p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e</a:t>
              </a:r>
              <a:r>
                <a:rPr lang="en-US" sz="1200" dirty="0" smtClean="0">
                  <a:solidFill>
                    <a:srgbClr val="595959"/>
                  </a:solidFill>
                </a:rPr>
                <a:t>:</a:t>
              </a:r>
            </a:p>
            <a:p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80 kg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16200000" flipH="1">
              <a:off x="3743698" y="2242667"/>
              <a:ext cx="634080" cy="1480498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5400000">
              <a:off x="2299266" y="2271757"/>
              <a:ext cx="627105" cy="14153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443145" y="465181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amplifier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8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10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894560" y="46490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antenna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19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20 kg</a:t>
              </a:r>
              <a:endParaRPr lang="en-US" dirty="0">
                <a:solidFill>
                  <a:srgbClr val="262626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345974" y="465607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tank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38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44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797391" y="465335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thruster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30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29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cxnSp>
          <p:nvCxnSpPr>
            <p:cNvPr id="32" name="Elbow Connector 31"/>
            <p:cNvCxnSpPr>
              <a:stCxn id="8" idx="2"/>
              <a:endCxn id="20" idx="0"/>
            </p:cNvCxnSpPr>
            <p:nvPr/>
          </p:nvCxnSpPr>
          <p:spPr>
            <a:xfrm rot="5400000">
              <a:off x="1300797" y="4047466"/>
              <a:ext cx="444435" cy="76426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33"/>
            <p:cNvCxnSpPr>
              <a:stCxn id="8" idx="2"/>
              <a:endCxn id="21" idx="0"/>
            </p:cNvCxnSpPr>
            <p:nvPr/>
          </p:nvCxnSpPr>
          <p:spPr>
            <a:xfrm rot="16200000" flipH="1">
              <a:off x="2027864" y="4084662"/>
              <a:ext cx="441715" cy="68715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lbow Connector 36"/>
            <p:cNvCxnSpPr>
              <a:stCxn id="9" idx="2"/>
              <a:endCxn id="22" idx="0"/>
            </p:cNvCxnSpPr>
            <p:nvPr/>
          </p:nvCxnSpPr>
          <p:spPr>
            <a:xfrm rot="5400000">
              <a:off x="4201492" y="4056575"/>
              <a:ext cx="441715" cy="757276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37"/>
            <p:cNvCxnSpPr>
              <a:stCxn id="9" idx="2"/>
              <a:endCxn id="23" idx="0"/>
            </p:cNvCxnSpPr>
            <p:nvPr/>
          </p:nvCxnSpPr>
          <p:spPr>
            <a:xfrm rot="16200000" flipH="1">
              <a:off x="4928560" y="4086782"/>
              <a:ext cx="438995" cy="69414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851892" y="3011038"/>
              <a:ext cx="9290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/>
                <a:t>«contains»</a:t>
              </a:r>
              <a:endParaRPr lang="en-US" sz="1200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138126" y="3252777"/>
            <a:ext cx="4291314" cy="929920"/>
            <a:chOff x="1138126" y="3252777"/>
            <a:chExt cx="4291314" cy="929920"/>
          </a:xfrm>
          <a:solidFill>
            <a:srgbClr val="FFF3B7"/>
          </a:solidFill>
        </p:grpSpPr>
        <p:sp>
          <p:nvSpPr>
            <p:cNvPr id="26" name="Rectangle 25"/>
            <p:cNvSpPr/>
            <p:nvPr/>
          </p:nvSpPr>
          <p:spPr>
            <a:xfrm>
              <a:off x="1138126" y="3252777"/>
              <a:ext cx="1395474" cy="914400"/>
            </a:xfrm>
            <a:prstGeom prst="rect">
              <a:avLst/>
            </a:prstGeom>
            <a:grpFill/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telecom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27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35 kg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033966" y="3268297"/>
              <a:ext cx="1395474" cy="914400"/>
            </a:xfrm>
            <a:prstGeom prst="rect">
              <a:avLst/>
            </a:prstGeom>
            <a:grpFill/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propulsion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68 kg</a:t>
              </a:r>
            </a:p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262626"/>
                  </a:solidFill>
                </a:rPr>
                <a:t>a</a:t>
              </a:r>
              <a:r>
                <a:rPr lang="en-US" sz="1200" dirty="0" smtClean="0">
                  <a:solidFill>
                    <a:srgbClr val="262626"/>
                  </a:solidFill>
                </a:rPr>
                <a:t>: 80 kg</a:t>
              </a:r>
            </a:p>
          </p:txBody>
        </p:sp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Design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6340980" y="3056736"/>
            <a:ext cx="2568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Rule: Estimated mass 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 of any component with parts is the sum of 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 of its parts</a:t>
            </a:r>
            <a:endParaRPr lang="en-US" dirty="0">
              <a:solidFill>
                <a:srgbClr val="800000"/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553469" y="1702726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«component»</a:t>
            </a:r>
            <a:r>
              <a:rPr lang="en-US" dirty="0" smtClean="0">
                <a:solidFill>
                  <a:srgbClr val="262626"/>
                </a:solidFill>
              </a:rPr>
              <a:t/>
            </a:r>
            <a:br>
              <a:rPr lang="en-US" dirty="0" smtClean="0">
                <a:solidFill>
                  <a:srgbClr val="262626"/>
                </a:solidFill>
              </a:rPr>
            </a:br>
            <a:r>
              <a:rPr lang="en-US" dirty="0" smtClean="0">
                <a:solidFill>
                  <a:srgbClr val="262626"/>
                </a:solidFill>
              </a:rPr>
              <a:t>spacecraft</a:t>
            </a:r>
          </a:p>
          <a:p>
            <a:pPr algn="ctr"/>
            <a:r>
              <a:rPr lang="en-US" sz="1200" dirty="0" smtClean="0">
                <a:solidFill>
                  <a:srgbClr val="800000"/>
                </a:solidFill>
              </a:rPr>
              <a:t>m</a:t>
            </a:r>
            <a:r>
              <a:rPr lang="en-US" sz="1200" baseline="-25000" dirty="0" smtClean="0">
                <a:solidFill>
                  <a:srgbClr val="800000"/>
                </a:solidFill>
              </a:rPr>
              <a:t>e</a:t>
            </a:r>
            <a:r>
              <a:rPr lang="en-US" sz="1200" dirty="0" smtClean="0">
                <a:solidFill>
                  <a:srgbClr val="800000"/>
                </a:solidFill>
              </a:rPr>
              <a:t>: 95 kg</a:t>
            </a:r>
          </a:p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m</a:t>
            </a:r>
            <a:r>
              <a:rPr lang="en-US" sz="1200" baseline="-25000" dirty="0" smtClean="0">
                <a:solidFill>
                  <a:srgbClr val="262626"/>
                </a:solidFill>
              </a:rPr>
              <a:t>a</a:t>
            </a:r>
            <a:r>
              <a:rPr lang="en-US" sz="1200" dirty="0" smtClean="0">
                <a:solidFill>
                  <a:srgbClr val="262626"/>
                </a:solidFill>
              </a:rPr>
              <a:t>: 130 kg</a:t>
            </a:r>
            <a:endParaRPr lang="en-US" sz="1200" dirty="0">
              <a:solidFill>
                <a:srgbClr val="262626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477104" y="5883362"/>
            <a:ext cx="2207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: estimated mass</a:t>
            </a:r>
          </a:p>
          <a:p>
            <a:pPr algn="l"/>
            <a:r>
              <a:rPr lang="en-US" dirty="0" smtClean="0"/>
              <a:t>m</a:t>
            </a:r>
            <a:r>
              <a:rPr lang="en-US" baseline="-25000" dirty="0" smtClean="0"/>
              <a:t>a</a:t>
            </a:r>
            <a:r>
              <a:rPr lang="en-US" dirty="0" smtClean="0"/>
              <a:t>: allocated mass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340980" y="1608931"/>
            <a:ext cx="2568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Each component has: </a:t>
            </a:r>
            <a:endParaRPr lang="en-US" dirty="0">
              <a:solidFill>
                <a:srgbClr val="8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u="sng" dirty="0" smtClean="0">
                <a:solidFill>
                  <a:srgbClr val="800000"/>
                </a:solidFill>
              </a:rPr>
              <a:t>allocated</a:t>
            </a:r>
            <a:r>
              <a:rPr lang="en-US" dirty="0" smtClean="0">
                <a:solidFill>
                  <a:srgbClr val="800000"/>
                </a:solidFill>
              </a:rPr>
              <a:t> mass (</a:t>
            </a:r>
            <a:r>
              <a:rPr lang="en-US" dirty="0"/>
              <a:t>m</a:t>
            </a:r>
            <a:r>
              <a:rPr lang="en-US" baseline="-25000" dirty="0"/>
              <a:t>a</a:t>
            </a:r>
            <a:r>
              <a:rPr lang="en-US" dirty="0" smtClean="0">
                <a:solidFill>
                  <a:srgbClr val="800000"/>
                </a:solidFill>
              </a:rPr>
              <a:t>)</a:t>
            </a:r>
          </a:p>
          <a:p>
            <a:pPr marL="285750" indent="-285750">
              <a:buFont typeface="Arial"/>
              <a:buChar char="•"/>
            </a:pPr>
            <a:r>
              <a:rPr lang="en-US" u="sng" dirty="0" smtClean="0">
                <a:solidFill>
                  <a:srgbClr val="800000"/>
                </a:solidFill>
              </a:rPr>
              <a:t>estimated</a:t>
            </a:r>
            <a:r>
              <a:rPr lang="en-US" dirty="0" smtClean="0">
                <a:solidFill>
                  <a:srgbClr val="800000"/>
                </a:solidFill>
              </a:rPr>
              <a:t> </a:t>
            </a:r>
            <a:r>
              <a:rPr lang="en-US" dirty="0">
                <a:solidFill>
                  <a:srgbClr val="800000"/>
                </a:solidFill>
              </a:rPr>
              <a:t>mass (m</a:t>
            </a:r>
            <a:r>
              <a:rPr lang="en-US" baseline="-25000" dirty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)</a:t>
            </a:r>
            <a:endParaRPr lang="en-US" dirty="0">
              <a:solidFill>
                <a:srgbClr val="8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4936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5"/>
          <p:cNvGrpSpPr/>
          <p:nvPr/>
        </p:nvGrpSpPr>
        <p:grpSpPr>
          <a:xfrm>
            <a:off x="375286" y="1712696"/>
            <a:ext cx="5749720" cy="3818995"/>
            <a:chOff x="443145" y="1751476"/>
            <a:chExt cx="5749720" cy="3818995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«component»</a:t>
              </a:r>
              <a:r>
                <a:rPr lang="en-US" dirty="0" smtClean="0"/>
                <a:t/>
              </a:r>
              <a:br>
                <a:rPr lang="en-US" dirty="0" smtClean="0"/>
              </a:br>
              <a:r>
                <a:rPr lang="en-US" dirty="0" smtClean="0"/>
                <a:t>spacecraft</a:t>
              </a:r>
            </a:p>
            <a:p>
              <a:pPr algn="ctr"/>
              <a:r>
                <a:rPr lang="en-US" sz="1200" dirty="0" smtClean="0"/>
                <a:t>m</a:t>
              </a:r>
              <a:r>
                <a:rPr lang="en-US" sz="1200" baseline="-25000" dirty="0" smtClean="0"/>
                <a:t>e</a:t>
              </a:r>
              <a:r>
                <a:rPr lang="en-US" sz="1200" dirty="0" smtClean="0"/>
                <a:t>: </a:t>
              </a:r>
            </a:p>
            <a:p>
              <a:pPr algn="ctr"/>
              <a:r>
                <a:rPr lang="en-US" sz="1200" dirty="0" smtClean="0"/>
                <a:t>m</a:t>
              </a:r>
              <a:r>
                <a:rPr lang="en-US" sz="1200" baseline="-25000" dirty="0" smtClean="0"/>
                <a:t>a</a:t>
              </a:r>
              <a:r>
                <a:rPr lang="en-US" sz="1200" dirty="0" smtClean="0"/>
                <a:t>: 130 kg</a:t>
              </a:r>
              <a:endParaRPr lang="en-US" sz="1200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7409" y="3292981"/>
              <a:ext cx="1395474" cy="9144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/>
                <a:t>«component»</a:t>
              </a:r>
              <a:r>
                <a:rPr lang="en-US" dirty="0" smtClean="0"/>
                <a:t/>
              </a:r>
              <a:br>
                <a:rPr lang="en-US" dirty="0" smtClean="0"/>
              </a:br>
              <a:r>
                <a:rPr lang="en-US" dirty="0" smtClean="0"/>
                <a:t>telecom</a:t>
              </a:r>
            </a:p>
            <a:p>
              <a:pPr algn="ctr"/>
              <a:r>
                <a:rPr lang="en-US" sz="1200" dirty="0" smtClean="0"/>
                <a:t>m</a:t>
              </a:r>
              <a:r>
                <a:rPr lang="en-US" sz="1200" baseline="-25000" dirty="0" smtClean="0"/>
                <a:t>e</a:t>
              </a:r>
              <a:r>
                <a:rPr lang="en-US" sz="1200" dirty="0" smtClean="0"/>
                <a:t>:</a:t>
              </a:r>
            </a:p>
            <a:p>
              <a:pPr algn="ctr"/>
              <a:r>
                <a:rPr lang="en-US" sz="1200" dirty="0" smtClean="0"/>
                <a:t>m</a:t>
              </a:r>
              <a:r>
                <a:rPr lang="en-US" sz="1200" baseline="-25000" dirty="0" smtClean="0"/>
                <a:t>a</a:t>
              </a:r>
              <a:r>
                <a:rPr lang="en-US" sz="1200" dirty="0" smtClean="0"/>
                <a:t>: 35 kg</a:t>
              </a:r>
              <a:endParaRPr lang="en-US" sz="1200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4103250" y="3299956"/>
              <a:ext cx="1395474" cy="914400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 smtClean="0"/>
                <a:t>«component»</a:t>
              </a:r>
              <a:r>
                <a:rPr lang="en-US" dirty="0" smtClean="0"/>
                <a:t/>
              </a:r>
              <a:br>
                <a:rPr lang="en-US" dirty="0" smtClean="0"/>
              </a:br>
              <a:r>
                <a:rPr lang="en-US" dirty="0" smtClean="0"/>
                <a:t>propulsion</a:t>
              </a:r>
            </a:p>
            <a:p>
              <a:r>
                <a:rPr lang="en-US" sz="1200" dirty="0" smtClean="0"/>
                <a:t>m</a:t>
              </a:r>
              <a:r>
                <a:rPr lang="en-US" sz="1200" baseline="-25000" dirty="0" smtClean="0"/>
                <a:t>e</a:t>
              </a:r>
              <a:r>
                <a:rPr lang="en-US" sz="1200" dirty="0" smtClean="0"/>
                <a:t>:</a:t>
              </a:r>
            </a:p>
            <a:p>
              <a:r>
                <a:rPr lang="en-US" sz="1200" dirty="0" smtClean="0"/>
                <a:t>m</a:t>
              </a:r>
              <a:r>
                <a:rPr lang="en-US" sz="1200" baseline="-25000" dirty="0" smtClean="0"/>
                <a:t>a</a:t>
              </a:r>
              <a:r>
                <a:rPr lang="en-US" sz="1200" dirty="0" smtClean="0"/>
                <a:t>: 80 kg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16200000" flipH="1">
              <a:off x="3743698" y="2242667"/>
              <a:ext cx="634080" cy="1480498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5400000">
              <a:off x="2299266" y="2271757"/>
              <a:ext cx="627105" cy="14153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443145" y="465181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595959"/>
                  </a:solidFill>
                </a:rPr>
                <a:t>amplifier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8 kg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10 kg</a:t>
              </a:r>
              <a:endParaRPr lang="en-US" sz="1200" dirty="0">
                <a:solidFill>
                  <a:srgbClr val="595959"/>
                </a:solidFill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894560" y="46490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595959"/>
                  </a:solidFill>
                </a:rPr>
                <a:t>antenna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19 kg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20 kg</a:t>
              </a:r>
              <a:endParaRPr lang="en-US" dirty="0">
                <a:solidFill>
                  <a:srgbClr val="595959"/>
                </a:solidFill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345974" y="465607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595959"/>
                  </a:solidFill>
                </a:rPr>
                <a:t>tank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38 kg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44 kg</a:t>
              </a:r>
              <a:endParaRPr lang="en-US" sz="1200" dirty="0">
                <a:solidFill>
                  <a:srgbClr val="595959"/>
                </a:solidFill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797391" y="465335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595959"/>
                  </a:solidFill>
                </a:rPr>
                <a:t>thruster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30 kg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29 kg</a:t>
              </a:r>
              <a:endParaRPr lang="en-US" sz="1200" dirty="0">
                <a:solidFill>
                  <a:srgbClr val="595959"/>
                </a:solidFill>
              </a:endParaRPr>
            </a:p>
          </p:txBody>
        </p:sp>
        <p:cxnSp>
          <p:nvCxnSpPr>
            <p:cNvPr id="32" name="Elbow Connector 31"/>
            <p:cNvCxnSpPr>
              <a:stCxn id="8" idx="2"/>
              <a:endCxn id="20" idx="0"/>
            </p:cNvCxnSpPr>
            <p:nvPr/>
          </p:nvCxnSpPr>
          <p:spPr>
            <a:xfrm rot="5400000">
              <a:off x="1300797" y="4047466"/>
              <a:ext cx="444435" cy="76426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33"/>
            <p:cNvCxnSpPr>
              <a:stCxn id="8" idx="2"/>
              <a:endCxn id="21" idx="0"/>
            </p:cNvCxnSpPr>
            <p:nvPr/>
          </p:nvCxnSpPr>
          <p:spPr>
            <a:xfrm rot="16200000" flipH="1">
              <a:off x="2027864" y="4084662"/>
              <a:ext cx="441715" cy="68715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Elbow Connector 36"/>
            <p:cNvCxnSpPr>
              <a:stCxn id="9" idx="2"/>
              <a:endCxn id="22" idx="0"/>
            </p:cNvCxnSpPr>
            <p:nvPr/>
          </p:nvCxnSpPr>
          <p:spPr>
            <a:xfrm rot="5400000">
              <a:off x="4201492" y="4056575"/>
              <a:ext cx="441715" cy="757276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Elbow Connector 37"/>
            <p:cNvCxnSpPr>
              <a:stCxn id="9" idx="2"/>
              <a:endCxn id="23" idx="0"/>
            </p:cNvCxnSpPr>
            <p:nvPr/>
          </p:nvCxnSpPr>
          <p:spPr>
            <a:xfrm rot="16200000" flipH="1">
              <a:off x="4928560" y="4086782"/>
              <a:ext cx="438995" cy="69414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851892" y="3030282"/>
              <a:ext cx="9290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000000"/>
                  </a:solidFill>
                </a:rPr>
                <a:t>«contains»</a:t>
              </a:r>
              <a:endParaRPr lang="en-US" sz="1200" dirty="0">
                <a:solidFill>
                  <a:srgbClr val="000000"/>
                </a:solidFill>
              </a:endParaRPr>
            </a:p>
          </p:txBody>
        </p:sp>
      </p:grp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Design</a:t>
            </a:r>
            <a:endParaRPr lang="en-US" dirty="0"/>
          </a:p>
        </p:txBody>
      </p:sp>
      <p:grpSp>
        <p:nvGrpSpPr>
          <p:cNvPr id="10" name="Group 30"/>
          <p:cNvGrpSpPr/>
          <p:nvPr/>
        </p:nvGrpSpPr>
        <p:grpSpPr>
          <a:xfrm>
            <a:off x="1138126" y="3252777"/>
            <a:ext cx="4291314" cy="929920"/>
            <a:chOff x="1138126" y="3252777"/>
            <a:chExt cx="4291314" cy="929920"/>
          </a:xfrm>
          <a:solidFill>
            <a:srgbClr val="FFF3B7"/>
          </a:solidFill>
        </p:grpSpPr>
        <p:sp>
          <p:nvSpPr>
            <p:cNvPr id="26" name="Rectangle 25"/>
            <p:cNvSpPr/>
            <p:nvPr/>
          </p:nvSpPr>
          <p:spPr>
            <a:xfrm>
              <a:off x="1138126" y="3252777"/>
              <a:ext cx="1395474" cy="914400"/>
            </a:xfrm>
            <a:prstGeom prst="rect">
              <a:avLst/>
            </a:prstGeom>
            <a:grpFill/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r>
                <a:rPr lang="en-US" dirty="0" smtClean="0">
                  <a:solidFill>
                    <a:srgbClr val="595959"/>
                  </a:solidFill>
                </a:rPr>
                <a:t/>
              </a:r>
              <a:br>
                <a:rPr lang="en-US" dirty="0" smtClean="0">
                  <a:solidFill>
                    <a:srgbClr val="595959"/>
                  </a:solidFill>
                </a:rPr>
              </a:br>
              <a:r>
                <a:rPr lang="en-US" dirty="0" smtClean="0">
                  <a:solidFill>
                    <a:srgbClr val="595959"/>
                  </a:solidFill>
                </a:rPr>
                <a:t>telecom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27 kg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35 kg</a:t>
              </a:r>
              <a:endParaRPr lang="en-US" sz="1200" dirty="0">
                <a:solidFill>
                  <a:srgbClr val="595959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033966" y="3268297"/>
              <a:ext cx="1395474" cy="914400"/>
            </a:xfrm>
            <a:prstGeom prst="rect">
              <a:avLst/>
            </a:prstGeom>
            <a:grpFill/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«component»</a:t>
              </a:r>
              <a:r>
                <a:rPr lang="en-US" dirty="0" smtClean="0">
                  <a:solidFill>
                    <a:srgbClr val="595959"/>
                  </a:solidFill>
                </a:rPr>
                <a:t/>
              </a:r>
              <a:br>
                <a:rPr lang="en-US" dirty="0" smtClean="0">
                  <a:solidFill>
                    <a:srgbClr val="595959"/>
                  </a:solidFill>
                </a:rPr>
              </a:br>
              <a:r>
                <a:rPr lang="en-US" dirty="0" smtClean="0">
                  <a:solidFill>
                    <a:srgbClr val="595959"/>
                  </a:solidFill>
                </a:rPr>
                <a:t>propulsion</a:t>
              </a:r>
            </a:p>
            <a:p>
              <a:pPr algn="ctr"/>
              <a:r>
                <a:rPr lang="en-US" sz="1200" dirty="0" smtClean="0">
                  <a:solidFill>
                    <a:srgbClr val="800000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800000"/>
                  </a:solidFill>
                </a:rPr>
                <a:t>e</a:t>
              </a:r>
              <a:r>
                <a:rPr lang="en-US" sz="1200" dirty="0" smtClean="0">
                  <a:solidFill>
                    <a:srgbClr val="800000"/>
                  </a:solidFill>
                </a:rPr>
                <a:t>: 68 kg</a:t>
              </a:r>
            </a:p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m</a:t>
              </a:r>
              <a:r>
                <a:rPr lang="en-US" sz="1200" baseline="-25000" dirty="0" smtClean="0">
                  <a:solidFill>
                    <a:srgbClr val="595959"/>
                  </a:solidFill>
                </a:rPr>
                <a:t>a</a:t>
              </a:r>
              <a:r>
                <a:rPr lang="en-US" sz="1200" dirty="0" smtClean="0">
                  <a:solidFill>
                    <a:srgbClr val="595959"/>
                  </a:solidFill>
                </a:rPr>
                <a:t>: 80 kg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2553469" y="1702726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«component»</a:t>
            </a: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spacecraft</a:t>
            </a:r>
          </a:p>
          <a:p>
            <a:pPr algn="ctr"/>
            <a:r>
              <a:rPr lang="en-US" sz="1200" dirty="0" smtClean="0">
                <a:solidFill>
                  <a:srgbClr val="800000"/>
                </a:solidFill>
              </a:rPr>
              <a:t>m</a:t>
            </a:r>
            <a:r>
              <a:rPr lang="en-US" sz="1200" baseline="-25000" dirty="0" smtClean="0">
                <a:solidFill>
                  <a:srgbClr val="800000"/>
                </a:solidFill>
              </a:rPr>
              <a:t>e</a:t>
            </a:r>
            <a:r>
              <a:rPr lang="en-US" sz="1200" dirty="0" smtClean="0">
                <a:solidFill>
                  <a:srgbClr val="800000"/>
                </a:solidFill>
              </a:rPr>
              <a:t>: 95 kg</a:t>
            </a:r>
          </a:p>
          <a:p>
            <a:pPr algn="ctr"/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</a:t>
            </a:r>
            <a:r>
              <a:rPr lang="en-US" sz="1200" baseline="-25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</a:t>
            </a:r>
            <a:r>
              <a:rPr 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: 130 kg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40980" y="3056736"/>
            <a:ext cx="2568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Rule: CBE mass 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 of any component with parts is the sum of 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 of its parts</a:t>
            </a:r>
            <a:endParaRPr lang="en-US" dirty="0">
              <a:solidFill>
                <a:srgbClr val="8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340980" y="4353924"/>
            <a:ext cx="25689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Policy: 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 &lt; m</a:t>
            </a:r>
            <a:r>
              <a:rPr lang="en-US" baseline="-25000" dirty="0" smtClean="0">
                <a:solidFill>
                  <a:srgbClr val="800000"/>
                </a:solidFill>
              </a:rPr>
              <a:t>a</a:t>
            </a:r>
            <a:r>
              <a:rPr lang="en-US" dirty="0" smtClean="0">
                <a:solidFill>
                  <a:srgbClr val="800000"/>
                </a:solidFill>
              </a:rPr>
              <a:t> for every component</a:t>
            </a:r>
            <a:endParaRPr lang="en-US" dirty="0">
              <a:solidFill>
                <a:srgbClr val="8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095251" y="4513365"/>
            <a:ext cx="6539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800000">
                    <a:alpha val="60000"/>
                  </a:srgbClr>
                </a:solidFill>
                <a:latin typeface="Zapf Dingbats"/>
                <a:ea typeface="Zapf Dingbats"/>
                <a:cs typeface="Zapf Dingbats"/>
              </a:rPr>
              <a:t>✖</a:t>
            </a:r>
            <a:endParaRPr lang="en-US" sz="4000" dirty="0">
              <a:solidFill>
                <a:srgbClr val="800000">
                  <a:alpha val="60000"/>
                </a:srgb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67410" y="5883362"/>
            <a:ext cx="2207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m</a:t>
            </a:r>
            <a:r>
              <a:rPr lang="en-US" baseline="-25000" dirty="0" smtClean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: estimated mass</a:t>
            </a:r>
          </a:p>
          <a:p>
            <a:pPr algn="l"/>
            <a:r>
              <a:rPr lang="en-US" dirty="0" smtClean="0"/>
              <a:t>m</a:t>
            </a:r>
            <a:r>
              <a:rPr lang="en-US" baseline="-25000" dirty="0" smtClean="0"/>
              <a:t>a</a:t>
            </a:r>
            <a:r>
              <a:rPr lang="en-US" dirty="0" smtClean="0"/>
              <a:t>: allocated mass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6340980" y="1608931"/>
            <a:ext cx="2568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>
                <a:solidFill>
                  <a:srgbClr val="800000"/>
                </a:solidFill>
              </a:rPr>
              <a:t>Each component has: </a:t>
            </a:r>
            <a:endParaRPr lang="en-US" dirty="0">
              <a:solidFill>
                <a:srgbClr val="800000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u="sng" dirty="0" smtClean="0">
                <a:solidFill>
                  <a:srgbClr val="800000"/>
                </a:solidFill>
              </a:rPr>
              <a:t>allocated</a:t>
            </a:r>
            <a:r>
              <a:rPr lang="en-US" dirty="0" smtClean="0">
                <a:solidFill>
                  <a:srgbClr val="800000"/>
                </a:solidFill>
              </a:rPr>
              <a:t> mass (</a:t>
            </a:r>
            <a:r>
              <a:rPr lang="en-US" dirty="0"/>
              <a:t>m</a:t>
            </a:r>
            <a:r>
              <a:rPr lang="en-US" baseline="-25000" dirty="0"/>
              <a:t>a</a:t>
            </a:r>
            <a:r>
              <a:rPr lang="en-US" dirty="0" smtClean="0">
                <a:solidFill>
                  <a:srgbClr val="800000"/>
                </a:solidFill>
              </a:rPr>
              <a:t>)</a:t>
            </a:r>
          </a:p>
          <a:p>
            <a:pPr marL="285750" indent="-285750">
              <a:buFont typeface="Arial"/>
              <a:buChar char="•"/>
            </a:pPr>
            <a:r>
              <a:rPr lang="en-US" u="sng" dirty="0" smtClean="0">
                <a:solidFill>
                  <a:srgbClr val="800000"/>
                </a:solidFill>
              </a:rPr>
              <a:t>estimated</a:t>
            </a:r>
            <a:r>
              <a:rPr lang="en-US" dirty="0" smtClean="0">
                <a:solidFill>
                  <a:srgbClr val="800000"/>
                </a:solidFill>
              </a:rPr>
              <a:t> </a:t>
            </a:r>
            <a:r>
              <a:rPr lang="en-US" dirty="0">
                <a:solidFill>
                  <a:srgbClr val="800000"/>
                </a:solidFill>
              </a:rPr>
              <a:t>mass (m</a:t>
            </a:r>
            <a:r>
              <a:rPr lang="en-US" baseline="-25000" dirty="0">
                <a:solidFill>
                  <a:srgbClr val="800000"/>
                </a:solidFill>
              </a:rPr>
              <a:t>e</a:t>
            </a:r>
            <a:r>
              <a:rPr lang="en-US" dirty="0" smtClean="0">
                <a:solidFill>
                  <a:srgbClr val="800000"/>
                </a:solidFill>
              </a:rPr>
              <a:t>)</a:t>
            </a:r>
            <a:endParaRPr lang="en-US" dirty="0">
              <a:solidFill>
                <a:srgbClr val="8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533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Design</a:t>
            </a:r>
            <a:endParaRPr lang="en-US" dirty="0"/>
          </a:p>
        </p:txBody>
      </p:sp>
      <p:grpSp>
        <p:nvGrpSpPr>
          <p:cNvPr id="2" name="Group 45"/>
          <p:cNvGrpSpPr/>
          <p:nvPr/>
        </p:nvGrpSpPr>
        <p:grpSpPr>
          <a:xfrm>
            <a:off x="375286" y="1712696"/>
            <a:ext cx="4397537" cy="3814740"/>
            <a:chOff x="443145" y="1751476"/>
            <a:chExt cx="4397537" cy="3814740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7409" y="329298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445208" y="329995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16200000" flipH="1">
              <a:off x="3414677" y="2571688"/>
              <a:ext cx="634080" cy="822456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5400000">
              <a:off x="2299266" y="2271757"/>
              <a:ext cx="627105" cy="14153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443145" y="465181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amplifier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894560" y="46490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</a:t>
              </a:r>
              <a:r>
                <a:rPr lang="en-US" sz="1200" dirty="0" smtClean="0">
                  <a:solidFill>
                    <a:srgbClr val="262626"/>
                  </a:solidFill>
                </a:rPr>
                <a:t>component</a:t>
              </a:r>
              <a:r>
                <a:rPr lang="en-US" sz="1200" dirty="0" smtClean="0">
                  <a:solidFill>
                    <a:srgbClr val="595959"/>
                  </a:solidFill>
                </a:rPr>
                <a:t>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antenna</a:t>
              </a:r>
            </a:p>
          </p:txBody>
        </p:sp>
        <p:cxnSp>
          <p:nvCxnSpPr>
            <p:cNvPr id="32" name="Elbow Connector 31"/>
            <p:cNvCxnSpPr>
              <a:stCxn id="8" idx="2"/>
              <a:endCxn id="20" idx="0"/>
            </p:cNvCxnSpPr>
            <p:nvPr/>
          </p:nvCxnSpPr>
          <p:spPr>
            <a:xfrm rot="5400000">
              <a:off x="1300797" y="4047466"/>
              <a:ext cx="444435" cy="76426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33"/>
            <p:cNvCxnSpPr>
              <a:stCxn id="8" idx="2"/>
              <a:endCxn id="21" idx="0"/>
            </p:cNvCxnSpPr>
            <p:nvPr/>
          </p:nvCxnSpPr>
          <p:spPr>
            <a:xfrm rot="16200000" flipH="1">
              <a:off x="2027864" y="4084662"/>
              <a:ext cx="441715" cy="68715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544236" y="2988940"/>
              <a:ext cx="9290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«contains»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337456" y="4608890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  <a:endParaRPr lang="en-US" dirty="0" smtClean="0">
              <a:solidFill>
                <a:srgbClr val="262626"/>
              </a:solidFill>
            </a:endParaRP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diameter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318940" y="2543373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observe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7016678" y="3457773"/>
            <a:ext cx="825189" cy="1151117"/>
            <a:chOff x="7016678" y="3457773"/>
            <a:chExt cx="825189" cy="1151117"/>
          </a:xfrm>
        </p:grpSpPr>
        <p:cxnSp>
          <p:nvCxnSpPr>
            <p:cNvPr id="35" name="Straight Arrow Connector 34"/>
            <p:cNvCxnSpPr>
              <a:stCxn id="26" idx="0"/>
              <a:endCxn id="28" idx="2"/>
            </p:cNvCxnSpPr>
            <p:nvPr/>
          </p:nvCxnSpPr>
          <p:spPr>
            <a:xfrm rot="16200000" flipV="1">
              <a:off x="6450377" y="4024074"/>
              <a:ext cx="1151117" cy="1851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7027220" y="3842632"/>
              <a:ext cx="81464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«refines»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22176" y="4748487"/>
            <a:ext cx="3115281" cy="319029"/>
            <a:chOff x="3222176" y="4748487"/>
            <a:chExt cx="3115281" cy="319029"/>
          </a:xfrm>
        </p:grpSpPr>
        <p:cxnSp>
          <p:nvCxnSpPr>
            <p:cNvPr id="30" name="Straight Arrow Connector 29"/>
            <p:cNvCxnSpPr>
              <a:stCxn id="26" idx="1"/>
              <a:endCxn id="21" idx="3"/>
            </p:cNvCxnSpPr>
            <p:nvPr/>
          </p:nvCxnSpPr>
          <p:spPr>
            <a:xfrm rot="10800000" flipV="1">
              <a:off x="3222176" y="5066090"/>
              <a:ext cx="3115281" cy="142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557729" y="4748487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950368" y="2169897"/>
            <a:ext cx="2368573" cy="830677"/>
            <a:chOff x="3199763" y="5393086"/>
            <a:chExt cx="2368573" cy="830677"/>
          </a:xfrm>
        </p:grpSpPr>
        <p:cxnSp>
          <p:nvCxnSpPr>
            <p:cNvPr id="44" name="Straight Arrow Connector 43"/>
            <p:cNvCxnSpPr>
              <a:stCxn id="28" idx="1"/>
              <a:endCxn id="7" idx="3"/>
            </p:cNvCxnSpPr>
            <p:nvPr/>
          </p:nvCxnSpPr>
          <p:spPr>
            <a:xfrm rot="10800000">
              <a:off x="3199763" y="5393086"/>
              <a:ext cx="2368573" cy="830677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386813" y="5620158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5331095" y="1433249"/>
            <a:ext cx="18092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Is this OK?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633336" y="5792123"/>
            <a:ext cx="72986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Probably not. </a:t>
            </a:r>
          </a:p>
          <a:p>
            <a:r>
              <a:rPr lang="en-US" sz="2400" b="1" dirty="0" smtClean="0">
                <a:solidFill>
                  <a:srgbClr val="800000"/>
                </a:solidFill>
              </a:rPr>
              <a:t>Requirements shouldn’t jump component levels.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59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Design</a:t>
            </a:r>
            <a:endParaRPr lang="en-US" dirty="0"/>
          </a:p>
        </p:txBody>
      </p:sp>
      <p:grpSp>
        <p:nvGrpSpPr>
          <p:cNvPr id="2" name="Group 45"/>
          <p:cNvGrpSpPr/>
          <p:nvPr/>
        </p:nvGrpSpPr>
        <p:grpSpPr>
          <a:xfrm>
            <a:off x="375286" y="1712696"/>
            <a:ext cx="4397537" cy="3814740"/>
            <a:chOff x="443145" y="1751476"/>
            <a:chExt cx="4397537" cy="3814740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7409" y="329298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445208" y="329995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16200000" flipH="1">
              <a:off x="3414677" y="2571688"/>
              <a:ext cx="634080" cy="822456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5400000">
              <a:off x="2299266" y="2271757"/>
              <a:ext cx="627105" cy="14153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443145" y="465181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amplifier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894560" y="46490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</a:t>
              </a:r>
              <a:r>
                <a:rPr lang="en-US" sz="1200" dirty="0" smtClean="0">
                  <a:solidFill>
                    <a:srgbClr val="262626"/>
                  </a:solidFill>
                </a:rPr>
                <a:t>component</a:t>
              </a:r>
              <a:r>
                <a:rPr lang="en-US" sz="1200" dirty="0" smtClean="0">
                  <a:solidFill>
                    <a:srgbClr val="595959"/>
                  </a:solidFill>
                </a:rPr>
                <a:t>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antenna</a:t>
              </a:r>
            </a:p>
          </p:txBody>
        </p:sp>
        <p:cxnSp>
          <p:nvCxnSpPr>
            <p:cNvPr id="32" name="Elbow Connector 31"/>
            <p:cNvCxnSpPr>
              <a:stCxn id="8" idx="2"/>
              <a:endCxn id="20" idx="0"/>
            </p:cNvCxnSpPr>
            <p:nvPr/>
          </p:nvCxnSpPr>
          <p:spPr>
            <a:xfrm rot="5400000">
              <a:off x="1300797" y="4047466"/>
              <a:ext cx="444435" cy="76426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33"/>
            <p:cNvCxnSpPr>
              <a:stCxn id="8" idx="2"/>
              <a:endCxn id="21" idx="0"/>
            </p:cNvCxnSpPr>
            <p:nvPr/>
          </p:nvCxnSpPr>
          <p:spPr>
            <a:xfrm rot="16200000" flipH="1">
              <a:off x="2027864" y="4084662"/>
              <a:ext cx="441715" cy="68715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544236" y="2988940"/>
              <a:ext cx="9290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«contains»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337456" y="4608890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  <a:endParaRPr lang="en-US" dirty="0" smtClean="0">
              <a:solidFill>
                <a:srgbClr val="262626"/>
              </a:solidFill>
            </a:endParaRP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diameter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318940" y="2543373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downlink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7016678" y="3457773"/>
            <a:ext cx="825189" cy="1151117"/>
            <a:chOff x="7016678" y="3457773"/>
            <a:chExt cx="825189" cy="1151117"/>
          </a:xfrm>
        </p:grpSpPr>
        <p:cxnSp>
          <p:nvCxnSpPr>
            <p:cNvPr id="35" name="Straight Arrow Connector 34"/>
            <p:cNvCxnSpPr>
              <a:stCxn id="26" idx="0"/>
              <a:endCxn id="28" idx="2"/>
            </p:cNvCxnSpPr>
            <p:nvPr/>
          </p:nvCxnSpPr>
          <p:spPr>
            <a:xfrm rot="16200000" flipV="1">
              <a:off x="6450377" y="4024074"/>
              <a:ext cx="1151117" cy="1851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7027220" y="3842632"/>
              <a:ext cx="81464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«refines»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22176" y="4748487"/>
            <a:ext cx="3115281" cy="319029"/>
            <a:chOff x="3222176" y="4748487"/>
            <a:chExt cx="3115281" cy="319029"/>
          </a:xfrm>
        </p:grpSpPr>
        <p:cxnSp>
          <p:nvCxnSpPr>
            <p:cNvPr id="30" name="Straight Arrow Connector 29"/>
            <p:cNvCxnSpPr>
              <a:stCxn id="26" idx="1"/>
              <a:endCxn id="21" idx="3"/>
            </p:cNvCxnSpPr>
            <p:nvPr/>
          </p:nvCxnSpPr>
          <p:spPr>
            <a:xfrm rot="10800000" flipV="1">
              <a:off x="3222176" y="5066090"/>
              <a:ext cx="3115281" cy="142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557729" y="4748487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2535024" y="2396969"/>
            <a:ext cx="3783916" cy="1314432"/>
            <a:chOff x="1784419" y="5620158"/>
            <a:chExt cx="3783916" cy="1314432"/>
          </a:xfrm>
        </p:grpSpPr>
        <p:cxnSp>
          <p:nvCxnSpPr>
            <p:cNvPr id="44" name="Straight Arrow Connector 43"/>
            <p:cNvCxnSpPr>
              <a:stCxn id="28" idx="1"/>
              <a:endCxn id="8" idx="3"/>
            </p:cNvCxnSpPr>
            <p:nvPr/>
          </p:nvCxnSpPr>
          <p:spPr>
            <a:xfrm rot="10800000" flipV="1">
              <a:off x="1784419" y="6223762"/>
              <a:ext cx="3783916" cy="710828"/>
            </a:xfrm>
            <a:prstGeom prst="bentConnector3">
              <a:avLst>
                <a:gd name="adj1" fmla="val 29527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386813" y="5620158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5331095" y="1433249"/>
            <a:ext cx="18092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Is this OK?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633336" y="5792123"/>
            <a:ext cx="4712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Yes. This is a common pattern.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22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Design</a:t>
            </a:r>
            <a:endParaRPr lang="en-US" dirty="0"/>
          </a:p>
        </p:txBody>
      </p:sp>
      <p:grpSp>
        <p:nvGrpSpPr>
          <p:cNvPr id="2" name="Group 45"/>
          <p:cNvGrpSpPr/>
          <p:nvPr/>
        </p:nvGrpSpPr>
        <p:grpSpPr>
          <a:xfrm>
            <a:off x="375286" y="1712696"/>
            <a:ext cx="4397537" cy="3814740"/>
            <a:chOff x="443145" y="1751476"/>
            <a:chExt cx="4397537" cy="3814740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7409" y="329298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445208" y="329995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16200000" flipH="1">
              <a:off x="3414677" y="2571688"/>
              <a:ext cx="634080" cy="822456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5400000">
              <a:off x="2299266" y="2271757"/>
              <a:ext cx="627105" cy="14153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443145" y="465181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amplifier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894560" y="46490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</a:t>
              </a:r>
              <a:r>
                <a:rPr lang="en-US" sz="1200" dirty="0" smtClean="0">
                  <a:solidFill>
                    <a:srgbClr val="262626"/>
                  </a:solidFill>
                </a:rPr>
                <a:t>component</a:t>
              </a:r>
              <a:r>
                <a:rPr lang="en-US" sz="1200" dirty="0" smtClean="0">
                  <a:solidFill>
                    <a:srgbClr val="595959"/>
                  </a:solidFill>
                </a:rPr>
                <a:t>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antenna</a:t>
              </a:r>
            </a:p>
          </p:txBody>
        </p:sp>
        <p:cxnSp>
          <p:nvCxnSpPr>
            <p:cNvPr id="32" name="Elbow Connector 31"/>
            <p:cNvCxnSpPr>
              <a:stCxn id="8" idx="2"/>
              <a:endCxn id="20" idx="0"/>
            </p:cNvCxnSpPr>
            <p:nvPr/>
          </p:nvCxnSpPr>
          <p:spPr>
            <a:xfrm rot="5400000">
              <a:off x="1300797" y="4047466"/>
              <a:ext cx="444435" cy="76426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33"/>
            <p:cNvCxnSpPr>
              <a:stCxn id="8" idx="2"/>
              <a:endCxn id="21" idx="0"/>
            </p:cNvCxnSpPr>
            <p:nvPr/>
          </p:nvCxnSpPr>
          <p:spPr>
            <a:xfrm rot="16200000" flipH="1">
              <a:off x="2027864" y="4084662"/>
              <a:ext cx="441715" cy="68715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544236" y="2988940"/>
              <a:ext cx="9290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«contains»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337456" y="4608890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  <a:endParaRPr lang="en-US" dirty="0" smtClean="0">
              <a:solidFill>
                <a:srgbClr val="262626"/>
              </a:solidFill>
            </a:endParaRP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diameter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318940" y="2543373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translate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7016678" y="3457773"/>
            <a:ext cx="825189" cy="1151117"/>
            <a:chOff x="7016678" y="3457773"/>
            <a:chExt cx="825189" cy="1151117"/>
          </a:xfrm>
        </p:grpSpPr>
        <p:cxnSp>
          <p:nvCxnSpPr>
            <p:cNvPr id="35" name="Straight Arrow Connector 34"/>
            <p:cNvCxnSpPr>
              <a:stCxn id="26" idx="0"/>
              <a:endCxn id="28" idx="2"/>
            </p:cNvCxnSpPr>
            <p:nvPr/>
          </p:nvCxnSpPr>
          <p:spPr>
            <a:xfrm rot="16200000" flipV="1">
              <a:off x="6450377" y="4024074"/>
              <a:ext cx="1151117" cy="1851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7027220" y="3842632"/>
              <a:ext cx="81464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«refines»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22176" y="4748487"/>
            <a:ext cx="3115281" cy="319029"/>
            <a:chOff x="3222176" y="4748487"/>
            <a:chExt cx="3115281" cy="319029"/>
          </a:xfrm>
        </p:grpSpPr>
        <p:cxnSp>
          <p:nvCxnSpPr>
            <p:cNvPr id="30" name="Straight Arrow Connector 29"/>
            <p:cNvCxnSpPr>
              <a:stCxn id="26" idx="1"/>
              <a:endCxn id="21" idx="3"/>
            </p:cNvCxnSpPr>
            <p:nvPr/>
          </p:nvCxnSpPr>
          <p:spPr>
            <a:xfrm rot="10800000" flipV="1">
              <a:off x="3222176" y="5066090"/>
              <a:ext cx="3115281" cy="142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557729" y="4748487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4772824" y="2396969"/>
            <a:ext cx="1546117" cy="1321406"/>
            <a:chOff x="4022219" y="5620158"/>
            <a:chExt cx="1546117" cy="1321406"/>
          </a:xfrm>
        </p:grpSpPr>
        <p:cxnSp>
          <p:nvCxnSpPr>
            <p:cNvPr id="44" name="Straight Arrow Connector 43"/>
            <p:cNvCxnSpPr>
              <a:stCxn id="28" idx="1"/>
              <a:endCxn id="9" idx="3"/>
            </p:cNvCxnSpPr>
            <p:nvPr/>
          </p:nvCxnSpPr>
          <p:spPr>
            <a:xfrm rot="10800000" flipV="1">
              <a:off x="4022219" y="6223761"/>
              <a:ext cx="1546117" cy="71780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386813" y="5620158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5331095" y="1433249"/>
            <a:ext cx="18092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Is this OK?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633337" y="5792123"/>
            <a:ext cx="6723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No. Requirement refinement should be consistent</a:t>
            </a:r>
            <a:r>
              <a:rPr lang="en-US" sz="2400" b="1" dirty="0">
                <a:solidFill>
                  <a:srgbClr val="800000"/>
                </a:solidFill>
              </a:rPr>
              <a:t> w</a:t>
            </a:r>
            <a:r>
              <a:rPr lang="en-US" sz="2400" b="1" dirty="0" smtClean="0">
                <a:solidFill>
                  <a:srgbClr val="800000"/>
                </a:solidFill>
              </a:rPr>
              <a:t>ith product decomposition.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93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Reasoning About Design</a:t>
            </a:r>
            <a:endParaRPr lang="en-US" dirty="0"/>
          </a:p>
        </p:txBody>
      </p:sp>
      <p:grpSp>
        <p:nvGrpSpPr>
          <p:cNvPr id="2" name="Group 45"/>
          <p:cNvGrpSpPr/>
          <p:nvPr/>
        </p:nvGrpSpPr>
        <p:grpSpPr>
          <a:xfrm>
            <a:off x="375286" y="1712696"/>
            <a:ext cx="4397537" cy="3814740"/>
            <a:chOff x="443145" y="1751476"/>
            <a:chExt cx="4397537" cy="3814740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1207409" y="3292981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3445208" y="329995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dirty="0" smtClean="0">
                  <a:solidFill>
                    <a:srgbClr val="262626"/>
                  </a:solidFill>
                </a:rPr>
                <a:t/>
              </a:r>
              <a:br>
                <a:rPr lang="en-US" dirty="0" smtClean="0">
                  <a:solidFill>
                    <a:srgbClr val="262626"/>
                  </a:solidFill>
                </a:rPr>
              </a:br>
              <a:r>
                <a:rPr lang="en-US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16200000" flipH="1">
              <a:off x="3414677" y="2571688"/>
              <a:ext cx="634080" cy="822456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5400000">
              <a:off x="2299266" y="2271757"/>
              <a:ext cx="627105" cy="1415343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Rectangle 19"/>
            <p:cNvSpPr/>
            <p:nvPr/>
          </p:nvSpPr>
          <p:spPr>
            <a:xfrm>
              <a:off x="443145" y="465181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262626"/>
                  </a:solidFill>
                </a:rPr>
                <a:t>«component»</a:t>
              </a:r>
              <a:endParaRPr lang="en-US" dirty="0" smtClean="0">
                <a:solidFill>
                  <a:srgbClr val="262626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amplifier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894560" y="464909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dirty="0" smtClean="0">
                  <a:solidFill>
                    <a:srgbClr val="595959"/>
                  </a:solidFill>
                </a:rPr>
                <a:t>«</a:t>
              </a:r>
              <a:r>
                <a:rPr lang="en-US" sz="1200" dirty="0" smtClean="0">
                  <a:solidFill>
                    <a:srgbClr val="262626"/>
                  </a:solidFill>
                </a:rPr>
                <a:t>component</a:t>
              </a:r>
              <a:r>
                <a:rPr lang="en-US" sz="1200" dirty="0" smtClean="0">
                  <a:solidFill>
                    <a:srgbClr val="595959"/>
                  </a:solidFill>
                </a:rPr>
                <a:t>»</a:t>
              </a:r>
              <a:endParaRPr lang="en-US" dirty="0" smtClean="0">
                <a:solidFill>
                  <a:srgbClr val="595959"/>
                </a:solidFill>
              </a:endParaRPr>
            </a:p>
            <a:p>
              <a:pPr algn="ctr"/>
              <a:r>
                <a:rPr lang="en-US" dirty="0" smtClean="0">
                  <a:solidFill>
                    <a:srgbClr val="262626"/>
                  </a:solidFill>
                </a:rPr>
                <a:t>antenna</a:t>
              </a:r>
            </a:p>
          </p:txBody>
        </p:sp>
        <p:cxnSp>
          <p:nvCxnSpPr>
            <p:cNvPr id="32" name="Elbow Connector 31"/>
            <p:cNvCxnSpPr>
              <a:stCxn id="8" idx="2"/>
              <a:endCxn id="20" idx="0"/>
            </p:cNvCxnSpPr>
            <p:nvPr/>
          </p:nvCxnSpPr>
          <p:spPr>
            <a:xfrm rot="5400000">
              <a:off x="1300797" y="4047466"/>
              <a:ext cx="444435" cy="764264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Elbow Connector 33"/>
            <p:cNvCxnSpPr>
              <a:stCxn id="8" idx="2"/>
              <a:endCxn id="21" idx="0"/>
            </p:cNvCxnSpPr>
            <p:nvPr/>
          </p:nvCxnSpPr>
          <p:spPr>
            <a:xfrm rot="16200000" flipH="1">
              <a:off x="2027864" y="4084662"/>
              <a:ext cx="441715" cy="687151"/>
            </a:xfrm>
            <a:prstGeom prst="bentConnector3">
              <a:avLst>
                <a:gd name="adj1" fmla="val 50000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544236" y="2988940"/>
              <a:ext cx="92901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«contains»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6337456" y="4608890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  <a:endParaRPr lang="en-US" dirty="0" smtClean="0">
              <a:solidFill>
                <a:srgbClr val="262626"/>
              </a:solidFill>
            </a:endParaRP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diameter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318940" y="2543373"/>
            <a:ext cx="1395474" cy="914400"/>
          </a:xfrm>
          <a:prstGeom prst="rect">
            <a:avLst/>
          </a:prstGeom>
          <a:solidFill>
            <a:srgbClr val="FFF3B7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smtClean="0">
                <a:solidFill>
                  <a:srgbClr val="262626"/>
                </a:solidFill>
              </a:rPr>
              <a:t>«requirement»</a:t>
            </a:r>
          </a:p>
          <a:p>
            <a:pPr algn="ctr"/>
            <a:r>
              <a:rPr lang="en-US" dirty="0" smtClean="0">
                <a:solidFill>
                  <a:srgbClr val="262626"/>
                </a:solidFill>
              </a:rPr>
              <a:t>radiate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7016678" y="3457773"/>
            <a:ext cx="825189" cy="1151117"/>
            <a:chOff x="7016678" y="3457773"/>
            <a:chExt cx="825189" cy="1151117"/>
          </a:xfrm>
        </p:grpSpPr>
        <p:cxnSp>
          <p:nvCxnSpPr>
            <p:cNvPr id="35" name="Straight Arrow Connector 34"/>
            <p:cNvCxnSpPr>
              <a:stCxn id="26" idx="0"/>
              <a:endCxn id="28" idx="2"/>
            </p:cNvCxnSpPr>
            <p:nvPr/>
          </p:nvCxnSpPr>
          <p:spPr>
            <a:xfrm rot="16200000" flipV="1">
              <a:off x="6450377" y="4024074"/>
              <a:ext cx="1151117" cy="1851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/>
            <p:cNvSpPr txBox="1"/>
            <p:nvPr/>
          </p:nvSpPr>
          <p:spPr>
            <a:xfrm>
              <a:off x="7027220" y="3842632"/>
              <a:ext cx="81464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«refines»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3222176" y="4748487"/>
            <a:ext cx="3115281" cy="319029"/>
            <a:chOff x="3222176" y="4748487"/>
            <a:chExt cx="3115281" cy="319029"/>
          </a:xfrm>
        </p:grpSpPr>
        <p:cxnSp>
          <p:nvCxnSpPr>
            <p:cNvPr id="30" name="Straight Arrow Connector 29"/>
            <p:cNvCxnSpPr>
              <a:stCxn id="26" idx="1"/>
              <a:endCxn id="21" idx="3"/>
            </p:cNvCxnSpPr>
            <p:nvPr/>
          </p:nvCxnSpPr>
          <p:spPr>
            <a:xfrm rot="10800000" flipV="1">
              <a:off x="3222176" y="5066090"/>
              <a:ext cx="3115281" cy="1426"/>
            </a:xfrm>
            <a:prstGeom prst="straightConnector1">
              <a:avLst/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4557729" y="4748487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3222176" y="2396969"/>
            <a:ext cx="3096765" cy="2670546"/>
            <a:chOff x="2471571" y="5620158"/>
            <a:chExt cx="3096765" cy="2670546"/>
          </a:xfrm>
        </p:grpSpPr>
        <p:cxnSp>
          <p:nvCxnSpPr>
            <p:cNvPr id="44" name="Straight Arrow Connector 43"/>
            <p:cNvCxnSpPr>
              <a:stCxn id="28" idx="1"/>
              <a:endCxn id="21" idx="3"/>
            </p:cNvCxnSpPr>
            <p:nvPr/>
          </p:nvCxnSpPr>
          <p:spPr>
            <a:xfrm rot="10800000" flipV="1">
              <a:off x="2471571" y="6223761"/>
              <a:ext cx="3096765" cy="2066943"/>
            </a:xfrm>
            <a:prstGeom prst="bentConnector3">
              <a:avLst>
                <a:gd name="adj1" fmla="val 22933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4386813" y="5620158"/>
              <a:ext cx="95090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«specifies»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5331095" y="1433249"/>
            <a:ext cx="18092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Is this OK?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1633337" y="5792123"/>
            <a:ext cx="6723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800000"/>
                </a:solidFill>
              </a:rPr>
              <a:t>Yes. Sometimes you refine</a:t>
            </a:r>
          </a:p>
          <a:p>
            <a:r>
              <a:rPr lang="en-US" sz="2400" b="1" dirty="0">
                <a:solidFill>
                  <a:srgbClr val="800000"/>
                </a:solidFill>
              </a:rPr>
              <a:t>a</a:t>
            </a:r>
            <a:r>
              <a:rPr lang="en-US" sz="2400" b="1" dirty="0" smtClean="0">
                <a:solidFill>
                  <a:srgbClr val="800000"/>
                </a:solidFill>
              </a:rPr>
              <a:t>t the same level for clarity.</a:t>
            </a:r>
            <a:endParaRPr lang="en-US" sz="2400" b="1" dirty="0">
              <a:solidFill>
                <a:srgbClr val="8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168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Relating Product and Work Breakdowns</a:t>
            </a:r>
            <a:endParaRPr lang="en-US" dirty="0"/>
          </a:p>
        </p:txBody>
      </p:sp>
      <p:grpSp>
        <p:nvGrpSpPr>
          <p:cNvPr id="3" name="Group 45"/>
          <p:cNvGrpSpPr>
            <a:grpSpLocks noChangeAspect="1"/>
          </p:cNvGrpSpPr>
          <p:nvPr/>
        </p:nvGrpSpPr>
        <p:grpSpPr>
          <a:xfrm>
            <a:off x="781651" y="2890370"/>
            <a:ext cx="2841831" cy="2958785"/>
            <a:chOff x="1442874" y="1751476"/>
            <a:chExt cx="3157596" cy="3287522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3204994" y="3282290"/>
              <a:ext cx="1395476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442874" y="4124603"/>
              <a:ext cx="1395474" cy="914395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5400000">
              <a:off x="2001187" y="2805300"/>
              <a:ext cx="1458727" cy="1179878"/>
            </a:xfrm>
            <a:prstGeom prst="bentConnector3">
              <a:avLst>
                <a:gd name="adj1" fmla="val 25082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16200000" flipH="1">
              <a:off x="3303403" y="2682961"/>
              <a:ext cx="616415" cy="582243"/>
            </a:xfrm>
            <a:prstGeom prst="bentConnector3">
              <a:avLst>
                <a:gd name="adj1" fmla="val 58672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320965" y="2684301"/>
              <a:ext cx="1032235" cy="307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«contains»</a:t>
              </a:r>
              <a:endPara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0" name="Group 57"/>
          <p:cNvGrpSpPr>
            <a:grpSpLocks noChangeAspect="1"/>
          </p:cNvGrpSpPr>
          <p:nvPr/>
        </p:nvGrpSpPr>
        <p:grpSpPr>
          <a:xfrm>
            <a:off x="4531921" y="2885455"/>
            <a:ext cx="3274049" cy="2959773"/>
            <a:chOff x="5396378" y="1766773"/>
            <a:chExt cx="3637860" cy="3288663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6958615" y="1766773"/>
              <a:ext cx="1546284" cy="9144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«work package»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396378" y="3308279"/>
              <a:ext cx="1540826" cy="914400"/>
            </a:xfrm>
            <a:prstGeom prst="rect">
              <a:avLst/>
            </a:prstGeom>
            <a:grpFill/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«work package»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529178" y="4141029"/>
              <a:ext cx="1505060" cy="914407"/>
            </a:xfrm>
            <a:prstGeom prst="rect">
              <a:avLst/>
            </a:prstGeom>
            <a:grpFill/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«work package»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33" name="Straight Arrow Connector 10"/>
            <p:cNvCxnSpPr>
              <a:stCxn id="28" idx="2"/>
              <a:endCxn id="29" idx="0"/>
            </p:cNvCxnSpPr>
            <p:nvPr/>
          </p:nvCxnSpPr>
          <p:spPr>
            <a:xfrm rot="5400000">
              <a:off x="6635723" y="2212243"/>
              <a:ext cx="627105" cy="1564966"/>
            </a:xfrm>
            <a:prstGeom prst="bentConnector3">
              <a:avLst>
                <a:gd name="adj1" fmla="val 50000"/>
              </a:avLst>
            </a:prstGeom>
            <a:grpFill/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6629466" y="2707247"/>
              <a:ext cx="1184278" cy="30777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«authorizes»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cxnSp>
          <p:nvCxnSpPr>
            <p:cNvPr id="31" name="Straight Arrow Connector 10"/>
            <p:cNvCxnSpPr>
              <a:stCxn id="28" idx="2"/>
              <a:endCxn id="30" idx="0"/>
            </p:cNvCxnSpPr>
            <p:nvPr/>
          </p:nvCxnSpPr>
          <p:spPr>
            <a:xfrm rot="16200000" flipH="1">
              <a:off x="7276804" y="3136125"/>
              <a:ext cx="1459856" cy="549950"/>
            </a:xfrm>
            <a:prstGeom prst="bentConnector3">
              <a:avLst>
                <a:gd name="adj1" fmla="val 50000"/>
              </a:avLst>
            </a:prstGeom>
            <a:grpFill/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3389448" y="1427425"/>
            <a:ext cx="2498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800000"/>
                </a:solidFill>
              </a:rPr>
              <a:t>What relationships join these structures?</a:t>
            </a:r>
            <a:endParaRPr lang="en-US" dirty="0">
              <a:solidFill>
                <a:srgbClr val="800000"/>
              </a:solidFill>
            </a:endParaRPr>
          </a:p>
        </p:txBody>
      </p:sp>
      <p:grpSp>
        <p:nvGrpSpPr>
          <p:cNvPr id="55" name="Group 54"/>
          <p:cNvGrpSpPr/>
          <p:nvPr/>
        </p:nvGrpSpPr>
        <p:grpSpPr>
          <a:xfrm>
            <a:off x="3623483" y="4397056"/>
            <a:ext cx="973317" cy="287220"/>
            <a:chOff x="3623483" y="4397056"/>
            <a:chExt cx="973317" cy="287220"/>
          </a:xfrm>
        </p:grpSpPr>
        <p:cxnSp>
          <p:nvCxnSpPr>
            <p:cNvPr id="41" name="Straight Arrow Connector 10"/>
            <p:cNvCxnSpPr>
              <a:stCxn id="29" idx="1"/>
              <a:endCxn id="8" idx="3"/>
            </p:cNvCxnSpPr>
            <p:nvPr/>
          </p:nvCxnSpPr>
          <p:spPr>
            <a:xfrm rot="10800000">
              <a:off x="3623483" y="4679592"/>
              <a:ext cx="908439" cy="4684"/>
            </a:xfrm>
            <a:prstGeom prst="bentConnector3">
              <a:avLst>
                <a:gd name="adj1" fmla="val 5000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49"/>
            <p:cNvSpPr txBox="1"/>
            <p:nvPr/>
          </p:nvSpPr>
          <p:spPr>
            <a:xfrm>
              <a:off x="3676356" y="4397056"/>
              <a:ext cx="920444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«supplies»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2037576" y="5433747"/>
            <a:ext cx="4413851" cy="292110"/>
            <a:chOff x="2037576" y="5433747"/>
            <a:chExt cx="4413851" cy="292110"/>
          </a:xfrm>
        </p:grpSpPr>
        <p:cxnSp>
          <p:nvCxnSpPr>
            <p:cNvPr id="44" name="Straight Arrow Connector 10"/>
            <p:cNvCxnSpPr>
              <a:stCxn id="30" idx="1"/>
              <a:endCxn id="9" idx="3"/>
            </p:cNvCxnSpPr>
            <p:nvPr/>
          </p:nvCxnSpPr>
          <p:spPr>
            <a:xfrm rot="10800000" flipV="1">
              <a:off x="2037576" y="5433747"/>
              <a:ext cx="4413851" cy="3927"/>
            </a:xfrm>
            <a:prstGeom prst="bentConnector3">
              <a:avLst>
                <a:gd name="adj1" fmla="val 5000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4102356" y="5448858"/>
              <a:ext cx="920444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«supplies»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099464" y="3016078"/>
            <a:ext cx="2838461" cy="285774"/>
            <a:chOff x="3099464" y="3016078"/>
            <a:chExt cx="2838461" cy="285774"/>
          </a:xfrm>
        </p:grpSpPr>
        <p:sp>
          <p:nvSpPr>
            <p:cNvPr id="40" name="TextBox 39"/>
            <p:cNvSpPr txBox="1"/>
            <p:nvPr/>
          </p:nvSpPr>
          <p:spPr>
            <a:xfrm>
              <a:off x="4187295" y="3016078"/>
              <a:ext cx="920444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«supplies»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cxnSp>
          <p:nvCxnSpPr>
            <p:cNvPr id="32" name="Straight Arrow Connector 10"/>
            <p:cNvCxnSpPr>
              <a:stCxn id="28" idx="1"/>
              <a:endCxn id="7" idx="3"/>
            </p:cNvCxnSpPr>
            <p:nvPr/>
          </p:nvCxnSpPr>
          <p:spPr>
            <a:xfrm rot="10800000" flipV="1">
              <a:off x="3099464" y="3296932"/>
              <a:ext cx="2838461" cy="4920"/>
            </a:xfrm>
            <a:prstGeom prst="bentConnector3">
              <a:avLst>
                <a:gd name="adj1" fmla="val 50000"/>
              </a:avLst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887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Relating Product and Work Breakdowns</a:t>
            </a:r>
            <a:endParaRPr lang="en-US" dirty="0"/>
          </a:p>
        </p:txBody>
      </p:sp>
      <p:grpSp>
        <p:nvGrpSpPr>
          <p:cNvPr id="3" name="Group 45"/>
          <p:cNvGrpSpPr>
            <a:grpSpLocks noChangeAspect="1"/>
          </p:cNvGrpSpPr>
          <p:nvPr/>
        </p:nvGrpSpPr>
        <p:grpSpPr>
          <a:xfrm>
            <a:off x="781651" y="2890370"/>
            <a:ext cx="2841831" cy="2958785"/>
            <a:chOff x="1442874" y="1751476"/>
            <a:chExt cx="3157596" cy="3287522"/>
          </a:xfrm>
        </p:grpSpPr>
        <p:sp>
          <p:nvSpPr>
            <p:cNvPr id="7" name="Rectangle 6"/>
            <p:cNvSpPr/>
            <p:nvPr/>
          </p:nvSpPr>
          <p:spPr>
            <a:xfrm>
              <a:off x="2622752" y="1751476"/>
              <a:ext cx="1395474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3204994" y="3282290"/>
              <a:ext cx="1395476" cy="914400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442874" y="4124603"/>
              <a:ext cx="1395474" cy="914395"/>
            </a:xfrm>
            <a:prstGeom prst="rect">
              <a:avLst/>
            </a:prstGeom>
            <a:solidFill>
              <a:srgbClr val="FFF3B7"/>
            </a:solidFill>
            <a:ln>
              <a:solidFill>
                <a:srgbClr val="00009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«component»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11" name="Straight Arrow Connector 10"/>
            <p:cNvCxnSpPr>
              <a:stCxn id="7" idx="2"/>
              <a:endCxn id="9" idx="0"/>
            </p:cNvCxnSpPr>
            <p:nvPr/>
          </p:nvCxnSpPr>
          <p:spPr>
            <a:xfrm rot="5400000">
              <a:off x="2001187" y="2805300"/>
              <a:ext cx="1458727" cy="1179878"/>
            </a:xfrm>
            <a:prstGeom prst="bentConnector3">
              <a:avLst>
                <a:gd name="adj1" fmla="val 25082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0"/>
            <p:cNvCxnSpPr>
              <a:stCxn id="7" idx="2"/>
              <a:endCxn id="8" idx="0"/>
            </p:cNvCxnSpPr>
            <p:nvPr/>
          </p:nvCxnSpPr>
          <p:spPr>
            <a:xfrm rot="16200000" flipH="1">
              <a:off x="3303403" y="2682961"/>
              <a:ext cx="616415" cy="582243"/>
            </a:xfrm>
            <a:prstGeom prst="bentConnector3">
              <a:avLst>
                <a:gd name="adj1" fmla="val 58672"/>
              </a:avLst>
            </a:prstGeom>
            <a:ln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2320965" y="2684301"/>
              <a:ext cx="1032235" cy="307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«contains»</a:t>
              </a:r>
              <a:endParaRPr lang="en-US" sz="12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10" name="Group 57"/>
          <p:cNvGrpSpPr>
            <a:grpSpLocks noChangeAspect="1"/>
          </p:cNvGrpSpPr>
          <p:nvPr/>
        </p:nvGrpSpPr>
        <p:grpSpPr>
          <a:xfrm>
            <a:off x="4531921" y="2885455"/>
            <a:ext cx="3274049" cy="2959773"/>
            <a:chOff x="5396378" y="1766773"/>
            <a:chExt cx="3637860" cy="3288663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8" name="Rectangle 27"/>
            <p:cNvSpPr/>
            <p:nvPr/>
          </p:nvSpPr>
          <p:spPr>
            <a:xfrm>
              <a:off x="6958615" y="1766773"/>
              <a:ext cx="1546284" cy="914400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«work package»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spacecraft</a:t>
              </a: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396378" y="3308279"/>
              <a:ext cx="1540826" cy="914400"/>
            </a:xfrm>
            <a:prstGeom prst="rect">
              <a:avLst/>
            </a:prstGeom>
            <a:grpFill/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«work package»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telecom</a:t>
              </a: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529178" y="4141029"/>
              <a:ext cx="1505060" cy="914407"/>
            </a:xfrm>
            <a:prstGeom prst="rect">
              <a:avLst/>
            </a:prstGeom>
            <a:grpFill/>
            <a:ln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100" dirty="0" smtClean="0">
                  <a:solidFill>
                    <a:srgbClr val="262626"/>
                  </a:solidFill>
                </a:rPr>
                <a:t>«work package»</a:t>
              </a:r>
              <a:r>
                <a:rPr lang="en-US" sz="1600" dirty="0" smtClean="0">
                  <a:solidFill>
                    <a:srgbClr val="262626"/>
                  </a:solidFill>
                </a:rPr>
                <a:t/>
              </a:r>
              <a:br>
                <a:rPr lang="en-US" sz="1600" dirty="0" smtClean="0">
                  <a:solidFill>
                    <a:srgbClr val="262626"/>
                  </a:solidFill>
                </a:rPr>
              </a:br>
              <a:r>
                <a:rPr lang="en-US" sz="1600" dirty="0" smtClean="0">
                  <a:solidFill>
                    <a:srgbClr val="262626"/>
                  </a:solidFill>
                </a:rPr>
                <a:t>propulsion</a:t>
              </a:r>
            </a:p>
          </p:txBody>
        </p:sp>
        <p:cxnSp>
          <p:nvCxnSpPr>
            <p:cNvPr id="33" name="Straight Arrow Connector 10"/>
            <p:cNvCxnSpPr>
              <a:stCxn id="28" idx="2"/>
              <a:endCxn id="29" idx="0"/>
            </p:cNvCxnSpPr>
            <p:nvPr/>
          </p:nvCxnSpPr>
          <p:spPr>
            <a:xfrm rot="5400000">
              <a:off x="6635723" y="2212243"/>
              <a:ext cx="627105" cy="1564966"/>
            </a:xfrm>
            <a:prstGeom prst="bentConnector3">
              <a:avLst>
                <a:gd name="adj1" fmla="val 50000"/>
              </a:avLst>
            </a:prstGeom>
            <a:grpFill/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6629466" y="2707247"/>
              <a:ext cx="1184278" cy="30777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smtClean="0">
                  <a:solidFill>
                    <a:srgbClr val="262626"/>
                  </a:solidFill>
                </a:rPr>
                <a:t>«authorizes»</a:t>
              </a:r>
              <a:endParaRPr lang="en-US" sz="1200" dirty="0">
                <a:solidFill>
                  <a:srgbClr val="262626"/>
                </a:solidFill>
              </a:endParaRPr>
            </a:p>
          </p:txBody>
        </p:sp>
        <p:cxnSp>
          <p:nvCxnSpPr>
            <p:cNvPr id="31" name="Straight Arrow Connector 10"/>
            <p:cNvCxnSpPr>
              <a:stCxn id="28" idx="2"/>
              <a:endCxn id="30" idx="0"/>
            </p:cNvCxnSpPr>
            <p:nvPr/>
          </p:nvCxnSpPr>
          <p:spPr>
            <a:xfrm rot="16200000" flipH="1">
              <a:off x="7276804" y="3136125"/>
              <a:ext cx="1459856" cy="549950"/>
            </a:xfrm>
            <a:prstGeom prst="bentConnector3">
              <a:avLst>
                <a:gd name="adj1" fmla="val 50000"/>
              </a:avLst>
            </a:prstGeom>
            <a:grpFill/>
            <a:ln>
              <a:solidFill>
                <a:srgbClr val="800000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TextBox 51"/>
          <p:cNvSpPr txBox="1"/>
          <p:nvPr/>
        </p:nvSpPr>
        <p:spPr>
          <a:xfrm>
            <a:off x="3389448" y="1427425"/>
            <a:ext cx="2498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800000"/>
                </a:solidFill>
              </a:rPr>
              <a:t>What relationships join these structures?</a:t>
            </a:r>
            <a:endParaRPr lang="en-US" dirty="0">
              <a:solidFill>
                <a:srgbClr val="80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4187295" y="3016078"/>
            <a:ext cx="1065842" cy="27699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262626"/>
                </a:solidFill>
              </a:rPr>
              <a:t>«authorizes»</a:t>
            </a:r>
            <a:endParaRPr lang="en-US" sz="1200" dirty="0">
              <a:solidFill>
                <a:srgbClr val="262626"/>
              </a:solidFill>
            </a:endParaRPr>
          </a:p>
        </p:txBody>
      </p:sp>
      <p:cxnSp>
        <p:nvCxnSpPr>
          <p:cNvPr id="32" name="Straight Arrow Connector 10"/>
          <p:cNvCxnSpPr>
            <a:stCxn id="28" idx="1"/>
            <a:endCxn id="9" idx="3"/>
          </p:cNvCxnSpPr>
          <p:nvPr/>
        </p:nvCxnSpPr>
        <p:spPr>
          <a:xfrm rot="10800000" flipV="1">
            <a:off x="2037576" y="3296931"/>
            <a:ext cx="3900349" cy="2140743"/>
          </a:xfrm>
          <a:prstGeom prst="bentConnector3">
            <a:avLst>
              <a:gd name="adj1" fmla="val 43813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8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  <p:cxnSp>
        <p:nvCxnSpPr>
          <p:cNvPr id="27" name="Straight Arrow Connector 10"/>
          <p:cNvCxnSpPr>
            <a:stCxn id="28" idx="1"/>
            <a:endCxn id="8" idx="3"/>
          </p:cNvCxnSpPr>
          <p:nvPr/>
        </p:nvCxnSpPr>
        <p:spPr>
          <a:xfrm rot="10800000" flipV="1">
            <a:off x="3623482" y="3296932"/>
            <a:ext cx="2314442" cy="1382660"/>
          </a:xfrm>
          <a:prstGeom prst="bentConnector3">
            <a:avLst>
              <a:gd name="adj1" fmla="val 87862"/>
            </a:avLst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8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849237" y="5728623"/>
            <a:ext cx="45261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rgbClr val="800000"/>
                </a:solidFill>
              </a:rPr>
              <a:t>Authorizes</a:t>
            </a:r>
            <a:r>
              <a:rPr lang="en-US" sz="2400" b="1" dirty="0" smtClean="0">
                <a:solidFill>
                  <a:srgbClr val="800000"/>
                </a:solidFill>
              </a:rPr>
              <a:t> in this context means “is the customer for”.</a:t>
            </a:r>
            <a:endParaRPr lang="en-US" sz="2400" b="1" i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05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3400" y="1066799"/>
            <a:ext cx="8001000" cy="546762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Describes a system design clearly and transparently</a:t>
            </a:r>
          </a:p>
          <a:p>
            <a:pPr lvl="1"/>
            <a:r>
              <a:rPr lang="en-US" dirty="0" smtClean="0"/>
              <a:t>In particular, it shows a flawed design to be flawed</a:t>
            </a:r>
          </a:p>
          <a:p>
            <a:pPr>
              <a:spcBef>
                <a:spcPts val="1200"/>
              </a:spcBef>
            </a:pPr>
            <a:r>
              <a:rPr lang="en-US" dirty="0" smtClean="0"/>
              <a:t>Communicates a system design effectively to an incompletely bounded audience</a:t>
            </a:r>
          </a:p>
          <a:p>
            <a:pPr lvl="1"/>
            <a:r>
              <a:rPr lang="en-US" dirty="0" smtClean="0"/>
              <a:t>In particular, it uses standard, well-defined vocabulary and notation</a:t>
            </a:r>
          </a:p>
          <a:p>
            <a:pPr>
              <a:spcBef>
                <a:spcPts val="1200"/>
              </a:spcBef>
            </a:pPr>
            <a:r>
              <a:rPr lang="en-US" dirty="0" smtClean="0"/>
              <a:t>Lends itself to automated reasoning for</a:t>
            </a:r>
          </a:p>
          <a:p>
            <a:pPr lvl="1">
              <a:buFont typeface="Wingdings" charset="2"/>
              <a:buChar char="ü"/>
            </a:pPr>
            <a:r>
              <a:rPr lang="en-US" dirty="0" smtClean="0"/>
              <a:t>validation in modeling domain (well-formedness, etc.)</a:t>
            </a:r>
          </a:p>
          <a:p>
            <a:pPr lvl="1">
              <a:buFont typeface="Wingdings" charset="2"/>
              <a:buChar char="ü"/>
            </a:pPr>
            <a:r>
              <a:rPr lang="en-US" dirty="0" smtClean="0"/>
              <a:t>validation in engineering domain (performance, etc.)</a:t>
            </a:r>
          </a:p>
          <a:p>
            <a:pPr lvl="1">
              <a:buFont typeface="Wingdings" charset="2"/>
              <a:buChar char="ü"/>
            </a:pPr>
            <a:r>
              <a:rPr lang="en-US" dirty="0" smtClean="0"/>
              <a:t>validation in programmatic domain (cost, schedule, etc.)</a:t>
            </a:r>
          </a:p>
          <a:p>
            <a:pPr>
              <a:spcBef>
                <a:spcPts val="1200"/>
              </a:spcBef>
            </a:pPr>
            <a:r>
              <a:rPr lang="en-US" dirty="0" smtClean="0"/>
              <a:t>Lends itself to automated transformation into</a:t>
            </a:r>
          </a:p>
          <a:p>
            <a:pPr lvl="1"/>
            <a:r>
              <a:rPr lang="en-US" dirty="0" smtClean="0"/>
              <a:t>analysis specifications for discipline-specific tools</a:t>
            </a:r>
          </a:p>
          <a:p>
            <a:pPr lvl="1"/>
            <a:r>
              <a:rPr lang="en-US" dirty="0" smtClean="0"/>
              <a:t>documents or other information products</a:t>
            </a:r>
          </a:p>
          <a:p>
            <a:pPr>
              <a:spcBef>
                <a:spcPts val="1200"/>
              </a:spcBef>
            </a:pPr>
            <a:r>
              <a:rPr lang="en-US" dirty="0" smtClean="0"/>
              <a:t>Narrows the risky and expensive gap between describing a design and analyzing it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Good Model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33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SysML Basics &amp; Customization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Arial"/>
              <a:buChar char="•"/>
            </a:pPr>
            <a:r>
              <a:rPr lang="en-US" dirty="0" smtClean="0"/>
              <a:t>How modeling notations help produce good models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How the IMCE (Integrated Model Centric Initiative) ontologies help create and integrate domain models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Examples: modeling requirements, structural decomposition, analysis, work decomposition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F27A-2358-614F-9775-4EE8DA57C84B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04240"/>
            <a:ext cx="3931920" cy="639762"/>
          </a:xfrm>
        </p:spPr>
        <p:txBody>
          <a:bodyPr>
            <a:normAutofit/>
          </a:bodyPr>
          <a:lstStyle/>
          <a:p>
            <a:r>
              <a:rPr lang="en-US" sz="3200" dirty="0"/>
              <a:t>What </a:t>
            </a:r>
            <a:r>
              <a:rPr lang="en-US" sz="3200" dirty="0" smtClean="0"/>
              <a:t>SysML is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69440"/>
            <a:ext cx="4050576" cy="4520248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en-US" sz="1600" dirty="0"/>
              <a:t>A general graphical modeling language for  systems </a:t>
            </a:r>
            <a:r>
              <a:rPr lang="en-US" sz="1600" dirty="0" smtClean="0"/>
              <a:t>engineering</a:t>
            </a:r>
          </a:p>
          <a:p>
            <a:pPr>
              <a:spcBef>
                <a:spcPts val="1800"/>
              </a:spcBef>
            </a:pPr>
            <a:r>
              <a:rPr lang="en-US" sz="1600" dirty="0" smtClean="0"/>
              <a:t>OMG SysML™ is an industry standard</a:t>
            </a:r>
          </a:p>
          <a:p>
            <a:pPr>
              <a:spcBef>
                <a:spcPts val="1800"/>
              </a:spcBef>
            </a:pPr>
            <a:r>
              <a:rPr lang="en-US" sz="1600" dirty="0" smtClean="0"/>
              <a:t>SysML </a:t>
            </a:r>
            <a:r>
              <a:rPr lang="en-US" sz="1600" dirty="0"/>
              <a:t>may be used to model complex systems including hardware, software, information, personnel, procedures, and facilities</a:t>
            </a:r>
            <a:r>
              <a:rPr lang="en-US" sz="1600" dirty="0" smtClean="0"/>
              <a:t>.</a:t>
            </a:r>
          </a:p>
          <a:p>
            <a:pPr>
              <a:spcBef>
                <a:spcPts val="1800"/>
              </a:spcBef>
            </a:pPr>
            <a:r>
              <a:rPr lang="en-US" sz="1600" dirty="0" smtClean="0"/>
              <a:t>SysML </a:t>
            </a:r>
            <a:r>
              <a:rPr lang="en-US" sz="1600" dirty="0"/>
              <a:t>provides standard graphical representations for </a:t>
            </a:r>
            <a:r>
              <a:rPr lang="en-US" sz="1600" dirty="0" smtClean="0"/>
              <a:t>modeling</a:t>
            </a:r>
            <a:endParaRPr lang="en-US" sz="1600" dirty="0"/>
          </a:p>
          <a:p>
            <a:pPr lvl="1">
              <a:spcBef>
                <a:spcPts val="0"/>
              </a:spcBef>
            </a:pPr>
            <a:r>
              <a:rPr lang="en-US" sz="1400" dirty="0"/>
              <a:t>System requirements</a:t>
            </a:r>
          </a:p>
          <a:p>
            <a:pPr lvl="1">
              <a:spcBef>
                <a:spcPts val="0"/>
              </a:spcBef>
            </a:pPr>
            <a:r>
              <a:rPr lang="en-US" sz="1400" dirty="0"/>
              <a:t>Behavior,</a:t>
            </a:r>
          </a:p>
          <a:p>
            <a:pPr lvl="1">
              <a:spcBef>
                <a:spcPts val="0"/>
              </a:spcBef>
            </a:pPr>
            <a:r>
              <a:rPr lang="en-US" sz="1400" dirty="0"/>
              <a:t>Structure, and</a:t>
            </a:r>
          </a:p>
          <a:p>
            <a:pPr lvl="1">
              <a:spcBef>
                <a:spcPts val="0"/>
              </a:spcBef>
            </a:pPr>
            <a:r>
              <a:rPr lang="en-US" sz="1400" dirty="0"/>
              <a:t>Parametrics </a:t>
            </a:r>
          </a:p>
          <a:p>
            <a:pPr marL="274320" lvl="1" indent="0">
              <a:buNone/>
            </a:pPr>
            <a:r>
              <a:rPr lang="en-US" sz="1400" dirty="0" smtClean="0"/>
              <a:t>which </a:t>
            </a:r>
            <a:r>
              <a:rPr lang="en-US" sz="1400" dirty="0"/>
              <a:t>are used to integrate with other engineering models</a:t>
            </a:r>
          </a:p>
          <a:p>
            <a:pPr>
              <a:spcBef>
                <a:spcPts val="1800"/>
              </a:spcBef>
            </a:pPr>
            <a:r>
              <a:rPr lang="en-US" sz="1600" dirty="0" err="1" smtClean="0"/>
              <a:t>SysML</a:t>
            </a:r>
            <a:r>
              <a:rPr lang="en-US" sz="1600" dirty="0" smtClean="0"/>
              <a:t> extends a </a:t>
            </a:r>
            <a:r>
              <a:rPr lang="en-US" sz="1600" dirty="0"/>
              <a:t>subset of </a:t>
            </a:r>
            <a:r>
              <a:rPr lang="en-US" sz="1600" dirty="0" smtClean="0"/>
              <a:t>UML</a:t>
            </a:r>
            <a:endParaRPr lang="en-US" sz="16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904240"/>
            <a:ext cx="3931920" cy="639762"/>
          </a:xfrm>
        </p:spPr>
        <p:txBody>
          <a:bodyPr>
            <a:normAutofit fontScale="92500"/>
          </a:bodyPr>
          <a:lstStyle/>
          <a:p>
            <a:r>
              <a:rPr lang="en-US" sz="3200" dirty="0"/>
              <a:t>What SysML is not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1869439"/>
            <a:ext cx="3931920" cy="461732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5000"/>
              </a:lnSpc>
            </a:pPr>
            <a:r>
              <a:rPr lang="en-US" dirty="0" smtClean="0"/>
              <a:t>NOT </a:t>
            </a:r>
            <a:r>
              <a:rPr lang="en-US" dirty="0"/>
              <a:t>a methodology or a tool</a:t>
            </a:r>
          </a:p>
          <a:p>
            <a:pPr lvl="1">
              <a:lnSpc>
                <a:spcPct val="105000"/>
              </a:lnSpc>
            </a:pPr>
            <a:r>
              <a:rPr lang="en-US" dirty="0"/>
              <a:t>SysML is methodology- and tool-independent</a:t>
            </a:r>
          </a:p>
          <a:p>
            <a:pPr>
              <a:lnSpc>
                <a:spcPct val="105000"/>
              </a:lnSpc>
              <a:spcBef>
                <a:spcPts val="2400"/>
              </a:spcBef>
            </a:pPr>
            <a:r>
              <a:rPr lang="en-US" dirty="0" smtClean="0"/>
              <a:t>NOT </a:t>
            </a:r>
            <a:r>
              <a:rPr lang="en-US" dirty="0"/>
              <a:t>the same thing as MBSE</a:t>
            </a:r>
          </a:p>
          <a:p>
            <a:pPr lvl="1">
              <a:lnSpc>
                <a:spcPct val="105000"/>
              </a:lnSpc>
            </a:pPr>
            <a:r>
              <a:rPr lang="en-US" dirty="0"/>
              <a:t>SysML is an MBSE enabler, as a standard visual modeling language and </a:t>
            </a:r>
            <a:r>
              <a:rPr lang="en-US" i="1" dirty="0"/>
              <a:t>lingua franca</a:t>
            </a:r>
          </a:p>
          <a:p>
            <a:pPr>
              <a:lnSpc>
                <a:spcPct val="105000"/>
              </a:lnSpc>
              <a:spcBef>
                <a:spcPts val="2400"/>
              </a:spcBef>
            </a:pPr>
            <a:r>
              <a:rPr lang="en-US" dirty="0" smtClean="0"/>
              <a:t>NOT </a:t>
            </a:r>
            <a:r>
              <a:rPr lang="en-US" dirty="0"/>
              <a:t>intended to replace current investments in modeling within other engineering disciplines. NOR could it.</a:t>
            </a:r>
          </a:p>
          <a:p>
            <a:pPr lvl="1">
              <a:lnSpc>
                <a:spcPct val="105000"/>
              </a:lnSpc>
            </a:pPr>
            <a:r>
              <a:rPr lang="en-US" dirty="0"/>
              <a:t>SysML models are  intended to be used as integrators of other discipline models, thus enabling integrated model-centric engineering</a:t>
            </a:r>
          </a:p>
          <a:p>
            <a:pPr>
              <a:lnSpc>
                <a:spcPct val="105000"/>
              </a:lnSpc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F27A-2358-614F-9775-4EE8DA57C84B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83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D6CBC7E-820A-5745-8E9F-1C200BF02501}" type="slidenum">
              <a:rPr lang="en-US"/>
              <a:pPr/>
              <a:t>45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7772400" cy="685800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dirty="0" smtClean="0"/>
              <a:t>SysML - A Graphical Language for Representing Systems Models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3858955" y="1144010"/>
            <a:ext cx="1133528" cy="7465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SysML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151954" y="2799135"/>
            <a:ext cx="1225274" cy="7465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Structure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756601" y="2796415"/>
            <a:ext cx="1323130" cy="746515"/>
          </a:xfrm>
          <a:prstGeom prst="rect">
            <a:avLst/>
          </a:prstGeom>
          <a:solidFill>
            <a:srgbClr val="C5EC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Requirement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50280" y="2803390"/>
            <a:ext cx="1133528" cy="7465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Behavior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26022" y="4759060"/>
            <a:ext cx="929507" cy="746515"/>
          </a:xfrm>
          <a:prstGeom prst="rect">
            <a:avLst/>
          </a:prstGeom>
          <a:solidFill>
            <a:srgbClr val="FFEFCE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Activity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124518" y="4766035"/>
            <a:ext cx="1033435" cy="74651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Sequence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29651" y="4763315"/>
            <a:ext cx="982259" cy="74651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State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Machine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296007" y="4770289"/>
            <a:ext cx="1018329" cy="74651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Use Case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556245" y="4767569"/>
            <a:ext cx="1083482" cy="746515"/>
          </a:xfrm>
          <a:prstGeom prst="rect">
            <a:avLst/>
          </a:prstGeom>
          <a:solidFill>
            <a:srgbClr val="FFEFCE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Block 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Definition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38931" y="4764849"/>
            <a:ext cx="983834" cy="746515"/>
          </a:xfrm>
          <a:prstGeom prst="rect">
            <a:avLst/>
          </a:prstGeom>
          <a:solidFill>
            <a:srgbClr val="FFEFCE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Internal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Block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24665" y="4762129"/>
            <a:ext cx="1143909" cy="746515"/>
          </a:xfrm>
          <a:prstGeom prst="rect">
            <a:avLst/>
          </a:prstGeom>
          <a:solidFill>
            <a:srgbClr val="C5EC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Parametric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65520" y="4759409"/>
            <a:ext cx="949339" cy="74651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Package</a:t>
            </a:r>
          </a:p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Diagram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07272" y="5937594"/>
            <a:ext cx="307037" cy="18964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en-US" sz="1600" dirty="0" smtClean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3696" y="5894559"/>
            <a:ext cx="115929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Same as UML</a:t>
            </a:r>
            <a:endParaRPr lang="en-US" sz="1200" dirty="0"/>
          </a:p>
        </p:txBody>
      </p:sp>
      <p:sp>
        <p:nvSpPr>
          <p:cNvPr id="23" name="Rectangle 22"/>
          <p:cNvSpPr/>
          <p:nvPr/>
        </p:nvSpPr>
        <p:spPr>
          <a:xfrm>
            <a:off x="514262" y="6225724"/>
            <a:ext cx="307037" cy="189645"/>
          </a:xfrm>
          <a:prstGeom prst="rect">
            <a:avLst/>
          </a:prstGeom>
          <a:solidFill>
            <a:srgbClr val="FFEFCE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en-US" sz="1600" dirty="0" smtClean="0">
              <a:solidFill>
                <a:srgbClr val="00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40686" y="6182689"/>
            <a:ext cx="15440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Modification of UML</a:t>
            </a:r>
            <a:endParaRPr lang="en-US" sz="1200" dirty="0"/>
          </a:p>
        </p:txBody>
      </p:sp>
      <p:sp>
        <p:nvSpPr>
          <p:cNvPr id="25" name="Rectangle 24"/>
          <p:cNvSpPr/>
          <p:nvPr/>
        </p:nvSpPr>
        <p:spPr>
          <a:xfrm>
            <a:off x="521252" y="6504159"/>
            <a:ext cx="307037" cy="189645"/>
          </a:xfrm>
          <a:prstGeom prst="rect">
            <a:avLst/>
          </a:prstGeom>
          <a:solidFill>
            <a:srgbClr val="C5ECFF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en-US" sz="1600" dirty="0" smtClean="0">
              <a:solidFill>
                <a:srgbClr val="0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847676" y="6461124"/>
            <a:ext cx="95410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Not in UML</a:t>
            </a:r>
            <a:endParaRPr lang="en-US" sz="1200" dirty="0"/>
          </a:p>
        </p:txBody>
      </p:sp>
      <p:sp>
        <p:nvSpPr>
          <p:cNvPr id="7" name="Isosceles Triangle 6"/>
          <p:cNvSpPr/>
          <p:nvPr/>
        </p:nvSpPr>
        <p:spPr>
          <a:xfrm>
            <a:off x="4313892" y="1900220"/>
            <a:ext cx="213271" cy="193900"/>
          </a:xfrm>
          <a:prstGeom prst="triangle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Isosceles Triangle 27"/>
          <p:cNvSpPr/>
          <p:nvPr/>
        </p:nvSpPr>
        <p:spPr>
          <a:xfrm>
            <a:off x="2081547" y="3565040"/>
            <a:ext cx="213271" cy="193900"/>
          </a:xfrm>
          <a:prstGeom prst="triangle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Isosceles Triangle 28"/>
          <p:cNvSpPr/>
          <p:nvPr/>
        </p:nvSpPr>
        <p:spPr>
          <a:xfrm>
            <a:off x="6664141" y="3552625"/>
            <a:ext cx="213271" cy="193900"/>
          </a:xfrm>
          <a:prstGeom prst="triangle">
            <a:avLst/>
          </a:prstGeom>
          <a:noFill/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Elbow Connector 21"/>
          <p:cNvCxnSpPr>
            <a:stCxn id="12" idx="0"/>
            <a:endCxn id="7" idx="3"/>
          </p:cNvCxnSpPr>
          <p:nvPr/>
        </p:nvCxnSpPr>
        <p:spPr>
          <a:xfrm rot="5400000" flipH="1" flipV="1">
            <a:off x="2964151" y="1347013"/>
            <a:ext cx="709270" cy="2203484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29"/>
          <p:cNvCxnSpPr>
            <a:stCxn id="10" idx="0"/>
            <a:endCxn id="7" idx="3"/>
          </p:cNvCxnSpPr>
          <p:nvPr/>
        </p:nvCxnSpPr>
        <p:spPr>
          <a:xfrm rot="16200000" flipV="1">
            <a:off x="5240053" y="1274596"/>
            <a:ext cx="705015" cy="2344063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16" name="Straight Connector 60415"/>
          <p:cNvCxnSpPr>
            <a:stCxn id="11" idx="0"/>
            <a:endCxn id="7" idx="3"/>
          </p:cNvCxnSpPr>
          <p:nvPr/>
        </p:nvCxnSpPr>
        <p:spPr>
          <a:xfrm flipV="1">
            <a:off x="4418166" y="2094120"/>
            <a:ext cx="2362" cy="702295"/>
          </a:xfrm>
          <a:prstGeom prst="line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18" name="Elbow Connector 60417"/>
          <p:cNvCxnSpPr>
            <a:stCxn id="13" idx="0"/>
            <a:endCxn id="28" idx="3"/>
          </p:cNvCxnSpPr>
          <p:nvPr/>
        </p:nvCxnSpPr>
        <p:spPr>
          <a:xfrm rot="5400000" flipH="1" flipV="1">
            <a:off x="889419" y="3460297"/>
            <a:ext cx="1000120" cy="1597407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20" name="Elbow Connector 60419"/>
          <p:cNvCxnSpPr>
            <a:stCxn id="28" idx="3"/>
            <a:endCxn id="14" idx="0"/>
          </p:cNvCxnSpPr>
          <p:nvPr/>
        </p:nvCxnSpPr>
        <p:spPr>
          <a:xfrm rot="5400000">
            <a:off x="1411163" y="3989014"/>
            <a:ext cx="1007095" cy="546947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22" name="Elbow Connector 60421"/>
          <p:cNvCxnSpPr>
            <a:stCxn id="15" idx="0"/>
            <a:endCxn id="28" idx="3"/>
          </p:cNvCxnSpPr>
          <p:nvPr/>
        </p:nvCxnSpPr>
        <p:spPr>
          <a:xfrm rot="16200000" flipV="1">
            <a:off x="1952295" y="3994829"/>
            <a:ext cx="1004375" cy="532598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24" name="Elbow Connector 60423"/>
          <p:cNvCxnSpPr>
            <a:stCxn id="16" idx="0"/>
            <a:endCxn id="28" idx="3"/>
          </p:cNvCxnSpPr>
          <p:nvPr/>
        </p:nvCxnSpPr>
        <p:spPr>
          <a:xfrm rot="16200000" flipV="1">
            <a:off x="2491004" y="3456120"/>
            <a:ext cx="1011349" cy="1616989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26" name="Elbow Connector 60425"/>
          <p:cNvCxnSpPr>
            <a:stCxn id="29" idx="3"/>
            <a:endCxn id="17" idx="0"/>
          </p:cNvCxnSpPr>
          <p:nvPr/>
        </p:nvCxnSpPr>
        <p:spPr>
          <a:xfrm rot="5400000">
            <a:off x="5423860" y="3420652"/>
            <a:ext cx="1021044" cy="1672791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28" name="Elbow Connector 60427"/>
          <p:cNvCxnSpPr>
            <a:stCxn id="29" idx="3"/>
            <a:endCxn id="18" idx="0"/>
          </p:cNvCxnSpPr>
          <p:nvPr/>
        </p:nvCxnSpPr>
        <p:spPr>
          <a:xfrm rot="5400000">
            <a:off x="5991651" y="3985723"/>
            <a:ext cx="1018324" cy="539929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30" name="Elbow Connector 60429"/>
          <p:cNvCxnSpPr>
            <a:stCxn id="19" idx="0"/>
            <a:endCxn id="29" idx="3"/>
          </p:cNvCxnSpPr>
          <p:nvPr/>
        </p:nvCxnSpPr>
        <p:spPr>
          <a:xfrm rot="16200000" flipV="1">
            <a:off x="6575897" y="3941405"/>
            <a:ext cx="1015604" cy="625843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432" name="Elbow Connector 60431"/>
          <p:cNvCxnSpPr>
            <a:stCxn id="20" idx="0"/>
            <a:endCxn id="29" idx="3"/>
          </p:cNvCxnSpPr>
          <p:nvPr/>
        </p:nvCxnSpPr>
        <p:spPr>
          <a:xfrm rot="16200000" flipV="1">
            <a:off x="7149042" y="3368260"/>
            <a:ext cx="1012884" cy="1769413"/>
          </a:xfrm>
          <a:prstGeom prst="bentConnector3">
            <a:avLst/>
          </a:prstGeom>
          <a:ln w="12700" cmpd="sng"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78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SysML Synopsis</a:t>
            </a:r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668" y="1394980"/>
            <a:ext cx="8041797" cy="5253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451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Domain Specific Language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9295" y="1113692"/>
            <a:ext cx="8195105" cy="5546772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ts val="2400"/>
              </a:spcBef>
            </a:pPr>
            <a:r>
              <a:rPr lang="en-US" dirty="0" smtClean="0"/>
              <a:t>SysML is a language that supports the practice of model-based systems engineering</a:t>
            </a:r>
          </a:p>
          <a:p>
            <a:pPr>
              <a:lnSpc>
                <a:spcPct val="90000"/>
              </a:lnSpc>
              <a:spcBef>
                <a:spcPts val="2400"/>
              </a:spcBef>
            </a:pPr>
            <a:r>
              <a:rPr lang="en-US" dirty="0" smtClean="0"/>
              <a:t>SysML is very general. It has no vocabulary specific to spacecraft or its engineering disciplines</a:t>
            </a:r>
          </a:p>
          <a:p>
            <a:pPr>
              <a:lnSpc>
                <a:spcPct val="90000"/>
              </a:lnSpc>
              <a:spcBef>
                <a:spcPts val="2400"/>
              </a:spcBef>
            </a:pPr>
            <a:r>
              <a:rPr lang="en-US" dirty="0" smtClean="0"/>
              <a:t>However, the language </a:t>
            </a:r>
            <a:r>
              <a:rPr lang="en-US" i="1" dirty="0" smtClean="0"/>
              <a:t>can</a:t>
            </a:r>
            <a:r>
              <a:rPr lang="en-US" dirty="0" smtClean="0"/>
              <a:t> be extended by defining new concepts, packaged in a </a:t>
            </a:r>
            <a:r>
              <a:rPr lang="en-US" b="1" dirty="0" smtClean="0"/>
              <a:t>profile</a:t>
            </a:r>
            <a:endParaRPr lang="en-US" dirty="0" smtClean="0"/>
          </a:p>
          <a:p>
            <a:pPr>
              <a:lnSpc>
                <a:spcPct val="90000"/>
              </a:lnSpc>
              <a:spcBef>
                <a:spcPts val="2400"/>
              </a:spcBef>
            </a:pPr>
            <a:r>
              <a:rPr lang="en-US" dirty="0" smtClean="0"/>
              <a:t>The new concepts, and the grammar for using them in well-formed statements, is an </a:t>
            </a:r>
            <a:r>
              <a:rPr lang="en-US" b="1" dirty="0" smtClean="0"/>
              <a:t>ontology</a:t>
            </a:r>
          </a:p>
          <a:p>
            <a:pPr>
              <a:lnSpc>
                <a:spcPct val="90000"/>
              </a:lnSpc>
              <a:spcBef>
                <a:spcPts val="2400"/>
              </a:spcBef>
            </a:pPr>
            <a:r>
              <a:rPr lang="en-US" dirty="0"/>
              <a:t>SysML tools </a:t>
            </a:r>
            <a:r>
              <a:rPr lang="en-US" dirty="0" smtClean="0"/>
              <a:t>can be customized for </a:t>
            </a:r>
            <a:r>
              <a:rPr lang="en-US" dirty="0"/>
              <a:t>spacecraft </a:t>
            </a:r>
            <a:r>
              <a:rPr lang="en-US" dirty="0" smtClean="0"/>
              <a:t>engineering by defining ontologies and packaging them in profiles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447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Isosceles Triangle 93"/>
          <p:cNvSpPr/>
          <p:nvPr/>
        </p:nvSpPr>
        <p:spPr>
          <a:xfrm>
            <a:off x="5059606" y="4960595"/>
            <a:ext cx="117743" cy="92519"/>
          </a:xfrm>
          <a:prstGeom prst="triangle">
            <a:avLst/>
          </a:prstGeom>
          <a:solidFill>
            <a:schemeClr val="bg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05331" y="0"/>
            <a:ext cx="7772400" cy="701828"/>
          </a:xfrm>
        </p:spPr>
        <p:txBody>
          <a:bodyPr/>
          <a:lstStyle/>
          <a:p>
            <a:r>
              <a:rPr lang="en-US" sz="2800" dirty="0" smtClean="0"/>
              <a:t>What is an Ontology?</a:t>
            </a:r>
            <a:endParaRPr lang="en-US" sz="2800" dirty="0"/>
          </a:p>
        </p:txBody>
      </p:sp>
      <p:sp>
        <p:nvSpPr>
          <p:cNvPr id="110" name="Content Placeholder 109"/>
          <p:cNvSpPr>
            <a:spLocks noGrp="1"/>
          </p:cNvSpPr>
          <p:nvPr>
            <p:ph idx="1"/>
          </p:nvPr>
        </p:nvSpPr>
        <p:spPr>
          <a:xfrm>
            <a:off x="103236" y="925871"/>
            <a:ext cx="3171916" cy="4531031"/>
          </a:xfr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marL="171450" indent="-171450">
              <a:spcBef>
                <a:spcPts val="1800"/>
              </a:spcBef>
            </a:pPr>
            <a:r>
              <a:rPr lang="en-US" sz="1800" b="0" dirty="0" smtClean="0">
                <a:solidFill>
                  <a:srgbClr val="663300"/>
                </a:solidFill>
              </a:rPr>
              <a:t>An ontology describes </a:t>
            </a:r>
            <a:r>
              <a:rPr lang="en-US" sz="1800" b="0" u="sng" dirty="0" smtClean="0">
                <a:solidFill>
                  <a:srgbClr val="663300"/>
                </a:solidFill>
              </a:rPr>
              <a:t>concepts</a:t>
            </a:r>
            <a:r>
              <a:rPr lang="en-US" sz="1800" b="0" dirty="0" smtClean="0">
                <a:solidFill>
                  <a:srgbClr val="663300"/>
                </a:solidFill>
              </a:rPr>
              <a:t> and </a:t>
            </a:r>
            <a:r>
              <a:rPr lang="en-US" sz="1800" b="0" u="sng" dirty="0" smtClean="0">
                <a:solidFill>
                  <a:srgbClr val="663300"/>
                </a:solidFill>
              </a:rPr>
              <a:t>relationships</a:t>
            </a:r>
            <a:r>
              <a:rPr lang="en-US" sz="1800" b="0" dirty="0" smtClean="0">
                <a:solidFill>
                  <a:srgbClr val="663300"/>
                </a:solidFill>
              </a:rPr>
              <a:t> for a domain of interest</a:t>
            </a:r>
          </a:p>
          <a:p>
            <a:pPr marL="171450" indent="-171450">
              <a:spcBef>
                <a:spcPts val="1200"/>
              </a:spcBef>
            </a:pPr>
            <a:r>
              <a:rPr lang="en-US" sz="1800" b="0" dirty="0" smtClean="0">
                <a:solidFill>
                  <a:srgbClr val="663300"/>
                </a:solidFill>
              </a:rPr>
              <a:t>Concepts have </a:t>
            </a:r>
            <a:r>
              <a:rPr lang="en-US" sz="1800" b="0" u="sng" dirty="0" smtClean="0">
                <a:solidFill>
                  <a:srgbClr val="663300"/>
                </a:solidFill>
              </a:rPr>
              <a:t>relationships</a:t>
            </a:r>
            <a:r>
              <a:rPr lang="en-US" sz="1800" b="0" dirty="0" smtClean="0">
                <a:solidFill>
                  <a:srgbClr val="663300"/>
                </a:solidFill>
              </a:rPr>
              <a:t> to each other</a:t>
            </a:r>
          </a:p>
          <a:p>
            <a:pPr marL="171450" indent="-171450">
              <a:spcBef>
                <a:spcPts val="1200"/>
              </a:spcBef>
            </a:pPr>
            <a:r>
              <a:rPr lang="en-US" sz="1800" dirty="0">
                <a:solidFill>
                  <a:srgbClr val="663300"/>
                </a:solidFill>
              </a:rPr>
              <a:t>Ontologies specify </a:t>
            </a:r>
            <a:r>
              <a:rPr lang="en-US" sz="1800" u="sng" dirty="0">
                <a:solidFill>
                  <a:srgbClr val="663300"/>
                </a:solidFill>
              </a:rPr>
              <a:t>legal sentences</a:t>
            </a:r>
          </a:p>
          <a:p>
            <a:pPr marL="171450" indent="-171450">
              <a:spcBef>
                <a:spcPts val="1200"/>
              </a:spcBef>
            </a:pPr>
            <a:r>
              <a:rPr lang="en-US" sz="1800" dirty="0">
                <a:solidFill>
                  <a:srgbClr val="663300"/>
                </a:solidFill>
              </a:rPr>
              <a:t>Some concepts form a </a:t>
            </a:r>
            <a:r>
              <a:rPr lang="en-US" sz="1800" u="sng" dirty="0">
                <a:solidFill>
                  <a:srgbClr val="663300"/>
                </a:solidFill>
              </a:rPr>
              <a:t>type hierarchy</a:t>
            </a:r>
          </a:p>
          <a:p>
            <a:pPr marL="171450" indent="-171450">
              <a:spcBef>
                <a:spcPts val="1200"/>
              </a:spcBef>
            </a:pPr>
            <a:r>
              <a:rPr lang="en-US" sz="1800" b="0" dirty="0" smtClean="0">
                <a:solidFill>
                  <a:srgbClr val="663300"/>
                </a:solidFill>
              </a:rPr>
              <a:t>Concepts have </a:t>
            </a:r>
            <a:r>
              <a:rPr lang="en-US" sz="1800" b="0" u="sng" dirty="0" smtClean="0">
                <a:solidFill>
                  <a:srgbClr val="663300"/>
                </a:solidFill>
              </a:rPr>
              <a:t>properties</a:t>
            </a:r>
          </a:p>
          <a:p>
            <a:pPr marL="631825" lvl="1" indent="-231775">
              <a:spcBef>
                <a:spcPts val="0"/>
              </a:spcBef>
            </a:pPr>
            <a:r>
              <a:rPr lang="en-US" sz="1400" b="0" i="1" dirty="0" smtClean="0">
                <a:solidFill>
                  <a:srgbClr val="663300"/>
                </a:solidFill>
              </a:rPr>
              <a:t>e.g.,</a:t>
            </a:r>
            <a:r>
              <a:rPr lang="en-US" sz="1400" b="0" dirty="0" smtClean="0">
                <a:solidFill>
                  <a:srgbClr val="663300"/>
                </a:solidFill>
              </a:rPr>
              <a:t> mass</a:t>
            </a:r>
          </a:p>
          <a:p>
            <a:pPr marL="171450" indent="-171450">
              <a:spcBef>
                <a:spcPts val="1200"/>
              </a:spcBef>
            </a:pPr>
            <a:r>
              <a:rPr lang="en-US" sz="1800" b="0" dirty="0" smtClean="0">
                <a:solidFill>
                  <a:srgbClr val="663300"/>
                </a:solidFill>
              </a:rPr>
              <a:t>Ontologies have </a:t>
            </a:r>
            <a:r>
              <a:rPr lang="en-US" sz="1800" b="0" u="sng" dirty="0" smtClean="0">
                <a:solidFill>
                  <a:srgbClr val="663300"/>
                </a:solidFill>
              </a:rPr>
              <a:t>rules</a:t>
            </a:r>
            <a:r>
              <a:rPr lang="en-US" sz="1800" b="0" dirty="0" smtClean="0">
                <a:solidFill>
                  <a:srgbClr val="663300"/>
                </a:solidFill>
              </a:rPr>
              <a:t> </a:t>
            </a:r>
          </a:p>
          <a:p>
            <a:pPr marL="631825" lvl="1" indent="-231775">
              <a:spcBef>
                <a:spcPts val="0"/>
              </a:spcBef>
            </a:pPr>
            <a:r>
              <a:rPr lang="en-US" sz="1400" i="1" dirty="0">
                <a:solidFill>
                  <a:srgbClr val="663300"/>
                </a:solidFill>
              </a:rPr>
              <a:t>e</a:t>
            </a:r>
            <a:r>
              <a:rPr lang="en-US" sz="1400" i="1" dirty="0" smtClean="0">
                <a:solidFill>
                  <a:srgbClr val="663300"/>
                </a:solidFill>
              </a:rPr>
              <a:t>.g.</a:t>
            </a:r>
            <a:r>
              <a:rPr lang="en-US" sz="1400" dirty="0" smtClean="0">
                <a:solidFill>
                  <a:srgbClr val="663300"/>
                </a:solidFill>
              </a:rPr>
              <a:t>, </a:t>
            </a:r>
            <a:r>
              <a:rPr lang="en-US" sz="1400" b="0" dirty="0" smtClean="0">
                <a:solidFill>
                  <a:srgbClr val="663300"/>
                </a:solidFill>
              </a:rPr>
              <a:t>a function is performed by exactly one component</a:t>
            </a:r>
            <a:endParaRPr lang="en-US" sz="1400" b="0" dirty="0">
              <a:solidFill>
                <a:srgbClr val="663300"/>
              </a:solidFill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6421511" y="3734618"/>
            <a:ext cx="942975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Mission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5499508" y="1453450"/>
            <a:ext cx="1157287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Requirement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438102" y="2757860"/>
            <a:ext cx="1262063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Component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195813" y="3741489"/>
            <a:ext cx="793333" cy="308526"/>
          </a:xfrm>
          <a:prstGeom prst="rect">
            <a:avLst/>
          </a:prstGeom>
          <a:solidFill>
            <a:srgbClr val="FEFEC5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Project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7685578" y="2752576"/>
            <a:ext cx="993849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Interface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457249" y="4712605"/>
            <a:ext cx="879475" cy="309583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Objective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15" name="Straight Connector 14"/>
          <p:cNvCxnSpPr>
            <a:stCxn id="4" idx="2"/>
            <a:endCxn id="13" idx="0"/>
          </p:cNvCxnSpPr>
          <p:nvPr/>
        </p:nvCxnSpPr>
        <p:spPr bwMode="auto">
          <a:xfrm rot="16200000" flipH="1">
            <a:off x="6560263" y="4375880"/>
            <a:ext cx="669461" cy="3988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cxnSp>
        <p:nvCxnSpPr>
          <p:cNvPr id="18" name="Straight Connector 17"/>
          <p:cNvCxnSpPr>
            <a:stCxn id="10" idx="1"/>
            <a:endCxn id="4" idx="3"/>
          </p:cNvCxnSpPr>
          <p:nvPr/>
        </p:nvCxnSpPr>
        <p:spPr bwMode="auto">
          <a:xfrm rot="10800000">
            <a:off x="7364487" y="3888882"/>
            <a:ext cx="831327" cy="6871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cxnSp>
        <p:nvCxnSpPr>
          <p:cNvPr id="26" name="Straight Connector 25"/>
          <p:cNvCxnSpPr>
            <a:stCxn id="11" idx="1"/>
            <a:endCxn id="8" idx="3"/>
          </p:cNvCxnSpPr>
          <p:nvPr/>
        </p:nvCxnSpPr>
        <p:spPr bwMode="auto">
          <a:xfrm rot="10800000" flipV="1">
            <a:off x="6700166" y="2906839"/>
            <a:ext cx="985413" cy="5284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triangle" w="med" len="lg"/>
            <a:tailEnd type="none" w="med" len="med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sp>
        <p:nvSpPr>
          <p:cNvPr id="43" name="TextBox 42"/>
          <p:cNvSpPr txBox="1"/>
          <p:nvPr/>
        </p:nvSpPr>
        <p:spPr>
          <a:xfrm>
            <a:off x="6808160" y="2637175"/>
            <a:ext cx="812980" cy="276999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presents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33813" y="3608806"/>
            <a:ext cx="838678" cy="276999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executes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645891" y="2637175"/>
            <a:ext cx="829887" cy="276999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performs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878711" y="4191818"/>
            <a:ext cx="770225" cy="276999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pursues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573911" y="3285976"/>
            <a:ext cx="753168" cy="276999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deploys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54" name="TextBox 59"/>
          <p:cNvSpPr txBox="1">
            <a:spLocks noChangeArrowheads="1"/>
          </p:cNvSpPr>
          <p:nvPr/>
        </p:nvSpPr>
        <p:spPr bwMode="auto">
          <a:xfrm>
            <a:off x="5348275" y="1942177"/>
            <a:ext cx="82147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specifies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76" name="Rectangle 75"/>
          <p:cNvSpPr/>
          <p:nvPr/>
        </p:nvSpPr>
        <p:spPr bwMode="auto">
          <a:xfrm>
            <a:off x="3542203" y="2754053"/>
            <a:ext cx="1019175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Function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78" name="Straight Arrow Connector 77"/>
          <p:cNvCxnSpPr>
            <a:stCxn id="8" idx="1"/>
            <a:endCxn id="76" idx="3"/>
          </p:cNvCxnSpPr>
          <p:nvPr/>
        </p:nvCxnSpPr>
        <p:spPr>
          <a:xfrm rot="10800000">
            <a:off x="4561378" y="2908317"/>
            <a:ext cx="876724" cy="3807"/>
          </a:xfrm>
          <a:prstGeom prst="straightConnector1">
            <a:avLst/>
          </a:prstGeom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stCxn id="8" idx="0"/>
            <a:endCxn id="6" idx="2"/>
          </p:cNvCxnSpPr>
          <p:nvPr/>
        </p:nvCxnSpPr>
        <p:spPr bwMode="auto">
          <a:xfrm rot="5400000" flipH="1" flipV="1">
            <a:off x="5575701" y="2255409"/>
            <a:ext cx="995884" cy="9018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triangle" w="med" len="lg"/>
            <a:tailEnd type="none" w="med" len="med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sp>
        <p:nvSpPr>
          <p:cNvPr id="118" name="TextBox 117"/>
          <p:cNvSpPr txBox="1"/>
          <p:nvPr/>
        </p:nvSpPr>
        <p:spPr>
          <a:xfrm>
            <a:off x="228600" y="5555226"/>
            <a:ext cx="1696884" cy="1150373"/>
          </a:xfrm>
          <a:prstGeom prst="rect">
            <a:avLst/>
          </a:prstGeom>
          <a:solidFill>
            <a:srgbClr val="CCFFCC"/>
          </a:solidFill>
          <a:ln>
            <a:solidFill>
              <a:schemeClr val="tx1"/>
            </a:solidFill>
          </a:ln>
        </p:spPr>
        <p:txBody>
          <a:bodyPr wrap="square">
            <a:prstTxWarp prst="textNoShape">
              <a:avLst/>
            </a:prstTxWarp>
            <a:noAutofit/>
          </a:bodyPr>
          <a:lstStyle/>
          <a:p>
            <a:r>
              <a:rPr lang="en-US" sz="1400" b="1" dirty="0" smtClean="0">
                <a:latin typeface="Arial" charset="0"/>
              </a:rPr>
              <a:t>Legend</a:t>
            </a:r>
            <a:endParaRPr lang="en-US" sz="1400" b="1" dirty="0"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32844" y="5882979"/>
            <a:ext cx="762000" cy="260967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200" b="0" i="0" dirty="0" smtClean="0">
                <a:latin typeface="Arial" charset="0"/>
                <a:ea typeface="Arial" charset="0"/>
                <a:cs typeface="Arial" charset="0"/>
              </a:rPr>
              <a:t>Concept</a:t>
            </a:r>
            <a:endParaRPr lang="en-US" sz="12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02624" y="6129060"/>
            <a:ext cx="1009774" cy="276999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relationship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119" name="Isosceles Triangle 118"/>
          <p:cNvSpPr/>
          <p:nvPr/>
        </p:nvSpPr>
        <p:spPr>
          <a:xfrm rot="16200000" flipV="1">
            <a:off x="1568962" y="6570039"/>
            <a:ext cx="117743" cy="92519"/>
          </a:xfrm>
          <a:prstGeom prst="triangle">
            <a:avLst/>
          </a:prstGeom>
          <a:solidFill>
            <a:schemeClr val="bg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/>
          </a:p>
        </p:txBody>
      </p:sp>
      <p:cxnSp>
        <p:nvCxnSpPr>
          <p:cNvPr id="126" name="Straight Connector 125"/>
          <p:cNvCxnSpPr>
            <a:stCxn id="119" idx="3"/>
          </p:cNvCxnSpPr>
          <p:nvPr/>
        </p:nvCxnSpPr>
        <p:spPr bwMode="auto">
          <a:xfrm rot="10800000">
            <a:off x="512104" y="6616298"/>
            <a:ext cx="1069470" cy="1588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cxnSp>
        <p:nvCxnSpPr>
          <p:cNvPr id="134" name="Straight Connector 133"/>
          <p:cNvCxnSpPr/>
          <p:nvPr/>
        </p:nvCxnSpPr>
        <p:spPr bwMode="auto">
          <a:xfrm rot="10800000" flipV="1">
            <a:off x="512104" y="6377049"/>
            <a:ext cx="1143000" cy="1005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triangle" w="med" len="lg"/>
            <a:tailEnd type="none" w="med" len="med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sp>
        <p:nvSpPr>
          <p:cNvPr id="69" name="TextBox 68"/>
          <p:cNvSpPr txBox="1"/>
          <p:nvPr/>
        </p:nvSpPr>
        <p:spPr>
          <a:xfrm>
            <a:off x="512104" y="6376719"/>
            <a:ext cx="813055" cy="276999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200" b="0" i="1" dirty="0" smtClean="0">
                <a:latin typeface="Arial" charset="0"/>
              </a:rPr>
              <a:t>a type of</a:t>
            </a:r>
            <a:endParaRPr lang="en-US" sz="1200" b="0" i="1" dirty="0">
              <a:latin typeface="Arial" charset="0"/>
            </a:endParaRPr>
          </a:p>
        </p:txBody>
      </p:sp>
      <p:sp>
        <p:nvSpPr>
          <p:cNvPr id="97" name="Isosceles Triangle 96"/>
          <p:cNvSpPr/>
          <p:nvPr/>
        </p:nvSpPr>
        <p:spPr>
          <a:xfrm>
            <a:off x="5735711" y="3065290"/>
            <a:ext cx="117743" cy="92519"/>
          </a:xfrm>
          <a:prstGeom prst="triangle">
            <a:avLst/>
          </a:prstGeom>
          <a:solidFill>
            <a:schemeClr val="bg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 dirty="0"/>
          </a:p>
        </p:txBody>
      </p:sp>
      <p:sp>
        <p:nvSpPr>
          <p:cNvPr id="98" name="Rectangle 97"/>
          <p:cNvSpPr/>
          <p:nvPr/>
        </p:nvSpPr>
        <p:spPr bwMode="auto">
          <a:xfrm>
            <a:off x="2740746" y="5724376"/>
            <a:ext cx="990600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Antenna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102" name="Straight Connector 101"/>
          <p:cNvCxnSpPr>
            <a:endCxn id="97" idx="3"/>
          </p:cNvCxnSpPr>
          <p:nvPr/>
        </p:nvCxnSpPr>
        <p:spPr bwMode="auto">
          <a:xfrm rot="5400000" flipH="1" flipV="1">
            <a:off x="5482370" y="3467962"/>
            <a:ext cx="622366" cy="2060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sp>
        <p:nvSpPr>
          <p:cNvPr id="86" name="Rectangle 85"/>
          <p:cNvSpPr/>
          <p:nvPr/>
        </p:nvSpPr>
        <p:spPr bwMode="auto">
          <a:xfrm>
            <a:off x="4187131" y="3741395"/>
            <a:ext cx="1828800" cy="609600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45720" rIns="0" bIns="0" anchor="t" anchorCtr="0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err="1" smtClean="0">
                <a:latin typeface="Arial" charset="0"/>
                <a:ea typeface="Arial" charset="0"/>
                <a:cs typeface="Arial" charset="0"/>
              </a:rPr>
              <a:t>PhysicalComponent</a:t>
            </a:r>
            <a:endParaRPr lang="en-US" sz="1400" b="0" i="0" dirty="0" smtClean="0"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108" name="Straight Connector 107"/>
          <p:cNvCxnSpPr/>
          <p:nvPr/>
        </p:nvCxnSpPr>
        <p:spPr>
          <a:xfrm>
            <a:off x="4187131" y="4054389"/>
            <a:ext cx="1828800" cy="0"/>
          </a:xfrm>
          <a:prstGeom prst="line">
            <a:avLst/>
          </a:prstGeom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 bwMode="auto">
          <a:xfrm rot="5400000" flipH="1" flipV="1">
            <a:off x="6237186" y="3390112"/>
            <a:ext cx="669461" cy="3988"/>
          </a:xfrm>
          <a:prstGeom prst="lin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 w="med" len="lg"/>
          </a:ln>
          <a:effectLst>
            <a:outerShdw blurRad="63500" dist="107763" dir="2700000" algn="ctr" rotWithShape="0">
              <a:schemeClr val="bg2">
                <a:alpha val="50000"/>
              </a:schemeClr>
            </a:outerShdw>
          </a:effectLst>
        </p:spPr>
      </p:cxnSp>
      <p:sp>
        <p:nvSpPr>
          <p:cNvPr id="50" name="Rectangle 49"/>
          <p:cNvSpPr/>
          <p:nvPr/>
        </p:nvSpPr>
        <p:spPr bwMode="auto">
          <a:xfrm>
            <a:off x="3315705" y="6181576"/>
            <a:ext cx="990600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Reflector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4627298" y="6181576"/>
            <a:ext cx="990600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err="1" smtClean="0">
                <a:latin typeface="Arial" charset="0"/>
                <a:ea typeface="Arial" charset="0"/>
                <a:cs typeface="Arial" charset="0"/>
              </a:rPr>
              <a:t>Feedhorn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2" name="Rectangle 51"/>
          <p:cNvSpPr/>
          <p:nvPr/>
        </p:nvSpPr>
        <p:spPr bwMode="auto">
          <a:xfrm>
            <a:off x="5170953" y="5724376"/>
            <a:ext cx="1143000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Solar Panels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3" name="Rectangle 52"/>
          <p:cNvSpPr/>
          <p:nvPr/>
        </p:nvSpPr>
        <p:spPr bwMode="auto">
          <a:xfrm>
            <a:off x="3859165" y="5724376"/>
            <a:ext cx="1143000" cy="308526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Main Engine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cxnSp>
        <p:nvCxnSpPr>
          <p:cNvPr id="60" name="Elbow Connector 59"/>
          <p:cNvCxnSpPr>
            <a:stCxn id="98" idx="0"/>
            <a:endCxn id="94" idx="3"/>
          </p:cNvCxnSpPr>
          <p:nvPr/>
        </p:nvCxnSpPr>
        <p:spPr>
          <a:xfrm rot="5400000" flipH="1" flipV="1">
            <a:off x="3841631" y="4447529"/>
            <a:ext cx="671262" cy="1882432"/>
          </a:xfrm>
          <a:prstGeom prst="bentConnector3">
            <a:avLst>
              <a:gd name="adj1" fmla="val 60986"/>
            </a:avLst>
          </a:prstGeom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Elbow Connector 61"/>
          <p:cNvCxnSpPr>
            <a:stCxn id="53" idx="0"/>
            <a:endCxn id="94" idx="3"/>
          </p:cNvCxnSpPr>
          <p:nvPr/>
        </p:nvCxnSpPr>
        <p:spPr>
          <a:xfrm rot="5400000" flipH="1" flipV="1">
            <a:off x="4438940" y="5044839"/>
            <a:ext cx="671262" cy="687813"/>
          </a:xfrm>
          <a:prstGeom prst="bentConnector3">
            <a:avLst>
              <a:gd name="adj1" fmla="val 50000"/>
            </a:avLst>
          </a:prstGeom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52" idx="0"/>
            <a:endCxn id="94" idx="3"/>
          </p:cNvCxnSpPr>
          <p:nvPr/>
        </p:nvCxnSpPr>
        <p:spPr>
          <a:xfrm rot="16200000" flipV="1">
            <a:off x="5094835" y="5076757"/>
            <a:ext cx="671262" cy="623975"/>
          </a:xfrm>
          <a:prstGeom prst="bentConnector3">
            <a:avLst>
              <a:gd name="adj1" fmla="val 50000"/>
            </a:avLst>
          </a:prstGeom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Elbow Connector 65"/>
          <p:cNvCxnSpPr>
            <a:stCxn id="50" idx="0"/>
            <a:endCxn id="94" idx="3"/>
          </p:cNvCxnSpPr>
          <p:nvPr/>
        </p:nvCxnSpPr>
        <p:spPr>
          <a:xfrm rot="5400000" flipH="1" flipV="1">
            <a:off x="3900510" y="4963609"/>
            <a:ext cx="1128462" cy="1307473"/>
          </a:xfrm>
          <a:prstGeom prst="bentConnector3">
            <a:avLst>
              <a:gd name="adj1" fmla="val 72517"/>
            </a:avLst>
          </a:prstGeom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Elbow Connector 67"/>
          <p:cNvCxnSpPr>
            <a:stCxn id="51" idx="0"/>
            <a:endCxn id="94" idx="3"/>
          </p:cNvCxnSpPr>
          <p:nvPr/>
        </p:nvCxnSpPr>
        <p:spPr>
          <a:xfrm rot="16200000" flipV="1">
            <a:off x="4556307" y="5615285"/>
            <a:ext cx="1128462" cy="4120"/>
          </a:xfrm>
          <a:prstGeom prst="bentConnector3">
            <a:avLst>
              <a:gd name="adj1" fmla="val 50000"/>
            </a:avLst>
          </a:prstGeom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 bwMode="auto">
          <a:xfrm>
            <a:off x="4227872" y="4592162"/>
            <a:ext cx="1786194" cy="368433"/>
          </a:xfrm>
          <a:prstGeom prst="rect">
            <a:avLst/>
          </a:prstGeom>
          <a:solidFill>
            <a:srgbClr val="FFFEC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69723" dir="2700000" algn="ctr" rotWithShape="0">
              <a:schemeClr val="bg2">
                <a:alpha val="50000"/>
              </a:schemeClr>
            </a:outerShdw>
          </a:effectLst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pPr algn="ctr"/>
            <a:r>
              <a:rPr lang="en-US" sz="1400" b="0" i="0" dirty="0" err="1" smtClean="0">
                <a:latin typeface="Arial" charset="0"/>
                <a:ea typeface="Arial" charset="0"/>
                <a:cs typeface="Arial" charset="0"/>
              </a:rPr>
              <a:t>FlightHwComponent</a:t>
            </a:r>
            <a:endParaRPr lang="en-US" sz="1400" b="0" i="0" dirty="0" smtClean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58" name="Isosceles Triangle 57"/>
          <p:cNvSpPr/>
          <p:nvPr/>
        </p:nvSpPr>
        <p:spPr>
          <a:xfrm>
            <a:off x="5061403" y="4356502"/>
            <a:ext cx="117743" cy="92519"/>
          </a:xfrm>
          <a:prstGeom prst="triangle">
            <a:avLst/>
          </a:prstGeom>
          <a:solidFill>
            <a:schemeClr val="bg1"/>
          </a:solidFill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0"/>
          </a:p>
        </p:txBody>
      </p:sp>
      <p:cxnSp>
        <p:nvCxnSpPr>
          <p:cNvPr id="61" name="Straight Connector 60"/>
          <p:cNvCxnSpPr>
            <a:stCxn id="58" idx="3"/>
            <a:endCxn id="56" idx="0"/>
          </p:cNvCxnSpPr>
          <p:nvPr/>
        </p:nvCxnSpPr>
        <p:spPr bwMode="auto">
          <a:xfrm>
            <a:off x="5120275" y="4449021"/>
            <a:ext cx="694" cy="143141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48</a:t>
            </a:fld>
            <a:endParaRPr lang="en-US" dirty="0"/>
          </a:p>
        </p:txBody>
      </p:sp>
      <p:sp>
        <p:nvSpPr>
          <p:cNvPr id="59" name="Rectangle 58"/>
          <p:cNvSpPr/>
          <p:nvPr/>
        </p:nvSpPr>
        <p:spPr bwMode="auto">
          <a:xfrm>
            <a:off x="4333705" y="4063998"/>
            <a:ext cx="795461" cy="248915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wrap="none" lIns="0" tIns="0" rIns="0" bIns="0" anchor="ctr">
            <a:prstTxWarp prst="textNoShape">
              <a:avLst/>
            </a:prstTxWarp>
          </a:bodyPr>
          <a:lstStyle/>
          <a:p>
            <a:r>
              <a:rPr lang="en-US" sz="1400" b="0" i="0" dirty="0" smtClean="0">
                <a:latin typeface="Arial" charset="0"/>
                <a:ea typeface="Arial" charset="0"/>
                <a:cs typeface="Arial" charset="0"/>
              </a:rPr>
              <a:t>mass</a:t>
            </a:r>
            <a:endParaRPr lang="en-US" sz="1400" b="0" i="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5243874" y="2507228"/>
            <a:ext cx="3662516" cy="786580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158533" y="4067074"/>
            <a:ext cx="796826" cy="298802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350387" y="1958258"/>
            <a:ext cx="737419" cy="262194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Oval 70"/>
          <p:cNvSpPr/>
          <p:nvPr/>
        </p:nvSpPr>
        <p:spPr>
          <a:xfrm>
            <a:off x="4683432" y="2676013"/>
            <a:ext cx="737419" cy="262194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/>
          <p:cNvSpPr/>
          <p:nvPr/>
        </p:nvSpPr>
        <p:spPr>
          <a:xfrm>
            <a:off x="6564671" y="3320025"/>
            <a:ext cx="737419" cy="262194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Oval 72"/>
          <p:cNvSpPr/>
          <p:nvPr/>
        </p:nvSpPr>
        <p:spPr>
          <a:xfrm>
            <a:off x="6799007" y="2677652"/>
            <a:ext cx="737419" cy="262194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Oval 73"/>
          <p:cNvSpPr/>
          <p:nvPr/>
        </p:nvSpPr>
        <p:spPr>
          <a:xfrm>
            <a:off x="7459407" y="3624826"/>
            <a:ext cx="737419" cy="262194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Oval 74"/>
          <p:cNvSpPr/>
          <p:nvPr/>
        </p:nvSpPr>
        <p:spPr>
          <a:xfrm>
            <a:off x="6866195" y="4219677"/>
            <a:ext cx="737419" cy="262194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5235681" y="2867740"/>
            <a:ext cx="2702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1</a:t>
            </a:r>
            <a:endParaRPr lang="en-US" sz="1200" dirty="0"/>
          </a:p>
        </p:txBody>
      </p:sp>
      <p:sp>
        <p:nvSpPr>
          <p:cNvPr id="31" name="Oval 30"/>
          <p:cNvSpPr/>
          <p:nvPr/>
        </p:nvSpPr>
        <p:spPr>
          <a:xfrm>
            <a:off x="5268452" y="2884129"/>
            <a:ext cx="213032" cy="229419"/>
          </a:xfrm>
          <a:prstGeom prst="ellipse">
            <a:avLst/>
          </a:pr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2546831" y="2446962"/>
            <a:ext cx="4303073" cy="4190021"/>
          </a:xfrm>
          <a:custGeom>
            <a:avLst/>
            <a:gdLst>
              <a:gd name="connsiteX0" fmla="*/ 3516395 w 4303073"/>
              <a:gd name="connsiteY0" fmla="*/ 43877 h 4190021"/>
              <a:gd name="connsiteX1" fmla="*/ 2992008 w 4303073"/>
              <a:gd name="connsiteY1" fmla="*/ 134006 h 4190021"/>
              <a:gd name="connsiteX2" fmla="*/ 1795750 w 4303073"/>
              <a:gd name="connsiteY2" fmla="*/ 953361 h 4190021"/>
              <a:gd name="connsiteX3" fmla="*/ 140653 w 4303073"/>
              <a:gd name="connsiteY3" fmla="*/ 3100070 h 4190021"/>
              <a:gd name="connsiteX4" fmla="*/ 353685 w 4303073"/>
              <a:gd name="connsiteY4" fmla="*/ 4009554 h 4190021"/>
              <a:gd name="connsiteX5" fmla="*/ 2467621 w 4303073"/>
              <a:gd name="connsiteY5" fmla="*/ 4189812 h 4190021"/>
              <a:gd name="connsiteX6" fmla="*/ 3713040 w 4303073"/>
              <a:gd name="connsiteY6" fmla="*/ 4001361 h 4190021"/>
              <a:gd name="connsiteX7" fmla="*/ 3958846 w 4303073"/>
              <a:gd name="connsiteY7" fmla="*/ 3173812 h 4190021"/>
              <a:gd name="connsiteX8" fmla="*/ 3565556 w 4303073"/>
              <a:gd name="connsiteY8" fmla="*/ 1887425 h 4190021"/>
              <a:gd name="connsiteX9" fmla="*/ 4302975 w 4303073"/>
              <a:gd name="connsiteY9" fmla="*/ 576457 h 4190021"/>
              <a:gd name="connsiteX10" fmla="*/ 3516395 w 4303073"/>
              <a:gd name="connsiteY10" fmla="*/ 43877 h 4190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303073" h="4190021">
                <a:moveTo>
                  <a:pt x="3516395" y="43877"/>
                </a:moveTo>
                <a:cubicBezTo>
                  <a:pt x="3297900" y="-29865"/>
                  <a:pt x="3278782" y="-17575"/>
                  <a:pt x="2992008" y="134006"/>
                </a:cubicBezTo>
                <a:cubicBezTo>
                  <a:pt x="2705234" y="285587"/>
                  <a:pt x="2270976" y="459017"/>
                  <a:pt x="1795750" y="953361"/>
                </a:cubicBezTo>
                <a:cubicBezTo>
                  <a:pt x="1320524" y="1447705"/>
                  <a:pt x="380997" y="2590705"/>
                  <a:pt x="140653" y="3100070"/>
                </a:cubicBezTo>
                <a:cubicBezTo>
                  <a:pt x="-99691" y="3609435"/>
                  <a:pt x="-34143" y="3827930"/>
                  <a:pt x="353685" y="4009554"/>
                </a:cubicBezTo>
                <a:cubicBezTo>
                  <a:pt x="741513" y="4191178"/>
                  <a:pt x="1907729" y="4191177"/>
                  <a:pt x="2467621" y="4189812"/>
                </a:cubicBezTo>
                <a:cubicBezTo>
                  <a:pt x="3027513" y="4188447"/>
                  <a:pt x="3464503" y="4170694"/>
                  <a:pt x="3713040" y="4001361"/>
                </a:cubicBezTo>
                <a:cubicBezTo>
                  <a:pt x="3961577" y="3832028"/>
                  <a:pt x="3983427" y="3526135"/>
                  <a:pt x="3958846" y="3173812"/>
                </a:cubicBezTo>
                <a:cubicBezTo>
                  <a:pt x="3934265" y="2821489"/>
                  <a:pt x="3508201" y="2320317"/>
                  <a:pt x="3565556" y="1887425"/>
                </a:cubicBezTo>
                <a:cubicBezTo>
                  <a:pt x="3622911" y="1454533"/>
                  <a:pt x="4312534" y="882349"/>
                  <a:pt x="4302975" y="576457"/>
                </a:cubicBezTo>
                <a:cubicBezTo>
                  <a:pt x="4293416" y="270565"/>
                  <a:pt x="3734890" y="117619"/>
                  <a:pt x="3516395" y="43877"/>
                </a:cubicBezTo>
                <a:close/>
              </a:path>
            </a:pathLst>
          </a:custGeom>
          <a:noFill/>
          <a:ln w="28575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/>
          <p:cNvSpPr/>
          <p:nvPr/>
        </p:nvSpPr>
        <p:spPr>
          <a:xfrm>
            <a:off x="7333226" y="5320299"/>
            <a:ext cx="1712451" cy="1323439"/>
          </a:xfrm>
          <a:prstGeom prst="rect">
            <a:avLst/>
          </a:prstGeom>
          <a:solidFill>
            <a:srgbClr val="FFDCAA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en-US" sz="1600" dirty="0" smtClean="0"/>
              <a:t>An ontology is an agreement on usage, rather than a dictionary or a taxonomy</a:t>
            </a:r>
            <a:endParaRPr lang="en-US" sz="1600" dirty="0"/>
          </a:p>
        </p:txBody>
      </p:sp>
      <p:sp>
        <p:nvSpPr>
          <p:cNvPr id="33" name="TextBox 32"/>
          <p:cNvSpPr txBox="1"/>
          <p:nvPr/>
        </p:nvSpPr>
        <p:spPr>
          <a:xfrm>
            <a:off x="7992498" y="187803"/>
            <a:ext cx="11294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 smtClean="0">
                <a:solidFill>
                  <a:srgbClr val="0000FF"/>
                </a:solidFill>
              </a:rPr>
              <a:t>(animated)</a:t>
            </a:r>
            <a:endParaRPr lang="en-US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577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 animBg="1"/>
      <p:bldP spid="4" grpId="0" animBg="1"/>
      <p:bldP spid="6" grpId="0" animBg="1"/>
      <p:bldP spid="8" grpId="0" animBg="1"/>
      <p:bldP spid="8" grpId="1" animBg="1"/>
      <p:bldP spid="10" grpId="0" animBg="1"/>
      <p:bldP spid="11" grpId="0" animBg="1"/>
      <p:bldP spid="11" grpId="1" animBg="1"/>
      <p:bldP spid="13" grpId="0" animBg="1"/>
      <p:bldP spid="43" grpId="0"/>
      <p:bldP spid="43" grpId="1"/>
      <p:bldP spid="44" grpId="0"/>
      <p:bldP spid="45" grpId="0"/>
      <p:bldP spid="46" grpId="0"/>
      <p:bldP spid="49" grpId="0"/>
      <p:bldP spid="54" grpId="0"/>
      <p:bldP spid="76" grpId="0" animBg="1"/>
      <p:bldP spid="97" grpId="0" animBg="1"/>
      <p:bldP spid="98" grpId="0" animBg="1"/>
      <p:bldP spid="86" grpId="0" animBg="1"/>
      <p:bldP spid="50" grpId="0" animBg="1"/>
      <p:bldP spid="51" grpId="0" animBg="1"/>
      <p:bldP spid="52" grpId="0" animBg="1"/>
      <p:bldP spid="53" grpId="0" animBg="1"/>
      <p:bldP spid="56" grpId="0" animBg="1"/>
      <p:bldP spid="58" grpId="0" animBg="1"/>
      <p:bldP spid="59" grpId="0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 animBg="1"/>
      <p:bldP spid="75" grpId="1" animBg="1"/>
      <p:bldP spid="30" grpId="0"/>
      <p:bldP spid="31" grpId="0" animBg="1"/>
      <p:bldP spid="31" grpId="1" animBg="1"/>
      <p:bldP spid="32" grpId="0" animBg="1"/>
      <p:bldP spid="32" grpId="1" animBg="1"/>
      <p:bldP spid="7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JPL IMCE Ontology Organization</a:t>
            </a:r>
            <a:endParaRPr lang="en-US" dirty="0"/>
          </a:p>
        </p:txBody>
      </p:sp>
      <p:grpSp>
        <p:nvGrpSpPr>
          <p:cNvPr id="20" name="Group 19"/>
          <p:cNvGrpSpPr/>
          <p:nvPr/>
        </p:nvGrpSpPr>
        <p:grpSpPr>
          <a:xfrm>
            <a:off x="443047" y="1230577"/>
            <a:ext cx="8369305" cy="4994254"/>
            <a:chOff x="419819" y="1060130"/>
            <a:chExt cx="8542975" cy="5569270"/>
          </a:xfrm>
        </p:grpSpPr>
        <p:sp>
          <p:nvSpPr>
            <p:cNvPr id="6" name="Rectangle 5"/>
            <p:cNvSpPr/>
            <p:nvPr/>
          </p:nvSpPr>
          <p:spPr>
            <a:xfrm>
              <a:off x="419819" y="1066800"/>
              <a:ext cx="4932766" cy="1252876"/>
            </a:xfrm>
            <a:prstGeom prst="rect">
              <a:avLst/>
            </a:prstGeom>
            <a:solidFill>
              <a:srgbClr val="B7D4E9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</a:rPr>
                <a:t>Foundation Ontologies</a:t>
              </a:r>
              <a:endParaRPr lang="en-US" sz="1400" dirty="0" smtClean="0">
                <a:solidFill>
                  <a:schemeClr val="tx1"/>
                </a:solidFill>
              </a:endParaRPr>
            </a:p>
            <a:p>
              <a:pPr algn="ctr">
                <a:spcBef>
                  <a:spcPts val="6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Base, Mission, Project,</a:t>
              </a:r>
            </a:p>
            <a:p>
              <a:pPr algn="ctr">
                <a:spcBef>
                  <a:spcPts val="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Quantities-Units-Dimensions-Values, </a:t>
              </a:r>
              <a:br>
                <a:rPr lang="en-US" sz="1400" dirty="0" smtClean="0">
                  <a:solidFill>
                    <a:schemeClr val="tx1"/>
                  </a:solidFill>
                </a:rPr>
              </a:br>
              <a:r>
                <a:rPr lang="en-US" sz="1400" dirty="0" smtClean="0">
                  <a:solidFill>
                    <a:schemeClr val="tx1"/>
                  </a:solidFill>
                </a:rPr>
                <a:t>Analysis, Artifact</a:t>
              </a:r>
            </a:p>
            <a:p>
              <a:pPr algn="ctr">
                <a:spcBef>
                  <a:spcPts val="600"/>
                </a:spcBef>
              </a:pPr>
              <a:endParaRPr sz="1600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3043286" y="2940112"/>
              <a:ext cx="2316183" cy="1889322"/>
            </a:xfrm>
            <a:prstGeom prst="rect">
              <a:avLst/>
            </a:prstGeom>
            <a:solidFill>
              <a:srgbClr val="C2FFF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</a:rPr>
                <a:t>Discipline Ontologies</a:t>
              </a:r>
              <a:endParaRPr lang="en-US" sz="1400" dirty="0" smtClean="0">
                <a:solidFill>
                  <a:schemeClr val="tx1"/>
                </a:solidFill>
              </a:endParaRPr>
            </a:p>
            <a:p>
              <a:pPr marL="115888" indent="-115888">
                <a:spcBef>
                  <a:spcPts val="600"/>
                </a:spcBef>
                <a:buFont typeface="Arial"/>
                <a:buChar char="•"/>
              </a:pPr>
              <a:r>
                <a:rPr lang="en-US" sz="1400" dirty="0" smtClean="0">
                  <a:solidFill>
                    <a:schemeClr val="tx1"/>
                  </a:solidFill>
                </a:rPr>
                <a:t>Mechanical</a:t>
              </a:r>
            </a:p>
            <a:p>
              <a:pPr marL="115888" indent="-115888">
                <a:buFont typeface="Arial"/>
                <a:buChar char="•"/>
              </a:pPr>
              <a:r>
                <a:rPr lang="en-US" sz="1400" dirty="0" smtClean="0">
                  <a:solidFill>
                    <a:schemeClr val="tx1"/>
                  </a:solidFill>
                </a:rPr>
                <a:t>Electrical</a:t>
              </a:r>
            </a:p>
            <a:p>
              <a:pPr marL="115888" indent="-115888">
                <a:buFont typeface="Arial"/>
                <a:buChar char="•"/>
              </a:pPr>
              <a:r>
                <a:rPr lang="en-US" sz="1400" dirty="0" smtClean="0">
                  <a:solidFill>
                    <a:schemeClr val="tx1"/>
                  </a:solidFill>
                </a:rPr>
                <a:t>Thermal</a:t>
              </a:r>
            </a:p>
            <a:p>
              <a:pPr marL="115888" indent="-115888">
                <a:buFont typeface="Arial"/>
                <a:buChar char="•"/>
              </a:pPr>
              <a:r>
                <a:rPr lang="en-US" sz="1400" dirty="0" smtClean="0">
                  <a:solidFill>
                    <a:schemeClr val="tx1"/>
                  </a:solidFill>
                </a:rPr>
                <a:t>Propulsion</a:t>
              </a:r>
            </a:p>
            <a:p>
              <a:pPr marL="115888" indent="-115888">
                <a:buFont typeface="Arial"/>
                <a:buChar char="•"/>
              </a:pPr>
              <a:r>
                <a:rPr lang="en-US" sz="1400" dirty="0" smtClean="0">
                  <a:solidFill>
                    <a:schemeClr val="tx1"/>
                  </a:solidFill>
                </a:rPr>
                <a:t>ACS, Physics, …</a:t>
              </a:r>
              <a:endParaRPr 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457199" y="5565683"/>
              <a:ext cx="4895385" cy="923671"/>
            </a:xfrm>
            <a:prstGeom prst="rect">
              <a:avLst/>
            </a:prstGeom>
            <a:solidFill>
              <a:srgbClr val="FFF3B7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r>
                <a:rPr lang="en-US" sz="1400" b="1" dirty="0" smtClean="0">
                  <a:solidFill>
                    <a:schemeClr val="tx1"/>
                  </a:solidFill>
                </a:rPr>
                <a:t>Application Ontologies</a:t>
              </a:r>
              <a:endParaRPr lang="en-US" sz="1400" dirty="0" smtClean="0">
                <a:solidFill>
                  <a:schemeClr val="tx1"/>
                </a:solidFill>
              </a:endParaRPr>
            </a:p>
            <a:p>
              <a:pPr algn="ctr">
                <a:spcBef>
                  <a:spcPts val="6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Star Tracker, Sun Sensor, Reaction Wheel, Thruster, Antenna, …</a:t>
              </a:r>
            </a:p>
            <a:p>
              <a:pPr algn="ctr">
                <a:spcBef>
                  <a:spcPts val="600"/>
                </a:spcBef>
              </a:pPr>
              <a:endParaRPr sz="1600" dirty="0"/>
            </a:p>
          </p:txBody>
        </p:sp>
        <p:cxnSp>
          <p:nvCxnSpPr>
            <p:cNvPr id="9" name="Straight Arrow Connector 8"/>
            <p:cNvCxnSpPr>
              <a:stCxn id="7" idx="0"/>
            </p:cNvCxnSpPr>
            <p:nvPr/>
          </p:nvCxnSpPr>
          <p:spPr>
            <a:xfrm rot="5400000" flipH="1" flipV="1">
              <a:off x="3889930" y="2621782"/>
              <a:ext cx="629778" cy="6883"/>
            </a:xfrm>
            <a:prstGeom prst="straightConnector1">
              <a:avLst/>
            </a:prstGeom>
            <a:ln w="12700" cap="flat" cmpd="sng" algn="ctr">
              <a:solidFill>
                <a:srgbClr val="008B69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4233919" y="2459640"/>
              <a:ext cx="596625" cy="358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i="1" dirty="0" smtClean="0"/>
                <a:t>uses</a:t>
              </a:r>
              <a:endParaRPr lang="en-US" sz="1400" i="1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127775" y="5029199"/>
              <a:ext cx="596625" cy="358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i="1" dirty="0" smtClean="0"/>
                <a:t>uses</a:t>
              </a:r>
              <a:endParaRPr lang="en-US" sz="1400" i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46356" y="3810000"/>
              <a:ext cx="596625" cy="3589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i="1" dirty="0" smtClean="0"/>
                <a:t>uses</a:t>
              </a:r>
              <a:endParaRPr lang="en-US" sz="1400" i="1" dirty="0"/>
            </a:p>
          </p:txBody>
        </p:sp>
        <p:sp>
          <p:nvSpPr>
            <p:cNvPr id="13" name="Rounded Rectangular Callout 12"/>
            <p:cNvSpPr/>
            <p:nvPr/>
          </p:nvSpPr>
          <p:spPr>
            <a:xfrm>
              <a:off x="6314870" y="1060130"/>
              <a:ext cx="2371930" cy="1073470"/>
            </a:xfrm>
            <a:prstGeom prst="wedgeRoundRectCallout">
              <a:avLst>
                <a:gd name="adj1" fmla="val -85585"/>
                <a:gd name="adj2" fmla="val -17597"/>
                <a:gd name="adj3" fmla="val 16667"/>
              </a:avLst>
            </a:prstGeom>
            <a:solidFill>
              <a:srgbClr val="B7D4E9"/>
            </a:solidFill>
            <a:ln>
              <a:solidFill>
                <a:srgbClr val="7F7F7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dirty="0" smtClean="0">
                  <a:solidFill>
                    <a:srgbClr val="000000"/>
                  </a:solidFill>
                </a:rPr>
                <a:t>Fundamental terms use in all projects, disciplines, and applications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rot="5400000" flipH="1" flipV="1">
              <a:off x="-276647" y="3942680"/>
              <a:ext cx="3246007" cy="1588"/>
            </a:xfrm>
            <a:prstGeom prst="straightConnector1">
              <a:avLst/>
            </a:prstGeom>
            <a:ln w="12700" cap="flat" cmpd="sng" algn="ctr">
              <a:solidFill>
                <a:srgbClr val="008B69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Rounded Rectangular Callout 14"/>
            <p:cNvSpPr/>
            <p:nvPr/>
          </p:nvSpPr>
          <p:spPr>
            <a:xfrm>
              <a:off x="6379015" y="2940112"/>
              <a:ext cx="2537266" cy="1098487"/>
            </a:xfrm>
            <a:prstGeom prst="wedgeRoundRectCallout">
              <a:avLst>
                <a:gd name="adj1" fmla="val -85585"/>
                <a:gd name="adj2" fmla="val -17597"/>
                <a:gd name="adj3" fmla="val 16667"/>
              </a:avLst>
            </a:prstGeom>
            <a:solidFill>
              <a:srgbClr val="C2FFF0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dirty="0" smtClean="0">
                  <a:solidFill>
                    <a:srgbClr val="000000"/>
                  </a:solidFill>
                </a:rPr>
                <a:t>Discipline-specific terms specified and owned by cognizant organizations</a:t>
              </a:r>
            </a:p>
          </p:txBody>
        </p:sp>
        <p:sp>
          <p:nvSpPr>
            <p:cNvPr id="16" name="Rounded Rectangular Callout 15"/>
            <p:cNvSpPr/>
            <p:nvPr/>
          </p:nvSpPr>
          <p:spPr>
            <a:xfrm>
              <a:off x="6425528" y="5088898"/>
              <a:ext cx="2537266" cy="955160"/>
            </a:xfrm>
            <a:prstGeom prst="wedgeRoundRectCallout">
              <a:avLst>
                <a:gd name="adj1" fmla="val -89502"/>
                <a:gd name="adj2" fmla="val 29807"/>
                <a:gd name="adj3" fmla="val 16667"/>
              </a:avLst>
            </a:prstGeom>
            <a:solidFill>
              <a:srgbClr val="FFF3B7"/>
            </a:solidFill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dirty="0" smtClean="0">
                  <a:solidFill>
                    <a:srgbClr val="000000"/>
                  </a:solidFill>
                </a:rPr>
                <a:t>Kinds of items that are modeled in a project</a:t>
              </a:r>
              <a:endParaRPr lang="en-US" sz="1400" dirty="0">
                <a:solidFill>
                  <a:srgbClr val="000000"/>
                </a:solidFill>
              </a:endParaRPr>
            </a:p>
          </p:txBody>
        </p:sp>
        <p:cxnSp>
          <p:nvCxnSpPr>
            <p:cNvPr id="17" name="Straight Arrow Connector 16"/>
            <p:cNvCxnSpPr/>
            <p:nvPr/>
          </p:nvCxnSpPr>
          <p:spPr>
            <a:xfrm rot="5400000" flipH="1" flipV="1">
              <a:off x="3748286" y="5189204"/>
              <a:ext cx="739913" cy="6880"/>
            </a:xfrm>
            <a:prstGeom prst="straightConnector1">
              <a:avLst/>
            </a:prstGeom>
            <a:ln w="12700" cap="flat" cmpd="sng" algn="ctr">
              <a:solidFill>
                <a:srgbClr val="008B69"/>
              </a:solidFill>
              <a:prstDash val="solid"/>
              <a:round/>
              <a:headEnd type="none" w="med" len="med"/>
              <a:tailEnd type="arrow" w="med" len="med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Line Callout 1 17"/>
            <p:cNvSpPr/>
            <p:nvPr/>
          </p:nvSpPr>
          <p:spPr>
            <a:xfrm>
              <a:off x="6400800" y="4191000"/>
              <a:ext cx="2057400" cy="533400"/>
            </a:xfrm>
            <a:prstGeom prst="borderCallout1">
              <a:avLst>
                <a:gd name="adj1" fmla="val 22891"/>
                <a:gd name="adj2" fmla="val -5649"/>
                <a:gd name="adj3" fmla="val -11723"/>
                <a:gd name="adj4" fmla="val -47995"/>
              </a:avLst>
            </a:prstGeom>
            <a:solidFill>
              <a:srgbClr val="D9D9D9"/>
            </a:solidFill>
            <a:ln>
              <a:solidFill>
                <a:srgbClr val="804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>
                  <a:solidFill>
                    <a:schemeClr val="tx1"/>
                  </a:solidFill>
                </a:rPr>
                <a:t>Focus is integration and interoperation</a:t>
              </a:r>
              <a:endParaRPr lang="en-US" sz="1400" dirty="0">
                <a:solidFill>
                  <a:schemeClr val="tx1"/>
                </a:solidFill>
              </a:endParaRPr>
            </a:p>
          </p:txBody>
        </p:sp>
        <p:sp>
          <p:nvSpPr>
            <p:cNvPr id="19" name="Line Callout 1 18"/>
            <p:cNvSpPr/>
            <p:nvPr/>
          </p:nvSpPr>
          <p:spPr>
            <a:xfrm>
              <a:off x="6477000" y="6248400"/>
              <a:ext cx="1752600" cy="381000"/>
            </a:xfrm>
            <a:prstGeom prst="borderCallout1">
              <a:avLst>
                <a:gd name="adj1" fmla="val 22891"/>
                <a:gd name="adj2" fmla="val -5649"/>
                <a:gd name="adj3" fmla="val -11723"/>
                <a:gd name="adj4" fmla="val -57447"/>
              </a:avLst>
            </a:prstGeom>
            <a:solidFill>
              <a:schemeClr val="bg1">
                <a:lumMod val="85000"/>
              </a:schemeClr>
            </a:solidFill>
            <a:ln>
              <a:solidFill>
                <a:srgbClr val="804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smtClean="0">
                  <a:solidFill>
                    <a:schemeClr val="tx1"/>
                  </a:solidFill>
                </a:rPr>
                <a:t>Focus is reuse</a:t>
              </a:r>
              <a:endParaRPr lang="en-US" sz="1400" dirty="0">
                <a:solidFill>
                  <a:schemeClr val="tx1"/>
                </a:solidFill>
              </a:endParaRP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49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123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98542" y="3048000"/>
            <a:ext cx="2971800" cy="1292662"/>
          </a:xfrm>
          <a:prstGeom prst="rect">
            <a:avLst/>
          </a:prstGeom>
          <a:solidFill>
            <a:srgbClr val="FFFFC0"/>
          </a:solidFill>
          <a:ln>
            <a:solidFill>
              <a:srgbClr val="000000"/>
            </a:solidFill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i="0" dirty="0" smtClean="0"/>
              <a:t>“System Model”</a:t>
            </a:r>
          </a:p>
          <a:p>
            <a:r>
              <a:rPr lang="en-US" sz="1800" b="0" i="0" dirty="0" smtClean="0"/>
              <a:t>Spreadsheets, viewgraphs, text documents, e-mails, meeting notes, etc.</a:t>
            </a:r>
            <a:endParaRPr lang="en-US" sz="1800" b="0" i="0" dirty="0"/>
          </a:p>
        </p:txBody>
      </p:sp>
      <p:sp>
        <p:nvSpPr>
          <p:cNvPr id="5" name="Oval 4"/>
          <p:cNvSpPr/>
          <p:nvPr/>
        </p:nvSpPr>
        <p:spPr bwMode="auto">
          <a:xfrm>
            <a:off x="533400" y="13716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Structural 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6375142" y="13716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Operations Plan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202942" y="3657600"/>
            <a:ext cx="2083058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Power 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1650742" y="54864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Thermal 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384542" y="5486400"/>
            <a:ext cx="2362200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Radiation Model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858000" y="3657600"/>
            <a:ext cx="2107942" cy="914400"/>
          </a:xfrm>
          <a:prstGeom prst="ellipse">
            <a:avLst/>
          </a:prstGeom>
          <a:solidFill>
            <a:srgbClr val="89F2C9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45720" rIns="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itchFamily="-112" charset="0"/>
              </a:rPr>
              <a:t>Mass Roll-up</a:t>
            </a:r>
            <a:endParaRPr kumimoji="0" lang="en-US" sz="1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cxnSp>
        <p:nvCxnSpPr>
          <p:cNvPr id="12" name="Straight Connector 11"/>
          <p:cNvCxnSpPr>
            <a:stCxn id="5" idx="5"/>
          </p:cNvCxnSpPr>
          <p:nvPr/>
        </p:nvCxnSpPr>
        <p:spPr bwMode="auto">
          <a:xfrm rot="16200000" flipH="1">
            <a:off x="2376148" y="2325605"/>
            <a:ext cx="895913" cy="54888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>
            <a:stCxn id="10" idx="2"/>
          </p:cNvCxnSpPr>
          <p:nvPr/>
        </p:nvCxnSpPr>
        <p:spPr bwMode="auto">
          <a:xfrm rot="10800000">
            <a:off x="6070346" y="3962400"/>
            <a:ext cx="787655" cy="1524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5" name="Straight Connector 14"/>
          <p:cNvCxnSpPr>
            <a:stCxn id="9" idx="0"/>
          </p:cNvCxnSpPr>
          <p:nvPr/>
        </p:nvCxnSpPr>
        <p:spPr bwMode="auto">
          <a:xfrm rot="16200000" flipV="1">
            <a:off x="5478423" y="4399181"/>
            <a:ext cx="1145738" cy="10287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6" name="Straight Connector 15"/>
          <p:cNvCxnSpPr>
            <a:stCxn id="8" idx="0"/>
          </p:cNvCxnSpPr>
          <p:nvPr/>
        </p:nvCxnSpPr>
        <p:spPr bwMode="auto">
          <a:xfrm rot="5400000" flipH="1" flipV="1">
            <a:off x="2544723" y="4627781"/>
            <a:ext cx="1145738" cy="571501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7" name="Straight Connector 16"/>
          <p:cNvCxnSpPr>
            <a:stCxn id="7" idx="6"/>
          </p:cNvCxnSpPr>
          <p:nvPr/>
        </p:nvCxnSpPr>
        <p:spPr bwMode="auto">
          <a:xfrm flipV="1">
            <a:off x="2286000" y="3962400"/>
            <a:ext cx="812542" cy="15240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>
            <a:stCxn id="6" idx="3"/>
          </p:cNvCxnSpPr>
          <p:nvPr/>
        </p:nvCxnSpPr>
        <p:spPr bwMode="auto">
          <a:xfrm rot="5400000">
            <a:off x="5947754" y="2274677"/>
            <a:ext cx="895913" cy="650737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>
                <a:lumMod val="65000"/>
                <a:lumOff val="35000"/>
              </a:schemeClr>
            </a:solidFill>
            <a:prstDash val="dashDot"/>
            <a:round/>
            <a:headEnd type="none" w="med" len="med"/>
            <a:tailEnd type="none" w="med" len="med"/>
          </a:ln>
          <a:effectLst/>
        </p:spPr>
      </p:cxnSp>
      <p:sp>
        <p:nvSpPr>
          <p:cNvPr id="33" name="TextBox 32"/>
          <p:cNvSpPr txBox="1"/>
          <p:nvPr/>
        </p:nvSpPr>
        <p:spPr>
          <a:xfrm>
            <a:off x="2979570" y="2926140"/>
            <a:ext cx="3268830" cy="1477328"/>
          </a:xfrm>
          <a:prstGeom prst="rect">
            <a:avLst/>
          </a:prstGeom>
          <a:solidFill>
            <a:srgbClr val="FFDCAA"/>
          </a:solidFill>
          <a:ln>
            <a:solidFill>
              <a:srgbClr val="000000"/>
            </a:solidFill>
          </a:ln>
          <a:effectLst>
            <a:outerShdw blurRad="50800" dist="38100" dir="2700000">
              <a:srgbClr val="000000">
                <a:alpha val="43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b="1" i="0" dirty="0" smtClean="0"/>
              <a:t>System Model</a:t>
            </a:r>
          </a:p>
          <a:p>
            <a:r>
              <a:rPr lang="en-US" sz="1800" b="0" i="0" dirty="0" smtClean="0"/>
              <a:t>Coupled models of structure, behavior, requirements, and equations. Single source of truth. Checkable. </a:t>
            </a:r>
            <a:r>
              <a:rPr lang="en-US" sz="1800" b="0" i="0" dirty="0" err="1" smtClean="0"/>
              <a:t>Queryable</a:t>
            </a:r>
            <a:r>
              <a:rPr lang="en-US" sz="1800" b="0" i="0" dirty="0" smtClean="0"/>
              <a:t>.</a:t>
            </a:r>
            <a:endParaRPr lang="en-US" sz="1800" b="0" i="0" dirty="0"/>
          </a:p>
        </p:txBody>
      </p:sp>
      <p:sp>
        <p:nvSpPr>
          <p:cNvPr id="36" name="Left-Right Arrow 35"/>
          <p:cNvSpPr/>
          <p:nvPr/>
        </p:nvSpPr>
        <p:spPr bwMode="auto">
          <a:xfrm rot="3512228">
            <a:off x="2298365" y="2462177"/>
            <a:ext cx="965708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37" name="Left-Right Arrow 36"/>
          <p:cNvSpPr/>
          <p:nvPr/>
        </p:nvSpPr>
        <p:spPr bwMode="auto">
          <a:xfrm rot="6904673">
            <a:off x="2524684" y="4890501"/>
            <a:ext cx="1117910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38" name="Left-Right Arrow 37"/>
          <p:cNvSpPr/>
          <p:nvPr/>
        </p:nvSpPr>
        <p:spPr bwMode="auto">
          <a:xfrm rot="2836738">
            <a:off x="5497021" y="4878848"/>
            <a:ext cx="1330722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39" name="Left-Right Arrow 38"/>
          <p:cNvSpPr/>
          <p:nvPr/>
        </p:nvSpPr>
        <p:spPr bwMode="auto">
          <a:xfrm rot="20870296">
            <a:off x="2285416" y="3959450"/>
            <a:ext cx="719749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40" name="Left-Right Arrow 39"/>
          <p:cNvSpPr/>
          <p:nvPr/>
        </p:nvSpPr>
        <p:spPr bwMode="auto">
          <a:xfrm rot="888954">
            <a:off x="6244016" y="3947842"/>
            <a:ext cx="617299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41" name="Left-Right Arrow 40"/>
          <p:cNvSpPr/>
          <p:nvPr/>
        </p:nvSpPr>
        <p:spPr bwMode="auto">
          <a:xfrm rot="18256025">
            <a:off x="6019045" y="2428441"/>
            <a:ext cx="918875" cy="228600"/>
          </a:xfrm>
          <a:prstGeom prst="leftRightArrow">
            <a:avLst/>
          </a:prstGeom>
          <a:solidFill>
            <a:srgbClr val="CC99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System model </a:t>
            </a:r>
            <a:r>
              <a:rPr lang="en-US" dirty="0" smtClean="0">
                <a:latin typeface="Wingdings"/>
                <a:ea typeface="Wingdings"/>
                <a:cs typeface="Wingdings"/>
                <a:sym typeface="Wingdings"/>
              </a:rPr>
              <a:t></a:t>
            </a:r>
            <a:r>
              <a:rPr lang="en-US" dirty="0">
                <a:sym typeface="Wingdings"/>
              </a:rPr>
              <a:t> </a:t>
            </a:r>
            <a:r>
              <a:rPr lang="en-US" dirty="0" smtClean="0"/>
              <a:t>Discipline models</a:t>
            </a:r>
            <a:endParaRPr lang="en-US" dirty="0"/>
          </a:p>
        </p:txBody>
      </p:sp>
      <p:sp>
        <p:nvSpPr>
          <p:cNvPr id="2" name="Line Callout 2 1"/>
          <p:cNvSpPr/>
          <p:nvPr/>
        </p:nvSpPr>
        <p:spPr>
          <a:xfrm>
            <a:off x="4329659" y="5205441"/>
            <a:ext cx="3906315" cy="1424039"/>
          </a:xfrm>
          <a:prstGeom prst="borderCallout2">
            <a:avLst>
              <a:gd name="adj1" fmla="val 20354"/>
              <a:gd name="adj2" fmla="val -2678"/>
              <a:gd name="adj3" fmla="val 18750"/>
              <a:gd name="adj4" fmla="val -16667"/>
              <a:gd name="adj5" fmla="val -59364"/>
              <a:gd name="adj6" fmla="val -41310"/>
            </a:avLst>
          </a:prstGeom>
          <a:solidFill>
            <a:srgbClr val="FFF3B7"/>
          </a:solidFill>
          <a:ln w="127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rgbClr val="000000"/>
                </a:solidFill>
              </a:rPr>
              <a:t>Exchange of information is governed by Electrical ontology, e.g., Board, Channel, </a:t>
            </a:r>
            <a:r>
              <a:rPr lang="en-US" dirty="0" err="1" smtClean="0">
                <a:solidFill>
                  <a:srgbClr val="000000"/>
                </a:solidFill>
              </a:rPr>
              <a:t>EndCircuit</a:t>
            </a:r>
            <a:r>
              <a:rPr lang="en-US" dirty="0" smtClean="0">
                <a:solidFill>
                  <a:srgbClr val="000000"/>
                </a:solidFill>
              </a:rPr>
              <a:t>, Interface.1553, Interface.Power28V, …</a:t>
            </a: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2549664" y="3762158"/>
            <a:ext cx="193536" cy="578503"/>
          </a:xfrm>
          <a:prstGeom prst="ellipse">
            <a:avLst/>
          </a:prstGeom>
          <a:noFill/>
          <a:ln w="12700" cmpd="sng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85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185502"/>
            <a:ext cx="8001000" cy="4062897"/>
          </a:xfrm>
        </p:spPr>
        <p:txBody>
          <a:bodyPr/>
          <a:lstStyle/>
          <a:p>
            <a:r>
              <a:rPr lang="en-US" dirty="0" smtClean="0"/>
              <a:t>The preceding slides have shown basic aspects of SysML and how to extend the language for NASA projects</a:t>
            </a:r>
          </a:p>
          <a:p>
            <a:endParaRPr lang="en-US" dirty="0" smtClean="0"/>
          </a:p>
          <a:p>
            <a:r>
              <a:rPr lang="en-US" dirty="0" smtClean="0"/>
              <a:t>The following slides show examples of models that use concepts from the IMCE ontologies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959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Modeling Requirements</a:t>
            </a:r>
            <a:endParaRPr lang="en-US" dirty="0"/>
          </a:p>
        </p:txBody>
      </p:sp>
      <p:pic>
        <p:nvPicPr>
          <p:cNvPr id="6" name="Picture 5" descr="Untitled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54" y="1738386"/>
            <a:ext cx="8955745" cy="486117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5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Modeling Structure Decomposition</a:t>
            </a:r>
            <a:endParaRPr lang="en-US" dirty="0"/>
          </a:p>
        </p:txBody>
      </p:sp>
      <p:pic>
        <p:nvPicPr>
          <p:cNvPr id="3" name="Picture 2" descr="Flight System Decompositi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1610642"/>
            <a:ext cx="8711111" cy="506666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34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Modeling Behavior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13894" y="941573"/>
            <a:ext cx="3684006" cy="5644502"/>
          </a:xfrm>
          <a:prstGeom prst="rect">
            <a:avLst/>
          </a:prstGeom>
          <a:effectLst/>
        </p:spPr>
      </p:pic>
      <p:sp>
        <p:nvSpPr>
          <p:cNvPr id="5" name="TextBox 4"/>
          <p:cNvSpPr txBox="1"/>
          <p:nvPr/>
        </p:nvSpPr>
        <p:spPr>
          <a:xfrm>
            <a:off x="482599" y="1618852"/>
            <a:ext cx="3741427" cy="4154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Simplified activity showing entry, descent and landing</a:t>
            </a:r>
          </a:p>
          <a:p>
            <a:endParaRPr lang="en-US" sz="2400" dirty="0"/>
          </a:p>
          <a:p>
            <a:r>
              <a:rPr lang="en-US" sz="2400" dirty="0" smtClean="0"/>
              <a:t>Rake symbol indicates that actions are further decomposed</a:t>
            </a:r>
          </a:p>
          <a:p>
            <a:endParaRPr lang="en-US" sz="2400" dirty="0"/>
          </a:p>
          <a:p>
            <a:r>
              <a:rPr lang="en-US" sz="2400" dirty="0" smtClean="0"/>
              <a:t>Activity diagrams can show much more detail such as input, output, execution semantics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54</a:t>
            </a:fld>
            <a:endParaRPr lang="en-US" dirty="0"/>
          </a:p>
        </p:txBody>
      </p:sp>
      <p:grpSp>
        <p:nvGrpSpPr>
          <p:cNvPr id="27" name="Group 26"/>
          <p:cNvGrpSpPr/>
          <p:nvPr/>
        </p:nvGrpSpPr>
        <p:grpSpPr>
          <a:xfrm>
            <a:off x="2518508" y="3555998"/>
            <a:ext cx="168032" cy="296985"/>
            <a:chOff x="2870200" y="6172200"/>
            <a:chExt cx="304800" cy="406400"/>
          </a:xfrm>
        </p:grpSpPr>
        <p:sp>
          <p:nvSpPr>
            <p:cNvPr id="7" name="Rectangle 6"/>
            <p:cNvSpPr/>
            <p:nvPr/>
          </p:nvSpPr>
          <p:spPr>
            <a:xfrm>
              <a:off x="2870200" y="6172200"/>
              <a:ext cx="304800" cy="406400"/>
            </a:xfrm>
            <a:prstGeom prst="rect">
              <a:avLst/>
            </a:prstGeom>
            <a:noFill/>
            <a:ln w="38100" cmpd="sng"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9" name="Straight Connector 8"/>
            <p:cNvCxnSpPr>
              <a:stCxn id="7" idx="1"/>
              <a:endCxn id="7" idx="3"/>
            </p:cNvCxnSpPr>
            <p:nvPr/>
          </p:nvCxnSpPr>
          <p:spPr>
            <a:xfrm>
              <a:off x="2870200" y="6375400"/>
              <a:ext cx="304800" cy="0"/>
            </a:xfrm>
            <a:prstGeom prst="line">
              <a:avLst/>
            </a:prstGeom>
            <a:ln w="38100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>
              <a:stCxn id="7" idx="0"/>
              <a:endCxn id="7" idx="2"/>
            </p:cNvCxnSpPr>
            <p:nvPr/>
          </p:nvCxnSpPr>
          <p:spPr>
            <a:xfrm>
              <a:off x="3022600" y="6172200"/>
              <a:ext cx="0" cy="406400"/>
            </a:xfrm>
            <a:prstGeom prst="line">
              <a:avLst/>
            </a:prstGeom>
            <a:ln w="38100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7" idx="3"/>
            </p:cNvCxnSpPr>
            <p:nvPr/>
          </p:nvCxnSpPr>
          <p:spPr>
            <a:xfrm>
              <a:off x="3175000" y="6375400"/>
              <a:ext cx="0" cy="203200"/>
            </a:xfrm>
            <a:prstGeom prst="line">
              <a:avLst/>
            </a:prstGeom>
            <a:ln w="38100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>
              <a:stCxn id="7" idx="1"/>
            </p:cNvCxnSpPr>
            <p:nvPr/>
          </p:nvCxnSpPr>
          <p:spPr>
            <a:xfrm>
              <a:off x="2870200" y="6375400"/>
              <a:ext cx="0" cy="187325"/>
            </a:xfrm>
            <a:prstGeom prst="line">
              <a:avLst/>
            </a:prstGeom>
            <a:ln w="38100" cmpd="sng"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6729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Analysis of Requirements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 model can explain how 2 or more requirements are related in the context of supporting analyses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55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68681" y="2541852"/>
            <a:ext cx="2464938" cy="723275"/>
          </a:xfrm>
          <a:prstGeom prst="rect">
            <a:avLst/>
          </a:prstGeom>
          <a:gradFill flip="none" rotWithShape="1">
            <a:gsLst>
              <a:gs pos="0">
                <a:srgbClr val="FFDCAA"/>
              </a:gs>
              <a:gs pos="100000">
                <a:srgbClr val="FFF0BC"/>
              </a:gs>
              <a:gs pos="50000">
                <a:srgbClr val="EFCC9D"/>
              </a:gs>
            </a:gsLst>
            <a:lin ang="0" scaled="1"/>
            <a:tileRect/>
          </a:gra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600" b="0" i="0" dirty="0" smtClean="0"/>
              <a:t>«Requirement»</a:t>
            </a:r>
            <a:endParaRPr lang="en-US" sz="2000" b="0" i="0" dirty="0" smtClean="0"/>
          </a:p>
          <a:p>
            <a:pPr algn="ctr">
              <a:spcBef>
                <a:spcPts val="600"/>
              </a:spcBef>
            </a:pPr>
            <a:r>
              <a:rPr lang="en-US" sz="2000" b="1" i="0" dirty="0" smtClean="0"/>
              <a:t>Downlink data rate</a:t>
            </a:r>
            <a:endParaRPr lang="en-US" sz="2000" b="1" i="0" dirty="0"/>
          </a:p>
        </p:txBody>
      </p:sp>
      <p:sp>
        <p:nvSpPr>
          <p:cNvPr id="6" name="TextBox 5"/>
          <p:cNvSpPr txBox="1"/>
          <p:nvPr/>
        </p:nvSpPr>
        <p:spPr>
          <a:xfrm>
            <a:off x="3502592" y="4366794"/>
            <a:ext cx="1609335" cy="723275"/>
          </a:xfrm>
          <a:prstGeom prst="rect">
            <a:avLst/>
          </a:prstGeom>
          <a:gradFill flip="none" rotWithShape="1">
            <a:gsLst>
              <a:gs pos="0">
                <a:srgbClr val="FFDCAA"/>
              </a:gs>
              <a:gs pos="100000">
                <a:srgbClr val="FFF0BC"/>
              </a:gs>
              <a:gs pos="50000">
                <a:srgbClr val="EFCC9D"/>
              </a:gs>
            </a:gsLst>
            <a:lin ang="0" scaled="1"/>
            <a:tileRect/>
          </a:gra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600" b="0" i="0" dirty="0" smtClean="0"/>
              <a:t>«Requirement»</a:t>
            </a:r>
          </a:p>
          <a:p>
            <a:pPr algn="ctr">
              <a:spcBef>
                <a:spcPts val="600"/>
              </a:spcBef>
            </a:pPr>
            <a:r>
              <a:rPr lang="en-US" sz="2000" b="1" i="0" dirty="0" smtClean="0"/>
              <a:t>Ground G/T</a:t>
            </a:r>
            <a:endParaRPr lang="en-US" sz="2000" b="1" i="0" dirty="0"/>
          </a:p>
        </p:txBody>
      </p:sp>
      <p:sp>
        <p:nvSpPr>
          <p:cNvPr id="7" name="TextBox 6"/>
          <p:cNvSpPr txBox="1"/>
          <p:nvPr/>
        </p:nvSpPr>
        <p:spPr>
          <a:xfrm>
            <a:off x="966594" y="4366794"/>
            <a:ext cx="2168983" cy="723275"/>
          </a:xfrm>
          <a:prstGeom prst="rect">
            <a:avLst/>
          </a:prstGeom>
          <a:gradFill flip="none" rotWithShape="1">
            <a:gsLst>
              <a:gs pos="0">
                <a:srgbClr val="FFDCAA"/>
              </a:gs>
              <a:gs pos="100000">
                <a:srgbClr val="FFF0BC"/>
              </a:gs>
              <a:gs pos="50000">
                <a:srgbClr val="EFCC9D"/>
              </a:gs>
            </a:gsLst>
            <a:lin ang="0" scaled="1"/>
            <a:tileRect/>
          </a:gradFill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pPr algn="ctr">
              <a:spcBef>
                <a:spcPts val="600"/>
              </a:spcBef>
            </a:pPr>
            <a:r>
              <a:rPr lang="en-US" sz="1600" i="0" dirty="0" smtClean="0"/>
              <a:t>«Requirement»</a:t>
            </a:r>
          </a:p>
          <a:p>
            <a:pPr algn="ctr">
              <a:spcBef>
                <a:spcPts val="600"/>
              </a:spcBef>
            </a:pPr>
            <a:r>
              <a:rPr lang="en-US" sz="2000" b="1" i="0" dirty="0" smtClean="0"/>
              <a:t>Spacecraft EIRP</a:t>
            </a:r>
            <a:endParaRPr lang="en-US" sz="2000" b="1" i="0" dirty="0"/>
          </a:p>
        </p:txBody>
      </p:sp>
      <p:cxnSp>
        <p:nvCxnSpPr>
          <p:cNvPr id="9" name="Straight Arrow Connector 8"/>
          <p:cNvCxnSpPr>
            <a:stCxn id="7" idx="0"/>
          </p:cNvCxnSpPr>
          <p:nvPr/>
        </p:nvCxnSpPr>
        <p:spPr bwMode="auto">
          <a:xfrm flipV="1">
            <a:off x="2051086" y="3276600"/>
            <a:ext cx="412714" cy="109019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arrow"/>
          </a:ln>
          <a:effectLst/>
        </p:spPr>
      </p:cxnSp>
      <p:cxnSp>
        <p:nvCxnSpPr>
          <p:cNvPr id="11" name="Straight Arrow Connector 10"/>
          <p:cNvCxnSpPr>
            <a:stCxn id="6" idx="0"/>
          </p:cNvCxnSpPr>
          <p:nvPr/>
        </p:nvCxnSpPr>
        <p:spPr bwMode="auto">
          <a:xfrm flipH="1" flipV="1">
            <a:off x="3873500" y="3263900"/>
            <a:ext cx="433760" cy="110289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arrow"/>
          </a:ln>
          <a:effectLst/>
        </p:spPr>
      </p:cxnSp>
      <p:sp>
        <p:nvSpPr>
          <p:cNvPr id="12" name="TextBox 11"/>
          <p:cNvSpPr txBox="1"/>
          <p:nvPr/>
        </p:nvSpPr>
        <p:spPr>
          <a:xfrm>
            <a:off x="6267575" y="3520646"/>
            <a:ext cx="1676400" cy="6937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0000"/>
            </a:solidFill>
          </a:ln>
        </p:spPr>
        <p:txBody>
          <a:bodyPr wrap="square" rtlCol="0" anchor="ctr" anchorCtr="0">
            <a:noAutofit/>
          </a:bodyPr>
          <a:lstStyle/>
          <a:p>
            <a:pPr algn="ctr">
              <a:spcBef>
                <a:spcPts val="600"/>
              </a:spcBef>
            </a:pPr>
            <a:r>
              <a:rPr lang="en-US" sz="1600" b="0" i="0" dirty="0" smtClean="0"/>
              <a:t>«Analysis»</a:t>
            </a:r>
          </a:p>
          <a:p>
            <a:pPr algn="ctr">
              <a:spcBef>
                <a:spcPts val="600"/>
              </a:spcBef>
            </a:pPr>
            <a:r>
              <a:rPr lang="en-US" sz="2000" b="1" i="0" dirty="0" smtClean="0"/>
              <a:t>Link Margin</a:t>
            </a:r>
            <a:endParaRPr lang="en-US" sz="2000" b="1" i="0" dirty="0"/>
          </a:p>
        </p:txBody>
      </p:sp>
      <p:sp>
        <p:nvSpPr>
          <p:cNvPr id="13" name="TextBox 12"/>
          <p:cNvSpPr txBox="1"/>
          <p:nvPr/>
        </p:nvSpPr>
        <p:spPr>
          <a:xfrm>
            <a:off x="1543175" y="3612980"/>
            <a:ext cx="767062" cy="307777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b="0" i="1" dirty="0" smtClean="0">
                <a:latin typeface="Arial" charset="0"/>
              </a:rPr>
              <a:t>refines</a:t>
            </a:r>
            <a:endParaRPr lang="en-US" sz="1400" b="0" i="1" dirty="0">
              <a:latin typeface="Arial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38098" y="3612980"/>
            <a:ext cx="767062" cy="307777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b="0" i="1" dirty="0" smtClean="0">
                <a:latin typeface="Arial" charset="0"/>
              </a:rPr>
              <a:t>refines</a:t>
            </a:r>
            <a:endParaRPr lang="en-US" sz="1400" b="0" i="1" dirty="0">
              <a:latin typeface="Arial" charset="0"/>
            </a:endParaRPr>
          </a:p>
        </p:txBody>
      </p:sp>
      <p:cxnSp>
        <p:nvCxnSpPr>
          <p:cNvPr id="16" name="Shape 15"/>
          <p:cNvCxnSpPr>
            <a:stCxn id="12" idx="0"/>
            <a:endCxn id="5" idx="3"/>
          </p:cNvCxnSpPr>
          <p:nvPr/>
        </p:nvCxnSpPr>
        <p:spPr bwMode="auto">
          <a:xfrm rot="16200000" flipV="1">
            <a:off x="5461119" y="1875990"/>
            <a:ext cx="617156" cy="2672156"/>
          </a:xfrm>
          <a:prstGeom prst="curved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arrow"/>
          </a:ln>
          <a:effectLst/>
        </p:spPr>
      </p:cxnSp>
      <p:cxnSp>
        <p:nvCxnSpPr>
          <p:cNvPr id="18" name="Shape 17"/>
          <p:cNvCxnSpPr>
            <a:stCxn id="12" idx="2"/>
            <a:endCxn id="6" idx="3"/>
          </p:cNvCxnSpPr>
          <p:nvPr/>
        </p:nvCxnSpPr>
        <p:spPr bwMode="auto">
          <a:xfrm rot="5400000">
            <a:off x="5851832" y="3474489"/>
            <a:ext cx="514038" cy="1993848"/>
          </a:xfrm>
          <a:prstGeom prst="curved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arrow"/>
          </a:ln>
          <a:effectLst/>
        </p:spPr>
      </p:cxnSp>
      <p:sp>
        <p:nvSpPr>
          <p:cNvPr id="22" name="Freeform 21"/>
          <p:cNvSpPr/>
          <p:nvPr/>
        </p:nvSpPr>
        <p:spPr bwMode="auto">
          <a:xfrm>
            <a:off x="2732271" y="4214394"/>
            <a:ext cx="4373504" cy="1619642"/>
          </a:xfrm>
          <a:custGeom>
            <a:avLst/>
            <a:gdLst>
              <a:gd name="connsiteX0" fmla="*/ 4318000 w 4318000"/>
              <a:gd name="connsiteY0" fmla="*/ 0 h 1765457"/>
              <a:gd name="connsiteX1" fmla="*/ 4186297 w 4318000"/>
              <a:gd name="connsiteY1" fmla="*/ 667926 h 1765457"/>
              <a:gd name="connsiteX2" fmla="*/ 3791185 w 4318000"/>
              <a:gd name="connsiteY2" fmla="*/ 1270000 h 1765457"/>
              <a:gd name="connsiteX3" fmla="*/ 3057408 w 4318000"/>
              <a:gd name="connsiteY3" fmla="*/ 1646296 h 1765457"/>
              <a:gd name="connsiteX4" fmla="*/ 2107260 w 4318000"/>
              <a:gd name="connsiteY4" fmla="*/ 1759185 h 1765457"/>
              <a:gd name="connsiteX5" fmla="*/ 865482 w 4318000"/>
              <a:gd name="connsiteY5" fmla="*/ 1683926 h 1765457"/>
              <a:gd name="connsiteX6" fmla="*/ 197556 w 4318000"/>
              <a:gd name="connsiteY6" fmla="*/ 1335852 h 1765457"/>
              <a:gd name="connsiteX7" fmla="*/ 0 w 4318000"/>
              <a:gd name="connsiteY7" fmla="*/ 1006593 h 1765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18000" h="1765457">
                <a:moveTo>
                  <a:pt x="4318000" y="0"/>
                </a:moveTo>
                <a:cubicBezTo>
                  <a:pt x="4296049" y="228130"/>
                  <a:pt x="4274099" y="456260"/>
                  <a:pt x="4186297" y="667926"/>
                </a:cubicBezTo>
                <a:cubicBezTo>
                  <a:pt x="4098495" y="879592"/>
                  <a:pt x="3979333" y="1106938"/>
                  <a:pt x="3791185" y="1270000"/>
                </a:cubicBezTo>
                <a:cubicBezTo>
                  <a:pt x="3603037" y="1433062"/>
                  <a:pt x="3338062" y="1564765"/>
                  <a:pt x="3057408" y="1646296"/>
                </a:cubicBezTo>
                <a:cubicBezTo>
                  <a:pt x="2776754" y="1727827"/>
                  <a:pt x="2472581" y="1752913"/>
                  <a:pt x="2107260" y="1759185"/>
                </a:cubicBezTo>
                <a:cubicBezTo>
                  <a:pt x="1741939" y="1765457"/>
                  <a:pt x="1183766" y="1754481"/>
                  <a:pt x="865482" y="1683926"/>
                </a:cubicBezTo>
                <a:cubicBezTo>
                  <a:pt x="547198" y="1613371"/>
                  <a:pt x="341803" y="1448741"/>
                  <a:pt x="197556" y="1335852"/>
                </a:cubicBezTo>
                <a:cubicBezTo>
                  <a:pt x="53309" y="1222963"/>
                  <a:pt x="26654" y="1114778"/>
                  <a:pt x="0" y="1006593"/>
                </a:cubicBezTo>
              </a:path>
            </a:pathLst>
          </a:custGeom>
          <a:noFill/>
          <a:ln w="9525" cap="flat" cmpd="sng" algn="ctr">
            <a:solidFill>
              <a:schemeClr val="tx1"/>
            </a:solidFill>
            <a:prstDash val="lgDash"/>
            <a:round/>
            <a:headEnd type="none" w="med" len="med"/>
            <a:tailEnd type="arrow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1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Helvetica" pitchFamily="-11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71076" y="5509097"/>
            <a:ext cx="886899" cy="307777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b="0" i="1" dirty="0" smtClean="0">
                <a:latin typeface="Arial" charset="0"/>
              </a:rPr>
              <a:t>explains</a:t>
            </a:r>
            <a:endParaRPr lang="en-US" sz="1400" b="0" i="1" dirty="0">
              <a:latin typeface="Arial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657975" y="4668617"/>
            <a:ext cx="886899" cy="307777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b="0" i="1" dirty="0" smtClean="0">
                <a:latin typeface="Arial" charset="0"/>
              </a:rPr>
              <a:t>explains</a:t>
            </a:r>
            <a:endParaRPr lang="en-US" sz="1400" b="0" i="1" dirty="0">
              <a:latin typeface="Arial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330795" y="2687417"/>
            <a:ext cx="936780" cy="307777"/>
          </a:xfrm>
          <a:prstGeom prst="rect">
            <a:avLst/>
          </a:prstGeom>
          <a:noFill/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400" b="0" i="1" dirty="0" smtClean="0">
                <a:latin typeface="Arial" charset="0"/>
              </a:rPr>
              <a:t>analyzes</a:t>
            </a:r>
            <a:endParaRPr lang="en-US" sz="1400" b="0" i="1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414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4693" y="16781"/>
            <a:ext cx="8280580" cy="661869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Modeling Analysis - Science Mission Margin Model</a:t>
            </a:r>
            <a:endParaRPr lang="en-US" dirty="0"/>
          </a:p>
        </p:txBody>
      </p:sp>
      <p:pic>
        <p:nvPicPr>
          <p:cNvPr id="3" name="Picture 2" descr="JEOScienceMeritAnalysi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04" y="1786124"/>
            <a:ext cx="8766696" cy="4404005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16780C-5724-4F9D-AD4E-D86933BFF679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  <p:sp>
        <p:nvSpPr>
          <p:cNvPr id="5" name="Line Callout 1 4"/>
          <p:cNvSpPr/>
          <p:nvPr/>
        </p:nvSpPr>
        <p:spPr>
          <a:xfrm>
            <a:off x="2846916" y="896286"/>
            <a:ext cx="4065829" cy="601282"/>
          </a:xfrm>
          <a:prstGeom prst="borderCallout1">
            <a:avLst>
              <a:gd name="adj1" fmla="val 110607"/>
              <a:gd name="adj2" fmla="val 40540"/>
              <a:gd name="adj3" fmla="val 146928"/>
              <a:gd name="adj4" fmla="val 3978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Model of 14 parameters that affect the value of science to be acquired</a:t>
            </a:r>
            <a:endParaRPr lang="en-US" sz="16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070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Modeling WBS</a:t>
            </a:r>
            <a:endParaRPr lang="en-US" dirty="0"/>
          </a:p>
        </p:txBody>
      </p:sp>
      <p:pic>
        <p:nvPicPr>
          <p:cNvPr id="5" name="Picture 4" descr="JEO Work Breakdow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" y="1611416"/>
            <a:ext cx="8531295" cy="4795795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57</a:t>
            </a:fld>
            <a:endParaRPr lang="en-US" dirty="0"/>
          </a:p>
        </p:txBody>
      </p:sp>
      <p:sp>
        <p:nvSpPr>
          <p:cNvPr id="6" name="Line Callout 1 5"/>
          <p:cNvSpPr/>
          <p:nvPr/>
        </p:nvSpPr>
        <p:spPr>
          <a:xfrm>
            <a:off x="2846916" y="1022122"/>
            <a:ext cx="5330414" cy="351557"/>
          </a:xfrm>
          <a:prstGeom prst="borderCallout1">
            <a:avLst>
              <a:gd name="adj1" fmla="val 110607"/>
              <a:gd name="adj2" fmla="val 40540"/>
              <a:gd name="adj3" fmla="val 449415"/>
              <a:gd name="adj4" fmla="val 5024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The pattern: </a:t>
            </a:r>
            <a:r>
              <a:rPr lang="en-US" sz="1600" u="sng" dirty="0" smtClean="0">
                <a:solidFill>
                  <a:schemeClr val="accent4"/>
                </a:solidFill>
              </a:rPr>
              <a:t>project</a:t>
            </a:r>
            <a:r>
              <a:rPr lang="en-US" sz="1600" dirty="0" smtClean="0">
                <a:solidFill>
                  <a:schemeClr val="accent4"/>
                </a:solidFill>
              </a:rPr>
              <a:t> </a:t>
            </a:r>
            <a:r>
              <a:rPr lang="en-US" sz="1600" i="1" dirty="0" smtClean="0">
                <a:solidFill>
                  <a:schemeClr val="accent4"/>
                </a:solidFill>
              </a:rPr>
              <a:t>authorizes</a:t>
            </a:r>
            <a:r>
              <a:rPr lang="en-US" sz="1600" dirty="0" smtClean="0">
                <a:solidFill>
                  <a:schemeClr val="accent4"/>
                </a:solidFill>
              </a:rPr>
              <a:t> </a:t>
            </a:r>
            <a:r>
              <a:rPr lang="en-US" sz="1600" u="sng" dirty="0" smtClean="0">
                <a:solidFill>
                  <a:schemeClr val="accent4"/>
                </a:solidFill>
              </a:rPr>
              <a:t>work package</a:t>
            </a:r>
            <a:endParaRPr lang="en-US" sz="1600" u="sng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210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Customizing SysML with Ontologies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800"/>
              </a:spcBef>
            </a:pPr>
            <a:r>
              <a:rPr lang="en-US" dirty="0" smtClean="0"/>
              <a:t>Identify </a:t>
            </a:r>
            <a:r>
              <a:rPr lang="en-US" dirty="0"/>
              <a:t>concepts </a:t>
            </a:r>
            <a:r>
              <a:rPr lang="en-US" dirty="0" smtClean="0"/>
              <a:t>and relationships in </a:t>
            </a:r>
            <a:r>
              <a:rPr lang="en-US" dirty="0"/>
              <a:t>the domain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Create a </a:t>
            </a:r>
            <a:r>
              <a:rPr lang="en-US" dirty="0"/>
              <a:t>SysML </a:t>
            </a:r>
            <a:r>
              <a:rPr lang="en-US" dirty="0" smtClean="0"/>
              <a:t>extension, </a:t>
            </a:r>
            <a:r>
              <a:rPr lang="en-US" dirty="0"/>
              <a:t>called </a:t>
            </a:r>
            <a:r>
              <a:rPr lang="en-US" dirty="0" smtClean="0"/>
              <a:t>a </a:t>
            </a:r>
            <a:r>
              <a:rPr lang="en-US" i="1" dirty="0" smtClean="0"/>
              <a:t>profile</a:t>
            </a:r>
            <a:r>
              <a:rPr lang="en-US" dirty="0" smtClean="0"/>
              <a:t>,  </a:t>
            </a:r>
            <a:r>
              <a:rPr lang="en-US" dirty="0"/>
              <a:t>to represent the </a:t>
            </a:r>
            <a:r>
              <a:rPr lang="en-US" dirty="0" smtClean="0"/>
              <a:t>domain-specific </a:t>
            </a:r>
            <a:r>
              <a:rPr lang="en-US" dirty="0"/>
              <a:t>terminology, such as</a:t>
            </a:r>
          </a:p>
          <a:p>
            <a:pPr lvl="1"/>
            <a:r>
              <a:rPr lang="en-US" dirty="0"/>
              <a:t>Mission, Analysis, </a:t>
            </a:r>
            <a:r>
              <a:rPr lang="en-US" dirty="0" smtClean="0"/>
              <a:t>Project – </a:t>
            </a:r>
            <a:r>
              <a:rPr lang="en-US" dirty="0"/>
              <a:t>generic SE domain</a:t>
            </a:r>
          </a:p>
          <a:p>
            <a:pPr lvl="1"/>
            <a:r>
              <a:rPr lang="en-US" dirty="0"/>
              <a:t>Priority, Task, Deadline – real-time domain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A profile represents </a:t>
            </a:r>
            <a:r>
              <a:rPr lang="en-US" dirty="0"/>
              <a:t>an ontology of the domain </a:t>
            </a:r>
          </a:p>
          <a:p>
            <a:pPr lvl="1"/>
            <a:r>
              <a:rPr lang="en-US" dirty="0"/>
              <a:t>Concepts: </a:t>
            </a:r>
            <a:r>
              <a:rPr lang="en-US" u="sng" dirty="0"/>
              <a:t>Mission</a:t>
            </a:r>
            <a:r>
              <a:rPr lang="en-US" dirty="0"/>
              <a:t>, </a:t>
            </a:r>
            <a:r>
              <a:rPr lang="en-US" u="sng" dirty="0"/>
              <a:t>Objective</a:t>
            </a:r>
          </a:p>
          <a:p>
            <a:pPr lvl="1"/>
            <a:r>
              <a:rPr lang="en-US" dirty="0"/>
              <a:t>Relationships: Mission </a:t>
            </a:r>
            <a:r>
              <a:rPr lang="en-US" u="sng" dirty="0"/>
              <a:t>pursues</a:t>
            </a:r>
            <a:r>
              <a:rPr lang="en-US" dirty="0"/>
              <a:t> Objective</a:t>
            </a:r>
          </a:p>
          <a:p>
            <a:pPr>
              <a:spcBef>
                <a:spcPts val="1800"/>
              </a:spcBef>
            </a:pPr>
            <a:r>
              <a:rPr lang="en-US" dirty="0" smtClean="0"/>
              <a:t>The result </a:t>
            </a:r>
            <a:r>
              <a:rPr lang="en-US" dirty="0"/>
              <a:t>– a domain specific modeling language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308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2" y="1419450"/>
            <a:ext cx="7861241" cy="2200275"/>
          </a:xfrm>
        </p:spPr>
        <p:txBody>
          <a:bodyPr>
            <a:noAutofit/>
          </a:bodyPr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Methodologies and NASA Systems Engineering Process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US" dirty="0"/>
              <a:t>How is system modeling addressed as part of the systems engineering process? </a:t>
            </a:r>
            <a:endParaRPr lang="en-US" dirty="0" smtClean="0"/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Summarize </a:t>
            </a:r>
            <a:r>
              <a:rPr lang="en-US" dirty="0"/>
              <a:t>an example MBSE Process / </a:t>
            </a:r>
            <a:r>
              <a:rPr lang="en-US" dirty="0" smtClean="0"/>
              <a:t>Method</a:t>
            </a:r>
          </a:p>
          <a:p>
            <a:pPr marL="342900" indent="-342900">
              <a:buFont typeface="Arial"/>
              <a:buChar char="•"/>
            </a:pPr>
            <a:r>
              <a:rPr lang="en-US" dirty="0" smtClean="0"/>
              <a:t>Describe </a:t>
            </a:r>
            <a:r>
              <a:rPr lang="en-US" dirty="0"/>
              <a:t>impact of MBSE and System Modeling on NASA SE Process (NPR 7123.1A) and typical Gate Products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29F27A-2358-614F-9775-4EE8DA57C84B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9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698202"/>
          </a:xfrm>
        </p:spPr>
        <p:txBody>
          <a:bodyPr>
            <a:normAutofit/>
          </a:bodyPr>
          <a:lstStyle/>
          <a:p>
            <a:r>
              <a:rPr lang="en-US" sz="3200" dirty="0" smtClean="0"/>
              <a:t>What is a Methodology?</a:t>
            </a:r>
            <a:endParaRPr lang="en-US" sz="3200" dirty="0"/>
          </a:p>
        </p:txBody>
      </p:sp>
      <p:pic>
        <p:nvPicPr>
          <p:cNvPr id="6" name="Picture 5" descr="methodology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754" y="1638300"/>
            <a:ext cx="7515845" cy="43428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19956" y="6400800"/>
            <a:ext cx="8038026" cy="276999"/>
          </a:xfrm>
          <a:prstGeom prst="rect">
            <a:avLst/>
          </a:prstGeom>
          <a:solidFill>
            <a:srgbClr val="E6FFE9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Source: Jeff </a:t>
            </a:r>
            <a:r>
              <a:rPr lang="en-US" sz="1200" dirty="0"/>
              <a:t>Estefan, Survey of Model-Based Systems Engineering (MBSE</a:t>
            </a:r>
            <a:r>
              <a:rPr lang="en-US" sz="1200" dirty="0" smtClean="0"/>
              <a:t>) Methodologies, INCOSE, 2008 </a:t>
            </a:r>
            <a:endParaRPr lang="en-US" sz="1200" dirty="0"/>
          </a:p>
        </p:txBody>
      </p:sp>
      <p:sp>
        <p:nvSpPr>
          <p:cNvPr id="5" name="Rounded Rectangle 4"/>
          <p:cNvSpPr/>
          <p:nvPr/>
        </p:nvSpPr>
        <p:spPr>
          <a:xfrm>
            <a:off x="3126590" y="1117600"/>
            <a:ext cx="2575710" cy="3835400"/>
          </a:xfrm>
          <a:prstGeom prst="roundRect">
            <a:avLst/>
          </a:prstGeom>
          <a:noFill/>
          <a:ln w="19050" cmpd="sng">
            <a:solidFill>
              <a:srgbClr val="FF0000"/>
            </a:solidFill>
            <a:prstDash val="lgDash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tIns="0" rtlCol="0" anchor="t" anchorCtr="0"/>
          <a:lstStyle/>
          <a:p>
            <a:pPr algn="ctr"/>
            <a:r>
              <a:rPr lang="en-US" b="1" dirty="0" smtClean="0">
                <a:solidFill>
                  <a:srgbClr val="FF0000"/>
                </a:solidFill>
              </a:rPr>
              <a:t>Methodology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6302060" y="5109222"/>
            <a:ext cx="2384740" cy="1019920"/>
          </a:xfrm>
          <a:prstGeom prst="wedgeRoundRectCallout">
            <a:avLst>
              <a:gd name="adj1" fmla="val -82143"/>
              <a:gd name="adj2" fmla="val -72821"/>
              <a:gd name="adj3" fmla="val 16667"/>
            </a:avLst>
          </a:prstGeom>
          <a:solidFill>
            <a:srgbClr val="FFF3B7"/>
          </a:solidFill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rgbClr val="000000"/>
                </a:solidFill>
              </a:rPr>
              <a:t>A </a:t>
            </a:r>
            <a:r>
              <a:rPr lang="en-US" sz="1600" dirty="0" smtClean="0">
                <a:solidFill>
                  <a:srgbClr val="000000"/>
                </a:solidFill>
              </a:rPr>
              <a:t>methodology is a </a:t>
            </a:r>
            <a:r>
              <a:rPr lang="en-US" sz="1600" dirty="0">
                <a:solidFill>
                  <a:srgbClr val="000000"/>
                </a:solidFill>
              </a:rPr>
              <a:t>collection of related methods, processes, and tools.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60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622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Methodologies – A Survey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Systems Engineering</a:t>
            </a:r>
          </a:p>
          <a:p>
            <a:pPr lvl="1"/>
            <a:r>
              <a:rPr lang="en-US" dirty="0" smtClean="0"/>
              <a:t>NASA Procedural Requirements (NPR) Systems Engineering Processes and Requirements</a:t>
            </a:r>
          </a:p>
          <a:p>
            <a:pPr lvl="2"/>
            <a:r>
              <a:rPr lang="en-US" dirty="0" smtClean="0"/>
              <a:t>SE Engine</a:t>
            </a:r>
          </a:p>
          <a:p>
            <a:r>
              <a:rPr lang="en-US" dirty="0" smtClean="0"/>
              <a:t>Modeling </a:t>
            </a:r>
          </a:p>
          <a:p>
            <a:pPr lvl="1"/>
            <a:r>
              <a:rPr lang="en-US" dirty="0" smtClean="0"/>
              <a:t>INCOSE OOSEM/SysML (Object Oriented Systems Engineering methodology)</a:t>
            </a:r>
          </a:p>
          <a:p>
            <a:pPr lvl="1"/>
            <a:r>
              <a:rPr lang="en-US" dirty="0" smtClean="0"/>
              <a:t>IBM </a:t>
            </a:r>
            <a:r>
              <a:rPr lang="en-US" dirty="0" err="1"/>
              <a:t>Telelogic</a:t>
            </a:r>
            <a:r>
              <a:rPr lang="en-US" dirty="0"/>
              <a:t> Harmony-SE</a:t>
            </a:r>
          </a:p>
          <a:p>
            <a:pPr lvl="1"/>
            <a:r>
              <a:rPr lang="en-US" dirty="0" smtClean="0"/>
              <a:t>IBM </a:t>
            </a:r>
            <a:r>
              <a:rPr lang="en-US" dirty="0"/>
              <a:t>Rational Unified Process-Systems </a:t>
            </a:r>
            <a:r>
              <a:rPr lang="en-US" dirty="0" smtClean="0"/>
              <a:t>Engineering (</a:t>
            </a:r>
            <a:r>
              <a:rPr lang="en-US" dirty="0"/>
              <a:t>RUP-SE) for Model-Driven System Design (MDSD)</a:t>
            </a:r>
          </a:p>
          <a:p>
            <a:pPr lvl="1"/>
            <a:r>
              <a:rPr lang="en-US" dirty="0" err="1" smtClean="0"/>
              <a:t>Vitech</a:t>
            </a:r>
            <a:r>
              <a:rPr lang="en-US" dirty="0" smtClean="0"/>
              <a:t> </a:t>
            </a:r>
            <a:r>
              <a:rPr lang="en-US" dirty="0"/>
              <a:t>MBSE</a:t>
            </a:r>
          </a:p>
          <a:p>
            <a:pPr lvl="1"/>
            <a:r>
              <a:rPr lang="en-US" dirty="0" smtClean="0"/>
              <a:t>JPL </a:t>
            </a:r>
            <a:r>
              <a:rPr lang="en-US" dirty="0"/>
              <a:t>State Analysis</a:t>
            </a:r>
          </a:p>
          <a:p>
            <a:pPr lvl="1"/>
            <a:r>
              <a:rPr lang="en-US" dirty="0" smtClean="0"/>
              <a:t>Object </a:t>
            </a:r>
            <a:r>
              <a:rPr lang="en-US" dirty="0"/>
              <a:t>Process Methodology (OPM)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19956" y="6400800"/>
            <a:ext cx="8038026" cy="276999"/>
          </a:xfrm>
          <a:prstGeom prst="rect">
            <a:avLst/>
          </a:prstGeom>
          <a:solidFill>
            <a:srgbClr val="E6FFE9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Source: Jeff </a:t>
            </a:r>
            <a:r>
              <a:rPr lang="en-US" sz="1200" dirty="0"/>
              <a:t>Estefan, Survey of Model-Based Systems Engineering (MBSE</a:t>
            </a:r>
            <a:r>
              <a:rPr lang="en-US" sz="1200" dirty="0" smtClean="0"/>
              <a:t>) Methodologies, INCOSE, 2008 </a:t>
            </a:r>
            <a:endParaRPr lang="en-US" sz="1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61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9713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4439" y="0"/>
            <a:ext cx="8086657" cy="685800"/>
          </a:xfrm>
        </p:spPr>
        <p:txBody>
          <a:bodyPr>
            <a:noAutofit/>
          </a:bodyPr>
          <a:lstStyle/>
          <a:p>
            <a:pPr>
              <a:lnSpc>
                <a:spcPct val="85000"/>
              </a:lnSpc>
            </a:pPr>
            <a:r>
              <a:rPr lang="en-US" sz="2400" dirty="0" smtClean="0"/>
              <a:t>NPR 7123.1A: NASA Systems Engineering Processes and Requirements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330" y="1154230"/>
            <a:ext cx="2927631" cy="5486844"/>
          </a:xfrm>
        </p:spPr>
        <p:txBody>
          <a:bodyPr>
            <a:noAutofit/>
          </a:bodyPr>
          <a:lstStyle/>
          <a:p>
            <a:pPr marL="168275" indent="-168275">
              <a:lnSpc>
                <a:spcPct val="90000"/>
              </a:lnSpc>
              <a:spcBef>
                <a:spcPts val="432"/>
              </a:spcBef>
            </a:pPr>
            <a:r>
              <a:rPr lang="en-US" sz="1800" dirty="0">
                <a:latin typeface="+mn-lt"/>
              </a:rPr>
              <a:t>C</a:t>
            </a:r>
            <a:r>
              <a:rPr lang="en-US" sz="1800" dirty="0" smtClean="0">
                <a:latin typeface="+mn-lt"/>
              </a:rPr>
              <a:t>ore set of common agency-level technical processes and requirements needed to define, develop, realize, and integrate system products created and acquired for NASA</a:t>
            </a:r>
          </a:p>
          <a:p>
            <a:pPr marL="0" indent="0">
              <a:lnSpc>
                <a:spcPct val="90000"/>
              </a:lnSpc>
              <a:spcBef>
                <a:spcPts val="432"/>
              </a:spcBef>
              <a:buNone/>
            </a:pPr>
            <a:r>
              <a:rPr lang="en-US" sz="1800" dirty="0" smtClean="0">
                <a:latin typeface="+mn-lt"/>
              </a:rPr>
              <a:t> </a:t>
            </a:r>
          </a:p>
          <a:p>
            <a:pPr marL="168275" indent="-168275">
              <a:lnSpc>
                <a:spcPct val="90000"/>
              </a:lnSpc>
              <a:spcBef>
                <a:spcPts val="432"/>
              </a:spcBef>
            </a:pPr>
            <a:r>
              <a:rPr lang="en-US" sz="1800" dirty="0" smtClean="0">
                <a:latin typeface="+mn-lt"/>
              </a:rPr>
              <a:t>The set of common processes may be supplemented and tailored to achieve specific project requirements.   </a:t>
            </a:r>
            <a:endParaRPr lang="en-US" sz="1800" dirty="0">
              <a:latin typeface="+mn-lt"/>
            </a:endParaRP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7265754"/>
              </p:ext>
            </p:extLst>
          </p:nvPr>
        </p:nvGraphicFramePr>
        <p:xfrm>
          <a:off x="2978695" y="2065160"/>
          <a:ext cx="5956300" cy="435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6484" name="Document" r:id="rId4" imgW="23822222" imgH="17422222" progId="Word.Document.12">
                  <p:link updateAutomatic="1"/>
                </p:oleObj>
              </mc:Choice>
              <mc:Fallback>
                <p:oleObj name="Document" r:id="rId4" imgW="23822222" imgH="17422222" progId="Word.Document.12">
                  <p:link updateAutomatic="1"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8695" y="2065160"/>
                        <a:ext cx="5956300" cy="435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ular Callout 5"/>
          <p:cNvSpPr/>
          <p:nvPr/>
        </p:nvSpPr>
        <p:spPr>
          <a:xfrm>
            <a:off x="5205755" y="988890"/>
            <a:ext cx="2297511" cy="620480"/>
          </a:xfrm>
          <a:prstGeom prst="wedgeRectCallout">
            <a:avLst>
              <a:gd name="adj1" fmla="val -25865"/>
              <a:gd name="adj2" fmla="val 158774"/>
            </a:avLst>
          </a:prstGeom>
          <a:ln>
            <a:solidFill>
              <a:schemeClr val="tx1">
                <a:lumMod val="75000"/>
                <a:lumOff val="2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NPR 7123 specifies 17 SE processes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62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216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PR7123_tech_rqmts_defn_process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36" y="873592"/>
            <a:ext cx="8219273" cy="57329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462" y="0"/>
            <a:ext cx="8073964" cy="727125"/>
          </a:xfrm>
        </p:spPr>
        <p:txBody>
          <a:bodyPr>
            <a:noAutofit/>
          </a:bodyPr>
          <a:lstStyle/>
          <a:p>
            <a:pPr>
              <a:lnSpc>
                <a:spcPct val="85000"/>
              </a:lnSpc>
            </a:pPr>
            <a:r>
              <a:rPr lang="en-US" sz="2400" dirty="0"/>
              <a:t>NPR </a:t>
            </a:r>
            <a:r>
              <a:rPr lang="en-US" sz="2400" dirty="0" smtClean="0"/>
              <a:t>7123 Example – Technical Requirements Definition Process Flow Diagram</a:t>
            </a:r>
            <a:endParaRPr lang="en-US" sz="2400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7299239" y="5767757"/>
            <a:ext cx="1576927" cy="788994"/>
          </a:xfrm>
          <a:prstGeom prst="wedgeRoundRectCallout">
            <a:avLst>
              <a:gd name="adj1" fmla="val -83748"/>
              <a:gd name="adj2" fmla="val -43543"/>
              <a:gd name="adj3" fmla="val 16667"/>
            </a:avLst>
          </a:prstGeom>
          <a:solidFill>
            <a:srgbClr val="FFF3B7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NPR-defined process does not change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7141856" y="3671437"/>
            <a:ext cx="1415344" cy="591395"/>
          </a:xfrm>
          <a:prstGeom prst="ellipse">
            <a:avLst/>
          </a:prstGeom>
          <a:noFill/>
          <a:ln w="19050" cmpd="sng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029969" y="4810252"/>
            <a:ext cx="1687115" cy="591395"/>
          </a:xfrm>
          <a:prstGeom prst="ellipse">
            <a:avLst/>
          </a:prstGeom>
          <a:noFill/>
          <a:ln w="19050" cmpd="sng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16780C-5724-4F9D-AD4E-D86933BFF679}" type="slidenum">
              <a:rPr lang="en-US" smtClean="0"/>
              <a:pPr>
                <a:defRPr/>
              </a:pPr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47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Technical Requirements Model</a:t>
            </a:r>
            <a:endParaRPr lang="en-US" dirty="0"/>
          </a:p>
        </p:txBody>
      </p:sp>
      <p:pic>
        <p:nvPicPr>
          <p:cNvPr id="4" name="Picture 3" descr="requirements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87" y="1039309"/>
            <a:ext cx="6634672" cy="5363026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64</a:t>
            </a:fld>
            <a:endParaRPr lang="en-US" dirty="0"/>
          </a:p>
        </p:txBody>
      </p:sp>
      <p:sp>
        <p:nvSpPr>
          <p:cNvPr id="7" name="Line Callout 1 6"/>
          <p:cNvSpPr/>
          <p:nvPr/>
        </p:nvSpPr>
        <p:spPr>
          <a:xfrm>
            <a:off x="6416852" y="6119920"/>
            <a:ext cx="2241876" cy="601282"/>
          </a:xfrm>
          <a:prstGeom prst="borderCallout1">
            <a:avLst>
              <a:gd name="adj1" fmla="val 52523"/>
              <a:gd name="adj2" fmla="val -2065"/>
              <a:gd name="adj3" fmla="val -11609"/>
              <a:gd name="adj4" fmla="val -31173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Package of </a:t>
            </a:r>
            <a:r>
              <a:rPr lang="en-US" sz="1600" dirty="0">
                <a:solidFill>
                  <a:schemeClr val="accent4"/>
                </a:solidFill>
              </a:rPr>
              <a:t>l</a:t>
            </a:r>
            <a:r>
              <a:rPr lang="en-US" sz="1600" dirty="0" smtClean="0">
                <a:solidFill>
                  <a:schemeClr val="accent4"/>
                </a:solidFill>
              </a:rPr>
              <a:t>evel 2 requirements</a:t>
            </a:r>
            <a:endParaRPr lang="en-US" sz="1600" dirty="0">
              <a:solidFill>
                <a:schemeClr val="accent4"/>
              </a:solidFill>
            </a:endParaRPr>
          </a:p>
        </p:txBody>
      </p:sp>
      <p:sp>
        <p:nvSpPr>
          <p:cNvPr id="8" name="Line Callout 1 7"/>
          <p:cNvSpPr/>
          <p:nvPr/>
        </p:nvSpPr>
        <p:spPr>
          <a:xfrm>
            <a:off x="6871149" y="635183"/>
            <a:ext cx="2241876" cy="601282"/>
          </a:xfrm>
          <a:prstGeom prst="borderCallout1">
            <a:avLst>
              <a:gd name="adj1" fmla="val 52523"/>
              <a:gd name="adj2" fmla="val -2065"/>
              <a:gd name="adj3" fmla="val 98284"/>
              <a:gd name="adj4" fmla="val -1689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Package of </a:t>
            </a:r>
            <a:r>
              <a:rPr lang="en-US" sz="1600" dirty="0">
                <a:solidFill>
                  <a:schemeClr val="accent4"/>
                </a:solidFill>
              </a:rPr>
              <a:t>l</a:t>
            </a:r>
            <a:r>
              <a:rPr lang="en-US" sz="1600" dirty="0" smtClean="0">
                <a:solidFill>
                  <a:schemeClr val="accent4"/>
                </a:solidFill>
              </a:rPr>
              <a:t>evel 1 requirements</a:t>
            </a:r>
            <a:endParaRPr lang="en-US" sz="1600" dirty="0">
              <a:solidFill>
                <a:schemeClr val="accent4"/>
              </a:solidFill>
            </a:endParaRPr>
          </a:p>
        </p:txBody>
      </p:sp>
      <p:sp>
        <p:nvSpPr>
          <p:cNvPr id="9" name="Line Callout 1 8"/>
          <p:cNvSpPr/>
          <p:nvPr/>
        </p:nvSpPr>
        <p:spPr>
          <a:xfrm>
            <a:off x="7160245" y="2888387"/>
            <a:ext cx="1781127" cy="807762"/>
          </a:xfrm>
          <a:prstGeom prst="borderCallout1">
            <a:avLst>
              <a:gd name="adj1" fmla="val 52523"/>
              <a:gd name="adj2" fmla="val -2065"/>
              <a:gd name="adj3" fmla="val 53640"/>
              <a:gd name="adj4" fmla="val -81925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Requirement </a:t>
            </a:r>
            <a:r>
              <a:rPr lang="en-US" sz="1600" i="1" dirty="0" smtClean="0">
                <a:solidFill>
                  <a:schemeClr val="accent4"/>
                </a:solidFill>
              </a:rPr>
              <a:t>refines</a:t>
            </a:r>
            <a:r>
              <a:rPr lang="en-US" sz="1600" dirty="0" smtClean="0">
                <a:solidFill>
                  <a:schemeClr val="accent4"/>
                </a:solidFill>
              </a:rPr>
              <a:t> another requirement</a:t>
            </a:r>
            <a:endParaRPr lang="en-US" sz="1600" dirty="0">
              <a:solidFill>
                <a:schemeClr val="accent4"/>
              </a:solidFill>
            </a:endParaRPr>
          </a:p>
        </p:txBody>
      </p:sp>
      <p:sp>
        <p:nvSpPr>
          <p:cNvPr id="10" name="Line Callout 1 9"/>
          <p:cNvSpPr/>
          <p:nvPr/>
        </p:nvSpPr>
        <p:spPr>
          <a:xfrm>
            <a:off x="7137122" y="4444905"/>
            <a:ext cx="1781127" cy="768932"/>
          </a:xfrm>
          <a:prstGeom prst="borderCallout1">
            <a:avLst>
              <a:gd name="adj1" fmla="val 52523"/>
              <a:gd name="adj2" fmla="val -2065"/>
              <a:gd name="adj3" fmla="val 53640"/>
              <a:gd name="adj4" fmla="val -102214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Requirement </a:t>
            </a:r>
            <a:r>
              <a:rPr lang="en-US" sz="1600" i="1" dirty="0" smtClean="0">
                <a:solidFill>
                  <a:schemeClr val="accent4"/>
                </a:solidFill>
              </a:rPr>
              <a:t>specifies</a:t>
            </a:r>
            <a:r>
              <a:rPr lang="en-US" sz="1600" dirty="0" smtClean="0">
                <a:solidFill>
                  <a:schemeClr val="accent4"/>
                </a:solidFill>
              </a:rPr>
              <a:t> a component</a:t>
            </a:r>
            <a:endParaRPr lang="en-US" sz="16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65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Requirements and Requirement Allocation Model</a:t>
            </a:r>
            <a:endParaRPr lang="en-US" dirty="0"/>
          </a:p>
        </p:txBody>
      </p:sp>
      <p:pic>
        <p:nvPicPr>
          <p:cNvPr id="6" name="Picture 5" descr="JEO L1 Requirements Tabl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1" y="1656080"/>
            <a:ext cx="5527040" cy="2378826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8" name="Picture 7" descr="Requirements to Components Satisfy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4142072"/>
            <a:ext cx="5789366" cy="2090337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16780C-5724-4F9D-AD4E-D86933BFF679}" type="slidenum">
              <a:rPr lang="en-US" smtClean="0"/>
              <a:pPr>
                <a:defRPr/>
              </a:pPr>
              <a:t>65</a:t>
            </a:fld>
            <a:endParaRPr lang="en-US" dirty="0"/>
          </a:p>
        </p:txBody>
      </p:sp>
      <p:sp>
        <p:nvSpPr>
          <p:cNvPr id="7" name="Line Callout 1 6"/>
          <p:cNvSpPr/>
          <p:nvPr/>
        </p:nvSpPr>
        <p:spPr>
          <a:xfrm>
            <a:off x="6948666" y="1998924"/>
            <a:ext cx="2022988" cy="939203"/>
          </a:xfrm>
          <a:prstGeom prst="borderCallout1">
            <a:avLst>
              <a:gd name="adj1" fmla="val 108904"/>
              <a:gd name="adj2" fmla="val 20041"/>
              <a:gd name="adj3" fmla="val 216398"/>
              <a:gd name="adj4" fmla="val -852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accent4"/>
                </a:solidFill>
              </a:rPr>
              <a:t>A</a:t>
            </a:r>
            <a:r>
              <a:rPr lang="en-US" sz="1600" dirty="0" smtClean="0">
                <a:solidFill>
                  <a:schemeClr val="accent4"/>
                </a:solidFill>
              </a:rPr>
              <a:t>llocation of requirements to components</a:t>
            </a:r>
            <a:endParaRPr lang="en-US" sz="1600" dirty="0">
              <a:solidFill>
                <a:schemeClr val="accent4"/>
              </a:solidFill>
            </a:endParaRPr>
          </a:p>
        </p:txBody>
      </p:sp>
      <p:sp>
        <p:nvSpPr>
          <p:cNvPr id="9" name="Line Callout 1 8"/>
          <p:cNvSpPr/>
          <p:nvPr/>
        </p:nvSpPr>
        <p:spPr>
          <a:xfrm>
            <a:off x="6203902" y="929199"/>
            <a:ext cx="2241876" cy="457798"/>
          </a:xfrm>
          <a:prstGeom prst="borderCallout1">
            <a:avLst>
              <a:gd name="adj1" fmla="val 52523"/>
              <a:gd name="adj2" fmla="val -2065"/>
              <a:gd name="adj3" fmla="val 139493"/>
              <a:gd name="adj4" fmla="val -34858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accent4"/>
                </a:solidFill>
              </a:rPr>
              <a:t>R</a:t>
            </a:r>
            <a:r>
              <a:rPr lang="en-US" sz="1600" dirty="0" smtClean="0">
                <a:solidFill>
                  <a:schemeClr val="accent4"/>
                </a:solidFill>
              </a:rPr>
              <a:t>equirements list</a:t>
            </a:r>
            <a:endParaRPr lang="en-US" sz="16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76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8254" y="0"/>
            <a:ext cx="8666563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Modeling the Measures of Effectiveness Gate Product</a:t>
            </a:r>
            <a:endParaRPr lang="en-US" dirty="0"/>
          </a:p>
        </p:txBody>
      </p:sp>
      <p:pic>
        <p:nvPicPr>
          <p:cNvPr id="7" name="Picture 6" descr="moe table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50905"/>
            <a:ext cx="5569084" cy="3630824"/>
          </a:xfrm>
          <a:prstGeom prst="rect">
            <a:avLst/>
          </a:prstGeom>
        </p:spPr>
      </p:pic>
      <p:pic>
        <p:nvPicPr>
          <p:cNvPr id="8" name="Picture 7" descr="ScienceMeritAnalysi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7950" y="3377282"/>
            <a:ext cx="4674378" cy="2635888"/>
          </a:xfrm>
          <a:prstGeom prst="rect">
            <a:avLst/>
          </a:prstGeom>
        </p:spPr>
      </p:pic>
      <p:sp>
        <p:nvSpPr>
          <p:cNvPr id="2" name="Line Callout 1 1"/>
          <p:cNvSpPr/>
          <p:nvPr/>
        </p:nvSpPr>
        <p:spPr>
          <a:xfrm>
            <a:off x="6330275" y="1524000"/>
            <a:ext cx="2434881" cy="939203"/>
          </a:xfrm>
          <a:prstGeom prst="borderCallout1">
            <a:avLst>
              <a:gd name="adj1" fmla="val 108904"/>
              <a:gd name="adj2" fmla="val 20041"/>
              <a:gd name="adj3" fmla="val 225192"/>
              <a:gd name="adj4" fmla="val 474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“science merit” is shown as a function of 14 parameters</a:t>
            </a:r>
            <a:endParaRPr lang="en-US" sz="1600" dirty="0">
              <a:solidFill>
                <a:schemeClr val="accent4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66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48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4320" y="16781"/>
            <a:ext cx="7772400" cy="707119"/>
          </a:xfrm>
        </p:spPr>
        <p:txBody>
          <a:bodyPr/>
          <a:lstStyle/>
          <a:p>
            <a:r>
              <a:rPr lang="en-US" dirty="0"/>
              <a:t>Equipment List and Mass Margin</a:t>
            </a:r>
          </a:p>
        </p:txBody>
      </p:sp>
      <p:pic>
        <p:nvPicPr>
          <p:cNvPr id="4" name="Picture 3" descr="Chapter 3. Oceans Orbiter Spacecraft - Mozilla Firefox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201" y="1670529"/>
            <a:ext cx="6946396" cy="4565848"/>
          </a:xfrm>
          <a:prstGeom prst="rect">
            <a:avLst/>
          </a:prstGeom>
          <a:ln>
            <a:solidFill>
              <a:srgbClr val="0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16780C-5724-4F9D-AD4E-D86933BFF679}" type="slidenum">
              <a:rPr lang="en-US" smtClean="0"/>
              <a:pPr>
                <a:defRPr/>
              </a:pPr>
              <a:t>67</a:t>
            </a:fld>
            <a:endParaRPr lang="en-US" dirty="0"/>
          </a:p>
        </p:txBody>
      </p:sp>
      <p:sp>
        <p:nvSpPr>
          <p:cNvPr id="6" name="Line Callout 1 5"/>
          <p:cNvSpPr/>
          <p:nvPr/>
        </p:nvSpPr>
        <p:spPr>
          <a:xfrm>
            <a:off x="4345418" y="929199"/>
            <a:ext cx="4151984" cy="457798"/>
          </a:xfrm>
          <a:prstGeom prst="borderCallout1">
            <a:avLst>
              <a:gd name="adj1" fmla="val 52523"/>
              <a:gd name="adj2" fmla="val -2065"/>
              <a:gd name="adj3" fmla="val 144003"/>
              <a:gd name="adj4" fmla="val -20932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chemeClr val="accent4"/>
                </a:solidFill>
              </a:rPr>
              <a:t>Mass report generated from model</a:t>
            </a:r>
            <a:endParaRPr lang="en-US" sz="16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077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-12 logical decomposition process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84" y="949332"/>
            <a:ext cx="8487966" cy="55889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85000"/>
              </a:lnSpc>
            </a:pPr>
            <a:r>
              <a:rPr lang="en-US" sz="2400" dirty="0" smtClean="0"/>
              <a:t>NPR 7123 Example – Logical Decomposition Process Flow Diagram </a:t>
            </a:r>
            <a:endParaRPr lang="en-US" sz="2400" dirty="0"/>
          </a:p>
        </p:txBody>
      </p:sp>
      <p:sp>
        <p:nvSpPr>
          <p:cNvPr id="6" name="Rounded Rectangular Callout 5"/>
          <p:cNvSpPr/>
          <p:nvPr/>
        </p:nvSpPr>
        <p:spPr>
          <a:xfrm>
            <a:off x="533453" y="5768043"/>
            <a:ext cx="1638222" cy="788994"/>
          </a:xfrm>
          <a:prstGeom prst="wedgeRoundRectCallout">
            <a:avLst>
              <a:gd name="adj1" fmla="val 76559"/>
              <a:gd name="adj2" fmla="val -54507"/>
              <a:gd name="adj3" fmla="val 16667"/>
            </a:avLst>
          </a:prstGeom>
          <a:solidFill>
            <a:srgbClr val="FFF3B7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>
                <a:solidFill>
                  <a:schemeClr val="tx1"/>
                </a:solidFill>
              </a:rPr>
              <a:t>NPR-defined process does not change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6386774" y="3957605"/>
            <a:ext cx="2300964" cy="611485"/>
          </a:xfrm>
          <a:prstGeom prst="ellipse">
            <a:avLst/>
          </a:prstGeom>
          <a:noFill/>
          <a:ln w="19050" cmpd="sng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448423" y="5572704"/>
            <a:ext cx="2176657" cy="653436"/>
          </a:xfrm>
          <a:prstGeom prst="ellipse">
            <a:avLst/>
          </a:prstGeom>
          <a:noFill/>
          <a:ln w="19050" cmpd="sng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68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350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Flight System Logical Decomposition Model</a:t>
            </a:r>
            <a:endParaRPr lang="en-US" dirty="0"/>
          </a:p>
        </p:txBody>
      </p:sp>
      <p:pic>
        <p:nvPicPr>
          <p:cNvPr id="6" name="Picture 5" descr="Flight System Decomposition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65" y="1523387"/>
            <a:ext cx="8711111" cy="5066666"/>
          </a:xfrm>
          <a:prstGeom prst="rect">
            <a:avLst/>
          </a:prstGeom>
        </p:spPr>
      </p:pic>
      <p:sp>
        <p:nvSpPr>
          <p:cNvPr id="4" name="Folded Corner 3"/>
          <p:cNvSpPr/>
          <p:nvPr/>
        </p:nvSpPr>
        <p:spPr>
          <a:xfrm>
            <a:off x="5671073" y="950110"/>
            <a:ext cx="3014879" cy="872550"/>
          </a:xfrm>
          <a:prstGeom prst="foldedCorne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Decomposition by whole-part relationships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69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705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4320" y="16781"/>
            <a:ext cx="7772400" cy="671564"/>
          </a:xfrm>
        </p:spPr>
        <p:txBody>
          <a:bodyPr/>
          <a:lstStyle/>
          <a:p>
            <a:r>
              <a:rPr lang="en-US" dirty="0" smtClean="0"/>
              <a:t>Work Breakdown Structure Model</a:t>
            </a:r>
            <a:endParaRPr lang="en-US" dirty="0"/>
          </a:p>
        </p:txBody>
      </p:sp>
      <p:pic>
        <p:nvPicPr>
          <p:cNvPr id="4" name="Picture 3" descr="JEO Work Breakdown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95" y="1754504"/>
            <a:ext cx="8686800" cy="4883211"/>
          </a:xfrm>
          <a:prstGeom prst="rect">
            <a:avLst/>
          </a:prstGeom>
        </p:spPr>
      </p:pic>
      <p:sp>
        <p:nvSpPr>
          <p:cNvPr id="5" name="Folded Corner 4"/>
          <p:cNvSpPr/>
          <p:nvPr/>
        </p:nvSpPr>
        <p:spPr>
          <a:xfrm>
            <a:off x="4216953" y="1076145"/>
            <a:ext cx="2287818" cy="872550"/>
          </a:xfrm>
          <a:prstGeom prst="foldedCorner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smtClean="0">
                <a:solidFill>
                  <a:srgbClr val="000000"/>
                </a:solidFill>
              </a:rPr>
              <a:t>Decomposition by work packages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16780C-5724-4F9D-AD4E-D86933BFF679}" type="slidenum">
              <a:rPr lang="en-US" smtClean="0"/>
              <a:pPr>
                <a:defRPr/>
              </a:pPr>
              <a:t>70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06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742" y="16781"/>
            <a:ext cx="8684978" cy="671564"/>
          </a:xfrm>
        </p:spPr>
        <p:txBody>
          <a:bodyPr>
            <a:noAutofit/>
          </a:bodyPr>
          <a:lstStyle/>
          <a:p>
            <a:pPr>
              <a:lnSpc>
                <a:spcPct val="85000"/>
              </a:lnSpc>
            </a:pPr>
            <a:r>
              <a:rPr lang="en-US" sz="2400" dirty="0" smtClean="0"/>
              <a:t>Automatically Generated Architecture Description Document</a:t>
            </a:r>
            <a:endParaRPr lang="en-US" sz="2400" dirty="0"/>
          </a:p>
        </p:txBody>
      </p:sp>
      <p:pic>
        <p:nvPicPr>
          <p:cNvPr id="4" name="Picture 3" descr="jeo add.gi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673" y="1796118"/>
            <a:ext cx="2900868" cy="3554155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5" name="Picture 4" descr="jeo add mission view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015" y="2283092"/>
            <a:ext cx="3474364" cy="3531204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6" name="Picture 5" descr="jeo add payload view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540" y="3117490"/>
            <a:ext cx="2852194" cy="299962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Rounded Rectangular Callout 8"/>
          <p:cNvSpPr/>
          <p:nvPr/>
        </p:nvSpPr>
        <p:spPr>
          <a:xfrm>
            <a:off x="1893298" y="6073341"/>
            <a:ext cx="4588342" cy="379555"/>
          </a:xfrm>
          <a:prstGeom prst="wedgeRoundRectCallout">
            <a:avLst>
              <a:gd name="adj1" fmla="val 45498"/>
              <a:gd name="adj2" fmla="val -165570"/>
              <a:gd name="adj3" fmla="val 16667"/>
            </a:avLst>
          </a:prstGeom>
          <a:solidFill>
            <a:srgbClr val="B7D4E9"/>
          </a:solidFill>
          <a:ln>
            <a:solidFill>
              <a:srgbClr val="00009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>
                <a:solidFill>
                  <a:schemeClr val="tx1"/>
                </a:solidFill>
              </a:rPr>
              <a:t>Includes the logical decomposition models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ED16780C-5724-4F9D-AD4E-D86933BFF679}" type="slidenum">
              <a:rPr lang="en-US" smtClean="0"/>
              <a:pPr>
                <a:defRPr/>
              </a:pPr>
              <a:t>71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1403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Summary: Methodology and NPR 7123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776"/>
              </a:spcBef>
            </a:pPr>
            <a:r>
              <a:rPr lang="en-US" dirty="0">
                <a:solidFill>
                  <a:srgbClr val="000000"/>
                </a:solidFill>
              </a:rPr>
              <a:t>A methodology is a collection of related </a:t>
            </a:r>
            <a:r>
              <a:rPr lang="en-US" u="sng" dirty="0">
                <a:solidFill>
                  <a:srgbClr val="000000"/>
                </a:solidFill>
              </a:rPr>
              <a:t>methods</a:t>
            </a:r>
            <a:r>
              <a:rPr lang="en-US" dirty="0">
                <a:solidFill>
                  <a:srgbClr val="000000"/>
                </a:solidFill>
              </a:rPr>
              <a:t>, </a:t>
            </a:r>
            <a:r>
              <a:rPr lang="en-US" u="sng" dirty="0">
                <a:solidFill>
                  <a:srgbClr val="000000"/>
                </a:solidFill>
              </a:rPr>
              <a:t>processes</a:t>
            </a:r>
            <a:r>
              <a:rPr lang="en-US" dirty="0">
                <a:solidFill>
                  <a:srgbClr val="000000"/>
                </a:solidFill>
              </a:rPr>
              <a:t>, and </a:t>
            </a:r>
            <a:r>
              <a:rPr lang="en-US" u="sng" dirty="0">
                <a:solidFill>
                  <a:srgbClr val="000000"/>
                </a:solidFill>
              </a:rPr>
              <a:t>tools</a:t>
            </a:r>
            <a:r>
              <a:rPr lang="en-US" dirty="0" smtClean="0">
                <a:solidFill>
                  <a:srgbClr val="000000"/>
                </a:solidFill>
              </a:rPr>
              <a:t>.</a:t>
            </a:r>
          </a:p>
          <a:p>
            <a:pPr>
              <a:spcBef>
                <a:spcPts val="1776"/>
              </a:spcBef>
            </a:pPr>
            <a:r>
              <a:rPr lang="en-US" dirty="0" smtClean="0">
                <a:solidFill>
                  <a:srgbClr val="000000"/>
                </a:solidFill>
              </a:rPr>
              <a:t>NPR 7123 defines NASA’s 17 SE processes</a:t>
            </a:r>
            <a:endParaRPr lang="en-US" dirty="0">
              <a:solidFill>
                <a:srgbClr val="000000"/>
              </a:solidFill>
            </a:endParaRPr>
          </a:p>
          <a:p>
            <a:pPr>
              <a:spcBef>
                <a:spcPts val="1776"/>
              </a:spcBef>
            </a:pPr>
            <a:r>
              <a:rPr lang="en-US" dirty="0" smtClean="0"/>
              <a:t>MBSE does not change those processes, but it formalizes the methods and adds modeling tools</a:t>
            </a:r>
          </a:p>
          <a:p>
            <a:pPr>
              <a:spcBef>
                <a:spcPts val="1776"/>
              </a:spcBef>
            </a:pPr>
            <a:r>
              <a:rPr lang="en-US" dirty="0" smtClean="0"/>
              <a:t>MBSE helps ensure consistency among gate products generated from a system model</a:t>
            </a:r>
          </a:p>
          <a:p>
            <a:pPr>
              <a:spcBef>
                <a:spcPts val="1776"/>
              </a:spcBef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72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772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of Training Module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776"/>
              </a:spcBef>
            </a:pPr>
            <a:r>
              <a:rPr lang="en-US" dirty="0" smtClean="0"/>
              <a:t>A system model is both descriptive and analytical</a:t>
            </a:r>
          </a:p>
          <a:p>
            <a:pPr>
              <a:spcBef>
                <a:spcPts val="1776"/>
              </a:spcBef>
            </a:pPr>
            <a:r>
              <a:rPr lang="en-US" dirty="0" smtClean="0"/>
              <a:t>A system model integrates information from many discipline models</a:t>
            </a:r>
          </a:p>
          <a:p>
            <a:pPr>
              <a:spcBef>
                <a:spcPts val="1776"/>
              </a:spcBef>
            </a:pPr>
            <a:r>
              <a:rPr lang="en-US" dirty="0" smtClean="0"/>
              <a:t>A good model has unambiguous semantics</a:t>
            </a:r>
          </a:p>
          <a:p>
            <a:pPr>
              <a:spcBef>
                <a:spcPts val="1776"/>
              </a:spcBef>
            </a:pPr>
            <a:r>
              <a:rPr lang="en-US" dirty="0" smtClean="0"/>
              <a:t>A </a:t>
            </a:r>
            <a:r>
              <a:rPr lang="en-US" dirty="0"/>
              <a:t>good model narrows the risky and expensive gap between describing a design and analyzing it</a:t>
            </a:r>
          </a:p>
          <a:p>
            <a:pPr>
              <a:spcBef>
                <a:spcPts val="1776"/>
              </a:spcBef>
            </a:pPr>
            <a:r>
              <a:rPr lang="en-US" dirty="0" smtClean="0"/>
              <a:t>SysML, as a language, can be extended with profiles for domain-specific languages</a:t>
            </a:r>
          </a:p>
          <a:p>
            <a:pPr>
              <a:spcBef>
                <a:spcPts val="1776"/>
              </a:spcBef>
            </a:pPr>
            <a:r>
              <a:rPr lang="en-US" dirty="0" smtClean="0"/>
              <a:t>MBSE doesn’t change NASA’s SE </a:t>
            </a:r>
            <a:r>
              <a:rPr lang="en-US" u="sng" dirty="0" smtClean="0"/>
              <a:t>processes</a:t>
            </a:r>
          </a:p>
          <a:p>
            <a:pPr>
              <a:spcBef>
                <a:spcPts val="1776"/>
              </a:spcBef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BA43EC7-B018-492A-98F6-32908B5B9E8D}" type="slidenum">
              <a:rPr lang="en-US" smtClean="0"/>
              <a:pPr>
                <a:defRPr/>
              </a:pPr>
              <a:t>73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95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BSE-sjenkins-2009-02-13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MBSE-sjenkins-2009-02-13</Template>
  <TotalTime>91690</TotalTime>
  <Words>4381</Words>
  <Application>Microsoft Office PowerPoint</Application>
  <PresentationFormat>On-screen Show (4:3)</PresentationFormat>
  <Paragraphs>973</Paragraphs>
  <Slides>73</Slides>
  <Notes>12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Links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75" baseType="lpstr">
      <vt:lpstr>MBSE-sjenkins-2009-02-13</vt:lpstr>
      <vt:lpstr>MacintoshHD:Users:sanda:Documents:Microsoft%20User%20Data:Saved%20Attachments:NPR%207123.1A%20(3.28.07)%20%20released%5B1%5D.doc!OLE_LINK5</vt:lpstr>
      <vt:lpstr>Model-Centric Engineering, Part 2: Introduction to System Modeling  SEWG MBSE Training Module 2 https://nen.nasa.gov/web/se/mbse/documents</vt:lpstr>
      <vt:lpstr>Objective and Intended Audience</vt:lpstr>
      <vt:lpstr>Outline </vt:lpstr>
      <vt:lpstr>Acknowledgements</vt:lpstr>
      <vt:lpstr>Take-aways from “Systems Engineering with System Models”</vt:lpstr>
      <vt:lpstr>System Models</vt:lpstr>
      <vt:lpstr>What is a Model?</vt:lpstr>
      <vt:lpstr>Some Purposes of Modeling</vt:lpstr>
      <vt:lpstr>System Model Contents</vt:lpstr>
      <vt:lpstr>System Model and Other Discipline Models</vt:lpstr>
      <vt:lpstr>What makes a System Model good?</vt:lpstr>
      <vt:lpstr>How a System Model Helps</vt:lpstr>
      <vt:lpstr>Is This A Model?</vt:lpstr>
      <vt:lpstr>Is It A Good Model?</vt:lpstr>
      <vt:lpstr>What’s Wrong With It?</vt:lpstr>
      <vt:lpstr>Better?</vt:lpstr>
      <vt:lpstr>Making Distinctions Explicit</vt:lpstr>
      <vt:lpstr>Model With Typed Elements</vt:lpstr>
      <vt:lpstr>Answering Questions</vt:lpstr>
      <vt:lpstr>Answering Questions</vt:lpstr>
      <vt:lpstr>Answering Questions</vt:lpstr>
      <vt:lpstr>Add Typed Relationships</vt:lpstr>
      <vt:lpstr>More Questions and Answers</vt:lpstr>
      <vt:lpstr>More Questions and Answers</vt:lpstr>
      <vt:lpstr>More Questions and Answers</vt:lpstr>
      <vt:lpstr>More Questions and Answers</vt:lpstr>
      <vt:lpstr>Reasoning About Models</vt:lpstr>
      <vt:lpstr>Reasoning About Completeness</vt:lpstr>
      <vt:lpstr>Reasoning About Completeness</vt:lpstr>
      <vt:lpstr>Reasoning About Completeness</vt:lpstr>
      <vt:lpstr>Reasoning About Completeness</vt:lpstr>
      <vt:lpstr>Reasoning About Consistency</vt:lpstr>
      <vt:lpstr>Reasoning About Design</vt:lpstr>
      <vt:lpstr>Reasoning About Design</vt:lpstr>
      <vt:lpstr>Reasoning About Design</vt:lpstr>
      <vt:lpstr>Reasoning About Design</vt:lpstr>
      <vt:lpstr>Reasoning About Design</vt:lpstr>
      <vt:lpstr>Reasoning About Design</vt:lpstr>
      <vt:lpstr>Reasoning About Design</vt:lpstr>
      <vt:lpstr>Relating Product and Work Breakdowns</vt:lpstr>
      <vt:lpstr>Relating Product and Work Breakdowns</vt:lpstr>
      <vt:lpstr>A Good Model</vt:lpstr>
      <vt:lpstr>SysML Basics &amp; Customization</vt:lpstr>
      <vt:lpstr>PowerPoint Presentation</vt:lpstr>
      <vt:lpstr>SysML - A Graphical Language for Representing Systems Models</vt:lpstr>
      <vt:lpstr>SysML Synopsis</vt:lpstr>
      <vt:lpstr>Domain Specific Language</vt:lpstr>
      <vt:lpstr>What is an Ontology?</vt:lpstr>
      <vt:lpstr>JPL IMCE Ontology Organization</vt:lpstr>
      <vt:lpstr>System model  Discipline models</vt:lpstr>
      <vt:lpstr>PowerPoint Presentation</vt:lpstr>
      <vt:lpstr>Modeling Requirements</vt:lpstr>
      <vt:lpstr>Modeling Structure Decomposition</vt:lpstr>
      <vt:lpstr>Modeling Behavior</vt:lpstr>
      <vt:lpstr>Modeling Analysis of Requirements</vt:lpstr>
      <vt:lpstr>Modeling Analysis - Science Mission Margin Model</vt:lpstr>
      <vt:lpstr>Modeling WBS</vt:lpstr>
      <vt:lpstr>Customizing SysML with Ontologies</vt:lpstr>
      <vt:lpstr> Methodologies and NASA Systems Engineering Process</vt:lpstr>
      <vt:lpstr>What is a Methodology?</vt:lpstr>
      <vt:lpstr>Methodologies – A Survey</vt:lpstr>
      <vt:lpstr>NPR 7123.1A: NASA Systems Engineering Processes and Requirements</vt:lpstr>
      <vt:lpstr>NPR 7123 Example – Technical Requirements Definition Process Flow Diagram</vt:lpstr>
      <vt:lpstr>Technical Requirements Model</vt:lpstr>
      <vt:lpstr>Requirements and Requirement Allocation Model</vt:lpstr>
      <vt:lpstr>Modeling the Measures of Effectiveness Gate Product</vt:lpstr>
      <vt:lpstr>Equipment List and Mass Margin</vt:lpstr>
      <vt:lpstr>NPR 7123 Example – Logical Decomposition Process Flow Diagram </vt:lpstr>
      <vt:lpstr>Flight System Logical Decomposition Model</vt:lpstr>
      <vt:lpstr>Work Breakdown Structure Model</vt:lpstr>
      <vt:lpstr>Automatically Generated Architecture Description Document</vt:lpstr>
      <vt:lpstr>Summary: Methodology and NPR 7123</vt:lpstr>
      <vt:lpstr>Summary of Training Module</vt:lpstr>
    </vt:vector>
  </TitlesOfParts>
  <Company>LMESS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 Jenkins</dc:creator>
  <cp:lastModifiedBy>Gottschall, Janet S. (LARC-B703)[LITES]</cp:lastModifiedBy>
  <cp:revision>684</cp:revision>
  <cp:lastPrinted>2011-09-21T00:34:32Z</cp:lastPrinted>
  <dcterms:created xsi:type="dcterms:W3CDTF">2011-06-27T16:56:30Z</dcterms:created>
  <dcterms:modified xsi:type="dcterms:W3CDTF">2013-12-20T15:06:01Z</dcterms:modified>
</cp:coreProperties>
</file>