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 autoCompressPictures="0">
  <p:sldMasterIdLst>
    <p:sldMasterId id="2147483662" r:id="rId1"/>
  </p:sldMasterIdLst>
  <p:notesMasterIdLst>
    <p:notesMasterId r:id="rId28"/>
  </p:notesMasterIdLst>
  <p:handoutMasterIdLst>
    <p:handoutMasterId r:id="rId29"/>
  </p:handoutMasterIdLst>
  <p:sldIdLst>
    <p:sldId id="968" r:id="rId2"/>
    <p:sldId id="1262" r:id="rId3"/>
    <p:sldId id="1414" r:id="rId4"/>
    <p:sldId id="1323" r:id="rId5"/>
    <p:sldId id="1408" r:id="rId6"/>
    <p:sldId id="1409" r:id="rId7"/>
    <p:sldId id="1413" r:id="rId8"/>
    <p:sldId id="1415" r:id="rId9"/>
    <p:sldId id="1382" r:id="rId10"/>
    <p:sldId id="1419" r:id="rId11"/>
    <p:sldId id="1438" r:id="rId12"/>
    <p:sldId id="1439" r:id="rId13"/>
    <p:sldId id="1440" r:id="rId14"/>
    <p:sldId id="1441" r:id="rId15"/>
    <p:sldId id="1442" r:id="rId16"/>
    <p:sldId id="1443" r:id="rId17"/>
    <p:sldId id="1444" r:id="rId18"/>
    <p:sldId id="1445" r:id="rId19"/>
    <p:sldId id="1427" r:id="rId20"/>
    <p:sldId id="1428" r:id="rId21"/>
    <p:sldId id="1422" r:id="rId22"/>
    <p:sldId id="1423" r:id="rId23"/>
    <p:sldId id="1424" r:id="rId24"/>
    <p:sldId id="1288" r:id="rId25"/>
    <p:sldId id="1407" r:id="rId26"/>
    <p:sldId id="1417" r:id="rId27"/>
  </p:sldIdLst>
  <p:sldSz cx="9144000" cy="6858000" type="screen4x3"/>
  <p:notesSz cx="6946900" cy="9220200"/>
  <p:custShowLst>
    <p:custShow name="short" id="0">
      <p:sldLst/>
    </p:custShow>
  </p:custShow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b="1" kern="1200" baseline="-25000">
        <a:solidFill>
          <a:srgbClr val="000000"/>
        </a:solidFill>
        <a:latin typeface="Arial" pitchFamily="-108" charset="0"/>
        <a:ea typeface="ＭＳ Ｐゴシック" pitchFamily="-108" charset="-128"/>
        <a:cs typeface="ＭＳ Ｐゴシック" pitchFamily="-108" charset="-128"/>
      </a:defRPr>
    </a:lvl1pPr>
    <a:lvl2pPr marL="457200" algn="l" rtl="0" fontAlgn="base">
      <a:spcBef>
        <a:spcPct val="0"/>
      </a:spcBef>
      <a:spcAft>
        <a:spcPct val="0"/>
      </a:spcAft>
      <a:defRPr sz="2400" b="1" kern="1200" baseline="-25000">
        <a:solidFill>
          <a:srgbClr val="000000"/>
        </a:solidFill>
        <a:latin typeface="Arial" pitchFamily="-108" charset="0"/>
        <a:ea typeface="ＭＳ Ｐゴシック" pitchFamily="-108" charset="-128"/>
        <a:cs typeface="ＭＳ Ｐゴシック" pitchFamily="-108" charset="-128"/>
      </a:defRPr>
    </a:lvl2pPr>
    <a:lvl3pPr marL="914400" algn="l" rtl="0" fontAlgn="base">
      <a:spcBef>
        <a:spcPct val="0"/>
      </a:spcBef>
      <a:spcAft>
        <a:spcPct val="0"/>
      </a:spcAft>
      <a:defRPr sz="2400" b="1" kern="1200" baseline="-25000">
        <a:solidFill>
          <a:srgbClr val="000000"/>
        </a:solidFill>
        <a:latin typeface="Arial" pitchFamily="-108" charset="0"/>
        <a:ea typeface="ＭＳ Ｐゴシック" pitchFamily="-108" charset="-128"/>
        <a:cs typeface="ＭＳ Ｐゴシック" pitchFamily="-108" charset="-128"/>
      </a:defRPr>
    </a:lvl3pPr>
    <a:lvl4pPr marL="1371600" algn="l" rtl="0" fontAlgn="base">
      <a:spcBef>
        <a:spcPct val="0"/>
      </a:spcBef>
      <a:spcAft>
        <a:spcPct val="0"/>
      </a:spcAft>
      <a:defRPr sz="2400" b="1" kern="1200" baseline="-25000">
        <a:solidFill>
          <a:srgbClr val="000000"/>
        </a:solidFill>
        <a:latin typeface="Arial" pitchFamily="-108" charset="0"/>
        <a:ea typeface="ＭＳ Ｐゴシック" pitchFamily="-108" charset="-128"/>
        <a:cs typeface="ＭＳ Ｐゴシック" pitchFamily="-108" charset="-128"/>
      </a:defRPr>
    </a:lvl4pPr>
    <a:lvl5pPr marL="1828800" algn="l" rtl="0" fontAlgn="base">
      <a:spcBef>
        <a:spcPct val="0"/>
      </a:spcBef>
      <a:spcAft>
        <a:spcPct val="0"/>
      </a:spcAft>
      <a:defRPr sz="2400" b="1" kern="1200" baseline="-25000">
        <a:solidFill>
          <a:srgbClr val="000000"/>
        </a:solidFill>
        <a:latin typeface="Arial" pitchFamily="-108" charset="0"/>
        <a:ea typeface="ＭＳ Ｐゴシック" pitchFamily="-108" charset="-128"/>
        <a:cs typeface="ＭＳ Ｐゴシック" pitchFamily="-108" charset="-128"/>
      </a:defRPr>
    </a:lvl5pPr>
    <a:lvl6pPr marL="2286000" algn="l" defTabSz="457200" rtl="0" eaLnBrk="1" latinLnBrk="0" hangingPunct="1">
      <a:defRPr sz="2400" b="1" kern="1200" baseline="-25000">
        <a:solidFill>
          <a:srgbClr val="000000"/>
        </a:solidFill>
        <a:latin typeface="Arial" pitchFamily="-108" charset="0"/>
        <a:ea typeface="ＭＳ Ｐゴシック" pitchFamily="-108" charset="-128"/>
        <a:cs typeface="ＭＳ Ｐゴシック" pitchFamily="-108" charset="-128"/>
      </a:defRPr>
    </a:lvl6pPr>
    <a:lvl7pPr marL="2743200" algn="l" defTabSz="457200" rtl="0" eaLnBrk="1" latinLnBrk="0" hangingPunct="1">
      <a:defRPr sz="2400" b="1" kern="1200" baseline="-25000">
        <a:solidFill>
          <a:srgbClr val="000000"/>
        </a:solidFill>
        <a:latin typeface="Arial" pitchFamily="-108" charset="0"/>
        <a:ea typeface="ＭＳ Ｐゴシック" pitchFamily="-108" charset="-128"/>
        <a:cs typeface="ＭＳ Ｐゴシック" pitchFamily="-108" charset="-128"/>
      </a:defRPr>
    </a:lvl7pPr>
    <a:lvl8pPr marL="3200400" algn="l" defTabSz="457200" rtl="0" eaLnBrk="1" latinLnBrk="0" hangingPunct="1">
      <a:defRPr sz="2400" b="1" kern="1200" baseline="-25000">
        <a:solidFill>
          <a:srgbClr val="000000"/>
        </a:solidFill>
        <a:latin typeface="Arial" pitchFamily="-108" charset="0"/>
        <a:ea typeface="ＭＳ Ｐゴシック" pitchFamily="-108" charset="-128"/>
        <a:cs typeface="ＭＳ Ｐゴシック" pitchFamily="-108" charset="-128"/>
      </a:defRPr>
    </a:lvl8pPr>
    <a:lvl9pPr marL="3657600" algn="l" defTabSz="457200" rtl="0" eaLnBrk="1" latinLnBrk="0" hangingPunct="1">
      <a:defRPr sz="2400" b="1" kern="1200" baseline="-25000">
        <a:solidFill>
          <a:srgbClr val="000000"/>
        </a:solidFill>
        <a:latin typeface="Arial" pitchFamily="-108" charset="0"/>
        <a:ea typeface="ＭＳ Ｐゴシック" pitchFamily="-108" charset="-128"/>
        <a:cs typeface="ＭＳ Ｐゴシック" pitchFamily="-108" charset="-128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768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25252"/>
    <a:srgbClr val="363636"/>
    <a:srgbClr val="A6CBFC"/>
    <a:srgbClr val="FFDE9B"/>
    <a:srgbClr val="BBD7FD"/>
    <a:srgbClr val="BBCBFC"/>
    <a:srgbClr val="FFECD3"/>
    <a:srgbClr val="FFEBAB"/>
    <a:srgbClr val="DCEAFC"/>
    <a:srgbClr val="E1F2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708" autoAdjust="0"/>
    <p:restoredTop sz="78514" autoAdjust="0"/>
  </p:normalViewPr>
  <p:slideViewPr>
    <p:cSldViewPr>
      <p:cViewPr>
        <p:scale>
          <a:sx n="70" d="100"/>
          <a:sy n="70" d="100"/>
        </p:scale>
        <p:origin x="-752" y="-432"/>
      </p:cViewPr>
      <p:guideLst>
        <p:guide orient="horz" pos="768"/>
        <p:guide pos="2880"/>
      </p:guideLst>
    </p:cSldViewPr>
  </p:slideViewPr>
  <p:outlineViewPr>
    <p:cViewPr>
      <p:scale>
        <a:sx n="33" d="100"/>
        <a:sy n="33" d="100"/>
      </p:scale>
      <p:origin x="0" y="1518"/>
    </p:cViewPr>
    <p:sldLst>
      <p:sld r:id="rId1" collapse="1"/>
    </p:sldLst>
  </p:outlin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notesMaster" Target="notesMasters/notesMaster1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interSettings" Target="printerSettings/printerSettings1.bin"/><Relationship Id="rId31" Type="http://schemas.openxmlformats.org/officeDocument/2006/relationships/presProps" Target="presProps.xml"/><Relationship Id="rId32" Type="http://schemas.openxmlformats.org/officeDocument/2006/relationships/viewProps" Target="view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heme" Target="theme/theme1.xml"/><Relationship Id="rId3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11701" cy="4616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015" tIns="44508" rIns="89015" bIns="44508" numCol="1" anchor="t" anchorCtr="0" compatLnSpc="1">
            <a:prstTxWarp prst="textNoShape">
              <a:avLst/>
            </a:prstTxWarp>
          </a:bodyPr>
          <a:lstStyle>
            <a:lvl1pPr algn="l" defTabSz="887950" eaLnBrk="1" hangingPunct="1">
              <a:spcBef>
                <a:spcPct val="0"/>
              </a:spcBef>
              <a:defRPr sz="1100" b="0" baseline="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35199" y="0"/>
            <a:ext cx="3011701" cy="4616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015" tIns="44508" rIns="89015" bIns="44508" numCol="1" anchor="t" anchorCtr="0" compatLnSpc="1">
            <a:prstTxWarp prst="textNoShape">
              <a:avLst/>
            </a:prstTxWarp>
          </a:bodyPr>
          <a:lstStyle>
            <a:lvl1pPr algn="r" defTabSz="887950" eaLnBrk="1" hangingPunct="1">
              <a:spcBef>
                <a:spcPct val="0"/>
              </a:spcBef>
              <a:defRPr sz="1100" b="0" baseline="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8758517"/>
            <a:ext cx="3011701" cy="4616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015" tIns="44508" rIns="89015" bIns="44508" numCol="1" anchor="b" anchorCtr="0" compatLnSpc="1">
            <a:prstTxWarp prst="textNoShape">
              <a:avLst/>
            </a:prstTxWarp>
          </a:bodyPr>
          <a:lstStyle>
            <a:lvl1pPr algn="l" defTabSz="887950" eaLnBrk="1" hangingPunct="1">
              <a:spcBef>
                <a:spcPct val="0"/>
              </a:spcBef>
              <a:defRPr sz="1100" b="0" baseline="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35199" y="8758517"/>
            <a:ext cx="3011701" cy="4616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015" tIns="44508" rIns="89015" bIns="44508" numCol="1" anchor="b" anchorCtr="0" compatLnSpc="1">
            <a:prstTxWarp prst="textNoShape">
              <a:avLst/>
            </a:prstTxWarp>
          </a:bodyPr>
          <a:lstStyle>
            <a:lvl1pPr algn="r" defTabSz="887950" eaLnBrk="1" hangingPunct="1">
              <a:spcBef>
                <a:spcPct val="0"/>
              </a:spcBef>
              <a:defRPr sz="1100" b="0" baseline="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fld id="{834B3C51-F4F2-3E45-B02B-DBFD2B33F1E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25794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11701" cy="4616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015" tIns="44508" rIns="89015" bIns="44508" numCol="1" anchor="t" anchorCtr="0" compatLnSpc="1">
            <a:prstTxWarp prst="textNoShape">
              <a:avLst/>
            </a:prstTxWarp>
          </a:bodyPr>
          <a:lstStyle>
            <a:lvl1pPr algn="l" defTabSz="887950" eaLnBrk="1" hangingPunct="1">
              <a:spcBef>
                <a:spcPct val="0"/>
              </a:spcBef>
              <a:defRPr sz="1100" b="0" baseline="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35199" y="0"/>
            <a:ext cx="3011701" cy="4616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015" tIns="44508" rIns="89015" bIns="44508" numCol="1" anchor="t" anchorCtr="0" compatLnSpc="1">
            <a:prstTxWarp prst="textNoShape">
              <a:avLst/>
            </a:prstTxWarp>
          </a:bodyPr>
          <a:lstStyle>
            <a:lvl1pPr algn="r" defTabSz="887950" eaLnBrk="1" hangingPunct="1">
              <a:spcBef>
                <a:spcPct val="0"/>
              </a:spcBef>
              <a:defRPr sz="1100" b="0" baseline="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286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71575" y="692150"/>
            <a:ext cx="4605338" cy="3455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26943" y="4379259"/>
            <a:ext cx="5093015" cy="4148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015" tIns="44508" rIns="89015" bIns="4450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8758517"/>
            <a:ext cx="3011701" cy="4616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015" tIns="44508" rIns="89015" bIns="44508" numCol="1" anchor="b" anchorCtr="0" compatLnSpc="1">
            <a:prstTxWarp prst="textNoShape">
              <a:avLst/>
            </a:prstTxWarp>
          </a:bodyPr>
          <a:lstStyle>
            <a:lvl1pPr algn="l" defTabSz="887950" eaLnBrk="1" hangingPunct="1">
              <a:spcBef>
                <a:spcPct val="0"/>
              </a:spcBef>
              <a:defRPr sz="1100" b="0" baseline="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35199" y="8758517"/>
            <a:ext cx="3011701" cy="4616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015" tIns="44508" rIns="89015" bIns="44508" numCol="1" anchor="b" anchorCtr="0" compatLnSpc="1">
            <a:prstTxWarp prst="textNoShape">
              <a:avLst/>
            </a:prstTxWarp>
          </a:bodyPr>
          <a:lstStyle>
            <a:lvl1pPr algn="r" defTabSz="887950" eaLnBrk="1" hangingPunct="1">
              <a:spcBef>
                <a:spcPct val="0"/>
              </a:spcBef>
              <a:defRPr sz="1100" b="0" baseline="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fld id="{7CBF6285-ECD6-164C-BA57-C08D2D07079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57217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A59B60D-9B1C-884E-A440-D9CD8D165442}" type="slidenum">
              <a:rPr lang="en-GB">
                <a:latin typeface="Arial" pitchFamily="-108" charset="0"/>
                <a:ea typeface="ＭＳ Ｐゴシック" pitchFamily="-108" charset="-128"/>
                <a:cs typeface="ＭＳ Ｐゴシック" pitchFamily="-108" charset="-128"/>
              </a:rPr>
              <a:pPr/>
              <a:t>0</a:t>
            </a:fld>
            <a:endParaRPr lang="en-GB" dirty="0">
              <a:latin typeface="Arial" pitchFamily="-108" charset="0"/>
              <a:ea typeface="ＭＳ Ｐゴシック" pitchFamily="-108" charset="-128"/>
              <a:cs typeface="ＭＳ Ｐゴシック" pitchFamily="-108" charset="-128"/>
            </a:endParaRPr>
          </a:p>
        </p:txBody>
      </p:sp>
      <p:sp>
        <p:nvSpPr>
          <p:cNvPr id="30723" name="Rectangle 2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1168400" y="692150"/>
            <a:ext cx="4610100" cy="3457575"/>
          </a:xfrm>
          <a:solidFill>
            <a:srgbClr val="FFFFFF"/>
          </a:solidFill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94346" y="4379259"/>
            <a:ext cx="5558209" cy="4148416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504" tIns="45752" rIns="91504" bIns="45752"/>
          <a:lstStyle/>
          <a:p>
            <a:endParaRPr lang="en-US" dirty="0">
              <a:latin typeface="Times New Roman" pitchFamily="-108" charset="0"/>
              <a:ea typeface="ＭＳ Ｐゴシック" pitchFamily="-108" charset="-128"/>
              <a:cs typeface="ＭＳ Ｐゴシック" pitchFamily="-10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604792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F192AA4-A4E5-1D45-BB82-EA7F7AE448D7}" type="slidenum">
              <a:rPr lang="en-US"/>
              <a:pPr/>
              <a:t>1</a:t>
            </a:fld>
            <a:endParaRPr lang="en-US" dirty="0"/>
          </a:p>
        </p:txBody>
      </p:sp>
      <p:sp>
        <p:nvSpPr>
          <p:cNvPr id="19457" name="Text Box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68400" y="700088"/>
            <a:ext cx="4610100" cy="345757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sp>
      <p:sp>
        <p:nvSpPr>
          <p:cNvPr id="19458" name="Text Box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95258" y="4378723"/>
            <a:ext cx="5556385" cy="414879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171450" indent="-171450">
              <a:buFontTx/>
              <a:buChar char="-"/>
            </a:pPr>
            <a:r>
              <a:rPr lang="en-US" sz="1100" dirty="0" smtClean="0"/>
              <a:t>gear towards audience, </a:t>
            </a:r>
          </a:p>
          <a:p>
            <a:pPr marL="0" indent="0">
              <a:buFontTx/>
              <a:buNone/>
            </a:pPr>
            <a:r>
              <a:rPr lang="en-US" sz="1100" dirty="0" smtClean="0"/>
              <a:t>- "go find dog" example </a:t>
            </a:r>
          </a:p>
          <a:p>
            <a:r>
              <a:rPr lang="en-US" sz="1100" dirty="0" smtClean="0"/>
              <a:t>- free flyer inspection </a:t>
            </a:r>
          </a:p>
          <a:p>
            <a:r>
              <a:rPr lang="en-US" sz="1100" dirty="0" smtClean="0"/>
              <a:t>- "mow the lawn" </a:t>
            </a:r>
          </a:p>
          <a:p>
            <a:pPr marL="171450" indent="-171450">
              <a:buFontTx/>
              <a:buChar char="-"/>
            </a:pPr>
            <a:r>
              <a:rPr lang="en-US" sz="1100" dirty="0" smtClean="0"/>
              <a:t>CMG, gyros </a:t>
            </a:r>
          </a:p>
          <a:p>
            <a:pPr marL="171450" marR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lang="en-US" sz="1100" dirty="0" err="1" smtClean="0"/>
              <a:t>autonmous</a:t>
            </a:r>
            <a:r>
              <a:rPr lang="en-US" sz="1100" dirty="0" smtClean="0"/>
              <a:t> inspection operations </a:t>
            </a:r>
          </a:p>
          <a:p>
            <a:r>
              <a:rPr lang="en-US" sz="1100" dirty="0" smtClean="0"/>
              <a:t>- damage </a:t>
            </a:r>
            <a:r>
              <a:rPr lang="en-US" sz="1100" dirty="0" err="1" smtClean="0"/>
              <a:t>inpsection</a:t>
            </a:r>
            <a:r>
              <a:rPr lang="en-US" sz="1100" dirty="0" smtClean="0"/>
              <a:t>, </a:t>
            </a:r>
            <a:r>
              <a:rPr lang="en-US" sz="1100" dirty="0" err="1" smtClean="0"/>
              <a:t>characterizatin</a:t>
            </a:r>
            <a:r>
              <a:rPr lang="en-US" sz="1100" dirty="0" smtClean="0"/>
              <a:t> </a:t>
            </a:r>
          </a:p>
          <a:p>
            <a:r>
              <a:rPr lang="en-US" sz="1100" dirty="0" smtClean="0"/>
              <a:t>- </a:t>
            </a:r>
            <a:r>
              <a:rPr lang="en-US" sz="1100" dirty="0" err="1" smtClean="0"/>
              <a:t>automnumiz</a:t>
            </a:r>
            <a:r>
              <a:rPr lang="en-US" sz="1100" dirty="0" smtClean="0"/>
              <a:t> inspection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4794413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BF6285-ECD6-164C-BA57-C08D2D07079A}" type="slidenum">
              <a:rPr lang="en-GB" smtClean="0"/>
              <a:pPr>
                <a:defRPr/>
              </a:pPr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78214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BF6285-ECD6-164C-BA57-C08D2D07079A}" type="slidenum">
              <a:rPr lang="en-GB" smtClean="0"/>
              <a:pPr>
                <a:defRPr/>
              </a:pPr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28036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lang="en-US" sz="1200" dirty="0" err="1" smtClean="0"/>
              <a:t>autonmous</a:t>
            </a:r>
            <a:r>
              <a:rPr lang="en-US" sz="1200" dirty="0" smtClean="0"/>
              <a:t> inspection operations </a:t>
            </a:r>
          </a:p>
          <a:p>
            <a:r>
              <a:rPr lang="en-US" sz="1200" dirty="0" smtClean="0"/>
              <a:t>- damage </a:t>
            </a:r>
            <a:r>
              <a:rPr lang="en-US" sz="1200" dirty="0" err="1" smtClean="0"/>
              <a:t>inpsection</a:t>
            </a:r>
            <a:r>
              <a:rPr lang="en-US" sz="1200" dirty="0" smtClean="0"/>
              <a:t>, </a:t>
            </a:r>
            <a:r>
              <a:rPr lang="en-US" sz="1200" dirty="0" err="1" smtClean="0"/>
              <a:t>characterizatin</a:t>
            </a:r>
            <a:r>
              <a:rPr lang="en-US" sz="1200" dirty="0" smtClean="0"/>
              <a:t> </a:t>
            </a:r>
          </a:p>
          <a:p>
            <a:r>
              <a:rPr lang="en-US" sz="1200" dirty="0" smtClean="0"/>
              <a:t>- </a:t>
            </a:r>
            <a:r>
              <a:rPr lang="en-US" sz="1200" dirty="0" err="1" smtClean="0"/>
              <a:t>automnumiz</a:t>
            </a:r>
            <a:r>
              <a:rPr lang="en-US" sz="1200" dirty="0" smtClean="0"/>
              <a:t> inspection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BF6285-ECD6-164C-BA57-C08D2D07079A}" type="slidenum">
              <a:rPr lang="en-GB" smtClean="0"/>
              <a:pPr>
                <a:defRPr/>
              </a:pPr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63158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20,000 items tracked. </a:t>
            </a:r>
          </a:p>
          <a:p>
            <a:r>
              <a:rPr lang="en-US" dirty="0" smtClean="0"/>
              <a:t>6,000 lost </a:t>
            </a:r>
          </a:p>
          <a:p>
            <a:endParaRPr lang="en-US" dirty="0" smtClean="0"/>
          </a:p>
          <a:p>
            <a:r>
              <a:rPr lang="en-US" dirty="0" err="1" smtClean="0"/>
              <a:t>ivitoray</a:t>
            </a:r>
            <a:endParaRPr lang="en-US" dirty="0" smtClean="0"/>
          </a:p>
          <a:p>
            <a:r>
              <a:rPr lang="en-US" dirty="0" err="1" smtClean="0"/>
              <a:t>mobel</a:t>
            </a:r>
            <a:r>
              <a:rPr lang="en-US" dirty="0" smtClean="0"/>
              <a:t> cam work</a:t>
            </a:r>
          </a:p>
          <a:p>
            <a:r>
              <a:rPr lang="en-US" dirty="0" err="1" smtClean="0"/>
              <a:t>enviromental</a:t>
            </a:r>
            <a:r>
              <a:rPr lang="en-US" dirty="0" smtClean="0"/>
              <a:t> </a:t>
            </a:r>
            <a:r>
              <a:rPr lang="en-US" dirty="0" err="1" smtClean="0"/>
              <a:t>servayes</a:t>
            </a:r>
            <a:r>
              <a:rPr lang="en-US" dirty="0" smtClean="0"/>
              <a:t>. </a:t>
            </a:r>
          </a:p>
          <a:p>
            <a:endParaRPr lang="en-US" dirty="0" smtClean="0"/>
          </a:p>
          <a:p>
            <a:r>
              <a:rPr lang="en-US" dirty="0" err="1" smtClean="0"/>
              <a:t>telerobitc</a:t>
            </a:r>
            <a:r>
              <a:rPr lang="en-US" dirty="0" smtClean="0"/>
              <a:t> sensor platform</a:t>
            </a:r>
          </a:p>
          <a:p>
            <a:r>
              <a:rPr lang="en-US" dirty="0" err="1" smtClean="0"/>
              <a:t>sph</a:t>
            </a:r>
            <a:r>
              <a:rPr lang="en-US" dirty="0" smtClean="0"/>
              <a:t> </a:t>
            </a:r>
            <a:r>
              <a:rPr lang="en-US" dirty="0" err="1" smtClean="0"/>
              <a:t>replacment</a:t>
            </a:r>
            <a:endParaRPr lang="en-US" dirty="0" smtClean="0"/>
          </a:p>
          <a:p>
            <a:r>
              <a:rPr lang="en-US" dirty="0" smtClean="0"/>
              <a:t>autonomous operations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BF6285-ECD6-164C-BA57-C08D2D07079A}" type="slidenum">
              <a:rPr lang="en-GB" smtClean="0"/>
              <a:pPr>
                <a:defRPr/>
              </a:pPr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14568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D4BF4D8-5D9A-B542-BCB8-E11525304C88}" type="slidenum">
              <a:rPr lang="en-US"/>
              <a:pPr/>
              <a:t>10</a:t>
            </a:fld>
            <a:endParaRPr lang="en-US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65185" y="690569"/>
            <a:ext cx="4618110" cy="3457575"/>
          </a:xfrm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>
              <a:latin typeface="Arial" pitchFamily="-110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BF6285-ECD6-164C-BA57-C08D2D07079A}" type="slidenum">
              <a:rPr lang="en-GB" smtClean="0"/>
              <a:pPr>
                <a:defRPr/>
              </a:pPr>
              <a:t>20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50767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BF6285-ECD6-164C-BA57-C08D2D07079A}" type="slidenum">
              <a:rPr lang="en-GB" smtClean="0"/>
              <a:pPr>
                <a:defRPr/>
              </a:pPr>
              <a:t>23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27308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D386DF9-99D9-4518-B185-157C6902DC98}" type="slidenum">
              <a:rPr lang="en-US"/>
              <a:pPr/>
              <a:t>25</a:t>
            </a:fld>
            <a:endParaRPr lang="en-US" dirty="0"/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Relationship Id="rId3" Type="http://schemas.openxmlformats.org/officeDocument/2006/relationships/image" Target="../media/image4.jpe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-2500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648200"/>
            <a:ext cx="6400800" cy="990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endParaRPr lang="en-US" dirty="0"/>
          </a:p>
        </p:txBody>
      </p:sp>
      <p:pic>
        <p:nvPicPr>
          <p:cNvPr id="5" name="Picture 4" descr="blank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1155700"/>
          </a:xfrm>
          <a:prstGeom prst="rect">
            <a:avLst/>
          </a:prstGeom>
        </p:spPr>
      </p:pic>
      <p:pic>
        <p:nvPicPr>
          <p:cNvPr id="4" name="Picture 3" descr="SPHERESpatchFINAL (wARC).jp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0800" y="457200"/>
            <a:ext cx="3810716" cy="40386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3F275-EAF7-4878-A65B-969BDEEB36BF}" type="datetimeFigureOut">
              <a:rPr lang="en-US" smtClean="0"/>
              <a:pPr/>
              <a:t>7/16/14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1F36104-1C7E-495D-8988-508FD56F32E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3F275-EAF7-4878-A65B-969BDEEB36BF}" type="datetimeFigureOut">
              <a:rPr lang="en-US" smtClean="0"/>
              <a:pPr/>
              <a:t>7/16/14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1F36104-1C7E-495D-8988-508FD56F32E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143000"/>
            <a:ext cx="38100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43000"/>
            <a:ext cx="38100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3F275-EAF7-4878-A65B-969BDEEB36BF}" type="datetimeFigureOut">
              <a:rPr lang="en-US" smtClean="0"/>
              <a:pPr/>
              <a:t>7/16/14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1F36104-1C7E-495D-8988-508FD56F32E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3F275-EAF7-4878-A65B-969BDEEB36BF}" type="datetimeFigureOut">
              <a:rPr lang="en-US" smtClean="0"/>
              <a:pPr/>
              <a:t>7/16/14</a:t>
            </a:fld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1F36104-1C7E-495D-8988-508FD56F32E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4D5F697-23B6-6E47-99EF-939DD0B1923A}" type="datetimeFigureOut">
              <a:rPr lang="en-US" smtClean="0"/>
              <a:pPr/>
              <a:t>7/16/14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77F965B-FA5E-F34F-8843-CED02161784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0730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5019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theme" Target="../theme/theme1.xml"/><Relationship Id="rId9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152400"/>
            <a:ext cx="8001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28600" y="1143000"/>
            <a:ext cx="86868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10" name="Straight Connector 9"/>
          <p:cNvCxnSpPr/>
          <p:nvPr userDrawn="1"/>
        </p:nvCxnSpPr>
        <p:spPr bwMode="auto">
          <a:xfrm>
            <a:off x="76200" y="914400"/>
            <a:ext cx="8839200" cy="0"/>
          </a:xfrm>
          <a:prstGeom prst="line">
            <a:avLst/>
          </a:prstGeom>
          <a:solidFill>
            <a:srgbClr val="FFFAD9"/>
          </a:soli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13" name="Picture 12" descr="SPHERESpatchFINAL (wARC).jpg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797114" cy="844782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1676400" y="6537960"/>
            <a:ext cx="6477000" cy="25391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7" tIns="44450" rIns="90487" bIns="44450">
            <a:prstTxWarp prst="textNoShape">
              <a:avLst/>
            </a:prstTxWarp>
            <a:spAutoFit/>
          </a:bodyPr>
          <a:lstStyle/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b="0" kern="1200" baseline="-25000" dirty="0" smtClean="0">
                <a:solidFill>
                  <a:srgbClr val="000000"/>
                </a:solidFill>
                <a:latin typeface="Arial" pitchFamily="-106" charset="0"/>
                <a:ea typeface="ＭＳ Ｐゴシック" pitchFamily="-108" charset="-128"/>
                <a:cs typeface="ＭＳ Ｐゴシック" pitchFamily="-108" charset="-128"/>
              </a:rPr>
              <a:t>NASA    –   MIT SSL   –   UMD SPPL  –  DARPA   –   NRL   –    AFS   –   FIT</a:t>
            </a:r>
            <a:endParaRPr lang="en-US" sz="1600" b="0" kern="1200" baseline="-25000" dirty="0">
              <a:solidFill>
                <a:srgbClr val="000000"/>
              </a:solidFill>
              <a:latin typeface="Arial" pitchFamily="-106" charset="0"/>
              <a:ea typeface="ＭＳ Ｐゴシック" pitchFamily="-108" charset="-128"/>
              <a:cs typeface="ＭＳ Ｐゴシック" pitchFamily="-108" charset="-128"/>
            </a:endParaRPr>
          </a:p>
        </p:txBody>
      </p:sp>
      <p:cxnSp>
        <p:nvCxnSpPr>
          <p:cNvPr id="15" name="Straight Connector 14"/>
          <p:cNvCxnSpPr/>
          <p:nvPr userDrawn="1"/>
        </p:nvCxnSpPr>
        <p:spPr bwMode="auto">
          <a:xfrm>
            <a:off x="76200" y="6492240"/>
            <a:ext cx="8839200" cy="0"/>
          </a:xfrm>
          <a:prstGeom prst="line">
            <a:avLst/>
          </a:prstGeom>
          <a:solidFill>
            <a:srgbClr val="FFFAD9"/>
          </a:soli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6" name="Date Placeholder 7"/>
          <p:cNvSpPr>
            <a:spLocks noGrp="1"/>
          </p:cNvSpPr>
          <p:nvPr>
            <p:ph type="dt" sz="half" idx="2"/>
          </p:nvPr>
        </p:nvSpPr>
        <p:spPr>
          <a:xfrm>
            <a:off x="152400" y="6492875"/>
            <a:ext cx="11887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aseline="0">
                <a:solidFill>
                  <a:schemeClr val="tx1"/>
                </a:solidFill>
              </a:defRPr>
            </a:lvl1pPr>
          </a:lstStyle>
          <a:p>
            <a:fld id="{D9A3F275-EAF7-4878-A65B-969BDEEB36BF}" type="datetimeFigureOut">
              <a:rPr lang="en-US" smtClean="0"/>
              <a:pPr/>
              <a:t>7/16/14</a:t>
            </a:fld>
            <a:endParaRPr lang="en-US" dirty="0"/>
          </a:p>
        </p:txBody>
      </p:sp>
      <p:sp>
        <p:nvSpPr>
          <p:cNvPr id="17" name="Slide Number Placeholder 8"/>
          <p:cNvSpPr>
            <a:spLocks noGrp="1"/>
          </p:cNvSpPr>
          <p:nvPr>
            <p:ph type="sldNum" sz="quarter" idx="4"/>
          </p:nvPr>
        </p:nvSpPr>
        <p:spPr>
          <a:xfrm>
            <a:off x="8077200" y="6492875"/>
            <a:ext cx="914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1"/>
                </a:solidFill>
              </a:defRPr>
            </a:lvl1pPr>
          </a:lstStyle>
          <a:p>
            <a:fld id="{D1F36104-1C7E-495D-8988-508FD56F32E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5" r:id="rId1"/>
    <p:sldLayoutId id="2147483942" r:id="rId2"/>
    <p:sldLayoutId id="2147483943" r:id="rId3"/>
    <p:sldLayoutId id="2147483945" r:id="rId4"/>
    <p:sldLayoutId id="2147483948" r:id="rId5"/>
    <p:sldLayoutId id="2147483967" r:id="rId6"/>
    <p:sldLayoutId id="2147483968" r:id="rId7"/>
  </p:sldLayoutIdLst>
  <p:timing>
    <p:tnLst>
      <p:par>
        <p:cTn xmlns:p14="http://schemas.microsoft.com/office/powerpoint/2010/main" id="1" dur="indefinite" restart="never" nodeType="tmRoot"/>
      </p:par>
    </p:tnLst>
  </p:timing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ＭＳ Ｐゴシック" charset="-128"/>
          <a:cs typeface="ＭＳ Ｐゴシック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  <a:ea typeface="ＭＳ Ｐゴシック" charset="-128"/>
          <a:cs typeface="ＭＳ Ｐゴシック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  <a:ea typeface="ＭＳ Ｐゴシック" charset="-128"/>
          <a:cs typeface="ＭＳ Ｐゴシック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  <a:ea typeface="ＭＳ Ｐゴシック" charset="-128"/>
          <a:cs typeface="ＭＳ Ｐゴシック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60000"/>
        </a:spcBef>
        <a:spcAft>
          <a:spcPct val="0"/>
        </a:spcAft>
        <a:defRPr sz="2000" b="1">
          <a:solidFill>
            <a:schemeClr val="accent2"/>
          </a:solidFill>
          <a:latin typeface="+mn-lt"/>
          <a:ea typeface="ＭＳ Ｐゴシック" charset="-128"/>
          <a:cs typeface="ＭＳ Ｐゴシック" charset="-128"/>
        </a:defRPr>
      </a:lvl1pPr>
      <a:lvl2pPr marL="476250" indent="-1905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ea typeface="ＭＳ Ｐゴシック" charset="-128"/>
        </a:defRPr>
      </a:lvl2pPr>
      <a:lvl3pPr marL="857250" indent="-1905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pitchFamily="-108" charset="2"/>
        <a:buChar char="§"/>
        <a:defRPr sz="16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4" Type="http://schemas.openxmlformats.org/officeDocument/2006/relationships/image" Target="../media/image8.png"/><Relationship Id="rId5" Type="http://schemas.openxmlformats.org/officeDocument/2006/relationships/image" Target="../media/image5.jpeg"/><Relationship Id="rId6" Type="http://schemas.openxmlformats.org/officeDocument/2006/relationships/image" Target="../media/image9.jpeg"/><Relationship Id="rId7" Type="http://schemas.openxmlformats.org/officeDocument/2006/relationships/image" Target="../media/image10.jpeg"/><Relationship Id="rId8" Type="http://schemas.openxmlformats.org/officeDocument/2006/relationships/image" Target="../media/image11.jpeg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4" Type="http://schemas.openxmlformats.org/officeDocument/2006/relationships/image" Target="../media/image14.jpeg"/><Relationship Id="rId5" Type="http://schemas.openxmlformats.org/officeDocument/2006/relationships/image" Target="../media/image15.jpeg"/><Relationship Id="rId6" Type="http://schemas.openxmlformats.org/officeDocument/2006/relationships/image" Target="../media/image16.jpeg"/><Relationship Id="rId7" Type="http://schemas.openxmlformats.org/officeDocument/2006/relationships/image" Target="../media/image17.jpeg"/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hyperlink" Target="http://sourceforge.net/projects/issspheres/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4" Type="http://schemas.openxmlformats.org/officeDocument/2006/relationships/image" Target="../media/image21.jpeg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jpeg"/><Relationship Id="rId3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4" Type="http://schemas.openxmlformats.org/officeDocument/2006/relationships/image" Target="../media/image24.png"/><Relationship Id="rId1" Type="http://schemas.microsoft.com/office/2007/relationships/media" Target="file://localhost/Users/terry/Desktop/andres/SmartSPHERES+UI-2x.mp4" TargetMode="External"/><Relationship Id="rId2" Type="http://schemas.openxmlformats.org/officeDocument/2006/relationships/video" Target="file://localhost/Users/terry/Desktop/andres/SmartSPHERES+UI-2x.mp4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4" Type="http://schemas.openxmlformats.org/officeDocument/2006/relationships/image" Target="../media/image25.png"/><Relationship Id="rId1" Type="http://schemas.microsoft.com/office/2007/relationships/media" Target="file://localhost/Users/terry/Desktop/andres/inspection-2013-09-05.m4v" TargetMode="External"/><Relationship Id="rId2" Type="http://schemas.openxmlformats.org/officeDocument/2006/relationships/video" Target="file://localhost/Users/terry/Desktop/andres/inspection-2013-09-05.m4v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26.e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27.e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28.jpeg"/><Relationship Id="rId3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4" Type="http://schemas.openxmlformats.org/officeDocument/2006/relationships/image" Target="../media/image33.jpeg"/><Relationship Id="rId5" Type="http://schemas.openxmlformats.org/officeDocument/2006/relationships/image" Target="../media/image34.jpe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5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6.em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7.emf"/><Relationship Id="rId3" Type="http://schemas.openxmlformats.org/officeDocument/2006/relationships/image" Target="../media/image38.emf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9.em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4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4" Type="http://schemas.openxmlformats.org/officeDocument/2006/relationships/hyperlink" Target="http://www.nasa.gov/spheres" TargetMode="External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 txBox="1">
            <a:spLocks noChangeArrowheads="1"/>
          </p:cNvSpPr>
          <p:nvPr/>
        </p:nvSpPr>
        <p:spPr bwMode="auto">
          <a:xfrm>
            <a:off x="269543" y="3352800"/>
            <a:ext cx="61722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marL="454025" marR="0" lvl="0" indent="-231775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-108" charset="2"/>
              <a:buNone/>
              <a:tabLst/>
              <a:defRPr/>
            </a:pPr>
            <a:endParaRPr kumimoji="0" lang="en-US" sz="1100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ＭＳ Ｐゴシック" pitchFamily="-108" charset="-128"/>
              <a:cs typeface="ＭＳ Ｐゴシック" pitchFamily="-108" charset="-128"/>
            </a:endParaRPr>
          </a:p>
          <a:p>
            <a:pPr marR="0" lvl="0" indent="-231775" defTabSz="914400" rtl="0" eaLnBrk="1" fontAlgn="base" latinLnBrk="0" hangingPunct="1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-108" charset="2"/>
              <a:buNone/>
              <a:tabLst/>
              <a:defRPr/>
            </a:pPr>
            <a:r>
              <a:rPr lang="en-US" sz="2800" kern="0" baseline="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+mn-lt"/>
              </a:rPr>
              <a:t>SPHERES National Lab Facility</a:t>
            </a:r>
            <a:endParaRPr kumimoji="0" lang="en-US" sz="2800" b="1" i="0" u="none" strike="noStrike" kern="0" cap="none" spc="0" normalizeH="0" baseline="0" noProof="0" dirty="0" smtClean="0">
              <a:ln>
                <a:noFill/>
              </a:ln>
              <a:solidFill>
                <a:schemeClr val="accent2">
                  <a:lumMod val="20000"/>
                  <a:lumOff val="80000"/>
                </a:schemeClr>
              </a:solidFill>
              <a:effectLst/>
              <a:uLnTx/>
              <a:uFillTx/>
              <a:latin typeface="+mn-lt"/>
            </a:endParaRPr>
          </a:p>
          <a:p>
            <a:pPr marR="0" lvl="0" indent="-231775" defTabSz="914400" rtl="0" eaLnBrk="1" fontAlgn="base" latinLnBrk="0" hangingPunct="1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-108" charset="2"/>
              <a:buNone/>
              <a:tabLst/>
              <a:defRPr/>
            </a:pPr>
            <a:endParaRPr kumimoji="0" lang="en-US" sz="1800" b="1" i="0" u="none" strike="noStrike" kern="0" cap="none" spc="0" normalizeH="0" baseline="0" noProof="0" dirty="0" smtClean="0">
              <a:ln>
                <a:noFill/>
              </a:ln>
              <a:solidFill>
                <a:schemeClr val="accent2">
                  <a:lumMod val="20000"/>
                  <a:lumOff val="80000"/>
                </a:schemeClr>
              </a:solidFill>
              <a:effectLst/>
              <a:uLnTx/>
              <a:uFillTx/>
              <a:latin typeface="+mn-lt"/>
              <a:ea typeface="ＭＳ Ｐゴシック" pitchFamily="-108" charset="-128"/>
              <a:cs typeface="ＭＳ Ｐゴシック" pitchFamily="-108" charset="-128"/>
            </a:endParaRPr>
          </a:p>
          <a:p>
            <a:pPr marR="0" lvl="0" indent="-231775" defTabSz="914400" rtl="0" eaLnBrk="1" fontAlgn="base" latinLnBrk="0" hangingPunct="1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-108" charset="2"/>
              <a:buNone/>
              <a:tabLst/>
              <a:defRPr/>
            </a:pPr>
            <a:endParaRPr lang="en-US" sz="1800" kern="0" baseline="0" dirty="0">
              <a:solidFill>
                <a:schemeClr val="accent2">
                  <a:lumMod val="20000"/>
                  <a:lumOff val="80000"/>
                </a:schemeClr>
              </a:solidFill>
              <a:latin typeface="+mn-lt"/>
            </a:endParaRPr>
          </a:p>
          <a:p>
            <a:pPr marR="0" lvl="0" indent="-231775" defTabSz="914400" rtl="0" eaLnBrk="1" fontAlgn="base" latinLnBrk="0" hangingPunct="1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-108" charset="2"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ＭＳ Ｐゴシック" pitchFamily="-108" charset="-128"/>
                <a:cs typeface="ＭＳ Ｐゴシック" pitchFamily="-108" charset="-128"/>
              </a:rPr>
              <a:t>Jose Benavides</a:t>
            </a:r>
          </a:p>
          <a:p>
            <a:pPr marR="0" lvl="0" indent="-231775" defTabSz="914400" rtl="0" eaLnBrk="1" fontAlgn="base" latinLnBrk="0" hangingPunct="1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-108" charset="2"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ＭＳ Ｐゴシック" pitchFamily="-108" charset="-128"/>
                <a:cs typeface="ＭＳ Ｐゴシック" pitchFamily="-108" charset="-128"/>
              </a:rPr>
              <a:t>NASA Ames Research Center</a:t>
            </a:r>
          </a:p>
          <a:p>
            <a:pPr marR="0" lvl="0" indent="-231775" defTabSz="914400" rtl="0" eaLnBrk="1" fontAlgn="base" latinLnBrk="0" hangingPunct="1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-108" charset="2"/>
              <a:buNone/>
              <a:tabLst/>
              <a:defRPr/>
            </a:pPr>
            <a:r>
              <a:rPr lang="en-US" sz="1400" kern="0" baseline="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+mn-lt"/>
              </a:rPr>
              <a:t>July 16, 2014</a:t>
            </a:r>
            <a:endParaRPr kumimoji="0" lang="en-US" sz="1400" b="1" i="0" u="none" strike="noStrike" kern="0" cap="none" spc="0" normalizeH="0" baseline="0" noProof="0" dirty="0" smtClean="0">
              <a:ln>
                <a:noFill/>
              </a:ln>
              <a:solidFill>
                <a:schemeClr val="accent2">
                  <a:lumMod val="20000"/>
                  <a:lumOff val="80000"/>
                </a:schemeClr>
              </a:solidFill>
              <a:effectLst/>
              <a:uLnTx/>
              <a:uFillTx/>
              <a:latin typeface="+mn-lt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smtClean="0">
                <a:solidFill>
                  <a:srgbClr val="FF0000"/>
                </a:solidFill>
              </a:rPr>
              <a:t>S</a:t>
            </a:r>
            <a:r>
              <a:rPr lang="en-US" sz="2400" dirty="0" smtClean="0"/>
              <a:t>ynchronized </a:t>
            </a:r>
            <a:r>
              <a:rPr lang="en-US" sz="2400" dirty="0" smtClean="0">
                <a:solidFill>
                  <a:srgbClr val="FF0000"/>
                </a:solidFill>
              </a:rPr>
              <a:t>P</a:t>
            </a:r>
            <a:r>
              <a:rPr lang="en-US" sz="2400" dirty="0" smtClean="0"/>
              <a:t>osition </a:t>
            </a:r>
            <a:r>
              <a:rPr lang="en-US" sz="2400" dirty="0" smtClean="0">
                <a:solidFill>
                  <a:srgbClr val="FF0000"/>
                </a:solidFill>
              </a:rPr>
              <a:t>H</a:t>
            </a:r>
            <a:r>
              <a:rPr lang="en-US" sz="2400" dirty="0" smtClean="0"/>
              <a:t>old </a:t>
            </a:r>
            <a:r>
              <a:rPr lang="en-US" sz="2400" dirty="0" smtClean="0">
                <a:solidFill>
                  <a:srgbClr val="FF0000"/>
                </a:solidFill>
              </a:rPr>
              <a:t>E</a:t>
            </a:r>
            <a:r>
              <a:rPr lang="en-US" sz="2400" dirty="0" smtClean="0"/>
              <a:t>ngage </a:t>
            </a:r>
            <a:r>
              <a:rPr lang="en-US" sz="2400" dirty="0" smtClean="0">
                <a:solidFill>
                  <a:srgbClr val="FF0000"/>
                </a:solidFill>
              </a:rPr>
              <a:t>R</a:t>
            </a:r>
            <a:r>
              <a:rPr lang="en-US" sz="2400" dirty="0" smtClean="0"/>
              <a:t>eorient </a:t>
            </a:r>
            <a:r>
              <a:rPr lang="en-US" sz="2400" dirty="0" smtClean="0">
                <a:solidFill>
                  <a:srgbClr val="FF0000"/>
                </a:solidFill>
              </a:rPr>
              <a:t>E</a:t>
            </a:r>
            <a:r>
              <a:rPr lang="en-US" sz="2400" dirty="0" smtClean="0"/>
              <a:t>xperimental </a:t>
            </a:r>
            <a:r>
              <a:rPr lang="en-US" sz="2400" dirty="0" smtClean="0">
                <a:solidFill>
                  <a:srgbClr val="FF0000"/>
                </a:solidFill>
              </a:rPr>
              <a:t>S</a:t>
            </a:r>
            <a:r>
              <a:rPr lang="en-US" sz="2400" dirty="0" smtClean="0"/>
              <a:t>atellites - SPHERES</a:t>
            </a:r>
            <a:endParaRPr lang="en-US" sz="2400" dirty="0"/>
          </a:p>
        </p:txBody>
      </p:sp>
      <p:sp>
        <p:nvSpPr>
          <p:cNvPr id="24" name="Content Placeholder 23"/>
          <p:cNvSpPr>
            <a:spLocks noGrp="1"/>
          </p:cNvSpPr>
          <p:nvPr>
            <p:ph idx="1"/>
          </p:nvPr>
        </p:nvSpPr>
        <p:spPr>
          <a:xfrm>
            <a:off x="228600" y="1143000"/>
            <a:ext cx="4724400" cy="4876800"/>
          </a:xfrm>
        </p:spPr>
        <p:txBody>
          <a:bodyPr/>
          <a:lstStyle/>
          <a:p>
            <a:pPr marL="228600" lvl="1" indent="-228600"/>
            <a:r>
              <a:rPr lang="en-US" sz="1600" dirty="0" smtClean="0"/>
              <a:t>A Facility of the ISS National Laboratory with three IVA nano-satellites designed and delivered by MIT to research estimation, control, and autonomy algorithms</a:t>
            </a:r>
          </a:p>
          <a:p>
            <a:pPr marL="228600" lvl="1" indent="-228600"/>
            <a:r>
              <a:rPr lang="en-US" sz="1600" dirty="0" smtClean="0"/>
              <a:t>Installed on ISS in 2006</a:t>
            </a:r>
          </a:p>
          <a:p>
            <a:pPr marL="228600" lvl="1" indent="-228600"/>
            <a:r>
              <a:rPr lang="en-US" sz="1600" dirty="0" smtClean="0"/>
              <a:t>Managed by ARC since Fall 2010</a:t>
            </a:r>
          </a:p>
          <a:p>
            <a:pPr marL="228600" lvl="1" indent="-228600"/>
            <a:r>
              <a:rPr lang="en-US" sz="1600" dirty="0" smtClean="0"/>
              <a:t>By working aboard ISS under crew supervision, it provides a risk tolerant Testbed Environment for Distributed Satellite &amp; Free-flying Control Algorithms</a:t>
            </a:r>
          </a:p>
          <a:p>
            <a:pPr marL="609600" lvl="2" indent="-228600"/>
            <a:r>
              <a:rPr lang="en-US" sz="1400" dirty="0" smtClean="0"/>
              <a:t>Formation flight,</a:t>
            </a:r>
          </a:p>
          <a:p>
            <a:pPr marL="609600" lvl="2" indent="-228600"/>
            <a:r>
              <a:rPr lang="en-US" sz="1400" dirty="0" smtClean="0"/>
              <a:t>Docking,</a:t>
            </a:r>
          </a:p>
          <a:p>
            <a:pPr marL="609600" lvl="2" indent="-228600"/>
            <a:r>
              <a:rPr lang="en-US" sz="1400" dirty="0" smtClean="0"/>
              <a:t>Close proximity operations</a:t>
            </a:r>
          </a:p>
          <a:p>
            <a:pPr marL="228600" lvl="1" indent="-228600"/>
            <a:r>
              <a:rPr lang="en-US" sz="1600" dirty="0" smtClean="0"/>
              <a:t>If anything goes wrong, reset and try again!</a:t>
            </a:r>
          </a:p>
          <a:p>
            <a:pPr marL="228600" lvl="1" indent="-228600"/>
            <a:r>
              <a:rPr lang="en-US" sz="1600" dirty="0" smtClean="0"/>
              <a:t>The satellites can be reused</a:t>
            </a:r>
          </a:p>
          <a:p>
            <a:pPr marL="609600" lvl="2" indent="-228600">
              <a:buFont typeface="Wingdings" pitchFamily="2" charset="2"/>
              <a:buChar char="ü"/>
            </a:pPr>
            <a:r>
              <a:rPr lang="en-US" sz="1400" kern="1200" dirty="0" smtClean="0">
                <a:solidFill>
                  <a:schemeClr val="tx1"/>
                </a:solidFill>
              </a:rPr>
              <a:t>Replenishable consumables</a:t>
            </a:r>
          </a:p>
          <a:p>
            <a:pPr marL="609600" lvl="2" indent="-228600">
              <a:buFont typeface="Wingdings" pitchFamily="2" charset="2"/>
              <a:buChar char="ü"/>
            </a:pPr>
            <a:r>
              <a:rPr lang="en-US" sz="1400" kern="1200" dirty="0" smtClean="0">
                <a:solidFill>
                  <a:schemeClr val="tx1"/>
                </a:solidFill>
              </a:rPr>
              <a:t>Multiple test sessions assigned per year</a:t>
            </a:r>
          </a:p>
        </p:txBody>
      </p:sp>
      <p:pic>
        <p:nvPicPr>
          <p:cNvPr id="6" name="Picture 5" descr="spheres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10200" y="987426"/>
            <a:ext cx="3383280" cy="2366336"/>
          </a:xfrm>
          <a:prstGeom prst="rect">
            <a:avLst/>
          </a:prstGeom>
          <a:effectLst>
            <a:outerShdw blurRad="63500" dist="38100" dir="2700000">
              <a:srgbClr val="000000">
                <a:alpha val="75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5105400" y="3441412"/>
            <a:ext cx="4114800" cy="27699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en-US" sz="1200" b="1" baseline="0" dirty="0" smtClean="0"/>
              <a:t>Scott Kelly working with SPHERES in the Kibo lab</a:t>
            </a:r>
            <a:endParaRPr lang="en-US" sz="1200" b="1" baseline="0" dirty="0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5105400" y="4114800"/>
            <a:ext cx="3749040" cy="1513920"/>
          </a:xfrm>
          <a:prstGeom prst="rect">
            <a:avLst/>
          </a:prstGeom>
          <a:solidFill>
            <a:srgbClr val="FFCC66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blurRad="63500" dist="38099" dir="2700000" algn="ctr" rotWithShape="0">
              <a:srgbClr val="000000">
                <a:alpha val="74998"/>
              </a:srgbClr>
            </a:outerShdw>
          </a:effectLst>
        </p:spPr>
        <p:txBody>
          <a:bodyPr wrap="none" anchor="ctr">
            <a:prstTxWarp prst="textNoShape">
              <a:avLst/>
            </a:prstTxWarp>
          </a:bodyPr>
          <a:lstStyle/>
          <a:p>
            <a:pPr algn="l">
              <a:spcBef>
                <a:spcPct val="0"/>
              </a:spcBef>
              <a:spcAft>
                <a:spcPts val="400"/>
              </a:spcAft>
              <a:defRPr/>
            </a:pPr>
            <a:r>
              <a:rPr lang="en-US" sz="1400" b="1" baseline="0" dirty="0" smtClean="0">
                <a:latin typeface="Arial" pitchFamily="-65" charset="0"/>
              </a:rPr>
              <a:t>SPHERES ISS Nationa</a:t>
            </a:r>
            <a:r>
              <a:rPr lang="en-US" sz="1400" baseline="0" dirty="0" smtClean="0">
                <a:latin typeface="Arial" pitchFamily="-65" charset="0"/>
              </a:rPr>
              <a:t>l Lab </a:t>
            </a:r>
            <a:r>
              <a:rPr lang="en-US" sz="1400" b="1" baseline="0" dirty="0" smtClean="0">
                <a:latin typeface="Arial" pitchFamily="-65" charset="0"/>
              </a:rPr>
              <a:t>Facility</a:t>
            </a:r>
          </a:p>
          <a:p>
            <a:pPr marL="114300" indent="-114300">
              <a:spcAft>
                <a:spcPts val="400"/>
              </a:spcAft>
              <a:buFont typeface="Arial" pitchFamily="-65" charset="0"/>
              <a:buChar char="•"/>
              <a:defRPr/>
            </a:pPr>
            <a:r>
              <a:rPr lang="en-US" sz="1200" b="0" baseline="0" dirty="0" smtClean="0">
                <a:latin typeface="Arial" pitchFamily="-65" charset="0"/>
              </a:rPr>
              <a:t>Program Executive: Jason Crusan (HQ) </a:t>
            </a:r>
          </a:p>
          <a:p>
            <a:pPr marL="114300" indent="-114300">
              <a:spcAft>
                <a:spcPts val="400"/>
              </a:spcAft>
              <a:buFont typeface="Arial" pitchFamily="-65" charset="0"/>
              <a:buChar char="•"/>
              <a:defRPr/>
            </a:pPr>
            <a:r>
              <a:rPr lang="en-US" sz="1200" b="0" baseline="0" dirty="0" smtClean="0">
                <a:latin typeface="Arial" pitchFamily="-65" charset="0"/>
              </a:rPr>
              <a:t>Program Manager: Andres Martinez (ARC / R)</a:t>
            </a:r>
          </a:p>
          <a:p>
            <a:pPr marL="114300" indent="-114300">
              <a:spcAft>
                <a:spcPts val="400"/>
              </a:spcAft>
              <a:buFont typeface="Arial" pitchFamily="-65" charset="0"/>
              <a:buChar char="•"/>
              <a:defRPr/>
            </a:pPr>
            <a:r>
              <a:rPr lang="en-US" sz="1200" b="0" baseline="0" dirty="0" smtClean="0">
                <a:latin typeface="Arial" pitchFamily="-65" charset="0"/>
              </a:rPr>
              <a:t>Chief Engineer: Jose Benavides (ARC / TI)</a:t>
            </a:r>
          </a:p>
          <a:p>
            <a:pPr marL="114300" indent="-114300">
              <a:spcAft>
                <a:spcPts val="400"/>
              </a:spcAft>
              <a:buFont typeface="Arial" pitchFamily="-65" charset="0"/>
              <a:buChar char="•"/>
              <a:defRPr/>
            </a:pPr>
            <a:r>
              <a:rPr lang="en-US" sz="1200" b="0" baseline="0" dirty="0" smtClean="0">
                <a:latin typeface="Arial" pitchFamily="-65" charset="0"/>
              </a:rPr>
              <a:t>Operations Lead: Aric Katterhagen (ARC / PX)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28600" y="5943600"/>
            <a:ext cx="8706999" cy="414754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rtlCol="0" anchor="ctr" anchorCtr="1">
            <a:noAutofit/>
          </a:bodyPr>
          <a:lstStyle/>
          <a:p>
            <a:pPr marL="0" lvl="1"/>
            <a:r>
              <a:rPr lang="en-US" sz="1600" baseline="0" dirty="0" smtClean="0"/>
              <a:t>If you can’t bring the space environment to the laboratory, take the laboratory to space!</a:t>
            </a:r>
            <a:endParaRPr lang="en-US" sz="2000" baseline="0" dirty="0" smtClean="0"/>
          </a:p>
        </p:txBody>
      </p:sp>
      <p:cxnSp>
        <p:nvCxnSpPr>
          <p:cNvPr id="9" name="Straight Connector 8"/>
          <p:cNvCxnSpPr/>
          <p:nvPr/>
        </p:nvCxnSpPr>
        <p:spPr bwMode="auto">
          <a:xfrm>
            <a:off x="76200" y="6492240"/>
            <a:ext cx="8839200" cy="0"/>
          </a:xfrm>
          <a:prstGeom prst="line">
            <a:avLst/>
          </a:prstGeom>
          <a:solidFill>
            <a:srgbClr val="FFFAD9"/>
          </a:soli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0" name="Date Placeholder 7"/>
          <p:cNvSpPr>
            <a:spLocks noGrp="1"/>
          </p:cNvSpPr>
          <p:nvPr>
            <p:ph type="dt" sz="half" idx="4294967295"/>
          </p:nvPr>
        </p:nvSpPr>
        <p:spPr>
          <a:xfrm>
            <a:off x="152400" y="6492875"/>
            <a:ext cx="11887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aseline="0">
                <a:solidFill>
                  <a:schemeClr val="tx1"/>
                </a:solidFill>
              </a:defRPr>
            </a:lvl1pPr>
          </a:lstStyle>
          <a:p>
            <a:fld id="{D9A3F275-EAF7-4878-A65B-969BDEEB36BF}" type="datetimeFigureOut">
              <a:rPr lang="en-US" smtClean="0"/>
              <a:pPr/>
              <a:t>7/16/14</a:t>
            </a:fld>
            <a:endParaRPr lang="en-US" dirty="0"/>
          </a:p>
        </p:txBody>
      </p:sp>
      <p:sp>
        <p:nvSpPr>
          <p:cNvPr id="12" name="Slide Number Placeholder 8"/>
          <p:cNvSpPr>
            <a:spLocks noGrp="1"/>
          </p:cNvSpPr>
          <p:nvPr>
            <p:ph type="sldNum" sz="quarter" idx="4294967295"/>
          </p:nvPr>
        </p:nvSpPr>
        <p:spPr>
          <a:xfrm>
            <a:off x="8077200" y="6492875"/>
            <a:ext cx="914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1"/>
                </a:solidFill>
              </a:defRPr>
            </a:lvl1pPr>
          </a:lstStyle>
          <a:p>
            <a:fld id="{D1F36104-1C7E-495D-8988-508FD56F32E4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6191576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SPHERES Platform Capabilities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90600"/>
            <a:ext cx="8686800" cy="5257800"/>
          </a:xfrm>
        </p:spPr>
        <p:txBody>
          <a:bodyPr/>
          <a:lstStyle/>
          <a:p>
            <a:r>
              <a:rPr lang="en-US" dirty="0" smtClean="0"/>
              <a:t>Sensors</a:t>
            </a:r>
          </a:p>
          <a:p>
            <a:pPr marL="457200" indent="-457200">
              <a:spcBef>
                <a:spcPts val="600"/>
              </a:spcBef>
              <a:buFont typeface="Arial"/>
              <a:buChar char="•"/>
            </a:pPr>
            <a:r>
              <a:rPr lang="en-US" sz="1600" dirty="0" smtClean="0"/>
              <a:t>Accelerometers, </a:t>
            </a:r>
            <a:r>
              <a:rPr lang="en-US" sz="1600" dirty="0"/>
              <a:t>G</a:t>
            </a:r>
            <a:r>
              <a:rPr lang="en-US" sz="1600" dirty="0" smtClean="0"/>
              <a:t>yroscopes, Ultrasonic ranging </a:t>
            </a:r>
          </a:p>
          <a:p>
            <a:pPr marL="457200" indent="-457200">
              <a:spcBef>
                <a:spcPts val="600"/>
              </a:spcBef>
              <a:buFont typeface="Arial"/>
              <a:buChar char="•"/>
            </a:pPr>
            <a:r>
              <a:rPr lang="en-US" sz="1600" dirty="0" smtClean="0"/>
              <a:t>Smartphone Camera</a:t>
            </a:r>
            <a:endParaRPr lang="en-US" sz="1600" dirty="0"/>
          </a:p>
          <a:p>
            <a:pPr marL="0" indent="0"/>
            <a:r>
              <a:rPr lang="en-US" dirty="0" smtClean="0"/>
              <a:t>Actuator</a:t>
            </a:r>
          </a:p>
          <a:p>
            <a:pPr marL="457200" indent="-457200">
              <a:spcBef>
                <a:spcPts val="600"/>
              </a:spcBef>
              <a:buFont typeface="Arial"/>
              <a:buChar char="•"/>
            </a:pPr>
            <a:r>
              <a:rPr lang="en-US" sz="1600" dirty="0"/>
              <a:t>CO2 Propulsion, 0.2N of force possible</a:t>
            </a:r>
          </a:p>
          <a:p>
            <a:pPr marL="0" indent="0"/>
            <a:r>
              <a:rPr lang="en-US" dirty="0" smtClean="0"/>
              <a:t>C&amp;DH</a:t>
            </a:r>
          </a:p>
          <a:p>
            <a:pPr marL="457200" indent="-457200">
              <a:spcBef>
                <a:spcPts val="600"/>
              </a:spcBef>
              <a:buFont typeface="Arial"/>
              <a:buChar char="•"/>
            </a:pPr>
            <a:r>
              <a:rPr lang="en-US" sz="1600" dirty="0"/>
              <a:t>115kbps downlink to laptop</a:t>
            </a:r>
          </a:p>
          <a:p>
            <a:pPr marL="457200" indent="-457200">
              <a:spcBef>
                <a:spcPts val="600"/>
              </a:spcBef>
              <a:buFont typeface="Arial"/>
              <a:buChar char="•"/>
            </a:pPr>
            <a:r>
              <a:rPr lang="en-US" sz="1600" dirty="0"/>
              <a:t>Real-time interface to laptop </a:t>
            </a:r>
            <a:r>
              <a:rPr lang="en-US" sz="1600" dirty="0" err="1"/>
              <a:t>Matlab</a:t>
            </a:r>
            <a:r>
              <a:rPr lang="en-US" sz="1600" dirty="0"/>
              <a:t> runtime</a:t>
            </a:r>
          </a:p>
          <a:p>
            <a:pPr marL="457200" indent="-457200">
              <a:spcBef>
                <a:spcPts val="600"/>
              </a:spcBef>
              <a:buFont typeface="Arial"/>
              <a:buChar char="•"/>
            </a:pPr>
            <a:r>
              <a:rPr lang="en-US" sz="1600" dirty="0"/>
              <a:t>400kbps real-time downlink to Mission Operations Center</a:t>
            </a:r>
          </a:p>
          <a:p>
            <a:pPr marL="457200" indent="-457200">
              <a:buFont typeface="Arial"/>
              <a:buChar char="•"/>
            </a:pPr>
            <a:endParaRPr lang="en-US" sz="1600" dirty="0"/>
          </a:p>
          <a:p>
            <a:pPr marL="0" indent="0"/>
            <a:r>
              <a:rPr lang="en-US" dirty="0"/>
              <a:t>Expansion Port</a:t>
            </a:r>
          </a:p>
          <a:p>
            <a:pPr marL="457200" indent="-457200">
              <a:spcBef>
                <a:spcPts val="600"/>
              </a:spcBef>
              <a:buFont typeface="Arial"/>
              <a:buChar char="•"/>
            </a:pPr>
            <a:r>
              <a:rPr lang="en-US" sz="1600" dirty="0"/>
              <a:t>Provides an interface for </a:t>
            </a:r>
            <a:r>
              <a:rPr lang="en-US" sz="1600" dirty="0" smtClean="0"/>
              <a:t>integration </a:t>
            </a:r>
            <a:r>
              <a:rPr lang="en-US" sz="1600" dirty="0"/>
              <a:t>with additional </a:t>
            </a:r>
            <a:r>
              <a:rPr lang="en-US" sz="1600" dirty="0" smtClean="0"/>
              <a:t>technologies</a:t>
            </a:r>
            <a:endParaRPr lang="en-US" sz="1600" dirty="0"/>
          </a:p>
          <a:p>
            <a:pPr marL="457200" indent="-457200">
              <a:spcBef>
                <a:spcPts val="600"/>
              </a:spcBef>
              <a:buFont typeface="Arial"/>
              <a:buChar char="•"/>
            </a:pPr>
            <a:r>
              <a:rPr lang="en-US" sz="1600" dirty="0"/>
              <a:t>Well documented ICD</a:t>
            </a:r>
          </a:p>
          <a:p>
            <a:pPr marL="457200" indent="-457200">
              <a:spcBef>
                <a:spcPts val="600"/>
              </a:spcBef>
              <a:buFont typeface="Arial"/>
              <a:buChar char="•"/>
            </a:pPr>
            <a:r>
              <a:rPr lang="en-US" sz="1600" dirty="0"/>
              <a:t>Currently used by several Payloads</a:t>
            </a:r>
          </a:p>
          <a:p>
            <a:pPr marL="457200" indent="-457200">
              <a:buFont typeface="Arial"/>
              <a:buChar char="•"/>
            </a:pPr>
            <a:endParaRPr lang="en-US" sz="1600" dirty="0" smtClean="0"/>
          </a:p>
        </p:txBody>
      </p:sp>
      <p:graphicFrame>
        <p:nvGraphicFramePr>
          <p:cNvPr id="4" name="Group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6786674"/>
              </p:ext>
            </p:extLst>
          </p:nvPr>
        </p:nvGraphicFramePr>
        <p:xfrm>
          <a:off x="6781800" y="3306762"/>
          <a:ext cx="2133600" cy="1646238"/>
        </p:xfrm>
        <a:graphic>
          <a:graphicData uri="http://schemas.openxmlformats.org/drawingml/2006/table">
            <a:tbl>
              <a:tblPr/>
              <a:tblGrid>
                <a:gridCol w="976313"/>
                <a:gridCol w="1157287"/>
              </a:tblGrid>
              <a:tr h="27437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Diameter</a:t>
                      </a: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8.3 in (0.2 m)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37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Mass</a:t>
                      </a: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7.8 lb (3.5 kg)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20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Thrust</a:t>
                      </a:r>
                      <a:b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(single thruster)</a:t>
                      </a: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&lt;1 oz (0.2 N)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</a:t>
                      </a:r>
                      <a:r>
                        <a:rPr kumimoji="0" lang="en-US" sz="12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 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Capacity</a:t>
                      </a: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 oz (170g)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" name="Picture 2" descr="C:\Users\amarti10\AppData\Local\Microsoft\Windows\Temporary Internet Files\Content.Outlook\4EC0LJPA\Image 4 (2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81800" y="1066800"/>
            <a:ext cx="2093082" cy="2103120"/>
          </a:xfrm>
          <a:prstGeom prst="rect">
            <a:avLst/>
          </a:prstGeom>
          <a:noFill/>
        </p:spPr>
      </p:pic>
      <p:cxnSp>
        <p:nvCxnSpPr>
          <p:cNvPr id="6" name="Straight Connector 5"/>
          <p:cNvCxnSpPr/>
          <p:nvPr/>
        </p:nvCxnSpPr>
        <p:spPr bwMode="auto">
          <a:xfrm>
            <a:off x="76200" y="6492240"/>
            <a:ext cx="8839200" cy="0"/>
          </a:xfrm>
          <a:prstGeom prst="line">
            <a:avLst/>
          </a:prstGeom>
          <a:solidFill>
            <a:srgbClr val="FFFAD9"/>
          </a:soli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" name="Date Placeholder 7"/>
          <p:cNvSpPr>
            <a:spLocks noGrp="1"/>
          </p:cNvSpPr>
          <p:nvPr>
            <p:ph type="dt" sz="half" idx="4294967295"/>
          </p:nvPr>
        </p:nvSpPr>
        <p:spPr>
          <a:xfrm>
            <a:off x="152400" y="6492875"/>
            <a:ext cx="11887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aseline="0">
                <a:solidFill>
                  <a:schemeClr val="tx1"/>
                </a:solidFill>
              </a:defRPr>
            </a:lvl1pPr>
          </a:lstStyle>
          <a:p>
            <a:fld id="{D9A3F275-EAF7-4878-A65B-969BDEEB36BF}" type="datetimeFigureOut">
              <a:rPr lang="en-US" smtClean="0"/>
              <a:pPr/>
              <a:t>7/16/14</a:t>
            </a:fld>
            <a:endParaRPr lang="en-US" dirty="0"/>
          </a:p>
        </p:txBody>
      </p:sp>
      <p:sp>
        <p:nvSpPr>
          <p:cNvPr id="8" name="Slide Number Placeholder 8"/>
          <p:cNvSpPr>
            <a:spLocks noGrp="1"/>
          </p:cNvSpPr>
          <p:nvPr>
            <p:ph type="sldNum" sz="quarter" idx="4294967295"/>
          </p:nvPr>
        </p:nvSpPr>
        <p:spPr>
          <a:xfrm>
            <a:off x="8077200" y="6492875"/>
            <a:ext cx="914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1"/>
                </a:solidFill>
              </a:defRPr>
            </a:lvl1pPr>
          </a:lstStyle>
          <a:p>
            <a:fld id="{D1F36104-1C7E-495D-8988-508FD56F32E4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88625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52400"/>
            <a:ext cx="8321040" cy="685800"/>
          </a:xfrm>
        </p:spPr>
        <p:txBody>
          <a:bodyPr/>
          <a:lstStyle/>
          <a:p>
            <a:pPr>
              <a:spcBef>
                <a:spcPct val="60000"/>
              </a:spcBef>
            </a:pPr>
            <a:r>
              <a:rPr lang="en-US" dirty="0" smtClean="0">
                <a:solidFill>
                  <a:srgbClr val="0070C0"/>
                </a:solidFill>
              </a:rPr>
              <a:t>SPHERES Nat Lab Facility</a:t>
            </a:r>
            <a:endParaRPr lang="en-US" u="sng" dirty="0">
              <a:solidFill>
                <a:srgbClr val="0070C0"/>
              </a:solidFill>
            </a:endParaRPr>
          </a:p>
        </p:txBody>
      </p:sp>
      <p:sp>
        <p:nvSpPr>
          <p:cNvPr id="45" name="TextBox 13"/>
          <p:cNvSpPr txBox="1">
            <a:spLocks noChangeArrowheads="1"/>
          </p:cNvSpPr>
          <p:nvPr/>
        </p:nvSpPr>
        <p:spPr bwMode="auto">
          <a:xfrm>
            <a:off x="216240" y="5760720"/>
            <a:ext cx="2286000" cy="274320"/>
          </a:xfrm>
          <a:prstGeom prst="rect">
            <a:avLst/>
          </a:prstGeom>
          <a:ln>
            <a:noFill/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anchor="ctr" anchorCtr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200" b="1" baseline="0" dirty="0" smtClean="0"/>
              <a:t>Vision Based Navigation</a:t>
            </a:r>
          </a:p>
        </p:txBody>
      </p:sp>
      <p:sp>
        <p:nvSpPr>
          <p:cNvPr id="47" name="TextBox 15"/>
          <p:cNvSpPr txBox="1">
            <a:spLocks noChangeArrowheads="1"/>
          </p:cNvSpPr>
          <p:nvPr/>
        </p:nvSpPr>
        <p:spPr bwMode="auto">
          <a:xfrm>
            <a:off x="3383280" y="5760720"/>
            <a:ext cx="2286000" cy="274320"/>
          </a:xfrm>
          <a:prstGeom prst="rect">
            <a:avLst/>
          </a:prstGeom>
          <a:ln>
            <a:noFill/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anchor="ctr" anchorCtr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>
              <a:defRPr sz="1400" baseline="0"/>
            </a:lvl1pPr>
          </a:lstStyle>
          <a:p>
            <a:r>
              <a:rPr lang="en-US" sz="1200" dirty="0"/>
              <a:t>Electro-magnetic Actuation</a:t>
            </a:r>
          </a:p>
          <a:p>
            <a:r>
              <a:rPr lang="en-US" sz="1200" dirty="0"/>
              <a:t>(</a:t>
            </a:r>
            <a:r>
              <a:rPr lang="en-US" sz="1200" dirty="0" smtClean="0"/>
              <a:t>RINGS)</a:t>
            </a:r>
            <a:endParaRPr lang="en-US" sz="1200" dirty="0"/>
          </a:p>
        </p:txBody>
      </p:sp>
      <p:sp>
        <p:nvSpPr>
          <p:cNvPr id="48" name="TextBox 18"/>
          <p:cNvSpPr txBox="1">
            <a:spLocks noChangeArrowheads="1"/>
          </p:cNvSpPr>
          <p:nvPr/>
        </p:nvSpPr>
        <p:spPr bwMode="auto">
          <a:xfrm>
            <a:off x="6309360" y="2926080"/>
            <a:ext cx="2286000" cy="274320"/>
          </a:xfrm>
          <a:prstGeom prst="rect">
            <a:avLst/>
          </a:prstGeom>
          <a:ln>
            <a:noFill/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anchor="ctr" anchorCtr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200" b="1" baseline="0" dirty="0" smtClean="0"/>
              <a:t>Smartphone</a:t>
            </a:r>
            <a:endParaRPr lang="en-US" sz="1200" b="1" baseline="0" dirty="0"/>
          </a:p>
        </p:txBody>
      </p:sp>
      <p:sp>
        <p:nvSpPr>
          <p:cNvPr id="49" name="TextBox 19"/>
          <p:cNvSpPr txBox="1">
            <a:spLocks noChangeArrowheads="1"/>
          </p:cNvSpPr>
          <p:nvPr/>
        </p:nvSpPr>
        <p:spPr bwMode="auto">
          <a:xfrm>
            <a:off x="3383280" y="2926080"/>
            <a:ext cx="2286000" cy="274320"/>
          </a:xfrm>
          <a:prstGeom prst="rect">
            <a:avLst/>
          </a:prstGeom>
          <a:ln>
            <a:noFill/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anchor="ctr" anchorCtr="1">
            <a:prstTxWarp prst="textNoShape">
              <a:avLst/>
            </a:prstTxWarp>
            <a:noAutofit/>
          </a:bodyPr>
          <a:lstStyle/>
          <a:p>
            <a:r>
              <a:rPr lang="en-US" sz="1200" b="1" baseline="0" dirty="0" smtClean="0"/>
              <a:t>Expansion Port Enabled</a:t>
            </a:r>
            <a:endParaRPr lang="en-US" sz="1200" b="1" baseline="0" dirty="0"/>
          </a:p>
        </p:txBody>
      </p:sp>
      <p:pic>
        <p:nvPicPr>
          <p:cNvPr id="54" name="Picture 8806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91840" y="1005840"/>
            <a:ext cx="2438400" cy="18288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5" name="Picture 5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26480" y="3962400"/>
            <a:ext cx="2814286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6" name="TextBox 55"/>
          <p:cNvSpPr txBox="1">
            <a:spLocks noChangeArrowheads="1"/>
          </p:cNvSpPr>
          <p:nvPr/>
        </p:nvSpPr>
        <p:spPr bwMode="auto">
          <a:xfrm>
            <a:off x="6309360" y="5760720"/>
            <a:ext cx="2503955" cy="274320"/>
          </a:xfrm>
          <a:prstGeom prst="rect">
            <a:avLst/>
          </a:prstGeom>
          <a:ln>
            <a:noFill/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anchor="ctr" anchorCtr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>
              <a:defRPr sz="1400" baseline="0"/>
            </a:lvl1pPr>
          </a:lstStyle>
          <a:p>
            <a:r>
              <a:rPr lang="en-US" sz="1200" dirty="0"/>
              <a:t>Fluid </a:t>
            </a:r>
            <a:r>
              <a:rPr lang="en-US" sz="1200" dirty="0" smtClean="0"/>
              <a:t>SLOSH</a:t>
            </a:r>
            <a:endParaRPr lang="en-US" sz="1200" dirty="0"/>
          </a:p>
        </p:txBody>
      </p:sp>
      <p:pic>
        <p:nvPicPr>
          <p:cNvPr id="57" name="Picture 56" descr="spheres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880" y="1005840"/>
            <a:ext cx="2614734" cy="1828800"/>
          </a:xfrm>
          <a:prstGeom prst="rect">
            <a:avLst/>
          </a:prstGeom>
          <a:effectLst>
            <a:outerShdw blurRad="63500" dist="38100" dir="2700000">
              <a:srgbClr val="000000">
                <a:alpha val="75000"/>
              </a:srgbClr>
            </a:outerShdw>
          </a:effectLst>
        </p:spPr>
      </p:pic>
      <p:pic>
        <p:nvPicPr>
          <p:cNvPr id="58" name="Picture 57" descr="Image 9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0800" y="1005840"/>
            <a:ext cx="1824110" cy="1828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59" name="TextBox 19"/>
          <p:cNvSpPr txBox="1">
            <a:spLocks noChangeArrowheads="1"/>
          </p:cNvSpPr>
          <p:nvPr/>
        </p:nvSpPr>
        <p:spPr bwMode="auto">
          <a:xfrm>
            <a:off x="234351" y="2926080"/>
            <a:ext cx="2286000" cy="274320"/>
          </a:xfrm>
          <a:prstGeom prst="rect">
            <a:avLst/>
          </a:prstGeom>
          <a:ln>
            <a:noFill/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anchor="ctr" anchorCtr="1">
            <a:prstTxWarp prst="textNoShape">
              <a:avLst/>
            </a:prstTxWarp>
            <a:noAutofit/>
          </a:bodyPr>
          <a:lstStyle/>
          <a:p>
            <a:r>
              <a:rPr lang="en-US" sz="1200" b="1" baseline="0" dirty="0" smtClean="0"/>
              <a:t>3 SPHERES</a:t>
            </a:r>
            <a:endParaRPr lang="en-US" sz="1200" b="1" baseline="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91840" y="3840480"/>
            <a:ext cx="2166424" cy="18288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2880" y="3840480"/>
            <a:ext cx="2745420" cy="1828800"/>
          </a:xfrm>
          <a:prstGeom prst="rect">
            <a:avLst/>
          </a:prstGeom>
        </p:spPr>
      </p:pic>
      <p:cxnSp>
        <p:nvCxnSpPr>
          <p:cNvPr id="17" name="Straight Connector 16"/>
          <p:cNvCxnSpPr/>
          <p:nvPr/>
        </p:nvCxnSpPr>
        <p:spPr bwMode="auto">
          <a:xfrm>
            <a:off x="76200" y="6492240"/>
            <a:ext cx="8839200" cy="0"/>
          </a:xfrm>
          <a:prstGeom prst="line">
            <a:avLst/>
          </a:prstGeom>
          <a:solidFill>
            <a:srgbClr val="FFFAD9"/>
          </a:soli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8" name="Date Placeholder 7"/>
          <p:cNvSpPr>
            <a:spLocks noGrp="1"/>
          </p:cNvSpPr>
          <p:nvPr>
            <p:ph type="dt" sz="half" idx="4294967295"/>
          </p:nvPr>
        </p:nvSpPr>
        <p:spPr>
          <a:xfrm>
            <a:off x="152400" y="6492875"/>
            <a:ext cx="11887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aseline="0">
                <a:solidFill>
                  <a:schemeClr val="tx1"/>
                </a:solidFill>
              </a:defRPr>
            </a:lvl1pPr>
          </a:lstStyle>
          <a:p>
            <a:fld id="{D9A3F275-EAF7-4878-A65B-969BDEEB36BF}" type="datetimeFigureOut">
              <a:rPr lang="en-US" smtClean="0"/>
              <a:pPr/>
              <a:t>7/16/14</a:t>
            </a:fld>
            <a:endParaRPr lang="en-US" dirty="0"/>
          </a:p>
        </p:txBody>
      </p:sp>
      <p:sp>
        <p:nvSpPr>
          <p:cNvPr id="19" name="Slide Number Placeholder 8"/>
          <p:cNvSpPr>
            <a:spLocks noGrp="1"/>
          </p:cNvSpPr>
          <p:nvPr>
            <p:ph type="sldNum" sz="quarter" idx="4294967295"/>
          </p:nvPr>
        </p:nvSpPr>
        <p:spPr>
          <a:xfrm>
            <a:off x="8077200" y="6492875"/>
            <a:ext cx="914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1"/>
                </a:solidFill>
              </a:defRPr>
            </a:lvl1pPr>
          </a:lstStyle>
          <a:p>
            <a:fld id="{D1F36104-1C7E-495D-8988-508FD56F32E4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5508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93916" y="1069138"/>
            <a:ext cx="3291840" cy="2740862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6126480"/>
            <a:ext cx="1905000" cy="365760"/>
          </a:xfrm>
        </p:spPr>
        <p:txBody>
          <a:bodyPr lIns="45720" rIns="45720" anchor="ctr" anchorCtr="0"/>
          <a:lstStyle/>
          <a:p>
            <a:pPr marL="285750" lvl="1" indent="0">
              <a:buNone/>
            </a:pPr>
            <a:r>
              <a:rPr lang="en-US" sz="1100" b="1" dirty="0" smtClean="0"/>
              <a:t>Granite Lab</a:t>
            </a:r>
            <a:endParaRPr lang="en-US" sz="1100" b="1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xfrm>
            <a:off x="634922" y="2834639"/>
            <a:ext cx="2011680" cy="365760"/>
          </a:xfrm>
        </p:spPr>
        <p:txBody>
          <a:bodyPr lIns="45720" rIns="45720" anchor="ctr" anchorCtr="0"/>
          <a:lstStyle/>
          <a:p>
            <a:pPr marL="285750" lvl="1" indent="0">
              <a:buNone/>
            </a:pPr>
            <a:r>
              <a:rPr lang="en-US" sz="1100" b="1" dirty="0"/>
              <a:t>Flight </a:t>
            </a:r>
            <a:r>
              <a:rPr lang="en-US" sz="1100" b="1" dirty="0" smtClean="0"/>
              <a:t>Lab</a:t>
            </a:r>
            <a:endParaRPr lang="en-US" sz="9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116" y="4297680"/>
            <a:ext cx="2651580" cy="18288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5372" y="4297680"/>
            <a:ext cx="2761129" cy="1828800"/>
          </a:xfrm>
          <a:prstGeom prst="rect">
            <a:avLst/>
          </a:prstGeom>
        </p:spPr>
      </p:pic>
      <p:pic>
        <p:nvPicPr>
          <p:cNvPr id="6" name="Picture 5" descr="IMG_3722.JPG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281" y="1005840"/>
            <a:ext cx="2709483" cy="1828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6824" y="1005840"/>
            <a:ext cx="2761130" cy="1828800"/>
          </a:xfrm>
          <a:prstGeom prst="rect">
            <a:avLst/>
          </a:prstGeom>
        </p:spPr>
      </p:pic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6172200" y="6126480"/>
            <a:ext cx="3028491" cy="365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ctr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60000"/>
              </a:spcBef>
              <a:spcAft>
                <a:spcPct val="0"/>
              </a:spcAft>
              <a:defRPr sz="2800" b="1">
                <a:solidFill>
                  <a:schemeClr val="accent2"/>
                </a:solidFill>
                <a:latin typeface="+mn-lt"/>
                <a:ea typeface="ＭＳ Ｐゴシック" charset="-128"/>
                <a:cs typeface="ＭＳ Ｐゴシック" charset="-128"/>
              </a:defRPr>
            </a:lvl1pPr>
            <a:lvl2pPr marL="476250" indent="-190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ＭＳ Ｐゴシック" charset="-128"/>
              </a:defRPr>
            </a:lvl2pPr>
            <a:lvl3pPr marL="857250" indent="-190500" algn="l" rtl="0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Font typeface="Wingdings" pitchFamily="-108" charset="2"/>
              <a:buChar char="§"/>
              <a:defRPr sz="2000">
                <a:solidFill>
                  <a:schemeClr val="tx1"/>
                </a:solidFill>
                <a:latin typeface="+mn-lt"/>
                <a:ea typeface="ＭＳ Ｐゴシック" charset="-128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800">
                <a:solidFill>
                  <a:schemeClr val="tx1"/>
                </a:solidFill>
                <a:latin typeface="+mn-lt"/>
                <a:ea typeface="ＭＳ Ｐゴシック" charset="-128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ea typeface="ＭＳ Ｐゴシック" charset="-128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ea typeface="ＭＳ Ｐゴシック" charset="-128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ea typeface="ＭＳ Ｐゴシック" charset="-128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ea typeface="ＭＳ Ｐゴシック" charset="-128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ea typeface="ＭＳ Ｐゴシック" charset="-128"/>
              </a:defRPr>
            </a:lvl9pPr>
          </a:lstStyle>
          <a:p>
            <a:pPr marL="285750" lvl="1" indent="0">
              <a:buNone/>
            </a:pPr>
            <a:r>
              <a:rPr lang="en-US" sz="1100" kern="0" baseline="0" dirty="0" smtClean="0"/>
              <a:t>Micro Gravity Test Facility (MGTF) Lab: </a:t>
            </a:r>
            <a:r>
              <a:rPr lang="en-US" sz="1050" b="0" kern="0" baseline="0" dirty="0" smtClean="0"/>
              <a:t>Cradle/Gimbal and Robotic ARM</a:t>
            </a:r>
            <a:endParaRPr lang="en-US" sz="1050" b="0" kern="0" baseline="0" dirty="0"/>
          </a:p>
        </p:txBody>
      </p:sp>
      <p:sp>
        <p:nvSpPr>
          <p:cNvPr id="10" name="Content Placeholder 7"/>
          <p:cNvSpPr txBox="1">
            <a:spLocks/>
          </p:cNvSpPr>
          <p:nvPr/>
        </p:nvSpPr>
        <p:spPr bwMode="auto">
          <a:xfrm>
            <a:off x="6581035" y="2834640"/>
            <a:ext cx="2485465" cy="448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ctr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60000"/>
              </a:spcBef>
              <a:spcAft>
                <a:spcPct val="0"/>
              </a:spcAft>
              <a:defRPr sz="2800" b="1">
                <a:solidFill>
                  <a:schemeClr val="accent2"/>
                </a:solidFill>
                <a:latin typeface="+mn-lt"/>
                <a:ea typeface="ＭＳ Ｐゴシック" charset="-128"/>
                <a:cs typeface="ＭＳ Ｐゴシック" charset="-128"/>
              </a:defRPr>
            </a:lvl1pPr>
            <a:lvl2pPr marL="476250" indent="-190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ＭＳ Ｐゴシック" charset="-128"/>
              </a:defRPr>
            </a:lvl2pPr>
            <a:lvl3pPr marL="857250" indent="-190500" algn="l" rtl="0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Font typeface="Wingdings" pitchFamily="-108" charset="2"/>
              <a:buChar char="§"/>
              <a:defRPr sz="2000">
                <a:solidFill>
                  <a:schemeClr val="tx1"/>
                </a:solidFill>
                <a:latin typeface="+mn-lt"/>
                <a:ea typeface="ＭＳ Ｐゴシック" charset="-128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800">
                <a:solidFill>
                  <a:schemeClr val="tx1"/>
                </a:solidFill>
                <a:latin typeface="+mn-lt"/>
                <a:ea typeface="ＭＳ Ｐゴシック" charset="-128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ea typeface="ＭＳ Ｐゴシック" charset="-128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ea typeface="ＭＳ Ｐゴシック" charset="-128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ea typeface="ＭＳ Ｐゴシック" charset="-128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ea typeface="ＭＳ Ｐゴシック" charset="-128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ea typeface="ＭＳ Ｐゴシック" charset="-128"/>
              </a:defRPr>
            </a:lvl9pPr>
          </a:lstStyle>
          <a:p>
            <a:pPr marL="285750" lvl="1" indent="0">
              <a:buNone/>
            </a:pPr>
            <a:r>
              <a:rPr lang="en-US" sz="1100" kern="0" baseline="0" dirty="0" smtClean="0"/>
              <a:t>Engineering Evaluation Lab (EEL)</a:t>
            </a:r>
            <a:endParaRPr lang="en-US" sz="900" b="0" kern="0" baseline="0" dirty="0" smtClean="0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SPHERES Facility Labs</a:t>
            </a:r>
            <a:endParaRPr lang="en-US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73591" y="4343400"/>
            <a:ext cx="2932490" cy="1828800"/>
          </a:xfrm>
          <a:prstGeom prst="rect">
            <a:avLst/>
          </a:prstGeom>
        </p:spPr>
      </p:pic>
      <p:sp>
        <p:nvSpPr>
          <p:cNvPr id="14" name="Content Placeholder 2"/>
          <p:cNvSpPr txBox="1">
            <a:spLocks/>
          </p:cNvSpPr>
          <p:nvPr/>
        </p:nvSpPr>
        <p:spPr bwMode="auto">
          <a:xfrm>
            <a:off x="3497580" y="6126480"/>
            <a:ext cx="2293620" cy="365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60000"/>
              </a:spcBef>
              <a:spcAft>
                <a:spcPct val="0"/>
              </a:spcAft>
              <a:defRPr sz="2800" b="1">
                <a:solidFill>
                  <a:schemeClr val="accent2"/>
                </a:solidFill>
                <a:latin typeface="+mn-lt"/>
                <a:ea typeface="ＭＳ Ｐゴシック" charset="-128"/>
                <a:cs typeface="ＭＳ Ｐゴシック" charset="-128"/>
              </a:defRPr>
            </a:lvl1pPr>
            <a:lvl2pPr marL="476250" indent="-190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ＭＳ Ｐゴシック" charset="-128"/>
              </a:defRPr>
            </a:lvl2pPr>
            <a:lvl3pPr marL="857250" indent="-190500" algn="l" rtl="0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Font typeface="Wingdings" pitchFamily="-108" charset="2"/>
              <a:buChar char="§"/>
              <a:defRPr sz="2000">
                <a:solidFill>
                  <a:schemeClr val="tx1"/>
                </a:solidFill>
                <a:latin typeface="+mn-lt"/>
                <a:ea typeface="ＭＳ Ｐゴシック" charset="-128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800">
                <a:solidFill>
                  <a:schemeClr val="tx1"/>
                </a:solidFill>
                <a:latin typeface="+mn-lt"/>
                <a:ea typeface="ＭＳ Ｐゴシック" charset="-128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ea typeface="ＭＳ Ｐゴシック" charset="-128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ea typeface="ＭＳ Ｐゴシック" charset="-128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ea typeface="ＭＳ Ｐゴシック" charset="-128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ea typeface="ＭＳ Ｐゴシック" charset="-128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ea typeface="ＭＳ Ｐゴシック" charset="-128"/>
              </a:defRPr>
            </a:lvl9pPr>
          </a:lstStyle>
          <a:p>
            <a:pPr marL="285750" lvl="1" indent="0">
              <a:buFontTx/>
              <a:buNone/>
            </a:pPr>
            <a:r>
              <a:rPr lang="en-US" sz="1100" b="1" kern="0" baseline="0" dirty="0" smtClean="0"/>
              <a:t>Mission Operations Center</a:t>
            </a:r>
            <a:endParaRPr lang="en-US" sz="1100" b="1" kern="0" baseline="0" dirty="0"/>
          </a:p>
        </p:txBody>
      </p:sp>
      <p:sp>
        <p:nvSpPr>
          <p:cNvPr id="15" name="Content Placeholder 7"/>
          <p:cNvSpPr txBox="1">
            <a:spLocks/>
          </p:cNvSpPr>
          <p:nvPr/>
        </p:nvSpPr>
        <p:spPr bwMode="auto">
          <a:xfrm>
            <a:off x="3136235" y="3733800"/>
            <a:ext cx="3112165" cy="448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ctr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60000"/>
              </a:spcBef>
              <a:spcAft>
                <a:spcPct val="0"/>
              </a:spcAft>
              <a:defRPr sz="2800" b="1">
                <a:solidFill>
                  <a:schemeClr val="accent2"/>
                </a:solidFill>
                <a:latin typeface="+mn-lt"/>
                <a:ea typeface="ＭＳ Ｐゴシック" charset="-128"/>
                <a:cs typeface="ＭＳ Ｐゴシック" charset="-128"/>
              </a:defRPr>
            </a:lvl1pPr>
            <a:lvl2pPr marL="476250" indent="-190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ＭＳ Ｐゴシック" charset="-128"/>
              </a:defRPr>
            </a:lvl2pPr>
            <a:lvl3pPr marL="857250" indent="-190500" algn="l" rtl="0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Font typeface="Wingdings" pitchFamily="-108" charset="2"/>
              <a:buChar char="§"/>
              <a:defRPr sz="2000">
                <a:solidFill>
                  <a:schemeClr val="tx1"/>
                </a:solidFill>
                <a:latin typeface="+mn-lt"/>
                <a:ea typeface="ＭＳ Ｐゴシック" charset="-128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800">
                <a:solidFill>
                  <a:schemeClr val="tx1"/>
                </a:solidFill>
                <a:latin typeface="+mn-lt"/>
                <a:ea typeface="ＭＳ Ｐゴシック" charset="-128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ea typeface="ＭＳ Ｐゴシック" charset="-128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ea typeface="ＭＳ Ｐゴシック" charset="-128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ea typeface="ＭＳ Ｐゴシック" charset="-128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ea typeface="ＭＳ Ｐゴシック" charset="-128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ea typeface="ＭＳ Ｐゴシック" charset="-128"/>
              </a:defRPr>
            </a:lvl9pPr>
          </a:lstStyle>
          <a:p>
            <a:pPr marL="285750" lvl="1" indent="0">
              <a:buNone/>
            </a:pPr>
            <a:r>
              <a:rPr lang="en-US" sz="1400" kern="0" baseline="0" dirty="0" smtClean="0"/>
              <a:t>International Space Station</a:t>
            </a:r>
            <a:endParaRPr lang="en-US" sz="1050" b="0" kern="0" baseline="0" dirty="0" smtClean="0"/>
          </a:p>
        </p:txBody>
      </p:sp>
      <p:cxnSp>
        <p:nvCxnSpPr>
          <p:cNvPr id="16" name="Straight Connector 15"/>
          <p:cNvCxnSpPr/>
          <p:nvPr/>
        </p:nvCxnSpPr>
        <p:spPr bwMode="auto">
          <a:xfrm>
            <a:off x="76200" y="6492240"/>
            <a:ext cx="8839200" cy="0"/>
          </a:xfrm>
          <a:prstGeom prst="line">
            <a:avLst/>
          </a:prstGeom>
          <a:solidFill>
            <a:srgbClr val="FFFAD9"/>
          </a:soli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7" name="Date Placeholder 7"/>
          <p:cNvSpPr>
            <a:spLocks noGrp="1"/>
          </p:cNvSpPr>
          <p:nvPr>
            <p:ph type="dt" sz="half" idx="2"/>
          </p:nvPr>
        </p:nvSpPr>
        <p:spPr>
          <a:xfrm>
            <a:off x="152400" y="6492875"/>
            <a:ext cx="11887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aseline="0">
                <a:solidFill>
                  <a:schemeClr val="tx1"/>
                </a:solidFill>
              </a:defRPr>
            </a:lvl1pPr>
          </a:lstStyle>
          <a:p>
            <a:fld id="{D9A3F275-EAF7-4878-A65B-969BDEEB36BF}" type="datetimeFigureOut">
              <a:rPr lang="en-US" smtClean="0"/>
              <a:pPr/>
              <a:t>7/16/14</a:t>
            </a:fld>
            <a:endParaRPr lang="en-US" dirty="0"/>
          </a:p>
        </p:txBody>
      </p:sp>
      <p:sp>
        <p:nvSpPr>
          <p:cNvPr id="18" name="Slide Number Placeholder 8"/>
          <p:cNvSpPr>
            <a:spLocks noGrp="1"/>
          </p:cNvSpPr>
          <p:nvPr>
            <p:ph type="sldNum" sz="quarter" idx="4294967295"/>
          </p:nvPr>
        </p:nvSpPr>
        <p:spPr>
          <a:xfrm>
            <a:off x="8077200" y="6492875"/>
            <a:ext cx="914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1"/>
                </a:solidFill>
              </a:defRPr>
            </a:lvl1pPr>
          </a:lstStyle>
          <a:p>
            <a:fld id="{D1F36104-1C7E-495D-8988-508FD56F32E4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75066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8600" y="1143000"/>
            <a:ext cx="3810000" cy="3835400"/>
          </a:xfrm>
        </p:spPr>
        <p:txBody>
          <a:bodyPr/>
          <a:lstStyle/>
          <a:p>
            <a:pPr marL="342900" lvl="1" indent="-342900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en-US" b="1" dirty="0">
                <a:solidFill>
                  <a:schemeClr val="accent2"/>
                </a:solidFill>
                <a:cs typeface="ＭＳ Ｐゴシック" charset="-128"/>
              </a:rPr>
              <a:t>Emulate space-to-ground end-to-end communication</a:t>
            </a:r>
          </a:p>
          <a:p>
            <a:pPr marL="342900" lvl="1" indent="-342900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en-US" b="1" dirty="0">
                <a:solidFill>
                  <a:schemeClr val="accent2"/>
                </a:solidFill>
                <a:cs typeface="ＭＳ Ｐゴシック" charset="-128"/>
              </a:rPr>
              <a:t>Collect real-time telemetry </a:t>
            </a:r>
          </a:p>
          <a:p>
            <a:pPr marL="342900" lvl="1" indent="-342900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en-US" b="1" dirty="0">
                <a:solidFill>
                  <a:schemeClr val="accent2"/>
                </a:solidFill>
                <a:cs typeface="ＭＳ Ｐゴシック" charset="-128"/>
              </a:rPr>
              <a:t>Send commands</a:t>
            </a:r>
          </a:p>
          <a:p>
            <a:pPr marL="342900" lvl="1" indent="-342900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en-US" b="1" dirty="0" err="1">
                <a:solidFill>
                  <a:schemeClr val="accent2"/>
                </a:solidFill>
                <a:cs typeface="ＭＳ Ｐゴシック" charset="-128"/>
              </a:rPr>
              <a:t>Matlab</a:t>
            </a:r>
            <a:r>
              <a:rPr lang="en-US" b="1" dirty="0">
                <a:solidFill>
                  <a:schemeClr val="accent2"/>
                </a:solidFill>
                <a:cs typeface="ＭＳ Ｐゴシック" charset="-128"/>
              </a:rPr>
              <a:t> integration</a:t>
            </a:r>
          </a:p>
          <a:p>
            <a:endParaRPr lang="en-US" dirty="0" smtClean="0"/>
          </a:p>
        </p:txBody>
      </p:sp>
      <p:pic>
        <p:nvPicPr>
          <p:cNvPr id="2103" name="Content Placeholder 2102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43400" y="990600"/>
            <a:ext cx="4603914" cy="5486400"/>
          </a:xfrm>
          <a:prstGeom prst="rect">
            <a:avLst/>
          </a:prstGeom>
        </p:spPr>
      </p:pic>
      <p:sp>
        <p:nvSpPr>
          <p:cNvPr id="5" name="Rectangle 50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8200" y="152400"/>
            <a:ext cx="8534400" cy="685800"/>
          </a:xfrm>
        </p:spPr>
        <p:txBody>
          <a:bodyPr/>
          <a:lstStyle/>
          <a:p>
            <a:r>
              <a:rPr lang="en-US" sz="28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MGTF Lab Configured for SPHERES GUI C&amp;DH</a:t>
            </a:r>
          </a:p>
        </p:txBody>
      </p:sp>
      <p:cxnSp>
        <p:nvCxnSpPr>
          <p:cNvPr id="7" name="Straight Connector 6"/>
          <p:cNvCxnSpPr/>
          <p:nvPr/>
        </p:nvCxnSpPr>
        <p:spPr bwMode="auto">
          <a:xfrm>
            <a:off x="76200" y="6492240"/>
            <a:ext cx="8839200" cy="0"/>
          </a:xfrm>
          <a:prstGeom prst="line">
            <a:avLst/>
          </a:prstGeom>
          <a:solidFill>
            <a:srgbClr val="FFFAD9"/>
          </a:soli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" name="Date Placeholder 7"/>
          <p:cNvSpPr>
            <a:spLocks noGrp="1"/>
          </p:cNvSpPr>
          <p:nvPr>
            <p:ph type="dt" sz="half" idx="2"/>
          </p:nvPr>
        </p:nvSpPr>
        <p:spPr>
          <a:xfrm>
            <a:off x="152400" y="6492875"/>
            <a:ext cx="11887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aseline="0">
                <a:solidFill>
                  <a:schemeClr val="tx1"/>
                </a:solidFill>
              </a:defRPr>
            </a:lvl1pPr>
          </a:lstStyle>
          <a:p>
            <a:fld id="{D9A3F275-EAF7-4878-A65B-969BDEEB36BF}" type="datetimeFigureOut">
              <a:rPr lang="en-US" smtClean="0"/>
              <a:pPr/>
              <a:t>7/16/14</a:t>
            </a:fld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4294967295"/>
          </p:nvPr>
        </p:nvSpPr>
        <p:spPr>
          <a:xfrm>
            <a:off x="8077200" y="6492875"/>
            <a:ext cx="914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1"/>
                </a:solidFill>
              </a:defRPr>
            </a:lvl1pPr>
          </a:lstStyle>
          <a:p>
            <a:fld id="{D1F36104-1C7E-495D-8988-508FD56F32E4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20721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Guest Scientist Program (GSP)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Technical Aspects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Download GSP from Sourceforge, including simulator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Dev and Test your software on the simulator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Test in Ames SPHERES Lab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Deliver Software and planning products to SPHERES Operations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Conduct test session aboard ISS</a:t>
            </a:r>
          </a:p>
          <a:p>
            <a:pPr marL="457200" indent="-457200">
              <a:buFont typeface="+mj-lt"/>
              <a:buAutoNum type="arabicPeriod"/>
            </a:pPr>
            <a:endParaRPr lang="en-US" dirty="0" smtClean="0"/>
          </a:p>
          <a:p>
            <a:pPr marL="0" indent="0"/>
            <a:r>
              <a:rPr lang="en-US" dirty="0" smtClean="0"/>
              <a:t>Operational Planning Aspects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Deliver proposed investigation – one pager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SPHERES initiates request to schedule ISS Test Session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Generate all planning items required by ISS (e.g. Test Plan, )</a:t>
            </a:r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 bwMode="auto">
          <a:xfrm>
            <a:off x="76200" y="6492240"/>
            <a:ext cx="8839200" cy="0"/>
          </a:xfrm>
          <a:prstGeom prst="line">
            <a:avLst/>
          </a:prstGeom>
          <a:solidFill>
            <a:srgbClr val="FFFAD9"/>
          </a:soli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" name="Date Placeholder 7"/>
          <p:cNvSpPr>
            <a:spLocks noGrp="1"/>
          </p:cNvSpPr>
          <p:nvPr>
            <p:ph type="dt" sz="half" idx="4294967295"/>
          </p:nvPr>
        </p:nvSpPr>
        <p:spPr>
          <a:xfrm>
            <a:off x="152400" y="6492875"/>
            <a:ext cx="11887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aseline="0">
                <a:solidFill>
                  <a:schemeClr val="tx1"/>
                </a:solidFill>
              </a:defRPr>
            </a:lvl1pPr>
          </a:lstStyle>
          <a:p>
            <a:fld id="{D9A3F275-EAF7-4878-A65B-969BDEEB36BF}" type="datetimeFigureOut">
              <a:rPr lang="en-US" smtClean="0"/>
              <a:pPr/>
              <a:t>7/16/14</a:t>
            </a:fld>
            <a:endParaRPr lang="en-US" dirty="0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4294967295"/>
          </p:nvPr>
        </p:nvSpPr>
        <p:spPr>
          <a:xfrm>
            <a:off x="8077200" y="6492875"/>
            <a:ext cx="914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1"/>
                </a:solidFill>
              </a:defRPr>
            </a:lvl1pPr>
          </a:lstStyle>
          <a:p>
            <a:fld id="{D1F36104-1C7E-495D-8988-508FD56F32E4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08911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SPHERES Simulator Capabilities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Simulator Features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ISS-validated dynamics model 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err="1" smtClean="0"/>
              <a:t>Matlab</a:t>
            </a:r>
            <a:r>
              <a:rPr lang="en-US" dirty="0" smtClean="0"/>
              <a:t>/Simulink &amp; C programming  environment 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Full embedded architecture fidelity</a:t>
            </a:r>
          </a:p>
          <a:p>
            <a:pPr marL="590550" lvl="1" indent="-457200">
              <a:buFont typeface="+mj-lt"/>
              <a:buAutoNum type="alphaLcParenR"/>
            </a:pPr>
            <a:r>
              <a:rPr lang="en-US" dirty="0" smtClean="0"/>
              <a:t>Same C-code developed for Simulator can be re-compiled for SPHERES hardware un-modified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Integration with Simulink 3D Animation toolbox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Cross-platform compatibility (Windows/Mac OS X)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Publicly Available : </a:t>
            </a:r>
          </a:p>
          <a:p>
            <a:pPr marL="590550" lvl="1" indent="-457200">
              <a:buFont typeface="+mj-lt"/>
              <a:buAutoNum type="alphaLcParenR"/>
            </a:pPr>
            <a:r>
              <a:rPr lang="en-US" dirty="0">
                <a:hlinkClick r:id="rId2"/>
              </a:rPr>
              <a:t>http://sourceforge.net/projects/issspheres</a:t>
            </a:r>
            <a:r>
              <a:rPr lang="en-US" dirty="0" smtClean="0">
                <a:hlinkClick r:id="rId2"/>
              </a:rPr>
              <a:t>/</a:t>
            </a:r>
            <a:endParaRPr lang="en-US" dirty="0" smtClean="0"/>
          </a:p>
        </p:txBody>
      </p:sp>
      <p:cxnSp>
        <p:nvCxnSpPr>
          <p:cNvPr id="4" name="Straight Connector 3"/>
          <p:cNvCxnSpPr/>
          <p:nvPr/>
        </p:nvCxnSpPr>
        <p:spPr bwMode="auto">
          <a:xfrm>
            <a:off x="76200" y="6492240"/>
            <a:ext cx="8839200" cy="0"/>
          </a:xfrm>
          <a:prstGeom prst="line">
            <a:avLst/>
          </a:prstGeom>
          <a:solidFill>
            <a:srgbClr val="FFFAD9"/>
          </a:soli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" name="Date Placeholder 7"/>
          <p:cNvSpPr>
            <a:spLocks noGrp="1"/>
          </p:cNvSpPr>
          <p:nvPr>
            <p:ph type="dt" sz="half" idx="4294967295"/>
          </p:nvPr>
        </p:nvSpPr>
        <p:spPr>
          <a:xfrm>
            <a:off x="152400" y="6492875"/>
            <a:ext cx="11887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aseline="0">
                <a:solidFill>
                  <a:schemeClr val="tx1"/>
                </a:solidFill>
              </a:defRPr>
            </a:lvl1pPr>
          </a:lstStyle>
          <a:p>
            <a:fld id="{D9A3F275-EAF7-4878-A65B-969BDEEB36BF}" type="datetimeFigureOut">
              <a:rPr lang="en-US" smtClean="0"/>
              <a:pPr/>
              <a:t>7/16/14</a:t>
            </a:fld>
            <a:endParaRPr lang="en-US" dirty="0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4294967295"/>
          </p:nvPr>
        </p:nvSpPr>
        <p:spPr>
          <a:xfrm>
            <a:off x="8077200" y="6492875"/>
            <a:ext cx="914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1"/>
                </a:solidFill>
              </a:defRPr>
            </a:lvl1pPr>
          </a:lstStyle>
          <a:p>
            <a:fld id="{D1F36104-1C7E-495D-8988-508FD56F32E4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23179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Research &amp; Benefits of SPHERES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977900"/>
            <a:ext cx="8915400" cy="5575300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b="0" dirty="0" smtClean="0">
                <a:solidFill>
                  <a:schemeClr val="tx1"/>
                </a:solidFill>
              </a:rPr>
              <a:t>Demonstrated key close-proximity formation flight, rendezvous and docking maneuvers, fault diagnosis and recovery</a:t>
            </a:r>
          </a:p>
          <a:p>
            <a:pPr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b="0" dirty="0" smtClean="0">
                <a:solidFill>
                  <a:schemeClr val="tx1"/>
                </a:solidFill>
              </a:rPr>
              <a:t>Supported human telerobotic operation and control investigations</a:t>
            </a:r>
          </a:p>
          <a:p>
            <a:pPr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b="0" dirty="0" smtClean="0">
                <a:solidFill>
                  <a:schemeClr val="tx1"/>
                </a:solidFill>
              </a:rPr>
              <a:t>Conducted experimental evaluation of algorithms and sensing </a:t>
            </a:r>
            <a:r>
              <a:rPr lang="en-US" sz="1800" b="0" dirty="0">
                <a:solidFill>
                  <a:schemeClr val="tx1"/>
                </a:solidFill>
              </a:rPr>
              <a:t>for </a:t>
            </a:r>
            <a:r>
              <a:rPr lang="en-US" sz="1800" b="0" dirty="0" smtClean="0">
                <a:solidFill>
                  <a:schemeClr val="tx1"/>
                </a:solidFill>
              </a:rPr>
              <a:t>autonomous </a:t>
            </a:r>
            <a:r>
              <a:rPr lang="en-US" sz="1800" b="0" dirty="0">
                <a:solidFill>
                  <a:schemeClr val="tx1"/>
                </a:solidFill>
              </a:rPr>
              <a:t>docking, Satellite servicing, Re-supply, Upgrade of space systems</a:t>
            </a:r>
          </a:p>
          <a:p>
            <a:pPr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 smtClean="0">
                <a:solidFill>
                  <a:schemeClr val="tx1"/>
                </a:solidFill>
              </a:rPr>
              <a:t>Crew-based teleoperation and time-delayed ground control experiments for future crew-assistant robots.</a:t>
            </a:r>
          </a:p>
          <a:p>
            <a:pPr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b="0" dirty="0" smtClean="0">
                <a:solidFill>
                  <a:schemeClr val="tx1"/>
                </a:solidFill>
              </a:rPr>
              <a:t>Evaluation of COTS technologies such as smartphones for rapid prototyping and deployment in space environments.</a:t>
            </a:r>
          </a:p>
          <a:p>
            <a:pPr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b="0" dirty="0" smtClean="0">
                <a:solidFill>
                  <a:schemeClr val="tx1"/>
                </a:solidFill>
              </a:rPr>
              <a:t>Lessons learned on ISS have significant impact on ground robotics, mapping, localization, and sensing in 3D.</a:t>
            </a:r>
          </a:p>
          <a:p>
            <a:pPr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b="0" dirty="0" smtClean="0">
                <a:solidFill>
                  <a:schemeClr val="tx1"/>
                </a:solidFill>
              </a:rPr>
              <a:t>Developed a platform to demonstrate and validate metrology, control, autonomy, and artificial intelligence algorithms for distributed satellite systems (DSS</a:t>
            </a:r>
            <a:r>
              <a:rPr lang="en-US" sz="1800" b="0" dirty="0" smtClean="0">
                <a:solidFill>
                  <a:schemeClr val="tx1"/>
                </a:solidFill>
              </a:rPr>
              <a:t>)</a:t>
            </a:r>
          </a:p>
          <a:p>
            <a:pPr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 smtClean="0">
                <a:solidFill>
                  <a:schemeClr val="tx1"/>
                </a:solidFill>
              </a:rPr>
              <a:t>Evaluation of Autonomous Inspection operations, damage inspection &amp; characterization</a:t>
            </a:r>
            <a:endParaRPr lang="en-US" sz="1800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endParaRPr lang="en-US" sz="1800" dirty="0" smtClean="0">
              <a:solidFill>
                <a:schemeClr val="tx1"/>
              </a:solidFill>
            </a:endParaRPr>
          </a:p>
          <a:p>
            <a:endParaRPr lang="en-US" sz="2000" dirty="0" smtClean="0"/>
          </a:p>
        </p:txBody>
      </p:sp>
      <p:sp>
        <p:nvSpPr>
          <p:cNvPr id="7" name="Rectangle 6"/>
          <p:cNvSpPr/>
          <p:nvPr/>
        </p:nvSpPr>
        <p:spPr bwMode="auto">
          <a:xfrm>
            <a:off x="0" y="6553200"/>
            <a:ext cx="8229600" cy="304800"/>
          </a:xfrm>
          <a:prstGeom prst="rect">
            <a:avLst/>
          </a:prstGeom>
          <a:solidFill>
            <a:schemeClr val="bg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-2500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76400" y="6537960"/>
            <a:ext cx="6477000" cy="25391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7" tIns="44450" rIns="90487" bIns="44450">
            <a:prstTxWarp prst="textNoShape">
              <a:avLst/>
            </a:prstTxWarp>
            <a:spAutoFit/>
          </a:bodyPr>
          <a:lstStyle/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b="0" kern="1200" baseline="-25000" dirty="0" smtClean="0">
                <a:solidFill>
                  <a:srgbClr val="000000"/>
                </a:solidFill>
                <a:latin typeface="Arial" pitchFamily="-106" charset="0"/>
                <a:ea typeface="ＭＳ Ｐゴシック" pitchFamily="-108" charset="-128"/>
                <a:cs typeface="ＭＳ Ｐゴシック" pitchFamily="-108" charset="-128"/>
              </a:rPr>
              <a:t>NASA    –   MIT SSL   –   UMD SPPL  –  DARPA   –   NRL   –    AFS   –   FIT</a:t>
            </a:r>
            <a:endParaRPr lang="en-US" sz="1600" b="0" kern="1200" baseline="-25000" dirty="0">
              <a:solidFill>
                <a:srgbClr val="000000"/>
              </a:solidFill>
              <a:latin typeface="Arial" pitchFamily="-106" charset="0"/>
              <a:ea typeface="ＭＳ Ｐゴシック" pitchFamily="-108" charset="-128"/>
              <a:cs typeface="ＭＳ Ｐゴシック" pitchFamily="-108" charset="-128"/>
            </a:endParaRPr>
          </a:p>
        </p:txBody>
      </p:sp>
      <p:cxnSp>
        <p:nvCxnSpPr>
          <p:cNvPr id="8" name="Straight Connector 7"/>
          <p:cNvCxnSpPr/>
          <p:nvPr/>
        </p:nvCxnSpPr>
        <p:spPr bwMode="auto">
          <a:xfrm>
            <a:off x="76200" y="6492240"/>
            <a:ext cx="8839200" cy="0"/>
          </a:xfrm>
          <a:prstGeom prst="line">
            <a:avLst/>
          </a:prstGeom>
          <a:solidFill>
            <a:srgbClr val="FFFAD9"/>
          </a:soli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" name="Date Placeholder 7"/>
          <p:cNvSpPr>
            <a:spLocks noGrp="1"/>
          </p:cNvSpPr>
          <p:nvPr>
            <p:ph type="dt" sz="half" idx="4294967295"/>
          </p:nvPr>
        </p:nvSpPr>
        <p:spPr>
          <a:xfrm>
            <a:off x="152400" y="6492875"/>
            <a:ext cx="11887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aseline="0">
                <a:solidFill>
                  <a:schemeClr val="tx1"/>
                </a:solidFill>
              </a:defRPr>
            </a:lvl1pPr>
          </a:lstStyle>
          <a:p>
            <a:fld id="{D9A3F275-EAF7-4878-A65B-969BDEEB36BF}" type="datetimeFigureOut">
              <a:rPr lang="en-US" smtClean="0"/>
              <a:pPr/>
              <a:t>7/16/14</a:t>
            </a:fld>
            <a:endParaRPr lang="en-US" dirty="0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4294967295"/>
          </p:nvPr>
        </p:nvSpPr>
        <p:spPr>
          <a:xfrm>
            <a:off x="8077200" y="6492875"/>
            <a:ext cx="914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1"/>
                </a:solidFill>
              </a:defRPr>
            </a:lvl1pPr>
          </a:lstStyle>
          <a:p>
            <a:fld id="{D1F36104-1C7E-495D-8988-508FD56F32E4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287740" y="5486400"/>
            <a:ext cx="8627660" cy="990600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45720" rIns="45720" anchor="ctr" anchorCtr="0"/>
          <a:lstStyle/>
          <a:p>
            <a:pPr indent="-457200"/>
            <a:r>
              <a:rPr lang="en-US" sz="1600" b="0" baseline="0" dirty="0" smtClean="0">
                <a:solidFill>
                  <a:schemeClr val="tx1"/>
                </a:solidFill>
              </a:rPr>
              <a:t>Over </a:t>
            </a:r>
            <a:r>
              <a:rPr lang="en-US" sz="1600" b="0" baseline="0" dirty="0">
                <a:solidFill>
                  <a:schemeClr val="tx1"/>
                </a:solidFill>
              </a:rPr>
              <a:t>80 Test Sessions (400+ hrs. of Facility Console activities involving crew), </a:t>
            </a:r>
            <a:r>
              <a:rPr lang="en-US" sz="1600" b="0" baseline="0" dirty="0" smtClean="0">
                <a:solidFill>
                  <a:schemeClr val="tx1"/>
                </a:solidFill>
              </a:rPr>
              <a:t>62 </a:t>
            </a:r>
            <a:r>
              <a:rPr lang="en-US" sz="1600" b="0" baseline="0" dirty="0">
                <a:solidFill>
                  <a:schemeClr val="tx1"/>
                </a:solidFill>
              </a:rPr>
              <a:t>Crew training sessions (Over 100 hrs.</a:t>
            </a:r>
            <a:r>
              <a:rPr lang="en-US" sz="1600" b="0" baseline="0" dirty="0" smtClean="0">
                <a:solidFill>
                  <a:schemeClr val="tx1"/>
                </a:solidFill>
              </a:rPr>
              <a:t>).</a:t>
            </a:r>
            <a:endParaRPr lang="en-US" sz="900" b="0" baseline="0" dirty="0" smtClean="0">
              <a:solidFill>
                <a:schemeClr val="tx1"/>
              </a:solidFill>
            </a:endParaRPr>
          </a:p>
          <a:p>
            <a:pPr algn="ctr"/>
            <a:r>
              <a:rPr lang="en-US" sz="2000" baseline="0" dirty="0" smtClean="0">
                <a:solidFill>
                  <a:schemeClr val="tx1"/>
                </a:solidFill>
              </a:rPr>
              <a:t>One of the most used and popular ISS National Lab Facilities</a:t>
            </a:r>
            <a:endParaRPr lang="en-US" sz="2000" baseline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74207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Smartphone Overview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28600" y="1143000"/>
            <a:ext cx="4800600" cy="5334000"/>
          </a:xfrm>
        </p:spPr>
        <p:txBody>
          <a:bodyPr/>
          <a:lstStyle/>
          <a:p>
            <a:r>
              <a:rPr lang="en-US" dirty="0" smtClean="0"/>
              <a:t>Smartphone</a:t>
            </a:r>
          </a:p>
          <a:p>
            <a:pPr lvl="1"/>
            <a:r>
              <a:rPr lang="en-US" dirty="0" smtClean="0"/>
              <a:t>Converts SPHERES from satellite test-bed to free-flying robot</a:t>
            </a:r>
          </a:p>
          <a:p>
            <a:r>
              <a:rPr lang="en-US" dirty="0" smtClean="0"/>
              <a:t>Demonstrate use cases</a:t>
            </a:r>
          </a:p>
          <a:p>
            <a:pPr lvl="1"/>
            <a:r>
              <a:rPr lang="en-US" dirty="0" smtClean="0"/>
              <a:t>Environmental surveys</a:t>
            </a:r>
          </a:p>
          <a:p>
            <a:pPr lvl="1"/>
            <a:r>
              <a:rPr lang="en-US" dirty="0" smtClean="0"/>
              <a:t>Mobile camera inspections</a:t>
            </a:r>
          </a:p>
          <a:p>
            <a:r>
              <a:rPr lang="en-US" dirty="0" smtClean="0"/>
              <a:t>Technology development &amp; risk reduction</a:t>
            </a:r>
          </a:p>
          <a:p>
            <a:pPr lvl="1"/>
            <a:r>
              <a:rPr lang="en-US" dirty="0" smtClean="0"/>
              <a:t>Ground/crew control &amp; communication paths</a:t>
            </a:r>
          </a:p>
          <a:p>
            <a:pPr lvl="1"/>
            <a:r>
              <a:rPr lang="en-US" dirty="0" smtClean="0"/>
              <a:t>Control modes (supervisory vs. manual)</a:t>
            </a:r>
          </a:p>
          <a:p>
            <a:pPr lvl="1"/>
            <a:r>
              <a:rPr lang="en-US" dirty="0" smtClean="0"/>
              <a:t>User interfaces</a:t>
            </a:r>
          </a:p>
          <a:p>
            <a:pPr lvl="1"/>
            <a:r>
              <a:rPr lang="en-US" dirty="0" smtClean="0"/>
              <a:t>Wi-Fi localization</a:t>
            </a:r>
          </a:p>
          <a:p>
            <a:pPr lvl="1"/>
            <a:r>
              <a:rPr lang="en-US" dirty="0" smtClean="0"/>
              <a:t>Vision based navigation</a:t>
            </a:r>
          </a:p>
          <a:p>
            <a:r>
              <a:rPr lang="en-US" dirty="0" smtClean="0"/>
              <a:t>Team Lead: Chris </a:t>
            </a:r>
            <a:r>
              <a:rPr lang="en-US" dirty="0" err="1" smtClean="0"/>
              <a:t>Provencher</a:t>
            </a:r>
            <a:endParaRPr lang="en-US" dirty="0"/>
          </a:p>
        </p:txBody>
      </p:sp>
      <p:pic>
        <p:nvPicPr>
          <p:cNvPr id="5" name="Picture 4" descr="IMG_1375.jpg"/>
          <p:cNvPicPr>
            <a:picLocks noChangeAspect="1"/>
          </p:cNvPicPr>
          <p:nvPr/>
        </p:nvPicPr>
        <p:blipFill>
          <a:blip r:embed="rId3"/>
          <a:srcRect l="31086" r="12829"/>
          <a:stretch>
            <a:fillRect/>
          </a:stretch>
        </p:blipFill>
        <p:spPr>
          <a:xfrm>
            <a:off x="5016364" y="1143000"/>
            <a:ext cx="3817872" cy="510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3722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Ground Control Test (Dec 12, 2012)</a:t>
            </a:r>
            <a:endParaRPr lang="en-US" dirty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Space Station Free-Flying IVA Survey</a:t>
            </a:r>
          </a:p>
          <a:p>
            <a:pPr lvl="1"/>
            <a:r>
              <a:rPr lang="en-US" dirty="0" smtClean="0"/>
              <a:t>Demonstrate video survey within ISS (</a:t>
            </a:r>
            <a:r>
              <a:rPr lang="en-US" dirty="0" err="1" smtClean="0"/>
              <a:t>Kibo</a:t>
            </a:r>
            <a:r>
              <a:rPr lang="en-US" dirty="0" smtClean="0"/>
              <a:t> Laboratory module)</a:t>
            </a:r>
          </a:p>
          <a:p>
            <a:pPr lvl="1"/>
            <a:r>
              <a:rPr lang="en-US" dirty="0" smtClean="0"/>
              <a:t>Smart SPHERES remotely operated by ISS Mission Control (Houston)</a:t>
            </a:r>
          </a:p>
          <a:p>
            <a:pPr lvl="1"/>
            <a:r>
              <a:rPr lang="en-US" b="1" dirty="0" smtClean="0"/>
              <a:t>Manual control </a:t>
            </a:r>
            <a:r>
              <a:rPr lang="en-US" dirty="0" smtClean="0"/>
              <a:t>(discrete commanding) and </a:t>
            </a:r>
            <a:r>
              <a:rPr lang="en-US" b="1" dirty="0" smtClean="0"/>
              <a:t>supervisory control </a:t>
            </a:r>
            <a:r>
              <a:rPr lang="en-US" dirty="0" smtClean="0"/>
              <a:t>(command sequences)</a:t>
            </a:r>
          </a:p>
        </p:txBody>
      </p:sp>
      <p:pic>
        <p:nvPicPr>
          <p:cNvPr id="4" name="Picture 3" descr="FwdNearFwd.jpg"/>
          <p:cNvPicPr>
            <a:picLocks noChangeAspect="1"/>
          </p:cNvPicPr>
          <p:nvPr/>
        </p:nvPicPr>
        <p:blipFill>
          <a:blip r:embed="rId3"/>
          <a:srcRect l="13044" t="11333" r="7570" b="8267"/>
          <a:stretch>
            <a:fillRect/>
          </a:stretch>
        </p:blipFill>
        <p:spPr>
          <a:xfrm>
            <a:off x="4433254" y="2971800"/>
            <a:ext cx="4547398" cy="3200400"/>
          </a:xfrm>
          <a:prstGeom prst="rect">
            <a:avLst/>
          </a:prstGeom>
        </p:spPr>
      </p:pic>
      <p:pic>
        <p:nvPicPr>
          <p:cNvPr id="7" name="Picture 6" descr="a.jpg"/>
          <p:cNvPicPr>
            <a:picLocks noChangeAspect="1"/>
          </p:cNvPicPr>
          <p:nvPr/>
        </p:nvPicPr>
        <p:blipFill>
          <a:blip r:embed="rId4"/>
          <a:srcRect r="29000"/>
          <a:stretch>
            <a:fillRect/>
          </a:stretch>
        </p:blipFill>
        <p:spPr>
          <a:xfrm>
            <a:off x="685800" y="3200400"/>
            <a:ext cx="3614942" cy="2743200"/>
          </a:xfrm>
          <a:prstGeom prst="rect">
            <a:avLst/>
          </a:prstGeom>
          <a:effectLst>
            <a:outerShdw blurRad="63500" dist="38100" dir="2700000">
              <a:srgbClr val="000000">
                <a:alpha val="75000"/>
              </a:srgbClr>
            </a:outerShdw>
          </a:effectLst>
        </p:spPr>
      </p:pic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2126635" y="5618237"/>
            <a:ext cx="217964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>
              <a:srgbClr val="000000"/>
            </a:outerShdw>
          </a:effectLst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r" eaLnBrk="0" hangingPunct="0">
              <a:spcBef>
                <a:spcPct val="50000"/>
              </a:spcBef>
            </a:pPr>
            <a:r>
              <a:rPr lang="en-US" sz="1400" baseline="0" dirty="0" err="1" smtClean="0">
                <a:solidFill>
                  <a:schemeClr val="bg1"/>
                </a:solidFill>
              </a:rPr>
              <a:t>Kibo</a:t>
            </a:r>
            <a:r>
              <a:rPr lang="en-US" sz="1400" baseline="0" dirty="0" smtClean="0">
                <a:solidFill>
                  <a:schemeClr val="bg1"/>
                </a:solidFill>
              </a:rPr>
              <a:t> Laboratory on ISS</a:t>
            </a:r>
          </a:p>
        </p:txBody>
      </p:sp>
    </p:spTree>
    <p:extLst>
      <p:ext uri="{BB962C8B-B14F-4D97-AF65-F5344CB8AC3E}">
        <p14:creationId xmlns:p14="http://schemas.microsoft.com/office/powerpoint/2010/main" val="40822800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2787" y="1219199"/>
            <a:ext cx="4818888" cy="2605265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outerShdw blurRad="63500" dist="38100" dir="2700000">
              <a:srgbClr val="000000">
                <a:alpha val="75000"/>
              </a:srgbClr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Remote Ops from MCC-Houston</a:t>
            </a:r>
            <a:endParaRPr lang="en-US" dirty="0"/>
          </a:p>
        </p:txBody>
      </p:sp>
      <p:pic>
        <p:nvPicPr>
          <p:cNvPr id="7" name="Picture 6" descr="a.jpg"/>
          <p:cNvPicPr>
            <a:picLocks noChangeAspect="1"/>
          </p:cNvPicPr>
          <p:nvPr/>
        </p:nvPicPr>
        <p:blipFill>
          <a:blip r:embed="rId3"/>
          <a:srcRect t="2871" b="14996"/>
          <a:stretch>
            <a:fillRect/>
          </a:stretch>
        </p:blipFill>
        <p:spPr>
          <a:xfrm>
            <a:off x="2161931" y="3918144"/>
            <a:ext cx="4800600" cy="2625969"/>
          </a:xfrm>
          <a:prstGeom prst="rect">
            <a:avLst/>
          </a:prstGeom>
          <a:effectLst>
            <a:outerShdw blurRad="63500" dist="38100" dir="2700000">
              <a:srgbClr val="000000">
                <a:alpha val="75000"/>
              </a:srgbClr>
            </a:outerShdw>
          </a:effectLst>
        </p:spPr>
      </p:pic>
      <p:cxnSp>
        <p:nvCxnSpPr>
          <p:cNvPr id="10" name="Straight Connector 9"/>
          <p:cNvCxnSpPr/>
          <p:nvPr/>
        </p:nvCxnSpPr>
        <p:spPr bwMode="auto">
          <a:xfrm rot="10800000">
            <a:off x="2133600" y="3810000"/>
            <a:ext cx="1905000" cy="1219200"/>
          </a:xfrm>
          <a:prstGeom prst="line">
            <a:avLst/>
          </a:prstGeom>
          <a:solidFill>
            <a:srgbClr val="FFFAD9"/>
          </a:solidFill>
          <a:ln w="508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" name="Straight Connector 16"/>
          <p:cNvCxnSpPr/>
          <p:nvPr/>
        </p:nvCxnSpPr>
        <p:spPr bwMode="auto">
          <a:xfrm flipV="1">
            <a:off x="4411783" y="3810000"/>
            <a:ext cx="2560320" cy="1188720"/>
          </a:xfrm>
          <a:prstGeom prst="line">
            <a:avLst/>
          </a:prstGeom>
          <a:solidFill>
            <a:srgbClr val="FFFAD9"/>
          </a:solidFill>
          <a:ln w="508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8" name="Rectangle 7"/>
          <p:cNvSpPr>
            <a:spLocks noChangeArrowheads="1"/>
          </p:cNvSpPr>
          <p:nvPr/>
        </p:nvSpPr>
        <p:spPr bwMode="auto">
          <a:xfrm>
            <a:off x="3087076" y="6019800"/>
            <a:ext cx="3886200" cy="523220"/>
          </a:xfrm>
          <a:prstGeom prst="rect">
            <a:avLst/>
          </a:prstGeom>
          <a:solidFill>
            <a:srgbClr val="000000">
              <a:alpha val="5000"/>
            </a:srgbClr>
          </a:solidFill>
          <a:ln w="9525">
            <a:noFill/>
            <a:miter lim="800000"/>
            <a:headEnd/>
            <a:tailEnd/>
          </a:ln>
          <a:effectLst>
            <a:outerShdw blurRad="63500" dist="38100" dir="2700000">
              <a:srgbClr val="000000"/>
            </a:outerShdw>
          </a:effectLst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r" eaLnBrk="0" hangingPunct="0">
              <a:spcBef>
                <a:spcPct val="50000"/>
              </a:spcBef>
            </a:pPr>
            <a:r>
              <a:rPr lang="en-US" sz="1400" baseline="0" dirty="0" smtClean="0">
                <a:solidFill>
                  <a:schemeClr val="bg1"/>
                </a:solidFill>
              </a:rPr>
              <a:t>Robot operator in </a:t>
            </a:r>
            <a:br>
              <a:rPr lang="en-US" sz="1400" baseline="0" dirty="0" smtClean="0">
                <a:solidFill>
                  <a:schemeClr val="bg1"/>
                </a:solidFill>
              </a:rPr>
            </a:br>
            <a:r>
              <a:rPr lang="en-US" sz="1400" baseline="0" dirty="0" smtClean="0">
                <a:solidFill>
                  <a:schemeClr val="bg1"/>
                </a:solidFill>
              </a:rPr>
              <a:t>“PLUTO” Multi-Purpose Support Room</a:t>
            </a:r>
          </a:p>
        </p:txBody>
      </p:sp>
    </p:spTree>
    <p:extLst>
      <p:ext uri="{BB962C8B-B14F-4D97-AF65-F5344CB8AC3E}">
        <p14:creationId xmlns:p14="http://schemas.microsoft.com/office/powerpoint/2010/main" val="23099703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martSPHERES+UI-2x.mp4">
            <a:hlinkClick r:id="" action="ppaction://media"/>
          </p:cNvPr>
          <p:cNvPicPr/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99060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IVA Survey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28600" y="5496580"/>
            <a:ext cx="4078928" cy="523220"/>
          </a:xfrm>
          <a:prstGeom prst="rect">
            <a:avLst/>
          </a:prstGeom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none">
            <a:spAutoFit/>
          </a:bodyPr>
          <a:lstStyle/>
          <a:p>
            <a:r>
              <a:rPr lang="en-US" sz="1400" i="1" baseline="0" dirty="0" smtClean="0">
                <a:solidFill>
                  <a:schemeClr val="bg1"/>
                </a:solidFill>
              </a:rPr>
              <a:t>December 12, 2012</a:t>
            </a:r>
          </a:p>
          <a:p>
            <a:r>
              <a:rPr lang="en-US" sz="1400" i="1" baseline="0" dirty="0" smtClean="0">
                <a:solidFill>
                  <a:schemeClr val="bg1"/>
                </a:solidFill>
              </a:rPr>
              <a:t>Crew: Kevin Ford, Expedition 33 Commander</a:t>
            </a:r>
            <a:endParaRPr lang="en-US" sz="1400" i="1" baseline="0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953132" y="5712023"/>
            <a:ext cx="962268" cy="307777"/>
          </a:xfrm>
          <a:prstGeom prst="rect">
            <a:avLst/>
          </a:prstGeom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none">
            <a:spAutoFit/>
          </a:bodyPr>
          <a:lstStyle/>
          <a:p>
            <a:r>
              <a:rPr lang="en-US" sz="1400" i="1" baseline="0" dirty="0" smtClean="0">
                <a:solidFill>
                  <a:schemeClr val="bg1"/>
                </a:solidFill>
              </a:rPr>
              <a:t>2x speed</a:t>
            </a:r>
            <a:endParaRPr lang="en-US" sz="1400" baseline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8852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19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nspection-2013-09-05.m4v">
            <a:hlinkClick r:id="" action="ppaction://media"/>
          </p:cNvPr>
          <p:cNvPicPr/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990600"/>
            <a:ext cx="9144000" cy="51435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Inspection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28600" y="5496580"/>
            <a:ext cx="3740106" cy="523220"/>
          </a:xfrm>
          <a:prstGeom prst="rect">
            <a:avLst/>
          </a:prstGeom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none">
            <a:spAutoFit/>
          </a:bodyPr>
          <a:lstStyle/>
          <a:p>
            <a:r>
              <a:rPr lang="en-US" sz="1400" i="1" baseline="0" dirty="0" smtClean="0">
                <a:solidFill>
                  <a:schemeClr val="bg1"/>
                </a:solidFill>
              </a:rPr>
              <a:t>September 5, 2013</a:t>
            </a:r>
          </a:p>
          <a:p>
            <a:r>
              <a:rPr lang="en-US" sz="1400" i="1" baseline="0" dirty="0" smtClean="0">
                <a:solidFill>
                  <a:schemeClr val="bg1"/>
                </a:solidFill>
              </a:rPr>
              <a:t>Crew: Luca </a:t>
            </a:r>
            <a:r>
              <a:rPr lang="en-US" sz="1400" i="1" baseline="0" dirty="0" err="1" smtClean="0">
                <a:solidFill>
                  <a:schemeClr val="bg1"/>
                </a:solidFill>
              </a:rPr>
              <a:t>Parmitano</a:t>
            </a:r>
            <a:r>
              <a:rPr lang="en-US" sz="1400" i="1" baseline="0" dirty="0" smtClean="0">
                <a:solidFill>
                  <a:schemeClr val="bg1"/>
                </a:solidFill>
              </a:rPr>
              <a:t> and Chris Cassidy</a:t>
            </a:r>
            <a:endParaRPr lang="en-US" sz="1400" i="1" baseline="0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53132" y="5712023"/>
            <a:ext cx="962268" cy="307777"/>
          </a:xfrm>
          <a:prstGeom prst="rect">
            <a:avLst/>
          </a:prstGeom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none">
            <a:spAutoFit/>
          </a:bodyPr>
          <a:lstStyle/>
          <a:p>
            <a:r>
              <a:rPr lang="en-US" sz="1400" i="1" baseline="0" dirty="0" smtClean="0">
                <a:solidFill>
                  <a:schemeClr val="bg1"/>
                </a:solidFill>
              </a:rPr>
              <a:t>4x speed</a:t>
            </a:r>
            <a:endParaRPr lang="en-US" sz="1400" baseline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51516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51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“Plus Orbits” Translation</a:t>
            </a:r>
            <a:endParaRPr lang="en-US" dirty="0"/>
          </a:p>
        </p:txBody>
      </p:sp>
      <p:pic>
        <p:nvPicPr>
          <p:cNvPr id="4" name="Content Placeholder 3" descr="PlusOrbitsSmartphone.eps"/>
          <p:cNvPicPr>
            <a:picLocks noGrp="1" noChangeAspect="1"/>
          </p:cNvPicPr>
          <p:nvPr>
            <p:ph idx="1"/>
          </p:nvPr>
        </p:nvPicPr>
        <p:blipFill>
          <a:blip r:embed="rId2"/>
          <a:srcRect l="6806" t="2545" r="-1678" b="3023"/>
          <a:stretch>
            <a:fillRect/>
          </a:stretch>
        </p:blipFill>
        <p:spPr>
          <a:xfrm>
            <a:off x="686450" y="1123949"/>
            <a:ext cx="7272083" cy="5669280"/>
          </a:xfrm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5943600" y="1219200"/>
            <a:ext cx="3048000" cy="1554480"/>
          </a:xfrm>
          <a:prstGeom prst="rect">
            <a:avLst/>
          </a:prstGeom>
          <a:solidFill>
            <a:srgbClr val="FFCC66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blurRad="63500" dist="38099" dir="2700000" algn="ctr" rotWithShape="0">
              <a:srgbClr val="000000">
                <a:alpha val="74998"/>
              </a:srgbClr>
            </a:outerShdw>
          </a:effectLst>
        </p:spPr>
        <p:txBody>
          <a:bodyPr wrap="square" lIns="182880" anchor="ctr">
            <a:prstTxWarp prst="textNoShape">
              <a:avLst/>
            </a:prstTxWarp>
            <a:noAutofit/>
          </a:bodyPr>
          <a:lstStyle/>
          <a:p>
            <a:pPr marL="114300" indent="-114300">
              <a:spcAft>
                <a:spcPts val="400"/>
              </a:spcAft>
              <a:buFont typeface="Arial"/>
              <a:buChar char="•"/>
              <a:defRPr/>
            </a:pPr>
            <a:r>
              <a:rPr lang="en-US" sz="1600" baseline="0" dirty="0" smtClean="0">
                <a:latin typeface="Arial" pitchFamily="-65" charset="0"/>
              </a:rPr>
              <a:t>Position data logged by </a:t>
            </a:r>
            <a:r>
              <a:rPr lang="en-US" sz="1600" baseline="0" dirty="0" err="1" smtClean="0">
                <a:latin typeface="Arial" pitchFamily="-65" charset="0"/>
              </a:rPr>
              <a:t>smartphone</a:t>
            </a:r>
            <a:r>
              <a:rPr lang="en-US" sz="1600" baseline="0" dirty="0" smtClean="0">
                <a:latin typeface="Arial" pitchFamily="-65" charset="0"/>
              </a:rPr>
              <a:t> (from SPHERES beacon system)</a:t>
            </a:r>
          </a:p>
          <a:p>
            <a:pPr marL="114300" indent="-114300">
              <a:spcAft>
                <a:spcPts val="400"/>
              </a:spcAft>
              <a:buFont typeface="Arial"/>
              <a:buChar char="•"/>
              <a:defRPr/>
            </a:pPr>
            <a:r>
              <a:rPr lang="en-US" sz="1600" baseline="0" dirty="0" smtClean="0">
                <a:latin typeface="Arial" pitchFamily="-65" charset="0"/>
              </a:rPr>
              <a:t>Blue = target waypoints</a:t>
            </a:r>
          </a:p>
          <a:p>
            <a:pPr marL="114300" indent="-114300">
              <a:spcAft>
                <a:spcPts val="400"/>
              </a:spcAft>
              <a:buFont typeface="Arial"/>
              <a:buChar char="•"/>
              <a:defRPr/>
            </a:pPr>
            <a:r>
              <a:rPr lang="en-US" sz="1600" baseline="0" dirty="0" smtClean="0">
                <a:latin typeface="Arial" pitchFamily="-65" charset="0"/>
              </a:rPr>
              <a:t>Red = measured path</a:t>
            </a:r>
          </a:p>
        </p:txBody>
      </p:sp>
    </p:spTree>
    <p:extLst>
      <p:ext uri="{BB962C8B-B14F-4D97-AF65-F5344CB8AC3E}">
        <p14:creationId xmlns:p14="http://schemas.microsoft.com/office/powerpoint/2010/main" val="12921078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Plus Orbits Orientation</a:t>
            </a:r>
            <a:endParaRPr lang="en-US" dirty="0"/>
          </a:p>
        </p:txBody>
      </p:sp>
      <p:pic>
        <p:nvPicPr>
          <p:cNvPr id="7" name="Picture 6" descr="PlusOrbitsOrientation1.eps"/>
          <p:cNvPicPr>
            <a:picLocks noChangeAspect="1"/>
          </p:cNvPicPr>
          <p:nvPr/>
        </p:nvPicPr>
        <p:blipFill>
          <a:blip r:embed="rId2"/>
          <a:srcRect l="5954" t="2629" r="4399" b="3996"/>
          <a:stretch>
            <a:fillRect/>
          </a:stretch>
        </p:blipFill>
        <p:spPr>
          <a:xfrm>
            <a:off x="668461" y="1123950"/>
            <a:ext cx="6199198" cy="5669280"/>
          </a:xfrm>
          <a:prstGeom prst="rect">
            <a:avLst/>
          </a:prstGeom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5943600" y="1219200"/>
            <a:ext cx="3048000" cy="1371600"/>
          </a:xfrm>
          <a:prstGeom prst="rect">
            <a:avLst/>
          </a:prstGeom>
          <a:solidFill>
            <a:srgbClr val="FFCC66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blurRad="63500" dist="38099" dir="2700000" algn="ctr" rotWithShape="0">
              <a:srgbClr val="000000">
                <a:alpha val="74998"/>
              </a:srgbClr>
            </a:outerShdw>
          </a:effectLst>
        </p:spPr>
        <p:txBody>
          <a:bodyPr wrap="square" lIns="182880" anchor="ctr">
            <a:prstTxWarp prst="textNoShape">
              <a:avLst/>
            </a:prstTxWarp>
            <a:noAutofit/>
          </a:bodyPr>
          <a:lstStyle/>
          <a:p>
            <a:pPr marL="114300" indent="-114300">
              <a:spcAft>
                <a:spcPts val="400"/>
              </a:spcAft>
              <a:buFont typeface="Arial"/>
              <a:buChar char="•"/>
              <a:defRPr/>
            </a:pPr>
            <a:r>
              <a:rPr lang="en-US" sz="1600" baseline="0" dirty="0" smtClean="0">
                <a:latin typeface="Arial" pitchFamily="-65" charset="0"/>
              </a:rPr>
              <a:t>Red = target waypoints</a:t>
            </a:r>
          </a:p>
          <a:p>
            <a:pPr marL="114300" indent="-114300">
              <a:spcAft>
                <a:spcPts val="400"/>
              </a:spcAft>
              <a:buFont typeface="Arial"/>
              <a:buChar char="•"/>
              <a:defRPr/>
            </a:pPr>
            <a:r>
              <a:rPr lang="en-US" sz="1600" baseline="0" dirty="0" smtClean="0">
                <a:latin typeface="Arial" pitchFamily="-65" charset="0"/>
              </a:rPr>
              <a:t>Blue = measured path</a:t>
            </a:r>
          </a:p>
          <a:p>
            <a:pPr marL="114300" indent="-114300">
              <a:spcAft>
                <a:spcPts val="400"/>
              </a:spcAft>
              <a:buFont typeface="Arial"/>
              <a:buChar char="•"/>
              <a:defRPr/>
            </a:pPr>
            <a:r>
              <a:rPr lang="en-US" sz="1600" baseline="0" dirty="0" smtClean="0">
                <a:latin typeface="Arial" pitchFamily="-65" charset="0"/>
              </a:rPr>
              <a:t>Blue lines = orientation of </a:t>
            </a:r>
            <a:r>
              <a:rPr lang="en-US" sz="1600" baseline="0" dirty="0" err="1" smtClean="0">
                <a:latin typeface="Arial" pitchFamily="-65" charset="0"/>
              </a:rPr>
              <a:t>smartphone</a:t>
            </a:r>
            <a:r>
              <a:rPr lang="en-US" sz="1600" baseline="0" dirty="0" smtClean="0">
                <a:latin typeface="Arial" pitchFamily="-65" charset="0"/>
              </a:rPr>
              <a:t> camera</a:t>
            </a:r>
          </a:p>
        </p:txBody>
      </p:sp>
    </p:spTree>
    <p:extLst>
      <p:ext uri="{BB962C8B-B14F-4D97-AF65-F5344CB8AC3E}">
        <p14:creationId xmlns:p14="http://schemas.microsoft.com/office/powerpoint/2010/main" val="26315805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loseup_dens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199" y="1123950"/>
            <a:ext cx="5257801" cy="3785457"/>
          </a:xfrm>
          <a:prstGeom prst="rect">
            <a:avLst/>
          </a:prstGeom>
        </p:spPr>
      </p:pic>
      <p:pic>
        <p:nvPicPr>
          <p:cNvPr id="7" name="Picture 6" descr="a.jpg"/>
          <p:cNvPicPr>
            <a:picLocks noChangeAspect="1"/>
          </p:cNvPicPr>
          <p:nvPr/>
        </p:nvPicPr>
        <p:blipFill>
          <a:blip r:embed="rId3"/>
          <a:srcRect l="21709"/>
          <a:stretch>
            <a:fillRect/>
          </a:stretch>
        </p:blipFill>
        <p:spPr>
          <a:xfrm>
            <a:off x="53815" y="1123950"/>
            <a:ext cx="4055737" cy="377647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Inspection Coverage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5029200"/>
            <a:ext cx="7772400" cy="1524000"/>
          </a:xfrm>
        </p:spPr>
        <p:txBody>
          <a:bodyPr/>
          <a:lstStyle/>
          <a:p>
            <a:r>
              <a:rPr lang="en-US" dirty="0" smtClean="0"/>
              <a:t>Image-based 3D reconstruction</a:t>
            </a:r>
          </a:p>
          <a:p>
            <a:pPr lvl="1"/>
            <a:r>
              <a:rPr lang="en-US" dirty="0" smtClean="0"/>
              <a:t>Reconstructed using only camera images</a:t>
            </a:r>
          </a:p>
          <a:p>
            <a:pPr lvl="1"/>
            <a:r>
              <a:rPr lang="en-US" dirty="0" smtClean="0"/>
              <a:t>Shows position of camera for each image taken</a:t>
            </a:r>
          </a:p>
          <a:p>
            <a:pPr lvl="1"/>
            <a:r>
              <a:rPr lang="en-US" dirty="0" smtClean="0"/>
              <a:t>Shows inspection coverage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53966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New Smartphone</a:t>
            </a:r>
            <a:endParaRPr lang="en-US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04800" y="5801201"/>
            <a:ext cx="8534400" cy="702546"/>
          </a:xfrm>
          <a:prstGeom prst="rect">
            <a:avLst/>
          </a:prstGeom>
        </p:spPr>
        <p:txBody>
          <a:bodyPr/>
          <a:lstStyle>
            <a:lvl1pPr marL="225425" indent="-225425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  <a:ea typeface="MS PGothic" pitchFamily="34" charset="-128"/>
                <a:cs typeface="MS PGothic" charset="0"/>
              </a:defRPr>
            </a:lvl1pPr>
            <a:lvl2pPr marL="458788" indent="-23177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  <a:ea typeface="MS PGothic" pitchFamily="34" charset="-128"/>
                <a:cs typeface="MS PGothic" charset="0"/>
              </a:defRPr>
            </a:lvl2pPr>
            <a:lvl3pPr marL="681038" indent="-220663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400">
                <a:solidFill>
                  <a:schemeClr val="tx1"/>
                </a:solidFill>
                <a:latin typeface="+mn-lt"/>
                <a:ea typeface="MS PGothic" pitchFamily="34" charset="-128"/>
                <a:cs typeface="MS PGothic" charset="0"/>
              </a:defRPr>
            </a:lvl3pPr>
            <a:lvl4pPr marL="914400" indent="-23177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200">
                <a:solidFill>
                  <a:schemeClr val="tx1"/>
                </a:solidFill>
                <a:latin typeface="+mn-lt"/>
                <a:ea typeface="MS PGothic" pitchFamily="34" charset="-128"/>
                <a:cs typeface="MS PGothic" charset="0"/>
              </a:defRPr>
            </a:lvl4pPr>
            <a:lvl5pPr marL="1138238" indent="-2222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  <a:ea typeface="MS PGothic" pitchFamily="34" charset="-128"/>
                <a:cs typeface="MS PGothic" charset="0"/>
              </a:defRPr>
            </a:lvl5pPr>
            <a:lvl6pPr marL="1595438" indent="-222250" algn="l" rtl="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  <a:ea typeface="+mn-ea"/>
              </a:defRPr>
            </a:lvl6pPr>
            <a:lvl7pPr marL="2052638" indent="-222250" algn="l" rtl="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  <a:ea typeface="+mn-ea"/>
              </a:defRPr>
            </a:lvl7pPr>
            <a:lvl8pPr marL="2509838" indent="-222250" algn="l" rtl="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  <a:ea typeface="+mn-ea"/>
              </a:defRPr>
            </a:lvl8pPr>
            <a:lvl9pPr marL="2967038" indent="-222250" algn="l" rtl="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algn="ctr">
              <a:spcBef>
                <a:spcPts val="600"/>
              </a:spcBef>
              <a:buNone/>
            </a:pPr>
            <a:r>
              <a:rPr lang="en-US" sz="2000" b="1" baseline="0" dirty="0" smtClean="0"/>
              <a:t>Modified Google “Project Tango” prototype </a:t>
            </a:r>
            <a:r>
              <a:rPr lang="en-US" sz="2000" b="1" baseline="0" dirty="0" err="1" smtClean="0"/>
              <a:t>smartphone</a:t>
            </a:r>
            <a:endParaRPr lang="en-US" sz="2000" b="0" baseline="0" dirty="0" smtClean="0"/>
          </a:p>
          <a:p>
            <a:pPr marL="0" indent="0" algn="ctr">
              <a:spcBef>
                <a:spcPts val="0"/>
              </a:spcBef>
              <a:buNone/>
            </a:pPr>
            <a:r>
              <a:rPr lang="en-US" sz="1800" b="0" baseline="0" dirty="0" smtClean="0"/>
              <a:t>(scheduled for delivery to ISS on Orbital-2)</a:t>
            </a:r>
            <a:endParaRPr lang="en-US" sz="1800" b="0" dirty="0" smtClean="0"/>
          </a:p>
          <a:p>
            <a:pPr marL="0" indent="0" algn="ctr">
              <a:spcBef>
                <a:spcPts val="600"/>
              </a:spcBef>
              <a:buNone/>
            </a:pPr>
            <a:endParaRPr lang="en-US" sz="2000" b="1" dirty="0" smtClean="0"/>
          </a:p>
        </p:txBody>
      </p:sp>
      <p:pic>
        <p:nvPicPr>
          <p:cNvPr id="7" name="Picture 6" descr="a.jpg"/>
          <p:cNvPicPr>
            <a:picLocks noChangeAspect="1"/>
          </p:cNvPicPr>
          <p:nvPr/>
        </p:nvPicPr>
        <p:blipFill>
          <a:blip r:embed="rId2"/>
          <a:srcRect t="10000" r="12222" b="23333"/>
          <a:stretch>
            <a:fillRect/>
          </a:stretch>
        </p:blipFill>
        <p:spPr>
          <a:xfrm>
            <a:off x="1562100" y="1219200"/>
            <a:ext cx="6019800" cy="4572000"/>
          </a:xfrm>
          <a:prstGeom prst="rect">
            <a:avLst/>
          </a:prstGeom>
          <a:effectLst>
            <a:outerShdw blurRad="63500" dist="38100" dir="2700000">
              <a:srgbClr val="000000">
                <a:alpha val="7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34298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v="urn:schemas-microsoft-com:mac:vml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Smartphone flight unit</a:t>
            </a:r>
            <a:endParaRPr lang="en-US" dirty="0"/>
          </a:p>
        </p:txBody>
      </p:sp>
      <p:pic>
        <p:nvPicPr>
          <p:cNvPr id="4" name="Picture 3" descr="smartphone1_front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01" t="22575" r="13604" b="13933"/>
          <a:stretch/>
        </p:blipFill>
        <p:spPr>
          <a:xfrm>
            <a:off x="32657" y="1295400"/>
            <a:ext cx="4234543" cy="4831772"/>
          </a:xfrm>
          <a:prstGeom prst="rect">
            <a:avLst/>
          </a:prstGeom>
        </p:spPr>
      </p:pic>
      <p:pic>
        <p:nvPicPr>
          <p:cNvPr id="6" name="Picture 5" descr="battery1_front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07" t="38625" r="34935" b="21869"/>
          <a:stretch/>
        </p:blipFill>
        <p:spPr>
          <a:xfrm>
            <a:off x="6934200" y="2743200"/>
            <a:ext cx="2133600" cy="3296044"/>
          </a:xfrm>
          <a:prstGeom prst="rect">
            <a:avLst/>
          </a:prstGeom>
        </p:spPr>
      </p:pic>
      <p:pic>
        <p:nvPicPr>
          <p:cNvPr id="7" name="Picture 6" descr="battery1_top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79" t="51696" r="25896" b="28705"/>
          <a:stretch/>
        </p:blipFill>
        <p:spPr>
          <a:xfrm>
            <a:off x="6817534" y="1295401"/>
            <a:ext cx="2265989" cy="1219200"/>
          </a:xfrm>
          <a:prstGeom prst="rect">
            <a:avLst/>
          </a:prstGeom>
        </p:spPr>
      </p:pic>
      <p:pic>
        <p:nvPicPr>
          <p:cNvPr id="9" name="Picture 8" descr="smartphone1_left.jp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63" t="22751" r="36842" b="21693"/>
          <a:stretch/>
        </p:blipFill>
        <p:spPr>
          <a:xfrm>
            <a:off x="4343400" y="1295400"/>
            <a:ext cx="2415419" cy="4785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4016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Smartphone parabolic flight test</a:t>
            </a:r>
            <a:endParaRPr lang="en-US" dirty="0"/>
          </a:p>
        </p:txBody>
      </p:sp>
      <p:pic>
        <p:nvPicPr>
          <p:cNvPr id="3" name="Picture 2" descr="jsc2014e02277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990600"/>
            <a:ext cx="8113627" cy="5400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9792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Smartphone-MM Localization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" y="1260920"/>
            <a:ext cx="9067800" cy="4964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8220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Title 1"/>
          <p:cNvSpPr txBox="1">
            <a:spLocks/>
          </p:cNvSpPr>
          <p:nvPr/>
        </p:nvSpPr>
        <p:spPr bwMode="auto">
          <a:xfrm>
            <a:off x="1066800" y="152400"/>
            <a:ext cx="8001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bg1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bg1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bg1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bg1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bg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bg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bg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bg1"/>
                </a:solidFill>
                <a:latin typeface="Arial" charset="0"/>
              </a:defRPr>
            </a:lvl9pPr>
          </a:lstStyle>
          <a:p>
            <a:r>
              <a:rPr lang="en-US" baseline="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Smartphone Mapping Activity</a:t>
            </a:r>
          </a:p>
        </p:txBody>
      </p:sp>
      <p:pic>
        <p:nvPicPr>
          <p:cNvPr id="3" name="Picture 2" descr="ISS-Traversal-20140618_pdf__page_2_of_7_.pdf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67"/>
          <a:stretch/>
        </p:blipFill>
        <p:spPr>
          <a:xfrm>
            <a:off x="4800600" y="2164506"/>
            <a:ext cx="4254046" cy="3169493"/>
          </a:xfrm>
          <a:prstGeom prst="rect">
            <a:avLst/>
          </a:prstGeom>
        </p:spPr>
      </p:pic>
      <p:pic>
        <p:nvPicPr>
          <p:cNvPr id="4" name="Picture 3" descr="map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96" y="2438400"/>
            <a:ext cx="4238625" cy="266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7508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Smartphone ISS </a:t>
            </a:r>
            <a:r>
              <a:rPr lang="en-US" dirty="0" err="1" smtClean="0"/>
              <a:t>Nav</a:t>
            </a:r>
            <a:r>
              <a:rPr lang="en-US" dirty="0" smtClean="0"/>
              <a:t> Demo</a:t>
            </a:r>
            <a:endParaRPr lang="en-US" dirty="0"/>
          </a:p>
        </p:txBody>
      </p:sp>
      <p:pic>
        <p:nvPicPr>
          <p:cNvPr id="3" name="Picture 2" descr="ISS-Traversal-20140618_pdf__page_3_of_7_.pdf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27"/>
          <a:stretch/>
        </p:blipFill>
        <p:spPr>
          <a:xfrm>
            <a:off x="3823704" y="1676400"/>
            <a:ext cx="5328392" cy="4191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2400" y="1828800"/>
            <a:ext cx="3505200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/>
              <a:buChar char="•"/>
            </a:pPr>
            <a:r>
              <a:rPr lang="en-US" b="0" baseline="0" dirty="0" smtClean="0"/>
              <a:t>First run remains in SPHERES beacon volume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/>
              <a:buChar char="•"/>
            </a:pPr>
            <a:r>
              <a:rPr lang="en-US" b="0" baseline="0" dirty="0" smtClean="0"/>
              <a:t>Subsequent runs to Node 2 and US Lab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/>
              <a:buChar char="•"/>
            </a:pPr>
            <a:r>
              <a:rPr lang="en-US" b="0" baseline="0" dirty="0" smtClean="0"/>
              <a:t>Limited to 20 </a:t>
            </a:r>
            <a:r>
              <a:rPr lang="en-US" b="0" baseline="0" dirty="0" err="1" smtClean="0"/>
              <a:t>mins</a:t>
            </a:r>
            <a:r>
              <a:rPr lang="en-US" b="0" baseline="0" dirty="0" smtClean="0"/>
              <a:t> of actual runs (data downlink constraints)</a:t>
            </a:r>
            <a:endParaRPr lang="en-US" b="0" baseline="0" dirty="0"/>
          </a:p>
        </p:txBody>
      </p:sp>
    </p:spTree>
    <p:extLst>
      <p:ext uri="{BB962C8B-B14F-4D97-AF65-F5344CB8AC3E}">
        <p14:creationId xmlns:p14="http://schemas.microsoft.com/office/powerpoint/2010/main" val="29861423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Points of Contact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7578037"/>
              </p:ext>
            </p:extLst>
          </p:nvPr>
        </p:nvGraphicFramePr>
        <p:xfrm>
          <a:off x="533401" y="1463040"/>
          <a:ext cx="8153399" cy="27482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191000"/>
                <a:gridCol w="3962399"/>
              </a:tblGrid>
              <a:tr h="370840">
                <a:tc>
                  <a:txBody>
                    <a:bodyPr/>
                    <a:lstStyle/>
                    <a:p>
                      <a:pPr marL="112713" indent="-112713" algn="l">
                        <a:tabLst>
                          <a:tab pos="3657600" algn="l"/>
                        </a:tabLst>
                      </a:pPr>
                      <a:r>
                        <a:rPr lang="en-US" sz="1800" dirty="0" smtClean="0">
                          <a:solidFill>
                            <a:srgbClr val="17127C"/>
                          </a:solidFill>
                          <a:latin typeface="Arial" charset="0"/>
                        </a:rPr>
                        <a:t>Andres Martinez, Program Manager</a:t>
                      </a:r>
                      <a:endParaRPr lang="en-US" sz="1800" b="1" dirty="0" smtClean="0">
                        <a:solidFill>
                          <a:srgbClr val="17127C"/>
                        </a:solidFill>
                        <a:latin typeface="Arial" charset="0"/>
                      </a:endParaRPr>
                    </a:p>
                    <a:p>
                      <a:pPr marL="112713" indent="-112713" algn="l">
                        <a:tabLst>
                          <a:tab pos="3657600" algn="l"/>
                        </a:tabLst>
                      </a:pPr>
                      <a:r>
                        <a:rPr lang="en-US" sz="1800" b="1" dirty="0" smtClean="0">
                          <a:solidFill>
                            <a:srgbClr val="17127C"/>
                          </a:solidFill>
                          <a:latin typeface="Arial" charset="0"/>
                        </a:rPr>
                        <a:t>NASA Ames Research Center	</a:t>
                      </a:r>
                    </a:p>
                    <a:p>
                      <a:pPr marL="112713" indent="-112713" algn="l">
                        <a:tabLst>
                          <a:tab pos="3657600" algn="l"/>
                        </a:tabLst>
                      </a:pPr>
                      <a:r>
                        <a:rPr lang="en-US" sz="1800" dirty="0" smtClean="0">
                          <a:solidFill>
                            <a:srgbClr val="17127C"/>
                          </a:solidFill>
                          <a:latin typeface="Arial" charset="0"/>
                        </a:rPr>
                        <a:t>(650) 604-0530	</a:t>
                      </a:r>
                    </a:p>
                    <a:p>
                      <a:pPr marL="112713" indent="-112713" algn="l">
                        <a:tabLst>
                          <a:tab pos="3657600" algn="l"/>
                        </a:tabLst>
                      </a:pPr>
                      <a:r>
                        <a:rPr lang="en-US" sz="1800" dirty="0" smtClean="0">
                          <a:solidFill>
                            <a:srgbClr val="17127C"/>
                          </a:solidFill>
                          <a:latin typeface="Arial" charset="0"/>
                        </a:rPr>
                        <a:t>andres.martinez@nasa.gov	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12713" indent="-112713" algn="l" defTabSz="457200" rtl="0" eaLnBrk="1" latinLnBrk="0" hangingPunct="1">
                        <a:tabLst>
                          <a:tab pos="3657600" algn="l"/>
                        </a:tabLst>
                      </a:pPr>
                      <a:r>
                        <a:rPr lang="en-US" sz="1800" kern="1200" dirty="0" smtClean="0">
                          <a:solidFill>
                            <a:srgbClr val="17127C"/>
                          </a:solidFill>
                          <a:latin typeface="Arial" charset="0"/>
                          <a:ea typeface="+mn-ea"/>
                          <a:cs typeface="+mn-cs"/>
                        </a:rPr>
                        <a:t>Jose Benavides, Chief Engineer</a:t>
                      </a:r>
                    </a:p>
                    <a:p>
                      <a:pPr marL="112713" indent="-112713" algn="l">
                        <a:tabLst>
                          <a:tab pos="3657600" algn="l"/>
                        </a:tabLst>
                      </a:pPr>
                      <a:r>
                        <a:rPr lang="en-US" sz="1800" b="1" dirty="0" smtClean="0">
                          <a:solidFill>
                            <a:srgbClr val="17127C"/>
                          </a:solidFill>
                          <a:latin typeface="Arial" charset="0"/>
                        </a:rPr>
                        <a:t>NASA Ames Research Center</a:t>
                      </a:r>
                    </a:p>
                    <a:p>
                      <a:pPr marL="112713" indent="-112713" algn="l">
                        <a:tabLst>
                          <a:tab pos="3657600" algn="l"/>
                        </a:tabLst>
                      </a:pPr>
                      <a:r>
                        <a:rPr lang="en-US" sz="1800" dirty="0" smtClean="0">
                          <a:solidFill>
                            <a:srgbClr val="17127C"/>
                          </a:solidFill>
                          <a:latin typeface="Arial" charset="0"/>
                        </a:rPr>
                        <a:t>(650</a:t>
                      </a:r>
                      <a:r>
                        <a:rPr lang="en-US" sz="1800" kern="1200" dirty="0" smtClean="0">
                          <a:solidFill>
                            <a:srgbClr val="17127C"/>
                          </a:solidFill>
                          <a:latin typeface="Arial" charset="0"/>
                          <a:ea typeface="+mn-ea"/>
                          <a:cs typeface="+mn-cs"/>
                        </a:rPr>
                        <a:t>) 604-4401</a:t>
                      </a:r>
                    </a:p>
                    <a:p>
                      <a:pPr marL="112713" indent="-112713" algn="l">
                        <a:tabLst>
                          <a:tab pos="3657600" algn="l"/>
                        </a:tabLst>
                      </a:pPr>
                      <a:r>
                        <a:rPr lang="en-US" sz="1800" dirty="0" smtClean="0">
                          <a:solidFill>
                            <a:srgbClr val="17127C"/>
                          </a:solidFill>
                          <a:latin typeface="Arial" charset="0"/>
                        </a:rPr>
                        <a:t>jose.v.benavides@nasa.gov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112713" indent="-112713" algn="l">
                        <a:tabLst>
                          <a:tab pos="3657600" algn="l"/>
                        </a:tabLst>
                      </a:pP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12713" indent="-112713" algn="l">
                        <a:tabLst>
                          <a:tab pos="3657600" algn="l"/>
                        </a:tabLst>
                      </a:pP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solidFill>
                            <a:srgbClr val="17127C"/>
                          </a:solidFill>
                          <a:latin typeface="Arial" charset="0"/>
                        </a:rPr>
                        <a:t>Aric</a:t>
                      </a:r>
                      <a:r>
                        <a:rPr lang="en-US" sz="1800" baseline="0" dirty="0" smtClean="0">
                          <a:solidFill>
                            <a:srgbClr val="17127C"/>
                          </a:solidFill>
                          <a:latin typeface="Arial" charset="0"/>
                        </a:rPr>
                        <a:t> </a:t>
                      </a:r>
                      <a:r>
                        <a:rPr lang="en-US" sz="1800" baseline="0" dirty="0" err="1" smtClean="0">
                          <a:solidFill>
                            <a:srgbClr val="17127C"/>
                          </a:solidFill>
                          <a:latin typeface="Arial" charset="0"/>
                        </a:rPr>
                        <a:t>Katterhagen</a:t>
                      </a:r>
                      <a:r>
                        <a:rPr lang="en-US" sz="1800" dirty="0" smtClean="0">
                          <a:solidFill>
                            <a:srgbClr val="17127C"/>
                          </a:solidFill>
                          <a:latin typeface="Arial" charset="0"/>
                        </a:rPr>
                        <a:t>, Operations</a:t>
                      </a:r>
                      <a:r>
                        <a:rPr lang="en-US" sz="1800" baseline="0" dirty="0" smtClean="0">
                          <a:solidFill>
                            <a:srgbClr val="17127C"/>
                          </a:solidFill>
                          <a:latin typeface="Arial" charset="0"/>
                        </a:rPr>
                        <a:t> Lead</a:t>
                      </a:r>
                      <a:endParaRPr lang="en-US" sz="1800" dirty="0" smtClean="0">
                        <a:solidFill>
                          <a:srgbClr val="17127C"/>
                        </a:solidFill>
                        <a:latin typeface="Arial" charset="0"/>
                      </a:endParaRPr>
                    </a:p>
                    <a:p>
                      <a:r>
                        <a:rPr lang="en-US" sz="1800" b="1" dirty="0" smtClean="0">
                          <a:solidFill>
                            <a:srgbClr val="17127C"/>
                          </a:solidFill>
                          <a:latin typeface="Arial" charset="0"/>
                        </a:rPr>
                        <a:t>NASA Ames Research Center</a:t>
                      </a:r>
                    </a:p>
                    <a:p>
                      <a:r>
                        <a:rPr lang="en-US" sz="1800" dirty="0" smtClean="0">
                          <a:solidFill>
                            <a:srgbClr val="17127C"/>
                          </a:solidFill>
                          <a:latin typeface="Arial" charset="0"/>
                        </a:rPr>
                        <a:t>(650) 604-6689</a:t>
                      </a:r>
                    </a:p>
                    <a:p>
                      <a:r>
                        <a:rPr lang="en-US" sz="1800" u="sng" dirty="0" smtClean="0">
                          <a:solidFill>
                            <a:srgbClr val="17127C"/>
                          </a:solidFill>
                          <a:latin typeface="Arial" charset="0"/>
                        </a:rPr>
                        <a:t>aric.katterhagen@nasa.gov</a:t>
                      </a:r>
                      <a:r>
                        <a:rPr lang="en-US" sz="1800" dirty="0" smtClean="0">
                          <a:solidFill>
                            <a:srgbClr val="17127C"/>
                          </a:solidFill>
                          <a:latin typeface="Arial" charset="0"/>
                        </a:rPr>
                        <a:t>	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12713" indent="-112713" algn="l" defTabSz="457200" rtl="0" eaLnBrk="1" latinLnBrk="0" hangingPunct="1">
                        <a:tabLst>
                          <a:tab pos="3657600" algn="l"/>
                        </a:tabLst>
                      </a:pPr>
                      <a:r>
                        <a:rPr lang="en-US" sz="1800" dirty="0" smtClean="0">
                          <a:solidFill>
                            <a:srgbClr val="17127C"/>
                          </a:solidFill>
                          <a:latin typeface="Arial" charset="0"/>
                        </a:rPr>
                        <a:t>	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219200" y="4953000"/>
            <a:ext cx="6766560" cy="4001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000" i="1" u="sng" baseline="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http://www.nasa.gov/spheres</a:t>
            </a:r>
            <a:endParaRPr lang="en-US" sz="3200" baseline="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 bwMode="auto">
          <a:xfrm>
            <a:off x="76200" y="6492240"/>
            <a:ext cx="8839200" cy="0"/>
          </a:xfrm>
          <a:prstGeom prst="line">
            <a:avLst/>
          </a:prstGeom>
          <a:solidFill>
            <a:srgbClr val="FFFAD9"/>
          </a:soli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" name="Date Placeholder 7"/>
          <p:cNvSpPr>
            <a:spLocks noGrp="1"/>
          </p:cNvSpPr>
          <p:nvPr>
            <p:ph type="dt" sz="half" idx="4294967295"/>
          </p:nvPr>
        </p:nvSpPr>
        <p:spPr>
          <a:xfrm>
            <a:off x="152400" y="6492875"/>
            <a:ext cx="11887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aseline="0">
                <a:solidFill>
                  <a:schemeClr val="tx1"/>
                </a:solidFill>
              </a:defRPr>
            </a:lvl1pPr>
          </a:lstStyle>
          <a:p>
            <a:fld id="{D9A3F275-EAF7-4878-A65B-969BDEEB36BF}" type="datetimeFigureOut">
              <a:rPr lang="en-US" smtClean="0"/>
              <a:pPr/>
              <a:t>7/16/14</a:t>
            </a:fld>
            <a:endParaRPr lang="en-US" dirty="0"/>
          </a:p>
        </p:txBody>
      </p:sp>
      <p:sp>
        <p:nvSpPr>
          <p:cNvPr id="8" name="Slide Number Placeholder 8"/>
          <p:cNvSpPr>
            <a:spLocks noGrp="1"/>
          </p:cNvSpPr>
          <p:nvPr>
            <p:ph type="sldNum" sz="quarter" idx="4294967295"/>
          </p:nvPr>
        </p:nvSpPr>
        <p:spPr>
          <a:xfrm>
            <a:off x="8077200" y="6492875"/>
            <a:ext cx="914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1"/>
                </a:solidFill>
              </a:defRPr>
            </a:lvl1pPr>
          </a:lstStyle>
          <a:p>
            <a:fld id="{D1F36104-1C7E-495D-8988-508FD56F32E4}" type="slidenum">
              <a:rPr lang="en-US" smtClean="0"/>
              <a:pPr/>
              <a:t>23</a:t>
            </a:fld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" dirty="0" smtClean="0">
                <a:sym typeface="Arial"/>
              </a:rPr>
              <a:t>Questions?</a:t>
            </a:r>
            <a:endParaRPr lang="en-US" dirty="0"/>
          </a:p>
        </p:txBody>
      </p:sp>
      <p:pic>
        <p:nvPicPr>
          <p:cNvPr id="452610" name="Picture 2" descr="C:\Users\akatterh\Desktop\New folder\Photos\iss036e0321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219200"/>
            <a:ext cx="7620000" cy="5062020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 bwMode="auto">
          <a:xfrm>
            <a:off x="0" y="6553200"/>
            <a:ext cx="8229600" cy="304800"/>
          </a:xfrm>
          <a:prstGeom prst="rect">
            <a:avLst/>
          </a:prstGeom>
          <a:solidFill>
            <a:schemeClr val="bg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-2500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cxnSp>
        <p:nvCxnSpPr>
          <p:cNvPr id="5" name="Straight Connector 4"/>
          <p:cNvCxnSpPr/>
          <p:nvPr/>
        </p:nvCxnSpPr>
        <p:spPr bwMode="auto">
          <a:xfrm>
            <a:off x="76200" y="6492240"/>
            <a:ext cx="8839200" cy="0"/>
          </a:xfrm>
          <a:prstGeom prst="line">
            <a:avLst/>
          </a:prstGeom>
          <a:solidFill>
            <a:srgbClr val="FFFAD9"/>
          </a:soli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6" name="Date Placeholder 7"/>
          <p:cNvSpPr>
            <a:spLocks noGrp="1"/>
          </p:cNvSpPr>
          <p:nvPr>
            <p:ph type="dt" sz="half" idx="4294967295"/>
          </p:nvPr>
        </p:nvSpPr>
        <p:spPr>
          <a:xfrm>
            <a:off x="152400" y="6492875"/>
            <a:ext cx="11887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aseline="0">
                <a:solidFill>
                  <a:schemeClr val="tx1"/>
                </a:solidFill>
              </a:defRPr>
            </a:lvl1pPr>
          </a:lstStyle>
          <a:p>
            <a:fld id="{D9A3F275-EAF7-4878-A65B-969BDEEB36BF}" type="datetimeFigureOut">
              <a:rPr lang="en-US" smtClean="0"/>
              <a:pPr/>
              <a:t>7/16/14</a:t>
            </a:fld>
            <a:endParaRPr lang="en-US" dirty="0"/>
          </a:p>
        </p:txBody>
      </p:sp>
      <p:sp>
        <p:nvSpPr>
          <p:cNvPr id="8" name="Slide Number Placeholder 8"/>
          <p:cNvSpPr>
            <a:spLocks noGrp="1"/>
          </p:cNvSpPr>
          <p:nvPr>
            <p:ph type="sldNum" sz="quarter" idx="4294967295"/>
          </p:nvPr>
        </p:nvSpPr>
        <p:spPr>
          <a:xfrm>
            <a:off x="8077200" y="6492875"/>
            <a:ext cx="914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1"/>
                </a:solidFill>
              </a:defRPr>
            </a:lvl1pPr>
          </a:lstStyle>
          <a:p>
            <a:fld id="{D1F36104-1C7E-495D-8988-508FD56F32E4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676400" y="6537960"/>
            <a:ext cx="6477000" cy="25391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7" tIns="44450" rIns="90487" bIns="44450">
            <a:prstTxWarp prst="textNoShape">
              <a:avLst/>
            </a:prstTxWarp>
            <a:spAutoFit/>
          </a:bodyPr>
          <a:lstStyle/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b="0" kern="1200" baseline="-25000" dirty="0" smtClean="0">
                <a:solidFill>
                  <a:srgbClr val="000000"/>
                </a:solidFill>
                <a:latin typeface="Arial" pitchFamily="-106" charset="0"/>
                <a:ea typeface="ＭＳ Ｐゴシック" pitchFamily="-108" charset="-128"/>
                <a:cs typeface="ＭＳ Ｐゴシック" pitchFamily="-108" charset="-128"/>
              </a:rPr>
              <a:t>NASA    –   MIT SSL   –   UMD SPPL  –  DARPA   –   NRL   –    AFS   –   FIT</a:t>
            </a:r>
            <a:endParaRPr lang="en-US" sz="1600" b="0" kern="1200" baseline="-25000" dirty="0">
              <a:solidFill>
                <a:srgbClr val="000000"/>
              </a:solidFill>
              <a:latin typeface="Arial" pitchFamily="-106" charset="0"/>
              <a:ea typeface="ＭＳ Ｐゴシック" pitchFamily="-108" charset="-128"/>
              <a:cs typeface="ＭＳ Ｐゴシック" pitchFamily="-10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06960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END</a:t>
            </a:r>
          </a:p>
        </p:txBody>
      </p:sp>
      <p:pic>
        <p:nvPicPr>
          <p:cNvPr id="44036" name="Picture 4" descr="NASA 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743200" y="6044704"/>
            <a:ext cx="3931920" cy="40011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2000" baseline="0" dirty="0" smtClean="0">
                <a:hlinkClick r:id="rId4"/>
              </a:rPr>
              <a:t>http://www.nasa.gov/spheres</a:t>
            </a:r>
            <a:endParaRPr lang="en-US" sz="2000" baseline="0" dirty="0" smtClean="0"/>
          </a:p>
        </p:txBody>
      </p:sp>
    </p:spTree>
    <p:extLst>
      <p:ext uri="{BB962C8B-B14F-4D97-AF65-F5344CB8AC3E}">
        <p14:creationId xmlns:p14="http://schemas.microsoft.com/office/powerpoint/2010/main" val="3843013533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irg-overview-mar08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CC66"/>
      </a:accent1>
      <a:accent2>
        <a:srgbClr val="0B489C"/>
      </a:accent2>
      <a:accent3>
        <a:srgbClr val="FFFFFF"/>
      </a:accent3>
      <a:accent4>
        <a:srgbClr val="000000"/>
      </a:accent4>
      <a:accent5>
        <a:srgbClr val="FFE2B8"/>
      </a:accent5>
      <a:accent6>
        <a:srgbClr val="09408D"/>
      </a:accent6>
      <a:hlink>
        <a:srgbClr val="FC0019"/>
      </a:hlink>
      <a:folHlink>
        <a:srgbClr val="C0C0C0"/>
      </a:folHlink>
    </a:clrScheme>
    <a:fontScheme name="irg-overview-mar08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AD9"/>
        </a:solidFill>
        <a:ln w="1905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  <a:spAutoFit/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-25000">
            <a:ln>
              <a:noFill/>
            </a:ln>
            <a:solidFill>
              <a:srgbClr val="00000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AD9"/>
        </a:solidFill>
        <a:ln w="1905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  <a:spAutoFit/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-25000">
            <a:ln>
              <a:noFill/>
            </a:ln>
            <a:solidFill>
              <a:srgbClr val="00000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irg-overview-mar08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rg-overview-mar08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rg-overview-mar08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rg-overview-mar08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rg-overview-mar08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rg-overview-mar08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rg-overview-mar08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57661</TotalTime>
  <Words>1153</Words>
  <Application>Microsoft Macintosh PowerPoint</Application>
  <PresentationFormat>On-screen Show (4:3)</PresentationFormat>
  <Paragraphs>226</Paragraphs>
  <Slides>26</Slides>
  <Notes>10</Notes>
  <HiddenSlides>0</HiddenSlides>
  <MMClips>2</MMClips>
  <ScaleCrop>false</ScaleCrop>
  <HeadingPairs>
    <vt:vector size="6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  <vt:variant>
        <vt:lpstr>Custom Shows</vt:lpstr>
      </vt:variant>
      <vt:variant>
        <vt:i4>1</vt:i4>
      </vt:variant>
    </vt:vector>
  </HeadingPairs>
  <TitlesOfParts>
    <vt:vector size="28" baseType="lpstr">
      <vt:lpstr>irg-overview-mar08</vt:lpstr>
      <vt:lpstr>PowerPoint Presentation</vt:lpstr>
      <vt:lpstr>Synchronized Position Hold Engage Reorient Experimental Satellites - SPHERES</vt:lpstr>
      <vt:lpstr>SPHERES Platform Capabilities</vt:lpstr>
      <vt:lpstr>SPHERES Nat Lab Facility</vt:lpstr>
      <vt:lpstr>SPHERES Facility Labs</vt:lpstr>
      <vt:lpstr>MGTF Lab Configured for SPHERES GUI C&amp;DH</vt:lpstr>
      <vt:lpstr>Guest Scientist Program (GSP)</vt:lpstr>
      <vt:lpstr>SPHERES Simulator Capabilities</vt:lpstr>
      <vt:lpstr>Research &amp; Benefits of SPHERES</vt:lpstr>
      <vt:lpstr>Smartphone Overview</vt:lpstr>
      <vt:lpstr>Ground Control Test (Dec 12, 2012)</vt:lpstr>
      <vt:lpstr>Remote Ops from MCC-Houston</vt:lpstr>
      <vt:lpstr>IVA Survey</vt:lpstr>
      <vt:lpstr>Inspection</vt:lpstr>
      <vt:lpstr>“Plus Orbits” Translation</vt:lpstr>
      <vt:lpstr>Plus Orbits Orientation</vt:lpstr>
      <vt:lpstr>Inspection Coverage</vt:lpstr>
      <vt:lpstr>New Smartphone</vt:lpstr>
      <vt:lpstr>Smartphone flight unit</vt:lpstr>
      <vt:lpstr>Smartphone parabolic flight test</vt:lpstr>
      <vt:lpstr>Smartphone-MM Localization</vt:lpstr>
      <vt:lpstr>PowerPoint Presentation</vt:lpstr>
      <vt:lpstr>Smartphone ISS Nav Demo</vt:lpstr>
      <vt:lpstr>Points of Contact</vt:lpstr>
      <vt:lpstr>Questions?</vt:lpstr>
      <vt:lpstr>END</vt:lpstr>
      <vt:lpstr>short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Martinez, Andres (ARC-RE)</dc:creator>
  <cp:lastModifiedBy>Jose Benavides</cp:lastModifiedBy>
  <cp:revision>3014</cp:revision>
  <cp:lastPrinted>2014-06-10T17:24:09Z</cp:lastPrinted>
  <dcterms:created xsi:type="dcterms:W3CDTF">2012-02-29T15:35:09Z</dcterms:created>
  <dcterms:modified xsi:type="dcterms:W3CDTF">2014-07-16T14:05:52Z</dcterms:modified>
</cp:coreProperties>
</file>