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Default Extension="tiff" ContentType="image/tiff"/>
  <Default Extension="vml" ContentType="application/vnd.openxmlformats-officedocument.vmlDrawing"/>
  <Default Extension="mp4" ContentType="video/mp4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1"/>
  </p:notesMasterIdLst>
  <p:handoutMasterIdLst>
    <p:handoutMasterId r:id="rId32"/>
  </p:handoutMasterIdLst>
  <p:sldIdLst>
    <p:sldId id="256" r:id="rId2"/>
    <p:sldId id="366" r:id="rId3"/>
    <p:sldId id="435" r:id="rId4"/>
    <p:sldId id="412" r:id="rId5"/>
    <p:sldId id="510" r:id="rId6"/>
    <p:sldId id="506" r:id="rId7"/>
    <p:sldId id="512" r:id="rId8"/>
    <p:sldId id="511" r:id="rId9"/>
    <p:sldId id="338" r:id="rId10"/>
    <p:sldId id="341" r:id="rId11"/>
    <p:sldId id="449" r:id="rId12"/>
    <p:sldId id="342" r:id="rId13"/>
    <p:sldId id="513" r:id="rId14"/>
    <p:sldId id="490" r:id="rId15"/>
    <p:sldId id="491" r:id="rId16"/>
    <p:sldId id="492" r:id="rId17"/>
    <p:sldId id="346" r:id="rId18"/>
    <p:sldId id="385" r:id="rId19"/>
    <p:sldId id="386" r:id="rId20"/>
    <p:sldId id="518" r:id="rId21"/>
    <p:sldId id="476" r:id="rId22"/>
    <p:sldId id="472" r:id="rId23"/>
    <p:sldId id="473" r:id="rId24"/>
    <p:sldId id="514" r:id="rId25"/>
    <p:sldId id="495" r:id="rId26"/>
    <p:sldId id="519" r:id="rId27"/>
    <p:sldId id="520" r:id="rId28"/>
    <p:sldId id="516" r:id="rId29"/>
    <p:sldId id="517" r:id="rId3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clrMru>
    <a:srgbClr val="FBFFC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6099"/>
    <p:restoredTop sz="98458" autoAdjust="0"/>
  </p:normalViewPr>
  <p:slideViewPr>
    <p:cSldViewPr snapToGrid="0" snapToObjects="1">
      <p:cViewPr varScale="1">
        <p:scale>
          <a:sx n="109" d="100"/>
          <a:sy n="109" d="100"/>
        </p:scale>
        <p:origin x="138" y="79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E1C9EA4-BD6D-4475-8B7B-1C0446073E0C}" type="doc">
      <dgm:prSet loTypeId="urn:microsoft.com/office/officeart/2005/8/layout/hierarchy3" loCatId="hierarchy" qsTypeId="urn:microsoft.com/office/officeart/2005/8/quickstyle/simple1" qsCatId="simple" csTypeId="urn:microsoft.com/office/officeart/2005/8/colors/colorful1#1" csCatId="colorful" phldr="1"/>
      <dgm:spPr/>
      <dgm:t>
        <a:bodyPr/>
        <a:lstStyle/>
        <a:p>
          <a:endParaRPr lang="en-US"/>
        </a:p>
      </dgm:t>
    </dgm:pt>
    <dgm:pt modelId="{11C6EFD8-D19A-47E4-9C93-62BCE7A4F020}">
      <dgm:prSet phldrT="[Text]">
        <dgm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dgm:style>
      </dgm:prSet>
      <dgm:spPr>
        <a:xfrm>
          <a:off x="2971" y="411035"/>
          <a:ext cx="777051" cy="284981"/>
        </a:xfrm>
      </dgm:spPr>
      <dgm:t>
        <a:bodyPr/>
        <a:lstStyle/>
        <a:p>
          <a:r>
            <a:rPr lang="en-US" dirty="0">
              <a:latin typeface="Arial"/>
              <a:ea typeface="+mn-ea"/>
              <a:cs typeface="+mn-cs"/>
            </a:rPr>
            <a:t>2006</a:t>
          </a:r>
        </a:p>
      </dgm:t>
    </dgm:pt>
    <dgm:pt modelId="{8448D7AE-E1A3-4009-99D0-4D208C3339FF}" type="parTrans" cxnId="{9CEF3725-C871-484B-844F-5348789A55F5}">
      <dgm:prSet/>
      <dgm:spPr/>
      <dgm:t>
        <a:bodyPr/>
        <a:lstStyle/>
        <a:p>
          <a:endParaRPr lang="en-US"/>
        </a:p>
      </dgm:t>
    </dgm:pt>
    <dgm:pt modelId="{200DFEE7-4C54-4B06-A022-FBFAAADFA076}" type="sibTrans" cxnId="{9CEF3725-C871-484B-844F-5348789A55F5}">
      <dgm:prSet/>
      <dgm:spPr/>
      <dgm:t>
        <a:bodyPr/>
        <a:lstStyle/>
        <a:p>
          <a:endParaRPr lang="en-US"/>
        </a:p>
      </dgm:t>
    </dgm:pt>
    <dgm:pt modelId="{724F5373-C360-47CB-8E13-3D5E0560DE7E}">
      <dgm:prSet phldrT="[Text]" custT="1">
        <dgm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dgm:style>
      </dgm:prSet>
      <dgm:spPr>
        <a:xfrm>
          <a:off x="158381" y="740007"/>
          <a:ext cx="824639" cy="877042"/>
        </a:xfrm>
        <a:ln>
          <a:solidFill>
            <a:schemeClr val="accent1"/>
          </a:solidFill>
        </a:ln>
      </dgm:spPr>
      <dgm:t>
        <a:bodyPr/>
        <a:lstStyle/>
        <a:p>
          <a:r>
            <a:rPr lang="en-US" sz="1600" dirty="0" err="1">
              <a:latin typeface="Arial"/>
              <a:ea typeface="+mn-ea"/>
              <a:cs typeface="+mn-cs"/>
            </a:rPr>
            <a:t>nBn</a:t>
          </a:r>
          <a:r>
            <a:rPr lang="en-US" sz="1600" dirty="0">
              <a:latin typeface="Arial"/>
              <a:ea typeface="+mn-ea"/>
              <a:cs typeface="+mn-cs"/>
            </a:rPr>
            <a:t> (with </a:t>
          </a:r>
          <a:r>
            <a:rPr lang="en-US" sz="1600" dirty="0" err="1">
              <a:latin typeface="Arial"/>
              <a:ea typeface="+mn-ea"/>
              <a:cs typeface="+mn-cs"/>
            </a:rPr>
            <a:t>InAs</a:t>
          </a:r>
          <a:r>
            <a:rPr lang="en-US" sz="1600" dirty="0">
              <a:latin typeface="Arial"/>
              <a:ea typeface="+mn-ea"/>
              <a:cs typeface="+mn-cs"/>
            </a:rPr>
            <a:t>) </a:t>
          </a:r>
          <a:r>
            <a:rPr lang="en-US" sz="1600" i="0" dirty="0">
              <a:latin typeface="Arial"/>
              <a:ea typeface="+mn-ea"/>
              <a:cs typeface="+mn-cs"/>
            </a:rPr>
            <a:t>[1]</a:t>
          </a:r>
        </a:p>
      </dgm:t>
    </dgm:pt>
    <dgm:pt modelId="{BC646460-1CD8-484A-A830-8211D5584AFC}" type="parTrans" cxnId="{36B41A4C-CFEF-4F3F-8E64-E32930D6CBA5}">
      <dgm:prSet/>
      <dgm:spPr>
        <a:xfrm>
          <a:off x="34956" y="696016"/>
          <a:ext cx="91440" cy="482511"/>
        </a:xfrm>
      </dgm:spPr>
      <dgm:t>
        <a:bodyPr/>
        <a:lstStyle/>
        <a:p>
          <a:endParaRPr lang="en-US"/>
        </a:p>
      </dgm:t>
    </dgm:pt>
    <dgm:pt modelId="{3ADD7775-3CE4-41E2-A02D-AAAD8A717608}" type="sibTrans" cxnId="{36B41A4C-CFEF-4F3F-8E64-E32930D6CBA5}">
      <dgm:prSet/>
      <dgm:spPr/>
      <dgm:t>
        <a:bodyPr/>
        <a:lstStyle/>
        <a:p>
          <a:endParaRPr lang="en-US"/>
        </a:p>
      </dgm:t>
    </dgm:pt>
    <dgm:pt modelId="{1685A1B1-F2F7-483A-AEBB-EB2A2B40BAE0}">
      <dgm:prSet phldrT="[Text]" custT="1">
        <dgm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dgm:style>
      </dgm:prSet>
      <dgm:spPr>
        <a:xfrm>
          <a:off x="158381" y="1661040"/>
          <a:ext cx="886212" cy="848925"/>
        </a:xfrm>
        <a:ln>
          <a:solidFill>
            <a:schemeClr val="accent1"/>
          </a:solidFill>
        </a:ln>
      </dgm:spPr>
      <dgm:t>
        <a:bodyPr/>
        <a:lstStyle/>
        <a:p>
          <a:r>
            <a:rPr lang="en-US" sz="1600" dirty="0">
              <a:latin typeface="Arial"/>
              <a:ea typeface="+mn-ea"/>
              <a:cs typeface="+mn-cs"/>
            </a:rPr>
            <a:t>W-structure [2]</a:t>
          </a:r>
        </a:p>
      </dgm:t>
    </dgm:pt>
    <dgm:pt modelId="{9B37B01C-4884-4A6D-A848-0BDBB737397A}" type="parTrans" cxnId="{DFC89512-A1CF-4CC7-9077-684349A16514}">
      <dgm:prSet/>
      <dgm:spPr>
        <a:xfrm>
          <a:off x="34956" y="696016"/>
          <a:ext cx="91440" cy="1389486"/>
        </a:xfrm>
        <a:ln>
          <a:solidFill>
            <a:schemeClr val="accent1"/>
          </a:solidFill>
        </a:ln>
      </dgm:spPr>
      <dgm:t>
        <a:bodyPr/>
        <a:lstStyle/>
        <a:p>
          <a:endParaRPr lang="en-US"/>
        </a:p>
      </dgm:t>
    </dgm:pt>
    <dgm:pt modelId="{0E456C07-2A3A-42D1-A65D-1839D18C63A6}" type="sibTrans" cxnId="{DFC89512-A1CF-4CC7-9077-684349A16514}">
      <dgm:prSet/>
      <dgm:spPr/>
      <dgm:t>
        <a:bodyPr/>
        <a:lstStyle/>
        <a:p>
          <a:endParaRPr lang="en-US"/>
        </a:p>
      </dgm:t>
    </dgm:pt>
    <dgm:pt modelId="{BAB5B9C1-1ECB-4E7F-B9EA-0FE3FDEC6580}">
      <dgm:prSet phldrT="[Text]">
        <dgm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dgm:style>
      </dgm:prSet>
      <dgm:spPr>
        <a:xfrm>
          <a:off x="974614" y="411035"/>
          <a:ext cx="789802" cy="284981"/>
        </a:xfrm>
      </dgm:spPr>
      <dgm:t>
        <a:bodyPr/>
        <a:lstStyle/>
        <a:p>
          <a:r>
            <a:rPr lang="en-US" dirty="0">
              <a:latin typeface="Arial"/>
              <a:ea typeface="+mn-ea"/>
              <a:cs typeface="+mn-cs"/>
            </a:rPr>
            <a:t>2007</a:t>
          </a:r>
        </a:p>
      </dgm:t>
    </dgm:pt>
    <dgm:pt modelId="{6C42E919-9370-4DC1-9846-AA4D615BE4E0}" type="parTrans" cxnId="{DD394BA7-F085-4A2D-A1AB-F5AC95486518}">
      <dgm:prSet/>
      <dgm:spPr/>
      <dgm:t>
        <a:bodyPr/>
        <a:lstStyle/>
        <a:p>
          <a:endParaRPr lang="en-US"/>
        </a:p>
      </dgm:t>
    </dgm:pt>
    <dgm:pt modelId="{5D40269C-E0E2-46E7-937C-FDD1B2D8D132}" type="sibTrans" cxnId="{DD394BA7-F085-4A2D-A1AB-F5AC95486518}">
      <dgm:prSet/>
      <dgm:spPr/>
      <dgm:t>
        <a:bodyPr/>
        <a:lstStyle/>
        <a:p>
          <a:endParaRPr lang="en-US"/>
        </a:p>
      </dgm:t>
    </dgm:pt>
    <dgm:pt modelId="{A7D2C75E-4A30-4852-9383-B9F1D5DF2EDF}">
      <dgm:prSet phldrT="[Text]" custT="1">
        <dgm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dgm:style>
      </dgm:prSet>
      <dgm:spPr>
        <a:xfrm>
          <a:off x="1132575" y="740007"/>
          <a:ext cx="956538" cy="793074"/>
        </a:xfrm>
        <a:ln>
          <a:solidFill>
            <a:schemeClr val="accent1"/>
          </a:solidFill>
        </a:ln>
      </dgm:spPr>
      <dgm:t>
        <a:bodyPr/>
        <a:lstStyle/>
        <a:p>
          <a:r>
            <a:rPr lang="en-US" sz="1600" dirty="0" err="1">
              <a:latin typeface="Arial"/>
              <a:ea typeface="+mn-ea"/>
              <a:cs typeface="+mn-cs"/>
            </a:rPr>
            <a:t>nBn</a:t>
          </a:r>
          <a:r>
            <a:rPr lang="en-US" sz="1600" dirty="0">
              <a:latin typeface="Arial"/>
              <a:ea typeface="+mn-ea"/>
              <a:cs typeface="+mn-cs"/>
            </a:rPr>
            <a:t> </a:t>
          </a:r>
        </a:p>
        <a:p>
          <a:r>
            <a:rPr lang="en-US" sz="1600" dirty="0">
              <a:latin typeface="Arial"/>
              <a:ea typeface="+mn-ea"/>
              <a:cs typeface="+mn-cs"/>
            </a:rPr>
            <a:t>(with T2SL) [3]</a:t>
          </a:r>
        </a:p>
      </dgm:t>
    </dgm:pt>
    <dgm:pt modelId="{2F282050-38C9-43A2-B3B2-EB41C9A750C4}" type="parTrans" cxnId="{946B9E1A-1F6F-47A3-9E32-A7F23484AC09}">
      <dgm:prSet/>
      <dgm:spPr>
        <a:xfrm>
          <a:off x="1007874" y="696016"/>
          <a:ext cx="91440" cy="440528"/>
        </a:xfrm>
      </dgm:spPr>
      <dgm:t>
        <a:bodyPr/>
        <a:lstStyle/>
        <a:p>
          <a:endParaRPr lang="en-US"/>
        </a:p>
      </dgm:t>
    </dgm:pt>
    <dgm:pt modelId="{203C689A-0DB7-4450-901A-604477240B73}" type="sibTrans" cxnId="{946B9E1A-1F6F-47A3-9E32-A7F23484AC09}">
      <dgm:prSet/>
      <dgm:spPr/>
      <dgm:t>
        <a:bodyPr/>
        <a:lstStyle/>
        <a:p>
          <a:endParaRPr lang="en-US"/>
        </a:p>
      </dgm:t>
    </dgm:pt>
    <dgm:pt modelId="{AE8CC224-C89D-4500-AAE1-2410D63D6680}">
      <dgm:prSet phldrT="[Text]" custT="1">
        <dgm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dgm:style>
      </dgm:prSet>
      <dgm:spPr>
        <a:xfrm>
          <a:off x="1132575" y="1577072"/>
          <a:ext cx="946025" cy="858810"/>
        </a:xfrm>
        <a:ln>
          <a:solidFill>
            <a:schemeClr val="accent1"/>
          </a:solidFill>
        </a:ln>
      </dgm:spPr>
      <dgm:t>
        <a:bodyPr/>
        <a:lstStyle/>
        <a:p>
          <a:r>
            <a:rPr lang="en-US" sz="1600" dirty="0">
              <a:latin typeface="Arial"/>
              <a:ea typeface="+mn-ea"/>
              <a:cs typeface="+mn-cs"/>
            </a:rPr>
            <a:t>M-structure [4]</a:t>
          </a:r>
        </a:p>
      </dgm:t>
    </dgm:pt>
    <dgm:pt modelId="{C859B5A1-5B17-40D8-B69E-857D0BF231FA}" type="parTrans" cxnId="{221F4E71-E84E-42B2-B02B-B3E2E476DFA3}">
      <dgm:prSet/>
      <dgm:spPr>
        <a:xfrm>
          <a:off x="1007874" y="696016"/>
          <a:ext cx="91440" cy="1310461"/>
        </a:xfrm>
        <a:ln>
          <a:solidFill>
            <a:schemeClr val="accent1"/>
          </a:solidFill>
        </a:ln>
      </dgm:spPr>
      <dgm:t>
        <a:bodyPr/>
        <a:lstStyle/>
        <a:p>
          <a:endParaRPr lang="en-US"/>
        </a:p>
      </dgm:t>
    </dgm:pt>
    <dgm:pt modelId="{7EB74183-C122-4311-8EC5-803274BB908C}" type="sibTrans" cxnId="{221F4E71-E84E-42B2-B02B-B3E2E476DFA3}">
      <dgm:prSet/>
      <dgm:spPr/>
      <dgm:t>
        <a:bodyPr/>
        <a:lstStyle/>
        <a:p>
          <a:endParaRPr lang="en-US"/>
        </a:p>
      </dgm:t>
    </dgm:pt>
    <dgm:pt modelId="{107B1D4D-F347-4629-9756-5CEF8F7124E1}">
      <dgm:prSet phldrT="[Text]">
        <dgm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dgm:style>
      </dgm:prSet>
      <dgm:spPr>
        <a:xfrm>
          <a:off x="1852397" y="411035"/>
          <a:ext cx="677587" cy="284981"/>
        </a:xfrm>
      </dgm:spPr>
      <dgm:t>
        <a:bodyPr/>
        <a:lstStyle/>
        <a:p>
          <a:r>
            <a:rPr lang="en-US" dirty="0">
              <a:latin typeface="Arial"/>
              <a:ea typeface="+mn-ea"/>
              <a:cs typeface="+mn-cs"/>
            </a:rPr>
            <a:t>2008</a:t>
          </a:r>
        </a:p>
      </dgm:t>
    </dgm:pt>
    <dgm:pt modelId="{14A0F561-39C3-4942-A814-63D583D6E6F0}" type="parTrans" cxnId="{8322AEF2-12BD-4539-ABDE-4F54C6FA6957}">
      <dgm:prSet/>
      <dgm:spPr/>
      <dgm:t>
        <a:bodyPr/>
        <a:lstStyle/>
        <a:p>
          <a:endParaRPr lang="en-US"/>
        </a:p>
      </dgm:t>
    </dgm:pt>
    <dgm:pt modelId="{9D400357-083D-4FD0-B514-F95A029F984E}" type="sibTrans" cxnId="{8322AEF2-12BD-4539-ABDE-4F54C6FA6957}">
      <dgm:prSet/>
      <dgm:spPr/>
      <dgm:t>
        <a:bodyPr/>
        <a:lstStyle/>
        <a:p>
          <a:endParaRPr lang="en-US"/>
        </a:p>
      </dgm:t>
    </dgm:pt>
    <dgm:pt modelId="{47FA0EAE-3A57-404F-817C-8E1BD634D865}">
      <dgm:prSet phldrT="[Text]">
        <dgm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dgm:style>
      </dgm:prSet>
      <dgm:spPr>
        <a:xfrm>
          <a:off x="2617966" y="411035"/>
          <a:ext cx="791586" cy="284981"/>
        </a:xfrm>
      </dgm:spPr>
      <dgm:t>
        <a:bodyPr/>
        <a:lstStyle/>
        <a:p>
          <a:r>
            <a:rPr lang="en-US" dirty="0">
              <a:latin typeface="Arial"/>
              <a:ea typeface="+mn-ea"/>
              <a:cs typeface="+mn-cs"/>
            </a:rPr>
            <a:t>2009</a:t>
          </a:r>
        </a:p>
      </dgm:t>
    </dgm:pt>
    <dgm:pt modelId="{DF296DAE-3561-4301-BE1F-78DE06352DB8}" type="parTrans" cxnId="{BDB3C493-3AE7-4889-A2FC-3803623FFB3D}">
      <dgm:prSet/>
      <dgm:spPr/>
      <dgm:t>
        <a:bodyPr/>
        <a:lstStyle/>
        <a:p>
          <a:endParaRPr lang="en-US"/>
        </a:p>
      </dgm:t>
    </dgm:pt>
    <dgm:pt modelId="{14695222-DAD8-47B7-BF40-43A0A09C9EC4}" type="sibTrans" cxnId="{BDB3C493-3AE7-4889-A2FC-3803623FFB3D}">
      <dgm:prSet/>
      <dgm:spPr/>
      <dgm:t>
        <a:bodyPr/>
        <a:lstStyle/>
        <a:p>
          <a:endParaRPr lang="en-US"/>
        </a:p>
      </dgm:t>
    </dgm:pt>
    <dgm:pt modelId="{A14C9578-91A5-42C7-A34F-DCCDB024B542}">
      <dgm:prSet phldrT="[Text]" custT="1">
        <dgm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dgm:style>
      </dgm:prSet>
      <dgm:spPr>
        <a:xfrm>
          <a:off x="2776283" y="740007"/>
          <a:ext cx="870468" cy="710976"/>
        </a:xfrm>
        <a:ln>
          <a:solidFill>
            <a:schemeClr val="accent1"/>
          </a:solidFill>
        </a:ln>
      </dgm:spPr>
      <dgm:t>
        <a:bodyPr/>
        <a:lstStyle/>
        <a:p>
          <a:r>
            <a:rPr lang="en-US" sz="1600" dirty="0">
              <a:latin typeface="Arial"/>
              <a:ea typeface="+mn-ea"/>
              <a:cs typeface="+mn-cs"/>
            </a:rPr>
            <a:t>CBIRD [6]</a:t>
          </a:r>
        </a:p>
      </dgm:t>
    </dgm:pt>
    <dgm:pt modelId="{427897CE-B4DB-4CBA-AA73-A5E330238671}" type="parTrans" cxnId="{18C812E2-803B-4636-9DED-5DAAD322AB31}">
      <dgm:prSet/>
      <dgm:spPr>
        <a:xfrm>
          <a:off x="2651405" y="696016"/>
          <a:ext cx="91440" cy="399478"/>
        </a:xfrm>
        <a:ln>
          <a:solidFill>
            <a:schemeClr val="accent1"/>
          </a:solidFill>
        </a:ln>
      </dgm:spPr>
      <dgm:t>
        <a:bodyPr/>
        <a:lstStyle/>
        <a:p>
          <a:endParaRPr lang="en-US"/>
        </a:p>
      </dgm:t>
    </dgm:pt>
    <dgm:pt modelId="{6E234FA4-662B-4C67-86CA-DC9FA877C401}" type="sibTrans" cxnId="{18C812E2-803B-4636-9DED-5DAAD322AB31}">
      <dgm:prSet/>
      <dgm:spPr/>
      <dgm:t>
        <a:bodyPr/>
        <a:lstStyle/>
        <a:p>
          <a:endParaRPr lang="en-US"/>
        </a:p>
      </dgm:t>
    </dgm:pt>
    <dgm:pt modelId="{7B2468F4-F156-41BC-A6FC-8E5F21BBCE09}">
      <dgm:prSet phldrT="[Text]">
        <dgm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dgm:style>
      </dgm:prSet>
      <dgm:spPr>
        <a:xfrm>
          <a:off x="3589644" y="411035"/>
          <a:ext cx="725445" cy="284981"/>
        </a:xfrm>
      </dgm:spPr>
      <dgm:t>
        <a:bodyPr/>
        <a:lstStyle/>
        <a:p>
          <a:r>
            <a:rPr lang="en-US" dirty="0">
              <a:latin typeface="Arial"/>
              <a:ea typeface="+mn-ea"/>
              <a:cs typeface="+mn-cs"/>
            </a:rPr>
            <a:t>2010</a:t>
          </a:r>
        </a:p>
      </dgm:t>
    </dgm:pt>
    <dgm:pt modelId="{4340A184-2565-4476-800B-3706A63D04FD}" type="parTrans" cxnId="{BF349B45-8EC1-4265-B8F5-AFFD6187F96C}">
      <dgm:prSet/>
      <dgm:spPr/>
      <dgm:t>
        <a:bodyPr/>
        <a:lstStyle/>
        <a:p>
          <a:endParaRPr lang="en-US"/>
        </a:p>
      </dgm:t>
    </dgm:pt>
    <dgm:pt modelId="{A272AE51-C8EE-4694-94F1-47E3E85545C2}" type="sibTrans" cxnId="{BF349B45-8EC1-4265-B8F5-AFFD6187F96C}">
      <dgm:prSet/>
      <dgm:spPr/>
      <dgm:t>
        <a:bodyPr/>
        <a:lstStyle/>
        <a:p>
          <a:endParaRPr lang="en-US"/>
        </a:p>
      </dgm:t>
    </dgm:pt>
    <dgm:pt modelId="{053B1429-83A2-48E3-8C57-C4749710AB5F}">
      <dgm:prSet phldrT="[Text]" custT="1">
        <dgm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dgm:style>
      </dgm:prSet>
      <dgm:spPr>
        <a:xfrm>
          <a:off x="3734733" y="740007"/>
          <a:ext cx="998079" cy="721530"/>
        </a:xfrm>
        <a:ln>
          <a:solidFill>
            <a:schemeClr val="accent1"/>
          </a:solidFill>
        </a:ln>
      </dgm:spPr>
      <dgm:t>
        <a:bodyPr/>
        <a:lstStyle/>
        <a:p>
          <a:r>
            <a:rPr lang="en-US" sz="1600" b="0" dirty="0" err="1">
              <a:solidFill>
                <a:schemeClr val="tx1"/>
              </a:solidFill>
              <a:latin typeface="Arial"/>
              <a:ea typeface="+mn-ea"/>
              <a:cs typeface="+mn-cs"/>
            </a:rPr>
            <a:t>pBiBn</a:t>
          </a:r>
          <a:r>
            <a:rPr lang="en-US" sz="1600" b="0" dirty="0">
              <a:solidFill>
                <a:schemeClr val="tx1"/>
              </a:solidFill>
              <a:latin typeface="Arial"/>
              <a:ea typeface="+mn-ea"/>
              <a:cs typeface="+mn-cs"/>
            </a:rPr>
            <a:t> [7]</a:t>
          </a:r>
        </a:p>
      </dgm:t>
    </dgm:pt>
    <dgm:pt modelId="{C6D64F8E-E4B0-41EA-AEE8-F023048D785A}" type="parTrans" cxnId="{A557BFF7-1C0E-4FD7-9201-AABC5DEA83D7}">
      <dgm:prSet/>
      <dgm:spPr>
        <a:xfrm>
          <a:off x="3616468" y="696016"/>
          <a:ext cx="91440" cy="404755"/>
        </a:xfrm>
        <a:ln>
          <a:solidFill>
            <a:schemeClr val="accent1"/>
          </a:solidFill>
        </a:ln>
      </dgm:spPr>
      <dgm:t>
        <a:bodyPr/>
        <a:lstStyle/>
        <a:p>
          <a:endParaRPr lang="en-US"/>
        </a:p>
      </dgm:t>
    </dgm:pt>
    <dgm:pt modelId="{DF5BBB05-B92D-4E5A-AE80-7E09A286AAA7}" type="sibTrans" cxnId="{A557BFF7-1C0E-4FD7-9201-AABC5DEA83D7}">
      <dgm:prSet/>
      <dgm:spPr/>
      <dgm:t>
        <a:bodyPr/>
        <a:lstStyle/>
        <a:p>
          <a:endParaRPr lang="en-US"/>
        </a:p>
      </dgm:t>
    </dgm:pt>
    <dgm:pt modelId="{65DE03A0-0F8C-494C-9F97-BB6CCF47847B}">
      <dgm:prSet phldrT="[Text]">
        <dgm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dgm:style>
      </dgm:prSet>
      <dgm:spPr>
        <a:xfrm>
          <a:off x="4709827" y="411035"/>
          <a:ext cx="554829" cy="284981"/>
        </a:xfrm>
      </dgm:spPr>
      <dgm:t>
        <a:bodyPr/>
        <a:lstStyle/>
        <a:p>
          <a:r>
            <a:rPr lang="en-US" dirty="0">
              <a:latin typeface="Arial"/>
              <a:ea typeface="+mn-ea"/>
              <a:cs typeface="+mn-cs"/>
            </a:rPr>
            <a:t>2011</a:t>
          </a:r>
        </a:p>
      </dgm:t>
    </dgm:pt>
    <dgm:pt modelId="{3BB92449-5E64-4C71-A4E5-8F2524135E70}" type="parTrans" cxnId="{A2BEDD3E-DD56-4038-93F7-28D61885D5C3}">
      <dgm:prSet/>
      <dgm:spPr/>
      <dgm:t>
        <a:bodyPr/>
        <a:lstStyle/>
        <a:p>
          <a:endParaRPr lang="en-US"/>
        </a:p>
      </dgm:t>
    </dgm:pt>
    <dgm:pt modelId="{97D6C998-8677-4CFF-8D1B-E0418309FF62}" type="sibTrans" cxnId="{A2BEDD3E-DD56-4038-93F7-28D61885D5C3}">
      <dgm:prSet/>
      <dgm:spPr/>
      <dgm:t>
        <a:bodyPr/>
        <a:lstStyle/>
        <a:p>
          <a:endParaRPr lang="en-US"/>
        </a:p>
      </dgm:t>
    </dgm:pt>
    <dgm:pt modelId="{BFC49DDC-B159-46F8-9A5E-4D03510A7E0E}">
      <dgm:prSet phldrT="[Text]" custT="1">
        <dgm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dgm:style>
      </dgm:prSet>
      <dgm:spPr>
        <a:xfrm>
          <a:off x="4820793" y="740007"/>
          <a:ext cx="926385" cy="719255"/>
        </a:xfrm>
        <a:ln>
          <a:solidFill>
            <a:schemeClr val="accent1"/>
          </a:solidFill>
        </a:ln>
      </dgm:spPr>
      <dgm:t>
        <a:bodyPr/>
        <a:lstStyle/>
        <a:p>
          <a:r>
            <a:rPr lang="en-US" sz="1600" dirty="0" err="1">
              <a:latin typeface="Arial"/>
              <a:ea typeface="+mn-ea"/>
              <a:cs typeface="+mn-cs"/>
            </a:rPr>
            <a:t>pBp</a:t>
          </a:r>
          <a:r>
            <a:rPr lang="en-US" sz="1600" dirty="0">
              <a:latin typeface="Arial"/>
              <a:ea typeface="+mn-ea"/>
              <a:cs typeface="+mn-cs"/>
            </a:rPr>
            <a:t> [10]</a:t>
          </a:r>
        </a:p>
      </dgm:t>
    </dgm:pt>
    <dgm:pt modelId="{01420FEE-025B-483F-B5A9-0FC55B551840}" type="parTrans" cxnId="{0B71B12C-C125-4A0D-9B08-BAB66452FBFD}">
      <dgm:prSet/>
      <dgm:spPr>
        <a:xfrm>
          <a:off x="4719590" y="696016"/>
          <a:ext cx="91440" cy="403618"/>
        </a:xfrm>
        <a:ln>
          <a:solidFill>
            <a:schemeClr val="accent1"/>
          </a:solidFill>
        </a:ln>
      </dgm:spPr>
      <dgm:t>
        <a:bodyPr/>
        <a:lstStyle/>
        <a:p>
          <a:endParaRPr lang="en-US"/>
        </a:p>
      </dgm:t>
    </dgm:pt>
    <dgm:pt modelId="{F4D15F73-792B-436C-B639-65815E1429E9}" type="sibTrans" cxnId="{0B71B12C-C125-4A0D-9B08-BAB66452FBFD}">
      <dgm:prSet/>
      <dgm:spPr/>
      <dgm:t>
        <a:bodyPr/>
        <a:lstStyle/>
        <a:p>
          <a:endParaRPr lang="en-US"/>
        </a:p>
      </dgm:t>
    </dgm:pt>
    <dgm:pt modelId="{7C53C0F5-87E6-4C55-80F9-175C239F7CD2}">
      <dgm:prSet phldrT="[Text]" custT="1">
        <dgm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dgm:style>
      </dgm:prSet>
      <dgm:spPr>
        <a:xfrm>
          <a:off x="5679041" y="411035"/>
          <a:ext cx="780592" cy="242660"/>
        </a:xfrm>
      </dgm:spPr>
      <dgm:t>
        <a:bodyPr/>
        <a:lstStyle/>
        <a:p>
          <a:r>
            <a:rPr lang="en-US" sz="1800" dirty="0">
              <a:latin typeface="Arial"/>
              <a:ea typeface="+mn-ea"/>
              <a:cs typeface="+mn-cs"/>
            </a:rPr>
            <a:t>2012</a:t>
          </a:r>
        </a:p>
      </dgm:t>
    </dgm:pt>
    <dgm:pt modelId="{0520278B-39BE-422D-97C7-AEB06F7060AD}" type="parTrans" cxnId="{2A1A7C1B-3C45-4261-9F2C-A64257E03A8D}">
      <dgm:prSet/>
      <dgm:spPr/>
      <dgm:t>
        <a:bodyPr/>
        <a:lstStyle/>
        <a:p>
          <a:endParaRPr lang="en-US"/>
        </a:p>
      </dgm:t>
    </dgm:pt>
    <dgm:pt modelId="{EEFEFAA2-7AFD-4D71-8B26-9F32F418F236}" type="sibTrans" cxnId="{2A1A7C1B-3C45-4261-9F2C-A64257E03A8D}">
      <dgm:prSet/>
      <dgm:spPr/>
      <dgm:t>
        <a:bodyPr/>
        <a:lstStyle/>
        <a:p>
          <a:endParaRPr lang="en-US"/>
        </a:p>
      </dgm:t>
    </dgm:pt>
    <dgm:pt modelId="{09EAEDC5-98E8-475E-98A8-7040B133B7E7}">
      <dgm:prSet phldrT="[Text]" custT="1">
        <dgm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dgm:style>
      </dgm:prSet>
      <dgm:spPr>
        <a:xfrm>
          <a:off x="5838131" y="685800"/>
          <a:ext cx="1150867" cy="1369310"/>
        </a:xfrm>
        <a:ln>
          <a:solidFill>
            <a:schemeClr val="accent1"/>
          </a:solidFill>
        </a:ln>
      </dgm:spPr>
      <dgm:t>
        <a:bodyPr/>
        <a:lstStyle/>
        <a:p>
          <a:r>
            <a:rPr lang="en-US" sz="1600" dirty="0" err="1">
              <a:latin typeface="Arial"/>
              <a:ea typeface="+mn-ea"/>
              <a:cs typeface="+mn-cs"/>
            </a:rPr>
            <a:t>Interband</a:t>
          </a:r>
          <a:r>
            <a:rPr lang="en-US" sz="1600" dirty="0">
              <a:latin typeface="Arial"/>
              <a:ea typeface="+mn-ea"/>
              <a:cs typeface="+mn-cs"/>
            </a:rPr>
            <a:t> Cascade (ICIP) [9]</a:t>
          </a:r>
        </a:p>
      </dgm:t>
    </dgm:pt>
    <dgm:pt modelId="{8263F5CA-2696-46A0-B79A-74FCAE1E23C2}" type="parTrans" cxnId="{32C6A654-9751-4A67-B202-077AB6CEE7C8}">
      <dgm:prSet/>
      <dgm:spPr>
        <a:xfrm>
          <a:off x="5711380" y="653696"/>
          <a:ext cx="91440" cy="716759"/>
        </a:xfrm>
      </dgm:spPr>
      <dgm:t>
        <a:bodyPr/>
        <a:lstStyle/>
        <a:p>
          <a:endParaRPr lang="en-US"/>
        </a:p>
      </dgm:t>
    </dgm:pt>
    <dgm:pt modelId="{76AA01FC-6051-4226-A8A2-0A5024AE2481}" type="sibTrans" cxnId="{32C6A654-9751-4A67-B202-077AB6CEE7C8}">
      <dgm:prSet/>
      <dgm:spPr/>
      <dgm:t>
        <a:bodyPr/>
        <a:lstStyle/>
        <a:p>
          <a:endParaRPr lang="en-US"/>
        </a:p>
      </dgm:t>
    </dgm:pt>
    <dgm:pt modelId="{6F9D8A71-EA23-4B49-BA4B-F36A35DFA19D}">
      <dgm:prSet phldrT="[Text]" custT="1">
        <dgm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dgm:style>
      </dgm:prSet>
      <dgm:spPr>
        <a:xfrm>
          <a:off x="5838131" y="685800"/>
          <a:ext cx="1150867" cy="1369310"/>
        </a:xfrm>
        <a:ln>
          <a:solidFill>
            <a:schemeClr val="accent1"/>
          </a:solidFill>
        </a:ln>
      </dgm:spPr>
      <dgm:t>
        <a:bodyPr/>
        <a:lstStyle/>
        <a:p>
          <a:r>
            <a:rPr lang="en-US" sz="1600" dirty="0">
              <a:latin typeface="Arial"/>
              <a:ea typeface="+mn-ea"/>
              <a:cs typeface="+mn-cs"/>
            </a:rPr>
            <a:t>N-structure [11]</a:t>
          </a:r>
        </a:p>
      </dgm:t>
    </dgm:pt>
    <dgm:pt modelId="{8E51B2F4-CE20-41BE-BE1B-FEFF36719F99}" type="parTrans" cxnId="{AF775728-AF63-4F59-A03C-444595D11069}">
      <dgm:prSet/>
      <dgm:spPr>
        <a:ln>
          <a:solidFill>
            <a:schemeClr val="accent1"/>
          </a:solidFill>
        </a:ln>
      </dgm:spPr>
      <dgm:t>
        <a:bodyPr/>
        <a:lstStyle/>
        <a:p>
          <a:endParaRPr lang="en-US"/>
        </a:p>
      </dgm:t>
    </dgm:pt>
    <dgm:pt modelId="{56D6CA82-17E9-4262-9BC2-BFCCE3F153E3}" type="sibTrans" cxnId="{AF775728-AF63-4F59-A03C-444595D11069}">
      <dgm:prSet/>
      <dgm:spPr/>
      <dgm:t>
        <a:bodyPr/>
        <a:lstStyle/>
        <a:p>
          <a:endParaRPr lang="en-US"/>
        </a:p>
      </dgm:t>
    </dgm:pt>
    <dgm:pt modelId="{9A0ABCAC-6C17-4444-AAEF-DC8E49D27578}">
      <dgm:prSet phldrT="[Text]" custT="1">
        <dgm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dgm:style>
      </dgm:prSet>
      <dgm:spPr>
        <a:xfrm>
          <a:off x="1852397" y="411035"/>
          <a:ext cx="677587" cy="284981"/>
        </a:xfrm>
        <a:solidFill>
          <a:schemeClr val="bg1"/>
        </a:solidFill>
      </dgm:spPr>
      <dgm:t>
        <a:bodyPr/>
        <a:lstStyle/>
        <a:p>
          <a:r>
            <a:rPr lang="en-US" sz="1400" b="0" dirty="0" err="1">
              <a:latin typeface="Arial"/>
              <a:ea typeface="+mn-ea"/>
              <a:cs typeface="+mn-cs"/>
            </a:rPr>
            <a:t>XBn</a:t>
          </a:r>
          <a:endParaRPr lang="en-US" sz="1400" b="0" dirty="0">
            <a:latin typeface="Arial"/>
            <a:ea typeface="+mn-ea"/>
            <a:cs typeface="+mn-cs"/>
          </a:endParaRPr>
        </a:p>
        <a:p>
          <a:r>
            <a:rPr lang="en-US" sz="1400" b="0" dirty="0">
              <a:latin typeface="Arial"/>
              <a:ea typeface="+mn-ea"/>
              <a:cs typeface="+mn-cs"/>
            </a:rPr>
            <a:t>[5]</a:t>
          </a:r>
          <a:endParaRPr lang="en-US" sz="1000" b="0" dirty="0">
            <a:latin typeface="Arial"/>
            <a:ea typeface="+mn-ea"/>
            <a:cs typeface="+mn-cs"/>
          </a:endParaRPr>
        </a:p>
      </dgm:t>
    </dgm:pt>
    <dgm:pt modelId="{5CEA1BDA-521E-43D8-857B-380AB4DD58AB}" type="parTrans" cxnId="{3E3CDE63-C9A9-4340-BE77-CD9B9045A8D9}">
      <dgm:prSet/>
      <dgm:spPr/>
      <dgm:t>
        <a:bodyPr/>
        <a:lstStyle/>
        <a:p>
          <a:endParaRPr lang="en-US"/>
        </a:p>
      </dgm:t>
    </dgm:pt>
    <dgm:pt modelId="{716937DC-6DAE-4220-A0CE-AD14B20D8951}" type="sibTrans" cxnId="{3E3CDE63-C9A9-4340-BE77-CD9B9045A8D9}">
      <dgm:prSet/>
      <dgm:spPr/>
      <dgm:t>
        <a:bodyPr/>
        <a:lstStyle/>
        <a:p>
          <a:endParaRPr lang="en-US"/>
        </a:p>
      </dgm:t>
    </dgm:pt>
    <dgm:pt modelId="{09325C6E-FE8D-4A7B-9903-099354CE9964}">
      <dgm:prSet phldrT="[Text]" custT="1">
        <dgm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dgm:style>
      </dgm:prSet>
      <dgm:spPr>
        <a:xfrm>
          <a:off x="5838131" y="685800"/>
          <a:ext cx="1150867" cy="1369310"/>
        </a:xfrm>
        <a:solidFill>
          <a:schemeClr val="bg1">
            <a:lumMod val="75000"/>
          </a:schemeClr>
        </a:solidFill>
        <a:ln>
          <a:solidFill>
            <a:schemeClr val="accent1"/>
          </a:solidFill>
        </a:ln>
      </dgm:spPr>
      <dgm:t>
        <a:bodyPr/>
        <a:lstStyle/>
        <a:p>
          <a:r>
            <a:rPr lang="en-US" sz="1800" dirty="0">
              <a:latin typeface="Arial"/>
              <a:ea typeface="+mn-ea"/>
              <a:cs typeface="+mn-cs"/>
            </a:rPr>
            <a:t>2014</a:t>
          </a:r>
        </a:p>
      </dgm:t>
    </dgm:pt>
    <dgm:pt modelId="{EB4750DA-6241-4270-A290-83FE371245CE}" type="parTrans" cxnId="{A6FEDEC8-2F47-41D0-BD03-345314D9068C}">
      <dgm:prSet/>
      <dgm:spPr/>
      <dgm:t>
        <a:bodyPr/>
        <a:lstStyle/>
        <a:p>
          <a:endParaRPr lang="en-US"/>
        </a:p>
      </dgm:t>
    </dgm:pt>
    <dgm:pt modelId="{0CF238FC-8409-4B68-A472-065F3FC8152A}" type="sibTrans" cxnId="{A6FEDEC8-2F47-41D0-BD03-345314D9068C}">
      <dgm:prSet/>
      <dgm:spPr/>
      <dgm:t>
        <a:bodyPr/>
        <a:lstStyle/>
        <a:p>
          <a:endParaRPr lang="en-US"/>
        </a:p>
      </dgm:t>
    </dgm:pt>
    <dgm:pt modelId="{71885499-227D-4761-A623-B6030B8ADE03}">
      <dgm:prSet phldrT="[Text]" custT="1">
        <dgm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dgm:style>
      </dgm:prSet>
      <dgm:spPr>
        <a:xfrm>
          <a:off x="5838131" y="685800"/>
          <a:ext cx="1150867" cy="1369310"/>
        </a:xfrm>
        <a:ln>
          <a:solidFill>
            <a:schemeClr val="accent1"/>
          </a:solidFill>
        </a:ln>
      </dgm:spPr>
      <dgm:t>
        <a:bodyPr/>
        <a:lstStyle/>
        <a:p>
          <a:r>
            <a:rPr lang="en-US" sz="1600" dirty="0" err="1">
              <a:latin typeface="Arial"/>
              <a:ea typeface="+mn-ea"/>
              <a:cs typeface="+mn-cs"/>
            </a:rPr>
            <a:t>nBn</a:t>
          </a:r>
          <a:r>
            <a:rPr lang="en-US" sz="1600" dirty="0">
              <a:latin typeface="Arial"/>
              <a:ea typeface="+mn-ea"/>
              <a:cs typeface="+mn-cs"/>
            </a:rPr>
            <a:t> [13]</a:t>
          </a:r>
        </a:p>
      </dgm:t>
    </dgm:pt>
    <dgm:pt modelId="{104866C7-3109-4B9D-814C-3193996C4D79}" type="parTrans" cxnId="{E2F8E5F7-60E3-4789-8BC3-02640538F7FF}">
      <dgm:prSet/>
      <dgm:spPr/>
      <dgm:t>
        <a:bodyPr/>
        <a:lstStyle/>
        <a:p>
          <a:endParaRPr lang="en-US"/>
        </a:p>
      </dgm:t>
    </dgm:pt>
    <dgm:pt modelId="{B50DECE6-AFA3-4D60-8816-293EE78AE1E2}" type="sibTrans" cxnId="{E2F8E5F7-60E3-4789-8BC3-02640538F7FF}">
      <dgm:prSet/>
      <dgm:spPr/>
      <dgm:t>
        <a:bodyPr/>
        <a:lstStyle/>
        <a:p>
          <a:endParaRPr lang="en-US"/>
        </a:p>
      </dgm:t>
    </dgm:pt>
    <dgm:pt modelId="{B6B3824D-83F6-1A4B-A9D8-139A7140B83D}">
      <dgm:prSet phldrT="[Text]" custT="1">
        <dgm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dgm:style>
      </dgm:prSet>
      <dgm:spPr>
        <a:xfrm>
          <a:off x="5838131" y="685800"/>
          <a:ext cx="1150867" cy="1369310"/>
        </a:xfrm>
        <a:solidFill>
          <a:schemeClr val="bg1">
            <a:lumMod val="75000"/>
          </a:schemeClr>
        </a:solidFill>
        <a:ln>
          <a:solidFill>
            <a:schemeClr val="accent1"/>
          </a:solidFill>
        </a:ln>
      </dgm:spPr>
      <dgm:t>
        <a:bodyPr/>
        <a:lstStyle/>
        <a:p>
          <a:r>
            <a:rPr lang="en-US" sz="1800" dirty="0">
              <a:latin typeface="Arial"/>
              <a:ea typeface="+mn-ea"/>
              <a:cs typeface="+mn-cs"/>
            </a:rPr>
            <a:t>2016</a:t>
          </a:r>
        </a:p>
      </dgm:t>
    </dgm:pt>
    <dgm:pt modelId="{EAAC7A8B-9B22-FE45-8500-8AFD3F2A4EDB}" type="parTrans" cxnId="{5C1A177A-A648-5349-8AB5-659CD6C08157}">
      <dgm:prSet/>
      <dgm:spPr/>
      <dgm:t>
        <a:bodyPr/>
        <a:lstStyle/>
        <a:p>
          <a:endParaRPr lang="en-US"/>
        </a:p>
      </dgm:t>
    </dgm:pt>
    <dgm:pt modelId="{9FD1E3FB-EFE3-1647-BEED-0EFCDCC57083}" type="sibTrans" cxnId="{5C1A177A-A648-5349-8AB5-659CD6C08157}">
      <dgm:prSet/>
      <dgm:spPr/>
      <dgm:t>
        <a:bodyPr/>
        <a:lstStyle/>
        <a:p>
          <a:endParaRPr lang="en-US"/>
        </a:p>
      </dgm:t>
    </dgm:pt>
    <dgm:pt modelId="{CB80E3E3-FBF6-FD43-A42D-124F58ED33E7}">
      <dgm:prSet phldrT="[Text]">
        <dgm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dgm:style>
      </dgm:prSet>
      <dgm:spPr>
        <a:xfrm>
          <a:off x="5838131" y="685800"/>
          <a:ext cx="1150867" cy="1369310"/>
        </a:xfrm>
        <a:ln>
          <a:solidFill>
            <a:schemeClr val="accent1"/>
          </a:solidFill>
        </a:ln>
      </dgm:spPr>
      <dgm:t>
        <a:bodyPr/>
        <a:lstStyle/>
        <a:p>
          <a:r>
            <a:rPr lang="en-US" dirty="0" err="1">
              <a:latin typeface="Arial"/>
              <a:ea typeface="+mn-ea"/>
              <a:cs typeface="+mn-cs"/>
            </a:rPr>
            <a:t>Ga</a:t>
          </a:r>
          <a:r>
            <a:rPr lang="en-US" dirty="0">
              <a:latin typeface="Arial"/>
              <a:ea typeface="+mn-ea"/>
              <a:cs typeface="+mn-cs"/>
            </a:rPr>
            <a:t>-free W-</a:t>
          </a:r>
          <a:r>
            <a:rPr lang="en-US" dirty="0" err="1">
              <a:latin typeface="Arial"/>
              <a:ea typeface="+mn-ea"/>
              <a:cs typeface="+mn-cs"/>
            </a:rPr>
            <a:t>nBn</a:t>
          </a:r>
          <a:r>
            <a:rPr lang="en-US" dirty="0">
              <a:latin typeface="Arial"/>
              <a:ea typeface="+mn-ea"/>
              <a:cs typeface="+mn-cs"/>
            </a:rPr>
            <a:t> [14]</a:t>
          </a:r>
        </a:p>
      </dgm:t>
    </dgm:pt>
    <dgm:pt modelId="{06CD01B7-1F02-D64D-8184-C939CE837DA8}" type="parTrans" cxnId="{0A746272-2B63-1C43-886B-3BAACEBEEED5}">
      <dgm:prSet/>
      <dgm:spPr/>
      <dgm:t>
        <a:bodyPr/>
        <a:lstStyle/>
        <a:p>
          <a:endParaRPr lang="en-US"/>
        </a:p>
      </dgm:t>
    </dgm:pt>
    <dgm:pt modelId="{6ED94D32-515E-424E-B51C-6D7312FDB539}" type="sibTrans" cxnId="{0A746272-2B63-1C43-886B-3BAACEBEEED5}">
      <dgm:prSet/>
      <dgm:spPr/>
      <dgm:t>
        <a:bodyPr/>
        <a:lstStyle/>
        <a:p>
          <a:endParaRPr lang="en-US"/>
        </a:p>
      </dgm:t>
    </dgm:pt>
    <dgm:pt modelId="{10F96388-0583-894A-9C2B-D26E5388DBE2}">
      <dgm:prSet phldrT="[Text]" custT="1">
        <dgm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dgm:style>
      </dgm:prSet>
      <dgm:spPr>
        <a:xfrm>
          <a:off x="5838131" y="685800"/>
          <a:ext cx="1150867" cy="1369310"/>
        </a:xfrm>
        <a:ln>
          <a:solidFill>
            <a:schemeClr val="accent1"/>
          </a:solidFill>
        </a:ln>
      </dgm:spPr>
      <dgm:t>
        <a:bodyPr/>
        <a:lstStyle/>
        <a:p>
          <a:r>
            <a:rPr lang="en-US" sz="1600" dirty="0" err="1">
              <a:latin typeface="Arial"/>
              <a:ea typeface="+mn-ea"/>
              <a:cs typeface="+mn-cs"/>
            </a:rPr>
            <a:t>Ga</a:t>
          </a:r>
          <a:r>
            <a:rPr lang="en-US" sz="1600" dirty="0">
              <a:latin typeface="Arial"/>
              <a:ea typeface="+mn-ea"/>
              <a:cs typeface="+mn-cs"/>
            </a:rPr>
            <a:t>-free </a:t>
          </a:r>
          <a:r>
            <a:rPr lang="en-US" sz="1600" dirty="0" err="1">
              <a:latin typeface="Arial"/>
              <a:ea typeface="+mn-ea"/>
              <a:cs typeface="+mn-cs"/>
            </a:rPr>
            <a:t>nBn</a:t>
          </a:r>
          <a:r>
            <a:rPr lang="en-US" sz="1600" dirty="0">
              <a:latin typeface="Arial"/>
              <a:ea typeface="+mn-ea"/>
              <a:cs typeface="+mn-cs"/>
            </a:rPr>
            <a:t> [12]</a:t>
          </a:r>
        </a:p>
      </dgm:t>
    </dgm:pt>
    <dgm:pt modelId="{179FA7A5-D80E-8A4E-8483-1D20A8F4E51A}" type="parTrans" cxnId="{F3326B50-96D7-254B-8225-62B0042849FE}">
      <dgm:prSet/>
      <dgm:spPr/>
      <dgm:t>
        <a:bodyPr/>
        <a:lstStyle/>
        <a:p>
          <a:endParaRPr lang="en-US"/>
        </a:p>
      </dgm:t>
    </dgm:pt>
    <dgm:pt modelId="{D52C6F97-F061-6D41-9E25-F56C7A647C9B}" type="sibTrans" cxnId="{F3326B50-96D7-254B-8225-62B0042849FE}">
      <dgm:prSet/>
      <dgm:spPr/>
      <dgm:t>
        <a:bodyPr/>
        <a:lstStyle/>
        <a:p>
          <a:endParaRPr lang="en-US"/>
        </a:p>
      </dgm:t>
    </dgm:pt>
    <dgm:pt modelId="{1F7079DA-C65D-1747-886D-5C609DBE4909}">
      <dgm:prSet phldrT="[Text]" custT="1">
        <dgm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dgm:style>
      </dgm:prSet>
      <dgm:spPr>
        <a:xfrm>
          <a:off x="3734733" y="740007"/>
          <a:ext cx="998079" cy="721530"/>
        </a:xfrm>
        <a:ln>
          <a:solidFill>
            <a:schemeClr val="accent1"/>
          </a:solidFill>
        </a:ln>
      </dgm:spPr>
      <dgm:t>
        <a:bodyPr/>
        <a:lstStyle/>
        <a:p>
          <a:r>
            <a:rPr lang="en-US" sz="1600" b="0" dirty="0" err="1">
              <a:solidFill>
                <a:schemeClr val="tx1"/>
              </a:solidFill>
              <a:latin typeface="Arial"/>
              <a:ea typeface="+mn-ea"/>
              <a:cs typeface="+mn-cs"/>
            </a:rPr>
            <a:t>pBn</a:t>
          </a:r>
          <a:r>
            <a:rPr lang="en-US" sz="1600" b="0" dirty="0">
              <a:solidFill>
                <a:schemeClr val="tx1"/>
              </a:solidFill>
              <a:latin typeface="Arial"/>
              <a:ea typeface="+mn-ea"/>
              <a:cs typeface="+mn-cs"/>
            </a:rPr>
            <a:t> [8]</a:t>
          </a:r>
        </a:p>
      </dgm:t>
    </dgm:pt>
    <dgm:pt modelId="{15CEC485-8C86-4F46-9BF5-48C240F95196}" type="parTrans" cxnId="{9D3A3039-52E0-064E-92FF-8718369B49DC}">
      <dgm:prSet/>
      <dgm:spPr/>
      <dgm:t>
        <a:bodyPr/>
        <a:lstStyle/>
        <a:p>
          <a:endParaRPr lang="en-US"/>
        </a:p>
      </dgm:t>
    </dgm:pt>
    <dgm:pt modelId="{5F5F60D4-F8C1-AF47-A603-F0E04173CA30}" type="sibTrans" cxnId="{9D3A3039-52E0-064E-92FF-8718369B49DC}">
      <dgm:prSet/>
      <dgm:spPr/>
      <dgm:t>
        <a:bodyPr/>
        <a:lstStyle/>
        <a:p>
          <a:endParaRPr lang="en-US"/>
        </a:p>
      </dgm:t>
    </dgm:pt>
    <dgm:pt modelId="{33D3A8A8-C3B3-4303-8860-68B1E029345D}" type="pres">
      <dgm:prSet presAssocID="{0E1C9EA4-BD6D-4475-8B7B-1C0446073E0C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F7FA392D-3F6B-4D5A-A746-F32A4E57419C}" type="pres">
      <dgm:prSet presAssocID="{11C6EFD8-D19A-47E4-9C93-62BCE7A4F020}" presName="root" presStyleCnt="0"/>
      <dgm:spPr/>
    </dgm:pt>
    <dgm:pt modelId="{89105B9D-A08F-4EFC-8CD1-82CEBA888FC9}" type="pres">
      <dgm:prSet presAssocID="{11C6EFD8-D19A-47E4-9C93-62BCE7A4F020}" presName="rootComposite" presStyleCnt="0"/>
      <dgm:spPr/>
    </dgm:pt>
    <dgm:pt modelId="{0D845767-8EF0-4471-BEBB-D41122CEF0D0}" type="pres">
      <dgm:prSet presAssocID="{11C6EFD8-D19A-47E4-9C93-62BCE7A4F020}" presName="rootText" presStyleLbl="node1" presStyleIdx="0" presStyleCnt="9" custScaleX="220801" custScaleY="161956"/>
      <dgm:spPr>
        <a:prstGeom prst="roundRect">
          <a:avLst>
            <a:gd name="adj" fmla="val 10000"/>
          </a:avLst>
        </a:prstGeom>
      </dgm:spPr>
      <dgm:t>
        <a:bodyPr/>
        <a:lstStyle/>
        <a:p>
          <a:endParaRPr lang="en-US"/>
        </a:p>
      </dgm:t>
    </dgm:pt>
    <dgm:pt modelId="{DF2B9E71-DACC-45E5-96FD-B3100141C191}" type="pres">
      <dgm:prSet presAssocID="{11C6EFD8-D19A-47E4-9C93-62BCE7A4F020}" presName="rootConnector" presStyleLbl="node1" presStyleIdx="0" presStyleCnt="9"/>
      <dgm:spPr/>
      <dgm:t>
        <a:bodyPr/>
        <a:lstStyle/>
        <a:p>
          <a:endParaRPr lang="en-US"/>
        </a:p>
      </dgm:t>
    </dgm:pt>
    <dgm:pt modelId="{023331CF-7C8F-42B1-B629-14E9FF682377}" type="pres">
      <dgm:prSet presAssocID="{11C6EFD8-D19A-47E4-9C93-62BCE7A4F020}" presName="childShape" presStyleCnt="0"/>
      <dgm:spPr/>
    </dgm:pt>
    <dgm:pt modelId="{CA3BA860-E487-4B7C-96B0-FD061E383C1E}" type="pres">
      <dgm:prSet presAssocID="{BC646460-1CD8-484A-A830-8211D5584AFC}" presName="Name13" presStyleLbl="parChTrans1D2" presStyleIdx="0" presStyleCnt="14"/>
      <dgm:spPr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482511"/>
              </a:lnTo>
              <a:lnTo>
                <a:pt x="123425" y="482511"/>
              </a:lnTo>
            </a:path>
          </a:pathLst>
        </a:custGeom>
      </dgm:spPr>
      <dgm:t>
        <a:bodyPr/>
        <a:lstStyle/>
        <a:p>
          <a:endParaRPr lang="en-US"/>
        </a:p>
      </dgm:t>
    </dgm:pt>
    <dgm:pt modelId="{E8B613B4-E1B4-4401-979E-3DACB5072DEB}" type="pres">
      <dgm:prSet presAssocID="{724F5373-C360-47CB-8E13-3D5E0560DE7E}" presName="childText" presStyleLbl="bgAcc1" presStyleIdx="0" presStyleCnt="14" custScaleX="251502" custScaleY="498427">
        <dgm:presLayoutVars>
          <dgm:bulletEnabled val="1"/>
        </dgm:presLayoutVars>
      </dgm:prSet>
      <dgm:spPr>
        <a:prstGeom prst="roundRect">
          <a:avLst>
            <a:gd name="adj" fmla="val 10000"/>
          </a:avLst>
        </a:prstGeom>
      </dgm:spPr>
      <dgm:t>
        <a:bodyPr/>
        <a:lstStyle/>
        <a:p>
          <a:endParaRPr lang="en-US"/>
        </a:p>
      </dgm:t>
    </dgm:pt>
    <dgm:pt modelId="{D9EE719D-2121-4EDD-B678-87B5C990789A}" type="pres">
      <dgm:prSet presAssocID="{9B37B01C-4884-4A6D-A848-0BDBB737397A}" presName="Name13" presStyleLbl="parChTrans1D2" presStyleIdx="1" presStyleCnt="14"/>
      <dgm:spPr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1389486"/>
              </a:lnTo>
              <a:lnTo>
                <a:pt x="123425" y="1389486"/>
              </a:lnTo>
            </a:path>
          </a:pathLst>
        </a:custGeom>
      </dgm:spPr>
      <dgm:t>
        <a:bodyPr/>
        <a:lstStyle/>
        <a:p>
          <a:endParaRPr lang="en-US"/>
        </a:p>
      </dgm:t>
    </dgm:pt>
    <dgm:pt modelId="{50F27CAF-8A6E-406C-8A46-73188CE809E6}" type="pres">
      <dgm:prSet presAssocID="{1685A1B1-F2F7-483A-AEBB-EB2A2B40BAE0}" presName="childText" presStyleLbl="bgAcc1" presStyleIdx="1" presStyleCnt="14" custScaleX="412044" custScaleY="603197" custLinFactY="144" custLinFactNeighborX="-12260" custLinFactNeighborY="100000">
        <dgm:presLayoutVars>
          <dgm:bulletEnabled val="1"/>
        </dgm:presLayoutVars>
      </dgm:prSet>
      <dgm:spPr>
        <a:prstGeom prst="roundRect">
          <a:avLst>
            <a:gd name="adj" fmla="val 10000"/>
          </a:avLst>
        </a:prstGeom>
      </dgm:spPr>
      <dgm:t>
        <a:bodyPr/>
        <a:lstStyle/>
        <a:p>
          <a:endParaRPr lang="en-US"/>
        </a:p>
      </dgm:t>
    </dgm:pt>
    <dgm:pt modelId="{7892E3B9-BF65-4E84-897B-BD7AA1D47166}" type="pres">
      <dgm:prSet presAssocID="{BAB5B9C1-1ECB-4E7F-B9EA-0FE3FDEC6580}" presName="root" presStyleCnt="0"/>
      <dgm:spPr/>
    </dgm:pt>
    <dgm:pt modelId="{352E3AE1-AAA7-4892-818B-245D15DB08E4}" type="pres">
      <dgm:prSet presAssocID="{BAB5B9C1-1ECB-4E7F-B9EA-0FE3FDEC6580}" presName="rootComposite" presStyleCnt="0"/>
      <dgm:spPr/>
    </dgm:pt>
    <dgm:pt modelId="{5B6FACAE-336F-4F98-8CB2-B9B49AF04F94}" type="pres">
      <dgm:prSet presAssocID="{BAB5B9C1-1ECB-4E7F-B9EA-0FE3FDEC6580}" presName="rootText" presStyleLbl="node1" presStyleIdx="1" presStyleCnt="9" custScaleX="224424" custScaleY="161956" custLinFactNeighborX="-13806"/>
      <dgm:spPr>
        <a:prstGeom prst="roundRect">
          <a:avLst>
            <a:gd name="adj" fmla="val 10000"/>
          </a:avLst>
        </a:prstGeom>
      </dgm:spPr>
      <dgm:t>
        <a:bodyPr/>
        <a:lstStyle/>
        <a:p>
          <a:endParaRPr lang="en-US"/>
        </a:p>
      </dgm:t>
    </dgm:pt>
    <dgm:pt modelId="{278C1763-618C-44EA-8E31-85FC3EB061C6}" type="pres">
      <dgm:prSet presAssocID="{BAB5B9C1-1ECB-4E7F-B9EA-0FE3FDEC6580}" presName="rootConnector" presStyleLbl="node1" presStyleIdx="1" presStyleCnt="9"/>
      <dgm:spPr/>
      <dgm:t>
        <a:bodyPr/>
        <a:lstStyle/>
        <a:p>
          <a:endParaRPr lang="en-US"/>
        </a:p>
      </dgm:t>
    </dgm:pt>
    <dgm:pt modelId="{2E15CCE8-F193-4783-AB5B-B388678ECED6}" type="pres">
      <dgm:prSet presAssocID="{BAB5B9C1-1ECB-4E7F-B9EA-0FE3FDEC6580}" presName="childShape" presStyleCnt="0"/>
      <dgm:spPr/>
    </dgm:pt>
    <dgm:pt modelId="{0ECFD14F-7E78-4B90-B748-509FFB46EFD8}" type="pres">
      <dgm:prSet presAssocID="{2F282050-38C9-43A2-B3B2-EB41C9A750C4}" presName="Name13" presStyleLbl="parChTrans1D2" presStyleIdx="2" presStyleCnt="14"/>
      <dgm:spPr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440528"/>
              </a:lnTo>
              <a:lnTo>
                <a:pt x="124700" y="440528"/>
              </a:lnTo>
            </a:path>
          </a:pathLst>
        </a:custGeom>
      </dgm:spPr>
      <dgm:t>
        <a:bodyPr/>
        <a:lstStyle/>
        <a:p>
          <a:endParaRPr lang="en-US"/>
        </a:p>
      </dgm:t>
    </dgm:pt>
    <dgm:pt modelId="{9ABB9E37-542F-4D2F-AEB7-8F2F904652F3}" type="pres">
      <dgm:prSet presAssocID="{A7D2C75E-4A30-4852-9383-B9F1D5DF2EDF}" presName="childText" presStyleLbl="bgAcc1" presStyleIdx="2" presStyleCnt="14" custScaleX="392452" custScaleY="450708" custLinFactNeighborX="-43510">
        <dgm:presLayoutVars>
          <dgm:bulletEnabled val="1"/>
        </dgm:presLayoutVars>
      </dgm:prSet>
      <dgm:spPr>
        <a:prstGeom prst="roundRect">
          <a:avLst>
            <a:gd name="adj" fmla="val 10000"/>
          </a:avLst>
        </a:prstGeom>
      </dgm:spPr>
      <dgm:t>
        <a:bodyPr/>
        <a:lstStyle/>
        <a:p>
          <a:endParaRPr lang="en-US"/>
        </a:p>
      </dgm:t>
    </dgm:pt>
    <dgm:pt modelId="{D623E733-7694-4BD2-BD80-03B68AE6F9C8}" type="pres">
      <dgm:prSet presAssocID="{C859B5A1-5B17-40D8-B69E-857D0BF231FA}" presName="Name13" presStyleLbl="parChTrans1D2" presStyleIdx="3" presStyleCnt="14"/>
      <dgm:spPr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1310461"/>
              </a:lnTo>
              <a:lnTo>
                <a:pt x="124700" y="1310461"/>
              </a:lnTo>
            </a:path>
          </a:pathLst>
        </a:custGeom>
      </dgm:spPr>
      <dgm:t>
        <a:bodyPr/>
        <a:lstStyle/>
        <a:p>
          <a:endParaRPr lang="en-US"/>
        </a:p>
      </dgm:t>
    </dgm:pt>
    <dgm:pt modelId="{F3CA233A-E6CA-4AB4-9513-8470514B7933}" type="pres">
      <dgm:prSet presAssocID="{AE8CC224-C89D-4500-AAE1-2410D63D6680}" presName="childText" presStyleLbl="bgAcc1" presStyleIdx="3" presStyleCnt="14" custScaleX="428119" custScaleY="488066" custLinFactNeighborX="-18442" custLinFactNeighborY="34780">
        <dgm:presLayoutVars>
          <dgm:bulletEnabled val="1"/>
        </dgm:presLayoutVars>
      </dgm:prSet>
      <dgm:spPr>
        <a:prstGeom prst="roundRect">
          <a:avLst>
            <a:gd name="adj" fmla="val 10000"/>
          </a:avLst>
        </a:prstGeom>
      </dgm:spPr>
      <dgm:t>
        <a:bodyPr/>
        <a:lstStyle/>
        <a:p>
          <a:endParaRPr lang="en-US"/>
        </a:p>
      </dgm:t>
    </dgm:pt>
    <dgm:pt modelId="{E727075D-C331-45FB-9D33-03937E514929}" type="pres">
      <dgm:prSet presAssocID="{107B1D4D-F347-4629-9756-5CEF8F7124E1}" presName="root" presStyleCnt="0"/>
      <dgm:spPr/>
    </dgm:pt>
    <dgm:pt modelId="{A86B5C48-DE43-4967-BF70-36F84433D9BB}" type="pres">
      <dgm:prSet presAssocID="{107B1D4D-F347-4629-9756-5CEF8F7124E1}" presName="rootComposite" presStyleCnt="0"/>
      <dgm:spPr/>
    </dgm:pt>
    <dgm:pt modelId="{C9FD6FBB-9236-4A78-8095-3D73D76EB64E}" type="pres">
      <dgm:prSet presAssocID="{107B1D4D-F347-4629-9756-5CEF8F7124E1}" presName="rootText" presStyleLbl="node1" presStyleIdx="2" presStyleCnt="9" custScaleX="192538" custScaleY="161956" custLinFactNeighborX="-32974" custLinFactNeighborY="8414"/>
      <dgm:spPr>
        <a:prstGeom prst="roundRect">
          <a:avLst>
            <a:gd name="adj" fmla="val 10000"/>
          </a:avLst>
        </a:prstGeom>
      </dgm:spPr>
      <dgm:t>
        <a:bodyPr/>
        <a:lstStyle/>
        <a:p>
          <a:endParaRPr lang="en-US"/>
        </a:p>
      </dgm:t>
    </dgm:pt>
    <dgm:pt modelId="{99C1781E-F74D-4A53-939F-3BE80385FED9}" type="pres">
      <dgm:prSet presAssocID="{107B1D4D-F347-4629-9756-5CEF8F7124E1}" presName="rootConnector" presStyleLbl="node1" presStyleIdx="2" presStyleCnt="9"/>
      <dgm:spPr/>
      <dgm:t>
        <a:bodyPr/>
        <a:lstStyle/>
        <a:p>
          <a:endParaRPr lang="en-US"/>
        </a:p>
      </dgm:t>
    </dgm:pt>
    <dgm:pt modelId="{30D4803B-5E83-49BA-A4B4-E4A0335D29FA}" type="pres">
      <dgm:prSet presAssocID="{107B1D4D-F347-4629-9756-5CEF8F7124E1}" presName="childShape" presStyleCnt="0"/>
      <dgm:spPr/>
    </dgm:pt>
    <dgm:pt modelId="{6A15F30A-A373-4356-87CE-39F631A78B40}" type="pres">
      <dgm:prSet presAssocID="{5CEA1BDA-521E-43D8-857B-380AB4DD58AB}" presName="Name13" presStyleLbl="parChTrans1D2" presStyleIdx="4" presStyleCnt="14"/>
      <dgm:spPr/>
      <dgm:t>
        <a:bodyPr/>
        <a:lstStyle/>
        <a:p>
          <a:endParaRPr lang="en-US"/>
        </a:p>
      </dgm:t>
    </dgm:pt>
    <dgm:pt modelId="{59C2180C-0CE1-4BBF-889F-71B8478B716B}" type="pres">
      <dgm:prSet presAssocID="{9A0ABCAC-6C17-4444-AAEF-DC8E49D27578}" presName="childText" presStyleLbl="bgAcc1" presStyleIdx="4" presStyleCnt="14" custScaleX="165694" custScaleY="308787" custLinFactY="46062" custLinFactNeighborX="-19005" custLinFactNeighborY="10000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691BD5A-AB83-417F-8B7E-9E72531F864D}" type="pres">
      <dgm:prSet presAssocID="{47FA0EAE-3A57-404F-817C-8E1BD634D865}" presName="root" presStyleCnt="0"/>
      <dgm:spPr/>
    </dgm:pt>
    <dgm:pt modelId="{B2F9D862-26BD-439C-BF81-E6737BCB9FF6}" type="pres">
      <dgm:prSet presAssocID="{47FA0EAE-3A57-404F-817C-8E1BD634D865}" presName="rootComposite" presStyleCnt="0"/>
      <dgm:spPr/>
    </dgm:pt>
    <dgm:pt modelId="{D3442B86-7985-4746-9F9D-2DB55451DEBE}" type="pres">
      <dgm:prSet presAssocID="{47FA0EAE-3A57-404F-817C-8E1BD634D865}" presName="rootText" presStyleLbl="node1" presStyleIdx="3" presStyleCnt="9" custScaleX="224931" custScaleY="161956" custLinFactNeighborX="-41626"/>
      <dgm:spPr>
        <a:prstGeom prst="roundRect">
          <a:avLst>
            <a:gd name="adj" fmla="val 10000"/>
          </a:avLst>
        </a:prstGeom>
      </dgm:spPr>
      <dgm:t>
        <a:bodyPr/>
        <a:lstStyle/>
        <a:p>
          <a:endParaRPr lang="en-US"/>
        </a:p>
      </dgm:t>
    </dgm:pt>
    <dgm:pt modelId="{E861119C-D946-4304-8C65-A864866822D3}" type="pres">
      <dgm:prSet presAssocID="{47FA0EAE-3A57-404F-817C-8E1BD634D865}" presName="rootConnector" presStyleLbl="node1" presStyleIdx="3" presStyleCnt="9"/>
      <dgm:spPr/>
      <dgm:t>
        <a:bodyPr/>
        <a:lstStyle/>
        <a:p>
          <a:endParaRPr lang="en-US"/>
        </a:p>
      </dgm:t>
    </dgm:pt>
    <dgm:pt modelId="{7DBF7652-551D-41C7-B933-936149580ABD}" type="pres">
      <dgm:prSet presAssocID="{47FA0EAE-3A57-404F-817C-8E1BD634D865}" presName="childShape" presStyleCnt="0"/>
      <dgm:spPr/>
    </dgm:pt>
    <dgm:pt modelId="{FA9022BB-2969-4E8D-8CED-0781EE73E62E}" type="pres">
      <dgm:prSet presAssocID="{427897CE-B4DB-4CBA-AA73-A5E330238671}" presName="Name13" presStyleLbl="parChTrans1D2" presStyleIdx="5" presStyleCnt="14"/>
      <dgm:spPr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399478"/>
              </a:lnTo>
              <a:lnTo>
                <a:pt x="124878" y="399478"/>
              </a:lnTo>
            </a:path>
          </a:pathLst>
        </a:custGeom>
      </dgm:spPr>
      <dgm:t>
        <a:bodyPr/>
        <a:lstStyle/>
        <a:p>
          <a:endParaRPr lang="en-US"/>
        </a:p>
      </dgm:t>
    </dgm:pt>
    <dgm:pt modelId="{A3C15B2C-C82C-46DA-83EE-F562E4E87412}" type="pres">
      <dgm:prSet presAssocID="{A14C9578-91A5-42C7-A34F-DCCDB024B542}" presName="childText" presStyleLbl="bgAcc1" presStyleIdx="5" presStyleCnt="14" custScaleX="268010" custScaleY="404051" custLinFactNeighborX="-70702" custLinFactNeighborY="19885">
        <dgm:presLayoutVars>
          <dgm:bulletEnabled val="1"/>
        </dgm:presLayoutVars>
      </dgm:prSet>
      <dgm:spPr>
        <a:prstGeom prst="roundRect">
          <a:avLst>
            <a:gd name="adj" fmla="val 10000"/>
          </a:avLst>
        </a:prstGeom>
      </dgm:spPr>
      <dgm:t>
        <a:bodyPr/>
        <a:lstStyle/>
        <a:p>
          <a:endParaRPr lang="en-US"/>
        </a:p>
      </dgm:t>
    </dgm:pt>
    <dgm:pt modelId="{DC6D6D8A-9861-4A7E-8EAB-10C82145A234}" type="pres">
      <dgm:prSet presAssocID="{7B2468F4-F156-41BC-A6FC-8E5F21BBCE09}" presName="root" presStyleCnt="0"/>
      <dgm:spPr/>
    </dgm:pt>
    <dgm:pt modelId="{0C5B1BA1-6A59-4CE5-8C41-7386FE313A8B}" type="pres">
      <dgm:prSet presAssocID="{7B2468F4-F156-41BC-A6FC-8E5F21BBCE09}" presName="rootComposite" presStyleCnt="0"/>
      <dgm:spPr/>
    </dgm:pt>
    <dgm:pt modelId="{A0B6D585-FEBE-42F0-9CA4-939B540B1689}" type="pres">
      <dgm:prSet presAssocID="{7B2468F4-F156-41BC-A6FC-8E5F21BBCE09}" presName="rootText" presStyleLbl="node1" presStyleIdx="4" presStyleCnt="9" custScaleX="206137" custScaleY="161956" custLinFactNeighborX="-47138"/>
      <dgm:spPr>
        <a:prstGeom prst="roundRect">
          <a:avLst>
            <a:gd name="adj" fmla="val 10000"/>
          </a:avLst>
        </a:prstGeom>
      </dgm:spPr>
      <dgm:t>
        <a:bodyPr/>
        <a:lstStyle/>
        <a:p>
          <a:endParaRPr lang="en-US"/>
        </a:p>
      </dgm:t>
    </dgm:pt>
    <dgm:pt modelId="{2F51C43A-B176-44A9-BC15-6492DF9D5FEC}" type="pres">
      <dgm:prSet presAssocID="{7B2468F4-F156-41BC-A6FC-8E5F21BBCE09}" presName="rootConnector" presStyleLbl="node1" presStyleIdx="4" presStyleCnt="9"/>
      <dgm:spPr/>
      <dgm:t>
        <a:bodyPr/>
        <a:lstStyle/>
        <a:p>
          <a:endParaRPr lang="en-US"/>
        </a:p>
      </dgm:t>
    </dgm:pt>
    <dgm:pt modelId="{1D3E34D4-3903-421C-B7FE-291321B80080}" type="pres">
      <dgm:prSet presAssocID="{7B2468F4-F156-41BC-A6FC-8E5F21BBCE09}" presName="childShape" presStyleCnt="0"/>
      <dgm:spPr/>
    </dgm:pt>
    <dgm:pt modelId="{45012136-5B56-4842-914D-EAAFAB783781}" type="pres">
      <dgm:prSet presAssocID="{C6D64F8E-E4B0-41EA-AEE8-F023048D785A}" presName="Name13" presStyleLbl="parChTrans1D2" presStyleIdx="6" presStyleCnt="14"/>
      <dgm:spPr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404755"/>
              </a:lnTo>
              <a:lnTo>
                <a:pt x="118264" y="404755"/>
              </a:lnTo>
            </a:path>
          </a:pathLst>
        </a:custGeom>
      </dgm:spPr>
      <dgm:t>
        <a:bodyPr/>
        <a:lstStyle/>
        <a:p>
          <a:endParaRPr lang="en-US"/>
        </a:p>
      </dgm:t>
    </dgm:pt>
    <dgm:pt modelId="{AED50380-CB26-4F07-A5A8-3027A9F3091D}" type="pres">
      <dgm:prSet presAssocID="{053B1429-83A2-48E3-8C57-C4749710AB5F}" presName="childText" presStyleLbl="bgAcc1" presStyleIdx="6" presStyleCnt="14" custScaleX="289919" custScaleY="410049" custLinFactNeighborX="-67657">
        <dgm:presLayoutVars>
          <dgm:bulletEnabled val="1"/>
        </dgm:presLayoutVars>
      </dgm:prSet>
      <dgm:spPr>
        <a:prstGeom prst="roundRect">
          <a:avLst>
            <a:gd name="adj" fmla="val 10000"/>
          </a:avLst>
        </a:prstGeom>
      </dgm:spPr>
      <dgm:t>
        <a:bodyPr/>
        <a:lstStyle/>
        <a:p>
          <a:endParaRPr lang="en-US"/>
        </a:p>
      </dgm:t>
    </dgm:pt>
    <dgm:pt modelId="{8D325FB4-0104-2E4D-94A0-4AFF5CD2E779}" type="pres">
      <dgm:prSet presAssocID="{15CEC485-8C86-4F46-9BF5-48C240F95196}" presName="Name13" presStyleLbl="parChTrans1D2" presStyleIdx="7" presStyleCnt="14"/>
      <dgm:spPr/>
      <dgm:t>
        <a:bodyPr/>
        <a:lstStyle/>
        <a:p>
          <a:endParaRPr lang="en-US"/>
        </a:p>
      </dgm:t>
    </dgm:pt>
    <dgm:pt modelId="{09FD6939-5567-0D47-8BA6-8AF325A7EF85}" type="pres">
      <dgm:prSet presAssocID="{1F7079DA-C65D-1747-886D-5C609DBE4909}" presName="childText" presStyleLbl="bgAcc1" presStyleIdx="7" presStyleCnt="14" custScaleX="395555" custScaleY="226247" custLinFactNeighborX="-8733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8DD296D-40C9-42BF-86E8-F190211A983A}" type="pres">
      <dgm:prSet presAssocID="{65DE03A0-0F8C-494C-9F97-BB6CCF47847B}" presName="root" presStyleCnt="0"/>
      <dgm:spPr/>
    </dgm:pt>
    <dgm:pt modelId="{0CAFC78F-BEE1-48A4-9CAA-12290B6B927D}" type="pres">
      <dgm:prSet presAssocID="{65DE03A0-0F8C-494C-9F97-BB6CCF47847B}" presName="rootComposite" presStyleCnt="0"/>
      <dgm:spPr/>
    </dgm:pt>
    <dgm:pt modelId="{487F24E6-A9D5-4596-9C5B-B27D39CB5B0E}" type="pres">
      <dgm:prSet presAssocID="{65DE03A0-0F8C-494C-9F97-BB6CCF47847B}" presName="rootText" presStyleLbl="node1" presStyleIdx="5" presStyleCnt="9" custScaleX="157656" custScaleY="161956" custLinFactNeighborX="-70225"/>
      <dgm:spPr>
        <a:prstGeom prst="roundRect">
          <a:avLst>
            <a:gd name="adj" fmla="val 10000"/>
          </a:avLst>
        </a:prstGeom>
      </dgm:spPr>
      <dgm:t>
        <a:bodyPr/>
        <a:lstStyle/>
        <a:p>
          <a:endParaRPr lang="en-US"/>
        </a:p>
      </dgm:t>
    </dgm:pt>
    <dgm:pt modelId="{03CCDAC1-39A8-48F5-A0AE-715902FEDE1D}" type="pres">
      <dgm:prSet presAssocID="{65DE03A0-0F8C-494C-9F97-BB6CCF47847B}" presName="rootConnector" presStyleLbl="node1" presStyleIdx="5" presStyleCnt="9"/>
      <dgm:spPr/>
      <dgm:t>
        <a:bodyPr/>
        <a:lstStyle/>
        <a:p>
          <a:endParaRPr lang="en-US"/>
        </a:p>
      </dgm:t>
    </dgm:pt>
    <dgm:pt modelId="{47C11B02-D43A-497D-891C-2BE629090024}" type="pres">
      <dgm:prSet presAssocID="{65DE03A0-0F8C-494C-9F97-BB6CCF47847B}" presName="childShape" presStyleCnt="0"/>
      <dgm:spPr/>
    </dgm:pt>
    <dgm:pt modelId="{FFEA31BB-2681-4D64-9667-37D4D88EF22B}" type="pres">
      <dgm:prSet presAssocID="{01420FEE-025B-483F-B5A9-0FC55B551840}" presName="Name13" presStyleLbl="parChTrans1D2" presStyleIdx="8" presStyleCnt="14"/>
      <dgm:spPr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403618"/>
              </a:lnTo>
              <a:lnTo>
                <a:pt x="101202" y="403618"/>
              </a:lnTo>
            </a:path>
          </a:pathLst>
        </a:custGeom>
      </dgm:spPr>
      <dgm:t>
        <a:bodyPr/>
        <a:lstStyle/>
        <a:p>
          <a:endParaRPr lang="en-US"/>
        </a:p>
      </dgm:t>
    </dgm:pt>
    <dgm:pt modelId="{70F1B096-3716-4C1F-8B70-E948B1071901}" type="pres">
      <dgm:prSet presAssocID="{BFC49DDC-B159-46F8-9A5E-4D03510A7E0E}" presName="childText" presStyleLbl="bgAcc1" presStyleIdx="8" presStyleCnt="14" custScaleX="236782" custScaleY="408756" custLinFactNeighborX="-51505">
        <dgm:presLayoutVars>
          <dgm:bulletEnabled val="1"/>
        </dgm:presLayoutVars>
      </dgm:prSet>
      <dgm:spPr>
        <a:prstGeom prst="roundRect">
          <a:avLst>
            <a:gd name="adj" fmla="val 10000"/>
          </a:avLst>
        </a:prstGeom>
      </dgm:spPr>
      <dgm:t>
        <a:bodyPr/>
        <a:lstStyle/>
        <a:p>
          <a:endParaRPr lang="en-US"/>
        </a:p>
      </dgm:t>
    </dgm:pt>
    <dgm:pt modelId="{ADCCB7A8-1743-47F9-AE48-410F93CC810D}" type="pres">
      <dgm:prSet presAssocID="{7C53C0F5-87E6-4C55-80F9-175C239F7CD2}" presName="root" presStyleCnt="0"/>
      <dgm:spPr/>
    </dgm:pt>
    <dgm:pt modelId="{0CADC943-8F97-4102-911A-B4AE7756A511}" type="pres">
      <dgm:prSet presAssocID="{7C53C0F5-87E6-4C55-80F9-175C239F7CD2}" presName="rootComposite" presStyleCnt="0"/>
      <dgm:spPr/>
    </dgm:pt>
    <dgm:pt modelId="{FCF9B5FE-1D7F-4CE7-AC8D-584A6EEAB24F}" type="pres">
      <dgm:prSet presAssocID="{7C53C0F5-87E6-4C55-80F9-175C239F7CD2}" presName="rootText" presStyleLbl="node1" presStyleIdx="6" presStyleCnt="9" custScaleX="221807" custScaleY="137905" custLinFactNeighborX="-23195"/>
      <dgm:spPr>
        <a:prstGeom prst="roundRect">
          <a:avLst>
            <a:gd name="adj" fmla="val 10000"/>
          </a:avLst>
        </a:prstGeom>
      </dgm:spPr>
      <dgm:t>
        <a:bodyPr/>
        <a:lstStyle/>
        <a:p>
          <a:endParaRPr lang="en-US"/>
        </a:p>
      </dgm:t>
    </dgm:pt>
    <dgm:pt modelId="{42E80602-44FD-4301-8DAF-FE03B890A072}" type="pres">
      <dgm:prSet presAssocID="{7C53C0F5-87E6-4C55-80F9-175C239F7CD2}" presName="rootConnector" presStyleLbl="node1" presStyleIdx="6" presStyleCnt="9"/>
      <dgm:spPr/>
      <dgm:t>
        <a:bodyPr/>
        <a:lstStyle/>
        <a:p>
          <a:endParaRPr lang="en-US"/>
        </a:p>
      </dgm:t>
    </dgm:pt>
    <dgm:pt modelId="{86D5E321-44C0-4AEB-9ECB-6E95255E3589}" type="pres">
      <dgm:prSet presAssocID="{7C53C0F5-87E6-4C55-80F9-175C239F7CD2}" presName="childShape" presStyleCnt="0"/>
      <dgm:spPr/>
    </dgm:pt>
    <dgm:pt modelId="{ED81F29E-E64F-469B-A0E6-52A252F685F6}" type="pres">
      <dgm:prSet presAssocID="{8263F5CA-2696-46A0-B79A-74FCAE1E23C2}" presName="Name13" presStyleLbl="parChTrans1D2" presStyleIdx="9" presStyleCnt="14"/>
      <dgm:spPr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716759"/>
              </a:lnTo>
              <a:lnTo>
                <a:pt x="126750" y="716759"/>
              </a:lnTo>
            </a:path>
          </a:pathLst>
        </a:custGeom>
      </dgm:spPr>
      <dgm:t>
        <a:bodyPr/>
        <a:lstStyle/>
        <a:p>
          <a:endParaRPr lang="en-US"/>
        </a:p>
      </dgm:t>
    </dgm:pt>
    <dgm:pt modelId="{AACEE482-DAD0-431E-A84B-2BA7524AC913}" type="pres">
      <dgm:prSet presAssocID="{09EAEDC5-98E8-475E-98A8-7040B133B7E7}" presName="childText" presStyleLbl="bgAcc1" presStyleIdx="9" presStyleCnt="14" custScaleX="377785" custScaleY="361423" custLinFactX="-300000" custLinFactY="311585" custLinFactNeighborX="-376534" custLinFactNeighborY="400000">
        <dgm:presLayoutVars>
          <dgm:bulletEnabled val="1"/>
        </dgm:presLayoutVars>
      </dgm:prSet>
      <dgm:spPr>
        <a:prstGeom prst="roundRect">
          <a:avLst>
            <a:gd name="adj" fmla="val 10000"/>
          </a:avLst>
        </a:prstGeom>
      </dgm:spPr>
      <dgm:t>
        <a:bodyPr/>
        <a:lstStyle/>
        <a:p>
          <a:endParaRPr lang="en-US"/>
        </a:p>
      </dgm:t>
    </dgm:pt>
    <dgm:pt modelId="{788E0E09-1A85-4113-9689-C5D4F002125A}" type="pres">
      <dgm:prSet presAssocID="{8E51B2F4-CE20-41BE-BE1B-FEFF36719F99}" presName="Name13" presStyleLbl="parChTrans1D2" presStyleIdx="10" presStyleCnt="14"/>
      <dgm:spPr/>
      <dgm:t>
        <a:bodyPr/>
        <a:lstStyle/>
        <a:p>
          <a:endParaRPr lang="en-US"/>
        </a:p>
      </dgm:t>
    </dgm:pt>
    <dgm:pt modelId="{AE619228-08A5-424B-9C81-277F2BC24D26}" type="pres">
      <dgm:prSet presAssocID="{6F9D8A71-EA23-4B49-BA4B-F36A35DFA19D}" presName="childText" presStyleLbl="bgAcc1" presStyleIdx="10" presStyleCnt="14" custScaleX="429225" custScaleY="287700" custLinFactY="-156003" custLinFactNeighborX="-56385" custLinFactNeighborY="-20000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0E6E858-1B6B-0E42-AA09-09B476CE6140}" type="pres">
      <dgm:prSet presAssocID="{179FA7A5-D80E-8A4E-8483-1D20A8F4E51A}" presName="Name13" presStyleLbl="parChTrans1D2" presStyleIdx="11" presStyleCnt="14"/>
      <dgm:spPr/>
      <dgm:t>
        <a:bodyPr/>
        <a:lstStyle/>
        <a:p>
          <a:endParaRPr lang="en-US"/>
        </a:p>
      </dgm:t>
    </dgm:pt>
    <dgm:pt modelId="{454F3432-5167-744C-B098-7175B8936375}" type="pres">
      <dgm:prSet presAssocID="{10F96388-0583-894A-9C2B-D26E5388DBE2}" presName="childText" presStyleLbl="bgAcc1" presStyleIdx="11" presStyleCnt="14" custScaleX="291227" custScaleY="540914" custLinFactY="-100307" custLinFactNeighborX="-34239" custLinFactNeighborY="-20000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EFF7013-9C07-4750-B663-701CB6BBEE8A}" type="pres">
      <dgm:prSet presAssocID="{09325C6E-FE8D-4A7B-9903-099354CE9964}" presName="root" presStyleCnt="0"/>
      <dgm:spPr/>
    </dgm:pt>
    <dgm:pt modelId="{2D5BCC5C-228D-4E29-9AAB-BE1CA7979F45}" type="pres">
      <dgm:prSet presAssocID="{09325C6E-FE8D-4A7B-9903-099354CE9964}" presName="rootComposite" presStyleCnt="0"/>
      <dgm:spPr/>
    </dgm:pt>
    <dgm:pt modelId="{9C29C0F3-2B7F-479F-B81C-351131472B9F}" type="pres">
      <dgm:prSet presAssocID="{09325C6E-FE8D-4A7B-9903-099354CE9964}" presName="rootText" presStyleLbl="node1" presStyleIdx="7" presStyleCnt="9" custScaleX="180743" custScaleY="147012" custLinFactNeighborX="-599" custLinFactNeighborY="-19137"/>
      <dgm:spPr/>
      <dgm:t>
        <a:bodyPr/>
        <a:lstStyle/>
        <a:p>
          <a:endParaRPr lang="en-US"/>
        </a:p>
      </dgm:t>
    </dgm:pt>
    <dgm:pt modelId="{9AE72522-4788-432F-BF80-8546C6CE7474}" type="pres">
      <dgm:prSet presAssocID="{09325C6E-FE8D-4A7B-9903-099354CE9964}" presName="rootConnector" presStyleLbl="node1" presStyleIdx="7" presStyleCnt="9"/>
      <dgm:spPr/>
      <dgm:t>
        <a:bodyPr/>
        <a:lstStyle/>
        <a:p>
          <a:endParaRPr lang="en-US"/>
        </a:p>
      </dgm:t>
    </dgm:pt>
    <dgm:pt modelId="{BBBA21E5-ADA0-43D7-B25D-D17352B47B4C}" type="pres">
      <dgm:prSet presAssocID="{09325C6E-FE8D-4A7B-9903-099354CE9964}" presName="childShape" presStyleCnt="0"/>
      <dgm:spPr/>
    </dgm:pt>
    <dgm:pt modelId="{82465FB5-7960-4E46-8873-7B7E1067CD4F}" type="pres">
      <dgm:prSet presAssocID="{104866C7-3109-4B9D-814C-3193996C4D79}" presName="Name13" presStyleLbl="parChTrans1D2" presStyleIdx="12" presStyleCnt="14"/>
      <dgm:spPr/>
      <dgm:t>
        <a:bodyPr/>
        <a:lstStyle/>
        <a:p>
          <a:endParaRPr lang="en-US"/>
        </a:p>
      </dgm:t>
    </dgm:pt>
    <dgm:pt modelId="{8378D1E6-38F8-4526-975F-3B2337742C15}" type="pres">
      <dgm:prSet presAssocID="{71885499-227D-4761-A623-B6030B8ADE03}" presName="childText" presStyleLbl="bgAcc1" presStyleIdx="12" presStyleCnt="14" custScaleX="162307" custScaleY="311993" custLinFactNeighborX="-2370" custLinFactNeighborY="3062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721F138-9F3C-774C-B4DF-E7201A59DDAD}" type="pres">
      <dgm:prSet presAssocID="{B6B3824D-83F6-1A4B-A9D8-139A7140B83D}" presName="root" presStyleCnt="0"/>
      <dgm:spPr/>
    </dgm:pt>
    <dgm:pt modelId="{9856F129-AF1B-CA46-B6D7-1B0755E1D204}" type="pres">
      <dgm:prSet presAssocID="{B6B3824D-83F6-1A4B-A9D8-139A7140B83D}" presName="rootComposite" presStyleCnt="0"/>
      <dgm:spPr/>
    </dgm:pt>
    <dgm:pt modelId="{431EB50C-4B8A-4C4F-BA84-D1393001ACB3}" type="pres">
      <dgm:prSet presAssocID="{B6B3824D-83F6-1A4B-A9D8-139A7140B83D}" presName="rootText" presStyleLbl="node1" presStyleIdx="8" presStyleCnt="9" custScaleX="180743" custScaleY="147012" custLinFactNeighborX="14543" custLinFactNeighborY="-19137"/>
      <dgm:spPr/>
      <dgm:t>
        <a:bodyPr/>
        <a:lstStyle/>
        <a:p>
          <a:endParaRPr lang="en-US"/>
        </a:p>
      </dgm:t>
    </dgm:pt>
    <dgm:pt modelId="{DF33DC81-DC0B-AF40-BE31-F33559673300}" type="pres">
      <dgm:prSet presAssocID="{B6B3824D-83F6-1A4B-A9D8-139A7140B83D}" presName="rootConnector" presStyleLbl="node1" presStyleIdx="8" presStyleCnt="9"/>
      <dgm:spPr/>
      <dgm:t>
        <a:bodyPr/>
        <a:lstStyle/>
        <a:p>
          <a:endParaRPr lang="en-US"/>
        </a:p>
      </dgm:t>
    </dgm:pt>
    <dgm:pt modelId="{3DB3560B-9B29-6C43-97E3-A8CF33CD02B1}" type="pres">
      <dgm:prSet presAssocID="{B6B3824D-83F6-1A4B-A9D8-139A7140B83D}" presName="childShape" presStyleCnt="0"/>
      <dgm:spPr/>
    </dgm:pt>
    <dgm:pt modelId="{C748C36A-A944-7046-BDBA-01253DB351D9}" type="pres">
      <dgm:prSet presAssocID="{06CD01B7-1F02-D64D-8184-C939CE837DA8}" presName="Name13" presStyleLbl="parChTrans1D2" presStyleIdx="13" presStyleCnt="14"/>
      <dgm:spPr/>
      <dgm:t>
        <a:bodyPr/>
        <a:lstStyle/>
        <a:p>
          <a:endParaRPr lang="en-US"/>
        </a:p>
      </dgm:t>
    </dgm:pt>
    <dgm:pt modelId="{2759E802-6AA1-E444-A0EA-595640CC1D5D}" type="pres">
      <dgm:prSet presAssocID="{CB80E3E3-FBF6-FD43-A42D-124F58ED33E7}" presName="childText" presStyleLbl="bgAcc1" presStyleIdx="13" presStyleCnt="14" custScaleX="306482" custScaleY="584899" custLinFactNeighborX="-76590" custLinFactNeighborY="687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0A746272-2B63-1C43-886B-3BAACEBEEED5}" srcId="{B6B3824D-83F6-1A4B-A9D8-139A7140B83D}" destId="{CB80E3E3-FBF6-FD43-A42D-124F58ED33E7}" srcOrd="0" destOrd="0" parTransId="{06CD01B7-1F02-D64D-8184-C939CE837DA8}" sibTransId="{6ED94D32-515E-424E-B51C-6D7312FDB539}"/>
    <dgm:cxn modelId="{18C812E2-803B-4636-9DED-5DAAD322AB31}" srcId="{47FA0EAE-3A57-404F-817C-8E1BD634D865}" destId="{A14C9578-91A5-42C7-A34F-DCCDB024B542}" srcOrd="0" destOrd="0" parTransId="{427897CE-B4DB-4CBA-AA73-A5E330238671}" sibTransId="{6E234FA4-662B-4C67-86CA-DC9FA877C401}"/>
    <dgm:cxn modelId="{B56E3EF1-4505-B144-8E28-843428FCB713}" type="presOf" srcId="{6F9D8A71-EA23-4B49-BA4B-F36A35DFA19D}" destId="{AE619228-08A5-424B-9C81-277F2BC24D26}" srcOrd="0" destOrd="0" presId="urn:microsoft.com/office/officeart/2005/8/layout/hierarchy3"/>
    <dgm:cxn modelId="{0F94D032-FB33-3A40-98E2-621D4DDA4766}" type="presOf" srcId="{107B1D4D-F347-4629-9756-5CEF8F7124E1}" destId="{99C1781E-F74D-4A53-939F-3BE80385FED9}" srcOrd="1" destOrd="0" presId="urn:microsoft.com/office/officeart/2005/8/layout/hierarchy3"/>
    <dgm:cxn modelId="{7BC59D04-1752-A642-8152-3CFA02F92DAF}" type="presOf" srcId="{8263F5CA-2696-46A0-B79A-74FCAE1E23C2}" destId="{ED81F29E-E64F-469B-A0E6-52A252F685F6}" srcOrd="0" destOrd="0" presId="urn:microsoft.com/office/officeart/2005/8/layout/hierarchy3"/>
    <dgm:cxn modelId="{915FEC1B-6B59-454A-AAA6-7F78D38B3395}" type="presOf" srcId="{09325C6E-FE8D-4A7B-9903-099354CE9964}" destId="{9AE72522-4788-432F-BF80-8546C6CE7474}" srcOrd="1" destOrd="0" presId="urn:microsoft.com/office/officeart/2005/8/layout/hierarchy3"/>
    <dgm:cxn modelId="{E0666A23-608F-1D42-9591-5012E78ED64C}" type="presOf" srcId="{CB80E3E3-FBF6-FD43-A42D-124F58ED33E7}" destId="{2759E802-6AA1-E444-A0EA-595640CC1D5D}" srcOrd="0" destOrd="0" presId="urn:microsoft.com/office/officeart/2005/8/layout/hierarchy3"/>
    <dgm:cxn modelId="{59519BF0-A3CE-264F-9C88-5F9FE815AA5D}" type="presOf" srcId="{09EAEDC5-98E8-475E-98A8-7040B133B7E7}" destId="{AACEE482-DAD0-431E-A84B-2BA7524AC913}" srcOrd="0" destOrd="0" presId="urn:microsoft.com/office/officeart/2005/8/layout/hierarchy3"/>
    <dgm:cxn modelId="{BB62BB63-0043-BA41-89DD-22C46084A010}" type="presOf" srcId="{724F5373-C360-47CB-8E13-3D5E0560DE7E}" destId="{E8B613B4-E1B4-4401-979E-3DACB5072DEB}" srcOrd="0" destOrd="0" presId="urn:microsoft.com/office/officeart/2005/8/layout/hierarchy3"/>
    <dgm:cxn modelId="{9CEF3725-C871-484B-844F-5348789A55F5}" srcId="{0E1C9EA4-BD6D-4475-8B7B-1C0446073E0C}" destId="{11C6EFD8-D19A-47E4-9C93-62BCE7A4F020}" srcOrd="0" destOrd="0" parTransId="{8448D7AE-E1A3-4009-99D0-4D208C3339FF}" sibTransId="{200DFEE7-4C54-4B06-A022-FBFAAADFA076}"/>
    <dgm:cxn modelId="{01545DFD-AF37-9E46-A26E-5A6A0985A7A0}" type="presOf" srcId="{9B37B01C-4884-4A6D-A848-0BDBB737397A}" destId="{D9EE719D-2121-4EDD-B678-87B5C990789A}" srcOrd="0" destOrd="0" presId="urn:microsoft.com/office/officeart/2005/8/layout/hierarchy3"/>
    <dgm:cxn modelId="{BF349B45-8EC1-4265-B8F5-AFFD6187F96C}" srcId="{0E1C9EA4-BD6D-4475-8B7B-1C0446073E0C}" destId="{7B2468F4-F156-41BC-A6FC-8E5F21BBCE09}" srcOrd="4" destOrd="0" parTransId="{4340A184-2565-4476-800B-3706A63D04FD}" sibTransId="{A272AE51-C8EE-4694-94F1-47E3E85545C2}"/>
    <dgm:cxn modelId="{2F064D63-E3E5-774C-AADD-271814A19A21}" type="presOf" srcId="{10F96388-0583-894A-9C2B-D26E5388DBE2}" destId="{454F3432-5167-744C-B098-7175B8936375}" srcOrd="0" destOrd="0" presId="urn:microsoft.com/office/officeart/2005/8/layout/hierarchy3"/>
    <dgm:cxn modelId="{96A4F2AF-CFE8-4C40-98E3-FA71DDAC215B}" type="presOf" srcId="{09325C6E-FE8D-4A7B-9903-099354CE9964}" destId="{9C29C0F3-2B7F-479F-B81C-351131472B9F}" srcOrd="0" destOrd="0" presId="urn:microsoft.com/office/officeart/2005/8/layout/hierarchy3"/>
    <dgm:cxn modelId="{EE3E435C-DE48-A043-8F81-218D84A0F80C}" type="presOf" srcId="{7B2468F4-F156-41BC-A6FC-8E5F21BBCE09}" destId="{2F51C43A-B176-44A9-BC15-6492DF9D5FEC}" srcOrd="1" destOrd="0" presId="urn:microsoft.com/office/officeart/2005/8/layout/hierarchy3"/>
    <dgm:cxn modelId="{A557BFF7-1C0E-4FD7-9201-AABC5DEA83D7}" srcId="{7B2468F4-F156-41BC-A6FC-8E5F21BBCE09}" destId="{053B1429-83A2-48E3-8C57-C4749710AB5F}" srcOrd="0" destOrd="0" parTransId="{C6D64F8E-E4B0-41EA-AEE8-F023048D785A}" sibTransId="{DF5BBB05-B92D-4E5A-AE80-7E09A286AAA7}"/>
    <dgm:cxn modelId="{69D3C07F-2F40-5E47-AA73-101E5E3E8770}" type="presOf" srcId="{47FA0EAE-3A57-404F-817C-8E1BD634D865}" destId="{E861119C-D946-4304-8C65-A864866822D3}" srcOrd="1" destOrd="0" presId="urn:microsoft.com/office/officeart/2005/8/layout/hierarchy3"/>
    <dgm:cxn modelId="{DD577E2F-E0F2-0E41-9DD2-7DB62100160B}" type="presOf" srcId="{C859B5A1-5B17-40D8-B69E-857D0BF231FA}" destId="{D623E733-7694-4BD2-BD80-03B68AE6F9C8}" srcOrd="0" destOrd="0" presId="urn:microsoft.com/office/officeart/2005/8/layout/hierarchy3"/>
    <dgm:cxn modelId="{F3326B50-96D7-254B-8225-62B0042849FE}" srcId="{7C53C0F5-87E6-4C55-80F9-175C239F7CD2}" destId="{10F96388-0583-894A-9C2B-D26E5388DBE2}" srcOrd="2" destOrd="0" parTransId="{179FA7A5-D80E-8A4E-8483-1D20A8F4E51A}" sibTransId="{D52C6F97-F061-6D41-9E25-F56C7A647C9B}"/>
    <dgm:cxn modelId="{FE11D285-9508-7F4C-9B2A-4E6C641A0B94}" type="presOf" srcId="{06CD01B7-1F02-D64D-8184-C939CE837DA8}" destId="{C748C36A-A944-7046-BDBA-01253DB351D9}" srcOrd="0" destOrd="0" presId="urn:microsoft.com/office/officeart/2005/8/layout/hierarchy3"/>
    <dgm:cxn modelId="{36B41A4C-CFEF-4F3F-8E64-E32930D6CBA5}" srcId="{11C6EFD8-D19A-47E4-9C93-62BCE7A4F020}" destId="{724F5373-C360-47CB-8E13-3D5E0560DE7E}" srcOrd="0" destOrd="0" parTransId="{BC646460-1CD8-484A-A830-8211D5584AFC}" sibTransId="{3ADD7775-3CE4-41E2-A02D-AAAD8A717608}"/>
    <dgm:cxn modelId="{0AB7960B-949E-1446-875B-52DBA6D0CBFA}" type="presOf" srcId="{A14C9578-91A5-42C7-A34F-DCCDB024B542}" destId="{A3C15B2C-C82C-46DA-83EE-F562E4E87412}" srcOrd="0" destOrd="0" presId="urn:microsoft.com/office/officeart/2005/8/layout/hierarchy3"/>
    <dgm:cxn modelId="{F895A73F-4031-AA45-9B8B-59A4FA10811B}" type="presOf" srcId="{7B2468F4-F156-41BC-A6FC-8E5F21BBCE09}" destId="{A0B6D585-FEBE-42F0-9CA4-939B540B1689}" srcOrd="0" destOrd="0" presId="urn:microsoft.com/office/officeart/2005/8/layout/hierarchy3"/>
    <dgm:cxn modelId="{A6FEDEC8-2F47-41D0-BD03-345314D9068C}" srcId="{0E1C9EA4-BD6D-4475-8B7B-1C0446073E0C}" destId="{09325C6E-FE8D-4A7B-9903-099354CE9964}" srcOrd="7" destOrd="0" parTransId="{EB4750DA-6241-4270-A290-83FE371245CE}" sibTransId="{0CF238FC-8409-4B68-A472-065F3FC8152A}"/>
    <dgm:cxn modelId="{246C1802-E92C-2640-A6D6-9706AADFA940}" type="presOf" srcId="{BAB5B9C1-1ECB-4E7F-B9EA-0FE3FDEC6580}" destId="{278C1763-618C-44EA-8E31-85FC3EB061C6}" srcOrd="1" destOrd="0" presId="urn:microsoft.com/office/officeart/2005/8/layout/hierarchy3"/>
    <dgm:cxn modelId="{5D507FB7-2A8B-4146-9BF6-D7FA7F709C99}" type="presOf" srcId="{1F7079DA-C65D-1747-886D-5C609DBE4909}" destId="{09FD6939-5567-0D47-8BA6-8AF325A7EF85}" srcOrd="0" destOrd="0" presId="urn:microsoft.com/office/officeart/2005/8/layout/hierarchy3"/>
    <dgm:cxn modelId="{32C6A654-9751-4A67-B202-077AB6CEE7C8}" srcId="{7C53C0F5-87E6-4C55-80F9-175C239F7CD2}" destId="{09EAEDC5-98E8-475E-98A8-7040B133B7E7}" srcOrd="0" destOrd="0" parTransId="{8263F5CA-2696-46A0-B79A-74FCAE1E23C2}" sibTransId="{76AA01FC-6051-4226-A8A2-0A5024AE2481}"/>
    <dgm:cxn modelId="{25742944-E6BD-AC41-B2B3-CAF29754FFAD}" type="presOf" srcId="{1685A1B1-F2F7-483A-AEBB-EB2A2B40BAE0}" destId="{50F27CAF-8A6E-406C-8A46-73188CE809E6}" srcOrd="0" destOrd="0" presId="urn:microsoft.com/office/officeart/2005/8/layout/hierarchy3"/>
    <dgm:cxn modelId="{7E3B1CE5-048D-3F40-AA07-F0C675BDCFF9}" type="presOf" srcId="{71885499-227D-4761-A623-B6030B8ADE03}" destId="{8378D1E6-38F8-4526-975F-3B2337742C15}" srcOrd="0" destOrd="0" presId="urn:microsoft.com/office/officeart/2005/8/layout/hierarchy3"/>
    <dgm:cxn modelId="{2B7FB41C-D8D4-3743-9309-9BDCA2D0B2B7}" type="presOf" srcId="{11C6EFD8-D19A-47E4-9C93-62BCE7A4F020}" destId="{DF2B9E71-DACC-45E5-96FD-B3100141C191}" srcOrd="1" destOrd="0" presId="urn:microsoft.com/office/officeart/2005/8/layout/hierarchy3"/>
    <dgm:cxn modelId="{A2BEDD3E-DD56-4038-93F7-28D61885D5C3}" srcId="{0E1C9EA4-BD6D-4475-8B7B-1C0446073E0C}" destId="{65DE03A0-0F8C-494C-9F97-BB6CCF47847B}" srcOrd="5" destOrd="0" parTransId="{3BB92449-5E64-4C71-A4E5-8F2524135E70}" sibTransId="{97D6C998-8677-4CFF-8D1B-E0418309FF62}"/>
    <dgm:cxn modelId="{D1F252A7-B3E0-5C41-A3CE-DFD699C7BA32}" type="presOf" srcId="{47FA0EAE-3A57-404F-817C-8E1BD634D865}" destId="{D3442B86-7985-4746-9F9D-2DB55451DEBE}" srcOrd="0" destOrd="0" presId="urn:microsoft.com/office/officeart/2005/8/layout/hierarchy3"/>
    <dgm:cxn modelId="{9D3A3039-52E0-064E-92FF-8718369B49DC}" srcId="{7B2468F4-F156-41BC-A6FC-8E5F21BBCE09}" destId="{1F7079DA-C65D-1747-886D-5C609DBE4909}" srcOrd="1" destOrd="0" parTransId="{15CEC485-8C86-4F46-9BF5-48C240F95196}" sibTransId="{5F5F60D4-F8C1-AF47-A603-F0E04173CA30}"/>
    <dgm:cxn modelId="{E2F8E5F7-60E3-4789-8BC3-02640538F7FF}" srcId="{09325C6E-FE8D-4A7B-9903-099354CE9964}" destId="{71885499-227D-4761-A623-B6030B8ADE03}" srcOrd="0" destOrd="0" parTransId="{104866C7-3109-4B9D-814C-3193996C4D79}" sibTransId="{B50DECE6-AFA3-4D60-8816-293EE78AE1E2}"/>
    <dgm:cxn modelId="{FF9601E2-A284-2046-9249-3DA94671AEAE}" type="presOf" srcId="{15CEC485-8C86-4F46-9BF5-48C240F95196}" destId="{8D325FB4-0104-2E4D-94A0-4AFF5CD2E779}" srcOrd="0" destOrd="0" presId="urn:microsoft.com/office/officeart/2005/8/layout/hierarchy3"/>
    <dgm:cxn modelId="{470EBE3D-182A-8145-BD72-10FD42FE9730}" type="presOf" srcId="{107B1D4D-F347-4629-9756-5CEF8F7124E1}" destId="{C9FD6FBB-9236-4A78-8095-3D73D76EB64E}" srcOrd="0" destOrd="0" presId="urn:microsoft.com/office/officeart/2005/8/layout/hierarchy3"/>
    <dgm:cxn modelId="{946B9E1A-1F6F-47A3-9E32-A7F23484AC09}" srcId="{BAB5B9C1-1ECB-4E7F-B9EA-0FE3FDEC6580}" destId="{A7D2C75E-4A30-4852-9383-B9F1D5DF2EDF}" srcOrd="0" destOrd="0" parTransId="{2F282050-38C9-43A2-B3B2-EB41C9A750C4}" sibTransId="{203C689A-0DB7-4450-901A-604477240B73}"/>
    <dgm:cxn modelId="{8B0CB880-8EDF-2645-931A-A5BC0917F15F}" type="presOf" srcId="{01420FEE-025B-483F-B5A9-0FC55B551840}" destId="{FFEA31BB-2681-4D64-9667-37D4D88EF22B}" srcOrd="0" destOrd="0" presId="urn:microsoft.com/office/officeart/2005/8/layout/hierarchy3"/>
    <dgm:cxn modelId="{EAE6B952-8FC3-8A4E-A02D-32C4F4975D89}" type="presOf" srcId="{BC646460-1CD8-484A-A830-8211D5584AFC}" destId="{CA3BA860-E487-4B7C-96B0-FD061E383C1E}" srcOrd="0" destOrd="0" presId="urn:microsoft.com/office/officeart/2005/8/layout/hierarchy3"/>
    <dgm:cxn modelId="{BDB3C493-3AE7-4889-A2FC-3803623FFB3D}" srcId="{0E1C9EA4-BD6D-4475-8B7B-1C0446073E0C}" destId="{47FA0EAE-3A57-404F-817C-8E1BD634D865}" srcOrd="3" destOrd="0" parTransId="{DF296DAE-3561-4301-BE1F-78DE06352DB8}" sibTransId="{14695222-DAD8-47B7-BF40-43A0A09C9EC4}"/>
    <dgm:cxn modelId="{221F4E71-E84E-42B2-B02B-B3E2E476DFA3}" srcId="{BAB5B9C1-1ECB-4E7F-B9EA-0FE3FDEC6580}" destId="{AE8CC224-C89D-4500-AAE1-2410D63D6680}" srcOrd="1" destOrd="0" parTransId="{C859B5A1-5B17-40D8-B69E-857D0BF231FA}" sibTransId="{7EB74183-C122-4311-8EC5-803274BB908C}"/>
    <dgm:cxn modelId="{624EBF7C-FE9F-9848-A43B-29BE04956F02}" type="presOf" srcId="{BAB5B9C1-1ECB-4E7F-B9EA-0FE3FDEC6580}" destId="{5B6FACAE-336F-4F98-8CB2-B9B49AF04F94}" srcOrd="0" destOrd="0" presId="urn:microsoft.com/office/officeart/2005/8/layout/hierarchy3"/>
    <dgm:cxn modelId="{26DE7643-5138-164F-B15D-275CC3243A6E}" type="presOf" srcId="{A7D2C75E-4A30-4852-9383-B9F1D5DF2EDF}" destId="{9ABB9E37-542F-4D2F-AEB7-8F2F904652F3}" srcOrd="0" destOrd="0" presId="urn:microsoft.com/office/officeart/2005/8/layout/hierarchy3"/>
    <dgm:cxn modelId="{8D47C8BF-6093-9342-9E0F-AD1A429DAB85}" type="presOf" srcId="{7C53C0F5-87E6-4C55-80F9-175C239F7CD2}" destId="{FCF9B5FE-1D7F-4CE7-AC8D-584A6EEAB24F}" srcOrd="0" destOrd="0" presId="urn:microsoft.com/office/officeart/2005/8/layout/hierarchy3"/>
    <dgm:cxn modelId="{E4F13989-5027-4C43-A037-03F3EFCE5C75}" type="presOf" srcId="{C6D64F8E-E4B0-41EA-AEE8-F023048D785A}" destId="{45012136-5B56-4842-914D-EAAFAB783781}" srcOrd="0" destOrd="0" presId="urn:microsoft.com/office/officeart/2005/8/layout/hierarchy3"/>
    <dgm:cxn modelId="{E7CED0A4-D38D-2C40-9E0F-255A704CEE2E}" type="presOf" srcId="{B6B3824D-83F6-1A4B-A9D8-139A7140B83D}" destId="{431EB50C-4B8A-4C4F-BA84-D1393001ACB3}" srcOrd="0" destOrd="0" presId="urn:microsoft.com/office/officeart/2005/8/layout/hierarchy3"/>
    <dgm:cxn modelId="{8E73C70D-F8C2-B343-8C97-D1A4130FE135}" type="presOf" srcId="{427897CE-B4DB-4CBA-AA73-A5E330238671}" destId="{FA9022BB-2969-4E8D-8CED-0781EE73E62E}" srcOrd="0" destOrd="0" presId="urn:microsoft.com/office/officeart/2005/8/layout/hierarchy3"/>
    <dgm:cxn modelId="{3E3CDE63-C9A9-4340-BE77-CD9B9045A8D9}" srcId="{107B1D4D-F347-4629-9756-5CEF8F7124E1}" destId="{9A0ABCAC-6C17-4444-AAEF-DC8E49D27578}" srcOrd="0" destOrd="0" parTransId="{5CEA1BDA-521E-43D8-857B-380AB4DD58AB}" sibTransId="{716937DC-6DAE-4220-A0CE-AD14B20D8951}"/>
    <dgm:cxn modelId="{948499D8-EB2F-0440-B272-9AF317DB6913}" type="presOf" srcId="{053B1429-83A2-48E3-8C57-C4749710AB5F}" destId="{AED50380-CB26-4F07-A5A8-3027A9F3091D}" srcOrd="0" destOrd="0" presId="urn:microsoft.com/office/officeart/2005/8/layout/hierarchy3"/>
    <dgm:cxn modelId="{10F3E3F4-BF00-F34D-907D-256632C9CFEE}" type="presOf" srcId="{AE8CC224-C89D-4500-AAE1-2410D63D6680}" destId="{F3CA233A-E6CA-4AB4-9513-8470514B7933}" srcOrd="0" destOrd="0" presId="urn:microsoft.com/office/officeart/2005/8/layout/hierarchy3"/>
    <dgm:cxn modelId="{301E1F57-1B07-EF40-8FAC-DA8803E86739}" type="presOf" srcId="{11C6EFD8-D19A-47E4-9C93-62BCE7A4F020}" destId="{0D845767-8EF0-4471-BEBB-D41122CEF0D0}" srcOrd="0" destOrd="0" presId="urn:microsoft.com/office/officeart/2005/8/layout/hierarchy3"/>
    <dgm:cxn modelId="{B061A403-7458-014E-9788-FD33C6479703}" type="presOf" srcId="{B6B3824D-83F6-1A4B-A9D8-139A7140B83D}" destId="{DF33DC81-DC0B-AF40-BE31-F33559673300}" srcOrd="1" destOrd="0" presId="urn:microsoft.com/office/officeart/2005/8/layout/hierarchy3"/>
    <dgm:cxn modelId="{80AF21B6-BDF0-7740-B0E0-CCB46B5C4B6D}" type="presOf" srcId="{BFC49DDC-B159-46F8-9A5E-4D03510A7E0E}" destId="{70F1B096-3716-4C1F-8B70-E948B1071901}" srcOrd="0" destOrd="0" presId="urn:microsoft.com/office/officeart/2005/8/layout/hierarchy3"/>
    <dgm:cxn modelId="{DFC89512-A1CF-4CC7-9077-684349A16514}" srcId="{11C6EFD8-D19A-47E4-9C93-62BCE7A4F020}" destId="{1685A1B1-F2F7-483A-AEBB-EB2A2B40BAE0}" srcOrd="1" destOrd="0" parTransId="{9B37B01C-4884-4A6D-A848-0BDBB737397A}" sibTransId="{0E456C07-2A3A-42D1-A65D-1839D18C63A6}"/>
    <dgm:cxn modelId="{3AC63613-5610-6246-B2D5-5EFDE345C955}" type="presOf" srcId="{104866C7-3109-4B9D-814C-3193996C4D79}" destId="{82465FB5-7960-4E46-8873-7B7E1067CD4F}" srcOrd="0" destOrd="0" presId="urn:microsoft.com/office/officeart/2005/8/layout/hierarchy3"/>
    <dgm:cxn modelId="{2A1A7C1B-3C45-4261-9F2C-A64257E03A8D}" srcId="{0E1C9EA4-BD6D-4475-8B7B-1C0446073E0C}" destId="{7C53C0F5-87E6-4C55-80F9-175C239F7CD2}" srcOrd="6" destOrd="0" parTransId="{0520278B-39BE-422D-97C7-AEB06F7060AD}" sibTransId="{EEFEFAA2-7AFD-4D71-8B26-9F32F418F236}"/>
    <dgm:cxn modelId="{8322AEF2-12BD-4539-ABDE-4F54C6FA6957}" srcId="{0E1C9EA4-BD6D-4475-8B7B-1C0446073E0C}" destId="{107B1D4D-F347-4629-9756-5CEF8F7124E1}" srcOrd="2" destOrd="0" parTransId="{14A0F561-39C3-4942-A814-63D583D6E6F0}" sibTransId="{9D400357-083D-4FD0-B514-F95A029F984E}"/>
    <dgm:cxn modelId="{00B002EF-3E15-7248-83A1-264FAFA439FF}" type="presOf" srcId="{65DE03A0-0F8C-494C-9F97-BB6CCF47847B}" destId="{487F24E6-A9D5-4596-9C5B-B27D39CB5B0E}" srcOrd="0" destOrd="0" presId="urn:microsoft.com/office/officeart/2005/8/layout/hierarchy3"/>
    <dgm:cxn modelId="{AF775728-AF63-4F59-A03C-444595D11069}" srcId="{7C53C0F5-87E6-4C55-80F9-175C239F7CD2}" destId="{6F9D8A71-EA23-4B49-BA4B-F36A35DFA19D}" srcOrd="1" destOrd="0" parTransId="{8E51B2F4-CE20-41BE-BE1B-FEFF36719F99}" sibTransId="{56D6CA82-17E9-4262-9BC2-BFCCE3F153E3}"/>
    <dgm:cxn modelId="{45D588EE-7172-3B4F-A348-E3ADAB725F69}" type="presOf" srcId="{2F282050-38C9-43A2-B3B2-EB41C9A750C4}" destId="{0ECFD14F-7E78-4B90-B748-509FFB46EFD8}" srcOrd="0" destOrd="0" presId="urn:microsoft.com/office/officeart/2005/8/layout/hierarchy3"/>
    <dgm:cxn modelId="{4A2CADFC-A741-8F44-9FF8-5B48E1DFC54B}" type="presOf" srcId="{65DE03A0-0F8C-494C-9F97-BB6CCF47847B}" destId="{03CCDAC1-39A8-48F5-A0AE-715902FEDE1D}" srcOrd="1" destOrd="0" presId="urn:microsoft.com/office/officeart/2005/8/layout/hierarchy3"/>
    <dgm:cxn modelId="{0B71B12C-C125-4A0D-9B08-BAB66452FBFD}" srcId="{65DE03A0-0F8C-494C-9F97-BB6CCF47847B}" destId="{BFC49DDC-B159-46F8-9A5E-4D03510A7E0E}" srcOrd="0" destOrd="0" parTransId="{01420FEE-025B-483F-B5A9-0FC55B551840}" sibTransId="{F4D15F73-792B-436C-B639-65815E1429E9}"/>
    <dgm:cxn modelId="{DD394BA7-F085-4A2D-A1AB-F5AC95486518}" srcId="{0E1C9EA4-BD6D-4475-8B7B-1C0446073E0C}" destId="{BAB5B9C1-1ECB-4E7F-B9EA-0FE3FDEC6580}" srcOrd="1" destOrd="0" parTransId="{6C42E919-9370-4DC1-9846-AA4D615BE4E0}" sibTransId="{5D40269C-E0E2-46E7-937C-FDD1B2D8D132}"/>
    <dgm:cxn modelId="{CCCE238D-B6E0-C545-AA5C-FF88E3C23BB6}" type="presOf" srcId="{5CEA1BDA-521E-43D8-857B-380AB4DD58AB}" destId="{6A15F30A-A373-4356-87CE-39F631A78B40}" srcOrd="0" destOrd="0" presId="urn:microsoft.com/office/officeart/2005/8/layout/hierarchy3"/>
    <dgm:cxn modelId="{27EDDC08-26C1-FD48-BA68-A8B73A177B36}" type="presOf" srcId="{8E51B2F4-CE20-41BE-BE1B-FEFF36719F99}" destId="{788E0E09-1A85-4113-9689-C5D4F002125A}" srcOrd="0" destOrd="0" presId="urn:microsoft.com/office/officeart/2005/8/layout/hierarchy3"/>
    <dgm:cxn modelId="{D65A835B-A959-6C48-9D53-0739AB692976}" type="presOf" srcId="{179FA7A5-D80E-8A4E-8483-1D20A8F4E51A}" destId="{10E6E858-1B6B-0E42-AA09-09B476CE6140}" srcOrd="0" destOrd="0" presId="urn:microsoft.com/office/officeart/2005/8/layout/hierarchy3"/>
    <dgm:cxn modelId="{FDEB4F10-5E94-A546-829D-4D00918D59E9}" type="presOf" srcId="{9A0ABCAC-6C17-4444-AAEF-DC8E49D27578}" destId="{59C2180C-0CE1-4BBF-889F-71B8478B716B}" srcOrd="0" destOrd="0" presId="urn:microsoft.com/office/officeart/2005/8/layout/hierarchy3"/>
    <dgm:cxn modelId="{DC1916EB-8384-A648-BD76-9DC7E077BA57}" type="presOf" srcId="{7C53C0F5-87E6-4C55-80F9-175C239F7CD2}" destId="{42E80602-44FD-4301-8DAF-FE03B890A072}" srcOrd="1" destOrd="0" presId="urn:microsoft.com/office/officeart/2005/8/layout/hierarchy3"/>
    <dgm:cxn modelId="{5C1A177A-A648-5349-8AB5-659CD6C08157}" srcId="{0E1C9EA4-BD6D-4475-8B7B-1C0446073E0C}" destId="{B6B3824D-83F6-1A4B-A9D8-139A7140B83D}" srcOrd="8" destOrd="0" parTransId="{EAAC7A8B-9B22-FE45-8500-8AFD3F2A4EDB}" sibTransId="{9FD1E3FB-EFE3-1647-BEED-0EFCDCC57083}"/>
    <dgm:cxn modelId="{0F4146C7-9BA3-D94B-8EC4-B0C41CA57AA5}" type="presOf" srcId="{0E1C9EA4-BD6D-4475-8B7B-1C0446073E0C}" destId="{33D3A8A8-C3B3-4303-8860-68B1E029345D}" srcOrd="0" destOrd="0" presId="urn:microsoft.com/office/officeart/2005/8/layout/hierarchy3"/>
    <dgm:cxn modelId="{9680E401-2E1F-DF40-8F7D-85C1F3E00FF2}" type="presParOf" srcId="{33D3A8A8-C3B3-4303-8860-68B1E029345D}" destId="{F7FA392D-3F6B-4D5A-A746-F32A4E57419C}" srcOrd="0" destOrd="0" presId="urn:microsoft.com/office/officeart/2005/8/layout/hierarchy3"/>
    <dgm:cxn modelId="{853699F4-EF0C-3F49-800F-59A256728AB4}" type="presParOf" srcId="{F7FA392D-3F6B-4D5A-A746-F32A4E57419C}" destId="{89105B9D-A08F-4EFC-8CD1-82CEBA888FC9}" srcOrd="0" destOrd="0" presId="urn:microsoft.com/office/officeart/2005/8/layout/hierarchy3"/>
    <dgm:cxn modelId="{4BFDB160-C41E-BB43-9AE5-5F45C4A0F78A}" type="presParOf" srcId="{89105B9D-A08F-4EFC-8CD1-82CEBA888FC9}" destId="{0D845767-8EF0-4471-BEBB-D41122CEF0D0}" srcOrd="0" destOrd="0" presId="urn:microsoft.com/office/officeart/2005/8/layout/hierarchy3"/>
    <dgm:cxn modelId="{66774656-8545-0C42-80F6-ADB31F9106EF}" type="presParOf" srcId="{89105B9D-A08F-4EFC-8CD1-82CEBA888FC9}" destId="{DF2B9E71-DACC-45E5-96FD-B3100141C191}" srcOrd="1" destOrd="0" presId="urn:microsoft.com/office/officeart/2005/8/layout/hierarchy3"/>
    <dgm:cxn modelId="{761B7B38-C968-1C40-967F-DDF444244301}" type="presParOf" srcId="{F7FA392D-3F6B-4D5A-A746-F32A4E57419C}" destId="{023331CF-7C8F-42B1-B629-14E9FF682377}" srcOrd="1" destOrd="0" presId="urn:microsoft.com/office/officeart/2005/8/layout/hierarchy3"/>
    <dgm:cxn modelId="{57E900EA-24E5-4948-B8BA-030FA850F689}" type="presParOf" srcId="{023331CF-7C8F-42B1-B629-14E9FF682377}" destId="{CA3BA860-E487-4B7C-96B0-FD061E383C1E}" srcOrd="0" destOrd="0" presId="urn:microsoft.com/office/officeart/2005/8/layout/hierarchy3"/>
    <dgm:cxn modelId="{D2FFF938-54E9-AD47-AE0D-D0F30A5DAB99}" type="presParOf" srcId="{023331CF-7C8F-42B1-B629-14E9FF682377}" destId="{E8B613B4-E1B4-4401-979E-3DACB5072DEB}" srcOrd="1" destOrd="0" presId="urn:microsoft.com/office/officeart/2005/8/layout/hierarchy3"/>
    <dgm:cxn modelId="{8F41AC53-C359-A64E-85A7-EAD7717E94A2}" type="presParOf" srcId="{023331CF-7C8F-42B1-B629-14E9FF682377}" destId="{D9EE719D-2121-4EDD-B678-87B5C990789A}" srcOrd="2" destOrd="0" presId="urn:microsoft.com/office/officeart/2005/8/layout/hierarchy3"/>
    <dgm:cxn modelId="{AF499B72-A43D-684F-BB66-530715FA6FA7}" type="presParOf" srcId="{023331CF-7C8F-42B1-B629-14E9FF682377}" destId="{50F27CAF-8A6E-406C-8A46-73188CE809E6}" srcOrd="3" destOrd="0" presId="urn:microsoft.com/office/officeart/2005/8/layout/hierarchy3"/>
    <dgm:cxn modelId="{5C990C27-9483-454F-A6B4-FD5EBAAE0F22}" type="presParOf" srcId="{33D3A8A8-C3B3-4303-8860-68B1E029345D}" destId="{7892E3B9-BF65-4E84-897B-BD7AA1D47166}" srcOrd="1" destOrd="0" presId="urn:microsoft.com/office/officeart/2005/8/layout/hierarchy3"/>
    <dgm:cxn modelId="{9A2B23D4-E5B4-E24F-9886-66A538B1AE0C}" type="presParOf" srcId="{7892E3B9-BF65-4E84-897B-BD7AA1D47166}" destId="{352E3AE1-AAA7-4892-818B-245D15DB08E4}" srcOrd="0" destOrd="0" presId="urn:microsoft.com/office/officeart/2005/8/layout/hierarchy3"/>
    <dgm:cxn modelId="{F9665328-C39D-C646-B33B-A73110E495AD}" type="presParOf" srcId="{352E3AE1-AAA7-4892-818B-245D15DB08E4}" destId="{5B6FACAE-336F-4F98-8CB2-B9B49AF04F94}" srcOrd="0" destOrd="0" presId="urn:microsoft.com/office/officeart/2005/8/layout/hierarchy3"/>
    <dgm:cxn modelId="{7573A85C-8CE2-6240-8055-6E46142AACFC}" type="presParOf" srcId="{352E3AE1-AAA7-4892-818B-245D15DB08E4}" destId="{278C1763-618C-44EA-8E31-85FC3EB061C6}" srcOrd="1" destOrd="0" presId="urn:microsoft.com/office/officeart/2005/8/layout/hierarchy3"/>
    <dgm:cxn modelId="{F50A6C8B-97B0-6E4B-94B9-4C15CA52F870}" type="presParOf" srcId="{7892E3B9-BF65-4E84-897B-BD7AA1D47166}" destId="{2E15CCE8-F193-4783-AB5B-B388678ECED6}" srcOrd="1" destOrd="0" presId="urn:microsoft.com/office/officeart/2005/8/layout/hierarchy3"/>
    <dgm:cxn modelId="{859892D7-D933-CD4B-A0D4-12450E448D80}" type="presParOf" srcId="{2E15CCE8-F193-4783-AB5B-B388678ECED6}" destId="{0ECFD14F-7E78-4B90-B748-509FFB46EFD8}" srcOrd="0" destOrd="0" presId="urn:microsoft.com/office/officeart/2005/8/layout/hierarchy3"/>
    <dgm:cxn modelId="{32B176D5-1843-C345-A997-7C26DBC27088}" type="presParOf" srcId="{2E15CCE8-F193-4783-AB5B-B388678ECED6}" destId="{9ABB9E37-542F-4D2F-AEB7-8F2F904652F3}" srcOrd="1" destOrd="0" presId="urn:microsoft.com/office/officeart/2005/8/layout/hierarchy3"/>
    <dgm:cxn modelId="{A6AE2B5A-529A-EB40-8954-8C68F24F1D00}" type="presParOf" srcId="{2E15CCE8-F193-4783-AB5B-B388678ECED6}" destId="{D623E733-7694-4BD2-BD80-03B68AE6F9C8}" srcOrd="2" destOrd="0" presId="urn:microsoft.com/office/officeart/2005/8/layout/hierarchy3"/>
    <dgm:cxn modelId="{CAF1B777-F98D-8546-885C-B20574533EBE}" type="presParOf" srcId="{2E15CCE8-F193-4783-AB5B-B388678ECED6}" destId="{F3CA233A-E6CA-4AB4-9513-8470514B7933}" srcOrd="3" destOrd="0" presId="urn:microsoft.com/office/officeart/2005/8/layout/hierarchy3"/>
    <dgm:cxn modelId="{E3F454E3-D380-944C-AFE4-968AFF1EFEB8}" type="presParOf" srcId="{33D3A8A8-C3B3-4303-8860-68B1E029345D}" destId="{E727075D-C331-45FB-9D33-03937E514929}" srcOrd="2" destOrd="0" presId="urn:microsoft.com/office/officeart/2005/8/layout/hierarchy3"/>
    <dgm:cxn modelId="{E2E30724-B0B9-D24B-B7F4-8071161D286C}" type="presParOf" srcId="{E727075D-C331-45FB-9D33-03937E514929}" destId="{A86B5C48-DE43-4967-BF70-36F84433D9BB}" srcOrd="0" destOrd="0" presId="urn:microsoft.com/office/officeart/2005/8/layout/hierarchy3"/>
    <dgm:cxn modelId="{358880F0-72E5-4A40-BC0A-7A8539C8AA79}" type="presParOf" srcId="{A86B5C48-DE43-4967-BF70-36F84433D9BB}" destId="{C9FD6FBB-9236-4A78-8095-3D73D76EB64E}" srcOrd="0" destOrd="0" presId="urn:microsoft.com/office/officeart/2005/8/layout/hierarchy3"/>
    <dgm:cxn modelId="{E4242534-D1FC-A046-8DF6-848FB0DA302C}" type="presParOf" srcId="{A86B5C48-DE43-4967-BF70-36F84433D9BB}" destId="{99C1781E-F74D-4A53-939F-3BE80385FED9}" srcOrd="1" destOrd="0" presId="urn:microsoft.com/office/officeart/2005/8/layout/hierarchy3"/>
    <dgm:cxn modelId="{8B81E337-745F-2443-BB81-A7425941AB70}" type="presParOf" srcId="{E727075D-C331-45FB-9D33-03937E514929}" destId="{30D4803B-5E83-49BA-A4B4-E4A0335D29FA}" srcOrd="1" destOrd="0" presId="urn:microsoft.com/office/officeart/2005/8/layout/hierarchy3"/>
    <dgm:cxn modelId="{14C6A53B-AA8D-0246-92DC-C5010A8168F9}" type="presParOf" srcId="{30D4803B-5E83-49BA-A4B4-E4A0335D29FA}" destId="{6A15F30A-A373-4356-87CE-39F631A78B40}" srcOrd="0" destOrd="0" presId="urn:microsoft.com/office/officeart/2005/8/layout/hierarchy3"/>
    <dgm:cxn modelId="{84C2D19E-CF8F-A64C-9046-66B948757E6B}" type="presParOf" srcId="{30D4803B-5E83-49BA-A4B4-E4A0335D29FA}" destId="{59C2180C-0CE1-4BBF-889F-71B8478B716B}" srcOrd="1" destOrd="0" presId="urn:microsoft.com/office/officeart/2005/8/layout/hierarchy3"/>
    <dgm:cxn modelId="{8BC16881-D89C-2147-9179-52E082B2F9A6}" type="presParOf" srcId="{33D3A8A8-C3B3-4303-8860-68B1E029345D}" destId="{C691BD5A-AB83-417F-8B7E-9E72531F864D}" srcOrd="3" destOrd="0" presId="urn:microsoft.com/office/officeart/2005/8/layout/hierarchy3"/>
    <dgm:cxn modelId="{E664C384-03DD-C141-88F7-66B5B8055A42}" type="presParOf" srcId="{C691BD5A-AB83-417F-8B7E-9E72531F864D}" destId="{B2F9D862-26BD-439C-BF81-E6737BCB9FF6}" srcOrd="0" destOrd="0" presId="urn:microsoft.com/office/officeart/2005/8/layout/hierarchy3"/>
    <dgm:cxn modelId="{AEB241C9-8C45-FF48-B4C0-04FB68318559}" type="presParOf" srcId="{B2F9D862-26BD-439C-BF81-E6737BCB9FF6}" destId="{D3442B86-7985-4746-9F9D-2DB55451DEBE}" srcOrd="0" destOrd="0" presId="urn:microsoft.com/office/officeart/2005/8/layout/hierarchy3"/>
    <dgm:cxn modelId="{DB16CA69-59FC-AC49-A253-7EF0DA98D10F}" type="presParOf" srcId="{B2F9D862-26BD-439C-BF81-E6737BCB9FF6}" destId="{E861119C-D946-4304-8C65-A864866822D3}" srcOrd="1" destOrd="0" presId="urn:microsoft.com/office/officeart/2005/8/layout/hierarchy3"/>
    <dgm:cxn modelId="{7C084FB0-810F-3A45-8084-C8E8DAAAAF45}" type="presParOf" srcId="{C691BD5A-AB83-417F-8B7E-9E72531F864D}" destId="{7DBF7652-551D-41C7-B933-936149580ABD}" srcOrd="1" destOrd="0" presId="urn:microsoft.com/office/officeart/2005/8/layout/hierarchy3"/>
    <dgm:cxn modelId="{71FF3715-38A1-CF49-9791-0B2FBB497A91}" type="presParOf" srcId="{7DBF7652-551D-41C7-B933-936149580ABD}" destId="{FA9022BB-2969-4E8D-8CED-0781EE73E62E}" srcOrd="0" destOrd="0" presId="urn:microsoft.com/office/officeart/2005/8/layout/hierarchy3"/>
    <dgm:cxn modelId="{87D5F7E2-9514-1A48-B125-1DFB02A6D370}" type="presParOf" srcId="{7DBF7652-551D-41C7-B933-936149580ABD}" destId="{A3C15B2C-C82C-46DA-83EE-F562E4E87412}" srcOrd="1" destOrd="0" presId="urn:microsoft.com/office/officeart/2005/8/layout/hierarchy3"/>
    <dgm:cxn modelId="{F01DFDBF-C24D-B447-A35C-610741DC3AF4}" type="presParOf" srcId="{33D3A8A8-C3B3-4303-8860-68B1E029345D}" destId="{DC6D6D8A-9861-4A7E-8EAB-10C82145A234}" srcOrd="4" destOrd="0" presId="urn:microsoft.com/office/officeart/2005/8/layout/hierarchy3"/>
    <dgm:cxn modelId="{088192D3-5E24-1746-BCA0-454EC61A67CB}" type="presParOf" srcId="{DC6D6D8A-9861-4A7E-8EAB-10C82145A234}" destId="{0C5B1BA1-6A59-4CE5-8C41-7386FE313A8B}" srcOrd="0" destOrd="0" presId="urn:microsoft.com/office/officeart/2005/8/layout/hierarchy3"/>
    <dgm:cxn modelId="{3FAD9E94-FF38-CF40-84EF-F6D52F86A0F3}" type="presParOf" srcId="{0C5B1BA1-6A59-4CE5-8C41-7386FE313A8B}" destId="{A0B6D585-FEBE-42F0-9CA4-939B540B1689}" srcOrd="0" destOrd="0" presId="urn:microsoft.com/office/officeart/2005/8/layout/hierarchy3"/>
    <dgm:cxn modelId="{B07E76C6-FBAD-EF41-9C36-7D5F2C9AFE4D}" type="presParOf" srcId="{0C5B1BA1-6A59-4CE5-8C41-7386FE313A8B}" destId="{2F51C43A-B176-44A9-BC15-6492DF9D5FEC}" srcOrd="1" destOrd="0" presId="urn:microsoft.com/office/officeart/2005/8/layout/hierarchy3"/>
    <dgm:cxn modelId="{012BA00D-F65F-4F4A-8BA4-1B8ECA2DBD02}" type="presParOf" srcId="{DC6D6D8A-9861-4A7E-8EAB-10C82145A234}" destId="{1D3E34D4-3903-421C-B7FE-291321B80080}" srcOrd="1" destOrd="0" presId="urn:microsoft.com/office/officeart/2005/8/layout/hierarchy3"/>
    <dgm:cxn modelId="{C63920A7-1C1D-F540-897F-BDD6342A81D6}" type="presParOf" srcId="{1D3E34D4-3903-421C-B7FE-291321B80080}" destId="{45012136-5B56-4842-914D-EAAFAB783781}" srcOrd="0" destOrd="0" presId="urn:microsoft.com/office/officeart/2005/8/layout/hierarchy3"/>
    <dgm:cxn modelId="{89ABD32F-920D-8D41-A877-A5A1C5F6FD89}" type="presParOf" srcId="{1D3E34D4-3903-421C-B7FE-291321B80080}" destId="{AED50380-CB26-4F07-A5A8-3027A9F3091D}" srcOrd="1" destOrd="0" presId="urn:microsoft.com/office/officeart/2005/8/layout/hierarchy3"/>
    <dgm:cxn modelId="{D2EFF188-F8B7-4145-849E-A7B51F84770E}" type="presParOf" srcId="{1D3E34D4-3903-421C-B7FE-291321B80080}" destId="{8D325FB4-0104-2E4D-94A0-4AFF5CD2E779}" srcOrd="2" destOrd="0" presId="urn:microsoft.com/office/officeart/2005/8/layout/hierarchy3"/>
    <dgm:cxn modelId="{445E07B2-9E4A-AA47-A52C-BECC75A8AAB3}" type="presParOf" srcId="{1D3E34D4-3903-421C-B7FE-291321B80080}" destId="{09FD6939-5567-0D47-8BA6-8AF325A7EF85}" srcOrd="3" destOrd="0" presId="urn:microsoft.com/office/officeart/2005/8/layout/hierarchy3"/>
    <dgm:cxn modelId="{DA42CBD8-CA02-ED42-809E-DCA7EF70CBE8}" type="presParOf" srcId="{33D3A8A8-C3B3-4303-8860-68B1E029345D}" destId="{18DD296D-40C9-42BF-86E8-F190211A983A}" srcOrd="5" destOrd="0" presId="urn:microsoft.com/office/officeart/2005/8/layout/hierarchy3"/>
    <dgm:cxn modelId="{56025BAF-2DAB-564A-AFDF-99B847140539}" type="presParOf" srcId="{18DD296D-40C9-42BF-86E8-F190211A983A}" destId="{0CAFC78F-BEE1-48A4-9CAA-12290B6B927D}" srcOrd="0" destOrd="0" presId="urn:microsoft.com/office/officeart/2005/8/layout/hierarchy3"/>
    <dgm:cxn modelId="{1C9EB19D-94C1-3948-9F68-3067E04132C3}" type="presParOf" srcId="{0CAFC78F-BEE1-48A4-9CAA-12290B6B927D}" destId="{487F24E6-A9D5-4596-9C5B-B27D39CB5B0E}" srcOrd="0" destOrd="0" presId="urn:microsoft.com/office/officeart/2005/8/layout/hierarchy3"/>
    <dgm:cxn modelId="{603B5AC3-36A2-A144-8EAC-D2DB5BBB1B2D}" type="presParOf" srcId="{0CAFC78F-BEE1-48A4-9CAA-12290B6B927D}" destId="{03CCDAC1-39A8-48F5-A0AE-715902FEDE1D}" srcOrd="1" destOrd="0" presId="urn:microsoft.com/office/officeart/2005/8/layout/hierarchy3"/>
    <dgm:cxn modelId="{3F5CEAEF-B14A-0A43-9830-6A94CC7CD593}" type="presParOf" srcId="{18DD296D-40C9-42BF-86E8-F190211A983A}" destId="{47C11B02-D43A-497D-891C-2BE629090024}" srcOrd="1" destOrd="0" presId="urn:microsoft.com/office/officeart/2005/8/layout/hierarchy3"/>
    <dgm:cxn modelId="{72CCDF18-D5B6-A648-BD8B-DA1DADB2766F}" type="presParOf" srcId="{47C11B02-D43A-497D-891C-2BE629090024}" destId="{FFEA31BB-2681-4D64-9667-37D4D88EF22B}" srcOrd="0" destOrd="0" presId="urn:microsoft.com/office/officeart/2005/8/layout/hierarchy3"/>
    <dgm:cxn modelId="{F6A69346-B70C-D940-8C31-594FDFBCC28D}" type="presParOf" srcId="{47C11B02-D43A-497D-891C-2BE629090024}" destId="{70F1B096-3716-4C1F-8B70-E948B1071901}" srcOrd="1" destOrd="0" presId="urn:microsoft.com/office/officeart/2005/8/layout/hierarchy3"/>
    <dgm:cxn modelId="{786E0C9A-56E6-D243-9FED-D64D1C042311}" type="presParOf" srcId="{33D3A8A8-C3B3-4303-8860-68B1E029345D}" destId="{ADCCB7A8-1743-47F9-AE48-410F93CC810D}" srcOrd="6" destOrd="0" presId="urn:microsoft.com/office/officeart/2005/8/layout/hierarchy3"/>
    <dgm:cxn modelId="{A8472B63-F5A0-5A40-AC24-87188864F79F}" type="presParOf" srcId="{ADCCB7A8-1743-47F9-AE48-410F93CC810D}" destId="{0CADC943-8F97-4102-911A-B4AE7756A511}" srcOrd="0" destOrd="0" presId="urn:microsoft.com/office/officeart/2005/8/layout/hierarchy3"/>
    <dgm:cxn modelId="{9E2EEE72-1F4A-9145-A41D-96A494188798}" type="presParOf" srcId="{0CADC943-8F97-4102-911A-B4AE7756A511}" destId="{FCF9B5FE-1D7F-4CE7-AC8D-584A6EEAB24F}" srcOrd="0" destOrd="0" presId="urn:microsoft.com/office/officeart/2005/8/layout/hierarchy3"/>
    <dgm:cxn modelId="{D11B28C3-9E42-C149-B141-32B7D3CF01C4}" type="presParOf" srcId="{0CADC943-8F97-4102-911A-B4AE7756A511}" destId="{42E80602-44FD-4301-8DAF-FE03B890A072}" srcOrd="1" destOrd="0" presId="urn:microsoft.com/office/officeart/2005/8/layout/hierarchy3"/>
    <dgm:cxn modelId="{2C969AC3-3A96-5E45-91FC-DF13DD3110B2}" type="presParOf" srcId="{ADCCB7A8-1743-47F9-AE48-410F93CC810D}" destId="{86D5E321-44C0-4AEB-9ECB-6E95255E3589}" srcOrd="1" destOrd="0" presId="urn:microsoft.com/office/officeart/2005/8/layout/hierarchy3"/>
    <dgm:cxn modelId="{2265E661-9919-3942-98F1-B704C276EDD0}" type="presParOf" srcId="{86D5E321-44C0-4AEB-9ECB-6E95255E3589}" destId="{ED81F29E-E64F-469B-A0E6-52A252F685F6}" srcOrd="0" destOrd="0" presId="urn:microsoft.com/office/officeart/2005/8/layout/hierarchy3"/>
    <dgm:cxn modelId="{CE93AD3C-0C9E-5444-BD80-792F7FD0C94B}" type="presParOf" srcId="{86D5E321-44C0-4AEB-9ECB-6E95255E3589}" destId="{AACEE482-DAD0-431E-A84B-2BA7524AC913}" srcOrd="1" destOrd="0" presId="urn:microsoft.com/office/officeart/2005/8/layout/hierarchy3"/>
    <dgm:cxn modelId="{D689B312-429B-CC41-842D-656915939D1B}" type="presParOf" srcId="{86D5E321-44C0-4AEB-9ECB-6E95255E3589}" destId="{788E0E09-1A85-4113-9689-C5D4F002125A}" srcOrd="2" destOrd="0" presId="urn:microsoft.com/office/officeart/2005/8/layout/hierarchy3"/>
    <dgm:cxn modelId="{4346AA01-7312-314A-8689-EB1F154F4A55}" type="presParOf" srcId="{86D5E321-44C0-4AEB-9ECB-6E95255E3589}" destId="{AE619228-08A5-424B-9C81-277F2BC24D26}" srcOrd="3" destOrd="0" presId="urn:microsoft.com/office/officeart/2005/8/layout/hierarchy3"/>
    <dgm:cxn modelId="{B2C240C9-F3E6-E94B-9A62-C2FD88DCE452}" type="presParOf" srcId="{86D5E321-44C0-4AEB-9ECB-6E95255E3589}" destId="{10E6E858-1B6B-0E42-AA09-09B476CE6140}" srcOrd="4" destOrd="0" presId="urn:microsoft.com/office/officeart/2005/8/layout/hierarchy3"/>
    <dgm:cxn modelId="{524D867D-BBC1-CB48-BABF-4A102E3D9FAE}" type="presParOf" srcId="{86D5E321-44C0-4AEB-9ECB-6E95255E3589}" destId="{454F3432-5167-744C-B098-7175B8936375}" srcOrd="5" destOrd="0" presId="urn:microsoft.com/office/officeart/2005/8/layout/hierarchy3"/>
    <dgm:cxn modelId="{8A81A6DD-A162-D143-9B4C-E27AFCC7E42F}" type="presParOf" srcId="{33D3A8A8-C3B3-4303-8860-68B1E029345D}" destId="{AEFF7013-9C07-4750-B663-701CB6BBEE8A}" srcOrd="7" destOrd="0" presId="urn:microsoft.com/office/officeart/2005/8/layout/hierarchy3"/>
    <dgm:cxn modelId="{4AF3EFD8-1076-E940-B660-719AE7BB9A6D}" type="presParOf" srcId="{AEFF7013-9C07-4750-B663-701CB6BBEE8A}" destId="{2D5BCC5C-228D-4E29-9AAB-BE1CA7979F45}" srcOrd="0" destOrd="0" presId="urn:microsoft.com/office/officeart/2005/8/layout/hierarchy3"/>
    <dgm:cxn modelId="{27A28D0E-4701-8548-A138-83CD453C92A6}" type="presParOf" srcId="{2D5BCC5C-228D-4E29-9AAB-BE1CA7979F45}" destId="{9C29C0F3-2B7F-479F-B81C-351131472B9F}" srcOrd="0" destOrd="0" presId="urn:microsoft.com/office/officeart/2005/8/layout/hierarchy3"/>
    <dgm:cxn modelId="{A6AA490D-F7B2-DF4B-9EEA-0A7D4C1B4E75}" type="presParOf" srcId="{2D5BCC5C-228D-4E29-9AAB-BE1CA7979F45}" destId="{9AE72522-4788-432F-BF80-8546C6CE7474}" srcOrd="1" destOrd="0" presId="urn:microsoft.com/office/officeart/2005/8/layout/hierarchy3"/>
    <dgm:cxn modelId="{8636FB98-7669-A148-9161-C0DEBB09B9AE}" type="presParOf" srcId="{AEFF7013-9C07-4750-B663-701CB6BBEE8A}" destId="{BBBA21E5-ADA0-43D7-B25D-D17352B47B4C}" srcOrd="1" destOrd="0" presId="urn:microsoft.com/office/officeart/2005/8/layout/hierarchy3"/>
    <dgm:cxn modelId="{0EB10969-18D4-FA46-8A20-AC155888C750}" type="presParOf" srcId="{BBBA21E5-ADA0-43D7-B25D-D17352B47B4C}" destId="{82465FB5-7960-4E46-8873-7B7E1067CD4F}" srcOrd="0" destOrd="0" presId="urn:microsoft.com/office/officeart/2005/8/layout/hierarchy3"/>
    <dgm:cxn modelId="{2A8F207C-71B0-854D-8639-F243DBCE0B3F}" type="presParOf" srcId="{BBBA21E5-ADA0-43D7-B25D-D17352B47B4C}" destId="{8378D1E6-38F8-4526-975F-3B2337742C15}" srcOrd="1" destOrd="0" presId="urn:microsoft.com/office/officeart/2005/8/layout/hierarchy3"/>
    <dgm:cxn modelId="{3606EFFC-A46A-DC44-9AB5-26822C451188}" type="presParOf" srcId="{33D3A8A8-C3B3-4303-8860-68B1E029345D}" destId="{F721F138-9F3C-774C-B4DF-E7201A59DDAD}" srcOrd="8" destOrd="0" presId="urn:microsoft.com/office/officeart/2005/8/layout/hierarchy3"/>
    <dgm:cxn modelId="{E8C4C55C-44B1-D74E-8507-73360DF7D754}" type="presParOf" srcId="{F721F138-9F3C-774C-B4DF-E7201A59DDAD}" destId="{9856F129-AF1B-CA46-B6D7-1B0755E1D204}" srcOrd="0" destOrd="0" presId="urn:microsoft.com/office/officeart/2005/8/layout/hierarchy3"/>
    <dgm:cxn modelId="{B9F5ED90-902A-BC41-8D4B-16164672AF3B}" type="presParOf" srcId="{9856F129-AF1B-CA46-B6D7-1B0755E1D204}" destId="{431EB50C-4B8A-4C4F-BA84-D1393001ACB3}" srcOrd="0" destOrd="0" presId="urn:microsoft.com/office/officeart/2005/8/layout/hierarchy3"/>
    <dgm:cxn modelId="{E55129A4-5865-AE47-A249-70CAB49A1165}" type="presParOf" srcId="{9856F129-AF1B-CA46-B6D7-1B0755E1D204}" destId="{DF33DC81-DC0B-AF40-BE31-F33559673300}" srcOrd="1" destOrd="0" presId="urn:microsoft.com/office/officeart/2005/8/layout/hierarchy3"/>
    <dgm:cxn modelId="{73FD06BB-03AC-2948-881A-F9BD1FFFEB2D}" type="presParOf" srcId="{F721F138-9F3C-774C-B4DF-E7201A59DDAD}" destId="{3DB3560B-9B29-6C43-97E3-A8CF33CD02B1}" srcOrd="1" destOrd="0" presId="urn:microsoft.com/office/officeart/2005/8/layout/hierarchy3"/>
    <dgm:cxn modelId="{D73F7C2F-A8B3-4442-9FBE-153B39DD3192}" type="presParOf" srcId="{3DB3560B-9B29-6C43-97E3-A8CF33CD02B1}" destId="{C748C36A-A944-7046-BDBA-01253DB351D9}" srcOrd="0" destOrd="0" presId="urn:microsoft.com/office/officeart/2005/8/layout/hierarchy3"/>
    <dgm:cxn modelId="{3F26B4C2-B5ED-DE45-B1D8-D8D269274BE7}" type="presParOf" srcId="{3DB3560B-9B29-6C43-97E3-A8CF33CD02B1}" destId="{2759E802-6AA1-E444-A0EA-595640CC1D5D}" srcOrd="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D845767-8EF0-4471-BEBB-D41122CEF0D0}">
      <dsp:nvSpPr>
        <dsp:cNvPr id="0" name=""/>
        <dsp:cNvSpPr/>
      </dsp:nvSpPr>
      <dsp:spPr>
        <a:xfrm>
          <a:off x="4544" y="382301"/>
          <a:ext cx="772838" cy="283435"/>
        </a:xfrm>
        <a:prstGeom prst="roundRect">
          <a:avLst>
            <a:gd name="adj" fmla="val 10000"/>
          </a:avLst>
        </a:prstGeom>
        <a:gradFill rotWithShape="1">
          <a:gsLst>
            <a:gs pos="0">
              <a:schemeClr val="dk1">
                <a:tint val="50000"/>
                <a:satMod val="300000"/>
              </a:schemeClr>
            </a:gs>
            <a:gs pos="35000">
              <a:schemeClr val="dk1">
                <a:tint val="37000"/>
                <a:satMod val="300000"/>
              </a:schemeClr>
            </a:gs>
            <a:gs pos="100000">
              <a:schemeClr val="dk1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dk1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dk1"/>
        </a:lnRef>
        <a:fillRef idx="2">
          <a:schemeClr val="dk1"/>
        </a:fillRef>
        <a:effectRef idx="1">
          <a:schemeClr val="dk1"/>
        </a:effectRef>
        <a:fontRef idx="minor">
          <a:schemeClr val="dk1"/>
        </a:fontRef>
      </dsp:style>
      <dsp:txBody>
        <a:bodyPr spcFirstLastPara="0" vert="horz" wrap="square" lIns="32385" tIns="21590" rIns="32385" bIns="2159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>
              <a:latin typeface="Arial"/>
              <a:ea typeface="+mn-ea"/>
              <a:cs typeface="+mn-cs"/>
            </a:rPr>
            <a:t>2006</a:t>
          </a:r>
        </a:p>
      </dsp:txBody>
      <dsp:txXfrm>
        <a:off x="12846" y="390603"/>
        <a:ext cx="756234" cy="266831"/>
      </dsp:txXfrm>
    </dsp:sp>
    <dsp:sp modelId="{CA3BA860-E487-4B7C-96B0-FD061E383C1E}">
      <dsp:nvSpPr>
        <dsp:cNvPr id="0" name=""/>
        <dsp:cNvSpPr/>
      </dsp:nvSpPr>
      <dsp:spPr>
        <a:xfrm>
          <a:off x="36108" y="665737"/>
          <a:ext cx="91440" cy="479895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482511"/>
              </a:lnTo>
              <a:lnTo>
                <a:pt x="123425" y="482511"/>
              </a:lnTo>
            </a:path>
          </a:pathLst>
        </a:custGeom>
        <a:noFill/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8B613B4-E1B4-4401-979E-3DACB5072DEB}">
      <dsp:nvSpPr>
        <dsp:cNvPr id="0" name=""/>
        <dsp:cNvSpPr/>
      </dsp:nvSpPr>
      <dsp:spPr>
        <a:xfrm>
          <a:off x="159112" y="709489"/>
          <a:ext cx="704237" cy="872286"/>
        </a:xfrm>
        <a:prstGeom prst="roundRect">
          <a:avLst>
            <a:gd name="adj" fmla="val 10000"/>
          </a:avLst>
        </a:prstGeom>
        <a:solidFill>
          <a:schemeClr val="lt1"/>
        </a:solidFill>
        <a:ln w="25400" cap="flat" cmpd="sng" algn="ctr">
          <a:solidFill>
            <a:schemeClr val="accent1"/>
          </a:solidFill>
          <a:prstDash val="solid"/>
        </a:ln>
        <a:effectLst/>
      </dsp:spPr>
      <dsp:style>
        <a:lnRef idx="2">
          <a:schemeClr val="accent2"/>
        </a:lnRef>
        <a:fillRef idx="1">
          <a:schemeClr val="lt1"/>
        </a:fillRef>
        <a:effectRef idx="0">
          <a:schemeClr val="accent2"/>
        </a:effectRef>
        <a:fontRef idx="minor">
          <a:schemeClr val="dk1"/>
        </a:fontRef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err="1">
              <a:latin typeface="Arial"/>
              <a:ea typeface="+mn-ea"/>
              <a:cs typeface="+mn-cs"/>
            </a:rPr>
            <a:t>nBn</a:t>
          </a:r>
          <a:r>
            <a:rPr lang="en-US" sz="1600" kern="1200" dirty="0">
              <a:latin typeface="Arial"/>
              <a:ea typeface="+mn-ea"/>
              <a:cs typeface="+mn-cs"/>
            </a:rPr>
            <a:t> (with </a:t>
          </a:r>
          <a:r>
            <a:rPr lang="en-US" sz="1600" kern="1200" dirty="0" err="1">
              <a:latin typeface="Arial"/>
              <a:ea typeface="+mn-ea"/>
              <a:cs typeface="+mn-cs"/>
            </a:rPr>
            <a:t>InAs</a:t>
          </a:r>
          <a:r>
            <a:rPr lang="en-US" sz="1600" kern="1200" dirty="0">
              <a:latin typeface="Arial"/>
              <a:ea typeface="+mn-ea"/>
              <a:cs typeface="+mn-cs"/>
            </a:rPr>
            <a:t>) </a:t>
          </a:r>
          <a:r>
            <a:rPr lang="en-US" sz="1600" i="0" kern="1200" dirty="0">
              <a:latin typeface="Arial"/>
              <a:ea typeface="+mn-ea"/>
              <a:cs typeface="+mn-cs"/>
            </a:rPr>
            <a:t>[1]</a:t>
          </a:r>
        </a:p>
      </dsp:txBody>
      <dsp:txXfrm>
        <a:off x="179738" y="730115"/>
        <a:ext cx="662985" cy="831034"/>
      </dsp:txXfrm>
    </dsp:sp>
    <dsp:sp modelId="{D9EE719D-2121-4EDD-B678-87B5C990789A}">
      <dsp:nvSpPr>
        <dsp:cNvPr id="0" name=""/>
        <dsp:cNvSpPr/>
      </dsp:nvSpPr>
      <dsp:spPr>
        <a:xfrm>
          <a:off x="36108" y="665737"/>
          <a:ext cx="91440" cy="1662871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1389486"/>
              </a:lnTo>
              <a:lnTo>
                <a:pt x="123425" y="1389486"/>
              </a:lnTo>
            </a:path>
          </a:pathLst>
        </a:custGeom>
        <a:noFill/>
        <a:ln w="25400" cap="flat" cmpd="sng" algn="ctr">
          <a:solidFill>
            <a:schemeClr val="accent1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0F27CAF-8A6E-406C-8A46-73188CE809E6}">
      <dsp:nvSpPr>
        <dsp:cNvPr id="0" name=""/>
        <dsp:cNvSpPr/>
      </dsp:nvSpPr>
      <dsp:spPr>
        <a:xfrm>
          <a:off x="124782" y="1800788"/>
          <a:ext cx="1153775" cy="1055642"/>
        </a:xfrm>
        <a:prstGeom prst="roundRect">
          <a:avLst>
            <a:gd name="adj" fmla="val 10000"/>
          </a:avLst>
        </a:prstGeom>
        <a:solidFill>
          <a:schemeClr val="lt1"/>
        </a:solidFill>
        <a:ln w="25400" cap="flat" cmpd="sng" algn="ctr">
          <a:solidFill>
            <a:schemeClr val="accent1"/>
          </a:solidFill>
          <a:prstDash val="solid"/>
        </a:ln>
        <a:effectLst/>
      </dsp:spPr>
      <dsp:style>
        <a:lnRef idx="2">
          <a:schemeClr val="accent2"/>
        </a:lnRef>
        <a:fillRef idx="1">
          <a:schemeClr val="lt1"/>
        </a:fillRef>
        <a:effectRef idx="0">
          <a:schemeClr val="accent2"/>
        </a:effectRef>
        <a:fontRef idx="minor">
          <a:schemeClr val="dk1"/>
        </a:fontRef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>
              <a:latin typeface="Arial"/>
              <a:ea typeface="+mn-ea"/>
              <a:cs typeface="+mn-cs"/>
            </a:rPr>
            <a:t>W-structure [2]</a:t>
          </a:r>
        </a:p>
      </dsp:txBody>
      <dsp:txXfrm>
        <a:off x="155701" y="1831707"/>
        <a:ext cx="1091937" cy="993804"/>
      </dsp:txXfrm>
    </dsp:sp>
    <dsp:sp modelId="{5B6FACAE-336F-4F98-8CB2-B9B49AF04F94}">
      <dsp:nvSpPr>
        <dsp:cNvPr id="0" name=""/>
        <dsp:cNvSpPr/>
      </dsp:nvSpPr>
      <dsp:spPr>
        <a:xfrm>
          <a:off x="1194964" y="382301"/>
          <a:ext cx="785519" cy="283435"/>
        </a:xfrm>
        <a:prstGeom prst="roundRect">
          <a:avLst>
            <a:gd name="adj" fmla="val 10000"/>
          </a:avLst>
        </a:prstGeom>
        <a:gradFill rotWithShape="1">
          <a:gsLst>
            <a:gs pos="0">
              <a:schemeClr val="dk1">
                <a:tint val="50000"/>
                <a:satMod val="300000"/>
              </a:schemeClr>
            </a:gs>
            <a:gs pos="35000">
              <a:schemeClr val="dk1">
                <a:tint val="37000"/>
                <a:satMod val="300000"/>
              </a:schemeClr>
            </a:gs>
            <a:gs pos="100000">
              <a:schemeClr val="dk1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dk1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dk1"/>
        </a:lnRef>
        <a:fillRef idx="2">
          <a:schemeClr val="dk1"/>
        </a:fillRef>
        <a:effectRef idx="1">
          <a:schemeClr val="dk1"/>
        </a:effectRef>
        <a:fontRef idx="minor">
          <a:schemeClr val="dk1"/>
        </a:fontRef>
      </dsp:style>
      <dsp:txBody>
        <a:bodyPr spcFirstLastPara="0" vert="horz" wrap="square" lIns="32385" tIns="21590" rIns="32385" bIns="2159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>
              <a:latin typeface="Arial"/>
              <a:ea typeface="+mn-ea"/>
              <a:cs typeface="+mn-cs"/>
            </a:rPr>
            <a:t>2007</a:t>
          </a:r>
        </a:p>
      </dsp:txBody>
      <dsp:txXfrm>
        <a:off x="1203266" y="390603"/>
        <a:ext cx="768915" cy="266831"/>
      </dsp:txXfrm>
    </dsp:sp>
    <dsp:sp modelId="{0ECFD14F-7E78-4B90-B748-509FFB46EFD8}">
      <dsp:nvSpPr>
        <dsp:cNvPr id="0" name=""/>
        <dsp:cNvSpPr/>
      </dsp:nvSpPr>
      <dsp:spPr>
        <a:xfrm>
          <a:off x="1227796" y="665737"/>
          <a:ext cx="91440" cy="438139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440528"/>
              </a:lnTo>
              <a:lnTo>
                <a:pt x="124700" y="440528"/>
              </a:lnTo>
            </a:path>
          </a:pathLst>
        </a:custGeom>
        <a:noFill/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ABB9E37-542F-4D2F-AEB7-8F2F904652F3}">
      <dsp:nvSpPr>
        <dsp:cNvPr id="0" name=""/>
        <dsp:cNvSpPr/>
      </dsp:nvSpPr>
      <dsp:spPr>
        <a:xfrm>
          <a:off x="1278558" y="709489"/>
          <a:ext cx="1098915" cy="788774"/>
        </a:xfrm>
        <a:prstGeom prst="roundRect">
          <a:avLst>
            <a:gd name="adj" fmla="val 10000"/>
          </a:avLst>
        </a:prstGeom>
        <a:solidFill>
          <a:schemeClr val="lt1"/>
        </a:solidFill>
        <a:ln w="25400" cap="flat" cmpd="sng" algn="ctr">
          <a:solidFill>
            <a:schemeClr val="accent1"/>
          </a:solidFill>
          <a:prstDash val="solid"/>
        </a:ln>
        <a:effectLst/>
      </dsp:spPr>
      <dsp:style>
        <a:lnRef idx="2">
          <a:schemeClr val="accent2"/>
        </a:lnRef>
        <a:fillRef idx="1">
          <a:schemeClr val="lt1"/>
        </a:fillRef>
        <a:effectRef idx="0">
          <a:schemeClr val="accent2"/>
        </a:effectRef>
        <a:fontRef idx="minor">
          <a:schemeClr val="dk1"/>
        </a:fontRef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err="1">
              <a:latin typeface="Arial"/>
              <a:ea typeface="+mn-ea"/>
              <a:cs typeface="+mn-cs"/>
            </a:rPr>
            <a:t>nBn</a:t>
          </a:r>
          <a:r>
            <a:rPr lang="en-US" sz="1600" kern="1200" dirty="0">
              <a:latin typeface="Arial"/>
              <a:ea typeface="+mn-ea"/>
              <a:cs typeface="+mn-cs"/>
            </a:rPr>
            <a:t> 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>
              <a:latin typeface="Arial"/>
              <a:ea typeface="+mn-ea"/>
              <a:cs typeface="+mn-cs"/>
            </a:rPr>
            <a:t>(with T2SL) [3]</a:t>
          </a:r>
        </a:p>
      </dsp:txBody>
      <dsp:txXfrm>
        <a:off x="1301660" y="732591"/>
        <a:ext cx="1052711" cy="742570"/>
      </dsp:txXfrm>
    </dsp:sp>
    <dsp:sp modelId="{D623E733-7694-4BD2-BD80-03B68AE6F9C8}">
      <dsp:nvSpPr>
        <dsp:cNvPr id="0" name=""/>
        <dsp:cNvSpPr/>
      </dsp:nvSpPr>
      <dsp:spPr>
        <a:xfrm>
          <a:off x="1227796" y="665737"/>
          <a:ext cx="91440" cy="1364223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1310461"/>
              </a:lnTo>
              <a:lnTo>
                <a:pt x="124700" y="1310461"/>
              </a:lnTo>
            </a:path>
          </a:pathLst>
        </a:custGeom>
        <a:noFill/>
        <a:ln w="25400" cap="flat" cmpd="sng" algn="ctr">
          <a:solidFill>
            <a:schemeClr val="accent1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3CA233A-E6CA-4AB4-9513-8470514B7933}">
      <dsp:nvSpPr>
        <dsp:cNvPr id="0" name=""/>
        <dsp:cNvSpPr/>
      </dsp:nvSpPr>
      <dsp:spPr>
        <a:xfrm>
          <a:off x="1348751" y="1602883"/>
          <a:ext cx="1198787" cy="854154"/>
        </a:xfrm>
        <a:prstGeom prst="roundRect">
          <a:avLst>
            <a:gd name="adj" fmla="val 10000"/>
          </a:avLst>
        </a:prstGeom>
        <a:solidFill>
          <a:schemeClr val="lt1"/>
        </a:solidFill>
        <a:ln w="25400" cap="flat" cmpd="sng" algn="ctr">
          <a:solidFill>
            <a:schemeClr val="accent1"/>
          </a:solidFill>
          <a:prstDash val="solid"/>
        </a:ln>
        <a:effectLst/>
      </dsp:spPr>
      <dsp:style>
        <a:lnRef idx="2">
          <a:schemeClr val="accent2"/>
        </a:lnRef>
        <a:fillRef idx="1">
          <a:schemeClr val="lt1"/>
        </a:fillRef>
        <a:effectRef idx="0">
          <a:schemeClr val="accent2"/>
        </a:effectRef>
        <a:fontRef idx="minor">
          <a:schemeClr val="dk1"/>
        </a:fontRef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>
              <a:latin typeface="Arial"/>
              <a:ea typeface="+mn-ea"/>
              <a:cs typeface="+mn-cs"/>
            </a:rPr>
            <a:t>M-structure [4]</a:t>
          </a:r>
        </a:p>
      </dsp:txBody>
      <dsp:txXfrm>
        <a:off x="1373768" y="1627900"/>
        <a:ext cx="1148753" cy="804120"/>
      </dsp:txXfrm>
    </dsp:sp>
    <dsp:sp modelId="{C9FD6FBB-9236-4A78-8095-3D73D76EB64E}">
      <dsp:nvSpPr>
        <dsp:cNvPr id="0" name=""/>
        <dsp:cNvSpPr/>
      </dsp:nvSpPr>
      <dsp:spPr>
        <a:xfrm>
          <a:off x="2336614" y="397026"/>
          <a:ext cx="673913" cy="283435"/>
        </a:xfrm>
        <a:prstGeom prst="roundRect">
          <a:avLst>
            <a:gd name="adj" fmla="val 10000"/>
          </a:avLst>
        </a:prstGeom>
        <a:gradFill rotWithShape="1">
          <a:gsLst>
            <a:gs pos="0">
              <a:schemeClr val="dk1">
                <a:tint val="50000"/>
                <a:satMod val="300000"/>
              </a:schemeClr>
            </a:gs>
            <a:gs pos="35000">
              <a:schemeClr val="dk1">
                <a:tint val="37000"/>
                <a:satMod val="300000"/>
              </a:schemeClr>
            </a:gs>
            <a:gs pos="100000">
              <a:schemeClr val="dk1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dk1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dk1"/>
        </a:lnRef>
        <a:fillRef idx="2">
          <a:schemeClr val="dk1"/>
        </a:fillRef>
        <a:effectRef idx="1">
          <a:schemeClr val="dk1"/>
        </a:effectRef>
        <a:fontRef idx="minor">
          <a:schemeClr val="dk1"/>
        </a:fontRef>
      </dsp:style>
      <dsp:txBody>
        <a:bodyPr spcFirstLastPara="0" vert="horz" wrap="square" lIns="32385" tIns="21590" rIns="32385" bIns="2159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>
              <a:latin typeface="Arial"/>
              <a:ea typeface="+mn-ea"/>
              <a:cs typeface="+mn-cs"/>
            </a:rPr>
            <a:t>2008</a:t>
          </a:r>
        </a:p>
      </dsp:txBody>
      <dsp:txXfrm>
        <a:off x="2344916" y="405328"/>
        <a:ext cx="657309" cy="266831"/>
      </dsp:txXfrm>
    </dsp:sp>
    <dsp:sp modelId="{6A15F30A-A373-4356-87CE-39F631A78B40}">
      <dsp:nvSpPr>
        <dsp:cNvPr id="0" name=""/>
        <dsp:cNvSpPr/>
      </dsp:nvSpPr>
      <dsp:spPr>
        <a:xfrm>
          <a:off x="2404005" y="680462"/>
          <a:ext cx="129589" cy="55484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54847"/>
              </a:lnTo>
              <a:lnTo>
                <a:pt x="129589" y="554847"/>
              </a:lnTo>
            </a:path>
          </a:pathLst>
        </a:custGeom>
        <a:noFill/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9C2180C-0CE1-4BBF-889F-71B8478B716B}">
      <dsp:nvSpPr>
        <dsp:cNvPr id="0" name=""/>
        <dsp:cNvSpPr/>
      </dsp:nvSpPr>
      <dsp:spPr>
        <a:xfrm>
          <a:off x="2533594" y="965109"/>
          <a:ext cx="463964" cy="540401"/>
        </a:xfrm>
        <a:prstGeom prst="roundRect">
          <a:avLst>
            <a:gd name="adj" fmla="val 10000"/>
          </a:avLst>
        </a:prstGeom>
        <a:solidFill>
          <a:schemeClr val="bg1"/>
        </a:solidFill>
        <a:ln w="9525" cap="flat" cmpd="sng" algn="ctr">
          <a:solidFill>
            <a:schemeClr val="dk1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dk1"/>
        </a:lnRef>
        <a:fillRef idx="2">
          <a:schemeClr val="dk1"/>
        </a:fillRef>
        <a:effectRef idx="1">
          <a:schemeClr val="dk1"/>
        </a:effectRef>
        <a:fontRef idx="minor">
          <a:schemeClr val="dk1"/>
        </a:fontRef>
      </dsp:style>
      <dsp:txBody>
        <a:bodyPr spcFirstLastPara="0" vert="horz" wrap="square" lIns="26670" tIns="17780" rIns="2667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b="0" kern="1200" dirty="0" err="1">
              <a:latin typeface="Arial"/>
              <a:ea typeface="+mn-ea"/>
              <a:cs typeface="+mn-cs"/>
            </a:rPr>
            <a:t>XBn</a:t>
          </a:r>
          <a:endParaRPr lang="en-US" sz="1400" b="0" kern="1200" dirty="0">
            <a:latin typeface="Arial"/>
            <a:ea typeface="+mn-ea"/>
            <a:cs typeface="+mn-cs"/>
          </a:endParaRP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b="0" kern="1200" dirty="0">
              <a:latin typeface="Arial"/>
              <a:ea typeface="+mn-ea"/>
              <a:cs typeface="+mn-cs"/>
            </a:rPr>
            <a:t>[5]</a:t>
          </a:r>
          <a:endParaRPr lang="en-US" sz="1000" b="0" kern="1200" dirty="0">
            <a:latin typeface="Arial"/>
            <a:ea typeface="+mn-ea"/>
            <a:cs typeface="+mn-cs"/>
          </a:endParaRPr>
        </a:p>
      </dsp:txBody>
      <dsp:txXfrm>
        <a:off x="2547183" y="978698"/>
        <a:ext cx="436786" cy="513223"/>
      </dsp:txXfrm>
    </dsp:sp>
    <dsp:sp modelId="{D3442B86-7985-4746-9F9D-2DB55451DEBE}">
      <dsp:nvSpPr>
        <dsp:cNvPr id="0" name=""/>
        <dsp:cNvSpPr/>
      </dsp:nvSpPr>
      <dsp:spPr>
        <a:xfrm>
          <a:off x="3067748" y="382301"/>
          <a:ext cx="787294" cy="283435"/>
        </a:xfrm>
        <a:prstGeom prst="roundRect">
          <a:avLst>
            <a:gd name="adj" fmla="val 10000"/>
          </a:avLst>
        </a:prstGeom>
        <a:gradFill rotWithShape="1">
          <a:gsLst>
            <a:gs pos="0">
              <a:schemeClr val="dk1">
                <a:tint val="50000"/>
                <a:satMod val="300000"/>
              </a:schemeClr>
            </a:gs>
            <a:gs pos="35000">
              <a:schemeClr val="dk1">
                <a:tint val="37000"/>
                <a:satMod val="300000"/>
              </a:schemeClr>
            </a:gs>
            <a:gs pos="100000">
              <a:schemeClr val="dk1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dk1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dk1"/>
        </a:lnRef>
        <a:fillRef idx="2">
          <a:schemeClr val="dk1"/>
        </a:fillRef>
        <a:effectRef idx="1">
          <a:schemeClr val="dk1"/>
        </a:effectRef>
        <a:fontRef idx="minor">
          <a:schemeClr val="dk1"/>
        </a:fontRef>
      </dsp:style>
      <dsp:txBody>
        <a:bodyPr spcFirstLastPara="0" vert="horz" wrap="square" lIns="32385" tIns="21590" rIns="32385" bIns="2159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>
              <a:latin typeface="Arial"/>
              <a:ea typeface="+mn-ea"/>
              <a:cs typeface="+mn-cs"/>
            </a:rPr>
            <a:t>2009</a:t>
          </a:r>
        </a:p>
      </dsp:txBody>
      <dsp:txXfrm>
        <a:off x="3076050" y="390603"/>
        <a:ext cx="770690" cy="266831"/>
      </dsp:txXfrm>
    </dsp:sp>
    <dsp:sp modelId="{FA9022BB-2969-4E8D-8CED-0781EE73E62E}">
      <dsp:nvSpPr>
        <dsp:cNvPr id="0" name=""/>
        <dsp:cNvSpPr/>
      </dsp:nvSpPr>
      <dsp:spPr>
        <a:xfrm>
          <a:off x="3100757" y="665737"/>
          <a:ext cx="91440" cy="432112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399478"/>
              </a:lnTo>
              <a:lnTo>
                <a:pt x="124878" y="399478"/>
              </a:lnTo>
            </a:path>
          </a:pathLst>
        </a:custGeom>
        <a:noFill/>
        <a:ln w="25400" cap="flat" cmpd="sng" algn="ctr">
          <a:solidFill>
            <a:schemeClr val="accent1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3C15B2C-C82C-46DA-83EE-F562E4E87412}">
      <dsp:nvSpPr>
        <dsp:cNvPr id="0" name=""/>
        <dsp:cNvSpPr/>
      </dsp:nvSpPr>
      <dsp:spPr>
        <a:xfrm>
          <a:off x="3172930" y="744289"/>
          <a:ext cx="750461" cy="707121"/>
        </a:xfrm>
        <a:prstGeom prst="roundRect">
          <a:avLst>
            <a:gd name="adj" fmla="val 10000"/>
          </a:avLst>
        </a:prstGeom>
        <a:solidFill>
          <a:schemeClr val="lt1"/>
        </a:solidFill>
        <a:ln w="25400" cap="flat" cmpd="sng" algn="ctr">
          <a:solidFill>
            <a:schemeClr val="accent1"/>
          </a:solidFill>
          <a:prstDash val="solid"/>
        </a:ln>
        <a:effectLst/>
      </dsp:spPr>
      <dsp:style>
        <a:lnRef idx="2">
          <a:schemeClr val="accent2"/>
        </a:lnRef>
        <a:fillRef idx="1">
          <a:schemeClr val="lt1"/>
        </a:fillRef>
        <a:effectRef idx="0">
          <a:schemeClr val="accent2"/>
        </a:effectRef>
        <a:fontRef idx="minor">
          <a:schemeClr val="dk1"/>
        </a:fontRef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>
              <a:latin typeface="Arial"/>
              <a:ea typeface="+mn-ea"/>
              <a:cs typeface="+mn-cs"/>
            </a:rPr>
            <a:t>CBIRD [6]</a:t>
          </a:r>
        </a:p>
      </dsp:txBody>
      <dsp:txXfrm>
        <a:off x="3193641" y="765000"/>
        <a:ext cx="709039" cy="665699"/>
      </dsp:txXfrm>
    </dsp:sp>
    <dsp:sp modelId="{A0B6D585-FEBE-42F0-9CA4-939B540B1689}">
      <dsp:nvSpPr>
        <dsp:cNvPr id="0" name=""/>
        <dsp:cNvSpPr/>
      </dsp:nvSpPr>
      <dsp:spPr>
        <a:xfrm>
          <a:off x="3923253" y="382301"/>
          <a:ext cx="721512" cy="283435"/>
        </a:xfrm>
        <a:prstGeom prst="roundRect">
          <a:avLst>
            <a:gd name="adj" fmla="val 10000"/>
          </a:avLst>
        </a:prstGeom>
        <a:gradFill rotWithShape="1">
          <a:gsLst>
            <a:gs pos="0">
              <a:schemeClr val="dk1">
                <a:tint val="50000"/>
                <a:satMod val="300000"/>
              </a:schemeClr>
            </a:gs>
            <a:gs pos="35000">
              <a:schemeClr val="dk1">
                <a:tint val="37000"/>
                <a:satMod val="300000"/>
              </a:schemeClr>
            </a:gs>
            <a:gs pos="100000">
              <a:schemeClr val="dk1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dk1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dk1"/>
        </a:lnRef>
        <a:fillRef idx="2">
          <a:schemeClr val="dk1"/>
        </a:fillRef>
        <a:effectRef idx="1">
          <a:schemeClr val="dk1"/>
        </a:effectRef>
        <a:fontRef idx="minor">
          <a:schemeClr val="dk1"/>
        </a:fontRef>
      </dsp:style>
      <dsp:txBody>
        <a:bodyPr spcFirstLastPara="0" vert="horz" wrap="square" lIns="32385" tIns="21590" rIns="32385" bIns="2159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>
              <a:latin typeface="Arial"/>
              <a:ea typeface="+mn-ea"/>
              <a:cs typeface="+mn-cs"/>
            </a:rPr>
            <a:t>2010</a:t>
          </a:r>
        </a:p>
      </dsp:txBody>
      <dsp:txXfrm>
        <a:off x="3931555" y="390603"/>
        <a:ext cx="704908" cy="266831"/>
      </dsp:txXfrm>
    </dsp:sp>
    <dsp:sp modelId="{45012136-5B56-4842-914D-EAAFAB783781}">
      <dsp:nvSpPr>
        <dsp:cNvPr id="0" name=""/>
        <dsp:cNvSpPr/>
      </dsp:nvSpPr>
      <dsp:spPr>
        <a:xfrm>
          <a:off x="3949684" y="665737"/>
          <a:ext cx="91440" cy="402561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404755"/>
              </a:lnTo>
              <a:lnTo>
                <a:pt x="118264" y="404755"/>
              </a:lnTo>
            </a:path>
          </a:pathLst>
        </a:custGeom>
        <a:noFill/>
        <a:ln w="25400" cap="flat" cmpd="sng" algn="ctr">
          <a:solidFill>
            <a:schemeClr val="accent1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ED50380-CB26-4F07-A5A8-3027A9F3091D}">
      <dsp:nvSpPr>
        <dsp:cNvPr id="0" name=""/>
        <dsp:cNvSpPr/>
      </dsp:nvSpPr>
      <dsp:spPr>
        <a:xfrm>
          <a:off x="4043098" y="709489"/>
          <a:ext cx="811809" cy="717618"/>
        </a:xfrm>
        <a:prstGeom prst="roundRect">
          <a:avLst>
            <a:gd name="adj" fmla="val 10000"/>
          </a:avLst>
        </a:prstGeom>
        <a:solidFill>
          <a:schemeClr val="lt1"/>
        </a:solidFill>
        <a:ln w="25400" cap="flat" cmpd="sng" algn="ctr">
          <a:solidFill>
            <a:schemeClr val="accent1"/>
          </a:solidFill>
          <a:prstDash val="solid"/>
        </a:ln>
        <a:effectLst/>
      </dsp:spPr>
      <dsp:style>
        <a:lnRef idx="2">
          <a:schemeClr val="accent2"/>
        </a:lnRef>
        <a:fillRef idx="1">
          <a:schemeClr val="lt1"/>
        </a:fillRef>
        <a:effectRef idx="0">
          <a:schemeClr val="accent2"/>
        </a:effectRef>
        <a:fontRef idx="minor">
          <a:schemeClr val="dk1"/>
        </a:fontRef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0" kern="1200" dirty="0" err="1">
              <a:solidFill>
                <a:schemeClr val="tx1"/>
              </a:solidFill>
              <a:latin typeface="Arial"/>
              <a:ea typeface="+mn-ea"/>
              <a:cs typeface="+mn-cs"/>
            </a:rPr>
            <a:t>pBiBn</a:t>
          </a:r>
          <a:r>
            <a:rPr lang="en-US" sz="1600" b="0" kern="1200" dirty="0">
              <a:solidFill>
                <a:schemeClr val="tx1"/>
              </a:solidFill>
              <a:latin typeface="Arial"/>
              <a:ea typeface="+mn-ea"/>
              <a:cs typeface="+mn-cs"/>
            </a:rPr>
            <a:t> [7]</a:t>
          </a:r>
        </a:p>
      </dsp:txBody>
      <dsp:txXfrm>
        <a:off x="4064116" y="730507"/>
        <a:ext cx="769773" cy="675582"/>
      </dsp:txXfrm>
    </dsp:sp>
    <dsp:sp modelId="{8D325FB4-0104-2E4D-94A0-4AFF5CD2E779}">
      <dsp:nvSpPr>
        <dsp:cNvPr id="0" name=""/>
        <dsp:cNvSpPr/>
      </dsp:nvSpPr>
      <dsp:spPr>
        <a:xfrm>
          <a:off x="3942282" y="665737"/>
          <a:ext cx="91440" cy="1003097"/>
        </a:xfrm>
        <a:custGeom>
          <a:avLst/>
          <a:gdLst/>
          <a:ahLst/>
          <a:cxnLst/>
          <a:rect l="0" t="0" r="0" b="0"/>
          <a:pathLst>
            <a:path>
              <a:moveTo>
                <a:pt x="53121" y="0"/>
              </a:moveTo>
              <a:lnTo>
                <a:pt x="45720" y="1003097"/>
              </a:lnTo>
            </a:path>
          </a:pathLst>
        </a:custGeom>
        <a:noFill/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9FD6939-5567-0D47-8BA6-8AF325A7EF85}">
      <dsp:nvSpPr>
        <dsp:cNvPr id="0" name=""/>
        <dsp:cNvSpPr/>
      </dsp:nvSpPr>
      <dsp:spPr>
        <a:xfrm>
          <a:off x="3988002" y="1470859"/>
          <a:ext cx="1107604" cy="395950"/>
        </a:xfrm>
        <a:prstGeom prst="roundRect">
          <a:avLst>
            <a:gd name="adj" fmla="val 10000"/>
          </a:avLst>
        </a:prstGeom>
        <a:solidFill>
          <a:schemeClr val="lt1"/>
        </a:solidFill>
        <a:ln w="25400" cap="flat" cmpd="sng" algn="ctr">
          <a:solidFill>
            <a:schemeClr val="accent1"/>
          </a:solidFill>
          <a:prstDash val="solid"/>
        </a:ln>
        <a:effectLst/>
      </dsp:spPr>
      <dsp:style>
        <a:lnRef idx="2">
          <a:schemeClr val="accent2"/>
        </a:lnRef>
        <a:fillRef idx="1">
          <a:schemeClr val="lt1"/>
        </a:fillRef>
        <a:effectRef idx="0">
          <a:schemeClr val="accent2"/>
        </a:effectRef>
        <a:fontRef idx="minor">
          <a:schemeClr val="dk1"/>
        </a:fontRef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0" kern="1200" dirty="0" err="1">
              <a:solidFill>
                <a:schemeClr val="tx1"/>
              </a:solidFill>
              <a:latin typeface="Arial"/>
              <a:ea typeface="+mn-ea"/>
              <a:cs typeface="+mn-cs"/>
            </a:rPr>
            <a:t>pBn</a:t>
          </a:r>
          <a:r>
            <a:rPr lang="en-US" sz="1600" b="0" kern="1200" dirty="0">
              <a:solidFill>
                <a:schemeClr val="tx1"/>
              </a:solidFill>
              <a:latin typeface="Arial"/>
              <a:ea typeface="+mn-ea"/>
              <a:cs typeface="+mn-cs"/>
            </a:rPr>
            <a:t> [8]</a:t>
          </a:r>
        </a:p>
      </dsp:txBody>
      <dsp:txXfrm>
        <a:off x="3999599" y="1482456"/>
        <a:ext cx="1084410" cy="372756"/>
      </dsp:txXfrm>
    </dsp:sp>
    <dsp:sp modelId="{487F24E6-A9D5-4596-9C5B-B27D39CB5B0E}">
      <dsp:nvSpPr>
        <dsp:cNvPr id="0" name=""/>
        <dsp:cNvSpPr/>
      </dsp:nvSpPr>
      <dsp:spPr>
        <a:xfrm>
          <a:off x="4775697" y="382301"/>
          <a:ext cx="551820" cy="283435"/>
        </a:xfrm>
        <a:prstGeom prst="roundRect">
          <a:avLst>
            <a:gd name="adj" fmla="val 10000"/>
          </a:avLst>
        </a:prstGeom>
        <a:gradFill rotWithShape="1">
          <a:gsLst>
            <a:gs pos="0">
              <a:schemeClr val="dk1">
                <a:tint val="50000"/>
                <a:satMod val="300000"/>
              </a:schemeClr>
            </a:gs>
            <a:gs pos="35000">
              <a:schemeClr val="dk1">
                <a:tint val="37000"/>
                <a:satMod val="300000"/>
              </a:schemeClr>
            </a:gs>
            <a:gs pos="100000">
              <a:schemeClr val="dk1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dk1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dk1"/>
        </a:lnRef>
        <a:fillRef idx="2">
          <a:schemeClr val="dk1"/>
        </a:fillRef>
        <a:effectRef idx="1">
          <a:schemeClr val="dk1"/>
        </a:effectRef>
        <a:fontRef idx="minor">
          <a:schemeClr val="dk1"/>
        </a:fontRef>
      </dsp:style>
      <dsp:txBody>
        <a:bodyPr spcFirstLastPara="0" vert="horz" wrap="square" lIns="32385" tIns="21590" rIns="32385" bIns="2159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>
              <a:latin typeface="Arial"/>
              <a:ea typeface="+mn-ea"/>
              <a:cs typeface="+mn-cs"/>
            </a:rPr>
            <a:t>2011</a:t>
          </a:r>
        </a:p>
      </dsp:txBody>
      <dsp:txXfrm>
        <a:off x="4783999" y="390603"/>
        <a:ext cx="535216" cy="266831"/>
      </dsp:txXfrm>
    </dsp:sp>
    <dsp:sp modelId="{FFEA31BB-2681-4D64-9667-37D4D88EF22B}">
      <dsp:nvSpPr>
        <dsp:cNvPr id="0" name=""/>
        <dsp:cNvSpPr/>
      </dsp:nvSpPr>
      <dsp:spPr>
        <a:xfrm>
          <a:off x="4830879" y="665737"/>
          <a:ext cx="156760" cy="401429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403618"/>
              </a:lnTo>
              <a:lnTo>
                <a:pt x="101202" y="403618"/>
              </a:lnTo>
            </a:path>
          </a:pathLst>
        </a:custGeom>
        <a:noFill/>
        <a:ln w="25400" cap="flat" cmpd="sng" algn="ctr">
          <a:solidFill>
            <a:schemeClr val="accent1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0F1B096-3716-4C1F-8B70-E948B1071901}">
      <dsp:nvSpPr>
        <dsp:cNvPr id="0" name=""/>
        <dsp:cNvSpPr/>
      </dsp:nvSpPr>
      <dsp:spPr>
        <a:xfrm>
          <a:off x="4987639" y="709489"/>
          <a:ext cx="663019" cy="715355"/>
        </a:xfrm>
        <a:prstGeom prst="roundRect">
          <a:avLst>
            <a:gd name="adj" fmla="val 10000"/>
          </a:avLst>
        </a:prstGeom>
        <a:solidFill>
          <a:schemeClr val="lt1"/>
        </a:solidFill>
        <a:ln w="25400" cap="flat" cmpd="sng" algn="ctr">
          <a:solidFill>
            <a:schemeClr val="accent1"/>
          </a:solidFill>
          <a:prstDash val="solid"/>
        </a:ln>
        <a:effectLst/>
      </dsp:spPr>
      <dsp:style>
        <a:lnRef idx="2">
          <a:schemeClr val="accent2"/>
        </a:lnRef>
        <a:fillRef idx="1">
          <a:schemeClr val="lt1"/>
        </a:fillRef>
        <a:effectRef idx="0">
          <a:schemeClr val="accent2"/>
        </a:effectRef>
        <a:fontRef idx="minor">
          <a:schemeClr val="dk1"/>
        </a:fontRef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err="1">
              <a:latin typeface="Arial"/>
              <a:ea typeface="+mn-ea"/>
              <a:cs typeface="+mn-cs"/>
            </a:rPr>
            <a:t>pBp</a:t>
          </a:r>
          <a:r>
            <a:rPr lang="en-US" sz="1600" kern="1200" dirty="0">
              <a:latin typeface="Arial"/>
              <a:ea typeface="+mn-ea"/>
              <a:cs typeface="+mn-cs"/>
            </a:rPr>
            <a:t> [10]</a:t>
          </a:r>
        </a:p>
      </dsp:txBody>
      <dsp:txXfrm>
        <a:off x="5007058" y="728908"/>
        <a:ext cx="624181" cy="676517"/>
      </dsp:txXfrm>
    </dsp:sp>
    <dsp:sp modelId="{FCF9B5FE-1D7F-4CE7-AC8D-584A6EEAB24F}">
      <dsp:nvSpPr>
        <dsp:cNvPr id="0" name=""/>
        <dsp:cNvSpPr/>
      </dsp:nvSpPr>
      <dsp:spPr>
        <a:xfrm>
          <a:off x="5645925" y="382301"/>
          <a:ext cx="776359" cy="241344"/>
        </a:xfrm>
        <a:prstGeom prst="roundRect">
          <a:avLst>
            <a:gd name="adj" fmla="val 10000"/>
          </a:avLst>
        </a:prstGeom>
        <a:gradFill rotWithShape="1">
          <a:gsLst>
            <a:gs pos="0">
              <a:schemeClr val="dk1">
                <a:tint val="50000"/>
                <a:satMod val="300000"/>
              </a:schemeClr>
            </a:gs>
            <a:gs pos="35000">
              <a:schemeClr val="dk1">
                <a:tint val="37000"/>
                <a:satMod val="300000"/>
              </a:schemeClr>
            </a:gs>
            <a:gs pos="100000">
              <a:schemeClr val="dk1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dk1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dk1"/>
        </a:lnRef>
        <a:fillRef idx="2">
          <a:schemeClr val="dk1"/>
        </a:fillRef>
        <a:effectRef idx="1">
          <a:schemeClr val="dk1"/>
        </a:effectRef>
        <a:fontRef idx="minor">
          <a:schemeClr val="dk1"/>
        </a:fontRef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>
              <a:latin typeface="Arial"/>
              <a:ea typeface="+mn-ea"/>
              <a:cs typeface="+mn-cs"/>
            </a:rPr>
            <a:t>2012</a:t>
          </a:r>
        </a:p>
      </dsp:txBody>
      <dsp:txXfrm>
        <a:off x="5652994" y="389370"/>
        <a:ext cx="762221" cy="227206"/>
      </dsp:txXfrm>
    </dsp:sp>
    <dsp:sp modelId="{ED81F29E-E64F-469B-A0E6-52A252F685F6}">
      <dsp:nvSpPr>
        <dsp:cNvPr id="0" name=""/>
        <dsp:cNvSpPr/>
      </dsp:nvSpPr>
      <dsp:spPr>
        <a:xfrm>
          <a:off x="3988002" y="623646"/>
          <a:ext cx="1735558" cy="1605341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716759"/>
              </a:lnTo>
              <a:lnTo>
                <a:pt x="126750" y="716759"/>
              </a:lnTo>
            </a:path>
          </a:pathLst>
        </a:custGeom>
        <a:noFill/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ACEE482-DAD0-431E-A84B-2BA7524AC913}">
      <dsp:nvSpPr>
        <dsp:cNvPr id="0" name=""/>
        <dsp:cNvSpPr/>
      </dsp:nvSpPr>
      <dsp:spPr>
        <a:xfrm>
          <a:off x="3988002" y="1912728"/>
          <a:ext cx="1057845" cy="632518"/>
        </a:xfrm>
        <a:prstGeom prst="roundRect">
          <a:avLst>
            <a:gd name="adj" fmla="val 10000"/>
          </a:avLst>
        </a:prstGeom>
        <a:solidFill>
          <a:schemeClr val="lt1"/>
        </a:solidFill>
        <a:ln w="25400" cap="flat" cmpd="sng" algn="ctr">
          <a:solidFill>
            <a:schemeClr val="accent1"/>
          </a:solidFill>
          <a:prstDash val="solid"/>
        </a:ln>
        <a:effectLst/>
      </dsp:spPr>
      <dsp:style>
        <a:lnRef idx="2">
          <a:schemeClr val="accent2"/>
        </a:lnRef>
        <a:fillRef idx="1">
          <a:schemeClr val="lt1"/>
        </a:fillRef>
        <a:effectRef idx="0">
          <a:schemeClr val="accent2"/>
        </a:effectRef>
        <a:fontRef idx="minor">
          <a:schemeClr val="dk1"/>
        </a:fontRef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err="1">
              <a:latin typeface="Arial"/>
              <a:ea typeface="+mn-ea"/>
              <a:cs typeface="+mn-cs"/>
            </a:rPr>
            <a:t>Interband</a:t>
          </a:r>
          <a:r>
            <a:rPr lang="en-US" sz="1600" kern="1200" dirty="0">
              <a:latin typeface="Arial"/>
              <a:ea typeface="+mn-ea"/>
              <a:cs typeface="+mn-cs"/>
            </a:rPr>
            <a:t> Cascade (ICIP) [9]</a:t>
          </a:r>
        </a:p>
      </dsp:txBody>
      <dsp:txXfrm>
        <a:off x="4006528" y="1931254"/>
        <a:ext cx="1020793" cy="595466"/>
      </dsp:txXfrm>
    </dsp:sp>
    <dsp:sp modelId="{788E0E09-1A85-4113-9689-C5D4F002125A}">
      <dsp:nvSpPr>
        <dsp:cNvPr id="0" name=""/>
        <dsp:cNvSpPr/>
      </dsp:nvSpPr>
      <dsp:spPr>
        <a:xfrm>
          <a:off x="5677841" y="623646"/>
          <a:ext cx="91440" cy="348738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348738"/>
              </a:lnTo>
              <a:lnTo>
                <a:pt x="46656" y="348738"/>
              </a:lnTo>
            </a:path>
          </a:pathLst>
        </a:custGeom>
        <a:noFill/>
        <a:ln w="25400" cap="flat" cmpd="sng" algn="ctr">
          <a:solidFill>
            <a:schemeClr val="accent1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E619228-08A5-424B-9C81-277F2BC24D26}">
      <dsp:nvSpPr>
        <dsp:cNvPr id="0" name=""/>
        <dsp:cNvSpPr/>
      </dsp:nvSpPr>
      <dsp:spPr>
        <a:xfrm>
          <a:off x="5724498" y="720635"/>
          <a:ext cx="1201884" cy="503497"/>
        </a:xfrm>
        <a:prstGeom prst="roundRect">
          <a:avLst>
            <a:gd name="adj" fmla="val 10000"/>
          </a:avLst>
        </a:prstGeom>
        <a:solidFill>
          <a:schemeClr val="lt1"/>
        </a:solidFill>
        <a:ln w="25400" cap="flat" cmpd="sng" algn="ctr">
          <a:solidFill>
            <a:schemeClr val="accent1"/>
          </a:solidFill>
          <a:prstDash val="solid"/>
        </a:ln>
        <a:effectLst/>
      </dsp:spPr>
      <dsp:style>
        <a:lnRef idx="2">
          <a:schemeClr val="accent2"/>
        </a:lnRef>
        <a:fillRef idx="1">
          <a:schemeClr val="lt1"/>
        </a:fillRef>
        <a:effectRef idx="0">
          <a:schemeClr val="accent2"/>
        </a:effectRef>
        <a:fontRef idx="minor">
          <a:schemeClr val="dk1"/>
        </a:fontRef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>
              <a:latin typeface="Arial"/>
              <a:ea typeface="+mn-ea"/>
              <a:cs typeface="+mn-cs"/>
            </a:rPr>
            <a:t>N-structure [11]</a:t>
          </a:r>
        </a:p>
      </dsp:txBody>
      <dsp:txXfrm>
        <a:off x="5739245" y="735382"/>
        <a:ext cx="1172390" cy="474003"/>
      </dsp:txXfrm>
    </dsp:sp>
    <dsp:sp modelId="{10E6E858-1B6B-0E42-AA09-09B476CE6140}">
      <dsp:nvSpPr>
        <dsp:cNvPr id="0" name=""/>
        <dsp:cNvSpPr/>
      </dsp:nvSpPr>
      <dsp:spPr>
        <a:xfrm>
          <a:off x="5677841" y="623646"/>
          <a:ext cx="91440" cy="1215032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1215032"/>
              </a:lnTo>
              <a:lnTo>
                <a:pt x="108668" y="1215032"/>
              </a:lnTo>
            </a:path>
          </a:pathLst>
        </a:custGeom>
        <a:noFill/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54F3432-5167-744C-B098-7175B8936375}">
      <dsp:nvSpPr>
        <dsp:cNvPr id="0" name=""/>
        <dsp:cNvSpPr/>
      </dsp:nvSpPr>
      <dsp:spPr>
        <a:xfrm>
          <a:off x="5786510" y="1365357"/>
          <a:ext cx="815472" cy="946642"/>
        </a:xfrm>
        <a:prstGeom prst="roundRect">
          <a:avLst>
            <a:gd name="adj" fmla="val 10000"/>
          </a:avLst>
        </a:prstGeom>
        <a:solidFill>
          <a:schemeClr val="lt1"/>
        </a:solidFill>
        <a:ln w="25400" cap="flat" cmpd="sng" algn="ctr">
          <a:solidFill>
            <a:schemeClr val="accent1"/>
          </a:solidFill>
          <a:prstDash val="solid"/>
        </a:ln>
        <a:effectLst/>
      </dsp:spPr>
      <dsp:style>
        <a:lnRef idx="2">
          <a:schemeClr val="accent2"/>
        </a:lnRef>
        <a:fillRef idx="1">
          <a:schemeClr val="lt1"/>
        </a:fillRef>
        <a:effectRef idx="0">
          <a:schemeClr val="accent2"/>
        </a:effectRef>
        <a:fontRef idx="minor">
          <a:schemeClr val="dk1"/>
        </a:fontRef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err="1">
              <a:latin typeface="Arial"/>
              <a:ea typeface="+mn-ea"/>
              <a:cs typeface="+mn-cs"/>
            </a:rPr>
            <a:t>Ga</a:t>
          </a:r>
          <a:r>
            <a:rPr lang="en-US" sz="1600" kern="1200" dirty="0">
              <a:latin typeface="Arial"/>
              <a:ea typeface="+mn-ea"/>
              <a:cs typeface="+mn-cs"/>
            </a:rPr>
            <a:t>-free </a:t>
          </a:r>
          <a:r>
            <a:rPr lang="en-US" sz="1600" kern="1200" dirty="0" err="1">
              <a:latin typeface="Arial"/>
              <a:ea typeface="+mn-ea"/>
              <a:cs typeface="+mn-cs"/>
            </a:rPr>
            <a:t>nBn</a:t>
          </a:r>
          <a:r>
            <a:rPr lang="en-US" sz="1600" kern="1200" dirty="0">
              <a:latin typeface="Arial"/>
              <a:ea typeface="+mn-ea"/>
              <a:cs typeface="+mn-cs"/>
            </a:rPr>
            <a:t> [12]</a:t>
          </a:r>
        </a:p>
      </dsp:txBody>
      <dsp:txXfrm>
        <a:off x="5810394" y="1389241"/>
        <a:ext cx="767704" cy="898874"/>
      </dsp:txXfrm>
    </dsp:sp>
    <dsp:sp modelId="{9C29C0F3-2B7F-479F-B81C-351131472B9F}">
      <dsp:nvSpPr>
        <dsp:cNvPr id="0" name=""/>
        <dsp:cNvSpPr/>
      </dsp:nvSpPr>
      <dsp:spPr>
        <a:xfrm>
          <a:off x="6899111" y="348810"/>
          <a:ext cx="632629" cy="257282"/>
        </a:xfrm>
        <a:prstGeom prst="roundRect">
          <a:avLst>
            <a:gd name="adj" fmla="val 10000"/>
          </a:avLst>
        </a:prstGeom>
        <a:solidFill>
          <a:schemeClr val="bg1">
            <a:lumMod val="75000"/>
          </a:schemeClr>
        </a:solidFill>
        <a:ln w="25400" cap="flat" cmpd="sng" algn="ctr">
          <a:solidFill>
            <a:schemeClr val="accent1"/>
          </a:solidFill>
          <a:prstDash val="solid"/>
        </a:ln>
        <a:effectLst/>
      </dsp:spPr>
      <dsp:style>
        <a:lnRef idx="2">
          <a:schemeClr val="accent2"/>
        </a:lnRef>
        <a:fillRef idx="1">
          <a:schemeClr val="lt1"/>
        </a:fillRef>
        <a:effectRef idx="0">
          <a:schemeClr val="accent2"/>
        </a:effectRef>
        <a:fontRef idx="minor">
          <a:schemeClr val="dk1"/>
        </a:fontRef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>
              <a:latin typeface="Arial"/>
              <a:ea typeface="+mn-ea"/>
              <a:cs typeface="+mn-cs"/>
            </a:rPr>
            <a:t>2014</a:t>
          </a:r>
        </a:p>
      </dsp:txBody>
      <dsp:txXfrm>
        <a:off x="6906647" y="356346"/>
        <a:ext cx="617557" cy="242210"/>
      </dsp:txXfrm>
    </dsp:sp>
    <dsp:sp modelId="{82465FB5-7960-4E46-8873-7B7E1067CD4F}">
      <dsp:nvSpPr>
        <dsp:cNvPr id="0" name=""/>
        <dsp:cNvSpPr/>
      </dsp:nvSpPr>
      <dsp:spPr>
        <a:xfrm>
          <a:off x="6916654" y="606093"/>
          <a:ext cx="91440" cy="403847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403847"/>
              </a:lnTo>
              <a:lnTo>
                <a:pt x="104443" y="403847"/>
              </a:lnTo>
            </a:path>
          </a:pathLst>
        </a:custGeom>
        <a:noFill/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378D1E6-38F8-4526-975F-3B2337742C15}">
      <dsp:nvSpPr>
        <dsp:cNvPr id="0" name=""/>
        <dsp:cNvSpPr/>
      </dsp:nvSpPr>
      <dsp:spPr>
        <a:xfrm>
          <a:off x="7021097" y="736934"/>
          <a:ext cx="454480" cy="546012"/>
        </a:xfrm>
        <a:prstGeom prst="roundRect">
          <a:avLst>
            <a:gd name="adj" fmla="val 10000"/>
          </a:avLst>
        </a:prstGeom>
        <a:solidFill>
          <a:schemeClr val="lt1"/>
        </a:solidFill>
        <a:ln w="25400" cap="flat" cmpd="sng" algn="ctr">
          <a:solidFill>
            <a:schemeClr val="accent1"/>
          </a:solidFill>
          <a:prstDash val="solid"/>
        </a:ln>
        <a:effectLst/>
      </dsp:spPr>
      <dsp:style>
        <a:lnRef idx="2">
          <a:schemeClr val="accent2"/>
        </a:lnRef>
        <a:fillRef idx="1">
          <a:schemeClr val="lt1"/>
        </a:fillRef>
        <a:effectRef idx="0">
          <a:schemeClr val="accent2"/>
        </a:effectRef>
        <a:fontRef idx="minor">
          <a:schemeClr val="dk1"/>
        </a:fontRef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err="1">
              <a:latin typeface="Arial"/>
              <a:ea typeface="+mn-ea"/>
              <a:cs typeface="+mn-cs"/>
            </a:rPr>
            <a:t>nBn</a:t>
          </a:r>
          <a:r>
            <a:rPr lang="en-US" sz="1600" kern="1200" dirty="0">
              <a:latin typeface="Arial"/>
              <a:ea typeface="+mn-ea"/>
              <a:cs typeface="+mn-cs"/>
            </a:rPr>
            <a:t> [13]</a:t>
          </a:r>
        </a:p>
      </dsp:txBody>
      <dsp:txXfrm>
        <a:off x="7034408" y="750245"/>
        <a:ext cx="427858" cy="519390"/>
      </dsp:txXfrm>
    </dsp:sp>
    <dsp:sp modelId="{431EB50C-4B8A-4C4F-BA84-D1393001ACB3}">
      <dsp:nvSpPr>
        <dsp:cNvPr id="0" name=""/>
        <dsp:cNvSpPr/>
      </dsp:nvSpPr>
      <dsp:spPr>
        <a:xfrm>
          <a:off x="7672243" y="348810"/>
          <a:ext cx="632629" cy="257282"/>
        </a:xfrm>
        <a:prstGeom prst="roundRect">
          <a:avLst>
            <a:gd name="adj" fmla="val 10000"/>
          </a:avLst>
        </a:prstGeom>
        <a:solidFill>
          <a:schemeClr val="bg1">
            <a:lumMod val="75000"/>
          </a:schemeClr>
        </a:solidFill>
        <a:ln w="25400" cap="flat" cmpd="sng" algn="ctr">
          <a:solidFill>
            <a:schemeClr val="accent1"/>
          </a:solidFill>
          <a:prstDash val="solid"/>
        </a:ln>
        <a:effectLst/>
      </dsp:spPr>
      <dsp:style>
        <a:lnRef idx="2">
          <a:schemeClr val="accent2"/>
        </a:lnRef>
        <a:fillRef idx="1">
          <a:schemeClr val="lt1"/>
        </a:fillRef>
        <a:effectRef idx="0">
          <a:schemeClr val="accent2"/>
        </a:effectRef>
        <a:fontRef idx="minor">
          <a:schemeClr val="dk1"/>
        </a:fontRef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>
              <a:latin typeface="Arial"/>
              <a:ea typeface="+mn-ea"/>
              <a:cs typeface="+mn-cs"/>
            </a:rPr>
            <a:t>2016</a:t>
          </a:r>
        </a:p>
      </dsp:txBody>
      <dsp:txXfrm>
        <a:off x="7679779" y="356346"/>
        <a:ext cx="617557" cy="242210"/>
      </dsp:txXfrm>
    </dsp:sp>
    <dsp:sp modelId="{C748C36A-A944-7046-BDBA-01253DB351D9}">
      <dsp:nvSpPr>
        <dsp:cNvPr id="0" name=""/>
        <dsp:cNvSpPr/>
      </dsp:nvSpPr>
      <dsp:spPr>
        <a:xfrm>
          <a:off x="7533405" y="606093"/>
          <a:ext cx="202101" cy="601084"/>
        </a:xfrm>
        <a:custGeom>
          <a:avLst/>
          <a:gdLst/>
          <a:ahLst/>
          <a:cxnLst/>
          <a:rect l="0" t="0" r="0" b="0"/>
          <a:pathLst>
            <a:path>
              <a:moveTo>
                <a:pt x="202101" y="0"/>
              </a:moveTo>
              <a:lnTo>
                <a:pt x="0" y="601084"/>
              </a:lnTo>
            </a:path>
          </a:pathLst>
        </a:custGeom>
        <a:noFill/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759E802-6AA1-E444-A0EA-595640CC1D5D}">
      <dsp:nvSpPr>
        <dsp:cNvPr id="0" name=""/>
        <dsp:cNvSpPr/>
      </dsp:nvSpPr>
      <dsp:spPr>
        <a:xfrm>
          <a:off x="7533405" y="695368"/>
          <a:ext cx="858188" cy="1023619"/>
        </a:xfrm>
        <a:prstGeom prst="roundRect">
          <a:avLst>
            <a:gd name="adj" fmla="val 10000"/>
          </a:avLst>
        </a:prstGeom>
        <a:solidFill>
          <a:schemeClr val="lt1"/>
        </a:solidFill>
        <a:ln w="25400" cap="flat" cmpd="sng" algn="ctr">
          <a:solidFill>
            <a:schemeClr val="accent1"/>
          </a:solidFill>
          <a:prstDash val="solid"/>
        </a:ln>
        <a:effectLst/>
      </dsp:spPr>
      <dsp:style>
        <a:lnRef idx="2">
          <a:schemeClr val="accent2"/>
        </a:lnRef>
        <a:fillRef idx="1">
          <a:schemeClr val="lt1"/>
        </a:fillRef>
        <a:effectRef idx="0">
          <a:schemeClr val="accent2"/>
        </a:effectRef>
        <a:fontRef idx="minor">
          <a:schemeClr val="dk1"/>
        </a:fontRef>
      </dsp:style>
      <dsp:txBody>
        <a:bodyPr spcFirstLastPara="0" vert="horz" wrap="square" lIns="32385" tIns="21590" rIns="32385" bIns="2159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err="1">
              <a:latin typeface="Arial"/>
              <a:ea typeface="+mn-ea"/>
              <a:cs typeface="+mn-cs"/>
            </a:rPr>
            <a:t>Ga</a:t>
          </a:r>
          <a:r>
            <a:rPr lang="en-US" sz="1700" kern="1200" dirty="0">
              <a:latin typeface="Arial"/>
              <a:ea typeface="+mn-ea"/>
              <a:cs typeface="+mn-cs"/>
            </a:rPr>
            <a:t>-free W-</a:t>
          </a:r>
          <a:r>
            <a:rPr lang="en-US" sz="1700" kern="1200" dirty="0" err="1">
              <a:latin typeface="Arial"/>
              <a:ea typeface="+mn-ea"/>
              <a:cs typeface="+mn-cs"/>
            </a:rPr>
            <a:t>nBn</a:t>
          </a:r>
          <a:r>
            <a:rPr lang="en-US" sz="1700" kern="1200" dirty="0">
              <a:latin typeface="Arial"/>
              <a:ea typeface="+mn-ea"/>
              <a:cs typeface="+mn-cs"/>
            </a:rPr>
            <a:t> [14]</a:t>
          </a:r>
        </a:p>
      </dsp:txBody>
      <dsp:txXfrm>
        <a:off x="7558540" y="720503"/>
        <a:ext cx="807918" cy="97334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1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8.w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46.wmf"/><Relationship Id="rId1" Type="http://schemas.openxmlformats.org/officeDocument/2006/relationships/image" Target="../media/image45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47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1F4B462-ADCF-3B44-B544-14A6D76CD981}" type="datetimeFigureOut">
              <a:rPr lang="en-US" smtClean="0"/>
              <a:t>5/11/2018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5D7D9E-3BA9-964A-8476-E79BB685B5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766691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4E8E671-B262-544B-86E4-6B6C6737B009}" type="datetimeFigureOut">
              <a:rPr lang="en-US" smtClean="0"/>
              <a:t>5/11/2018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6A9B45B-E6E5-9E4A-9A83-EEFC7CF6F5F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977604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00566">
              <a:defRPr/>
            </a:pPr>
            <a:r>
              <a:rPr lang="en-US" baseline="0"/>
              <a:t>Philip </a:t>
            </a:r>
            <a:r>
              <a:rPr lang="en-US" baseline="0" dirty="0" err="1"/>
              <a:t>Klipstein</a:t>
            </a:r>
            <a:r>
              <a:rPr lang="en-US" baseline="0" dirty="0"/>
              <a:t> ""</a:t>
            </a:r>
            <a:r>
              <a:rPr lang="en-US" baseline="0" dirty="0" err="1"/>
              <a:t>XBn</a:t>
            </a:r>
            <a:r>
              <a:rPr lang="en-US" baseline="0" dirty="0"/>
              <a:t> " barrier photodetectors for high sensitivity and high operating temperature infrared sensors", Proc. SPIE 6940, Infrared Technology and Applications XXXIV, 69402U (April 23, 2008); doi:10.1117/12.778848;</a:t>
            </a:r>
          </a:p>
          <a:p>
            <a:endParaRPr lang="en-US" baseline="0" dirty="0"/>
          </a:p>
          <a:p>
            <a:pPr defTabSz="900566">
              <a:defRPr/>
            </a:pPr>
            <a:r>
              <a:rPr lang="en-US" baseline="0" dirty="0" err="1"/>
              <a:t>Klipstein</a:t>
            </a:r>
            <a:r>
              <a:rPr lang="en-US" baseline="0" dirty="0"/>
              <a:t>, Proc. SPIE 6940, Infrared Technology and Applications, 2008</a:t>
            </a:r>
          </a:p>
          <a:p>
            <a:endParaRPr lang="en-US" baseline="0" dirty="0"/>
          </a:p>
          <a:p>
            <a:endParaRPr lang="en-US" baseline="0" dirty="0"/>
          </a:p>
          <a:p>
            <a:endParaRPr lang="en-US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49AF03-F1BC-4697-8995-2948E9F64A99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40616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4213"/>
            <a:ext cx="4572000" cy="3429000"/>
          </a:xfrm>
          <a:ln/>
        </p:spPr>
      </p:sp>
      <p:sp>
        <p:nvSpPr>
          <p:cNvPr id="778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958" y="4343716"/>
            <a:ext cx="5486085" cy="4115430"/>
          </a:xfrm>
          <a:noFill/>
          <a:extLst>
            <a:ext uri="{FAA26D3D-D897-4be2-8F04-BA451C77F1D7}">
              <ma14:placeholderFlag xmlns:ma14="http://schemas.microsoft.com/office/mac/drawingml/2011/main" xmlns="" val="1"/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032826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4213"/>
            <a:ext cx="4572000" cy="3429000"/>
          </a:xfrm>
          <a:ln/>
        </p:spPr>
      </p:sp>
      <p:sp>
        <p:nvSpPr>
          <p:cNvPr id="788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958" y="4343716"/>
            <a:ext cx="5486085" cy="4115430"/>
          </a:xfrm>
          <a:noFill/>
          <a:extLst>
            <a:ext uri="{FAA26D3D-D897-4be2-8F04-BA451C77F1D7}">
              <ma14:placeholderFlag xmlns="" xmlns:ma14="http://schemas.microsoft.com/office/mac/drawingml/2011/main" val="1"/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>
              <a:latin typeface="Times New Roman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Double Check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49AF03-F1BC-4697-8995-2948E9F64A99}" type="slidenum">
              <a:rPr lang="en-US" smtClean="0"/>
              <a:pPr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808255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A9B45B-E6E5-9E4A-9A83-EEFC7CF6F5F6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262459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We need to get a good materials which has</a:t>
            </a:r>
            <a:r>
              <a:rPr lang="en-US" baseline="0" dirty="0"/>
              <a:t> low-k value and high multiplication. </a:t>
            </a:r>
          </a:p>
          <a:p>
            <a:r>
              <a:rPr lang="en-US" baseline="0" dirty="0"/>
              <a:t>k value depends on a material that we will use.</a:t>
            </a:r>
          </a:p>
          <a:p>
            <a:endParaRPr lang="en-US" baseline="0" dirty="0"/>
          </a:p>
          <a:p>
            <a:r>
              <a:rPr lang="en-US" baseline="0" dirty="0"/>
              <a:t>This excess noise is Inevitable because in order to use APD we need a internal gain which create excess noise!</a:t>
            </a:r>
          </a:p>
          <a:p>
            <a:r>
              <a:rPr lang="en-US" baseline="0" dirty="0"/>
              <a:t>Unfortunately, the excess noise can degrade the S/N ratio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A9B45B-E6E5-9E4A-9A83-EEFC7CF6F5F6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494313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A9B45B-E6E5-9E4A-9A83-EEFC7CF6F5F6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16573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AE008-1D8C-4C4C-BAAA-B3DC883C0CB9}" type="datetime1">
              <a:rPr lang="en-US" smtClean="0"/>
              <a:t>5/11/2018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D5C8D-4834-AC45-9607-CDD4E1B34B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85429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654667-DE30-2744-B3F2-4136590479D4}" type="datetime1">
              <a:rPr lang="en-US" smtClean="0"/>
              <a:t>5/11/2018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D5C8D-4834-AC45-9607-CDD4E1B34B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2387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6D0FC2-8A6A-0F4B-B3B6-B4C4B2EB9AA4}" type="datetime1">
              <a:rPr lang="en-US" smtClean="0"/>
              <a:t>5/11/2018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D5C8D-4834-AC45-9607-CDD4E1B34B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09940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38B06-68D2-CA41-BA44-70F5A7728A87}" type="datetime1">
              <a:rPr lang="en-US" smtClean="0"/>
              <a:t>5/11/2018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D5C8D-4834-AC45-9607-CDD4E1B34B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65691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F1CB1-2A7E-A840-A837-011A59D30835}" type="datetime1">
              <a:rPr lang="en-US" smtClean="0"/>
              <a:t>5/11/2018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D5C8D-4834-AC45-9607-CDD4E1B34B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78890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9A8FA5-ED69-5F4F-8A20-6B3E50DF98BF}" type="datetime1">
              <a:rPr lang="en-US" smtClean="0"/>
              <a:t>5/11/2018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D5C8D-4834-AC45-9607-CDD4E1B34B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39158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77AC0B-C2E7-9A40-9058-C2647CC0382F}" type="datetime1">
              <a:rPr lang="en-US" smtClean="0"/>
              <a:t>5/11/2018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D5C8D-4834-AC45-9607-CDD4E1B34B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08940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8B7A64-AFB3-A442-A87E-BC95419C5338}" type="datetime1">
              <a:rPr lang="en-US" smtClean="0"/>
              <a:t>5/11/2018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D5C8D-4834-AC45-9607-CDD4E1B34B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67538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14999-E17C-6141-8656-5A9BCDA4432D}" type="datetime1">
              <a:rPr lang="en-US" smtClean="0"/>
              <a:t>5/11/2018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D5C8D-4834-AC45-9607-CDD4E1B34B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68501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D5369-9585-5D4B-8F40-F9278E1E3E70}" type="datetime1">
              <a:rPr lang="en-US" smtClean="0"/>
              <a:t>5/11/2018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D5C8D-4834-AC45-9607-CDD4E1B34B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5693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E545D4-EA65-E146-9706-15B5049032CD}" type="datetime1">
              <a:rPr lang="en-US" smtClean="0"/>
              <a:t>5/11/2018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D5C8D-4834-AC45-9607-CDD4E1B34B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684735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>
  <p:cSld name="Title and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sz="quarter"/>
          </p:nvPr>
        </p:nvSpPr>
        <p:spPr>
          <a:xfrm>
            <a:off x="457869" y="274638"/>
            <a:ext cx="8228263" cy="1143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869" y="1600200"/>
            <a:ext cx="4033921" cy="21859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52211" y="1600200"/>
            <a:ext cx="4033921" cy="21859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57869" y="3938589"/>
            <a:ext cx="4033921" cy="218757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52211" y="3938589"/>
            <a:ext cx="4033921" cy="218757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9767565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-180082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CC4BA1-9311-3149-998E-7466BEAB571A}" type="datetime1">
              <a:rPr lang="en-US" smtClean="0"/>
              <a:t>5/11/2018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DD5C8D-4834-AC45-9607-CDD4E1B34B0F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/>
          <p:cNvSpPr/>
          <p:nvPr userDrawn="1"/>
        </p:nvSpPr>
        <p:spPr>
          <a:xfrm flipV="1">
            <a:off x="0" y="711841"/>
            <a:ext cx="9144000" cy="45719"/>
          </a:xfrm>
          <a:prstGeom prst="rect">
            <a:avLst/>
          </a:prstGeom>
          <a:solidFill>
            <a:srgbClr val="B70F2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14"/>
          <a:stretch>
            <a:fillRect/>
          </a:stretch>
        </p:blipFill>
        <p:spPr>
          <a:xfrm>
            <a:off x="0" y="6338089"/>
            <a:ext cx="3449087" cy="4945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36413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hdr="0" ftr="0" dt="0"/>
  <p:txStyles>
    <p:titleStyle>
      <a:lvl1pPr algn="ctr" defTabSz="457200" rtl="0" eaLnBrk="1" latinLnBrk="0" hangingPunct="1"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hyperlink" Target="mailto:krishna.53@osu.edu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1.png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Relationship Id="rId9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emf"/><Relationship Id="rId2" Type="http://schemas.openxmlformats.org/officeDocument/2006/relationships/image" Target="../media/image16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tiff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tif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tiff"/><Relationship Id="rId3" Type="http://schemas.openxmlformats.org/officeDocument/2006/relationships/image" Target="../media/image23.png"/><Relationship Id="rId7" Type="http://schemas.openxmlformats.org/officeDocument/2006/relationships/image" Target="../media/image27.png"/><Relationship Id="rId2" Type="http://schemas.openxmlformats.org/officeDocument/2006/relationships/image" Target="../media/image22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tiff"/><Relationship Id="rId5" Type="http://schemas.openxmlformats.org/officeDocument/2006/relationships/image" Target="../media/image25.tiff"/><Relationship Id="rId4" Type="http://schemas.openxmlformats.org/officeDocument/2006/relationships/image" Target="../media/image24.tif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32.jpeg"/><Relationship Id="rId4" Type="http://schemas.openxmlformats.org/officeDocument/2006/relationships/image" Target="../media/image31.wmf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7.png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38.wmf"/><Relationship Id="rId4" Type="http://schemas.openxmlformats.org/officeDocument/2006/relationships/oleObject" Target="../embeddings/oleObject2.bin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7" Type="http://schemas.openxmlformats.org/officeDocument/2006/relationships/image" Target="../media/image44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3.png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7" Type="http://schemas.openxmlformats.org/officeDocument/2006/relationships/image" Target="../media/image46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4.bin"/><Relationship Id="rId5" Type="http://schemas.openxmlformats.org/officeDocument/2006/relationships/image" Target="../media/image45.wmf"/><Relationship Id="rId4" Type="http://schemas.openxmlformats.org/officeDocument/2006/relationships/oleObject" Target="../embeddings/oleObject3.bin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3" Type="http://schemas.openxmlformats.org/officeDocument/2006/relationships/notesSlide" Target="../notesSlides/notesSlide4.xml"/><Relationship Id="rId7" Type="http://schemas.openxmlformats.org/officeDocument/2006/relationships/image" Target="../media/image49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48.png"/><Relationship Id="rId5" Type="http://schemas.openxmlformats.org/officeDocument/2006/relationships/image" Target="../media/image47.wmf"/><Relationship Id="rId4" Type="http://schemas.openxmlformats.org/officeDocument/2006/relationships/oleObject" Target="../embeddings/oleObject5.bin"/><Relationship Id="rId9" Type="http://schemas.openxmlformats.org/officeDocument/2006/relationships/image" Target="../media/image51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emf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emf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6.emf"/><Relationship Id="rId4" Type="http://schemas.openxmlformats.org/officeDocument/2006/relationships/image" Target="../media/image55.e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tif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0.png"/><Relationship Id="rId5" Type="http://schemas.openxmlformats.org/officeDocument/2006/relationships/image" Target="../media/image59.png"/><Relationship Id="rId4" Type="http://schemas.openxmlformats.org/officeDocument/2006/relationships/image" Target="../media/image58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4.tiff"/><Relationship Id="rId3" Type="http://schemas.openxmlformats.org/officeDocument/2006/relationships/image" Target="../media/image100.png"/><Relationship Id="rId7" Type="http://schemas.openxmlformats.org/officeDocument/2006/relationships/image" Target="../media/image63.tif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2.tiff"/><Relationship Id="rId5" Type="http://schemas.openxmlformats.org/officeDocument/2006/relationships/image" Target="../media/image61.emf"/><Relationship Id="rId4" Type="http://schemas.openxmlformats.org/officeDocument/2006/relationships/image" Target="../media/image110.pn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7.pn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9.jp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emf"/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2.em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88614" y="1208911"/>
            <a:ext cx="7503250" cy="1470025"/>
          </a:xfrm>
        </p:spPr>
        <p:txBody>
          <a:bodyPr>
            <a:normAutofit/>
          </a:bodyPr>
          <a:lstStyle/>
          <a:p>
            <a:r>
              <a:rPr lang="en-US" b="1" dirty="0" err="1"/>
              <a:t>Antimonide</a:t>
            </a:r>
            <a:r>
              <a:rPr lang="en-US" b="1" dirty="0"/>
              <a:t> Based Infrared Detectors and Focal Plane Arrays for NASA Applications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131636" y="5663066"/>
            <a:ext cx="3708401" cy="483678"/>
          </a:xfrm>
        </p:spPr>
        <p:txBody>
          <a:bodyPr>
            <a:normAutofit/>
          </a:bodyPr>
          <a:lstStyle/>
          <a:p>
            <a:r>
              <a:rPr lang="en-US" sz="2400" dirty="0"/>
              <a:t>May 15</a:t>
            </a:r>
            <a:r>
              <a:rPr lang="en-US" sz="2400" baseline="30000" dirty="0"/>
              <a:t>th</a:t>
            </a:r>
            <a:r>
              <a:rPr lang="en-US" sz="2400" dirty="0"/>
              <a:t> 2018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0" y="5274260"/>
            <a:ext cx="6996545" cy="118899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2400" i="1" dirty="0"/>
              <a:t>NASA Webinar</a:t>
            </a:r>
          </a:p>
        </p:txBody>
      </p:sp>
      <p:sp>
        <p:nvSpPr>
          <p:cNvPr id="4" name="Rectangle 3"/>
          <p:cNvSpPr/>
          <p:nvPr/>
        </p:nvSpPr>
        <p:spPr>
          <a:xfrm>
            <a:off x="672949" y="2783739"/>
            <a:ext cx="801385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dirty="0"/>
              <a:t>Sanjay Krishna</a:t>
            </a:r>
          </a:p>
          <a:p>
            <a:pPr algn="ctr"/>
            <a:r>
              <a:rPr lang="en-US" sz="2400" dirty="0"/>
              <a:t>Professor and George R Smith Chair in Engineering,</a:t>
            </a:r>
          </a:p>
          <a:p>
            <a:pPr algn="ctr"/>
            <a:r>
              <a:rPr lang="en-US" sz="2400" dirty="0"/>
              <a:t>Department of Electrical and Computer Engineering</a:t>
            </a:r>
          </a:p>
          <a:p>
            <a:pPr algn="ctr"/>
            <a:r>
              <a:rPr lang="en-US" sz="2400" dirty="0"/>
              <a:t>The Ohio State University</a:t>
            </a:r>
          </a:p>
          <a:p>
            <a:pPr algn="ctr"/>
            <a:r>
              <a:rPr lang="en-US" sz="2400" dirty="0"/>
              <a:t>Email: </a:t>
            </a:r>
            <a:r>
              <a:rPr lang="en-US" sz="2400" u="sng" dirty="0">
                <a:hlinkClick r:id="rId2"/>
              </a:rPr>
              <a:t>krishna.53@osu.edu</a:t>
            </a:r>
            <a:r>
              <a:rPr lang="en-US" sz="2400" dirty="0"/>
              <a:t>   </a:t>
            </a:r>
          </a:p>
          <a:p>
            <a:pPr algn="ctr"/>
            <a:r>
              <a:rPr lang="en-US" sz="2400" dirty="0"/>
              <a:t>https://</a:t>
            </a:r>
            <a:r>
              <a:rPr lang="en-US" sz="2400" dirty="0" err="1"/>
              <a:t>kind.engineering.osu.edu</a:t>
            </a:r>
            <a:endParaRPr lang="en-US" sz="2400" dirty="0"/>
          </a:p>
        </p:txBody>
      </p:sp>
      <p:pic>
        <p:nvPicPr>
          <p:cNvPr id="7" name="Picture 6" descr="unspecified.png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8813"/>
          <a:stretch/>
        </p:blipFill>
        <p:spPr>
          <a:xfrm>
            <a:off x="0" y="6146744"/>
            <a:ext cx="9144000" cy="828211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672948" y="6596536"/>
            <a:ext cx="268831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https://</a:t>
            </a:r>
            <a:r>
              <a:rPr lang="en-US" dirty="0" err="1">
                <a:solidFill>
                  <a:schemeClr val="bg1"/>
                </a:solidFill>
              </a:rPr>
              <a:t>discovery.osu.edu</a:t>
            </a:r>
            <a:r>
              <a:rPr lang="en-US" dirty="0">
                <a:solidFill>
                  <a:schemeClr val="bg1"/>
                </a:solidFill>
              </a:rPr>
              <a:t>/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668" y="34868"/>
            <a:ext cx="3873500" cy="555391"/>
          </a:xfrm>
          <a:prstGeom prst="rect">
            <a:avLst/>
          </a:prstGeom>
        </p:spPr>
      </p:pic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D5C8D-4834-AC45-9607-CDD4E1B34B0F}" type="slidenum">
              <a:rPr lang="en-US" smtClean="0"/>
              <a:t>1</a:t>
            </a:fld>
            <a:endParaRPr lang="en-US"/>
          </a:p>
        </p:txBody>
      </p:sp>
      <p:pic>
        <p:nvPicPr>
          <p:cNvPr id="10" name="Picture 2" descr="Image result for institute of materials research osu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749040" y="6042417"/>
            <a:ext cx="891199" cy="8911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14" descr="meatball">
            <a:extLst>
              <a:ext uri="{FF2B5EF4-FFF2-40B4-BE49-F238E27FC236}">
                <a16:creationId xmlns:a16="http://schemas.microsoft.com/office/drawing/2014/main" id="{787BE5CE-83F9-9442-92E6-C8E4497D2402}"/>
              </a:ext>
            </a:extLst>
          </p:cNvPr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0669" y="4352425"/>
            <a:ext cx="1275890" cy="1025140"/>
          </a:xfrm>
          <a:prstGeom prst="rect">
            <a:avLst/>
          </a:prstGeom>
          <a:noFill/>
          <a:ln>
            <a:noFill/>
          </a:ln>
          <a:extLst/>
        </p:spPr>
      </p:pic>
      <p:pic>
        <p:nvPicPr>
          <p:cNvPr id="12" name="그림 2">
            <a:extLst>
              <a:ext uri="{FF2B5EF4-FFF2-40B4-BE49-F238E27FC236}">
                <a16:creationId xmlns:a16="http://schemas.microsoft.com/office/drawing/2014/main" id="{AA81B93C-E8B8-724A-8205-B5961667CAB4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17686" t="22956" r="9988" b="27092"/>
          <a:stretch/>
        </p:blipFill>
        <p:spPr>
          <a:xfrm>
            <a:off x="7384713" y="-6146"/>
            <a:ext cx="1759287" cy="7736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7044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609600" y="621320"/>
            <a:ext cx="8610600" cy="5562600"/>
          </a:xfrm>
        </p:spPr>
        <p:txBody>
          <a:bodyPr>
            <a:normAutofit fontScale="92500"/>
          </a:bodyPr>
          <a:lstStyle/>
          <a:p>
            <a:endParaRPr lang="en-US" sz="2200" b="1" dirty="0"/>
          </a:p>
          <a:p>
            <a:r>
              <a:rPr lang="en-US" sz="2400" b="1" dirty="0"/>
              <a:t>Motivation and Application Need</a:t>
            </a:r>
          </a:p>
          <a:p>
            <a:pPr lvl="1"/>
            <a:r>
              <a:rPr lang="en-US" sz="2400" dirty="0"/>
              <a:t>Mid-infrared Imaging and Sensing</a:t>
            </a:r>
          </a:p>
          <a:p>
            <a:pPr lvl="1"/>
            <a:r>
              <a:rPr lang="en-US" sz="2400" dirty="0"/>
              <a:t>Driving Application Need for NASA</a:t>
            </a:r>
          </a:p>
          <a:p>
            <a:r>
              <a:rPr lang="en-US" sz="2400" b="1" dirty="0"/>
              <a:t>Technology Background</a:t>
            </a:r>
            <a:endParaRPr lang="en-US" sz="2000" b="1" dirty="0"/>
          </a:p>
          <a:p>
            <a:pPr lvl="1"/>
            <a:r>
              <a:rPr lang="en-US" sz="2400" dirty="0" err="1" smtClean="0"/>
              <a:t>Antimonide</a:t>
            </a:r>
            <a:r>
              <a:rPr lang="en-US" sz="2400" dirty="0" smtClean="0"/>
              <a:t> </a:t>
            </a:r>
            <a:r>
              <a:rPr lang="en-US" sz="2400" dirty="0"/>
              <a:t>Based Semiconductors</a:t>
            </a:r>
          </a:p>
          <a:p>
            <a:pPr lvl="1"/>
            <a:r>
              <a:rPr lang="en-US" sz="2400" dirty="0"/>
              <a:t>Historical Perspective of Superlattices</a:t>
            </a:r>
          </a:p>
          <a:p>
            <a:pPr lvl="1"/>
            <a:r>
              <a:rPr lang="en-US" sz="2400" dirty="0"/>
              <a:t>Physics of Superlattices </a:t>
            </a:r>
          </a:p>
          <a:p>
            <a:r>
              <a:rPr lang="en-US" sz="2400" b="1" dirty="0"/>
              <a:t>Engineering </a:t>
            </a:r>
            <a:r>
              <a:rPr lang="en-US" sz="2400" b="1" dirty="0" smtClean="0"/>
              <a:t>Band-diagrams </a:t>
            </a:r>
            <a:r>
              <a:rPr lang="en-US" sz="2400" b="1" dirty="0"/>
              <a:t>and Band-structures</a:t>
            </a:r>
            <a:endParaRPr lang="en-US" sz="2400" dirty="0"/>
          </a:p>
          <a:p>
            <a:pPr lvl="1"/>
            <a:r>
              <a:rPr lang="en-US" sz="2400" dirty="0"/>
              <a:t>Band-diagram Engineering: Unipolar Barrier Detectors</a:t>
            </a:r>
          </a:p>
          <a:p>
            <a:pPr lvl="1"/>
            <a:r>
              <a:rPr lang="en-US" sz="2400" dirty="0"/>
              <a:t>Band-structure Engineering: </a:t>
            </a:r>
            <a:r>
              <a:rPr lang="en-US" sz="2400" dirty="0" err="1"/>
              <a:t>Superlattice</a:t>
            </a:r>
            <a:r>
              <a:rPr lang="en-US" sz="2400" dirty="0"/>
              <a:t> Avalanche Photodiodes</a:t>
            </a:r>
          </a:p>
          <a:p>
            <a:r>
              <a:rPr lang="en-US" sz="2400" b="1" dirty="0" smtClean="0"/>
              <a:t>Technology </a:t>
            </a:r>
            <a:r>
              <a:rPr lang="en-US" sz="2400" b="1" dirty="0"/>
              <a:t>Status and Future Directions</a:t>
            </a:r>
            <a:endParaRPr lang="en-US" sz="2000" dirty="0"/>
          </a:p>
          <a:p>
            <a:pPr lvl="1"/>
            <a:r>
              <a:rPr lang="en-US" sz="2400" dirty="0"/>
              <a:t>Job security for Physicists, Chemists, Material Scientists and Engineers!!!</a:t>
            </a:r>
          </a:p>
          <a:p>
            <a:pPr lvl="1"/>
            <a:endParaRPr lang="en-US" sz="2400" dirty="0"/>
          </a:p>
          <a:p>
            <a:pPr lvl="1"/>
            <a:endParaRPr lang="en-US" sz="22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Outline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D5C8D-4834-AC45-9607-CDD4E1B34B0F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43109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19618" y="3952922"/>
            <a:ext cx="5388734" cy="235906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790142"/>
            <a:ext cx="9144000" cy="2160865"/>
          </a:xfrm>
          <a:prstGeom prst="rect">
            <a:avLst/>
          </a:prstGeom>
        </p:spPr>
      </p:pic>
      <p:sp>
        <p:nvSpPr>
          <p:cNvPr id="4" name="Title 2"/>
          <p:cNvSpPr txBox="1">
            <a:spLocks/>
          </p:cNvSpPr>
          <p:nvPr/>
        </p:nvSpPr>
        <p:spPr>
          <a:xfrm>
            <a:off x="609600" y="210405"/>
            <a:ext cx="8153400" cy="3810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2800" kern="1200" baseline="0">
                <a:solidFill>
                  <a:srgbClr val="8C0D1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600" dirty="0">
                <a:solidFill>
                  <a:schemeClr val="tx1"/>
                </a:solidFill>
              </a:rPr>
              <a:t>Reflective and Thermal Infrared</a:t>
            </a:r>
          </a:p>
        </p:txBody>
      </p:sp>
      <p:sp>
        <p:nvSpPr>
          <p:cNvPr id="5" name="Rectangle 4"/>
          <p:cNvSpPr/>
          <p:nvPr/>
        </p:nvSpPr>
        <p:spPr>
          <a:xfrm>
            <a:off x="8270984" y="3451043"/>
            <a:ext cx="736099" cy="369332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en-US"/>
              <a:t>25</a:t>
            </a:r>
            <a:r>
              <a:rPr lang="en-US">
                <a:latin typeface="Symbol" charset="2"/>
                <a:ea typeface="Symbol" charset="2"/>
                <a:cs typeface="Symbol" charset="2"/>
              </a:rPr>
              <a:t>m</a:t>
            </a:r>
            <a:r>
              <a:rPr lang="en-US"/>
              <a:t>m</a:t>
            </a:r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822278" y="806186"/>
            <a:ext cx="749944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/>
              <a:t>Infrared is generally considered to span the wavelength between 0.7</a:t>
            </a:r>
            <a:r>
              <a:rPr lang="en-US" sz="2800" dirty="0">
                <a:latin typeface="Symbol" charset="2"/>
                <a:ea typeface="Symbol" charset="2"/>
                <a:cs typeface="Symbol" charset="2"/>
              </a:rPr>
              <a:t>m</a:t>
            </a:r>
            <a:r>
              <a:rPr lang="en-US" sz="2800" dirty="0"/>
              <a:t>m-25</a:t>
            </a:r>
            <a:r>
              <a:rPr lang="en-US" sz="2800" dirty="0">
                <a:latin typeface="Symbol" charset="2"/>
                <a:ea typeface="Symbol" charset="2"/>
                <a:cs typeface="Symbol" charset="2"/>
              </a:rPr>
              <a:t>m</a:t>
            </a:r>
            <a:r>
              <a:rPr lang="en-US" sz="2800" dirty="0"/>
              <a:t>m*</a:t>
            </a:r>
          </a:p>
        </p:txBody>
      </p:sp>
      <p:sp>
        <p:nvSpPr>
          <p:cNvPr id="7" name="Rectangle 6"/>
          <p:cNvSpPr/>
          <p:nvPr/>
        </p:nvSpPr>
        <p:spPr>
          <a:xfrm>
            <a:off x="3613025" y="6431140"/>
            <a:ext cx="546636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* Various research communities use different semantics </a:t>
            </a:r>
          </a:p>
        </p:txBody>
      </p:sp>
      <p:sp>
        <p:nvSpPr>
          <p:cNvPr id="8" name="Rectangle 7"/>
          <p:cNvSpPr/>
          <p:nvPr/>
        </p:nvSpPr>
        <p:spPr>
          <a:xfrm>
            <a:off x="6742541" y="4977347"/>
            <a:ext cx="2336852" cy="1200329"/>
          </a:xfrm>
          <a:prstGeom prst="rect">
            <a:avLst/>
          </a:prstGeom>
          <a:solidFill>
            <a:srgbClr val="FBFFC0"/>
          </a:solidFill>
        </p:spPr>
        <p:txBody>
          <a:bodyPr wrap="square">
            <a:spAutoFit/>
          </a:bodyPr>
          <a:lstStyle/>
          <a:p>
            <a:r>
              <a:rPr lang="en-US" b="1" dirty="0"/>
              <a:t>The wavelength range between  1.7</a:t>
            </a:r>
            <a:r>
              <a:rPr lang="en-US" b="1" dirty="0">
                <a:latin typeface="Symbol" charset="2"/>
                <a:ea typeface="Symbol" charset="2"/>
                <a:cs typeface="Symbol" charset="2"/>
              </a:rPr>
              <a:t>m</a:t>
            </a:r>
            <a:r>
              <a:rPr lang="en-US" b="1" dirty="0"/>
              <a:t>m-25</a:t>
            </a:r>
            <a:r>
              <a:rPr lang="en-US" b="1" dirty="0">
                <a:latin typeface="Symbol" charset="2"/>
                <a:ea typeface="Symbol" charset="2"/>
                <a:cs typeface="Symbol" charset="2"/>
              </a:rPr>
              <a:t>m</a:t>
            </a:r>
            <a:r>
              <a:rPr lang="en-US" b="1" dirty="0"/>
              <a:t>m is referred to as Mid-Infrared*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D5C8D-4834-AC45-9607-CDD4E1B34B0F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21152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Mid-Infrared Sensing and Imaging</a:t>
            </a:r>
          </a:p>
        </p:txBody>
      </p:sp>
      <p:sp>
        <p:nvSpPr>
          <p:cNvPr id="4" name="Slide Number Placeholder 4"/>
          <p:cNvSpPr>
            <a:spLocks noGrp="1"/>
          </p:cNvSpPr>
          <p:nvPr>
            <p:ph type="sldNum" sz="quarter" idx="12"/>
          </p:nvPr>
        </p:nvSpPr>
        <p:spPr bwMode="auto">
          <a:xfrm>
            <a:off x="7099110" y="6492875"/>
            <a:ext cx="2133600" cy="365125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23914E38-8288-49ED-9418-42ECB8E04F29}" type="slidenum">
              <a:rPr lang="en-US" altLang="en-US" sz="900" smtClean="0">
                <a:solidFill>
                  <a:srgbClr val="898989"/>
                </a:solidFill>
                <a:cs typeface="Arial" pitchFamily="34" charset="0"/>
              </a:rPr>
              <a:pPr eaLnBrk="1" hangingPunct="1">
                <a:spcBef>
                  <a:spcPct val="0"/>
                </a:spcBef>
                <a:buFontTx/>
                <a:buNone/>
              </a:pPr>
              <a:t>4</a:t>
            </a:fld>
            <a:endParaRPr lang="en-US" altLang="en-US" sz="900">
              <a:solidFill>
                <a:srgbClr val="898989"/>
              </a:solidFill>
              <a:cs typeface="Arial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204062" y="1298748"/>
            <a:ext cx="307449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>
                <a:latin typeface="+mn-lt"/>
              </a:rPr>
              <a:t>Stand-off Chemical Sensing</a:t>
            </a:r>
          </a:p>
        </p:txBody>
      </p:sp>
      <p:grpSp>
        <p:nvGrpSpPr>
          <p:cNvPr id="27" name="Group 26"/>
          <p:cNvGrpSpPr/>
          <p:nvPr/>
        </p:nvGrpSpPr>
        <p:grpSpPr>
          <a:xfrm>
            <a:off x="2746503" y="3967952"/>
            <a:ext cx="3728645" cy="1861735"/>
            <a:chOff x="2819400" y="3810000"/>
            <a:chExt cx="2906083" cy="1188720"/>
          </a:xfrm>
        </p:grpSpPr>
        <p:pic>
          <p:nvPicPr>
            <p:cNvPr id="28" name="Picture 27" descr="Z:\home\sb\Dropbox\Research\SkinCancer\Bag-Image\IR-Visible-JET.png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 bwMode="auto">
            <a:xfrm>
              <a:off x="2819400" y="3810000"/>
              <a:ext cx="1458282" cy="1188720"/>
            </a:xfrm>
            <a:prstGeom prst="rect">
              <a:avLst/>
            </a:prstGeom>
            <a:noFill/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9" name="Picture 28" descr="Z:\home\sb\Dropbox\Research\SkinCancer\Bag-Image\IR-Visible-JET.png"/>
            <p:cNvPicPr>
              <a:picLocks noChangeAspect="1" noChangeArrowheads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 bwMode="auto">
            <a:xfrm>
              <a:off x="4267200" y="3810000"/>
              <a:ext cx="1458283" cy="1188720"/>
            </a:xfrm>
            <a:prstGeom prst="rect">
              <a:avLst/>
            </a:prstGeom>
            <a:noFill/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30" name="TextBox 29"/>
          <p:cNvSpPr txBox="1"/>
          <p:nvPr/>
        </p:nvSpPr>
        <p:spPr>
          <a:xfrm>
            <a:off x="3473586" y="3629398"/>
            <a:ext cx="269670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>
                <a:latin typeface="+mn-lt"/>
              </a:rPr>
              <a:t>Seeing Through Objects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6811556" y="1271452"/>
            <a:ext cx="197361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>
                <a:latin typeface="+mn-lt"/>
              </a:rPr>
              <a:t>Thermal Imaging</a:t>
            </a:r>
          </a:p>
        </p:txBody>
      </p:sp>
      <p:grpSp>
        <p:nvGrpSpPr>
          <p:cNvPr id="37" name="Group 36"/>
          <p:cNvGrpSpPr/>
          <p:nvPr/>
        </p:nvGrpSpPr>
        <p:grpSpPr>
          <a:xfrm>
            <a:off x="-1" y="1715004"/>
            <a:ext cx="3575713" cy="2505431"/>
            <a:chOff x="0" y="3806963"/>
            <a:chExt cx="3278558" cy="2199023"/>
          </a:xfrm>
        </p:grpSpPr>
        <p:sp>
          <p:nvSpPr>
            <p:cNvPr id="38" name="Rectangle 37"/>
            <p:cNvSpPr/>
            <p:nvPr/>
          </p:nvSpPr>
          <p:spPr>
            <a:xfrm>
              <a:off x="9525" y="5605876"/>
              <a:ext cx="3269033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1000" dirty="0"/>
                <a:t>Modified from http://</a:t>
              </a:r>
              <a:r>
                <a:rPr lang="en-US" sz="1000" dirty="0" err="1"/>
                <a:t>www.resrchintl.com</a:t>
              </a:r>
              <a:r>
                <a:rPr lang="en-US" sz="1000" dirty="0"/>
                <a:t>/</a:t>
              </a:r>
              <a:r>
                <a:rPr lang="en-US" sz="1000" dirty="0" err="1"/>
                <a:t>Gas_Detection.html</a:t>
              </a:r>
              <a:endParaRPr lang="en-US" sz="1000" b="0" dirty="0"/>
            </a:p>
          </p:txBody>
        </p:sp>
        <p:pic>
          <p:nvPicPr>
            <p:cNvPr id="39" name="Picture 38"/>
            <p:cNvPicPr>
              <a:picLocks noChangeAspect="1"/>
            </p:cNvPicPr>
            <p:nvPr/>
          </p:nvPicPr>
          <p:blipFill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0" y="3806963"/>
              <a:ext cx="3042175" cy="1698522"/>
            </a:xfrm>
            <a:prstGeom prst="rect">
              <a:avLst/>
            </a:prstGeom>
          </p:spPr>
        </p:pic>
        <p:pic>
          <p:nvPicPr>
            <p:cNvPr id="40" name="Picture 39"/>
            <p:cNvPicPr>
              <a:picLocks noChangeAspect="1"/>
            </p:cNvPicPr>
            <p:nvPr/>
          </p:nvPicPr>
          <p:blipFill rotWithShape="1"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806644" y="5051555"/>
              <a:ext cx="576525" cy="622633"/>
            </a:xfrm>
            <a:prstGeom prst="rect">
              <a:avLst/>
            </a:prstGeom>
          </p:spPr>
        </p:pic>
        <p:pic>
          <p:nvPicPr>
            <p:cNvPr id="41" name="Picture 40"/>
            <p:cNvPicPr>
              <a:picLocks noChangeAspect="1"/>
            </p:cNvPicPr>
            <p:nvPr/>
          </p:nvPicPr>
          <p:blipFill rotWithShape="1"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558656" y="5051555"/>
              <a:ext cx="572005" cy="595517"/>
            </a:xfrm>
            <a:prstGeom prst="rect">
              <a:avLst/>
            </a:prstGeom>
          </p:spPr>
        </p:pic>
        <p:sp>
          <p:nvSpPr>
            <p:cNvPr id="42" name="Rectangle 41"/>
            <p:cNvSpPr/>
            <p:nvPr/>
          </p:nvSpPr>
          <p:spPr>
            <a:xfrm>
              <a:off x="1043910" y="4309598"/>
              <a:ext cx="1033583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1000" b="1" dirty="0"/>
                <a:t>Absorption Finger Print</a:t>
              </a:r>
            </a:p>
          </p:txBody>
        </p:sp>
      </p:grpSp>
      <p:sp>
        <p:nvSpPr>
          <p:cNvPr id="43" name="Rectangle 42"/>
          <p:cNvSpPr/>
          <p:nvPr/>
        </p:nvSpPr>
        <p:spPr>
          <a:xfrm>
            <a:off x="-31557" y="855196"/>
            <a:ext cx="633407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/>
              <a:t>Three scientific phenomenology enabled in the infrared  </a:t>
            </a:r>
          </a:p>
        </p:txBody>
      </p:sp>
      <p:sp>
        <p:nvSpPr>
          <p:cNvPr id="44" name="Rectangle 43"/>
          <p:cNvSpPr/>
          <p:nvPr/>
        </p:nvSpPr>
        <p:spPr>
          <a:xfrm>
            <a:off x="806644" y="5791789"/>
            <a:ext cx="749944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/>
              <a:t>Various applications exploit these phenomenology</a:t>
            </a:r>
          </a:p>
        </p:txBody>
      </p:sp>
      <p:pic>
        <p:nvPicPr>
          <p:cNvPr id="33" name="Arm_color_9AJ8dc.mp4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 rotWithShape="1">
          <a:blip r:embed="rId9"/>
          <a:srcRect l="10268" t="24294" r="8500" b="8135"/>
          <a:stretch/>
        </p:blipFill>
        <p:spPr>
          <a:xfrm>
            <a:off x="6214998" y="1792614"/>
            <a:ext cx="2863037" cy="17799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31476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36" dur="1" fill="hold"/>
                                        <p:tgtEl>
                                          <p:spTgt spid="3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video fullScrn="1">
              <p:cMediaNode vol="80000">
                <p:cTn id="37" fill="hold" display="0">
                  <p:stCondLst>
                    <p:cond delay="indefinite"/>
                  </p:stCondLst>
                </p:cTn>
                <p:tgtEl>
                  <p:spTgt spid="33"/>
                </p:tgtEl>
              </p:cMediaNode>
            </p:video>
          </p:childTnLst>
        </p:cTn>
      </p:par>
    </p:tnLst>
    <p:bldLst>
      <p:bldP spid="26" grpId="0"/>
      <p:bldP spid="30" grpId="0"/>
      <p:bldP spid="31" grpId="0"/>
      <p:bldP spid="4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 txBox="1">
            <a:spLocks/>
          </p:cNvSpPr>
          <p:nvPr/>
        </p:nvSpPr>
        <p:spPr>
          <a:xfrm>
            <a:off x="609600" y="196758"/>
            <a:ext cx="8153400" cy="3810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2800" kern="1200" baseline="0">
                <a:solidFill>
                  <a:srgbClr val="8C0D1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600" dirty="0">
                <a:solidFill>
                  <a:schemeClr val="tx1"/>
                </a:solidFill>
              </a:rPr>
              <a:t>Growth in Mid-Infrared Sensing Market</a:t>
            </a:r>
          </a:p>
        </p:txBody>
      </p:sp>
      <p:sp>
        <p:nvSpPr>
          <p:cNvPr id="4" name="Rectangle 3"/>
          <p:cNvSpPr/>
          <p:nvPr/>
        </p:nvSpPr>
        <p:spPr>
          <a:xfrm>
            <a:off x="1" y="4557792"/>
            <a:ext cx="8956431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 smtClean="0"/>
              <a:t>Key Messages: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smtClean="0"/>
              <a:t>IR Sensing </a:t>
            </a:r>
            <a:r>
              <a:rPr lang="en-US" sz="2400" smtClean="0"/>
              <a:t>and </a:t>
            </a:r>
            <a:r>
              <a:rPr lang="en-US" sz="2400" smtClean="0"/>
              <a:t>imaging </a:t>
            </a:r>
            <a:r>
              <a:rPr lang="en-US" sz="2400" dirty="0" smtClean="0"/>
              <a:t>are fast growing multi-billion dollar markets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smtClean="0"/>
              <a:t>Significant growth expected in the commercial market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smtClean="0"/>
              <a:t>DoD/NASA could benefit from innovations in the commercial sector</a:t>
            </a:r>
            <a:endParaRPr lang="en-US" sz="2400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D5C8D-4834-AC45-9607-CDD4E1B34B0F}" type="slidenum">
              <a:rPr lang="en-US" smtClean="0"/>
              <a:t>5</a:t>
            </a:fld>
            <a:endParaRPr lang="en-US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1169464"/>
            <a:ext cx="4668278" cy="319227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808" t="2049" r="2223" b="2721"/>
          <a:stretch/>
        </p:blipFill>
        <p:spPr>
          <a:xfrm>
            <a:off x="4694427" y="1380392"/>
            <a:ext cx="4450568" cy="29485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0032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DAD23B-4304-F040-9908-4BA26112DA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NASA Applications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FC5B594-B7FD-1547-8A47-427F261A8E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D5C8D-4834-AC45-9607-CDD4E1B34B0F}" type="slidenum">
              <a:rPr lang="en-US" smtClean="0"/>
              <a:t>6</a:t>
            </a:fld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89786" y="1354322"/>
            <a:ext cx="4854213" cy="132534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04292" y="2816886"/>
            <a:ext cx="3588070" cy="3306823"/>
          </a:xfrm>
          <a:prstGeom prst="rect">
            <a:avLst/>
          </a:prstGeom>
        </p:spPr>
      </p:pic>
      <p:sp>
        <p:nvSpPr>
          <p:cNvPr id="10" name="Title 1">
            <a:extLst>
              <a:ext uri="{FF2B5EF4-FFF2-40B4-BE49-F238E27FC236}">
                <a16:creationId xmlns:a16="http://schemas.microsoft.com/office/drawing/2014/main" id="{26FAA3E9-9CE0-C74A-BE6F-2727B4D45A85}"/>
              </a:ext>
            </a:extLst>
          </p:cNvPr>
          <p:cNvSpPr txBox="1">
            <a:spLocks/>
          </p:cNvSpPr>
          <p:nvPr/>
        </p:nvSpPr>
        <p:spPr>
          <a:xfrm>
            <a:off x="5874850" y="460693"/>
            <a:ext cx="2611424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400" b="1" dirty="0"/>
              <a:t>Space-Based Lidar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A6D3C925-CCD5-4147-82F3-947425FBA525}"/>
              </a:ext>
            </a:extLst>
          </p:cNvPr>
          <p:cNvSpPr/>
          <p:nvPr/>
        </p:nvSpPr>
        <p:spPr>
          <a:xfrm>
            <a:off x="0" y="2263931"/>
            <a:ext cx="387187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Helvetica" pitchFamily="2" charset="0"/>
              </a:rPr>
              <a:t>CubeSat Infrared Atmospheric Sounder (CIRAS)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Helvetica" pitchFamily="2" charset="0"/>
              </a:rPr>
              <a:t>Hyperspectral Thermal Emission Spectrometer (</a:t>
            </a:r>
            <a:r>
              <a:rPr lang="en-US" dirty="0" err="1">
                <a:latin typeface="Helvetica" pitchFamily="2" charset="0"/>
              </a:rPr>
              <a:t>HyTES</a:t>
            </a:r>
            <a:r>
              <a:rPr lang="en-US" dirty="0">
                <a:latin typeface="Helvetica" pitchFamily="2" charset="0"/>
              </a:rPr>
              <a:t>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Helvetica" pitchFamily="2" charset="0"/>
              </a:rPr>
              <a:t>SLI-T: Long Wavelength Infrared FPA for Land Imaging</a:t>
            </a:r>
            <a:endParaRPr lang="en-US" dirty="0">
              <a:effectLst/>
              <a:latin typeface="Helvetica" pitchFamily="2" charset="0"/>
            </a:endParaRPr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03DEF644-7D50-BB46-8716-C18353F8066C}"/>
              </a:ext>
            </a:extLst>
          </p:cNvPr>
          <p:cNvSpPr txBox="1">
            <a:spLocks/>
          </p:cNvSpPr>
          <p:nvPr/>
        </p:nvSpPr>
        <p:spPr>
          <a:xfrm>
            <a:off x="-4803" y="502296"/>
            <a:ext cx="3897928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400" b="1" dirty="0"/>
              <a:t>Earth Science Applications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1D5459A4-9ABD-114D-98DE-C4737999386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9698" y="4034117"/>
            <a:ext cx="4100088" cy="2272875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4CDAA556-1532-634F-ADC2-5317109CC954}"/>
              </a:ext>
            </a:extLst>
          </p:cNvPr>
          <p:cNvSpPr/>
          <p:nvPr/>
        </p:nvSpPr>
        <p:spPr>
          <a:xfrm>
            <a:off x="4387362" y="6590106"/>
            <a:ext cx="534785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/>
              <a:t>https://</a:t>
            </a:r>
            <a:r>
              <a:rPr lang="en-US" sz="1600" dirty="0" err="1"/>
              <a:t>www.jpl.nasa.gov</a:t>
            </a:r>
            <a:r>
              <a:rPr lang="en-US" sz="1600" dirty="0"/>
              <a:t>/</a:t>
            </a:r>
            <a:r>
              <a:rPr lang="en-US" sz="1600" dirty="0" err="1"/>
              <a:t>cubesat</a:t>
            </a:r>
            <a:r>
              <a:rPr lang="en-US" sz="1600" dirty="0"/>
              <a:t>/missions/</a:t>
            </a:r>
            <a:r>
              <a:rPr lang="en-US" sz="1600" dirty="0" err="1"/>
              <a:t>ciras.php</a:t>
            </a:r>
            <a:endParaRPr lang="en-US" sz="1600" dirty="0"/>
          </a:p>
        </p:txBody>
      </p:sp>
      <p:sp>
        <p:nvSpPr>
          <p:cNvPr id="8" name="Rectangle 7"/>
          <p:cNvSpPr/>
          <p:nvPr/>
        </p:nvSpPr>
        <p:spPr>
          <a:xfrm>
            <a:off x="121514" y="1186713"/>
            <a:ext cx="396774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 smtClean="0">
                <a:latin typeface="Tahoma" panose="020B0604030504040204" pitchFamily="34" charset="0"/>
              </a:rPr>
              <a:t>Weather</a:t>
            </a:r>
            <a:r>
              <a:rPr lang="en-US" sz="1600" dirty="0">
                <a:latin typeface="Tahoma" panose="020B0604030504040204" pitchFamily="34" charset="0"/>
              </a:rPr>
              <a:t>, gas detection, pollution </a:t>
            </a:r>
            <a:r>
              <a:rPr lang="en-US" sz="1600" dirty="0" smtClean="0">
                <a:latin typeface="Tahoma" panose="020B0604030504040204" pitchFamily="34" charset="0"/>
              </a:rPr>
              <a:t>monitoring, ocean </a:t>
            </a:r>
            <a:r>
              <a:rPr lang="en-US" sz="1600" dirty="0">
                <a:latin typeface="Tahoma" panose="020B0604030504040204" pitchFamily="34" charset="0"/>
              </a:rPr>
              <a:t>and ice changes, </a:t>
            </a:r>
            <a:r>
              <a:rPr lang="en-US" sz="1600" dirty="0" smtClean="0">
                <a:latin typeface="Tahoma" panose="020B0604030504040204" pitchFamily="34" charset="0"/>
              </a:rPr>
              <a:t>deforestation</a:t>
            </a:r>
            <a:r>
              <a:rPr lang="en-US" sz="1600" dirty="0">
                <a:latin typeface="Tahoma" panose="020B0604030504040204" pitchFamily="34" charset="0"/>
              </a:rPr>
              <a:t>, forest fires, soil </a:t>
            </a:r>
            <a:r>
              <a:rPr lang="en-US" sz="1600" dirty="0" smtClean="0">
                <a:latin typeface="Tahoma" panose="020B0604030504040204" pitchFamily="34" charset="0"/>
              </a:rPr>
              <a:t>moisture, geology, plant health</a:t>
            </a:r>
            <a:r>
              <a:rPr lang="en-US" sz="1600" dirty="0">
                <a:latin typeface="Tahoma" panose="020B0604030504040204" pitchFamily="34" charset="0"/>
              </a:rPr>
              <a:t> </a:t>
            </a:r>
            <a:r>
              <a:rPr lang="en-US" sz="1600" dirty="0" err="1" smtClean="0">
                <a:latin typeface="Tahoma" panose="020B0604030504040204" pitchFamily="34" charset="0"/>
              </a:rPr>
              <a:t>etc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34945912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History of Infrared Detectors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D5C8D-4834-AC45-9607-CDD4E1B34B0F}" type="slidenum">
              <a:rPr lang="en-US" smtClean="0"/>
              <a:t>7</a:t>
            </a:fld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108525"/>
            <a:ext cx="9073208" cy="4905413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3675184" y="6196235"/>
            <a:ext cx="501161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dirty="0"/>
              <a:t>A Rogalski et al 2016 Rep. </a:t>
            </a:r>
            <a:r>
              <a:rPr lang="en-US" altLang="en-US" dirty="0" err="1"/>
              <a:t>Prog</a:t>
            </a:r>
            <a:r>
              <a:rPr lang="en-US" altLang="en-US" dirty="0"/>
              <a:t>. Phys. 79 046501 doi:10.1088/0034-4885/79/4/046501</a:t>
            </a:r>
          </a:p>
        </p:txBody>
      </p:sp>
    </p:spTree>
    <p:extLst>
      <p:ext uri="{BB962C8B-B14F-4D97-AF65-F5344CB8AC3E}">
        <p14:creationId xmlns:p14="http://schemas.microsoft.com/office/powerpoint/2010/main" val="18897830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609600" y="621320"/>
            <a:ext cx="8610600" cy="5562600"/>
          </a:xfrm>
        </p:spPr>
        <p:txBody>
          <a:bodyPr>
            <a:normAutofit fontScale="92500"/>
          </a:bodyPr>
          <a:lstStyle/>
          <a:p>
            <a:endParaRPr lang="en-US" sz="2200" b="1" dirty="0"/>
          </a:p>
          <a:p>
            <a:r>
              <a:rPr lang="en-US" sz="2400" b="1" dirty="0">
                <a:solidFill>
                  <a:schemeClr val="bg1">
                    <a:lumMod val="75000"/>
                  </a:schemeClr>
                </a:solidFill>
              </a:rPr>
              <a:t>Motivation and Application Need</a:t>
            </a:r>
          </a:p>
          <a:p>
            <a:pPr lvl="1"/>
            <a:r>
              <a:rPr lang="en-US" sz="2400" dirty="0">
                <a:solidFill>
                  <a:schemeClr val="bg1">
                    <a:lumMod val="75000"/>
                  </a:schemeClr>
                </a:solidFill>
              </a:rPr>
              <a:t>Mid-infrared Imaging and Sensing</a:t>
            </a:r>
          </a:p>
          <a:p>
            <a:pPr lvl="1"/>
            <a:r>
              <a:rPr lang="en-US" sz="2400" dirty="0">
                <a:solidFill>
                  <a:schemeClr val="bg1">
                    <a:lumMod val="75000"/>
                  </a:schemeClr>
                </a:solidFill>
              </a:rPr>
              <a:t>Driving Application Need for NASA</a:t>
            </a:r>
          </a:p>
          <a:p>
            <a:r>
              <a:rPr lang="en-US" sz="2400" b="1" dirty="0"/>
              <a:t>Technology Background</a:t>
            </a:r>
            <a:endParaRPr lang="en-US" sz="2000" b="1" dirty="0"/>
          </a:p>
          <a:p>
            <a:pPr lvl="1"/>
            <a:r>
              <a:rPr lang="en-US" sz="2400" dirty="0" err="1" smtClean="0"/>
              <a:t>Antimonide</a:t>
            </a:r>
            <a:r>
              <a:rPr lang="en-US" sz="2400" dirty="0" smtClean="0"/>
              <a:t> </a:t>
            </a:r>
            <a:r>
              <a:rPr lang="en-US" sz="2400" dirty="0"/>
              <a:t>Based Semiconductors</a:t>
            </a:r>
          </a:p>
          <a:p>
            <a:pPr lvl="1"/>
            <a:r>
              <a:rPr lang="en-US" sz="2400" dirty="0"/>
              <a:t>Historical Perspective of Superlattices</a:t>
            </a:r>
          </a:p>
          <a:p>
            <a:pPr lvl="1"/>
            <a:r>
              <a:rPr lang="en-US" sz="2400" dirty="0"/>
              <a:t>Physics of Superlattices </a:t>
            </a:r>
          </a:p>
          <a:p>
            <a:r>
              <a:rPr lang="en-US" sz="2400" b="1" dirty="0">
                <a:solidFill>
                  <a:schemeClr val="bg1">
                    <a:lumMod val="75000"/>
                  </a:schemeClr>
                </a:solidFill>
              </a:rPr>
              <a:t>Engineering </a:t>
            </a:r>
            <a:r>
              <a:rPr lang="en-US" sz="2400" b="1" dirty="0" smtClean="0">
                <a:solidFill>
                  <a:schemeClr val="bg1">
                    <a:lumMod val="75000"/>
                  </a:schemeClr>
                </a:solidFill>
              </a:rPr>
              <a:t>Band-diagrams </a:t>
            </a:r>
            <a:r>
              <a:rPr lang="en-US" sz="2400" b="1" dirty="0">
                <a:solidFill>
                  <a:schemeClr val="bg1">
                    <a:lumMod val="75000"/>
                  </a:schemeClr>
                </a:solidFill>
              </a:rPr>
              <a:t>and Band-structures</a:t>
            </a:r>
            <a:endParaRPr lang="en-US" sz="2400" dirty="0">
              <a:solidFill>
                <a:schemeClr val="bg1">
                  <a:lumMod val="75000"/>
                </a:schemeClr>
              </a:solidFill>
            </a:endParaRPr>
          </a:p>
          <a:p>
            <a:pPr lvl="1"/>
            <a:r>
              <a:rPr lang="en-US" sz="2400" dirty="0" smtClean="0">
                <a:solidFill>
                  <a:schemeClr val="bg1">
                    <a:lumMod val="75000"/>
                  </a:schemeClr>
                </a:solidFill>
              </a:rPr>
              <a:t>Band-diagram Engineering: Unipolar </a:t>
            </a:r>
            <a:r>
              <a:rPr lang="en-US" sz="2400" dirty="0">
                <a:solidFill>
                  <a:schemeClr val="bg1">
                    <a:lumMod val="75000"/>
                  </a:schemeClr>
                </a:solidFill>
              </a:rPr>
              <a:t>Barrier Detectors</a:t>
            </a:r>
          </a:p>
          <a:p>
            <a:pPr lvl="1"/>
            <a:r>
              <a:rPr lang="en-US" sz="2400" dirty="0" smtClean="0">
                <a:solidFill>
                  <a:schemeClr val="bg1">
                    <a:lumMod val="75000"/>
                  </a:schemeClr>
                </a:solidFill>
              </a:rPr>
              <a:t>Band-structure Engineering: </a:t>
            </a:r>
            <a:r>
              <a:rPr lang="en-US" sz="2400" dirty="0" err="1" smtClean="0">
                <a:solidFill>
                  <a:schemeClr val="bg1">
                    <a:lumMod val="75000"/>
                  </a:schemeClr>
                </a:solidFill>
              </a:rPr>
              <a:t>Superlattice</a:t>
            </a:r>
            <a:r>
              <a:rPr lang="en-US" sz="2400" dirty="0" smtClean="0">
                <a:solidFill>
                  <a:schemeClr val="bg1">
                    <a:lumMod val="75000"/>
                  </a:schemeClr>
                </a:solidFill>
              </a:rPr>
              <a:t> </a:t>
            </a:r>
            <a:r>
              <a:rPr lang="en-US" sz="2400" dirty="0">
                <a:solidFill>
                  <a:schemeClr val="bg1">
                    <a:lumMod val="75000"/>
                  </a:schemeClr>
                </a:solidFill>
              </a:rPr>
              <a:t>Avalanche Photodiodes</a:t>
            </a:r>
          </a:p>
          <a:p>
            <a:r>
              <a:rPr lang="en-US" sz="2400" b="1" dirty="0">
                <a:solidFill>
                  <a:schemeClr val="bg1">
                    <a:lumMod val="75000"/>
                  </a:schemeClr>
                </a:solidFill>
              </a:rPr>
              <a:t>Technology Status and Future Directions</a:t>
            </a:r>
            <a:endParaRPr lang="en-US" sz="2000" dirty="0">
              <a:solidFill>
                <a:schemeClr val="bg1">
                  <a:lumMod val="75000"/>
                </a:schemeClr>
              </a:solidFill>
            </a:endParaRPr>
          </a:p>
          <a:p>
            <a:pPr lvl="1"/>
            <a:r>
              <a:rPr lang="en-US" sz="2400" dirty="0">
                <a:solidFill>
                  <a:schemeClr val="bg1">
                    <a:lumMod val="75000"/>
                  </a:schemeClr>
                </a:solidFill>
              </a:rPr>
              <a:t>Job security for Physicists, Chemists, Material Scientists and Engineers!!!</a:t>
            </a:r>
          </a:p>
          <a:p>
            <a:pPr lvl="1"/>
            <a:endParaRPr lang="en-US" sz="2400" dirty="0"/>
          </a:p>
          <a:p>
            <a:pPr lvl="1"/>
            <a:endParaRPr lang="en-US" sz="22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Outline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D5C8D-4834-AC45-9607-CDD4E1B34B0F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66979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" descr="Image result for energy band gap versus lattice constant"/>
          <p:cNvPicPr>
            <a:picLocks noChangeAspect="1" noChangeArrowheads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782911"/>
            <a:ext cx="5859547" cy="41712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536507" y="270200"/>
            <a:ext cx="6477000" cy="381000"/>
          </a:xfrm>
        </p:spPr>
        <p:txBody>
          <a:bodyPr>
            <a:normAutofit fontScale="90000"/>
          </a:bodyPr>
          <a:lstStyle/>
          <a:p>
            <a:r>
              <a:rPr lang="en-US" dirty="0"/>
              <a:t>6.1 Å Semiconductor Materials</a:t>
            </a:r>
          </a:p>
        </p:txBody>
      </p:sp>
      <p:sp>
        <p:nvSpPr>
          <p:cNvPr id="6" name="Rectangle 5"/>
          <p:cNvSpPr/>
          <p:nvPr/>
        </p:nvSpPr>
        <p:spPr>
          <a:xfrm>
            <a:off x="4111460" y="6306548"/>
            <a:ext cx="473323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/>
              <a:t>Kroemer, The 6.1A family (</a:t>
            </a:r>
            <a:r>
              <a:rPr lang="en-US" sz="1400" dirty="0" err="1"/>
              <a:t>InAs,GaSb</a:t>
            </a:r>
            <a:r>
              <a:rPr lang="en-US" sz="1400" dirty="0"/>
              <a:t>, </a:t>
            </a:r>
            <a:r>
              <a:rPr lang="en-US" sz="1400" dirty="0" err="1"/>
              <a:t>AlSb</a:t>
            </a:r>
            <a:r>
              <a:rPr lang="en-US" sz="1400" dirty="0"/>
              <a:t>) and its </a:t>
            </a:r>
            <a:r>
              <a:rPr lang="en-US" sz="1400" dirty="0" err="1"/>
              <a:t>heterostructures</a:t>
            </a:r>
            <a:r>
              <a:rPr lang="en-US" sz="1400" dirty="0"/>
              <a:t>: A selective review, </a:t>
            </a:r>
            <a:r>
              <a:rPr lang="en-US" sz="1400" dirty="0" err="1"/>
              <a:t>Phyisica</a:t>
            </a:r>
            <a:r>
              <a:rPr lang="en-US" sz="1400" dirty="0"/>
              <a:t> E 20, (2004)</a:t>
            </a:r>
          </a:p>
        </p:txBody>
      </p:sp>
      <p:sp>
        <p:nvSpPr>
          <p:cNvPr id="13" name="Text Box 3"/>
          <p:cNvSpPr txBox="1">
            <a:spLocks noChangeArrowheads="1"/>
          </p:cNvSpPr>
          <p:nvPr/>
        </p:nvSpPr>
        <p:spPr bwMode="auto">
          <a:xfrm>
            <a:off x="178734" y="4954141"/>
            <a:ext cx="8665956" cy="1231106"/>
          </a:xfrm>
          <a:prstGeom prst="rect">
            <a:avLst/>
          </a:prstGeom>
          <a:solidFill>
            <a:schemeClr val="bg1"/>
          </a:solidFill>
          <a:ln w="0">
            <a:noFill/>
            <a:miter lim="800000"/>
            <a:headEnd/>
            <a:tailEnd/>
          </a:ln>
          <a:effectLst/>
        </p:spPr>
        <p:txBody>
          <a:bodyPr wrap="square" lIns="0" tIns="0" rIns="0" bIns="0">
            <a:spAutoFit/>
          </a:bodyPr>
          <a:lstStyle/>
          <a:p>
            <a:pPr marL="457200" indent="-457200">
              <a:defRPr/>
            </a:pPr>
            <a:r>
              <a:rPr lang="en-US" sz="2000" b="1" dirty="0">
                <a:latin typeface="+mj-lt"/>
              </a:rPr>
              <a:t>Two application drivers: </a:t>
            </a:r>
          </a:p>
          <a:p>
            <a:pPr marL="457200" indent="-457200">
              <a:buFont typeface="Arial" charset="0"/>
              <a:buChar char="•"/>
              <a:defRPr/>
            </a:pPr>
            <a:r>
              <a:rPr lang="en-US" sz="2000" u="sng" dirty="0">
                <a:latin typeface="+mj-lt"/>
              </a:rPr>
              <a:t>High Speed, Low Power Electronic Devices </a:t>
            </a:r>
            <a:r>
              <a:rPr lang="en-US" sz="2000" dirty="0">
                <a:latin typeface="+mj-lt"/>
              </a:rPr>
              <a:t>(Field effect transistors, Resonant Tunneling Diodes </a:t>
            </a:r>
            <a:r>
              <a:rPr lang="en-US" sz="2000" dirty="0" err="1">
                <a:latin typeface="+mj-lt"/>
              </a:rPr>
              <a:t>etc</a:t>
            </a:r>
            <a:r>
              <a:rPr lang="en-US" sz="2000" dirty="0">
                <a:latin typeface="+mj-lt"/>
              </a:rPr>
              <a:t>)</a:t>
            </a:r>
          </a:p>
          <a:p>
            <a:pPr marL="457200" indent="-457200">
              <a:buFont typeface="Arial" charset="0"/>
              <a:buChar char="•"/>
              <a:defRPr/>
            </a:pPr>
            <a:r>
              <a:rPr lang="en-US" sz="2000" u="sng" dirty="0"/>
              <a:t>Mid-Infrared Photonic Devices </a:t>
            </a:r>
            <a:r>
              <a:rPr lang="en-US" sz="2000" dirty="0"/>
              <a:t>(Infrared lasers and detectors)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D5C8D-4834-AC45-9607-CDD4E1B34B0F}" type="slidenum">
              <a:rPr lang="en-US" smtClean="0"/>
              <a:t>9</a:t>
            </a:fld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857795" y="1379489"/>
            <a:ext cx="3261027" cy="2482827"/>
          </a:xfrm>
          <a:prstGeom prst="rect">
            <a:avLst/>
          </a:prstGeom>
        </p:spPr>
      </p:pic>
      <p:sp>
        <p:nvSpPr>
          <p:cNvPr id="2" name="Oval 1"/>
          <p:cNvSpPr/>
          <p:nvPr/>
        </p:nvSpPr>
        <p:spPr>
          <a:xfrm>
            <a:off x="2988860" y="1596788"/>
            <a:ext cx="1351128" cy="2975212"/>
          </a:xfrm>
          <a:prstGeom prst="ellipse">
            <a:avLst/>
          </a:prstGeom>
          <a:solidFill>
            <a:srgbClr val="FBFFC0">
              <a:alpha val="38000"/>
            </a:srgbClr>
          </a:solidFill>
          <a:ln w="38100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58337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989838" y="404540"/>
            <a:ext cx="6980083" cy="381000"/>
          </a:xfrm>
        </p:spPr>
        <p:txBody>
          <a:bodyPr>
            <a:normAutofit fontScale="90000"/>
          </a:bodyPr>
          <a:lstStyle/>
          <a:p>
            <a:r>
              <a:rPr lang="en-US" dirty="0" err="1"/>
              <a:t>InAs</a:t>
            </a:r>
            <a:r>
              <a:rPr lang="en-US" dirty="0"/>
              <a:t>/(In)</a:t>
            </a:r>
            <a:r>
              <a:rPr lang="en-US" dirty="0" err="1"/>
              <a:t>GaSb</a:t>
            </a:r>
            <a:r>
              <a:rPr lang="en-US" dirty="0"/>
              <a:t> Type-II </a:t>
            </a:r>
            <a:r>
              <a:rPr lang="en-US" dirty="0" err="1"/>
              <a:t>Superlattices</a:t>
            </a:r>
            <a:r>
              <a:rPr lang="en-US" dirty="0"/>
              <a:t> (T2SL)</a:t>
            </a:r>
            <a:br>
              <a:rPr lang="en-US" dirty="0"/>
            </a:br>
            <a:endParaRPr lang="en-US" dirty="0"/>
          </a:p>
        </p:txBody>
      </p:sp>
      <p:sp>
        <p:nvSpPr>
          <p:cNvPr id="5" name="Text Box 3"/>
          <p:cNvSpPr txBox="1">
            <a:spLocks noChangeArrowheads="1"/>
          </p:cNvSpPr>
          <p:nvPr/>
        </p:nvSpPr>
        <p:spPr bwMode="auto">
          <a:xfrm>
            <a:off x="63500" y="743993"/>
            <a:ext cx="8945065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254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 b="1">
                <a:solidFill>
                  <a:srgbClr val="000066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 b="1">
                <a:solidFill>
                  <a:srgbClr val="000066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 b="1">
                <a:solidFill>
                  <a:srgbClr val="000066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 b="1">
                <a:solidFill>
                  <a:srgbClr val="000066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 b="1">
                <a:solidFill>
                  <a:srgbClr val="000066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66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66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66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66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en-US" sz="1400" dirty="0" smtClean="0">
                <a:solidFill>
                  <a:schemeClr val="tx1"/>
                </a:solidFill>
                <a:latin typeface="+mj-lt"/>
              </a:rPr>
              <a:t>Key Historical Papers: </a:t>
            </a:r>
            <a:r>
              <a:rPr lang="en-US" sz="1400" b="0" dirty="0" smtClean="0">
                <a:solidFill>
                  <a:schemeClr val="tx1"/>
                </a:solidFill>
                <a:latin typeface="+mj-lt"/>
              </a:rPr>
              <a:t>Sai-</a:t>
            </a:r>
            <a:r>
              <a:rPr lang="en-US" sz="1400" b="0" dirty="0" err="1" smtClean="0">
                <a:solidFill>
                  <a:schemeClr val="tx1"/>
                </a:solidFill>
                <a:latin typeface="+mj-lt"/>
              </a:rPr>
              <a:t>Halasz</a:t>
            </a:r>
            <a:r>
              <a:rPr lang="en-US" sz="1400" b="0" dirty="0">
                <a:solidFill>
                  <a:schemeClr val="tx1"/>
                </a:solidFill>
                <a:latin typeface="+mj-lt"/>
              </a:rPr>
              <a:t>, G. A., </a:t>
            </a:r>
            <a:r>
              <a:rPr lang="en-US" sz="1400" b="0" dirty="0" err="1">
                <a:solidFill>
                  <a:schemeClr val="tx1"/>
                </a:solidFill>
                <a:latin typeface="+mj-lt"/>
              </a:rPr>
              <a:t>Tsu</a:t>
            </a:r>
            <a:r>
              <a:rPr lang="en-US" sz="1400" b="0" dirty="0">
                <a:solidFill>
                  <a:schemeClr val="tx1"/>
                </a:solidFill>
                <a:latin typeface="+mj-lt"/>
              </a:rPr>
              <a:t>, R., and Esaki, L. (APL 1977): “A  new semiconductor </a:t>
            </a:r>
            <a:r>
              <a:rPr lang="en-US" sz="1400" b="0" dirty="0" err="1">
                <a:solidFill>
                  <a:schemeClr val="tx1"/>
                </a:solidFill>
                <a:latin typeface="+mj-lt"/>
              </a:rPr>
              <a:t>superlattice</a:t>
            </a:r>
            <a:r>
              <a:rPr lang="en-US" sz="1400" b="0" dirty="0">
                <a:solidFill>
                  <a:schemeClr val="tx1"/>
                </a:solidFill>
                <a:latin typeface="+mj-lt"/>
              </a:rPr>
              <a:t>” </a:t>
            </a:r>
          </a:p>
          <a:p>
            <a:pPr eaLnBrk="1" hangingPunct="1"/>
            <a:r>
              <a:rPr lang="en-US" sz="1400" b="0" dirty="0" err="1">
                <a:solidFill>
                  <a:schemeClr val="tx1"/>
                </a:solidFill>
                <a:latin typeface="+mj-lt"/>
              </a:rPr>
              <a:t>Frensley</a:t>
            </a:r>
            <a:r>
              <a:rPr lang="en-US" sz="1400" b="0" dirty="0">
                <a:solidFill>
                  <a:schemeClr val="tx1"/>
                </a:solidFill>
                <a:latin typeface="+mj-lt"/>
              </a:rPr>
              <a:t> and Kroemer (1977</a:t>
            </a:r>
            <a:r>
              <a:rPr lang="en-US" sz="1400" b="0" dirty="0" smtClean="0">
                <a:solidFill>
                  <a:schemeClr val="tx1"/>
                </a:solidFill>
                <a:latin typeface="+mj-lt"/>
              </a:rPr>
              <a:t>); Schulman and McGill (MCT </a:t>
            </a:r>
            <a:r>
              <a:rPr lang="en-US" sz="1400" b="0" dirty="0" err="1" smtClean="0">
                <a:solidFill>
                  <a:schemeClr val="tx1"/>
                </a:solidFill>
                <a:latin typeface="+mj-lt"/>
              </a:rPr>
              <a:t>superlattice</a:t>
            </a:r>
            <a:r>
              <a:rPr lang="en-US" sz="1400" b="0" dirty="0" smtClean="0">
                <a:solidFill>
                  <a:schemeClr val="tx1"/>
                </a:solidFill>
                <a:latin typeface="+mj-lt"/>
              </a:rPr>
              <a:t>, APL, 1979); Smith and </a:t>
            </a:r>
            <a:r>
              <a:rPr lang="en-US" sz="1400" b="0" dirty="0" err="1" smtClean="0">
                <a:solidFill>
                  <a:schemeClr val="tx1"/>
                </a:solidFill>
                <a:latin typeface="+mj-lt"/>
              </a:rPr>
              <a:t>Mailhiot</a:t>
            </a:r>
            <a:r>
              <a:rPr lang="en-US" sz="1400" b="0" dirty="0" smtClean="0">
                <a:solidFill>
                  <a:schemeClr val="tx1"/>
                </a:solidFill>
                <a:latin typeface="+mj-lt"/>
              </a:rPr>
              <a:t> (</a:t>
            </a:r>
            <a:r>
              <a:rPr lang="en-US" sz="1400" b="0" dirty="0" err="1" smtClean="0">
                <a:solidFill>
                  <a:schemeClr val="tx1"/>
                </a:solidFill>
                <a:latin typeface="+mj-lt"/>
              </a:rPr>
              <a:t>InAs</a:t>
            </a:r>
            <a:r>
              <a:rPr lang="en-US" sz="1400" b="0" dirty="0" smtClean="0">
                <a:solidFill>
                  <a:schemeClr val="tx1"/>
                </a:solidFill>
                <a:latin typeface="+mj-lt"/>
              </a:rPr>
              <a:t>/</a:t>
            </a:r>
            <a:r>
              <a:rPr lang="en-US" sz="1400" b="0" dirty="0" err="1" smtClean="0">
                <a:solidFill>
                  <a:schemeClr val="tx1"/>
                </a:solidFill>
                <a:latin typeface="+mj-lt"/>
              </a:rPr>
              <a:t>InGaSb</a:t>
            </a:r>
            <a:r>
              <a:rPr lang="en-US" sz="1400" b="0" dirty="0" smtClean="0">
                <a:solidFill>
                  <a:schemeClr val="tx1"/>
                </a:solidFill>
                <a:latin typeface="+mj-lt"/>
              </a:rPr>
              <a:t> strained layer </a:t>
            </a:r>
            <a:r>
              <a:rPr lang="en-US" sz="1400" b="0" dirty="0" err="1" smtClean="0">
                <a:solidFill>
                  <a:schemeClr val="tx1"/>
                </a:solidFill>
                <a:latin typeface="+mj-lt"/>
              </a:rPr>
              <a:t>superlattces</a:t>
            </a:r>
            <a:r>
              <a:rPr lang="en-US" sz="1400" b="0" dirty="0" smtClean="0">
                <a:solidFill>
                  <a:schemeClr val="tx1"/>
                </a:solidFill>
                <a:latin typeface="+mj-lt"/>
              </a:rPr>
              <a:t>, JAP, 1987); </a:t>
            </a:r>
            <a:r>
              <a:rPr lang="en-US" sz="1400" b="0" dirty="0" err="1" smtClean="0">
                <a:solidFill>
                  <a:schemeClr val="tx1"/>
                </a:solidFill>
                <a:latin typeface="+mj-lt"/>
              </a:rPr>
              <a:t>Osbourn</a:t>
            </a:r>
            <a:r>
              <a:rPr lang="en-US" sz="1400" b="0" dirty="0" smtClean="0">
                <a:solidFill>
                  <a:schemeClr val="tx1"/>
                </a:solidFill>
                <a:latin typeface="+mj-lt"/>
              </a:rPr>
              <a:t> (</a:t>
            </a:r>
            <a:r>
              <a:rPr lang="en-US" sz="1400" b="0" dirty="0" err="1" smtClean="0">
                <a:solidFill>
                  <a:schemeClr val="tx1"/>
                </a:solidFill>
                <a:latin typeface="+mj-lt"/>
              </a:rPr>
              <a:t>InAsSb</a:t>
            </a:r>
            <a:r>
              <a:rPr lang="en-US" sz="1400" b="0" dirty="0" smtClean="0">
                <a:solidFill>
                  <a:schemeClr val="tx1"/>
                </a:solidFill>
                <a:latin typeface="+mj-lt"/>
              </a:rPr>
              <a:t> SLS, JAP 1982/JVSTB 1984) </a:t>
            </a:r>
            <a:endParaRPr lang="en-US" sz="1400" b="0" dirty="0">
              <a:solidFill>
                <a:schemeClr val="tx1"/>
              </a:solidFill>
              <a:latin typeface="+mj-lt"/>
            </a:endParaRPr>
          </a:p>
        </p:txBody>
      </p:sp>
      <p:pic>
        <p:nvPicPr>
          <p:cNvPr id="12" name="Picture 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0209" y="1811214"/>
            <a:ext cx="2101076" cy="32179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4" name="Picture 31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307213" y="1408843"/>
            <a:ext cx="6084278" cy="26075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D5C8D-4834-AC45-9607-CDD4E1B34B0F}" type="slidenum">
              <a:rPr lang="en-US" smtClean="0"/>
              <a:t>10</a:t>
            </a:fld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91889" y="5310554"/>
            <a:ext cx="5635943" cy="148343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5073520"/>
            <a:ext cx="3291889" cy="119450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" y="6312342"/>
            <a:ext cx="3291888" cy="54565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226657" y="2821003"/>
            <a:ext cx="1781908" cy="253052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11274"/>
          <a:stretch/>
        </p:blipFill>
        <p:spPr>
          <a:xfrm>
            <a:off x="6439609" y="5248791"/>
            <a:ext cx="2488223" cy="272562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2203469" y="4523724"/>
            <a:ext cx="45011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smtClean="0"/>
              <a:t>Good Review Articles and Recent References:</a:t>
            </a:r>
            <a:endParaRPr lang="en-US" b="1" dirty="0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5E175F41-55E9-ED47-AA87-D8D190E8AE9F}"/>
              </a:ext>
            </a:extLst>
          </p:cNvPr>
          <p:cNvGrpSpPr/>
          <p:nvPr/>
        </p:nvGrpSpPr>
        <p:grpSpPr>
          <a:xfrm>
            <a:off x="7457284" y="1223293"/>
            <a:ext cx="1346713" cy="1270902"/>
            <a:chOff x="5297592" y="929983"/>
            <a:chExt cx="1679720" cy="1706433"/>
          </a:xfrm>
        </p:grpSpPr>
        <p:grpSp>
          <p:nvGrpSpPr>
            <p:cNvPr id="15" name="Group 14">
              <a:extLst>
                <a:ext uri="{FF2B5EF4-FFF2-40B4-BE49-F238E27FC236}">
                  <a16:creationId xmlns:a16="http://schemas.microsoft.com/office/drawing/2014/main" id="{9A9F9069-F233-E249-96E5-7CB73474ACED}"/>
                </a:ext>
              </a:extLst>
            </p:cNvPr>
            <p:cNvGrpSpPr/>
            <p:nvPr/>
          </p:nvGrpSpPr>
          <p:grpSpPr>
            <a:xfrm>
              <a:off x="5297592" y="929983"/>
              <a:ext cx="1679720" cy="1706433"/>
              <a:chOff x="2943787" y="1808445"/>
              <a:chExt cx="1679720" cy="1706433"/>
            </a:xfrm>
          </p:grpSpPr>
          <p:sp>
            <p:nvSpPr>
              <p:cNvPr id="17" name="Rectangle 16">
                <a:extLst>
                  <a:ext uri="{FF2B5EF4-FFF2-40B4-BE49-F238E27FC236}">
                    <a16:creationId xmlns:a16="http://schemas.microsoft.com/office/drawing/2014/main" id="{2F70F35F-C237-1843-A74D-ECD26CBC9081}"/>
                  </a:ext>
                </a:extLst>
              </p:cNvPr>
              <p:cNvSpPr/>
              <p:nvPr/>
            </p:nvSpPr>
            <p:spPr>
              <a:xfrm>
                <a:off x="2943794" y="3369365"/>
                <a:ext cx="1679713" cy="145513"/>
              </a:xfrm>
              <a:prstGeom prst="rect">
                <a:avLst/>
              </a:prstGeom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8" name="Rectangle 17">
                <a:extLst>
                  <a:ext uri="{FF2B5EF4-FFF2-40B4-BE49-F238E27FC236}">
                    <a16:creationId xmlns:a16="http://schemas.microsoft.com/office/drawing/2014/main" id="{DB39BE5F-33CF-1C45-932C-4D152684A878}"/>
                  </a:ext>
                </a:extLst>
              </p:cNvPr>
              <p:cNvSpPr/>
              <p:nvPr/>
            </p:nvSpPr>
            <p:spPr>
              <a:xfrm>
                <a:off x="2943794" y="3243553"/>
                <a:ext cx="1679713" cy="145513"/>
              </a:xfrm>
              <a:prstGeom prst="rect">
                <a:avLst/>
              </a:prstGeom>
            </p:spPr>
            <p:style>
              <a:lnRef idx="1">
                <a:schemeClr val="accent2"/>
              </a:lnRef>
              <a:fillRef idx="3">
                <a:schemeClr val="accent2"/>
              </a:fillRef>
              <a:effectRef idx="2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9" name="Rectangle 18">
                <a:extLst>
                  <a:ext uri="{FF2B5EF4-FFF2-40B4-BE49-F238E27FC236}">
                    <a16:creationId xmlns:a16="http://schemas.microsoft.com/office/drawing/2014/main" id="{16DB23EB-1DA6-8544-B006-199AD6DB0238}"/>
                  </a:ext>
                </a:extLst>
              </p:cNvPr>
              <p:cNvSpPr/>
              <p:nvPr/>
            </p:nvSpPr>
            <p:spPr>
              <a:xfrm>
                <a:off x="2943793" y="3117741"/>
                <a:ext cx="1679713" cy="145513"/>
              </a:xfrm>
              <a:prstGeom prst="rect">
                <a:avLst/>
              </a:prstGeom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0" name="Rectangle 19">
                <a:extLst>
                  <a:ext uri="{FF2B5EF4-FFF2-40B4-BE49-F238E27FC236}">
                    <a16:creationId xmlns:a16="http://schemas.microsoft.com/office/drawing/2014/main" id="{7A687901-61C3-1D44-BDB1-8A18A7A02719}"/>
                  </a:ext>
                </a:extLst>
              </p:cNvPr>
              <p:cNvSpPr/>
              <p:nvPr/>
            </p:nvSpPr>
            <p:spPr>
              <a:xfrm>
                <a:off x="2943792" y="2981902"/>
                <a:ext cx="1679713" cy="145513"/>
              </a:xfrm>
              <a:prstGeom prst="rect">
                <a:avLst/>
              </a:prstGeom>
            </p:spPr>
            <p:style>
              <a:lnRef idx="1">
                <a:schemeClr val="accent2"/>
              </a:lnRef>
              <a:fillRef idx="3">
                <a:schemeClr val="accent2"/>
              </a:fillRef>
              <a:effectRef idx="2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1" name="Rectangle 20">
                <a:extLst>
                  <a:ext uri="{FF2B5EF4-FFF2-40B4-BE49-F238E27FC236}">
                    <a16:creationId xmlns:a16="http://schemas.microsoft.com/office/drawing/2014/main" id="{CDE12901-32A2-104D-80BB-4FBCD71D393B}"/>
                  </a:ext>
                </a:extLst>
              </p:cNvPr>
              <p:cNvSpPr/>
              <p:nvPr/>
            </p:nvSpPr>
            <p:spPr>
              <a:xfrm>
                <a:off x="2943792" y="2836389"/>
                <a:ext cx="1679713" cy="145513"/>
              </a:xfrm>
              <a:prstGeom prst="rect">
                <a:avLst/>
              </a:prstGeom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2" name="Rectangle 21">
                <a:extLst>
                  <a:ext uri="{FF2B5EF4-FFF2-40B4-BE49-F238E27FC236}">
                    <a16:creationId xmlns:a16="http://schemas.microsoft.com/office/drawing/2014/main" id="{8B2592A2-AF11-5C4B-A97C-15FFE3875C3E}"/>
                  </a:ext>
                </a:extLst>
              </p:cNvPr>
              <p:cNvSpPr/>
              <p:nvPr/>
            </p:nvSpPr>
            <p:spPr>
              <a:xfrm>
                <a:off x="2943792" y="2720516"/>
                <a:ext cx="1679713" cy="145513"/>
              </a:xfrm>
              <a:prstGeom prst="rect">
                <a:avLst/>
              </a:prstGeom>
            </p:spPr>
            <p:style>
              <a:lnRef idx="1">
                <a:schemeClr val="accent2"/>
              </a:lnRef>
              <a:fillRef idx="3">
                <a:schemeClr val="accent2"/>
              </a:fillRef>
              <a:effectRef idx="2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3" name="Rectangle 22">
                <a:extLst>
                  <a:ext uri="{FF2B5EF4-FFF2-40B4-BE49-F238E27FC236}">
                    <a16:creationId xmlns:a16="http://schemas.microsoft.com/office/drawing/2014/main" id="{F0290AB0-BDE8-2949-BAA1-1CC5469B2A60}"/>
                  </a:ext>
                </a:extLst>
              </p:cNvPr>
              <p:cNvSpPr/>
              <p:nvPr/>
            </p:nvSpPr>
            <p:spPr>
              <a:xfrm>
                <a:off x="2943791" y="2584765"/>
                <a:ext cx="1679713" cy="145513"/>
              </a:xfrm>
              <a:prstGeom prst="rect">
                <a:avLst/>
              </a:prstGeom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4" name="Rectangle 23">
                <a:extLst>
                  <a:ext uri="{FF2B5EF4-FFF2-40B4-BE49-F238E27FC236}">
                    <a16:creationId xmlns:a16="http://schemas.microsoft.com/office/drawing/2014/main" id="{E4D17E83-DDD4-3A4D-9FEA-A486CAD75C94}"/>
                  </a:ext>
                </a:extLst>
              </p:cNvPr>
              <p:cNvSpPr/>
              <p:nvPr/>
            </p:nvSpPr>
            <p:spPr>
              <a:xfrm>
                <a:off x="2943790" y="2448926"/>
                <a:ext cx="1679713" cy="145513"/>
              </a:xfrm>
              <a:prstGeom prst="rect">
                <a:avLst/>
              </a:prstGeom>
            </p:spPr>
            <p:style>
              <a:lnRef idx="1">
                <a:schemeClr val="accent2"/>
              </a:lnRef>
              <a:fillRef idx="3">
                <a:schemeClr val="accent2"/>
              </a:fillRef>
              <a:effectRef idx="2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5" name="Rectangle 24">
                <a:extLst>
                  <a:ext uri="{FF2B5EF4-FFF2-40B4-BE49-F238E27FC236}">
                    <a16:creationId xmlns:a16="http://schemas.microsoft.com/office/drawing/2014/main" id="{6E32E273-76B9-164A-911D-5E316A3C7B7F}"/>
                  </a:ext>
                </a:extLst>
              </p:cNvPr>
              <p:cNvSpPr/>
              <p:nvPr/>
            </p:nvSpPr>
            <p:spPr>
              <a:xfrm>
                <a:off x="2943789" y="2322417"/>
                <a:ext cx="1679713" cy="145513"/>
              </a:xfrm>
              <a:prstGeom prst="rect">
                <a:avLst/>
              </a:prstGeom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6" name="Rectangle 25">
                <a:extLst>
                  <a:ext uri="{FF2B5EF4-FFF2-40B4-BE49-F238E27FC236}">
                    <a16:creationId xmlns:a16="http://schemas.microsoft.com/office/drawing/2014/main" id="{BAB276B9-6320-324E-9938-F282F7704622}"/>
                  </a:ext>
                </a:extLst>
              </p:cNvPr>
              <p:cNvSpPr/>
              <p:nvPr/>
            </p:nvSpPr>
            <p:spPr>
              <a:xfrm>
                <a:off x="2943789" y="2196605"/>
                <a:ext cx="1679713" cy="145513"/>
              </a:xfrm>
              <a:prstGeom prst="rect">
                <a:avLst/>
              </a:prstGeom>
            </p:spPr>
            <p:style>
              <a:lnRef idx="1">
                <a:schemeClr val="accent2"/>
              </a:lnRef>
              <a:fillRef idx="3">
                <a:schemeClr val="accent2"/>
              </a:fillRef>
              <a:effectRef idx="2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7" name="Rectangle 26">
                <a:extLst>
                  <a:ext uri="{FF2B5EF4-FFF2-40B4-BE49-F238E27FC236}">
                    <a16:creationId xmlns:a16="http://schemas.microsoft.com/office/drawing/2014/main" id="{8CCB2580-71BB-5B41-8768-8C33B3BA1432}"/>
                  </a:ext>
                </a:extLst>
              </p:cNvPr>
              <p:cNvSpPr/>
              <p:nvPr/>
            </p:nvSpPr>
            <p:spPr>
              <a:xfrm>
                <a:off x="2943788" y="2070793"/>
                <a:ext cx="1679713" cy="145513"/>
              </a:xfrm>
              <a:prstGeom prst="rect">
                <a:avLst/>
              </a:prstGeom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8" name="Rectangle 27">
                <a:extLst>
                  <a:ext uri="{FF2B5EF4-FFF2-40B4-BE49-F238E27FC236}">
                    <a16:creationId xmlns:a16="http://schemas.microsoft.com/office/drawing/2014/main" id="{E5681FC6-EF7B-AD43-8C25-DFE4AE719E0F}"/>
                  </a:ext>
                </a:extLst>
              </p:cNvPr>
              <p:cNvSpPr/>
              <p:nvPr/>
            </p:nvSpPr>
            <p:spPr>
              <a:xfrm>
                <a:off x="2943787" y="1934954"/>
                <a:ext cx="1679713" cy="145513"/>
              </a:xfrm>
              <a:prstGeom prst="rect">
                <a:avLst/>
              </a:prstGeom>
            </p:spPr>
            <p:style>
              <a:lnRef idx="1">
                <a:schemeClr val="accent2"/>
              </a:lnRef>
              <a:fillRef idx="3">
                <a:schemeClr val="accent2"/>
              </a:fillRef>
              <a:effectRef idx="2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9" name="Rectangle 28">
                <a:extLst>
                  <a:ext uri="{FF2B5EF4-FFF2-40B4-BE49-F238E27FC236}">
                    <a16:creationId xmlns:a16="http://schemas.microsoft.com/office/drawing/2014/main" id="{EA5419E6-EBDF-C04A-B28C-2840D2C8F785}"/>
                  </a:ext>
                </a:extLst>
              </p:cNvPr>
              <p:cNvSpPr/>
              <p:nvPr/>
            </p:nvSpPr>
            <p:spPr>
              <a:xfrm>
                <a:off x="2943787" y="1808445"/>
                <a:ext cx="1679713" cy="145513"/>
              </a:xfrm>
              <a:prstGeom prst="rect">
                <a:avLst/>
              </a:prstGeom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C99DD4A0-5482-BB4C-861F-12FCB445070F}"/>
                </a:ext>
              </a:extLst>
            </p:cNvPr>
            <p:cNvSpPr/>
            <p:nvPr/>
          </p:nvSpPr>
          <p:spPr>
            <a:xfrm>
              <a:off x="5451554" y="1538934"/>
              <a:ext cx="1371787" cy="369332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/>
              <a:r>
                <a:rPr lang="en-US" dirty="0">
                  <a:solidFill>
                    <a:schemeClr val="bg1"/>
                  </a:solidFill>
                </a:rPr>
                <a:t>Super-lattice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7462408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8785" name="Picture 1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92579" y="828242"/>
            <a:ext cx="4651422" cy="32909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8" name="TextBox 17"/>
          <p:cNvSpPr txBox="1"/>
          <p:nvPr/>
        </p:nvSpPr>
        <p:spPr>
          <a:xfrm>
            <a:off x="4822692" y="1939101"/>
            <a:ext cx="18633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solidFill>
                  <a:prstClr val="black"/>
                </a:solidFill>
                <a:latin typeface="Arial" pitchFamily="34" charset="0"/>
              </a:rPr>
              <a:t>73.2 Å InAs/</a:t>
            </a:r>
          </a:p>
          <a:p>
            <a:r>
              <a:rPr lang="en-US" sz="1400" dirty="0">
                <a:solidFill>
                  <a:prstClr val="black"/>
                </a:solidFill>
                <a:latin typeface="Arial" pitchFamily="34" charset="0"/>
              </a:rPr>
              <a:t>19.7 Å InAs</a:t>
            </a:r>
            <a:r>
              <a:rPr lang="en-US" sz="1400" baseline="-25000" dirty="0">
                <a:solidFill>
                  <a:prstClr val="black"/>
                </a:solidFill>
                <a:latin typeface="Arial" pitchFamily="34" charset="0"/>
              </a:rPr>
              <a:t>0.55</a:t>
            </a:r>
            <a:r>
              <a:rPr lang="en-US" sz="1400" dirty="0">
                <a:solidFill>
                  <a:prstClr val="black"/>
                </a:solidFill>
                <a:latin typeface="Arial" pitchFamily="34" charset="0"/>
              </a:rPr>
              <a:t>Sb</a:t>
            </a:r>
            <a:r>
              <a:rPr lang="en-US" sz="1400" baseline="-25000" dirty="0">
                <a:solidFill>
                  <a:prstClr val="black"/>
                </a:solidFill>
                <a:latin typeface="Arial" pitchFamily="34" charset="0"/>
              </a:rPr>
              <a:t>0.45</a:t>
            </a:r>
            <a:endParaRPr lang="en-US" sz="1400" dirty="0">
              <a:solidFill>
                <a:prstClr val="black"/>
              </a:solidFill>
              <a:latin typeface="Arial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7106372" y="2512458"/>
            <a:ext cx="181926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solidFill>
                  <a:prstClr val="black"/>
                </a:solidFill>
                <a:latin typeface="Arial" pitchFamily="34" charset="0"/>
              </a:rPr>
              <a:t>Growth-axis </a:t>
            </a:r>
            <a:r>
              <a:rPr lang="en-US" sz="1600" dirty="0">
                <a:solidFill>
                  <a:prstClr val="black"/>
                </a:solidFill>
                <a:latin typeface="Symbol" pitchFamily="18" charset="2"/>
              </a:rPr>
              <a:t>-&gt;</a:t>
            </a:r>
            <a:endParaRPr lang="en-US" sz="1600" dirty="0">
              <a:solidFill>
                <a:prstClr val="black"/>
              </a:solidFill>
              <a:latin typeface="Arial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5610948" y="2521983"/>
            <a:ext cx="131445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solidFill>
                  <a:prstClr val="black"/>
                </a:solidFill>
                <a:latin typeface="Arial" pitchFamily="34" charset="0"/>
              </a:rPr>
              <a:t>&lt;</a:t>
            </a:r>
            <a:r>
              <a:rPr lang="en-US" sz="1600" dirty="0">
                <a:solidFill>
                  <a:prstClr val="black"/>
                </a:solidFill>
                <a:latin typeface="Symbol" pitchFamily="18" charset="2"/>
              </a:rPr>
              <a:t>-</a:t>
            </a:r>
            <a:r>
              <a:rPr lang="en-US" sz="1600" dirty="0">
                <a:solidFill>
                  <a:prstClr val="black"/>
                </a:solidFill>
                <a:latin typeface="Arial" pitchFamily="34" charset="0"/>
              </a:rPr>
              <a:t> In-plane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155757" y="4017169"/>
            <a:ext cx="821696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dirty="0">
                <a:solidFill>
                  <a:prstClr val="black"/>
                </a:solidFill>
                <a:latin typeface="Arial" pitchFamily="34" charset="0"/>
              </a:rPr>
              <a:t>T=77 K</a:t>
            </a:r>
          </a:p>
        </p:txBody>
      </p:sp>
      <p:pic>
        <p:nvPicPr>
          <p:cNvPr id="118787" name="Picture 3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5463" y="828243"/>
            <a:ext cx="4651423" cy="32909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32012" y="-180082"/>
            <a:ext cx="8454788" cy="1143000"/>
          </a:xfrm>
        </p:spPr>
        <p:txBody>
          <a:bodyPr>
            <a:normAutofit/>
          </a:bodyPr>
          <a:lstStyle/>
          <a:p>
            <a:r>
              <a:rPr lang="en-US" sz="2800" dirty="0" smtClean="0"/>
              <a:t>Physics of Bulk and </a:t>
            </a:r>
            <a:r>
              <a:rPr lang="en-US" sz="2800" dirty="0" err="1" smtClean="0"/>
              <a:t>Superlattice</a:t>
            </a:r>
            <a:r>
              <a:rPr lang="en-US" sz="2800" dirty="0" smtClean="0"/>
              <a:t> </a:t>
            </a:r>
            <a:r>
              <a:rPr lang="en-US" sz="2800" dirty="0" err="1" smtClean="0"/>
              <a:t>Bandstructures</a:t>
            </a:r>
            <a:endParaRPr lang="en-US" sz="2800" dirty="0"/>
          </a:p>
        </p:txBody>
      </p:sp>
      <p:sp>
        <p:nvSpPr>
          <p:cNvPr id="19" name="TextBox 18"/>
          <p:cNvSpPr txBox="1"/>
          <p:nvPr/>
        </p:nvSpPr>
        <p:spPr>
          <a:xfrm>
            <a:off x="-1" y="970032"/>
            <a:ext cx="22088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solidFill>
                  <a:prstClr val="black"/>
                </a:solidFill>
                <a:latin typeface="Arial" pitchFamily="34" charset="0"/>
              </a:rPr>
              <a:t>Hg</a:t>
            </a:r>
            <a:r>
              <a:rPr lang="en-US" sz="1400" baseline="-25000" dirty="0">
                <a:solidFill>
                  <a:prstClr val="black"/>
                </a:solidFill>
                <a:latin typeface="Arial" pitchFamily="34" charset="0"/>
              </a:rPr>
              <a:t>0.77</a:t>
            </a:r>
            <a:r>
              <a:rPr lang="en-US" sz="1400" dirty="0">
                <a:solidFill>
                  <a:prstClr val="black"/>
                </a:solidFill>
                <a:latin typeface="Arial" pitchFamily="34" charset="0"/>
              </a:rPr>
              <a:t>Cd</a:t>
            </a:r>
            <a:r>
              <a:rPr lang="en-US" sz="1400" baseline="-25000" dirty="0">
                <a:solidFill>
                  <a:prstClr val="black"/>
                </a:solidFill>
                <a:latin typeface="Arial" pitchFamily="34" charset="0"/>
              </a:rPr>
              <a:t>0.23</a:t>
            </a:r>
            <a:r>
              <a:rPr lang="en-US" sz="1400" dirty="0">
                <a:solidFill>
                  <a:prstClr val="black"/>
                </a:solidFill>
                <a:latin typeface="Arial" pitchFamily="34" charset="0"/>
              </a:rPr>
              <a:t>Te</a:t>
            </a:r>
          </a:p>
          <a:p>
            <a:endParaRPr lang="en-US" sz="1400" dirty="0">
              <a:solidFill>
                <a:prstClr val="black"/>
              </a:solidFill>
              <a:latin typeface="Arial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-1" y="4252168"/>
            <a:ext cx="869378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/>
            <a:r>
              <a:rPr lang="en-US" sz="2400" b="1" dirty="0"/>
              <a:t>Key Differences: </a:t>
            </a:r>
          </a:p>
          <a:p>
            <a:pPr marL="800100" lvl="1" indent="-342900">
              <a:buFont typeface="Arial" charset="0"/>
              <a:buChar char="•"/>
            </a:pPr>
            <a:r>
              <a:rPr lang="en-US" sz="2400" dirty="0"/>
              <a:t>Anisotropy in </a:t>
            </a:r>
            <a:r>
              <a:rPr lang="en-US" sz="2400" dirty="0" err="1"/>
              <a:t>bandstructure</a:t>
            </a:r>
            <a:r>
              <a:rPr lang="en-US" sz="2400" dirty="0"/>
              <a:t> and transport</a:t>
            </a:r>
          </a:p>
          <a:p>
            <a:pPr marL="800100" lvl="1" indent="-342900">
              <a:buFont typeface="Arial" charset="0"/>
              <a:buChar char="•"/>
            </a:pPr>
            <a:r>
              <a:rPr lang="en-US" sz="2400" dirty="0"/>
              <a:t>Reduced k-vector due to periodicity of </a:t>
            </a:r>
            <a:r>
              <a:rPr lang="en-US" sz="2400" dirty="0" err="1"/>
              <a:t>superlattice</a:t>
            </a:r>
            <a:endParaRPr lang="en-US" sz="2400" dirty="0"/>
          </a:p>
          <a:p>
            <a:pPr marL="800100" lvl="1" indent="-342900">
              <a:buFont typeface="Arial" charset="0"/>
              <a:buChar char="•"/>
            </a:pPr>
            <a:r>
              <a:rPr lang="en-US" sz="2400" dirty="0"/>
              <a:t>Additional degrees of freedom for </a:t>
            </a:r>
            <a:r>
              <a:rPr lang="en-US" sz="2400" dirty="0" err="1"/>
              <a:t>iso</a:t>
            </a:r>
            <a:r>
              <a:rPr lang="en-US" sz="2400" dirty="0"/>
              <a:t>-gap structures</a:t>
            </a:r>
          </a:p>
        </p:txBody>
      </p:sp>
      <p:sp>
        <p:nvSpPr>
          <p:cNvPr id="13" name="Rectangle 12"/>
          <p:cNvSpPr/>
          <p:nvPr/>
        </p:nvSpPr>
        <p:spPr>
          <a:xfrm>
            <a:off x="70556" y="5794393"/>
            <a:ext cx="895061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>
                <a:solidFill>
                  <a:srgbClr val="222222"/>
                </a:solidFill>
                <a:latin typeface="Arial" charset="0"/>
              </a:rPr>
              <a:t>Smith, D. L., and C. </a:t>
            </a:r>
            <a:r>
              <a:rPr lang="en-US" sz="1400" dirty="0" err="1">
                <a:solidFill>
                  <a:srgbClr val="222222"/>
                </a:solidFill>
                <a:latin typeface="Arial" charset="0"/>
              </a:rPr>
              <a:t>Mailhiot</a:t>
            </a:r>
            <a:r>
              <a:rPr lang="en-US" sz="1400" dirty="0">
                <a:solidFill>
                  <a:srgbClr val="222222"/>
                </a:solidFill>
                <a:latin typeface="Arial" charset="0"/>
              </a:rPr>
              <a:t>. "Theory of semiconductor </a:t>
            </a:r>
            <a:r>
              <a:rPr lang="en-US" sz="1400" dirty="0" err="1">
                <a:solidFill>
                  <a:srgbClr val="222222"/>
                </a:solidFill>
                <a:latin typeface="Arial" charset="0"/>
              </a:rPr>
              <a:t>superlattice</a:t>
            </a:r>
            <a:r>
              <a:rPr lang="en-US" sz="1400" dirty="0">
                <a:solidFill>
                  <a:srgbClr val="222222"/>
                </a:solidFill>
                <a:latin typeface="Arial" charset="0"/>
              </a:rPr>
              <a:t> electronic structure." </a:t>
            </a:r>
            <a:r>
              <a:rPr lang="en-US" sz="1400" i="1" dirty="0">
                <a:solidFill>
                  <a:srgbClr val="222222"/>
                </a:solidFill>
                <a:latin typeface="Arial" charset="0"/>
              </a:rPr>
              <a:t>Reviews of Modern Physics</a:t>
            </a:r>
            <a:r>
              <a:rPr lang="en-US" sz="1400" dirty="0">
                <a:solidFill>
                  <a:srgbClr val="222222"/>
                </a:solidFill>
                <a:latin typeface="Arial" charset="0"/>
              </a:rPr>
              <a:t> 62, no. 1 (1990): 173.</a:t>
            </a:r>
            <a:endParaRPr lang="en-US" sz="1400" dirty="0"/>
          </a:p>
        </p:txBody>
      </p:sp>
      <p:sp>
        <p:nvSpPr>
          <p:cNvPr id="15" name="Rectangle 14"/>
          <p:cNvSpPr/>
          <p:nvPr/>
        </p:nvSpPr>
        <p:spPr>
          <a:xfrm>
            <a:off x="6464014" y="6603478"/>
            <a:ext cx="2679986" cy="24622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0" lvl="1"/>
            <a:r>
              <a:rPr lang="en-US" sz="1600" dirty="0"/>
              <a:t>Modeling by Chris Grein, UIC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4294967295"/>
          </p:nvPr>
        </p:nvSpPr>
        <p:spPr>
          <a:xfrm>
            <a:off x="5113280" y="6577938"/>
            <a:ext cx="995335" cy="226637"/>
          </a:xfrm>
          <a:prstGeom prst="rect">
            <a:avLst/>
          </a:prstGeom>
        </p:spPr>
        <p:txBody>
          <a:bodyPr/>
          <a:lstStyle/>
          <a:p>
            <a:r>
              <a:rPr lang="en-US" altLang="en-US"/>
              <a:t>Slide </a:t>
            </a:r>
            <a:fld id="{367C5253-87E3-4D49-988B-D02037E9CC36}" type="slidenum">
              <a:rPr lang="en-US" altLang="en-US" smtClean="0"/>
              <a:pPr/>
              <a:t>11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7284545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729761" y="428162"/>
            <a:ext cx="7728439" cy="3810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From Theory to Practice: Materials Development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graphicFrame>
        <p:nvGraphicFramePr>
          <p:cNvPr id="4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87069801"/>
              </p:ext>
            </p:extLst>
          </p:nvPr>
        </p:nvGraphicFramePr>
        <p:xfrm>
          <a:off x="0" y="2066925"/>
          <a:ext cx="8316913" cy="46624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02" name="Drawing" r:id="rId3" imgW="2630620" imgH="1412504" progId="FLW3Drawing">
                  <p:embed/>
                </p:oleObj>
              </mc:Choice>
              <mc:Fallback>
                <p:oleObj name="Drawing" r:id="rId3" imgW="2630620" imgH="1412504" progId="FLW3Drawing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2066925"/>
                        <a:ext cx="8316913" cy="46624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=""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=""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=""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Freeform 3"/>
          <p:cNvSpPr>
            <a:spLocks/>
          </p:cNvSpPr>
          <p:nvPr/>
        </p:nvSpPr>
        <p:spPr bwMode="auto">
          <a:xfrm>
            <a:off x="2217738" y="6148388"/>
            <a:ext cx="184700" cy="369318"/>
          </a:xfrm>
          <a:custGeom>
            <a:avLst/>
            <a:gdLst>
              <a:gd name="T0" fmla="*/ 0 w 32"/>
              <a:gd name="T1" fmla="*/ 0 h 110"/>
              <a:gd name="T2" fmla="*/ 85762430 w 32"/>
              <a:gd name="T3" fmla="*/ 335431051 h 110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32" h="110">
                <a:moveTo>
                  <a:pt x="0" y="0"/>
                </a:moveTo>
                <a:lnTo>
                  <a:pt x="32" y="110"/>
                </a:lnTo>
              </a:path>
            </a:pathLst>
          </a:custGeom>
          <a:noFill/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25" tIns="45713" rIns="91425" bIns="45713">
            <a:spAutoFit/>
          </a:bodyPr>
          <a:lstStyle/>
          <a:p>
            <a:endParaRPr lang="en-US">
              <a:latin typeface="+mj-lt"/>
            </a:endParaRPr>
          </a:p>
        </p:txBody>
      </p:sp>
      <p:sp>
        <p:nvSpPr>
          <p:cNvPr id="6" name="Freeform 4"/>
          <p:cNvSpPr>
            <a:spLocks/>
          </p:cNvSpPr>
          <p:nvPr/>
        </p:nvSpPr>
        <p:spPr bwMode="auto">
          <a:xfrm>
            <a:off x="3705225" y="6137275"/>
            <a:ext cx="184700" cy="369318"/>
          </a:xfrm>
          <a:custGeom>
            <a:avLst/>
            <a:gdLst>
              <a:gd name="T0" fmla="*/ 0 w 33"/>
              <a:gd name="T1" fmla="*/ 0 h 123"/>
              <a:gd name="T2" fmla="*/ 93552938 w 33"/>
              <a:gd name="T3" fmla="*/ 373415138 h 123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33" h="123">
                <a:moveTo>
                  <a:pt x="0" y="0"/>
                </a:moveTo>
                <a:lnTo>
                  <a:pt x="33" y="123"/>
                </a:lnTo>
              </a:path>
            </a:pathLst>
          </a:custGeom>
          <a:noFill/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25" tIns="45713" rIns="91425" bIns="45713">
            <a:spAutoFit/>
          </a:bodyPr>
          <a:lstStyle/>
          <a:p>
            <a:endParaRPr lang="en-US">
              <a:latin typeface="+mj-lt"/>
            </a:endParaRPr>
          </a:p>
        </p:txBody>
      </p:sp>
      <p:sp>
        <p:nvSpPr>
          <p:cNvPr id="7" name="Freeform 5"/>
          <p:cNvSpPr>
            <a:spLocks/>
          </p:cNvSpPr>
          <p:nvPr/>
        </p:nvSpPr>
        <p:spPr bwMode="auto">
          <a:xfrm>
            <a:off x="3252788" y="1682750"/>
            <a:ext cx="184700" cy="369318"/>
          </a:xfrm>
          <a:custGeom>
            <a:avLst/>
            <a:gdLst>
              <a:gd name="T0" fmla="*/ 0 w 201"/>
              <a:gd name="T1" fmla="*/ 0 h 253"/>
              <a:gd name="T2" fmla="*/ 558206674 w 201"/>
              <a:gd name="T3" fmla="*/ 769833026 h 253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201" h="253">
                <a:moveTo>
                  <a:pt x="0" y="0"/>
                </a:moveTo>
                <a:lnTo>
                  <a:pt x="201" y="253"/>
                </a:lnTo>
              </a:path>
            </a:pathLst>
          </a:custGeom>
          <a:noFill/>
          <a:ln w="9525" cap="flat" cmpd="sng">
            <a:solidFill>
              <a:schemeClr val="bg1"/>
            </a:solidFill>
            <a:prstDash val="solid"/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25" tIns="45713" rIns="91425" bIns="45713">
            <a:spAutoFit/>
          </a:bodyPr>
          <a:lstStyle/>
          <a:p>
            <a:endParaRPr lang="en-US">
              <a:latin typeface="+mj-lt"/>
            </a:endParaRPr>
          </a:p>
        </p:txBody>
      </p:sp>
      <p:sp>
        <p:nvSpPr>
          <p:cNvPr id="8" name="Text Box 6"/>
          <p:cNvSpPr txBox="1">
            <a:spLocks noChangeArrowheads="1"/>
          </p:cNvSpPr>
          <p:nvPr/>
        </p:nvSpPr>
        <p:spPr bwMode="auto">
          <a:xfrm>
            <a:off x="3402013" y="1593850"/>
            <a:ext cx="604622" cy="3693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25" tIns="45713" rIns="91425" bIns="45713">
            <a:spAutoFit/>
          </a:bodyPr>
          <a:lstStyle>
            <a:lvl1pPr eaLnBrk="0" hangingPunct="0">
              <a:defRPr b="1">
                <a:solidFill>
                  <a:srgbClr val="000066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 b="1">
                <a:solidFill>
                  <a:srgbClr val="000066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 b="1">
                <a:solidFill>
                  <a:srgbClr val="000066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 b="1">
                <a:solidFill>
                  <a:srgbClr val="000066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 b="1">
                <a:solidFill>
                  <a:srgbClr val="000066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66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66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66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66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en-US" b="0">
                <a:solidFill>
                  <a:schemeClr val="tx1"/>
                </a:solidFill>
                <a:latin typeface="+mj-lt"/>
              </a:rPr>
              <a:t>42 Å</a:t>
            </a:r>
          </a:p>
        </p:txBody>
      </p:sp>
      <p:sp>
        <p:nvSpPr>
          <p:cNvPr id="9" name="Freeform 7"/>
          <p:cNvSpPr>
            <a:spLocks/>
          </p:cNvSpPr>
          <p:nvPr/>
        </p:nvSpPr>
        <p:spPr bwMode="auto">
          <a:xfrm>
            <a:off x="3143250" y="1606550"/>
            <a:ext cx="184700" cy="369318"/>
          </a:xfrm>
          <a:custGeom>
            <a:avLst/>
            <a:gdLst>
              <a:gd name="T0" fmla="*/ 0 w 124"/>
              <a:gd name="T1" fmla="*/ 309929804 h 102"/>
              <a:gd name="T2" fmla="*/ 348779108 w 124"/>
              <a:gd name="T3" fmla="*/ 0 h 102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124" h="102">
                <a:moveTo>
                  <a:pt x="0" y="102"/>
                </a:moveTo>
                <a:lnTo>
                  <a:pt x="124" y="0"/>
                </a:lnTo>
              </a:path>
            </a:pathLst>
          </a:custGeom>
          <a:noFill/>
          <a:ln w="9525" cap="flat" cmpd="sng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25" tIns="45713" rIns="91425" bIns="45713">
            <a:spAutoFit/>
          </a:bodyPr>
          <a:lstStyle/>
          <a:p>
            <a:endParaRPr lang="en-US">
              <a:latin typeface="+mj-lt"/>
            </a:endParaRPr>
          </a:p>
        </p:txBody>
      </p:sp>
      <p:sp>
        <p:nvSpPr>
          <p:cNvPr id="10" name="Freeform 8"/>
          <p:cNvSpPr>
            <a:spLocks/>
          </p:cNvSpPr>
          <p:nvPr/>
        </p:nvSpPr>
        <p:spPr bwMode="auto">
          <a:xfrm>
            <a:off x="3476625" y="2008188"/>
            <a:ext cx="184700" cy="369318"/>
          </a:xfrm>
          <a:custGeom>
            <a:avLst/>
            <a:gdLst>
              <a:gd name="T0" fmla="*/ 0 w 124"/>
              <a:gd name="T1" fmla="*/ 309929804 h 102"/>
              <a:gd name="T2" fmla="*/ 343472908 w 124"/>
              <a:gd name="T3" fmla="*/ 0 h 102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124" h="102">
                <a:moveTo>
                  <a:pt x="0" y="102"/>
                </a:moveTo>
                <a:lnTo>
                  <a:pt x="124" y="0"/>
                </a:lnTo>
              </a:path>
            </a:pathLst>
          </a:custGeom>
          <a:noFill/>
          <a:ln w="9525" cap="flat" cmpd="sng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25" tIns="45713" rIns="91425" bIns="45713">
            <a:spAutoFit/>
          </a:bodyPr>
          <a:lstStyle/>
          <a:p>
            <a:endParaRPr lang="en-US">
              <a:latin typeface="+mj-lt"/>
            </a:endParaRPr>
          </a:p>
        </p:txBody>
      </p:sp>
      <p:sp>
        <p:nvSpPr>
          <p:cNvPr id="11" name="Text Box 9"/>
          <p:cNvSpPr txBox="1">
            <a:spLocks noChangeArrowheads="1"/>
          </p:cNvSpPr>
          <p:nvPr/>
        </p:nvSpPr>
        <p:spPr bwMode="auto">
          <a:xfrm>
            <a:off x="4489450" y="1676400"/>
            <a:ext cx="3814540" cy="3693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25" tIns="45713" rIns="91425" bIns="45713">
            <a:spAutoFit/>
          </a:bodyPr>
          <a:lstStyle>
            <a:lvl1pPr eaLnBrk="0" hangingPunct="0">
              <a:defRPr b="1">
                <a:solidFill>
                  <a:srgbClr val="000066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 b="1">
                <a:solidFill>
                  <a:srgbClr val="000066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 b="1">
                <a:solidFill>
                  <a:srgbClr val="000066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 b="1">
                <a:solidFill>
                  <a:srgbClr val="000066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 b="1">
                <a:solidFill>
                  <a:srgbClr val="000066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66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66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66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66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en-US" b="0" dirty="0">
                <a:solidFill>
                  <a:schemeClr val="tx1"/>
                </a:solidFill>
                <a:latin typeface="+mj-lt"/>
              </a:rPr>
              <a:t>STM by Michael Weimer (Texas A &amp; M)</a:t>
            </a:r>
          </a:p>
        </p:txBody>
      </p:sp>
      <p:sp>
        <p:nvSpPr>
          <p:cNvPr id="13" name="Text Box 11"/>
          <p:cNvSpPr txBox="1">
            <a:spLocks noChangeArrowheads="1"/>
          </p:cNvSpPr>
          <p:nvPr/>
        </p:nvSpPr>
        <p:spPr bwMode="auto">
          <a:xfrm>
            <a:off x="152399" y="1066800"/>
            <a:ext cx="6494585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254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 b="1">
                <a:solidFill>
                  <a:srgbClr val="000066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 b="1">
                <a:solidFill>
                  <a:srgbClr val="000066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 b="1">
                <a:solidFill>
                  <a:srgbClr val="000066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 b="1">
                <a:solidFill>
                  <a:srgbClr val="000066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 b="1">
                <a:solidFill>
                  <a:srgbClr val="000066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66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66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66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66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en-US" b="0" dirty="0">
                <a:solidFill>
                  <a:schemeClr val="tx1"/>
                </a:solidFill>
                <a:latin typeface="+mj-lt"/>
              </a:rPr>
              <a:t>Growth by Solid Source </a:t>
            </a:r>
            <a:r>
              <a:rPr lang="en-US" b="0" dirty="0" smtClean="0">
                <a:solidFill>
                  <a:schemeClr val="tx1"/>
                </a:solidFill>
                <a:latin typeface="+mj-lt"/>
              </a:rPr>
              <a:t>Molecular Beam Epitaxy by </a:t>
            </a:r>
            <a:r>
              <a:rPr lang="en-US" b="0" dirty="0">
                <a:solidFill>
                  <a:schemeClr val="tx1"/>
                </a:solidFill>
                <a:latin typeface="+mj-lt"/>
              </a:rPr>
              <a:t>Dr. Ron </a:t>
            </a:r>
            <a:r>
              <a:rPr lang="en-US" b="0" dirty="0" err="1">
                <a:solidFill>
                  <a:schemeClr val="tx1"/>
                </a:solidFill>
                <a:latin typeface="+mj-lt"/>
              </a:rPr>
              <a:t>Kaspi</a:t>
            </a:r>
            <a:endParaRPr lang="en-US" b="0" dirty="0">
              <a:solidFill>
                <a:schemeClr val="tx1"/>
              </a:solidFill>
              <a:latin typeface="+mj-lt"/>
            </a:endParaRPr>
          </a:p>
        </p:txBody>
      </p:sp>
      <p:grpSp>
        <p:nvGrpSpPr>
          <p:cNvPr id="14" name="Group 12"/>
          <p:cNvGrpSpPr>
            <a:grpSpLocks/>
          </p:cNvGrpSpPr>
          <p:nvPr/>
        </p:nvGrpSpPr>
        <p:grpSpPr bwMode="auto">
          <a:xfrm>
            <a:off x="4419600" y="2133600"/>
            <a:ext cx="4038600" cy="4484688"/>
            <a:chOff x="2784" y="1344"/>
            <a:chExt cx="2544" cy="2825"/>
          </a:xfrm>
        </p:grpSpPr>
        <p:pic>
          <p:nvPicPr>
            <p:cNvPr id="15" name="Picture 13" descr="L3-298_#10_80K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84" y="1344"/>
              <a:ext cx="2544" cy="25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6" name="Text Box 14"/>
            <p:cNvSpPr txBox="1">
              <a:spLocks noChangeArrowheads="1"/>
            </p:cNvSpPr>
            <p:nvPr/>
          </p:nvSpPr>
          <p:spPr bwMode="auto">
            <a:xfrm>
              <a:off x="2828" y="3936"/>
              <a:ext cx="1716" cy="2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1425" tIns="45713" rIns="91425" bIns="45713">
              <a:spAutoFit/>
            </a:bodyPr>
            <a:lstStyle>
              <a:lvl1pPr eaLnBrk="0" hangingPunct="0">
                <a:defRPr b="1">
                  <a:solidFill>
                    <a:srgbClr val="000066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 b="1">
                  <a:solidFill>
                    <a:srgbClr val="000066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 b="1">
                  <a:solidFill>
                    <a:srgbClr val="000066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 b="1">
                  <a:solidFill>
                    <a:srgbClr val="000066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 b="1">
                  <a:solidFill>
                    <a:srgbClr val="000066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rgbClr val="000066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rgbClr val="000066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rgbClr val="000066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rgbClr val="000066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/>
              <a:r>
                <a:rPr lang="en-US" b="0">
                  <a:solidFill>
                    <a:schemeClr val="tx1"/>
                  </a:solidFill>
                  <a:latin typeface="+mj-lt"/>
                </a:rPr>
                <a:t>TEM by Paul Rotella (UNM)</a:t>
              </a:r>
            </a:p>
          </p:txBody>
        </p:sp>
      </p:grp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D5C8D-4834-AC45-9607-CDD4E1B34B0F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43096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609600" y="621320"/>
            <a:ext cx="8610600" cy="5562600"/>
          </a:xfrm>
        </p:spPr>
        <p:txBody>
          <a:bodyPr>
            <a:normAutofit fontScale="92500"/>
          </a:bodyPr>
          <a:lstStyle/>
          <a:p>
            <a:endParaRPr lang="en-US" sz="2200" b="1" dirty="0"/>
          </a:p>
          <a:p>
            <a:r>
              <a:rPr lang="en-US" sz="2400" b="1" dirty="0">
                <a:solidFill>
                  <a:schemeClr val="bg1">
                    <a:lumMod val="75000"/>
                  </a:schemeClr>
                </a:solidFill>
              </a:rPr>
              <a:t>Motivation and Application Need</a:t>
            </a:r>
          </a:p>
          <a:p>
            <a:pPr lvl="1"/>
            <a:r>
              <a:rPr lang="en-US" sz="2400" dirty="0">
                <a:solidFill>
                  <a:schemeClr val="bg1">
                    <a:lumMod val="75000"/>
                  </a:schemeClr>
                </a:solidFill>
              </a:rPr>
              <a:t>Mid-infrared Imaging and Sensing</a:t>
            </a:r>
          </a:p>
          <a:p>
            <a:pPr lvl="1"/>
            <a:r>
              <a:rPr lang="en-US" sz="2400" dirty="0">
                <a:solidFill>
                  <a:schemeClr val="bg1">
                    <a:lumMod val="75000"/>
                  </a:schemeClr>
                </a:solidFill>
              </a:rPr>
              <a:t>Driving Application Need for NASA</a:t>
            </a:r>
          </a:p>
          <a:p>
            <a:r>
              <a:rPr lang="en-US" sz="2400" b="1" dirty="0">
                <a:solidFill>
                  <a:schemeClr val="bg1">
                    <a:lumMod val="75000"/>
                  </a:schemeClr>
                </a:solidFill>
              </a:rPr>
              <a:t>Technology Background</a:t>
            </a:r>
            <a:endParaRPr lang="en-US" sz="2000" b="1" dirty="0">
              <a:solidFill>
                <a:schemeClr val="bg1">
                  <a:lumMod val="75000"/>
                </a:schemeClr>
              </a:solidFill>
            </a:endParaRPr>
          </a:p>
          <a:p>
            <a:pPr lvl="1"/>
            <a:r>
              <a:rPr lang="en-US" sz="2400" dirty="0" err="1" smtClean="0">
                <a:solidFill>
                  <a:schemeClr val="bg1">
                    <a:lumMod val="75000"/>
                  </a:schemeClr>
                </a:solidFill>
              </a:rPr>
              <a:t>Antimonide</a:t>
            </a:r>
            <a:r>
              <a:rPr lang="en-US" sz="2400" dirty="0" smtClean="0">
                <a:solidFill>
                  <a:schemeClr val="bg1">
                    <a:lumMod val="75000"/>
                  </a:schemeClr>
                </a:solidFill>
              </a:rPr>
              <a:t> </a:t>
            </a:r>
            <a:r>
              <a:rPr lang="en-US" sz="2400" dirty="0">
                <a:solidFill>
                  <a:schemeClr val="bg1">
                    <a:lumMod val="75000"/>
                  </a:schemeClr>
                </a:solidFill>
              </a:rPr>
              <a:t>Based Semiconductors</a:t>
            </a:r>
          </a:p>
          <a:p>
            <a:pPr lvl="1"/>
            <a:r>
              <a:rPr lang="en-US" sz="2400" dirty="0">
                <a:solidFill>
                  <a:schemeClr val="bg1">
                    <a:lumMod val="75000"/>
                  </a:schemeClr>
                </a:solidFill>
              </a:rPr>
              <a:t>Historical Perspective of Superlattices</a:t>
            </a:r>
          </a:p>
          <a:p>
            <a:pPr lvl="1"/>
            <a:r>
              <a:rPr lang="en-US" sz="2400" dirty="0">
                <a:solidFill>
                  <a:schemeClr val="bg1">
                    <a:lumMod val="75000"/>
                  </a:schemeClr>
                </a:solidFill>
              </a:rPr>
              <a:t>Physics of Superlattices </a:t>
            </a:r>
          </a:p>
          <a:p>
            <a:r>
              <a:rPr lang="en-US" sz="2400" b="1" dirty="0"/>
              <a:t>Engineering Superlattice Band-diagrams and Band-structures</a:t>
            </a:r>
            <a:endParaRPr lang="en-US" sz="2400" dirty="0"/>
          </a:p>
          <a:p>
            <a:pPr lvl="1"/>
            <a:r>
              <a:rPr lang="en-US" sz="2400" dirty="0" smtClean="0"/>
              <a:t>Band-diagram Engineering: Unipolar </a:t>
            </a:r>
            <a:r>
              <a:rPr lang="en-US" sz="2400" dirty="0"/>
              <a:t>Barrier Detectors</a:t>
            </a:r>
          </a:p>
          <a:p>
            <a:pPr lvl="1"/>
            <a:r>
              <a:rPr lang="en-US" sz="2400" dirty="0" smtClean="0"/>
              <a:t>Band-structure Engineering: </a:t>
            </a:r>
            <a:r>
              <a:rPr lang="en-US" sz="2400" dirty="0" err="1" smtClean="0"/>
              <a:t>Superlattice</a:t>
            </a:r>
            <a:r>
              <a:rPr lang="en-US" sz="2400" dirty="0" smtClean="0"/>
              <a:t> </a:t>
            </a:r>
            <a:r>
              <a:rPr lang="en-US" sz="2400" dirty="0"/>
              <a:t>Avalanche Photodiodes</a:t>
            </a:r>
          </a:p>
          <a:p>
            <a:r>
              <a:rPr lang="en-US" sz="2400" b="1" dirty="0">
                <a:solidFill>
                  <a:schemeClr val="bg1">
                    <a:lumMod val="75000"/>
                  </a:schemeClr>
                </a:solidFill>
              </a:rPr>
              <a:t>Technology Status and Future Directions</a:t>
            </a:r>
            <a:endParaRPr lang="en-US" sz="2000" dirty="0">
              <a:solidFill>
                <a:schemeClr val="bg1">
                  <a:lumMod val="75000"/>
                </a:schemeClr>
              </a:solidFill>
            </a:endParaRPr>
          </a:p>
          <a:p>
            <a:pPr lvl="1"/>
            <a:r>
              <a:rPr lang="en-US" sz="2400" dirty="0">
                <a:solidFill>
                  <a:schemeClr val="bg1">
                    <a:lumMod val="75000"/>
                  </a:schemeClr>
                </a:solidFill>
              </a:rPr>
              <a:t>Job security for Physicists, Chemists, Material Scientists and Engineers!!!</a:t>
            </a:r>
          </a:p>
          <a:p>
            <a:pPr lvl="1"/>
            <a:endParaRPr lang="en-US" sz="2400" dirty="0"/>
          </a:p>
          <a:p>
            <a:pPr lvl="1"/>
            <a:endParaRPr lang="en-US" sz="22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Outline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D5C8D-4834-AC45-9607-CDD4E1B34B0F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97831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Unipolar Barrier Engineering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27417" y="5029200"/>
            <a:ext cx="6316583" cy="11430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10000" y="758210"/>
            <a:ext cx="5161166" cy="21336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32417" y="6319740"/>
            <a:ext cx="2971800" cy="22860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33867" y="1117937"/>
            <a:ext cx="3352800" cy="1015663"/>
          </a:xfrm>
          <a:prstGeom prst="rect">
            <a:avLst/>
          </a:prstGeom>
          <a:solidFill>
            <a:srgbClr val="FFFFCC"/>
          </a:solidFill>
        </p:spPr>
        <p:txBody>
          <a:bodyPr wrap="square">
            <a:spAutoFit/>
          </a:bodyPr>
          <a:lstStyle/>
          <a:p>
            <a:pPr marL="0" lvl="1">
              <a:defRPr/>
            </a:pPr>
            <a:r>
              <a:rPr lang="en-US" sz="2000" dirty="0"/>
              <a:t>A unipolar barrier* blocks one type of carrier and allows the transport of the other carrier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57200" y="2743200"/>
            <a:ext cx="3581400" cy="3113986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46157" y="2971800"/>
            <a:ext cx="5115690" cy="175260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52400" y="3657600"/>
            <a:ext cx="129540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1">
              <a:defRPr/>
            </a:pPr>
            <a:r>
              <a:rPr lang="en-US" sz="2000" dirty="0"/>
              <a:t>Anthony White, Infrared Detector Patent, 1987</a:t>
            </a:r>
          </a:p>
        </p:txBody>
      </p:sp>
      <p:sp>
        <p:nvSpPr>
          <p:cNvPr id="2" name="Rectangle 1"/>
          <p:cNvSpPr/>
          <p:nvPr/>
        </p:nvSpPr>
        <p:spPr>
          <a:xfrm>
            <a:off x="5990047" y="6519446"/>
            <a:ext cx="287180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dirty="0"/>
              <a:t>*Term Coined by David Ting, JPL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D5C8D-4834-AC45-9607-CDD4E1B34B0F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09430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63"/>
          <p:cNvSpPr>
            <a:spLocks noChangeArrowheads="1"/>
          </p:cNvSpPr>
          <p:nvPr/>
        </p:nvSpPr>
        <p:spPr bwMode="auto">
          <a:xfrm>
            <a:off x="152400" y="1524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9" name="Diagram 8"/>
          <p:cNvGraphicFramePr/>
          <p:nvPr>
            <p:extLst>
              <p:ext uri="{D42A27DB-BD31-4B8C-83A1-F6EECF244321}">
                <p14:modId xmlns:p14="http://schemas.microsoft.com/office/powerpoint/2010/main" val="2329377600"/>
              </p:ext>
            </p:extLst>
          </p:nvPr>
        </p:nvGraphicFramePr>
        <p:xfrm>
          <a:off x="0" y="714169"/>
          <a:ext cx="8610600" cy="32198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76200" y="4572000"/>
            <a:ext cx="4419600" cy="1640661"/>
          </a:xfrm>
          <a:prstGeom prst="rect">
            <a:avLst/>
          </a:prstGeom>
          <a:noFill/>
        </p:spPr>
        <p:txBody>
          <a:bodyPr wrap="square" lIns="100794" tIns="50397" rIns="100794" bIns="50397" rtlCol="0">
            <a:spAutoFit/>
          </a:bodyPr>
          <a:lstStyle/>
          <a:p>
            <a:pPr algn="just"/>
            <a:r>
              <a:rPr lang="en-US" sz="1600" i="1" dirty="0">
                <a:solidFill>
                  <a:schemeClr val="tx1"/>
                </a:solidFill>
              </a:rPr>
              <a:t>[1</a:t>
            </a:r>
            <a:r>
              <a:rPr lang="en-US" sz="1400" i="1" dirty="0">
                <a:solidFill>
                  <a:schemeClr val="tx1"/>
                </a:solidFill>
              </a:rPr>
              <a:t>] </a:t>
            </a:r>
            <a:r>
              <a:rPr lang="en-US" sz="1400" i="1" dirty="0" err="1">
                <a:solidFill>
                  <a:schemeClr val="tx1"/>
                </a:solidFill>
              </a:rPr>
              <a:t>Maimon</a:t>
            </a:r>
            <a:r>
              <a:rPr lang="en-US" sz="1400" i="1" dirty="0">
                <a:solidFill>
                  <a:schemeClr val="tx1"/>
                </a:solidFill>
              </a:rPr>
              <a:t> and Wicks, Appl. Phys. </a:t>
            </a:r>
            <a:r>
              <a:rPr lang="en-US" sz="1400" i="1" dirty="0" err="1">
                <a:solidFill>
                  <a:schemeClr val="tx1"/>
                </a:solidFill>
              </a:rPr>
              <a:t>Lett</a:t>
            </a:r>
            <a:r>
              <a:rPr lang="en-US" sz="1400" i="1" dirty="0">
                <a:solidFill>
                  <a:schemeClr val="tx1"/>
                </a:solidFill>
              </a:rPr>
              <a:t>. 89, 151109, 2006</a:t>
            </a:r>
          </a:p>
          <a:p>
            <a:pPr algn="just"/>
            <a:r>
              <a:rPr lang="en-US" sz="1400" i="1" dirty="0">
                <a:solidFill>
                  <a:schemeClr val="tx1"/>
                </a:solidFill>
              </a:rPr>
              <a:t>[2] </a:t>
            </a:r>
            <a:r>
              <a:rPr lang="en-US" sz="1400" i="1" dirty="0" err="1">
                <a:solidFill>
                  <a:schemeClr val="tx1"/>
                </a:solidFill>
              </a:rPr>
              <a:t>Vurgaftman</a:t>
            </a:r>
            <a:r>
              <a:rPr lang="en-US" sz="1400" i="1" dirty="0">
                <a:solidFill>
                  <a:schemeClr val="tx1"/>
                </a:solidFill>
              </a:rPr>
              <a:t> et al, Appl. Phys. </a:t>
            </a:r>
            <a:r>
              <a:rPr lang="en-US" sz="1400" i="1" dirty="0" err="1">
                <a:solidFill>
                  <a:schemeClr val="tx1"/>
                </a:solidFill>
              </a:rPr>
              <a:t>Lett</a:t>
            </a:r>
            <a:r>
              <a:rPr lang="en-US" sz="1400" i="1" dirty="0">
                <a:solidFill>
                  <a:schemeClr val="tx1"/>
                </a:solidFill>
              </a:rPr>
              <a:t>. 89, 121114, 2006</a:t>
            </a:r>
          </a:p>
          <a:p>
            <a:pPr algn="just"/>
            <a:r>
              <a:rPr lang="en-US" sz="1400" i="1" dirty="0">
                <a:solidFill>
                  <a:schemeClr val="tx1"/>
                </a:solidFill>
              </a:rPr>
              <a:t>[3] Rodriguez et al, Appl. Phys. </a:t>
            </a:r>
            <a:r>
              <a:rPr lang="en-US" sz="1400" i="1" dirty="0" err="1">
                <a:solidFill>
                  <a:schemeClr val="tx1"/>
                </a:solidFill>
              </a:rPr>
              <a:t>Lett</a:t>
            </a:r>
            <a:r>
              <a:rPr lang="en-US" sz="1400" i="1" dirty="0">
                <a:solidFill>
                  <a:schemeClr val="tx1"/>
                </a:solidFill>
              </a:rPr>
              <a:t>. 91, 043514, 2007</a:t>
            </a:r>
          </a:p>
          <a:p>
            <a:pPr algn="just"/>
            <a:r>
              <a:rPr lang="en-US" sz="1400" i="1" dirty="0">
                <a:solidFill>
                  <a:schemeClr val="tx1"/>
                </a:solidFill>
              </a:rPr>
              <a:t>[4] Nguyen et al, Appl. Phys. </a:t>
            </a:r>
            <a:r>
              <a:rPr lang="en-US" sz="1400" i="1" dirty="0" err="1">
                <a:solidFill>
                  <a:schemeClr val="tx1"/>
                </a:solidFill>
              </a:rPr>
              <a:t>Lett</a:t>
            </a:r>
            <a:r>
              <a:rPr lang="en-US" sz="1400" i="1" dirty="0">
                <a:solidFill>
                  <a:schemeClr val="tx1"/>
                </a:solidFill>
              </a:rPr>
              <a:t>. 91, 163511, 2007</a:t>
            </a:r>
          </a:p>
          <a:p>
            <a:pPr algn="just"/>
            <a:r>
              <a:rPr lang="en-US" sz="1400" i="1" dirty="0"/>
              <a:t>[5] </a:t>
            </a:r>
            <a:r>
              <a:rPr lang="en-US" sz="1400" i="1" dirty="0" err="1"/>
              <a:t>Klipstein</a:t>
            </a:r>
            <a:r>
              <a:rPr lang="en-US" sz="1400" i="1" dirty="0"/>
              <a:t>, Proc. SPIE 6940, </a:t>
            </a:r>
            <a:r>
              <a:rPr lang="en-US" sz="1400" i="1" dirty="0" err="1"/>
              <a:t>Infr</a:t>
            </a:r>
            <a:r>
              <a:rPr lang="en-US" sz="1400" i="1" dirty="0"/>
              <a:t>. Tech.  Appl., 2008</a:t>
            </a:r>
            <a:endParaRPr lang="en-US" sz="1400" i="1" dirty="0">
              <a:solidFill>
                <a:schemeClr val="tx1"/>
              </a:solidFill>
            </a:endParaRPr>
          </a:p>
          <a:p>
            <a:pPr algn="just"/>
            <a:r>
              <a:rPr lang="en-US" sz="1400" i="1" dirty="0">
                <a:solidFill>
                  <a:schemeClr val="tx1"/>
                </a:solidFill>
              </a:rPr>
              <a:t>[6] Ting et al, Appl. Phys. </a:t>
            </a:r>
            <a:r>
              <a:rPr lang="en-US" sz="1400" i="1" dirty="0" err="1">
                <a:solidFill>
                  <a:schemeClr val="tx1"/>
                </a:solidFill>
              </a:rPr>
              <a:t>Lett</a:t>
            </a:r>
            <a:r>
              <a:rPr lang="en-US" sz="1400" i="1" dirty="0">
                <a:solidFill>
                  <a:schemeClr val="tx1"/>
                </a:solidFill>
              </a:rPr>
              <a:t>. 98, 023508, 2009</a:t>
            </a:r>
          </a:p>
          <a:p>
            <a:pPr algn="just"/>
            <a:r>
              <a:rPr lang="en-US" sz="1400" i="1" dirty="0">
                <a:solidFill>
                  <a:schemeClr val="tx1"/>
                </a:solidFill>
              </a:rPr>
              <a:t>[7] </a:t>
            </a:r>
            <a:r>
              <a:rPr lang="en-US" sz="1400" i="1" dirty="0" err="1">
                <a:solidFill>
                  <a:schemeClr val="tx1"/>
                </a:solidFill>
              </a:rPr>
              <a:t>Gautam</a:t>
            </a:r>
            <a:r>
              <a:rPr lang="en-US" sz="1400" i="1" dirty="0">
                <a:solidFill>
                  <a:schemeClr val="tx1"/>
                </a:solidFill>
              </a:rPr>
              <a:t> et al, Appl. Phys. </a:t>
            </a:r>
            <a:r>
              <a:rPr lang="en-US" sz="1400" i="1" dirty="0" err="1">
                <a:solidFill>
                  <a:schemeClr val="tx1"/>
                </a:solidFill>
              </a:rPr>
              <a:t>Lett</a:t>
            </a:r>
            <a:r>
              <a:rPr lang="en-US" sz="1400" i="1" dirty="0">
                <a:solidFill>
                  <a:schemeClr val="tx1"/>
                </a:solidFill>
              </a:rPr>
              <a:t>. 96, 231107, 2010</a:t>
            </a:r>
          </a:p>
        </p:txBody>
      </p:sp>
      <p:sp>
        <p:nvSpPr>
          <p:cNvPr id="11" name="Rectangle 10"/>
          <p:cNvSpPr/>
          <p:nvPr/>
        </p:nvSpPr>
        <p:spPr>
          <a:xfrm>
            <a:off x="1243298" y="3836139"/>
            <a:ext cx="6505003" cy="378777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wrap="square" lIns="100794" tIns="50397" rIns="100794" bIns="50397">
            <a:spAutoFit/>
          </a:bodyPr>
          <a:lstStyle/>
          <a:p>
            <a:pPr algn="ctr"/>
            <a:r>
              <a:rPr lang="en-US" sz="1800" dirty="0">
                <a:solidFill>
                  <a:schemeClr val="tx1"/>
                </a:solidFill>
                <a:latin typeface="+mj-lt"/>
                <a:ea typeface="Batang" pitchFamily="18" charset="-127"/>
              </a:rPr>
              <a:t>Reduction in dark current by use of current </a:t>
            </a:r>
            <a:r>
              <a:rPr lang="en-US" sz="1800">
                <a:solidFill>
                  <a:schemeClr val="tx1"/>
                </a:solidFill>
                <a:latin typeface="+mj-lt"/>
                <a:ea typeface="Batang" pitchFamily="18" charset="-127"/>
              </a:rPr>
              <a:t>blocking layers</a:t>
            </a:r>
            <a:endParaRPr lang="en-US" sz="1800" dirty="0">
              <a:solidFill>
                <a:schemeClr val="tx1"/>
              </a:solidFill>
              <a:latin typeface="+mj-lt"/>
              <a:ea typeface="Batang" pitchFamily="18" charset="-127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15</a:t>
            </a:fld>
            <a:endParaRPr lang="en-US"/>
          </a:p>
        </p:txBody>
      </p:sp>
      <p:sp>
        <p:nvSpPr>
          <p:cNvPr id="13" name="Title 2"/>
          <p:cNvSpPr>
            <a:spLocks noGrp="1"/>
          </p:cNvSpPr>
          <p:nvPr>
            <p:ph type="title"/>
          </p:nvPr>
        </p:nvSpPr>
        <p:spPr>
          <a:xfrm>
            <a:off x="1676400" y="272960"/>
            <a:ext cx="6248400" cy="381000"/>
          </a:xfrm>
        </p:spPr>
        <p:txBody>
          <a:bodyPr>
            <a:normAutofit fontScale="90000"/>
          </a:bodyPr>
          <a:lstStyle/>
          <a:p>
            <a:r>
              <a:rPr lang="en-US" dirty="0"/>
              <a:t>Unipolar Barrier Detectors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419600" y="4648200"/>
            <a:ext cx="5410200" cy="1825327"/>
          </a:xfrm>
          <a:prstGeom prst="rect">
            <a:avLst/>
          </a:prstGeom>
          <a:noFill/>
        </p:spPr>
        <p:txBody>
          <a:bodyPr wrap="square" lIns="100794" tIns="50397" rIns="100794" bIns="50397" rtlCol="0">
            <a:spAutoFit/>
          </a:bodyPr>
          <a:lstStyle/>
          <a:p>
            <a:pPr algn="just"/>
            <a:r>
              <a:rPr lang="en-US" sz="1400" i="1" dirty="0"/>
              <a:t>[8] Hood et al, J. Electron Mat., 39.7 (2010): 1001-1006.</a:t>
            </a:r>
          </a:p>
          <a:p>
            <a:pPr algn="just"/>
            <a:r>
              <a:rPr lang="en-US" sz="1400" i="1" dirty="0"/>
              <a:t>[9] Yang  et al, Journal of Applied Physics 107.5 (2010): 054514</a:t>
            </a:r>
            <a:endParaRPr lang="en-US" sz="1400" i="1" dirty="0">
              <a:solidFill>
                <a:schemeClr val="tx1"/>
              </a:solidFill>
            </a:endParaRPr>
          </a:p>
          <a:p>
            <a:pPr algn="just"/>
            <a:r>
              <a:rPr lang="en-US" sz="1400" i="1" dirty="0">
                <a:solidFill>
                  <a:schemeClr val="tx1"/>
                </a:solidFill>
              </a:rPr>
              <a:t>[10] </a:t>
            </a:r>
            <a:r>
              <a:rPr lang="en-US" sz="1400" i="1" dirty="0" err="1">
                <a:solidFill>
                  <a:schemeClr val="tx1"/>
                </a:solidFill>
              </a:rPr>
              <a:t>Plis</a:t>
            </a:r>
            <a:r>
              <a:rPr lang="en-US" sz="1400" i="1" dirty="0">
                <a:solidFill>
                  <a:schemeClr val="tx1"/>
                </a:solidFill>
              </a:rPr>
              <a:t> et al, IEEE Photonics Journal 3, 234, 2011</a:t>
            </a:r>
          </a:p>
          <a:p>
            <a:pPr algn="just"/>
            <a:r>
              <a:rPr lang="en-US" sz="1400" i="1" dirty="0"/>
              <a:t>[</a:t>
            </a:r>
            <a:r>
              <a:rPr lang="en-US" sz="1400" i="1" dirty="0">
                <a:solidFill>
                  <a:schemeClr val="tx1"/>
                </a:solidFill>
              </a:rPr>
              <a:t>11] </a:t>
            </a:r>
            <a:r>
              <a:rPr lang="en-US" sz="1400" i="1" dirty="0" err="1">
                <a:solidFill>
                  <a:schemeClr val="tx1"/>
                </a:solidFill>
              </a:rPr>
              <a:t>Salihoglu</a:t>
            </a:r>
            <a:r>
              <a:rPr lang="en-US" sz="1400" i="1" dirty="0">
                <a:solidFill>
                  <a:schemeClr val="tx1"/>
                </a:solidFill>
              </a:rPr>
              <a:t> et al, Appl. Phys. </a:t>
            </a:r>
            <a:r>
              <a:rPr lang="en-US" sz="1400" i="1" dirty="0" err="1">
                <a:solidFill>
                  <a:schemeClr val="tx1"/>
                </a:solidFill>
              </a:rPr>
              <a:t>Lett</a:t>
            </a:r>
            <a:r>
              <a:rPr lang="en-US" sz="1400" i="1" dirty="0">
                <a:solidFill>
                  <a:schemeClr val="tx1"/>
                </a:solidFill>
              </a:rPr>
              <a:t>. 101, 073505, 2012</a:t>
            </a:r>
          </a:p>
          <a:p>
            <a:pPr algn="just"/>
            <a:r>
              <a:rPr lang="en-US" sz="1400" i="1" dirty="0"/>
              <a:t>[12] Kim  et al, Applied Physics Letters 101.16 (2012): 161114.</a:t>
            </a:r>
            <a:endParaRPr lang="en-US" sz="1400" i="1" dirty="0">
              <a:solidFill>
                <a:schemeClr val="tx1"/>
              </a:solidFill>
            </a:endParaRPr>
          </a:p>
          <a:p>
            <a:pPr algn="just"/>
            <a:r>
              <a:rPr lang="en-US" sz="1400" i="1" dirty="0"/>
              <a:t>[13] </a:t>
            </a:r>
            <a:r>
              <a:rPr lang="en-US" sz="1400" i="1" dirty="0" err="1"/>
              <a:t>Soibel</a:t>
            </a:r>
            <a:r>
              <a:rPr lang="en-US" sz="1400" i="1" dirty="0"/>
              <a:t> et al, Appl. Phys. </a:t>
            </a:r>
            <a:r>
              <a:rPr lang="en-US" sz="1400" i="1" dirty="0" err="1"/>
              <a:t>Lett</a:t>
            </a:r>
            <a:r>
              <a:rPr lang="en-US" sz="1400" i="1" dirty="0"/>
              <a:t>., 105, 023512, 2014</a:t>
            </a:r>
          </a:p>
          <a:p>
            <a:pPr algn="just"/>
            <a:r>
              <a:rPr lang="en-US" sz="1400" i="1" dirty="0"/>
              <a:t>[14] Olson et al, Applied Physics Letters 108.25 (2016): 252104</a:t>
            </a:r>
          </a:p>
          <a:p>
            <a:pPr algn="just"/>
            <a:r>
              <a:rPr lang="en-US" sz="1400" i="1" dirty="0"/>
              <a:t>[15] </a:t>
            </a:r>
            <a:r>
              <a:rPr lang="en-US" sz="1400" i="1" dirty="0" err="1"/>
              <a:t>Soibel</a:t>
            </a:r>
            <a:r>
              <a:rPr lang="en-US" sz="1400" i="1" dirty="0"/>
              <a:t> et. Al, Appl. Phys. Lett. 112, 041105 (2018).</a:t>
            </a: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1D658188-1327-7D4A-A328-7AA2663289CA}"/>
              </a:ext>
            </a:extLst>
          </p:cNvPr>
          <p:cNvGrpSpPr/>
          <p:nvPr/>
        </p:nvGrpSpPr>
        <p:grpSpPr>
          <a:xfrm>
            <a:off x="8392892" y="1092456"/>
            <a:ext cx="616480" cy="250715"/>
            <a:chOff x="7696201" y="381001"/>
            <a:chExt cx="616480" cy="250715"/>
          </a:xfrm>
        </p:grpSpPr>
        <p:sp>
          <p:nvSpPr>
            <p:cNvPr id="18" name="Rounded Rectangle 17">
              <a:extLst>
                <a:ext uri="{FF2B5EF4-FFF2-40B4-BE49-F238E27FC236}">
                  <a16:creationId xmlns:a16="http://schemas.microsoft.com/office/drawing/2014/main" id="{2461EA1D-2030-3C4F-B410-6DCA269586EA}"/>
                </a:ext>
              </a:extLst>
            </p:cNvPr>
            <p:cNvSpPr/>
            <p:nvPr/>
          </p:nvSpPr>
          <p:spPr>
            <a:xfrm>
              <a:off x="7696201" y="381001"/>
              <a:ext cx="616480" cy="250715"/>
            </a:xfrm>
            <a:prstGeom prst="roundRect">
              <a:avLst>
                <a:gd name="adj" fmla="val 10000"/>
              </a:avLst>
            </a:prstGeom>
            <a:solidFill>
              <a:schemeClr val="bg1">
                <a:lumMod val="75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</p:sp>
        <p:sp>
          <p:nvSpPr>
            <p:cNvPr id="19" name="Rounded Rectangle 4">
              <a:extLst>
                <a:ext uri="{FF2B5EF4-FFF2-40B4-BE49-F238E27FC236}">
                  <a16:creationId xmlns:a16="http://schemas.microsoft.com/office/drawing/2014/main" id="{9B75F3B4-7F3D-6D43-A888-91290C10B746}"/>
                </a:ext>
              </a:extLst>
            </p:cNvPr>
            <p:cNvSpPr txBox="1"/>
            <p:nvPr/>
          </p:nvSpPr>
          <p:spPr>
            <a:xfrm>
              <a:off x="7703544" y="388344"/>
              <a:ext cx="601794" cy="23602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spcFirstLastPara="0" vert="horz" wrap="square" lIns="34290" tIns="22860" rIns="34290" bIns="22860" numCol="1" spcCol="1270" anchor="ctr" anchorCtr="0">
              <a:noAutofit/>
            </a:bodyPr>
            <a:lstStyle/>
            <a:p>
              <a:pPr marL="0" lvl="0" indent="0" algn="ctr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1800" kern="1200" dirty="0">
                  <a:latin typeface="Arial"/>
                  <a:ea typeface="+mn-ea"/>
                  <a:cs typeface="+mn-cs"/>
                </a:rPr>
                <a:t>2018</a:t>
              </a:r>
            </a:p>
          </p:txBody>
        </p:sp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CE9E72DD-50D3-4C42-A132-FFF0415FA4F9}"/>
              </a:ext>
            </a:extLst>
          </p:cNvPr>
          <p:cNvGrpSpPr/>
          <p:nvPr/>
        </p:nvGrpSpPr>
        <p:grpSpPr>
          <a:xfrm>
            <a:off x="8460118" y="1470672"/>
            <a:ext cx="683882" cy="997491"/>
            <a:chOff x="7763427" y="759217"/>
            <a:chExt cx="836282" cy="997491"/>
          </a:xfrm>
        </p:grpSpPr>
        <p:sp>
          <p:nvSpPr>
            <p:cNvPr id="16" name="Rounded Rectangle 15">
              <a:extLst>
                <a:ext uri="{FF2B5EF4-FFF2-40B4-BE49-F238E27FC236}">
                  <a16:creationId xmlns:a16="http://schemas.microsoft.com/office/drawing/2014/main" id="{2F471456-722D-B946-A3F3-2685260469E8}"/>
                </a:ext>
              </a:extLst>
            </p:cNvPr>
            <p:cNvSpPr/>
            <p:nvPr/>
          </p:nvSpPr>
          <p:spPr>
            <a:xfrm>
              <a:off x="7763427" y="759217"/>
              <a:ext cx="836282" cy="997491"/>
            </a:xfrm>
            <a:prstGeom prst="roundRect">
              <a:avLst>
                <a:gd name="adj" fmla="val 10000"/>
              </a:avLst>
            </a:prstGeom>
            <a:ln>
              <a:solidFill>
                <a:schemeClr val="accent1"/>
              </a:solidFill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7" name="Rounded Rectangle 6">
              <a:extLst>
                <a:ext uri="{FF2B5EF4-FFF2-40B4-BE49-F238E27FC236}">
                  <a16:creationId xmlns:a16="http://schemas.microsoft.com/office/drawing/2014/main" id="{8D328E1C-979D-234D-8257-B689368246E0}"/>
                </a:ext>
              </a:extLst>
            </p:cNvPr>
            <p:cNvSpPr txBox="1"/>
            <p:nvPr/>
          </p:nvSpPr>
          <p:spPr>
            <a:xfrm>
              <a:off x="7787921" y="783711"/>
              <a:ext cx="787294" cy="948503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32385" tIns="21590" rIns="32385" bIns="21590" numCol="1" spcCol="1270" anchor="ctr" anchorCtr="0">
              <a:noAutofit/>
            </a:bodyPr>
            <a:lstStyle/>
            <a:p>
              <a:pPr marL="0" lvl="0" indent="0" algn="ctr" defTabSz="7556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1700" kern="1200" dirty="0">
                  <a:latin typeface="Arial"/>
                  <a:ea typeface="+mn-ea"/>
                  <a:cs typeface="+mn-cs"/>
                </a:rPr>
                <a:t>HOT </a:t>
              </a:r>
              <a:r>
                <a:rPr lang="en-US" sz="1700" kern="1200" dirty="0" err="1">
                  <a:latin typeface="Arial"/>
                  <a:ea typeface="+mn-ea"/>
                  <a:cs typeface="+mn-cs"/>
                </a:rPr>
                <a:t>nBn</a:t>
              </a:r>
              <a:r>
                <a:rPr lang="en-US" sz="1700" kern="1200" dirty="0">
                  <a:latin typeface="Arial"/>
                  <a:ea typeface="+mn-ea"/>
                  <a:cs typeface="+mn-cs"/>
                </a:rPr>
                <a:t> [15]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918171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51330" name="Group 2"/>
          <p:cNvGrpSpPr>
            <a:grpSpLocks/>
          </p:cNvGrpSpPr>
          <p:nvPr/>
        </p:nvGrpSpPr>
        <p:grpSpPr bwMode="auto">
          <a:xfrm>
            <a:off x="95250" y="3505200"/>
            <a:ext cx="3637881" cy="2819400"/>
            <a:chOff x="57" y="2448"/>
            <a:chExt cx="2177" cy="1776"/>
          </a:xfrm>
        </p:grpSpPr>
        <p:sp>
          <p:nvSpPr>
            <p:cNvPr id="30762" name="Rectangle 3"/>
            <p:cNvSpPr>
              <a:spLocks noChangeArrowheads="1"/>
            </p:cNvSpPr>
            <p:nvPr/>
          </p:nvSpPr>
          <p:spPr bwMode="auto">
            <a:xfrm>
              <a:off x="91" y="2448"/>
              <a:ext cx="2143" cy="1776"/>
            </a:xfrm>
            <a:prstGeom prst="rect">
              <a:avLst/>
            </a:prstGeom>
            <a:solidFill>
              <a:schemeClr val="bg1"/>
            </a:solidFill>
            <a:ln w="22225">
              <a:solidFill>
                <a:schemeClr val="accent2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lang="en-US" b="0">
                <a:solidFill>
                  <a:schemeClr val="tx1"/>
                </a:solidFill>
                <a:latin typeface="Calibri" charset="0"/>
              </a:endParaRPr>
            </a:p>
          </p:txBody>
        </p:sp>
        <p:grpSp>
          <p:nvGrpSpPr>
            <p:cNvPr id="30763" name="Group 4"/>
            <p:cNvGrpSpPr>
              <a:grpSpLocks/>
            </p:cNvGrpSpPr>
            <p:nvPr/>
          </p:nvGrpSpPr>
          <p:grpSpPr bwMode="auto">
            <a:xfrm>
              <a:off x="57" y="2544"/>
              <a:ext cx="2171" cy="1653"/>
              <a:chOff x="57" y="2544"/>
              <a:chExt cx="2171" cy="1653"/>
            </a:xfrm>
          </p:grpSpPr>
          <p:grpSp>
            <p:nvGrpSpPr>
              <p:cNvPr id="30766" name="Group 5"/>
              <p:cNvGrpSpPr>
                <a:grpSpLocks/>
              </p:cNvGrpSpPr>
              <p:nvPr/>
            </p:nvGrpSpPr>
            <p:grpSpPr bwMode="auto">
              <a:xfrm>
                <a:off x="57" y="2544"/>
                <a:ext cx="2171" cy="1653"/>
                <a:chOff x="1392" y="1296"/>
                <a:chExt cx="2286" cy="1653"/>
              </a:xfrm>
            </p:grpSpPr>
            <p:sp>
              <p:nvSpPr>
                <p:cNvPr id="30773" name="Line 6"/>
                <p:cNvSpPr>
                  <a:spLocks noChangeShapeType="1"/>
                </p:cNvSpPr>
                <p:nvPr/>
              </p:nvSpPr>
              <p:spPr bwMode="auto">
                <a:xfrm>
                  <a:off x="1728" y="2736"/>
                  <a:ext cx="1728" cy="0"/>
                </a:xfrm>
                <a:prstGeom prst="line">
                  <a:avLst/>
                </a:prstGeom>
                <a:noFill/>
                <a:ln w="15875">
                  <a:solidFill>
                    <a:schemeClr val="tx1"/>
                  </a:solidFill>
                  <a:round/>
                  <a:headEnd/>
                  <a:tailEnd type="stealth" w="med" len="lg"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blurRad="63500" dist="38099" dir="2700000" algn="ctr" rotWithShape="0">
                          <a:schemeClr val="bg2">
                            <a:alpha val="74998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0774" name="Line 7"/>
                <p:cNvSpPr>
                  <a:spLocks noChangeShapeType="1"/>
                </p:cNvSpPr>
                <p:nvPr/>
              </p:nvSpPr>
              <p:spPr bwMode="auto">
                <a:xfrm flipV="1">
                  <a:off x="1728" y="1296"/>
                  <a:ext cx="0" cy="1440"/>
                </a:xfrm>
                <a:prstGeom prst="line">
                  <a:avLst/>
                </a:prstGeom>
                <a:noFill/>
                <a:ln w="15875">
                  <a:solidFill>
                    <a:schemeClr val="tx1"/>
                  </a:solidFill>
                  <a:round/>
                  <a:headEnd/>
                  <a:tailEnd type="stealth" w="med" len="lg"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blurRad="63500" dist="38099" dir="2700000" algn="ctr" rotWithShape="0">
                          <a:schemeClr val="bg2">
                            <a:alpha val="74998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0775" name="Text Box 8"/>
                <p:cNvSpPr txBox="1">
                  <a:spLocks noChangeArrowheads="1"/>
                </p:cNvSpPr>
                <p:nvPr/>
              </p:nvSpPr>
              <p:spPr bwMode="auto">
                <a:xfrm>
                  <a:off x="3360" y="2716"/>
                  <a:ext cx="318" cy="23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xmlns="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blurRad="63500" dist="38099" dir="2700000" algn="ctr" rotWithShape="0">
                          <a:schemeClr val="bg2">
                            <a:alpha val="74998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 wrap="none">
                  <a:spAutoFit/>
                </a:bodyPr>
                <a:lstStyle>
                  <a:lvl1pPr eaLnBrk="0" hangingPunct="0">
                    <a:defRPr b="1">
                      <a:solidFill>
                        <a:srgbClr val="000066"/>
                      </a:solidFill>
                      <a:latin typeface="Arial" charset="0"/>
                      <a:ea typeface="ＭＳ Ｐゴシック" charset="0"/>
                      <a:cs typeface="Arial" charset="0"/>
                    </a:defRPr>
                  </a:lvl1pPr>
                  <a:lvl2pPr marL="742950" indent="-285750" eaLnBrk="0" hangingPunct="0">
                    <a:defRPr b="1">
                      <a:solidFill>
                        <a:srgbClr val="000066"/>
                      </a:solidFill>
                      <a:latin typeface="Arial" charset="0"/>
                      <a:ea typeface="Arial" charset="0"/>
                      <a:cs typeface="Arial" charset="0"/>
                    </a:defRPr>
                  </a:lvl2pPr>
                  <a:lvl3pPr marL="1143000" indent="-228600" eaLnBrk="0" hangingPunct="0">
                    <a:defRPr b="1">
                      <a:solidFill>
                        <a:srgbClr val="000066"/>
                      </a:solidFill>
                      <a:latin typeface="Arial" charset="0"/>
                      <a:ea typeface="Arial" charset="0"/>
                      <a:cs typeface="Arial" charset="0"/>
                    </a:defRPr>
                  </a:lvl3pPr>
                  <a:lvl4pPr marL="1600200" indent="-228600" eaLnBrk="0" hangingPunct="0">
                    <a:defRPr b="1">
                      <a:solidFill>
                        <a:srgbClr val="000066"/>
                      </a:solidFill>
                      <a:latin typeface="Arial" charset="0"/>
                      <a:ea typeface="Arial" charset="0"/>
                      <a:cs typeface="Arial" charset="0"/>
                    </a:defRPr>
                  </a:lvl4pPr>
                  <a:lvl5pPr marL="2057400" indent="-228600" eaLnBrk="0" hangingPunct="0">
                    <a:defRPr b="1">
                      <a:solidFill>
                        <a:srgbClr val="000066"/>
                      </a:solidFill>
                      <a:latin typeface="Arial" charset="0"/>
                      <a:ea typeface="Arial" charset="0"/>
                      <a:cs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b="1">
                      <a:solidFill>
                        <a:srgbClr val="000066"/>
                      </a:solidFill>
                      <a:latin typeface="Arial" charset="0"/>
                      <a:ea typeface="Arial" charset="0"/>
                      <a:cs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b="1">
                      <a:solidFill>
                        <a:srgbClr val="000066"/>
                      </a:solidFill>
                      <a:latin typeface="Arial" charset="0"/>
                      <a:ea typeface="Arial" charset="0"/>
                      <a:cs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b="1">
                      <a:solidFill>
                        <a:srgbClr val="000066"/>
                      </a:solidFill>
                      <a:latin typeface="Arial" charset="0"/>
                      <a:ea typeface="Arial" charset="0"/>
                      <a:cs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b="1">
                      <a:solidFill>
                        <a:srgbClr val="000066"/>
                      </a:solidFill>
                      <a:latin typeface="Arial" charset="0"/>
                      <a:ea typeface="Arial" charset="0"/>
                      <a:cs typeface="Arial" charset="0"/>
                    </a:defRPr>
                  </a:lvl9pPr>
                </a:lstStyle>
                <a:p>
                  <a:pPr eaLnBrk="1" hangingPunct="1"/>
                  <a:r>
                    <a:rPr lang="en-US" b="0">
                      <a:solidFill>
                        <a:schemeClr val="tx1"/>
                      </a:solidFill>
                      <a:latin typeface="Calibri" charset="0"/>
                    </a:rPr>
                    <a:t>1/T</a:t>
                  </a:r>
                </a:p>
              </p:txBody>
            </p:sp>
            <p:sp>
              <p:nvSpPr>
                <p:cNvPr id="30776" name="Text Box 9"/>
                <p:cNvSpPr txBox="1">
                  <a:spLocks noChangeArrowheads="1"/>
                </p:cNvSpPr>
                <p:nvPr/>
              </p:nvSpPr>
              <p:spPr bwMode="auto">
                <a:xfrm rot="10800000">
                  <a:off x="1392" y="1359"/>
                  <a:ext cx="291" cy="349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xmlns="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blurRad="63500" dist="38099" dir="2700000" algn="ctr" rotWithShape="0">
                          <a:schemeClr val="bg2">
                            <a:alpha val="74998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 vert="eaVert" wrap="none">
                  <a:spAutoFit/>
                </a:bodyPr>
                <a:lstStyle>
                  <a:lvl1pPr eaLnBrk="0" hangingPunct="0">
                    <a:defRPr b="1">
                      <a:solidFill>
                        <a:srgbClr val="000066"/>
                      </a:solidFill>
                      <a:latin typeface="Arial" charset="0"/>
                      <a:ea typeface="ＭＳ Ｐゴシック" charset="0"/>
                      <a:cs typeface="Arial" charset="0"/>
                    </a:defRPr>
                  </a:lvl1pPr>
                  <a:lvl2pPr marL="742950" indent="-285750" eaLnBrk="0" hangingPunct="0">
                    <a:defRPr b="1">
                      <a:solidFill>
                        <a:srgbClr val="000066"/>
                      </a:solidFill>
                      <a:latin typeface="Arial" charset="0"/>
                      <a:ea typeface="Arial" charset="0"/>
                      <a:cs typeface="Arial" charset="0"/>
                    </a:defRPr>
                  </a:lvl2pPr>
                  <a:lvl3pPr marL="1143000" indent="-228600" eaLnBrk="0" hangingPunct="0">
                    <a:defRPr b="1">
                      <a:solidFill>
                        <a:srgbClr val="000066"/>
                      </a:solidFill>
                      <a:latin typeface="Arial" charset="0"/>
                      <a:ea typeface="Arial" charset="0"/>
                      <a:cs typeface="Arial" charset="0"/>
                    </a:defRPr>
                  </a:lvl3pPr>
                  <a:lvl4pPr marL="1600200" indent="-228600" eaLnBrk="0" hangingPunct="0">
                    <a:defRPr b="1">
                      <a:solidFill>
                        <a:srgbClr val="000066"/>
                      </a:solidFill>
                      <a:latin typeface="Arial" charset="0"/>
                      <a:ea typeface="Arial" charset="0"/>
                      <a:cs typeface="Arial" charset="0"/>
                    </a:defRPr>
                  </a:lvl4pPr>
                  <a:lvl5pPr marL="2057400" indent="-228600" eaLnBrk="0" hangingPunct="0">
                    <a:defRPr b="1">
                      <a:solidFill>
                        <a:srgbClr val="000066"/>
                      </a:solidFill>
                      <a:latin typeface="Arial" charset="0"/>
                      <a:ea typeface="Arial" charset="0"/>
                      <a:cs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b="1">
                      <a:solidFill>
                        <a:srgbClr val="000066"/>
                      </a:solidFill>
                      <a:latin typeface="Arial" charset="0"/>
                      <a:ea typeface="Arial" charset="0"/>
                      <a:cs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b="1">
                      <a:solidFill>
                        <a:srgbClr val="000066"/>
                      </a:solidFill>
                      <a:latin typeface="Arial" charset="0"/>
                      <a:ea typeface="Arial" charset="0"/>
                      <a:cs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b="1">
                      <a:solidFill>
                        <a:srgbClr val="000066"/>
                      </a:solidFill>
                      <a:latin typeface="Arial" charset="0"/>
                      <a:ea typeface="Arial" charset="0"/>
                      <a:cs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b="1">
                      <a:solidFill>
                        <a:srgbClr val="000066"/>
                      </a:solidFill>
                      <a:latin typeface="Arial" charset="0"/>
                      <a:ea typeface="Arial" charset="0"/>
                      <a:cs typeface="Arial" charset="0"/>
                    </a:defRPr>
                  </a:lvl9pPr>
                </a:lstStyle>
                <a:p>
                  <a:pPr eaLnBrk="1" hangingPunct="1"/>
                  <a:r>
                    <a:rPr lang="en-US" b="0">
                      <a:solidFill>
                        <a:schemeClr val="tx1"/>
                      </a:solidFill>
                      <a:latin typeface="Calibri" charset="0"/>
                    </a:rPr>
                    <a:t>Log </a:t>
                  </a:r>
                  <a:r>
                    <a:rPr lang="en-US" b="0" i="1">
                      <a:solidFill>
                        <a:schemeClr val="tx1"/>
                      </a:solidFill>
                      <a:latin typeface="Calibri" charset="0"/>
                    </a:rPr>
                    <a:t>I</a:t>
                  </a:r>
                </a:p>
              </p:txBody>
            </p:sp>
          </p:grpSp>
          <p:grpSp>
            <p:nvGrpSpPr>
              <p:cNvPr id="30767" name="Group 10"/>
              <p:cNvGrpSpPr>
                <a:grpSpLocks/>
              </p:cNvGrpSpPr>
              <p:nvPr/>
            </p:nvGrpSpPr>
            <p:grpSpPr bwMode="auto">
              <a:xfrm>
                <a:off x="422" y="2640"/>
                <a:ext cx="1458" cy="1339"/>
                <a:chOff x="1776" y="1392"/>
                <a:chExt cx="1535" cy="1339"/>
              </a:xfrm>
            </p:grpSpPr>
            <p:sp>
              <p:nvSpPr>
                <p:cNvPr id="30768" name="Line 11"/>
                <p:cNvSpPr>
                  <a:spLocks noChangeShapeType="1"/>
                </p:cNvSpPr>
                <p:nvPr/>
              </p:nvSpPr>
              <p:spPr bwMode="auto">
                <a:xfrm>
                  <a:off x="1776" y="1392"/>
                  <a:ext cx="480" cy="611"/>
                </a:xfrm>
                <a:prstGeom prst="line">
                  <a:avLst/>
                </a:prstGeom>
                <a:noFill/>
                <a:ln w="19050">
                  <a:solidFill>
                    <a:srgbClr val="FF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blurRad="63500" dist="38099" dir="2700000" algn="ctr" rotWithShape="0">
                          <a:schemeClr val="bg2">
                            <a:alpha val="74998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0769" name="Line 12"/>
                <p:cNvSpPr>
                  <a:spLocks noChangeShapeType="1"/>
                </p:cNvSpPr>
                <p:nvPr/>
              </p:nvSpPr>
              <p:spPr bwMode="auto">
                <a:xfrm>
                  <a:off x="2255" y="2003"/>
                  <a:ext cx="1056" cy="432"/>
                </a:xfrm>
                <a:prstGeom prst="line">
                  <a:avLst/>
                </a:prstGeom>
                <a:noFill/>
                <a:ln w="19050">
                  <a:solidFill>
                    <a:srgbClr val="FF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blurRad="63500" dist="38099" dir="2700000" algn="ctr" rotWithShape="0">
                          <a:schemeClr val="bg2">
                            <a:alpha val="74998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0770" name="Line 13"/>
                <p:cNvSpPr>
                  <a:spLocks noChangeShapeType="1"/>
                </p:cNvSpPr>
                <p:nvPr/>
              </p:nvSpPr>
              <p:spPr bwMode="auto">
                <a:xfrm>
                  <a:off x="2263" y="2011"/>
                  <a:ext cx="528" cy="720"/>
                </a:xfrm>
                <a:prstGeom prst="line">
                  <a:avLst/>
                </a:prstGeom>
                <a:noFill/>
                <a:ln w="19050">
                  <a:solidFill>
                    <a:srgbClr val="336600"/>
                  </a:solidFill>
                  <a:prstDash val="dash"/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blurRad="63500" dist="38099" dir="2700000" algn="ctr" rotWithShape="0">
                          <a:schemeClr val="bg2">
                            <a:alpha val="74998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0771" name="Text Box 14"/>
                <p:cNvSpPr txBox="1">
                  <a:spLocks noChangeArrowheads="1"/>
                </p:cNvSpPr>
                <p:nvPr/>
              </p:nvSpPr>
              <p:spPr bwMode="auto">
                <a:xfrm>
                  <a:off x="2256" y="1776"/>
                  <a:ext cx="819" cy="194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xmlns="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blurRad="63500" dist="38099" dir="2700000" algn="ctr" rotWithShape="0">
                          <a:schemeClr val="bg2">
                            <a:alpha val="74998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 wrap="none">
                  <a:spAutoFit/>
                </a:bodyPr>
                <a:lstStyle>
                  <a:lvl1pPr eaLnBrk="0" hangingPunct="0">
                    <a:defRPr b="1">
                      <a:solidFill>
                        <a:srgbClr val="000066"/>
                      </a:solidFill>
                      <a:latin typeface="Arial" charset="0"/>
                      <a:ea typeface="ＭＳ Ｐゴシック" charset="0"/>
                      <a:cs typeface="Arial" charset="0"/>
                    </a:defRPr>
                  </a:lvl1pPr>
                  <a:lvl2pPr marL="742950" indent="-285750" eaLnBrk="0" hangingPunct="0">
                    <a:defRPr b="1">
                      <a:solidFill>
                        <a:srgbClr val="000066"/>
                      </a:solidFill>
                      <a:latin typeface="Arial" charset="0"/>
                      <a:ea typeface="Arial" charset="0"/>
                      <a:cs typeface="Arial" charset="0"/>
                    </a:defRPr>
                  </a:lvl2pPr>
                  <a:lvl3pPr marL="1143000" indent="-228600" eaLnBrk="0" hangingPunct="0">
                    <a:defRPr b="1">
                      <a:solidFill>
                        <a:srgbClr val="000066"/>
                      </a:solidFill>
                      <a:latin typeface="Arial" charset="0"/>
                      <a:ea typeface="Arial" charset="0"/>
                      <a:cs typeface="Arial" charset="0"/>
                    </a:defRPr>
                  </a:lvl3pPr>
                  <a:lvl4pPr marL="1600200" indent="-228600" eaLnBrk="0" hangingPunct="0">
                    <a:defRPr b="1">
                      <a:solidFill>
                        <a:srgbClr val="000066"/>
                      </a:solidFill>
                      <a:latin typeface="Arial" charset="0"/>
                      <a:ea typeface="Arial" charset="0"/>
                      <a:cs typeface="Arial" charset="0"/>
                    </a:defRPr>
                  </a:lvl4pPr>
                  <a:lvl5pPr marL="2057400" indent="-228600" eaLnBrk="0" hangingPunct="0">
                    <a:defRPr b="1">
                      <a:solidFill>
                        <a:srgbClr val="000066"/>
                      </a:solidFill>
                      <a:latin typeface="Arial" charset="0"/>
                      <a:ea typeface="Arial" charset="0"/>
                      <a:cs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b="1">
                      <a:solidFill>
                        <a:srgbClr val="000066"/>
                      </a:solidFill>
                      <a:latin typeface="Arial" charset="0"/>
                      <a:ea typeface="Arial" charset="0"/>
                      <a:cs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b="1">
                      <a:solidFill>
                        <a:srgbClr val="000066"/>
                      </a:solidFill>
                      <a:latin typeface="Arial" charset="0"/>
                      <a:ea typeface="Arial" charset="0"/>
                      <a:cs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b="1">
                      <a:solidFill>
                        <a:srgbClr val="000066"/>
                      </a:solidFill>
                      <a:latin typeface="Arial" charset="0"/>
                      <a:ea typeface="Arial" charset="0"/>
                      <a:cs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b="1">
                      <a:solidFill>
                        <a:srgbClr val="000066"/>
                      </a:solidFill>
                      <a:latin typeface="Arial" charset="0"/>
                      <a:ea typeface="Arial" charset="0"/>
                      <a:cs typeface="Arial" charset="0"/>
                    </a:defRPr>
                  </a:lvl9pPr>
                </a:lstStyle>
                <a:p>
                  <a:pPr eaLnBrk="1" hangingPunct="1"/>
                  <a:r>
                    <a:rPr lang="en-US" sz="1400" b="0">
                      <a:solidFill>
                        <a:srgbClr val="FF0000"/>
                      </a:solidFill>
                      <a:latin typeface="Calibri" charset="0"/>
                    </a:rPr>
                    <a:t>Standard diode</a:t>
                  </a:r>
                </a:p>
              </p:txBody>
            </p:sp>
            <p:sp>
              <p:nvSpPr>
                <p:cNvPr id="30772" name="Text Box 15"/>
                <p:cNvSpPr txBox="1">
                  <a:spLocks noChangeArrowheads="1"/>
                </p:cNvSpPr>
                <p:nvPr/>
              </p:nvSpPr>
              <p:spPr bwMode="auto">
                <a:xfrm>
                  <a:off x="1968" y="1968"/>
                  <a:ext cx="322" cy="21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xmlns="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blurRad="63500" dist="38099" dir="2700000" algn="ctr" rotWithShape="0">
                          <a:schemeClr val="bg2">
                            <a:alpha val="74998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 wrap="none">
                  <a:spAutoFit/>
                </a:bodyPr>
                <a:lstStyle>
                  <a:lvl1pPr eaLnBrk="0" hangingPunct="0">
                    <a:defRPr b="1">
                      <a:solidFill>
                        <a:srgbClr val="000066"/>
                      </a:solidFill>
                      <a:latin typeface="Arial" charset="0"/>
                      <a:ea typeface="ＭＳ Ｐゴシック" charset="0"/>
                      <a:cs typeface="Arial" charset="0"/>
                    </a:defRPr>
                  </a:lvl1pPr>
                  <a:lvl2pPr marL="742950" indent="-285750" eaLnBrk="0" hangingPunct="0">
                    <a:defRPr b="1">
                      <a:solidFill>
                        <a:srgbClr val="000066"/>
                      </a:solidFill>
                      <a:latin typeface="Arial" charset="0"/>
                      <a:ea typeface="Arial" charset="0"/>
                      <a:cs typeface="Arial" charset="0"/>
                    </a:defRPr>
                  </a:lvl2pPr>
                  <a:lvl3pPr marL="1143000" indent="-228600" eaLnBrk="0" hangingPunct="0">
                    <a:defRPr b="1">
                      <a:solidFill>
                        <a:srgbClr val="000066"/>
                      </a:solidFill>
                      <a:latin typeface="Arial" charset="0"/>
                      <a:ea typeface="Arial" charset="0"/>
                      <a:cs typeface="Arial" charset="0"/>
                    </a:defRPr>
                  </a:lvl3pPr>
                  <a:lvl4pPr marL="1600200" indent="-228600" eaLnBrk="0" hangingPunct="0">
                    <a:defRPr b="1">
                      <a:solidFill>
                        <a:srgbClr val="000066"/>
                      </a:solidFill>
                      <a:latin typeface="Arial" charset="0"/>
                      <a:ea typeface="Arial" charset="0"/>
                      <a:cs typeface="Arial" charset="0"/>
                    </a:defRPr>
                  </a:lvl4pPr>
                  <a:lvl5pPr marL="2057400" indent="-228600" eaLnBrk="0" hangingPunct="0">
                    <a:defRPr b="1">
                      <a:solidFill>
                        <a:srgbClr val="000066"/>
                      </a:solidFill>
                      <a:latin typeface="Arial" charset="0"/>
                      <a:ea typeface="Arial" charset="0"/>
                      <a:cs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b="1">
                      <a:solidFill>
                        <a:srgbClr val="000066"/>
                      </a:solidFill>
                      <a:latin typeface="Arial" charset="0"/>
                      <a:ea typeface="Arial" charset="0"/>
                      <a:cs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b="1">
                      <a:solidFill>
                        <a:srgbClr val="000066"/>
                      </a:solidFill>
                      <a:latin typeface="Arial" charset="0"/>
                      <a:ea typeface="Arial" charset="0"/>
                      <a:cs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b="1">
                      <a:solidFill>
                        <a:srgbClr val="000066"/>
                      </a:solidFill>
                      <a:latin typeface="Arial" charset="0"/>
                      <a:ea typeface="Arial" charset="0"/>
                      <a:cs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b="1">
                      <a:solidFill>
                        <a:srgbClr val="000066"/>
                      </a:solidFill>
                      <a:latin typeface="Arial" charset="0"/>
                      <a:ea typeface="Arial" charset="0"/>
                      <a:cs typeface="Arial" charset="0"/>
                    </a:defRPr>
                  </a:lvl9pPr>
                </a:lstStyle>
                <a:p>
                  <a:pPr eaLnBrk="1" hangingPunct="1"/>
                  <a:r>
                    <a:rPr lang="en-US" sz="1600" b="0">
                      <a:solidFill>
                        <a:srgbClr val="336600"/>
                      </a:solidFill>
                      <a:latin typeface="Calibri" charset="0"/>
                    </a:rPr>
                    <a:t>nBn</a:t>
                  </a:r>
                </a:p>
              </p:txBody>
            </p:sp>
          </p:grpSp>
        </p:grpSp>
        <p:sp>
          <p:nvSpPr>
            <p:cNvPr id="30764" name="Text Box 16"/>
            <p:cNvSpPr txBox="1">
              <a:spLocks noChangeArrowheads="1"/>
            </p:cNvSpPr>
            <p:nvPr/>
          </p:nvSpPr>
          <p:spPr bwMode="auto">
            <a:xfrm>
              <a:off x="1550" y="3330"/>
              <a:ext cx="318" cy="2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b="1">
                  <a:solidFill>
                    <a:srgbClr val="000066"/>
                  </a:solidFill>
                  <a:latin typeface="Arial" charset="0"/>
                  <a:ea typeface="ＭＳ Ｐゴシック" charset="0"/>
                  <a:cs typeface="Arial" charset="0"/>
                </a:defRPr>
              </a:lvl1pPr>
              <a:lvl2pPr marL="742950" indent="-285750" eaLnBrk="0" hangingPunct="0">
                <a:defRPr b="1">
                  <a:solidFill>
                    <a:srgbClr val="000066"/>
                  </a:solidFill>
                  <a:latin typeface="Arial" charset="0"/>
                  <a:ea typeface="Arial" charset="0"/>
                  <a:cs typeface="Arial" charset="0"/>
                </a:defRPr>
              </a:lvl2pPr>
              <a:lvl3pPr marL="1143000" indent="-228600" eaLnBrk="0" hangingPunct="0">
                <a:defRPr b="1">
                  <a:solidFill>
                    <a:srgbClr val="000066"/>
                  </a:solidFill>
                  <a:latin typeface="Arial" charset="0"/>
                  <a:ea typeface="Arial" charset="0"/>
                  <a:cs typeface="Arial" charset="0"/>
                </a:defRPr>
              </a:lvl3pPr>
              <a:lvl4pPr marL="1600200" indent="-228600" eaLnBrk="0" hangingPunct="0">
                <a:defRPr b="1">
                  <a:solidFill>
                    <a:srgbClr val="000066"/>
                  </a:solidFill>
                  <a:latin typeface="Arial" charset="0"/>
                  <a:ea typeface="Arial" charset="0"/>
                  <a:cs typeface="Arial" charset="0"/>
                </a:defRPr>
              </a:lvl4pPr>
              <a:lvl5pPr marL="2057400" indent="-228600" eaLnBrk="0" hangingPunct="0">
                <a:defRPr b="1">
                  <a:solidFill>
                    <a:srgbClr val="000066"/>
                  </a:solidFill>
                  <a:latin typeface="Arial" charset="0"/>
                  <a:ea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rgbClr val="000066"/>
                  </a:solidFill>
                  <a:latin typeface="Arial" charset="0"/>
                  <a:ea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rgbClr val="000066"/>
                  </a:solidFill>
                  <a:latin typeface="Arial" charset="0"/>
                  <a:ea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rgbClr val="000066"/>
                  </a:solidFill>
                  <a:latin typeface="Arial" charset="0"/>
                  <a:ea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rgbClr val="000066"/>
                  </a:solidFill>
                  <a:latin typeface="Arial" charset="0"/>
                  <a:ea typeface="Arial" charset="0"/>
                  <a:cs typeface="Arial" charset="0"/>
                </a:defRPr>
              </a:lvl9pPr>
            </a:lstStyle>
            <a:p>
              <a:pPr eaLnBrk="1" hangingPunct="1"/>
              <a:r>
                <a:rPr lang="en-US" b="0">
                  <a:solidFill>
                    <a:schemeClr val="tx1"/>
                  </a:solidFill>
                  <a:latin typeface="Calibri" charset="0"/>
                </a:rPr>
                <a:t>G-R</a:t>
              </a:r>
            </a:p>
          </p:txBody>
        </p:sp>
        <p:sp>
          <p:nvSpPr>
            <p:cNvPr id="30765" name="Text Box 17"/>
            <p:cNvSpPr txBox="1">
              <a:spLocks noChangeArrowheads="1"/>
            </p:cNvSpPr>
            <p:nvPr/>
          </p:nvSpPr>
          <p:spPr bwMode="auto">
            <a:xfrm>
              <a:off x="542" y="2667"/>
              <a:ext cx="310" cy="2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b="1">
                  <a:solidFill>
                    <a:srgbClr val="000066"/>
                  </a:solidFill>
                  <a:latin typeface="Arial" charset="0"/>
                  <a:ea typeface="ＭＳ Ｐゴシック" charset="0"/>
                  <a:cs typeface="Arial" charset="0"/>
                </a:defRPr>
              </a:lvl1pPr>
              <a:lvl2pPr marL="742950" indent="-285750" eaLnBrk="0" hangingPunct="0">
                <a:defRPr b="1">
                  <a:solidFill>
                    <a:srgbClr val="000066"/>
                  </a:solidFill>
                  <a:latin typeface="Arial" charset="0"/>
                  <a:ea typeface="Arial" charset="0"/>
                  <a:cs typeface="Arial" charset="0"/>
                </a:defRPr>
              </a:lvl2pPr>
              <a:lvl3pPr marL="1143000" indent="-228600" eaLnBrk="0" hangingPunct="0">
                <a:defRPr b="1">
                  <a:solidFill>
                    <a:srgbClr val="000066"/>
                  </a:solidFill>
                  <a:latin typeface="Arial" charset="0"/>
                  <a:ea typeface="Arial" charset="0"/>
                  <a:cs typeface="Arial" charset="0"/>
                </a:defRPr>
              </a:lvl3pPr>
              <a:lvl4pPr marL="1600200" indent="-228600" eaLnBrk="0" hangingPunct="0">
                <a:defRPr b="1">
                  <a:solidFill>
                    <a:srgbClr val="000066"/>
                  </a:solidFill>
                  <a:latin typeface="Arial" charset="0"/>
                  <a:ea typeface="Arial" charset="0"/>
                  <a:cs typeface="Arial" charset="0"/>
                </a:defRPr>
              </a:lvl4pPr>
              <a:lvl5pPr marL="2057400" indent="-228600" eaLnBrk="0" hangingPunct="0">
                <a:defRPr b="1">
                  <a:solidFill>
                    <a:srgbClr val="000066"/>
                  </a:solidFill>
                  <a:latin typeface="Arial" charset="0"/>
                  <a:ea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rgbClr val="000066"/>
                  </a:solidFill>
                  <a:latin typeface="Arial" charset="0"/>
                  <a:ea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rgbClr val="000066"/>
                  </a:solidFill>
                  <a:latin typeface="Arial" charset="0"/>
                  <a:ea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rgbClr val="000066"/>
                  </a:solidFill>
                  <a:latin typeface="Arial" charset="0"/>
                  <a:ea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rgbClr val="000066"/>
                  </a:solidFill>
                  <a:latin typeface="Arial" charset="0"/>
                  <a:ea typeface="Arial" charset="0"/>
                  <a:cs typeface="Arial" charset="0"/>
                </a:defRPr>
              </a:lvl9pPr>
            </a:lstStyle>
            <a:p>
              <a:pPr eaLnBrk="1" hangingPunct="1"/>
              <a:r>
                <a:rPr lang="en-US" b="0">
                  <a:solidFill>
                    <a:schemeClr val="tx1"/>
                  </a:solidFill>
                  <a:latin typeface="Calibri" charset="0"/>
                </a:rPr>
                <a:t>Diff</a:t>
              </a:r>
            </a:p>
          </p:txBody>
        </p:sp>
      </p:grpSp>
      <p:sp>
        <p:nvSpPr>
          <p:cNvPr id="30724" name="Rectangle 19"/>
          <p:cNvSpPr>
            <a:spLocks noChangeArrowheads="1"/>
          </p:cNvSpPr>
          <p:nvPr/>
        </p:nvSpPr>
        <p:spPr bwMode="auto">
          <a:xfrm>
            <a:off x="4327595" y="6324600"/>
            <a:ext cx="4816405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1400" b="0">
                <a:solidFill>
                  <a:srgbClr val="000000"/>
                </a:solidFill>
                <a:latin typeface="Calibri" charset="0"/>
              </a:rPr>
              <a:t>S. Maimon and G. W. Wicks, Appl. Phys. Lett. 89, 151109 (2006)</a:t>
            </a:r>
          </a:p>
        </p:txBody>
      </p:sp>
      <p:grpSp>
        <p:nvGrpSpPr>
          <p:cNvPr id="30725" name="Group 20"/>
          <p:cNvGrpSpPr>
            <a:grpSpLocks/>
          </p:cNvGrpSpPr>
          <p:nvPr/>
        </p:nvGrpSpPr>
        <p:grpSpPr bwMode="auto">
          <a:xfrm>
            <a:off x="914400" y="933450"/>
            <a:ext cx="1772986" cy="2571750"/>
            <a:chOff x="2624" y="672"/>
            <a:chExt cx="1117" cy="1620"/>
          </a:xfrm>
        </p:grpSpPr>
        <p:sp>
          <p:nvSpPr>
            <p:cNvPr id="30752" name="Text Box 21"/>
            <p:cNvSpPr txBox="1">
              <a:spLocks noChangeArrowheads="1"/>
            </p:cNvSpPr>
            <p:nvPr/>
          </p:nvSpPr>
          <p:spPr bwMode="auto">
            <a:xfrm>
              <a:off x="2624" y="1258"/>
              <a:ext cx="1116" cy="620"/>
            </a:xfrm>
            <a:prstGeom prst="rect">
              <a:avLst/>
            </a:prstGeom>
            <a:gradFill rotWithShape="1">
              <a:gsLst>
                <a:gs pos="0">
                  <a:srgbClr val="5E4776"/>
                </a:gs>
                <a:gs pos="100000">
                  <a:srgbClr val="CC99FF"/>
                </a:gs>
              </a:gsLst>
              <a:lin ang="189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 b="1">
                  <a:solidFill>
                    <a:srgbClr val="000066"/>
                  </a:solidFill>
                  <a:latin typeface="Arial" charset="0"/>
                  <a:ea typeface="ＭＳ Ｐゴシック" charset="0"/>
                  <a:cs typeface="Arial" charset="0"/>
                </a:defRPr>
              </a:lvl1pPr>
              <a:lvl2pPr marL="742950" indent="-285750" eaLnBrk="0" hangingPunct="0">
                <a:defRPr b="1">
                  <a:solidFill>
                    <a:srgbClr val="000066"/>
                  </a:solidFill>
                  <a:latin typeface="Arial" charset="0"/>
                  <a:ea typeface="Arial" charset="0"/>
                  <a:cs typeface="Arial" charset="0"/>
                </a:defRPr>
              </a:lvl2pPr>
              <a:lvl3pPr marL="1143000" indent="-228600" eaLnBrk="0" hangingPunct="0">
                <a:defRPr b="1">
                  <a:solidFill>
                    <a:srgbClr val="000066"/>
                  </a:solidFill>
                  <a:latin typeface="Arial" charset="0"/>
                  <a:ea typeface="Arial" charset="0"/>
                  <a:cs typeface="Arial" charset="0"/>
                </a:defRPr>
              </a:lvl3pPr>
              <a:lvl4pPr marL="1600200" indent="-228600" eaLnBrk="0" hangingPunct="0">
                <a:defRPr b="1">
                  <a:solidFill>
                    <a:srgbClr val="000066"/>
                  </a:solidFill>
                  <a:latin typeface="Arial" charset="0"/>
                  <a:ea typeface="Arial" charset="0"/>
                  <a:cs typeface="Arial" charset="0"/>
                </a:defRPr>
              </a:lvl4pPr>
              <a:lvl5pPr marL="2057400" indent="-228600" eaLnBrk="0" hangingPunct="0">
                <a:defRPr b="1">
                  <a:solidFill>
                    <a:srgbClr val="000066"/>
                  </a:solidFill>
                  <a:latin typeface="Arial" charset="0"/>
                  <a:ea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rgbClr val="000066"/>
                  </a:solidFill>
                  <a:latin typeface="Arial" charset="0"/>
                  <a:ea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rgbClr val="000066"/>
                  </a:solidFill>
                  <a:latin typeface="Arial" charset="0"/>
                  <a:ea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rgbClr val="000066"/>
                  </a:solidFill>
                  <a:latin typeface="Arial" charset="0"/>
                  <a:ea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rgbClr val="000066"/>
                  </a:solidFill>
                  <a:latin typeface="Arial" charset="0"/>
                  <a:ea typeface="Arial" charset="0"/>
                  <a:cs typeface="Arial" charset="0"/>
                </a:defRPr>
              </a:lvl9pPr>
            </a:lstStyle>
            <a:p>
              <a:pPr algn="ctr" eaLnBrk="1" hangingPunct="1"/>
              <a:endParaRPr lang="en-US" sz="1400" b="0" dirty="0">
                <a:solidFill>
                  <a:schemeClr val="tx1"/>
                </a:solidFill>
                <a:latin typeface="Calibri" charset="0"/>
              </a:endParaRPr>
            </a:p>
            <a:p>
              <a:pPr algn="ctr" eaLnBrk="1" hangingPunct="1"/>
              <a:endParaRPr lang="en-US" sz="1400" b="0" dirty="0">
                <a:solidFill>
                  <a:schemeClr val="tx1"/>
                </a:solidFill>
                <a:latin typeface="Calibri" charset="0"/>
              </a:endParaRPr>
            </a:p>
            <a:p>
              <a:pPr algn="ctr" eaLnBrk="1" hangingPunct="1"/>
              <a:r>
                <a:rPr lang="en-US" sz="1400" b="0" dirty="0">
                  <a:solidFill>
                    <a:schemeClr val="bg1"/>
                  </a:solidFill>
                  <a:latin typeface="Calibri" charset="0"/>
                </a:rPr>
                <a:t>3 </a:t>
              </a:r>
              <a:r>
                <a:rPr lang="en-US" sz="1400" b="0" dirty="0">
                  <a:solidFill>
                    <a:schemeClr val="bg1"/>
                  </a:solidFill>
                  <a:latin typeface="Calibri" charset="0"/>
                  <a:sym typeface="Symbol" charset="0"/>
                </a:rPr>
                <a:t>m </a:t>
              </a:r>
              <a:r>
                <a:rPr lang="en-US" sz="1400" b="0" dirty="0">
                  <a:solidFill>
                    <a:schemeClr val="bg1"/>
                  </a:solidFill>
                  <a:latin typeface="Calibri" charset="0"/>
                </a:rPr>
                <a:t>N-Absorber</a:t>
              </a:r>
            </a:p>
            <a:p>
              <a:pPr algn="ctr" eaLnBrk="1" hangingPunct="1"/>
              <a:endParaRPr lang="en-US" sz="1600" b="0" dirty="0">
                <a:solidFill>
                  <a:schemeClr val="tx1"/>
                </a:solidFill>
                <a:latin typeface="Calibri" charset="0"/>
              </a:endParaRPr>
            </a:p>
          </p:txBody>
        </p:sp>
        <p:sp>
          <p:nvSpPr>
            <p:cNvPr id="30753" name="Text Box 22"/>
            <p:cNvSpPr txBox="1">
              <a:spLocks noChangeArrowheads="1"/>
            </p:cNvSpPr>
            <p:nvPr/>
          </p:nvSpPr>
          <p:spPr bwMode="auto">
            <a:xfrm>
              <a:off x="2625" y="1080"/>
              <a:ext cx="1116" cy="179"/>
            </a:xfrm>
            <a:prstGeom prst="rect">
              <a:avLst/>
            </a:prstGeom>
            <a:solidFill>
              <a:srgbClr val="80808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 b="1">
                  <a:solidFill>
                    <a:srgbClr val="000066"/>
                  </a:solidFill>
                  <a:latin typeface="Arial" charset="0"/>
                  <a:ea typeface="ＭＳ Ｐゴシック" charset="0"/>
                  <a:cs typeface="Arial" charset="0"/>
                </a:defRPr>
              </a:lvl1pPr>
              <a:lvl2pPr marL="742950" indent="-285750" eaLnBrk="0" hangingPunct="0">
                <a:defRPr b="1">
                  <a:solidFill>
                    <a:srgbClr val="000066"/>
                  </a:solidFill>
                  <a:latin typeface="Arial" charset="0"/>
                  <a:ea typeface="Arial" charset="0"/>
                  <a:cs typeface="Arial" charset="0"/>
                </a:defRPr>
              </a:lvl2pPr>
              <a:lvl3pPr marL="1143000" indent="-228600" eaLnBrk="0" hangingPunct="0">
                <a:defRPr b="1">
                  <a:solidFill>
                    <a:srgbClr val="000066"/>
                  </a:solidFill>
                  <a:latin typeface="Arial" charset="0"/>
                  <a:ea typeface="Arial" charset="0"/>
                  <a:cs typeface="Arial" charset="0"/>
                </a:defRPr>
              </a:lvl3pPr>
              <a:lvl4pPr marL="1600200" indent="-228600" eaLnBrk="0" hangingPunct="0">
                <a:defRPr b="1">
                  <a:solidFill>
                    <a:srgbClr val="000066"/>
                  </a:solidFill>
                  <a:latin typeface="Arial" charset="0"/>
                  <a:ea typeface="Arial" charset="0"/>
                  <a:cs typeface="Arial" charset="0"/>
                </a:defRPr>
              </a:lvl4pPr>
              <a:lvl5pPr marL="2057400" indent="-228600" eaLnBrk="0" hangingPunct="0">
                <a:defRPr b="1">
                  <a:solidFill>
                    <a:srgbClr val="000066"/>
                  </a:solidFill>
                  <a:latin typeface="Arial" charset="0"/>
                  <a:ea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rgbClr val="000066"/>
                  </a:solidFill>
                  <a:latin typeface="Arial" charset="0"/>
                  <a:ea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rgbClr val="000066"/>
                  </a:solidFill>
                  <a:latin typeface="Arial" charset="0"/>
                  <a:ea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rgbClr val="000066"/>
                  </a:solidFill>
                  <a:latin typeface="Arial" charset="0"/>
                  <a:ea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rgbClr val="000066"/>
                  </a:solidFill>
                  <a:latin typeface="Arial" charset="0"/>
                  <a:ea typeface="Arial" charset="0"/>
                  <a:cs typeface="Arial" charset="0"/>
                </a:defRPr>
              </a:lvl9pPr>
            </a:lstStyle>
            <a:p>
              <a:pPr algn="ctr" eaLnBrk="1" hangingPunct="1"/>
              <a:r>
                <a:rPr lang="en-US" sz="1200" b="0" dirty="0">
                  <a:solidFill>
                    <a:schemeClr val="bg1"/>
                  </a:solidFill>
                  <a:latin typeface="Calibri" charset="0"/>
                </a:rPr>
                <a:t>100 nm Unipolar Barrier</a:t>
              </a:r>
            </a:p>
          </p:txBody>
        </p:sp>
        <p:grpSp>
          <p:nvGrpSpPr>
            <p:cNvPr id="30754" name="Group 23"/>
            <p:cNvGrpSpPr>
              <a:grpSpLocks/>
            </p:cNvGrpSpPr>
            <p:nvPr/>
          </p:nvGrpSpPr>
          <p:grpSpPr bwMode="auto">
            <a:xfrm>
              <a:off x="2625" y="672"/>
              <a:ext cx="1116" cy="234"/>
              <a:chOff x="2541" y="1350"/>
              <a:chExt cx="1122" cy="234"/>
            </a:xfrm>
          </p:grpSpPr>
          <p:sp>
            <p:nvSpPr>
              <p:cNvPr id="30760" name="Rectangle 24" descr="Wide upward diagonal"/>
              <p:cNvSpPr>
                <a:spLocks noChangeArrowheads="1"/>
              </p:cNvSpPr>
              <p:nvPr/>
            </p:nvSpPr>
            <p:spPr bwMode="auto">
              <a:xfrm>
                <a:off x="2541" y="1350"/>
                <a:ext cx="1122" cy="234"/>
              </a:xfrm>
              <a:prstGeom prst="rect">
                <a:avLst/>
              </a:prstGeom>
              <a:pattFill prst="wdUpDiag">
                <a:fgClr>
                  <a:srgbClr val="FFCC00"/>
                </a:fgClr>
                <a:bgClr>
                  <a:schemeClr val="bg1"/>
                </a:bgClr>
              </a:patt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latin typeface="Calibri" charset="0"/>
                </a:endParaRPr>
              </a:p>
            </p:txBody>
          </p:sp>
          <p:sp>
            <p:nvSpPr>
              <p:cNvPr id="30761" name="Text Box 25"/>
              <p:cNvSpPr txBox="1">
                <a:spLocks noChangeArrowheads="1"/>
              </p:cNvSpPr>
              <p:nvPr/>
            </p:nvSpPr>
            <p:spPr bwMode="auto">
              <a:xfrm>
                <a:off x="2928" y="1380"/>
                <a:ext cx="389" cy="19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0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defRPr b="1">
                    <a:solidFill>
                      <a:srgbClr val="000066"/>
                    </a:solidFill>
                    <a:latin typeface="Arial" charset="0"/>
                    <a:ea typeface="ＭＳ Ｐゴシック" charset="0"/>
                    <a:cs typeface="Arial" charset="0"/>
                  </a:defRPr>
                </a:lvl1pPr>
                <a:lvl2pPr marL="742950" indent="-285750" eaLnBrk="0" hangingPunct="0">
                  <a:defRPr b="1">
                    <a:solidFill>
                      <a:srgbClr val="000066"/>
                    </a:solidFill>
                    <a:latin typeface="Arial" charset="0"/>
                    <a:ea typeface="Arial" charset="0"/>
                    <a:cs typeface="Arial" charset="0"/>
                  </a:defRPr>
                </a:lvl2pPr>
                <a:lvl3pPr marL="1143000" indent="-228600" eaLnBrk="0" hangingPunct="0">
                  <a:defRPr b="1">
                    <a:solidFill>
                      <a:srgbClr val="000066"/>
                    </a:solidFill>
                    <a:latin typeface="Arial" charset="0"/>
                    <a:ea typeface="Arial" charset="0"/>
                    <a:cs typeface="Arial" charset="0"/>
                  </a:defRPr>
                </a:lvl3pPr>
                <a:lvl4pPr marL="1600200" indent="-228600" eaLnBrk="0" hangingPunct="0">
                  <a:defRPr b="1">
                    <a:solidFill>
                      <a:srgbClr val="000066"/>
                    </a:solidFill>
                    <a:latin typeface="Arial" charset="0"/>
                    <a:ea typeface="Arial" charset="0"/>
                    <a:cs typeface="Arial" charset="0"/>
                  </a:defRPr>
                </a:lvl4pPr>
                <a:lvl5pPr marL="2057400" indent="-228600" eaLnBrk="0" hangingPunct="0">
                  <a:defRPr b="1">
                    <a:solidFill>
                      <a:srgbClr val="000066"/>
                    </a:solidFill>
                    <a:latin typeface="Arial" charset="0"/>
                    <a:ea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rgbClr val="000066"/>
                    </a:solidFill>
                    <a:latin typeface="Arial" charset="0"/>
                    <a:ea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rgbClr val="000066"/>
                    </a:solidFill>
                    <a:latin typeface="Arial" charset="0"/>
                    <a:ea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rgbClr val="000066"/>
                    </a:solidFill>
                    <a:latin typeface="Arial" charset="0"/>
                    <a:ea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rgbClr val="000066"/>
                    </a:solidFill>
                    <a:latin typeface="Arial" charset="0"/>
                    <a:ea typeface="Arial" charset="0"/>
                    <a:cs typeface="Arial" charset="0"/>
                  </a:defRPr>
                </a:lvl9pPr>
              </a:lstStyle>
              <a:p>
                <a:pPr eaLnBrk="1" hangingPunct="1"/>
                <a:r>
                  <a:rPr lang="en-US" sz="1400" b="0">
                    <a:solidFill>
                      <a:schemeClr val="tx1"/>
                    </a:solidFill>
                    <a:latin typeface="Calibri" charset="0"/>
                  </a:rPr>
                  <a:t>Metal </a:t>
                </a:r>
              </a:p>
            </p:txBody>
          </p:sp>
        </p:grpSp>
        <p:sp>
          <p:nvSpPr>
            <p:cNvPr id="30755" name="Text Box 26"/>
            <p:cNvSpPr txBox="1">
              <a:spLocks noChangeArrowheads="1"/>
            </p:cNvSpPr>
            <p:nvPr/>
          </p:nvSpPr>
          <p:spPr bwMode="auto">
            <a:xfrm>
              <a:off x="2625" y="904"/>
              <a:ext cx="1116" cy="179"/>
            </a:xfrm>
            <a:prstGeom prst="rect">
              <a:avLst/>
            </a:prstGeom>
            <a:gradFill rotWithShape="1">
              <a:gsLst>
                <a:gs pos="0">
                  <a:srgbClr val="003B3B"/>
                </a:gs>
                <a:gs pos="100000">
                  <a:srgbClr val="008080"/>
                </a:gs>
              </a:gsLst>
              <a:lin ang="189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 b="1">
                  <a:solidFill>
                    <a:srgbClr val="000066"/>
                  </a:solidFill>
                  <a:latin typeface="Arial" charset="0"/>
                  <a:ea typeface="ＭＳ Ｐゴシック" charset="0"/>
                  <a:cs typeface="Arial" charset="0"/>
                </a:defRPr>
              </a:lvl1pPr>
              <a:lvl2pPr marL="742950" indent="-285750" eaLnBrk="0" hangingPunct="0">
                <a:defRPr b="1">
                  <a:solidFill>
                    <a:srgbClr val="000066"/>
                  </a:solidFill>
                  <a:latin typeface="Arial" charset="0"/>
                  <a:ea typeface="Arial" charset="0"/>
                  <a:cs typeface="Arial" charset="0"/>
                </a:defRPr>
              </a:lvl2pPr>
              <a:lvl3pPr marL="1143000" indent="-228600" eaLnBrk="0" hangingPunct="0">
                <a:defRPr b="1">
                  <a:solidFill>
                    <a:srgbClr val="000066"/>
                  </a:solidFill>
                  <a:latin typeface="Arial" charset="0"/>
                  <a:ea typeface="Arial" charset="0"/>
                  <a:cs typeface="Arial" charset="0"/>
                </a:defRPr>
              </a:lvl3pPr>
              <a:lvl4pPr marL="1600200" indent="-228600" eaLnBrk="0" hangingPunct="0">
                <a:defRPr b="1">
                  <a:solidFill>
                    <a:srgbClr val="000066"/>
                  </a:solidFill>
                  <a:latin typeface="Arial" charset="0"/>
                  <a:ea typeface="Arial" charset="0"/>
                  <a:cs typeface="Arial" charset="0"/>
                </a:defRPr>
              </a:lvl4pPr>
              <a:lvl5pPr marL="2057400" indent="-228600" eaLnBrk="0" hangingPunct="0">
                <a:defRPr b="1">
                  <a:solidFill>
                    <a:srgbClr val="000066"/>
                  </a:solidFill>
                  <a:latin typeface="Arial" charset="0"/>
                  <a:ea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rgbClr val="000066"/>
                  </a:solidFill>
                  <a:latin typeface="Arial" charset="0"/>
                  <a:ea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rgbClr val="000066"/>
                  </a:solidFill>
                  <a:latin typeface="Arial" charset="0"/>
                  <a:ea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rgbClr val="000066"/>
                  </a:solidFill>
                  <a:latin typeface="Arial" charset="0"/>
                  <a:ea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rgbClr val="000066"/>
                  </a:solidFill>
                  <a:latin typeface="Arial" charset="0"/>
                  <a:ea typeface="Arial" charset="0"/>
                  <a:cs typeface="Arial" charset="0"/>
                </a:defRPr>
              </a:lvl9pPr>
            </a:lstStyle>
            <a:p>
              <a:pPr algn="ctr" eaLnBrk="1" hangingPunct="1"/>
              <a:r>
                <a:rPr lang="en-US" sz="1200" b="0">
                  <a:solidFill>
                    <a:schemeClr val="bg1"/>
                  </a:solidFill>
                  <a:latin typeface="Calibri" charset="0"/>
                </a:rPr>
                <a:t>50 nm N-Contact</a:t>
              </a:r>
            </a:p>
          </p:txBody>
        </p:sp>
        <p:sp>
          <p:nvSpPr>
            <p:cNvPr id="30756" name="Text Box 27"/>
            <p:cNvSpPr txBox="1">
              <a:spLocks noChangeArrowheads="1"/>
            </p:cNvSpPr>
            <p:nvPr/>
          </p:nvSpPr>
          <p:spPr bwMode="auto">
            <a:xfrm>
              <a:off x="2625" y="1878"/>
              <a:ext cx="1116" cy="179"/>
            </a:xfrm>
            <a:prstGeom prst="rect">
              <a:avLst/>
            </a:prstGeom>
            <a:gradFill rotWithShape="1">
              <a:gsLst>
                <a:gs pos="0">
                  <a:srgbClr val="003B3B"/>
                </a:gs>
                <a:gs pos="100000">
                  <a:srgbClr val="008080"/>
                </a:gs>
              </a:gsLst>
              <a:lin ang="189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 b="1">
                  <a:solidFill>
                    <a:srgbClr val="000066"/>
                  </a:solidFill>
                  <a:latin typeface="Arial" charset="0"/>
                  <a:ea typeface="ＭＳ Ｐゴシック" charset="0"/>
                  <a:cs typeface="Arial" charset="0"/>
                </a:defRPr>
              </a:lvl1pPr>
              <a:lvl2pPr marL="742950" indent="-285750" eaLnBrk="0" hangingPunct="0">
                <a:defRPr b="1">
                  <a:solidFill>
                    <a:srgbClr val="000066"/>
                  </a:solidFill>
                  <a:latin typeface="Arial" charset="0"/>
                  <a:ea typeface="Arial" charset="0"/>
                  <a:cs typeface="Arial" charset="0"/>
                </a:defRPr>
              </a:lvl2pPr>
              <a:lvl3pPr marL="1143000" indent="-228600" eaLnBrk="0" hangingPunct="0">
                <a:defRPr b="1">
                  <a:solidFill>
                    <a:srgbClr val="000066"/>
                  </a:solidFill>
                  <a:latin typeface="Arial" charset="0"/>
                  <a:ea typeface="Arial" charset="0"/>
                  <a:cs typeface="Arial" charset="0"/>
                </a:defRPr>
              </a:lvl3pPr>
              <a:lvl4pPr marL="1600200" indent="-228600" eaLnBrk="0" hangingPunct="0">
                <a:defRPr b="1">
                  <a:solidFill>
                    <a:srgbClr val="000066"/>
                  </a:solidFill>
                  <a:latin typeface="Arial" charset="0"/>
                  <a:ea typeface="Arial" charset="0"/>
                  <a:cs typeface="Arial" charset="0"/>
                </a:defRPr>
              </a:lvl4pPr>
              <a:lvl5pPr marL="2057400" indent="-228600" eaLnBrk="0" hangingPunct="0">
                <a:defRPr b="1">
                  <a:solidFill>
                    <a:srgbClr val="000066"/>
                  </a:solidFill>
                  <a:latin typeface="Arial" charset="0"/>
                  <a:ea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rgbClr val="000066"/>
                  </a:solidFill>
                  <a:latin typeface="Arial" charset="0"/>
                  <a:ea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rgbClr val="000066"/>
                  </a:solidFill>
                  <a:latin typeface="Arial" charset="0"/>
                  <a:ea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rgbClr val="000066"/>
                  </a:solidFill>
                  <a:latin typeface="Arial" charset="0"/>
                  <a:ea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rgbClr val="000066"/>
                  </a:solidFill>
                  <a:latin typeface="Arial" charset="0"/>
                  <a:ea typeface="Arial" charset="0"/>
                  <a:cs typeface="Arial" charset="0"/>
                </a:defRPr>
              </a:lvl9pPr>
            </a:lstStyle>
            <a:p>
              <a:pPr algn="ctr" eaLnBrk="1" hangingPunct="1"/>
              <a:r>
                <a:rPr lang="en-US" sz="1200" b="0">
                  <a:solidFill>
                    <a:schemeClr val="bg1"/>
                  </a:solidFill>
                  <a:latin typeface="Calibri" charset="0"/>
                </a:rPr>
                <a:t>500 nm N-Contact</a:t>
              </a:r>
            </a:p>
          </p:txBody>
        </p:sp>
        <p:grpSp>
          <p:nvGrpSpPr>
            <p:cNvPr id="30757" name="Group 28"/>
            <p:cNvGrpSpPr>
              <a:grpSpLocks/>
            </p:cNvGrpSpPr>
            <p:nvPr/>
          </p:nvGrpSpPr>
          <p:grpSpPr bwMode="auto">
            <a:xfrm>
              <a:off x="2625" y="2058"/>
              <a:ext cx="1116" cy="234"/>
              <a:chOff x="2541" y="1350"/>
              <a:chExt cx="1122" cy="234"/>
            </a:xfrm>
          </p:grpSpPr>
          <p:sp>
            <p:nvSpPr>
              <p:cNvPr id="30758" name="Rectangle 29" descr="Wide upward diagonal"/>
              <p:cNvSpPr>
                <a:spLocks noChangeArrowheads="1"/>
              </p:cNvSpPr>
              <p:nvPr/>
            </p:nvSpPr>
            <p:spPr bwMode="auto">
              <a:xfrm>
                <a:off x="2541" y="1350"/>
                <a:ext cx="1122" cy="234"/>
              </a:xfrm>
              <a:prstGeom prst="rect">
                <a:avLst/>
              </a:prstGeom>
              <a:pattFill prst="wdUpDiag">
                <a:fgClr>
                  <a:srgbClr val="FFCC00"/>
                </a:fgClr>
                <a:bgClr>
                  <a:schemeClr val="bg1"/>
                </a:bgClr>
              </a:patt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latin typeface="Calibri" charset="0"/>
                </a:endParaRPr>
              </a:p>
            </p:txBody>
          </p:sp>
          <p:sp>
            <p:nvSpPr>
              <p:cNvPr id="30759" name="Text Box 30"/>
              <p:cNvSpPr txBox="1">
                <a:spLocks noChangeArrowheads="1"/>
              </p:cNvSpPr>
              <p:nvPr/>
            </p:nvSpPr>
            <p:spPr bwMode="auto">
              <a:xfrm>
                <a:off x="2928" y="1380"/>
                <a:ext cx="389" cy="19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00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defRPr b="1">
                    <a:solidFill>
                      <a:srgbClr val="000066"/>
                    </a:solidFill>
                    <a:latin typeface="Arial" charset="0"/>
                    <a:ea typeface="ＭＳ Ｐゴシック" charset="0"/>
                    <a:cs typeface="Arial" charset="0"/>
                  </a:defRPr>
                </a:lvl1pPr>
                <a:lvl2pPr marL="742950" indent="-285750" eaLnBrk="0" hangingPunct="0">
                  <a:defRPr b="1">
                    <a:solidFill>
                      <a:srgbClr val="000066"/>
                    </a:solidFill>
                    <a:latin typeface="Arial" charset="0"/>
                    <a:ea typeface="Arial" charset="0"/>
                    <a:cs typeface="Arial" charset="0"/>
                  </a:defRPr>
                </a:lvl2pPr>
                <a:lvl3pPr marL="1143000" indent="-228600" eaLnBrk="0" hangingPunct="0">
                  <a:defRPr b="1">
                    <a:solidFill>
                      <a:srgbClr val="000066"/>
                    </a:solidFill>
                    <a:latin typeface="Arial" charset="0"/>
                    <a:ea typeface="Arial" charset="0"/>
                    <a:cs typeface="Arial" charset="0"/>
                  </a:defRPr>
                </a:lvl3pPr>
                <a:lvl4pPr marL="1600200" indent="-228600" eaLnBrk="0" hangingPunct="0">
                  <a:defRPr b="1">
                    <a:solidFill>
                      <a:srgbClr val="000066"/>
                    </a:solidFill>
                    <a:latin typeface="Arial" charset="0"/>
                    <a:ea typeface="Arial" charset="0"/>
                    <a:cs typeface="Arial" charset="0"/>
                  </a:defRPr>
                </a:lvl4pPr>
                <a:lvl5pPr marL="2057400" indent="-228600" eaLnBrk="0" hangingPunct="0">
                  <a:defRPr b="1">
                    <a:solidFill>
                      <a:srgbClr val="000066"/>
                    </a:solidFill>
                    <a:latin typeface="Arial" charset="0"/>
                    <a:ea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rgbClr val="000066"/>
                    </a:solidFill>
                    <a:latin typeface="Arial" charset="0"/>
                    <a:ea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rgbClr val="000066"/>
                    </a:solidFill>
                    <a:latin typeface="Arial" charset="0"/>
                    <a:ea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rgbClr val="000066"/>
                    </a:solidFill>
                    <a:latin typeface="Arial" charset="0"/>
                    <a:ea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rgbClr val="000066"/>
                    </a:solidFill>
                    <a:latin typeface="Arial" charset="0"/>
                    <a:ea typeface="Arial" charset="0"/>
                    <a:cs typeface="Arial" charset="0"/>
                  </a:defRPr>
                </a:lvl9pPr>
              </a:lstStyle>
              <a:p>
                <a:pPr eaLnBrk="1" hangingPunct="1"/>
                <a:r>
                  <a:rPr lang="en-US" sz="1400" b="0">
                    <a:solidFill>
                      <a:schemeClr val="tx1"/>
                    </a:solidFill>
                    <a:latin typeface="Calibri" charset="0"/>
                  </a:rPr>
                  <a:t>Metal </a:t>
                </a:r>
              </a:p>
            </p:txBody>
          </p:sp>
        </p:grpSp>
      </p:grpSp>
      <p:sp>
        <p:nvSpPr>
          <p:cNvPr id="1251359" name="Text Box 31"/>
          <p:cNvSpPr txBox="1">
            <a:spLocks noChangeArrowheads="1"/>
          </p:cNvSpPr>
          <p:nvPr/>
        </p:nvSpPr>
        <p:spPr bwMode="auto">
          <a:xfrm>
            <a:off x="4522835" y="762000"/>
            <a:ext cx="3610884" cy="338554"/>
          </a:xfrm>
          <a:prstGeom prst="rect">
            <a:avLst/>
          </a:prstGeom>
          <a:gradFill rotWithShape="1">
            <a:gsLst>
              <a:gs pos="0">
                <a:schemeClr val="hlink">
                  <a:gamma/>
                  <a:shade val="46275"/>
                  <a:invGamma/>
                </a:schemeClr>
              </a:gs>
              <a:gs pos="100000">
                <a:schemeClr val="hlink"/>
              </a:gs>
            </a:gsLst>
            <a:lin ang="18900000" scaled="1"/>
          </a:gradFill>
          <a:ln w="9525">
            <a:solidFill>
              <a:srgbClr val="33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1600" dirty="0">
                <a:solidFill>
                  <a:schemeClr val="bg1"/>
                </a:solidFill>
                <a:latin typeface="Calibri" pitchFamily="34" charset="0"/>
                <a:ea typeface="+mn-ea"/>
                <a:cs typeface="Arial" pitchFamily="34" charset="0"/>
              </a:rPr>
              <a:t>Modeled Band diagram for </a:t>
            </a:r>
            <a:r>
              <a:rPr lang="en-US" sz="1600" dirty="0" err="1">
                <a:solidFill>
                  <a:schemeClr val="bg1"/>
                </a:solidFill>
                <a:latin typeface="Calibri" pitchFamily="34" charset="0"/>
                <a:ea typeface="+mn-ea"/>
                <a:cs typeface="Arial" pitchFamily="34" charset="0"/>
              </a:rPr>
              <a:t>nBn</a:t>
            </a:r>
            <a:r>
              <a:rPr lang="en-US" sz="1600" dirty="0">
                <a:solidFill>
                  <a:schemeClr val="bg1"/>
                </a:solidFill>
                <a:latin typeface="Calibri" pitchFamily="34" charset="0"/>
                <a:ea typeface="+mn-ea"/>
                <a:cs typeface="Arial" pitchFamily="34" charset="0"/>
              </a:rPr>
              <a:t> structure</a:t>
            </a:r>
            <a:endParaRPr lang="en-US" sz="1600" baseline="30000" dirty="0">
              <a:solidFill>
                <a:schemeClr val="bg1"/>
              </a:solidFill>
              <a:latin typeface="Calibri" pitchFamily="34" charset="0"/>
              <a:ea typeface="+mn-ea"/>
              <a:cs typeface="Arial" pitchFamily="34" charset="0"/>
            </a:endParaRPr>
          </a:p>
        </p:txBody>
      </p:sp>
      <p:grpSp>
        <p:nvGrpSpPr>
          <p:cNvPr id="1251360" name="Group 32"/>
          <p:cNvGrpSpPr>
            <a:grpSpLocks/>
          </p:cNvGrpSpPr>
          <p:nvPr/>
        </p:nvGrpSpPr>
        <p:grpSpPr bwMode="auto">
          <a:xfrm>
            <a:off x="4934619" y="1295400"/>
            <a:ext cx="3828381" cy="3276600"/>
            <a:chOff x="2784" y="1008"/>
            <a:chExt cx="2652" cy="2304"/>
          </a:xfrm>
        </p:grpSpPr>
        <p:grpSp>
          <p:nvGrpSpPr>
            <p:cNvPr id="30744" name="Group 33"/>
            <p:cNvGrpSpPr>
              <a:grpSpLocks/>
            </p:cNvGrpSpPr>
            <p:nvPr/>
          </p:nvGrpSpPr>
          <p:grpSpPr bwMode="auto">
            <a:xfrm>
              <a:off x="2784" y="1008"/>
              <a:ext cx="2649" cy="2304"/>
              <a:chOff x="2448" y="938"/>
              <a:chExt cx="2880" cy="2444"/>
            </a:xfrm>
          </p:grpSpPr>
          <p:graphicFrame>
            <p:nvGraphicFramePr>
              <p:cNvPr id="30749" name="Object 34"/>
              <p:cNvGraphicFramePr>
                <a:graphicFrameLocks/>
              </p:cNvGraphicFramePr>
              <p:nvPr/>
            </p:nvGraphicFramePr>
            <p:xfrm>
              <a:off x="2448" y="938"/>
              <a:ext cx="2880" cy="2444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37036" name="Graph" r:id="rId4" imgW="2912364" imgH="2471166" progId="Origin50.Graph">
                      <p:embed/>
                    </p:oleObj>
                  </mc:Choice>
                  <mc:Fallback>
                    <p:oleObj name="Graph" r:id="rId4" imgW="2912364" imgH="2471166" progId="Origin50.Graph">
                      <p:embed/>
                      <p:pic>
                        <p:nvPicPr>
                          <p:cNvPr id="30749" name="Object 34"/>
                          <p:cNvPicPr>
                            <a:picLocks noChangeArrowheads="1"/>
                          </p:cNvPicPr>
                          <p:nvPr/>
                        </p:nvPicPr>
                        <p:blipFill>
                          <a:blip r:embed="rId5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2448" y="938"/>
                            <a:ext cx="2880" cy="2444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 xmlns="">
                                <a:solidFill>
                                  <a:schemeClr val="accent1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xmlns="" w="9525">
                                <a:solidFill>
                                  <a:schemeClr val="tx1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  <a:ext uri="{AF507438-7753-43e0-B8FC-AC1667EBCBE1}">
                              <a14:hiddenEffects xmlns:a14="http://schemas.microsoft.com/office/drawing/2010/main" xmlns="">
                                <a:effectLst>
                                  <a:outerShdw blurRad="63500" dist="38099" dir="2700000" algn="ctr" rotWithShape="0">
                                    <a:schemeClr val="bg2">
                                      <a:alpha val="74998"/>
                                    </a:schemeClr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sp>
            <p:nvSpPr>
              <p:cNvPr id="30750" name="AutoShape 35"/>
              <p:cNvSpPr>
                <a:spLocks noChangeArrowheads="1"/>
              </p:cNvSpPr>
              <p:nvPr/>
            </p:nvSpPr>
            <p:spPr bwMode="auto">
              <a:xfrm>
                <a:off x="4224" y="1152"/>
                <a:ext cx="576" cy="48"/>
              </a:xfrm>
              <a:prstGeom prst="rightArrow">
                <a:avLst>
                  <a:gd name="adj1" fmla="val 50000"/>
                  <a:gd name="adj2" fmla="val 300000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0751" name="Text Box 36"/>
              <p:cNvSpPr txBox="1">
                <a:spLocks noChangeArrowheads="1"/>
              </p:cNvSpPr>
              <p:nvPr/>
            </p:nvSpPr>
            <p:spPr bwMode="auto">
              <a:xfrm>
                <a:off x="4032" y="959"/>
                <a:ext cx="1078" cy="23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defRPr b="1">
                    <a:solidFill>
                      <a:srgbClr val="000066"/>
                    </a:solidFill>
                    <a:latin typeface="Arial" charset="0"/>
                    <a:ea typeface="ＭＳ Ｐゴシック" charset="0"/>
                    <a:cs typeface="Arial" charset="0"/>
                  </a:defRPr>
                </a:lvl1pPr>
                <a:lvl2pPr marL="742950" indent="-285750" eaLnBrk="0" hangingPunct="0">
                  <a:defRPr b="1">
                    <a:solidFill>
                      <a:srgbClr val="000066"/>
                    </a:solidFill>
                    <a:latin typeface="Arial" charset="0"/>
                    <a:ea typeface="Arial" charset="0"/>
                    <a:cs typeface="Arial" charset="0"/>
                  </a:defRPr>
                </a:lvl2pPr>
                <a:lvl3pPr marL="1143000" indent="-228600" eaLnBrk="0" hangingPunct="0">
                  <a:defRPr b="1">
                    <a:solidFill>
                      <a:srgbClr val="000066"/>
                    </a:solidFill>
                    <a:latin typeface="Arial" charset="0"/>
                    <a:ea typeface="Arial" charset="0"/>
                    <a:cs typeface="Arial" charset="0"/>
                  </a:defRPr>
                </a:lvl3pPr>
                <a:lvl4pPr marL="1600200" indent="-228600" eaLnBrk="0" hangingPunct="0">
                  <a:defRPr b="1">
                    <a:solidFill>
                      <a:srgbClr val="000066"/>
                    </a:solidFill>
                    <a:latin typeface="Arial" charset="0"/>
                    <a:ea typeface="Arial" charset="0"/>
                    <a:cs typeface="Arial" charset="0"/>
                  </a:defRPr>
                </a:lvl4pPr>
                <a:lvl5pPr marL="2057400" indent="-228600" eaLnBrk="0" hangingPunct="0">
                  <a:defRPr b="1">
                    <a:solidFill>
                      <a:srgbClr val="000066"/>
                    </a:solidFill>
                    <a:latin typeface="Arial" charset="0"/>
                    <a:ea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rgbClr val="000066"/>
                    </a:solidFill>
                    <a:latin typeface="Arial" charset="0"/>
                    <a:ea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rgbClr val="000066"/>
                    </a:solidFill>
                    <a:latin typeface="Arial" charset="0"/>
                    <a:ea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rgbClr val="000066"/>
                    </a:solidFill>
                    <a:latin typeface="Arial" charset="0"/>
                    <a:ea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rgbClr val="000066"/>
                    </a:solidFill>
                    <a:latin typeface="Arial" charset="0"/>
                    <a:ea typeface="Arial" charset="0"/>
                    <a:cs typeface="Arial" charset="0"/>
                  </a:defRPr>
                </a:lvl9pPr>
              </a:lstStyle>
              <a:p>
                <a:pPr eaLnBrk="1" hangingPunct="1"/>
                <a:r>
                  <a:rPr lang="en-US" sz="1400" b="0">
                    <a:solidFill>
                      <a:schemeClr val="tx1"/>
                    </a:solidFill>
                    <a:latin typeface="Calibri" charset="0"/>
                  </a:rPr>
                  <a:t>Growth direction</a:t>
                </a:r>
              </a:p>
            </p:txBody>
          </p:sp>
        </p:grpSp>
        <p:sp>
          <p:nvSpPr>
            <p:cNvPr id="30745" name="Line 37"/>
            <p:cNvSpPr>
              <a:spLocks noChangeShapeType="1"/>
            </p:cNvSpPr>
            <p:nvPr/>
          </p:nvSpPr>
          <p:spPr bwMode="auto">
            <a:xfrm>
              <a:off x="2796" y="3216"/>
              <a:ext cx="2640" cy="0"/>
            </a:xfrm>
            <a:prstGeom prst="line">
              <a:avLst/>
            </a:prstGeom>
            <a:noFill/>
            <a:ln w="15875">
              <a:solidFill>
                <a:schemeClr val="accent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0746" name="Line 38"/>
            <p:cNvSpPr>
              <a:spLocks noChangeShapeType="1"/>
            </p:cNvSpPr>
            <p:nvPr/>
          </p:nvSpPr>
          <p:spPr bwMode="auto">
            <a:xfrm>
              <a:off x="2784" y="1038"/>
              <a:ext cx="6" cy="2178"/>
            </a:xfrm>
            <a:prstGeom prst="line">
              <a:avLst/>
            </a:prstGeom>
            <a:noFill/>
            <a:ln w="15875">
              <a:solidFill>
                <a:schemeClr val="accent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0747" name="Line 39"/>
            <p:cNvSpPr>
              <a:spLocks noChangeShapeType="1"/>
            </p:cNvSpPr>
            <p:nvPr/>
          </p:nvSpPr>
          <p:spPr bwMode="auto">
            <a:xfrm>
              <a:off x="2790" y="1044"/>
              <a:ext cx="2640" cy="0"/>
            </a:xfrm>
            <a:prstGeom prst="line">
              <a:avLst/>
            </a:prstGeom>
            <a:noFill/>
            <a:ln w="15875">
              <a:solidFill>
                <a:schemeClr val="accent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0748" name="Line 40"/>
            <p:cNvSpPr>
              <a:spLocks noChangeShapeType="1"/>
            </p:cNvSpPr>
            <p:nvPr/>
          </p:nvSpPr>
          <p:spPr bwMode="auto">
            <a:xfrm>
              <a:off x="5433" y="1041"/>
              <a:ext cx="3" cy="2175"/>
            </a:xfrm>
            <a:prstGeom prst="line">
              <a:avLst/>
            </a:prstGeom>
            <a:noFill/>
            <a:ln w="15875">
              <a:solidFill>
                <a:schemeClr val="accent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251369" name="Group 41"/>
          <p:cNvGrpSpPr>
            <a:grpSpLocks/>
          </p:cNvGrpSpPr>
          <p:nvPr/>
        </p:nvGrpSpPr>
        <p:grpSpPr bwMode="auto">
          <a:xfrm>
            <a:off x="628316" y="3733801"/>
            <a:ext cx="2282578" cy="2547938"/>
            <a:chOff x="396" y="2592"/>
            <a:chExt cx="1438" cy="1605"/>
          </a:xfrm>
        </p:grpSpPr>
        <p:sp>
          <p:nvSpPr>
            <p:cNvPr id="30738" name="Line 42"/>
            <p:cNvSpPr>
              <a:spLocks noChangeShapeType="1"/>
            </p:cNvSpPr>
            <p:nvPr/>
          </p:nvSpPr>
          <p:spPr bwMode="auto">
            <a:xfrm>
              <a:off x="396" y="3552"/>
              <a:ext cx="1248" cy="0"/>
            </a:xfrm>
            <a:prstGeom prst="line">
              <a:avLst/>
            </a:prstGeom>
            <a:noFill/>
            <a:ln w="28575">
              <a:solidFill>
                <a:srgbClr val="FF9933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0739" name="Line 43"/>
            <p:cNvSpPr>
              <a:spLocks noChangeShapeType="1"/>
            </p:cNvSpPr>
            <p:nvPr/>
          </p:nvSpPr>
          <p:spPr bwMode="auto">
            <a:xfrm>
              <a:off x="1154" y="3552"/>
              <a:ext cx="0" cy="432"/>
            </a:xfrm>
            <a:prstGeom prst="line">
              <a:avLst/>
            </a:prstGeom>
            <a:noFill/>
            <a:ln w="28575">
              <a:solidFill>
                <a:srgbClr val="FF9933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0740" name="Line 44"/>
            <p:cNvSpPr>
              <a:spLocks noChangeShapeType="1"/>
            </p:cNvSpPr>
            <p:nvPr/>
          </p:nvSpPr>
          <p:spPr bwMode="auto">
            <a:xfrm>
              <a:off x="1644" y="3552"/>
              <a:ext cx="0" cy="432"/>
            </a:xfrm>
            <a:prstGeom prst="line">
              <a:avLst/>
            </a:prstGeom>
            <a:noFill/>
            <a:ln w="28575">
              <a:solidFill>
                <a:srgbClr val="FF9933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0741" name="Text Box 45"/>
            <p:cNvSpPr txBox="1">
              <a:spLocks noChangeArrowheads="1"/>
            </p:cNvSpPr>
            <p:nvPr/>
          </p:nvSpPr>
          <p:spPr bwMode="auto">
            <a:xfrm>
              <a:off x="1596" y="3964"/>
              <a:ext cx="238" cy="2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2857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b="1">
                  <a:solidFill>
                    <a:srgbClr val="000066"/>
                  </a:solidFill>
                  <a:latin typeface="Arial" charset="0"/>
                  <a:ea typeface="ＭＳ Ｐゴシック" charset="0"/>
                  <a:cs typeface="Arial" charset="0"/>
                </a:defRPr>
              </a:lvl1pPr>
              <a:lvl2pPr marL="742950" indent="-285750" eaLnBrk="0" hangingPunct="0">
                <a:defRPr b="1">
                  <a:solidFill>
                    <a:srgbClr val="000066"/>
                  </a:solidFill>
                  <a:latin typeface="Arial" charset="0"/>
                  <a:ea typeface="Arial" charset="0"/>
                  <a:cs typeface="Arial" charset="0"/>
                </a:defRPr>
              </a:lvl2pPr>
              <a:lvl3pPr marL="1143000" indent="-228600" eaLnBrk="0" hangingPunct="0">
                <a:defRPr b="1">
                  <a:solidFill>
                    <a:srgbClr val="000066"/>
                  </a:solidFill>
                  <a:latin typeface="Arial" charset="0"/>
                  <a:ea typeface="Arial" charset="0"/>
                  <a:cs typeface="Arial" charset="0"/>
                </a:defRPr>
              </a:lvl3pPr>
              <a:lvl4pPr marL="1600200" indent="-228600" eaLnBrk="0" hangingPunct="0">
                <a:defRPr b="1">
                  <a:solidFill>
                    <a:srgbClr val="000066"/>
                  </a:solidFill>
                  <a:latin typeface="Arial" charset="0"/>
                  <a:ea typeface="Arial" charset="0"/>
                  <a:cs typeface="Arial" charset="0"/>
                </a:defRPr>
              </a:lvl4pPr>
              <a:lvl5pPr marL="2057400" indent="-228600" eaLnBrk="0" hangingPunct="0">
                <a:defRPr b="1">
                  <a:solidFill>
                    <a:srgbClr val="000066"/>
                  </a:solidFill>
                  <a:latin typeface="Arial" charset="0"/>
                  <a:ea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rgbClr val="000066"/>
                  </a:solidFill>
                  <a:latin typeface="Arial" charset="0"/>
                  <a:ea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rgbClr val="000066"/>
                  </a:solidFill>
                  <a:latin typeface="Arial" charset="0"/>
                  <a:ea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rgbClr val="000066"/>
                  </a:solidFill>
                  <a:latin typeface="Arial" charset="0"/>
                  <a:ea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rgbClr val="000066"/>
                  </a:solidFill>
                  <a:latin typeface="Arial" charset="0"/>
                  <a:ea typeface="Arial" charset="0"/>
                  <a:cs typeface="Arial" charset="0"/>
                </a:defRPr>
              </a:lvl9pPr>
            </a:lstStyle>
            <a:p>
              <a:pPr eaLnBrk="1" hangingPunct="1"/>
              <a:r>
                <a:rPr lang="en-US" b="0">
                  <a:solidFill>
                    <a:schemeClr val="tx1"/>
                  </a:solidFill>
                  <a:latin typeface="Calibri" charset="0"/>
                </a:rPr>
                <a:t>T</a:t>
              </a:r>
              <a:r>
                <a:rPr lang="en-US" b="0" baseline="-25000">
                  <a:solidFill>
                    <a:schemeClr val="tx1"/>
                  </a:solidFill>
                  <a:latin typeface="Calibri" charset="0"/>
                </a:rPr>
                <a:t>1</a:t>
              </a:r>
              <a:endParaRPr lang="en-US" b="0">
                <a:solidFill>
                  <a:schemeClr val="tx1"/>
                </a:solidFill>
                <a:latin typeface="Calibri" charset="0"/>
              </a:endParaRPr>
            </a:p>
          </p:txBody>
        </p:sp>
        <p:sp>
          <p:nvSpPr>
            <p:cNvPr id="30742" name="Text Box 46"/>
            <p:cNvSpPr txBox="1">
              <a:spLocks noChangeArrowheads="1"/>
            </p:cNvSpPr>
            <p:nvPr/>
          </p:nvSpPr>
          <p:spPr bwMode="auto">
            <a:xfrm>
              <a:off x="1050" y="3964"/>
              <a:ext cx="238" cy="2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2857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b="1">
                  <a:solidFill>
                    <a:srgbClr val="000066"/>
                  </a:solidFill>
                  <a:latin typeface="Arial" charset="0"/>
                  <a:ea typeface="ＭＳ Ｐゴシック" charset="0"/>
                  <a:cs typeface="Arial" charset="0"/>
                </a:defRPr>
              </a:lvl1pPr>
              <a:lvl2pPr marL="742950" indent="-285750" eaLnBrk="0" hangingPunct="0">
                <a:defRPr b="1">
                  <a:solidFill>
                    <a:srgbClr val="000066"/>
                  </a:solidFill>
                  <a:latin typeface="Arial" charset="0"/>
                  <a:ea typeface="Arial" charset="0"/>
                  <a:cs typeface="Arial" charset="0"/>
                </a:defRPr>
              </a:lvl2pPr>
              <a:lvl3pPr marL="1143000" indent="-228600" eaLnBrk="0" hangingPunct="0">
                <a:defRPr b="1">
                  <a:solidFill>
                    <a:srgbClr val="000066"/>
                  </a:solidFill>
                  <a:latin typeface="Arial" charset="0"/>
                  <a:ea typeface="Arial" charset="0"/>
                  <a:cs typeface="Arial" charset="0"/>
                </a:defRPr>
              </a:lvl3pPr>
              <a:lvl4pPr marL="1600200" indent="-228600" eaLnBrk="0" hangingPunct="0">
                <a:defRPr b="1">
                  <a:solidFill>
                    <a:srgbClr val="000066"/>
                  </a:solidFill>
                  <a:latin typeface="Arial" charset="0"/>
                  <a:ea typeface="Arial" charset="0"/>
                  <a:cs typeface="Arial" charset="0"/>
                </a:defRPr>
              </a:lvl4pPr>
              <a:lvl5pPr marL="2057400" indent="-228600" eaLnBrk="0" hangingPunct="0">
                <a:defRPr b="1">
                  <a:solidFill>
                    <a:srgbClr val="000066"/>
                  </a:solidFill>
                  <a:latin typeface="Arial" charset="0"/>
                  <a:ea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rgbClr val="000066"/>
                  </a:solidFill>
                  <a:latin typeface="Arial" charset="0"/>
                  <a:ea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rgbClr val="000066"/>
                  </a:solidFill>
                  <a:latin typeface="Arial" charset="0"/>
                  <a:ea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rgbClr val="000066"/>
                  </a:solidFill>
                  <a:latin typeface="Arial" charset="0"/>
                  <a:ea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rgbClr val="000066"/>
                  </a:solidFill>
                  <a:latin typeface="Arial" charset="0"/>
                  <a:ea typeface="Arial" charset="0"/>
                  <a:cs typeface="Arial" charset="0"/>
                </a:defRPr>
              </a:lvl9pPr>
            </a:lstStyle>
            <a:p>
              <a:pPr eaLnBrk="1" hangingPunct="1"/>
              <a:r>
                <a:rPr lang="en-US" b="0">
                  <a:solidFill>
                    <a:schemeClr val="tx1"/>
                  </a:solidFill>
                  <a:latin typeface="Calibri" charset="0"/>
                </a:rPr>
                <a:t>T</a:t>
              </a:r>
              <a:r>
                <a:rPr lang="en-US" b="0" baseline="-25000">
                  <a:solidFill>
                    <a:schemeClr val="tx1"/>
                  </a:solidFill>
                  <a:latin typeface="Calibri" charset="0"/>
                </a:rPr>
                <a:t>2</a:t>
              </a:r>
              <a:endParaRPr lang="en-US" b="0">
                <a:solidFill>
                  <a:schemeClr val="tx1"/>
                </a:solidFill>
                <a:latin typeface="Calibri" charset="0"/>
              </a:endParaRPr>
            </a:p>
          </p:txBody>
        </p:sp>
        <p:sp>
          <p:nvSpPr>
            <p:cNvPr id="30743" name="Text Box 47"/>
            <p:cNvSpPr txBox="1">
              <a:spLocks noChangeArrowheads="1"/>
            </p:cNvSpPr>
            <p:nvPr/>
          </p:nvSpPr>
          <p:spPr bwMode="auto">
            <a:xfrm>
              <a:off x="972" y="2592"/>
              <a:ext cx="586" cy="223"/>
            </a:xfrm>
            <a:prstGeom prst="rect">
              <a:avLst/>
            </a:prstGeom>
            <a:noFill/>
            <a:ln w="28575">
              <a:solidFill>
                <a:srgbClr val="FF99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 b="1">
                  <a:solidFill>
                    <a:srgbClr val="000066"/>
                  </a:solidFill>
                  <a:latin typeface="Arial" charset="0"/>
                  <a:ea typeface="ＭＳ Ｐゴシック" charset="0"/>
                  <a:cs typeface="Arial" charset="0"/>
                </a:defRPr>
              </a:lvl1pPr>
              <a:lvl2pPr marL="742950" indent="-285750" eaLnBrk="0" hangingPunct="0">
                <a:defRPr b="1">
                  <a:solidFill>
                    <a:srgbClr val="000066"/>
                  </a:solidFill>
                  <a:latin typeface="Arial" charset="0"/>
                  <a:ea typeface="Arial" charset="0"/>
                  <a:cs typeface="Arial" charset="0"/>
                </a:defRPr>
              </a:lvl2pPr>
              <a:lvl3pPr marL="1143000" indent="-228600" eaLnBrk="0" hangingPunct="0">
                <a:defRPr b="1">
                  <a:solidFill>
                    <a:srgbClr val="000066"/>
                  </a:solidFill>
                  <a:latin typeface="Arial" charset="0"/>
                  <a:ea typeface="Arial" charset="0"/>
                  <a:cs typeface="Arial" charset="0"/>
                </a:defRPr>
              </a:lvl3pPr>
              <a:lvl4pPr marL="1600200" indent="-228600" eaLnBrk="0" hangingPunct="0">
                <a:defRPr b="1">
                  <a:solidFill>
                    <a:srgbClr val="000066"/>
                  </a:solidFill>
                  <a:latin typeface="Arial" charset="0"/>
                  <a:ea typeface="Arial" charset="0"/>
                  <a:cs typeface="Arial" charset="0"/>
                </a:defRPr>
              </a:lvl4pPr>
              <a:lvl5pPr marL="2057400" indent="-228600" eaLnBrk="0" hangingPunct="0">
                <a:defRPr b="1">
                  <a:solidFill>
                    <a:srgbClr val="000066"/>
                  </a:solidFill>
                  <a:latin typeface="Arial" charset="0"/>
                  <a:ea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rgbClr val="000066"/>
                  </a:solidFill>
                  <a:latin typeface="Arial" charset="0"/>
                  <a:ea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rgbClr val="000066"/>
                  </a:solidFill>
                  <a:latin typeface="Arial" charset="0"/>
                  <a:ea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rgbClr val="000066"/>
                  </a:solidFill>
                  <a:latin typeface="Arial" charset="0"/>
                  <a:ea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rgbClr val="000066"/>
                  </a:solidFill>
                  <a:latin typeface="Arial" charset="0"/>
                  <a:ea typeface="Arial" charset="0"/>
                  <a:cs typeface="Arial" charset="0"/>
                </a:defRPr>
              </a:lvl9pPr>
            </a:lstStyle>
            <a:p>
              <a:pPr eaLnBrk="1" hangingPunct="1"/>
              <a:r>
                <a:rPr lang="en-US" sz="1700" b="0">
                  <a:solidFill>
                    <a:schemeClr val="tx1"/>
                  </a:solidFill>
                  <a:latin typeface="Calibri" charset="0"/>
                </a:rPr>
                <a:t>T</a:t>
              </a:r>
              <a:r>
                <a:rPr lang="en-US" sz="1700" b="0" baseline="-25000">
                  <a:solidFill>
                    <a:schemeClr val="tx1"/>
                  </a:solidFill>
                  <a:latin typeface="Calibri" charset="0"/>
                </a:rPr>
                <a:t>2</a:t>
              </a:r>
              <a:r>
                <a:rPr lang="en-US" sz="1700" b="0">
                  <a:solidFill>
                    <a:schemeClr val="tx1"/>
                  </a:solidFill>
                  <a:latin typeface="Calibri" charset="0"/>
                </a:rPr>
                <a:t> &gt; T</a:t>
              </a:r>
              <a:r>
                <a:rPr lang="en-US" sz="1700" b="0" baseline="-25000">
                  <a:solidFill>
                    <a:schemeClr val="tx1"/>
                  </a:solidFill>
                  <a:latin typeface="Calibri" charset="0"/>
                </a:rPr>
                <a:t>1</a:t>
              </a:r>
              <a:endParaRPr lang="en-US" sz="1700" b="0">
                <a:solidFill>
                  <a:schemeClr val="tx1"/>
                </a:solidFill>
                <a:latin typeface="Calibri" charset="0"/>
              </a:endParaRPr>
            </a:p>
          </p:txBody>
        </p:sp>
      </p:grpSp>
      <p:grpSp>
        <p:nvGrpSpPr>
          <p:cNvPr id="1251376" name="Group 48"/>
          <p:cNvGrpSpPr>
            <a:grpSpLocks/>
          </p:cNvGrpSpPr>
          <p:nvPr/>
        </p:nvGrpSpPr>
        <p:grpSpPr bwMode="auto">
          <a:xfrm>
            <a:off x="270710" y="3733800"/>
            <a:ext cx="3176672" cy="2209800"/>
            <a:chOff x="171" y="2592"/>
            <a:chExt cx="2001" cy="1392"/>
          </a:xfrm>
        </p:grpSpPr>
        <p:sp>
          <p:nvSpPr>
            <p:cNvPr id="30732" name="Line 49"/>
            <p:cNvSpPr>
              <a:spLocks noChangeShapeType="1"/>
            </p:cNvSpPr>
            <p:nvPr/>
          </p:nvSpPr>
          <p:spPr bwMode="auto">
            <a:xfrm>
              <a:off x="396" y="3792"/>
              <a:ext cx="912" cy="0"/>
            </a:xfrm>
            <a:prstGeom prst="line">
              <a:avLst/>
            </a:prstGeom>
            <a:noFill/>
            <a:ln w="28575">
              <a:solidFill>
                <a:srgbClr val="CC99FF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0733" name="Line 50"/>
            <p:cNvSpPr>
              <a:spLocks noChangeShapeType="1"/>
            </p:cNvSpPr>
            <p:nvPr/>
          </p:nvSpPr>
          <p:spPr bwMode="auto">
            <a:xfrm>
              <a:off x="1308" y="3408"/>
              <a:ext cx="0" cy="576"/>
            </a:xfrm>
            <a:prstGeom prst="line">
              <a:avLst/>
            </a:prstGeom>
            <a:noFill/>
            <a:ln w="28575">
              <a:solidFill>
                <a:srgbClr val="CC99FF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0734" name="Line 51"/>
            <p:cNvSpPr>
              <a:spLocks noChangeShapeType="1"/>
            </p:cNvSpPr>
            <p:nvPr/>
          </p:nvSpPr>
          <p:spPr bwMode="auto">
            <a:xfrm>
              <a:off x="396" y="3408"/>
              <a:ext cx="912" cy="0"/>
            </a:xfrm>
            <a:prstGeom prst="line">
              <a:avLst/>
            </a:prstGeom>
            <a:noFill/>
            <a:ln w="28575">
              <a:solidFill>
                <a:srgbClr val="CC99FF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0735" name="Text Box 52"/>
            <p:cNvSpPr txBox="1">
              <a:spLocks noChangeArrowheads="1"/>
            </p:cNvSpPr>
            <p:nvPr/>
          </p:nvSpPr>
          <p:spPr bwMode="auto">
            <a:xfrm>
              <a:off x="178" y="3648"/>
              <a:ext cx="240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 b="1">
                  <a:solidFill>
                    <a:srgbClr val="000066"/>
                  </a:solidFill>
                  <a:latin typeface="Arial" charset="0"/>
                  <a:ea typeface="ＭＳ Ｐゴシック" charset="0"/>
                  <a:cs typeface="Arial" charset="0"/>
                </a:defRPr>
              </a:lvl1pPr>
              <a:lvl2pPr marL="742950" indent="-285750" eaLnBrk="0" hangingPunct="0">
                <a:defRPr b="1">
                  <a:solidFill>
                    <a:srgbClr val="000066"/>
                  </a:solidFill>
                  <a:latin typeface="Arial" charset="0"/>
                  <a:ea typeface="Arial" charset="0"/>
                  <a:cs typeface="Arial" charset="0"/>
                </a:defRPr>
              </a:lvl2pPr>
              <a:lvl3pPr marL="1143000" indent="-228600" eaLnBrk="0" hangingPunct="0">
                <a:defRPr b="1">
                  <a:solidFill>
                    <a:srgbClr val="000066"/>
                  </a:solidFill>
                  <a:latin typeface="Arial" charset="0"/>
                  <a:ea typeface="Arial" charset="0"/>
                  <a:cs typeface="Arial" charset="0"/>
                </a:defRPr>
              </a:lvl3pPr>
              <a:lvl4pPr marL="1600200" indent="-228600" eaLnBrk="0" hangingPunct="0">
                <a:defRPr b="1">
                  <a:solidFill>
                    <a:srgbClr val="000066"/>
                  </a:solidFill>
                  <a:latin typeface="Arial" charset="0"/>
                  <a:ea typeface="Arial" charset="0"/>
                  <a:cs typeface="Arial" charset="0"/>
                </a:defRPr>
              </a:lvl4pPr>
              <a:lvl5pPr marL="2057400" indent="-228600" eaLnBrk="0" hangingPunct="0">
                <a:defRPr b="1">
                  <a:solidFill>
                    <a:srgbClr val="000066"/>
                  </a:solidFill>
                  <a:latin typeface="Arial" charset="0"/>
                  <a:ea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rgbClr val="000066"/>
                  </a:solidFill>
                  <a:latin typeface="Arial" charset="0"/>
                  <a:ea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rgbClr val="000066"/>
                  </a:solidFill>
                  <a:latin typeface="Arial" charset="0"/>
                  <a:ea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rgbClr val="000066"/>
                  </a:solidFill>
                  <a:latin typeface="Arial" charset="0"/>
                  <a:ea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rgbClr val="000066"/>
                  </a:solidFill>
                  <a:latin typeface="Arial" charset="0"/>
                  <a:ea typeface="Arial" charset="0"/>
                  <a:cs typeface="Arial" charset="0"/>
                </a:defRPr>
              </a:lvl9pPr>
            </a:lstStyle>
            <a:p>
              <a:pPr eaLnBrk="1" hangingPunct="1"/>
              <a:r>
                <a:rPr lang="en-US" b="0">
                  <a:solidFill>
                    <a:schemeClr val="tx1"/>
                  </a:solidFill>
                  <a:latin typeface="Calibri" charset="0"/>
                </a:rPr>
                <a:t>I</a:t>
              </a:r>
              <a:r>
                <a:rPr lang="en-US" b="0" baseline="-25000">
                  <a:solidFill>
                    <a:schemeClr val="tx1"/>
                  </a:solidFill>
                  <a:latin typeface="Calibri" charset="0"/>
                </a:rPr>
                <a:t>2</a:t>
              </a:r>
              <a:endParaRPr lang="en-US" b="0">
                <a:solidFill>
                  <a:schemeClr val="tx1"/>
                </a:solidFill>
                <a:latin typeface="Calibri" charset="0"/>
              </a:endParaRPr>
            </a:p>
          </p:txBody>
        </p:sp>
        <p:sp>
          <p:nvSpPr>
            <p:cNvPr id="30736" name="Text Box 53"/>
            <p:cNvSpPr txBox="1">
              <a:spLocks noChangeArrowheads="1"/>
            </p:cNvSpPr>
            <p:nvPr/>
          </p:nvSpPr>
          <p:spPr bwMode="auto">
            <a:xfrm>
              <a:off x="171" y="3267"/>
              <a:ext cx="240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 b="1">
                  <a:solidFill>
                    <a:srgbClr val="000066"/>
                  </a:solidFill>
                  <a:latin typeface="Arial" charset="0"/>
                  <a:ea typeface="ＭＳ Ｐゴシック" charset="0"/>
                  <a:cs typeface="Arial" charset="0"/>
                </a:defRPr>
              </a:lvl1pPr>
              <a:lvl2pPr marL="742950" indent="-285750" eaLnBrk="0" hangingPunct="0">
                <a:defRPr b="1">
                  <a:solidFill>
                    <a:srgbClr val="000066"/>
                  </a:solidFill>
                  <a:latin typeface="Arial" charset="0"/>
                  <a:ea typeface="Arial" charset="0"/>
                  <a:cs typeface="Arial" charset="0"/>
                </a:defRPr>
              </a:lvl2pPr>
              <a:lvl3pPr marL="1143000" indent="-228600" eaLnBrk="0" hangingPunct="0">
                <a:defRPr b="1">
                  <a:solidFill>
                    <a:srgbClr val="000066"/>
                  </a:solidFill>
                  <a:latin typeface="Arial" charset="0"/>
                  <a:ea typeface="Arial" charset="0"/>
                  <a:cs typeface="Arial" charset="0"/>
                </a:defRPr>
              </a:lvl3pPr>
              <a:lvl4pPr marL="1600200" indent="-228600" eaLnBrk="0" hangingPunct="0">
                <a:defRPr b="1">
                  <a:solidFill>
                    <a:srgbClr val="000066"/>
                  </a:solidFill>
                  <a:latin typeface="Arial" charset="0"/>
                  <a:ea typeface="Arial" charset="0"/>
                  <a:cs typeface="Arial" charset="0"/>
                </a:defRPr>
              </a:lvl4pPr>
              <a:lvl5pPr marL="2057400" indent="-228600" eaLnBrk="0" hangingPunct="0">
                <a:defRPr b="1">
                  <a:solidFill>
                    <a:srgbClr val="000066"/>
                  </a:solidFill>
                  <a:latin typeface="Arial" charset="0"/>
                  <a:ea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rgbClr val="000066"/>
                  </a:solidFill>
                  <a:latin typeface="Arial" charset="0"/>
                  <a:ea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rgbClr val="000066"/>
                  </a:solidFill>
                  <a:latin typeface="Arial" charset="0"/>
                  <a:ea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rgbClr val="000066"/>
                  </a:solidFill>
                  <a:latin typeface="Arial" charset="0"/>
                  <a:ea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rgbClr val="000066"/>
                  </a:solidFill>
                  <a:latin typeface="Arial" charset="0"/>
                  <a:ea typeface="Arial" charset="0"/>
                  <a:cs typeface="Arial" charset="0"/>
                </a:defRPr>
              </a:lvl9pPr>
            </a:lstStyle>
            <a:p>
              <a:pPr eaLnBrk="1" hangingPunct="1"/>
              <a:r>
                <a:rPr lang="en-US" b="0">
                  <a:solidFill>
                    <a:schemeClr val="tx1"/>
                  </a:solidFill>
                  <a:latin typeface="Calibri" charset="0"/>
                </a:rPr>
                <a:t>I</a:t>
              </a:r>
              <a:r>
                <a:rPr lang="en-US" b="0" baseline="-25000">
                  <a:solidFill>
                    <a:schemeClr val="tx1"/>
                  </a:solidFill>
                  <a:latin typeface="Calibri" charset="0"/>
                </a:rPr>
                <a:t>1</a:t>
              </a:r>
              <a:endParaRPr lang="en-US" b="0">
                <a:solidFill>
                  <a:schemeClr val="tx1"/>
                </a:solidFill>
                <a:latin typeface="Calibri" charset="0"/>
              </a:endParaRPr>
            </a:p>
          </p:txBody>
        </p:sp>
        <p:sp>
          <p:nvSpPr>
            <p:cNvPr id="30737" name="Text Box 54"/>
            <p:cNvSpPr txBox="1">
              <a:spLocks noChangeArrowheads="1"/>
            </p:cNvSpPr>
            <p:nvPr/>
          </p:nvSpPr>
          <p:spPr bwMode="auto">
            <a:xfrm>
              <a:off x="1644" y="2592"/>
              <a:ext cx="528" cy="233"/>
            </a:xfrm>
            <a:prstGeom prst="rect">
              <a:avLst/>
            </a:prstGeom>
            <a:noFill/>
            <a:ln w="28575">
              <a:solidFill>
                <a:srgbClr val="CC99FF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 b="1">
                  <a:solidFill>
                    <a:srgbClr val="000066"/>
                  </a:solidFill>
                  <a:latin typeface="Arial" charset="0"/>
                  <a:ea typeface="ＭＳ Ｐゴシック" charset="0"/>
                  <a:cs typeface="Arial" charset="0"/>
                </a:defRPr>
              </a:lvl1pPr>
              <a:lvl2pPr marL="742950" indent="-285750" eaLnBrk="0" hangingPunct="0">
                <a:defRPr b="1">
                  <a:solidFill>
                    <a:srgbClr val="000066"/>
                  </a:solidFill>
                  <a:latin typeface="Arial" charset="0"/>
                  <a:ea typeface="Arial" charset="0"/>
                  <a:cs typeface="Arial" charset="0"/>
                </a:defRPr>
              </a:lvl2pPr>
              <a:lvl3pPr marL="1143000" indent="-228600" eaLnBrk="0" hangingPunct="0">
                <a:defRPr b="1">
                  <a:solidFill>
                    <a:srgbClr val="000066"/>
                  </a:solidFill>
                  <a:latin typeface="Arial" charset="0"/>
                  <a:ea typeface="Arial" charset="0"/>
                  <a:cs typeface="Arial" charset="0"/>
                </a:defRPr>
              </a:lvl3pPr>
              <a:lvl4pPr marL="1600200" indent="-228600" eaLnBrk="0" hangingPunct="0">
                <a:defRPr b="1">
                  <a:solidFill>
                    <a:srgbClr val="000066"/>
                  </a:solidFill>
                  <a:latin typeface="Arial" charset="0"/>
                  <a:ea typeface="Arial" charset="0"/>
                  <a:cs typeface="Arial" charset="0"/>
                </a:defRPr>
              </a:lvl4pPr>
              <a:lvl5pPr marL="2057400" indent="-228600" eaLnBrk="0" hangingPunct="0">
                <a:defRPr b="1">
                  <a:solidFill>
                    <a:srgbClr val="000066"/>
                  </a:solidFill>
                  <a:latin typeface="Arial" charset="0"/>
                  <a:ea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rgbClr val="000066"/>
                  </a:solidFill>
                  <a:latin typeface="Arial" charset="0"/>
                  <a:ea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rgbClr val="000066"/>
                  </a:solidFill>
                  <a:latin typeface="Arial" charset="0"/>
                  <a:ea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rgbClr val="000066"/>
                  </a:solidFill>
                  <a:latin typeface="Arial" charset="0"/>
                  <a:ea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rgbClr val="000066"/>
                  </a:solidFill>
                  <a:latin typeface="Arial" charset="0"/>
                  <a:ea typeface="Arial" charset="0"/>
                  <a:cs typeface="Arial" charset="0"/>
                </a:defRPr>
              </a:lvl9pPr>
            </a:lstStyle>
            <a:p>
              <a:pPr eaLnBrk="1" hangingPunct="1"/>
              <a:r>
                <a:rPr lang="en-US" b="0">
                  <a:solidFill>
                    <a:schemeClr val="tx1"/>
                  </a:solidFill>
                  <a:latin typeface="Calibri" charset="0"/>
                </a:rPr>
                <a:t>I</a:t>
              </a:r>
              <a:r>
                <a:rPr lang="en-US" b="0" baseline="-25000">
                  <a:solidFill>
                    <a:schemeClr val="tx1"/>
                  </a:solidFill>
                  <a:latin typeface="Calibri" charset="0"/>
                </a:rPr>
                <a:t>2</a:t>
              </a:r>
              <a:r>
                <a:rPr lang="en-US" b="0">
                  <a:solidFill>
                    <a:schemeClr val="tx1"/>
                  </a:solidFill>
                  <a:latin typeface="Calibri" charset="0"/>
                </a:rPr>
                <a:t> &lt; I</a:t>
              </a:r>
              <a:r>
                <a:rPr lang="en-US" b="0" baseline="-25000">
                  <a:solidFill>
                    <a:schemeClr val="tx1"/>
                  </a:solidFill>
                  <a:latin typeface="Calibri" charset="0"/>
                </a:rPr>
                <a:t>1</a:t>
              </a:r>
              <a:endParaRPr lang="en-US" b="0">
                <a:solidFill>
                  <a:schemeClr val="tx1"/>
                </a:solidFill>
                <a:latin typeface="Calibri" charset="0"/>
              </a:endParaRPr>
            </a:p>
          </p:txBody>
        </p:sp>
      </p:grpSp>
      <p:sp>
        <p:nvSpPr>
          <p:cNvPr id="1251383" name="Text Box 55"/>
          <p:cNvSpPr txBox="1">
            <a:spLocks noChangeArrowheads="1"/>
          </p:cNvSpPr>
          <p:nvPr/>
        </p:nvSpPr>
        <p:spPr bwMode="auto">
          <a:xfrm>
            <a:off x="4988373" y="5029200"/>
            <a:ext cx="3343216" cy="338554"/>
          </a:xfrm>
          <a:prstGeom prst="rect">
            <a:avLst/>
          </a:prstGeom>
          <a:gradFill rotWithShape="1">
            <a:gsLst>
              <a:gs pos="0">
                <a:schemeClr val="hlink">
                  <a:gamma/>
                  <a:shade val="46275"/>
                  <a:invGamma/>
                </a:schemeClr>
              </a:gs>
              <a:gs pos="100000">
                <a:schemeClr val="hlink"/>
              </a:gs>
            </a:gsLst>
            <a:lin ang="18900000" scaled="1"/>
          </a:gradFill>
          <a:ln w="9525">
            <a:solidFill>
              <a:srgbClr val="33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1600" b="0" dirty="0">
                <a:solidFill>
                  <a:schemeClr val="bg1"/>
                </a:solidFill>
                <a:latin typeface="Calibri" pitchFamily="34" charset="0"/>
                <a:ea typeface="+mn-ea"/>
                <a:cs typeface="Arial" pitchFamily="34" charset="0"/>
              </a:rPr>
              <a:t>Higher </a:t>
            </a:r>
            <a:r>
              <a:rPr lang="en-US" sz="1600" b="0" dirty="0" err="1">
                <a:solidFill>
                  <a:schemeClr val="bg1"/>
                </a:solidFill>
                <a:latin typeface="Calibri" pitchFamily="34" charset="0"/>
                <a:ea typeface="+mn-ea"/>
                <a:cs typeface="Arial" pitchFamily="34" charset="0"/>
              </a:rPr>
              <a:t>T</a:t>
            </a:r>
            <a:r>
              <a:rPr lang="en-US" sz="1600" b="0" baseline="-25000" dirty="0" err="1">
                <a:solidFill>
                  <a:schemeClr val="bg1"/>
                </a:solidFill>
                <a:latin typeface="Calibri" pitchFamily="34" charset="0"/>
                <a:ea typeface="+mn-ea"/>
                <a:cs typeface="Arial" pitchFamily="34" charset="0"/>
              </a:rPr>
              <a:t>op</a:t>
            </a:r>
            <a:r>
              <a:rPr lang="en-US" sz="1600" b="0" dirty="0" err="1">
                <a:solidFill>
                  <a:schemeClr val="bg1"/>
                </a:solidFill>
                <a:latin typeface="Calibri" pitchFamily="34" charset="0"/>
                <a:ea typeface="+mn-ea"/>
                <a:cs typeface="Arial" pitchFamily="34" charset="0"/>
              </a:rPr>
              <a:t>with</a:t>
            </a:r>
            <a:r>
              <a:rPr lang="en-US" sz="1600" b="0" dirty="0">
                <a:solidFill>
                  <a:schemeClr val="bg1"/>
                </a:solidFill>
                <a:latin typeface="Calibri" pitchFamily="34" charset="0"/>
                <a:ea typeface="+mn-ea"/>
                <a:cs typeface="Arial" pitchFamily="34" charset="0"/>
              </a:rPr>
              <a:t> the same performance</a:t>
            </a:r>
          </a:p>
        </p:txBody>
      </p:sp>
      <p:sp>
        <p:nvSpPr>
          <p:cNvPr id="1251384" name="Text Box 56"/>
          <p:cNvSpPr txBox="1">
            <a:spLocks noChangeArrowheads="1"/>
          </p:cNvSpPr>
          <p:nvPr/>
        </p:nvSpPr>
        <p:spPr bwMode="auto">
          <a:xfrm>
            <a:off x="5102934" y="5562600"/>
            <a:ext cx="3150855" cy="338554"/>
          </a:xfrm>
          <a:prstGeom prst="rect">
            <a:avLst/>
          </a:prstGeom>
          <a:gradFill rotWithShape="1">
            <a:gsLst>
              <a:gs pos="0">
                <a:schemeClr val="hlink">
                  <a:gamma/>
                  <a:shade val="46275"/>
                  <a:invGamma/>
                </a:schemeClr>
              </a:gs>
              <a:gs pos="100000">
                <a:schemeClr val="hlink"/>
              </a:gs>
            </a:gsLst>
            <a:lin ang="18900000" scaled="1"/>
          </a:gradFill>
          <a:ln w="9525">
            <a:solidFill>
              <a:srgbClr val="33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1600" b="0" dirty="0">
                <a:solidFill>
                  <a:schemeClr val="bg1"/>
                </a:solidFill>
                <a:latin typeface="Calibri" pitchFamily="34" charset="0"/>
                <a:ea typeface="+mn-ea"/>
                <a:cs typeface="Arial" pitchFamily="34" charset="0"/>
              </a:rPr>
              <a:t>Better performance at the same T</a:t>
            </a:r>
            <a:r>
              <a:rPr lang="en-US" sz="1600" b="0" baseline="-25000" dirty="0">
                <a:solidFill>
                  <a:schemeClr val="bg1"/>
                </a:solidFill>
                <a:latin typeface="Calibri" pitchFamily="34" charset="0"/>
                <a:ea typeface="+mn-ea"/>
                <a:cs typeface="Arial" pitchFamily="34" charset="0"/>
              </a:rPr>
              <a:t>op</a:t>
            </a:r>
            <a:endParaRPr lang="en-US" sz="1600" b="0" dirty="0">
              <a:solidFill>
                <a:schemeClr val="bg1"/>
              </a:solidFill>
              <a:latin typeface="Calibri" pitchFamily="34" charset="0"/>
              <a:ea typeface="+mn-ea"/>
              <a:cs typeface="Arial" pitchFamily="34" charset="0"/>
            </a:endParaRPr>
          </a:p>
        </p:txBody>
      </p:sp>
      <p:sp>
        <p:nvSpPr>
          <p:cNvPr id="58" name="Title 2"/>
          <p:cNvSpPr>
            <a:spLocks noGrp="1"/>
          </p:cNvSpPr>
          <p:nvPr>
            <p:ph type="title"/>
          </p:nvPr>
        </p:nvSpPr>
        <p:spPr>
          <a:xfrm>
            <a:off x="2057400" y="327550"/>
            <a:ext cx="4800600" cy="381000"/>
          </a:xfrm>
        </p:spPr>
        <p:txBody>
          <a:bodyPr>
            <a:normAutofit fontScale="90000"/>
          </a:bodyPr>
          <a:lstStyle/>
          <a:p>
            <a:r>
              <a:rPr lang="en-US" dirty="0" err="1"/>
              <a:t>nBn</a:t>
            </a:r>
            <a:r>
              <a:rPr lang="en-US" dirty="0"/>
              <a:t> Detector: The Concept</a:t>
            </a:r>
          </a:p>
        </p:txBody>
      </p:sp>
    </p:spTree>
    <p:extLst>
      <p:ext uri="{BB962C8B-B14F-4D97-AF65-F5344CB8AC3E}">
        <p14:creationId xmlns:p14="http://schemas.microsoft.com/office/powerpoint/2010/main" val="12916580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9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753350"/>
            <a:ext cx="7365418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4995" name="Picture 3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1289" y="2057400"/>
            <a:ext cx="3186698" cy="2162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4997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557" y="4267200"/>
            <a:ext cx="3045198" cy="21335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4998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643887" y="2057400"/>
            <a:ext cx="3514224" cy="3316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4996" name="Picture 4"/>
          <p:cNvPicPr>
            <a:picLocks noChangeAspect="1" noChangeArrowheads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048000" y="1981200"/>
            <a:ext cx="2824079" cy="2149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itle 2"/>
          <p:cNvSpPr>
            <a:spLocks noGrp="1"/>
          </p:cNvSpPr>
          <p:nvPr>
            <p:ph type="title"/>
          </p:nvPr>
        </p:nvSpPr>
        <p:spPr>
          <a:xfrm>
            <a:off x="635047" y="204720"/>
            <a:ext cx="8122091" cy="381000"/>
          </a:xfrm>
        </p:spPr>
        <p:txBody>
          <a:bodyPr>
            <a:normAutofit fontScale="90000"/>
          </a:bodyPr>
          <a:lstStyle/>
          <a:p>
            <a:r>
              <a:rPr lang="en-US" dirty="0" err="1"/>
              <a:t>InAs</a:t>
            </a:r>
            <a:r>
              <a:rPr lang="en-US" dirty="0"/>
              <a:t>/</a:t>
            </a:r>
            <a:r>
              <a:rPr lang="en-US" dirty="0" err="1"/>
              <a:t>GaSb</a:t>
            </a:r>
            <a:r>
              <a:rPr lang="en-US" dirty="0"/>
              <a:t> </a:t>
            </a:r>
            <a:r>
              <a:rPr lang="en-US" dirty="0" err="1"/>
              <a:t>Superlattices</a:t>
            </a:r>
            <a:r>
              <a:rPr lang="en-US" dirty="0"/>
              <a:t> based Detectors and FPAs</a:t>
            </a:r>
          </a:p>
        </p:txBody>
      </p:sp>
      <p:pic>
        <p:nvPicPr>
          <p:cNvPr id="10" name="Picture 6" descr="j0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138468" y="4419600"/>
            <a:ext cx="2627332" cy="2212975"/>
          </a:xfrm>
          <a:prstGeom prst="rect">
            <a:avLst/>
          </a:prstGeom>
          <a:noFill/>
          <a:ln w="19050">
            <a:solidFill>
              <a:srgbClr val="0000FF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 Box 7"/>
          <p:cNvSpPr txBox="1">
            <a:spLocks noChangeArrowheads="1"/>
          </p:cNvSpPr>
          <p:nvPr/>
        </p:nvSpPr>
        <p:spPr bwMode="auto">
          <a:xfrm>
            <a:off x="5867400" y="5410200"/>
            <a:ext cx="1981200" cy="1107996"/>
          </a:xfrm>
          <a:prstGeom prst="rect">
            <a:avLst/>
          </a:prstGeom>
          <a:noFill/>
          <a:ln>
            <a:noFill/>
          </a:ln>
          <a:effectLst/>
        </p:spPr>
        <p:txBody>
          <a:bodyPr lIns="0" tIns="0" rIns="0" bIns="0">
            <a:spAutoFit/>
          </a:bodyPr>
          <a:lstStyle>
            <a:lvl1pPr marL="177800" indent="-177800" eaLnBrk="0" hangingPunct="0">
              <a:defRPr b="1">
                <a:solidFill>
                  <a:srgbClr val="000066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 b="1">
                <a:solidFill>
                  <a:srgbClr val="000066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 b="1">
                <a:solidFill>
                  <a:srgbClr val="000066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 b="1">
                <a:solidFill>
                  <a:srgbClr val="000066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 b="1">
                <a:solidFill>
                  <a:srgbClr val="000066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66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66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66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66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>
              <a:buFontTx/>
              <a:buChar char="•"/>
            </a:pPr>
            <a:r>
              <a:rPr lang="en-US" b="0" dirty="0">
                <a:solidFill>
                  <a:schemeClr val="tx1"/>
                </a:solidFill>
                <a:latin typeface="Calibri"/>
                <a:cs typeface="Calibri"/>
              </a:rPr>
              <a:t>T=77K</a:t>
            </a:r>
          </a:p>
          <a:p>
            <a:pPr eaLnBrk="1" hangingPunct="1">
              <a:buFontTx/>
              <a:buChar char="•"/>
            </a:pPr>
            <a:r>
              <a:rPr lang="en-US" b="0" dirty="0">
                <a:solidFill>
                  <a:schemeClr val="tx1"/>
                </a:solidFill>
                <a:latin typeface="Calibri"/>
                <a:cs typeface="Calibri"/>
              </a:rPr>
              <a:t>320x256</a:t>
            </a:r>
          </a:p>
          <a:p>
            <a:pPr eaLnBrk="1" hangingPunct="1">
              <a:buFontTx/>
              <a:buChar char="•"/>
            </a:pPr>
            <a:r>
              <a:rPr lang="en-US" b="0" dirty="0">
                <a:solidFill>
                  <a:schemeClr val="tx1"/>
                </a:solidFill>
                <a:latin typeface="Calibri"/>
                <a:cs typeface="Calibri"/>
              </a:rPr>
              <a:t>f4 optics, NETD=23.8mK</a:t>
            </a:r>
          </a:p>
        </p:txBody>
      </p:sp>
      <p:sp>
        <p:nvSpPr>
          <p:cNvPr id="12" name="Rectangle 8"/>
          <p:cNvSpPr>
            <a:spLocks noChangeArrowheads="1"/>
          </p:cNvSpPr>
          <p:nvPr/>
        </p:nvSpPr>
        <p:spPr bwMode="auto">
          <a:xfrm>
            <a:off x="5791200" y="6477000"/>
            <a:ext cx="3276600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CCECFF"/>
                </a:solidFill>
              </a14:hiddenFill>
            </a:ext>
            <a:ext uri="{91240B29-F687-4f45-9708-019B960494DF}">
              <a14:hiddenLine xmlns=""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/>
          <a:p>
            <a:r>
              <a:rPr lang="en-US" sz="1400" b="0" dirty="0">
                <a:solidFill>
                  <a:srgbClr val="000000"/>
                </a:solidFill>
              </a:rPr>
              <a:t>Kim et al, Appl. Phys. </a:t>
            </a:r>
            <a:r>
              <a:rPr lang="en-US" sz="1400" b="0" dirty="0" err="1">
                <a:solidFill>
                  <a:srgbClr val="000000"/>
                </a:solidFill>
              </a:rPr>
              <a:t>Lett</a:t>
            </a:r>
            <a:r>
              <a:rPr lang="en-US" sz="1400" b="0" dirty="0">
                <a:solidFill>
                  <a:srgbClr val="000000"/>
                </a:solidFill>
              </a:rPr>
              <a:t>. 92, 183502 (2008) </a:t>
            </a:r>
          </a:p>
        </p:txBody>
      </p:sp>
    </p:spTree>
    <p:extLst>
      <p:ext uri="{BB962C8B-B14F-4D97-AF65-F5344CB8AC3E}">
        <p14:creationId xmlns:p14="http://schemas.microsoft.com/office/powerpoint/2010/main" val="8289212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49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49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49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849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49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7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95096471"/>
              </p:ext>
            </p:extLst>
          </p:nvPr>
        </p:nvGraphicFramePr>
        <p:xfrm>
          <a:off x="0" y="3186006"/>
          <a:ext cx="4495800" cy="351171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280" name="Graph" r:id="rId4" imgW="3650285" imgH="3000451" progId="Origin50.Graph">
                  <p:embed/>
                </p:oleObj>
              </mc:Choice>
              <mc:Fallback>
                <p:oleObj name="Graph" r:id="rId4" imgW="3650285" imgH="3000451" progId="Origin50.Graph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3186006"/>
                        <a:ext cx="4495800" cy="3511718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8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90120344"/>
              </p:ext>
            </p:extLst>
          </p:nvPr>
        </p:nvGraphicFramePr>
        <p:xfrm>
          <a:off x="4571999" y="2971800"/>
          <a:ext cx="4636655" cy="3689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281" name="Graph" r:id="rId6" imgW="3727094" imgH="3124810" progId="Origin50.Graph">
                  <p:embed/>
                </p:oleObj>
              </mc:Choice>
              <mc:Fallback>
                <p:oleObj name="Graph" r:id="rId6" imgW="3727094" imgH="3124810" progId="Origin50.Graph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1999" y="2971800"/>
                        <a:ext cx="4636655" cy="3689350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34820" name="Rectangle 7"/>
          <p:cNvSpPr>
            <a:spLocks noChangeArrowheads="1"/>
          </p:cNvSpPr>
          <p:nvPr/>
        </p:nvSpPr>
        <p:spPr bwMode="auto">
          <a:xfrm>
            <a:off x="6186436" y="6477000"/>
            <a:ext cx="2934986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CCECFF"/>
                </a:solidFill>
              </a14:hiddenFill>
            </a:ext>
            <a:ext uri="{91240B29-F687-4f45-9708-019B960494DF}">
              <a14:hiddenLine xmlns=""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/>
          <a:p>
            <a:pPr marL="177800" indent="-177800" defTabSz="796925">
              <a:buFont typeface="Math1Mono" charset="0"/>
              <a:buNone/>
            </a:pPr>
            <a:r>
              <a:rPr lang="en-US" sz="1400" b="0" dirty="0" err="1">
                <a:solidFill>
                  <a:srgbClr val="000000"/>
                </a:solidFill>
              </a:rPr>
              <a:t>Khoshakhlagh</a:t>
            </a:r>
            <a:r>
              <a:rPr lang="en-US" sz="1400" b="0" dirty="0">
                <a:solidFill>
                  <a:srgbClr val="000000"/>
                </a:solidFill>
              </a:rPr>
              <a:t> et al, (APL,263504, 2007)</a:t>
            </a:r>
          </a:p>
        </p:txBody>
      </p:sp>
      <p:grpSp>
        <p:nvGrpSpPr>
          <p:cNvPr id="1727491" name="Group 3"/>
          <p:cNvGrpSpPr>
            <a:grpSpLocks/>
          </p:cNvGrpSpPr>
          <p:nvPr/>
        </p:nvGrpSpPr>
        <p:grpSpPr bwMode="auto">
          <a:xfrm>
            <a:off x="304132" y="820738"/>
            <a:ext cx="8535737" cy="2455863"/>
            <a:chOff x="182" y="2637"/>
            <a:chExt cx="5108" cy="1547"/>
          </a:xfrm>
        </p:grpSpPr>
        <p:grpSp>
          <p:nvGrpSpPr>
            <p:cNvPr id="34824" name="Group 6"/>
            <p:cNvGrpSpPr>
              <a:grpSpLocks/>
            </p:cNvGrpSpPr>
            <p:nvPr/>
          </p:nvGrpSpPr>
          <p:grpSpPr bwMode="auto">
            <a:xfrm>
              <a:off x="182" y="2832"/>
              <a:ext cx="5108" cy="1352"/>
              <a:chOff x="144" y="960"/>
              <a:chExt cx="5376" cy="1352"/>
            </a:xfrm>
          </p:grpSpPr>
          <p:grpSp>
            <p:nvGrpSpPr>
              <p:cNvPr id="34825" name="Group 7"/>
              <p:cNvGrpSpPr>
                <a:grpSpLocks/>
              </p:cNvGrpSpPr>
              <p:nvPr/>
            </p:nvGrpSpPr>
            <p:grpSpPr bwMode="auto">
              <a:xfrm>
                <a:off x="144" y="960"/>
                <a:ext cx="2592" cy="1352"/>
                <a:chOff x="1056" y="768"/>
                <a:chExt cx="2592" cy="1352"/>
              </a:xfrm>
            </p:grpSpPr>
            <p:sp>
              <p:nvSpPr>
                <p:cNvPr id="34860" name="Rectangle 8" descr="Wide upward diagonal"/>
                <p:cNvSpPr>
                  <a:spLocks noChangeArrowheads="1"/>
                </p:cNvSpPr>
                <p:nvPr/>
              </p:nvSpPr>
              <p:spPr bwMode="auto">
                <a:xfrm>
                  <a:off x="2612" y="1752"/>
                  <a:ext cx="816" cy="288"/>
                </a:xfrm>
                <a:prstGeom prst="rect">
                  <a:avLst/>
                </a:prstGeom>
                <a:pattFill prst="wdUpDiag">
                  <a:fgClr>
                    <a:srgbClr val="FFAF9F"/>
                  </a:fgClr>
                  <a:bgClr>
                    <a:schemeClr val="bg1"/>
                  </a:bgClr>
                </a:pattFill>
                <a:ln w="9525">
                  <a:solidFill>
                    <a:srgbClr val="FF0000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="" xmlns:a14="http://schemas.microsoft.com/office/drawing/2010/main">
                      <a:effectLst>
                        <a:outerShdw blurRad="63500" dist="38099" dir="2700000" algn="ctr" rotWithShape="0">
                          <a:schemeClr val="bg2">
                            <a:alpha val="74998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4861" name="Line 9"/>
                <p:cNvSpPr>
                  <a:spLocks noChangeShapeType="1"/>
                </p:cNvSpPr>
                <p:nvPr/>
              </p:nvSpPr>
              <p:spPr bwMode="auto">
                <a:xfrm>
                  <a:off x="1440" y="1584"/>
                  <a:ext cx="864" cy="0"/>
                </a:xfrm>
                <a:prstGeom prst="line">
                  <a:avLst/>
                </a:prstGeom>
                <a:noFill/>
                <a:ln w="1587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=""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="" xmlns:a14="http://schemas.microsoft.com/office/drawing/2010/main">
                      <a:effectLst>
                        <a:outerShdw blurRad="63500" dist="38099" dir="2700000" algn="ctr" rotWithShape="0">
                          <a:schemeClr val="bg2">
                            <a:alpha val="74998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4862" name="Line 10"/>
                <p:cNvSpPr>
                  <a:spLocks noChangeShapeType="1"/>
                </p:cNvSpPr>
                <p:nvPr/>
              </p:nvSpPr>
              <p:spPr bwMode="auto">
                <a:xfrm>
                  <a:off x="1440" y="1920"/>
                  <a:ext cx="864" cy="0"/>
                </a:xfrm>
                <a:prstGeom prst="line">
                  <a:avLst/>
                </a:prstGeom>
                <a:noFill/>
                <a:ln w="1587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=""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="" xmlns:a14="http://schemas.microsoft.com/office/drawing/2010/main">
                      <a:effectLst>
                        <a:outerShdw blurRad="63500" dist="38099" dir="2700000" algn="ctr" rotWithShape="0">
                          <a:schemeClr val="bg2">
                            <a:alpha val="74998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4863" name="Line 11"/>
                <p:cNvSpPr>
                  <a:spLocks noChangeShapeType="1"/>
                </p:cNvSpPr>
                <p:nvPr/>
              </p:nvSpPr>
              <p:spPr bwMode="auto">
                <a:xfrm>
                  <a:off x="1440" y="1632"/>
                  <a:ext cx="1008" cy="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prstDash val="dash"/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=""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="" xmlns:a14="http://schemas.microsoft.com/office/drawing/2010/main">
                      <a:effectLst>
                        <a:outerShdw blurRad="63500" dist="38099" dir="2700000" algn="ctr" rotWithShape="0">
                          <a:schemeClr val="bg2">
                            <a:alpha val="74998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4864" name="Line 12"/>
                <p:cNvSpPr>
                  <a:spLocks noChangeShapeType="1"/>
                </p:cNvSpPr>
                <p:nvPr/>
              </p:nvSpPr>
              <p:spPr bwMode="auto">
                <a:xfrm flipV="1">
                  <a:off x="2304" y="1008"/>
                  <a:ext cx="0" cy="576"/>
                </a:xfrm>
                <a:prstGeom prst="line">
                  <a:avLst/>
                </a:prstGeom>
                <a:noFill/>
                <a:ln w="1587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=""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="" xmlns:a14="http://schemas.microsoft.com/office/drawing/2010/main">
                      <a:effectLst>
                        <a:outerShdw blurRad="63500" dist="38099" dir="2700000" algn="ctr" rotWithShape="0">
                          <a:schemeClr val="bg2">
                            <a:alpha val="74998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4865" name="Line 13"/>
                <p:cNvSpPr>
                  <a:spLocks noChangeShapeType="1"/>
                </p:cNvSpPr>
                <p:nvPr/>
              </p:nvSpPr>
              <p:spPr bwMode="auto">
                <a:xfrm>
                  <a:off x="2304" y="1008"/>
                  <a:ext cx="288" cy="192"/>
                </a:xfrm>
                <a:prstGeom prst="line">
                  <a:avLst/>
                </a:prstGeom>
                <a:noFill/>
                <a:ln w="1587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=""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="" xmlns:a14="http://schemas.microsoft.com/office/drawing/2010/main">
                      <a:effectLst>
                        <a:outerShdw blurRad="63500" dist="38099" dir="2700000" algn="ctr" rotWithShape="0">
                          <a:schemeClr val="bg2">
                            <a:alpha val="74998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4866" name="Line 14"/>
                <p:cNvSpPr>
                  <a:spLocks noChangeShapeType="1"/>
                </p:cNvSpPr>
                <p:nvPr/>
              </p:nvSpPr>
              <p:spPr bwMode="auto">
                <a:xfrm>
                  <a:off x="2592" y="1200"/>
                  <a:ext cx="0" cy="528"/>
                </a:xfrm>
                <a:prstGeom prst="line">
                  <a:avLst/>
                </a:prstGeom>
                <a:noFill/>
                <a:ln w="1587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=""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="" xmlns:a14="http://schemas.microsoft.com/office/drawing/2010/main">
                      <a:effectLst>
                        <a:outerShdw blurRad="63500" dist="38099" dir="2700000" algn="ctr" rotWithShape="0">
                          <a:schemeClr val="bg2">
                            <a:alpha val="74998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4867" name="Line 15"/>
                <p:cNvSpPr>
                  <a:spLocks noChangeShapeType="1"/>
                </p:cNvSpPr>
                <p:nvPr/>
              </p:nvSpPr>
              <p:spPr bwMode="auto">
                <a:xfrm>
                  <a:off x="2592" y="1728"/>
                  <a:ext cx="864" cy="0"/>
                </a:xfrm>
                <a:prstGeom prst="line">
                  <a:avLst/>
                </a:prstGeom>
                <a:noFill/>
                <a:ln w="1587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=""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="" xmlns:a14="http://schemas.microsoft.com/office/drawing/2010/main">
                      <a:effectLst>
                        <a:outerShdw blurRad="63500" dist="38099" dir="2700000" algn="ctr" rotWithShape="0">
                          <a:schemeClr val="bg2">
                            <a:alpha val="74998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4868" name="Line 16"/>
                <p:cNvSpPr>
                  <a:spLocks noChangeShapeType="1"/>
                </p:cNvSpPr>
                <p:nvPr/>
              </p:nvSpPr>
              <p:spPr bwMode="auto">
                <a:xfrm>
                  <a:off x="2592" y="2064"/>
                  <a:ext cx="864" cy="0"/>
                </a:xfrm>
                <a:prstGeom prst="line">
                  <a:avLst/>
                </a:prstGeom>
                <a:noFill/>
                <a:ln w="1587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=""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="" xmlns:a14="http://schemas.microsoft.com/office/drawing/2010/main">
                      <a:effectLst>
                        <a:outerShdw blurRad="63500" dist="38099" dir="2700000" algn="ctr" rotWithShape="0">
                          <a:schemeClr val="bg2">
                            <a:alpha val="74998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4869" name="Line 17"/>
                <p:cNvSpPr>
                  <a:spLocks noChangeShapeType="1"/>
                </p:cNvSpPr>
                <p:nvPr/>
              </p:nvSpPr>
              <p:spPr bwMode="auto">
                <a:xfrm>
                  <a:off x="2352" y="1776"/>
                  <a:ext cx="1104" cy="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prstDash val="dash"/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=""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="" xmlns:a14="http://schemas.microsoft.com/office/drawing/2010/main">
                      <a:effectLst>
                        <a:outerShdw blurRad="63500" dist="38099" dir="2700000" algn="ctr" rotWithShape="0">
                          <a:schemeClr val="bg2">
                            <a:alpha val="74998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4870" name="Text Box 18"/>
                <p:cNvSpPr txBox="1">
                  <a:spLocks noChangeArrowheads="1"/>
                </p:cNvSpPr>
                <p:nvPr/>
              </p:nvSpPr>
              <p:spPr bwMode="auto">
                <a:xfrm>
                  <a:off x="1630" y="1152"/>
                  <a:ext cx="449" cy="33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=""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=""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="" xmlns:a14="http://schemas.microsoft.com/office/drawing/2010/main">
                      <a:effectLst>
                        <a:outerShdw blurRad="63500" dist="38099" dir="2700000" algn="ctr" rotWithShape="0">
                          <a:schemeClr val="bg2">
                            <a:alpha val="74998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 wrap="none">
                  <a:spAutoFit/>
                </a:bodyPr>
                <a:lstStyle>
                  <a:lvl1pPr eaLnBrk="0" hangingPunct="0">
                    <a:defRPr b="1">
                      <a:solidFill>
                        <a:srgbClr val="000066"/>
                      </a:solidFill>
                      <a:latin typeface="Arial" charset="0"/>
                      <a:ea typeface="ＭＳ Ｐゴシック" charset="0"/>
                      <a:cs typeface="Arial" charset="0"/>
                    </a:defRPr>
                  </a:lvl1pPr>
                  <a:lvl2pPr marL="742950" indent="-285750" eaLnBrk="0" hangingPunct="0">
                    <a:defRPr b="1">
                      <a:solidFill>
                        <a:srgbClr val="000066"/>
                      </a:solidFill>
                      <a:latin typeface="Arial" charset="0"/>
                      <a:ea typeface="Arial" charset="0"/>
                      <a:cs typeface="Arial" charset="0"/>
                    </a:defRPr>
                  </a:lvl2pPr>
                  <a:lvl3pPr marL="1143000" indent="-228600" eaLnBrk="0" hangingPunct="0">
                    <a:defRPr b="1">
                      <a:solidFill>
                        <a:srgbClr val="000066"/>
                      </a:solidFill>
                      <a:latin typeface="Arial" charset="0"/>
                      <a:ea typeface="Arial" charset="0"/>
                      <a:cs typeface="Arial" charset="0"/>
                    </a:defRPr>
                  </a:lvl3pPr>
                  <a:lvl4pPr marL="1600200" indent="-228600" eaLnBrk="0" hangingPunct="0">
                    <a:defRPr b="1">
                      <a:solidFill>
                        <a:srgbClr val="000066"/>
                      </a:solidFill>
                      <a:latin typeface="Arial" charset="0"/>
                      <a:ea typeface="Arial" charset="0"/>
                      <a:cs typeface="Arial" charset="0"/>
                    </a:defRPr>
                  </a:lvl4pPr>
                  <a:lvl5pPr marL="2057400" indent="-228600" eaLnBrk="0" hangingPunct="0">
                    <a:defRPr b="1">
                      <a:solidFill>
                        <a:srgbClr val="000066"/>
                      </a:solidFill>
                      <a:latin typeface="Arial" charset="0"/>
                      <a:ea typeface="Arial" charset="0"/>
                      <a:cs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b="1">
                      <a:solidFill>
                        <a:srgbClr val="000066"/>
                      </a:solidFill>
                      <a:latin typeface="Arial" charset="0"/>
                      <a:ea typeface="Arial" charset="0"/>
                      <a:cs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b="1">
                      <a:solidFill>
                        <a:srgbClr val="000066"/>
                      </a:solidFill>
                      <a:latin typeface="Arial" charset="0"/>
                      <a:ea typeface="Arial" charset="0"/>
                      <a:cs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b="1">
                      <a:solidFill>
                        <a:srgbClr val="000066"/>
                      </a:solidFill>
                      <a:latin typeface="Arial" charset="0"/>
                      <a:ea typeface="Arial" charset="0"/>
                      <a:cs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b="1">
                      <a:solidFill>
                        <a:srgbClr val="000066"/>
                      </a:solidFill>
                      <a:latin typeface="Arial" charset="0"/>
                      <a:ea typeface="Arial" charset="0"/>
                      <a:cs typeface="Arial" charset="0"/>
                    </a:defRPr>
                  </a:lvl9pPr>
                </a:lstStyle>
                <a:p>
                  <a:pPr algn="ctr" eaLnBrk="1" hangingPunct="1"/>
                  <a:r>
                    <a:rPr lang="en-US" sz="1400" b="0">
                      <a:solidFill>
                        <a:schemeClr val="tx1"/>
                      </a:solidFill>
                    </a:rPr>
                    <a:t>N-SLS</a:t>
                  </a:r>
                </a:p>
                <a:p>
                  <a:pPr algn="ctr" eaLnBrk="1" hangingPunct="1"/>
                  <a:r>
                    <a:rPr lang="en-US" sz="1400" b="0">
                      <a:solidFill>
                        <a:schemeClr val="tx1"/>
                      </a:solidFill>
                    </a:rPr>
                    <a:t>(</a:t>
                  </a:r>
                  <a:r>
                    <a:rPr lang="en-US" sz="1400" b="0">
                      <a:solidFill>
                        <a:schemeClr val="tx1"/>
                      </a:solidFill>
                      <a:sym typeface="Symbol" charset="0"/>
                    </a:rPr>
                    <a:t></a:t>
                  </a:r>
                  <a:r>
                    <a:rPr lang="en-US" sz="1400" b="0" baseline="-25000">
                      <a:solidFill>
                        <a:schemeClr val="tx1"/>
                      </a:solidFill>
                      <a:sym typeface="Symbol" charset="0"/>
                    </a:rPr>
                    <a:t>1</a:t>
                  </a:r>
                  <a:r>
                    <a:rPr lang="en-US" sz="1400" b="0">
                      <a:solidFill>
                        <a:schemeClr val="tx1"/>
                      </a:solidFill>
                    </a:rPr>
                    <a:t>)</a:t>
                  </a:r>
                </a:p>
              </p:txBody>
            </p:sp>
            <p:sp>
              <p:nvSpPr>
                <p:cNvPr id="34871" name="Text Box 19"/>
                <p:cNvSpPr txBox="1">
                  <a:spLocks noChangeArrowheads="1"/>
                </p:cNvSpPr>
                <p:nvPr/>
              </p:nvSpPr>
              <p:spPr bwMode="auto">
                <a:xfrm>
                  <a:off x="2849" y="1292"/>
                  <a:ext cx="449" cy="33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=""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=""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="" xmlns:a14="http://schemas.microsoft.com/office/drawing/2010/main">
                      <a:effectLst>
                        <a:outerShdw blurRad="63500" dist="38099" dir="2700000" algn="ctr" rotWithShape="0">
                          <a:schemeClr val="bg2">
                            <a:alpha val="74998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 wrap="none">
                  <a:spAutoFit/>
                </a:bodyPr>
                <a:lstStyle>
                  <a:lvl1pPr eaLnBrk="0" hangingPunct="0">
                    <a:defRPr b="1">
                      <a:solidFill>
                        <a:srgbClr val="000066"/>
                      </a:solidFill>
                      <a:latin typeface="Arial" charset="0"/>
                      <a:ea typeface="ＭＳ Ｐゴシック" charset="0"/>
                      <a:cs typeface="Arial" charset="0"/>
                    </a:defRPr>
                  </a:lvl1pPr>
                  <a:lvl2pPr marL="742950" indent="-285750" eaLnBrk="0" hangingPunct="0">
                    <a:defRPr b="1">
                      <a:solidFill>
                        <a:srgbClr val="000066"/>
                      </a:solidFill>
                      <a:latin typeface="Arial" charset="0"/>
                      <a:ea typeface="Arial" charset="0"/>
                      <a:cs typeface="Arial" charset="0"/>
                    </a:defRPr>
                  </a:lvl2pPr>
                  <a:lvl3pPr marL="1143000" indent="-228600" eaLnBrk="0" hangingPunct="0">
                    <a:defRPr b="1">
                      <a:solidFill>
                        <a:srgbClr val="000066"/>
                      </a:solidFill>
                      <a:latin typeface="Arial" charset="0"/>
                      <a:ea typeface="Arial" charset="0"/>
                      <a:cs typeface="Arial" charset="0"/>
                    </a:defRPr>
                  </a:lvl3pPr>
                  <a:lvl4pPr marL="1600200" indent="-228600" eaLnBrk="0" hangingPunct="0">
                    <a:defRPr b="1">
                      <a:solidFill>
                        <a:srgbClr val="000066"/>
                      </a:solidFill>
                      <a:latin typeface="Arial" charset="0"/>
                      <a:ea typeface="Arial" charset="0"/>
                      <a:cs typeface="Arial" charset="0"/>
                    </a:defRPr>
                  </a:lvl4pPr>
                  <a:lvl5pPr marL="2057400" indent="-228600" eaLnBrk="0" hangingPunct="0">
                    <a:defRPr b="1">
                      <a:solidFill>
                        <a:srgbClr val="000066"/>
                      </a:solidFill>
                      <a:latin typeface="Arial" charset="0"/>
                      <a:ea typeface="Arial" charset="0"/>
                      <a:cs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b="1">
                      <a:solidFill>
                        <a:srgbClr val="000066"/>
                      </a:solidFill>
                      <a:latin typeface="Arial" charset="0"/>
                      <a:ea typeface="Arial" charset="0"/>
                      <a:cs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b="1">
                      <a:solidFill>
                        <a:srgbClr val="000066"/>
                      </a:solidFill>
                      <a:latin typeface="Arial" charset="0"/>
                      <a:ea typeface="Arial" charset="0"/>
                      <a:cs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b="1">
                      <a:solidFill>
                        <a:srgbClr val="000066"/>
                      </a:solidFill>
                      <a:latin typeface="Arial" charset="0"/>
                      <a:ea typeface="Arial" charset="0"/>
                      <a:cs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b="1">
                      <a:solidFill>
                        <a:srgbClr val="000066"/>
                      </a:solidFill>
                      <a:latin typeface="Arial" charset="0"/>
                      <a:ea typeface="Arial" charset="0"/>
                      <a:cs typeface="Arial" charset="0"/>
                    </a:defRPr>
                  </a:lvl9pPr>
                </a:lstStyle>
                <a:p>
                  <a:pPr algn="ctr" eaLnBrk="1" hangingPunct="1"/>
                  <a:r>
                    <a:rPr lang="en-US" sz="1400" b="0">
                      <a:solidFill>
                        <a:schemeClr val="tx1"/>
                      </a:solidFill>
                    </a:rPr>
                    <a:t>N-SLS</a:t>
                  </a:r>
                </a:p>
                <a:p>
                  <a:pPr algn="ctr" eaLnBrk="1" hangingPunct="1"/>
                  <a:r>
                    <a:rPr lang="en-US" sz="1400" b="0">
                      <a:solidFill>
                        <a:schemeClr val="tx1"/>
                      </a:solidFill>
                    </a:rPr>
                    <a:t>(</a:t>
                  </a:r>
                  <a:r>
                    <a:rPr lang="en-US" sz="1400" b="0">
                      <a:solidFill>
                        <a:schemeClr val="tx1"/>
                      </a:solidFill>
                      <a:sym typeface="Symbol" charset="0"/>
                    </a:rPr>
                    <a:t></a:t>
                  </a:r>
                  <a:r>
                    <a:rPr lang="en-US" sz="1400" b="0" baseline="-25000">
                      <a:solidFill>
                        <a:schemeClr val="tx1"/>
                      </a:solidFill>
                      <a:sym typeface="Symbol" charset="0"/>
                    </a:rPr>
                    <a:t>2</a:t>
                  </a:r>
                  <a:r>
                    <a:rPr lang="en-US" sz="1400" b="0">
                      <a:solidFill>
                        <a:schemeClr val="tx1"/>
                      </a:solidFill>
                    </a:rPr>
                    <a:t>)</a:t>
                  </a:r>
                </a:p>
              </p:txBody>
            </p:sp>
            <p:sp>
              <p:nvSpPr>
                <p:cNvPr id="34872" name="Text Box 20"/>
                <p:cNvSpPr txBox="1">
                  <a:spLocks noChangeArrowheads="1"/>
                </p:cNvSpPr>
                <p:nvPr/>
              </p:nvSpPr>
              <p:spPr bwMode="auto">
                <a:xfrm>
                  <a:off x="2206" y="768"/>
                  <a:ext cx="456" cy="194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=""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=""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="" xmlns:a14="http://schemas.microsoft.com/office/drawing/2010/main">
                      <a:effectLst>
                        <a:outerShdw blurRad="63500" dist="38099" dir="2700000" algn="ctr" rotWithShape="0">
                          <a:schemeClr val="bg2">
                            <a:alpha val="74998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 wrap="none">
                  <a:spAutoFit/>
                </a:bodyPr>
                <a:lstStyle>
                  <a:lvl1pPr eaLnBrk="0" hangingPunct="0">
                    <a:defRPr b="1">
                      <a:solidFill>
                        <a:srgbClr val="000066"/>
                      </a:solidFill>
                      <a:latin typeface="Arial" charset="0"/>
                      <a:ea typeface="ＭＳ Ｐゴシック" charset="0"/>
                      <a:cs typeface="Arial" charset="0"/>
                    </a:defRPr>
                  </a:lvl1pPr>
                  <a:lvl2pPr marL="742950" indent="-285750" eaLnBrk="0" hangingPunct="0">
                    <a:defRPr b="1">
                      <a:solidFill>
                        <a:srgbClr val="000066"/>
                      </a:solidFill>
                      <a:latin typeface="Arial" charset="0"/>
                      <a:ea typeface="Arial" charset="0"/>
                      <a:cs typeface="Arial" charset="0"/>
                    </a:defRPr>
                  </a:lvl2pPr>
                  <a:lvl3pPr marL="1143000" indent="-228600" eaLnBrk="0" hangingPunct="0">
                    <a:defRPr b="1">
                      <a:solidFill>
                        <a:srgbClr val="000066"/>
                      </a:solidFill>
                      <a:latin typeface="Arial" charset="0"/>
                      <a:ea typeface="Arial" charset="0"/>
                      <a:cs typeface="Arial" charset="0"/>
                    </a:defRPr>
                  </a:lvl3pPr>
                  <a:lvl4pPr marL="1600200" indent="-228600" eaLnBrk="0" hangingPunct="0">
                    <a:defRPr b="1">
                      <a:solidFill>
                        <a:srgbClr val="000066"/>
                      </a:solidFill>
                      <a:latin typeface="Arial" charset="0"/>
                      <a:ea typeface="Arial" charset="0"/>
                      <a:cs typeface="Arial" charset="0"/>
                    </a:defRPr>
                  </a:lvl4pPr>
                  <a:lvl5pPr marL="2057400" indent="-228600" eaLnBrk="0" hangingPunct="0">
                    <a:defRPr b="1">
                      <a:solidFill>
                        <a:srgbClr val="000066"/>
                      </a:solidFill>
                      <a:latin typeface="Arial" charset="0"/>
                      <a:ea typeface="Arial" charset="0"/>
                      <a:cs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b="1">
                      <a:solidFill>
                        <a:srgbClr val="000066"/>
                      </a:solidFill>
                      <a:latin typeface="Arial" charset="0"/>
                      <a:ea typeface="Arial" charset="0"/>
                      <a:cs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b="1">
                      <a:solidFill>
                        <a:srgbClr val="000066"/>
                      </a:solidFill>
                      <a:latin typeface="Arial" charset="0"/>
                      <a:ea typeface="Arial" charset="0"/>
                      <a:cs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b="1">
                      <a:solidFill>
                        <a:srgbClr val="000066"/>
                      </a:solidFill>
                      <a:latin typeface="Arial" charset="0"/>
                      <a:ea typeface="Arial" charset="0"/>
                      <a:cs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b="1">
                      <a:solidFill>
                        <a:srgbClr val="000066"/>
                      </a:solidFill>
                      <a:latin typeface="Arial" charset="0"/>
                      <a:ea typeface="Arial" charset="0"/>
                      <a:cs typeface="Arial" charset="0"/>
                    </a:defRPr>
                  </a:lvl9pPr>
                </a:lstStyle>
                <a:p>
                  <a:pPr algn="ctr" eaLnBrk="1" hangingPunct="1"/>
                  <a:r>
                    <a:rPr lang="en-US" sz="1400" b="0">
                      <a:solidFill>
                        <a:schemeClr val="tx1"/>
                      </a:solidFill>
                    </a:rPr>
                    <a:t>Barrier</a:t>
                  </a:r>
                </a:p>
              </p:txBody>
            </p:sp>
            <p:sp>
              <p:nvSpPr>
                <p:cNvPr id="34873" name="Line 21"/>
                <p:cNvSpPr>
                  <a:spLocks noChangeShapeType="1"/>
                </p:cNvSpPr>
                <p:nvPr/>
              </p:nvSpPr>
              <p:spPr bwMode="auto">
                <a:xfrm>
                  <a:off x="2304" y="1920"/>
                  <a:ext cx="288" cy="144"/>
                </a:xfrm>
                <a:prstGeom prst="line">
                  <a:avLst/>
                </a:prstGeom>
                <a:noFill/>
                <a:ln w="1587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=""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="" xmlns:a14="http://schemas.microsoft.com/office/drawing/2010/main">
                      <a:effectLst>
                        <a:outerShdw blurRad="63500" dist="38099" dir="2700000" algn="ctr" rotWithShape="0">
                          <a:schemeClr val="bg2">
                            <a:alpha val="74998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4874" name="Line 22"/>
                <p:cNvSpPr>
                  <a:spLocks noChangeShapeType="1"/>
                </p:cNvSpPr>
                <p:nvPr/>
              </p:nvSpPr>
              <p:spPr bwMode="auto">
                <a:xfrm>
                  <a:off x="2400" y="1632"/>
                  <a:ext cx="0" cy="144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 type="stealth" w="sm" len="med"/>
                  <a:tailEnd type="stealth" w="sm" len="med"/>
                </a:ln>
                <a:effectLst/>
                <a:extLst>
                  <a:ext uri="{909E8E84-426E-40dd-AFC4-6F175D3DCCD1}">
                    <a14:hiddenFill xmlns=""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="" xmlns:a14="http://schemas.microsoft.com/office/drawing/2010/main">
                      <a:effectLst>
                        <a:outerShdw blurRad="63500" dist="38099" dir="2700000" algn="ctr" rotWithShape="0">
                          <a:schemeClr val="bg2">
                            <a:alpha val="74998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4875" name="Text Box 23"/>
                <p:cNvSpPr txBox="1">
                  <a:spLocks noChangeArrowheads="1"/>
                </p:cNvSpPr>
                <p:nvPr/>
              </p:nvSpPr>
              <p:spPr bwMode="auto">
                <a:xfrm>
                  <a:off x="2370" y="1632"/>
                  <a:ext cx="270" cy="15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=""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=""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="" xmlns:a14="http://schemas.microsoft.com/office/drawing/2010/main">
                      <a:effectLst>
                        <a:outerShdw blurRad="63500" dist="38099" dir="2700000" algn="ctr" rotWithShape="0">
                          <a:schemeClr val="bg2">
                            <a:alpha val="74998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 wrap="none">
                  <a:spAutoFit/>
                </a:bodyPr>
                <a:lstStyle>
                  <a:lvl1pPr eaLnBrk="0" hangingPunct="0">
                    <a:defRPr b="1">
                      <a:solidFill>
                        <a:srgbClr val="000066"/>
                      </a:solidFill>
                      <a:latin typeface="Arial" charset="0"/>
                      <a:ea typeface="ＭＳ Ｐゴシック" charset="0"/>
                      <a:cs typeface="Arial" charset="0"/>
                    </a:defRPr>
                  </a:lvl1pPr>
                  <a:lvl2pPr marL="742950" indent="-285750" eaLnBrk="0" hangingPunct="0">
                    <a:defRPr b="1">
                      <a:solidFill>
                        <a:srgbClr val="000066"/>
                      </a:solidFill>
                      <a:latin typeface="Arial" charset="0"/>
                      <a:ea typeface="Arial" charset="0"/>
                      <a:cs typeface="Arial" charset="0"/>
                    </a:defRPr>
                  </a:lvl2pPr>
                  <a:lvl3pPr marL="1143000" indent="-228600" eaLnBrk="0" hangingPunct="0">
                    <a:defRPr b="1">
                      <a:solidFill>
                        <a:srgbClr val="000066"/>
                      </a:solidFill>
                      <a:latin typeface="Arial" charset="0"/>
                      <a:ea typeface="Arial" charset="0"/>
                      <a:cs typeface="Arial" charset="0"/>
                    </a:defRPr>
                  </a:lvl3pPr>
                  <a:lvl4pPr marL="1600200" indent="-228600" eaLnBrk="0" hangingPunct="0">
                    <a:defRPr b="1">
                      <a:solidFill>
                        <a:srgbClr val="000066"/>
                      </a:solidFill>
                      <a:latin typeface="Arial" charset="0"/>
                      <a:ea typeface="Arial" charset="0"/>
                      <a:cs typeface="Arial" charset="0"/>
                    </a:defRPr>
                  </a:lvl4pPr>
                  <a:lvl5pPr marL="2057400" indent="-228600" eaLnBrk="0" hangingPunct="0">
                    <a:defRPr b="1">
                      <a:solidFill>
                        <a:srgbClr val="000066"/>
                      </a:solidFill>
                      <a:latin typeface="Arial" charset="0"/>
                      <a:ea typeface="Arial" charset="0"/>
                      <a:cs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b="1">
                      <a:solidFill>
                        <a:srgbClr val="000066"/>
                      </a:solidFill>
                      <a:latin typeface="Arial" charset="0"/>
                      <a:ea typeface="Arial" charset="0"/>
                      <a:cs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b="1">
                      <a:solidFill>
                        <a:srgbClr val="000066"/>
                      </a:solidFill>
                      <a:latin typeface="Arial" charset="0"/>
                      <a:ea typeface="Arial" charset="0"/>
                      <a:cs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b="1">
                      <a:solidFill>
                        <a:srgbClr val="000066"/>
                      </a:solidFill>
                      <a:latin typeface="Arial" charset="0"/>
                      <a:ea typeface="Arial" charset="0"/>
                      <a:cs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b="1">
                      <a:solidFill>
                        <a:srgbClr val="000066"/>
                      </a:solidFill>
                      <a:latin typeface="Arial" charset="0"/>
                      <a:ea typeface="Arial" charset="0"/>
                      <a:cs typeface="Arial" charset="0"/>
                    </a:defRPr>
                  </a:lvl9pPr>
                </a:lstStyle>
                <a:p>
                  <a:pPr algn="ctr" eaLnBrk="1" hangingPunct="1"/>
                  <a:r>
                    <a:rPr lang="en-US" sz="1000" b="0">
                      <a:solidFill>
                        <a:schemeClr val="tx1"/>
                      </a:solidFill>
                    </a:rPr>
                    <a:t>V</a:t>
                  </a:r>
                  <a:r>
                    <a:rPr lang="en-US" sz="1000" b="0" baseline="-25000">
                      <a:solidFill>
                        <a:schemeClr val="tx1"/>
                      </a:solidFill>
                    </a:rPr>
                    <a:t>bias</a:t>
                  </a:r>
                  <a:endParaRPr lang="en-US" sz="1000" b="0">
                    <a:solidFill>
                      <a:schemeClr val="tx1"/>
                    </a:solidFill>
                  </a:endParaRPr>
                </a:p>
              </p:txBody>
            </p:sp>
            <p:grpSp>
              <p:nvGrpSpPr>
                <p:cNvPr id="34876" name="Group 24"/>
                <p:cNvGrpSpPr>
                  <a:grpSpLocks/>
                </p:cNvGrpSpPr>
                <p:nvPr/>
              </p:nvGrpSpPr>
              <p:grpSpPr bwMode="auto">
                <a:xfrm>
                  <a:off x="1248" y="1692"/>
                  <a:ext cx="144" cy="144"/>
                  <a:chOff x="1056" y="2400"/>
                  <a:chExt cx="144" cy="144"/>
                </a:xfrm>
              </p:grpSpPr>
              <p:sp>
                <p:nvSpPr>
                  <p:cNvPr id="34890" name="Oval 25"/>
                  <p:cNvSpPr>
                    <a:spLocks noChangeArrowheads="1"/>
                  </p:cNvSpPr>
                  <p:nvPr/>
                </p:nvSpPr>
                <p:spPr bwMode="auto">
                  <a:xfrm>
                    <a:off x="1056" y="2400"/>
                    <a:ext cx="144" cy="144"/>
                  </a:xfrm>
                  <a:prstGeom prst="ellipse">
                    <a:avLst/>
                  </a:prstGeom>
                  <a:noFill/>
                  <a:ln w="19050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=""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="" xmlns:a14="http://schemas.microsoft.com/office/drawing/2010/main">
                        <a:effectLst>
                          <a:outerShdw blurRad="63500" dist="38099" dir="2700000" algn="ctr" rotWithShape="0">
                            <a:schemeClr val="bg2">
                              <a:alpha val="74998"/>
                            </a:schemeClr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4891" name="Line 26"/>
                  <p:cNvSpPr>
                    <a:spLocks noChangeShapeType="1"/>
                  </p:cNvSpPr>
                  <p:nvPr/>
                </p:nvSpPr>
                <p:spPr bwMode="auto">
                  <a:xfrm>
                    <a:off x="1080" y="2476"/>
                    <a:ext cx="96" cy="0"/>
                  </a:xfrm>
                  <a:prstGeom prst="line">
                    <a:avLst/>
                  </a:prstGeom>
                  <a:noFill/>
                  <a:ln w="19050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=""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="" xmlns:a14="http://schemas.microsoft.com/office/drawing/2010/main">
                        <a:effectLst>
                          <a:outerShdw blurRad="63500" dist="38099" dir="2700000" algn="ctr" rotWithShape="0">
                            <a:schemeClr val="bg2">
                              <a:alpha val="74998"/>
                            </a:schemeClr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4877" name="Group 27"/>
                <p:cNvGrpSpPr>
                  <a:grpSpLocks/>
                </p:cNvGrpSpPr>
                <p:nvPr/>
              </p:nvGrpSpPr>
              <p:grpSpPr bwMode="auto">
                <a:xfrm>
                  <a:off x="3504" y="1840"/>
                  <a:ext cx="144" cy="144"/>
                  <a:chOff x="3504" y="1840"/>
                  <a:chExt cx="144" cy="144"/>
                </a:xfrm>
              </p:grpSpPr>
              <p:sp>
                <p:nvSpPr>
                  <p:cNvPr id="34887" name="Oval 28"/>
                  <p:cNvSpPr>
                    <a:spLocks noChangeArrowheads="1"/>
                  </p:cNvSpPr>
                  <p:nvPr/>
                </p:nvSpPr>
                <p:spPr bwMode="auto">
                  <a:xfrm>
                    <a:off x="3504" y="1840"/>
                    <a:ext cx="144" cy="144"/>
                  </a:xfrm>
                  <a:prstGeom prst="ellipse">
                    <a:avLst/>
                  </a:prstGeom>
                  <a:noFill/>
                  <a:ln w="19050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=""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="" xmlns:a14="http://schemas.microsoft.com/office/drawing/2010/main">
                        <a:effectLst>
                          <a:outerShdw blurRad="63500" dist="38099" dir="2700000" algn="ctr" rotWithShape="0">
                            <a:schemeClr val="bg2">
                              <a:alpha val="74998"/>
                            </a:schemeClr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4888" name="Line 29"/>
                  <p:cNvSpPr>
                    <a:spLocks noChangeShapeType="1"/>
                  </p:cNvSpPr>
                  <p:nvPr/>
                </p:nvSpPr>
                <p:spPr bwMode="auto">
                  <a:xfrm>
                    <a:off x="3528" y="1916"/>
                    <a:ext cx="96" cy="0"/>
                  </a:xfrm>
                  <a:prstGeom prst="line">
                    <a:avLst/>
                  </a:prstGeom>
                  <a:noFill/>
                  <a:ln w="19050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=""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="" xmlns:a14="http://schemas.microsoft.com/office/drawing/2010/main">
                        <a:effectLst>
                          <a:outerShdw blurRad="63500" dist="38099" dir="2700000" algn="ctr" rotWithShape="0">
                            <a:schemeClr val="bg2">
                              <a:alpha val="74998"/>
                            </a:schemeClr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34889" name="Line 30"/>
                  <p:cNvSpPr>
                    <a:spLocks noChangeShapeType="1"/>
                  </p:cNvSpPr>
                  <p:nvPr/>
                </p:nvSpPr>
                <p:spPr bwMode="auto">
                  <a:xfrm rot="-5400000">
                    <a:off x="3528" y="1916"/>
                    <a:ext cx="96" cy="0"/>
                  </a:xfrm>
                  <a:prstGeom prst="line">
                    <a:avLst/>
                  </a:prstGeom>
                  <a:noFill/>
                  <a:ln w="19050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=""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="" xmlns:a14="http://schemas.microsoft.com/office/drawing/2010/main">
                        <a:effectLst>
                          <a:outerShdw blurRad="63500" dist="38099" dir="2700000" algn="ctr" rotWithShape="0">
                            <a:schemeClr val="bg2">
                              <a:alpha val="74998"/>
                            </a:schemeClr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  <p:sp>
              <p:nvSpPr>
                <p:cNvPr id="34878" name="Line 31"/>
                <p:cNvSpPr>
                  <a:spLocks noChangeShapeType="1"/>
                </p:cNvSpPr>
                <p:nvPr/>
              </p:nvSpPr>
              <p:spPr bwMode="auto">
                <a:xfrm flipV="1">
                  <a:off x="2784" y="1640"/>
                  <a:ext cx="0" cy="48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 type="stealth" w="sm" len="lg"/>
                </a:ln>
                <a:effectLst/>
                <a:extLst>
                  <a:ext uri="{909E8E84-426E-40dd-AFC4-6F175D3DCCD1}">
                    <a14:hiddenFill xmlns=""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="" xmlns:a14="http://schemas.microsoft.com/office/drawing/2010/main">
                      <a:effectLst>
                        <a:outerShdw blurRad="63500" dist="38099" dir="2700000" algn="ctr" rotWithShape="0">
                          <a:schemeClr val="bg2">
                            <a:alpha val="74998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4879" name="Line 32"/>
                <p:cNvSpPr>
                  <a:spLocks noChangeShapeType="1"/>
                </p:cNvSpPr>
                <p:nvPr/>
              </p:nvSpPr>
              <p:spPr bwMode="auto">
                <a:xfrm flipH="1">
                  <a:off x="2400" y="2116"/>
                  <a:ext cx="384" cy="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 type="stealth" w="sm" len="lg"/>
                </a:ln>
                <a:effectLst/>
                <a:extLst>
                  <a:ext uri="{909E8E84-426E-40dd-AFC4-6F175D3DCCD1}">
                    <a14:hiddenFill xmlns=""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="" xmlns:a14="http://schemas.microsoft.com/office/drawing/2010/main">
                      <a:effectLst>
                        <a:outerShdw blurRad="63500" dist="38099" dir="2700000" algn="ctr" rotWithShape="0">
                          <a:schemeClr val="bg2">
                            <a:alpha val="74998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4880" name="Line 33"/>
                <p:cNvSpPr>
                  <a:spLocks noChangeShapeType="1"/>
                </p:cNvSpPr>
                <p:nvPr/>
              </p:nvSpPr>
              <p:spPr bwMode="auto">
                <a:xfrm>
                  <a:off x="2788" y="1652"/>
                  <a:ext cx="384" cy="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 type="stealth" w="sm" len="lg"/>
                </a:ln>
                <a:effectLst/>
                <a:extLst>
                  <a:ext uri="{909E8E84-426E-40dd-AFC4-6F175D3DCCD1}">
                    <a14:hiddenFill xmlns=""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="" xmlns:a14="http://schemas.microsoft.com/office/drawing/2010/main">
                      <a:effectLst>
                        <a:outerShdw blurRad="63500" dist="38099" dir="2700000" algn="ctr" rotWithShape="0">
                          <a:schemeClr val="bg2">
                            <a:alpha val="74998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grpSp>
              <p:nvGrpSpPr>
                <p:cNvPr id="34881" name="Group 34"/>
                <p:cNvGrpSpPr>
                  <a:grpSpLocks/>
                </p:cNvGrpSpPr>
                <p:nvPr/>
              </p:nvGrpSpPr>
              <p:grpSpPr bwMode="auto">
                <a:xfrm>
                  <a:off x="1064" y="1608"/>
                  <a:ext cx="336" cy="59"/>
                  <a:chOff x="1107" y="3192"/>
                  <a:chExt cx="285" cy="104"/>
                </a:xfrm>
              </p:grpSpPr>
              <p:sp>
                <p:nvSpPr>
                  <p:cNvPr id="34885" name="AutoShape 35"/>
                  <p:cNvSpPr>
                    <a:spLocks noChangeArrowheads="1"/>
                  </p:cNvSpPr>
                  <p:nvPr/>
                </p:nvSpPr>
                <p:spPr bwMode="auto">
                  <a:xfrm rot="5400000">
                    <a:off x="1320" y="3192"/>
                    <a:ext cx="48" cy="96"/>
                  </a:xfrm>
                  <a:prstGeom prst="triangle">
                    <a:avLst>
                      <a:gd name="adj" fmla="val 50000"/>
                    </a:avLst>
                  </a:prstGeom>
                  <a:solidFill>
                    <a:srgbClr val="000000"/>
                  </a:solidFill>
                  <a:ln w="19050">
                    <a:solidFill>
                      <a:srgbClr val="FF0000"/>
                    </a:solidFill>
                    <a:miter lim="800000"/>
                    <a:headEnd/>
                    <a:tailEnd/>
                  </a:ln>
                </p:spPr>
                <p:txBody>
                  <a:bodyPr anchor="ctr"/>
                  <a:lstStyle/>
                  <a:p>
                    <a:endParaRPr lang="en-US"/>
                  </a:p>
                </p:txBody>
              </p:sp>
              <p:sp>
                <p:nvSpPr>
                  <p:cNvPr id="34886" name="Freeform 36"/>
                  <p:cNvSpPr>
                    <a:spLocks/>
                  </p:cNvSpPr>
                  <p:nvPr/>
                </p:nvSpPr>
                <p:spPr bwMode="auto">
                  <a:xfrm>
                    <a:off x="1107" y="3192"/>
                    <a:ext cx="192" cy="104"/>
                  </a:xfrm>
                  <a:custGeom>
                    <a:avLst/>
                    <a:gdLst>
                      <a:gd name="T0" fmla="*/ 0 w 192"/>
                      <a:gd name="T1" fmla="*/ 96 h 104"/>
                      <a:gd name="T2" fmla="*/ 48 w 192"/>
                      <a:gd name="T3" fmla="*/ 0 h 104"/>
                      <a:gd name="T4" fmla="*/ 48 w 192"/>
                      <a:gd name="T5" fmla="*/ 96 h 104"/>
                      <a:gd name="T6" fmla="*/ 96 w 192"/>
                      <a:gd name="T7" fmla="*/ 0 h 104"/>
                      <a:gd name="T8" fmla="*/ 96 w 192"/>
                      <a:gd name="T9" fmla="*/ 96 h 104"/>
                      <a:gd name="T10" fmla="*/ 144 w 192"/>
                      <a:gd name="T11" fmla="*/ 0 h 104"/>
                      <a:gd name="T12" fmla="*/ 144 w 192"/>
                      <a:gd name="T13" fmla="*/ 96 h 104"/>
                      <a:gd name="T14" fmla="*/ 192 w 192"/>
                      <a:gd name="T15" fmla="*/ 48 h 104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</a:gdLst>
                    <a:ahLst/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0" t="0" r="r" b="b"/>
                    <a:pathLst>
                      <a:path w="192" h="104">
                        <a:moveTo>
                          <a:pt x="0" y="96"/>
                        </a:moveTo>
                        <a:cubicBezTo>
                          <a:pt x="20" y="48"/>
                          <a:pt x="40" y="0"/>
                          <a:pt x="48" y="0"/>
                        </a:cubicBezTo>
                        <a:cubicBezTo>
                          <a:pt x="56" y="0"/>
                          <a:pt x="40" y="96"/>
                          <a:pt x="48" y="96"/>
                        </a:cubicBezTo>
                        <a:cubicBezTo>
                          <a:pt x="56" y="96"/>
                          <a:pt x="88" y="0"/>
                          <a:pt x="96" y="0"/>
                        </a:cubicBezTo>
                        <a:cubicBezTo>
                          <a:pt x="104" y="0"/>
                          <a:pt x="88" y="96"/>
                          <a:pt x="96" y="96"/>
                        </a:cubicBezTo>
                        <a:cubicBezTo>
                          <a:pt x="104" y="96"/>
                          <a:pt x="136" y="0"/>
                          <a:pt x="144" y="0"/>
                        </a:cubicBezTo>
                        <a:cubicBezTo>
                          <a:pt x="152" y="0"/>
                          <a:pt x="136" y="88"/>
                          <a:pt x="144" y="96"/>
                        </a:cubicBezTo>
                        <a:cubicBezTo>
                          <a:pt x="152" y="104"/>
                          <a:pt x="172" y="76"/>
                          <a:pt x="192" y="48"/>
                        </a:cubicBezTo>
                      </a:path>
                    </a:pathLst>
                  </a:custGeom>
                  <a:noFill/>
                  <a:ln w="19050">
                    <a:solidFill>
                      <a:srgbClr val="FF0000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="" xmlns:a14="http://schemas.microsoft.com/office/drawing/2010/main">
                        <a:solidFill>
                          <a:srgbClr val="00CC99"/>
                        </a:solidFill>
                      </a14:hiddenFill>
                    </a:ext>
                    <a:ext uri="{AF507438-7753-43e0-B8FC-AC1667EBCBE1}">
                      <a14:hiddenEffects xmlns=""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4882" name="Group 37"/>
                <p:cNvGrpSpPr>
                  <a:grpSpLocks/>
                </p:cNvGrpSpPr>
                <p:nvPr/>
              </p:nvGrpSpPr>
              <p:grpSpPr bwMode="auto">
                <a:xfrm>
                  <a:off x="1056" y="1865"/>
                  <a:ext cx="336" cy="59"/>
                  <a:chOff x="1107" y="3192"/>
                  <a:chExt cx="285" cy="104"/>
                </a:xfrm>
              </p:grpSpPr>
              <p:sp>
                <p:nvSpPr>
                  <p:cNvPr id="34883" name="AutoShape 38"/>
                  <p:cNvSpPr>
                    <a:spLocks noChangeArrowheads="1"/>
                  </p:cNvSpPr>
                  <p:nvPr/>
                </p:nvSpPr>
                <p:spPr bwMode="auto">
                  <a:xfrm rot="5400000">
                    <a:off x="1320" y="3192"/>
                    <a:ext cx="48" cy="96"/>
                  </a:xfrm>
                  <a:prstGeom prst="triangle">
                    <a:avLst>
                      <a:gd name="adj" fmla="val 50000"/>
                    </a:avLst>
                  </a:prstGeom>
                  <a:solidFill>
                    <a:srgbClr val="000000"/>
                  </a:solidFill>
                  <a:ln w="19050">
                    <a:solidFill>
                      <a:srgbClr val="0000FF"/>
                    </a:solidFill>
                    <a:miter lim="800000"/>
                    <a:headEnd/>
                    <a:tailEnd/>
                  </a:ln>
                </p:spPr>
                <p:txBody>
                  <a:bodyPr anchor="ctr"/>
                  <a:lstStyle/>
                  <a:p>
                    <a:endParaRPr lang="en-US"/>
                  </a:p>
                </p:txBody>
              </p:sp>
              <p:sp>
                <p:nvSpPr>
                  <p:cNvPr id="34884" name="Freeform 39"/>
                  <p:cNvSpPr>
                    <a:spLocks/>
                  </p:cNvSpPr>
                  <p:nvPr/>
                </p:nvSpPr>
                <p:spPr bwMode="auto">
                  <a:xfrm>
                    <a:off x="1107" y="3192"/>
                    <a:ext cx="192" cy="104"/>
                  </a:xfrm>
                  <a:custGeom>
                    <a:avLst/>
                    <a:gdLst>
                      <a:gd name="T0" fmla="*/ 0 w 192"/>
                      <a:gd name="T1" fmla="*/ 96 h 104"/>
                      <a:gd name="T2" fmla="*/ 48 w 192"/>
                      <a:gd name="T3" fmla="*/ 0 h 104"/>
                      <a:gd name="T4" fmla="*/ 48 w 192"/>
                      <a:gd name="T5" fmla="*/ 96 h 104"/>
                      <a:gd name="T6" fmla="*/ 96 w 192"/>
                      <a:gd name="T7" fmla="*/ 0 h 104"/>
                      <a:gd name="T8" fmla="*/ 96 w 192"/>
                      <a:gd name="T9" fmla="*/ 96 h 104"/>
                      <a:gd name="T10" fmla="*/ 144 w 192"/>
                      <a:gd name="T11" fmla="*/ 0 h 104"/>
                      <a:gd name="T12" fmla="*/ 144 w 192"/>
                      <a:gd name="T13" fmla="*/ 96 h 104"/>
                      <a:gd name="T14" fmla="*/ 192 w 192"/>
                      <a:gd name="T15" fmla="*/ 48 h 104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</a:gdLst>
                    <a:ahLst/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0" t="0" r="r" b="b"/>
                    <a:pathLst>
                      <a:path w="192" h="104">
                        <a:moveTo>
                          <a:pt x="0" y="96"/>
                        </a:moveTo>
                        <a:cubicBezTo>
                          <a:pt x="20" y="48"/>
                          <a:pt x="40" y="0"/>
                          <a:pt x="48" y="0"/>
                        </a:cubicBezTo>
                        <a:cubicBezTo>
                          <a:pt x="56" y="0"/>
                          <a:pt x="40" y="96"/>
                          <a:pt x="48" y="96"/>
                        </a:cubicBezTo>
                        <a:cubicBezTo>
                          <a:pt x="56" y="96"/>
                          <a:pt x="88" y="0"/>
                          <a:pt x="96" y="0"/>
                        </a:cubicBezTo>
                        <a:cubicBezTo>
                          <a:pt x="104" y="0"/>
                          <a:pt x="88" y="96"/>
                          <a:pt x="96" y="96"/>
                        </a:cubicBezTo>
                        <a:cubicBezTo>
                          <a:pt x="104" y="96"/>
                          <a:pt x="136" y="0"/>
                          <a:pt x="144" y="0"/>
                        </a:cubicBezTo>
                        <a:cubicBezTo>
                          <a:pt x="152" y="0"/>
                          <a:pt x="136" y="88"/>
                          <a:pt x="144" y="96"/>
                        </a:cubicBezTo>
                        <a:cubicBezTo>
                          <a:pt x="152" y="104"/>
                          <a:pt x="172" y="76"/>
                          <a:pt x="192" y="48"/>
                        </a:cubicBezTo>
                      </a:path>
                    </a:pathLst>
                  </a:custGeom>
                  <a:noFill/>
                  <a:ln w="19050">
                    <a:solidFill>
                      <a:srgbClr val="0000FF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="" xmlns:a14="http://schemas.microsoft.com/office/drawing/2010/main">
                        <a:solidFill>
                          <a:srgbClr val="00CC99"/>
                        </a:solidFill>
                      </a14:hiddenFill>
                    </a:ext>
                    <a:ext uri="{AF507438-7753-43e0-B8FC-AC1667EBCBE1}">
                      <a14:hiddenEffects xmlns=""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</p:grpSp>
          <p:grpSp>
            <p:nvGrpSpPr>
              <p:cNvPr id="34826" name="Group 40"/>
              <p:cNvGrpSpPr>
                <a:grpSpLocks/>
              </p:cNvGrpSpPr>
              <p:nvPr/>
            </p:nvGrpSpPr>
            <p:grpSpPr bwMode="auto">
              <a:xfrm>
                <a:off x="3064" y="960"/>
                <a:ext cx="2456" cy="1352"/>
                <a:chOff x="952" y="2680"/>
                <a:chExt cx="2456" cy="1352"/>
              </a:xfrm>
            </p:grpSpPr>
            <p:sp>
              <p:nvSpPr>
                <p:cNvPr id="34827" name="Rectangle 41" descr="Wide upward diagonal"/>
                <p:cNvSpPr>
                  <a:spLocks noChangeArrowheads="1"/>
                </p:cNvSpPr>
                <p:nvPr/>
              </p:nvSpPr>
              <p:spPr bwMode="auto">
                <a:xfrm flipH="1">
                  <a:off x="1372" y="3664"/>
                  <a:ext cx="816" cy="288"/>
                </a:xfrm>
                <a:prstGeom prst="rect">
                  <a:avLst/>
                </a:prstGeom>
                <a:pattFill prst="wdUpDiag">
                  <a:fgClr>
                    <a:srgbClr val="0000FF"/>
                  </a:fgClr>
                  <a:bgClr>
                    <a:schemeClr val="bg1"/>
                  </a:bgClr>
                </a:pattFill>
                <a:ln w="9525">
                  <a:solidFill>
                    <a:schemeClr val="accent2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="" xmlns:a14="http://schemas.microsoft.com/office/drawing/2010/main">
                      <a:effectLst>
                        <a:outerShdw blurRad="63500" dist="38099" dir="2700000" algn="ctr" rotWithShape="0">
                          <a:schemeClr val="bg2">
                            <a:alpha val="74998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4828" name="Line 42"/>
                <p:cNvSpPr>
                  <a:spLocks noChangeShapeType="1"/>
                </p:cNvSpPr>
                <p:nvPr/>
              </p:nvSpPr>
              <p:spPr bwMode="auto">
                <a:xfrm flipH="1">
                  <a:off x="2496" y="3496"/>
                  <a:ext cx="864" cy="0"/>
                </a:xfrm>
                <a:prstGeom prst="line">
                  <a:avLst/>
                </a:prstGeom>
                <a:noFill/>
                <a:ln w="1587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=""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="" xmlns:a14="http://schemas.microsoft.com/office/drawing/2010/main">
                      <a:effectLst>
                        <a:outerShdw blurRad="63500" dist="38099" dir="2700000" algn="ctr" rotWithShape="0">
                          <a:schemeClr val="bg2">
                            <a:alpha val="74998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4829" name="Line 43"/>
                <p:cNvSpPr>
                  <a:spLocks noChangeShapeType="1"/>
                </p:cNvSpPr>
                <p:nvPr/>
              </p:nvSpPr>
              <p:spPr bwMode="auto">
                <a:xfrm flipH="1">
                  <a:off x="2496" y="3832"/>
                  <a:ext cx="864" cy="0"/>
                </a:xfrm>
                <a:prstGeom prst="line">
                  <a:avLst/>
                </a:prstGeom>
                <a:noFill/>
                <a:ln w="1587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=""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="" xmlns:a14="http://schemas.microsoft.com/office/drawing/2010/main">
                      <a:effectLst>
                        <a:outerShdw blurRad="63500" dist="38099" dir="2700000" algn="ctr" rotWithShape="0">
                          <a:schemeClr val="bg2">
                            <a:alpha val="74998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4830" name="Line 44"/>
                <p:cNvSpPr>
                  <a:spLocks noChangeShapeType="1"/>
                </p:cNvSpPr>
                <p:nvPr/>
              </p:nvSpPr>
              <p:spPr bwMode="auto">
                <a:xfrm flipH="1">
                  <a:off x="2352" y="3544"/>
                  <a:ext cx="1008" cy="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prstDash val="dash"/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=""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="" xmlns:a14="http://schemas.microsoft.com/office/drawing/2010/main">
                      <a:effectLst>
                        <a:outerShdw blurRad="63500" dist="38099" dir="2700000" algn="ctr" rotWithShape="0">
                          <a:schemeClr val="bg2">
                            <a:alpha val="74998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4831" name="Line 45"/>
                <p:cNvSpPr>
                  <a:spLocks noChangeShapeType="1"/>
                </p:cNvSpPr>
                <p:nvPr/>
              </p:nvSpPr>
              <p:spPr bwMode="auto">
                <a:xfrm flipH="1" flipV="1">
                  <a:off x="2496" y="2920"/>
                  <a:ext cx="0" cy="576"/>
                </a:xfrm>
                <a:prstGeom prst="line">
                  <a:avLst/>
                </a:prstGeom>
                <a:noFill/>
                <a:ln w="1587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=""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="" xmlns:a14="http://schemas.microsoft.com/office/drawing/2010/main">
                      <a:effectLst>
                        <a:outerShdw blurRad="63500" dist="38099" dir="2700000" algn="ctr" rotWithShape="0">
                          <a:schemeClr val="bg2">
                            <a:alpha val="74998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4832" name="Line 46"/>
                <p:cNvSpPr>
                  <a:spLocks noChangeShapeType="1"/>
                </p:cNvSpPr>
                <p:nvPr/>
              </p:nvSpPr>
              <p:spPr bwMode="auto">
                <a:xfrm flipH="1">
                  <a:off x="2208" y="2920"/>
                  <a:ext cx="288" cy="192"/>
                </a:xfrm>
                <a:prstGeom prst="line">
                  <a:avLst/>
                </a:prstGeom>
                <a:noFill/>
                <a:ln w="1587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=""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="" xmlns:a14="http://schemas.microsoft.com/office/drawing/2010/main">
                      <a:effectLst>
                        <a:outerShdw blurRad="63500" dist="38099" dir="2700000" algn="ctr" rotWithShape="0">
                          <a:schemeClr val="bg2">
                            <a:alpha val="74998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4833" name="Line 47"/>
                <p:cNvSpPr>
                  <a:spLocks noChangeShapeType="1"/>
                </p:cNvSpPr>
                <p:nvPr/>
              </p:nvSpPr>
              <p:spPr bwMode="auto">
                <a:xfrm flipH="1">
                  <a:off x="2208" y="3112"/>
                  <a:ext cx="0" cy="528"/>
                </a:xfrm>
                <a:prstGeom prst="line">
                  <a:avLst/>
                </a:prstGeom>
                <a:noFill/>
                <a:ln w="1587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=""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="" xmlns:a14="http://schemas.microsoft.com/office/drawing/2010/main">
                      <a:effectLst>
                        <a:outerShdw blurRad="63500" dist="38099" dir="2700000" algn="ctr" rotWithShape="0">
                          <a:schemeClr val="bg2">
                            <a:alpha val="74998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4834" name="Line 48"/>
                <p:cNvSpPr>
                  <a:spLocks noChangeShapeType="1"/>
                </p:cNvSpPr>
                <p:nvPr/>
              </p:nvSpPr>
              <p:spPr bwMode="auto">
                <a:xfrm flipH="1">
                  <a:off x="1344" y="3640"/>
                  <a:ext cx="864" cy="0"/>
                </a:xfrm>
                <a:prstGeom prst="line">
                  <a:avLst/>
                </a:prstGeom>
                <a:noFill/>
                <a:ln w="1587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=""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="" xmlns:a14="http://schemas.microsoft.com/office/drawing/2010/main">
                      <a:effectLst>
                        <a:outerShdw blurRad="63500" dist="38099" dir="2700000" algn="ctr" rotWithShape="0">
                          <a:schemeClr val="bg2">
                            <a:alpha val="74998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4835" name="Line 49"/>
                <p:cNvSpPr>
                  <a:spLocks noChangeShapeType="1"/>
                </p:cNvSpPr>
                <p:nvPr/>
              </p:nvSpPr>
              <p:spPr bwMode="auto">
                <a:xfrm flipH="1">
                  <a:off x="1344" y="3976"/>
                  <a:ext cx="864" cy="0"/>
                </a:xfrm>
                <a:prstGeom prst="line">
                  <a:avLst/>
                </a:prstGeom>
                <a:noFill/>
                <a:ln w="1587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=""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="" xmlns:a14="http://schemas.microsoft.com/office/drawing/2010/main">
                      <a:effectLst>
                        <a:outerShdw blurRad="63500" dist="38099" dir="2700000" algn="ctr" rotWithShape="0">
                          <a:schemeClr val="bg2">
                            <a:alpha val="74998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4836" name="Line 50"/>
                <p:cNvSpPr>
                  <a:spLocks noChangeShapeType="1"/>
                </p:cNvSpPr>
                <p:nvPr/>
              </p:nvSpPr>
              <p:spPr bwMode="auto">
                <a:xfrm flipH="1">
                  <a:off x="1344" y="3688"/>
                  <a:ext cx="1104" cy="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prstDash val="dash"/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=""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="" xmlns:a14="http://schemas.microsoft.com/office/drawing/2010/main">
                      <a:effectLst>
                        <a:outerShdw blurRad="63500" dist="38099" dir="2700000" algn="ctr" rotWithShape="0">
                          <a:schemeClr val="bg2">
                            <a:alpha val="74998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4837" name="Text Box 51"/>
                <p:cNvSpPr txBox="1">
                  <a:spLocks noChangeArrowheads="1"/>
                </p:cNvSpPr>
                <p:nvPr/>
              </p:nvSpPr>
              <p:spPr bwMode="auto">
                <a:xfrm flipH="1">
                  <a:off x="2720" y="3024"/>
                  <a:ext cx="449" cy="33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=""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=""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="" xmlns:a14="http://schemas.microsoft.com/office/drawing/2010/main">
                      <a:effectLst>
                        <a:outerShdw blurRad="63500" dist="38099" dir="2700000" algn="ctr" rotWithShape="0">
                          <a:schemeClr val="bg2">
                            <a:alpha val="74998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 wrap="none">
                  <a:spAutoFit/>
                </a:bodyPr>
                <a:lstStyle>
                  <a:lvl1pPr eaLnBrk="0" hangingPunct="0">
                    <a:defRPr b="1">
                      <a:solidFill>
                        <a:srgbClr val="000066"/>
                      </a:solidFill>
                      <a:latin typeface="Arial" charset="0"/>
                      <a:ea typeface="ＭＳ Ｐゴシック" charset="0"/>
                      <a:cs typeface="Arial" charset="0"/>
                    </a:defRPr>
                  </a:lvl1pPr>
                  <a:lvl2pPr marL="742950" indent="-285750" eaLnBrk="0" hangingPunct="0">
                    <a:defRPr b="1">
                      <a:solidFill>
                        <a:srgbClr val="000066"/>
                      </a:solidFill>
                      <a:latin typeface="Arial" charset="0"/>
                      <a:ea typeface="Arial" charset="0"/>
                      <a:cs typeface="Arial" charset="0"/>
                    </a:defRPr>
                  </a:lvl2pPr>
                  <a:lvl3pPr marL="1143000" indent="-228600" eaLnBrk="0" hangingPunct="0">
                    <a:defRPr b="1">
                      <a:solidFill>
                        <a:srgbClr val="000066"/>
                      </a:solidFill>
                      <a:latin typeface="Arial" charset="0"/>
                      <a:ea typeface="Arial" charset="0"/>
                      <a:cs typeface="Arial" charset="0"/>
                    </a:defRPr>
                  </a:lvl3pPr>
                  <a:lvl4pPr marL="1600200" indent="-228600" eaLnBrk="0" hangingPunct="0">
                    <a:defRPr b="1">
                      <a:solidFill>
                        <a:srgbClr val="000066"/>
                      </a:solidFill>
                      <a:latin typeface="Arial" charset="0"/>
                      <a:ea typeface="Arial" charset="0"/>
                      <a:cs typeface="Arial" charset="0"/>
                    </a:defRPr>
                  </a:lvl4pPr>
                  <a:lvl5pPr marL="2057400" indent="-228600" eaLnBrk="0" hangingPunct="0">
                    <a:defRPr b="1">
                      <a:solidFill>
                        <a:srgbClr val="000066"/>
                      </a:solidFill>
                      <a:latin typeface="Arial" charset="0"/>
                      <a:ea typeface="Arial" charset="0"/>
                      <a:cs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b="1">
                      <a:solidFill>
                        <a:srgbClr val="000066"/>
                      </a:solidFill>
                      <a:latin typeface="Arial" charset="0"/>
                      <a:ea typeface="Arial" charset="0"/>
                      <a:cs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b="1">
                      <a:solidFill>
                        <a:srgbClr val="000066"/>
                      </a:solidFill>
                      <a:latin typeface="Arial" charset="0"/>
                      <a:ea typeface="Arial" charset="0"/>
                      <a:cs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b="1">
                      <a:solidFill>
                        <a:srgbClr val="000066"/>
                      </a:solidFill>
                      <a:latin typeface="Arial" charset="0"/>
                      <a:ea typeface="Arial" charset="0"/>
                      <a:cs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b="1">
                      <a:solidFill>
                        <a:srgbClr val="000066"/>
                      </a:solidFill>
                      <a:latin typeface="Arial" charset="0"/>
                      <a:ea typeface="Arial" charset="0"/>
                      <a:cs typeface="Arial" charset="0"/>
                    </a:defRPr>
                  </a:lvl9pPr>
                </a:lstStyle>
                <a:p>
                  <a:pPr algn="ctr" eaLnBrk="1" hangingPunct="1"/>
                  <a:r>
                    <a:rPr lang="en-US" sz="1400" b="0">
                      <a:solidFill>
                        <a:schemeClr val="tx1"/>
                      </a:solidFill>
                    </a:rPr>
                    <a:t>N-SLS</a:t>
                  </a:r>
                </a:p>
                <a:p>
                  <a:pPr algn="ctr" eaLnBrk="1" hangingPunct="1"/>
                  <a:r>
                    <a:rPr lang="en-US" sz="1400" b="0">
                      <a:solidFill>
                        <a:schemeClr val="tx1"/>
                      </a:solidFill>
                    </a:rPr>
                    <a:t>(</a:t>
                  </a:r>
                  <a:r>
                    <a:rPr lang="en-US" sz="1400" b="0">
                      <a:solidFill>
                        <a:schemeClr val="tx1"/>
                      </a:solidFill>
                      <a:sym typeface="Symbol" charset="0"/>
                    </a:rPr>
                    <a:t></a:t>
                  </a:r>
                  <a:r>
                    <a:rPr lang="en-US" sz="1400" b="0" baseline="-25000">
                      <a:solidFill>
                        <a:schemeClr val="tx1"/>
                      </a:solidFill>
                      <a:sym typeface="Symbol" charset="0"/>
                    </a:rPr>
                    <a:t>2</a:t>
                  </a:r>
                  <a:r>
                    <a:rPr lang="en-US" sz="1400" b="0">
                      <a:solidFill>
                        <a:schemeClr val="tx1"/>
                      </a:solidFill>
                    </a:rPr>
                    <a:t>)</a:t>
                  </a:r>
                </a:p>
              </p:txBody>
            </p:sp>
            <p:sp>
              <p:nvSpPr>
                <p:cNvPr id="34838" name="Text Box 52"/>
                <p:cNvSpPr txBox="1">
                  <a:spLocks noChangeArrowheads="1"/>
                </p:cNvSpPr>
                <p:nvPr/>
              </p:nvSpPr>
              <p:spPr bwMode="auto">
                <a:xfrm flipH="1">
                  <a:off x="1504" y="3204"/>
                  <a:ext cx="449" cy="33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=""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=""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="" xmlns:a14="http://schemas.microsoft.com/office/drawing/2010/main">
                      <a:effectLst>
                        <a:outerShdw blurRad="63500" dist="38099" dir="2700000" algn="ctr" rotWithShape="0">
                          <a:schemeClr val="bg2">
                            <a:alpha val="74998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 wrap="none">
                  <a:spAutoFit/>
                </a:bodyPr>
                <a:lstStyle>
                  <a:lvl1pPr eaLnBrk="0" hangingPunct="0">
                    <a:defRPr b="1">
                      <a:solidFill>
                        <a:srgbClr val="000066"/>
                      </a:solidFill>
                      <a:latin typeface="Arial" charset="0"/>
                      <a:ea typeface="ＭＳ Ｐゴシック" charset="0"/>
                      <a:cs typeface="Arial" charset="0"/>
                    </a:defRPr>
                  </a:lvl1pPr>
                  <a:lvl2pPr marL="742950" indent="-285750" eaLnBrk="0" hangingPunct="0">
                    <a:defRPr b="1">
                      <a:solidFill>
                        <a:srgbClr val="000066"/>
                      </a:solidFill>
                      <a:latin typeface="Arial" charset="0"/>
                      <a:ea typeface="Arial" charset="0"/>
                      <a:cs typeface="Arial" charset="0"/>
                    </a:defRPr>
                  </a:lvl2pPr>
                  <a:lvl3pPr marL="1143000" indent="-228600" eaLnBrk="0" hangingPunct="0">
                    <a:defRPr b="1">
                      <a:solidFill>
                        <a:srgbClr val="000066"/>
                      </a:solidFill>
                      <a:latin typeface="Arial" charset="0"/>
                      <a:ea typeface="Arial" charset="0"/>
                      <a:cs typeface="Arial" charset="0"/>
                    </a:defRPr>
                  </a:lvl3pPr>
                  <a:lvl4pPr marL="1600200" indent="-228600" eaLnBrk="0" hangingPunct="0">
                    <a:defRPr b="1">
                      <a:solidFill>
                        <a:srgbClr val="000066"/>
                      </a:solidFill>
                      <a:latin typeface="Arial" charset="0"/>
                      <a:ea typeface="Arial" charset="0"/>
                      <a:cs typeface="Arial" charset="0"/>
                    </a:defRPr>
                  </a:lvl4pPr>
                  <a:lvl5pPr marL="2057400" indent="-228600" eaLnBrk="0" hangingPunct="0">
                    <a:defRPr b="1">
                      <a:solidFill>
                        <a:srgbClr val="000066"/>
                      </a:solidFill>
                      <a:latin typeface="Arial" charset="0"/>
                      <a:ea typeface="Arial" charset="0"/>
                      <a:cs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b="1">
                      <a:solidFill>
                        <a:srgbClr val="000066"/>
                      </a:solidFill>
                      <a:latin typeface="Arial" charset="0"/>
                      <a:ea typeface="Arial" charset="0"/>
                      <a:cs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b="1">
                      <a:solidFill>
                        <a:srgbClr val="000066"/>
                      </a:solidFill>
                      <a:latin typeface="Arial" charset="0"/>
                      <a:ea typeface="Arial" charset="0"/>
                      <a:cs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b="1">
                      <a:solidFill>
                        <a:srgbClr val="000066"/>
                      </a:solidFill>
                      <a:latin typeface="Arial" charset="0"/>
                      <a:ea typeface="Arial" charset="0"/>
                      <a:cs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b="1">
                      <a:solidFill>
                        <a:srgbClr val="000066"/>
                      </a:solidFill>
                      <a:latin typeface="Arial" charset="0"/>
                      <a:ea typeface="Arial" charset="0"/>
                      <a:cs typeface="Arial" charset="0"/>
                    </a:defRPr>
                  </a:lvl9pPr>
                </a:lstStyle>
                <a:p>
                  <a:pPr algn="ctr" eaLnBrk="1" hangingPunct="1"/>
                  <a:r>
                    <a:rPr lang="en-US" sz="1400" b="0">
                      <a:solidFill>
                        <a:schemeClr val="tx1"/>
                      </a:solidFill>
                    </a:rPr>
                    <a:t>N-SLS</a:t>
                  </a:r>
                </a:p>
                <a:p>
                  <a:pPr algn="ctr" eaLnBrk="1" hangingPunct="1"/>
                  <a:r>
                    <a:rPr lang="en-US" sz="1400" b="0">
                      <a:solidFill>
                        <a:schemeClr val="tx1"/>
                      </a:solidFill>
                    </a:rPr>
                    <a:t>(</a:t>
                  </a:r>
                  <a:r>
                    <a:rPr lang="en-US" sz="1400" b="0">
                      <a:solidFill>
                        <a:schemeClr val="tx1"/>
                      </a:solidFill>
                      <a:sym typeface="Symbol" charset="0"/>
                    </a:rPr>
                    <a:t></a:t>
                  </a:r>
                  <a:r>
                    <a:rPr lang="en-US" sz="1400" b="0" baseline="-25000">
                      <a:solidFill>
                        <a:schemeClr val="tx1"/>
                      </a:solidFill>
                      <a:sym typeface="Symbol" charset="0"/>
                    </a:rPr>
                    <a:t>1</a:t>
                  </a:r>
                  <a:r>
                    <a:rPr lang="en-US" sz="1400" b="0">
                      <a:solidFill>
                        <a:schemeClr val="tx1"/>
                      </a:solidFill>
                    </a:rPr>
                    <a:t>)</a:t>
                  </a:r>
                </a:p>
              </p:txBody>
            </p:sp>
            <p:sp>
              <p:nvSpPr>
                <p:cNvPr id="34839" name="Text Box 53"/>
                <p:cNvSpPr txBox="1">
                  <a:spLocks noChangeArrowheads="1"/>
                </p:cNvSpPr>
                <p:nvPr/>
              </p:nvSpPr>
              <p:spPr bwMode="auto">
                <a:xfrm flipH="1">
                  <a:off x="2140" y="2680"/>
                  <a:ext cx="456" cy="194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=""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=""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="" xmlns:a14="http://schemas.microsoft.com/office/drawing/2010/main">
                      <a:effectLst>
                        <a:outerShdw blurRad="63500" dist="38099" dir="2700000" algn="ctr" rotWithShape="0">
                          <a:schemeClr val="bg2">
                            <a:alpha val="74998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 wrap="none">
                  <a:spAutoFit/>
                </a:bodyPr>
                <a:lstStyle>
                  <a:lvl1pPr eaLnBrk="0" hangingPunct="0">
                    <a:defRPr b="1">
                      <a:solidFill>
                        <a:srgbClr val="000066"/>
                      </a:solidFill>
                      <a:latin typeface="Arial" charset="0"/>
                      <a:ea typeface="ＭＳ Ｐゴシック" charset="0"/>
                      <a:cs typeface="Arial" charset="0"/>
                    </a:defRPr>
                  </a:lvl1pPr>
                  <a:lvl2pPr marL="742950" indent="-285750" eaLnBrk="0" hangingPunct="0">
                    <a:defRPr b="1">
                      <a:solidFill>
                        <a:srgbClr val="000066"/>
                      </a:solidFill>
                      <a:latin typeface="Arial" charset="0"/>
                      <a:ea typeface="Arial" charset="0"/>
                      <a:cs typeface="Arial" charset="0"/>
                    </a:defRPr>
                  </a:lvl2pPr>
                  <a:lvl3pPr marL="1143000" indent="-228600" eaLnBrk="0" hangingPunct="0">
                    <a:defRPr b="1">
                      <a:solidFill>
                        <a:srgbClr val="000066"/>
                      </a:solidFill>
                      <a:latin typeface="Arial" charset="0"/>
                      <a:ea typeface="Arial" charset="0"/>
                      <a:cs typeface="Arial" charset="0"/>
                    </a:defRPr>
                  </a:lvl3pPr>
                  <a:lvl4pPr marL="1600200" indent="-228600" eaLnBrk="0" hangingPunct="0">
                    <a:defRPr b="1">
                      <a:solidFill>
                        <a:srgbClr val="000066"/>
                      </a:solidFill>
                      <a:latin typeface="Arial" charset="0"/>
                      <a:ea typeface="Arial" charset="0"/>
                      <a:cs typeface="Arial" charset="0"/>
                    </a:defRPr>
                  </a:lvl4pPr>
                  <a:lvl5pPr marL="2057400" indent="-228600" eaLnBrk="0" hangingPunct="0">
                    <a:defRPr b="1">
                      <a:solidFill>
                        <a:srgbClr val="000066"/>
                      </a:solidFill>
                      <a:latin typeface="Arial" charset="0"/>
                      <a:ea typeface="Arial" charset="0"/>
                      <a:cs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b="1">
                      <a:solidFill>
                        <a:srgbClr val="000066"/>
                      </a:solidFill>
                      <a:latin typeface="Arial" charset="0"/>
                      <a:ea typeface="Arial" charset="0"/>
                      <a:cs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b="1">
                      <a:solidFill>
                        <a:srgbClr val="000066"/>
                      </a:solidFill>
                      <a:latin typeface="Arial" charset="0"/>
                      <a:ea typeface="Arial" charset="0"/>
                      <a:cs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b="1">
                      <a:solidFill>
                        <a:srgbClr val="000066"/>
                      </a:solidFill>
                      <a:latin typeface="Arial" charset="0"/>
                      <a:ea typeface="Arial" charset="0"/>
                      <a:cs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b="1">
                      <a:solidFill>
                        <a:srgbClr val="000066"/>
                      </a:solidFill>
                      <a:latin typeface="Arial" charset="0"/>
                      <a:ea typeface="Arial" charset="0"/>
                      <a:cs typeface="Arial" charset="0"/>
                    </a:defRPr>
                  </a:lvl9pPr>
                </a:lstStyle>
                <a:p>
                  <a:pPr algn="ctr" eaLnBrk="1" hangingPunct="1"/>
                  <a:r>
                    <a:rPr lang="en-US" sz="1400" b="0">
                      <a:solidFill>
                        <a:schemeClr val="tx1"/>
                      </a:solidFill>
                    </a:rPr>
                    <a:t>Barrier</a:t>
                  </a:r>
                </a:p>
              </p:txBody>
            </p:sp>
            <p:sp>
              <p:nvSpPr>
                <p:cNvPr id="34840" name="Line 54"/>
                <p:cNvSpPr>
                  <a:spLocks noChangeShapeType="1"/>
                </p:cNvSpPr>
                <p:nvPr/>
              </p:nvSpPr>
              <p:spPr bwMode="auto">
                <a:xfrm flipH="1">
                  <a:off x="2208" y="3832"/>
                  <a:ext cx="288" cy="144"/>
                </a:xfrm>
                <a:prstGeom prst="line">
                  <a:avLst/>
                </a:prstGeom>
                <a:noFill/>
                <a:ln w="1587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=""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="" xmlns:a14="http://schemas.microsoft.com/office/drawing/2010/main">
                      <a:effectLst>
                        <a:outerShdw blurRad="63500" dist="38099" dir="2700000" algn="ctr" rotWithShape="0">
                          <a:schemeClr val="bg2">
                            <a:alpha val="74998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4841" name="Line 55"/>
                <p:cNvSpPr>
                  <a:spLocks noChangeShapeType="1"/>
                </p:cNvSpPr>
                <p:nvPr/>
              </p:nvSpPr>
              <p:spPr bwMode="auto">
                <a:xfrm flipH="1">
                  <a:off x="2400" y="3544"/>
                  <a:ext cx="0" cy="144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 type="stealth" w="sm" len="med"/>
                  <a:tailEnd type="stealth" w="sm" len="med"/>
                </a:ln>
                <a:effectLst/>
                <a:extLst>
                  <a:ext uri="{909E8E84-426E-40dd-AFC4-6F175D3DCCD1}">
                    <a14:hiddenFill xmlns=""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="" xmlns:a14="http://schemas.microsoft.com/office/drawing/2010/main">
                      <a:effectLst>
                        <a:outerShdw blurRad="63500" dist="38099" dir="2700000" algn="ctr" rotWithShape="0">
                          <a:schemeClr val="bg2">
                            <a:alpha val="74998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4842" name="Text Box 56"/>
                <p:cNvSpPr txBox="1">
                  <a:spLocks noChangeArrowheads="1"/>
                </p:cNvSpPr>
                <p:nvPr/>
              </p:nvSpPr>
              <p:spPr bwMode="auto">
                <a:xfrm flipH="1">
                  <a:off x="2162" y="3544"/>
                  <a:ext cx="270" cy="15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=""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=""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="" xmlns:a14="http://schemas.microsoft.com/office/drawing/2010/main">
                      <a:effectLst>
                        <a:outerShdw blurRad="63500" dist="38099" dir="2700000" algn="ctr" rotWithShape="0">
                          <a:schemeClr val="bg2">
                            <a:alpha val="74998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 wrap="none">
                  <a:spAutoFit/>
                </a:bodyPr>
                <a:lstStyle>
                  <a:lvl1pPr eaLnBrk="0" hangingPunct="0">
                    <a:defRPr b="1">
                      <a:solidFill>
                        <a:srgbClr val="000066"/>
                      </a:solidFill>
                      <a:latin typeface="Arial" charset="0"/>
                      <a:ea typeface="ＭＳ Ｐゴシック" charset="0"/>
                      <a:cs typeface="Arial" charset="0"/>
                    </a:defRPr>
                  </a:lvl1pPr>
                  <a:lvl2pPr marL="742950" indent="-285750" eaLnBrk="0" hangingPunct="0">
                    <a:defRPr b="1">
                      <a:solidFill>
                        <a:srgbClr val="000066"/>
                      </a:solidFill>
                      <a:latin typeface="Arial" charset="0"/>
                      <a:ea typeface="Arial" charset="0"/>
                      <a:cs typeface="Arial" charset="0"/>
                    </a:defRPr>
                  </a:lvl2pPr>
                  <a:lvl3pPr marL="1143000" indent="-228600" eaLnBrk="0" hangingPunct="0">
                    <a:defRPr b="1">
                      <a:solidFill>
                        <a:srgbClr val="000066"/>
                      </a:solidFill>
                      <a:latin typeface="Arial" charset="0"/>
                      <a:ea typeface="Arial" charset="0"/>
                      <a:cs typeface="Arial" charset="0"/>
                    </a:defRPr>
                  </a:lvl3pPr>
                  <a:lvl4pPr marL="1600200" indent="-228600" eaLnBrk="0" hangingPunct="0">
                    <a:defRPr b="1">
                      <a:solidFill>
                        <a:srgbClr val="000066"/>
                      </a:solidFill>
                      <a:latin typeface="Arial" charset="0"/>
                      <a:ea typeface="Arial" charset="0"/>
                      <a:cs typeface="Arial" charset="0"/>
                    </a:defRPr>
                  </a:lvl4pPr>
                  <a:lvl5pPr marL="2057400" indent="-228600" eaLnBrk="0" hangingPunct="0">
                    <a:defRPr b="1">
                      <a:solidFill>
                        <a:srgbClr val="000066"/>
                      </a:solidFill>
                      <a:latin typeface="Arial" charset="0"/>
                      <a:ea typeface="Arial" charset="0"/>
                      <a:cs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b="1">
                      <a:solidFill>
                        <a:srgbClr val="000066"/>
                      </a:solidFill>
                      <a:latin typeface="Arial" charset="0"/>
                      <a:ea typeface="Arial" charset="0"/>
                      <a:cs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b="1">
                      <a:solidFill>
                        <a:srgbClr val="000066"/>
                      </a:solidFill>
                      <a:latin typeface="Arial" charset="0"/>
                      <a:ea typeface="Arial" charset="0"/>
                      <a:cs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b="1">
                      <a:solidFill>
                        <a:srgbClr val="000066"/>
                      </a:solidFill>
                      <a:latin typeface="Arial" charset="0"/>
                      <a:ea typeface="Arial" charset="0"/>
                      <a:cs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b="1">
                      <a:solidFill>
                        <a:srgbClr val="000066"/>
                      </a:solidFill>
                      <a:latin typeface="Arial" charset="0"/>
                      <a:ea typeface="Arial" charset="0"/>
                      <a:cs typeface="Arial" charset="0"/>
                    </a:defRPr>
                  </a:lvl9pPr>
                </a:lstStyle>
                <a:p>
                  <a:pPr algn="ctr" eaLnBrk="1" hangingPunct="1"/>
                  <a:r>
                    <a:rPr lang="en-US" sz="1000" b="0">
                      <a:solidFill>
                        <a:schemeClr val="tx1"/>
                      </a:solidFill>
                    </a:rPr>
                    <a:t>V</a:t>
                  </a:r>
                  <a:r>
                    <a:rPr lang="en-US" sz="1000" b="0" baseline="-25000">
                      <a:solidFill>
                        <a:schemeClr val="tx1"/>
                      </a:solidFill>
                    </a:rPr>
                    <a:t>bias</a:t>
                  </a:r>
                  <a:endParaRPr lang="en-US" sz="1000" b="0">
                    <a:solidFill>
                      <a:schemeClr val="tx1"/>
                    </a:solidFill>
                  </a:endParaRPr>
                </a:p>
              </p:txBody>
            </p:sp>
            <p:grpSp>
              <p:nvGrpSpPr>
                <p:cNvPr id="34843" name="Group 57"/>
                <p:cNvGrpSpPr>
                  <a:grpSpLocks/>
                </p:cNvGrpSpPr>
                <p:nvPr/>
              </p:nvGrpSpPr>
              <p:grpSpPr bwMode="auto">
                <a:xfrm flipH="1">
                  <a:off x="3264" y="3604"/>
                  <a:ext cx="144" cy="144"/>
                  <a:chOff x="1056" y="2400"/>
                  <a:chExt cx="144" cy="144"/>
                </a:xfrm>
              </p:grpSpPr>
              <p:sp>
                <p:nvSpPr>
                  <p:cNvPr id="34858" name="Oval 58"/>
                  <p:cNvSpPr>
                    <a:spLocks noChangeArrowheads="1"/>
                  </p:cNvSpPr>
                  <p:nvPr/>
                </p:nvSpPr>
                <p:spPr bwMode="auto">
                  <a:xfrm>
                    <a:off x="1056" y="2400"/>
                    <a:ext cx="144" cy="144"/>
                  </a:xfrm>
                  <a:prstGeom prst="ellipse">
                    <a:avLst/>
                  </a:prstGeom>
                  <a:noFill/>
                  <a:ln w="19050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=""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="" xmlns:a14="http://schemas.microsoft.com/office/drawing/2010/main">
                        <a:effectLst>
                          <a:outerShdw blurRad="63500" dist="38099" dir="2700000" algn="ctr" rotWithShape="0">
                            <a:schemeClr val="bg2">
                              <a:alpha val="74998"/>
                            </a:schemeClr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4859" name="Line 59"/>
                  <p:cNvSpPr>
                    <a:spLocks noChangeShapeType="1"/>
                  </p:cNvSpPr>
                  <p:nvPr/>
                </p:nvSpPr>
                <p:spPr bwMode="auto">
                  <a:xfrm>
                    <a:off x="1080" y="2476"/>
                    <a:ext cx="96" cy="0"/>
                  </a:xfrm>
                  <a:prstGeom prst="line">
                    <a:avLst/>
                  </a:prstGeom>
                  <a:noFill/>
                  <a:ln w="19050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=""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="" xmlns:a14="http://schemas.microsoft.com/office/drawing/2010/main">
                        <a:effectLst>
                          <a:outerShdw blurRad="63500" dist="38099" dir="2700000" algn="ctr" rotWithShape="0">
                            <a:schemeClr val="bg2">
                              <a:alpha val="74998"/>
                            </a:schemeClr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4844" name="Group 60"/>
                <p:cNvGrpSpPr>
                  <a:grpSpLocks/>
                </p:cNvGrpSpPr>
                <p:nvPr/>
              </p:nvGrpSpPr>
              <p:grpSpPr bwMode="auto">
                <a:xfrm flipH="1">
                  <a:off x="1152" y="3752"/>
                  <a:ext cx="144" cy="144"/>
                  <a:chOff x="3504" y="1840"/>
                  <a:chExt cx="144" cy="144"/>
                </a:xfrm>
              </p:grpSpPr>
              <p:sp>
                <p:nvSpPr>
                  <p:cNvPr id="34855" name="Oval 61"/>
                  <p:cNvSpPr>
                    <a:spLocks noChangeArrowheads="1"/>
                  </p:cNvSpPr>
                  <p:nvPr/>
                </p:nvSpPr>
                <p:spPr bwMode="auto">
                  <a:xfrm>
                    <a:off x="3504" y="1840"/>
                    <a:ext cx="144" cy="144"/>
                  </a:xfrm>
                  <a:prstGeom prst="ellipse">
                    <a:avLst/>
                  </a:prstGeom>
                  <a:noFill/>
                  <a:ln w="19050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=""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="" xmlns:a14="http://schemas.microsoft.com/office/drawing/2010/main">
                        <a:effectLst>
                          <a:outerShdw blurRad="63500" dist="38099" dir="2700000" algn="ctr" rotWithShape="0">
                            <a:schemeClr val="bg2">
                              <a:alpha val="74998"/>
                            </a:schemeClr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4856" name="Line 62"/>
                  <p:cNvSpPr>
                    <a:spLocks noChangeShapeType="1"/>
                  </p:cNvSpPr>
                  <p:nvPr/>
                </p:nvSpPr>
                <p:spPr bwMode="auto">
                  <a:xfrm>
                    <a:off x="3528" y="1916"/>
                    <a:ext cx="96" cy="0"/>
                  </a:xfrm>
                  <a:prstGeom prst="line">
                    <a:avLst/>
                  </a:prstGeom>
                  <a:noFill/>
                  <a:ln w="19050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=""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="" xmlns:a14="http://schemas.microsoft.com/office/drawing/2010/main">
                        <a:effectLst>
                          <a:outerShdw blurRad="63500" dist="38099" dir="2700000" algn="ctr" rotWithShape="0">
                            <a:schemeClr val="bg2">
                              <a:alpha val="74998"/>
                            </a:schemeClr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34857" name="Line 63"/>
                  <p:cNvSpPr>
                    <a:spLocks noChangeShapeType="1"/>
                  </p:cNvSpPr>
                  <p:nvPr/>
                </p:nvSpPr>
                <p:spPr bwMode="auto">
                  <a:xfrm rot="-5400000">
                    <a:off x="3528" y="1916"/>
                    <a:ext cx="96" cy="0"/>
                  </a:xfrm>
                  <a:prstGeom prst="line">
                    <a:avLst/>
                  </a:prstGeom>
                  <a:noFill/>
                  <a:ln w="19050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=""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="" xmlns:a14="http://schemas.microsoft.com/office/drawing/2010/main">
                        <a:effectLst>
                          <a:outerShdw blurRad="63500" dist="38099" dir="2700000" algn="ctr" rotWithShape="0">
                            <a:schemeClr val="bg2">
                              <a:alpha val="74998"/>
                            </a:schemeClr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  <p:sp>
              <p:nvSpPr>
                <p:cNvPr id="34845" name="Line 64"/>
                <p:cNvSpPr>
                  <a:spLocks noChangeShapeType="1"/>
                </p:cNvSpPr>
                <p:nvPr/>
              </p:nvSpPr>
              <p:spPr bwMode="auto">
                <a:xfrm flipH="1" flipV="1">
                  <a:off x="2016" y="3552"/>
                  <a:ext cx="0" cy="48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 type="stealth" w="sm" len="lg"/>
                </a:ln>
                <a:effectLst/>
                <a:extLst>
                  <a:ext uri="{909E8E84-426E-40dd-AFC4-6F175D3DCCD1}">
                    <a14:hiddenFill xmlns=""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="" xmlns:a14="http://schemas.microsoft.com/office/drawing/2010/main">
                      <a:effectLst>
                        <a:outerShdw blurRad="63500" dist="38099" dir="2700000" algn="ctr" rotWithShape="0">
                          <a:schemeClr val="bg2">
                            <a:alpha val="74998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4846" name="Line 65"/>
                <p:cNvSpPr>
                  <a:spLocks noChangeShapeType="1"/>
                </p:cNvSpPr>
                <p:nvPr/>
              </p:nvSpPr>
              <p:spPr bwMode="auto">
                <a:xfrm>
                  <a:off x="2016" y="4028"/>
                  <a:ext cx="384" cy="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 type="stealth" w="sm" len="lg"/>
                </a:ln>
                <a:effectLst/>
                <a:extLst>
                  <a:ext uri="{909E8E84-426E-40dd-AFC4-6F175D3DCCD1}">
                    <a14:hiddenFill xmlns=""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="" xmlns:a14="http://schemas.microsoft.com/office/drawing/2010/main">
                      <a:effectLst>
                        <a:outerShdw blurRad="63500" dist="38099" dir="2700000" algn="ctr" rotWithShape="0">
                          <a:schemeClr val="bg2">
                            <a:alpha val="74998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4847" name="Line 66"/>
                <p:cNvSpPr>
                  <a:spLocks noChangeShapeType="1"/>
                </p:cNvSpPr>
                <p:nvPr/>
              </p:nvSpPr>
              <p:spPr bwMode="auto">
                <a:xfrm flipH="1">
                  <a:off x="1628" y="3564"/>
                  <a:ext cx="384" cy="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 type="stealth" w="sm" len="lg"/>
                </a:ln>
                <a:effectLst/>
                <a:extLst>
                  <a:ext uri="{909E8E84-426E-40dd-AFC4-6F175D3DCCD1}">
                    <a14:hiddenFill xmlns=""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="" xmlns:a14="http://schemas.microsoft.com/office/drawing/2010/main">
                      <a:effectLst>
                        <a:outerShdw blurRad="63500" dist="38099" dir="2700000" algn="ctr" rotWithShape="0">
                          <a:schemeClr val="bg2">
                            <a:alpha val="74998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grpSp>
              <p:nvGrpSpPr>
                <p:cNvPr id="34848" name="Group 67"/>
                <p:cNvGrpSpPr>
                  <a:grpSpLocks/>
                </p:cNvGrpSpPr>
                <p:nvPr/>
              </p:nvGrpSpPr>
              <p:grpSpPr bwMode="auto">
                <a:xfrm flipH="1">
                  <a:off x="952" y="3668"/>
                  <a:ext cx="344" cy="316"/>
                  <a:chOff x="3400" y="3520"/>
                  <a:chExt cx="344" cy="316"/>
                </a:xfrm>
              </p:grpSpPr>
              <p:grpSp>
                <p:nvGrpSpPr>
                  <p:cNvPr id="34849" name="Group 68"/>
                  <p:cNvGrpSpPr>
                    <a:grpSpLocks/>
                  </p:cNvGrpSpPr>
                  <p:nvPr/>
                </p:nvGrpSpPr>
                <p:grpSpPr bwMode="auto">
                  <a:xfrm flipH="1">
                    <a:off x="3400" y="3520"/>
                    <a:ext cx="336" cy="59"/>
                    <a:chOff x="1107" y="3192"/>
                    <a:chExt cx="285" cy="104"/>
                  </a:xfrm>
                </p:grpSpPr>
                <p:sp>
                  <p:nvSpPr>
                    <p:cNvPr id="34853" name="AutoShape 69"/>
                    <p:cNvSpPr>
                      <a:spLocks noChangeArrowheads="1"/>
                    </p:cNvSpPr>
                    <p:nvPr/>
                  </p:nvSpPr>
                  <p:spPr bwMode="auto">
                    <a:xfrm rot="5400000">
                      <a:off x="1320" y="3192"/>
                      <a:ext cx="48" cy="96"/>
                    </a:xfrm>
                    <a:prstGeom prst="triangle">
                      <a:avLst>
                        <a:gd name="adj" fmla="val 50000"/>
                      </a:avLst>
                    </a:prstGeom>
                    <a:solidFill>
                      <a:srgbClr val="000000"/>
                    </a:solidFill>
                    <a:ln w="19050">
                      <a:solidFill>
                        <a:srgbClr val="FF0000"/>
                      </a:solidFill>
                      <a:miter lim="800000"/>
                      <a:headEnd/>
                      <a:tailEnd/>
                    </a:ln>
                  </p:spPr>
                  <p:txBody>
                    <a:bodyPr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4854" name="Freeform 70"/>
                    <p:cNvSpPr>
                      <a:spLocks/>
                    </p:cNvSpPr>
                    <p:nvPr/>
                  </p:nvSpPr>
                  <p:spPr bwMode="auto">
                    <a:xfrm>
                      <a:off x="1107" y="3192"/>
                      <a:ext cx="192" cy="104"/>
                    </a:xfrm>
                    <a:custGeom>
                      <a:avLst/>
                      <a:gdLst>
                        <a:gd name="T0" fmla="*/ 0 w 192"/>
                        <a:gd name="T1" fmla="*/ 96 h 104"/>
                        <a:gd name="T2" fmla="*/ 48 w 192"/>
                        <a:gd name="T3" fmla="*/ 0 h 104"/>
                        <a:gd name="T4" fmla="*/ 48 w 192"/>
                        <a:gd name="T5" fmla="*/ 96 h 104"/>
                        <a:gd name="T6" fmla="*/ 96 w 192"/>
                        <a:gd name="T7" fmla="*/ 0 h 104"/>
                        <a:gd name="T8" fmla="*/ 96 w 192"/>
                        <a:gd name="T9" fmla="*/ 96 h 104"/>
                        <a:gd name="T10" fmla="*/ 144 w 192"/>
                        <a:gd name="T11" fmla="*/ 0 h 104"/>
                        <a:gd name="T12" fmla="*/ 144 w 192"/>
                        <a:gd name="T13" fmla="*/ 96 h 104"/>
                        <a:gd name="T14" fmla="*/ 192 w 192"/>
                        <a:gd name="T15" fmla="*/ 48 h 104"/>
                        <a:gd name="T16" fmla="*/ 0 60000 65536"/>
                        <a:gd name="T17" fmla="*/ 0 60000 65536"/>
                        <a:gd name="T18" fmla="*/ 0 60000 65536"/>
                        <a:gd name="T19" fmla="*/ 0 60000 65536"/>
                        <a:gd name="T20" fmla="*/ 0 60000 65536"/>
                        <a:gd name="T21" fmla="*/ 0 60000 65536"/>
                        <a:gd name="T22" fmla="*/ 0 60000 65536"/>
                        <a:gd name="T23" fmla="*/ 0 60000 65536"/>
                      </a:gdLst>
                      <a:ahLst/>
                      <a:cxnLst>
                        <a:cxn ang="T16">
                          <a:pos x="T0" y="T1"/>
                        </a:cxn>
                        <a:cxn ang="T17">
                          <a:pos x="T2" y="T3"/>
                        </a:cxn>
                        <a:cxn ang="T18">
                          <a:pos x="T4" y="T5"/>
                        </a:cxn>
                        <a:cxn ang="T19">
                          <a:pos x="T6" y="T7"/>
                        </a:cxn>
                        <a:cxn ang="T20">
                          <a:pos x="T8" y="T9"/>
                        </a:cxn>
                        <a:cxn ang="T21">
                          <a:pos x="T10" y="T11"/>
                        </a:cxn>
                        <a:cxn ang="T22">
                          <a:pos x="T12" y="T13"/>
                        </a:cxn>
                        <a:cxn ang="T23">
                          <a:pos x="T14" y="T15"/>
                        </a:cxn>
                      </a:cxnLst>
                      <a:rect l="0" t="0" r="r" b="b"/>
                      <a:pathLst>
                        <a:path w="192" h="104">
                          <a:moveTo>
                            <a:pt x="0" y="96"/>
                          </a:moveTo>
                          <a:cubicBezTo>
                            <a:pt x="20" y="48"/>
                            <a:pt x="40" y="0"/>
                            <a:pt x="48" y="0"/>
                          </a:cubicBezTo>
                          <a:cubicBezTo>
                            <a:pt x="56" y="0"/>
                            <a:pt x="40" y="96"/>
                            <a:pt x="48" y="96"/>
                          </a:cubicBezTo>
                          <a:cubicBezTo>
                            <a:pt x="56" y="96"/>
                            <a:pt x="88" y="0"/>
                            <a:pt x="96" y="0"/>
                          </a:cubicBezTo>
                          <a:cubicBezTo>
                            <a:pt x="104" y="0"/>
                            <a:pt x="88" y="96"/>
                            <a:pt x="96" y="96"/>
                          </a:cubicBezTo>
                          <a:cubicBezTo>
                            <a:pt x="104" y="96"/>
                            <a:pt x="136" y="0"/>
                            <a:pt x="144" y="0"/>
                          </a:cubicBezTo>
                          <a:cubicBezTo>
                            <a:pt x="152" y="0"/>
                            <a:pt x="136" y="88"/>
                            <a:pt x="144" y="96"/>
                          </a:cubicBezTo>
                          <a:cubicBezTo>
                            <a:pt x="152" y="104"/>
                            <a:pt x="172" y="76"/>
                            <a:pt x="192" y="48"/>
                          </a:cubicBezTo>
                        </a:path>
                      </a:pathLst>
                    </a:custGeom>
                    <a:noFill/>
                    <a:ln w="19050">
                      <a:solidFill>
                        <a:srgbClr val="FF0000"/>
                      </a:solidFill>
                      <a:round/>
                      <a:headEnd/>
                      <a:tailEnd/>
                    </a:ln>
                    <a:effectLst/>
                    <a:extLst>
                      <a:ext uri="{909E8E84-426E-40dd-AFC4-6F175D3DCCD1}">
                        <a14:hiddenFill xmlns="" xmlns:a14="http://schemas.microsoft.com/office/drawing/2010/main">
                          <a:solidFill>
                            <a:srgbClr val="00CC99"/>
                          </a:solidFill>
                        </a14:hiddenFill>
                      </a:ext>
                      <a:ext uri="{AF507438-7753-43e0-B8FC-AC1667EBCBE1}">
                        <a14:hiddenEffects xmlns=""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34850" name="Group 71"/>
                  <p:cNvGrpSpPr>
                    <a:grpSpLocks/>
                  </p:cNvGrpSpPr>
                  <p:nvPr/>
                </p:nvGrpSpPr>
                <p:grpSpPr bwMode="auto">
                  <a:xfrm flipH="1">
                    <a:off x="3408" y="3777"/>
                    <a:ext cx="336" cy="59"/>
                    <a:chOff x="1107" y="3192"/>
                    <a:chExt cx="285" cy="104"/>
                  </a:xfrm>
                </p:grpSpPr>
                <p:sp>
                  <p:nvSpPr>
                    <p:cNvPr id="34851" name="AutoShape 72"/>
                    <p:cNvSpPr>
                      <a:spLocks noChangeArrowheads="1"/>
                    </p:cNvSpPr>
                    <p:nvPr/>
                  </p:nvSpPr>
                  <p:spPr bwMode="auto">
                    <a:xfrm rot="5400000">
                      <a:off x="1320" y="3192"/>
                      <a:ext cx="48" cy="96"/>
                    </a:xfrm>
                    <a:prstGeom prst="triangle">
                      <a:avLst>
                        <a:gd name="adj" fmla="val 50000"/>
                      </a:avLst>
                    </a:prstGeom>
                    <a:solidFill>
                      <a:srgbClr val="000000"/>
                    </a:solidFill>
                    <a:ln w="19050">
                      <a:solidFill>
                        <a:srgbClr val="0000FF"/>
                      </a:solidFill>
                      <a:miter lim="800000"/>
                      <a:headEnd/>
                      <a:tailEnd/>
                    </a:ln>
                  </p:spPr>
                  <p:txBody>
                    <a:bodyPr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4852" name="Freeform 73"/>
                    <p:cNvSpPr>
                      <a:spLocks/>
                    </p:cNvSpPr>
                    <p:nvPr/>
                  </p:nvSpPr>
                  <p:spPr bwMode="auto">
                    <a:xfrm>
                      <a:off x="1107" y="3192"/>
                      <a:ext cx="192" cy="104"/>
                    </a:xfrm>
                    <a:custGeom>
                      <a:avLst/>
                      <a:gdLst>
                        <a:gd name="T0" fmla="*/ 0 w 192"/>
                        <a:gd name="T1" fmla="*/ 96 h 104"/>
                        <a:gd name="T2" fmla="*/ 48 w 192"/>
                        <a:gd name="T3" fmla="*/ 0 h 104"/>
                        <a:gd name="T4" fmla="*/ 48 w 192"/>
                        <a:gd name="T5" fmla="*/ 96 h 104"/>
                        <a:gd name="T6" fmla="*/ 96 w 192"/>
                        <a:gd name="T7" fmla="*/ 0 h 104"/>
                        <a:gd name="T8" fmla="*/ 96 w 192"/>
                        <a:gd name="T9" fmla="*/ 96 h 104"/>
                        <a:gd name="T10" fmla="*/ 144 w 192"/>
                        <a:gd name="T11" fmla="*/ 0 h 104"/>
                        <a:gd name="T12" fmla="*/ 144 w 192"/>
                        <a:gd name="T13" fmla="*/ 96 h 104"/>
                        <a:gd name="T14" fmla="*/ 192 w 192"/>
                        <a:gd name="T15" fmla="*/ 48 h 104"/>
                        <a:gd name="T16" fmla="*/ 0 60000 65536"/>
                        <a:gd name="T17" fmla="*/ 0 60000 65536"/>
                        <a:gd name="T18" fmla="*/ 0 60000 65536"/>
                        <a:gd name="T19" fmla="*/ 0 60000 65536"/>
                        <a:gd name="T20" fmla="*/ 0 60000 65536"/>
                        <a:gd name="T21" fmla="*/ 0 60000 65536"/>
                        <a:gd name="T22" fmla="*/ 0 60000 65536"/>
                        <a:gd name="T23" fmla="*/ 0 60000 65536"/>
                      </a:gdLst>
                      <a:ahLst/>
                      <a:cxnLst>
                        <a:cxn ang="T16">
                          <a:pos x="T0" y="T1"/>
                        </a:cxn>
                        <a:cxn ang="T17">
                          <a:pos x="T2" y="T3"/>
                        </a:cxn>
                        <a:cxn ang="T18">
                          <a:pos x="T4" y="T5"/>
                        </a:cxn>
                        <a:cxn ang="T19">
                          <a:pos x="T6" y="T7"/>
                        </a:cxn>
                        <a:cxn ang="T20">
                          <a:pos x="T8" y="T9"/>
                        </a:cxn>
                        <a:cxn ang="T21">
                          <a:pos x="T10" y="T11"/>
                        </a:cxn>
                        <a:cxn ang="T22">
                          <a:pos x="T12" y="T13"/>
                        </a:cxn>
                        <a:cxn ang="T23">
                          <a:pos x="T14" y="T15"/>
                        </a:cxn>
                      </a:cxnLst>
                      <a:rect l="0" t="0" r="r" b="b"/>
                      <a:pathLst>
                        <a:path w="192" h="104">
                          <a:moveTo>
                            <a:pt x="0" y="96"/>
                          </a:moveTo>
                          <a:cubicBezTo>
                            <a:pt x="20" y="48"/>
                            <a:pt x="40" y="0"/>
                            <a:pt x="48" y="0"/>
                          </a:cubicBezTo>
                          <a:cubicBezTo>
                            <a:pt x="56" y="0"/>
                            <a:pt x="40" y="96"/>
                            <a:pt x="48" y="96"/>
                          </a:cubicBezTo>
                          <a:cubicBezTo>
                            <a:pt x="56" y="96"/>
                            <a:pt x="88" y="0"/>
                            <a:pt x="96" y="0"/>
                          </a:cubicBezTo>
                          <a:cubicBezTo>
                            <a:pt x="104" y="0"/>
                            <a:pt x="88" y="96"/>
                            <a:pt x="96" y="96"/>
                          </a:cubicBezTo>
                          <a:cubicBezTo>
                            <a:pt x="104" y="96"/>
                            <a:pt x="136" y="0"/>
                            <a:pt x="144" y="0"/>
                          </a:cubicBezTo>
                          <a:cubicBezTo>
                            <a:pt x="152" y="0"/>
                            <a:pt x="136" y="88"/>
                            <a:pt x="144" y="96"/>
                          </a:cubicBezTo>
                          <a:cubicBezTo>
                            <a:pt x="152" y="104"/>
                            <a:pt x="172" y="76"/>
                            <a:pt x="192" y="48"/>
                          </a:cubicBezTo>
                        </a:path>
                      </a:pathLst>
                    </a:custGeom>
                    <a:noFill/>
                    <a:ln w="19050">
                      <a:solidFill>
                        <a:srgbClr val="0000FF"/>
                      </a:solidFill>
                      <a:round/>
                      <a:headEnd/>
                      <a:tailEnd/>
                    </a:ln>
                    <a:effectLst/>
                    <a:extLst>
                      <a:ext uri="{909E8E84-426E-40dd-AFC4-6F175D3DCCD1}">
                        <a14:hiddenFill xmlns="" xmlns:a14="http://schemas.microsoft.com/office/drawing/2010/main">
                          <a:solidFill>
                            <a:srgbClr val="00CC99"/>
                          </a:solidFill>
                        </a14:hiddenFill>
                      </a:ext>
                      <a:ext uri="{AF507438-7753-43e0-B8FC-AC1667EBCBE1}">
                        <a14:hiddenEffects xmlns=""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</p:grpSp>
            </p:grpSp>
          </p:grpSp>
        </p:grpSp>
        <p:sp>
          <p:nvSpPr>
            <p:cNvPr id="1727562" name="Text Box 74"/>
            <p:cNvSpPr txBox="1">
              <a:spLocks noChangeArrowheads="1"/>
            </p:cNvSpPr>
            <p:nvPr/>
          </p:nvSpPr>
          <p:spPr bwMode="auto">
            <a:xfrm>
              <a:off x="1283" y="2637"/>
              <a:ext cx="3009" cy="213"/>
            </a:xfrm>
            <a:prstGeom prst="rect">
              <a:avLst/>
            </a:prstGeom>
            <a:gradFill rotWithShape="1">
              <a:gsLst>
                <a:gs pos="0">
                  <a:schemeClr val="hlink">
                    <a:gamma/>
                    <a:shade val="46275"/>
                    <a:invGamma/>
                  </a:schemeClr>
                </a:gs>
                <a:gs pos="100000">
                  <a:schemeClr val="hlink"/>
                </a:gs>
              </a:gsLst>
              <a:lin ang="18900000" scaled="1"/>
            </a:gradFill>
            <a:ln w="9525">
              <a:solidFill>
                <a:srgbClr val="3366FF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en-US" sz="1600" b="0" dirty="0">
                  <a:solidFill>
                    <a:schemeClr val="bg1"/>
                  </a:solidFill>
                  <a:latin typeface="Arial" pitchFamily="34" charset="0"/>
                  <a:ea typeface="+mn-ea"/>
                  <a:cs typeface="Arial" pitchFamily="34" charset="0"/>
                </a:rPr>
                <a:t>Dual-color detection using </a:t>
              </a:r>
              <a:r>
                <a:rPr lang="en-US" sz="1600" b="0" dirty="0" err="1">
                  <a:solidFill>
                    <a:schemeClr val="bg1"/>
                  </a:solidFill>
                  <a:latin typeface="Arial" pitchFamily="34" charset="0"/>
                  <a:ea typeface="+mn-ea"/>
                  <a:cs typeface="Arial" pitchFamily="34" charset="0"/>
                </a:rPr>
                <a:t>nBn</a:t>
              </a:r>
              <a:r>
                <a:rPr lang="en-US" sz="1600" b="0" dirty="0">
                  <a:solidFill>
                    <a:schemeClr val="bg1"/>
                  </a:solidFill>
                  <a:latin typeface="Arial" pitchFamily="34" charset="0"/>
                  <a:ea typeface="+mn-ea"/>
                  <a:cs typeface="Arial" pitchFamily="34" charset="0"/>
                </a:rPr>
                <a:t> based </a:t>
              </a:r>
              <a:r>
                <a:rPr lang="en-US" sz="1600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T2SL</a:t>
              </a:r>
              <a:r>
                <a:rPr lang="en-US" sz="1600" b="0" dirty="0">
                  <a:solidFill>
                    <a:schemeClr val="bg1"/>
                  </a:solidFill>
                  <a:latin typeface="Arial" pitchFamily="34" charset="0"/>
                  <a:ea typeface="+mn-ea"/>
                  <a:cs typeface="Arial" pitchFamily="34" charset="0"/>
                </a:rPr>
                <a:t> detectors</a:t>
              </a:r>
              <a:endParaRPr lang="en-US" sz="1600" b="0" baseline="30000" dirty="0">
                <a:solidFill>
                  <a:schemeClr val="bg1"/>
                </a:solidFill>
                <a:latin typeface="Arial" pitchFamily="34" charset="0"/>
                <a:ea typeface="+mn-ea"/>
                <a:cs typeface="Arial" pitchFamily="34" charset="0"/>
              </a:endParaRPr>
            </a:p>
          </p:txBody>
        </p:sp>
      </p:grp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D5C8D-4834-AC45-9607-CDD4E1B34B0F}" type="slidenum">
              <a:rPr lang="en-US" smtClean="0"/>
              <a:t>18</a:t>
            </a:fld>
            <a:endParaRPr lang="en-US"/>
          </a:p>
        </p:txBody>
      </p:sp>
      <p:sp>
        <p:nvSpPr>
          <p:cNvPr id="79" name="Title 2"/>
          <p:cNvSpPr txBox="1">
            <a:spLocks/>
          </p:cNvSpPr>
          <p:nvPr/>
        </p:nvSpPr>
        <p:spPr>
          <a:xfrm>
            <a:off x="1058129" y="204720"/>
            <a:ext cx="7289753" cy="381000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dirty="0"/>
              <a:t>2 Color </a:t>
            </a:r>
            <a:r>
              <a:rPr lang="en-US" sz="2800" dirty="0" err="1"/>
              <a:t>nBn</a:t>
            </a:r>
            <a:r>
              <a:rPr lang="en-US" sz="2800" dirty="0"/>
              <a:t> </a:t>
            </a:r>
            <a:r>
              <a:rPr lang="en-US" sz="2800" dirty="0" err="1"/>
              <a:t>Superlattice</a:t>
            </a:r>
            <a:r>
              <a:rPr lang="en-US" sz="2800" dirty="0"/>
              <a:t> Detectors</a:t>
            </a:r>
          </a:p>
        </p:txBody>
      </p:sp>
    </p:spTree>
    <p:extLst>
      <p:ext uri="{BB962C8B-B14F-4D97-AF65-F5344CB8AC3E}">
        <p14:creationId xmlns:p14="http://schemas.microsoft.com/office/powerpoint/2010/main" val="37936029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7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7274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19</a:t>
            </a:fld>
            <a:endParaRPr lang="en-US"/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89836933"/>
              </p:ext>
            </p:extLst>
          </p:nvPr>
        </p:nvGraphicFramePr>
        <p:xfrm>
          <a:off x="3735270" y="762000"/>
          <a:ext cx="5195336" cy="4343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847" name="Graph" r:id="rId4" imgW="3928320" imgH="3013920" progId="">
                  <p:embed/>
                </p:oleObj>
              </mc:Choice>
              <mc:Fallback>
                <p:oleObj name="Graph" r:id="rId4" imgW="3928320" imgH="3013920" progId="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4292" t="8882" r="12122"/>
                      <a:stretch>
                        <a:fillRect/>
                      </a:stretch>
                    </p:blipFill>
                    <p:spPr bwMode="auto">
                      <a:xfrm>
                        <a:off x="3735270" y="762000"/>
                        <a:ext cx="5195336" cy="4343400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Content Placeholder 1"/>
          <p:cNvSpPr>
            <a:spLocks noGrp="1"/>
          </p:cNvSpPr>
          <p:nvPr>
            <p:ph idx="1"/>
          </p:nvPr>
        </p:nvSpPr>
        <p:spPr>
          <a:xfrm>
            <a:off x="3886200" y="5105400"/>
            <a:ext cx="5181600" cy="914400"/>
          </a:xfrm>
          <a:solidFill>
            <a:srgbClr val="FFFFCC"/>
          </a:solidFill>
          <a:ln>
            <a:solidFill>
              <a:schemeClr val="tx1"/>
            </a:solidFill>
          </a:ln>
        </p:spPr>
        <p:txBody>
          <a:bodyPr>
            <a:noAutofit/>
          </a:bodyPr>
          <a:lstStyle/>
          <a:p>
            <a:pPr marL="6350" indent="-6350" algn="ctr">
              <a:buNone/>
            </a:pPr>
            <a:r>
              <a:rPr lang="en-US" sz="2200" dirty="0"/>
              <a:t>The detector was designed to operate with </a:t>
            </a:r>
            <a:r>
              <a:rPr lang="en-US" sz="2200" dirty="0">
                <a:latin typeface="Symbol" charset="2"/>
                <a:cs typeface="Symbol" charset="2"/>
              </a:rPr>
              <a:t>l</a:t>
            </a:r>
            <a:r>
              <a:rPr lang="en-US" sz="2200" baseline="-25000" dirty="0"/>
              <a:t>50%, blue  </a:t>
            </a:r>
            <a:r>
              <a:rPr lang="en-US" sz="2200" dirty="0"/>
              <a:t>= 9.5 µm and </a:t>
            </a:r>
            <a:r>
              <a:rPr lang="en-US" sz="2200" dirty="0">
                <a:latin typeface="Symbol" charset="2"/>
                <a:cs typeface="Symbol" charset="2"/>
              </a:rPr>
              <a:t>l</a:t>
            </a:r>
            <a:r>
              <a:rPr lang="en-US" sz="2200" baseline="-25000" dirty="0"/>
              <a:t>50%, red </a:t>
            </a:r>
            <a:r>
              <a:rPr lang="en-US" sz="2200" dirty="0"/>
              <a:t>11.5 µm</a:t>
            </a:r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1597928" y="218366"/>
            <a:ext cx="5791200" cy="381000"/>
          </a:xfrm>
        </p:spPr>
        <p:txBody>
          <a:bodyPr>
            <a:normAutofit fontScale="90000"/>
          </a:bodyPr>
          <a:lstStyle/>
          <a:p>
            <a:r>
              <a:rPr lang="en-US" dirty="0"/>
              <a:t>Dual Color (LW/LW) </a:t>
            </a:r>
            <a:r>
              <a:rPr lang="en-US" dirty="0" err="1"/>
              <a:t>pBp</a:t>
            </a:r>
            <a:r>
              <a:rPr lang="en-US" dirty="0"/>
              <a:t> Detectors</a:t>
            </a:r>
          </a:p>
        </p:txBody>
      </p:sp>
      <p:grpSp>
        <p:nvGrpSpPr>
          <p:cNvPr id="36" name="Group 1044"/>
          <p:cNvGrpSpPr>
            <a:grpSpLocks/>
          </p:cNvGrpSpPr>
          <p:nvPr/>
        </p:nvGrpSpPr>
        <p:grpSpPr bwMode="auto">
          <a:xfrm>
            <a:off x="143933" y="832077"/>
            <a:ext cx="3361267" cy="3471863"/>
            <a:chOff x="342" y="1566"/>
            <a:chExt cx="2080" cy="2158"/>
          </a:xfrm>
        </p:grpSpPr>
        <p:sp>
          <p:nvSpPr>
            <p:cNvPr id="37" name="Rectangle 1045"/>
            <p:cNvSpPr>
              <a:spLocks noChangeArrowheads="1"/>
            </p:cNvSpPr>
            <p:nvPr/>
          </p:nvSpPr>
          <p:spPr bwMode="auto">
            <a:xfrm>
              <a:off x="342" y="1566"/>
              <a:ext cx="2080" cy="2158"/>
            </a:xfrm>
            <a:prstGeom prst="rect">
              <a:avLst/>
            </a:prstGeom>
            <a:solidFill>
              <a:schemeClr val="bg1"/>
            </a:solidFill>
            <a:ln w="9525" algn="ctr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8" name="Rectangle 1046"/>
            <p:cNvSpPr>
              <a:spLocks noChangeArrowheads="1"/>
            </p:cNvSpPr>
            <p:nvPr/>
          </p:nvSpPr>
          <p:spPr bwMode="auto">
            <a:xfrm>
              <a:off x="744" y="1834"/>
              <a:ext cx="538" cy="122"/>
            </a:xfrm>
            <a:prstGeom prst="rect">
              <a:avLst/>
            </a:prstGeom>
            <a:blipFill dpi="0" rotWithShape="0">
              <a:blip r:embed="rId6"/>
              <a:srcRect/>
              <a:tile tx="0" ty="0" sx="100000" sy="100000" flip="none" algn="tl"/>
            </a:blipFill>
            <a:ln w="9360">
              <a:solidFill>
                <a:srgbClr val="FF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endParaRPr lang="en-US"/>
            </a:p>
          </p:txBody>
        </p:sp>
        <p:sp>
          <p:nvSpPr>
            <p:cNvPr id="39" name="Line 1047"/>
            <p:cNvSpPr>
              <a:spLocks noChangeShapeType="1"/>
            </p:cNvSpPr>
            <p:nvPr/>
          </p:nvSpPr>
          <p:spPr bwMode="auto">
            <a:xfrm flipV="1">
              <a:off x="930" y="1747"/>
              <a:ext cx="0" cy="275"/>
            </a:xfrm>
            <a:prstGeom prst="line">
              <a:avLst/>
            </a:prstGeom>
            <a:noFill/>
            <a:ln w="9360">
              <a:solidFill>
                <a:srgbClr val="000000"/>
              </a:solidFill>
              <a:miter lim="800000"/>
              <a:headEnd/>
              <a:tailEnd type="triangle" w="med" len="med"/>
            </a:ln>
            <a:effectLst/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0" name="Line 1048"/>
            <p:cNvSpPr>
              <a:spLocks noChangeShapeType="1"/>
            </p:cNvSpPr>
            <p:nvPr/>
          </p:nvSpPr>
          <p:spPr bwMode="auto">
            <a:xfrm flipH="1">
              <a:off x="654" y="2026"/>
              <a:ext cx="267" cy="0"/>
            </a:xfrm>
            <a:prstGeom prst="line">
              <a:avLst/>
            </a:prstGeom>
            <a:noFill/>
            <a:ln w="9360">
              <a:solidFill>
                <a:srgbClr val="000000"/>
              </a:solidFill>
              <a:miter lim="800000"/>
              <a:headEnd/>
              <a:tailEnd type="triangle" w="med" len="med"/>
            </a:ln>
            <a:effectLst/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1" name="Line 1049"/>
            <p:cNvSpPr>
              <a:spLocks noChangeShapeType="1"/>
            </p:cNvSpPr>
            <p:nvPr/>
          </p:nvSpPr>
          <p:spPr bwMode="auto">
            <a:xfrm>
              <a:off x="934" y="1755"/>
              <a:ext cx="265" cy="0"/>
            </a:xfrm>
            <a:prstGeom prst="line">
              <a:avLst/>
            </a:prstGeom>
            <a:noFill/>
            <a:ln w="9360">
              <a:solidFill>
                <a:srgbClr val="000000"/>
              </a:solidFill>
              <a:miter lim="800000"/>
              <a:headEnd/>
              <a:tailEnd type="triangle" w="med" len="med"/>
            </a:ln>
            <a:effectLst/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2" name="Text Box 1050"/>
            <p:cNvSpPr txBox="1">
              <a:spLocks noChangeArrowheads="1"/>
            </p:cNvSpPr>
            <p:nvPr/>
          </p:nvSpPr>
          <p:spPr bwMode="auto">
            <a:xfrm>
              <a:off x="1614" y="2262"/>
              <a:ext cx="406" cy="10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57967" tIns="28984" rIns="57967" bIns="28984" anchor="ctr"/>
            <a:lstStyle/>
            <a:p>
              <a:pPr algn="ctr"/>
              <a:r>
                <a:rPr lang="en-US" altLang="ko-KR" sz="1200" dirty="0">
                  <a:solidFill>
                    <a:srgbClr val="000000"/>
                  </a:solidFill>
                  <a:ea typeface="Batang" charset="-127"/>
                </a:rPr>
                <a:t>LWIR1</a:t>
              </a:r>
              <a:endParaRPr lang="en-US" altLang="en-US" sz="1200" dirty="0"/>
            </a:p>
          </p:txBody>
        </p:sp>
        <p:sp>
          <p:nvSpPr>
            <p:cNvPr id="43" name="Text Box 1051"/>
            <p:cNvSpPr txBox="1">
              <a:spLocks noChangeArrowheads="1"/>
            </p:cNvSpPr>
            <p:nvPr/>
          </p:nvSpPr>
          <p:spPr bwMode="auto">
            <a:xfrm>
              <a:off x="1206" y="1602"/>
              <a:ext cx="413" cy="1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60412" tIns="30031" rIns="60412" bIns="30031" anchor="ctr"/>
            <a:lstStyle/>
            <a:p>
              <a:pPr algn="ctr"/>
              <a:r>
                <a:rPr lang="en-US" altLang="ko-KR" sz="1200">
                  <a:solidFill>
                    <a:srgbClr val="000000"/>
                  </a:solidFill>
                  <a:ea typeface="Batang" charset="-127"/>
                </a:rPr>
                <a:t>Barrier</a:t>
              </a:r>
              <a:endParaRPr lang="en-US" altLang="en-US" sz="1200"/>
            </a:p>
          </p:txBody>
        </p:sp>
        <p:grpSp>
          <p:nvGrpSpPr>
            <p:cNvPr id="44" name="Group 1052"/>
            <p:cNvGrpSpPr>
              <a:grpSpLocks/>
            </p:cNvGrpSpPr>
            <p:nvPr/>
          </p:nvGrpSpPr>
          <p:grpSpPr bwMode="auto">
            <a:xfrm>
              <a:off x="546" y="1842"/>
              <a:ext cx="101" cy="102"/>
              <a:chOff x="3950" y="1517"/>
              <a:chExt cx="242" cy="233"/>
            </a:xfrm>
          </p:grpSpPr>
          <p:sp>
            <p:nvSpPr>
              <p:cNvPr id="99" name="Oval 1053"/>
              <p:cNvSpPr>
                <a:spLocks noChangeArrowheads="1"/>
              </p:cNvSpPr>
              <p:nvPr/>
            </p:nvSpPr>
            <p:spPr bwMode="auto">
              <a:xfrm flipH="1">
                <a:off x="3950" y="1517"/>
                <a:ext cx="242" cy="233"/>
              </a:xfrm>
              <a:prstGeom prst="ellipse">
                <a:avLst/>
              </a:prstGeom>
              <a:noFill/>
              <a:ln w="1908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=""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endParaRPr lang="en-US"/>
              </a:p>
            </p:txBody>
          </p:sp>
          <p:sp>
            <p:nvSpPr>
              <p:cNvPr id="100" name="Line 1054"/>
              <p:cNvSpPr>
                <a:spLocks noChangeShapeType="1"/>
              </p:cNvSpPr>
              <p:nvPr/>
            </p:nvSpPr>
            <p:spPr bwMode="auto">
              <a:xfrm flipH="1">
                <a:off x="3992" y="1641"/>
                <a:ext cx="160" cy="0"/>
              </a:xfrm>
              <a:prstGeom prst="line">
                <a:avLst/>
              </a:prstGeom>
              <a:noFill/>
              <a:ln w="1908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="" xmlns:a14="http://schemas.microsoft.com/office/drawing/2010/main">
                    <a:noFill/>
                  </a14:hiddenFill>
                </a:ext>
                <a:ext uri="{AF507438-7753-43e0-B8FC-AC1667EBCBE1}">
                  <a14:hiddenEffects xmlns=""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45" name="Group 1055"/>
            <p:cNvGrpSpPr>
              <a:grpSpLocks/>
            </p:cNvGrpSpPr>
            <p:nvPr/>
          </p:nvGrpSpPr>
          <p:grpSpPr bwMode="auto">
            <a:xfrm>
              <a:off x="2203" y="1842"/>
              <a:ext cx="101" cy="102"/>
              <a:chOff x="356" y="1760"/>
              <a:chExt cx="242" cy="233"/>
            </a:xfrm>
          </p:grpSpPr>
          <p:sp>
            <p:nvSpPr>
              <p:cNvPr id="96" name="Oval 1056"/>
              <p:cNvSpPr>
                <a:spLocks noChangeArrowheads="1"/>
              </p:cNvSpPr>
              <p:nvPr/>
            </p:nvSpPr>
            <p:spPr bwMode="auto">
              <a:xfrm flipH="1">
                <a:off x="356" y="1760"/>
                <a:ext cx="242" cy="233"/>
              </a:xfrm>
              <a:prstGeom prst="ellipse">
                <a:avLst/>
              </a:prstGeom>
              <a:noFill/>
              <a:ln w="1908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=""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endParaRPr lang="en-US"/>
              </a:p>
            </p:txBody>
          </p:sp>
          <p:sp>
            <p:nvSpPr>
              <p:cNvPr id="97" name="Line 1057"/>
              <p:cNvSpPr>
                <a:spLocks noChangeShapeType="1"/>
              </p:cNvSpPr>
              <p:nvPr/>
            </p:nvSpPr>
            <p:spPr bwMode="auto">
              <a:xfrm flipH="1">
                <a:off x="398" y="1884"/>
                <a:ext cx="160" cy="0"/>
              </a:xfrm>
              <a:prstGeom prst="line">
                <a:avLst/>
              </a:prstGeom>
              <a:noFill/>
              <a:ln w="1908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="" xmlns:a14="http://schemas.microsoft.com/office/drawing/2010/main">
                    <a:noFill/>
                  </a14:hiddenFill>
                </a:ext>
                <a:ext uri="{AF507438-7753-43e0-B8FC-AC1667EBCBE1}">
                  <a14:hiddenEffects xmlns=""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8" name="Line 1058"/>
              <p:cNvSpPr>
                <a:spLocks noChangeShapeType="1"/>
              </p:cNvSpPr>
              <p:nvPr/>
            </p:nvSpPr>
            <p:spPr bwMode="auto">
              <a:xfrm flipV="1">
                <a:off x="479" y="1804"/>
                <a:ext cx="0" cy="154"/>
              </a:xfrm>
              <a:prstGeom prst="line">
                <a:avLst/>
              </a:prstGeom>
              <a:noFill/>
              <a:ln w="1908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="" xmlns:a14="http://schemas.microsoft.com/office/drawing/2010/main">
                    <a:noFill/>
                  </a14:hiddenFill>
                </a:ext>
                <a:ext uri="{AF507438-7753-43e0-B8FC-AC1667EBCBE1}">
                  <a14:hiddenEffects xmlns=""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46" name="Group 1059"/>
            <p:cNvGrpSpPr>
              <a:grpSpLocks/>
            </p:cNvGrpSpPr>
            <p:nvPr/>
          </p:nvGrpSpPr>
          <p:grpSpPr bwMode="auto">
            <a:xfrm>
              <a:off x="440" y="1784"/>
              <a:ext cx="244" cy="226"/>
              <a:chOff x="18" y="1622"/>
              <a:chExt cx="577" cy="514"/>
            </a:xfrm>
          </p:grpSpPr>
          <p:grpSp>
            <p:nvGrpSpPr>
              <p:cNvPr id="90" name="Group 1060"/>
              <p:cNvGrpSpPr>
                <a:grpSpLocks/>
              </p:cNvGrpSpPr>
              <p:nvPr/>
            </p:nvGrpSpPr>
            <p:grpSpPr bwMode="auto">
              <a:xfrm>
                <a:off x="31" y="1622"/>
                <a:ext cx="564" cy="94"/>
                <a:chOff x="31" y="1622"/>
                <a:chExt cx="564" cy="94"/>
              </a:xfrm>
            </p:grpSpPr>
            <p:sp>
              <p:nvSpPr>
                <p:cNvPr id="94" name="AutoShape 1061"/>
                <p:cNvSpPr>
                  <a:spLocks noChangeArrowheads="1"/>
                </p:cNvSpPr>
                <p:nvPr/>
              </p:nvSpPr>
              <p:spPr bwMode="auto">
                <a:xfrm rot="5400000">
                  <a:off x="351" y="1622"/>
                  <a:ext cx="62" cy="94"/>
                </a:xfrm>
                <a:prstGeom prst="triangle">
                  <a:avLst>
                    <a:gd name="adj" fmla="val 50000"/>
                  </a:avLst>
                </a:prstGeom>
                <a:solidFill>
                  <a:srgbClr val="000000"/>
                </a:solidFill>
                <a:ln w="19080">
                  <a:solidFill>
                    <a:srgbClr val="FF0000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=""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anchor="ctr"/>
                <a:lstStyle/>
                <a:p>
                  <a:endParaRPr lang="en-US"/>
                </a:p>
              </p:txBody>
            </p:sp>
            <p:sp>
              <p:nvSpPr>
                <p:cNvPr id="95" name="Freeform 1062"/>
                <p:cNvSpPr>
                  <a:spLocks noChangeArrowheads="1"/>
                </p:cNvSpPr>
                <p:nvPr/>
              </p:nvSpPr>
              <p:spPr bwMode="auto">
                <a:xfrm>
                  <a:off x="31" y="1647"/>
                  <a:ext cx="564" cy="46"/>
                </a:xfrm>
                <a:custGeom>
                  <a:avLst/>
                  <a:gdLst>
                    <a:gd name="T0" fmla="*/ 0 w 192"/>
                    <a:gd name="T1" fmla="*/ 96 h 104"/>
                    <a:gd name="T2" fmla="*/ 48 w 192"/>
                    <a:gd name="T3" fmla="*/ 0 h 104"/>
                    <a:gd name="T4" fmla="*/ 48 w 192"/>
                    <a:gd name="T5" fmla="*/ 96 h 104"/>
                    <a:gd name="T6" fmla="*/ 96 w 192"/>
                    <a:gd name="T7" fmla="*/ 0 h 104"/>
                    <a:gd name="T8" fmla="*/ 96 w 192"/>
                    <a:gd name="T9" fmla="*/ 96 h 104"/>
                    <a:gd name="T10" fmla="*/ 144 w 192"/>
                    <a:gd name="T11" fmla="*/ 0 h 104"/>
                    <a:gd name="T12" fmla="*/ 144 w 192"/>
                    <a:gd name="T13" fmla="*/ 96 h 104"/>
                    <a:gd name="T14" fmla="*/ 192 w 192"/>
                    <a:gd name="T15" fmla="*/ 48 h 10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92" h="104">
                      <a:moveTo>
                        <a:pt x="0" y="96"/>
                      </a:moveTo>
                      <a:cubicBezTo>
                        <a:pt x="20" y="48"/>
                        <a:pt x="40" y="0"/>
                        <a:pt x="48" y="0"/>
                      </a:cubicBezTo>
                      <a:cubicBezTo>
                        <a:pt x="56" y="0"/>
                        <a:pt x="40" y="96"/>
                        <a:pt x="48" y="96"/>
                      </a:cubicBezTo>
                      <a:cubicBezTo>
                        <a:pt x="56" y="96"/>
                        <a:pt x="88" y="0"/>
                        <a:pt x="96" y="0"/>
                      </a:cubicBezTo>
                      <a:cubicBezTo>
                        <a:pt x="104" y="0"/>
                        <a:pt x="88" y="96"/>
                        <a:pt x="96" y="96"/>
                      </a:cubicBezTo>
                      <a:cubicBezTo>
                        <a:pt x="104" y="96"/>
                        <a:pt x="136" y="0"/>
                        <a:pt x="144" y="0"/>
                      </a:cubicBezTo>
                      <a:cubicBezTo>
                        <a:pt x="152" y="0"/>
                        <a:pt x="136" y="88"/>
                        <a:pt x="144" y="96"/>
                      </a:cubicBezTo>
                      <a:cubicBezTo>
                        <a:pt x="152" y="104"/>
                        <a:pt x="172" y="76"/>
                        <a:pt x="192" y="48"/>
                      </a:cubicBezTo>
                    </a:path>
                  </a:pathLst>
                </a:custGeom>
                <a:noFill/>
                <a:ln w="19080">
                  <a:solidFill>
                    <a:srgbClr val="FF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=""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AF507438-7753-43e0-B8FC-AC1667EBCBE1}">
                    <a14:hiddenEffects xmlns=""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anchor="ctr"/>
                <a:lstStyle/>
                <a:p>
                  <a:endParaRPr lang="en-US"/>
                </a:p>
              </p:txBody>
            </p:sp>
          </p:grpSp>
          <p:grpSp>
            <p:nvGrpSpPr>
              <p:cNvPr id="91" name="Group 1063"/>
              <p:cNvGrpSpPr>
                <a:grpSpLocks/>
              </p:cNvGrpSpPr>
              <p:nvPr/>
            </p:nvGrpSpPr>
            <p:grpSpPr bwMode="auto">
              <a:xfrm>
                <a:off x="18" y="2042"/>
                <a:ext cx="564" cy="94"/>
                <a:chOff x="18" y="2042"/>
                <a:chExt cx="564" cy="94"/>
              </a:xfrm>
            </p:grpSpPr>
            <p:sp>
              <p:nvSpPr>
                <p:cNvPr id="92" name="AutoShape 1064"/>
                <p:cNvSpPr>
                  <a:spLocks noChangeArrowheads="1"/>
                </p:cNvSpPr>
                <p:nvPr/>
              </p:nvSpPr>
              <p:spPr bwMode="auto">
                <a:xfrm rot="5400000">
                  <a:off x="338" y="2042"/>
                  <a:ext cx="62" cy="94"/>
                </a:xfrm>
                <a:prstGeom prst="triangle">
                  <a:avLst>
                    <a:gd name="adj" fmla="val 50000"/>
                  </a:avLst>
                </a:prstGeom>
                <a:solidFill>
                  <a:srgbClr val="000000"/>
                </a:solidFill>
                <a:ln w="19080">
                  <a:solidFill>
                    <a:srgbClr val="0000FF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=""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anchor="ctr"/>
                <a:lstStyle/>
                <a:p>
                  <a:endParaRPr lang="en-US"/>
                </a:p>
              </p:txBody>
            </p:sp>
            <p:sp>
              <p:nvSpPr>
                <p:cNvPr id="93" name="Freeform 1065"/>
                <p:cNvSpPr>
                  <a:spLocks noChangeArrowheads="1"/>
                </p:cNvSpPr>
                <p:nvPr/>
              </p:nvSpPr>
              <p:spPr bwMode="auto">
                <a:xfrm>
                  <a:off x="18" y="2067"/>
                  <a:ext cx="564" cy="46"/>
                </a:xfrm>
                <a:custGeom>
                  <a:avLst/>
                  <a:gdLst>
                    <a:gd name="T0" fmla="*/ 0 w 192"/>
                    <a:gd name="T1" fmla="*/ 96 h 104"/>
                    <a:gd name="T2" fmla="*/ 48 w 192"/>
                    <a:gd name="T3" fmla="*/ 0 h 104"/>
                    <a:gd name="T4" fmla="*/ 48 w 192"/>
                    <a:gd name="T5" fmla="*/ 96 h 104"/>
                    <a:gd name="T6" fmla="*/ 96 w 192"/>
                    <a:gd name="T7" fmla="*/ 0 h 104"/>
                    <a:gd name="T8" fmla="*/ 96 w 192"/>
                    <a:gd name="T9" fmla="*/ 96 h 104"/>
                    <a:gd name="T10" fmla="*/ 144 w 192"/>
                    <a:gd name="T11" fmla="*/ 0 h 104"/>
                    <a:gd name="T12" fmla="*/ 144 w 192"/>
                    <a:gd name="T13" fmla="*/ 96 h 104"/>
                    <a:gd name="T14" fmla="*/ 192 w 192"/>
                    <a:gd name="T15" fmla="*/ 48 h 10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92" h="104">
                      <a:moveTo>
                        <a:pt x="0" y="96"/>
                      </a:moveTo>
                      <a:cubicBezTo>
                        <a:pt x="20" y="48"/>
                        <a:pt x="40" y="0"/>
                        <a:pt x="48" y="0"/>
                      </a:cubicBezTo>
                      <a:cubicBezTo>
                        <a:pt x="56" y="0"/>
                        <a:pt x="40" y="96"/>
                        <a:pt x="48" y="96"/>
                      </a:cubicBezTo>
                      <a:cubicBezTo>
                        <a:pt x="56" y="96"/>
                        <a:pt x="88" y="0"/>
                        <a:pt x="96" y="0"/>
                      </a:cubicBezTo>
                      <a:cubicBezTo>
                        <a:pt x="104" y="0"/>
                        <a:pt x="88" y="96"/>
                        <a:pt x="96" y="96"/>
                      </a:cubicBezTo>
                      <a:cubicBezTo>
                        <a:pt x="104" y="96"/>
                        <a:pt x="136" y="0"/>
                        <a:pt x="144" y="0"/>
                      </a:cubicBezTo>
                      <a:cubicBezTo>
                        <a:pt x="152" y="0"/>
                        <a:pt x="136" y="88"/>
                        <a:pt x="144" y="96"/>
                      </a:cubicBezTo>
                      <a:cubicBezTo>
                        <a:pt x="152" y="104"/>
                        <a:pt x="172" y="76"/>
                        <a:pt x="192" y="48"/>
                      </a:cubicBezTo>
                    </a:path>
                  </a:pathLst>
                </a:custGeom>
                <a:noFill/>
                <a:ln w="19080">
                  <a:solidFill>
                    <a:srgbClr val="0000FF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=""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AF507438-7753-43e0-B8FC-AC1667EBCBE1}">
                    <a14:hiddenEffects xmlns=""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anchor="ctr"/>
                <a:lstStyle/>
                <a:p>
                  <a:endParaRPr lang="en-US"/>
                </a:p>
              </p:txBody>
            </p:sp>
          </p:grpSp>
        </p:grpSp>
        <p:sp>
          <p:nvSpPr>
            <p:cNvPr id="47" name="Line 1066"/>
            <p:cNvSpPr>
              <a:spLocks noChangeShapeType="1"/>
            </p:cNvSpPr>
            <p:nvPr/>
          </p:nvSpPr>
          <p:spPr bwMode="auto">
            <a:xfrm flipV="1">
              <a:off x="1493" y="2202"/>
              <a:ext cx="619" cy="0"/>
            </a:xfrm>
            <a:prstGeom prst="line">
              <a:avLst/>
            </a:prstGeom>
            <a:noFill/>
            <a:ln w="15840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8" name="Line 1067"/>
            <p:cNvSpPr>
              <a:spLocks noChangeShapeType="1"/>
            </p:cNvSpPr>
            <p:nvPr/>
          </p:nvSpPr>
          <p:spPr bwMode="auto">
            <a:xfrm flipV="1">
              <a:off x="1499" y="1966"/>
              <a:ext cx="619" cy="0"/>
            </a:xfrm>
            <a:prstGeom prst="line">
              <a:avLst/>
            </a:prstGeom>
            <a:noFill/>
            <a:ln w="15840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9" name="Line 1068"/>
            <p:cNvSpPr>
              <a:spLocks noChangeShapeType="1"/>
            </p:cNvSpPr>
            <p:nvPr/>
          </p:nvSpPr>
          <p:spPr bwMode="auto">
            <a:xfrm flipV="1">
              <a:off x="1438" y="2167"/>
              <a:ext cx="710" cy="0"/>
            </a:xfrm>
            <a:prstGeom prst="line">
              <a:avLst/>
            </a:prstGeom>
            <a:noFill/>
            <a:ln w="9360">
              <a:solidFill>
                <a:srgbClr val="000000"/>
              </a:solidFill>
              <a:prstDash val="dash"/>
              <a:miter lim="800000"/>
              <a:headEnd/>
              <a:tailEnd/>
            </a:ln>
            <a:effectLst/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0" name="Line 1069"/>
            <p:cNvSpPr>
              <a:spLocks noChangeShapeType="1"/>
            </p:cNvSpPr>
            <p:nvPr/>
          </p:nvSpPr>
          <p:spPr bwMode="auto">
            <a:xfrm flipH="1" flipV="1">
              <a:off x="699" y="1981"/>
              <a:ext cx="583" cy="0"/>
            </a:xfrm>
            <a:prstGeom prst="line">
              <a:avLst/>
            </a:prstGeom>
            <a:noFill/>
            <a:ln w="15840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1" name="Line 1070"/>
            <p:cNvSpPr>
              <a:spLocks noChangeShapeType="1"/>
            </p:cNvSpPr>
            <p:nvPr/>
          </p:nvSpPr>
          <p:spPr bwMode="auto">
            <a:xfrm flipH="1" flipV="1">
              <a:off x="711" y="1818"/>
              <a:ext cx="583" cy="0"/>
            </a:xfrm>
            <a:prstGeom prst="line">
              <a:avLst/>
            </a:prstGeom>
            <a:noFill/>
            <a:ln w="15840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2" name="Line 1071"/>
            <p:cNvSpPr>
              <a:spLocks noChangeShapeType="1"/>
            </p:cNvSpPr>
            <p:nvPr/>
          </p:nvSpPr>
          <p:spPr bwMode="auto">
            <a:xfrm flipH="1" flipV="1">
              <a:off x="709" y="1954"/>
              <a:ext cx="682" cy="3"/>
            </a:xfrm>
            <a:prstGeom prst="line">
              <a:avLst/>
            </a:prstGeom>
            <a:noFill/>
            <a:ln w="9360">
              <a:solidFill>
                <a:srgbClr val="000000"/>
              </a:solidFill>
              <a:prstDash val="dash"/>
              <a:miter lim="800000"/>
              <a:headEnd/>
              <a:tailEnd/>
            </a:ln>
            <a:effectLst/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3" name="Line 1072"/>
            <p:cNvSpPr>
              <a:spLocks noChangeShapeType="1"/>
            </p:cNvSpPr>
            <p:nvPr/>
          </p:nvSpPr>
          <p:spPr bwMode="auto">
            <a:xfrm flipH="1" flipV="1">
              <a:off x="1296" y="1824"/>
              <a:ext cx="199" cy="135"/>
            </a:xfrm>
            <a:prstGeom prst="line">
              <a:avLst/>
            </a:prstGeom>
            <a:noFill/>
            <a:ln w="15840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4" name="Text Box 1073"/>
            <p:cNvSpPr txBox="1">
              <a:spLocks noChangeArrowheads="1"/>
            </p:cNvSpPr>
            <p:nvPr/>
          </p:nvSpPr>
          <p:spPr bwMode="auto">
            <a:xfrm>
              <a:off x="756" y="2100"/>
              <a:ext cx="457" cy="10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57967" tIns="28984" rIns="57967" bIns="28984" anchor="ctr"/>
            <a:lstStyle/>
            <a:p>
              <a:pPr algn="ctr"/>
              <a:r>
                <a:rPr lang="en-US" altLang="ko-KR" sz="1200" dirty="0">
                  <a:solidFill>
                    <a:srgbClr val="000000"/>
                  </a:solidFill>
                  <a:ea typeface="Batang" charset="-127"/>
                </a:rPr>
                <a:t>LWIR2</a:t>
              </a:r>
              <a:endParaRPr lang="en-US" altLang="en-US" sz="1200" dirty="0"/>
            </a:p>
          </p:txBody>
        </p:sp>
        <p:sp>
          <p:nvSpPr>
            <p:cNvPr id="55" name="Text Box 1074"/>
            <p:cNvSpPr txBox="1">
              <a:spLocks noChangeArrowheads="1"/>
            </p:cNvSpPr>
            <p:nvPr/>
          </p:nvSpPr>
          <p:spPr bwMode="auto">
            <a:xfrm>
              <a:off x="432" y="2568"/>
              <a:ext cx="364" cy="152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  <a:effectLst/>
            <a:extLs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57967" tIns="28984" rIns="57967" bIns="28984" anchor="ctr"/>
            <a:lstStyle/>
            <a:p>
              <a:pPr algn="ctr"/>
              <a:r>
                <a:rPr lang="en-US" altLang="ko-KR" sz="1200">
                  <a:solidFill>
                    <a:srgbClr val="000000"/>
                  </a:solidFill>
                  <a:ea typeface="Batang" charset="-127"/>
                </a:rPr>
                <a:t>Top</a:t>
              </a:r>
              <a:endParaRPr lang="en-US" altLang="en-US" sz="1200"/>
            </a:p>
          </p:txBody>
        </p:sp>
        <p:sp>
          <p:nvSpPr>
            <p:cNvPr id="56" name="Text Box 1075"/>
            <p:cNvSpPr txBox="1">
              <a:spLocks noChangeArrowheads="1"/>
            </p:cNvSpPr>
            <p:nvPr/>
          </p:nvSpPr>
          <p:spPr bwMode="auto">
            <a:xfrm>
              <a:off x="1895" y="2568"/>
              <a:ext cx="457" cy="151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  <a:effectLst/>
            <a:extLs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57967" tIns="28984" rIns="57967" bIns="28984" anchor="ctr"/>
            <a:lstStyle/>
            <a:p>
              <a:pPr algn="ctr"/>
              <a:r>
                <a:rPr lang="en-US" altLang="ko-KR" sz="1200" dirty="0">
                  <a:solidFill>
                    <a:srgbClr val="000000"/>
                  </a:solidFill>
                  <a:ea typeface="Batang" charset="-127"/>
                </a:rPr>
                <a:t>Bottom</a:t>
              </a:r>
              <a:endParaRPr lang="en-US" altLang="en-US" sz="1200" dirty="0"/>
            </a:p>
          </p:txBody>
        </p:sp>
        <p:sp>
          <p:nvSpPr>
            <p:cNvPr id="57" name="Line 1076"/>
            <p:cNvSpPr>
              <a:spLocks noChangeShapeType="1"/>
            </p:cNvSpPr>
            <p:nvPr/>
          </p:nvSpPr>
          <p:spPr bwMode="auto">
            <a:xfrm>
              <a:off x="1278" y="1986"/>
              <a:ext cx="0" cy="57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8" name="Line 1077"/>
            <p:cNvSpPr>
              <a:spLocks noChangeShapeType="1"/>
            </p:cNvSpPr>
            <p:nvPr/>
          </p:nvSpPr>
          <p:spPr bwMode="auto">
            <a:xfrm>
              <a:off x="1283" y="2550"/>
              <a:ext cx="198" cy="12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grpSp>
          <p:nvGrpSpPr>
            <p:cNvPr id="59" name="Group 1078"/>
            <p:cNvGrpSpPr>
              <a:grpSpLocks/>
            </p:cNvGrpSpPr>
            <p:nvPr/>
          </p:nvGrpSpPr>
          <p:grpSpPr bwMode="auto">
            <a:xfrm>
              <a:off x="440" y="2862"/>
              <a:ext cx="1864" cy="804"/>
              <a:chOff x="440" y="3012"/>
              <a:chExt cx="1864" cy="804"/>
            </a:xfrm>
          </p:grpSpPr>
          <p:sp>
            <p:nvSpPr>
              <p:cNvPr id="61" name="Rectangle 1079"/>
              <p:cNvSpPr>
                <a:spLocks noChangeArrowheads="1"/>
              </p:cNvSpPr>
              <p:nvPr/>
            </p:nvSpPr>
            <p:spPr bwMode="auto">
              <a:xfrm flipH="1">
                <a:off x="1500" y="3108"/>
                <a:ext cx="585" cy="206"/>
              </a:xfrm>
              <a:prstGeom prst="rect">
                <a:avLst/>
              </a:prstGeom>
              <a:blipFill dpi="0" rotWithShape="0">
                <a:blip r:embed="rId7"/>
                <a:srcRect/>
                <a:tile tx="0" ty="0" sx="100000" sy="100000" flip="none" algn="tl"/>
              </a:blipFill>
              <a:ln w="9360">
                <a:solidFill>
                  <a:srgbClr val="333399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=""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endParaRPr lang="en-US"/>
              </a:p>
            </p:txBody>
          </p:sp>
          <p:grpSp>
            <p:nvGrpSpPr>
              <p:cNvPr id="62" name="Group 1080"/>
              <p:cNvGrpSpPr>
                <a:grpSpLocks/>
              </p:cNvGrpSpPr>
              <p:nvPr/>
            </p:nvGrpSpPr>
            <p:grpSpPr bwMode="auto">
              <a:xfrm flipH="1">
                <a:off x="1555" y="3012"/>
                <a:ext cx="527" cy="384"/>
                <a:chOff x="1968" y="2852"/>
                <a:chExt cx="527" cy="275"/>
              </a:xfrm>
            </p:grpSpPr>
            <p:sp>
              <p:nvSpPr>
                <p:cNvPr id="87" name="Line 1081"/>
                <p:cNvSpPr>
                  <a:spLocks noChangeShapeType="1"/>
                </p:cNvSpPr>
                <p:nvPr/>
              </p:nvSpPr>
              <p:spPr bwMode="auto">
                <a:xfrm flipV="1">
                  <a:off x="2226" y="2852"/>
                  <a:ext cx="0" cy="275"/>
                </a:xfrm>
                <a:prstGeom prst="line">
                  <a:avLst/>
                </a:prstGeom>
                <a:noFill/>
                <a:ln w="9360">
                  <a:solidFill>
                    <a:srgbClr val="000000"/>
                  </a:solidFill>
                  <a:miter lim="800000"/>
                  <a:headEnd/>
                  <a:tailEnd type="triangle" w="med" len="med"/>
                </a:ln>
                <a:effectLst/>
                <a:extLst>
                  <a:ext uri="{909E8E84-426E-40dd-AFC4-6F175D3DCCD1}">
                    <a14:hiddenFill xmlns=""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=""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88" name="Line 1082"/>
                <p:cNvSpPr>
                  <a:spLocks noChangeShapeType="1"/>
                </p:cNvSpPr>
                <p:nvPr/>
              </p:nvSpPr>
              <p:spPr bwMode="auto">
                <a:xfrm flipH="1">
                  <a:off x="1968" y="3120"/>
                  <a:ext cx="267" cy="0"/>
                </a:xfrm>
                <a:prstGeom prst="line">
                  <a:avLst/>
                </a:prstGeom>
                <a:noFill/>
                <a:ln w="9360">
                  <a:solidFill>
                    <a:srgbClr val="000000"/>
                  </a:solidFill>
                  <a:miter lim="800000"/>
                  <a:headEnd/>
                  <a:tailEnd type="triangle" w="med" len="med"/>
                </a:ln>
                <a:effectLst/>
                <a:extLst>
                  <a:ext uri="{909E8E84-426E-40dd-AFC4-6F175D3DCCD1}">
                    <a14:hiddenFill xmlns=""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=""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89" name="Line 1083"/>
                <p:cNvSpPr>
                  <a:spLocks noChangeShapeType="1"/>
                </p:cNvSpPr>
                <p:nvPr/>
              </p:nvSpPr>
              <p:spPr bwMode="auto">
                <a:xfrm>
                  <a:off x="2230" y="2860"/>
                  <a:ext cx="265" cy="0"/>
                </a:xfrm>
                <a:prstGeom prst="line">
                  <a:avLst/>
                </a:prstGeom>
                <a:noFill/>
                <a:ln w="9360">
                  <a:solidFill>
                    <a:srgbClr val="000000"/>
                  </a:solidFill>
                  <a:miter lim="800000"/>
                  <a:headEnd/>
                  <a:tailEnd type="triangle" w="med" len="med"/>
                </a:ln>
                <a:effectLst/>
                <a:extLst>
                  <a:ext uri="{909E8E84-426E-40dd-AFC4-6F175D3DCCD1}">
                    <a14:hiddenFill xmlns=""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=""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grpSp>
            <p:nvGrpSpPr>
              <p:cNvPr id="63" name="Group 1084"/>
              <p:cNvGrpSpPr>
                <a:grpSpLocks/>
              </p:cNvGrpSpPr>
              <p:nvPr/>
            </p:nvGrpSpPr>
            <p:grpSpPr bwMode="auto">
              <a:xfrm>
                <a:off x="2203" y="3234"/>
                <a:ext cx="101" cy="102"/>
                <a:chOff x="3950" y="1517"/>
                <a:chExt cx="242" cy="233"/>
              </a:xfrm>
            </p:grpSpPr>
            <p:sp>
              <p:nvSpPr>
                <p:cNvPr id="85" name="Oval 1085"/>
                <p:cNvSpPr>
                  <a:spLocks noChangeArrowheads="1"/>
                </p:cNvSpPr>
                <p:nvPr/>
              </p:nvSpPr>
              <p:spPr bwMode="auto">
                <a:xfrm flipH="1">
                  <a:off x="3950" y="1517"/>
                  <a:ext cx="242" cy="233"/>
                </a:xfrm>
                <a:prstGeom prst="ellipse">
                  <a:avLst/>
                </a:prstGeom>
                <a:noFill/>
                <a:ln w="19080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=""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AF507438-7753-43e0-B8FC-AC1667EBCBE1}">
                    <a14:hiddenEffects xmlns=""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anchor="ctr"/>
                <a:lstStyle/>
                <a:p>
                  <a:endParaRPr lang="en-US"/>
                </a:p>
              </p:txBody>
            </p:sp>
            <p:sp>
              <p:nvSpPr>
                <p:cNvPr id="86" name="Line 1086"/>
                <p:cNvSpPr>
                  <a:spLocks noChangeShapeType="1"/>
                </p:cNvSpPr>
                <p:nvPr/>
              </p:nvSpPr>
              <p:spPr bwMode="auto">
                <a:xfrm flipH="1">
                  <a:off x="3992" y="1641"/>
                  <a:ext cx="160" cy="0"/>
                </a:xfrm>
                <a:prstGeom prst="line">
                  <a:avLst/>
                </a:prstGeom>
                <a:noFill/>
                <a:ln w="19080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=""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=""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grpSp>
            <p:nvGrpSpPr>
              <p:cNvPr id="64" name="Group 1087"/>
              <p:cNvGrpSpPr>
                <a:grpSpLocks/>
              </p:cNvGrpSpPr>
              <p:nvPr/>
            </p:nvGrpSpPr>
            <p:grpSpPr bwMode="auto">
              <a:xfrm>
                <a:off x="522" y="3234"/>
                <a:ext cx="101" cy="102"/>
                <a:chOff x="356" y="1760"/>
                <a:chExt cx="242" cy="233"/>
              </a:xfrm>
            </p:grpSpPr>
            <p:sp>
              <p:nvSpPr>
                <p:cNvPr id="82" name="Oval 1088"/>
                <p:cNvSpPr>
                  <a:spLocks noChangeArrowheads="1"/>
                </p:cNvSpPr>
                <p:nvPr/>
              </p:nvSpPr>
              <p:spPr bwMode="auto">
                <a:xfrm flipH="1">
                  <a:off x="356" y="1760"/>
                  <a:ext cx="242" cy="233"/>
                </a:xfrm>
                <a:prstGeom prst="ellipse">
                  <a:avLst/>
                </a:prstGeom>
                <a:noFill/>
                <a:ln w="19080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=""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AF507438-7753-43e0-B8FC-AC1667EBCBE1}">
                    <a14:hiddenEffects xmlns=""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anchor="ctr"/>
                <a:lstStyle/>
                <a:p>
                  <a:endParaRPr lang="en-US"/>
                </a:p>
              </p:txBody>
            </p:sp>
            <p:sp>
              <p:nvSpPr>
                <p:cNvPr id="83" name="Line 1089"/>
                <p:cNvSpPr>
                  <a:spLocks noChangeShapeType="1"/>
                </p:cNvSpPr>
                <p:nvPr/>
              </p:nvSpPr>
              <p:spPr bwMode="auto">
                <a:xfrm flipH="1">
                  <a:off x="398" y="1884"/>
                  <a:ext cx="160" cy="0"/>
                </a:xfrm>
                <a:prstGeom prst="line">
                  <a:avLst/>
                </a:prstGeom>
                <a:noFill/>
                <a:ln w="19080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=""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=""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84" name="Line 1090"/>
                <p:cNvSpPr>
                  <a:spLocks noChangeShapeType="1"/>
                </p:cNvSpPr>
                <p:nvPr/>
              </p:nvSpPr>
              <p:spPr bwMode="auto">
                <a:xfrm flipV="1">
                  <a:off x="479" y="1804"/>
                  <a:ext cx="0" cy="154"/>
                </a:xfrm>
                <a:prstGeom prst="line">
                  <a:avLst/>
                </a:prstGeom>
                <a:noFill/>
                <a:ln w="19080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=""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=""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grpSp>
            <p:nvGrpSpPr>
              <p:cNvPr id="65" name="Group 1091"/>
              <p:cNvGrpSpPr>
                <a:grpSpLocks/>
              </p:cNvGrpSpPr>
              <p:nvPr/>
            </p:nvGrpSpPr>
            <p:grpSpPr bwMode="auto">
              <a:xfrm>
                <a:off x="440" y="3171"/>
                <a:ext cx="244" cy="226"/>
                <a:chOff x="18" y="1622"/>
                <a:chExt cx="577" cy="514"/>
              </a:xfrm>
            </p:grpSpPr>
            <p:grpSp>
              <p:nvGrpSpPr>
                <p:cNvPr id="76" name="Group 1092"/>
                <p:cNvGrpSpPr>
                  <a:grpSpLocks/>
                </p:cNvGrpSpPr>
                <p:nvPr/>
              </p:nvGrpSpPr>
              <p:grpSpPr bwMode="auto">
                <a:xfrm>
                  <a:off x="31" y="1622"/>
                  <a:ext cx="564" cy="94"/>
                  <a:chOff x="31" y="1622"/>
                  <a:chExt cx="564" cy="94"/>
                </a:xfrm>
              </p:grpSpPr>
              <p:sp>
                <p:nvSpPr>
                  <p:cNvPr id="80" name="AutoShape 1093"/>
                  <p:cNvSpPr>
                    <a:spLocks noChangeArrowheads="1"/>
                  </p:cNvSpPr>
                  <p:nvPr/>
                </p:nvSpPr>
                <p:spPr bwMode="auto">
                  <a:xfrm rot="5400000">
                    <a:off x="351" y="1622"/>
                    <a:ext cx="62" cy="94"/>
                  </a:xfrm>
                  <a:prstGeom prst="triangle">
                    <a:avLst>
                      <a:gd name="adj" fmla="val 50000"/>
                    </a:avLst>
                  </a:prstGeom>
                  <a:solidFill>
                    <a:srgbClr val="000000"/>
                  </a:solidFill>
                  <a:ln w="19080">
                    <a:solidFill>
                      <a:srgbClr val="FF0000"/>
                    </a:solidFill>
                    <a:miter lim="800000"/>
                    <a:headEnd/>
                    <a:tailEnd/>
                  </a:ln>
                  <a:effectLst/>
                  <a:extLst>
                    <a:ext uri="{AF507438-7753-43e0-B8FC-AC1667EBCBE1}">
                      <a14:hiddenEffects xmlns=""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anchor="ctr"/>
                  <a:lstStyle/>
                  <a:p>
                    <a:endParaRPr lang="en-US"/>
                  </a:p>
                </p:txBody>
              </p:sp>
              <p:sp>
                <p:nvSpPr>
                  <p:cNvPr id="81" name="Freeform 1094"/>
                  <p:cNvSpPr>
                    <a:spLocks noChangeArrowheads="1"/>
                  </p:cNvSpPr>
                  <p:nvPr/>
                </p:nvSpPr>
                <p:spPr bwMode="auto">
                  <a:xfrm>
                    <a:off x="31" y="1647"/>
                    <a:ext cx="564" cy="46"/>
                  </a:xfrm>
                  <a:custGeom>
                    <a:avLst/>
                    <a:gdLst>
                      <a:gd name="T0" fmla="*/ 0 w 192"/>
                      <a:gd name="T1" fmla="*/ 96 h 104"/>
                      <a:gd name="T2" fmla="*/ 48 w 192"/>
                      <a:gd name="T3" fmla="*/ 0 h 104"/>
                      <a:gd name="T4" fmla="*/ 48 w 192"/>
                      <a:gd name="T5" fmla="*/ 96 h 104"/>
                      <a:gd name="T6" fmla="*/ 96 w 192"/>
                      <a:gd name="T7" fmla="*/ 0 h 104"/>
                      <a:gd name="T8" fmla="*/ 96 w 192"/>
                      <a:gd name="T9" fmla="*/ 96 h 104"/>
                      <a:gd name="T10" fmla="*/ 144 w 192"/>
                      <a:gd name="T11" fmla="*/ 0 h 104"/>
                      <a:gd name="T12" fmla="*/ 144 w 192"/>
                      <a:gd name="T13" fmla="*/ 96 h 104"/>
                      <a:gd name="T14" fmla="*/ 192 w 192"/>
                      <a:gd name="T15" fmla="*/ 48 h 10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192" h="104">
                        <a:moveTo>
                          <a:pt x="0" y="96"/>
                        </a:moveTo>
                        <a:cubicBezTo>
                          <a:pt x="20" y="48"/>
                          <a:pt x="40" y="0"/>
                          <a:pt x="48" y="0"/>
                        </a:cubicBezTo>
                        <a:cubicBezTo>
                          <a:pt x="56" y="0"/>
                          <a:pt x="40" y="96"/>
                          <a:pt x="48" y="96"/>
                        </a:cubicBezTo>
                        <a:cubicBezTo>
                          <a:pt x="56" y="96"/>
                          <a:pt x="88" y="0"/>
                          <a:pt x="96" y="0"/>
                        </a:cubicBezTo>
                        <a:cubicBezTo>
                          <a:pt x="104" y="0"/>
                          <a:pt x="88" y="96"/>
                          <a:pt x="96" y="96"/>
                        </a:cubicBezTo>
                        <a:cubicBezTo>
                          <a:pt x="104" y="96"/>
                          <a:pt x="136" y="0"/>
                          <a:pt x="144" y="0"/>
                        </a:cubicBezTo>
                        <a:cubicBezTo>
                          <a:pt x="152" y="0"/>
                          <a:pt x="136" y="88"/>
                          <a:pt x="144" y="96"/>
                        </a:cubicBezTo>
                        <a:cubicBezTo>
                          <a:pt x="152" y="104"/>
                          <a:pt x="172" y="76"/>
                          <a:pt x="192" y="48"/>
                        </a:cubicBezTo>
                      </a:path>
                    </a:pathLst>
                  </a:custGeom>
                  <a:noFill/>
                  <a:ln w="19080">
                    <a:solidFill>
                      <a:srgbClr val="FF0000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=""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AF507438-7753-43e0-B8FC-AC1667EBCBE1}">
                      <a14:hiddenEffects xmlns=""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77" name="Group 1095"/>
                <p:cNvGrpSpPr>
                  <a:grpSpLocks/>
                </p:cNvGrpSpPr>
                <p:nvPr/>
              </p:nvGrpSpPr>
              <p:grpSpPr bwMode="auto">
                <a:xfrm>
                  <a:off x="18" y="2042"/>
                  <a:ext cx="564" cy="94"/>
                  <a:chOff x="18" y="2042"/>
                  <a:chExt cx="564" cy="94"/>
                </a:xfrm>
              </p:grpSpPr>
              <p:sp>
                <p:nvSpPr>
                  <p:cNvPr id="78" name="AutoShape 1096"/>
                  <p:cNvSpPr>
                    <a:spLocks noChangeArrowheads="1"/>
                  </p:cNvSpPr>
                  <p:nvPr/>
                </p:nvSpPr>
                <p:spPr bwMode="auto">
                  <a:xfrm rot="5400000">
                    <a:off x="338" y="2042"/>
                    <a:ext cx="62" cy="94"/>
                  </a:xfrm>
                  <a:prstGeom prst="triangle">
                    <a:avLst>
                      <a:gd name="adj" fmla="val 50000"/>
                    </a:avLst>
                  </a:prstGeom>
                  <a:solidFill>
                    <a:srgbClr val="000000"/>
                  </a:solidFill>
                  <a:ln w="19080">
                    <a:solidFill>
                      <a:srgbClr val="0000FF"/>
                    </a:solidFill>
                    <a:miter lim="800000"/>
                    <a:headEnd/>
                    <a:tailEnd/>
                  </a:ln>
                  <a:effectLst/>
                  <a:extLst>
                    <a:ext uri="{AF507438-7753-43e0-B8FC-AC1667EBCBE1}">
                      <a14:hiddenEffects xmlns=""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anchor="ctr"/>
                  <a:lstStyle/>
                  <a:p>
                    <a:endParaRPr lang="en-US"/>
                  </a:p>
                </p:txBody>
              </p:sp>
              <p:sp>
                <p:nvSpPr>
                  <p:cNvPr id="79" name="Freeform 1097"/>
                  <p:cNvSpPr>
                    <a:spLocks noChangeArrowheads="1"/>
                  </p:cNvSpPr>
                  <p:nvPr/>
                </p:nvSpPr>
                <p:spPr bwMode="auto">
                  <a:xfrm>
                    <a:off x="18" y="2067"/>
                    <a:ext cx="564" cy="46"/>
                  </a:xfrm>
                  <a:custGeom>
                    <a:avLst/>
                    <a:gdLst>
                      <a:gd name="T0" fmla="*/ 0 w 192"/>
                      <a:gd name="T1" fmla="*/ 96 h 104"/>
                      <a:gd name="T2" fmla="*/ 48 w 192"/>
                      <a:gd name="T3" fmla="*/ 0 h 104"/>
                      <a:gd name="T4" fmla="*/ 48 w 192"/>
                      <a:gd name="T5" fmla="*/ 96 h 104"/>
                      <a:gd name="T6" fmla="*/ 96 w 192"/>
                      <a:gd name="T7" fmla="*/ 0 h 104"/>
                      <a:gd name="T8" fmla="*/ 96 w 192"/>
                      <a:gd name="T9" fmla="*/ 96 h 104"/>
                      <a:gd name="T10" fmla="*/ 144 w 192"/>
                      <a:gd name="T11" fmla="*/ 0 h 104"/>
                      <a:gd name="T12" fmla="*/ 144 w 192"/>
                      <a:gd name="T13" fmla="*/ 96 h 104"/>
                      <a:gd name="T14" fmla="*/ 192 w 192"/>
                      <a:gd name="T15" fmla="*/ 48 h 10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192" h="104">
                        <a:moveTo>
                          <a:pt x="0" y="96"/>
                        </a:moveTo>
                        <a:cubicBezTo>
                          <a:pt x="20" y="48"/>
                          <a:pt x="40" y="0"/>
                          <a:pt x="48" y="0"/>
                        </a:cubicBezTo>
                        <a:cubicBezTo>
                          <a:pt x="56" y="0"/>
                          <a:pt x="40" y="96"/>
                          <a:pt x="48" y="96"/>
                        </a:cubicBezTo>
                        <a:cubicBezTo>
                          <a:pt x="56" y="96"/>
                          <a:pt x="88" y="0"/>
                          <a:pt x="96" y="0"/>
                        </a:cubicBezTo>
                        <a:cubicBezTo>
                          <a:pt x="104" y="0"/>
                          <a:pt x="88" y="96"/>
                          <a:pt x="96" y="96"/>
                        </a:cubicBezTo>
                        <a:cubicBezTo>
                          <a:pt x="104" y="96"/>
                          <a:pt x="136" y="0"/>
                          <a:pt x="144" y="0"/>
                        </a:cubicBezTo>
                        <a:cubicBezTo>
                          <a:pt x="152" y="0"/>
                          <a:pt x="136" y="88"/>
                          <a:pt x="144" y="96"/>
                        </a:cubicBezTo>
                        <a:cubicBezTo>
                          <a:pt x="152" y="104"/>
                          <a:pt x="172" y="76"/>
                          <a:pt x="192" y="48"/>
                        </a:cubicBezTo>
                      </a:path>
                    </a:pathLst>
                  </a:custGeom>
                  <a:noFill/>
                  <a:ln w="19080">
                    <a:solidFill>
                      <a:srgbClr val="0000FF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=""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AF507438-7753-43e0-B8FC-AC1667EBCBE1}">
                      <a14:hiddenEffects xmlns=""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anchor="ctr"/>
                  <a:lstStyle/>
                  <a:p>
                    <a:endParaRPr lang="en-US"/>
                  </a:p>
                </p:txBody>
              </p:sp>
            </p:grpSp>
          </p:grpSp>
          <p:sp>
            <p:nvSpPr>
              <p:cNvPr id="66" name="Line 1098"/>
              <p:cNvSpPr>
                <a:spLocks noChangeShapeType="1"/>
              </p:cNvSpPr>
              <p:nvPr/>
            </p:nvSpPr>
            <p:spPr bwMode="auto">
              <a:xfrm flipV="1">
                <a:off x="1487" y="3331"/>
                <a:ext cx="619" cy="0"/>
              </a:xfrm>
              <a:prstGeom prst="line">
                <a:avLst/>
              </a:prstGeom>
              <a:noFill/>
              <a:ln w="1584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="" xmlns:a14="http://schemas.microsoft.com/office/drawing/2010/main">
                    <a:noFill/>
                  </a14:hiddenFill>
                </a:ext>
                <a:ext uri="{AF507438-7753-43e0-B8FC-AC1667EBCBE1}">
                  <a14:hiddenEffects xmlns=""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67" name="Line 1099"/>
              <p:cNvSpPr>
                <a:spLocks noChangeShapeType="1"/>
              </p:cNvSpPr>
              <p:nvPr/>
            </p:nvSpPr>
            <p:spPr bwMode="auto">
              <a:xfrm flipV="1">
                <a:off x="1481" y="3095"/>
                <a:ext cx="619" cy="0"/>
              </a:xfrm>
              <a:prstGeom prst="line">
                <a:avLst/>
              </a:prstGeom>
              <a:noFill/>
              <a:ln w="1584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="" xmlns:a14="http://schemas.microsoft.com/office/drawing/2010/main">
                    <a:noFill/>
                  </a14:hiddenFill>
                </a:ext>
                <a:ext uri="{AF507438-7753-43e0-B8FC-AC1667EBCBE1}">
                  <a14:hiddenEffects xmlns=""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68" name="Line 1100"/>
              <p:cNvSpPr>
                <a:spLocks noChangeShapeType="1"/>
              </p:cNvSpPr>
              <p:nvPr/>
            </p:nvSpPr>
            <p:spPr bwMode="auto">
              <a:xfrm flipV="1">
                <a:off x="1396" y="3308"/>
                <a:ext cx="710" cy="0"/>
              </a:xfrm>
              <a:prstGeom prst="line">
                <a:avLst/>
              </a:prstGeom>
              <a:noFill/>
              <a:ln w="9360">
                <a:solidFill>
                  <a:srgbClr val="000000"/>
                </a:solidFill>
                <a:prstDash val="dash"/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="" xmlns:a14="http://schemas.microsoft.com/office/drawing/2010/main">
                    <a:noFill/>
                  </a14:hiddenFill>
                </a:ext>
                <a:ext uri="{AF507438-7753-43e0-B8FC-AC1667EBCBE1}">
                  <a14:hiddenEffects xmlns=""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69" name="Line 1101"/>
              <p:cNvSpPr>
                <a:spLocks noChangeShapeType="1"/>
              </p:cNvSpPr>
              <p:nvPr/>
            </p:nvSpPr>
            <p:spPr bwMode="auto">
              <a:xfrm flipH="1" flipV="1">
                <a:off x="699" y="3368"/>
                <a:ext cx="583" cy="0"/>
              </a:xfrm>
              <a:prstGeom prst="line">
                <a:avLst/>
              </a:prstGeom>
              <a:noFill/>
              <a:ln w="1584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="" xmlns:a14="http://schemas.microsoft.com/office/drawing/2010/main">
                    <a:noFill/>
                  </a14:hiddenFill>
                </a:ext>
                <a:ext uri="{AF507438-7753-43e0-B8FC-AC1667EBCBE1}">
                  <a14:hiddenEffects xmlns=""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0" name="Line 1102"/>
              <p:cNvSpPr>
                <a:spLocks noChangeShapeType="1"/>
              </p:cNvSpPr>
              <p:nvPr/>
            </p:nvSpPr>
            <p:spPr bwMode="auto">
              <a:xfrm flipH="1" flipV="1">
                <a:off x="711" y="3205"/>
                <a:ext cx="583" cy="0"/>
              </a:xfrm>
              <a:prstGeom prst="line">
                <a:avLst/>
              </a:prstGeom>
              <a:noFill/>
              <a:ln w="1584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="" xmlns:a14="http://schemas.microsoft.com/office/drawing/2010/main">
                    <a:noFill/>
                  </a14:hiddenFill>
                </a:ext>
                <a:ext uri="{AF507438-7753-43e0-B8FC-AC1667EBCBE1}">
                  <a14:hiddenEffects xmlns=""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1" name="Line 1103"/>
              <p:cNvSpPr>
                <a:spLocks noChangeShapeType="1"/>
              </p:cNvSpPr>
              <p:nvPr/>
            </p:nvSpPr>
            <p:spPr bwMode="auto">
              <a:xfrm flipH="1" flipV="1">
                <a:off x="709" y="3341"/>
                <a:ext cx="682" cy="3"/>
              </a:xfrm>
              <a:prstGeom prst="line">
                <a:avLst/>
              </a:prstGeom>
              <a:noFill/>
              <a:ln w="9360">
                <a:solidFill>
                  <a:srgbClr val="000000"/>
                </a:solidFill>
                <a:prstDash val="dash"/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="" xmlns:a14="http://schemas.microsoft.com/office/drawing/2010/main">
                    <a:noFill/>
                  </a14:hiddenFill>
                </a:ext>
                <a:ext uri="{AF507438-7753-43e0-B8FC-AC1667EBCBE1}">
                  <a14:hiddenEffects xmlns=""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2" name="Line 1104"/>
              <p:cNvSpPr>
                <a:spLocks noChangeShapeType="1"/>
              </p:cNvSpPr>
              <p:nvPr/>
            </p:nvSpPr>
            <p:spPr bwMode="auto">
              <a:xfrm flipV="1">
                <a:off x="1289" y="3104"/>
                <a:ext cx="194" cy="98"/>
              </a:xfrm>
              <a:prstGeom prst="line">
                <a:avLst/>
              </a:prstGeom>
              <a:noFill/>
              <a:ln w="1584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="" xmlns:a14="http://schemas.microsoft.com/office/drawing/2010/main">
                    <a:noFill/>
                  </a14:hiddenFill>
                </a:ext>
                <a:ext uri="{AF507438-7753-43e0-B8FC-AC1667EBCBE1}">
                  <a14:hiddenEffects xmlns=""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3" name="Line 1105"/>
              <p:cNvSpPr>
                <a:spLocks noChangeShapeType="1"/>
              </p:cNvSpPr>
              <p:nvPr/>
            </p:nvSpPr>
            <p:spPr bwMode="auto">
              <a:xfrm flipH="1">
                <a:off x="1296" y="3696"/>
                <a:ext cx="198" cy="12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="" xmlns:a14="http://schemas.microsoft.com/office/drawing/2010/main">
                    <a:noFill/>
                  </a14:hiddenFill>
                </a:ext>
                <a:ext uri="{AF507438-7753-43e0-B8FC-AC1667EBCBE1}">
                  <a14:hiddenEffects xmlns=""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4" name="Line 1106"/>
              <p:cNvSpPr>
                <a:spLocks noChangeShapeType="1"/>
              </p:cNvSpPr>
              <p:nvPr/>
            </p:nvSpPr>
            <p:spPr bwMode="auto">
              <a:xfrm>
                <a:off x="1290" y="3360"/>
                <a:ext cx="0" cy="456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="" xmlns:a14="http://schemas.microsoft.com/office/drawing/2010/main">
                    <a:noFill/>
                  </a14:hiddenFill>
                </a:ext>
                <a:ext uri="{AF507438-7753-43e0-B8FC-AC1667EBCBE1}">
                  <a14:hiddenEffects xmlns=""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5" name="Line 1107"/>
              <p:cNvSpPr>
                <a:spLocks noChangeShapeType="1"/>
              </p:cNvSpPr>
              <p:nvPr/>
            </p:nvSpPr>
            <p:spPr bwMode="auto">
              <a:xfrm>
                <a:off x="1488" y="3324"/>
                <a:ext cx="0" cy="384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="" xmlns:a14="http://schemas.microsoft.com/office/drawing/2010/main">
                    <a:noFill/>
                  </a14:hiddenFill>
                </a:ext>
                <a:ext uri="{AF507438-7753-43e0-B8FC-AC1667EBCBE1}">
                  <a14:hiddenEffects xmlns=""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60" name="Line 1108"/>
            <p:cNvSpPr>
              <a:spLocks noChangeShapeType="1"/>
            </p:cNvSpPr>
            <p:nvPr/>
          </p:nvSpPr>
          <p:spPr bwMode="auto">
            <a:xfrm>
              <a:off x="1488" y="2208"/>
              <a:ext cx="0" cy="46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01" name="Group 100"/>
          <p:cNvGrpSpPr/>
          <p:nvPr/>
        </p:nvGrpSpPr>
        <p:grpSpPr>
          <a:xfrm>
            <a:off x="550787" y="4419600"/>
            <a:ext cx="3259574" cy="2133600"/>
            <a:chOff x="503813" y="1524000"/>
            <a:chExt cx="3259574" cy="1371600"/>
          </a:xfrm>
        </p:grpSpPr>
        <p:sp>
          <p:nvSpPr>
            <p:cNvPr id="102" name="Rectangle 101"/>
            <p:cNvSpPr/>
            <p:nvPr/>
          </p:nvSpPr>
          <p:spPr>
            <a:xfrm>
              <a:off x="503814" y="2667000"/>
              <a:ext cx="3259573" cy="22860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600" dirty="0"/>
                <a:t>P+ </a:t>
              </a:r>
              <a:r>
                <a:rPr lang="en-US" sz="1600" dirty="0" err="1"/>
                <a:t>GaSb</a:t>
              </a:r>
              <a:endParaRPr lang="en-US" sz="1600" dirty="0"/>
            </a:p>
          </p:txBody>
        </p:sp>
        <p:sp>
          <p:nvSpPr>
            <p:cNvPr id="103" name="Rectangle 102"/>
            <p:cNvSpPr/>
            <p:nvPr/>
          </p:nvSpPr>
          <p:spPr>
            <a:xfrm>
              <a:off x="503814" y="2438400"/>
              <a:ext cx="3259573" cy="228600"/>
            </a:xfrm>
            <a:prstGeom prst="rect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600" dirty="0"/>
                <a:t>P+ </a:t>
              </a:r>
              <a:r>
                <a:rPr lang="en-US" sz="1600" dirty="0" err="1"/>
                <a:t>InAs</a:t>
              </a:r>
              <a:r>
                <a:rPr lang="en-US" sz="1600" dirty="0"/>
                <a:t>/</a:t>
              </a:r>
              <a:r>
                <a:rPr lang="en-US" sz="1600" dirty="0" err="1"/>
                <a:t>GaSb</a:t>
              </a:r>
              <a:r>
                <a:rPr lang="en-US" sz="1600" dirty="0"/>
                <a:t> Contact</a:t>
              </a:r>
            </a:p>
          </p:txBody>
        </p:sp>
        <p:sp>
          <p:nvSpPr>
            <p:cNvPr id="104" name="Rectangle 103"/>
            <p:cNvSpPr/>
            <p:nvPr/>
          </p:nvSpPr>
          <p:spPr>
            <a:xfrm>
              <a:off x="503813" y="2209800"/>
              <a:ext cx="3259574" cy="22860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600" dirty="0"/>
                <a:t>p- </a:t>
              </a:r>
              <a:r>
                <a:rPr lang="en-US" sz="1600" dirty="0" err="1"/>
                <a:t>InAs</a:t>
              </a:r>
              <a:r>
                <a:rPr lang="en-US" sz="1600" dirty="0"/>
                <a:t>/</a:t>
              </a:r>
              <a:r>
                <a:rPr lang="en-US" sz="1600" dirty="0" err="1"/>
                <a:t>GaSb</a:t>
              </a:r>
              <a:r>
                <a:rPr lang="en-US" sz="1600" dirty="0"/>
                <a:t> “Blue” LWIR Abs. (4µm)</a:t>
              </a:r>
            </a:p>
          </p:txBody>
        </p:sp>
        <p:sp>
          <p:nvSpPr>
            <p:cNvPr id="105" name="Rectangle 104"/>
            <p:cNvSpPr/>
            <p:nvPr/>
          </p:nvSpPr>
          <p:spPr>
            <a:xfrm>
              <a:off x="503813" y="1981200"/>
              <a:ext cx="3259574" cy="228600"/>
            </a:xfrm>
            <a:prstGeom prst="rect">
              <a:avLst/>
            </a:prstGeom>
            <a:solidFill>
              <a:schemeClr val="accent4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600" dirty="0"/>
                <a:t>p- </a:t>
              </a:r>
              <a:r>
                <a:rPr lang="en-US" sz="1600" dirty="0" err="1"/>
                <a:t>InAs</a:t>
              </a:r>
              <a:r>
                <a:rPr lang="en-US" sz="1600" dirty="0"/>
                <a:t>/</a:t>
              </a:r>
              <a:r>
                <a:rPr lang="en-US" sz="1600" dirty="0" err="1"/>
                <a:t>AlSb</a:t>
              </a:r>
              <a:r>
                <a:rPr lang="en-US" sz="1600" dirty="0"/>
                <a:t> Barrier</a:t>
              </a:r>
            </a:p>
          </p:txBody>
        </p:sp>
        <p:sp>
          <p:nvSpPr>
            <p:cNvPr id="106" name="Rectangle 105"/>
            <p:cNvSpPr/>
            <p:nvPr/>
          </p:nvSpPr>
          <p:spPr>
            <a:xfrm>
              <a:off x="503813" y="1752600"/>
              <a:ext cx="3259574" cy="228600"/>
            </a:xfrm>
            <a:prstGeom prst="rect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600" dirty="0"/>
                <a:t>p- </a:t>
              </a:r>
              <a:r>
                <a:rPr lang="en-US" sz="1600" dirty="0" err="1"/>
                <a:t>InAs</a:t>
              </a:r>
              <a:r>
                <a:rPr lang="en-US" sz="1600" dirty="0"/>
                <a:t>/</a:t>
              </a:r>
              <a:r>
                <a:rPr lang="en-US" sz="1600" dirty="0" err="1"/>
                <a:t>GaSb</a:t>
              </a:r>
              <a:r>
                <a:rPr lang="en-US" sz="1600" dirty="0"/>
                <a:t> “Red” LWIR Abs. (4µm)</a:t>
              </a:r>
            </a:p>
          </p:txBody>
        </p:sp>
        <p:sp>
          <p:nvSpPr>
            <p:cNvPr id="107" name="Rectangle 106"/>
            <p:cNvSpPr/>
            <p:nvPr/>
          </p:nvSpPr>
          <p:spPr>
            <a:xfrm>
              <a:off x="503813" y="1524000"/>
              <a:ext cx="3259574" cy="228600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600" dirty="0"/>
                <a:t>P+ </a:t>
              </a:r>
              <a:r>
                <a:rPr lang="en-US" sz="1600" dirty="0" err="1"/>
                <a:t>InAs</a:t>
              </a:r>
              <a:r>
                <a:rPr lang="en-US" sz="1600" dirty="0"/>
                <a:t>/</a:t>
              </a:r>
              <a:r>
                <a:rPr lang="en-US" sz="1600" dirty="0" err="1"/>
                <a:t>GaSb</a:t>
              </a:r>
              <a:r>
                <a:rPr lang="en-US" sz="1600" dirty="0"/>
                <a:t> Contact</a:t>
              </a:r>
            </a:p>
          </p:txBody>
        </p:sp>
      </p:grpSp>
      <p:grpSp>
        <p:nvGrpSpPr>
          <p:cNvPr id="108" name="Group 107"/>
          <p:cNvGrpSpPr/>
          <p:nvPr/>
        </p:nvGrpSpPr>
        <p:grpSpPr>
          <a:xfrm>
            <a:off x="8467" y="4451565"/>
            <a:ext cx="494814" cy="1705395"/>
            <a:chOff x="267186" y="845865"/>
            <a:chExt cx="494814" cy="1705395"/>
          </a:xfrm>
        </p:grpSpPr>
        <p:sp>
          <p:nvSpPr>
            <p:cNvPr id="109" name="Left Brace 108"/>
            <p:cNvSpPr/>
            <p:nvPr/>
          </p:nvSpPr>
          <p:spPr>
            <a:xfrm>
              <a:off x="571014" y="845865"/>
              <a:ext cx="190986" cy="648126"/>
            </a:xfrm>
            <a:prstGeom prst="leftBrac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0" name="TextBox 109"/>
            <p:cNvSpPr txBox="1"/>
            <p:nvPr/>
          </p:nvSpPr>
          <p:spPr>
            <a:xfrm>
              <a:off x="267186" y="926068"/>
              <a:ext cx="34241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/>
                <a:t>p</a:t>
              </a:r>
            </a:p>
          </p:txBody>
        </p:sp>
        <p:sp>
          <p:nvSpPr>
            <p:cNvPr id="111" name="Left Brace 110"/>
            <p:cNvSpPr/>
            <p:nvPr/>
          </p:nvSpPr>
          <p:spPr>
            <a:xfrm>
              <a:off x="571014" y="1524000"/>
              <a:ext cx="190986" cy="364319"/>
            </a:xfrm>
            <a:prstGeom prst="leftBrac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2" name="Left Brace 111"/>
            <p:cNvSpPr/>
            <p:nvPr/>
          </p:nvSpPr>
          <p:spPr>
            <a:xfrm>
              <a:off x="571014" y="1922196"/>
              <a:ext cx="190986" cy="629064"/>
            </a:xfrm>
            <a:prstGeom prst="leftBrac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3" name="TextBox 112"/>
            <p:cNvSpPr txBox="1"/>
            <p:nvPr/>
          </p:nvSpPr>
          <p:spPr>
            <a:xfrm>
              <a:off x="267186" y="1489174"/>
              <a:ext cx="34241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/>
                <a:t>B</a:t>
              </a:r>
            </a:p>
          </p:txBody>
        </p:sp>
        <p:sp>
          <p:nvSpPr>
            <p:cNvPr id="114" name="TextBox 113"/>
            <p:cNvSpPr txBox="1"/>
            <p:nvPr/>
          </p:nvSpPr>
          <p:spPr>
            <a:xfrm>
              <a:off x="267186" y="1981200"/>
              <a:ext cx="34241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/>
                <a:t>p</a:t>
              </a:r>
            </a:p>
          </p:txBody>
        </p:sp>
      </p:grpSp>
      <p:pic>
        <p:nvPicPr>
          <p:cNvPr id="115" name="Picture 114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05400" y="6172200"/>
            <a:ext cx="1981200" cy="41910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140844" y="6062133"/>
            <a:ext cx="1653153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59549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p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Band-Structure Engineering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D5C8D-4834-AC45-9607-CDD4E1B34B0F}" type="slidenum">
              <a:rPr lang="en-US" smtClean="0"/>
              <a:t>20</a:t>
            </a:fld>
            <a:endParaRPr lang="en-US"/>
          </a:p>
        </p:txBody>
      </p:sp>
      <p:sp>
        <p:nvSpPr>
          <p:cNvPr id="6" name="Text Box 5">
            <a:extLst>
              <a:ext uri="{FF2B5EF4-FFF2-40B4-BE49-F238E27FC236}">
                <a16:creationId xmlns:a16="http://schemas.microsoft.com/office/drawing/2014/main" id="{66C2D2A3-0D7C-4890-88E0-D645BEF8A30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8427" y="959493"/>
            <a:ext cx="8229600" cy="28623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Potential benefits of </a:t>
            </a:r>
            <a:r>
              <a:rPr lang="en-US" alt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superlattices</a:t>
            </a:r>
            <a:r>
              <a:rPr lang="en-US" alt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over bulk alloys:</a:t>
            </a:r>
          </a:p>
          <a:p>
            <a:pPr>
              <a:buFontTx/>
              <a:buChar char="•"/>
            </a:pPr>
            <a:r>
              <a:rPr lang="en-US" alt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E</a:t>
            </a:r>
            <a:r>
              <a:rPr lang="en-US" altLang="en-US" sz="2000" baseline="-25000" dirty="0" err="1">
                <a:latin typeface="Arial" panose="020B0604020202020204" pitchFamily="34" charset="0"/>
                <a:cs typeface="Arial" panose="020B0604020202020204" pitchFamily="34" charset="0"/>
              </a:rPr>
              <a:t>g</a:t>
            </a:r>
            <a:r>
              <a:rPr lang="en-US" altLang="en-US" sz="2000" dirty="0">
                <a:latin typeface="Arial" panose="020B0604020202020204" pitchFamily="34" charset="0"/>
                <a:cs typeface="Arial" panose="020B0604020202020204" pitchFamily="34" charset="0"/>
                <a:sym typeface="Symbol" panose="05050102010706020507" pitchFamily="18" charset="2"/>
              </a:rPr>
              <a:t>= -type resonance can be engineered into either conduction or valence band, giving rise to engineered impact ionization coefficients (</a:t>
            </a:r>
            <a:r>
              <a:rPr lang="en-US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/</a:t>
            </a:r>
            <a:r>
              <a:rPr lang="en-US" altLang="en-US" sz="2000" dirty="0">
                <a:latin typeface="Arial" panose="020B0604020202020204" pitchFamily="34" charset="0"/>
                <a:cs typeface="Arial" panose="020B0604020202020204" pitchFamily="34" charset="0"/>
                <a:sym typeface="Symbol" panose="05050102010706020507" pitchFamily="18" charset="2"/>
              </a:rPr>
              <a:t>&lt;&lt;1 or </a:t>
            </a:r>
            <a:r>
              <a:rPr lang="en-US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/</a:t>
            </a:r>
            <a:r>
              <a:rPr lang="en-US" altLang="en-US" sz="2000" dirty="0">
                <a:latin typeface="Arial" panose="020B0604020202020204" pitchFamily="34" charset="0"/>
                <a:cs typeface="Arial" panose="020B0604020202020204" pitchFamily="34" charset="0"/>
                <a:sym typeface="Symbol" panose="05050102010706020507" pitchFamily="18" charset="2"/>
              </a:rPr>
              <a:t> &gt;&gt;1) or reduced Auger recombination</a:t>
            </a:r>
            <a:endParaRPr lang="en-US" alt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Tx/>
              <a:buChar char="•"/>
            </a:pPr>
            <a:r>
              <a:rPr lang="en-US" alt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E</a:t>
            </a:r>
            <a:r>
              <a:rPr lang="en-US" altLang="en-US" sz="2000" baseline="-25000" dirty="0" err="1">
                <a:latin typeface="Arial" panose="020B0604020202020204" pitchFamily="34" charset="0"/>
                <a:cs typeface="Arial" panose="020B0604020202020204" pitchFamily="34" charset="0"/>
              </a:rPr>
              <a:t>g</a:t>
            </a:r>
            <a:r>
              <a:rPr lang="en-US" altLang="en-US" sz="2000" dirty="0">
                <a:latin typeface="Arial" panose="020B0604020202020204" pitchFamily="34" charset="0"/>
                <a:cs typeface="Arial" panose="020B0604020202020204" pitchFamily="34" charset="0"/>
                <a:sym typeface="Symbol" panose="05050102010706020507" pitchFamily="18" charset="2"/>
              </a:rPr>
              <a:t> and  are independently adjustable   resonance can occur at desired wavelength in broad spectral range: SWIR to VLWIR </a:t>
            </a:r>
          </a:p>
          <a:p>
            <a:pPr>
              <a:buFontTx/>
              <a:buChar char="•"/>
            </a:pPr>
            <a:r>
              <a:rPr lang="en-US" altLang="en-US" sz="2000" dirty="0">
                <a:latin typeface="Arial" panose="020B0604020202020204" pitchFamily="34" charset="0"/>
                <a:cs typeface="Arial" panose="020B0604020202020204" pitchFamily="34" charset="0"/>
                <a:sym typeface="Symbol" panose="05050102010706020507" pitchFamily="18" charset="2"/>
              </a:rPr>
              <a:t>Resonant band has high density of states  can benefit from resonance even in high fields</a:t>
            </a:r>
            <a:endParaRPr lang="en-US" alt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Tx/>
              <a:buChar char="•"/>
            </a:pPr>
            <a:r>
              <a:rPr lang="en-US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Large growth-axis effective masses </a:t>
            </a:r>
            <a:r>
              <a:rPr lang="en-US" altLang="en-US" sz="2000" dirty="0">
                <a:latin typeface="Arial" panose="020B0604020202020204" pitchFamily="34" charset="0"/>
                <a:cs typeface="Arial" panose="020B0604020202020204" pitchFamily="34" charset="0"/>
                <a:sym typeface="Symbol" panose="05050102010706020507" pitchFamily="18" charset="2"/>
              </a:rPr>
              <a:t></a:t>
            </a:r>
            <a:r>
              <a:rPr lang="en-US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lower dark currents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736890"/>
            <a:ext cx="5347031" cy="212111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28427" y="3987403"/>
            <a:ext cx="780322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b="1" dirty="0" err="1">
                <a:latin typeface="Arial" panose="020B0604020202020204" pitchFamily="34" charset="0"/>
                <a:cs typeface="Arial" panose="020B0604020202020204" pitchFamily="34" charset="0"/>
                <a:sym typeface="Symbol" panose="05050102010706020507" pitchFamily="18" charset="2"/>
              </a:rPr>
              <a:t>Superlattice</a:t>
            </a:r>
            <a:r>
              <a:rPr lang="en-US" altLang="en-US" b="1" dirty="0">
                <a:latin typeface="Arial" panose="020B0604020202020204" pitchFamily="34" charset="0"/>
                <a:cs typeface="Arial" panose="020B0604020202020204" pitchFamily="34" charset="0"/>
                <a:sym typeface="Symbol" panose="05050102010706020507" pitchFamily="18" charset="2"/>
              </a:rPr>
              <a:t> Based Avalanche Photodiodes</a:t>
            </a:r>
            <a:r>
              <a:rPr lang="en-US" altLang="en-US" dirty="0">
                <a:latin typeface="Arial" panose="020B0604020202020204" pitchFamily="34" charset="0"/>
                <a:cs typeface="Arial" panose="020B0604020202020204" pitchFamily="34" charset="0"/>
                <a:sym typeface="Symbol" panose="05050102010706020507" pitchFamily="18" charset="2"/>
              </a:rPr>
              <a:t>:</a:t>
            </a:r>
          </a:p>
          <a:p>
            <a:pPr>
              <a:buFontTx/>
              <a:buChar char="•"/>
            </a:pPr>
            <a:r>
              <a:rPr lang="en-US" altLang="en-US" dirty="0">
                <a:latin typeface="Arial" panose="020B0604020202020204" pitchFamily="34" charset="0"/>
                <a:cs typeface="Arial" panose="020B0604020202020204" pitchFamily="34" charset="0"/>
                <a:sym typeface="Symbol" panose="05050102010706020507" pitchFamily="18" charset="2"/>
              </a:rPr>
              <a:t> </a:t>
            </a:r>
            <a:r>
              <a:rPr lang="en-US" altLang="en-US" dirty="0">
                <a:latin typeface="Arial" panose="020B0604020202020204" pitchFamily="34" charset="0"/>
                <a:cs typeface="Arial" panose="020B0604020202020204" pitchFamily="34" charset="0"/>
              </a:rPr>
              <a:t>/</a:t>
            </a:r>
            <a:r>
              <a:rPr lang="en-US" altLang="en-US" dirty="0">
                <a:latin typeface="Arial" panose="020B0604020202020204" pitchFamily="34" charset="0"/>
                <a:cs typeface="Arial" panose="020B0604020202020204" pitchFamily="34" charset="0"/>
                <a:sym typeface="Symbol" panose="05050102010706020507" pitchFamily="18" charset="2"/>
              </a:rPr>
              <a:t> </a:t>
            </a:r>
            <a:r>
              <a:rPr lang="en-US" altLang="en-US" dirty="0">
                <a:latin typeface="Arial" panose="020B0604020202020204" pitchFamily="34" charset="0"/>
                <a:cs typeface="Arial" panose="020B0604020202020204" pitchFamily="34" charset="0"/>
                <a:sym typeface="MT Symbol" pitchFamily="82" charset="2"/>
              </a:rPr>
              <a:t>enhancement</a:t>
            </a:r>
            <a:r>
              <a:rPr lang="en-US" altLang="en-US" dirty="0">
                <a:latin typeface="Arial" panose="020B0604020202020204" pitchFamily="34" charset="0"/>
                <a:cs typeface="Arial" panose="020B0604020202020204" pitchFamily="34" charset="0"/>
                <a:sym typeface="Symbol" panose="05050102010706020507" pitchFamily="18" charset="2"/>
              </a:rPr>
              <a:t> in </a:t>
            </a:r>
            <a:r>
              <a:rPr lang="en-US" altLang="en-US" dirty="0" err="1">
                <a:latin typeface="Arial" panose="020B0604020202020204" pitchFamily="34" charset="0"/>
                <a:cs typeface="Arial" panose="020B0604020202020204" pitchFamily="34" charset="0"/>
                <a:sym typeface="Symbol" panose="05050102010706020507" pitchFamily="18" charset="2"/>
              </a:rPr>
              <a:t>AlAs</a:t>
            </a:r>
            <a:r>
              <a:rPr lang="en-US" altLang="en-US" dirty="0">
                <a:latin typeface="Arial" panose="020B0604020202020204" pitchFamily="34" charset="0"/>
                <a:cs typeface="Arial" panose="020B0604020202020204" pitchFamily="34" charset="0"/>
                <a:sym typeface="Symbol" panose="05050102010706020507" pitchFamily="18" charset="2"/>
              </a:rPr>
              <a:t>/GaAs (Mon and Hess, 1982)</a:t>
            </a:r>
          </a:p>
          <a:p>
            <a:endParaRPr lang="en-US" altLang="en-US" dirty="0">
              <a:latin typeface="Arial" panose="020B0604020202020204" pitchFamily="34" charset="0"/>
              <a:cs typeface="Arial" panose="020B0604020202020204" pitchFamily="34" charset="0"/>
              <a:sym typeface="Symbol" panose="05050102010706020507" pitchFamily="18" charset="2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627649F5-4B09-BA49-8314-205ABA998A90}"/>
              </a:ext>
            </a:extLst>
          </p:cNvPr>
          <p:cNvSpPr/>
          <p:nvPr/>
        </p:nvSpPr>
        <p:spPr>
          <a:xfrm>
            <a:off x="5472546" y="4776752"/>
            <a:ext cx="3671454" cy="1569660"/>
          </a:xfrm>
          <a:prstGeom prst="rect">
            <a:avLst/>
          </a:prstGeom>
          <a:solidFill>
            <a:srgbClr val="FBFFC0"/>
          </a:solidFill>
        </p:spPr>
        <p:txBody>
          <a:bodyPr wrap="square">
            <a:spAutoFit/>
          </a:bodyPr>
          <a:lstStyle/>
          <a:p>
            <a:r>
              <a:rPr lang="en-US" sz="2400" b="1" dirty="0" err="1"/>
              <a:t>Bandstructure</a:t>
            </a:r>
            <a:r>
              <a:rPr lang="en-US" sz="2400" b="1" dirty="0"/>
              <a:t> engineering can only be done in superlattices and quantum confined materials</a:t>
            </a:r>
          </a:p>
        </p:txBody>
      </p:sp>
    </p:spTree>
    <p:extLst>
      <p:ext uri="{BB962C8B-B14F-4D97-AF65-F5344CB8AC3E}">
        <p14:creationId xmlns:p14="http://schemas.microsoft.com/office/powerpoint/2010/main" val="18321347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3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E908C2-A6E6-5248-862F-EA04BE1BA2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Engineering Impact Ionization in </a:t>
            </a:r>
            <a:r>
              <a:rPr lang="en-US" dirty="0" err="1" smtClean="0"/>
              <a:t>Superlattices</a:t>
            </a:r>
            <a:endParaRPr lang="en-US" dirty="0"/>
          </a:p>
        </p:txBody>
      </p:sp>
      <p:pic>
        <p:nvPicPr>
          <p:cNvPr id="26625" name="Picture 1" descr="page2image1752096">
            <a:extLst>
              <a:ext uri="{FF2B5EF4-FFF2-40B4-BE49-F238E27FC236}">
                <a16:creationId xmlns:a16="http://schemas.microsoft.com/office/drawing/2014/main" id="{02F4EE86-CAEB-164A-92D1-F0664763F2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81888" y="820098"/>
            <a:ext cx="3502168" cy="2713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51C60AB8-58E5-9942-B567-24AC86CF7BC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42243" y="820097"/>
            <a:ext cx="3105510" cy="2601197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66378CDA-D266-3E49-BCB0-FB21ADEB825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19429" y="3516115"/>
            <a:ext cx="3329236" cy="2700639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F8CE48A2-C252-CF4D-9523-D7785145E19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28189" y="3622250"/>
            <a:ext cx="3017790" cy="2549513"/>
          </a:xfrm>
          <a:prstGeom prst="rect">
            <a:avLst/>
          </a:prstGeom>
        </p:spPr>
      </p:pic>
      <p:sp>
        <p:nvSpPr>
          <p:cNvPr id="31" name="Rectangle 30">
            <a:extLst>
              <a:ext uri="{FF2B5EF4-FFF2-40B4-BE49-F238E27FC236}">
                <a16:creationId xmlns:a16="http://schemas.microsoft.com/office/drawing/2014/main" id="{AA468DAA-8EAE-D641-A298-10E3559F969E}"/>
              </a:ext>
            </a:extLst>
          </p:cNvPr>
          <p:cNvSpPr/>
          <p:nvPr/>
        </p:nvSpPr>
        <p:spPr>
          <a:xfrm>
            <a:off x="206380" y="1823772"/>
            <a:ext cx="97514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dirty="0" err="1" smtClean="0">
                <a:latin typeface="+mj-lt"/>
              </a:rPr>
              <a:t>ElectronAPD</a:t>
            </a:r>
            <a:endParaRPr lang="en-US" dirty="0">
              <a:latin typeface="+mj-lt"/>
            </a:endParaRP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AA468DAA-8EAE-D641-A298-10E3559F969E}"/>
              </a:ext>
            </a:extLst>
          </p:cNvPr>
          <p:cNvSpPr/>
          <p:nvPr/>
        </p:nvSpPr>
        <p:spPr>
          <a:xfrm>
            <a:off x="206380" y="4575534"/>
            <a:ext cx="97514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dirty="0" smtClean="0">
                <a:latin typeface="+mj-lt"/>
              </a:rPr>
              <a:t>Hole APD</a:t>
            </a:r>
            <a:endParaRPr lang="en-US" dirty="0">
              <a:latin typeface="+mj-lt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0" y="6234338"/>
            <a:ext cx="5084774" cy="646331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US" sz="1200" dirty="0" err="1">
                <a:solidFill>
                  <a:srgbClr val="222222"/>
                </a:solidFill>
                <a:latin typeface="+mj-lt"/>
              </a:rPr>
              <a:t>Mallick</a:t>
            </a:r>
            <a:r>
              <a:rPr lang="en-US" sz="1200" dirty="0">
                <a:solidFill>
                  <a:srgbClr val="222222"/>
                </a:solidFill>
                <a:latin typeface="+mj-lt"/>
              </a:rPr>
              <a:t>, S., Banerjee, K., Ghosh, S., </a:t>
            </a:r>
            <a:r>
              <a:rPr lang="en-US" sz="1200" dirty="0" err="1">
                <a:solidFill>
                  <a:srgbClr val="222222"/>
                </a:solidFill>
                <a:latin typeface="+mj-lt"/>
              </a:rPr>
              <a:t>Plis</a:t>
            </a:r>
            <a:r>
              <a:rPr lang="en-US" sz="1200" dirty="0">
                <a:solidFill>
                  <a:srgbClr val="222222"/>
                </a:solidFill>
                <a:latin typeface="+mj-lt"/>
              </a:rPr>
              <a:t>, E., Rodriguez, J. B., Krishna, S., &amp; Grein, C. (2007). Ultralow noise </a:t>
            </a:r>
            <a:r>
              <a:rPr lang="en-US" sz="1200" dirty="0" err="1">
                <a:solidFill>
                  <a:srgbClr val="222222"/>
                </a:solidFill>
                <a:latin typeface="+mj-lt"/>
              </a:rPr>
              <a:t>midwave</a:t>
            </a:r>
            <a:r>
              <a:rPr lang="en-US" sz="1200" dirty="0">
                <a:solidFill>
                  <a:srgbClr val="222222"/>
                </a:solidFill>
                <a:latin typeface="+mj-lt"/>
              </a:rPr>
              <a:t> infrared </a:t>
            </a:r>
            <a:r>
              <a:rPr lang="en-US" sz="1200" dirty="0" err="1">
                <a:solidFill>
                  <a:srgbClr val="222222"/>
                </a:solidFill>
                <a:latin typeface="+mj-lt"/>
              </a:rPr>
              <a:t>InAs</a:t>
            </a:r>
            <a:r>
              <a:rPr lang="en-US" sz="1200" dirty="0">
                <a:solidFill>
                  <a:srgbClr val="222222"/>
                </a:solidFill>
                <a:latin typeface="+mj-lt"/>
              </a:rPr>
              <a:t>–</a:t>
            </a:r>
            <a:r>
              <a:rPr lang="en-US" sz="1200" dirty="0" err="1">
                <a:solidFill>
                  <a:srgbClr val="222222"/>
                </a:solidFill>
                <a:latin typeface="+mj-lt"/>
              </a:rPr>
              <a:t>GaSb</a:t>
            </a:r>
            <a:r>
              <a:rPr lang="en-US" sz="1200" dirty="0">
                <a:solidFill>
                  <a:srgbClr val="222222"/>
                </a:solidFill>
                <a:latin typeface="+mj-lt"/>
              </a:rPr>
              <a:t> strain layer </a:t>
            </a:r>
            <a:r>
              <a:rPr lang="en-US" sz="1200" dirty="0" err="1">
                <a:solidFill>
                  <a:srgbClr val="222222"/>
                </a:solidFill>
                <a:latin typeface="+mj-lt"/>
              </a:rPr>
              <a:t>superlattice</a:t>
            </a:r>
            <a:r>
              <a:rPr lang="en-US" sz="1200" dirty="0">
                <a:solidFill>
                  <a:srgbClr val="222222"/>
                </a:solidFill>
                <a:latin typeface="+mj-lt"/>
              </a:rPr>
              <a:t> avalanche photodiode. </a:t>
            </a:r>
            <a:r>
              <a:rPr lang="en-US" sz="1200" i="1" dirty="0">
                <a:solidFill>
                  <a:srgbClr val="222222"/>
                </a:solidFill>
                <a:latin typeface="+mj-lt"/>
              </a:rPr>
              <a:t>Applied Physics Letters</a:t>
            </a:r>
            <a:r>
              <a:rPr lang="en-US" sz="1200" dirty="0">
                <a:solidFill>
                  <a:srgbClr val="222222"/>
                </a:solidFill>
                <a:latin typeface="+mj-lt"/>
              </a:rPr>
              <a:t>, </a:t>
            </a:r>
            <a:r>
              <a:rPr lang="en-US" sz="1200" i="1" dirty="0">
                <a:solidFill>
                  <a:srgbClr val="222222"/>
                </a:solidFill>
                <a:latin typeface="+mj-lt"/>
              </a:rPr>
              <a:t>91</a:t>
            </a:r>
            <a:r>
              <a:rPr lang="en-US" sz="1200" dirty="0">
                <a:solidFill>
                  <a:srgbClr val="222222"/>
                </a:solidFill>
                <a:latin typeface="+mj-lt"/>
              </a:rPr>
              <a:t>(24), 241111.</a:t>
            </a:r>
            <a:endParaRPr lang="en-US" sz="1200" dirty="0">
              <a:latin typeface="+mj-lt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4996851" y="6086896"/>
            <a:ext cx="421748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>
                <a:solidFill>
                  <a:srgbClr val="222222"/>
                </a:solidFill>
                <a:latin typeface="+mj-lt"/>
              </a:rPr>
              <a:t>Banerjee, </a:t>
            </a:r>
            <a:r>
              <a:rPr lang="en-US" sz="1200" dirty="0" smtClean="0">
                <a:solidFill>
                  <a:srgbClr val="222222"/>
                </a:solidFill>
                <a:latin typeface="+mj-lt"/>
              </a:rPr>
              <a:t>K., Ghosh. S, </a:t>
            </a:r>
            <a:r>
              <a:rPr lang="en-US" sz="1200" dirty="0" err="1" smtClean="0">
                <a:solidFill>
                  <a:srgbClr val="222222"/>
                </a:solidFill>
                <a:latin typeface="+mj-lt"/>
              </a:rPr>
              <a:t>Mallick.S</a:t>
            </a:r>
            <a:r>
              <a:rPr lang="en-US" sz="1200" dirty="0" smtClean="0">
                <a:solidFill>
                  <a:srgbClr val="222222"/>
                </a:solidFill>
                <a:latin typeface="+mj-lt"/>
              </a:rPr>
              <a:t>, </a:t>
            </a:r>
            <a:r>
              <a:rPr lang="en-US" sz="1200" dirty="0" err="1" smtClean="0">
                <a:solidFill>
                  <a:srgbClr val="222222"/>
                </a:solidFill>
                <a:latin typeface="+mj-lt"/>
              </a:rPr>
              <a:t>Plis</a:t>
            </a:r>
            <a:r>
              <a:rPr lang="en-US" sz="1200" dirty="0" smtClean="0">
                <a:solidFill>
                  <a:srgbClr val="222222"/>
                </a:solidFill>
                <a:latin typeface="+mj-lt"/>
              </a:rPr>
              <a:t> E, Krishna S. </a:t>
            </a:r>
            <a:r>
              <a:rPr lang="en-US" sz="1200" dirty="0">
                <a:solidFill>
                  <a:srgbClr val="222222"/>
                </a:solidFill>
                <a:latin typeface="+mj-lt"/>
              </a:rPr>
              <a:t>and </a:t>
            </a:r>
            <a:r>
              <a:rPr lang="en-US" sz="1200" dirty="0" smtClean="0">
                <a:solidFill>
                  <a:srgbClr val="222222"/>
                </a:solidFill>
                <a:latin typeface="+mj-lt"/>
              </a:rPr>
              <a:t>Grein C </a:t>
            </a:r>
            <a:r>
              <a:rPr lang="en-US" sz="1200" dirty="0">
                <a:solidFill>
                  <a:srgbClr val="222222"/>
                </a:solidFill>
                <a:latin typeface="+mj-lt"/>
              </a:rPr>
              <a:t>"</a:t>
            </a:r>
            <a:r>
              <a:rPr lang="en-US" sz="1200" dirty="0" err="1">
                <a:solidFill>
                  <a:srgbClr val="222222"/>
                </a:solidFill>
                <a:latin typeface="+mj-lt"/>
              </a:rPr>
              <a:t>Midwave</a:t>
            </a:r>
            <a:r>
              <a:rPr lang="en-US" sz="1200" dirty="0">
                <a:solidFill>
                  <a:srgbClr val="222222"/>
                </a:solidFill>
                <a:latin typeface="+mj-lt"/>
              </a:rPr>
              <a:t> infrared </a:t>
            </a:r>
            <a:r>
              <a:rPr lang="en-US" sz="1200" dirty="0" err="1">
                <a:solidFill>
                  <a:srgbClr val="222222"/>
                </a:solidFill>
                <a:latin typeface="+mj-lt"/>
              </a:rPr>
              <a:t>InAs</a:t>
            </a:r>
            <a:r>
              <a:rPr lang="en-US" sz="1200" dirty="0">
                <a:solidFill>
                  <a:srgbClr val="222222"/>
                </a:solidFill>
                <a:latin typeface="+mj-lt"/>
              </a:rPr>
              <a:t>/</a:t>
            </a:r>
            <a:r>
              <a:rPr lang="en-US" sz="1200" dirty="0" err="1">
                <a:solidFill>
                  <a:srgbClr val="222222"/>
                </a:solidFill>
                <a:latin typeface="+mj-lt"/>
              </a:rPr>
              <a:t>GaSb</a:t>
            </a:r>
            <a:r>
              <a:rPr lang="en-US" sz="1200" dirty="0">
                <a:solidFill>
                  <a:srgbClr val="222222"/>
                </a:solidFill>
                <a:latin typeface="+mj-lt"/>
              </a:rPr>
              <a:t> strained layer </a:t>
            </a:r>
            <a:r>
              <a:rPr lang="en-US" sz="1200" dirty="0" err="1">
                <a:solidFill>
                  <a:srgbClr val="222222"/>
                </a:solidFill>
                <a:latin typeface="+mj-lt"/>
              </a:rPr>
              <a:t>superlattice</a:t>
            </a:r>
            <a:r>
              <a:rPr lang="en-US" sz="1200" dirty="0">
                <a:solidFill>
                  <a:srgbClr val="222222"/>
                </a:solidFill>
                <a:latin typeface="+mj-lt"/>
              </a:rPr>
              <a:t> hole avalanche photodiode." </a:t>
            </a:r>
            <a:r>
              <a:rPr lang="en-US" sz="1200" i="1" dirty="0">
                <a:solidFill>
                  <a:srgbClr val="222222"/>
                </a:solidFill>
                <a:latin typeface="+mj-lt"/>
              </a:rPr>
              <a:t>Applied Physics Letters</a:t>
            </a:r>
            <a:r>
              <a:rPr lang="en-US" sz="1200" dirty="0">
                <a:solidFill>
                  <a:srgbClr val="222222"/>
                </a:solidFill>
                <a:latin typeface="+mj-lt"/>
              </a:rPr>
              <a:t> 94, no. 20 (2009): 201107.</a:t>
            </a:r>
            <a:endParaRPr lang="en-US" sz="12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4046314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  <p:bldP spid="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AE653FE5-A346-9544-B048-539A389DE72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"/>
          <a:stretch/>
        </p:blipFill>
        <p:spPr>
          <a:xfrm>
            <a:off x="5076497" y="3507703"/>
            <a:ext cx="3862366" cy="288228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92EE0491-69A3-2B4E-9AEC-DF6819C0D1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2" y="-180082"/>
            <a:ext cx="8853055" cy="1143000"/>
          </a:xfrm>
        </p:spPr>
        <p:txBody>
          <a:bodyPr/>
          <a:lstStyle/>
          <a:p>
            <a:r>
              <a:rPr lang="en-US" dirty="0"/>
              <a:t>Impact Ionization and Avalanche photodiode (APDs)</a:t>
            </a:r>
          </a:p>
        </p:txBody>
      </p:sp>
      <p:grpSp>
        <p:nvGrpSpPr>
          <p:cNvPr id="62" name="Group 61">
            <a:extLst>
              <a:ext uri="{FF2B5EF4-FFF2-40B4-BE49-F238E27FC236}">
                <a16:creationId xmlns:a16="http://schemas.microsoft.com/office/drawing/2014/main" id="{D1F108BC-63C2-40BE-B844-3C6062C09320}"/>
              </a:ext>
            </a:extLst>
          </p:cNvPr>
          <p:cNvGrpSpPr/>
          <p:nvPr/>
        </p:nvGrpSpPr>
        <p:grpSpPr>
          <a:xfrm>
            <a:off x="140857" y="1167870"/>
            <a:ext cx="4935640" cy="4791496"/>
            <a:chOff x="122773" y="998905"/>
            <a:chExt cx="4583559" cy="4033817"/>
          </a:xfrm>
        </p:grpSpPr>
        <p:grpSp>
          <p:nvGrpSpPr>
            <p:cNvPr id="63" name="Group 62">
              <a:extLst>
                <a:ext uri="{FF2B5EF4-FFF2-40B4-BE49-F238E27FC236}">
                  <a16:creationId xmlns:a16="http://schemas.microsoft.com/office/drawing/2014/main" id="{44448BD4-2C2D-42FC-B8AC-39E3D7EBA83A}"/>
                </a:ext>
              </a:extLst>
            </p:cNvPr>
            <p:cNvGrpSpPr/>
            <p:nvPr/>
          </p:nvGrpSpPr>
          <p:grpSpPr>
            <a:xfrm>
              <a:off x="122773" y="998905"/>
              <a:ext cx="4583559" cy="4033817"/>
              <a:chOff x="498030" y="958937"/>
              <a:chExt cx="4583559" cy="4033817"/>
            </a:xfrm>
          </p:grpSpPr>
          <p:cxnSp>
            <p:nvCxnSpPr>
              <p:cNvPr id="89" name="Straight Connector 88">
                <a:extLst>
                  <a:ext uri="{FF2B5EF4-FFF2-40B4-BE49-F238E27FC236}">
                    <a16:creationId xmlns:a16="http://schemas.microsoft.com/office/drawing/2014/main" id="{902380A3-5489-4F55-880D-73F69B369B81}"/>
                  </a:ext>
                </a:extLst>
              </p:cNvPr>
              <p:cNvCxnSpPr/>
              <p:nvPr/>
            </p:nvCxnSpPr>
            <p:spPr>
              <a:xfrm rot="493386">
                <a:off x="1199887" y="1668317"/>
                <a:ext cx="1205218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0" name="Straight Connector 89">
                <a:extLst>
                  <a:ext uri="{FF2B5EF4-FFF2-40B4-BE49-F238E27FC236}">
                    <a16:creationId xmlns:a16="http://schemas.microsoft.com/office/drawing/2014/main" id="{E6FF7F02-2135-4687-A277-C58726D0CDF5}"/>
                  </a:ext>
                </a:extLst>
              </p:cNvPr>
              <p:cNvCxnSpPr/>
              <p:nvPr/>
            </p:nvCxnSpPr>
            <p:spPr>
              <a:xfrm rot="493386">
                <a:off x="1203432" y="2420856"/>
                <a:ext cx="1205218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1" name="Straight Connector 90">
                <a:extLst>
                  <a:ext uri="{FF2B5EF4-FFF2-40B4-BE49-F238E27FC236}">
                    <a16:creationId xmlns:a16="http://schemas.microsoft.com/office/drawing/2014/main" id="{0333AFBB-A90C-44FA-BB43-49322E248CB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397596" y="1559306"/>
                <a:ext cx="2371380" cy="123749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8" name="Straight Connector 97">
                <a:extLst>
                  <a:ext uri="{FF2B5EF4-FFF2-40B4-BE49-F238E27FC236}">
                    <a16:creationId xmlns:a16="http://schemas.microsoft.com/office/drawing/2014/main" id="{A60DC483-09FD-44A6-B4FE-9BA0AD48EF3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395363" y="2493046"/>
                <a:ext cx="0" cy="216561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1" name="Straight Connector 100">
                <a:extLst>
                  <a:ext uri="{FF2B5EF4-FFF2-40B4-BE49-F238E27FC236}">
                    <a16:creationId xmlns:a16="http://schemas.microsoft.com/office/drawing/2014/main" id="{64CFE26E-110A-44AB-AD02-B03F1C5BB0B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395363" y="1550988"/>
                <a:ext cx="0" cy="214349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02" name="Oval 101">
                <a:extLst>
                  <a:ext uri="{FF2B5EF4-FFF2-40B4-BE49-F238E27FC236}">
                    <a16:creationId xmlns:a16="http://schemas.microsoft.com/office/drawing/2014/main" id="{59FA7863-201B-43DE-8589-5E12D40B0252}"/>
                  </a:ext>
                </a:extLst>
              </p:cNvPr>
              <p:cNvSpPr/>
              <p:nvPr/>
            </p:nvSpPr>
            <p:spPr>
              <a:xfrm>
                <a:off x="1649258" y="1416166"/>
                <a:ext cx="150352" cy="150352"/>
              </a:xfrm>
              <a:prstGeom prst="ellipse">
                <a:avLst/>
              </a:prstGeom>
              <a:solidFill>
                <a:schemeClr val="bg1">
                  <a:lumMod val="50000"/>
                </a:schemeClr>
              </a:solid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 w="107950"/>
              </a:sp3d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pic>
            <p:nvPicPr>
              <p:cNvPr id="103" name="Picture 102">
                <a:extLst>
                  <a:ext uri="{FF2B5EF4-FFF2-40B4-BE49-F238E27FC236}">
                    <a16:creationId xmlns:a16="http://schemas.microsoft.com/office/drawing/2014/main" id="{14013DCE-6FCB-4F8D-A1D4-2D7B01D3F53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498030" y="1468662"/>
                <a:ext cx="463336" cy="304826"/>
              </a:xfrm>
              <a:prstGeom prst="rect">
                <a:avLst/>
              </a:prstGeom>
            </p:spPr>
          </p:pic>
          <p:cxnSp>
            <p:nvCxnSpPr>
              <p:cNvPr id="106" name="Straight Connector 105">
                <a:extLst>
                  <a:ext uri="{FF2B5EF4-FFF2-40B4-BE49-F238E27FC236}">
                    <a16:creationId xmlns:a16="http://schemas.microsoft.com/office/drawing/2014/main" id="{10E48C3B-ED1F-46E5-9383-BEA2DC0F64F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402455" y="2699900"/>
                <a:ext cx="2399439" cy="1252134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7" name="Straight Arrow Connector 106">
                <a:extLst>
                  <a:ext uri="{FF2B5EF4-FFF2-40B4-BE49-F238E27FC236}">
                    <a16:creationId xmlns:a16="http://schemas.microsoft.com/office/drawing/2014/main" id="{99590D9D-1E66-4EFB-B1AC-C6DA395A755F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1744635" y="1774181"/>
                <a:ext cx="0" cy="560485"/>
              </a:xfrm>
              <a:prstGeom prst="straightConnector1">
                <a:avLst/>
              </a:prstGeom>
              <a:ln w="22225">
                <a:solidFill>
                  <a:schemeClr val="tx1"/>
                </a:solidFill>
                <a:tailEnd type="stealth"/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8" name="Straight Arrow Connector 107">
                <a:extLst>
                  <a:ext uri="{FF2B5EF4-FFF2-40B4-BE49-F238E27FC236}">
                    <a16:creationId xmlns:a16="http://schemas.microsoft.com/office/drawing/2014/main" id="{5DC2ED27-DCBB-422C-8060-7564F049787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912577" y="1540661"/>
                <a:ext cx="312613" cy="43569"/>
              </a:xfrm>
              <a:prstGeom prst="straightConnector1">
                <a:avLst/>
              </a:prstGeom>
              <a:ln w="31750">
                <a:solidFill>
                  <a:schemeClr val="accent3">
                    <a:lumMod val="75000"/>
                  </a:schemeClr>
                </a:solidFill>
                <a:tailEnd type="stealth"/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9" name="Straight Arrow Connector 108">
                <a:extLst>
                  <a:ext uri="{FF2B5EF4-FFF2-40B4-BE49-F238E27FC236}">
                    <a16:creationId xmlns:a16="http://schemas.microsoft.com/office/drawing/2014/main" id="{1293ABA5-C8E9-4278-BBA4-95E3605B95C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260350" y="2527080"/>
                <a:ext cx="304333" cy="44990"/>
              </a:xfrm>
              <a:prstGeom prst="straightConnector1">
                <a:avLst/>
              </a:prstGeom>
              <a:ln w="31750">
                <a:solidFill>
                  <a:schemeClr val="accent6">
                    <a:lumMod val="75000"/>
                  </a:schemeClr>
                </a:solidFill>
                <a:headEnd type="stealth"/>
                <a:tailEnd type="none"/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10" name="Oval 109">
                <a:extLst>
                  <a:ext uri="{FF2B5EF4-FFF2-40B4-BE49-F238E27FC236}">
                    <a16:creationId xmlns:a16="http://schemas.microsoft.com/office/drawing/2014/main" id="{09E63A4D-8EA6-4D5E-B144-AF7492C5D6A3}"/>
                  </a:ext>
                </a:extLst>
              </p:cNvPr>
              <p:cNvSpPr/>
              <p:nvPr/>
            </p:nvSpPr>
            <p:spPr>
              <a:xfrm>
                <a:off x="1649258" y="2486540"/>
                <a:ext cx="150352" cy="150352"/>
              </a:xfrm>
              <a:prstGeom prst="ellipse">
                <a:avLst/>
              </a:prstGeom>
              <a:solidFill>
                <a:schemeClr val="bg1">
                  <a:lumMod val="85000"/>
                  <a:alpha val="79000"/>
                </a:schemeClr>
              </a:solidFill>
              <a:ln>
                <a:noFill/>
              </a:ln>
              <a:effectLst>
                <a:outerShdw blurRad="40000" dist="23000" dir="5400000" rotWithShape="0">
                  <a:schemeClr val="bg1">
                    <a:lumMod val="50000"/>
                    <a:alpha val="43000"/>
                  </a:schemeClr>
                </a:outerShdw>
              </a:effectLst>
              <a:scene3d>
                <a:camera prst="orthographicFront"/>
                <a:lightRig rig="threePt" dir="t"/>
              </a:scene3d>
              <a:sp3d prstMaterial="matte">
                <a:bevelT w="101600" h="44450"/>
              </a:sp3d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cxnSp>
            <p:nvCxnSpPr>
              <p:cNvPr id="111" name="Straight Arrow Connector 110">
                <a:extLst>
                  <a:ext uri="{FF2B5EF4-FFF2-40B4-BE49-F238E27FC236}">
                    <a16:creationId xmlns:a16="http://schemas.microsoft.com/office/drawing/2014/main" id="{683E611B-61CD-408D-B62E-5AEDD91FB38C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2629825" y="1804863"/>
                <a:ext cx="0" cy="1162528"/>
              </a:xfrm>
              <a:prstGeom prst="straightConnector1">
                <a:avLst/>
              </a:prstGeom>
              <a:ln w="22225">
                <a:solidFill>
                  <a:schemeClr val="tx1"/>
                </a:solidFill>
                <a:tailEnd type="stealth"/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2" name="Straight Arrow Connector 111">
                <a:extLst>
                  <a:ext uri="{FF2B5EF4-FFF2-40B4-BE49-F238E27FC236}">
                    <a16:creationId xmlns:a16="http://schemas.microsoft.com/office/drawing/2014/main" id="{A054E4A0-373F-40FB-B7B5-68D451719534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2644696" y="3426087"/>
                <a:ext cx="0" cy="560485"/>
              </a:xfrm>
              <a:prstGeom prst="straightConnector1">
                <a:avLst/>
              </a:prstGeom>
              <a:ln w="22225">
                <a:solidFill>
                  <a:schemeClr val="tx1"/>
                </a:solidFill>
                <a:tailEnd type="stealth"/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3" name="Straight Arrow Connector 112">
                <a:extLst>
                  <a:ext uri="{FF2B5EF4-FFF2-40B4-BE49-F238E27FC236}">
                    <a16:creationId xmlns:a16="http://schemas.microsoft.com/office/drawing/2014/main" id="{D43CAF50-EB39-4103-90BE-D33DD9267C9A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4588534" y="2928772"/>
                <a:ext cx="0" cy="1023262"/>
              </a:xfrm>
              <a:prstGeom prst="straightConnector1">
                <a:avLst/>
              </a:prstGeom>
              <a:ln w="22225">
                <a:solidFill>
                  <a:schemeClr val="tx1"/>
                </a:solidFill>
                <a:tailEnd type="stealth"/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5" name="Straight Arrow Connector 114">
                <a:extLst>
                  <a:ext uri="{FF2B5EF4-FFF2-40B4-BE49-F238E27FC236}">
                    <a16:creationId xmlns:a16="http://schemas.microsoft.com/office/drawing/2014/main" id="{6853FA64-E266-44D1-8F69-55046DDBC8A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588534" y="1827672"/>
                <a:ext cx="0" cy="427027"/>
              </a:xfrm>
              <a:prstGeom prst="straightConnector1">
                <a:avLst/>
              </a:prstGeom>
              <a:ln w="22225">
                <a:solidFill>
                  <a:schemeClr val="tx1"/>
                </a:solidFill>
                <a:tailEnd type="stealth"/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19" name="Oval 118">
                <a:extLst>
                  <a:ext uri="{FF2B5EF4-FFF2-40B4-BE49-F238E27FC236}">
                    <a16:creationId xmlns:a16="http://schemas.microsoft.com/office/drawing/2014/main" id="{8E4CC44D-D15C-45F8-81DF-1521B70115BB}"/>
                  </a:ext>
                </a:extLst>
              </p:cNvPr>
              <p:cNvSpPr/>
              <p:nvPr/>
            </p:nvSpPr>
            <p:spPr>
              <a:xfrm>
                <a:off x="2544575" y="1370870"/>
                <a:ext cx="150352" cy="150352"/>
              </a:xfrm>
              <a:prstGeom prst="ellipse">
                <a:avLst/>
              </a:prstGeom>
              <a:solidFill>
                <a:schemeClr val="bg1">
                  <a:lumMod val="50000"/>
                </a:schemeClr>
              </a:solid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 w="107950"/>
              </a:sp3d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cxnSp>
            <p:nvCxnSpPr>
              <p:cNvPr id="120" name="Straight Arrow Connector 119">
                <a:extLst>
                  <a:ext uri="{FF2B5EF4-FFF2-40B4-BE49-F238E27FC236}">
                    <a16:creationId xmlns:a16="http://schemas.microsoft.com/office/drawing/2014/main" id="{88C35003-D667-44A0-BE39-D2AC6D90156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807894" y="1495365"/>
                <a:ext cx="312613" cy="43569"/>
              </a:xfrm>
              <a:prstGeom prst="straightConnector1">
                <a:avLst/>
              </a:prstGeom>
              <a:ln w="31750">
                <a:solidFill>
                  <a:schemeClr val="accent3">
                    <a:lumMod val="75000"/>
                  </a:schemeClr>
                </a:solidFill>
                <a:tailEnd type="stealth"/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21" name="Oval 120">
                <a:extLst>
                  <a:ext uri="{FF2B5EF4-FFF2-40B4-BE49-F238E27FC236}">
                    <a16:creationId xmlns:a16="http://schemas.microsoft.com/office/drawing/2014/main" id="{FE4FFE28-F2CF-4EEC-8AD8-3F529A5F5743}"/>
                  </a:ext>
                </a:extLst>
              </p:cNvPr>
              <p:cNvSpPr/>
              <p:nvPr/>
            </p:nvSpPr>
            <p:spPr>
              <a:xfrm>
                <a:off x="3224193" y="1834129"/>
                <a:ext cx="150352" cy="150352"/>
              </a:xfrm>
              <a:prstGeom prst="ellipse">
                <a:avLst/>
              </a:prstGeom>
              <a:solidFill>
                <a:schemeClr val="bg1">
                  <a:lumMod val="50000"/>
                </a:schemeClr>
              </a:solid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 w="107950"/>
              </a:sp3d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cxnSp>
            <p:nvCxnSpPr>
              <p:cNvPr id="122" name="Straight Arrow Connector 121">
                <a:extLst>
                  <a:ext uri="{FF2B5EF4-FFF2-40B4-BE49-F238E27FC236}">
                    <a16:creationId xmlns:a16="http://schemas.microsoft.com/office/drawing/2014/main" id="{6440F92A-E4A8-4D6D-9183-27EB6ACB813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487512" y="1958624"/>
                <a:ext cx="312613" cy="43569"/>
              </a:xfrm>
              <a:prstGeom prst="straightConnector1">
                <a:avLst/>
              </a:prstGeom>
              <a:ln w="31750">
                <a:solidFill>
                  <a:schemeClr val="accent3">
                    <a:lumMod val="75000"/>
                  </a:schemeClr>
                </a:solidFill>
                <a:tailEnd type="stealth"/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28" name="Oval 127">
                <a:extLst>
                  <a:ext uri="{FF2B5EF4-FFF2-40B4-BE49-F238E27FC236}">
                    <a16:creationId xmlns:a16="http://schemas.microsoft.com/office/drawing/2014/main" id="{289240BF-255E-4235-B523-F50724FDB904}"/>
                  </a:ext>
                </a:extLst>
              </p:cNvPr>
              <p:cNvSpPr/>
              <p:nvPr/>
            </p:nvSpPr>
            <p:spPr>
              <a:xfrm>
                <a:off x="4588534" y="2471802"/>
                <a:ext cx="150352" cy="150352"/>
              </a:xfrm>
              <a:prstGeom prst="ellipse">
                <a:avLst/>
              </a:prstGeom>
              <a:solidFill>
                <a:schemeClr val="bg1">
                  <a:lumMod val="50000"/>
                </a:schemeClr>
              </a:solid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 w="107950"/>
              </a:sp3d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cxnSp>
            <p:nvCxnSpPr>
              <p:cNvPr id="129" name="Straight Arrow Connector 128">
                <a:extLst>
                  <a:ext uri="{FF2B5EF4-FFF2-40B4-BE49-F238E27FC236}">
                    <a16:creationId xmlns:a16="http://schemas.microsoft.com/office/drawing/2014/main" id="{6BFEC6E9-8681-48D8-B9D8-0A9003F5D98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768976" y="2561716"/>
                <a:ext cx="312613" cy="43569"/>
              </a:xfrm>
              <a:prstGeom prst="straightConnector1">
                <a:avLst/>
              </a:prstGeom>
              <a:ln w="31750">
                <a:solidFill>
                  <a:schemeClr val="accent3">
                    <a:lumMod val="75000"/>
                  </a:schemeClr>
                </a:solidFill>
                <a:tailEnd type="stealth"/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30" name="Oval 129">
                <a:extLst>
                  <a:ext uri="{FF2B5EF4-FFF2-40B4-BE49-F238E27FC236}">
                    <a16:creationId xmlns:a16="http://schemas.microsoft.com/office/drawing/2014/main" id="{EF264D6A-10B1-4CEC-A7E5-5DF35917F71C}"/>
                  </a:ext>
                </a:extLst>
              </p:cNvPr>
              <p:cNvSpPr/>
              <p:nvPr/>
            </p:nvSpPr>
            <p:spPr>
              <a:xfrm>
                <a:off x="4481854" y="2290578"/>
                <a:ext cx="150352" cy="150352"/>
              </a:xfrm>
              <a:prstGeom prst="ellipse">
                <a:avLst/>
              </a:prstGeom>
              <a:solidFill>
                <a:schemeClr val="bg1">
                  <a:lumMod val="50000"/>
                </a:schemeClr>
              </a:solid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 w="107950"/>
              </a:sp3d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cxnSp>
            <p:nvCxnSpPr>
              <p:cNvPr id="131" name="Straight Arrow Connector 130">
                <a:extLst>
                  <a:ext uri="{FF2B5EF4-FFF2-40B4-BE49-F238E27FC236}">
                    <a16:creationId xmlns:a16="http://schemas.microsoft.com/office/drawing/2014/main" id="{176025E3-303C-4091-B8C6-FA81067AB96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678147" y="2415073"/>
                <a:ext cx="312613" cy="43569"/>
              </a:xfrm>
              <a:prstGeom prst="straightConnector1">
                <a:avLst/>
              </a:prstGeom>
              <a:ln w="31750">
                <a:solidFill>
                  <a:schemeClr val="accent3">
                    <a:lumMod val="75000"/>
                  </a:schemeClr>
                </a:solidFill>
                <a:tailEnd type="stealth"/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2" name="Straight Arrow Connector 131">
                <a:extLst>
                  <a:ext uri="{FF2B5EF4-FFF2-40B4-BE49-F238E27FC236}">
                    <a16:creationId xmlns:a16="http://schemas.microsoft.com/office/drawing/2014/main" id="{78F6B4A3-586A-4522-8840-20BD8D28C4A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225190" y="3025506"/>
                <a:ext cx="304333" cy="44990"/>
              </a:xfrm>
              <a:prstGeom prst="straightConnector1">
                <a:avLst/>
              </a:prstGeom>
              <a:ln w="31750">
                <a:solidFill>
                  <a:schemeClr val="accent6">
                    <a:lumMod val="75000"/>
                  </a:schemeClr>
                </a:solidFill>
                <a:headEnd type="stealth"/>
                <a:tailEnd type="none"/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33" name="Oval 132">
                <a:extLst>
                  <a:ext uri="{FF2B5EF4-FFF2-40B4-BE49-F238E27FC236}">
                    <a16:creationId xmlns:a16="http://schemas.microsoft.com/office/drawing/2014/main" id="{47D91795-C0AA-4F3A-9715-51B51350F333}"/>
                  </a:ext>
                </a:extLst>
              </p:cNvPr>
              <p:cNvSpPr/>
              <p:nvPr/>
            </p:nvSpPr>
            <p:spPr>
              <a:xfrm>
                <a:off x="2544575" y="3012029"/>
                <a:ext cx="150352" cy="150352"/>
              </a:xfrm>
              <a:prstGeom prst="ellipse">
                <a:avLst/>
              </a:prstGeom>
              <a:solidFill>
                <a:schemeClr val="bg1">
                  <a:lumMod val="85000"/>
                  <a:alpha val="79000"/>
                </a:schemeClr>
              </a:solidFill>
              <a:ln>
                <a:noFill/>
              </a:ln>
              <a:effectLst>
                <a:outerShdw blurRad="40000" dist="23000" dir="5400000" rotWithShape="0">
                  <a:schemeClr val="bg1">
                    <a:lumMod val="50000"/>
                    <a:alpha val="43000"/>
                  </a:schemeClr>
                </a:outerShdw>
              </a:effectLst>
              <a:scene3d>
                <a:camera prst="orthographicFront"/>
                <a:lightRig rig="threePt" dir="t"/>
              </a:scene3d>
              <a:sp3d prstMaterial="matte">
                <a:bevelT w="101600" h="44450"/>
              </a:sp3d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cxnSp>
            <p:nvCxnSpPr>
              <p:cNvPr id="134" name="Straight Arrow Connector 133">
                <a:extLst>
                  <a:ext uri="{FF2B5EF4-FFF2-40B4-BE49-F238E27FC236}">
                    <a16:creationId xmlns:a16="http://schemas.microsoft.com/office/drawing/2014/main" id="{3E923967-A655-4A75-B298-E5CBC8F3F01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222246" y="3216794"/>
                <a:ext cx="304333" cy="44990"/>
              </a:xfrm>
              <a:prstGeom prst="straightConnector1">
                <a:avLst/>
              </a:prstGeom>
              <a:ln w="31750">
                <a:solidFill>
                  <a:schemeClr val="accent6">
                    <a:lumMod val="75000"/>
                  </a:schemeClr>
                </a:solidFill>
                <a:headEnd type="stealth"/>
                <a:tailEnd type="none"/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35" name="Oval 134">
                <a:extLst>
                  <a:ext uri="{FF2B5EF4-FFF2-40B4-BE49-F238E27FC236}">
                    <a16:creationId xmlns:a16="http://schemas.microsoft.com/office/drawing/2014/main" id="{799635CC-9D09-410B-B5C3-D66487A628BD}"/>
                  </a:ext>
                </a:extLst>
              </p:cNvPr>
              <p:cNvSpPr/>
              <p:nvPr/>
            </p:nvSpPr>
            <p:spPr>
              <a:xfrm>
                <a:off x="2541631" y="3203317"/>
                <a:ext cx="150352" cy="150352"/>
              </a:xfrm>
              <a:prstGeom prst="ellipse">
                <a:avLst/>
              </a:prstGeom>
              <a:solidFill>
                <a:schemeClr val="bg1">
                  <a:lumMod val="85000"/>
                  <a:alpha val="79000"/>
                </a:schemeClr>
              </a:solidFill>
              <a:ln>
                <a:noFill/>
              </a:ln>
              <a:effectLst>
                <a:outerShdw blurRad="40000" dist="23000" dir="5400000" rotWithShape="0">
                  <a:schemeClr val="bg1">
                    <a:lumMod val="50000"/>
                    <a:alpha val="43000"/>
                  </a:schemeClr>
                </a:outerShdw>
              </a:effectLst>
              <a:scene3d>
                <a:camera prst="orthographicFront"/>
                <a:lightRig rig="threePt" dir="t"/>
              </a:scene3d>
              <a:sp3d prstMaterial="matte">
                <a:bevelT w="101600" h="44450"/>
              </a:sp3d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cxnSp>
            <p:nvCxnSpPr>
              <p:cNvPr id="136" name="Straight Arrow Connector 135">
                <a:extLst>
                  <a:ext uri="{FF2B5EF4-FFF2-40B4-BE49-F238E27FC236}">
                    <a16:creationId xmlns:a16="http://schemas.microsoft.com/office/drawing/2014/main" id="{5C43FCAC-9B68-4A56-9BEB-4AE5E8D4252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181519" y="4034478"/>
                <a:ext cx="304333" cy="44990"/>
              </a:xfrm>
              <a:prstGeom prst="straightConnector1">
                <a:avLst/>
              </a:prstGeom>
              <a:ln w="31750">
                <a:solidFill>
                  <a:schemeClr val="accent6">
                    <a:lumMod val="75000"/>
                  </a:schemeClr>
                </a:solidFill>
                <a:headEnd type="stealth"/>
                <a:tailEnd type="none"/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37" name="Oval 136">
                <a:extLst>
                  <a:ext uri="{FF2B5EF4-FFF2-40B4-BE49-F238E27FC236}">
                    <a16:creationId xmlns:a16="http://schemas.microsoft.com/office/drawing/2014/main" id="{85539514-0F52-487F-BAAD-F0F8E861E56C}"/>
                  </a:ext>
                </a:extLst>
              </p:cNvPr>
              <p:cNvSpPr/>
              <p:nvPr/>
            </p:nvSpPr>
            <p:spPr>
              <a:xfrm>
                <a:off x="4500904" y="4021001"/>
                <a:ext cx="150352" cy="150352"/>
              </a:xfrm>
              <a:prstGeom prst="ellipse">
                <a:avLst/>
              </a:prstGeom>
              <a:solidFill>
                <a:schemeClr val="bg1">
                  <a:lumMod val="85000"/>
                  <a:alpha val="79000"/>
                </a:schemeClr>
              </a:solidFill>
              <a:ln>
                <a:noFill/>
              </a:ln>
              <a:effectLst>
                <a:outerShdw blurRad="40000" dist="23000" dir="5400000" rotWithShape="0">
                  <a:schemeClr val="bg1">
                    <a:lumMod val="50000"/>
                    <a:alpha val="43000"/>
                  </a:schemeClr>
                </a:outerShdw>
              </a:effectLst>
              <a:scene3d>
                <a:camera prst="orthographicFront"/>
                <a:lightRig rig="threePt" dir="t"/>
              </a:scene3d>
              <a:sp3d prstMaterial="matte">
                <a:bevelT w="101600" h="44450"/>
              </a:sp3d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cxnSp>
            <p:nvCxnSpPr>
              <p:cNvPr id="138" name="Straight Connector 137">
                <a:extLst>
                  <a:ext uri="{FF2B5EF4-FFF2-40B4-BE49-F238E27FC236}">
                    <a16:creationId xmlns:a16="http://schemas.microsoft.com/office/drawing/2014/main" id="{0CFE75EB-CE21-4EDB-8B1B-D1B8999F6B6E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3297606" y="1091679"/>
                <a:ext cx="0" cy="662828"/>
              </a:xfrm>
              <a:prstGeom prst="line">
                <a:avLst/>
              </a:prstGeom>
              <a:ln w="22225">
                <a:solidFill>
                  <a:schemeClr val="tx1"/>
                </a:solidFill>
                <a:prstDash val="dash"/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9" name="Straight Connector 138">
                <a:extLst>
                  <a:ext uri="{FF2B5EF4-FFF2-40B4-BE49-F238E27FC236}">
                    <a16:creationId xmlns:a16="http://schemas.microsoft.com/office/drawing/2014/main" id="{246519B8-3900-4C11-9621-BC249DD9CF1F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4588534" y="1091679"/>
                <a:ext cx="0" cy="671198"/>
              </a:xfrm>
              <a:prstGeom prst="line">
                <a:avLst/>
              </a:prstGeom>
              <a:ln w="22225">
                <a:solidFill>
                  <a:schemeClr val="tx1"/>
                </a:solidFill>
                <a:prstDash val="dash"/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0" name="Straight Connector 139">
                <a:extLst>
                  <a:ext uri="{FF2B5EF4-FFF2-40B4-BE49-F238E27FC236}">
                    <a16:creationId xmlns:a16="http://schemas.microsoft.com/office/drawing/2014/main" id="{C518DC73-681C-4DFB-BD93-860FC9402509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2644696" y="4043257"/>
                <a:ext cx="0" cy="820918"/>
              </a:xfrm>
              <a:prstGeom prst="line">
                <a:avLst/>
              </a:prstGeom>
              <a:ln w="22225">
                <a:solidFill>
                  <a:schemeClr val="tx1"/>
                </a:solidFill>
                <a:prstDash val="dash"/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1" name="Straight Connector 140">
                <a:extLst>
                  <a:ext uri="{FF2B5EF4-FFF2-40B4-BE49-F238E27FC236}">
                    <a16:creationId xmlns:a16="http://schemas.microsoft.com/office/drawing/2014/main" id="{84C0879B-FD79-4CCE-93D2-D34E1DCA5B46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4588534" y="4197787"/>
                <a:ext cx="0" cy="666388"/>
              </a:xfrm>
              <a:prstGeom prst="line">
                <a:avLst/>
              </a:prstGeom>
              <a:ln w="22225">
                <a:solidFill>
                  <a:schemeClr val="tx1"/>
                </a:solidFill>
                <a:prstDash val="dash"/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2" name="Straight Arrow Connector 141">
                <a:extLst>
                  <a:ext uri="{FF2B5EF4-FFF2-40B4-BE49-F238E27FC236}">
                    <a16:creationId xmlns:a16="http://schemas.microsoft.com/office/drawing/2014/main" id="{9D8409B2-42DB-4EB7-A48B-28E884E6126E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2738274" y="4744347"/>
                <a:ext cx="323411" cy="1"/>
              </a:xfrm>
              <a:prstGeom prst="straightConnector1">
                <a:avLst/>
              </a:prstGeom>
              <a:ln w="22225">
                <a:solidFill>
                  <a:schemeClr val="tx1"/>
                </a:solidFill>
                <a:tailEnd type="stealth"/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3" name="Straight Arrow Connector 142">
                <a:extLst>
                  <a:ext uri="{FF2B5EF4-FFF2-40B4-BE49-F238E27FC236}">
                    <a16:creationId xmlns:a16="http://schemas.microsoft.com/office/drawing/2014/main" id="{3B9B7B0D-972E-4D6E-8039-A98691B7F323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4158443" y="4745844"/>
                <a:ext cx="323411" cy="1"/>
              </a:xfrm>
              <a:prstGeom prst="straightConnector1">
                <a:avLst/>
              </a:prstGeom>
              <a:ln w="22225">
                <a:solidFill>
                  <a:schemeClr val="tx1"/>
                </a:solidFill>
                <a:headEnd type="stealth"/>
                <a:tailEnd type="none"/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4" name="Straight Arrow Connector 143">
                <a:extLst>
                  <a:ext uri="{FF2B5EF4-FFF2-40B4-BE49-F238E27FC236}">
                    <a16:creationId xmlns:a16="http://schemas.microsoft.com/office/drawing/2014/main" id="{D01B56F0-B761-4BE0-953B-1128F4987D00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3346242" y="1176096"/>
                <a:ext cx="323411" cy="1"/>
              </a:xfrm>
              <a:prstGeom prst="straightConnector1">
                <a:avLst/>
              </a:prstGeom>
              <a:ln w="22225">
                <a:solidFill>
                  <a:schemeClr val="tx1"/>
                </a:solidFill>
                <a:tailEnd type="stealth"/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5" name="Straight Arrow Connector 144">
                <a:extLst>
                  <a:ext uri="{FF2B5EF4-FFF2-40B4-BE49-F238E27FC236}">
                    <a16:creationId xmlns:a16="http://schemas.microsoft.com/office/drawing/2014/main" id="{AF8E5BE4-B2A0-4821-8999-9841740BACBE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4246387" y="1177593"/>
                <a:ext cx="323411" cy="1"/>
              </a:xfrm>
              <a:prstGeom prst="straightConnector1">
                <a:avLst/>
              </a:prstGeom>
              <a:ln w="22225">
                <a:solidFill>
                  <a:schemeClr val="tx1"/>
                </a:solidFill>
                <a:headEnd type="stealth"/>
                <a:tailEnd type="none"/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146" name="Picture 145">
                <a:extLst>
                  <a:ext uri="{FF2B5EF4-FFF2-40B4-BE49-F238E27FC236}">
                    <a16:creationId xmlns:a16="http://schemas.microsoft.com/office/drawing/2014/main" id="{C051DACE-323C-4D30-912F-B4A70E5649B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3619849" y="958937"/>
                <a:ext cx="573074" cy="499915"/>
              </a:xfrm>
              <a:prstGeom prst="rect">
                <a:avLst/>
              </a:prstGeom>
            </p:spPr>
          </p:pic>
          <p:pic>
            <p:nvPicPr>
              <p:cNvPr id="147" name="Picture 146">
                <a:extLst>
                  <a:ext uri="{FF2B5EF4-FFF2-40B4-BE49-F238E27FC236}">
                    <a16:creationId xmlns:a16="http://schemas.microsoft.com/office/drawing/2014/main" id="{474620A1-CD78-44C6-8DC0-B261967369D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3302644" y="4498935"/>
                <a:ext cx="627942" cy="493819"/>
              </a:xfrm>
              <a:prstGeom prst="rect">
                <a:avLst/>
              </a:prstGeom>
            </p:spPr>
          </p:pic>
        </p:grpSp>
        <p:grpSp>
          <p:nvGrpSpPr>
            <p:cNvPr id="65" name="Group 64">
              <a:extLst>
                <a:ext uri="{FF2B5EF4-FFF2-40B4-BE49-F238E27FC236}">
                  <a16:creationId xmlns:a16="http://schemas.microsoft.com/office/drawing/2014/main" id="{13F9C8BB-FC83-4FE2-8D59-E682E59D1EEF}"/>
                </a:ext>
              </a:extLst>
            </p:cNvPr>
            <p:cNvGrpSpPr/>
            <p:nvPr/>
          </p:nvGrpSpPr>
          <p:grpSpPr>
            <a:xfrm>
              <a:off x="168078" y="1809393"/>
              <a:ext cx="1128782" cy="471399"/>
              <a:chOff x="10013400" y="5247072"/>
              <a:chExt cx="1646506" cy="709463"/>
            </a:xfrm>
          </p:grpSpPr>
          <p:sp>
            <p:nvSpPr>
              <p:cNvPr id="66" name="Arc 65">
                <a:extLst>
                  <a:ext uri="{FF2B5EF4-FFF2-40B4-BE49-F238E27FC236}">
                    <a16:creationId xmlns:a16="http://schemas.microsoft.com/office/drawing/2014/main" id="{CED594BB-8E42-420E-9465-E24048E6EEE4}"/>
                  </a:ext>
                </a:extLst>
              </p:cNvPr>
              <p:cNvSpPr/>
              <p:nvPr/>
            </p:nvSpPr>
            <p:spPr>
              <a:xfrm>
                <a:off x="10013400" y="5259300"/>
                <a:ext cx="179705" cy="697235"/>
              </a:xfrm>
              <a:prstGeom prst="arc">
                <a:avLst>
                  <a:gd name="adj1" fmla="val 16196892"/>
                  <a:gd name="adj2" fmla="val 0"/>
                </a:avLst>
              </a:prstGeom>
              <a:ln cap="flat">
                <a:solidFill>
                  <a:srgbClr val="C00000"/>
                </a:solidFill>
                <a:round/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67" name="Arc 66">
                <a:extLst>
                  <a:ext uri="{FF2B5EF4-FFF2-40B4-BE49-F238E27FC236}">
                    <a16:creationId xmlns:a16="http://schemas.microsoft.com/office/drawing/2014/main" id="{11E75E8D-8551-4232-868D-F5C90E22AA2D}"/>
                  </a:ext>
                </a:extLst>
              </p:cNvPr>
              <p:cNvSpPr/>
              <p:nvPr/>
            </p:nvSpPr>
            <p:spPr>
              <a:xfrm rot="10800000">
                <a:off x="10193105" y="5259300"/>
                <a:ext cx="179704" cy="697235"/>
              </a:xfrm>
              <a:prstGeom prst="arc">
                <a:avLst>
                  <a:gd name="adj1" fmla="val 10698063"/>
                  <a:gd name="adj2" fmla="val 0"/>
                </a:avLst>
              </a:prstGeom>
              <a:ln cap="flat">
                <a:solidFill>
                  <a:srgbClr val="C00000"/>
                </a:solidFill>
                <a:round/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68" name="Arc 67">
                <a:extLst>
                  <a:ext uri="{FF2B5EF4-FFF2-40B4-BE49-F238E27FC236}">
                    <a16:creationId xmlns:a16="http://schemas.microsoft.com/office/drawing/2014/main" id="{B8276940-AB1B-4D5B-A3EE-75A9DC978371}"/>
                  </a:ext>
                </a:extLst>
              </p:cNvPr>
              <p:cNvSpPr/>
              <p:nvPr/>
            </p:nvSpPr>
            <p:spPr>
              <a:xfrm>
                <a:off x="10372810" y="5255992"/>
                <a:ext cx="179704" cy="697235"/>
              </a:xfrm>
              <a:prstGeom prst="arc">
                <a:avLst>
                  <a:gd name="adj1" fmla="val 10698063"/>
                  <a:gd name="adj2" fmla="val 0"/>
                </a:avLst>
              </a:prstGeom>
              <a:ln cap="flat">
                <a:solidFill>
                  <a:srgbClr val="C00000"/>
                </a:solidFill>
                <a:round/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69" name="Arc 68">
                <a:extLst>
                  <a:ext uri="{FF2B5EF4-FFF2-40B4-BE49-F238E27FC236}">
                    <a16:creationId xmlns:a16="http://schemas.microsoft.com/office/drawing/2014/main" id="{0A5B1A59-0349-4EA9-9893-AFE0FFE1FC90}"/>
                  </a:ext>
                </a:extLst>
              </p:cNvPr>
              <p:cNvSpPr/>
              <p:nvPr/>
            </p:nvSpPr>
            <p:spPr>
              <a:xfrm rot="10800000">
                <a:off x="10552526" y="5255992"/>
                <a:ext cx="179704" cy="697235"/>
              </a:xfrm>
              <a:prstGeom prst="arc">
                <a:avLst>
                  <a:gd name="adj1" fmla="val 10698063"/>
                  <a:gd name="adj2" fmla="val 0"/>
                </a:avLst>
              </a:prstGeom>
              <a:ln cap="flat">
                <a:solidFill>
                  <a:srgbClr val="C00000"/>
                </a:solidFill>
                <a:round/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71" name="Arc 70">
                <a:extLst>
                  <a:ext uri="{FF2B5EF4-FFF2-40B4-BE49-F238E27FC236}">
                    <a16:creationId xmlns:a16="http://schemas.microsoft.com/office/drawing/2014/main" id="{1063C6E5-802E-4964-8A4C-8968DF0279E7}"/>
                  </a:ext>
                </a:extLst>
              </p:cNvPr>
              <p:cNvSpPr/>
              <p:nvPr/>
            </p:nvSpPr>
            <p:spPr>
              <a:xfrm>
                <a:off x="10732214" y="5250380"/>
                <a:ext cx="179705" cy="697235"/>
              </a:xfrm>
              <a:prstGeom prst="arc">
                <a:avLst>
                  <a:gd name="adj1" fmla="val 10698063"/>
                  <a:gd name="adj2" fmla="val 0"/>
                </a:avLst>
              </a:prstGeom>
              <a:ln cap="flat">
                <a:solidFill>
                  <a:srgbClr val="C00000"/>
                </a:solidFill>
                <a:round/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72" name="Arc 71">
                <a:extLst>
                  <a:ext uri="{FF2B5EF4-FFF2-40B4-BE49-F238E27FC236}">
                    <a16:creationId xmlns:a16="http://schemas.microsoft.com/office/drawing/2014/main" id="{F146C11C-4BF4-46F0-9E76-5E955213B89B}"/>
                  </a:ext>
                </a:extLst>
              </p:cNvPr>
              <p:cNvSpPr/>
              <p:nvPr/>
            </p:nvSpPr>
            <p:spPr>
              <a:xfrm rot="10800000">
                <a:off x="10911918" y="5250380"/>
                <a:ext cx="179704" cy="697235"/>
              </a:xfrm>
              <a:prstGeom prst="arc">
                <a:avLst>
                  <a:gd name="adj1" fmla="val 10698063"/>
                  <a:gd name="adj2" fmla="val 0"/>
                </a:avLst>
              </a:prstGeom>
              <a:ln cap="flat">
                <a:solidFill>
                  <a:srgbClr val="C00000"/>
                </a:solidFill>
                <a:round/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78" name="Arc 77">
                <a:extLst>
                  <a:ext uri="{FF2B5EF4-FFF2-40B4-BE49-F238E27FC236}">
                    <a16:creationId xmlns:a16="http://schemas.microsoft.com/office/drawing/2014/main" id="{E868F3AF-1A8F-4DA8-A4B8-83F4813AC2CE}"/>
                  </a:ext>
                </a:extLst>
              </p:cNvPr>
              <p:cNvSpPr/>
              <p:nvPr/>
            </p:nvSpPr>
            <p:spPr>
              <a:xfrm>
                <a:off x="11091620" y="5247072"/>
                <a:ext cx="179704" cy="697235"/>
              </a:xfrm>
              <a:prstGeom prst="arc">
                <a:avLst>
                  <a:gd name="adj1" fmla="val 10698063"/>
                  <a:gd name="adj2" fmla="val 19924497"/>
                </a:avLst>
              </a:prstGeom>
              <a:ln cap="flat">
                <a:solidFill>
                  <a:srgbClr val="C00000"/>
                </a:solidFill>
                <a:round/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85" name="Arc 84">
                <a:extLst>
                  <a:ext uri="{FF2B5EF4-FFF2-40B4-BE49-F238E27FC236}">
                    <a16:creationId xmlns:a16="http://schemas.microsoft.com/office/drawing/2014/main" id="{571F2118-D2A3-4D49-875B-8737C43B3849}"/>
                  </a:ext>
                </a:extLst>
              </p:cNvPr>
              <p:cNvSpPr/>
              <p:nvPr/>
            </p:nvSpPr>
            <p:spPr>
              <a:xfrm rot="10645003">
                <a:off x="11271470" y="5453175"/>
                <a:ext cx="107362" cy="192377"/>
              </a:xfrm>
              <a:prstGeom prst="arc">
                <a:avLst>
                  <a:gd name="adj1" fmla="val 16186872"/>
                  <a:gd name="adj2" fmla="val 283371"/>
                </a:avLst>
              </a:prstGeom>
              <a:ln cap="flat">
                <a:solidFill>
                  <a:srgbClr val="C00000"/>
                </a:solidFill>
                <a:round/>
                <a:headEnd type="none"/>
                <a:tailEnd type="none"/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cxnSp>
            <p:nvCxnSpPr>
              <p:cNvPr id="86" name="Straight Arrow Connector 85">
                <a:extLst>
                  <a:ext uri="{FF2B5EF4-FFF2-40B4-BE49-F238E27FC236}">
                    <a16:creationId xmlns:a16="http://schemas.microsoft.com/office/drawing/2014/main" id="{6E3EC498-023B-47E1-A445-4D32055D6B4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1325151" y="5644862"/>
                <a:ext cx="334755" cy="0"/>
              </a:xfrm>
              <a:prstGeom prst="straightConnector1">
                <a:avLst/>
              </a:prstGeom>
              <a:ln>
                <a:solidFill>
                  <a:srgbClr val="C00000"/>
                </a:solidFill>
                <a:tailEnd type="triangle"/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3" name="Rectangle 2"/>
          <p:cNvSpPr/>
          <p:nvPr/>
        </p:nvSpPr>
        <p:spPr>
          <a:xfrm>
            <a:off x="7805557" y="5959366"/>
            <a:ext cx="133844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Excess noise</a:t>
            </a:r>
          </a:p>
        </p:txBody>
      </p:sp>
    </p:spTree>
    <p:extLst>
      <p:ext uri="{BB962C8B-B14F-4D97-AF65-F5344CB8AC3E}">
        <p14:creationId xmlns:p14="http://schemas.microsoft.com/office/powerpoint/2010/main" val="31389532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직사각형 23"/>
          <p:cNvSpPr/>
          <p:nvPr/>
        </p:nvSpPr>
        <p:spPr>
          <a:xfrm>
            <a:off x="5615795" y="4412586"/>
            <a:ext cx="3472184" cy="1937769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Design of Low Noise APD</a:t>
            </a:r>
          </a:p>
        </p:txBody>
      </p:sp>
      <p:sp>
        <p:nvSpPr>
          <p:cNvPr id="5" name="Rectangle 4"/>
          <p:cNvSpPr/>
          <p:nvPr/>
        </p:nvSpPr>
        <p:spPr>
          <a:xfrm>
            <a:off x="225424" y="785118"/>
            <a:ext cx="776287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/>
              <a:t>For a desired gain value.</a:t>
            </a:r>
          </a:p>
        </p:txBody>
      </p:sp>
      <p:sp>
        <p:nvSpPr>
          <p:cNvPr id="6" name="Oval 5"/>
          <p:cNvSpPr/>
          <p:nvPr/>
        </p:nvSpPr>
        <p:spPr>
          <a:xfrm>
            <a:off x="363907" y="1809675"/>
            <a:ext cx="1343245" cy="1387087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1001">
            <a:schemeClr val="lt2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Output </a:t>
            </a:r>
          </a:p>
        </p:txBody>
      </p:sp>
      <p:sp>
        <p:nvSpPr>
          <p:cNvPr id="7" name="Oval 6"/>
          <p:cNvSpPr/>
          <p:nvPr/>
        </p:nvSpPr>
        <p:spPr>
          <a:xfrm>
            <a:off x="3892122" y="1278534"/>
            <a:ext cx="1025393" cy="1025393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1001">
            <a:schemeClr val="lt2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noise</a:t>
            </a:r>
          </a:p>
        </p:txBody>
      </p:sp>
      <p:sp>
        <p:nvSpPr>
          <p:cNvPr id="8" name="Oval 7"/>
          <p:cNvSpPr/>
          <p:nvPr/>
        </p:nvSpPr>
        <p:spPr>
          <a:xfrm>
            <a:off x="3513740" y="2379667"/>
            <a:ext cx="1782159" cy="1782159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1001">
            <a:schemeClr val="lt2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noise</a:t>
            </a:r>
          </a:p>
        </p:txBody>
      </p:sp>
      <p:sp>
        <p:nvSpPr>
          <p:cNvPr id="9" name="Rectangle 8"/>
          <p:cNvSpPr/>
          <p:nvPr/>
        </p:nvSpPr>
        <p:spPr>
          <a:xfrm>
            <a:off x="156154" y="4516137"/>
            <a:ext cx="182938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/>
              <a:t>Internal gain</a:t>
            </a:r>
          </a:p>
        </p:txBody>
      </p:sp>
      <p:cxnSp>
        <p:nvCxnSpPr>
          <p:cNvPr id="11" name="Straight Arrow Connector 10"/>
          <p:cNvCxnSpPr>
            <a:cxnSpLocks/>
            <a:stCxn id="6" idx="6"/>
            <a:endCxn id="7" idx="2"/>
          </p:cNvCxnSpPr>
          <p:nvPr/>
        </p:nvCxnSpPr>
        <p:spPr>
          <a:xfrm flipV="1">
            <a:off x="1707152" y="1791231"/>
            <a:ext cx="2184970" cy="711988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>
            <a:endCxn id="8" idx="2"/>
          </p:cNvCxnSpPr>
          <p:nvPr/>
        </p:nvCxnSpPr>
        <p:spPr>
          <a:xfrm>
            <a:off x="1708253" y="2534147"/>
            <a:ext cx="1805487" cy="73660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6" name="Rectangle 15"/>
          <p:cNvSpPr/>
          <p:nvPr/>
        </p:nvSpPr>
        <p:spPr>
          <a:xfrm>
            <a:off x="2076860" y="2328563"/>
            <a:ext cx="182938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solidFill>
                  <a:srgbClr val="FF0000"/>
                </a:solidFill>
              </a:rPr>
              <a:t>Random process</a:t>
            </a:r>
          </a:p>
        </p:txBody>
      </p:sp>
      <p:sp>
        <p:nvSpPr>
          <p:cNvPr id="17" name="Rectangle 16"/>
          <p:cNvSpPr/>
          <p:nvPr/>
        </p:nvSpPr>
        <p:spPr>
          <a:xfrm>
            <a:off x="3518923" y="4509863"/>
            <a:ext cx="178335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/>
              <a:t>Excess noise</a:t>
            </a:r>
          </a:p>
        </p:txBody>
      </p:sp>
      <p:grpSp>
        <p:nvGrpSpPr>
          <p:cNvPr id="20" name="그룹 56"/>
          <p:cNvGrpSpPr/>
          <p:nvPr/>
        </p:nvGrpSpPr>
        <p:grpSpPr>
          <a:xfrm>
            <a:off x="3457736" y="5077184"/>
            <a:ext cx="1959991" cy="1114378"/>
            <a:chOff x="3273312" y="4719035"/>
            <a:chExt cx="1959991" cy="1114378"/>
          </a:xfrm>
        </p:grpSpPr>
        <p:sp>
          <p:nvSpPr>
            <p:cNvPr id="21" name="모서리가 둥근 직사각형 45"/>
            <p:cNvSpPr/>
            <p:nvPr/>
          </p:nvSpPr>
          <p:spPr>
            <a:xfrm>
              <a:off x="3273312" y="4719035"/>
              <a:ext cx="1959991" cy="1114378"/>
            </a:xfrm>
            <a:prstGeom prst="roundRect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2" name="모서리가 둥근 직사각형 54"/>
            <p:cNvSpPr/>
            <p:nvPr/>
          </p:nvSpPr>
          <p:spPr>
            <a:xfrm>
              <a:off x="3356313" y="4806951"/>
              <a:ext cx="1793988" cy="951854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3" name="모서리가 둥근 직사각형 55"/>
            <p:cNvSpPr/>
            <p:nvPr/>
          </p:nvSpPr>
          <p:spPr>
            <a:xfrm>
              <a:off x="3385676" y="4838702"/>
              <a:ext cx="1728000" cy="882002"/>
            </a:xfrm>
            <a:prstGeom prst="round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4" name="직사각형 34"/>
          <p:cNvSpPr/>
          <p:nvPr/>
        </p:nvSpPr>
        <p:spPr>
          <a:xfrm>
            <a:off x="3527352" y="5342066"/>
            <a:ext cx="180273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ko-KR" sz="1600" dirty="0">
                <a:solidFill>
                  <a:srgbClr val="FFC000"/>
                </a:solidFill>
              </a:rPr>
              <a:t>Excess noise </a:t>
            </a:r>
          </a:p>
          <a:p>
            <a:pPr algn="ctr"/>
            <a:r>
              <a:rPr lang="en-US" altLang="ko-KR" sz="1600" dirty="0">
                <a:solidFill>
                  <a:srgbClr val="FFC000"/>
                </a:solidFill>
              </a:rPr>
              <a:t>factor (</a:t>
            </a:r>
            <a:r>
              <a:rPr lang="en-US" altLang="ko-KR" sz="1600" i="1" dirty="0">
                <a:solidFill>
                  <a:srgbClr val="FFC000"/>
                </a:solidFill>
              </a:rPr>
              <a:t>F</a:t>
            </a:r>
            <a:r>
              <a:rPr lang="en-US" altLang="ko-KR" sz="1600" dirty="0">
                <a:solidFill>
                  <a:srgbClr val="FFC000"/>
                </a:solidFill>
              </a:rPr>
              <a:t>) or </a:t>
            </a:r>
            <a:r>
              <a:rPr lang="en-US" altLang="ko-KR" sz="1600" i="1" dirty="0">
                <a:solidFill>
                  <a:srgbClr val="FFC000"/>
                </a:solidFill>
              </a:rPr>
              <a:t>k value</a:t>
            </a:r>
          </a:p>
        </p:txBody>
      </p:sp>
      <p:grpSp>
        <p:nvGrpSpPr>
          <p:cNvPr id="33" name="그룹 56"/>
          <p:cNvGrpSpPr/>
          <p:nvPr/>
        </p:nvGrpSpPr>
        <p:grpSpPr>
          <a:xfrm>
            <a:off x="108554" y="5077184"/>
            <a:ext cx="1959991" cy="1114378"/>
            <a:chOff x="3273312" y="4719035"/>
            <a:chExt cx="1959991" cy="1114378"/>
          </a:xfrm>
        </p:grpSpPr>
        <p:sp>
          <p:nvSpPr>
            <p:cNvPr id="34" name="모서리가 둥근 직사각형 45"/>
            <p:cNvSpPr/>
            <p:nvPr/>
          </p:nvSpPr>
          <p:spPr>
            <a:xfrm>
              <a:off x="3273312" y="4719035"/>
              <a:ext cx="1959991" cy="1114378"/>
            </a:xfrm>
            <a:prstGeom prst="roundRect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5" name="모서리가 둥근 직사각형 54"/>
            <p:cNvSpPr/>
            <p:nvPr/>
          </p:nvSpPr>
          <p:spPr>
            <a:xfrm>
              <a:off x="3356313" y="4806951"/>
              <a:ext cx="1793988" cy="951854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6" name="모서리가 둥근 직사각형 55"/>
            <p:cNvSpPr/>
            <p:nvPr/>
          </p:nvSpPr>
          <p:spPr>
            <a:xfrm>
              <a:off x="3385676" y="4838702"/>
              <a:ext cx="1728000" cy="882002"/>
            </a:xfrm>
            <a:prstGeom prst="round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37" name="직사각형 34"/>
          <p:cNvSpPr/>
          <p:nvPr/>
        </p:nvSpPr>
        <p:spPr>
          <a:xfrm>
            <a:off x="408685" y="5342066"/>
            <a:ext cx="134171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ko-KR" sz="1600" dirty="0">
                <a:solidFill>
                  <a:srgbClr val="FFC000"/>
                </a:solidFill>
              </a:rPr>
              <a:t>Multiplication</a:t>
            </a:r>
          </a:p>
          <a:p>
            <a:pPr algn="ctr"/>
            <a:r>
              <a:rPr lang="en-US" altLang="ko-KR" sz="1600" dirty="0">
                <a:solidFill>
                  <a:srgbClr val="FFC000"/>
                </a:solidFill>
              </a:rPr>
              <a:t> (M)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0" name="Rectangle 39"/>
              <p:cNvSpPr/>
              <p:nvPr/>
            </p:nvSpPr>
            <p:spPr>
              <a:xfrm>
                <a:off x="6476454" y="5799883"/>
                <a:ext cx="2113977" cy="25391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US" sz="1050" i="1">
                        <a:latin typeface="Cambria Math" charset="0"/>
                        <a:ea typeface="Cambria Math" charset="0"/>
                        <a:cs typeface="Cambria Math" charset="0"/>
                      </a:rPr>
                      <m:t>𝛼</m:t>
                    </m:r>
                  </m:oMath>
                </a14:m>
                <a:r>
                  <a:rPr lang="en-US" sz="1050" dirty="0"/>
                  <a:t> : electron ionization coefficient</a:t>
                </a:r>
              </a:p>
            </p:txBody>
          </p:sp>
        </mc:Choice>
        <mc:Fallback xmlns="">
          <p:sp>
            <p:nvSpPr>
              <p:cNvPr id="40" name="Rectangle 3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76454" y="5799883"/>
                <a:ext cx="2113977" cy="253916"/>
              </a:xfrm>
              <a:prstGeom prst="rect">
                <a:avLst/>
              </a:prstGeom>
              <a:blipFill>
                <a:blip r:embed="rId3"/>
                <a:stretch>
                  <a:fillRect b="-1428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1" name="Rectangle 40"/>
              <p:cNvSpPr/>
              <p:nvPr/>
            </p:nvSpPr>
            <p:spPr>
              <a:xfrm>
                <a:off x="6476454" y="6076882"/>
                <a:ext cx="1891159" cy="25391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US" sz="1050" i="1">
                        <a:latin typeface="Cambria Math" charset="0"/>
                        <a:ea typeface="Cambria Math" charset="0"/>
                        <a:cs typeface="Cambria Math" charset="0"/>
                      </a:rPr>
                      <m:t>𝛽</m:t>
                    </m:r>
                  </m:oMath>
                </a14:m>
                <a:r>
                  <a:rPr lang="en-US" sz="1050" dirty="0"/>
                  <a:t> : hole ionization coefficient</a:t>
                </a:r>
              </a:p>
            </p:txBody>
          </p:sp>
        </mc:Choice>
        <mc:Fallback xmlns="">
          <p:sp>
            <p:nvSpPr>
              <p:cNvPr id="41" name="Rectangle 4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76454" y="6076882"/>
                <a:ext cx="1891159" cy="253916"/>
              </a:xfrm>
              <a:prstGeom prst="rect">
                <a:avLst/>
              </a:prstGeom>
              <a:blipFill>
                <a:blip r:embed="rId4"/>
                <a:stretch>
                  <a:fillRect b="-1428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2" name="Straight Arrow Connector 41"/>
          <p:cNvCxnSpPr>
            <a:stCxn id="34" idx="3"/>
            <a:endCxn id="21" idx="1"/>
          </p:cNvCxnSpPr>
          <p:nvPr/>
        </p:nvCxnSpPr>
        <p:spPr>
          <a:xfrm>
            <a:off x="2068545" y="5634373"/>
            <a:ext cx="1389191" cy="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45" name="Rectangle 44"/>
          <p:cNvSpPr/>
          <p:nvPr/>
        </p:nvSpPr>
        <p:spPr>
          <a:xfrm>
            <a:off x="6296585" y="4379083"/>
            <a:ext cx="219540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Figure </a:t>
            </a:r>
            <a:r>
              <a:rPr lang="en-US" sz="2400">
                <a:solidFill>
                  <a:srgbClr val="FF0000"/>
                </a:solidFill>
              </a:rPr>
              <a:t>of </a:t>
            </a:r>
            <a:r>
              <a:rPr lang="en-US" sz="2400" smtClean="0">
                <a:solidFill>
                  <a:srgbClr val="FF0000"/>
                </a:solidFill>
              </a:rPr>
              <a:t>Merits</a:t>
            </a:r>
            <a:endParaRPr lang="en-US" sz="2400" dirty="0">
              <a:solidFill>
                <a:srgbClr val="FF0000"/>
              </a:solidFill>
            </a:endParaRPr>
          </a:p>
        </p:txBody>
      </p:sp>
      <p:pic>
        <p:nvPicPr>
          <p:cNvPr id="46" name="Picture 45"/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239"/>
          <a:stretch/>
        </p:blipFill>
        <p:spPr>
          <a:xfrm>
            <a:off x="6221556" y="1645244"/>
            <a:ext cx="2853724" cy="2313348"/>
          </a:xfrm>
          <a:prstGeom prst="rect">
            <a:avLst/>
          </a:prstGeom>
        </p:spPr>
      </p:pic>
      <p:sp>
        <p:nvSpPr>
          <p:cNvPr id="47" name="Right Brace 46"/>
          <p:cNvSpPr/>
          <p:nvPr/>
        </p:nvSpPr>
        <p:spPr>
          <a:xfrm>
            <a:off x="5298100" y="1290970"/>
            <a:ext cx="721700" cy="2870856"/>
          </a:xfrm>
          <a:prstGeom prst="rightBrac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b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51" name="Rectangle 50"/>
          <p:cNvSpPr/>
          <p:nvPr/>
        </p:nvSpPr>
        <p:spPr>
          <a:xfrm>
            <a:off x="1997186" y="5288495"/>
            <a:ext cx="155874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b="1" dirty="0">
                <a:solidFill>
                  <a:srgbClr val="FF0000"/>
                </a:solidFill>
              </a:rPr>
              <a:t>Stochastic process</a:t>
            </a:r>
          </a:p>
        </p:txBody>
      </p:sp>
      <p:pic>
        <p:nvPicPr>
          <p:cNvPr id="43" name="Picture 42">
            <a:extLst>
              <a:ext uri="{FF2B5EF4-FFF2-40B4-BE49-F238E27FC236}">
                <a16:creationId xmlns:a16="http://schemas.microsoft.com/office/drawing/2014/main" id="{FEBD01B9-F942-5A4B-A959-A007228F565E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615795" y="6399624"/>
            <a:ext cx="3478570" cy="357424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5F7DF2AF-FEDF-D44D-9050-E73A41D5469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523087" y="4740639"/>
            <a:ext cx="3657600" cy="609600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51C2E932-01F8-7A49-957E-A7BAAE78BC14}"/>
              </a:ext>
            </a:extLst>
          </p:cNvPr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98416" y="5350287"/>
            <a:ext cx="1952861" cy="5492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68536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609600" y="621320"/>
            <a:ext cx="8610600" cy="5562600"/>
          </a:xfrm>
        </p:spPr>
        <p:txBody>
          <a:bodyPr>
            <a:normAutofit fontScale="92500"/>
          </a:bodyPr>
          <a:lstStyle/>
          <a:p>
            <a:endParaRPr lang="en-US" sz="2200" b="1" dirty="0"/>
          </a:p>
          <a:p>
            <a:r>
              <a:rPr lang="en-US" sz="2400" b="1" dirty="0">
                <a:solidFill>
                  <a:schemeClr val="bg1">
                    <a:lumMod val="75000"/>
                  </a:schemeClr>
                </a:solidFill>
              </a:rPr>
              <a:t>Motivation and Application Need</a:t>
            </a:r>
          </a:p>
          <a:p>
            <a:pPr lvl="1"/>
            <a:r>
              <a:rPr lang="en-US" sz="2400" dirty="0">
                <a:solidFill>
                  <a:schemeClr val="bg1">
                    <a:lumMod val="75000"/>
                  </a:schemeClr>
                </a:solidFill>
              </a:rPr>
              <a:t>Mid-infrared Imaging and Sensing</a:t>
            </a:r>
          </a:p>
          <a:p>
            <a:pPr lvl="1"/>
            <a:r>
              <a:rPr lang="en-US" sz="2400" dirty="0">
                <a:solidFill>
                  <a:schemeClr val="bg1">
                    <a:lumMod val="75000"/>
                  </a:schemeClr>
                </a:solidFill>
              </a:rPr>
              <a:t>Driving Application Need for NASA</a:t>
            </a:r>
          </a:p>
          <a:p>
            <a:r>
              <a:rPr lang="en-US" sz="2400" b="1" dirty="0">
                <a:solidFill>
                  <a:schemeClr val="bg1">
                    <a:lumMod val="75000"/>
                  </a:schemeClr>
                </a:solidFill>
              </a:rPr>
              <a:t>Technology Background</a:t>
            </a:r>
            <a:endParaRPr lang="en-US" sz="2000" b="1" dirty="0">
              <a:solidFill>
                <a:schemeClr val="bg1">
                  <a:lumMod val="75000"/>
                </a:schemeClr>
              </a:solidFill>
            </a:endParaRPr>
          </a:p>
          <a:p>
            <a:pPr lvl="1"/>
            <a:r>
              <a:rPr lang="en-US" sz="2400" dirty="0" err="1" smtClean="0">
                <a:solidFill>
                  <a:schemeClr val="bg1">
                    <a:lumMod val="75000"/>
                  </a:schemeClr>
                </a:solidFill>
              </a:rPr>
              <a:t>Antimonide</a:t>
            </a:r>
            <a:r>
              <a:rPr lang="en-US" sz="2400" dirty="0" smtClean="0">
                <a:solidFill>
                  <a:schemeClr val="bg1">
                    <a:lumMod val="75000"/>
                  </a:schemeClr>
                </a:solidFill>
              </a:rPr>
              <a:t> </a:t>
            </a:r>
            <a:r>
              <a:rPr lang="en-US" sz="2400" dirty="0">
                <a:solidFill>
                  <a:schemeClr val="bg1">
                    <a:lumMod val="75000"/>
                  </a:schemeClr>
                </a:solidFill>
              </a:rPr>
              <a:t>Based Semiconductors</a:t>
            </a:r>
          </a:p>
          <a:p>
            <a:pPr lvl="1"/>
            <a:r>
              <a:rPr lang="en-US" sz="2400" dirty="0">
                <a:solidFill>
                  <a:schemeClr val="bg1">
                    <a:lumMod val="75000"/>
                  </a:schemeClr>
                </a:solidFill>
              </a:rPr>
              <a:t>Historical Perspective of Superlattices</a:t>
            </a:r>
          </a:p>
          <a:p>
            <a:pPr lvl="1"/>
            <a:r>
              <a:rPr lang="en-US" sz="2400" dirty="0">
                <a:solidFill>
                  <a:schemeClr val="bg1">
                    <a:lumMod val="75000"/>
                  </a:schemeClr>
                </a:solidFill>
              </a:rPr>
              <a:t>Physics of Superlattices </a:t>
            </a:r>
          </a:p>
          <a:p>
            <a:r>
              <a:rPr lang="en-US" sz="2400" b="1" dirty="0">
                <a:solidFill>
                  <a:schemeClr val="bg1">
                    <a:lumMod val="75000"/>
                  </a:schemeClr>
                </a:solidFill>
              </a:rPr>
              <a:t>Engineering Superlattice Band-diagrams and Band-structures</a:t>
            </a:r>
            <a:endParaRPr lang="en-US" sz="2400" dirty="0">
              <a:solidFill>
                <a:schemeClr val="bg1">
                  <a:lumMod val="75000"/>
                </a:schemeClr>
              </a:solidFill>
            </a:endParaRPr>
          </a:p>
          <a:p>
            <a:pPr lvl="1"/>
            <a:r>
              <a:rPr lang="en-US" sz="2400" dirty="0" smtClean="0">
                <a:solidFill>
                  <a:schemeClr val="bg1">
                    <a:lumMod val="75000"/>
                  </a:schemeClr>
                </a:solidFill>
              </a:rPr>
              <a:t>Band-diagram Engineering: Unipolar </a:t>
            </a:r>
            <a:r>
              <a:rPr lang="en-US" sz="2400" dirty="0">
                <a:solidFill>
                  <a:schemeClr val="bg1">
                    <a:lumMod val="75000"/>
                  </a:schemeClr>
                </a:solidFill>
              </a:rPr>
              <a:t>Barrier Detectors</a:t>
            </a:r>
          </a:p>
          <a:p>
            <a:pPr lvl="1"/>
            <a:r>
              <a:rPr lang="en-US" sz="2400" dirty="0" smtClean="0">
                <a:solidFill>
                  <a:schemeClr val="bg1">
                    <a:lumMod val="75000"/>
                  </a:schemeClr>
                </a:solidFill>
              </a:rPr>
              <a:t>Band-structure Engineering: </a:t>
            </a:r>
            <a:r>
              <a:rPr lang="en-US" sz="2400" dirty="0" err="1" smtClean="0">
                <a:solidFill>
                  <a:schemeClr val="bg1">
                    <a:lumMod val="75000"/>
                  </a:schemeClr>
                </a:solidFill>
              </a:rPr>
              <a:t>Superlattice</a:t>
            </a:r>
            <a:r>
              <a:rPr lang="en-US" sz="2400" dirty="0" smtClean="0">
                <a:solidFill>
                  <a:schemeClr val="bg1">
                    <a:lumMod val="75000"/>
                  </a:schemeClr>
                </a:solidFill>
              </a:rPr>
              <a:t> </a:t>
            </a:r>
            <a:r>
              <a:rPr lang="en-US" sz="2400" dirty="0">
                <a:solidFill>
                  <a:schemeClr val="bg1">
                    <a:lumMod val="75000"/>
                  </a:schemeClr>
                </a:solidFill>
              </a:rPr>
              <a:t>Avalanche Photodiodes</a:t>
            </a:r>
          </a:p>
          <a:p>
            <a:r>
              <a:rPr lang="en-US" sz="2400" b="1" dirty="0"/>
              <a:t>Technology Status and Future Directions</a:t>
            </a:r>
            <a:endParaRPr lang="en-US" sz="2000" dirty="0"/>
          </a:p>
          <a:p>
            <a:pPr lvl="1"/>
            <a:r>
              <a:rPr lang="en-US" sz="2400" dirty="0"/>
              <a:t>Job security for Physicists, Chemists, Material Scientists and Engineers!!!</a:t>
            </a:r>
          </a:p>
          <a:p>
            <a:pPr lvl="1"/>
            <a:endParaRPr lang="en-US" sz="2400" dirty="0"/>
          </a:p>
          <a:p>
            <a:pPr lvl="1"/>
            <a:endParaRPr lang="en-US" sz="22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Outline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D5C8D-4834-AC45-9607-CDD4E1B34B0F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59765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State of </a:t>
            </a:r>
            <a:r>
              <a:rPr lang="en-US" dirty="0" err="1"/>
              <a:t>Superlattice</a:t>
            </a:r>
            <a:r>
              <a:rPr lang="en-US" dirty="0"/>
              <a:t> Technology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19690"/>
            <a:ext cx="8229600" cy="727753"/>
          </a:xfrm>
        </p:spPr>
        <p:txBody>
          <a:bodyPr>
            <a:normAutofit fontScale="77500" lnSpcReduction="20000"/>
          </a:bodyPr>
          <a:lstStyle/>
          <a:p>
            <a:pPr algn="ctr"/>
            <a:r>
              <a:rPr lang="en-US" dirty="0"/>
              <a:t>Thanks to US DoD investments, Significant Advances Made in the T2SL </a:t>
            </a:r>
            <a:r>
              <a:rPr lang="en-US" dirty="0" smtClean="0"/>
              <a:t>Technology </a:t>
            </a:r>
            <a:r>
              <a:rPr lang="en-US" dirty="0"/>
              <a:t>(Especially in MWIR )</a:t>
            </a:r>
          </a:p>
        </p:txBody>
      </p:sp>
      <p:sp>
        <p:nvSpPr>
          <p:cNvPr id="5" name="Rectangle 4"/>
          <p:cNvSpPr/>
          <p:nvPr/>
        </p:nvSpPr>
        <p:spPr>
          <a:xfrm>
            <a:off x="4028661" y="5275155"/>
            <a:ext cx="5106247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Tx/>
              <a:buAutoNum type="arabicPeriod"/>
            </a:pPr>
            <a:r>
              <a:rPr lang="en-US" sz="1400" dirty="0" smtClean="0"/>
              <a:t>Ting et </a:t>
            </a:r>
            <a:r>
              <a:rPr lang="en-US" sz="1400" dirty="0"/>
              <a:t>al. </a:t>
            </a:r>
            <a:r>
              <a:rPr lang="en-US" sz="1400" dirty="0" smtClean="0"/>
              <a:t>IR Tech </a:t>
            </a:r>
            <a:r>
              <a:rPr lang="en-US" sz="1400" dirty="0"/>
              <a:t>and Applications XLIII. Vol. </a:t>
            </a:r>
            <a:r>
              <a:rPr lang="en-US" sz="1400" dirty="0" smtClean="0"/>
              <a:t>10177 2017</a:t>
            </a:r>
            <a:r>
              <a:rPr lang="en-US" sz="1400" dirty="0"/>
              <a:t>.</a:t>
            </a:r>
          </a:p>
          <a:p>
            <a:pPr marL="342900" indent="-342900">
              <a:buFontTx/>
              <a:buAutoNum type="arabicPeriod"/>
            </a:pPr>
            <a:r>
              <a:rPr lang="en-US" sz="1400" dirty="0" err="1" smtClean="0"/>
              <a:t>Vurgaftman</a:t>
            </a:r>
            <a:r>
              <a:rPr lang="en-US" sz="1400" dirty="0"/>
              <a:t>, I., et al APL 108.22 (2016): 222101.</a:t>
            </a:r>
          </a:p>
          <a:p>
            <a:pPr marL="342900" indent="-342900">
              <a:buFontTx/>
              <a:buAutoNum type="arabicPeriod"/>
            </a:pPr>
            <a:r>
              <a:rPr lang="en-US" sz="1400" dirty="0" err="1"/>
              <a:t>Ariyawansa</a:t>
            </a:r>
            <a:r>
              <a:rPr lang="en-US" sz="1400" dirty="0"/>
              <a:t>, </a:t>
            </a:r>
            <a:r>
              <a:rPr lang="en-US" sz="1400" dirty="0" err="1"/>
              <a:t>Gamini</a:t>
            </a:r>
            <a:r>
              <a:rPr lang="en-US" sz="1400" dirty="0"/>
              <a:t>, et al. APL 108.2 (2016): 022106.</a:t>
            </a:r>
          </a:p>
          <a:p>
            <a:pPr marL="342900" indent="-342900">
              <a:buFontTx/>
              <a:buAutoNum type="arabicPeriod"/>
            </a:pPr>
            <a:r>
              <a:rPr lang="en-US" sz="1400" dirty="0"/>
              <a:t>B. V. Olson et al, Phys. Rev. Appl. 7, 24016 (2017).</a:t>
            </a:r>
          </a:p>
          <a:p>
            <a:pPr marL="342900" indent="-342900">
              <a:buAutoNum type="arabicPeriod"/>
            </a:pPr>
            <a:r>
              <a:rPr lang="en-US" sz="1400" dirty="0" err="1"/>
              <a:t>Sundaram</a:t>
            </a:r>
            <a:r>
              <a:rPr lang="en-US" sz="1400" dirty="0"/>
              <a:t>, M. SPIE Proc. XLIII, 10177-33, </a:t>
            </a:r>
            <a:r>
              <a:rPr lang="en-US" sz="1400" dirty="0" smtClean="0"/>
              <a:t>2017</a:t>
            </a:r>
          </a:p>
          <a:p>
            <a:pPr marL="342900" indent="-342900">
              <a:buAutoNum type="arabicPeriod"/>
            </a:pPr>
            <a:r>
              <a:rPr lang="en-US" sz="1400" dirty="0" err="1" smtClean="0"/>
              <a:t>Razeghi</a:t>
            </a:r>
            <a:r>
              <a:rPr lang="en-US" sz="1400" dirty="0" smtClean="0"/>
              <a:t> et al  Optics </a:t>
            </a:r>
            <a:r>
              <a:rPr lang="en-US" sz="1400" dirty="0"/>
              <a:t>letters 43, no. 3 (2018): 591-594.</a:t>
            </a:r>
          </a:p>
        </p:txBody>
      </p:sp>
      <p:sp>
        <p:nvSpPr>
          <p:cNvPr id="30" name="Rectangle 29"/>
          <p:cNvSpPr/>
          <p:nvPr/>
        </p:nvSpPr>
        <p:spPr>
          <a:xfrm>
            <a:off x="98284" y="5473396"/>
            <a:ext cx="33207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/>
              <a:t>* Customers have different product requirements with varying price points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1538276" y="1789944"/>
            <a:ext cx="7314054" cy="3485211"/>
            <a:chOff x="1961751" y="1683323"/>
            <a:chExt cx="7314054" cy="3485211"/>
          </a:xfrm>
        </p:grpSpPr>
        <p:cxnSp>
          <p:nvCxnSpPr>
            <p:cNvPr id="9" name="Straight Arrow Connector 8"/>
            <p:cNvCxnSpPr/>
            <p:nvPr/>
          </p:nvCxnSpPr>
          <p:spPr>
            <a:xfrm flipV="1">
              <a:off x="2427690" y="1990730"/>
              <a:ext cx="0" cy="2814714"/>
            </a:xfrm>
            <a:prstGeom prst="straightConnector1">
              <a:avLst/>
            </a:prstGeom>
            <a:ln w="50800">
              <a:solidFill>
                <a:schemeClr val="tx1"/>
              </a:solidFill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Arrow Connector 12"/>
            <p:cNvCxnSpPr/>
            <p:nvPr/>
          </p:nvCxnSpPr>
          <p:spPr>
            <a:xfrm>
              <a:off x="2427690" y="4805444"/>
              <a:ext cx="5486400" cy="28292"/>
            </a:xfrm>
            <a:prstGeom prst="straightConnector1">
              <a:avLst/>
            </a:prstGeom>
            <a:ln w="50800">
              <a:solidFill>
                <a:schemeClr val="tx1"/>
              </a:solidFill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Rectangle 15"/>
            <p:cNvSpPr/>
            <p:nvPr/>
          </p:nvSpPr>
          <p:spPr>
            <a:xfrm rot="16200000">
              <a:off x="525044" y="3120030"/>
              <a:ext cx="3150414" cy="276999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r>
                <a:rPr lang="en-US" b="1" dirty="0"/>
                <a:t>Technology Readiness Level</a:t>
              </a:r>
            </a:p>
          </p:txBody>
        </p:sp>
        <p:sp>
          <p:nvSpPr>
            <p:cNvPr id="23" name="Rectangle 22"/>
            <p:cNvSpPr/>
            <p:nvPr/>
          </p:nvSpPr>
          <p:spPr>
            <a:xfrm>
              <a:off x="4375059" y="4799202"/>
              <a:ext cx="1343337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b="1" dirty="0"/>
                <a:t>Wavelength</a:t>
              </a:r>
            </a:p>
          </p:txBody>
        </p:sp>
        <p:cxnSp>
          <p:nvCxnSpPr>
            <p:cNvPr id="24" name="Straight Arrow Connector 23"/>
            <p:cNvCxnSpPr/>
            <p:nvPr/>
          </p:nvCxnSpPr>
          <p:spPr>
            <a:xfrm flipV="1">
              <a:off x="7543866" y="1986070"/>
              <a:ext cx="0" cy="2814714"/>
            </a:xfrm>
            <a:prstGeom prst="straightConnector1">
              <a:avLst/>
            </a:prstGeom>
            <a:ln w="50800">
              <a:solidFill>
                <a:schemeClr val="tx1"/>
              </a:solidFill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Rectangle 24"/>
            <p:cNvSpPr/>
            <p:nvPr/>
          </p:nvSpPr>
          <p:spPr>
            <a:xfrm rot="5400000">
              <a:off x="6503682" y="3058814"/>
              <a:ext cx="2536835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b="1" dirty="0"/>
                <a:t>Customer Requirement*</a:t>
              </a: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7914090" y="2937609"/>
              <a:ext cx="474489" cy="276999"/>
            </a:xfrm>
            <a:prstGeom prst="rect">
              <a:avLst/>
            </a:prstGeom>
            <a:noFill/>
            <a:scene3d>
              <a:camera prst="orthographicFront">
                <a:rot lat="0" lon="0" rev="19200000"/>
              </a:camera>
              <a:lightRig rig="threePt" dir="t"/>
            </a:scene3d>
          </p:spPr>
          <p:txBody>
            <a:bodyPr wrap="none" lIns="0" tIns="0" rIns="0" bIns="0" anchor="ctr">
              <a:spAutoFit/>
            </a:bodyPr>
            <a:lstStyle/>
            <a:p>
              <a:r>
                <a:rPr lang="en-US" b="1" dirty="0"/>
                <a:t>DoD</a:t>
              </a:r>
            </a:p>
          </p:txBody>
        </p:sp>
        <p:sp>
          <p:nvSpPr>
            <p:cNvPr id="28" name="Rectangle 27"/>
            <p:cNvSpPr/>
            <p:nvPr/>
          </p:nvSpPr>
          <p:spPr>
            <a:xfrm>
              <a:off x="7914090" y="3788001"/>
              <a:ext cx="1361715" cy="276999"/>
            </a:xfrm>
            <a:prstGeom prst="rect">
              <a:avLst/>
            </a:prstGeom>
            <a:noFill/>
            <a:scene3d>
              <a:camera prst="orthographicFront">
                <a:rot lat="0" lon="0" rev="19200000"/>
              </a:camera>
              <a:lightRig rig="threePt" dir="t"/>
            </a:scene3d>
          </p:spPr>
          <p:txBody>
            <a:bodyPr wrap="square" lIns="0" tIns="0" rIns="0" bIns="0" anchor="ctr">
              <a:spAutoFit/>
            </a:bodyPr>
            <a:lstStyle/>
            <a:p>
              <a:r>
                <a:rPr lang="en-US" b="1" dirty="0"/>
                <a:t>Commercial</a:t>
              </a:r>
            </a:p>
          </p:txBody>
        </p:sp>
        <p:sp>
          <p:nvSpPr>
            <p:cNvPr id="32" name="Rectangle 31"/>
            <p:cNvSpPr/>
            <p:nvPr/>
          </p:nvSpPr>
          <p:spPr>
            <a:xfrm>
              <a:off x="2600586" y="2096188"/>
              <a:ext cx="4788376" cy="369332"/>
            </a:xfrm>
            <a:prstGeom prst="rect">
              <a:avLst/>
            </a:prstGeom>
            <a:solidFill>
              <a:srgbClr val="FBFFC0"/>
            </a:solidFill>
          </p:spPr>
          <p:txBody>
            <a:bodyPr wrap="square" lIns="45720" rIns="45720">
              <a:spAutoFit/>
            </a:bodyPr>
            <a:lstStyle/>
            <a:p>
              <a:r>
                <a:rPr lang="en-US" b="1" dirty="0" err="1"/>
                <a:t>Antimonide</a:t>
              </a:r>
              <a:r>
                <a:rPr lang="en-US" b="1" dirty="0"/>
                <a:t> </a:t>
              </a:r>
              <a:r>
                <a:rPr lang="en-US" b="1" dirty="0" err="1"/>
                <a:t>Superlattice</a:t>
              </a:r>
              <a:r>
                <a:rPr lang="en-US" b="1" dirty="0"/>
                <a:t> Technology (2018)</a:t>
              </a:r>
            </a:p>
          </p:txBody>
        </p:sp>
        <p:pic>
          <p:nvPicPr>
            <p:cNvPr id="33" name="Picture 32"/>
            <p:cNvPicPr>
              <a:picLocks noChangeAspect="1"/>
            </p:cNvPicPr>
            <p:nvPr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2703709" y="3676253"/>
              <a:ext cx="1293740" cy="707161"/>
            </a:xfrm>
            <a:prstGeom prst="rect">
              <a:avLst/>
            </a:prstGeom>
          </p:spPr>
        </p:pic>
        <p:pic>
          <p:nvPicPr>
            <p:cNvPr id="34" name="Picture 33"/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4485289" y="3045674"/>
              <a:ext cx="964815" cy="707161"/>
            </a:xfrm>
            <a:prstGeom prst="rect">
              <a:avLst/>
            </a:prstGeom>
          </p:spPr>
        </p:pic>
        <p:pic>
          <p:nvPicPr>
            <p:cNvPr id="35" name="Picture 34"/>
            <p:cNvPicPr>
              <a:picLocks noChangeAspect="1"/>
            </p:cNvPicPr>
            <p:nvPr/>
          </p:nvPicPr>
          <p:blipFill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6041332" y="3552103"/>
              <a:ext cx="1151857" cy="707161"/>
            </a:xfrm>
            <a:prstGeom prst="rect">
              <a:avLst/>
            </a:prstGeom>
          </p:spPr>
        </p:pic>
        <p:sp>
          <p:nvSpPr>
            <p:cNvPr id="37" name="Striped Right Arrow 36"/>
            <p:cNvSpPr/>
            <p:nvPr/>
          </p:nvSpPr>
          <p:spPr>
            <a:xfrm rot="16200000">
              <a:off x="4528341" y="3716451"/>
              <a:ext cx="823105" cy="510819"/>
            </a:xfrm>
            <a:prstGeom prst="stripedRightArrow">
              <a:avLst/>
            </a:prstGeom>
            <a:solidFill>
              <a:schemeClr val="tx1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8" name="Rectangle 37"/>
            <p:cNvSpPr/>
            <p:nvPr/>
          </p:nvSpPr>
          <p:spPr>
            <a:xfrm>
              <a:off x="4407850" y="4372093"/>
              <a:ext cx="1809150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dirty="0"/>
                <a:t>DoD Vista Push</a:t>
              </a:r>
            </a:p>
          </p:txBody>
        </p:sp>
        <p:sp>
          <p:nvSpPr>
            <p:cNvPr id="41" name="Rectangle 40"/>
            <p:cNvSpPr/>
            <p:nvPr/>
          </p:nvSpPr>
          <p:spPr>
            <a:xfrm>
              <a:off x="7914090" y="2457675"/>
              <a:ext cx="676656" cy="276999"/>
            </a:xfrm>
            <a:prstGeom prst="rect">
              <a:avLst/>
            </a:prstGeom>
            <a:noFill/>
            <a:scene3d>
              <a:camera prst="orthographicFront">
                <a:rot lat="0" lon="0" rev="19200000"/>
              </a:camera>
              <a:lightRig rig="threePt" dir="t"/>
            </a:scene3d>
          </p:spPr>
          <p:txBody>
            <a:bodyPr wrap="square" lIns="0" tIns="0" rIns="0" bIns="0" anchor="ctr">
              <a:spAutoFit/>
            </a:bodyPr>
            <a:lstStyle/>
            <a:p>
              <a:r>
                <a:rPr lang="en-US" b="1" dirty="0"/>
                <a:t>Space</a:t>
              </a:r>
            </a:p>
          </p:txBody>
        </p:sp>
      </p:grpSp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2024956" y="6671256"/>
            <a:ext cx="602334" cy="186744"/>
          </a:xfrm>
          <a:prstGeom prst="rect">
            <a:avLst/>
          </a:prstGeom>
        </p:spPr>
        <p:txBody>
          <a:bodyPr/>
          <a:lstStyle/>
          <a:p>
            <a:r>
              <a:rPr lang="en-US" altLang="en-US"/>
              <a:t>Slide </a:t>
            </a:r>
            <a:fld id="{367C5253-87E3-4D49-988B-D02037E9CC36}" type="slidenum">
              <a:rPr lang="en-US" altLang="en-US" smtClean="0"/>
              <a:pPr/>
              <a:t>25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40600828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Scientific Challenges for </a:t>
            </a:r>
            <a:r>
              <a:rPr lang="en-US" dirty="0" err="1"/>
              <a:t>Superlattices</a:t>
            </a:r>
            <a:r>
              <a:rPr lang="en-US" dirty="0"/>
              <a:t>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95961"/>
            <a:ext cx="8229600" cy="4525963"/>
          </a:xfrm>
        </p:spPr>
        <p:txBody>
          <a:bodyPr>
            <a:normAutofit lnSpcReduction="10000"/>
          </a:bodyPr>
          <a:lstStyle/>
          <a:p>
            <a:pPr marL="457200" indent="-457200">
              <a:buFont typeface="+mj-lt"/>
              <a:buAutoNum type="arabicPeriod"/>
            </a:pPr>
            <a:r>
              <a:rPr lang="en-US" sz="2400" dirty="0">
                <a:latin typeface="Arial" charset="0"/>
                <a:ea typeface="Arial" charset="0"/>
                <a:cs typeface="Arial" charset="0"/>
              </a:rPr>
              <a:t>Key drift-diffusion parameters for vertical transport are not fully understood</a:t>
            </a:r>
          </a:p>
          <a:p>
            <a:pPr marL="731520" lvl="2" indent="-457200"/>
            <a:r>
              <a:rPr lang="en-US" sz="2200" dirty="0">
                <a:latin typeface="Arial" charset="0"/>
                <a:ea typeface="Arial" charset="0"/>
                <a:cs typeface="Arial" charset="0"/>
              </a:rPr>
              <a:t>Effect of localization, </a:t>
            </a:r>
            <a:r>
              <a:rPr lang="en-US" sz="2200" dirty="0" err="1">
                <a:latin typeface="Arial" charset="0"/>
                <a:ea typeface="Arial" charset="0"/>
                <a:cs typeface="Arial" charset="0"/>
              </a:rPr>
              <a:t>Sb</a:t>
            </a:r>
            <a:r>
              <a:rPr lang="en-US" sz="2200" dirty="0">
                <a:latin typeface="Arial" charset="0"/>
                <a:ea typeface="Arial" charset="0"/>
                <a:cs typeface="Arial" charset="0"/>
              </a:rPr>
              <a:t> segregation, interfacial roughness, hole-mixing, on minority carrier diffusion length and vertical mobility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400" dirty="0">
                <a:latin typeface="Arial" charset="0"/>
                <a:ea typeface="Arial" charset="0"/>
                <a:cs typeface="Arial" charset="0"/>
              </a:rPr>
              <a:t>Passivation of p-type superlattice material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400" dirty="0">
                <a:latin typeface="Arial" charset="0"/>
                <a:ea typeface="Arial" charset="0"/>
                <a:cs typeface="Arial" charset="0"/>
              </a:rPr>
              <a:t>Behavior of hot carriers at edge of Brillouin Zone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400" dirty="0">
                <a:latin typeface="Arial" charset="0"/>
                <a:ea typeface="Arial" charset="0"/>
                <a:cs typeface="Arial" charset="0"/>
              </a:rPr>
              <a:t>Reduction of noise to achieve high operating temperature </a:t>
            </a:r>
            <a:r>
              <a:rPr lang="en-US" sz="2400" dirty="0" smtClean="0">
                <a:latin typeface="Arial" charset="0"/>
                <a:ea typeface="Arial" charset="0"/>
                <a:cs typeface="Arial" charset="0"/>
              </a:rPr>
              <a:t>long wave infrared 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400" dirty="0" smtClean="0">
                <a:latin typeface="Arial" charset="0"/>
                <a:ea typeface="Arial" charset="0"/>
                <a:cs typeface="Arial" charset="0"/>
              </a:rPr>
              <a:t>Reduced </a:t>
            </a:r>
            <a:r>
              <a:rPr lang="en-US" sz="2400" dirty="0">
                <a:latin typeface="Arial" charset="0"/>
                <a:ea typeface="Arial" charset="0"/>
                <a:cs typeface="Arial" charset="0"/>
              </a:rPr>
              <a:t>modulation transfer function (MTF – array contrast) in small pixel, high fill factor, large format </a:t>
            </a:r>
            <a:r>
              <a:rPr lang="en-US" sz="2400" dirty="0" err="1">
                <a:latin typeface="Arial" charset="0"/>
                <a:ea typeface="Arial" charset="0"/>
                <a:cs typeface="Arial" charset="0"/>
              </a:rPr>
              <a:t>nBn</a:t>
            </a:r>
            <a:r>
              <a:rPr lang="en-US" sz="2400" dirty="0">
                <a:latin typeface="Arial" charset="0"/>
                <a:ea typeface="Arial" charset="0"/>
                <a:cs typeface="Arial" charset="0"/>
              </a:rPr>
              <a:t> format focal plane array (FPA) – due to lateral collection</a:t>
            </a:r>
          </a:p>
          <a:p>
            <a:pPr marL="0" indent="0">
              <a:buNone/>
            </a:pPr>
            <a:endParaRPr lang="en-US" sz="2400" dirty="0">
              <a:latin typeface="Arial" charset="0"/>
              <a:ea typeface="Arial" charset="0"/>
              <a:cs typeface="Arial" charset="0"/>
            </a:endParaRPr>
          </a:p>
          <a:p>
            <a:pPr marL="457200" indent="-457200">
              <a:buFont typeface="+mj-lt"/>
              <a:buAutoNum type="arabicPeriod"/>
            </a:pPr>
            <a:endParaRPr lang="en-US" sz="2400" dirty="0">
              <a:latin typeface="Arial" charset="0"/>
              <a:ea typeface="Arial" charset="0"/>
              <a:cs typeface="Arial" charset="0"/>
            </a:endParaRPr>
          </a:p>
          <a:p>
            <a:pPr marL="457200" indent="-457200">
              <a:buFont typeface="+mj-lt"/>
              <a:buAutoNum type="arabicPeriod"/>
            </a:pPr>
            <a:endParaRPr lang="en-US" sz="2400" dirty="0">
              <a:latin typeface="Arial" charset="0"/>
              <a:ea typeface="Arial" charset="0"/>
              <a:cs typeface="Arial" charset="0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2024956" y="6671256"/>
            <a:ext cx="602334" cy="186744"/>
          </a:xfrm>
          <a:prstGeom prst="rect">
            <a:avLst/>
          </a:prstGeom>
        </p:spPr>
        <p:txBody>
          <a:bodyPr/>
          <a:lstStyle/>
          <a:p>
            <a:r>
              <a:rPr lang="en-US" altLang="en-US"/>
              <a:t>Slide </a:t>
            </a:r>
            <a:fld id="{367C5253-87E3-4D49-988B-D02037E9CC36}" type="slidenum">
              <a:rPr lang="en-US" altLang="en-US" smtClean="0"/>
              <a:pPr/>
              <a:t>26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3323403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" name="Group 29"/>
          <p:cNvGrpSpPr/>
          <p:nvPr/>
        </p:nvGrpSpPr>
        <p:grpSpPr>
          <a:xfrm>
            <a:off x="172822" y="1051516"/>
            <a:ext cx="6024463" cy="4206934"/>
            <a:chOff x="213819" y="980091"/>
            <a:chExt cx="4958256" cy="3211631"/>
          </a:xfrm>
        </p:grpSpPr>
        <p:pic>
          <p:nvPicPr>
            <p:cNvPr id="3" name="Picture 2" descr="Image result for bandgap vs wavelength in semiconductors"/>
            <p:cNvPicPr>
              <a:picLocks noChangeAspect="1" noChangeArrowheads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6689" y="980091"/>
              <a:ext cx="3925199" cy="2882462"/>
            </a:xfrm>
            <a:prstGeom prst="rect">
              <a:avLst/>
            </a:prstGeom>
            <a:noFill/>
          </p:spPr>
        </p:pic>
        <p:sp>
          <p:nvSpPr>
            <p:cNvPr id="5" name="TextBox 4"/>
            <p:cNvSpPr txBox="1"/>
            <p:nvPr/>
          </p:nvSpPr>
          <p:spPr>
            <a:xfrm>
              <a:off x="213819" y="3817151"/>
              <a:ext cx="4958256" cy="374571"/>
            </a:xfrm>
            <a:prstGeom prst="roundRect">
              <a:avLst/>
            </a:prstGeom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r>
                <a:rPr lang="en-US" sz="1600" b="1" dirty="0"/>
                <a:t>Lattice constant vs. wavelength in III-V semiconductors</a:t>
              </a:r>
              <a:endParaRPr lang="en-IN" sz="1600" b="1" dirty="0"/>
            </a:p>
          </p:txBody>
        </p:sp>
        <p:sp>
          <p:nvSpPr>
            <p:cNvPr id="6" name="Oval 5"/>
            <p:cNvSpPr/>
            <p:nvPr/>
          </p:nvSpPr>
          <p:spPr>
            <a:xfrm>
              <a:off x="2725289" y="2592618"/>
              <a:ext cx="428625" cy="409575"/>
            </a:xfrm>
            <a:prstGeom prst="ellipse">
              <a:avLst/>
            </a:prstGeom>
            <a:noFill/>
            <a:ln w="38100">
              <a:solidFill>
                <a:srgbClr val="00B050"/>
              </a:solidFill>
              <a:prstDash val="sysDot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  <p:cxnSp>
          <p:nvCxnSpPr>
            <p:cNvPr id="9" name="Straight Connector 8"/>
            <p:cNvCxnSpPr/>
            <p:nvPr/>
          </p:nvCxnSpPr>
          <p:spPr>
            <a:xfrm flipH="1">
              <a:off x="780384" y="3431234"/>
              <a:ext cx="3291840" cy="0"/>
            </a:xfrm>
            <a:prstGeom prst="line">
              <a:avLst/>
            </a:prstGeom>
            <a:ln w="12700">
              <a:solidFill>
                <a:srgbClr val="FF0000"/>
              </a:solidFill>
              <a:prstDash val="sysDash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Arrow Connector 15"/>
            <p:cNvCxnSpPr/>
            <p:nvPr/>
          </p:nvCxnSpPr>
          <p:spPr>
            <a:xfrm flipH="1">
              <a:off x="3458593" y="2926336"/>
              <a:ext cx="448380" cy="249003"/>
            </a:xfrm>
            <a:prstGeom prst="straightConnector1">
              <a:avLst/>
            </a:prstGeom>
            <a:ln>
              <a:headEnd type="none" w="med" len="med"/>
              <a:tailEnd type="triangle" w="med" len="med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Oval 18"/>
            <p:cNvSpPr/>
            <p:nvPr/>
          </p:nvSpPr>
          <p:spPr>
            <a:xfrm>
              <a:off x="3248681" y="3205162"/>
              <a:ext cx="455465" cy="447376"/>
            </a:xfrm>
            <a:prstGeom prst="ellipse">
              <a:avLst/>
            </a:prstGeom>
            <a:noFill/>
            <a:ln w="38100">
              <a:solidFill>
                <a:srgbClr val="0070C0"/>
              </a:solidFill>
              <a:prstDash val="sysDot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3906973" y="2741558"/>
              <a:ext cx="593126" cy="310086"/>
            </a:xfrm>
            <a:prstGeom prst="rect">
              <a:avLst/>
            </a:prstGeom>
            <a:solidFill>
              <a:srgbClr val="0070C0"/>
            </a:solidFill>
          </p:spPr>
          <p:txBody>
            <a:bodyPr wrap="square" rtlCol="0">
              <a:spAutoFit/>
            </a:bodyPr>
            <a:lstStyle/>
            <a:p>
              <a:r>
                <a:rPr lang="en-US" sz="1000" b="1" dirty="0">
                  <a:solidFill>
                    <a:schemeClr val="bg1"/>
                  </a:solidFill>
                </a:rPr>
                <a:t>LWIR </a:t>
              </a:r>
            </a:p>
            <a:p>
              <a:r>
                <a:rPr lang="en-US" sz="1000" b="1" dirty="0">
                  <a:solidFill>
                    <a:schemeClr val="bg1"/>
                  </a:solidFill>
                </a:rPr>
                <a:t>InAs</a:t>
              </a:r>
              <a:r>
                <a:rPr lang="en-US" sz="1000" b="1" baseline="-25000" dirty="0">
                  <a:solidFill>
                    <a:schemeClr val="bg1"/>
                  </a:solidFill>
                </a:rPr>
                <a:t>1-x</a:t>
              </a:r>
              <a:r>
                <a:rPr lang="en-US" sz="1000" b="1" dirty="0">
                  <a:solidFill>
                    <a:schemeClr val="bg1"/>
                  </a:solidFill>
                </a:rPr>
                <a:t>Sb</a:t>
              </a:r>
              <a:r>
                <a:rPr lang="en-US" sz="1000" b="1" baseline="-25000" dirty="0">
                  <a:solidFill>
                    <a:schemeClr val="bg1"/>
                  </a:solidFill>
                </a:rPr>
                <a:t>x</a:t>
              </a:r>
              <a:endParaRPr lang="en-IN" sz="1000" b="1" baseline="-25000" dirty="0">
                <a:solidFill>
                  <a:schemeClr val="bg1"/>
                </a:solidFill>
              </a:endParaRPr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1269320" y="3009900"/>
              <a:ext cx="640425" cy="305449"/>
            </a:xfrm>
            <a:prstGeom prst="rect">
              <a:avLst/>
            </a:prstGeom>
            <a:solidFill>
              <a:srgbClr val="00B050"/>
            </a:solidFill>
          </p:spPr>
          <p:txBody>
            <a:bodyPr wrap="square" rtlCol="0">
              <a:spAutoFit/>
            </a:bodyPr>
            <a:lstStyle/>
            <a:p>
              <a:r>
                <a:rPr lang="en-US" sz="1000" b="1" dirty="0">
                  <a:solidFill>
                    <a:schemeClr val="bg1"/>
                  </a:solidFill>
                </a:rPr>
                <a:t>Starting substrate</a:t>
              </a:r>
              <a:endParaRPr lang="en-IN" sz="1000" b="1" baseline="-25000" dirty="0">
                <a:solidFill>
                  <a:schemeClr val="bg1"/>
                </a:solidFill>
              </a:endParaRPr>
            </a:p>
          </p:txBody>
        </p:sp>
        <p:cxnSp>
          <p:nvCxnSpPr>
            <p:cNvPr id="22" name="Straight Arrow Connector 21"/>
            <p:cNvCxnSpPr/>
            <p:nvPr/>
          </p:nvCxnSpPr>
          <p:spPr>
            <a:xfrm flipH="1">
              <a:off x="1963902" y="2857500"/>
              <a:ext cx="750186" cy="272372"/>
            </a:xfrm>
            <a:prstGeom prst="straightConnector1">
              <a:avLst/>
            </a:prstGeom>
            <a:ln>
              <a:solidFill>
                <a:srgbClr val="00B050"/>
              </a:solidFill>
              <a:headEnd type="triangle" w="med" len="med"/>
              <a:tailEnd type="none" w="med" len="med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D5C8D-4834-AC45-9607-CDD4E1B34B0F}" type="slidenum">
              <a:rPr lang="en-US" smtClean="0"/>
              <a:t>27</a:t>
            </a:fld>
            <a:endParaRPr lang="en-US"/>
          </a:p>
        </p:txBody>
      </p:sp>
      <p:sp>
        <p:nvSpPr>
          <p:cNvPr id="10" name="Rounded Rectangle 9"/>
          <p:cNvSpPr/>
          <p:nvPr/>
        </p:nvSpPr>
        <p:spPr>
          <a:xfrm>
            <a:off x="5486251" y="1055506"/>
            <a:ext cx="3333109" cy="1157764"/>
          </a:xfrm>
          <a:prstGeom prst="roundRect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IN" sz="1400" b="1" dirty="0"/>
              <a:t>LWIR (8 -14 </a:t>
            </a:r>
            <a:r>
              <a:rPr lang="en-IN" sz="1400" b="1" dirty="0" err="1"/>
              <a:t>μm</a:t>
            </a:r>
            <a:r>
              <a:rPr lang="en-IN" sz="1400" b="1" dirty="0"/>
              <a:t>):</a:t>
            </a:r>
          </a:p>
          <a:p>
            <a:pPr marL="174625" indent="-174625" algn="just">
              <a:buFont typeface="Wingdings" charset="2"/>
              <a:buChar char="§"/>
            </a:pPr>
            <a:r>
              <a:rPr lang="en-IN" sz="1200" dirty="0"/>
              <a:t>Wavelength range with the most available thermal imaging cameras. </a:t>
            </a:r>
          </a:p>
          <a:p>
            <a:pPr marL="174625" indent="-174625" algn="just">
              <a:buFont typeface="Wingdings" charset="2"/>
              <a:buChar char="§"/>
            </a:pPr>
            <a:r>
              <a:rPr lang="en-IN" sz="1200" dirty="0"/>
              <a:t>According to Planck’s law, terrestrial targets emit mainly in the LWIR.</a:t>
            </a:r>
          </a:p>
        </p:txBody>
      </p:sp>
      <p:grpSp>
        <p:nvGrpSpPr>
          <p:cNvPr id="17" name="Group 19"/>
          <p:cNvGrpSpPr/>
          <p:nvPr/>
        </p:nvGrpSpPr>
        <p:grpSpPr>
          <a:xfrm>
            <a:off x="5747599" y="3429307"/>
            <a:ext cx="2362200" cy="2127171"/>
            <a:chOff x="152400" y="2971800"/>
            <a:chExt cx="2362200" cy="2127171"/>
          </a:xfrm>
        </p:grpSpPr>
        <p:sp>
          <p:nvSpPr>
            <p:cNvPr id="18" name="TextBox 17"/>
            <p:cNvSpPr txBox="1"/>
            <p:nvPr/>
          </p:nvSpPr>
          <p:spPr>
            <a:xfrm>
              <a:off x="228600" y="4495800"/>
              <a:ext cx="1905000" cy="374571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r>
                <a:rPr lang="en-US" sz="1600" b="1" dirty="0"/>
                <a:t>Available substrate</a:t>
              </a:r>
              <a:endParaRPr lang="en-IN" sz="1600" b="1" dirty="0"/>
            </a:p>
          </p:txBody>
        </p:sp>
        <p:grpSp>
          <p:nvGrpSpPr>
            <p:cNvPr id="23" name="Group 70"/>
            <p:cNvGrpSpPr/>
            <p:nvPr/>
          </p:nvGrpSpPr>
          <p:grpSpPr>
            <a:xfrm>
              <a:off x="381000" y="3441193"/>
              <a:ext cx="1447800" cy="877826"/>
              <a:chOff x="685800" y="2816025"/>
              <a:chExt cx="2743200" cy="1450479"/>
            </a:xfrm>
          </p:grpSpPr>
          <p:sp>
            <p:nvSpPr>
              <p:cNvPr id="29" name="Rectangle 28"/>
              <p:cNvSpPr/>
              <p:nvPr/>
            </p:nvSpPr>
            <p:spPr>
              <a:xfrm>
                <a:off x="685800" y="2816025"/>
                <a:ext cx="548640" cy="483492"/>
              </a:xfrm>
              <a:prstGeom prst="rect">
                <a:avLst/>
              </a:prstGeom>
              <a:solidFill>
                <a:schemeClr val="bg1">
                  <a:lumMod val="75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31" name="Rectangle 30"/>
              <p:cNvSpPr/>
              <p:nvPr/>
            </p:nvSpPr>
            <p:spPr>
              <a:xfrm>
                <a:off x="1234440" y="2816025"/>
                <a:ext cx="548640" cy="483492"/>
              </a:xfrm>
              <a:prstGeom prst="rect">
                <a:avLst/>
              </a:prstGeom>
              <a:solidFill>
                <a:schemeClr val="bg1">
                  <a:lumMod val="75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32" name="Rectangle 31"/>
              <p:cNvSpPr/>
              <p:nvPr/>
            </p:nvSpPr>
            <p:spPr>
              <a:xfrm>
                <a:off x="1783080" y="2816025"/>
                <a:ext cx="548640" cy="483492"/>
              </a:xfrm>
              <a:prstGeom prst="rect">
                <a:avLst/>
              </a:prstGeom>
              <a:solidFill>
                <a:schemeClr val="bg1">
                  <a:lumMod val="75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33" name="Rectangle 32"/>
              <p:cNvSpPr/>
              <p:nvPr/>
            </p:nvSpPr>
            <p:spPr>
              <a:xfrm>
                <a:off x="2331720" y="2816025"/>
                <a:ext cx="548640" cy="483492"/>
              </a:xfrm>
              <a:prstGeom prst="rect">
                <a:avLst/>
              </a:prstGeom>
              <a:solidFill>
                <a:schemeClr val="bg1">
                  <a:lumMod val="75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34" name="Rectangle 33"/>
              <p:cNvSpPr/>
              <p:nvPr/>
            </p:nvSpPr>
            <p:spPr>
              <a:xfrm>
                <a:off x="2880360" y="2816025"/>
                <a:ext cx="548640" cy="483492"/>
              </a:xfrm>
              <a:prstGeom prst="rect">
                <a:avLst/>
              </a:prstGeom>
              <a:solidFill>
                <a:schemeClr val="bg1">
                  <a:lumMod val="75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35" name="Rectangle 34"/>
              <p:cNvSpPr/>
              <p:nvPr/>
            </p:nvSpPr>
            <p:spPr>
              <a:xfrm>
                <a:off x="685800" y="3299521"/>
                <a:ext cx="548640" cy="483492"/>
              </a:xfrm>
              <a:prstGeom prst="rect">
                <a:avLst/>
              </a:prstGeom>
              <a:solidFill>
                <a:schemeClr val="bg1">
                  <a:lumMod val="75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36" name="Rectangle 35"/>
              <p:cNvSpPr/>
              <p:nvPr/>
            </p:nvSpPr>
            <p:spPr>
              <a:xfrm>
                <a:off x="1234440" y="3299521"/>
                <a:ext cx="548640" cy="483492"/>
              </a:xfrm>
              <a:prstGeom prst="rect">
                <a:avLst/>
              </a:prstGeom>
              <a:solidFill>
                <a:schemeClr val="bg1">
                  <a:lumMod val="75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37" name="Rectangle 36"/>
              <p:cNvSpPr/>
              <p:nvPr/>
            </p:nvSpPr>
            <p:spPr>
              <a:xfrm>
                <a:off x="1783080" y="3299521"/>
                <a:ext cx="548640" cy="483492"/>
              </a:xfrm>
              <a:prstGeom prst="rect">
                <a:avLst/>
              </a:prstGeom>
              <a:solidFill>
                <a:schemeClr val="bg1">
                  <a:lumMod val="75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38" name="Rectangle 37"/>
              <p:cNvSpPr/>
              <p:nvPr/>
            </p:nvSpPr>
            <p:spPr>
              <a:xfrm>
                <a:off x="2331720" y="3299521"/>
                <a:ext cx="548640" cy="483492"/>
              </a:xfrm>
              <a:prstGeom prst="rect">
                <a:avLst/>
              </a:prstGeom>
              <a:solidFill>
                <a:schemeClr val="bg1">
                  <a:lumMod val="75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39" name="Rectangle 38"/>
              <p:cNvSpPr/>
              <p:nvPr/>
            </p:nvSpPr>
            <p:spPr>
              <a:xfrm>
                <a:off x="2880360" y="3299521"/>
                <a:ext cx="548640" cy="483492"/>
              </a:xfrm>
              <a:prstGeom prst="rect">
                <a:avLst/>
              </a:prstGeom>
              <a:solidFill>
                <a:schemeClr val="bg1">
                  <a:lumMod val="75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40" name="Rectangle 39"/>
              <p:cNvSpPr/>
              <p:nvPr/>
            </p:nvSpPr>
            <p:spPr>
              <a:xfrm>
                <a:off x="685800" y="3783012"/>
                <a:ext cx="548640" cy="483492"/>
              </a:xfrm>
              <a:prstGeom prst="rect">
                <a:avLst/>
              </a:prstGeom>
              <a:solidFill>
                <a:schemeClr val="bg1">
                  <a:lumMod val="75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41" name="Rectangle 40"/>
              <p:cNvSpPr/>
              <p:nvPr/>
            </p:nvSpPr>
            <p:spPr>
              <a:xfrm>
                <a:off x="1234440" y="3783012"/>
                <a:ext cx="554415" cy="483492"/>
              </a:xfrm>
              <a:prstGeom prst="rect">
                <a:avLst/>
              </a:prstGeom>
              <a:solidFill>
                <a:schemeClr val="bg1">
                  <a:lumMod val="75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42" name="Rectangle 41"/>
              <p:cNvSpPr/>
              <p:nvPr/>
            </p:nvSpPr>
            <p:spPr>
              <a:xfrm>
                <a:off x="1783080" y="3783012"/>
                <a:ext cx="548640" cy="483492"/>
              </a:xfrm>
              <a:prstGeom prst="rect">
                <a:avLst/>
              </a:prstGeom>
              <a:solidFill>
                <a:schemeClr val="bg1">
                  <a:lumMod val="75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43" name="Rectangle 42"/>
              <p:cNvSpPr/>
              <p:nvPr/>
            </p:nvSpPr>
            <p:spPr>
              <a:xfrm>
                <a:off x="2331720" y="3783012"/>
                <a:ext cx="548640" cy="483492"/>
              </a:xfrm>
              <a:prstGeom prst="rect">
                <a:avLst/>
              </a:prstGeom>
              <a:solidFill>
                <a:schemeClr val="bg1">
                  <a:lumMod val="75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44" name="Rectangle 43"/>
              <p:cNvSpPr/>
              <p:nvPr/>
            </p:nvSpPr>
            <p:spPr>
              <a:xfrm>
                <a:off x="2880360" y="3783012"/>
                <a:ext cx="548640" cy="483492"/>
              </a:xfrm>
              <a:prstGeom prst="rect">
                <a:avLst/>
              </a:prstGeom>
              <a:solidFill>
                <a:schemeClr val="bg1">
                  <a:lumMod val="75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</p:grpSp>
        <p:sp>
          <p:nvSpPr>
            <p:cNvPr id="24" name="TextBox 23"/>
            <p:cNvSpPr txBox="1"/>
            <p:nvPr/>
          </p:nvSpPr>
          <p:spPr>
            <a:xfrm>
              <a:off x="1524000" y="2971800"/>
              <a:ext cx="60960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600" b="1" dirty="0"/>
                <a:t>a</a:t>
              </a:r>
              <a:r>
                <a:rPr lang="en-US" sz="1600" b="1" baseline="-25000" dirty="0"/>
                <a:t>s</a:t>
              </a:r>
              <a:endParaRPr lang="en-IN" sz="1600" b="1" baseline="-25000" dirty="0"/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152400" y="4724400"/>
              <a:ext cx="2362200" cy="374571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r>
                <a:rPr lang="en-US" sz="1600" b="1" dirty="0"/>
                <a:t>Lattice constant a</a:t>
              </a:r>
              <a:r>
                <a:rPr lang="en-US" sz="1600" b="1" baseline="-25000" dirty="0"/>
                <a:t>s</a:t>
              </a:r>
              <a:r>
                <a:rPr lang="en-US" sz="1600" b="1" dirty="0"/>
                <a:t> &lt; </a:t>
              </a:r>
              <a:r>
                <a:rPr lang="en-US" sz="1600" b="1" dirty="0" err="1"/>
                <a:t>a</a:t>
              </a:r>
              <a:r>
                <a:rPr lang="en-US" sz="1600" b="1" baseline="-25000" dirty="0" err="1"/>
                <a:t>e</a:t>
              </a:r>
              <a:endParaRPr lang="en-IN" sz="1600" b="1" baseline="-25000" dirty="0"/>
            </a:p>
          </p:txBody>
        </p:sp>
        <p:cxnSp>
          <p:nvCxnSpPr>
            <p:cNvPr id="27" name="Straight Arrow Connector 26"/>
            <p:cNvCxnSpPr/>
            <p:nvPr/>
          </p:nvCxnSpPr>
          <p:spPr>
            <a:xfrm>
              <a:off x="1524000" y="3352800"/>
              <a:ext cx="347472" cy="0"/>
            </a:xfrm>
            <a:prstGeom prst="straightConnector1">
              <a:avLst/>
            </a:prstGeom>
            <a:ln>
              <a:headEnd type="triangle" w="med" len="med"/>
              <a:tailEnd type="triangle" w="med" len="med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45" name="Group 43"/>
          <p:cNvGrpSpPr/>
          <p:nvPr/>
        </p:nvGrpSpPr>
        <p:grpSpPr>
          <a:xfrm>
            <a:off x="5623505" y="2345204"/>
            <a:ext cx="2362200" cy="1365171"/>
            <a:chOff x="381000" y="838200"/>
            <a:chExt cx="2362200" cy="1365171"/>
          </a:xfrm>
        </p:grpSpPr>
        <p:sp>
          <p:nvSpPr>
            <p:cNvPr id="46" name="TextBox 45"/>
            <p:cNvSpPr txBox="1"/>
            <p:nvPr/>
          </p:nvSpPr>
          <p:spPr>
            <a:xfrm>
              <a:off x="762000" y="1828800"/>
              <a:ext cx="1371600" cy="374571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r>
                <a:rPr lang="en-US" sz="1600" b="1" dirty="0"/>
                <a:t>Epitaxy layer</a:t>
              </a:r>
              <a:endParaRPr lang="en-IN" sz="1600" b="1" dirty="0"/>
            </a:p>
          </p:txBody>
        </p:sp>
        <p:grpSp>
          <p:nvGrpSpPr>
            <p:cNvPr id="47" name="Group 71"/>
            <p:cNvGrpSpPr/>
            <p:nvPr/>
          </p:nvGrpSpPr>
          <p:grpSpPr>
            <a:xfrm>
              <a:off x="381000" y="1315998"/>
              <a:ext cx="2133600" cy="512802"/>
              <a:chOff x="381000" y="1315998"/>
              <a:chExt cx="3657600" cy="731520"/>
            </a:xfrm>
          </p:grpSpPr>
          <p:sp>
            <p:nvSpPr>
              <p:cNvPr id="50" name="Rectangle 49"/>
              <p:cNvSpPr/>
              <p:nvPr/>
            </p:nvSpPr>
            <p:spPr>
              <a:xfrm>
                <a:off x="381000" y="1315998"/>
                <a:ext cx="731520" cy="731520"/>
              </a:xfrm>
              <a:prstGeom prst="rect">
                <a:avLst/>
              </a:prstGeom>
              <a:noFill/>
              <a:ln w="57150"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51" name="Rectangle 50"/>
              <p:cNvSpPr/>
              <p:nvPr/>
            </p:nvSpPr>
            <p:spPr>
              <a:xfrm>
                <a:off x="1112520" y="1315998"/>
                <a:ext cx="731520" cy="731520"/>
              </a:xfrm>
              <a:prstGeom prst="rect">
                <a:avLst/>
              </a:prstGeom>
              <a:noFill/>
              <a:ln w="57150"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52" name="Rectangle 51"/>
              <p:cNvSpPr/>
              <p:nvPr/>
            </p:nvSpPr>
            <p:spPr>
              <a:xfrm>
                <a:off x="1844040" y="1315998"/>
                <a:ext cx="731520" cy="731520"/>
              </a:xfrm>
              <a:prstGeom prst="rect">
                <a:avLst/>
              </a:prstGeom>
              <a:noFill/>
              <a:ln w="57150"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53" name="Rectangle 52"/>
              <p:cNvSpPr/>
              <p:nvPr/>
            </p:nvSpPr>
            <p:spPr>
              <a:xfrm>
                <a:off x="2575560" y="1315998"/>
                <a:ext cx="731520" cy="731520"/>
              </a:xfrm>
              <a:prstGeom prst="rect">
                <a:avLst/>
              </a:prstGeom>
              <a:noFill/>
              <a:ln w="57150"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54" name="Rectangle 53"/>
              <p:cNvSpPr/>
              <p:nvPr/>
            </p:nvSpPr>
            <p:spPr>
              <a:xfrm>
                <a:off x="3307080" y="1315998"/>
                <a:ext cx="731520" cy="731520"/>
              </a:xfrm>
              <a:prstGeom prst="rect">
                <a:avLst/>
              </a:prstGeom>
              <a:noFill/>
              <a:ln w="57150"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</p:grpSp>
        <p:sp>
          <p:nvSpPr>
            <p:cNvPr id="48" name="TextBox 47"/>
            <p:cNvSpPr txBox="1"/>
            <p:nvPr/>
          </p:nvSpPr>
          <p:spPr>
            <a:xfrm>
              <a:off x="2133600" y="838200"/>
              <a:ext cx="60960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600" b="1" dirty="0"/>
                <a:t>a</a:t>
              </a:r>
              <a:r>
                <a:rPr lang="en-US" sz="1600" b="1" baseline="-25000" dirty="0"/>
                <a:t>e</a:t>
              </a:r>
              <a:endParaRPr lang="en-IN" sz="1600" b="1" baseline="-25000" dirty="0"/>
            </a:p>
          </p:txBody>
        </p:sp>
        <p:cxnSp>
          <p:nvCxnSpPr>
            <p:cNvPr id="49" name="Straight Arrow Connector 48"/>
            <p:cNvCxnSpPr/>
            <p:nvPr/>
          </p:nvCxnSpPr>
          <p:spPr>
            <a:xfrm flipV="1">
              <a:off x="2057400" y="1176754"/>
              <a:ext cx="457200" cy="0"/>
            </a:xfrm>
            <a:prstGeom prst="straightConnector1">
              <a:avLst/>
            </a:prstGeom>
            <a:ln>
              <a:headEnd type="triangle" w="med" len="med"/>
              <a:tailEnd type="triangle" w="med" len="med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55" name="TextBox 54"/>
          <p:cNvSpPr txBox="1"/>
          <p:nvPr/>
        </p:nvSpPr>
        <p:spPr>
          <a:xfrm>
            <a:off x="172822" y="5425098"/>
            <a:ext cx="5588597" cy="442674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2000" b="1" dirty="0"/>
              <a:t>Requires virtual substrate of  same lattice constant</a:t>
            </a:r>
            <a:endParaRPr lang="en-IN" sz="2000" b="1" dirty="0"/>
          </a:p>
        </p:txBody>
      </p:sp>
      <p:sp>
        <p:nvSpPr>
          <p:cNvPr id="56" name="Title 1">
            <a:extLst>
              <a:ext uri="{FF2B5EF4-FFF2-40B4-BE49-F238E27FC236}">
                <a16:creationId xmlns:a16="http://schemas.microsoft.com/office/drawing/2014/main" id="{10722CFA-377B-554C-A19D-F3C4C2CB78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661548" y="-105460"/>
            <a:ext cx="10066534" cy="1143000"/>
          </a:xfrm>
        </p:spPr>
        <p:txBody>
          <a:bodyPr>
            <a:normAutofit/>
          </a:bodyPr>
          <a:lstStyle/>
          <a:p>
            <a:r>
              <a:rPr lang="en-US" sz="2800" dirty="0"/>
              <a:t>New Materials Platform: 6.3 Å Metamorphic </a:t>
            </a:r>
            <a:r>
              <a:rPr lang="en-US" sz="2800" dirty="0" err="1"/>
              <a:t>Antimonides</a:t>
            </a:r>
            <a:endParaRPr lang="en-US" sz="2800" dirty="0"/>
          </a:p>
        </p:txBody>
      </p:sp>
      <p:sp>
        <p:nvSpPr>
          <p:cNvPr id="4" name="Rectangle 3"/>
          <p:cNvSpPr/>
          <p:nvPr/>
        </p:nvSpPr>
        <p:spPr>
          <a:xfrm>
            <a:off x="219490" y="5884798"/>
            <a:ext cx="4572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1200" dirty="0" err="1">
                <a:solidFill>
                  <a:srgbClr val="222222"/>
                </a:solidFill>
                <a:latin typeface="+mj-lt"/>
              </a:rPr>
              <a:t>Svensson</a:t>
            </a:r>
            <a:r>
              <a:rPr lang="en-US" sz="1200" dirty="0">
                <a:solidFill>
                  <a:srgbClr val="222222"/>
                </a:solidFill>
                <a:latin typeface="+mj-lt"/>
              </a:rPr>
              <a:t>, S. P., et al </a:t>
            </a:r>
            <a:r>
              <a:rPr lang="en-US" sz="1200" i="1" dirty="0">
                <a:solidFill>
                  <a:srgbClr val="222222"/>
                </a:solidFill>
                <a:latin typeface="+mj-lt"/>
              </a:rPr>
              <a:t>Physical Review B</a:t>
            </a:r>
            <a:r>
              <a:rPr lang="en-US" sz="1200" dirty="0">
                <a:solidFill>
                  <a:srgbClr val="222222"/>
                </a:solidFill>
                <a:latin typeface="+mj-lt"/>
              </a:rPr>
              <a:t> 86, no. 24 (2012): 245205</a:t>
            </a:r>
          </a:p>
          <a:p>
            <a:r>
              <a:rPr lang="en-US" sz="1200" dirty="0">
                <a:solidFill>
                  <a:srgbClr val="222222"/>
                </a:solidFill>
                <a:latin typeface="+mj-lt"/>
              </a:rPr>
              <a:t>Dahiya et al, JVSTB, 2018.</a:t>
            </a:r>
            <a:endParaRPr lang="en-US" sz="1200" dirty="0">
              <a:latin typeface="+mj-lt"/>
            </a:endParaRPr>
          </a:p>
        </p:txBody>
      </p:sp>
      <p:pic>
        <p:nvPicPr>
          <p:cNvPr id="57" name="Picture 5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33339" y="4300684"/>
            <a:ext cx="1310661" cy="17548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58355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Field Programmable Avalanche Photodiodes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D5C8D-4834-AC45-9607-CDD4E1B34B0F}" type="slidenum">
              <a:rPr lang="en-US" smtClean="0"/>
              <a:t>28</a:t>
            </a:fld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09690" y="880650"/>
            <a:ext cx="3344577" cy="277387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19A32B4-5B62-904E-A3F5-CF05587E9300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733" y="757434"/>
            <a:ext cx="4292808" cy="350634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45970" y="3771670"/>
            <a:ext cx="4721314" cy="2859239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3711755" y="6516014"/>
            <a:ext cx="4572000" cy="27699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1200" dirty="0" smtClean="0">
                <a:solidFill>
                  <a:srgbClr val="222222"/>
                </a:solidFill>
                <a:latin typeface="+mj-lt"/>
              </a:rPr>
              <a:t>Singh et al, IEEE JST AEORS, 2018</a:t>
            </a:r>
            <a:endParaRPr lang="en-US" sz="1200" dirty="0">
              <a:latin typeface="+mj-lt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-18148" y="4788473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dirty="0" smtClean="0">
                <a:latin typeface="Arial" charset="0"/>
                <a:ea typeface="Arial" charset="0"/>
                <a:cs typeface="Arial" charset="0"/>
              </a:rPr>
              <a:t>Objective: Replace two detectors with a single field programmable detector</a:t>
            </a:r>
            <a:endParaRPr lang="en-US" dirty="0">
              <a:latin typeface="Arial" charset="0"/>
              <a:ea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91555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227531" y="-171996"/>
            <a:ext cx="8229600" cy="1143000"/>
          </a:xfrm>
        </p:spPr>
        <p:txBody>
          <a:bodyPr/>
          <a:lstStyle/>
          <a:p>
            <a:r>
              <a:rPr lang="en-US" dirty="0"/>
              <a:t>Krishna </a:t>
            </a:r>
            <a:r>
              <a:rPr lang="en-US" dirty="0" err="1"/>
              <a:t>INfrared</a:t>
            </a:r>
            <a:r>
              <a:rPr lang="en-US" dirty="0"/>
              <a:t> Detector (KIND) Laboratory </a:t>
            </a: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6705599" y="729046"/>
            <a:ext cx="1592263" cy="246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254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1600" b="1" u="sng" dirty="0">
                <a:solidFill>
                  <a:srgbClr val="000000"/>
                </a:solidFill>
                <a:latin typeface="Calibri" pitchFamily="34" charset="0"/>
              </a:rPr>
              <a:t>Graduate Students</a:t>
            </a:r>
          </a:p>
        </p:txBody>
      </p:sp>
      <p:sp>
        <p:nvSpPr>
          <p:cNvPr id="6" name="Text Box 5"/>
          <p:cNvSpPr txBox="1">
            <a:spLocks noChangeArrowheads="1"/>
          </p:cNvSpPr>
          <p:nvPr/>
        </p:nvSpPr>
        <p:spPr bwMode="auto">
          <a:xfrm>
            <a:off x="3815509" y="1123615"/>
            <a:ext cx="2875726" cy="14362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254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 b="1">
                <a:solidFill>
                  <a:srgbClr val="000066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 b="1">
                <a:solidFill>
                  <a:srgbClr val="000066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 b="1">
                <a:solidFill>
                  <a:srgbClr val="000066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 b="1">
                <a:solidFill>
                  <a:srgbClr val="000066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 b="1">
                <a:solidFill>
                  <a:srgbClr val="000066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66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66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66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66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marL="107950" indent="-107950">
              <a:spcBef>
                <a:spcPts val="200"/>
              </a:spcBef>
              <a:spcAft>
                <a:spcPts val="200"/>
              </a:spcAft>
              <a:buFont typeface="Arial"/>
              <a:buChar char="•"/>
            </a:pPr>
            <a:r>
              <a:rPr lang="en-US" sz="1600" b="0" dirty="0">
                <a:solidFill>
                  <a:srgbClr val="000000"/>
                </a:solidFill>
                <a:latin typeface="Calibri" pitchFamily="34" charset="0"/>
              </a:rPr>
              <a:t>Dr. Chris Ball (Res. Scientist)</a:t>
            </a:r>
          </a:p>
          <a:p>
            <a:pPr marL="107950" indent="-107950">
              <a:spcBef>
                <a:spcPts val="200"/>
              </a:spcBef>
              <a:spcAft>
                <a:spcPts val="200"/>
              </a:spcAft>
              <a:buFont typeface="Arial"/>
              <a:buChar char="•"/>
            </a:pPr>
            <a:r>
              <a:rPr lang="en-US" sz="1600" b="0" dirty="0">
                <a:solidFill>
                  <a:srgbClr val="000000"/>
                </a:solidFill>
                <a:latin typeface="Calibri" pitchFamily="34" charset="0"/>
              </a:rPr>
              <a:t>Dr. TJ </a:t>
            </a:r>
            <a:r>
              <a:rPr lang="en-US" sz="1600" b="0" dirty="0" err="1">
                <a:solidFill>
                  <a:srgbClr val="000000"/>
                </a:solidFill>
                <a:latin typeface="Calibri" pitchFamily="34" charset="0"/>
              </a:rPr>
              <a:t>Ronningen</a:t>
            </a:r>
            <a:r>
              <a:rPr lang="en-US" sz="1600" b="0" dirty="0">
                <a:solidFill>
                  <a:srgbClr val="000000"/>
                </a:solidFill>
                <a:latin typeface="Calibri" pitchFamily="34" charset="0"/>
              </a:rPr>
              <a:t> (Sr. Researcher)</a:t>
            </a:r>
          </a:p>
          <a:p>
            <a:pPr marL="107950" indent="-107950">
              <a:spcBef>
                <a:spcPts val="200"/>
              </a:spcBef>
              <a:spcAft>
                <a:spcPts val="200"/>
              </a:spcAft>
              <a:buFont typeface="Arial"/>
              <a:buChar char="•"/>
            </a:pPr>
            <a:r>
              <a:rPr lang="en-US" sz="1600" b="0" dirty="0">
                <a:solidFill>
                  <a:srgbClr val="000000"/>
                </a:solidFill>
                <a:latin typeface="Calibri" pitchFamily="34" charset="0"/>
              </a:rPr>
              <a:t>Dr. </a:t>
            </a:r>
            <a:r>
              <a:rPr lang="en-US" sz="1600" b="0" dirty="0" err="1">
                <a:solidFill>
                  <a:srgbClr val="000000"/>
                </a:solidFill>
                <a:latin typeface="Calibri" pitchFamily="34" charset="0"/>
              </a:rPr>
              <a:t>Alireza</a:t>
            </a:r>
            <a:r>
              <a:rPr lang="en-US" sz="1600" b="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en-US" sz="1600" b="0" dirty="0" err="1">
                <a:solidFill>
                  <a:srgbClr val="000000"/>
                </a:solidFill>
                <a:latin typeface="Calibri" pitchFamily="34" charset="0"/>
              </a:rPr>
              <a:t>Kazemi</a:t>
            </a:r>
            <a:r>
              <a:rPr lang="en-US" sz="1600" b="0" dirty="0">
                <a:solidFill>
                  <a:srgbClr val="000000"/>
                </a:solidFill>
                <a:latin typeface="Calibri" pitchFamily="34" charset="0"/>
              </a:rPr>
              <a:t> (Postdoc)</a:t>
            </a:r>
          </a:p>
          <a:p>
            <a:pPr marL="107950" indent="-107950">
              <a:spcBef>
                <a:spcPts val="200"/>
              </a:spcBef>
              <a:spcAft>
                <a:spcPts val="200"/>
              </a:spcAft>
              <a:buFont typeface="Arial"/>
              <a:buChar char="•"/>
            </a:pPr>
            <a:r>
              <a:rPr lang="en-US" sz="1600" b="0" dirty="0">
                <a:solidFill>
                  <a:srgbClr val="000000"/>
                </a:solidFill>
                <a:latin typeface="Calibri" pitchFamily="34" charset="0"/>
              </a:rPr>
              <a:t>Dave Hollingshead (Res. </a:t>
            </a:r>
            <a:r>
              <a:rPr lang="en-US" sz="1600" b="0" dirty="0" err="1">
                <a:solidFill>
                  <a:srgbClr val="000000"/>
                </a:solidFill>
                <a:latin typeface="Calibri" pitchFamily="34" charset="0"/>
              </a:rPr>
              <a:t>Engg</a:t>
            </a:r>
            <a:r>
              <a:rPr lang="en-US" sz="1600" b="0" dirty="0">
                <a:solidFill>
                  <a:srgbClr val="000000"/>
                </a:solidFill>
                <a:latin typeface="Calibri" pitchFamily="34" charset="0"/>
              </a:rPr>
              <a:t>)</a:t>
            </a:r>
          </a:p>
          <a:p>
            <a:pPr marL="107950" indent="-107950">
              <a:spcBef>
                <a:spcPts val="200"/>
              </a:spcBef>
              <a:spcAft>
                <a:spcPts val="200"/>
              </a:spcAft>
              <a:buFont typeface="Arial"/>
              <a:buChar char="•"/>
            </a:pPr>
            <a:r>
              <a:rPr lang="en-US" sz="1600" b="0" dirty="0" err="1">
                <a:solidFill>
                  <a:srgbClr val="000000"/>
                </a:solidFill>
                <a:latin typeface="Calibri" pitchFamily="34" charset="0"/>
              </a:rPr>
              <a:t>Sen</a:t>
            </a:r>
            <a:r>
              <a:rPr lang="en-US" sz="1600" b="0" dirty="0">
                <a:solidFill>
                  <a:srgbClr val="000000"/>
                </a:solidFill>
                <a:latin typeface="Calibri" pitchFamily="34" charset="0"/>
              </a:rPr>
              <a:t> Mathews (Res. Scientist)</a:t>
            </a:r>
          </a:p>
        </p:txBody>
      </p:sp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3879295" y="839886"/>
            <a:ext cx="1616075" cy="246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254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1600" b="1" u="sng" dirty="0">
                <a:solidFill>
                  <a:srgbClr val="000000"/>
                </a:solidFill>
                <a:latin typeface="Calibri" pitchFamily="34" charset="0"/>
              </a:rPr>
              <a:t>Senior Researchers</a:t>
            </a:r>
          </a:p>
        </p:txBody>
      </p:sp>
      <p:sp>
        <p:nvSpPr>
          <p:cNvPr id="8" name="Text Box 7"/>
          <p:cNvSpPr txBox="1">
            <a:spLocks noChangeArrowheads="1"/>
          </p:cNvSpPr>
          <p:nvPr/>
        </p:nvSpPr>
        <p:spPr bwMode="auto">
          <a:xfrm>
            <a:off x="97793" y="3653248"/>
            <a:ext cx="2536966" cy="23185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254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marL="114300" indent="-114300" eaLnBrk="0" hangingPunct="0">
              <a:defRPr b="1">
                <a:solidFill>
                  <a:srgbClr val="000066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 b="1">
                <a:solidFill>
                  <a:srgbClr val="000066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 b="1">
                <a:solidFill>
                  <a:srgbClr val="000066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 b="1">
                <a:solidFill>
                  <a:srgbClr val="000066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 b="1">
                <a:solidFill>
                  <a:srgbClr val="000066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66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66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66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66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>
              <a:spcBef>
                <a:spcPts val="100"/>
              </a:spcBef>
              <a:buFontTx/>
              <a:buChar char="•"/>
            </a:pPr>
            <a:r>
              <a:rPr lang="en-US" sz="1200" b="0" dirty="0">
                <a:solidFill>
                  <a:schemeClr val="tx1"/>
                </a:solidFill>
                <a:latin typeface="Calibri" pitchFamily="34" charset="0"/>
              </a:rPr>
              <a:t>Grassman/Ringel/Rajan/Carlin/ Rodriguez-</a:t>
            </a:r>
            <a:r>
              <a:rPr lang="en-US" sz="1200" b="0" dirty="0" err="1">
                <a:solidFill>
                  <a:schemeClr val="tx1"/>
                </a:solidFill>
                <a:latin typeface="Calibri" pitchFamily="34" charset="0"/>
              </a:rPr>
              <a:t>Saona</a:t>
            </a:r>
            <a:r>
              <a:rPr lang="en-US" sz="1200" b="0" dirty="0">
                <a:solidFill>
                  <a:schemeClr val="tx1"/>
                </a:solidFill>
                <a:latin typeface="Calibri" pitchFamily="34" charset="0"/>
              </a:rPr>
              <a:t>/</a:t>
            </a:r>
            <a:r>
              <a:rPr lang="en-US" sz="1200" b="0" dirty="0" err="1">
                <a:solidFill>
                  <a:schemeClr val="tx1"/>
                </a:solidFill>
                <a:latin typeface="Calibri" pitchFamily="34" charset="0"/>
              </a:rPr>
              <a:t>Heremans</a:t>
            </a:r>
            <a:r>
              <a:rPr lang="en-US" sz="1200" b="0" dirty="0">
                <a:solidFill>
                  <a:schemeClr val="tx1"/>
                </a:solidFill>
                <a:latin typeface="Calibri" pitchFamily="34" charset="0"/>
              </a:rPr>
              <a:t>/Myers (OSU)</a:t>
            </a:r>
          </a:p>
          <a:p>
            <a:pPr>
              <a:spcBef>
                <a:spcPts val="100"/>
              </a:spcBef>
              <a:buFontTx/>
              <a:buChar char="•"/>
            </a:pPr>
            <a:r>
              <a:rPr lang="en-US" sz="1200" b="0" dirty="0" err="1">
                <a:solidFill>
                  <a:schemeClr val="tx1"/>
                </a:solidFill>
                <a:latin typeface="Calibri" pitchFamily="34" charset="0"/>
              </a:rPr>
              <a:t>Grein</a:t>
            </a:r>
            <a:r>
              <a:rPr lang="en-US" sz="1200" b="0" dirty="0">
                <a:solidFill>
                  <a:schemeClr val="tx1"/>
                </a:solidFill>
                <a:latin typeface="Calibri" pitchFamily="34" charset="0"/>
              </a:rPr>
              <a:t> (UIC)/Campbell (</a:t>
            </a:r>
            <a:r>
              <a:rPr lang="en-US" sz="1200" b="0" dirty="0" err="1">
                <a:solidFill>
                  <a:schemeClr val="tx1"/>
                </a:solidFill>
                <a:latin typeface="Calibri" pitchFamily="34" charset="0"/>
              </a:rPr>
              <a:t>Uva</a:t>
            </a:r>
            <a:r>
              <a:rPr lang="en-US" sz="1200" b="0" dirty="0">
                <a:solidFill>
                  <a:schemeClr val="tx1"/>
                </a:solidFill>
                <a:latin typeface="Calibri" pitchFamily="34" charset="0"/>
              </a:rPr>
              <a:t>)</a:t>
            </a:r>
          </a:p>
          <a:p>
            <a:pPr>
              <a:spcBef>
                <a:spcPts val="100"/>
              </a:spcBef>
              <a:buFontTx/>
              <a:buChar char="•"/>
            </a:pPr>
            <a:r>
              <a:rPr lang="en-US" sz="1200" b="0" dirty="0" err="1">
                <a:solidFill>
                  <a:schemeClr val="tx1"/>
                </a:solidFill>
                <a:latin typeface="Calibri" pitchFamily="34" charset="0"/>
              </a:rPr>
              <a:t>Grbic</a:t>
            </a:r>
            <a:r>
              <a:rPr lang="en-US" sz="1200" b="0" dirty="0">
                <a:solidFill>
                  <a:schemeClr val="tx1"/>
                </a:solidFill>
                <a:latin typeface="Calibri" pitchFamily="34" charset="0"/>
              </a:rPr>
              <a:t> (Michigan)</a:t>
            </a:r>
          </a:p>
          <a:p>
            <a:pPr>
              <a:spcBef>
                <a:spcPts val="100"/>
              </a:spcBef>
              <a:buFontTx/>
              <a:buChar char="•"/>
            </a:pPr>
            <a:r>
              <a:rPr lang="en-US" sz="1200" b="0" dirty="0">
                <a:solidFill>
                  <a:schemeClr val="tx1"/>
                </a:solidFill>
                <a:latin typeface="Calibri" pitchFamily="34" charset="0"/>
              </a:rPr>
              <a:t>Maria (NC State)</a:t>
            </a:r>
          </a:p>
          <a:p>
            <a:pPr>
              <a:spcBef>
                <a:spcPts val="100"/>
              </a:spcBef>
              <a:buFontTx/>
              <a:buChar char="•"/>
            </a:pPr>
            <a:r>
              <a:rPr lang="en-US" sz="1200" b="0" dirty="0" err="1">
                <a:solidFill>
                  <a:schemeClr val="tx1"/>
                </a:solidFill>
                <a:latin typeface="Calibri" pitchFamily="34" charset="0"/>
              </a:rPr>
              <a:t>Schehing</a:t>
            </a:r>
            <a:r>
              <a:rPr lang="en-US" sz="1200" b="0" dirty="0">
                <a:solidFill>
                  <a:schemeClr val="tx1"/>
                </a:solidFill>
                <a:latin typeface="Calibri" pitchFamily="34" charset="0"/>
              </a:rPr>
              <a:t>/</a:t>
            </a:r>
            <a:r>
              <a:rPr lang="en-US" sz="1200" b="0" dirty="0" err="1">
                <a:solidFill>
                  <a:schemeClr val="tx1"/>
                </a:solidFill>
                <a:latin typeface="Calibri" pitchFamily="34" charset="0"/>
              </a:rPr>
              <a:t>Reyner</a:t>
            </a:r>
            <a:r>
              <a:rPr lang="en-US" sz="1200" b="0" dirty="0">
                <a:solidFill>
                  <a:schemeClr val="tx1"/>
                </a:solidFill>
                <a:latin typeface="Calibri" pitchFamily="34" charset="0"/>
              </a:rPr>
              <a:t>/</a:t>
            </a:r>
            <a:r>
              <a:rPr lang="en-US" sz="1200" b="0" dirty="0" err="1">
                <a:solidFill>
                  <a:schemeClr val="tx1"/>
                </a:solidFill>
                <a:latin typeface="Calibri" pitchFamily="34" charset="0"/>
              </a:rPr>
              <a:t>Ariyawansa</a:t>
            </a:r>
            <a:r>
              <a:rPr lang="en-US" sz="1200" b="0" dirty="0">
                <a:solidFill>
                  <a:schemeClr val="tx1"/>
                </a:solidFill>
                <a:latin typeface="Calibri" pitchFamily="34" charset="0"/>
              </a:rPr>
              <a:t>/Duran (AFRL-RY)</a:t>
            </a:r>
          </a:p>
          <a:p>
            <a:pPr>
              <a:spcBef>
                <a:spcPts val="100"/>
              </a:spcBef>
              <a:buFontTx/>
              <a:buChar char="•"/>
            </a:pPr>
            <a:r>
              <a:rPr lang="en-US" sz="1200" b="0" dirty="0">
                <a:solidFill>
                  <a:schemeClr val="tx1"/>
                </a:solidFill>
                <a:latin typeface="Calibri" pitchFamily="34" charset="0"/>
              </a:rPr>
              <a:t>Cowan/</a:t>
            </a:r>
            <a:r>
              <a:rPr lang="en-US" sz="1200" b="0" dirty="0" err="1">
                <a:solidFill>
                  <a:schemeClr val="tx1"/>
                </a:solidFill>
                <a:latin typeface="Calibri" pitchFamily="34" charset="0"/>
              </a:rPr>
              <a:t>Steenbergen</a:t>
            </a:r>
            <a:r>
              <a:rPr lang="en-US" sz="1200" b="0" dirty="0">
                <a:solidFill>
                  <a:schemeClr val="tx1"/>
                </a:solidFill>
                <a:latin typeface="Calibri" pitchFamily="34" charset="0"/>
              </a:rPr>
              <a:t>/</a:t>
            </a:r>
            <a:r>
              <a:rPr lang="en-US" sz="1200" b="0" dirty="0" err="1">
                <a:solidFill>
                  <a:schemeClr val="tx1"/>
                </a:solidFill>
                <a:latin typeface="Calibri" pitchFamily="34" charset="0"/>
              </a:rPr>
              <a:t>Morath</a:t>
            </a:r>
            <a:r>
              <a:rPr lang="en-US" sz="1200" b="0" dirty="0">
                <a:solidFill>
                  <a:schemeClr val="tx1"/>
                </a:solidFill>
                <a:latin typeface="Calibri" pitchFamily="34" charset="0"/>
              </a:rPr>
              <a:t>(AFRLRV))</a:t>
            </a:r>
          </a:p>
          <a:p>
            <a:pPr>
              <a:spcBef>
                <a:spcPts val="100"/>
              </a:spcBef>
              <a:buFontTx/>
              <a:buChar char="•"/>
            </a:pPr>
            <a:r>
              <a:rPr lang="en-US" sz="1200" b="0" dirty="0">
                <a:solidFill>
                  <a:schemeClr val="tx1"/>
                </a:solidFill>
                <a:latin typeface="Calibri" pitchFamily="34" charset="0"/>
              </a:rPr>
              <a:t>SK Infrared LLC  </a:t>
            </a:r>
          </a:p>
          <a:p>
            <a:pPr>
              <a:spcBef>
                <a:spcPts val="100"/>
              </a:spcBef>
              <a:buFontTx/>
              <a:buChar char="•"/>
            </a:pPr>
            <a:r>
              <a:rPr lang="en-US" sz="1200" b="0" dirty="0">
                <a:solidFill>
                  <a:schemeClr val="tx1"/>
                </a:solidFill>
                <a:latin typeface="Calibri" pitchFamily="34" charset="0"/>
              </a:rPr>
              <a:t>Lee/Kim (KRISS)</a:t>
            </a:r>
          </a:p>
          <a:p>
            <a:pPr>
              <a:spcBef>
                <a:spcPts val="100"/>
              </a:spcBef>
              <a:buFontTx/>
              <a:buChar char="•"/>
            </a:pPr>
            <a:r>
              <a:rPr lang="en-US" sz="1200" b="0" dirty="0">
                <a:solidFill>
                  <a:schemeClr val="tx1"/>
                </a:solidFill>
                <a:latin typeface="Calibri" pitchFamily="34" charset="0"/>
              </a:rPr>
              <a:t>Raytheon Vision Systems</a:t>
            </a:r>
          </a:p>
        </p:txBody>
      </p:sp>
      <p:sp>
        <p:nvSpPr>
          <p:cNvPr id="9" name="Text Box 8"/>
          <p:cNvSpPr txBox="1">
            <a:spLocks noChangeArrowheads="1"/>
          </p:cNvSpPr>
          <p:nvPr/>
        </p:nvSpPr>
        <p:spPr bwMode="auto">
          <a:xfrm>
            <a:off x="-381000" y="3434603"/>
            <a:ext cx="2667000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D1"/>
                </a:solidFill>
              </a14:hiddenFill>
            </a:ext>
            <a:ext uri="{91240B29-F687-4f45-9708-019B960494DF}">
              <a14:hiddenLine xmlns="" xmlns:a14="http://schemas.microsoft.com/office/drawing/2010/main" w="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 b="1">
                <a:solidFill>
                  <a:srgbClr val="000066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 b="1">
                <a:solidFill>
                  <a:srgbClr val="000066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 b="1">
                <a:solidFill>
                  <a:srgbClr val="000066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 b="1">
                <a:solidFill>
                  <a:srgbClr val="000066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 b="1">
                <a:solidFill>
                  <a:srgbClr val="000066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66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66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66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66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sz="1600" u="sng" dirty="0">
                <a:solidFill>
                  <a:schemeClr val="tx1"/>
                </a:solidFill>
                <a:latin typeface="Calibri" pitchFamily="34" charset="0"/>
              </a:rPr>
              <a:t>Collaborators</a:t>
            </a:r>
          </a:p>
        </p:txBody>
      </p:sp>
      <p:sp>
        <p:nvSpPr>
          <p:cNvPr id="11" name="Text Box 10"/>
          <p:cNvSpPr txBox="1">
            <a:spLocks noChangeArrowheads="1"/>
          </p:cNvSpPr>
          <p:nvPr/>
        </p:nvSpPr>
        <p:spPr bwMode="auto">
          <a:xfrm>
            <a:off x="4767271" y="3321278"/>
            <a:ext cx="2667000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D1"/>
                </a:solidFill>
              </a14:hiddenFill>
            </a:ext>
            <a:ext uri="{91240B29-F687-4f45-9708-019B960494DF}">
              <a14:hiddenLine xmlns="" xmlns:a14="http://schemas.microsoft.com/office/drawing/2010/main" w="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 b="1">
                <a:solidFill>
                  <a:srgbClr val="000066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 b="1">
                <a:solidFill>
                  <a:srgbClr val="000066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 b="1">
                <a:solidFill>
                  <a:srgbClr val="000066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 b="1">
                <a:solidFill>
                  <a:srgbClr val="000066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 b="1">
                <a:solidFill>
                  <a:srgbClr val="000066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66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66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66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66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sz="1600" u="sng" dirty="0">
                <a:solidFill>
                  <a:srgbClr val="000000"/>
                </a:solidFill>
                <a:latin typeface="Calibri" pitchFamily="34" charset="0"/>
              </a:rPr>
              <a:t>Past Group Members</a:t>
            </a:r>
          </a:p>
        </p:txBody>
      </p:sp>
      <p:sp>
        <p:nvSpPr>
          <p:cNvPr id="20" name="Text Box 6"/>
          <p:cNvSpPr txBox="1">
            <a:spLocks noChangeArrowheads="1"/>
          </p:cNvSpPr>
          <p:nvPr/>
        </p:nvSpPr>
        <p:spPr bwMode="auto">
          <a:xfrm>
            <a:off x="5791200" y="6645275"/>
            <a:ext cx="2590800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254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 b="1">
                <a:solidFill>
                  <a:srgbClr val="000066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 b="1">
                <a:solidFill>
                  <a:srgbClr val="000066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 b="1">
                <a:solidFill>
                  <a:srgbClr val="000066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 b="1">
                <a:solidFill>
                  <a:srgbClr val="000066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 b="1">
                <a:solidFill>
                  <a:srgbClr val="000066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66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66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66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66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>
              <a:spcBef>
                <a:spcPct val="10000"/>
              </a:spcBef>
            </a:pPr>
            <a:r>
              <a:rPr lang="en-US" sz="1400" i="1" dirty="0" err="1">
                <a:solidFill>
                  <a:schemeClr val="bg1"/>
                </a:solidFill>
                <a:latin typeface="+mj-lt"/>
              </a:rPr>
              <a:t>www.krishnairlab.com</a:t>
            </a:r>
            <a:endParaRPr lang="en-US" sz="1400" i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21" name="Text Box 6"/>
          <p:cNvSpPr txBox="1">
            <a:spLocks noChangeArrowheads="1"/>
          </p:cNvSpPr>
          <p:nvPr/>
        </p:nvSpPr>
        <p:spPr bwMode="auto">
          <a:xfrm>
            <a:off x="-2743" y="2868757"/>
            <a:ext cx="2637502" cy="215444"/>
          </a:xfrm>
          <a:prstGeom prst="rect">
            <a:avLst/>
          </a:prstGeom>
          <a:solidFill>
            <a:srgbClr val="FFFFCC"/>
          </a:solidFill>
          <a:ln>
            <a:noFill/>
          </a:ln>
          <a:effectLst/>
          <a:extLst/>
        </p:spPr>
        <p:txBody>
          <a:bodyPr wrap="square" lIns="0" tIns="0" rIns="0" bIns="0">
            <a:spAutoFit/>
          </a:bodyPr>
          <a:lstStyle>
            <a:lvl1pPr eaLnBrk="0" hangingPunct="0">
              <a:defRPr b="1">
                <a:solidFill>
                  <a:srgbClr val="000066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 b="1">
                <a:solidFill>
                  <a:srgbClr val="000066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 b="1">
                <a:solidFill>
                  <a:srgbClr val="000066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 b="1">
                <a:solidFill>
                  <a:srgbClr val="000066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 b="1">
                <a:solidFill>
                  <a:srgbClr val="000066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66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66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66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66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>
              <a:spcBef>
                <a:spcPct val="10000"/>
              </a:spcBef>
            </a:pPr>
            <a:r>
              <a:rPr lang="en-US" sz="1400" i="1" dirty="0">
                <a:solidFill>
                  <a:srgbClr val="000000"/>
                </a:solidFill>
                <a:latin typeface="+mj-lt"/>
              </a:rPr>
              <a:t>https://</a:t>
            </a:r>
            <a:r>
              <a:rPr lang="en-US" sz="1400" i="1" dirty="0" err="1">
                <a:solidFill>
                  <a:srgbClr val="000000"/>
                </a:solidFill>
                <a:latin typeface="+mj-lt"/>
              </a:rPr>
              <a:t>kind.engineering.osu.edu</a:t>
            </a:r>
            <a:r>
              <a:rPr lang="en-US" sz="1400" i="1" dirty="0">
                <a:solidFill>
                  <a:srgbClr val="000000"/>
                </a:solidFill>
                <a:latin typeface="+mj-lt"/>
              </a:rPr>
              <a:t>/</a:t>
            </a:r>
          </a:p>
        </p:txBody>
      </p:sp>
      <p:sp>
        <p:nvSpPr>
          <p:cNvPr id="22" name="Text Box 9"/>
          <p:cNvSpPr txBox="1">
            <a:spLocks noChangeArrowheads="1"/>
          </p:cNvSpPr>
          <p:nvPr/>
        </p:nvSpPr>
        <p:spPr bwMode="auto">
          <a:xfrm>
            <a:off x="2527300" y="3577261"/>
            <a:ext cx="6616700" cy="327474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square" lIns="0" tIns="0" rIns="0" bIns="0">
            <a:spAutoFit/>
          </a:bodyPr>
          <a:lstStyle>
            <a:lvl1pPr marL="114300" indent="-114300" eaLnBrk="0" hangingPunct="0">
              <a:defRPr b="1">
                <a:solidFill>
                  <a:srgbClr val="000066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 b="1">
                <a:solidFill>
                  <a:srgbClr val="000066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 b="1">
                <a:solidFill>
                  <a:srgbClr val="000066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 b="1">
                <a:solidFill>
                  <a:srgbClr val="000066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 b="1">
                <a:solidFill>
                  <a:srgbClr val="000066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66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66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66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66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>
              <a:spcBef>
                <a:spcPct val="10000"/>
              </a:spcBef>
              <a:buFontTx/>
              <a:buChar char="•"/>
            </a:pPr>
            <a:r>
              <a:rPr lang="en-US" sz="1400" u="sng" dirty="0">
                <a:solidFill>
                  <a:srgbClr val="000000"/>
                </a:solidFill>
                <a:latin typeface="Calibri" pitchFamily="34" charset="0"/>
              </a:rPr>
              <a:t>Research Faculty/Postdocs (8):</a:t>
            </a:r>
            <a:r>
              <a:rPr lang="en-US" sz="14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en-US" sz="1400" b="0" dirty="0">
                <a:solidFill>
                  <a:srgbClr val="000000"/>
                </a:solidFill>
                <a:latin typeface="Calibri" pitchFamily="34" charset="0"/>
              </a:rPr>
              <a:t>Dr. </a:t>
            </a:r>
            <a:r>
              <a:rPr lang="en-US" sz="1400" b="0" dirty="0" err="1">
                <a:solidFill>
                  <a:srgbClr val="000000"/>
                </a:solidFill>
                <a:latin typeface="Calibri" pitchFamily="34" charset="0"/>
              </a:rPr>
              <a:t>A.Amout</a:t>
            </a:r>
            <a:r>
              <a:rPr lang="en-US" sz="1400" b="0" dirty="0">
                <a:solidFill>
                  <a:srgbClr val="000000"/>
                </a:solidFill>
                <a:latin typeface="Calibri" pitchFamily="34" charset="0"/>
              </a:rPr>
              <a:t> (</a:t>
            </a:r>
            <a:r>
              <a:rPr lang="en-US" sz="1400" b="0" dirty="0" err="1">
                <a:solidFill>
                  <a:srgbClr val="000000"/>
                </a:solidFill>
                <a:latin typeface="Calibri" pitchFamily="34" charset="0"/>
              </a:rPr>
              <a:t>Emcore</a:t>
            </a:r>
            <a:r>
              <a:rPr lang="en-US" sz="1400" b="0" dirty="0">
                <a:solidFill>
                  <a:srgbClr val="000000"/>
                </a:solidFill>
                <a:latin typeface="Calibri" pitchFamily="34" charset="0"/>
              </a:rPr>
              <a:t>), Dr. P. Dowd (ASU), Dr. J. Brown (Micron), Dr. J.B. Rodriguez (Montpellier),  Dr. T. </a:t>
            </a:r>
            <a:r>
              <a:rPr lang="en-US" sz="1400" b="0" dirty="0" err="1">
                <a:solidFill>
                  <a:srgbClr val="000000"/>
                </a:solidFill>
                <a:latin typeface="Calibri" pitchFamily="34" charset="0"/>
              </a:rPr>
              <a:t>Vandervelde</a:t>
            </a:r>
            <a:r>
              <a:rPr lang="en-US" sz="1400" b="0" dirty="0">
                <a:solidFill>
                  <a:srgbClr val="000000"/>
                </a:solidFill>
                <a:latin typeface="Calibri" pitchFamily="34" charset="0"/>
              </a:rPr>
              <a:t>, (Tufts); Dr. M. </a:t>
            </a:r>
            <a:r>
              <a:rPr lang="en-US" sz="1400" b="0" dirty="0" err="1">
                <a:solidFill>
                  <a:srgbClr val="000000"/>
                </a:solidFill>
                <a:latin typeface="Calibri" pitchFamily="34" charset="0"/>
              </a:rPr>
              <a:t>Naydenkov</a:t>
            </a:r>
            <a:r>
              <a:rPr lang="en-US" sz="1400" b="0" dirty="0">
                <a:solidFill>
                  <a:srgbClr val="000000"/>
                </a:solidFill>
                <a:latin typeface="Calibri" pitchFamily="34" charset="0"/>
              </a:rPr>
              <a:t> (</a:t>
            </a:r>
            <a:r>
              <a:rPr lang="en-US" sz="1400" b="0" dirty="0" err="1">
                <a:solidFill>
                  <a:srgbClr val="000000"/>
                </a:solidFill>
                <a:latin typeface="Calibri" pitchFamily="34" charset="0"/>
              </a:rPr>
              <a:t>Lightspin</a:t>
            </a:r>
            <a:r>
              <a:rPr lang="en-US" sz="1400" b="0" dirty="0">
                <a:solidFill>
                  <a:srgbClr val="000000"/>
                </a:solidFill>
                <a:latin typeface="Calibri" pitchFamily="34" charset="0"/>
              </a:rPr>
              <a:t>); Dr. Y.D. Sharma (OSI); Dr. J.O. Kim (KRISS); Dr. </a:t>
            </a:r>
            <a:r>
              <a:rPr lang="en-US" sz="1400" b="0" dirty="0" err="1">
                <a:solidFill>
                  <a:srgbClr val="000000"/>
                </a:solidFill>
                <a:latin typeface="Calibri" pitchFamily="34" charset="0"/>
              </a:rPr>
              <a:t>Plis</a:t>
            </a:r>
            <a:r>
              <a:rPr lang="en-US" sz="1400" b="0" dirty="0">
                <a:solidFill>
                  <a:srgbClr val="000000"/>
                </a:solidFill>
                <a:latin typeface="Calibri" pitchFamily="34" charset="0"/>
              </a:rPr>
              <a:t> (Assurance); Dr. </a:t>
            </a:r>
            <a:r>
              <a:rPr lang="en-US" sz="1400" b="0" dirty="0" err="1">
                <a:solidFill>
                  <a:srgbClr val="000000"/>
                </a:solidFill>
                <a:latin typeface="Calibri" pitchFamily="34" charset="0"/>
              </a:rPr>
              <a:t>Winckel</a:t>
            </a:r>
            <a:r>
              <a:rPr lang="en-US" sz="1400" b="0" dirty="0">
                <a:solidFill>
                  <a:srgbClr val="000000"/>
                </a:solidFill>
                <a:latin typeface="Calibri" pitchFamily="34" charset="0"/>
              </a:rPr>
              <a:t> (SNL); Dr. </a:t>
            </a:r>
            <a:r>
              <a:rPr lang="en-US" sz="1400" b="0" dirty="0" err="1">
                <a:solidFill>
                  <a:srgbClr val="000000"/>
                </a:solidFill>
                <a:latin typeface="Calibri" pitchFamily="34" charset="0"/>
              </a:rPr>
              <a:t>Tian</a:t>
            </a:r>
            <a:r>
              <a:rPr lang="en-US" sz="1400" b="0" dirty="0">
                <a:solidFill>
                  <a:srgbClr val="000000"/>
                </a:solidFill>
                <a:latin typeface="Calibri" pitchFamily="34" charset="0"/>
              </a:rPr>
              <a:t>, Dr. Klein (SNL); </a:t>
            </a:r>
          </a:p>
          <a:p>
            <a:pPr>
              <a:spcBef>
                <a:spcPct val="10000"/>
              </a:spcBef>
              <a:buFontTx/>
              <a:buChar char="•"/>
            </a:pPr>
            <a:r>
              <a:rPr lang="en-US" sz="1400" u="sng" dirty="0">
                <a:solidFill>
                  <a:srgbClr val="000000"/>
                </a:solidFill>
                <a:latin typeface="Calibri" pitchFamily="34" charset="0"/>
              </a:rPr>
              <a:t>PhDs (26):</a:t>
            </a:r>
            <a:r>
              <a:rPr lang="en-US" sz="14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en-US" sz="1400" b="0" dirty="0">
                <a:solidFill>
                  <a:srgbClr val="000000"/>
                </a:solidFill>
                <a:latin typeface="Calibri" pitchFamily="34" charset="0"/>
              </a:rPr>
              <a:t>Dr. </a:t>
            </a:r>
            <a:r>
              <a:rPr lang="en-US" sz="1400" b="0" dirty="0" err="1">
                <a:solidFill>
                  <a:srgbClr val="000000"/>
                </a:solidFill>
                <a:latin typeface="Calibri" pitchFamily="34" charset="0"/>
              </a:rPr>
              <a:t>Winckel</a:t>
            </a:r>
            <a:r>
              <a:rPr lang="en-US" sz="1400" b="0" dirty="0">
                <a:solidFill>
                  <a:srgbClr val="000000"/>
                </a:solidFill>
                <a:latin typeface="Calibri" pitchFamily="34" charset="0"/>
              </a:rPr>
              <a:t>, (UNM); Dr. Zhu, (DC); Dr. </a:t>
            </a:r>
            <a:r>
              <a:rPr lang="en-US" sz="1400" b="0" dirty="0" err="1">
                <a:solidFill>
                  <a:srgbClr val="000000"/>
                </a:solidFill>
                <a:latin typeface="Calibri" pitchFamily="34" charset="0"/>
              </a:rPr>
              <a:t>Plis</a:t>
            </a:r>
            <a:r>
              <a:rPr lang="en-US" sz="1400" b="0" dirty="0">
                <a:solidFill>
                  <a:srgbClr val="000000"/>
                </a:solidFill>
                <a:latin typeface="Calibri" pitchFamily="34" charset="0"/>
              </a:rPr>
              <a:t>, UNM; Dr. </a:t>
            </a:r>
            <a:r>
              <a:rPr lang="en-US" sz="1400" b="0" dirty="0" err="1">
                <a:solidFill>
                  <a:srgbClr val="000000"/>
                </a:solidFill>
                <a:latin typeface="Calibri" pitchFamily="34" charset="0"/>
              </a:rPr>
              <a:t>Attaluri</a:t>
            </a:r>
            <a:r>
              <a:rPr lang="en-US" sz="1400" b="0" dirty="0">
                <a:solidFill>
                  <a:srgbClr val="000000"/>
                </a:solidFill>
                <a:latin typeface="Calibri" pitchFamily="34" charset="0"/>
              </a:rPr>
              <a:t>, Lehigh Univ.; Dr. </a:t>
            </a:r>
            <a:r>
              <a:rPr lang="en-US" sz="1400" b="0" dirty="0" err="1">
                <a:solidFill>
                  <a:srgbClr val="000000"/>
                </a:solidFill>
                <a:latin typeface="Calibri" pitchFamily="34" charset="0"/>
              </a:rPr>
              <a:t>Newmann</a:t>
            </a:r>
            <a:r>
              <a:rPr lang="en-US" sz="1400" b="0" dirty="0">
                <a:solidFill>
                  <a:srgbClr val="000000"/>
                </a:solidFill>
                <a:latin typeface="Calibri" pitchFamily="34" charset="0"/>
              </a:rPr>
              <a:t>, </a:t>
            </a:r>
            <a:r>
              <a:rPr lang="en-US" sz="1400" b="0" dirty="0" err="1">
                <a:solidFill>
                  <a:srgbClr val="000000"/>
                </a:solidFill>
                <a:latin typeface="Calibri" pitchFamily="34" charset="0"/>
              </a:rPr>
              <a:t>Emcore</a:t>
            </a:r>
            <a:r>
              <a:rPr lang="en-US" sz="1400" b="0" dirty="0">
                <a:solidFill>
                  <a:srgbClr val="000000"/>
                </a:solidFill>
                <a:latin typeface="Calibri" pitchFamily="34" charset="0"/>
              </a:rPr>
              <a:t>; Dr. Andrews, NRL;  Dr. Wilcox NRL, Dr. </a:t>
            </a:r>
            <a:r>
              <a:rPr lang="en-US" sz="1400" b="0" dirty="0" err="1">
                <a:solidFill>
                  <a:srgbClr val="000000"/>
                </a:solidFill>
                <a:latin typeface="Calibri" pitchFamily="34" charset="0"/>
              </a:rPr>
              <a:t>Khoshakhlagh</a:t>
            </a:r>
            <a:r>
              <a:rPr lang="en-US" sz="1400" b="0" dirty="0">
                <a:solidFill>
                  <a:srgbClr val="000000"/>
                </a:solidFill>
                <a:latin typeface="Calibri" pitchFamily="34" charset="0"/>
              </a:rPr>
              <a:t> (JPL), Dr. Kim (UCB), Dr. </a:t>
            </a:r>
            <a:r>
              <a:rPr lang="en-US" sz="1400" b="0" dirty="0" err="1">
                <a:solidFill>
                  <a:srgbClr val="000000"/>
                </a:solidFill>
                <a:latin typeface="Calibri" pitchFamily="34" charset="0"/>
              </a:rPr>
              <a:t>Shenoi</a:t>
            </a:r>
            <a:r>
              <a:rPr lang="en-US" sz="1400" b="0" dirty="0">
                <a:solidFill>
                  <a:srgbClr val="000000"/>
                </a:solidFill>
                <a:latin typeface="Calibri" pitchFamily="34" charset="0"/>
              </a:rPr>
              <a:t> (RPI), Dr. Ramirez (</a:t>
            </a:r>
            <a:r>
              <a:rPr lang="en-US" sz="1400" b="0" dirty="0" err="1">
                <a:solidFill>
                  <a:srgbClr val="000000"/>
                </a:solidFill>
                <a:latin typeface="Calibri" pitchFamily="34" charset="0"/>
              </a:rPr>
              <a:t>Skinfrared</a:t>
            </a:r>
            <a:r>
              <a:rPr lang="en-US" sz="1400" b="0" dirty="0">
                <a:solidFill>
                  <a:srgbClr val="000000"/>
                </a:solidFill>
                <a:latin typeface="Calibri" pitchFamily="34" charset="0"/>
              </a:rPr>
              <a:t>), Dr. Shao (Purdue); Dr. </a:t>
            </a:r>
            <a:r>
              <a:rPr lang="en-US" sz="1400" b="0" dirty="0" err="1">
                <a:solidFill>
                  <a:srgbClr val="000000"/>
                </a:solidFill>
                <a:latin typeface="Calibri" pitchFamily="34" charset="0"/>
              </a:rPr>
              <a:t>Barve</a:t>
            </a:r>
            <a:r>
              <a:rPr lang="en-US" sz="1400" b="0" dirty="0">
                <a:solidFill>
                  <a:srgbClr val="000000"/>
                </a:solidFill>
                <a:latin typeface="Calibri" pitchFamily="34" charset="0"/>
              </a:rPr>
              <a:t> (UCSB); Dr. </a:t>
            </a:r>
            <a:r>
              <a:rPr lang="en-US" sz="1400" b="0" dirty="0" err="1">
                <a:solidFill>
                  <a:srgbClr val="000000"/>
                </a:solidFill>
                <a:latin typeface="Calibri" pitchFamily="34" charset="0"/>
              </a:rPr>
              <a:t>Gautam</a:t>
            </a:r>
            <a:r>
              <a:rPr lang="en-US" sz="1400" b="0" dirty="0">
                <a:solidFill>
                  <a:srgbClr val="000000"/>
                </a:solidFill>
                <a:latin typeface="Calibri" pitchFamily="34" charset="0"/>
              </a:rPr>
              <a:t> (UCSB); Dr. Jang (AFRL/RY), Dr. Myers (</a:t>
            </a:r>
            <a:r>
              <a:rPr lang="en-US" sz="1400" b="0" dirty="0" err="1">
                <a:solidFill>
                  <a:srgbClr val="000000"/>
                </a:solidFill>
                <a:latin typeface="Calibri" pitchFamily="34" charset="0"/>
              </a:rPr>
              <a:t>Skinfrared</a:t>
            </a:r>
            <a:r>
              <a:rPr lang="en-US" sz="1400" b="0" dirty="0">
                <a:solidFill>
                  <a:srgbClr val="000000"/>
                </a:solidFill>
                <a:latin typeface="Calibri" pitchFamily="34" charset="0"/>
              </a:rPr>
              <a:t>); Dr. </a:t>
            </a:r>
            <a:r>
              <a:rPr lang="en-US" sz="1400" b="0" dirty="0" err="1">
                <a:solidFill>
                  <a:srgbClr val="000000"/>
                </a:solidFill>
                <a:latin typeface="Calibri" pitchFamily="34" charset="0"/>
              </a:rPr>
              <a:t>Kutty</a:t>
            </a:r>
            <a:r>
              <a:rPr lang="en-US" sz="1400" b="0" dirty="0">
                <a:solidFill>
                  <a:srgbClr val="000000"/>
                </a:solidFill>
                <a:latin typeface="Calibri" pitchFamily="34" charset="0"/>
              </a:rPr>
              <a:t>; Dr. </a:t>
            </a:r>
            <a:r>
              <a:rPr lang="en-US" sz="1400" b="0" dirty="0" err="1">
                <a:solidFill>
                  <a:srgbClr val="000000"/>
                </a:solidFill>
                <a:latin typeface="Calibri" pitchFamily="34" charset="0"/>
              </a:rPr>
              <a:t>Fiorante</a:t>
            </a:r>
            <a:r>
              <a:rPr lang="en-US" sz="1400" b="0" dirty="0">
                <a:solidFill>
                  <a:srgbClr val="000000"/>
                </a:solidFill>
                <a:latin typeface="Calibri" pitchFamily="34" charset="0"/>
              </a:rPr>
              <a:t> (</a:t>
            </a:r>
            <a:r>
              <a:rPr lang="en-US" sz="1400" b="0" dirty="0" err="1">
                <a:solidFill>
                  <a:srgbClr val="000000"/>
                </a:solidFill>
                <a:latin typeface="Calibri" pitchFamily="34" charset="0"/>
              </a:rPr>
              <a:t>Universidade</a:t>
            </a:r>
            <a:r>
              <a:rPr lang="en-US" sz="1400" b="0" dirty="0">
                <a:solidFill>
                  <a:srgbClr val="000000"/>
                </a:solidFill>
                <a:latin typeface="Calibri" pitchFamily="34" charset="0"/>
              </a:rPr>
              <a:t> de São Paulo); Dr. F. Santiago (SNL); Dr. Brianna Klein (UNM);. Dr. Sebastian Godoy (Concepcion); </a:t>
            </a:r>
            <a:r>
              <a:rPr lang="en-US" sz="1400" b="0" dirty="0" err="1">
                <a:solidFill>
                  <a:srgbClr val="000000"/>
                </a:solidFill>
                <a:latin typeface="Calibri" pitchFamily="34" charset="0"/>
              </a:rPr>
              <a:t>Dr.Montoya</a:t>
            </a:r>
            <a:r>
              <a:rPr lang="en-US" sz="1400" b="0" dirty="0">
                <a:solidFill>
                  <a:srgbClr val="000000"/>
                </a:solidFill>
                <a:latin typeface="Calibri" pitchFamily="34" charset="0"/>
              </a:rPr>
              <a:t> (Duke); Dr. Schuler-Sandy (UNM); Dr. </a:t>
            </a:r>
            <a:r>
              <a:rPr lang="en-US" sz="1400" b="0" dirty="0" err="1">
                <a:solidFill>
                  <a:srgbClr val="000000"/>
                </a:solidFill>
                <a:latin typeface="Calibri" pitchFamily="34" charset="0"/>
              </a:rPr>
              <a:t>Kazemi</a:t>
            </a:r>
            <a:r>
              <a:rPr lang="en-US" sz="1400" b="0" dirty="0">
                <a:solidFill>
                  <a:srgbClr val="000000"/>
                </a:solidFill>
                <a:latin typeface="Calibri" pitchFamily="34" charset="0"/>
              </a:rPr>
              <a:t> (OSU); Dr. </a:t>
            </a:r>
            <a:r>
              <a:rPr lang="en-US" sz="1400" b="0" dirty="0" err="1">
                <a:solidFill>
                  <a:srgbClr val="000000"/>
                </a:solidFill>
                <a:latin typeface="Calibri" pitchFamily="34" charset="0"/>
              </a:rPr>
              <a:t>Zarmiri</a:t>
            </a:r>
            <a:r>
              <a:rPr lang="en-US" sz="1400" b="0" dirty="0">
                <a:solidFill>
                  <a:srgbClr val="000000"/>
                </a:solidFill>
                <a:latin typeface="Calibri" pitchFamily="34" charset="0"/>
              </a:rPr>
              <a:t> (UW) Dr. Cowan (AFRL); </a:t>
            </a:r>
          </a:p>
          <a:p>
            <a:pPr>
              <a:spcBef>
                <a:spcPct val="10000"/>
              </a:spcBef>
              <a:buFontTx/>
              <a:buChar char="•"/>
            </a:pPr>
            <a:r>
              <a:rPr lang="en-US" sz="1400" u="sng" dirty="0">
                <a:solidFill>
                  <a:srgbClr val="000000"/>
                </a:solidFill>
                <a:latin typeface="Calibri" pitchFamily="34" charset="0"/>
              </a:rPr>
              <a:t>M.S. (16) :</a:t>
            </a:r>
            <a:r>
              <a:rPr lang="en-US" sz="1400" dirty="0">
                <a:solidFill>
                  <a:srgbClr val="000000"/>
                </a:solidFill>
                <a:latin typeface="Calibri" pitchFamily="34" charset="0"/>
              </a:rPr>
              <a:t>  </a:t>
            </a:r>
            <a:r>
              <a:rPr lang="en-US" sz="1400" b="0" dirty="0">
                <a:solidFill>
                  <a:srgbClr val="000000"/>
                </a:solidFill>
                <a:latin typeface="Calibri" pitchFamily="34" charset="0"/>
              </a:rPr>
              <a:t>C. </a:t>
            </a:r>
            <a:r>
              <a:rPr lang="en-US" sz="1400" b="0" dirty="0" err="1">
                <a:solidFill>
                  <a:srgbClr val="000000"/>
                </a:solidFill>
                <a:latin typeface="Calibri" pitchFamily="34" charset="0"/>
              </a:rPr>
              <a:t>Kadlec</a:t>
            </a:r>
            <a:r>
              <a:rPr lang="en-US" sz="1400" b="0" dirty="0">
                <a:solidFill>
                  <a:srgbClr val="000000"/>
                </a:solidFill>
                <a:latin typeface="Calibri" pitchFamily="34" charset="0"/>
              </a:rPr>
              <a:t> (SNL), M. Malone T. </a:t>
            </a:r>
            <a:r>
              <a:rPr lang="en-US" sz="1400" b="0" dirty="0" err="1">
                <a:solidFill>
                  <a:srgbClr val="000000"/>
                </a:solidFill>
                <a:latin typeface="Calibri" pitchFamily="34" charset="0"/>
              </a:rPr>
              <a:t>Specht</a:t>
            </a:r>
            <a:r>
              <a:rPr lang="en-US" sz="1400" b="0" dirty="0">
                <a:solidFill>
                  <a:srgbClr val="000000"/>
                </a:solidFill>
                <a:latin typeface="Calibri" pitchFamily="34" charset="0"/>
              </a:rPr>
              <a:t>, K. </a:t>
            </a:r>
            <a:r>
              <a:rPr lang="en-US" sz="1400" b="0" dirty="0" err="1">
                <a:solidFill>
                  <a:srgbClr val="000000"/>
                </a:solidFill>
                <a:latin typeface="Calibri" pitchFamily="34" charset="0"/>
              </a:rPr>
              <a:t>Knobel</a:t>
            </a:r>
            <a:r>
              <a:rPr lang="en-US" sz="1400" b="0" dirty="0">
                <a:solidFill>
                  <a:srgbClr val="000000"/>
                </a:solidFill>
                <a:latin typeface="Calibri" pitchFamily="34" charset="0"/>
              </a:rPr>
              <a:t> (AFRL), J. </a:t>
            </a:r>
            <a:r>
              <a:rPr lang="en-US" sz="1400" b="0" dirty="0" err="1">
                <a:solidFill>
                  <a:srgbClr val="000000"/>
                </a:solidFill>
                <a:latin typeface="Calibri" pitchFamily="34" charset="0"/>
              </a:rPr>
              <a:t>Oberling</a:t>
            </a:r>
            <a:r>
              <a:rPr lang="en-US" sz="1400" b="0" dirty="0">
                <a:solidFill>
                  <a:srgbClr val="000000"/>
                </a:solidFill>
                <a:latin typeface="Calibri" pitchFamily="34" charset="0"/>
              </a:rPr>
              <a:t>, A. Scott (AFRL), N. W. Bernstein (LANL), J. Shelton, (SNL), G. Bishop (SNL), E. </a:t>
            </a:r>
            <a:r>
              <a:rPr lang="en-US" sz="1400" b="0" dirty="0" err="1">
                <a:solidFill>
                  <a:srgbClr val="000000"/>
                </a:solidFill>
                <a:latin typeface="Calibri" pitchFamily="34" charset="0"/>
              </a:rPr>
              <a:t>Varley</a:t>
            </a:r>
            <a:r>
              <a:rPr lang="en-US" sz="1400" b="0" dirty="0">
                <a:solidFill>
                  <a:srgbClr val="000000"/>
                </a:solidFill>
                <a:latin typeface="Calibri" pitchFamily="34" charset="0"/>
              </a:rPr>
              <a:t> (SNL), D. Jepson (AFRL); M. Lenz, (SNL), K. </a:t>
            </a:r>
            <a:r>
              <a:rPr lang="en-US" sz="1400" b="0" dirty="0" err="1">
                <a:solidFill>
                  <a:srgbClr val="000000"/>
                </a:solidFill>
                <a:latin typeface="Calibri" pitchFamily="34" charset="0"/>
              </a:rPr>
              <a:t>Posani</a:t>
            </a:r>
            <a:r>
              <a:rPr lang="en-US" sz="1400" b="0" dirty="0">
                <a:solidFill>
                  <a:srgbClr val="000000"/>
                </a:solidFill>
                <a:latin typeface="Calibri" pitchFamily="34" charset="0"/>
              </a:rPr>
              <a:t>  (Qualcomm), C. Wilcox, (NRL), S. </a:t>
            </a:r>
            <a:r>
              <a:rPr lang="en-US" sz="1400" b="0" dirty="0" err="1">
                <a:solidFill>
                  <a:srgbClr val="000000"/>
                </a:solidFill>
                <a:latin typeface="Calibri" pitchFamily="34" charset="0"/>
              </a:rPr>
              <a:t>Annamalai</a:t>
            </a:r>
            <a:r>
              <a:rPr lang="en-US" sz="1400" b="0" dirty="0">
                <a:solidFill>
                  <a:srgbClr val="000000"/>
                </a:solidFill>
                <a:latin typeface="Calibri" pitchFamily="34" charset="0"/>
              </a:rPr>
              <a:t>  (</a:t>
            </a:r>
            <a:r>
              <a:rPr lang="en-US" sz="1400" b="0" dirty="0" err="1">
                <a:solidFill>
                  <a:srgbClr val="000000"/>
                </a:solidFill>
                <a:latin typeface="Calibri" pitchFamily="34" charset="0"/>
              </a:rPr>
              <a:t>Triquint</a:t>
            </a:r>
            <a:r>
              <a:rPr lang="en-US" sz="1400" b="0" dirty="0">
                <a:solidFill>
                  <a:srgbClr val="000000"/>
                </a:solidFill>
                <a:latin typeface="Calibri" pitchFamily="34" charset="0"/>
              </a:rPr>
              <a:t>), M. Serna (Oxford), </a:t>
            </a:r>
            <a:r>
              <a:rPr lang="en-US" sz="1400" b="0" dirty="0" err="1">
                <a:solidFill>
                  <a:srgbClr val="000000"/>
                </a:solidFill>
                <a:latin typeface="Calibri" pitchFamily="34" charset="0"/>
              </a:rPr>
              <a:t>S.Raghavan</a:t>
            </a:r>
            <a:r>
              <a:rPr lang="en-US" sz="1400" b="0" dirty="0">
                <a:solidFill>
                  <a:srgbClr val="000000"/>
                </a:solidFill>
                <a:latin typeface="Calibri" pitchFamily="34" charset="0"/>
              </a:rPr>
              <a:t> </a:t>
            </a:r>
          </a:p>
        </p:txBody>
      </p:sp>
      <p:sp>
        <p:nvSpPr>
          <p:cNvPr id="4" name="Rectangle 3"/>
          <p:cNvSpPr/>
          <p:nvPr/>
        </p:nvSpPr>
        <p:spPr>
          <a:xfrm>
            <a:off x="8090908" y="6553980"/>
            <a:ext cx="100660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10000"/>
              </a:spcBef>
            </a:pPr>
            <a:r>
              <a:rPr lang="en-US" sz="1600" dirty="0">
                <a:solidFill>
                  <a:srgbClr val="000000"/>
                </a:solidFill>
                <a:latin typeface="Calibri" pitchFamily="34" charset="0"/>
              </a:rPr>
              <a:t>* At UNM</a:t>
            </a:r>
          </a:p>
        </p:txBody>
      </p:sp>
      <p:sp>
        <p:nvSpPr>
          <p:cNvPr id="23" name="Text Box 11"/>
          <p:cNvSpPr txBox="1">
            <a:spLocks noChangeArrowheads="1"/>
          </p:cNvSpPr>
          <p:nvPr/>
        </p:nvSpPr>
        <p:spPr bwMode="auto">
          <a:xfrm>
            <a:off x="1899284" y="3146817"/>
            <a:ext cx="2779579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254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marL="114300" indent="-114300" eaLnBrk="0" hangingPunct="0">
              <a:defRPr b="1">
                <a:solidFill>
                  <a:srgbClr val="000066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 b="1">
                <a:solidFill>
                  <a:srgbClr val="000066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 b="1">
                <a:solidFill>
                  <a:srgbClr val="000066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 b="1">
                <a:solidFill>
                  <a:srgbClr val="000066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 b="1">
                <a:solidFill>
                  <a:srgbClr val="000066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66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66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66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66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>
              <a:spcBef>
                <a:spcPct val="10000"/>
              </a:spcBef>
            </a:pPr>
            <a:r>
              <a:rPr lang="en-US" sz="1600" b="0" dirty="0">
                <a:solidFill>
                  <a:srgbClr val="000000"/>
                </a:solidFill>
                <a:latin typeface="Calibri" pitchFamily="34" charset="0"/>
              </a:rPr>
              <a:t>, HEL-JTO</a:t>
            </a:r>
            <a:r>
              <a:rPr lang="en-US" sz="1600" b="0">
                <a:solidFill>
                  <a:srgbClr val="000000"/>
                </a:solidFill>
                <a:latin typeface="Calibri" pitchFamily="34" charset="0"/>
              </a:rPr>
              <a:t>, DARPA/AFRL , </a:t>
            </a:r>
            <a:r>
              <a:rPr lang="en-US" sz="1600" b="0" dirty="0">
                <a:solidFill>
                  <a:srgbClr val="000000"/>
                </a:solidFill>
                <a:latin typeface="Calibri" pitchFamily="34" charset="0"/>
              </a:rPr>
              <a:t>MDA, </a:t>
            </a:r>
          </a:p>
        </p:txBody>
      </p:sp>
      <p:sp>
        <p:nvSpPr>
          <p:cNvPr id="24" name="Text Box 12"/>
          <p:cNvSpPr txBox="1">
            <a:spLocks noChangeArrowheads="1"/>
          </p:cNvSpPr>
          <p:nvPr/>
        </p:nvSpPr>
        <p:spPr bwMode="auto">
          <a:xfrm>
            <a:off x="-95904" y="3156681"/>
            <a:ext cx="2298774" cy="246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D1"/>
                </a:solidFill>
              </a14:hiddenFill>
            </a:ext>
            <a:ext uri="{91240B29-F687-4f45-9708-019B960494DF}">
              <a14:hiddenLine xmlns="" xmlns:a14="http://schemas.microsoft.com/office/drawing/2010/main" w="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 b="1">
                <a:solidFill>
                  <a:srgbClr val="000066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 b="1">
                <a:solidFill>
                  <a:srgbClr val="000066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 b="1">
                <a:solidFill>
                  <a:srgbClr val="000066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 b="1">
                <a:solidFill>
                  <a:srgbClr val="000066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 b="1">
                <a:solidFill>
                  <a:srgbClr val="000066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66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66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66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66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sz="1600" u="sng" dirty="0">
                <a:solidFill>
                  <a:srgbClr val="000000"/>
                </a:solidFill>
                <a:latin typeface="Calibri" pitchFamily="34" charset="0"/>
              </a:rPr>
              <a:t>Funding Agencies</a:t>
            </a:r>
          </a:p>
        </p:txBody>
      </p:sp>
      <p:sp>
        <p:nvSpPr>
          <p:cNvPr id="25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29</a:t>
            </a:fld>
            <a:endParaRPr lang="en-US"/>
          </a:p>
        </p:txBody>
      </p:sp>
      <p:sp>
        <p:nvSpPr>
          <p:cNvPr id="19" name="Text Box 6"/>
          <p:cNvSpPr txBox="1">
            <a:spLocks noChangeArrowheads="1"/>
          </p:cNvSpPr>
          <p:nvPr/>
        </p:nvSpPr>
        <p:spPr bwMode="auto">
          <a:xfrm>
            <a:off x="2857227" y="2855434"/>
            <a:ext cx="1022068" cy="215444"/>
          </a:xfrm>
          <a:prstGeom prst="rect">
            <a:avLst/>
          </a:prstGeom>
          <a:solidFill>
            <a:srgbClr val="FFFFCC"/>
          </a:solidFill>
          <a:ln>
            <a:noFill/>
          </a:ln>
          <a:effectLst/>
          <a:extLst/>
        </p:spPr>
        <p:txBody>
          <a:bodyPr wrap="square" lIns="0" tIns="0" rIns="0" bIns="0">
            <a:spAutoFit/>
          </a:bodyPr>
          <a:lstStyle>
            <a:lvl1pPr eaLnBrk="0" hangingPunct="0">
              <a:defRPr b="1">
                <a:solidFill>
                  <a:srgbClr val="000066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 b="1">
                <a:solidFill>
                  <a:srgbClr val="000066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 b="1">
                <a:solidFill>
                  <a:srgbClr val="000066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 b="1">
                <a:solidFill>
                  <a:srgbClr val="000066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 b="1">
                <a:solidFill>
                  <a:srgbClr val="000066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66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66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66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66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>
              <a:spcBef>
                <a:spcPct val="10000"/>
              </a:spcBef>
            </a:pPr>
            <a:r>
              <a:rPr lang="en-US" sz="1400" dirty="0">
                <a:solidFill>
                  <a:srgbClr val="000000"/>
                </a:solidFill>
                <a:latin typeface="+mj-lt"/>
              </a:rPr>
              <a:t>Spring  2018</a:t>
            </a:r>
          </a:p>
        </p:txBody>
      </p:sp>
      <p:sp>
        <p:nvSpPr>
          <p:cNvPr id="27" name="Text Box 16"/>
          <p:cNvSpPr txBox="1">
            <a:spLocks noChangeArrowheads="1"/>
          </p:cNvSpPr>
          <p:nvPr/>
        </p:nvSpPr>
        <p:spPr bwMode="auto">
          <a:xfrm>
            <a:off x="6755473" y="1017760"/>
            <a:ext cx="2266127" cy="1600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254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marL="114300" indent="-114300" eaLnBrk="0" hangingPunct="0">
              <a:defRPr b="1">
                <a:solidFill>
                  <a:srgbClr val="000066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 b="1">
                <a:solidFill>
                  <a:srgbClr val="000066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 b="1">
                <a:solidFill>
                  <a:srgbClr val="000066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 b="1">
                <a:solidFill>
                  <a:srgbClr val="000066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 b="1">
                <a:solidFill>
                  <a:srgbClr val="000066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66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66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66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66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>
              <a:spcBef>
                <a:spcPct val="10000"/>
              </a:spcBef>
              <a:buFontTx/>
              <a:buChar char="•"/>
            </a:pPr>
            <a:r>
              <a:rPr lang="en-US" sz="1600" b="0" dirty="0" err="1">
                <a:solidFill>
                  <a:srgbClr val="000000"/>
                </a:solidFill>
                <a:latin typeface="Calibri" pitchFamily="34" charset="0"/>
              </a:rPr>
              <a:t>Teressa</a:t>
            </a:r>
            <a:r>
              <a:rPr lang="en-US" sz="1600" b="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en-US" sz="1600" b="0" dirty="0" err="1">
                <a:solidFill>
                  <a:srgbClr val="000000"/>
                </a:solidFill>
                <a:latin typeface="Calibri" pitchFamily="34" charset="0"/>
              </a:rPr>
              <a:t>Specht</a:t>
            </a:r>
            <a:r>
              <a:rPr lang="en-US" sz="1600" b="0" dirty="0">
                <a:solidFill>
                  <a:srgbClr val="000000"/>
                </a:solidFill>
                <a:latin typeface="Calibri" pitchFamily="34" charset="0"/>
              </a:rPr>
              <a:t> (PhD) </a:t>
            </a:r>
          </a:p>
          <a:p>
            <a:pPr>
              <a:spcBef>
                <a:spcPct val="10000"/>
              </a:spcBef>
              <a:buFontTx/>
              <a:buChar char="•"/>
            </a:pPr>
            <a:r>
              <a:rPr lang="en-US" sz="1600" b="0" dirty="0">
                <a:solidFill>
                  <a:srgbClr val="000000"/>
                </a:solidFill>
                <a:latin typeface="Calibri" pitchFamily="34" charset="0"/>
              </a:rPr>
              <a:t>Vinita </a:t>
            </a:r>
            <a:r>
              <a:rPr lang="en-US" sz="1600" b="0" dirty="0" err="1">
                <a:solidFill>
                  <a:srgbClr val="000000"/>
                </a:solidFill>
                <a:latin typeface="Calibri" pitchFamily="34" charset="0"/>
              </a:rPr>
              <a:t>Dahiya</a:t>
            </a:r>
            <a:r>
              <a:rPr lang="en-US" sz="1600" b="0" dirty="0">
                <a:solidFill>
                  <a:srgbClr val="000000"/>
                </a:solidFill>
                <a:latin typeface="Calibri" pitchFamily="34" charset="0"/>
              </a:rPr>
              <a:t> (PhD)</a:t>
            </a:r>
          </a:p>
          <a:p>
            <a:pPr>
              <a:spcBef>
                <a:spcPct val="10000"/>
              </a:spcBef>
              <a:buFontTx/>
              <a:buChar char="•"/>
            </a:pPr>
            <a:r>
              <a:rPr lang="en-US" sz="1600" b="0" dirty="0" err="1">
                <a:solidFill>
                  <a:srgbClr val="000000"/>
                </a:solidFill>
                <a:latin typeface="Calibri" pitchFamily="34" charset="0"/>
              </a:rPr>
              <a:t>Seung</a:t>
            </a:r>
            <a:r>
              <a:rPr lang="en-US" sz="1600" b="0" dirty="0">
                <a:solidFill>
                  <a:srgbClr val="000000"/>
                </a:solidFill>
                <a:latin typeface="Calibri" pitchFamily="34" charset="0"/>
              </a:rPr>
              <a:t> Hyun Lee (PhD)</a:t>
            </a:r>
          </a:p>
          <a:p>
            <a:pPr>
              <a:spcBef>
                <a:spcPct val="10000"/>
              </a:spcBef>
              <a:buFontTx/>
              <a:buChar char="•"/>
            </a:pPr>
            <a:r>
              <a:rPr lang="en-US" sz="1600" b="0" dirty="0">
                <a:solidFill>
                  <a:srgbClr val="000000"/>
                </a:solidFill>
                <a:latin typeface="Calibri" pitchFamily="34" charset="0"/>
              </a:rPr>
              <a:t>Sri </a:t>
            </a:r>
            <a:r>
              <a:rPr lang="en-US" sz="1600" b="0" dirty="0" err="1">
                <a:solidFill>
                  <a:srgbClr val="000000"/>
                </a:solidFill>
                <a:latin typeface="Calibri" pitchFamily="34" charset="0"/>
              </a:rPr>
              <a:t>Harsha</a:t>
            </a:r>
            <a:r>
              <a:rPr lang="en-US" sz="1600" b="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en-US" sz="1600" b="0" dirty="0" err="1">
                <a:solidFill>
                  <a:srgbClr val="000000"/>
                </a:solidFill>
                <a:latin typeface="Calibri" pitchFamily="34" charset="0"/>
              </a:rPr>
              <a:t>Kondati</a:t>
            </a:r>
            <a:r>
              <a:rPr lang="en-US" sz="1600" b="0" dirty="0">
                <a:solidFill>
                  <a:srgbClr val="000000"/>
                </a:solidFill>
                <a:latin typeface="Calibri" pitchFamily="34" charset="0"/>
              </a:rPr>
              <a:t> (PhD)</a:t>
            </a:r>
          </a:p>
          <a:p>
            <a:pPr>
              <a:spcBef>
                <a:spcPct val="10000"/>
              </a:spcBef>
              <a:buFontTx/>
              <a:buChar char="•"/>
            </a:pPr>
            <a:r>
              <a:rPr lang="en-US" sz="1600" b="0" dirty="0" err="1">
                <a:solidFill>
                  <a:srgbClr val="000000"/>
                </a:solidFill>
                <a:latin typeface="Calibri" pitchFamily="34" charset="0"/>
              </a:rPr>
              <a:t>Lilian</a:t>
            </a:r>
            <a:r>
              <a:rPr lang="en-US" sz="1600" b="0" dirty="0">
                <a:solidFill>
                  <a:srgbClr val="000000"/>
                </a:solidFill>
                <a:latin typeface="Calibri" pitchFamily="34" charset="0"/>
              </a:rPr>
              <a:t> Acosta (PhD)*</a:t>
            </a:r>
          </a:p>
          <a:p>
            <a:pPr>
              <a:spcBef>
                <a:spcPct val="10000"/>
              </a:spcBef>
              <a:buFontTx/>
              <a:buChar char="•"/>
            </a:pPr>
            <a:r>
              <a:rPr lang="en-US" sz="1600" b="0" dirty="0">
                <a:solidFill>
                  <a:srgbClr val="000000"/>
                </a:solidFill>
                <a:latin typeface="Calibri" pitchFamily="34" charset="0"/>
              </a:rPr>
              <a:t>Zahra </a:t>
            </a:r>
            <a:r>
              <a:rPr lang="en-US" sz="1600" b="0" dirty="0" err="1">
                <a:solidFill>
                  <a:srgbClr val="000000"/>
                </a:solidFill>
                <a:latin typeface="Calibri" pitchFamily="34" charset="0"/>
              </a:rPr>
              <a:t>Taghipour</a:t>
            </a:r>
            <a:r>
              <a:rPr lang="en-US" sz="1600" b="0" dirty="0">
                <a:solidFill>
                  <a:srgbClr val="000000"/>
                </a:solidFill>
                <a:latin typeface="Calibri" pitchFamily="34" charset="0"/>
              </a:rPr>
              <a:t> (PhD)*</a:t>
            </a:r>
          </a:p>
        </p:txBody>
      </p:sp>
      <p:sp>
        <p:nvSpPr>
          <p:cNvPr id="28" name="Rectangle 27"/>
          <p:cNvSpPr>
            <a:spLocks noChangeArrowheads="1"/>
          </p:cNvSpPr>
          <p:nvPr/>
        </p:nvSpPr>
        <p:spPr bwMode="auto">
          <a:xfrm>
            <a:off x="3879295" y="2528090"/>
            <a:ext cx="2088842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254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1600" b="1" u="sng" dirty="0">
                <a:solidFill>
                  <a:srgbClr val="000000"/>
                </a:solidFill>
                <a:latin typeface="Calibri" pitchFamily="34" charset="0"/>
              </a:rPr>
              <a:t>Undergraduate Students</a:t>
            </a:r>
          </a:p>
        </p:txBody>
      </p:sp>
      <p:sp>
        <p:nvSpPr>
          <p:cNvPr id="29" name="Text Box 16"/>
          <p:cNvSpPr txBox="1">
            <a:spLocks noChangeArrowheads="1"/>
          </p:cNvSpPr>
          <p:nvPr/>
        </p:nvSpPr>
        <p:spPr bwMode="auto">
          <a:xfrm>
            <a:off x="4500571" y="2754889"/>
            <a:ext cx="1600200" cy="4524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254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marL="114300" indent="-114300" eaLnBrk="0" hangingPunct="0">
              <a:defRPr b="1">
                <a:solidFill>
                  <a:srgbClr val="000066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 b="1">
                <a:solidFill>
                  <a:srgbClr val="000066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 b="1">
                <a:solidFill>
                  <a:srgbClr val="000066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 b="1">
                <a:solidFill>
                  <a:srgbClr val="000066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 b="1">
                <a:solidFill>
                  <a:srgbClr val="000066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66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66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66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66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>
              <a:spcBef>
                <a:spcPct val="10000"/>
              </a:spcBef>
              <a:buFontTx/>
              <a:buChar char="•"/>
            </a:pPr>
            <a:r>
              <a:rPr lang="en-US" sz="1400" b="0" dirty="0">
                <a:solidFill>
                  <a:srgbClr val="000000"/>
                </a:solidFill>
                <a:latin typeface="Calibri" pitchFamily="34" charset="0"/>
              </a:rPr>
              <a:t>Brett </a:t>
            </a:r>
            <a:r>
              <a:rPr lang="en-US" sz="1400" b="0" dirty="0" err="1">
                <a:solidFill>
                  <a:srgbClr val="000000"/>
                </a:solidFill>
                <a:latin typeface="Calibri" pitchFamily="34" charset="0"/>
              </a:rPr>
              <a:t>Ringel</a:t>
            </a:r>
            <a:r>
              <a:rPr lang="en-US" sz="1400" b="0" dirty="0">
                <a:solidFill>
                  <a:srgbClr val="000000"/>
                </a:solidFill>
                <a:latin typeface="Calibri" pitchFamily="34" charset="0"/>
              </a:rPr>
              <a:t> </a:t>
            </a:r>
          </a:p>
          <a:p>
            <a:pPr>
              <a:spcBef>
                <a:spcPct val="10000"/>
              </a:spcBef>
              <a:buFontTx/>
              <a:buChar char="•"/>
            </a:pPr>
            <a:r>
              <a:rPr lang="en-US" sz="1400" b="0" dirty="0">
                <a:solidFill>
                  <a:srgbClr val="000000"/>
                </a:solidFill>
                <a:latin typeface="Calibri" pitchFamily="34" charset="0"/>
              </a:rPr>
              <a:t>Rudy Fink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4485" t="38760" r="22079" b="13996"/>
          <a:stretch/>
        </p:blipFill>
        <p:spPr>
          <a:xfrm>
            <a:off x="76020" y="848863"/>
            <a:ext cx="3581575" cy="2000520"/>
          </a:xfrm>
          <a:prstGeom prst="rect">
            <a:avLst/>
          </a:prstGeom>
        </p:spPr>
      </p:pic>
      <p:sp>
        <p:nvSpPr>
          <p:cNvPr id="26" name="Text Box 16"/>
          <p:cNvSpPr txBox="1">
            <a:spLocks noChangeArrowheads="1"/>
          </p:cNvSpPr>
          <p:nvPr/>
        </p:nvSpPr>
        <p:spPr bwMode="auto">
          <a:xfrm>
            <a:off x="5922479" y="2766552"/>
            <a:ext cx="1600200" cy="4524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254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marL="114300" indent="-114300" eaLnBrk="0" hangingPunct="0">
              <a:defRPr b="1">
                <a:solidFill>
                  <a:srgbClr val="000066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 b="1">
                <a:solidFill>
                  <a:srgbClr val="000066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 b="1">
                <a:solidFill>
                  <a:srgbClr val="000066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 b="1">
                <a:solidFill>
                  <a:srgbClr val="000066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 b="1">
                <a:solidFill>
                  <a:srgbClr val="000066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66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66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66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66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>
              <a:spcBef>
                <a:spcPct val="10000"/>
              </a:spcBef>
              <a:buFontTx/>
              <a:buChar char="•"/>
            </a:pPr>
            <a:r>
              <a:rPr lang="en-US" sz="1400" b="0" dirty="0" err="1">
                <a:solidFill>
                  <a:srgbClr val="000000"/>
                </a:solidFill>
                <a:latin typeface="Calibri" pitchFamily="34" charset="0"/>
              </a:rPr>
              <a:t>Aashita</a:t>
            </a:r>
            <a:r>
              <a:rPr lang="en-US" sz="1400" b="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en-US" sz="1400" b="0" dirty="0" err="1">
                <a:solidFill>
                  <a:srgbClr val="000000"/>
                </a:solidFill>
                <a:latin typeface="Calibri" pitchFamily="34" charset="0"/>
              </a:rPr>
              <a:t>Kawatra</a:t>
            </a:r>
            <a:endParaRPr lang="en-US" sz="1400" b="0" dirty="0">
              <a:solidFill>
                <a:srgbClr val="000000"/>
              </a:solidFill>
              <a:latin typeface="Calibri" pitchFamily="34" charset="0"/>
            </a:endParaRPr>
          </a:p>
          <a:p>
            <a:pPr>
              <a:spcBef>
                <a:spcPct val="10000"/>
              </a:spcBef>
              <a:buFontTx/>
              <a:buChar char="•"/>
            </a:pPr>
            <a:r>
              <a:rPr lang="en-US" sz="1400" b="0" dirty="0">
                <a:solidFill>
                  <a:srgbClr val="000000"/>
                </a:solidFill>
                <a:latin typeface="Calibri" pitchFamily="34" charset="0"/>
              </a:rPr>
              <a:t>Quentin Shu</a:t>
            </a:r>
          </a:p>
        </p:txBody>
      </p:sp>
      <p:pic>
        <p:nvPicPr>
          <p:cNvPr id="30" name="그림 2">
            <a:extLst>
              <a:ext uri="{FF2B5EF4-FFF2-40B4-BE49-F238E27FC236}">
                <a16:creationId xmlns:a16="http://schemas.microsoft.com/office/drawing/2014/main" id="{AA81B93C-E8B8-724A-8205-B5961667CAB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686" t="22956" r="9988" b="27092"/>
          <a:stretch/>
        </p:blipFill>
        <p:spPr>
          <a:xfrm>
            <a:off x="-45043" y="26300"/>
            <a:ext cx="1759287" cy="7736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94705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35356</TotalTime>
  <Words>2575</Words>
  <Application>Microsoft Office PowerPoint</Application>
  <PresentationFormat>On-screen Show (4:3)</PresentationFormat>
  <Paragraphs>387</Paragraphs>
  <Slides>29</Slides>
  <Notes>7</Notes>
  <HiddenSlides>0</HiddenSlides>
  <MMClips>1</MMClips>
  <ScaleCrop>false</ScaleCrop>
  <HeadingPairs>
    <vt:vector size="8" baseType="variant">
      <vt:variant>
        <vt:lpstr>Fonts Used</vt:lpstr>
      </vt:variant>
      <vt:variant>
        <vt:i4>14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29</vt:i4>
      </vt:variant>
    </vt:vector>
  </HeadingPairs>
  <TitlesOfParts>
    <vt:vector size="46" baseType="lpstr">
      <vt:lpstr>맑은 고딕</vt:lpstr>
      <vt:lpstr>MS PGothic</vt:lpstr>
      <vt:lpstr>MS PGothic</vt:lpstr>
      <vt:lpstr>Arial</vt:lpstr>
      <vt:lpstr>Batang</vt:lpstr>
      <vt:lpstr>Calibri</vt:lpstr>
      <vt:lpstr>Cambria Math</vt:lpstr>
      <vt:lpstr>Helvetica</vt:lpstr>
      <vt:lpstr>Math1Mono</vt:lpstr>
      <vt:lpstr>MT Symbol</vt:lpstr>
      <vt:lpstr>Symbol</vt:lpstr>
      <vt:lpstr>Tahoma</vt:lpstr>
      <vt:lpstr>Times New Roman</vt:lpstr>
      <vt:lpstr>Wingdings</vt:lpstr>
      <vt:lpstr>Office Theme</vt:lpstr>
      <vt:lpstr>Drawing</vt:lpstr>
      <vt:lpstr>Graph</vt:lpstr>
      <vt:lpstr>Antimonide Based Infrared Detectors and Focal Plane Arrays for NASA Applications</vt:lpstr>
      <vt:lpstr>Outline </vt:lpstr>
      <vt:lpstr>PowerPoint Presentation</vt:lpstr>
      <vt:lpstr>Mid-Infrared Sensing and Imaging</vt:lpstr>
      <vt:lpstr>PowerPoint Presentation</vt:lpstr>
      <vt:lpstr>NASA Applications</vt:lpstr>
      <vt:lpstr>History of Infrared Detectors</vt:lpstr>
      <vt:lpstr>Outline </vt:lpstr>
      <vt:lpstr>6.1 Å Semiconductor Materials</vt:lpstr>
      <vt:lpstr>InAs/(In)GaSb Type-II Superlattices (T2SL) </vt:lpstr>
      <vt:lpstr>Physics of Bulk and Superlattice Bandstructures</vt:lpstr>
      <vt:lpstr>From Theory to Practice: Materials Development </vt:lpstr>
      <vt:lpstr>Outline </vt:lpstr>
      <vt:lpstr>Unipolar Barrier Engineering</vt:lpstr>
      <vt:lpstr>Unipolar Barrier Detectors</vt:lpstr>
      <vt:lpstr>nBn Detector: The Concept</vt:lpstr>
      <vt:lpstr>InAs/GaSb Superlattices based Detectors and FPAs</vt:lpstr>
      <vt:lpstr>PowerPoint Presentation</vt:lpstr>
      <vt:lpstr>Dual Color (LW/LW) pBp Detectors</vt:lpstr>
      <vt:lpstr>Band-Structure Engineering</vt:lpstr>
      <vt:lpstr>Engineering Impact Ionization in Superlattices</vt:lpstr>
      <vt:lpstr>Impact Ionization and Avalanche photodiode (APDs)</vt:lpstr>
      <vt:lpstr>Design of Low Noise APD</vt:lpstr>
      <vt:lpstr>Outline </vt:lpstr>
      <vt:lpstr>State of Superlattice Technology</vt:lpstr>
      <vt:lpstr>Scientific Challenges for Superlattices </vt:lpstr>
      <vt:lpstr>New Materials Platform: 6.3 Å Metamorphic Antimonides</vt:lpstr>
      <vt:lpstr>Field Programmable Avalanche Photodiodes</vt:lpstr>
      <vt:lpstr>Krishna INfrared Detector (KIND) Laboratory </vt:lpstr>
    </vt:vector>
  </TitlesOfParts>
  <Company>CHTM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Sanjay Krishna</dc:creator>
  <cp:lastModifiedBy>Sanjay Krishna</cp:lastModifiedBy>
  <cp:revision>372</cp:revision>
  <dcterms:created xsi:type="dcterms:W3CDTF">2017-01-16T03:04:36Z</dcterms:created>
  <dcterms:modified xsi:type="dcterms:W3CDTF">2018-05-11T21:43:58Z</dcterms:modified>
</cp:coreProperties>
</file>