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tags/tag49.xml" ContentType="application/vnd.openxmlformats-officedocument.presentationml.tags+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ags/tag38.xml" ContentType="application/vnd.openxmlformats-officedocument.presentationml.tags+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notesSlides/notesSlide23.xml" ContentType="application/vnd.openxmlformats-officedocument.presentationml.notesSlide+xml"/>
  <Override PartName="/ppt/tags/tag45.xml" ContentType="application/vnd.openxmlformats-officedocument.presentationml.tags+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tags/tag34.xml" ContentType="application/vnd.openxmlformats-officedocument.presentationml.tags+xml"/>
  <Override PartName="/ppt/notesSlides/notesSlide30.xml" ContentType="application/vnd.openxmlformats-officedocument.presentationml.notesSlide+xml"/>
  <Override PartName="/ppt/notesSlides/notesSlide7.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tags/tag39.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tags/tag28.xml" ContentType="application/vnd.openxmlformats-officedocument.presentationml.tags+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tags/tag17.xml" ContentType="application/vnd.openxmlformats-officedocument.presentationml.tags+xml"/>
  <Override PartName="/ppt/tags/tag26.xml" ContentType="application/vnd.openxmlformats-officedocument.presentationml.tags+xml"/>
  <Override PartName="/ppt/notesSlides/notesSlide22.xml" ContentType="application/vnd.openxmlformats-officedocument.presentationml.notesSlide+xml"/>
  <Override PartName="/ppt/tags/tag35.xml" ContentType="application/vnd.openxmlformats-officedocument.presentationml.tags+xml"/>
  <Override PartName="/ppt/notesSlides/notesSlide33.xml" ContentType="application/vnd.openxmlformats-officedocument.presentationml.notesSlide+xml"/>
  <Override PartName="/ppt/tags/tag46.xml" ContentType="application/vnd.openxmlformats-officedocument.presentationml.tags+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tags/tag24.xml" ContentType="application/vnd.openxmlformats-officedocument.presentationml.tags+xml"/>
  <Override PartName="/ppt/notesSlides/notesSlide20.xml" ContentType="application/vnd.openxmlformats-officedocument.presentationml.notesSlide+xml"/>
  <Override PartName="/ppt/tags/tag33.xml" ContentType="application/vnd.openxmlformats-officedocument.presentationml.tags+xml"/>
  <Override PartName="/ppt/notesSlides/notesSlide31.xml" ContentType="application/vnd.openxmlformats-officedocument.presentationml.notesSlide+xml"/>
  <Override PartName="/ppt/tags/tag44.xml" ContentType="application/vnd.openxmlformats-officedocument.presentationml.tags+xml"/>
  <Override PartName="/ppt/notesSlides/notesSlide4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tags/tag29.xml" ContentType="application/vnd.openxmlformats-officedocument.presentationml.tags+xml"/>
  <Override PartName="/ppt/notesSlides/notesSlide25.xml" ContentType="application/vnd.openxmlformats-officedocument.presentationml.notesSlide+xml"/>
  <Override PartName="/ppt/tags/tag47.xml" ContentType="application/vnd.openxmlformats-officedocument.presentationml.tags+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tags/tag36.xml" ContentType="application/vnd.openxmlformats-officedocument.presentationml.tags+xml"/>
  <Override PartName="/ppt/notesSlides/notesSlide32.xml" ContentType="application/vnd.openxmlformats-officedocument.presentationml.notesSlide+xml"/>
  <Override PartName="/ppt/notesSlides/notesSlide9.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notesSlides/notesSlide21.xml" ContentType="application/vnd.openxmlformats-officedocument.presentationml.notesSlide+xml"/>
  <Override PartName="/ppt/tags/tag43.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Default Extension="jpeg" ContentType="image/jpeg"/>
  <Override PartName="/ppt/tags/tag3.xml" ContentType="application/vnd.openxmlformats-officedocument.presentationml.tags+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tags/tag19.xml" ContentType="application/vnd.openxmlformats-officedocument.presentationml.tags+xml"/>
  <Override PartName="/ppt/notesSlides/notesSlide26.xml" ContentType="application/vnd.openxmlformats-officedocument.presentationml.notesSlide+xml"/>
  <Override PartName="/ppt/tags/tag37.xml" ContentType="application/vnd.openxmlformats-officedocument.presentationml.tags+xml"/>
  <Override PartName="/ppt/tags/tag48.xml" ContentType="application/vnd.openxmlformats-officedocument.presentationml.tag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6" r:id="rId1"/>
  </p:sldMasterIdLst>
  <p:notesMasterIdLst>
    <p:notesMasterId r:id="rId46"/>
  </p:notesMasterIdLst>
  <p:handoutMasterIdLst>
    <p:handoutMasterId r:id="rId47"/>
  </p:handoutMasterIdLst>
  <p:sldIdLst>
    <p:sldId id="370" r:id="rId2"/>
    <p:sldId id="272" r:id="rId3"/>
    <p:sldId id="338" r:id="rId4"/>
    <p:sldId id="339" r:id="rId5"/>
    <p:sldId id="333" r:id="rId6"/>
    <p:sldId id="348" r:id="rId7"/>
    <p:sldId id="300" r:id="rId8"/>
    <p:sldId id="343" r:id="rId9"/>
    <p:sldId id="344" r:id="rId10"/>
    <p:sldId id="345" r:id="rId11"/>
    <p:sldId id="364" r:id="rId12"/>
    <p:sldId id="301" r:id="rId13"/>
    <p:sldId id="302" r:id="rId14"/>
    <p:sldId id="341" r:id="rId15"/>
    <p:sldId id="342" r:id="rId16"/>
    <p:sldId id="346" r:id="rId17"/>
    <p:sldId id="347" r:id="rId18"/>
    <p:sldId id="321" r:id="rId19"/>
    <p:sldId id="322" r:id="rId20"/>
    <p:sldId id="325" r:id="rId21"/>
    <p:sldId id="284" r:id="rId22"/>
    <p:sldId id="349" r:id="rId23"/>
    <p:sldId id="350" r:id="rId24"/>
    <p:sldId id="351" r:id="rId25"/>
    <p:sldId id="353" r:id="rId26"/>
    <p:sldId id="354" r:id="rId27"/>
    <p:sldId id="355" r:id="rId28"/>
    <p:sldId id="356" r:id="rId29"/>
    <p:sldId id="352" r:id="rId30"/>
    <p:sldId id="331" r:id="rId31"/>
    <p:sldId id="335" r:id="rId32"/>
    <p:sldId id="357" r:id="rId33"/>
    <p:sldId id="330" r:id="rId34"/>
    <p:sldId id="336" r:id="rId35"/>
    <p:sldId id="358" r:id="rId36"/>
    <p:sldId id="365" r:id="rId37"/>
    <p:sldId id="359" r:id="rId38"/>
    <p:sldId id="360" r:id="rId39"/>
    <p:sldId id="361" r:id="rId40"/>
    <p:sldId id="366" r:id="rId41"/>
    <p:sldId id="367" r:id="rId42"/>
    <p:sldId id="368" r:id="rId43"/>
    <p:sldId id="369" r:id="rId44"/>
    <p:sldId id="362" r:id="rId45"/>
  </p:sldIdLst>
  <p:sldSz cx="9144000" cy="6858000" type="screen4x3"/>
  <p:notesSz cx="6797675" cy="9926638"/>
  <p:custDataLst>
    <p:tags r:id="rId48"/>
  </p:custDataLst>
  <p:defaultTextStyle>
    <a:defPPr>
      <a:defRPr lang="en-US"/>
    </a:defPPr>
    <a:lvl1pPr algn="l" rtl="0" eaLnBrk="0" fontAlgn="base" hangingPunct="0">
      <a:spcBef>
        <a:spcPct val="0"/>
      </a:spcBef>
      <a:spcAft>
        <a:spcPct val="0"/>
      </a:spcAft>
      <a:defRPr kumimoji="1" sz="2400" kern="1200">
        <a:solidFill>
          <a:schemeClr val="bg2"/>
        </a:solidFill>
        <a:latin typeface="Arial" pitchFamily="34" charset="0"/>
        <a:ea typeface="+mn-ea"/>
        <a:cs typeface="+mn-cs"/>
      </a:defRPr>
    </a:lvl1pPr>
    <a:lvl2pPr marL="457200" algn="l" rtl="0" eaLnBrk="0" fontAlgn="base" hangingPunct="0">
      <a:spcBef>
        <a:spcPct val="0"/>
      </a:spcBef>
      <a:spcAft>
        <a:spcPct val="0"/>
      </a:spcAft>
      <a:defRPr kumimoji="1" sz="2400" kern="1200">
        <a:solidFill>
          <a:schemeClr val="bg2"/>
        </a:solidFill>
        <a:latin typeface="Arial" pitchFamily="34" charset="0"/>
        <a:ea typeface="+mn-ea"/>
        <a:cs typeface="+mn-cs"/>
      </a:defRPr>
    </a:lvl2pPr>
    <a:lvl3pPr marL="914400" algn="l" rtl="0" eaLnBrk="0" fontAlgn="base" hangingPunct="0">
      <a:spcBef>
        <a:spcPct val="0"/>
      </a:spcBef>
      <a:spcAft>
        <a:spcPct val="0"/>
      </a:spcAft>
      <a:defRPr kumimoji="1" sz="2400" kern="1200">
        <a:solidFill>
          <a:schemeClr val="bg2"/>
        </a:solidFill>
        <a:latin typeface="Arial" pitchFamily="34" charset="0"/>
        <a:ea typeface="+mn-ea"/>
        <a:cs typeface="+mn-cs"/>
      </a:defRPr>
    </a:lvl3pPr>
    <a:lvl4pPr marL="1371600" algn="l" rtl="0" eaLnBrk="0" fontAlgn="base" hangingPunct="0">
      <a:spcBef>
        <a:spcPct val="0"/>
      </a:spcBef>
      <a:spcAft>
        <a:spcPct val="0"/>
      </a:spcAft>
      <a:defRPr kumimoji="1" sz="2400" kern="1200">
        <a:solidFill>
          <a:schemeClr val="bg2"/>
        </a:solidFill>
        <a:latin typeface="Arial" pitchFamily="34" charset="0"/>
        <a:ea typeface="+mn-ea"/>
        <a:cs typeface="+mn-cs"/>
      </a:defRPr>
    </a:lvl4pPr>
    <a:lvl5pPr marL="1828800" algn="l" rtl="0" eaLnBrk="0" fontAlgn="base" hangingPunct="0">
      <a:spcBef>
        <a:spcPct val="0"/>
      </a:spcBef>
      <a:spcAft>
        <a:spcPct val="0"/>
      </a:spcAft>
      <a:defRPr kumimoji="1" sz="2400" kern="1200">
        <a:solidFill>
          <a:schemeClr val="bg2"/>
        </a:solidFill>
        <a:latin typeface="Arial" pitchFamily="34" charset="0"/>
        <a:ea typeface="+mn-ea"/>
        <a:cs typeface="+mn-cs"/>
      </a:defRPr>
    </a:lvl5pPr>
    <a:lvl6pPr marL="2286000" algn="l" defTabSz="914400" rtl="0" eaLnBrk="1" latinLnBrk="0" hangingPunct="1">
      <a:defRPr kumimoji="1" sz="2400" kern="1200">
        <a:solidFill>
          <a:schemeClr val="bg2"/>
        </a:solidFill>
        <a:latin typeface="Arial" pitchFamily="34" charset="0"/>
        <a:ea typeface="+mn-ea"/>
        <a:cs typeface="+mn-cs"/>
      </a:defRPr>
    </a:lvl6pPr>
    <a:lvl7pPr marL="2743200" algn="l" defTabSz="914400" rtl="0" eaLnBrk="1" latinLnBrk="0" hangingPunct="1">
      <a:defRPr kumimoji="1" sz="2400" kern="1200">
        <a:solidFill>
          <a:schemeClr val="bg2"/>
        </a:solidFill>
        <a:latin typeface="Arial" pitchFamily="34" charset="0"/>
        <a:ea typeface="+mn-ea"/>
        <a:cs typeface="+mn-cs"/>
      </a:defRPr>
    </a:lvl7pPr>
    <a:lvl8pPr marL="3200400" algn="l" defTabSz="914400" rtl="0" eaLnBrk="1" latinLnBrk="0" hangingPunct="1">
      <a:defRPr kumimoji="1" sz="2400" kern="1200">
        <a:solidFill>
          <a:schemeClr val="bg2"/>
        </a:solidFill>
        <a:latin typeface="Arial" pitchFamily="34" charset="0"/>
        <a:ea typeface="+mn-ea"/>
        <a:cs typeface="+mn-cs"/>
      </a:defRPr>
    </a:lvl8pPr>
    <a:lvl9pPr marL="3657600" algn="l" defTabSz="914400" rtl="0" eaLnBrk="1" latinLnBrk="0" hangingPunct="1">
      <a:defRPr kumimoji="1" sz="2400" kern="1200">
        <a:solidFill>
          <a:schemeClr val="bg2"/>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0"/>
      </p:ext>
    </p:extLst>
  </p:showPr>
  <p:clrMru>
    <a:srgbClr val="0070A8"/>
    <a:srgbClr val="0099CC"/>
    <a:srgbClr val="006699"/>
    <a:srgbClr val="003366"/>
    <a:srgbClr val="006666"/>
    <a:srgbClr val="009999"/>
    <a:srgbClr val="000066"/>
    <a:srgbClr val="008080"/>
    <a:srgbClr val="003399"/>
    <a:srgbClr val="3366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3928" autoAdjust="0"/>
    <p:restoredTop sz="94600" autoAdjust="0"/>
  </p:normalViewPr>
  <p:slideViewPr>
    <p:cSldViewPr>
      <p:cViewPr varScale="1">
        <p:scale>
          <a:sx n="112" d="100"/>
          <a:sy n="112" d="100"/>
        </p:scale>
        <p:origin x="-888" y="-90"/>
      </p:cViewPr>
      <p:guideLst>
        <p:guide orient="horz" pos="2304"/>
        <p:guide pos="283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6978"/>
    </p:cViewPr>
  </p:sorterViewPr>
  <p:notesViewPr>
    <p:cSldViewPr>
      <p:cViewPr varScale="1">
        <p:scale>
          <a:sx n="50" d="100"/>
          <a:sy n="50" d="100"/>
        </p:scale>
        <p:origin x="-1590" y="-84"/>
      </p:cViewPr>
      <p:guideLst>
        <p:guide orient="horz" pos="3128"/>
        <p:guide pos="2141"/>
      </p:guideLst>
    </p:cSldViewPr>
  </p:notesViewPr>
  <p:gridSpacing cx="36868100" cy="368681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46400" cy="496888"/>
          </a:xfrm>
          <a:prstGeom prst="rect">
            <a:avLst/>
          </a:prstGeom>
          <a:noFill/>
          <a:ln w="9525">
            <a:noFill/>
            <a:miter lim="800000"/>
            <a:headEnd/>
            <a:tailEnd/>
          </a:ln>
        </p:spPr>
        <p:txBody>
          <a:bodyPr vert="horz" wrap="square" lIns="93333" tIns="46666" rIns="93333" bIns="46666" numCol="1" anchor="t" anchorCtr="0" compatLnSpc="1">
            <a:prstTxWarp prst="textNoShape">
              <a:avLst/>
            </a:prstTxWarp>
          </a:bodyPr>
          <a:lstStyle>
            <a:lvl1pPr defTabSz="933450">
              <a:defRPr kumimoji="0" sz="1200">
                <a:solidFill>
                  <a:schemeClr val="tx1"/>
                </a:solidFill>
              </a:defRPr>
            </a:lvl1pPr>
          </a:lstStyle>
          <a:p>
            <a:pPr>
              <a:defRPr/>
            </a:pPr>
            <a:endParaRPr lang="en-US"/>
          </a:p>
        </p:txBody>
      </p:sp>
      <p:sp>
        <p:nvSpPr>
          <p:cNvPr id="14339" name="Rectangle 3"/>
          <p:cNvSpPr>
            <a:spLocks noGrp="1" noChangeArrowheads="1"/>
          </p:cNvSpPr>
          <p:nvPr>
            <p:ph type="dt" sz="quarter" idx="1"/>
          </p:nvPr>
        </p:nvSpPr>
        <p:spPr bwMode="auto">
          <a:xfrm>
            <a:off x="3851275" y="0"/>
            <a:ext cx="2946400" cy="496888"/>
          </a:xfrm>
          <a:prstGeom prst="rect">
            <a:avLst/>
          </a:prstGeom>
          <a:noFill/>
          <a:ln w="9525">
            <a:noFill/>
            <a:miter lim="800000"/>
            <a:headEnd/>
            <a:tailEnd/>
          </a:ln>
        </p:spPr>
        <p:txBody>
          <a:bodyPr vert="horz" wrap="square" lIns="93333" tIns="46666" rIns="93333" bIns="46666" numCol="1" anchor="t" anchorCtr="0" compatLnSpc="1">
            <a:prstTxWarp prst="textNoShape">
              <a:avLst/>
            </a:prstTxWarp>
          </a:bodyPr>
          <a:lstStyle>
            <a:lvl1pPr algn="r" defTabSz="933450">
              <a:defRPr kumimoji="0" sz="1200">
                <a:solidFill>
                  <a:schemeClr val="tx1"/>
                </a:solidFill>
              </a:defRPr>
            </a:lvl1pPr>
          </a:lstStyle>
          <a:p>
            <a:pPr>
              <a:defRPr/>
            </a:pPr>
            <a:fld id="{A0758053-5056-448E-96EE-322159CA6E43}" type="datetime1">
              <a:rPr lang="en-US"/>
              <a:pPr>
                <a:defRPr/>
              </a:pPr>
              <a:t>3/15/2011</a:t>
            </a:fld>
            <a:endParaRPr lang="en-US"/>
          </a:p>
        </p:txBody>
      </p:sp>
      <p:sp>
        <p:nvSpPr>
          <p:cNvPr id="14340"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p:spPr>
        <p:txBody>
          <a:bodyPr vert="horz" wrap="square" lIns="93333" tIns="46666" rIns="93333" bIns="46666" numCol="1" anchor="b" anchorCtr="0" compatLnSpc="1">
            <a:prstTxWarp prst="textNoShape">
              <a:avLst/>
            </a:prstTxWarp>
          </a:bodyPr>
          <a:lstStyle>
            <a:lvl1pPr defTabSz="933450">
              <a:defRPr kumimoji="0" sz="1200">
                <a:solidFill>
                  <a:schemeClr val="tx1"/>
                </a:solidFill>
              </a:defRPr>
            </a:lvl1pPr>
          </a:lstStyle>
          <a:p>
            <a:pPr>
              <a:defRPr/>
            </a:pPr>
            <a:endParaRPr lang="en-US"/>
          </a:p>
        </p:txBody>
      </p:sp>
      <p:sp>
        <p:nvSpPr>
          <p:cNvPr id="14341" name="Rectangle 5"/>
          <p:cNvSpPr>
            <a:spLocks noGrp="1" noChangeArrowheads="1"/>
          </p:cNvSpPr>
          <p:nvPr>
            <p:ph type="sldNum" sz="quarter" idx="3"/>
          </p:nvPr>
        </p:nvSpPr>
        <p:spPr bwMode="auto">
          <a:xfrm>
            <a:off x="3851275" y="9429750"/>
            <a:ext cx="2946400" cy="496888"/>
          </a:xfrm>
          <a:prstGeom prst="rect">
            <a:avLst/>
          </a:prstGeom>
          <a:noFill/>
          <a:ln w="9525">
            <a:noFill/>
            <a:miter lim="800000"/>
            <a:headEnd/>
            <a:tailEnd/>
          </a:ln>
        </p:spPr>
        <p:txBody>
          <a:bodyPr vert="horz" wrap="square" lIns="93333" tIns="46666" rIns="93333" bIns="46666" numCol="1" anchor="b" anchorCtr="0" compatLnSpc="1">
            <a:prstTxWarp prst="textNoShape">
              <a:avLst/>
            </a:prstTxWarp>
          </a:bodyPr>
          <a:lstStyle>
            <a:lvl1pPr algn="r" defTabSz="933450">
              <a:defRPr kumimoji="0" sz="1200">
                <a:solidFill>
                  <a:schemeClr val="tx1"/>
                </a:solidFill>
              </a:defRPr>
            </a:lvl1pPr>
          </a:lstStyle>
          <a:p>
            <a:pPr>
              <a:defRPr/>
            </a:pPr>
            <a:fld id="{EB3E9306-CD23-4C10-975E-4024472A0BFD}" type="slidenum">
              <a:rPr lang="en-US"/>
              <a:pPr>
                <a:defRPr/>
              </a:pPr>
              <a:t>‹#›</a:t>
            </a:fld>
            <a:endParaRPr lang="en-US"/>
          </a:p>
        </p:txBody>
      </p:sp>
    </p:spTree>
    <p:extLst>
      <p:ext uri="{BB962C8B-B14F-4D97-AF65-F5344CB8AC3E}">
        <p14:creationId xmlns="" xmlns:p14="http://schemas.microsoft.com/office/powerpoint/2010/main" val="9506424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6" name="Rectangle 8"/>
          <p:cNvSpPr>
            <a:spLocks noGrp="1" noChangeArrowheads="1"/>
          </p:cNvSpPr>
          <p:nvPr>
            <p:ph type="hdr" sz="quarter"/>
          </p:nvPr>
        </p:nvSpPr>
        <p:spPr bwMode="auto">
          <a:xfrm>
            <a:off x="0" y="0"/>
            <a:ext cx="2946400" cy="496888"/>
          </a:xfrm>
          <a:prstGeom prst="rect">
            <a:avLst/>
          </a:prstGeom>
          <a:noFill/>
          <a:ln w="9525">
            <a:noFill/>
            <a:miter lim="800000"/>
            <a:headEnd/>
            <a:tailEnd/>
          </a:ln>
        </p:spPr>
        <p:txBody>
          <a:bodyPr vert="horz" wrap="square" lIns="93333" tIns="46666" rIns="93333" bIns="46666" numCol="1" anchor="t" anchorCtr="0" compatLnSpc="1">
            <a:prstTxWarp prst="textNoShape">
              <a:avLst/>
            </a:prstTxWarp>
          </a:bodyPr>
          <a:lstStyle>
            <a:lvl1pPr defTabSz="933450">
              <a:defRPr kumimoji="0" sz="1200">
                <a:solidFill>
                  <a:schemeClr val="tx1"/>
                </a:solidFill>
              </a:defRPr>
            </a:lvl1pPr>
          </a:lstStyle>
          <a:p>
            <a:pPr>
              <a:defRPr/>
            </a:pPr>
            <a:endParaRPr lang="en-US"/>
          </a:p>
        </p:txBody>
      </p:sp>
      <p:sp>
        <p:nvSpPr>
          <p:cNvPr id="41987" name="Rectangle 9"/>
          <p:cNvSpPr>
            <a:spLocks noGrp="1" noRot="1" noChangeAspect="1" noChangeArrowheads="1"/>
          </p:cNvSpPr>
          <p:nvPr>
            <p:ph type="sldImg" idx="2"/>
          </p:nvPr>
        </p:nvSpPr>
        <p:spPr bwMode="auto">
          <a:xfrm>
            <a:off x="917575" y="744538"/>
            <a:ext cx="4964113" cy="3722687"/>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058" name="Rectangle 10"/>
          <p:cNvSpPr>
            <a:spLocks noGrp="1" noChangeArrowheads="1"/>
          </p:cNvSpPr>
          <p:nvPr>
            <p:ph type="body" sz="quarter" idx="3"/>
          </p:nvPr>
        </p:nvSpPr>
        <p:spPr bwMode="auto">
          <a:xfrm>
            <a:off x="906463" y="4716463"/>
            <a:ext cx="4984750" cy="4465637"/>
          </a:xfrm>
          <a:prstGeom prst="rect">
            <a:avLst/>
          </a:prstGeom>
          <a:noFill/>
          <a:ln w="9525">
            <a:noFill/>
            <a:miter lim="800000"/>
            <a:headEnd/>
            <a:tailEnd/>
          </a:ln>
        </p:spPr>
        <p:txBody>
          <a:bodyPr vert="horz" wrap="square" lIns="93333" tIns="46666" rIns="93333" bIns="4666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59" name="Rectangle 11"/>
          <p:cNvSpPr>
            <a:spLocks noGrp="1" noChangeArrowheads="1"/>
          </p:cNvSpPr>
          <p:nvPr>
            <p:ph type="dt" idx="1"/>
          </p:nvPr>
        </p:nvSpPr>
        <p:spPr bwMode="auto">
          <a:xfrm>
            <a:off x="3851275" y="0"/>
            <a:ext cx="2946400" cy="496888"/>
          </a:xfrm>
          <a:prstGeom prst="rect">
            <a:avLst/>
          </a:prstGeom>
          <a:noFill/>
          <a:ln w="9525">
            <a:noFill/>
            <a:miter lim="800000"/>
            <a:headEnd/>
            <a:tailEnd/>
          </a:ln>
        </p:spPr>
        <p:txBody>
          <a:bodyPr vert="horz" wrap="square" lIns="93333" tIns="46666" rIns="93333" bIns="46666" numCol="1" anchor="t" anchorCtr="0" compatLnSpc="1">
            <a:prstTxWarp prst="textNoShape">
              <a:avLst/>
            </a:prstTxWarp>
          </a:bodyPr>
          <a:lstStyle>
            <a:lvl1pPr algn="r" defTabSz="933450">
              <a:defRPr kumimoji="0" sz="1200">
                <a:solidFill>
                  <a:schemeClr val="tx1"/>
                </a:solidFill>
              </a:defRPr>
            </a:lvl1pPr>
          </a:lstStyle>
          <a:p>
            <a:pPr>
              <a:defRPr/>
            </a:pPr>
            <a:fld id="{BA528750-34DC-40D3-844A-F79AF5A74795}" type="datetime1">
              <a:rPr lang="en-US"/>
              <a:pPr>
                <a:defRPr/>
              </a:pPr>
              <a:t>3/15/2011</a:t>
            </a:fld>
            <a:endParaRPr lang="en-US"/>
          </a:p>
        </p:txBody>
      </p:sp>
      <p:sp>
        <p:nvSpPr>
          <p:cNvPr id="2060" name="Rectangle 12"/>
          <p:cNvSpPr>
            <a:spLocks noGrp="1" noChangeArrowheads="1"/>
          </p:cNvSpPr>
          <p:nvPr>
            <p:ph type="ftr" sz="quarter" idx="4"/>
          </p:nvPr>
        </p:nvSpPr>
        <p:spPr bwMode="auto">
          <a:xfrm>
            <a:off x="0" y="9429750"/>
            <a:ext cx="2946400" cy="496888"/>
          </a:xfrm>
          <a:prstGeom prst="rect">
            <a:avLst/>
          </a:prstGeom>
          <a:noFill/>
          <a:ln w="9525">
            <a:noFill/>
            <a:miter lim="800000"/>
            <a:headEnd/>
            <a:tailEnd/>
          </a:ln>
        </p:spPr>
        <p:txBody>
          <a:bodyPr vert="horz" wrap="square" lIns="93333" tIns="46666" rIns="93333" bIns="46666" numCol="1" anchor="b" anchorCtr="0" compatLnSpc="1">
            <a:prstTxWarp prst="textNoShape">
              <a:avLst/>
            </a:prstTxWarp>
          </a:bodyPr>
          <a:lstStyle>
            <a:lvl1pPr defTabSz="933450">
              <a:defRPr kumimoji="0" sz="1200">
                <a:solidFill>
                  <a:schemeClr val="tx1"/>
                </a:solidFill>
              </a:defRPr>
            </a:lvl1pPr>
          </a:lstStyle>
          <a:p>
            <a:pPr>
              <a:defRPr/>
            </a:pPr>
            <a:endParaRPr lang="en-US"/>
          </a:p>
        </p:txBody>
      </p:sp>
      <p:sp>
        <p:nvSpPr>
          <p:cNvPr id="2061" name="Rectangle 13"/>
          <p:cNvSpPr>
            <a:spLocks noGrp="1" noChangeArrowheads="1"/>
          </p:cNvSpPr>
          <p:nvPr>
            <p:ph type="sldNum" sz="quarter" idx="5"/>
          </p:nvPr>
        </p:nvSpPr>
        <p:spPr bwMode="auto">
          <a:xfrm>
            <a:off x="3851275" y="9429750"/>
            <a:ext cx="2946400" cy="496888"/>
          </a:xfrm>
          <a:prstGeom prst="rect">
            <a:avLst/>
          </a:prstGeom>
          <a:noFill/>
          <a:ln w="9525">
            <a:noFill/>
            <a:miter lim="800000"/>
            <a:headEnd/>
            <a:tailEnd/>
          </a:ln>
        </p:spPr>
        <p:txBody>
          <a:bodyPr vert="horz" wrap="square" lIns="93333" tIns="46666" rIns="93333" bIns="46666" numCol="1" anchor="b" anchorCtr="0" compatLnSpc="1">
            <a:prstTxWarp prst="textNoShape">
              <a:avLst/>
            </a:prstTxWarp>
          </a:bodyPr>
          <a:lstStyle>
            <a:lvl1pPr algn="r" defTabSz="933450">
              <a:defRPr kumimoji="0" sz="1200">
                <a:solidFill>
                  <a:schemeClr val="tx1"/>
                </a:solidFill>
              </a:defRPr>
            </a:lvl1pPr>
          </a:lstStyle>
          <a:p>
            <a:pPr>
              <a:defRPr/>
            </a:pPr>
            <a:fld id="{70E5366D-5FB0-4F8D-A92C-8A34EEC6508C}" type="slidenum">
              <a:rPr lang="en-US"/>
              <a:pPr>
                <a:defRPr/>
              </a:pPr>
              <a:t>‹#›</a:t>
            </a:fld>
            <a:endParaRPr lang="en-US"/>
          </a:p>
        </p:txBody>
      </p:sp>
    </p:spTree>
    <p:extLst>
      <p:ext uri="{BB962C8B-B14F-4D97-AF65-F5344CB8AC3E}">
        <p14:creationId xmlns="" xmlns:p14="http://schemas.microsoft.com/office/powerpoint/2010/main" val="59405276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F0FE3AC6-F9A4-44CC-A380-C76651E5BFBB}" type="slidenum">
              <a:rPr kumimoji="0" lang="en-US" sz="1200" smtClean="0">
                <a:solidFill>
                  <a:schemeClr val="tx1"/>
                </a:solidFill>
              </a:rPr>
              <a:pPr/>
              <a:t>2</a:t>
            </a:fld>
            <a:endParaRPr kumimoji="0" lang="en-US" sz="1200" smtClean="0">
              <a:solidFill>
                <a:schemeClr val="tx1"/>
              </a:solidFill>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44036"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23B92AE0-7BD0-4323-B457-9B4520C80DA4}" type="slidenum">
              <a:rPr kumimoji="0" lang="en-US" sz="1200" smtClean="0">
                <a:solidFill>
                  <a:schemeClr val="tx1"/>
                </a:solidFill>
              </a:rPr>
              <a:pPr/>
              <a:t>3</a:t>
            </a:fld>
            <a:endParaRPr kumimoji="0" lang="en-US" sz="1200" smtClean="0">
              <a:solidFill>
                <a:schemeClr val="tx1"/>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45060"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B5DF314E-511A-4856-921E-C1E22EFC1B9F}" type="slidenum">
              <a:rPr kumimoji="0" lang="en-US" sz="1200" smtClean="0">
                <a:solidFill>
                  <a:schemeClr val="tx1"/>
                </a:solidFill>
              </a:rPr>
              <a:pPr/>
              <a:t>4</a:t>
            </a:fld>
            <a:endParaRPr kumimoji="0" lang="en-US" sz="1200" smtClean="0">
              <a:solidFill>
                <a:schemeClr val="tx1"/>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960C3635-8483-4523-8D24-5BC356D73B7D}" type="slidenum">
              <a:rPr kumimoji="0" lang="en-US" sz="1200" smtClean="0">
                <a:solidFill>
                  <a:schemeClr val="tx1"/>
                </a:solidFill>
              </a:rPr>
              <a:pPr/>
              <a:t>5</a:t>
            </a:fld>
            <a:endParaRPr kumimoji="0" lang="en-US" sz="1200" smtClean="0">
              <a:solidFill>
                <a:schemeClr val="tx1"/>
              </a:solidFill>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9AA7E441-1E9D-4E93-B974-3B1D333D84C9}" type="slidenum">
              <a:rPr kumimoji="0" lang="en-US" sz="1200" smtClean="0">
                <a:solidFill>
                  <a:schemeClr val="tx1"/>
                </a:solidFill>
              </a:rPr>
              <a:pPr/>
              <a:t>6</a:t>
            </a:fld>
            <a:endParaRPr kumimoji="0" lang="en-US" sz="1200" smtClean="0">
              <a:solidFill>
                <a:schemeClr val="tx1"/>
              </a:solidFill>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081FA7A8-E4E4-428F-B516-72920F9D406F}" type="slidenum">
              <a:rPr kumimoji="0" lang="en-US" sz="1200" smtClean="0">
                <a:solidFill>
                  <a:schemeClr val="tx1"/>
                </a:solidFill>
              </a:rPr>
              <a:pPr/>
              <a:t>7</a:t>
            </a:fld>
            <a:endParaRPr kumimoji="0" lang="en-US" sz="1200" smtClean="0">
              <a:solidFill>
                <a:schemeClr val="tx1"/>
              </a:solidFill>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D7F0BEA4-8536-4DE7-A276-63BAB4683113}" type="slidenum">
              <a:rPr kumimoji="0" lang="en-US" sz="1200" smtClean="0">
                <a:solidFill>
                  <a:schemeClr val="tx1"/>
                </a:solidFill>
              </a:rPr>
              <a:pPr/>
              <a:t>8</a:t>
            </a:fld>
            <a:endParaRPr kumimoji="0" lang="en-US" sz="1200" smtClean="0">
              <a:solidFill>
                <a:schemeClr val="tx1"/>
              </a:solidFill>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2272ABD5-0BFF-43A1-A570-09E15DFE1BD7}" type="slidenum">
              <a:rPr kumimoji="0" lang="en-US" sz="1200" smtClean="0">
                <a:solidFill>
                  <a:schemeClr val="tx1"/>
                </a:solidFill>
              </a:rPr>
              <a:pPr/>
              <a:t>9</a:t>
            </a:fld>
            <a:endParaRPr kumimoji="0" lang="en-US" sz="1200" smtClean="0">
              <a:solidFill>
                <a:schemeClr val="tx1"/>
              </a:solidFill>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5EADEDF5-7515-4EA6-8447-DCAF6DD80487}" type="slidenum">
              <a:rPr kumimoji="0" lang="en-US" sz="1200" smtClean="0">
                <a:solidFill>
                  <a:schemeClr val="tx1"/>
                </a:solidFill>
              </a:rPr>
              <a:pPr/>
              <a:t>10</a:t>
            </a:fld>
            <a:endParaRPr kumimoji="0" lang="en-US" sz="1200" smtClean="0">
              <a:solidFill>
                <a:schemeClr val="tx1"/>
              </a:solidFill>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52228"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6CA414D1-9274-468E-94D5-3027E2D4B44D}" type="slidenum">
              <a:rPr kumimoji="0" lang="en-US" sz="1200" smtClean="0">
                <a:solidFill>
                  <a:schemeClr val="tx1"/>
                </a:solidFill>
              </a:rPr>
              <a:pPr/>
              <a:t>11</a:t>
            </a:fld>
            <a:endParaRPr kumimoji="0" lang="en-US" sz="1200" smtClean="0">
              <a:solidFill>
                <a:schemeClr val="tx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FB28D14C-6834-429E-B892-EABA4FD6AE00}" type="slidenum">
              <a:rPr kumimoji="0" lang="en-US" sz="1200" smtClean="0">
                <a:solidFill>
                  <a:schemeClr val="tx1"/>
                </a:solidFill>
              </a:rPr>
              <a:pPr/>
              <a:t>12</a:t>
            </a:fld>
            <a:endParaRPr kumimoji="0" lang="en-US" sz="1200" smtClean="0">
              <a:solidFill>
                <a:schemeClr val="tx1"/>
              </a:solidFill>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BAC45CA9-C8C1-4F6A-9301-7C390BDFE78A}" type="slidenum">
              <a:rPr kumimoji="0" lang="en-US" sz="1200" smtClean="0">
                <a:solidFill>
                  <a:schemeClr val="tx1"/>
                </a:solidFill>
              </a:rPr>
              <a:pPr/>
              <a:t>13</a:t>
            </a:fld>
            <a:endParaRPr kumimoji="0" lang="en-US" sz="1200" smtClean="0">
              <a:solidFill>
                <a:schemeClr val="tx1"/>
              </a:solidFill>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21F8EC21-0DD7-46BE-8E4A-DA8CC07DE1CD}" type="slidenum">
              <a:rPr kumimoji="0" lang="en-US" sz="1200" smtClean="0">
                <a:solidFill>
                  <a:schemeClr val="tx1"/>
                </a:solidFill>
              </a:rPr>
              <a:pPr/>
              <a:t>14</a:t>
            </a:fld>
            <a:endParaRPr kumimoji="0" lang="en-US" sz="1200" smtClean="0">
              <a:solidFill>
                <a:schemeClr val="tx1"/>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4571EC82-C687-421F-AE1A-FCF1C5895D49}" type="slidenum">
              <a:rPr kumimoji="0" lang="en-US" sz="1200" smtClean="0">
                <a:solidFill>
                  <a:schemeClr val="tx1"/>
                </a:solidFill>
              </a:rPr>
              <a:pPr/>
              <a:t>15</a:t>
            </a:fld>
            <a:endParaRPr kumimoji="0" lang="en-US" sz="1200" smtClean="0">
              <a:solidFill>
                <a:schemeClr val="tx1"/>
              </a:solidFill>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E5FB92AD-AD5E-4696-861A-45CFF7C49331}" type="slidenum">
              <a:rPr kumimoji="0" lang="en-US" sz="1200" smtClean="0">
                <a:solidFill>
                  <a:schemeClr val="tx1"/>
                </a:solidFill>
              </a:rPr>
              <a:pPr/>
              <a:t>16</a:t>
            </a:fld>
            <a:endParaRPr kumimoji="0" lang="en-US" sz="1200" smtClean="0">
              <a:solidFill>
                <a:schemeClr val="tx1"/>
              </a:solidFill>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5837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496B49F4-F203-4FCA-B15E-45FDDFD294D0}" type="slidenum">
              <a:rPr kumimoji="0" lang="en-US" sz="1200" smtClean="0">
                <a:solidFill>
                  <a:schemeClr val="tx1"/>
                </a:solidFill>
              </a:rPr>
              <a:pPr/>
              <a:t>17</a:t>
            </a:fld>
            <a:endParaRPr kumimoji="0" lang="en-US" sz="1200" smtClean="0">
              <a:solidFill>
                <a:schemeClr val="tx1"/>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361A39F8-1465-48F8-934D-51445FDEE5D9}" type="slidenum">
              <a:rPr kumimoji="0" lang="en-US" sz="1200" smtClean="0">
                <a:solidFill>
                  <a:schemeClr val="tx1"/>
                </a:solidFill>
              </a:rPr>
              <a:pPr/>
              <a:t>18</a:t>
            </a:fld>
            <a:endParaRPr kumimoji="0" lang="en-US" sz="1200" smtClean="0">
              <a:solidFill>
                <a:schemeClr val="tx1"/>
              </a:solidFill>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8AFE968A-7C60-4B0C-AD3B-5A2CA2E15505}" type="slidenum">
              <a:rPr kumimoji="0" lang="en-US" sz="1200" smtClean="0">
                <a:solidFill>
                  <a:schemeClr val="tx1"/>
                </a:solidFill>
              </a:rPr>
              <a:pPr/>
              <a:t>19</a:t>
            </a:fld>
            <a:endParaRPr kumimoji="0" lang="en-US" sz="1200" smtClean="0">
              <a:solidFill>
                <a:schemeClr val="tx1"/>
              </a:solidFill>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B5638A44-989B-4538-8311-822C4251C1B1}" type="slidenum">
              <a:rPr kumimoji="0" lang="en-US" sz="1200" smtClean="0">
                <a:solidFill>
                  <a:schemeClr val="tx1"/>
                </a:solidFill>
              </a:rPr>
              <a:pPr/>
              <a:t>20</a:t>
            </a:fld>
            <a:endParaRPr kumimoji="0" lang="en-US" sz="1200" smtClean="0">
              <a:solidFill>
                <a:schemeClr val="tx1"/>
              </a:solidFill>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96CF77EA-200A-4241-A4AD-C1A1070C1162}" type="slidenum">
              <a:rPr kumimoji="0" lang="en-US" sz="1200" smtClean="0">
                <a:solidFill>
                  <a:schemeClr val="tx1"/>
                </a:solidFill>
              </a:rPr>
              <a:pPr/>
              <a:t>21</a:t>
            </a:fld>
            <a:endParaRPr kumimoji="0" lang="en-US" sz="1200" smtClean="0">
              <a:solidFill>
                <a:schemeClr val="tx1"/>
              </a:solidFill>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6349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D8C59925-0257-41C4-AA14-02A5487E7416}" type="slidenum">
              <a:rPr kumimoji="0" lang="en-US" sz="1200" smtClean="0">
                <a:solidFill>
                  <a:schemeClr val="tx1"/>
                </a:solidFill>
              </a:rPr>
              <a:pPr/>
              <a:t>22</a:t>
            </a:fld>
            <a:endParaRPr kumimoji="0" lang="en-US" sz="1200" smtClean="0">
              <a:solidFill>
                <a:schemeClr val="tx1"/>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64516"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3BFF3A68-FDD2-4551-A9CC-1EDEDE60DB51}" type="slidenum">
              <a:rPr kumimoji="0" lang="en-US" sz="1200" smtClean="0">
                <a:solidFill>
                  <a:schemeClr val="tx1"/>
                </a:solidFill>
              </a:rPr>
              <a:pPr/>
              <a:t>23</a:t>
            </a:fld>
            <a:endParaRPr kumimoji="0" lang="en-US" sz="1200" smtClean="0">
              <a:solidFill>
                <a:schemeClr val="tx1"/>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65540"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0211039A-787B-4E76-A80A-A951D800186B}" type="slidenum">
              <a:rPr kumimoji="0" lang="en-US" sz="1200" smtClean="0">
                <a:solidFill>
                  <a:schemeClr val="tx1"/>
                </a:solidFill>
              </a:rPr>
              <a:pPr/>
              <a:t>24</a:t>
            </a:fld>
            <a:endParaRPr kumimoji="0" lang="en-US" sz="1200" smtClean="0">
              <a:solidFill>
                <a:schemeClr val="tx1"/>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66564"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2003F2D8-F380-4BCB-9314-6BD1D9297912}" type="slidenum">
              <a:rPr kumimoji="0" lang="en-US" sz="1200" smtClean="0">
                <a:solidFill>
                  <a:schemeClr val="tx1"/>
                </a:solidFill>
              </a:rPr>
              <a:pPr/>
              <a:t>25</a:t>
            </a:fld>
            <a:endParaRPr kumimoji="0" lang="en-US" sz="1200" smtClean="0">
              <a:solidFill>
                <a:schemeClr val="tx1"/>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67588"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5B92F4F0-9DF1-4844-9703-1B4C6ACE0EBE}" type="slidenum">
              <a:rPr kumimoji="0" lang="en-US" sz="1200" smtClean="0">
                <a:solidFill>
                  <a:schemeClr val="tx1"/>
                </a:solidFill>
              </a:rPr>
              <a:pPr/>
              <a:t>26</a:t>
            </a:fld>
            <a:endParaRPr kumimoji="0" lang="en-US" sz="1200" smtClean="0">
              <a:solidFill>
                <a:schemeClr val="tx1"/>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6861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8EC8706F-4124-4597-8D8C-DC390577FE81}" type="slidenum">
              <a:rPr kumimoji="0" lang="en-US" sz="1200" smtClean="0">
                <a:solidFill>
                  <a:schemeClr val="tx1"/>
                </a:solidFill>
              </a:rPr>
              <a:pPr/>
              <a:t>27</a:t>
            </a:fld>
            <a:endParaRPr kumimoji="0" lang="en-US" sz="1200" smtClean="0">
              <a:solidFill>
                <a:schemeClr val="tx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69636"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6EF4AE93-629D-40E0-A0B5-D2C1C3F4BDF3}" type="slidenum">
              <a:rPr kumimoji="0" lang="en-US" sz="1200" smtClean="0">
                <a:solidFill>
                  <a:schemeClr val="tx1"/>
                </a:solidFill>
              </a:rPr>
              <a:pPr/>
              <a:t>28</a:t>
            </a:fld>
            <a:endParaRPr kumimoji="0" lang="en-US" sz="1200" smtClean="0">
              <a:solidFill>
                <a:schemeClr val="tx1"/>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70660"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9BBB8247-3CCC-44BA-A132-A83B7E48E67C}" type="slidenum">
              <a:rPr kumimoji="0" lang="en-US" sz="1200" smtClean="0">
                <a:solidFill>
                  <a:schemeClr val="tx1"/>
                </a:solidFill>
              </a:rPr>
              <a:pPr/>
              <a:t>29</a:t>
            </a:fld>
            <a:endParaRPr kumimoji="0" lang="en-US" sz="1200" smtClean="0">
              <a:solidFill>
                <a:schemeClr val="tx1"/>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61C29BA4-7B12-4A82-9203-DADAFA1903EF}" type="slidenum">
              <a:rPr kumimoji="0" lang="en-US" sz="1200" smtClean="0">
                <a:solidFill>
                  <a:schemeClr val="tx1"/>
                </a:solidFill>
              </a:rPr>
              <a:pPr/>
              <a:t>30</a:t>
            </a:fld>
            <a:endParaRPr kumimoji="0" lang="en-US" sz="1200" smtClean="0">
              <a:solidFill>
                <a:schemeClr val="tx1"/>
              </a:solidFill>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0E09FC77-7119-4CC6-B7A8-FC697A21EB8C}" type="slidenum">
              <a:rPr kumimoji="0" lang="en-US" sz="1200" smtClean="0">
                <a:solidFill>
                  <a:schemeClr val="tx1"/>
                </a:solidFill>
              </a:rPr>
              <a:pPr/>
              <a:t>31</a:t>
            </a:fld>
            <a:endParaRPr kumimoji="0" lang="en-US" sz="1200" smtClean="0">
              <a:solidFill>
                <a:schemeClr val="tx1"/>
              </a:solidFill>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7373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5F6AB505-FB5D-4BC2-96A2-B51FF8B3D6C3}" type="slidenum">
              <a:rPr kumimoji="0" lang="en-US" sz="1200" smtClean="0">
                <a:solidFill>
                  <a:schemeClr val="tx1"/>
                </a:solidFill>
              </a:rPr>
              <a:pPr/>
              <a:t>32</a:t>
            </a:fld>
            <a:endParaRPr kumimoji="0" lang="en-US" sz="1200" smtClean="0">
              <a:solidFill>
                <a:schemeClr val="tx1"/>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0611123E-E3A7-4076-8352-34A90B1A688A}" type="slidenum">
              <a:rPr kumimoji="0" lang="en-US" sz="1200" smtClean="0">
                <a:solidFill>
                  <a:schemeClr val="tx1"/>
                </a:solidFill>
              </a:rPr>
              <a:pPr/>
              <a:t>33</a:t>
            </a:fld>
            <a:endParaRPr kumimoji="0" lang="en-US" sz="1200" smtClean="0">
              <a:solidFill>
                <a:schemeClr val="tx1"/>
              </a:solidFill>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13"/>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0CD5E095-BFEF-4BC5-9E07-AEDDF49BB804}" type="slidenum">
              <a:rPr kumimoji="0" lang="en-US" sz="1200" smtClean="0">
                <a:solidFill>
                  <a:schemeClr val="tx1"/>
                </a:solidFill>
              </a:rPr>
              <a:pPr/>
              <a:t>34</a:t>
            </a:fld>
            <a:endParaRPr kumimoji="0" lang="en-US" sz="1200" smtClean="0">
              <a:solidFill>
                <a:schemeClr val="tx1"/>
              </a:solidFill>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76804"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BDC18843-FD81-45CC-A72A-83A8FDCA007D}" type="slidenum">
              <a:rPr kumimoji="0" lang="en-US" sz="1200" smtClean="0">
                <a:solidFill>
                  <a:schemeClr val="tx1"/>
                </a:solidFill>
              </a:rPr>
              <a:pPr/>
              <a:t>35</a:t>
            </a:fld>
            <a:endParaRPr kumimoji="0" lang="en-US" sz="1200" smtClean="0">
              <a:solidFill>
                <a:schemeClr val="tx1"/>
              </a:solidFill>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0E5366D-5FB0-4F8D-A92C-8A34EEC6508C}" type="slidenum">
              <a:rPr lang="en-US" smtClean="0"/>
              <a:pPr>
                <a:defRPr/>
              </a:pPr>
              <a:t>36</a:t>
            </a:fld>
            <a:endParaRPr lang="en-US"/>
          </a:p>
        </p:txBody>
      </p:sp>
    </p:spTree>
    <p:extLst>
      <p:ext uri="{BB962C8B-B14F-4D97-AF65-F5344CB8AC3E}">
        <p14:creationId xmlns="" xmlns:p14="http://schemas.microsoft.com/office/powerpoint/2010/main" val="25421119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77828"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60EE2D9A-9A5C-4967-B2AD-662C35DFA880}" type="slidenum">
              <a:rPr kumimoji="0" lang="en-US" sz="1200" smtClean="0">
                <a:solidFill>
                  <a:schemeClr val="tx1"/>
                </a:solidFill>
              </a:rPr>
              <a:pPr/>
              <a:t>37</a:t>
            </a:fld>
            <a:endParaRPr kumimoji="0" lang="en-US" sz="1200" smtClean="0">
              <a:solidFill>
                <a:schemeClr val="tx1"/>
              </a:solidFil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7885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88C1B48D-A3E8-438A-A4EB-3B1DD532E118}" type="slidenum">
              <a:rPr kumimoji="0" lang="en-US" sz="1200" smtClean="0">
                <a:solidFill>
                  <a:schemeClr val="tx1"/>
                </a:solidFill>
              </a:rPr>
              <a:pPr/>
              <a:t>38</a:t>
            </a:fld>
            <a:endParaRPr kumimoji="0" lang="en-US" sz="1200" smtClean="0">
              <a:solidFill>
                <a:schemeClr val="tx1"/>
              </a:solidFill>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79876"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5DCA8622-C99D-42C3-9635-12F9F4862C49}" type="slidenum">
              <a:rPr kumimoji="0" lang="en-US" sz="1200" smtClean="0">
                <a:solidFill>
                  <a:schemeClr val="tx1"/>
                </a:solidFill>
              </a:rPr>
              <a:pPr/>
              <a:t>39</a:t>
            </a:fld>
            <a:endParaRPr kumimoji="0" lang="en-US" sz="1200" smtClean="0">
              <a:solidFill>
                <a:schemeClr val="tx1"/>
              </a:solidFill>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0E5366D-5FB0-4F8D-A92C-8A34EEC6508C}" type="slidenum">
              <a:rPr lang="en-US" smtClean="0"/>
              <a:pPr>
                <a:defRPr/>
              </a:pPr>
              <a:t>40</a:t>
            </a:fld>
            <a:endParaRPr lang="en-US"/>
          </a:p>
        </p:txBody>
      </p:sp>
    </p:spTree>
    <p:extLst>
      <p:ext uri="{BB962C8B-B14F-4D97-AF65-F5344CB8AC3E}">
        <p14:creationId xmlns="" xmlns:p14="http://schemas.microsoft.com/office/powerpoint/2010/main" val="6746461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0E5366D-5FB0-4F8D-A92C-8A34EEC6508C}" type="slidenum">
              <a:rPr lang="en-US" smtClean="0"/>
              <a:pPr>
                <a:defRPr/>
              </a:pPr>
              <a:t>41</a:t>
            </a:fld>
            <a:endParaRPr lang="en-US"/>
          </a:p>
        </p:txBody>
      </p:sp>
    </p:spTree>
    <p:extLst>
      <p:ext uri="{BB962C8B-B14F-4D97-AF65-F5344CB8AC3E}">
        <p14:creationId xmlns="" xmlns:p14="http://schemas.microsoft.com/office/powerpoint/2010/main" val="267243383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0E5366D-5FB0-4F8D-A92C-8A34EEC6508C}" type="slidenum">
              <a:rPr lang="en-US" smtClean="0"/>
              <a:pPr>
                <a:defRPr/>
              </a:pPr>
              <a:t>42</a:t>
            </a:fld>
            <a:endParaRPr lang="en-US"/>
          </a:p>
        </p:txBody>
      </p:sp>
    </p:spTree>
    <p:extLst>
      <p:ext uri="{BB962C8B-B14F-4D97-AF65-F5344CB8AC3E}">
        <p14:creationId xmlns="" xmlns:p14="http://schemas.microsoft.com/office/powerpoint/2010/main" val="40832530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70E5366D-5FB0-4F8D-A92C-8A34EEC6508C}" type="slidenum">
              <a:rPr lang="en-US" smtClean="0"/>
              <a:pPr>
                <a:defRPr/>
              </a:pPr>
              <a:t>43</a:t>
            </a:fld>
            <a:endParaRPr lang="en-US"/>
          </a:p>
        </p:txBody>
      </p:sp>
    </p:spTree>
    <p:extLst>
      <p:ext uri="{BB962C8B-B14F-4D97-AF65-F5344CB8AC3E}">
        <p14:creationId xmlns="" xmlns:p14="http://schemas.microsoft.com/office/powerpoint/2010/main" val="245809320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smtClean="0"/>
          </a:p>
        </p:txBody>
      </p:sp>
      <p:sp>
        <p:nvSpPr>
          <p:cNvPr id="80900"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defTabSz="933450">
              <a:defRPr kumimoji="1" sz="2400">
                <a:solidFill>
                  <a:schemeClr val="bg2"/>
                </a:solidFill>
                <a:latin typeface="Arial" pitchFamily="34" charset="0"/>
              </a:defRPr>
            </a:lvl1pPr>
            <a:lvl2pPr marL="742950" indent="-285750" defTabSz="933450">
              <a:defRPr kumimoji="1" sz="2400">
                <a:solidFill>
                  <a:schemeClr val="bg2"/>
                </a:solidFill>
                <a:latin typeface="Arial" pitchFamily="34" charset="0"/>
              </a:defRPr>
            </a:lvl2pPr>
            <a:lvl3pPr marL="1143000" indent="-228600" defTabSz="933450">
              <a:defRPr kumimoji="1" sz="2400">
                <a:solidFill>
                  <a:schemeClr val="bg2"/>
                </a:solidFill>
                <a:latin typeface="Arial" pitchFamily="34" charset="0"/>
              </a:defRPr>
            </a:lvl3pPr>
            <a:lvl4pPr marL="1600200" indent="-228600" defTabSz="933450">
              <a:defRPr kumimoji="1" sz="2400">
                <a:solidFill>
                  <a:schemeClr val="bg2"/>
                </a:solidFill>
                <a:latin typeface="Arial" pitchFamily="34" charset="0"/>
              </a:defRPr>
            </a:lvl4pPr>
            <a:lvl5pPr marL="2057400" indent="-228600" defTabSz="933450">
              <a:defRPr kumimoji="1" sz="2400">
                <a:solidFill>
                  <a:schemeClr val="bg2"/>
                </a:solidFill>
                <a:latin typeface="Arial" pitchFamily="34" charset="0"/>
              </a:defRPr>
            </a:lvl5pPr>
            <a:lvl6pPr marL="2514600" indent="-228600" defTabSz="933450" eaLnBrk="0" fontAlgn="base" hangingPunct="0">
              <a:spcBef>
                <a:spcPct val="0"/>
              </a:spcBef>
              <a:spcAft>
                <a:spcPct val="0"/>
              </a:spcAft>
              <a:defRPr kumimoji="1" sz="2400">
                <a:solidFill>
                  <a:schemeClr val="bg2"/>
                </a:solidFill>
                <a:latin typeface="Arial" pitchFamily="34" charset="0"/>
              </a:defRPr>
            </a:lvl6pPr>
            <a:lvl7pPr marL="2971800" indent="-228600" defTabSz="933450" eaLnBrk="0" fontAlgn="base" hangingPunct="0">
              <a:spcBef>
                <a:spcPct val="0"/>
              </a:spcBef>
              <a:spcAft>
                <a:spcPct val="0"/>
              </a:spcAft>
              <a:defRPr kumimoji="1" sz="2400">
                <a:solidFill>
                  <a:schemeClr val="bg2"/>
                </a:solidFill>
                <a:latin typeface="Arial" pitchFamily="34" charset="0"/>
              </a:defRPr>
            </a:lvl7pPr>
            <a:lvl8pPr marL="3429000" indent="-228600" defTabSz="933450" eaLnBrk="0" fontAlgn="base" hangingPunct="0">
              <a:spcBef>
                <a:spcPct val="0"/>
              </a:spcBef>
              <a:spcAft>
                <a:spcPct val="0"/>
              </a:spcAft>
              <a:defRPr kumimoji="1" sz="2400">
                <a:solidFill>
                  <a:schemeClr val="bg2"/>
                </a:solidFill>
                <a:latin typeface="Arial" pitchFamily="34" charset="0"/>
              </a:defRPr>
            </a:lvl8pPr>
            <a:lvl9pPr marL="3886200" indent="-228600" defTabSz="933450" eaLnBrk="0" fontAlgn="base" hangingPunct="0">
              <a:spcBef>
                <a:spcPct val="0"/>
              </a:spcBef>
              <a:spcAft>
                <a:spcPct val="0"/>
              </a:spcAft>
              <a:defRPr kumimoji="1" sz="2400">
                <a:solidFill>
                  <a:schemeClr val="bg2"/>
                </a:solidFill>
                <a:latin typeface="Arial" pitchFamily="34" charset="0"/>
              </a:defRPr>
            </a:lvl9pPr>
          </a:lstStyle>
          <a:p>
            <a:fld id="{680E504F-596C-40ED-B760-CCB91D4C293D}" type="slidenum">
              <a:rPr kumimoji="0" lang="en-US" sz="1200" smtClean="0">
                <a:solidFill>
                  <a:schemeClr val="tx1"/>
                </a:solidFill>
              </a:rPr>
              <a:pPr/>
              <a:t>44</a:t>
            </a:fld>
            <a:endParaRPr kumimoji="0" lang="en-US" sz="1200" smtClean="0">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Tree>
  </p:cSld>
  <p:clrMapOvr>
    <a:masterClrMapping/>
  </p:clrMapOvr>
  <p:transition advClick="0" advTm="0">
    <p:cu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Click="0" advTm="0">
    <p:cu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Tree>
  </p:cSld>
  <p:clrMapOvr>
    <a:masterClrMapping/>
  </p:clrMapOvr>
  <p:transition advClick="0" advTm="0">
    <p:cu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Click="0" advTm="0">
    <p:cu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7"/>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7"/>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Click="0" advTm="0">
    <p:cu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Tree>
  </p:cSld>
  <p:clrMapOvr>
    <a:masterClrMapping/>
  </p:clrMapOvr>
  <p:transition advClick="0" advTm="0">
    <p:cu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advClick="0" advTm="0">
    <p:cu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73053"/>
            <a:ext cx="3008314" cy="1162051"/>
          </a:xfrm>
          <a:prstGeom prst="rect">
            <a:avLst/>
          </a:prstGeom>
        </p:spPr>
        <p:txBody>
          <a:bodyPr anchor="b"/>
          <a:lstStyle>
            <a:lvl1pPr algn="l">
              <a:defRPr sz="1900" b="1"/>
            </a:lvl1pPr>
          </a:lstStyle>
          <a:p>
            <a:r>
              <a:rPr lang="en-US" smtClean="0"/>
              <a:t>Click to edit Master title style</a:t>
            </a:r>
            <a:endParaRPr lang="en-US"/>
          </a:p>
        </p:txBody>
      </p:sp>
      <p:sp>
        <p:nvSpPr>
          <p:cNvPr id="3" name="Content Placeholder 2"/>
          <p:cNvSpPr>
            <a:spLocks noGrp="1"/>
          </p:cNvSpPr>
          <p:nvPr>
            <p:ph idx="1"/>
          </p:nvPr>
        </p:nvSpPr>
        <p:spPr>
          <a:xfrm>
            <a:off x="3575051" y="273053"/>
            <a:ext cx="5111750" cy="5853115"/>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Tree>
  </p:cSld>
  <p:clrMapOvr>
    <a:masterClrMapping/>
  </p:clrMapOvr>
  <p:transition advClick="0" advTm="0">
    <p:cu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smtClean="0"/>
              <a:t>Click icon to add picture</a:t>
            </a:r>
            <a:endParaRPr lang="en-US"/>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Tree>
  </p:cSld>
  <p:clrMapOvr>
    <a:masterClrMapping/>
  </p:clrMapOvr>
  <p:transition advClick="0" advTm="0">
    <p:cu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Click="0" advTm="0">
    <p:cu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4"/>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Click="0" advTm="0">
    <p:cu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213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5"/>
          <p:cNvSpPr>
            <a:spLocks noGrp="1" noChangeArrowheads="1"/>
          </p:cNvSpPr>
          <p:nvPr>
            <p:ph type="dt" sz="half" idx="10"/>
          </p:nvPr>
        </p:nvSpPr>
        <p:spPr>
          <a:xfrm>
            <a:off x="304800" y="6248400"/>
            <a:ext cx="1905000" cy="457200"/>
          </a:xfrm>
          <a:prstGeom prst="rect">
            <a:avLst/>
          </a:prstGeom>
          <a:ln/>
        </p:spPr>
        <p:txBody>
          <a:bodyPr/>
          <a:lstStyle>
            <a:lvl1pPr>
              <a:defRPr/>
            </a:lvl1pPr>
          </a:lstStyle>
          <a:p>
            <a:pPr>
              <a:defRPr/>
            </a:pPr>
            <a:endParaRPr lang="en-US"/>
          </a:p>
        </p:txBody>
      </p:sp>
      <p:sp>
        <p:nvSpPr>
          <p:cNvPr id="4" name="Rectangle 6"/>
          <p:cNvSpPr>
            <a:spLocks noGrp="1" noChangeArrowheads="1"/>
          </p:cNvSpPr>
          <p:nvPr>
            <p:ph type="ftr" sz="quarter" idx="11"/>
          </p:nvPr>
        </p:nvSpPr>
        <p:spPr>
          <a:xfrm>
            <a:off x="3581400" y="6248400"/>
            <a:ext cx="2895600" cy="457200"/>
          </a:xfrm>
          <a:prstGeom prst="rect">
            <a:avLst/>
          </a:prstGeom>
          <a:ln/>
        </p:spPr>
        <p:txBody>
          <a:bodyPr/>
          <a:lstStyle>
            <a:lvl1pPr>
              <a:defRPr/>
            </a:lvl1pPr>
          </a:lstStyle>
          <a:p>
            <a:pPr>
              <a:defRPr/>
            </a:pPr>
            <a:endParaRPr lang="en-US"/>
          </a:p>
        </p:txBody>
      </p:sp>
      <p:sp>
        <p:nvSpPr>
          <p:cNvPr id="5" name="Rectangle 7"/>
          <p:cNvSpPr>
            <a:spLocks noGrp="1" noChangeArrowheads="1"/>
          </p:cNvSpPr>
          <p:nvPr>
            <p:ph type="sldNum" sz="quarter" idx="12"/>
          </p:nvPr>
        </p:nvSpPr>
        <p:spPr>
          <a:xfrm>
            <a:off x="7010400" y="6324600"/>
            <a:ext cx="1905000" cy="457200"/>
          </a:xfrm>
          <a:prstGeom prst="rect">
            <a:avLst/>
          </a:prstGeom>
          <a:ln/>
        </p:spPr>
        <p:txBody>
          <a:bodyPr/>
          <a:lstStyle>
            <a:lvl1pPr>
              <a:defRPr/>
            </a:lvl1pPr>
          </a:lstStyle>
          <a:p>
            <a:pPr>
              <a:defRPr/>
            </a:pPr>
            <a:fld id="{A940DED7-99A4-425D-AB53-B37AFDE6E7A4}" type="slidenum">
              <a:rPr lang="en-US"/>
              <a:pPr>
                <a:defRPr/>
              </a:pPr>
              <a:t>‹#›</a:t>
            </a:fld>
            <a:endParaRPr lang="en-US"/>
          </a:p>
        </p:txBody>
      </p:sp>
    </p:spTree>
    <p:extLst>
      <p:ext uri="{BB962C8B-B14F-4D97-AF65-F5344CB8AC3E}">
        <p14:creationId xmlns="" xmlns:p14="http://schemas.microsoft.com/office/powerpoint/2010/main" val="2846594830"/>
      </p:ext>
    </p:extLst>
  </p:cSld>
  <p:clrMapOvr>
    <a:masterClrMapping/>
  </p:clrMapOvr>
  <p:transition advClick="0" advTm="0">
    <p:cu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bg1">
                <a:tint val="45000"/>
                <a:shade val="99000"/>
                <a:satMod val="350000"/>
              </a:schemeClr>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228600" y="6553200"/>
            <a:ext cx="93726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8" name="Straight Connector 7"/>
          <p:cNvCxnSpPr/>
          <p:nvPr/>
        </p:nvCxnSpPr>
        <p:spPr>
          <a:xfrm rot="10800000">
            <a:off x="-76200" y="914400"/>
            <a:ext cx="9220200" cy="0"/>
          </a:xfrm>
          <a:prstGeom prst="line">
            <a:avLst/>
          </a:prstGeom>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76200" y="0"/>
            <a:ext cx="9144000" cy="830997"/>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8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Online</a:t>
            </a:r>
          </a:p>
        </p:txBody>
      </p:sp>
      <p:pic>
        <p:nvPicPr>
          <p:cNvPr id="10" name="Picture 9" descr="70564main_nesc_logo.jpg"/>
          <p:cNvPicPr>
            <a:picLocks noChangeAspect="1"/>
          </p:cNvPicPr>
          <p:nvPr/>
        </p:nvPicPr>
        <p:blipFill>
          <a:blip r:embed="rId14" cstate="print"/>
          <a:stretch>
            <a:fillRect/>
          </a:stretch>
        </p:blipFill>
        <p:spPr>
          <a:xfrm>
            <a:off x="8229600" y="76200"/>
            <a:ext cx="783294" cy="783294"/>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0" i="1" dirty="0" smtClean="0">
                <a:latin typeface="+mj-lt"/>
              </a:rPr>
              <a:t>Learning from the Past, Looking to the Future</a:t>
            </a:r>
            <a:endParaRPr lang="en-US" sz="1200" b="0" i="1" dirty="0">
              <a:latin typeface="+mj-lt"/>
            </a:endParaRP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ransition advClick="0" advTm="0">
    <p:cut/>
  </p:transition>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wav"/><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audio2.wav"/><Relationship Id="rId1" Type="http://schemas.openxmlformats.org/officeDocument/2006/relationships/tags" Target="../tags/tag3.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wav"/><Relationship Id="rId1" Type="http://schemas.openxmlformats.org/officeDocument/2006/relationships/tags" Target="../tags/tag4.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audio4.wav"/><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5.wav"/><Relationship Id="rId1" Type="http://schemas.openxmlformats.org/officeDocument/2006/relationships/tags" Target="../tags/tag6.xml"/><Relationship Id="rId5" Type="http://schemas.openxmlformats.org/officeDocument/2006/relationships/image" Target="../media/image11.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6.wav"/><Relationship Id="rId1" Type="http://schemas.openxmlformats.org/officeDocument/2006/relationships/tags" Target="../tags/tag7.xml"/><Relationship Id="rId5" Type="http://schemas.openxmlformats.org/officeDocument/2006/relationships/image" Target="../media/image12.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audio" Target="../media/audio7.wav"/><Relationship Id="rId7" Type="http://schemas.openxmlformats.org/officeDocument/2006/relationships/image" Target="../media/image14.jpe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13.jpe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audio8.wav"/><Relationship Id="rId7" Type="http://schemas.openxmlformats.org/officeDocument/2006/relationships/image" Target="../media/image11.png"/><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image" Target="../media/image16.jpe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audio9.wav"/><Relationship Id="rId1" Type="http://schemas.openxmlformats.org/officeDocument/2006/relationships/tags" Target="../tags/tag12.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0.wav"/><Relationship Id="rId1" Type="http://schemas.openxmlformats.org/officeDocument/2006/relationships/tags" Target="../tags/tag13.xml"/><Relationship Id="rId6" Type="http://schemas.openxmlformats.org/officeDocument/2006/relationships/image" Target="../media/image11.png"/><Relationship Id="rId5" Type="http://schemas.openxmlformats.org/officeDocument/2006/relationships/image" Target="../media/image19.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1.wav"/><Relationship Id="rId1" Type="http://schemas.openxmlformats.org/officeDocument/2006/relationships/tags" Target="../tags/tag14.xml"/><Relationship Id="rId5" Type="http://schemas.openxmlformats.org/officeDocument/2006/relationships/image" Target="../media/image11.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2.wav"/><Relationship Id="rId1" Type="http://schemas.openxmlformats.org/officeDocument/2006/relationships/tags" Target="../tags/tag15.xml"/><Relationship Id="rId6" Type="http://schemas.openxmlformats.org/officeDocument/2006/relationships/image" Target="../media/image11.png"/><Relationship Id="rId5" Type="http://schemas.openxmlformats.org/officeDocument/2006/relationships/image" Target="../media/image20.jpe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3.wav"/><Relationship Id="rId1" Type="http://schemas.openxmlformats.org/officeDocument/2006/relationships/tags" Target="../tags/tag16.xml"/><Relationship Id="rId6" Type="http://schemas.openxmlformats.org/officeDocument/2006/relationships/image" Target="../media/image11.png"/><Relationship Id="rId5" Type="http://schemas.openxmlformats.org/officeDocument/2006/relationships/image" Target="../media/image21.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4.wav"/><Relationship Id="rId1" Type="http://schemas.openxmlformats.org/officeDocument/2006/relationships/tags" Target="../tags/tag17.xml"/><Relationship Id="rId6" Type="http://schemas.openxmlformats.org/officeDocument/2006/relationships/image" Target="../media/image11.png"/><Relationship Id="rId5" Type="http://schemas.openxmlformats.org/officeDocument/2006/relationships/image" Target="../media/image22.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5.wav"/><Relationship Id="rId1" Type="http://schemas.openxmlformats.org/officeDocument/2006/relationships/tags" Target="../tags/tag18.xml"/><Relationship Id="rId6" Type="http://schemas.openxmlformats.org/officeDocument/2006/relationships/image" Target="../media/image11.png"/><Relationship Id="rId5" Type="http://schemas.openxmlformats.org/officeDocument/2006/relationships/image" Target="../media/image23.png"/><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6.wav"/><Relationship Id="rId1" Type="http://schemas.openxmlformats.org/officeDocument/2006/relationships/tags" Target="../tags/tag19.xml"/><Relationship Id="rId6" Type="http://schemas.openxmlformats.org/officeDocument/2006/relationships/image" Target="../media/image11.png"/><Relationship Id="rId5" Type="http://schemas.openxmlformats.org/officeDocument/2006/relationships/image" Target="../media/image24.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7.wav"/><Relationship Id="rId1" Type="http://schemas.openxmlformats.org/officeDocument/2006/relationships/tags" Target="../tags/tag20.xml"/><Relationship Id="rId6" Type="http://schemas.openxmlformats.org/officeDocument/2006/relationships/image" Target="../media/image11.png"/><Relationship Id="rId5" Type="http://schemas.openxmlformats.org/officeDocument/2006/relationships/image" Target="../media/image25.emf"/><Relationship Id="rId4"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8.wav"/><Relationship Id="rId1" Type="http://schemas.openxmlformats.org/officeDocument/2006/relationships/tags" Target="../tags/tag21.xml"/><Relationship Id="rId6" Type="http://schemas.openxmlformats.org/officeDocument/2006/relationships/image" Target="../media/image11.png"/><Relationship Id="rId5" Type="http://schemas.openxmlformats.org/officeDocument/2006/relationships/image" Target="../media/image26.emf"/><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audio" Target="../media/audio19.wav"/><Relationship Id="rId7" Type="http://schemas.openxmlformats.org/officeDocument/2006/relationships/image" Target="../media/image11.png"/><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image" Target="../media/image27.jpeg"/><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0.wav"/><Relationship Id="rId1" Type="http://schemas.openxmlformats.org/officeDocument/2006/relationships/tags" Target="../tags/tag24.xml"/><Relationship Id="rId5" Type="http://schemas.openxmlformats.org/officeDocument/2006/relationships/image" Target="../media/image11.pn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1.wav"/><Relationship Id="rId1" Type="http://schemas.openxmlformats.org/officeDocument/2006/relationships/tags" Target="../tags/tag25.xml"/><Relationship Id="rId5" Type="http://schemas.openxmlformats.org/officeDocument/2006/relationships/image" Target="../media/image11.png"/><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audio" Target="../media/audio22.wav"/><Relationship Id="rId7" Type="http://schemas.openxmlformats.org/officeDocument/2006/relationships/image" Target="../media/image11.png"/><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image" Target="../media/image28.emf"/><Relationship Id="rId5" Type="http://schemas.openxmlformats.org/officeDocument/2006/relationships/notesSlide" Target="../notesSlides/notesSlide22.xml"/><Relationship Id="rId4"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audio" Target="../media/audio23.wav"/><Relationship Id="rId7" Type="http://schemas.openxmlformats.org/officeDocument/2006/relationships/image" Target="../media/image29.emf"/><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image" Target="../media/image11.png"/><Relationship Id="rId5" Type="http://schemas.openxmlformats.org/officeDocument/2006/relationships/notesSlide" Target="../notesSlides/notesSlide23.xml"/><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4.wav"/><Relationship Id="rId1" Type="http://schemas.openxmlformats.org/officeDocument/2006/relationships/tags" Target="../tags/tag30.xml"/><Relationship Id="rId6" Type="http://schemas.openxmlformats.org/officeDocument/2006/relationships/image" Target="../media/image11.png"/><Relationship Id="rId5" Type="http://schemas.openxmlformats.org/officeDocument/2006/relationships/image" Target="../media/image30.png"/><Relationship Id="rId4"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5.wav"/><Relationship Id="rId1" Type="http://schemas.openxmlformats.org/officeDocument/2006/relationships/tags" Target="../tags/tag31.xml"/><Relationship Id="rId5" Type="http://schemas.openxmlformats.org/officeDocument/2006/relationships/image" Target="../media/image11.png"/><Relationship Id="rId4"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6.wav"/><Relationship Id="rId1" Type="http://schemas.openxmlformats.org/officeDocument/2006/relationships/tags" Target="../tags/tag32.xml"/><Relationship Id="rId5" Type="http://schemas.openxmlformats.org/officeDocument/2006/relationships/image" Target="../media/image11.png"/><Relationship Id="rId4"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7.wav"/><Relationship Id="rId1" Type="http://schemas.openxmlformats.org/officeDocument/2006/relationships/tags" Target="../tags/tag33.xml"/><Relationship Id="rId5" Type="http://schemas.openxmlformats.org/officeDocument/2006/relationships/image" Target="../media/image11.png"/><Relationship Id="rId4" Type="http://schemas.openxmlformats.org/officeDocument/2006/relationships/notesSlide" Target="../notesSlides/notesSlide27.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8.wav"/><Relationship Id="rId1" Type="http://schemas.openxmlformats.org/officeDocument/2006/relationships/tags" Target="../tags/tag34.xml"/><Relationship Id="rId6" Type="http://schemas.openxmlformats.org/officeDocument/2006/relationships/image" Target="../media/image11.png"/><Relationship Id="rId5" Type="http://schemas.openxmlformats.org/officeDocument/2006/relationships/image" Target="../media/image31.emf"/><Relationship Id="rId4"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9.wav"/><Relationship Id="rId1" Type="http://schemas.openxmlformats.org/officeDocument/2006/relationships/tags" Target="../tags/tag35.xml"/><Relationship Id="rId6" Type="http://schemas.openxmlformats.org/officeDocument/2006/relationships/image" Target="../media/image11.png"/><Relationship Id="rId5" Type="http://schemas.openxmlformats.org/officeDocument/2006/relationships/image" Target="../media/image32.png"/><Relationship Id="rId4"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0.wav"/><Relationship Id="rId1" Type="http://schemas.openxmlformats.org/officeDocument/2006/relationships/tags" Target="../tags/tag36.xml"/><Relationship Id="rId5" Type="http://schemas.openxmlformats.org/officeDocument/2006/relationships/image" Target="../media/image11.png"/><Relationship Id="rId4"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1.wav"/><Relationship Id="rId1" Type="http://schemas.openxmlformats.org/officeDocument/2006/relationships/tags" Target="../tags/tag37.xml"/><Relationship Id="rId6" Type="http://schemas.openxmlformats.org/officeDocument/2006/relationships/image" Target="../media/image11.png"/><Relationship Id="rId5" Type="http://schemas.openxmlformats.org/officeDocument/2006/relationships/image" Target="../media/image33.emf"/><Relationship Id="rId4"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2.wav"/><Relationship Id="rId1" Type="http://schemas.openxmlformats.org/officeDocument/2006/relationships/tags" Target="../tags/tag38.xml"/><Relationship Id="rId5" Type="http://schemas.openxmlformats.org/officeDocument/2006/relationships/image" Target="../media/image11.png"/><Relationship Id="rId4"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3.wav"/><Relationship Id="rId1" Type="http://schemas.openxmlformats.org/officeDocument/2006/relationships/tags" Target="../tags/tag39.xml"/><Relationship Id="rId5" Type="http://schemas.openxmlformats.org/officeDocument/2006/relationships/image" Target="../media/image34.png"/><Relationship Id="rId4"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4.wav"/><Relationship Id="rId1" Type="http://schemas.openxmlformats.org/officeDocument/2006/relationships/tags" Target="../tags/tag40.xml"/><Relationship Id="rId6" Type="http://schemas.openxmlformats.org/officeDocument/2006/relationships/image" Target="../media/image11.png"/><Relationship Id="rId5" Type="http://schemas.openxmlformats.org/officeDocument/2006/relationships/image" Target="../media/image35.emf"/><Relationship Id="rId4"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5.wav"/><Relationship Id="rId1" Type="http://schemas.openxmlformats.org/officeDocument/2006/relationships/tags" Target="../tags/tag41.xml"/><Relationship Id="rId6" Type="http://schemas.openxmlformats.org/officeDocument/2006/relationships/image" Target="../media/image11.png"/><Relationship Id="rId5" Type="http://schemas.openxmlformats.org/officeDocument/2006/relationships/image" Target="../media/image36.emf"/><Relationship Id="rId4"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6.wav"/><Relationship Id="rId1" Type="http://schemas.openxmlformats.org/officeDocument/2006/relationships/tags" Target="../tags/tag42.xml"/><Relationship Id="rId5" Type="http://schemas.openxmlformats.org/officeDocument/2006/relationships/image" Target="../media/image11.png"/><Relationship Id="rId4"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7.wav"/><Relationship Id="rId1" Type="http://schemas.openxmlformats.org/officeDocument/2006/relationships/tags" Target="../tags/tag43.xml"/><Relationship Id="rId5" Type="http://schemas.openxmlformats.org/officeDocument/2006/relationships/image" Target="../media/image11.png"/><Relationship Id="rId4"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8.wav"/><Relationship Id="rId1" Type="http://schemas.openxmlformats.org/officeDocument/2006/relationships/tags" Target="../tags/tag44.xml"/><Relationship Id="rId6" Type="http://schemas.openxmlformats.org/officeDocument/2006/relationships/image" Target="../media/image11.png"/><Relationship Id="rId5" Type="http://schemas.openxmlformats.org/officeDocument/2006/relationships/image" Target="../media/image37.emf"/><Relationship Id="rId4" Type="http://schemas.openxmlformats.org/officeDocument/2006/relationships/notesSlide" Target="../notesSlides/notesSlide38.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9.wav"/><Relationship Id="rId1" Type="http://schemas.openxmlformats.org/officeDocument/2006/relationships/tags" Target="../tags/tag45.xml"/><Relationship Id="rId6" Type="http://schemas.openxmlformats.org/officeDocument/2006/relationships/image" Target="../media/image11.png"/><Relationship Id="rId5" Type="http://schemas.openxmlformats.org/officeDocument/2006/relationships/image" Target="../media/image38.emf"/><Relationship Id="rId4"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0.wav"/><Relationship Id="rId1" Type="http://schemas.openxmlformats.org/officeDocument/2006/relationships/tags" Target="../tags/tag46.xml"/><Relationship Id="rId5" Type="http://schemas.openxmlformats.org/officeDocument/2006/relationships/image" Target="../media/image11.png"/><Relationship Id="rId4" Type="http://schemas.openxmlformats.org/officeDocument/2006/relationships/notesSlide" Target="../notesSlides/notesSlide40.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1.wav"/><Relationship Id="rId1" Type="http://schemas.openxmlformats.org/officeDocument/2006/relationships/tags" Target="../tags/tag47.xml"/><Relationship Id="rId5" Type="http://schemas.openxmlformats.org/officeDocument/2006/relationships/image" Target="../media/image11.png"/><Relationship Id="rId4" Type="http://schemas.openxmlformats.org/officeDocument/2006/relationships/notesSlide" Target="../notesSlides/notesSlide41.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2.wav"/><Relationship Id="rId1" Type="http://schemas.openxmlformats.org/officeDocument/2006/relationships/tags" Target="../tags/tag48.xml"/><Relationship Id="rId6" Type="http://schemas.openxmlformats.org/officeDocument/2006/relationships/image" Target="../media/image11.png"/><Relationship Id="rId5" Type="http://schemas.openxmlformats.org/officeDocument/2006/relationships/image" Target="../media/image39.emf"/><Relationship Id="rId4" Type="http://schemas.openxmlformats.org/officeDocument/2006/relationships/notesSlide" Target="../notesSlides/notesSlide42.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3.wav"/><Relationship Id="rId1" Type="http://schemas.openxmlformats.org/officeDocument/2006/relationships/tags" Target="../tags/tag49.xml"/><Relationship Id="rId5" Type="http://schemas.openxmlformats.org/officeDocument/2006/relationships/image" Target="../media/image11.png"/><Relationship Id="rId4" Type="http://schemas.openxmlformats.org/officeDocument/2006/relationships/notesSlide" Target="../notesSlides/notesSlide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Ten Seconds</a:t>
            </a:r>
            <a:endParaRPr lang="en-US" dirty="0"/>
          </a:p>
        </p:txBody>
      </p:sp>
    </p:spTree>
  </p:cSld>
  <p:clrMapOvr>
    <a:masterClrMapping/>
  </p:clrMapOvr>
  <p:transition advClick="0" advTm="1000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8DCF7B5C-52C6-4DE4-979B-BA8B42A01115}" type="slidenum">
              <a:rPr lang="en-US" sz="1400" smtClean="0"/>
              <a:pPr/>
              <a:t>2</a:t>
            </a:fld>
            <a:endParaRPr lang="en-US" sz="1400" smtClean="0"/>
          </a:p>
        </p:txBody>
      </p:sp>
      <p:sp>
        <p:nvSpPr>
          <p:cNvPr id="7" name="Rectangle 5"/>
          <p:cNvSpPr>
            <a:spLocks noChangeArrowheads="1"/>
          </p:cNvSpPr>
          <p:nvPr/>
        </p:nvSpPr>
        <p:spPr bwMode="auto">
          <a:xfrm>
            <a:off x="0" y="2528900"/>
            <a:ext cx="9144000" cy="9541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gn="ctr"/>
            <a:r>
              <a:rPr lang="en-US" sz="3200" b="1" dirty="0" smtClean="0">
                <a:solidFill>
                  <a:schemeClr val="tx1">
                    <a:lumMod val="90000"/>
                    <a:lumOff val="10000"/>
                  </a:schemeClr>
                </a:solidFill>
              </a:rPr>
              <a:t>Sine </a:t>
            </a:r>
            <a:r>
              <a:rPr lang="en-US" sz="3200" b="1" dirty="0" smtClean="0">
                <a:solidFill>
                  <a:schemeClr val="tx1">
                    <a:lumMod val="90000"/>
                    <a:lumOff val="10000"/>
                  </a:schemeClr>
                </a:solidFill>
              </a:rPr>
              <a:t>Vibration</a:t>
            </a:r>
            <a:endParaRPr lang="en-US" sz="2000" b="1" dirty="0" smtClean="0">
              <a:solidFill>
                <a:schemeClr val="tx1">
                  <a:lumMod val="90000"/>
                  <a:lumOff val="10000"/>
                </a:schemeClr>
              </a:solidFill>
              <a:latin typeface="+mn-lt"/>
            </a:endParaRPr>
          </a:p>
          <a:p>
            <a:pPr algn="ctr"/>
            <a:endParaRPr lang="en-US" b="1" dirty="0">
              <a:solidFill>
                <a:schemeClr val="tx1">
                  <a:lumMod val="90000"/>
                  <a:lumOff val="10000"/>
                </a:schemeClr>
              </a:solidFill>
            </a:endParaRPr>
          </a:p>
        </p:txBody>
      </p:sp>
      <p:pic>
        <p:nvPicPr>
          <p:cNvPr id="9" name="sound001.wav">
            <a:hlinkClick r:id="" action="ppaction://media"/>
          </p:cNvPr>
          <p:cNvPicPr>
            <a:picLocks noRot="1" noChangeAspect="1"/>
          </p:cNvPicPr>
          <p:nvPr>
            <a:wavAudioFile r:embed="rId2" name="sound001.wav"/>
          </p:nvPr>
        </p:nvPicPr>
        <p:blipFill>
          <a:blip r:embed="rId5" cstate="print"/>
          <a:stretch>
            <a:fillRect/>
          </a:stretch>
        </p:blipFill>
        <p:spPr>
          <a:xfrm>
            <a:off x="9684568" y="3068960"/>
            <a:ext cx="304800" cy="304800"/>
          </a:xfrm>
          <a:prstGeom prst="rect">
            <a:avLst/>
          </a:prstGeom>
        </p:spPr>
      </p:pic>
      <p:sp>
        <p:nvSpPr>
          <p:cNvPr id="8" name="Oval 7"/>
          <p:cNvSpPr/>
          <p:nvPr/>
        </p:nvSpPr>
        <p:spPr>
          <a:xfrm>
            <a:off x="9864588" y="1268760"/>
            <a:ext cx="612068" cy="4680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518" fill="hold"/>
                                        <p:tgtEl>
                                          <p:spTgt spid="9"/>
                                        </p:tgtEl>
                                      </p:cBhvr>
                                    </p:cmd>
                                  </p:childTnLst>
                                </p:cTn>
                              </p:par>
                            </p:childTnLst>
                          </p:cTn>
                        </p:par>
                        <p:par>
                          <p:cTn id="7" fill="hold">
                            <p:stCondLst>
                              <p:cond delay="20517"/>
                            </p:stCondLst>
                            <p:childTnLst>
                              <p:par>
                                <p:cTn id="8" presetID="5" presetClass="entr" presetSubtype="10" fill="hold" grpId="0"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across)">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11"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5D5B9C06-DF96-44EA-B96E-1FEDF8661B72}" type="slidenum">
              <a:rPr lang="en-US" sz="1400" smtClean="0"/>
              <a:pPr/>
              <a:t>3</a:t>
            </a:fld>
            <a:endParaRPr lang="en-US" sz="1400" smtClean="0"/>
          </a:p>
        </p:txBody>
      </p:sp>
      <p:pic>
        <p:nvPicPr>
          <p:cNvPr id="4100" name="Picture 4" descr="http://www.nasa.gov/centers/langley/images/content/148110main_rn_nesclogo150.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547813" y="1557338"/>
            <a:ext cx="1428750" cy="1428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101" name="Picture 1" descr="http://www.dynamic-concepts.com/images/logo_home.jp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476375" y="4329113"/>
            <a:ext cx="1400175" cy="590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103" name="Rectangle 4"/>
          <p:cNvSpPr>
            <a:spLocks noChangeArrowheads="1"/>
          </p:cNvSpPr>
          <p:nvPr/>
        </p:nvSpPr>
        <p:spPr bwMode="auto">
          <a:xfrm>
            <a:off x="1295400" y="3089275"/>
            <a:ext cx="3168650" cy="1200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p>
            <a:r>
              <a:rPr lang="en-US" sz="1600" b="1">
                <a:solidFill>
                  <a:schemeClr val="tx1"/>
                </a:solidFill>
                <a:latin typeface="Verdana" pitchFamily="34" charset="0"/>
                <a:ea typeface="Verdana" pitchFamily="34" charset="0"/>
                <a:cs typeface="Verdana" pitchFamily="34" charset="0"/>
              </a:rPr>
              <a:t>NASA Engineering &amp; Safety Center (NESC) Academy</a:t>
            </a:r>
            <a:endParaRPr lang="en-US" sz="1600">
              <a:solidFill>
                <a:schemeClr val="tx1"/>
              </a:solidFill>
              <a:latin typeface="Verdana" pitchFamily="34" charset="0"/>
              <a:ea typeface="Verdana" pitchFamily="34" charset="0"/>
              <a:cs typeface="Verdana" pitchFamily="34" charset="0"/>
            </a:endParaRPr>
          </a:p>
          <a:p>
            <a:endParaRPr lang="en-US"/>
          </a:p>
        </p:txBody>
      </p:sp>
      <p:sp>
        <p:nvSpPr>
          <p:cNvPr id="4104" name="Rectangle 5"/>
          <p:cNvSpPr>
            <a:spLocks noChangeArrowheads="1"/>
          </p:cNvSpPr>
          <p:nvPr/>
        </p:nvSpPr>
        <p:spPr bwMode="auto">
          <a:xfrm>
            <a:off x="1476375" y="5003800"/>
            <a:ext cx="4283075" cy="584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p>
            <a:r>
              <a:rPr lang="en-US" sz="1600" b="1">
                <a:solidFill>
                  <a:srgbClr val="003399"/>
                </a:solidFill>
                <a:latin typeface="Verdana" pitchFamily="34" charset="0"/>
                <a:ea typeface="Calibri" pitchFamily="34" charset="0"/>
                <a:cs typeface="Arial" pitchFamily="34" charset="0"/>
              </a:rPr>
              <a:t>Dynamic Concepts, Inc.</a:t>
            </a:r>
            <a:r>
              <a:rPr lang="en-US" sz="1600" b="1">
                <a:solidFill>
                  <a:srgbClr val="003399"/>
                </a:solidFill>
                <a:latin typeface="Calibri" pitchFamily="34" charset="0"/>
                <a:ea typeface="Calibri" pitchFamily="34" charset="0"/>
                <a:cs typeface="Arial" pitchFamily="34" charset="0"/>
              </a:rPr>
              <a:t> </a:t>
            </a:r>
            <a:br>
              <a:rPr lang="en-US" sz="1600" b="1">
                <a:solidFill>
                  <a:srgbClr val="003399"/>
                </a:solidFill>
                <a:latin typeface="Calibri" pitchFamily="34" charset="0"/>
                <a:ea typeface="Calibri" pitchFamily="34" charset="0"/>
                <a:cs typeface="Arial" pitchFamily="34" charset="0"/>
              </a:rPr>
            </a:br>
            <a:r>
              <a:rPr lang="en-US" sz="1600" b="1">
                <a:solidFill>
                  <a:srgbClr val="003399"/>
                </a:solidFill>
                <a:latin typeface="Calibri" pitchFamily="34" charset="0"/>
                <a:ea typeface="Calibri" pitchFamily="34" charset="0"/>
                <a:cs typeface="Arial" pitchFamily="34" charset="0"/>
              </a:rPr>
              <a:t>Huntsville, Alabama</a:t>
            </a:r>
            <a:endParaRPr lang="en-US" sz="1600">
              <a:solidFill>
                <a:srgbClr val="003399"/>
              </a:solidFill>
              <a:ea typeface="Calibri" pitchFamily="34" charset="0"/>
              <a:cs typeface="Arial" pitchFamily="34" charset="0"/>
            </a:endParaRPr>
          </a:p>
        </p:txBody>
      </p:sp>
      <p:pic>
        <p:nvPicPr>
          <p:cNvPr id="10" name="copy.wav">
            <a:hlinkClick r:id="" action="ppaction://media"/>
          </p:cNvPr>
          <p:cNvPicPr>
            <a:picLocks noRot="1" noChangeAspect="1"/>
          </p:cNvPicPr>
          <p:nvPr>
            <a:wavAudioFile r:embed="rId2" name="copy.wav"/>
          </p:nvPr>
        </p:nvPicPr>
        <p:blipFill>
          <a:blip r:embed="rId7" cstate="print"/>
          <a:stretch>
            <a:fillRect/>
          </a:stretch>
        </p:blipFill>
        <p:spPr>
          <a:xfrm>
            <a:off x="9504548" y="3897052"/>
            <a:ext cx="327980" cy="327980"/>
          </a:xfrm>
          <a:prstGeom prst="rect">
            <a:avLst/>
          </a:prstGeom>
        </p:spPr>
      </p:pic>
      <p:sp>
        <p:nvSpPr>
          <p:cNvPr id="11" name="Title 10"/>
          <p:cNvSpPr>
            <a:spLocks noGrp="1"/>
          </p:cNvSpPr>
          <p:nvPr>
            <p:ph type="title"/>
          </p:nvPr>
        </p:nvSpPr>
        <p:spPr/>
        <p:txBody>
          <a:bodyPr/>
          <a:lstStyle/>
          <a:p>
            <a:endParaRPr lang="en-US"/>
          </a:p>
        </p:txBody>
      </p:sp>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835"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Content Placeholder 2"/>
          <p:cNvSpPr>
            <a:spLocks noGrp="1"/>
          </p:cNvSpPr>
          <p:nvPr>
            <p:ph idx="1"/>
          </p:nvPr>
        </p:nvSpPr>
        <p:spPr>
          <a:xfrm>
            <a:off x="1223963" y="1881188"/>
            <a:ext cx="6516687" cy="4114800"/>
          </a:xfrm>
        </p:spPr>
        <p:txBody>
          <a:bodyPr/>
          <a:lstStyle/>
          <a:p>
            <a:pPr>
              <a:buFont typeface="Monotype Sorts" pitchFamily="2" charset="2"/>
              <a:buNone/>
            </a:pPr>
            <a:endParaRPr lang="en-US" dirty="0" smtClean="0"/>
          </a:p>
          <a:p>
            <a:pPr>
              <a:buFont typeface="Monotype Sorts" pitchFamily="2" charset="2"/>
              <a:buNone/>
            </a:pPr>
            <a:endParaRPr lang="en-US" sz="2000" dirty="0" smtClean="0">
              <a:solidFill>
                <a:srgbClr val="003366"/>
              </a:solidFill>
            </a:endParaRPr>
          </a:p>
          <a:p>
            <a:pPr>
              <a:buFont typeface="Monotype Sorts" pitchFamily="2" charset="2"/>
              <a:buNone/>
            </a:pPr>
            <a:endParaRPr lang="en-US" sz="2000" dirty="0" smtClean="0">
              <a:solidFill>
                <a:srgbClr val="003366"/>
              </a:solidFill>
            </a:endParaRPr>
          </a:p>
          <a:p>
            <a:pPr>
              <a:buFont typeface="Monotype Sorts" pitchFamily="2" charset="2"/>
              <a:buNone/>
            </a:pPr>
            <a:endParaRPr lang="en-US" sz="2000" dirty="0" smtClean="0">
              <a:solidFill>
                <a:srgbClr val="003366"/>
              </a:solidFill>
            </a:endParaRPr>
          </a:p>
          <a:p>
            <a:pPr>
              <a:buFont typeface="Monotype Sorts" pitchFamily="2" charset="2"/>
              <a:buNone/>
            </a:pPr>
            <a:r>
              <a:rPr lang="en-US" sz="1800" dirty="0" smtClean="0">
                <a:solidFill>
                  <a:srgbClr val="003366"/>
                </a:solidFill>
              </a:rPr>
              <a:t>Tom Irvine </a:t>
            </a:r>
          </a:p>
          <a:p>
            <a:pPr>
              <a:buFont typeface="Monotype Sorts" pitchFamily="2" charset="2"/>
              <a:buNone/>
            </a:pPr>
            <a:r>
              <a:rPr lang="en-US" sz="1800" dirty="0" smtClean="0">
                <a:solidFill>
                  <a:srgbClr val="003366"/>
                </a:solidFill>
              </a:rPr>
              <a:t>Email:  tirvine@dynamic-concepts.com</a:t>
            </a:r>
          </a:p>
          <a:p>
            <a:pPr>
              <a:buFont typeface="Monotype Sorts" pitchFamily="2" charset="2"/>
              <a:buNone/>
            </a:pPr>
            <a:endParaRPr lang="en-US" sz="1800" b="0" dirty="0" smtClean="0">
              <a:solidFill>
                <a:srgbClr val="003366"/>
              </a:solidFill>
            </a:endParaRPr>
          </a:p>
          <a:p>
            <a:pPr>
              <a:buFont typeface="Monotype Sorts" pitchFamily="2" charset="2"/>
              <a:buNone/>
            </a:pPr>
            <a:r>
              <a:rPr lang="en-US" sz="1800" b="0" dirty="0" smtClean="0">
                <a:solidFill>
                  <a:srgbClr val="003366"/>
                </a:solidFill>
              </a:rPr>
              <a:t>Phone: (256) 922-9888</a:t>
            </a:r>
          </a:p>
          <a:p>
            <a:pPr>
              <a:buFont typeface="Monotype Sorts" pitchFamily="2" charset="2"/>
              <a:buNone/>
            </a:pPr>
            <a:endParaRPr lang="en-US" sz="2000" dirty="0" smtClean="0">
              <a:solidFill>
                <a:srgbClr val="003366"/>
              </a:solidFill>
            </a:endParaRPr>
          </a:p>
          <a:p>
            <a:endParaRPr lang="en-US" dirty="0" smtClean="0"/>
          </a:p>
        </p:txBody>
      </p:sp>
      <p:sp>
        <p:nvSpPr>
          <p:cNvPr id="5124"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E4301745-573B-48C0-9BCF-53C57CD3A107}" type="slidenum">
              <a:rPr lang="en-US" sz="1400" smtClean="0"/>
              <a:pPr/>
              <a:t>4</a:t>
            </a:fld>
            <a:endParaRPr lang="en-US" sz="1400" smtClean="0"/>
          </a:p>
        </p:txBody>
      </p:sp>
      <p:pic>
        <p:nvPicPr>
          <p:cNvPr id="5125" name="Picture 2" descr="http://www.vibrationdata.com/tom_class2.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331913" y="1393825"/>
            <a:ext cx="2160587" cy="1625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copy.wav">
            <a:hlinkClick r:id="" action="ppaction://media"/>
          </p:cNvPr>
          <p:cNvPicPr>
            <a:picLocks noRot="1" noChangeAspect="1"/>
          </p:cNvPicPr>
          <p:nvPr>
            <a:wavAudioFile r:embed="rId2" name="copy.wav"/>
          </p:nvPr>
        </p:nvPicPr>
        <p:blipFill>
          <a:blip r:embed="rId6" cstate="print"/>
          <a:stretch>
            <a:fillRect/>
          </a:stretch>
        </p:blipFill>
        <p:spPr>
          <a:xfrm>
            <a:off x="9648564" y="3825044"/>
            <a:ext cx="363984" cy="363984"/>
          </a:xfrm>
          <a:prstGeom prst="rect">
            <a:avLst/>
          </a:prstGeom>
        </p:spPr>
      </p:pic>
      <p:sp>
        <p:nvSpPr>
          <p:cNvPr id="8" name="Title 7"/>
          <p:cNvSpPr>
            <a:spLocks noGrp="1"/>
          </p:cNvSpPr>
          <p:nvPr>
            <p:ph type="title"/>
          </p:nvPr>
        </p:nvSpPr>
        <p:spPr/>
        <p:txBody>
          <a:bodyPr/>
          <a:lstStyle/>
          <a:p>
            <a:endParaRPr lang="en-US"/>
          </a:p>
        </p:txBody>
      </p:sp>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0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17"/>
          <p:cNvSpPr>
            <a:spLocks noChangeArrowheads="1"/>
          </p:cNvSpPr>
          <p:nvPr/>
        </p:nvSpPr>
        <p:spPr bwMode="auto">
          <a:xfrm>
            <a:off x="3505200" y="5715000"/>
            <a:ext cx="533400" cy="304800"/>
          </a:xfrm>
          <a:prstGeom prst="rect">
            <a:avLst/>
          </a:prstGeom>
          <a:solidFill>
            <a:schemeClr val="bg1"/>
          </a:solidFill>
          <a:ln w="9525">
            <a:solidFill>
              <a:schemeClr val="bg1"/>
            </a:solidFill>
            <a:miter lim="800000"/>
            <a:headEnd/>
            <a:tailEnd/>
          </a:ln>
        </p:spPr>
        <p:txBody>
          <a:bodyPr wrap="none" anchor="ctr"/>
          <a:lstStyle/>
          <a:p>
            <a:endParaRPr lang="en-US"/>
          </a:p>
        </p:txBody>
      </p:sp>
      <p:sp>
        <p:nvSpPr>
          <p:cNvPr id="6148" name="Rectangle 27"/>
          <p:cNvSpPr>
            <a:spLocks noChangeArrowheads="1"/>
          </p:cNvSpPr>
          <p:nvPr/>
        </p:nvSpPr>
        <p:spPr bwMode="auto">
          <a:xfrm>
            <a:off x="609600" y="2743200"/>
            <a:ext cx="228600" cy="1066800"/>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p>
            <a:endParaRPr lang="en-US"/>
          </a:p>
        </p:txBody>
      </p:sp>
      <p:sp>
        <p:nvSpPr>
          <p:cNvPr id="6150" name="TextBox 5"/>
          <p:cNvSpPr txBox="1">
            <a:spLocks noChangeArrowheads="1"/>
          </p:cNvSpPr>
          <p:nvPr/>
        </p:nvSpPr>
        <p:spPr bwMode="auto">
          <a:xfrm>
            <a:off x="900113" y="1952625"/>
            <a:ext cx="576262" cy="3079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r"/>
            <a:r>
              <a:rPr lang="en-US" sz="1400" b="1"/>
              <a:t>1.0</a:t>
            </a:r>
          </a:p>
        </p:txBody>
      </p:sp>
      <p:sp>
        <p:nvSpPr>
          <p:cNvPr id="6151" name="TextBox 6"/>
          <p:cNvSpPr txBox="1">
            <a:spLocks noChangeArrowheads="1"/>
          </p:cNvSpPr>
          <p:nvPr/>
        </p:nvSpPr>
        <p:spPr bwMode="auto">
          <a:xfrm>
            <a:off x="611188" y="2349500"/>
            <a:ext cx="865187" cy="306388"/>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r"/>
            <a:r>
              <a:rPr lang="en-US" sz="1400" b="1" dirty="0"/>
              <a:t>0.707</a:t>
            </a:r>
          </a:p>
        </p:txBody>
      </p:sp>
      <p:sp>
        <p:nvSpPr>
          <p:cNvPr id="6152" name="TextBox 7"/>
          <p:cNvSpPr txBox="1">
            <a:spLocks noChangeArrowheads="1"/>
          </p:cNvSpPr>
          <p:nvPr/>
        </p:nvSpPr>
        <p:spPr bwMode="auto">
          <a:xfrm>
            <a:off x="1187450" y="3284538"/>
            <a:ext cx="288925" cy="3079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r"/>
            <a:r>
              <a:rPr lang="en-US" sz="1400" b="1"/>
              <a:t>0</a:t>
            </a:r>
          </a:p>
        </p:txBody>
      </p:sp>
      <p:sp>
        <p:nvSpPr>
          <p:cNvPr id="6153" name="TextBox 8"/>
          <p:cNvSpPr txBox="1">
            <a:spLocks noChangeArrowheads="1"/>
          </p:cNvSpPr>
          <p:nvPr/>
        </p:nvSpPr>
        <p:spPr bwMode="auto">
          <a:xfrm>
            <a:off x="935038" y="4652963"/>
            <a:ext cx="576262" cy="338137"/>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r"/>
            <a:r>
              <a:rPr lang="en-US" sz="1600" b="1"/>
              <a:t>-</a:t>
            </a:r>
            <a:r>
              <a:rPr lang="en-US" sz="1400" b="1"/>
              <a:t>1.0</a:t>
            </a:r>
          </a:p>
        </p:txBody>
      </p:sp>
      <p:sp>
        <p:nvSpPr>
          <p:cNvPr id="6154" name="TextBox 9"/>
          <p:cNvSpPr txBox="1">
            <a:spLocks noChangeArrowheads="1"/>
          </p:cNvSpPr>
          <p:nvPr/>
        </p:nvSpPr>
        <p:spPr bwMode="auto">
          <a:xfrm>
            <a:off x="3095625" y="1140805"/>
            <a:ext cx="1647825" cy="3079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r"/>
            <a:r>
              <a:rPr lang="en-US" sz="1400" b="1" dirty="0"/>
              <a:t>SINE FUNCTION</a:t>
            </a:r>
          </a:p>
        </p:txBody>
      </p:sp>
      <p:sp>
        <p:nvSpPr>
          <p:cNvPr id="6155" name="TextBox 9"/>
          <p:cNvSpPr txBox="1">
            <a:spLocks noChangeArrowheads="1"/>
          </p:cNvSpPr>
          <p:nvPr/>
        </p:nvSpPr>
        <p:spPr bwMode="auto">
          <a:xfrm>
            <a:off x="7092950" y="3716338"/>
            <a:ext cx="1647825" cy="3079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r"/>
            <a:r>
              <a:rPr lang="en-US" sz="1400" b="1"/>
              <a:t>Peak-to-Peak</a:t>
            </a:r>
          </a:p>
        </p:txBody>
      </p:sp>
      <p:sp>
        <p:nvSpPr>
          <p:cNvPr id="6156" name="TextBox 9"/>
          <p:cNvSpPr txBox="1">
            <a:spLocks noChangeArrowheads="1"/>
          </p:cNvSpPr>
          <p:nvPr/>
        </p:nvSpPr>
        <p:spPr bwMode="auto">
          <a:xfrm>
            <a:off x="6551613" y="2457450"/>
            <a:ext cx="1441450" cy="3079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ctr"/>
            <a:r>
              <a:rPr lang="en-US" sz="1400" b="1"/>
              <a:t>Zero-to-Peak</a:t>
            </a:r>
          </a:p>
        </p:txBody>
      </p:sp>
      <p:sp>
        <p:nvSpPr>
          <p:cNvPr id="6157" name="TextBox 9"/>
          <p:cNvSpPr txBox="1">
            <a:spLocks noChangeArrowheads="1"/>
          </p:cNvSpPr>
          <p:nvPr/>
        </p:nvSpPr>
        <p:spPr bwMode="auto">
          <a:xfrm>
            <a:off x="6119813" y="2816225"/>
            <a:ext cx="720725" cy="293688"/>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ctr"/>
            <a:r>
              <a:rPr lang="en-US" sz="1300" b="1"/>
              <a:t>RMS</a:t>
            </a:r>
          </a:p>
        </p:txBody>
      </p:sp>
      <p:sp>
        <p:nvSpPr>
          <p:cNvPr id="6158" name="TextBox 9"/>
          <p:cNvSpPr txBox="1">
            <a:spLocks noChangeArrowheads="1"/>
          </p:cNvSpPr>
          <p:nvPr/>
        </p:nvSpPr>
        <p:spPr bwMode="auto">
          <a:xfrm>
            <a:off x="2916238" y="5805488"/>
            <a:ext cx="1647825" cy="3079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gn="r"/>
            <a:r>
              <a:rPr lang="en-US" sz="1400" b="1"/>
              <a:t>TIME</a:t>
            </a:r>
          </a:p>
        </p:txBody>
      </p:sp>
      <p:pic>
        <p:nvPicPr>
          <p:cNvPr id="18" name="copy.wav">
            <a:hlinkClick r:id="" action="ppaction://media"/>
          </p:cNvPr>
          <p:cNvPicPr>
            <a:picLocks noRot="1" noChangeAspect="1"/>
          </p:cNvPicPr>
          <p:nvPr>
            <a:wavAudioFile r:embed="rId2" name="copy.wav"/>
          </p:nvPr>
        </p:nvPicPr>
        <p:blipFill>
          <a:blip r:embed="rId5" cstate="print"/>
          <a:stretch>
            <a:fillRect/>
          </a:stretch>
        </p:blipFill>
        <p:spPr>
          <a:xfrm>
            <a:off x="9720572" y="3861048"/>
            <a:ext cx="327980" cy="327980"/>
          </a:xfrm>
          <a:prstGeom prst="rect">
            <a:avLst/>
          </a:prstGeom>
        </p:spPr>
      </p:pic>
      <p:pic>
        <p:nvPicPr>
          <p:cNvPr id="6149" name="Picture 28" descr="sine"/>
          <p:cNvPicPr>
            <a:picLocks noGrp="1" noChangeAspect="1" noChangeArrowheads="1"/>
          </p:cNvPicPr>
          <p:nvPr>
            <p:ph/>
          </p:nvPr>
        </p:nvPicPr>
        <p:blipFill>
          <a:blip r:embed="rId6" cstate="print">
            <a:extLst>
              <a:ext uri="{28A0092B-C50C-407E-A947-70E740481C1C}">
                <a14:useLocalDpi xmlns="" xmlns:a14="http://schemas.microsoft.com/office/drawing/2010/main" val="0"/>
              </a:ext>
            </a:extLst>
          </a:blip>
          <a:stretch>
            <a:fillRect/>
          </a:stretch>
        </p:blipFill>
        <p:spPr>
          <a:xfrm>
            <a:off x="331605" y="1016732"/>
            <a:ext cx="8272843" cy="5472608"/>
          </a:xfrm>
          <a:noFill/>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397"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 Box 2"/>
          <p:cNvSpPr>
            <a:spLocks noGrp="1" noChangeArrowheads="1"/>
          </p:cNvSpPr>
          <p:nvPr>
            <p:ph type="title"/>
          </p:nvPr>
        </p:nvSpPr>
        <p:spPr>
          <a:xfrm>
            <a:off x="143508" y="1232756"/>
            <a:ext cx="8892988" cy="544910"/>
          </a:xfrm>
          <a:solidFill>
            <a:srgbClr val="FFFFFF"/>
          </a:solidFill>
        </p:spPr>
        <p:txBody>
          <a:bodyPr lIns="92075" tIns="46038" rIns="92075" bIns="46038"/>
          <a:lstStyle/>
          <a:p>
            <a:pPr>
              <a:tabLst>
                <a:tab pos="1428750" algn="l"/>
              </a:tabLst>
            </a:pPr>
            <a:r>
              <a:rPr lang="en-US" sz="2000" dirty="0" smtClean="0"/>
              <a:t>Sine </a:t>
            </a:r>
            <a:r>
              <a:rPr lang="en-US" sz="2000" dirty="0" smtClean="0"/>
              <a:t>Amplitude                                      </a:t>
            </a:r>
            <a:r>
              <a:rPr kumimoji="0" lang="en-US" dirty="0">
                <a:solidFill>
                  <a:srgbClr val="003399"/>
                </a:solidFill>
              </a:rPr>
              <a:t/>
            </a:r>
            <a:br>
              <a:rPr kumimoji="0" lang="en-US" dirty="0">
                <a:solidFill>
                  <a:srgbClr val="003399"/>
                </a:solidFill>
              </a:rPr>
            </a:br>
            <a:r>
              <a:rPr lang="en-US" dirty="0" smtClean="0">
                <a:solidFill>
                  <a:schemeClr val="tx1"/>
                </a:solidFill>
              </a:rPr>
              <a:t> </a:t>
            </a:r>
          </a:p>
        </p:txBody>
      </p:sp>
      <p:sp>
        <p:nvSpPr>
          <p:cNvPr id="7172" name="Rectangle 4"/>
          <p:cNvSpPr>
            <a:spLocks noGrp="1" noChangeArrowheads="1"/>
          </p:cNvSpPr>
          <p:nvPr>
            <p:ph idx="1"/>
          </p:nvPr>
        </p:nvSpPr>
        <p:spPr>
          <a:xfrm>
            <a:off x="1079612" y="2096852"/>
            <a:ext cx="6084887" cy="4114800"/>
          </a:xfrm>
        </p:spPr>
        <p:txBody>
          <a:bodyPr>
            <a:normAutofit fontScale="85000" lnSpcReduction="20000"/>
          </a:bodyPr>
          <a:lstStyle/>
          <a:p>
            <a:pPr marL="0" indent="0">
              <a:buFont typeface="Monotype Sorts" pitchFamily="2" charset="2"/>
              <a:buNone/>
            </a:pPr>
            <a:r>
              <a:rPr lang="en-US" dirty="0" smtClean="0">
                <a:solidFill>
                  <a:schemeClr val="tx1"/>
                </a:solidFill>
              </a:rPr>
              <a:t>Sine vibration has the following relationships</a:t>
            </a:r>
          </a:p>
          <a:p>
            <a:pPr marL="0" indent="0">
              <a:buFont typeface="Monotype Sorts" pitchFamily="2" charset="2"/>
              <a:buNone/>
            </a:pPr>
            <a:endParaRPr lang="en-US" dirty="0" smtClean="0">
              <a:solidFill>
                <a:schemeClr val="tx1"/>
              </a:solidFill>
            </a:endParaRPr>
          </a:p>
          <a:p>
            <a:pPr marL="0" indent="0">
              <a:buNone/>
            </a:pPr>
            <a:r>
              <a:rPr lang="en-US" sz="2200" dirty="0" smtClean="0">
                <a:solidFill>
                  <a:schemeClr val="tx1"/>
                </a:solidFill>
              </a:rPr>
              <a:t>           </a:t>
            </a:r>
            <a:r>
              <a:rPr lang="en-US" sz="2000" dirty="0" smtClean="0">
                <a:solidFill>
                  <a:schemeClr val="tx1"/>
                </a:solidFill>
              </a:rPr>
              <a:t>X</a:t>
            </a:r>
            <a:r>
              <a:rPr lang="en-US" sz="1000" dirty="0" smtClean="0">
                <a:solidFill>
                  <a:schemeClr val="tx1"/>
                </a:solidFill>
              </a:rPr>
              <a:t> </a:t>
            </a:r>
            <a:r>
              <a:rPr lang="en-US" sz="2600" baseline="-25000" dirty="0">
                <a:solidFill>
                  <a:schemeClr val="tx1"/>
                </a:solidFill>
              </a:rPr>
              <a:t>peak</a:t>
            </a:r>
            <a:r>
              <a:rPr lang="en-US" sz="2400" dirty="0">
                <a:solidFill>
                  <a:schemeClr val="tx1"/>
                </a:solidFill>
              </a:rPr>
              <a:t> </a:t>
            </a:r>
            <a:r>
              <a:rPr lang="en-US" dirty="0">
                <a:solidFill>
                  <a:schemeClr val="tx1"/>
                </a:solidFill>
              </a:rPr>
              <a:t>= </a:t>
            </a:r>
            <a:r>
              <a:rPr lang="en-US" sz="2000" dirty="0">
                <a:solidFill>
                  <a:schemeClr val="tx1"/>
                </a:solidFill>
              </a:rPr>
              <a:t>1.414</a:t>
            </a:r>
            <a:r>
              <a:rPr lang="en-US" dirty="0">
                <a:solidFill>
                  <a:schemeClr val="tx1"/>
                </a:solidFill>
              </a:rPr>
              <a:t> </a:t>
            </a:r>
            <a:r>
              <a:rPr lang="en-US" dirty="0" smtClean="0">
                <a:solidFill>
                  <a:schemeClr val="tx1"/>
                </a:solidFill>
              </a:rPr>
              <a:t> </a:t>
            </a:r>
            <a:r>
              <a:rPr lang="en-US" sz="2000" dirty="0" smtClean="0">
                <a:solidFill>
                  <a:schemeClr val="tx1"/>
                </a:solidFill>
              </a:rPr>
              <a:t>X</a:t>
            </a:r>
            <a:r>
              <a:rPr lang="en-US" sz="1000" dirty="0" smtClean="0">
                <a:solidFill>
                  <a:schemeClr val="tx1"/>
                </a:solidFill>
              </a:rPr>
              <a:t> </a:t>
            </a:r>
            <a:r>
              <a:rPr lang="en-US" sz="2400" baseline="-25000" dirty="0">
                <a:solidFill>
                  <a:schemeClr val="tx1"/>
                </a:solidFill>
              </a:rPr>
              <a:t>RMS</a:t>
            </a:r>
          </a:p>
          <a:p>
            <a:pPr marL="0" indent="0">
              <a:buFont typeface="Monotype Sorts" pitchFamily="2" charset="2"/>
              <a:buNone/>
            </a:pPr>
            <a:endParaRPr lang="en-US" dirty="0" smtClean="0">
              <a:solidFill>
                <a:schemeClr val="tx1"/>
              </a:solidFill>
            </a:endParaRPr>
          </a:p>
          <a:p>
            <a:pPr marL="0" indent="0">
              <a:buFont typeface="Monotype Sorts" pitchFamily="2" charset="2"/>
              <a:buNone/>
            </a:pPr>
            <a:endParaRPr lang="en-US" dirty="0" smtClean="0">
              <a:solidFill>
                <a:schemeClr val="tx1"/>
              </a:solidFill>
            </a:endParaRPr>
          </a:p>
          <a:p>
            <a:pPr marL="0" indent="0">
              <a:buNone/>
            </a:pPr>
            <a:r>
              <a:rPr lang="en-US" sz="2200" dirty="0" smtClean="0">
                <a:solidFill>
                  <a:schemeClr val="tx1"/>
                </a:solidFill>
              </a:rPr>
              <a:t>           </a:t>
            </a:r>
            <a:r>
              <a:rPr lang="en-US" sz="2000" dirty="0" smtClean="0">
                <a:solidFill>
                  <a:schemeClr val="tx1"/>
                </a:solidFill>
              </a:rPr>
              <a:t>X</a:t>
            </a:r>
            <a:r>
              <a:rPr lang="en-US" sz="1000" dirty="0" smtClean="0">
                <a:solidFill>
                  <a:schemeClr val="tx1"/>
                </a:solidFill>
              </a:rPr>
              <a:t> </a:t>
            </a:r>
            <a:r>
              <a:rPr lang="en-US" sz="2400" baseline="-25000" dirty="0" smtClean="0">
                <a:solidFill>
                  <a:schemeClr val="tx1"/>
                </a:solidFill>
              </a:rPr>
              <a:t>RMS</a:t>
            </a:r>
            <a:r>
              <a:rPr lang="en-US" dirty="0" smtClean="0">
                <a:solidFill>
                  <a:schemeClr val="tx1"/>
                </a:solidFill>
              </a:rPr>
              <a:t>  = </a:t>
            </a:r>
            <a:r>
              <a:rPr lang="en-US" sz="2000" dirty="0" smtClean="0">
                <a:solidFill>
                  <a:schemeClr val="tx1"/>
                </a:solidFill>
              </a:rPr>
              <a:t>0.707</a:t>
            </a:r>
            <a:r>
              <a:rPr lang="en-US" dirty="0" smtClean="0">
                <a:solidFill>
                  <a:schemeClr val="tx1"/>
                </a:solidFill>
              </a:rPr>
              <a:t>  </a:t>
            </a:r>
            <a:r>
              <a:rPr lang="en-US" sz="2000" dirty="0" smtClean="0">
                <a:solidFill>
                  <a:schemeClr val="tx1"/>
                </a:solidFill>
              </a:rPr>
              <a:t>X</a:t>
            </a:r>
            <a:r>
              <a:rPr lang="en-US" sz="1000" dirty="0" smtClean="0">
                <a:solidFill>
                  <a:schemeClr val="tx1"/>
                </a:solidFill>
              </a:rPr>
              <a:t> </a:t>
            </a:r>
            <a:r>
              <a:rPr lang="en-US" sz="2600" baseline="-25000" dirty="0">
                <a:solidFill>
                  <a:schemeClr val="tx1"/>
                </a:solidFill>
              </a:rPr>
              <a:t>peak</a:t>
            </a:r>
            <a:r>
              <a:rPr lang="en-US" sz="2400" dirty="0">
                <a:solidFill>
                  <a:schemeClr val="tx1"/>
                </a:solidFill>
              </a:rPr>
              <a:t> </a:t>
            </a:r>
            <a:endParaRPr lang="en-US" sz="2400" dirty="0" smtClean="0">
              <a:solidFill>
                <a:schemeClr val="tx1"/>
              </a:solidFill>
            </a:endParaRPr>
          </a:p>
          <a:p>
            <a:pPr marL="0" indent="0">
              <a:buFont typeface="Monotype Sorts" pitchFamily="2" charset="2"/>
              <a:buNone/>
            </a:pPr>
            <a:r>
              <a:rPr lang="en-US" dirty="0" smtClean="0">
                <a:solidFill>
                  <a:schemeClr val="tx1"/>
                </a:solidFill>
              </a:rPr>
              <a:t/>
            </a:r>
            <a:br>
              <a:rPr lang="en-US" dirty="0" smtClean="0">
                <a:solidFill>
                  <a:schemeClr val="tx1"/>
                </a:solidFill>
              </a:rPr>
            </a:br>
            <a:r>
              <a:rPr lang="en-US" dirty="0" smtClean="0">
                <a:solidFill>
                  <a:schemeClr val="tx1"/>
                </a:solidFill>
              </a:rPr>
              <a:t/>
            </a:r>
            <a:br>
              <a:rPr lang="en-US" dirty="0" smtClean="0">
                <a:solidFill>
                  <a:schemeClr val="tx1"/>
                </a:solidFill>
              </a:rPr>
            </a:br>
            <a:r>
              <a:rPr lang="en-US" dirty="0" smtClean="0">
                <a:solidFill>
                  <a:schemeClr val="tx1"/>
                </a:solidFill>
              </a:rPr>
              <a:t>These equations do not apply to random vibration, however.</a:t>
            </a:r>
          </a:p>
        </p:txBody>
      </p:sp>
      <p:pic>
        <p:nvPicPr>
          <p:cNvPr id="7" name="copy.wav">
            <a:hlinkClick r:id="" action="ppaction://media"/>
          </p:cNvPr>
          <p:cNvPicPr>
            <a:picLocks noRot="1" noChangeAspect="1"/>
          </p:cNvPicPr>
          <p:nvPr>
            <a:wavAudioFile r:embed="rId2" name="copy.wav"/>
          </p:nvPr>
        </p:nvPicPr>
        <p:blipFill>
          <a:blip r:embed="rId5" cstate="print"/>
          <a:stretch>
            <a:fillRect/>
          </a:stretch>
        </p:blipFill>
        <p:spPr>
          <a:xfrm>
            <a:off x="9432540" y="1732384"/>
            <a:ext cx="360040" cy="36004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78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nvPr>
        </p:nvSpPr>
        <p:spPr>
          <a:xfrm>
            <a:off x="0" y="2637978"/>
            <a:ext cx="9144000" cy="935038"/>
          </a:xfrm>
        </p:spPr>
        <p:txBody>
          <a:bodyPr>
            <a:normAutofit/>
          </a:bodyPr>
          <a:lstStyle/>
          <a:p>
            <a:pPr marL="0" indent="0" algn="ctr">
              <a:buFont typeface="Monotype Sorts" pitchFamily="2" charset="2"/>
              <a:buNone/>
              <a:defRPr/>
            </a:pPr>
            <a:r>
              <a:rPr lang="en-US" sz="2800" dirty="0" smtClean="0">
                <a:solidFill>
                  <a:srgbClr val="003366"/>
                </a:solidFill>
              </a:rPr>
              <a:t>Does sinusoidal vibration ever occur in rocket vehicles?</a:t>
            </a:r>
          </a:p>
          <a:p>
            <a:pPr marL="0" indent="0" algn="ctr">
              <a:defRPr/>
            </a:pPr>
            <a:endParaRPr lang="en-US" sz="3600" b="0" dirty="0" smtClean="0">
              <a:solidFill>
                <a:schemeClr val="tx1"/>
              </a:solidFill>
            </a:endParaRPr>
          </a:p>
          <a:p>
            <a:pPr marL="0" indent="0" algn="ctr">
              <a:defRPr/>
            </a:pPr>
            <a:endParaRPr lang="en-US" sz="3600" dirty="0" smtClean="0"/>
          </a:p>
        </p:txBody>
      </p:sp>
      <p:pic>
        <p:nvPicPr>
          <p:cNvPr id="7" name="copy.wav">
            <a:hlinkClick r:id="" action="ppaction://media"/>
          </p:cNvPr>
          <p:cNvPicPr>
            <a:picLocks noRot="1" noChangeAspect="1"/>
          </p:cNvPicPr>
          <p:nvPr>
            <a:wavAudioFile r:embed="rId2" name="copy.wav"/>
          </p:nvPr>
        </p:nvPicPr>
        <p:blipFill>
          <a:blip r:embed="rId5" cstate="print"/>
          <a:stretch>
            <a:fillRect/>
          </a:stretch>
        </p:blipFill>
        <p:spPr>
          <a:xfrm>
            <a:off x="9720572" y="3429000"/>
            <a:ext cx="327980" cy="327980"/>
          </a:xfrm>
          <a:prstGeom prst="rect">
            <a:avLst/>
          </a:prstGeom>
        </p:spPr>
      </p:pic>
      <p:sp>
        <p:nvSpPr>
          <p:cNvPr id="8" name="Title 7"/>
          <p:cNvSpPr>
            <a:spLocks noGrp="1"/>
          </p:cNvSpPr>
          <p:nvPr>
            <p:ph type="title"/>
          </p:nvPr>
        </p:nvSpPr>
        <p:spPr/>
        <p:txBody>
          <a:bodyPr/>
          <a:lstStyle/>
          <a:p>
            <a:endParaRPr lang="en-US"/>
          </a:p>
        </p:txBody>
      </p:sp>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51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935596" y="980728"/>
            <a:ext cx="7560319" cy="626119"/>
          </a:xfrm>
          <a:solidFill>
            <a:srgbClr val="FFFFFF"/>
          </a:solidFill>
        </p:spPr>
        <p:txBody>
          <a:bodyPr anchor="t"/>
          <a:lstStyle/>
          <a:p>
            <a:pPr>
              <a:lnSpc>
                <a:spcPts val="2800"/>
              </a:lnSpc>
              <a:spcAft>
                <a:spcPts val="600"/>
              </a:spcAft>
            </a:pPr>
            <a:r>
              <a:rPr lang="en-US" sz="2000" dirty="0" smtClean="0">
                <a:solidFill>
                  <a:schemeClr val="tx1">
                    <a:lumMod val="90000"/>
                    <a:lumOff val="10000"/>
                  </a:schemeClr>
                </a:solidFill>
                <a:latin typeface="Helvetica" charset="0"/>
              </a:rPr>
              <a:t>Solid Rocket Booster, </a:t>
            </a:r>
            <a:br>
              <a:rPr lang="en-US" sz="2000" dirty="0" smtClean="0">
                <a:solidFill>
                  <a:schemeClr val="tx1">
                    <a:lumMod val="90000"/>
                    <a:lumOff val="10000"/>
                  </a:schemeClr>
                </a:solidFill>
                <a:latin typeface="Helvetica" charset="0"/>
              </a:rPr>
            </a:br>
            <a:r>
              <a:rPr lang="en-US" sz="2000" dirty="0" smtClean="0">
                <a:solidFill>
                  <a:schemeClr val="tx1">
                    <a:lumMod val="90000"/>
                    <a:lumOff val="10000"/>
                  </a:schemeClr>
                </a:solidFill>
                <a:latin typeface="Helvetica" charset="0"/>
              </a:rPr>
              <a:t>Thrust Oscillation                                    </a:t>
            </a:r>
            <a:r>
              <a:rPr kumimoji="0" lang="en-US" sz="2000" dirty="0">
                <a:solidFill>
                  <a:schemeClr val="tx1">
                    <a:lumMod val="90000"/>
                    <a:lumOff val="10000"/>
                  </a:schemeClr>
                </a:solidFill>
              </a:rPr>
              <a:t/>
            </a:r>
            <a:br>
              <a:rPr kumimoji="0" lang="en-US" sz="2000" dirty="0">
                <a:solidFill>
                  <a:schemeClr val="tx1">
                    <a:lumMod val="90000"/>
                    <a:lumOff val="10000"/>
                  </a:schemeClr>
                </a:solidFill>
              </a:rPr>
            </a:br>
            <a:endParaRPr lang="en-US" sz="2000" dirty="0" smtClean="0">
              <a:solidFill>
                <a:schemeClr val="tx1">
                  <a:lumMod val="90000"/>
                  <a:lumOff val="10000"/>
                </a:schemeClr>
              </a:solidFill>
              <a:latin typeface="Helvetica" charset="0"/>
            </a:endParaRPr>
          </a:p>
        </p:txBody>
      </p:sp>
      <p:sp>
        <p:nvSpPr>
          <p:cNvPr id="9220" name="Rectangle 3"/>
          <p:cNvSpPr>
            <a:spLocks noGrp="1" noChangeArrowheads="1"/>
          </p:cNvSpPr>
          <p:nvPr>
            <p:ph idx="1"/>
          </p:nvPr>
        </p:nvSpPr>
        <p:spPr>
          <a:xfrm>
            <a:off x="5112010" y="1803797"/>
            <a:ext cx="3276600" cy="3421062"/>
          </a:xfrm>
        </p:spPr>
        <p:txBody>
          <a:bodyPr/>
          <a:lstStyle/>
          <a:p>
            <a:pPr marL="0" indent="0"/>
            <a:endParaRPr lang="en-US" b="0" dirty="0" smtClean="0">
              <a:solidFill>
                <a:schemeClr val="tx1"/>
              </a:solidFill>
            </a:endParaRPr>
          </a:p>
          <a:p>
            <a:pPr marL="0" indent="0">
              <a:buFont typeface="Monotype Sorts" pitchFamily="2" charset="2"/>
              <a:buNone/>
            </a:pPr>
            <a:endParaRPr lang="en-US" dirty="0" smtClean="0"/>
          </a:p>
        </p:txBody>
      </p:sp>
      <p:pic>
        <p:nvPicPr>
          <p:cNvPr id="9223" name="Picture 2" descr="http://scrapetv.com/News/News%20Pages/Science/Images/space-shuttle-endeavour-launch-2.jp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476635" y="1876822"/>
            <a:ext cx="2082800" cy="3089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Rectangle 3"/>
          <p:cNvSpPr txBox="1">
            <a:spLocks noChangeArrowheads="1"/>
          </p:cNvSpPr>
          <p:nvPr/>
        </p:nvSpPr>
        <p:spPr bwMode="auto">
          <a:xfrm>
            <a:off x="4643697" y="2488009"/>
            <a:ext cx="4068763" cy="1449388"/>
          </a:xfrm>
          <a:prstGeom prst="rect">
            <a:avLst/>
          </a:prstGeom>
          <a:noFill/>
          <a:ln w="9525">
            <a:noFill/>
            <a:miter lim="800000"/>
            <a:headEnd/>
            <a:tailEnd/>
          </a:ln>
        </p:spPr>
        <p:txBody>
          <a:bodyPr lIns="92075" tIns="46038" rIns="92075" bIns="46038"/>
          <a:lstStyle/>
          <a:p>
            <a:pPr>
              <a:spcBef>
                <a:spcPct val="20000"/>
              </a:spcBef>
              <a:buClr>
                <a:srgbClr val="003399"/>
              </a:buClr>
              <a:buSzPct val="50000"/>
              <a:buFont typeface="Monotype Sorts" pitchFamily="2" charset="2"/>
              <a:buChar char="n"/>
              <a:defRPr/>
            </a:pPr>
            <a:endParaRPr lang="en-US" sz="1600" kern="0">
              <a:solidFill>
                <a:schemeClr val="tx1"/>
              </a:solidFill>
              <a:latin typeface="+mn-lt"/>
            </a:endParaRPr>
          </a:p>
          <a:p>
            <a:pPr>
              <a:spcBef>
                <a:spcPct val="20000"/>
              </a:spcBef>
              <a:buClr>
                <a:srgbClr val="003399"/>
              </a:buClr>
              <a:buSzPct val="50000"/>
              <a:buFont typeface="Monotype Sorts" pitchFamily="2" charset="2"/>
              <a:buNone/>
              <a:defRPr/>
            </a:pPr>
            <a:endParaRPr lang="en-US" sz="1600" b="1" kern="0" dirty="0">
              <a:latin typeface="+mn-lt"/>
            </a:endParaRPr>
          </a:p>
        </p:txBody>
      </p:sp>
      <p:graphicFrame>
        <p:nvGraphicFramePr>
          <p:cNvPr id="10" name="Table 9"/>
          <p:cNvGraphicFramePr>
            <a:graphicFrameLocks noGrp="1"/>
          </p:cNvGraphicFramePr>
          <p:nvPr>
            <p:custDataLst>
              <p:tags r:id="rId2"/>
            </p:custDataLst>
          </p:nvPr>
        </p:nvGraphicFramePr>
        <p:xfrm>
          <a:off x="1476635" y="5261372"/>
          <a:ext cx="7129462" cy="1138238"/>
        </p:xfrm>
        <a:graphic>
          <a:graphicData uri="http://schemas.openxmlformats.org/drawingml/2006/table">
            <a:tbl>
              <a:tblPr firstRow="1" bandRow="1">
                <a:tableStyleId>{5C22544A-7EE6-4342-B048-85BDC9FD1C3A}</a:tableStyleId>
              </a:tblPr>
              <a:tblGrid>
                <a:gridCol w="4176857"/>
                <a:gridCol w="2952605"/>
              </a:tblGrid>
              <a:tr h="569119">
                <a:tc>
                  <a:txBody>
                    <a:bodyPr/>
                    <a:lstStyle/>
                    <a:p>
                      <a:r>
                        <a:rPr lang="en-US" sz="1800" dirty="0" smtClean="0">
                          <a:solidFill>
                            <a:schemeClr val="tx1"/>
                          </a:solidFill>
                        </a:rPr>
                        <a:t>Space</a:t>
                      </a:r>
                      <a:r>
                        <a:rPr lang="en-US" sz="1800" baseline="0" dirty="0" smtClean="0">
                          <a:solidFill>
                            <a:schemeClr val="tx1"/>
                          </a:solidFill>
                        </a:rPr>
                        <a:t> Shuttle, 4-segment booster</a:t>
                      </a:r>
                      <a:endParaRPr lang="en-US" sz="1800" dirty="0">
                        <a:solidFill>
                          <a:schemeClr val="tx1"/>
                        </a:solidFill>
                      </a:endParaRPr>
                    </a:p>
                  </a:txBody>
                  <a:tcPr marL="91449" marR="91449" marT="45741" marB="45741">
                    <a:solidFill>
                      <a:schemeClr val="bg1"/>
                    </a:solidFill>
                  </a:tcPr>
                </a:tc>
                <a:tc>
                  <a:txBody>
                    <a:bodyPr/>
                    <a:lstStyle/>
                    <a:p>
                      <a:r>
                        <a:rPr lang="en-US" sz="1800" dirty="0" smtClean="0">
                          <a:solidFill>
                            <a:schemeClr val="tx1"/>
                          </a:solidFill>
                        </a:rPr>
                        <a:t>15 Hz</a:t>
                      </a:r>
                      <a:endParaRPr lang="en-US" sz="1800" dirty="0">
                        <a:solidFill>
                          <a:schemeClr val="tx1"/>
                        </a:solidFill>
                      </a:endParaRPr>
                    </a:p>
                  </a:txBody>
                  <a:tcPr marL="91449" marR="91449" marT="45741" marB="45741">
                    <a:solidFill>
                      <a:schemeClr val="bg1"/>
                    </a:solidFill>
                  </a:tcPr>
                </a:tc>
              </a:tr>
              <a:tr h="569119">
                <a:tc>
                  <a:txBody>
                    <a:bodyPr/>
                    <a:lstStyle/>
                    <a:p>
                      <a:r>
                        <a:rPr lang="en-US" sz="1800" b="1" dirty="0" smtClean="0"/>
                        <a:t>Ares-I, 5-segment booster </a:t>
                      </a:r>
                      <a:endParaRPr lang="en-US" sz="1800" b="1" dirty="0"/>
                    </a:p>
                  </a:txBody>
                  <a:tcPr marL="91449" marR="91449" marT="45741" marB="45741">
                    <a:solidFill>
                      <a:schemeClr val="bg1"/>
                    </a:solidFill>
                  </a:tcPr>
                </a:tc>
                <a:tc>
                  <a:txBody>
                    <a:bodyPr/>
                    <a:lstStyle/>
                    <a:p>
                      <a:r>
                        <a:rPr lang="en-US" sz="1800" b="1" dirty="0" smtClean="0"/>
                        <a:t>12 Hz</a:t>
                      </a:r>
                      <a:endParaRPr lang="en-US" sz="1800" b="1" dirty="0"/>
                    </a:p>
                  </a:txBody>
                  <a:tcPr marL="91449" marR="91449" marT="45741" marB="45741">
                    <a:solidFill>
                      <a:schemeClr val="bg1"/>
                    </a:solidFill>
                  </a:tcPr>
                </a:tc>
              </a:tr>
            </a:tbl>
          </a:graphicData>
        </a:graphic>
      </p:graphicFrame>
      <p:pic>
        <p:nvPicPr>
          <p:cNvPr id="9236" name="Picture 4" descr="http://t1.gstatic.com/images?q=tbn:-enl6qW_V5TvKM:http://spacefellowship.com/wp-content/uploads/2009/07/ARES_1_InSpace.jpg&amp;t=1"/>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4535747" y="2019697"/>
            <a:ext cx="2773363" cy="27733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 name="copy.wav">
            <a:hlinkClick r:id="" action="ppaction://media"/>
          </p:cNvPr>
          <p:cNvPicPr>
            <a:picLocks noRot="1" noChangeAspect="1"/>
          </p:cNvPicPr>
          <p:nvPr>
            <a:wavAudioFile r:embed="rId3" name="copy.wav"/>
          </p:nvPr>
        </p:nvPicPr>
        <p:blipFill>
          <a:blip r:embed="rId8" cstate="print"/>
          <a:stretch>
            <a:fillRect/>
          </a:stretch>
        </p:blipFill>
        <p:spPr>
          <a:xfrm>
            <a:off x="9720572" y="2488468"/>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787"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3"/>
          <p:cNvSpPr>
            <a:spLocks noGrp="1" noChangeArrowheads="1"/>
          </p:cNvSpPr>
          <p:nvPr>
            <p:ph idx="1"/>
            <p:custDataLst>
              <p:tags r:id="rId2"/>
            </p:custDataLst>
          </p:nvPr>
        </p:nvSpPr>
        <p:spPr>
          <a:xfrm>
            <a:off x="971550" y="2060575"/>
            <a:ext cx="7272338" cy="935038"/>
          </a:xfrm>
        </p:spPr>
        <p:txBody>
          <a:bodyPr/>
          <a:lstStyle/>
          <a:p>
            <a:pPr marL="0" indent="0">
              <a:buFont typeface="Monotype Sorts" pitchFamily="2" charset="2"/>
              <a:buNone/>
              <a:defRPr/>
            </a:pPr>
            <a:endParaRPr lang="en-US" sz="2400" dirty="0" smtClean="0">
              <a:solidFill>
                <a:schemeClr val="tx1">
                  <a:lumMod val="90000"/>
                  <a:lumOff val="10000"/>
                </a:schemeClr>
              </a:solidFill>
              <a:effectLst>
                <a:outerShdw blurRad="38100" dist="38100" dir="2700000" algn="tl">
                  <a:srgbClr val="000000">
                    <a:alpha val="43137"/>
                  </a:srgbClr>
                </a:outerShdw>
              </a:effectLst>
            </a:endParaRPr>
          </a:p>
          <a:p>
            <a:pPr marL="0" indent="0">
              <a:defRPr/>
            </a:pPr>
            <a:endParaRPr lang="en-US" b="0" dirty="0" smtClean="0">
              <a:solidFill>
                <a:schemeClr val="tx1">
                  <a:lumMod val="90000"/>
                  <a:lumOff val="10000"/>
                </a:schemeClr>
              </a:solidFill>
            </a:endParaRPr>
          </a:p>
          <a:p>
            <a:pPr marL="0" indent="0">
              <a:defRPr/>
            </a:pPr>
            <a:endParaRPr lang="en-US" dirty="0" smtClean="0">
              <a:solidFill>
                <a:schemeClr val="tx1">
                  <a:lumMod val="90000"/>
                  <a:lumOff val="10000"/>
                </a:schemeClr>
              </a:solidFill>
            </a:endParaRPr>
          </a:p>
        </p:txBody>
      </p:sp>
      <p:pic>
        <p:nvPicPr>
          <p:cNvPr id="10247" name="Picture 2" descr="Launch"/>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792163" y="1881188"/>
            <a:ext cx="2381250" cy="3181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48" name="TextBox 7"/>
          <p:cNvSpPr txBox="1">
            <a:spLocks noChangeArrowheads="1"/>
          </p:cNvSpPr>
          <p:nvPr/>
        </p:nvSpPr>
        <p:spPr bwMode="auto">
          <a:xfrm>
            <a:off x="3600450" y="2312988"/>
            <a:ext cx="4103688" cy="19891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nSpc>
                <a:spcPts val="3000"/>
              </a:lnSpc>
            </a:pPr>
            <a:r>
              <a:rPr lang="en-US" sz="1800" dirty="0">
                <a:solidFill>
                  <a:schemeClr val="tx1">
                    <a:lumMod val="90000"/>
                    <a:lumOff val="10000"/>
                  </a:schemeClr>
                </a:solidFill>
              </a:rPr>
              <a:t>Main Engine Cutoff (MECO)</a:t>
            </a:r>
          </a:p>
          <a:p>
            <a:pPr>
              <a:lnSpc>
                <a:spcPts val="3000"/>
              </a:lnSpc>
            </a:pPr>
            <a:r>
              <a:rPr lang="en-US" sz="1800" dirty="0">
                <a:solidFill>
                  <a:schemeClr val="tx1">
                    <a:lumMod val="90000"/>
                    <a:lumOff val="10000"/>
                  </a:schemeClr>
                </a:solidFill>
              </a:rPr>
              <a:t>Transient at ~120 Hz</a:t>
            </a:r>
          </a:p>
          <a:p>
            <a:pPr>
              <a:lnSpc>
                <a:spcPts val="3000"/>
              </a:lnSpc>
            </a:pPr>
            <a:endParaRPr lang="en-US" sz="1800" dirty="0">
              <a:solidFill>
                <a:schemeClr val="tx1">
                  <a:lumMod val="90000"/>
                  <a:lumOff val="10000"/>
                </a:schemeClr>
              </a:solidFill>
            </a:endParaRPr>
          </a:p>
          <a:p>
            <a:pPr>
              <a:lnSpc>
                <a:spcPts val="3000"/>
              </a:lnSpc>
            </a:pPr>
            <a:r>
              <a:rPr lang="en-US" sz="1800" dirty="0">
                <a:solidFill>
                  <a:schemeClr val="tx1">
                    <a:lumMod val="90000"/>
                    <a:lumOff val="10000"/>
                  </a:schemeClr>
                </a:solidFill>
              </a:rPr>
              <a:t>MECO could be a high force input to spacecraft</a:t>
            </a:r>
          </a:p>
        </p:txBody>
      </p:sp>
      <p:pic>
        <p:nvPicPr>
          <p:cNvPr id="9" name="copy.wav">
            <a:hlinkClick r:id="" action="ppaction://media"/>
          </p:cNvPr>
          <p:cNvPicPr>
            <a:picLocks noRot="1" noChangeAspect="1"/>
          </p:cNvPicPr>
          <p:nvPr>
            <a:wavAudioFile r:embed="rId3" name="copy.wav"/>
          </p:nvPr>
        </p:nvPicPr>
        <p:blipFill>
          <a:blip r:embed="rId7" cstate="print"/>
          <a:stretch>
            <a:fillRect/>
          </a:stretch>
        </p:blipFill>
        <p:spPr>
          <a:xfrm>
            <a:off x="9684568" y="2492896"/>
            <a:ext cx="327980" cy="327980"/>
          </a:xfrm>
          <a:prstGeom prst="rect">
            <a:avLst/>
          </a:prstGeom>
        </p:spPr>
      </p:pic>
      <p:sp>
        <p:nvSpPr>
          <p:cNvPr id="10" name="Title 9"/>
          <p:cNvSpPr>
            <a:spLocks noGrp="1"/>
          </p:cNvSpPr>
          <p:nvPr>
            <p:ph type="title"/>
          </p:nvPr>
        </p:nvSpPr>
        <p:spPr/>
        <p:txBody>
          <a:bodyPr/>
          <a:lstStyle/>
          <a:p>
            <a:endParaRPr lang="en-US">
              <a:solidFill>
                <a:schemeClr val="tx1">
                  <a:lumMod val="90000"/>
                  <a:lumOff val="10000"/>
                </a:schemeClr>
              </a:solidFill>
            </a:endParaRPr>
          </a:p>
        </p:txBody>
      </p:sp>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71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a:xfrm>
            <a:off x="827584" y="1052736"/>
            <a:ext cx="7812347" cy="504056"/>
          </a:xfrm>
          <a:solidFill>
            <a:srgbClr val="FFFFFF"/>
          </a:solidFill>
        </p:spPr>
        <p:txBody>
          <a:bodyPr anchor="t"/>
          <a:lstStyle/>
          <a:p>
            <a:r>
              <a:rPr lang="en-US" sz="2000" dirty="0" smtClean="0">
                <a:solidFill>
                  <a:schemeClr val="tx1">
                    <a:lumMod val="90000"/>
                    <a:lumOff val="10000"/>
                  </a:schemeClr>
                </a:solidFill>
                <a:latin typeface="Helvetica" charset="0"/>
              </a:rPr>
              <a:t>Pegasus </a:t>
            </a:r>
            <a:r>
              <a:rPr lang="en-US" sz="2000" dirty="0" smtClean="0">
                <a:solidFill>
                  <a:schemeClr val="tx1">
                    <a:lumMod val="90000"/>
                    <a:lumOff val="10000"/>
                  </a:schemeClr>
                </a:solidFill>
                <a:latin typeface="Helvetica" charset="0"/>
              </a:rPr>
              <a:t>XL Drop </a:t>
            </a:r>
            <a:r>
              <a:rPr lang="en-US" sz="2000" dirty="0" smtClean="0">
                <a:solidFill>
                  <a:schemeClr val="tx1">
                    <a:lumMod val="90000"/>
                    <a:lumOff val="10000"/>
                  </a:schemeClr>
                </a:solidFill>
                <a:latin typeface="Helvetica" charset="0"/>
              </a:rPr>
              <a:t>Transient</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latin typeface="Helvetica" charset="0"/>
            </a:endParaRPr>
          </a:p>
        </p:txBody>
      </p:sp>
      <p:sp>
        <p:nvSpPr>
          <p:cNvPr id="11268" name="Rectangle 3"/>
          <p:cNvSpPr>
            <a:spLocks noGrp="1" noChangeArrowheads="1"/>
          </p:cNvSpPr>
          <p:nvPr>
            <p:ph idx="1"/>
          </p:nvPr>
        </p:nvSpPr>
        <p:spPr>
          <a:xfrm>
            <a:off x="4716016" y="1953109"/>
            <a:ext cx="3671887" cy="3492500"/>
          </a:xfrm>
        </p:spPr>
        <p:txBody>
          <a:bodyPr/>
          <a:lstStyle/>
          <a:p>
            <a:pPr marL="0" indent="0">
              <a:lnSpc>
                <a:spcPts val="2800"/>
              </a:lnSpc>
              <a:buFont typeface="Monotype Sorts" pitchFamily="2" charset="2"/>
              <a:buNone/>
            </a:pPr>
            <a:r>
              <a:rPr lang="en-US" sz="1800" b="0" dirty="0" smtClean="0">
                <a:solidFill>
                  <a:schemeClr val="tx1"/>
                </a:solidFill>
              </a:rPr>
              <a:t>The Pegasus launch vehicle oscillates as a free-free beam during the 5-second drop, prior to stage 1 ignition.</a:t>
            </a:r>
          </a:p>
          <a:p>
            <a:pPr marL="0" indent="0">
              <a:lnSpc>
                <a:spcPts val="2800"/>
              </a:lnSpc>
              <a:buFont typeface="Monotype Sorts" pitchFamily="2" charset="2"/>
              <a:buNone/>
            </a:pPr>
            <a:endParaRPr lang="en-US" sz="1800" b="0" dirty="0" smtClean="0">
              <a:solidFill>
                <a:schemeClr val="tx1"/>
              </a:solidFill>
            </a:endParaRPr>
          </a:p>
          <a:p>
            <a:pPr marL="0" indent="0">
              <a:lnSpc>
                <a:spcPts val="2800"/>
              </a:lnSpc>
              <a:buFont typeface="Monotype Sorts" pitchFamily="2" charset="2"/>
              <a:buNone/>
            </a:pPr>
            <a:r>
              <a:rPr lang="en-US" sz="1800" b="0" dirty="0" smtClean="0">
                <a:solidFill>
                  <a:schemeClr val="tx1"/>
                </a:solidFill>
              </a:rPr>
              <a:t>The fundamental bending frequency is 9 to 10 Hz, depending on the payload’s mass &amp; stiffness properties.</a:t>
            </a:r>
          </a:p>
          <a:p>
            <a:pPr marL="0" indent="0"/>
            <a:endParaRPr lang="en-US" dirty="0" smtClean="0"/>
          </a:p>
        </p:txBody>
      </p:sp>
      <p:pic>
        <p:nvPicPr>
          <p:cNvPr id="11271" name="Picture 1"/>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935038" y="1736812"/>
            <a:ext cx="3478212" cy="2089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272" name="Picture 11" descr="http://www.satnews.com/images_upload/912269667/Orbital%27sPegasusRocket.jp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008063" y="4113300"/>
            <a:ext cx="3322637" cy="2046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copy.wav">
            <a:hlinkClick r:id="" action="ppaction://media"/>
          </p:cNvPr>
          <p:cNvPicPr>
            <a:picLocks noRot="1" noChangeAspect="1"/>
          </p:cNvPicPr>
          <p:nvPr>
            <a:wavAudioFile r:embed="rId2" name="copy.wav"/>
          </p:nvPr>
        </p:nvPicPr>
        <p:blipFill>
          <a:blip r:embed="rId7" cstate="print"/>
          <a:stretch>
            <a:fillRect/>
          </a:stretch>
        </p:blipFill>
        <p:spPr>
          <a:xfrm>
            <a:off x="9828584" y="3392996"/>
            <a:ext cx="327980" cy="32798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01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Line 5"/>
          <p:cNvSpPr>
            <a:spLocks noChangeShapeType="1"/>
          </p:cNvSpPr>
          <p:nvPr/>
        </p:nvSpPr>
        <p:spPr bwMode="auto">
          <a:xfrm>
            <a:off x="863600" y="1592263"/>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7" name="Rectangle 2"/>
          <p:cNvSpPr txBox="1">
            <a:spLocks noChangeArrowheads="1"/>
          </p:cNvSpPr>
          <p:nvPr/>
        </p:nvSpPr>
        <p:spPr bwMode="auto">
          <a:xfrm>
            <a:off x="935038" y="1159470"/>
            <a:ext cx="7309370" cy="541338"/>
          </a:xfrm>
          <a:prstGeom prst="rect">
            <a:avLst/>
          </a:prstGeom>
          <a:solidFill>
            <a:srgbClr val="FFFFFF"/>
          </a:solidFill>
          <a:ln w="9525">
            <a:noFill/>
            <a:miter lim="800000"/>
            <a:headEnd/>
            <a:tailEnd/>
          </a:ln>
        </p:spPr>
        <p:txBody>
          <a:bodyPr/>
          <a:lstStyle/>
          <a:p>
            <a:pPr algn="ctr">
              <a:lnSpc>
                <a:spcPct val="70000"/>
              </a:lnSpc>
              <a:defRPr/>
            </a:pPr>
            <a:r>
              <a:rPr lang="en-US" sz="2000" b="1" kern="0" dirty="0">
                <a:solidFill>
                  <a:schemeClr val="tx1">
                    <a:lumMod val="90000"/>
                    <a:lumOff val="10000"/>
                  </a:schemeClr>
                </a:solidFill>
                <a:latin typeface="Helvetica" charset="0"/>
              </a:rPr>
              <a:t>Pegasus XL Bending </a:t>
            </a:r>
            <a:r>
              <a:rPr lang="en-US" sz="2000" b="1" kern="0" dirty="0" smtClean="0">
                <a:solidFill>
                  <a:schemeClr val="tx1">
                    <a:lumMod val="90000"/>
                    <a:lumOff val="10000"/>
                  </a:schemeClr>
                </a:solidFill>
                <a:latin typeface="Helvetica" charset="0"/>
              </a:rPr>
              <a:t>Model</a:t>
            </a:r>
            <a:endParaRPr kumimoji="0" lang="en-US" sz="2000" b="1" dirty="0">
              <a:solidFill>
                <a:schemeClr val="tx1">
                  <a:lumMod val="90000"/>
                  <a:lumOff val="10000"/>
                </a:schemeClr>
              </a:solidFill>
            </a:endParaRPr>
          </a:p>
          <a:p>
            <a:pPr algn="ctr">
              <a:lnSpc>
                <a:spcPct val="70000"/>
              </a:lnSpc>
              <a:defRPr/>
            </a:pPr>
            <a:endParaRPr lang="en-US" b="1" kern="0" dirty="0">
              <a:solidFill>
                <a:schemeClr val="tx1">
                  <a:lumMod val="90000"/>
                  <a:lumOff val="10000"/>
                </a:schemeClr>
              </a:solidFill>
              <a:latin typeface="Helvetica" charset="0"/>
              <a:ea typeface="+mj-ea"/>
              <a:cs typeface="+mj-cs"/>
            </a:endParaRPr>
          </a:p>
        </p:txBody>
      </p:sp>
      <p:pic>
        <p:nvPicPr>
          <p:cNvPr id="2" name="Snagit_PPT1072"/>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335814" y="1484784"/>
            <a:ext cx="8466667" cy="5009524"/>
          </a:xfrm>
          <a:prstGeom prst="rect">
            <a:avLst/>
          </a:prstGeom>
        </p:spPr>
      </p:pic>
      <p:pic>
        <p:nvPicPr>
          <p:cNvPr id="8" name="copy.wav">
            <a:hlinkClick r:id="" action="ppaction://media"/>
          </p:cNvPr>
          <p:cNvPicPr>
            <a:picLocks noRot="1" noChangeAspect="1"/>
          </p:cNvPicPr>
          <p:nvPr>
            <a:wavAudioFile r:embed="rId2" name="copy.wav"/>
          </p:nvPr>
        </p:nvPicPr>
        <p:blipFill>
          <a:blip r:embed="rId6" cstate="print"/>
          <a:stretch>
            <a:fillRect/>
          </a:stretch>
        </p:blipFill>
        <p:spPr>
          <a:xfrm>
            <a:off x="9684568" y="3104964"/>
            <a:ext cx="327980" cy="32798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38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0" y="1160747"/>
            <a:ext cx="8460432" cy="756085"/>
          </a:xfrm>
          <a:solidFill>
            <a:srgbClr val="FFFFFF"/>
          </a:solidFill>
        </p:spPr>
        <p:txBody>
          <a:bodyPr anchor="t"/>
          <a:lstStyle/>
          <a:p>
            <a:r>
              <a:rPr lang="en-US" sz="3600" dirty="0" smtClean="0">
                <a:solidFill>
                  <a:schemeClr val="tx1">
                    <a:lumMod val="90000"/>
                    <a:lumOff val="10000"/>
                  </a:schemeClr>
                </a:solidFill>
              </a:rPr>
              <a:t>Pogo                                                             </a:t>
            </a:r>
            <a:r>
              <a:rPr kumimoji="0" lang="en-US" sz="6000" dirty="0">
                <a:solidFill>
                  <a:schemeClr val="tx1">
                    <a:lumMod val="90000"/>
                    <a:lumOff val="10000"/>
                  </a:schemeClr>
                </a:solidFill>
              </a:rPr>
              <a:t/>
            </a:r>
            <a:br>
              <a:rPr kumimoji="0" lang="en-US" sz="6000" dirty="0">
                <a:solidFill>
                  <a:schemeClr val="tx1">
                    <a:lumMod val="90000"/>
                    <a:lumOff val="10000"/>
                  </a:schemeClr>
                </a:solidFill>
              </a:rPr>
            </a:br>
            <a:r>
              <a:rPr lang="en-US" sz="6000" dirty="0" smtClean="0">
                <a:solidFill>
                  <a:schemeClr val="tx1">
                    <a:lumMod val="90000"/>
                    <a:lumOff val="10000"/>
                  </a:schemeClr>
                </a:solidFill>
              </a:rPr>
              <a:t> </a:t>
            </a:r>
            <a:endParaRPr lang="en-US" sz="6000" dirty="0" smtClean="0">
              <a:solidFill>
                <a:schemeClr val="tx1">
                  <a:lumMod val="90000"/>
                  <a:lumOff val="10000"/>
                </a:schemeClr>
              </a:solidFill>
              <a:latin typeface="Helvetica" charset="0"/>
            </a:endParaRPr>
          </a:p>
        </p:txBody>
      </p:sp>
      <p:sp>
        <p:nvSpPr>
          <p:cNvPr id="13316" name="Rectangle 3"/>
          <p:cNvSpPr>
            <a:spLocks noGrp="1" noChangeArrowheads="1"/>
          </p:cNvSpPr>
          <p:nvPr>
            <p:ph idx="1"/>
          </p:nvPr>
        </p:nvSpPr>
        <p:spPr>
          <a:xfrm>
            <a:off x="611560" y="2096852"/>
            <a:ext cx="7884876" cy="4114800"/>
          </a:xfrm>
        </p:spPr>
        <p:txBody>
          <a:bodyPr/>
          <a:lstStyle/>
          <a:p>
            <a:pPr marL="0" indent="0" algn="just">
              <a:buFont typeface="Monotype Sorts" pitchFamily="2" charset="2"/>
              <a:buNone/>
            </a:pPr>
            <a:r>
              <a:rPr lang="en-US" sz="1800" b="0" dirty="0" smtClean="0"/>
              <a:t>Pogo is the popular name for a dynamic phenomenon that sometimes occurs during the launch and ascent of space vehicles powered by liquid propellant rocket engines. </a:t>
            </a:r>
          </a:p>
          <a:p>
            <a:pPr marL="0" indent="0" algn="just">
              <a:buFont typeface="Monotype Sorts" pitchFamily="2" charset="2"/>
              <a:buNone/>
            </a:pPr>
            <a:endParaRPr lang="en-US" sz="1800" b="0" dirty="0" smtClean="0"/>
          </a:p>
          <a:p>
            <a:pPr marL="0" indent="0" algn="just">
              <a:buFont typeface="Monotype Sorts" pitchFamily="2" charset="2"/>
              <a:buNone/>
            </a:pPr>
            <a:r>
              <a:rPr lang="en-US" sz="1800" b="0" dirty="0" smtClean="0"/>
              <a:t>The phenomenon is due to a coupling between the first longitudinal resonance of the vehicle and the fuel flow to the rocket engines.</a:t>
            </a:r>
          </a:p>
          <a:p>
            <a:pPr marL="0" indent="0" algn="just">
              <a:buFont typeface="Monotype Sorts" pitchFamily="2" charset="2"/>
              <a:buNone/>
            </a:pPr>
            <a:endParaRPr lang="en-US" sz="1800" b="0" dirty="0" smtClean="0"/>
          </a:p>
          <a:p>
            <a:pPr marL="0" indent="0" algn="just">
              <a:buFont typeface="Monotype Sorts" pitchFamily="2" charset="2"/>
              <a:buNone/>
            </a:pPr>
            <a:r>
              <a:rPr lang="en-US" sz="1800" b="0" dirty="0" smtClean="0"/>
              <a:t>As the structure responds to perturbations at its longitudinal resonant frequency, the fuel flow to the rocket engine(s) is accelerated and decelerated, causing the engine thrust to oscillate at the same frequency.</a:t>
            </a:r>
          </a:p>
          <a:p>
            <a:pPr marL="0" indent="0" algn="just">
              <a:buFont typeface="Monotype Sorts" pitchFamily="2" charset="2"/>
              <a:buNone/>
            </a:pPr>
            <a:endParaRPr lang="en-US" sz="1800" b="0" dirty="0" smtClean="0"/>
          </a:p>
          <a:p>
            <a:pPr marL="0" indent="0" algn="just">
              <a:buFont typeface="Monotype Sorts" pitchFamily="2" charset="2"/>
              <a:buNone/>
            </a:pPr>
            <a:r>
              <a:rPr lang="en-US" sz="1800" b="0" dirty="0" smtClean="0"/>
              <a:t>(Pogo may also occur due to other structural vibration mode types.)</a:t>
            </a:r>
          </a:p>
        </p:txBody>
      </p:sp>
      <p:pic>
        <p:nvPicPr>
          <p:cNvPr id="7" name="copy.wav">
            <a:hlinkClick r:id="" action="ppaction://media"/>
          </p:cNvPr>
          <p:cNvPicPr>
            <a:picLocks noRot="1" noChangeAspect="1"/>
          </p:cNvPicPr>
          <p:nvPr>
            <a:wavAudioFile r:embed="rId2" name="copy.wav"/>
          </p:nvPr>
        </p:nvPicPr>
        <p:blipFill>
          <a:blip r:embed="rId5" cstate="print"/>
          <a:stretch>
            <a:fillRect/>
          </a:stretch>
        </p:blipFill>
        <p:spPr>
          <a:xfrm>
            <a:off x="9540552" y="1808820"/>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0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1026"/>
          <p:cNvSpPr>
            <a:spLocks noGrp="1" noChangeArrowheads="1"/>
          </p:cNvSpPr>
          <p:nvPr>
            <p:ph type="title"/>
          </p:nvPr>
        </p:nvSpPr>
        <p:spPr>
          <a:xfrm>
            <a:off x="3779912" y="1304764"/>
            <a:ext cx="5148436" cy="612775"/>
          </a:xfrm>
          <a:solidFill>
            <a:srgbClr val="FFFFFF"/>
          </a:solidFill>
        </p:spPr>
        <p:txBody>
          <a:bodyPr anchor="t"/>
          <a:lstStyle/>
          <a:p>
            <a:r>
              <a:rPr lang="en-US" sz="2800" dirty="0" smtClean="0">
                <a:solidFill>
                  <a:schemeClr val="tx1">
                    <a:lumMod val="90000"/>
                    <a:lumOff val="10000"/>
                  </a:schemeClr>
                </a:solidFill>
              </a:rPr>
              <a:t>Gemini Program Titan II </a:t>
            </a:r>
            <a:r>
              <a:rPr lang="en-US" sz="2800" dirty="0" smtClean="0">
                <a:solidFill>
                  <a:schemeClr val="tx1">
                    <a:lumMod val="90000"/>
                    <a:lumOff val="10000"/>
                  </a:schemeClr>
                </a:solidFill>
              </a:rPr>
              <a:t>Pogo</a:t>
            </a:r>
            <a:r>
              <a:rPr kumimoji="0" lang="en-US" sz="2800" dirty="0">
                <a:solidFill>
                  <a:schemeClr val="tx1">
                    <a:lumMod val="90000"/>
                    <a:lumOff val="10000"/>
                  </a:schemeClr>
                </a:solidFill>
              </a:rPr>
              <a:t/>
            </a:r>
            <a:br>
              <a:rPr kumimoji="0" lang="en-US" sz="2800" dirty="0">
                <a:solidFill>
                  <a:schemeClr val="tx1">
                    <a:lumMod val="90000"/>
                    <a:lumOff val="10000"/>
                  </a:schemeClr>
                </a:solidFill>
              </a:rPr>
            </a:br>
            <a:r>
              <a:rPr lang="en-US" sz="2800" dirty="0" smtClean="0">
                <a:solidFill>
                  <a:schemeClr val="tx1">
                    <a:lumMod val="90000"/>
                    <a:lumOff val="10000"/>
                  </a:schemeClr>
                </a:solidFill>
                <a:latin typeface="Helvetica" charset="0"/>
              </a:rPr>
              <a:t> </a:t>
            </a:r>
          </a:p>
        </p:txBody>
      </p:sp>
      <p:sp>
        <p:nvSpPr>
          <p:cNvPr id="14340" name="Rectangle 1027"/>
          <p:cNvSpPr>
            <a:spLocks noGrp="1" noChangeArrowheads="1"/>
          </p:cNvSpPr>
          <p:nvPr>
            <p:ph idx="1"/>
          </p:nvPr>
        </p:nvSpPr>
        <p:spPr>
          <a:xfrm>
            <a:off x="3527884" y="2613235"/>
            <a:ext cx="5472608" cy="2507953"/>
          </a:xfrm>
        </p:spPr>
        <p:txBody>
          <a:bodyPr>
            <a:normAutofit/>
          </a:bodyPr>
          <a:lstStyle/>
          <a:p>
            <a:pPr marL="0" indent="0">
              <a:buFont typeface="Monotype Sorts" pitchFamily="2" charset="2"/>
              <a:buNone/>
            </a:pPr>
            <a:r>
              <a:rPr lang="en-US" dirty="0" smtClean="0">
                <a:solidFill>
                  <a:schemeClr val="tx1"/>
                </a:solidFill>
              </a:rPr>
              <a:t>Astronaut Michael Collins wrote:</a:t>
            </a:r>
          </a:p>
          <a:p>
            <a:pPr marL="457200" lvl="1" indent="0">
              <a:buFont typeface="Monotype Sorts" pitchFamily="2" charset="2"/>
              <a:buNone/>
            </a:pPr>
            <a:r>
              <a:rPr lang="en-US" sz="1800" dirty="0" smtClean="0"/>
              <a:t>The </a:t>
            </a:r>
            <a:r>
              <a:rPr lang="en-US" sz="1800" dirty="0" smtClean="0"/>
              <a:t>first stage of the Titan II vibrated longitudinally, so that someone riding on it would be bounced up and down as if on a pogo stick.  The vibration was at a relatively high frequency, about 11 cycles per second, with an amplitude of plus or minus 5 Gs in the worst case.</a:t>
            </a:r>
          </a:p>
          <a:p>
            <a:pPr marL="0" indent="0"/>
            <a:endParaRPr lang="en-US" dirty="0" smtClean="0"/>
          </a:p>
        </p:txBody>
      </p:sp>
      <p:pic>
        <p:nvPicPr>
          <p:cNvPr id="14341" name="Picture 1029" descr="gemini"/>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381000" y="1160748"/>
            <a:ext cx="2938463" cy="51546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copy.wav">
            <a:hlinkClick r:id="" action="ppaction://media"/>
          </p:cNvPr>
          <p:cNvPicPr>
            <a:picLocks noRot="1" noChangeAspect="1"/>
          </p:cNvPicPr>
          <p:nvPr>
            <a:wavAudioFile r:embed="rId2" name="copy.wav"/>
          </p:nvPr>
        </p:nvPicPr>
        <p:blipFill>
          <a:blip r:embed="rId6" cstate="print"/>
          <a:stretch>
            <a:fillRect/>
          </a:stretch>
        </p:blipFill>
        <p:spPr>
          <a:xfrm>
            <a:off x="9504548" y="1523987"/>
            <a:ext cx="396044" cy="39604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997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 Box 2"/>
          <p:cNvSpPr>
            <a:spLocks noGrp="1" noChangeArrowheads="1"/>
          </p:cNvSpPr>
          <p:nvPr>
            <p:ph type="title"/>
          </p:nvPr>
        </p:nvSpPr>
        <p:spPr>
          <a:xfrm>
            <a:off x="0" y="1124322"/>
            <a:ext cx="9144000" cy="576486"/>
          </a:xfrm>
          <a:solidFill>
            <a:srgbClr val="FFFFFF"/>
          </a:solidFill>
        </p:spPr>
        <p:txBody>
          <a:bodyPr lIns="92075" tIns="46038" rIns="92075" bIns="46038"/>
          <a:lstStyle/>
          <a:p>
            <a:pPr>
              <a:tabLst>
                <a:tab pos="1428750" algn="l"/>
              </a:tabLst>
            </a:pPr>
            <a:r>
              <a:rPr lang="en-US" sz="2800" dirty="0" smtClean="0">
                <a:solidFill>
                  <a:schemeClr val="tx1">
                    <a:lumMod val="90000"/>
                    <a:lumOff val="10000"/>
                  </a:schemeClr>
                </a:solidFill>
              </a:rPr>
              <a:t>Sine </a:t>
            </a:r>
            <a:r>
              <a:rPr lang="en-US" sz="2800" dirty="0" smtClean="0">
                <a:solidFill>
                  <a:schemeClr val="tx1">
                    <a:lumMod val="90000"/>
                    <a:lumOff val="10000"/>
                  </a:schemeClr>
                </a:solidFill>
              </a:rPr>
              <a:t>Formulas</a:t>
            </a:r>
            <a:r>
              <a:rPr kumimoji="0" lang="en-US" sz="4800" dirty="0">
                <a:solidFill>
                  <a:schemeClr val="tx1">
                    <a:lumMod val="90000"/>
                    <a:lumOff val="10000"/>
                  </a:schemeClr>
                </a:solidFill>
              </a:rPr>
              <a:t/>
            </a:r>
            <a:br>
              <a:rPr kumimoji="0" lang="en-US" sz="4800" dirty="0">
                <a:solidFill>
                  <a:schemeClr val="tx1">
                    <a:lumMod val="90000"/>
                    <a:lumOff val="10000"/>
                  </a:schemeClr>
                </a:solidFill>
              </a:rPr>
            </a:br>
            <a:endParaRPr lang="en-US" sz="4800" dirty="0" smtClean="0">
              <a:solidFill>
                <a:schemeClr val="tx1">
                  <a:lumMod val="90000"/>
                  <a:lumOff val="10000"/>
                </a:schemeClr>
              </a:solidFill>
              <a:latin typeface="Helvetica" charset="0"/>
            </a:endParaRPr>
          </a:p>
        </p:txBody>
      </p:sp>
      <p:sp>
        <p:nvSpPr>
          <p:cNvPr id="15362" name="Slide Number Placeholder 5"/>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482DA717-1E0F-45E8-93DD-80387233025F}" type="slidenum">
              <a:rPr lang="en-US" sz="1400" smtClean="0"/>
              <a:pPr/>
              <a:t>14</a:t>
            </a:fld>
            <a:endParaRPr lang="en-US" sz="1400" smtClean="0"/>
          </a:p>
        </p:txBody>
      </p:sp>
      <p:sp>
        <p:nvSpPr>
          <p:cNvPr id="15368" name="Rectangle 50"/>
          <p:cNvSpPr>
            <a:spLocks noChangeArrowheads="1"/>
          </p:cNvSpPr>
          <p:nvPr/>
        </p:nvSpPr>
        <p:spPr bwMode="auto">
          <a:xfrm>
            <a:off x="935596" y="1464446"/>
            <a:ext cx="6781800" cy="1446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endParaRPr lang="en-US" sz="2000" b="1" dirty="0">
              <a:solidFill>
                <a:schemeClr val="tx1"/>
              </a:solidFill>
            </a:endParaRPr>
          </a:p>
          <a:p>
            <a:endParaRPr lang="en-US" sz="2000" b="1" dirty="0" smtClean="0">
              <a:solidFill>
                <a:schemeClr val="tx1"/>
              </a:solidFill>
            </a:endParaRPr>
          </a:p>
          <a:p>
            <a:endParaRPr lang="en-US" sz="1600" b="1" dirty="0">
              <a:solidFill>
                <a:schemeClr val="tx1"/>
              </a:solidFill>
            </a:endParaRPr>
          </a:p>
          <a:p>
            <a:r>
              <a:rPr lang="en-US" sz="1600" b="1" dirty="0" smtClean="0">
                <a:solidFill>
                  <a:schemeClr val="tx1"/>
                </a:solidFill>
              </a:rPr>
              <a:t>                   </a:t>
            </a:r>
          </a:p>
          <a:p>
            <a:endParaRPr lang="en-US" sz="1600" b="1" dirty="0">
              <a:solidFill>
                <a:schemeClr val="tx1"/>
              </a:solidFill>
            </a:endParaRPr>
          </a:p>
        </p:txBody>
      </p:sp>
      <p:sp>
        <p:nvSpPr>
          <p:cNvPr id="15369" name="Rectangle 51"/>
          <p:cNvSpPr>
            <a:spLocks noChangeArrowheads="1"/>
          </p:cNvSpPr>
          <p:nvPr/>
        </p:nvSpPr>
        <p:spPr bwMode="auto">
          <a:xfrm>
            <a:off x="1223963" y="2773680"/>
            <a:ext cx="678180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endParaRPr lang="en-US" sz="1600" b="1" dirty="0" smtClean="0">
              <a:solidFill>
                <a:schemeClr val="tx1"/>
              </a:solidFill>
            </a:endParaRPr>
          </a:p>
          <a:p>
            <a:endParaRPr lang="en-US" sz="1600" b="1" dirty="0">
              <a:solidFill>
                <a:schemeClr val="tx1"/>
              </a:solidFill>
            </a:endParaRPr>
          </a:p>
          <a:p>
            <a:endParaRPr lang="en-US" sz="1600" b="1" dirty="0">
              <a:solidFill>
                <a:schemeClr val="tx1"/>
              </a:solidFill>
            </a:endParaRPr>
          </a:p>
        </p:txBody>
      </p:sp>
      <p:pic>
        <p:nvPicPr>
          <p:cNvPr id="4" name="Snagit_PPT5A9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1367644" y="1823506"/>
            <a:ext cx="6480720" cy="4413806"/>
          </a:xfrm>
          <a:prstGeom prst="rect">
            <a:avLst/>
          </a:prstGeom>
        </p:spPr>
      </p:pic>
      <p:pic>
        <p:nvPicPr>
          <p:cNvPr id="9" name="copy.wav">
            <a:hlinkClick r:id="" action="ppaction://media"/>
          </p:cNvPr>
          <p:cNvPicPr>
            <a:picLocks noRot="1" noChangeAspect="1"/>
          </p:cNvPicPr>
          <p:nvPr>
            <a:wavAudioFile r:embed="rId2" name="copy.wav"/>
          </p:nvPr>
        </p:nvPicPr>
        <p:blipFill>
          <a:blip r:embed="rId6" cstate="print"/>
          <a:stretch>
            <a:fillRect/>
          </a:stretch>
        </p:blipFill>
        <p:spPr>
          <a:xfrm>
            <a:off x="9684568" y="1628800"/>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23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5"/>
          <p:cNvSpPr>
            <a:spLocks noGrp="1" noChangeArrowheads="1"/>
          </p:cNvSpPr>
          <p:nvPr>
            <p:ph type="title"/>
          </p:nvPr>
        </p:nvSpPr>
        <p:spPr>
          <a:xfrm>
            <a:off x="1008062" y="1220490"/>
            <a:ext cx="6876305" cy="768350"/>
          </a:xfrm>
          <a:solidFill>
            <a:srgbClr val="FFFFFF"/>
          </a:solidFill>
        </p:spPr>
        <p:txBody>
          <a:bodyPr anchor="t"/>
          <a:lstStyle/>
          <a:p>
            <a:r>
              <a:rPr lang="en-US" sz="2000" dirty="0" smtClean="0">
                <a:solidFill>
                  <a:schemeClr val="tx1">
                    <a:lumMod val="90000"/>
                    <a:lumOff val="10000"/>
                  </a:schemeClr>
                </a:solidFill>
              </a:rPr>
              <a:t>Sine Calculation </a:t>
            </a:r>
            <a:r>
              <a:rPr lang="en-US" sz="2000" dirty="0" smtClean="0">
                <a:solidFill>
                  <a:schemeClr val="tx1">
                    <a:lumMod val="90000"/>
                    <a:lumOff val="10000"/>
                  </a:schemeClr>
                </a:solidFill>
              </a:rPr>
              <a:t>Example</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pic>
        <p:nvPicPr>
          <p:cNvPr id="4" name="Snagit_PPT9BDB"/>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653452" y="1772816"/>
            <a:ext cx="7914286" cy="4561905"/>
          </a:xfrm>
          <a:prstGeom prst="rect">
            <a:avLst/>
          </a:prstGeom>
        </p:spPr>
      </p:pic>
      <p:pic>
        <p:nvPicPr>
          <p:cNvPr id="7" name="copy.wav">
            <a:hlinkClick r:id="" action="ppaction://media"/>
          </p:cNvPr>
          <p:cNvPicPr>
            <a:picLocks noRot="1" noChangeAspect="1"/>
          </p:cNvPicPr>
          <p:nvPr>
            <a:wavAudioFile r:embed="rId2" name="copy.wav"/>
          </p:nvPr>
        </p:nvPicPr>
        <p:blipFill>
          <a:blip r:embed="rId6" cstate="print"/>
          <a:stretch>
            <a:fillRect/>
          </a:stretch>
        </p:blipFill>
        <p:spPr>
          <a:xfrm>
            <a:off x="9684568" y="1052736"/>
            <a:ext cx="327980" cy="32798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70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5"/>
          <p:cNvSpPr>
            <a:spLocks noGrp="1" noChangeArrowheads="1"/>
          </p:cNvSpPr>
          <p:nvPr>
            <p:ph type="title"/>
          </p:nvPr>
        </p:nvSpPr>
        <p:spPr>
          <a:xfrm>
            <a:off x="1008062" y="1276895"/>
            <a:ext cx="7559676" cy="768350"/>
          </a:xfrm>
          <a:solidFill>
            <a:srgbClr val="FFFFFF"/>
          </a:solidFill>
        </p:spPr>
        <p:txBody>
          <a:bodyPr anchor="t"/>
          <a:lstStyle/>
          <a:p>
            <a:r>
              <a:rPr lang="en-US" sz="2000" dirty="0" smtClean="0"/>
              <a:t>Sine Calculation </a:t>
            </a:r>
            <a:r>
              <a:rPr lang="en-US" sz="2000" dirty="0" smtClean="0"/>
              <a:t>Example</a:t>
            </a:r>
            <a:r>
              <a:rPr kumimoji="0" lang="en-US" dirty="0">
                <a:solidFill>
                  <a:srgbClr val="003399"/>
                </a:solidFill>
              </a:rPr>
              <a:t/>
            </a:r>
            <a:br>
              <a:rPr kumimoji="0" lang="en-US" dirty="0">
                <a:solidFill>
                  <a:srgbClr val="003399"/>
                </a:solidFill>
              </a:rPr>
            </a:br>
            <a:endParaRPr lang="en-US" dirty="0" smtClean="0"/>
          </a:p>
        </p:txBody>
      </p:sp>
      <p:sp>
        <p:nvSpPr>
          <p:cNvPr id="17412" name="Rectangle 7"/>
          <p:cNvSpPr>
            <a:spLocks noChangeArrowheads="1"/>
          </p:cNvSpPr>
          <p:nvPr/>
        </p:nvSpPr>
        <p:spPr bwMode="auto">
          <a:xfrm>
            <a:off x="971600" y="2069467"/>
            <a:ext cx="2773362" cy="4683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2075" tIns="46038" rIns="92075" bIns="46038"/>
          <a:lstStyle/>
          <a:p>
            <a:pPr>
              <a:spcBef>
                <a:spcPct val="20000"/>
              </a:spcBef>
              <a:buClr>
                <a:srgbClr val="003399"/>
              </a:buClr>
              <a:buSzPct val="50000"/>
              <a:buFont typeface="Monotype Sorts" pitchFamily="2" charset="2"/>
              <a:buNone/>
            </a:pPr>
            <a:r>
              <a:rPr lang="en-US" sz="1800" b="1" dirty="0">
                <a:solidFill>
                  <a:schemeClr val="tx1"/>
                </a:solidFill>
              </a:rPr>
              <a:t>Program:  sine.exe </a:t>
            </a:r>
          </a:p>
          <a:p>
            <a:pPr>
              <a:spcBef>
                <a:spcPct val="20000"/>
              </a:spcBef>
              <a:buClr>
                <a:srgbClr val="003399"/>
              </a:buClr>
              <a:buSzPct val="50000"/>
              <a:buFont typeface="Monotype Sorts" pitchFamily="2" charset="2"/>
              <a:buChar char="n"/>
            </a:pPr>
            <a:endParaRPr lang="en-US" sz="1400" b="1" dirty="0"/>
          </a:p>
          <a:p>
            <a:pPr>
              <a:spcBef>
                <a:spcPct val="20000"/>
              </a:spcBef>
              <a:buClr>
                <a:srgbClr val="003399"/>
              </a:buClr>
              <a:buSzPct val="50000"/>
            </a:pPr>
            <a:endParaRPr lang="en-US" sz="1400" b="1" dirty="0"/>
          </a:p>
        </p:txBody>
      </p:sp>
      <p:sp>
        <p:nvSpPr>
          <p:cNvPr id="17414" name="Line 9"/>
          <p:cNvSpPr>
            <a:spLocks noChangeShapeType="1"/>
          </p:cNvSpPr>
          <p:nvPr/>
        </p:nvSpPr>
        <p:spPr bwMode="auto">
          <a:xfrm>
            <a:off x="827088" y="1853158"/>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17415" name="Picture 4" descr="C:\Users\Thomas\AppData\Local\Temp\SNAGHTML1d82cbc1.PN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871663" y="3005683"/>
            <a:ext cx="4124325" cy="2295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copy.wav">
            <a:hlinkClick r:id="" action="ppaction://media"/>
          </p:cNvPr>
          <p:cNvPicPr>
            <a:picLocks noRot="1" noChangeAspect="1"/>
          </p:cNvPicPr>
          <p:nvPr>
            <a:wavAudioFile r:embed="rId2" name="copy.wav"/>
          </p:nvPr>
        </p:nvPicPr>
        <p:blipFill>
          <a:blip r:embed="rId6" cstate="print"/>
          <a:stretch>
            <a:fillRect/>
          </a:stretch>
        </p:blipFill>
        <p:spPr>
          <a:xfrm>
            <a:off x="9648564" y="2141475"/>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86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2" descr="C:\Users\Thomas\AppData\Local\Temp\SNAGHTML1d8513aa.PN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367644" y="1016732"/>
            <a:ext cx="6264696" cy="54530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copy.wav">
            <a:hlinkClick r:id="" action="ppaction://media"/>
          </p:cNvPr>
          <p:cNvPicPr>
            <a:picLocks noRot="1" noChangeAspect="1"/>
          </p:cNvPicPr>
          <p:nvPr>
            <a:wavAudioFile r:embed="rId2" name="copy.wav"/>
          </p:nvPr>
        </p:nvPicPr>
        <p:blipFill>
          <a:blip r:embed="rId6" cstate="print"/>
          <a:stretch>
            <a:fillRect/>
          </a:stretch>
        </p:blipFill>
        <p:spPr>
          <a:xfrm>
            <a:off x="9684568" y="1412776"/>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42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a:xfrm>
            <a:off x="827087" y="1196715"/>
            <a:ext cx="7561337" cy="360362"/>
          </a:xfrm>
          <a:solidFill>
            <a:srgbClr val="FFFFFF"/>
          </a:solidFill>
        </p:spPr>
        <p:txBody>
          <a:bodyPr anchor="t"/>
          <a:lstStyle/>
          <a:p>
            <a:r>
              <a:rPr lang="en-US" sz="2000" dirty="0" smtClean="0"/>
              <a:t>Sine </a:t>
            </a:r>
            <a:r>
              <a:rPr lang="en-US" sz="2000" dirty="0" smtClean="0"/>
              <a:t>Function</a:t>
            </a:r>
            <a:r>
              <a:rPr kumimoji="0" lang="en-US" dirty="0">
                <a:solidFill>
                  <a:srgbClr val="003399"/>
                </a:solidFill>
              </a:rPr>
              <a:t/>
            </a:r>
            <a:br>
              <a:rPr kumimoji="0" lang="en-US" dirty="0">
                <a:solidFill>
                  <a:srgbClr val="003399"/>
                </a:solidFill>
              </a:rPr>
            </a:br>
            <a:endParaRPr lang="en-US" dirty="0" smtClean="0"/>
          </a:p>
        </p:txBody>
      </p:sp>
      <p:sp>
        <p:nvSpPr>
          <p:cNvPr id="19462" name="Line 6"/>
          <p:cNvSpPr>
            <a:spLocks noChangeShapeType="1"/>
          </p:cNvSpPr>
          <p:nvPr/>
        </p:nvSpPr>
        <p:spPr bwMode="auto">
          <a:xfrm>
            <a:off x="863600" y="1772977"/>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29698"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014413" y="1829209"/>
            <a:ext cx="7115175" cy="4156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copy.wav">
            <a:hlinkClick r:id="" action="ppaction://media"/>
          </p:cNvPr>
          <p:cNvPicPr>
            <a:picLocks noRot="1" noChangeAspect="1"/>
          </p:cNvPicPr>
          <p:nvPr>
            <a:wavAudioFile r:embed="rId2" name="copy.wav"/>
          </p:nvPr>
        </p:nvPicPr>
        <p:blipFill>
          <a:blip r:embed="rId6" cstate="print"/>
          <a:stretch>
            <a:fillRect/>
          </a:stretch>
        </p:blipFill>
        <p:spPr>
          <a:xfrm>
            <a:off x="9504548" y="2888940"/>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98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792163" y="1228229"/>
            <a:ext cx="7883525" cy="647700"/>
          </a:xfrm>
          <a:solidFill>
            <a:srgbClr val="FFFFFF"/>
          </a:solidFill>
        </p:spPr>
        <p:txBody>
          <a:bodyPr anchor="t"/>
          <a:lstStyle/>
          <a:p>
            <a:r>
              <a:rPr lang="en-US" sz="2000" dirty="0" smtClean="0"/>
              <a:t>Sine Function Histogram                                </a:t>
            </a:r>
            <a:r>
              <a:rPr kumimoji="0" lang="en-US" sz="1200" dirty="0">
                <a:solidFill>
                  <a:srgbClr val="003399"/>
                </a:solidFill>
              </a:rPr>
              <a:t/>
            </a:r>
            <a:br>
              <a:rPr kumimoji="0" lang="en-US" sz="1200" dirty="0">
                <a:solidFill>
                  <a:srgbClr val="003399"/>
                </a:solidFill>
              </a:rPr>
            </a:br>
            <a:r>
              <a:rPr lang="en-US" sz="1200" dirty="0" smtClean="0"/>
              <a:t/>
            </a:r>
            <a:br>
              <a:rPr lang="en-US" sz="1200" dirty="0" smtClean="0"/>
            </a:br>
            <a:endParaRPr lang="en-US" sz="1200" dirty="0" smtClean="0"/>
          </a:p>
        </p:txBody>
      </p:sp>
      <p:sp>
        <p:nvSpPr>
          <p:cNvPr id="20486" name="Line 5"/>
          <p:cNvSpPr>
            <a:spLocks noChangeShapeType="1"/>
          </p:cNvSpPr>
          <p:nvPr/>
        </p:nvSpPr>
        <p:spPr bwMode="auto">
          <a:xfrm>
            <a:off x="935038" y="1804491"/>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20522" name="Picture 4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219200" y="2016782"/>
            <a:ext cx="6705600" cy="44005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copy.wav">
            <a:hlinkClick r:id="" action="ppaction://media"/>
          </p:cNvPr>
          <p:cNvPicPr>
            <a:picLocks noRot="1" noChangeAspect="1"/>
          </p:cNvPicPr>
          <p:nvPr>
            <a:wavAudioFile r:embed="rId2" name="copy.wav"/>
          </p:nvPr>
        </p:nvPicPr>
        <p:blipFill>
          <a:blip r:embed="rId6" cstate="print"/>
          <a:stretch>
            <a:fillRect/>
          </a:stretch>
        </p:blipFill>
        <p:spPr>
          <a:xfrm>
            <a:off x="9576556" y="2740496"/>
            <a:ext cx="327980" cy="32798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472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ext Box 2"/>
          <p:cNvSpPr>
            <a:spLocks noGrp="1" noChangeArrowheads="1"/>
          </p:cNvSpPr>
          <p:nvPr>
            <p:ph type="title"/>
          </p:nvPr>
        </p:nvSpPr>
        <p:spPr>
          <a:xfrm>
            <a:off x="898526" y="1077888"/>
            <a:ext cx="7777930" cy="667544"/>
          </a:xfrm>
          <a:solidFill>
            <a:srgbClr val="FFFFFF"/>
          </a:solidFill>
        </p:spPr>
        <p:txBody>
          <a:bodyPr lIns="92075" tIns="46038" rIns="92075" bIns="46038"/>
          <a:lstStyle/>
          <a:p>
            <a:pPr>
              <a:tabLst>
                <a:tab pos="1428750" algn="l"/>
              </a:tabLst>
            </a:pPr>
            <a:r>
              <a:rPr lang="en-US" sz="2000" dirty="0" smtClean="0"/>
              <a:t>Shaker </a:t>
            </a:r>
            <a:r>
              <a:rPr lang="en-US" sz="2000" dirty="0" smtClean="0"/>
              <a:t>Table</a:t>
            </a:r>
            <a:r>
              <a:rPr kumimoji="0" lang="en-US" dirty="0">
                <a:solidFill>
                  <a:srgbClr val="003399"/>
                </a:solidFill>
              </a:rPr>
              <a:t/>
            </a:r>
            <a:br>
              <a:rPr kumimoji="0" lang="en-US" dirty="0">
                <a:solidFill>
                  <a:srgbClr val="003399"/>
                </a:solidFill>
              </a:rPr>
            </a:br>
            <a:endParaRPr lang="en-US" dirty="0" smtClean="0">
              <a:solidFill>
                <a:schemeClr val="tx1"/>
              </a:solidFill>
            </a:endParaRPr>
          </a:p>
        </p:txBody>
      </p:sp>
      <p:sp>
        <p:nvSpPr>
          <p:cNvPr id="21509" name="Line 7"/>
          <p:cNvSpPr>
            <a:spLocks noChangeShapeType="1"/>
          </p:cNvSpPr>
          <p:nvPr/>
        </p:nvSpPr>
        <p:spPr bwMode="auto">
          <a:xfrm>
            <a:off x="827088" y="1925613"/>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21510" name="Picture 1046" descr="on-the-shaker"/>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792163" y="2212951"/>
            <a:ext cx="3133725" cy="4181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1511" name="TextBox 8"/>
          <p:cNvSpPr txBox="1">
            <a:spLocks noChangeArrowheads="1"/>
          </p:cNvSpPr>
          <p:nvPr/>
        </p:nvSpPr>
        <p:spPr bwMode="auto">
          <a:xfrm>
            <a:off x="4176713" y="2212951"/>
            <a:ext cx="4211637" cy="30686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nSpc>
                <a:spcPts val="2800"/>
              </a:lnSpc>
            </a:pPr>
            <a:r>
              <a:rPr lang="en-US" sz="2000" dirty="0">
                <a:solidFill>
                  <a:schemeClr val="tx1">
                    <a:lumMod val="90000"/>
                    <a:lumOff val="10000"/>
                  </a:schemeClr>
                </a:solidFill>
              </a:rPr>
              <a:t>Shaker table test specifications typically begin at 10 or 20 Hz to control displacement.</a:t>
            </a:r>
          </a:p>
          <a:p>
            <a:pPr>
              <a:lnSpc>
                <a:spcPts val="2800"/>
              </a:lnSpc>
            </a:pPr>
            <a:endParaRPr lang="en-US" sz="2000" dirty="0">
              <a:solidFill>
                <a:schemeClr val="tx1">
                  <a:lumMod val="90000"/>
                  <a:lumOff val="10000"/>
                </a:schemeClr>
              </a:solidFill>
            </a:endParaRPr>
          </a:p>
          <a:p>
            <a:endParaRPr lang="en-US" sz="2000" dirty="0">
              <a:solidFill>
                <a:schemeClr val="tx1">
                  <a:lumMod val="90000"/>
                  <a:lumOff val="10000"/>
                </a:schemeClr>
              </a:solidFill>
            </a:endParaRPr>
          </a:p>
          <a:p>
            <a:endParaRPr lang="en-US" sz="2000" dirty="0">
              <a:solidFill>
                <a:schemeClr val="tx1">
                  <a:lumMod val="90000"/>
                  <a:lumOff val="10000"/>
                </a:schemeClr>
              </a:solidFill>
            </a:endParaRPr>
          </a:p>
          <a:p>
            <a:endParaRPr lang="en-US" sz="2000" dirty="0">
              <a:solidFill>
                <a:schemeClr val="tx1">
                  <a:lumMod val="90000"/>
                  <a:lumOff val="10000"/>
                </a:schemeClr>
              </a:solidFill>
            </a:endParaRPr>
          </a:p>
          <a:p>
            <a:endParaRPr lang="en-US" sz="2000" dirty="0">
              <a:solidFill>
                <a:schemeClr val="tx1">
                  <a:lumMod val="90000"/>
                  <a:lumOff val="10000"/>
                </a:schemeClr>
              </a:solidFill>
            </a:endParaRPr>
          </a:p>
          <a:p>
            <a:endParaRPr lang="en-US" sz="2000" dirty="0">
              <a:solidFill>
                <a:schemeClr val="tx1">
                  <a:lumMod val="90000"/>
                  <a:lumOff val="10000"/>
                </a:schemeClr>
              </a:solidFill>
            </a:endParaRPr>
          </a:p>
        </p:txBody>
      </p:sp>
      <p:sp>
        <p:nvSpPr>
          <p:cNvPr id="21512" name="Rectangle 8"/>
          <p:cNvSpPr>
            <a:spLocks noChangeArrowheads="1"/>
          </p:cNvSpPr>
          <p:nvPr/>
        </p:nvSpPr>
        <p:spPr bwMode="auto">
          <a:xfrm>
            <a:off x="0" y="620688"/>
            <a:ext cx="9144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21513" name="TextBox 12"/>
          <p:cNvSpPr txBox="1">
            <a:spLocks noChangeArrowheads="1"/>
          </p:cNvSpPr>
          <p:nvPr/>
        </p:nvSpPr>
        <p:spPr bwMode="auto">
          <a:xfrm>
            <a:off x="4535488" y="3617888"/>
            <a:ext cx="34925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endParaRPr lang="en-US"/>
          </a:p>
        </p:txBody>
      </p:sp>
      <p:graphicFrame>
        <p:nvGraphicFramePr>
          <p:cNvPr id="16" name="Table 15"/>
          <p:cNvGraphicFramePr>
            <a:graphicFrameLocks noGrp="1"/>
          </p:cNvGraphicFramePr>
          <p:nvPr>
            <p:custDataLst>
              <p:tags r:id="rId2"/>
            </p:custDataLst>
          </p:nvPr>
        </p:nvGraphicFramePr>
        <p:xfrm>
          <a:off x="4500563" y="3941738"/>
          <a:ext cx="2525712" cy="2459084"/>
        </p:xfrm>
        <a:graphic>
          <a:graphicData uri="http://schemas.openxmlformats.org/drawingml/2006/table">
            <a:tbl>
              <a:tblPr/>
              <a:tblGrid>
                <a:gridCol w="1154285"/>
                <a:gridCol w="1371427"/>
              </a:tblGrid>
              <a:tr h="457037">
                <a:tc gridSpan="2">
                  <a:txBody>
                    <a:bodyPr/>
                    <a:lstStyle/>
                    <a:p>
                      <a:pPr marL="0" marR="0" algn="ctr">
                        <a:lnSpc>
                          <a:spcPct val="115000"/>
                        </a:lnSpc>
                        <a:spcBef>
                          <a:spcPts val="0"/>
                        </a:spcBef>
                        <a:spcAft>
                          <a:spcPts val="0"/>
                        </a:spcAft>
                      </a:pPr>
                      <a:r>
                        <a:rPr lang="en-US" sz="1800">
                          <a:latin typeface="Arial"/>
                          <a:ea typeface="Calibri"/>
                          <a:cs typeface="Arial"/>
                        </a:rPr>
                        <a:t>1 G Acceleration</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630890">
                <a:tc>
                  <a:txBody>
                    <a:bodyPr/>
                    <a:lstStyle/>
                    <a:p>
                      <a:pPr marL="0" marR="0" algn="ctr">
                        <a:lnSpc>
                          <a:spcPct val="115000"/>
                        </a:lnSpc>
                        <a:spcBef>
                          <a:spcPts val="0"/>
                        </a:spcBef>
                        <a:spcAft>
                          <a:spcPts val="0"/>
                        </a:spcAft>
                      </a:pPr>
                      <a:r>
                        <a:rPr lang="en-US" sz="1800">
                          <a:latin typeface="Arial"/>
                          <a:ea typeface="Calibri"/>
                          <a:cs typeface="Arial"/>
                        </a:rPr>
                        <a:t>Freq </a:t>
                      </a:r>
                      <a:endParaRPr lang="en-US" sz="1100">
                        <a:latin typeface="Calibri"/>
                        <a:ea typeface="Calibri"/>
                        <a:cs typeface="Arial"/>
                      </a:endParaRPr>
                    </a:p>
                    <a:p>
                      <a:pPr marL="0" marR="0" algn="ctr">
                        <a:lnSpc>
                          <a:spcPct val="115000"/>
                        </a:lnSpc>
                        <a:spcBef>
                          <a:spcPts val="0"/>
                        </a:spcBef>
                        <a:spcAft>
                          <a:spcPts val="0"/>
                        </a:spcAft>
                      </a:pPr>
                      <a:r>
                        <a:rPr lang="en-US" sz="1800">
                          <a:latin typeface="Arial"/>
                          <a:ea typeface="Calibri"/>
                          <a:cs typeface="Arial"/>
                        </a:rPr>
                        <a:t>(Hz)</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a:latin typeface="Arial"/>
                          <a:ea typeface="Calibri"/>
                          <a:cs typeface="Arial"/>
                        </a:rPr>
                        <a:t>Disp </a:t>
                      </a:r>
                      <a:endParaRPr lang="en-US" sz="1100">
                        <a:latin typeface="Calibri"/>
                        <a:ea typeface="Calibri"/>
                        <a:cs typeface="Arial"/>
                      </a:endParaRPr>
                    </a:p>
                    <a:p>
                      <a:pPr marL="0" marR="0" algn="ctr">
                        <a:lnSpc>
                          <a:spcPct val="115000"/>
                        </a:lnSpc>
                        <a:spcBef>
                          <a:spcPts val="0"/>
                        </a:spcBef>
                        <a:spcAft>
                          <a:spcPts val="0"/>
                        </a:spcAft>
                      </a:pPr>
                      <a:r>
                        <a:rPr lang="en-US" sz="1800">
                          <a:latin typeface="Arial"/>
                          <a:ea typeface="Calibri"/>
                          <a:cs typeface="Arial"/>
                        </a:rPr>
                        <a:t>(inch pk-pk)</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037">
                <a:tc>
                  <a:txBody>
                    <a:bodyPr/>
                    <a:lstStyle/>
                    <a:p>
                      <a:pPr marL="0" marR="0" algn="ctr">
                        <a:lnSpc>
                          <a:spcPct val="115000"/>
                        </a:lnSpc>
                        <a:spcBef>
                          <a:spcPts val="0"/>
                        </a:spcBef>
                        <a:spcAft>
                          <a:spcPts val="0"/>
                        </a:spcAft>
                      </a:pPr>
                      <a:r>
                        <a:rPr lang="en-US" sz="1800">
                          <a:latin typeface="Arial"/>
                          <a:ea typeface="Calibri"/>
                          <a:cs typeface="Arial"/>
                        </a:rPr>
                        <a:t>100</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a:latin typeface="Arial"/>
                          <a:ea typeface="Calibri"/>
                          <a:cs typeface="Arial"/>
                        </a:rPr>
                        <a:t>0.002</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037">
                <a:tc>
                  <a:txBody>
                    <a:bodyPr/>
                    <a:lstStyle/>
                    <a:p>
                      <a:pPr marL="0" marR="0" algn="ctr">
                        <a:lnSpc>
                          <a:spcPct val="115000"/>
                        </a:lnSpc>
                        <a:spcBef>
                          <a:spcPts val="0"/>
                        </a:spcBef>
                        <a:spcAft>
                          <a:spcPts val="0"/>
                        </a:spcAft>
                      </a:pPr>
                      <a:r>
                        <a:rPr lang="en-US" sz="1800">
                          <a:latin typeface="Arial"/>
                          <a:ea typeface="Calibri"/>
                          <a:cs typeface="Arial"/>
                        </a:rPr>
                        <a:t>10</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a:latin typeface="Arial"/>
                          <a:ea typeface="Calibri"/>
                          <a:cs typeface="Arial"/>
                        </a:rPr>
                        <a:t>0.2</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037">
                <a:tc>
                  <a:txBody>
                    <a:bodyPr/>
                    <a:lstStyle/>
                    <a:p>
                      <a:pPr marL="0" marR="0" algn="ctr">
                        <a:lnSpc>
                          <a:spcPct val="115000"/>
                        </a:lnSpc>
                        <a:spcBef>
                          <a:spcPts val="0"/>
                        </a:spcBef>
                        <a:spcAft>
                          <a:spcPts val="0"/>
                        </a:spcAft>
                      </a:pPr>
                      <a:r>
                        <a:rPr lang="en-US" sz="1800">
                          <a:latin typeface="Arial"/>
                          <a:ea typeface="Calibri"/>
                          <a:cs typeface="Arial"/>
                        </a:rPr>
                        <a:t>1</a:t>
                      </a:r>
                      <a:endParaRPr lang="en-US" sz="110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dirty="0">
                          <a:latin typeface="Arial"/>
                          <a:ea typeface="Calibri"/>
                          <a:cs typeface="Arial"/>
                        </a:rPr>
                        <a:t>20</a:t>
                      </a:r>
                      <a:endParaRPr lang="en-US" sz="1100" dirty="0">
                        <a:latin typeface="Calibri"/>
                        <a:ea typeface="Calibri"/>
                        <a:cs typeface="Arial"/>
                      </a:endParaRPr>
                    </a:p>
                  </a:txBody>
                  <a:tcPr marL="68571" marR="6857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1" name="copy.wav">
            <a:hlinkClick r:id="" action="ppaction://media"/>
          </p:cNvPr>
          <p:cNvPicPr>
            <a:picLocks noRot="1" noChangeAspect="1"/>
          </p:cNvPicPr>
          <p:nvPr>
            <a:wavAudioFile r:embed="rId3" name="copy.wav"/>
          </p:nvPr>
        </p:nvPicPr>
        <p:blipFill>
          <a:blip r:embed="rId7" cstate="print"/>
          <a:stretch>
            <a:fillRect/>
          </a:stretch>
        </p:blipFill>
        <p:spPr>
          <a:xfrm>
            <a:off x="9792580" y="2141476"/>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5045"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Text Box 2"/>
          <p:cNvSpPr>
            <a:spLocks noGrp="1" noChangeArrowheads="1"/>
          </p:cNvSpPr>
          <p:nvPr>
            <p:ph type="title"/>
          </p:nvPr>
        </p:nvSpPr>
        <p:spPr>
          <a:xfrm>
            <a:off x="0" y="1097868"/>
            <a:ext cx="9144000" cy="1143000"/>
          </a:xfrm>
          <a:solidFill>
            <a:srgbClr val="FFFFFF"/>
          </a:solidFill>
        </p:spPr>
        <p:txBody>
          <a:bodyPr lIns="92075" tIns="46038" rIns="92075" bIns="46038"/>
          <a:lstStyle/>
          <a:p>
            <a:pPr>
              <a:tabLst>
                <a:tab pos="1428750" algn="l"/>
              </a:tabLst>
            </a:pPr>
            <a:r>
              <a:rPr lang="en-US" sz="2000" dirty="0" err="1" smtClean="0">
                <a:solidFill>
                  <a:schemeClr val="tx1">
                    <a:lumMod val="90000"/>
                    <a:lumOff val="10000"/>
                  </a:schemeClr>
                </a:solidFill>
              </a:rPr>
              <a:t>Matlab</a:t>
            </a:r>
            <a:r>
              <a:rPr lang="en-US" sz="2000" dirty="0" smtClean="0">
                <a:solidFill>
                  <a:schemeClr val="tx1">
                    <a:lumMod val="90000"/>
                    <a:lumOff val="10000"/>
                  </a:schemeClr>
                </a:solidFill>
              </a:rPr>
              <a:t> script:  </a:t>
            </a:r>
            <a:r>
              <a:rPr lang="en-US" sz="2000" dirty="0" err="1" smtClean="0">
                <a:solidFill>
                  <a:schemeClr val="tx1">
                    <a:lumMod val="90000"/>
                    <a:lumOff val="10000"/>
                  </a:schemeClr>
                </a:solidFill>
              </a:rPr>
              <a:t>generate.m</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22532" name="Rectangle 3"/>
          <p:cNvSpPr>
            <a:spLocks noGrp="1" noChangeArrowheads="1"/>
          </p:cNvSpPr>
          <p:nvPr>
            <p:ph idx="1"/>
          </p:nvPr>
        </p:nvSpPr>
        <p:spPr>
          <a:xfrm>
            <a:off x="899592" y="1628800"/>
            <a:ext cx="7907337" cy="4789487"/>
          </a:xfrm>
        </p:spPr>
        <p:txBody>
          <a:bodyPr>
            <a:normAutofit lnSpcReduction="10000"/>
          </a:bodyPr>
          <a:lstStyle/>
          <a:p>
            <a:pPr>
              <a:buFont typeface="Monotype Sorts" pitchFamily="2" charset="2"/>
              <a:buNone/>
            </a:pPr>
            <a:r>
              <a:rPr lang="en-US" sz="1400" dirty="0" smtClean="0">
                <a:latin typeface="Courier New" pitchFamily="49" charset="0"/>
                <a:cs typeface="Courier New" pitchFamily="49" charset="0"/>
              </a:rPr>
              <a:t>&gt;&gt; generate</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a:t>
            </a:r>
            <a:r>
              <a:rPr lang="en-US" sz="1400" dirty="0" err="1" smtClean="0">
                <a:latin typeface="Courier New" pitchFamily="49" charset="0"/>
                <a:cs typeface="Courier New" pitchFamily="49" charset="0"/>
              </a:rPr>
              <a:t>generate.m</a:t>
            </a:r>
            <a:r>
              <a:rPr lang="en-US" sz="1400" dirty="0" smtClean="0">
                <a:latin typeface="Courier New" pitchFamily="49" charset="0"/>
                <a:cs typeface="Courier New" pitchFamily="49" charset="0"/>
              </a:rPr>
              <a:t>  version 2.6    September 23, 2010 </a:t>
            </a:r>
          </a:p>
          <a:p>
            <a:pPr>
              <a:buFont typeface="Monotype Sorts" pitchFamily="2" charset="2"/>
              <a:buNone/>
            </a:pPr>
            <a:r>
              <a:rPr lang="en-US" sz="1400" dirty="0" smtClean="0">
                <a:latin typeface="Courier New" pitchFamily="49" charset="0"/>
                <a:cs typeface="Courier New" pitchFamily="49" charset="0"/>
              </a:rPr>
              <a:t> By Tom Irvine   Email:  tomirvine@aol.com </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Enter the signal type </a:t>
            </a:r>
          </a:p>
          <a:p>
            <a:pPr>
              <a:buFont typeface="Monotype Sorts" pitchFamily="2" charset="2"/>
              <a:buNone/>
            </a:pPr>
            <a:r>
              <a:rPr lang="en-US" sz="1400" dirty="0" smtClean="0">
                <a:latin typeface="Courier New" pitchFamily="49" charset="0"/>
                <a:cs typeface="Courier New" pitchFamily="49" charset="0"/>
              </a:rPr>
              <a:t>  1=sine </a:t>
            </a:r>
          </a:p>
          <a:p>
            <a:pPr>
              <a:buFont typeface="Monotype Sorts" pitchFamily="2" charset="2"/>
              <a:buNone/>
            </a:pPr>
            <a:r>
              <a:rPr lang="en-US" sz="1400" dirty="0" smtClean="0">
                <a:latin typeface="Courier New" pitchFamily="49" charset="0"/>
                <a:cs typeface="Courier New" pitchFamily="49" charset="0"/>
              </a:rPr>
              <a:t>  2=cosine </a:t>
            </a:r>
          </a:p>
          <a:p>
            <a:pPr>
              <a:buFont typeface="Monotype Sorts" pitchFamily="2" charset="2"/>
              <a:buNone/>
            </a:pPr>
            <a:r>
              <a:rPr lang="en-US" sz="1400" dirty="0" smtClean="0">
                <a:latin typeface="Courier New" pitchFamily="49" charset="0"/>
                <a:cs typeface="Courier New" pitchFamily="49" charset="0"/>
              </a:rPr>
              <a:t>  3=damped sine  </a:t>
            </a:r>
          </a:p>
          <a:p>
            <a:pPr>
              <a:buFont typeface="Monotype Sorts" pitchFamily="2" charset="2"/>
              <a:buNone/>
            </a:pPr>
            <a:r>
              <a:rPr lang="en-US" sz="1400" dirty="0" smtClean="0">
                <a:latin typeface="Courier New" pitchFamily="49" charset="0"/>
                <a:cs typeface="Courier New" pitchFamily="49" charset="0"/>
              </a:rPr>
              <a:t>  4=sine sweep  </a:t>
            </a:r>
          </a:p>
          <a:p>
            <a:pPr>
              <a:buFont typeface="Monotype Sorts" pitchFamily="2" charset="2"/>
              <a:buNone/>
            </a:pPr>
            <a:r>
              <a:rPr lang="en-US" sz="1400" dirty="0" smtClean="0">
                <a:latin typeface="Courier New" pitchFamily="49" charset="0"/>
                <a:cs typeface="Courier New" pitchFamily="49" charset="0"/>
              </a:rPr>
              <a:t>  5=white noise </a:t>
            </a:r>
          </a:p>
          <a:p>
            <a:pPr>
              <a:buFont typeface="Monotype Sorts" pitchFamily="2" charset="2"/>
              <a:buNone/>
            </a:pPr>
            <a:r>
              <a:rPr lang="en-US" sz="1400" dirty="0" smtClean="0">
                <a:latin typeface="Courier New" pitchFamily="49" charset="0"/>
                <a:cs typeface="Courier New" pitchFamily="49" charset="0"/>
              </a:rPr>
              <a:t>  6=terminal sawtooth pulse</a:t>
            </a:r>
          </a:p>
          <a:p>
            <a:pPr>
              <a:buFont typeface="Monotype Sorts" pitchFamily="2" charset="2"/>
              <a:buNone/>
            </a:pPr>
            <a:r>
              <a:rPr lang="en-US" sz="1400" dirty="0" smtClean="0">
                <a:latin typeface="Courier New" pitchFamily="49" charset="0"/>
                <a:cs typeface="Courier New" pitchFamily="49" charset="0"/>
              </a:rPr>
              <a:t>  7=half-sine pulse </a:t>
            </a:r>
          </a:p>
          <a:p>
            <a:pPr>
              <a:buFont typeface="Monotype Sorts" pitchFamily="2" charset="2"/>
              <a:buNone/>
            </a:pPr>
            <a:r>
              <a:rPr lang="en-US" sz="1400" dirty="0" smtClean="0">
                <a:latin typeface="Courier New" pitchFamily="49" charset="0"/>
                <a:cs typeface="Courier New" pitchFamily="49" charset="0"/>
              </a:rPr>
              <a:t>  8=versed sine pulse</a:t>
            </a:r>
          </a:p>
          <a:p>
            <a:pPr>
              <a:buFont typeface="Monotype Sorts" pitchFamily="2" charset="2"/>
              <a:buNone/>
            </a:pPr>
            <a:r>
              <a:rPr lang="en-US" sz="1400" dirty="0" smtClean="0">
                <a:latin typeface="Courier New" pitchFamily="49" charset="0"/>
                <a:cs typeface="Courier New" pitchFamily="49" charset="0"/>
              </a:rPr>
              <a:t>  9=wavelet </a:t>
            </a:r>
          </a:p>
          <a:p>
            <a:pPr>
              <a:buFont typeface="Monotype Sorts" pitchFamily="2" charset="2"/>
              <a:buNone/>
            </a:pPr>
            <a:r>
              <a:rPr lang="en-US" sz="1400" dirty="0" smtClean="0">
                <a:latin typeface="Courier New" pitchFamily="49" charset="0"/>
                <a:cs typeface="Courier New" pitchFamily="49" charset="0"/>
              </a:rPr>
              <a:t> 1</a:t>
            </a:r>
          </a:p>
          <a:p>
            <a:pPr>
              <a:buFont typeface="Monotype Sorts" pitchFamily="2" charset="2"/>
              <a:buNone/>
            </a:pPr>
            <a:r>
              <a:rPr lang="en-US" sz="1400" dirty="0" smtClean="0">
                <a:latin typeface="Courier New" pitchFamily="49" charset="0"/>
                <a:cs typeface="Courier New" pitchFamily="49" charset="0"/>
              </a:rPr>
              <a:t>  Enter peak amplitude 1</a:t>
            </a:r>
          </a:p>
          <a:p>
            <a:pPr>
              <a:buFont typeface="Monotype Sorts" pitchFamily="2" charset="2"/>
              <a:buNone/>
            </a:pPr>
            <a:r>
              <a:rPr lang="en-US" sz="1400" dirty="0" smtClean="0">
                <a:latin typeface="Courier New" pitchFamily="49" charset="0"/>
                <a:cs typeface="Courier New" pitchFamily="49" charset="0"/>
              </a:rPr>
              <a:t>  Enter the duration (sec) 2</a:t>
            </a:r>
          </a:p>
          <a:p>
            <a:pPr>
              <a:buFont typeface="Monotype Sorts" pitchFamily="2" charset="2"/>
              <a:buNone/>
            </a:pPr>
            <a:r>
              <a:rPr lang="en-US" sz="1400" dirty="0" smtClean="0">
                <a:latin typeface="Courier New" pitchFamily="49" charset="0"/>
                <a:cs typeface="Courier New" pitchFamily="49" charset="0"/>
              </a:rPr>
              <a:t>  Enter the sample rate (samples/seconds) 10000</a:t>
            </a:r>
            <a:endParaRPr lang="en-US" sz="1400" b="0" dirty="0" smtClean="0">
              <a:solidFill>
                <a:schemeClr val="tx1"/>
              </a:solidFill>
              <a:latin typeface="Courier New" pitchFamily="49" charset="0"/>
              <a:cs typeface="Courier New" pitchFamily="49" charset="0"/>
            </a:endParaRPr>
          </a:p>
        </p:txBody>
      </p:sp>
      <p:pic>
        <p:nvPicPr>
          <p:cNvPr id="7" name="copy.wav">
            <a:hlinkClick r:id="" action="ppaction://media"/>
          </p:cNvPr>
          <p:cNvPicPr>
            <a:picLocks noRot="1" noChangeAspect="1"/>
          </p:cNvPicPr>
          <p:nvPr>
            <a:wavAudioFile r:embed="rId2" name="copy.wav"/>
          </p:nvPr>
        </p:nvPicPr>
        <p:blipFill>
          <a:blip r:embed="rId5" cstate="print"/>
          <a:stretch>
            <a:fillRect/>
          </a:stretch>
        </p:blipFill>
        <p:spPr>
          <a:xfrm>
            <a:off x="9288524" y="1844824"/>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56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8" name="Text Box 2"/>
          <p:cNvSpPr>
            <a:spLocks noGrp="1" noChangeArrowheads="1"/>
          </p:cNvSpPr>
          <p:nvPr>
            <p:ph type="title"/>
          </p:nvPr>
        </p:nvSpPr>
        <p:spPr>
          <a:xfrm>
            <a:off x="647700" y="1053269"/>
            <a:ext cx="7920038" cy="467519"/>
          </a:xfrm>
          <a:solidFill>
            <a:srgbClr val="FFFFFF"/>
          </a:solidFill>
        </p:spPr>
        <p:txBody>
          <a:bodyPr lIns="92075" tIns="46038" rIns="92075" bIns="46038"/>
          <a:lstStyle/>
          <a:p>
            <a:pPr>
              <a:tabLst>
                <a:tab pos="1428750" algn="l"/>
              </a:tabLst>
            </a:pPr>
            <a:r>
              <a:rPr lang="en-US" sz="2000" dirty="0" err="1" smtClean="0">
                <a:solidFill>
                  <a:schemeClr val="tx1">
                    <a:lumMod val="90000"/>
                    <a:lumOff val="10000"/>
                  </a:schemeClr>
                </a:solidFill>
              </a:rPr>
              <a:t>Matlab</a:t>
            </a:r>
            <a:r>
              <a:rPr lang="en-US" sz="2000" dirty="0" smtClean="0">
                <a:solidFill>
                  <a:schemeClr val="tx1">
                    <a:lumMod val="90000"/>
                    <a:lumOff val="10000"/>
                  </a:schemeClr>
                </a:solidFill>
              </a:rPr>
              <a:t> script:  </a:t>
            </a:r>
            <a:r>
              <a:rPr lang="en-US" sz="2000" dirty="0" err="1" smtClean="0">
                <a:solidFill>
                  <a:schemeClr val="tx1">
                    <a:lumMod val="90000"/>
                    <a:lumOff val="10000"/>
                  </a:schemeClr>
                </a:solidFill>
              </a:rPr>
              <a:t>generate.m</a:t>
            </a:r>
            <a:r>
              <a:rPr lang="en-US" sz="2000" dirty="0" smtClean="0">
                <a:solidFill>
                  <a:schemeClr val="tx1">
                    <a:lumMod val="90000"/>
                    <a:lumOff val="10000"/>
                  </a:schemeClr>
                </a:solidFill>
              </a:rPr>
              <a:t>  (cont</a:t>
            </a:r>
            <a:r>
              <a:rPr lang="en-US" sz="2000" dirty="0" smtClean="0">
                <a:solidFill>
                  <a:schemeClr val="tx1">
                    <a:lumMod val="90000"/>
                    <a:lumOff val="10000"/>
                  </a:schemeClr>
                </a:solidFill>
              </a:rPr>
              <a:t>.)</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23555" name="Content Placeholder 2"/>
          <p:cNvSpPr>
            <a:spLocks noGrp="1"/>
          </p:cNvSpPr>
          <p:nvPr>
            <p:ph idx="1"/>
          </p:nvPr>
        </p:nvSpPr>
        <p:spPr>
          <a:xfrm>
            <a:off x="1785900" y="1870484"/>
            <a:ext cx="5486400" cy="4114800"/>
          </a:xfrm>
        </p:spPr>
        <p:txBody>
          <a:bodyPr>
            <a:normAutofit lnSpcReduction="10000"/>
          </a:bodyPr>
          <a:lstStyle/>
          <a:p>
            <a:pPr>
              <a:buFont typeface="Monotype Sorts" pitchFamily="2" charset="2"/>
              <a:buNone/>
            </a:pPr>
            <a:r>
              <a:rPr lang="en-US" sz="1400" b="0" dirty="0" smtClean="0">
                <a:latin typeface="Courier New" pitchFamily="49" charset="0"/>
                <a:cs typeface="Courier New" pitchFamily="49" charset="0"/>
              </a:rPr>
              <a:t> </a:t>
            </a:r>
            <a:r>
              <a:rPr lang="en-US" sz="1400" dirty="0" smtClean="0">
                <a:latin typeface="Courier New" pitchFamily="49" charset="0"/>
                <a:cs typeface="Courier New" pitchFamily="49" charset="0"/>
              </a:rPr>
              <a:t>Enter the frequency (Hz) 10</a:t>
            </a:r>
          </a:p>
          <a:p>
            <a:pPr>
              <a:buFont typeface="Monotype Sorts" pitchFamily="2" charset="2"/>
              <a:buNone/>
            </a:pPr>
            <a:r>
              <a:rPr lang="en-US" sz="1400" dirty="0" smtClean="0">
                <a:latin typeface="Courier New" pitchFamily="49" charset="0"/>
                <a:cs typeface="Courier New" pitchFamily="49" charset="0"/>
              </a:rPr>
              <a:t>  Enter the phase angle (</a:t>
            </a:r>
            <a:r>
              <a:rPr lang="en-US" sz="1400" dirty="0" err="1" smtClean="0">
                <a:latin typeface="Courier New" pitchFamily="49" charset="0"/>
                <a:cs typeface="Courier New" pitchFamily="49" charset="0"/>
              </a:rPr>
              <a:t>deg</a:t>
            </a:r>
            <a:r>
              <a:rPr lang="en-US" sz="1400" dirty="0" smtClean="0">
                <a:latin typeface="Courier New" pitchFamily="49" charset="0"/>
                <a:cs typeface="Courier New" pitchFamily="49" charset="0"/>
              </a:rPr>
              <a:t>) 0</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Invert time history? </a:t>
            </a:r>
          </a:p>
          <a:p>
            <a:pPr>
              <a:buFont typeface="Monotype Sorts" pitchFamily="2" charset="2"/>
              <a:buNone/>
            </a:pPr>
            <a:r>
              <a:rPr lang="en-US" sz="1400" dirty="0" smtClean="0">
                <a:latin typeface="Courier New" pitchFamily="49" charset="0"/>
                <a:cs typeface="Courier New" pitchFamily="49" charset="0"/>
              </a:rPr>
              <a:t> 1=yes 2=no </a:t>
            </a:r>
          </a:p>
          <a:p>
            <a:pPr>
              <a:buFont typeface="Monotype Sorts" pitchFamily="2" charset="2"/>
              <a:buNone/>
            </a:pPr>
            <a:r>
              <a:rPr lang="en-US" sz="1400" dirty="0" smtClean="0">
                <a:latin typeface="Courier New" pitchFamily="49" charset="0"/>
                <a:cs typeface="Courier New" pitchFamily="49" charset="0"/>
              </a:rPr>
              <a:t> 2</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Plot histogram? </a:t>
            </a:r>
          </a:p>
          <a:p>
            <a:pPr>
              <a:buFont typeface="Monotype Sorts" pitchFamily="2" charset="2"/>
              <a:buNone/>
            </a:pPr>
            <a:r>
              <a:rPr lang="en-US" sz="1400" dirty="0" smtClean="0">
                <a:latin typeface="Courier New" pitchFamily="49" charset="0"/>
                <a:cs typeface="Courier New" pitchFamily="49" charset="0"/>
              </a:rPr>
              <a:t> 1=yes 2=no 1</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Save output time history to ASCII text file? </a:t>
            </a:r>
          </a:p>
          <a:p>
            <a:pPr>
              <a:buFont typeface="Monotype Sorts" pitchFamily="2" charset="2"/>
              <a:buNone/>
            </a:pPr>
            <a:r>
              <a:rPr lang="en-US" sz="1400" dirty="0" smtClean="0">
                <a:latin typeface="Courier New" pitchFamily="49" charset="0"/>
                <a:cs typeface="Courier New" pitchFamily="49" charset="0"/>
              </a:rPr>
              <a:t> 1=yes   2=no  2</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The time history is renamed as "sine"</a:t>
            </a:r>
          </a:p>
          <a:p>
            <a:pPr>
              <a:buFont typeface="Monotype Sorts" pitchFamily="2" charset="2"/>
              <a:buNone/>
            </a:pPr>
            <a:r>
              <a:rPr lang="en-US" sz="1300" b="0" dirty="0" smtClean="0">
                <a:latin typeface="Courier New" pitchFamily="49" charset="0"/>
                <a:cs typeface="Courier New" pitchFamily="49" charset="0"/>
              </a:rPr>
              <a:t> </a:t>
            </a:r>
          </a:p>
        </p:txBody>
      </p:sp>
      <p:sp>
        <p:nvSpPr>
          <p:cNvPr id="23554"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3899EDD6-C1FF-48BD-B90E-B607422FE7CA}" type="slidenum">
              <a:rPr lang="en-US" sz="1400" smtClean="0"/>
              <a:pPr/>
              <a:t>22</a:t>
            </a:fld>
            <a:endParaRPr lang="en-US" sz="1400" smtClean="0"/>
          </a:p>
        </p:txBody>
      </p:sp>
      <p:pic>
        <p:nvPicPr>
          <p:cNvPr id="7" name="copy.wav">
            <a:hlinkClick r:id="" action="ppaction://media"/>
          </p:cNvPr>
          <p:cNvPicPr>
            <a:picLocks noRot="1" noChangeAspect="1"/>
          </p:cNvPicPr>
          <p:nvPr>
            <a:wavAudioFile r:embed="rId2" name="copy.wav"/>
          </p:nvPr>
        </p:nvPicPr>
        <p:blipFill>
          <a:blip r:embed="rId5" cstate="print"/>
          <a:stretch>
            <a:fillRect/>
          </a:stretch>
        </p:blipFill>
        <p:spPr>
          <a:xfrm>
            <a:off x="9432540" y="1700808"/>
            <a:ext cx="360040" cy="360040"/>
          </a:xfrm>
          <a:prstGeom prst="rect">
            <a:avLst/>
          </a:prstGeom>
        </p:spPr>
      </p:pic>
    </p:spTree>
    <p:custDataLst>
      <p:tags r:id="rId1"/>
    </p:custDataLst>
  </p:cSld>
  <p:clrMapOvr>
    <a:masterClrMapping/>
  </p:clrMapOvr>
  <p:transition advClick="0" advTm="0">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a:spLocks noGrp="1" noChangeArrowheads="1"/>
          </p:cNvSpPr>
          <p:nvPr>
            <p:ph type="title"/>
            <p:custDataLst>
              <p:tags r:id="rId2"/>
            </p:custDataLst>
          </p:nvPr>
        </p:nvSpPr>
        <p:spPr>
          <a:xfrm>
            <a:off x="5867400" y="908050"/>
            <a:ext cx="2881313" cy="609600"/>
          </a:xfrm>
        </p:spPr>
        <p:txBody>
          <a:bodyPr>
            <a:spAutoFit/>
          </a:bodyPr>
          <a:lstStyle/>
          <a:p>
            <a:pPr>
              <a:defRPr/>
            </a:pPr>
            <a:r>
              <a:rPr kumimoji="0" lang="en-US" dirty="0">
                <a:solidFill>
                  <a:srgbClr val="003399"/>
                </a:solidFill>
                <a:effectLst>
                  <a:outerShdw blurRad="38100" dist="38100" dir="2700000" algn="tl">
                    <a:srgbClr val="C0C0C0"/>
                  </a:outerShdw>
                </a:effectLst>
              </a:rPr>
              <a:t/>
            </a:r>
            <a:br>
              <a:rPr kumimoji="0" lang="en-US" dirty="0">
                <a:solidFill>
                  <a:srgbClr val="003399"/>
                </a:solidFill>
                <a:effectLst>
                  <a:outerShdw blurRad="38100" dist="38100" dir="2700000" algn="tl">
                    <a:srgbClr val="C0C0C0"/>
                  </a:outerShdw>
                </a:effectLst>
              </a:rPr>
            </a:br>
            <a:endParaRPr kumimoji="0" lang="en-US" dirty="0">
              <a:solidFill>
                <a:srgbClr val="003399"/>
              </a:solidFill>
              <a:effectLst>
                <a:outerShdw blurRad="38100" dist="38100" dir="2700000" algn="tl">
                  <a:srgbClr val="C0C0C0"/>
                </a:outerShdw>
              </a:effectLst>
            </a:endParaRPr>
          </a:p>
        </p:txBody>
      </p:sp>
      <p:sp>
        <p:nvSpPr>
          <p:cNvPr id="24578"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579EE832-7B00-4A5A-B571-706254F2671F}" type="slidenum">
              <a:rPr lang="en-US" sz="1400" smtClean="0"/>
              <a:pPr/>
              <a:t>23</a:t>
            </a:fld>
            <a:endParaRPr lang="en-US" sz="1400" smtClean="0"/>
          </a:p>
        </p:txBody>
      </p:sp>
      <p:sp>
        <p:nvSpPr>
          <p:cNvPr id="8" name="Text Box 2"/>
          <p:cNvSpPr txBox="1">
            <a:spLocks noChangeArrowheads="1"/>
          </p:cNvSpPr>
          <p:nvPr/>
        </p:nvSpPr>
        <p:spPr bwMode="auto">
          <a:xfrm>
            <a:off x="503548" y="1196752"/>
            <a:ext cx="7885186" cy="541338"/>
          </a:xfrm>
          <a:prstGeom prst="rect">
            <a:avLst/>
          </a:prstGeom>
          <a:solidFill>
            <a:srgbClr val="FFFFFF"/>
          </a:solidFill>
          <a:ln w="9525">
            <a:noFill/>
            <a:miter lim="800000"/>
            <a:headEnd/>
            <a:tailEnd/>
          </a:ln>
        </p:spPr>
        <p:txBody>
          <a:bodyPr lIns="92075" tIns="46038" rIns="92075" bIns="46038" anchor="ctr"/>
          <a:lstStyle/>
          <a:p>
            <a:pPr>
              <a:lnSpc>
                <a:spcPct val="70000"/>
              </a:lnSpc>
              <a:tabLst>
                <a:tab pos="1428750" algn="l"/>
              </a:tabLst>
              <a:defRPr/>
            </a:pPr>
            <a:r>
              <a:rPr lang="en-US" sz="2000" b="1" kern="0" dirty="0" err="1">
                <a:solidFill>
                  <a:schemeClr val="tx1">
                    <a:lumMod val="90000"/>
                    <a:lumOff val="10000"/>
                  </a:schemeClr>
                </a:solidFill>
                <a:latin typeface="+mj-lt"/>
                <a:ea typeface="+mj-ea"/>
                <a:cs typeface="+mj-cs"/>
              </a:rPr>
              <a:t>Matlab</a:t>
            </a:r>
            <a:r>
              <a:rPr lang="en-US" sz="2000" b="1" kern="0" dirty="0">
                <a:solidFill>
                  <a:schemeClr val="tx1">
                    <a:lumMod val="90000"/>
                    <a:lumOff val="10000"/>
                  </a:schemeClr>
                </a:solidFill>
                <a:latin typeface="+mj-lt"/>
                <a:ea typeface="+mj-ea"/>
                <a:cs typeface="+mj-cs"/>
              </a:rPr>
              <a:t> script:  </a:t>
            </a:r>
            <a:r>
              <a:rPr lang="en-US" sz="2000" b="1" kern="0" dirty="0" err="1">
                <a:solidFill>
                  <a:schemeClr val="tx1">
                    <a:lumMod val="90000"/>
                    <a:lumOff val="10000"/>
                  </a:schemeClr>
                </a:solidFill>
                <a:latin typeface="+mj-lt"/>
                <a:ea typeface="+mj-ea"/>
                <a:cs typeface="+mj-cs"/>
              </a:rPr>
              <a:t>generate.m</a:t>
            </a:r>
            <a:r>
              <a:rPr lang="en-US" sz="2000" b="1" kern="0" dirty="0">
                <a:solidFill>
                  <a:schemeClr val="tx1">
                    <a:lumMod val="90000"/>
                    <a:lumOff val="10000"/>
                  </a:schemeClr>
                </a:solidFill>
                <a:latin typeface="+mj-lt"/>
                <a:ea typeface="+mj-ea"/>
                <a:cs typeface="+mj-cs"/>
              </a:rPr>
              <a:t>  (</a:t>
            </a:r>
            <a:r>
              <a:rPr lang="en-US" sz="2000" b="1" kern="0" dirty="0" smtClean="0">
                <a:solidFill>
                  <a:schemeClr val="tx1">
                    <a:lumMod val="90000"/>
                    <a:lumOff val="10000"/>
                  </a:schemeClr>
                </a:solidFill>
                <a:latin typeface="+mj-lt"/>
                <a:ea typeface="+mj-ea"/>
                <a:cs typeface="+mj-cs"/>
              </a:rPr>
              <a:t>cont</a:t>
            </a:r>
            <a:r>
              <a:rPr lang="en-US" sz="2000" b="1" kern="0" dirty="0" smtClean="0">
                <a:solidFill>
                  <a:schemeClr val="tx1">
                    <a:lumMod val="90000"/>
                    <a:lumOff val="10000"/>
                  </a:schemeClr>
                </a:solidFill>
                <a:latin typeface="+mj-lt"/>
                <a:ea typeface="+mj-ea"/>
                <a:cs typeface="+mj-cs"/>
              </a:rPr>
              <a:t>)</a:t>
            </a:r>
            <a:endParaRPr lang="en-US" sz="2000" b="1" kern="0" dirty="0">
              <a:solidFill>
                <a:schemeClr val="tx1">
                  <a:lumMod val="90000"/>
                  <a:lumOff val="10000"/>
                </a:schemeClr>
              </a:solidFill>
              <a:latin typeface="+mj-lt"/>
              <a:ea typeface="+mj-ea"/>
              <a:cs typeface="+mj-cs"/>
            </a:endParaRPr>
          </a:p>
        </p:txBody>
      </p:sp>
      <p:pic>
        <p:nvPicPr>
          <p:cNvPr id="29698" name="Picture 2"/>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827088" y="2435249"/>
            <a:ext cx="7162800" cy="3802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0" name="copy.wav">
            <a:hlinkClick r:id="" action="ppaction://media"/>
          </p:cNvPr>
          <p:cNvPicPr>
            <a:picLocks noRot="1" noChangeAspect="1"/>
          </p:cNvPicPr>
          <p:nvPr>
            <a:wavAudioFile r:embed="rId3" name="copy.wav"/>
          </p:nvPr>
        </p:nvPicPr>
        <p:blipFill>
          <a:blip r:embed="rId7" cstate="print"/>
          <a:stretch>
            <a:fillRect/>
          </a:stretch>
        </p:blipFill>
        <p:spPr>
          <a:xfrm>
            <a:off x="9540552" y="2276872"/>
            <a:ext cx="360040" cy="36004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2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p:cNvSpPr>
            <a:spLocks noGrp="1" noChangeArrowheads="1"/>
          </p:cNvSpPr>
          <p:nvPr>
            <p:ph type="title"/>
            <p:custDataLst>
              <p:tags r:id="rId2"/>
            </p:custDataLst>
          </p:nvPr>
        </p:nvSpPr>
        <p:spPr>
          <a:xfrm>
            <a:off x="6011863" y="368300"/>
            <a:ext cx="2881312" cy="609600"/>
          </a:xfrm>
        </p:spPr>
        <p:txBody>
          <a:bodyPr>
            <a:spAutoFit/>
          </a:bodyPr>
          <a:lstStyle/>
          <a:p>
            <a:pPr>
              <a:defRPr/>
            </a:pPr>
            <a:r>
              <a:rPr kumimoji="0" lang="en-US" dirty="0">
                <a:solidFill>
                  <a:srgbClr val="003399"/>
                </a:solidFill>
                <a:effectLst>
                  <a:outerShdw blurRad="38100" dist="38100" dir="2700000" algn="tl">
                    <a:srgbClr val="C0C0C0"/>
                  </a:outerShdw>
                </a:effectLst>
              </a:rPr>
              <a:t/>
            </a:r>
            <a:br>
              <a:rPr kumimoji="0" lang="en-US" dirty="0">
                <a:solidFill>
                  <a:srgbClr val="003399"/>
                </a:solidFill>
                <a:effectLst>
                  <a:outerShdw blurRad="38100" dist="38100" dir="2700000" algn="tl">
                    <a:srgbClr val="C0C0C0"/>
                  </a:outerShdw>
                </a:effectLst>
              </a:rPr>
            </a:br>
            <a:endParaRPr kumimoji="0" lang="en-US" dirty="0">
              <a:solidFill>
                <a:srgbClr val="003399"/>
              </a:solidFill>
              <a:effectLst>
                <a:outerShdw blurRad="38100" dist="38100" dir="2700000" algn="tl">
                  <a:srgbClr val="C0C0C0"/>
                </a:outerShdw>
              </a:effectLst>
            </a:endParaRPr>
          </a:p>
        </p:txBody>
      </p:sp>
      <p:sp>
        <p:nvSpPr>
          <p:cNvPr id="10" name="Text Box 2"/>
          <p:cNvSpPr txBox="1">
            <a:spLocks noChangeArrowheads="1"/>
          </p:cNvSpPr>
          <p:nvPr/>
        </p:nvSpPr>
        <p:spPr bwMode="auto">
          <a:xfrm>
            <a:off x="539552" y="944724"/>
            <a:ext cx="7741232" cy="539750"/>
          </a:xfrm>
          <a:prstGeom prst="rect">
            <a:avLst/>
          </a:prstGeom>
          <a:solidFill>
            <a:srgbClr val="FFFFFF"/>
          </a:solidFill>
          <a:ln w="9525">
            <a:noFill/>
            <a:miter lim="800000"/>
            <a:headEnd/>
            <a:tailEnd/>
          </a:ln>
        </p:spPr>
        <p:txBody>
          <a:bodyPr lIns="92075" tIns="46038" rIns="92075" bIns="46038" anchor="ctr"/>
          <a:lstStyle/>
          <a:p>
            <a:pPr algn="ctr">
              <a:lnSpc>
                <a:spcPct val="70000"/>
              </a:lnSpc>
              <a:tabLst>
                <a:tab pos="1428750" algn="l"/>
              </a:tabLst>
              <a:defRPr/>
            </a:pPr>
            <a:r>
              <a:rPr lang="en-US" sz="2000" b="1" kern="0" dirty="0" err="1">
                <a:solidFill>
                  <a:schemeClr val="tx1">
                    <a:lumMod val="90000"/>
                    <a:lumOff val="10000"/>
                  </a:schemeClr>
                </a:solidFill>
                <a:latin typeface="+mj-lt"/>
                <a:ea typeface="+mj-ea"/>
                <a:cs typeface="+mj-cs"/>
              </a:rPr>
              <a:t>Matlab</a:t>
            </a:r>
            <a:r>
              <a:rPr lang="en-US" sz="2000" b="1" kern="0" dirty="0">
                <a:solidFill>
                  <a:schemeClr val="tx1">
                    <a:lumMod val="90000"/>
                    <a:lumOff val="10000"/>
                  </a:schemeClr>
                </a:solidFill>
                <a:latin typeface="+mj-lt"/>
                <a:ea typeface="+mj-ea"/>
                <a:cs typeface="+mj-cs"/>
              </a:rPr>
              <a:t> script:  </a:t>
            </a:r>
            <a:r>
              <a:rPr lang="en-US" sz="2000" b="1" kern="0" dirty="0" err="1">
                <a:solidFill>
                  <a:schemeClr val="tx1">
                    <a:lumMod val="90000"/>
                    <a:lumOff val="10000"/>
                  </a:schemeClr>
                </a:solidFill>
                <a:latin typeface="+mj-lt"/>
                <a:ea typeface="+mj-ea"/>
                <a:cs typeface="+mj-cs"/>
              </a:rPr>
              <a:t>generate.m</a:t>
            </a:r>
            <a:r>
              <a:rPr lang="en-US" sz="2000" b="1" kern="0" dirty="0">
                <a:solidFill>
                  <a:schemeClr val="tx1">
                    <a:lumMod val="90000"/>
                    <a:lumOff val="10000"/>
                  </a:schemeClr>
                </a:solidFill>
                <a:latin typeface="+mj-lt"/>
                <a:ea typeface="+mj-ea"/>
                <a:cs typeface="+mj-cs"/>
              </a:rPr>
              <a:t>  (cont</a:t>
            </a:r>
            <a:r>
              <a:rPr lang="en-US" sz="2000" b="1" kern="0" dirty="0" smtClean="0">
                <a:solidFill>
                  <a:schemeClr val="tx1">
                    <a:lumMod val="90000"/>
                    <a:lumOff val="10000"/>
                  </a:schemeClr>
                </a:solidFill>
                <a:latin typeface="+mj-lt"/>
                <a:ea typeface="+mj-ea"/>
                <a:cs typeface="+mj-cs"/>
              </a:rPr>
              <a:t>.)</a:t>
            </a:r>
            <a:endParaRPr lang="en-US" sz="2000" b="1" kern="0" dirty="0">
              <a:solidFill>
                <a:schemeClr val="tx1">
                  <a:lumMod val="90000"/>
                  <a:lumOff val="10000"/>
                </a:schemeClr>
              </a:solidFill>
              <a:latin typeface="+mj-lt"/>
              <a:ea typeface="+mj-ea"/>
              <a:cs typeface="+mj-cs"/>
            </a:endParaRPr>
          </a:p>
        </p:txBody>
      </p:sp>
      <p:pic>
        <p:nvPicPr>
          <p:cNvPr id="8" name="copy.wav">
            <a:hlinkClick r:id="" action="ppaction://media"/>
          </p:cNvPr>
          <p:cNvPicPr>
            <a:picLocks noRot="1" noChangeAspect="1"/>
          </p:cNvPicPr>
          <p:nvPr>
            <a:wavAudioFile r:embed="rId3" name="copy.wav"/>
          </p:nvPr>
        </p:nvPicPr>
        <p:blipFill>
          <a:blip r:embed="rId6" cstate="print"/>
          <a:stretch>
            <a:fillRect/>
          </a:stretch>
        </p:blipFill>
        <p:spPr>
          <a:xfrm>
            <a:off x="9684568" y="2456892"/>
            <a:ext cx="327980" cy="327980"/>
          </a:xfrm>
          <a:prstGeom prst="rect">
            <a:avLst/>
          </a:prstGeom>
        </p:spPr>
      </p:pic>
      <p:pic>
        <p:nvPicPr>
          <p:cNvPr id="25603" name="Picture 4"/>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250825" y="1250206"/>
            <a:ext cx="8569325" cy="54911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advClick="0" advTm="0">
    <p:cu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9" name="Text Box 2"/>
          <p:cNvSpPr>
            <a:spLocks noGrp="1" noChangeArrowheads="1"/>
          </p:cNvSpPr>
          <p:nvPr>
            <p:ph type="title"/>
          </p:nvPr>
        </p:nvSpPr>
        <p:spPr>
          <a:xfrm>
            <a:off x="683568" y="1196752"/>
            <a:ext cx="7740650" cy="571500"/>
          </a:xfrm>
          <a:solidFill>
            <a:srgbClr val="FFFFFF"/>
          </a:solidFill>
        </p:spPr>
        <p:txBody>
          <a:bodyPr lIns="92075" tIns="46038" rIns="92075" bIns="46038"/>
          <a:lstStyle/>
          <a:p>
            <a:pPr>
              <a:lnSpc>
                <a:spcPts val="2900"/>
              </a:lnSpc>
              <a:tabLst>
                <a:tab pos="1428750" algn="l"/>
              </a:tabLst>
            </a:pPr>
            <a:r>
              <a:rPr lang="en-US" sz="2000" dirty="0" smtClean="0">
                <a:solidFill>
                  <a:schemeClr val="tx1">
                    <a:lumMod val="90000"/>
                    <a:lumOff val="10000"/>
                  </a:schemeClr>
                </a:solidFill>
              </a:rPr>
              <a:t>SDOF System Subject </a:t>
            </a:r>
            <a:r>
              <a:rPr lang="en-US" sz="2000" dirty="0" smtClean="0">
                <a:solidFill>
                  <a:schemeClr val="tx1">
                    <a:lumMod val="90000"/>
                    <a:lumOff val="10000"/>
                  </a:schemeClr>
                </a:solidFill>
              </a:rPr>
              <a:t>to </a:t>
            </a:r>
            <a:r>
              <a:rPr lang="en-US" sz="2000" dirty="0" smtClean="0">
                <a:solidFill>
                  <a:schemeClr val="tx1">
                    <a:lumMod val="90000"/>
                    <a:lumOff val="10000"/>
                  </a:schemeClr>
                </a:solidFill>
              </a:rPr>
              <a:t>Base </a:t>
            </a:r>
            <a:r>
              <a:rPr lang="en-US" sz="2000" dirty="0" smtClean="0">
                <a:solidFill>
                  <a:schemeClr val="tx1">
                    <a:lumMod val="90000"/>
                    <a:lumOff val="10000"/>
                  </a:schemeClr>
                </a:solidFill>
              </a:rPr>
              <a:t>Excitation</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26626"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D93657A1-D6DD-4CD8-B29F-F998C831B1F9}" type="slidenum">
              <a:rPr lang="en-US" sz="1400" smtClean="0"/>
              <a:pPr/>
              <a:t>25</a:t>
            </a:fld>
            <a:endParaRPr lang="en-US" sz="1400" smtClean="0"/>
          </a:p>
        </p:txBody>
      </p:sp>
      <p:sp>
        <p:nvSpPr>
          <p:cNvPr id="26631" name="Rectangle 31"/>
          <p:cNvSpPr>
            <a:spLocks noChangeArrowheads="1"/>
          </p:cNvSpPr>
          <p:nvPr/>
        </p:nvSpPr>
        <p:spPr bwMode="auto">
          <a:xfrm>
            <a:off x="0" y="0"/>
            <a:ext cx="9144000" cy="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endParaRPr lang="en-US"/>
          </a:p>
        </p:txBody>
      </p:sp>
      <p:pic>
        <p:nvPicPr>
          <p:cNvPr id="4" name="Snagit_PPTB77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55576" y="1887248"/>
            <a:ext cx="7685715" cy="4638096"/>
          </a:xfrm>
          <a:prstGeom prst="rect">
            <a:avLst/>
          </a:prstGeom>
        </p:spPr>
      </p:pic>
      <p:pic>
        <p:nvPicPr>
          <p:cNvPr id="8" name="copy.wav">
            <a:hlinkClick r:id="" action="ppaction://media"/>
          </p:cNvPr>
          <p:cNvPicPr>
            <a:picLocks noRot="1" noChangeAspect="1"/>
          </p:cNvPicPr>
          <p:nvPr>
            <a:wavAudioFile r:embed="rId2" name="copy.wav"/>
          </p:nvPr>
        </p:nvPicPr>
        <p:blipFill>
          <a:blip r:embed="rId6" cstate="print"/>
          <a:stretch>
            <a:fillRect/>
          </a:stretch>
        </p:blipFill>
        <p:spPr>
          <a:xfrm>
            <a:off x="9576556" y="3573016"/>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70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625476" y="1017265"/>
            <a:ext cx="7740153" cy="503523"/>
          </a:xfrm>
        </p:spPr>
        <p:txBody>
          <a:bodyPr/>
          <a:lstStyle/>
          <a:p>
            <a:r>
              <a:rPr lang="en-US" sz="2000" dirty="0" err="1" smtClean="0">
                <a:solidFill>
                  <a:schemeClr val="tx1">
                    <a:lumMod val="90000"/>
                    <a:lumOff val="10000"/>
                  </a:schemeClr>
                </a:solidFill>
              </a:rPr>
              <a:t>Matlab</a:t>
            </a:r>
            <a:r>
              <a:rPr lang="en-US" sz="2000" dirty="0" smtClean="0">
                <a:solidFill>
                  <a:schemeClr val="tx1">
                    <a:lumMod val="90000"/>
                    <a:lumOff val="10000"/>
                  </a:schemeClr>
                </a:solidFill>
              </a:rPr>
              <a:t> script:  </a:t>
            </a:r>
            <a:r>
              <a:rPr lang="en-US" sz="2000" dirty="0" err="1" smtClean="0">
                <a:solidFill>
                  <a:schemeClr val="tx1">
                    <a:lumMod val="90000"/>
                    <a:lumOff val="10000"/>
                  </a:schemeClr>
                </a:solidFill>
              </a:rPr>
              <a:t>arbit.m</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27651"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E8DF2AD3-C026-45D5-A30F-89F9B99F17AE}" type="slidenum">
              <a:rPr lang="en-US" sz="1400" smtClean="0"/>
              <a:pPr/>
              <a:t>26</a:t>
            </a:fld>
            <a:endParaRPr lang="en-US" sz="1400" smtClean="0"/>
          </a:p>
        </p:txBody>
      </p:sp>
      <p:sp>
        <p:nvSpPr>
          <p:cNvPr id="27652" name="TextBox 4"/>
          <p:cNvSpPr txBox="1">
            <a:spLocks noChangeArrowheads="1"/>
          </p:cNvSpPr>
          <p:nvPr/>
        </p:nvSpPr>
        <p:spPr bwMode="auto">
          <a:xfrm>
            <a:off x="719138" y="1626629"/>
            <a:ext cx="7740650"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600" dirty="0">
                <a:solidFill>
                  <a:schemeClr val="tx1">
                    <a:lumMod val="90000"/>
                    <a:lumOff val="10000"/>
                  </a:schemeClr>
                </a:solidFill>
              </a:rPr>
              <a:t>Assume     fn = 10 Hz,   Amplification Factor Q=10.</a:t>
            </a:r>
          </a:p>
          <a:p>
            <a:endParaRPr lang="en-US" sz="1600" dirty="0">
              <a:solidFill>
                <a:schemeClr val="tx1">
                  <a:lumMod val="90000"/>
                  <a:lumOff val="10000"/>
                </a:schemeClr>
              </a:solidFill>
            </a:endParaRPr>
          </a:p>
          <a:p>
            <a:r>
              <a:rPr lang="en-US" sz="1600" dirty="0">
                <a:solidFill>
                  <a:schemeClr val="tx1">
                    <a:lumMod val="90000"/>
                    <a:lumOff val="10000"/>
                  </a:schemeClr>
                </a:solidFill>
              </a:rPr>
              <a:t>Use the “sine” input from the previous exercise to base drive the SDOF system.</a:t>
            </a:r>
          </a:p>
        </p:txBody>
      </p:sp>
      <p:sp>
        <p:nvSpPr>
          <p:cNvPr id="27655" name="Rectangle 7"/>
          <p:cNvSpPr>
            <a:spLocks noChangeArrowheads="1"/>
          </p:cNvSpPr>
          <p:nvPr/>
        </p:nvSpPr>
        <p:spPr bwMode="auto">
          <a:xfrm>
            <a:off x="827088" y="2565400"/>
            <a:ext cx="7058025" cy="39703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r>
              <a:rPr lang="en-US" sz="1400" b="1" dirty="0">
                <a:solidFill>
                  <a:schemeClr val="tx1">
                    <a:lumMod val="90000"/>
                    <a:lumOff val="10000"/>
                  </a:schemeClr>
                </a:solidFill>
                <a:latin typeface="Courier New" pitchFamily="49" charset="0"/>
                <a:cs typeface="Courier New" pitchFamily="49" charset="0"/>
              </a:rPr>
              <a:t>&gt;&gt; </a:t>
            </a:r>
            <a:r>
              <a:rPr lang="en-US" sz="1400" b="1" dirty="0" err="1">
                <a:solidFill>
                  <a:schemeClr val="tx1">
                    <a:lumMod val="90000"/>
                    <a:lumOff val="10000"/>
                  </a:schemeClr>
                </a:solidFill>
                <a:latin typeface="Courier New" pitchFamily="49" charset="0"/>
                <a:cs typeface="Courier New" pitchFamily="49" charset="0"/>
              </a:rPr>
              <a:t>arbit</a:t>
            </a:r>
            <a:endParaRPr lang="en-US" sz="1400" b="1" dirty="0">
              <a:solidFill>
                <a:schemeClr val="tx1">
                  <a:lumMod val="90000"/>
                  <a:lumOff val="10000"/>
                </a:schemeClr>
              </a:solidFill>
              <a:latin typeface="Courier New" pitchFamily="49" charset="0"/>
              <a:cs typeface="Courier New" pitchFamily="49" charset="0"/>
            </a:endParaRP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arbit.m</a:t>
            </a:r>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ver</a:t>
            </a:r>
            <a:r>
              <a:rPr lang="en-US" sz="1400" b="1" dirty="0">
                <a:solidFill>
                  <a:schemeClr val="tx1">
                    <a:lumMod val="90000"/>
                    <a:lumOff val="10000"/>
                  </a:schemeClr>
                </a:solidFill>
                <a:latin typeface="Courier New" pitchFamily="49" charset="0"/>
                <a:cs typeface="Courier New" pitchFamily="49" charset="0"/>
              </a:rPr>
              <a:t> 2.4   April 28, 2010</a:t>
            </a:r>
          </a:p>
          <a:p>
            <a:r>
              <a:rPr lang="en-US" sz="1400" b="1" dirty="0">
                <a:solidFill>
                  <a:schemeClr val="tx1">
                    <a:lumMod val="90000"/>
                    <a:lumOff val="10000"/>
                  </a:schemeClr>
                </a:solidFill>
                <a:latin typeface="Courier New" pitchFamily="49" charset="0"/>
                <a:cs typeface="Courier New" pitchFamily="49" charset="0"/>
              </a:rPr>
              <a:t> by Tom Irvine   Email: tomirvine@aol.com</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This program calculates the response of a single-degree-of-freedom</a:t>
            </a:r>
          </a:p>
          <a:p>
            <a:r>
              <a:rPr lang="en-US" sz="1400" b="1" dirty="0">
                <a:solidFill>
                  <a:schemeClr val="tx1">
                    <a:lumMod val="90000"/>
                    <a:lumOff val="10000"/>
                  </a:schemeClr>
                </a:solidFill>
                <a:latin typeface="Courier New" pitchFamily="49" charset="0"/>
                <a:cs typeface="Courier New" pitchFamily="49" charset="0"/>
              </a:rPr>
              <a:t> system to an arbitrary base input time history. </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The input time history must have two columns: time(sec) &amp; </a:t>
            </a:r>
            <a:r>
              <a:rPr lang="en-US" sz="1400" b="1" dirty="0" err="1">
                <a:solidFill>
                  <a:schemeClr val="tx1">
                    <a:lumMod val="90000"/>
                    <a:lumOff val="10000"/>
                  </a:schemeClr>
                </a:solidFill>
                <a:latin typeface="Courier New" pitchFamily="49" charset="0"/>
                <a:cs typeface="Courier New" pitchFamily="49" charset="0"/>
              </a:rPr>
              <a:t>accel</a:t>
            </a:r>
            <a:r>
              <a:rPr lang="en-US" sz="1400" b="1" dirty="0">
                <a:solidFill>
                  <a:schemeClr val="tx1">
                    <a:lumMod val="90000"/>
                    <a:lumOff val="10000"/>
                  </a:schemeClr>
                </a:solidFill>
                <a:latin typeface="Courier New" pitchFamily="49" charset="0"/>
                <a:cs typeface="Courier New" pitchFamily="49" charset="0"/>
              </a:rPr>
              <a:t>(G)</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Select file input method </a:t>
            </a:r>
          </a:p>
          <a:p>
            <a:r>
              <a:rPr lang="en-US" sz="1400" b="1" dirty="0">
                <a:solidFill>
                  <a:schemeClr val="tx1">
                    <a:lumMod val="90000"/>
                    <a:lumOff val="10000"/>
                  </a:schemeClr>
                </a:solidFill>
                <a:latin typeface="Courier New" pitchFamily="49" charset="0"/>
                <a:cs typeface="Courier New" pitchFamily="49" charset="0"/>
              </a:rPr>
              <a:t>   1=external ASCII file </a:t>
            </a:r>
          </a:p>
          <a:p>
            <a:r>
              <a:rPr lang="en-US" sz="1400" b="1" dirty="0">
                <a:solidFill>
                  <a:schemeClr val="tx1">
                    <a:lumMod val="90000"/>
                    <a:lumOff val="10000"/>
                  </a:schemeClr>
                </a:solidFill>
                <a:latin typeface="Courier New" pitchFamily="49" charset="0"/>
                <a:cs typeface="Courier New" pitchFamily="49" charset="0"/>
              </a:rPr>
              <a:t>   2=file preloaded into </a:t>
            </a:r>
            <a:r>
              <a:rPr lang="en-US" sz="1400" b="1" dirty="0" err="1">
                <a:solidFill>
                  <a:schemeClr val="tx1">
                    <a:lumMod val="90000"/>
                    <a:lumOff val="10000"/>
                  </a:schemeClr>
                </a:solidFill>
                <a:latin typeface="Courier New" pitchFamily="49" charset="0"/>
                <a:cs typeface="Courier New" pitchFamily="49" charset="0"/>
              </a:rPr>
              <a:t>Matlab</a:t>
            </a:r>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3=Excel file </a:t>
            </a:r>
          </a:p>
          <a:p>
            <a:r>
              <a:rPr lang="en-US" sz="1400" b="1" dirty="0">
                <a:solidFill>
                  <a:schemeClr val="tx1">
                    <a:lumMod val="90000"/>
                    <a:lumOff val="10000"/>
                  </a:schemeClr>
                </a:solidFill>
                <a:latin typeface="Courier New" pitchFamily="49" charset="0"/>
                <a:cs typeface="Courier New" pitchFamily="49" charset="0"/>
              </a:rPr>
              <a:t>2</a:t>
            </a:r>
          </a:p>
          <a:p>
            <a:r>
              <a:rPr lang="en-US" sz="1400" b="1" dirty="0">
                <a:solidFill>
                  <a:schemeClr val="tx1">
                    <a:lumMod val="90000"/>
                    <a:lumOff val="10000"/>
                  </a:schemeClr>
                </a:solidFill>
                <a:latin typeface="Courier New" pitchFamily="49" charset="0"/>
                <a:cs typeface="Courier New" pitchFamily="49" charset="0"/>
              </a:rPr>
              <a:t> Enter the matrix name:  sine</a:t>
            </a:r>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612560" y="3140968"/>
            <a:ext cx="360040" cy="36004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15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7" name="Title 1"/>
          <p:cNvSpPr>
            <a:spLocks noGrp="1"/>
          </p:cNvSpPr>
          <p:nvPr>
            <p:ph type="title"/>
          </p:nvPr>
        </p:nvSpPr>
        <p:spPr>
          <a:xfrm>
            <a:off x="468313" y="1174515"/>
            <a:ext cx="7956550" cy="418281"/>
          </a:xfrm>
        </p:spPr>
        <p:txBody>
          <a:bodyPr/>
          <a:lstStyle/>
          <a:p>
            <a:r>
              <a:rPr lang="en-US" sz="2000" dirty="0" err="1" smtClean="0">
                <a:solidFill>
                  <a:schemeClr val="tx1">
                    <a:lumMod val="90000"/>
                    <a:lumOff val="10000"/>
                  </a:schemeClr>
                </a:solidFill>
              </a:rPr>
              <a:t>Matlab</a:t>
            </a:r>
            <a:r>
              <a:rPr lang="en-US" sz="2000" dirty="0" smtClean="0">
                <a:solidFill>
                  <a:schemeClr val="tx1">
                    <a:lumMod val="90000"/>
                    <a:lumOff val="10000"/>
                  </a:schemeClr>
                </a:solidFill>
              </a:rPr>
              <a:t> script:  </a:t>
            </a:r>
            <a:r>
              <a:rPr lang="en-US" sz="2000" dirty="0" err="1" smtClean="0">
                <a:solidFill>
                  <a:schemeClr val="tx1">
                    <a:lumMod val="90000"/>
                    <a:lumOff val="10000"/>
                  </a:schemeClr>
                </a:solidFill>
              </a:rPr>
              <a:t>arbit.m</a:t>
            </a:r>
            <a:r>
              <a:rPr lang="en-US" sz="2000" dirty="0" smtClean="0">
                <a:solidFill>
                  <a:schemeClr val="tx1">
                    <a:lumMod val="90000"/>
                    <a:lumOff val="10000"/>
                  </a:schemeClr>
                </a:solidFill>
              </a:rPr>
              <a:t> (cont</a:t>
            </a:r>
            <a:r>
              <a:rPr lang="en-US" sz="2000" dirty="0" smtClean="0">
                <a:solidFill>
                  <a:schemeClr val="tx1">
                    <a:lumMod val="90000"/>
                    <a:lumOff val="10000"/>
                  </a:schemeClr>
                </a:solidFill>
              </a:rPr>
              <a:t>.)</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28678" name="TextBox 7"/>
          <p:cNvSpPr txBox="1">
            <a:spLocks noChangeArrowheads="1"/>
          </p:cNvSpPr>
          <p:nvPr/>
        </p:nvSpPr>
        <p:spPr bwMode="auto">
          <a:xfrm>
            <a:off x="827088" y="1664804"/>
            <a:ext cx="7021512" cy="4062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dirty="0">
                <a:solidFill>
                  <a:schemeClr val="tx1">
                    <a:lumMod val="90000"/>
                    <a:lumOff val="10000"/>
                  </a:schemeClr>
                </a:solidFill>
              </a:rPr>
              <a:t> </a:t>
            </a:r>
          </a:p>
          <a:p>
            <a:r>
              <a:rPr lang="en-US" dirty="0">
                <a:solidFill>
                  <a:schemeClr val="tx1">
                    <a:lumMod val="90000"/>
                    <a:lumOff val="10000"/>
                  </a:schemeClr>
                </a:solidFill>
              </a:rPr>
              <a:t> </a:t>
            </a:r>
            <a:r>
              <a:rPr lang="en-US" sz="1400" b="1" dirty="0">
                <a:solidFill>
                  <a:schemeClr val="tx1">
                    <a:lumMod val="90000"/>
                    <a:lumOff val="10000"/>
                  </a:schemeClr>
                </a:solidFill>
                <a:latin typeface="Courier New" pitchFamily="49" charset="0"/>
                <a:cs typeface="Courier New" pitchFamily="49" charset="0"/>
              </a:rPr>
              <a:t>Time Step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dtmin</a:t>
            </a:r>
            <a:r>
              <a:rPr lang="en-US" sz="1400" b="1" dirty="0">
                <a:solidFill>
                  <a:schemeClr val="tx1">
                    <a:lumMod val="90000"/>
                    <a:lumOff val="10000"/>
                  </a:schemeClr>
                </a:solidFill>
                <a:latin typeface="Courier New" pitchFamily="49" charset="0"/>
                <a:cs typeface="Courier New" pitchFamily="49" charset="0"/>
              </a:rPr>
              <a:t>  =   0.0001 sec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dt</a:t>
            </a:r>
            <a:r>
              <a:rPr lang="en-US" sz="1400" b="1" dirty="0">
                <a:solidFill>
                  <a:schemeClr val="tx1">
                    <a:lumMod val="90000"/>
                    <a:lumOff val="10000"/>
                  </a:schemeClr>
                </a:solidFill>
                <a:latin typeface="Courier New" pitchFamily="49" charset="0"/>
                <a:cs typeface="Courier New" pitchFamily="49" charset="0"/>
              </a:rPr>
              <a:t>     =   0.0001 sec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dtmax</a:t>
            </a:r>
            <a:r>
              <a:rPr lang="en-US" sz="1400" b="1" dirty="0">
                <a:solidFill>
                  <a:schemeClr val="tx1">
                    <a:lumMod val="90000"/>
                    <a:lumOff val="10000"/>
                  </a:schemeClr>
                </a:solidFill>
                <a:latin typeface="Courier New" pitchFamily="49" charset="0"/>
                <a:cs typeface="Courier New" pitchFamily="49" charset="0"/>
              </a:rPr>
              <a:t>  =   0.0001 sec  </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Sample Rate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srmin</a:t>
            </a:r>
            <a:r>
              <a:rPr lang="en-US" sz="1400" b="1" dirty="0">
                <a:solidFill>
                  <a:schemeClr val="tx1">
                    <a:lumMod val="90000"/>
                    <a:lumOff val="10000"/>
                  </a:schemeClr>
                </a:solidFill>
                <a:latin typeface="Courier New" pitchFamily="49" charset="0"/>
                <a:cs typeface="Courier New" pitchFamily="49" charset="0"/>
              </a:rPr>
              <a:t>  =   1e+004 samples/sec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sr</a:t>
            </a:r>
            <a:r>
              <a:rPr lang="en-US" sz="1400" b="1" dirty="0">
                <a:solidFill>
                  <a:schemeClr val="tx1">
                    <a:lumMod val="90000"/>
                    <a:lumOff val="10000"/>
                  </a:schemeClr>
                </a:solidFill>
                <a:latin typeface="Courier New" pitchFamily="49" charset="0"/>
                <a:cs typeface="Courier New" pitchFamily="49" charset="0"/>
              </a:rPr>
              <a:t>     =   1e+004 samples/sec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srmax</a:t>
            </a:r>
            <a:r>
              <a:rPr lang="en-US" sz="1400" b="1" dirty="0">
                <a:solidFill>
                  <a:schemeClr val="tx1">
                    <a:lumMod val="90000"/>
                    <a:lumOff val="10000"/>
                  </a:schemeClr>
                </a:solidFill>
                <a:latin typeface="Courier New" pitchFamily="49" charset="0"/>
                <a:cs typeface="Courier New" pitchFamily="49" charset="0"/>
              </a:rPr>
              <a:t>  =   1e+004 samples/sec  </a:t>
            </a:r>
          </a:p>
          <a:p>
            <a:endParaRPr lang="en-US" sz="1400" b="1" dirty="0">
              <a:solidFill>
                <a:schemeClr val="tx1">
                  <a:lumMod val="90000"/>
                  <a:lumOff val="10000"/>
                </a:schemeClr>
              </a:solidFill>
              <a:latin typeface="Courier New" pitchFamily="49" charset="0"/>
              <a:cs typeface="Courier New" pitchFamily="49" charset="0"/>
            </a:endParaRP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Enter the natural frequency (Hz)  10</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Enter damping format:  1= damping ratio   2= Q  2</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Enter the amplification factor (typically Q=10) 10</a:t>
            </a:r>
          </a:p>
        </p:txBody>
      </p:sp>
      <p:pic>
        <p:nvPicPr>
          <p:cNvPr id="7" name="copy.wav">
            <a:hlinkClick r:id="" action="ppaction://media"/>
          </p:cNvPr>
          <p:cNvPicPr>
            <a:picLocks noRot="1" noChangeAspect="1"/>
          </p:cNvPicPr>
          <p:nvPr>
            <a:wavAudioFile r:embed="rId2" name="copy.wav"/>
          </p:nvPr>
        </p:nvPicPr>
        <p:blipFill>
          <a:blip r:embed="rId5" cstate="print"/>
          <a:stretch>
            <a:fillRect/>
          </a:stretch>
        </p:blipFill>
        <p:spPr>
          <a:xfrm>
            <a:off x="9360532" y="1412776"/>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4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Title 1"/>
          <p:cNvSpPr>
            <a:spLocks noGrp="1"/>
          </p:cNvSpPr>
          <p:nvPr>
            <p:ph type="title"/>
          </p:nvPr>
        </p:nvSpPr>
        <p:spPr>
          <a:xfrm>
            <a:off x="468313" y="1138511"/>
            <a:ext cx="8229600" cy="562297"/>
          </a:xfrm>
        </p:spPr>
        <p:txBody>
          <a:bodyPr/>
          <a:lstStyle/>
          <a:p>
            <a:r>
              <a:rPr lang="en-US" sz="2000" dirty="0" err="1" smtClean="0"/>
              <a:t>Matlab</a:t>
            </a:r>
            <a:r>
              <a:rPr lang="en-US" sz="2000" dirty="0" smtClean="0"/>
              <a:t> script:  </a:t>
            </a:r>
            <a:r>
              <a:rPr lang="en-US" sz="2000" dirty="0" err="1" smtClean="0"/>
              <a:t>arbit.m</a:t>
            </a:r>
            <a:r>
              <a:rPr lang="en-US" sz="2000" dirty="0" smtClean="0"/>
              <a:t> (cont</a:t>
            </a:r>
            <a:r>
              <a:rPr lang="en-US" sz="2000" dirty="0" smtClean="0"/>
              <a:t>.)</a:t>
            </a:r>
            <a:r>
              <a:rPr kumimoji="0" lang="en-US" dirty="0">
                <a:solidFill>
                  <a:srgbClr val="003399"/>
                </a:solidFill>
              </a:rPr>
              <a:t/>
            </a:r>
            <a:br>
              <a:rPr kumimoji="0" lang="en-US" dirty="0">
                <a:solidFill>
                  <a:srgbClr val="003399"/>
                </a:solidFill>
              </a:rPr>
            </a:br>
            <a:endParaRPr lang="en-US" dirty="0" smtClean="0"/>
          </a:p>
        </p:txBody>
      </p:sp>
      <p:sp>
        <p:nvSpPr>
          <p:cNvPr id="29698" name="Content Placeholder 2"/>
          <p:cNvSpPr>
            <a:spLocks noGrp="1"/>
          </p:cNvSpPr>
          <p:nvPr>
            <p:ph idx="1"/>
          </p:nvPr>
        </p:nvSpPr>
        <p:spPr>
          <a:xfrm>
            <a:off x="719138" y="1989138"/>
            <a:ext cx="7639050" cy="4114800"/>
          </a:xfrm>
        </p:spPr>
        <p:txBody>
          <a:bodyPr/>
          <a:lstStyle/>
          <a:p>
            <a:pPr>
              <a:buFont typeface="Monotype Sorts" pitchFamily="2" charset="2"/>
              <a:buNone/>
            </a:pPr>
            <a:r>
              <a:rPr lang="en-US" sz="1400" dirty="0" smtClean="0">
                <a:latin typeface="Courier New" pitchFamily="49" charset="0"/>
                <a:cs typeface="Courier New" pitchFamily="49" charset="0"/>
              </a:rPr>
              <a:t>Initialize coefficients</a:t>
            </a:r>
          </a:p>
          <a:p>
            <a:pPr>
              <a:buFont typeface="Monotype Sorts" pitchFamily="2" charset="2"/>
              <a:buNone/>
            </a:pPr>
            <a:r>
              <a:rPr lang="en-US" sz="1400" dirty="0" smtClean="0">
                <a:latin typeface="Courier New" pitchFamily="49" charset="0"/>
                <a:cs typeface="Courier New" pitchFamily="49" charset="0"/>
              </a:rPr>
              <a:t> omega=62.8319   </a:t>
            </a:r>
            <a:r>
              <a:rPr lang="en-US" sz="1400" dirty="0" err="1" smtClean="0">
                <a:latin typeface="Courier New" pitchFamily="49" charset="0"/>
                <a:cs typeface="Courier New" pitchFamily="49" charset="0"/>
              </a:rPr>
              <a:t>omegad</a:t>
            </a:r>
            <a:r>
              <a:rPr lang="en-US" sz="1400" dirty="0" smtClean="0">
                <a:latin typeface="Courier New" pitchFamily="49" charset="0"/>
                <a:cs typeface="Courier New" pitchFamily="49" charset="0"/>
              </a:rPr>
              <a:t>=62.7533 </a:t>
            </a:r>
          </a:p>
          <a:p>
            <a:pPr>
              <a:buFont typeface="Monotype Sorts" pitchFamily="2" charset="2"/>
              <a:buNone/>
            </a:pPr>
            <a:r>
              <a:rPr lang="en-US" sz="1400" dirty="0" smtClean="0">
                <a:latin typeface="Courier New" pitchFamily="49" charset="0"/>
                <a:cs typeface="Courier New" pitchFamily="49" charset="0"/>
              </a:rPr>
              <a:t> </a:t>
            </a:r>
            <a:r>
              <a:rPr lang="en-US" sz="1400" dirty="0" err="1" smtClean="0">
                <a:latin typeface="Courier New" pitchFamily="49" charset="0"/>
                <a:cs typeface="Courier New" pitchFamily="49" charset="0"/>
              </a:rPr>
              <a:t>cosd</a:t>
            </a:r>
            <a:r>
              <a:rPr lang="en-US" sz="1400" dirty="0" smtClean="0">
                <a:latin typeface="Courier New" pitchFamily="49" charset="0"/>
                <a:cs typeface="Courier New" pitchFamily="49" charset="0"/>
              </a:rPr>
              <a:t>=0.99998   </a:t>
            </a:r>
            <a:r>
              <a:rPr lang="en-US" sz="1400" dirty="0" err="1" smtClean="0">
                <a:latin typeface="Courier New" pitchFamily="49" charset="0"/>
                <a:cs typeface="Courier New" pitchFamily="49" charset="0"/>
              </a:rPr>
              <a:t>sind</a:t>
            </a:r>
            <a:r>
              <a:rPr lang="en-US" sz="1400" dirty="0" smtClean="0">
                <a:latin typeface="Courier New" pitchFamily="49" charset="0"/>
                <a:cs typeface="Courier New" pitchFamily="49" charset="0"/>
              </a:rPr>
              <a:t>=0.00627529 </a:t>
            </a:r>
          </a:p>
          <a:p>
            <a:pPr>
              <a:buFont typeface="Monotype Sorts" pitchFamily="2" charset="2"/>
              <a:buNone/>
            </a:pPr>
            <a:r>
              <a:rPr lang="en-US" sz="1400" dirty="0" smtClean="0">
                <a:latin typeface="Courier New" pitchFamily="49" charset="0"/>
                <a:cs typeface="Courier New" pitchFamily="49" charset="0"/>
              </a:rPr>
              <a:t> a1=1.99933  a2=-0.999372 </a:t>
            </a:r>
          </a:p>
          <a:p>
            <a:pPr>
              <a:buFont typeface="Monotype Sorts" pitchFamily="2" charset="2"/>
              <a:buNone/>
            </a:pPr>
            <a:r>
              <a:rPr lang="en-US" sz="1400" dirty="0" smtClean="0">
                <a:latin typeface="Courier New" pitchFamily="49" charset="0"/>
                <a:cs typeface="Courier New" pitchFamily="49" charset="0"/>
              </a:rPr>
              <a:t> b1=0.000628319   b2=-0.00058884 </a:t>
            </a:r>
          </a:p>
          <a:p>
            <a:pPr>
              <a:buFont typeface="Monotype Sorts" pitchFamily="2" charset="2"/>
              <a:buNone/>
            </a:pPr>
            <a:r>
              <a:rPr lang="en-US" sz="1400" dirty="0" smtClean="0">
                <a:latin typeface="Courier New" pitchFamily="49" charset="0"/>
                <a:cs typeface="Courier New" pitchFamily="49" charset="0"/>
              </a:rPr>
              <a:t> c2=-9.99679e-009  </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Include residual? </a:t>
            </a:r>
          </a:p>
          <a:p>
            <a:pPr>
              <a:buFont typeface="Monotype Sorts" pitchFamily="2" charset="2"/>
              <a:buNone/>
            </a:pPr>
            <a:r>
              <a:rPr lang="en-US" sz="1400" dirty="0" smtClean="0">
                <a:latin typeface="Courier New" pitchFamily="49" charset="0"/>
                <a:cs typeface="Courier New" pitchFamily="49" charset="0"/>
              </a:rPr>
              <a:t>  1=yes  2=no </a:t>
            </a:r>
          </a:p>
          <a:p>
            <a:pPr>
              <a:buFont typeface="Monotype Sorts" pitchFamily="2" charset="2"/>
              <a:buNone/>
            </a:pPr>
            <a:r>
              <a:rPr lang="en-US" sz="1400" dirty="0" smtClean="0">
                <a:latin typeface="Courier New" pitchFamily="49" charset="0"/>
                <a:cs typeface="Courier New" pitchFamily="49" charset="0"/>
              </a:rPr>
              <a:t> 2</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Calculating acceleration</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Calculating relative displacement</a:t>
            </a:r>
          </a:p>
        </p:txBody>
      </p:sp>
      <p:sp>
        <p:nvSpPr>
          <p:cNvPr id="29699"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F3DB8683-0F79-4D1B-B706-D4ADB0612773}" type="slidenum">
              <a:rPr lang="en-US" sz="1400" smtClean="0"/>
              <a:pPr/>
              <a:t>28</a:t>
            </a:fld>
            <a:endParaRPr lang="en-US" sz="1400" smtClean="0"/>
          </a:p>
        </p:txBody>
      </p:sp>
      <p:sp>
        <p:nvSpPr>
          <p:cNvPr id="29700" name="TextBox 4"/>
          <p:cNvSpPr txBox="1">
            <a:spLocks noChangeArrowheads="1"/>
          </p:cNvSpPr>
          <p:nvPr/>
        </p:nvSpPr>
        <p:spPr bwMode="auto">
          <a:xfrm>
            <a:off x="5688013" y="4041775"/>
            <a:ext cx="2844800" cy="14914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nSpc>
                <a:spcPts val="2800"/>
              </a:lnSpc>
            </a:pPr>
            <a:r>
              <a:rPr lang="en-US" sz="1800" dirty="0"/>
              <a:t>Next, the program will show you some statistics and ask you for plotting and file output choices.</a:t>
            </a:r>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540552" y="2240868"/>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23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1184933"/>
            <a:ext cx="8229600" cy="1143000"/>
          </a:xfrm>
        </p:spPr>
        <p:txBody>
          <a:bodyPr/>
          <a:lstStyle/>
          <a:p>
            <a:r>
              <a:rPr lang="en-US" sz="2000" dirty="0" err="1" smtClean="0"/>
              <a:t>Matlab</a:t>
            </a:r>
            <a:r>
              <a:rPr lang="en-US" sz="2000" dirty="0" smtClean="0"/>
              <a:t> script:  </a:t>
            </a:r>
            <a:r>
              <a:rPr lang="en-US" sz="2000" dirty="0" err="1" smtClean="0"/>
              <a:t>arbit.m</a:t>
            </a:r>
            <a:r>
              <a:rPr lang="en-US" sz="2000" dirty="0" smtClean="0"/>
              <a:t>  (cont</a:t>
            </a:r>
            <a:r>
              <a:rPr lang="en-US" sz="2000" dirty="0" smtClean="0"/>
              <a:t>.)</a:t>
            </a:r>
            <a:r>
              <a:rPr kumimoji="0" lang="en-US" dirty="0">
                <a:solidFill>
                  <a:srgbClr val="003399"/>
                </a:solidFill>
              </a:rPr>
              <a:t/>
            </a:r>
            <a:br>
              <a:rPr kumimoji="0" lang="en-US" dirty="0">
                <a:solidFill>
                  <a:srgbClr val="003399"/>
                </a:solidFill>
              </a:rPr>
            </a:br>
            <a:endParaRPr lang="en-US" dirty="0" smtClean="0"/>
          </a:p>
        </p:txBody>
      </p:sp>
      <p:pic>
        <p:nvPicPr>
          <p:cNvPr id="28674"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014413" y="2261257"/>
            <a:ext cx="7115175" cy="4156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7" name="copy.wav">
            <a:hlinkClick r:id="" action="ppaction://media"/>
          </p:cNvPr>
          <p:cNvPicPr>
            <a:picLocks noRot="1" noChangeAspect="1"/>
          </p:cNvPicPr>
          <p:nvPr>
            <a:wavAudioFile r:embed="rId2" name="copy.wav"/>
          </p:nvPr>
        </p:nvPicPr>
        <p:blipFill>
          <a:blip r:embed="rId6" cstate="print"/>
          <a:stretch>
            <a:fillRect/>
          </a:stretch>
        </p:blipFill>
        <p:spPr>
          <a:xfrm>
            <a:off x="9504548" y="3727226"/>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76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042988" y="1016695"/>
            <a:ext cx="7201420" cy="396081"/>
          </a:xfrm>
          <a:solidFill>
            <a:srgbClr val="FFFFFF"/>
          </a:solidFill>
        </p:spPr>
        <p:txBody>
          <a:bodyPr anchor="t"/>
          <a:lstStyle/>
          <a:p>
            <a:r>
              <a:rPr lang="en-US" sz="2000" dirty="0" smtClean="0">
                <a:solidFill>
                  <a:srgbClr val="008080"/>
                </a:solidFill>
              </a:rPr>
              <a:t>Tuning Fork</a:t>
            </a:r>
            <a:endParaRPr lang="en-US" dirty="0" smtClean="0">
              <a:solidFill>
                <a:srgbClr val="008080"/>
              </a:solidFill>
            </a:endParaRPr>
          </a:p>
        </p:txBody>
      </p:sp>
      <p:sp>
        <p:nvSpPr>
          <p:cNvPr id="31746" name="Slide Number Placeholder 5"/>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BB2E2879-0360-4C8B-8C12-0A6F9D8826CA}" type="slidenum">
              <a:rPr lang="en-US" sz="1400" smtClean="0"/>
              <a:pPr/>
              <a:t>30</a:t>
            </a:fld>
            <a:endParaRPr lang="en-US" sz="1400" smtClean="0"/>
          </a:p>
        </p:txBody>
      </p:sp>
      <p:pic>
        <p:nvPicPr>
          <p:cNvPr id="31750" name="Picture 7"/>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079500" y="2060575"/>
            <a:ext cx="2905125" cy="34766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1751" name="TextBox 8"/>
          <p:cNvSpPr txBox="1">
            <a:spLocks noChangeArrowheads="1"/>
          </p:cNvSpPr>
          <p:nvPr/>
        </p:nvSpPr>
        <p:spPr bwMode="auto">
          <a:xfrm>
            <a:off x="4356100" y="2276475"/>
            <a:ext cx="4103688" cy="20939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nSpc>
                <a:spcPts val="2600"/>
              </a:lnSpc>
            </a:pPr>
            <a:r>
              <a:rPr lang="en-US" sz="1800" dirty="0">
                <a:solidFill>
                  <a:schemeClr val="tx1">
                    <a:lumMod val="90000"/>
                    <a:lumOff val="10000"/>
                  </a:schemeClr>
                </a:solidFill>
              </a:rPr>
              <a:t>The tuning fork was driven at resonance using </a:t>
            </a:r>
            <a:r>
              <a:rPr lang="en-US" sz="1800" dirty="0" err="1">
                <a:solidFill>
                  <a:schemeClr val="tx1">
                    <a:lumMod val="90000"/>
                    <a:lumOff val="10000"/>
                  </a:schemeClr>
                </a:solidFill>
              </a:rPr>
              <a:t>magnetostriction</a:t>
            </a:r>
            <a:r>
              <a:rPr lang="en-US" sz="1800" dirty="0">
                <a:solidFill>
                  <a:schemeClr val="tx1">
                    <a:lumMod val="90000"/>
                    <a:lumOff val="10000"/>
                  </a:schemeClr>
                </a:solidFill>
              </a:rPr>
              <a:t>.</a:t>
            </a:r>
          </a:p>
          <a:p>
            <a:pPr>
              <a:lnSpc>
                <a:spcPts val="2600"/>
              </a:lnSpc>
            </a:pPr>
            <a:endParaRPr lang="en-US" sz="1800" dirty="0">
              <a:solidFill>
                <a:schemeClr val="tx1">
                  <a:lumMod val="90000"/>
                  <a:lumOff val="10000"/>
                </a:schemeClr>
              </a:solidFill>
            </a:endParaRPr>
          </a:p>
          <a:p>
            <a:pPr>
              <a:lnSpc>
                <a:spcPts val="2600"/>
              </a:lnSpc>
            </a:pPr>
            <a:r>
              <a:rPr lang="en-US" sz="1800" dirty="0">
                <a:solidFill>
                  <a:schemeClr val="tx1">
                    <a:lumMod val="90000"/>
                    <a:lumOff val="10000"/>
                  </a:schemeClr>
                </a:solidFill>
              </a:rPr>
              <a:t>Note that two mechanical vibration cycles are generated for every electromagnetic cycle.</a:t>
            </a:r>
          </a:p>
        </p:txBody>
      </p:sp>
      <p:pic>
        <p:nvPicPr>
          <p:cNvPr id="8" name="copy.wav">
            <a:hlinkClick r:id="" action="ppaction://media"/>
          </p:cNvPr>
          <p:cNvPicPr>
            <a:picLocks noRot="1" noChangeAspect="1"/>
          </p:cNvPicPr>
          <p:nvPr>
            <a:wavAudioFile r:embed="rId2" name="copy.wav"/>
          </p:nvPr>
        </p:nvPicPr>
        <p:blipFill>
          <a:blip r:embed="rId6" cstate="print"/>
          <a:stretch>
            <a:fillRect/>
          </a:stretch>
        </p:blipFill>
        <p:spPr>
          <a:xfrm>
            <a:off x="9396536" y="3212976"/>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725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4" name="Title 7"/>
          <p:cNvSpPr>
            <a:spLocks noGrp="1"/>
          </p:cNvSpPr>
          <p:nvPr>
            <p:ph type="title"/>
          </p:nvPr>
        </p:nvSpPr>
        <p:spPr>
          <a:xfrm>
            <a:off x="534349" y="1268760"/>
            <a:ext cx="8183252" cy="885825"/>
          </a:xfrm>
        </p:spPr>
        <p:txBody>
          <a:bodyPr/>
          <a:lstStyle/>
          <a:p>
            <a:r>
              <a:rPr lang="en-US" sz="2000" dirty="0" err="1" smtClean="0">
                <a:solidFill>
                  <a:schemeClr val="tx1">
                    <a:lumMod val="90000"/>
                    <a:lumOff val="10000"/>
                  </a:schemeClr>
                </a:solidFill>
              </a:rPr>
              <a:t>Matlab</a:t>
            </a:r>
            <a:r>
              <a:rPr lang="en-US" sz="2000" dirty="0" smtClean="0">
                <a:solidFill>
                  <a:schemeClr val="tx1">
                    <a:lumMod val="90000"/>
                    <a:lumOff val="10000"/>
                  </a:schemeClr>
                </a:solidFill>
              </a:rPr>
              <a:t> script: </a:t>
            </a:r>
            <a:r>
              <a:rPr lang="en-US" sz="2000" dirty="0" err="1" smtClean="0">
                <a:solidFill>
                  <a:schemeClr val="tx1">
                    <a:lumMod val="90000"/>
                    <a:lumOff val="10000"/>
                  </a:schemeClr>
                </a:solidFill>
              </a:rPr>
              <a:t>signal_stats.m</a:t>
            </a:r>
            <a:endParaRPr lang="en-US" dirty="0" smtClean="0">
              <a:solidFill>
                <a:schemeClr val="tx1">
                  <a:lumMod val="90000"/>
                  <a:lumOff val="10000"/>
                </a:schemeClr>
              </a:solidFill>
            </a:endParaRPr>
          </a:p>
        </p:txBody>
      </p:sp>
      <p:sp>
        <p:nvSpPr>
          <p:cNvPr id="32773" name="Content Placeholder 6"/>
          <p:cNvSpPr>
            <a:spLocks noGrp="1"/>
          </p:cNvSpPr>
          <p:nvPr>
            <p:ph idx="1"/>
          </p:nvPr>
        </p:nvSpPr>
        <p:spPr>
          <a:xfrm>
            <a:off x="900113" y="1988840"/>
            <a:ext cx="6948487" cy="4572000"/>
          </a:xfrm>
        </p:spPr>
        <p:txBody>
          <a:bodyPr/>
          <a:lstStyle/>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&gt;&gt; </a:t>
            </a:r>
            <a:r>
              <a:rPr lang="en-US" sz="1400" dirty="0" err="1" smtClean="0">
                <a:solidFill>
                  <a:schemeClr val="tx1">
                    <a:lumMod val="90000"/>
                    <a:lumOff val="10000"/>
                  </a:schemeClr>
                </a:solidFill>
                <a:latin typeface="Courier New" pitchFamily="49" charset="0"/>
                <a:cs typeface="Courier New" pitchFamily="49" charset="0"/>
              </a:rPr>
              <a:t>signal_stats</a:t>
            </a:r>
            <a:endParaRPr lang="en-US" sz="1400" dirty="0" smtClean="0">
              <a:solidFill>
                <a:schemeClr val="tx1">
                  <a:lumMod val="90000"/>
                  <a:lumOff val="10000"/>
                </a:schemeClr>
              </a:solidFill>
              <a:latin typeface="Courier New" pitchFamily="49" charset="0"/>
              <a:cs typeface="Courier New" pitchFamily="49" charset="0"/>
            </a:endParaRP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a:t>
            </a:r>
            <a:r>
              <a:rPr lang="en-US" sz="1400" dirty="0" err="1" smtClean="0">
                <a:solidFill>
                  <a:schemeClr val="tx1">
                    <a:lumMod val="90000"/>
                    <a:lumOff val="10000"/>
                  </a:schemeClr>
                </a:solidFill>
                <a:latin typeface="Courier New" pitchFamily="49" charset="0"/>
                <a:cs typeface="Courier New" pitchFamily="49" charset="0"/>
              </a:rPr>
              <a:t>signal_stats.m</a:t>
            </a:r>
            <a:r>
              <a:rPr lang="en-US" sz="1400" dirty="0" smtClean="0">
                <a:solidFill>
                  <a:schemeClr val="tx1">
                    <a:lumMod val="90000"/>
                    <a:lumOff val="10000"/>
                  </a:schemeClr>
                </a:solidFill>
                <a:latin typeface="Courier New" pitchFamily="49" charset="0"/>
                <a:cs typeface="Courier New" pitchFamily="49" charset="0"/>
              </a:rPr>
              <a:t>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a:t>
            </a:r>
            <a:r>
              <a:rPr lang="en-US" sz="1400" dirty="0" err="1" smtClean="0">
                <a:solidFill>
                  <a:schemeClr val="tx1">
                    <a:lumMod val="90000"/>
                    <a:lumOff val="10000"/>
                  </a:schemeClr>
                </a:solidFill>
                <a:latin typeface="Courier New" pitchFamily="49" charset="0"/>
                <a:cs typeface="Courier New" pitchFamily="49" charset="0"/>
              </a:rPr>
              <a:t>ver</a:t>
            </a:r>
            <a:r>
              <a:rPr lang="en-US" sz="1400" dirty="0" smtClean="0">
                <a:solidFill>
                  <a:schemeClr val="tx1">
                    <a:lumMod val="90000"/>
                    <a:lumOff val="10000"/>
                  </a:schemeClr>
                </a:solidFill>
                <a:latin typeface="Courier New" pitchFamily="49" charset="0"/>
                <a:cs typeface="Courier New" pitchFamily="49" charset="0"/>
              </a:rPr>
              <a:t> 2.9  February 25, 2010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by Tom Irvine  Email: tomirvine@aol.com</a:t>
            </a:r>
          </a:p>
          <a:p>
            <a:pPr>
              <a:buFont typeface="Monotype Sorts" pitchFamily="2" charset="2"/>
              <a:buNone/>
            </a:pPr>
            <a:endParaRPr lang="en-US" sz="1400" dirty="0" smtClean="0">
              <a:solidFill>
                <a:schemeClr val="tx1">
                  <a:lumMod val="90000"/>
                  <a:lumOff val="10000"/>
                </a:schemeClr>
              </a:solidFill>
              <a:latin typeface="Courier New" pitchFamily="49" charset="0"/>
              <a:cs typeface="Courier New" pitchFamily="49" charset="0"/>
            </a:endParaRP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This program gives statistics and plots for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PSD, SRS and time history functions.</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Select function: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1=PSD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2=SRS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3=VRS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4=SPL  </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5=time history</a:t>
            </a:r>
          </a:p>
          <a:p>
            <a:pPr>
              <a:buFont typeface="Monotype Sorts" pitchFamily="2" charset="2"/>
              <a:buNone/>
            </a:pPr>
            <a:r>
              <a:rPr lang="en-US" sz="1400" dirty="0" smtClean="0">
                <a:solidFill>
                  <a:schemeClr val="tx1">
                    <a:lumMod val="90000"/>
                    <a:lumOff val="10000"/>
                  </a:schemeClr>
                </a:solidFill>
                <a:latin typeface="Courier New" pitchFamily="49" charset="0"/>
                <a:cs typeface="Courier New" pitchFamily="49" charset="0"/>
              </a:rPr>
              <a:t> 5 </a:t>
            </a:r>
          </a:p>
        </p:txBody>
      </p:sp>
      <p:sp>
        <p:nvSpPr>
          <p:cNvPr id="32772" name="Line 5"/>
          <p:cNvSpPr>
            <a:spLocks noChangeShapeType="1"/>
          </p:cNvSpPr>
          <p:nvPr/>
        </p:nvSpPr>
        <p:spPr bwMode="auto">
          <a:xfrm>
            <a:off x="755650" y="1952836"/>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solidFill>
                <a:schemeClr val="tx1">
                  <a:lumMod val="90000"/>
                  <a:lumOff val="10000"/>
                </a:schemeClr>
              </a:solidFill>
            </a:endParaRPr>
          </a:p>
        </p:txBody>
      </p:sp>
      <p:sp>
        <p:nvSpPr>
          <p:cNvPr id="32775" name="TextBox 8"/>
          <p:cNvSpPr txBox="1">
            <a:spLocks noChangeArrowheads="1"/>
          </p:cNvSpPr>
          <p:nvPr/>
        </p:nvSpPr>
        <p:spPr bwMode="auto">
          <a:xfrm>
            <a:off x="5976156" y="5680047"/>
            <a:ext cx="3455988" cy="7732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nSpc>
                <a:spcPts val="2800"/>
              </a:lnSpc>
            </a:pPr>
            <a:r>
              <a:rPr lang="en-US" sz="1800" dirty="0">
                <a:solidFill>
                  <a:schemeClr val="tx1">
                    <a:lumMod val="90000"/>
                    <a:lumOff val="10000"/>
                  </a:schemeClr>
                </a:solidFill>
              </a:rPr>
              <a:t>Next,  read in and plot file:</a:t>
            </a:r>
          </a:p>
          <a:p>
            <a:pPr>
              <a:lnSpc>
                <a:spcPts val="2800"/>
              </a:lnSpc>
            </a:pPr>
            <a:r>
              <a:rPr lang="en-US" sz="1800" dirty="0">
                <a:solidFill>
                  <a:schemeClr val="tx1">
                    <a:lumMod val="90000"/>
                    <a:lumOff val="10000"/>
                  </a:schemeClr>
                </a:solidFill>
              </a:rPr>
              <a:t>tuning_fork.txt</a:t>
            </a:r>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612560" y="2348880"/>
            <a:ext cx="327980" cy="32798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17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7"/>
          <p:cNvSpPr>
            <a:spLocks noGrp="1"/>
          </p:cNvSpPr>
          <p:nvPr>
            <p:ph type="title"/>
          </p:nvPr>
        </p:nvSpPr>
        <p:spPr>
          <a:xfrm>
            <a:off x="647700" y="1448706"/>
            <a:ext cx="7848600" cy="792162"/>
          </a:xfrm>
        </p:spPr>
        <p:txBody>
          <a:bodyPr/>
          <a:lstStyle/>
          <a:p>
            <a:r>
              <a:rPr lang="en-US" sz="2000" dirty="0" err="1" smtClean="0">
                <a:solidFill>
                  <a:schemeClr val="tx1">
                    <a:lumMod val="90000"/>
                    <a:lumOff val="10000"/>
                  </a:schemeClr>
                </a:solidFill>
              </a:rPr>
              <a:t>Matlab</a:t>
            </a:r>
            <a:r>
              <a:rPr lang="en-US" sz="2000" dirty="0" smtClean="0">
                <a:solidFill>
                  <a:schemeClr val="tx1">
                    <a:lumMod val="90000"/>
                    <a:lumOff val="10000"/>
                  </a:schemeClr>
                </a:solidFill>
              </a:rPr>
              <a:t> script: </a:t>
            </a:r>
            <a:r>
              <a:rPr lang="en-US" sz="2000" dirty="0" err="1" smtClean="0">
                <a:solidFill>
                  <a:schemeClr val="tx1">
                    <a:lumMod val="90000"/>
                    <a:lumOff val="10000"/>
                  </a:schemeClr>
                </a:solidFill>
              </a:rPr>
              <a:t>signal_stats.m</a:t>
            </a:r>
            <a:r>
              <a:rPr lang="en-US" sz="2000" dirty="0" smtClean="0">
                <a:solidFill>
                  <a:schemeClr val="tx1">
                    <a:lumMod val="90000"/>
                    <a:lumOff val="10000"/>
                  </a:schemeClr>
                </a:solidFill>
              </a:rPr>
              <a:t> (cont</a:t>
            </a:r>
            <a:r>
              <a:rPr lang="en-US" sz="2000" dirty="0" smtClean="0">
                <a:solidFill>
                  <a:schemeClr val="tx1">
                    <a:lumMod val="90000"/>
                    <a:lumOff val="10000"/>
                  </a:schemeClr>
                </a:solidFill>
              </a:rPr>
              <a:t>.)</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33795" name="Line 5"/>
          <p:cNvSpPr>
            <a:spLocks noChangeShapeType="1"/>
          </p:cNvSpPr>
          <p:nvPr/>
        </p:nvSpPr>
        <p:spPr bwMode="auto">
          <a:xfrm>
            <a:off x="755650" y="1952836"/>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27650"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965199" y="2045233"/>
            <a:ext cx="7212013" cy="41560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 name="copy.wav">
            <a:hlinkClick r:id="" action="ppaction://media"/>
          </p:cNvPr>
          <p:cNvPicPr>
            <a:picLocks noRot="1" noChangeAspect="1"/>
          </p:cNvPicPr>
          <p:nvPr>
            <a:wavAudioFile r:embed="rId2" name="copy.wav"/>
          </p:nvPr>
        </p:nvPicPr>
        <p:blipFill>
          <a:blip r:embed="rId6" cstate="print"/>
          <a:stretch>
            <a:fillRect/>
          </a:stretch>
        </p:blipFill>
        <p:spPr>
          <a:xfrm>
            <a:off x="9324528" y="2708920"/>
            <a:ext cx="327980" cy="327980"/>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82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0" y="1097868"/>
            <a:ext cx="9144000" cy="1143000"/>
          </a:xfrm>
          <a:solidFill>
            <a:srgbClr val="FFFFFF"/>
          </a:solidFill>
        </p:spPr>
        <p:txBody>
          <a:bodyPr anchor="t"/>
          <a:lstStyle/>
          <a:p>
            <a:pPr>
              <a:lnSpc>
                <a:spcPts val="3000"/>
              </a:lnSpc>
            </a:pPr>
            <a:r>
              <a:rPr lang="en-US" dirty="0" smtClean="0">
                <a:solidFill>
                  <a:schemeClr val="tx1">
                    <a:lumMod val="90000"/>
                    <a:lumOff val="10000"/>
                  </a:schemeClr>
                </a:solidFill>
              </a:rPr>
              <a:t/>
            </a:r>
            <a:br>
              <a:rPr lang="en-US" dirty="0" smtClean="0">
                <a:solidFill>
                  <a:schemeClr val="tx1">
                    <a:lumMod val="90000"/>
                    <a:lumOff val="10000"/>
                  </a:schemeClr>
                </a:solidFill>
              </a:rPr>
            </a:br>
            <a:r>
              <a:rPr lang="en-US" sz="2000" dirty="0" smtClean="0">
                <a:solidFill>
                  <a:schemeClr val="tx1">
                    <a:lumMod val="90000"/>
                    <a:lumOff val="10000"/>
                  </a:schemeClr>
                </a:solidFill>
              </a:rPr>
              <a:t>Identify Natural Frequency </a:t>
            </a:r>
            <a:r>
              <a:rPr lang="en-US" sz="2000" dirty="0" smtClean="0">
                <a:solidFill>
                  <a:schemeClr val="tx1">
                    <a:lumMod val="90000"/>
                    <a:lumOff val="10000"/>
                  </a:schemeClr>
                </a:solidFill>
              </a:rPr>
              <a:t>of </a:t>
            </a:r>
            <a:r>
              <a:rPr lang="en-US" sz="2000" dirty="0" smtClean="0">
                <a:solidFill>
                  <a:schemeClr val="tx1">
                    <a:lumMod val="90000"/>
                    <a:lumOff val="10000"/>
                  </a:schemeClr>
                </a:solidFill>
              </a:rPr>
              <a:t>Tuning Fork                                            </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34818" name="Slide Number Placeholder 5"/>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4861A16D-F8A6-40F8-AAC4-15C07743D717}" type="slidenum">
              <a:rPr lang="en-US" sz="1400" smtClean="0">
                <a:solidFill>
                  <a:schemeClr val="tx1">
                    <a:lumMod val="90000"/>
                    <a:lumOff val="10000"/>
                  </a:schemeClr>
                </a:solidFill>
              </a:rPr>
              <a:pPr/>
              <a:t>33</a:t>
            </a:fld>
            <a:endParaRPr lang="en-US" sz="1400" smtClean="0">
              <a:solidFill>
                <a:schemeClr val="tx1">
                  <a:lumMod val="90000"/>
                  <a:lumOff val="10000"/>
                </a:schemeClr>
              </a:solidFill>
            </a:endParaRPr>
          </a:p>
        </p:txBody>
      </p:sp>
      <p:sp>
        <p:nvSpPr>
          <p:cNvPr id="34822" name="TextBox 8"/>
          <p:cNvSpPr txBox="1">
            <a:spLocks noChangeArrowheads="1"/>
          </p:cNvSpPr>
          <p:nvPr/>
        </p:nvSpPr>
        <p:spPr bwMode="auto">
          <a:xfrm>
            <a:off x="863600" y="2254803"/>
            <a:ext cx="6985000" cy="135421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600" dirty="0">
                <a:solidFill>
                  <a:schemeClr val="tx1">
                    <a:lumMod val="90000"/>
                    <a:lumOff val="10000"/>
                  </a:schemeClr>
                </a:solidFill>
              </a:rPr>
              <a:t>Use trial-and-error curve-fitting, with random number generate, to match a sine function to the test data.   </a:t>
            </a:r>
            <a:r>
              <a:rPr lang="en-US" sz="1600" dirty="0" err="1">
                <a:solidFill>
                  <a:schemeClr val="tx1">
                    <a:lumMod val="90000"/>
                    <a:lumOff val="10000"/>
                  </a:schemeClr>
                </a:solidFill>
              </a:rPr>
              <a:t>Matlab</a:t>
            </a:r>
            <a:r>
              <a:rPr lang="en-US" sz="1600" dirty="0">
                <a:solidFill>
                  <a:schemeClr val="tx1">
                    <a:lumMod val="90000"/>
                    <a:lumOff val="10000"/>
                  </a:schemeClr>
                </a:solidFill>
              </a:rPr>
              <a:t> script:  </a:t>
            </a:r>
            <a:r>
              <a:rPr lang="en-US" sz="1600" dirty="0" err="1">
                <a:solidFill>
                  <a:schemeClr val="tx1">
                    <a:lumMod val="90000"/>
                    <a:lumOff val="10000"/>
                  </a:schemeClr>
                </a:solidFill>
              </a:rPr>
              <a:t>sinefind.m</a:t>
            </a:r>
            <a:endParaRPr lang="en-US" sz="1600" dirty="0">
              <a:solidFill>
                <a:schemeClr val="tx1">
                  <a:lumMod val="90000"/>
                  <a:lumOff val="10000"/>
                </a:schemeClr>
              </a:solidFill>
            </a:endParaRPr>
          </a:p>
          <a:p>
            <a:endParaRPr lang="en-US" sz="1600" dirty="0">
              <a:solidFill>
                <a:schemeClr val="tx1">
                  <a:lumMod val="90000"/>
                  <a:lumOff val="10000"/>
                </a:schemeClr>
              </a:solidFill>
            </a:endParaRPr>
          </a:p>
          <a:p>
            <a:r>
              <a:rPr lang="en-US" sz="1600" dirty="0">
                <a:solidFill>
                  <a:schemeClr val="tx1">
                    <a:lumMod val="90000"/>
                    <a:lumOff val="10000"/>
                  </a:schemeClr>
                </a:solidFill>
              </a:rPr>
              <a:t>The input file is:  tuning_fork.txt</a:t>
            </a:r>
          </a:p>
          <a:p>
            <a:endParaRPr lang="en-US" sz="1800" dirty="0">
              <a:solidFill>
                <a:schemeClr val="tx1">
                  <a:lumMod val="90000"/>
                  <a:lumOff val="10000"/>
                </a:schemeClr>
              </a:solidFill>
            </a:endParaRPr>
          </a:p>
        </p:txBody>
      </p:sp>
      <p:sp>
        <p:nvSpPr>
          <p:cNvPr id="34823" name="TextBox 12"/>
          <p:cNvSpPr txBox="1">
            <a:spLocks noChangeArrowheads="1"/>
          </p:cNvSpPr>
          <p:nvPr/>
        </p:nvSpPr>
        <p:spPr bwMode="auto">
          <a:xfrm>
            <a:off x="971550" y="3524907"/>
            <a:ext cx="7272338" cy="2892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400" b="1" dirty="0">
                <a:solidFill>
                  <a:schemeClr val="tx1">
                    <a:lumMod val="90000"/>
                    <a:lumOff val="10000"/>
                  </a:schemeClr>
                </a:solidFill>
                <a:latin typeface="Courier New" pitchFamily="49" charset="0"/>
                <a:cs typeface="Courier New" pitchFamily="49" charset="0"/>
              </a:rPr>
              <a:t>&gt;&gt; </a:t>
            </a:r>
            <a:r>
              <a:rPr lang="en-US" sz="1400" b="1" dirty="0" err="1">
                <a:solidFill>
                  <a:schemeClr val="tx1">
                    <a:lumMod val="90000"/>
                    <a:lumOff val="10000"/>
                  </a:schemeClr>
                </a:solidFill>
                <a:latin typeface="Courier New" pitchFamily="49" charset="0"/>
                <a:cs typeface="Courier New" pitchFamily="49" charset="0"/>
              </a:rPr>
              <a:t>sinefind</a:t>
            </a:r>
            <a:endParaRPr lang="en-US" sz="1400" b="1" dirty="0">
              <a:solidFill>
                <a:schemeClr val="tx1">
                  <a:lumMod val="90000"/>
                  <a:lumOff val="10000"/>
                </a:schemeClr>
              </a:solidFill>
              <a:latin typeface="Courier New" pitchFamily="49" charset="0"/>
              <a:cs typeface="Courier New" pitchFamily="49" charset="0"/>
            </a:endParaRP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a:t>
            </a:r>
            <a:r>
              <a:rPr lang="en-US" sz="1400" b="1" dirty="0" err="1">
                <a:solidFill>
                  <a:schemeClr val="tx1">
                    <a:lumMod val="90000"/>
                    <a:lumOff val="10000"/>
                  </a:schemeClr>
                </a:solidFill>
                <a:latin typeface="Courier New" pitchFamily="49" charset="0"/>
                <a:cs typeface="Courier New" pitchFamily="49" charset="0"/>
              </a:rPr>
              <a:t>sinefind.m</a:t>
            </a:r>
            <a:r>
              <a:rPr lang="en-US" sz="1400" b="1" dirty="0">
                <a:solidFill>
                  <a:schemeClr val="tx1">
                    <a:lumMod val="90000"/>
                    <a:lumOff val="10000"/>
                  </a:schemeClr>
                </a:solidFill>
                <a:latin typeface="Courier New" pitchFamily="49" charset="0"/>
                <a:cs typeface="Courier New" pitchFamily="49" charset="0"/>
              </a:rPr>
              <a:t>  version 2.0   June 15, 2007</a:t>
            </a:r>
          </a:p>
          <a:p>
            <a:r>
              <a:rPr lang="en-US" sz="1400" b="1" dirty="0">
                <a:solidFill>
                  <a:schemeClr val="tx1">
                    <a:lumMod val="90000"/>
                    <a:lumOff val="10000"/>
                  </a:schemeClr>
                </a:solidFill>
                <a:latin typeface="Courier New" pitchFamily="49" charset="0"/>
                <a:cs typeface="Courier New" pitchFamily="49" charset="0"/>
              </a:rPr>
              <a:t> By Tom Irvine   Email:  tomirvine@aol.com </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This program performs a sine curve-fit for an input file. </a:t>
            </a:r>
          </a:p>
          <a:p>
            <a:r>
              <a:rPr lang="en-US" sz="1400" b="1" dirty="0">
                <a:solidFill>
                  <a:schemeClr val="tx1">
                    <a:lumMod val="90000"/>
                    <a:lumOff val="10000"/>
                  </a:schemeClr>
                </a:solidFill>
                <a:latin typeface="Courier New" pitchFamily="49" charset="0"/>
                <a:cs typeface="Courier New" pitchFamily="49" charset="0"/>
              </a:rPr>
              <a:t> The time history must be in a two-column matrix format: </a:t>
            </a:r>
          </a:p>
          <a:p>
            <a:r>
              <a:rPr lang="en-US" sz="1400" b="1" dirty="0">
                <a:solidFill>
                  <a:schemeClr val="tx1">
                    <a:lumMod val="90000"/>
                    <a:lumOff val="10000"/>
                  </a:schemeClr>
                </a:solidFill>
                <a:latin typeface="Courier New" pitchFamily="49" charset="0"/>
                <a:cs typeface="Courier New" pitchFamily="49" charset="0"/>
              </a:rPr>
              <a:t> Time(sec)  &amp; amplitude </a:t>
            </a:r>
          </a:p>
          <a:p>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 Select file input method </a:t>
            </a:r>
          </a:p>
          <a:p>
            <a:r>
              <a:rPr lang="en-US" sz="1400" b="1" dirty="0">
                <a:solidFill>
                  <a:schemeClr val="tx1">
                    <a:lumMod val="90000"/>
                    <a:lumOff val="10000"/>
                  </a:schemeClr>
                </a:solidFill>
                <a:latin typeface="Courier New" pitchFamily="49" charset="0"/>
                <a:cs typeface="Courier New" pitchFamily="49" charset="0"/>
              </a:rPr>
              <a:t>   1=external ASCII file </a:t>
            </a:r>
          </a:p>
          <a:p>
            <a:r>
              <a:rPr lang="en-US" sz="1400" b="1" dirty="0">
                <a:solidFill>
                  <a:schemeClr val="tx1">
                    <a:lumMod val="90000"/>
                    <a:lumOff val="10000"/>
                  </a:schemeClr>
                </a:solidFill>
                <a:latin typeface="Courier New" pitchFamily="49" charset="0"/>
                <a:cs typeface="Courier New" pitchFamily="49" charset="0"/>
              </a:rPr>
              <a:t>   2=file preloaded into </a:t>
            </a:r>
            <a:r>
              <a:rPr lang="en-US" sz="1400" b="1" dirty="0" err="1">
                <a:solidFill>
                  <a:schemeClr val="tx1">
                    <a:lumMod val="90000"/>
                    <a:lumOff val="10000"/>
                  </a:schemeClr>
                </a:solidFill>
                <a:latin typeface="Courier New" pitchFamily="49" charset="0"/>
                <a:cs typeface="Courier New" pitchFamily="49" charset="0"/>
              </a:rPr>
              <a:t>Matlab</a:t>
            </a:r>
            <a:r>
              <a:rPr lang="en-US" sz="1400" b="1" dirty="0">
                <a:solidFill>
                  <a:schemeClr val="tx1">
                    <a:lumMod val="90000"/>
                    <a:lumOff val="10000"/>
                  </a:schemeClr>
                </a:solidFill>
                <a:latin typeface="Courier New" pitchFamily="49" charset="0"/>
                <a:cs typeface="Courier New" pitchFamily="49" charset="0"/>
              </a:rPr>
              <a:t> </a:t>
            </a:r>
          </a:p>
          <a:p>
            <a:r>
              <a:rPr lang="en-US" sz="1400" b="1" dirty="0">
                <a:solidFill>
                  <a:schemeClr val="tx1">
                    <a:lumMod val="90000"/>
                    <a:lumOff val="10000"/>
                  </a:schemeClr>
                </a:solidFill>
                <a:latin typeface="Courier New" pitchFamily="49" charset="0"/>
                <a:cs typeface="Courier New" pitchFamily="49" charset="0"/>
              </a:rPr>
              <a:t>1</a:t>
            </a:r>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468544" y="3609020"/>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560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a:xfrm>
            <a:off x="900113" y="1592535"/>
            <a:ext cx="7488311" cy="468313"/>
          </a:xfrm>
          <a:solidFill>
            <a:srgbClr val="FFFFFF"/>
          </a:solidFill>
        </p:spPr>
        <p:txBody>
          <a:bodyPr anchor="t"/>
          <a:lstStyle/>
          <a:p>
            <a:r>
              <a:rPr lang="en-US" sz="2000" dirty="0" err="1" smtClean="0"/>
              <a:t>Matlab</a:t>
            </a:r>
            <a:r>
              <a:rPr lang="en-US" sz="2000" dirty="0" smtClean="0"/>
              <a:t> script:  </a:t>
            </a:r>
            <a:r>
              <a:rPr lang="en-US" sz="2000" dirty="0" err="1" smtClean="0"/>
              <a:t>sinefind.m</a:t>
            </a:r>
            <a:r>
              <a:rPr lang="en-US" sz="2000" dirty="0" smtClean="0"/>
              <a:t> (cont</a:t>
            </a:r>
            <a:r>
              <a:rPr lang="en-US" sz="2000" dirty="0" smtClean="0"/>
              <a:t>.)</a:t>
            </a:r>
            <a:r>
              <a:rPr kumimoji="0" lang="en-US" sz="2000" dirty="0">
                <a:solidFill>
                  <a:srgbClr val="003399"/>
                </a:solidFill>
              </a:rPr>
              <a:t/>
            </a:r>
            <a:br>
              <a:rPr kumimoji="0" lang="en-US" sz="2000" dirty="0">
                <a:solidFill>
                  <a:srgbClr val="003399"/>
                </a:solidFill>
              </a:rPr>
            </a:br>
            <a:endParaRPr lang="en-US" sz="2000" dirty="0" smtClean="0"/>
          </a:p>
        </p:txBody>
      </p:sp>
      <p:sp>
        <p:nvSpPr>
          <p:cNvPr id="35846" name="Content Placeholder 6"/>
          <p:cNvSpPr>
            <a:spLocks noGrp="1"/>
          </p:cNvSpPr>
          <p:nvPr>
            <p:ph idx="1"/>
          </p:nvPr>
        </p:nvSpPr>
        <p:spPr>
          <a:xfrm>
            <a:off x="900113" y="1880952"/>
            <a:ext cx="7350125" cy="4824412"/>
          </a:xfrm>
        </p:spPr>
        <p:txBody>
          <a:bodyPr>
            <a:normAutofit lnSpcReduction="10000"/>
          </a:bodyPr>
          <a:lstStyle/>
          <a:p>
            <a:pPr>
              <a:buFont typeface="Monotype Sorts" pitchFamily="2" charset="2"/>
              <a:buNone/>
            </a:pPr>
            <a:endParaRPr lang="en-US" dirty="0" smtClean="0"/>
          </a:p>
          <a:p>
            <a:pPr>
              <a:buFont typeface="Monotype Sorts" pitchFamily="2" charset="2"/>
              <a:buNone/>
            </a:pPr>
            <a:r>
              <a:rPr lang="en-US" sz="1400" dirty="0" smtClean="0">
                <a:latin typeface="Courier New" pitchFamily="49" charset="0"/>
                <a:cs typeface="Courier New" pitchFamily="49" charset="0"/>
              </a:rPr>
              <a:t>  12501 samples </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SR  = 25000 samples/sec    </a:t>
            </a:r>
            <a:r>
              <a:rPr lang="en-US" sz="1400" dirty="0" err="1" smtClean="0">
                <a:latin typeface="Courier New" pitchFamily="49" charset="0"/>
                <a:cs typeface="Courier New" pitchFamily="49" charset="0"/>
              </a:rPr>
              <a:t>dt</a:t>
            </a:r>
            <a:r>
              <a:rPr lang="en-US" sz="1400" dirty="0" smtClean="0">
                <a:latin typeface="Courier New" pitchFamily="49" charset="0"/>
                <a:cs typeface="Courier New" pitchFamily="49" charset="0"/>
              </a:rPr>
              <a:t> = 4e-005 sec </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start  = 1e-005 sec    end = 0.50001 sec            </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Enter segment start time  0</a:t>
            </a:r>
          </a:p>
          <a:p>
            <a:pPr>
              <a:buFont typeface="Monotype Sorts" pitchFamily="2" charset="2"/>
              <a:buNone/>
            </a:pPr>
            <a:r>
              <a:rPr lang="en-US" sz="1400" dirty="0" smtClean="0">
                <a:latin typeface="Courier New" pitchFamily="49" charset="0"/>
                <a:cs typeface="Courier New" pitchFamily="49" charset="0"/>
              </a:rPr>
              <a:t> Enter segment end   time  0.5</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a:t>
            </a:r>
            <a:r>
              <a:rPr lang="en-US" sz="1400" dirty="0" err="1" smtClean="0">
                <a:latin typeface="Courier New" pitchFamily="49" charset="0"/>
                <a:cs typeface="Courier New" pitchFamily="49" charset="0"/>
              </a:rPr>
              <a:t>np</a:t>
            </a:r>
            <a:r>
              <a:rPr lang="en-US" sz="1400" dirty="0" smtClean="0">
                <a:latin typeface="Courier New" pitchFamily="49" charset="0"/>
                <a:cs typeface="Courier New" pitchFamily="49" charset="0"/>
              </a:rPr>
              <a:t>  = 12499  </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Enter the number of trials per frequency 20000</a:t>
            </a:r>
          </a:p>
          <a:p>
            <a:pPr>
              <a:buFont typeface="Monotype Sorts" pitchFamily="2" charset="2"/>
              <a:buNone/>
            </a:pPr>
            <a:r>
              <a:rPr lang="en-US" sz="1400" dirty="0" smtClean="0">
                <a:latin typeface="Courier New" pitchFamily="49" charset="0"/>
                <a:cs typeface="Courier New" pitchFamily="49" charset="0"/>
              </a:rPr>
              <a:t> Enter the number of frequencies 1</a:t>
            </a:r>
          </a:p>
          <a:p>
            <a:pPr>
              <a:buFont typeface="Monotype Sorts" pitchFamily="2" charset="2"/>
              <a:buNone/>
            </a:pPr>
            <a:r>
              <a:rPr lang="en-US" sz="1400" dirty="0" smtClean="0">
                <a:latin typeface="Courier New" pitchFamily="49" charset="0"/>
                <a:cs typeface="Courier New" pitchFamily="49" charset="0"/>
              </a:rPr>
              <a:t> Enter Frequency 1</a:t>
            </a:r>
          </a:p>
          <a:p>
            <a:pPr>
              <a:buFont typeface="Monotype Sorts" pitchFamily="2" charset="2"/>
              <a:buNone/>
            </a:pPr>
            <a:r>
              <a:rPr lang="en-US" sz="1400" dirty="0" smtClean="0">
                <a:latin typeface="Courier New" pitchFamily="49" charset="0"/>
                <a:cs typeface="Courier New" pitchFamily="49" charset="0"/>
              </a:rPr>
              <a:t> 400</a:t>
            </a:r>
          </a:p>
          <a:p>
            <a:pPr>
              <a:buFont typeface="Monotype Sorts" pitchFamily="2" charset="2"/>
              <a:buNone/>
            </a:pPr>
            <a:r>
              <a:rPr lang="en-US" sz="1400" dirty="0" smtClean="0">
                <a:latin typeface="Courier New" pitchFamily="49" charset="0"/>
                <a:cs typeface="Courier New" pitchFamily="49" charset="0"/>
              </a:rPr>
              <a:t> Enter Frequency Tolerance 1</a:t>
            </a:r>
          </a:p>
          <a:p>
            <a:pPr>
              <a:buFont typeface="Monotype Sorts" pitchFamily="2" charset="2"/>
              <a:buNone/>
            </a:pPr>
            <a:r>
              <a:rPr lang="en-US" sz="1400" dirty="0" smtClean="0">
                <a:latin typeface="Courier New" pitchFamily="49" charset="0"/>
                <a:cs typeface="Courier New" pitchFamily="49" charset="0"/>
              </a:rPr>
              <a:t> 100</a:t>
            </a:r>
          </a:p>
          <a:p>
            <a:pPr>
              <a:buFont typeface="Monotype Sorts" pitchFamily="2" charset="2"/>
              <a:buNone/>
            </a:pPr>
            <a:endParaRPr lang="en-US" dirty="0" smtClean="0"/>
          </a:p>
        </p:txBody>
      </p:sp>
      <p:sp>
        <p:nvSpPr>
          <p:cNvPr id="35842" name="Slide Number Placeholder 5"/>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5FE12728-70C3-44CB-B95D-79C75148102A}" type="slidenum">
              <a:rPr lang="en-US" sz="1400" smtClean="0"/>
              <a:pPr/>
              <a:t>34</a:t>
            </a:fld>
            <a:endParaRPr lang="en-US" sz="1400" smtClean="0"/>
          </a:p>
        </p:txBody>
      </p:sp>
      <p:sp>
        <p:nvSpPr>
          <p:cNvPr id="35845" name="Line 5"/>
          <p:cNvSpPr>
            <a:spLocks noChangeShapeType="1"/>
          </p:cNvSpPr>
          <p:nvPr/>
        </p:nvSpPr>
        <p:spPr bwMode="auto">
          <a:xfrm>
            <a:off x="900113" y="2276872"/>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360532" y="3573016"/>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48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0" name="Rectangle 2"/>
          <p:cNvSpPr>
            <a:spLocks noGrp="1" noChangeArrowheads="1"/>
          </p:cNvSpPr>
          <p:nvPr>
            <p:ph type="title"/>
          </p:nvPr>
        </p:nvSpPr>
        <p:spPr>
          <a:xfrm>
            <a:off x="576263" y="1606823"/>
            <a:ext cx="8229600" cy="454025"/>
          </a:xfrm>
          <a:solidFill>
            <a:srgbClr val="FFFFFF"/>
          </a:solidFill>
        </p:spPr>
        <p:txBody>
          <a:bodyPr anchor="t"/>
          <a:lstStyle/>
          <a:p>
            <a:r>
              <a:rPr lang="en-US" sz="2000" dirty="0" err="1" smtClean="0"/>
              <a:t>Matlab</a:t>
            </a:r>
            <a:r>
              <a:rPr lang="en-US" sz="2000" dirty="0" smtClean="0"/>
              <a:t> script:  </a:t>
            </a:r>
            <a:r>
              <a:rPr lang="en-US" sz="2000" dirty="0" err="1" smtClean="0"/>
              <a:t>sinefind.m</a:t>
            </a:r>
            <a:r>
              <a:rPr lang="en-US" sz="2000" dirty="0" smtClean="0"/>
              <a:t> (cont</a:t>
            </a:r>
            <a:r>
              <a:rPr lang="en-US" sz="2000" dirty="0" smtClean="0"/>
              <a:t>.)</a:t>
            </a:r>
            <a:r>
              <a:rPr kumimoji="0" lang="en-US" sz="2000" dirty="0">
                <a:solidFill>
                  <a:srgbClr val="003399"/>
                </a:solidFill>
              </a:rPr>
              <a:t/>
            </a:r>
            <a:br>
              <a:rPr kumimoji="0" lang="en-US" sz="2000" dirty="0">
                <a:solidFill>
                  <a:srgbClr val="003399"/>
                </a:solidFill>
              </a:rPr>
            </a:br>
            <a:endParaRPr lang="en-US" sz="2000" dirty="0" smtClean="0"/>
          </a:p>
        </p:txBody>
      </p:sp>
      <p:sp>
        <p:nvSpPr>
          <p:cNvPr id="36868" name="TextBox 6"/>
          <p:cNvSpPr txBox="1">
            <a:spLocks noChangeArrowheads="1"/>
          </p:cNvSpPr>
          <p:nvPr/>
        </p:nvSpPr>
        <p:spPr bwMode="auto">
          <a:xfrm>
            <a:off x="503238" y="5624513"/>
            <a:ext cx="4573587" cy="954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400" b="1">
                <a:latin typeface="Courier New" pitchFamily="49" charset="0"/>
                <a:cs typeface="Courier New" pitchFamily="49" charset="0"/>
              </a:rPr>
              <a:t>Results</a:t>
            </a:r>
          </a:p>
          <a:p>
            <a:r>
              <a:rPr lang="en-US" sz="1400" b="1">
                <a:latin typeface="Courier New" pitchFamily="49" charset="0"/>
                <a:cs typeface="Courier New" pitchFamily="49" charset="0"/>
              </a:rPr>
              <a:t> </a:t>
            </a:r>
          </a:p>
          <a:p>
            <a:r>
              <a:rPr lang="en-US" sz="1400" b="1">
                <a:latin typeface="Courier New" pitchFamily="49" charset="0"/>
                <a:cs typeface="Courier New" pitchFamily="49" charset="0"/>
              </a:rPr>
              <a:t> Case   Amplitude   fn(Hz)   Phase(rad)  </a:t>
            </a:r>
          </a:p>
          <a:p>
            <a:r>
              <a:rPr lang="en-US" sz="1400" b="1">
                <a:latin typeface="Courier New" pitchFamily="49" charset="0"/>
                <a:cs typeface="Courier New" pitchFamily="49" charset="0"/>
              </a:rPr>
              <a:t>  1      0.2849    442.3439      1.1893</a:t>
            </a:r>
          </a:p>
        </p:txBody>
      </p:sp>
      <p:sp>
        <p:nvSpPr>
          <p:cNvPr id="36869" name="Line 5"/>
          <p:cNvSpPr>
            <a:spLocks noChangeShapeType="1"/>
          </p:cNvSpPr>
          <p:nvPr/>
        </p:nvSpPr>
        <p:spPr bwMode="auto">
          <a:xfrm>
            <a:off x="900113" y="2528900"/>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6872" name="TextBox 10"/>
          <p:cNvSpPr txBox="1">
            <a:spLocks noChangeArrowheads="1"/>
          </p:cNvSpPr>
          <p:nvPr/>
        </p:nvSpPr>
        <p:spPr bwMode="auto">
          <a:xfrm>
            <a:off x="5616575" y="5842000"/>
            <a:ext cx="3059113" cy="368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800" i="1"/>
              <a:t>What musical note is this?</a:t>
            </a:r>
          </a:p>
        </p:txBody>
      </p:sp>
      <p:pic>
        <p:nvPicPr>
          <p:cNvPr id="9" name="Picture 8"/>
          <p:cNvPicPr/>
          <p:nvPr/>
        </p:nvPicPr>
        <p:blipFill>
          <a:blip r:embed="rId5" cstate="print"/>
          <a:srcRect/>
          <a:stretch>
            <a:fillRect/>
          </a:stretch>
        </p:blipFill>
        <p:spPr bwMode="auto">
          <a:xfrm>
            <a:off x="1600200" y="2852936"/>
            <a:ext cx="5943600" cy="3423262"/>
          </a:xfrm>
          <a:prstGeom prst="rect">
            <a:avLst/>
          </a:prstGeom>
          <a:noFill/>
          <a:ln w="9525">
            <a:noFill/>
            <a:miter lim="800000"/>
            <a:headEnd/>
            <a:tailEnd/>
          </a:ln>
        </p:spPr>
      </p:pic>
      <p:pic>
        <p:nvPicPr>
          <p:cNvPr id="10" name="copy.wav">
            <a:hlinkClick r:id="" action="ppaction://media"/>
          </p:cNvPr>
          <p:cNvPicPr>
            <a:picLocks noRot="1" noChangeAspect="1"/>
          </p:cNvPicPr>
          <p:nvPr>
            <a:wavAudioFile r:embed="rId2" name="copy.wav"/>
          </p:nvPr>
        </p:nvPicPr>
        <p:blipFill>
          <a:blip r:embed="rId6" cstate="print"/>
          <a:stretch>
            <a:fillRect/>
          </a:stretch>
        </p:blipFill>
        <p:spPr>
          <a:xfrm>
            <a:off x="9576556" y="3140968"/>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1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88740"/>
            <a:ext cx="9144000" cy="540060"/>
          </a:xfrm>
        </p:spPr>
        <p:txBody>
          <a:bodyPr/>
          <a:lstStyle/>
          <a:p>
            <a:pPr>
              <a:lnSpc>
                <a:spcPts val="3000"/>
              </a:lnSpc>
            </a:pPr>
            <a:r>
              <a:rPr lang="en-US" sz="1800" dirty="0">
                <a:solidFill>
                  <a:schemeClr val="tx1">
                    <a:lumMod val="90000"/>
                    <a:lumOff val="10000"/>
                  </a:schemeClr>
                </a:solidFill>
              </a:rPr>
              <a:t>Pegasus XL Drop </a:t>
            </a:r>
            <a:r>
              <a:rPr lang="en-US" sz="1800" dirty="0" smtClean="0">
                <a:solidFill>
                  <a:schemeClr val="tx1">
                    <a:lumMod val="90000"/>
                    <a:lumOff val="10000"/>
                  </a:schemeClr>
                </a:solidFill>
              </a:rPr>
              <a:t>Transient Natural </a:t>
            </a:r>
            <a:r>
              <a:rPr lang="en-US" sz="1800" dirty="0">
                <a:solidFill>
                  <a:schemeClr val="tx1">
                    <a:lumMod val="90000"/>
                    <a:lumOff val="10000"/>
                  </a:schemeClr>
                </a:solidFill>
              </a:rPr>
              <a:t>Frequency &amp; </a:t>
            </a:r>
            <a:r>
              <a:rPr lang="en-US" sz="1800" dirty="0" smtClean="0">
                <a:solidFill>
                  <a:schemeClr val="tx1">
                    <a:lumMod val="90000"/>
                    <a:lumOff val="10000"/>
                  </a:schemeClr>
                </a:solidFill>
              </a:rPr>
              <a:t>Damping</a:t>
            </a:r>
            <a:r>
              <a:rPr kumimoji="0" lang="en-US" sz="2000" dirty="0">
                <a:solidFill>
                  <a:schemeClr val="tx1">
                    <a:lumMod val="90000"/>
                    <a:lumOff val="10000"/>
                  </a:schemeClr>
                </a:solidFill>
              </a:rPr>
              <a:t/>
            </a:r>
            <a:br>
              <a:rPr kumimoji="0" lang="en-US" sz="2000" dirty="0">
                <a:solidFill>
                  <a:schemeClr val="tx1">
                    <a:lumMod val="90000"/>
                    <a:lumOff val="10000"/>
                  </a:schemeClr>
                </a:solidFill>
              </a:rPr>
            </a:br>
            <a:endParaRPr lang="en-US" sz="2000" dirty="0">
              <a:solidFill>
                <a:schemeClr val="tx1">
                  <a:lumMod val="90000"/>
                  <a:lumOff val="10000"/>
                </a:schemeClr>
              </a:solidFill>
            </a:endParaRPr>
          </a:p>
        </p:txBody>
      </p:sp>
      <p:sp>
        <p:nvSpPr>
          <p:cNvPr id="5" name="Line 5"/>
          <p:cNvSpPr>
            <a:spLocks noChangeShapeType="1"/>
          </p:cNvSpPr>
          <p:nvPr/>
        </p:nvSpPr>
        <p:spPr bwMode="auto">
          <a:xfrm>
            <a:off x="900113" y="1808820"/>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solidFill>
                <a:schemeClr val="tx1">
                  <a:lumMod val="90000"/>
                  <a:lumOff val="10000"/>
                </a:schemeClr>
              </a:solidFill>
            </a:endParaRPr>
          </a:p>
        </p:txBody>
      </p:sp>
      <p:sp>
        <p:nvSpPr>
          <p:cNvPr id="7" name="TextBox 7"/>
          <p:cNvSpPr txBox="1">
            <a:spLocks noChangeArrowheads="1"/>
          </p:cNvSpPr>
          <p:nvPr/>
        </p:nvSpPr>
        <p:spPr bwMode="auto">
          <a:xfrm>
            <a:off x="923010" y="1916832"/>
            <a:ext cx="6697662"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800" dirty="0" err="1">
                <a:solidFill>
                  <a:schemeClr val="tx1">
                    <a:lumMod val="90000"/>
                    <a:lumOff val="10000"/>
                  </a:schemeClr>
                </a:solidFill>
              </a:rPr>
              <a:t>Matlab</a:t>
            </a:r>
            <a:r>
              <a:rPr lang="en-US" sz="1800" dirty="0">
                <a:solidFill>
                  <a:schemeClr val="tx1">
                    <a:lumMod val="90000"/>
                    <a:lumOff val="10000"/>
                  </a:schemeClr>
                </a:solidFill>
              </a:rPr>
              <a:t> script:  </a:t>
            </a:r>
            <a:r>
              <a:rPr lang="en-US" sz="1800" dirty="0" err="1" smtClean="0">
                <a:solidFill>
                  <a:schemeClr val="tx1">
                    <a:lumMod val="90000"/>
                    <a:lumOff val="10000"/>
                  </a:schemeClr>
                </a:solidFill>
              </a:rPr>
              <a:t>signal_stats.m</a:t>
            </a:r>
            <a:r>
              <a:rPr lang="en-US" sz="1800" dirty="0" smtClean="0">
                <a:solidFill>
                  <a:schemeClr val="tx1">
                    <a:lumMod val="90000"/>
                    <a:lumOff val="10000"/>
                  </a:schemeClr>
                </a:solidFill>
              </a:rPr>
              <a:t>       </a:t>
            </a:r>
            <a:r>
              <a:rPr lang="en-US" sz="1800" dirty="0">
                <a:solidFill>
                  <a:schemeClr val="tx1">
                    <a:lumMod val="90000"/>
                    <a:lumOff val="10000"/>
                  </a:schemeClr>
                </a:solidFill>
              </a:rPr>
              <a:t>Input file:  drop.txt</a:t>
            </a:r>
          </a:p>
        </p:txBody>
      </p:sp>
      <p:pic>
        <p:nvPicPr>
          <p:cNvPr id="3"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900113" y="2399245"/>
            <a:ext cx="7092950" cy="3802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copy.wav">
            <a:hlinkClick r:id="" action="ppaction://media"/>
          </p:cNvPr>
          <p:cNvPicPr>
            <a:picLocks noRot="1" noChangeAspect="1"/>
          </p:cNvPicPr>
          <p:nvPr>
            <a:wavAudioFile r:embed="rId2" name="copy.wav"/>
          </p:nvPr>
        </p:nvPicPr>
        <p:blipFill>
          <a:blip r:embed="rId6" cstate="print"/>
          <a:stretch>
            <a:fillRect/>
          </a:stretch>
        </p:blipFill>
        <p:spPr>
          <a:xfrm>
            <a:off x="9432540" y="4185084"/>
            <a:ext cx="363984" cy="363984"/>
          </a:xfrm>
          <a:prstGeom prst="rect">
            <a:avLst/>
          </a:prstGeom>
        </p:spPr>
      </p:pic>
    </p:spTree>
    <p:custDataLst>
      <p:tags r:id="rId1"/>
    </p:custDataLst>
    <p:extLst>
      <p:ext uri="{BB962C8B-B14F-4D97-AF65-F5344CB8AC3E}">
        <p14:creationId xmlns="" xmlns:p14="http://schemas.microsoft.com/office/powerpoint/2010/main" val="2257198459"/>
      </p:ext>
    </p:ext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392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4" name="Rectangle 2"/>
          <p:cNvSpPr>
            <a:spLocks noGrp="1" noChangeArrowheads="1"/>
          </p:cNvSpPr>
          <p:nvPr>
            <p:ph type="title"/>
          </p:nvPr>
        </p:nvSpPr>
        <p:spPr>
          <a:xfrm>
            <a:off x="935038" y="1355489"/>
            <a:ext cx="7705725" cy="741363"/>
          </a:xfrm>
          <a:solidFill>
            <a:srgbClr val="FFFFFF"/>
          </a:solidFill>
        </p:spPr>
        <p:txBody>
          <a:bodyPr anchor="t"/>
          <a:lstStyle/>
          <a:p>
            <a:pPr>
              <a:lnSpc>
                <a:spcPts val="2600"/>
              </a:lnSpc>
            </a:pPr>
            <a:r>
              <a:rPr lang="en-US" sz="1800" dirty="0" smtClean="0">
                <a:solidFill>
                  <a:schemeClr val="tx1">
                    <a:lumMod val="90000"/>
                    <a:lumOff val="10000"/>
                  </a:schemeClr>
                </a:solidFill>
              </a:rPr>
              <a:t>Pegasus XL Drop </a:t>
            </a:r>
            <a:r>
              <a:rPr lang="en-US" sz="1800" dirty="0" smtClean="0">
                <a:solidFill>
                  <a:schemeClr val="tx1">
                    <a:lumMod val="90000"/>
                    <a:lumOff val="10000"/>
                  </a:schemeClr>
                </a:solidFill>
              </a:rPr>
              <a:t>Transient Natural </a:t>
            </a:r>
            <a:r>
              <a:rPr lang="en-US" sz="1800" dirty="0" smtClean="0">
                <a:solidFill>
                  <a:schemeClr val="tx1">
                    <a:lumMod val="90000"/>
                    <a:lumOff val="10000"/>
                  </a:schemeClr>
                </a:solidFill>
              </a:rPr>
              <a:t>Frequency &amp; Damping (cont</a:t>
            </a:r>
            <a:r>
              <a:rPr lang="en-US" sz="1800" dirty="0" smtClean="0">
                <a:solidFill>
                  <a:schemeClr val="tx1">
                    <a:lumMod val="90000"/>
                    <a:lumOff val="10000"/>
                  </a:schemeClr>
                </a:solidFill>
              </a:rPr>
              <a:t>.)</a:t>
            </a:r>
            <a:r>
              <a:rPr kumimoji="0" lang="en-US" sz="2000" dirty="0">
                <a:solidFill>
                  <a:schemeClr val="tx1">
                    <a:lumMod val="90000"/>
                    <a:lumOff val="10000"/>
                  </a:schemeClr>
                </a:solidFill>
              </a:rPr>
              <a:t/>
            </a:r>
            <a:br>
              <a:rPr kumimoji="0" lang="en-US" sz="2000" dirty="0">
                <a:solidFill>
                  <a:schemeClr val="tx1">
                    <a:lumMod val="90000"/>
                    <a:lumOff val="10000"/>
                  </a:schemeClr>
                </a:solidFill>
              </a:rPr>
            </a:br>
            <a:endParaRPr lang="en-US" sz="2000" dirty="0" smtClean="0">
              <a:solidFill>
                <a:schemeClr val="tx1">
                  <a:lumMod val="90000"/>
                  <a:lumOff val="10000"/>
                </a:schemeClr>
              </a:solidFill>
            </a:endParaRPr>
          </a:p>
        </p:txBody>
      </p:sp>
      <p:sp>
        <p:nvSpPr>
          <p:cNvPr id="37890" name="Content Placeholder 2"/>
          <p:cNvSpPr>
            <a:spLocks noGrp="1"/>
          </p:cNvSpPr>
          <p:nvPr>
            <p:ph idx="1"/>
          </p:nvPr>
        </p:nvSpPr>
        <p:spPr>
          <a:xfrm>
            <a:off x="935038" y="2994558"/>
            <a:ext cx="7712075" cy="3206750"/>
          </a:xfrm>
        </p:spPr>
        <p:txBody>
          <a:bodyPr>
            <a:normAutofit fontScale="92500" lnSpcReduction="10000"/>
          </a:bodyPr>
          <a:lstStyle/>
          <a:p>
            <a:pPr>
              <a:buFont typeface="Monotype Sorts" pitchFamily="2" charset="2"/>
              <a:buNone/>
            </a:pPr>
            <a:r>
              <a:rPr lang="en-US" sz="1400" dirty="0" smtClean="0">
                <a:latin typeface="Courier New" pitchFamily="49" charset="0"/>
                <a:cs typeface="Courier New" pitchFamily="49" charset="0"/>
              </a:rPr>
              <a:t>&gt;&gt; </a:t>
            </a:r>
            <a:r>
              <a:rPr lang="en-US" sz="1400" dirty="0" err="1" smtClean="0">
                <a:latin typeface="Courier New" pitchFamily="49" charset="0"/>
                <a:cs typeface="Courier New" pitchFamily="49" charset="0"/>
              </a:rPr>
              <a:t>sinefdam</a:t>
            </a: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a:t>
            </a:r>
            <a:r>
              <a:rPr lang="en-US" sz="1400" dirty="0" err="1" smtClean="0">
                <a:latin typeface="Courier New" pitchFamily="49" charset="0"/>
                <a:cs typeface="Courier New" pitchFamily="49" charset="0"/>
              </a:rPr>
              <a:t>sinefdam.m</a:t>
            </a:r>
            <a:r>
              <a:rPr lang="en-US" sz="1400" dirty="0" smtClean="0">
                <a:latin typeface="Courier New" pitchFamily="49" charset="0"/>
                <a:cs typeface="Courier New" pitchFamily="49" charset="0"/>
              </a:rPr>
              <a:t>  version 1.5   August 25, 2010</a:t>
            </a:r>
          </a:p>
          <a:p>
            <a:pPr>
              <a:buFont typeface="Monotype Sorts" pitchFamily="2" charset="2"/>
              <a:buNone/>
            </a:pPr>
            <a:r>
              <a:rPr lang="en-US" sz="1400" dirty="0" smtClean="0">
                <a:latin typeface="Courier New" pitchFamily="49" charset="0"/>
                <a:cs typeface="Courier New" pitchFamily="49" charset="0"/>
              </a:rPr>
              <a:t> By Tom Irvine   Email:  tomirvine@aol.com </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This program performs a damped sine curve-fit for an input file. </a:t>
            </a:r>
          </a:p>
          <a:p>
            <a:pPr>
              <a:buFont typeface="Monotype Sorts" pitchFamily="2" charset="2"/>
              <a:buNone/>
            </a:pPr>
            <a:r>
              <a:rPr lang="en-US" sz="1400" dirty="0" smtClean="0">
                <a:latin typeface="Courier New" pitchFamily="49" charset="0"/>
                <a:cs typeface="Courier New" pitchFamily="49" charset="0"/>
              </a:rPr>
              <a:t> The time history must be in a two-column matrix format: </a:t>
            </a:r>
          </a:p>
          <a:p>
            <a:pPr>
              <a:buFont typeface="Monotype Sorts" pitchFamily="2" charset="2"/>
              <a:buNone/>
            </a:pPr>
            <a:r>
              <a:rPr lang="en-US" sz="1400" dirty="0" smtClean="0">
                <a:latin typeface="Courier New" pitchFamily="49" charset="0"/>
                <a:cs typeface="Courier New" pitchFamily="49" charset="0"/>
              </a:rPr>
              <a:t> Time(sec)  &amp; amplitude </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Select file input method </a:t>
            </a:r>
          </a:p>
          <a:p>
            <a:pPr>
              <a:buFont typeface="Monotype Sorts" pitchFamily="2" charset="2"/>
              <a:buNone/>
            </a:pPr>
            <a:r>
              <a:rPr lang="en-US" sz="1400" dirty="0" smtClean="0">
                <a:latin typeface="Courier New" pitchFamily="49" charset="0"/>
                <a:cs typeface="Courier New" pitchFamily="49" charset="0"/>
              </a:rPr>
              <a:t>   1=external ASCII file </a:t>
            </a:r>
          </a:p>
          <a:p>
            <a:pPr>
              <a:buFont typeface="Monotype Sorts" pitchFamily="2" charset="2"/>
              <a:buNone/>
            </a:pPr>
            <a:r>
              <a:rPr lang="en-US" sz="1400" dirty="0" smtClean="0">
                <a:latin typeface="Courier New" pitchFamily="49" charset="0"/>
                <a:cs typeface="Courier New" pitchFamily="49" charset="0"/>
              </a:rPr>
              <a:t>   2=file preloaded into </a:t>
            </a:r>
            <a:r>
              <a:rPr lang="en-US" sz="1400" dirty="0" err="1" smtClean="0">
                <a:latin typeface="Courier New" pitchFamily="49" charset="0"/>
                <a:cs typeface="Courier New" pitchFamily="49" charset="0"/>
              </a:rPr>
              <a:t>Matlab</a:t>
            </a: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1</a:t>
            </a:r>
          </a:p>
          <a:p>
            <a:pPr>
              <a:buFont typeface="Monotype Sorts" pitchFamily="2" charset="2"/>
              <a:buNone/>
            </a:pPr>
            <a:r>
              <a:rPr lang="en-US" sz="1400" dirty="0" smtClean="0">
                <a:latin typeface="Courier New" pitchFamily="49" charset="0"/>
                <a:cs typeface="Courier New" pitchFamily="49" charset="0"/>
              </a:rPr>
              <a:t>  4380 samples </a:t>
            </a:r>
          </a:p>
          <a:p>
            <a:pPr>
              <a:buFont typeface="Monotype Sorts" pitchFamily="2" charset="2"/>
              <a:buNone/>
            </a:pPr>
            <a:endParaRPr lang="en-US" sz="1400" dirty="0" smtClean="0">
              <a:latin typeface="Courier New" pitchFamily="49" charset="0"/>
              <a:cs typeface="Courier New" pitchFamily="49" charset="0"/>
            </a:endParaRPr>
          </a:p>
        </p:txBody>
      </p:sp>
      <p:sp>
        <p:nvSpPr>
          <p:cNvPr id="37892" name="Line 5"/>
          <p:cNvSpPr>
            <a:spLocks noChangeShapeType="1"/>
          </p:cNvSpPr>
          <p:nvPr/>
        </p:nvSpPr>
        <p:spPr bwMode="auto">
          <a:xfrm>
            <a:off x="900113" y="2384884"/>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7895" name="TextBox 7"/>
          <p:cNvSpPr txBox="1">
            <a:spLocks noChangeArrowheads="1"/>
          </p:cNvSpPr>
          <p:nvPr/>
        </p:nvSpPr>
        <p:spPr bwMode="auto">
          <a:xfrm>
            <a:off x="923010" y="2591616"/>
            <a:ext cx="6697662"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800" dirty="0" err="1">
                <a:solidFill>
                  <a:schemeClr val="tx1">
                    <a:lumMod val="90000"/>
                    <a:lumOff val="10000"/>
                  </a:schemeClr>
                </a:solidFill>
              </a:rPr>
              <a:t>Matlab</a:t>
            </a:r>
            <a:r>
              <a:rPr lang="en-US" sz="1800" dirty="0">
                <a:solidFill>
                  <a:schemeClr val="tx1">
                    <a:lumMod val="90000"/>
                    <a:lumOff val="10000"/>
                  </a:schemeClr>
                </a:solidFill>
              </a:rPr>
              <a:t> script:  </a:t>
            </a:r>
            <a:r>
              <a:rPr lang="en-US" sz="1800" dirty="0" err="1">
                <a:solidFill>
                  <a:schemeClr val="tx1">
                    <a:lumMod val="90000"/>
                    <a:lumOff val="10000"/>
                  </a:schemeClr>
                </a:solidFill>
              </a:rPr>
              <a:t>sinefdam.m</a:t>
            </a:r>
            <a:r>
              <a:rPr lang="en-US" sz="1800" dirty="0">
                <a:solidFill>
                  <a:schemeClr val="tx1">
                    <a:lumMod val="90000"/>
                    <a:lumOff val="10000"/>
                  </a:schemeClr>
                </a:solidFill>
              </a:rPr>
              <a:t>       Input file:  drop.txt</a:t>
            </a:r>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360532" y="1808820"/>
            <a:ext cx="396044" cy="39604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53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0" y="1385900"/>
            <a:ext cx="9144000" cy="1143000"/>
          </a:xfrm>
        </p:spPr>
        <p:txBody>
          <a:bodyPr/>
          <a:lstStyle/>
          <a:p>
            <a:r>
              <a:rPr lang="en-US" sz="2000" dirty="0" err="1" smtClean="0"/>
              <a:t>Matlab</a:t>
            </a:r>
            <a:r>
              <a:rPr lang="en-US" sz="2000" dirty="0" smtClean="0"/>
              <a:t> script:  </a:t>
            </a:r>
            <a:r>
              <a:rPr lang="en-US" sz="2000" dirty="0" err="1" smtClean="0"/>
              <a:t>sinefdam.m</a:t>
            </a:r>
            <a:r>
              <a:rPr lang="en-US" sz="2000" dirty="0" smtClean="0"/>
              <a:t> (cont</a:t>
            </a:r>
            <a:r>
              <a:rPr lang="en-US" sz="2000" dirty="0" smtClean="0"/>
              <a:t>.)</a:t>
            </a:r>
            <a:endParaRPr lang="en-US" dirty="0" smtClean="0"/>
          </a:p>
        </p:txBody>
      </p:sp>
      <p:sp>
        <p:nvSpPr>
          <p:cNvPr id="38915" name="Content Placeholder 2"/>
          <p:cNvSpPr>
            <a:spLocks noGrp="1"/>
          </p:cNvSpPr>
          <p:nvPr>
            <p:ph idx="1"/>
          </p:nvPr>
        </p:nvSpPr>
        <p:spPr>
          <a:xfrm>
            <a:off x="358775" y="2446548"/>
            <a:ext cx="8251825" cy="4114800"/>
          </a:xfrm>
        </p:spPr>
        <p:txBody>
          <a:bodyPr/>
          <a:lstStyle/>
          <a:p>
            <a:pPr>
              <a:buFont typeface="Monotype Sorts" pitchFamily="2" charset="2"/>
              <a:buNone/>
            </a:pPr>
            <a:r>
              <a:rPr lang="en-US" sz="1400" dirty="0" smtClean="0">
                <a:latin typeface="Courier New" pitchFamily="49" charset="0"/>
                <a:cs typeface="Courier New" pitchFamily="49" charset="0"/>
              </a:rPr>
              <a:t> SR  = 625.737 samples/sec    </a:t>
            </a:r>
            <a:r>
              <a:rPr lang="en-US" sz="1400" dirty="0" err="1" smtClean="0">
                <a:latin typeface="Courier New" pitchFamily="49" charset="0"/>
                <a:cs typeface="Courier New" pitchFamily="49" charset="0"/>
              </a:rPr>
              <a:t>dt</a:t>
            </a:r>
            <a:r>
              <a:rPr lang="en-US" sz="1400" dirty="0" smtClean="0">
                <a:latin typeface="Courier New" pitchFamily="49" charset="0"/>
                <a:cs typeface="Courier New" pitchFamily="49" charset="0"/>
              </a:rPr>
              <a:t> = 0.00159812 sec </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start  = -0.99845 sec    end = 5.9997 sec</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Enter segment start time  0.25</a:t>
            </a:r>
          </a:p>
          <a:p>
            <a:pPr>
              <a:buFont typeface="Monotype Sorts" pitchFamily="2" charset="2"/>
              <a:buNone/>
            </a:pPr>
            <a:r>
              <a:rPr lang="en-US" sz="1400" dirty="0" smtClean="0">
                <a:latin typeface="Courier New" pitchFamily="49" charset="0"/>
                <a:cs typeface="Courier New" pitchFamily="49" charset="0"/>
              </a:rPr>
              <a:t> Enter segment end   time  4</a:t>
            </a:r>
          </a:p>
          <a:p>
            <a:pPr>
              <a:buFont typeface="Monotype Sorts" pitchFamily="2" charset="2"/>
              <a:buNone/>
            </a:pPr>
            <a:r>
              <a:rPr lang="en-US" sz="1400" dirty="0" smtClean="0">
                <a:latin typeface="Courier New" pitchFamily="49" charset="0"/>
                <a:cs typeface="Courier New" pitchFamily="49" charset="0"/>
              </a:rPr>
              <a:t> </a:t>
            </a:r>
          </a:p>
          <a:p>
            <a:pPr>
              <a:buFont typeface="Monotype Sorts" pitchFamily="2" charset="2"/>
              <a:buNone/>
            </a:pPr>
            <a:r>
              <a:rPr lang="en-US" sz="1400" dirty="0" smtClean="0">
                <a:latin typeface="Courier New" pitchFamily="49" charset="0"/>
                <a:cs typeface="Courier New" pitchFamily="49" charset="0"/>
              </a:rPr>
              <a:t> </a:t>
            </a:r>
            <a:r>
              <a:rPr lang="en-US" sz="1400" dirty="0" err="1" smtClean="0">
                <a:latin typeface="Courier New" pitchFamily="49" charset="0"/>
                <a:cs typeface="Courier New" pitchFamily="49" charset="0"/>
              </a:rPr>
              <a:t>np</a:t>
            </a:r>
            <a:r>
              <a:rPr lang="en-US" sz="1400" dirty="0" smtClean="0">
                <a:latin typeface="Courier New" pitchFamily="49" charset="0"/>
                <a:cs typeface="Courier New" pitchFamily="49" charset="0"/>
              </a:rPr>
              <a:t>  = 2347  </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 Enter the number of trials per frequency 30000</a:t>
            </a:r>
          </a:p>
          <a:p>
            <a:pPr>
              <a:buFont typeface="Monotype Sorts" pitchFamily="2" charset="2"/>
              <a:buNone/>
            </a:pPr>
            <a:r>
              <a:rPr lang="en-US" sz="1400" dirty="0" smtClean="0">
                <a:latin typeface="Courier New" pitchFamily="49" charset="0"/>
                <a:cs typeface="Courier New" pitchFamily="49" charset="0"/>
              </a:rPr>
              <a:t> Enter the number of frequencies 1</a:t>
            </a:r>
          </a:p>
          <a:p>
            <a:pPr>
              <a:buFont typeface="Monotype Sorts" pitchFamily="2" charset="2"/>
              <a:buNone/>
            </a:pPr>
            <a:r>
              <a:rPr lang="en-US" sz="1400" dirty="0" smtClean="0">
                <a:latin typeface="Courier New" pitchFamily="49" charset="0"/>
                <a:cs typeface="Courier New" pitchFamily="49" charset="0"/>
              </a:rPr>
              <a:t> Enter Frequency 1</a:t>
            </a:r>
          </a:p>
          <a:p>
            <a:pPr>
              <a:buFont typeface="Monotype Sorts" pitchFamily="2" charset="2"/>
              <a:buNone/>
            </a:pPr>
            <a:r>
              <a:rPr lang="en-US" sz="1400" dirty="0" smtClean="0">
                <a:latin typeface="Courier New" pitchFamily="49" charset="0"/>
                <a:cs typeface="Courier New" pitchFamily="49" charset="0"/>
              </a:rPr>
              <a:t> 10</a:t>
            </a:r>
          </a:p>
          <a:p>
            <a:pPr>
              <a:buFont typeface="Monotype Sorts" pitchFamily="2" charset="2"/>
              <a:buNone/>
            </a:pPr>
            <a:r>
              <a:rPr lang="en-US" sz="1400" dirty="0" smtClean="0">
                <a:latin typeface="Courier New" pitchFamily="49" charset="0"/>
                <a:cs typeface="Courier New" pitchFamily="49" charset="0"/>
              </a:rPr>
              <a:t> Enter Frequency Tolerance 1</a:t>
            </a:r>
          </a:p>
          <a:p>
            <a:pPr>
              <a:buFont typeface="Monotype Sorts" pitchFamily="2" charset="2"/>
              <a:buNone/>
            </a:pPr>
            <a:r>
              <a:rPr lang="en-US" sz="1400" dirty="0" smtClean="0">
                <a:latin typeface="Courier New" pitchFamily="49" charset="0"/>
                <a:cs typeface="Courier New" pitchFamily="49" charset="0"/>
              </a:rPr>
              <a:t> 1 </a:t>
            </a:r>
          </a:p>
          <a:p>
            <a:pPr>
              <a:buFont typeface="Monotype Sorts" pitchFamily="2" charset="2"/>
              <a:buNone/>
            </a:pPr>
            <a:endParaRPr lang="en-US" sz="1400" dirty="0" smtClean="0">
              <a:latin typeface="Courier New" pitchFamily="49" charset="0"/>
              <a:cs typeface="Courier New" pitchFamily="49" charset="0"/>
            </a:endParaRPr>
          </a:p>
        </p:txBody>
      </p:sp>
      <p:sp>
        <p:nvSpPr>
          <p:cNvPr id="38916" name="Slide Number Placeholder 3"/>
          <p:cNvSpPr>
            <a:spLocks noGrp="1"/>
          </p:cNvSpPr>
          <p:nvPr>
            <p:ph type="sldNum" sz="quarter" idx="4294967295"/>
          </p:nvPr>
        </p:nvSpPr>
        <p:spPr>
          <a:xfrm>
            <a:off x="7239000" y="6324600"/>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ED78BA28-78FF-476E-A337-AA751A3C264B}" type="slidenum">
              <a:rPr lang="en-US" sz="1400" smtClean="0"/>
              <a:pPr/>
              <a:t>38</a:t>
            </a:fld>
            <a:endParaRPr lang="en-US" sz="1400" smtClean="0"/>
          </a:p>
        </p:txBody>
      </p:sp>
      <p:sp>
        <p:nvSpPr>
          <p:cNvPr id="38917" name="Line 5"/>
          <p:cNvSpPr>
            <a:spLocks noChangeShapeType="1"/>
          </p:cNvSpPr>
          <p:nvPr/>
        </p:nvSpPr>
        <p:spPr bwMode="auto">
          <a:xfrm>
            <a:off x="503238" y="1988840"/>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pic>
        <p:nvPicPr>
          <p:cNvPr id="7" name="copy.wav">
            <a:hlinkClick r:id="" action="ppaction://media"/>
          </p:cNvPr>
          <p:cNvPicPr>
            <a:picLocks noRot="1" noChangeAspect="1"/>
          </p:cNvPicPr>
          <p:nvPr>
            <a:wavAudioFile r:embed="rId2" name="copy.wav"/>
          </p:nvPr>
        </p:nvPicPr>
        <p:blipFill>
          <a:blip r:embed="rId5" cstate="print"/>
          <a:stretch>
            <a:fillRect/>
          </a:stretch>
        </p:blipFill>
        <p:spPr>
          <a:xfrm>
            <a:off x="9540552" y="2564904"/>
            <a:ext cx="363984" cy="36398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30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7"/>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Title 1"/>
          <p:cNvSpPr>
            <a:spLocks noGrp="1"/>
          </p:cNvSpPr>
          <p:nvPr>
            <p:ph type="title"/>
          </p:nvPr>
        </p:nvSpPr>
        <p:spPr>
          <a:xfrm>
            <a:off x="468312" y="1232756"/>
            <a:ext cx="8208144" cy="958850"/>
          </a:xfrm>
        </p:spPr>
        <p:txBody>
          <a:bodyPr/>
          <a:lstStyle/>
          <a:p>
            <a:r>
              <a:rPr lang="en-US" sz="2000" dirty="0" err="1" smtClean="0"/>
              <a:t>Matlab</a:t>
            </a:r>
            <a:r>
              <a:rPr lang="en-US" sz="2000" dirty="0" smtClean="0"/>
              <a:t> script:  </a:t>
            </a:r>
            <a:r>
              <a:rPr lang="en-US" sz="2000" dirty="0" err="1" smtClean="0"/>
              <a:t>sinefdam.m</a:t>
            </a:r>
            <a:r>
              <a:rPr lang="en-US" sz="2000" dirty="0" smtClean="0"/>
              <a:t> (</a:t>
            </a:r>
            <a:r>
              <a:rPr lang="en-US" sz="2000" dirty="0" smtClean="0"/>
              <a:t>cont.)</a:t>
            </a:r>
            <a:r>
              <a:rPr kumimoji="0" lang="en-US" dirty="0">
                <a:solidFill>
                  <a:srgbClr val="003399"/>
                </a:solidFill>
              </a:rPr>
              <a:t/>
            </a:r>
            <a:br>
              <a:rPr kumimoji="0" lang="en-US" dirty="0">
                <a:solidFill>
                  <a:srgbClr val="003399"/>
                </a:solidFill>
              </a:rPr>
            </a:br>
            <a:endParaRPr lang="en-US" dirty="0" smtClean="0"/>
          </a:p>
        </p:txBody>
      </p:sp>
      <p:sp>
        <p:nvSpPr>
          <p:cNvPr id="39938" name="Content Placeholder 2"/>
          <p:cNvSpPr>
            <a:spLocks noGrp="1"/>
          </p:cNvSpPr>
          <p:nvPr>
            <p:ph idx="1"/>
          </p:nvPr>
        </p:nvSpPr>
        <p:spPr>
          <a:xfrm>
            <a:off x="431540" y="5479182"/>
            <a:ext cx="7999413" cy="1046162"/>
          </a:xfrm>
        </p:spPr>
        <p:txBody>
          <a:bodyPr>
            <a:normAutofit fontScale="92500" lnSpcReduction="20000"/>
          </a:bodyPr>
          <a:lstStyle/>
          <a:p>
            <a:pPr>
              <a:buFont typeface="Monotype Sorts" pitchFamily="2" charset="2"/>
              <a:buNone/>
            </a:pPr>
            <a:r>
              <a:rPr lang="en-US" dirty="0" smtClean="0"/>
              <a:t> </a:t>
            </a:r>
            <a:r>
              <a:rPr lang="en-US" sz="1400" dirty="0" smtClean="0">
                <a:latin typeface="Courier New" pitchFamily="49" charset="0"/>
                <a:cs typeface="Courier New" pitchFamily="49" charset="0"/>
              </a:rPr>
              <a:t>Results </a:t>
            </a:r>
          </a:p>
          <a:p>
            <a:pPr>
              <a:buFont typeface="Monotype Sorts" pitchFamily="2" charset="2"/>
              <a:buNone/>
            </a:pPr>
            <a:endParaRPr lang="en-US" sz="1400" dirty="0" smtClean="0">
              <a:latin typeface="Courier New" pitchFamily="49" charset="0"/>
              <a:cs typeface="Courier New" pitchFamily="49" charset="0"/>
            </a:endParaRPr>
          </a:p>
          <a:p>
            <a:pPr>
              <a:buFont typeface="Monotype Sorts" pitchFamily="2" charset="2"/>
              <a:buNone/>
            </a:pPr>
            <a:r>
              <a:rPr lang="en-US" sz="1400" dirty="0" smtClean="0">
                <a:latin typeface="Courier New" pitchFamily="49" charset="0"/>
                <a:cs typeface="Courier New" pitchFamily="49" charset="0"/>
              </a:rPr>
              <a:t>Case   Amplitude   fn(Hz)    damp      Phase(</a:t>
            </a:r>
            <a:r>
              <a:rPr lang="en-US" sz="1400" dirty="0" err="1" smtClean="0">
                <a:latin typeface="Courier New" pitchFamily="49" charset="0"/>
                <a:cs typeface="Courier New" pitchFamily="49" charset="0"/>
              </a:rPr>
              <a:t>rad</a:t>
            </a:r>
            <a:r>
              <a:rPr lang="en-US" sz="1400" dirty="0" smtClean="0">
                <a:latin typeface="Courier New" pitchFamily="49" charset="0"/>
                <a:cs typeface="Courier New" pitchFamily="49" charset="0"/>
              </a:rPr>
              <a:t>)    Delay(sec) </a:t>
            </a:r>
          </a:p>
          <a:p>
            <a:pPr>
              <a:buFont typeface="Monotype Sorts" pitchFamily="2" charset="2"/>
              <a:buNone/>
            </a:pPr>
            <a:r>
              <a:rPr lang="en-US" sz="1400" dirty="0" smtClean="0">
                <a:latin typeface="Courier New" pitchFamily="49" charset="0"/>
                <a:cs typeface="Courier New" pitchFamily="49" charset="0"/>
              </a:rPr>
              <a:t>  1      0.7306      9.5715   0.0118      3.8999    0.1055</a:t>
            </a:r>
          </a:p>
        </p:txBody>
      </p:sp>
      <p:sp>
        <p:nvSpPr>
          <p:cNvPr id="39940" name="Line 5"/>
          <p:cNvSpPr>
            <a:spLocks noChangeShapeType="1"/>
          </p:cNvSpPr>
          <p:nvPr/>
        </p:nvSpPr>
        <p:spPr bwMode="auto">
          <a:xfrm>
            <a:off x="503238" y="1988840"/>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39944" name="TextBox 9"/>
          <p:cNvSpPr txBox="1">
            <a:spLocks noChangeArrowheads="1"/>
          </p:cNvSpPr>
          <p:nvPr/>
        </p:nvSpPr>
        <p:spPr bwMode="auto">
          <a:xfrm>
            <a:off x="5256076" y="4005064"/>
            <a:ext cx="2339975" cy="522288"/>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r>
              <a:rPr lang="en-US" sz="1400" i="1" dirty="0"/>
              <a:t>How does the octave rule apply?</a:t>
            </a:r>
          </a:p>
        </p:txBody>
      </p:sp>
      <p:pic>
        <p:nvPicPr>
          <p:cNvPr id="28684" name="Picture 1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106202" y="2111213"/>
            <a:ext cx="6896100" cy="3802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copy.wav">
            <a:hlinkClick r:id="" action="ppaction://media"/>
          </p:cNvPr>
          <p:cNvPicPr>
            <a:picLocks noRot="1" noChangeAspect="1"/>
          </p:cNvPicPr>
          <p:nvPr>
            <a:wavAudioFile r:embed="rId2" name="copy.wav"/>
          </p:nvPr>
        </p:nvPicPr>
        <p:blipFill>
          <a:blip r:embed="rId6" cstate="print"/>
          <a:stretch>
            <a:fillRect/>
          </a:stretch>
        </p:blipFill>
        <p:spPr>
          <a:xfrm>
            <a:off x="9648564" y="2420888"/>
            <a:ext cx="396044" cy="396044"/>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59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ine 5"/>
          <p:cNvSpPr>
            <a:spLocks noChangeShapeType="1"/>
          </p:cNvSpPr>
          <p:nvPr/>
        </p:nvSpPr>
        <p:spPr bwMode="auto">
          <a:xfrm>
            <a:off x="503238" y="2096852"/>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solidFill>
                <a:schemeClr val="tx1">
                  <a:lumMod val="90000"/>
                  <a:lumOff val="10000"/>
                </a:schemeClr>
              </a:solidFill>
            </a:endParaRPr>
          </a:p>
        </p:txBody>
      </p:sp>
      <p:sp>
        <p:nvSpPr>
          <p:cNvPr id="6" name="Title 1"/>
          <p:cNvSpPr txBox="1">
            <a:spLocks/>
          </p:cNvSpPr>
          <p:nvPr/>
        </p:nvSpPr>
        <p:spPr bwMode="auto">
          <a:xfrm>
            <a:off x="467544" y="1484784"/>
            <a:ext cx="8229600" cy="4320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kumimoji="1" sz="2400" b="1">
                <a:solidFill>
                  <a:srgbClr val="009999"/>
                </a:solidFill>
                <a:latin typeface="+mj-lt"/>
                <a:ea typeface="+mj-ea"/>
                <a:cs typeface="+mj-cs"/>
              </a:defRPr>
            </a:lvl1pPr>
            <a:lvl2pPr algn="l" rtl="0" eaLnBrk="0" fontAlgn="base" hangingPunct="0">
              <a:lnSpc>
                <a:spcPct val="70000"/>
              </a:lnSpc>
              <a:spcBef>
                <a:spcPct val="0"/>
              </a:spcBef>
              <a:spcAft>
                <a:spcPct val="0"/>
              </a:spcAft>
              <a:defRPr kumimoji="1" sz="2400" b="1">
                <a:solidFill>
                  <a:srgbClr val="009999"/>
                </a:solidFill>
                <a:latin typeface="Arial" pitchFamily="34" charset="0"/>
              </a:defRPr>
            </a:lvl2pPr>
            <a:lvl3pPr algn="l" rtl="0" eaLnBrk="0" fontAlgn="base" hangingPunct="0">
              <a:lnSpc>
                <a:spcPct val="70000"/>
              </a:lnSpc>
              <a:spcBef>
                <a:spcPct val="0"/>
              </a:spcBef>
              <a:spcAft>
                <a:spcPct val="0"/>
              </a:spcAft>
              <a:defRPr kumimoji="1" sz="2400" b="1">
                <a:solidFill>
                  <a:srgbClr val="009999"/>
                </a:solidFill>
                <a:latin typeface="Arial" pitchFamily="34" charset="0"/>
              </a:defRPr>
            </a:lvl3pPr>
            <a:lvl4pPr algn="l" rtl="0" eaLnBrk="0" fontAlgn="base" hangingPunct="0">
              <a:lnSpc>
                <a:spcPct val="70000"/>
              </a:lnSpc>
              <a:spcBef>
                <a:spcPct val="0"/>
              </a:spcBef>
              <a:spcAft>
                <a:spcPct val="0"/>
              </a:spcAft>
              <a:defRPr kumimoji="1" sz="2400" b="1">
                <a:solidFill>
                  <a:srgbClr val="009999"/>
                </a:solidFill>
                <a:latin typeface="Arial" pitchFamily="34" charset="0"/>
              </a:defRPr>
            </a:lvl4pPr>
            <a:lvl5pPr algn="l" rtl="0" eaLnBrk="0" fontAlgn="base" hangingPunct="0">
              <a:lnSpc>
                <a:spcPct val="70000"/>
              </a:lnSpc>
              <a:spcBef>
                <a:spcPct val="0"/>
              </a:spcBef>
              <a:spcAft>
                <a:spcPct val="0"/>
              </a:spcAft>
              <a:defRPr kumimoji="1" sz="2400" b="1">
                <a:solidFill>
                  <a:srgbClr val="009999"/>
                </a:solidFill>
                <a:latin typeface="Arial" pitchFamily="34" charset="0"/>
              </a:defRPr>
            </a:lvl5pPr>
            <a:lvl6pPr marL="457200" algn="l" rtl="0" eaLnBrk="0" fontAlgn="base" hangingPunct="0">
              <a:lnSpc>
                <a:spcPct val="70000"/>
              </a:lnSpc>
              <a:spcBef>
                <a:spcPct val="0"/>
              </a:spcBef>
              <a:spcAft>
                <a:spcPct val="0"/>
              </a:spcAft>
              <a:defRPr kumimoji="1" sz="2400" b="1">
                <a:solidFill>
                  <a:srgbClr val="009999"/>
                </a:solidFill>
                <a:latin typeface="Arial" pitchFamily="34" charset="0"/>
              </a:defRPr>
            </a:lvl6pPr>
            <a:lvl7pPr marL="914400" algn="l" rtl="0" eaLnBrk="0" fontAlgn="base" hangingPunct="0">
              <a:lnSpc>
                <a:spcPct val="70000"/>
              </a:lnSpc>
              <a:spcBef>
                <a:spcPct val="0"/>
              </a:spcBef>
              <a:spcAft>
                <a:spcPct val="0"/>
              </a:spcAft>
              <a:defRPr kumimoji="1" sz="2400" b="1">
                <a:solidFill>
                  <a:srgbClr val="009999"/>
                </a:solidFill>
                <a:latin typeface="Arial" pitchFamily="34" charset="0"/>
              </a:defRPr>
            </a:lvl7pPr>
            <a:lvl8pPr marL="1371600" algn="l" rtl="0" eaLnBrk="0" fontAlgn="base" hangingPunct="0">
              <a:lnSpc>
                <a:spcPct val="70000"/>
              </a:lnSpc>
              <a:spcBef>
                <a:spcPct val="0"/>
              </a:spcBef>
              <a:spcAft>
                <a:spcPct val="0"/>
              </a:spcAft>
              <a:defRPr kumimoji="1" sz="2400" b="1">
                <a:solidFill>
                  <a:srgbClr val="009999"/>
                </a:solidFill>
                <a:latin typeface="Arial" pitchFamily="34" charset="0"/>
              </a:defRPr>
            </a:lvl8pPr>
            <a:lvl9pPr marL="1828800" algn="l" rtl="0" eaLnBrk="0" fontAlgn="base" hangingPunct="0">
              <a:lnSpc>
                <a:spcPct val="70000"/>
              </a:lnSpc>
              <a:spcBef>
                <a:spcPct val="0"/>
              </a:spcBef>
              <a:spcAft>
                <a:spcPct val="0"/>
              </a:spcAft>
              <a:defRPr kumimoji="1" sz="2400" b="1">
                <a:solidFill>
                  <a:srgbClr val="009999"/>
                </a:solidFill>
                <a:latin typeface="Arial" pitchFamily="34" charset="0"/>
              </a:defRPr>
            </a:lvl9pPr>
          </a:lstStyle>
          <a:p>
            <a:pPr algn="ctr">
              <a:lnSpc>
                <a:spcPts val="3000"/>
              </a:lnSpc>
            </a:pPr>
            <a:r>
              <a:rPr lang="en-US" sz="2000" dirty="0" smtClean="0">
                <a:solidFill>
                  <a:schemeClr val="tx1">
                    <a:lumMod val="90000"/>
                    <a:lumOff val="10000"/>
                  </a:schemeClr>
                </a:solidFill>
              </a:rPr>
              <a:t>Channel Beam </a:t>
            </a:r>
            <a:r>
              <a:rPr lang="en-US" sz="2000" dirty="0" smtClean="0">
                <a:solidFill>
                  <a:schemeClr val="tx1">
                    <a:lumMod val="90000"/>
                    <a:lumOff val="10000"/>
                  </a:schemeClr>
                </a:solidFill>
              </a:rPr>
              <a:t>Beat Frequency</a:t>
            </a:r>
            <a:r>
              <a:rPr kumimoji="0" lang="en-US" dirty="0" smtClean="0">
                <a:solidFill>
                  <a:schemeClr val="tx1">
                    <a:lumMod val="90000"/>
                    <a:lumOff val="10000"/>
                  </a:schemeClr>
                </a:solidFill>
              </a:rPr>
              <a:t/>
            </a:r>
            <a:br>
              <a:rPr kumimoji="0" lang="en-US" dirty="0" smtClean="0">
                <a:solidFill>
                  <a:schemeClr val="tx1">
                    <a:lumMod val="90000"/>
                    <a:lumOff val="10000"/>
                  </a:schemeClr>
                </a:solidFill>
              </a:rPr>
            </a:br>
            <a:endParaRPr lang="en-US" dirty="0" smtClean="0">
              <a:solidFill>
                <a:schemeClr val="tx1">
                  <a:lumMod val="90000"/>
                  <a:lumOff val="10000"/>
                </a:schemeClr>
              </a:solidFill>
            </a:endParaRPr>
          </a:p>
        </p:txBody>
      </p:sp>
      <p:pic>
        <p:nvPicPr>
          <p:cNvPr id="7"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733809" y="2708920"/>
            <a:ext cx="7067550" cy="38020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1475656" y="2339588"/>
            <a:ext cx="5904656" cy="369332"/>
          </a:xfrm>
          <a:prstGeom prst="rect">
            <a:avLst/>
          </a:prstGeom>
        </p:spPr>
        <p:txBody>
          <a:bodyPr wrap="square">
            <a:spAutoFit/>
          </a:bodyPr>
          <a:lstStyle/>
          <a:p>
            <a:r>
              <a:rPr lang="en-US" sz="1800" dirty="0" err="1">
                <a:solidFill>
                  <a:schemeClr val="tx1">
                    <a:lumMod val="90000"/>
                    <a:lumOff val="10000"/>
                  </a:schemeClr>
                </a:solidFill>
              </a:rPr>
              <a:t>Matlab</a:t>
            </a:r>
            <a:r>
              <a:rPr lang="en-US" sz="1800" dirty="0">
                <a:solidFill>
                  <a:schemeClr val="tx1">
                    <a:lumMod val="90000"/>
                    <a:lumOff val="10000"/>
                  </a:schemeClr>
                </a:solidFill>
              </a:rPr>
              <a:t> script:  </a:t>
            </a:r>
            <a:r>
              <a:rPr lang="en-US" sz="1800" dirty="0" err="1">
                <a:solidFill>
                  <a:schemeClr val="tx1">
                    <a:lumMod val="90000"/>
                    <a:lumOff val="10000"/>
                  </a:schemeClr>
                </a:solidFill>
              </a:rPr>
              <a:t>signal_stats.m</a:t>
            </a:r>
            <a:r>
              <a:rPr lang="en-US" sz="1800" dirty="0">
                <a:solidFill>
                  <a:schemeClr val="tx1">
                    <a:lumMod val="90000"/>
                    <a:lumOff val="10000"/>
                  </a:schemeClr>
                </a:solidFill>
              </a:rPr>
              <a:t>       Input file:  </a:t>
            </a:r>
            <a:r>
              <a:rPr lang="en-US" sz="1800" dirty="0" smtClean="0">
                <a:solidFill>
                  <a:schemeClr val="tx1">
                    <a:lumMod val="90000"/>
                    <a:lumOff val="10000"/>
                  </a:schemeClr>
                </a:solidFill>
              </a:rPr>
              <a:t>channel.txt</a:t>
            </a:r>
            <a:endParaRPr lang="en-US" sz="1800" dirty="0">
              <a:solidFill>
                <a:schemeClr val="tx1">
                  <a:lumMod val="90000"/>
                  <a:lumOff val="10000"/>
                </a:schemeClr>
              </a:solidFill>
            </a:endParaRPr>
          </a:p>
        </p:txBody>
      </p:sp>
      <p:pic>
        <p:nvPicPr>
          <p:cNvPr id="10" name="copy.wav">
            <a:hlinkClick r:id="" action="ppaction://media"/>
          </p:cNvPr>
          <p:cNvPicPr>
            <a:picLocks noRot="1" noChangeAspect="1"/>
          </p:cNvPicPr>
          <p:nvPr>
            <a:wavAudioFile r:embed="rId2" name="copy.wav"/>
          </p:nvPr>
        </p:nvPicPr>
        <p:blipFill>
          <a:blip r:embed="rId6" cstate="print"/>
          <a:stretch>
            <a:fillRect/>
          </a:stretch>
        </p:blipFill>
        <p:spPr>
          <a:xfrm>
            <a:off x="9432540" y="2420888"/>
            <a:ext cx="363984" cy="363984"/>
          </a:xfrm>
          <a:prstGeom prst="rect">
            <a:avLst/>
          </a:prstGeom>
        </p:spPr>
      </p:pic>
    </p:spTree>
    <p:custDataLst>
      <p:tags r:id="rId1"/>
    </p:custDataLst>
    <p:extLst>
      <p:ext uri="{BB962C8B-B14F-4D97-AF65-F5344CB8AC3E}">
        <p14:creationId xmlns="" xmlns:p14="http://schemas.microsoft.com/office/powerpoint/2010/main" val="2569063786"/>
      </p:ext>
    </p:ext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414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p:cNvSpPr>
            <a:spLocks noGrp="1"/>
          </p:cNvSpPr>
          <p:nvPr>
            <p:ph idx="1"/>
          </p:nvPr>
        </p:nvSpPr>
        <p:spPr>
          <a:xfrm>
            <a:off x="1295636" y="3022612"/>
            <a:ext cx="5486400" cy="3934780"/>
          </a:xfrm>
        </p:spPr>
        <p:txBody>
          <a:bodyPr>
            <a:normAutofit fontScale="92500" lnSpcReduction="10000"/>
          </a:bodyPr>
          <a:lstStyle/>
          <a:p>
            <a:pPr marL="0" indent="0">
              <a:buNone/>
            </a:pPr>
            <a:r>
              <a:rPr lang="en-US" sz="1400" dirty="0">
                <a:latin typeface="Courier New" pitchFamily="49" charset="0"/>
                <a:cs typeface="Courier New" pitchFamily="49" charset="0"/>
              </a:rPr>
              <a:t>&gt;&gt; </a:t>
            </a:r>
            <a:r>
              <a:rPr lang="en-US" sz="1400" dirty="0" err="1">
                <a:latin typeface="Courier New" pitchFamily="49" charset="0"/>
                <a:cs typeface="Courier New" pitchFamily="49" charset="0"/>
              </a:rPr>
              <a:t>sinefind</a:t>
            </a:r>
            <a:endParaRPr lang="en-US" sz="1400" dirty="0">
              <a:latin typeface="Courier New" pitchFamily="49" charset="0"/>
              <a:cs typeface="Courier New" pitchFamily="49" charset="0"/>
            </a:endParaRPr>
          </a:p>
          <a:p>
            <a:pPr marL="0" indent="0">
              <a:buNone/>
            </a:pPr>
            <a:r>
              <a:rPr lang="en-US" sz="1400" dirty="0">
                <a:latin typeface="Courier New" pitchFamily="49" charset="0"/>
                <a:cs typeface="Courier New" pitchFamily="49" charset="0"/>
              </a:rPr>
              <a:t> </a:t>
            </a:r>
          </a:p>
          <a:p>
            <a:pPr marL="0" indent="0">
              <a:buNone/>
            </a:pPr>
            <a:r>
              <a:rPr lang="en-US" sz="1400" dirty="0">
                <a:latin typeface="Courier New" pitchFamily="49" charset="0"/>
                <a:cs typeface="Courier New" pitchFamily="49" charset="0"/>
              </a:rPr>
              <a:t> </a:t>
            </a:r>
            <a:r>
              <a:rPr lang="en-US" sz="1400" dirty="0" err="1">
                <a:latin typeface="Courier New" pitchFamily="49" charset="0"/>
                <a:cs typeface="Courier New" pitchFamily="49" charset="0"/>
              </a:rPr>
              <a:t>sinefind.m</a:t>
            </a:r>
            <a:r>
              <a:rPr lang="en-US" sz="1400" dirty="0">
                <a:latin typeface="Courier New" pitchFamily="49" charset="0"/>
                <a:cs typeface="Courier New" pitchFamily="49" charset="0"/>
              </a:rPr>
              <a:t>  version 2.0   June 15, 2007</a:t>
            </a:r>
          </a:p>
          <a:p>
            <a:pPr marL="0" indent="0">
              <a:buNone/>
            </a:pPr>
            <a:r>
              <a:rPr lang="en-US" sz="1400" dirty="0">
                <a:latin typeface="Courier New" pitchFamily="49" charset="0"/>
                <a:cs typeface="Courier New" pitchFamily="49" charset="0"/>
              </a:rPr>
              <a:t> By Tom Irvine   Email:  tomirvine@aol.com </a:t>
            </a:r>
          </a:p>
          <a:p>
            <a:pPr marL="0" indent="0">
              <a:buNone/>
            </a:pPr>
            <a:r>
              <a:rPr lang="en-US" sz="1400" dirty="0">
                <a:latin typeface="Courier New" pitchFamily="49" charset="0"/>
                <a:cs typeface="Courier New" pitchFamily="49" charset="0"/>
              </a:rPr>
              <a:t> </a:t>
            </a:r>
          </a:p>
          <a:p>
            <a:pPr marL="0" indent="0">
              <a:buNone/>
            </a:pPr>
            <a:r>
              <a:rPr lang="en-US" sz="1400" dirty="0">
                <a:latin typeface="Courier New" pitchFamily="49" charset="0"/>
                <a:cs typeface="Courier New" pitchFamily="49" charset="0"/>
              </a:rPr>
              <a:t> This program performs a sine curve-fit for an input file. </a:t>
            </a:r>
          </a:p>
          <a:p>
            <a:pPr marL="0" indent="0">
              <a:buNone/>
            </a:pPr>
            <a:r>
              <a:rPr lang="en-US" sz="1400" dirty="0">
                <a:latin typeface="Courier New" pitchFamily="49" charset="0"/>
                <a:cs typeface="Courier New" pitchFamily="49" charset="0"/>
              </a:rPr>
              <a:t> The time history must be in a two-column matrix format: </a:t>
            </a:r>
          </a:p>
          <a:p>
            <a:pPr marL="0" indent="0">
              <a:buNone/>
            </a:pPr>
            <a:r>
              <a:rPr lang="en-US" sz="1400" dirty="0">
                <a:latin typeface="Courier New" pitchFamily="49" charset="0"/>
                <a:cs typeface="Courier New" pitchFamily="49" charset="0"/>
              </a:rPr>
              <a:t> Time(sec)  &amp; amplitude </a:t>
            </a:r>
          </a:p>
          <a:p>
            <a:pPr marL="0" indent="0">
              <a:buNone/>
            </a:pPr>
            <a:r>
              <a:rPr lang="en-US" sz="1400" dirty="0">
                <a:latin typeface="Courier New" pitchFamily="49" charset="0"/>
                <a:cs typeface="Courier New" pitchFamily="49" charset="0"/>
              </a:rPr>
              <a:t> </a:t>
            </a:r>
          </a:p>
          <a:p>
            <a:pPr marL="0" indent="0">
              <a:buNone/>
            </a:pPr>
            <a:r>
              <a:rPr lang="en-US" sz="1400" dirty="0">
                <a:latin typeface="Courier New" pitchFamily="49" charset="0"/>
                <a:cs typeface="Courier New" pitchFamily="49" charset="0"/>
              </a:rPr>
              <a:t> Select file input method </a:t>
            </a:r>
          </a:p>
          <a:p>
            <a:pPr marL="0" indent="0">
              <a:buNone/>
            </a:pPr>
            <a:r>
              <a:rPr lang="en-US" sz="1400" dirty="0">
                <a:latin typeface="Courier New" pitchFamily="49" charset="0"/>
                <a:cs typeface="Courier New" pitchFamily="49" charset="0"/>
              </a:rPr>
              <a:t>   1=external ASCII file </a:t>
            </a:r>
          </a:p>
          <a:p>
            <a:pPr marL="0" indent="0">
              <a:buNone/>
            </a:pPr>
            <a:r>
              <a:rPr lang="en-US" sz="1400" dirty="0">
                <a:latin typeface="Courier New" pitchFamily="49" charset="0"/>
                <a:cs typeface="Courier New" pitchFamily="49" charset="0"/>
              </a:rPr>
              <a:t>   2=file preloaded into </a:t>
            </a:r>
            <a:r>
              <a:rPr lang="en-US" sz="1400" dirty="0" err="1">
                <a:latin typeface="Courier New" pitchFamily="49" charset="0"/>
                <a:cs typeface="Courier New" pitchFamily="49" charset="0"/>
              </a:rPr>
              <a:t>Matlab</a:t>
            </a:r>
            <a:r>
              <a:rPr lang="en-US" sz="1400" dirty="0">
                <a:latin typeface="Courier New" pitchFamily="49" charset="0"/>
                <a:cs typeface="Courier New" pitchFamily="49" charset="0"/>
              </a:rPr>
              <a:t> </a:t>
            </a:r>
          </a:p>
          <a:p>
            <a:pPr marL="0" indent="0">
              <a:buNone/>
            </a:pPr>
            <a:r>
              <a:rPr lang="en-US" sz="1400" dirty="0">
                <a:latin typeface="Courier New" pitchFamily="49" charset="0"/>
                <a:cs typeface="Courier New" pitchFamily="49" charset="0"/>
              </a:rPr>
              <a:t>1</a:t>
            </a:r>
          </a:p>
          <a:p>
            <a:pPr marL="0" indent="0">
              <a:buNone/>
            </a:pPr>
            <a:endParaRPr lang="en-US" sz="1400" dirty="0">
              <a:latin typeface="Courier New" pitchFamily="49" charset="0"/>
              <a:cs typeface="Courier New" pitchFamily="49" charset="0"/>
            </a:endParaRPr>
          </a:p>
          <a:p>
            <a:pPr marL="0" indent="0">
              <a:buNone/>
            </a:pPr>
            <a:r>
              <a:rPr lang="en-US" sz="1400" dirty="0">
                <a:latin typeface="Courier New" pitchFamily="49" charset="0"/>
                <a:cs typeface="Courier New" pitchFamily="49" charset="0"/>
              </a:rPr>
              <a:t>  </a:t>
            </a:r>
            <a:r>
              <a:rPr lang="en-US" dirty="0" smtClean="0">
                <a:latin typeface="Courier New" pitchFamily="49" charset="0"/>
                <a:cs typeface="Courier New" pitchFamily="49" charset="0"/>
              </a:rPr>
              <a:t> </a:t>
            </a:r>
            <a:endParaRPr lang="en-US" dirty="0">
              <a:latin typeface="Courier New" pitchFamily="49" charset="0"/>
              <a:cs typeface="Courier New" pitchFamily="49" charset="0"/>
            </a:endParaRPr>
          </a:p>
        </p:txBody>
      </p:sp>
      <p:sp>
        <p:nvSpPr>
          <p:cNvPr id="5" name="Line 5"/>
          <p:cNvSpPr>
            <a:spLocks noChangeShapeType="1"/>
          </p:cNvSpPr>
          <p:nvPr/>
        </p:nvSpPr>
        <p:spPr bwMode="auto">
          <a:xfrm>
            <a:off x="503238" y="2348880"/>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6" name="Title 1"/>
          <p:cNvSpPr txBox="1">
            <a:spLocks/>
          </p:cNvSpPr>
          <p:nvPr/>
        </p:nvSpPr>
        <p:spPr bwMode="auto">
          <a:xfrm>
            <a:off x="503238" y="1529916"/>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kumimoji="1" sz="2400" b="1">
                <a:solidFill>
                  <a:srgbClr val="009999"/>
                </a:solidFill>
                <a:latin typeface="+mj-lt"/>
                <a:ea typeface="+mj-ea"/>
                <a:cs typeface="+mj-cs"/>
              </a:defRPr>
            </a:lvl1pPr>
            <a:lvl2pPr algn="l" rtl="0" eaLnBrk="0" fontAlgn="base" hangingPunct="0">
              <a:lnSpc>
                <a:spcPct val="70000"/>
              </a:lnSpc>
              <a:spcBef>
                <a:spcPct val="0"/>
              </a:spcBef>
              <a:spcAft>
                <a:spcPct val="0"/>
              </a:spcAft>
              <a:defRPr kumimoji="1" sz="2400" b="1">
                <a:solidFill>
                  <a:srgbClr val="009999"/>
                </a:solidFill>
                <a:latin typeface="Arial" pitchFamily="34" charset="0"/>
              </a:defRPr>
            </a:lvl2pPr>
            <a:lvl3pPr algn="l" rtl="0" eaLnBrk="0" fontAlgn="base" hangingPunct="0">
              <a:lnSpc>
                <a:spcPct val="70000"/>
              </a:lnSpc>
              <a:spcBef>
                <a:spcPct val="0"/>
              </a:spcBef>
              <a:spcAft>
                <a:spcPct val="0"/>
              </a:spcAft>
              <a:defRPr kumimoji="1" sz="2400" b="1">
                <a:solidFill>
                  <a:srgbClr val="009999"/>
                </a:solidFill>
                <a:latin typeface="Arial" pitchFamily="34" charset="0"/>
              </a:defRPr>
            </a:lvl3pPr>
            <a:lvl4pPr algn="l" rtl="0" eaLnBrk="0" fontAlgn="base" hangingPunct="0">
              <a:lnSpc>
                <a:spcPct val="70000"/>
              </a:lnSpc>
              <a:spcBef>
                <a:spcPct val="0"/>
              </a:spcBef>
              <a:spcAft>
                <a:spcPct val="0"/>
              </a:spcAft>
              <a:defRPr kumimoji="1" sz="2400" b="1">
                <a:solidFill>
                  <a:srgbClr val="009999"/>
                </a:solidFill>
                <a:latin typeface="Arial" pitchFamily="34" charset="0"/>
              </a:defRPr>
            </a:lvl4pPr>
            <a:lvl5pPr algn="l" rtl="0" eaLnBrk="0" fontAlgn="base" hangingPunct="0">
              <a:lnSpc>
                <a:spcPct val="70000"/>
              </a:lnSpc>
              <a:spcBef>
                <a:spcPct val="0"/>
              </a:spcBef>
              <a:spcAft>
                <a:spcPct val="0"/>
              </a:spcAft>
              <a:defRPr kumimoji="1" sz="2400" b="1">
                <a:solidFill>
                  <a:srgbClr val="009999"/>
                </a:solidFill>
                <a:latin typeface="Arial" pitchFamily="34" charset="0"/>
              </a:defRPr>
            </a:lvl5pPr>
            <a:lvl6pPr marL="457200" algn="l" rtl="0" eaLnBrk="0" fontAlgn="base" hangingPunct="0">
              <a:lnSpc>
                <a:spcPct val="70000"/>
              </a:lnSpc>
              <a:spcBef>
                <a:spcPct val="0"/>
              </a:spcBef>
              <a:spcAft>
                <a:spcPct val="0"/>
              </a:spcAft>
              <a:defRPr kumimoji="1" sz="2400" b="1">
                <a:solidFill>
                  <a:srgbClr val="009999"/>
                </a:solidFill>
                <a:latin typeface="Arial" pitchFamily="34" charset="0"/>
              </a:defRPr>
            </a:lvl6pPr>
            <a:lvl7pPr marL="914400" algn="l" rtl="0" eaLnBrk="0" fontAlgn="base" hangingPunct="0">
              <a:lnSpc>
                <a:spcPct val="70000"/>
              </a:lnSpc>
              <a:spcBef>
                <a:spcPct val="0"/>
              </a:spcBef>
              <a:spcAft>
                <a:spcPct val="0"/>
              </a:spcAft>
              <a:defRPr kumimoji="1" sz="2400" b="1">
                <a:solidFill>
                  <a:srgbClr val="009999"/>
                </a:solidFill>
                <a:latin typeface="Arial" pitchFamily="34" charset="0"/>
              </a:defRPr>
            </a:lvl7pPr>
            <a:lvl8pPr marL="1371600" algn="l" rtl="0" eaLnBrk="0" fontAlgn="base" hangingPunct="0">
              <a:lnSpc>
                <a:spcPct val="70000"/>
              </a:lnSpc>
              <a:spcBef>
                <a:spcPct val="0"/>
              </a:spcBef>
              <a:spcAft>
                <a:spcPct val="0"/>
              </a:spcAft>
              <a:defRPr kumimoji="1" sz="2400" b="1">
                <a:solidFill>
                  <a:srgbClr val="009999"/>
                </a:solidFill>
                <a:latin typeface="Arial" pitchFamily="34" charset="0"/>
              </a:defRPr>
            </a:lvl8pPr>
            <a:lvl9pPr marL="1828800" algn="l" rtl="0" eaLnBrk="0" fontAlgn="base" hangingPunct="0">
              <a:lnSpc>
                <a:spcPct val="70000"/>
              </a:lnSpc>
              <a:spcBef>
                <a:spcPct val="0"/>
              </a:spcBef>
              <a:spcAft>
                <a:spcPct val="0"/>
              </a:spcAft>
              <a:defRPr kumimoji="1" sz="2400" b="1">
                <a:solidFill>
                  <a:srgbClr val="009999"/>
                </a:solidFill>
                <a:latin typeface="Arial" pitchFamily="34" charset="0"/>
              </a:defRPr>
            </a:lvl9pPr>
          </a:lstStyle>
          <a:p>
            <a:pPr algn="ctr">
              <a:lnSpc>
                <a:spcPts val="3000"/>
              </a:lnSpc>
            </a:pPr>
            <a:r>
              <a:rPr lang="en-US" sz="2000" dirty="0">
                <a:solidFill>
                  <a:schemeClr val="tx1">
                    <a:lumMod val="90000"/>
                    <a:lumOff val="10000"/>
                  </a:schemeClr>
                </a:solidFill>
              </a:rPr>
              <a:t>Beat Frequency</a:t>
            </a:r>
            <a:r>
              <a:rPr lang="en-US" sz="2000" dirty="0" smtClean="0">
                <a:solidFill>
                  <a:schemeClr val="tx1">
                    <a:lumMod val="90000"/>
                    <a:lumOff val="10000"/>
                  </a:schemeClr>
                </a:solidFill>
              </a:rPr>
              <a:t>  (cont</a:t>
            </a:r>
            <a:r>
              <a:rPr lang="en-US" sz="2000" dirty="0" smtClean="0">
                <a:solidFill>
                  <a:schemeClr val="tx1">
                    <a:lumMod val="90000"/>
                    <a:lumOff val="10000"/>
                  </a:schemeClr>
                </a:solidFill>
              </a:rPr>
              <a:t>.)</a:t>
            </a:r>
            <a:r>
              <a:rPr kumimoji="0" lang="en-US" dirty="0" smtClean="0">
                <a:solidFill>
                  <a:schemeClr val="tx1">
                    <a:lumMod val="90000"/>
                    <a:lumOff val="10000"/>
                  </a:schemeClr>
                </a:solidFill>
              </a:rPr>
              <a:t/>
            </a:r>
            <a:br>
              <a:rPr kumimoji="0" lang="en-US" dirty="0" smtClean="0">
                <a:solidFill>
                  <a:schemeClr val="tx1">
                    <a:lumMod val="90000"/>
                    <a:lumOff val="10000"/>
                  </a:schemeClr>
                </a:solidFill>
              </a:rPr>
            </a:br>
            <a:endParaRPr lang="en-US" dirty="0" smtClean="0">
              <a:solidFill>
                <a:schemeClr val="tx1">
                  <a:lumMod val="90000"/>
                  <a:lumOff val="10000"/>
                </a:schemeClr>
              </a:solidFill>
            </a:endParaRPr>
          </a:p>
        </p:txBody>
      </p:sp>
      <p:sp>
        <p:nvSpPr>
          <p:cNvPr id="7" name="Rectangle 6"/>
          <p:cNvSpPr/>
          <p:nvPr/>
        </p:nvSpPr>
        <p:spPr>
          <a:xfrm>
            <a:off x="1303610" y="2591616"/>
            <a:ext cx="6408712" cy="369332"/>
          </a:xfrm>
          <a:prstGeom prst="rect">
            <a:avLst/>
          </a:prstGeom>
        </p:spPr>
        <p:txBody>
          <a:bodyPr wrap="square">
            <a:spAutoFit/>
          </a:bodyPr>
          <a:lstStyle/>
          <a:p>
            <a:r>
              <a:rPr lang="en-US" sz="1800" dirty="0" err="1">
                <a:solidFill>
                  <a:schemeClr val="tx1">
                    <a:lumMod val="90000"/>
                    <a:lumOff val="10000"/>
                  </a:schemeClr>
                </a:solidFill>
              </a:rPr>
              <a:t>Matlab</a:t>
            </a:r>
            <a:r>
              <a:rPr lang="en-US" sz="1800" dirty="0">
                <a:solidFill>
                  <a:schemeClr val="tx1">
                    <a:lumMod val="90000"/>
                    <a:lumOff val="10000"/>
                  </a:schemeClr>
                </a:solidFill>
              </a:rPr>
              <a:t> script:  </a:t>
            </a:r>
            <a:r>
              <a:rPr lang="en-US" sz="1800" dirty="0" err="1" smtClean="0">
                <a:solidFill>
                  <a:schemeClr val="tx1">
                    <a:lumMod val="90000"/>
                    <a:lumOff val="10000"/>
                  </a:schemeClr>
                </a:solidFill>
              </a:rPr>
              <a:t>sinefind.m</a:t>
            </a:r>
            <a:r>
              <a:rPr lang="en-US" sz="1800" dirty="0" smtClean="0">
                <a:solidFill>
                  <a:schemeClr val="tx1">
                    <a:lumMod val="90000"/>
                    <a:lumOff val="10000"/>
                  </a:schemeClr>
                </a:solidFill>
              </a:rPr>
              <a:t>        </a:t>
            </a:r>
            <a:r>
              <a:rPr lang="en-US" sz="1800" dirty="0">
                <a:solidFill>
                  <a:schemeClr val="tx1">
                    <a:lumMod val="90000"/>
                    <a:lumOff val="10000"/>
                  </a:schemeClr>
                </a:solidFill>
              </a:rPr>
              <a:t>Input file:  channel.txt</a:t>
            </a:r>
          </a:p>
        </p:txBody>
      </p:sp>
      <p:pic>
        <p:nvPicPr>
          <p:cNvPr id="10" name="copy.wav">
            <a:hlinkClick r:id="" action="ppaction://media"/>
          </p:cNvPr>
          <p:cNvPicPr>
            <a:picLocks noRot="1" noChangeAspect="1"/>
          </p:cNvPicPr>
          <p:nvPr>
            <a:wavAudioFile r:embed="rId2" name="copy.wav"/>
          </p:nvPr>
        </p:nvPicPr>
        <p:blipFill>
          <a:blip r:embed="rId5" cstate="print"/>
          <a:stretch>
            <a:fillRect/>
          </a:stretch>
        </p:blipFill>
        <p:spPr>
          <a:xfrm>
            <a:off x="9360532" y="2744924"/>
            <a:ext cx="399988" cy="399988"/>
          </a:xfrm>
          <a:prstGeom prst="rect">
            <a:avLst/>
          </a:prstGeom>
        </p:spPr>
      </p:pic>
    </p:spTree>
    <p:custDataLst>
      <p:tags r:id="rId1"/>
    </p:custDataLst>
    <p:extLst>
      <p:ext uri="{BB962C8B-B14F-4D97-AF65-F5344CB8AC3E}">
        <p14:creationId xmlns="" xmlns:p14="http://schemas.microsoft.com/office/powerpoint/2010/main" val="1852358755"/>
      </p:ext>
    </p:ext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87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1185" y="2518556"/>
            <a:ext cx="6804756" cy="4114800"/>
          </a:xfrm>
        </p:spPr>
        <p:txBody>
          <a:bodyPr>
            <a:normAutofit fontScale="92500" lnSpcReduction="10000"/>
          </a:bodyPr>
          <a:lstStyle/>
          <a:p>
            <a:pPr marL="0" indent="0">
              <a:buNone/>
            </a:pPr>
            <a:r>
              <a:rPr lang="en-US" sz="1400" dirty="0">
                <a:latin typeface="Courier New" pitchFamily="49" charset="0"/>
                <a:cs typeface="Courier New" pitchFamily="49" charset="0"/>
              </a:rPr>
              <a:t>1613 samples </a:t>
            </a:r>
          </a:p>
          <a:p>
            <a:pPr marL="0" indent="0">
              <a:buNone/>
            </a:pPr>
            <a:endParaRPr lang="en-US" sz="1400" dirty="0">
              <a:latin typeface="Courier New" pitchFamily="49" charset="0"/>
              <a:cs typeface="Courier New" pitchFamily="49" charset="0"/>
            </a:endParaRPr>
          </a:p>
          <a:p>
            <a:pPr marL="0" indent="0">
              <a:buNone/>
            </a:pPr>
            <a:r>
              <a:rPr lang="en-US" sz="1400" dirty="0">
                <a:latin typeface="Courier New" pitchFamily="49" charset="0"/>
                <a:cs typeface="Courier New" pitchFamily="49" charset="0"/>
              </a:rPr>
              <a:t> SR  = 8064.48 samples/sec    </a:t>
            </a:r>
            <a:r>
              <a:rPr lang="en-US" sz="1400" dirty="0" err="1">
                <a:latin typeface="Courier New" pitchFamily="49" charset="0"/>
                <a:cs typeface="Courier New" pitchFamily="49" charset="0"/>
              </a:rPr>
              <a:t>dt</a:t>
            </a:r>
            <a:r>
              <a:rPr lang="en-US" sz="1400" dirty="0">
                <a:latin typeface="Courier New" pitchFamily="49" charset="0"/>
                <a:cs typeface="Courier New" pitchFamily="49" charset="0"/>
              </a:rPr>
              <a:t> = 0.000124001 sec </a:t>
            </a:r>
          </a:p>
          <a:p>
            <a:pPr marL="0" indent="0">
              <a:buNone/>
            </a:pPr>
            <a:endParaRPr lang="en-US" sz="1400" dirty="0">
              <a:latin typeface="Courier New" pitchFamily="49" charset="0"/>
              <a:cs typeface="Courier New" pitchFamily="49" charset="0"/>
            </a:endParaRPr>
          </a:p>
          <a:p>
            <a:pPr marL="0" indent="0">
              <a:buNone/>
            </a:pPr>
            <a:r>
              <a:rPr lang="en-US" sz="1400" dirty="0">
                <a:latin typeface="Courier New" pitchFamily="49" charset="0"/>
                <a:cs typeface="Courier New" pitchFamily="49" charset="0"/>
              </a:rPr>
              <a:t> start  = 9.40001 sec    end = 9.5999 </a:t>
            </a:r>
            <a:r>
              <a:rPr lang="en-US" sz="1400" dirty="0" smtClean="0">
                <a:latin typeface="Courier New" pitchFamily="49" charset="0"/>
                <a:cs typeface="Courier New" pitchFamily="49" charset="0"/>
              </a:rPr>
              <a:t>sec</a:t>
            </a:r>
          </a:p>
          <a:p>
            <a:pPr marL="0" indent="0">
              <a:buNone/>
            </a:pPr>
            <a:r>
              <a:rPr lang="en-US" sz="1400" dirty="0">
                <a:latin typeface="Courier New" pitchFamily="49" charset="0"/>
                <a:cs typeface="Courier New" pitchFamily="49" charset="0"/>
              </a:rPr>
              <a:t> Enter segment start time  9.45</a:t>
            </a:r>
          </a:p>
          <a:p>
            <a:pPr marL="0" indent="0">
              <a:buNone/>
            </a:pPr>
            <a:r>
              <a:rPr lang="en-US" sz="1400" dirty="0">
                <a:latin typeface="Courier New" pitchFamily="49" charset="0"/>
                <a:cs typeface="Courier New" pitchFamily="49" charset="0"/>
              </a:rPr>
              <a:t> Enter segment end   time  9.50</a:t>
            </a:r>
          </a:p>
          <a:p>
            <a:pPr marL="0" indent="0">
              <a:buNone/>
            </a:pPr>
            <a:endParaRPr lang="en-US" sz="1400" dirty="0">
              <a:latin typeface="Courier New" pitchFamily="49" charset="0"/>
              <a:cs typeface="Courier New" pitchFamily="49" charset="0"/>
            </a:endParaRPr>
          </a:p>
          <a:p>
            <a:pPr marL="0" indent="0">
              <a:buNone/>
            </a:pPr>
            <a:r>
              <a:rPr lang="en-US" sz="1400" dirty="0">
                <a:latin typeface="Courier New" pitchFamily="49" charset="0"/>
                <a:cs typeface="Courier New" pitchFamily="49" charset="0"/>
              </a:rPr>
              <a:t> Enter the number of trials per frequency 30000</a:t>
            </a:r>
          </a:p>
          <a:p>
            <a:pPr marL="0" indent="0">
              <a:buNone/>
            </a:pPr>
            <a:r>
              <a:rPr lang="en-US" sz="1400" dirty="0">
                <a:latin typeface="Courier New" pitchFamily="49" charset="0"/>
                <a:cs typeface="Courier New" pitchFamily="49" charset="0"/>
              </a:rPr>
              <a:t> Enter the number of frequencies 2</a:t>
            </a:r>
          </a:p>
          <a:p>
            <a:pPr marL="0" indent="0">
              <a:buNone/>
            </a:pPr>
            <a:r>
              <a:rPr lang="en-US" sz="1400" dirty="0">
                <a:latin typeface="Courier New" pitchFamily="49" charset="0"/>
                <a:cs typeface="Courier New" pitchFamily="49" charset="0"/>
              </a:rPr>
              <a:t> Enter Frequency 1</a:t>
            </a:r>
          </a:p>
          <a:p>
            <a:pPr marL="0" indent="0">
              <a:buNone/>
            </a:pPr>
            <a:r>
              <a:rPr lang="en-US" sz="1400" dirty="0">
                <a:latin typeface="Courier New" pitchFamily="49" charset="0"/>
                <a:cs typeface="Courier New" pitchFamily="49" charset="0"/>
              </a:rPr>
              <a:t> 500</a:t>
            </a:r>
          </a:p>
          <a:p>
            <a:pPr marL="0" indent="0">
              <a:buNone/>
            </a:pPr>
            <a:r>
              <a:rPr lang="en-US" sz="1400" dirty="0">
                <a:latin typeface="Courier New" pitchFamily="49" charset="0"/>
                <a:cs typeface="Courier New" pitchFamily="49" charset="0"/>
              </a:rPr>
              <a:t> Enter Frequency Tolerance 1</a:t>
            </a:r>
          </a:p>
          <a:p>
            <a:pPr marL="0" indent="0">
              <a:buNone/>
            </a:pPr>
            <a:r>
              <a:rPr lang="en-US" sz="1400" dirty="0">
                <a:latin typeface="Courier New" pitchFamily="49" charset="0"/>
                <a:cs typeface="Courier New" pitchFamily="49" charset="0"/>
              </a:rPr>
              <a:t> 500</a:t>
            </a:r>
          </a:p>
          <a:p>
            <a:pPr marL="0" indent="0">
              <a:buNone/>
            </a:pPr>
            <a:r>
              <a:rPr lang="en-US" sz="1400" dirty="0">
                <a:latin typeface="Courier New" pitchFamily="49" charset="0"/>
                <a:cs typeface="Courier New" pitchFamily="49" charset="0"/>
              </a:rPr>
              <a:t> Enter Frequency 2</a:t>
            </a:r>
          </a:p>
          <a:p>
            <a:pPr marL="0" indent="0">
              <a:buNone/>
            </a:pPr>
            <a:r>
              <a:rPr lang="en-US" sz="1400" dirty="0">
                <a:latin typeface="Courier New" pitchFamily="49" charset="0"/>
                <a:cs typeface="Courier New" pitchFamily="49" charset="0"/>
              </a:rPr>
              <a:t> 500</a:t>
            </a:r>
          </a:p>
          <a:p>
            <a:pPr marL="0" indent="0">
              <a:buNone/>
            </a:pPr>
            <a:r>
              <a:rPr lang="en-US" sz="1400" dirty="0">
                <a:latin typeface="Courier New" pitchFamily="49" charset="0"/>
                <a:cs typeface="Courier New" pitchFamily="49" charset="0"/>
              </a:rPr>
              <a:t> Enter Frequency Tolerance 2</a:t>
            </a:r>
          </a:p>
          <a:p>
            <a:pPr marL="0" indent="0">
              <a:buNone/>
            </a:pPr>
            <a:r>
              <a:rPr lang="en-US" sz="1400" dirty="0">
                <a:latin typeface="Courier New" pitchFamily="49" charset="0"/>
                <a:cs typeface="Courier New" pitchFamily="49" charset="0"/>
              </a:rPr>
              <a:t> 500            </a:t>
            </a:r>
          </a:p>
          <a:p>
            <a:pPr marL="0" indent="0">
              <a:buNone/>
            </a:pPr>
            <a:endParaRPr lang="en-US" sz="1400" dirty="0"/>
          </a:p>
        </p:txBody>
      </p:sp>
      <p:sp>
        <p:nvSpPr>
          <p:cNvPr id="5" name="Line 5"/>
          <p:cNvSpPr>
            <a:spLocks noChangeShapeType="1"/>
          </p:cNvSpPr>
          <p:nvPr/>
        </p:nvSpPr>
        <p:spPr bwMode="auto">
          <a:xfrm>
            <a:off x="503238" y="2307716"/>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6" name="Title 1"/>
          <p:cNvSpPr txBox="1">
            <a:spLocks/>
          </p:cNvSpPr>
          <p:nvPr/>
        </p:nvSpPr>
        <p:spPr bwMode="auto">
          <a:xfrm>
            <a:off x="503238" y="140571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kumimoji="1" sz="2400" b="1">
                <a:solidFill>
                  <a:srgbClr val="009999"/>
                </a:solidFill>
                <a:latin typeface="+mj-lt"/>
                <a:ea typeface="+mj-ea"/>
                <a:cs typeface="+mj-cs"/>
              </a:defRPr>
            </a:lvl1pPr>
            <a:lvl2pPr algn="l" rtl="0" eaLnBrk="0" fontAlgn="base" hangingPunct="0">
              <a:lnSpc>
                <a:spcPct val="70000"/>
              </a:lnSpc>
              <a:spcBef>
                <a:spcPct val="0"/>
              </a:spcBef>
              <a:spcAft>
                <a:spcPct val="0"/>
              </a:spcAft>
              <a:defRPr kumimoji="1" sz="2400" b="1">
                <a:solidFill>
                  <a:srgbClr val="009999"/>
                </a:solidFill>
                <a:latin typeface="Arial" pitchFamily="34" charset="0"/>
              </a:defRPr>
            </a:lvl2pPr>
            <a:lvl3pPr algn="l" rtl="0" eaLnBrk="0" fontAlgn="base" hangingPunct="0">
              <a:lnSpc>
                <a:spcPct val="70000"/>
              </a:lnSpc>
              <a:spcBef>
                <a:spcPct val="0"/>
              </a:spcBef>
              <a:spcAft>
                <a:spcPct val="0"/>
              </a:spcAft>
              <a:defRPr kumimoji="1" sz="2400" b="1">
                <a:solidFill>
                  <a:srgbClr val="009999"/>
                </a:solidFill>
                <a:latin typeface="Arial" pitchFamily="34" charset="0"/>
              </a:defRPr>
            </a:lvl3pPr>
            <a:lvl4pPr algn="l" rtl="0" eaLnBrk="0" fontAlgn="base" hangingPunct="0">
              <a:lnSpc>
                <a:spcPct val="70000"/>
              </a:lnSpc>
              <a:spcBef>
                <a:spcPct val="0"/>
              </a:spcBef>
              <a:spcAft>
                <a:spcPct val="0"/>
              </a:spcAft>
              <a:defRPr kumimoji="1" sz="2400" b="1">
                <a:solidFill>
                  <a:srgbClr val="009999"/>
                </a:solidFill>
                <a:latin typeface="Arial" pitchFamily="34" charset="0"/>
              </a:defRPr>
            </a:lvl4pPr>
            <a:lvl5pPr algn="l" rtl="0" eaLnBrk="0" fontAlgn="base" hangingPunct="0">
              <a:lnSpc>
                <a:spcPct val="70000"/>
              </a:lnSpc>
              <a:spcBef>
                <a:spcPct val="0"/>
              </a:spcBef>
              <a:spcAft>
                <a:spcPct val="0"/>
              </a:spcAft>
              <a:defRPr kumimoji="1" sz="2400" b="1">
                <a:solidFill>
                  <a:srgbClr val="009999"/>
                </a:solidFill>
                <a:latin typeface="Arial" pitchFamily="34" charset="0"/>
              </a:defRPr>
            </a:lvl5pPr>
            <a:lvl6pPr marL="457200" algn="l" rtl="0" eaLnBrk="0" fontAlgn="base" hangingPunct="0">
              <a:lnSpc>
                <a:spcPct val="70000"/>
              </a:lnSpc>
              <a:spcBef>
                <a:spcPct val="0"/>
              </a:spcBef>
              <a:spcAft>
                <a:spcPct val="0"/>
              </a:spcAft>
              <a:defRPr kumimoji="1" sz="2400" b="1">
                <a:solidFill>
                  <a:srgbClr val="009999"/>
                </a:solidFill>
                <a:latin typeface="Arial" pitchFamily="34" charset="0"/>
              </a:defRPr>
            </a:lvl6pPr>
            <a:lvl7pPr marL="914400" algn="l" rtl="0" eaLnBrk="0" fontAlgn="base" hangingPunct="0">
              <a:lnSpc>
                <a:spcPct val="70000"/>
              </a:lnSpc>
              <a:spcBef>
                <a:spcPct val="0"/>
              </a:spcBef>
              <a:spcAft>
                <a:spcPct val="0"/>
              </a:spcAft>
              <a:defRPr kumimoji="1" sz="2400" b="1">
                <a:solidFill>
                  <a:srgbClr val="009999"/>
                </a:solidFill>
                <a:latin typeface="Arial" pitchFamily="34" charset="0"/>
              </a:defRPr>
            </a:lvl7pPr>
            <a:lvl8pPr marL="1371600" algn="l" rtl="0" eaLnBrk="0" fontAlgn="base" hangingPunct="0">
              <a:lnSpc>
                <a:spcPct val="70000"/>
              </a:lnSpc>
              <a:spcBef>
                <a:spcPct val="0"/>
              </a:spcBef>
              <a:spcAft>
                <a:spcPct val="0"/>
              </a:spcAft>
              <a:defRPr kumimoji="1" sz="2400" b="1">
                <a:solidFill>
                  <a:srgbClr val="009999"/>
                </a:solidFill>
                <a:latin typeface="Arial" pitchFamily="34" charset="0"/>
              </a:defRPr>
            </a:lvl8pPr>
            <a:lvl9pPr marL="1828800" algn="l" rtl="0" eaLnBrk="0" fontAlgn="base" hangingPunct="0">
              <a:lnSpc>
                <a:spcPct val="70000"/>
              </a:lnSpc>
              <a:spcBef>
                <a:spcPct val="0"/>
              </a:spcBef>
              <a:spcAft>
                <a:spcPct val="0"/>
              </a:spcAft>
              <a:defRPr kumimoji="1" sz="2400" b="1">
                <a:solidFill>
                  <a:srgbClr val="009999"/>
                </a:solidFill>
                <a:latin typeface="Arial" pitchFamily="34" charset="0"/>
              </a:defRPr>
            </a:lvl9pPr>
          </a:lstStyle>
          <a:p>
            <a:pPr algn="ctr">
              <a:lnSpc>
                <a:spcPts val="3000"/>
              </a:lnSpc>
            </a:pPr>
            <a:r>
              <a:rPr lang="en-US" sz="2000" dirty="0">
                <a:solidFill>
                  <a:schemeClr val="tx1">
                    <a:lumMod val="90000"/>
                    <a:lumOff val="10000"/>
                  </a:schemeClr>
                </a:solidFill>
              </a:rPr>
              <a:t>Beat Frequency</a:t>
            </a:r>
            <a:r>
              <a:rPr lang="en-US" sz="2000" dirty="0" smtClean="0">
                <a:solidFill>
                  <a:schemeClr val="tx1">
                    <a:lumMod val="90000"/>
                    <a:lumOff val="10000"/>
                  </a:schemeClr>
                </a:solidFill>
              </a:rPr>
              <a:t>  (</a:t>
            </a:r>
            <a:r>
              <a:rPr lang="en-US" sz="2000" dirty="0" smtClean="0">
                <a:solidFill>
                  <a:schemeClr val="tx1">
                    <a:lumMod val="90000"/>
                    <a:lumOff val="10000"/>
                  </a:schemeClr>
                </a:solidFill>
              </a:rPr>
              <a:t>cont.)</a:t>
            </a:r>
            <a:endParaRPr lang="en-US" dirty="0" smtClean="0">
              <a:solidFill>
                <a:schemeClr val="tx1">
                  <a:lumMod val="90000"/>
                  <a:lumOff val="10000"/>
                </a:schemeClr>
              </a:solidFill>
            </a:endParaRPr>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360532" y="3568327"/>
            <a:ext cx="396044" cy="396044"/>
          </a:xfrm>
          <a:prstGeom prst="rect">
            <a:avLst/>
          </a:prstGeom>
        </p:spPr>
      </p:pic>
    </p:spTree>
    <p:custDataLst>
      <p:tags r:id="rId1"/>
    </p:custDataLst>
    <p:extLst>
      <p:ext uri="{BB962C8B-B14F-4D97-AF65-F5344CB8AC3E}">
        <p14:creationId xmlns="" xmlns:p14="http://schemas.microsoft.com/office/powerpoint/2010/main" val="3612628622"/>
      </p:ext>
    </p:ext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40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817" y="5622540"/>
            <a:ext cx="7927032" cy="830796"/>
          </a:xfrm>
        </p:spPr>
        <p:txBody>
          <a:bodyPr>
            <a:normAutofit fontScale="40000" lnSpcReduction="20000"/>
          </a:bodyPr>
          <a:lstStyle/>
          <a:p>
            <a:pPr marL="0" indent="0">
              <a:buNone/>
            </a:pPr>
            <a:r>
              <a:rPr lang="en-US" dirty="0">
                <a:latin typeface="Courier New" pitchFamily="49" charset="0"/>
                <a:cs typeface="Courier New" pitchFamily="49" charset="0"/>
              </a:rPr>
              <a:t> Results</a:t>
            </a:r>
          </a:p>
          <a:p>
            <a:pPr marL="0" indent="0">
              <a:buNone/>
            </a:pPr>
            <a:r>
              <a:rPr lang="en-US" dirty="0" smtClean="0">
                <a:latin typeface="Courier New" pitchFamily="49" charset="0"/>
                <a:cs typeface="Courier New" pitchFamily="49" charset="0"/>
              </a:rPr>
              <a:t>Case   </a:t>
            </a:r>
            <a:r>
              <a:rPr lang="en-US" dirty="0">
                <a:latin typeface="Courier New" pitchFamily="49" charset="0"/>
                <a:cs typeface="Courier New" pitchFamily="49" charset="0"/>
              </a:rPr>
              <a:t>Amplitude   </a:t>
            </a:r>
            <a:r>
              <a:rPr lang="en-US" dirty="0" err="1">
                <a:latin typeface="Courier New" pitchFamily="49" charset="0"/>
                <a:cs typeface="Courier New" pitchFamily="49" charset="0"/>
              </a:rPr>
              <a:t>fn</a:t>
            </a:r>
            <a:r>
              <a:rPr lang="en-US" dirty="0">
                <a:latin typeface="Courier New" pitchFamily="49" charset="0"/>
                <a:cs typeface="Courier New" pitchFamily="49" charset="0"/>
              </a:rPr>
              <a:t>(Hz)   Phase(rad)  </a:t>
            </a:r>
          </a:p>
          <a:p>
            <a:pPr marL="0" indent="0">
              <a:buNone/>
            </a:pPr>
            <a:r>
              <a:rPr lang="en-US" dirty="0">
                <a:latin typeface="Courier New" pitchFamily="49" charset="0"/>
                <a:cs typeface="Courier New" pitchFamily="49" charset="0"/>
              </a:rPr>
              <a:t>  1      2.2334    583.0140      0.8383  </a:t>
            </a:r>
          </a:p>
          <a:p>
            <a:pPr marL="0" indent="0">
              <a:buNone/>
            </a:pPr>
            <a:r>
              <a:rPr lang="en-US" dirty="0">
                <a:latin typeface="Courier New" pitchFamily="49" charset="0"/>
                <a:cs typeface="Courier New" pitchFamily="49" charset="0"/>
              </a:rPr>
              <a:t>  2      1.8629    690.8421      4.8311 </a:t>
            </a:r>
          </a:p>
        </p:txBody>
      </p:sp>
      <p:sp>
        <p:nvSpPr>
          <p:cNvPr id="6" name="Line 5"/>
          <p:cNvSpPr>
            <a:spLocks noChangeShapeType="1"/>
          </p:cNvSpPr>
          <p:nvPr/>
        </p:nvSpPr>
        <p:spPr bwMode="auto">
          <a:xfrm>
            <a:off x="503238" y="1833835"/>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7" name="Title 1"/>
          <p:cNvSpPr txBox="1">
            <a:spLocks/>
          </p:cNvSpPr>
          <p:nvPr/>
        </p:nvSpPr>
        <p:spPr bwMode="auto">
          <a:xfrm>
            <a:off x="497533" y="934206"/>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lnSpc>
                <a:spcPct val="70000"/>
              </a:lnSpc>
              <a:spcBef>
                <a:spcPct val="0"/>
              </a:spcBef>
              <a:spcAft>
                <a:spcPct val="0"/>
              </a:spcAft>
              <a:defRPr kumimoji="1" sz="2400" b="1">
                <a:solidFill>
                  <a:srgbClr val="009999"/>
                </a:solidFill>
                <a:latin typeface="+mj-lt"/>
                <a:ea typeface="+mj-ea"/>
                <a:cs typeface="+mj-cs"/>
              </a:defRPr>
            </a:lvl1pPr>
            <a:lvl2pPr algn="l" rtl="0" eaLnBrk="0" fontAlgn="base" hangingPunct="0">
              <a:lnSpc>
                <a:spcPct val="70000"/>
              </a:lnSpc>
              <a:spcBef>
                <a:spcPct val="0"/>
              </a:spcBef>
              <a:spcAft>
                <a:spcPct val="0"/>
              </a:spcAft>
              <a:defRPr kumimoji="1" sz="2400" b="1">
                <a:solidFill>
                  <a:srgbClr val="009999"/>
                </a:solidFill>
                <a:latin typeface="Arial" pitchFamily="34" charset="0"/>
              </a:defRPr>
            </a:lvl2pPr>
            <a:lvl3pPr algn="l" rtl="0" eaLnBrk="0" fontAlgn="base" hangingPunct="0">
              <a:lnSpc>
                <a:spcPct val="70000"/>
              </a:lnSpc>
              <a:spcBef>
                <a:spcPct val="0"/>
              </a:spcBef>
              <a:spcAft>
                <a:spcPct val="0"/>
              </a:spcAft>
              <a:defRPr kumimoji="1" sz="2400" b="1">
                <a:solidFill>
                  <a:srgbClr val="009999"/>
                </a:solidFill>
                <a:latin typeface="Arial" pitchFamily="34" charset="0"/>
              </a:defRPr>
            </a:lvl3pPr>
            <a:lvl4pPr algn="l" rtl="0" eaLnBrk="0" fontAlgn="base" hangingPunct="0">
              <a:lnSpc>
                <a:spcPct val="70000"/>
              </a:lnSpc>
              <a:spcBef>
                <a:spcPct val="0"/>
              </a:spcBef>
              <a:spcAft>
                <a:spcPct val="0"/>
              </a:spcAft>
              <a:defRPr kumimoji="1" sz="2400" b="1">
                <a:solidFill>
                  <a:srgbClr val="009999"/>
                </a:solidFill>
                <a:latin typeface="Arial" pitchFamily="34" charset="0"/>
              </a:defRPr>
            </a:lvl4pPr>
            <a:lvl5pPr algn="l" rtl="0" eaLnBrk="0" fontAlgn="base" hangingPunct="0">
              <a:lnSpc>
                <a:spcPct val="70000"/>
              </a:lnSpc>
              <a:spcBef>
                <a:spcPct val="0"/>
              </a:spcBef>
              <a:spcAft>
                <a:spcPct val="0"/>
              </a:spcAft>
              <a:defRPr kumimoji="1" sz="2400" b="1">
                <a:solidFill>
                  <a:srgbClr val="009999"/>
                </a:solidFill>
                <a:latin typeface="Arial" pitchFamily="34" charset="0"/>
              </a:defRPr>
            </a:lvl5pPr>
            <a:lvl6pPr marL="457200" algn="l" rtl="0" eaLnBrk="0" fontAlgn="base" hangingPunct="0">
              <a:lnSpc>
                <a:spcPct val="70000"/>
              </a:lnSpc>
              <a:spcBef>
                <a:spcPct val="0"/>
              </a:spcBef>
              <a:spcAft>
                <a:spcPct val="0"/>
              </a:spcAft>
              <a:defRPr kumimoji="1" sz="2400" b="1">
                <a:solidFill>
                  <a:srgbClr val="009999"/>
                </a:solidFill>
                <a:latin typeface="Arial" pitchFamily="34" charset="0"/>
              </a:defRPr>
            </a:lvl6pPr>
            <a:lvl7pPr marL="914400" algn="l" rtl="0" eaLnBrk="0" fontAlgn="base" hangingPunct="0">
              <a:lnSpc>
                <a:spcPct val="70000"/>
              </a:lnSpc>
              <a:spcBef>
                <a:spcPct val="0"/>
              </a:spcBef>
              <a:spcAft>
                <a:spcPct val="0"/>
              </a:spcAft>
              <a:defRPr kumimoji="1" sz="2400" b="1">
                <a:solidFill>
                  <a:srgbClr val="009999"/>
                </a:solidFill>
                <a:latin typeface="Arial" pitchFamily="34" charset="0"/>
              </a:defRPr>
            </a:lvl7pPr>
            <a:lvl8pPr marL="1371600" algn="l" rtl="0" eaLnBrk="0" fontAlgn="base" hangingPunct="0">
              <a:lnSpc>
                <a:spcPct val="70000"/>
              </a:lnSpc>
              <a:spcBef>
                <a:spcPct val="0"/>
              </a:spcBef>
              <a:spcAft>
                <a:spcPct val="0"/>
              </a:spcAft>
              <a:defRPr kumimoji="1" sz="2400" b="1">
                <a:solidFill>
                  <a:srgbClr val="009999"/>
                </a:solidFill>
                <a:latin typeface="Arial" pitchFamily="34" charset="0"/>
              </a:defRPr>
            </a:lvl8pPr>
            <a:lvl9pPr marL="1828800" algn="l" rtl="0" eaLnBrk="0" fontAlgn="base" hangingPunct="0">
              <a:lnSpc>
                <a:spcPct val="70000"/>
              </a:lnSpc>
              <a:spcBef>
                <a:spcPct val="0"/>
              </a:spcBef>
              <a:spcAft>
                <a:spcPct val="0"/>
              </a:spcAft>
              <a:defRPr kumimoji="1" sz="2400" b="1">
                <a:solidFill>
                  <a:srgbClr val="009999"/>
                </a:solidFill>
                <a:latin typeface="Arial" pitchFamily="34" charset="0"/>
              </a:defRPr>
            </a:lvl9pPr>
          </a:lstStyle>
          <a:p>
            <a:pPr algn="ctr">
              <a:lnSpc>
                <a:spcPts val="3000"/>
              </a:lnSpc>
            </a:pPr>
            <a:r>
              <a:rPr lang="en-US" sz="2000" dirty="0">
                <a:solidFill>
                  <a:schemeClr val="tx1">
                    <a:lumMod val="90000"/>
                    <a:lumOff val="10000"/>
                  </a:schemeClr>
                </a:solidFill>
              </a:rPr>
              <a:t>Beat </a:t>
            </a:r>
            <a:r>
              <a:rPr lang="en-US" sz="2000" dirty="0" smtClean="0">
                <a:solidFill>
                  <a:schemeClr val="tx1">
                    <a:lumMod val="90000"/>
                    <a:lumOff val="10000"/>
                  </a:schemeClr>
                </a:solidFill>
              </a:rPr>
              <a:t>Frequency </a:t>
            </a:r>
            <a:r>
              <a:rPr lang="en-US" sz="2000" dirty="0">
                <a:solidFill>
                  <a:schemeClr val="tx1">
                    <a:lumMod val="90000"/>
                    <a:lumOff val="10000"/>
                  </a:schemeClr>
                </a:solidFill>
              </a:rPr>
              <a:t>(cont</a:t>
            </a:r>
            <a:r>
              <a:rPr lang="en-US" sz="2000" dirty="0" smtClean="0">
                <a:solidFill>
                  <a:schemeClr val="tx1">
                    <a:lumMod val="90000"/>
                    <a:lumOff val="10000"/>
                  </a:schemeClr>
                </a:solidFill>
              </a:rPr>
              <a:t>.)</a:t>
            </a:r>
            <a:r>
              <a:rPr kumimoji="0" lang="en-US" dirty="0" smtClean="0">
                <a:solidFill>
                  <a:schemeClr val="tx1">
                    <a:lumMod val="90000"/>
                    <a:lumOff val="10000"/>
                  </a:schemeClr>
                </a:solidFill>
              </a:rPr>
              <a:t/>
            </a:r>
            <a:br>
              <a:rPr kumimoji="0" lang="en-US" dirty="0" smtClean="0">
                <a:solidFill>
                  <a:schemeClr val="tx1">
                    <a:lumMod val="90000"/>
                    <a:lumOff val="10000"/>
                  </a:schemeClr>
                </a:solidFill>
              </a:rPr>
            </a:br>
            <a:endParaRPr lang="en-US" dirty="0" smtClean="0">
              <a:solidFill>
                <a:schemeClr val="tx1">
                  <a:lumMod val="90000"/>
                  <a:lumOff val="10000"/>
                </a:schemeClr>
              </a:solidFill>
            </a:endParaRPr>
          </a:p>
        </p:txBody>
      </p:sp>
      <p:pic>
        <p:nvPicPr>
          <p:cNvPr id="31746"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1038225" y="1924322"/>
            <a:ext cx="7067550" cy="37068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9" name="copy.wav">
            <a:hlinkClick r:id="" action="ppaction://media"/>
          </p:cNvPr>
          <p:cNvPicPr>
            <a:picLocks noRot="1" noChangeAspect="1"/>
          </p:cNvPicPr>
          <p:nvPr>
            <a:wavAudioFile r:embed="rId2" name="copy.wav"/>
          </p:nvPr>
        </p:nvPicPr>
        <p:blipFill>
          <a:blip r:embed="rId6" cstate="print"/>
          <a:stretch>
            <a:fillRect/>
          </a:stretch>
        </p:blipFill>
        <p:spPr>
          <a:xfrm>
            <a:off x="9396536" y="3742518"/>
            <a:ext cx="327980" cy="327980"/>
          </a:xfrm>
          <a:prstGeom prst="rect">
            <a:avLst/>
          </a:prstGeom>
        </p:spPr>
      </p:pic>
    </p:spTree>
    <p:custDataLst>
      <p:tags r:id="rId1"/>
    </p:custDataLst>
    <p:extLst>
      <p:ext uri="{BB962C8B-B14F-4D97-AF65-F5344CB8AC3E}">
        <p14:creationId xmlns="" xmlns:p14="http://schemas.microsoft.com/office/powerpoint/2010/main" val="4162788391"/>
      </p:ext>
    </p:ext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648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503548" y="1624372"/>
            <a:ext cx="8229600" cy="1143000"/>
          </a:xfrm>
        </p:spPr>
        <p:txBody>
          <a:bodyPr/>
          <a:lstStyle/>
          <a:p>
            <a:pPr>
              <a:lnSpc>
                <a:spcPts val="3000"/>
              </a:lnSpc>
            </a:pPr>
            <a:r>
              <a:rPr lang="en-US" sz="2000" dirty="0" smtClean="0">
                <a:solidFill>
                  <a:schemeClr val="tx1">
                    <a:lumMod val="90000"/>
                    <a:lumOff val="10000"/>
                  </a:schemeClr>
                </a:solidFill>
              </a:rPr>
              <a:t>Program &amp; Data Summary </a:t>
            </a:r>
            <a:r>
              <a:rPr lang="en-US" sz="2000" dirty="0" smtClean="0">
                <a:solidFill>
                  <a:schemeClr val="tx1">
                    <a:lumMod val="90000"/>
                    <a:lumOff val="10000"/>
                  </a:schemeClr>
                </a:solidFill>
              </a:rPr>
              <a:t>for </a:t>
            </a:r>
            <a:r>
              <a:rPr lang="en-US" sz="2000" dirty="0" smtClean="0">
                <a:solidFill>
                  <a:schemeClr val="tx1">
                    <a:lumMod val="90000"/>
                    <a:lumOff val="10000"/>
                  </a:schemeClr>
                </a:solidFill>
              </a:rPr>
              <a:t>this </a:t>
            </a:r>
            <a:r>
              <a:rPr lang="en-US" sz="2000" dirty="0" smtClean="0">
                <a:solidFill>
                  <a:schemeClr val="tx1">
                    <a:lumMod val="90000"/>
                    <a:lumOff val="10000"/>
                  </a:schemeClr>
                </a:solidFill>
              </a:rPr>
              <a:t>Unit</a:t>
            </a:r>
            <a:r>
              <a:rPr kumimoji="0" lang="en-US" dirty="0">
                <a:solidFill>
                  <a:schemeClr val="tx1">
                    <a:lumMod val="90000"/>
                    <a:lumOff val="10000"/>
                  </a:schemeClr>
                </a:solidFill>
              </a:rPr>
              <a:t/>
            </a:r>
            <a:br>
              <a:rPr kumimoji="0" lang="en-US" dirty="0">
                <a:solidFill>
                  <a:schemeClr val="tx1">
                    <a:lumMod val="90000"/>
                    <a:lumOff val="10000"/>
                  </a:schemeClr>
                </a:solidFill>
              </a:rPr>
            </a:br>
            <a:endParaRPr lang="en-US" dirty="0" smtClean="0">
              <a:solidFill>
                <a:schemeClr val="tx1">
                  <a:lumMod val="90000"/>
                  <a:lumOff val="10000"/>
                </a:schemeClr>
              </a:solidFill>
            </a:endParaRPr>
          </a:p>
        </p:txBody>
      </p:sp>
      <p:sp>
        <p:nvSpPr>
          <p:cNvPr id="40963" name="Content Placeholder 2"/>
          <p:cNvSpPr>
            <a:spLocks noGrp="1"/>
          </p:cNvSpPr>
          <p:nvPr>
            <p:ph idx="1"/>
          </p:nvPr>
        </p:nvSpPr>
        <p:spPr>
          <a:xfrm>
            <a:off x="900113" y="2596269"/>
            <a:ext cx="3492500" cy="4114800"/>
          </a:xfrm>
        </p:spPr>
        <p:txBody>
          <a:bodyPr/>
          <a:lstStyle/>
          <a:p>
            <a:pPr>
              <a:lnSpc>
                <a:spcPts val="2800"/>
              </a:lnSpc>
              <a:buFont typeface="Monotype Sorts" pitchFamily="2" charset="2"/>
              <a:buNone/>
            </a:pPr>
            <a:r>
              <a:rPr lang="en-US" sz="1800" b="0" u="sng" dirty="0" smtClean="0"/>
              <a:t>Programs</a:t>
            </a:r>
          </a:p>
          <a:p>
            <a:pPr>
              <a:lnSpc>
                <a:spcPts val="2800"/>
              </a:lnSpc>
              <a:buFont typeface="Monotype Sorts" pitchFamily="2" charset="2"/>
              <a:buNone/>
            </a:pPr>
            <a:r>
              <a:rPr lang="en-US" sz="1800" b="0" dirty="0" smtClean="0"/>
              <a:t>sine.exe</a:t>
            </a:r>
          </a:p>
          <a:p>
            <a:pPr>
              <a:lnSpc>
                <a:spcPts val="2800"/>
              </a:lnSpc>
              <a:buFont typeface="Monotype Sorts" pitchFamily="2" charset="2"/>
              <a:buNone/>
            </a:pPr>
            <a:r>
              <a:rPr lang="en-US" sz="1800" b="0" dirty="0" err="1" smtClean="0"/>
              <a:t>generate.m</a:t>
            </a:r>
            <a:endParaRPr lang="en-US" sz="1800" b="0" dirty="0" smtClean="0"/>
          </a:p>
          <a:p>
            <a:pPr>
              <a:lnSpc>
                <a:spcPts val="2800"/>
              </a:lnSpc>
              <a:buFont typeface="Monotype Sorts" pitchFamily="2" charset="2"/>
              <a:buNone/>
            </a:pPr>
            <a:r>
              <a:rPr lang="en-US" sz="1800" b="0" dirty="0" err="1" smtClean="0"/>
              <a:t>arbit.m</a:t>
            </a:r>
            <a:endParaRPr lang="en-US" sz="1800" b="0" dirty="0" smtClean="0"/>
          </a:p>
          <a:p>
            <a:pPr>
              <a:lnSpc>
                <a:spcPts val="2800"/>
              </a:lnSpc>
              <a:buFont typeface="Monotype Sorts" pitchFamily="2" charset="2"/>
              <a:buNone/>
            </a:pPr>
            <a:r>
              <a:rPr lang="en-US" sz="1800" b="0" dirty="0" err="1" smtClean="0"/>
              <a:t>signal_stats.m</a:t>
            </a:r>
            <a:endParaRPr lang="en-US" sz="1800" b="0" dirty="0" smtClean="0"/>
          </a:p>
          <a:p>
            <a:pPr>
              <a:lnSpc>
                <a:spcPts val="2800"/>
              </a:lnSpc>
              <a:buFont typeface="Monotype Sorts" pitchFamily="2" charset="2"/>
              <a:buNone/>
            </a:pPr>
            <a:r>
              <a:rPr lang="en-US" sz="1800" b="0" dirty="0" err="1" smtClean="0"/>
              <a:t>sinefind.m</a:t>
            </a:r>
            <a:r>
              <a:rPr lang="en-US" sz="1800" b="0" dirty="0" smtClean="0"/>
              <a:t>  &amp; </a:t>
            </a:r>
            <a:r>
              <a:rPr lang="en-US" sz="1800" b="0" dirty="0" err="1" smtClean="0"/>
              <a:t>sfa_engine.m</a:t>
            </a:r>
            <a:endParaRPr lang="en-US" sz="1800" b="0" dirty="0" smtClean="0"/>
          </a:p>
          <a:p>
            <a:pPr>
              <a:lnSpc>
                <a:spcPts val="2800"/>
              </a:lnSpc>
              <a:buFont typeface="Monotype Sorts" pitchFamily="2" charset="2"/>
              <a:buNone/>
            </a:pPr>
            <a:r>
              <a:rPr lang="en-US" sz="1800" b="0" dirty="0" err="1" smtClean="0"/>
              <a:t>sinefdam.m</a:t>
            </a:r>
            <a:r>
              <a:rPr lang="en-US" sz="1800" b="0" dirty="0" smtClean="0"/>
              <a:t> &amp; </a:t>
            </a:r>
            <a:r>
              <a:rPr lang="en-US" sz="1800" b="0" dirty="0" err="1" smtClean="0"/>
              <a:t>sf_engine.m</a:t>
            </a:r>
            <a:endParaRPr lang="en-US" sz="1800" b="0" dirty="0" smtClean="0"/>
          </a:p>
          <a:p>
            <a:pPr>
              <a:lnSpc>
                <a:spcPts val="2800"/>
              </a:lnSpc>
              <a:buFont typeface="Monotype Sorts" pitchFamily="2" charset="2"/>
              <a:buNone/>
            </a:pPr>
            <a:endParaRPr lang="en-US" sz="2000" b="0" dirty="0" smtClean="0"/>
          </a:p>
        </p:txBody>
      </p:sp>
      <p:sp>
        <p:nvSpPr>
          <p:cNvPr id="40964" name="Slide Number Placeholder 3"/>
          <p:cNvSpPr>
            <a:spLocks noGrp="1"/>
          </p:cNvSpPr>
          <p:nvPr>
            <p:ph type="sldNum" sz="quarter" idx="4294967295"/>
          </p:nvPr>
        </p:nvSpPr>
        <p:spPr>
          <a:xfrm>
            <a:off x="7239000" y="6968244"/>
            <a:ext cx="1905000" cy="457200"/>
          </a:xfrm>
          <a:prstGeom prst="rect">
            <a:avLst/>
          </a:prstGeo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fld id="{2061EBFA-C295-4686-AB25-5B67EF122794}" type="slidenum">
              <a:rPr lang="en-US" sz="1400" smtClean="0"/>
              <a:pPr/>
              <a:t>44</a:t>
            </a:fld>
            <a:endParaRPr lang="en-US" sz="1400" smtClean="0"/>
          </a:p>
        </p:txBody>
      </p:sp>
      <p:sp>
        <p:nvSpPr>
          <p:cNvPr id="40965" name="Line 5"/>
          <p:cNvSpPr>
            <a:spLocks noChangeShapeType="1"/>
          </p:cNvSpPr>
          <p:nvPr/>
        </p:nvSpPr>
        <p:spPr bwMode="auto">
          <a:xfrm>
            <a:off x="503238" y="2127957"/>
            <a:ext cx="7740650" cy="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0967" name="TextBox 6"/>
          <p:cNvSpPr txBox="1">
            <a:spLocks noChangeArrowheads="1"/>
          </p:cNvSpPr>
          <p:nvPr/>
        </p:nvSpPr>
        <p:spPr bwMode="auto">
          <a:xfrm>
            <a:off x="4859338" y="2559757"/>
            <a:ext cx="3925887" cy="16312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sz="2400">
                <a:solidFill>
                  <a:schemeClr val="bg2"/>
                </a:solidFill>
                <a:latin typeface="Arial" pitchFamily="34" charset="0"/>
              </a:defRPr>
            </a:lvl1pPr>
            <a:lvl2pPr marL="742950" indent="-285750">
              <a:defRPr kumimoji="1" sz="2400">
                <a:solidFill>
                  <a:schemeClr val="bg2"/>
                </a:solidFill>
                <a:latin typeface="Arial" pitchFamily="34" charset="0"/>
              </a:defRPr>
            </a:lvl2pPr>
            <a:lvl3pPr marL="1143000" indent="-228600">
              <a:defRPr kumimoji="1" sz="2400">
                <a:solidFill>
                  <a:schemeClr val="bg2"/>
                </a:solidFill>
                <a:latin typeface="Arial" pitchFamily="34" charset="0"/>
              </a:defRPr>
            </a:lvl3pPr>
            <a:lvl4pPr marL="1600200" indent="-228600">
              <a:defRPr kumimoji="1" sz="2400">
                <a:solidFill>
                  <a:schemeClr val="bg2"/>
                </a:solidFill>
                <a:latin typeface="Arial" pitchFamily="34" charset="0"/>
              </a:defRPr>
            </a:lvl4pPr>
            <a:lvl5pPr marL="2057400" indent="-228600">
              <a:defRPr kumimoji="1" sz="2400">
                <a:solidFill>
                  <a:schemeClr val="bg2"/>
                </a:solidFill>
                <a:latin typeface="Arial" pitchFamily="34" charset="0"/>
              </a:defRPr>
            </a:lvl5pPr>
            <a:lvl6pPr marL="2514600" indent="-228600" eaLnBrk="0" fontAlgn="base" hangingPunct="0">
              <a:spcBef>
                <a:spcPct val="0"/>
              </a:spcBef>
              <a:spcAft>
                <a:spcPct val="0"/>
              </a:spcAft>
              <a:defRPr kumimoji="1" sz="2400">
                <a:solidFill>
                  <a:schemeClr val="bg2"/>
                </a:solidFill>
                <a:latin typeface="Arial" pitchFamily="34" charset="0"/>
              </a:defRPr>
            </a:lvl6pPr>
            <a:lvl7pPr marL="2971800" indent="-228600" eaLnBrk="0" fontAlgn="base" hangingPunct="0">
              <a:spcBef>
                <a:spcPct val="0"/>
              </a:spcBef>
              <a:spcAft>
                <a:spcPct val="0"/>
              </a:spcAft>
              <a:defRPr kumimoji="1" sz="2400">
                <a:solidFill>
                  <a:schemeClr val="bg2"/>
                </a:solidFill>
                <a:latin typeface="Arial" pitchFamily="34" charset="0"/>
              </a:defRPr>
            </a:lvl7pPr>
            <a:lvl8pPr marL="3429000" indent="-228600" eaLnBrk="0" fontAlgn="base" hangingPunct="0">
              <a:spcBef>
                <a:spcPct val="0"/>
              </a:spcBef>
              <a:spcAft>
                <a:spcPct val="0"/>
              </a:spcAft>
              <a:defRPr kumimoji="1" sz="2400">
                <a:solidFill>
                  <a:schemeClr val="bg2"/>
                </a:solidFill>
                <a:latin typeface="Arial" pitchFamily="34" charset="0"/>
              </a:defRPr>
            </a:lvl8pPr>
            <a:lvl9pPr marL="3886200" indent="-228600" eaLnBrk="0" fontAlgn="base" hangingPunct="0">
              <a:spcBef>
                <a:spcPct val="0"/>
              </a:spcBef>
              <a:spcAft>
                <a:spcPct val="0"/>
              </a:spcAft>
              <a:defRPr kumimoji="1" sz="2400">
                <a:solidFill>
                  <a:schemeClr val="bg2"/>
                </a:solidFill>
                <a:latin typeface="Arial" pitchFamily="34" charset="0"/>
              </a:defRPr>
            </a:lvl9pPr>
          </a:lstStyle>
          <a:p>
            <a:pPr>
              <a:lnSpc>
                <a:spcPts val="3000"/>
              </a:lnSpc>
            </a:pPr>
            <a:r>
              <a:rPr lang="en-US" sz="1800" u="sng" dirty="0">
                <a:solidFill>
                  <a:schemeClr val="tx1">
                    <a:lumMod val="90000"/>
                    <a:lumOff val="10000"/>
                  </a:schemeClr>
                </a:solidFill>
              </a:rPr>
              <a:t>Data</a:t>
            </a:r>
          </a:p>
          <a:p>
            <a:pPr>
              <a:lnSpc>
                <a:spcPts val="3000"/>
              </a:lnSpc>
            </a:pPr>
            <a:r>
              <a:rPr lang="en-US" sz="1800" dirty="0">
                <a:solidFill>
                  <a:schemeClr val="tx1">
                    <a:lumMod val="90000"/>
                    <a:lumOff val="10000"/>
                  </a:schemeClr>
                </a:solidFill>
              </a:rPr>
              <a:t>tuning_fork.txt</a:t>
            </a:r>
          </a:p>
          <a:p>
            <a:pPr>
              <a:lnSpc>
                <a:spcPts val="3000"/>
              </a:lnSpc>
            </a:pPr>
            <a:r>
              <a:rPr lang="en-US" sz="1800" dirty="0" smtClean="0">
                <a:solidFill>
                  <a:schemeClr val="tx1">
                    <a:lumMod val="90000"/>
                    <a:lumOff val="10000"/>
                  </a:schemeClr>
                </a:solidFill>
              </a:rPr>
              <a:t>drop.txt</a:t>
            </a:r>
          </a:p>
          <a:p>
            <a:pPr>
              <a:lnSpc>
                <a:spcPts val="3000"/>
              </a:lnSpc>
            </a:pPr>
            <a:r>
              <a:rPr lang="en-US" sz="1800" dirty="0">
                <a:solidFill>
                  <a:schemeClr val="tx1">
                    <a:lumMod val="90000"/>
                    <a:lumOff val="10000"/>
                  </a:schemeClr>
                </a:solidFill>
              </a:rPr>
              <a:t>c</a:t>
            </a:r>
            <a:r>
              <a:rPr lang="en-US" sz="1800" dirty="0" smtClean="0">
                <a:solidFill>
                  <a:schemeClr val="tx1">
                    <a:lumMod val="90000"/>
                    <a:lumOff val="10000"/>
                  </a:schemeClr>
                </a:solidFill>
              </a:rPr>
              <a:t>hannel.txt</a:t>
            </a:r>
            <a:endParaRPr lang="en-US" sz="1800" dirty="0">
              <a:solidFill>
                <a:schemeClr val="tx1">
                  <a:lumMod val="90000"/>
                  <a:lumOff val="10000"/>
                </a:schemeClr>
              </a:solidFill>
            </a:endParaRPr>
          </a:p>
        </p:txBody>
      </p:sp>
      <p:pic>
        <p:nvPicPr>
          <p:cNvPr id="8" name="copy.wav">
            <a:hlinkClick r:id="" action="ppaction://media"/>
          </p:cNvPr>
          <p:cNvPicPr>
            <a:picLocks noRot="1" noChangeAspect="1"/>
          </p:cNvPicPr>
          <p:nvPr>
            <a:wavAudioFile r:embed="rId2" name="copy.wav"/>
          </p:nvPr>
        </p:nvPicPr>
        <p:blipFill>
          <a:blip r:embed="rId5" cstate="print"/>
          <a:stretch>
            <a:fillRect/>
          </a:stretch>
        </p:blipFill>
        <p:spPr>
          <a:xfrm>
            <a:off x="9360532" y="4288668"/>
            <a:ext cx="399988" cy="399988"/>
          </a:xfrm>
          <a:prstGeom prst="rect">
            <a:avLst/>
          </a:prstGeom>
        </p:spPr>
      </p:pic>
    </p:spTree>
    <p:custDataLst>
      <p:tags r:id="rId1"/>
    </p:custDataLst>
  </p:cSld>
  <p:clrMapOvr>
    <a:masterClrMapping/>
  </p:clrMapOvr>
  <p:transition advClick="0" advTm="0">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567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THEME_BG_IMAGE" val=""/>
  <p:tag name="MMPROD_TAG_VCONFIG" val="PD94bWwgdmVyc2lvbj0iMS4wIiBlbmNvZGluZz0iVVRGLTgiPz4NCjxjb25maWd1cmF0aW9uPg0KCTxicmFuZGluZz4NCgkJPHVpZm9udCBuYW1lPSJGT05UX05PVEVTX1RFWFQiIHZhbHVlPSJWZXJkYW5hLDksZmFsc2UsZmFsc2UsZmFsc2UiLz4NCgk8L2JyYW5kaW5nPg0KCTxjb2xvcnM+DQoJCTx1aWNvbG9yIG5hbWU9InByaW1hcnkiIHZhbHVlPSIweDZGODQ4OCIvPg0KCQk8dWljb2xvciBuYW1lPSJnbG93IiB2YWx1ZT0iMHgzNUQzMzQiLz4NCgkJPHVpY29sb3IgbmFtZT0idGV4dCIgdmFsdWU9IjB4RkZGRkZGIi8+DQoJCTx1aWNvbG9yIG5hbWU9ImxpZ2h0IiB2YWx1ZT0iMHg0RTVENjAiLz4NCgkJPHVpY29sb3IgbmFtZT0ic2hhZG93IiB2YWx1ZT0iMHgwMDAwMDAiLz4NCgkJPHVpY29sb3IgbmFtZT0iYmFja2dyb3VuZCIgdmFsdWU9IjB4NzI3OTcxIi8+DQoJPC9jb2xvcnM+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DQoJCTx1aXNob3cgbmFtZT0iYWx3YXlzU2NydW5jaCIgdmFsdWU9ImZhbHNlIi8+DQoJCTx1aXNob3cgbmFtZT0iaW5pdGlhbGRpc3BsYXltb2RlaXNub3JtYWwiIHZhbHVlPSJ0cnVlIi8+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DQoJCTx1aWZvbnQgbmFtZT0iRk9OVF9QUkVTRU5UQVRJT05OQU1FIiB2YWx1ZT0iVmVyZGFuYSwxNCxmYWxzZSxmYWxzZSx0cnVlIi8+DQoJCTx1aWZvbnQgbmFtZT0iRk9OVF9QUkVTRU5URVJOQU1FIiB2YWx1ZT0iVmVyZGFuYSwxMCx0cnVlLGZhbHNlLHRydWUiLz4NCgkJPHVpZm9udCBuYW1lPSJGT05UX1BSRVNFTlRFUlRJVExFIiB2YWx1ZT0iVmVyZGFuYSwxMCxmYWxzZSxmYWxzZSx0cnVlIi8+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DQoJCTx1aWZvbnQgbmFtZT0iRk9OVF9USFVNQiIgdmFsdWU9IlZlcmRhbmEsOSxmYWxzZSxmYWxzZSx0cnVlIi8+DQoJCTx1aWZvbnQgbmFtZT0iRk9OVF9CSU9XSU4iIHZhbHVlPSJWZXJkYW5hLDExLGZhbHNlLGZhbHNlLGZhbHNlIi8+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DQoJCTx1aWZvbnQgbmFtZT0iRk9OVF9RVUlaUE9EX1FVRVNUSU9OX1NDT1JFIiB2YWx1ZT0iVmVyZGFuYSw5LGZhbHNlLGZhbHNlLHRydWUiLz4NCgkJPHVpZm9udCBuYW1lPSJGT05UX1FVSVpQT0RfUVVFU1RJT05fU0NPUkVfVkFMVUUiIHZhbHVlPSJWZXJkYW5hLDksdHJ1ZSxmYWxzZSx0cnVlIi8+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DQoJCTx1aWZvbnQgbmFtZT0iRk9OVF9RVUlaUE9EX1FVSVpfTUFYU0NPUkVfVkFMVUUiIHZhbHVlPSJWZXJkYW5hLDksdHJ1ZSxmYWxzZSx0cnVlIi8+DQoJCTx1aWZvbnQgbmFtZT0iRk9OVF9RVUlaUE9EX1FVSVpfUEFTU1NDT1JFIiB2YWx1ZT0iVmVyZGFuYSw5LGZhbHNlLGZhbHNlLHRydWUiLz4NCgkJPHVpZm9udCBuYW1lPSJGT05UX1FVSVpQT0RfUVVJWl9QQVNTU0NPUkVfVkFMVUUiIHZhbHVlPSJWZXJkYW5hLDksdHJ1ZSxmYWxzZSx0cnVlIi8+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DQoJCTx1aXRleHQgbmFtZT0iU0NSVUJCQVJTVEFUVVNfTk9BVURJTyIgdmFsdWU9Ik5vIEF1ZGlvIi8+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DQoJCTx1aXRleHQgbmFtZT0iU0NSVUJCQVJTVEFUVVNfUkVWSUVXUVVJWiIgdmFsdWU9IlJldmlld2luZyBRdWl6Ii8+DQoJCTwhLS0gc3Vic3RpdHV0aW9uOiAlbSA9PSBtaW51dGVzIHJlbWFpbmluZyAtLT4NCgkJPCEtLSBzdWJzdGl0dXRpb246ICVzID09IHNlY29uZHMgcmVtYWluaW5nIC0tPg0KCQk8dWl0ZXh0IG5hbWU9IkVMQVBTRUQiIHZhbHVlPSIlbSBNaW51dGVzICVzIFNlY29uZHMgUmVtYWluaW5nIi8+DQoJCTx1aXRleHQgbmFtZT0iTk9URk9VTkQiIHZhbHVlPSJOb3RoaW5nIEZvdW5kIi8+DQoJCTx1aXRleHQgbmFtZT0iQVRUQUNITUVOVFMiIHZhbHVlPSJBdHRhY2htZW50cyIvPg0KCQk8IS0tIHN1YnN0aXR1dGlvbjogJXAgPT0gY3VycmVudCBzcGVha2VyJ3MgdGl0bGUgLS0+DQoJCTx1aXRleHQgbmFtZT0iQklPV0lOX1RJVExFIiB2YWx1ZT0iQmlvOiAlcCIvPg0KCQk8dWl0ZXh0IG5hbWU9IkJJT0JUTl9USVRMRSIgdmFsdWU9IkJpbyIvPg0KCQk8dWl0ZXh0IG5hbWU9IkRJVklERVJCVE5fVElUTEUiIHZhbHVlPSJ8Ii8+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DQoJCTwhLS1xdWl6IHBvZCBhbmQgbWVzc2FnZSBib3ggdGV4dHMtLT4NCgkJPHVpdGV4dCBuYW1lPSJRVUlaUE9EX1FVSVpfQVRURU1QVCIgdmFsdWU9IlF1aXogQXR0ZW1wdDoiLz4NCgkJPHVpdGV4dCBuYW1lPSJRVUlaUE9EX1FVSVpfQVRURU1QVF9WQUxVRSIgdmFsdWU9IiVuIG9mICV0Ii8+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DQoJCTx1aXRleHQgbmFtZT0iUVVJWlBPRF9RVUlaQVRNUFRfSU5GIiB2YWx1ZT0iSW5maW5pdGUiLz4NCgkJPHVpdGV4dCBuYW1lPSJRVUlaUE9EX1FVRVNBVE1QVF9JTkYiIHZhbHVlPSJJbmZpbml0ZSIvPg0KCQk8dWl0ZXh0IG5hbWU9IldBUk5JTkdNU0dfWUVTU1RSSU5HIiB2YWx1ZT0iWWVzIi8+DQoJCTx1aXRleHQgbmFtZT0iV0FSTklOR01TR19OT1NUUklORyIgdmFsdWU9Ik5vIi8+DQoJCTx1aXRleHQgbmFtZT0iV0FSTklOR01TR19USVRMRVNUUklORyIgdmFsdWU9IlF1aXogTmF2aWdhdGlvbiBXYXJuaW5nIi8+DQoJCTx1aXRleHQgbmFtZT0iV0FSTklOR01TR19NU0dTVFJJTkciIHZhbHVlPSJUaGVyZSBhcmUgdW4tYXR0ZW1wdGVkIHF1ZXN0aW9ucyBpbiB0aGlzIFF1aXouJiN4QTsmI3hBO0NsaWNraW5nIFllcyB3aWxsIHRha2UgeW91IG91dCBvZiB0aGUgUXVpei4gQ2xpY2sgTm8gdG8gY29udGludWUgdGhlIFF1aXouIi8+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DQoJCTx1aXRleHQgbmFtZT0iRE9DV1JBUF9USVRMRSIgdmFsdWU9IlByZXNlbnRlciBGaWxlIEF0dGFjaG1lbnQiLz4NCgkJPHVpdGV4dCBuYW1lPSJET0NXUkFQX01TRyIgdmFsdWU9IlNhdmUgdG8gTXkgQ29tcHV0ZXIiLz4NCgkJPHVpdGV4dCBuYW1lPSJET0NXUkFQX1BST01QVCIgdmFsdWU9IkNsaWNrIHRvIERvd25sb2FkIi8+DQoJPC9sYW5ndWFnZT4NCgk8bGFuZ3VhZ2UgaWQ9ImRl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kZvbGllICVuIi8+DQoJCTwhLS0gc3Vic3RpdHV0aW9uOiAlbiA9PSBzbGlkZSBudW1iZXIgLS0+DQoJCTwhLS0gc3Vic3RpdHV0aW9uOiAldCA9PSB0b3RhbCBzbGlkZSBjb3VudCAtLT4NCgkJPHVpdGV4dCBuYW1lPSJTQ1JVQkJBUlNUQVRVU19TTElERUlORk8iIHZhbHVlPSJGb2xpZSAlbiAvICV0IHwgIi8+DQoJCTx1aXRleHQgbmFtZT0iU0NSVUJCQVJTVEFUVVNfU1RPUFBFRCIgdmFsdWU9IkJlZW5kZXQiLz4NCgkJPHVpdGV4dCBuYW1lPSJTQ1JVQkJBUlNUQVRVU19QTEFZSU5HIiB2YWx1ZT0iV2llZGVyZ2FiZSIvPg0KCQk8dWl0ZXh0IG5hbWU9IlNDUlVCQkFSU1RBVFVTX05PQVVESU8iIHZhbHVlPSJLZWluIEF1ZGlvIi8+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DQoJCTx1aXRleHQgbmFtZT0iU0NSVUJCQVJTVEFUVVNfUkVWSUVXUVVJWiIgdmFsdWU9Ik5vY2htYWxzIGR1cmNoc2VoZW4iLz4NCgkJPCEtLSBzdWJzdGl0dXRpb246ICVtID09IG1pbnV0ZXMgcmVtYWluaW5nIC0tPg0KCQk8IS0tIHN1YnN0aXR1dGlvbjogJXMgPT0gc2Vjb25kcyByZW1haW5pbmcgLS0+DQoJCTx1aXRleHQgbmFtZT0iRUxBUFNFRCIgdmFsdWU9IlJlc3RkYXVlcjogJW0gTWludXRlbiAlcyBTZWt1bmRlbiIvPg0KCQk8dWl0ZXh0IG5hbWU9Ik5PVEZPVU5EIiB2YWx1ZT0iTmljaHRzIGdlZnVuZGVuIi8+DQoJCTx1aXRleHQgbmFtZT0iQVRUQUNITUVOVFMiIHZhbHVlPSJBbmxhZ2VuIi8+DQoJCTwhLS0gc3Vic3RpdHV0aW9uOiAlcCA9PSBjdXJyZW50IHNwZWFrZXIncyB0aXRsZSAtLT4NCgkJPHVpdGV4dCBuYW1lPSJCSU9XSU5fVElUTEUiIHZhbHVlPSJTcHJlY2hlcjogJXAiLz4NCgkJPHVpdGV4dCBuYW1lPSJCSU9CVE5fVElUTEUiIHZhbHVlPSJTcHJlY2hlciIvPg0KCQk8dWl0ZXh0IG5hbWU9IkRJVklERVJCVE5fVElUTEUiIHZhbHVlPSJ8Ii8+DQoJCTx1aXRleHQgbmFtZT0iQ09OVEFDVEJUTl9USVRMRSIgdmFsdWU9IktvbnRha3QiLz4NCgkJPHVpdGV4dCBuYW1lPSJUQUJfUVVJWiIgdmFsdWU9IlF1aXoiLz4NCgkJPHVpdGV4dCBuYW1lPSJUQUJfT1VUTElORSIgdmFsdWU9IlN0cnVrdHVyIi8+DQoJCTx1aXRleHQgbmFtZT0iVEFCX1RIVU1CIiB2YWx1ZT0iTWluaWF0dXIiLz4NCgkJPHVpdGV4dCBuYW1lPSJUQUJfTk9URVMiIHZhbHVlPSJOb3RpemVuIi8+DQoJCTx1aXRleHQgbmFtZT0iVEFCX1NFQVJDSCIgdmFsdWU9IlN1Y2hlbiIvPg0KCQk8dWl0ZXh0IG5hbWU9IlNMSURFX0hFQURJTkciIHZhbHVlPSJGb2xpZW50aXRlbCIvPg0KCQk8dWl0ZXh0IG5hbWU9IkRVUkFUSU9OX0hFQURJTkciIHZhbHVlPSJEYXVlciIvPg0KCQk8dWl0ZXh0IG5hbWU9IlNFQVJDSF9IRUFESU5HIiB2YWx1ZT0iVGV4dCBzdWNoZW46Ii8+DQoJCTx1aXRleHQgbmFtZT0iVEhVTUJfSEVBRElORyIgdmFsdWU9IkZvbGllIi8+DQoJCTx1aXRleHQgbmFtZT0iVEhVTUJfSU5GTyIgdmFsdWU9IkZvbGllbnRpdGVsL0RhdWVyIi8+DQoJCTx1aXRleHQgbmFtZT0iQVRUQUNITkFNRV9IRUFESU5HIiB2YWx1ZT0iRGF0ZWluYW1lIi8+DQoJCTx1aXRleHQgbmFtZT0iQVRUQUNIU0laRV9IRUFESU5HIiB2YWx1ZT0iR3LDtsOfZSIvPg0KCQk8dWl0ZXh0IG5hbWU9IlNMSURFX05PVEVTIiB2YWx1ZT0iRm9saWVubm90aXplbiIvPg0KCQk8IS0tcXVpeiBwb2QgYW5kIG1lc3NhZ2UgYm94IHRleHRzLS0+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DQoJCTx1aXRleHQgbmFtZT0iUVVJWlBPRF9RVUVTVFlQRV9TVlkiIHZhbHVlPSJVbWZyYWdlIi8+DQoJCTx1aXRleHQgbmFtZT0iUVVJWlBPRF9RVUlaQVRNUFRfSU5GIiB2YWx1ZT0iVW5lbmRsaWNoIi8+DQoJCTx1aXRleHQgbmFtZT0iUVVJWlBPRF9RVUVTQVRNUFRfSU5GIiB2YWx1ZT0iVW5lbmRsaWNoIi8+DQoJCTx1aXRleHQgbmFtZT0iV0FSTklOR01TR19ZRVNTVFJJTkciIHZhbHVlPSJKYSIvPg0KCQk8dWl0ZXh0IG5hbWU9IldBUk5JTkdNU0dfTk9TVFJJTkciIHZhbHVlPSJOZWluIi8+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DQoJCTwhLS0gc3Vic3RpdHV0aW9uOiAlbiA9PSBzbGlkZSBudW1iZXIgLS0+DQoJCTx1aXRleHQgbmFtZT0iQk9PS01BUksiIHZhbHVlPSJBZG9iZSBQcmVzZW50ZXIgLSAlcCIvPg0KCQk8IS0tIHN1YnN0aXR1dGlvbjogJXAgPT0gcHJlc2VudGF0aW9uIHRpdGxlIC0tPg0KCQk8IS0tIHN1YnN0aXR1dGlvbjogJXMgPT0gc2xpZGUgdGl0bGUgLS0+DQoJCTwhLS0gc3Vic3RpdHV0aW9uOiAlbiA9PSBzbGlkZSBudW1iZXIgLS0+DQoJCTx1aXRleHQgbmFtZT0iQk9PS01BUktTTElERSIgdmFsdWU9IkFkb2JlIFByZXNlbnRlciAtICVwICVzIi8+DQoJCTx1aXRleHQgbmFtZT0iU0hPV1NJREVCQVIiIHZhbHVlPSJEZW4gVGVpbG5laG1lcm4gZGllIFNlaXRlbmxlaXN0ZSBhbnplaWdlbiIvPg0KCQk8dWl0ZXh0IG5hbWU9Ik1VVEUiIHZhbHVlPSJUb24gYXVzIi8+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DQoJPGxhbmd1YWdlIGlkPSJmciI+DQoJCTwhLS0gZm9ybWF0IGZvciB1aWZvbnQgdmFsdWUgaXMgImZvbnQsc2l6ZSxpc2JvbGQsaXNpdGFsaWMsaXNzaGFkb3dlZCIgLS0+DQoJCTx1aWZvbnQgbmFtZT0iRk9OVF9RVUlaWklORyIgdmFsdWU9IlZlcmRhbmEsOSxmYWxzZSxmYWxzZSxmYWxzZSIvPg0KCQk8dWlmb250IG5hbWU9IkZPTlRfU0NSVUJTVEFUVVMiIHZhbHVlPSJWZXJkYW5hLDksdHJ1ZSxmYWxzZSx0cnVlIi8+DQoJCTx1aWZvbnQgbmFtZT0iRk9OVF9TQ1JVQlRJTUUiIHZhbHVlPSJWZXJkYW5hLDksZmFsc2UsZmFsc2UsdHJ1ZSIvPg0KCQk8dWlmb250IG5hbWU9IkZPTlRfRUxBUFNFRFRJTUUiIHZhbHVlPSJWZXJkYW5hLDksdHJ1ZSxmYWxzZSx0cnVlIi8+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DQoJCTx1aWZvbnQgbmFtZT0iRk9OVF9PVVRMSU5FIiB2YWx1ZT0iVmVyZGFuYSwxMSxmYWxzZSxmYWxzZSx0cnVlIi8+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DQoJCTx1aWZvbnQgbmFtZT0iRk9OVF9XSU5USVRMRSIgdmFsdWU9IlZlcmRhbmEsOSxmYWxzZSxmYWxzZSx0cnVlIi8+DQoJCTx1aWZvbnQgbmFtZT0iRk9OVF9BVFRBQ0hNRU5UUyIgdmFsdWU9IlZlcmRhbmEsMTEsZmFsc2UsZmFsc2UsdHJ1ZSIvPg0KCQk8IS0tcXVpeiBwb2QgYW5kIG1lc3NhZ2UgYm94IHRleHQgZm9udHMtLT4NCgkJPHVpZm9udCBuYW1lPSJGT05UX01TR0JPWF9XSU5USVRMRSIgdmFsdWU9IlZlcmRhbmEsMTEsdHJ1ZSxmYWxzZSx0cnVlIi8+DQoJCTx1aWZvbnQgbmFtZT0iRk9OVF9NU0dCT1hfTVNHIiB2YWx1ZT0iVmVyZGFuYSwxMSxmYWxzZSxmYWxzZSx0cnVlIi8+DQoJCTx1aWZvbnQgbmFtZT0iRk9OVF9NU0dCT1hfT1BUSU9OUyIgdmFsdWU9IlZlcmRhbmEsOSx0cnVlLGZhbHNlLHRydWUiLz4NCgkJPHVpZm9udCBuYW1lPSJGT05UX1FVSVpQT0RfUVVJWl9USVRMRSIgdmFsdWU9IlZlcmRhbmEsMTEsdHJ1ZSxmYWxzZSx0cnVlIi8+DQoJCTx1aWZvbnQgbmFtZT0iRk9OVF9RVUlaUE9EX1FVSVpfQVRURU1QVCIgdmFsdWU9IlZlcmRhbmEsOSxmYWxzZSxmYWxzZSx0cnVlIi8+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DQoJCTx1aWZvbnQgbmFtZT0iRk9OVF9RVUlaUE9EX1FVRVNUSU9OX0FUVEVNUFRfVkFMVUUiIHZhbHVlPSJWZXJkYW5hLDksdHJ1ZSxmYWxzZSx0cnVlIi8+DQoJCTx1aWZvbnQgbmFtZT0iRk9OVF9RVUlaUE9EX1FVRVNUSU9OX1RBRyIgdmFsdWU9IlZlcmRhbmEsMTEsdHJ1ZSxmYWxzZSx0cnVlIi8+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DQoJCTx1aWZvbnQgbmFtZT0iRk9OVF9RVUlaUE9EX1FVSVpfUVVFU1RJT05fQVRURU1QVEVEX1ZBTFVFIiB2YWx1ZT0iVmVyZGFuYSw5LHRydWUsZmFsc2UsdHJ1ZSIvPg0KCQk8dWlmb250IG5hbWU9IkZPTlRfUVVJWlBPRF9RVUlaX1NDT1JFX1RBRyIgdmFsdWU9IlZlcmRhbmEsMTEsdHJ1ZSxmYWxzZSx0cnVlIi8+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DQoJCTwhLS0gc3Vic3RpdHV0aW9uOiAlbiA9PSBzbGlkZSBudW1iZXIgLS0+DQoJCTx1aXRleHQgbmFtZT0iVU5OQU1FRFNMSURFVElUTEUiIHZhbHVlPSJEaWFwb3NpdGl2ZSAlbiIvPg0KCQk8IS0tIHN1YnN0aXR1dGlvbjogJW4gPT0gc2xpZGUgbnVtYmVyIC0tPg0KCQk8IS0tIHN1YnN0aXR1dGlvbjogJXQgPT0gdG90YWwgc2xpZGUgY291bnQgLS0+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DQoJCTx1aXRleHQgbmFtZT0iU0NSVUJCQVJTVEFUVVNfVklEUExBWUlORyIgdmFsdWU9IkxlY3R1cmUgdmlkw6lvIGVuIGNvdXJzIi8+DQoJCTx1aXRleHQgbmFtZT0iU0NSVUJCQVJTVEFUVVNfTE9BRElORyIgdmFsdWU9IkNoYXJnZW1lbnQgZW4gY291cnMiLz4NCgkJPHVpdGV4dCBuYW1lPSJTQ1JVQkJBUlNUQVRVU19CVUZGRVJJTkciIHZhbHVlPSJNaXNlIGVuIG3DqW1vaXJlIi8+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DQoJCTx1aXRleHQgbmFtZT0iRUxBUFNFRCIgdmFsdWU9IiVtIG1pbnV0ZXMgJXMgc2Vjb25kZXMgcmVzdGFudGVzIi8+DQoJCTx1aXRleHQgbmFtZT0iTk9URk9VTkQiIHZhbHVlPSJSaWVuIHRyb3V2w6kiLz4NCgkJPHVpdGV4dCBuYW1lPSJBVFRBQ0hNRU5UUyIgdmFsdWU9IlBpw6hjZXMgam9pbnRlcyIvPg0KCQk8IS0tIHN1YnN0aXR1dGlvbjogJXAgPT0gY3VycmVudCBzcGVha2VyJ3MgdGl0bGUgLS0+DQoJCTx1aXRleHQgbmFtZT0iQklPV0lOX1RJVExFIiB2YWx1ZT0iQmlvIDogJXAiLz4NCgkJPHVpdGV4dCBuYW1lPSJCSU9CVE5fVElUTEUiIHZhbHVlPSJCaW8gOiIvPg0KCQk8dWl0ZXh0IG5hbWU9IkRJVklERVJCVE5fVElUTEUiIHZhbHVlPSJ8Ii8+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DQoJCTx1aXRleHQgbmFtZT0iUVVJWlBPRF9RVUlaX1NDT1JFIiB2YWx1ZT0iTm90ZSBvYnRlbnVlIDoiLz4NCgkJPHVpdGV4dCBuYW1lPSJRVUlaUE9EX1FVSVpfUEFTU1NDT1JFIiB2YWx1ZT0iTm90ZSBkJ2FkbWlzc2liaWxpdMOpwqA6Ii8+DQoJCTx1aXRleHQgbmFtZT0iUVVJWlBPRF9RVUlaX01BWFNDT1JFIiB2YWx1ZT0iTm90ZSBtYXhpbWFsZSA6Ii8+DQoJCTx1aXRleHQgbmFtZT0iUVVJWlBPRF9RVUVTQVRNUFRfU1RSIiB2YWx1ZT0iVGVudGF0aXZlIDogJW4gc3VyICV0Ii8+DQoJCTx1aXRleHQgbmFtZT0iUVVJWlBPRF9RVUVTVFlQRV9TVFIiIHZhbHVlPSJUeXBlOiAlcyIvPg0KCQk8dWl0ZXh0IG5hbWU9IlFVSVpQT0RfUVVFU1RZUEVfR1JEIiB2YWx1ZT0iTm90w6kiLz4NCgkJPHVpdGV4dCBuYW1lPSJRVUlaUE9EX1FVRVNUWVBFX1NWWSIgdmFsdWU9IkVucXXDqnRlIi8+DQoJCTx1aXRleHQgbmFtZT0iUVVJWlBPRF9RVUlaQVRNUFRfSU5GIiB2YWx1ZT0iSWxsaW1pdMOpIi8+DQoJCTx1aXRleHQgbmFtZT0iUVVJWlBPRF9RVUVTQVRNUFRfSU5GIiB2YWx1ZT0iSWxsaW1pdMOpIi8+DQoJCTx1aXRleHQgbmFtZT0iV0FSTklOR01TR19ZRVNTVFJJTkciIHZhbHVlPSJPdWkiLz4NCgkJPHVpdGV4dCBuYW1lPSJXQVJOSU5HTVNHX05PU1RSSU5HIiB2YWx1ZT0iTm9uIi8+DQoJCTx1aXRleHQgbmFtZT0iV0FSTklOR01TR19USVRMRVNUUklORyIgdmFsdWU9IkF2ZXJ0aXNzZW1lbnQgZGUgbmF2aWdhdGlvbiBkdSBxdWVzdGlvbm5haXJlIi8+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DQoJCTwhLS0gc3Vic3RpdHV0aW9uOiAlcCA9PSBwcmVzZW50YXRpb24gdGl0bGUgLS0+DQoJCTwhLS0gc3Vic3RpdHV0aW9uOiAlcyA9PSBzbGlkZSB0aXRsZSAtLT4NCgkJPCEtLSBzdWJzdGl0dXRpb246ICVuID09IHNsaWRlIG51bWJlciAtLT4NCgkJPHVpdGV4dCBuYW1lPSJCT09LTUFSSyIgdmFsdWU9IkFkb2JlIFByZXNlbnRlciAtICVwIi8+DQoJCTwhLS0gc3Vic3RpdHV0aW9uOiAlcCA9PSBwcmVzZW50YXRpb24gdGl0bGUgLS0+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DQoJCTx1aWZvbnQgbmFtZT0iRk9OVF9QUkVTRU5URVJUSVRMRSIgdmFsdWU9IlZlcmRhbmEsMTE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DQoJCTwhLS0gc3Vic3RpdHV0aW9uOiAlbiA9PSBzbGlkZSBudW1iZXIgLS0+DQoJCTwhLS0gc3Vic3RpdHV0aW9uOiAldCA9PSB0b3RhbCBzbGlkZSBjb3VudCAtLT4NCgkJPHVpdGV4dCBuYW1lPSJTQ1JVQkJBUlNUQVRVU19TTElERUlORk8iIHZhbHVlPSLjgrnjg6njgqTjg4kgOiAlbiAvICV0IHwgIi8+DQoJCTx1aXRleHQgbmFtZT0iU0NSVUJCQVJTVEFUVVNfU1RPUFBFRCIgdmFsdWU9IuWBnOatoiIvPg0KCQk8dWl0ZXh0IG5hbWU9IlNDUlVCQkFSU1RBVFVTX1BMQVlJTkciIHZhbHVlPSLlho3nlJ/kuK0iLz4NCgkJPHVpdGV4dCBuYW1lPSJTQ1JVQkJBUlNUQVRVU19OT0FVRElPIiB2YWx1ZT0i6Z+z5aOw44Gq44GXIi8+DQoJCTx1aXRleHQgbmFtZT0iU0NSVUJCQVJTVEFUVVNfVklEUExBWUlORyIgdmFsdWU9IuODk+ODh+OCquWGjeeUn+S4rSIvPg0KCQk8dWl0ZXh0IG5hbWU9IlNDUlVCQkFSU1RBVFVTX0xPQURJTkciIHZhbHVlPSLjg63jg7zjg4nkuK0iLz4NCgkJPHVpdGV4dCBuYW1lPSJTQ1JVQkJBUlNUQVRVU19CVUZGRVJJTkciIHZhbHVlPSLjg5Djg4Pjg5XjgqHkuK0iLz4NCgkJPHVpdGV4dCBuYW1lPSJTQ1JVQkJBUlNUQVRVU19RVUVTVElPTiIgdmFsdWU9IuizquWVj+OBq+etlOOBiOOBpuS4i+OBleOBhCIvPg0KCQk8dWl0ZXh0IG5hbWU9IlNDUlVCQkFSU1RBVFVTX1JFVklFV1FVSVoiIHZhbHVlPSLjgq/jgqTjgrrjgpLjg6zjg5Pjg6Xjg7zjgZfjgabjgYTjgb7jgZkiLz4NCgkJPCEtLSBzdWJzdGl0dXRpb246ICVtID09IG1pbnV0ZXMgcmVtYWluaW5nIC0tPg0KCQk8IS0tIHN1YnN0aXR1dGlvbjogJXMgPT0gc2Vjb25kcyByZW1haW5pbmcgLS0+DQoJCTx1aXRleHQgbmFtZT0iRUxBUFNFRCIgdmFsdWU9Iuaui+OCiiA6ICVtIOWIhiAlcyDnp5IiLz4NCgkJPHVpdGV4dCBuYW1lPSJOT1RGT1VORCIgdmFsdWU9IuS9leOCguimi+OBpOOBi+OCiuOBvuOBm+OCkyIvPg0KCQk8dWl0ZXh0IG5hbWU9IkFUVEFDSE1FTlRTIiB2YWx1ZT0i5re75LuYIi8+DQoJCTwhLS0gc3Vic3RpdHV0aW9uOiAlcCA9PSBjdXJyZW50IHNwZWFrZXIncyB0aXRsZSAtLT4NCgkJPHVpdGV4dCBuYW1lPSJCSU9XSU5fVElUTEUiIHZhbHVlPSLntYzmrbQgOiAlcCIvPg0KCQk8dWl0ZXh0IG5hbWU9IkJJT0JUTl9USVRMRSIgdmFsdWU9Iue1jOattCIvPg0KCQk8dWl0ZXh0IG5hbWU9IkRJVklERVJCVE5fVElUTEUiIHZhbHVlPSJ8Ii8+DQoJCTx1aXRleHQgbmFtZT0iQ09OVEFDVEJUTl9USVRMRSIgdmFsdWU9IuOBiuWVj+OBhOWQiOOCj+OBmyIvPg0KCQk8dWl0ZXh0IG5hbWU9IlRBQl9RVUlaIiB2YWx1ZT0i44Kv44Kk44K6Ii8+DQoJCTx1aXRleHQgbmFtZT0iVEFCX09VVExJTkUiIHZhbHVlPSLjgqLjgqbjg4jjg6njgqTjg7MiLz4NCgkJPHVpdGV4dCBuYW1lPSJUQUJfVEhVTUIiIHZhbHVlPSLjgrXjg6Djg43jg7zjg6siLz4NCgkJPHVpdGV4dCBuYW1lPSJUQUJfTk9URVMiIHZhbHVlPSLjg47jg7zjg4giLz4NCgkJPHVpdGV4dCBuYW1lPSJUQUJfU0VBUkNIIiB2YWx1ZT0i5qSc57SiIi8+DQoJCTx1aXRleHQgbmFtZT0iU0xJREVfSEVBRElORyIgdmFsdWU9IuOCueODqeOCpOODieOCv+OCpOODiOODqyIvPg0KCQk8dWl0ZXh0IG5hbWU9IkRVUkFUSU9OX0hFQURJTkciIHZhbHVlPSLplbfjgZUiLz4NCgkJPHVpdGV4dCBuYW1lPSJTRUFSQ0hfSEVBRElORyIgdmFsdWU9IuaknOe0ouOBmeOCi+ODhuOCreOCueODiCA6ICIvPg0KCQk8dWl0ZXh0IG5hbWU9IlRIVU1CX0hFQURJTkciIHZhbHVlPSLjgrnjg6njgqTjg4kiLz4NCgkJPHVpdGV4dCBuYW1lPSJUSFVNQl9JTkZPIiB2YWx1ZT0i44K544Op44Kk44OJ44K/44Kk44OI44OrIC8g6ZW344GVIi8+DQoJCTx1aXRleHQgbmFtZT0iQVRUQUNITkFNRV9IRUFESU5HIiB2YWx1ZT0i44OV44Kh44Kk44Or5ZCNIi8+DQoJCTx1aXRleHQgbmFtZT0iQVRUQUNIU0laRV9IRUFESU5HIiB2YWx1ZT0i44K144Kk44K6Ii8+DQoJCTx1aXRleHQgbmFtZT0iU0xJREVfTk9URVMiIHZhbHVlPSLjgrnjg6njgqTjg4njg47jg7zjg4giLz4NCgkJPCEtLXF1aXogcG9kIGFuZCBtZXNzYWdlIGJveCB0ZXh0cy0tPg0KCQk8dWl0ZXh0IG5hbWU9IlFVSVpQT0RfUVVJWl9BVFRFTVBUIiB2YWx1ZT0i44Kv44Kk44K66Kmm6KGM5Zue5pWwIDogIi8+DQoJCTx1aXRleHQgbmFtZT0iUVVJWlBPRF9RVUlaX0FUVEVNUFRfVkFMVUUiIHZhbHVlPSIlbiAvICV0Ii8+DQoJCTx1aXRleHQgbmFtZT0iUVVJWlBPRF9RVUlaX1NDT1JFIiB2YWx1ZT0i44K544Kz44KiIDogIi8+DQoJCTx1aXRleHQgbmFtZT0iUVVJWlBPRF9RVUlaX1BBU1NTQ09SRSIgdmFsdWU9IuWQiOagvOeCuSA6Ii8+DQoJCTx1aXRleHQgbmFtZT0iUVVJWlBPRF9RVUlaX01BWFNDT1JFIiB2YWx1ZT0i5pyA6auY5b6X54K5IDogIi8+DQoJCTx1aXRleHQgbmFtZT0iUVVJWlBPRF9RVUVTQVRNUFRfU1RSIiB2YWx1ZT0i6Kmm6KGM5Zue5pWwIDogJW4gLyAldCIvPg0KCQk8dWl0ZXh0IG5hbWU9IlFVSVpQT0RfUVVFU1RZUEVfU1RSIiB2YWx1ZT0i44K/44Kk44OXIDogJXMiLz4NCgkJPHVpdGV4dCBuYW1lPSJRVUlaUE9EX1FVRVNUWVBFX0dSRCIgdmFsdWU9IuipleS+oSIvPg0KCQk8dWl0ZXh0IG5hbWU9IlFVSVpQT0RfUVVFU1RZUEVfU1ZZIiB2YWx1ZT0i44Ki44Oz44Kx44O844OIIi8+DQoJCTx1aXRleHQgbmFtZT0iUVVJWlBPRF9RVUlaQVRNUFRfSU5GIiB2YWx1ZT0i54Sh5Yi26ZmQIi8+DQoJCTx1aXRleHQgbmFtZT0iUVVJWlBPRF9RVUVTQVRNUFRfSU5GIiB2YWx1ZT0i54Sh5Yi26ZmQIi8+DQoJCTx1aXRleHQgbmFtZT0iV0FSTklOR01TR19ZRVNTVFJJTkciIHZhbHVlPSLjga/jgYQiLz4NCgkJPHVpdGV4dCBuYW1lPSJXQVJOSU5HTVNHX05PU1RSSU5HIiB2YWx1ZT0i44GE44GE44GIIi8+DQoJCTx1aXRleHQgbmFtZT0iV0FSTklOR01TR19USVRMRVNUUklORyIgdmFsdWU9IuOCr+OCpOOCuuOBruODiuODk+OCsuODvOOCt+ODp+ODs+OBq+mWouOBmeOCi+itpuWRiiIvPg0KCQk8dWl0ZXh0IG5hbWU9IldBUk5JTkdNU0dfTVNHU1RSSU5HIiB2YWx1ZT0i44GT44Gu44Kv44Kk44K644Gr44Gv44CB44G+44Gg6Kej562U44GX44Gm44GE44Gq44GE6LOq5ZWP44GM44GC44KK44G+44GZ44CCJiN4QTsmI3hBOyDjgq/jgqTjgrrjgpLntYLkuobjgZnjgovjgavjga/jgIHjgIzjga/jgYTjgI3jgpLjgq/jg6rjg4Pjgq/jgZfjgb7jgZnjgILjgq/jgqTjgrrjgpLntprooYzjgZnjgovjgavjga/jgIHjgIzjgYTjgYTjgYjjgI3jgpLjgq/jg6rjg4Pjgq/jgZfjgb7jgZnjgIIiLz4NCgkJPHVpdGV4dCBuYW1lPSJJTkZPUk1BVElPTl9IMjY0X0ZMQVNIUExBWUVSIiB2YWx1ZT0i44GK5L2/44GE44Gu44Kz44Oz44OU44Ol44O844K/44Gr54++5Zyo44Kk44Oz44K544OI44O844Or44GV44KM44Gm44GE44KLIEZsYXNoIFBsYXllciDjga7jg5Djg7zjgrjjg6fjg7Pjga/jgIHjgZPjga7jg5Pjg4fjgqrjgpLjgrXjg53jg7zjg4jjgZfjgabjgYTjgb7jgZvjgpPjgILmnIDmlrDjga4gRmxhc2ggUGxheWVyIOOCkuODgOOCpuODs+ODreODvOODieOBmeOCi+OBq+OBr+OAgeODk+ODh+OCqumgmOWfn+OCkuOCr+ODquODg+OCr+OBl+OBpuOBj+OBoOOBleOBhOOAgiIvPg0KCQk8IS0tIHN1YnN0aXR1dGlvbjogJXAgPT0gcHJlc2VudGF0aW9uIHRpdGxlIC0tPg0KCQk8IS0tIHN1YnN0aXR1dGlvbjogJXMgPT0gc2xpZGUgdGl0bGUgLS0+DQoJCTwhLS0gc3Vic3RpdHV0aW9uOiAlbiA9PSBzbGlkZSBudW1iZXIgLS0+DQoJCTx1aXRleHQgbmFtZT0iQk9PS01BUksiIHZhbHVlPSJBZG9iZSBQcmVzZW50ZXIgLSAlcCIvPg0KCQk8IS0tIHN1YnN0aXR1dGlvbjogJXAgPT0gcHJlc2VudGF0aW9uIHRpdGxlIC0tPg0KCQk8IS0tIHN1YnN0aXR1dGlvbjogJXMgPT0gc2xpZGUgdGl0bGUgLS0+DQoJCTwhLS0gc3Vic3RpdHV0aW9uOiAlbiA9PSBzbGlkZSBudW1iZXIgLS0+DQoJCTx1aXRleHQgbmFtZT0iQk9PS01BUktTTElERSIgdmFsdWU9IkFkb2JlIFByZXNlbnRlciAtICVwICVzIi8+DQoJCTx1aXRleHQgbmFtZT0iU0hPV1NJREVCQVIiIHZhbHVlPSLjgrXjgqTjg4njg5Djg7zjgpLlj4LliqDogIXjgavopovjgZvjgosiLz4NCgkJPHVpdGV4dCBuYW1lPSJNVVRFIiB2YWx1ZT0i44Of44Ol44O844OIIi8+DQoJCTx1aXRleHQgbmFtZT0iRE9DV1JBUF9USVRMRSIgdmFsdWU9IlByZXNlbnRlciDmt7vku5jjg5XjgqHjgqTjg6siLz4NCgkJPHVpdGV4dCBuYW1lPSJET0NXUkFQX01TRyIgdmFsdWU9IuODnuOCpOOCs+ODs+ODlOODpeODvOOCv+OBq+S/neWtmCIvPg0KCQk8dWl0ZXh0IG5hbWU9IkRPQ1dSQVBfUFJPTVBUIiB2YWx1ZT0i44Kv44Oq44OD44Kv44GX44Gm44OA44Km44Oz44Ot44O844OJIi8+DQoJPC9sYW5ndWFnZT4NCgk8bGFuZ3VhZ2UgaWQ9ImtvIj4NCgkJPCEtLSBmb3JtYXQgZm9yIHVpZm9udCB2YWx1ZSBpcyAiZm9udCxzaXplLGlzYm9sZCxpc2l0YWxpYyxpc3NoYWRvd2VkIiAtLT4NCgkJPHVpZm9udCBuYW1lPSJGT05UX1FVSVpaSU5HIiB2YWx1ZT0iVmVyZGFuYSw5LGZhbHNlLGZhbHNlLGZhbHNlIi8+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DQoJCTx1aWZvbnQgbmFtZT0iRk9OVF9PVVRMSU5FIiB2YWx1ZT0iVmVyZGFuYSwxMSxmYWxzZSxmYWxzZSx0cnVlIi8+DQoJCTx1aWZvbnQgbmFtZT0iRk9OVF9TRUFSQ0giIHZhbHVlPSJWZXJkYW5hLDExLGZhbHNlLGZhbHNlLHRydWUiLz4NCgkJPHVpZm9udCBuYW1lPSJGT05UX1RIVU1CIiB2YWx1ZT0iVmVyZGFuYSwxMSxmYWxzZSxmYWxzZSx0cnVlIi8+DQoJCTx1aWZvbnQgbmFtZT0iRk9OVF9CSU9XSU4iIHZhbHVlPSJWZXJkYW5hLDExLGZhbHNlLGZhbHNlLGZhbHNlIi8+DQoJCTx1aWZvbnQgbmFtZT0iRk9OVF9MSVNUSEVBRElORyIgdmFsdWU9IlZlcmRhbmEsMTEsZmFsc2UsZmFsc2UsZmFsc2UiLz4NCgkJPHVpZm9udCBuYW1lPSJGT05UX1dJTlRJVExFIiB2YWx1ZT0iVmVyZGFuYSwxMSxmYWxzZSxmYWxzZSx0cnVlIi8+DQoJCTx1aWZvbnQgbmFtZT0iRk9OVF9BVFRBQ0hNRU5UUyIgdmFsdWU9IlZlcmRhbmEsMTEsZmFsc2UsZmFsc2UsdHJ1ZSIvPg0KCQk8IS0tcXVpeiBwb2QgYW5kIG1lc3NhZ2UgYm94IHRleHQgZm9udHMtLT4NCgkJPHVpZm9udCBuYW1lPSJGT05UX01TR0JPWF9XSU5USVRMRSIgdmFsdWU9IlZlcmRhbmEsMTEsdHJ1ZSxmYWxzZSx0cnVlIi8+DQoJCTx1aWZvbnQgbmFtZT0iRk9OVF9NU0dCT1hfTVNHIiB2YWx1ZT0iVmVyZGFuYSwxMSxmYWxzZSxmYWxzZSx0cnVlIi8+DQoJCTx1aWZvbnQgbmFtZT0iRk9OVF9NU0dCT1hfT1BUSU9OUyIgdmFsdWU9IlZlcmRhbmEsOSx0cnVlLGZhbHNlLHRydWUiLz4NCgkJPHVpZm9udCBuYW1lPSJGT05UX1FVSVpQT0RfUVVJWl9USVRMRSIgdmFsdWU9IlZlcmRhbmEsMTEsdHJ1ZSxmYWxzZSx0cnVlIi8+DQoJCTx1aWZvbnQgbmFtZT0iRk9OVF9RVUlaUE9EX1FVSVpfQVRURU1QVCIgdmFsdWU9IlZlcmRhbmEsOSxmYWxzZSxmYWxzZSx0cnVlIi8+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DQoJCTx1aWZvbnQgbmFtZT0iRk9OVF9RVUlaUE9EX1FVRVNUSU9OX0FUVEVNUFRfVkFMVUUiIHZhbHVlPSJWZXJkYW5hLDksdHJ1ZSxmYWxzZSx0cnVlIi8+DQoJCTx1aWZvbnQgbmFtZT0iRk9OVF9RVUlaUE9EX1FVRVNUSU9OX1RBRyIgdmFsdWU9IlZlcmRhbmEsMTEsdHJ1ZSxmYWxzZSx0cnVlIi8+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DQoJCTx1aWZvbnQgbmFtZT0iRk9OVF9RVUlaUE9EX1FVSVpfUVVFU1RJT05fQVRURU1QVEVEX1ZBTFVFIiB2YWx1ZT0iVmVyZGFuYSw5LHRydWUsZmFsc2UsdHJ1ZSIvPg0KCQk8dWlmb250IG5hbWU9IkZPTlRfUVVJWlBPRF9RVUlaX1NDT1JFX1RBRyIgdmFsdWU9IlZlcmRhbmEsMTEsdHJ1ZSxmYWxzZSx0cnVlIi8+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DQoJCTwhLS0gc3Vic3RpdHV0aW9uOiAlbiA9PSBzbGlkZSBudW1iZXIgLS0+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DQoJCTwhLS0gc3Vic3RpdHV0aW9uOiAlcyA9PSBzZWNvbmRzIHJlbWFpbmluZyAtLT4NCgkJPHVpdGV4dCBuYW1lPSJFTEFQU0VEIiB2YWx1ZT0iJW3rtoQgJXPstIgg64Ko7J2MIi8+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DQoJCTx1aXRleHQgbmFtZT0iQklPQlROX1RJVExFIiB2YWx1ZT0i6rK966ClIOyGjOqwnCIvPg0KCQk8dWl0ZXh0IG5hbWU9IkRJVklERVJCVE5fVElUTEUiIHZhbHVlPSJ8Ii8+DQoJCTx1aXRleHQgbmFtZT0iQ09OVEFDVEJUTl9USVRMRSIgdmFsdWU9IuyXsOudveyymCIvPg0KCQk8dWl0ZXh0IG5hbWU9IlRBQl9RVUlaIiB2YWx1ZT0i7YC07KaIIi8+DQoJCTx1aXRleHQgbmFtZT0iVEFCX09VVExJTkUiIHZhbHVlPSLqsJzsmpQiLz4NCgkJPHVpdGV4dCBuYW1lPSJUQUJfVEhVTUIiIHZhbHVlPSLstpXshoztjJAiLz4NCgkJPHVpdGV4dCBuYW1lPSJUQUJfTk9URVMiIHZhbHVlPSLrhbjtirgiLz4NCgkJPHVpdGV4dCBuYW1lPSJUQUJfU0VBUkNIIiB2YWx1ZT0i6rKA7IOJIi8+DQoJCTx1aXRleHQgbmFtZT0iU0xJREVfSEVBRElORyIgdmFsdWU9IuyKrOudvOydtOuTnCDsoJzrqqkiLz4NCgkJPHVpdGV4dCBuYW1lPSJEVVJBVElPTl9IRUFESU5HIiB2YWx1ZT0i7J6s7IOd7Iuc6rCEIi8+DQoJCTx1aXRleHQgbmFtZT0iU0VBUkNIX0hFQURJTkciIHZhbHVlPSLthY3siqTtirgg6rKA7IOJOiIvPg0KCQk8dWl0ZXh0IG5hbWU9IlRIVU1CX0hFQURJTkciIHZhbHVlPSLsiqzrnbzsnbTrk5wiLz4NCgkJPHVpdGV4dCBuYW1lPSJUSFVNQl9JTkZPIiB2YWx1ZT0i7KCc66qpL+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siJg6Ii8+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siJg6ICVuLyV0Ii8+DQoJCTx1aXRleHQgbmFtZT0iUVVJWlBPRF9RVUVTVFlQRV9TVFIiIHZhbHVlPSLsnKDtmJU6ICVzIi8+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2AtOymiOulvCDsooXro4ztlZjroKTrqbQgW+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DQoJCTx1aWZvbnQgbmFtZT0iRk9OVF9QUkVTRU5UQVRJT05OQU1FIiB2YWx1ZT0iVmVyZGFuYSwxNCxmYWxzZSxmYWxzZSx0cnVlIi8+DQoJCTx1aWZvbnQgbmFtZT0iRk9OVF9QUkVTRU5URVJOQU1FIiB2YWx1ZT0iVmVyZGFuYSwxMCx0cnVlLGZhbHNlLHRydWUiLz4NCgkJPHVpZm9udCBuYW1lPSJGT05UX1BSRVNFTlRFUlRJVExFIiB2YWx1ZT0iVmVyZGFuYSwxMCxmYWxzZSxmYWxzZSx0cnVlIi8+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DQoJCTx1aWZvbnQgbmFtZT0iRk9OVF9USFVNQiIgdmFsdWU9IlZlcmRhbmEsOSxmYWxzZSxmYWxzZSx0cnVlIi8+DQoJCTx1aWZvbnQgbmFtZT0iRk9OVF9CSU9XSU4iIHZhbHVlPSJWZXJkYW5hLDExLGZhbHNlLGZhbHNlLGZhbHNlIi8+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DQoJCTx1aWZvbnQgbmFtZT0iRk9OVF9RVUlaUE9EX1FVRVNUSU9OX1NDT1JFIiB2YWx1ZT0iVmVyZGFuYSw5LGZhbHNlLGZhbHNlLHRydWUiLz4NCgkJPHVpZm9udCBuYW1lPSJGT05UX1FVSVpQT0RfUVVFU1RJT05fU0NPUkVfVkFMVUUiIHZhbHVlPSJWZXJkYW5hLDksdHJ1ZSxmYWxzZSx0cnVlIi8+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DQoJCTx1aWZvbnQgbmFtZT0iRk9OVF9RVUlaUE9EX1FVSVpfTUFYU0NPUkVfVkFMVUUiIHZhbHVlPSJWZXJkYW5hLDksdHJ1ZSxmYWxzZSx0cnVlIi8+DQoJCTx1aWZvbnQgbmFtZT0iRk9OVF9RVUlaUE9EX1FVSVpfUEFTU1NDT1JFIiB2YWx1ZT0iVmVyZGFuYSw5LGZhbHNlLGZhbHNlLHRydWUiLz4NCgkJPHVpZm9udCBuYW1lPSJGT05UX1FVSVpQT0RfUVVJWl9QQVNTU0NPUkVfVkFMVUUiIHZhbHVlPSJWZXJkYW5hLDksdHJ1ZSxmYWxzZSx0cnVlIi8+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DQoJCTx1aXRleHQgbmFtZT0iU0NSVUJCQVJTVEFUVVNfVklEUExBWUlORyIgdmFsdWU9IlbDrWRlbyBlbiByZXByb2QuIi8+DQoJCTx1aXRleHQgbmFtZT0iU0NSVUJCQVJTVEFUVVNfTE9BRElORyIgdmFsdWU9IkNhcmdhbmRvIi8+DQoJCTx1aXRleHQgbmFtZT0iU0NSVUJCQVJTVEFUVVNfQlVGRkVSSU5HIiB2YWx1ZT0iQWxtYWNlbmFuZG8gZW4gYsO6ZmVyIi8+DQoJCTx1aXRleHQgbmFtZT0iU0NSVUJCQVJTVEFUVVNfUVVFU1RJT04iIHZhbHVlPSJDb250ZXN0YXIgcHJlZ3VudGEiLz4NCgkJPHVpdGV4dCBuYW1lPSJTQ1JVQkJBUlNUQVRVU19SRVZJRVdRVUlaIiB2YWx1ZT0iUmV2aXNhbmRvIHBydWViYSIvPg0KCQk8IS0tIHN1YnN0aXR1dGlvbjogJW0gPT0gbWludXRlcyByZW1haW5pbmcgLS0+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DQoJCTx1aXRleHQgbmFtZT0iQklPQlROX1RJVExFIiB2YWx1ZT0iQmlvZ3JhZsOtYSIvPg0KCQk8dWl0ZXh0IG5hbWU9IkRJVklERVJCVE5fVElUTEUiIHZhbHVlPSJ8Ii8+DQoJCTx1aXRleHQgbmFtZT0iQ09OVEFDVEJUTl9USVRMRSIgdmFsdWU9IkNvbnRhY3RvIi8+DQoJCTx1aXRleHQgbmFtZT0iVEFCX1FVSVoiIHZhbHVlPSJQcnVlYmEiLz4NCgkJPHVpdGV4dCBuYW1lPSJUQUJfT1VUTElORSIgdmFsdWU9IkNvbnRvcm5vIi8+DQoJCTx1aXRleHQgbmFtZT0iVEFCX1RIVU1CIiB2YWx1ZT0iTWluaWF0LiIvPg0KCQk8dWl0ZXh0IG5hbWU9IlRBQl9OT1RFUyIgdmFsdWU9Ik5vdGFzIi8+DQoJCTx1aXRleHQgbmFtZT0iVEFCX1NFQVJDSCIgdmFsdWU9IkJ1c2NhciIvPg0KCQk8dWl0ZXh0IG5hbWU9IlNMSURFX0hFQURJTkciIHZhbHVlPSJUw610dWxvIGRlIGRpYXBvc2l0aXZhIi8+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DQoJCTx1aXRleHQgbmFtZT0iQVRUQUNITkFNRV9IRUFESU5HIiB2YWx1ZT0iTm9tYnJlIGRlIGFyY2hpdm8iLz4NCgkJPHVpdGV4dCBuYW1lPSJBVFRBQ0hTSVpFX0hFQURJTkciIHZhbHVlPSJUYW1hw7FvIi8+DQoJCTx1aXRleHQgbmFtZT0iU0xJREVfTk9URVMiIHZhbHVlPSJOb3RhcyBkZSBkaWFwb3NpdGl2YSIvPg0KCQk8IS0tcXVpeiBwb2QgYW5kIG1lc3NhZ2UgYm94IHRleHRzLS0+DQoJCTx1aXRleHQgbmFtZT0iUVVJWlBPRF9RVUlaX0FUVEVNUFQiIHZhbHVlPSJJbnRlbnRvIGRlIHBydWViYToiLz4NCgkJPHVpdGV4dCBuYW1lPSJRVUlaUE9EX1FVSVpfQVRURU1QVF9WQUxVRSIgdmFsdWU9IiVuIGRlICV0Ii8+DQoJCTx1aXRleHQgbmFtZT0iUVVJWlBPRF9RVUlaX1NDT1JFIiB2YWx1ZT0iUHVudHVhY2nDs246Ii8+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DQoJCTx1aXRleHQgbmFtZT0iV0FSTklOR01TR19ZRVNTVFJJTkciIHZhbHVlPSJTw60iLz4NCgkJPHVpdGV4dCBuYW1lPSJXQVJOSU5HTVNHX05PU1RSSU5HIiB2YWx1ZT0iTm8iLz4NCgkJPHVpdGV4dCBuYW1lPSJXQVJOSU5HTVNHX1RJVExFU1RSSU5HIiB2YWx1ZT0iQXZpc28gZGUgbmF2ZWdhY2nDs24gZGUgcHJ1ZWJhIi8+DQoJCTx1aXRleHQgbmFtZT0iV0FSTklOR01TR19NU0dTVFJJTkciIHZhbHVlPSJIYXkgcHJlZ3VudGFzIHNpbiBpbnRlbnRvcyBlbiBlc3RhIHBydWViYS4mI3hBOyYjeEE7UGFyYSBzYWxpciBkZSBsYSBwcnVlYmEsIGhhZ2EgY2xpYyBlbiBTw60uIFBhcmEgY29udGludWFyLCBoYWdhIGNsaWMgZW4gTm8uIi8+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DQoJCTwhLS0gc3Vic3RpdHV0aW9uOiAlbiA9PSBzbGlkZSBudW1iZXIgLS0+DQoJCTx1aXRleHQgbmFtZT0iQk9PS01BUktTTElERSIgdmFsdWU9IkFkb2JlIFByZXNlbnRlcjogJXAgJXMiLz4NCgkJPHVpdGV4dCBuYW1lPSJTSE9XU0lERUJBUiIgdmFsdWU9Ik1vc3RyYXIgYmFycmEgbGF0ZXJhbCBhIGxvcyBwYXJ0aWNpcGFudGVzIi8+DQoJCTx1aXRleHQgbmFtZT0iTVVURSIgdmFsdWU9IlNpbGVuY2lhciIvPg0KCQk8dWl0ZXh0IG5hbWU9IkRPQ1dSQVBfVElUTEUiIHZhbHVlPSJBcmNoaXZvIGFkanVudG8gZGUgUHJlc2VudGVyIi8+DQoJCTx1aXRleHQgbmFtZT0iRE9DV1JBUF9NU0ciIHZhbHVlPSJHdWFyZGFyIGVuIE1pIFBDIi8+DQoJCTx1aXRleHQgbmFtZT0iRE9DV1JBUF9QUk9NUFQiIHZhbHVlPSJIYWdhIGNsaWMgZW4gRGVzY2FyZ2FyIi8+DQoJPC9sYW5ndWFnZT4NCgk8bGFuZ3VhZ2UgaWQ9InB0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lNsaWRlICVuIi8+DQoJCTwhLS0gc3Vic3RpdHV0aW9uOiAlbiA9PSBzbGlkZSBudW1iZXIgLS0+DQoJCTwhLS0gc3Vic3RpdHV0aW9uOiAldCA9PSB0b3RhbCBzbGlkZSBjb3VudCAtLT4NCgkJPHVpdGV4dCBuYW1lPSJTQ1JVQkJBUlNUQVRVU19TTElERUlORk8iIHZhbHVlPSJTbGlkZSAlbiAvICV0IHwgIi8+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DQoJCTwhLS0gc3Vic3RpdHV0aW9uOiAlcCA9PSBjdXJyZW50IHNwZWFrZXIncyB0aXRsZSAtLT4NCgkJPHVpdGV4dCBuYW1lPSJCSU9XSU5fVElUTEUiIHZhbHVlPSJCaW86ICVwIi8+DQoJCTx1aXRleHQgbmFtZT0iQklPQlROX1RJVExFIiB2YWx1ZT0iQmlvIi8+DQoJCTx1aXRleHQgbmFtZT0iRElWSURFUkJUTl9USVRMRSIgdmFsdWU9InwiLz4NCgkJPHVpdGV4dCBuYW1lPSJDT05UQUNUQlROX1RJVExFIiB2YWx1ZT0iQ29udGF0byIvPg0KCQk8dWl0ZXh0IG5hbWU9IlRBQl9RVUlaIiB2YWx1ZT0iUXVlc3QuIi8+DQoJCTx1aXRleHQgbmFtZT0iVEFCX09VVExJTkUiIHZhbHVlPSJFc3F1ZW1hIi8+DQoJCTx1aXRleHQgbmFtZT0iVEFCX1RIVU1CIiB2YWx1ZT0iTWluaSIvPg0KCQk8dWl0ZXh0IG5hbWU9IlRBQl9OT1RFUyIgdmFsdWU9Ik5vdGFzIi8+DQoJCTx1aXRleHQgbmFtZT0iVEFCX1NFQVJDSCIgdmFsdWU9IkJ1c2NhIi8+DQoJCTx1aXRleHQgbmFtZT0iU0xJREVfSEVBRElORyIgdmFsdWU9IlTDrXR1bG8gZG8gc2xpZGUiLz4NCgkJPHVpdGV4dCBuYW1lPSJEVVJBVElPTl9IRUFESU5HIiB2YWx1ZT0iRHVyYcOnw6NvIi8+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DQoJCTx1aXRleHQgbmFtZT0iU0xJREVfTk9URVMiIHZhbHVlPSJBbm90YcOnw7VlcyBkbyBzbGlkZSIvPg0KCQk8IS0tcXVpeiBwb2QgYW5kIG1lc3NhZ2UgYm94IHRleHRzLS0+DQoJCTx1aXRleHQgbmFtZT0iUVVJWlBPRF9RVUlaX0FUVEVNUFQiIHZhbHVlPSJUZW50YXRpdmEgbm8gcXVlc3Rpb27DoXJpbzoiLz4NCgkJPHVpdGV4dCBuYW1lPSJRVUlaUE9EX1FVSVpfQVRURU1QVF9WQUxVRSIgdmFsdWU9IiVuIGRlICV0Ii8+DQoJCTx1aXRleHQgbmFtZT0iUVVJWlBPRF9RVUlaX1NDT1JFIiB2YWx1ZT0iUG9udHVhw6fDo286Ii8+DQoJCTx1aXRleHQgbmFtZT0iUVVJWlBPRF9RVUlaX1BBU1NTQ09SRSIgdmFsdWU9IlBvbnR1YcOnw6NvIGRlIGFwcm92YcOnw6NvOiIvPg0KCQk8dWl0ZXh0IG5hbWU9IlFVSVpQT0RfUVVJWl9NQVhTQ09SRSIgdmFsdWU9IlBvbnR1YcOnw6NvIG3DoXhpbWE6Ii8+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DQoJCTx1aXRleHQgbmFtZT0iUVVJWlBPRF9RVUlaQVRNUFRfSU5GIiB2YWx1ZT0iSW5maW5pdG8iLz4NCgkJPHVpdGV4dCBuYW1lPSJRVUlaUE9EX1FVRVNBVE1QVF9JTkYiIHZhbHVlPSJJbmZpbml0byIvPg0KCQk8dWl0ZXh0IG5hbWU9IldBUk5JTkdNU0dfWUVTU1RSSU5HIiB2YWx1ZT0iU2ltIi8+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DQoJCTwhLS0gc3Vic3RpdHV0aW9uOiAlcCA9PSBwcmVzZW50YXRpb24gdGl0bGUgLS0+DQoJCTwhLS0gc3Vic3RpdHV0aW9uOiAlcyA9PSBzbGlkZSB0aXRsZSAtLT4NCgkJPCEtLSBzdWJzdGl0dXRpb246ICVuID09IHNsaWRlIG51bWJlciAtLT4NCgkJPHVpdGV4dCBuYW1lPSJCT09LTUFSSyIgdmFsdWU9IkFkb2JlIFByZXNlbnRlciAtICVwIi8+DQoJCTwhLS0gc3Vic3RpdHV0aW9uOiAlcCA9PSBwcmVzZW50YXRpb24gdGl0bGUgLS0+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DQoJPC9sYW5ndWFnZT4NCgk8bGFuZ3VhZ2UgaWQ9Iml0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DQoJCTwhLS0gc3Vic3RpdHV0aW9uOiAlbiA9PSBzbGlkZSBudW1iZXIgLS0+DQoJCTwhLS0gc3Vic3RpdHV0aW9uOiAldCA9PSB0b3RhbCBzbGlkZSBjb3VudCAtLT4NCgkJPHVpdGV4dCBuYW1lPSJTQ1JVQkJBUlNUQVRVU19TTElERUlORk8iIHZhbHVlPSJEaWFwb3NpdGl2YSAlbiAvICV0IHwgIi8+DQoJCTx1aXRleHQgbmFtZT0iU0NSVUJCQVJTVEFUVVNfU1RPUFBFRCIgdmFsdWU9IkludGVycm90dG8iLz4NCgkJPHVpdGV4dCBuYW1lPSJTQ1JVQkJBUlNUQVRVU19QTEFZSU5HIiB2YWx1ZT0iUmlwcm9kdXppb25lIi8+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DQoJCTx1aXRleHQgbmFtZT0iRUxBUFNFRCIgdmFsdWU9IiVtIE1pbnV0aSAlcyBTZWNvbmRpIHJpbWFuZW50aSIvPg0KCQk8dWl0ZXh0IG5hbWU9Ik5PVEZPVU5EIiB2YWx1ZT0iTmVzc3VuIGVsZW1lbnRvIHRyb3ZhdG8iLz4NCgkJPHVpdGV4dCBuYW1lPSJBVFRBQ0hNRU5UUyIgdmFsdWU9IkFsbGVnYXRpIi8+DQoJCTwhLS0gc3Vic3RpdHV0aW9uOiAlcCA9PSBjdXJyZW50IHNwZWFrZXIncyB0aXRsZSAtLT4NCgkJPHVpdGV4dCBuYW1lPSJCSU9XSU5fVElUTEUiIHZhbHVlPSJCaW86ICVwIi8+DQoJCTx1aXRleHQgbmFtZT0iQklPQlROX1RJVExFIiB2YWx1ZT0iQmlvIi8+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DQoJCTx1aXRleHQgbmFtZT0iRFVSQVRJT05fSEVBRElORyIgdmFsdWU9IkR1cmF0YSIvPg0KCQk8dWl0ZXh0IG5hbWU9IlNFQVJDSF9IRUFESU5HIiB2YWx1ZT0iQ2VyY2EgdGVzdG86Ii8+DQoJCTx1aXRleHQgbmFtZT0iVEhVTUJfSEVBRElORyIgdmFsdWU9IkRpYXBvc2l0aXZhIi8+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DQoJCTx1aXRleHQgbmFtZT0iUVVJWlBPRF9RVUVTVFlQRV9TVFIiIHZhbHVlPSJUaXBvOiAlcyIvPg0KCQk8dWl0ZXh0IG5hbWU9IlFVSVpQT0RfUVVFU1RZUEVfR1JEIiB2YWx1ZT0iQ29uIHZhbHV0YXppb25lIi8+DQoJCTx1aXRleHQgbmFtZT0iUVVJWlBPRF9RVUVTVFlQRV9TVlkiIHZhbHVlPSJJbmRhZ2luZSIvPg0KCQk8dWl0ZXh0IG5hbWU9IlFVSVpQT0RfUVVJWkFUTVBUX0lORiIgdmFsdWU9IkluZmluaXRpIi8+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DQoJCTwhLS0gc3Vic3RpdHV0aW9uOiAlcCA9PSBwcmVzZW50YXRpb24gdGl0bGUgLS0+DQoJCTwhLS0gc3Vic3RpdHV0aW9uOiAlcyA9PSBzbGlkZSB0aXRsZSAtLT4NCgkJPCEtLSBzdWJzdGl0dXRpb246ICVuID09IHNsaWRlIG51bWJlciAtLT4NCgkJPHVpdGV4dCBuYW1lPSJCT09LTUFSSyIgdmFsdWU9IkFkb2JlIFByZXNlbnRlciAtICVwIi8+DQoJCTwhLS0gc3Vic3RpdHV0aW9uOiAlcCA9PSBwcmVzZW50YXRpb24gdGl0bGUgLS0+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DQoJCTx1aXRleHQgbmFtZT0iRE9DV1JBUF9USVRMRSIgdmFsdWU9IkFsbGVnYXRvIGZpbGUgUHJlc2VudGVyIi8+DQoJCTx1aXRleHQgbmFtZT0iRE9DV1JBUF9NU0ciIHZhbHVlPSJTYWx2YSBpbiBSaXNvcnNlIGRlbCBjb21wdXRlciIvPg0KCQk8dWl0ZXh0IG5hbWU9IkRPQ1dSQVBfUFJPTVBUIiB2YWx1ZT0iQ2xpYyBwZXIgc2NhcmljYXJlIi8+DQoJPC9sYW5ndWFnZT4NCgk8bGFuZ3VhZ2UgaWQ9Im5sIj4NCgkJPCEtLSBmb3JtYXQgZm9yIHVpZm9udCB2YWx1ZSBpcyAiZm9udCxzaXplLGlzYm9sZCxpc2l0YWxpYyxpc3NoYWRvd2VkIiAtLT4NCgkJPHVpZm9udCBuYW1lPSJGT05UX1FVSVpaSU5HIiB2YWx1ZT0iVmVyZGFuYSw5LGZhbHNlLGZhbHNlLGZhbHNlIi8+DQoJCTx1aWZvbnQgbmFtZT0iRk9OVF9TQ1JVQlNUQVRVUyIgdmFsdWU9IlZlcmRhbmEsOSx0cnVlLGZhbHNlLHRydWUiLz4NCgkJPHVpZm9udCBuYW1lPSJGT05UX1NDUlVCVElNRSIgdmFsdWU9IlZlcmRhbmEsOSxmYWxzZSxmYWxzZSx0cnVlIi8+DQoJCTx1aWZvbnQgbmFtZT0iRk9OVF9FTEFQU0VEVElNRSIgdmFsdWU9IlZlcmRhbmEsOSx0cnVlLGZhbHNlLHRydWUiLz4NCgkJPHVpZm9udCBuYW1lPSJGT05UX1VUSUxTTUVOVSIgdmFsdWU9IlZlcmRhbmEsOSx0cnVlLGZhbHNlLGZhbHNlIi8+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DQoJCTx1aWZvbnQgbmFtZT0iRk9OVF9QUkVTRU5URVJUSVRMRSIgdmFsdWU9IlZlcmRhbmEsMTAsZmFsc2UsZmFsc2UsdHJ1ZSIvPg0KCQk8dWlmb250IG5hbWU9IkZPTlRfQklPQlROIiB2YWx1ZT0iVmVyZGFuYSwxMCxmYWxzZSxmYWxzZSx0cnVlIi8+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DQoJCTx1aWZvbnQgbmFtZT0iRk9OVF9RVUlaUE9EX1FVSVpfUVVFU1RJT05fQ09VTlRfVkFMVUUiIHZhbHVlPSJWZXJkYW5hLDksdHJ1ZSxmYWxzZSx0cnVlIi8+DQoJCTx1aWZvbnQgbmFtZT0iRk9OVF9RVUlaUE9EX1FVSVpfUVVFU1RJT05fQVRURU1QVEVEIiB2YWx1ZT0iVmVyZGFuYSw5LGZhbHNlLGZhbHNlLHRydWUiLz4NCgkJPHVpZm9udCBuYW1lPSJGT05UX1FVSVpQT0RfUVVJWl9RVUVTVElPTl9BVFRFTVBURURfVkFMVUUiIHZhbHVlPSJWZXJkYW5hLDksdHJ1ZSxmYWxzZSx0cnVlIi8+DQoJCTx1aWZvbnQgbmFtZT0iRk9OVF9RVUlaUE9EX1FVSVpfU0NPUkVfVEFHIiB2YWx1ZT0iVmVyZGFuYSwxMSx0cnVlLGZhbHNlLHRydWUiLz4NCgkJPHVpZm9udCBuYW1lPSJGT05UX1FVSVpQT0RfUVVJWl9TQ09SRSIgdmFsdWU9IlZlcmRhbmEsOSxmYWxzZSxmYWxzZSx0cnVlIi8+DQoJCTx1aWZvbnQgbmFtZT0iRk9OVF9RVUlaUE9EX1FVSVpfU0NPUkVfVkFMVUUiIHZhbHVlPSJWZXJkYW5hLDksdHJ1ZSxmYWxzZSx0cnVlIi8+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DQoJCTx1aXRleHQgbmFtZT0iU0NSVUJCQVJTVEFUVVNfVklEUExBWUlORyIgdmFsdWU9IlZpZGVvIGFmc3BlbGVuIi8+DQoJCTx1aXRleHQgbmFtZT0iU0NSVUJCQVJTVEFUVVNfTE9BRElORyIgdmFsdWU9IkxhZGVuIi8+DQoJCTx1aXRleHQgbmFtZT0iU0NSVUJCQVJTVEFUVVNfQlVGRkVSSU5HIiB2YWx1ZT0iQnVmZmVyZW4iLz4NCgkJPHVpdGV4dCBuYW1lPSJTQ1JVQkJBUlNUQVRVU19RVUVTVElPTiIgdmFsdWU9IlZyYWFnIG1ldCBhbnR3b29yZCIvPg0KCQk8dWl0ZXh0IG5hbWU9IlNDUlVCQkFSU1RBVFVTX1JFVklFV1FVSVoiIHZhbHVlPSJRdWl6IGNvbnRyb2xlcmVuIi8+DQoJCTwhLS0gc3Vic3RpdHV0aW9uOiAlbSA9PSBtaW51dGVzIHJlbWFpbmluZyAtLT4NCgkJPCEtLSBzdWJzdGl0dXRpb246ICVzID09IHNlY29uZHMgcmVtYWluaW5nIC0tPg0KCQk8dWl0ZXh0IG5hbWU9IkVMQVBTRUQiIHZhbHVlPSJFciByZXN0ZXJlbiAlbSBtaW51dGVuICVzIHNlY29uZGVuIi8+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DQoJCTx1aXRleHQgbmFtZT0iVEFCX1FVSVoiIHZhbHVlPSJRdWl6Ii8+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DQoJCTx1aXRleHQgbmFtZT0iU0VBUkNIX0hFQURJTkciIHZhbHVlPSJab2VrZW4gbmFhciB0ZWtzdDoiLz4NCgkJPHVpdGV4dCBuYW1lPSJUSFVNQl9IRUFESU5HIiB2YWx1ZT0iRGlhIi8+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DQoJCTwhLS1xdWl6IHBvZCBhbmQgbWVzc2FnZSBib3ggdGV4dHMtLT4NCgkJPHVpdGV4dCBuYW1lPSJRVUlaUE9EX1FVSVpfQVRURU1QVCIgdmFsdWU9IlF1aXpwb2dpbmc6Ii8+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DQoJCTx1aXRleHQgbmFtZT0iUVVJWlBPRF9RVUVTVFlQRV9TVFIiIHZhbHVlPSJUeXBlOiAlcyIvPg0KCQk8dWl0ZXh0IG5hbWU9IlFVSVpQT0RfUVVFU1RZUEVfR1JEIiB2YWx1ZT0iVGVsdCB2b29yIHNjb3JlIi8+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DQoJCTx1aWZvbnQgbmFtZT0iRk9OVF9QUkVTRU5UQVRJT05OQU1FIiB2YWx1ZT0i5a6L5L2TLTE4MDMwLDE0LGZhbHNlLGZhbHNlLHRydWUiLz4NCgkJPHVpZm9udCBuYW1lPSJGT05UX1BSRVNFTlRFUk5BTUUiIHZhbHVlPSLlrovkvZMtMTgwMzAsMTQsdHJ1ZSxmYWxzZSx0cnVlIi8+DQoJCTx1aWZvbnQgbmFtZT0iRk9OVF9QUkVTRU5URVJUSVRMRSIgdmFsdWU9IuWui+S9ky0xODAzMCwxMyxmYWxzZSxmYWxzZSx0cnVlIi8+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DQoJCTx1aWZvbnQgbmFtZT0iRk9OVF9NU0dCT1hfV0lOVElUTEUiIHZhbHVlPSLlrovkvZMtMTgwMzAsMTIsdHJ1ZSxmYWxzZSx0cnVlIi8+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DQoJCTx1aWZvbnQgbmFtZT0iRk9OVF9RVUlaUE9EX1FVRVNUSU9OX1NDT1JFIiB2YWx1ZT0i5a6L5L2TLTE4MDMwLDEwLGZhbHNlLGZhbHNlLHRydWUiLz4NCgkJPHVpZm9udCBuYW1lPSJGT05UX1FVSVpQT0RfUVVFU1RJT05fU0NPUkVfVkFMVUUiIHZhbHVlPSLlrovkvZMtMTgwMzAsMTAsdHJ1ZSxmYWxzZSx0cnVlIi8+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S9ky0xODAzMCwxMCxmYWxzZSxmYWxzZSx0cnVlIi8+DQoJCTx1aWZvbnQgbmFtZT0iRk9OVF9RVUlaUE9EX1FVSVpfUVVFU1RJT05fQVRURU1QVEVEX1ZBTFVFIiB2YWx1ZT0i5a6L5L2TLTE4MDMwLDEwLHRydWUsZmFsc2UsdHJ1ZSIvPg0KCQk8dWlmb250IG5hbWU9IkZPTlRfUVVJWlBPRF9RVUlaX1NDT1JFX1RBRyIgdmFsdWU9IuWui+S9ky0xODAzMCwxMix0cnVlLGZhbHNlLHRydWUiLz4NCgkJPHVpZm9udCBuYW1lPSJGT05UX1FVSVpQT0RfUVVJWl9TQ09SRSIgdmFsdWU9IuWui+S9ky0xODAzMCwxMCxmYWxzZSxmYWxzZSx0cnVlIi8+DQoJCTx1aWZvbnQgbmFtZT0iRk9OVF9RVUlaUE9EX1FVSVpfU0NPUkVfVkFMVUUiIHZhbHVlPSLlrovkvZMtMTgwMzAsMTAsdHJ1ZSxmYWxzZSx0cnVlIi8+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S9ky0xODAzMCwxMCxmYWxzZSxmYWxzZSx0cnVlIi8+DQoJCTx1aWZvbnQgbmFtZT0iRk9OVF9RVUlaUE9EX1FVSVpfUEFTU1NDT1JFX1ZBTFVFIiB2YWx1ZT0i5a6L5L2TLTE4MDMwLDEwLHRydWUsZmFsc2UsdHJ1ZSIvPg0KCQk8IS0tIHVpdGV4dCAtLT4NCgkJPCEtLSBzdWJzdGl0dXRpb246ICVuID09IHNsaWRlIG51bWJlciAtLT4NCgkJPHVpdGV4dCBuYW1lPSJVTk5BTUVEU0xJREVUSVRMRSIgdmFsdWU9IuW5u+eBr+eJhyAlbiIvPg0KCQk8IS0tIHN1YnN0aXR1dGlvbjogJW4gPT0gc2xpZGUgbnVtYmVyIC0tPg0KCQk8IS0tIHN1YnN0aXR1dGlvbjogJXQgPT0gdG90YWwgc2xpZGUgY291bnQgLS0+DQoJCTx1aXRleHQgbmFtZT0iU0NSVUJCQVJTVEFUVVNfU0xJREVJTkZPIiB2YWx1ZT0i5bm754Gv54mHICVuIC8gJXQgfCAiLz4NCgkJPHVpdGV4dCBuYW1lPSJTQ1JVQkJBUlNUQVRVU19TVE9QUEVEIiB2YWx1ZT0i5bey5YGc5q2iIi8+DQoJCTx1aXRleHQgbmFtZT0iU0NSVUJCQVJTVEFUVVNfUExBWUlORyIgdmFsdWU9Iuato+WcqOaSreaUviIvPg0KCQk8dWl0ZXh0IG5hbWU9IlNDUlVCQkFSU1RBVFVTX05PQVVESU8iIHZhbHVlPSLml6Dpn7PpopEiLz4NCgkJPHVpdGV4dCBuYW1lPSJTQ1JVQkJBUlNUQVRVU19WSURQTEFZSU5HIiB2YWx1ZT0i6KeG6aKR5pKt5pS+Ii8+DQoJCTx1aXRleHQgbmFtZT0iU0NSVUJCQVJTVEFUVVNfTE9BRElORyIgdmFsdWU9Iuato+WcqOi9veWFpSIvPg0KCQk8dWl0ZXh0IG5hbWU9IlNDUlVCQkFSU1RBVFVTX0JVRkZFUklORyIgdmFsdWU9Iuato+WcqOi/m+ihjOe8k+WGsuWkhOeQhiIvPg0KCQk8dWl0ZXh0IG5hbWU9IlNDUlVCQkFSU1RBVFVTX1FVRVNUSU9OIiB2YWx1ZT0i5Zue562U6Zeu6aKYIi8+DQoJCTx1aXRleHQgbmFtZT0iU0NSVUJCQVJTVEFUVVNfUkVWSUVXUVVJWiIgdmFsdWU9Iuato+WcqOWuoemYhea1i+mqjCIvPg0KCQk8IS0tIHN1YnN0aXR1dGlvbjogJW0gPT0gbWludXRlcyByZW1haW5pbmcgLS0+DQoJCTwhLS0gc3Vic3RpdHV0aW9uOiAlcyA9PSBzZWNvbmRzIHJlbWFpbmluZyAtLT4NCgkJPHVpdGV4dCBuYW1lPSJFTEFQU0VEIiB2YWx1ZT0i5Ymp5L2ZICVtIOWIhumSnyAlcyDnp5IiLz4NCgkJPHVpdGV4dCBuYW1lPSJOT1RGT1VORCIgdmFsdWU9IuacquaJvuWIsOS7u+S9leWGheWuuSIvPg0KCQk8dWl0ZXh0IG5hbWU9IkFUVEFDSE1FTlRTIiB2YWx1ZT0i6ZmE5Lu2Ii8+DQoJCTwhLS0gc3Vic3RpdHV0aW9uOiAlcCA9PSBjdXJyZW50IHNwZWFrZXIncyB0aXRsZSAtLT4NCgkJPHVpdGV4dCBuYW1lPSJCSU9XSU5fVElUTEUiIHZhbHVlPSLkuKrkurrnroDku4s6ICVwIi8+DQoJCTx1aXRleHQgbmFtZT0iQklPQlROX1RJVExFIiB2YWx1ZT0i5Liq5Lq6566A5LuLIi8+DQoJCTx1aXRleHQgbmFtZT0iRElWSURFUkJUTl9USVRMRSIgdmFsdWU9InwiLz4NCgkJPHVpdGV4dCBuYW1lPSJDT05UQUNUQlROX1RJVExFIiB2YWx1ZT0i6IGU57O75pa55byPIi8+DQoJCTx1aXRleHQgbmFtZT0iVEFCX1FVSVoiIHZhbHVlPSLmtYvpqowiLz4NCgkJPHVpdGV4dCBuYW1lPSJUQUJfT1VUTElORSIgdmFsdWU9IuWkp+e6siIvPg0KCQk8dWl0ZXh0IG5hbWU9IlRBQl9USFVNQiIgdmFsdWU9Iue8qeeVpeWbviIvPg0KCQk8dWl0ZXh0IG5hbWU9IlRBQl9OT1RFUyIgdmFsdWU9IuWkh+azqCIvPg0KCQk8dWl0ZXh0IG5hbWU9IlRBQl9TRUFSQ0giIHZhbHVlPSLmkJzntKIiLz4NCgkJPHVpdGV4dCBuYW1lPSJTTElERV9IRUFESU5HIiB2YWx1ZT0i5bm754Gv54mH5qCH6aKYIi8+DQoJCTx1aXRleHQgbmFtZT0iRFVSQVRJT05fSEVBRElORyIgdmFsdWU9IuaMgee7reaXtumXtCIvPg0KCQk8dWl0ZXh0IG5hbWU9IlNFQVJDSF9IRUFESU5HIiB2YWx1ZT0i5pCc57Si5paH5pysOiIvPg0KCQk8dWl0ZXh0IG5hbWU9IlRIVU1CX0hFQURJTkciIHZhbHVlPSLlubvnga/niYciLz4NCgkJPHVpdGV4dCBuYW1lPSJUSFVNQl9JTkZPIiB2YWx1ZT0i5bm754Gv54mH5qCH6aKYL+aMgee7reaXtumXtCIvPg0KCQk8dWl0ZXh0IG5hbWU9IkFUVEFDSE5BTUVfSEVBRElORyIgdmFsdWU9IuaWh+S7tuWQjSIvPg0KCQk8dWl0ZXh0IG5hbWU9IkFUVEFDSFNJWkVfSEVBRElORyIgdmFsdWU9IuWkp+WwjyIvPg0KCQk8dWl0ZXh0IG5hbWU9IlNMSURFX05PVEVTIiB2YWx1ZT0i5bm754Gv54mH5aSH5rOoIi8+DQoJCTwhLS1xdWl6IHBvZCBhbmQgbWVzc2FnZSBib3ggdGV4dHMtLT4NCgkJPHVpdGV4dCBuYW1lPSJRVUlaUE9EX1FVSVpfQVRURU1QVCIgdmFsdWU9Iua1i+mqjOWwneivleasoeaVsDoiLz4NCgkJPHVpdGV4dCBuYW1lPSJRVUlaUE9EX1FVSVpfQVRURU1QVF9WQUxVRSIgdmFsdWU9IuesrCAlbiDmrKHvvIzlhbEgJXQg5qyhIi8+DQoJCTx1aXRleHQgbmFtZT0iUVVJWlBPRF9RVUlaX1NDT1JFIiB2YWx1ZT0i5b6X5YiGOiIvPg0KCQk8dWl0ZXh0IG5hbWU9IlFVSVpQT0RfUVVJWl9QQVNTU0NPUkUiIHZhbHVlPSLlj4rmoLzliIbmlbA6Ii8+DQoJCTx1aXRleHQgbmFtZT0iUVVJWlBPRF9RVUlaX01BWFNDT1JFIiB2YWx1ZT0i5pyA6auY5YiG5pWwOiIvPg0KCQk8dWl0ZXh0IG5hbWU9IlFVSVpQT0RfUVVFU0FUTVBUX1NUUiIgdmFsdWU9IuWwneivleasoeaVsDog56ysICVuIOasoe+8jOWFsSAldCDmrKEiLz4NCgkJPHVpdGV4dCBuYW1lPSJRVUlaUE9EX1FVRVNUWVBFX1NUUiIgdmFsdWU9Iuexu+WeizogJXMiLz4NCgkJPHVpdGV4dCBuYW1lPSJRVUlaUE9EX1FVRVNUWVBFX0dSRCIgdmFsdWU9IuivhOe6pyIvPg0KCQk8dWl0ZXh0IG5hbWU9IlFVSVpQT0RfUVVFU1RZUEVfU1ZZIiB2YWx1ZT0i6LCD5p+lIi8+DQoJCTx1aXRleHQgbmFtZT0iUVVJWlBPRF9RVUlaQVRNUFRfSU5GIiB2YWx1ZT0i5peg6ZmQIi8+DQoJCTx1aXRleHQgbmFtZT0iUVVJWlBPRF9RVUVTQVRNUFRfSU5GIiB2YWx1ZT0i5peg6ZmQIi8+DQoJCTx1aXRleHQgbmFtZT0iV0FSTklOR01TR19ZRVNTVFJJTkciIHZhbHVlPSLmmK8iLz4NCgkJPHVpdGV4dCBuYW1lPSJXQVJOSU5HTVNHX05PU1RSSU5HIiB2YWx1ZT0i5ZCmIi8+DQoJCTx1aXRleHQgbmFtZT0iV0FSTklOR01TR19USVRMRVNUUklORyIgdmFsdWU9Iua1i+mqjOWvvOiIquitpuWRiiIvPg0KCQk8dWl0ZXh0IG5hbWU9IldBUk5JTkdNU0dfTVNHU1RSSU5HIiB2YWx1ZT0i5q2k5rWL6aqM5Lit5pyJ5pyq5bCd6K+V5L2c562U55qE6Zeu6aKY44CCJiN4QTsmI3hBO+WNleWHu+KAnOaYr+KAnemAgOWHuuatpOa1i+mqjOOAguWNleWHu+KAnOWQpuKAnee7p+e7rea1i+mqjOOAgiIvPg0KCQk8dWl0ZXh0IG5hbWU9IklORk9STUFUSU9OX0gyNjRfRkxBU0hQTEFZRVIiIHZhbHVlPSLlvZPliY3lronoo4XlnKjmgqjnmoTorqHnrpfmnLrkuIrnmoQgRmxhc2ggUGxheWVyIOeJiOacrOS4jeaUr+aMgeivpeinhumikeOAguWNleWHu+inhumikeWMuuWfn+S4i+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C5Yqg6ICF5pi+56S65o+Q6KaB5qCPIi8+DQoJCTx1aXRleHQgbmFtZT0iTVVURSIgdmFsdWU9IumdmemfsyIvPg0KCQk8dWl0ZXh0IG5hbWU9IkRPQ1dSQVBfVElUTEUiIHZhbHVlPSJQcmVzZW50ZXIg5paH5Lu26ZmE5Lu2Ii8+DQoJCTx1aXRleHQgbmFtZT0iRE9DV1JBUF9NU0ciIHZhbHVlPSLkv53lrZjliLDmiJHnmoTorqHnrpfmnLoiLz4NCgkJPHVpdGV4dCBuYW1lPSJET0NXUkFQX1BST01QVCIgdmFsdWU9IuWNleWHu+S7peS4i+i9vSIvPg0KCTwvbGFuZ3VhZ2U+DQo8L2NvbmZpZ3VyYXRpb24+DQo="/>
  <p:tag name="MMPROD_UIDATA" val="&lt;database version=&quot;7.0&quot;&gt;&lt;object type=&quot;1&quot; unique_id=&quot;10001&quot;&gt;&lt;property id=&quot;20141&quot; value=&quot;Unit 2 Sine Vibration&quot;/&gt;&lt;property id=&quot;20144&quot; value=&quot;1&quot;/&gt;&lt;property id=&quot;20146&quot; value=&quot;0&quot;/&gt;&lt;property id=&quot;20147&quot; value=&quot;0&quot;/&gt;&lt;property id=&quot;20148&quot; value=&quot;5&quot;/&gt;&lt;property id=&quot;20180&quot; value=&quot;0&quot;/&gt;&lt;property id=&quot;20181&quot; value=&quot;1条䘌ግ阔ጳᓐ&quot;/&gt;&lt;property id=&quot;20182&quot; value=&quot;0&quot;/&gt;&lt;property id=&quot;20183&quot; value=&quot;1&quot;/&gt;&lt;property id=&quot;20184&quot; value=&quot;7&quot;/&gt;&lt;property id=&quot;20224&quot; value=&quot;C:\atk&quot;/&gt;&lt;property id=&quot;20250&quot; value=&quot;7&quot;/&gt;&lt;property id=&quot;20251&quot; value=&quot;0&quot;/&gt;&lt;property id=&quot;20259&quot; value=&quot;0&quot;/&gt;&lt;property id=&quot;20501&quot; value=&quot;C:\unit2\&quot;/&gt;&lt;object type=&quot;8&quot; unique_id=&quot;10020&quot;&gt;&lt;/object&gt;&lt;object type=&quot;2&quot; unique_id=&quot;10021&quot;&gt;&lt;object type=&quot;3&quot; unique_id=&quot;10022&quot;&gt;&lt;property id=&quot;20148&quot; value=&quot;5&quot;/&gt;&lt;property id=&quot;20300&quot; value=&quot;Slide 1&quot;/&gt;&lt;property id=&quot;20301&quot; value=&quot;Sine Vibration Title Page&quot;/&gt;&lt;property id=&quot;20303&quot; value=&quot;-1&quot;/&gt;&lt;property id=&quot;20307&quot; value=&quot;272&quot;/&gt;&lt;property id=&quot;20309&quot; value=&quot;-1&quot;/&gt;&lt;/object&gt;&lt;object type=&quot;3&quot; unique_id=&quot;10023&quot;&gt;&lt;property id=&quot;20148&quot; value=&quot;5&quot;/&gt;&lt;property id=&quot;20300&quot; value=&quot;Slide 4&quot;/&gt;&lt;property id=&quot;20301&quot; value=&quot;Sine Metrics&quot;/&gt;&lt;property id=&quot;20303&quot; value=&quot;-1&quot;/&gt;&lt;property id=&quot;20307&quot; value=&quot;333&quot;/&gt;&lt;property id=&quot;20309&quot; value=&quot;-1&quot;/&gt;&lt;/object&gt;&lt;object type=&quot;3&quot; unique_id=&quot;10024&quot;&gt;&lt;property id=&quot;20148&quot; value=&quot;5&quot;/&gt;&lt;property id=&quot;20300&quot; value=&quot;Slide 6 - &amp;quot;&amp;#x0D;&amp;#x0A;&amp;#x0D;&amp;#x0A;Question                                                       NESC Academy&amp;#x0D;&amp;#x0A;&amp;quot;&quot;/&gt;&lt;property id=&quot;20301&quot; value=&quot;Sine in Rocket Vehicles?&quot;/&gt;&lt;property id=&quot;20303&quot; value=&quot;-1&quot;/&gt;&lt;property id=&quot;20307&quot; value=&quot;300&quot;/&gt;&lt;property id=&quot;20309&quot; value=&quot;-1&quot;/&gt;&lt;/object&gt;&lt;object type=&quot;3&quot; unique_id=&quot;10025&quot;&gt;&lt;property id=&quot;20148&quot; value=&quot;5&quot;/&gt;&lt;property id=&quot;20300&quot; value=&quot;Slide 11 - &amp;quot;&amp;#x0D;&amp;#x0A;Pogo                                                             NESC Academy&amp;#x0D;&amp;#x0A; &amp;quot;&quot;/&gt;&lt;property id=&quot;20301&quot; value=&quot;Pogo&quot;/&gt;&lt;property id=&quot;20303&quot; value=&quot;-1&quot;/&gt;&lt;property id=&quot;20307&quot; value=&quot;301&quot;/&gt;&lt;property id=&quot;20309&quot; value=&quot;-1&quot;/&gt;&lt;/object&gt;&lt;object type=&quot;3&quot; unique_id=&quot;10026&quot;&gt;&lt;property id=&quot;20148&quot; value=&quot;5&quot;/&gt;&lt;property id=&quot;20300&quot; value=&quot;Slide 12 - &amp;quot;Gemini Program Titan II Pogo                           NESC Academy&amp;#x0D;&amp;#x0A; &amp;quot;&quot;/&gt;&lt;property id=&quot;20301&quot; value=&quot;Titan II Pogo&quot;/&gt;&lt;property id=&quot;20303&quot; value=&quot;-1&quot;/&gt;&lt;property id=&quot;20307&quot; value=&quot;302&quot;/&gt;&lt;property id=&quot;20309&quot; value=&quot;-1&quot;/&gt;&lt;/object&gt;&lt;object type=&quot;3&quot; unique_id=&quot;10030&quot;&gt;&lt;property id=&quot;20148&quot; value=&quot;5&quot;/&gt;&lt;property id=&quot;20300&quot; value=&quot;Slide 17 - &amp;quot;Sine Function                                               NESC Academy&amp;#x0D;&amp;#x0A;&amp;quot;&quot;/&gt;&lt;property id=&quot;20301&quot; value=&quot;sine time history&quot;/&gt;&lt;property id=&quot;20303&quot; value=&quot;-1&quot;/&gt;&lt;property id=&quot;20307&quot; value=&quot;321&quot;/&gt;&lt;property id=&quot;20309&quot; value=&quot;-1&quot;/&gt;&lt;/object&gt;&lt;object type=&quot;3&quot; unique_id=&quot;10031&quot;&gt;&lt;property id=&quot;20148&quot; value=&quot;5&quot;/&gt;&lt;property id=&quot;20300&quot; value=&quot;Slide 18 - &amp;quot;Sine Function Histogram                                NESC Academy&amp;#x0D;&amp;#x0A;&amp;#x0D;&amp;#x0A;&amp;quot;&quot;/&gt;&lt;property id=&quot;20301&quot; value=&quot;histogram&quot;/&gt;&lt;property id=&quot;20303&quot; value=&quot;-1&quot;/&gt;&lt;property id=&quot;20307&quot; value=&quot;322&quot;/&gt;&lt;property id=&quot;20309&quot; value=&quot;-1&quot;/&gt;&lt;/object&gt;&lt;object type=&quot;3&quot; unique_id=&quot;10033&quot;&gt;&lt;property id=&quot;20148&quot; value=&quot;5&quot;/&gt;&lt;property id=&quot;20300&quot; value=&quot;Slide 19 - &amp;quot;Shaker Table                                                 NESC Academy&amp;#x0D;&amp;#x0A;&amp;quot;&quot;/&gt;&lt;property id=&quot;20301&quot; value=&quot;Shaker Table&quot;/&gt;&lt;property id=&quot;20303&quot; value=&quot;-1&quot;/&gt;&lt;property id=&quot;20307&quot; value=&quot;325&quot;/&gt;&lt;property id=&quot;20309&quot; value=&quot;-1&quot;/&gt;&lt;/object&gt;&lt;object type=&quot;3&quot; unique_id=&quot;10037&quot;&gt;&lt;property id=&quot;20148&quot; value=&quot;5&quot;/&gt;&lt;property id=&quot;20300&quot; value=&quot;Slide 20 - &amp;quot;Matlab script:  generate.m                            NESC Academy&amp;#x0D;&amp;#x0A;&amp;quot;&quot;/&gt;&lt;property id=&quot;20303&quot; value=&quot;-1&quot;/&gt;&lt;property id=&quot;20307&quot; value=&quot;284&quot;/&gt;&lt;property id=&quot;20309&quot; value=&quot;-1&quot;/&gt;&lt;/object&gt;&lt;object type=&quot;3&quot; unique_id=&quot;10038&quot;&gt;&lt;property id=&quot;20148&quot; value=&quot;5&quot;/&gt;&lt;property id=&quot;20300&quot; value=&quot;Slide 29 - &amp;quot;&amp;#x0D;&amp;#x0A;Tuning Fork                                               NESC Academy&amp;#x0D;&amp;#x0A;&amp;quot;&quot;/&gt;&lt;property id=&quot;20303&quot; value=&quot;-1&quot;/&gt;&lt;property id=&quot;20307&quot; value=&quot;331&quot;/&gt;&lt;property id=&quot;20309&quot; value=&quot;-1&quot;/&gt;&lt;/object&gt;&lt;object type=&quot;3&quot; unique_id=&quot;10039&quot;&gt;&lt;property id=&quot;20148&quot; value=&quot;5&quot;/&gt;&lt;property id=&quot;20300&quot; value=&quot;Slide 30 - &amp;quot;Matlab script: signal_stats.m                              NESC Academy&amp;#x0D;&amp;#x0A;&amp;quot;&quot;/&gt;&lt;property id=&quot;20303&quot; value=&quot;-1&quot;/&gt;&lt;property id=&quot;20307&quot; value=&quot;335&quot;/&gt;&lt;property id=&quot;20309&quot; value=&quot;-1&quot;/&gt;&lt;/object&gt;&lt;object type=&quot;3&quot; unique_id=&quot;10040&quot;&gt;&lt;property id=&quot;20148&quot; value=&quot;5&quot;/&gt;&lt;property id=&quot;20300&quot; value=&quot;Slide 32 - &amp;quot;&amp;#x0D;&amp;#x0A;Identify Natural Frequency &amp;#x0D;&amp;#x0A;of Tuning Fork                                            NESC Academy&amp;#x0D;&amp;#x0A;&amp;quot;&quot;/&gt;&lt;property id=&quot;20303&quot; value=&quot;-1&quot;/&gt;&lt;property id=&quot;20307&quot; value=&quot;330&quot;/&gt;&lt;property id=&quot;20309&quot; value=&quot;-1&quot;/&gt;&lt;/object&gt;&lt;object type=&quot;3&quot; unique_id=&quot;10041&quot;&gt;&lt;property id=&quot;20148&quot; value=&quot;5&quot;/&gt;&lt;property id=&quot;20300&quot; value=&quot;Slide 33 - &amp;quot;Matlab script:  sinefind.m (cont.)                NESC Academy&amp;#x0D;&amp;#x0A;&amp;quot;&quot;/&gt;&lt;property id=&quot;20303&quot; value=&quot;-1&quot;/&gt;&lt;property id=&quot;20307&quot; value=&quot;336&quot;/&gt;&lt;property id=&quot;20309&quot; value=&quot;-1&quot;/&gt;&lt;/object&gt;&lt;object type=&quot;3&quot; unique_id=&quot;10296&quot;&gt;&lt;property id=&quot;20148&quot; value=&quot;5&quot;/&gt;&lt;property id=&quot;20300&quot; value=&quot;Slide 2 - &amp;quot;This presentation is sponsored by &amp;quot;&quot;/&gt;&lt;property id=&quot;20301&quot; value=&quot;Sponsorship&quot;/&gt;&lt;property id=&quot;20303&quot; value=&quot;-1&quot;/&gt;&lt;property id=&quot;20307&quot; value=&quot;338&quot;/&gt;&lt;property id=&quot;20309&quot; value=&quot;-1&quot;/&gt;&lt;/object&gt;&lt;object type=&quot;3&quot; unique_id=&quot;10297&quot;&gt;&lt;property id=&quot;20148&quot; value=&quot;5&quot;/&gt;&lt;property id=&quot;20300&quot; value=&quot;Slide 3 - &amp;quot;      Contact Information&amp;quot;&quot;/&gt;&lt;property id=&quot;20301&quot; value=&quot;Contact Information&quot;/&gt;&lt;property id=&quot;20303&quot; value=&quot;-1&quot;/&gt;&lt;property id=&quot;20307&quot; value=&quot;339&quot;/&gt;&lt;property id=&quot;20309&quot; value=&quot;-1&quot;/&gt;&lt;/object&gt;&lt;object type=&quot;3&quot; unique_id=&quot;10473&quot;&gt;&lt;property id=&quot;20148&quot; value=&quot;5&quot;/&gt;&lt;property id=&quot;20300&quot; value=&quot;Slide 13 - &amp;quot;Sine Formulas                                           NESC Academy&amp;#x0D;&amp;#x0A;&amp;quot;&quot;/&gt;&lt;property id=&quot;20301&quot; value=&quot;Sine Formulas&quot;/&gt;&lt;property id=&quot;20303&quot; value=&quot;-1&quot;/&gt;&lt;property id=&quot;20307&quot; value=&quot;341&quot;/&gt;&lt;property id=&quot;20309&quot; value=&quot;-1&quot;/&gt;&lt;/object&gt;&lt;object type=&quot;3&quot; unique_id=&quot;10474&quot;&gt;&lt;property id=&quot;20148&quot; value=&quot;5&quot;/&gt;&lt;property id=&quot;20300&quot; value=&quot;Slide 14 - &amp;quot;Sine Calculation Example                    NESC Academy&amp;#x0D;&amp;#x0A;&amp;quot;&quot;/&gt;&lt;property id=&quot;20301&quot; value=&quot;Sine Calculation Example&quot;/&gt;&lt;property id=&quot;20303&quot; value=&quot;-1&quot;/&gt;&lt;property id=&quot;20307&quot; value=&quot;342&quot;/&gt;&lt;property id=&quot;20309&quot; value=&quot;-1&quot;/&gt;&lt;/object&gt;&lt;object type=&quot;3&quot; unique_id=&quot;10752&quot;&gt;&lt;property id=&quot;20148&quot; value=&quot;5&quot;/&gt;&lt;property id=&quot;20300&quot; value=&quot;Slide 5 - &amp;quot;Sine Amplitude                                      NESC Academy&amp;#x0D;&amp;#x0A; &amp;quot;&quot;/&gt;&lt;property id=&quot;20301&quot; value=&quot;RMS &amp;amp; Peak Equations&quot;/&gt;&lt;property id=&quot;20303&quot; value=&quot;-1&quot;/&gt;&lt;property id=&quot;20307&quot; value=&quot;348&quot;/&gt;&lt;property id=&quot;20309&quot; value=&quot;-1&quot;/&gt;&lt;/object&gt;&lt;object type=&quot;3&quot; unique_id=&quot;10753&quot;&gt;&lt;property id=&quot;20148&quot; value=&quot;5&quot;/&gt;&lt;property id=&quot;20300&quot; value=&quot;Slide 7 - &amp;quot;Solid Rocket Booster, &amp;#x0D;&amp;#x0A;Thrust Oscillation                                    NESC Academy&amp;#x0D;&amp;#x0A;&amp;quot;&quot;/&gt;&lt;property id=&quot;20301&quot; value=&quot;SRB Thrust Oscillation&quot;/&gt;&lt;property id=&quot;20303&quot; value=&quot;-1&quot;/&gt;&lt;property id=&quot;20307&quot; value=&quot;343&quot;/&gt;&lt;property id=&quot;20309&quot; value=&quot;-1&quot;/&gt;&lt;/object&gt;&lt;object type=&quot;3&quot; unique_id=&quot;10754&quot;&gt;&lt;property id=&quot;20148&quot; value=&quot;5&quot;/&gt;&lt;property id=&quot;20300&quot; value=&quot;Slide 8 - &amp;quot;&amp;#x0D;&amp;#x0A;&amp;#x0D;&amp;#x0A;Delta II                                                           NESC Academy&amp;#x0D;&amp;#x0A;&amp;quot;&quot;/&gt;&lt;property id=&quot;20301&quot; value=&quot;Delta II MECO&quot;/&gt;&lt;property id=&quot;20303&quot; value=&quot;-1&quot;/&gt;&lt;property id=&quot;20307&quot; value=&quot;344&quot;/&gt;&lt;property id=&quot;20309&quot; value=&quot;-1&quot;/&gt;&lt;/object&gt;&lt;object type=&quot;3&quot; unique_id=&quot;10755&quot;&gt;&lt;property id=&quot;20148&quot; value=&quot;5&quot;/&gt;&lt;property id=&quot;20300&quot; value=&quot;Slide 9 - &amp;quot;&amp;#x0D;&amp;#x0A;&amp;#x0D;&amp;#x0A;Pegasus XL Drop Transient                           NESC Academy&amp;#x0D;&amp;#x0A;&amp;quot;&quot;/&gt;&lt;property id=&quot;20301&quot; value=&quot;Pegasus XL Drop Transient&quot;/&gt;&lt;property id=&quot;20303&quot; value=&quot;-1&quot;/&gt;&lt;property id=&quot;20307&quot; value=&quot;345&quot;/&gt;&lt;property id=&quot;20309&quot; value=&quot;-1&quot;/&gt;&lt;/object&gt;&lt;object type=&quot;3&quot; unique_id=&quot;10756&quot;&gt;&lt;property id=&quot;20148&quot; value=&quot;5&quot;/&gt;&lt;property id=&quot;20300&quot; value=&quot;Slide 15 - &amp;quot;Sine Calculation Example                            NESC Academy&amp;#x0D;&amp;#x0A;&amp;quot;&quot;/&gt;&lt;property id=&quot;20301&quot; value=&quot;Sine.exe program&quot;/&gt;&lt;property id=&quot;20303&quot; value=&quot;-1&quot;/&gt;&lt;property id=&quot;20307&quot; value=&quot;346&quot;/&gt;&lt;property id=&quot;20309&quot; value=&quot;-1&quot;/&gt;&lt;/object&gt;&lt;object type=&quot;3&quot; unique_id=&quot;10757&quot;&gt;&lt;property id=&quot;20148&quot; value=&quot;5&quot;/&gt;&lt;property id=&quot;20300&quot; value=&quot;Slide 16&quot;/&gt;&lt;property id=&quot;20301&quot; value=&quot;Sine.exe program (cont.)&quot;/&gt;&lt;property id=&quot;20303&quot; value=&quot;-1&quot;/&gt;&lt;property id=&quot;20307&quot; value=&quot;347&quot;/&gt;&lt;property id=&quot;20309&quot; value=&quot;-1&quot;/&gt;&lt;/object&gt;&lt;object type=&quot;3&quot; unique_id=&quot;11003&quot;&gt;&lt;property id=&quot;20148&quot; value=&quot;5&quot;/&gt;&lt;property id=&quot;20300&quot; value=&quot;Slide 21 - &amp;quot;Matlab script:  generate.m  (cont.)                    NESC Academy&amp;#x0D;&amp;#x0A;&amp;quot;&quot;/&gt;&lt;property id=&quot;20303&quot; value=&quot;-1&quot;/&gt;&lt;property id=&quot;20307&quot; value=&quot;349&quot;/&gt;&lt;property id=&quot;20309&quot; value=&quot;-1&quot;/&gt;&lt;/object&gt;&lt;object type=&quot;3&quot; unique_id=&quot;11004&quot;&gt;&lt;property id=&quot;20148&quot; value=&quot;5&quot;/&gt;&lt;property id=&quot;20300&quot; value=&quot;Slide 22 - &amp;quot;&amp;#x0D;&amp;#x0A;&amp;quot;&quot;/&gt;&lt;property id=&quot;20301&quot; value=&quot;time history&quot;/&gt;&lt;property id=&quot;20303&quot; value=&quot;-1&quot;/&gt;&lt;property id=&quot;20307&quot; value=&quot;350&quot;/&gt;&lt;property id=&quot;20309&quot; value=&quot;-1&quot;/&gt;&lt;/object&gt;&lt;object type=&quot;3&quot; unique_id=&quot;11117&quot;&gt;&lt;property id=&quot;20148&quot; value=&quot;5&quot;/&gt;&lt;property id=&quot;20300&quot; value=&quot;Slide 23 - &amp;quot;&amp;#x0D;&amp;#x0A;&amp;quot;&quot;/&gt;&lt;property id=&quot;20301&quot; value=&quot;histogram&quot;/&gt;&lt;property id=&quot;20303&quot; value=&quot;-1&quot;/&gt;&lt;property id=&quot;20307&quot; value=&quot;351&quot;/&gt;&lt;property id=&quot;20309&quot; value=&quot;-1&quot;/&gt;&lt;/object&gt;&lt;object type=&quot;3&quot; unique_id=&quot;11118&quot;&gt;&lt;property id=&quot;20148&quot; value=&quot;5&quot;/&gt;&lt;property id=&quot;20300&quot; value=&quot;Slide 28 - &amp;quot;Matlab script:  arbit.m  (cont.)                           NESC Academy&amp;#x0D;&amp;#x0A;&amp;quot;&quot;/&gt;&lt;property id=&quot;20303&quot; value=&quot;-1&quot;/&gt;&lt;property id=&quot;20307&quot; value=&quot;352&quot;/&gt;&lt;property id=&quot;20309&quot; value=&quot;-1&quot;/&gt;&lt;/object&gt;&lt;object type=&quot;3&quot; unique_id=&quot;11239&quot;&gt;&lt;property id=&quot;20148&quot; value=&quot;5&quot;/&gt;&lt;property id=&quot;20300&quot; value=&quot;Slide 24 - &amp;quot;SDOF System Subject &amp;#x0D;&amp;#x0A;to Base Excitation                                      NESC Academy&amp;#x0D;&amp;#x0A;&amp;quot;&quot;/&gt;&lt;property id=&quot;20303&quot; value=&quot;-1&quot;/&gt;&lt;property id=&quot;20307&quot; value=&quot;353&quot;/&gt;&lt;property id=&quot;20309&quot; value=&quot;-1&quot;/&gt;&lt;/object&gt;&lt;object type=&quot;3&quot; unique_id=&quot;11662&quot;&gt;&lt;property id=&quot;20148&quot; value=&quot;5&quot;/&gt;&lt;property id=&quot;20300&quot; value=&quot;Slide 25 - &amp;quot;Matlab script:  arbit.m                                   NESC Academy&amp;#x0D;&amp;#x0A;&amp;quot;&quot;/&gt;&lt;property id=&quot;20303&quot; value=&quot;-1&quot;/&gt;&lt;property id=&quot;20307&quot; value=&quot;354&quot;/&gt;&lt;property id=&quot;20309&quot; value=&quot;-1&quot;/&gt;&lt;/object&gt;&lt;object type=&quot;3&quot; unique_id=&quot;11663&quot;&gt;&lt;property id=&quot;20148&quot; value=&quot;5&quot;/&gt;&lt;property id=&quot;20300&quot; value=&quot;Slide 26 - &amp;quot;Matlab script:  arbit.m (cont.)                           NESC Academy&amp;#x0D;&amp;#x0A;&amp;quot;&quot;/&gt;&lt;property id=&quot;20303&quot; value=&quot;-1&quot;/&gt;&lt;property id=&quot;20307&quot; value=&quot;355&quot;/&gt;&lt;property id=&quot;20309&quot; value=&quot;-1&quot;/&gt;&lt;/object&gt;&lt;object type=&quot;3&quot; unique_id=&quot;11664&quot;&gt;&lt;property id=&quot;20148&quot; value=&quot;5&quot;/&gt;&lt;property id=&quot;20300&quot; value=&quot;Slide 27 - &amp;quot;Matlab script:  arbit.m (cont.)                            NESC Academy&amp;#x0D;&amp;#x0A;&amp;quot;&quot;/&gt;&lt;property id=&quot;20303&quot; value=&quot;-1&quot;/&gt;&lt;property id=&quot;20307&quot; value=&quot;356&quot;/&gt;&lt;property id=&quot;20309&quot; value=&quot;-1&quot;/&gt;&lt;/object&gt;&lt;object type=&quot;3&quot; unique_id=&quot;11665&quot;&gt;&lt;property id=&quot;20148&quot; value=&quot;5&quot;/&gt;&lt;property id=&quot;20300&quot; value=&quot;Slide 31 - &amp;quot;Matlab script: signal_stats.m (cont.)               NESC Academy&amp;#x0D;&amp;#x0A;&amp;quot;&quot;/&gt;&lt;property id=&quot;20303&quot; value=&quot;-1&quot;/&gt;&lt;property id=&quot;20307&quot; value=&quot;357&quot;/&gt;&lt;property id=&quot;20309&quot; value=&quot;-1&quot;/&gt;&lt;/object&gt;&lt;object type=&quot;3&quot; unique_id=&quot;11666&quot;&gt;&lt;property id=&quot;20148&quot; value=&quot;5&quot;/&gt;&lt;property id=&quot;20300&quot; value=&quot;Slide 34 - &amp;quot;Matlab script:  sinefind.m (cont.)                         NESC Academy&amp;#x0D;&amp;#x0A;&amp;quot;&quot;/&gt;&lt;property id=&quot;20303&quot; value=&quot;-1&quot;/&gt;&lt;property id=&quot;20307&quot; value=&quot;358&quot;/&gt;&lt;property id=&quot;20309&quot; value=&quot;-1&quot;/&gt;&lt;/object&gt;&lt;object type=&quot;3&quot; unique_id=&quot;11667&quot;&gt;&lt;property id=&quot;20148&quot; value=&quot;5&quot;/&gt;&lt;property id=&quot;20300&quot; value=&quot;Slide 36 - &amp;quot;Pegasus XL Drop Transient&amp;#x0D;&amp;#x0A;Natural Frequency &amp;amp; Damping (cont.)                 NESC Academy&amp;#x0D;&amp;#x0A;&amp;quot;&quot;/&gt;&lt;property id=&quot;20303&quot; value=&quot;-1&quot;/&gt;&lt;property id=&quot;20307&quot; value=&quot;359&quot;/&gt;&lt;property id=&quot;20309&quot; value=&quot;-1&quot;/&gt;&lt;/object&gt;&lt;object type=&quot;3&quot; unique_id=&quot;11668&quot;&gt;&lt;property id=&quot;20148&quot; value=&quot;5&quot;/&gt;&lt;property id=&quot;20300&quot; value=&quot;Slide 37 - &amp;quot;Matlab script:  sinefdam.m (cont.)                 NESC Academy&amp;#x0D;&amp;#x0A;&amp;quot;&quot;/&gt;&lt;property id=&quot;20303&quot; value=&quot;-1&quot;/&gt;&lt;property id=&quot;20307&quot; value=&quot;360&quot;/&gt;&lt;property id=&quot;20309&quot; value=&quot;-1&quot;/&gt;&lt;/object&gt;&lt;object type=&quot;3&quot; unique_id=&quot;11669&quot;&gt;&lt;property id=&quot;20148&quot; value=&quot;5&quot;/&gt;&lt;property id=&quot;20300&quot; value=&quot;Slide 38 - &amp;quot;Matlab script:  sinefdam.m (cont.)                NESC Academy&amp;#x0D;&amp;#x0A;&amp;quot;&quot;/&gt;&lt;property id=&quot;20303&quot; value=&quot;-1&quot;/&gt;&lt;property id=&quot;20307&quot; value=&quot;361&quot;/&gt;&lt;property id=&quot;20309&quot; value=&quot;-1&quot;/&gt;&lt;/object&gt;&lt;object type=&quot;3&quot; unique_id=&quot;11670&quot;&gt;&lt;property id=&quot;20148&quot; value=&quot;5&quot;/&gt;&lt;property id=&quot;20300&quot; value=&quot;Slide 43 - &amp;quot;Program &amp;amp; Data Summary &amp;#x0D;&amp;#x0A;for this Unit                                                        NESC Academy&amp;#x0D;&amp;#x0A;&amp;quot;&quot;/&gt;&lt;property id=&quot;20303&quot; value=&quot;-1&quot;/&gt;&lt;property id=&quot;20307&quot; value=&quot;362&quot;/&gt;&lt;property id=&quot;20309&quot; value=&quot;-1&quot;/&gt;&lt;/object&gt;&lt;object type=&quot;3&quot; unique_id=&quot;11792&quot;&gt;&lt;property id=&quot;20148&quot; value=&quot;5&quot;/&gt;&lt;property id=&quot;20300&quot; value=&quot;Slide 10&quot;/&gt;&lt;property id=&quot;20301&quot; value=&quot;Pegasus XL Bending Mode&quot;/&gt;&lt;property id=&quot;20303&quot; value=&quot;-1&quot;/&gt;&lt;property id=&quot;20307&quot; value=&quot;364&quot;/&gt;&lt;property id=&quot;20309&quot; value=&quot;-1&quot;/&gt;&lt;/object&gt;&lt;object type=&quot;3&quot; unique_id=&quot;12341&quot;&gt;&lt;property id=&quot;20148&quot; value=&quot;5&quot;/&gt;&lt;property id=&quot;20300&quot; value=&quot;Slide 35 - &amp;quot;Pegasus XL Drop Transient&amp;#x0D;&amp;#x0A;Natural Frequency &amp;amp; Damping                             NESC Academy&amp;#x0D;&amp;#x0A;&amp;quot;&quot;/&gt;&lt;property id=&quot;20303&quot; value=&quot;-1&quot;/&gt;&lt;property id=&quot;20307&quot; value=&quot;365&quot;/&gt;&lt;property id=&quot;20309&quot; value=&quot;-1&quot;/&gt;&lt;/object&gt;&lt;object type=&quot;3&quot; unique_id=&quot;13066&quot;&gt;&lt;property id=&quot;20148&quot; value=&quot;5&quot;/&gt;&lt;property id=&quot;20300&quot; value=&quot;Slide 39&quot;/&gt;&lt;property id=&quot;20301&quot; value=&quot;Beat frequency time history&quot;/&gt;&lt;property id=&quot;20303&quot; value=&quot;-1&quot;/&gt;&lt;property id=&quot;20307&quot; value=&quot;366&quot;/&gt;&lt;property id=&quot;20309&quot; value=&quot;-1&quot;/&gt;&lt;/object&gt;&lt;object type=&quot;3&quot; unique_id=&quot;13067&quot;&gt;&lt;property id=&quot;20148&quot; value=&quot;5&quot;/&gt;&lt;property id=&quot;20300&quot; value=&quot;Slide 40&quot;/&gt;&lt;property id=&quot;20301&quot; value=&quot;Beat freq (cont.)&quot;/&gt;&lt;property id=&quot;20303&quot; value=&quot;-1&quot;/&gt;&lt;property id=&quot;20307&quot; value=&quot;367&quot;/&gt;&lt;property id=&quot;20309&quot; value=&quot;-1&quot;/&gt;&lt;/object&gt;&lt;object type=&quot;3&quot; unique_id=&quot;13068&quot;&gt;&lt;property id=&quot;20148&quot; value=&quot;5&quot;/&gt;&lt;property id=&quot;20300&quot; value=&quot;Slide 41&quot;/&gt;&lt;property id=&quot;20301&quot; value=&quot;Beat freq (cont.)&quot;/&gt;&lt;property id=&quot;20303&quot; value=&quot;-1&quot;/&gt;&lt;property id=&quot;20307&quot; value=&quot;368&quot;/&gt;&lt;property id=&quot;20309&quot; value=&quot;-1&quot;/&gt;&lt;/object&gt;&lt;object type=&quot;3&quot; unique_id=&quot;13069&quot;&gt;&lt;property id=&quot;20148&quot; value=&quot;5&quot;/&gt;&lt;property id=&quot;20300&quot; value=&quot;Slide 42&quot;/&gt;&lt;property id=&quot;20301&quot; value=&quot;Beat freq - curve-fit&quot;/&gt;&lt;property id=&quot;20303&quot; value=&quot;-1&quot;/&gt;&lt;property id=&quot;20307&quot; value=&quot;369&quot;/&gt;&lt;property id=&quot;20309&quot; value=&quot;-1&quot;/&gt;&lt;/object&gt;&lt;/object&gt;&lt;object type=&quot;4&quot; unique_id=&quot;11997&quot;&gt;&lt;/object&gt;&lt;object type=&quot;10&quot; unique_id=&quot;12121&quot;&gt;&lt;object type=&quot;11&quot; unique_id=&quot;12122&quot;&gt;&lt;property id=&quot;20180&quot; value=&quot;0&quot;/&gt;&lt;property id=&quot;20181&quot; value=&quot;1&quot;/&gt;&lt;property id=&quot;20182&quot; value=&quot;0&quot;/&gt;&lt;property id=&quot;20183&quot; value=&quot;1&quot;/&gt;&lt;/object&gt;&lt;object type=&quot;13&quot; unique_id=&quot;12252&quot;&gt;&lt;/object&gt;&lt;object type=&quot;12&quot; unique_id=&quot;14932&quot;&gt;&lt;/object&gt;&lt;/object&gt;&lt;/object&gt;&lt;/database&gt;"/>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PPSNARRATIONPROPS" val="C:\unit2\slide1.mp3"/>
  <p:tag name="PPSNARRATION" val="1,1683711798,C:\temp\NA_Unit_2_Sine_PP_pptx\Media.ppcx"/>
</p:tagLst>
</file>

<file path=ppt/tags/tag3.xml><?xml version="1.0" encoding="utf-8"?>
<p:tagLst xmlns:a="http://schemas.openxmlformats.org/drawingml/2006/main" xmlns:r="http://schemas.openxmlformats.org/officeDocument/2006/relationships" xmlns:p="http://schemas.openxmlformats.org/presentationml/2006/main">
  <p:tag name="PPSNARRATIONPROPS" val="C:\unit2\slide2.mp3"/>
  <p:tag name="PPSNARRATION" val="2,1683711798,C:\temp\NA_Unit_2_Sine_PP_pptx\Media.ppcx"/>
</p:tagLst>
</file>

<file path=ppt/tags/tag4.xml><?xml version="1.0" encoding="utf-8"?>
<p:tagLst xmlns:a="http://schemas.openxmlformats.org/drawingml/2006/main" xmlns:r="http://schemas.openxmlformats.org/officeDocument/2006/relationships" xmlns:p="http://schemas.openxmlformats.org/presentationml/2006/main">
  <p:tag name="PPSNARRATIONPROPS" val="C:\unit2\slide3.mp3"/>
  <p:tag name="PPSNARRATION" val="3,1683711798,C:\temp\NA_Unit_2_Sine_PP_pptx\Media.ppcx"/>
</p:tagLst>
</file>

<file path=ppt/tags/tag5.xml><?xml version="1.0" encoding="utf-8"?>
<p:tagLst xmlns:a="http://schemas.openxmlformats.org/drawingml/2006/main" xmlns:r="http://schemas.openxmlformats.org/officeDocument/2006/relationships" xmlns:p="http://schemas.openxmlformats.org/presentationml/2006/main">
  <p:tag name="PPSNARRATIONPROPS" val="C:\unit2\slide4.mp3"/>
  <p:tag name="PPSNARRATION" val="4,1683711798,C:\temp\NA_Unit_2_Sine_PP_pptx\Media.ppcx"/>
</p:tagLst>
</file>

<file path=ppt/tags/tag6.xml><?xml version="1.0" encoding="utf-8"?>
<p:tagLst xmlns:a="http://schemas.openxmlformats.org/drawingml/2006/main" xmlns:r="http://schemas.openxmlformats.org/officeDocument/2006/relationships" xmlns:p="http://schemas.openxmlformats.org/presentationml/2006/main">
  <p:tag name="PPSNARRATIONPROPS" val="C:\unit2\slide5.mp3"/>
  <p:tag name="PPSNARRATION" val="5,1683711798,C:\temp\NA_Unit_2_Sine_PP_pptx\Media.ppcx"/>
</p:tagLst>
</file>

<file path=ppt/tags/tag7.xml><?xml version="1.0" encoding="utf-8"?>
<p:tagLst xmlns:a="http://schemas.openxmlformats.org/drawingml/2006/main" xmlns:r="http://schemas.openxmlformats.org/officeDocument/2006/relationships" xmlns:p="http://schemas.openxmlformats.org/presentationml/2006/main">
  <p:tag name="PPSNARRATIONPROPS" val="C:\unit2\slide6.mp3"/>
  <p:tag name="PPSNARRATION" val="6,1683711798,C:\temp\NA_Unit_2_Sine_PP_pptx\Media.ppcx"/>
</p:tagLst>
</file>

<file path=ppt/tags/tag8.xml><?xml version="1.0" encoding="utf-8"?>
<p:tagLst xmlns:a="http://schemas.openxmlformats.org/drawingml/2006/main" xmlns:r="http://schemas.openxmlformats.org/officeDocument/2006/relationships" xmlns:p="http://schemas.openxmlformats.org/presentationml/2006/main">
  <p:tag name="PPSNARRATIONPROPS" val="C:\unit2\slide7.mp3"/>
  <p:tag name="PPSNARRATION" val="7,1683711798,C:\temp\NA_Unit_2_Sine_PP_pptx\Media.ppcx"/>
</p:tagLst>
</file>

<file path=ppt/tags/tag9.xml><?xml version="1.0" encoding="utf-8"?>
<p:tagLst xmlns:a="http://schemas.openxmlformats.org/drawingml/2006/main" xmlns:r="http://schemas.openxmlformats.org/officeDocument/2006/relationships" xmlns:p="http://schemas.openxmlformats.org/presentationml/2006/main">
  <p:tag name="PRESENTER_SHAPEINFO" val="&lt;ThreeDShapeInfo&gt;&lt;uuid val=&quot;{8BD931B1-FD68-4D50-A0E8-2CFC8C5942BD}&quot;/&gt;&lt;filename val=&quot;C:\Users\TOMIRV~1\AppData\Local\Temp\PR\data\asimages\{8BD931B1-FD68-4D50-A0E8-2CFC8C5942BD}.png&quot;/&gt;&lt;hasEffects val=&quot;0&quot;/&gt;&lt;left val=&quot;62.28&quot;/&gt;&lt;top val=&quot;397.56&quot;/&gt;&lt;width val=&quot;580.08&quot;/&gt;&lt;height val=&quot;108.36&quot;/&gt;&lt;/ThreeDShapeInfo&gt;"/>
</p:tagLst>
</file>

<file path=ppt/tags/tag10.xml><?xml version="1.0" encoding="utf-8"?>
<p:tagLst xmlns:a="http://schemas.openxmlformats.org/drawingml/2006/main" xmlns:r="http://schemas.openxmlformats.org/officeDocument/2006/relationships" xmlns:p="http://schemas.openxmlformats.org/presentationml/2006/main">
  <p:tag name="PPSNARRATIONPROPS" val="C:\unit2\slide8.mp3"/>
  <p:tag name="PPSNARRATION" val="8,1683711798,C:\temp\NA_Unit_2_Sine_PP_pptx\Media.ppcx"/>
</p:tagLst>
</file>

<file path=ppt/tags/tag11.xml><?xml version="1.0" encoding="utf-8"?>
<p:tagLst xmlns:a="http://schemas.openxmlformats.org/drawingml/2006/main" xmlns:r="http://schemas.openxmlformats.org/officeDocument/2006/relationships" xmlns:p="http://schemas.openxmlformats.org/presentationml/2006/main">
  <p:tag name="PRESENTER_SHAPEINFO" val="&lt;ThreeDShapeInfo&gt;&lt;uuid val=&quot;{EDE80EFC-AEBC-4370-84EF-B8814AFAAA51}&quot;/&gt;&lt;filename val=&quot;C:\Users\TOMIRV~1\AppData\Local\Temp\PR\data\asimages\{EDE80EFC-AEBC-4370-84EF-B8814AFAAA51}.png&quot;/&gt;&lt;hasEffects val=&quot;1&quot;/&gt;&lt;left val=&quot;75.72&quot;/&gt;&lt;top val=&quot;161.28&quot;/&gt;&lt;width val=&quot;575.64&quot;/&gt;&lt;height val=&quot;100.8&quot;/&gt;&lt;/ThreeDShapeInfo&gt;"/>
</p:tagLst>
</file>

<file path=ppt/tags/tag12.xml><?xml version="1.0" encoding="utf-8"?>
<p:tagLst xmlns:a="http://schemas.openxmlformats.org/drawingml/2006/main" xmlns:r="http://schemas.openxmlformats.org/officeDocument/2006/relationships" xmlns:p="http://schemas.openxmlformats.org/presentationml/2006/main">
  <p:tag name="PPSNARRATIONPROPS" val="C:\unit2\slide9.mp3"/>
  <p:tag name="PPSNARRATION" val="9,1683711798,C:\temp\NA_Unit_2_Sine_PP_pptx\Media.ppcx"/>
</p:tagLst>
</file>

<file path=ppt/tags/tag13.xml><?xml version="1.0" encoding="utf-8"?>
<p:tagLst xmlns:a="http://schemas.openxmlformats.org/drawingml/2006/main" xmlns:r="http://schemas.openxmlformats.org/officeDocument/2006/relationships" xmlns:p="http://schemas.openxmlformats.org/presentationml/2006/main">
  <p:tag name="PPSNARRATIONPROPS" val="C:\unit2\slide10.mp3"/>
  <p:tag name="PPSNARRATION" val="10,1683711798,C:\temp\NA_Unit_2_Sine_PP_pptx\Media.ppcx"/>
</p:tagLst>
</file>

<file path=ppt/tags/tag14.xml><?xml version="1.0" encoding="utf-8"?>
<p:tagLst xmlns:a="http://schemas.openxmlformats.org/drawingml/2006/main" xmlns:r="http://schemas.openxmlformats.org/officeDocument/2006/relationships" xmlns:p="http://schemas.openxmlformats.org/presentationml/2006/main">
  <p:tag name="PPSNARRATIONPROPS" val="C:\unit2\slide11.mp3"/>
  <p:tag name="PPSNARRATION" val="11,1683711798,C:\temp\NA_Unit_2_Sine_PP_pptx\Media.ppcx"/>
</p:tagLst>
</file>

<file path=ppt/tags/tag15.xml><?xml version="1.0" encoding="utf-8"?>
<p:tagLst xmlns:a="http://schemas.openxmlformats.org/drawingml/2006/main" xmlns:r="http://schemas.openxmlformats.org/officeDocument/2006/relationships" xmlns:p="http://schemas.openxmlformats.org/presentationml/2006/main">
  <p:tag name="PPSNARRATIONPROPS" val="C:\unit2\slide12.mp3"/>
  <p:tag name="PPSNARRATION" val="12,1683711798,C:\temp\NA_Unit_2_Sine_PP_pptx\Media.ppcx"/>
</p:tagLst>
</file>

<file path=ppt/tags/tag16.xml><?xml version="1.0" encoding="utf-8"?>
<p:tagLst xmlns:a="http://schemas.openxmlformats.org/drawingml/2006/main" xmlns:r="http://schemas.openxmlformats.org/officeDocument/2006/relationships" xmlns:p="http://schemas.openxmlformats.org/presentationml/2006/main">
  <p:tag name="PPSNARRATIONPROPS" val="C:\unit2\slide13.mp3"/>
  <p:tag name="PPSNARRATION" val="13,1683711798,C:\temp\NA_Unit_2_Sine_PP_pptx\Media.ppcx"/>
</p:tagLst>
</file>

<file path=ppt/tags/tag17.xml><?xml version="1.0" encoding="utf-8"?>
<p:tagLst xmlns:a="http://schemas.openxmlformats.org/drawingml/2006/main" xmlns:r="http://schemas.openxmlformats.org/officeDocument/2006/relationships" xmlns:p="http://schemas.openxmlformats.org/presentationml/2006/main">
  <p:tag name="PPSNARRATIONPROPS" val="C:\unit2\slide14.mp3"/>
  <p:tag name="PPSNARRATION" val="14,1683711798,C:\temp\NA_Unit_2_Sine_PP_pptx\Media.ppcx"/>
</p:tagLst>
</file>

<file path=ppt/tags/tag18.xml><?xml version="1.0" encoding="utf-8"?>
<p:tagLst xmlns:a="http://schemas.openxmlformats.org/drawingml/2006/main" xmlns:r="http://schemas.openxmlformats.org/officeDocument/2006/relationships" xmlns:p="http://schemas.openxmlformats.org/presentationml/2006/main">
  <p:tag name="PPSNARRATIONPROPS" val="C:\unit2\slide15.mp3"/>
  <p:tag name="PPSNARRATION" val="15,1683711798,C:\temp\NA_Unit_2_Sine_PP_pptx\Media.ppcx"/>
</p:tagLst>
</file>

<file path=ppt/tags/tag19.xml><?xml version="1.0" encoding="utf-8"?>
<p:tagLst xmlns:a="http://schemas.openxmlformats.org/drawingml/2006/main" xmlns:r="http://schemas.openxmlformats.org/officeDocument/2006/relationships" xmlns:p="http://schemas.openxmlformats.org/presentationml/2006/main">
  <p:tag name="PPSNARRATIONPROPS" val="C:\unit2\slide16.mp3"/>
  <p:tag name="PPSNARRATION" val="16,1683711798,C:\temp\NA_Unit_2_Sine_PP_pptx\Media.ppcx"/>
</p:tagLst>
</file>

<file path=ppt/tags/tag20.xml><?xml version="1.0" encoding="utf-8"?>
<p:tagLst xmlns:a="http://schemas.openxmlformats.org/drawingml/2006/main" xmlns:r="http://schemas.openxmlformats.org/officeDocument/2006/relationships" xmlns:p="http://schemas.openxmlformats.org/presentationml/2006/main">
  <p:tag name="PPSNARRATIONPROPS" val="C:\unit2\slide17.mp3"/>
  <p:tag name="PPSNARRATION" val="17,1683711798,C:\temp\NA_Unit_2_Sine_PP_pptx\Media.ppcx"/>
</p:tagLst>
</file>

<file path=ppt/tags/tag21.xml><?xml version="1.0" encoding="utf-8"?>
<p:tagLst xmlns:a="http://schemas.openxmlformats.org/drawingml/2006/main" xmlns:r="http://schemas.openxmlformats.org/officeDocument/2006/relationships" xmlns:p="http://schemas.openxmlformats.org/presentationml/2006/main">
  <p:tag name="PPSNARRATIONPROPS" val="C:\unit2\slide18.mp3"/>
  <p:tag name="PPSNARRATION" val="18,1683711798,C:\temp\NA_Unit_2_Sine_PP_pptx\Media.ppcx"/>
</p:tagLst>
</file>

<file path=ppt/tags/tag22.xml><?xml version="1.0" encoding="utf-8"?>
<p:tagLst xmlns:a="http://schemas.openxmlformats.org/drawingml/2006/main" xmlns:r="http://schemas.openxmlformats.org/officeDocument/2006/relationships" xmlns:p="http://schemas.openxmlformats.org/presentationml/2006/main">
  <p:tag name="PPSNARRATIONPROPS" val="C:\unit2\slide19.mp3"/>
  <p:tag name="PPSNARRATION" val="19,1683711798,C:\temp\NA_Unit_2_Sine_PP_pptx\Media.ppcx"/>
</p:tagLst>
</file>

<file path=ppt/tags/tag23.xml><?xml version="1.0" encoding="utf-8"?>
<p:tagLst xmlns:a="http://schemas.openxmlformats.org/drawingml/2006/main" xmlns:r="http://schemas.openxmlformats.org/officeDocument/2006/relationships" xmlns:p="http://schemas.openxmlformats.org/presentationml/2006/main">
  <p:tag name="PRESENTER_SHAPEINFO" val="&lt;ThreeDShapeInfo&gt;&lt;uuid val=&quot;{D2019BD0-6267-437C-A0C7-7FE03334609F}&quot;/&gt;&lt;filename val=&quot;C:\Users\TOMIRV~1\AppData\Local\Temp\PR\data\asimages\{D2019BD0-6267-437C-A0C7-7FE03334609F}.png&quot;/&gt;&lt;hasEffects val=&quot;0&quot;/&gt;&lt;left val=&quot;345.72&quot;/&gt;&lt;top val=&quot;252.72&quot;/&gt;&lt;width val=&quot;217.92&quot;/&gt;&lt;height val=&quot;212.64&quot;/&gt;&lt;/ThreeDShapeInfo&gt;"/>
</p:tagLst>
</file>

<file path=ppt/tags/tag24.xml><?xml version="1.0" encoding="utf-8"?>
<p:tagLst xmlns:a="http://schemas.openxmlformats.org/drawingml/2006/main" xmlns:r="http://schemas.openxmlformats.org/officeDocument/2006/relationships" xmlns:p="http://schemas.openxmlformats.org/presentationml/2006/main">
  <p:tag name="PPSNARRATIONPROPS" val="C:\unit2\slide20.mp3"/>
  <p:tag name="PPSNARRATION" val="20,1683711798,C:\temp\NA_Unit_2_Sine_PP_pptx\Media.ppcx"/>
</p:tagLst>
</file>

<file path=ppt/tags/tag25.xml><?xml version="1.0" encoding="utf-8"?>
<p:tagLst xmlns:a="http://schemas.openxmlformats.org/drawingml/2006/main" xmlns:r="http://schemas.openxmlformats.org/officeDocument/2006/relationships" xmlns:p="http://schemas.openxmlformats.org/presentationml/2006/main">
  <p:tag name="PPSNARRATIONPROPS" val="C:\unit2\slide21.mp3"/>
  <p:tag name="PPSNARRATION" val="21,1683711798,C:\temp\NA_Unit_2_Sine_PP_pptx\Media.ppcx"/>
</p:tagLst>
</file>

<file path=ppt/tags/tag26.xml><?xml version="1.0" encoding="utf-8"?>
<p:tagLst xmlns:a="http://schemas.openxmlformats.org/drawingml/2006/main" xmlns:r="http://schemas.openxmlformats.org/officeDocument/2006/relationships" xmlns:p="http://schemas.openxmlformats.org/presentationml/2006/main">
  <p:tag name="PPSNARRATIONPROPS" val="C:\unit2\slide22.mp3"/>
  <p:tag name="PPSNARRATION" val="22,1683711798,C:\temp\NA_Unit_2_Sine_PP_pptx\Media.ppcx"/>
</p:tagLst>
</file>

<file path=ppt/tags/tag27.xml><?xml version="1.0" encoding="utf-8"?>
<p:tagLst xmlns:a="http://schemas.openxmlformats.org/drawingml/2006/main" xmlns:r="http://schemas.openxmlformats.org/officeDocument/2006/relationships" xmlns:p="http://schemas.openxmlformats.org/presentationml/2006/main">
  <p:tag name="PRESENTER_SHAPEINFO" val="&lt;ThreeDShapeInfo&gt;&lt;uuid val=&quot;{9D73A9B1-CF86-45B7-B529-FFF26BCA88F0}&quot;/&gt;&lt;filename val=&quot;C:\Users\TOMIRV~1\AppData\Local\Temp\PR\data\asimages\{9D73A9B1-CF86-45B7-B529-FFF26BCA88F0}.png&quot;/&gt;&lt;hasEffects val=&quot;1&quot;/&gt;&lt;left val=&quot;461.28&quot;/&gt;&lt;top val=&quot;70.56&quot;/&gt;&lt;width val=&quot;229.8&quot;/&gt;&lt;height val=&quot;50.52&quot;/&gt;&lt;/ThreeDShapeInfo&gt;"/>
</p:tagLst>
</file>

<file path=ppt/tags/tag28.xml><?xml version="1.0" encoding="utf-8"?>
<p:tagLst xmlns:a="http://schemas.openxmlformats.org/drawingml/2006/main" xmlns:r="http://schemas.openxmlformats.org/officeDocument/2006/relationships" xmlns:p="http://schemas.openxmlformats.org/presentationml/2006/main">
  <p:tag name="PPSNARRATIONPROPS" val="C:\unit2\slide23.mp3"/>
  <p:tag name="PPSNARRATION" val="23,1683711798,C:\temp\NA_Unit_2_Sine_PP_pptx\Media.ppcx"/>
</p:tagLst>
</file>

<file path=ppt/tags/tag29.xml><?xml version="1.0" encoding="utf-8"?>
<p:tagLst xmlns:a="http://schemas.openxmlformats.org/drawingml/2006/main" xmlns:r="http://schemas.openxmlformats.org/officeDocument/2006/relationships" xmlns:p="http://schemas.openxmlformats.org/presentationml/2006/main">
  <p:tag name="PRESENTER_SHAPEINFO" val="&lt;ThreeDShapeInfo&gt;&lt;uuid val=&quot;{2C36E45B-5A56-4AFF-B917-F66DA1A7C5A4}&quot;/&gt;&lt;filename val=&quot;C:\Users\TOMIRV~1\AppData\Local\Temp\PR\data\asimages\{2C36E45B-5A56-4AFF-B917-F66DA1A7C5A4}.png&quot;/&gt;&lt;hasEffects val=&quot;1&quot;/&gt;&lt;left val=&quot;472.56&quot;/&gt;&lt;top val=&quot;28.56&quot;/&gt;&lt;width val=&quot;229.8&quot;/&gt;&lt;height val=&quot;50.52&quot;/&gt;&lt;/ThreeDShapeInfo&gt;"/>
</p:tagLst>
</file>

<file path=ppt/tags/tag30.xml><?xml version="1.0" encoding="utf-8"?>
<p:tagLst xmlns:a="http://schemas.openxmlformats.org/drawingml/2006/main" xmlns:r="http://schemas.openxmlformats.org/officeDocument/2006/relationships" xmlns:p="http://schemas.openxmlformats.org/presentationml/2006/main">
  <p:tag name="PPSNARRATIONPROPS" val="C:\unit2\slide24.mp3"/>
  <p:tag name="PPSNARRATION" val="24,1683711798,C:\temp\NA_Unit_2_Sine_PP_pptx\Media.ppcx"/>
</p:tagLst>
</file>

<file path=ppt/tags/tag31.xml><?xml version="1.0" encoding="utf-8"?>
<p:tagLst xmlns:a="http://schemas.openxmlformats.org/drawingml/2006/main" xmlns:r="http://schemas.openxmlformats.org/officeDocument/2006/relationships" xmlns:p="http://schemas.openxmlformats.org/presentationml/2006/main">
  <p:tag name="PPSNARRATIONPROPS" val="C:\unit2\slide25.mp3"/>
  <p:tag name="PPSNARRATION" val="25,1683711798,C:\temp\NA_Unit_2_Sine_PP_pptx\Media.ppcx"/>
</p:tagLst>
</file>

<file path=ppt/tags/tag32.xml><?xml version="1.0" encoding="utf-8"?>
<p:tagLst xmlns:a="http://schemas.openxmlformats.org/drawingml/2006/main" xmlns:r="http://schemas.openxmlformats.org/officeDocument/2006/relationships" xmlns:p="http://schemas.openxmlformats.org/presentationml/2006/main">
  <p:tag name="PPSNARRATIONPROPS" val="C:\unit2\slide26.mp3"/>
  <p:tag name="PPSNARRATION" val="26,1683711798,C:\temp\NA_Unit_2_Sine_PP_pptx\Media.ppcx"/>
</p:tagLst>
</file>

<file path=ppt/tags/tag33.xml><?xml version="1.0" encoding="utf-8"?>
<p:tagLst xmlns:a="http://schemas.openxmlformats.org/drawingml/2006/main" xmlns:r="http://schemas.openxmlformats.org/officeDocument/2006/relationships" xmlns:p="http://schemas.openxmlformats.org/presentationml/2006/main">
  <p:tag name="PPSNARRATIONPROPS" val="C:\unit2\slide27.mp3"/>
  <p:tag name="PPSNARRATION" val="27,1683711798,C:\temp\NA_Unit_2_Sine_PP_pptx\Media.ppcx"/>
</p:tagLst>
</file>

<file path=ppt/tags/tag34.xml><?xml version="1.0" encoding="utf-8"?>
<p:tagLst xmlns:a="http://schemas.openxmlformats.org/drawingml/2006/main" xmlns:r="http://schemas.openxmlformats.org/officeDocument/2006/relationships" xmlns:p="http://schemas.openxmlformats.org/presentationml/2006/main">
  <p:tag name="PPSNARRATIONPROPS" val="C:\unit2\slide28.mp3"/>
  <p:tag name="PPSNARRATION" val="28,1683711798,C:\temp\NA_Unit_2_Sine_PP_pptx\Media.ppcx"/>
</p:tagLst>
</file>

<file path=ppt/tags/tag35.xml><?xml version="1.0" encoding="utf-8"?>
<p:tagLst xmlns:a="http://schemas.openxmlformats.org/drawingml/2006/main" xmlns:r="http://schemas.openxmlformats.org/officeDocument/2006/relationships" xmlns:p="http://schemas.openxmlformats.org/presentationml/2006/main">
  <p:tag name="PPSNARRATIONPROPS" val="C:\unit2\a29.mp3"/>
  <p:tag name="PPSNARRATION" val="29,1683711798,C:\temp\NA_Unit_2_Sine_PP_pptx\Media.ppcx"/>
</p:tagLst>
</file>

<file path=ppt/tags/tag36.xml><?xml version="1.0" encoding="utf-8"?>
<p:tagLst xmlns:a="http://schemas.openxmlformats.org/drawingml/2006/main" xmlns:r="http://schemas.openxmlformats.org/officeDocument/2006/relationships" xmlns:p="http://schemas.openxmlformats.org/presentationml/2006/main">
  <p:tag name="PPSNARRATIONPROPS" val="C:\unit2\slide30.mp3"/>
  <p:tag name="PPSNARRATION" val="30,1683711798,C:\temp\NA_Unit_2_Sine_PP_pptx\Media.ppcx"/>
</p:tagLst>
</file>

<file path=ppt/tags/tag37.xml><?xml version="1.0" encoding="utf-8"?>
<p:tagLst xmlns:a="http://schemas.openxmlformats.org/drawingml/2006/main" xmlns:r="http://schemas.openxmlformats.org/officeDocument/2006/relationships" xmlns:p="http://schemas.openxmlformats.org/presentationml/2006/main">
  <p:tag name="PPSNARRATIONPROPS" val="C:\unit2\slide31.mp3"/>
  <p:tag name="PPSNARRATION" val="31,1683711798,C:\temp\NA_Unit_2_Sine_PP_pptx\Media.ppcx"/>
</p:tagLst>
</file>

<file path=ppt/tags/tag38.xml><?xml version="1.0" encoding="utf-8"?>
<p:tagLst xmlns:a="http://schemas.openxmlformats.org/drawingml/2006/main" xmlns:r="http://schemas.openxmlformats.org/officeDocument/2006/relationships" xmlns:p="http://schemas.openxmlformats.org/presentationml/2006/main">
  <p:tag name="PPSNARRATIONPROPS" val="C:\unit2\slide32.mp3"/>
  <p:tag name="PPSNARRATION" val="32,1683711798,C:\temp\NA_Unit_2_Sine_PP_pptx\Media.ppcx"/>
</p:tagLst>
</file>

<file path=ppt/tags/tag39.xml><?xml version="1.0" encoding="utf-8"?>
<p:tagLst xmlns:a="http://schemas.openxmlformats.org/drawingml/2006/main" xmlns:r="http://schemas.openxmlformats.org/officeDocument/2006/relationships" xmlns:p="http://schemas.openxmlformats.org/presentationml/2006/main">
  <p:tag name="PPSNARRATIONPROPS" val="C:\unit2\slide33.mp3"/>
  <p:tag name="PPSNARRATION" val="33,1683711798,C:\temp\NA_Unit_2_Sine_PP_pptx\Media.ppcx"/>
</p:tagLst>
</file>

<file path=ppt/tags/tag40.xml><?xml version="1.0" encoding="utf-8"?>
<p:tagLst xmlns:a="http://schemas.openxmlformats.org/drawingml/2006/main" xmlns:r="http://schemas.openxmlformats.org/officeDocument/2006/relationships" xmlns:p="http://schemas.openxmlformats.org/presentationml/2006/main">
  <p:tag name="PPSNARRATIONPROPS" val="C:\unit2\slide34.mp3"/>
  <p:tag name="PPSNARRATION" val="34,1683711798,C:\temp\NA_Unit_2_Sine_PP_pptx\Media.ppcx"/>
</p:tagLst>
</file>

<file path=ppt/tags/tag41.xml><?xml version="1.0" encoding="utf-8"?>
<p:tagLst xmlns:a="http://schemas.openxmlformats.org/drawingml/2006/main" xmlns:r="http://schemas.openxmlformats.org/officeDocument/2006/relationships" xmlns:p="http://schemas.openxmlformats.org/presentationml/2006/main">
  <p:tag name="PPSNARRATIONPROPS" val="C:\unit2\slide35.mp3"/>
  <p:tag name="PPSNARRATION" val="35,1683711798,C:\temp\NA_Unit_2_Sine_PP_pptx\Media.ppcx"/>
</p:tagLst>
</file>

<file path=ppt/tags/tag42.xml><?xml version="1.0" encoding="utf-8"?>
<p:tagLst xmlns:a="http://schemas.openxmlformats.org/drawingml/2006/main" xmlns:r="http://schemas.openxmlformats.org/officeDocument/2006/relationships" xmlns:p="http://schemas.openxmlformats.org/presentationml/2006/main">
  <p:tag name="PPSNARRATIONPROPS" val="C:\unit2\slide36.mp3"/>
  <p:tag name="PPSNARRATION" val="36,1683711798,C:\temp\NA_Unit_2_Sine_PP_pptx\Media.ppcx"/>
</p:tagLst>
</file>

<file path=ppt/tags/tag43.xml><?xml version="1.0" encoding="utf-8"?>
<p:tagLst xmlns:a="http://schemas.openxmlformats.org/drawingml/2006/main" xmlns:r="http://schemas.openxmlformats.org/officeDocument/2006/relationships" xmlns:p="http://schemas.openxmlformats.org/presentationml/2006/main">
  <p:tag name="PPSNARRATIONPROPS" val="C:\unit2\slide37.mp3"/>
  <p:tag name="PPSNARRATION" val="37,1683711798,C:\temp\NA_Unit_2_Sine_PP_pptx\Media.ppcx"/>
</p:tagLst>
</file>

<file path=ppt/tags/tag44.xml><?xml version="1.0" encoding="utf-8"?>
<p:tagLst xmlns:a="http://schemas.openxmlformats.org/drawingml/2006/main" xmlns:r="http://schemas.openxmlformats.org/officeDocument/2006/relationships" xmlns:p="http://schemas.openxmlformats.org/presentationml/2006/main">
  <p:tag name="PPSNARRATIONPROPS" val="C:\unit2\slide38.mp3"/>
  <p:tag name="PPSNARRATION" val="38,1683711798,C:\temp\NA_Unit_2_Sine_PP_pptx\Media.ppcx"/>
</p:tagLst>
</file>

<file path=ppt/tags/tag45.xml><?xml version="1.0" encoding="utf-8"?>
<p:tagLst xmlns:a="http://schemas.openxmlformats.org/drawingml/2006/main" xmlns:r="http://schemas.openxmlformats.org/officeDocument/2006/relationships" xmlns:p="http://schemas.openxmlformats.org/presentationml/2006/main">
  <p:tag name="PPSNARRATIONPROPS" val="C:\unit2\slide39.mp3"/>
  <p:tag name="PPSNARRATION" val="39,1683711798,C:\temp\NA_Unit_2_Sine_PP_pptx\Media.ppcx"/>
</p:tagLst>
</file>

<file path=ppt/tags/tag46.xml><?xml version="1.0" encoding="utf-8"?>
<p:tagLst xmlns:a="http://schemas.openxmlformats.org/drawingml/2006/main" xmlns:r="http://schemas.openxmlformats.org/officeDocument/2006/relationships" xmlns:p="http://schemas.openxmlformats.org/presentationml/2006/main">
  <p:tag name="PPSNARRATIONPROPS" val="C:\unit2\slide40.mp3"/>
  <p:tag name="PPSNARRATION" val="40,1683711798,C:\temp\NA_Unit_2_Sine_PP_pptx\Media.ppcx"/>
</p:tagLst>
</file>

<file path=ppt/tags/tag47.xml><?xml version="1.0" encoding="utf-8"?>
<p:tagLst xmlns:a="http://schemas.openxmlformats.org/drawingml/2006/main" xmlns:r="http://schemas.openxmlformats.org/officeDocument/2006/relationships" xmlns:p="http://schemas.openxmlformats.org/presentationml/2006/main">
  <p:tag name="PPSNARRATIONPROPS" val="C:\unit2\slide41.mp3"/>
  <p:tag name="PPSNARRATION" val="41,1683711798,C:\temp\NA_Unit_2_Sine_PP_pptx\Media.ppcx"/>
</p:tagLst>
</file>

<file path=ppt/tags/tag48.xml><?xml version="1.0" encoding="utf-8"?>
<p:tagLst xmlns:a="http://schemas.openxmlformats.org/drawingml/2006/main" xmlns:r="http://schemas.openxmlformats.org/officeDocument/2006/relationships" xmlns:p="http://schemas.openxmlformats.org/presentationml/2006/main">
  <p:tag name="PPSNARRATIONPROPS" val="C:\unit2\slide42.mp3"/>
  <p:tag name="PPSNARRATION" val="42,1683711798,C:\temp\NA_Unit_2_Sine_PP_pptx\Media.ppcx"/>
</p:tagLst>
</file>

<file path=ppt/tags/tag49.xml><?xml version="1.0" encoding="utf-8"?>
<p:tagLst xmlns:a="http://schemas.openxmlformats.org/drawingml/2006/main" xmlns:r="http://schemas.openxmlformats.org/officeDocument/2006/relationships" xmlns:p="http://schemas.openxmlformats.org/presentationml/2006/main">
  <p:tag name="PPSNARRATIONPROPS" val="C:\unit2\review.mp3"/>
  <p:tag name="PPSNARRATION" val="43,1683711798,C:\temp\NA_Unit_2_Sine_PP_pptx\Media.ppcx"/>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3286</TotalTime>
  <Words>1579</Words>
  <Application>Microsoft Office PowerPoint</Application>
  <PresentationFormat>On-screen Show (4:3)</PresentationFormat>
  <Paragraphs>399</Paragraphs>
  <Slides>44</Slides>
  <Notes>43</Notes>
  <HiddenSlides>0</HiddenSlides>
  <MMClips>43</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SM_508-ish_TEMPLATE</vt:lpstr>
      <vt:lpstr>Slide 1</vt:lpstr>
      <vt:lpstr>Slide 2</vt:lpstr>
      <vt:lpstr>Slide 3</vt:lpstr>
      <vt:lpstr>Slide 4</vt:lpstr>
      <vt:lpstr>Slide 5</vt:lpstr>
      <vt:lpstr>Sine Amplitude                                        </vt:lpstr>
      <vt:lpstr>Slide 7</vt:lpstr>
      <vt:lpstr>Solid Rocket Booster,  Thrust Oscillation                                     </vt:lpstr>
      <vt:lpstr>Slide 9</vt:lpstr>
      <vt:lpstr>Pegasus XL Drop Transient </vt:lpstr>
      <vt:lpstr>Slide 11</vt:lpstr>
      <vt:lpstr>Pogo                                                               </vt:lpstr>
      <vt:lpstr>Gemini Program Titan II Pogo  </vt:lpstr>
      <vt:lpstr>Sine Formulas </vt:lpstr>
      <vt:lpstr>Sine Calculation Example </vt:lpstr>
      <vt:lpstr>Sine Calculation Example </vt:lpstr>
      <vt:lpstr>Slide 17</vt:lpstr>
      <vt:lpstr>Sine Function </vt:lpstr>
      <vt:lpstr>Sine Function Histogram                                  </vt:lpstr>
      <vt:lpstr>Shaker Table </vt:lpstr>
      <vt:lpstr>Matlab script:  generate.m </vt:lpstr>
      <vt:lpstr>Matlab script:  generate.m  (cont.) </vt:lpstr>
      <vt:lpstr> </vt:lpstr>
      <vt:lpstr> </vt:lpstr>
      <vt:lpstr>SDOF System Subject to Base Excitation </vt:lpstr>
      <vt:lpstr>Matlab script:  arbit.m </vt:lpstr>
      <vt:lpstr>Matlab script:  arbit.m (cont.) </vt:lpstr>
      <vt:lpstr>Matlab script:  arbit.m (cont.) </vt:lpstr>
      <vt:lpstr>Matlab script:  arbit.m  (cont.) </vt:lpstr>
      <vt:lpstr>Tuning Fork</vt:lpstr>
      <vt:lpstr>Matlab script: signal_stats.m</vt:lpstr>
      <vt:lpstr>Matlab script: signal_stats.m (cont.) </vt:lpstr>
      <vt:lpstr> Identify Natural Frequency of Tuning Fork                                             </vt:lpstr>
      <vt:lpstr>Matlab script:  sinefind.m (cont.) </vt:lpstr>
      <vt:lpstr>Matlab script:  sinefind.m (cont.) </vt:lpstr>
      <vt:lpstr>Pegasus XL Drop Transient Natural Frequency &amp; Damping </vt:lpstr>
      <vt:lpstr>Pegasus XL Drop Transient Natural Frequency &amp; Damping (cont.) </vt:lpstr>
      <vt:lpstr>Matlab script:  sinefdam.m (cont.)</vt:lpstr>
      <vt:lpstr>Matlab script:  sinefdam.m (cont.) </vt:lpstr>
      <vt:lpstr>Slide 40</vt:lpstr>
      <vt:lpstr>Slide 41</vt:lpstr>
      <vt:lpstr>Slide 42</vt:lpstr>
      <vt:lpstr>Slide 43</vt:lpstr>
      <vt:lpstr>Program &amp; Data Summary for this Unit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The Morgans</dc:creator>
  <cp:lastModifiedBy>Ian H. Batchelder</cp:lastModifiedBy>
  <cp:revision>256</cp:revision>
  <cp:lastPrinted>2001-04-16T17:12:56Z</cp:lastPrinted>
  <dcterms:created xsi:type="dcterms:W3CDTF">2001-04-06T05:17:03Z</dcterms:created>
  <dcterms:modified xsi:type="dcterms:W3CDTF">2011-03-15T18:01:31Z</dcterms:modified>
</cp:coreProperties>
</file>