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6" r:id="rId4"/>
  </p:sldMasterIdLst>
  <p:notesMasterIdLst>
    <p:notesMasterId r:id="rId78"/>
  </p:notesMasterIdLst>
  <p:handoutMasterIdLst>
    <p:handoutMasterId r:id="rId79"/>
  </p:handoutMasterIdLst>
  <p:sldIdLst>
    <p:sldId id="737" r:id="rId5"/>
    <p:sldId id="873" r:id="rId6"/>
    <p:sldId id="917" r:id="rId7"/>
    <p:sldId id="843" r:id="rId8"/>
    <p:sldId id="918" r:id="rId9"/>
    <p:sldId id="953" r:id="rId10"/>
    <p:sldId id="922" r:id="rId11"/>
    <p:sldId id="980" r:id="rId12"/>
    <p:sldId id="852" r:id="rId13"/>
    <p:sldId id="919" r:id="rId14"/>
    <p:sldId id="923" r:id="rId15"/>
    <p:sldId id="920" r:id="rId16"/>
    <p:sldId id="957" r:id="rId17"/>
    <p:sldId id="979" r:id="rId18"/>
    <p:sldId id="921" r:id="rId19"/>
    <p:sldId id="851" r:id="rId20"/>
    <p:sldId id="913" r:id="rId21"/>
    <p:sldId id="914" r:id="rId22"/>
    <p:sldId id="854" r:id="rId23"/>
    <p:sldId id="938" r:id="rId24"/>
    <p:sldId id="939" r:id="rId25"/>
    <p:sldId id="951" r:id="rId26"/>
    <p:sldId id="924" r:id="rId27"/>
    <p:sldId id="866" r:id="rId28"/>
    <p:sldId id="903" r:id="rId29"/>
    <p:sldId id="982" r:id="rId30"/>
    <p:sldId id="926" r:id="rId31"/>
    <p:sldId id="949" r:id="rId32"/>
    <p:sldId id="940" r:id="rId33"/>
    <p:sldId id="927" r:id="rId34"/>
    <p:sldId id="945" r:id="rId35"/>
    <p:sldId id="946" r:id="rId36"/>
    <p:sldId id="944" r:id="rId37"/>
    <p:sldId id="943" r:id="rId38"/>
    <p:sldId id="941" r:id="rId39"/>
    <p:sldId id="947" r:id="rId40"/>
    <p:sldId id="971" r:id="rId41"/>
    <p:sldId id="931" r:id="rId42"/>
    <p:sldId id="942" r:id="rId43"/>
    <p:sldId id="950" r:id="rId44"/>
    <p:sldId id="959" r:id="rId45"/>
    <p:sldId id="929" r:id="rId46"/>
    <p:sldId id="936" r:id="rId47"/>
    <p:sldId id="960" r:id="rId48"/>
    <p:sldId id="964" r:id="rId49"/>
    <p:sldId id="961" r:id="rId50"/>
    <p:sldId id="965" r:id="rId51"/>
    <p:sldId id="933" r:id="rId52"/>
    <p:sldId id="858" r:id="rId53"/>
    <p:sldId id="966" r:id="rId54"/>
    <p:sldId id="967" r:id="rId55"/>
    <p:sldId id="974" r:id="rId56"/>
    <p:sldId id="928" r:id="rId57"/>
    <p:sldId id="935" r:id="rId58"/>
    <p:sldId id="954" r:id="rId59"/>
    <p:sldId id="937" r:id="rId60"/>
    <p:sldId id="934" r:id="rId61"/>
    <p:sldId id="955" r:id="rId62"/>
    <p:sldId id="932" r:id="rId63"/>
    <p:sldId id="958" r:id="rId64"/>
    <p:sldId id="972" r:id="rId65"/>
    <p:sldId id="970" r:id="rId66"/>
    <p:sldId id="973" r:id="rId67"/>
    <p:sldId id="956" r:id="rId68"/>
    <p:sldId id="962" r:id="rId69"/>
    <p:sldId id="963" r:id="rId70"/>
    <p:sldId id="969" r:id="rId71"/>
    <p:sldId id="968" r:id="rId72"/>
    <p:sldId id="977" r:id="rId73"/>
    <p:sldId id="981" r:id="rId74"/>
    <p:sldId id="983" r:id="rId75"/>
    <p:sldId id="975" r:id="rId76"/>
    <p:sldId id="976" r:id="rId77"/>
  </p:sldIdLst>
  <p:sldSz cx="9144000" cy="6858000" type="screen4x3"/>
  <p:notesSz cx="7010400"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1968">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uffredini, Michael T. (JSC-OA111)" initials="SMT(" lastIdx="1" clrIdx="0"/>
  <p:cmAuthor id="1" name="Skip Hatfield" initials="" lastIdx="1" clrIdx="1"/>
  <p:cmAuthor id="2" name="Oliva, Vladenka R. (JSC-KA)[Jacobs Technology, Inc.]" initials="OVR(TI" lastIdx="1" clrIdx="2">
    <p:extLst>
      <p:ext uri="{19B8F6BF-5375-455C-9EA6-DF929625EA0E}">
        <p15:presenceInfo xmlns:p15="http://schemas.microsoft.com/office/powerpoint/2012/main" userId="S-1-5-21-330711430-3775241029-4075259233-2835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00CCFF"/>
    <a:srgbClr val="FF9999"/>
    <a:srgbClr val="A7EF5E"/>
    <a:srgbClr val="9999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13" autoAdjust="0"/>
    <p:restoredTop sz="99278" autoAdjust="0"/>
  </p:normalViewPr>
  <p:slideViewPr>
    <p:cSldViewPr snapToGrid="0">
      <p:cViewPr varScale="1">
        <p:scale>
          <a:sx n="115" d="100"/>
          <a:sy n="115" d="100"/>
        </p:scale>
        <p:origin x="1308" y="108"/>
      </p:cViewPr>
      <p:guideLst>
        <p:guide orient="horz" pos="2160"/>
        <p:guide pos="2880"/>
        <p:guide orient="horz" pos="1968"/>
      </p:guideLst>
    </p:cSldViewPr>
  </p:slideViewPr>
  <p:outlineViewPr>
    <p:cViewPr>
      <p:scale>
        <a:sx n="33" d="100"/>
        <a:sy n="33" d="100"/>
      </p:scale>
      <p:origin x="0" y="-10888"/>
    </p:cViewPr>
  </p:outlineViewPr>
  <p:notesTextViewPr>
    <p:cViewPr>
      <p:scale>
        <a:sx n="100" d="100"/>
        <a:sy n="100" d="100"/>
      </p:scale>
      <p:origin x="0" y="0"/>
    </p:cViewPr>
  </p:notesTextViewPr>
  <p:sorterViewPr>
    <p:cViewPr>
      <p:scale>
        <a:sx n="100" d="100"/>
        <a:sy n="100" d="100"/>
      </p:scale>
      <p:origin x="0" y="-211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tableStyles" Target="tableStyle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handoutMaster" Target="handoutMasters/handout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notesMaster" Target="notesMasters/notesMaster1.xml"/><Relationship Id="rId8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17-06-22T15:46:59.894" idx="1">
    <p:pos x="2282" y="3916"/>
    <p:text>Change Pune to June?</p:text>
    <p:extLst>
      <p:ext uri="{C676402C-5697-4E1C-873F-D02D1690AC5C}">
        <p15:threadingInfo xmlns:p15="http://schemas.microsoft.com/office/powerpoint/2012/main" timeZoneBias="30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8475" cy="46355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40" y="1"/>
            <a:ext cx="3038475" cy="463551"/>
          </a:xfrm>
          <a:prstGeom prst="rect">
            <a:avLst/>
          </a:prstGeom>
        </p:spPr>
        <p:txBody>
          <a:bodyPr vert="horz" lIns="91440" tIns="45720" rIns="91440" bIns="45720" rtlCol="0"/>
          <a:lstStyle>
            <a:lvl1pPr algn="r">
              <a:defRPr sz="1200"/>
            </a:lvl1pPr>
          </a:lstStyle>
          <a:p>
            <a:fld id="{EA863EA5-68AC-411C-B0BA-D8CB8F963964}" type="datetimeFigureOut">
              <a:rPr lang="en-US" smtClean="0"/>
              <a:t>6/29/2017</a:t>
            </a:fld>
            <a:endParaRPr lang="en-US"/>
          </a:p>
        </p:txBody>
      </p:sp>
      <p:sp>
        <p:nvSpPr>
          <p:cNvPr id="4" name="Footer Placeholder 3"/>
          <p:cNvSpPr>
            <a:spLocks noGrp="1"/>
          </p:cNvSpPr>
          <p:nvPr>
            <p:ph type="ftr" sz="quarter" idx="2"/>
          </p:nvPr>
        </p:nvSpPr>
        <p:spPr>
          <a:xfrm>
            <a:off x="1" y="8772525"/>
            <a:ext cx="3038475" cy="463551"/>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40" y="8772525"/>
            <a:ext cx="3038475" cy="463551"/>
          </a:xfrm>
          <a:prstGeom prst="rect">
            <a:avLst/>
          </a:prstGeom>
        </p:spPr>
        <p:txBody>
          <a:bodyPr vert="horz" lIns="91440" tIns="45720" rIns="91440" bIns="45720" rtlCol="0" anchor="b"/>
          <a:lstStyle>
            <a:lvl1pPr algn="r">
              <a:defRPr sz="1200"/>
            </a:lvl1pPr>
          </a:lstStyle>
          <a:p>
            <a:fld id="{8F984A49-6B15-4B23-A236-BC1A350A8286}" type="slidenum">
              <a:rPr lang="en-US" smtClean="0"/>
              <a:t>‹#›</a:t>
            </a:fld>
            <a:endParaRPr lang="en-US"/>
          </a:p>
        </p:txBody>
      </p:sp>
    </p:spTree>
    <p:extLst>
      <p:ext uri="{BB962C8B-B14F-4D97-AF65-F5344CB8AC3E}">
        <p14:creationId xmlns:p14="http://schemas.microsoft.com/office/powerpoint/2010/main" val="13558671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37840" cy="46180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939" y="1"/>
            <a:ext cx="3037840" cy="461804"/>
          </a:xfrm>
          <a:prstGeom prst="rect">
            <a:avLst/>
          </a:prstGeom>
        </p:spPr>
        <p:txBody>
          <a:bodyPr vert="horz" lIns="91440" tIns="45720" rIns="91440" bIns="45720" rtlCol="0"/>
          <a:lstStyle>
            <a:lvl1pPr algn="r">
              <a:defRPr sz="1200"/>
            </a:lvl1pPr>
          </a:lstStyle>
          <a:p>
            <a:fld id="{72258A1E-CF25-4CE1-8508-B5FC460BC1E7}" type="datetimeFigureOut">
              <a:rPr lang="en-US" smtClean="0"/>
              <a:pPr/>
              <a:t>6/29/2017</a:t>
            </a:fld>
            <a:endParaRPr lang="en-US"/>
          </a:p>
        </p:txBody>
      </p:sp>
      <p:sp>
        <p:nvSpPr>
          <p:cNvPr id="4" name="Slide Image Placeholder 3"/>
          <p:cNvSpPr>
            <a:spLocks noGrp="1" noRot="1" noChangeAspect="1"/>
          </p:cNvSpPr>
          <p:nvPr>
            <p:ph type="sldImg" idx="2"/>
          </p:nvPr>
        </p:nvSpPr>
        <p:spPr>
          <a:xfrm>
            <a:off x="1196975" y="693738"/>
            <a:ext cx="4616450" cy="346233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041" y="4387136"/>
            <a:ext cx="5608320" cy="415623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8772669"/>
            <a:ext cx="3037840" cy="46180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939" y="8772669"/>
            <a:ext cx="3037840" cy="461804"/>
          </a:xfrm>
          <a:prstGeom prst="rect">
            <a:avLst/>
          </a:prstGeom>
        </p:spPr>
        <p:txBody>
          <a:bodyPr vert="horz" lIns="91440" tIns="45720" rIns="91440" bIns="45720" rtlCol="0" anchor="b"/>
          <a:lstStyle>
            <a:lvl1pPr algn="r">
              <a:defRPr sz="1200"/>
            </a:lvl1pPr>
          </a:lstStyle>
          <a:p>
            <a:fld id="{6A35E744-647A-49D0-B748-CC202B2ACFAD}" type="slidenum">
              <a:rPr lang="en-US" smtClean="0"/>
              <a:pPr/>
              <a:t>‹#›</a:t>
            </a:fld>
            <a:endParaRPr lang="en-US"/>
          </a:p>
        </p:txBody>
      </p:sp>
    </p:spTree>
    <p:extLst>
      <p:ext uri="{BB962C8B-B14F-4D97-AF65-F5344CB8AC3E}">
        <p14:creationId xmlns:p14="http://schemas.microsoft.com/office/powerpoint/2010/main" val="511656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35E744-647A-49D0-B748-CC202B2ACFAD}"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4047397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A35E744-647A-49D0-B748-CC202B2ACFAD}" type="slidenum">
              <a:rPr lang="en-US" smtClean="0"/>
              <a:pPr/>
              <a:t>4</a:t>
            </a:fld>
            <a:endParaRPr lang="en-US"/>
          </a:p>
        </p:txBody>
      </p:sp>
    </p:spTree>
    <p:extLst>
      <p:ext uri="{BB962C8B-B14F-4D97-AF65-F5344CB8AC3E}">
        <p14:creationId xmlns:p14="http://schemas.microsoft.com/office/powerpoint/2010/main" val="17896436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A35E744-647A-49D0-B748-CC202B2ACFAD}" type="slidenum">
              <a:rPr lang="en-US" smtClean="0"/>
              <a:pPr/>
              <a:t>5</a:t>
            </a:fld>
            <a:endParaRPr lang="en-US"/>
          </a:p>
        </p:txBody>
      </p:sp>
    </p:spTree>
    <p:extLst>
      <p:ext uri="{BB962C8B-B14F-4D97-AF65-F5344CB8AC3E}">
        <p14:creationId xmlns:p14="http://schemas.microsoft.com/office/powerpoint/2010/main" val="32918473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A35E744-647A-49D0-B748-CC202B2ACFAD}" type="slidenum">
              <a:rPr lang="en-US" smtClean="0"/>
              <a:pPr/>
              <a:t>7</a:t>
            </a:fld>
            <a:endParaRPr lang="en-US"/>
          </a:p>
        </p:txBody>
      </p:sp>
    </p:spTree>
    <p:extLst>
      <p:ext uri="{BB962C8B-B14F-4D97-AF65-F5344CB8AC3E}">
        <p14:creationId xmlns:p14="http://schemas.microsoft.com/office/powerpoint/2010/main" val="138453436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290454" y="0"/>
            <a:ext cx="788458" cy="677333"/>
          </a:xfrm>
          <a:prstGeom prst="rect">
            <a:avLst/>
          </a:prstGeom>
        </p:spPr>
      </p:pic>
      <p:sp>
        <p:nvSpPr>
          <p:cNvPr id="12" name="TextBox 11"/>
          <p:cNvSpPr txBox="1"/>
          <p:nvPr userDrawn="1"/>
        </p:nvSpPr>
        <p:spPr>
          <a:xfrm>
            <a:off x="6887633" y="0"/>
            <a:ext cx="1419225" cy="369332"/>
          </a:xfrm>
          <a:prstGeom prst="rect">
            <a:avLst/>
          </a:prstGeom>
          <a:noFill/>
        </p:spPr>
        <p:txBody>
          <a:bodyPr wrap="square" rtlCol="0">
            <a:spAutoFit/>
          </a:bodyPr>
          <a:lstStyle/>
          <a:p>
            <a:pPr algn="r"/>
            <a:r>
              <a:rPr lang="en-US" sz="900" dirty="0" smtClean="0">
                <a:solidFill>
                  <a:schemeClr val="bg1"/>
                </a:solidFill>
              </a:rPr>
              <a:t>National Aeronautics and Space Administration</a:t>
            </a:r>
            <a:endParaRPr lang="en-US" sz="900" dirty="0">
              <a:solidFill>
                <a:schemeClr val="bg1"/>
              </a:solidFill>
            </a:endParaRPr>
          </a:p>
        </p:txBody>
      </p:sp>
      <p:sp>
        <p:nvSpPr>
          <p:cNvPr id="9"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pic>
        <p:nvPicPr>
          <p:cNvPr id="5" name="Picture 4"/>
          <p:cNvPicPr>
            <a:picLocks noChangeAspect="1"/>
          </p:cNvPicPr>
          <p:nvPr userDrawn="1"/>
        </p:nvPicPr>
        <p:blipFill rotWithShape="1">
          <a:blip r:embed="rId3" cstate="print">
            <a:extLst>
              <a:ext uri="{28A0092B-C50C-407E-A947-70E740481C1C}">
                <a14:useLocalDpi xmlns:a14="http://schemas.microsoft.com/office/drawing/2010/main" val="0"/>
              </a:ext>
            </a:extLst>
          </a:blip>
          <a:srcRect l="13608" t="3668"/>
          <a:stretch/>
        </p:blipFill>
        <p:spPr>
          <a:xfrm>
            <a:off x="8276" y="0"/>
            <a:ext cx="9127447" cy="6858000"/>
          </a:xfrm>
          <a:prstGeom prst="rect">
            <a:avLst/>
          </a:prstGeom>
        </p:spPr>
      </p:pic>
    </p:spTree>
    <p:extLst>
      <p:ext uri="{BB962C8B-B14F-4D97-AF65-F5344CB8AC3E}">
        <p14:creationId xmlns:p14="http://schemas.microsoft.com/office/powerpoint/2010/main" val="32498862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28650" y="6439172"/>
            <a:ext cx="207691" cy="282303"/>
          </a:xfrm>
          <a:prstGeom prst="rect">
            <a:avLst/>
          </a:prstGeom>
        </p:spPr>
        <p:txBody>
          <a:bodyPr/>
          <a:lstStyle/>
          <a:p>
            <a:r>
              <a:rPr lang="en-US" smtClean="0"/>
              <a:t>08/24/2016</a:t>
            </a:r>
            <a:endParaRPr lang="en-US" dirty="0"/>
          </a:p>
        </p:txBody>
      </p:sp>
      <p:sp>
        <p:nvSpPr>
          <p:cNvPr id="4" name="Footer Placeholder 3"/>
          <p:cNvSpPr>
            <a:spLocks noGrp="1"/>
          </p:cNvSpPr>
          <p:nvPr>
            <p:ph type="ftr" sz="quarter" idx="11"/>
          </p:nvPr>
        </p:nvSpPr>
        <p:spPr>
          <a:xfrm flipV="1">
            <a:off x="3028950" y="6721475"/>
            <a:ext cx="327568" cy="45719"/>
          </a:xfrm>
          <a:prstGeom prst="rect">
            <a:avLst/>
          </a:prstGeom>
        </p:spPr>
        <p:txBody>
          <a:bodyPr/>
          <a:lstStyle/>
          <a:p>
            <a:pPr>
              <a:defRPr/>
            </a:pPr>
            <a:r>
              <a:rPr lang="en-US" smtClean="0">
                <a:solidFill>
                  <a:prstClr val="black"/>
                </a:solidFill>
              </a:rPr>
              <a:t>Pre-Decisional -- NASA Internal Use Only</a:t>
            </a: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0D274322-44E6-41B3-A6C8-E4DC0D955498}" type="slidenum">
              <a:rPr lang="en-US" smtClean="0"/>
              <a:t>‹#›</a:t>
            </a:fld>
            <a:endParaRPr lang="en-US"/>
          </a:p>
        </p:txBody>
      </p:sp>
    </p:spTree>
    <p:extLst>
      <p:ext uri="{BB962C8B-B14F-4D97-AF65-F5344CB8AC3E}">
        <p14:creationId xmlns:p14="http://schemas.microsoft.com/office/powerpoint/2010/main" val="3939106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smtClean="0"/>
              <a:t>Click to edit Master title style</a:t>
            </a:r>
            <a:endParaRPr lang="en-US" dirty="0"/>
          </a:p>
        </p:txBody>
      </p:sp>
      <p:sp>
        <p:nvSpPr>
          <p:cNvPr id="5" name="Slide Number Placeholder 4"/>
          <p:cNvSpPr>
            <a:spLocks noGrp="1"/>
          </p:cNvSpPr>
          <p:nvPr>
            <p:ph type="sldNum" sz="quarter" idx="12"/>
          </p:nvPr>
        </p:nvSpPr>
        <p:spPr/>
        <p:txBody>
          <a:bodyPr/>
          <a:lstStyle/>
          <a:p>
            <a:fld id="{0D274322-44E6-41B3-A6C8-E4DC0D955498}" type="slidenum">
              <a:rPr lang="en-US" smtClean="0"/>
              <a:t>‹#›</a:t>
            </a:fld>
            <a:endParaRPr lang="en-US"/>
          </a:p>
        </p:txBody>
      </p:sp>
      <p:sp>
        <p:nvSpPr>
          <p:cNvPr id="7"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8"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1522751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0D274322-44E6-41B3-A6C8-E4DC0D955498}" type="slidenum">
              <a:rPr lang="en-US" smtClean="0"/>
              <a:t>‹#›</a:t>
            </a:fld>
            <a:endParaRPr lang="en-US"/>
          </a:p>
        </p:txBody>
      </p:sp>
      <p:sp>
        <p:nvSpPr>
          <p:cNvPr id="6"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7"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1875110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0D274322-44E6-41B3-A6C8-E4DC0D955498}" type="slidenum">
              <a:rPr lang="en-US" smtClean="0"/>
              <a:t>‹#›</a:t>
            </a:fld>
            <a:endParaRPr lang="en-US"/>
          </a:p>
        </p:txBody>
      </p:sp>
      <p:sp>
        <p:nvSpPr>
          <p:cNvPr id="7"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8"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3548667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0D274322-44E6-41B3-A6C8-E4DC0D955498}" type="slidenum">
              <a:rPr lang="en-US" smtClean="0"/>
              <a:t>‹#›</a:t>
            </a:fld>
            <a:endParaRPr lang="en-US"/>
          </a:p>
        </p:txBody>
      </p:sp>
      <p:sp>
        <p:nvSpPr>
          <p:cNvPr id="7"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8"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3919197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0D274322-44E6-41B3-A6C8-E4DC0D955498}" type="slidenum">
              <a:rPr lang="en-US" smtClean="0"/>
              <a:t>‹#›</a:t>
            </a:fld>
            <a:endParaRPr lang="en-US"/>
          </a:p>
        </p:txBody>
      </p:sp>
      <p:sp>
        <p:nvSpPr>
          <p:cNvPr id="8" name="Date Placeholder 3"/>
          <p:cNvSpPr>
            <a:spLocks noGrp="1"/>
          </p:cNvSpPr>
          <p:nvPr>
            <p:ph type="dt" sz="half" idx="13"/>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9"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1319624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22764" y="365125"/>
            <a:ext cx="6494174" cy="1325563"/>
          </a:xfrm>
        </p:spPr>
        <p:txBody>
          <a:bodyPr/>
          <a:lstStyle>
            <a:lvl1pPr>
              <a:defRPr>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0D274322-44E6-41B3-A6C8-E4DC0D955498}" type="slidenum">
              <a:rPr lang="en-US" smtClean="0"/>
              <a:t>‹#›</a:t>
            </a:fld>
            <a:endParaRPr lang="en-US"/>
          </a:p>
        </p:txBody>
      </p:sp>
      <p:sp>
        <p:nvSpPr>
          <p:cNvPr id="10" name="Date Placeholder 3"/>
          <p:cNvSpPr>
            <a:spLocks noGrp="1"/>
          </p:cNvSpPr>
          <p:nvPr>
            <p:ph type="dt" sz="half" idx="13"/>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11" name="Footer Placeholder 4"/>
          <p:cNvSpPr>
            <a:spLocks noGrp="1"/>
          </p:cNvSpPr>
          <p:nvPr>
            <p:ph type="ftr" sz="quarter" idx="14"/>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3418207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0D274322-44E6-41B3-A6C8-E4DC0D955498}" type="slidenum">
              <a:rPr lang="en-US" smtClean="0"/>
              <a:t>‹#›</a:t>
            </a:fld>
            <a:endParaRPr lang="en-US"/>
          </a:p>
        </p:txBody>
      </p:sp>
      <p:sp>
        <p:nvSpPr>
          <p:cNvPr id="6"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7"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3695823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290454" y="0"/>
            <a:ext cx="788458" cy="677333"/>
          </a:xfrm>
          <a:prstGeom prst="rect">
            <a:avLst/>
          </a:prstGeom>
        </p:spPr>
      </p:pic>
      <p:sp>
        <p:nvSpPr>
          <p:cNvPr id="12" name="TextBox 11"/>
          <p:cNvSpPr txBox="1"/>
          <p:nvPr userDrawn="1"/>
        </p:nvSpPr>
        <p:spPr>
          <a:xfrm>
            <a:off x="6887633" y="0"/>
            <a:ext cx="1419225" cy="369332"/>
          </a:xfrm>
          <a:prstGeom prst="rect">
            <a:avLst/>
          </a:prstGeom>
          <a:noFill/>
        </p:spPr>
        <p:txBody>
          <a:bodyPr wrap="square" rtlCol="0">
            <a:spAutoFit/>
          </a:bodyPr>
          <a:lstStyle/>
          <a:p>
            <a:pPr algn="r"/>
            <a:r>
              <a:rPr lang="en-US" sz="900" dirty="0" smtClean="0">
                <a:solidFill>
                  <a:schemeClr val="bg1"/>
                </a:solidFill>
              </a:rPr>
              <a:t>National Aeronautics and Space Administration</a:t>
            </a:r>
            <a:endParaRPr lang="en-US" sz="900" dirty="0">
              <a:solidFill>
                <a:schemeClr val="bg1"/>
              </a:solidFill>
            </a:endParaRPr>
          </a:p>
        </p:txBody>
      </p:sp>
      <p:sp>
        <p:nvSpPr>
          <p:cNvPr id="14"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1177326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D274322-44E6-41B3-A6C8-E4DC0D955498}" type="slidenum">
              <a:rPr lang="en-US" smtClean="0"/>
              <a:t>‹#›</a:t>
            </a:fld>
            <a:endParaRPr lang="en-US"/>
          </a:p>
        </p:txBody>
      </p:sp>
      <p:sp>
        <p:nvSpPr>
          <p:cNvPr id="5"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6"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55479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0D274322-44E6-41B3-A6C8-E4DC0D955498}" type="slidenum">
              <a:rPr lang="en-US" smtClean="0"/>
              <a:t>‹#›</a:t>
            </a:fld>
            <a:endParaRPr lang="en-US"/>
          </a:p>
        </p:txBody>
      </p:sp>
      <p:sp>
        <p:nvSpPr>
          <p:cNvPr id="8" name="Date Placeholder 3"/>
          <p:cNvSpPr>
            <a:spLocks noGrp="1"/>
          </p:cNvSpPr>
          <p:nvPr>
            <p:ph type="dt" sz="half" idx="13"/>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9"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1633393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0D274322-44E6-41B3-A6C8-E4DC0D955498}" type="slidenum">
              <a:rPr lang="en-US" smtClean="0"/>
              <a:t>‹#›</a:t>
            </a:fld>
            <a:endParaRPr lang="en-US"/>
          </a:p>
        </p:txBody>
      </p:sp>
      <p:sp>
        <p:nvSpPr>
          <p:cNvPr id="8" name="Date Placeholder 3"/>
          <p:cNvSpPr>
            <a:spLocks noGrp="1"/>
          </p:cNvSpPr>
          <p:nvPr>
            <p:ph type="dt" sz="half" idx="13"/>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9"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32580337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0D274322-44E6-41B3-A6C8-E4DC0D955498}" type="slidenum">
              <a:rPr lang="en-US" smtClean="0"/>
              <a:t>‹#›</a:t>
            </a:fld>
            <a:endParaRPr lang="en-US"/>
          </a:p>
        </p:txBody>
      </p:sp>
      <p:sp>
        <p:nvSpPr>
          <p:cNvPr id="7"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8"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21363539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0D274322-44E6-41B3-A6C8-E4DC0D955498}" type="slidenum">
              <a:rPr lang="en-US" smtClean="0"/>
              <a:t>‹#›</a:t>
            </a:fld>
            <a:endParaRPr lang="en-US"/>
          </a:p>
        </p:txBody>
      </p:sp>
      <p:sp>
        <p:nvSpPr>
          <p:cNvPr id="7"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8"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726711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4" name="Rectangle 3"/>
          <p:cNvSpPr/>
          <p:nvPr userDrawn="1"/>
        </p:nvSpPr>
        <p:spPr>
          <a:xfrm>
            <a:off x="0" y="1362368"/>
            <a:ext cx="9144000" cy="55022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Slide Number Placeholder 4"/>
          <p:cNvSpPr txBox="1">
            <a:spLocks/>
          </p:cNvSpPr>
          <p:nvPr userDrawn="1"/>
        </p:nvSpPr>
        <p:spPr>
          <a:xfrm>
            <a:off x="6459630" y="6358031"/>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BDC8154-33D5-4DE1-A264-DCA56962400E}" type="slidenum">
              <a:rPr lang="en-US" smtClean="0">
                <a:solidFill>
                  <a:prstClr val="black"/>
                </a:solidFill>
              </a:rPr>
              <a:pPr/>
              <a:t>‹#›</a:t>
            </a:fld>
            <a:endParaRPr lang="en-US" dirty="0">
              <a:solidFill>
                <a:prstClr val="black"/>
              </a:solidFill>
            </a:endParaRPr>
          </a:p>
        </p:txBody>
      </p:sp>
      <p:sp>
        <p:nvSpPr>
          <p:cNvPr id="10"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08/24/2016</a:t>
            </a:r>
            <a:endParaRPr lang="en-US" dirty="0"/>
          </a:p>
        </p:txBody>
      </p:sp>
      <p:sp>
        <p:nvSpPr>
          <p:cNvPr id="11" name="Footer Placeholder 4"/>
          <p:cNvSpPr>
            <a:spLocks noGrp="1"/>
          </p:cNvSpPr>
          <p:nvPr>
            <p:ph type="ftr" sz="quarter" idx="3"/>
          </p:nvPr>
        </p:nvSpPr>
        <p:spPr>
          <a:xfrm>
            <a:off x="3028949" y="6356350"/>
            <a:ext cx="3329517" cy="365125"/>
          </a:xfrm>
          <a:prstGeom prst="rect">
            <a:avLst/>
          </a:prstGeom>
        </p:spPr>
        <p:txBody>
          <a:bodyPr vert="horz" lIns="91440" tIns="45720" rIns="91440" bIns="45720" rtlCol="0" anchor="ctr"/>
          <a:lstStyle>
            <a:lvl1pPr algn="ctr">
              <a:defRPr sz="1200">
                <a:solidFill>
                  <a:schemeClr val="tx2"/>
                </a:solidFill>
              </a:defRPr>
            </a:lvl1pPr>
          </a:lstStyle>
          <a:p>
            <a:pPr>
              <a:defRPr/>
            </a:pPr>
            <a:r>
              <a:rPr lang="en-US" dirty="0" smtClean="0">
                <a:solidFill>
                  <a:prstClr val="black"/>
                </a:solidFill>
              </a:rPr>
              <a:t>Pre-Decisional -- NASA Internal Use Only</a:t>
            </a:r>
            <a:endParaRPr lang="en-US" dirty="0">
              <a:solidFill>
                <a:prstClr val="black">
                  <a:tint val="75000"/>
                </a:prstClr>
              </a:solidFill>
            </a:endParaRPr>
          </a:p>
        </p:txBody>
      </p:sp>
    </p:spTree>
    <p:extLst>
      <p:ext uri="{BB962C8B-B14F-4D97-AF65-F5344CB8AC3E}">
        <p14:creationId xmlns:p14="http://schemas.microsoft.com/office/powerpoint/2010/main" val="55457105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274322-44E6-41B3-A6C8-E4DC0D955498}" type="slidenum">
              <a:rPr lang="en-US" smtClean="0"/>
              <a:t>‹#›</a:t>
            </a:fld>
            <a:endParaRPr lang="en-US"/>
          </a:p>
        </p:txBody>
      </p:sp>
      <p:sp>
        <p:nvSpPr>
          <p:cNvPr id="9" name="TextBox 8"/>
          <p:cNvSpPr txBox="1"/>
          <p:nvPr userDrawn="1"/>
        </p:nvSpPr>
        <p:spPr>
          <a:xfrm>
            <a:off x="6638924" y="0"/>
            <a:ext cx="1647826" cy="369332"/>
          </a:xfrm>
          <a:prstGeom prst="rect">
            <a:avLst/>
          </a:prstGeom>
          <a:noFill/>
        </p:spPr>
        <p:txBody>
          <a:bodyPr wrap="square" rtlCol="0">
            <a:spAutoFit/>
          </a:bodyPr>
          <a:lstStyle/>
          <a:p>
            <a:pPr algn="r"/>
            <a:r>
              <a:rPr lang="en-US" sz="900" dirty="0" smtClean="0">
                <a:solidFill>
                  <a:schemeClr val="bg1"/>
                </a:solidFill>
                <a:latin typeface="Times New Roman" panose="02020603050405020304" pitchFamily="18" charset="0"/>
                <a:cs typeface="Times New Roman" panose="02020603050405020304" pitchFamily="18" charset="0"/>
              </a:rPr>
              <a:t>National Aeronautics</a:t>
            </a:r>
            <a:r>
              <a:rPr lang="en-US" sz="900" baseline="0" dirty="0" smtClean="0">
                <a:solidFill>
                  <a:schemeClr val="bg1"/>
                </a:solidFill>
                <a:latin typeface="Times New Roman" panose="02020603050405020304" pitchFamily="18" charset="0"/>
                <a:cs typeface="Times New Roman" panose="02020603050405020304" pitchFamily="18" charset="0"/>
              </a:rPr>
              <a:t> and Space Administration</a:t>
            </a:r>
            <a:endParaRPr lang="en-US" sz="900" dirty="0">
              <a:solidFill>
                <a:schemeClr val="bg1"/>
              </a:solidFill>
              <a:latin typeface="Times New Roman" panose="02020603050405020304" pitchFamily="18" charset="0"/>
              <a:cs typeface="Times New Roman" panose="02020603050405020304" pitchFamily="18" charset="0"/>
            </a:endParaRPr>
          </a:p>
        </p:txBody>
      </p:sp>
      <p:pic>
        <p:nvPicPr>
          <p:cNvPr id="10" name="Picture 9"/>
          <p:cNvPicPr>
            <a:picLocks noChangeAspect="1"/>
          </p:cNvPicPr>
          <p:nvPr userDrawn="1"/>
        </p:nvPicPr>
        <p:blipFill rotWithShape="1">
          <a:blip r:embed="rId18" cstate="print">
            <a:extLst>
              <a:ext uri="{28A0092B-C50C-407E-A947-70E740481C1C}">
                <a14:useLocalDpi xmlns:a14="http://schemas.microsoft.com/office/drawing/2010/main" val="0"/>
              </a:ext>
            </a:extLst>
          </a:blip>
          <a:srcRect b="76806"/>
          <a:stretch/>
        </p:blipFill>
        <p:spPr>
          <a:xfrm>
            <a:off x="0" y="-27259"/>
            <a:ext cx="9144000" cy="1590675"/>
          </a:xfrm>
          <a:prstGeom prst="rect">
            <a:avLst/>
          </a:prstGeom>
        </p:spPr>
      </p:pic>
      <p:sp>
        <p:nvSpPr>
          <p:cNvPr id="11" name="TextBox 10"/>
          <p:cNvSpPr txBox="1"/>
          <p:nvPr userDrawn="1"/>
        </p:nvSpPr>
        <p:spPr>
          <a:xfrm>
            <a:off x="6896100" y="228600"/>
            <a:ext cx="1419225" cy="369332"/>
          </a:xfrm>
          <a:prstGeom prst="rect">
            <a:avLst/>
          </a:prstGeom>
          <a:noFill/>
        </p:spPr>
        <p:txBody>
          <a:bodyPr wrap="square" rtlCol="0">
            <a:spAutoFit/>
          </a:bodyPr>
          <a:lstStyle/>
          <a:p>
            <a:pPr algn="r"/>
            <a:r>
              <a:rPr lang="en-US" sz="900" dirty="0" smtClean="0">
                <a:solidFill>
                  <a:schemeClr val="bg1"/>
                </a:solidFill>
              </a:rPr>
              <a:t>National Aeronautics and Space Administration</a:t>
            </a:r>
            <a:endParaRPr lang="en-US" sz="900" dirty="0">
              <a:solidFill>
                <a:schemeClr val="bg1"/>
              </a:solidFill>
            </a:endParaRPr>
          </a:p>
        </p:txBody>
      </p:sp>
      <p:pic>
        <p:nvPicPr>
          <p:cNvPr id="8" name="Picture 7"/>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8290454" y="0"/>
            <a:ext cx="788458" cy="677333"/>
          </a:xfrm>
          <a:prstGeom prst="rect">
            <a:avLst/>
          </a:prstGeom>
        </p:spPr>
      </p:pic>
      <p:sp>
        <p:nvSpPr>
          <p:cNvPr id="2" name="Title Placeholder 1"/>
          <p:cNvSpPr>
            <a:spLocks noGrp="1"/>
          </p:cNvSpPr>
          <p:nvPr>
            <p:ph type="title"/>
          </p:nvPr>
        </p:nvSpPr>
        <p:spPr>
          <a:xfrm>
            <a:off x="2127442" y="145656"/>
            <a:ext cx="4764953" cy="1325563"/>
          </a:xfrm>
          <a:prstGeom prst="rect">
            <a:avLst/>
          </a:prstGeom>
        </p:spPr>
        <p:txBody>
          <a:bodyPr vert="horz" lIns="91440" tIns="45720" rIns="91440" bIns="45720" rtlCol="0" anchor="ctr">
            <a:normAutofit/>
          </a:bodyPr>
          <a:lstStyle/>
          <a:p>
            <a:r>
              <a:rPr lang="en-US" dirty="0" smtClean="0"/>
              <a:t>Spacecraft Charging</a:t>
            </a:r>
            <a:endParaRPr lang="en-US" dirty="0"/>
          </a:p>
        </p:txBody>
      </p:sp>
      <p:pic>
        <p:nvPicPr>
          <p:cNvPr id="13" name="Picture 12"/>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7024312" y="41023"/>
            <a:ext cx="1987770" cy="1534827"/>
          </a:xfrm>
          <a:prstGeom prst="rect">
            <a:avLst/>
          </a:prstGeom>
        </p:spPr>
      </p:pic>
    </p:spTree>
    <p:extLst>
      <p:ext uri="{BB962C8B-B14F-4D97-AF65-F5344CB8AC3E}">
        <p14:creationId xmlns:p14="http://schemas.microsoft.com/office/powerpoint/2010/main" val="2364861290"/>
      </p:ext>
    </p:extLst>
  </p:cSld>
  <p:clrMap bg1="lt1" tx1="dk1" bg2="lt2" tx2="dk2" accent1="accent1" accent2="accent2" accent3="accent3" accent4="accent4" accent5="accent5" accent6="accent6" hlink="hlink" folHlink="folHlink"/>
  <p:sldLayoutIdLst>
    <p:sldLayoutId id="2147483707" r:id="rId1"/>
    <p:sldLayoutId id="2147483722" r:id="rId2"/>
    <p:sldLayoutId id="2147483720" r:id="rId3"/>
    <p:sldLayoutId id="2147483719" r:id="rId4"/>
    <p:sldLayoutId id="2147483708" r:id="rId5"/>
    <p:sldLayoutId id="2147483709" r:id="rId6"/>
    <p:sldLayoutId id="2147483710" r:id="rId7"/>
    <p:sldLayoutId id="2147483711" r:id="rId8"/>
    <p:sldLayoutId id="2147483712" r:id="rId9"/>
    <p:sldLayoutId id="2147483721" r:id="rId10"/>
    <p:sldLayoutId id="2147483713" r:id="rId11"/>
    <p:sldLayoutId id="2147483714" r:id="rId12"/>
    <p:sldLayoutId id="2147483715" r:id="rId13"/>
    <p:sldLayoutId id="2147483716" r:id="rId14"/>
    <p:sldLayoutId id="2147483717" r:id="rId15"/>
    <p:sldLayoutId id="2147483718" r:id="rId16"/>
  </p:sldLayoutIdLst>
  <p:hf hdr="0" ftr="0" dt="0"/>
  <p:txStyles>
    <p:titleStyle>
      <a:lvl1pPr algn="l" defTabSz="914400" rtl="0" eaLnBrk="1" latinLnBrk="0" hangingPunct="1">
        <a:lnSpc>
          <a:spcPct val="90000"/>
        </a:lnSpc>
        <a:spcBef>
          <a:spcPct val="0"/>
        </a:spcBef>
        <a:buNone/>
        <a:defRPr sz="4400" kern="1200" baseline="0">
          <a:solidFill>
            <a:schemeClr val="bg1"/>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teven.l.koontz@nasa.gov"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swpc.noaa.gov/products/goes-x-ray-flux" TargetMode="Externa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 Id="rId4" Type="http://schemas.openxmlformats.org/officeDocument/2006/relationships/hyperlink" Target="http://www.swpc.noaa.gov/products/goes-electron-flux"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swpc.noaa.gov/products/goes-proton-flux" TargetMode="External"/><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17.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6.png"/><Relationship Id="rId5" Type="http://schemas.openxmlformats.org/officeDocument/2006/relationships/slideLayout" Target="../slideLayouts/slideLayout5.xml"/><Relationship Id="rId4" Type="http://schemas.openxmlformats.org/officeDocument/2006/relationships/video" Target="../media/media2.mp4"/></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holbert.faculty.asu.edu/eee460/IonizationRange.pdf" TargetMode="External"/><Relationship Id="rId2" Type="http://schemas.openxmlformats.org/officeDocument/2006/relationships/hyperlink" Target="http://pdg.lbl.gov/2010/reviews/rpp2010-rev-passage-particles-matter.pdf" TargetMode="External"/><Relationship Id="rId1" Type="http://schemas.openxmlformats.org/officeDocument/2006/relationships/slideLayout" Target="../slideLayouts/slideLayout5.xml"/><Relationship Id="rId5" Type="http://schemas.openxmlformats.org/officeDocument/2006/relationships/image" Target="../media/image24.png"/><Relationship Id="rId4" Type="http://schemas.openxmlformats.org/officeDocument/2006/relationships/hyperlink" Target="http://www.kayelaby.npl.co.uk/atomic_and_nuclear_physics/4_5/4_5_1.html"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pdg.lbl.gov/2010/reviews/rpp2010-rev-atomic-nuclear-prop.pdf" TargetMode="External"/><Relationship Id="rId1" Type="http://schemas.openxmlformats.org/officeDocument/2006/relationships/slideLayout" Target="../slideLayouts/slideLayout5.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5.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gif"/><Relationship Id="rId1" Type="http://schemas.openxmlformats.org/officeDocument/2006/relationships/slideLayout" Target="../slideLayouts/slideLayout5.xml"/><Relationship Id="rId4" Type="http://schemas.openxmlformats.org/officeDocument/2006/relationships/image" Target="../media/image41.jpeg"/></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5.xml"/><Relationship Id="rId6" Type="http://schemas.openxmlformats.org/officeDocument/2006/relationships/hyperlink" Target="http://jag.cami.jccbi.gov/cariprofile.asp" TargetMode="External"/><Relationship Id="rId5" Type="http://schemas.openxmlformats.org/officeDocument/2006/relationships/hyperlink" Target="http://sol.spacenvironment.net/nairas/Dose_Rates.html" TargetMode="External"/><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neutronm.bartol.udel.edu/" TargetMode="Externa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52.png"/></Relationships>
</file>

<file path=ppt/slides/_rels/slide3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image" Target="../media/image55.emf"/><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56.emf"/><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5.xml"/><Relationship Id="rId6" Type="http://schemas.openxmlformats.org/officeDocument/2006/relationships/image" Target="../media/image61.jpeg"/><Relationship Id="rId5" Type="http://schemas.openxmlformats.org/officeDocument/2006/relationships/image" Target="../media/image60.wmf"/><Relationship Id="rId4" Type="http://schemas.openxmlformats.org/officeDocument/2006/relationships/image" Target="../media/image59.w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http://dev.sepem.oma.be/" TargetMode="Externa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8" Type="http://schemas.openxmlformats.org/officeDocument/2006/relationships/hyperlink" Target="https://creme.isde.vanderbilt.edu/CREME-MC/help/how-to-run-creme96" TargetMode="External"/><Relationship Id="rId3" Type="http://schemas.openxmlformats.org/officeDocument/2006/relationships/hyperlink" Target="https://en.wikipedia.org/wiki/Monte_Carlo_N-Particle_Transport_Code#cite_note-3" TargetMode="External"/><Relationship Id="rId7" Type="http://schemas.openxmlformats.org/officeDocument/2006/relationships/hyperlink" Target="https://creme.isde.vanderbilt.edu/" TargetMode="External"/><Relationship Id="rId2" Type="http://schemas.openxmlformats.org/officeDocument/2006/relationships/hyperlink" Target="http://www.fluka.org/fluka.php" TargetMode="External"/><Relationship Id="rId1" Type="http://schemas.openxmlformats.org/officeDocument/2006/relationships/slideLayout" Target="../slideLayouts/slideLayout5.xml"/><Relationship Id="rId6" Type="http://schemas.openxmlformats.org/officeDocument/2006/relationships/hyperlink" Target="http://empc.com/novice-software/" TargetMode="External"/><Relationship Id="rId11" Type="http://schemas.openxmlformats.org/officeDocument/2006/relationships/hyperlink" Target="https://oltaris.nasa.gov/" TargetMode="External"/><Relationship Id="rId5" Type="http://schemas.openxmlformats.org/officeDocument/2006/relationships/hyperlink" Target="https://mcnp.lanl.gov/" TargetMode="External"/><Relationship Id="rId10" Type="http://schemas.openxmlformats.org/officeDocument/2006/relationships/hyperlink" Target="https://spaceradiation.jsc.nasa.gov/irModels/" TargetMode="External"/><Relationship Id="rId4" Type="http://schemas.openxmlformats.org/officeDocument/2006/relationships/hyperlink" Target="https://en.wikipedia.org/wiki/Radiation_Safety_Information_Computational_Center" TargetMode="External"/><Relationship Id="rId9" Type="http://schemas.openxmlformats.org/officeDocument/2006/relationships/hyperlink" Target="https://software.nasa.gov/software/LAR-18803-1" TargetMode="Externa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8" Type="http://schemas.openxmlformats.org/officeDocument/2006/relationships/hyperlink" Target="http://tec-ees.esa.int/ProjectSupport/ISO/CREME96.html" TargetMode="External"/><Relationship Id="rId3" Type="http://schemas.openxmlformats.org/officeDocument/2006/relationships/hyperlink" Target="https://nepp.nasa.gov/" TargetMode="External"/><Relationship Id="rId7" Type="http://schemas.openxmlformats.org/officeDocument/2006/relationships/hyperlink" Target="https://creme.isde.vanderbilt.edu/" TargetMode="External"/><Relationship Id="rId12" Type="http://schemas.openxmlformats.org/officeDocument/2006/relationships/hyperlink" Target="http://lansce.lanl.gov/" TargetMode="External"/><Relationship Id="rId2" Type="http://schemas.openxmlformats.org/officeDocument/2006/relationships/hyperlink" Target="http://www.swpc.noaa.gov/" TargetMode="External"/><Relationship Id="rId1" Type="http://schemas.openxmlformats.org/officeDocument/2006/relationships/slideLayout" Target="../slideLayouts/slideLayout5.xml"/><Relationship Id="rId6" Type="http://schemas.openxmlformats.org/officeDocument/2006/relationships/hyperlink" Target="http://www.fluka.org/fluka.php" TargetMode="External"/><Relationship Id="rId11" Type="http://schemas.openxmlformats.org/officeDocument/2006/relationships/hyperlink" Target="http://holbert.faculty.asu.edu/eee560/see.html" TargetMode="External"/><Relationship Id="rId5" Type="http://schemas.openxmlformats.org/officeDocument/2006/relationships/hyperlink" Target="https://software.nasa.gov/software/LAR-18803-1" TargetMode="External"/><Relationship Id="rId10" Type="http://schemas.openxmlformats.org/officeDocument/2006/relationships/hyperlink" Target="http://dev.sepem.oma.be/" TargetMode="External"/><Relationship Id="rId4" Type="http://schemas.openxmlformats.org/officeDocument/2006/relationships/hyperlink" Target="https://srag.jsc.nasa.gov/" TargetMode="External"/><Relationship Id="rId9" Type="http://schemas.openxmlformats.org/officeDocument/2006/relationships/hyperlink" Target="https://www.spenvis.oma.be/" TargetMode="External"/></Relationships>
</file>

<file path=ppt/slides/_rels/slide60.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3" Type="http://schemas.openxmlformats.org/officeDocument/2006/relationships/hyperlink" Target="http://ieeexplore.ieee.org/xpl/tocresult.jsp?isnumber=5657993" TargetMode="External"/><Relationship Id="rId2" Type="http://schemas.openxmlformats.org/officeDocument/2006/relationships/hyperlink" Target="http://ieeexplore.ieee.org/xpl/RecentIssue.jsp?punumber=23" TargetMode="External"/><Relationship Id="rId1" Type="http://schemas.openxmlformats.org/officeDocument/2006/relationships/slideLayout" Target="../slideLayouts/slideLayout5.xml"/><Relationship Id="rId6" Type="http://schemas.openxmlformats.org/officeDocument/2006/relationships/hyperlink" Target="http://inspirehep.net/record/632683" TargetMode="External"/><Relationship Id="rId5" Type="http://schemas.openxmlformats.org/officeDocument/2006/relationships/hyperlink" Target="https://ntrs.nasa.gov/archive/nasa/casi.ntrs.nasa.gov/20140009922.pdf" TargetMode="External"/><Relationship Id="rId4" Type="http://schemas.openxmlformats.org/officeDocument/2006/relationships/hyperlink" Target="https://www.hou.usra.edu/meetings/hrp2014/pdf/3015.pdf" TargetMode="Externa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image" Target="../media/image690.png"/><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3" Type="http://schemas.openxmlformats.org/officeDocument/2006/relationships/hyperlink" Target="http://srag.jsc.nasa.gov/Publications/TM104782/techmemo.htm" TargetMode="External"/><Relationship Id="rId2" Type="http://schemas.openxmlformats.org/officeDocument/2006/relationships/image" Target="../media/image76.png"/><Relationship Id="rId1" Type="http://schemas.openxmlformats.org/officeDocument/2006/relationships/slideLayout" Target="../slideLayouts/slideLayout5.xml"/><Relationship Id="rId4" Type="http://schemas.openxmlformats.org/officeDocument/2006/relationships/image" Target="../media/image77.png"/></Relationships>
</file>

<file path=ppt/slides/_rels/slide6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3" Type="http://schemas.openxmlformats.org/officeDocument/2006/relationships/hyperlink" Target="http://physicsworld.com/cws/article/news/2013/feb/14/supernova-origin-of-galactic-cosmic-rays-confirmed" TargetMode="External"/><Relationship Id="rId2" Type="http://schemas.openxmlformats.org/officeDocument/2006/relationships/image" Target="../media/image79.png"/><Relationship Id="rId1" Type="http://schemas.openxmlformats.org/officeDocument/2006/relationships/slideLayout" Target="../slideLayouts/slideLayout11.xml"/></Relationships>
</file>

<file path=ppt/slides/_rels/slide70.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1.xml"/></Relationships>
</file>

<file path=ppt/slides/_rels/slide7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4843464" y="1392451"/>
            <a:ext cx="4177874" cy="3367668"/>
          </a:xfrm>
        </p:spPr>
        <p:txBody>
          <a:bodyPr>
            <a:normAutofit/>
          </a:bodyPr>
          <a:lstStyle/>
          <a:p>
            <a:pPr algn="ctr"/>
            <a:r>
              <a:rPr lang="en-US" sz="4000" dirty="0" smtClean="0"/>
              <a:t>Space Flight Ionizing Radiation Environments</a:t>
            </a:r>
            <a:endParaRPr lang="en-US" sz="3600" dirty="0"/>
          </a:p>
        </p:txBody>
      </p:sp>
      <p:sp>
        <p:nvSpPr>
          <p:cNvPr id="3" name="Rectangle 2"/>
          <p:cNvSpPr/>
          <p:nvPr/>
        </p:nvSpPr>
        <p:spPr>
          <a:xfrm>
            <a:off x="267630" y="5122425"/>
            <a:ext cx="5898994" cy="769441"/>
          </a:xfrm>
          <a:prstGeom prst="rect">
            <a:avLst/>
          </a:prstGeom>
        </p:spPr>
        <p:txBody>
          <a:bodyPr wrap="square">
            <a:spAutoFit/>
          </a:bodyPr>
          <a:lstStyle/>
          <a:p>
            <a:r>
              <a:rPr lang="en-US" sz="1200" b="1" i="1" kern="0" dirty="0">
                <a:solidFill>
                  <a:schemeClr val="bg1"/>
                </a:solidFill>
                <a:latin typeface="Arial Black"/>
                <a:ea typeface="+mj-ea"/>
                <a:cs typeface="+mj-cs"/>
              </a:rPr>
              <a:t>ES4/Dr. Steve Koontz, ISS System Manager for Space Environments</a:t>
            </a:r>
            <a:r>
              <a:rPr lang="en-US" sz="1200" b="1" i="1" kern="0" dirty="0">
                <a:solidFill>
                  <a:schemeClr val="bg1"/>
                </a:solidFill>
                <a:latin typeface="Arial"/>
                <a:ea typeface="+mj-ea"/>
                <a:cs typeface="+mj-cs"/>
              </a:rPr>
              <a:t/>
            </a:r>
            <a:br>
              <a:rPr lang="en-US" sz="1200" b="1" i="1" kern="0" dirty="0">
                <a:solidFill>
                  <a:schemeClr val="bg1"/>
                </a:solidFill>
                <a:latin typeface="Arial"/>
                <a:ea typeface="+mj-ea"/>
                <a:cs typeface="+mj-cs"/>
              </a:rPr>
            </a:br>
            <a:r>
              <a:rPr lang="en-US" sz="1200" b="1" i="1" kern="0" dirty="0">
                <a:solidFill>
                  <a:schemeClr val="bg1"/>
                </a:solidFill>
                <a:latin typeface="Arial"/>
                <a:ea typeface="+mj-ea"/>
                <a:cs typeface="+mj-cs"/>
              </a:rPr>
              <a:t/>
            </a:r>
            <a:br>
              <a:rPr lang="en-US" sz="1200" b="1" i="1" kern="0" dirty="0">
                <a:solidFill>
                  <a:schemeClr val="bg1"/>
                </a:solidFill>
                <a:latin typeface="Arial"/>
                <a:ea typeface="+mj-ea"/>
                <a:cs typeface="+mj-cs"/>
              </a:rPr>
            </a:br>
            <a:r>
              <a:rPr lang="en-US" sz="1000" i="1" kern="0" dirty="0">
                <a:solidFill>
                  <a:schemeClr val="bg1"/>
                </a:solidFill>
                <a:latin typeface="Times New Roman"/>
                <a:ea typeface="Times New Roman"/>
                <a:cs typeface="+mj-cs"/>
              </a:rPr>
              <a:t>NASA Johnson Space Center, 2101 NASA Parkway, Houston, Texas, 77058, USA,  281-483-8860</a:t>
            </a:r>
            <a:br>
              <a:rPr lang="en-US" sz="1000" i="1" kern="0" dirty="0">
                <a:solidFill>
                  <a:schemeClr val="bg1"/>
                </a:solidFill>
                <a:latin typeface="Times New Roman"/>
                <a:ea typeface="Times New Roman"/>
                <a:cs typeface="+mj-cs"/>
              </a:rPr>
            </a:br>
            <a:r>
              <a:rPr lang="en-US" sz="1000" i="1" kern="0" dirty="0">
                <a:solidFill>
                  <a:schemeClr val="bg1"/>
                </a:solidFill>
                <a:latin typeface="Times New Roman"/>
                <a:ea typeface="Times New Roman"/>
                <a:cs typeface="+mj-cs"/>
              </a:rPr>
              <a:t>Email: </a:t>
            </a:r>
            <a:r>
              <a:rPr lang="en-US" sz="1000" i="1" u="sng" kern="0" dirty="0" smtClean="0">
                <a:solidFill>
                  <a:schemeClr val="bg1"/>
                </a:solidFill>
                <a:latin typeface="Times New Roman"/>
                <a:ea typeface="Times New Roman"/>
                <a:cs typeface="+mj-cs"/>
                <a:hlinkClick r:id="rId3"/>
              </a:rPr>
              <a:t>steven.l.koontz@nasa.gov</a:t>
            </a:r>
            <a:endParaRPr lang="en-US" sz="2800" dirty="0">
              <a:solidFill>
                <a:schemeClr val="bg1"/>
              </a:solidFill>
            </a:endParaRPr>
          </a:p>
        </p:txBody>
      </p:sp>
      <p:pic>
        <p:nvPicPr>
          <p:cNvPr id="6" name="Picture 5"/>
          <p:cNvPicPr>
            <a:picLocks noChangeAspect="1"/>
          </p:cNvPicPr>
          <p:nvPr/>
        </p:nvPicPr>
        <p:blipFill>
          <a:blip r:embed="rId4"/>
          <a:stretch>
            <a:fillRect/>
          </a:stretch>
        </p:blipFill>
        <p:spPr>
          <a:xfrm>
            <a:off x="267630" y="5994044"/>
            <a:ext cx="2231058" cy="727431"/>
          </a:xfrm>
          <a:prstGeom prst="rect">
            <a:avLst/>
          </a:prstGeom>
        </p:spPr>
      </p:pic>
      <p:sp>
        <p:nvSpPr>
          <p:cNvPr id="5" name="Rectangle 4"/>
          <p:cNvSpPr/>
          <p:nvPr/>
        </p:nvSpPr>
        <p:spPr>
          <a:xfrm>
            <a:off x="2497766" y="6115672"/>
            <a:ext cx="1438722" cy="276999"/>
          </a:xfrm>
          <a:prstGeom prst="rect">
            <a:avLst/>
          </a:prstGeom>
        </p:spPr>
        <p:txBody>
          <a:bodyPr wrap="square">
            <a:spAutoFit/>
          </a:bodyPr>
          <a:lstStyle/>
          <a:p>
            <a:r>
              <a:rPr lang="en-US" sz="1200" b="1" i="1" kern="0" dirty="0" smtClean="0">
                <a:solidFill>
                  <a:schemeClr val="bg1"/>
                </a:solidFill>
                <a:latin typeface="Arial Black"/>
                <a:ea typeface="+mj-ea"/>
                <a:cs typeface="+mj-cs"/>
              </a:rPr>
              <a:t>June 29, 2017</a:t>
            </a:r>
            <a:endParaRPr lang="en-US" sz="2800" dirty="0">
              <a:solidFill>
                <a:schemeClr val="bg1"/>
              </a:solidFill>
            </a:endParaRPr>
          </a:p>
        </p:txBody>
      </p:sp>
    </p:spTree>
    <p:extLst>
      <p:ext uri="{BB962C8B-B14F-4D97-AF65-F5344CB8AC3E}">
        <p14:creationId xmlns:p14="http://schemas.microsoft.com/office/powerpoint/2010/main" val="1752398825"/>
      </p:ext>
    </p:extLst>
  </p:cSld>
  <p:clrMapOvr>
    <a:masterClrMapping/>
  </p:clrMapOvr>
  <mc:AlternateContent xmlns:mc="http://schemas.openxmlformats.org/markup-compatibility/2006">
    <mc:Choice xmlns:p14="http://schemas.microsoft.com/office/powerpoint/2010/main" Requires="p14">
      <p:transition spd="slow" p14:dur="2000" advTm="1089194"/>
    </mc:Choice>
    <mc:Fallback>
      <p:transition spd="slow" advTm="108919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Presentation Outline</a:t>
            </a:r>
            <a:endParaRPr lang="en-US" dirty="0"/>
          </a:p>
        </p:txBody>
      </p:sp>
      <p:sp>
        <p:nvSpPr>
          <p:cNvPr id="3" name="Content Placeholder 2"/>
          <p:cNvSpPr>
            <a:spLocks noGrp="1"/>
          </p:cNvSpPr>
          <p:nvPr>
            <p:ph idx="1"/>
          </p:nvPr>
        </p:nvSpPr>
        <p:spPr>
          <a:xfrm>
            <a:off x="305702" y="1591758"/>
            <a:ext cx="8575288" cy="5172890"/>
          </a:xfrm>
        </p:spPr>
        <p:txBody>
          <a:bodyPr>
            <a:noAutofit/>
          </a:bodyPr>
          <a:lstStyle/>
          <a:p>
            <a:pPr marL="342900" lvl="0" indent="-342900" fontAlgn="base">
              <a:lnSpc>
                <a:spcPct val="80000"/>
              </a:lnSpc>
              <a:spcBef>
                <a:spcPct val="20000"/>
              </a:spcBef>
              <a:spcAft>
                <a:spcPct val="0"/>
              </a:spcAft>
              <a:buFont typeface="Monotype Sorts" pitchFamily="2" charset="2"/>
              <a:buChar char="l"/>
            </a:pPr>
            <a:r>
              <a:rPr lang="en-US" altLang="en-US" sz="1400" b="1" kern="0" dirty="0">
                <a:latin typeface="Times New Roman" panose="02020603050405020304" pitchFamily="18" charset="0"/>
                <a:cs typeface="Times New Roman" panose="02020603050405020304" pitchFamily="18" charset="0"/>
              </a:rPr>
              <a:t>S</a:t>
            </a:r>
            <a:r>
              <a:rPr lang="en-US" altLang="en-US" sz="1400" b="1" kern="0" dirty="0" smtClean="0">
                <a:latin typeface="Times New Roman" panose="02020603050405020304" pitchFamily="18" charset="0"/>
                <a:cs typeface="Times New Roman" panose="02020603050405020304" pitchFamily="18" charset="0"/>
              </a:rPr>
              <a:t>pace Radiation Environments: What, Where, When, and How </a:t>
            </a:r>
            <a:r>
              <a:rPr lang="en-US" altLang="en-US" sz="1400" b="1" kern="0" dirty="0">
                <a:latin typeface="Times New Roman" panose="02020603050405020304" pitchFamily="18" charset="0"/>
                <a:cs typeface="Times New Roman" panose="02020603050405020304" pitchFamily="18" charset="0"/>
              </a:rPr>
              <a:t>M</a:t>
            </a:r>
            <a:r>
              <a:rPr lang="en-US" altLang="en-US" sz="1400" b="1" kern="0" dirty="0" smtClean="0">
                <a:latin typeface="Times New Roman" panose="02020603050405020304" pitchFamily="18" charset="0"/>
                <a:cs typeface="Times New Roman" panose="02020603050405020304" pitchFamily="18" charset="0"/>
              </a:rPr>
              <a:t>uch?</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Some general characteristics of space radiation environments – directionality, energy spectra, randomness</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Energetic photons – primarily solar X-rays and extreme UV (not enough gamma rays to matter)</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Radiation Belts – trapped protons and electrons (relatively “soft” kinetic energy spectra)</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Solar Particle Events – mostly protons and electrons (with some heavier nuclei); “harder” energy spectra</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Galactic Cosmic Rays (GCR) – extremely “hard” spectra and significant heavy nuclei content</a:t>
            </a:r>
          </a:p>
          <a:p>
            <a:pPr marL="342900" indent="-342900" fontAlgn="base">
              <a:lnSpc>
                <a:spcPct val="80000"/>
              </a:lnSpc>
              <a:spcBef>
                <a:spcPct val="20000"/>
              </a:spcBef>
              <a:spcAft>
                <a:spcPct val="0"/>
              </a:spcAft>
              <a:buFont typeface="Monotype Sorts" pitchFamily="2" charset="2"/>
              <a:buChar char="l"/>
            </a:pPr>
            <a:r>
              <a:rPr lang="en-US" altLang="en-US" sz="1400" b="1" kern="0" dirty="0" smtClean="0">
                <a:latin typeface="Times New Roman" panose="02020603050405020304" pitchFamily="18" charset="0"/>
                <a:cs typeface="Times New Roman" panose="02020603050405020304" pitchFamily="18" charset="0"/>
              </a:rPr>
              <a:t>How does </a:t>
            </a:r>
            <a:r>
              <a:rPr lang="en-US" altLang="en-US" sz="1400" b="1" kern="0" dirty="0">
                <a:latin typeface="Times New Roman" panose="02020603050405020304" pitchFamily="18" charset="0"/>
                <a:cs typeface="Times New Roman" panose="02020603050405020304" pitchFamily="18" charset="0"/>
              </a:rPr>
              <a:t>s</a:t>
            </a:r>
            <a:r>
              <a:rPr lang="en-US" altLang="en-US" sz="1400" b="1" kern="0" dirty="0" smtClean="0">
                <a:latin typeface="Times New Roman" panose="02020603050405020304" pitchFamily="18" charset="0"/>
                <a:cs typeface="Times New Roman" panose="02020603050405020304" pitchFamily="18" charset="0"/>
              </a:rPr>
              <a:t>pace </a:t>
            </a:r>
            <a:r>
              <a:rPr lang="en-US" altLang="en-US" sz="1400" b="1" kern="0" dirty="0">
                <a:latin typeface="Times New Roman" panose="02020603050405020304" pitchFamily="18" charset="0"/>
                <a:cs typeface="Times New Roman" panose="02020603050405020304" pitchFamily="18" charset="0"/>
              </a:rPr>
              <a:t>r</a:t>
            </a:r>
            <a:r>
              <a:rPr lang="en-US" altLang="en-US" sz="1400" b="1" kern="0" dirty="0" smtClean="0">
                <a:latin typeface="Times New Roman" panose="02020603050405020304" pitchFamily="18" charset="0"/>
                <a:cs typeface="Times New Roman" panose="02020603050405020304" pitchFamily="18" charset="0"/>
              </a:rPr>
              <a:t>adiation interact with </a:t>
            </a:r>
            <a:r>
              <a:rPr lang="en-US" altLang="en-US" sz="1400" b="1" kern="0" dirty="0">
                <a:latin typeface="Times New Roman" panose="02020603050405020304" pitchFamily="18" charset="0"/>
                <a:cs typeface="Times New Roman" panose="02020603050405020304" pitchFamily="18" charset="0"/>
              </a:rPr>
              <a:t>m</a:t>
            </a:r>
            <a:r>
              <a:rPr lang="en-US" altLang="en-US" sz="1400" b="1" kern="0" dirty="0" smtClean="0">
                <a:latin typeface="Times New Roman" panose="02020603050405020304" pitchFamily="18" charset="0"/>
                <a:cs typeface="Times New Roman" panose="02020603050405020304" pitchFamily="18" charset="0"/>
              </a:rPr>
              <a:t>atter (i.e., us and our stuff)?</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Direct ionization/excitation (particle tracks)</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Nuclear reactions and secondary particle showers (leading to more nuclear reactions and particle tracks)</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Displacement Damage Dose (optoelectronics, solar cells, LEDs, photodiodes) disrupting crystal structure</a:t>
            </a:r>
          </a:p>
          <a:p>
            <a:pPr marL="342900" indent="-342900" fontAlgn="base">
              <a:lnSpc>
                <a:spcPct val="80000"/>
              </a:lnSpc>
              <a:spcBef>
                <a:spcPct val="20000"/>
              </a:spcBef>
              <a:spcAft>
                <a:spcPct val="0"/>
              </a:spcAft>
              <a:buFont typeface="Monotype Sorts" pitchFamily="2" charset="2"/>
              <a:buChar char="l"/>
            </a:pPr>
            <a:r>
              <a:rPr lang="en-US" altLang="en-US" sz="1400" b="1" kern="0" dirty="0" smtClean="0">
                <a:latin typeface="Times New Roman" panose="02020603050405020304" pitchFamily="18" charset="0"/>
                <a:cs typeface="Times New Roman" panose="02020603050405020304" pitchFamily="18" charset="0"/>
              </a:rPr>
              <a:t>Space Station  Zero </a:t>
            </a:r>
            <a:r>
              <a:rPr lang="en-US" altLang="en-US" sz="1400" b="1" kern="0" dirty="0">
                <a:latin typeface="Times New Roman" panose="02020603050405020304" pitchFamily="18" charset="0"/>
                <a:cs typeface="Times New Roman" panose="02020603050405020304" pitchFamily="18" charset="0"/>
              </a:rPr>
              <a:t>– </a:t>
            </a:r>
            <a:r>
              <a:rPr lang="en-US" altLang="en-US" sz="1400" b="1" kern="0" dirty="0" smtClean="0">
                <a:latin typeface="Times New Roman" panose="02020603050405020304" pitchFamily="18" charset="0"/>
                <a:cs typeface="Times New Roman" panose="02020603050405020304" pitchFamily="18" charset="0"/>
              </a:rPr>
              <a:t>space radiation shielding specification and performance, in perspective, with humanities oldest (and lowest cost) spacecraft</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Shielding mass and geomagnetic field</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Shielding performance </a:t>
            </a:r>
            <a:r>
              <a:rPr lang="en-US" altLang="en-US" sz="1200" b="1" kern="0" dirty="0">
                <a:latin typeface="Times New Roman" panose="02020603050405020304" pitchFamily="18" charset="0"/>
                <a:cs typeface="Times New Roman" panose="02020603050405020304" pitchFamily="18" charset="0"/>
              </a:rPr>
              <a:t>– </a:t>
            </a:r>
            <a:r>
              <a:rPr lang="en-US" altLang="en-US" sz="1200" b="1" kern="0" dirty="0" smtClean="0">
                <a:latin typeface="Times New Roman" panose="02020603050405020304" pitchFamily="18" charset="0"/>
                <a:cs typeface="Times New Roman" panose="02020603050405020304" pitchFamily="18" charset="0"/>
              </a:rPr>
              <a:t>surface environments</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Shielding performance </a:t>
            </a:r>
            <a:r>
              <a:rPr lang="en-US" altLang="en-US" sz="1200" b="1" kern="0" dirty="0">
                <a:latin typeface="Times New Roman" panose="02020603050405020304" pitchFamily="18" charset="0"/>
                <a:cs typeface="Times New Roman" panose="02020603050405020304" pitchFamily="18" charset="0"/>
              </a:rPr>
              <a:t>– c</a:t>
            </a:r>
            <a:r>
              <a:rPr lang="en-US" altLang="en-US" sz="1200" b="1" kern="0" dirty="0" smtClean="0">
                <a:latin typeface="Times New Roman" panose="02020603050405020304" pitchFamily="18" charset="0"/>
                <a:cs typeface="Times New Roman" panose="02020603050405020304" pitchFamily="18" charset="0"/>
              </a:rPr>
              <a:t>ommercial and military aircraft environments</a:t>
            </a:r>
          </a:p>
          <a:p>
            <a:pPr marL="342900" indent="-342900" fontAlgn="base">
              <a:lnSpc>
                <a:spcPct val="80000"/>
              </a:lnSpc>
              <a:spcBef>
                <a:spcPct val="20000"/>
              </a:spcBef>
              <a:spcAft>
                <a:spcPct val="0"/>
              </a:spcAft>
              <a:buFont typeface="Monotype Sorts" pitchFamily="2" charset="2"/>
              <a:buChar char="l"/>
            </a:pPr>
            <a:r>
              <a:rPr lang="en-US" altLang="en-US" sz="1400" b="1" kern="0" dirty="0" smtClean="0">
                <a:latin typeface="Times New Roman" panose="02020603050405020304" pitchFamily="18" charset="0"/>
                <a:cs typeface="Times New Roman" panose="02020603050405020304" pitchFamily="18" charset="0"/>
              </a:rPr>
              <a:t>International Space Station – space radiation shielding specification and performance</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Spacecraft shielding mass and geomagnetic field</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Shielding performance </a:t>
            </a:r>
            <a:r>
              <a:rPr lang="en-US" altLang="en-US" sz="1200" b="1" kern="0" dirty="0">
                <a:latin typeface="Times New Roman" panose="02020603050405020304" pitchFamily="18" charset="0"/>
                <a:cs typeface="Times New Roman" panose="02020603050405020304" pitchFamily="18" charset="0"/>
              </a:rPr>
              <a:t>– internal </a:t>
            </a:r>
            <a:r>
              <a:rPr lang="en-US" altLang="en-US" sz="1200" b="1" kern="0" dirty="0" smtClean="0">
                <a:latin typeface="Times New Roman" panose="02020603050405020304" pitchFamily="18" charset="0"/>
                <a:cs typeface="Times New Roman" panose="02020603050405020304" pitchFamily="18" charset="0"/>
              </a:rPr>
              <a:t>to pressurized elements</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Shielding performance </a:t>
            </a:r>
            <a:r>
              <a:rPr lang="en-US" altLang="en-US" sz="1200" b="1" kern="0" dirty="0">
                <a:latin typeface="Times New Roman" panose="02020603050405020304" pitchFamily="18" charset="0"/>
                <a:cs typeface="Times New Roman" panose="02020603050405020304" pitchFamily="18" charset="0"/>
              </a:rPr>
              <a:t>– surface </a:t>
            </a:r>
            <a:r>
              <a:rPr lang="en-US" altLang="en-US" sz="1200" b="1" kern="0" dirty="0" smtClean="0">
                <a:latin typeface="Times New Roman" panose="02020603050405020304" pitchFamily="18" charset="0"/>
                <a:cs typeface="Times New Roman" panose="02020603050405020304" pitchFamily="18" charset="0"/>
              </a:rPr>
              <a:t>materials</a:t>
            </a:r>
          </a:p>
          <a:p>
            <a:pPr marL="342900" indent="-342900" fontAlgn="base">
              <a:lnSpc>
                <a:spcPct val="80000"/>
              </a:lnSpc>
              <a:spcBef>
                <a:spcPct val="20000"/>
              </a:spcBef>
              <a:spcAft>
                <a:spcPct val="0"/>
              </a:spcAft>
              <a:buFont typeface="Monotype Sorts" pitchFamily="2" charset="2"/>
              <a:buChar char="l"/>
            </a:pPr>
            <a:r>
              <a:rPr lang="en-US" altLang="en-US" sz="1400" b="1" kern="0" dirty="0" smtClean="0">
                <a:latin typeface="Times New Roman" panose="02020603050405020304" pitchFamily="18" charset="0"/>
                <a:cs typeface="Times New Roman" panose="02020603050405020304" pitchFamily="18" charset="0"/>
              </a:rPr>
              <a:t>Beyond GEO – the </a:t>
            </a:r>
            <a:r>
              <a:rPr lang="en-US" altLang="en-US" sz="1400" b="1" kern="0" dirty="0">
                <a:latin typeface="Times New Roman" panose="02020603050405020304" pitchFamily="18" charset="0"/>
                <a:cs typeface="Times New Roman" panose="02020603050405020304" pitchFamily="18" charset="0"/>
              </a:rPr>
              <a:t>i</a:t>
            </a:r>
            <a:r>
              <a:rPr lang="en-US" altLang="en-US" sz="1400" b="1" kern="0" dirty="0" smtClean="0">
                <a:latin typeface="Times New Roman" panose="02020603050405020304" pitchFamily="18" charset="0"/>
                <a:cs typeface="Times New Roman" panose="02020603050405020304" pitchFamily="18" charset="0"/>
              </a:rPr>
              <a:t>nterplanetary radiation environment – GCR and </a:t>
            </a:r>
            <a:r>
              <a:rPr lang="en-US" altLang="en-US" sz="1400" b="1" kern="0" dirty="0">
                <a:latin typeface="Times New Roman" panose="02020603050405020304" pitchFamily="18" charset="0"/>
                <a:cs typeface="Times New Roman" panose="02020603050405020304" pitchFamily="18" charset="0"/>
              </a:rPr>
              <a:t>Solar Particle </a:t>
            </a:r>
            <a:r>
              <a:rPr lang="en-US" altLang="en-US" sz="1400" b="1" kern="0" dirty="0" smtClean="0">
                <a:latin typeface="Times New Roman" panose="02020603050405020304" pitchFamily="18" charset="0"/>
                <a:cs typeface="Times New Roman" panose="02020603050405020304" pitchFamily="18" charset="0"/>
              </a:rPr>
              <a:t>Event (SPE)</a:t>
            </a: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GCR and SPE</a:t>
            </a:r>
          </a:p>
          <a:p>
            <a:pPr marL="800100" lvl="1" indent="-342900" fontAlgn="base">
              <a:lnSpc>
                <a:spcPct val="80000"/>
              </a:lnSpc>
              <a:spcBef>
                <a:spcPct val="20000"/>
              </a:spcBef>
              <a:spcAft>
                <a:spcPct val="0"/>
              </a:spcAft>
              <a:buFont typeface="Monotype Sorts" pitchFamily="2" charset="2"/>
              <a:buChar char="l"/>
            </a:pPr>
            <a:r>
              <a:rPr lang="en-US" altLang="en-US" sz="1200" b="1" kern="0" dirty="0">
                <a:solidFill>
                  <a:prstClr val="black"/>
                </a:solidFill>
                <a:latin typeface="Times New Roman" panose="02020603050405020304" pitchFamily="18" charset="0"/>
                <a:cs typeface="Times New Roman" panose="02020603050405020304" pitchFamily="18" charset="0"/>
              </a:rPr>
              <a:t>Shielding </a:t>
            </a:r>
            <a:r>
              <a:rPr lang="en-US" altLang="en-US" sz="1200" b="1" kern="0" dirty="0" smtClean="0">
                <a:solidFill>
                  <a:prstClr val="black"/>
                </a:solidFill>
                <a:latin typeface="Times New Roman" panose="02020603050405020304" pitchFamily="18" charset="0"/>
                <a:cs typeface="Times New Roman" panose="02020603050405020304" pitchFamily="18" charset="0"/>
              </a:rPr>
              <a:t>mass, shielding materials, total dose and LET Spectra</a:t>
            </a:r>
            <a:endParaRPr lang="en-US" altLang="en-US" sz="1200" b="1" kern="0" dirty="0" smtClean="0">
              <a:latin typeface="Times New Roman" panose="02020603050405020304" pitchFamily="18" charset="0"/>
              <a:cs typeface="Times New Roman" panose="02020603050405020304" pitchFamily="18" charset="0"/>
            </a:endParaRPr>
          </a:p>
          <a:p>
            <a:pPr marL="800100" lvl="1" indent="-342900" fontAlgn="base">
              <a:lnSpc>
                <a:spcPct val="80000"/>
              </a:lnSpc>
              <a:spcBef>
                <a:spcPct val="20000"/>
              </a:spcBef>
              <a:spcAft>
                <a:spcPct val="0"/>
              </a:spcAft>
              <a:buFont typeface="Monotype Sorts" pitchFamily="2" charset="2"/>
              <a:buChar char="l"/>
            </a:pPr>
            <a:r>
              <a:rPr lang="en-US" altLang="en-US" sz="1200" b="1" kern="0" dirty="0" smtClean="0">
                <a:latin typeface="Times New Roman" panose="02020603050405020304" pitchFamily="18" charset="0"/>
                <a:cs typeface="Times New Roman" panose="02020603050405020304" pitchFamily="18" charset="0"/>
              </a:rPr>
              <a:t>Environments definitions for design and verification</a:t>
            </a:r>
          </a:p>
          <a:p>
            <a:pPr marL="800100" lvl="1" indent="-342900" fontAlgn="base">
              <a:lnSpc>
                <a:spcPct val="80000"/>
              </a:lnSpc>
              <a:spcBef>
                <a:spcPct val="20000"/>
              </a:spcBef>
              <a:spcAft>
                <a:spcPct val="0"/>
              </a:spcAft>
              <a:buFont typeface="Monotype Sorts" pitchFamily="2" charset="2"/>
              <a:buChar char="l"/>
            </a:pPr>
            <a:r>
              <a:rPr lang="en-US" altLang="en-US" sz="1200" b="1" kern="0" dirty="0">
                <a:solidFill>
                  <a:prstClr val="black"/>
                </a:solidFill>
                <a:latin typeface="Times New Roman" panose="02020603050405020304" pitchFamily="18" charset="0"/>
                <a:cs typeface="Times New Roman" panose="02020603050405020304" pitchFamily="18" charset="0"/>
              </a:rPr>
              <a:t>Interplanetary </a:t>
            </a:r>
            <a:r>
              <a:rPr lang="en-US" altLang="en-US" sz="1200" b="1" kern="0" dirty="0" smtClean="0">
                <a:solidFill>
                  <a:prstClr val="black"/>
                </a:solidFill>
                <a:latin typeface="Times New Roman" panose="02020603050405020304" pitchFamily="18" charset="0"/>
                <a:cs typeface="Times New Roman" panose="02020603050405020304" pitchFamily="18" charset="0"/>
              </a:rPr>
              <a:t>environment, models, and spacecraft </a:t>
            </a:r>
            <a:r>
              <a:rPr lang="en-US" altLang="en-US" sz="1200" b="1" kern="0" dirty="0">
                <a:solidFill>
                  <a:prstClr val="black"/>
                </a:solidFill>
                <a:latin typeface="Times New Roman" panose="02020603050405020304" pitchFamily="18" charset="0"/>
                <a:cs typeface="Times New Roman" panose="02020603050405020304" pitchFamily="18" charset="0"/>
              </a:rPr>
              <a:t>measurements</a:t>
            </a:r>
            <a:endParaRPr lang="en-US" altLang="en-US" sz="1200" b="1" kern="0" dirty="0" smtClean="0">
              <a:latin typeface="Times New Roman" panose="02020603050405020304" pitchFamily="18" charset="0"/>
              <a:cs typeface="Times New Roman" panose="02020603050405020304" pitchFamily="18" charset="0"/>
            </a:endParaRPr>
          </a:p>
          <a:p>
            <a:pPr marL="342900" indent="-342900" fontAlgn="base">
              <a:lnSpc>
                <a:spcPct val="80000"/>
              </a:lnSpc>
              <a:spcBef>
                <a:spcPct val="20000"/>
              </a:spcBef>
              <a:spcAft>
                <a:spcPct val="0"/>
              </a:spcAft>
              <a:buFont typeface="Monotype Sorts" pitchFamily="2" charset="2"/>
              <a:buChar char="l"/>
            </a:pPr>
            <a:r>
              <a:rPr lang="en-US" altLang="en-US" sz="1400" b="1" kern="0" dirty="0" smtClean="0">
                <a:latin typeface="Times New Roman" panose="02020603050405020304" pitchFamily="18" charset="0"/>
                <a:cs typeface="Times New Roman" panose="02020603050405020304" pitchFamily="18" charset="0"/>
              </a:rPr>
              <a:t>Some space radiation nuclear reaction and transport analysis tools</a:t>
            </a:r>
          </a:p>
          <a:p>
            <a:pPr marL="342900" indent="-342900" fontAlgn="base">
              <a:lnSpc>
                <a:spcPct val="80000"/>
              </a:lnSpc>
              <a:spcBef>
                <a:spcPct val="20000"/>
              </a:spcBef>
              <a:spcAft>
                <a:spcPct val="0"/>
              </a:spcAft>
              <a:buFont typeface="Monotype Sorts" pitchFamily="2" charset="2"/>
              <a:buChar char="l"/>
            </a:pPr>
            <a:r>
              <a:rPr lang="en-US" altLang="en-US" sz="1400" b="1" kern="0" dirty="0" smtClean="0">
                <a:latin typeface="Times New Roman" panose="02020603050405020304" pitchFamily="18" charset="0"/>
                <a:cs typeface="Times New Roman" panose="02020603050405020304" pitchFamily="18" charset="0"/>
              </a:rPr>
              <a:t>Summary</a:t>
            </a:r>
          </a:p>
          <a:p>
            <a:pPr marL="342900" indent="-342900" fontAlgn="base">
              <a:lnSpc>
                <a:spcPct val="80000"/>
              </a:lnSpc>
              <a:spcBef>
                <a:spcPct val="20000"/>
              </a:spcBef>
              <a:spcAft>
                <a:spcPct val="0"/>
              </a:spcAft>
              <a:buFont typeface="Monotype Sorts" pitchFamily="2" charset="2"/>
              <a:buChar char="l"/>
            </a:pPr>
            <a:r>
              <a:rPr lang="en-US" altLang="en-US" sz="1400" b="1" kern="0" dirty="0" smtClean="0">
                <a:latin typeface="Times New Roman" panose="02020603050405020304" pitchFamily="18" charset="0"/>
                <a:cs typeface="Times New Roman" panose="02020603050405020304" pitchFamily="18" charset="0"/>
              </a:rPr>
              <a:t>Back-up and References</a:t>
            </a:r>
          </a:p>
          <a:p>
            <a:pPr marL="342900" indent="-342900" fontAlgn="base">
              <a:lnSpc>
                <a:spcPct val="80000"/>
              </a:lnSpc>
              <a:spcBef>
                <a:spcPct val="20000"/>
              </a:spcBef>
              <a:spcAft>
                <a:spcPct val="0"/>
              </a:spcAft>
              <a:buFont typeface="Monotype Sorts" pitchFamily="2" charset="2"/>
              <a:buChar char="l"/>
            </a:pPr>
            <a:endParaRPr lang="en-US" altLang="en-US" sz="1600" b="1" kern="0" dirty="0" smtClean="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2</a:t>
            </a:fld>
            <a:endParaRPr lang="en-US"/>
          </a:p>
        </p:txBody>
      </p:sp>
    </p:spTree>
    <p:extLst>
      <p:ext uri="{BB962C8B-B14F-4D97-AF65-F5344CB8AC3E}">
        <p14:creationId xmlns:p14="http://schemas.microsoft.com/office/powerpoint/2010/main" val="1397474464"/>
      </p:ext>
    </p:extLst>
  </p:cSld>
  <p:clrMapOvr>
    <a:masterClrMapping/>
  </p:clrMapOvr>
  <mc:AlternateContent xmlns:mc="http://schemas.openxmlformats.org/markup-compatibility/2006">
    <mc:Choice xmlns:p14="http://schemas.microsoft.com/office/powerpoint/2010/main" Requires="p14">
      <p:transition spd="slow" p14:dur="2000" advTm="119095"/>
    </mc:Choice>
    <mc:Fallback>
      <p:transition spd="slow" advTm="11909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384" y="2479172"/>
            <a:ext cx="8619893" cy="2852737"/>
          </a:xfrm>
        </p:spPr>
        <p:txBody>
          <a:bodyPr>
            <a:normAutofit/>
          </a:bodyPr>
          <a:lstStyle/>
          <a:p>
            <a:pPr lvl="0" algn="ctr"/>
            <a:r>
              <a:rPr lang="en-US" altLang="en-US" sz="4000" b="1" kern="0" dirty="0" smtClean="0">
                <a:solidFill>
                  <a:schemeClr val="tx1"/>
                </a:solidFill>
              </a:rPr>
              <a:t>Space Radiation Environments:  What, Where, When, and How Much</a:t>
            </a:r>
            <a:r>
              <a:rPr lang="en-US" altLang="en-US" sz="4000" b="1" kern="0" dirty="0">
                <a:solidFill>
                  <a:schemeClr val="tx1"/>
                </a:solidFill>
              </a:rPr>
              <a:t/>
            </a:r>
            <a:br>
              <a:rPr lang="en-US" altLang="en-US" sz="4000" b="1" kern="0" dirty="0">
                <a:solidFill>
                  <a:schemeClr val="tx1"/>
                </a:solidFill>
              </a:rPr>
            </a:br>
            <a:endParaRPr lang="en-US" sz="4000" dirty="0">
              <a:solidFill>
                <a:schemeClr val="tx1"/>
              </a:solidFill>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3</a:t>
            </a:fld>
            <a:endParaRPr lang="en-US"/>
          </a:p>
        </p:txBody>
      </p:sp>
    </p:spTree>
    <p:extLst>
      <p:ext uri="{BB962C8B-B14F-4D97-AF65-F5344CB8AC3E}">
        <p14:creationId xmlns:p14="http://schemas.microsoft.com/office/powerpoint/2010/main" val="3929253907"/>
      </p:ext>
    </p:extLst>
  </p:cSld>
  <p:clrMapOvr>
    <a:masterClrMapping/>
  </p:clrMapOvr>
  <mc:AlternateContent xmlns:mc="http://schemas.openxmlformats.org/markup-compatibility/2006">
    <mc:Choice xmlns:p14="http://schemas.microsoft.com/office/powerpoint/2010/main" Requires="p14">
      <p:transition spd="slow" p14:dur="2000" advTm="4296"/>
    </mc:Choice>
    <mc:Fallback>
      <p:transition spd="slow" advTm="429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16977" y="101060"/>
            <a:ext cx="4928839" cy="1325563"/>
          </a:xfrm>
        </p:spPr>
        <p:txBody>
          <a:bodyPr>
            <a:normAutofit/>
          </a:bodyPr>
          <a:lstStyle/>
          <a:p>
            <a:pPr lvl="0" algn="ctr" eaLnBrk="0" fontAlgn="base" hangingPunct="0">
              <a:lnSpc>
                <a:spcPct val="100000"/>
              </a:lnSpc>
              <a:spcAft>
                <a:spcPct val="0"/>
              </a:spcAft>
              <a:defRPr/>
            </a:pPr>
            <a:r>
              <a:rPr lang="en-US" altLang="en-US" sz="2800" b="1" kern="0" dirty="0"/>
              <a:t>Some General Features of Space Radiation</a:t>
            </a:r>
          </a:p>
        </p:txBody>
      </p:sp>
      <p:sp>
        <p:nvSpPr>
          <p:cNvPr id="4" name="Slide Number Placeholder 3"/>
          <p:cNvSpPr>
            <a:spLocks noGrp="1"/>
          </p:cNvSpPr>
          <p:nvPr>
            <p:ph type="sldNum" sz="quarter" idx="12"/>
          </p:nvPr>
        </p:nvSpPr>
        <p:spPr/>
        <p:txBody>
          <a:bodyPr/>
          <a:lstStyle/>
          <a:p>
            <a:fld id="{0D274322-44E6-41B3-A6C8-E4DC0D955498}" type="slidenum">
              <a:rPr lang="en-US" smtClean="0"/>
              <a:t>4</a:t>
            </a:fld>
            <a:endParaRPr lang="en-US"/>
          </a:p>
        </p:txBody>
      </p:sp>
      <p:sp>
        <p:nvSpPr>
          <p:cNvPr id="11" name="Rectangle 10"/>
          <p:cNvSpPr/>
          <p:nvPr/>
        </p:nvSpPr>
        <p:spPr>
          <a:xfrm>
            <a:off x="388511" y="1517816"/>
            <a:ext cx="8401050" cy="5139869"/>
          </a:xfrm>
          <a:prstGeom prst="rect">
            <a:avLst/>
          </a:prstGeom>
        </p:spPr>
        <p:txBody>
          <a:bodyPr wrap="square">
            <a:spAutoFit/>
          </a:bodyPr>
          <a:lstStyle/>
          <a:p>
            <a:pPr marL="285750" indent="-285750">
              <a:buFont typeface="Arial" panose="020B0604020202020204" pitchFamily="34" charset="0"/>
              <a:buChar char="•"/>
              <a:defRPr/>
            </a:pPr>
            <a:r>
              <a:rPr lang="en-US" sz="1600" b="1" dirty="0" smtClean="0">
                <a:latin typeface="Times New Roman" panose="02020603050405020304" pitchFamily="18" charset="0"/>
                <a:cs typeface="Times New Roman" panose="02020603050405020304" pitchFamily="18" charset="0"/>
              </a:rPr>
              <a:t>Definitions and Units – Particle (ion, electron, photon) energy</a:t>
            </a:r>
          </a:p>
          <a:p>
            <a:pPr marL="742950" lvl="1" indent="-285750">
              <a:buFont typeface="Arial" panose="020B0604020202020204" pitchFamily="34" charset="0"/>
              <a:buChar char="•"/>
              <a:defRPr/>
            </a:pPr>
            <a:r>
              <a:rPr lang="en-US" sz="1400" dirty="0">
                <a:latin typeface="Times New Roman" panose="02020603050405020304" pitchFamily="18" charset="0"/>
                <a:cs typeface="Times New Roman" panose="02020603050405020304" pitchFamily="18" charset="0"/>
              </a:rPr>
              <a:t>In physics, the electron volt </a:t>
            </a:r>
            <a:r>
              <a:rPr lang="en-US" sz="1400" dirty="0" smtClean="0">
                <a:latin typeface="Times New Roman" panose="02020603050405020304" pitchFamily="18" charset="0"/>
                <a:cs typeface="Times New Roman" panose="02020603050405020304" pitchFamily="18" charset="0"/>
              </a:rPr>
              <a:t>(eV) </a:t>
            </a:r>
            <a:r>
              <a:rPr lang="en-US" sz="1400" dirty="0">
                <a:latin typeface="Times New Roman" panose="02020603050405020304" pitchFamily="18" charset="0"/>
                <a:cs typeface="Times New Roman" panose="02020603050405020304" pitchFamily="18" charset="0"/>
              </a:rPr>
              <a:t>is a unit of energy equal to approximately </a:t>
            </a:r>
            <a:r>
              <a:rPr lang="en-US" sz="1400" b="1" dirty="0">
                <a:latin typeface="Times New Roman" panose="02020603050405020304" pitchFamily="18" charset="0"/>
                <a:cs typeface="Times New Roman" panose="02020603050405020304" pitchFamily="18" charset="0"/>
              </a:rPr>
              <a:t>1.602×10</a:t>
            </a:r>
            <a:r>
              <a:rPr lang="en-US" sz="1400" b="1" baseline="30000" dirty="0">
                <a:latin typeface="Times New Roman" panose="02020603050405020304" pitchFamily="18" charset="0"/>
                <a:cs typeface="Times New Roman" panose="02020603050405020304" pitchFamily="18" charset="0"/>
              </a:rPr>
              <a:t>−19</a:t>
            </a:r>
            <a:r>
              <a:rPr lang="en-US" sz="1400" b="1" dirty="0">
                <a:latin typeface="Times New Roman" panose="02020603050405020304" pitchFamily="18" charset="0"/>
                <a:cs typeface="Times New Roman" panose="02020603050405020304" pitchFamily="18" charset="0"/>
              </a:rPr>
              <a:t> </a:t>
            </a:r>
            <a:r>
              <a:rPr lang="en-US" sz="1400" b="1" dirty="0" smtClean="0">
                <a:latin typeface="Times New Roman" panose="02020603050405020304" pitchFamily="18" charset="0"/>
                <a:cs typeface="Times New Roman" panose="02020603050405020304" pitchFamily="18" charset="0"/>
              </a:rPr>
              <a:t>joule</a:t>
            </a:r>
            <a:r>
              <a:rPr lang="en-US" sz="1400" dirty="0" smtClean="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By definition, it is </a:t>
            </a:r>
            <a:r>
              <a:rPr lang="en-US" sz="1400" dirty="0">
                <a:solidFill>
                  <a:srgbClr val="C00000"/>
                </a:solidFill>
                <a:latin typeface="Times New Roman" panose="02020603050405020304" pitchFamily="18" charset="0"/>
                <a:cs typeface="Times New Roman" panose="02020603050405020304" pitchFamily="18" charset="0"/>
              </a:rPr>
              <a:t>the amount </a:t>
            </a:r>
            <a:r>
              <a:rPr lang="en-US" sz="1400" dirty="0" smtClean="0">
                <a:solidFill>
                  <a:srgbClr val="C00000"/>
                </a:solidFill>
                <a:latin typeface="Times New Roman" panose="02020603050405020304" pitchFamily="18" charset="0"/>
                <a:cs typeface="Times New Roman" panose="02020603050405020304" pitchFamily="18" charset="0"/>
              </a:rPr>
              <a:t>of kinetic </a:t>
            </a:r>
            <a:r>
              <a:rPr lang="en-US" sz="1400" dirty="0">
                <a:solidFill>
                  <a:srgbClr val="C00000"/>
                </a:solidFill>
                <a:latin typeface="Times New Roman" panose="02020603050405020304" pitchFamily="18" charset="0"/>
                <a:cs typeface="Times New Roman" panose="02020603050405020304" pitchFamily="18" charset="0"/>
              </a:rPr>
              <a:t>energy gained by the charge of a single electron </a:t>
            </a:r>
            <a:r>
              <a:rPr lang="en-US" sz="1400" dirty="0" smtClean="0">
                <a:solidFill>
                  <a:srgbClr val="C00000"/>
                </a:solidFill>
                <a:latin typeface="Times New Roman" panose="02020603050405020304" pitchFamily="18" charset="0"/>
                <a:cs typeface="Times New Roman" panose="02020603050405020304" pitchFamily="18" charset="0"/>
              </a:rPr>
              <a:t>moving </a:t>
            </a:r>
            <a:r>
              <a:rPr lang="en-US" sz="1400" dirty="0">
                <a:solidFill>
                  <a:srgbClr val="C00000"/>
                </a:solidFill>
                <a:latin typeface="Times New Roman" panose="02020603050405020304" pitchFamily="18" charset="0"/>
                <a:cs typeface="Times New Roman" panose="02020603050405020304" pitchFamily="18" charset="0"/>
              </a:rPr>
              <a:t>across an electric potential difference of one volt</a:t>
            </a:r>
            <a:r>
              <a:rPr lang="en-US" sz="1400" dirty="0" smtClean="0">
                <a:solidFill>
                  <a:srgbClr val="C00000"/>
                </a:solidFill>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defRPr/>
            </a:pPr>
            <a:r>
              <a:rPr lang="en-US" sz="1600" b="1" dirty="0" smtClean="0">
                <a:latin typeface="Times New Roman" panose="02020603050405020304" pitchFamily="18" charset="0"/>
                <a:cs typeface="Times New Roman" panose="02020603050405020304" pitchFamily="18" charset="0"/>
              </a:rPr>
              <a:t>Definitions </a:t>
            </a:r>
            <a:r>
              <a:rPr lang="en-US" sz="1600" b="1" dirty="0">
                <a:latin typeface="Times New Roman" panose="02020603050405020304" pitchFamily="18" charset="0"/>
                <a:cs typeface="Times New Roman" panose="02020603050405020304" pitchFamily="18" charset="0"/>
              </a:rPr>
              <a:t>and Units – Total Ionizing Dose (TID)</a:t>
            </a:r>
          </a:p>
          <a:p>
            <a:pPr marL="742950" lvl="1" indent="-285750">
              <a:buFont typeface="Arial" panose="020B0604020202020204" pitchFamily="34" charset="0"/>
              <a:buChar char="•"/>
              <a:defRPr/>
            </a:pPr>
            <a:r>
              <a:rPr lang="en-US" sz="1400" dirty="0">
                <a:latin typeface="Times New Roman" panose="02020603050405020304" pitchFamily="18" charset="0"/>
                <a:cs typeface="Times New Roman" panose="02020603050405020304" pitchFamily="18" charset="0"/>
              </a:rPr>
              <a:t>TID reported for a specified material; TID (H20) ≠  TID (Si)</a:t>
            </a:r>
            <a:r>
              <a:rPr lang="en-US" sz="1200" dirty="0">
                <a:solidFill>
                  <a:srgbClr val="C00000"/>
                </a:solidFill>
                <a:latin typeface="Times New Roman" panose="02020603050405020304" pitchFamily="18" charset="0"/>
                <a:cs typeface="Times New Roman" panose="02020603050405020304" pitchFamily="18" charset="0"/>
              </a:rPr>
              <a:t>	</a:t>
            </a:r>
            <a:endParaRPr lang="en-US" sz="1200" dirty="0">
              <a:latin typeface="Times New Roman" panose="02020603050405020304" pitchFamily="18" charset="0"/>
              <a:cs typeface="Times New Roman" panose="02020603050405020304" pitchFamily="18" charset="0"/>
            </a:endParaRPr>
          </a:p>
          <a:p>
            <a:pPr marL="742950" lvl="1" indent="-285750">
              <a:buFont typeface="Arial" panose="020B0604020202020204" pitchFamily="34" charset="0"/>
              <a:buChar char="•"/>
              <a:defRPr/>
            </a:pPr>
            <a:r>
              <a:rPr lang="en-US" sz="1400" dirty="0">
                <a:latin typeface="Times New Roman" panose="02020603050405020304" pitchFamily="18" charset="0"/>
                <a:cs typeface="Times New Roman" panose="02020603050405020304" pitchFamily="18" charset="0"/>
              </a:rPr>
              <a:t>Original Unit of absorbed dose – rad = 100 ergs/gram</a:t>
            </a:r>
            <a:endParaRPr lang="en-US" sz="1000" dirty="0">
              <a:solidFill>
                <a:srgbClr val="C00000"/>
              </a:solidFill>
              <a:latin typeface="Times New Roman" panose="02020603050405020304" pitchFamily="18" charset="0"/>
              <a:cs typeface="Times New Roman" panose="02020603050405020304" pitchFamily="18" charset="0"/>
            </a:endParaRPr>
          </a:p>
          <a:p>
            <a:pPr marL="742950" lvl="1" indent="-285750">
              <a:buFont typeface="Arial" panose="020B0604020202020204" pitchFamily="34" charset="0"/>
              <a:buChar char="•"/>
              <a:defRPr/>
            </a:pPr>
            <a:r>
              <a:rPr lang="en-US" sz="1400" dirty="0">
                <a:solidFill>
                  <a:srgbClr val="C00000"/>
                </a:solidFill>
                <a:latin typeface="Times New Roman" panose="02020603050405020304" pitchFamily="18" charset="0"/>
                <a:cs typeface="Times New Roman" panose="02020603050405020304" pitchFamily="18" charset="0"/>
              </a:rPr>
              <a:t>SI unit of absorbed dose – grey (</a:t>
            </a:r>
            <a:r>
              <a:rPr lang="en-US" sz="1400" dirty="0" err="1">
                <a:solidFill>
                  <a:srgbClr val="C00000"/>
                </a:solidFill>
                <a:latin typeface="Times New Roman" panose="02020603050405020304" pitchFamily="18" charset="0"/>
                <a:cs typeface="Times New Roman" panose="02020603050405020304" pitchFamily="18" charset="0"/>
              </a:rPr>
              <a:t>Gy</a:t>
            </a:r>
            <a:r>
              <a:rPr lang="en-US" sz="1400" dirty="0">
                <a:solidFill>
                  <a:srgbClr val="C00000"/>
                </a:solidFill>
                <a:latin typeface="Times New Roman" panose="02020603050405020304" pitchFamily="18" charset="0"/>
                <a:cs typeface="Times New Roman" panose="02020603050405020304" pitchFamily="18" charset="0"/>
              </a:rPr>
              <a:t>) = 1J/kg = 100 </a:t>
            </a:r>
            <a:r>
              <a:rPr lang="en-US" sz="1400" dirty="0" err="1">
                <a:solidFill>
                  <a:srgbClr val="C00000"/>
                </a:solidFill>
                <a:latin typeface="Times New Roman" panose="02020603050405020304" pitchFamily="18" charset="0"/>
                <a:cs typeface="Times New Roman" panose="02020603050405020304" pitchFamily="18" charset="0"/>
              </a:rPr>
              <a:t>rads</a:t>
            </a:r>
            <a:r>
              <a:rPr lang="en-US" sz="1400" dirty="0">
                <a:solidFill>
                  <a:srgbClr val="C00000"/>
                </a:solidFill>
                <a:latin typeface="Times New Roman" panose="02020603050405020304" pitchFamily="18" charset="0"/>
                <a:cs typeface="Times New Roman" panose="02020603050405020304" pitchFamily="18" charset="0"/>
              </a:rPr>
              <a:t>, so 1 rad = 1 </a:t>
            </a:r>
            <a:r>
              <a:rPr lang="en-US" sz="1400" dirty="0" err="1" smtClean="0">
                <a:solidFill>
                  <a:srgbClr val="C00000"/>
                </a:solidFill>
                <a:latin typeface="Times New Roman" panose="02020603050405020304" pitchFamily="18" charset="0"/>
                <a:cs typeface="Times New Roman" panose="02020603050405020304" pitchFamily="18" charset="0"/>
              </a:rPr>
              <a:t>cGy</a:t>
            </a:r>
            <a:endParaRPr lang="en-US" sz="1400" dirty="0" smtClean="0">
              <a:solidFill>
                <a:srgbClr val="C00000"/>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defRPr/>
            </a:pPr>
            <a:r>
              <a:rPr lang="en-US" sz="1600" b="1" dirty="0">
                <a:solidFill>
                  <a:prstClr val="black"/>
                </a:solidFill>
                <a:latin typeface="Times New Roman" panose="02020603050405020304" pitchFamily="18" charset="0"/>
                <a:cs typeface="Times New Roman" panose="02020603050405020304" pitchFamily="18" charset="0"/>
              </a:rPr>
              <a:t>Definitions and Units – </a:t>
            </a:r>
            <a:r>
              <a:rPr lang="en-US" sz="1600" b="1" dirty="0" smtClean="0">
                <a:solidFill>
                  <a:prstClr val="black"/>
                </a:solidFill>
                <a:latin typeface="Times New Roman" panose="02020603050405020304" pitchFamily="18" charset="0"/>
                <a:cs typeface="Times New Roman" panose="02020603050405020304" pitchFamily="18" charset="0"/>
              </a:rPr>
              <a:t> Shielding mass/path length as areal density</a:t>
            </a:r>
            <a:endParaRPr lang="en-US" sz="1600" dirty="0" smtClean="0">
              <a:solidFill>
                <a:prstClr val="black"/>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defRPr/>
            </a:pPr>
            <a:r>
              <a:rPr lang="en-US" sz="1600" b="1" dirty="0" smtClean="0">
                <a:solidFill>
                  <a:prstClr val="black"/>
                </a:solidFill>
                <a:latin typeface="Times New Roman" panose="02020603050405020304" pitchFamily="18" charset="0"/>
                <a:cs typeface="Times New Roman" panose="02020603050405020304" pitchFamily="18" charset="0"/>
              </a:rPr>
              <a:t>         </a:t>
            </a:r>
            <a:r>
              <a:rPr lang="en-US" sz="1600" dirty="0" smtClean="0">
                <a:solidFill>
                  <a:prstClr val="black"/>
                </a:solidFill>
                <a:latin typeface="Times New Roman" panose="02020603050405020304" pitchFamily="18" charset="0"/>
                <a:cs typeface="Times New Roman" panose="02020603050405020304" pitchFamily="18" charset="0"/>
              </a:rPr>
              <a:t>Shielding mass thickness reported as grams/cm</a:t>
            </a:r>
            <a:r>
              <a:rPr lang="en-US" sz="1600" baseline="30000" dirty="0" smtClean="0">
                <a:solidFill>
                  <a:prstClr val="black"/>
                </a:solidFill>
                <a:latin typeface="Times New Roman" panose="02020603050405020304" pitchFamily="18" charset="0"/>
                <a:cs typeface="Times New Roman" panose="02020603050405020304" pitchFamily="18" charset="0"/>
              </a:rPr>
              <a:t>2</a:t>
            </a:r>
          </a:p>
          <a:p>
            <a:pPr marL="742950" lvl="1" indent="-285750">
              <a:buFont typeface="Arial" panose="020B0604020202020204" pitchFamily="34" charset="0"/>
              <a:buChar char="•"/>
              <a:defRPr/>
            </a:pPr>
            <a:r>
              <a:rPr lang="en-US" sz="1600" dirty="0" smtClean="0">
                <a:latin typeface="Times New Roman" panose="02020603050405020304" pitchFamily="18" charset="0"/>
                <a:cs typeface="Times New Roman" panose="02020603050405020304" pitchFamily="18" charset="0"/>
              </a:rPr>
              <a:t>Same units for particle path length through target</a:t>
            </a:r>
          </a:p>
          <a:p>
            <a:pPr marL="742950" lvl="1" indent="-285750">
              <a:buFont typeface="Arial" panose="020B0604020202020204" pitchFamily="34" charset="0"/>
              <a:buChar char="•"/>
              <a:defRPr/>
            </a:pPr>
            <a:r>
              <a:rPr lang="en-US" sz="1600" dirty="0" smtClean="0">
                <a:solidFill>
                  <a:srgbClr val="C00000"/>
                </a:solidFill>
                <a:latin typeface="Times New Roman" panose="02020603050405020304" pitchFamily="18" charset="0"/>
                <a:cs typeface="Times New Roman" panose="02020603050405020304" pitchFamily="18" charset="0"/>
              </a:rPr>
              <a:t>Thickness (cm) x density(g/cm</a:t>
            </a:r>
            <a:r>
              <a:rPr lang="en-US" sz="1600" baseline="30000" dirty="0" smtClean="0">
                <a:solidFill>
                  <a:srgbClr val="C00000"/>
                </a:solidFill>
                <a:latin typeface="Times New Roman" panose="02020603050405020304" pitchFamily="18" charset="0"/>
                <a:cs typeface="Times New Roman" panose="02020603050405020304" pitchFamily="18" charset="0"/>
              </a:rPr>
              <a:t>3</a:t>
            </a:r>
            <a:r>
              <a:rPr lang="en-US" sz="1600" dirty="0" smtClean="0">
                <a:solidFill>
                  <a:srgbClr val="C00000"/>
                </a:solidFill>
                <a:latin typeface="Times New Roman" panose="02020603050405020304" pitchFamily="18" charset="0"/>
                <a:cs typeface="Times New Roman" panose="02020603050405020304" pitchFamily="18" charset="0"/>
              </a:rPr>
              <a:t>) = g/cm</a:t>
            </a:r>
            <a:r>
              <a:rPr lang="en-US" sz="1600" baseline="30000" dirty="0" smtClean="0">
                <a:solidFill>
                  <a:srgbClr val="C00000"/>
                </a:solidFill>
                <a:latin typeface="Times New Roman" panose="02020603050405020304" pitchFamily="18" charset="0"/>
                <a:cs typeface="Times New Roman" panose="02020603050405020304" pitchFamily="18" charset="0"/>
              </a:rPr>
              <a:t>2</a:t>
            </a:r>
            <a:endParaRPr lang="en-US" sz="1400" dirty="0" smtClean="0">
              <a:solidFill>
                <a:srgbClr val="C00000"/>
              </a:solidFill>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defRPr/>
            </a:pPr>
            <a:r>
              <a:rPr lang="en-US" sz="1600" b="1" dirty="0">
                <a:solidFill>
                  <a:prstClr val="black"/>
                </a:solidFill>
                <a:latin typeface="Times New Roman" panose="02020603050405020304" pitchFamily="18" charset="0"/>
                <a:cs typeface="Times New Roman" panose="02020603050405020304" pitchFamily="18" charset="0"/>
              </a:rPr>
              <a:t>Definitions and Units – Linear Energy Transfer (LET)</a:t>
            </a:r>
          </a:p>
          <a:p>
            <a:pPr marL="742950" lvl="1" indent="-285750">
              <a:buFont typeface="Arial" panose="020B0604020202020204" pitchFamily="34" charset="0"/>
              <a:buChar char="•"/>
              <a:defRPr/>
            </a:pPr>
            <a:r>
              <a:rPr lang="en-US" sz="1400" dirty="0">
                <a:solidFill>
                  <a:srgbClr val="C00000"/>
                </a:solidFill>
                <a:latin typeface="Times New Roman" panose="02020603050405020304" pitchFamily="18" charset="0"/>
                <a:cs typeface="Times New Roman" panose="02020603050405020304" pitchFamily="18" charset="0"/>
              </a:rPr>
              <a:t>Quantifies energy deposition, by </a:t>
            </a:r>
            <a:r>
              <a:rPr lang="en-US" sz="1400" dirty="0" smtClean="0">
                <a:solidFill>
                  <a:srgbClr val="C00000"/>
                </a:solidFill>
                <a:latin typeface="Times New Roman" panose="02020603050405020304" pitchFamily="18" charset="0"/>
                <a:cs typeface="Times New Roman" panose="02020603050405020304" pitchFamily="18" charset="0"/>
              </a:rPr>
              <a:t>ionization/excitation </a:t>
            </a:r>
            <a:r>
              <a:rPr lang="en-US" sz="1400" dirty="0">
                <a:solidFill>
                  <a:srgbClr val="C00000"/>
                </a:solidFill>
                <a:latin typeface="Times New Roman" panose="02020603050405020304" pitchFamily="18" charset="0"/>
                <a:cs typeface="Times New Roman" panose="02020603050405020304" pitchFamily="18" charset="0"/>
              </a:rPr>
              <a:t>production, along the </a:t>
            </a:r>
            <a:r>
              <a:rPr lang="en-US" sz="1400" dirty="0" smtClean="0">
                <a:solidFill>
                  <a:srgbClr val="C00000"/>
                </a:solidFill>
                <a:latin typeface="Times New Roman" panose="02020603050405020304" pitchFamily="18" charset="0"/>
                <a:cs typeface="Times New Roman" panose="02020603050405020304" pitchFamily="18" charset="0"/>
              </a:rPr>
              <a:t>charged particle </a:t>
            </a:r>
            <a:r>
              <a:rPr lang="en-US" sz="1400" dirty="0">
                <a:solidFill>
                  <a:srgbClr val="C00000"/>
                </a:solidFill>
                <a:latin typeface="Times New Roman" panose="02020603050405020304" pitchFamily="18" charset="0"/>
                <a:cs typeface="Times New Roman" panose="02020603050405020304" pitchFamily="18" charset="0"/>
              </a:rPr>
              <a:t>track when </a:t>
            </a:r>
            <a:r>
              <a:rPr lang="en-US" sz="1400" dirty="0" smtClean="0">
                <a:solidFill>
                  <a:srgbClr val="C00000"/>
                </a:solidFill>
                <a:latin typeface="Times New Roman" panose="02020603050405020304" pitchFamily="18" charset="0"/>
                <a:cs typeface="Times New Roman" panose="02020603050405020304" pitchFamily="18" charset="0"/>
              </a:rPr>
              <a:t>high-energy </a:t>
            </a:r>
            <a:r>
              <a:rPr lang="en-US" sz="1400" dirty="0">
                <a:solidFill>
                  <a:srgbClr val="C00000"/>
                </a:solidFill>
                <a:latin typeface="Times New Roman" panose="02020603050405020304" pitchFamily="18" charset="0"/>
                <a:cs typeface="Times New Roman" panose="02020603050405020304" pitchFamily="18" charset="0"/>
              </a:rPr>
              <a:t>charged particles move through a specific material composition; </a:t>
            </a:r>
            <a:r>
              <a:rPr lang="en-US" sz="1400" dirty="0" smtClean="0">
                <a:solidFill>
                  <a:srgbClr val="C00000"/>
                </a:solidFill>
                <a:latin typeface="Times New Roman" panose="02020603050405020304" pitchFamily="18" charset="0"/>
                <a:cs typeface="Times New Roman" panose="02020603050405020304" pitchFamily="18" charset="0"/>
              </a:rPr>
              <a:t>e.g., </a:t>
            </a:r>
            <a:r>
              <a:rPr lang="en-US" sz="1400" dirty="0" err="1" smtClean="0">
                <a:solidFill>
                  <a:srgbClr val="C00000"/>
                </a:solidFill>
                <a:latin typeface="Times New Roman" panose="02020603050405020304" pitchFamily="18" charset="0"/>
                <a:cs typeface="Times New Roman" panose="02020603050405020304" pitchFamily="18" charset="0"/>
              </a:rPr>
              <a:t>dE</a:t>
            </a:r>
            <a:r>
              <a:rPr lang="en-US" sz="1400" dirty="0" smtClean="0">
                <a:solidFill>
                  <a:srgbClr val="C00000"/>
                </a:solidFill>
                <a:latin typeface="Times New Roman" panose="02020603050405020304" pitchFamily="18" charset="0"/>
                <a:cs typeface="Times New Roman" panose="02020603050405020304" pitchFamily="18" charset="0"/>
              </a:rPr>
              <a:t>/dx </a:t>
            </a:r>
            <a:r>
              <a:rPr lang="en-US" sz="1400" dirty="0">
                <a:solidFill>
                  <a:srgbClr val="C00000"/>
                </a:solidFill>
                <a:latin typeface="Times New Roman" panose="02020603050405020304" pitchFamily="18" charset="0"/>
                <a:cs typeface="Times New Roman" panose="02020603050405020304" pitchFamily="18" charset="0"/>
              </a:rPr>
              <a:t>(Si) </a:t>
            </a:r>
          </a:p>
          <a:p>
            <a:pPr marL="742950" lvl="1" indent="-285750">
              <a:buFont typeface="Arial" panose="020B0604020202020204" pitchFamily="34" charset="0"/>
              <a:buChar char="•"/>
              <a:defRPr/>
            </a:pPr>
            <a:r>
              <a:rPr lang="en-US" sz="1400" dirty="0">
                <a:solidFill>
                  <a:prstClr val="black"/>
                </a:solidFill>
                <a:latin typeface="Times New Roman" panose="02020603050405020304" pitchFamily="18" charset="0"/>
                <a:cs typeface="Times New Roman" panose="02020603050405020304" pitchFamily="18" charset="0"/>
              </a:rPr>
              <a:t>Essential for microelectronic single event environment effects assessments and crew dose evaluations</a:t>
            </a:r>
          </a:p>
          <a:p>
            <a:pPr marL="742950" lvl="1" indent="-285750">
              <a:buFont typeface="Arial" panose="020B0604020202020204" pitchFamily="34" charset="0"/>
              <a:buChar char="•"/>
              <a:defRPr/>
            </a:pPr>
            <a:r>
              <a:rPr lang="en-US" sz="1400" dirty="0">
                <a:solidFill>
                  <a:prstClr val="black"/>
                </a:solidFill>
                <a:latin typeface="Times New Roman" panose="02020603050405020304" pitchFamily="18" charset="0"/>
                <a:cs typeface="Times New Roman" panose="02020603050405020304" pitchFamily="18" charset="0"/>
              </a:rPr>
              <a:t>Energy deposition along the track can be orders of magnitude greater than the average dose for the object </a:t>
            </a:r>
          </a:p>
          <a:p>
            <a:pPr marL="742950" lvl="1" indent="-285750">
              <a:buFont typeface="Arial" panose="020B0604020202020204" pitchFamily="34" charset="0"/>
              <a:buChar char="•"/>
              <a:defRPr/>
            </a:pPr>
            <a:r>
              <a:rPr lang="en-US" sz="1400" dirty="0">
                <a:solidFill>
                  <a:srgbClr val="C00000"/>
                </a:solidFill>
                <a:latin typeface="Times New Roman" panose="02020603050405020304" pitchFamily="18" charset="0"/>
                <a:cs typeface="Times New Roman" panose="02020603050405020304" pitchFamily="18" charset="0"/>
              </a:rPr>
              <a:t>Units – </a:t>
            </a:r>
            <a:r>
              <a:rPr lang="en-US" sz="1400" dirty="0" err="1">
                <a:solidFill>
                  <a:srgbClr val="C00000"/>
                </a:solidFill>
                <a:latin typeface="Times New Roman" panose="02020603050405020304" pitchFamily="18" charset="0"/>
                <a:cs typeface="Times New Roman" panose="02020603050405020304" pitchFamily="18" charset="0"/>
              </a:rPr>
              <a:t>keV</a:t>
            </a:r>
            <a:r>
              <a:rPr lang="en-US" sz="1400" dirty="0">
                <a:solidFill>
                  <a:srgbClr val="C00000"/>
                </a:solidFill>
                <a:latin typeface="Times New Roman" panose="02020603050405020304" pitchFamily="18" charset="0"/>
                <a:cs typeface="Times New Roman" panose="02020603050405020304" pitchFamily="18" charset="0"/>
              </a:rPr>
              <a:t>/</a:t>
            </a:r>
            <a:r>
              <a:rPr lang="el-GR" sz="1400" dirty="0">
                <a:solidFill>
                  <a:srgbClr val="C00000"/>
                </a:solidFill>
                <a:latin typeface="Times New Roman" panose="02020603050405020304" pitchFamily="18" charset="0"/>
                <a:cs typeface="Times New Roman" panose="02020603050405020304" pitchFamily="18" charset="0"/>
              </a:rPr>
              <a:t>μ</a:t>
            </a:r>
            <a:r>
              <a:rPr lang="en-US" sz="1400" dirty="0">
                <a:solidFill>
                  <a:srgbClr val="C00000"/>
                </a:solidFill>
                <a:latin typeface="Times New Roman" panose="02020603050405020304" pitchFamily="18" charset="0"/>
                <a:cs typeface="Times New Roman" panose="02020603050405020304" pitchFamily="18" charset="0"/>
              </a:rPr>
              <a:t>  or MeV </a:t>
            </a:r>
            <a:r>
              <a:rPr lang="en-US" sz="1400" dirty="0" smtClean="0">
                <a:solidFill>
                  <a:srgbClr val="C00000"/>
                </a:solidFill>
                <a:latin typeface="Times New Roman" panose="02020603050405020304" pitchFamily="18" charset="0"/>
                <a:cs typeface="Times New Roman" panose="02020603050405020304" pitchFamily="18" charset="0"/>
              </a:rPr>
              <a:t>cm</a:t>
            </a:r>
            <a:r>
              <a:rPr lang="en-US" sz="1400" baseline="30000" dirty="0" smtClean="0">
                <a:solidFill>
                  <a:srgbClr val="C00000"/>
                </a:solidFill>
                <a:latin typeface="Times New Roman" panose="02020603050405020304" pitchFamily="18" charset="0"/>
                <a:cs typeface="Times New Roman" panose="02020603050405020304" pitchFamily="18" charset="0"/>
              </a:rPr>
              <a:t>2</a:t>
            </a:r>
            <a:r>
              <a:rPr lang="en-US" sz="1400" dirty="0" smtClean="0">
                <a:solidFill>
                  <a:srgbClr val="C00000"/>
                </a:solidFill>
                <a:latin typeface="Times New Roman" panose="02020603050405020304" pitchFamily="18" charset="0"/>
                <a:cs typeface="Times New Roman" panose="02020603050405020304" pitchFamily="18" charset="0"/>
              </a:rPr>
              <a:t>/mg</a:t>
            </a:r>
            <a:endParaRPr lang="en-US" sz="1400" dirty="0">
              <a:solidFill>
                <a:srgbClr val="C00000"/>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defRPr/>
            </a:pPr>
            <a:r>
              <a:rPr lang="en-US" sz="1600" b="1" dirty="0">
                <a:latin typeface="Times New Roman" panose="02020603050405020304" pitchFamily="18" charset="0"/>
                <a:cs typeface="Times New Roman" panose="02020603050405020304" pitchFamily="18" charset="0"/>
              </a:rPr>
              <a:t>Definitions and Units </a:t>
            </a:r>
            <a:r>
              <a:rPr lang="en-US" altLang="en-US" sz="1600" b="1" kern="0" dirty="0">
                <a:latin typeface="Times New Roman" panose="02020603050405020304" pitchFamily="18" charset="0"/>
                <a:cs typeface="Times New Roman" panose="02020603050405020304" pitchFamily="18" charset="0"/>
              </a:rPr>
              <a:t>– </a:t>
            </a:r>
            <a:r>
              <a:rPr lang="en-US" sz="1600" b="1" dirty="0" smtClean="0">
                <a:latin typeface="Times New Roman" panose="02020603050405020304" pitchFamily="18" charset="0"/>
                <a:cs typeface="Times New Roman" panose="02020603050405020304" pitchFamily="18" charset="0"/>
              </a:rPr>
              <a:t>Non-Ionizing </a:t>
            </a:r>
            <a:r>
              <a:rPr lang="en-US" sz="1600" b="1" dirty="0">
                <a:latin typeface="Times New Roman" panose="02020603050405020304" pitchFamily="18" charset="0"/>
                <a:cs typeface="Times New Roman" panose="02020603050405020304" pitchFamily="18" charset="0"/>
              </a:rPr>
              <a:t>Energy Loss (NIEL) and Displacement Damage Dose (</a:t>
            </a:r>
            <a:r>
              <a:rPr lang="en-US" sz="1600" b="1" dirty="0" smtClean="0">
                <a:latin typeface="Times New Roman" panose="02020603050405020304" pitchFamily="18" charset="0"/>
                <a:cs typeface="Times New Roman" panose="02020603050405020304" pitchFamily="18" charset="0"/>
              </a:rPr>
              <a:t>DDD)</a:t>
            </a:r>
          </a:p>
          <a:p>
            <a:pPr marL="742950" lvl="1" indent="-285750">
              <a:buFont typeface="Arial" panose="020B0604020202020204" pitchFamily="34" charset="0"/>
              <a:buChar char="•"/>
              <a:defRPr/>
            </a:pPr>
            <a:r>
              <a:rPr lang="en-US" sz="1600" dirty="0" smtClean="0">
                <a:latin typeface="Times New Roman" panose="02020603050405020304" pitchFamily="18" charset="0"/>
                <a:cs typeface="Times New Roman" panose="02020603050405020304" pitchFamily="18" charset="0"/>
              </a:rPr>
              <a:t>DDD </a:t>
            </a:r>
            <a:r>
              <a:rPr lang="en-US" sz="1600" dirty="0">
                <a:latin typeface="Times New Roman" panose="02020603050405020304" pitchFamily="18" charset="0"/>
                <a:cs typeface="Times New Roman" panose="02020603050405020304" pitchFamily="18" charset="0"/>
              </a:rPr>
              <a:t>= ∫ NIEL [d</a:t>
            </a:r>
            <a:r>
              <a:rPr lang="el-GR" sz="1600" dirty="0">
                <a:latin typeface="Times New Roman" panose="02020603050405020304" pitchFamily="18" charset="0"/>
                <a:cs typeface="Times New Roman" panose="02020603050405020304" pitchFamily="18" charset="0"/>
              </a:rPr>
              <a:t>Φ</a:t>
            </a:r>
            <a:r>
              <a:rPr lang="en-US" sz="1600" dirty="0">
                <a:latin typeface="Times New Roman" panose="02020603050405020304" pitchFamily="18" charset="0"/>
                <a:cs typeface="Times New Roman" panose="02020603050405020304" pitchFamily="18" charset="0"/>
              </a:rPr>
              <a:t>(E)/d(E)] d(E); </a:t>
            </a:r>
            <a:r>
              <a:rPr lang="en-US" sz="1200" dirty="0" smtClean="0">
                <a:latin typeface="Times New Roman" panose="02020603050405020304" pitchFamily="18" charset="0"/>
                <a:cs typeface="Times New Roman" panose="02020603050405020304" pitchFamily="18" charset="0"/>
              </a:rPr>
              <a:t>NIEL </a:t>
            </a:r>
            <a:r>
              <a:rPr lang="en-US" sz="1200" dirty="0">
                <a:latin typeface="Times New Roman" panose="02020603050405020304" pitchFamily="18" charset="0"/>
                <a:cs typeface="Times New Roman" panose="02020603050405020304" pitchFamily="18" charset="0"/>
              </a:rPr>
              <a:t>units keVcm</a:t>
            </a:r>
            <a:r>
              <a:rPr lang="en-US" sz="1200" baseline="30000" dirty="0">
                <a:latin typeface="Times New Roman" panose="02020603050405020304" pitchFamily="18" charset="0"/>
                <a:cs typeface="Times New Roman" panose="02020603050405020304" pitchFamily="18" charset="0"/>
              </a:rPr>
              <a:t>2</a:t>
            </a:r>
            <a:r>
              <a:rPr lang="en-US" sz="1200" dirty="0">
                <a:latin typeface="Times New Roman" panose="02020603050405020304" pitchFamily="18" charset="0"/>
                <a:cs typeface="Times New Roman" panose="02020603050405020304" pitchFamily="18" charset="0"/>
              </a:rPr>
              <a:t>/g or MeVcm</a:t>
            </a:r>
            <a:r>
              <a:rPr lang="en-US" sz="1200" baseline="30000" dirty="0">
                <a:latin typeface="Times New Roman" panose="02020603050405020304" pitchFamily="18" charset="0"/>
                <a:cs typeface="Times New Roman" panose="02020603050405020304" pitchFamily="18" charset="0"/>
              </a:rPr>
              <a:t>2</a:t>
            </a:r>
            <a:r>
              <a:rPr lang="en-US" sz="1200" dirty="0">
                <a:latin typeface="Times New Roman" panose="02020603050405020304" pitchFamily="18" charset="0"/>
                <a:cs typeface="Times New Roman" panose="02020603050405020304" pitchFamily="18" charset="0"/>
              </a:rPr>
              <a:t>/g and DDD units </a:t>
            </a:r>
            <a:r>
              <a:rPr lang="en-US" sz="1200" dirty="0" err="1">
                <a:latin typeface="Times New Roman" panose="02020603050405020304" pitchFamily="18" charset="0"/>
                <a:cs typeface="Times New Roman" panose="02020603050405020304" pitchFamily="18" charset="0"/>
              </a:rPr>
              <a:t>keV</a:t>
            </a:r>
            <a:r>
              <a:rPr lang="en-US" sz="1200" dirty="0">
                <a:latin typeface="Times New Roman" panose="02020603050405020304" pitchFamily="18" charset="0"/>
                <a:cs typeface="Times New Roman" panose="02020603050405020304" pitchFamily="18" charset="0"/>
              </a:rPr>
              <a:t>/g or MeV/g </a:t>
            </a:r>
          </a:p>
        </p:txBody>
      </p:sp>
    </p:spTree>
    <p:extLst>
      <p:ext uri="{BB962C8B-B14F-4D97-AF65-F5344CB8AC3E}">
        <p14:creationId xmlns:p14="http://schemas.microsoft.com/office/powerpoint/2010/main" val="3703348874"/>
      </p:ext>
    </p:extLst>
  </p:cSld>
  <p:clrMapOvr>
    <a:masterClrMapping/>
  </p:clrMapOvr>
  <mc:AlternateContent xmlns:mc="http://schemas.openxmlformats.org/markup-compatibility/2006">
    <mc:Choice xmlns:p14="http://schemas.microsoft.com/office/powerpoint/2010/main" Requires="p14">
      <p:transition spd="slow" p14:dur="2000" advTm="132576"/>
    </mc:Choice>
    <mc:Fallback>
      <p:transition spd="slow" advTm="13257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16977" y="101060"/>
            <a:ext cx="4928839" cy="1325563"/>
          </a:xfrm>
        </p:spPr>
        <p:txBody>
          <a:bodyPr>
            <a:normAutofit/>
          </a:bodyPr>
          <a:lstStyle/>
          <a:p>
            <a:pPr lvl="0" algn="ctr" eaLnBrk="0" fontAlgn="base" hangingPunct="0">
              <a:lnSpc>
                <a:spcPct val="100000"/>
              </a:lnSpc>
              <a:spcAft>
                <a:spcPct val="0"/>
              </a:spcAft>
              <a:defRPr/>
            </a:pPr>
            <a:r>
              <a:rPr lang="en-US" altLang="en-US" sz="2800" b="1" kern="0" dirty="0"/>
              <a:t>Some General Features of Space Radiation</a:t>
            </a:r>
          </a:p>
        </p:txBody>
      </p:sp>
      <p:sp>
        <p:nvSpPr>
          <p:cNvPr id="4" name="Slide Number Placeholder 3"/>
          <p:cNvSpPr>
            <a:spLocks noGrp="1"/>
          </p:cNvSpPr>
          <p:nvPr>
            <p:ph type="sldNum" sz="quarter" idx="12"/>
          </p:nvPr>
        </p:nvSpPr>
        <p:spPr/>
        <p:txBody>
          <a:bodyPr/>
          <a:lstStyle/>
          <a:p>
            <a:fld id="{0D274322-44E6-41B3-A6C8-E4DC0D955498}" type="slidenum">
              <a:rPr lang="en-US" smtClean="0"/>
              <a:t>5</a:t>
            </a:fld>
            <a:endParaRPr lang="en-US"/>
          </a:p>
        </p:txBody>
      </p:sp>
      <p:sp>
        <p:nvSpPr>
          <p:cNvPr id="5" name="Rectangle 4"/>
          <p:cNvSpPr/>
          <p:nvPr/>
        </p:nvSpPr>
        <p:spPr>
          <a:xfrm>
            <a:off x="66386" y="1838190"/>
            <a:ext cx="5741483" cy="4887492"/>
          </a:xfrm>
          <a:prstGeom prst="rect">
            <a:avLst/>
          </a:prstGeom>
        </p:spPr>
        <p:txBody>
          <a:bodyPr wrap="square">
            <a:spAutoFit/>
          </a:bodyPr>
          <a:lstStyle/>
          <a:p>
            <a:pPr marL="285750" lvl="0" indent="-285750" eaLnBrk="0" fontAlgn="base" hangingPunct="0">
              <a:spcBef>
                <a:spcPct val="20000"/>
              </a:spcBef>
              <a:spcAft>
                <a:spcPct val="0"/>
              </a:spcAft>
              <a:buFont typeface="Arial" panose="020B0604020202020204" pitchFamily="34" charset="0"/>
              <a:buChar char="•"/>
              <a:defRPr/>
            </a:pPr>
            <a:r>
              <a:rPr lang="en-US" sz="1400" b="1" kern="0" dirty="0">
                <a:solidFill>
                  <a:srgbClr val="000000"/>
                </a:solidFill>
                <a:latin typeface="Times New Roman" panose="02020603050405020304" pitchFamily="18" charset="0"/>
                <a:cs typeface="Times New Roman" panose="02020603050405020304" pitchFamily="18" charset="0"/>
              </a:rPr>
              <a:t>In free space, </a:t>
            </a:r>
            <a:r>
              <a:rPr lang="en-US" sz="1400" b="1" kern="0" dirty="0">
                <a:solidFill>
                  <a:srgbClr val="C00000"/>
                </a:solidFill>
                <a:latin typeface="Times New Roman" panose="02020603050405020304" pitchFamily="18" charset="0"/>
                <a:cs typeface="Times New Roman" panose="02020603050405020304" pitchFamily="18" charset="0"/>
              </a:rPr>
              <a:t>charged particle flux is approximately isotropic, or nearly so, in all </a:t>
            </a:r>
            <a:r>
              <a:rPr lang="en-US" sz="1400" b="1" kern="0" dirty="0" smtClean="0">
                <a:solidFill>
                  <a:srgbClr val="C00000"/>
                </a:solidFill>
                <a:latin typeface="Times New Roman" panose="02020603050405020304" pitchFamily="18" charset="0"/>
                <a:cs typeface="Times New Roman" panose="02020603050405020304" pitchFamily="18" charset="0"/>
              </a:rPr>
              <a:t>cases</a:t>
            </a:r>
            <a:r>
              <a:rPr lang="en-US" sz="1400" b="1" kern="0" dirty="0" smtClean="0">
                <a:solidFill>
                  <a:srgbClr val="000000"/>
                </a:solidFill>
                <a:latin typeface="Times New Roman" panose="02020603050405020304" pitchFamily="18" charset="0"/>
                <a:cs typeface="Times New Roman" panose="02020603050405020304" pitchFamily="18" charset="0"/>
              </a:rPr>
              <a:t>, </a:t>
            </a:r>
            <a:r>
              <a:rPr lang="en-US" sz="1400" b="1" kern="0" dirty="0">
                <a:solidFill>
                  <a:srgbClr val="000000"/>
                </a:solidFill>
                <a:latin typeface="Times New Roman" panose="02020603050405020304" pitchFamily="18" charset="0"/>
                <a:cs typeface="Times New Roman" panose="02020603050405020304" pitchFamily="18" charset="0"/>
              </a:rPr>
              <a:t>so no shadow shielding (except by planets, asteroids, </a:t>
            </a:r>
            <a:r>
              <a:rPr lang="en-US" sz="1400" b="1" kern="0" dirty="0" smtClean="0">
                <a:solidFill>
                  <a:srgbClr val="000000"/>
                </a:solidFill>
                <a:latin typeface="Times New Roman" panose="02020603050405020304" pitchFamily="18" charset="0"/>
                <a:cs typeface="Times New Roman" panose="02020603050405020304" pitchFamily="18" charset="0"/>
              </a:rPr>
              <a:t>moons, </a:t>
            </a:r>
            <a:r>
              <a:rPr lang="en-US" sz="1400" b="1" kern="0" dirty="0">
                <a:solidFill>
                  <a:srgbClr val="000000"/>
                </a:solidFill>
                <a:latin typeface="Times New Roman" panose="02020603050405020304" pitchFamily="18" charset="0"/>
                <a:cs typeface="Times New Roman" panose="02020603050405020304" pitchFamily="18" charset="0"/>
              </a:rPr>
              <a:t>etc.) </a:t>
            </a:r>
          </a:p>
          <a:p>
            <a:pPr marL="628650" lvl="1" indent="-171450" eaLnBrk="0" fontAlgn="base" hangingPunct="0">
              <a:spcBef>
                <a:spcPct val="20000"/>
              </a:spcBef>
              <a:spcAft>
                <a:spcPct val="0"/>
              </a:spcAft>
              <a:buFont typeface="Arial" panose="020B0604020202020204" pitchFamily="34" charset="0"/>
              <a:buChar char="•"/>
              <a:defRPr/>
            </a:pPr>
            <a:r>
              <a:rPr lang="en-US" sz="1200" b="1" kern="0" dirty="0">
                <a:solidFill>
                  <a:srgbClr val="000000"/>
                </a:solidFill>
                <a:latin typeface="Times New Roman" panose="02020603050405020304" pitchFamily="18" charset="0"/>
                <a:cs typeface="Times New Roman" panose="02020603050405020304" pitchFamily="18" charset="0"/>
              </a:rPr>
              <a:t>Fraction of 4</a:t>
            </a:r>
            <a:r>
              <a:rPr lang="el-GR" sz="1200" b="1" kern="0" dirty="0">
                <a:solidFill>
                  <a:srgbClr val="000000"/>
                </a:solidFill>
                <a:latin typeface="Times New Roman" panose="02020603050405020304" pitchFamily="18" charset="0"/>
                <a:cs typeface="Times New Roman" panose="02020603050405020304" pitchFamily="18" charset="0"/>
              </a:rPr>
              <a:t>π</a:t>
            </a:r>
            <a:r>
              <a:rPr lang="en-US" sz="1200" b="1" kern="0" dirty="0">
                <a:solidFill>
                  <a:srgbClr val="000000"/>
                </a:solidFill>
                <a:latin typeface="Times New Roman" panose="02020603050405020304" pitchFamily="18" charset="0"/>
                <a:cs typeface="Times New Roman" panose="02020603050405020304" pitchFamily="18" charset="0"/>
              </a:rPr>
              <a:t> </a:t>
            </a:r>
            <a:r>
              <a:rPr lang="en-US" sz="1200" b="1" u="sng" kern="0" dirty="0" err="1">
                <a:solidFill>
                  <a:srgbClr val="000000"/>
                </a:solidFill>
                <a:latin typeface="Times New Roman" panose="02020603050405020304" pitchFamily="18" charset="0"/>
                <a:cs typeface="Times New Roman" panose="02020603050405020304" pitchFamily="18" charset="0"/>
              </a:rPr>
              <a:t>steradians</a:t>
            </a:r>
            <a:r>
              <a:rPr lang="en-US" sz="1200" b="1" u="sng" kern="0" dirty="0">
                <a:solidFill>
                  <a:srgbClr val="000000"/>
                </a:solidFill>
                <a:latin typeface="Times New Roman" panose="02020603050405020304" pitchFamily="18" charset="0"/>
                <a:cs typeface="Times New Roman" panose="02020603050405020304" pitchFamily="18" charset="0"/>
              </a:rPr>
              <a:t> </a:t>
            </a:r>
            <a:r>
              <a:rPr lang="en-US" sz="1200" b="1" kern="0" dirty="0">
                <a:solidFill>
                  <a:srgbClr val="000000"/>
                </a:solidFill>
                <a:latin typeface="Times New Roman" panose="02020603050405020304" pitchFamily="18" charset="0"/>
                <a:cs typeface="Times New Roman" panose="02020603050405020304" pitchFamily="18" charset="0"/>
              </a:rPr>
              <a:t>covered by shielding mass is important</a:t>
            </a:r>
          </a:p>
          <a:p>
            <a:pPr marL="1085850" lvl="2" indent="-171450" eaLnBrk="0" fontAlgn="base" hangingPunct="0">
              <a:spcBef>
                <a:spcPct val="20000"/>
              </a:spcBef>
              <a:spcAft>
                <a:spcPct val="0"/>
              </a:spcAft>
              <a:buFont typeface="Arial" panose="020B0604020202020204" pitchFamily="34" charset="0"/>
              <a:buChar char="•"/>
              <a:defRPr/>
            </a:pPr>
            <a:r>
              <a:rPr lang="en-US" sz="1200" kern="0" dirty="0">
                <a:solidFill>
                  <a:srgbClr val="000000"/>
                </a:solidFill>
                <a:latin typeface="Times New Roman" panose="02020603050405020304" pitchFamily="18" charset="0"/>
                <a:cs typeface="Times New Roman" panose="02020603050405020304" pitchFamily="18" charset="0"/>
              </a:rPr>
              <a:t>Any area on a sphere, totaling the square of its radius and observed from its center, subtends precisely one </a:t>
            </a:r>
            <a:r>
              <a:rPr lang="en-US" sz="1200" kern="0" dirty="0" err="1">
                <a:solidFill>
                  <a:srgbClr val="000000"/>
                </a:solidFill>
                <a:latin typeface="Times New Roman" panose="02020603050405020304" pitchFamily="18" charset="0"/>
                <a:cs typeface="Times New Roman" panose="02020603050405020304" pitchFamily="18" charset="0"/>
              </a:rPr>
              <a:t>steradian</a:t>
            </a:r>
            <a:r>
              <a:rPr lang="en-US" sz="1200" kern="0" dirty="0">
                <a:solidFill>
                  <a:srgbClr val="000000"/>
                </a:solidFill>
                <a:latin typeface="Times New Roman" panose="02020603050405020304" pitchFamily="18" charset="0"/>
                <a:cs typeface="Times New Roman" panose="02020603050405020304" pitchFamily="18" charset="0"/>
              </a:rPr>
              <a:t>.</a:t>
            </a:r>
          </a:p>
          <a:p>
            <a:pPr marL="285750" lvl="0" indent="-285750" eaLnBrk="0" fontAlgn="base" hangingPunct="0">
              <a:spcBef>
                <a:spcPct val="20000"/>
              </a:spcBef>
              <a:spcAft>
                <a:spcPct val="0"/>
              </a:spcAft>
              <a:buFont typeface="Arial" panose="020B0604020202020204" pitchFamily="34" charset="0"/>
              <a:buChar char="•"/>
              <a:defRPr/>
            </a:pPr>
            <a:r>
              <a:rPr lang="en-US" sz="1400" b="1" kern="0" dirty="0">
                <a:solidFill>
                  <a:srgbClr val="C00000"/>
                </a:solidFill>
                <a:latin typeface="Times New Roman" panose="02020603050405020304" pitchFamily="18" charset="0"/>
                <a:cs typeface="Times New Roman" panose="02020603050405020304" pitchFamily="18" charset="0"/>
              </a:rPr>
              <a:t>Energetic photons are not isotropic:  line-of-sight to source</a:t>
            </a:r>
          </a:p>
          <a:p>
            <a:pPr marL="628650" lvl="1" indent="-171450" eaLnBrk="0" fontAlgn="base" hangingPunct="0">
              <a:spcBef>
                <a:spcPct val="20000"/>
              </a:spcBef>
              <a:spcAft>
                <a:spcPct val="0"/>
              </a:spcAft>
              <a:buFont typeface="Arial" panose="020B0604020202020204" pitchFamily="34" charset="0"/>
              <a:buChar char="•"/>
              <a:defRPr/>
            </a:pPr>
            <a:r>
              <a:rPr lang="en-US" sz="1200" b="1" kern="0" dirty="0">
                <a:solidFill>
                  <a:srgbClr val="000000"/>
                </a:solidFill>
                <a:latin typeface="Times New Roman" panose="02020603050405020304" pitchFamily="18" charset="0"/>
                <a:cs typeface="Times New Roman" panose="02020603050405020304" pitchFamily="18" charset="0"/>
              </a:rPr>
              <a:t>Shadow shielding can work for </a:t>
            </a:r>
            <a:r>
              <a:rPr lang="en-US" sz="1200" b="1" kern="0" dirty="0" smtClean="0">
                <a:solidFill>
                  <a:srgbClr val="000000"/>
                </a:solidFill>
                <a:latin typeface="Times New Roman" panose="02020603050405020304" pitchFamily="18" charset="0"/>
                <a:cs typeface="Times New Roman" panose="02020603050405020304" pitchFamily="18" charset="0"/>
              </a:rPr>
              <a:t>solar X-ray </a:t>
            </a:r>
            <a:r>
              <a:rPr lang="en-US" sz="1200" b="1" kern="0" dirty="0">
                <a:solidFill>
                  <a:srgbClr val="000000"/>
                </a:solidFill>
                <a:latin typeface="Times New Roman" panose="02020603050405020304" pitchFamily="18" charset="0"/>
                <a:cs typeface="Times New Roman" panose="02020603050405020304" pitchFamily="18" charset="0"/>
              </a:rPr>
              <a:t>flares</a:t>
            </a:r>
          </a:p>
          <a:p>
            <a:pPr marL="285750" lvl="0" indent="-285750" eaLnBrk="0" fontAlgn="base" hangingPunct="0">
              <a:spcBef>
                <a:spcPct val="20000"/>
              </a:spcBef>
              <a:spcAft>
                <a:spcPct val="0"/>
              </a:spcAft>
              <a:buFont typeface="Arial" panose="020B0604020202020204" pitchFamily="34" charset="0"/>
              <a:buChar char="•"/>
              <a:defRPr/>
            </a:pPr>
            <a:r>
              <a:rPr lang="en-US" sz="1400" b="1" u="sng" kern="0" dirty="0" smtClean="0">
                <a:solidFill>
                  <a:srgbClr val="C00000"/>
                </a:solidFill>
                <a:latin typeface="Times New Roman" panose="02020603050405020304" pitchFamily="18" charset="0"/>
                <a:cs typeface="Times New Roman" panose="02020603050405020304" pitchFamily="18" charset="0"/>
              </a:rPr>
              <a:t>Low-energy </a:t>
            </a:r>
            <a:r>
              <a:rPr lang="en-US" sz="1400" b="1" u="sng" kern="0" dirty="0">
                <a:solidFill>
                  <a:srgbClr val="C00000"/>
                </a:solidFill>
                <a:latin typeface="Times New Roman" panose="02020603050405020304" pitchFamily="18" charset="0"/>
                <a:cs typeface="Times New Roman" panose="02020603050405020304" pitchFamily="18" charset="0"/>
              </a:rPr>
              <a:t>particles/photons are much more abundant than </a:t>
            </a:r>
            <a:r>
              <a:rPr lang="en-US" sz="1400" b="1" u="sng" kern="0" dirty="0" smtClean="0">
                <a:solidFill>
                  <a:srgbClr val="C00000"/>
                </a:solidFill>
                <a:latin typeface="Times New Roman" panose="02020603050405020304" pitchFamily="18" charset="0"/>
                <a:cs typeface="Times New Roman" panose="02020603050405020304" pitchFamily="18" charset="0"/>
              </a:rPr>
              <a:t>high-energy </a:t>
            </a:r>
            <a:r>
              <a:rPr lang="en-US" sz="1400" b="1" u="sng" kern="0" dirty="0">
                <a:solidFill>
                  <a:srgbClr val="C00000"/>
                </a:solidFill>
                <a:latin typeface="Times New Roman" panose="02020603050405020304" pitchFamily="18" charset="0"/>
                <a:cs typeface="Times New Roman" panose="02020603050405020304" pitchFamily="18" charset="0"/>
              </a:rPr>
              <a:t>particles/photons</a:t>
            </a:r>
          </a:p>
          <a:p>
            <a:pPr marL="1085850" lvl="2" indent="-171450" eaLnBrk="0" fontAlgn="base" hangingPunct="0">
              <a:spcBef>
                <a:spcPct val="20000"/>
              </a:spcBef>
              <a:spcAft>
                <a:spcPct val="0"/>
              </a:spcAft>
              <a:buFont typeface="Arial" panose="020B0604020202020204" pitchFamily="34" charset="0"/>
              <a:buChar char="•"/>
              <a:defRPr/>
            </a:pPr>
            <a:r>
              <a:rPr lang="en-US" sz="1200" b="1" kern="0" dirty="0">
                <a:solidFill>
                  <a:srgbClr val="000000"/>
                </a:solidFill>
                <a:latin typeface="Times New Roman" panose="02020603050405020304" pitchFamily="18" charset="0"/>
                <a:cs typeface="Times New Roman" panose="02020603050405020304" pitchFamily="18" charset="0"/>
              </a:rPr>
              <a:t>Penetration of active or passive shielding depends on </a:t>
            </a:r>
            <a:r>
              <a:rPr lang="en-US" sz="1200" b="1" kern="0" dirty="0" smtClean="0">
                <a:solidFill>
                  <a:srgbClr val="000000"/>
                </a:solidFill>
                <a:latin typeface="Times New Roman" panose="02020603050405020304" pitchFamily="18" charset="0"/>
                <a:cs typeface="Times New Roman" panose="02020603050405020304" pitchFamily="18" charset="0"/>
              </a:rPr>
              <a:t>particle </a:t>
            </a:r>
            <a:r>
              <a:rPr lang="en-US" sz="1200" b="1" kern="0" dirty="0">
                <a:solidFill>
                  <a:srgbClr val="000000"/>
                </a:solidFill>
                <a:latin typeface="Times New Roman" panose="02020603050405020304" pitchFamily="18" charset="0"/>
                <a:cs typeface="Times New Roman" panose="02020603050405020304" pitchFamily="18" charset="0"/>
              </a:rPr>
              <a:t>energy: </a:t>
            </a:r>
          </a:p>
          <a:p>
            <a:pPr marL="1085850" lvl="2" indent="-171450" eaLnBrk="0" fontAlgn="base" hangingPunct="0">
              <a:spcBef>
                <a:spcPct val="20000"/>
              </a:spcBef>
              <a:spcAft>
                <a:spcPct val="0"/>
              </a:spcAft>
              <a:buFont typeface="Arial" panose="020B0604020202020204" pitchFamily="34" charset="0"/>
              <a:buChar char="•"/>
              <a:defRPr/>
            </a:pPr>
            <a:r>
              <a:rPr lang="en-US" sz="1200" b="1" kern="0" dirty="0">
                <a:solidFill>
                  <a:srgbClr val="000000"/>
                </a:solidFill>
                <a:latin typeface="Times New Roman" panose="02020603050405020304" pitchFamily="18" charset="0"/>
                <a:cs typeface="Times New Roman" panose="02020603050405020304" pitchFamily="18" charset="0"/>
              </a:rPr>
              <a:t>high energy =&gt; greater penetration so we </a:t>
            </a:r>
            <a:r>
              <a:rPr lang="en-US" sz="1200" b="1" kern="0" dirty="0" smtClean="0">
                <a:solidFill>
                  <a:srgbClr val="000000"/>
                </a:solidFill>
                <a:latin typeface="Times New Roman" panose="02020603050405020304" pitchFamily="18" charset="0"/>
                <a:cs typeface="Times New Roman" panose="02020603050405020304" pitchFamily="18" charset="0"/>
              </a:rPr>
              <a:t>have,</a:t>
            </a:r>
            <a:endParaRPr lang="en-US" sz="1200" b="1" kern="0" dirty="0">
              <a:solidFill>
                <a:srgbClr val="000000"/>
              </a:solidFill>
              <a:latin typeface="Times New Roman" panose="02020603050405020304" pitchFamily="18" charset="0"/>
              <a:cs typeface="Times New Roman" panose="02020603050405020304" pitchFamily="18" charset="0"/>
            </a:endParaRPr>
          </a:p>
          <a:p>
            <a:pPr marL="628650" lvl="1" indent="-171450" eaLnBrk="0" fontAlgn="base" hangingPunct="0">
              <a:spcBef>
                <a:spcPct val="20000"/>
              </a:spcBef>
              <a:spcAft>
                <a:spcPct val="0"/>
              </a:spcAft>
              <a:buFont typeface="Arial" panose="020B0604020202020204" pitchFamily="34" charset="0"/>
              <a:buChar char="•"/>
              <a:defRPr/>
            </a:pPr>
            <a:r>
              <a:rPr lang="en-US" sz="1200" b="1" kern="0" dirty="0">
                <a:solidFill>
                  <a:srgbClr val="C00000"/>
                </a:solidFill>
                <a:latin typeface="Times New Roman" panose="02020603050405020304" pitchFamily="18" charset="0"/>
                <a:cs typeface="Times New Roman" panose="02020603050405020304" pitchFamily="18" charset="0"/>
              </a:rPr>
              <a:t>High spacecraft skin dose </a:t>
            </a:r>
            <a:r>
              <a:rPr lang="en-US" sz="1200" b="1" kern="0" dirty="0" smtClean="0">
                <a:solidFill>
                  <a:srgbClr val="C00000"/>
                </a:solidFill>
                <a:latin typeface="Times New Roman" panose="02020603050405020304" pitchFamily="18" charset="0"/>
                <a:cs typeface="Times New Roman" panose="02020603050405020304" pitchFamily="18" charset="0"/>
              </a:rPr>
              <a:t>– and </a:t>
            </a:r>
            <a:r>
              <a:rPr lang="en-US" sz="1200" b="1" kern="0" dirty="0">
                <a:solidFill>
                  <a:srgbClr val="C00000"/>
                </a:solidFill>
                <a:latin typeface="Times New Roman" panose="02020603050405020304" pitchFamily="18" charset="0"/>
                <a:cs typeface="Times New Roman" panose="02020603050405020304" pitchFamily="18" charset="0"/>
              </a:rPr>
              <a:t>rapidly decreasing dose as shielding mass increases</a:t>
            </a:r>
          </a:p>
          <a:p>
            <a:pPr marL="1085850" lvl="2" indent="-171450" eaLnBrk="0" fontAlgn="base" hangingPunct="0">
              <a:spcBef>
                <a:spcPct val="20000"/>
              </a:spcBef>
              <a:spcAft>
                <a:spcPct val="0"/>
              </a:spcAft>
              <a:buFont typeface="Arial" panose="020B0604020202020204" pitchFamily="34" charset="0"/>
              <a:buChar char="•"/>
              <a:defRPr/>
            </a:pPr>
            <a:r>
              <a:rPr lang="en-US" sz="1200" b="1" kern="0" dirty="0">
                <a:solidFill>
                  <a:srgbClr val="000000"/>
                </a:solidFill>
                <a:latin typeface="Times New Roman" panose="02020603050405020304" pitchFamily="18" charset="0"/>
                <a:cs typeface="Times New Roman" panose="02020603050405020304" pitchFamily="18" charset="0"/>
              </a:rPr>
              <a:t>Greatest % reduction in the first 1 to 10 g/cm</a:t>
            </a:r>
            <a:r>
              <a:rPr lang="en-US" sz="1200" b="1" kern="0" baseline="30000" dirty="0">
                <a:solidFill>
                  <a:srgbClr val="000000"/>
                </a:solidFill>
                <a:latin typeface="Times New Roman" panose="02020603050405020304" pitchFamily="18" charset="0"/>
                <a:cs typeface="Times New Roman" panose="02020603050405020304" pitchFamily="18" charset="0"/>
              </a:rPr>
              <a:t>2</a:t>
            </a:r>
            <a:r>
              <a:rPr lang="en-US" sz="1200" b="1" kern="0" dirty="0">
                <a:solidFill>
                  <a:srgbClr val="000000"/>
                </a:solidFill>
                <a:latin typeface="Times New Roman" panose="02020603050405020304" pitchFamily="18" charset="0"/>
                <a:cs typeface="Times New Roman" panose="02020603050405020304" pitchFamily="18" charset="0"/>
              </a:rPr>
              <a:t> </a:t>
            </a:r>
          </a:p>
          <a:p>
            <a:pPr marL="1085850" lvl="2" indent="-171450" eaLnBrk="0" fontAlgn="base" hangingPunct="0">
              <a:spcBef>
                <a:spcPct val="20000"/>
              </a:spcBef>
              <a:spcAft>
                <a:spcPct val="0"/>
              </a:spcAft>
              <a:buFont typeface="Arial" panose="020B0604020202020204" pitchFamily="34" charset="0"/>
              <a:buChar char="•"/>
              <a:defRPr/>
            </a:pPr>
            <a:r>
              <a:rPr lang="en-US" sz="1200" b="1" kern="0" dirty="0">
                <a:solidFill>
                  <a:srgbClr val="000000"/>
                </a:solidFill>
                <a:latin typeface="Times New Roman" panose="02020603050405020304" pitchFamily="18" charset="0"/>
                <a:cs typeface="Times New Roman" panose="02020603050405020304" pitchFamily="18" charset="0"/>
              </a:rPr>
              <a:t>Much lower % reduction as shielding mass increases beyond 10 g/cm</a:t>
            </a:r>
            <a:r>
              <a:rPr lang="en-US" sz="1200" b="1" kern="0" baseline="30000" dirty="0">
                <a:solidFill>
                  <a:srgbClr val="000000"/>
                </a:solidFill>
                <a:latin typeface="Times New Roman" panose="02020603050405020304" pitchFamily="18" charset="0"/>
                <a:cs typeface="Times New Roman" panose="02020603050405020304" pitchFamily="18" charset="0"/>
              </a:rPr>
              <a:t>2</a:t>
            </a:r>
          </a:p>
          <a:p>
            <a:pPr marL="285750" lvl="1" indent="-285750" eaLnBrk="0" fontAlgn="base" hangingPunct="0">
              <a:spcBef>
                <a:spcPct val="20000"/>
              </a:spcBef>
              <a:spcAft>
                <a:spcPct val="0"/>
              </a:spcAft>
              <a:buFont typeface="Arial" panose="020B0604020202020204" pitchFamily="34" charset="0"/>
              <a:buChar char="•"/>
              <a:defRPr/>
            </a:pPr>
            <a:r>
              <a:rPr lang="en-US" sz="1400" kern="0" dirty="0">
                <a:latin typeface="Times New Roman" panose="02020603050405020304" pitchFamily="18" charset="0"/>
                <a:cs typeface="Times New Roman" panose="02020603050405020304" pitchFamily="18" charset="0"/>
              </a:rPr>
              <a:t>How and where the dose is distributed in a particular object (Dose/Depth for spacecraft, asteroids, moons, planetary </a:t>
            </a:r>
            <a:r>
              <a:rPr lang="en-US" sz="1400" kern="0" dirty="0" smtClean="0">
                <a:latin typeface="Times New Roman" panose="02020603050405020304" pitchFamily="18" charset="0"/>
                <a:cs typeface="Times New Roman" panose="02020603050405020304" pitchFamily="18" charset="0"/>
              </a:rPr>
              <a:t>surfaces, </a:t>
            </a:r>
            <a:r>
              <a:rPr lang="en-US" sz="1400" kern="0" dirty="0">
                <a:latin typeface="Times New Roman" panose="02020603050405020304" pitchFamily="18" charset="0"/>
                <a:cs typeface="Times New Roman" panose="02020603050405020304" pitchFamily="18" charset="0"/>
              </a:rPr>
              <a:t>and </a:t>
            </a:r>
            <a:r>
              <a:rPr lang="en-US" sz="1400" kern="0" dirty="0" smtClean="0">
                <a:latin typeface="Times New Roman" panose="02020603050405020304" pitchFamily="18" charset="0"/>
                <a:cs typeface="Times New Roman" panose="02020603050405020304" pitchFamily="18" charset="0"/>
              </a:rPr>
              <a:t>atmospheres, </a:t>
            </a:r>
            <a:r>
              <a:rPr lang="en-US" sz="1400" kern="0" dirty="0">
                <a:latin typeface="Times New Roman" panose="02020603050405020304" pitchFamily="18" charset="0"/>
                <a:cs typeface="Times New Roman" panose="02020603050405020304" pitchFamily="18" charset="0"/>
              </a:rPr>
              <a:t>etc.) depends on the ionizing radiation environment and how that environment interacts with </a:t>
            </a:r>
            <a:r>
              <a:rPr lang="en-US" sz="1400" kern="0" dirty="0" smtClean="0">
                <a:latin typeface="Times New Roman" panose="02020603050405020304" pitchFamily="18" charset="0"/>
                <a:cs typeface="Times New Roman" panose="02020603050405020304" pitchFamily="18" charset="0"/>
              </a:rPr>
              <a:t>that object’s </a:t>
            </a:r>
            <a:r>
              <a:rPr lang="en-US" sz="1400" kern="0" dirty="0">
                <a:latin typeface="Times New Roman" panose="02020603050405020304" pitchFamily="18" charset="0"/>
                <a:cs typeface="Times New Roman" panose="02020603050405020304" pitchFamily="18" charset="0"/>
              </a:rPr>
              <a:t>configuration and </a:t>
            </a:r>
            <a:r>
              <a:rPr lang="en-US" sz="1400" kern="0" dirty="0" smtClean="0">
                <a:latin typeface="Times New Roman" panose="02020603050405020304" pitchFamily="18" charset="0"/>
                <a:cs typeface="Times New Roman" panose="02020603050405020304" pitchFamily="18" charset="0"/>
              </a:rPr>
              <a:t>materials.</a:t>
            </a:r>
            <a:endParaRPr lang="en-US" sz="1400" kern="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6852524" y="1694734"/>
            <a:ext cx="1164437" cy="1170533"/>
          </a:xfrm>
          <a:prstGeom prst="rect">
            <a:avLst/>
          </a:prstGeom>
        </p:spPr>
      </p:pic>
      <p:sp>
        <p:nvSpPr>
          <p:cNvPr id="7" name="Right Arrow 6"/>
          <p:cNvSpPr/>
          <p:nvPr/>
        </p:nvSpPr>
        <p:spPr>
          <a:xfrm>
            <a:off x="5807869" y="2143974"/>
            <a:ext cx="604562" cy="272052"/>
          </a:xfrm>
          <a:prstGeom prst="rightArrow">
            <a:avLst/>
          </a:prstGeom>
          <a:solidFill>
            <a:srgbClr val="C0504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a typeface="+mn-ea"/>
              <a:cs typeface="+mn-cs"/>
            </a:endParaRPr>
          </a:p>
        </p:txBody>
      </p:sp>
      <p:pic>
        <p:nvPicPr>
          <p:cNvPr id="8" name="Picture 7"/>
          <p:cNvPicPr>
            <a:picLocks noChangeAspect="1"/>
          </p:cNvPicPr>
          <p:nvPr/>
        </p:nvPicPr>
        <p:blipFill>
          <a:blip r:embed="rId4"/>
          <a:stretch>
            <a:fillRect/>
          </a:stretch>
        </p:blipFill>
        <p:spPr>
          <a:xfrm>
            <a:off x="6015659" y="2865267"/>
            <a:ext cx="2838168" cy="2984883"/>
          </a:xfrm>
          <a:prstGeom prst="rect">
            <a:avLst/>
          </a:prstGeom>
        </p:spPr>
      </p:pic>
      <p:sp>
        <p:nvSpPr>
          <p:cNvPr id="10" name="Rectangle 9"/>
          <p:cNvSpPr/>
          <p:nvPr/>
        </p:nvSpPr>
        <p:spPr>
          <a:xfrm>
            <a:off x="5672139" y="5850150"/>
            <a:ext cx="3388858" cy="646331"/>
          </a:xfrm>
          <a:prstGeom prst="rect">
            <a:avLst/>
          </a:prstGeom>
        </p:spPr>
        <p:txBody>
          <a:bodyPr wrap="square">
            <a:spAutoFit/>
          </a:bodyPr>
          <a:lstStyle/>
          <a:p>
            <a:pPr lvl="0" algn="ctr"/>
            <a:r>
              <a:rPr lang="en-US" altLang="en-US" sz="1200" dirty="0">
                <a:solidFill>
                  <a:prstClr val="black"/>
                </a:solidFill>
                <a:latin typeface="Times New Roman" panose="02020603050405020304" pitchFamily="18" charset="0"/>
                <a:cs typeface="Times New Roman" panose="02020603050405020304" pitchFamily="18" charset="0"/>
              </a:rPr>
              <a:t>ISS Design Environment </a:t>
            </a:r>
            <a:r>
              <a:rPr lang="en-US" altLang="en-US" sz="1200" dirty="0" smtClean="0">
                <a:solidFill>
                  <a:prstClr val="black"/>
                </a:solidFill>
                <a:latin typeface="Times New Roman" panose="02020603050405020304" pitchFamily="18" charset="0"/>
                <a:cs typeface="Times New Roman" panose="02020603050405020304" pitchFamily="18" charset="0"/>
              </a:rPr>
              <a:t>– </a:t>
            </a:r>
            <a:r>
              <a:rPr lang="en-US" altLang="en-US" sz="1200" dirty="0">
                <a:solidFill>
                  <a:prstClr val="black"/>
                </a:solidFill>
                <a:latin typeface="Times New Roman" panose="02020603050405020304" pitchFamily="18" charset="0"/>
                <a:cs typeface="Times New Roman" panose="02020603050405020304" pitchFamily="18" charset="0"/>
              </a:rPr>
              <a:t>electron and proton dose to the center of an aluminum </a:t>
            </a:r>
            <a:r>
              <a:rPr lang="en-US" altLang="en-US" sz="1200" dirty="0" smtClean="0">
                <a:solidFill>
                  <a:prstClr val="black"/>
                </a:solidFill>
                <a:latin typeface="Times New Roman" panose="02020603050405020304" pitchFamily="18" charset="0"/>
                <a:cs typeface="Times New Roman" panose="02020603050405020304" pitchFamily="18" charset="0"/>
              </a:rPr>
              <a:t>sphere, </a:t>
            </a:r>
            <a:r>
              <a:rPr lang="en-US" altLang="en-US" sz="1200" dirty="0">
                <a:solidFill>
                  <a:prstClr val="black"/>
                </a:solidFill>
                <a:latin typeface="Times New Roman" panose="02020603050405020304" pitchFamily="18" charset="0"/>
                <a:cs typeface="Times New Roman" panose="02020603050405020304" pitchFamily="18" charset="0"/>
              </a:rPr>
              <a:t>of radius = shielding </a:t>
            </a:r>
            <a:r>
              <a:rPr lang="en-US" altLang="en-US" sz="1200" dirty="0" smtClean="0">
                <a:solidFill>
                  <a:prstClr val="black"/>
                </a:solidFill>
                <a:latin typeface="Times New Roman" panose="02020603050405020304" pitchFamily="18" charset="0"/>
                <a:cs typeface="Times New Roman" panose="02020603050405020304" pitchFamily="18" charset="0"/>
              </a:rPr>
              <a:t>thickness, </a:t>
            </a:r>
            <a:r>
              <a:rPr lang="en-US" altLang="en-US" sz="1200" dirty="0">
                <a:solidFill>
                  <a:prstClr val="black"/>
                </a:solidFill>
                <a:latin typeface="Times New Roman" panose="02020603050405020304" pitchFamily="18" charset="0"/>
                <a:cs typeface="Times New Roman" panose="02020603050405020304" pitchFamily="18" charset="0"/>
              </a:rPr>
              <a:t>in mils (1 mil = 0.025 mm)</a:t>
            </a:r>
          </a:p>
        </p:txBody>
      </p:sp>
    </p:spTree>
    <p:extLst>
      <p:ext uri="{BB962C8B-B14F-4D97-AF65-F5344CB8AC3E}">
        <p14:creationId xmlns:p14="http://schemas.microsoft.com/office/powerpoint/2010/main" val="3736200735"/>
      </p:ext>
    </p:extLst>
  </p:cSld>
  <p:clrMapOvr>
    <a:masterClrMapping/>
  </p:clrMapOvr>
  <mc:AlternateContent xmlns:mc="http://schemas.openxmlformats.org/markup-compatibility/2006">
    <mc:Choice xmlns:p14="http://schemas.microsoft.com/office/powerpoint/2010/main" Requires="p14">
      <p:transition spd="slow" p14:dur="2000" advTm="103046"/>
    </mc:Choice>
    <mc:Fallback>
      <p:transition spd="slow" advTm="10304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altLang="en-US" sz="2500" b="1" kern="0" dirty="0">
                <a:solidFill>
                  <a:prstClr val="white"/>
                </a:solidFill>
              </a:rPr>
              <a:t>Some General Features of Space Radiation:</a:t>
            </a:r>
            <a:br>
              <a:rPr lang="en-US" altLang="en-US" sz="2500" b="1" kern="0" dirty="0">
                <a:solidFill>
                  <a:prstClr val="white"/>
                </a:solidFill>
              </a:rPr>
            </a:br>
            <a:r>
              <a:rPr lang="en-US" altLang="en-US" sz="2500" b="1" kern="0" dirty="0" smtClean="0">
                <a:solidFill>
                  <a:prstClr val="white"/>
                </a:solidFill>
              </a:rPr>
              <a:t>Randomness, Probability, and Particle Counting Statistics</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0" y="1600338"/>
                <a:ext cx="4222271" cy="5207656"/>
              </a:xfrm>
            </p:spPr>
            <p:txBody>
              <a:bodyPr>
                <a:normAutofit/>
              </a:bodyPr>
              <a:lstStyle/>
              <a:p>
                <a:r>
                  <a:rPr lang="en-US" sz="1400" dirty="0" smtClean="0">
                    <a:latin typeface="Times New Roman" panose="02020603050405020304" pitchFamily="18" charset="0"/>
                    <a:cs typeface="Times New Roman" panose="02020603050405020304" pitchFamily="18" charset="0"/>
                  </a:rPr>
                  <a:t>The number of cosmic ray particles arriving in a counter or target material in some time interval, </a:t>
                </a:r>
                <a:r>
                  <a:rPr lang="en-US" sz="1400" b="1" dirty="0" smtClean="0">
                    <a:latin typeface="Times New Roman" panose="02020603050405020304" pitchFamily="18" charset="0"/>
                    <a:cs typeface="Times New Roman" panose="02020603050405020304" pitchFamily="18" charset="0"/>
                  </a:rPr>
                  <a:t>t</a:t>
                </a:r>
                <a:r>
                  <a:rPr lang="en-US" sz="1400" dirty="0" smtClean="0">
                    <a:latin typeface="Times New Roman" panose="02020603050405020304" pitchFamily="18" charset="0"/>
                    <a:cs typeface="Times New Roman" panose="02020603050405020304" pitchFamily="18" charset="0"/>
                  </a:rPr>
                  <a:t>, is a </a:t>
                </a:r>
                <a:r>
                  <a:rPr lang="en-US" sz="1400" b="1" dirty="0" smtClean="0">
                    <a:latin typeface="Times New Roman" panose="02020603050405020304" pitchFamily="18" charset="0"/>
                    <a:cs typeface="Times New Roman" panose="02020603050405020304" pitchFamily="18" charset="0"/>
                  </a:rPr>
                  <a:t>random </a:t>
                </a:r>
                <a:r>
                  <a:rPr lang="en-US" sz="1400" dirty="0" smtClean="0">
                    <a:latin typeface="Times New Roman" panose="02020603050405020304" pitchFamily="18" charset="0"/>
                    <a:cs typeface="Times New Roman" panose="02020603050405020304" pitchFamily="18" charset="0"/>
                  </a:rPr>
                  <a:t>(Poisson) process characterized by:</a:t>
                </a:r>
              </a:p>
              <a:p>
                <a:pPr lvl="1"/>
                <a:r>
                  <a:rPr lang="en-US" sz="1400" dirty="0">
                    <a:latin typeface="Times New Roman" panose="02020603050405020304" pitchFamily="18" charset="0"/>
                    <a:cs typeface="Times New Roman" panose="02020603050405020304" pitchFamily="18" charset="0"/>
                  </a:rPr>
                  <a:t>Event probability is independent of previous or subsequent </a:t>
                </a:r>
                <a:r>
                  <a:rPr lang="en-US" sz="1400" dirty="0" smtClean="0">
                    <a:latin typeface="Times New Roman" panose="02020603050405020304" pitchFamily="18" charset="0"/>
                    <a:cs typeface="Times New Roman" panose="02020603050405020304" pitchFamily="18" charset="0"/>
                  </a:rPr>
                  <a:t>events</a:t>
                </a:r>
                <a:endParaRPr lang="en-US" sz="1400" dirty="0">
                  <a:latin typeface="Times New Roman" panose="02020603050405020304" pitchFamily="18" charset="0"/>
                  <a:cs typeface="Times New Roman" panose="02020603050405020304" pitchFamily="18" charset="0"/>
                </a:endParaRPr>
              </a:p>
              <a:p>
                <a:pPr lvl="1"/>
                <a:r>
                  <a:rPr lang="en-US" sz="1400" dirty="0" smtClean="0">
                    <a:latin typeface="Times New Roman" panose="02020603050405020304" pitchFamily="18" charset="0"/>
                    <a:cs typeface="Times New Roman" panose="02020603050405020304" pitchFamily="18" charset="0"/>
                  </a:rPr>
                  <a:t>An average event count, </a:t>
                </a:r>
                <a:r>
                  <a:rPr lang="en-US" sz="1400" b="1" dirty="0" smtClean="0">
                    <a:latin typeface="Times New Roman" panose="02020603050405020304" pitchFamily="18" charset="0"/>
                    <a:cs typeface="Times New Roman" panose="02020603050405020304" pitchFamily="18" charset="0"/>
                  </a:rPr>
                  <a:t>n</a:t>
                </a:r>
                <a:r>
                  <a:rPr lang="en-US" sz="1400" b="1" baseline="-25000" dirty="0" smtClean="0">
                    <a:latin typeface="Times New Roman" panose="02020603050405020304" pitchFamily="18" charset="0"/>
                    <a:cs typeface="Times New Roman" panose="02020603050405020304" pitchFamily="18" charset="0"/>
                  </a:rPr>
                  <a:t>ave</a:t>
                </a:r>
                <a:r>
                  <a:rPr lang="en-US" sz="1400" b="1" dirty="0" smtClean="0">
                    <a:latin typeface="Times New Roman" panose="02020603050405020304" pitchFamily="18" charset="0"/>
                    <a:cs typeface="Times New Roman" panose="02020603050405020304" pitchFamily="18" charset="0"/>
                  </a:rPr>
                  <a:t>= µ</a:t>
                </a:r>
                <a:r>
                  <a:rPr lang="en-US" sz="1400" dirty="0" smtClean="0">
                    <a:latin typeface="Times New Roman" panose="02020603050405020304" pitchFamily="18" charset="0"/>
                    <a:cs typeface="Times New Roman" panose="02020603050405020304" pitchFamily="18" charset="0"/>
                  </a:rPr>
                  <a:t>, averaged over for many (&gt;&gt;t) time intervals</a:t>
                </a:r>
              </a:p>
              <a:p>
                <a:pPr lvl="1"/>
                <a:r>
                  <a:rPr lang="en-US" sz="1400" dirty="0" smtClean="0">
                    <a:latin typeface="Times New Roman" panose="02020603050405020304" pitchFamily="18" charset="0"/>
                    <a:cs typeface="Times New Roman" panose="02020603050405020304" pitchFamily="18" charset="0"/>
                  </a:rPr>
                  <a:t>The uncertainty (standard deviation) in any </a:t>
                </a:r>
                <a:r>
                  <a:rPr lang="en-US" sz="1400" b="1" dirty="0" err="1">
                    <a:latin typeface="Times New Roman" panose="02020603050405020304" pitchFamily="18" charset="0"/>
                    <a:cs typeface="Times New Roman" panose="02020603050405020304" pitchFamily="18" charset="0"/>
                  </a:rPr>
                  <a:t>n</a:t>
                </a:r>
                <a:r>
                  <a:rPr lang="en-US" sz="1400" b="1" baseline="-25000" dirty="0" err="1" smtClean="0">
                    <a:latin typeface="Times New Roman" panose="02020603050405020304" pitchFamily="18" charset="0"/>
                    <a:cs typeface="Times New Roman" panose="02020603050405020304" pitchFamily="18" charset="0"/>
                  </a:rPr>
                  <a:t>t</a:t>
                </a:r>
                <a:r>
                  <a:rPr lang="en-US" sz="1400" dirty="0" smtClean="0">
                    <a:latin typeface="Times New Roman" panose="02020603050405020304" pitchFamily="18" charset="0"/>
                    <a:cs typeface="Times New Roman" panose="02020603050405020304" pitchFamily="18" charset="0"/>
                  </a:rPr>
                  <a:t> is equal to </a:t>
                </a:r>
                <a14:m>
                  <m:oMath xmlns:m="http://schemas.openxmlformats.org/officeDocument/2006/math">
                    <m:rad>
                      <m:radPr>
                        <m:degHide m:val="on"/>
                        <m:ctrlPr>
                          <a:rPr lang="en-US" sz="1400" i="1" smtClean="0">
                            <a:latin typeface="Cambria Math" panose="02040503050406030204" pitchFamily="18" charset="0"/>
                            <a:cs typeface="Times New Roman" panose="02020603050405020304" pitchFamily="18" charset="0"/>
                          </a:rPr>
                        </m:ctrlPr>
                      </m:radPr>
                      <m:deg/>
                      <m:e>
                        <m:r>
                          <m:rPr>
                            <m:nor/>
                          </m:rPr>
                          <a:rPr lang="en-US" sz="1400" b="1" i="0" smtClean="0">
                            <a:latin typeface="Cambria Math"/>
                            <a:cs typeface="Times New Roman" panose="02020603050405020304" pitchFamily="18" charset="0"/>
                          </a:rPr>
                          <m:t>n</m:t>
                        </m:r>
                        <m:r>
                          <m:rPr>
                            <m:nor/>
                          </m:rPr>
                          <a:rPr lang="en-US" sz="1400" b="1" baseline="-25000" dirty="0">
                            <a:latin typeface="Times New Roman" panose="02020603050405020304" pitchFamily="18" charset="0"/>
                            <a:cs typeface="Times New Roman" panose="02020603050405020304" pitchFamily="18" charset="0"/>
                          </a:rPr>
                          <m:t>t</m:t>
                        </m:r>
                      </m:e>
                    </m:rad>
                  </m:oMath>
                </a14:m>
                <a:r>
                  <a:rPr lang="en-US" sz="1400" dirty="0" smtClean="0">
                    <a:latin typeface="Times New Roman" panose="02020603050405020304" pitchFamily="18" charset="0"/>
                    <a:cs typeface="Times New Roman" panose="02020603050405020304" pitchFamily="18" charset="0"/>
                  </a:rPr>
                  <a:t>  , where </a:t>
                </a:r>
                <a:r>
                  <a:rPr lang="en-US" sz="1400" dirty="0" err="1" smtClean="0">
                    <a:latin typeface="Times New Roman" panose="02020603050405020304" pitchFamily="18" charset="0"/>
                    <a:cs typeface="Times New Roman" panose="02020603050405020304" pitchFamily="18" charset="0"/>
                  </a:rPr>
                  <a:t>n</a:t>
                </a:r>
                <a:r>
                  <a:rPr lang="en-US" sz="1400" b="1" baseline="-25000" dirty="0" err="1" smtClean="0">
                    <a:latin typeface="Times New Roman" panose="02020603050405020304" pitchFamily="18" charset="0"/>
                    <a:cs typeface="Times New Roman" panose="02020603050405020304" pitchFamily="18" charset="0"/>
                  </a:rPr>
                  <a:t>t</a:t>
                </a:r>
                <a:r>
                  <a:rPr lang="en-US" sz="1400" dirty="0" smtClean="0">
                    <a:latin typeface="Times New Roman" panose="02020603050405020304" pitchFamily="18" charset="0"/>
                    <a:cs typeface="Times New Roman" panose="02020603050405020304" pitchFamily="18" charset="0"/>
                  </a:rPr>
                  <a:t> is a sample estimate of </a:t>
                </a:r>
                <a:r>
                  <a:rPr lang="en-US" sz="1400" b="1" dirty="0" smtClean="0">
                    <a:latin typeface="Times New Roman" panose="02020603050405020304" pitchFamily="18" charset="0"/>
                    <a:cs typeface="Times New Roman" panose="02020603050405020304" pitchFamily="18" charset="0"/>
                  </a:rPr>
                  <a:t>n</a:t>
                </a:r>
                <a:r>
                  <a:rPr lang="en-US" sz="1400" b="1" baseline="-25000" dirty="0" smtClean="0">
                    <a:latin typeface="Times New Roman" panose="02020603050405020304" pitchFamily="18" charset="0"/>
                    <a:cs typeface="Times New Roman" panose="02020603050405020304" pitchFamily="18" charset="0"/>
                  </a:rPr>
                  <a:t>ave</a:t>
                </a:r>
                <a:r>
                  <a:rPr lang="en-US" sz="1400" b="1" dirty="0" smtClean="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 µ</a:t>
                </a:r>
                <a:r>
                  <a:rPr lang="en-US" sz="1400" b="1" baseline="-25000" dirty="0">
                    <a:latin typeface="Times New Roman" panose="02020603050405020304" pitchFamily="18" charset="0"/>
                    <a:cs typeface="Times New Roman" panose="02020603050405020304" pitchFamily="18" charset="0"/>
                  </a:rPr>
                  <a:t> </a:t>
                </a:r>
                <a:endParaRPr lang="en-US" sz="1400" b="1" dirty="0" smtClean="0">
                  <a:latin typeface="Times New Roman" panose="02020603050405020304" pitchFamily="18" charset="0"/>
                  <a:cs typeface="Times New Roman" panose="02020603050405020304" pitchFamily="18" charset="0"/>
                </a:endParaRPr>
              </a:p>
              <a:p>
                <a:pPr lvl="1"/>
                <a:r>
                  <a:rPr lang="en-US" sz="1400" dirty="0" smtClean="0">
                    <a:latin typeface="Times New Roman" panose="02020603050405020304" pitchFamily="18" charset="0"/>
                    <a:cs typeface="Times New Roman" panose="02020603050405020304" pitchFamily="18" charset="0"/>
                  </a:rPr>
                  <a:t>So, the fractional uncertainty in</a:t>
                </a:r>
                <a:r>
                  <a:rPr lang="en-US" sz="1400" b="1" dirty="0">
                    <a:latin typeface="Times New Roman" panose="02020603050405020304" pitchFamily="18" charset="0"/>
                    <a:cs typeface="Times New Roman" panose="02020603050405020304" pitchFamily="18" charset="0"/>
                  </a:rPr>
                  <a:t> </a:t>
                </a:r>
                <a:r>
                  <a:rPr lang="en-US" sz="1400" b="1" dirty="0" err="1" smtClean="0">
                    <a:latin typeface="Times New Roman" panose="02020603050405020304" pitchFamily="18" charset="0"/>
                    <a:cs typeface="Times New Roman" panose="02020603050405020304" pitchFamily="18" charset="0"/>
                  </a:rPr>
                  <a:t>n</a:t>
                </a:r>
                <a:r>
                  <a:rPr lang="en-US" sz="1400" b="1" baseline="-25000" dirty="0" err="1" smtClean="0">
                    <a:latin typeface="Times New Roman" panose="02020603050405020304" pitchFamily="18" charset="0"/>
                    <a:cs typeface="Times New Roman" panose="02020603050405020304" pitchFamily="18" charset="0"/>
                  </a:rPr>
                  <a:t>t</a:t>
                </a:r>
                <a:r>
                  <a:rPr lang="en-US" sz="1400" dirty="0" smtClean="0">
                    <a:latin typeface="Times New Roman" panose="02020603050405020304" pitchFamily="18" charset="0"/>
                    <a:cs typeface="Times New Roman" panose="02020603050405020304" pitchFamily="18" charset="0"/>
                  </a:rPr>
                  <a:t> becomes smaller with increasing </a:t>
                </a:r>
                <a:r>
                  <a:rPr lang="en-US" sz="1400" b="1" dirty="0" err="1" smtClean="0">
                    <a:latin typeface="Times New Roman" panose="02020603050405020304" pitchFamily="18" charset="0"/>
                    <a:cs typeface="Times New Roman" panose="02020603050405020304" pitchFamily="18" charset="0"/>
                  </a:rPr>
                  <a:t>n</a:t>
                </a:r>
                <a:r>
                  <a:rPr lang="en-US" sz="1400" b="1" baseline="-25000" dirty="0" err="1" smtClean="0">
                    <a:latin typeface="Times New Roman" panose="02020603050405020304" pitchFamily="18" charset="0"/>
                    <a:cs typeface="Times New Roman" panose="02020603050405020304" pitchFamily="18" charset="0"/>
                  </a:rPr>
                  <a:t>t</a:t>
                </a:r>
                <a:r>
                  <a:rPr lang="en-US" sz="1400" b="1" dirty="0">
                    <a:latin typeface="Times New Roman" panose="02020603050405020304" pitchFamily="18" charset="0"/>
                    <a:cs typeface="Times New Roman" panose="02020603050405020304" pitchFamily="18" charset="0"/>
                  </a:rPr>
                  <a:t>;</a:t>
                </a:r>
                <a:r>
                  <a:rPr lang="en-US" sz="1400" b="1" dirty="0" smtClean="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  (</a:t>
                </a:r>
                <a14:m>
                  <m:oMath xmlns:m="http://schemas.openxmlformats.org/officeDocument/2006/math">
                    <m:rad>
                      <m:radPr>
                        <m:degHide m:val="on"/>
                        <m:ctrlPr>
                          <a:rPr lang="en-US" sz="1400" i="1" smtClean="0">
                            <a:latin typeface="Cambria Math" panose="02040503050406030204" pitchFamily="18" charset="0"/>
                            <a:cs typeface="Times New Roman" panose="02020603050405020304" pitchFamily="18" charset="0"/>
                          </a:rPr>
                        </m:ctrlPr>
                      </m:radPr>
                      <m:deg/>
                      <m:e>
                        <m:r>
                          <m:rPr>
                            <m:nor/>
                          </m:rPr>
                          <a:rPr lang="en-US" sz="1400" b="1" dirty="0">
                            <a:latin typeface="Times New Roman" panose="02020603050405020304" pitchFamily="18" charset="0"/>
                            <a:cs typeface="Times New Roman" panose="02020603050405020304" pitchFamily="18" charset="0"/>
                          </a:rPr>
                          <m:t>n</m:t>
                        </m:r>
                        <m:r>
                          <m:rPr>
                            <m:nor/>
                          </m:rPr>
                          <a:rPr lang="en-US" sz="1400" b="1" baseline="-25000" dirty="0">
                            <a:latin typeface="Times New Roman" panose="02020603050405020304" pitchFamily="18" charset="0"/>
                            <a:cs typeface="Times New Roman" panose="02020603050405020304" pitchFamily="18" charset="0"/>
                          </a:rPr>
                          <m:t>t</m:t>
                        </m:r>
                      </m:e>
                    </m:rad>
                  </m:oMath>
                </a14:m>
                <a:r>
                  <a:rPr lang="en-US" sz="1400" dirty="0" smtClean="0">
                    <a:latin typeface="Times New Roman" panose="02020603050405020304" pitchFamily="18" charset="0"/>
                    <a:cs typeface="Times New Roman" panose="02020603050405020304" pitchFamily="18" charset="0"/>
                  </a:rPr>
                  <a:t> /</a:t>
                </a:r>
                <a:r>
                  <a:rPr lang="en-US" sz="1400" b="1" dirty="0" err="1" smtClean="0">
                    <a:latin typeface="Times New Roman" panose="02020603050405020304" pitchFamily="18" charset="0"/>
                    <a:cs typeface="Times New Roman" panose="02020603050405020304" pitchFamily="18" charset="0"/>
                  </a:rPr>
                  <a:t>n</a:t>
                </a:r>
                <a:r>
                  <a:rPr lang="en-US" sz="1400" b="1" baseline="-25000" dirty="0" err="1" smtClean="0">
                    <a:latin typeface="Times New Roman" panose="02020603050405020304" pitchFamily="18" charset="0"/>
                    <a:cs typeface="Times New Roman" panose="02020603050405020304" pitchFamily="18" charset="0"/>
                  </a:rPr>
                  <a:t>t</a:t>
                </a:r>
                <a:r>
                  <a:rPr lang="en-US" sz="1400" b="1" baseline="-25000" dirty="0">
                    <a:latin typeface="Times New Roman" panose="02020603050405020304" pitchFamily="18" charset="0"/>
                    <a:cs typeface="Times New Roman" panose="02020603050405020304" pitchFamily="18" charset="0"/>
                  </a:rPr>
                  <a:t> </a:t>
                </a:r>
                <a:r>
                  <a:rPr lang="en-US" sz="1400" b="1" dirty="0" smtClean="0">
                    <a:latin typeface="Times New Roman" panose="02020603050405020304" pitchFamily="18" charset="0"/>
                    <a:cs typeface="Times New Roman" panose="02020603050405020304" pitchFamily="18" charset="0"/>
                  </a:rPr>
                  <a:t>)</a:t>
                </a:r>
                <a:r>
                  <a:rPr lang="en-US" sz="1400" b="1" baseline="-25000" dirty="0" smtClean="0">
                    <a:latin typeface="Times New Roman" panose="02020603050405020304" pitchFamily="18" charset="0"/>
                    <a:cs typeface="Times New Roman" panose="02020603050405020304" pitchFamily="18" charset="0"/>
                  </a:rPr>
                  <a:t>    </a:t>
                </a:r>
                <a:endParaRPr lang="en-US" sz="1400" dirty="0" smtClean="0">
                  <a:latin typeface="Times New Roman" panose="02020603050405020304" pitchFamily="18" charset="0"/>
                  <a:cs typeface="Times New Roman" panose="02020603050405020304" pitchFamily="18" charset="0"/>
                </a:endParaRPr>
              </a:p>
              <a:p>
                <a:pPr lvl="1"/>
                <a:r>
                  <a:rPr lang="en-US" sz="1400" dirty="0" smtClean="0">
                    <a:latin typeface="Times New Roman" panose="02020603050405020304" pitchFamily="18" charset="0"/>
                    <a:cs typeface="Times New Roman" panose="02020603050405020304" pitchFamily="18" charset="0"/>
                  </a:rPr>
                  <a:t>Note that </a:t>
                </a:r>
                <a:r>
                  <a:rPr lang="en-US" sz="1400" b="1" dirty="0" smtClean="0">
                    <a:latin typeface="Times New Roman" panose="02020603050405020304" pitchFamily="18" charset="0"/>
                    <a:cs typeface="Times New Roman" panose="02020603050405020304" pitchFamily="18" charset="0"/>
                  </a:rPr>
                  <a:t>µ</a:t>
                </a:r>
                <a:r>
                  <a:rPr lang="en-US" sz="1400" dirty="0" smtClean="0">
                    <a:latin typeface="Times New Roman" panose="02020603050405020304" pitchFamily="18" charset="0"/>
                    <a:cs typeface="Times New Roman" panose="02020603050405020304" pitchFamily="18" charset="0"/>
                  </a:rPr>
                  <a:t> can be constant for long periods (homogeneous Poisson process) or variable in time (inhomogeneous Poisson process)</a:t>
                </a:r>
              </a:p>
              <a:p>
                <a:r>
                  <a:rPr lang="en-US" sz="1400" dirty="0" smtClean="0">
                    <a:latin typeface="Times New Roman" panose="02020603050405020304" pitchFamily="18" charset="0"/>
                    <a:cs typeface="Times New Roman" panose="02020603050405020304" pitchFamily="18" charset="0"/>
                  </a:rPr>
                  <a:t>As an example, just because you see an event at high latitude or in the SAA, the high radiation likelihood location doesn’t, by itself, prove it was a radiation event.</a:t>
                </a:r>
              </a:p>
              <a:p>
                <a:r>
                  <a:rPr lang="en-US" sz="1400" dirty="0" smtClean="0">
                    <a:latin typeface="Times New Roman" panose="02020603050405020304" pitchFamily="18" charset="0"/>
                    <a:cs typeface="Times New Roman" panose="02020603050405020304" pitchFamily="18" charset="0"/>
                  </a:rPr>
                  <a:t>Similarly, you can’t conclude that an event observed in a low radiation likelihood location, like the western  Pacific or southeast Asia, isn’t a radiation event.</a:t>
                </a:r>
                <a:endParaRPr lang="en-US" sz="1400" b="1" dirty="0">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0" y="1600338"/>
                <a:ext cx="4222271" cy="5207656"/>
              </a:xfrm>
              <a:blipFill rotWithShape="0">
                <a:blip r:embed="rId2"/>
                <a:stretch>
                  <a:fillRect l="-144" t="-585" r="-722"/>
                </a:stretch>
              </a:blipFill>
            </p:spPr>
            <p:txBody>
              <a:bodyPr/>
              <a:lstStyle/>
              <a:p>
                <a:r>
                  <a:rPr lang="en-US">
                    <a:noFill/>
                  </a:rPr>
                  <a:t> </a:t>
                </a:r>
              </a:p>
            </p:txBody>
          </p:sp>
        </mc:Fallback>
      </mc:AlternateContent>
      <p:sp>
        <p:nvSpPr>
          <p:cNvPr id="4" name="Slide Number Placeholder 3"/>
          <p:cNvSpPr>
            <a:spLocks noGrp="1"/>
          </p:cNvSpPr>
          <p:nvPr>
            <p:ph type="sldNum" sz="quarter" idx="12"/>
          </p:nvPr>
        </p:nvSpPr>
        <p:spPr/>
        <p:txBody>
          <a:bodyPr/>
          <a:lstStyle/>
          <a:p>
            <a:fld id="{0D274322-44E6-41B3-A6C8-E4DC0D955498}" type="slidenum">
              <a:rPr lang="en-US" smtClean="0"/>
              <a:t>6</a:t>
            </a:fld>
            <a:endParaRPr lang="en-US"/>
          </a:p>
        </p:txBody>
      </p:sp>
      <p:pic>
        <p:nvPicPr>
          <p:cNvPr id="6" name="Picture 5"/>
          <p:cNvPicPr>
            <a:picLocks noChangeAspect="1"/>
          </p:cNvPicPr>
          <p:nvPr/>
        </p:nvPicPr>
        <p:blipFill>
          <a:blip r:embed="rId3"/>
          <a:stretch>
            <a:fillRect/>
          </a:stretch>
        </p:blipFill>
        <p:spPr>
          <a:xfrm>
            <a:off x="4248776" y="2531166"/>
            <a:ext cx="4778853" cy="2748179"/>
          </a:xfrm>
          <a:prstGeom prst="rect">
            <a:avLst/>
          </a:prstGeom>
        </p:spPr>
      </p:pic>
      <p:sp>
        <p:nvSpPr>
          <p:cNvPr id="5" name="TextBox 4"/>
          <p:cNvSpPr txBox="1"/>
          <p:nvPr/>
        </p:nvSpPr>
        <p:spPr>
          <a:xfrm>
            <a:off x="4640988" y="5511468"/>
            <a:ext cx="3994427" cy="646331"/>
          </a:xfrm>
          <a:prstGeom prst="rect">
            <a:avLst/>
          </a:prstGeom>
          <a:noFill/>
        </p:spPr>
        <p:txBody>
          <a:bodyPr wrap="none" rtlCol="0">
            <a:spAutoFit/>
          </a:bodyPr>
          <a:lstStyle/>
          <a:p>
            <a:r>
              <a:rPr lang="en-US" dirty="0" smtClean="0">
                <a:latin typeface="Times New Roman" panose="02020603050405020304" pitchFamily="18" charset="0"/>
                <a:cs typeface="Times New Roman" panose="02020603050405020304" pitchFamily="18" charset="0"/>
              </a:rPr>
              <a:t>Note that the most probable count for a </a:t>
            </a:r>
          </a:p>
          <a:p>
            <a:r>
              <a:rPr lang="en-US" dirty="0" smtClean="0">
                <a:latin typeface="Times New Roman" panose="02020603050405020304" pitchFamily="18" charset="0"/>
                <a:cs typeface="Times New Roman" panose="02020603050405020304" pitchFamily="18" charset="0"/>
              </a:rPr>
              <a:t>low likelihood event is 0</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1372674"/>
      </p:ext>
    </p:extLst>
  </p:cSld>
  <p:clrMapOvr>
    <a:masterClrMapping/>
  </p:clrMapOvr>
  <mc:AlternateContent xmlns:mc="http://schemas.openxmlformats.org/markup-compatibility/2006">
    <mc:Choice xmlns:p14="http://schemas.microsoft.com/office/powerpoint/2010/main" Requires="p14">
      <p:transition spd="slow" p14:dur="2000" advTm="137736"/>
    </mc:Choice>
    <mc:Fallback>
      <p:transition spd="slow" advTm="13773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16977" y="101060"/>
            <a:ext cx="4928839" cy="1325563"/>
          </a:xfrm>
        </p:spPr>
        <p:txBody>
          <a:bodyPr>
            <a:normAutofit fontScale="90000"/>
          </a:bodyPr>
          <a:lstStyle/>
          <a:p>
            <a:pPr lvl="0" algn="ctr" eaLnBrk="0" fontAlgn="base" hangingPunct="0">
              <a:lnSpc>
                <a:spcPct val="100000"/>
              </a:lnSpc>
              <a:spcAft>
                <a:spcPct val="0"/>
              </a:spcAft>
              <a:defRPr/>
            </a:pPr>
            <a:r>
              <a:rPr lang="en-US" altLang="en-US" sz="2800" b="1" kern="0" dirty="0"/>
              <a:t>Some General Features of Space </a:t>
            </a:r>
            <a:r>
              <a:rPr lang="en-US" altLang="en-US" sz="2800" b="1" kern="0" dirty="0" smtClean="0"/>
              <a:t>Radiation:</a:t>
            </a:r>
            <a:br>
              <a:rPr lang="en-US" altLang="en-US" sz="2800" b="1" kern="0" dirty="0" smtClean="0"/>
            </a:br>
            <a:r>
              <a:rPr lang="en-US" altLang="en-US" sz="2800" b="1" kern="0" dirty="0" smtClean="0"/>
              <a:t>Charged Particle Populations</a:t>
            </a:r>
            <a:endParaRPr lang="en-US" altLang="en-US" sz="2800" b="1" kern="0" dirty="0"/>
          </a:p>
        </p:txBody>
      </p:sp>
      <p:sp>
        <p:nvSpPr>
          <p:cNvPr id="4" name="Slide Number Placeholder 3"/>
          <p:cNvSpPr>
            <a:spLocks noGrp="1"/>
          </p:cNvSpPr>
          <p:nvPr>
            <p:ph type="sldNum" sz="quarter" idx="12"/>
          </p:nvPr>
        </p:nvSpPr>
        <p:spPr/>
        <p:txBody>
          <a:bodyPr/>
          <a:lstStyle/>
          <a:p>
            <a:fld id="{0D274322-44E6-41B3-A6C8-E4DC0D955498}" type="slidenum">
              <a:rPr lang="en-US" smtClean="0"/>
              <a:t>7</a:t>
            </a:fld>
            <a:endParaRPr lang="en-US"/>
          </a:p>
        </p:txBody>
      </p:sp>
      <p:pic>
        <p:nvPicPr>
          <p:cNvPr id="3" name="Picture 2"/>
          <p:cNvPicPr>
            <a:picLocks noChangeAspect="1"/>
          </p:cNvPicPr>
          <p:nvPr/>
        </p:nvPicPr>
        <p:blipFill rotWithShape="1">
          <a:blip r:embed="rId3"/>
          <a:srcRect r="40833"/>
          <a:stretch/>
        </p:blipFill>
        <p:spPr>
          <a:xfrm>
            <a:off x="1607616" y="1652082"/>
            <a:ext cx="6000478" cy="5132893"/>
          </a:xfrm>
          <a:prstGeom prst="rect">
            <a:avLst/>
          </a:prstGeom>
        </p:spPr>
      </p:pic>
    </p:spTree>
    <p:extLst>
      <p:ext uri="{BB962C8B-B14F-4D97-AF65-F5344CB8AC3E}">
        <p14:creationId xmlns:p14="http://schemas.microsoft.com/office/powerpoint/2010/main" val="217787069"/>
      </p:ext>
    </p:extLst>
  </p:cSld>
  <p:clrMapOvr>
    <a:masterClrMapping/>
  </p:clrMapOvr>
  <mc:AlternateContent xmlns:mc="http://schemas.openxmlformats.org/markup-compatibility/2006">
    <mc:Choice xmlns:p14="http://schemas.microsoft.com/office/powerpoint/2010/main" Requires="p14">
      <p:transition spd="slow" p14:dur="2000" advTm="59076"/>
    </mc:Choice>
    <mc:Fallback>
      <p:transition spd="slow" advTm="5907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Energetic Photons </a:t>
            </a:r>
            <a:endParaRPr lang="en-US" dirty="0"/>
          </a:p>
        </p:txBody>
      </p:sp>
      <p:sp>
        <p:nvSpPr>
          <p:cNvPr id="3" name="Content Placeholder 2"/>
          <p:cNvSpPr>
            <a:spLocks noGrp="1"/>
          </p:cNvSpPr>
          <p:nvPr>
            <p:ph idx="1"/>
          </p:nvPr>
        </p:nvSpPr>
        <p:spPr>
          <a:xfrm>
            <a:off x="380883" y="1626754"/>
            <a:ext cx="8337628" cy="4896709"/>
          </a:xfrm>
        </p:spPr>
        <p:txBody>
          <a:bodyPr>
            <a:noAutofit/>
          </a:bodyPr>
          <a:lstStyle/>
          <a:p>
            <a:r>
              <a:rPr lang="en-US" altLang="en-US" sz="1400" dirty="0">
                <a:latin typeface="Times New Roman" panose="02020603050405020304" pitchFamily="18" charset="0"/>
                <a:cs typeface="Times New Roman" panose="02020603050405020304" pitchFamily="18" charset="0"/>
              </a:rPr>
              <a:t>TID depends on the material mass adsorption coefficient, i.e. on how much mass the energy is deposited into – consider 1 m</a:t>
            </a:r>
            <a:r>
              <a:rPr lang="en-US" altLang="en-US" sz="1400" baseline="30000" dirty="0">
                <a:latin typeface="Times New Roman" panose="02020603050405020304" pitchFamily="18" charset="0"/>
                <a:cs typeface="Times New Roman" panose="02020603050405020304" pitchFamily="18" charset="0"/>
              </a:rPr>
              <a:t>2</a:t>
            </a:r>
            <a:r>
              <a:rPr lang="en-US" altLang="en-US" sz="1400" dirty="0">
                <a:latin typeface="Times New Roman" panose="02020603050405020304" pitchFamily="18" charset="0"/>
                <a:cs typeface="Times New Roman" panose="02020603050405020304" pitchFamily="18" charset="0"/>
              </a:rPr>
              <a:t> (10</a:t>
            </a:r>
            <a:r>
              <a:rPr lang="en-US" altLang="en-US" sz="1400" baseline="30000" dirty="0">
                <a:latin typeface="Times New Roman" panose="02020603050405020304" pitchFamily="18" charset="0"/>
                <a:cs typeface="Times New Roman" panose="02020603050405020304" pitchFamily="18" charset="0"/>
              </a:rPr>
              <a:t>4 </a:t>
            </a:r>
            <a:r>
              <a:rPr lang="en-US" altLang="en-US" sz="1400" dirty="0">
                <a:latin typeface="Times New Roman" panose="02020603050405020304" pitchFamily="18" charset="0"/>
                <a:cs typeface="Times New Roman" panose="02020603050405020304" pitchFamily="18" charset="0"/>
              </a:rPr>
              <a:t>cm</a:t>
            </a:r>
            <a:r>
              <a:rPr lang="en-US" altLang="en-US" sz="1400" baseline="30000" dirty="0">
                <a:latin typeface="Times New Roman" panose="02020603050405020304" pitchFamily="18" charset="0"/>
                <a:cs typeface="Times New Roman" panose="02020603050405020304" pitchFamily="18" charset="0"/>
              </a:rPr>
              <a:t>2</a:t>
            </a:r>
            <a:r>
              <a:rPr lang="en-US" altLang="en-US" sz="1400" dirty="0">
                <a:latin typeface="Times New Roman" panose="02020603050405020304" pitchFamily="18" charset="0"/>
                <a:cs typeface="Times New Roman" panose="02020603050405020304" pitchFamily="18" charset="0"/>
              </a:rPr>
              <a:t>) of material facing the sun (yes, there is a cosine and solar exposure time factor here)</a:t>
            </a:r>
          </a:p>
          <a:p>
            <a:pPr lvl="1"/>
            <a:r>
              <a:rPr lang="en-US" altLang="en-US" sz="1400" dirty="0">
                <a:latin typeface="Times New Roman" panose="02020603050405020304" pitchFamily="18" charset="0"/>
                <a:cs typeface="Times New Roman" panose="02020603050405020304" pitchFamily="18" charset="0"/>
              </a:rPr>
              <a:t> If 90% of the energy (10</a:t>
            </a:r>
            <a:r>
              <a:rPr lang="en-US" altLang="en-US" sz="1400" baseline="30000" dirty="0">
                <a:latin typeface="Times New Roman" panose="02020603050405020304" pitchFamily="18" charset="0"/>
                <a:cs typeface="Times New Roman" panose="02020603050405020304" pitchFamily="18" charset="0"/>
              </a:rPr>
              <a:t>-4</a:t>
            </a:r>
            <a:r>
              <a:rPr lang="en-US" altLang="en-US" sz="1400" dirty="0">
                <a:latin typeface="Times New Roman" panose="02020603050405020304" pitchFamily="18" charset="0"/>
                <a:cs typeface="Times New Roman" panose="02020603050405020304" pitchFamily="18" charset="0"/>
              </a:rPr>
              <a:t> W/m</a:t>
            </a:r>
            <a:r>
              <a:rPr lang="en-US" altLang="en-US" sz="1400" baseline="30000" dirty="0">
                <a:latin typeface="Times New Roman" panose="02020603050405020304" pitchFamily="18" charset="0"/>
                <a:cs typeface="Times New Roman" panose="02020603050405020304" pitchFamily="18" charset="0"/>
              </a:rPr>
              <a:t>2</a:t>
            </a:r>
            <a:r>
              <a:rPr lang="en-US" altLang="en-US" sz="1400" dirty="0">
                <a:latin typeface="Times New Roman" panose="02020603050405020304" pitchFamily="18" charset="0"/>
                <a:cs typeface="Times New Roman" panose="02020603050405020304" pitchFamily="18" charset="0"/>
              </a:rPr>
              <a:t>) is adsorbed in the top 10</a:t>
            </a:r>
            <a:r>
              <a:rPr lang="el-GR" altLang="en-US" sz="1400" dirty="0">
                <a:latin typeface="Times New Roman" panose="02020603050405020304" pitchFamily="18" charset="0"/>
                <a:cs typeface="Times New Roman" panose="02020603050405020304" pitchFamily="18" charset="0"/>
              </a:rPr>
              <a:t>μ</a:t>
            </a:r>
            <a:r>
              <a:rPr lang="en-US" altLang="en-US" sz="1400" dirty="0">
                <a:latin typeface="Times New Roman" panose="02020603050405020304" pitchFamily="18" charset="0"/>
                <a:cs typeface="Times New Roman" panose="02020603050405020304" pitchFamily="18" charset="0"/>
              </a:rPr>
              <a:t> (10</a:t>
            </a:r>
            <a:r>
              <a:rPr lang="en-US" altLang="en-US" sz="1400" baseline="30000" dirty="0">
                <a:latin typeface="Times New Roman" panose="02020603050405020304" pitchFamily="18" charset="0"/>
                <a:cs typeface="Times New Roman" panose="02020603050405020304" pitchFamily="18" charset="0"/>
              </a:rPr>
              <a:t>-3</a:t>
            </a:r>
            <a:r>
              <a:rPr lang="en-US" altLang="en-US" sz="1400" dirty="0">
                <a:latin typeface="Times New Roman" panose="02020603050405020304" pitchFamily="18" charset="0"/>
                <a:cs typeface="Times New Roman" panose="02020603050405020304" pitchFamily="18" charset="0"/>
              </a:rPr>
              <a:t> cm)  of a solid of density 1 then we have 1 </a:t>
            </a:r>
            <a:r>
              <a:rPr lang="en-US" altLang="en-US" sz="1400" dirty="0" err="1">
                <a:latin typeface="Times New Roman" panose="02020603050405020304" pitchFamily="18" charset="0"/>
                <a:cs typeface="Times New Roman" panose="02020603050405020304" pitchFamily="18" charset="0"/>
              </a:rPr>
              <a:t>cGy</a:t>
            </a:r>
            <a:r>
              <a:rPr lang="en-US" altLang="en-US" sz="1400" dirty="0">
                <a:latin typeface="Times New Roman" panose="02020603050405020304" pitchFamily="18" charset="0"/>
                <a:cs typeface="Times New Roman" panose="02020603050405020304" pitchFamily="18" charset="0"/>
              </a:rPr>
              <a:t>/sec</a:t>
            </a:r>
          </a:p>
          <a:p>
            <a:pPr lvl="1"/>
            <a:r>
              <a:rPr lang="en-US" altLang="en-US" sz="1400" dirty="0">
                <a:latin typeface="Times New Roman" panose="02020603050405020304" pitchFamily="18" charset="0"/>
                <a:cs typeface="Times New Roman" panose="02020603050405020304" pitchFamily="18" charset="0"/>
              </a:rPr>
              <a:t>If 90 % of the </a:t>
            </a:r>
            <a:r>
              <a:rPr lang="en-US" altLang="en-US" sz="1400" dirty="0" smtClean="0">
                <a:latin typeface="Times New Roman" panose="02020603050405020304" pitchFamily="18" charset="0"/>
                <a:cs typeface="Times New Roman" panose="02020603050405020304" pitchFamily="18" charset="0"/>
              </a:rPr>
              <a:t>energy (10</a:t>
            </a:r>
            <a:r>
              <a:rPr lang="en-US" altLang="en-US" sz="1400" baseline="30000" dirty="0" smtClean="0">
                <a:latin typeface="Times New Roman" panose="02020603050405020304" pitchFamily="18" charset="0"/>
                <a:cs typeface="Times New Roman" panose="02020603050405020304" pitchFamily="18" charset="0"/>
              </a:rPr>
              <a:t>-4</a:t>
            </a:r>
            <a:r>
              <a:rPr lang="en-US" altLang="en-US" sz="1400" dirty="0" smtClean="0">
                <a:latin typeface="Times New Roman" panose="02020603050405020304" pitchFamily="18" charset="0"/>
                <a:cs typeface="Times New Roman" panose="02020603050405020304" pitchFamily="18" charset="0"/>
              </a:rPr>
              <a:t> W/m</a:t>
            </a:r>
            <a:r>
              <a:rPr lang="en-US" altLang="en-US" sz="1400" baseline="30000" dirty="0" smtClean="0">
                <a:latin typeface="Times New Roman" panose="02020603050405020304" pitchFamily="18" charset="0"/>
                <a:cs typeface="Times New Roman" panose="02020603050405020304" pitchFamily="18" charset="0"/>
              </a:rPr>
              <a:t>2</a:t>
            </a:r>
            <a:r>
              <a:rPr lang="en-US" altLang="en-US" sz="1400" dirty="0" smtClean="0">
                <a:latin typeface="Times New Roman" panose="02020603050405020304" pitchFamily="18" charset="0"/>
                <a:cs typeface="Times New Roman" panose="02020603050405020304" pitchFamily="18" charset="0"/>
              </a:rPr>
              <a:t>) is </a:t>
            </a:r>
            <a:r>
              <a:rPr lang="en-US" altLang="en-US" sz="1400" dirty="0">
                <a:latin typeface="Times New Roman" panose="02020603050405020304" pitchFamily="18" charset="0"/>
                <a:cs typeface="Times New Roman" panose="02020603050405020304" pitchFamily="18" charset="0"/>
              </a:rPr>
              <a:t>deposited in the top 10 cm then the dose rate is 10</a:t>
            </a:r>
            <a:r>
              <a:rPr lang="en-US" altLang="en-US" sz="1400" baseline="30000" dirty="0">
                <a:latin typeface="Times New Roman" panose="02020603050405020304" pitchFamily="18" charset="0"/>
                <a:cs typeface="Times New Roman" panose="02020603050405020304" pitchFamily="18" charset="0"/>
              </a:rPr>
              <a:t>-4 </a:t>
            </a:r>
            <a:r>
              <a:rPr lang="en-US" altLang="en-US" sz="1400" dirty="0" err="1" smtClean="0">
                <a:latin typeface="Times New Roman" panose="02020603050405020304" pitchFamily="18" charset="0"/>
                <a:cs typeface="Times New Roman" panose="02020603050405020304" pitchFamily="18" charset="0"/>
              </a:rPr>
              <a:t>cGy</a:t>
            </a:r>
            <a:r>
              <a:rPr lang="en-US" altLang="en-US" sz="1400" dirty="0" smtClean="0">
                <a:latin typeface="Times New Roman" panose="02020603050405020304" pitchFamily="18" charset="0"/>
                <a:cs typeface="Times New Roman" panose="02020603050405020304" pitchFamily="18" charset="0"/>
              </a:rPr>
              <a:t>/sec</a:t>
            </a:r>
          </a:p>
          <a:p>
            <a:pPr lvl="1"/>
            <a:r>
              <a:rPr lang="en-US" altLang="en-US" sz="1400" b="1" dirty="0" smtClean="0">
                <a:latin typeface="Times New Roman" panose="02020603050405020304" pitchFamily="18" charset="0"/>
                <a:cs typeface="Times New Roman" panose="02020603050405020304" pitchFamily="18" charset="0"/>
              </a:rPr>
              <a:t>Example -  solar x-rays contribute about 20% to total ISS external surface dose</a:t>
            </a:r>
          </a:p>
          <a:p>
            <a:pPr lvl="1"/>
            <a:r>
              <a:rPr lang="en-US" altLang="en-US" sz="1400" b="1" dirty="0">
                <a:latin typeface="Times New Roman" panose="02020603050405020304" pitchFamily="18" charset="0"/>
                <a:cs typeface="Times New Roman" panose="02020603050405020304" pitchFamily="18" charset="0"/>
                <a:hlinkClick r:id="rId2"/>
              </a:rPr>
              <a:t>http://</a:t>
            </a:r>
            <a:r>
              <a:rPr lang="en-US" altLang="en-US" sz="1400" b="1" dirty="0" smtClean="0">
                <a:latin typeface="Times New Roman" panose="02020603050405020304" pitchFamily="18" charset="0"/>
                <a:cs typeface="Times New Roman" panose="02020603050405020304" pitchFamily="18" charset="0"/>
                <a:hlinkClick r:id="rId2"/>
              </a:rPr>
              <a:t>www.swpc.noaa.gov/products/goes-x-ray-flux</a:t>
            </a:r>
            <a:r>
              <a:rPr lang="en-US" altLang="en-US" sz="1400" b="1" dirty="0" smtClean="0">
                <a:latin typeface="Times New Roman" panose="02020603050405020304" pitchFamily="18" charset="0"/>
                <a:cs typeface="Times New Roman" panose="02020603050405020304" pitchFamily="18" charset="0"/>
              </a:rPr>
              <a:t> </a:t>
            </a:r>
            <a:endParaRPr lang="en-US" altLang="en-US" sz="1400" b="1"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solidFill>
                  <a:prstClr val="black">
                    <a:tint val="75000"/>
                  </a:prstClr>
                </a:solidFill>
              </a:rPr>
              <a:pPr/>
              <a:t>8</a:t>
            </a:fld>
            <a:endParaRPr lang="en-US">
              <a:solidFill>
                <a:prstClr val="black">
                  <a:tint val="75000"/>
                </a:prstClr>
              </a:solidFill>
            </a:endParaRPr>
          </a:p>
        </p:txBody>
      </p:sp>
      <p:pic>
        <p:nvPicPr>
          <p:cNvPr id="5" name="Picture 4"/>
          <p:cNvPicPr>
            <a:picLocks noChangeAspect="1"/>
          </p:cNvPicPr>
          <p:nvPr/>
        </p:nvPicPr>
        <p:blipFill>
          <a:blip r:embed="rId3"/>
          <a:stretch>
            <a:fillRect/>
          </a:stretch>
        </p:blipFill>
        <p:spPr>
          <a:xfrm>
            <a:off x="1163231" y="3350335"/>
            <a:ext cx="6772932" cy="3507665"/>
          </a:xfrm>
          <a:prstGeom prst="rect">
            <a:avLst/>
          </a:prstGeom>
        </p:spPr>
      </p:pic>
    </p:spTree>
    <p:extLst>
      <p:ext uri="{BB962C8B-B14F-4D97-AF65-F5344CB8AC3E}">
        <p14:creationId xmlns:p14="http://schemas.microsoft.com/office/powerpoint/2010/main" val="3847943997"/>
      </p:ext>
    </p:extLst>
  </p:cSld>
  <p:clrMapOvr>
    <a:masterClrMapping/>
  </p:clrMapOvr>
  <mc:AlternateContent xmlns:mc="http://schemas.openxmlformats.org/markup-compatibility/2006">
    <mc:Choice xmlns:p14="http://schemas.microsoft.com/office/powerpoint/2010/main" Requires="p14">
      <p:transition spd="slow" p14:dur="2000" advTm="101764"/>
    </mc:Choice>
    <mc:Fallback>
      <p:transition spd="slow" advTm="10176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451869"/>
          </a:xfrm>
        </p:spPr>
        <p:txBody>
          <a:bodyPr>
            <a:normAutofit/>
          </a:bodyPr>
          <a:lstStyle/>
          <a:p>
            <a:pPr lvl="0" algn="ctr" fontAlgn="base">
              <a:lnSpc>
                <a:spcPct val="100000"/>
              </a:lnSpc>
              <a:spcAft>
                <a:spcPct val="0"/>
              </a:spcAft>
              <a:defRPr/>
            </a:pPr>
            <a:r>
              <a:rPr lang="en-US" sz="2700" b="1" kern="0" dirty="0" smtClean="0">
                <a:ea typeface="+mn-ea"/>
              </a:rPr>
              <a:t>Radiation Belts</a:t>
            </a:r>
            <a:br>
              <a:rPr lang="en-US" sz="2700" b="1" kern="0" dirty="0" smtClean="0">
                <a:ea typeface="+mn-ea"/>
              </a:rPr>
            </a:br>
            <a:endParaRPr lang="en-US" sz="2200" dirty="0"/>
          </a:p>
        </p:txBody>
      </p:sp>
      <p:sp>
        <p:nvSpPr>
          <p:cNvPr id="9" name="Slide Number Placeholder 8"/>
          <p:cNvSpPr>
            <a:spLocks noGrp="1"/>
          </p:cNvSpPr>
          <p:nvPr>
            <p:ph type="sldNum" sz="quarter" idx="12"/>
          </p:nvPr>
        </p:nvSpPr>
        <p:spPr/>
        <p:txBody>
          <a:bodyPr/>
          <a:lstStyle/>
          <a:p>
            <a:fld id="{0D274322-44E6-41B3-A6C8-E4DC0D955498}" type="slidenum">
              <a:rPr lang="en-US" smtClean="0"/>
              <a:t>9</a:t>
            </a:fld>
            <a:endParaRPr lang="en-US"/>
          </a:p>
        </p:txBody>
      </p:sp>
      <p:sp>
        <p:nvSpPr>
          <p:cNvPr id="4" name="Rectangle 3"/>
          <p:cNvSpPr/>
          <p:nvPr/>
        </p:nvSpPr>
        <p:spPr>
          <a:xfrm>
            <a:off x="64294" y="1589943"/>
            <a:ext cx="2247453" cy="5213735"/>
          </a:xfrm>
          <a:prstGeom prst="rect">
            <a:avLst/>
          </a:prstGeom>
        </p:spPr>
        <p:txBody>
          <a:bodyPr wrap="square">
            <a:spAutoFit/>
          </a:bodyPr>
          <a:lstStyle/>
          <a:p>
            <a:pPr marL="171450" indent="-171450">
              <a:spcBef>
                <a:spcPct val="20000"/>
              </a:spcBef>
              <a:buFont typeface="Arial" panose="020B0604020202020204" pitchFamily="34" charset="0"/>
              <a:buChar char="•"/>
            </a:pPr>
            <a:r>
              <a:rPr lang="en-US" sz="1600" dirty="0" smtClean="0">
                <a:solidFill>
                  <a:prstClr val="black"/>
                </a:solidFill>
                <a:latin typeface="Times New Roman" panose="02020603050405020304" pitchFamily="18" charset="0"/>
                <a:cs typeface="Times New Roman" panose="02020603050405020304" pitchFamily="18" charset="0"/>
              </a:rPr>
              <a:t>Confined to planetary radiation belts</a:t>
            </a:r>
          </a:p>
          <a:p>
            <a:pPr marL="171450" indent="-171450">
              <a:spcBef>
                <a:spcPct val="20000"/>
              </a:spcBef>
              <a:buFont typeface="Arial" panose="020B0604020202020204" pitchFamily="34" charset="0"/>
              <a:buChar char="•"/>
            </a:pPr>
            <a:r>
              <a:rPr lang="en-US" sz="1600" dirty="0" smtClean="0">
                <a:solidFill>
                  <a:prstClr val="black"/>
                </a:solidFill>
                <a:latin typeface="Times New Roman" panose="02020603050405020304" pitchFamily="18" charset="0"/>
                <a:cs typeface="Times New Roman" panose="02020603050405020304" pitchFamily="18" charset="0"/>
              </a:rPr>
              <a:t>Origin </a:t>
            </a:r>
            <a:r>
              <a:rPr lang="en-US" sz="1600" dirty="0">
                <a:solidFill>
                  <a:prstClr val="black"/>
                </a:solidFill>
                <a:latin typeface="Times New Roman" panose="02020603050405020304" pitchFamily="18" charset="0"/>
                <a:cs typeface="Times New Roman" panose="02020603050405020304" pitchFamily="18" charset="0"/>
              </a:rPr>
              <a:t>– </a:t>
            </a:r>
            <a:r>
              <a:rPr lang="en-US" sz="1600" dirty="0" smtClean="0">
                <a:solidFill>
                  <a:prstClr val="black"/>
                </a:solidFill>
                <a:latin typeface="Times New Roman" panose="02020603050405020304" pitchFamily="18" charset="0"/>
                <a:cs typeface="Times New Roman" panose="02020603050405020304" pitchFamily="18" charset="0"/>
              </a:rPr>
              <a:t>uncertain </a:t>
            </a:r>
            <a:r>
              <a:rPr lang="en-US" sz="1600" dirty="0">
                <a:solidFill>
                  <a:prstClr val="black"/>
                </a:solidFill>
                <a:latin typeface="Times New Roman" panose="02020603050405020304" pitchFamily="18" charset="0"/>
                <a:cs typeface="Times New Roman" panose="02020603050405020304" pitchFamily="18" charset="0"/>
              </a:rPr>
              <a:t>at this time </a:t>
            </a:r>
            <a:r>
              <a:rPr lang="en-US" altLang="en-US" sz="1600" dirty="0">
                <a:latin typeface="Times New Roman" panose="02020603050405020304" pitchFamily="18" charset="0"/>
                <a:cs typeface="Times New Roman" panose="02020603050405020304" pitchFamily="18" charset="0"/>
              </a:rPr>
              <a:t>– </a:t>
            </a:r>
            <a:r>
              <a:rPr lang="en-US" sz="1600" dirty="0" smtClean="0">
                <a:solidFill>
                  <a:prstClr val="black"/>
                </a:solidFill>
                <a:latin typeface="Times New Roman" panose="02020603050405020304" pitchFamily="18" charset="0"/>
                <a:cs typeface="Times New Roman" panose="02020603050405020304" pitchFamily="18" charset="0"/>
              </a:rPr>
              <a:t>some </a:t>
            </a:r>
            <a:r>
              <a:rPr lang="en-US" sz="1600" dirty="0">
                <a:solidFill>
                  <a:prstClr val="black"/>
                </a:solidFill>
                <a:latin typeface="Times New Roman" panose="02020603050405020304" pitchFamily="18" charset="0"/>
                <a:cs typeface="Times New Roman" panose="02020603050405020304" pitchFamily="18" charset="0"/>
              </a:rPr>
              <a:t>contribution from decay of neutrons produced by GCR interactions with </a:t>
            </a:r>
            <a:r>
              <a:rPr lang="en-US" sz="1600" dirty="0" smtClean="0">
                <a:solidFill>
                  <a:prstClr val="black"/>
                </a:solidFill>
                <a:latin typeface="Times New Roman" panose="02020603050405020304" pitchFamily="18" charset="0"/>
                <a:cs typeface="Times New Roman" panose="02020603050405020304" pitchFamily="18" charset="0"/>
              </a:rPr>
              <a:t>Earth’s </a:t>
            </a:r>
            <a:r>
              <a:rPr lang="en-US" sz="1600" dirty="0">
                <a:solidFill>
                  <a:prstClr val="black"/>
                </a:solidFill>
                <a:latin typeface="Times New Roman" panose="02020603050405020304" pitchFamily="18" charset="0"/>
                <a:cs typeface="Times New Roman" panose="02020603050405020304" pitchFamily="18" charset="0"/>
              </a:rPr>
              <a:t>atmosphere and some from capture of solar particle event protons and electrons</a:t>
            </a: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Composition – </a:t>
            </a:r>
            <a:r>
              <a:rPr lang="en-US" sz="1600" b="1" dirty="0">
                <a:solidFill>
                  <a:srgbClr val="C00000"/>
                </a:solidFill>
                <a:latin typeface="Times New Roman" panose="02020603050405020304" pitchFamily="18" charset="0"/>
                <a:cs typeface="Times New Roman" panose="02020603050405020304" pitchFamily="18" charset="0"/>
              </a:rPr>
              <a:t>p</a:t>
            </a:r>
            <a:r>
              <a:rPr lang="en-US" sz="1600" b="1" dirty="0" smtClean="0">
                <a:solidFill>
                  <a:srgbClr val="C00000"/>
                </a:solidFill>
                <a:latin typeface="Times New Roman" panose="02020603050405020304" pitchFamily="18" charset="0"/>
                <a:cs typeface="Times New Roman" panose="02020603050405020304" pitchFamily="18" charset="0"/>
              </a:rPr>
              <a:t>rotons </a:t>
            </a:r>
            <a:r>
              <a:rPr lang="en-US" sz="1600" b="1" dirty="0">
                <a:solidFill>
                  <a:srgbClr val="C00000"/>
                </a:solidFill>
                <a:latin typeface="Times New Roman" panose="02020603050405020304" pitchFamily="18" charset="0"/>
                <a:cs typeface="Times New Roman" panose="02020603050405020304" pitchFamily="18" charset="0"/>
              </a:rPr>
              <a:t>and electrons for the most part</a:t>
            </a: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Flux and </a:t>
            </a:r>
            <a:r>
              <a:rPr lang="en-US" sz="1600" dirty="0" err="1">
                <a:solidFill>
                  <a:prstClr val="black"/>
                </a:solidFill>
                <a:latin typeface="Times New Roman" panose="02020603050405020304" pitchFamily="18" charset="0"/>
                <a:cs typeface="Times New Roman" panose="02020603050405020304" pitchFamily="18" charset="0"/>
              </a:rPr>
              <a:t>fluence</a:t>
            </a:r>
            <a:r>
              <a:rPr lang="en-US" sz="1600" dirty="0">
                <a:solidFill>
                  <a:prstClr val="black"/>
                </a:solidFill>
                <a:latin typeface="Times New Roman" panose="02020603050405020304" pitchFamily="18" charset="0"/>
                <a:cs typeface="Times New Roman" panose="02020603050405020304" pitchFamily="18" charset="0"/>
              </a:rPr>
              <a:t> – </a:t>
            </a:r>
            <a:r>
              <a:rPr lang="en-US" sz="1600" b="1" dirty="0" smtClean="0">
                <a:solidFill>
                  <a:srgbClr val="C00000"/>
                </a:solidFill>
                <a:latin typeface="Times New Roman" panose="02020603050405020304" pitchFamily="18" charset="0"/>
                <a:cs typeface="Times New Roman" panose="02020603050405020304" pitchFamily="18" charset="0"/>
              </a:rPr>
              <a:t>up </a:t>
            </a:r>
            <a:r>
              <a:rPr lang="en-US" sz="1600" b="1" dirty="0">
                <a:solidFill>
                  <a:srgbClr val="C00000"/>
                </a:solidFill>
                <a:latin typeface="Times New Roman" panose="02020603050405020304" pitchFamily="18" charset="0"/>
                <a:cs typeface="Times New Roman" panose="02020603050405020304" pitchFamily="18" charset="0"/>
              </a:rPr>
              <a:t>to </a:t>
            </a:r>
            <a:r>
              <a:rPr lang="en-US" sz="1600" b="1" dirty="0" smtClean="0">
                <a:solidFill>
                  <a:srgbClr val="C00000"/>
                </a:solidFill>
                <a:latin typeface="Times New Roman" panose="02020603050405020304" pitchFamily="18" charset="0"/>
                <a:cs typeface="Times New Roman" panose="02020603050405020304" pitchFamily="18" charset="0"/>
              </a:rPr>
              <a:t>10</a:t>
            </a:r>
            <a:r>
              <a:rPr lang="en-US" sz="1600" b="1" baseline="30000" dirty="0" smtClean="0">
                <a:solidFill>
                  <a:srgbClr val="C00000"/>
                </a:solidFill>
                <a:latin typeface="Times New Roman" panose="02020603050405020304" pitchFamily="18" charset="0"/>
                <a:cs typeface="Times New Roman" panose="02020603050405020304" pitchFamily="18" charset="0"/>
              </a:rPr>
              <a:t>6 </a:t>
            </a:r>
            <a:r>
              <a:rPr lang="en-US" sz="1600" b="1" dirty="0" smtClean="0">
                <a:solidFill>
                  <a:srgbClr val="C00000"/>
                </a:solidFill>
                <a:latin typeface="Times New Roman" panose="02020603050405020304" pitchFamily="18" charset="0"/>
                <a:cs typeface="Times New Roman" panose="02020603050405020304" pitchFamily="18" charset="0"/>
              </a:rPr>
              <a:t>to 10</a:t>
            </a:r>
            <a:r>
              <a:rPr lang="en-US" sz="1600" b="1" baseline="30000" dirty="0">
                <a:solidFill>
                  <a:srgbClr val="C00000"/>
                </a:solidFill>
                <a:latin typeface="Times New Roman" panose="02020603050405020304" pitchFamily="18" charset="0"/>
                <a:cs typeface="Times New Roman" panose="02020603050405020304" pitchFamily="18" charset="0"/>
              </a:rPr>
              <a:t>8</a:t>
            </a:r>
            <a:r>
              <a:rPr lang="en-US" sz="1600" b="1" dirty="0" smtClean="0">
                <a:solidFill>
                  <a:srgbClr val="C00000"/>
                </a:solidFill>
                <a:latin typeface="Times New Roman" panose="02020603050405020304" pitchFamily="18" charset="0"/>
                <a:cs typeface="Times New Roman" panose="02020603050405020304" pitchFamily="18" charset="0"/>
              </a:rPr>
              <a:t> per </a:t>
            </a:r>
            <a:r>
              <a:rPr lang="en-US" sz="1600" b="1" dirty="0">
                <a:solidFill>
                  <a:srgbClr val="C00000"/>
                </a:solidFill>
                <a:latin typeface="Times New Roman" panose="02020603050405020304" pitchFamily="18" charset="0"/>
                <a:cs typeface="Times New Roman" panose="02020603050405020304" pitchFamily="18" charset="0"/>
              </a:rPr>
              <a:t>cm</a:t>
            </a:r>
            <a:r>
              <a:rPr lang="en-US" sz="1600" b="1" baseline="30000" dirty="0">
                <a:solidFill>
                  <a:srgbClr val="C00000"/>
                </a:solidFill>
                <a:latin typeface="Times New Roman" panose="02020603050405020304" pitchFamily="18" charset="0"/>
                <a:cs typeface="Times New Roman" panose="02020603050405020304" pitchFamily="18" charset="0"/>
              </a:rPr>
              <a:t>2</a:t>
            </a:r>
            <a:r>
              <a:rPr lang="en-US" sz="1600" b="1" dirty="0">
                <a:solidFill>
                  <a:srgbClr val="C00000"/>
                </a:solidFill>
                <a:latin typeface="Times New Roman" panose="02020603050405020304" pitchFamily="18" charset="0"/>
                <a:cs typeface="Times New Roman" panose="02020603050405020304" pitchFamily="18" charset="0"/>
              </a:rPr>
              <a:t>/sec </a:t>
            </a: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Energy and spectrum – </a:t>
            </a:r>
            <a:r>
              <a:rPr lang="en-US" sz="1600" b="1" dirty="0" smtClean="0">
                <a:solidFill>
                  <a:srgbClr val="C00000"/>
                </a:solidFill>
                <a:latin typeface="Times New Roman" panose="02020603050405020304" pitchFamily="18" charset="0"/>
                <a:cs typeface="Times New Roman" panose="02020603050405020304" pitchFamily="18" charset="0"/>
              </a:rPr>
              <a:t>10 </a:t>
            </a:r>
            <a:r>
              <a:rPr lang="en-US" sz="1600" b="1" dirty="0">
                <a:solidFill>
                  <a:srgbClr val="C00000"/>
                </a:solidFill>
                <a:latin typeface="Times New Roman" panose="02020603050405020304" pitchFamily="18" charset="0"/>
                <a:cs typeface="Times New Roman" panose="02020603050405020304" pitchFamily="18" charset="0"/>
              </a:rPr>
              <a:t>MeV to 100 MeV </a:t>
            </a:r>
          </a:p>
        </p:txBody>
      </p:sp>
      <p:pic>
        <p:nvPicPr>
          <p:cNvPr id="3" name="Picture 2"/>
          <p:cNvPicPr>
            <a:picLocks noChangeAspect="1"/>
          </p:cNvPicPr>
          <p:nvPr/>
        </p:nvPicPr>
        <p:blipFill>
          <a:blip r:embed="rId2"/>
          <a:stretch>
            <a:fillRect/>
          </a:stretch>
        </p:blipFill>
        <p:spPr>
          <a:xfrm>
            <a:off x="5493542" y="2528097"/>
            <a:ext cx="3482475" cy="2179634"/>
          </a:xfrm>
          <a:prstGeom prst="rect">
            <a:avLst/>
          </a:prstGeom>
        </p:spPr>
      </p:pic>
      <p:sp>
        <p:nvSpPr>
          <p:cNvPr id="5" name="Rectangle 4"/>
          <p:cNvSpPr/>
          <p:nvPr/>
        </p:nvSpPr>
        <p:spPr>
          <a:xfrm>
            <a:off x="5493542" y="4760185"/>
            <a:ext cx="3482475" cy="553998"/>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http://propagation.ece.gatech.edu/ECE6390/project/Fall2012/Team06/Webpage%20Folder/Webpage%20Folder/riskmitigation.html</a:t>
            </a:r>
          </a:p>
        </p:txBody>
      </p:sp>
      <p:pic>
        <p:nvPicPr>
          <p:cNvPr id="7" name="Picture 6"/>
          <p:cNvPicPr>
            <a:picLocks noChangeAspect="1"/>
          </p:cNvPicPr>
          <p:nvPr/>
        </p:nvPicPr>
        <p:blipFill>
          <a:blip r:embed="rId3"/>
          <a:stretch>
            <a:fillRect/>
          </a:stretch>
        </p:blipFill>
        <p:spPr>
          <a:xfrm>
            <a:off x="2311747" y="2114550"/>
            <a:ext cx="3181795" cy="3864769"/>
          </a:xfrm>
          <a:prstGeom prst="rect">
            <a:avLst/>
          </a:prstGeom>
        </p:spPr>
      </p:pic>
      <p:sp>
        <p:nvSpPr>
          <p:cNvPr id="8" name="Rectangle 7"/>
          <p:cNvSpPr/>
          <p:nvPr/>
        </p:nvSpPr>
        <p:spPr>
          <a:xfrm>
            <a:off x="2705265" y="6042261"/>
            <a:ext cx="2394758" cy="461665"/>
          </a:xfrm>
          <a:prstGeom prst="rect">
            <a:avLst/>
          </a:prstGeom>
        </p:spPr>
        <p:txBody>
          <a:bodyPr wrap="none">
            <a:spAutoFit/>
          </a:bodyPr>
          <a:lstStyle/>
          <a:p>
            <a:pPr lvl="0" fontAlgn="base">
              <a:spcBef>
                <a:spcPct val="0"/>
              </a:spcBef>
              <a:spcAft>
                <a:spcPct val="0"/>
              </a:spcAft>
            </a:pPr>
            <a:r>
              <a:rPr lang="en-US" altLang="en-US" sz="1200" dirty="0">
                <a:solidFill>
                  <a:srgbClr val="000000"/>
                </a:solidFill>
                <a:latin typeface="Times New Roman" panose="02020603050405020304" pitchFamily="18" charset="0"/>
                <a:cs typeface="Times New Roman" panose="02020603050405020304" pitchFamily="18" charset="0"/>
              </a:rPr>
              <a:t>TID (Si) under 4 mm Al vs. </a:t>
            </a:r>
            <a:r>
              <a:rPr lang="en-US" altLang="en-US" sz="1200" dirty="0" smtClean="0">
                <a:solidFill>
                  <a:srgbClr val="000000"/>
                </a:solidFill>
                <a:latin typeface="Times New Roman" panose="02020603050405020304" pitchFamily="18" charset="0"/>
                <a:cs typeface="Times New Roman" panose="02020603050405020304" pitchFamily="18" charset="0"/>
              </a:rPr>
              <a:t>altitude</a:t>
            </a:r>
          </a:p>
          <a:p>
            <a:pPr lvl="0" fontAlgn="base">
              <a:spcBef>
                <a:spcPct val="0"/>
              </a:spcBef>
              <a:spcAft>
                <a:spcPct val="0"/>
              </a:spcAft>
            </a:pPr>
            <a:r>
              <a:rPr lang="en-US" altLang="en-US" sz="1200" dirty="0" smtClean="0">
                <a:solidFill>
                  <a:srgbClr val="000000"/>
                </a:solidFill>
                <a:latin typeface="Times New Roman" panose="02020603050405020304" pitchFamily="18" charset="0"/>
                <a:cs typeface="Times New Roman" panose="02020603050405020304" pitchFamily="18" charset="0"/>
              </a:rPr>
              <a:t>                 ESA SPENVIS</a:t>
            </a:r>
            <a:endParaRPr lang="en-US" altLang="en-US" sz="1200" dirty="0">
              <a:solidFill>
                <a:srgbClr val="000000"/>
              </a:solidFill>
              <a:latin typeface="Times New Roman" panose="02020603050405020304" pitchFamily="18" charset="0"/>
              <a:cs typeface="Times New Roman" panose="02020603050405020304" pitchFamily="18" charset="0"/>
            </a:endParaRPr>
          </a:p>
        </p:txBody>
      </p:sp>
      <p:sp>
        <p:nvSpPr>
          <p:cNvPr id="10" name="Rectangle 9"/>
          <p:cNvSpPr/>
          <p:nvPr/>
        </p:nvSpPr>
        <p:spPr>
          <a:xfrm>
            <a:off x="5100023" y="1660331"/>
            <a:ext cx="3617913" cy="276999"/>
          </a:xfrm>
          <a:prstGeom prst="rect">
            <a:avLst/>
          </a:prstGeom>
        </p:spPr>
        <p:txBody>
          <a:bodyPr wrap="none">
            <a:spAutoFit/>
          </a:bodyPr>
          <a:lstStyle/>
          <a:p>
            <a:pPr lvl="0"/>
            <a:r>
              <a:rPr lang="en-US" sz="1200" dirty="0">
                <a:solidFill>
                  <a:prstClr val="black"/>
                </a:solidFill>
                <a:latin typeface="Times New Roman" panose="02020603050405020304" pitchFamily="18" charset="0"/>
                <a:cs typeface="Times New Roman" panose="02020603050405020304" pitchFamily="18" charset="0"/>
                <a:hlinkClick r:id="rId4"/>
              </a:rPr>
              <a:t>http://www.swpc.noaa.gov/products/goes-electron-flux</a:t>
            </a:r>
            <a:r>
              <a:rPr lang="en-US" sz="12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260309372"/>
      </p:ext>
    </p:extLst>
  </p:cSld>
  <p:clrMapOvr>
    <a:masterClrMapping/>
  </p:clrMapOvr>
  <mc:AlternateContent xmlns:mc="http://schemas.openxmlformats.org/markup-compatibility/2006">
    <mc:Choice xmlns:p14="http://schemas.microsoft.com/office/powerpoint/2010/main" Requires="p14">
      <p:transition spd="slow" p14:dur="2000" advTm="56315"/>
    </mc:Choice>
    <mc:Fallback>
      <p:transition spd="slow" advTm="5631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451869"/>
          </a:xfrm>
        </p:spPr>
        <p:txBody>
          <a:bodyPr>
            <a:normAutofit/>
          </a:bodyPr>
          <a:lstStyle/>
          <a:p>
            <a:pPr lvl="0" algn="ctr" fontAlgn="base">
              <a:lnSpc>
                <a:spcPct val="100000"/>
              </a:lnSpc>
              <a:spcAft>
                <a:spcPct val="0"/>
              </a:spcAft>
              <a:defRPr/>
            </a:pPr>
            <a:r>
              <a:rPr lang="en-US" sz="2700" b="1" kern="0" dirty="0" smtClean="0">
                <a:ea typeface="+mn-ea"/>
              </a:rPr>
              <a:t>Solar Particle Events</a:t>
            </a:r>
            <a:br>
              <a:rPr lang="en-US" sz="2700" b="1" kern="0" dirty="0" smtClean="0">
                <a:ea typeface="+mn-ea"/>
              </a:rPr>
            </a:br>
            <a:endParaRPr lang="en-US" sz="2200" dirty="0"/>
          </a:p>
        </p:txBody>
      </p:sp>
      <p:sp>
        <p:nvSpPr>
          <p:cNvPr id="9" name="Slide Number Placeholder 8"/>
          <p:cNvSpPr>
            <a:spLocks noGrp="1"/>
          </p:cNvSpPr>
          <p:nvPr>
            <p:ph type="sldNum" sz="quarter" idx="12"/>
          </p:nvPr>
        </p:nvSpPr>
        <p:spPr/>
        <p:txBody>
          <a:bodyPr/>
          <a:lstStyle/>
          <a:p>
            <a:fld id="{0D274322-44E6-41B3-A6C8-E4DC0D955498}" type="slidenum">
              <a:rPr lang="en-US" smtClean="0"/>
              <a:t>10</a:t>
            </a:fld>
            <a:endParaRPr lang="en-US"/>
          </a:p>
        </p:txBody>
      </p:sp>
      <p:sp>
        <p:nvSpPr>
          <p:cNvPr id="4" name="Rectangle 3"/>
          <p:cNvSpPr/>
          <p:nvPr/>
        </p:nvSpPr>
        <p:spPr>
          <a:xfrm>
            <a:off x="128589" y="1708305"/>
            <a:ext cx="2600324" cy="5066002"/>
          </a:xfrm>
          <a:prstGeom prst="rect">
            <a:avLst/>
          </a:prstGeom>
        </p:spPr>
        <p:txBody>
          <a:bodyPr wrap="square">
            <a:spAutoFit/>
          </a:bodyPr>
          <a:lstStyle/>
          <a:p>
            <a:pPr marL="171450" indent="-171450">
              <a:spcBef>
                <a:spcPct val="20000"/>
              </a:spcBef>
              <a:buFont typeface="Arial" panose="020B0604020202020204" pitchFamily="34" charset="0"/>
              <a:buChar char="•"/>
            </a:pPr>
            <a:r>
              <a:rPr lang="en-US" sz="1600" dirty="0" smtClean="0">
                <a:solidFill>
                  <a:prstClr val="black"/>
                </a:solidFill>
                <a:latin typeface="Times New Roman" panose="02020603050405020304" pitchFamily="18" charset="0"/>
                <a:cs typeface="Times New Roman" panose="02020603050405020304" pitchFamily="18" charset="0"/>
              </a:rPr>
              <a:t>Origin </a:t>
            </a:r>
            <a:r>
              <a:rPr lang="en-US" altLang="en-US" sz="1600" dirty="0">
                <a:latin typeface="Times New Roman" panose="02020603050405020304" pitchFamily="18" charset="0"/>
                <a:cs typeface="Times New Roman" panose="02020603050405020304" pitchFamily="18" charset="0"/>
              </a:rPr>
              <a:t>– </a:t>
            </a:r>
            <a:r>
              <a:rPr lang="en-US" sz="1600" dirty="0" smtClean="0">
                <a:solidFill>
                  <a:prstClr val="black"/>
                </a:solidFill>
                <a:latin typeface="Times New Roman" panose="02020603050405020304" pitchFamily="18" charset="0"/>
                <a:cs typeface="Times New Roman" panose="02020603050405020304" pitchFamily="18" charset="0"/>
              </a:rPr>
              <a:t>solar </a:t>
            </a:r>
            <a:r>
              <a:rPr lang="en-US" sz="1600" dirty="0">
                <a:solidFill>
                  <a:prstClr val="black"/>
                </a:solidFill>
                <a:latin typeface="Times New Roman" panose="02020603050405020304" pitchFamily="18" charset="0"/>
                <a:cs typeface="Times New Roman" panose="02020603050405020304" pitchFamily="18" charset="0"/>
              </a:rPr>
              <a:t>flares and coronal mass </a:t>
            </a:r>
            <a:r>
              <a:rPr lang="en-US" sz="1600" dirty="0" smtClean="0">
                <a:solidFill>
                  <a:prstClr val="black"/>
                </a:solidFill>
                <a:latin typeface="Times New Roman" panose="02020603050405020304" pitchFamily="18" charset="0"/>
                <a:cs typeface="Times New Roman" panose="02020603050405020304" pitchFamily="18" charset="0"/>
              </a:rPr>
              <a:t>ejections</a:t>
            </a:r>
            <a:endParaRPr lang="en-US" sz="1600" dirty="0">
              <a:solidFill>
                <a:prstClr val="black"/>
              </a:solidFill>
              <a:latin typeface="Times New Roman" panose="02020603050405020304" pitchFamily="18" charset="0"/>
              <a:cs typeface="Times New Roman" panose="02020603050405020304" pitchFamily="18" charset="0"/>
            </a:endParaRP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Composition – </a:t>
            </a:r>
            <a:r>
              <a:rPr lang="en-US" sz="1600" b="1" dirty="0" smtClean="0">
                <a:solidFill>
                  <a:srgbClr val="C00000"/>
                </a:solidFill>
                <a:latin typeface="Times New Roman" panose="02020603050405020304" pitchFamily="18" charset="0"/>
                <a:cs typeface="Times New Roman" panose="02020603050405020304" pitchFamily="18" charset="0"/>
              </a:rPr>
              <a:t>mostly </a:t>
            </a:r>
            <a:r>
              <a:rPr lang="en-US" sz="1600" b="1" dirty="0">
                <a:solidFill>
                  <a:srgbClr val="C00000"/>
                </a:solidFill>
                <a:latin typeface="Times New Roman" panose="02020603050405020304" pitchFamily="18" charset="0"/>
                <a:cs typeface="Times New Roman" panose="02020603050405020304" pitchFamily="18" charset="0"/>
              </a:rPr>
              <a:t>protons/electrons with small percentage of heavier ions</a:t>
            </a: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Flux and </a:t>
            </a:r>
            <a:r>
              <a:rPr lang="en-US" sz="1600" dirty="0" err="1">
                <a:solidFill>
                  <a:prstClr val="black"/>
                </a:solidFill>
                <a:latin typeface="Times New Roman" panose="02020603050405020304" pitchFamily="18" charset="0"/>
                <a:cs typeface="Times New Roman" panose="02020603050405020304" pitchFamily="18" charset="0"/>
              </a:rPr>
              <a:t>fluence</a:t>
            </a:r>
            <a:r>
              <a:rPr lang="en-US" sz="1600" dirty="0">
                <a:solidFill>
                  <a:prstClr val="black"/>
                </a:solidFill>
                <a:latin typeface="Times New Roman" panose="02020603050405020304" pitchFamily="18" charset="0"/>
                <a:cs typeface="Times New Roman" panose="02020603050405020304" pitchFamily="18" charset="0"/>
              </a:rPr>
              <a:t> – </a:t>
            </a:r>
            <a:r>
              <a:rPr lang="en-US" sz="1600" b="1" dirty="0" smtClean="0">
                <a:solidFill>
                  <a:srgbClr val="C00000"/>
                </a:solidFill>
                <a:latin typeface="Times New Roman" panose="02020603050405020304" pitchFamily="18" charset="0"/>
                <a:cs typeface="Times New Roman" panose="02020603050405020304" pitchFamily="18" charset="0"/>
              </a:rPr>
              <a:t>10</a:t>
            </a:r>
            <a:r>
              <a:rPr lang="en-US" sz="1600" b="1" baseline="30000" dirty="0" smtClean="0">
                <a:solidFill>
                  <a:srgbClr val="C00000"/>
                </a:solidFill>
                <a:latin typeface="Times New Roman" panose="02020603050405020304" pitchFamily="18" charset="0"/>
                <a:cs typeface="Times New Roman" panose="02020603050405020304" pitchFamily="18" charset="0"/>
              </a:rPr>
              <a:t>2 </a:t>
            </a:r>
            <a:r>
              <a:rPr lang="en-US" sz="1600" b="1" dirty="0">
                <a:solidFill>
                  <a:srgbClr val="C00000"/>
                </a:solidFill>
                <a:latin typeface="Times New Roman" panose="02020603050405020304" pitchFamily="18" charset="0"/>
                <a:cs typeface="Times New Roman" panose="02020603050405020304" pitchFamily="18" charset="0"/>
              </a:rPr>
              <a:t>to </a:t>
            </a:r>
            <a:r>
              <a:rPr lang="en-US" sz="1600" b="1" dirty="0" smtClean="0">
                <a:solidFill>
                  <a:srgbClr val="C00000"/>
                </a:solidFill>
                <a:latin typeface="Times New Roman" panose="02020603050405020304" pitchFamily="18" charset="0"/>
                <a:cs typeface="Times New Roman" panose="02020603050405020304" pitchFamily="18" charset="0"/>
              </a:rPr>
              <a:t>10</a:t>
            </a:r>
            <a:r>
              <a:rPr lang="en-US" sz="1600" b="1" baseline="30000" dirty="0">
                <a:solidFill>
                  <a:srgbClr val="C00000"/>
                </a:solidFill>
                <a:latin typeface="Times New Roman" panose="02020603050405020304" pitchFamily="18" charset="0"/>
                <a:cs typeface="Times New Roman" panose="02020603050405020304" pitchFamily="18" charset="0"/>
              </a:rPr>
              <a:t>3</a:t>
            </a:r>
            <a:r>
              <a:rPr lang="en-US" sz="1600" b="1" baseline="30000" dirty="0" smtClean="0">
                <a:solidFill>
                  <a:srgbClr val="C00000"/>
                </a:solidFill>
                <a:latin typeface="Times New Roman" panose="02020603050405020304" pitchFamily="18" charset="0"/>
                <a:cs typeface="Times New Roman" panose="02020603050405020304" pitchFamily="18" charset="0"/>
              </a:rPr>
              <a:t> </a:t>
            </a:r>
            <a:r>
              <a:rPr lang="en-US" sz="1600" b="1" dirty="0">
                <a:solidFill>
                  <a:srgbClr val="C00000"/>
                </a:solidFill>
                <a:latin typeface="Times New Roman" panose="02020603050405020304" pitchFamily="18" charset="0"/>
                <a:cs typeface="Times New Roman" panose="02020603050405020304" pitchFamily="18" charset="0"/>
              </a:rPr>
              <a:t>protons/(cm</a:t>
            </a:r>
            <a:r>
              <a:rPr lang="en-US" sz="1600" b="1" baseline="30000" dirty="0">
                <a:solidFill>
                  <a:srgbClr val="C00000"/>
                </a:solidFill>
                <a:latin typeface="Times New Roman" panose="02020603050405020304" pitchFamily="18" charset="0"/>
                <a:cs typeface="Times New Roman" panose="02020603050405020304" pitchFamily="18" charset="0"/>
              </a:rPr>
              <a:t>2</a:t>
            </a:r>
            <a:r>
              <a:rPr lang="en-US" sz="1600" b="1" dirty="0">
                <a:solidFill>
                  <a:srgbClr val="C00000"/>
                </a:solidFill>
                <a:latin typeface="Times New Roman" panose="02020603050405020304" pitchFamily="18" charset="0"/>
                <a:cs typeface="Times New Roman" panose="02020603050405020304" pitchFamily="18" charset="0"/>
              </a:rPr>
              <a:t>sec)</a:t>
            </a:r>
            <a:r>
              <a:rPr lang="en-US" sz="1600" dirty="0">
                <a:solidFill>
                  <a:srgbClr val="C00000"/>
                </a:solidFill>
                <a:latin typeface="Times New Roman" panose="02020603050405020304" pitchFamily="18" charset="0"/>
                <a:cs typeface="Times New Roman" panose="02020603050405020304" pitchFamily="18" charset="0"/>
              </a:rPr>
              <a:t> </a:t>
            </a:r>
            <a:r>
              <a:rPr lang="en-US" sz="1600" baseline="30000" dirty="0">
                <a:solidFill>
                  <a:srgbClr val="C00000"/>
                </a:solidFill>
                <a:latin typeface="Times New Roman" panose="02020603050405020304" pitchFamily="18" charset="0"/>
                <a:cs typeface="Times New Roman" panose="02020603050405020304" pitchFamily="18" charset="0"/>
              </a:rPr>
              <a:t> </a:t>
            </a:r>
            <a:r>
              <a:rPr lang="en-US" sz="1600" dirty="0">
                <a:solidFill>
                  <a:prstClr val="black"/>
                </a:solidFill>
                <a:latin typeface="Times New Roman" panose="02020603050405020304" pitchFamily="18" charset="0"/>
                <a:cs typeface="Times New Roman" panose="02020603050405020304" pitchFamily="18" charset="0"/>
              </a:rPr>
              <a:t>at </a:t>
            </a:r>
            <a:r>
              <a:rPr lang="en-US" sz="1600" b="1" dirty="0">
                <a:solidFill>
                  <a:prstClr val="black"/>
                </a:solidFill>
                <a:latin typeface="Times New Roman" panose="02020603050405020304" pitchFamily="18" charset="0"/>
                <a:cs typeface="Times New Roman" panose="02020603050405020304" pitchFamily="18" charset="0"/>
              </a:rPr>
              <a:t>E &gt; </a:t>
            </a:r>
            <a:r>
              <a:rPr lang="en-US" sz="1600" b="1" dirty="0" smtClean="0">
                <a:solidFill>
                  <a:prstClr val="black"/>
                </a:solidFill>
                <a:latin typeface="Times New Roman" panose="02020603050405020304" pitchFamily="18" charset="0"/>
                <a:cs typeface="Times New Roman" panose="02020603050405020304" pitchFamily="18" charset="0"/>
              </a:rPr>
              <a:t>100MeV</a:t>
            </a:r>
          </a:p>
          <a:p>
            <a:pPr marL="171450" indent="-171450">
              <a:spcBef>
                <a:spcPct val="20000"/>
              </a:spcBef>
              <a:buFont typeface="Arial" panose="020B0604020202020204" pitchFamily="34" charset="0"/>
              <a:buChar char="•"/>
            </a:pPr>
            <a:r>
              <a:rPr lang="en-US" sz="1600" dirty="0" smtClean="0">
                <a:solidFill>
                  <a:prstClr val="black"/>
                </a:solidFill>
                <a:latin typeface="Times New Roman" panose="02020603050405020304" pitchFamily="18" charset="0"/>
                <a:cs typeface="Times New Roman" panose="02020603050405020304" pitchFamily="18" charset="0"/>
              </a:rPr>
              <a:t>SPEs </a:t>
            </a:r>
            <a:r>
              <a:rPr lang="en-US" sz="1600" dirty="0">
                <a:solidFill>
                  <a:prstClr val="black"/>
                </a:solidFill>
                <a:latin typeface="Times New Roman" panose="02020603050405020304" pitchFamily="18" charset="0"/>
                <a:cs typeface="Times New Roman" panose="02020603050405020304" pitchFamily="18" charset="0"/>
              </a:rPr>
              <a:t>are of short </a:t>
            </a:r>
            <a:r>
              <a:rPr lang="en-US" sz="1600" dirty="0" smtClean="0">
                <a:solidFill>
                  <a:prstClr val="black"/>
                </a:solidFill>
                <a:latin typeface="Times New Roman" panose="02020603050405020304" pitchFamily="18" charset="0"/>
                <a:cs typeface="Times New Roman" panose="02020603050405020304" pitchFamily="18" charset="0"/>
              </a:rPr>
              <a:t>duration; 2 </a:t>
            </a:r>
            <a:r>
              <a:rPr lang="en-US" sz="1600" dirty="0">
                <a:solidFill>
                  <a:prstClr val="black"/>
                </a:solidFill>
                <a:latin typeface="Times New Roman" panose="02020603050405020304" pitchFamily="18" charset="0"/>
                <a:cs typeface="Times New Roman" panose="02020603050405020304" pitchFamily="18" charset="0"/>
              </a:rPr>
              <a:t>to 3 days typically</a:t>
            </a:r>
            <a:endParaRPr lang="en-US" sz="1600" b="1" dirty="0">
              <a:solidFill>
                <a:prstClr val="black"/>
              </a:solidFill>
              <a:latin typeface="Times New Roman" panose="02020603050405020304" pitchFamily="18" charset="0"/>
              <a:cs typeface="Times New Roman" panose="02020603050405020304" pitchFamily="18" charset="0"/>
            </a:endParaRP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Energy and spectrum – </a:t>
            </a:r>
            <a:r>
              <a:rPr lang="en-US" sz="1600" b="1" dirty="0" smtClean="0">
                <a:solidFill>
                  <a:srgbClr val="C00000"/>
                </a:solidFill>
                <a:latin typeface="Times New Roman" panose="02020603050405020304" pitchFamily="18" charset="0"/>
                <a:cs typeface="Times New Roman" panose="02020603050405020304" pitchFamily="18" charset="0"/>
              </a:rPr>
              <a:t>10 </a:t>
            </a:r>
            <a:r>
              <a:rPr lang="en-US" sz="1600" b="1" dirty="0">
                <a:solidFill>
                  <a:srgbClr val="C00000"/>
                </a:solidFill>
                <a:latin typeface="Times New Roman" panose="02020603050405020304" pitchFamily="18" charset="0"/>
                <a:cs typeface="Times New Roman" panose="02020603050405020304" pitchFamily="18" charset="0"/>
              </a:rPr>
              <a:t>MeV to </a:t>
            </a:r>
            <a:r>
              <a:rPr lang="en-US" sz="1600" b="1" dirty="0" smtClean="0">
                <a:solidFill>
                  <a:srgbClr val="C00000"/>
                </a:solidFill>
                <a:latin typeface="Times New Roman" panose="02020603050405020304" pitchFamily="18" charset="0"/>
                <a:cs typeface="Times New Roman" panose="02020603050405020304" pitchFamily="18" charset="0"/>
              </a:rPr>
              <a:t>&gt; 1 GeV</a:t>
            </a:r>
          </a:p>
          <a:p>
            <a:pPr marL="171450" indent="-171450">
              <a:spcBef>
                <a:spcPct val="20000"/>
              </a:spcBef>
              <a:buFont typeface="Arial" panose="020B0604020202020204" pitchFamily="34" charset="0"/>
              <a:buChar char="•"/>
            </a:pPr>
            <a:r>
              <a:rPr lang="en-US" sz="1600" b="1" dirty="0" smtClean="0">
                <a:solidFill>
                  <a:srgbClr val="C00000"/>
                </a:solidFill>
                <a:latin typeface="Times New Roman" panose="02020603050405020304" pitchFamily="18" charset="0"/>
                <a:cs typeface="Times New Roman" panose="02020603050405020304" pitchFamily="18" charset="0"/>
              </a:rPr>
              <a:t>SPEs show a high degree of event-to-event variability</a:t>
            </a:r>
          </a:p>
          <a:p>
            <a:pPr marL="628650" lvl="1" indent="-171450">
              <a:spcBef>
                <a:spcPct val="20000"/>
              </a:spcBef>
              <a:buFont typeface="Arial" panose="020B0604020202020204" pitchFamily="34" charset="0"/>
              <a:buChar char="•"/>
            </a:pPr>
            <a:r>
              <a:rPr lang="en-US" sz="1600" b="1" dirty="0" smtClean="0">
                <a:solidFill>
                  <a:srgbClr val="C00000"/>
                </a:solidFill>
                <a:latin typeface="Times New Roman" panose="02020603050405020304" pitchFamily="18" charset="0"/>
                <a:cs typeface="Times New Roman" panose="02020603050405020304" pitchFamily="18" charset="0"/>
              </a:rPr>
              <a:t>How to select a worst-case design environment?</a:t>
            </a:r>
            <a:endParaRPr lang="en-US" sz="1600" b="1" dirty="0">
              <a:solidFill>
                <a:srgbClr val="C000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786405" y="1804814"/>
            <a:ext cx="5920708" cy="4438823"/>
          </a:xfrm>
          <a:prstGeom prst="rect">
            <a:avLst/>
          </a:prstGeom>
        </p:spPr>
      </p:pic>
      <p:sp>
        <p:nvSpPr>
          <p:cNvPr id="5" name="Rectangle 4"/>
          <p:cNvSpPr/>
          <p:nvPr/>
        </p:nvSpPr>
        <p:spPr>
          <a:xfrm>
            <a:off x="3985892" y="1569805"/>
            <a:ext cx="3521733" cy="276999"/>
          </a:xfrm>
          <a:prstGeom prst="rect">
            <a:avLst/>
          </a:prstGeom>
        </p:spPr>
        <p:txBody>
          <a:bodyPr wrap="none">
            <a:spAutoFit/>
          </a:bodyPr>
          <a:lstStyle/>
          <a:p>
            <a:pPr lvl="0"/>
            <a:r>
              <a:rPr lang="en-US" sz="1200" dirty="0">
                <a:solidFill>
                  <a:prstClr val="black"/>
                </a:solidFill>
                <a:latin typeface="Times New Roman" panose="02020603050405020304" pitchFamily="18" charset="0"/>
                <a:cs typeface="Times New Roman" panose="02020603050405020304" pitchFamily="18" charset="0"/>
                <a:hlinkClick r:id="rId3"/>
              </a:rPr>
              <a:t>http://www.swpc.noaa.gov/products/goes-proton-flux</a:t>
            </a:r>
            <a:r>
              <a:rPr lang="en-US" sz="12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15755961"/>
      </p:ext>
    </p:extLst>
  </p:cSld>
  <p:clrMapOvr>
    <a:masterClrMapping/>
  </p:clrMapOvr>
  <mc:AlternateContent xmlns:mc="http://schemas.openxmlformats.org/markup-compatibility/2006">
    <mc:Choice xmlns:p14="http://schemas.microsoft.com/office/powerpoint/2010/main" Requires="p14">
      <p:transition spd="slow" p14:dur="2000" advTm="131992"/>
    </mc:Choice>
    <mc:Fallback>
      <p:transition spd="slow" advTm="13199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66168"/>
            <a:ext cx="4928839" cy="1451869"/>
          </a:xfrm>
        </p:spPr>
        <p:txBody>
          <a:bodyPr>
            <a:normAutofit/>
          </a:bodyPr>
          <a:lstStyle/>
          <a:p>
            <a:pPr lvl="0" algn="ctr" fontAlgn="base">
              <a:lnSpc>
                <a:spcPct val="100000"/>
              </a:lnSpc>
              <a:spcAft>
                <a:spcPct val="0"/>
              </a:spcAft>
              <a:defRPr/>
            </a:pPr>
            <a:r>
              <a:rPr lang="en-US" sz="2700" b="1" kern="0" dirty="0" smtClean="0">
                <a:ea typeface="+mn-ea"/>
              </a:rPr>
              <a:t>Solar Particle Events</a:t>
            </a:r>
            <a:br>
              <a:rPr lang="en-US" sz="2700" b="1" kern="0" dirty="0" smtClean="0">
                <a:ea typeface="+mn-ea"/>
              </a:rPr>
            </a:br>
            <a:endParaRPr lang="en-US" sz="2200" dirty="0"/>
          </a:p>
        </p:txBody>
      </p:sp>
      <p:sp>
        <p:nvSpPr>
          <p:cNvPr id="9" name="Slide Number Placeholder 8"/>
          <p:cNvSpPr>
            <a:spLocks noGrp="1"/>
          </p:cNvSpPr>
          <p:nvPr>
            <p:ph type="sldNum" sz="quarter" idx="12"/>
          </p:nvPr>
        </p:nvSpPr>
        <p:spPr/>
        <p:txBody>
          <a:bodyPr/>
          <a:lstStyle/>
          <a:p>
            <a:fld id="{0D274322-44E6-41B3-A6C8-E4DC0D955498}" type="slidenum">
              <a:rPr lang="en-US" smtClean="0"/>
              <a:t>11</a:t>
            </a:fld>
            <a:endParaRPr lang="en-US"/>
          </a:p>
        </p:txBody>
      </p:sp>
      <p:pic>
        <p:nvPicPr>
          <p:cNvPr id="5" name="Bigone">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4914106" y="1941009"/>
            <a:ext cx="3917660" cy="3917660"/>
          </a:xfrm>
          <a:prstGeom prst="rect">
            <a:avLst/>
          </a:prstGeom>
        </p:spPr>
      </p:pic>
      <p:pic>
        <p:nvPicPr>
          <p:cNvPr id="6" name="si12_2000_197_mapped">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584994" y="1956594"/>
            <a:ext cx="3902075" cy="3902075"/>
          </a:xfrm>
          <a:prstGeom prst="rect">
            <a:avLst/>
          </a:prstGeom>
        </p:spPr>
      </p:pic>
      <p:sp>
        <p:nvSpPr>
          <p:cNvPr id="3" name="TextBox 2"/>
          <p:cNvSpPr txBox="1"/>
          <p:nvPr/>
        </p:nvSpPr>
        <p:spPr>
          <a:xfrm>
            <a:off x="6224297" y="1649482"/>
            <a:ext cx="1557338" cy="253082"/>
          </a:xfrm>
          <a:prstGeom prst="rect">
            <a:avLst/>
          </a:prstGeom>
          <a:noFill/>
        </p:spPr>
        <p:txBody>
          <a:bodyPr wrap="square" rtlCol="0">
            <a:spAutoFit/>
          </a:bodyPr>
          <a:lstStyle/>
          <a:p>
            <a:r>
              <a:rPr lang="en-US" sz="1000" dirty="0" smtClean="0">
                <a:latin typeface="Times New Roman" panose="02020603050405020304" pitchFamily="18" charset="0"/>
                <a:cs typeface="Times New Roman" panose="02020603050405020304" pitchFamily="18" charset="0"/>
              </a:rPr>
              <a:t>ESA SOHO Spacecraft</a:t>
            </a:r>
            <a:endParaRPr lang="en-US" sz="10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674019" y="1649482"/>
            <a:ext cx="1557338" cy="246221"/>
          </a:xfrm>
          <a:prstGeom prst="rect">
            <a:avLst/>
          </a:prstGeom>
          <a:noFill/>
        </p:spPr>
        <p:txBody>
          <a:bodyPr wrap="square" rtlCol="0">
            <a:spAutoFit/>
          </a:bodyPr>
          <a:lstStyle/>
          <a:p>
            <a:r>
              <a:rPr lang="en-US" sz="1000" dirty="0" smtClean="0">
                <a:latin typeface="Times New Roman" panose="02020603050405020304" pitchFamily="18" charset="0"/>
                <a:cs typeface="Times New Roman" panose="02020603050405020304" pitchFamily="18" charset="0"/>
              </a:rPr>
              <a:t>NASA Image Spacecraft</a:t>
            </a:r>
            <a:endParaRPr lang="en-US"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2722080"/>
      </p:ext>
    </p:extLst>
  </p:cSld>
  <p:clrMapOvr>
    <a:masterClrMapping/>
  </p:clrMapOvr>
  <mc:AlternateContent xmlns:mc="http://schemas.openxmlformats.org/markup-compatibility/2006">
    <mc:Choice xmlns:p14="http://schemas.microsoft.com/office/powerpoint/2010/main" Requires="p14">
      <p:transition spd="slow" p14:dur="2000" advTm="93421"/>
    </mc:Choice>
    <mc:Fallback>
      <p:transition spd="slow" advTm="93421"/>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video>
              <p:cMediaNode vol="80000">
                <p:cTn id="13" fill="hold" display="0">
                  <p:stCondLst>
                    <p:cond delay="indefinite"/>
                  </p:stCondLst>
                </p:cTn>
                <p:tgtEl>
                  <p:spTgt spid="6"/>
                </p:tgtEl>
              </p:cMediaNode>
            </p:video>
          </p:childTnLst>
        </p:cTn>
      </p:par>
    </p:tnLst>
  </p:timing>
  <p:extLst>
    <p:ext uri="{E180D4A7-C9FB-4DFB-919C-405C955672EB}">
      <p14:showEvtLst xmlns:p14="http://schemas.microsoft.com/office/powerpoint/2010/main">
        <p14:playEvt time="31733" objId="6"/>
        <p14:triggerEvt type="onClick" time="31733" objId="6"/>
        <p14:stopEvt time="42887" objId="6"/>
        <p14:playEvt time="61133" objId="5"/>
        <p14:stopEvt time="82490" objId="5"/>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451869"/>
          </a:xfrm>
        </p:spPr>
        <p:txBody>
          <a:bodyPr>
            <a:normAutofit/>
          </a:bodyPr>
          <a:lstStyle/>
          <a:p>
            <a:pPr lvl="0" algn="ctr" fontAlgn="base">
              <a:lnSpc>
                <a:spcPct val="100000"/>
              </a:lnSpc>
              <a:spcAft>
                <a:spcPct val="0"/>
              </a:spcAft>
              <a:defRPr/>
            </a:pPr>
            <a:r>
              <a:rPr lang="en-US" sz="2700" b="1" kern="0" dirty="0" smtClean="0">
                <a:ea typeface="+mn-ea"/>
              </a:rPr>
              <a:t>Galactic Cosmic Rays:</a:t>
            </a:r>
            <a:br>
              <a:rPr lang="en-US" sz="2700" b="1" kern="0" dirty="0" smtClean="0">
                <a:ea typeface="+mn-ea"/>
              </a:rPr>
            </a:br>
            <a:r>
              <a:rPr lang="en-US" sz="2700" b="1" kern="0" dirty="0" smtClean="0">
                <a:ea typeface="+mn-ea"/>
              </a:rPr>
              <a:t>1 AU Spectrum, Composition, and Solar Cycle Modulation</a:t>
            </a:r>
            <a:endParaRPr lang="en-US" sz="2200" dirty="0"/>
          </a:p>
        </p:txBody>
      </p:sp>
      <p:sp>
        <p:nvSpPr>
          <p:cNvPr id="9" name="Slide Number Placeholder 8"/>
          <p:cNvSpPr>
            <a:spLocks noGrp="1"/>
          </p:cNvSpPr>
          <p:nvPr>
            <p:ph type="sldNum" sz="quarter" idx="12"/>
          </p:nvPr>
        </p:nvSpPr>
        <p:spPr/>
        <p:txBody>
          <a:bodyPr/>
          <a:lstStyle/>
          <a:p>
            <a:fld id="{0D274322-44E6-41B3-A6C8-E4DC0D955498}" type="slidenum">
              <a:rPr lang="en-US" smtClean="0"/>
              <a:t>12</a:t>
            </a:fld>
            <a:endParaRPr lang="en-US"/>
          </a:p>
        </p:txBody>
      </p:sp>
      <p:sp>
        <p:nvSpPr>
          <p:cNvPr id="4" name="Rectangle 3"/>
          <p:cNvSpPr/>
          <p:nvPr/>
        </p:nvSpPr>
        <p:spPr>
          <a:xfrm>
            <a:off x="91440" y="1599173"/>
            <a:ext cx="9052560" cy="2246769"/>
          </a:xfrm>
          <a:prstGeom prst="rect">
            <a:avLst/>
          </a:prstGeom>
        </p:spPr>
        <p:txBody>
          <a:bodyPr wrap="square">
            <a:spAutoFit/>
          </a:bodyPr>
          <a:lstStyle/>
          <a:p>
            <a:pPr marL="171450" indent="-171450">
              <a:spcBef>
                <a:spcPct val="20000"/>
              </a:spcBef>
              <a:buFont typeface="Arial" panose="020B0604020202020204" pitchFamily="34" charset="0"/>
              <a:buChar char="•"/>
            </a:pPr>
            <a:r>
              <a:rPr lang="en-US" sz="1400" dirty="0" smtClean="0">
                <a:solidFill>
                  <a:prstClr val="black"/>
                </a:solidFill>
                <a:latin typeface="Times New Roman" panose="02020603050405020304" pitchFamily="18" charset="0"/>
                <a:cs typeface="Times New Roman" panose="02020603050405020304" pitchFamily="18" charset="0"/>
              </a:rPr>
              <a:t>Origin </a:t>
            </a:r>
            <a:r>
              <a:rPr lang="en-US" sz="1400" dirty="0">
                <a:solidFill>
                  <a:prstClr val="black"/>
                </a:solidFill>
                <a:latin typeface="Times New Roman" panose="02020603050405020304" pitchFamily="18" charset="0"/>
                <a:cs typeface="Times New Roman" panose="02020603050405020304" pitchFamily="18" charset="0"/>
              </a:rPr>
              <a:t>– outside the solar </a:t>
            </a:r>
            <a:r>
              <a:rPr lang="en-US" sz="1400" dirty="0" smtClean="0">
                <a:solidFill>
                  <a:prstClr val="black"/>
                </a:solidFill>
                <a:latin typeface="Times New Roman" panose="02020603050405020304" pitchFamily="18" charset="0"/>
                <a:cs typeface="Times New Roman" panose="02020603050405020304" pitchFamily="18" charset="0"/>
              </a:rPr>
              <a:t>system, </a:t>
            </a:r>
            <a:r>
              <a:rPr lang="en-US" sz="1400" dirty="0">
                <a:solidFill>
                  <a:prstClr val="black"/>
                </a:solidFill>
                <a:latin typeface="Times New Roman" panose="02020603050405020304" pitchFamily="18" charset="0"/>
                <a:cs typeface="Times New Roman" panose="02020603050405020304" pitchFamily="18" charset="0"/>
              </a:rPr>
              <a:t>but inside the Milky Way galaxy for the most part (supernovae &amp; other extreme events)</a:t>
            </a:r>
          </a:p>
          <a:p>
            <a:pPr marL="171450" indent="-171450">
              <a:spcBef>
                <a:spcPct val="20000"/>
              </a:spcBef>
              <a:buFont typeface="Arial" panose="020B0604020202020204" pitchFamily="34" charset="0"/>
              <a:buChar char="•"/>
            </a:pPr>
            <a:r>
              <a:rPr lang="en-US" sz="1400" dirty="0">
                <a:solidFill>
                  <a:prstClr val="black"/>
                </a:solidFill>
                <a:latin typeface="Times New Roman" panose="02020603050405020304" pitchFamily="18" charset="0"/>
                <a:cs typeface="Times New Roman" panose="02020603050405020304" pitchFamily="18" charset="0"/>
              </a:rPr>
              <a:t>Composition </a:t>
            </a:r>
            <a:r>
              <a:rPr lang="en-US" sz="1400" b="1" dirty="0">
                <a:solidFill>
                  <a:prstClr val="black"/>
                </a:solidFill>
                <a:latin typeface="Times New Roman" panose="02020603050405020304" pitchFamily="18" charset="0"/>
                <a:cs typeface="Times New Roman" panose="02020603050405020304" pitchFamily="18" charset="0"/>
              </a:rPr>
              <a:t>– </a:t>
            </a:r>
            <a:r>
              <a:rPr lang="en-US" sz="1400" b="1" dirty="0" smtClean="0">
                <a:solidFill>
                  <a:srgbClr val="C00000"/>
                </a:solidFill>
                <a:latin typeface="Times New Roman" panose="02020603050405020304" pitchFamily="18" charset="0"/>
                <a:cs typeface="Times New Roman" panose="02020603050405020304" pitchFamily="18" charset="0"/>
              </a:rPr>
              <a:t>atomic </a:t>
            </a:r>
            <a:r>
              <a:rPr lang="en-US" sz="1400" b="1" dirty="0">
                <a:solidFill>
                  <a:srgbClr val="C00000"/>
                </a:solidFill>
                <a:latin typeface="Times New Roman" panose="02020603050405020304" pitchFamily="18" charset="0"/>
                <a:cs typeface="Times New Roman" panose="02020603050405020304" pitchFamily="18" charset="0"/>
              </a:rPr>
              <a:t>nuclei (and a few </a:t>
            </a:r>
            <a:r>
              <a:rPr lang="en-US" sz="1400" b="1" dirty="0" smtClean="0">
                <a:solidFill>
                  <a:srgbClr val="C00000"/>
                </a:solidFill>
                <a:latin typeface="Times New Roman" panose="02020603050405020304" pitchFamily="18" charset="0"/>
                <a:cs typeface="Times New Roman" panose="02020603050405020304" pitchFamily="18" charset="0"/>
              </a:rPr>
              <a:t>electrons and gamma </a:t>
            </a:r>
            <a:r>
              <a:rPr lang="en-US" sz="1400" b="1" dirty="0">
                <a:solidFill>
                  <a:srgbClr val="C00000"/>
                </a:solidFill>
                <a:latin typeface="Times New Roman" panose="02020603050405020304" pitchFamily="18" charset="0"/>
                <a:cs typeface="Times New Roman" panose="02020603050405020304" pitchFamily="18" charset="0"/>
              </a:rPr>
              <a:t>rays) </a:t>
            </a:r>
            <a:r>
              <a:rPr lang="en-US" sz="1400" b="1" dirty="0" smtClean="0">
                <a:solidFill>
                  <a:srgbClr val="C00000"/>
                </a:solidFill>
                <a:latin typeface="Times New Roman" panose="02020603050405020304" pitchFamily="18" charset="0"/>
                <a:cs typeface="Times New Roman" panose="02020603050405020304" pitchFamily="18" charset="0"/>
              </a:rPr>
              <a:t>– all the </a:t>
            </a:r>
            <a:r>
              <a:rPr lang="en-US" sz="1400" b="1" dirty="0">
                <a:solidFill>
                  <a:srgbClr val="C00000"/>
                </a:solidFill>
                <a:latin typeface="Times New Roman" panose="02020603050405020304" pitchFamily="18" charset="0"/>
                <a:cs typeface="Times New Roman" panose="02020603050405020304" pitchFamily="18" charset="0"/>
              </a:rPr>
              <a:t>elements of the periodic table are </a:t>
            </a:r>
            <a:r>
              <a:rPr lang="en-US" sz="1400" b="1" dirty="0" smtClean="0">
                <a:solidFill>
                  <a:srgbClr val="C00000"/>
                </a:solidFill>
                <a:latin typeface="Times New Roman" panose="02020603050405020304" pitchFamily="18" charset="0"/>
                <a:cs typeface="Times New Roman" panose="02020603050405020304" pitchFamily="18" charset="0"/>
              </a:rPr>
              <a:t>represented </a:t>
            </a:r>
            <a:r>
              <a:rPr lang="en-US" sz="1400" b="1" dirty="0">
                <a:solidFill>
                  <a:srgbClr val="C00000"/>
                </a:solidFill>
                <a:latin typeface="Times New Roman" panose="02020603050405020304" pitchFamily="18" charset="0"/>
                <a:cs typeface="Times New Roman" panose="02020603050405020304" pitchFamily="18" charset="0"/>
              </a:rPr>
              <a:t>– </a:t>
            </a:r>
            <a:r>
              <a:rPr lang="en-US" sz="1400" dirty="0" smtClean="0">
                <a:solidFill>
                  <a:prstClr val="black"/>
                </a:solidFill>
                <a:latin typeface="Times New Roman" panose="02020603050405020304" pitchFamily="18" charset="0"/>
                <a:cs typeface="Times New Roman" panose="02020603050405020304" pitchFamily="18" charset="0"/>
              </a:rPr>
              <a:t>87</a:t>
            </a:r>
            <a:r>
              <a:rPr lang="en-US" sz="1400" dirty="0">
                <a:solidFill>
                  <a:prstClr val="black"/>
                </a:solidFill>
                <a:latin typeface="Times New Roman" panose="02020603050405020304" pitchFamily="18" charset="0"/>
                <a:cs typeface="Times New Roman" panose="02020603050405020304" pitchFamily="18" charset="0"/>
              </a:rPr>
              <a:t>% protons, 12% He nuclei, 1% heavier nuclei, smaller flux of energetic gamma ray photons</a:t>
            </a:r>
          </a:p>
          <a:p>
            <a:pPr marL="171450" indent="-171450">
              <a:spcBef>
                <a:spcPct val="20000"/>
              </a:spcBef>
              <a:buFont typeface="Arial" panose="020B0604020202020204" pitchFamily="34" charset="0"/>
              <a:buChar char="•"/>
            </a:pPr>
            <a:r>
              <a:rPr lang="en-US" sz="1400" dirty="0">
                <a:solidFill>
                  <a:prstClr val="black"/>
                </a:solidFill>
                <a:latin typeface="Times New Roman" panose="02020603050405020304" pitchFamily="18" charset="0"/>
                <a:cs typeface="Times New Roman" panose="02020603050405020304" pitchFamily="18" charset="0"/>
              </a:rPr>
              <a:t>Flux and </a:t>
            </a:r>
            <a:r>
              <a:rPr lang="en-US" sz="1400" dirty="0" err="1">
                <a:solidFill>
                  <a:prstClr val="black"/>
                </a:solidFill>
                <a:latin typeface="Times New Roman" panose="02020603050405020304" pitchFamily="18" charset="0"/>
                <a:cs typeface="Times New Roman" panose="02020603050405020304" pitchFamily="18" charset="0"/>
              </a:rPr>
              <a:t>fluence</a:t>
            </a:r>
            <a:r>
              <a:rPr lang="en-US" sz="1400" dirty="0">
                <a:solidFill>
                  <a:prstClr val="black"/>
                </a:solidFill>
                <a:latin typeface="Times New Roman" panose="02020603050405020304" pitchFamily="18" charset="0"/>
                <a:cs typeface="Times New Roman" panose="02020603050405020304" pitchFamily="18" charset="0"/>
              </a:rPr>
              <a:t> (abundance) – about </a:t>
            </a:r>
            <a:r>
              <a:rPr lang="en-US" sz="1400" b="1" dirty="0">
                <a:solidFill>
                  <a:srgbClr val="C00000"/>
                </a:solidFill>
                <a:latin typeface="Times New Roman" panose="02020603050405020304" pitchFamily="18" charset="0"/>
                <a:cs typeface="Times New Roman" panose="02020603050405020304" pitchFamily="18" charset="0"/>
              </a:rPr>
              <a:t>0.1/(cm</a:t>
            </a:r>
            <a:r>
              <a:rPr lang="en-US" sz="1400" b="1" baseline="30000" dirty="0">
                <a:solidFill>
                  <a:srgbClr val="C00000"/>
                </a:solidFill>
                <a:latin typeface="Times New Roman" panose="02020603050405020304" pitchFamily="18" charset="0"/>
                <a:cs typeface="Times New Roman" panose="02020603050405020304" pitchFamily="18" charset="0"/>
              </a:rPr>
              <a:t>2</a:t>
            </a:r>
            <a:r>
              <a:rPr lang="en-US" sz="1400" b="1" dirty="0">
                <a:solidFill>
                  <a:srgbClr val="C00000"/>
                </a:solidFill>
                <a:latin typeface="Times New Roman" panose="02020603050405020304" pitchFamily="18" charset="0"/>
                <a:cs typeface="Times New Roman" panose="02020603050405020304" pitchFamily="18" charset="0"/>
              </a:rPr>
              <a:t> sec) </a:t>
            </a:r>
            <a:r>
              <a:rPr lang="en-US" sz="1400" dirty="0">
                <a:solidFill>
                  <a:prstClr val="black"/>
                </a:solidFill>
                <a:latin typeface="Times New Roman" panose="02020603050405020304" pitchFamily="18" charset="0"/>
                <a:cs typeface="Times New Roman" panose="02020603050405020304" pitchFamily="18" charset="0"/>
              </a:rPr>
              <a:t>at the top of earth’s atmosphere and about</a:t>
            </a:r>
            <a:r>
              <a:rPr lang="en-US" sz="1400" b="1" dirty="0">
                <a:solidFill>
                  <a:prstClr val="black"/>
                </a:solidFill>
                <a:latin typeface="Times New Roman" panose="02020603050405020304" pitchFamily="18" charset="0"/>
                <a:cs typeface="Times New Roman" panose="02020603050405020304" pitchFamily="18" charset="0"/>
              </a:rPr>
              <a:t> </a:t>
            </a:r>
            <a:r>
              <a:rPr lang="en-US" sz="1400" b="1" dirty="0">
                <a:solidFill>
                  <a:srgbClr val="C00000"/>
                </a:solidFill>
                <a:latin typeface="Times New Roman" panose="02020603050405020304" pitchFamily="18" charset="0"/>
                <a:cs typeface="Times New Roman" panose="02020603050405020304" pitchFamily="18" charset="0"/>
              </a:rPr>
              <a:t>0.5/(cm</a:t>
            </a:r>
            <a:r>
              <a:rPr lang="en-US" sz="1400" b="1" baseline="30000" dirty="0">
                <a:solidFill>
                  <a:srgbClr val="C00000"/>
                </a:solidFill>
                <a:latin typeface="Times New Roman" panose="02020603050405020304" pitchFamily="18" charset="0"/>
                <a:cs typeface="Times New Roman" panose="02020603050405020304" pitchFamily="18" charset="0"/>
              </a:rPr>
              <a:t>2</a:t>
            </a:r>
            <a:r>
              <a:rPr lang="en-US" sz="1400" b="1" dirty="0">
                <a:solidFill>
                  <a:srgbClr val="C00000"/>
                </a:solidFill>
                <a:latin typeface="Times New Roman" panose="02020603050405020304" pitchFamily="18" charset="0"/>
                <a:cs typeface="Times New Roman" panose="02020603050405020304" pitchFamily="18" charset="0"/>
              </a:rPr>
              <a:t> sec) </a:t>
            </a:r>
            <a:r>
              <a:rPr lang="en-US" sz="1400" dirty="0">
                <a:solidFill>
                  <a:prstClr val="black"/>
                </a:solidFill>
                <a:latin typeface="Times New Roman" panose="02020603050405020304" pitchFamily="18" charset="0"/>
                <a:cs typeface="Times New Roman" panose="02020603050405020304" pitchFamily="18" charset="0"/>
              </a:rPr>
              <a:t>in interplanetary space (geomagnetic shielding</a:t>
            </a:r>
            <a:r>
              <a:rPr lang="en-US" sz="1400" dirty="0" smtClean="0">
                <a:solidFill>
                  <a:prstClr val="black"/>
                </a:solidFill>
                <a:latin typeface="Times New Roman" panose="02020603050405020304" pitchFamily="18" charset="0"/>
                <a:cs typeface="Times New Roman" panose="02020603050405020304" pitchFamily="18" charset="0"/>
              </a:rPr>
              <a:t>)</a:t>
            </a:r>
          </a:p>
          <a:p>
            <a:pPr marL="171450" indent="-171450">
              <a:spcBef>
                <a:spcPct val="20000"/>
              </a:spcBef>
              <a:buFont typeface="Arial" panose="020B0604020202020204" pitchFamily="34" charset="0"/>
              <a:buChar char="•"/>
            </a:pPr>
            <a:r>
              <a:rPr lang="en-US" sz="1400" dirty="0" smtClean="0">
                <a:solidFill>
                  <a:prstClr val="black"/>
                </a:solidFill>
                <a:latin typeface="Times New Roman" panose="02020603050405020304" pitchFamily="18" charset="0"/>
                <a:cs typeface="Times New Roman" panose="02020603050405020304" pitchFamily="18" charset="0"/>
              </a:rPr>
              <a:t>GCR </a:t>
            </a:r>
            <a:r>
              <a:rPr lang="en-US" sz="1400" dirty="0">
                <a:solidFill>
                  <a:prstClr val="black"/>
                </a:solidFill>
                <a:latin typeface="Times New Roman" panose="02020603050405020304" pitchFamily="18" charset="0"/>
                <a:cs typeface="Times New Roman" panose="02020603050405020304" pitchFamily="18" charset="0"/>
              </a:rPr>
              <a:t>flux modulated significantly by the </a:t>
            </a:r>
            <a:r>
              <a:rPr lang="en-US" sz="1400" b="1" dirty="0" smtClean="0">
                <a:solidFill>
                  <a:srgbClr val="C00000"/>
                </a:solidFill>
                <a:latin typeface="Times New Roman" panose="02020603050405020304" pitchFamily="18" charset="0"/>
                <a:cs typeface="Times New Roman" panose="02020603050405020304" pitchFamily="18" charset="0"/>
              </a:rPr>
              <a:t>11-year </a:t>
            </a:r>
            <a:r>
              <a:rPr lang="en-US" sz="1400" b="1" dirty="0">
                <a:solidFill>
                  <a:srgbClr val="C00000"/>
                </a:solidFill>
                <a:latin typeface="Times New Roman" panose="02020603050405020304" pitchFamily="18" charset="0"/>
                <a:cs typeface="Times New Roman" panose="02020603050405020304" pitchFamily="18" charset="0"/>
              </a:rPr>
              <a:t>solar cycle </a:t>
            </a:r>
          </a:p>
          <a:p>
            <a:pPr marL="171450" indent="-171450">
              <a:spcBef>
                <a:spcPct val="20000"/>
              </a:spcBef>
              <a:buFont typeface="Arial" panose="020B0604020202020204" pitchFamily="34" charset="0"/>
              <a:buChar char="•"/>
            </a:pPr>
            <a:r>
              <a:rPr lang="en-US" sz="1400" dirty="0">
                <a:solidFill>
                  <a:prstClr val="black"/>
                </a:solidFill>
                <a:latin typeface="Times New Roman" panose="02020603050405020304" pitchFamily="18" charset="0"/>
                <a:cs typeface="Times New Roman" panose="02020603050405020304" pitchFamily="18" charset="0"/>
              </a:rPr>
              <a:t>Energy spectrum – Most energetic charged particle population </a:t>
            </a:r>
            <a:r>
              <a:rPr lang="en-US" sz="1400" dirty="0" smtClean="0">
                <a:solidFill>
                  <a:prstClr val="black"/>
                </a:solidFill>
                <a:latin typeface="Times New Roman" panose="02020603050405020304" pitchFamily="18" charset="0"/>
                <a:cs typeface="Times New Roman" panose="02020603050405020304" pitchFamily="18" charset="0"/>
              </a:rPr>
              <a:t>– </a:t>
            </a:r>
            <a:r>
              <a:rPr lang="en-US" sz="1400" dirty="0">
                <a:solidFill>
                  <a:prstClr val="black"/>
                </a:solidFill>
                <a:latin typeface="Times New Roman" panose="02020603050405020304" pitchFamily="18" charset="0"/>
                <a:cs typeface="Times New Roman" panose="02020603050405020304" pitchFamily="18" charset="0"/>
              </a:rPr>
              <a:t>relativistic or ultra-relativistic, – Most in the energy range between </a:t>
            </a:r>
            <a:r>
              <a:rPr lang="en-US" sz="1400" b="1" dirty="0">
                <a:solidFill>
                  <a:srgbClr val="C00000"/>
                </a:solidFill>
                <a:latin typeface="Times New Roman" panose="02020603050405020304" pitchFamily="18" charset="0"/>
                <a:cs typeface="Times New Roman" panose="02020603050405020304" pitchFamily="18" charset="0"/>
              </a:rPr>
              <a:t>100 MeV to </a:t>
            </a:r>
            <a:r>
              <a:rPr lang="en-US" sz="1400" b="1" dirty="0" smtClean="0">
                <a:solidFill>
                  <a:srgbClr val="C00000"/>
                </a:solidFill>
                <a:latin typeface="Times New Roman" panose="02020603050405020304" pitchFamily="18" charset="0"/>
                <a:cs typeface="Times New Roman" panose="02020603050405020304" pitchFamily="18" charset="0"/>
              </a:rPr>
              <a:t>&gt;&gt; 100 </a:t>
            </a:r>
            <a:r>
              <a:rPr lang="en-US" sz="1400" b="1" dirty="0">
                <a:solidFill>
                  <a:srgbClr val="C00000"/>
                </a:solidFill>
                <a:latin typeface="Times New Roman" panose="02020603050405020304" pitchFamily="18" charset="0"/>
                <a:cs typeface="Times New Roman" panose="02020603050405020304" pitchFamily="18" charset="0"/>
              </a:rPr>
              <a:t>GeV </a:t>
            </a:r>
          </a:p>
          <a:p>
            <a:pPr marL="171450" indent="-171450">
              <a:spcBef>
                <a:spcPct val="20000"/>
              </a:spcBef>
              <a:buFont typeface="Arial" panose="020B0604020202020204" pitchFamily="34" charset="0"/>
              <a:buChar char="•"/>
            </a:pPr>
            <a:r>
              <a:rPr lang="en-US" sz="1400" b="1" dirty="0" smtClean="0">
                <a:solidFill>
                  <a:srgbClr val="C00000"/>
                </a:solidFill>
                <a:latin typeface="Times New Roman" panose="02020603050405020304" pitchFamily="18" charset="0"/>
                <a:cs typeface="Times New Roman" panose="02020603050405020304" pitchFamily="18" charset="0"/>
              </a:rPr>
              <a:t>Little or no change of the 1 AU flux/spectrum between the orbit of Mercury and the asteroid belt</a:t>
            </a:r>
            <a:endParaRPr lang="en-US" sz="1400" b="1" dirty="0">
              <a:solidFill>
                <a:srgbClr val="C00000"/>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4369857" y="3845943"/>
            <a:ext cx="3900770" cy="2925578"/>
          </a:xfrm>
          <a:prstGeom prst="rect">
            <a:avLst/>
          </a:prstGeom>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036" y="3845942"/>
            <a:ext cx="3404633" cy="28307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496484" y="6475254"/>
            <a:ext cx="1835759" cy="246221"/>
          </a:xfrm>
          <a:prstGeom prst="rect">
            <a:avLst/>
          </a:prstGeom>
        </p:spPr>
        <p:txBody>
          <a:bodyPr wrap="none">
            <a:spAutoFit/>
          </a:bodyPr>
          <a:lstStyle/>
          <a:p>
            <a:r>
              <a:rPr lang="en-US" sz="1000" b="1" dirty="0">
                <a:solidFill>
                  <a:srgbClr val="000000"/>
                </a:solidFill>
                <a:latin typeface="Times New Roman" panose="02020603050405020304" pitchFamily="18" charset="0"/>
              </a:rPr>
              <a:t>R. A. </a:t>
            </a:r>
            <a:r>
              <a:rPr lang="en-US" sz="1000" b="1" dirty="0" err="1" smtClean="0">
                <a:solidFill>
                  <a:srgbClr val="000000"/>
                </a:solidFill>
                <a:latin typeface="Times New Roman" panose="02020603050405020304" pitchFamily="18" charset="0"/>
              </a:rPr>
              <a:t>Mewaldt</a:t>
            </a:r>
            <a:r>
              <a:rPr lang="en-US" sz="1000" b="1" dirty="0" smtClean="0">
                <a:solidFill>
                  <a:srgbClr val="000000"/>
                </a:solidFill>
                <a:latin typeface="Times New Roman" panose="02020603050405020304" pitchFamily="18" charset="0"/>
              </a:rPr>
              <a:t>, Cal Tech, JPL</a:t>
            </a:r>
            <a:endParaRPr lang="en-US" sz="1000" b="1" i="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4059414655"/>
      </p:ext>
    </p:extLst>
  </p:cSld>
  <p:clrMapOvr>
    <a:masterClrMapping/>
  </p:clrMapOvr>
  <mc:AlternateContent xmlns:mc="http://schemas.openxmlformats.org/markup-compatibility/2006">
    <mc:Choice xmlns:p14="http://schemas.microsoft.com/office/powerpoint/2010/main" Requires="p14">
      <p:transition spd="slow" p14:dur="2000" advTm="207999"/>
    </mc:Choice>
    <mc:Fallback>
      <p:transition spd="slow" advTm="2079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a:bodyPr>
          <a:lstStyle/>
          <a:p>
            <a:pPr lvl="0" algn="ctr" fontAlgn="base">
              <a:lnSpc>
                <a:spcPct val="100000"/>
              </a:lnSpc>
              <a:spcAft>
                <a:spcPct val="0"/>
              </a:spcAft>
              <a:defRPr/>
            </a:pPr>
            <a:r>
              <a:rPr lang="en-US" sz="2700" b="1" kern="0" dirty="0" smtClean="0">
                <a:ea typeface="+mn-ea"/>
              </a:rPr>
              <a:t>GCR Spectra</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13</a:t>
            </a:fld>
            <a:endParaRPr lang="en-US" dirty="0"/>
          </a:p>
        </p:txBody>
      </p:sp>
      <p:pic>
        <p:nvPicPr>
          <p:cNvPr id="3" name="Picture 2"/>
          <p:cNvPicPr>
            <a:picLocks noChangeAspect="1"/>
          </p:cNvPicPr>
          <p:nvPr/>
        </p:nvPicPr>
        <p:blipFill>
          <a:blip r:embed="rId2"/>
          <a:stretch>
            <a:fillRect/>
          </a:stretch>
        </p:blipFill>
        <p:spPr>
          <a:xfrm>
            <a:off x="1052571" y="1821296"/>
            <a:ext cx="6847746" cy="4779506"/>
          </a:xfrm>
          <a:prstGeom prst="rect">
            <a:avLst/>
          </a:prstGeom>
        </p:spPr>
      </p:pic>
    </p:spTree>
    <p:extLst>
      <p:ext uri="{BB962C8B-B14F-4D97-AF65-F5344CB8AC3E}">
        <p14:creationId xmlns:p14="http://schemas.microsoft.com/office/powerpoint/2010/main" val="1493696485"/>
      </p:ext>
    </p:extLst>
  </p:cSld>
  <p:clrMapOvr>
    <a:masterClrMapping/>
  </p:clrMapOvr>
  <mc:AlternateContent xmlns:mc="http://schemas.openxmlformats.org/markup-compatibility/2006">
    <mc:Choice xmlns:p14="http://schemas.microsoft.com/office/powerpoint/2010/main" Requires="p14">
      <p:transition spd="slow" p14:dur="2000" advTm="45330"/>
    </mc:Choice>
    <mc:Fallback>
      <p:transition spd="slow" advTm="4533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451869"/>
          </a:xfrm>
        </p:spPr>
        <p:txBody>
          <a:bodyPr>
            <a:normAutofit/>
          </a:bodyPr>
          <a:lstStyle/>
          <a:p>
            <a:pPr lvl="0" algn="ctr" fontAlgn="base">
              <a:lnSpc>
                <a:spcPct val="100000"/>
              </a:lnSpc>
              <a:spcAft>
                <a:spcPct val="0"/>
              </a:spcAft>
              <a:defRPr/>
            </a:pPr>
            <a:r>
              <a:rPr lang="en-US" sz="2700" b="1" kern="0" dirty="0" smtClean="0">
                <a:ea typeface="+mn-ea"/>
              </a:rPr>
              <a:t>Galactic Cosmic Rays (GCR):</a:t>
            </a:r>
            <a:br>
              <a:rPr lang="en-US" sz="2700" b="1" kern="0" dirty="0" smtClean="0">
                <a:ea typeface="+mn-ea"/>
              </a:rPr>
            </a:br>
            <a:r>
              <a:rPr lang="en-US" sz="2700" b="1" kern="0" dirty="0" smtClean="0">
                <a:ea typeface="+mn-ea"/>
              </a:rPr>
              <a:t>Heliosphere modulation/shielding</a:t>
            </a:r>
            <a:endParaRPr lang="en-US" sz="2200" dirty="0"/>
          </a:p>
        </p:txBody>
      </p:sp>
      <p:sp>
        <p:nvSpPr>
          <p:cNvPr id="9" name="Slide Number Placeholder 8"/>
          <p:cNvSpPr>
            <a:spLocks noGrp="1"/>
          </p:cNvSpPr>
          <p:nvPr>
            <p:ph type="sldNum" sz="quarter" idx="12"/>
          </p:nvPr>
        </p:nvSpPr>
        <p:spPr/>
        <p:txBody>
          <a:bodyPr/>
          <a:lstStyle/>
          <a:p>
            <a:fld id="{0D274322-44E6-41B3-A6C8-E4DC0D955498}" type="slidenum">
              <a:rPr lang="en-US" smtClean="0">
                <a:solidFill>
                  <a:prstClr val="black">
                    <a:tint val="75000"/>
                  </a:prstClr>
                </a:solidFill>
              </a:rPr>
              <a:pPr/>
              <a:t>14</a:t>
            </a:fld>
            <a:endParaRPr lang="en-US">
              <a:solidFill>
                <a:prstClr val="black">
                  <a:tint val="75000"/>
                </a:prstClr>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061" y="1828800"/>
            <a:ext cx="5105130" cy="38214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50681" y="1593228"/>
            <a:ext cx="1820247" cy="2513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157287" y="5817235"/>
            <a:ext cx="4572000" cy="246221"/>
          </a:xfrm>
          <a:prstGeom prst="rect">
            <a:avLst/>
          </a:prstGeom>
        </p:spPr>
        <p:txBody>
          <a:bodyPr>
            <a:spAutoFit/>
          </a:bodyPr>
          <a:lstStyle/>
          <a:p>
            <a:r>
              <a:rPr lang="en-US" sz="1000" dirty="0">
                <a:solidFill>
                  <a:prstClr val="black"/>
                </a:solidFill>
                <a:latin typeface="Times New Roman" panose="02020603050405020304" pitchFamily="18" charset="0"/>
                <a:cs typeface="Times New Roman" panose="02020603050405020304" pitchFamily="18" charset="0"/>
              </a:rPr>
              <a:t>https://www.nasa.gov/topics/solarsystem/features/ray_surge.html</a:t>
            </a:r>
          </a:p>
        </p:txBody>
      </p:sp>
      <p:pic>
        <p:nvPicPr>
          <p:cNvPr id="5" name="Picture 4"/>
          <p:cNvPicPr>
            <a:picLocks noChangeAspect="1"/>
          </p:cNvPicPr>
          <p:nvPr/>
        </p:nvPicPr>
        <p:blipFill>
          <a:blip r:embed="rId4"/>
          <a:stretch>
            <a:fillRect/>
          </a:stretch>
        </p:blipFill>
        <p:spPr>
          <a:xfrm>
            <a:off x="5396281" y="4237591"/>
            <a:ext cx="1929046" cy="2504818"/>
          </a:xfrm>
          <a:prstGeom prst="rect">
            <a:avLst/>
          </a:prstGeom>
        </p:spPr>
      </p:pic>
      <p:sp>
        <p:nvSpPr>
          <p:cNvPr id="6" name="TextBox 5"/>
          <p:cNvSpPr txBox="1"/>
          <p:nvPr/>
        </p:nvSpPr>
        <p:spPr>
          <a:xfrm>
            <a:off x="7369417" y="1593228"/>
            <a:ext cx="1417376" cy="1015663"/>
          </a:xfrm>
          <a:prstGeom prst="rect">
            <a:avLst/>
          </a:prstGeom>
          <a:noFill/>
        </p:spPr>
        <p:txBody>
          <a:bodyPr wrap="none" rtlCol="0">
            <a:spAutoFit/>
          </a:bodyPr>
          <a:lstStyle/>
          <a:p>
            <a:r>
              <a:rPr lang="en-US" sz="1200" dirty="0" smtClean="0">
                <a:solidFill>
                  <a:prstClr val="black"/>
                </a:solidFill>
                <a:latin typeface="Times New Roman" panose="02020603050405020304" pitchFamily="18" charset="0"/>
                <a:cs typeface="Times New Roman" panose="02020603050405020304" pitchFamily="18" charset="0"/>
              </a:rPr>
              <a:t>Attenuation of</a:t>
            </a:r>
          </a:p>
          <a:p>
            <a:r>
              <a:rPr lang="en-US" sz="1200" dirty="0" smtClean="0">
                <a:solidFill>
                  <a:prstClr val="black"/>
                </a:solidFill>
                <a:latin typeface="Times New Roman" panose="02020603050405020304" pitchFamily="18" charset="0"/>
                <a:cs typeface="Times New Roman" panose="02020603050405020304" pitchFamily="18" charset="0"/>
              </a:rPr>
              <a:t>Interstellar GCR</a:t>
            </a:r>
          </a:p>
          <a:p>
            <a:r>
              <a:rPr lang="en-US" sz="1200" dirty="0" smtClean="0">
                <a:solidFill>
                  <a:prstClr val="black"/>
                </a:solidFill>
                <a:latin typeface="Times New Roman" panose="02020603050405020304" pitchFamily="18" charset="0"/>
                <a:cs typeface="Times New Roman" panose="02020603050405020304" pitchFamily="18" charset="0"/>
              </a:rPr>
              <a:t>by the solar wind</a:t>
            </a:r>
          </a:p>
          <a:p>
            <a:r>
              <a:rPr lang="en-US" sz="1200" dirty="0">
                <a:solidFill>
                  <a:prstClr val="black"/>
                </a:solidFill>
                <a:latin typeface="Times New Roman" panose="02020603050405020304" pitchFamily="18" charset="0"/>
                <a:cs typeface="Times New Roman" panose="02020603050405020304" pitchFamily="18" charset="0"/>
              </a:rPr>
              <a:t>a</a:t>
            </a:r>
            <a:r>
              <a:rPr lang="en-US" sz="1200" dirty="0" smtClean="0">
                <a:solidFill>
                  <a:prstClr val="black"/>
                </a:solidFill>
                <a:latin typeface="Times New Roman" panose="02020603050405020304" pitchFamily="18" charset="0"/>
                <a:cs typeface="Times New Roman" panose="02020603050405020304" pitchFamily="18" charset="0"/>
              </a:rPr>
              <a:t>nd estimated local </a:t>
            </a:r>
          </a:p>
          <a:p>
            <a:r>
              <a:rPr lang="en-US" sz="1200" dirty="0" smtClean="0">
                <a:solidFill>
                  <a:prstClr val="black"/>
                </a:solidFill>
                <a:latin typeface="Times New Roman" panose="02020603050405020304" pitchFamily="18" charset="0"/>
                <a:cs typeface="Times New Roman" panose="02020603050405020304" pitchFamily="18" charset="0"/>
              </a:rPr>
              <a:t>Interstellar spectra</a:t>
            </a:r>
            <a:endParaRPr lang="en-US" sz="1200" dirty="0">
              <a:solidFill>
                <a:prstClr val="black"/>
              </a:solidFill>
              <a:latin typeface="Times New Roman" panose="02020603050405020304" pitchFamily="18" charset="0"/>
              <a:cs typeface="Times New Roman" panose="02020603050405020304" pitchFamily="18" charset="0"/>
            </a:endParaRPr>
          </a:p>
        </p:txBody>
      </p:sp>
      <p:sp>
        <p:nvSpPr>
          <p:cNvPr id="7" name="Rectangle 6"/>
          <p:cNvSpPr/>
          <p:nvPr/>
        </p:nvSpPr>
        <p:spPr>
          <a:xfrm>
            <a:off x="7369417" y="4237591"/>
            <a:ext cx="1681714" cy="1569660"/>
          </a:xfrm>
          <a:prstGeom prst="rect">
            <a:avLst/>
          </a:prstGeom>
        </p:spPr>
        <p:txBody>
          <a:bodyPr wrap="square">
            <a:spAutoFit/>
          </a:bodyPr>
          <a:lstStyle/>
          <a:p>
            <a:r>
              <a:rPr lang="en-US" sz="1200" dirty="0" smtClean="0">
                <a:solidFill>
                  <a:prstClr val="black"/>
                </a:solidFill>
                <a:latin typeface="Times New Roman" panose="02020603050405020304" pitchFamily="18" charset="0"/>
                <a:cs typeface="Times New Roman" panose="02020603050405020304" pitchFamily="18" charset="0"/>
              </a:rPr>
              <a:t>Voyager 1 (interstellar, solid circles) and Pamela (earth orbit. dots) measurements compared to GCR transport and solar </a:t>
            </a:r>
            <a:r>
              <a:rPr lang="en-US" sz="1200" dirty="0">
                <a:solidFill>
                  <a:prstClr val="black"/>
                </a:solidFill>
                <a:latin typeface="Times New Roman" panose="02020603050405020304" pitchFamily="18" charset="0"/>
                <a:cs typeface="Times New Roman" panose="02020603050405020304" pitchFamily="18" charset="0"/>
              </a:rPr>
              <a:t>w</a:t>
            </a:r>
            <a:r>
              <a:rPr lang="en-US" sz="1200" dirty="0" smtClean="0">
                <a:solidFill>
                  <a:prstClr val="black"/>
                </a:solidFill>
                <a:latin typeface="Times New Roman" panose="02020603050405020304" pitchFamily="18" charset="0"/>
                <a:cs typeface="Times New Roman" panose="02020603050405020304" pitchFamily="18" charset="0"/>
              </a:rPr>
              <a:t>ind attenuation model (solid line)</a:t>
            </a:r>
            <a:endParaRPr lang="en-US" sz="1200" dirty="0">
              <a:solidFill>
                <a:prstClr val="black"/>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255924" y="6115385"/>
            <a:ext cx="5096267" cy="553998"/>
          </a:xfrm>
          <a:prstGeom prst="rect">
            <a:avLst/>
          </a:prstGeom>
          <a:noFill/>
        </p:spPr>
        <p:txBody>
          <a:bodyPr wrap="none" rtlCol="0">
            <a:spAutoFit/>
          </a:bodyPr>
          <a:lstStyle/>
          <a:p>
            <a:r>
              <a:rPr lang="en-US" sz="1000" dirty="0" err="1" smtClean="0">
                <a:solidFill>
                  <a:prstClr val="black"/>
                </a:solidFill>
                <a:latin typeface="Times New Roman" panose="02020603050405020304" pitchFamily="18" charset="0"/>
                <a:cs typeface="Times New Roman" panose="02020603050405020304" pitchFamily="18" charset="0"/>
              </a:rPr>
              <a:t>Ptuskin</a:t>
            </a:r>
            <a:r>
              <a:rPr lang="en-US" sz="1000" dirty="0" smtClean="0">
                <a:solidFill>
                  <a:prstClr val="black"/>
                </a:solidFill>
                <a:latin typeface="Times New Roman" panose="02020603050405020304" pitchFamily="18" charset="0"/>
                <a:cs typeface="Times New Roman" panose="02020603050405020304" pitchFamily="18" charset="0"/>
              </a:rPr>
              <a:t>, V. S., </a:t>
            </a:r>
            <a:r>
              <a:rPr lang="en-US" sz="1000" dirty="0" err="1" smtClean="0">
                <a:solidFill>
                  <a:prstClr val="black"/>
                </a:solidFill>
                <a:latin typeface="Times New Roman" panose="02020603050405020304" pitchFamily="18" charset="0"/>
                <a:cs typeface="Times New Roman" panose="02020603050405020304" pitchFamily="18" charset="0"/>
              </a:rPr>
              <a:t>Seo</a:t>
            </a:r>
            <a:r>
              <a:rPr lang="en-US" sz="1000" dirty="0" smtClean="0">
                <a:solidFill>
                  <a:prstClr val="black"/>
                </a:solidFill>
                <a:latin typeface="Times New Roman" panose="02020603050405020304" pitchFamily="18" charset="0"/>
                <a:cs typeface="Times New Roman" panose="02020603050405020304" pitchFamily="18" charset="0"/>
              </a:rPr>
              <a:t>, E. S., </a:t>
            </a:r>
            <a:r>
              <a:rPr lang="en-US" sz="1000" dirty="0" err="1" smtClean="0">
                <a:solidFill>
                  <a:prstClr val="black"/>
                </a:solidFill>
                <a:latin typeface="Times New Roman" panose="02020603050405020304" pitchFamily="18" charset="0"/>
                <a:cs typeface="Times New Roman" panose="02020603050405020304" pitchFamily="18" charset="0"/>
              </a:rPr>
              <a:t>Zirakashvili</a:t>
            </a:r>
            <a:r>
              <a:rPr lang="en-US" sz="1000" dirty="0" smtClean="0">
                <a:solidFill>
                  <a:prstClr val="black"/>
                </a:solidFill>
                <a:latin typeface="Times New Roman" panose="02020603050405020304" pitchFamily="18" charset="0"/>
                <a:cs typeface="Times New Roman" panose="02020603050405020304" pitchFamily="18" charset="0"/>
              </a:rPr>
              <a:t>, V. N.; “Interpretation of Voyager 1 data on low energy </a:t>
            </a:r>
          </a:p>
          <a:p>
            <a:r>
              <a:rPr lang="en-US" sz="1000" dirty="0" smtClean="0">
                <a:solidFill>
                  <a:prstClr val="black"/>
                </a:solidFill>
                <a:latin typeface="Times New Roman" panose="02020603050405020304" pitchFamily="18" charset="0"/>
                <a:cs typeface="Times New Roman" panose="02020603050405020304" pitchFamily="18" charset="0"/>
              </a:rPr>
              <a:t>cosmic rays in the galactic wind model,”  24</a:t>
            </a:r>
            <a:r>
              <a:rPr lang="en-US" sz="1000" baseline="30000" dirty="0" smtClean="0">
                <a:solidFill>
                  <a:prstClr val="black"/>
                </a:solidFill>
                <a:latin typeface="Times New Roman" panose="02020603050405020304" pitchFamily="18" charset="0"/>
                <a:cs typeface="Times New Roman" panose="02020603050405020304" pitchFamily="18" charset="0"/>
              </a:rPr>
              <a:t>th</a:t>
            </a:r>
            <a:r>
              <a:rPr lang="en-US" sz="1000" dirty="0" smtClean="0">
                <a:solidFill>
                  <a:prstClr val="black"/>
                </a:solidFill>
                <a:latin typeface="Times New Roman" panose="02020603050405020304" pitchFamily="18" charset="0"/>
                <a:cs typeface="Times New Roman" panose="02020603050405020304" pitchFamily="18" charset="0"/>
              </a:rPr>
              <a:t> European Cosmic Ray Symposium (ECRS2014),</a:t>
            </a:r>
          </a:p>
          <a:p>
            <a:r>
              <a:rPr lang="en-US" sz="1000" dirty="0" smtClean="0">
                <a:solidFill>
                  <a:prstClr val="black"/>
                </a:solidFill>
                <a:latin typeface="Times New Roman" panose="02020603050405020304" pitchFamily="18" charset="0"/>
                <a:cs typeface="Times New Roman" panose="02020603050405020304" pitchFamily="18" charset="0"/>
              </a:rPr>
              <a:t>Journal of Physics: Conference Series 632 (2015) 012022</a:t>
            </a:r>
            <a:endParaRPr lang="en-US" sz="1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4073991"/>
      </p:ext>
    </p:extLst>
  </p:cSld>
  <p:clrMapOvr>
    <a:masterClrMapping/>
  </p:clrMapOvr>
  <mc:AlternateContent xmlns:mc="http://schemas.openxmlformats.org/markup-compatibility/2006">
    <mc:Choice xmlns:p14="http://schemas.microsoft.com/office/powerpoint/2010/main" Requires="p14">
      <p:transition spd="slow" p14:dur="2000" advTm="153890"/>
    </mc:Choice>
    <mc:Fallback>
      <p:transition spd="slow" advTm="15389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384" y="2479172"/>
            <a:ext cx="8619893" cy="2852737"/>
          </a:xfrm>
        </p:spPr>
        <p:txBody>
          <a:bodyPr>
            <a:normAutofit/>
          </a:bodyPr>
          <a:lstStyle/>
          <a:p>
            <a:pPr lvl="0" algn="ctr"/>
            <a:r>
              <a:rPr lang="en-US" altLang="en-US" sz="4000" b="1" kern="0" dirty="0" smtClean="0">
                <a:solidFill>
                  <a:schemeClr val="tx1"/>
                </a:solidFill>
              </a:rPr>
              <a:t>How does space radiation interact with matter (i.e., us and our stuff)?</a:t>
            </a:r>
            <a:r>
              <a:rPr lang="en-US" altLang="en-US" sz="4000" b="1" kern="0" dirty="0">
                <a:solidFill>
                  <a:schemeClr val="tx1"/>
                </a:solidFill>
              </a:rPr>
              <a:t/>
            </a:r>
            <a:br>
              <a:rPr lang="en-US" altLang="en-US" sz="4000" b="1" kern="0" dirty="0">
                <a:solidFill>
                  <a:schemeClr val="tx1"/>
                </a:solidFill>
              </a:rPr>
            </a:br>
            <a:endParaRPr lang="en-US" sz="4000" dirty="0">
              <a:solidFill>
                <a:schemeClr val="tx1"/>
              </a:solidFill>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15</a:t>
            </a:fld>
            <a:endParaRPr lang="en-US"/>
          </a:p>
        </p:txBody>
      </p:sp>
    </p:spTree>
    <p:extLst>
      <p:ext uri="{BB962C8B-B14F-4D97-AF65-F5344CB8AC3E}">
        <p14:creationId xmlns:p14="http://schemas.microsoft.com/office/powerpoint/2010/main" val="1716354325"/>
      </p:ext>
    </p:extLst>
  </p:cSld>
  <p:clrMapOvr>
    <a:masterClrMapping/>
  </p:clrMapOvr>
  <mc:AlternateContent xmlns:mc="http://schemas.openxmlformats.org/markup-compatibility/2006">
    <mc:Choice xmlns:p14="http://schemas.microsoft.com/office/powerpoint/2010/main" Requires="p14">
      <p:transition spd="slow" p14:dur="2000" advTm="2919"/>
    </mc:Choice>
    <mc:Fallback>
      <p:transition spd="slow" advTm="291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35969" y="31243"/>
            <a:ext cx="4966997" cy="1497111"/>
          </a:xfrm>
        </p:spPr>
        <p:txBody>
          <a:bodyPr>
            <a:normAutofit fontScale="90000"/>
          </a:bodyPr>
          <a:lstStyle/>
          <a:p>
            <a:pPr lvl="0" algn="ctr" fontAlgn="base">
              <a:lnSpc>
                <a:spcPct val="100000"/>
              </a:lnSpc>
              <a:spcAft>
                <a:spcPct val="0"/>
              </a:spcAft>
              <a:defRPr/>
            </a:pPr>
            <a:r>
              <a:rPr lang="en-US" sz="2500" dirty="0" smtClean="0"/>
              <a:t>The </a:t>
            </a:r>
            <a:r>
              <a:rPr lang="en-US" sz="2500" dirty="0"/>
              <a:t>Electromagnetic Force – Direct I</a:t>
            </a:r>
            <a:r>
              <a:rPr lang="en-US" sz="2500" dirty="0" smtClean="0"/>
              <a:t>onization </a:t>
            </a:r>
            <a:r>
              <a:rPr lang="en-US" sz="2500" dirty="0"/>
              <a:t>&amp; </a:t>
            </a:r>
            <a:r>
              <a:rPr lang="en-US" sz="2500" dirty="0" smtClean="0"/>
              <a:t>Excitation (Electromagnetic Force</a:t>
            </a:r>
            <a:r>
              <a:rPr lang="en-US" sz="2500" dirty="0"/>
              <a:t>) of </a:t>
            </a:r>
            <a:r>
              <a:rPr lang="en-US" sz="2500" dirty="0" smtClean="0"/>
              <a:t>Target Substance</a:t>
            </a:r>
            <a:endParaRPr lang="en-US" dirty="0"/>
          </a:p>
        </p:txBody>
      </p:sp>
      <p:sp>
        <p:nvSpPr>
          <p:cNvPr id="5" name="Slide Number Placeholder 4"/>
          <p:cNvSpPr>
            <a:spLocks noGrp="1"/>
          </p:cNvSpPr>
          <p:nvPr>
            <p:ph type="sldNum" sz="quarter" idx="12"/>
          </p:nvPr>
        </p:nvSpPr>
        <p:spPr/>
        <p:txBody>
          <a:bodyPr/>
          <a:lstStyle/>
          <a:p>
            <a:fld id="{0D274322-44E6-41B3-A6C8-E4DC0D955498}" type="slidenum">
              <a:rPr lang="en-US" smtClean="0"/>
              <a:t>16</a:t>
            </a:fld>
            <a:endParaRPr lang="en-US" dirty="0"/>
          </a:p>
        </p:txBody>
      </p:sp>
      <p:sp>
        <p:nvSpPr>
          <p:cNvPr id="7" name="Rectangle 6"/>
          <p:cNvSpPr/>
          <p:nvPr/>
        </p:nvSpPr>
        <p:spPr>
          <a:xfrm>
            <a:off x="221456" y="1581606"/>
            <a:ext cx="8751094" cy="5139869"/>
          </a:xfrm>
          <a:prstGeom prst="rect">
            <a:avLst/>
          </a:prstGeom>
        </p:spPr>
        <p:txBody>
          <a:bodyPr wrap="square">
            <a:spAutoFit/>
          </a:bodyPr>
          <a:lstStyle/>
          <a:p>
            <a:pPr lvl="0" eaLnBrk="0" hangingPunct="0">
              <a:buFont typeface="Monotype Sorts" pitchFamily="2" charset="2"/>
              <a:buChar char="l"/>
              <a:defRPr/>
            </a:pPr>
            <a:r>
              <a:rPr lang="en-US" sz="1400" b="1" kern="0" dirty="0" smtClean="0">
                <a:solidFill>
                  <a:srgbClr val="C00000"/>
                </a:solidFill>
                <a:latin typeface="Times New Roman" pitchFamily="18" charset="0"/>
                <a:cs typeface="Times New Roman" pitchFamily="18" charset="0"/>
              </a:rPr>
              <a:t>High-speed </a:t>
            </a:r>
            <a:r>
              <a:rPr lang="en-US" sz="1400" b="1" kern="0" dirty="0">
                <a:solidFill>
                  <a:srgbClr val="C00000"/>
                </a:solidFill>
                <a:latin typeface="Times New Roman" pitchFamily="18" charset="0"/>
                <a:cs typeface="Times New Roman" pitchFamily="18" charset="0"/>
              </a:rPr>
              <a:t>charged particles decelerate by losing energy to target substance electrons during columbic </a:t>
            </a:r>
            <a:r>
              <a:rPr lang="en-US" sz="1400" b="1" kern="0" dirty="0" smtClean="0">
                <a:solidFill>
                  <a:srgbClr val="C00000"/>
                </a:solidFill>
                <a:latin typeface="Times New Roman" pitchFamily="18" charset="0"/>
                <a:cs typeface="Times New Roman" pitchFamily="18" charset="0"/>
              </a:rPr>
              <a:t>collisions (with electrons) </a:t>
            </a:r>
            <a:r>
              <a:rPr lang="en-US" sz="1400" b="1" kern="0" dirty="0">
                <a:solidFill>
                  <a:srgbClr val="C00000"/>
                </a:solidFill>
                <a:latin typeface="Times New Roman" pitchFamily="18" charset="0"/>
                <a:cs typeface="Times New Roman" pitchFamily="18" charset="0"/>
              </a:rPr>
              <a:t>leaving an ionization/excitation damage track </a:t>
            </a:r>
          </a:p>
          <a:p>
            <a:pPr marL="633413" lvl="1" indent="-176213" eaLnBrk="0" hangingPunct="0">
              <a:buFont typeface="Monotype Sorts" pitchFamily="2" charset="2"/>
              <a:buChar char="u"/>
              <a:defRPr/>
            </a:pPr>
            <a:r>
              <a:rPr lang="en-US" sz="1400" kern="0" dirty="0">
                <a:solidFill>
                  <a:prstClr val="black"/>
                </a:solidFill>
                <a:latin typeface="Times New Roman" pitchFamily="18" charset="0"/>
                <a:cs typeface="Times New Roman" pitchFamily="18" charset="0"/>
              </a:rPr>
              <a:t>Nuclear collisions make little contribution to deceleration except at the lowest kinetic energies near end of track (displacement damage</a:t>
            </a:r>
            <a:r>
              <a:rPr lang="en-US" sz="1400" kern="0" dirty="0" smtClean="0">
                <a:solidFill>
                  <a:prstClr val="black"/>
                </a:solidFill>
                <a:latin typeface="Times New Roman" pitchFamily="18" charset="0"/>
                <a:cs typeface="Times New Roman" pitchFamily="18" charset="0"/>
              </a:rPr>
              <a:t>), </a:t>
            </a:r>
            <a:r>
              <a:rPr lang="en-US" sz="1400" kern="0" dirty="0">
                <a:solidFill>
                  <a:prstClr val="black"/>
                </a:solidFill>
                <a:latin typeface="Times New Roman" pitchFamily="18" charset="0"/>
                <a:cs typeface="Times New Roman" pitchFamily="18" charset="0"/>
              </a:rPr>
              <a:t>but are the cause of secondary particle showers and limit the distance traveled by very </a:t>
            </a:r>
            <a:r>
              <a:rPr lang="en-US" sz="1400" kern="0" dirty="0" smtClean="0">
                <a:solidFill>
                  <a:prstClr val="black"/>
                </a:solidFill>
                <a:latin typeface="Times New Roman" pitchFamily="18" charset="0"/>
                <a:cs typeface="Times New Roman" pitchFamily="18" charset="0"/>
              </a:rPr>
              <a:t>high-energy </a:t>
            </a:r>
            <a:r>
              <a:rPr lang="en-US" sz="1400" kern="0" dirty="0">
                <a:solidFill>
                  <a:prstClr val="black"/>
                </a:solidFill>
                <a:latin typeface="Times New Roman" pitchFamily="18" charset="0"/>
                <a:cs typeface="Times New Roman" pitchFamily="18" charset="0"/>
              </a:rPr>
              <a:t>primary CR particles</a:t>
            </a:r>
          </a:p>
          <a:p>
            <a:pPr lvl="1" eaLnBrk="0" hangingPunct="0">
              <a:buFont typeface="Monotype Sorts" pitchFamily="2" charset="2"/>
              <a:buChar char="u"/>
              <a:defRPr/>
            </a:pPr>
            <a:r>
              <a:rPr lang="en-US" sz="1400" kern="0" dirty="0">
                <a:solidFill>
                  <a:prstClr val="black"/>
                </a:solidFill>
                <a:latin typeface="Times New Roman" pitchFamily="18" charset="0"/>
                <a:cs typeface="Times New Roman" pitchFamily="18" charset="0"/>
                <a:hlinkClick r:id="rId2"/>
              </a:rPr>
              <a:t>http://pdg.lbl.gov/2010/reviews/rpp2010-rev-passage-particles-matter.pdf</a:t>
            </a:r>
            <a:r>
              <a:rPr lang="en-US" sz="1400" kern="0" dirty="0">
                <a:solidFill>
                  <a:prstClr val="black"/>
                </a:solidFill>
                <a:latin typeface="Times New Roman" pitchFamily="18" charset="0"/>
                <a:cs typeface="Times New Roman" pitchFamily="18" charset="0"/>
              </a:rPr>
              <a:t> </a:t>
            </a:r>
          </a:p>
          <a:p>
            <a:pPr lvl="0" eaLnBrk="0" hangingPunct="0">
              <a:buFont typeface="Monotype Sorts" pitchFamily="2" charset="2"/>
              <a:buChar char="l"/>
              <a:defRPr/>
            </a:pPr>
            <a:r>
              <a:rPr lang="en-US" sz="1400" b="1" kern="0" dirty="0" err="1">
                <a:solidFill>
                  <a:srgbClr val="C00000"/>
                </a:solidFill>
                <a:latin typeface="Times New Roman" pitchFamily="18" charset="0"/>
                <a:cs typeface="Times New Roman" pitchFamily="18" charset="0"/>
              </a:rPr>
              <a:t>dE</a:t>
            </a:r>
            <a:r>
              <a:rPr lang="en-US" sz="1400" b="1" kern="0" dirty="0">
                <a:solidFill>
                  <a:srgbClr val="C00000"/>
                </a:solidFill>
                <a:latin typeface="Times New Roman" pitchFamily="18" charset="0"/>
                <a:cs typeface="Times New Roman" pitchFamily="18" charset="0"/>
              </a:rPr>
              <a:t>/dx is the rate of energy transfer: </a:t>
            </a:r>
            <a:r>
              <a:rPr lang="en-US" sz="1400" b="1" kern="0" dirty="0" err="1">
                <a:solidFill>
                  <a:srgbClr val="C00000"/>
                </a:solidFill>
                <a:latin typeface="Times New Roman" pitchFamily="18" charset="0"/>
                <a:cs typeface="Times New Roman" pitchFamily="18" charset="0"/>
              </a:rPr>
              <a:t>keV</a:t>
            </a:r>
            <a:r>
              <a:rPr lang="en-US" sz="1400" b="1" kern="0" dirty="0">
                <a:solidFill>
                  <a:srgbClr val="C00000"/>
                </a:solidFill>
                <a:latin typeface="Times New Roman" pitchFamily="18" charset="0"/>
                <a:cs typeface="Times New Roman" pitchFamily="18" charset="0"/>
              </a:rPr>
              <a:t>/micron or MeV-cm</a:t>
            </a:r>
            <a:r>
              <a:rPr lang="en-US" sz="1400" b="1" kern="0" baseline="30000" dirty="0">
                <a:solidFill>
                  <a:srgbClr val="C00000"/>
                </a:solidFill>
                <a:latin typeface="Times New Roman" pitchFamily="18" charset="0"/>
                <a:cs typeface="Times New Roman" pitchFamily="18" charset="0"/>
              </a:rPr>
              <a:t>2</a:t>
            </a:r>
            <a:r>
              <a:rPr lang="en-US" sz="1400" b="1" kern="0" dirty="0">
                <a:solidFill>
                  <a:srgbClr val="C00000"/>
                </a:solidFill>
                <a:latin typeface="Times New Roman" pitchFamily="18" charset="0"/>
                <a:cs typeface="Times New Roman" pitchFamily="18" charset="0"/>
              </a:rPr>
              <a:t>/mg in a particular target substance</a:t>
            </a:r>
          </a:p>
          <a:p>
            <a:pPr lvl="1" eaLnBrk="0" hangingPunct="0">
              <a:buFont typeface="Monotype Sorts" pitchFamily="2" charset="2"/>
              <a:buChar char="u"/>
              <a:defRPr/>
            </a:pPr>
            <a:r>
              <a:rPr lang="en-US" sz="1400" kern="0" dirty="0">
                <a:solidFill>
                  <a:prstClr val="black"/>
                </a:solidFill>
                <a:latin typeface="Times New Roman" pitchFamily="18" charset="0"/>
                <a:cs typeface="Times New Roman" pitchFamily="18" charset="0"/>
              </a:rPr>
              <a:t>Linear and nearly constant over most of the particle range  – </a:t>
            </a:r>
            <a:r>
              <a:rPr lang="en-US" sz="1400" b="1" kern="0" dirty="0" smtClean="0">
                <a:solidFill>
                  <a:srgbClr val="C00000"/>
                </a:solidFill>
                <a:latin typeface="Times New Roman" pitchFamily="18" charset="0"/>
                <a:cs typeface="Times New Roman" pitchFamily="18" charset="0"/>
              </a:rPr>
              <a:t>hence </a:t>
            </a:r>
            <a:r>
              <a:rPr lang="en-US" sz="1400" b="1" kern="0" dirty="0">
                <a:solidFill>
                  <a:srgbClr val="C00000"/>
                </a:solidFill>
                <a:latin typeface="Times New Roman" pitchFamily="18" charset="0"/>
                <a:cs typeface="Times New Roman" pitchFamily="18" charset="0"/>
              </a:rPr>
              <a:t>the term linear energy transfer (LET)</a:t>
            </a:r>
          </a:p>
          <a:p>
            <a:pPr marL="633413" lvl="1" indent="-176213" eaLnBrk="0" hangingPunct="0">
              <a:buFont typeface="Monotype Sorts" pitchFamily="2" charset="2"/>
              <a:buChar char="u"/>
              <a:defRPr/>
            </a:pPr>
            <a:r>
              <a:rPr lang="en-US" sz="1400" kern="0" dirty="0">
                <a:solidFill>
                  <a:prstClr val="black"/>
                </a:solidFill>
                <a:latin typeface="Times New Roman" pitchFamily="18" charset="0"/>
                <a:cs typeface="Times New Roman" pitchFamily="18" charset="0"/>
              </a:rPr>
              <a:t>Nonlinear near end of track – most of the energy is deposited near the end of track in the “Brag </a:t>
            </a:r>
            <a:r>
              <a:rPr lang="en-US" sz="1400" kern="0" dirty="0" smtClean="0">
                <a:solidFill>
                  <a:prstClr val="black"/>
                </a:solidFill>
                <a:latin typeface="Times New Roman" pitchFamily="18" charset="0"/>
                <a:cs typeface="Times New Roman" pitchFamily="18" charset="0"/>
              </a:rPr>
              <a:t>Peak;” </a:t>
            </a:r>
            <a:r>
              <a:rPr lang="en-US" sz="1400" kern="0" dirty="0">
                <a:solidFill>
                  <a:prstClr val="black"/>
                </a:solidFill>
                <a:latin typeface="Times New Roman" pitchFamily="18" charset="0"/>
                <a:cs typeface="Times New Roman" pitchFamily="18" charset="0"/>
              </a:rPr>
              <a:t>basis of  </a:t>
            </a:r>
            <a:r>
              <a:rPr lang="en-US" sz="1400" kern="0" dirty="0" smtClean="0">
                <a:solidFill>
                  <a:prstClr val="black"/>
                </a:solidFill>
                <a:latin typeface="Times New Roman" pitchFamily="18" charset="0"/>
                <a:cs typeface="Times New Roman" pitchFamily="18" charset="0"/>
              </a:rPr>
              <a:t>    accelerator hadron </a:t>
            </a:r>
            <a:r>
              <a:rPr lang="en-US" sz="1400" kern="0" dirty="0">
                <a:solidFill>
                  <a:prstClr val="black"/>
                </a:solidFill>
                <a:latin typeface="Times New Roman" pitchFamily="18" charset="0"/>
                <a:cs typeface="Times New Roman" pitchFamily="18" charset="0"/>
              </a:rPr>
              <a:t>therapy for certain cancers</a:t>
            </a:r>
          </a:p>
          <a:p>
            <a:pPr lvl="1" eaLnBrk="0" hangingPunct="0">
              <a:buFont typeface="Monotype Sorts" pitchFamily="2" charset="2"/>
              <a:buChar char="u"/>
              <a:defRPr/>
            </a:pPr>
            <a:r>
              <a:rPr lang="en-US" sz="1400" kern="0" dirty="0">
                <a:solidFill>
                  <a:prstClr val="black"/>
                </a:solidFill>
                <a:latin typeface="Times New Roman" pitchFamily="18" charset="0"/>
                <a:cs typeface="Times New Roman" pitchFamily="18" charset="0"/>
              </a:rPr>
              <a:t>More info and some look-up tables</a:t>
            </a:r>
          </a:p>
          <a:p>
            <a:pPr lvl="2" eaLnBrk="0" hangingPunct="0">
              <a:buFont typeface="Monotype Sorts" pitchFamily="2" charset="2"/>
              <a:buChar char="u"/>
              <a:defRPr/>
            </a:pPr>
            <a:r>
              <a:rPr lang="en-US" sz="1400" kern="0" dirty="0">
                <a:solidFill>
                  <a:prstClr val="black"/>
                </a:solidFill>
                <a:latin typeface="Times New Roman" pitchFamily="18" charset="0"/>
                <a:cs typeface="Times New Roman" pitchFamily="18" charset="0"/>
                <a:hlinkClick r:id="rId3"/>
              </a:rPr>
              <a:t>http://holbert.faculty.asu.edu/eee460/IonizationRange.pdf</a:t>
            </a:r>
            <a:r>
              <a:rPr lang="en-US" sz="1400" kern="0" dirty="0">
                <a:solidFill>
                  <a:prstClr val="black"/>
                </a:solidFill>
                <a:latin typeface="Times New Roman" pitchFamily="18" charset="0"/>
                <a:cs typeface="Times New Roman" pitchFamily="18" charset="0"/>
              </a:rPr>
              <a:t> </a:t>
            </a:r>
          </a:p>
          <a:p>
            <a:pPr lvl="2" eaLnBrk="0" hangingPunct="0">
              <a:buFont typeface="Monotype Sorts" pitchFamily="2" charset="2"/>
              <a:buChar char="u"/>
              <a:defRPr/>
            </a:pPr>
            <a:r>
              <a:rPr lang="en-US" sz="1400" kern="0" dirty="0">
                <a:solidFill>
                  <a:prstClr val="black"/>
                </a:solidFill>
                <a:latin typeface="Times New Roman" pitchFamily="18" charset="0"/>
                <a:cs typeface="Times New Roman" pitchFamily="18" charset="0"/>
                <a:hlinkClick r:id="rId4"/>
              </a:rPr>
              <a:t>http://www.kayelaby.npl.co.uk/atomic_and_nuclear_physics/4_5/4_5_1.html</a:t>
            </a:r>
            <a:endParaRPr lang="en-US" sz="1400" kern="0" dirty="0">
              <a:solidFill>
                <a:prstClr val="black"/>
              </a:solidFill>
              <a:latin typeface="Times New Roman" pitchFamily="18" charset="0"/>
              <a:cs typeface="Times New Roman" pitchFamily="18" charset="0"/>
            </a:endParaRPr>
          </a:p>
          <a:p>
            <a:pPr lvl="0" eaLnBrk="0" hangingPunct="0">
              <a:buFont typeface="Monotype Sorts" pitchFamily="2" charset="2"/>
              <a:buChar char="l"/>
              <a:defRPr/>
            </a:pPr>
            <a:r>
              <a:rPr lang="en-US" sz="1400" b="1" kern="0" dirty="0" smtClean="0">
                <a:solidFill>
                  <a:srgbClr val="C00000"/>
                </a:solidFill>
                <a:latin typeface="Times New Roman" pitchFamily="18" charset="0"/>
                <a:cs typeface="Times New Roman" pitchFamily="18" charset="0"/>
              </a:rPr>
              <a:t>Quantified </a:t>
            </a:r>
            <a:r>
              <a:rPr lang="en-US" sz="1400" b="1" kern="0" dirty="0">
                <a:solidFill>
                  <a:srgbClr val="C00000"/>
                </a:solidFill>
                <a:latin typeface="Times New Roman" pitchFamily="18" charset="0"/>
                <a:cs typeface="Times New Roman" pitchFamily="18" charset="0"/>
              </a:rPr>
              <a:t>by the relativistic Bethe-Bloch equation</a:t>
            </a:r>
            <a:endParaRPr lang="en-US" sz="1400" kern="0" dirty="0">
              <a:solidFill>
                <a:srgbClr val="C00000"/>
              </a:solidFill>
              <a:latin typeface="Times New Roman" pitchFamily="18" charset="0"/>
              <a:cs typeface="Times New Roman" pitchFamily="18" charset="0"/>
            </a:endParaRPr>
          </a:p>
          <a:p>
            <a:pPr lvl="0" eaLnBrk="0" hangingPunct="0">
              <a:defRPr/>
            </a:pPr>
            <a:endParaRPr lang="en-US" sz="1200" kern="0" dirty="0">
              <a:solidFill>
                <a:prstClr val="black"/>
              </a:solidFill>
              <a:latin typeface="Times New Roman" pitchFamily="18" charset="0"/>
              <a:cs typeface="Times New Roman" pitchFamily="18" charset="0"/>
            </a:endParaRPr>
          </a:p>
          <a:p>
            <a:pPr lvl="0" eaLnBrk="0" hangingPunct="0">
              <a:defRPr/>
            </a:pPr>
            <a:endParaRPr lang="en-US" sz="1200" kern="0" dirty="0">
              <a:solidFill>
                <a:prstClr val="black"/>
              </a:solidFill>
              <a:latin typeface="Times New Roman" pitchFamily="18" charset="0"/>
              <a:cs typeface="Times New Roman" pitchFamily="18" charset="0"/>
            </a:endParaRPr>
          </a:p>
          <a:p>
            <a:pPr lvl="0" eaLnBrk="0" hangingPunct="0">
              <a:defRPr/>
            </a:pPr>
            <a:endParaRPr lang="en-US" sz="1200" kern="0" dirty="0">
              <a:solidFill>
                <a:prstClr val="black"/>
              </a:solidFill>
              <a:latin typeface="Times New Roman" pitchFamily="18" charset="0"/>
              <a:cs typeface="Times New Roman" pitchFamily="18" charset="0"/>
            </a:endParaRPr>
          </a:p>
          <a:p>
            <a:pPr lvl="0" eaLnBrk="0" hangingPunct="0">
              <a:defRPr/>
            </a:pPr>
            <a:endParaRPr lang="en-US" sz="1200" kern="0" dirty="0">
              <a:solidFill>
                <a:prstClr val="black"/>
              </a:solidFill>
              <a:latin typeface="Times New Roman" pitchFamily="18" charset="0"/>
              <a:cs typeface="Times New Roman" pitchFamily="18" charset="0"/>
            </a:endParaRPr>
          </a:p>
          <a:p>
            <a:pPr lvl="0" algn="ctr" eaLnBrk="0" hangingPunct="0">
              <a:defRPr/>
            </a:pPr>
            <a:r>
              <a:rPr lang="en-US" sz="1200" b="1" kern="0" dirty="0">
                <a:solidFill>
                  <a:srgbClr val="C00000"/>
                </a:solidFill>
                <a:latin typeface="Times New Roman" pitchFamily="18" charset="0"/>
                <a:cs typeface="Times New Roman" pitchFamily="18" charset="0"/>
              </a:rPr>
              <a:t>Projectile (space radiation particle) dependencies</a:t>
            </a:r>
          </a:p>
          <a:p>
            <a:pPr lvl="0" eaLnBrk="0" hangingPunct="0">
              <a:defRPr/>
            </a:pPr>
            <a:r>
              <a:rPr lang="en-US" sz="1200" kern="0" dirty="0">
                <a:solidFill>
                  <a:prstClr val="black"/>
                </a:solidFill>
                <a:latin typeface="Times New Roman" pitchFamily="18" charset="0"/>
                <a:cs typeface="Times New Roman" pitchFamily="18" charset="0"/>
              </a:rPr>
              <a:t>         β = v / c;  </a:t>
            </a:r>
            <a:r>
              <a:rPr lang="en-US" sz="1200" kern="0" dirty="0">
                <a:solidFill>
                  <a:srgbClr val="C00000"/>
                </a:solidFill>
                <a:latin typeface="Times New Roman" pitchFamily="18" charset="0"/>
                <a:cs typeface="Times New Roman" pitchFamily="18" charset="0"/>
              </a:rPr>
              <a:t>v = velocity of the particle; E =  energy of the particle</a:t>
            </a:r>
            <a:r>
              <a:rPr lang="en-US" sz="1200" kern="0" dirty="0">
                <a:solidFill>
                  <a:prstClr val="black"/>
                </a:solidFill>
                <a:latin typeface="Times New Roman" pitchFamily="18" charset="0"/>
                <a:cs typeface="Times New Roman" pitchFamily="18" charset="0"/>
              </a:rPr>
              <a:t>; x  = distance travelled by the particle in the target; c =  speed of light; </a:t>
            </a:r>
            <a:r>
              <a:rPr lang="en-US" sz="1200" kern="0" dirty="0">
                <a:solidFill>
                  <a:srgbClr val="C00000"/>
                </a:solidFill>
                <a:latin typeface="Times New Roman" pitchFamily="18" charset="0"/>
                <a:cs typeface="Times New Roman" pitchFamily="18" charset="0"/>
              </a:rPr>
              <a:t>z  = particle charge</a:t>
            </a:r>
            <a:r>
              <a:rPr lang="en-US" sz="1200" kern="0" dirty="0">
                <a:solidFill>
                  <a:prstClr val="black"/>
                </a:solidFill>
                <a:latin typeface="Times New Roman" pitchFamily="18" charset="0"/>
                <a:cs typeface="Times New Roman" pitchFamily="18" charset="0"/>
              </a:rPr>
              <a:t>; </a:t>
            </a:r>
            <a:r>
              <a:rPr lang="el-GR" sz="1200" kern="0" dirty="0">
                <a:solidFill>
                  <a:prstClr val="black"/>
                </a:solidFill>
                <a:latin typeface="Times New Roman" pitchFamily="18" charset="0"/>
                <a:cs typeface="Times New Roman" pitchFamily="18" charset="0"/>
              </a:rPr>
              <a:t>ε</a:t>
            </a:r>
            <a:r>
              <a:rPr lang="en-US" sz="1200" kern="0" baseline="-25000" dirty="0">
                <a:solidFill>
                  <a:prstClr val="black"/>
                </a:solidFill>
                <a:latin typeface="Times New Roman" pitchFamily="18" charset="0"/>
                <a:cs typeface="Times New Roman" pitchFamily="18" charset="0"/>
              </a:rPr>
              <a:t>0 </a:t>
            </a:r>
            <a:r>
              <a:rPr lang="en-US" sz="1200" kern="0" dirty="0">
                <a:solidFill>
                  <a:prstClr val="black"/>
                </a:solidFill>
                <a:latin typeface="Times New Roman" pitchFamily="18" charset="0"/>
                <a:cs typeface="Times New Roman" pitchFamily="18" charset="0"/>
              </a:rPr>
              <a:t> =  vacuum permittivity</a:t>
            </a:r>
          </a:p>
          <a:p>
            <a:pPr lvl="0" algn="ctr" eaLnBrk="0" hangingPunct="0">
              <a:defRPr/>
            </a:pPr>
            <a:r>
              <a:rPr lang="en-US" sz="1200" b="1" kern="0" dirty="0">
                <a:solidFill>
                  <a:srgbClr val="C00000"/>
                </a:solidFill>
                <a:latin typeface="Times New Roman" pitchFamily="18" charset="0"/>
                <a:cs typeface="Times New Roman" pitchFamily="18" charset="0"/>
              </a:rPr>
              <a:t>Target substance dependencies</a:t>
            </a:r>
            <a:endParaRPr lang="en-US" sz="1200" kern="0" dirty="0">
              <a:solidFill>
                <a:srgbClr val="C00000"/>
              </a:solidFill>
              <a:latin typeface="Times New Roman" pitchFamily="18" charset="0"/>
              <a:cs typeface="Times New Roman" pitchFamily="18" charset="0"/>
            </a:endParaRPr>
          </a:p>
          <a:p>
            <a:pPr lvl="0" eaLnBrk="0" hangingPunct="0">
              <a:defRPr/>
            </a:pPr>
            <a:r>
              <a:rPr lang="en-US" sz="1200" kern="0" dirty="0">
                <a:solidFill>
                  <a:srgbClr val="C00000"/>
                </a:solidFill>
                <a:latin typeface="Times New Roman" pitchFamily="18" charset="0"/>
                <a:cs typeface="Times New Roman" pitchFamily="18" charset="0"/>
              </a:rPr>
              <a:t>         I = mean excitation potential of the target  = 10eV(Z), n =   electron density of the target = (N</a:t>
            </a:r>
            <a:r>
              <a:rPr lang="en-US" sz="1200" kern="0" baseline="-25000" dirty="0">
                <a:solidFill>
                  <a:srgbClr val="C00000"/>
                </a:solidFill>
                <a:latin typeface="Times New Roman" pitchFamily="18" charset="0"/>
                <a:cs typeface="Times New Roman" pitchFamily="18" charset="0"/>
              </a:rPr>
              <a:t>A</a:t>
            </a:r>
            <a:r>
              <a:rPr lang="en-US" sz="1200" kern="0" dirty="0">
                <a:solidFill>
                  <a:srgbClr val="C00000"/>
                </a:solidFill>
                <a:latin typeface="Times New Roman" pitchFamily="18" charset="0"/>
                <a:cs typeface="Times New Roman" pitchFamily="18" charset="0"/>
              </a:rPr>
              <a:t> Z </a:t>
            </a:r>
            <a:r>
              <a:rPr lang="el-GR" sz="1200" kern="0" dirty="0">
                <a:solidFill>
                  <a:srgbClr val="C00000"/>
                </a:solidFill>
                <a:latin typeface="Times New Roman" pitchFamily="18" charset="0"/>
                <a:cs typeface="Times New Roman" pitchFamily="18" charset="0"/>
              </a:rPr>
              <a:t>ρ</a:t>
            </a:r>
            <a:r>
              <a:rPr lang="en-US" sz="1200" kern="0" dirty="0">
                <a:solidFill>
                  <a:srgbClr val="C00000"/>
                </a:solidFill>
                <a:latin typeface="Times New Roman" pitchFamily="18" charset="0"/>
                <a:cs typeface="Times New Roman" pitchFamily="18" charset="0"/>
              </a:rPr>
              <a:t>)/A M</a:t>
            </a:r>
            <a:r>
              <a:rPr lang="el-GR" sz="1200" kern="0" baseline="-25000" dirty="0">
                <a:solidFill>
                  <a:srgbClr val="C00000"/>
                </a:solidFill>
                <a:latin typeface="Times New Roman" pitchFamily="18" charset="0"/>
                <a:cs typeface="Times New Roman" pitchFamily="18" charset="0"/>
              </a:rPr>
              <a:t>μ</a:t>
            </a:r>
            <a:r>
              <a:rPr lang="en-US" sz="1200" kern="0" baseline="-25000" dirty="0">
                <a:solidFill>
                  <a:srgbClr val="C00000"/>
                </a:solidFill>
                <a:latin typeface="Times New Roman" pitchFamily="18" charset="0"/>
                <a:cs typeface="Times New Roman" pitchFamily="18" charset="0"/>
              </a:rPr>
              <a:t> </a:t>
            </a:r>
            <a:r>
              <a:rPr lang="en-US" sz="1200" kern="0" dirty="0">
                <a:solidFill>
                  <a:prstClr val="black"/>
                </a:solidFill>
                <a:latin typeface="Times New Roman" pitchFamily="18" charset="0"/>
                <a:cs typeface="Times New Roman" pitchFamily="18" charset="0"/>
              </a:rPr>
              <a:t>; </a:t>
            </a:r>
            <a:r>
              <a:rPr lang="en-US" sz="1200" kern="0" dirty="0">
                <a:solidFill>
                  <a:srgbClr val="C00000"/>
                </a:solidFill>
                <a:latin typeface="Times New Roman" pitchFamily="18" charset="0"/>
                <a:cs typeface="Times New Roman" pitchFamily="18" charset="0"/>
              </a:rPr>
              <a:t>ρ = density of the target</a:t>
            </a:r>
            <a:r>
              <a:rPr lang="en-US" sz="1200" kern="0" dirty="0">
                <a:solidFill>
                  <a:prstClr val="black"/>
                </a:solidFill>
                <a:latin typeface="Times New Roman" pitchFamily="18" charset="0"/>
                <a:cs typeface="Times New Roman" pitchFamily="18" charset="0"/>
              </a:rPr>
              <a:t>; </a:t>
            </a:r>
            <a:r>
              <a:rPr lang="en-US" sz="1200" kern="0" dirty="0">
                <a:latin typeface="Times New Roman" pitchFamily="18" charset="0"/>
                <a:cs typeface="Times New Roman" pitchFamily="18" charset="0"/>
              </a:rPr>
              <a:t>Z = target atomic number</a:t>
            </a:r>
            <a:r>
              <a:rPr lang="en-US" sz="1200" kern="0" dirty="0">
                <a:solidFill>
                  <a:prstClr val="black"/>
                </a:solidFill>
                <a:latin typeface="Times New Roman" pitchFamily="18" charset="0"/>
                <a:cs typeface="Times New Roman" pitchFamily="18" charset="0"/>
              </a:rPr>
              <a:t>; </a:t>
            </a:r>
            <a:r>
              <a:rPr lang="en-US" sz="1200" kern="0" dirty="0">
                <a:solidFill>
                  <a:srgbClr val="C00000"/>
                </a:solidFill>
                <a:latin typeface="Times New Roman" pitchFamily="18" charset="0"/>
                <a:cs typeface="Times New Roman" pitchFamily="18" charset="0"/>
              </a:rPr>
              <a:t>A = target atomic mass number</a:t>
            </a:r>
            <a:r>
              <a:rPr lang="en-US" sz="1200" kern="0" dirty="0">
                <a:solidFill>
                  <a:prstClr val="black"/>
                </a:solidFill>
                <a:latin typeface="Times New Roman" pitchFamily="18" charset="0"/>
                <a:cs typeface="Times New Roman" pitchFamily="18" charset="0"/>
              </a:rPr>
              <a:t>; </a:t>
            </a:r>
            <a:r>
              <a:rPr lang="en-US" sz="1200" kern="0" dirty="0" smtClean="0">
                <a:solidFill>
                  <a:prstClr val="black"/>
                </a:solidFill>
                <a:latin typeface="Times New Roman" pitchFamily="18" charset="0"/>
                <a:cs typeface="Times New Roman" pitchFamily="18" charset="0"/>
              </a:rPr>
              <a:t>N</a:t>
            </a:r>
            <a:r>
              <a:rPr lang="en-US" sz="1200" kern="0" baseline="-25000" dirty="0" smtClean="0">
                <a:solidFill>
                  <a:prstClr val="black"/>
                </a:solidFill>
                <a:latin typeface="Times New Roman" pitchFamily="18" charset="0"/>
                <a:cs typeface="Times New Roman" pitchFamily="18" charset="0"/>
              </a:rPr>
              <a:t>A</a:t>
            </a:r>
            <a:r>
              <a:rPr lang="en-US" sz="1200" kern="0" dirty="0" smtClean="0">
                <a:solidFill>
                  <a:prstClr val="black"/>
                </a:solidFill>
                <a:latin typeface="Times New Roman" pitchFamily="18" charset="0"/>
                <a:cs typeface="Times New Roman" pitchFamily="18" charset="0"/>
              </a:rPr>
              <a:t> </a:t>
            </a:r>
            <a:r>
              <a:rPr lang="en-US" sz="1200" kern="0" dirty="0">
                <a:solidFill>
                  <a:prstClr val="black"/>
                </a:solidFill>
                <a:latin typeface="Times New Roman" pitchFamily="18" charset="0"/>
                <a:cs typeface="Times New Roman" pitchFamily="18" charset="0"/>
              </a:rPr>
              <a:t>= Avogadro number; and M</a:t>
            </a:r>
            <a:r>
              <a:rPr lang="en-US" sz="1200" kern="0" baseline="-25000" dirty="0">
                <a:solidFill>
                  <a:prstClr val="black"/>
                </a:solidFill>
                <a:latin typeface="Times New Roman" pitchFamily="18" charset="0"/>
                <a:cs typeface="Times New Roman" pitchFamily="18" charset="0"/>
              </a:rPr>
              <a:t>u</a:t>
            </a:r>
            <a:r>
              <a:rPr lang="en-US" sz="1200" kern="0" dirty="0">
                <a:solidFill>
                  <a:prstClr val="black"/>
                </a:solidFill>
                <a:latin typeface="Times New Roman" pitchFamily="18" charset="0"/>
                <a:cs typeface="Times New Roman" pitchFamily="18" charset="0"/>
              </a:rPr>
              <a:t> = Molar mass constant = 1 in Si units; e </a:t>
            </a:r>
            <a:r>
              <a:rPr lang="en-US" sz="1200" kern="0" dirty="0" smtClean="0">
                <a:solidFill>
                  <a:prstClr val="black"/>
                </a:solidFill>
                <a:latin typeface="Times New Roman" pitchFamily="18" charset="0"/>
                <a:cs typeface="Times New Roman" pitchFamily="18" charset="0"/>
              </a:rPr>
              <a:t>= </a:t>
            </a:r>
            <a:r>
              <a:rPr lang="en-US" sz="1200" kern="0" dirty="0">
                <a:solidFill>
                  <a:prstClr val="black"/>
                </a:solidFill>
                <a:latin typeface="Times New Roman" pitchFamily="18" charset="0"/>
                <a:cs typeface="Times New Roman" pitchFamily="18" charset="0"/>
              </a:rPr>
              <a:t>charge of the electron; m</a:t>
            </a:r>
            <a:r>
              <a:rPr lang="en-US" sz="1200" kern="0" baseline="-25000" dirty="0">
                <a:solidFill>
                  <a:prstClr val="black"/>
                </a:solidFill>
                <a:latin typeface="Times New Roman" pitchFamily="18" charset="0"/>
                <a:cs typeface="Times New Roman" pitchFamily="18" charset="0"/>
              </a:rPr>
              <a:t>e</a:t>
            </a:r>
            <a:r>
              <a:rPr lang="en-US" sz="1200" kern="0" dirty="0">
                <a:solidFill>
                  <a:prstClr val="black"/>
                </a:solidFill>
                <a:latin typeface="Times New Roman" pitchFamily="18" charset="0"/>
                <a:cs typeface="Times New Roman" pitchFamily="18" charset="0"/>
              </a:rPr>
              <a:t> </a:t>
            </a:r>
            <a:r>
              <a:rPr lang="en-US" sz="1200" kern="0" dirty="0" smtClean="0">
                <a:solidFill>
                  <a:prstClr val="black"/>
                </a:solidFill>
                <a:latin typeface="Times New Roman" pitchFamily="18" charset="0"/>
                <a:cs typeface="Times New Roman" pitchFamily="18" charset="0"/>
              </a:rPr>
              <a:t>= </a:t>
            </a:r>
            <a:r>
              <a:rPr lang="en-US" sz="1200" kern="0" dirty="0">
                <a:solidFill>
                  <a:prstClr val="black"/>
                </a:solidFill>
                <a:latin typeface="Times New Roman" pitchFamily="18" charset="0"/>
                <a:cs typeface="Times New Roman" pitchFamily="18" charset="0"/>
              </a:rPr>
              <a:t>rest mass of the electron</a:t>
            </a:r>
          </a:p>
        </p:txBody>
      </p:sp>
      <p:pic>
        <p:nvPicPr>
          <p:cNvPr id="8" name="Picture 7"/>
          <p:cNvPicPr>
            <a:picLocks noChangeAspect="1"/>
          </p:cNvPicPr>
          <p:nvPr/>
        </p:nvPicPr>
        <p:blipFill>
          <a:blip r:embed="rId5"/>
          <a:stretch>
            <a:fillRect/>
          </a:stretch>
        </p:blipFill>
        <p:spPr>
          <a:xfrm>
            <a:off x="2312523" y="4698659"/>
            <a:ext cx="4413887" cy="518205"/>
          </a:xfrm>
          <a:prstGeom prst="rect">
            <a:avLst/>
          </a:prstGeom>
        </p:spPr>
      </p:pic>
    </p:spTree>
    <p:extLst>
      <p:ext uri="{BB962C8B-B14F-4D97-AF65-F5344CB8AC3E}">
        <p14:creationId xmlns:p14="http://schemas.microsoft.com/office/powerpoint/2010/main" val="3803973574"/>
      </p:ext>
    </p:extLst>
  </p:cSld>
  <p:clrMapOvr>
    <a:masterClrMapping/>
  </p:clrMapOvr>
  <mc:AlternateContent xmlns:mc="http://schemas.openxmlformats.org/markup-compatibility/2006">
    <mc:Choice xmlns:p14="http://schemas.microsoft.com/office/powerpoint/2010/main" Requires="p14">
      <p:transition spd="slow" p14:dur="2000" advTm="36970"/>
    </mc:Choice>
    <mc:Fallback>
      <p:transition spd="slow" advTm="3697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497111"/>
          </a:xfrm>
        </p:spPr>
        <p:txBody>
          <a:bodyPr>
            <a:normAutofit/>
          </a:bodyPr>
          <a:lstStyle/>
          <a:p>
            <a:pPr lvl="0" algn="ctr" fontAlgn="base">
              <a:lnSpc>
                <a:spcPct val="100000"/>
              </a:lnSpc>
              <a:spcAft>
                <a:spcPct val="0"/>
              </a:spcAft>
              <a:defRPr/>
            </a:pPr>
            <a:r>
              <a:rPr lang="en-US" sz="2300" dirty="0">
                <a:solidFill>
                  <a:prstClr val="white"/>
                </a:solidFill>
              </a:rPr>
              <a:t>The Electromagnetic Force – Direct I</a:t>
            </a:r>
            <a:r>
              <a:rPr lang="en-US" sz="2300" dirty="0" smtClean="0">
                <a:solidFill>
                  <a:prstClr val="white"/>
                </a:solidFill>
              </a:rPr>
              <a:t>onization </a:t>
            </a:r>
            <a:r>
              <a:rPr lang="en-US" sz="2300" dirty="0">
                <a:solidFill>
                  <a:prstClr val="white"/>
                </a:solidFill>
              </a:rPr>
              <a:t>&amp; </a:t>
            </a:r>
            <a:r>
              <a:rPr lang="en-US" sz="2300" dirty="0" smtClean="0">
                <a:solidFill>
                  <a:prstClr val="white"/>
                </a:solidFill>
              </a:rPr>
              <a:t>Excitation (Electromagnetic Force</a:t>
            </a:r>
            <a:r>
              <a:rPr lang="en-US" sz="2300" dirty="0">
                <a:solidFill>
                  <a:prstClr val="white"/>
                </a:solidFill>
              </a:rPr>
              <a:t>) of </a:t>
            </a:r>
            <a:r>
              <a:rPr lang="en-US" sz="2300" dirty="0" smtClean="0">
                <a:solidFill>
                  <a:prstClr val="white"/>
                </a:solidFill>
              </a:rPr>
              <a:t>Target </a:t>
            </a:r>
            <a:r>
              <a:rPr lang="en-US" sz="2300" dirty="0">
                <a:solidFill>
                  <a:prstClr val="white"/>
                </a:solidFill>
              </a:rPr>
              <a:t>S</a:t>
            </a:r>
            <a:r>
              <a:rPr lang="en-US" sz="2300" dirty="0" smtClean="0">
                <a:solidFill>
                  <a:prstClr val="white"/>
                </a:solidFill>
              </a:rPr>
              <a:t>ubstance</a:t>
            </a:r>
            <a:endParaRPr lang="en-US" dirty="0"/>
          </a:p>
        </p:txBody>
      </p:sp>
      <p:sp>
        <p:nvSpPr>
          <p:cNvPr id="4" name="Title 1"/>
          <p:cNvSpPr txBox="1">
            <a:spLocks/>
          </p:cNvSpPr>
          <p:nvPr/>
        </p:nvSpPr>
        <p:spPr bwMode="auto">
          <a:xfrm>
            <a:off x="2074124" y="999191"/>
            <a:ext cx="4783873" cy="52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20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0D274322-44E6-41B3-A6C8-E4DC0D955498}" type="slidenum">
              <a:rPr lang="en-US" smtClean="0"/>
              <a:t>17</a:t>
            </a:fld>
            <a:endParaRPr lang="en-US"/>
          </a:p>
        </p:txBody>
      </p:sp>
      <p:pic>
        <p:nvPicPr>
          <p:cNvPr id="7" name="Picture 6"/>
          <p:cNvPicPr>
            <a:picLocks noChangeAspect="1"/>
          </p:cNvPicPr>
          <p:nvPr/>
        </p:nvPicPr>
        <p:blipFill>
          <a:blip r:embed="rId2"/>
          <a:stretch>
            <a:fillRect/>
          </a:stretch>
        </p:blipFill>
        <p:spPr>
          <a:xfrm>
            <a:off x="771525" y="1678853"/>
            <a:ext cx="7958138" cy="4950547"/>
          </a:xfrm>
          <a:prstGeom prst="rect">
            <a:avLst/>
          </a:prstGeom>
        </p:spPr>
      </p:pic>
      <p:cxnSp>
        <p:nvCxnSpPr>
          <p:cNvPr id="8" name="Straight Arrow Connector 7"/>
          <p:cNvCxnSpPr/>
          <p:nvPr/>
        </p:nvCxnSpPr>
        <p:spPr>
          <a:xfrm flipH="1">
            <a:off x="4584457" y="3443288"/>
            <a:ext cx="551899" cy="579010"/>
          </a:xfrm>
          <a:prstGeom prst="straightConnector1">
            <a:avLst/>
          </a:prstGeom>
          <a:noFill/>
          <a:ln w="38100" cap="flat" cmpd="sng" algn="ctr">
            <a:solidFill>
              <a:srgbClr val="C00000"/>
            </a:solidFill>
            <a:prstDash val="solid"/>
            <a:tailEnd type="triangle"/>
          </a:ln>
          <a:effectLst/>
        </p:spPr>
      </p:cxnSp>
    </p:spTree>
    <p:extLst>
      <p:ext uri="{BB962C8B-B14F-4D97-AF65-F5344CB8AC3E}">
        <p14:creationId xmlns:p14="http://schemas.microsoft.com/office/powerpoint/2010/main" val="4173737967"/>
      </p:ext>
    </p:extLst>
  </p:cSld>
  <p:clrMapOvr>
    <a:masterClrMapping/>
  </p:clrMapOvr>
  <mc:AlternateContent xmlns:mc="http://schemas.openxmlformats.org/markup-compatibility/2006">
    <mc:Choice xmlns:p14="http://schemas.microsoft.com/office/powerpoint/2010/main" Requires="p14">
      <p:transition spd="slow" p14:dur="2000" advTm="112567"/>
    </mc:Choice>
    <mc:Fallback>
      <p:transition spd="slow" advTm="11256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400" dirty="0">
                <a:solidFill>
                  <a:prstClr val="black"/>
                </a:solidFill>
              </a:rPr>
              <a:t> </a:t>
            </a:r>
            <a:r>
              <a:rPr lang="en-US" sz="2400" dirty="0"/>
              <a:t>The </a:t>
            </a:r>
            <a:r>
              <a:rPr lang="en-US" sz="2400" dirty="0" smtClean="0"/>
              <a:t>Strong and Electroweak Forces </a:t>
            </a:r>
            <a:r>
              <a:rPr lang="en-US" sz="2400" dirty="0"/>
              <a:t>– Nuclear Reactions and Secondary Particle </a:t>
            </a:r>
            <a:r>
              <a:rPr lang="en-US" sz="2400" dirty="0" smtClean="0"/>
              <a:t>Showers</a:t>
            </a:r>
            <a:endParaRPr lang="en-US" dirty="0"/>
          </a:p>
        </p:txBody>
      </p:sp>
      <p:sp>
        <p:nvSpPr>
          <p:cNvPr id="3" name="Slide Number Placeholder 2"/>
          <p:cNvSpPr>
            <a:spLocks noGrp="1"/>
          </p:cNvSpPr>
          <p:nvPr>
            <p:ph type="sldNum" sz="quarter" idx="12"/>
          </p:nvPr>
        </p:nvSpPr>
        <p:spPr/>
        <p:txBody>
          <a:bodyPr/>
          <a:lstStyle/>
          <a:p>
            <a:fld id="{0D274322-44E6-41B3-A6C8-E4DC0D955498}" type="slidenum">
              <a:rPr lang="en-US" smtClean="0"/>
              <a:t>18</a:t>
            </a:fld>
            <a:endParaRPr lang="en-US"/>
          </a:p>
        </p:txBody>
      </p:sp>
      <p:sp>
        <p:nvSpPr>
          <p:cNvPr id="5" name="Rectangle 4"/>
          <p:cNvSpPr/>
          <p:nvPr/>
        </p:nvSpPr>
        <p:spPr>
          <a:xfrm>
            <a:off x="71438" y="1701065"/>
            <a:ext cx="4572000" cy="5047536"/>
          </a:xfrm>
          <a:prstGeom prst="rect">
            <a:avLst/>
          </a:prstGeom>
        </p:spPr>
        <p:txBody>
          <a:bodyPr>
            <a:spAutoFit/>
          </a:bodyPr>
          <a:lstStyle/>
          <a:p>
            <a:pPr marL="285750" lvl="0" indent="-285750">
              <a:buFont typeface="Arial" panose="020B0604020202020204" pitchFamily="34" charset="0"/>
              <a:buChar char="•"/>
            </a:pPr>
            <a:r>
              <a:rPr lang="en-US" sz="1400" b="1" dirty="0">
                <a:solidFill>
                  <a:prstClr val="black"/>
                </a:solidFill>
                <a:latin typeface="Times New Roman" pitchFamily="18" charset="0"/>
                <a:cs typeface="Times New Roman" pitchFamily="18" charset="0"/>
              </a:rPr>
              <a:t>Inelastic Nuclear collisions attenuate the primary flux exponentially and generate secondary particle showers via nuclear reactions</a:t>
            </a:r>
          </a:p>
          <a:p>
            <a:pPr marL="742950" lvl="1" indent="-285750">
              <a:buFont typeface="Arial" panose="020B0604020202020204" pitchFamily="34" charset="0"/>
              <a:buChar char="•"/>
            </a:pPr>
            <a:r>
              <a:rPr lang="en-US" sz="1400" b="1" dirty="0">
                <a:solidFill>
                  <a:srgbClr val="C00000"/>
                </a:solidFill>
                <a:latin typeface="Times New Roman" pitchFamily="18" charset="0"/>
                <a:cs typeface="Times New Roman" pitchFamily="18" charset="0"/>
              </a:rPr>
              <a:t>N(l) = N(0) </a:t>
            </a:r>
            <a:r>
              <a:rPr lang="en-US" sz="1400" b="1" dirty="0" err="1">
                <a:solidFill>
                  <a:srgbClr val="C00000"/>
                </a:solidFill>
                <a:latin typeface="Times New Roman" pitchFamily="18" charset="0"/>
                <a:cs typeface="Times New Roman" pitchFamily="18" charset="0"/>
              </a:rPr>
              <a:t>exp</a:t>
            </a:r>
            <a:r>
              <a:rPr lang="en-US" sz="1400" b="1" dirty="0">
                <a:solidFill>
                  <a:srgbClr val="C00000"/>
                </a:solidFill>
                <a:latin typeface="Times New Roman" pitchFamily="18" charset="0"/>
                <a:cs typeface="Times New Roman" pitchFamily="18" charset="0"/>
              </a:rPr>
              <a:t>(-l/</a:t>
            </a:r>
            <a:r>
              <a:rPr lang="el-GR" sz="1400" b="1" dirty="0">
                <a:solidFill>
                  <a:srgbClr val="C00000"/>
                </a:solidFill>
                <a:latin typeface="Times New Roman" pitchFamily="18" charset="0"/>
                <a:cs typeface="Times New Roman" pitchFamily="18" charset="0"/>
              </a:rPr>
              <a:t>λ</a:t>
            </a:r>
            <a:r>
              <a:rPr lang="en-US" sz="1400" b="1" dirty="0">
                <a:solidFill>
                  <a:srgbClr val="C00000"/>
                </a:solidFill>
                <a:latin typeface="Times New Roman" pitchFamily="18" charset="0"/>
                <a:cs typeface="Times New Roman" pitchFamily="18" charset="0"/>
              </a:rPr>
              <a:t>)</a:t>
            </a:r>
          </a:p>
          <a:p>
            <a:pPr marL="1200150" lvl="2" indent="-285750">
              <a:buFont typeface="Arial" panose="020B0604020202020204" pitchFamily="34" charset="0"/>
              <a:buChar char="•"/>
            </a:pPr>
            <a:r>
              <a:rPr lang="el-GR" sz="1400" dirty="0">
                <a:solidFill>
                  <a:prstClr val="black"/>
                </a:solidFill>
                <a:latin typeface="Times New Roman" pitchFamily="18" charset="0"/>
                <a:cs typeface="Times New Roman" pitchFamily="18" charset="0"/>
              </a:rPr>
              <a:t>λ</a:t>
            </a:r>
            <a:r>
              <a:rPr lang="en-US" sz="1400" dirty="0">
                <a:solidFill>
                  <a:prstClr val="black"/>
                </a:solidFill>
                <a:latin typeface="Times New Roman" pitchFamily="18" charset="0"/>
                <a:cs typeface="Times New Roman" pitchFamily="18" charset="0"/>
              </a:rPr>
              <a:t> = inelastic collision length (grams/cm</a:t>
            </a:r>
            <a:r>
              <a:rPr lang="en-US" sz="1400" baseline="30000" dirty="0">
                <a:solidFill>
                  <a:prstClr val="black"/>
                </a:solidFill>
                <a:latin typeface="Times New Roman" pitchFamily="18" charset="0"/>
                <a:cs typeface="Times New Roman" pitchFamily="18" charset="0"/>
              </a:rPr>
              <a:t>2</a:t>
            </a:r>
            <a:r>
              <a:rPr lang="en-US" sz="1400" dirty="0">
                <a:solidFill>
                  <a:prstClr val="black"/>
                </a:solidFill>
                <a:latin typeface="Times New Roman" pitchFamily="18" charset="0"/>
                <a:cs typeface="Times New Roman" pitchFamily="18" charset="0"/>
              </a:rPr>
              <a:t>) </a:t>
            </a:r>
          </a:p>
          <a:p>
            <a:pPr marL="1200150" lvl="2" indent="-285750">
              <a:buFont typeface="Arial" panose="020B0604020202020204" pitchFamily="34" charset="0"/>
              <a:buChar char="•"/>
            </a:pPr>
            <a:r>
              <a:rPr lang="en-US" sz="1400" dirty="0">
                <a:solidFill>
                  <a:prstClr val="black"/>
                </a:solidFill>
                <a:latin typeface="Times New Roman" pitchFamily="18" charset="0"/>
                <a:cs typeface="Times New Roman" pitchFamily="18" charset="0"/>
              </a:rPr>
              <a:t>l = thickness in g/cm</a:t>
            </a:r>
            <a:r>
              <a:rPr lang="en-US" sz="1400" baseline="30000" dirty="0">
                <a:solidFill>
                  <a:prstClr val="black"/>
                </a:solidFill>
                <a:latin typeface="Times New Roman" pitchFamily="18" charset="0"/>
                <a:cs typeface="Times New Roman" pitchFamily="18" charset="0"/>
              </a:rPr>
              <a:t>2</a:t>
            </a:r>
            <a:endParaRPr lang="en-US" sz="1400" dirty="0">
              <a:solidFill>
                <a:prstClr val="black"/>
              </a:solidFill>
              <a:latin typeface="Times New Roman" pitchFamily="18" charset="0"/>
              <a:cs typeface="Times New Roman" pitchFamily="18" charset="0"/>
            </a:endParaRPr>
          </a:p>
          <a:p>
            <a:pPr marL="742950" lvl="1" indent="-285750">
              <a:buFont typeface="Arial" panose="020B0604020202020204" pitchFamily="34" charset="0"/>
              <a:buChar char="•"/>
            </a:pPr>
            <a:r>
              <a:rPr lang="en-US" sz="1400" b="1" dirty="0">
                <a:solidFill>
                  <a:prstClr val="black"/>
                </a:solidFill>
                <a:latin typeface="Times New Roman" pitchFamily="18" charset="0"/>
                <a:cs typeface="Times New Roman" pitchFamily="18" charset="0"/>
                <a:hlinkClick r:id="rId2"/>
              </a:rPr>
              <a:t>http://pdg.lbl.gov/2010/reviews/rpp2010-rev-atomic-nuclear-prop.pdf</a:t>
            </a:r>
            <a:r>
              <a:rPr lang="en-US" sz="1400" b="1" dirty="0">
                <a:solidFill>
                  <a:prstClr val="black"/>
                </a:solidFill>
                <a:latin typeface="Times New Roman" pitchFamily="18" charset="0"/>
                <a:cs typeface="Times New Roman" pitchFamily="18" charset="0"/>
              </a:rPr>
              <a:t>  </a:t>
            </a:r>
          </a:p>
          <a:p>
            <a:pPr marL="1200150" lvl="2" indent="-285750">
              <a:buFont typeface="Arial" panose="020B0604020202020204" pitchFamily="34" charset="0"/>
              <a:buChar char="•"/>
            </a:pPr>
            <a:r>
              <a:rPr lang="el-GR" sz="1400" b="1" dirty="0">
                <a:solidFill>
                  <a:srgbClr val="C00000"/>
                </a:solidFill>
                <a:latin typeface="Times New Roman" pitchFamily="18" charset="0"/>
                <a:cs typeface="Times New Roman" pitchFamily="18" charset="0"/>
              </a:rPr>
              <a:t>λ</a:t>
            </a:r>
            <a:r>
              <a:rPr lang="el-GR" sz="1400" dirty="0">
                <a:solidFill>
                  <a:srgbClr val="C00000"/>
                </a:solidFill>
                <a:latin typeface="Times New Roman" pitchFamily="18" charset="0"/>
                <a:cs typeface="Times New Roman" pitchFamily="18" charset="0"/>
              </a:rPr>
              <a:t> </a:t>
            </a:r>
            <a:r>
              <a:rPr lang="en-US" sz="1400" dirty="0">
                <a:solidFill>
                  <a:srgbClr val="C00000"/>
                </a:solidFill>
                <a:latin typeface="Times New Roman" pitchFamily="18" charset="0"/>
                <a:cs typeface="Times New Roman" pitchFamily="18" charset="0"/>
              </a:rPr>
              <a:t>ranges from </a:t>
            </a:r>
            <a:r>
              <a:rPr lang="en-US" sz="1400" b="1" dirty="0">
                <a:solidFill>
                  <a:srgbClr val="C00000"/>
                </a:solidFill>
                <a:latin typeface="Times New Roman" pitchFamily="18" charset="0"/>
                <a:cs typeface="Times New Roman" pitchFamily="18" charset="0"/>
              </a:rPr>
              <a:t>42 g/cm</a:t>
            </a:r>
            <a:r>
              <a:rPr lang="en-US" sz="1400" b="1" baseline="30000" dirty="0">
                <a:solidFill>
                  <a:srgbClr val="C00000"/>
                </a:solidFill>
                <a:latin typeface="Times New Roman" pitchFamily="18" charset="0"/>
                <a:cs typeface="Times New Roman" pitchFamily="18" charset="0"/>
              </a:rPr>
              <a:t>2</a:t>
            </a:r>
            <a:r>
              <a:rPr lang="en-US" sz="1400" b="1" dirty="0">
                <a:solidFill>
                  <a:srgbClr val="C00000"/>
                </a:solidFill>
                <a:latin typeface="Times New Roman" pitchFamily="18" charset="0"/>
                <a:cs typeface="Times New Roman" pitchFamily="18" charset="0"/>
              </a:rPr>
              <a:t>  to 118 g/cm</a:t>
            </a:r>
            <a:r>
              <a:rPr lang="en-US" sz="1400" b="1" baseline="30000" dirty="0">
                <a:solidFill>
                  <a:srgbClr val="C00000"/>
                </a:solidFill>
                <a:latin typeface="Times New Roman" pitchFamily="18" charset="0"/>
                <a:cs typeface="Times New Roman" pitchFamily="18" charset="0"/>
              </a:rPr>
              <a:t>2 </a:t>
            </a:r>
            <a:r>
              <a:rPr lang="en-US" sz="1400" b="1" dirty="0">
                <a:solidFill>
                  <a:srgbClr val="C00000"/>
                </a:solidFill>
                <a:latin typeface="Times New Roman" pitchFamily="18" charset="0"/>
                <a:cs typeface="Times New Roman" pitchFamily="18" charset="0"/>
              </a:rPr>
              <a:t>for protons in various </a:t>
            </a:r>
            <a:r>
              <a:rPr lang="en-US" sz="1400" b="1" dirty="0" smtClean="0">
                <a:solidFill>
                  <a:srgbClr val="C00000"/>
                </a:solidFill>
                <a:latin typeface="Times New Roman" pitchFamily="18" charset="0"/>
                <a:cs typeface="Times New Roman" pitchFamily="18" charset="0"/>
              </a:rPr>
              <a:t>materials</a:t>
            </a:r>
          </a:p>
          <a:p>
            <a:pPr marL="1657350" lvl="3" indent="-285750">
              <a:buFont typeface="Arial" panose="020B0604020202020204" pitchFamily="34" charset="0"/>
              <a:buChar char="•"/>
            </a:pPr>
            <a:r>
              <a:rPr lang="el-GR" sz="1400" b="1" dirty="0">
                <a:solidFill>
                  <a:srgbClr val="C00000"/>
                </a:solidFill>
                <a:latin typeface="Times New Roman" pitchFamily="18" charset="0"/>
                <a:cs typeface="Times New Roman" pitchFamily="18" charset="0"/>
              </a:rPr>
              <a:t>λ</a:t>
            </a:r>
            <a:r>
              <a:rPr lang="en-US" sz="1400" dirty="0">
                <a:solidFill>
                  <a:srgbClr val="C00000"/>
                </a:solidFill>
                <a:latin typeface="Times New Roman" pitchFamily="18" charset="0"/>
                <a:cs typeface="Times New Roman" pitchFamily="18" charset="0"/>
              </a:rPr>
              <a:t> increases with target atomic </a:t>
            </a:r>
            <a:r>
              <a:rPr lang="en-US" sz="1400" dirty="0" smtClean="0">
                <a:solidFill>
                  <a:srgbClr val="C00000"/>
                </a:solidFill>
                <a:latin typeface="Times New Roman" pitchFamily="18" charset="0"/>
                <a:cs typeface="Times New Roman" pitchFamily="18" charset="0"/>
              </a:rPr>
              <a:t>number</a:t>
            </a:r>
            <a:endParaRPr lang="en-US" sz="1400" b="1" dirty="0">
              <a:solidFill>
                <a:srgbClr val="C00000"/>
              </a:solidFill>
              <a:latin typeface="Times New Roman" pitchFamily="18" charset="0"/>
              <a:cs typeface="Times New Roman" pitchFamily="18" charset="0"/>
            </a:endParaRPr>
          </a:p>
          <a:p>
            <a:pPr marL="1200150" lvl="2" indent="-285750">
              <a:buFont typeface="Arial" panose="020B0604020202020204" pitchFamily="34" charset="0"/>
              <a:buChar char="•"/>
            </a:pPr>
            <a:r>
              <a:rPr lang="en-US" sz="1400" dirty="0">
                <a:solidFill>
                  <a:srgbClr val="C00000"/>
                </a:solidFill>
                <a:latin typeface="Times New Roman" pitchFamily="18" charset="0"/>
                <a:cs typeface="Times New Roman" pitchFamily="18" charset="0"/>
              </a:rPr>
              <a:t>At fixed target mass, number of collisions decreases with increasing atomic weight (i.e</a:t>
            </a:r>
            <a:r>
              <a:rPr lang="en-US" sz="1400" dirty="0" smtClean="0">
                <a:solidFill>
                  <a:srgbClr val="C00000"/>
                </a:solidFill>
                <a:latin typeface="Times New Roman" pitchFamily="18" charset="0"/>
                <a:cs typeface="Times New Roman" pitchFamily="18" charset="0"/>
              </a:rPr>
              <a:t>., </a:t>
            </a:r>
            <a:r>
              <a:rPr lang="en-US" sz="1400" dirty="0">
                <a:solidFill>
                  <a:srgbClr val="C00000"/>
                </a:solidFill>
                <a:latin typeface="Times New Roman" pitchFamily="18" charset="0"/>
                <a:cs typeface="Times New Roman" pitchFamily="18" charset="0"/>
              </a:rPr>
              <a:t>fewer target nuclei per gram)</a:t>
            </a:r>
          </a:p>
          <a:p>
            <a:pPr marL="1200150" lvl="2" indent="-285750">
              <a:buFont typeface="Arial" panose="020B0604020202020204" pitchFamily="34" charset="0"/>
              <a:buChar char="•"/>
            </a:pPr>
            <a:r>
              <a:rPr lang="el-GR" sz="1400" b="1" dirty="0">
                <a:solidFill>
                  <a:srgbClr val="C00000"/>
                </a:solidFill>
                <a:latin typeface="Times New Roman" pitchFamily="18" charset="0"/>
                <a:cs typeface="Times New Roman" pitchFamily="18" charset="0"/>
              </a:rPr>
              <a:t>λ</a:t>
            </a:r>
            <a:r>
              <a:rPr lang="el-GR" sz="1400" dirty="0">
                <a:solidFill>
                  <a:srgbClr val="C00000"/>
                </a:solidFill>
                <a:latin typeface="Times New Roman" pitchFamily="18" charset="0"/>
                <a:cs typeface="Times New Roman" pitchFamily="18" charset="0"/>
              </a:rPr>
              <a:t> </a:t>
            </a:r>
            <a:r>
              <a:rPr lang="en-US" sz="1400" dirty="0">
                <a:solidFill>
                  <a:srgbClr val="C00000"/>
                </a:solidFill>
                <a:latin typeface="Times New Roman" pitchFamily="18" charset="0"/>
                <a:cs typeface="Times New Roman" pitchFamily="18" charset="0"/>
              </a:rPr>
              <a:t>Scales as </a:t>
            </a:r>
            <a:r>
              <a:rPr lang="en-US" sz="1400" b="1" dirty="0">
                <a:solidFill>
                  <a:srgbClr val="C00000"/>
                </a:solidFill>
                <a:latin typeface="Times New Roman" pitchFamily="18" charset="0"/>
                <a:cs typeface="Times New Roman" pitchFamily="18" charset="0"/>
              </a:rPr>
              <a:t>(projectile atomic number)</a:t>
            </a:r>
            <a:r>
              <a:rPr lang="en-US" sz="1400" b="1" baseline="30000" dirty="0">
                <a:solidFill>
                  <a:srgbClr val="C00000"/>
                </a:solidFill>
                <a:latin typeface="Times New Roman" pitchFamily="18" charset="0"/>
                <a:cs typeface="Times New Roman" pitchFamily="18" charset="0"/>
              </a:rPr>
              <a:t> -0.77</a:t>
            </a:r>
            <a:r>
              <a:rPr lang="en-US" sz="1400" b="1" dirty="0">
                <a:solidFill>
                  <a:srgbClr val="C00000"/>
                </a:solidFill>
                <a:latin typeface="Times New Roman" pitchFamily="18" charset="0"/>
                <a:cs typeface="Times New Roman" pitchFamily="18" charset="0"/>
              </a:rPr>
              <a:t> </a:t>
            </a:r>
          </a:p>
          <a:p>
            <a:pPr marL="285750" lvl="0" indent="-285750">
              <a:buFont typeface="Arial" panose="020B0604020202020204" pitchFamily="34" charset="0"/>
              <a:buChar char="•"/>
            </a:pPr>
            <a:r>
              <a:rPr lang="en-US" sz="1400" b="1" dirty="0" smtClean="0">
                <a:solidFill>
                  <a:prstClr val="black"/>
                </a:solidFill>
                <a:latin typeface="Times New Roman" pitchFamily="18" charset="0"/>
                <a:cs typeface="Times New Roman" pitchFamily="18" charset="0"/>
              </a:rPr>
              <a:t>&lt;</a:t>
            </a:r>
            <a:r>
              <a:rPr lang="en-US" sz="1400" b="1" dirty="0" err="1">
                <a:solidFill>
                  <a:prstClr val="black"/>
                </a:solidFill>
                <a:latin typeface="Times New Roman" pitchFamily="18" charset="0"/>
                <a:cs typeface="Times New Roman" pitchFamily="18" charset="0"/>
              </a:rPr>
              <a:t>n</a:t>
            </a:r>
            <a:r>
              <a:rPr lang="en-US" sz="1400" b="1" baseline="-25000" dirty="0" err="1">
                <a:solidFill>
                  <a:prstClr val="black"/>
                </a:solidFill>
                <a:latin typeface="Times New Roman" pitchFamily="18" charset="0"/>
                <a:cs typeface="Times New Roman" pitchFamily="18" charset="0"/>
              </a:rPr>
              <a:t>event</a:t>
            </a:r>
            <a:r>
              <a:rPr lang="en-US" sz="1400" b="1" dirty="0">
                <a:solidFill>
                  <a:prstClr val="black"/>
                </a:solidFill>
                <a:latin typeface="Times New Roman" pitchFamily="18" charset="0"/>
                <a:cs typeface="Times New Roman" pitchFamily="18" charset="0"/>
              </a:rPr>
              <a:t>&gt; = average number of secondary particles per single collision event</a:t>
            </a:r>
          </a:p>
          <a:p>
            <a:pPr marL="285750" lvl="0" indent="-285750">
              <a:buFont typeface="Arial" panose="020B0604020202020204" pitchFamily="34" charset="0"/>
              <a:buChar char="•"/>
            </a:pPr>
            <a:r>
              <a:rPr lang="en-US" sz="1400" b="1" dirty="0">
                <a:solidFill>
                  <a:prstClr val="black"/>
                </a:solidFill>
                <a:latin typeface="Times New Roman" pitchFamily="18" charset="0"/>
                <a:cs typeface="Times New Roman" pitchFamily="18" charset="0"/>
              </a:rPr>
              <a:t>&lt;</a:t>
            </a:r>
            <a:r>
              <a:rPr lang="en-US" sz="1400" b="1" dirty="0" err="1" smtClean="0">
                <a:solidFill>
                  <a:prstClr val="black"/>
                </a:solidFill>
                <a:latin typeface="Times New Roman" pitchFamily="18" charset="0"/>
                <a:cs typeface="Times New Roman" pitchFamily="18" charset="0"/>
              </a:rPr>
              <a:t>n</a:t>
            </a:r>
            <a:r>
              <a:rPr lang="en-US" sz="1400" b="1" baseline="-25000" dirty="0" err="1" smtClean="0">
                <a:solidFill>
                  <a:prstClr val="black"/>
                </a:solidFill>
                <a:latin typeface="Times New Roman" pitchFamily="18" charset="0"/>
                <a:cs typeface="Times New Roman" pitchFamily="18" charset="0"/>
              </a:rPr>
              <a:t>event</a:t>
            </a:r>
            <a:r>
              <a:rPr lang="en-US" sz="1400" b="1" dirty="0" smtClean="0">
                <a:solidFill>
                  <a:prstClr val="black"/>
                </a:solidFill>
                <a:latin typeface="Times New Roman" pitchFamily="18" charset="0"/>
                <a:cs typeface="Times New Roman" pitchFamily="18" charset="0"/>
              </a:rPr>
              <a:t>&gt; is </a:t>
            </a:r>
            <a:r>
              <a:rPr lang="en-US" sz="1400" b="1" dirty="0">
                <a:solidFill>
                  <a:prstClr val="black"/>
                </a:solidFill>
                <a:latin typeface="Times New Roman" pitchFamily="18" charset="0"/>
                <a:cs typeface="Times New Roman" pitchFamily="18" charset="0"/>
              </a:rPr>
              <a:t>proportional </a:t>
            </a:r>
            <a:r>
              <a:rPr lang="en-US" sz="1400" b="1" dirty="0" smtClean="0">
                <a:solidFill>
                  <a:prstClr val="black"/>
                </a:solidFill>
                <a:latin typeface="Times New Roman" pitchFamily="18" charset="0"/>
                <a:cs typeface="Times New Roman" pitchFamily="18" charset="0"/>
              </a:rPr>
              <a:t>to </a:t>
            </a:r>
            <a:r>
              <a:rPr lang="en-US" sz="1400" b="1" dirty="0">
                <a:solidFill>
                  <a:prstClr val="black"/>
                </a:solidFill>
                <a:latin typeface="Times New Roman" pitchFamily="18" charset="0"/>
                <a:cs typeface="Times New Roman" pitchFamily="18" charset="0"/>
              </a:rPr>
              <a:t>A(projectile) x A(target) x (average nuclear thickness function) </a:t>
            </a:r>
            <a:r>
              <a:rPr lang="en-US" sz="1400" b="1" dirty="0" smtClean="0">
                <a:solidFill>
                  <a:prstClr val="black"/>
                </a:solidFill>
                <a:latin typeface="Times New Roman" pitchFamily="18" charset="0"/>
                <a:cs typeface="Times New Roman" pitchFamily="18" charset="0"/>
              </a:rPr>
              <a:t>and </a:t>
            </a:r>
            <a:r>
              <a:rPr lang="en-US" sz="1400" b="1" dirty="0">
                <a:solidFill>
                  <a:prstClr val="black"/>
                </a:solidFill>
                <a:latin typeface="Times New Roman" pitchFamily="18" charset="0"/>
                <a:cs typeface="Times New Roman" pitchFamily="18" charset="0"/>
              </a:rPr>
              <a:t>collision energy </a:t>
            </a:r>
          </a:p>
          <a:p>
            <a:pPr marL="285750" lvl="0" indent="-285750">
              <a:buFont typeface="Arial" panose="020B0604020202020204" pitchFamily="34" charset="0"/>
              <a:buChar char="•"/>
            </a:pPr>
            <a:r>
              <a:rPr lang="en-US" sz="1400" b="1" dirty="0">
                <a:solidFill>
                  <a:prstClr val="black"/>
                </a:solidFill>
                <a:latin typeface="Times New Roman" pitchFamily="18" charset="0"/>
                <a:cs typeface="Times New Roman" pitchFamily="18" charset="0"/>
              </a:rPr>
              <a:t>&lt;</a:t>
            </a:r>
            <a:r>
              <a:rPr lang="en-US" sz="1400" b="1" dirty="0" err="1">
                <a:solidFill>
                  <a:prstClr val="black"/>
                </a:solidFill>
                <a:latin typeface="Times New Roman" pitchFamily="18" charset="0"/>
                <a:cs typeface="Times New Roman" pitchFamily="18" charset="0"/>
              </a:rPr>
              <a:t>n</a:t>
            </a:r>
            <a:r>
              <a:rPr lang="en-US" sz="1400" b="1" baseline="-25000" dirty="0" err="1">
                <a:solidFill>
                  <a:prstClr val="black"/>
                </a:solidFill>
                <a:latin typeface="Times New Roman" pitchFamily="18" charset="0"/>
                <a:cs typeface="Times New Roman" pitchFamily="18" charset="0"/>
              </a:rPr>
              <a:t>shower</a:t>
            </a:r>
            <a:r>
              <a:rPr lang="en-US" sz="1400" b="1" dirty="0">
                <a:solidFill>
                  <a:prstClr val="black"/>
                </a:solidFill>
                <a:latin typeface="Times New Roman" pitchFamily="18" charset="0"/>
                <a:cs typeface="Times New Roman" pitchFamily="18" charset="0"/>
              </a:rPr>
              <a:t>&gt; is proportional to primary projectile </a:t>
            </a:r>
            <a:r>
              <a:rPr lang="en-US" sz="1400" b="1" dirty="0" smtClean="0">
                <a:solidFill>
                  <a:prstClr val="black"/>
                </a:solidFill>
                <a:latin typeface="Times New Roman" pitchFamily="18" charset="0"/>
                <a:cs typeface="Times New Roman" pitchFamily="18" charset="0"/>
              </a:rPr>
              <a:t>energy</a:t>
            </a:r>
          </a:p>
          <a:p>
            <a:pPr marL="285750" lvl="0" indent="-285750">
              <a:buFont typeface="Arial" panose="020B0604020202020204" pitchFamily="34" charset="0"/>
              <a:buChar char="•"/>
            </a:pPr>
            <a:r>
              <a:rPr lang="en-US" sz="1400" b="1" i="1" dirty="0">
                <a:solidFill>
                  <a:srgbClr val="C00000"/>
                </a:solidFill>
                <a:latin typeface="Times New Roman" pitchFamily="18" charset="0"/>
                <a:cs typeface="Times New Roman" pitchFamily="18" charset="0"/>
              </a:rPr>
              <a:t>N</a:t>
            </a:r>
            <a:r>
              <a:rPr lang="en-US" sz="1400" b="1" i="1" dirty="0" smtClean="0">
                <a:solidFill>
                  <a:srgbClr val="C00000"/>
                </a:solidFill>
                <a:latin typeface="Times New Roman" pitchFamily="18" charset="0"/>
                <a:cs typeface="Times New Roman" pitchFamily="18" charset="0"/>
              </a:rPr>
              <a:t>eutrons are an important secondary particle shower </a:t>
            </a:r>
            <a:r>
              <a:rPr lang="en-US" sz="1400" b="1" i="1" dirty="0" err="1" smtClean="0">
                <a:solidFill>
                  <a:srgbClr val="C00000"/>
                </a:solidFill>
                <a:latin typeface="Times New Roman" pitchFamily="18" charset="0"/>
                <a:cs typeface="Times New Roman" pitchFamily="18" charset="0"/>
              </a:rPr>
              <a:t>productsas</a:t>
            </a:r>
            <a:r>
              <a:rPr lang="en-US" sz="1400" b="1" i="1" dirty="0" smtClean="0">
                <a:solidFill>
                  <a:srgbClr val="C00000"/>
                </a:solidFill>
                <a:latin typeface="Times New Roman" pitchFamily="18" charset="0"/>
                <a:cs typeface="Times New Roman" pitchFamily="18" charset="0"/>
              </a:rPr>
              <a:t> are </a:t>
            </a:r>
            <a:r>
              <a:rPr lang="en-US" sz="1400" b="1" i="1" dirty="0" err="1" smtClean="0">
                <a:solidFill>
                  <a:srgbClr val="C00000"/>
                </a:solidFill>
                <a:latin typeface="Times New Roman" pitchFamily="18" charset="0"/>
                <a:cs typeface="Times New Roman" pitchFamily="18" charset="0"/>
              </a:rPr>
              <a:t>pions</a:t>
            </a:r>
            <a:r>
              <a:rPr lang="en-US" sz="1400" b="1" i="1" dirty="0" smtClean="0">
                <a:solidFill>
                  <a:srgbClr val="C00000"/>
                </a:solidFill>
                <a:latin typeface="Times New Roman" pitchFamily="18" charset="0"/>
                <a:cs typeface="Times New Roman" pitchFamily="18" charset="0"/>
              </a:rPr>
              <a:t>, </a:t>
            </a:r>
            <a:r>
              <a:rPr lang="en-US" sz="1400" b="1" i="1" dirty="0" err="1" smtClean="0">
                <a:solidFill>
                  <a:srgbClr val="C00000"/>
                </a:solidFill>
                <a:latin typeface="Times New Roman" pitchFamily="18" charset="0"/>
                <a:cs typeface="Times New Roman" pitchFamily="18" charset="0"/>
              </a:rPr>
              <a:t>muons</a:t>
            </a:r>
            <a:r>
              <a:rPr lang="en-US" sz="1400" b="1" i="1" dirty="0" smtClean="0">
                <a:solidFill>
                  <a:srgbClr val="C00000"/>
                </a:solidFill>
                <a:latin typeface="Times New Roman" pitchFamily="18" charset="0"/>
                <a:cs typeface="Times New Roman" pitchFamily="18" charset="0"/>
              </a:rPr>
              <a:t>, and </a:t>
            </a:r>
            <a:r>
              <a:rPr lang="el-GR" sz="1400" b="1" i="1" dirty="0" smtClean="0">
                <a:solidFill>
                  <a:srgbClr val="C00000"/>
                </a:solidFill>
                <a:latin typeface="Times New Roman" pitchFamily="18" charset="0"/>
                <a:cs typeface="Times New Roman" pitchFamily="18" charset="0"/>
              </a:rPr>
              <a:t>γ</a:t>
            </a:r>
            <a:r>
              <a:rPr lang="en-US" sz="1400" b="1" i="1" smtClean="0">
                <a:solidFill>
                  <a:srgbClr val="C00000"/>
                </a:solidFill>
                <a:latin typeface="Times New Roman" pitchFamily="18" charset="0"/>
                <a:cs typeface="Times New Roman" pitchFamily="18" charset="0"/>
              </a:rPr>
              <a:t> rays</a:t>
            </a:r>
            <a:endParaRPr lang="en-US" sz="1400" b="1" i="1" dirty="0">
              <a:solidFill>
                <a:srgbClr val="C00000"/>
              </a:solidFill>
              <a:latin typeface="Times New Roman" pitchFamily="18" charset="0"/>
              <a:cs typeface="Times New Roman" pitchFamily="18" charset="0"/>
            </a:endParaRPr>
          </a:p>
        </p:txBody>
      </p:sp>
      <p:pic>
        <p:nvPicPr>
          <p:cNvPr id="8" name="Picture 7"/>
          <p:cNvPicPr>
            <a:picLocks noChangeAspect="1"/>
          </p:cNvPicPr>
          <p:nvPr/>
        </p:nvPicPr>
        <p:blipFill>
          <a:blip r:embed="rId3"/>
          <a:stretch>
            <a:fillRect/>
          </a:stretch>
        </p:blipFill>
        <p:spPr>
          <a:xfrm>
            <a:off x="4971764" y="1606491"/>
            <a:ext cx="2386013" cy="2271430"/>
          </a:xfrm>
          <a:prstGeom prst="rect">
            <a:avLst/>
          </a:prstGeom>
        </p:spPr>
      </p:pic>
      <p:sp>
        <p:nvSpPr>
          <p:cNvPr id="10" name="Rectangle 9"/>
          <p:cNvSpPr/>
          <p:nvPr/>
        </p:nvSpPr>
        <p:spPr>
          <a:xfrm>
            <a:off x="7315199" y="2230899"/>
            <a:ext cx="1607344" cy="646331"/>
          </a:xfrm>
          <a:prstGeom prst="rect">
            <a:avLst/>
          </a:prstGeom>
        </p:spPr>
        <p:txBody>
          <a:bodyPr wrap="square">
            <a:spAutoFit/>
          </a:bodyPr>
          <a:lstStyle/>
          <a:p>
            <a:pPr lvl="0" algn="ctr"/>
            <a:r>
              <a:rPr lang="en-US" sz="1200" dirty="0">
                <a:solidFill>
                  <a:prstClr val="black"/>
                </a:solidFill>
                <a:latin typeface="Times New Roman" pitchFamily="18" charset="0"/>
                <a:cs typeface="Times New Roman" pitchFamily="18" charset="0"/>
              </a:rPr>
              <a:t>GCR secondary particle shower schematic  </a:t>
            </a:r>
          </a:p>
        </p:txBody>
      </p:sp>
      <p:pic>
        <p:nvPicPr>
          <p:cNvPr id="11" name="Picture 10"/>
          <p:cNvPicPr>
            <a:picLocks noChangeAspect="1"/>
          </p:cNvPicPr>
          <p:nvPr/>
        </p:nvPicPr>
        <p:blipFill>
          <a:blip r:embed="rId4"/>
          <a:stretch>
            <a:fillRect/>
          </a:stretch>
        </p:blipFill>
        <p:spPr>
          <a:xfrm>
            <a:off x="4850321" y="3815994"/>
            <a:ext cx="2300573" cy="2944223"/>
          </a:xfrm>
          <a:prstGeom prst="rect">
            <a:avLst/>
          </a:prstGeom>
        </p:spPr>
      </p:pic>
      <p:sp>
        <p:nvSpPr>
          <p:cNvPr id="13" name="Rectangle 12"/>
          <p:cNvSpPr/>
          <p:nvPr/>
        </p:nvSpPr>
        <p:spPr>
          <a:xfrm>
            <a:off x="6710072" y="4426331"/>
            <a:ext cx="2433928" cy="861774"/>
          </a:xfrm>
          <a:prstGeom prst="rect">
            <a:avLst/>
          </a:prstGeom>
        </p:spPr>
        <p:txBody>
          <a:bodyPr wrap="square">
            <a:spAutoFit/>
          </a:bodyPr>
          <a:lstStyle/>
          <a:p>
            <a:pPr fontAlgn="base">
              <a:spcBef>
                <a:spcPct val="0"/>
              </a:spcBef>
              <a:spcAft>
                <a:spcPct val="0"/>
              </a:spcAft>
            </a:pPr>
            <a:r>
              <a:rPr lang="en-US" altLang="en-US" sz="1000" dirty="0">
                <a:solidFill>
                  <a:srgbClr val="000000"/>
                </a:solidFill>
                <a:latin typeface="Times New Roman" panose="02020603050405020304" pitchFamily="18" charset="0"/>
                <a:cs typeface="Times New Roman" panose="02020603050405020304" pitchFamily="18" charset="0"/>
              </a:rPr>
              <a:t>Mg nucleus cosmic ray emulsion “</a:t>
            </a:r>
            <a:r>
              <a:rPr lang="en-US" altLang="en-US" sz="1000" dirty="0" smtClean="0">
                <a:solidFill>
                  <a:srgbClr val="000000"/>
                </a:solidFill>
                <a:latin typeface="Times New Roman" panose="02020603050405020304" pitchFamily="18" charset="0"/>
                <a:cs typeface="Times New Roman" panose="02020603050405020304" pitchFamily="18" charset="0"/>
              </a:rPr>
              <a:t>star,” </a:t>
            </a:r>
            <a:r>
              <a:rPr lang="en-US" altLang="en-US" sz="1000" dirty="0">
                <a:solidFill>
                  <a:srgbClr val="000000"/>
                </a:solidFill>
                <a:latin typeface="Times New Roman" panose="02020603050405020304" pitchFamily="18" charset="0"/>
                <a:cs typeface="Times New Roman" panose="02020603050405020304" pitchFamily="18" charset="0"/>
              </a:rPr>
              <a:t>i.e</a:t>
            </a:r>
            <a:r>
              <a:rPr lang="en-US" altLang="en-US" sz="1000" dirty="0" smtClean="0">
                <a:solidFill>
                  <a:srgbClr val="000000"/>
                </a:solidFill>
                <a:latin typeface="Times New Roman" panose="02020603050405020304" pitchFamily="18" charset="0"/>
                <a:cs typeface="Times New Roman" panose="02020603050405020304" pitchFamily="18" charset="0"/>
              </a:rPr>
              <a:t>., </a:t>
            </a:r>
            <a:r>
              <a:rPr lang="en-US" altLang="en-US" sz="1000" dirty="0">
                <a:solidFill>
                  <a:srgbClr val="000000"/>
                </a:solidFill>
                <a:latin typeface="Times New Roman" panose="02020603050405020304" pitchFamily="18" charset="0"/>
                <a:cs typeface="Times New Roman" panose="02020603050405020304" pitchFamily="18" charset="0"/>
              </a:rPr>
              <a:t>nuclear reaction event- Albert Lim (2000) http://astro.com.sg/articles/  Difference_%20btw_Gamma_n_Cosmic_Rays/DiffRays_image001.jpg</a:t>
            </a:r>
          </a:p>
        </p:txBody>
      </p:sp>
    </p:spTree>
    <p:extLst>
      <p:ext uri="{BB962C8B-B14F-4D97-AF65-F5344CB8AC3E}">
        <p14:creationId xmlns:p14="http://schemas.microsoft.com/office/powerpoint/2010/main" val="386634568"/>
      </p:ext>
    </p:extLst>
  </p:cSld>
  <p:clrMapOvr>
    <a:masterClrMapping/>
  </p:clrMapOvr>
  <mc:AlternateContent xmlns:mc="http://schemas.openxmlformats.org/markup-compatibility/2006">
    <mc:Choice xmlns:p14="http://schemas.microsoft.com/office/powerpoint/2010/main" Requires="p14">
      <p:transition spd="slow" p14:dur="2000" advTm="133552"/>
    </mc:Choice>
    <mc:Fallback>
      <p:transition spd="slow" advTm="133552"/>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400" dirty="0">
                <a:solidFill>
                  <a:prstClr val="white"/>
                </a:solidFill>
              </a:rPr>
              <a:t>The Strong and Electroweak Forces – Nuclear Reactions and Secondary Particle Showers</a:t>
            </a:r>
            <a:endParaRPr lang="en-US" dirty="0"/>
          </a:p>
        </p:txBody>
      </p:sp>
      <p:sp>
        <p:nvSpPr>
          <p:cNvPr id="4" name="Title 1"/>
          <p:cNvSpPr txBox="1">
            <a:spLocks/>
          </p:cNvSpPr>
          <p:nvPr/>
        </p:nvSpPr>
        <p:spPr bwMode="auto">
          <a:xfrm>
            <a:off x="2074126" y="832699"/>
            <a:ext cx="4783873" cy="52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0D274322-44E6-41B3-A6C8-E4DC0D955498}" type="slidenum">
              <a:rPr lang="en-US" smtClean="0"/>
              <a:t>19</a:t>
            </a:fld>
            <a:endParaRPr lang="en-US"/>
          </a:p>
        </p:txBody>
      </p:sp>
      <p:pic>
        <p:nvPicPr>
          <p:cNvPr id="5" name="Proton shower-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85751" y="1785938"/>
            <a:ext cx="5172076" cy="3879057"/>
          </a:xfrm>
          <a:prstGeom prst="rect">
            <a:avLst/>
          </a:prstGeom>
        </p:spPr>
      </p:pic>
      <p:pic>
        <p:nvPicPr>
          <p:cNvPr id="6" name="Picture 5"/>
          <p:cNvPicPr>
            <a:picLocks noChangeAspect="1"/>
          </p:cNvPicPr>
          <p:nvPr/>
        </p:nvPicPr>
        <p:blipFill>
          <a:blip r:embed="rId5"/>
          <a:stretch>
            <a:fillRect/>
          </a:stretch>
        </p:blipFill>
        <p:spPr>
          <a:xfrm>
            <a:off x="6141222" y="1785938"/>
            <a:ext cx="2745016" cy="3879057"/>
          </a:xfrm>
          <a:prstGeom prst="rect">
            <a:avLst/>
          </a:prstGeom>
        </p:spPr>
      </p:pic>
      <p:sp>
        <p:nvSpPr>
          <p:cNvPr id="7" name="Rectangle 6"/>
          <p:cNvSpPr/>
          <p:nvPr/>
        </p:nvSpPr>
        <p:spPr>
          <a:xfrm>
            <a:off x="416602" y="5915664"/>
            <a:ext cx="8243888" cy="623248"/>
          </a:xfrm>
          <a:prstGeom prst="rect">
            <a:avLst/>
          </a:prstGeom>
        </p:spPr>
        <p:txBody>
          <a:bodyPr wrap="square">
            <a:spAutoFit/>
          </a:bodyPr>
          <a:lstStyle/>
          <a:p>
            <a:pPr>
              <a:lnSpc>
                <a:spcPct val="115000"/>
              </a:lnSpc>
              <a:spcAft>
                <a:spcPts val="1000"/>
              </a:spcAft>
            </a:pPr>
            <a:r>
              <a:rPr lang="en-US" sz="1000" dirty="0">
                <a:latin typeface="Times New Roman" panose="02020603050405020304" pitchFamily="18" charset="0"/>
                <a:ea typeface="Calibri" panose="020F0502020204030204" pitchFamily="34" charset="0"/>
                <a:cs typeface="Times New Roman" panose="02020603050405020304" pitchFamily="18" charset="0"/>
              </a:rPr>
              <a:t>Video by </a:t>
            </a:r>
            <a:r>
              <a:rPr lang="en-US" sz="1000" dirty="0" err="1">
                <a:latin typeface="Times New Roman" panose="02020603050405020304" pitchFamily="18" charset="0"/>
                <a:ea typeface="Calibri" panose="020F0502020204030204" pitchFamily="34" charset="0"/>
                <a:cs typeface="Times New Roman" panose="02020603050405020304" pitchFamily="18" charset="0"/>
              </a:rPr>
              <a:t>Cosmus</a:t>
            </a:r>
            <a:r>
              <a:rPr lang="en-US" sz="1000" dirty="0">
                <a:latin typeface="Times New Roman" panose="02020603050405020304" pitchFamily="18" charset="0"/>
                <a:ea typeface="Calibri" panose="020F0502020204030204" pitchFamily="34" charset="0"/>
                <a:cs typeface="Times New Roman" panose="02020603050405020304" pitchFamily="18" charset="0"/>
              </a:rPr>
              <a:t> using AIRES (</a:t>
            </a:r>
            <a:r>
              <a:rPr lang="en-US" sz="1000" dirty="0" err="1">
                <a:latin typeface="Times New Roman" panose="02020603050405020304" pitchFamily="18" charset="0"/>
                <a:ea typeface="Calibri" panose="020F0502020204030204" pitchFamily="34" charset="0"/>
                <a:cs typeface="Times New Roman" panose="02020603050405020304" pitchFamily="18" charset="0"/>
              </a:rPr>
              <a:t>AIRshower</a:t>
            </a:r>
            <a:r>
              <a:rPr lang="en-US" sz="1000" dirty="0">
                <a:latin typeface="Times New Roman" panose="02020603050405020304" pitchFamily="18" charset="0"/>
                <a:ea typeface="Calibri" panose="020F0502020204030204" pitchFamily="34" charset="0"/>
                <a:cs typeface="Times New Roman" panose="02020603050405020304" pitchFamily="18" charset="0"/>
              </a:rPr>
              <a:t> Extended Simulations) to simulate what happens when a proton with 1Tev (1 trillion electron volts) of energy hits the atmosphere about 20 km above the ground. The shower is in a 20km x 5km x 5km box. Different particles are given different </a:t>
            </a:r>
            <a:r>
              <a:rPr lang="en-US" sz="1000" dirty="0" smtClean="0">
                <a:latin typeface="Times New Roman" panose="02020603050405020304" pitchFamily="18" charset="0"/>
                <a:ea typeface="Calibri" panose="020F0502020204030204" pitchFamily="34" charset="0"/>
                <a:cs typeface="Times New Roman" panose="02020603050405020304" pitchFamily="18" charset="0"/>
              </a:rPr>
              <a:t>colors, </a:t>
            </a:r>
            <a:r>
              <a:rPr lang="en-US" sz="1000" dirty="0">
                <a:latin typeface="Times New Roman" panose="02020603050405020304" pitchFamily="18" charset="0"/>
                <a:ea typeface="Calibri" panose="020F0502020204030204" pitchFamily="34" charset="0"/>
                <a:cs typeface="Times New Roman" panose="02020603050405020304" pitchFamily="18" charset="0"/>
              </a:rPr>
              <a:t>electrons and positrons are green, </a:t>
            </a:r>
            <a:r>
              <a:rPr lang="en-US" sz="1000" dirty="0" err="1">
                <a:latin typeface="Times New Roman" panose="02020603050405020304" pitchFamily="18" charset="0"/>
                <a:ea typeface="Calibri" panose="020F0502020204030204" pitchFamily="34" charset="0"/>
                <a:cs typeface="Times New Roman" panose="02020603050405020304" pitchFamily="18" charset="0"/>
              </a:rPr>
              <a:t>muons</a:t>
            </a:r>
            <a:r>
              <a:rPr lang="en-US" sz="1000" dirty="0">
                <a:latin typeface="Times New Roman" panose="02020603050405020304" pitchFamily="18" charset="0"/>
                <a:ea typeface="Calibri" panose="020F0502020204030204" pitchFamily="34" charset="0"/>
                <a:cs typeface="Times New Roman" panose="02020603050405020304" pitchFamily="18" charset="0"/>
              </a:rPr>
              <a:t> are red and gamma rays are cyan. Source- http://http://astro.uchicago.edu/cosmus/projects/aires/</a:t>
            </a:r>
            <a:endParaRPr lang="en-US" sz="1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20270669"/>
      </p:ext>
    </p:extLst>
  </p:cSld>
  <p:clrMapOvr>
    <a:masterClrMapping/>
  </p:clrMapOvr>
  <mc:AlternateContent xmlns:mc="http://schemas.openxmlformats.org/markup-compatibility/2006">
    <mc:Choice xmlns:p14="http://schemas.microsoft.com/office/powerpoint/2010/main" Requires="p14">
      <p:transition spd="slow" p14:dur="2000" advTm="98950"/>
    </mc:Choice>
    <mc:Fallback>
      <p:transition spd="slow" advTm="9895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extLst>
    <p:ext uri="{E180D4A7-C9FB-4DFB-919C-405C955672EB}">
      <p14:showEvtLst xmlns:p14="http://schemas.microsoft.com/office/powerpoint/2010/main">
        <p14:playEvt time="20137" objId="5"/>
        <p14:stopEvt time="59910" objId="5"/>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400" dirty="0">
                <a:solidFill>
                  <a:prstClr val="white"/>
                </a:solidFill>
              </a:rPr>
              <a:t>The Strong and Electroweak Forces – Nuclear Reactions and Secondary Particle Showers</a:t>
            </a:r>
            <a:endParaRPr lang="en-US" dirty="0"/>
          </a:p>
        </p:txBody>
      </p:sp>
      <p:sp>
        <p:nvSpPr>
          <p:cNvPr id="4" name="Title 1"/>
          <p:cNvSpPr txBox="1">
            <a:spLocks/>
          </p:cNvSpPr>
          <p:nvPr/>
        </p:nvSpPr>
        <p:spPr bwMode="auto">
          <a:xfrm>
            <a:off x="2074126" y="832699"/>
            <a:ext cx="4783873" cy="52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0D274322-44E6-41B3-A6C8-E4DC0D955498}" type="slidenum">
              <a:rPr lang="en-US" smtClean="0"/>
              <a:t>20</a:t>
            </a:fld>
            <a:endParaRPr lang="en-US"/>
          </a:p>
        </p:txBody>
      </p:sp>
      <p:pic>
        <p:nvPicPr>
          <p:cNvPr id="8" name="Atmospheric Particle Showers and Cherenkov Radiation from G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78657" y="1706911"/>
            <a:ext cx="7836693" cy="4408140"/>
          </a:xfrm>
          <a:prstGeom prst="rect">
            <a:avLst/>
          </a:prstGeom>
        </p:spPr>
      </p:pic>
    </p:spTree>
    <p:extLst>
      <p:ext uri="{BB962C8B-B14F-4D97-AF65-F5344CB8AC3E}">
        <p14:creationId xmlns:p14="http://schemas.microsoft.com/office/powerpoint/2010/main" val="4112461814"/>
      </p:ext>
    </p:extLst>
  </p:cSld>
  <p:clrMapOvr>
    <a:masterClrMapping/>
  </p:clrMapOvr>
  <mc:AlternateContent xmlns:mc="http://schemas.openxmlformats.org/markup-compatibility/2006">
    <mc:Choice xmlns:p14="http://schemas.microsoft.com/office/powerpoint/2010/main" Requires="p14">
      <p:transition spd="slow" p14:dur="2000" advTm="58038"/>
    </mc:Choice>
    <mc:Fallback>
      <p:transition spd="slow" advTm="58038"/>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childTnLst>
        </p:cTn>
      </p:par>
    </p:tnLst>
  </p:timing>
  <p:extLst>
    <p:ext uri="{E180D4A7-C9FB-4DFB-919C-405C955672EB}">
      <p14:showEvtLst xmlns:p14="http://schemas.microsoft.com/office/powerpoint/2010/main">
        <p14:playEvt time="21753" objId="8"/>
        <p14:stopEvt time="58038"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400" dirty="0">
                <a:solidFill>
                  <a:prstClr val="white"/>
                </a:solidFill>
              </a:rPr>
              <a:t>The Strong and Electroweak Forces – Nuclear Reactions and Secondary Particle Showers</a:t>
            </a:r>
            <a:endParaRPr lang="en-US" dirty="0"/>
          </a:p>
        </p:txBody>
      </p:sp>
      <p:sp>
        <p:nvSpPr>
          <p:cNvPr id="4" name="Title 1"/>
          <p:cNvSpPr txBox="1">
            <a:spLocks/>
          </p:cNvSpPr>
          <p:nvPr/>
        </p:nvSpPr>
        <p:spPr bwMode="auto">
          <a:xfrm>
            <a:off x="2074126" y="832699"/>
            <a:ext cx="4783873" cy="52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0D274322-44E6-41B3-A6C8-E4DC0D955498}" type="slidenum">
              <a:rPr lang="en-US" smtClean="0"/>
              <a:t>21</a:t>
            </a:fld>
            <a:endParaRPr lang="en-US"/>
          </a:p>
        </p:txBody>
      </p:sp>
      <p:sp>
        <p:nvSpPr>
          <p:cNvPr id="5" name="TextBox 4"/>
          <p:cNvSpPr txBox="1"/>
          <p:nvPr/>
        </p:nvSpPr>
        <p:spPr>
          <a:xfrm>
            <a:off x="2269335" y="1700380"/>
            <a:ext cx="4538422" cy="369332"/>
          </a:xfrm>
          <a:prstGeom prst="rect">
            <a:avLst/>
          </a:prstGeom>
          <a:noFill/>
        </p:spPr>
        <p:txBody>
          <a:bodyPr wrap="none" rtlCol="0">
            <a:spAutoFit/>
          </a:bodyPr>
          <a:lstStyle/>
          <a:p>
            <a:r>
              <a:rPr lang="en-US" dirty="0" smtClean="0">
                <a:latin typeface="Times New Roman" panose="02020603050405020304" pitchFamily="18" charset="0"/>
                <a:cs typeface="Times New Roman" panose="02020603050405020304" pitchFamily="18" charset="0"/>
              </a:rPr>
              <a:t>And it looks like this when it hits the ground…</a:t>
            </a:r>
            <a:endParaRPr lang="en-US"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1040123" y="2065505"/>
            <a:ext cx="6575115" cy="4290845"/>
          </a:xfrm>
          <a:prstGeom prst="rect">
            <a:avLst/>
          </a:prstGeom>
        </p:spPr>
      </p:pic>
    </p:spTree>
    <p:extLst>
      <p:ext uri="{BB962C8B-B14F-4D97-AF65-F5344CB8AC3E}">
        <p14:creationId xmlns:p14="http://schemas.microsoft.com/office/powerpoint/2010/main" val="2710056447"/>
      </p:ext>
    </p:extLst>
  </p:cSld>
  <p:clrMapOvr>
    <a:masterClrMapping/>
  </p:clrMapOvr>
  <mc:AlternateContent xmlns:mc="http://schemas.openxmlformats.org/markup-compatibility/2006">
    <mc:Choice xmlns:p14="http://schemas.microsoft.com/office/powerpoint/2010/main" Requires="p14">
      <p:transition spd="slow" p14:dur="2000" advTm="54873"/>
    </mc:Choice>
    <mc:Fallback>
      <p:transition spd="slow" advTm="5487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400" dirty="0" smtClean="0">
                <a:solidFill>
                  <a:prstClr val="white"/>
                </a:solidFill>
              </a:rPr>
              <a:t>Displacement Damage</a:t>
            </a:r>
            <a:endParaRPr lang="en-US" dirty="0"/>
          </a:p>
        </p:txBody>
      </p:sp>
      <p:sp>
        <p:nvSpPr>
          <p:cNvPr id="3" name="Slide Number Placeholder 2"/>
          <p:cNvSpPr>
            <a:spLocks noGrp="1"/>
          </p:cNvSpPr>
          <p:nvPr>
            <p:ph type="sldNum" sz="quarter" idx="12"/>
          </p:nvPr>
        </p:nvSpPr>
        <p:spPr/>
        <p:txBody>
          <a:bodyPr/>
          <a:lstStyle/>
          <a:p>
            <a:fld id="{0D274322-44E6-41B3-A6C8-E4DC0D955498}" type="slidenum">
              <a:rPr lang="en-US" smtClean="0"/>
              <a:t>22</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5244" y="1619138"/>
            <a:ext cx="3521377" cy="22551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7630" y="3952644"/>
            <a:ext cx="3518991" cy="21700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4696378" y="6156122"/>
            <a:ext cx="4021496" cy="246221"/>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J. </a:t>
            </a:r>
            <a:r>
              <a:rPr lang="en-US" sz="1000" dirty="0" smtClean="0">
                <a:latin typeface="Times New Roman" panose="02020603050405020304" pitchFamily="18" charset="0"/>
                <a:cs typeface="Times New Roman" panose="02020603050405020304" pitchFamily="18" charset="0"/>
              </a:rPr>
              <a:t>Knaster, A</a:t>
            </a:r>
            <a:r>
              <a:rPr lang="en-US" sz="1000" dirty="0">
                <a:latin typeface="Times New Roman" panose="02020603050405020304" pitchFamily="18" charset="0"/>
                <a:cs typeface="Times New Roman" panose="02020603050405020304" pitchFamily="18" charset="0"/>
              </a:rPr>
              <a:t>. </a:t>
            </a:r>
            <a:r>
              <a:rPr lang="en-US" sz="1000" dirty="0" err="1" smtClean="0">
                <a:latin typeface="Times New Roman" panose="02020603050405020304" pitchFamily="18" charset="0"/>
                <a:cs typeface="Times New Roman" panose="02020603050405020304" pitchFamily="18" charset="0"/>
              </a:rPr>
              <a:t>Moeslang</a:t>
            </a:r>
            <a:r>
              <a:rPr lang="en-US" sz="1000" dirty="0">
                <a:latin typeface="Times New Roman" panose="02020603050405020304" pitchFamily="18" charset="0"/>
                <a:cs typeface="Times New Roman" panose="02020603050405020304" pitchFamily="18" charset="0"/>
              </a:rPr>
              <a:t>,</a:t>
            </a:r>
            <a:r>
              <a:rPr lang="en-US" sz="10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T. </a:t>
            </a:r>
            <a:r>
              <a:rPr lang="en-US" sz="1000" dirty="0" err="1" smtClean="0">
                <a:latin typeface="Times New Roman" panose="02020603050405020304" pitchFamily="18" charset="0"/>
                <a:cs typeface="Times New Roman" panose="02020603050405020304" pitchFamily="18" charset="0"/>
              </a:rPr>
              <a:t>Muroga</a:t>
            </a:r>
            <a:r>
              <a:rPr lang="en-US" sz="1000" dirty="0" smtClean="0">
                <a:latin typeface="Times New Roman" panose="02020603050405020304" pitchFamily="18" charset="0"/>
                <a:cs typeface="Times New Roman" panose="02020603050405020304" pitchFamily="18" charset="0"/>
              </a:rPr>
              <a:t>;</a:t>
            </a:r>
            <a:r>
              <a:rPr lang="fr-FR" sz="1000" dirty="0">
                <a:latin typeface="Times New Roman" panose="02020603050405020304" pitchFamily="18" charset="0"/>
                <a:cs typeface="Times New Roman" panose="02020603050405020304" pitchFamily="18" charset="0"/>
              </a:rPr>
              <a:t> Nature </a:t>
            </a:r>
            <a:r>
              <a:rPr lang="fr-FR" sz="1000" dirty="0" err="1">
                <a:latin typeface="Times New Roman" panose="02020603050405020304" pitchFamily="18" charset="0"/>
                <a:cs typeface="Times New Roman" panose="02020603050405020304" pitchFamily="18" charset="0"/>
              </a:rPr>
              <a:t>Physics</a:t>
            </a:r>
            <a:r>
              <a:rPr lang="fr-FR" sz="1000" dirty="0">
                <a:latin typeface="Times New Roman" panose="02020603050405020304" pitchFamily="18" charset="0"/>
                <a:cs typeface="Times New Roman" panose="02020603050405020304" pitchFamily="18" charset="0"/>
              </a:rPr>
              <a:t> 12, 424–434 (2016) </a:t>
            </a:r>
            <a:r>
              <a:rPr lang="en-US" sz="1000" dirty="0" smtClean="0">
                <a:latin typeface="Times New Roman" panose="02020603050405020304" pitchFamily="18" charset="0"/>
                <a:cs typeface="Times New Roman" panose="02020603050405020304" pitchFamily="18" charset="0"/>
              </a:rPr>
              <a:t> </a:t>
            </a:r>
            <a:endParaRPr lang="en-US" sz="10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293005" y="2521744"/>
            <a:ext cx="4403373" cy="3129219"/>
          </a:xfrm>
          <a:prstGeom prst="rect">
            <a:avLst/>
          </a:prstGeom>
        </p:spPr>
      </p:pic>
    </p:spTree>
    <p:extLst>
      <p:ext uri="{BB962C8B-B14F-4D97-AF65-F5344CB8AC3E}">
        <p14:creationId xmlns:p14="http://schemas.microsoft.com/office/powerpoint/2010/main" val="2294356031"/>
      </p:ext>
    </p:extLst>
  </p:cSld>
  <p:clrMapOvr>
    <a:masterClrMapping/>
  </p:clrMapOvr>
  <mc:AlternateContent xmlns:mc="http://schemas.openxmlformats.org/markup-compatibility/2006">
    <mc:Choice xmlns:p14="http://schemas.microsoft.com/office/powerpoint/2010/main" Requires="p14">
      <p:transition spd="slow" p14:dur="2000" advTm="132224"/>
    </mc:Choice>
    <mc:Fallback>
      <p:transition spd="slow" advTm="1322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384" y="2479172"/>
            <a:ext cx="8619893" cy="2852737"/>
          </a:xfrm>
        </p:spPr>
        <p:txBody>
          <a:bodyPr>
            <a:normAutofit/>
          </a:bodyPr>
          <a:lstStyle/>
          <a:p>
            <a:pPr lvl="0" algn="ctr"/>
            <a:r>
              <a:rPr lang="en-US" altLang="en-US" sz="3200" b="1" kern="0" dirty="0" smtClean="0">
                <a:solidFill>
                  <a:schemeClr val="tx1"/>
                </a:solidFill>
              </a:rPr>
              <a:t>Space </a:t>
            </a:r>
            <a:r>
              <a:rPr lang="en-US" altLang="en-US" sz="3200" b="1" kern="0" dirty="0">
                <a:solidFill>
                  <a:schemeClr val="tx1"/>
                </a:solidFill>
              </a:rPr>
              <a:t>s</a:t>
            </a:r>
            <a:r>
              <a:rPr lang="en-US" altLang="en-US" sz="3200" b="1" kern="0" dirty="0" smtClean="0">
                <a:solidFill>
                  <a:schemeClr val="tx1"/>
                </a:solidFill>
              </a:rPr>
              <a:t>tation zero – space radiation shielding specification and performance (in perspective) with humanities oldest and lowest cost spacecraft</a:t>
            </a:r>
            <a:r>
              <a:rPr lang="en-US" altLang="en-US" sz="3200" b="1" kern="0" dirty="0">
                <a:solidFill>
                  <a:schemeClr val="tx1"/>
                </a:solidFill>
              </a:rPr>
              <a:t/>
            </a:r>
            <a:br>
              <a:rPr lang="en-US" altLang="en-US" sz="3200" b="1" kern="0" dirty="0">
                <a:solidFill>
                  <a:schemeClr val="tx1"/>
                </a:solidFill>
              </a:rPr>
            </a:br>
            <a:endParaRPr lang="en-US" sz="3200" dirty="0">
              <a:solidFill>
                <a:schemeClr val="tx1"/>
              </a:solidFill>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23</a:t>
            </a:fld>
            <a:endParaRPr lang="en-US"/>
          </a:p>
        </p:txBody>
      </p:sp>
    </p:spTree>
    <p:extLst>
      <p:ext uri="{BB962C8B-B14F-4D97-AF65-F5344CB8AC3E}">
        <p14:creationId xmlns:p14="http://schemas.microsoft.com/office/powerpoint/2010/main" val="1370570216"/>
      </p:ext>
    </p:extLst>
  </p:cSld>
  <p:clrMapOvr>
    <a:masterClrMapping/>
  </p:clrMapOvr>
  <mc:AlternateContent xmlns:mc="http://schemas.openxmlformats.org/markup-compatibility/2006">
    <mc:Choice xmlns:p14="http://schemas.microsoft.com/office/powerpoint/2010/main" Requires="p14">
      <p:transition spd="slow" p14:dur="2000" advTm="8608"/>
    </mc:Choice>
    <mc:Fallback>
      <p:transition spd="slow" advTm="860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fontScale="90000"/>
          </a:bodyPr>
          <a:lstStyle/>
          <a:p>
            <a:pPr lvl="0" algn="ctr" fontAlgn="base">
              <a:lnSpc>
                <a:spcPct val="100000"/>
              </a:lnSpc>
              <a:spcAft>
                <a:spcPct val="0"/>
              </a:spcAft>
              <a:defRPr/>
            </a:pPr>
            <a:r>
              <a:rPr lang="en-US" sz="2700" b="1" kern="0" dirty="0" smtClean="0">
                <a:ea typeface="+mn-ea"/>
              </a:rPr>
              <a:t/>
            </a:r>
            <a:br>
              <a:rPr lang="en-US" sz="2700" b="1" kern="0" dirty="0" smtClean="0">
                <a:ea typeface="+mn-ea"/>
              </a:rPr>
            </a:br>
            <a:r>
              <a:rPr lang="en-US" sz="3600" b="1" kern="0" dirty="0" smtClean="0">
                <a:ea typeface="+mn-ea"/>
              </a:rPr>
              <a:t>This One</a:t>
            </a:r>
            <a:br>
              <a:rPr lang="en-US" sz="3600" b="1" kern="0" dirty="0" smtClean="0">
                <a:ea typeface="+mn-ea"/>
              </a:rPr>
            </a:br>
            <a:endParaRPr lang="en-US" sz="3600" dirty="0"/>
          </a:p>
        </p:txBody>
      </p:sp>
      <p:sp>
        <p:nvSpPr>
          <p:cNvPr id="4" name="Title 1"/>
          <p:cNvSpPr txBox="1">
            <a:spLocks/>
          </p:cNvSpPr>
          <p:nvPr/>
        </p:nvSpPr>
        <p:spPr bwMode="auto">
          <a:xfrm>
            <a:off x="2074126" y="832699"/>
            <a:ext cx="4783873" cy="643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0D274322-44E6-41B3-A6C8-E4DC0D955498}" type="slidenum">
              <a:rPr lang="en-US" smtClean="0"/>
              <a:t>24</a:t>
            </a:fld>
            <a:endParaRPr lang="en-US"/>
          </a:p>
        </p:txBody>
      </p:sp>
      <p:pic>
        <p:nvPicPr>
          <p:cNvPr id="5" name="Picture 4"/>
          <p:cNvPicPr>
            <a:picLocks noChangeAspect="1"/>
          </p:cNvPicPr>
          <p:nvPr/>
        </p:nvPicPr>
        <p:blipFill>
          <a:blip r:embed="rId2"/>
          <a:stretch>
            <a:fillRect/>
          </a:stretch>
        </p:blipFill>
        <p:spPr>
          <a:xfrm>
            <a:off x="2031867" y="1708117"/>
            <a:ext cx="5013358" cy="5013358"/>
          </a:xfrm>
          <a:prstGeom prst="rect">
            <a:avLst/>
          </a:prstGeom>
        </p:spPr>
      </p:pic>
    </p:spTree>
    <p:extLst>
      <p:ext uri="{BB962C8B-B14F-4D97-AF65-F5344CB8AC3E}">
        <p14:creationId xmlns:p14="http://schemas.microsoft.com/office/powerpoint/2010/main" val="959341812"/>
      </p:ext>
    </p:extLst>
  </p:cSld>
  <p:clrMapOvr>
    <a:masterClrMapping/>
  </p:clrMapOvr>
  <mc:AlternateContent xmlns:mc="http://schemas.openxmlformats.org/markup-compatibility/2006">
    <mc:Choice xmlns:p14="http://schemas.microsoft.com/office/powerpoint/2010/main" Requires="p14">
      <p:transition spd="slow" p14:dur="2000" advTm="2640"/>
    </mc:Choice>
    <mc:Fallback>
      <p:transition spd="slow" advTm="264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091985" y="415327"/>
            <a:ext cx="4783873" cy="643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Shielding Specification and Performance Summary</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25</a:t>
            </a:fld>
            <a:endParaRPr lang="en-US"/>
          </a:p>
        </p:txBody>
      </p:sp>
      <p:sp>
        <p:nvSpPr>
          <p:cNvPr id="6" name="Rectangle 5"/>
          <p:cNvSpPr/>
          <p:nvPr/>
        </p:nvSpPr>
        <p:spPr>
          <a:xfrm>
            <a:off x="81018" y="1870472"/>
            <a:ext cx="5736431" cy="1600438"/>
          </a:xfrm>
          <a:prstGeom prst="rect">
            <a:avLst/>
          </a:prstGeom>
        </p:spPr>
        <p:txBody>
          <a:bodyPr wrap="square">
            <a:spAutoFit/>
          </a:bodyPr>
          <a:lstStyle/>
          <a:p>
            <a:pPr marL="285750" indent="-285750">
              <a:buFont typeface="Arial" panose="020B0604020202020204" pitchFamily="34" charset="0"/>
              <a:buChar char="•"/>
            </a:pPr>
            <a:r>
              <a:rPr lang="en-US" sz="1400" b="1" dirty="0">
                <a:solidFill>
                  <a:srgbClr val="C00000"/>
                </a:solidFill>
                <a:latin typeface="Times New Roman" panose="02020603050405020304" pitchFamily="18" charset="0"/>
                <a:cs typeface="Times New Roman" panose="02020603050405020304" pitchFamily="18" charset="0"/>
              </a:rPr>
              <a:t>Structural shielding </a:t>
            </a:r>
            <a:r>
              <a:rPr lang="en-US" sz="1400" b="1" dirty="0" smtClean="0">
                <a:solidFill>
                  <a:srgbClr val="C00000"/>
                </a:solidFill>
                <a:latin typeface="Times New Roman" panose="02020603050405020304" pitchFamily="18" charset="0"/>
                <a:cs typeface="Times New Roman" panose="02020603050405020304" pitchFamily="18" charset="0"/>
              </a:rPr>
              <a:t>mass</a:t>
            </a:r>
          </a:p>
          <a:p>
            <a:pPr marL="285750" indent="-285750">
              <a:buFont typeface="Arial" panose="020B0604020202020204" pitchFamily="34" charset="0"/>
              <a:buChar char="•"/>
            </a:pPr>
            <a:r>
              <a:rPr lang="en-US" sz="1400" dirty="0" smtClean="0">
                <a:latin typeface="Times New Roman" panose="02020603050405020304" pitchFamily="18" charset="0"/>
                <a:cs typeface="Times New Roman" panose="02020603050405020304" pitchFamily="18" charset="0"/>
              </a:rPr>
              <a:t>Diameter </a:t>
            </a:r>
            <a:r>
              <a:rPr lang="en-US" sz="1400" dirty="0">
                <a:latin typeface="Times New Roman" panose="02020603050405020304" pitchFamily="18" charset="0"/>
                <a:cs typeface="Times New Roman" panose="02020603050405020304" pitchFamily="18" charset="0"/>
              </a:rPr>
              <a:t>= 12,756.3 </a:t>
            </a:r>
            <a:r>
              <a:rPr lang="en-US" sz="1400" dirty="0" smtClean="0">
                <a:latin typeface="Times New Roman" panose="02020603050405020304" pitchFamily="18" charset="0"/>
                <a:cs typeface="Times New Roman" panose="02020603050405020304" pitchFamily="18" charset="0"/>
              </a:rPr>
              <a:t>km</a:t>
            </a:r>
          </a:p>
          <a:p>
            <a:pPr marL="285750" indent="-285750">
              <a:buFont typeface="Arial" panose="020B0604020202020204" pitchFamily="34" charset="0"/>
              <a:buChar char="•"/>
            </a:pPr>
            <a:r>
              <a:rPr lang="en-US" sz="1400" dirty="0" smtClean="0">
                <a:latin typeface="Times New Roman" panose="02020603050405020304" pitchFamily="18" charset="0"/>
                <a:cs typeface="Times New Roman" panose="02020603050405020304" pitchFamily="18" charset="0"/>
              </a:rPr>
              <a:t>Mass </a:t>
            </a:r>
            <a:r>
              <a:rPr lang="en-US" sz="1400" dirty="0">
                <a:latin typeface="Times New Roman" panose="02020603050405020304" pitchFamily="18" charset="0"/>
                <a:cs typeface="Times New Roman" panose="02020603050405020304" pitchFamily="18" charset="0"/>
              </a:rPr>
              <a:t>= 5.9736 x 10</a:t>
            </a:r>
            <a:r>
              <a:rPr lang="en-US" sz="1400" baseline="30000" dirty="0">
                <a:latin typeface="Times New Roman" panose="02020603050405020304" pitchFamily="18" charset="0"/>
                <a:cs typeface="Times New Roman" panose="02020603050405020304" pitchFamily="18" charset="0"/>
              </a:rPr>
              <a:t>24</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kg</a:t>
            </a:r>
          </a:p>
          <a:p>
            <a:pPr marL="285750" indent="-285750">
              <a:buFont typeface="Arial" panose="020B0604020202020204" pitchFamily="34" charset="0"/>
              <a:buChar char="•"/>
            </a:pPr>
            <a:r>
              <a:rPr lang="en-US" sz="1400" dirty="0" smtClean="0">
                <a:latin typeface="Times New Roman" panose="02020603050405020304" pitchFamily="18" charset="0"/>
                <a:cs typeface="Times New Roman" panose="02020603050405020304" pitchFamily="18" charset="0"/>
              </a:rPr>
              <a:t>Composition </a:t>
            </a:r>
            <a:r>
              <a:rPr lang="en-US" sz="1400" dirty="0">
                <a:latin typeface="Times New Roman" panose="02020603050405020304" pitchFamily="18" charset="0"/>
                <a:cs typeface="Times New Roman" panose="02020603050405020304" pitchFamily="18" charset="0"/>
              </a:rPr>
              <a:t>– silicate rock with iron core (slightly radioactive </a:t>
            </a:r>
            <a:r>
              <a:rPr lang="en-US" sz="1400" dirty="0" smtClean="0">
                <a:latin typeface="Times New Roman" panose="02020603050405020304" pitchFamily="18" charset="0"/>
                <a:cs typeface="Times New Roman" panose="02020603050405020304" pitchFamily="18" charset="0"/>
              </a:rPr>
              <a:t>from naturally </a:t>
            </a:r>
            <a:r>
              <a:rPr lang="en-US" sz="1400" dirty="0">
                <a:latin typeface="Times New Roman" panose="02020603050405020304" pitchFamily="18" charset="0"/>
                <a:cs typeface="Times New Roman" panose="02020603050405020304" pitchFamily="18" charset="0"/>
              </a:rPr>
              <a:t>occurring </a:t>
            </a:r>
            <a:r>
              <a:rPr lang="en-US" sz="1400" dirty="0" smtClean="0">
                <a:latin typeface="Times New Roman" panose="02020603050405020304" pitchFamily="18" charset="0"/>
                <a:cs typeface="Times New Roman" panose="02020603050405020304" pitchFamily="18" charset="0"/>
              </a:rPr>
              <a:t>radioisotopes)</a:t>
            </a:r>
          </a:p>
          <a:p>
            <a:pPr marL="285750" indent="-285750">
              <a:buFont typeface="Arial" panose="020B0604020202020204" pitchFamily="34" charset="0"/>
              <a:buChar char="•"/>
            </a:pPr>
            <a:r>
              <a:rPr lang="en-US" sz="1400" dirty="0" smtClean="0">
                <a:latin typeface="Times New Roman" panose="02020603050405020304" pitchFamily="18" charset="0"/>
                <a:cs typeface="Times New Roman" panose="02020603050405020304" pitchFamily="18" charset="0"/>
              </a:rPr>
              <a:t>At </a:t>
            </a:r>
            <a:r>
              <a:rPr lang="en-US" sz="1400" dirty="0">
                <a:latin typeface="Times New Roman" panose="02020603050405020304" pitchFamily="18" charset="0"/>
                <a:cs typeface="Times New Roman" panose="02020603050405020304" pitchFamily="18" charset="0"/>
              </a:rPr>
              <a:t>surface, blocks </a:t>
            </a:r>
            <a:r>
              <a:rPr lang="en-US" sz="1400" b="1" dirty="0">
                <a:solidFill>
                  <a:srgbClr val="C00000"/>
                </a:solidFill>
                <a:latin typeface="Times New Roman" panose="02020603050405020304" pitchFamily="18" charset="0"/>
                <a:cs typeface="Times New Roman" panose="02020603050405020304" pitchFamily="18" charset="0"/>
              </a:rPr>
              <a:t>all</a:t>
            </a:r>
            <a:r>
              <a:rPr lang="en-US" sz="1400" dirty="0">
                <a:latin typeface="Times New Roman" panose="02020603050405020304" pitchFamily="18" charset="0"/>
                <a:cs typeface="Times New Roman" panose="02020603050405020304" pitchFamily="18" charset="0"/>
              </a:rPr>
              <a:t> space radiation over ~ 2</a:t>
            </a:r>
            <a:r>
              <a:rPr lang="el-GR" sz="1400" dirty="0">
                <a:latin typeface="Times New Roman" panose="02020603050405020304" pitchFamily="18" charset="0"/>
                <a:cs typeface="Times New Roman" panose="02020603050405020304" pitchFamily="18" charset="0"/>
              </a:rPr>
              <a:t>π</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steradians</a:t>
            </a:r>
            <a:r>
              <a:rPr lang="en-US" sz="1400" dirty="0">
                <a:latin typeface="Times New Roman" panose="02020603050405020304" pitchFamily="18" charset="0"/>
                <a:cs typeface="Times New Roman" panose="02020603050405020304" pitchFamily="18" charset="0"/>
              </a:rPr>
              <a:t> (under your feet)</a:t>
            </a:r>
          </a:p>
        </p:txBody>
      </p:sp>
      <p:sp>
        <p:nvSpPr>
          <p:cNvPr id="7" name="Rectangle 6"/>
          <p:cNvSpPr/>
          <p:nvPr/>
        </p:nvSpPr>
        <p:spPr>
          <a:xfrm>
            <a:off x="81018" y="3470910"/>
            <a:ext cx="5262506" cy="1815882"/>
          </a:xfrm>
          <a:prstGeom prst="rect">
            <a:avLst/>
          </a:prstGeom>
        </p:spPr>
        <p:txBody>
          <a:bodyPr wrap="square">
            <a:spAutoFit/>
          </a:bodyPr>
          <a:lstStyle/>
          <a:p>
            <a:pPr marL="285750" lvl="0" indent="-285750">
              <a:buFont typeface="Arial" panose="020B0604020202020204" pitchFamily="34" charset="0"/>
              <a:buChar char="•"/>
            </a:pPr>
            <a:r>
              <a:rPr lang="en-US" sz="1400" b="1" dirty="0">
                <a:solidFill>
                  <a:srgbClr val="C00000"/>
                </a:solidFill>
                <a:latin typeface="Times New Roman" panose="02020603050405020304" pitchFamily="18" charset="0"/>
                <a:cs typeface="Times New Roman" panose="02020603050405020304" pitchFamily="18" charset="0"/>
              </a:rPr>
              <a:t>Atmospheric shielding mass </a:t>
            </a:r>
            <a:r>
              <a:rPr lang="en-US" sz="1400" b="1" dirty="0" smtClean="0">
                <a:solidFill>
                  <a:srgbClr val="C00000"/>
                </a:solidFill>
                <a:latin typeface="Times New Roman" panose="02020603050405020304" pitchFamily="18" charset="0"/>
                <a:cs typeface="Times New Roman" panose="02020603050405020304" pitchFamily="18" charset="0"/>
              </a:rPr>
              <a:t> </a:t>
            </a:r>
          </a:p>
          <a:p>
            <a:pPr marL="285750" lvl="0" indent="-285750">
              <a:buFont typeface="Arial" panose="020B0604020202020204" pitchFamily="34" charset="0"/>
              <a:buChar char="•"/>
            </a:pPr>
            <a:r>
              <a:rPr lang="en-US" sz="1400" dirty="0" smtClean="0">
                <a:solidFill>
                  <a:srgbClr val="000000"/>
                </a:solidFill>
                <a:latin typeface="Times New Roman" panose="02020603050405020304" pitchFamily="18" charset="0"/>
                <a:cs typeface="Times New Roman" panose="02020603050405020304" pitchFamily="18" charset="0"/>
              </a:rPr>
              <a:t>Thickness </a:t>
            </a:r>
            <a:r>
              <a:rPr lang="en-US" sz="1400" dirty="0">
                <a:solidFill>
                  <a:srgbClr val="000000"/>
                </a:solidFill>
                <a:latin typeface="Times New Roman" panose="02020603050405020304" pitchFamily="18" charset="0"/>
                <a:cs typeface="Times New Roman" panose="02020603050405020304" pitchFamily="18" charset="0"/>
              </a:rPr>
              <a:t>=  ~100 km (1033 g/cm</a:t>
            </a:r>
            <a:r>
              <a:rPr lang="en-US" sz="1400" baseline="30000" dirty="0">
                <a:solidFill>
                  <a:srgbClr val="000000"/>
                </a:solidFill>
                <a:latin typeface="Times New Roman" panose="02020603050405020304" pitchFamily="18" charset="0"/>
                <a:cs typeface="Times New Roman" panose="02020603050405020304" pitchFamily="18" charset="0"/>
              </a:rPr>
              <a:t>2</a:t>
            </a:r>
            <a:r>
              <a:rPr lang="en-US" sz="1400" dirty="0">
                <a:solidFill>
                  <a:srgbClr val="000000"/>
                </a:solidFill>
                <a:latin typeface="Times New Roman" panose="02020603050405020304" pitchFamily="18" charset="0"/>
                <a:cs typeface="Times New Roman" panose="02020603050405020304" pitchFamily="18" charset="0"/>
              </a:rPr>
              <a:t>) measured along a </a:t>
            </a:r>
            <a:r>
              <a:rPr lang="en-US" sz="1400" dirty="0" smtClean="0">
                <a:solidFill>
                  <a:srgbClr val="000000"/>
                </a:solidFill>
                <a:latin typeface="Times New Roman" panose="02020603050405020304" pitchFamily="18" charset="0"/>
                <a:cs typeface="Times New Roman" panose="02020603050405020304" pitchFamily="18" charset="0"/>
              </a:rPr>
              <a:t>radius </a:t>
            </a:r>
          </a:p>
          <a:p>
            <a:pPr marL="285750" lvl="0" indent="-285750">
              <a:buFont typeface="Arial" panose="020B0604020202020204" pitchFamily="34" charset="0"/>
              <a:buChar char="•"/>
            </a:pPr>
            <a:r>
              <a:rPr lang="en-US" sz="1400" dirty="0" smtClean="0">
                <a:solidFill>
                  <a:srgbClr val="000000"/>
                </a:solidFill>
                <a:latin typeface="Times New Roman" panose="02020603050405020304" pitchFamily="18" charset="0"/>
                <a:cs typeface="Times New Roman" panose="02020603050405020304" pitchFamily="18" charset="0"/>
              </a:rPr>
              <a:t>Mass </a:t>
            </a:r>
            <a:r>
              <a:rPr lang="en-US" sz="1400" dirty="0">
                <a:solidFill>
                  <a:srgbClr val="000000"/>
                </a:solidFill>
                <a:latin typeface="Times New Roman" panose="02020603050405020304" pitchFamily="18" charset="0"/>
                <a:cs typeface="Times New Roman" panose="02020603050405020304" pitchFamily="18" charset="0"/>
              </a:rPr>
              <a:t>= 5.1480×10</a:t>
            </a:r>
            <a:r>
              <a:rPr lang="en-US" sz="1400" baseline="30000" dirty="0">
                <a:solidFill>
                  <a:srgbClr val="000000"/>
                </a:solidFill>
                <a:latin typeface="Times New Roman" panose="02020603050405020304" pitchFamily="18" charset="0"/>
                <a:cs typeface="Times New Roman" panose="02020603050405020304" pitchFamily="18" charset="0"/>
              </a:rPr>
              <a:t>18</a:t>
            </a:r>
            <a:r>
              <a:rPr lang="en-US" sz="1400" dirty="0">
                <a:solidFill>
                  <a:srgbClr val="000000"/>
                </a:solidFill>
                <a:latin typeface="Times New Roman" panose="02020603050405020304" pitchFamily="18" charset="0"/>
                <a:cs typeface="Times New Roman" panose="02020603050405020304" pitchFamily="18" charset="0"/>
              </a:rPr>
              <a:t> </a:t>
            </a:r>
            <a:r>
              <a:rPr lang="en-US" sz="1400" dirty="0" smtClean="0">
                <a:solidFill>
                  <a:srgbClr val="000000"/>
                </a:solidFill>
                <a:latin typeface="Times New Roman" panose="02020603050405020304" pitchFamily="18" charset="0"/>
                <a:cs typeface="Times New Roman" panose="02020603050405020304" pitchFamily="18" charset="0"/>
              </a:rPr>
              <a:t>kg</a:t>
            </a:r>
          </a:p>
          <a:p>
            <a:pPr marL="285750" lvl="0" indent="-285750">
              <a:buFont typeface="Arial" panose="020B0604020202020204" pitchFamily="34" charset="0"/>
              <a:buChar char="•"/>
            </a:pPr>
            <a:r>
              <a:rPr lang="en-US" sz="1400" dirty="0" smtClean="0">
                <a:solidFill>
                  <a:srgbClr val="000000"/>
                </a:solidFill>
                <a:latin typeface="Times New Roman" panose="02020603050405020304" pitchFamily="18" charset="0"/>
                <a:cs typeface="Times New Roman" panose="02020603050405020304" pitchFamily="18" charset="0"/>
              </a:rPr>
              <a:t>Composition </a:t>
            </a:r>
            <a:r>
              <a:rPr lang="en-US" sz="1400" dirty="0">
                <a:solidFill>
                  <a:srgbClr val="000000"/>
                </a:solidFill>
                <a:latin typeface="Times New Roman" panose="02020603050405020304" pitchFamily="18" charset="0"/>
                <a:cs typeface="Times New Roman" panose="02020603050405020304" pitchFamily="18" charset="0"/>
              </a:rPr>
              <a:t>– </a:t>
            </a:r>
            <a:r>
              <a:rPr lang="en-US" sz="1400" dirty="0" smtClean="0">
                <a:solidFill>
                  <a:srgbClr val="000000"/>
                </a:solidFill>
                <a:latin typeface="Times New Roman" panose="02020603050405020304" pitchFamily="18" charset="0"/>
                <a:cs typeface="Times New Roman" panose="02020603050405020304" pitchFamily="18" charset="0"/>
              </a:rPr>
              <a:t>77</a:t>
            </a:r>
            <a:r>
              <a:rPr lang="en-US" sz="1400" dirty="0">
                <a:solidFill>
                  <a:srgbClr val="000000"/>
                </a:solidFill>
                <a:latin typeface="Times New Roman" panose="02020603050405020304" pitchFamily="18" charset="0"/>
                <a:cs typeface="Times New Roman" panose="02020603050405020304" pitchFamily="18" charset="0"/>
              </a:rPr>
              <a:t>% nitrogen, 21% oxygen, with traces of </a:t>
            </a:r>
            <a:r>
              <a:rPr lang="en-US" sz="1400" dirty="0" smtClean="0">
                <a:solidFill>
                  <a:srgbClr val="000000"/>
                </a:solidFill>
                <a:latin typeface="Times New Roman" panose="02020603050405020304" pitchFamily="18" charset="0"/>
                <a:cs typeface="Times New Roman" panose="02020603050405020304" pitchFamily="18" charset="0"/>
              </a:rPr>
              <a:t>argon</a:t>
            </a:r>
            <a:r>
              <a:rPr lang="en-US" sz="1400" dirty="0">
                <a:solidFill>
                  <a:srgbClr val="000000"/>
                </a:solidFill>
                <a:latin typeface="Times New Roman" panose="02020603050405020304" pitchFamily="18" charset="0"/>
                <a:cs typeface="Times New Roman" panose="02020603050405020304" pitchFamily="18" charset="0"/>
              </a:rPr>
              <a:t>, </a:t>
            </a:r>
            <a:r>
              <a:rPr lang="en-US" sz="1400" dirty="0" smtClean="0">
                <a:solidFill>
                  <a:srgbClr val="000000"/>
                </a:solidFill>
                <a:latin typeface="Times New Roman" panose="02020603050405020304" pitchFamily="18" charset="0"/>
                <a:cs typeface="Times New Roman" panose="02020603050405020304" pitchFamily="18" charset="0"/>
              </a:rPr>
              <a:t>carbon </a:t>
            </a:r>
            <a:r>
              <a:rPr lang="en-US" sz="1400" dirty="0">
                <a:solidFill>
                  <a:srgbClr val="000000"/>
                </a:solidFill>
                <a:latin typeface="Times New Roman" panose="02020603050405020304" pitchFamily="18" charset="0"/>
                <a:cs typeface="Times New Roman" panose="02020603050405020304" pitchFamily="18" charset="0"/>
              </a:rPr>
              <a:t>dioxide and water (note – </a:t>
            </a:r>
            <a:r>
              <a:rPr lang="en-US" sz="1400" dirty="0">
                <a:solidFill>
                  <a:srgbClr val="C00000"/>
                </a:solidFill>
                <a:latin typeface="Times New Roman" panose="02020603050405020304" pitchFamily="18" charset="0"/>
                <a:cs typeface="Times New Roman" panose="02020603050405020304" pitchFamily="18" charset="0"/>
              </a:rPr>
              <a:t>low Z elements</a:t>
            </a:r>
            <a:r>
              <a:rPr lang="en-US" sz="1400" dirty="0">
                <a:solidFill>
                  <a:srgbClr val="000000"/>
                </a:solidFill>
                <a:latin typeface="Times New Roman" panose="02020603050405020304" pitchFamily="18" charset="0"/>
                <a:cs typeface="Times New Roman" panose="02020603050405020304" pitchFamily="18" charset="0"/>
              </a:rPr>
              <a:t>)  </a:t>
            </a:r>
          </a:p>
          <a:p>
            <a:pPr marL="285750" lvl="0" indent="-285750">
              <a:buFont typeface="Arial" panose="020B0604020202020204" pitchFamily="34" charset="0"/>
              <a:buChar char="•"/>
            </a:pPr>
            <a:r>
              <a:rPr lang="en-US" sz="1400" dirty="0" smtClean="0">
                <a:solidFill>
                  <a:srgbClr val="C00000"/>
                </a:solidFill>
                <a:latin typeface="Times New Roman" panose="02020603050405020304" pitchFamily="18" charset="0"/>
                <a:cs typeface="Times New Roman" panose="02020603050405020304" pitchFamily="18" charset="0"/>
              </a:rPr>
              <a:t>Accounts </a:t>
            </a:r>
            <a:r>
              <a:rPr lang="en-US" sz="1400" dirty="0">
                <a:solidFill>
                  <a:srgbClr val="C00000"/>
                </a:solidFill>
                <a:latin typeface="Times New Roman" panose="02020603050405020304" pitchFamily="18" charset="0"/>
                <a:cs typeface="Times New Roman" panose="02020603050405020304" pitchFamily="18" charset="0"/>
              </a:rPr>
              <a:t>for most space radiation shielding effect </a:t>
            </a:r>
            <a:r>
              <a:rPr lang="en-US" sz="1400" dirty="0">
                <a:solidFill>
                  <a:srgbClr val="000000"/>
                </a:solidFill>
                <a:latin typeface="Times New Roman" panose="02020603050405020304" pitchFamily="18" charset="0"/>
                <a:cs typeface="Times New Roman" panose="02020603050405020304" pitchFamily="18" charset="0"/>
              </a:rPr>
              <a:t>for the </a:t>
            </a:r>
            <a:r>
              <a:rPr lang="en-US" sz="1400" dirty="0" smtClean="0">
                <a:solidFill>
                  <a:srgbClr val="000000"/>
                </a:solidFill>
                <a:latin typeface="Times New Roman" panose="02020603050405020304" pitchFamily="18" charset="0"/>
                <a:cs typeface="Times New Roman" panose="02020603050405020304" pitchFamily="18" charset="0"/>
              </a:rPr>
              <a:t> remaining </a:t>
            </a:r>
            <a:r>
              <a:rPr lang="en-US" sz="1400" dirty="0">
                <a:solidFill>
                  <a:srgbClr val="000000"/>
                </a:solidFill>
                <a:latin typeface="Times New Roman" panose="02020603050405020304" pitchFamily="18" charset="0"/>
                <a:cs typeface="Times New Roman" panose="02020603050405020304" pitchFamily="18" charset="0"/>
              </a:rPr>
              <a:t>2</a:t>
            </a:r>
            <a:r>
              <a:rPr lang="el-GR" sz="1400" dirty="0">
                <a:solidFill>
                  <a:srgbClr val="000000"/>
                </a:solidFill>
                <a:latin typeface="Times New Roman" panose="02020603050405020304" pitchFamily="18" charset="0"/>
                <a:cs typeface="Times New Roman" panose="02020603050405020304" pitchFamily="18" charset="0"/>
              </a:rPr>
              <a:t>π</a:t>
            </a:r>
            <a:r>
              <a:rPr lang="en-US" sz="1400" dirty="0">
                <a:solidFill>
                  <a:srgbClr val="000000"/>
                </a:solidFill>
                <a:latin typeface="Times New Roman" panose="02020603050405020304" pitchFamily="18" charset="0"/>
                <a:cs typeface="Times New Roman" panose="02020603050405020304" pitchFamily="18" charset="0"/>
              </a:rPr>
              <a:t> </a:t>
            </a:r>
            <a:r>
              <a:rPr lang="en-US" sz="1400" dirty="0" err="1" smtClean="0">
                <a:solidFill>
                  <a:srgbClr val="000000"/>
                </a:solidFill>
                <a:latin typeface="Times New Roman" panose="02020603050405020304" pitchFamily="18" charset="0"/>
                <a:cs typeface="Times New Roman" panose="02020603050405020304" pitchFamily="18" charset="0"/>
              </a:rPr>
              <a:t>Sr</a:t>
            </a:r>
            <a:r>
              <a:rPr lang="en-US" sz="1400" dirty="0" smtClean="0">
                <a:solidFill>
                  <a:srgbClr val="000000"/>
                </a:solidFill>
                <a:latin typeface="Times New Roman" panose="02020603050405020304" pitchFamily="18" charset="0"/>
                <a:cs typeface="Times New Roman" panose="02020603050405020304" pitchFamily="18" charset="0"/>
              </a:rPr>
              <a:t>  </a:t>
            </a:r>
            <a:r>
              <a:rPr lang="en-US" sz="1400" dirty="0">
                <a:solidFill>
                  <a:srgbClr val="000000"/>
                </a:solidFill>
                <a:latin typeface="Times New Roman" panose="02020603050405020304" pitchFamily="18" charset="0"/>
                <a:cs typeface="Times New Roman" panose="02020603050405020304" pitchFamily="18" charset="0"/>
              </a:rPr>
              <a:t>(overhead) and </a:t>
            </a:r>
            <a:r>
              <a:rPr lang="en-US" sz="1400" dirty="0" smtClean="0">
                <a:solidFill>
                  <a:srgbClr val="000000"/>
                </a:solidFill>
                <a:latin typeface="Times New Roman" panose="02020603050405020304" pitchFamily="18" charset="0"/>
                <a:cs typeface="Times New Roman" panose="02020603050405020304" pitchFamily="18" charset="0"/>
              </a:rPr>
              <a:t> the production </a:t>
            </a:r>
            <a:r>
              <a:rPr lang="en-US" sz="1400" dirty="0">
                <a:solidFill>
                  <a:srgbClr val="000000"/>
                </a:solidFill>
                <a:latin typeface="Times New Roman" panose="02020603050405020304" pitchFamily="18" charset="0"/>
                <a:cs typeface="Times New Roman" panose="02020603050405020304" pitchFamily="18" charset="0"/>
              </a:rPr>
              <a:t>of </a:t>
            </a:r>
            <a:r>
              <a:rPr lang="en-US" sz="1400" dirty="0" smtClean="0">
                <a:solidFill>
                  <a:srgbClr val="000000"/>
                </a:solidFill>
                <a:latin typeface="Times New Roman" panose="02020603050405020304" pitchFamily="18" charset="0"/>
                <a:cs typeface="Times New Roman" panose="02020603050405020304" pitchFamily="18" charset="0"/>
              </a:rPr>
              <a:t>cosmogenic  radioisotopes</a:t>
            </a:r>
            <a:endParaRPr lang="en-US" sz="1400" b="1" dirty="0">
              <a:solidFill>
                <a:srgbClr val="000000"/>
              </a:solidFill>
              <a:latin typeface="Times New Roman" panose="02020603050405020304" pitchFamily="18" charset="0"/>
              <a:cs typeface="Times New Roman" panose="02020603050405020304" pitchFamily="18" charset="0"/>
            </a:endParaRPr>
          </a:p>
        </p:txBody>
      </p:sp>
      <p:sp>
        <p:nvSpPr>
          <p:cNvPr id="8" name="Rectangle 7"/>
          <p:cNvSpPr/>
          <p:nvPr/>
        </p:nvSpPr>
        <p:spPr>
          <a:xfrm>
            <a:off x="81018" y="5493961"/>
            <a:ext cx="4572000" cy="1169551"/>
          </a:xfrm>
          <a:prstGeom prst="rect">
            <a:avLst/>
          </a:prstGeom>
        </p:spPr>
        <p:txBody>
          <a:bodyPr>
            <a:spAutoFit/>
          </a:bodyPr>
          <a:lstStyle/>
          <a:p>
            <a:pPr marL="285750" lvl="0" indent="-285750">
              <a:buFont typeface="Arial" panose="020B0604020202020204" pitchFamily="34" charset="0"/>
              <a:buChar char="•"/>
            </a:pPr>
            <a:r>
              <a:rPr lang="en-US" sz="1400" b="1" dirty="0">
                <a:solidFill>
                  <a:srgbClr val="C00000"/>
                </a:solidFill>
                <a:latin typeface="Times New Roman" panose="02020603050405020304" pitchFamily="18" charset="0"/>
                <a:cs typeface="Times New Roman" panose="02020603050405020304" pitchFamily="18" charset="0"/>
              </a:rPr>
              <a:t>Geomagnetic field </a:t>
            </a:r>
            <a:r>
              <a:rPr lang="en-US" sz="1400" dirty="0">
                <a:solidFill>
                  <a:srgbClr val="C00000"/>
                </a:solidFill>
                <a:latin typeface="Times New Roman" panose="02020603050405020304" pitchFamily="18" charset="0"/>
                <a:cs typeface="Times New Roman" panose="02020603050405020304" pitchFamily="18" charset="0"/>
              </a:rPr>
              <a:t>– </a:t>
            </a:r>
            <a:r>
              <a:rPr lang="en-US" sz="1400" dirty="0" smtClean="0">
                <a:solidFill>
                  <a:srgbClr val="222222"/>
                </a:solidFill>
                <a:latin typeface="Times New Roman" panose="02020603050405020304" pitchFamily="18" charset="0"/>
                <a:cs typeface="Times New Roman" panose="02020603050405020304" pitchFamily="18" charset="0"/>
              </a:rPr>
              <a:t>At </a:t>
            </a:r>
            <a:r>
              <a:rPr lang="en-US" sz="1400" dirty="0">
                <a:solidFill>
                  <a:srgbClr val="222222"/>
                </a:solidFill>
                <a:latin typeface="Times New Roman" panose="02020603050405020304" pitchFamily="18" charset="0"/>
                <a:cs typeface="Times New Roman" panose="02020603050405020304" pitchFamily="18" charset="0"/>
              </a:rPr>
              <a:t>the Earth's surface ranges from 25 to 65 </a:t>
            </a:r>
            <a:r>
              <a:rPr lang="en-US" sz="1400" dirty="0" err="1">
                <a:solidFill>
                  <a:srgbClr val="222222"/>
                </a:solidFill>
                <a:latin typeface="Times New Roman" panose="02020603050405020304" pitchFamily="18" charset="0"/>
                <a:cs typeface="Times New Roman" panose="02020603050405020304" pitchFamily="18" charset="0"/>
              </a:rPr>
              <a:t>microteslas</a:t>
            </a:r>
            <a:r>
              <a:rPr lang="en-US" sz="1400" dirty="0">
                <a:solidFill>
                  <a:srgbClr val="222222"/>
                </a:solidFill>
                <a:latin typeface="Times New Roman" panose="02020603050405020304" pitchFamily="18" charset="0"/>
                <a:cs typeface="Times New Roman" panose="02020603050405020304" pitchFamily="18" charset="0"/>
              </a:rPr>
              <a:t> (0.25 to 0.65 gauss). </a:t>
            </a:r>
            <a:r>
              <a:rPr lang="en-US" sz="1400" dirty="0" smtClean="0">
                <a:solidFill>
                  <a:srgbClr val="222222"/>
                </a:solidFill>
                <a:latin typeface="Times New Roman" panose="02020603050405020304" pitchFamily="18" charset="0"/>
                <a:cs typeface="Times New Roman" panose="02020603050405020304" pitchFamily="18" charset="0"/>
              </a:rPr>
              <a:t>Effectively </a:t>
            </a:r>
            <a:r>
              <a:rPr lang="en-US" sz="1400" dirty="0">
                <a:solidFill>
                  <a:srgbClr val="222222"/>
                </a:solidFill>
                <a:latin typeface="Times New Roman" panose="02020603050405020304" pitchFamily="18" charset="0"/>
                <a:cs typeface="Times New Roman" panose="02020603050405020304" pitchFamily="18" charset="0"/>
              </a:rPr>
              <a:t>blocks solar wind. Mitigates GCR and SPE </a:t>
            </a:r>
            <a:r>
              <a:rPr lang="en-US" sz="1400" b="1" u="sng" dirty="0">
                <a:solidFill>
                  <a:srgbClr val="C00000"/>
                </a:solidFill>
                <a:latin typeface="Times New Roman" panose="02020603050405020304" pitchFamily="18" charset="0"/>
                <a:cs typeface="Times New Roman" panose="02020603050405020304" pitchFamily="18" charset="0"/>
              </a:rPr>
              <a:t>in an </a:t>
            </a:r>
            <a:r>
              <a:rPr lang="en-US" sz="1400" b="1" u="sng" dirty="0" smtClean="0">
                <a:solidFill>
                  <a:srgbClr val="C00000"/>
                </a:solidFill>
                <a:latin typeface="Times New Roman" panose="02020603050405020304" pitchFamily="18" charset="0"/>
                <a:cs typeface="Times New Roman" panose="02020603050405020304" pitchFamily="18" charset="0"/>
              </a:rPr>
              <a:t>altitude, latitude, and particle kinetic energy </a:t>
            </a:r>
            <a:r>
              <a:rPr lang="en-US" sz="1400" b="1" u="sng" dirty="0">
                <a:solidFill>
                  <a:srgbClr val="C00000"/>
                </a:solidFill>
                <a:latin typeface="Times New Roman" panose="02020603050405020304" pitchFamily="18" charset="0"/>
                <a:cs typeface="Times New Roman" panose="02020603050405020304" pitchFamily="18" charset="0"/>
              </a:rPr>
              <a:t>dependent manner. </a:t>
            </a:r>
          </a:p>
        </p:txBody>
      </p:sp>
      <p:pic>
        <p:nvPicPr>
          <p:cNvPr id="10" name="Picture 9"/>
          <p:cNvPicPr>
            <a:picLocks noChangeAspect="1"/>
          </p:cNvPicPr>
          <p:nvPr/>
        </p:nvPicPr>
        <p:blipFill>
          <a:blip r:embed="rId2"/>
          <a:stretch>
            <a:fillRect/>
          </a:stretch>
        </p:blipFill>
        <p:spPr>
          <a:xfrm>
            <a:off x="5343524" y="3470910"/>
            <a:ext cx="3064668" cy="1532334"/>
          </a:xfrm>
          <a:prstGeom prst="rect">
            <a:avLst/>
          </a:prstGeom>
        </p:spPr>
      </p:pic>
      <p:pic>
        <p:nvPicPr>
          <p:cNvPr id="11" name="Picture 10"/>
          <p:cNvPicPr>
            <a:picLocks noChangeAspect="1"/>
          </p:cNvPicPr>
          <p:nvPr/>
        </p:nvPicPr>
        <p:blipFill>
          <a:blip r:embed="rId3"/>
          <a:stretch>
            <a:fillRect/>
          </a:stretch>
        </p:blipFill>
        <p:spPr>
          <a:xfrm>
            <a:off x="5817449" y="5139214"/>
            <a:ext cx="2232821" cy="1464468"/>
          </a:xfrm>
          <a:prstGeom prst="rect">
            <a:avLst/>
          </a:prstGeom>
        </p:spPr>
      </p:pic>
      <p:pic>
        <p:nvPicPr>
          <p:cNvPr id="12" name="Picture 11"/>
          <p:cNvPicPr>
            <a:picLocks noChangeAspect="1"/>
          </p:cNvPicPr>
          <p:nvPr/>
        </p:nvPicPr>
        <p:blipFill>
          <a:blip r:embed="rId4"/>
          <a:stretch>
            <a:fillRect/>
          </a:stretch>
        </p:blipFill>
        <p:spPr>
          <a:xfrm>
            <a:off x="6152011" y="1768433"/>
            <a:ext cx="1475246" cy="1460015"/>
          </a:xfrm>
          <a:prstGeom prst="rect">
            <a:avLst/>
          </a:prstGeom>
        </p:spPr>
      </p:pic>
    </p:spTree>
    <p:extLst>
      <p:ext uri="{BB962C8B-B14F-4D97-AF65-F5344CB8AC3E}">
        <p14:creationId xmlns:p14="http://schemas.microsoft.com/office/powerpoint/2010/main" val="86705583"/>
      </p:ext>
    </p:extLst>
  </p:cSld>
  <p:clrMapOvr>
    <a:masterClrMapping/>
  </p:clrMapOvr>
  <mc:AlternateContent xmlns:mc="http://schemas.openxmlformats.org/markup-compatibility/2006">
    <mc:Choice xmlns:p14="http://schemas.microsoft.com/office/powerpoint/2010/main" Requires="p14">
      <p:transition spd="slow" p14:dur="2000" advTm="79404"/>
    </mc:Choice>
    <mc:Fallback>
      <p:transition spd="slow" advTm="7940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05761" y="426849"/>
            <a:ext cx="4783873" cy="643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algn="ctr">
              <a:defRPr/>
            </a:pPr>
            <a:r>
              <a:rPr lang="en-US" altLang="en-US" sz="2400" b="1" i="0" kern="0" dirty="0" smtClean="0">
                <a:solidFill>
                  <a:prstClr val="white"/>
                </a:solidFill>
                <a:latin typeface="Times New Roman" panose="02020603050405020304" pitchFamily="18" charset="0"/>
                <a:cs typeface="Times New Roman" panose="02020603050405020304" pitchFamily="18" charset="0"/>
              </a:rPr>
              <a:t>Shielding performance – Surface environments</a:t>
            </a:r>
          </a:p>
        </p:txBody>
      </p:sp>
      <p:sp>
        <p:nvSpPr>
          <p:cNvPr id="9" name="Slide Number Placeholder 8"/>
          <p:cNvSpPr>
            <a:spLocks noGrp="1"/>
          </p:cNvSpPr>
          <p:nvPr>
            <p:ph type="sldNum" sz="quarter" idx="12"/>
          </p:nvPr>
        </p:nvSpPr>
        <p:spPr/>
        <p:txBody>
          <a:bodyPr/>
          <a:lstStyle/>
          <a:p>
            <a:fld id="{0D274322-44E6-41B3-A6C8-E4DC0D955498}" type="slidenum">
              <a:rPr lang="en-US" smtClean="0">
                <a:solidFill>
                  <a:prstClr val="black">
                    <a:tint val="75000"/>
                  </a:prstClr>
                </a:solidFill>
              </a:rPr>
              <a:pPr/>
              <a:t>26</a:t>
            </a:fld>
            <a:endParaRPr lang="en-US">
              <a:solidFill>
                <a:prstClr val="black">
                  <a:tint val="75000"/>
                </a:prstClr>
              </a:solidFill>
            </a:endParaRPr>
          </a:p>
        </p:txBody>
      </p:sp>
      <p:grpSp>
        <p:nvGrpSpPr>
          <p:cNvPr id="5" name="Group 4"/>
          <p:cNvGrpSpPr/>
          <p:nvPr/>
        </p:nvGrpSpPr>
        <p:grpSpPr>
          <a:xfrm>
            <a:off x="585789" y="1666687"/>
            <a:ext cx="7650956" cy="4876988"/>
            <a:chOff x="0" y="835444"/>
            <a:chExt cx="9027843" cy="6042269"/>
          </a:xfrm>
        </p:grpSpPr>
        <p:sp>
          <p:nvSpPr>
            <p:cNvPr id="6" name="Content Placeholder 2"/>
            <p:cNvSpPr txBox="1">
              <a:spLocks/>
            </p:cNvSpPr>
            <p:nvPr/>
          </p:nvSpPr>
          <p:spPr>
            <a:xfrm>
              <a:off x="143409" y="941652"/>
              <a:ext cx="4065651" cy="2794085"/>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000" dirty="0" smtClean="0">
                  <a:solidFill>
                    <a:prstClr val="black"/>
                  </a:solidFill>
                  <a:latin typeface="Times New Roman" pitchFamily="18" charset="0"/>
                  <a:cs typeface="Times New Roman" pitchFamily="18" charset="0"/>
                </a:rPr>
                <a:t>Earth surface ionizing radiation dose environments are dominated by natural radioisotope decay and man-made radiation source</a:t>
              </a:r>
            </a:p>
            <a:p>
              <a:pPr lvl="1"/>
              <a:r>
                <a:rPr lang="en-US" sz="1600" dirty="0" smtClean="0">
                  <a:solidFill>
                    <a:prstClr val="black"/>
                  </a:solidFill>
                  <a:latin typeface="Times New Roman" pitchFamily="18" charset="0"/>
                  <a:cs typeface="Times New Roman" pitchFamily="18" charset="0"/>
                </a:rPr>
                <a:t>Radon gas is the most important contributor</a:t>
              </a:r>
            </a:p>
            <a:p>
              <a:r>
                <a:rPr lang="en-US" sz="2000" dirty="0" smtClean="0">
                  <a:solidFill>
                    <a:srgbClr val="C00000"/>
                  </a:solidFill>
                  <a:latin typeface="Times New Roman" pitchFamily="18" charset="0"/>
                  <a:cs typeface="Times New Roman" pitchFamily="18" charset="0"/>
                </a:rPr>
                <a:t>2 to 8 </a:t>
              </a:r>
              <a:r>
                <a:rPr lang="en-US" sz="2000" dirty="0" err="1" smtClean="0">
                  <a:solidFill>
                    <a:srgbClr val="C00000"/>
                  </a:solidFill>
                  <a:latin typeface="Times New Roman" pitchFamily="18" charset="0"/>
                  <a:cs typeface="Times New Roman" pitchFamily="18" charset="0"/>
                </a:rPr>
                <a:t>mSv</a:t>
              </a:r>
              <a:r>
                <a:rPr lang="en-US" sz="2000" dirty="0" smtClean="0">
                  <a:solidFill>
                    <a:srgbClr val="C00000"/>
                  </a:solidFill>
                  <a:latin typeface="Times New Roman" pitchFamily="18" charset="0"/>
                  <a:cs typeface="Times New Roman" pitchFamily="18" charset="0"/>
                </a:rPr>
                <a:t> (~0.2 to 0.8 rad) annual dose at the surface</a:t>
              </a:r>
            </a:p>
            <a:p>
              <a:r>
                <a:rPr lang="en-US" sz="2000" dirty="0" smtClean="0">
                  <a:solidFill>
                    <a:srgbClr val="C00000"/>
                  </a:solidFill>
                  <a:latin typeface="Times New Roman" pitchFamily="18" charset="0"/>
                  <a:cs typeface="Times New Roman" pitchFamily="18" charset="0"/>
                </a:rPr>
                <a:t>Space radiation contributions on the order of 10% of the total</a:t>
              </a:r>
            </a:p>
            <a:p>
              <a:endParaRPr lang="en-US" sz="2000" dirty="0" smtClean="0">
                <a:solidFill>
                  <a:prstClr val="black"/>
                </a:solidFill>
                <a:latin typeface="Times New Roman" pitchFamily="18" charset="0"/>
                <a:cs typeface="Times New Roman" pitchFamily="18" charset="0"/>
              </a:endParaRPr>
            </a:p>
          </p:txBody>
        </p:sp>
        <p:sp>
          <p:nvSpPr>
            <p:cNvPr id="7" name="Rectangle 6"/>
            <p:cNvSpPr/>
            <p:nvPr/>
          </p:nvSpPr>
          <p:spPr>
            <a:xfrm>
              <a:off x="5243213" y="6616103"/>
              <a:ext cx="2763898" cy="261610"/>
            </a:xfrm>
            <a:prstGeom prst="rect">
              <a:avLst/>
            </a:prstGeom>
          </p:spPr>
          <p:txBody>
            <a:bodyPr wrap="none">
              <a:spAutoFit/>
            </a:bodyPr>
            <a:lstStyle/>
            <a:p>
              <a:r>
                <a:rPr lang="en-US" sz="1100" dirty="0" smtClean="0">
                  <a:solidFill>
                    <a:prstClr val="black"/>
                  </a:solidFill>
                  <a:latin typeface="Times New Roman" pitchFamily="18" charset="0"/>
                  <a:cs typeface="Times New Roman" pitchFamily="18" charset="0"/>
                </a:rPr>
                <a:t>http://www.world-nuclear.org/info/inf05.html</a:t>
              </a:r>
              <a:endParaRPr lang="en-US" sz="1100" dirty="0">
                <a:solidFill>
                  <a:prstClr val="black"/>
                </a:solidFill>
                <a:latin typeface="Times New Roman" pitchFamily="18" charset="0"/>
                <a:cs typeface="Times New Roman" pitchFamily="18" charset="0"/>
              </a:endParaRPr>
            </a:p>
          </p:txBody>
        </p:sp>
        <p:pic>
          <p:nvPicPr>
            <p:cNvPr id="8" name="Picture 2" descr="Radiation Sources"/>
            <p:cNvPicPr>
              <a:picLocks noChangeAspect="1" noChangeArrowheads="1"/>
            </p:cNvPicPr>
            <p:nvPr/>
          </p:nvPicPr>
          <p:blipFill>
            <a:blip r:embed="rId2" cstate="print"/>
            <a:srcRect/>
            <a:stretch>
              <a:fillRect/>
            </a:stretch>
          </p:blipFill>
          <p:spPr bwMode="auto">
            <a:xfrm>
              <a:off x="4303443" y="3948532"/>
              <a:ext cx="4724400" cy="2743468"/>
            </a:xfrm>
            <a:prstGeom prst="rect">
              <a:avLst/>
            </a:prstGeom>
            <a:noFill/>
          </p:spPr>
        </p:pic>
        <p:pic>
          <p:nvPicPr>
            <p:cNvPr id="10" name="Picture 4" descr="http://www.world-nuclear.org/images/info/raddoses.gif"/>
            <p:cNvPicPr>
              <a:picLocks noChangeAspect="1" noChangeArrowheads="1"/>
            </p:cNvPicPr>
            <p:nvPr/>
          </p:nvPicPr>
          <p:blipFill>
            <a:blip r:embed="rId3" cstate="print"/>
            <a:srcRect/>
            <a:stretch>
              <a:fillRect/>
            </a:stretch>
          </p:blipFill>
          <p:spPr bwMode="auto">
            <a:xfrm>
              <a:off x="4460606" y="835444"/>
              <a:ext cx="4329112" cy="3058180"/>
            </a:xfrm>
            <a:prstGeom prst="rect">
              <a:avLst/>
            </a:prstGeom>
            <a:noFill/>
          </p:spPr>
        </p:pic>
        <p:pic>
          <p:nvPicPr>
            <p:cNvPr id="11" name="Picture 2" descr="C:\Users\Steve\Pictures\webchart-low.jpg"/>
            <p:cNvPicPr>
              <a:picLocks noChangeAspect="1" noChangeArrowheads="1"/>
            </p:cNvPicPr>
            <p:nvPr/>
          </p:nvPicPr>
          <p:blipFill>
            <a:blip r:embed="rId4" cstate="print"/>
            <a:srcRect/>
            <a:stretch>
              <a:fillRect/>
            </a:stretch>
          </p:blipFill>
          <p:spPr bwMode="auto">
            <a:xfrm>
              <a:off x="0" y="3956470"/>
              <a:ext cx="4352469" cy="2716642"/>
            </a:xfrm>
            <a:prstGeom prst="rect">
              <a:avLst/>
            </a:prstGeom>
            <a:noFill/>
          </p:spPr>
        </p:pic>
      </p:grpSp>
    </p:spTree>
    <p:extLst>
      <p:ext uri="{BB962C8B-B14F-4D97-AF65-F5344CB8AC3E}">
        <p14:creationId xmlns:p14="http://schemas.microsoft.com/office/powerpoint/2010/main" val="4125426411"/>
      </p:ext>
    </p:extLst>
  </p:cSld>
  <p:clrMapOvr>
    <a:masterClrMapping/>
  </p:clrMapOvr>
  <mc:AlternateContent xmlns:mc="http://schemas.openxmlformats.org/markup-compatibility/2006">
    <mc:Choice xmlns:p14="http://schemas.microsoft.com/office/powerpoint/2010/main" Requires="p14">
      <p:transition spd="slow" p14:dur="2000" advTm="92062"/>
    </mc:Choice>
    <mc:Fallback>
      <p:transition spd="slow" advTm="92062"/>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783873"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Shielding Performance – Commercial and Military </a:t>
            </a:r>
            <a:r>
              <a:rPr lang="en-US" altLang="en-US" sz="2400" b="1" i="0" kern="0" dirty="0">
                <a:solidFill>
                  <a:schemeClr val="bg1"/>
                </a:solidFill>
                <a:latin typeface="Times New Roman" panose="02020603050405020304" pitchFamily="18" charset="0"/>
                <a:cs typeface="Times New Roman" panose="02020603050405020304" pitchFamily="18" charset="0"/>
              </a:rPr>
              <a:t>A</a:t>
            </a:r>
            <a:r>
              <a:rPr lang="en-US" altLang="en-US" sz="2400" b="1" i="0" kern="0" dirty="0" smtClean="0">
                <a:solidFill>
                  <a:schemeClr val="bg1"/>
                </a:solidFill>
                <a:latin typeface="Times New Roman" panose="02020603050405020304" pitchFamily="18" charset="0"/>
                <a:cs typeface="Times New Roman" panose="02020603050405020304" pitchFamily="18" charset="0"/>
              </a:rPr>
              <a:t>ircraft </a:t>
            </a:r>
            <a:r>
              <a:rPr lang="en-US" altLang="en-US" sz="2400" b="1" i="0" kern="0" dirty="0">
                <a:solidFill>
                  <a:schemeClr val="bg1"/>
                </a:solidFill>
                <a:latin typeface="Times New Roman" panose="02020603050405020304" pitchFamily="18" charset="0"/>
                <a:cs typeface="Times New Roman" panose="02020603050405020304" pitchFamily="18" charset="0"/>
              </a:rPr>
              <a:t>E</a:t>
            </a:r>
            <a:r>
              <a:rPr lang="en-US" altLang="en-US" sz="2400" b="1" i="0" kern="0" dirty="0" smtClean="0">
                <a:solidFill>
                  <a:schemeClr val="bg1"/>
                </a:solidFill>
                <a:latin typeface="Times New Roman" panose="02020603050405020304" pitchFamily="18" charset="0"/>
                <a:cs typeface="Times New Roman" panose="02020603050405020304" pitchFamily="18" charset="0"/>
              </a:rPr>
              <a:t>nvironments </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27</a:t>
            </a:fld>
            <a:endParaRPr lang="en-US"/>
          </a:p>
        </p:txBody>
      </p:sp>
      <p:pic>
        <p:nvPicPr>
          <p:cNvPr id="6" name="Picture 2" descr="photoV254amo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59606" y="1828799"/>
            <a:ext cx="3336199" cy="441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descr="Pfotzermax.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5470" y="2429689"/>
            <a:ext cx="4943486" cy="4031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68743" y="1825674"/>
            <a:ext cx="4943486" cy="369332"/>
          </a:xfrm>
          <a:prstGeom prst="rect">
            <a:avLst/>
          </a:prstGeom>
        </p:spPr>
        <p:txBody>
          <a:bodyPr wrap="square">
            <a:spAutoFit/>
          </a:bodyPr>
          <a:lstStyle/>
          <a:p>
            <a:r>
              <a:rPr lang="en-US" altLang="en-US" dirty="0">
                <a:solidFill>
                  <a:srgbClr val="C00000"/>
                </a:solidFill>
                <a:latin typeface="Times New Roman" panose="02020603050405020304" pitchFamily="18" charset="0"/>
                <a:cs typeface="Times New Roman" panose="02020603050405020304" pitchFamily="18" charset="0"/>
              </a:rPr>
              <a:t>The </a:t>
            </a:r>
            <a:r>
              <a:rPr lang="en-US" altLang="en-US" dirty="0" err="1">
                <a:solidFill>
                  <a:srgbClr val="C00000"/>
                </a:solidFill>
                <a:latin typeface="Times New Roman" panose="02020603050405020304" pitchFamily="18" charset="0"/>
                <a:cs typeface="Times New Roman" panose="02020603050405020304" pitchFamily="18" charset="0"/>
              </a:rPr>
              <a:t>Pfotzer</a:t>
            </a:r>
            <a:r>
              <a:rPr lang="en-US" altLang="en-US" dirty="0">
                <a:solidFill>
                  <a:srgbClr val="C00000"/>
                </a:solidFill>
                <a:latin typeface="Times New Roman" panose="02020603050405020304" pitchFamily="18" charset="0"/>
                <a:cs typeface="Times New Roman" panose="02020603050405020304" pitchFamily="18" charset="0"/>
              </a:rPr>
              <a:t> Maximum: GCR + Earth’s Atmosphere</a:t>
            </a:r>
          </a:p>
        </p:txBody>
      </p:sp>
      <p:cxnSp>
        <p:nvCxnSpPr>
          <p:cNvPr id="8" name="Straight Arrow Connector 7"/>
          <p:cNvCxnSpPr>
            <a:stCxn id="3" idx="2"/>
          </p:cNvCxnSpPr>
          <p:nvPr/>
        </p:nvCxnSpPr>
        <p:spPr>
          <a:xfrm flipH="1">
            <a:off x="1214846" y="2195006"/>
            <a:ext cx="1625640" cy="139728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9883245"/>
      </p:ext>
    </p:extLst>
  </p:cSld>
  <p:clrMapOvr>
    <a:masterClrMapping/>
  </p:clrMapOvr>
  <mc:AlternateContent xmlns:mc="http://schemas.openxmlformats.org/markup-compatibility/2006">
    <mc:Choice xmlns:p14="http://schemas.microsoft.com/office/powerpoint/2010/main" Requires="p14">
      <p:transition spd="slow" p14:dur="2000" advTm="36706"/>
    </mc:Choice>
    <mc:Fallback>
      <p:transition spd="slow" advTm="36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783873"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Shielding Performance – Commercial and Military </a:t>
            </a:r>
            <a:r>
              <a:rPr lang="en-US" altLang="en-US" sz="2400" b="1" i="0" kern="0" dirty="0">
                <a:solidFill>
                  <a:schemeClr val="bg1"/>
                </a:solidFill>
                <a:latin typeface="Times New Roman" panose="02020603050405020304" pitchFamily="18" charset="0"/>
                <a:cs typeface="Times New Roman" panose="02020603050405020304" pitchFamily="18" charset="0"/>
              </a:rPr>
              <a:t>A</a:t>
            </a:r>
            <a:r>
              <a:rPr lang="en-US" altLang="en-US" sz="2400" b="1" i="0" kern="0" dirty="0" smtClean="0">
                <a:solidFill>
                  <a:schemeClr val="bg1"/>
                </a:solidFill>
                <a:latin typeface="Times New Roman" panose="02020603050405020304" pitchFamily="18" charset="0"/>
                <a:cs typeface="Times New Roman" panose="02020603050405020304" pitchFamily="18" charset="0"/>
              </a:rPr>
              <a:t>ircraft </a:t>
            </a:r>
            <a:r>
              <a:rPr lang="en-US" altLang="en-US" sz="2400" b="1" i="0" kern="0" dirty="0">
                <a:solidFill>
                  <a:schemeClr val="bg1"/>
                </a:solidFill>
                <a:latin typeface="Times New Roman" panose="02020603050405020304" pitchFamily="18" charset="0"/>
                <a:cs typeface="Times New Roman" panose="02020603050405020304" pitchFamily="18" charset="0"/>
              </a:rPr>
              <a:t>E</a:t>
            </a:r>
            <a:r>
              <a:rPr lang="en-US" altLang="en-US" sz="2400" b="1" i="0" kern="0" dirty="0" smtClean="0">
                <a:solidFill>
                  <a:schemeClr val="bg1"/>
                </a:solidFill>
                <a:latin typeface="Times New Roman" panose="02020603050405020304" pitchFamily="18" charset="0"/>
                <a:cs typeface="Times New Roman" panose="02020603050405020304" pitchFamily="18" charset="0"/>
              </a:rPr>
              <a:t>nvironments </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28</a:t>
            </a:fld>
            <a:endParaRPr lang="en-US"/>
          </a:p>
        </p:txBody>
      </p:sp>
      <p:pic>
        <p:nvPicPr>
          <p:cNvPr id="6" name="Picture 6"/>
          <p:cNvPicPr>
            <a:picLocks noChangeAspect="1" noChangeArrowheads="1"/>
          </p:cNvPicPr>
          <p:nvPr/>
        </p:nvPicPr>
        <p:blipFill>
          <a:blip r:embed="rId2">
            <a:extLst>
              <a:ext uri="{28A0092B-C50C-407E-A947-70E740481C1C}">
                <a14:useLocalDpi xmlns:a14="http://schemas.microsoft.com/office/drawing/2010/main" val="0"/>
              </a:ext>
            </a:extLst>
          </a:blip>
          <a:srcRect l="4295" t="2702" r="1210"/>
          <a:stretch>
            <a:fillRect/>
          </a:stretch>
        </p:blipFill>
        <p:spPr bwMode="auto">
          <a:xfrm>
            <a:off x="190083" y="1709530"/>
            <a:ext cx="4156630" cy="3400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lg" len="lg"/>
              </a14:hiddenLine>
            </a:ext>
          </a:extLst>
        </p:spPr>
      </p:pic>
      <p:pic>
        <p:nvPicPr>
          <p:cNvPr id="7" name="Picture 9"/>
          <p:cNvPicPr>
            <a:picLocks noChangeAspect="1" noChangeArrowheads="1"/>
          </p:cNvPicPr>
          <p:nvPr/>
        </p:nvPicPr>
        <p:blipFill rotWithShape="1">
          <a:blip r:embed="rId3">
            <a:extLst>
              <a:ext uri="{28A0092B-C50C-407E-A947-70E740481C1C}">
                <a14:useLocalDpi xmlns:a14="http://schemas.microsoft.com/office/drawing/2010/main" val="0"/>
              </a:ext>
            </a:extLst>
          </a:blip>
          <a:srcRect l="6997"/>
          <a:stretch/>
        </p:blipFill>
        <p:spPr bwMode="auto">
          <a:xfrm>
            <a:off x="4538545" y="1676400"/>
            <a:ext cx="4234394" cy="342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lg" len="lg"/>
              </a14:hiddenLine>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5205" y="5281749"/>
            <a:ext cx="1794284" cy="13821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472509" y="5135555"/>
            <a:ext cx="6399348" cy="1631216"/>
          </a:xfrm>
          <a:prstGeom prst="rect">
            <a:avLst/>
          </a:prstGeom>
        </p:spPr>
        <p:txBody>
          <a:bodyPr wrap="square">
            <a:spAutoFit/>
          </a:bodyPr>
          <a:lstStyle/>
          <a:p>
            <a:pPr marL="285750" indent="-285750">
              <a:buFont typeface="Arial" panose="020B0604020202020204" pitchFamily="34" charset="0"/>
              <a:buChar char="•"/>
            </a:pPr>
            <a:r>
              <a:rPr lang="en-US" altLang="en-US" sz="1400" b="1" dirty="0">
                <a:solidFill>
                  <a:srgbClr val="FF0000"/>
                </a:solidFill>
              </a:rPr>
              <a:t>Average ISS hourly crew dose rates are on the order of 20 </a:t>
            </a:r>
            <a:r>
              <a:rPr lang="en-US" altLang="en-US" sz="1400" b="1" dirty="0" smtClean="0">
                <a:solidFill>
                  <a:srgbClr val="FF0000"/>
                </a:solidFill>
              </a:rPr>
              <a:t>µ</a:t>
            </a:r>
            <a:r>
              <a:rPr lang="en-US" altLang="en-US" sz="1400" b="1" dirty="0" err="1" smtClean="0">
                <a:solidFill>
                  <a:srgbClr val="FF0000"/>
                </a:solidFill>
              </a:rPr>
              <a:t>Sv</a:t>
            </a:r>
            <a:r>
              <a:rPr lang="en-US" altLang="en-US" sz="1400" b="1" dirty="0" smtClean="0">
                <a:solidFill>
                  <a:srgbClr val="FF0000"/>
                </a:solidFill>
              </a:rPr>
              <a:t>/</a:t>
            </a:r>
            <a:r>
              <a:rPr lang="en-US" altLang="en-US" sz="1400" b="1" dirty="0" err="1" smtClean="0">
                <a:solidFill>
                  <a:srgbClr val="FF0000"/>
                </a:solidFill>
              </a:rPr>
              <a:t>hr</a:t>
            </a:r>
            <a:r>
              <a:rPr lang="en-US" altLang="en-US" sz="1400" b="1" dirty="0">
                <a:solidFill>
                  <a:srgbClr val="FF0000"/>
                </a:solidFill>
              </a:rPr>
              <a:t>,</a:t>
            </a:r>
            <a:r>
              <a:rPr lang="en-US" altLang="en-US" sz="1400" b="1" dirty="0" smtClean="0">
                <a:solidFill>
                  <a:srgbClr val="FF0000"/>
                </a:solidFill>
              </a:rPr>
              <a:t> comparable </a:t>
            </a:r>
            <a:r>
              <a:rPr lang="en-US" altLang="en-US" sz="1400" b="1" dirty="0">
                <a:solidFill>
                  <a:srgbClr val="FF0000"/>
                </a:solidFill>
              </a:rPr>
              <a:t>to  commercial aircraft </a:t>
            </a:r>
            <a:r>
              <a:rPr lang="en-US" altLang="en-US" sz="1400" b="1" dirty="0" smtClean="0">
                <a:solidFill>
                  <a:srgbClr val="FF0000"/>
                </a:solidFill>
              </a:rPr>
              <a:t>rates </a:t>
            </a:r>
            <a:r>
              <a:rPr lang="en-US" altLang="en-US" sz="1400" b="1" dirty="0">
                <a:solidFill>
                  <a:srgbClr val="FF0000"/>
                </a:solidFill>
              </a:rPr>
              <a:t>(</a:t>
            </a:r>
            <a:r>
              <a:rPr lang="en-US" altLang="en-US" sz="1400" b="1" dirty="0" smtClean="0">
                <a:solidFill>
                  <a:srgbClr val="FF0000"/>
                </a:solidFill>
              </a:rPr>
              <a:t>polar route flights)  </a:t>
            </a:r>
          </a:p>
          <a:p>
            <a:pPr marL="285750" indent="-285750">
              <a:buFont typeface="Arial" panose="020B0604020202020204" pitchFamily="34" charset="0"/>
              <a:buChar char="•"/>
            </a:pPr>
            <a:r>
              <a:rPr lang="en-US" altLang="en-US" sz="1400" b="1" dirty="0" smtClean="0">
                <a:solidFill>
                  <a:srgbClr val="FF0000"/>
                </a:solidFill>
              </a:rPr>
              <a:t>Want to experience space radiation? Buy a plane ticket for a polar route flight</a:t>
            </a:r>
            <a:endParaRPr lang="en-US" altLang="en-US" sz="1400" b="1" dirty="0">
              <a:solidFill>
                <a:srgbClr val="FF0000"/>
              </a:solidFill>
            </a:endParaRPr>
          </a:p>
          <a:p>
            <a:pPr marL="285750" indent="-285750">
              <a:buFont typeface="Arial" panose="020B0604020202020204" pitchFamily="34" charset="0"/>
              <a:buChar char="•"/>
            </a:pPr>
            <a:r>
              <a:rPr lang="en-US" altLang="en-US" sz="1400" b="1" dirty="0" smtClean="0">
                <a:solidFill>
                  <a:srgbClr val="FF0000"/>
                </a:solidFill>
              </a:rPr>
              <a:t>Current polar route GCR/SPE dose environments can be viewed here</a:t>
            </a:r>
          </a:p>
          <a:p>
            <a:pPr marL="742950" lvl="1" indent="-285750">
              <a:buFont typeface="Arial" panose="020B0604020202020204" pitchFamily="34" charset="0"/>
              <a:buChar char="•"/>
            </a:pPr>
            <a:r>
              <a:rPr lang="en-US" altLang="en-US" sz="1400" b="1" dirty="0">
                <a:solidFill>
                  <a:srgbClr val="FF0000"/>
                </a:solidFill>
                <a:hlinkClick r:id="rId5"/>
              </a:rPr>
              <a:t>http://</a:t>
            </a:r>
            <a:r>
              <a:rPr lang="en-US" altLang="en-US" sz="1400" b="1" dirty="0" smtClean="0">
                <a:solidFill>
                  <a:srgbClr val="FF0000"/>
                </a:solidFill>
                <a:hlinkClick r:id="rId5"/>
              </a:rPr>
              <a:t>sol.spacenvironment.net/nairas/Dose_Rates.html</a:t>
            </a:r>
            <a:r>
              <a:rPr lang="en-US" altLang="en-US" sz="1400" b="1" dirty="0" smtClean="0">
                <a:solidFill>
                  <a:srgbClr val="FF0000"/>
                </a:solidFill>
              </a:rPr>
              <a:t> </a:t>
            </a:r>
          </a:p>
          <a:p>
            <a:pPr marL="285750" indent="-285750">
              <a:buFont typeface="Arial" panose="020B0604020202020204" pitchFamily="34" charset="0"/>
              <a:buChar char="•"/>
            </a:pPr>
            <a:r>
              <a:rPr lang="en-US" altLang="en-US" sz="1400" b="1" dirty="0" smtClean="0">
                <a:solidFill>
                  <a:srgbClr val="FF0000"/>
                </a:solidFill>
              </a:rPr>
              <a:t>Estimate you flight dose at the FAA CARI on-line calculator</a:t>
            </a:r>
          </a:p>
          <a:p>
            <a:pPr marL="742950" lvl="1" indent="-285750">
              <a:buFont typeface="Arial" panose="020B0604020202020204" pitchFamily="34" charset="0"/>
              <a:buChar char="•"/>
            </a:pPr>
            <a:r>
              <a:rPr lang="en-US" altLang="en-US" sz="1600" b="1" dirty="0">
                <a:solidFill>
                  <a:srgbClr val="FF0000"/>
                </a:solidFill>
                <a:hlinkClick r:id="rId6"/>
              </a:rPr>
              <a:t>http://</a:t>
            </a:r>
            <a:r>
              <a:rPr lang="en-US" altLang="en-US" sz="1600" b="1" dirty="0" smtClean="0">
                <a:solidFill>
                  <a:srgbClr val="FF0000"/>
                </a:solidFill>
                <a:hlinkClick r:id="rId6"/>
              </a:rPr>
              <a:t>jag.cami.jccbi.gov/cariprofile.asp</a:t>
            </a:r>
            <a:r>
              <a:rPr lang="en-US" altLang="en-US" sz="1600" b="1" dirty="0" smtClean="0">
                <a:solidFill>
                  <a:srgbClr val="FF0000"/>
                </a:solidFill>
              </a:rPr>
              <a:t> </a:t>
            </a:r>
            <a:endParaRPr lang="en-US" altLang="en-US" sz="1600" b="1" dirty="0">
              <a:solidFill>
                <a:srgbClr val="FF0000"/>
              </a:solidFill>
            </a:endParaRPr>
          </a:p>
        </p:txBody>
      </p:sp>
    </p:spTree>
    <p:extLst>
      <p:ext uri="{BB962C8B-B14F-4D97-AF65-F5344CB8AC3E}">
        <p14:creationId xmlns:p14="http://schemas.microsoft.com/office/powerpoint/2010/main" val="1497769806"/>
      </p:ext>
    </p:extLst>
  </p:cSld>
  <p:clrMapOvr>
    <a:masterClrMapping/>
  </p:clrMapOvr>
  <mc:AlternateContent xmlns:mc="http://schemas.openxmlformats.org/markup-compatibility/2006">
    <mc:Choice xmlns:p14="http://schemas.microsoft.com/office/powerpoint/2010/main" Requires="p14">
      <p:transition spd="slow" p14:dur="2000" advTm="19995"/>
    </mc:Choice>
    <mc:Fallback>
      <p:transition spd="slow" advTm="1999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783873"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lvl="0" algn="ctr">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Shielding Performance – </a:t>
            </a:r>
            <a:r>
              <a:rPr lang="en-US" sz="2400" i="0" dirty="0">
                <a:solidFill>
                  <a:schemeClr val="bg1"/>
                </a:solidFill>
                <a:latin typeface="Times New Roman" pitchFamily="18" charset="0"/>
                <a:cs typeface="Times New Roman" pitchFamily="18" charset="0"/>
              </a:rPr>
              <a:t>Solar Cycle Modulation of GCR Flux: Monitoring GCR </a:t>
            </a:r>
            <a:r>
              <a:rPr lang="en-US" sz="2400" i="0" dirty="0" smtClean="0">
                <a:solidFill>
                  <a:schemeClr val="bg1"/>
                </a:solidFill>
                <a:latin typeface="Times New Roman" pitchFamily="18" charset="0"/>
                <a:cs typeface="Times New Roman" pitchFamily="18" charset="0"/>
              </a:rPr>
              <a:t>Secondary Particle </a:t>
            </a:r>
            <a:r>
              <a:rPr lang="en-US" sz="2400" i="0" dirty="0">
                <a:solidFill>
                  <a:schemeClr val="bg1"/>
                </a:solidFill>
                <a:latin typeface="Times New Roman" pitchFamily="18" charset="0"/>
                <a:cs typeface="Times New Roman" pitchFamily="18" charset="0"/>
              </a:rPr>
              <a:t>S</a:t>
            </a:r>
            <a:r>
              <a:rPr lang="en-US" sz="2400" i="0" dirty="0" smtClean="0">
                <a:solidFill>
                  <a:schemeClr val="bg1"/>
                </a:solidFill>
                <a:latin typeface="Times New Roman" pitchFamily="18" charset="0"/>
                <a:cs typeface="Times New Roman" pitchFamily="18" charset="0"/>
              </a:rPr>
              <a:t>hower </a:t>
            </a:r>
            <a:r>
              <a:rPr lang="en-US" sz="2400" i="0" dirty="0">
                <a:solidFill>
                  <a:schemeClr val="bg1"/>
                </a:solidFill>
                <a:latin typeface="Times New Roman" pitchFamily="18" charset="0"/>
                <a:cs typeface="Times New Roman" pitchFamily="18" charset="0"/>
              </a:rPr>
              <a:t>N</a:t>
            </a:r>
            <a:r>
              <a:rPr lang="en-US" sz="2400" i="0" dirty="0" smtClean="0">
                <a:solidFill>
                  <a:schemeClr val="bg1"/>
                </a:solidFill>
                <a:latin typeface="Times New Roman" pitchFamily="18" charset="0"/>
                <a:cs typeface="Times New Roman" pitchFamily="18" charset="0"/>
              </a:rPr>
              <a:t>eutrons </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29</a:t>
            </a:fld>
            <a:endParaRPr lang="en-US"/>
          </a:p>
        </p:txBody>
      </p:sp>
      <p:sp>
        <p:nvSpPr>
          <p:cNvPr id="5" name="Rectangle 4"/>
          <p:cNvSpPr/>
          <p:nvPr/>
        </p:nvSpPr>
        <p:spPr>
          <a:xfrm>
            <a:off x="2907328" y="6356350"/>
            <a:ext cx="3262432" cy="369332"/>
          </a:xfrm>
          <a:prstGeom prst="rect">
            <a:avLst/>
          </a:prstGeom>
        </p:spPr>
        <p:txBody>
          <a:bodyPr wrap="none">
            <a:spAutoFit/>
          </a:bodyPr>
          <a:lstStyle/>
          <a:p>
            <a:r>
              <a:rPr lang="en-US" dirty="0">
                <a:latin typeface="Times New Roman" pitchFamily="18" charset="0"/>
                <a:cs typeface="Times New Roman" pitchFamily="18" charset="0"/>
                <a:hlinkClick r:id="rId2"/>
              </a:rPr>
              <a:t>http://neutronm.bartol.udel.edu</a:t>
            </a:r>
            <a:r>
              <a:rPr lang="en-US" dirty="0" smtClean="0">
                <a:latin typeface="Times New Roman" pitchFamily="18" charset="0"/>
                <a:cs typeface="Times New Roman" pitchFamily="18" charset="0"/>
                <a:hlinkClick r:id="rId2"/>
              </a:rPr>
              <a:t>/</a:t>
            </a:r>
            <a:r>
              <a:rPr lang="en-US" dirty="0" smtClean="0">
                <a:latin typeface="Times New Roman" pitchFamily="18" charset="0"/>
                <a:cs typeface="Times New Roman" pitchFamily="18" charset="0"/>
              </a:rPr>
              <a:t> </a:t>
            </a:r>
            <a:endParaRPr 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3514" y="1626484"/>
            <a:ext cx="7102098" cy="47298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8352594"/>
      </p:ext>
    </p:extLst>
  </p:cSld>
  <p:clrMapOvr>
    <a:masterClrMapping/>
  </p:clrMapOvr>
  <mc:AlternateContent xmlns:mc="http://schemas.openxmlformats.org/markup-compatibility/2006">
    <mc:Choice xmlns:p14="http://schemas.microsoft.com/office/powerpoint/2010/main" Requires="p14">
      <p:transition spd="slow" p14:dur="2000" advTm="129184"/>
    </mc:Choice>
    <mc:Fallback>
      <p:transition spd="slow" advTm="12918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384" y="2479172"/>
            <a:ext cx="8619893" cy="2852737"/>
          </a:xfrm>
        </p:spPr>
        <p:txBody>
          <a:bodyPr>
            <a:normAutofit/>
          </a:bodyPr>
          <a:lstStyle/>
          <a:p>
            <a:pPr lvl="0" algn="ctr"/>
            <a:r>
              <a:rPr lang="en-US" altLang="en-US" sz="3200" b="1" kern="0" dirty="0" smtClean="0">
                <a:solidFill>
                  <a:schemeClr val="tx1"/>
                </a:solidFill>
              </a:rPr>
              <a:t>International Space Station – Space radiation shielding specification and performance</a:t>
            </a:r>
            <a:r>
              <a:rPr lang="en-US" altLang="en-US" sz="3200" b="1" kern="0" dirty="0">
                <a:solidFill>
                  <a:schemeClr val="tx1"/>
                </a:solidFill>
              </a:rPr>
              <a:t/>
            </a:r>
            <a:br>
              <a:rPr lang="en-US" altLang="en-US" sz="3200" b="1" kern="0" dirty="0">
                <a:solidFill>
                  <a:schemeClr val="tx1"/>
                </a:solidFill>
              </a:rPr>
            </a:br>
            <a:endParaRPr lang="en-US" sz="3200" dirty="0">
              <a:solidFill>
                <a:schemeClr val="tx1"/>
              </a:solidFill>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30</a:t>
            </a:fld>
            <a:endParaRPr lang="en-US"/>
          </a:p>
        </p:txBody>
      </p:sp>
    </p:spTree>
    <p:extLst>
      <p:ext uri="{BB962C8B-B14F-4D97-AF65-F5344CB8AC3E}">
        <p14:creationId xmlns:p14="http://schemas.microsoft.com/office/powerpoint/2010/main" val="506567518"/>
      </p:ext>
    </p:extLst>
  </p:cSld>
  <p:clrMapOvr>
    <a:masterClrMapping/>
  </p:clrMapOvr>
  <mc:AlternateContent xmlns:mc="http://schemas.openxmlformats.org/markup-compatibility/2006">
    <mc:Choice xmlns:p14="http://schemas.microsoft.com/office/powerpoint/2010/main" Requires="p14">
      <p:transition spd="slow" p14:dur="2000" advTm="3320"/>
    </mc:Choice>
    <mc:Fallback>
      <p:transition spd="slow" advTm="332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783873"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Geomagnetic Field</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31</a:t>
            </a:fld>
            <a:endParaRPr lang="en-US" dirty="0"/>
          </a:p>
        </p:txBody>
      </p:sp>
      <p:pic>
        <p:nvPicPr>
          <p:cNvPr id="5" name="Picture 4"/>
          <p:cNvPicPr>
            <a:picLocks noChangeAspect="1"/>
          </p:cNvPicPr>
          <p:nvPr/>
        </p:nvPicPr>
        <p:blipFill>
          <a:blip r:embed="rId2"/>
          <a:stretch>
            <a:fillRect/>
          </a:stretch>
        </p:blipFill>
        <p:spPr>
          <a:xfrm>
            <a:off x="186008" y="1728787"/>
            <a:ext cx="4528867" cy="3286954"/>
          </a:xfrm>
          <a:prstGeom prst="rect">
            <a:avLst/>
          </a:prstGeom>
        </p:spPr>
      </p:pic>
      <p:pic>
        <p:nvPicPr>
          <p:cNvPr id="10" name="Picture 9"/>
          <p:cNvPicPr>
            <a:picLocks noChangeAspect="1"/>
          </p:cNvPicPr>
          <p:nvPr/>
        </p:nvPicPr>
        <p:blipFill>
          <a:blip r:embed="rId3"/>
          <a:stretch>
            <a:fillRect/>
          </a:stretch>
        </p:blipFill>
        <p:spPr>
          <a:xfrm>
            <a:off x="4943669" y="1619747"/>
            <a:ext cx="4200331" cy="3243293"/>
          </a:xfrm>
          <a:prstGeom prst="rect">
            <a:avLst/>
          </a:prstGeom>
        </p:spPr>
      </p:pic>
      <p:sp>
        <p:nvSpPr>
          <p:cNvPr id="12" name="Rectangle 11"/>
          <p:cNvSpPr/>
          <p:nvPr/>
        </p:nvSpPr>
        <p:spPr>
          <a:xfrm>
            <a:off x="538045" y="5031451"/>
            <a:ext cx="3993356" cy="1600438"/>
          </a:xfrm>
          <a:prstGeom prst="rect">
            <a:avLst/>
          </a:prstGeom>
        </p:spPr>
        <p:txBody>
          <a:bodyPr wrap="square">
            <a:spAutoFit/>
          </a:bodyPr>
          <a:lstStyle/>
          <a:p>
            <a:pPr marL="171450" lvl="0" indent="-171450">
              <a:buFont typeface="Arial" panose="020B0604020202020204" pitchFamily="34" charset="0"/>
              <a:buChar char="•"/>
            </a:pPr>
            <a:r>
              <a:rPr lang="en-US" sz="1400" b="1" dirty="0">
                <a:solidFill>
                  <a:prstClr val="black"/>
                </a:solidFill>
                <a:latin typeface="Times New Roman" panose="02020603050405020304" pitchFamily="18" charset="0"/>
                <a:cs typeface="Times New Roman" panose="02020603050405020304" pitchFamily="18" charset="0"/>
              </a:rPr>
              <a:t>Latitude dependence of </a:t>
            </a:r>
            <a:r>
              <a:rPr lang="en-US" sz="1400" b="1" dirty="0" smtClean="0">
                <a:solidFill>
                  <a:prstClr val="black"/>
                </a:solidFill>
                <a:latin typeface="Times New Roman" panose="02020603050405020304" pitchFamily="18" charset="0"/>
                <a:cs typeface="Times New Roman" panose="02020603050405020304" pitchFamily="18" charset="0"/>
              </a:rPr>
              <a:t>ISS LA-1 MDM-16 DRAM single event upset rate reported by system EDAC firmware</a:t>
            </a:r>
          </a:p>
          <a:p>
            <a:pPr marL="171450" lvl="0" indent="-171450">
              <a:buFont typeface="Arial" panose="020B0604020202020204" pitchFamily="34" charset="0"/>
              <a:buChar char="•"/>
            </a:pPr>
            <a:r>
              <a:rPr lang="en-US" sz="1400" b="1" dirty="0" smtClean="0">
                <a:solidFill>
                  <a:prstClr val="black"/>
                </a:solidFill>
                <a:latin typeface="Times New Roman" panose="02020603050405020304" pitchFamily="18" charset="0"/>
                <a:cs typeface="Times New Roman" panose="02020603050405020304" pitchFamily="18" charset="0"/>
              </a:rPr>
              <a:t>Higher </a:t>
            </a:r>
            <a:r>
              <a:rPr lang="en-US" sz="1400" b="1" dirty="0">
                <a:solidFill>
                  <a:prstClr val="black"/>
                </a:solidFill>
                <a:latin typeface="Times New Roman" panose="02020603050405020304" pitchFamily="18" charset="0"/>
                <a:cs typeface="Times New Roman" panose="02020603050405020304" pitchFamily="18" charset="0"/>
              </a:rPr>
              <a:t>magnetic latitude =&gt; reduced geomagnetic shielding </a:t>
            </a:r>
          </a:p>
          <a:p>
            <a:pPr marL="171450" lvl="0" indent="-171450">
              <a:buFont typeface="Arial" panose="020B0604020202020204" pitchFamily="34" charset="0"/>
              <a:buChar char="•"/>
            </a:pPr>
            <a:r>
              <a:rPr lang="en-US" sz="1400" b="1" dirty="0">
                <a:solidFill>
                  <a:srgbClr val="FF0000"/>
                </a:solidFill>
                <a:latin typeface="Times New Roman" panose="02020603050405020304" pitchFamily="18" charset="0"/>
                <a:cs typeface="Times New Roman" panose="02020603050405020304" pitchFamily="18" charset="0"/>
              </a:rPr>
              <a:t>Higher magnetic latitude =&gt; greater similarity to interplanetary </a:t>
            </a:r>
            <a:r>
              <a:rPr lang="en-US" sz="1400" b="1" dirty="0" smtClean="0">
                <a:solidFill>
                  <a:srgbClr val="FF0000"/>
                </a:solidFill>
                <a:latin typeface="Times New Roman" panose="02020603050405020304" pitchFamily="18" charset="0"/>
                <a:cs typeface="Times New Roman" panose="02020603050405020304" pitchFamily="18" charset="0"/>
              </a:rPr>
              <a:t>GCR environment</a:t>
            </a:r>
            <a:endParaRPr lang="en-US" sz="1400" b="1" dirty="0">
              <a:solidFill>
                <a:srgbClr val="FF000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5140024" y="4787556"/>
            <a:ext cx="3807619" cy="1200329"/>
          </a:xfrm>
          <a:prstGeom prst="rect">
            <a:avLst/>
          </a:prstGeom>
        </p:spPr>
        <p:txBody>
          <a:bodyPr wrap="square">
            <a:spAutoFit/>
          </a:bodyPr>
          <a:lstStyle/>
          <a:p>
            <a:pPr marL="171450" lvl="0" indent="-171450">
              <a:buFont typeface="Arial" panose="020B0604020202020204" pitchFamily="34" charset="0"/>
              <a:buChar char="•"/>
            </a:pPr>
            <a:r>
              <a:rPr lang="en-US" sz="1200" b="1" dirty="0">
                <a:latin typeface="Times New Roman" panose="02020603050405020304" pitchFamily="18" charset="0"/>
                <a:cs typeface="Times New Roman" panose="02020603050405020304" pitchFamily="18" charset="0"/>
              </a:rPr>
              <a:t>Latitude dependence of GCR spectrum for ISS </a:t>
            </a:r>
            <a:r>
              <a:rPr lang="en-US" sz="1200" b="1" dirty="0" smtClean="0">
                <a:latin typeface="Times New Roman" panose="02020603050405020304" pitchFamily="18" charset="0"/>
                <a:cs typeface="Times New Roman" panose="02020603050405020304" pitchFamily="18" charset="0"/>
              </a:rPr>
              <a:t>orbit</a:t>
            </a:r>
          </a:p>
          <a:p>
            <a:pPr marL="171450" lvl="0" indent="-171450">
              <a:buFont typeface="Arial" panose="020B0604020202020204" pitchFamily="34" charset="0"/>
              <a:buChar char="•"/>
            </a:pPr>
            <a:r>
              <a:rPr lang="en-US" sz="1200" b="1" dirty="0" smtClean="0">
                <a:solidFill>
                  <a:srgbClr val="FF0000"/>
                </a:solidFill>
                <a:latin typeface="Times New Roman" panose="02020603050405020304" pitchFamily="18" charset="0"/>
                <a:cs typeface="Times New Roman" panose="02020603050405020304" pitchFamily="18" charset="0"/>
              </a:rPr>
              <a:t> AMS-01/STS-91</a:t>
            </a:r>
            <a:r>
              <a:rPr lang="en-US" sz="1200" b="1" dirty="0" smtClean="0">
                <a:latin typeface="Times New Roman" panose="02020603050405020304" pitchFamily="18" charset="0"/>
                <a:cs typeface="Times New Roman" panose="02020603050405020304" pitchFamily="18" charset="0"/>
              </a:rPr>
              <a:t>  </a:t>
            </a:r>
          </a:p>
          <a:p>
            <a:pPr marL="171450" lvl="0" indent="-171450">
              <a:buFont typeface="Arial" panose="020B0604020202020204" pitchFamily="34" charset="0"/>
              <a:buChar char="•"/>
            </a:pPr>
            <a:r>
              <a:rPr lang="en-US" sz="1200" b="1" dirty="0" smtClean="0">
                <a:latin typeface="Times New Roman" panose="02020603050405020304" pitchFamily="18" charset="0"/>
                <a:cs typeface="Times New Roman" panose="02020603050405020304" pitchFamily="18" charset="0"/>
              </a:rPr>
              <a:t>Higher </a:t>
            </a:r>
            <a:r>
              <a:rPr lang="en-US" sz="1200" b="1" dirty="0">
                <a:latin typeface="Times New Roman" panose="02020603050405020304" pitchFamily="18" charset="0"/>
                <a:cs typeface="Times New Roman" panose="02020603050405020304" pitchFamily="18" charset="0"/>
              </a:rPr>
              <a:t>magnetic latitude =&gt; </a:t>
            </a:r>
            <a:r>
              <a:rPr lang="en-US" sz="1200" b="1" dirty="0" smtClean="0">
                <a:latin typeface="Times New Roman" panose="02020603050405020304" pitchFamily="18" charset="0"/>
                <a:cs typeface="Times New Roman" panose="02020603050405020304" pitchFamily="18" charset="0"/>
              </a:rPr>
              <a:t>reduced </a:t>
            </a:r>
            <a:r>
              <a:rPr lang="en-US" sz="1200" b="1" dirty="0">
                <a:latin typeface="Times New Roman" panose="02020603050405020304" pitchFamily="18" charset="0"/>
                <a:cs typeface="Times New Roman" panose="02020603050405020304" pitchFamily="18" charset="0"/>
              </a:rPr>
              <a:t>geomagnetic shielding </a:t>
            </a:r>
            <a:endParaRPr lang="en-US" sz="1200" b="1" dirty="0" smtClean="0">
              <a:latin typeface="Times New Roman" panose="02020603050405020304" pitchFamily="18" charset="0"/>
              <a:cs typeface="Times New Roman" panose="02020603050405020304" pitchFamily="18" charset="0"/>
            </a:endParaRPr>
          </a:p>
          <a:p>
            <a:pPr marL="171450" lvl="0" indent="-171450">
              <a:buFont typeface="Arial" panose="020B0604020202020204" pitchFamily="34" charset="0"/>
              <a:buChar char="•"/>
            </a:pPr>
            <a:r>
              <a:rPr lang="en-US" sz="1200" b="1" dirty="0">
                <a:solidFill>
                  <a:srgbClr val="FF0000"/>
                </a:solidFill>
                <a:latin typeface="Times New Roman" panose="02020603050405020304" pitchFamily="18" charset="0"/>
                <a:cs typeface="Times New Roman" panose="02020603050405020304" pitchFamily="18" charset="0"/>
              </a:rPr>
              <a:t>Higher magnetic latitude =&gt; </a:t>
            </a:r>
            <a:r>
              <a:rPr lang="en-US" sz="1200" b="1" dirty="0" smtClean="0">
                <a:solidFill>
                  <a:srgbClr val="FF0000"/>
                </a:solidFill>
                <a:latin typeface="Times New Roman" panose="02020603050405020304" pitchFamily="18" charset="0"/>
                <a:cs typeface="Times New Roman" panose="02020603050405020304" pitchFamily="18" charset="0"/>
              </a:rPr>
              <a:t>greater </a:t>
            </a:r>
            <a:r>
              <a:rPr lang="en-US" sz="1200" b="1" dirty="0">
                <a:solidFill>
                  <a:srgbClr val="FF0000"/>
                </a:solidFill>
                <a:latin typeface="Times New Roman" panose="02020603050405020304" pitchFamily="18" charset="0"/>
                <a:cs typeface="Times New Roman" panose="02020603050405020304" pitchFamily="18" charset="0"/>
              </a:rPr>
              <a:t>similarity to interplanetary </a:t>
            </a:r>
            <a:r>
              <a:rPr lang="en-US" sz="1200" b="1" dirty="0" smtClean="0">
                <a:solidFill>
                  <a:srgbClr val="FF0000"/>
                </a:solidFill>
                <a:latin typeface="Times New Roman" panose="02020603050405020304" pitchFamily="18" charset="0"/>
                <a:cs typeface="Times New Roman" panose="02020603050405020304" pitchFamily="18" charset="0"/>
              </a:rPr>
              <a:t>GCR </a:t>
            </a:r>
            <a:r>
              <a:rPr lang="en-US" sz="1200" b="1" dirty="0">
                <a:solidFill>
                  <a:srgbClr val="FF0000"/>
                </a:solidFill>
                <a:latin typeface="Times New Roman" panose="02020603050405020304" pitchFamily="18" charset="0"/>
                <a:cs typeface="Times New Roman" panose="02020603050405020304" pitchFamily="18" charset="0"/>
              </a:rPr>
              <a:t>environment</a:t>
            </a:r>
          </a:p>
        </p:txBody>
      </p:sp>
      <p:sp>
        <p:nvSpPr>
          <p:cNvPr id="6" name="Rectangle 5"/>
          <p:cNvSpPr/>
          <p:nvPr/>
        </p:nvSpPr>
        <p:spPr>
          <a:xfrm>
            <a:off x="4757833" y="6062181"/>
            <a:ext cx="4386167" cy="553998"/>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000" b="0" i="0" u="none" strike="noStrike" kern="0" cap="none" spc="0" normalizeH="0" baseline="0" noProof="0" dirty="0" err="1" smtClean="0">
                <a:ln>
                  <a:noFill/>
                </a:ln>
                <a:solidFill>
                  <a:srgbClr val="000000"/>
                </a:solidFill>
                <a:effectLst/>
                <a:uLnTx/>
                <a:uFillTx/>
                <a:latin typeface="Times New Roman" panose="02020603050405020304" pitchFamily="18" charset="0"/>
              </a:rPr>
              <a:t>Bobik</a:t>
            </a:r>
            <a:r>
              <a:rPr kumimoji="0" lang="en-US" sz="1000" b="0" i="0" u="none" strike="noStrike" kern="0" cap="none" spc="0" normalizeH="0" baseline="0" noProof="0" dirty="0" smtClean="0">
                <a:ln>
                  <a:noFill/>
                </a:ln>
                <a:solidFill>
                  <a:srgbClr val="000000"/>
                </a:solidFill>
                <a:effectLst/>
                <a:uLnTx/>
                <a:uFillTx/>
                <a:latin typeface="Times New Roman" panose="02020603050405020304" pitchFamily="18" charset="0"/>
              </a:rPr>
              <a:t>, P., </a:t>
            </a:r>
            <a:r>
              <a:rPr kumimoji="0" lang="en-US" sz="1000" b="0" i="0" u="none" strike="noStrike" kern="0" cap="none" spc="0" normalizeH="0" baseline="0" noProof="0" dirty="0" err="1" smtClean="0">
                <a:ln>
                  <a:noFill/>
                </a:ln>
                <a:solidFill>
                  <a:srgbClr val="000000"/>
                </a:solidFill>
                <a:effectLst/>
                <a:uLnTx/>
                <a:uFillTx/>
                <a:latin typeface="Times New Roman" panose="02020603050405020304" pitchFamily="18" charset="0"/>
              </a:rPr>
              <a:t>Boschini</a:t>
            </a:r>
            <a:r>
              <a:rPr kumimoji="0" lang="en-US" sz="1000" b="0" i="0" u="none" strike="noStrike" kern="0" cap="none" spc="0" normalizeH="0" baseline="0" noProof="0" dirty="0" smtClean="0">
                <a:ln>
                  <a:noFill/>
                </a:ln>
                <a:solidFill>
                  <a:srgbClr val="000000"/>
                </a:solidFill>
                <a:effectLst/>
                <a:uLnTx/>
                <a:uFillTx/>
                <a:latin typeface="Times New Roman" panose="02020603050405020304" pitchFamily="18" charset="0"/>
              </a:rPr>
              <a:t>, M., </a:t>
            </a:r>
            <a:r>
              <a:rPr kumimoji="0" lang="en-US" sz="1000" b="0" i="0" u="none" strike="noStrike" kern="0" cap="none" spc="0" normalizeH="0" baseline="0" noProof="0" dirty="0" err="1" smtClean="0">
                <a:ln>
                  <a:noFill/>
                </a:ln>
                <a:solidFill>
                  <a:srgbClr val="000000"/>
                </a:solidFill>
                <a:effectLst/>
                <a:uLnTx/>
                <a:uFillTx/>
                <a:latin typeface="Times New Roman" panose="02020603050405020304" pitchFamily="18" charset="0"/>
              </a:rPr>
              <a:t>Gervasi</a:t>
            </a:r>
            <a:r>
              <a:rPr kumimoji="0" lang="en-US" sz="1000" b="0" i="0" u="none" strike="noStrike" kern="0" cap="none" spc="0" normalizeH="0" baseline="0" noProof="0" dirty="0" smtClean="0">
                <a:ln>
                  <a:noFill/>
                </a:ln>
                <a:solidFill>
                  <a:srgbClr val="000000"/>
                </a:solidFill>
                <a:effectLst/>
                <a:uLnTx/>
                <a:uFillTx/>
                <a:latin typeface="Times New Roman" panose="02020603050405020304" pitchFamily="18" charset="0"/>
              </a:rPr>
              <a:t>, M., </a:t>
            </a:r>
            <a:r>
              <a:rPr kumimoji="0" lang="en-US" sz="1000" b="0" i="0" u="none" strike="noStrike" kern="0" cap="none" spc="0" normalizeH="0" baseline="0" noProof="0" dirty="0" err="1" smtClean="0">
                <a:ln>
                  <a:noFill/>
                </a:ln>
                <a:solidFill>
                  <a:srgbClr val="000000"/>
                </a:solidFill>
                <a:effectLst/>
                <a:uLnTx/>
                <a:uFillTx/>
                <a:latin typeface="Times New Roman" panose="02020603050405020304" pitchFamily="18" charset="0"/>
              </a:rPr>
              <a:t>Grandi</a:t>
            </a:r>
            <a:r>
              <a:rPr kumimoji="0" lang="en-US" sz="1000" b="0" i="0" u="none" strike="noStrike" kern="0" cap="none" spc="0" normalizeH="0" baseline="0" noProof="0" dirty="0" smtClean="0">
                <a:ln>
                  <a:noFill/>
                </a:ln>
                <a:solidFill>
                  <a:srgbClr val="000000"/>
                </a:solidFill>
                <a:effectLst/>
                <a:uLnTx/>
                <a:uFillTx/>
                <a:latin typeface="Times New Roman" panose="02020603050405020304" pitchFamily="18" charset="0"/>
              </a:rPr>
              <a:t>, D., </a:t>
            </a:r>
            <a:r>
              <a:rPr kumimoji="0" lang="en-US" sz="1000" b="0" i="0" u="none" strike="noStrike" kern="0" cap="none" spc="0" normalizeH="0" baseline="0" noProof="0" dirty="0" err="1" smtClean="0">
                <a:ln>
                  <a:noFill/>
                </a:ln>
                <a:solidFill>
                  <a:srgbClr val="000000"/>
                </a:solidFill>
                <a:effectLst/>
                <a:uLnTx/>
                <a:uFillTx/>
                <a:latin typeface="Times New Roman" panose="02020603050405020304" pitchFamily="18" charset="0"/>
              </a:rPr>
              <a:t>Kudela</a:t>
            </a:r>
            <a:r>
              <a:rPr kumimoji="0" lang="en-US" sz="1000" b="0" i="0" u="none" strike="noStrike" kern="0" cap="none" spc="0" normalizeH="0" baseline="0" noProof="0" dirty="0" smtClean="0">
                <a:ln>
                  <a:noFill/>
                </a:ln>
                <a:solidFill>
                  <a:srgbClr val="000000"/>
                </a:solidFill>
                <a:effectLst/>
                <a:uLnTx/>
                <a:uFillTx/>
                <a:latin typeface="Times New Roman" panose="02020603050405020304" pitchFamily="18" charset="0"/>
              </a:rPr>
              <a:t>, K., </a:t>
            </a:r>
            <a:r>
              <a:rPr kumimoji="0" lang="en-US" sz="1000" b="0" i="0" u="none" strike="noStrike" kern="0" cap="none" spc="0" normalizeH="0" baseline="0" noProof="0" dirty="0" err="1" smtClean="0">
                <a:ln>
                  <a:noFill/>
                </a:ln>
                <a:solidFill>
                  <a:srgbClr val="000000"/>
                </a:solidFill>
                <a:effectLst/>
                <a:uLnTx/>
                <a:uFillTx/>
                <a:latin typeface="Times New Roman" panose="02020603050405020304" pitchFamily="18" charset="0"/>
              </a:rPr>
              <a:t>Micelotta</a:t>
            </a:r>
            <a:r>
              <a:rPr kumimoji="0" lang="en-US" sz="1000" b="0" i="0" u="none" strike="noStrike" kern="0" cap="none" spc="0" normalizeH="0" baseline="0" noProof="0" dirty="0" smtClean="0">
                <a:ln>
                  <a:noFill/>
                </a:ln>
                <a:solidFill>
                  <a:srgbClr val="000000"/>
                </a:solidFill>
                <a:effectLst/>
                <a:uLnTx/>
                <a:uFillTx/>
                <a:latin typeface="Times New Roman" panose="02020603050405020304" pitchFamily="18" charset="0"/>
              </a:rPr>
              <a:t>, E.;</a:t>
            </a:r>
            <a:r>
              <a:rPr kumimoji="0" lang="en-US" sz="1000" b="0" i="0" u="none" strike="noStrike" kern="0" cap="none" spc="0" normalizeH="0" baseline="0" noProof="0" dirty="0" smtClean="0">
                <a:ln>
                  <a:noFill/>
                </a:ln>
                <a:solidFill>
                  <a:prstClr val="black"/>
                </a:solidFill>
                <a:effectLst/>
                <a:uLnTx/>
                <a:uFillTx/>
              </a:rPr>
              <a:t/>
            </a:r>
            <a:br>
              <a:rPr kumimoji="0" lang="en-US" sz="1000" b="0" i="0" u="none" strike="noStrike" kern="0" cap="none" spc="0" normalizeH="0" baseline="0" noProof="0" dirty="0" smtClean="0">
                <a:ln>
                  <a:noFill/>
                </a:ln>
                <a:solidFill>
                  <a:prstClr val="black"/>
                </a:solidFill>
                <a:effectLst/>
                <a:uLnTx/>
                <a:uFillTx/>
              </a:rPr>
            </a:br>
            <a:r>
              <a:rPr kumimoji="0" lang="en-US" sz="1000" b="0" i="0" u="none" strike="noStrike" kern="0" cap="none" spc="0" normalizeH="0" baseline="0" noProof="0" dirty="0" smtClean="0">
                <a:ln>
                  <a:noFill/>
                </a:ln>
                <a:solidFill>
                  <a:srgbClr val="000000"/>
                </a:solidFill>
                <a:effectLst/>
                <a:uLnTx/>
                <a:uFillTx/>
                <a:latin typeface="Times New Roman" panose="02020603050405020304" pitchFamily="18" charset="0"/>
              </a:rPr>
              <a:t>In: Solar variability as an input to the Earth's environment. International Solar Cycle Studies (ISCS) Symposium, 23 - 28 June 2003</a:t>
            </a:r>
            <a:endParaRPr kumimoji="0" lang="en-US" sz="1000" b="0" i="0" u="none" strike="noStrike" kern="0" cap="none" spc="0" normalizeH="0" baseline="0" noProof="0" dirty="0">
              <a:ln>
                <a:noFill/>
              </a:ln>
              <a:solidFill>
                <a:prstClr val="black"/>
              </a:solidFill>
              <a:effectLst/>
              <a:uLnTx/>
              <a:uFillTx/>
            </a:endParaRPr>
          </a:p>
        </p:txBody>
      </p:sp>
      <p:cxnSp>
        <p:nvCxnSpPr>
          <p:cNvPr id="7" name="Straight Arrow Connector 6"/>
          <p:cNvCxnSpPr/>
          <p:nvPr/>
        </p:nvCxnSpPr>
        <p:spPr>
          <a:xfrm flipH="1">
            <a:off x="4143375" y="2257425"/>
            <a:ext cx="2121694" cy="185738"/>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4136231" y="2964656"/>
            <a:ext cx="3214688" cy="33575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1445755"/>
      </p:ext>
    </p:extLst>
  </p:cSld>
  <p:clrMapOvr>
    <a:masterClrMapping/>
  </p:clrMapOvr>
  <mc:AlternateContent xmlns:mc="http://schemas.openxmlformats.org/markup-compatibility/2006">
    <mc:Choice xmlns:p14="http://schemas.microsoft.com/office/powerpoint/2010/main" Requires="p14">
      <p:transition spd="slow" p14:dur="2000" advTm="105350"/>
    </mc:Choice>
    <mc:Fallback>
      <p:transition spd="slow" advTm="10535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783873"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Geomagnetic Field</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32</a:t>
            </a:fld>
            <a:endParaRPr lang="en-US" dirty="0"/>
          </a:p>
        </p:txBody>
      </p:sp>
      <p:pic>
        <p:nvPicPr>
          <p:cNvPr id="3" name="Picture 2"/>
          <p:cNvPicPr>
            <a:picLocks noChangeAspect="1"/>
          </p:cNvPicPr>
          <p:nvPr/>
        </p:nvPicPr>
        <p:blipFill>
          <a:blip r:embed="rId2"/>
          <a:stretch>
            <a:fillRect/>
          </a:stretch>
        </p:blipFill>
        <p:spPr>
          <a:xfrm>
            <a:off x="4400448" y="1892738"/>
            <a:ext cx="4415041" cy="3717930"/>
          </a:xfrm>
          <a:prstGeom prst="rect">
            <a:avLst/>
          </a:prstGeom>
        </p:spPr>
      </p:pic>
      <p:sp>
        <p:nvSpPr>
          <p:cNvPr id="6" name="TextBox 5"/>
          <p:cNvSpPr txBox="1"/>
          <p:nvPr/>
        </p:nvSpPr>
        <p:spPr>
          <a:xfrm>
            <a:off x="100012" y="2107406"/>
            <a:ext cx="4429125" cy="4524315"/>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AMS-01 STS-91 He</a:t>
            </a:r>
            <a:r>
              <a:rPr lang="en-US" baseline="30000" dirty="0" smtClean="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GCR fluxes:</a:t>
            </a:r>
          </a:p>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Low latitude region  - </a:t>
            </a:r>
          </a:p>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Mid latitude region - </a:t>
            </a:r>
          </a:p>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High latitude region - </a:t>
            </a:r>
          </a:p>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Interplanetary at 1 AU </a:t>
            </a:r>
            <a:r>
              <a:rPr lang="en-US" dirty="0" smtClean="0"/>
              <a:t>- </a:t>
            </a:r>
          </a:p>
          <a:p>
            <a:endParaRPr lang="en-US" dirty="0"/>
          </a:p>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ISS enjoys significant geomagnetic GCR shielding at low latitude and almost none at high latitude (too bad about that SAA region)</a:t>
            </a:r>
          </a:p>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At high latitude, ISS is in a GCR environment very similar to the interplanetary GCR environment</a:t>
            </a:r>
          </a:p>
          <a:p>
            <a:pPr marL="285750" indent="-285750">
              <a:buFont typeface="Arial" panose="020B0604020202020204" pitchFamily="34" charset="0"/>
              <a:buChar char="•"/>
            </a:pPr>
            <a:r>
              <a:rPr lang="en-US" dirty="0" smtClean="0">
                <a:solidFill>
                  <a:srgbClr val="C00000"/>
                </a:solidFill>
                <a:latin typeface="Times New Roman" panose="02020603050405020304" pitchFamily="18" charset="0"/>
                <a:cs typeface="Times New Roman" panose="02020603050405020304" pitchFamily="18" charset="0"/>
              </a:rPr>
              <a:t>ISS can be used as a flight demonstration platform for exploration hardware with a high degree of confidence</a:t>
            </a:r>
          </a:p>
        </p:txBody>
      </p:sp>
      <p:sp>
        <p:nvSpPr>
          <p:cNvPr id="7" name="Rectangle 6"/>
          <p:cNvSpPr/>
          <p:nvPr/>
        </p:nvSpPr>
        <p:spPr>
          <a:xfrm>
            <a:off x="2536029" y="2497633"/>
            <a:ext cx="157162" cy="135731"/>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8" name="Isosceles Triangle 7"/>
          <p:cNvSpPr/>
          <p:nvPr/>
        </p:nvSpPr>
        <p:spPr>
          <a:xfrm>
            <a:off x="2539600" y="2712476"/>
            <a:ext cx="178594" cy="171450"/>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1" name="Flowchart: Decision 10"/>
          <p:cNvSpPr/>
          <p:nvPr/>
        </p:nvSpPr>
        <p:spPr>
          <a:xfrm>
            <a:off x="2521741" y="2963038"/>
            <a:ext cx="207168" cy="248317"/>
          </a:xfrm>
          <a:prstGeom prst="flowChartDecision">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 name="Oval 13"/>
          <p:cNvSpPr/>
          <p:nvPr/>
        </p:nvSpPr>
        <p:spPr>
          <a:xfrm>
            <a:off x="2728909" y="3290467"/>
            <a:ext cx="185737" cy="185738"/>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Rectangle 14"/>
          <p:cNvSpPr/>
          <p:nvPr/>
        </p:nvSpPr>
        <p:spPr>
          <a:xfrm>
            <a:off x="4400448" y="5627107"/>
            <a:ext cx="4572000" cy="707886"/>
          </a:xfrm>
          <a:prstGeom prst="rect">
            <a:avLst/>
          </a:prstGeom>
        </p:spPr>
        <p:txBody>
          <a:bodyPr>
            <a:spAutoFit/>
          </a:bodyPr>
          <a:lstStyle/>
          <a:p>
            <a:r>
              <a:rPr lang="en-US" sz="1000" dirty="0">
                <a:latin typeface="Times New Roman" panose="02020603050405020304" pitchFamily="18" charset="0"/>
                <a:cs typeface="Times New Roman" panose="02020603050405020304" pitchFamily="18" charset="0"/>
              </a:rPr>
              <a:t>P. </a:t>
            </a:r>
            <a:r>
              <a:rPr lang="en-US" sz="1000" dirty="0" err="1" smtClean="0">
                <a:latin typeface="Times New Roman" panose="02020603050405020304" pitchFamily="18" charset="0"/>
                <a:cs typeface="Times New Roman" panose="02020603050405020304" pitchFamily="18" charset="0"/>
              </a:rPr>
              <a:t>Bobik</a:t>
            </a:r>
            <a:r>
              <a:rPr lang="en-US" sz="10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G. </a:t>
            </a:r>
            <a:r>
              <a:rPr lang="en-US" sz="1000" dirty="0" err="1" smtClean="0">
                <a:latin typeface="Times New Roman" panose="02020603050405020304" pitchFamily="18" charset="0"/>
                <a:cs typeface="Times New Roman" panose="02020603050405020304" pitchFamily="18" charset="0"/>
              </a:rPr>
              <a:t>Boella</a:t>
            </a:r>
            <a:r>
              <a:rPr lang="en-US" sz="10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M.J. </a:t>
            </a:r>
            <a:r>
              <a:rPr lang="en-US" sz="1000" dirty="0" err="1" smtClean="0">
                <a:latin typeface="Times New Roman" panose="02020603050405020304" pitchFamily="18" charset="0"/>
                <a:cs typeface="Times New Roman" panose="02020603050405020304" pitchFamily="18" charset="0"/>
              </a:rPr>
              <a:t>Boschini</a:t>
            </a:r>
            <a:r>
              <a:rPr lang="en-US" sz="10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M. </a:t>
            </a:r>
            <a:r>
              <a:rPr lang="en-US" sz="1000" dirty="0" err="1" smtClean="0">
                <a:latin typeface="Times New Roman" panose="02020603050405020304" pitchFamily="18" charset="0"/>
                <a:cs typeface="Times New Roman" panose="02020603050405020304" pitchFamily="18" charset="0"/>
              </a:rPr>
              <a:t>Gervasi</a:t>
            </a:r>
            <a:r>
              <a:rPr lang="en-US" sz="10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D. </a:t>
            </a:r>
            <a:r>
              <a:rPr lang="en-US" sz="1000" dirty="0" err="1" smtClean="0">
                <a:latin typeface="Times New Roman" panose="02020603050405020304" pitchFamily="18" charset="0"/>
                <a:cs typeface="Times New Roman" panose="02020603050405020304" pitchFamily="18" charset="0"/>
              </a:rPr>
              <a:t>Grandi</a:t>
            </a:r>
            <a:r>
              <a:rPr lang="en-US" sz="10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K. </a:t>
            </a:r>
            <a:r>
              <a:rPr lang="en-US" sz="1000" dirty="0" err="1" smtClean="0">
                <a:latin typeface="Times New Roman" panose="02020603050405020304" pitchFamily="18" charset="0"/>
                <a:cs typeface="Times New Roman" panose="02020603050405020304" pitchFamily="18" charset="0"/>
              </a:rPr>
              <a:t>Kudela</a:t>
            </a:r>
            <a:r>
              <a:rPr lang="en-US" sz="1000" dirty="0" smtClean="0">
                <a:latin typeface="Times New Roman" panose="02020603050405020304" pitchFamily="18" charset="0"/>
                <a:cs typeface="Times New Roman" panose="02020603050405020304" pitchFamily="18" charset="0"/>
              </a:rPr>
              <a:t>,</a:t>
            </a:r>
            <a:endParaRPr lang="en-US" sz="1000" dirty="0">
              <a:latin typeface="Times New Roman" panose="02020603050405020304" pitchFamily="18" charset="0"/>
              <a:cs typeface="Times New Roman" panose="02020603050405020304" pitchFamily="18" charset="0"/>
            </a:endParaRPr>
          </a:p>
          <a:p>
            <a:r>
              <a:rPr lang="it-IT" sz="1000" dirty="0">
                <a:latin typeface="Times New Roman" panose="02020603050405020304" pitchFamily="18" charset="0"/>
                <a:cs typeface="Times New Roman" panose="02020603050405020304" pitchFamily="18" charset="0"/>
              </a:rPr>
              <a:t>S. </a:t>
            </a:r>
            <a:r>
              <a:rPr lang="it-IT" sz="1000" dirty="0" smtClean="0">
                <a:latin typeface="Times New Roman" panose="02020603050405020304" pitchFamily="18" charset="0"/>
                <a:cs typeface="Times New Roman" panose="02020603050405020304" pitchFamily="18" charset="0"/>
              </a:rPr>
              <a:t>Pensotti, </a:t>
            </a:r>
            <a:r>
              <a:rPr lang="it-IT" sz="1000" dirty="0">
                <a:latin typeface="Times New Roman" panose="02020603050405020304" pitchFamily="18" charset="0"/>
                <a:cs typeface="Times New Roman" panose="02020603050405020304" pitchFamily="18" charset="0"/>
              </a:rPr>
              <a:t>P.G. </a:t>
            </a:r>
            <a:r>
              <a:rPr lang="it-IT" sz="1000" dirty="0" smtClean="0">
                <a:latin typeface="Times New Roman" panose="02020603050405020304" pitchFamily="18" charset="0"/>
                <a:cs typeface="Times New Roman" panose="02020603050405020304" pitchFamily="18" charset="0"/>
              </a:rPr>
              <a:t>Rancoita; </a:t>
            </a:r>
            <a:r>
              <a:rPr lang="en-US" sz="1000" dirty="0" smtClean="0">
                <a:latin typeface="Times New Roman" panose="02020603050405020304" pitchFamily="18" charset="0"/>
                <a:cs typeface="Times New Roman" panose="02020603050405020304" pitchFamily="18" charset="0"/>
              </a:rPr>
              <a:t>“Fluxes </a:t>
            </a:r>
            <a:r>
              <a:rPr lang="en-US" sz="1000" dirty="0">
                <a:latin typeface="Times New Roman" panose="02020603050405020304" pitchFamily="18" charset="0"/>
                <a:cs typeface="Times New Roman" panose="02020603050405020304" pitchFamily="18" charset="0"/>
              </a:rPr>
              <a:t>and nuclear abundances of cosmic rays inside the</a:t>
            </a:r>
          </a:p>
          <a:p>
            <a:r>
              <a:rPr lang="en-US" sz="1000" dirty="0">
                <a:latin typeface="Times New Roman" panose="02020603050405020304" pitchFamily="18" charset="0"/>
                <a:cs typeface="Times New Roman" panose="02020603050405020304" pitchFamily="18" charset="0"/>
              </a:rPr>
              <a:t>magnetosphere using a transmission function </a:t>
            </a:r>
            <a:r>
              <a:rPr lang="en-US" sz="1000" dirty="0" smtClean="0">
                <a:latin typeface="Times New Roman" panose="02020603050405020304" pitchFamily="18" charset="0"/>
                <a:cs typeface="Times New Roman" panose="02020603050405020304" pitchFamily="18" charset="0"/>
              </a:rPr>
              <a:t>approach”, </a:t>
            </a:r>
            <a:r>
              <a:rPr lang="en-US" sz="1000" dirty="0">
                <a:latin typeface="Times New Roman" panose="02020603050405020304" pitchFamily="18" charset="0"/>
                <a:cs typeface="Times New Roman" panose="02020603050405020304" pitchFamily="18" charset="0"/>
              </a:rPr>
              <a:t>Advances in Space Research 43 (2009) 385–393</a:t>
            </a:r>
          </a:p>
        </p:txBody>
      </p:sp>
    </p:spTree>
    <p:extLst>
      <p:ext uri="{BB962C8B-B14F-4D97-AF65-F5344CB8AC3E}">
        <p14:creationId xmlns:p14="http://schemas.microsoft.com/office/powerpoint/2010/main" val="2053949180"/>
      </p:ext>
    </p:extLst>
  </p:cSld>
  <p:clrMapOvr>
    <a:masterClrMapping/>
  </p:clrMapOvr>
  <mc:AlternateContent xmlns:mc="http://schemas.openxmlformats.org/markup-compatibility/2006">
    <mc:Choice xmlns:p14="http://schemas.microsoft.com/office/powerpoint/2010/main" Requires="p14">
      <p:transition spd="slow" p14:dur="2000" advTm="73085"/>
    </mc:Choice>
    <mc:Fallback>
      <p:transition spd="slow" advTm="7308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783873"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Geomagnetic Field</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33</a:t>
            </a:fld>
            <a:endParaRPr lang="en-US"/>
          </a:p>
        </p:txBody>
      </p:sp>
      <p:pic>
        <p:nvPicPr>
          <p:cNvPr id="3" name="Picture 2"/>
          <p:cNvPicPr>
            <a:picLocks noChangeAspect="1"/>
          </p:cNvPicPr>
          <p:nvPr/>
        </p:nvPicPr>
        <p:blipFill>
          <a:blip r:embed="rId2"/>
          <a:stretch>
            <a:fillRect/>
          </a:stretch>
        </p:blipFill>
        <p:spPr>
          <a:xfrm>
            <a:off x="1353198" y="2635289"/>
            <a:ext cx="6547790" cy="3721061"/>
          </a:xfrm>
          <a:prstGeom prst="rect">
            <a:avLst/>
          </a:prstGeom>
        </p:spPr>
      </p:pic>
      <p:sp>
        <p:nvSpPr>
          <p:cNvPr id="6" name="Rectangle 5"/>
          <p:cNvSpPr/>
          <p:nvPr/>
        </p:nvSpPr>
        <p:spPr>
          <a:xfrm>
            <a:off x="264318" y="1558071"/>
            <a:ext cx="8722518" cy="1077218"/>
          </a:xfrm>
          <a:prstGeom prst="rect">
            <a:avLst/>
          </a:prstGeom>
        </p:spPr>
        <p:txBody>
          <a:bodyPr wrap="square">
            <a:spAutoFit/>
          </a:bodyPr>
          <a:lstStyle/>
          <a:p>
            <a:pPr algn="ctr"/>
            <a:r>
              <a:rPr lang="en-US" sz="2800" dirty="0">
                <a:latin typeface="Times New Roman" panose="02020603050405020304" pitchFamily="18" charset="0"/>
                <a:cs typeface="Times New Roman" panose="02020603050405020304" pitchFamily="18" charset="0"/>
              </a:rPr>
              <a:t>4 years of ISS AMS-02 data</a:t>
            </a:r>
            <a:br>
              <a:rPr lang="en-US" sz="2800"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Veronica </a:t>
            </a:r>
            <a:r>
              <a:rPr lang="en-US" dirty="0" err="1">
                <a:latin typeface="Times New Roman" panose="02020603050405020304" pitchFamily="18" charset="0"/>
                <a:cs typeface="Times New Roman" panose="02020603050405020304" pitchFamily="18" charset="0"/>
              </a:rPr>
              <a:t>Bindi</a:t>
            </a:r>
            <a:r>
              <a:rPr lang="en-US" dirty="0">
                <a:latin typeface="Times New Roman" panose="02020603050405020304" pitchFamily="18" charset="0"/>
                <a:cs typeface="Times New Roman" panose="02020603050405020304" pitchFamily="18" charset="0"/>
              </a:rPr>
              <a:t>, Physics and Astronomy Department University of Hawaii at </a:t>
            </a:r>
            <a:r>
              <a:rPr lang="en-US" dirty="0" err="1">
                <a:latin typeface="Times New Roman" panose="02020603050405020304" pitchFamily="18" charset="0"/>
                <a:cs typeface="Times New Roman" panose="02020603050405020304" pitchFamily="18" charset="0"/>
              </a:rPr>
              <a:t>Manoa</a:t>
            </a:r>
            <a:r>
              <a:rPr lang="en-US" dirty="0">
                <a:latin typeface="Times New Roman" panose="02020603050405020304" pitchFamily="18" charset="0"/>
                <a:cs typeface="Times New Roman" panose="02020603050405020304" pitchFamily="18" charset="0"/>
              </a:rPr>
              <a:t>, NASA Advisory Committee, Human Exploration and Operations, NASA HQ, April, 7 </a:t>
            </a:r>
            <a:r>
              <a:rPr lang="en-US" dirty="0" smtClean="0">
                <a:latin typeface="Times New Roman" panose="02020603050405020304" pitchFamily="18" charset="0"/>
                <a:cs typeface="Times New Roman" panose="02020603050405020304" pitchFamily="18" charset="0"/>
              </a:rPr>
              <a:t>2016</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810897"/>
      </p:ext>
    </p:extLst>
  </p:cSld>
  <p:clrMapOvr>
    <a:masterClrMapping/>
  </p:clrMapOvr>
  <mc:AlternateContent xmlns:mc="http://schemas.openxmlformats.org/markup-compatibility/2006">
    <mc:Choice xmlns:p14="http://schemas.microsoft.com/office/powerpoint/2010/main" Requires="p14">
      <p:transition spd="slow" p14:dur="2000" advTm="22417"/>
    </mc:Choice>
    <mc:Fallback>
      <p:transition spd="slow" advTm="2241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783873"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Shielding Performance – Internal to Pressurized </a:t>
            </a:r>
            <a:r>
              <a:rPr lang="en-US" altLang="en-US" sz="2400" b="1" i="0" kern="0" dirty="0">
                <a:solidFill>
                  <a:schemeClr val="bg1"/>
                </a:solidFill>
                <a:latin typeface="Times New Roman" panose="02020603050405020304" pitchFamily="18" charset="0"/>
                <a:cs typeface="Times New Roman" panose="02020603050405020304" pitchFamily="18" charset="0"/>
              </a:rPr>
              <a:t>E</a:t>
            </a:r>
            <a:r>
              <a:rPr lang="en-US" altLang="en-US" sz="2400" b="1" i="0" kern="0" dirty="0" smtClean="0">
                <a:solidFill>
                  <a:schemeClr val="bg1"/>
                </a:solidFill>
                <a:latin typeface="Times New Roman" panose="02020603050405020304" pitchFamily="18" charset="0"/>
                <a:cs typeface="Times New Roman" panose="02020603050405020304" pitchFamily="18" charset="0"/>
              </a:rPr>
              <a:t>lements</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34</a:t>
            </a:fld>
            <a:endParaRPr lang="en-US"/>
          </a:p>
        </p:txBody>
      </p:sp>
      <p:sp>
        <p:nvSpPr>
          <p:cNvPr id="3" name="Rectangle 2"/>
          <p:cNvSpPr/>
          <p:nvPr/>
        </p:nvSpPr>
        <p:spPr>
          <a:xfrm>
            <a:off x="310843" y="1643162"/>
            <a:ext cx="8693944" cy="5078313"/>
          </a:xfrm>
          <a:prstGeom prst="rect">
            <a:avLst/>
          </a:prstGeom>
        </p:spPr>
        <p:txBody>
          <a:bodyPr wrap="square">
            <a:spAutoFit/>
          </a:bodyPr>
          <a:lstStyle/>
          <a:p>
            <a:pPr marL="342900"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ISS Space </a:t>
            </a:r>
            <a:r>
              <a:rPr lang="en-US" dirty="0" smtClean="0">
                <a:latin typeface="Times New Roman" panose="02020603050405020304" pitchFamily="18" charset="0"/>
                <a:cs typeface="Times New Roman" panose="02020603050405020304" pitchFamily="18" charset="0"/>
              </a:rPr>
              <a:t>Radiation Control </a:t>
            </a:r>
            <a:r>
              <a:rPr lang="en-US" dirty="0">
                <a:latin typeface="Times New Roman" panose="02020603050405020304" pitchFamily="18" charset="0"/>
                <a:cs typeface="Times New Roman" panose="02020603050405020304" pitchFamily="18" charset="0"/>
              </a:rPr>
              <a:t>Design Requirements (SSP-41000) - </a:t>
            </a:r>
            <a:r>
              <a:rPr lang="en-US" b="1" dirty="0">
                <a:solidFill>
                  <a:srgbClr val="C00000"/>
                </a:solidFill>
                <a:latin typeface="Times New Roman" panose="02020603050405020304" pitchFamily="18" charset="0"/>
                <a:cs typeface="Times New Roman" panose="02020603050405020304" pitchFamily="18" charset="0"/>
              </a:rPr>
              <a:t>None </a:t>
            </a:r>
          </a:p>
          <a:p>
            <a:pPr marL="742950" lvl="1"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Primary/secondary structure determined by launch loads and dynamics, pressure vessel safety, t</a:t>
            </a:r>
            <a:r>
              <a:rPr lang="en-US" sz="1600" dirty="0" smtClean="0">
                <a:latin typeface="Times New Roman" panose="02020603050405020304" pitchFamily="18" charset="0"/>
                <a:cs typeface="Times New Roman" panose="02020603050405020304" pitchFamily="18" charset="0"/>
              </a:rPr>
              <a:t>hermal, and </a:t>
            </a:r>
            <a:r>
              <a:rPr lang="en-US" sz="1600" dirty="0">
                <a:latin typeface="Times New Roman" panose="02020603050405020304" pitchFamily="18" charset="0"/>
                <a:cs typeface="Times New Roman" panose="02020603050405020304" pitchFamily="18" charset="0"/>
              </a:rPr>
              <a:t>MM/OD protection</a:t>
            </a:r>
          </a:p>
          <a:p>
            <a:pPr marL="742950" lvl="1" indent="-285750">
              <a:buFont typeface="Arial" panose="020B0604020202020204" pitchFamily="34" charset="0"/>
              <a:buChar char="•"/>
            </a:pPr>
            <a:r>
              <a:rPr lang="en-US" sz="1600" dirty="0">
                <a:solidFill>
                  <a:srgbClr val="C00000"/>
                </a:solidFill>
                <a:latin typeface="Times New Roman" panose="02020603050405020304" pitchFamily="18" charset="0"/>
                <a:cs typeface="Times New Roman" panose="02020603050405020304" pitchFamily="18" charset="0"/>
              </a:rPr>
              <a:t>Materials and avionics to meet performance/safety requirements for the life of the vehicle without special shielding mass considerations</a:t>
            </a:r>
          </a:p>
          <a:p>
            <a:pPr marL="1200150" lvl="2"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Natural Environment Definition for Design – SSP-30512, 500 km/51.6</a:t>
            </a:r>
            <a:r>
              <a:rPr lang="en-US" sz="1600" baseline="30000" dirty="0">
                <a:latin typeface="Times New Roman" panose="02020603050405020304" pitchFamily="18" charset="0"/>
                <a:cs typeface="Times New Roman" panose="02020603050405020304" pitchFamily="18" charset="0"/>
              </a:rPr>
              <a:t>o</a:t>
            </a:r>
            <a:r>
              <a:rPr lang="en-US" sz="1600" dirty="0">
                <a:latin typeface="Times New Roman" panose="02020603050405020304" pitchFamily="18" charset="0"/>
                <a:cs typeface="Times New Roman" panose="02020603050405020304" pitchFamily="18" charset="0"/>
              </a:rPr>
              <a:t> </a:t>
            </a:r>
          </a:p>
          <a:p>
            <a:pPr marL="1657350" lvl="3"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Worst-Case </a:t>
            </a:r>
            <a:r>
              <a:rPr lang="en-US" sz="1600" dirty="0" smtClean="0">
                <a:latin typeface="Times New Roman" panose="02020603050405020304" pitchFamily="18" charset="0"/>
                <a:cs typeface="Times New Roman" panose="02020603050405020304" pitchFamily="18" charset="0"/>
              </a:rPr>
              <a:t>– </a:t>
            </a:r>
            <a:r>
              <a:rPr lang="en-US" sz="1600" dirty="0">
                <a:latin typeface="Times New Roman" panose="02020603050405020304" pitchFamily="18" charset="0"/>
                <a:cs typeface="Times New Roman" panose="02020603050405020304" pitchFamily="18" charset="0"/>
              </a:rPr>
              <a:t>we don’t fly above 420 km (Soyuz/Progress certification limits</a:t>
            </a:r>
            <a:r>
              <a:rPr lang="en-US" sz="1600" dirty="0" smtClean="0">
                <a:latin typeface="Times New Roman" panose="02020603050405020304" pitchFamily="18" charset="0"/>
                <a:cs typeface="Times New Roman" panose="02020603050405020304" pitchFamily="18" charset="0"/>
              </a:rPr>
              <a:t>)</a:t>
            </a:r>
          </a:p>
          <a:p>
            <a:pPr marL="1657350" lvl="3" indent="-285750">
              <a:buFont typeface="Arial" panose="020B0604020202020204" pitchFamily="34" charset="0"/>
              <a:buChar char="•"/>
            </a:pPr>
            <a:r>
              <a:rPr lang="en-US" sz="1600" dirty="0" smtClean="0">
                <a:latin typeface="Times New Roman" panose="02020603050405020304" pitchFamily="18" charset="0"/>
                <a:cs typeface="Times New Roman" panose="02020603050405020304" pitchFamily="18" charset="0"/>
              </a:rPr>
              <a:t>Worst-Case solar minimum GCR environment</a:t>
            </a:r>
            <a:endParaRPr lang="en-US" sz="1600" dirty="0">
              <a:latin typeface="Times New Roman" panose="02020603050405020304" pitchFamily="18" charset="0"/>
              <a:cs typeface="Times New Roman" panose="02020603050405020304" pitchFamily="18" charset="0"/>
            </a:endParaRPr>
          </a:p>
          <a:p>
            <a:pPr marL="1200150" lvl="2"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ISS must </a:t>
            </a:r>
            <a:r>
              <a:rPr lang="en-US" sz="1600" dirty="0" smtClean="0">
                <a:latin typeface="Times New Roman" panose="02020603050405020304" pitchFamily="18" charset="0"/>
                <a:cs typeface="Times New Roman" panose="02020603050405020304" pitchFamily="18" charset="0"/>
              </a:rPr>
              <a:t>“fail safe” </a:t>
            </a:r>
            <a:r>
              <a:rPr lang="en-US" sz="1600" dirty="0">
                <a:latin typeface="Times New Roman" panose="02020603050405020304" pitchFamily="18" charset="0"/>
                <a:cs typeface="Times New Roman" panose="02020603050405020304" pitchFamily="18" charset="0"/>
              </a:rPr>
              <a:t>and recover </a:t>
            </a:r>
            <a:r>
              <a:rPr lang="en-US" sz="1600" dirty="0" smtClean="0">
                <a:latin typeface="Times New Roman" panose="02020603050405020304" pitchFamily="18" charset="0"/>
                <a:cs typeface="Times New Roman" panose="02020603050405020304" pitchFamily="18" charset="0"/>
              </a:rPr>
              <a:t>from the worst-case </a:t>
            </a:r>
            <a:r>
              <a:rPr lang="en-US" sz="1600" dirty="0">
                <a:latin typeface="Times New Roman" panose="02020603050405020304" pitchFamily="18" charset="0"/>
                <a:cs typeface="Times New Roman" panose="02020603050405020304" pitchFamily="18" charset="0"/>
              </a:rPr>
              <a:t>SPE defined in </a:t>
            </a:r>
            <a:r>
              <a:rPr lang="en-US" sz="1600" dirty="0" smtClean="0">
                <a:latin typeface="Times New Roman" panose="02020603050405020304" pitchFamily="18" charset="0"/>
                <a:cs typeface="Times New Roman" panose="02020603050405020304" pitchFamily="18" charset="0"/>
              </a:rPr>
              <a:t>SSP-30512 and operate nominally otherwise</a:t>
            </a:r>
            <a:endParaRPr lang="en-US" sz="1600" dirty="0">
              <a:latin typeface="Times New Roman" panose="02020603050405020304" pitchFamily="18" charset="0"/>
              <a:cs typeface="Times New Roman" panose="02020603050405020304" pitchFamily="18" charset="0"/>
            </a:endParaRPr>
          </a:p>
          <a:p>
            <a:pPr marL="742950" lvl="1"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Crew Radiation dose administrative limits enforced by tracking accumulated crew dose and </a:t>
            </a:r>
            <a:r>
              <a:rPr lang="en-US" sz="1600" dirty="0">
                <a:solidFill>
                  <a:srgbClr val="C00000"/>
                </a:solidFill>
                <a:latin typeface="Times New Roman" panose="02020603050405020304" pitchFamily="18" charset="0"/>
                <a:cs typeface="Times New Roman" panose="02020603050405020304" pitchFamily="18" charset="0"/>
              </a:rPr>
              <a:t>limiting crew exposure time (i.e</a:t>
            </a:r>
            <a:r>
              <a:rPr lang="en-US" sz="1600" dirty="0" smtClean="0">
                <a:solidFill>
                  <a:srgbClr val="C00000"/>
                </a:solidFill>
                <a:latin typeface="Times New Roman" panose="02020603050405020304" pitchFamily="18" charset="0"/>
                <a:cs typeface="Times New Roman" panose="02020603050405020304" pitchFamily="18" charset="0"/>
              </a:rPr>
              <a:t>., </a:t>
            </a:r>
            <a:r>
              <a:rPr lang="en-US" sz="1600" dirty="0">
                <a:solidFill>
                  <a:srgbClr val="C00000"/>
                </a:solidFill>
                <a:latin typeface="Times New Roman" panose="02020603050405020304" pitchFamily="18" charset="0"/>
                <a:cs typeface="Times New Roman" panose="02020603050405020304" pitchFamily="18" charset="0"/>
              </a:rPr>
              <a:t>limiting stay time on ISS to limit total dose per expedition – “number of safe days in space”</a:t>
            </a:r>
          </a:p>
          <a:p>
            <a:pPr marL="1200150" lvl="2"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S</a:t>
            </a:r>
            <a:r>
              <a:rPr lang="en-US" sz="1600" dirty="0" smtClean="0">
                <a:latin typeface="Times New Roman" panose="02020603050405020304" pitchFamily="18" charset="0"/>
                <a:cs typeface="Times New Roman" panose="02020603050405020304" pitchFamily="18" charset="0"/>
              </a:rPr>
              <a:t>tay </a:t>
            </a:r>
            <a:r>
              <a:rPr lang="en-US" sz="1600" dirty="0">
                <a:latin typeface="Times New Roman" panose="02020603050405020304" pitchFamily="18" charset="0"/>
                <a:cs typeface="Times New Roman" panose="02020603050405020304" pitchFamily="18" charset="0"/>
              </a:rPr>
              <a:t>time must be compatible with planned crew change out flight rate</a:t>
            </a:r>
          </a:p>
          <a:p>
            <a:pPr marL="1200150" lvl="2" indent="-285750">
              <a:buFont typeface="Arial" panose="020B0604020202020204" pitchFamily="34" charset="0"/>
              <a:buChar char="•"/>
            </a:pPr>
            <a:r>
              <a:rPr lang="en-US" sz="1600" dirty="0">
                <a:solidFill>
                  <a:srgbClr val="C00000"/>
                </a:solidFill>
                <a:latin typeface="Times New Roman" panose="02020603050405020304" pitchFamily="18" charset="0"/>
                <a:cs typeface="Times New Roman" panose="02020603050405020304" pitchFamily="18" charset="0"/>
              </a:rPr>
              <a:t>Safety requirements (SSP-50021) limits crew dose to </a:t>
            </a:r>
            <a:r>
              <a:rPr lang="en-US" sz="1600" b="1" dirty="0">
                <a:solidFill>
                  <a:srgbClr val="C00000"/>
                </a:solidFill>
                <a:latin typeface="Times New Roman" panose="02020603050405020304" pitchFamily="18" charset="0"/>
                <a:cs typeface="Times New Roman" panose="02020603050405020304" pitchFamily="18" charset="0"/>
              </a:rPr>
              <a:t>less than 40 </a:t>
            </a:r>
            <a:r>
              <a:rPr lang="en-US" sz="1600" b="1" dirty="0" err="1">
                <a:solidFill>
                  <a:srgbClr val="C00000"/>
                </a:solidFill>
                <a:latin typeface="Times New Roman" panose="02020603050405020304" pitchFamily="18" charset="0"/>
                <a:cs typeface="Times New Roman" panose="02020603050405020304" pitchFamily="18" charset="0"/>
              </a:rPr>
              <a:t>cSv</a:t>
            </a:r>
            <a:r>
              <a:rPr lang="en-US" sz="1600" b="1" dirty="0">
                <a:solidFill>
                  <a:srgbClr val="C00000"/>
                </a:solidFill>
                <a:latin typeface="Times New Roman" panose="02020603050405020304" pitchFamily="18" charset="0"/>
                <a:cs typeface="Times New Roman" panose="02020603050405020304" pitchFamily="18" charset="0"/>
              </a:rPr>
              <a:t> per year</a:t>
            </a:r>
          </a:p>
          <a:p>
            <a:pPr marL="285750" indent="-285750">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So, how did this approach work?</a:t>
            </a:r>
          </a:p>
          <a:p>
            <a:pPr marL="742950" lvl="1"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No space radiation induced materials or avionics hard failures to date and none expected before end of </a:t>
            </a:r>
            <a:r>
              <a:rPr lang="en-US" sz="1600" dirty="0" smtClean="0">
                <a:latin typeface="Times New Roman" panose="02020603050405020304" pitchFamily="18" charset="0"/>
                <a:cs typeface="Times New Roman" panose="02020603050405020304" pitchFamily="18" charset="0"/>
              </a:rPr>
              <a:t>program</a:t>
            </a:r>
            <a:endParaRPr lang="en-US" sz="1600" dirty="0">
              <a:latin typeface="Times New Roman" panose="02020603050405020304" pitchFamily="18" charset="0"/>
              <a:cs typeface="Times New Roman" panose="02020603050405020304" pitchFamily="18" charset="0"/>
            </a:endParaRPr>
          </a:p>
          <a:p>
            <a:pPr marL="742950" lvl="1"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No documented exception to expedition crew dose limits (that I know of – check with the </a:t>
            </a:r>
            <a:r>
              <a:rPr lang="en-US" sz="1600" dirty="0" smtClean="0">
                <a:latin typeface="Times New Roman" panose="02020603050405020304" pitchFamily="18" charset="0"/>
                <a:cs typeface="Times New Roman" panose="02020603050405020304" pitchFamily="18" charset="0"/>
              </a:rPr>
              <a:t>SA/SD - JSC/SRAG </a:t>
            </a:r>
            <a:r>
              <a:rPr lang="en-US" sz="1600" dirty="0">
                <a:latin typeface="Times New Roman" panose="02020603050405020304" pitchFamily="18" charset="0"/>
                <a:cs typeface="Times New Roman" panose="02020603050405020304" pitchFamily="18" charset="0"/>
              </a:rPr>
              <a:t>on this)</a:t>
            </a:r>
          </a:p>
        </p:txBody>
      </p:sp>
    </p:spTree>
    <p:extLst>
      <p:ext uri="{BB962C8B-B14F-4D97-AF65-F5344CB8AC3E}">
        <p14:creationId xmlns:p14="http://schemas.microsoft.com/office/powerpoint/2010/main" val="2427183366"/>
      </p:ext>
    </p:extLst>
  </p:cSld>
  <p:clrMapOvr>
    <a:masterClrMapping/>
  </p:clrMapOvr>
  <mc:AlternateContent xmlns:mc="http://schemas.openxmlformats.org/markup-compatibility/2006">
    <mc:Choice xmlns:p14="http://schemas.microsoft.com/office/powerpoint/2010/main" Requires="p14">
      <p:transition spd="slow" p14:dur="2000" advTm="114639"/>
    </mc:Choice>
    <mc:Fallback>
      <p:transition spd="slow" advTm="11463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783873"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ISS Shielding Performance – Internal to Pressurized Elements</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35</a:t>
            </a:fld>
            <a:endParaRPr lang="en-US" dirty="0"/>
          </a:p>
        </p:txBody>
      </p:sp>
      <p:sp>
        <p:nvSpPr>
          <p:cNvPr id="5" name="Rectangle 4"/>
          <p:cNvSpPr/>
          <p:nvPr/>
        </p:nvSpPr>
        <p:spPr>
          <a:xfrm>
            <a:off x="73702" y="1619747"/>
            <a:ext cx="5048368" cy="5066002"/>
          </a:xfrm>
          <a:prstGeom prst="rect">
            <a:avLst/>
          </a:prstGeom>
        </p:spPr>
        <p:txBody>
          <a:bodyPr wrap="square">
            <a:spAutoFit/>
          </a:bodyPr>
          <a:lstStyle/>
          <a:p>
            <a:pPr marL="171450" indent="-171450">
              <a:spcBef>
                <a:spcPct val="20000"/>
              </a:spcBef>
              <a:buFont typeface="Arial" panose="020B0604020202020204" pitchFamily="34" charset="0"/>
              <a:buChar char="•"/>
            </a:pPr>
            <a:r>
              <a:rPr lang="en-US" sz="1600" dirty="0" smtClean="0">
                <a:solidFill>
                  <a:srgbClr val="C00000"/>
                </a:solidFill>
                <a:latin typeface="Times New Roman" panose="02020603050405020304" pitchFamily="18" charset="0"/>
                <a:cs typeface="Times New Roman" panose="02020603050405020304" pitchFamily="18" charset="0"/>
              </a:rPr>
              <a:t>Shielding </a:t>
            </a:r>
            <a:r>
              <a:rPr lang="en-US" sz="1600" dirty="0">
                <a:solidFill>
                  <a:srgbClr val="C00000"/>
                </a:solidFill>
                <a:latin typeface="Times New Roman" panose="02020603050405020304" pitchFamily="18" charset="0"/>
                <a:cs typeface="Times New Roman" panose="02020603050405020304" pitchFamily="18" charset="0"/>
              </a:rPr>
              <a:t>mass distribution </a:t>
            </a:r>
            <a:r>
              <a:rPr lang="en-US" sz="1600" dirty="0" smtClean="0">
                <a:solidFill>
                  <a:srgbClr val="C00000"/>
                </a:solidFill>
                <a:latin typeface="Times New Roman" panose="02020603050405020304" pitchFamily="18" charset="0"/>
                <a:cs typeface="Times New Roman" panose="02020603050405020304" pitchFamily="18" charset="0"/>
              </a:rPr>
              <a:t>functions</a:t>
            </a:r>
            <a:r>
              <a:rPr lang="en-US" sz="1600" dirty="0" smtClean="0">
                <a:solidFill>
                  <a:prstClr val="black"/>
                </a:solidFill>
                <a:latin typeface="Times New Roman" panose="02020603050405020304" pitchFamily="18" charset="0"/>
                <a:cs typeface="Times New Roman" panose="02020603050405020304" pitchFamily="18" charset="0"/>
              </a:rPr>
              <a:t> </a:t>
            </a:r>
            <a:r>
              <a:rPr lang="en-US" sz="1600" dirty="0">
                <a:solidFill>
                  <a:prstClr val="black"/>
                </a:solidFill>
                <a:latin typeface="Times New Roman" panose="02020603050405020304" pitchFamily="18" charset="0"/>
                <a:cs typeface="Times New Roman" panose="02020603050405020304" pitchFamily="18" charset="0"/>
              </a:rPr>
              <a:t>with ranges from 10 g/cm</a:t>
            </a:r>
            <a:r>
              <a:rPr lang="en-US" sz="1600" baseline="30000" dirty="0">
                <a:solidFill>
                  <a:prstClr val="black"/>
                </a:solidFill>
                <a:latin typeface="Times New Roman" panose="02020603050405020304" pitchFamily="18" charset="0"/>
                <a:cs typeface="Times New Roman" panose="02020603050405020304" pitchFamily="18" charset="0"/>
              </a:rPr>
              <a:t>2</a:t>
            </a:r>
            <a:r>
              <a:rPr lang="en-US" sz="1600" dirty="0">
                <a:solidFill>
                  <a:prstClr val="black"/>
                </a:solidFill>
                <a:latin typeface="Times New Roman" panose="02020603050405020304" pitchFamily="18" charset="0"/>
                <a:cs typeface="Times New Roman" panose="02020603050405020304" pitchFamily="18" charset="0"/>
              </a:rPr>
              <a:t> to more than 100 g/cm</a:t>
            </a:r>
            <a:r>
              <a:rPr lang="en-US" sz="1600" baseline="30000" dirty="0">
                <a:solidFill>
                  <a:prstClr val="black"/>
                </a:solidFill>
                <a:latin typeface="Times New Roman" panose="02020603050405020304" pitchFamily="18" charset="0"/>
                <a:cs typeface="Times New Roman" panose="02020603050405020304" pitchFamily="18" charset="0"/>
              </a:rPr>
              <a:t>2 </a:t>
            </a:r>
            <a:r>
              <a:rPr lang="en-US" sz="1600" dirty="0">
                <a:solidFill>
                  <a:prstClr val="black"/>
                </a:solidFill>
                <a:latin typeface="Times New Roman" panose="02020603050405020304" pitchFamily="18" charset="0"/>
                <a:cs typeface="Times New Roman" panose="02020603050405020304" pitchFamily="18" charset="0"/>
              </a:rPr>
              <a:t> (aluminum with cargo, avionics and consumables) with median values of </a:t>
            </a:r>
            <a:r>
              <a:rPr lang="en-US" sz="1600" dirty="0" smtClean="0">
                <a:solidFill>
                  <a:prstClr val="black"/>
                </a:solidFill>
                <a:latin typeface="Times New Roman" panose="02020603050405020304" pitchFamily="18" charset="0"/>
                <a:cs typeface="Times New Roman" panose="02020603050405020304" pitchFamily="18" charset="0"/>
              </a:rPr>
              <a:t>20 </a:t>
            </a:r>
            <a:r>
              <a:rPr lang="en-US" sz="1600" dirty="0">
                <a:solidFill>
                  <a:prstClr val="black"/>
                </a:solidFill>
                <a:latin typeface="Times New Roman" panose="02020603050405020304" pitchFamily="18" charset="0"/>
                <a:cs typeface="Times New Roman" panose="02020603050405020304" pitchFamily="18" charset="0"/>
              </a:rPr>
              <a:t>to 50 g/cm</a:t>
            </a:r>
            <a:r>
              <a:rPr lang="en-US" sz="1600" baseline="30000" dirty="0">
                <a:solidFill>
                  <a:prstClr val="black"/>
                </a:solidFill>
                <a:latin typeface="Times New Roman" panose="02020603050405020304" pitchFamily="18" charset="0"/>
                <a:cs typeface="Times New Roman" panose="02020603050405020304" pitchFamily="18" charset="0"/>
              </a:rPr>
              <a:t>2</a:t>
            </a:r>
            <a:r>
              <a:rPr lang="en-US" sz="1600" dirty="0">
                <a:solidFill>
                  <a:prstClr val="black"/>
                </a:solidFill>
                <a:latin typeface="Times New Roman" panose="02020603050405020304" pitchFamily="18" charset="0"/>
                <a:cs typeface="Times New Roman" panose="02020603050405020304" pitchFamily="18" charset="0"/>
              </a:rPr>
              <a:t> (e.g. US Lab module) </a:t>
            </a:r>
            <a:endParaRPr lang="en-US" sz="1600" baseline="30000" dirty="0">
              <a:solidFill>
                <a:prstClr val="black"/>
              </a:solidFill>
              <a:latin typeface="Times New Roman" panose="02020603050405020304" pitchFamily="18" charset="0"/>
              <a:cs typeface="Times New Roman" panose="02020603050405020304" pitchFamily="18" charset="0"/>
            </a:endParaRP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Pre-flight </a:t>
            </a:r>
            <a:r>
              <a:rPr lang="en-US" sz="1600" dirty="0">
                <a:solidFill>
                  <a:srgbClr val="C00000"/>
                </a:solidFill>
                <a:latin typeface="Times New Roman" panose="02020603050405020304" pitchFamily="18" charset="0"/>
                <a:cs typeface="Times New Roman" panose="02020603050405020304" pitchFamily="18" charset="0"/>
              </a:rPr>
              <a:t>annual dose estimates</a:t>
            </a:r>
            <a:r>
              <a:rPr lang="en-US" sz="1600" dirty="0">
                <a:solidFill>
                  <a:prstClr val="black"/>
                </a:solidFill>
                <a:latin typeface="Times New Roman" panose="02020603050405020304" pitchFamily="18" charset="0"/>
                <a:cs typeface="Times New Roman" panose="02020603050405020304" pitchFamily="18" charset="0"/>
              </a:rPr>
              <a:t> (using the SSP-30512 Design/Verification Environment) for the US Lab module range from </a:t>
            </a:r>
            <a:r>
              <a:rPr lang="en-US" sz="1600" u="sng" dirty="0">
                <a:solidFill>
                  <a:srgbClr val="C00000"/>
                </a:solidFill>
                <a:latin typeface="Times New Roman" panose="02020603050405020304" pitchFamily="18" charset="0"/>
                <a:cs typeface="Times New Roman" panose="02020603050405020304" pitchFamily="18" charset="0"/>
              </a:rPr>
              <a:t>8 </a:t>
            </a:r>
            <a:r>
              <a:rPr lang="en-US" sz="1600" u="sng" dirty="0" err="1">
                <a:solidFill>
                  <a:srgbClr val="C00000"/>
                </a:solidFill>
                <a:latin typeface="Times New Roman" panose="02020603050405020304" pitchFamily="18" charset="0"/>
                <a:cs typeface="Times New Roman" panose="02020603050405020304" pitchFamily="18" charset="0"/>
              </a:rPr>
              <a:t>rads</a:t>
            </a:r>
            <a:r>
              <a:rPr lang="en-US" sz="1600" u="sng" dirty="0">
                <a:solidFill>
                  <a:srgbClr val="C00000"/>
                </a:solidFill>
                <a:latin typeface="Times New Roman" panose="02020603050405020304" pitchFamily="18" charset="0"/>
                <a:cs typeface="Times New Roman" panose="02020603050405020304" pitchFamily="18" charset="0"/>
              </a:rPr>
              <a:t> (Si) to 21 </a:t>
            </a:r>
            <a:r>
              <a:rPr lang="en-US" sz="1600" u="sng" dirty="0" err="1">
                <a:solidFill>
                  <a:srgbClr val="C00000"/>
                </a:solidFill>
                <a:latin typeface="Times New Roman" panose="02020603050405020304" pitchFamily="18" charset="0"/>
                <a:cs typeface="Times New Roman" panose="02020603050405020304" pitchFamily="18" charset="0"/>
              </a:rPr>
              <a:t>rads</a:t>
            </a:r>
            <a:r>
              <a:rPr lang="en-US" sz="1600" u="sng" dirty="0">
                <a:solidFill>
                  <a:srgbClr val="C00000"/>
                </a:solidFill>
                <a:latin typeface="Times New Roman" panose="02020603050405020304" pitchFamily="18" charset="0"/>
                <a:cs typeface="Times New Roman" panose="02020603050405020304" pitchFamily="18" charset="0"/>
              </a:rPr>
              <a:t> (Si) with a median value of about 14 </a:t>
            </a:r>
            <a:r>
              <a:rPr lang="en-US" sz="1600" u="sng" dirty="0" err="1">
                <a:solidFill>
                  <a:srgbClr val="C00000"/>
                </a:solidFill>
                <a:latin typeface="Times New Roman" panose="02020603050405020304" pitchFamily="18" charset="0"/>
                <a:cs typeface="Times New Roman" panose="02020603050405020304" pitchFamily="18" charset="0"/>
              </a:rPr>
              <a:t>rads</a:t>
            </a:r>
            <a:r>
              <a:rPr lang="en-US" sz="1600" u="sng" dirty="0">
                <a:solidFill>
                  <a:srgbClr val="C00000"/>
                </a:solidFill>
                <a:latin typeface="Times New Roman" panose="02020603050405020304" pitchFamily="18" charset="0"/>
                <a:cs typeface="Times New Roman" panose="02020603050405020304" pitchFamily="18" charset="0"/>
              </a:rPr>
              <a:t> (Si)</a:t>
            </a:r>
            <a:r>
              <a:rPr lang="en-US" sz="1600" dirty="0">
                <a:solidFill>
                  <a:srgbClr val="C00000"/>
                </a:solidFill>
                <a:latin typeface="Times New Roman" panose="02020603050405020304" pitchFamily="18" charset="0"/>
                <a:cs typeface="Times New Roman" panose="02020603050405020304" pitchFamily="18" charset="0"/>
              </a:rPr>
              <a:t> </a:t>
            </a:r>
            <a:r>
              <a:rPr lang="en-US" sz="1600" dirty="0">
                <a:solidFill>
                  <a:prstClr val="black"/>
                </a:solidFill>
                <a:latin typeface="Times New Roman" panose="02020603050405020304" pitchFamily="18" charset="0"/>
                <a:cs typeface="Times New Roman" panose="02020603050405020304" pitchFamily="18" charset="0"/>
              </a:rPr>
              <a:t>depending on location of the dose point </a:t>
            </a:r>
          </a:p>
          <a:p>
            <a:pPr marL="628650" lvl="1" indent="-171450">
              <a:spcBef>
                <a:spcPct val="20000"/>
              </a:spcBef>
              <a:buFont typeface="Arial" panose="020B0604020202020204" pitchFamily="34" charset="0"/>
              <a:buChar char="•"/>
            </a:pPr>
            <a:r>
              <a:rPr lang="en-US" sz="1600" dirty="0">
                <a:solidFill>
                  <a:srgbClr val="C00000"/>
                </a:solidFill>
                <a:latin typeface="Times New Roman" panose="02020603050405020304" pitchFamily="18" charset="0"/>
                <a:cs typeface="Times New Roman" panose="02020603050405020304" pitchFamily="18" charset="0"/>
              </a:rPr>
              <a:t>Variable environment – altitude, solar activity, and solar cycle </a:t>
            </a:r>
            <a:r>
              <a:rPr lang="en-US" sz="1600" dirty="0" smtClean="0">
                <a:solidFill>
                  <a:srgbClr val="C00000"/>
                </a:solidFill>
                <a:latin typeface="Times New Roman" panose="02020603050405020304" pitchFamily="18" charset="0"/>
                <a:cs typeface="Times New Roman" panose="02020603050405020304" pitchFamily="18" charset="0"/>
              </a:rPr>
              <a:t>effects</a:t>
            </a:r>
          </a:p>
          <a:p>
            <a:pPr marL="628650" lvl="1" indent="-171450">
              <a:spcBef>
                <a:spcPct val="20000"/>
              </a:spcBef>
              <a:buFont typeface="Arial" panose="020B0604020202020204" pitchFamily="34" charset="0"/>
              <a:buChar char="•"/>
            </a:pPr>
            <a:r>
              <a:rPr lang="en-US" sz="1600" dirty="0" smtClean="0">
                <a:solidFill>
                  <a:srgbClr val="C00000"/>
                </a:solidFill>
                <a:latin typeface="Times New Roman" panose="02020603050405020304" pitchFamily="18" charset="0"/>
                <a:cs typeface="Times New Roman" panose="02020603050405020304" pitchFamily="18" charset="0"/>
              </a:rPr>
              <a:t>The design environment specifies 500 km altitude as a worst-case to </a:t>
            </a:r>
            <a:r>
              <a:rPr lang="en-US" sz="1600" dirty="0">
                <a:solidFill>
                  <a:srgbClr val="C00000"/>
                </a:solidFill>
                <a:latin typeface="Times New Roman" panose="02020603050405020304" pitchFamily="18" charset="0"/>
                <a:cs typeface="Times New Roman" panose="02020603050405020304" pitchFamily="18" charset="0"/>
              </a:rPr>
              <a:t>c</a:t>
            </a:r>
            <a:r>
              <a:rPr lang="en-US" sz="1600" dirty="0" smtClean="0">
                <a:solidFill>
                  <a:srgbClr val="C00000"/>
                </a:solidFill>
                <a:latin typeface="Times New Roman" panose="02020603050405020304" pitchFamily="18" charset="0"/>
                <a:cs typeface="Times New Roman" panose="02020603050405020304" pitchFamily="18" charset="0"/>
              </a:rPr>
              <a:t>ompensate for any uncertainties</a:t>
            </a:r>
            <a:endParaRPr lang="en-US" sz="1600" dirty="0">
              <a:solidFill>
                <a:srgbClr val="C00000"/>
              </a:solidFill>
              <a:latin typeface="Times New Roman" panose="02020603050405020304" pitchFamily="18" charset="0"/>
              <a:cs typeface="Times New Roman" panose="02020603050405020304" pitchFamily="18" charset="0"/>
            </a:endParaRP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In-flight TLD measurements during </a:t>
            </a:r>
            <a:r>
              <a:rPr lang="en-US" sz="1600" dirty="0" smtClean="0">
                <a:solidFill>
                  <a:prstClr val="black"/>
                </a:solidFill>
                <a:latin typeface="Times New Roman" panose="02020603050405020304" pitchFamily="18" charset="0"/>
                <a:cs typeface="Times New Roman" panose="02020603050405020304" pitchFamily="18" charset="0"/>
              </a:rPr>
              <a:t>solar max </a:t>
            </a:r>
            <a:r>
              <a:rPr lang="en-US" sz="1600" dirty="0">
                <a:solidFill>
                  <a:prstClr val="black"/>
                </a:solidFill>
                <a:latin typeface="Times New Roman" panose="02020603050405020304" pitchFamily="18" charset="0"/>
                <a:cs typeface="Times New Roman" panose="02020603050405020304" pitchFamily="18" charset="0"/>
              </a:rPr>
              <a:t>ranged from </a:t>
            </a:r>
            <a:r>
              <a:rPr lang="en-US" sz="1600" u="sng" dirty="0">
                <a:solidFill>
                  <a:srgbClr val="C00000"/>
                </a:solidFill>
                <a:latin typeface="Times New Roman" panose="02020603050405020304" pitchFamily="18" charset="0"/>
                <a:cs typeface="Times New Roman" panose="02020603050405020304" pitchFamily="18" charset="0"/>
              </a:rPr>
              <a:t>4.5 </a:t>
            </a:r>
            <a:r>
              <a:rPr lang="en-US" sz="1600" u="sng" dirty="0" err="1">
                <a:solidFill>
                  <a:srgbClr val="C00000"/>
                </a:solidFill>
                <a:latin typeface="Times New Roman" panose="02020603050405020304" pitchFamily="18" charset="0"/>
                <a:cs typeface="Times New Roman" panose="02020603050405020304" pitchFamily="18" charset="0"/>
              </a:rPr>
              <a:t>rads</a:t>
            </a:r>
            <a:r>
              <a:rPr lang="en-US" sz="1600" u="sng" dirty="0">
                <a:solidFill>
                  <a:srgbClr val="C00000"/>
                </a:solidFill>
                <a:latin typeface="Times New Roman" panose="02020603050405020304" pitchFamily="18" charset="0"/>
                <a:cs typeface="Times New Roman" panose="02020603050405020304" pitchFamily="18" charset="0"/>
              </a:rPr>
              <a:t> (Si) to 8.2 </a:t>
            </a:r>
            <a:r>
              <a:rPr lang="en-US" sz="1600" u="sng" dirty="0" err="1">
                <a:solidFill>
                  <a:srgbClr val="C00000"/>
                </a:solidFill>
                <a:latin typeface="Times New Roman" panose="02020603050405020304" pitchFamily="18" charset="0"/>
                <a:cs typeface="Times New Roman" panose="02020603050405020304" pitchFamily="18" charset="0"/>
              </a:rPr>
              <a:t>rads</a:t>
            </a:r>
            <a:r>
              <a:rPr lang="en-US" sz="1600" u="sng" dirty="0">
                <a:solidFill>
                  <a:srgbClr val="C00000"/>
                </a:solidFill>
                <a:latin typeface="Times New Roman" panose="02020603050405020304" pitchFamily="18" charset="0"/>
                <a:cs typeface="Times New Roman" panose="02020603050405020304" pitchFamily="18" charset="0"/>
              </a:rPr>
              <a:t> (Si) per year</a:t>
            </a:r>
            <a:r>
              <a:rPr lang="en-US" sz="1600" dirty="0">
                <a:solidFill>
                  <a:srgbClr val="C00000"/>
                </a:solidFill>
                <a:latin typeface="Times New Roman" panose="02020603050405020304" pitchFamily="18" charset="0"/>
                <a:cs typeface="Times New Roman" panose="02020603050405020304" pitchFamily="18" charset="0"/>
              </a:rPr>
              <a:t>. </a:t>
            </a:r>
            <a:endParaRPr lang="en-US" sz="1600" dirty="0" smtClean="0">
              <a:solidFill>
                <a:srgbClr val="C00000"/>
              </a:solidFill>
              <a:latin typeface="Times New Roman" panose="02020603050405020304" pitchFamily="18" charset="0"/>
              <a:cs typeface="Times New Roman" panose="02020603050405020304" pitchFamily="18" charset="0"/>
            </a:endParaRPr>
          </a:p>
          <a:p>
            <a:pPr marL="171450" indent="-171450">
              <a:spcBef>
                <a:spcPct val="20000"/>
              </a:spcBef>
              <a:buFont typeface="Arial" panose="020B0604020202020204" pitchFamily="34" charset="0"/>
              <a:buChar char="•"/>
            </a:pPr>
            <a:r>
              <a:rPr lang="en-US" sz="1600" dirty="0" smtClean="0">
                <a:solidFill>
                  <a:srgbClr val="C00000"/>
                </a:solidFill>
                <a:latin typeface="Times New Roman" panose="02020603050405020304" pitchFamily="18" charset="0"/>
                <a:cs typeface="Times New Roman" panose="02020603050405020304" pitchFamily="18" charset="0"/>
              </a:rPr>
              <a:t> </a:t>
            </a:r>
            <a:r>
              <a:rPr lang="en-US" sz="1600" dirty="0">
                <a:solidFill>
                  <a:prstClr val="black"/>
                </a:solidFill>
                <a:latin typeface="Times New Roman" panose="02020603050405020304" pitchFamily="18" charset="0"/>
                <a:cs typeface="Times New Roman" panose="02020603050405020304" pitchFamily="18" charset="0"/>
              </a:rPr>
              <a:t>DOSTEL (particle </a:t>
            </a:r>
            <a:r>
              <a:rPr lang="en-US" sz="1600" dirty="0" err="1">
                <a:solidFill>
                  <a:prstClr val="black"/>
                </a:solidFill>
                <a:latin typeface="Times New Roman" panose="02020603050405020304" pitchFamily="18" charset="0"/>
                <a:cs typeface="Times New Roman" panose="02020603050405020304" pitchFamily="18" charset="0"/>
              </a:rPr>
              <a:t>hodoscope</a:t>
            </a:r>
            <a:r>
              <a:rPr lang="en-US" sz="1600" dirty="0">
                <a:solidFill>
                  <a:prstClr val="black"/>
                </a:solidFill>
                <a:latin typeface="Times New Roman" panose="02020603050405020304" pitchFamily="18" charset="0"/>
                <a:cs typeface="Times New Roman" panose="02020603050405020304" pitchFamily="18" charset="0"/>
              </a:rPr>
              <a:t>) measurements averaged to </a:t>
            </a:r>
            <a:r>
              <a:rPr lang="en-US" sz="1600" u="sng" dirty="0">
                <a:solidFill>
                  <a:srgbClr val="C00000"/>
                </a:solidFill>
                <a:latin typeface="Times New Roman" panose="02020603050405020304" pitchFamily="18" charset="0"/>
                <a:cs typeface="Times New Roman" panose="02020603050405020304" pitchFamily="18" charset="0"/>
              </a:rPr>
              <a:t>7.1 </a:t>
            </a:r>
            <a:r>
              <a:rPr lang="en-US" sz="1600" u="sng" dirty="0" err="1">
                <a:solidFill>
                  <a:srgbClr val="C00000"/>
                </a:solidFill>
                <a:latin typeface="Times New Roman" panose="02020603050405020304" pitchFamily="18" charset="0"/>
                <a:cs typeface="Times New Roman" panose="02020603050405020304" pitchFamily="18" charset="0"/>
              </a:rPr>
              <a:t>rads</a:t>
            </a:r>
            <a:r>
              <a:rPr lang="en-US" sz="1600" u="sng" dirty="0">
                <a:solidFill>
                  <a:srgbClr val="C00000"/>
                </a:solidFill>
                <a:latin typeface="Times New Roman" panose="02020603050405020304" pitchFamily="18" charset="0"/>
                <a:cs typeface="Times New Roman" panose="02020603050405020304" pitchFamily="18" charset="0"/>
              </a:rPr>
              <a:t> Si per year </a:t>
            </a:r>
            <a:r>
              <a:rPr lang="en-US" sz="1600" dirty="0">
                <a:solidFill>
                  <a:prstClr val="black"/>
                </a:solidFill>
                <a:latin typeface="Times New Roman" panose="02020603050405020304" pitchFamily="18" charset="0"/>
                <a:cs typeface="Times New Roman" panose="02020603050405020304" pitchFamily="18" charset="0"/>
              </a:rPr>
              <a:t>(Reitz et </a:t>
            </a:r>
            <a:r>
              <a:rPr lang="en-US" sz="1600" dirty="0" smtClean="0">
                <a:solidFill>
                  <a:prstClr val="black"/>
                </a:solidFill>
                <a:latin typeface="Times New Roman" panose="02020603050405020304" pitchFamily="18" charset="0"/>
                <a:cs typeface="Times New Roman" panose="02020603050405020304" pitchFamily="18" charset="0"/>
              </a:rPr>
              <a:t>al., </a:t>
            </a:r>
            <a:r>
              <a:rPr lang="en-US" sz="1600" dirty="0">
                <a:solidFill>
                  <a:prstClr val="black"/>
                </a:solidFill>
                <a:latin typeface="Times New Roman" panose="02020603050405020304" pitchFamily="18" charset="0"/>
                <a:cs typeface="Times New Roman" panose="02020603050405020304" pitchFamily="18" charset="0"/>
              </a:rPr>
              <a:t>AIAA 2001-4903) </a:t>
            </a:r>
          </a:p>
          <a:p>
            <a:pPr marL="171450" indent="-171450">
              <a:spcBef>
                <a:spcPct val="20000"/>
              </a:spcBef>
              <a:buFont typeface="Arial" panose="020B0604020202020204" pitchFamily="34" charset="0"/>
              <a:buChar char="•"/>
            </a:pPr>
            <a:r>
              <a:rPr lang="en-US" sz="1600" dirty="0">
                <a:solidFill>
                  <a:prstClr val="black"/>
                </a:solidFill>
                <a:latin typeface="Times New Roman" panose="02020603050405020304" pitchFamily="18" charset="0"/>
                <a:cs typeface="Times New Roman" panose="02020603050405020304" pitchFamily="18" charset="0"/>
              </a:rPr>
              <a:t>In-flight solar </a:t>
            </a:r>
            <a:r>
              <a:rPr lang="en-US" sz="1600" dirty="0" smtClean="0">
                <a:solidFill>
                  <a:prstClr val="black"/>
                </a:solidFill>
                <a:latin typeface="Times New Roman" panose="02020603050405020304" pitchFamily="18" charset="0"/>
                <a:cs typeface="Times New Roman" panose="02020603050405020304" pitchFamily="18" charset="0"/>
              </a:rPr>
              <a:t>max </a:t>
            </a:r>
            <a:r>
              <a:rPr lang="en-US" sz="1600" dirty="0">
                <a:solidFill>
                  <a:prstClr val="black"/>
                </a:solidFill>
                <a:latin typeface="Times New Roman" panose="02020603050405020304" pitchFamily="18" charset="0"/>
                <a:cs typeface="Times New Roman" panose="02020603050405020304" pitchFamily="18" charset="0"/>
              </a:rPr>
              <a:t>measurements (</a:t>
            </a:r>
            <a:r>
              <a:rPr lang="en-US" sz="1600" dirty="0" err="1">
                <a:solidFill>
                  <a:prstClr val="black"/>
                </a:solidFill>
                <a:latin typeface="Times New Roman" panose="02020603050405020304" pitchFamily="18" charset="0"/>
                <a:cs typeface="Times New Roman" panose="02020603050405020304" pitchFamily="18" charset="0"/>
              </a:rPr>
              <a:t>Kodiara</a:t>
            </a:r>
            <a:r>
              <a:rPr lang="en-US" sz="1600" dirty="0">
                <a:solidFill>
                  <a:prstClr val="black"/>
                </a:solidFill>
                <a:latin typeface="Times New Roman" panose="02020603050405020304" pitchFamily="18" charset="0"/>
                <a:cs typeface="Times New Roman" panose="02020603050405020304" pitchFamily="18" charset="0"/>
              </a:rPr>
              <a:t> </a:t>
            </a:r>
            <a:r>
              <a:rPr lang="en-US" sz="1600" dirty="0" smtClean="0">
                <a:solidFill>
                  <a:prstClr val="black"/>
                </a:solidFill>
                <a:latin typeface="Times New Roman" panose="02020603050405020304" pitchFamily="18" charset="0"/>
                <a:cs typeface="Times New Roman" panose="02020603050405020304" pitchFamily="18" charset="0"/>
              </a:rPr>
              <a:t>et al., </a:t>
            </a:r>
            <a:r>
              <a:rPr lang="en-US" sz="1600" dirty="0">
                <a:solidFill>
                  <a:prstClr val="black"/>
                </a:solidFill>
                <a:latin typeface="Times New Roman" panose="02020603050405020304" pitchFamily="18" charset="0"/>
                <a:cs typeface="Times New Roman" panose="02020603050405020304" pitchFamily="18" charset="0"/>
              </a:rPr>
              <a:t>2013) </a:t>
            </a:r>
            <a:r>
              <a:rPr lang="en-US" sz="1600" u="sng" dirty="0">
                <a:solidFill>
                  <a:srgbClr val="C00000"/>
                </a:solidFill>
                <a:latin typeface="Times New Roman" panose="02020603050405020304" pitchFamily="18" charset="0"/>
                <a:cs typeface="Times New Roman" panose="02020603050405020304" pitchFamily="18" charset="0"/>
              </a:rPr>
              <a:t>11.1 </a:t>
            </a:r>
            <a:r>
              <a:rPr lang="en-US" sz="1600" u="sng" dirty="0" err="1">
                <a:solidFill>
                  <a:srgbClr val="C00000"/>
                </a:solidFill>
                <a:latin typeface="Times New Roman" panose="02020603050405020304" pitchFamily="18" charset="0"/>
                <a:cs typeface="Times New Roman" panose="02020603050405020304" pitchFamily="18" charset="0"/>
              </a:rPr>
              <a:t>rads</a:t>
            </a:r>
            <a:r>
              <a:rPr lang="en-US" sz="1600" u="sng" dirty="0">
                <a:solidFill>
                  <a:srgbClr val="C00000"/>
                </a:solidFill>
                <a:latin typeface="Times New Roman" panose="02020603050405020304" pitchFamily="18" charset="0"/>
                <a:cs typeface="Times New Roman" panose="02020603050405020304" pitchFamily="18" charset="0"/>
              </a:rPr>
              <a:t> (H2O)/year ~ </a:t>
            </a:r>
            <a:r>
              <a:rPr lang="en-US" sz="1600" u="sng" dirty="0" smtClean="0">
                <a:solidFill>
                  <a:srgbClr val="C00000"/>
                </a:solidFill>
                <a:latin typeface="Times New Roman" panose="02020603050405020304" pitchFamily="18" charset="0"/>
                <a:cs typeface="Times New Roman" panose="02020603050405020304" pitchFamily="18" charset="0"/>
              </a:rPr>
              <a:t>8.6 </a:t>
            </a:r>
            <a:r>
              <a:rPr lang="en-US" sz="1600" u="sng" dirty="0" err="1">
                <a:solidFill>
                  <a:srgbClr val="C00000"/>
                </a:solidFill>
                <a:latin typeface="Times New Roman" panose="02020603050405020304" pitchFamily="18" charset="0"/>
                <a:cs typeface="Times New Roman" panose="02020603050405020304" pitchFamily="18" charset="0"/>
              </a:rPr>
              <a:t>rads</a:t>
            </a:r>
            <a:r>
              <a:rPr lang="en-US" sz="1600" u="sng" dirty="0">
                <a:solidFill>
                  <a:srgbClr val="C00000"/>
                </a:solidFill>
                <a:latin typeface="Times New Roman" panose="02020603050405020304" pitchFamily="18" charset="0"/>
                <a:cs typeface="Times New Roman" panose="02020603050405020304" pitchFamily="18" charset="0"/>
              </a:rPr>
              <a:t> (Si)/year</a:t>
            </a:r>
          </a:p>
        </p:txBody>
      </p:sp>
      <p:pic>
        <p:nvPicPr>
          <p:cNvPr id="6" name="5201332C6F1108028451119677440_29b2781c643.1.0.8073524775796313409">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243512" y="2135638"/>
            <a:ext cx="3657600" cy="3657600"/>
          </a:xfrm>
          <a:prstGeom prst="rect">
            <a:avLst/>
          </a:prstGeom>
        </p:spPr>
      </p:pic>
    </p:spTree>
    <p:extLst>
      <p:ext uri="{BB962C8B-B14F-4D97-AF65-F5344CB8AC3E}">
        <p14:creationId xmlns:p14="http://schemas.microsoft.com/office/powerpoint/2010/main" val="2958065327"/>
      </p:ext>
    </p:extLst>
  </p:cSld>
  <p:clrMapOvr>
    <a:masterClrMapping/>
  </p:clrMapOvr>
  <mc:AlternateContent xmlns:mc="http://schemas.openxmlformats.org/markup-compatibility/2006">
    <mc:Choice xmlns:p14="http://schemas.microsoft.com/office/powerpoint/2010/main" Requires="p14">
      <p:transition spd="slow" p14:dur="2000" advTm="145873"/>
    </mc:Choice>
    <mc:Fallback>
      <p:transition spd="slow" advTm="145873"/>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extLst>
    <p:ext uri="{E180D4A7-C9FB-4DFB-919C-405C955672EB}">
      <p14:showEvtLst xmlns:p14="http://schemas.microsoft.com/office/powerpoint/2010/main">
        <p14:playEvt time="130321" objId="6"/>
        <p14:stopEvt time="136457" objId="6"/>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098658" y="189681"/>
            <a:ext cx="4929159" cy="1116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ISS Shielding Performance </a:t>
            </a:r>
            <a:endParaRPr lang="en-US" altLang="en-US" sz="2400" b="1" i="0" kern="0" dirty="0">
              <a:solidFill>
                <a:schemeClr val="bg1"/>
              </a:solidFill>
              <a:latin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a:solidFill>
                  <a:schemeClr val="bg1"/>
                </a:solidFill>
                <a:latin typeface="Times New Roman" panose="02020603050405020304" pitchFamily="18" charset="0"/>
                <a:cs typeface="Times New Roman" panose="02020603050405020304" pitchFamily="18" charset="0"/>
              </a:rPr>
              <a:t>I</a:t>
            </a:r>
            <a:r>
              <a:rPr lang="en-US" altLang="en-US" sz="2400" b="1" i="0" kern="0" dirty="0" smtClean="0">
                <a:solidFill>
                  <a:schemeClr val="bg1"/>
                </a:solidFill>
                <a:latin typeface="Times New Roman" panose="02020603050405020304" pitchFamily="18" charset="0"/>
                <a:cs typeface="Times New Roman" panose="02020603050405020304" pitchFamily="18" charset="0"/>
              </a:rPr>
              <a:t>nternal to Pressurized Elements </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a:solidFill>
                  <a:schemeClr val="bg1"/>
                </a:solidFill>
                <a:latin typeface="Times New Roman" panose="02020603050405020304" pitchFamily="18" charset="0"/>
                <a:cs typeface="Times New Roman" panose="02020603050405020304" pitchFamily="18" charset="0"/>
              </a:rPr>
              <a:t>S</a:t>
            </a:r>
            <a:r>
              <a:rPr lang="en-US" altLang="en-US" sz="2400" b="1" i="0" kern="0" dirty="0" smtClean="0">
                <a:solidFill>
                  <a:schemeClr val="bg1"/>
                </a:solidFill>
                <a:latin typeface="Times New Roman" panose="02020603050405020304" pitchFamily="18" charset="0"/>
                <a:cs typeface="Times New Roman" panose="02020603050405020304" pitchFamily="18" charset="0"/>
              </a:rPr>
              <a:t>econdary Neutrons</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36</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4273" y="3000193"/>
            <a:ext cx="5501140" cy="3013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2882667268"/>
              </p:ext>
            </p:extLst>
          </p:nvPr>
        </p:nvGraphicFramePr>
        <p:xfrm>
          <a:off x="1857781" y="1613230"/>
          <a:ext cx="6193224" cy="1318260"/>
        </p:xfrm>
        <a:graphic>
          <a:graphicData uri="http://schemas.openxmlformats.org/drawingml/2006/table">
            <a:tbl>
              <a:tblPr firstRow="1" bandRow="1">
                <a:tableStyleId>{0E3FDE45-AF77-4B5C-9715-49D594BDF05E}</a:tableStyleId>
              </a:tblPr>
              <a:tblGrid>
                <a:gridCol w="740775">
                  <a:extLst>
                    <a:ext uri="{9D8B030D-6E8A-4147-A177-3AD203B41FA5}">
                      <a16:colId xmlns:a16="http://schemas.microsoft.com/office/drawing/2014/main" val="20000"/>
                    </a:ext>
                  </a:extLst>
                </a:gridCol>
                <a:gridCol w="845890">
                  <a:extLst>
                    <a:ext uri="{9D8B030D-6E8A-4147-A177-3AD203B41FA5}">
                      <a16:colId xmlns:a16="http://schemas.microsoft.com/office/drawing/2014/main" val="20001"/>
                    </a:ext>
                  </a:extLst>
                </a:gridCol>
                <a:gridCol w="501417">
                  <a:extLst>
                    <a:ext uri="{9D8B030D-6E8A-4147-A177-3AD203B41FA5}">
                      <a16:colId xmlns:a16="http://schemas.microsoft.com/office/drawing/2014/main" val="20002"/>
                    </a:ext>
                  </a:extLst>
                </a:gridCol>
                <a:gridCol w="798526">
                  <a:extLst>
                    <a:ext uri="{9D8B030D-6E8A-4147-A177-3AD203B41FA5}">
                      <a16:colId xmlns:a16="http://schemas.microsoft.com/office/drawing/2014/main" val="20003"/>
                    </a:ext>
                  </a:extLst>
                </a:gridCol>
                <a:gridCol w="877621">
                  <a:extLst>
                    <a:ext uri="{9D8B030D-6E8A-4147-A177-3AD203B41FA5}">
                      <a16:colId xmlns:a16="http://schemas.microsoft.com/office/drawing/2014/main" val="20004"/>
                    </a:ext>
                  </a:extLst>
                </a:gridCol>
                <a:gridCol w="1000965">
                  <a:extLst>
                    <a:ext uri="{9D8B030D-6E8A-4147-A177-3AD203B41FA5}">
                      <a16:colId xmlns:a16="http://schemas.microsoft.com/office/drawing/2014/main" val="20005"/>
                    </a:ext>
                  </a:extLst>
                </a:gridCol>
                <a:gridCol w="1428030">
                  <a:extLst>
                    <a:ext uri="{9D8B030D-6E8A-4147-A177-3AD203B41FA5}">
                      <a16:colId xmlns:a16="http://schemas.microsoft.com/office/drawing/2014/main" val="20006"/>
                    </a:ext>
                  </a:extLst>
                </a:gridCol>
              </a:tblGrid>
              <a:tr h="288305">
                <a:tc>
                  <a:txBody>
                    <a:bodyPr/>
                    <a:lstStyle/>
                    <a:p>
                      <a:pPr algn="ctr" fontAlgn="b"/>
                      <a:r>
                        <a:rPr lang="en-US" sz="1400" u="none" strike="noStrike" dirty="0">
                          <a:solidFill>
                            <a:schemeClr val="tx1"/>
                          </a:solidFill>
                          <a:effectLst/>
                        </a:rPr>
                        <a:t>Mission</a:t>
                      </a:r>
                      <a:endParaRPr lang="en-US" sz="1400" b="1"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Date</a:t>
                      </a:r>
                      <a:endParaRPr lang="en-US" sz="1400" b="1"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Solar Cycle</a:t>
                      </a:r>
                      <a:endParaRPr lang="en-US" sz="1400" b="1"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Altitude (km)</a:t>
                      </a:r>
                      <a:endParaRPr lang="en-US" sz="1400" b="1"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Inclination</a:t>
                      </a:r>
                      <a:endParaRPr lang="en-US" sz="1400" b="1"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Shielding (g/cm</a:t>
                      </a:r>
                      <a:r>
                        <a:rPr lang="en-US" sz="1400" u="none" strike="noStrike" baseline="30000" dirty="0">
                          <a:solidFill>
                            <a:schemeClr val="tx1"/>
                          </a:solidFill>
                          <a:effectLst/>
                        </a:rPr>
                        <a:t>2</a:t>
                      </a:r>
                      <a:r>
                        <a:rPr lang="en-US" sz="1400" u="none" strike="noStrike" dirty="0">
                          <a:solidFill>
                            <a:schemeClr val="tx1"/>
                          </a:solidFill>
                          <a:effectLst/>
                        </a:rPr>
                        <a:t>)</a:t>
                      </a:r>
                      <a:endParaRPr lang="en-US" sz="1400" b="1"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Neutron Detector</a:t>
                      </a:r>
                      <a:endParaRPr lang="en-US" sz="1400" b="1" i="0" u="none" strike="noStrike" dirty="0">
                        <a:solidFill>
                          <a:schemeClr val="tx1"/>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0"/>
                  </a:ext>
                </a:extLst>
              </a:tr>
              <a:tr h="146681">
                <a:tc>
                  <a:txBody>
                    <a:bodyPr/>
                    <a:lstStyle/>
                    <a:p>
                      <a:pPr algn="ctr" fontAlgn="b"/>
                      <a:r>
                        <a:rPr lang="en-US" sz="1400" u="none" strike="noStrike">
                          <a:solidFill>
                            <a:schemeClr val="tx1"/>
                          </a:solidFill>
                          <a:effectLst/>
                        </a:rPr>
                        <a:t>STS-28</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8/8/1989</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22</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302</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57°</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20-50</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Bonner Ball</a:t>
                      </a:r>
                      <a:endParaRPr lang="en-US" sz="1400" b="0" i="0" u="none" strike="noStrike" dirty="0">
                        <a:solidFill>
                          <a:schemeClr val="tx1"/>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1"/>
                  </a:ext>
                </a:extLst>
              </a:tr>
              <a:tr h="146681">
                <a:tc>
                  <a:txBody>
                    <a:bodyPr/>
                    <a:lstStyle/>
                    <a:p>
                      <a:pPr algn="ctr" fontAlgn="b"/>
                      <a:r>
                        <a:rPr lang="en-US" sz="1400" u="none" strike="noStrike">
                          <a:solidFill>
                            <a:schemeClr val="tx1"/>
                          </a:solidFill>
                          <a:effectLst/>
                        </a:rPr>
                        <a:t>STS-36</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2/28/1990</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22</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246</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62°</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20-50</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Bonner Ball</a:t>
                      </a:r>
                      <a:endParaRPr lang="en-US" sz="1400" b="0" i="0" u="none" strike="noStrike" dirty="0">
                        <a:solidFill>
                          <a:schemeClr val="tx1"/>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2"/>
                  </a:ext>
                </a:extLst>
              </a:tr>
              <a:tr h="146681">
                <a:tc>
                  <a:txBody>
                    <a:bodyPr/>
                    <a:lstStyle/>
                    <a:p>
                      <a:pPr algn="ctr" fontAlgn="b"/>
                      <a:r>
                        <a:rPr lang="en-US" sz="1400" u="none" strike="noStrike">
                          <a:solidFill>
                            <a:schemeClr val="tx1"/>
                          </a:solidFill>
                          <a:effectLst/>
                        </a:rPr>
                        <a:t>Mir</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1990-1992</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22</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354-374</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51.6°</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40</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Fission Foil</a:t>
                      </a:r>
                      <a:endParaRPr lang="en-US" sz="1400" b="0" i="0" u="none" strike="noStrike" dirty="0">
                        <a:solidFill>
                          <a:schemeClr val="tx1"/>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3"/>
                  </a:ext>
                </a:extLst>
              </a:tr>
              <a:tr h="146681">
                <a:tc>
                  <a:txBody>
                    <a:bodyPr/>
                    <a:lstStyle/>
                    <a:p>
                      <a:pPr algn="ctr" fontAlgn="b"/>
                      <a:r>
                        <a:rPr lang="en-US" sz="1400" u="none" strike="noStrike" dirty="0">
                          <a:solidFill>
                            <a:schemeClr val="tx1"/>
                          </a:solidFill>
                          <a:effectLst/>
                        </a:rPr>
                        <a:t>ISS</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2001</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23</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b="0" i="0" u="none" strike="noStrike" dirty="0" smtClean="0">
                          <a:solidFill>
                            <a:schemeClr val="tx1"/>
                          </a:solidFill>
                          <a:effectLst/>
                          <a:latin typeface="Calibri" panose="020F0502020204030204" pitchFamily="34" charset="0"/>
                        </a:rPr>
                        <a:t>-</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b="0" i="0" u="none" strike="noStrike" dirty="0" smtClean="0">
                          <a:solidFill>
                            <a:schemeClr val="tx1"/>
                          </a:solidFill>
                          <a:effectLst/>
                          <a:latin typeface="Calibri" panose="020F0502020204030204" pitchFamily="34" charset="0"/>
                        </a:rPr>
                        <a:t>-</a:t>
                      </a:r>
                      <a:endParaRPr lang="en-US" sz="1400" b="0" i="0" u="none" strike="noStrike" dirty="0">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a:solidFill>
                            <a:schemeClr val="tx1"/>
                          </a:solidFill>
                          <a:effectLst/>
                        </a:rPr>
                        <a:t>20-50</a:t>
                      </a:r>
                      <a:endParaRPr lang="en-US" sz="1400" b="0" i="0" u="none" strike="noStrike">
                        <a:solidFill>
                          <a:schemeClr val="tx1"/>
                        </a:solidFill>
                        <a:effectLst/>
                        <a:latin typeface="Calibri" panose="020F0502020204030204" pitchFamily="34" charset="0"/>
                      </a:endParaRPr>
                    </a:p>
                  </a:txBody>
                  <a:tcPr marL="7620" marR="7620" marT="7620" marB="0" anchor="b"/>
                </a:tc>
                <a:tc>
                  <a:txBody>
                    <a:bodyPr/>
                    <a:lstStyle/>
                    <a:p>
                      <a:pPr algn="ctr" fontAlgn="b"/>
                      <a:r>
                        <a:rPr lang="en-US" sz="1400" u="none" strike="noStrike" dirty="0">
                          <a:solidFill>
                            <a:schemeClr val="tx1"/>
                          </a:solidFill>
                          <a:effectLst/>
                        </a:rPr>
                        <a:t>Bonner Ball</a:t>
                      </a:r>
                      <a:endParaRPr lang="en-US" sz="1400" b="0" i="0" u="none" strike="noStrike" dirty="0">
                        <a:solidFill>
                          <a:schemeClr val="tx1"/>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10004"/>
                  </a:ext>
                </a:extLst>
              </a:tr>
            </a:tbl>
          </a:graphicData>
        </a:graphic>
      </p:graphicFrame>
      <p:sp>
        <p:nvSpPr>
          <p:cNvPr id="6" name="Rectangle 5"/>
          <p:cNvSpPr/>
          <p:nvPr/>
        </p:nvSpPr>
        <p:spPr>
          <a:xfrm>
            <a:off x="169816" y="3061862"/>
            <a:ext cx="3004457" cy="3785652"/>
          </a:xfrm>
          <a:prstGeom prst="rect">
            <a:avLst/>
          </a:prstGeom>
        </p:spPr>
        <p:txBody>
          <a:bodyPr wrap="square">
            <a:spAutoFit/>
          </a:bodyPr>
          <a:lstStyle/>
          <a:p>
            <a:pPr marL="285750"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Good agreement from 0.01 MeV to 100 MeV</a:t>
            </a:r>
          </a:p>
          <a:p>
            <a:pPr marL="285750"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Unknown whether agreement will continue at higher energies</a:t>
            </a:r>
          </a:p>
          <a:p>
            <a:pPr marL="285750"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STS neutron flux consistently lower than ISS and Mir</a:t>
            </a:r>
          </a:p>
          <a:p>
            <a:pPr marL="742950" lvl="1"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May be </a:t>
            </a:r>
            <a:r>
              <a:rPr lang="en-US" sz="1600" dirty="0" smtClean="0">
                <a:latin typeface="Times New Roman" panose="02020603050405020304" pitchFamily="18" charset="0"/>
                <a:cs typeface="Times New Roman" panose="02020603050405020304" pitchFamily="18" charset="0"/>
              </a:rPr>
              <a:t>a result of detector </a:t>
            </a:r>
            <a:r>
              <a:rPr lang="en-US" sz="1600" dirty="0">
                <a:latin typeface="Times New Roman" panose="02020603050405020304" pitchFamily="18" charset="0"/>
                <a:cs typeface="Times New Roman" panose="02020603050405020304" pitchFamily="18" charset="0"/>
              </a:rPr>
              <a:t>locations and </a:t>
            </a:r>
            <a:r>
              <a:rPr lang="en-US" sz="1600" dirty="0" smtClean="0">
                <a:latin typeface="Times New Roman" panose="02020603050405020304" pitchFamily="18" charset="0"/>
                <a:cs typeface="Times New Roman" panose="02020603050405020304" pitchFamily="18" charset="0"/>
              </a:rPr>
              <a:t>less shielding </a:t>
            </a:r>
            <a:r>
              <a:rPr lang="en-US" sz="1600" dirty="0">
                <a:latin typeface="Times New Roman" panose="02020603050405020304" pitchFamily="18" charset="0"/>
                <a:cs typeface="Times New Roman" panose="02020603050405020304" pitchFamily="18" charset="0"/>
              </a:rPr>
              <a:t>at those locations</a:t>
            </a:r>
          </a:p>
          <a:p>
            <a:pPr marL="285750"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Some uncertainty in vehicle thickness and neutron detector locations from the experimental data</a:t>
            </a:r>
          </a:p>
        </p:txBody>
      </p:sp>
      <p:sp>
        <p:nvSpPr>
          <p:cNvPr id="5" name="Rectangle 4"/>
          <p:cNvSpPr/>
          <p:nvPr/>
        </p:nvSpPr>
        <p:spPr>
          <a:xfrm>
            <a:off x="3268946" y="6089463"/>
            <a:ext cx="5117504" cy="707886"/>
          </a:xfrm>
          <a:prstGeom prst="rect">
            <a:avLst/>
          </a:prstGeom>
        </p:spPr>
        <p:txBody>
          <a:bodyPr wrap="square">
            <a:spAutoFit/>
          </a:bodyPr>
          <a:lstStyle/>
          <a:p>
            <a:pPr>
              <a:spcBef>
                <a:spcPts val="0"/>
              </a:spcBef>
            </a:pPr>
            <a:r>
              <a:rPr lang="en-US" sz="1000" dirty="0">
                <a:latin typeface="Times New Roman" panose="02020603050405020304" pitchFamily="18" charset="0"/>
                <a:cs typeface="Times New Roman" panose="02020603050405020304" pitchFamily="18" charset="0"/>
              </a:rPr>
              <a:t>Kristina Rojdev, </a:t>
            </a:r>
            <a:r>
              <a:rPr lang="en-US" sz="1000" dirty="0" smtClean="0">
                <a:latin typeface="Times New Roman" panose="02020603050405020304" pitchFamily="18" charset="0"/>
                <a:cs typeface="Times New Roman" panose="02020603050405020304" pitchFamily="18" charset="0"/>
              </a:rPr>
              <a:t>NASA-JSC, Brandon </a:t>
            </a:r>
            <a:r>
              <a:rPr lang="en-US" sz="1000" dirty="0" err="1">
                <a:latin typeface="Times New Roman" panose="02020603050405020304" pitchFamily="18" charset="0"/>
                <a:cs typeface="Times New Roman" panose="02020603050405020304" pitchFamily="18" charset="0"/>
              </a:rPr>
              <a:t>Reddell</a:t>
            </a:r>
            <a:r>
              <a:rPr lang="en-US" sz="1000" dirty="0">
                <a:latin typeface="Times New Roman" panose="02020603050405020304" pitchFamily="18" charset="0"/>
                <a:cs typeface="Times New Roman" panose="02020603050405020304" pitchFamily="18" charset="0"/>
              </a:rPr>
              <a:t>, </a:t>
            </a:r>
            <a:r>
              <a:rPr lang="en-US" sz="1000" dirty="0" smtClean="0">
                <a:latin typeface="Times New Roman" panose="02020603050405020304" pitchFamily="18" charset="0"/>
                <a:cs typeface="Times New Roman" panose="02020603050405020304" pitchFamily="18" charset="0"/>
              </a:rPr>
              <a:t>NASA-JSC Steve </a:t>
            </a:r>
            <a:r>
              <a:rPr lang="en-US" sz="1000" dirty="0">
                <a:latin typeface="Times New Roman" panose="02020603050405020304" pitchFamily="18" charset="0"/>
                <a:cs typeface="Times New Roman" panose="02020603050405020304" pitchFamily="18" charset="0"/>
              </a:rPr>
              <a:t>Koontz, </a:t>
            </a:r>
            <a:r>
              <a:rPr lang="en-US" sz="1000" dirty="0" smtClean="0">
                <a:latin typeface="Times New Roman" panose="02020603050405020304" pitchFamily="18" charset="0"/>
                <a:cs typeface="Times New Roman" panose="02020603050405020304" pitchFamily="18" charset="0"/>
              </a:rPr>
              <a:t>NASA-JSC,</a:t>
            </a:r>
          </a:p>
          <a:p>
            <a:pPr>
              <a:spcBef>
                <a:spcPts val="0"/>
              </a:spcBef>
            </a:pPr>
            <a:r>
              <a:rPr lang="en-US" sz="1000" dirty="0" smtClean="0">
                <a:latin typeface="Times New Roman" panose="02020603050405020304" pitchFamily="18" charset="0"/>
                <a:cs typeface="Times New Roman" panose="02020603050405020304" pitchFamily="18" charset="0"/>
              </a:rPr>
              <a:t>William </a:t>
            </a:r>
            <a:r>
              <a:rPr lang="en-US" sz="1000" dirty="0">
                <a:latin typeface="Times New Roman" panose="02020603050405020304" pitchFamily="18" charset="0"/>
                <a:cs typeface="Times New Roman" panose="02020603050405020304" pitchFamily="18" charset="0"/>
              </a:rPr>
              <a:t>Atwell, Boeing Technical Fellow, </a:t>
            </a:r>
            <a:r>
              <a:rPr lang="en-US" sz="1000" dirty="0" smtClean="0">
                <a:latin typeface="Times New Roman" panose="02020603050405020304" pitchFamily="18" charset="0"/>
                <a:cs typeface="Times New Roman" panose="02020603050405020304" pitchFamily="18" charset="0"/>
              </a:rPr>
              <a:t>Retired, Paul </a:t>
            </a:r>
            <a:r>
              <a:rPr lang="en-US" sz="1000" dirty="0">
                <a:latin typeface="Times New Roman" panose="02020603050405020304" pitchFamily="18" charset="0"/>
                <a:cs typeface="Times New Roman" panose="02020603050405020304" pitchFamily="18" charset="0"/>
              </a:rPr>
              <a:t>Boeder, Boeing Research &amp; Technology (Now with JPL</a:t>
            </a:r>
            <a:r>
              <a:rPr lang="en-US" sz="1000" dirty="0" smtClean="0">
                <a:latin typeface="Times New Roman" panose="02020603050405020304" pitchFamily="18" charset="0"/>
                <a:cs typeface="Times New Roman" panose="02020603050405020304" pitchFamily="18" charset="0"/>
              </a:rPr>
              <a:t>); “</a:t>
            </a:r>
            <a:r>
              <a:rPr lang="en-US" sz="1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Investigation </a:t>
            </a:r>
            <a:r>
              <a:rPr lang="en-US" sz="1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Secondary Neutron Production in Large Space Vehicles for Deep </a:t>
            </a:r>
            <a:r>
              <a:rPr lang="en-US" sz="1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Space,”  AIAA Space 2016, </a:t>
            </a:r>
            <a:r>
              <a:rPr lang="en-US" sz="1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1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onference </a:t>
            </a:r>
            <a:r>
              <a:rPr lang="en-US" sz="1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
            </a:r>
            <a:r>
              <a:rPr lang="en-US" sz="1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roceedings</a:t>
            </a:r>
            <a:endParaRPr lang="en-US"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996289"/>
      </p:ext>
    </p:extLst>
  </p:cSld>
  <p:clrMapOvr>
    <a:masterClrMapping/>
  </p:clrMapOvr>
  <mc:AlternateContent xmlns:mc="http://schemas.openxmlformats.org/markup-compatibility/2006">
    <mc:Choice xmlns:p14="http://schemas.microsoft.com/office/powerpoint/2010/main" Requires="p14">
      <p:transition spd="slow" p14:dur="2000" advTm="47287"/>
    </mc:Choice>
    <mc:Fallback>
      <p:transition spd="slow" advTm="4728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24120" y="374143"/>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GCR Nuclear Collisions:</a:t>
            </a:r>
            <a:br>
              <a:rPr lang="en-US" sz="2700" b="1" kern="0" dirty="0" smtClean="0">
                <a:ea typeface="+mn-ea"/>
              </a:rPr>
            </a:br>
            <a:r>
              <a:rPr lang="en-US" sz="2700" b="1" kern="0" dirty="0" smtClean="0">
                <a:ea typeface="+mn-ea"/>
              </a:rPr>
              <a:t> Secondary </a:t>
            </a:r>
            <a:r>
              <a:rPr lang="en-US" sz="2700" b="1" kern="0" dirty="0">
                <a:ea typeface="+mn-ea"/>
              </a:rPr>
              <a:t>P</a:t>
            </a:r>
            <a:r>
              <a:rPr lang="en-US" sz="2700" b="1" kern="0" dirty="0" smtClean="0">
                <a:ea typeface="+mn-ea"/>
              </a:rPr>
              <a:t>article </a:t>
            </a:r>
            <a:r>
              <a:rPr lang="en-US" sz="2700" b="1" kern="0" dirty="0">
                <a:ea typeface="+mn-ea"/>
              </a:rPr>
              <a:t>S</a:t>
            </a:r>
            <a:r>
              <a:rPr lang="en-US" sz="2700" b="1" kern="0" dirty="0" smtClean="0">
                <a:ea typeface="+mn-ea"/>
              </a:rPr>
              <a:t>howers and Shielding </a:t>
            </a:r>
            <a:r>
              <a:rPr lang="en-US" sz="2700" b="1" kern="0" dirty="0">
                <a:ea typeface="+mn-ea"/>
              </a:rPr>
              <a:t>E</a:t>
            </a:r>
            <a:r>
              <a:rPr lang="en-US" sz="2700" b="1" kern="0" dirty="0" smtClean="0">
                <a:ea typeface="+mn-ea"/>
              </a:rPr>
              <a:t>ffectiveness</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37</a:t>
            </a:fld>
            <a:endParaRPr lang="en-US" dirty="0"/>
          </a:p>
        </p:txBody>
      </p:sp>
      <p:pic>
        <p:nvPicPr>
          <p:cNvPr id="5" name="Picture 4"/>
          <p:cNvPicPr>
            <a:picLocks noChangeAspect="1"/>
          </p:cNvPicPr>
          <p:nvPr/>
        </p:nvPicPr>
        <p:blipFill>
          <a:blip r:embed="rId2"/>
          <a:stretch>
            <a:fillRect/>
          </a:stretch>
        </p:blipFill>
        <p:spPr>
          <a:xfrm>
            <a:off x="878681" y="1672600"/>
            <a:ext cx="7093743" cy="5048875"/>
          </a:xfrm>
          <a:prstGeom prst="rect">
            <a:avLst/>
          </a:prstGeom>
        </p:spPr>
      </p:pic>
    </p:spTree>
    <p:extLst>
      <p:ext uri="{BB962C8B-B14F-4D97-AF65-F5344CB8AC3E}">
        <p14:creationId xmlns:p14="http://schemas.microsoft.com/office/powerpoint/2010/main" val="3934425801"/>
      </p:ext>
    </p:extLst>
  </p:cSld>
  <p:clrMapOvr>
    <a:masterClrMapping/>
  </p:clrMapOvr>
  <mc:AlternateContent xmlns:mc="http://schemas.openxmlformats.org/markup-compatibility/2006">
    <mc:Choice xmlns:p14="http://schemas.microsoft.com/office/powerpoint/2010/main" Requires="p14">
      <p:transition spd="slow" p14:dur="2000" advTm="75692"/>
    </mc:Choice>
    <mc:Fallback>
      <p:transition spd="slow" advTm="7569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146609" y="294184"/>
            <a:ext cx="4856357"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Shielding Performance  –  External Surfaces</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38</a:t>
            </a:fld>
            <a:endParaRPr lang="en-US"/>
          </a:p>
        </p:txBody>
      </p:sp>
      <p:sp>
        <p:nvSpPr>
          <p:cNvPr id="3" name="Rectangle 2"/>
          <p:cNvSpPr/>
          <p:nvPr/>
        </p:nvSpPr>
        <p:spPr>
          <a:xfrm>
            <a:off x="152805" y="1754243"/>
            <a:ext cx="8843963" cy="4770537"/>
          </a:xfrm>
          <a:prstGeom prst="rect">
            <a:avLst/>
          </a:prstGeom>
        </p:spPr>
        <p:txBody>
          <a:bodyPr wrap="square">
            <a:spAutoFit/>
          </a:bodyPr>
          <a:lstStyle/>
          <a:p>
            <a:pPr marL="285750" indent="-285750">
              <a:spcBef>
                <a:spcPct val="20000"/>
              </a:spcBef>
              <a:buFont typeface="Arial" panose="020B0604020202020204" pitchFamily="34" charset="0"/>
              <a:buChar char="•"/>
            </a:pPr>
            <a:r>
              <a:rPr lang="en-US" sz="2000" dirty="0" smtClean="0">
                <a:solidFill>
                  <a:srgbClr val="C00000"/>
                </a:solidFill>
                <a:latin typeface="Times New Roman" panose="02020603050405020304" pitchFamily="18" charset="0"/>
                <a:cs typeface="Times New Roman" panose="02020603050405020304" pitchFamily="18" charset="0"/>
              </a:rPr>
              <a:t>Shielding </a:t>
            </a:r>
            <a:r>
              <a:rPr lang="en-US" sz="2000" dirty="0">
                <a:solidFill>
                  <a:srgbClr val="C00000"/>
                </a:solidFill>
                <a:latin typeface="Times New Roman" panose="02020603050405020304" pitchFamily="18" charset="0"/>
                <a:cs typeface="Times New Roman" panose="02020603050405020304" pitchFamily="18" charset="0"/>
              </a:rPr>
              <a:t>mass distribution functions </a:t>
            </a:r>
            <a:r>
              <a:rPr lang="en-US" sz="2000" dirty="0">
                <a:solidFill>
                  <a:prstClr val="black"/>
                </a:solidFill>
                <a:latin typeface="Times New Roman" panose="02020603050405020304" pitchFamily="18" charset="0"/>
                <a:cs typeface="Times New Roman" panose="02020603050405020304" pitchFamily="18" charset="0"/>
              </a:rPr>
              <a:t>are highly anisotropic and median ranges from zero to more than 10 g/cm</a:t>
            </a:r>
            <a:r>
              <a:rPr lang="en-US" sz="2000" baseline="30000" dirty="0">
                <a:solidFill>
                  <a:prstClr val="black"/>
                </a:solidFill>
                <a:latin typeface="Times New Roman" panose="02020603050405020304" pitchFamily="18" charset="0"/>
                <a:cs typeface="Times New Roman" panose="02020603050405020304" pitchFamily="18" charset="0"/>
              </a:rPr>
              <a:t>2  </a:t>
            </a: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spcBef>
                <a:spcPct val="20000"/>
              </a:spcBef>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Trapped radiation (protons and electrons) dominates (SAA and high latitude regions) – GCR contribution negligible is compression</a:t>
            </a:r>
          </a:p>
          <a:p>
            <a:pPr marL="742950" lvl="1" indent="-285750">
              <a:spcBef>
                <a:spcPct val="20000"/>
              </a:spcBef>
              <a:buFont typeface="Arial" panose="020B0604020202020204" pitchFamily="34" charset="0"/>
              <a:buChar char="•"/>
            </a:pPr>
            <a:r>
              <a:rPr lang="en-US" sz="2000" dirty="0">
                <a:solidFill>
                  <a:srgbClr val="C00000"/>
                </a:solidFill>
                <a:latin typeface="Times New Roman" panose="02020603050405020304" pitchFamily="18" charset="0"/>
                <a:cs typeface="Times New Roman" panose="02020603050405020304" pitchFamily="18" charset="0"/>
              </a:rPr>
              <a:t>Highly variable environment – altitude, solar activity, and solar cycle effects</a:t>
            </a:r>
          </a:p>
          <a:p>
            <a:pPr marL="285750" indent="-285750">
              <a:spcBef>
                <a:spcPct val="20000"/>
              </a:spcBef>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Boeing Radiation Effect Lab thermo-luminescent dosimeter measurements on MISSE-1, 2, and 3 ISS payloads (Wert, Normand, Perry, Pippin, </a:t>
            </a:r>
            <a:r>
              <a:rPr lang="en-US" sz="2000" dirty="0" err="1">
                <a:solidFill>
                  <a:prstClr val="black"/>
                </a:solidFill>
                <a:latin typeface="Times New Roman" panose="02020603050405020304" pitchFamily="18" charset="0"/>
                <a:cs typeface="Times New Roman" panose="02020603050405020304" pitchFamily="18" charset="0"/>
              </a:rPr>
              <a:t>Bartholet</a:t>
            </a:r>
            <a:r>
              <a:rPr lang="en-US" sz="2000" dirty="0">
                <a:solidFill>
                  <a:prstClr val="black"/>
                </a:solidFill>
                <a:latin typeface="Times New Roman" panose="02020603050405020304" pitchFamily="18" charset="0"/>
                <a:cs typeface="Times New Roman" panose="02020603050405020304" pitchFamily="18" charset="0"/>
              </a:rPr>
              <a:t>;  </a:t>
            </a:r>
            <a:r>
              <a:rPr lang="en-US" sz="2000" dirty="0" smtClean="0">
                <a:solidFill>
                  <a:prstClr val="black"/>
                </a:solidFill>
                <a:latin typeface="Times New Roman" panose="02020603050405020304" pitchFamily="18" charset="0"/>
                <a:cs typeface="Times New Roman" panose="02020603050405020304" pitchFamily="18" charset="0"/>
              </a:rPr>
              <a:t>NSMMS, </a:t>
            </a:r>
            <a:r>
              <a:rPr lang="en-US" sz="2000" dirty="0">
                <a:solidFill>
                  <a:prstClr val="black"/>
                </a:solidFill>
                <a:latin typeface="Times New Roman" panose="02020603050405020304" pitchFamily="18" charset="0"/>
                <a:cs typeface="Times New Roman" panose="02020603050405020304" pitchFamily="18" charset="0"/>
              </a:rPr>
              <a:t>June 2010)</a:t>
            </a:r>
          </a:p>
          <a:p>
            <a:pPr marL="742950" lvl="1" indent="-285750">
              <a:spcBef>
                <a:spcPct val="20000"/>
              </a:spcBef>
              <a:buFont typeface="Arial" panose="020B0604020202020204" pitchFamily="34" charset="0"/>
              <a:buChar char="•"/>
            </a:pPr>
            <a:r>
              <a:rPr lang="en-US" sz="2000" dirty="0">
                <a:solidFill>
                  <a:prstClr val="black"/>
                </a:solidFill>
                <a:latin typeface="Times New Roman" panose="02020603050405020304" pitchFamily="18" charset="0"/>
                <a:cs typeface="Times New Roman" panose="02020603050405020304" pitchFamily="18" charset="0"/>
              </a:rPr>
              <a:t>Median shielding mass ranges 0.0 to 0.9 g/cm</a:t>
            </a:r>
            <a:r>
              <a:rPr lang="en-US" sz="2000" baseline="30000" dirty="0">
                <a:solidFill>
                  <a:prstClr val="black"/>
                </a:solidFill>
                <a:latin typeface="Times New Roman" panose="02020603050405020304" pitchFamily="18" charset="0"/>
                <a:cs typeface="Times New Roman" panose="02020603050405020304" pitchFamily="18" charset="0"/>
              </a:rPr>
              <a:t>2</a:t>
            </a:r>
          </a:p>
          <a:p>
            <a:pPr marL="742950" lvl="1" indent="-285750">
              <a:spcBef>
                <a:spcPct val="20000"/>
              </a:spcBef>
              <a:buFont typeface="Arial" panose="020B0604020202020204" pitchFamily="34" charset="0"/>
              <a:buChar char="•"/>
            </a:pPr>
            <a:r>
              <a:rPr lang="en-US" sz="2000" dirty="0" smtClean="0">
                <a:solidFill>
                  <a:srgbClr val="C00000"/>
                </a:solidFill>
                <a:latin typeface="Times New Roman" panose="02020603050405020304" pitchFamily="18" charset="0"/>
                <a:cs typeface="Times New Roman" panose="02020603050405020304" pitchFamily="18" charset="0"/>
              </a:rPr>
              <a:t>4-year doses </a:t>
            </a:r>
            <a:r>
              <a:rPr lang="en-US" sz="2000" dirty="0">
                <a:solidFill>
                  <a:srgbClr val="C00000"/>
                </a:solidFill>
                <a:latin typeface="Times New Roman" panose="02020603050405020304" pitchFamily="18" charset="0"/>
                <a:cs typeface="Times New Roman" panose="02020603050405020304" pitchFamily="18" charset="0"/>
              </a:rPr>
              <a:t>range from </a:t>
            </a:r>
            <a:r>
              <a:rPr lang="en-US" sz="2000" b="1" dirty="0">
                <a:solidFill>
                  <a:srgbClr val="C00000"/>
                </a:solidFill>
                <a:latin typeface="Times New Roman" panose="02020603050405020304" pitchFamily="18" charset="0"/>
                <a:cs typeface="Times New Roman" panose="02020603050405020304" pitchFamily="18" charset="0"/>
              </a:rPr>
              <a:t>3 x 10</a:t>
            </a:r>
            <a:r>
              <a:rPr lang="en-US" sz="2000" b="1" baseline="30000" dirty="0">
                <a:solidFill>
                  <a:srgbClr val="C00000"/>
                </a:solidFill>
                <a:latin typeface="Times New Roman" panose="02020603050405020304" pitchFamily="18" charset="0"/>
                <a:cs typeface="Times New Roman" panose="02020603050405020304" pitchFamily="18" charset="0"/>
              </a:rPr>
              <a:t>3</a:t>
            </a:r>
            <a:r>
              <a:rPr lang="en-US" sz="2000" b="1" dirty="0">
                <a:solidFill>
                  <a:srgbClr val="C00000"/>
                </a:solidFill>
                <a:latin typeface="Times New Roman" panose="02020603050405020304" pitchFamily="18" charset="0"/>
                <a:cs typeface="Times New Roman" panose="02020603050405020304" pitchFamily="18" charset="0"/>
              </a:rPr>
              <a:t> </a:t>
            </a:r>
            <a:r>
              <a:rPr lang="en-US" sz="2000" b="1" dirty="0" err="1">
                <a:solidFill>
                  <a:srgbClr val="C00000"/>
                </a:solidFill>
                <a:latin typeface="Times New Roman" panose="02020603050405020304" pitchFamily="18" charset="0"/>
                <a:cs typeface="Times New Roman" panose="02020603050405020304" pitchFamily="18" charset="0"/>
              </a:rPr>
              <a:t>rads</a:t>
            </a:r>
            <a:r>
              <a:rPr lang="en-US" sz="2000" b="1"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(Si) at 0 g/cm</a:t>
            </a:r>
            <a:r>
              <a:rPr lang="en-US" sz="2000" baseline="30000" dirty="0">
                <a:solidFill>
                  <a:srgbClr val="C00000"/>
                </a:solidFill>
                <a:latin typeface="Times New Roman" panose="02020603050405020304" pitchFamily="18" charset="0"/>
                <a:cs typeface="Times New Roman" panose="02020603050405020304" pitchFamily="18" charset="0"/>
              </a:rPr>
              <a:t>2</a:t>
            </a:r>
            <a:r>
              <a:rPr lang="en-US" sz="2000" dirty="0">
                <a:solidFill>
                  <a:srgbClr val="C00000"/>
                </a:solidFill>
                <a:latin typeface="Times New Roman" panose="02020603050405020304" pitchFamily="18" charset="0"/>
                <a:cs typeface="Times New Roman" panose="02020603050405020304" pitchFamily="18" charset="0"/>
              </a:rPr>
              <a:t> to </a:t>
            </a:r>
            <a:r>
              <a:rPr lang="en-US" sz="2000" b="1" dirty="0">
                <a:solidFill>
                  <a:srgbClr val="C00000"/>
                </a:solidFill>
                <a:latin typeface="Times New Roman" panose="02020603050405020304" pitchFamily="18" charset="0"/>
                <a:cs typeface="Times New Roman" panose="02020603050405020304" pitchFamily="18" charset="0"/>
              </a:rPr>
              <a:t>10</a:t>
            </a:r>
            <a:r>
              <a:rPr lang="en-US" sz="2000" b="1" baseline="30000" dirty="0">
                <a:solidFill>
                  <a:srgbClr val="C00000"/>
                </a:solidFill>
                <a:latin typeface="Times New Roman" panose="02020603050405020304" pitchFamily="18" charset="0"/>
                <a:cs typeface="Times New Roman" panose="02020603050405020304" pitchFamily="18" charset="0"/>
              </a:rPr>
              <a:t>2</a:t>
            </a:r>
            <a:r>
              <a:rPr lang="en-US" sz="2000" b="1" dirty="0">
                <a:solidFill>
                  <a:srgbClr val="C00000"/>
                </a:solidFill>
                <a:latin typeface="Times New Roman" panose="02020603050405020304" pitchFamily="18" charset="0"/>
                <a:cs typeface="Times New Roman" panose="02020603050405020304" pitchFamily="18" charset="0"/>
              </a:rPr>
              <a:t> </a:t>
            </a:r>
            <a:r>
              <a:rPr lang="en-US" sz="2000" b="1" dirty="0" err="1">
                <a:solidFill>
                  <a:srgbClr val="C00000"/>
                </a:solidFill>
                <a:latin typeface="Times New Roman" panose="02020603050405020304" pitchFamily="18" charset="0"/>
                <a:cs typeface="Times New Roman" panose="02020603050405020304" pitchFamily="18" charset="0"/>
              </a:rPr>
              <a:t>rads</a:t>
            </a:r>
            <a:r>
              <a:rPr lang="en-US" sz="2000" b="1" dirty="0">
                <a:solidFill>
                  <a:srgbClr val="C00000"/>
                </a:solidFill>
                <a:latin typeface="Times New Roman" panose="02020603050405020304" pitchFamily="18" charset="0"/>
                <a:cs typeface="Times New Roman" panose="02020603050405020304" pitchFamily="18" charset="0"/>
              </a:rPr>
              <a:t> </a:t>
            </a:r>
            <a:r>
              <a:rPr lang="en-US" sz="2000" dirty="0">
                <a:solidFill>
                  <a:srgbClr val="C00000"/>
                </a:solidFill>
                <a:latin typeface="Times New Roman" panose="02020603050405020304" pitchFamily="18" charset="0"/>
                <a:cs typeface="Times New Roman" panose="02020603050405020304" pitchFamily="18" charset="0"/>
              </a:rPr>
              <a:t>(Si)  at 0.9 g/cm</a:t>
            </a:r>
            <a:r>
              <a:rPr lang="en-US" sz="2000" baseline="30000" dirty="0">
                <a:solidFill>
                  <a:srgbClr val="C00000"/>
                </a:solidFill>
                <a:latin typeface="Times New Roman" panose="02020603050405020304" pitchFamily="18" charset="0"/>
                <a:cs typeface="Times New Roman" panose="02020603050405020304" pitchFamily="18" charset="0"/>
              </a:rPr>
              <a:t>2</a:t>
            </a:r>
          </a:p>
          <a:p>
            <a:pPr marL="742950" lvl="1" indent="-285750">
              <a:spcBef>
                <a:spcPct val="20000"/>
              </a:spcBef>
              <a:buFont typeface="Arial" panose="020B0604020202020204" pitchFamily="34" charset="0"/>
              <a:buChar char="•"/>
            </a:pPr>
            <a:r>
              <a:rPr lang="en-US" sz="2000" dirty="0">
                <a:solidFill>
                  <a:srgbClr val="C00000"/>
                </a:solidFill>
                <a:latin typeface="Times New Roman" panose="02020603050405020304" pitchFamily="18" charset="0"/>
                <a:cs typeface="Times New Roman" panose="02020603050405020304" pitchFamily="18" charset="0"/>
              </a:rPr>
              <a:t>All well below the annual worst-case Design/Verification Environment </a:t>
            </a:r>
            <a:r>
              <a:rPr lang="en-US" sz="2000" dirty="0">
                <a:solidFill>
                  <a:prstClr val="black"/>
                </a:solidFill>
                <a:latin typeface="Times New Roman" panose="02020603050405020304" pitchFamily="18" charset="0"/>
                <a:cs typeface="Times New Roman" panose="02020603050405020304" pitchFamily="18" charset="0"/>
              </a:rPr>
              <a:t>(SSP-30512) doses at the corresponding shielding thicknesses (10</a:t>
            </a:r>
            <a:r>
              <a:rPr lang="en-US" sz="2000" baseline="30000" dirty="0">
                <a:solidFill>
                  <a:prstClr val="black"/>
                </a:solidFill>
                <a:latin typeface="Times New Roman" panose="02020603050405020304" pitchFamily="18" charset="0"/>
                <a:cs typeface="Times New Roman" panose="02020603050405020304" pitchFamily="18" charset="0"/>
              </a:rPr>
              <a:t>6</a:t>
            </a:r>
            <a:r>
              <a:rPr lang="en-US" sz="2000" dirty="0">
                <a:solidFill>
                  <a:prstClr val="black"/>
                </a:solidFill>
                <a:latin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cs typeface="Times New Roman" panose="02020603050405020304" pitchFamily="18" charset="0"/>
              </a:rPr>
              <a:t>rads</a:t>
            </a:r>
            <a:r>
              <a:rPr lang="en-US" sz="2000" dirty="0">
                <a:solidFill>
                  <a:prstClr val="black"/>
                </a:solidFill>
                <a:latin typeface="Times New Roman" panose="02020603050405020304" pitchFamily="18" charset="0"/>
                <a:cs typeface="Times New Roman" panose="02020603050405020304" pitchFamily="18" charset="0"/>
              </a:rPr>
              <a:t> (Si) @ 0.0 g/cm</a:t>
            </a:r>
            <a:r>
              <a:rPr lang="en-US" sz="2000" baseline="30000" dirty="0">
                <a:solidFill>
                  <a:prstClr val="black"/>
                </a:solidFill>
                <a:latin typeface="Times New Roman" panose="02020603050405020304" pitchFamily="18" charset="0"/>
                <a:cs typeface="Times New Roman" panose="02020603050405020304" pitchFamily="18" charset="0"/>
              </a:rPr>
              <a:t>2</a:t>
            </a:r>
            <a:r>
              <a:rPr lang="en-US" sz="2000" dirty="0">
                <a:solidFill>
                  <a:prstClr val="black"/>
                </a:solidFill>
                <a:latin typeface="Times New Roman" panose="02020603050405020304" pitchFamily="18" charset="0"/>
                <a:cs typeface="Times New Roman" panose="02020603050405020304" pitchFamily="18" charset="0"/>
              </a:rPr>
              <a:t>, and 3 x 10</a:t>
            </a:r>
            <a:r>
              <a:rPr lang="en-US" sz="2000" baseline="30000" dirty="0">
                <a:solidFill>
                  <a:prstClr val="black"/>
                </a:solidFill>
                <a:latin typeface="Times New Roman" panose="02020603050405020304" pitchFamily="18" charset="0"/>
                <a:cs typeface="Times New Roman" panose="02020603050405020304" pitchFamily="18" charset="0"/>
              </a:rPr>
              <a:t>5</a:t>
            </a:r>
            <a:r>
              <a:rPr lang="en-US" sz="2000" dirty="0">
                <a:solidFill>
                  <a:prstClr val="black"/>
                </a:solidFill>
                <a:latin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cs typeface="Times New Roman" panose="02020603050405020304" pitchFamily="18" charset="0"/>
              </a:rPr>
              <a:t>rads</a:t>
            </a:r>
            <a:r>
              <a:rPr lang="en-US" sz="2000" dirty="0">
                <a:solidFill>
                  <a:prstClr val="black"/>
                </a:solidFill>
                <a:latin typeface="Times New Roman" panose="02020603050405020304" pitchFamily="18" charset="0"/>
                <a:cs typeface="Times New Roman" panose="02020603050405020304" pitchFamily="18" charset="0"/>
              </a:rPr>
              <a:t> (Si) @  0.9g/cm</a:t>
            </a:r>
            <a:r>
              <a:rPr lang="en-US" sz="2000" baseline="30000" dirty="0">
                <a:solidFill>
                  <a:prstClr val="black"/>
                </a:solidFill>
                <a:latin typeface="Times New Roman" panose="02020603050405020304" pitchFamily="18" charset="0"/>
                <a:cs typeface="Times New Roman" panose="02020603050405020304" pitchFamily="18" charset="0"/>
              </a:rPr>
              <a:t>2</a:t>
            </a:r>
            <a:r>
              <a:rPr lang="en-US" sz="200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661568337"/>
      </p:ext>
    </p:extLst>
  </p:cSld>
  <p:clrMapOvr>
    <a:masterClrMapping/>
  </p:clrMapOvr>
  <mc:AlternateContent xmlns:mc="http://schemas.openxmlformats.org/markup-compatibility/2006">
    <mc:Choice xmlns:p14="http://schemas.microsoft.com/office/powerpoint/2010/main" Requires="p14">
      <p:transition spd="slow" p14:dur="2000" advTm="79029"/>
    </mc:Choice>
    <mc:Fallback>
      <p:transition spd="slow" advTm="7902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074127" y="294184"/>
            <a:ext cx="4928839"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Shielding Performance  –  External Surfaces</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39</a:t>
            </a:fld>
            <a:endParaRPr lang="en-US"/>
          </a:p>
        </p:txBody>
      </p:sp>
      <p:sp>
        <p:nvSpPr>
          <p:cNvPr id="3" name="Rectangle 2"/>
          <p:cNvSpPr/>
          <p:nvPr/>
        </p:nvSpPr>
        <p:spPr>
          <a:xfrm>
            <a:off x="116564" y="1621578"/>
            <a:ext cx="8843963" cy="400110"/>
          </a:xfrm>
          <a:prstGeom prst="rect">
            <a:avLst/>
          </a:prstGeom>
        </p:spPr>
        <p:txBody>
          <a:bodyPr wrap="square">
            <a:spAutoFit/>
          </a:bodyPr>
          <a:lstStyle/>
          <a:p>
            <a:pPr marL="285750" indent="-285750">
              <a:spcBef>
                <a:spcPct val="20000"/>
              </a:spcBef>
              <a:buFont typeface="Arial" panose="020B0604020202020204" pitchFamily="34" charset="0"/>
              <a:buChar char="•"/>
            </a:pPr>
            <a:r>
              <a:rPr lang="en-US" sz="2000" dirty="0" smtClean="0">
                <a:solidFill>
                  <a:srgbClr val="C00000"/>
                </a:solidFill>
                <a:latin typeface="Times New Roman" panose="02020603050405020304" pitchFamily="18" charset="0"/>
                <a:cs typeface="Times New Roman" panose="02020603050405020304" pitchFamily="18" charset="0"/>
              </a:rPr>
              <a:t>STP-H4 MARS radiation detectors </a:t>
            </a:r>
            <a:r>
              <a:rPr lang="en-US" sz="2000" dirty="0">
                <a:solidFill>
                  <a:srgbClr val="C00000"/>
                </a:solidFill>
                <a:latin typeface="Times New Roman" panose="02020603050405020304" pitchFamily="18" charset="0"/>
                <a:cs typeface="Times New Roman" panose="02020603050405020304" pitchFamily="18" charset="0"/>
              </a:rPr>
              <a:t>– channel </a:t>
            </a:r>
            <a:r>
              <a:rPr lang="en-US" sz="2000" dirty="0" smtClean="0">
                <a:solidFill>
                  <a:srgbClr val="C00000"/>
                </a:solidFill>
                <a:latin typeface="Times New Roman" panose="02020603050405020304" pitchFamily="18" charset="0"/>
                <a:cs typeface="Times New Roman" panose="02020603050405020304" pitchFamily="18" charset="0"/>
              </a:rPr>
              <a:t>9 </a:t>
            </a:r>
            <a:r>
              <a:rPr lang="en-US" sz="2000" dirty="0">
                <a:solidFill>
                  <a:srgbClr val="C00000"/>
                </a:solidFill>
                <a:latin typeface="Times New Roman" panose="02020603050405020304" pitchFamily="18" charset="0"/>
                <a:cs typeface="Times New Roman" panose="02020603050405020304" pitchFamily="18" charset="0"/>
              </a:rPr>
              <a:t>– lower </a:t>
            </a:r>
            <a:r>
              <a:rPr lang="en-US" sz="2000" dirty="0" smtClean="0">
                <a:solidFill>
                  <a:srgbClr val="C00000"/>
                </a:solidFill>
                <a:latin typeface="Times New Roman" panose="02020603050405020304" pitchFamily="18" charset="0"/>
                <a:cs typeface="Times New Roman" panose="02020603050405020304" pitchFamily="18" charset="0"/>
              </a:rPr>
              <a:t>shielding mass</a:t>
            </a:r>
            <a:endParaRPr lang="en-US" sz="2000" dirty="0">
              <a:solidFill>
                <a:prstClr val="black"/>
              </a:solidFill>
              <a:latin typeface="Times New Roman" panose="02020603050405020304" pitchFamily="18" charset="0"/>
              <a:cs typeface="Times New Roman" panose="02020603050405020304" pitchFamily="18"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08" y="1968933"/>
            <a:ext cx="9003599" cy="4498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16564" y="6079554"/>
            <a:ext cx="8843963" cy="553998"/>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Applied Space Environments </a:t>
            </a:r>
            <a:r>
              <a:rPr lang="en-US" sz="1000" dirty="0" smtClean="0">
                <a:latin typeface="Times New Roman" panose="02020603050405020304" pitchFamily="18" charset="0"/>
                <a:cs typeface="Times New Roman" panose="02020603050405020304" pitchFamily="18" charset="0"/>
              </a:rPr>
              <a:t>Conference, May 2017</a:t>
            </a:r>
            <a:r>
              <a:rPr lang="en-US" sz="800" dirty="0" smtClean="0">
                <a:latin typeface="Times New Roman" panose="02020603050405020304" pitchFamily="18" charset="0"/>
                <a:cs typeface="Times New Roman" panose="02020603050405020304" pitchFamily="18" charset="0"/>
              </a:rPr>
              <a:t>, </a:t>
            </a:r>
            <a:r>
              <a:rPr lang="en-US" sz="1000" dirty="0" smtClean="0">
                <a:latin typeface="Times New Roman" panose="02020603050405020304" pitchFamily="18" charset="0"/>
                <a:cs typeface="Times New Roman" panose="02020603050405020304" pitchFamily="18" charset="0"/>
              </a:rPr>
              <a:t> </a:t>
            </a:r>
            <a:r>
              <a:rPr lang="en-US" sz="1000" dirty="0" smtClean="0">
                <a:solidFill>
                  <a:srgbClr val="444444"/>
                </a:solidFill>
                <a:latin typeface="Times New Roman" panose="02020603050405020304" pitchFamily="18" charset="0"/>
                <a:cs typeface="Times New Roman" panose="02020603050405020304" pitchFamily="18" charset="0"/>
              </a:rPr>
              <a:t>ISS </a:t>
            </a:r>
            <a:r>
              <a:rPr lang="en-US" sz="1000" dirty="0">
                <a:solidFill>
                  <a:srgbClr val="444444"/>
                </a:solidFill>
                <a:latin typeface="Times New Roman" panose="02020603050405020304" pitchFamily="18" charset="0"/>
                <a:cs typeface="Times New Roman" panose="02020603050405020304" pitchFamily="18" charset="0"/>
              </a:rPr>
              <a:t>Miniature Array of Radiation Sensors Dosimeter Measurements and </a:t>
            </a:r>
            <a:r>
              <a:rPr lang="en-US" sz="1000" dirty="0" smtClean="0">
                <a:solidFill>
                  <a:srgbClr val="444444"/>
                </a:solidFill>
                <a:latin typeface="Times New Roman" panose="02020603050405020304" pitchFamily="18" charset="0"/>
                <a:cs typeface="Times New Roman" panose="02020603050405020304" pitchFamily="18" charset="0"/>
              </a:rPr>
              <a:t>Modeling, </a:t>
            </a:r>
            <a:r>
              <a:rPr lang="en-US" sz="1000" i="1" dirty="0" smtClean="0">
                <a:solidFill>
                  <a:srgbClr val="444444"/>
                </a:solidFill>
                <a:latin typeface="Times New Roman" panose="02020603050405020304" pitchFamily="18" charset="0"/>
                <a:cs typeface="Times New Roman" panose="02020603050405020304" pitchFamily="18" charset="0"/>
              </a:rPr>
              <a:t>Andrew </a:t>
            </a:r>
            <a:r>
              <a:rPr lang="en-US" sz="1000" i="1" dirty="0">
                <a:solidFill>
                  <a:srgbClr val="444444"/>
                </a:solidFill>
                <a:latin typeface="Times New Roman" panose="02020603050405020304" pitchFamily="18" charset="0"/>
                <a:cs typeface="Times New Roman" panose="02020603050405020304" pitchFamily="18" charset="0"/>
              </a:rPr>
              <a:t>Nicholas (US Naval Research Laboratory), Mike </a:t>
            </a:r>
            <a:r>
              <a:rPr lang="en-US" sz="1000" i="1" dirty="0" err="1">
                <a:solidFill>
                  <a:srgbClr val="444444"/>
                </a:solidFill>
                <a:latin typeface="Times New Roman" panose="02020603050405020304" pitchFamily="18" charset="0"/>
                <a:cs typeface="Times New Roman" panose="02020603050405020304" pitchFamily="18" charset="0"/>
              </a:rPr>
              <a:t>Xapsos</a:t>
            </a:r>
            <a:r>
              <a:rPr lang="en-US" sz="1000" i="1" dirty="0">
                <a:solidFill>
                  <a:srgbClr val="444444"/>
                </a:solidFill>
                <a:latin typeface="Times New Roman" panose="02020603050405020304" pitchFamily="18" charset="0"/>
                <a:cs typeface="Times New Roman" panose="02020603050405020304" pitchFamily="18" charset="0"/>
              </a:rPr>
              <a:t> (NASA Goddard Space Flight Center), </a:t>
            </a:r>
            <a:r>
              <a:rPr lang="en-US" sz="1000" i="1" dirty="0" smtClean="0">
                <a:solidFill>
                  <a:srgbClr val="444444"/>
                </a:solidFill>
                <a:latin typeface="Times New Roman" panose="02020603050405020304" pitchFamily="18" charset="0"/>
                <a:cs typeface="Times New Roman" panose="02020603050405020304" pitchFamily="18" charset="0"/>
              </a:rPr>
              <a:t>Peter, Walker </a:t>
            </a:r>
            <a:r>
              <a:rPr lang="en-US" sz="1000" i="1" dirty="0">
                <a:solidFill>
                  <a:srgbClr val="444444"/>
                </a:solidFill>
                <a:latin typeface="Times New Roman" panose="02020603050405020304" pitchFamily="18" charset="0"/>
                <a:cs typeface="Times New Roman" panose="02020603050405020304" pitchFamily="18" charset="0"/>
              </a:rPr>
              <a:t>(Computational Physics Inc), Craig Stauffer (AS&amp;D), Joseph Minow (NASA Marshall Space </a:t>
            </a:r>
            <a:r>
              <a:rPr lang="en-US" sz="1000" i="1" dirty="0" smtClean="0">
                <a:solidFill>
                  <a:srgbClr val="444444"/>
                </a:solidFill>
                <a:latin typeface="Times New Roman" panose="02020603050405020304" pitchFamily="18" charset="0"/>
                <a:cs typeface="Times New Roman" panose="02020603050405020304" pitchFamily="18" charset="0"/>
              </a:rPr>
              <a:t>Flight Center</a:t>
            </a:r>
            <a:r>
              <a:rPr lang="en-US" sz="1000" i="1" dirty="0">
                <a:solidFill>
                  <a:srgbClr val="444444"/>
                </a:solidFill>
                <a:latin typeface="Times New Roman" panose="02020603050405020304" pitchFamily="18" charset="0"/>
                <a:cs typeface="Times New Roman" panose="02020603050405020304" pitchFamily="18" charset="0"/>
              </a:rPr>
              <a:t>)</a:t>
            </a:r>
            <a:endParaRPr lang="en-US"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2401513"/>
      </p:ext>
    </p:extLst>
  </p:cSld>
  <p:clrMapOvr>
    <a:masterClrMapping/>
  </p:clrMapOvr>
  <mc:AlternateContent xmlns:mc="http://schemas.openxmlformats.org/markup-compatibility/2006">
    <mc:Choice xmlns:p14="http://schemas.microsoft.com/office/powerpoint/2010/main" Requires="p14">
      <p:transition spd="slow" p14:dur="2000" advTm="71212"/>
    </mc:Choice>
    <mc:Fallback>
      <p:transition spd="slow" advTm="71212"/>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074127" y="294184"/>
            <a:ext cx="4928839" cy="92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2400" b="1" i="0" kern="0" dirty="0" smtClean="0">
                <a:solidFill>
                  <a:schemeClr val="bg1"/>
                </a:solidFill>
                <a:latin typeface="Times New Roman" panose="02020603050405020304" pitchFamily="18" charset="0"/>
                <a:cs typeface="Times New Roman" panose="02020603050405020304" pitchFamily="18" charset="0"/>
              </a:rPr>
              <a:t>Shielding Performance – External Surfaces</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40</a:t>
            </a:fld>
            <a:endParaRPr lang="en-US"/>
          </a:p>
        </p:txBody>
      </p:sp>
      <p:sp>
        <p:nvSpPr>
          <p:cNvPr id="3" name="Rectangle 2"/>
          <p:cNvSpPr/>
          <p:nvPr/>
        </p:nvSpPr>
        <p:spPr>
          <a:xfrm>
            <a:off x="174236" y="1619747"/>
            <a:ext cx="8843963" cy="400110"/>
          </a:xfrm>
          <a:prstGeom prst="rect">
            <a:avLst/>
          </a:prstGeom>
        </p:spPr>
        <p:txBody>
          <a:bodyPr wrap="square">
            <a:spAutoFit/>
          </a:bodyPr>
          <a:lstStyle/>
          <a:p>
            <a:pPr marL="285750" indent="-285750">
              <a:spcBef>
                <a:spcPct val="20000"/>
              </a:spcBef>
              <a:buFont typeface="Arial" panose="020B0604020202020204" pitchFamily="34" charset="0"/>
              <a:buChar char="•"/>
            </a:pPr>
            <a:r>
              <a:rPr lang="en-US" sz="2000" dirty="0" smtClean="0">
                <a:solidFill>
                  <a:srgbClr val="C00000"/>
                </a:solidFill>
                <a:latin typeface="Times New Roman" panose="02020603050405020304" pitchFamily="18" charset="0"/>
                <a:cs typeface="Times New Roman" panose="02020603050405020304" pitchFamily="18" charset="0"/>
              </a:rPr>
              <a:t>STP-H4 MARS radiation detectors </a:t>
            </a:r>
            <a:r>
              <a:rPr lang="en-US" sz="2000" dirty="0">
                <a:solidFill>
                  <a:srgbClr val="C00000"/>
                </a:solidFill>
                <a:latin typeface="Times New Roman" panose="02020603050405020304" pitchFamily="18" charset="0"/>
                <a:cs typeface="Times New Roman" panose="02020603050405020304" pitchFamily="18" charset="0"/>
              </a:rPr>
              <a:t>– channel </a:t>
            </a:r>
            <a:r>
              <a:rPr lang="en-US" sz="2000" dirty="0" smtClean="0">
                <a:solidFill>
                  <a:srgbClr val="C00000"/>
                </a:solidFill>
                <a:latin typeface="Times New Roman" panose="02020603050405020304" pitchFamily="18" charset="0"/>
                <a:cs typeface="Times New Roman" panose="02020603050405020304" pitchFamily="18" charset="0"/>
              </a:rPr>
              <a:t>2 </a:t>
            </a:r>
            <a:r>
              <a:rPr lang="en-US" sz="2000" dirty="0">
                <a:solidFill>
                  <a:srgbClr val="C00000"/>
                </a:solidFill>
                <a:latin typeface="Times New Roman" panose="02020603050405020304" pitchFamily="18" charset="0"/>
                <a:cs typeface="Times New Roman" panose="02020603050405020304" pitchFamily="18" charset="0"/>
              </a:rPr>
              <a:t>– higher </a:t>
            </a:r>
            <a:r>
              <a:rPr lang="en-US" sz="2000" dirty="0" smtClean="0">
                <a:solidFill>
                  <a:srgbClr val="C00000"/>
                </a:solidFill>
                <a:latin typeface="Times New Roman" panose="02020603050405020304" pitchFamily="18" charset="0"/>
                <a:cs typeface="Times New Roman" panose="02020603050405020304" pitchFamily="18" charset="0"/>
              </a:rPr>
              <a:t>shielding mass</a:t>
            </a:r>
            <a:endParaRPr lang="en-US" sz="2000" dirty="0">
              <a:solidFill>
                <a:prstClr val="black"/>
              </a:solidFill>
              <a:latin typeface="Times New Roman" panose="02020603050405020304" pitchFamily="18" charset="0"/>
              <a:cs typeface="Times New Roman" panose="02020603050405020304" pitchFamily="18" charset="0"/>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1" y="1997629"/>
            <a:ext cx="8926025" cy="44599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14326" y="5996226"/>
            <a:ext cx="8493918" cy="553998"/>
          </a:xfrm>
          <a:prstGeom prst="rect">
            <a:avLst/>
          </a:prstGeom>
        </p:spPr>
        <p:txBody>
          <a:bodyPr wrap="square">
            <a:spAutoFit/>
          </a:bodyPr>
          <a:lstStyle/>
          <a:p>
            <a:pPr lvl="0"/>
            <a:r>
              <a:rPr lang="en-US" sz="1000" dirty="0">
                <a:solidFill>
                  <a:prstClr val="black"/>
                </a:solidFill>
                <a:latin typeface="Times New Roman" panose="02020603050405020304" pitchFamily="18" charset="0"/>
                <a:cs typeface="Times New Roman" panose="02020603050405020304" pitchFamily="18" charset="0"/>
              </a:rPr>
              <a:t>Applied Space Environments Conference, May 2017</a:t>
            </a:r>
            <a:r>
              <a:rPr lang="en-US" sz="800" dirty="0">
                <a:solidFill>
                  <a:prstClr val="black"/>
                </a:solidFill>
                <a:latin typeface="Times New Roman" panose="02020603050405020304" pitchFamily="18" charset="0"/>
                <a:cs typeface="Times New Roman" panose="02020603050405020304" pitchFamily="18" charset="0"/>
              </a:rPr>
              <a:t>, </a:t>
            </a:r>
            <a:r>
              <a:rPr lang="en-US" sz="1000" dirty="0">
                <a:solidFill>
                  <a:prstClr val="black"/>
                </a:solidFill>
                <a:latin typeface="Times New Roman" panose="02020603050405020304" pitchFamily="18" charset="0"/>
                <a:cs typeface="Times New Roman" panose="02020603050405020304" pitchFamily="18" charset="0"/>
              </a:rPr>
              <a:t> </a:t>
            </a:r>
            <a:r>
              <a:rPr lang="en-US" sz="1000" dirty="0">
                <a:solidFill>
                  <a:srgbClr val="444444"/>
                </a:solidFill>
                <a:latin typeface="Times New Roman" panose="02020603050405020304" pitchFamily="18" charset="0"/>
                <a:cs typeface="Times New Roman" panose="02020603050405020304" pitchFamily="18" charset="0"/>
              </a:rPr>
              <a:t>ISS Miniature Array of Radiation Sensors Dosimeter Measurements and Modeling, </a:t>
            </a:r>
            <a:r>
              <a:rPr lang="en-US" sz="1000" i="1" dirty="0">
                <a:solidFill>
                  <a:srgbClr val="444444"/>
                </a:solidFill>
                <a:latin typeface="Times New Roman" panose="02020603050405020304" pitchFamily="18" charset="0"/>
                <a:cs typeface="Times New Roman" panose="02020603050405020304" pitchFamily="18" charset="0"/>
              </a:rPr>
              <a:t>Andrew Nicholas (</a:t>
            </a:r>
            <a:r>
              <a:rPr lang="en-US" sz="1000" i="1" dirty="0" smtClean="0">
                <a:solidFill>
                  <a:srgbClr val="444444"/>
                </a:solidFill>
                <a:latin typeface="Times New Roman" panose="02020603050405020304" pitchFamily="18" charset="0"/>
                <a:cs typeface="Times New Roman" panose="02020603050405020304" pitchFamily="18" charset="0"/>
              </a:rPr>
              <a:t>U.S. </a:t>
            </a:r>
            <a:r>
              <a:rPr lang="en-US" sz="1000" i="1" dirty="0">
                <a:solidFill>
                  <a:srgbClr val="444444"/>
                </a:solidFill>
                <a:latin typeface="Times New Roman" panose="02020603050405020304" pitchFamily="18" charset="0"/>
                <a:cs typeface="Times New Roman" panose="02020603050405020304" pitchFamily="18" charset="0"/>
              </a:rPr>
              <a:t>Naval Research Laboratory), Mike </a:t>
            </a:r>
            <a:r>
              <a:rPr lang="en-US" sz="1000" i="1" dirty="0" err="1">
                <a:solidFill>
                  <a:srgbClr val="444444"/>
                </a:solidFill>
                <a:latin typeface="Times New Roman" panose="02020603050405020304" pitchFamily="18" charset="0"/>
                <a:cs typeface="Times New Roman" panose="02020603050405020304" pitchFamily="18" charset="0"/>
              </a:rPr>
              <a:t>Xapsos</a:t>
            </a:r>
            <a:r>
              <a:rPr lang="en-US" sz="1000" i="1" dirty="0">
                <a:solidFill>
                  <a:srgbClr val="444444"/>
                </a:solidFill>
                <a:latin typeface="Times New Roman" panose="02020603050405020304" pitchFamily="18" charset="0"/>
                <a:cs typeface="Times New Roman" panose="02020603050405020304" pitchFamily="18" charset="0"/>
              </a:rPr>
              <a:t> (NASA Goddard Space Flight Center), Peter, Walker (Computational Physics Inc), Craig Stauffer (AS&amp;D), Joseph Minow (NASA Marshall Space Flight Center)</a:t>
            </a:r>
            <a:endParaRPr lang="en-US" sz="1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2134132"/>
      </p:ext>
    </p:extLst>
  </p:cSld>
  <p:clrMapOvr>
    <a:masterClrMapping/>
  </p:clrMapOvr>
  <mc:AlternateContent xmlns:mc="http://schemas.openxmlformats.org/markup-compatibility/2006">
    <mc:Choice xmlns:p14="http://schemas.microsoft.com/office/powerpoint/2010/main" Requires="p14">
      <p:transition spd="slow" p14:dur="2000" advTm="4664"/>
    </mc:Choice>
    <mc:Fallback>
      <p:transition spd="slow" advTm="466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325563"/>
          </a:xfrm>
        </p:spPr>
        <p:txBody>
          <a:bodyPr>
            <a:normAutofit/>
          </a:bodyPr>
          <a:lstStyle/>
          <a:p>
            <a:pPr lvl="0" algn="ctr" fontAlgn="base">
              <a:lnSpc>
                <a:spcPct val="100000"/>
              </a:lnSpc>
              <a:spcAft>
                <a:spcPct val="0"/>
              </a:spcAft>
              <a:defRPr/>
            </a:pPr>
            <a:r>
              <a:rPr lang="en-US" sz="2700" b="1" kern="0" dirty="0" smtClean="0">
                <a:ea typeface="+mn-ea"/>
              </a:rPr>
              <a:t> </a:t>
            </a:r>
            <a:br>
              <a:rPr lang="en-US" sz="2700" b="1" kern="0" dirty="0" smtClean="0">
                <a:ea typeface="+mn-ea"/>
              </a:rPr>
            </a:br>
            <a:endParaRPr lang="en-US" dirty="0"/>
          </a:p>
        </p:txBody>
      </p:sp>
      <p:sp>
        <p:nvSpPr>
          <p:cNvPr id="4" name="Title 1"/>
          <p:cNvSpPr txBox="1">
            <a:spLocks/>
          </p:cNvSpPr>
          <p:nvPr/>
        </p:nvSpPr>
        <p:spPr bwMode="auto">
          <a:xfrm>
            <a:off x="2007395" y="31243"/>
            <a:ext cx="4995571" cy="1327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800" i="1">
                <a:solidFill>
                  <a:schemeClr val="tx2"/>
                </a:solidFill>
                <a:latin typeface="+mj-lt"/>
                <a:ea typeface="+mj-ea"/>
                <a:cs typeface="+mj-cs"/>
              </a:defRPr>
            </a:lvl1pPr>
            <a:lvl2pPr algn="l" rtl="0" eaLnBrk="0" fontAlgn="base" hangingPunct="0">
              <a:spcBef>
                <a:spcPct val="0"/>
              </a:spcBef>
              <a:spcAft>
                <a:spcPct val="0"/>
              </a:spcAft>
              <a:defRPr sz="2800" i="1">
                <a:solidFill>
                  <a:schemeClr val="tx2"/>
                </a:solidFill>
                <a:latin typeface="Arial Black" pitchFamily="34" charset="0"/>
              </a:defRPr>
            </a:lvl2pPr>
            <a:lvl3pPr algn="l" rtl="0" eaLnBrk="0" fontAlgn="base" hangingPunct="0">
              <a:spcBef>
                <a:spcPct val="0"/>
              </a:spcBef>
              <a:spcAft>
                <a:spcPct val="0"/>
              </a:spcAft>
              <a:defRPr sz="2800" i="1">
                <a:solidFill>
                  <a:schemeClr val="tx2"/>
                </a:solidFill>
                <a:latin typeface="Arial Black" pitchFamily="34" charset="0"/>
              </a:defRPr>
            </a:lvl3pPr>
            <a:lvl4pPr algn="l" rtl="0" eaLnBrk="0" fontAlgn="base" hangingPunct="0">
              <a:spcBef>
                <a:spcPct val="0"/>
              </a:spcBef>
              <a:spcAft>
                <a:spcPct val="0"/>
              </a:spcAft>
              <a:defRPr sz="2800" i="1">
                <a:solidFill>
                  <a:schemeClr val="tx2"/>
                </a:solidFill>
                <a:latin typeface="Arial Black" pitchFamily="34" charset="0"/>
              </a:defRPr>
            </a:lvl4pPr>
            <a:lvl5pPr algn="l" rtl="0" eaLnBrk="0" fontAlgn="base" hangingPunct="0">
              <a:spcBef>
                <a:spcPct val="0"/>
              </a:spcBef>
              <a:spcAft>
                <a:spcPct val="0"/>
              </a:spcAft>
              <a:defRPr sz="2800" i="1">
                <a:solidFill>
                  <a:schemeClr val="tx2"/>
                </a:solidFill>
                <a:latin typeface="Arial Black" pitchFamily="34" charset="0"/>
              </a:defRPr>
            </a:lvl5pPr>
            <a:lvl6pPr marL="457200" algn="l" rtl="0" fontAlgn="base">
              <a:spcBef>
                <a:spcPct val="0"/>
              </a:spcBef>
              <a:spcAft>
                <a:spcPct val="0"/>
              </a:spcAft>
              <a:defRPr sz="2800" i="1">
                <a:solidFill>
                  <a:schemeClr val="tx2"/>
                </a:solidFill>
                <a:latin typeface="Arial Black" pitchFamily="34" charset="0"/>
              </a:defRPr>
            </a:lvl6pPr>
            <a:lvl7pPr marL="914400" algn="l" rtl="0" fontAlgn="base">
              <a:spcBef>
                <a:spcPct val="0"/>
              </a:spcBef>
              <a:spcAft>
                <a:spcPct val="0"/>
              </a:spcAft>
              <a:defRPr sz="2800" i="1">
                <a:solidFill>
                  <a:schemeClr val="tx2"/>
                </a:solidFill>
                <a:latin typeface="Arial Black" pitchFamily="34" charset="0"/>
              </a:defRPr>
            </a:lvl7pPr>
            <a:lvl8pPr marL="1371600" algn="l" rtl="0" fontAlgn="base">
              <a:spcBef>
                <a:spcPct val="0"/>
              </a:spcBef>
              <a:spcAft>
                <a:spcPct val="0"/>
              </a:spcAft>
              <a:defRPr sz="2800" i="1">
                <a:solidFill>
                  <a:schemeClr val="tx2"/>
                </a:solidFill>
                <a:latin typeface="Arial Black" pitchFamily="34" charset="0"/>
              </a:defRPr>
            </a:lvl8pPr>
            <a:lvl9pPr marL="1828800" algn="l" rtl="0" fontAlgn="base">
              <a:spcBef>
                <a:spcPct val="0"/>
              </a:spcBef>
              <a:spcAft>
                <a:spcPct val="0"/>
              </a:spcAft>
              <a:defRPr sz="2800" i="1">
                <a:solidFill>
                  <a:schemeClr val="tx2"/>
                </a:solidFill>
                <a:latin typeface="Arial Black" pitchFamily="34" charset="0"/>
              </a:defRPr>
            </a:lvl9pPr>
          </a:lstStyle>
          <a:p>
            <a:pPr lvl="0" algn="ctr">
              <a:defRPr/>
            </a:pPr>
            <a:r>
              <a:rPr lang="en-US" i="0" dirty="0">
                <a:solidFill>
                  <a:schemeClr val="bg1"/>
                </a:solidFill>
                <a:latin typeface="Times New Roman" panose="02020603050405020304" pitchFamily="18" charset="0"/>
                <a:cs typeface="Times New Roman" panose="02020603050405020304" pitchFamily="18" charset="0"/>
              </a:rPr>
              <a:t>A </a:t>
            </a:r>
            <a:r>
              <a:rPr lang="en-US" i="0" dirty="0" smtClean="0">
                <a:solidFill>
                  <a:schemeClr val="bg1"/>
                </a:solidFill>
                <a:latin typeface="Times New Roman" panose="02020603050405020304" pitchFamily="18" charset="0"/>
                <a:cs typeface="Times New Roman" panose="02020603050405020304" pitchFamily="18" charset="0"/>
              </a:rPr>
              <a:t>Graphic </a:t>
            </a:r>
            <a:r>
              <a:rPr lang="en-US" i="0" dirty="0">
                <a:solidFill>
                  <a:schemeClr val="bg1"/>
                </a:solidFill>
                <a:latin typeface="Times New Roman" panose="02020603050405020304" pitchFamily="18" charset="0"/>
                <a:cs typeface="Times New Roman" panose="02020603050405020304" pitchFamily="18" charset="0"/>
              </a:rPr>
              <a:t>E</a:t>
            </a:r>
            <a:r>
              <a:rPr lang="en-US" i="0" dirty="0" smtClean="0">
                <a:solidFill>
                  <a:schemeClr val="bg1"/>
                </a:solidFill>
                <a:latin typeface="Times New Roman" panose="02020603050405020304" pitchFamily="18" charset="0"/>
                <a:cs typeface="Times New Roman" panose="02020603050405020304" pitchFamily="18" charset="0"/>
              </a:rPr>
              <a:t>xample </a:t>
            </a:r>
            <a:r>
              <a:rPr lang="en-US" i="0" dirty="0">
                <a:solidFill>
                  <a:schemeClr val="bg1"/>
                </a:solidFill>
                <a:latin typeface="Times New Roman" panose="02020603050405020304" pitchFamily="18" charset="0"/>
                <a:cs typeface="Times New Roman" panose="02020603050405020304" pitchFamily="18" charset="0"/>
              </a:rPr>
              <a:t>of </a:t>
            </a:r>
            <a:r>
              <a:rPr lang="en-US" i="0" dirty="0" smtClean="0">
                <a:solidFill>
                  <a:schemeClr val="bg1"/>
                </a:solidFill>
                <a:latin typeface="Times New Roman" panose="02020603050405020304" pitchFamily="18" charset="0"/>
                <a:cs typeface="Times New Roman" panose="02020603050405020304" pitchFamily="18" charset="0"/>
              </a:rPr>
              <a:t>How Different </a:t>
            </a:r>
            <a:r>
              <a:rPr lang="en-US" i="0" dirty="0">
                <a:solidFill>
                  <a:schemeClr val="bg1"/>
                </a:solidFill>
                <a:latin typeface="Times New Roman" panose="02020603050405020304" pitchFamily="18" charset="0"/>
                <a:cs typeface="Times New Roman" panose="02020603050405020304" pitchFamily="18" charset="0"/>
              </a:rPr>
              <a:t>it is on ISS:</a:t>
            </a:r>
            <a:br>
              <a:rPr lang="en-US" i="0" dirty="0">
                <a:solidFill>
                  <a:schemeClr val="bg1"/>
                </a:solidFill>
                <a:latin typeface="Times New Roman" panose="02020603050405020304" pitchFamily="18" charset="0"/>
                <a:cs typeface="Times New Roman" panose="02020603050405020304" pitchFamily="18" charset="0"/>
              </a:rPr>
            </a:br>
            <a:r>
              <a:rPr lang="en-US" sz="1800" i="0" dirty="0">
                <a:solidFill>
                  <a:schemeClr val="bg1"/>
                </a:solidFill>
                <a:latin typeface="Times New Roman" panose="02020603050405020304" pitchFamily="18" charset="0"/>
                <a:cs typeface="Times New Roman" panose="02020603050405020304" pitchFamily="18" charset="0"/>
              </a:rPr>
              <a:t>CR-39 </a:t>
            </a:r>
            <a:r>
              <a:rPr lang="en-US" sz="1800" i="0" dirty="0" smtClean="0">
                <a:solidFill>
                  <a:schemeClr val="bg1"/>
                </a:solidFill>
                <a:latin typeface="Times New Roman" panose="02020603050405020304" pitchFamily="18" charset="0"/>
                <a:cs typeface="Times New Roman" panose="02020603050405020304" pitchFamily="18" charset="0"/>
              </a:rPr>
              <a:t>Plastic Nuclear Track Detectors – </a:t>
            </a:r>
            <a:r>
              <a:rPr lang="en-US" sz="1800" i="0" dirty="0">
                <a:solidFill>
                  <a:schemeClr val="bg1"/>
                </a:solidFill>
                <a:latin typeface="Times New Roman" panose="02020603050405020304" pitchFamily="18" charset="0"/>
                <a:cs typeface="Times New Roman" panose="02020603050405020304" pitchFamily="18" charset="0"/>
              </a:rPr>
              <a:t>925 </a:t>
            </a:r>
            <a:r>
              <a:rPr lang="en-US" sz="1800" i="0" dirty="0" smtClean="0">
                <a:solidFill>
                  <a:schemeClr val="bg1"/>
                </a:solidFill>
                <a:latin typeface="Times New Roman" panose="02020603050405020304" pitchFamily="18" charset="0"/>
                <a:cs typeface="Times New Roman" panose="02020603050405020304" pitchFamily="18" charset="0"/>
              </a:rPr>
              <a:t>Days </a:t>
            </a:r>
            <a:r>
              <a:rPr lang="en-US" sz="1800" i="0" dirty="0">
                <a:solidFill>
                  <a:schemeClr val="bg1"/>
                </a:solidFill>
                <a:latin typeface="Times New Roman" panose="02020603050405020304" pitchFamily="18" charset="0"/>
                <a:cs typeface="Times New Roman" panose="02020603050405020304" pitchFamily="18" charset="0"/>
              </a:rPr>
              <a:t>I</a:t>
            </a:r>
            <a:r>
              <a:rPr lang="en-US" sz="1800" i="0" dirty="0" smtClean="0">
                <a:solidFill>
                  <a:schemeClr val="bg1"/>
                </a:solidFill>
                <a:latin typeface="Times New Roman" panose="02020603050405020304" pitchFamily="18" charset="0"/>
                <a:cs typeface="Times New Roman" panose="02020603050405020304" pitchFamily="18" charset="0"/>
              </a:rPr>
              <a:t>nside </a:t>
            </a:r>
            <a:r>
              <a:rPr lang="en-US" sz="1800" i="0" dirty="0">
                <a:solidFill>
                  <a:schemeClr val="bg1"/>
                </a:solidFill>
                <a:latin typeface="Times New Roman" panose="02020603050405020304" pitchFamily="18" charset="0"/>
                <a:cs typeface="Times New Roman" panose="02020603050405020304" pitchFamily="18" charset="0"/>
              </a:rPr>
              <a:t>the ISS </a:t>
            </a:r>
            <a:r>
              <a:rPr lang="en-US" sz="1800" i="0" dirty="0" smtClean="0">
                <a:solidFill>
                  <a:schemeClr val="bg1"/>
                </a:solidFill>
                <a:latin typeface="Times New Roman" panose="02020603050405020304" pitchFamily="18" charset="0"/>
                <a:cs typeface="Times New Roman" panose="02020603050405020304" pitchFamily="18" charset="0"/>
              </a:rPr>
              <a:t>U.S. </a:t>
            </a:r>
            <a:r>
              <a:rPr lang="en-US" sz="1800" i="0" dirty="0">
                <a:solidFill>
                  <a:schemeClr val="bg1"/>
                </a:solidFill>
                <a:latin typeface="Times New Roman" panose="02020603050405020304" pitchFamily="18" charset="0"/>
                <a:cs typeface="Times New Roman" panose="02020603050405020304" pitchFamily="18" charset="0"/>
              </a:rPr>
              <a:t>Lab</a:t>
            </a:r>
            <a:endParaRPr kumimoji="0" lang="en-US" altLang="en-US" sz="2400" b="1" i="0" u="none" strike="noStrike" kern="0" cap="none" spc="0" normalizeH="0" baseline="0" noProof="0" dirty="0" smtClean="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0D274322-44E6-41B3-A6C8-E4DC0D955498}" type="slidenum">
              <a:rPr lang="en-US" smtClean="0"/>
              <a:t>41</a:t>
            </a:fld>
            <a:endParaRPr lang="en-US"/>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1341" y="1614703"/>
            <a:ext cx="2608727" cy="1954527"/>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71576" y="1581374"/>
            <a:ext cx="2647068" cy="1983252"/>
          </a:xfrm>
          <a:prstGeom prst="rect">
            <a:avLst/>
          </a:prstGeom>
        </p:spPr>
      </p:pic>
      <p:sp>
        <p:nvSpPr>
          <p:cNvPr id="11" name="TextBox 10"/>
          <p:cNvSpPr txBox="1"/>
          <p:nvPr/>
        </p:nvSpPr>
        <p:spPr>
          <a:xfrm>
            <a:off x="726105" y="3617754"/>
            <a:ext cx="2029960" cy="646331"/>
          </a:xfrm>
          <a:prstGeom prst="rect">
            <a:avLst/>
          </a:prstGeom>
          <a:noFill/>
        </p:spPr>
        <p:txBody>
          <a:bodyPr wrap="square" rtlCol="0">
            <a:spAutoFit/>
          </a:bodyPr>
          <a:lstStyle/>
          <a:p>
            <a:pPr algn="ctr"/>
            <a:r>
              <a:rPr lang="en-US" sz="1200" dirty="0" smtClean="0">
                <a:solidFill>
                  <a:prstClr val="black"/>
                </a:solidFill>
                <a:latin typeface="Times New Roman" panose="02020603050405020304" pitchFamily="18" charset="0"/>
                <a:cs typeface="Times New Roman" panose="02020603050405020304" pitchFamily="18" charset="0"/>
              </a:rPr>
              <a:t>Ground Control </a:t>
            </a:r>
            <a:r>
              <a:rPr lang="en-US" sz="1200" dirty="0">
                <a:solidFill>
                  <a:prstClr val="black"/>
                </a:solidFill>
                <a:latin typeface="Times New Roman" panose="02020603050405020304" pitchFamily="18" charset="0"/>
                <a:cs typeface="Times New Roman" panose="02020603050405020304" pitchFamily="18" charset="0"/>
              </a:rPr>
              <a:t>Plastic Nuclear Track Detectors </a:t>
            </a:r>
            <a:r>
              <a:rPr lang="en-US" sz="1200" dirty="0" smtClean="0">
                <a:solidFill>
                  <a:prstClr val="black"/>
                </a:solidFill>
                <a:latin typeface="Times New Roman" panose="02020603050405020304" pitchFamily="18" charset="0"/>
                <a:cs typeface="Times New Roman" panose="02020603050405020304" pitchFamily="18" charset="0"/>
              </a:rPr>
              <a:t>(PNTD)</a:t>
            </a:r>
            <a:endParaRPr lang="en-US" sz="1200" dirty="0">
              <a:solidFill>
                <a:prstClr val="black"/>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4126981" y="3574622"/>
            <a:ext cx="992579" cy="276999"/>
          </a:xfrm>
          <a:prstGeom prst="rect">
            <a:avLst/>
          </a:prstGeom>
        </p:spPr>
        <p:txBody>
          <a:bodyPr wrap="none">
            <a:spAutoFit/>
          </a:bodyPr>
          <a:lstStyle/>
          <a:p>
            <a:r>
              <a:rPr lang="en-US" sz="1200" dirty="0" smtClean="0">
                <a:solidFill>
                  <a:prstClr val="black"/>
                </a:solidFill>
                <a:latin typeface="Times New Roman" panose="02020603050405020304" pitchFamily="18" charset="0"/>
                <a:cs typeface="Times New Roman" panose="02020603050405020304" pitchFamily="18" charset="0"/>
              </a:rPr>
              <a:t>Flight PNTD</a:t>
            </a:r>
          </a:p>
        </p:txBody>
      </p:sp>
      <p:sp>
        <p:nvSpPr>
          <p:cNvPr id="13" name="Rectangle 12"/>
          <p:cNvSpPr/>
          <p:nvPr/>
        </p:nvSpPr>
        <p:spPr>
          <a:xfrm>
            <a:off x="5978690" y="3569230"/>
            <a:ext cx="2843842" cy="461665"/>
          </a:xfrm>
          <a:prstGeom prst="rect">
            <a:avLst/>
          </a:prstGeom>
        </p:spPr>
        <p:txBody>
          <a:bodyPr wrap="square">
            <a:spAutoFit/>
          </a:bodyPr>
          <a:lstStyle/>
          <a:p>
            <a:r>
              <a:rPr lang="en-US" sz="1200" dirty="0">
                <a:solidFill>
                  <a:prstClr val="black"/>
                </a:solidFill>
                <a:latin typeface="Times New Roman" panose="02020603050405020304" pitchFamily="18" charset="0"/>
                <a:cs typeface="Times New Roman" panose="02020603050405020304" pitchFamily="18" charset="0"/>
              </a:rPr>
              <a:t>Flight </a:t>
            </a:r>
            <a:r>
              <a:rPr lang="en-US" sz="1200" dirty="0" smtClean="0">
                <a:solidFill>
                  <a:prstClr val="black"/>
                </a:solidFill>
                <a:latin typeface="Times New Roman" panose="02020603050405020304" pitchFamily="18" charset="0"/>
                <a:cs typeface="Times New Roman" panose="02020603050405020304" pitchFamily="18" charset="0"/>
              </a:rPr>
              <a:t>PNTD surface in contact with </a:t>
            </a:r>
            <a:r>
              <a:rPr lang="en-US" altLang="en-US" sz="1200" dirty="0" smtClean="0">
                <a:solidFill>
                  <a:prstClr val="black"/>
                </a:solidFill>
                <a:latin typeface="Times New Roman" panose="02020603050405020304" pitchFamily="18" charset="0"/>
                <a:cs typeface="Times New Roman" panose="02020603050405020304" pitchFamily="18" charset="0"/>
              </a:rPr>
              <a:t> </a:t>
            </a:r>
            <a:r>
              <a:rPr lang="en-US" altLang="en-US" sz="1200" dirty="0">
                <a:solidFill>
                  <a:prstClr val="black"/>
                </a:solidFill>
                <a:latin typeface="Times New Roman" panose="02020603050405020304" pitchFamily="18" charset="0"/>
                <a:cs typeface="Times New Roman" panose="02020603050405020304" pitchFamily="18" charset="0"/>
              </a:rPr>
              <a:t>0.005 </a:t>
            </a:r>
            <a:r>
              <a:rPr lang="en-US" altLang="en-US" sz="1200" dirty="0" smtClean="0">
                <a:solidFill>
                  <a:prstClr val="black"/>
                </a:solidFill>
                <a:latin typeface="Times New Roman" panose="02020603050405020304" pitchFamily="18" charset="0"/>
                <a:cs typeface="Times New Roman" panose="02020603050405020304" pitchFamily="18" charset="0"/>
              </a:rPr>
              <a:t>cm </a:t>
            </a:r>
            <a:r>
              <a:rPr lang="en-US" altLang="en-US" sz="1200" dirty="0" err="1" smtClean="0">
                <a:solidFill>
                  <a:srgbClr val="C00000"/>
                </a:solidFill>
                <a:latin typeface="Times New Roman" panose="02020603050405020304" pitchFamily="18" charset="0"/>
                <a:cs typeface="Times New Roman" panose="02020603050405020304" pitchFamily="18" charset="0"/>
              </a:rPr>
              <a:t>Pb</a:t>
            </a:r>
            <a:r>
              <a:rPr lang="en-US" altLang="en-US" sz="1200" dirty="0" smtClean="0">
                <a:solidFill>
                  <a:srgbClr val="C00000"/>
                </a:solidFill>
                <a:latin typeface="Times New Roman" panose="02020603050405020304" pitchFamily="18" charset="0"/>
                <a:cs typeface="Times New Roman" panose="02020603050405020304" pitchFamily="18" charset="0"/>
              </a:rPr>
              <a:t> foil  </a:t>
            </a:r>
            <a:endParaRPr lang="en-US" sz="1200" dirty="0">
              <a:solidFill>
                <a:srgbClr val="C00000"/>
              </a:solidFill>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a:blip r:embed="rId4"/>
          <a:stretch>
            <a:fillRect/>
          </a:stretch>
        </p:blipFill>
        <p:spPr>
          <a:xfrm>
            <a:off x="3003916" y="3861617"/>
            <a:ext cx="2726923" cy="1864563"/>
          </a:xfrm>
          <a:prstGeom prst="rect">
            <a:avLst/>
          </a:prstGeom>
        </p:spPr>
      </p:pic>
      <p:pic>
        <p:nvPicPr>
          <p:cNvPr id="15" name="Picture 14"/>
          <p:cNvPicPr>
            <a:picLocks noChangeAspect="1"/>
          </p:cNvPicPr>
          <p:nvPr/>
        </p:nvPicPr>
        <p:blipFill>
          <a:blip r:embed="rId5"/>
          <a:stretch>
            <a:fillRect/>
          </a:stretch>
        </p:blipFill>
        <p:spPr>
          <a:xfrm>
            <a:off x="5818644" y="3870477"/>
            <a:ext cx="3139354" cy="1896891"/>
          </a:xfrm>
          <a:prstGeom prst="rect">
            <a:avLst/>
          </a:prstGeom>
        </p:spPr>
      </p:pic>
      <p:sp>
        <p:nvSpPr>
          <p:cNvPr id="16" name="TextBox 15"/>
          <p:cNvSpPr txBox="1"/>
          <p:nvPr/>
        </p:nvSpPr>
        <p:spPr>
          <a:xfrm>
            <a:off x="150019" y="4394797"/>
            <a:ext cx="2766092" cy="646331"/>
          </a:xfrm>
          <a:prstGeom prst="rect">
            <a:avLst/>
          </a:prstGeom>
          <a:noFill/>
        </p:spPr>
        <p:txBody>
          <a:bodyPr wrap="square" rtlCol="0">
            <a:spAutoFit/>
          </a:bodyPr>
          <a:lstStyle/>
          <a:p>
            <a:r>
              <a:rPr lang="en-US" sz="1200" dirty="0" smtClean="0">
                <a:solidFill>
                  <a:prstClr val="black"/>
                </a:solidFill>
                <a:latin typeface="Times New Roman" panose="02020603050405020304" pitchFamily="18" charset="0"/>
                <a:cs typeface="Times New Roman" panose="02020603050405020304" pitchFamily="18" charset="0"/>
              </a:rPr>
              <a:t>High Z elements, like </a:t>
            </a:r>
            <a:r>
              <a:rPr lang="en-US" sz="1200" dirty="0" err="1" smtClean="0">
                <a:solidFill>
                  <a:prstClr val="black"/>
                </a:solidFill>
                <a:latin typeface="Times New Roman" panose="02020603050405020304" pitchFamily="18" charset="0"/>
                <a:cs typeface="Times New Roman" panose="02020603050405020304" pitchFamily="18" charset="0"/>
              </a:rPr>
              <a:t>Pb</a:t>
            </a:r>
            <a:r>
              <a:rPr lang="en-US" sz="1200" dirty="0" smtClean="0">
                <a:solidFill>
                  <a:prstClr val="black"/>
                </a:solidFill>
                <a:latin typeface="Times New Roman" panose="02020603050405020304" pitchFamily="18" charset="0"/>
                <a:cs typeface="Times New Roman" panose="02020603050405020304" pitchFamily="18" charset="0"/>
              </a:rPr>
              <a:t>, produce more secondary particle shower products than low Z elements</a:t>
            </a:r>
            <a:endParaRPr lang="en-US" sz="1200" dirty="0">
              <a:solidFill>
                <a:prstClr val="black"/>
              </a:solidFill>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78689" y="1601478"/>
            <a:ext cx="2620233" cy="1963147"/>
          </a:xfrm>
          <a:prstGeom prst="rect">
            <a:avLst/>
          </a:prstGeom>
        </p:spPr>
      </p:pic>
      <p:sp>
        <p:nvSpPr>
          <p:cNvPr id="6" name="Rectangle 5"/>
          <p:cNvSpPr/>
          <p:nvPr/>
        </p:nvSpPr>
        <p:spPr>
          <a:xfrm>
            <a:off x="150019" y="5865291"/>
            <a:ext cx="8993981" cy="646331"/>
          </a:xfrm>
          <a:prstGeom prst="rect">
            <a:avLst/>
          </a:prstGeom>
        </p:spPr>
        <p:txBody>
          <a:bodyPr wrap="square">
            <a:spAutoFit/>
          </a:bodyPr>
          <a:lstStyle/>
          <a:p>
            <a:pPr lvl="0"/>
            <a:r>
              <a:rPr lang="en-US" sz="1200" dirty="0">
                <a:solidFill>
                  <a:prstClr val="black"/>
                </a:solidFill>
                <a:latin typeface="Times New Roman" panose="02020603050405020304" pitchFamily="18" charset="0"/>
                <a:cs typeface="Times New Roman" panose="02020603050405020304" pitchFamily="18" charset="0"/>
              </a:rPr>
              <a:t>The obvious differences between the flight-PNTD and the </a:t>
            </a:r>
            <a:r>
              <a:rPr lang="en-US" sz="1200" dirty="0" err="1">
                <a:solidFill>
                  <a:prstClr val="black"/>
                </a:solidFill>
                <a:latin typeface="Times New Roman" panose="02020603050405020304" pitchFamily="18" charset="0"/>
                <a:cs typeface="Times New Roman" panose="02020603050405020304" pitchFamily="18" charset="0"/>
              </a:rPr>
              <a:t>Pb</a:t>
            </a:r>
            <a:r>
              <a:rPr lang="en-US" sz="1200" dirty="0">
                <a:solidFill>
                  <a:prstClr val="black"/>
                </a:solidFill>
                <a:latin typeface="Times New Roman" panose="02020603050405020304" pitchFamily="18" charset="0"/>
                <a:cs typeface="Times New Roman" panose="02020603050405020304" pitchFamily="18" charset="0"/>
              </a:rPr>
              <a:t>-foil-flight PNTD are expected as a result of </a:t>
            </a:r>
            <a:r>
              <a:rPr lang="en-US" sz="1200" dirty="0" smtClean="0">
                <a:solidFill>
                  <a:prstClr val="black"/>
                </a:solidFill>
                <a:latin typeface="Times New Roman" panose="02020603050405020304" pitchFamily="18" charset="0"/>
                <a:cs typeface="Times New Roman" panose="02020603050405020304" pitchFamily="18" charset="0"/>
              </a:rPr>
              <a:t>nuclear </a:t>
            </a:r>
            <a:r>
              <a:rPr lang="en-US" sz="1200" dirty="0">
                <a:solidFill>
                  <a:prstClr val="black"/>
                </a:solidFill>
                <a:latin typeface="Times New Roman" panose="02020603050405020304" pitchFamily="18" charset="0"/>
                <a:cs typeface="Times New Roman" panose="02020603050405020304" pitchFamily="18" charset="0"/>
              </a:rPr>
              <a:t>reactions, caused by space radiation primary and secondary particles, in the </a:t>
            </a:r>
            <a:r>
              <a:rPr lang="en-US" sz="1200" dirty="0" err="1">
                <a:solidFill>
                  <a:prstClr val="black"/>
                </a:solidFill>
                <a:latin typeface="Times New Roman" panose="02020603050405020304" pitchFamily="18" charset="0"/>
                <a:cs typeface="Times New Roman" panose="02020603050405020304" pitchFamily="18" charset="0"/>
              </a:rPr>
              <a:t>Pb</a:t>
            </a:r>
            <a:r>
              <a:rPr lang="en-US" sz="1200" dirty="0">
                <a:solidFill>
                  <a:prstClr val="black"/>
                </a:solidFill>
                <a:latin typeface="Times New Roman" panose="02020603050405020304" pitchFamily="18" charset="0"/>
                <a:cs typeface="Times New Roman" panose="02020603050405020304" pitchFamily="18" charset="0"/>
              </a:rPr>
              <a:t> foil with smaller contribution from trace (ppm level) </a:t>
            </a:r>
            <a:r>
              <a:rPr lang="en-US" sz="1200" dirty="0" err="1">
                <a:solidFill>
                  <a:prstClr val="black"/>
                </a:solidFill>
                <a:latin typeface="Times New Roman" panose="02020603050405020304" pitchFamily="18" charset="0"/>
                <a:cs typeface="Times New Roman" panose="02020603050405020304" pitchFamily="18" charset="0"/>
              </a:rPr>
              <a:t>Th</a:t>
            </a:r>
            <a:r>
              <a:rPr lang="en-US" sz="1200" dirty="0">
                <a:solidFill>
                  <a:prstClr val="black"/>
                </a:solidFill>
                <a:latin typeface="Times New Roman" panose="02020603050405020304" pitchFamily="18" charset="0"/>
                <a:cs typeface="Times New Roman" panose="02020603050405020304" pitchFamily="18" charset="0"/>
              </a:rPr>
              <a:t> and U impurities in the </a:t>
            </a:r>
            <a:r>
              <a:rPr lang="en-US" sz="1200" dirty="0" err="1">
                <a:solidFill>
                  <a:prstClr val="black"/>
                </a:solidFill>
                <a:latin typeface="Times New Roman" panose="02020603050405020304" pitchFamily="18" charset="0"/>
                <a:cs typeface="Times New Roman" panose="02020603050405020304" pitchFamily="18" charset="0"/>
              </a:rPr>
              <a:t>Pb</a:t>
            </a:r>
            <a:r>
              <a:rPr lang="en-US" sz="1200" dirty="0">
                <a:solidFill>
                  <a:prstClr val="black"/>
                </a:solidFill>
                <a:latin typeface="Times New Roman" panose="02020603050405020304" pitchFamily="18" charset="0"/>
                <a:cs typeface="Times New Roman" panose="02020603050405020304" pitchFamily="18" charset="0"/>
              </a:rPr>
              <a:t> foil itself. Ag, </a:t>
            </a:r>
            <a:r>
              <a:rPr lang="en-US" sz="1200" dirty="0" err="1">
                <a:solidFill>
                  <a:prstClr val="black"/>
                </a:solidFill>
                <a:latin typeface="Times New Roman" panose="02020603050405020304" pitchFamily="18" charset="0"/>
                <a:cs typeface="Times New Roman" panose="02020603050405020304" pitchFamily="18" charset="0"/>
              </a:rPr>
              <a:t>Hf</a:t>
            </a:r>
            <a:r>
              <a:rPr lang="en-US" sz="1200" dirty="0">
                <a:solidFill>
                  <a:prstClr val="black"/>
                </a:solidFill>
                <a:latin typeface="Times New Roman" panose="02020603050405020304" pitchFamily="18" charset="0"/>
                <a:cs typeface="Times New Roman" panose="02020603050405020304" pitchFamily="18" charset="0"/>
              </a:rPr>
              <a:t>, and W foils produced many fewer nuclear reaction products in their PNTDs. </a:t>
            </a:r>
            <a:r>
              <a:rPr lang="en-US" sz="1200" dirty="0">
                <a:solidFill>
                  <a:srgbClr val="C00000"/>
                </a:solidFill>
                <a:latin typeface="Times New Roman" panose="02020603050405020304" pitchFamily="18" charset="0"/>
                <a:cs typeface="Times New Roman" panose="02020603050405020304" pitchFamily="18" charset="0"/>
              </a:rPr>
              <a:t>Track area increases with increasing particle LET. </a:t>
            </a:r>
          </a:p>
        </p:txBody>
      </p:sp>
    </p:spTree>
    <p:extLst>
      <p:ext uri="{BB962C8B-B14F-4D97-AF65-F5344CB8AC3E}">
        <p14:creationId xmlns:p14="http://schemas.microsoft.com/office/powerpoint/2010/main" val="1961021372"/>
      </p:ext>
    </p:extLst>
  </p:cSld>
  <p:clrMapOvr>
    <a:masterClrMapping/>
  </p:clrMapOvr>
  <mc:AlternateContent xmlns:mc="http://schemas.openxmlformats.org/markup-compatibility/2006">
    <mc:Choice xmlns:p14="http://schemas.microsoft.com/office/powerpoint/2010/main" Requires="p14">
      <p:transition spd="slow" p14:dur="2000" advTm="270617"/>
    </mc:Choice>
    <mc:Fallback>
      <p:transition spd="slow" advTm="27061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384" y="2479172"/>
            <a:ext cx="8619893" cy="2852737"/>
          </a:xfrm>
        </p:spPr>
        <p:txBody>
          <a:bodyPr>
            <a:normAutofit/>
          </a:bodyPr>
          <a:lstStyle/>
          <a:p>
            <a:pPr lvl="0" algn="ctr"/>
            <a:r>
              <a:rPr lang="en-US" altLang="en-US" sz="3200" b="1" kern="0" dirty="0" smtClean="0">
                <a:solidFill>
                  <a:schemeClr val="tx1"/>
                </a:solidFill>
              </a:rPr>
              <a:t>Beyond GEO – The interplanetary radiation environment – GCR and SPE</a:t>
            </a:r>
            <a:r>
              <a:rPr lang="en-US" altLang="en-US" sz="3200" b="1" kern="0" dirty="0">
                <a:solidFill>
                  <a:schemeClr val="tx1"/>
                </a:solidFill>
              </a:rPr>
              <a:t/>
            </a:r>
            <a:br>
              <a:rPr lang="en-US" altLang="en-US" sz="3200" b="1" kern="0" dirty="0">
                <a:solidFill>
                  <a:schemeClr val="tx1"/>
                </a:solidFill>
              </a:rPr>
            </a:br>
            <a:endParaRPr lang="en-US" sz="3200" dirty="0">
              <a:solidFill>
                <a:schemeClr val="tx1"/>
              </a:solidFill>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42</a:t>
            </a:fld>
            <a:endParaRPr lang="en-US"/>
          </a:p>
        </p:txBody>
      </p:sp>
    </p:spTree>
    <p:extLst>
      <p:ext uri="{BB962C8B-B14F-4D97-AF65-F5344CB8AC3E}">
        <p14:creationId xmlns:p14="http://schemas.microsoft.com/office/powerpoint/2010/main" val="2421097129"/>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a:bodyPr>
          <a:lstStyle/>
          <a:p>
            <a:pPr lvl="0" algn="ctr" fontAlgn="base">
              <a:lnSpc>
                <a:spcPct val="100000"/>
              </a:lnSpc>
              <a:spcAft>
                <a:spcPct val="0"/>
              </a:spcAft>
              <a:defRPr/>
            </a:pPr>
            <a:r>
              <a:rPr lang="en-US" sz="2700" b="1" kern="0" dirty="0" smtClean="0">
                <a:ea typeface="+mn-ea"/>
              </a:rPr>
              <a:t>GCR and SPE</a:t>
            </a:r>
            <a:endParaRPr lang="en-US" dirty="0"/>
          </a:p>
        </p:txBody>
      </p:sp>
      <p:sp>
        <p:nvSpPr>
          <p:cNvPr id="3" name="Content Placeholder 2"/>
          <p:cNvSpPr>
            <a:spLocks noGrp="1"/>
          </p:cNvSpPr>
          <p:nvPr>
            <p:ph idx="1"/>
          </p:nvPr>
        </p:nvSpPr>
        <p:spPr>
          <a:xfrm>
            <a:off x="0" y="1670680"/>
            <a:ext cx="5592417" cy="5074330"/>
          </a:xfrm>
        </p:spPr>
        <p:txBody>
          <a:bodyPr>
            <a:normAutofit fontScale="92500" lnSpcReduction="10000"/>
          </a:bodyPr>
          <a:lstStyle/>
          <a:p>
            <a:pPr eaLnBrk="0" fontAlgn="base" hangingPunct="0">
              <a:lnSpc>
                <a:spcPct val="100000"/>
              </a:lnSpc>
              <a:spcBef>
                <a:spcPct val="20000"/>
              </a:spcBef>
              <a:spcAft>
                <a:spcPct val="0"/>
              </a:spcAft>
            </a:pPr>
            <a:r>
              <a:rPr lang="en-US" altLang="en-US" sz="1800" b="1" kern="0" dirty="0" smtClean="0">
                <a:solidFill>
                  <a:srgbClr val="000000"/>
                </a:solidFill>
                <a:latin typeface="Times New Roman" panose="02020603050405020304" pitchFamily="18" charset="0"/>
                <a:cs typeface="Times New Roman" panose="02020603050405020304" pitchFamily="18" charset="0"/>
              </a:rPr>
              <a:t>Two important radiation environments</a:t>
            </a:r>
          </a:p>
          <a:p>
            <a:pPr lvl="1"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GCR </a:t>
            </a:r>
            <a:r>
              <a:rPr lang="en-US" altLang="en-US" sz="1400" b="1" kern="0" dirty="0">
                <a:solidFill>
                  <a:srgbClr val="000000"/>
                </a:solidFill>
                <a:latin typeface="Times New Roman" panose="02020603050405020304" pitchFamily="18" charset="0"/>
                <a:cs typeface="Times New Roman" panose="02020603050405020304" pitchFamily="18" charset="0"/>
              </a:rPr>
              <a:t>– continuously </a:t>
            </a:r>
            <a:r>
              <a:rPr lang="en-US" altLang="en-US" sz="1400" b="1" kern="0" dirty="0" smtClean="0">
                <a:solidFill>
                  <a:srgbClr val="000000"/>
                </a:solidFill>
                <a:latin typeface="Times New Roman" panose="02020603050405020304" pitchFamily="18" charset="0"/>
                <a:cs typeface="Times New Roman" panose="02020603050405020304" pitchFamily="18" charset="0"/>
              </a:rPr>
              <a:t>present</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Varies slowly over 11-year solar cycle</a:t>
            </a:r>
          </a:p>
          <a:p>
            <a:pPr lvl="3" eaLnBrk="0" fontAlgn="base" hangingPunct="0">
              <a:lnSpc>
                <a:spcPct val="100000"/>
              </a:lnSpc>
              <a:spcBef>
                <a:spcPct val="20000"/>
              </a:spcBef>
              <a:spcAft>
                <a:spcPct val="0"/>
              </a:spcAft>
            </a:pPr>
            <a:r>
              <a:rPr lang="en-US" altLang="en-US" sz="1200" b="1" kern="0" dirty="0" smtClean="0">
                <a:solidFill>
                  <a:srgbClr val="000000"/>
                </a:solidFill>
                <a:latin typeface="Times New Roman" panose="02020603050405020304" pitchFamily="18" charset="0"/>
                <a:cs typeface="Times New Roman" panose="02020603050405020304" pitchFamily="18" charset="0"/>
              </a:rPr>
              <a:t>No sudden increases in the observational record</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Solar Max Environment &lt;&lt;  Solar Min Environment</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Little radial dependence (&lt; 10%/AU) between the orbit of Mercury and the Asteroid belt</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“Hard” spectra </a:t>
            </a:r>
            <a:r>
              <a:rPr lang="en-US" altLang="en-US" sz="1400" b="1" kern="0" dirty="0">
                <a:solidFill>
                  <a:srgbClr val="000000"/>
                </a:solidFill>
                <a:latin typeface="Times New Roman" panose="02020603050405020304" pitchFamily="18" charset="0"/>
                <a:cs typeface="Times New Roman" panose="02020603050405020304" pitchFamily="18" charset="0"/>
              </a:rPr>
              <a:t>– difficult </a:t>
            </a:r>
            <a:r>
              <a:rPr lang="en-US" altLang="en-US" sz="1400" b="1" kern="0" dirty="0" smtClean="0">
                <a:solidFill>
                  <a:srgbClr val="000000"/>
                </a:solidFill>
                <a:latin typeface="Times New Roman" panose="02020603050405020304" pitchFamily="18" charset="0"/>
                <a:cs typeface="Times New Roman" panose="02020603050405020304" pitchFamily="18" charset="0"/>
              </a:rPr>
              <a:t>to manage with shielding, active or passive</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Total Ionizing Dose (TID) effects on materials and avionics largely negligible</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Prime cause of  avionics SEE effects</a:t>
            </a:r>
          </a:p>
          <a:p>
            <a:pPr lvl="1"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SPE </a:t>
            </a:r>
            <a:r>
              <a:rPr lang="en-US" altLang="en-US" sz="1400" b="1" kern="0" dirty="0">
                <a:solidFill>
                  <a:srgbClr val="000000"/>
                </a:solidFill>
                <a:latin typeface="Times New Roman" panose="02020603050405020304" pitchFamily="18" charset="0"/>
                <a:cs typeface="Times New Roman" panose="02020603050405020304" pitchFamily="18" charset="0"/>
              </a:rPr>
              <a:t>– A </a:t>
            </a:r>
            <a:r>
              <a:rPr lang="en-US" altLang="en-US" sz="1400" b="1" kern="0" dirty="0" smtClean="0">
                <a:solidFill>
                  <a:srgbClr val="000000"/>
                </a:solidFill>
                <a:latin typeface="Times New Roman" panose="02020603050405020304" pitchFamily="18" charset="0"/>
                <a:cs typeface="Times New Roman" panose="02020603050405020304" pitchFamily="18" charset="0"/>
              </a:rPr>
              <a:t>few days at a time, about once or twice a year on average</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During events, SPE particle flux &gt;&gt; GCR particle flux</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“Softer” spectra, so more manageable with shielding</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TID effects are significant and are reduced with shielding mass</a:t>
            </a:r>
          </a:p>
          <a:p>
            <a:pPr lvl="2" eaLnBrk="0" fontAlgn="base" hangingPunct="0">
              <a:lnSpc>
                <a:spcPct val="100000"/>
              </a:lnSpc>
              <a:spcBef>
                <a:spcPct val="20000"/>
              </a:spcBef>
              <a:spcAft>
                <a:spcPct val="0"/>
              </a:spcAft>
            </a:pPr>
            <a:r>
              <a:rPr lang="en-US" altLang="en-US" sz="1400" b="1" kern="0" dirty="0" smtClean="0">
                <a:solidFill>
                  <a:srgbClr val="000000"/>
                </a:solidFill>
                <a:latin typeface="Times New Roman" panose="02020603050405020304" pitchFamily="18" charset="0"/>
                <a:cs typeface="Times New Roman" panose="02020603050405020304" pitchFamily="18" charset="0"/>
              </a:rPr>
              <a:t>Radial dependence is significant and highly variable</a:t>
            </a:r>
            <a:endParaRPr lang="en-US" altLang="en-US" sz="1200" b="1" kern="0" dirty="0">
              <a:solidFill>
                <a:srgbClr val="000000"/>
              </a:solidFill>
              <a:latin typeface="Times New Roman" panose="02020603050405020304" pitchFamily="18" charset="0"/>
              <a:cs typeface="Times New Roman" panose="02020603050405020304" pitchFamily="18" charset="0"/>
            </a:endParaRPr>
          </a:p>
          <a:p>
            <a:pPr lvl="3" eaLnBrk="0" fontAlgn="base" hangingPunct="0">
              <a:lnSpc>
                <a:spcPct val="100000"/>
              </a:lnSpc>
              <a:spcBef>
                <a:spcPct val="20000"/>
              </a:spcBef>
              <a:spcAft>
                <a:spcPct val="0"/>
              </a:spcAft>
            </a:pPr>
            <a:r>
              <a:rPr lang="en-US" altLang="en-US" sz="1200" b="1" kern="0" dirty="0" smtClean="0">
                <a:solidFill>
                  <a:srgbClr val="000000"/>
                </a:solidFill>
                <a:latin typeface="Times New Roman" panose="02020603050405020304" pitchFamily="18" charset="0"/>
                <a:cs typeface="Times New Roman" panose="02020603050405020304" pitchFamily="18" charset="0"/>
              </a:rPr>
              <a:t>Peak intensities often fall off as R</a:t>
            </a:r>
            <a:r>
              <a:rPr lang="en-US" altLang="en-US" sz="1200" b="1" kern="0" baseline="30000" dirty="0" smtClean="0">
                <a:solidFill>
                  <a:srgbClr val="000000"/>
                </a:solidFill>
                <a:latin typeface="Times New Roman" panose="02020603050405020304" pitchFamily="18" charset="0"/>
                <a:cs typeface="Times New Roman" panose="02020603050405020304" pitchFamily="18" charset="0"/>
              </a:rPr>
              <a:t>-3  </a:t>
            </a:r>
            <a:r>
              <a:rPr lang="en-US" altLang="en-US" sz="1200" b="1" kern="0" dirty="0" smtClean="0">
                <a:solidFill>
                  <a:srgbClr val="000000"/>
                </a:solidFill>
                <a:latin typeface="Times New Roman" panose="02020603050405020304" pitchFamily="18" charset="0"/>
                <a:cs typeface="Times New Roman" panose="02020603050405020304" pitchFamily="18" charset="0"/>
              </a:rPr>
              <a:t>while total event dose falls off </a:t>
            </a:r>
            <a:r>
              <a:rPr lang="en-US" altLang="en-US" sz="1200" b="1" kern="0" dirty="0">
                <a:solidFill>
                  <a:srgbClr val="000000"/>
                </a:solidFill>
                <a:latin typeface="Times New Roman" panose="02020603050405020304" pitchFamily="18" charset="0"/>
                <a:cs typeface="Times New Roman" panose="02020603050405020304" pitchFamily="18" charset="0"/>
              </a:rPr>
              <a:t>as </a:t>
            </a:r>
            <a:r>
              <a:rPr lang="en-US" altLang="en-US" sz="1200" b="1" kern="0" dirty="0" smtClean="0">
                <a:solidFill>
                  <a:srgbClr val="000000"/>
                </a:solidFill>
                <a:latin typeface="Times New Roman" panose="02020603050405020304" pitchFamily="18" charset="0"/>
                <a:cs typeface="Times New Roman" panose="02020603050405020304" pitchFamily="18" charset="0"/>
              </a:rPr>
              <a:t>R</a:t>
            </a:r>
            <a:r>
              <a:rPr lang="en-US" altLang="en-US" sz="1200" b="1" kern="0" baseline="30000" dirty="0" smtClean="0">
                <a:solidFill>
                  <a:srgbClr val="000000"/>
                </a:solidFill>
                <a:latin typeface="Times New Roman" panose="02020603050405020304" pitchFamily="18" charset="0"/>
                <a:cs typeface="Times New Roman" panose="02020603050405020304" pitchFamily="18" charset="0"/>
              </a:rPr>
              <a:t>-2</a:t>
            </a:r>
            <a:r>
              <a:rPr lang="en-US" altLang="en-US" sz="1200" b="1" kern="0" dirty="0" smtClean="0">
                <a:solidFill>
                  <a:srgbClr val="000000"/>
                </a:solidFill>
                <a:latin typeface="Times New Roman" panose="02020603050405020304" pitchFamily="18" charset="0"/>
                <a:cs typeface="Times New Roman" panose="02020603050405020304" pitchFamily="18" charset="0"/>
              </a:rPr>
              <a:t>,  but you can’t count on it</a:t>
            </a:r>
          </a:p>
          <a:p>
            <a:pPr lvl="3" eaLnBrk="0" fontAlgn="base" hangingPunct="0">
              <a:lnSpc>
                <a:spcPct val="100000"/>
              </a:lnSpc>
              <a:spcBef>
                <a:spcPct val="20000"/>
              </a:spcBef>
              <a:spcAft>
                <a:spcPct val="0"/>
              </a:spcAft>
            </a:pPr>
            <a:r>
              <a:rPr lang="en-US" altLang="en-US" sz="1200" b="1" kern="0" dirty="0" smtClean="0">
                <a:solidFill>
                  <a:srgbClr val="000000"/>
                </a:solidFill>
                <a:latin typeface="Times New Roman" panose="02020603050405020304" pitchFamily="18" charset="0"/>
                <a:cs typeface="Times New Roman" panose="02020603050405020304" pitchFamily="18" charset="0"/>
              </a:rPr>
              <a:t>CMEs are efficient charged particle accelerators and examples exist of  SPEs that were more severe at Mars than at Venus or Earth</a:t>
            </a:r>
          </a:p>
          <a:p>
            <a:pPr lvl="3" eaLnBrk="0" fontAlgn="base" hangingPunct="0">
              <a:lnSpc>
                <a:spcPct val="100000"/>
              </a:lnSpc>
              <a:spcBef>
                <a:spcPct val="20000"/>
              </a:spcBef>
              <a:spcAft>
                <a:spcPct val="0"/>
              </a:spcAft>
            </a:pPr>
            <a:r>
              <a:rPr lang="en-US" altLang="en-US" sz="1200" b="1" kern="0" dirty="0" smtClean="0">
                <a:solidFill>
                  <a:srgbClr val="000000"/>
                </a:solidFill>
                <a:latin typeface="Times New Roman" panose="02020603050405020304" pitchFamily="18" charset="0"/>
                <a:cs typeface="Times New Roman" panose="02020603050405020304" pitchFamily="18" charset="0"/>
              </a:rPr>
              <a:t>See the ESA SPE modeling, analysis and data archive </a:t>
            </a:r>
            <a:r>
              <a:rPr lang="en-US" altLang="en-US" sz="1200" b="1" kern="0" dirty="0">
                <a:solidFill>
                  <a:srgbClr val="000000"/>
                </a:solidFill>
                <a:latin typeface="Times New Roman" panose="02020603050405020304" pitchFamily="18" charset="0"/>
                <a:cs typeface="Times New Roman" panose="02020603050405020304" pitchFamily="18" charset="0"/>
              </a:rPr>
              <a:t>web </a:t>
            </a:r>
            <a:r>
              <a:rPr lang="en-US" altLang="en-US" sz="1200" b="1" kern="0" dirty="0" smtClean="0">
                <a:solidFill>
                  <a:srgbClr val="000000"/>
                </a:solidFill>
                <a:latin typeface="Times New Roman" panose="02020603050405020304" pitchFamily="18" charset="0"/>
                <a:cs typeface="Times New Roman" panose="02020603050405020304" pitchFamily="18" charset="0"/>
              </a:rPr>
              <a:t>page -  </a:t>
            </a:r>
            <a:r>
              <a:rPr lang="en-US" altLang="en-US" sz="1200" b="1" kern="0" dirty="0" smtClean="0">
                <a:solidFill>
                  <a:srgbClr val="000000"/>
                </a:solidFill>
                <a:latin typeface="Times New Roman" panose="02020603050405020304" pitchFamily="18" charset="0"/>
                <a:cs typeface="Times New Roman" panose="02020603050405020304" pitchFamily="18" charset="0"/>
                <a:hlinkClick r:id="rId2"/>
              </a:rPr>
              <a:t>http</a:t>
            </a:r>
            <a:r>
              <a:rPr lang="en-US" altLang="en-US" sz="1200" b="1" kern="0" dirty="0">
                <a:solidFill>
                  <a:srgbClr val="000000"/>
                </a:solidFill>
                <a:latin typeface="Times New Roman" panose="02020603050405020304" pitchFamily="18" charset="0"/>
                <a:cs typeface="Times New Roman" panose="02020603050405020304" pitchFamily="18" charset="0"/>
                <a:hlinkClick r:id="rId2"/>
              </a:rPr>
              <a:t>://dev.sepem.oma.be</a:t>
            </a:r>
            <a:r>
              <a:rPr lang="en-US" altLang="en-US" sz="1200" b="1" kern="0" dirty="0" smtClean="0">
                <a:solidFill>
                  <a:srgbClr val="000000"/>
                </a:solidFill>
                <a:latin typeface="Times New Roman" panose="02020603050405020304" pitchFamily="18" charset="0"/>
                <a:cs typeface="Times New Roman" panose="02020603050405020304" pitchFamily="18" charset="0"/>
                <a:hlinkClick r:id="rId2"/>
              </a:rPr>
              <a:t>/</a:t>
            </a:r>
            <a:r>
              <a:rPr lang="en-US" altLang="en-US" sz="1200" b="1" kern="0" dirty="0" smtClean="0">
                <a:solidFill>
                  <a:srgbClr val="000000"/>
                </a:solidFill>
                <a:latin typeface="Times New Roman" panose="02020603050405020304" pitchFamily="18" charset="0"/>
                <a:cs typeface="Times New Roman" panose="02020603050405020304" pitchFamily="18" charset="0"/>
              </a:rPr>
              <a:t> </a:t>
            </a:r>
          </a:p>
        </p:txBody>
      </p:sp>
      <p:sp>
        <p:nvSpPr>
          <p:cNvPr id="4" name="Slide Number Placeholder 3"/>
          <p:cNvSpPr>
            <a:spLocks noGrp="1"/>
          </p:cNvSpPr>
          <p:nvPr>
            <p:ph type="sldNum" sz="quarter" idx="12"/>
          </p:nvPr>
        </p:nvSpPr>
        <p:spPr/>
        <p:txBody>
          <a:bodyPr/>
          <a:lstStyle/>
          <a:p>
            <a:fld id="{0D274322-44E6-41B3-A6C8-E4DC0D955498}" type="slidenum">
              <a:rPr lang="en-US" smtClean="0"/>
              <a:t>43</a:t>
            </a:fld>
            <a:endParaRPr lang="en-US"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1470"/>
          <a:stretch/>
        </p:blipFill>
        <p:spPr bwMode="auto">
          <a:xfrm>
            <a:off x="5458239" y="1670680"/>
            <a:ext cx="3685761" cy="4612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6144866" y="6283345"/>
            <a:ext cx="2073965" cy="461665"/>
          </a:xfrm>
          <a:prstGeom prst="rect">
            <a:avLst/>
          </a:prstGeom>
        </p:spPr>
        <p:txBody>
          <a:bodyPr wrap="square">
            <a:spAutoFit/>
          </a:bodyPr>
          <a:lstStyle/>
          <a:p>
            <a:r>
              <a:rPr lang="en-US" sz="1200" dirty="0">
                <a:latin typeface="Times New Roman" panose="02020603050405020304" pitchFamily="18" charset="0"/>
                <a:cs typeface="Times New Roman" panose="02020603050405020304" pitchFamily="18" charset="0"/>
              </a:rPr>
              <a:t>https://settlement.arc.nasa.gov/75SummerStudy/figure2.6.gif</a:t>
            </a:r>
          </a:p>
        </p:txBody>
      </p:sp>
    </p:spTree>
    <p:extLst>
      <p:ext uri="{BB962C8B-B14F-4D97-AF65-F5344CB8AC3E}">
        <p14:creationId xmlns:p14="http://schemas.microsoft.com/office/powerpoint/2010/main" val="715032489"/>
      </p:ext>
    </p:extLst>
  </p:cSld>
  <p:clrMapOvr>
    <a:masterClrMapping/>
  </p:clrMapOvr>
  <mc:AlternateContent xmlns:mc="http://schemas.openxmlformats.org/markup-compatibility/2006">
    <mc:Choice xmlns:p14="http://schemas.microsoft.com/office/powerpoint/2010/main" Requires="p14">
      <p:transition spd="slow" p14:dur="2000" advTm="121399"/>
    </mc:Choice>
    <mc:Fallback>
      <p:transition spd="slow" advTm="12139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07395" y="31243"/>
            <a:ext cx="4995572" cy="1411795"/>
          </a:xfrm>
        </p:spPr>
        <p:txBody>
          <a:bodyPr>
            <a:normAutofit/>
          </a:bodyPr>
          <a:lstStyle/>
          <a:p>
            <a:pPr lvl="0" algn="ctr" fontAlgn="base">
              <a:lnSpc>
                <a:spcPct val="100000"/>
              </a:lnSpc>
              <a:spcAft>
                <a:spcPct val="0"/>
              </a:spcAft>
              <a:defRPr/>
            </a:pPr>
            <a:r>
              <a:rPr lang="en-US" sz="2700" b="1" kern="0" dirty="0" smtClean="0">
                <a:ea typeface="+mn-ea"/>
              </a:rPr>
              <a:t>GCR: Solar Max, Solar Min, Shielding </a:t>
            </a:r>
            <a:r>
              <a:rPr lang="en-US" sz="2700" b="1" kern="0" dirty="0">
                <a:ea typeface="+mn-ea"/>
              </a:rPr>
              <a:t>M</a:t>
            </a:r>
            <a:r>
              <a:rPr lang="en-US" sz="2700" b="1" kern="0" dirty="0" smtClean="0">
                <a:ea typeface="+mn-ea"/>
              </a:rPr>
              <a:t>ass and Shielding </a:t>
            </a:r>
            <a:r>
              <a:rPr lang="en-US" sz="2700" b="1" kern="0" dirty="0">
                <a:ea typeface="+mn-ea"/>
              </a:rPr>
              <a:t>M</a:t>
            </a:r>
            <a:r>
              <a:rPr lang="en-US" sz="2700" b="1" kern="0" dirty="0" smtClean="0">
                <a:ea typeface="+mn-ea"/>
              </a:rPr>
              <a:t>aterial </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44</a:t>
            </a:fld>
            <a:endParaRPr lang="en-US" dirty="0"/>
          </a:p>
        </p:txBody>
      </p:sp>
      <p:pic>
        <p:nvPicPr>
          <p:cNvPr id="6" name="Picture 5"/>
          <p:cNvPicPr>
            <a:picLocks noChangeAspect="1"/>
          </p:cNvPicPr>
          <p:nvPr/>
        </p:nvPicPr>
        <p:blipFill>
          <a:blip r:embed="rId2"/>
          <a:stretch>
            <a:fillRect/>
          </a:stretch>
        </p:blipFill>
        <p:spPr>
          <a:xfrm>
            <a:off x="198122" y="2228850"/>
            <a:ext cx="4433374" cy="2997541"/>
          </a:xfrm>
          <a:prstGeom prst="rect">
            <a:avLst/>
          </a:prstGeom>
        </p:spPr>
      </p:pic>
      <p:pic>
        <p:nvPicPr>
          <p:cNvPr id="7" name="Picture 6"/>
          <p:cNvPicPr>
            <a:picLocks noChangeAspect="1"/>
          </p:cNvPicPr>
          <p:nvPr/>
        </p:nvPicPr>
        <p:blipFill>
          <a:blip r:embed="rId3"/>
          <a:stretch>
            <a:fillRect/>
          </a:stretch>
        </p:blipFill>
        <p:spPr>
          <a:xfrm>
            <a:off x="4586803" y="2228850"/>
            <a:ext cx="4348545" cy="2997541"/>
          </a:xfrm>
          <a:prstGeom prst="rect">
            <a:avLst/>
          </a:prstGeom>
        </p:spPr>
      </p:pic>
      <p:sp>
        <p:nvSpPr>
          <p:cNvPr id="8" name="Rectangle 7"/>
          <p:cNvSpPr/>
          <p:nvPr/>
        </p:nvSpPr>
        <p:spPr>
          <a:xfrm>
            <a:off x="218190" y="5569278"/>
            <a:ext cx="8737226" cy="738664"/>
          </a:xfrm>
          <a:prstGeom prst="rect">
            <a:avLst/>
          </a:prstGeom>
        </p:spPr>
        <p:txBody>
          <a:bodyPr wrap="square">
            <a:spAutoFit/>
          </a:bodyPr>
          <a:lstStyle/>
          <a:p>
            <a:r>
              <a:rPr lang="en-US" sz="1400" dirty="0">
                <a:latin typeface="Times New Roman" pitchFamily="18" charset="0"/>
                <a:cs typeface="Times New Roman" pitchFamily="18" charset="0"/>
              </a:rPr>
              <a:t>NASA HZETRN 2010 estimates of crew dose vs. shielding mass for a </a:t>
            </a:r>
            <a:r>
              <a:rPr lang="en-US" sz="1400" dirty="0" smtClean="0">
                <a:latin typeface="Times New Roman" pitchFamily="18" charset="0"/>
                <a:cs typeface="Times New Roman" pitchFamily="18" charset="0"/>
              </a:rPr>
              <a:t>3-year </a:t>
            </a:r>
            <a:r>
              <a:rPr lang="en-US" sz="1400" dirty="0">
                <a:latin typeface="Times New Roman" pitchFamily="18" charset="0"/>
                <a:cs typeface="Times New Roman" pitchFamily="18" charset="0"/>
              </a:rPr>
              <a:t>interplanetary mission assuming solar </a:t>
            </a:r>
            <a:r>
              <a:rPr lang="en-US" sz="1400" dirty="0" smtClean="0">
                <a:latin typeface="Times New Roman" pitchFamily="18" charset="0"/>
                <a:cs typeface="Times New Roman" pitchFamily="18" charset="0"/>
              </a:rPr>
              <a:t>maximum </a:t>
            </a:r>
            <a:r>
              <a:rPr lang="en-US" sz="1400" dirty="0">
                <a:latin typeface="Times New Roman" pitchFamily="18" charset="0"/>
                <a:cs typeface="Times New Roman" pitchFamily="18" charset="0"/>
              </a:rPr>
              <a:t>and solar minimum GCR </a:t>
            </a:r>
            <a:r>
              <a:rPr lang="en-US" sz="1400" dirty="0" smtClean="0">
                <a:latin typeface="Times New Roman" pitchFamily="18" charset="0"/>
                <a:cs typeface="Times New Roman" pitchFamily="18" charset="0"/>
              </a:rPr>
              <a:t>environments, no </a:t>
            </a:r>
            <a:r>
              <a:rPr lang="en-US" sz="1400" dirty="0">
                <a:latin typeface="Times New Roman" pitchFamily="18" charset="0"/>
                <a:cs typeface="Times New Roman" pitchFamily="18" charset="0"/>
              </a:rPr>
              <a:t>SEP event </a:t>
            </a:r>
            <a:r>
              <a:rPr lang="en-US" sz="1400" dirty="0" smtClean="0">
                <a:latin typeface="Times New Roman" pitchFamily="18" charset="0"/>
                <a:cs typeface="Times New Roman" pitchFamily="18" charset="0"/>
              </a:rPr>
              <a:t>contributions, </a:t>
            </a:r>
            <a:r>
              <a:rPr lang="en-US" sz="1400" dirty="0">
                <a:latin typeface="Times New Roman" pitchFamily="18" charset="0"/>
                <a:cs typeface="Times New Roman" pitchFamily="18" charset="0"/>
              </a:rPr>
              <a:t>and both the </a:t>
            </a:r>
            <a:r>
              <a:rPr lang="en-US" sz="1400" dirty="0" smtClean="0">
                <a:latin typeface="Times New Roman" pitchFamily="18" charset="0"/>
                <a:cs typeface="Times New Roman" pitchFamily="18" charset="0"/>
              </a:rPr>
              <a:t>10 </a:t>
            </a:r>
            <a:r>
              <a:rPr lang="en-US" sz="1400" dirty="0" err="1" smtClean="0">
                <a:latin typeface="Times New Roman" pitchFamily="18" charset="0"/>
                <a:cs typeface="Times New Roman" pitchFamily="18" charset="0"/>
              </a:rPr>
              <a:t>cSv</a:t>
            </a:r>
            <a:r>
              <a:rPr lang="en-US" sz="1400" dirty="0" smtClean="0">
                <a:latin typeface="Times New Roman" pitchFamily="18" charset="0"/>
                <a:cs typeface="Times New Roman" pitchFamily="18" charset="0"/>
              </a:rPr>
              <a:t> </a:t>
            </a:r>
            <a:r>
              <a:rPr lang="en-US" sz="1400" dirty="0">
                <a:latin typeface="Times New Roman" pitchFamily="18" charset="0"/>
                <a:cs typeface="Times New Roman" pitchFamily="18" charset="0"/>
              </a:rPr>
              <a:t>and 100 </a:t>
            </a:r>
            <a:r>
              <a:rPr lang="en-US" sz="1400" dirty="0" err="1" smtClean="0">
                <a:latin typeface="Times New Roman" pitchFamily="18" charset="0"/>
                <a:cs typeface="Times New Roman" pitchFamily="18" charset="0"/>
              </a:rPr>
              <a:t>cSv</a:t>
            </a:r>
            <a:r>
              <a:rPr lang="en-US" sz="1400" dirty="0" smtClean="0">
                <a:latin typeface="Times New Roman" pitchFamily="18" charset="0"/>
                <a:cs typeface="Times New Roman" pitchFamily="18" charset="0"/>
              </a:rPr>
              <a:t> </a:t>
            </a:r>
            <a:r>
              <a:rPr lang="en-US" sz="1400" dirty="0">
                <a:latin typeface="Times New Roman" pitchFamily="18" charset="0"/>
                <a:cs typeface="Times New Roman" pitchFamily="18" charset="0"/>
              </a:rPr>
              <a:t>dose </a:t>
            </a:r>
            <a:r>
              <a:rPr lang="en-US" sz="1400" dirty="0" smtClean="0">
                <a:latin typeface="Times New Roman" pitchFamily="18" charset="0"/>
                <a:cs typeface="Times New Roman" pitchFamily="18" charset="0"/>
              </a:rPr>
              <a:t>limits</a:t>
            </a:r>
            <a:endParaRPr lang="en-US" sz="1400" dirty="0"/>
          </a:p>
        </p:txBody>
      </p:sp>
    </p:spTree>
    <p:extLst>
      <p:ext uri="{BB962C8B-B14F-4D97-AF65-F5344CB8AC3E}">
        <p14:creationId xmlns:p14="http://schemas.microsoft.com/office/powerpoint/2010/main" val="1623468446"/>
      </p:ext>
    </p:extLst>
  </p:cSld>
  <p:clrMapOvr>
    <a:masterClrMapping/>
  </p:clrMapOvr>
  <mc:AlternateContent xmlns:mc="http://schemas.openxmlformats.org/markup-compatibility/2006">
    <mc:Choice xmlns:p14="http://schemas.microsoft.com/office/powerpoint/2010/main" Requires="p14">
      <p:transition spd="slow" p14:dur="2000" advTm="92949"/>
    </mc:Choice>
    <mc:Fallback>
      <p:transition spd="slow" advTm="9294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07395" y="31243"/>
            <a:ext cx="4995572" cy="1411795"/>
          </a:xfrm>
        </p:spPr>
        <p:txBody>
          <a:bodyPr>
            <a:normAutofit/>
          </a:bodyPr>
          <a:lstStyle/>
          <a:p>
            <a:pPr lvl="0" algn="ctr" fontAlgn="base">
              <a:lnSpc>
                <a:spcPct val="100000"/>
              </a:lnSpc>
              <a:spcAft>
                <a:spcPct val="0"/>
              </a:spcAft>
              <a:defRPr/>
            </a:pPr>
            <a:r>
              <a:rPr lang="en-US" sz="2700" b="1" kern="0" dirty="0" smtClean="0">
                <a:ea typeface="+mn-ea"/>
              </a:rPr>
              <a:t>GCR: LET Spectra Under </a:t>
            </a:r>
            <a:r>
              <a:rPr lang="en-US" sz="2700" b="1" kern="0" dirty="0">
                <a:ea typeface="+mn-ea"/>
              </a:rPr>
              <a:t>A</a:t>
            </a:r>
            <a:r>
              <a:rPr lang="en-US" sz="2700" b="1" kern="0" dirty="0" smtClean="0">
                <a:ea typeface="+mn-ea"/>
              </a:rPr>
              <a:t>luminum </a:t>
            </a:r>
            <a:r>
              <a:rPr lang="en-US" sz="2700" b="1" kern="0" dirty="0">
                <a:ea typeface="+mn-ea"/>
              </a:rPr>
              <a:t>S</a:t>
            </a:r>
            <a:r>
              <a:rPr lang="en-US" sz="2700" b="1" kern="0" dirty="0" smtClean="0">
                <a:ea typeface="+mn-ea"/>
              </a:rPr>
              <a:t>hielding</a:t>
            </a:r>
            <a:endParaRPr lang="en-US" dirty="0"/>
          </a:p>
        </p:txBody>
      </p:sp>
      <p:sp>
        <p:nvSpPr>
          <p:cNvPr id="3" name="Content Placeholder 2"/>
          <p:cNvSpPr>
            <a:spLocks noGrp="1"/>
          </p:cNvSpPr>
          <p:nvPr>
            <p:ph idx="1"/>
          </p:nvPr>
        </p:nvSpPr>
        <p:spPr>
          <a:xfrm>
            <a:off x="84593" y="1592249"/>
            <a:ext cx="2787196" cy="5058581"/>
          </a:xfrm>
        </p:spPr>
        <p:txBody>
          <a:bodyPr>
            <a:normAutofit/>
          </a:bodyPr>
          <a:lstStyle/>
          <a:p>
            <a:pPr eaLnBrk="0" fontAlgn="base" hangingPunct="0">
              <a:lnSpc>
                <a:spcPct val="100000"/>
              </a:lnSpc>
              <a:spcBef>
                <a:spcPct val="20000"/>
              </a:spcBef>
              <a:spcAft>
                <a:spcPct val="0"/>
              </a:spcAft>
            </a:pPr>
            <a:endParaRPr lang="en-US" altLang="en-US" sz="2200" b="1" kern="0" dirty="0" smtClean="0">
              <a:solidFill>
                <a:srgbClr val="000000"/>
              </a:solidFill>
              <a:latin typeface="Times New Roman" panose="02020603050405020304" pitchFamily="18" charset="0"/>
              <a:cs typeface="Times New Roman" panose="02020603050405020304" pitchFamily="18" charset="0"/>
            </a:endParaRPr>
          </a:p>
          <a:p>
            <a:pPr eaLnBrk="0" fontAlgn="base" hangingPunct="0">
              <a:lnSpc>
                <a:spcPct val="100000"/>
              </a:lnSpc>
              <a:spcBef>
                <a:spcPct val="20000"/>
              </a:spcBef>
              <a:spcAft>
                <a:spcPct val="0"/>
              </a:spcAft>
            </a:pPr>
            <a:endParaRPr lang="en-US" altLang="en-US" sz="1400" b="1" kern="0" dirty="0" smtClean="0">
              <a:solidFill>
                <a:srgbClr val="000000"/>
              </a:solidFill>
              <a:latin typeface="Times New Roman" panose="02020603050405020304" pitchFamily="18" charset="0"/>
              <a:cs typeface="Times New Roman" panose="02020603050405020304" pitchFamily="18" charset="0"/>
            </a:endParaRPr>
          </a:p>
          <a:p>
            <a:pPr eaLnBrk="0" fontAlgn="base" hangingPunct="0">
              <a:lnSpc>
                <a:spcPct val="100000"/>
              </a:lnSpc>
              <a:spcBef>
                <a:spcPct val="20000"/>
              </a:spcBef>
              <a:spcAft>
                <a:spcPct val="0"/>
              </a:spcAft>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45</a:t>
            </a:fld>
            <a:endParaRPr lang="en-US" dirty="0"/>
          </a:p>
        </p:txBody>
      </p:sp>
      <p:pic>
        <p:nvPicPr>
          <p:cNvPr id="5" name="Picture 4"/>
          <p:cNvPicPr>
            <a:picLocks noChangeAspect="1"/>
          </p:cNvPicPr>
          <p:nvPr/>
        </p:nvPicPr>
        <p:blipFill>
          <a:blip r:embed="rId2"/>
          <a:stretch>
            <a:fillRect/>
          </a:stretch>
        </p:blipFill>
        <p:spPr>
          <a:xfrm>
            <a:off x="4577734" y="1592249"/>
            <a:ext cx="4493019" cy="4044170"/>
          </a:xfrm>
          <a:prstGeom prst="rect">
            <a:avLst/>
          </a:prstGeom>
        </p:spPr>
      </p:pic>
      <p:pic>
        <p:nvPicPr>
          <p:cNvPr id="9" name="Picture 8"/>
          <p:cNvPicPr>
            <a:picLocks noChangeAspect="1"/>
          </p:cNvPicPr>
          <p:nvPr/>
        </p:nvPicPr>
        <p:blipFill>
          <a:blip r:embed="rId3"/>
          <a:stretch>
            <a:fillRect/>
          </a:stretch>
        </p:blipFill>
        <p:spPr>
          <a:xfrm>
            <a:off x="84591" y="1592247"/>
            <a:ext cx="4487931" cy="4044171"/>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609795166"/>
              </p:ext>
            </p:extLst>
          </p:nvPr>
        </p:nvGraphicFramePr>
        <p:xfrm>
          <a:off x="1035541" y="5696282"/>
          <a:ext cx="6939280" cy="894684"/>
        </p:xfrm>
        <a:graphic>
          <a:graphicData uri="http://schemas.openxmlformats.org/drawingml/2006/table">
            <a:tbl>
              <a:tblPr firstRow="1" bandRow="1">
                <a:tableStyleId>{72833802-FEF1-4C79-8D5D-14CF1EAF98D9}</a:tableStyleId>
              </a:tblPr>
              <a:tblGrid>
                <a:gridCol w="1977656">
                  <a:extLst>
                    <a:ext uri="{9D8B030D-6E8A-4147-A177-3AD203B41FA5}">
                      <a16:colId xmlns:a16="http://schemas.microsoft.com/office/drawing/2014/main" val="20000"/>
                    </a:ext>
                  </a:extLst>
                </a:gridCol>
                <a:gridCol w="637954">
                  <a:extLst>
                    <a:ext uri="{9D8B030D-6E8A-4147-A177-3AD203B41FA5}">
                      <a16:colId xmlns:a16="http://schemas.microsoft.com/office/drawing/2014/main" val="20001"/>
                    </a:ext>
                  </a:extLst>
                </a:gridCol>
                <a:gridCol w="660586">
                  <a:extLst>
                    <a:ext uri="{9D8B030D-6E8A-4147-A177-3AD203B41FA5}">
                      <a16:colId xmlns:a16="http://schemas.microsoft.com/office/drawing/2014/main" val="20002"/>
                    </a:ext>
                  </a:extLst>
                </a:gridCol>
                <a:gridCol w="617374">
                  <a:extLst>
                    <a:ext uri="{9D8B030D-6E8A-4147-A177-3AD203B41FA5}">
                      <a16:colId xmlns:a16="http://schemas.microsoft.com/office/drawing/2014/main" val="20003"/>
                    </a:ext>
                  </a:extLst>
                </a:gridCol>
                <a:gridCol w="609143">
                  <a:extLst>
                    <a:ext uri="{9D8B030D-6E8A-4147-A177-3AD203B41FA5}">
                      <a16:colId xmlns:a16="http://schemas.microsoft.com/office/drawing/2014/main" val="20004"/>
                    </a:ext>
                  </a:extLst>
                </a:gridCol>
                <a:gridCol w="592678">
                  <a:extLst>
                    <a:ext uri="{9D8B030D-6E8A-4147-A177-3AD203B41FA5}">
                      <a16:colId xmlns:a16="http://schemas.microsoft.com/office/drawing/2014/main" val="20005"/>
                    </a:ext>
                  </a:extLst>
                </a:gridCol>
                <a:gridCol w="617374">
                  <a:extLst>
                    <a:ext uri="{9D8B030D-6E8A-4147-A177-3AD203B41FA5}">
                      <a16:colId xmlns:a16="http://schemas.microsoft.com/office/drawing/2014/main" val="20006"/>
                    </a:ext>
                  </a:extLst>
                </a:gridCol>
                <a:gridCol w="567984">
                  <a:extLst>
                    <a:ext uri="{9D8B030D-6E8A-4147-A177-3AD203B41FA5}">
                      <a16:colId xmlns:a16="http://schemas.microsoft.com/office/drawing/2014/main" val="20007"/>
                    </a:ext>
                  </a:extLst>
                </a:gridCol>
                <a:gridCol w="658531">
                  <a:extLst>
                    <a:ext uri="{9D8B030D-6E8A-4147-A177-3AD203B41FA5}">
                      <a16:colId xmlns:a16="http://schemas.microsoft.com/office/drawing/2014/main" val="20008"/>
                    </a:ext>
                  </a:extLst>
                </a:gridCol>
              </a:tblGrid>
              <a:tr h="254604">
                <a:tc>
                  <a:txBody>
                    <a:bodyPr/>
                    <a:lstStyle/>
                    <a:p>
                      <a:r>
                        <a:rPr lang="en-US" sz="1000" baseline="0" dirty="0" smtClean="0"/>
                        <a:t> Detector Si Shell </a:t>
                      </a:r>
                      <a:endParaRPr lang="en-US" sz="1000" dirty="0"/>
                    </a:p>
                  </a:txBody>
                  <a:tcPr/>
                </a:tc>
                <a:tc>
                  <a:txBody>
                    <a:bodyPr/>
                    <a:lstStyle/>
                    <a:p>
                      <a:r>
                        <a:rPr lang="en-US" sz="1000" dirty="0" smtClean="0"/>
                        <a:t>SiDet1</a:t>
                      </a:r>
                      <a:endParaRPr lang="en-US" sz="1000" dirty="0"/>
                    </a:p>
                  </a:txBody>
                  <a:tcPr/>
                </a:tc>
                <a:tc>
                  <a:txBody>
                    <a:bodyPr/>
                    <a:lstStyle/>
                    <a:p>
                      <a:r>
                        <a:rPr lang="en-US" sz="1000" dirty="0" smtClean="0"/>
                        <a:t>SiDet2</a:t>
                      </a:r>
                      <a:endParaRPr lang="en-US" sz="1000" dirty="0"/>
                    </a:p>
                  </a:txBody>
                  <a:tcPr/>
                </a:tc>
                <a:tc>
                  <a:txBody>
                    <a:bodyPr/>
                    <a:lstStyle/>
                    <a:p>
                      <a:r>
                        <a:rPr lang="en-US" sz="1000" dirty="0" smtClean="0"/>
                        <a:t>SiDet3</a:t>
                      </a:r>
                      <a:endParaRPr lang="en-US" sz="1000" dirty="0"/>
                    </a:p>
                  </a:txBody>
                  <a:tcPr/>
                </a:tc>
                <a:tc>
                  <a:txBody>
                    <a:bodyPr/>
                    <a:lstStyle/>
                    <a:p>
                      <a:r>
                        <a:rPr lang="en-US" sz="1000" dirty="0" smtClean="0"/>
                        <a:t>SiDet4</a:t>
                      </a:r>
                      <a:endParaRPr lang="en-US" sz="1000" dirty="0"/>
                    </a:p>
                  </a:txBody>
                  <a:tcPr/>
                </a:tc>
                <a:tc>
                  <a:txBody>
                    <a:bodyPr/>
                    <a:lstStyle/>
                    <a:p>
                      <a:r>
                        <a:rPr lang="en-US" sz="1000" dirty="0" smtClean="0"/>
                        <a:t>SiDet5</a:t>
                      </a:r>
                      <a:endParaRPr lang="en-US" sz="1000" dirty="0"/>
                    </a:p>
                  </a:txBody>
                  <a:tcPr/>
                </a:tc>
                <a:tc>
                  <a:txBody>
                    <a:bodyPr/>
                    <a:lstStyle/>
                    <a:p>
                      <a:r>
                        <a:rPr lang="en-US" sz="1000" dirty="0" smtClean="0"/>
                        <a:t>SiDet6</a:t>
                      </a:r>
                      <a:endParaRPr lang="en-US" sz="1000" dirty="0"/>
                    </a:p>
                  </a:txBody>
                  <a:tcPr/>
                </a:tc>
                <a:tc>
                  <a:txBody>
                    <a:bodyPr/>
                    <a:lstStyle/>
                    <a:p>
                      <a:r>
                        <a:rPr lang="en-US" sz="1000" dirty="0" smtClean="0"/>
                        <a:t>SiDet7</a:t>
                      </a:r>
                      <a:endParaRPr lang="en-US" sz="1000" dirty="0"/>
                    </a:p>
                  </a:txBody>
                  <a:tcPr/>
                </a:tc>
                <a:tc>
                  <a:txBody>
                    <a:bodyPr/>
                    <a:lstStyle/>
                    <a:p>
                      <a:r>
                        <a:rPr lang="en-US" sz="1000" dirty="0" smtClean="0"/>
                        <a:t>SiDet8</a:t>
                      </a:r>
                      <a:endParaRPr lang="en-US" sz="1000" dirty="0"/>
                    </a:p>
                  </a:txBody>
                  <a:tcPr/>
                </a:tc>
                <a:extLst>
                  <a:ext uri="{0D108BD9-81ED-4DB2-BD59-A6C34878D82A}">
                    <a16:rowId xmlns:a16="http://schemas.microsoft.com/office/drawing/2014/main" val="10000"/>
                  </a:ext>
                </a:extLst>
              </a:tr>
              <a:tr h="156680">
                <a:tc>
                  <a:txBody>
                    <a:bodyPr/>
                    <a:lstStyle/>
                    <a:p>
                      <a:r>
                        <a:rPr lang="en-US" sz="1000" dirty="0" smtClean="0"/>
                        <a:t>Detector Shell Radius (cm)</a:t>
                      </a:r>
                      <a:endParaRPr lang="en-US" sz="1000" dirty="0"/>
                    </a:p>
                  </a:txBody>
                  <a:tcPr/>
                </a:tc>
                <a:tc>
                  <a:txBody>
                    <a:bodyPr/>
                    <a:lstStyle/>
                    <a:p>
                      <a:r>
                        <a:rPr lang="en-US" sz="1000" dirty="0" smtClean="0"/>
                        <a:t>5037.4</a:t>
                      </a:r>
                      <a:endParaRPr lang="en-US" sz="1000" dirty="0"/>
                    </a:p>
                  </a:txBody>
                  <a:tcPr/>
                </a:tc>
                <a:tc>
                  <a:txBody>
                    <a:bodyPr/>
                    <a:lstStyle/>
                    <a:p>
                      <a:r>
                        <a:rPr lang="en-US" sz="1000" dirty="0" smtClean="0"/>
                        <a:t>5037.3</a:t>
                      </a:r>
                      <a:endParaRPr lang="en-US" sz="1000" dirty="0"/>
                    </a:p>
                  </a:txBody>
                  <a:tcPr/>
                </a:tc>
                <a:tc>
                  <a:txBody>
                    <a:bodyPr/>
                    <a:lstStyle/>
                    <a:p>
                      <a:r>
                        <a:rPr lang="en-US" sz="1000" dirty="0" smtClean="0"/>
                        <a:t>5037.1</a:t>
                      </a:r>
                      <a:endParaRPr lang="en-US" sz="1000" dirty="0"/>
                    </a:p>
                  </a:txBody>
                  <a:tcPr/>
                </a:tc>
                <a:tc>
                  <a:txBody>
                    <a:bodyPr/>
                    <a:lstStyle/>
                    <a:p>
                      <a:r>
                        <a:rPr lang="en-US" sz="1000" dirty="0" smtClean="0"/>
                        <a:t>5035.6</a:t>
                      </a:r>
                      <a:endParaRPr lang="en-US" sz="1000" dirty="0"/>
                    </a:p>
                  </a:txBody>
                  <a:tcPr/>
                </a:tc>
                <a:tc>
                  <a:txBody>
                    <a:bodyPr/>
                    <a:lstStyle/>
                    <a:p>
                      <a:r>
                        <a:rPr lang="en-US" sz="1000" dirty="0" smtClean="0"/>
                        <a:t>5033.7</a:t>
                      </a:r>
                      <a:endParaRPr lang="en-US" sz="1000" dirty="0"/>
                    </a:p>
                  </a:txBody>
                  <a:tcPr/>
                </a:tc>
                <a:tc>
                  <a:txBody>
                    <a:bodyPr/>
                    <a:lstStyle/>
                    <a:p>
                      <a:r>
                        <a:rPr lang="en-US" sz="1000" dirty="0" smtClean="0"/>
                        <a:t>5030.0</a:t>
                      </a:r>
                      <a:endParaRPr lang="en-US" sz="1000" dirty="0"/>
                    </a:p>
                  </a:txBody>
                  <a:tcPr/>
                </a:tc>
                <a:tc>
                  <a:txBody>
                    <a:bodyPr/>
                    <a:lstStyle/>
                    <a:p>
                      <a:r>
                        <a:rPr lang="en-US" sz="1000" dirty="0" smtClean="0"/>
                        <a:t>5018.9</a:t>
                      </a:r>
                      <a:endParaRPr lang="en-US" sz="1000" dirty="0"/>
                    </a:p>
                  </a:txBody>
                  <a:tcPr/>
                </a:tc>
                <a:tc>
                  <a:txBody>
                    <a:bodyPr/>
                    <a:lstStyle/>
                    <a:p>
                      <a:r>
                        <a:rPr lang="en-US" sz="1000" dirty="0" smtClean="0"/>
                        <a:t>5000.0</a:t>
                      </a:r>
                      <a:endParaRPr lang="en-US" sz="1000" dirty="0"/>
                    </a:p>
                  </a:txBody>
                  <a:tcPr/>
                </a:tc>
                <a:extLst>
                  <a:ext uri="{0D108BD9-81ED-4DB2-BD59-A6C34878D82A}">
                    <a16:rowId xmlns:a16="http://schemas.microsoft.com/office/drawing/2014/main" val="10001"/>
                  </a:ext>
                </a:extLst>
              </a:tr>
              <a:tr h="254604">
                <a:tc>
                  <a:txBody>
                    <a:bodyPr/>
                    <a:lstStyle/>
                    <a:p>
                      <a:r>
                        <a:rPr lang="en-US" sz="1000" dirty="0" smtClean="0"/>
                        <a:t>Si Detector Median Al Shielding Mass in</a:t>
                      </a:r>
                      <a:r>
                        <a:rPr lang="en-US" sz="1000" baseline="0" dirty="0" smtClean="0"/>
                        <a:t> </a:t>
                      </a:r>
                      <a:r>
                        <a:rPr lang="en-US" sz="1000" dirty="0" smtClean="0"/>
                        <a:t>g/cm</a:t>
                      </a:r>
                      <a:r>
                        <a:rPr lang="en-US" sz="1000" baseline="30000" dirty="0" smtClean="0"/>
                        <a:t>2 </a:t>
                      </a:r>
                      <a:r>
                        <a:rPr lang="en-US" sz="1000" baseline="0" dirty="0" smtClean="0"/>
                        <a:t> </a:t>
                      </a:r>
                      <a:endParaRPr lang="en-US" sz="1000" dirty="0" smtClean="0"/>
                    </a:p>
                  </a:txBody>
                  <a:tcPr/>
                </a:tc>
                <a:tc>
                  <a:txBody>
                    <a:bodyPr/>
                    <a:lstStyle/>
                    <a:p>
                      <a:pPr algn="ctr"/>
                      <a:r>
                        <a:rPr lang="en-US" sz="1000" dirty="0" smtClean="0"/>
                        <a:t>0.15</a:t>
                      </a:r>
                      <a:endParaRPr lang="en-US" sz="1000" dirty="0"/>
                    </a:p>
                  </a:txBody>
                  <a:tcPr/>
                </a:tc>
                <a:tc>
                  <a:txBody>
                    <a:bodyPr/>
                    <a:lstStyle/>
                    <a:p>
                      <a:pPr algn="ctr"/>
                      <a:r>
                        <a:rPr lang="en-US" sz="1000" dirty="0" smtClean="0"/>
                        <a:t>0.81</a:t>
                      </a:r>
                      <a:endParaRPr lang="en-US" sz="1000" dirty="0"/>
                    </a:p>
                  </a:txBody>
                  <a:tcPr/>
                </a:tc>
                <a:tc>
                  <a:txBody>
                    <a:bodyPr/>
                    <a:lstStyle/>
                    <a:p>
                      <a:pPr algn="ctr"/>
                      <a:r>
                        <a:rPr lang="en-US" sz="1000" dirty="0" smtClean="0"/>
                        <a:t>1.6</a:t>
                      </a:r>
                      <a:endParaRPr lang="en-US" sz="1000" dirty="0"/>
                    </a:p>
                  </a:txBody>
                  <a:tcPr/>
                </a:tc>
                <a:tc>
                  <a:txBody>
                    <a:bodyPr/>
                    <a:lstStyle/>
                    <a:p>
                      <a:pPr algn="ctr"/>
                      <a:r>
                        <a:rPr lang="en-US" sz="1000" dirty="0" smtClean="0"/>
                        <a:t>7.9</a:t>
                      </a:r>
                      <a:endParaRPr lang="en-US" sz="1000" dirty="0"/>
                    </a:p>
                  </a:txBody>
                  <a:tcPr/>
                </a:tc>
                <a:tc>
                  <a:txBody>
                    <a:bodyPr/>
                    <a:lstStyle/>
                    <a:p>
                      <a:pPr algn="ctr"/>
                      <a:r>
                        <a:rPr lang="en-US" sz="1000" dirty="0" smtClean="0"/>
                        <a:t>15.6</a:t>
                      </a:r>
                      <a:endParaRPr lang="en-US" sz="1000" dirty="0"/>
                    </a:p>
                  </a:txBody>
                  <a:tcPr/>
                </a:tc>
                <a:tc>
                  <a:txBody>
                    <a:bodyPr/>
                    <a:lstStyle/>
                    <a:p>
                      <a:pPr algn="ctr"/>
                      <a:r>
                        <a:rPr lang="en-US" sz="1000" dirty="0" smtClean="0"/>
                        <a:t>31.1</a:t>
                      </a:r>
                      <a:endParaRPr lang="en-US" sz="1000" dirty="0"/>
                    </a:p>
                  </a:txBody>
                  <a:tcPr/>
                </a:tc>
                <a:tc>
                  <a:txBody>
                    <a:bodyPr/>
                    <a:lstStyle/>
                    <a:p>
                      <a:pPr algn="ctr"/>
                      <a:r>
                        <a:rPr lang="en-US" sz="1000" dirty="0" smtClean="0"/>
                        <a:t>77.5</a:t>
                      </a:r>
                      <a:endParaRPr lang="en-US" sz="1000" dirty="0"/>
                    </a:p>
                  </a:txBody>
                  <a:tcPr/>
                </a:tc>
                <a:tc>
                  <a:txBody>
                    <a:bodyPr/>
                    <a:lstStyle/>
                    <a:p>
                      <a:pPr algn="ctr"/>
                      <a:r>
                        <a:rPr lang="en-US" sz="1000" dirty="0" smtClean="0"/>
                        <a:t>156.2</a:t>
                      </a:r>
                      <a:endParaRPr lang="en-US" sz="1000" dirty="0"/>
                    </a:p>
                  </a:txBody>
                  <a:tcPr/>
                </a:tc>
                <a:extLst>
                  <a:ext uri="{0D108BD9-81ED-4DB2-BD59-A6C34878D82A}">
                    <a16:rowId xmlns:a16="http://schemas.microsoft.com/office/drawing/2014/main" val="10002"/>
                  </a:ext>
                </a:extLst>
              </a:tr>
            </a:tbl>
          </a:graphicData>
        </a:graphic>
      </p:graphicFrame>
      <p:sp>
        <p:nvSpPr>
          <p:cNvPr id="6" name="TextBox 5"/>
          <p:cNvSpPr txBox="1"/>
          <p:nvPr/>
        </p:nvSpPr>
        <p:spPr>
          <a:xfrm>
            <a:off x="6665843" y="1815548"/>
            <a:ext cx="2127505" cy="369332"/>
          </a:xfrm>
          <a:prstGeom prst="rect">
            <a:avLst/>
          </a:prstGeom>
          <a:noFill/>
        </p:spPr>
        <p:txBody>
          <a:bodyPr wrap="none" rtlCol="0">
            <a:spAutoFit/>
          </a:bodyPr>
          <a:lstStyle/>
          <a:p>
            <a:r>
              <a:rPr lang="en-US" dirty="0" smtClean="0">
                <a:latin typeface="Times New Roman" panose="02020603050405020304" pitchFamily="18" charset="0"/>
                <a:cs typeface="Times New Roman" panose="02020603050405020304" pitchFamily="18" charset="0"/>
              </a:rPr>
              <a:t>Solar Min-ISS Orbit</a:t>
            </a:r>
            <a:endParaRPr lang="en-US" dirty="0">
              <a:latin typeface="Times New Roman" panose="02020603050405020304" pitchFamily="18" charset="0"/>
              <a:cs typeface="Times New Roman" panose="02020603050405020304" pitchFamily="18" charset="0"/>
            </a:endParaRPr>
          </a:p>
        </p:txBody>
      </p:sp>
      <p:sp>
        <p:nvSpPr>
          <p:cNvPr id="7" name="Rectangle 6"/>
          <p:cNvSpPr/>
          <p:nvPr/>
        </p:nvSpPr>
        <p:spPr>
          <a:xfrm>
            <a:off x="1241879" y="1815548"/>
            <a:ext cx="3115020" cy="369332"/>
          </a:xfrm>
          <a:prstGeom prst="rect">
            <a:avLst/>
          </a:prstGeom>
        </p:spPr>
        <p:txBody>
          <a:bodyPr wrap="none">
            <a:spAutoFit/>
          </a:bodyPr>
          <a:lstStyle/>
          <a:p>
            <a:r>
              <a:rPr lang="en-US" dirty="0">
                <a:latin typeface="Times New Roman" panose="02020603050405020304" pitchFamily="18" charset="0"/>
                <a:cs typeface="Times New Roman" panose="02020603050405020304" pitchFamily="18" charset="0"/>
              </a:rPr>
              <a:t>Solar </a:t>
            </a:r>
            <a:r>
              <a:rPr lang="en-US" dirty="0" smtClean="0">
                <a:latin typeface="Times New Roman" panose="02020603050405020304" pitchFamily="18" charset="0"/>
                <a:cs typeface="Times New Roman" panose="02020603050405020304" pitchFamily="18" charset="0"/>
              </a:rPr>
              <a:t>Min-Interplanetary-1 AU</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5804596"/>
      </p:ext>
    </p:extLst>
  </p:cSld>
  <p:clrMapOvr>
    <a:masterClrMapping/>
  </p:clrMapOvr>
  <mc:AlternateContent xmlns:mc="http://schemas.openxmlformats.org/markup-compatibility/2006">
    <mc:Choice xmlns:p14="http://schemas.microsoft.com/office/powerpoint/2010/main" Requires="p14">
      <p:transition spd="slow" p14:dur="2000" advTm="47827"/>
    </mc:Choice>
    <mc:Fallback>
      <p:transition spd="slow" advTm="47827"/>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45552" y="224124"/>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SPE: Spectra Model, Shielding </a:t>
            </a:r>
            <a:r>
              <a:rPr lang="en-US" sz="2700" b="1" kern="0" dirty="0">
                <a:ea typeface="+mn-ea"/>
              </a:rPr>
              <a:t>M</a:t>
            </a:r>
            <a:r>
              <a:rPr lang="en-US" sz="2700" b="1" kern="0" dirty="0" smtClean="0">
                <a:ea typeface="+mn-ea"/>
              </a:rPr>
              <a:t>aterials and Shielding </a:t>
            </a:r>
            <a:r>
              <a:rPr lang="en-US" sz="2700" b="1" kern="0" dirty="0">
                <a:ea typeface="+mn-ea"/>
              </a:rPr>
              <a:t>M</a:t>
            </a:r>
            <a:r>
              <a:rPr lang="en-US" sz="2700" b="1" kern="0" dirty="0" smtClean="0">
                <a:ea typeface="+mn-ea"/>
              </a:rPr>
              <a:t>ass</a:t>
            </a:r>
            <a:endParaRPr lang="en-US" dirty="0"/>
          </a:p>
        </p:txBody>
      </p:sp>
      <p:sp>
        <p:nvSpPr>
          <p:cNvPr id="3" name="Content Placeholder 2"/>
          <p:cNvSpPr>
            <a:spLocks noGrp="1"/>
          </p:cNvSpPr>
          <p:nvPr>
            <p:ph idx="1"/>
          </p:nvPr>
        </p:nvSpPr>
        <p:spPr>
          <a:xfrm>
            <a:off x="150018" y="1599393"/>
            <a:ext cx="8701087" cy="5058581"/>
          </a:xfrm>
        </p:spPr>
        <p:txBody>
          <a:bodyPr>
            <a:normAutofit/>
          </a:bodyPr>
          <a:lstStyle/>
          <a:p>
            <a:pPr eaLnBrk="0" fontAlgn="base" hangingPunct="0">
              <a:lnSpc>
                <a:spcPct val="100000"/>
              </a:lnSpc>
              <a:spcBef>
                <a:spcPct val="0"/>
              </a:spcBef>
              <a:spcAft>
                <a:spcPct val="0"/>
              </a:spcAft>
            </a:pP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TID vs polyethylene shielding mass and two different SPE spectra models needed </a:t>
            </a:r>
            <a:r>
              <a:rPr lang="en-US" altLang="en-US" sz="1400" b="1" dirty="0">
                <a:latin typeface="Times New Roman" panose="02020603050405020304" pitchFamily="18" charset="0"/>
                <a:ea typeface="Times New Roman" panose="02020603050405020304" pitchFamily="18" charset="0"/>
                <a:cs typeface="Times New Roman" panose="02020603050405020304" pitchFamily="18" charset="0"/>
              </a:rPr>
              <a:t>to </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during the July 2000 and November 2001 SPEs</a:t>
            </a:r>
          </a:p>
          <a:p>
            <a:pPr eaLnBrk="0" fontAlgn="base" hangingPunct="0">
              <a:lnSpc>
                <a:spcPct val="100000"/>
              </a:lnSpc>
              <a:spcBef>
                <a:spcPct val="0"/>
              </a:spcBef>
              <a:spcAft>
                <a:spcPct val="0"/>
              </a:spcAft>
            </a:pP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Event dose at 0.1 g/cm</a:t>
            </a:r>
            <a:r>
              <a:rPr lang="en-US" altLang="en-US" sz="1400" b="1" baseline="30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 ~ 10</a:t>
            </a:r>
            <a:r>
              <a:rPr lang="en-US" altLang="en-US" sz="1400" b="1" baseline="30000" dirty="0" smtClean="0">
                <a:latin typeface="Times New Roman" panose="02020603050405020304" pitchFamily="18" charset="0"/>
                <a:ea typeface="Times New Roman" panose="02020603050405020304" pitchFamily="18" charset="0"/>
                <a:cs typeface="Times New Roman" panose="02020603050405020304" pitchFamily="18" charset="0"/>
              </a:rPr>
              <a:t>4 </a:t>
            </a:r>
            <a:r>
              <a:rPr lang="en-US" altLang="en-US" sz="1400" b="1" dirty="0" err="1" smtClean="0">
                <a:latin typeface="Times New Roman" panose="02020603050405020304" pitchFamily="18" charset="0"/>
                <a:ea typeface="Times New Roman" panose="02020603050405020304" pitchFamily="18" charset="0"/>
                <a:cs typeface="Times New Roman" panose="02020603050405020304" pitchFamily="18" charset="0"/>
              </a:rPr>
              <a:t>cGy</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 for both events</a:t>
            </a:r>
          </a:p>
          <a:p>
            <a:pPr eaLnBrk="0" fontAlgn="base" hangingPunct="0">
              <a:lnSpc>
                <a:spcPct val="100000"/>
              </a:lnSpc>
              <a:spcBef>
                <a:spcPct val="0"/>
              </a:spcBef>
              <a:spcAft>
                <a:spcPct val="0"/>
              </a:spcAft>
            </a:pP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The Band model shows higher dose at low and high shielding mass and is more consistent with Earth surface neutron monitor data</a:t>
            </a:r>
          </a:p>
          <a:p>
            <a:pPr eaLnBrk="0" fontAlgn="base" hangingPunct="0">
              <a:lnSpc>
                <a:spcPct val="100000"/>
              </a:lnSpc>
              <a:spcBef>
                <a:spcPct val="0"/>
              </a:spcBef>
              <a:spcAft>
                <a:spcPct val="0"/>
              </a:spcAft>
            </a:pPr>
            <a:endPar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eaLnBrk="0" fontAlgn="base" hangingPunct="0">
              <a:lnSpc>
                <a:spcPct val="100000"/>
              </a:lnSpc>
              <a:spcBef>
                <a:spcPct val="0"/>
              </a:spcBef>
              <a:spcAft>
                <a:spcPct val="0"/>
              </a:spcAft>
            </a:pPr>
            <a:endParaRPr lang="en-US" altLang="en-US" sz="1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46</a:t>
            </a:fld>
            <a:endParaRPr lang="en-US" dirty="0"/>
          </a:p>
        </p:txBody>
      </p:sp>
      <p:pic>
        <p:nvPicPr>
          <p:cNvPr id="7" name="Picture 6"/>
          <p:cNvPicPr>
            <a:picLocks noChangeAspect="1"/>
          </p:cNvPicPr>
          <p:nvPr/>
        </p:nvPicPr>
        <p:blipFill rotWithShape="1">
          <a:blip r:embed="rId2"/>
          <a:srcRect b="50768"/>
          <a:stretch/>
        </p:blipFill>
        <p:spPr>
          <a:xfrm>
            <a:off x="754334" y="2756357"/>
            <a:ext cx="6417991" cy="3901617"/>
          </a:xfrm>
          <a:prstGeom prst="rect">
            <a:avLst/>
          </a:prstGeom>
        </p:spPr>
      </p:pic>
    </p:spTree>
    <p:extLst>
      <p:ext uri="{BB962C8B-B14F-4D97-AF65-F5344CB8AC3E}">
        <p14:creationId xmlns:p14="http://schemas.microsoft.com/office/powerpoint/2010/main" val="869960022"/>
      </p:ext>
    </p:extLst>
  </p:cSld>
  <p:clrMapOvr>
    <a:masterClrMapping/>
  </p:clrMapOvr>
  <mc:AlternateContent xmlns:mc="http://schemas.openxmlformats.org/markup-compatibility/2006">
    <mc:Choice xmlns:p14="http://schemas.microsoft.com/office/powerpoint/2010/main" Requires="p14">
      <p:transition spd="slow" p14:dur="2000" advTm="43267"/>
    </mc:Choice>
    <mc:Fallback>
      <p:transition spd="slow" advTm="43267"/>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45552" y="224124"/>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SPE: Spectra Model, Shielding </a:t>
            </a:r>
            <a:r>
              <a:rPr lang="en-US" sz="2700" b="1" kern="0" dirty="0">
                <a:ea typeface="+mn-ea"/>
              </a:rPr>
              <a:t>M</a:t>
            </a:r>
            <a:r>
              <a:rPr lang="en-US" sz="2700" b="1" kern="0" dirty="0" smtClean="0">
                <a:ea typeface="+mn-ea"/>
              </a:rPr>
              <a:t>aterials and Shielding </a:t>
            </a:r>
            <a:r>
              <a:rPr lang="en-US" sz="2700" b="1" kern="0" dirty="0">
                <a:ea typeface="+mn-ea"/>
              </a:rPr>
              <a:t>M</a:t>
            </a:r>
            <a:r>
              <a:rPr lang="en-US" sz="2700" b="1" kern="0" dirty="0" smtClean="0">
                <a:ea typeface="+mn-ea"/>
              </a:rPr>
              <a:t>ass</a:t>
            </a:r>
            <a:endParaRPr lang="en-US" dirty="0"/>
          </a:p>
        </p:txBody>
      </p:sp>
      <p:sp>
        <p:nvSpPr>
          <p:cNvPr id="3" name="Content Placeholder 2"/>
          <p:cNvSpPr>
            <a:spLocks noGrp="1"/>
          </p:cNvSpPr>
          <p:nvPr>
            <p:ph idx="1"/>
          </p:nvPr>
        </p:nvSpPr>
        <p:spPr>
          <a:xfrm>
            <a:off x="150018" y="1599393"/>
            <a:ext cx="8701087" cy="5058581"/>
          </a:xfrm>
        </p:spPr>
        <p:txBody>
          <a:bodyPr>
            <a:normAutofit/>
          </a:bodyPr>
          <a:lstStyle/>
          <a:p>
            <a:pPr eaLnBrk="0" fontAlgn="base" hangingPunct="0">
              <a:lnSpc>
                <a:spcPct val="100000"/>
              </a:lnSpc>
              <a:spcBef>
                <a:spcPct val="0"/>
              </a:spcBef>
              <a:spcAft>
                <a:spcPct val="0"/>
              </a:spcAft>
            </a:pPr>
            <a:r>
              <a:rPr lang="en-US" altLang="en-US" sz="1400" b="1" dirty="0">
                <a:latin typeface="Times New Roman" panose="02020603050405020304" pitchFamily="18" charset="0"/>
                <a:ea typeface="Times New Roman" panose="02020603050405020304" pitchFamily="18" charset="0"/>
                <a:cs typeface="Times New Roman" panose="02020603050405020304" pitchFamily="18" charset="0"/>
              </a:rPr>
              <a:t>Shielding mass </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of four different materials needed </a:t>
            </a:r>
            <a:r>
              <a:rPr lang="en-US" altLang="en-US" sz="1400" b="1" dirty="0">
                <a:latin typeface="Times New Roman" panose="02020603050405020304" pitchFamily="18" charset="0"/>
                <a:ea typeface="Times New Roman" panose="02020603050405020304" pitchFamily="18" charset="0"/>
                <a:cs typeface="Times New Roman" panose="02020603050405020304" pitchFamily="18" charset="0"/>
              </a:rPr>
              <a:t>to reduce TID to </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1 </a:t>
            </a:r>
            <a:r>
              <a:rPr lang="en-US" altLang="en-US" sz="1400" b="1" dirty="0" err="1" smtClean="0">
                <a:latin typeface="Times New Roman" panose="02020603050405020304" pitchFamily="18" charset="0"/>
                <a:ea typeface="Times New Roman" panose="02020603050405020304" pitchFamily="18" charset="0"/>
                <a:cs typeface="Times New Roman" panose="02020603050405020304" pitchFamily="18" charset="0"/>
              </a:rPr>
              <a:t>cGy</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 and 10 </a:t>
            </a:r>
            <a:r>
              <a:rPr lang="en-US" altLang="en-US" sz="1400" b="1" dirty="0" err="1" smtClean="0">
                <a:latin typeface="Times New Roman" panose="02020603050405020304" pitchFamily="18" charset="0"/>
                <a:ea typeface="Times New Roman" panose="02020603050405020304" pitchFamily="18" charset="0"/>
                <a:cs typeface="Times New Roman" panose="02020603050405020304" pitchFamily="18" charset="0"/>
              </a:rPr>
              <a:t>cGy</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 during the July 2000 SPE using the Band spectrum model</a:t>
            </a:r>
          </a:p>
          <a:p>
            <a:pPr eaLnBrk="0" fontAlgn="base" hangingPunct="0">
              <a:lnSpc>
                <a:spcPct val="100000"/>
              </a:lnSpc>
              <a:spcBef>
                <a:spcPct val="0"/>
              </a:spcBef>
              <a:spcAft>
                <a:spcPct val="0"/>
              </a:spcAft>
            </a:pP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Event dose at 0.1 g/cm</a:t>
            </a:r>
            <a:r>
              <a:rPr lang="en-US" altLang="en-US" sz="1400" b="1" baseline="30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 ~ 10</a:t>
            </a:r>
            <a:r>
              <a:rPr lang="en-US" altLang="en-US" sz="1400" b="1" baseline="30000"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1400" b="1" dirty="0" err="1" smtClean="0">
                <a:latin typeface="Times New Roman" panose="02020603050405020304" pitchFamily="18" charset="0"/>
                <a:ea typeface="Times New Roman" panose="02020603050405020304" pitchFamily="18" charset="0"/>
                <a:cs typeface="Times New Roman" panose="02020603050405020304" pitchFamily="18" charset="0"/>
              </a:rPr>
              <a:t>cGy</a:t>
            </a:r>
            <a:endParaRPr lang="en-US" altLang="en-US" sz="1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eaLnBrk="0" fontAlgn="base" hangingPunct="0">
              <a:lnSpc>
                <a:spcPct val="100000"/>
              </a:lnSpc>
              <a:spcBef>
                <a:spcPct val="0"/>
              </a:spcBef>
              <a:spcAft>
                <a:spcPct val="0"/>
              </a:spcAft>
            </a:pPr>
            <a:endParaRPr lang="en-US" altLang="en-US" sz="1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eaLnBrk="0" fontAlgn="base" hangingPunct="0">
              <a:lnSpc>
                <a:spcPct val="100000"/>
              </a:lnSpc>
              <a:spcBef>
                <a:spcPct val="0"/>
              </a:spcBef>
              <a:spcAft>
                <a:spcPct val="0"/>
              </a:spcAft>
            </a:pPr>
            <a:endParaRPr lang="en-US" altLang="en-US" sz="1800"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47</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938959824"/>
              </p:ext>
            </p:extLst>
          </p:nvPr>
        </p:nvGraphicFramePr>
        <p:xfrm>
          <a:off x="742121" y="2716693"/>
          <a:ext cx="7580244" cy="3710610"/>
        </p:xfrm>
        <a:graphic>
          <a:graphicData uri="http://schemas.openxmlformats.org/drawingml/2006/table">
            <a:tbl>
              <a:tblPr firstRow="1" firstCol="1" bandRow="1">
                <a:tableStyleId>{35758FB7-9AC5-4552-8A53-C91805E547FA}</a:tableStyleId>
              </a:tblPr>
              <a:tblGrid>
                <a:gridCol w="2526748">
                  <a:extLst>
                    <a:ext uri="{9D8B030D-6E8A-4147-A177-3AD203B41FA5}">
                      <a16:colId xmlns:a16="http://schemas.microsoft.com/office/drawing/2014/main" val="20000"/>
                    </a:ext>
                  </a:extLst>
                </a:gridCol>
                <a:gridCol w="2526748">
                  <a:extLst>
                    <a:ext uri="{9D8B030D-6E8A-4147-A177-3AD203B41FA5}">
                      <a16:colId xmlns:a16="http://schemas.microsoft.com/office/drawing/2014/main" val="20001"/>
                    </a:ext>
                  </a:extLst>
                </a:gridCol>
                <a:gridCol w="2526748">
                  <a:extLst>
                    <a:ext uri="{9D8B030D-6E8A-4147-A177-3AD203B41FA5}">
                      <a16:colId xmlns:a16="http://schemas.microsoft.com/office/drawing/2014/main" val="20002"/>
                    </a:ext>
                  </a:extLst>
                </a:gridCol>
              </a:tblGrid>
              <a:tr h="789822">
                <a:tc>
                  <a:txBody>
                    <a:bodyPr/>
                    <a:lstStyle/>
                    <a:p>
                      <a:pPr marL="0" marR="0"/>
                      <a:r>
                        <a:rPr lang="en-US" sz="2000" dirty="0">
                          <a:effectLst/>
                        </a:rPr>
                        <a:t>Shield material</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dirty="0">
                          <a:effectLst/>
                        </a:rPr>
                        <a:t>1cGy Band</a:t>
                      </a:r>
                      <a:endParaRPr lang="en-US" sz="2000" dirty="0">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dirty="0">
                          <a:effectLst/>
                        </a:rPr>
                        <a:t>10 </a:t>
                      </a:r>
                      <a:r>
                        <a:rPr lang="en-US" sz="2000" dirty="0" err="1">
                          <a:effectLst/>
                        </a:rPr>
                        <a:t>cGy</a:t>
                      </a:r>
                      <a:r>
                        <a:rPr lang="en-US" sz="2000" dirty="0">
                          <a:effectLst/>
                        </a:rPr>
                        <a:t> Band</a:t>
                      </a:r>
                      <a:endParaRPr lang="en-US" sz="2000" dirty="0">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730197">
                <a:tc>
                  <a:txBody>
                    <a:bodyPr/>
                    <a:lstStyle/>
                    <a:p>
                      <a:pPr marL="0" marR="0" algn="ctr"/>
                      <a:r>
                        <a:rPr lang="en-US" sz="2000" dirty="0">
                          <a:solidFill>
                            <a:schemeClr val="bg1"/>
                          </a:solidFill>
                          <a:effectLst/>
                        </a:rPr>
                        <a:t>Polyethylene</a:t>
                      </a:r>
                      <a:endParaRPr lang="en-US" sz="20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dirty="0">
                          <a:solidFill>
                            <a:schemeClr val="bg1"/>
                          </a:solidFill>
                          <a:effectLst/>
                        </a:rPr>
                        <a:t>30 g/cm</a:t>
                      </a:r>
                      <a:r>
                        <a:rPr lang="en-US" sz="2000" baseline="30000" dirty="0">
                          <a:solidFill>
                            <a:schemeClr val="bg1"/>
                          </a:solidFill>
                          <a:effectLst/>
                        </a:rPr>
                        <a:t>2</a:t>
                      </a:r>
                      <a:endParaRPr lang="en-US" sz="20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dirty="0">
                          <a:solidFill>
                            <a:schemeClr val="bg1"/>
                          </a:solidFill>
                          <a:effectLst/>
                        </a:rPr>
                        <a:t>10 g/cm</a:t>
                      </a:r>
                      <a:r>
                        <a:rPr lang="en-US" sz="2000" baseline="30000" dirty="0">
                          <a:solidFill>
                            <a:schemeClr val="bg1"/>
                          </a:solidFill>
                          <a:effectLst/>
                        </a:rPr>
                        <a:t>2</a:t>
                      </a:r>
                      <a:endParaRPr lang="en-US" sz="20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730197">
                <a:tc>
                  <a:txBody>
                    <a:bodyPr/>
                    <a:lstStyle/>
                    <a:p>
                      <a:pPr marL="0" marR="0" algn="ctr"/>
                      <a:r>
                        <a:rPr lang="en-US" sz="2000">
                          <a:solidFill>
                            <a:schemeClr val="bg1"/>
                          </a:solidFill>
                          <a:effectLst/>
                        </a:rPr>
                        <a:t>Carbon</a:t>
                      </a:r>
                      <a:endParaRPr lang="en-US" sz="2000">
                        <a:solidFill>
                          <a:schemeClr val="bg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dirty="0">
                          <a:solidFill>
                            <a:schemeClr val="bg1"/>
                          </a:solidFill>
                          <a:effectLst/>
                        </a:rPr>
                        <a:t>37 g/cm</a:t>
                      </a:r>
                      <a:r>
                        <a:rPr lang="en-US" sz="2000" baseline="30000" dirty="0">
                          <a:solidFill>
                            <a:schemeClr val="bg1"/>
                          </a:solidFill>
                          <a:effectLst/>
                        </a:rPr>
                        <a:t>2</a:t>
                      </a:r>
                      <a:endParaRPr lang="en-US" sz="20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dirty="0">
                          <a:solidFill>
                            <a:schemeClr val="bg1"/>
                          </a:solidFill>
                          <a:effectLst/>
                        </a:rPr>
                        <a:t>12 g/cm</a:t>
                      </a:r>
                      <a:r>
                        <a:rPr lang="en-US" sz="2000" baseline="30000" dirty="0">
                          <a:solidFill>
                            <a:schemeClr val="bg1"/>
                          </a:solidFill>
                          <a:effectLst/>
                        </a:rPr>
                        <a:t>2</a:t>
                      </a:r>
                      <a:endParaRPr lang="en-US" sz="20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730197">
                <a:tc>
                  <a:txBody>
                    <a:bodyPr/>
                    <a:lstStyle/>
                    <a:p>
                      <a:pPr marL="0" marR="0" algn="ctr"/>
                      <a:r>
                        <a:rPr lang="en-US" sz="2000" dirty="0">
                          <a:solidFill>
                            <a:schemeClr val="bg1"/>
                          </a:solidFill>
                          <a:effectLst/>
                        </a:rPr>
                        <a:t>Aluminum</a:t>
                      </a:r>
                      <a:endParaRPr lang="en-US" sz="20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a:solidFill>
                            <a:schemeClr val="bg1"/>
                          </a:solidFill>
                          <a:effectLst/>
                        </a:rPr>
                        <a:t>40 g/cm</a:t>
                      </a:r>
                      <a:r>
                        <a:rPr lang="en-US" sz="2000" baseline="30000">
                          <a:solidFill>
                            <a:schemeClr val="bg1"/>
                          </a:solidFill>
                          <a:effectLst/>
                        </a:rPr>
                        <a:t>2</a:t>
                      </a:r>
                      <a:endParaRPr lang="en-US" sz="2000">
                        <a:solidFill>
                          <a:schemeClr val="bg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dirty="0">
                          <a:solidFill>
                            <a:schemeClr val="bg1"/>
                          </a:solidFill>
                          <a:effectLst/>
                        </a:rPr>
                        <a:t>13 g/cm</a:t>
                      </a:r>
                      <a:r>
                        <a:rPr lang="en-US" sz="2000" baseline="30000" dirty="0">
                          <a:solidFill>
                            <a:schemeClr val="bg1"/>
                          </a:solidFill>
                          <a:effectLst/>
                        </a:rPr>
                        <a:t>2</a:t>
                      </a:r>
                      <a:endParaRPr lang="en-US" sz="20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730197">
                <a:tc>
                  <a:txBody>
                    <a:bodyPr/>
                    <a:lstStyle/>
                    <a:p>
                      <a:pPr marL="0" marR="0" algn="ctr"/>
                      <a:r>
                        <a:rPr lang="en-US" sz="2000">
                          <a:solidFill>
                            <a:schemeClr val="bg1"/>
                          </a:solidFill>
                          <a:effectLst/>
                        </a:rPr>
                        <a:t>Titanium</a:t>
                      </a:r>
                      <a:endParaRPr lang="en-US" sz="2000">
                        <a:solidFill>
                          <a:schemeClr val="bg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a:solidFill>
                            <a:schemeClr val="bg1"/>
                          </a:solidFill>
                          <a:effectLst/>
                        </a:rPr>
                        <a:t>43 g/cm</a:t>
                      </a:r>
                      <a:r>
                        <a:rPr lang="en-US" sz="2000" baseline="30000">
                          <a:solidFill>
                            <a:schemeClr val="bg1"/>
                          </a:solidFill>
                          <a:effectLst/>
                        </a:rPr>
                        <a:t>2</a:t>
                      </a:r>
                      <a:endParaRPr lang="en-US" sz="2000">
                        <a:solidFill>
                          <a:schemeClr val="bg1"/>
                        </a:solidFill>
                        <a:effectLst/>
                        <a:latin typeface="Times New Roman" panose="02020603050405020304" pitchFamily="18" charset="0"/>
                        <a:ea typeface="Times New Roman" panose="02020603050405020304" pitchFamily="18" charset="0"/>
                      </a:endParaRPr>
                    </a:p>
                  </a:txBody>
                  <a:tcPr marL="68580" marR="68580" marT="0" marB="0"/>
                </a:tc>
                <a:tc>
                  <a:txBody>
                    <a:bodyPr/>
                    <a:lstStyle/>
                    <a:p>
                      <a:pPr marL="0" marR="0" algn="ctr"/>
                      <a:r>
                        <a:rPr lang="en-US" sz="2000" dirty="0">
                          <a:solidFill>
                            <a:schemeClr val="bg1"/>
                          </a:solidFill>
                          <a:effectLst/>
                        </a:rPr>
                        <a:t>15 g/cm</a:t>
                      </a:r>
                      <a:r>
                        <a:rPr lang="en-US" sz="2000" baseline="30000" dirty="0">
                          <a:solidFill>
                            <a:schemeClr val="bg1"/>
                          </a:solidFill>
                          <a:effectLst/>
                        </a:rPr>
                        <a:t>2</a:t>
                      </a:r>
                      <a:endParaRPr lang="en-US" sz="2000" dirty="0">
                        <a:solidFill>
                          <a:schemeClr val="bg1"/>
                        </a:solidFill>
                        <a:effectLst/>
                        <a:latin typeface="Times New Roman" panose="02020603050405020304" pitchFamily="18" charset="0"/>
                        <a:ea typeface="Times New Roman" panose="02020603050405020304" pitchFamily="18" charset="0"/>
                      </a:endParaRPr>
                    </a:p>
                  </a:txBody>
                  <a:tcPr marL="68580" marR="68580" marT="0" marB="0"/>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78274052"/>
      </p:ext>
    </p:extLst>
  </p:cSld>
  <p:clrMapOvr>
    <a:masterClrMapping/>
  </p:clrMapOvr>
  <mc:AlternateContent xmlns:mc="http://schemas.openxmlformats.org/markup-compatibility/2006">
    <mc:Choice xmlns:p14="http://schemas.microsoft.com/office/powerpoint/2010/main" Requires="p14">
      <p:transition spd="slow" p14:dur="2000" advTm="34170"/>
    </mc:Choice>
    <mc:Fallback>
      <p:transition spd="slow" advTm="3417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Environments Definitions (Models) for Design Development and Test</a:t>
            </a:r>
            <a:endParaRPr lang="en-US" dirty="0"/>
          </a:p>
        </p:txBody>
      </p:sp>
      <p:sp>
        <p:nvSpPr>
          <p:cNvPr id="3" name="Content Placeholder 2"/>
          <p:cNvSpPr>
            <a:spLocks noGrp="1"/>
          </p:cNvSpPr>
          <p:nvPr>
            <p:ph idx="1"/>
          </p:nvPr>
        </p:nvSpPr>
        <p:spPr>
          <a:xfrm>
            <a:off x="213353" y="1721171"/>
            <a:ext cx="8723477" cy="5000304"/>
          </a:xfrm>
        </p:spPr>
        <p:txBody>
          <a:bodyPr>
            <a:normAutofit fontScale="92500" lnSpcReduction="20000"/>
          </a:bodyPr>
          <a:lstStyle/>
          <a:p>
            <a:r>
              <a:rPr lang="en-US" altLang="en-US" sz="1800" b="1" kern="0" dirty="0" smtClean="0">
                <a:solidFill>
                  <a:srgbClr val="000000"/>
                </a:solidFill>
                <a:latin typeface="Times New Roman" panose="02020603050405020304" pitchFamily="18" charset="0"/>
                <a:cs typeface="Times New Roman" panose="02020603050405020304" pitchFamily="18" charset="0"/>
              </a:rPr>
              <a:t>ISS:  SSP-30512; </a:t>
            </a:r>
            <a:r>
              <a:rPr lang="en-US" sz="1800" b="1" dirty="0">
                <a:latin typeface="Times New Roman" panose="02020603050405020304" pitchFamily="18" charset="0"/>
                <a:cs typeface="Times New Roman" panose="02020603050405020304" pitchFamily="18" charset="0"/>
              </a:rPr>
              <a:t>Space Station Ionizing </a:t>
            </a:r>
            <a:r>
              <a:rPr lang="en-US" sz="1800" b="1" dirty="0" smtClean="0">
                <a:latin typeface="Times New Roman" panose="02020603050405020304" pitchFamily="18" charset="0"/>
                <a:cs typeface="Times New Roman" panose="02020603050405020304" pitchFamily="18" charset="0"/>
              </a:rPr>
              <a:t>Radiation Design </a:t>
            </a:r>
            <a:r>
              <a:rPr lang="en-US" sz="1800" b="1" dirty="0">
                <a:latin typeface="Times New Roman" panose="02020603050405020304" pitchFamily="18" charset="0"/>
                <a:cs typeface="Times New Roman" panose="02020603050405020304" pitchFamily="18" charset="0"/>
              </a:rPr>
              <a:t>Environment</a:t>
            </a:r>
            <a:r>
              <a:rPr lang="en-US" altLang="en-US" sz="1800" b="1" kern="0" dirty="0" smtClean="0">
                <a:solidFill>
                  <a:srgbClr val="000000"/>
                </a:solidFill>
                <a:latin typeface="Times New Roman" panose="02020603050405020304" pitchFamily="18" charset="0"/>
                <a:cs typeface="Times New Roman" panose="02020603050405020304" pitchFamily="18" charset="0"/>
              </a:rPr>
              <a:t> </a:t>
            </a:r>
          </a:p>
          <a:p>
            <a:pPr lvl="1"/>
            <a:r>
              <a:rPr lang="en-US" altLang="en-US" sz="1400" b="1" kern="0" dirty="0" smtClean="0">
                <a:solidFill>
                  <a:srgbClr val="000000"/>
                </a:solidFill>
                <a:latin typeface="Times New Roman" panose="02020603050405020304" pitchFamily="18" charset="0"/>
                <a:cs typeface="Times New Roman" panose="02020603050405020304" pitchFamily="18" charset="0"/>
              </a:rPr>
              <a:t>Revision </a:t>
            </a:r>
            <a:r>
              <a:rPr lang="en-US" altLang="en-US" sz="1400" b="1" kern="0" dirty="0">
                <a:solidFill>
                  <a:srgbClr val="000000"/>
                </a:solidFill>
                <a:latin typeface="Times New Roman" panose="02020603050405020304" pitchFamily="18" charset="0"/>
                <a:cs typeface="Times New Roman" panose="02020603050405020304" pitchFamily="18" charset="0"/>
              </a:rPr>
              <a:t>C</a:t>
            </a:r>
            <a:r>
              <a:rPr lang="en-US" altLang="en-US" sz="1400" b="1" kern="0" dirty="0" smtClean="0">
                <a:solidFill>
                  <a:srgbClr val="000000"/>
                </a:solidFill>
                <a:latin typeface="Times New Roman" panose="02020603050405020304" pitchFamily="18" charset="0"/>
                <a:cs typeface="Times New Roman" panose="02020603050405020304" pitchFamily="18" charset="0"/>
              </a:rPr>
              <a:t> effective date:  June 3, 1994</a:t>
            </a:r>
          </a:p>
          <a:p>
            <a:pPr lvl="1"/>
            <a:r>
              <a:rPr lang="en-US" altLang="en-US" sz="1400" b="1" kern="0" dirty="0" smtClean="0">
                <a:solidFill>
                  <a:srgbClr val="000000"/>
                </a:solidFill>
                <a:latin typeface="Times New Roman" panose="02020603050405020304" pitchFamily="18" charset="0"/>
                <a:cs typeface="Times New Roman" panose="02020603050405020304" pitchFamily="18" charset="0"/>
              </a:rPr>
              <a:t>Applicable to ISS orbits only</a:t>
            </a:r>
          </a:p>
          <a:p>
            <a:pPr lvl="2"/>
            <a:r>
              <a:rPr lang="en-US" altLang="en-US" sz="1400" kern="0" dirty="0" smtClean="0">
                <a:solidFill>
                  <a:srgbClr val="000000"/>
                </a:solidFill>
                <a:latin typeface="Times New Roman" panose="02020603050405020304" pitchFamily="18" charset="0"/>
                <a:cs typeface="Times New Roman" panose="02020603050405020304" pitchFamily="18" charset="0"/>
              </a:rPr>
              <a:t>Orbital inclination = 51.6 degrees </a:t>
            </a:r>
          </a:p>
          <a:p>
            <a:pPr lvl="2"/>
            <a:r>
              <a:rPr lang="en-US" altLang="en-US" sz="1400" kern="0" dirty="0" smtClean="0">
                <a:solidFill>
                  <a:srgbClr val="000000"/>
                </a:solidFill>
                <a:latin typeface="Times New Roman" panose="02020603050405020304" pitchFamily="18" charset="0"/>
                <a:cs typeface="Times New Roman" panose="02020603050405020304" pitchFamily="18" charset="0"/>
              </a:rPr>
              <a:t>Altitude = 500 km (worst case, ISS altitude &lt; 420 km at all times)</a:t>
            </a:r>
          </a:p>
          <a:p>
            <a:pPr lvl="2"/>
            <a:r>
              <a:rPr lang="en-US" altLang="en-US" sz="1400" kern="0" dirty="0" smtClean="0">
                <a:solidFill>
                  <a:srgbClr val="000000"/>
                </a:solidFill>
                <a:latin typeface="Times New Roman" panose="02020603050405020304" pitchFamily="18" charset="0"/>
                <a:cs typeface="Times New Roman" panose="02020603050405020304" pitchFamily="18" charset="0"/>
              </a:rPr>
              <a:t>NASA/GSFC AP8/AE8 trapped radiation models</a:t>
            </a:r>
          </a:p>
          <a:p>
            <a:pPr lvl="3"/>
            <a:r>
              <a:rPr lang="en-US" altLang="en-US" sz="1400" kern="0" dirty="0" smtClean="0">
                <a:solidFill>
                  <a:srgbClr val="000000"/>
                </a:solidFill>
                <a:latin typeface="Times New Roman" panose="02020603050405020304" pitchFamily="18" charset="0"/>
                <a:cs typeface="Times New Roman" panose="02020603050405020304" pitchFamily="18" charset="0"/>
              </a:rPr>
              <a:t>No plans to update to </a:t>
            </a:r>
            <a:r>
              <a:rPr lang="en-US" altLang="en-US" sz="1400" kern="0" dirty="0" err="1" smtClean="0">
                <a:solidFill>
                  <a:srgbClr val="000000"/>
                </a:solidFill>
                <a:latin typeface="Times New Roman" panose="02020603050405020304" pitchFamily="18" charset="0"/>
                <a:cs typeface="Times New Roman" panose="02020603050405020304" pitchFamily="18" charset="0"/>
              </a:rPr>
              <a:t>DoD</a:t>
            </a:r>
            <a:r>
              <a:rPr lang="en-US" altLang="en-US" sz="1400" kern="0" dirty="0">
                <a:solidFill>
                  <a:srgbClr val="000000"/>
                </a:solidFill>
                <a:latin typeface="Times New Roman" panose="02020603050405020304" pitchFamily="18" charset="0"/>
                <a:cs typeface="Times New Roman" panose="02020603050405020304" pitchFamily="18" charset="0"/>
              </a:rPr>
              <a:t>/</a:t>
            </a:r>
            <a:r>
              <a:rPr lang="en-US" altLang="en-US" sz="1400" kern="0" dirty="0" smtClean="0">
                <a:solidFill>
                  <a:srgbClr val="000000"/>
                </a:solidFill>
                <a:latin typeface="Times New Roman" panose="02020603050405020304" pitchFamily="18" charset="0"/>
                <a:cs typeface="Times New Roman" panose="02020603050405020304" pitchFamily="18" charset="0"/>
              </a:rPr>
              <a:t>Aerospace Corp. AP9/AE9 at this time, but we are considering it </a:t>
            </a:r>
          </a:p>
          <a:p>
            <a:pPr lvl="2"/>
            <a:r>
              <a:rPr lang="en-US" altLang="en-US" sz="1400" kern="0" dirty="0" smtClean="0">
                <a:solidFill>
                  <a:srgbClr val="000000"/>
                </a:solidFill>
                <a:latin typeface="Times New Roman" panose="02020603050405020304" pitchFamily="18" charset="0"/>
                <a:cs typeface="Times New Roman" panose="02020603050405020304" pitchFamily="18" charset="0"/>
              </a:rPr>
              <a:t>Solar Minimum CREME-96 solar minimum GCR environment with a space weather index of M=4, (Moscow State University GCR model), worst case for GCR (until last minimum anyway)</a:t>
            </a:r>
          </a:p>
          <a:p>
            <a:pPr lvl="2"/>
            <a:r>
              <a:rPr lang="en-US" altLang="en-US" sz="1400" kern="0" dirty="0" smtClean="0">
                <a:solidFill>
                  <a:srgbClr val="000000"/>
                </a:solidFill>
                <a:latin typeface="Times New Roman" panose="02020603050405020304" pitchFamily="18" charset="0"/>
                <a:cs typeface="Times New Roman" panose="02020603050405020304" pitchFamily="18" charset="0"/>
              </a:rPr>
              <a:t>SPE model – October 1989 SPE</a:t>
            </a:r>
          </a:p>
          <a:p>
            <a:pPr lvl="2"/>
            <a:r>
              <a:rPr lang="en-US" sz="1400" dirty="0">
                <a:latin typeface="Times New Roman" panose="02020603050405020304" pitchFamily="18" charset="0"/>
                <a:cs typeface="Times New Roman" panose="02020603050405020304" pitchFamily="18" charset="0"/>
              </a:rPr>
              <a:t>Epoch 1964 geomagnetic </a:t>
            </a:r>
            <a:r>
              <a:rPr lang="en-US" sz="1400" dirty="0" smtClean="0">
                <a:latin typeface="Times New Roman" panose="02020603050405020304" pitchFamily="18" charset="0"/>
                <a:cs typeface="Times New Roman" panose="02020603050405020304" pitchFamily="18" charset="0"/>
              </a:rPr>
              <a:t>field for both GCR and SPE</a:t>
            </a:r>
            <a:endParaRPr lang="en-US" sz="1800" dirty="0"/>
          </a:p>
          <a:p>
            <a:r>
              <a:rPr lang="en-US" sz="1800" dirty="0"/>
              <a:t> </a:t>
            </a:r>
            <a:r>
              <a:rPr lang="en-US" sz="1800" b="1" dirty="0" smtClean="0">
                <a:latin typeface="Times New Roman" panose="02020603050405020304" pitchFamily="18" charset="0"/>
                <a:cs typeface="Times New Roman" panose="02020603050405020304" pitchFamily="18" charset="0"/>
              </a:rPr>
              <a:t>SLS-SPEC-159; </a:t>
            </a:r>
            <a:r>
              <a:rPr lang="en-US" sz="1800" b="1" dirty="0" smtClean="0">
                <a:solidFill>
                  <a:prstClr val="black"/>
                </a:solidFill>
                <a:latin typeface="Times New Roman" panose="02020603050405020304" pitchFamily="18" charset="0"/>
                <a:cs typeface="Times New Roman" panose="02020603050405020304" pitchFamily="18" charset="0"/>
              </a:rPr>
              <a:t>Cross-Program </a:t>
            </a:r>
            <a:r>
              <a:rPr lang="en-US" sz="1800" b="1" dirty="0">
                <a:solidFill>
                  <a:prstClr val="black"/>
                </a:solidFill>
                <a:latin typeface="Times New Roman" panose="02020603050405020304" pitchFamily="18" charset="0"/>
                <a:cs typeface="Times New Roman" panose="02020603050405020304" pitchFamily="18" charset="0"/>
              </a:rPr>
              <a:t>D</a:t>
            </a:r>
            <a:r>
              <a:rPr lang="en-US" sz="1800" b="1" dirty="0" smtClean="0">
                <a:solidFill>
                  <a:prstClr val="black"/>
                </a:solidFill>
                <a:latin typeface="Times New Roman" panose="02020603050405020304" pitchFamily="18" charset="0"/>
                <a:cs typeface="Times New Roman" panose="02020603050405020304" pitchFamily="18" charset="0"/>
              </a:rPr>
              <a:t>esign </a:t>
            </a:r>
            <a:r>
              <a:rPr lang="en-US" sz="1800" b="1" dirty="0">
                <a:solidFill>
                  <a:prstClr val="black"/>
                </a:solidFill>
                <a:latin typeface="Times New Roman" panose="02020603050405020304" pitchFamily="18" charset="0"/>
                <a:cs typeface="Times New Roman" panose="02020603050405020304" pitchFamily="18" charset="0"/>
              </a:rPr>
              <a:t>S</a:t>
            </a:r>
            <a:r>
              <a:rPr lang="en-US" sz="1800" b="1" dirty="0" smtClean="0">
                <a:solidFill>
                  <a:prstClr val="black"/>
                </a:solidFill>
                <a:latin typeface="Times New Roman" panose="02020603050405020304" pitchFamily="18" charset="0"/>
                <a:cs typeface="Times New Roman" panose="02020603050405020304" pitchFamily="18" charset="0"/>
              </a:rPr>
              <a:t>pecification for Natural </a:t>
            </a:r>
            <a:r>
              <a:rPr lang="en-US" sz="1800" b="1" dirty="0">
                <a:solidFill>
                  <a:prstClr val="black"/>
                </a:solidFill>
                <a:latin typeface="Times New Roman" panose="02020603050405020304" pitchFamily="18" charset="0"/>
                <a:cs typeface="Times New Roman" panose="02020603050405020304" pitchFamily="18" charset="0"/>
              </a:rPr>
              <a:t>E</a:t>
            </a:r>
            <a:r>
              <a:rPr lang="en-US" sz="1800" b="1" dirty="0" smtClean="0">
                <a:solidFill>
                  <a:prstClr val="black"/>
                </a:solidFill>
                <a:latin typeface="Times New Roman" panose="02020603050405020304" pitchFamily="18" charset="0"/>
                <a:cs typeface="Times New Roman" panose="02020603050405020304" pitchFamily="18" charset="0"/>
              </a:rPr>
              <a:t>nvironments </a:t>
            </a:r>
            <a:endParaRPr lang="en-US" sz="1400" dirty="0" smtClean="0">
              <a:latin typeface="Times New Roman" panose="02020603050405020304" pitchFamily="18" charset="0"/>
              <a:cs typeface="Times New Roman" panose="02020603050405020304" pitchFamily="18" charset="0"/>
            </a:endParaRPr>
          </a:p>
          <a:p>
            <a:pPr lvl="1"/>
            <a:r>
              <a:rPr lang="en-US" sz="1400" b="1" dirty="0" smtClean="0">
                <a:latin typeface="Times New Roman" panose="02020603050405020304" pitchFamily="18" charset="0"/>
                <a:cs typeface="Times New Roman" panose="02020603050405020304" pitchFamily="18" charset="0"/>
              </a:rPr>
              <a:t>Revision </a:t>
            </a:r>
            <a:r>
              <a:rPr lang="en-US" sz="1400" b="1" dirty="0">
                <a:latin typeface="Times New Roman" panose="02020603050405020304" pitchFamily="18" charset="0"/>
                <a:cs typeface="Times New Roman" panose="02020603050405020304" pitchFamily="18" charset="0"/>
              </a:rPr>
              <a:t>D</a:t>
            </a:r>
            <a:r>
              <a:rPr lang="en-US" sz="1400" b="1" dirty="0" smtClean="0">
                <a:latin typeface="Times New Roman" panose="02020603050405020304" pitchFamily="18" charset="0"/>
                <a:cs typeface="Times New Roman" panose="02020603050405020304" pitchFamily="18" charset="0"/>
              </a:rPr>
              <a:t>, effective date: </a:t>
            </a:r>
            <a:r>
              <a:rPr lang="en-US" sz="1400" b="1" dirty="0">
                <a:latin typeface="Times New Roman" panose="02020603050405020304" pitchFamily="18" charset="0"/>
                <a:cs typeface="Times New Roman" panose="02020603050405020304" pitchFamily="18" charset="0"/>
              </a:rPr>
              <a:t>N</a:t>
            </a:r>
            <a:r>
              <a:rPr lang="en-US" sz="1400" b="1" dirty="0" smtClean="0">
                <a:latin typeface="Times New Roman" panose="02020603050405020304" pitchFamily="18" charset="0"/>
                <a:cs typeface="Times New Roman" panose="02020603050405020304" pitchFamily="18" charset="0"/>
              </a:rPr>
              <a:t>ovember 4, 2015</a:t>
            </a:r>
          </a:p>
          <a:p>
            <a:pPr lvl="1"/>
            <a:r>
              <a:rPr lang="en-US" sz="1400" b="1" dirty="0">
                <a:latin typeface="Times New Roman" panose="02020603050405020304" pitchFamily="18" charset="0"/>
                <a:cs typeface="Times New Roman" panose="02020603050405020304" pitchFamily="18" charset="0"/>
              </a:rPr>
              <a:t>R</a:t>
            </a:r>
            <a:r>
              <a:rPr lang="en-US" sz="1400" b="1" dirty="0" smtClean="0">
                <a:latin typeface="Times New Roman" panose="02020603050405020304" pitchFamily="18" charset="0"/>
                <a:cs typeface="Times New Roman" panose="02020603050405020304" pitchFamily="18" charset="0"/>
              </a:rPr>
              <a:t>evision E, in work	</a:t>
            </a:r>
          </a:p>
          <a:p>
            <a:pPr lvl="2"/>
            <a:r>
              <a:rPr lang="en-US" sz="1500" dirty="0" smtClean="0">
                <a:latin typeface="Times New Roman" panose="02020603050405020304" pitchFamily="18" charset="0"/>
                <a:cs typeface="Times New Roman" panose="02020603050405020304" pitchFamily="18" charset="0"/>
              </a:rPr>
              <a:t>Presently applicable to SLS and MPCV (Orion)</a:t>
            </a:r>
          </a:p>
          <a:p>
            <a:pPr lvl="2"/>
            <a:r>
              <a:rPr lang="en-US" sz="1500" dirty="0" smtClean="0">
                <a:latin typeface="Times New Roman" panose="02020603050405020304" pitchFamily="18" charset="0"/>
                <a:cs typeface="Times New Roman" panose="02020603050405020304" pitchFamily="18" charset="0"/>
              </a:rPr>
              <a:t>Recommended for Future Capabilities Team (FCT)/Deep Space Gateway (DSG)</a:t>
            </a:r>
          </a:p>
          <a:p>
            <a:pPr lvl="2"/>
            <a:r>
              <a:rPr lang="en-US" altLang="en-US" sz="1500" kern="0" dirty="0">
                <a:solidFill>
                  <a:srgbClr val="000000"/>
                </a:solidFill>
                <a:latin typeface="Times New Roman" panose="02020603050405020304" pitchFamily="18" charset="0"/>
                <a:cs typeface="Times New Roman" panose="02020603050405020304" pitchFamily="18" charset="0"/>
              </a:rPr>
              <a:t>NASA/GSFC AP8/AE8 trapped radiation models</a:t>
            </a:r>
          </a:p>
          <a:p>
            <a:pPr lvl="3"/>
            <a:r>
              <a:rPr lang="en-US" altLang="en-US" sz="1400" kern="0" dirty="0">
                <a:solidFill>
                  <a:srgbClr val="000000"/>
                </a:solidFill>
                <a:latin typeface="Times New Roman" panose="02020603050405020304" pitchFamily="18" charset="0"/>
                <a:cs typeface="Times New Roman" panose="02020603050405020304" pitchFamily="18" charset="0"/>
              </a:rPr>
              <a:t>No plans to update to </a:t>
            </a:r>
            <a:r>
              <a:rPr lang="en-US" altLang="en-US" sz="1400" kern="0" dirty="0" err="1" smtClean="0">
                <a:solidFill>
                  <a:srgbClr val="000000"/>
                </a:solidFill>
                <a:latin typeface="Times New Roman" panose="02020603050405020304" pitchFamily="18" charset="0"/>
                <a:cs typeface="Times New Roman" panose="02020603050405020304" pitchFamily="18" charset="0"/>
              </a:rPr>
              <a:t>DoD</a:t>
            </a:r>
            <a:r>
              <a:rPr lang="en-US" altLang="en-US" sz="1400" kern="0" dirty="0">
                <a:solidFill>
                  <a:srgbClr val="000000"/>
                </a:solidFill>
                <a:latin typeface="Times New Roman" panose="02020603050405020304" pitchFamily="18" charset="0"/>
                <a:cs typeface="Times New Roman" panose="02020603050405020304" pitchFamily="18" charset="0"/>
              </a:rPr>
              <a:t>/</a:t>
            </a:r>
            <a:r>
              <a:rPr lang="en-US" altLang="en-US" sz="1400" kern="0" dirty="0" smtClean="0">
                <a:solidFill>
                  <a:srgbClr val="000000"/>
                </a:solidFill>
                <a:latin typeface="Times New Roman" panose="02020603050405020304" pitchFamily="18" charset="0"/>
                <a:cs typeface="Times New Roman" panose="02020603050405020304" pitchFamily="18" charset="0"/>
              </a:rPr>
              <a:t>Aerospace </a:t>
            </a:r>
            <a:r>
              <a:rPr lang="en-US" altLang="en-US" sz="1400" kern="0" dirty="0">
                <a:solidFill>
                  <a:srgbClr val="000000"/>
                </a:solidFill>
                <a:latin typeface="Times New Roman" panose="02020603050405020304" pitchFamily="18" charset="0"/>
                <a:cs typeface="Times New Roman" panose="02020603050405020304" pitchFamily="18" charset="0"/>
              </a:rPr>
              <a:t>Corp. AP9/AE9 at this </a:t>
            </a:r>
            <a:r>
              <a:rPr lang="en-US" altLang="en-US" sz="1400" kern="0" dirty="0" smtClean="0">
                <a:solidFill>
                  <a:srgbClr val="000000"/>
                </a:solidFill>
                <a:latin typeface="Times New Roman" panose="02020603050405020304" pitchFamily="18" charset="0"/>
                <a:cs typeface="Times New Roman" panose="02020603050405020304" pitchFamily="18" charset="0"/>
              </a:rPr>
              <a:t>time, </a:t>
            </a:r>
            <a:r>
              <a:rPr lang="en-US" altLang="en-US" sz="1400" kern="0" dirty="0">
                <a:solidFill>
                  <a:srgbClr val="000000"/>
                </a:solidFill>
                <a:latin typeface="Times New Roman" panose="02020603050405020304" pitchFamily="18" charset="0"/>
                <a:cs typeface="Times New Roman" panose="02020603050405020304" pitchFamily="18" charset="0"/>
              </a:rPr>
              <a:t>but we are considering </a:t>
            </a:r>
            <a:r>
              <a:rPr lang="en-US" altLang="en-US" sz="1400" kern="0" dirty="0" smtClean="0">
                <a:solidFill>
                  <a:srgbClr val="000000"/>
                </a:solidFill>
                <a:latin typeface="Times New Roman" panose="02020603050405020304" pitchFamily="18" charset="0"/>
                <a:cs typeface="Times New Roman" panose="02020603050405020304" pitchFamily="18" charset="0"/>
              </a:rPr>
              <a:t>it </a:t>
            </a:r>
          </a:p>
          <a:p>
            <a:pPr lvl="2"/>
            <a:r>
              <a:rPr lang="en-US" sz="1500" dirty="0">
                <a:latin typeface="Times New Roman" panose="02020603050405020304" pitchFamily="18" charset="0"/>
                <a:cs typeface="Times New Roman" panose="02020603050405020304" pitchFamily="18" charset="0"/>
              </a:rPr>
              <a:t>October 1989 solar particle event</a:t>
            </a:r>
          </a:p>
          <a:p>
            <a:pPr lvl="2"/>
            <a:r>
              <a:rPr lang="en-US" altLang="en-US" sz="1500" kern="0" dirty="0" smtClean="0">
                <a:solidFill>
                  <a:srgbClr val="000000"/>
                </a:solidFill>
                <a:latin typeface="Times New Roman" panose="02020603050405020304" pitchFamily="18" charset="0"/>
                <a:cs typeface="Times New Roman" panose="02020603050405020304" pitchFamily="18" charset="0"/>
              </a:rPr>
              <a:t>CRÈME-96 GCR with near Earth/interplanetary option</a:t>
            </a:r>
            <a:endParaRPr lang="en-US" altLang="en-US" sz="1500" kern="0" dirty="0">
              <a:solidFill>
                <a:srgbClr val="000000"/>
              </a:solidFill>
              <a:latin typeface="Times New Roman" panose="02020603050405020304" pitchFamily="18" charset="0"/>
              <a:cs typeface="Times New Roman" panose="02020603050405020304" pitchFamily="18" charset="0"/>
            </a:endParaRPr>
          </a:p>
          <a:p>
            <a:pPr lvl="1"/>
            <a:r>
              <a:rPr lang="en-US" sz="1400" b="1" dirty="0" smtClean="0">
                <a:latin typeface="Times New Roman" panose="02020603050405020304" pitchFamily="18" charset="0"/>
                <a:cs typeface="Times New Roman" panose="02020603050405020304" pitchFamily="18" charset="0"/>
              </a:rPr>
              <a:t>Includes ascent, LEO, radiation belt transit, interplanetary GCR and SPE design environments with definition of design reference mission (DRM) trajectories</a:t>
            </a:r>
            <a:r>
              <a:rPr lang="en-US" sz="1500" dirty="0">
                <a:latin typeface="Times New Roman" panose="02020603050405020304" pitchFamily="18" charset="0"/>
                <a:cs typeface="Times New Roman" panose="02020603050405020304" pitchFamily="18" charset="0"/>
              </a:rPr>
              <a:t>	</a:t>
            </a:r>
          </a:p>
          <a:p>
            <a:pPr eaLnBrk="0" fontAlgn="base" hangingPunct="0">
              <a:lnSpc>
                <a:spcPct val="100000"/>
              </a:lnSpc>
              <a:spcBef>
                <a:spcPct val="20000"/>
              </a:spcBef>
              <a:spcAft>
                <a:spcPct val="0"/>
              </a:spcAft>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48</a:t>
            </a:fld>
            <a:endParaRPr lang="en-US" dirty="0"/>
          </a:p>
        </p:txBody>
      </p:sp>
    </p:spTree>
    <p:extLst>
      <p:ext uri="{BB962C8B-B14F-4D97-AF65-F5344CB8AC3E}">
        <p14:creationId xmlns:p14="http://schemas.microsoft.com/office/powerpoint/2010/main" val="2151340819"/>
      </p:ext>
    </p:extLst>
  </p:cSld>
  <p:clrMapOvr>
    <a:masterClrMapping/>
  </p:clrMapOvr>
  <mc:AlternateContent xmlns:mc="http://schemas.openxmlformats.org/markup-compatibility/2006">
    <mc:Choice xmlns:p14="http://schemas.microsoft.com/office/powerpoint/2010/main" Requires="p14">
      <p:transition spd="slow" p14:dur="2000" advTm="77660"/>
    </mc:Choice>
    <mc:Fallback>
      <p:transition spd="slow" advTm="7766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Interplanetary Spacecraft Measurements</a:t>
            </a:r>
            <a:endParaRPr lang="en-US" dirty="0"/>
          </a:p>
        </p:txBody>
      </p:sp>
      <p:sp>
        <p:nvSpPr>
          <p:cNvPr id="3" name="Content Placeholder 2"/>
          <p:cNvSpPr>
            <a:spLocks noGrp="1"/>
          </p:cNvSpPr>
          <p:nvPr>
            <p:ph idx="1"/>
          </p:nvPr>
        </p:nvSpPr>
        <p:spPr>
          <a:xfrm>
            <a:off x="266363" y="1760204"/>
            <a:ext cx="8650384" cy="4706857"/>
          </a:xfrm>
        </p:spPr>
        <p:txBody>
          <a:bodyPr>
            <a:normAutofit/>
          </a:bodyPr>
          <a:lstStyle/>
          <a:p>
            <a:r>
              <a:rPr lang="en-US" altLang="en-US" sz="2000" b="1" dirty="0" smtClean="0">
                <a:solidFill>
                  <a:prstClr val="black"/>
                </a:solidFill>
                <a:latin typeface="Times New Roman" panose="02020603050405020304" pitchFamily="18" charset="0"/>
                <a:cs typeface="Times New Roman" panose="02020603050405020304" pitchFamily="18" charset="0"/>
              </a:rPr>
              <a:t>Lunar </a:t>
            </a:r>
            <a:r>
              <a:rPr lang="en-US" altLang="en-US" sz="2000" b="1" dirty="0">
                <a:solidFill>
                  <a:prstClr val="black"/>
                </a:solidFill>
                <a:latin typeface="Times New Roman" panose="02020603050405020304" pitchFamily="18" charset="0"/>
                <a:cs typeface="Times New Roman" panose="02020603050405020304" pitchFamily="18" charset="0"/>
              </a:rPr>
              <a:t>Reconnaissance Orbiter (LRO) (Solar Minimum Conditions)</a:t>
            </a:r>
          </a:p>
          <a:p>
            <a:pPr lvl="1"/>
            <a:r>
              <a:rPr lang="en-US" altLang="en-US" sz="2000" dirty="0">
                <a:solidFill>
                  <a:prstClr val="black"/>
                </a:solidFill>
                <a:latin typeface="Times New Roman" panose="02020603050405020304" pitchFamily="18" charset="0"/>
                <a:cs typeface="Times New Roman" panose="02020603050405020304" pitchFamily="18" charset="0"/>
              </a:rPr>
              <a:t>“The total dose for the LRO mission over the first 333 days was only </a:t>
            </a:r>
            <a:r>
              <a:rPr lang="en-US" altLang="en-US" sz="2000" b="1" dirty="0">
                <a:solidFill>
                  <a:srgbClr val="C00000"/>
                </a:solidFill>
                <a:latin typeface="Times New Roman" panose="02020603050405020304" pitchFamily="18" charset="0"/>
                <a:cs typeface="Times New Roman" panose="02020603050405020304" pitchFamily="18" charset="0"/>
              </a:rPr>
              <a:t>12.2 </a:t>
            </a:r>
            <a:r>
              <a:rPr lang="en-US" altLang="en-US" sz="2000" b="1" dirty="0" err="1">
                <a:solidFill>
                  <a:srgbClr val="C00000"/>
                </a:solidFill>
                <a:latin typeface="Times New Roman" panose="02020603050405020304" pitchFamily="18" charset="0"/>
                <a:cs typeface="Times New Roman" panose="02020603050405020304" pitchFamily="18" charset="0"/>
              </a:rPr>
              <a:t>cGy</a:t>
            </a:r>
            <a:r>
              <a:rPr lang="en-US" altLang="en-US" sz="2000" b="1" dirty="0">
                <a:solidFill>
                  <a:srgbClr val="C00000"/>
                </a:solidFill>
                <a:latin typeface="Times New Roman" panose="02020603050405020304" pitchFamily="18" charset="0"/>
                <a:cs typeface="Times New Roman" panose="02020603050405020304" pitchFamily="18" charset="0"/>
              </a:rPr>
              <a:t> </a:t>
            </a:r>
            <a:r>
              <a:rPr lang="en-US" altLang="en-US" sz="2000" dirty="0">
                <a:solidFill>
                  <a:srgbClr val="C00000"/>
                </a:solidFill>
                <a:latin typeface="Times New Roman" panose="02020603050405020304" pitchFamily="18" charset="0"/>
                <a:cs typeface="Times New Roman" panose="02020603050405020304" pitchFamily="18" charset="0"/>
              </a:rPr>
              <a:t>behind </a:t>
            </a:r>
            <a:r>
              <a:rPr lang="en-US" altLang="en-US" sz="2000" dirty="0" smtClean="0">
                <a:solidFill>
                  <a:srgbClr val="C00000"/>
                </a:solidFill>
                <a:latin typeface="Times New Roman" panose="02020603050405020304" pitchFamily="18" charset="0"/>
                <a:cs typeface="Times New Roman" panose="02020603050405020304" pitchFamily="18" charset="0"/>
              </a:rPr>
              <a:t>~3.3 mm </a:t>
            </a:r>
            <a:r>
              <a:rPr lang="en-US" altLang="en-US" sz="2000" dirty="0">
                <a:solidFill>
                  <a:srgbClr val="C00000"/>
                </a:solidFill>
                <a:latin typeface="Times New Roman" panose="02020603050405020304" pitchFamily="18" charset="0"/>
                <a:cs typeface="Times New Roman" panose="02020603050405020304" pitchFamily="18" charset="0"/>
              </a:rPr>
              <a:t>of aluminum </a:t>
            </a:r>
            <a:r>
              <a:rPr lang="en-US" altLang="en-US" sz="2000" dirty="0" smtClean="0">
                <a:solidFill>
                  <a:srgbClr val="C00000"/>
                </a:solidFill>
                <a:latin typeface="Times New Roman" panose="02020603050405020304" pitchFamily="18" charset="0"/>
                <a:cs typeface="Times New Roman" panose="02020603050405020304" pitchFamily="18" charset="0"/>
              </a:rPr>
              <a:t>(because </a:t>
            </a:r>
            <a:r>
              <a:rPr lang="en-US" altLang="en-US" sz="2000" dirty="0">
                <a:solidFill>
                  <a:srgbClr val="C00000"/>
                </a:solidFill>
                <a:latin typeface="Times New Roman" panose="02020603050405020304" pitchFamily="18" charset="0"/>
                <a:cs typeface="Times New Roman" panose="02020603050405020304" pitchFamily="18" charset="0"/>
              </a:rPr>
              <a:t>of the delayed rise of solar activity in solar cycle 24 and the corresponding lack of intense solar energetic particle </a:t>
            </a:r>
            <a:r>
              <a:rPr lang="en-US" altLang="en-US" sz="2000" dirty="0" smtClean="0">
                <a:solidFill>
                  <a:srgbClr val="C00000"/>
                </a:solidFill>
                <a:latin typeface="Times New Roman" panose="02020603050405020304" pitchFamily="18" charset="0"/>
                <a:cs typeface="Times New Roman" panose="02020603050405020304" pitchFamily="18" charset="0"/>
              </a:rPr>
              <a:t>events) =&gt; </a:t>
            </a:r>
            <a:r>
              <a:rPr lang="en-US" altLang="en-US" sz="2000" b="1" dirty="0" smtClean="0">
                <a:solidFill>
                  <a:srgbClr val="C00000"/>
                </a:solidFill>
                <a:latin typeface="Times New Roman" panose="02020603050405020304" pitchFamily="18" charset="0"/>
                <a:cs typeface="Times New Roman" panose="02020603050405020304" pitchFamily="18" charset="0"/>
              </a:rPr>
              <a:t>~17 </a:t>
            </a:r>
            <a:r>
              <a:rPr lang="en-US" altLang="en-US" sz="2000" b="1" dirty="0" err="1" smtClean="0">
                <a:solidFill>
                  <a:srgbClr val="C00000"/>
                </a:solidFill>
                <a:latin typeface="Times New Roman" panose="02020603050405020304" pitchFamily="18" charset="0"/>
                <a:cs typeface="Times New Roman" panose="02020603050405020304" pitchFamily="18" charset="0"/>
              </a:rPr>
              <a:t>cGy</a:t>
            </a:r>
            <a:r>
              <a:rPr lang="en-US" altLang="en-US" sz="2000" b="1" dirty="0">
                <a:solidFill>
                  <a:srgbClr val="C00000"/>
                </a:solidFill>
                <a:latin typeface="Times New Roman" panose="02020603050405020304" pitchFamily="18" charset="0"/>
                <a:cs typeface="Times New Roman" panose="02020603050405020304" pitchFamily="18" charset="0"/>
              </a:rPr>
              <a:t> </a:t>
            </a:r>
            <a:r>
              <a:rPr lang="en-US" altLang="en-US" sz="2000" b="1" dirty="0" smtClean="0">
                <a:solidFill>
                  <a:srgbClr val="C00000"/>
                </a:solidFill>
                <a:latin typeface="Times New Roman" panose="02020603050405020304" pitchFamily="18" charset="0"/>
                <a:cs typeface="Times New Roman" panose="02020603050405020304" pitchFamily="18" charset="0"/>
              </a:rPr>
              <a:t>per year in free space</a:t>
            </a:r>
            <a:r>
              <a:rPr lang="en-US" altLang="en-US" sz="2000" dirty="0" smtClean="0">
                <a:solidFill>
                  <a:srgbClr val="C00000"/>
                </a:solidFill>
                <a:latin typeface="Times New Roman" panose="02020603050405020304" pitchFamily="18" charset="0"/>
                <a:cs typeface="Times New Roman" panose="02020603050405020304" pitchFamily="18" charset="0"/>
              </a:rPr>
              <a:t>.</a:t>
            </a:r>
          </a:p>
          <a:p>
            <a:pPr lvl="1"/>
            <a:r>
              <a:rPr lang="en-US" altLang="en-US" sz="2000" dirty="0" smtClean="0">
                <a:solidFill>
                  <a:prstClr val="black"/>
                </a:solidFill>
                <a:latin typeface="Times New Roman" panose="02020603050405020304" pitchFamily="18" charset="0"/>
                <a:cs typeface="Times New Roman" panose="02020603050405020304" pitchFamily="18" charset="0"/>
              </a:rPr>
              <a:t>“The </a:t>
            </a:r>
            <a:r>
              <a:rPr lang="en-US" altLang="en-US" sz="2000" dirty="0">
                <a:solidFill>
                  <a:prstClr val="black"/>
                </a:solidFill>
                <a:latin typeface="Times New Roman" panose="02020603050405020304" pitchFamily="18" charset="0"/>
                <a:cs typeface="Times New Roman" panose="02020603050405020304" pitchFamily="18" charset="0"/>
              </a:rPr>
              <a:t>dose rate in a 50 km lunar orbit was about </a:t>
            </a:r>
            <a:r>
              <a:rPr lang="en-US" altLang="en-US" sz="2000" dirty="0">
                <a:solidFill>
                  <a:srgbClr val="C00000"/>
                </a:solidFill>
                <a:latin typeface="Times New Roman" panose="02020603050405020304" pitchFamily="18" charset="0"/>
                <a:cs typeface="Times New Roman" panose="02020603050405020304" pitchFamily="18" charset="0"/>
              </a:rPr>
              <a:t>30 percent lower than the interplanetary rate</a:t>
            </a:r>
            <a:r>
              <a:rPr lang="en-US" altLang="en-US" sz="2000" dirty="0">
                <a:solidFill>
                  <a:prstClr val="black"/>
                </a:solidFill>
                <a:latin typeface="Times New Roman" panose="02020603050405020304" pitchFamily="18" charset="0"/>
                <a:cs typeface="Times New Roman" panose="02020603050405020304" pitchFamily="18" charset="0"/>
              </a:rPr>
              <a:t>, as one would expect from lunar obstruction of the visible sky.”</a:t>
            </a:r>
          </a:p>
          <a:p>
            <a:r>
              <a:rPr lang="en-US" altLang="en-US" sz="2000" b="1" dirty="0">
                <a:latin typeface="Times New Roman" panose="02020603050405020304" pitchFamily="18" charset="0"/>
                <a:cs typeface="Times New Roman" panose="02020603050405020304" pitchFamily="18" charset="0"/>
              </a:rPr>
              <a:t>Mars Science Laboratory (Curiosity Rover) </a:t>
            </a:r>
            <a:r>
              <a:rPr lang="en-US" altLang="en-US" sz="2000" b="1" dirty="0" smtClean="0">
                <a:latin typeface="Times New Roman" panose="02020603050405020304" pitchFamily="18" charset="0"/>
                <a:cs typeface="Times New Roman" panose="02020603050405020304" pitchFamily="18" charset="0"/>
              </a:rPr>
              <a:t>interplanetary </a:t>
            </a:r>
            <a:endParaRPr lang="en-US" altLang="en-US" sz="2000" b="1" dirty="0">
              <a:latin typeface="Times New Roman" panose="02020603050405020304" pitchFamily="18" charset="0"/>
              <a:cs typeface="Times New Roman" panose="02020603050405020304" pitchFamily="18" charset="0"/>
            </a:endParaRPr>
          </a:p>
          <a:p>
            <a:pPr lvl="1"/>
            <a:r>
              <a:rPr lang="en-US" altLang="en-US" sz="2000" b="1" dirty="0" smtClean="0">
                <a:solidFill>
                  <a:srgbClr val="C00000"/>
                </a:solidFill>
                <a:latin typeface="Times New Roman" panose="02020603050405020304" pitchFamily="18" charset="0"/>
                <a:cs typeface="Times New Roman" panose="02020603050405020304" pitchFamily="18" charset="0"/>
              </a:rPr>
              <a:t>~ 15 </a:t>
            </a:r>
            <a:r>
              <a:rPr lang="en-US" altLang="en-US" sz="2000" b="1" dirty="0" err="1" smtClean="0">
                <a:solidFill>
                  <a:srgbClr val="C00000"/>
                </a:solidFill>
                <a:latin typeface="Times New Roman" panose="02020603050405020304" pitchFamily="18" charset="0"/>
                <a:cs typeface="Times New Roman" panose="02020603050405020304" pitchFamily="18" charset="0"/>
              </a:rPr>
              <a:t>cGy</a:t>
            </a:r>
            <a:r>
              <a:rPr lang="en-US" altLang="en-US" sz="2000" b="1" dirty="0" smtClean="0">
                <a:solidFill>
                  <a:srgbClr val="C00000"/>
                </a:solidFill>
                <a:latin typeface="Times New Roman" panose="02020603050405020304" pitchFamily="18" charset="0"/>
                <a:cs typeface="Times New Roman" panose="02020603050405020304" pitchFamily="18" charset="0"/>
              </a:rPr>
              <a:t> </a:t>
            </a:r>
            <a:r>
              <a:rPr lang="en-US" altLang="en-US" sz="2000" b="1" dirty="0">
                <a:solidFill>
                  <a:srgbClr val="C00000"/>
                </a:solidFill>
                <a:latin typeface="Times New Roman" panose="02020603050405020304" pitchFamily="18" charset="0"/>
                <a:cs typeface="Times New Roman" panose="02020603050405020304" pitchFamily="18" charset="0"/>
              </a:rPr>
              <a:t>p</a:t>
            </a:r>
            <a:r>
              <a:rPr lang="en-US" altLang="en-US" sz="2000" b="1" dirty="0" smtClean="0">
                <a:solidFill>
                  <a:srgbClr val="C00000"/>
                </a:solidFill>
                <a:latin typeface="Times New Roman" panose="02020603050405020304" pitchFamily="18" charset="0"/>
                <a:cs typeface="Times New Roman" panose="02020603050405020304" pitchFamily="18" charset="0"/>
              </a:rPr>
              <a:t>er year during 2011-2012 </a:t>
            </a:r>
            <a:r>
              <a:rPr lang="en-US" altLang="en-US" sz="2000" b="1" dirty="0">
                <a:solidFill>
                  <a:srgbClr val="C00000"/>
                </a:solidFill>
                <a:latin typeface="Times New Roman" panose="02020603050405020304" pitchFamily="18" charset="0"/>
                <a:cs typeface="Times New Roman" panose="02020603050405020304" pitchFamily="18" charset="0"/>
              </a:rPr>
              <a:t>– weak Solar Max (much higher during SPEs</a:t>
            </a:r>
            <a:r>
              <a:rPr lang="en-US" altLang="en-US" sz="2000" b="1" dirty="0" smtClean="0">
                <a:solidFill>
                  <a:srgbClr val="C00000"/>
                </a:solidFill>
                <a:latin typeface="Times New Roman" panose="02020603050405020304" pitchFamily="18" charset="0"/>
                <a:cs typeface="Times New Roman" panose="02020603050405020304" pitchFamily="18" charset="0"/>
              </a:rPr>
              <a:t>)</a:t>
            </a:r>
          </a:p>
          <a:p>
            <a:r>
              <a:rPr lang="en-US" altLang="en-US" sz="2000" b="1" dirty="0" smtClean="0">
                <a:latin typeface="Times New Roman" panose="02020603050405020304" pitchFamily="18" charset="0"/>
                <a:cs typeface="Times New Roman" panose="02020603050405020304" pitchFamily="18" charset="0"/>
              </a:rPr>
              <a:t>Mars Science Laboratory (Curiosity Rover) on Martian surface </a:t>
            </a:r>
          </a:p>
          <a:p>
            <a:pPr lvl="1"/>
            <a:r>
              <a:rPr lang="en-US" altLang="en-US" sz="2000" b="1" dirty="0">
                <a:solidFill>
                  <a:srgbClr val="C00000"/>
                </a:solidFill>
                <a:latin typeface="Times New Roman" panose="02020603050405020304" pitchFamily="18" charset="0"/>
                <a:cs typeface="Times New Roman" panose="02020603050405020304" pitchFamily="18" charset="0"/>
              </a:rPr>
              <a:t>~ 8 </a:t>
            </a:r>
            <a:r>
              <a:rPr lang="en-US" altLang="en-US" sz="2000" b="1" dirty="0" err="1">
                <a:solidFill>
                  <a:srgbClr val="C00000"/>
                </a:solidFill>
                <a:latin typeface="Times New Roman" panose="02020603050405020304" pitchFamily="18" charset="0"/>
                <a:cs typeface="Times New Roman" panose="02020603050405020304" pitchFamily="18" charset="0"/>
              </a:rPr>
              <a:t>cGy</a:t>
            </a:r>
            <a:r>
              <a:rPr lang="en-US" altLang="en-US" sz="2000" b="1" dirty="0">
                <a:solidFill>
                  <a:srgbClr val="C00000"/>
                </a:solidFill>
                <a:latin typeface="Times New Roman" panose="02020603050405020304" pitchFamily="18" charset="0"/>
                <a:cs typeface="Times New Roman" panose="02020603050405020304" pitchFamily="18" charset="0"/>
              </a:rPr>
              <a:t> per year during </a:t>
            </a:r>
            <a:r>
              <a:rPr lang="en-US" altLang="en-US" sz="2000" b="1" dirty="0" smtClean="0">
                <a:solidFill>
                  <a:srgbClr val="C00000"/>
                </a:solidFill>
                <a:latin typeface="Times New Roman" panose="02020603050405020304" pitchFamily="18" charset="0"/>
                <a:cs typeface="Times New Roman" panose="02020603050405020304" pitchFamily="18" charset="0"/>
              </a:rPr>
              <a:t>2012-2013 – </a:t>
            </a:r>
            <a:r>
              <a:rPr lang="en-US" altLang="en-US" sz="2000" b="1" dirty="0">
                <a:solidFill>
                  <a:srgbClr val="C00000"/>
                </a:solidFill>
                <a:latin typeface="Times New Roman" panose="02020603050405020304" pitchFamily="18" charset="0"/>
                <a:cs typeface="Times New Roman" panose="02020603050405020304" pitchFamily="18" charset="0"/>
              </a:rPr>
              <a:t>weak </a:t>
            </a:r>
            <a:r>
              <a:rPr lang="en-US" altLang="en-US" sz="2000" b="1" dirty="0" smtClean="0">
                <a:solidFill>
                  <a:srgbClr val="C00000"/>
                </a:solidFill>
                <a:latin typeface="Times New Roman" panose="02020603050405020304" pitchFamily="18" charset="0"/>
                <a:cs typeface="Times New Roman" panose="02020603050405020304" pitchFamily="18" charset="0"/>
              </a:rPr>
              <a:t>Solar Max  </a:t>
            </a:r>
            <a:r>
              <a:rPr lang="en-US" altLang="en-US" sz="2000" b="1" dirty="0">
                <a:solidFill>
                  <a:srgbClr val="C00000"/>
                </a:solidFill>
                <a:latin typeface="Times New Roman" panose="02020603050405020304" pitchFamily="18" charset="0"/>
                <a:cs typeface="Times New Roman" panose="02020603050405020304" pitchFamily="18" charset="0"/>
              </a:rPr>
              <a:t>(much higher during SPEs</a:t>
            </a:r>
            <a:r>
              <a:rPr lang="en-US" altLang="en-US" sz="2000" b="1" dirty="0" smtClean="0">
                <a:solidFill>
                  <a:srgbClr val="C00000"/>
                </a:solidFill>
                <a:latin typeface="Times New Roman" panose="02020603050405020304" pitchFamily="18" charset="0"/>
                <a:cs typeface="Times New Roman" panose="02020603050405020304" pitchFamily="18" charset="0"/>
              </a:rPr>
              <a:t>)</a:t>
            </a:r>
            <a:endParaRPr lang="en-US" altLang="en-US" sz="1200" b="1"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49</a:t>
            </a:fld>
            <a:endParaRPr lang="en-US" dirty="0"/>
          </a:p>
        </p:txBody>
      </p:sp>
    </p:spTree>
    <p:extLst>
      <p:ext uri="{BB962C8B-B14F-4D97-AF65-F5344CB8AC3E}">
        <p14:creationId xmlns:p14="http://schemas.microsoft.com/office/powerpoint/2010/main" val="278288793"/>
      </p:ext>
    </p:extLst>
  </p:cSld>
  <p:clrMapOvr>
    <a:masterClrMapping/>
  </p:clrMapOvr>
  <mc:AlternateContent xmlns:mc="http://schemas.openxmlformats.org/markup-compatibility/2006">
    <mc:Choice xmlns:p14="http://schemas.microsoft.com/office/powerpoint/2010/main" Requires="p14">
      <p:transition spd="slow" p14:dur="2000" advTm="58948"/>
    </mc:Choice>
    <mc:Fallback>
      <p:transition spd="slow" advTm="58948"/>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Interplanetary Spacecraft Measurements: LRO</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50</a:t>
            </a:fld>
            <a:endParaRPr lang="en-US" dirty="0"/>
          </a:p>
        </p:txBody>
      </p:sp>
      <p:pic>
        <p:nvPicPr>
          <p:cNvPr id="5" name="Picture 4"/>
          <p:cNvPicPr>
            <a:picLocks noChangeAspect="1"/>
          </p:cNvPicPr>
          <p:nvPr/>
        </p:nvPicPr>
        <p:blipFill>
          <a:blip r:embed="rId2"/>
          <a:stretch>
            <a:fillRect/>
          </a:stretch>
        </p:blipFill>
        <p:spPr>
          <a:xfrm>
            <a:off x="1721323" y="1985335"/>
            <a:ext cx="5281643" cy="4614813"/>
          </a:xfrm>
          <a:prstGeom prst="rect">
            <a:avLst/>
          </a:prstGeom>
        </p:spPr>
      </p:pic>
      <p:sp>
        <p:nvSpPr>
          <p:cNvPr id="6" name="Rectangle 5"/>
          <p:cNvSpPr/>
          <p:nvPr/>
        </p:nvSpPr>
        <p:spPr>
          <a:xfrm>
            <a:off x="535782" y="1540842"/>
            <a:ext cx="8301037" cy="646331"/>
          </a:xfrm>
          <a:prstGeom prst="rect">
            <a:avLst/>
          </a:prstGeom>
        </p:spPr>
        <p:txBody>
          <a:bodyPr wrap="square">
            <a:spAutoFit/>
          </a:bodyPr>
          <a:lstStyle/>
          <a:p>
            <a:r>
              <a:rPr lang="en-US" sz="1200" dirty="0">
                <a:latin typeface="Times New Roman" panose="02020603050405020304" pitchFamily="18" charset="0"/>
                <a:cs typeface="Times New Roman" panose="02020603050405020304" pitchFamily="18" charset="0"/>
              </a:rPr>
              <a:t>Mazur, J. E., C. </a:t>
            </a:r>
            <a:r>
              <a:rPr lang="en-US" sz="1200" dirty="0" err="1">
                <a:latin typeface="Times New Roman" panose="02020603050405020304" pitchFamily="18" charset="0"/>
                <a:cs typeface="Times New Roman" panose="02020603050405020304" pitchFamily="18" charset="0"/>
              </a:rPr>
              <a:t>Zeitlin</a:t>
            </a:r>
            <a:r>
              <a:rPr lang="en-US" sz="1200" dirty="0">
                <a:latin typeface="Times New Roman" panose="02020603050405020304" pitchFamily="18" charset="0"/>
                <a:cs typeface="Times New Roman" panose="02020603050405020304" pitchFamily="18" charset="0"/>
              </a:rPr>
              <a:t>, N. </a:t>
            </a:r>
            <a:r>
              <a:rPr lang="en-US" sz="1200" dirty="0" err="1">
                <a:latin typeface="Times New Roman" panose="02020603050405020304" pitchFamily="18" charset="0"/>
                <a:cs typeface="Times New Roman" panose="02020603050405020304" pitchFamily="18" charset="0"/>
              </a:rPr>
              <a:t>Schwadron</a:t>
            </a:r>
            <a:r>
              <a:rPr lang="en-US" sz="1200" dirty="0">
                <a:latin typeface="Times New Roman" panose="02020603050405020304" pitchFamily="18" charset="0"/>
                <a:cs typeface="Times New Roman" panose="02020603050405020304" pitchFamily="18" charset="0"/>
              </a:rPr>
              <a:t>, M. D. </a:t>
            </a:r>
            <a:r>
              <a:rPr lang="en-US" sz="1200" dirty="0" err="1">
                <a:latin typeface="Times New Roman" panose="02020603050405020304" pitchFamily="18" charset="0"/>
                <a:cs typeface="Times New Roman" panose="02020603050405020304" pitchFamily="18" charset="0"/>
              </a:rPr>
              <a:t>Looper</a:t>
            </a:r>
            <a:r>
              <a:rPr lang="en-US" sz="1200" dirty="0">
                <a:latin typeface="Times New Roman" panose="02020603050405020304" pitchFamily="18" charset="0"/>
                <a:cs typeface="Times New Roman" panose="02020603050405020304" pitchFamily="18" charset="0"/>
              </a:rPr>
              <a:t>, L. W. Townsend, J. B. Blake, and H. Spence (2015), Update on Radiation Dose From Galactic and Solar Protons at the Moon </a:t>
            </a:r>
            <a:r>
              <a:rPr lang="en-US" sz="1200" dirty="0" smtClean="0">
                <a:latin typeface="Times New Roman" panose="02020603050405020304" pitchFamily="18" charset="0"/>
                <a:cs typeface="Times New Roman" panose="02020603050405020304" pitchFamily="18" charset="0"/>
              </a:rPr>
              <a:t>Using </a:t>
            </a:r>
            <a:r>
              <a:rPr lang="en-US" sz="1200" dirty="0">
                <a:latin typeface="Times New Roman" panose="02020603050405020304" pitchFamily="18" charset="0"/>
                <a:cs typeface="Times New Roman" panose="02020603050405020304" pitchFamily="18" charset="0"/>
              </a:rPr>
              <a:t>the LRO/</a:t>
            </a:r>
            <a:r>
              <a:rPr lang="en-US" sz="1200" dirty="0" err="1">
                <a:latin typeface="Times New Roman" panose="02020603050405020304" pitchFamily="18" charset="0"/>
                <a:cs typeface="Times New Roman" panose="02020603050405020304" pitchFamily="18" charset="0"/>
              </a:rPr>
              <a:t>CRaTER</a:t>
            </a:r>
            <a:r>
              <a:rPr lang="en-US" sz="1200" dirty="0">
                <a:latin typeface="Times New Roman" panose="02020603050405020304" pitchFamily="18" charset="0"/>
                <a:cs typeface="Times New Roman" panose="02020603050405020304" pitchFamily="18" charset="0"/>
              </a:rPr>
              <a:t> </a:t>
            </a:r>
            <a:r>
              <a:rPr lang="en-US" sz="1200" dirty="0" err="1">
                <a:latin typeface="Times New Roman" panose="02020603050405020304" pitchFamily="18" charset="0"/>
                <a:cs typeface="Times New Roman" panose="02020603050405020304" pitchFamily="18" charset="0"/>
              </a:rPr>
              <a:t>Microdosimeter</a:t>
            </a:r>
            <a:r>
              <a:rPr lang="en-US" sz="1200" dirty="0">
                <a:latin typeface="Times New Roman" panose="02020603050405020304" pitchFamily="18" charset="0"/>
                <a:cs typeface="Times New Roman" panose="02020603050405020304" pitchFamily="18" charset="0"/>
              </a:rPr>
              <a:t>, Space Weather, 13, 363–364, doi:10.1002/2015SW001175.</a:t>
            </a:r>
          </a:p>
        </p:txBody>
      </p:sp>
      <p:sp>
        <p:nvSpPr>
          <p:cNvPr id="3" name="Rectangle 2"/>
          <p:cNvSpPr/>
          <p:nvPr/>
        </p:nvSpPr>
        <p:spPr>
          <a:xfrm>
            <a:off x="6974478" y="4132050"/>
            <a:ext cx="1569360" cy="523220"/>
          </a:xfrm>
          <a:prstGeom prst="rect">
            <a:avLst/>
          </a:prstGeom>
        </p:spPr>
        <p:txBody>
          <a:bodyPr wrap="square">
            <a:spAutoFit/>
          </a:bodyPr>
          <a:lstStyle/>
          <a:p>
            <a:pPr lvl="0"/>
            <a:r>
              <a:rPr lang="en-US" sz="1400" dirty="0" err="1">
                <a:solidFill>
                  <a:prstClr val="black"/>
                </a:solidFill>
                <a:latin typeface="Times New Roman" panose="02020603050405020304" pitchFamily="18" charset="0"/>
                <a:cs typeface="Times New Roman" panose="02020603050405020304" pitchFamily="18" charset="0"/>
              </a:rPr>
              <a:t>millirad</a:t>
            </a:r>
            <a:r>
              <a:rPr lang="en-US" sz="1400" dirty="0">
                <a:solidFill>
                  <a:prstClr val="black"/>
                </a:solidFill>
                <a:latin typeface="Times New Roman" panose="02020603050405020304" pitchFamily="18" charset="0"/>
                <a:cs typeface="Times New Roman" panose="02020603050405020304" pitchFamily="18" charset="0"/>
              </a:rPr>
              <a:t>/</a:t>
            </a:r>
            <a:r>
              <a:rPr lang="en-US" sz="1400" dirty="0" err="1">
                <a:solidFill>
                  <a:prstClr val="black"/>
                </a:solidFill>
                <a:latin typeface="Times New Roman" panose="02020603050405020304" pitchFamily="18" charset="0"/>
                <a:cs typeface="Times New Roman" panose="02020603050405020304" pitchFamily="18" charset="0"/>
              </a:rPr>
              <a:t>hr</a:t>
            </a:r>
            <a:r>
              <a:rPr lang="en-US" sz="1400" dirty="0">
                <a:solidFill>
                  <a:prstClr val="black"/>
                </a:solidFill>
                <a:latin typeface="Times New Roman" panose="02020603050405020304" pitchFamily="18" charset="0"/>
                <a:cs typeface="Times New Roman" panose="02020603050405020304" pitchFamily="18" charset="0"/>
              </a:rPr>
              <a:t> x 240 = </a:t>
            </a:r>
          </a:p>
          <a:p>
            <a:pPr lvl="0"/>
            <a:r>
              <a:rPr lang="en-US" sz="1400" dirty="0" err="1">
                <a:solidFill>
                  <a:prstClr val="black"/>
                </a:solidFill>
                <a:latin typeface="Times New Roman" panose="02020603050405020304" pitchFamily="18" charset="0"/>
                <a:cs typeface="Times New Roman" panose="02020603050405020304" pitchFamily="18" charset="0"/>
              </a:rPr>
              <a:t>microGray</a:t>
            </a:r>
            <a:r>
              <a:rPr lang="en-US" sz="1400" dirty="0">
                <a:solidFill>
                  <a:prstClr val="black"/>
                </a:solidFill>
                <a:latin typeface="Times New Roman" panose="02020603050405020304" pitchFamily="18" charset="0"/>
                <a:cs typeface="Times New Roman" panose="02020603050405020304" pitchFamily="18" charset="0"/>
              </a:rPr>
              <a:t>/day </a:t>
            </a:r>
          </a:p>
        </p:txBody>
      </p:sp>
    </p:spTree>
    <p:extLst>
      <p:ext uri="{BB962C8B-B14F-4D97-AF65-F5344CB8AC3E}">
        <p14:creationId xmlns:p14="http://schemas.microsoft.com/office/powerpoint/2010/main" val="487872468"/>
      </p:ext>
    </p:extLst>
  </p:cSld>
  <p:clrMapOvr>
    <a:masterClrMapping/>
  </p:clrMapOvr>
  <mc:AlternateContent xmlns:mc="http://schemas.openxmlformats.org/markup-compatibility/2006">
    <mc:Choice xmlns:p14="http://schemas.microsoft.com/office/powerpoint/2010/main" Requires="p14">
      <p:transition spd="slow" p14:dur="2000" advTm="35850"/>
    </mc:Choice>
    <mc:Fallback>
      <p:transition spd="slow" advTm="3585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07578" y="269782"/>
            <a:ext cx="4928839" cy="1095192"/>
          </a:xfrm>
        </p:spPr>
        <p:txBody>
          <a:bodyPr>
            <a:normAutofit fontScale="90000"/>
          </a:bodyPr>
          <a:lstStyle/>
          <a:p>
            <a:pPr lvl="0" algn="ctr" fontAlgn="base">
              <a:lnSpc>
                <a:spcPct val="100000"/>
              </a:lnSpc>
              <a:spcAft>
                <a:spcPct val="0"/>
              </a:spcAft>
              <a:defRPr/>
            </a:pPr>
            <a:r>
              <a:rPr lang="en-US" sz="2700" b="1" kern="0" dirty="0" smtClean="0">
                <a:ea typeface="+mn-ea"/>
              </a:rPr>
              <a:t>Interplanetary Spacecraft Measurements:</a:t>
            </a:r>
            <a:br>
              <a:rPr lang="en-US" sz="2700" b="1" kern="0" dirty="0" smtClean="0">
                <a:ea typeface="+mn-ea"/>
              </a:rPr>
            </a:br>
            <a:r>
              <a:rPr lang="en-US" sz="2700" b="1" kern="0" dirty="0" smtClean="0">
                <a:ea typeface="+mn-ea"/>
              </a:rPr>
              <a:t>Curiosity interplanetary cruise</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51</a:t>
            </a:fld>
            <a:endParaRPr lang="en-US" dirty="0"/>
          </a:p>
        </p:txBody>
      </p:sp>
      <p:sp>
        <p:nvSpPr>
          <p:cNvPr id="8" name="Rectangle 7"/>
          <p:cNvSpPr/>
          <p:nvPr/>
        </p:nvSpPr>
        <p:spPr>
          <a:xfrm>
            <a:off x="1156240" y="1563524"/>
            <a:ext cx="6831517" cy="276999"/>
          </a:xfrm>
          <a:prstGeom prst="rect">
            <a:avLst/>
          </a:prstGeom>
        </p:spPr>
        <p:txBody>
          <a:bodyPr wrap="square">
            <a:spAutoFit/>
          </a:bodyPr>
          <a:lstStyle/>
          <a:p>
            <a:pPr algn="ctr"/>
            <a:r>
              <a:rPr lang="en-US" sz="1200" dirty="0">
                <a:latin typeface="Times New Roman" panose="02020603050405020304" pitchFamily="18" charset="0"/>
                <a:cs typeface="Times New Roman" panose="02020603050405020304" pitchFamily="18" charset="0"/>
              </a:rPr>
              <a:t>https://mars.nasa.gov/multimedia/images/index.cfm?ImageID=5321h</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7165" y="1840523"/>
            <a:ext cx="6811617" cy="48093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6420291"/>
      </p:ext>
    </p:extLst>
  </p:cSld>
  <p:clrMapOvr>
    <a:masterClrMapping/>
  </p:clrMapOvr>
  <mc:AlternateContent xmlns:mc="http://schemas.openxmlformats.org/markup-compatibility/2006">
    <mc:Choice xmlns:p14="http://schemas.microsoft.com/office/powerpoint/2010/main" Requires="p14">
      <p:transition spd="slow" p14:dur="2000" advTm="29801"/>
    </mc:Choice>
    <mc:Fallback>
      <p:transition spd="slow" advTm="2980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1201209"/>
          </a:xfrm>
        </p:spPr>
        <p:txBody>
          <a:bodyPr>
            <a:normAutofit fontScale="90000"/>
          </a:bodyPr>
          <a:lstStyle/>
          <a:p>
            <a:pPr lvl="0" algn="ctr" fontAlgn="base">
              <a:lnSpc>
                <a:spcPct val="100000"/>
              </a:lnSpc>
              <a:spcAft>
                <a:spcPct val="0"/>
              </a:spcAft>
              <a:defRPr/>
            </a:pPr>
            <a:r>
              <a:rPr lang="en-US" sz="2700" b="1" kern="0" dirty="0"/>
              <a:t>Interplanetary Spacecraft Measurements:</a:t>
            </a:r>
            <a:br>
              <a:rPr lang="en-US" sz="2700" b="1" kern="0" dirty="0"/>
            </a:br>
            <a:r>
              <a:rPr lang="en-US" sz="2700" b="1" kern="0" dirty="0"/>
              <a:t>Curiosity </a:t>
            </a:r>
            <a:r>
              <a:rPr lang="en-US" sz="2700" b="1" kern="0" dirty="0" smtClean="0"/>
              <a:t>Martian Surface</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52</a:t>
            </a:fld>
            <a:endParaRPr lang="en-US" dirty="0"/>
          </a:p>
        </p:txBody>
      </p:sp>
      <p:pic>
        <p:nvPicPr>
          <p:cNvPr id="3" name="Picture 2"/>
          <p:cNvPicPr>
            <a:picLocks noChangeAspect="1"/>
          </p:cNvPicPr>
          <p:nvPr/>
        </p:nvPicPr>
        <p:blipFill>
          <a:blip r:embed="rId2"/>
          <a:stretch>
            <a:fillRect/>
          </a:stretch>
        </p:blipFill>
        <p:spPr>
          <a:xfrm>
            <a:off x="1794358" y="2017104"/>
            <a:ext cx="5488376" cy="3228457"/>
          </a:xfrm>
          <a:prstGeom prst="rect">
            <a:avLst/>
          </a:prstGeom>
        </p:spPr>
      </p:pic>
      <p:pic>
        <p:nvPicPr>
          <p:cNvPr id="7" name="Picture 6"/>
          <p:cNvPicPr>
            <a:picLocks noChangeAspect="1"/>
          </p:cNvPicPr>
          <p:nvPr/>
        </p:nvPicPr>
        <p:blipFill>
          <a:blip r:embed="rId3"/>
          <a:stretch>
            <a:fillRect/>
          </a:stretch>
        </p:blipFill>
        <p:spPr>
          <a:xfrm>
            <a:off x="2129531" y="5176505"/>
            <a:ext cx="4884936" cy="1506517"/>
          </a:xfrm>
          <a:prstGeom prst="rect">
            <a:avLst/>
          </a:prstGeom>
        </p:spPr>
      </p:pic>
      <p:sp>
        <p:nvSpPr>
          <p:cNvPr id="8" name="Rectangle 7"/>
          <p:cNvSpPr/>
          <p:nvPr/>
        </p:nvSpPr>
        <p:spPr>
          <a:xfrm>
            <a:off x="1156240" y="1563524"/>
            <a:ext cx="6831517" cy="276999"/>
          </a:xfrm>
          <a:prstGeom prst="rect">
            <a:avLst/>
          </a:prstGeom>
        </p:spPr>
        <p:txBody>
          <a:bodyPr wrap="square">
            <a:spAutoFit/>
          </a:bodyPr>
          <a:lstStyle/>
          <a:p>
            <a:r>
              <a:rPr lang="en-US" sz="1200" dirty="0">
                <a:latin typeface="Times New Roman" panose="02020603050405020304" pitchFamily="18" charset="0"/>
                <a:cs typeface="Times New Roman" panose="02020603050405020304" pitchFamily="18" charset="0"/>
              </a:rPr>
              <a:t>http://authors.library.caltech.edu/42648/1/RAD_Surface_Results_paper_SCIENCE_12nov13_FINAL.pdf</a:t>
            </a:r>
          </a:p>
        </p:txBody>
      </p:sp>
    </p:spTree>
    <p:extLst>
      <p:ext uri="{BB962C8B-B14F-4D97-AF65-F5344CB8AC3E}">
        <p14:creationId xmlns:p14="http://schemas.microsoft.com/office/powerpoint/2010/main" val="4219984572"/>
      </p:ext>
    </p:extLst>
  </p:cSld>
  <p:clrMapOvr>
    <a:masterClrMapping/>
  </p:clrMapOvr>
  <mc:AlternateContent xmlns:mc="http://schemas.openxmlformats.org/markup-compatibility/2006">
    <mc:Choice xmlns:p14="http://schemas.microsoft.com/office/powerpoint/2010/main" Requires="p14">
      <p:transition spd="slow" p14:dur="2000" advTm="15785"/>
    </mc:Choice>
    <mc:Fallback>
      <p:transition spd="slow" advTm="1578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384" y="2479172"/>
            <a:ext cx="8619893" cy="2852737"/>
          </a:xfrm>
        </p:spPr>
        <p:txBody>
          <a:bodyPr>
            <a:normAutofit/>
          </a:bodyPr>
          <a:lstStyle/>
          <a:p>
            <a:pPr lvl="0" algn="ctr"/>
            <a:r>
              <a:rPr lang="en-US" altLang="en-US" sz="3200" b="1" kern="0" dirty="0" smtClean="0">
                <a:solidFill>
                  <a:schemeClr val="tx1"/>
                </a:solidFill>
              </a:rPr>
              <a:t>Some space radiation nuclear reaction and transport analysis tools</a:t>
            </a:r>
            <a:r>
              <a:rPr lang="en-US" altLang="en-US" sz="3200" b="1" kern="0" dirty="0">
                <a:solidFill>
                  <a:schemeClr val="tx1"/>
                </a:solidFill>
              </a:rPr>
              <a:t/>
            </a:r>
            <a:br>
              <a:rPr lang="en-US" altLang="en-US" sz="3200" b="1" kern="0" dirty="0">
                <a:solidFill>
                  <a:schemeClr val="tx1"/>
                </a:solidFill>
              </a:rPr>
            </a:br>
            <a:endParaRPr lang="en-US" sz="3200" dirty="0">
              <a:solidFill>
                <a:schemeClr val="tx1"/>
              </a:solidFill>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53</a:t>
            </a:fld>
            <a:endParaRPr lang="en-US"/>
          </a:p>
        </p:txBody>
      </p:sp>
    </p:spTree>
    <p:extLst>
      <p:ext uri="{BB962C8B-B14F-4D97-AF65-F5344CB8AC3E}">
        <p14:creationId xmlns:p14="http://schemas.microsoft.com/office/powerpoint/2010/main" val="2888269302"/>
      </p:ext>
    </p:extLst>
  </p:cSld>
  <p:clrMapOvr>
    <a:masterClrMapping/>
  </p:clrMapOvr>
  <mc:AlternateContent xmlns:mc="http://schemas.openxmlformats.org/markup-compatibility/2006">
    <mc:Choice xmlns:p14="http://schemas.microsoft.com/office/powerpoint/2010/main" Requires="p14">
      <p:transition spd="slow" p14:dur="2000" advTm="1456"/>
    </mc:Choice>
    <mc:Fallback>
      <p:transition spd="slow" advTm="1456"/>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66983" y="324137"/>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Space Radiation </a:t>
            </a:r>
            <a:r>
              <a:rPr lang="en-US" sz="2700" b="1" kern="0" dirty="0">
                <a:ea typeface="+mn-ea"/>
              </a:rPr>
              <a:t>N</a:t>
            </a:r>
            <a:r>
              <a:rPr lang="en-US" sz="2700" b="1" kern="0" dirty="0" smtClean="0">
                <a:ea typeface="+mn-ea"/>
              </a:rPr>
              <a:t>uclear </a:t>
            </a:r>
            <a:r>
              <a:rPr lang="en-US" sz="2700" b="1" kern="0" dirty="0">
                <a:ea typeface="+mn-ea"/>
              </a:rPr>
              <a:t>R</a:t>
            </a:r>
            <a:r>
              <a:rPr lang="en-US" sz="2700" b="1" kern="0" dirty="0" smtClean="0">
                <a:ea typeface="+mn-ea"/>
              </a:rPr>
              <a:t>eaction and Transport </a:t>
            </a:r>
            <a:r>
              <a:rPr lang="en-US" sz="2700" b="1" kern="0" dirty="0">
                <a:ea typeface="+mn-ea"/>
              </a:rPr>
              <a:t>T</a:t>
            </a:r>
            <a:r>
              <a:rPr lang="en-US" sz="2700" b="1" kern="0" dirty="0" smtClean="0">
                <a:ea typeface="+mn-ea"/>
              </a:rPr>
              <a:t>ools </a:t>
            </a:r>
            <a:endParaRPr lang="en-US" dirty="0"/>
          </a:p>
        </p:txBody>
      </p:sp>
      <p:sp>
        <p:nvSpPr>
          <p:cNvPr id="3" name="Content Placeholder 2"/>
          <p:cNvSpPr>
            <a:spLocks noGrp="1"/>
          </p:cNvSpPr>
          <p:nvPr>
            <p:ph idx="1"/>
          </p:nvPr>
        </p:nvSpPr>
        <p:spPr>
          <a:xfrm>
            <a:off x="213354" y="1567184"/>
            <a:ext cx="8650384" cy="5240809"/>
          </a:xfrm>
        </p:spPr>
        <p:txBody>
          <a:bodyPr>
            <a:normAutofit/>
          </a:bodyPr>
          <a:lstStyle/>
          <a:p>
            <a:r>
              <a:rPr lang="en-US" altLang="en-US" sz="1600" b="1" dirty="0" smtClean="0">
                <a:latin typeface="Times New Roman" panose="02020603050405020304" pitchFamily="18" charset="0"/>
                <a:cs typeface="Times New Roman" panose="02020603050405020304" pitchFamily="18" charset="0"/>
              </a:rPr>
              <a:t>Monte Carlo vs. “Deterministic” computer codes</a:t>
            </a:r>
          </a:p>
          <a:p>
            <a:pPr lvl="1"/>
            <a:r>
              <a:rPr lang="en-US" sz="1600" b="1" dirty="0">
                <a:latin typeface="Times New Roman" panose="02020603050405020304" pitchFamily="18" charset="0"/>
                <a:cs typeface="Times New Roman" panose="02020603050405020304" pitchFamily="18" charset="0"/>
              </a:rPr>
              <a:t>Monte Carlo methods</a:t>
            </a:r>
            <a:r>
              <a:rPr lang="en-US" sz="1600" dirty="0">
                <a:latin typeface="Times New Roman" panose="02020603050405020304" pitchFamily="18" charset="0"/>
                <a:cs typeface="Times New Roman" panose="02020603050405020304" pitchFamily="18" charset="0"/>
              </a:rPr>
              <a:t> (or </a:t>
            </a:r>
            <a:r>
              <a:rPr lang="en-US" sz="1600" b="1" dirty="0">
                <a:latin typeface="Times New Roman" panose="02020603050405020304" pitchFamily="18" charset="0"/>
                <a:cs typeface="Times New Roman" panose="02020603050405020304" pitchFamily="18" charset="0"/>
              </a:rPr>
              <a:t>Monte Carlo experiments</a:t>
            </a:r>
            <a:r>
              <a:rPr lang="en-US" sz="1600" dirty="0">
                <a:latin typeface="Times New Roman" panose="02020603050405020304" pitchFamily="18" charset="0"/>
                <a:cs typeface="Times New Roman" panose="02020603050405020304" pitchFamily="18" charset="0"/>
              </a:rPr>
              <a:t>) are a broad class of computational algorithms that rely on </a:t>
            </a:r>
            <a:r>
              <a:rPr lang="en-US" sz="1600" dirty="0" smtClean="0">
                <a:latin typeface="Times New Roman" panose="02020603050405020304" pitchFamily="18" charset="0"/>
                <a:cs typeface="Times New Roman" panose="02020603050405020304" pitchFamily="18" charset="0"/>
              </a:rPr>
              <a:t>repeated (step-by-step)</a:t>
            </a:r>
            <a:r>
              <a:rPr lang="en-US" sz="1600" dirty="0">
                <a:latin typeface="Times New Roman" panose="02020603050405020304" pitchFamily="18" charset="0"/>
                <a:cs typeface="Times New Roman" panose="02020603050405020304" pitchFamily="18" charset="0"/>
              </a:rPr>
              <a:t> </a:t>
            </a:r>
            <a:r>
              <a:rPr lang="en-US" sz="1600" dirty="0" smtClean="0">
                <a:latin typeface="Times New Roman" panose="02020603050405020304" pitchFamily="18" charset="0"/>
                <a:cs typeface="Times New Roman" panose="02020603050405020304" pitchFamily="18" charset="0"/>
              </a:rPr>
              <a:t>random (most often “pseudo random”) </a:t>
            </a:r>
            <a:r>
              <a:rPr lang="en-US" sz="1600" dirty="0">
                <a:latin typeface="Times New Roman" panose="02020603050405020304" pitchFamily="18" charset="0"/>
                <a:cs typeface="Times New Roman" panose="02020603050405020304" pitchFamily="18" charset="0"/>
              </a:rPr>
              <a:t>sampling </a:t>
            </a:r>
            <a:r>
              <a:rPr lang="en-US" sz="1600" dirty="0" smtClean="0">
                <a:latin typeface="Times New Roman" panose="02020603050405020304" pitchFamily="18" charset="0"/>
                <a:cs typeface="Times New Roman" panose="02020603050405020304" pitchFamily="18" charset="0"/>
              </a:rPr>
              <a:t>of physical probability distributions (i.e., reaction probability as cross sections) to </a:t>
            </a:r>
            <a:r>
              <a:rPr lang="en-US" sz="1600" dirty="0">
                <a:latin typeface="Times New Roman" panose="02020603050405020304" pitchFamily="18" charset="0"/>
                <a:cs typeface="Times New Roman" panose="02020603050405020304" pitchFamily="18" charset="0"/>
              </a:rPr>
              <a:t>obtain numerical results. </a:t>
            </a:r>
            <a:r>
              <a:rPr lang="en-US" sz="1600" dirty="0" smtClean="0">
                <a:latin typeface="Times New Roman" panose="02020603050405020304" pitchFamily="18" charset="0"/>
                <a:cs typeface="Times New Roman" panose="02020603050405020304" pitchFamily="18" charset="0"/>
              </a:rPr>
              <a:t>  </a:t>
            </a:r>
          </a:p>
          <a:p>
            <a:pPr lvl="2"/>
            <a:r>
              <a:rPr lang="en-US" sz="1600" dirty="0" smtClean="0">
                <a:latin typeface="Times New Roman" panose="02020603050405020304" pitchFamily="18" charset="0"/>
                <a:cs typeface="Times New Roman" panose="02020603050405020304" pitchFamily="18" charset="0"/>
              </a:rPr>
              <a:t>Digital simulation of  real experiment – one particle at a time</a:t>
            </a:r>
          </a:p>
          <a:p>
            <a:pPr lvl="2"/>
            <a:r>
              <a:rPr lang="en-US" sz="1600" dirty="0" smtClean="0">
                <a:latin typeface="Times New Roman" panose="02020603050405020304" pitchFamily="18" charset="0"/>
                <a:cs typeface="Times New Roman" panose="02020603050405020304" pitchFamily="18" charset="0"/>
              </a:rPr>
              <a:t>Examples – FLUKA, MCNP, PHITS and others….</a:t>
            </a:r>
          </a:p>
          <a:p>
            <a:pPr lvl="2"/>
            <a:r>
              <a:rPr lang="en-US" sz="1600" dirty="0" smtClean="0">
                <a:latin typeface="Times New Roman" panose="02020603050405020304" pitchFamily="18" charset="0"/>
                <a:cs typeface="Times New Roman" panose="02020603050405020304" pitchFamily="18" charset="0"/>
              </a:rPr>
              <a:t>Long execution times and massive computational resource requirements (multiprocessor blade servers, supercomputers) </a:t>
            </a:r>
          </a:p>
          <a:p>
            <a:pPr lvl="1"/>
            <a:r>
              <a:rPr lang="en-US" sz="1600" b="1" dirty="0" smtClean="0">
                <a:latin typeface="Times New Roman" panose="02020603050405020304" pitchFamily="18" charset="0"/>
                <a:cs typeface="Times New Roman" panose="02020603050405020304" pitchFamily="18" charset="0"/>
              </a:rPr>
              <a:t>“Deterministic” methods</a:t>
            </a:r>
            <a:r>
              <a:rPr lang="en-US" sz="1600" dirty="0" smtClean="0">
                <a:latin typeface="Times New Roman" panose="02020603050405020304" pitchFamily="18" charset="0"/>
                <a:cs typeface="Times New Roman" panose="02020603050405020304" pitchFamily="18" charset="0"/>
              </a:rPr>
              <a:t> describe </a:t>
            </a:r>
            <a:r>
              <a:rPr lang="en-US" sz="1600" dirty="0">
                <a:latin typeface="Times New Roman" panose="02020603050405020304" pitchFamily="18" charset="0"/>
                <a:cs typeface="Times New Roman" panose="02020603050405020304" pitchFamily="18" charset="0"/>
              </a:rPr>
              <a:t>how a variety of different types of particles travel through a </a:t>
            </a:r>
            <a:r>
              <a:rPr lang="en-US" sz="1600" dirty="0" smtClean="0">
                <a:latin typeface="Times New Roman" panose="02020603050405020304" pitchFamily="18" charset="0"/>
                <a:cs typeface="Times New Roman" panose="02020603050405020304" pitchFamily="18" charset="0"/>
              </a:rPr>
              <a:t>material using statistical averages of reaction probabilities (cross sections) and look-up tables. </a:t>
            </a:r>
            <a:r>
              <a:rPr lang="en-US" sz="1600" dirty="0">
                <a:latin typeface="Times New Roman" panose="02020603050405020304" pitchFamily="18" charset="0"/>
                <a:cs typeface="Times New Roman" panose="02020603050405020304" pitchFamily="18" charset="0"/>
              </a:rPr>
              <a:t>It is generally considered the most accurate description of the statistical average density of particles in a system, as long as the particles do not interact with themselves</a:t>
            </a:r>
            <a:r>
              <a:rPr lang="en-US" sz="1600" dirty="0" smtClean="0">
                <a:latin typeface="Times New Roman" panose="02020603050405020304" pitchFamily="18" charset="0"/>
                <a:cs typeface="Times New Roman" panose="02020603050405020304" pitchFamily="18" charset="0"/>
              </a:rPr>
              <a:t>. Operates like a deterministic calculation.</a:t>
            </a:r>
          </a:p>
          <a:p>
            <a:pPr lvl="2"/>
            <a:r>
              <a:rPr lang="en-US" sz="1600" dirty="0" smtClean="0">
                <a:latin typeface="Times New Roman" panose="02020603050405020304" pitchFamily="18" charset="0"/>
                <a:cs typeface="Times New Roman" panose="02020603050405020304" pitchFamily="18" charset="0"/>
              </a:rPr>
              <a:t>Quick execution, modest computational resources</a:t>
            </a:r>
          </a:p>
          <a:p>
            <a:pPr lvl="2"/>
            <a:r>
              <a:rPr lang="en-US" sz="1600" dirty="0" smtClean="0">
                <a:latin typeface="Times New Roman" panose="02020603050405020304" pitchFamily="18" charset="0"/>
                <a:cs typeface="Times New Roman" panose="02020603050405020304" pitchFamily="18" charset="0"/>
              </a:rPr>
              <a:t>Easy to install and run on your PC or Mac (or use the on-line web page)</a:t>
            </a:r>
          </a:p>
          <a:p>
            <a:pPr lvl="2"/>
            <a:r>
              <a:rPr lang="en-US" sz="1600" dirty="0" smtClean="0">
                <a:latin typeface="Times New Roman" panose="02020603050405020304" pitchFamily="18" charset="0"/>
                <a:cs typeface="Times New Roman" panose="02020603050405020304" pitchFamily="18" charset="0"/>
              </a:rPr>
              <a:t>Examples – Novice, CREME-96, HZETRN 2010, 2015, and </a:t>
            </a:r>
            <a:r>
              <a:rPr lang="en-US" sz="1600" dirty="0" err="1" smtClean="0">
                <a:latin typeface="Times New Roman" panose="02020603050405020304" pitchFamily="18" charset="0"/>
                <a:cs typeface="Times New Roman" panose="02020603050405020304" pitchFamily="18" charset="0"/>
              </a:rPr>
              <a:t>Oltaris</a:t>
            </a:r>
            <a:endParaRPr lang="en-US" sz="1600" dirty="0" smtClean="0">
              <a:latin typeface="Times New Roman" panose="02020603050405020304" pitchFamily="18" charset="0"/>
              <a:cs typeface="Times New Roman" panose="02020603050405020304" pitchFamily="18" charset="0"/>
            </a:endParaRPr>
          </a:p>
          <a:p>
            <a:r>
              <a:rPr lang="en-US" sz="1600" b="1" dirty="0" smtClean="0">
                <a:latin typeface="Times New Roman" panose="02020603050405020304" pitchFamily="18" charset="0"/>
                <a:cs typeface="Times New Roman" panose="02020603050405020304" pitchFamily="18" charset="0"/>
              </a:rPr>
              <a:t>Code comparison and validation (see references)</a:t>
            </a:r>
          </a:p>
          <a:p>
            <a:pPr lvl="1"/>
            <a:r>
              <a:rPr lang="en-US" sz="1600" dirty="0" smtClean="0">
                <a:latin typeface="Times New Roman" panose="02020603050405020304" pitchFamily="18" charset="0"/>
                <a:cs typeface="Times New Roman" panose="02020603050405020304" pitchFamily="18" charset="0"/>
              </a:rPr>
              <a:t>The codes (both Monte Carlo and “deterministic”) have been extensively validated against both ground-based accelerator and space flight data. </a:t>
            </a:r>
          </a:p>
        </p:txBody>
      </p:sp>
      <p:sp>
        <p:nvSpPr>
          <p:cNvPr id="4" name="Slide Number Placeholder 3"/>
          <p:cNvSpPr>
            <a:spLocks noGrp="1"/>
          </p:cNvSpPr>
          <p:nvPr>
            <p:ph type="sldNum" sz="quarter" idx="12"/>
          </p:nvPr>
        </p:nvSpPr>
        <p:spPr/>
        <p:txBody>
          <a:bodyPr/>
          <a:lstStyle/>
          <a:p>
            <a:fld id="{0D274322-44E6-41B3-A6C8-E4DC0D955498}" type="slidenum">
              <a:rPr lang="en-US" smtClean="0"/>
              <a:t>54</a:t>
            </a:fld>
            <a:endParaRPr lang="en-US" dirty="0"/>
          </a:p>
        </p:txBody>
      </p:sp>
    </p:spTree>
    <p:extLst>
      <p:ext uri="{BB962C8B-B14F-4D97-AF65-F5344CB8AC3E}">
        <p14:creationId xmlns:p14="http://schemas.microsoft.com/office/powerpoint/2010/main" val="3015903983"/>
      </p:ext>
    </p:extLst>
  </p:cSld>
  <p:clrMapOvr>
    <a:masterClrMapping/>
  </p:clrMapOvr>
  <mc:AlternateContent xmlns:mc="http://schemas.openxmlformats.org/markup-compatibility/2006">
    <mc:Choice xmlns:p14="http://schemas.microsoft.com/office/powerpoint/2010/main" Requires="p14">
      <p:transition spd="slow" p14:dur="2000" advTm="104199"/>
    </mc:Choice>
    <mc:Fallback>
      <p:transition spd="slow" advTm="104199"/>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6" y="274130"/>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Space Radiation </a:t>
            </a:r>
            <a:r>
              <a:rPr lang="en-US" sz="2700" b="1" kern="0" dirty="0">
                <a:ea typeface="+mn-ea"/>
              </a:rPr>
              <a:t>N</a:t>
            </a:r>
            <a:r>
              <a:rPr lang="en-US" sz="2700" b="1" kern="0" dirty="0" smtClean="0">
                <a:ea typeface="+mn-ea"/>
              </a:rPr>
              <a:t>uclear </a:t>
            </a:r>
            <a:r>
              <a:rPr lang="en-US" sz="2700" b="1" kern="0" dirty="0">
                <a:ea typeface="+mn-ea"/>
              </a:rPr>
              <a:t>R</a:t>
            </a:r>
            <a:r>
              <a:rPr lang="en-US" sz="2700" b="1" kern="0" dirty="0" smtClean="0">
                <a:ea typeface="+mn-ea"/>
              </a:rPr>
              <a:t>eaction and Transport </a:t>
            </a:r>
            <a:r>
              <a:rPr lang="en-US" sz="2700" b="1" kern="0" dirty="0">
                <a:ea typeface="+mn-ea"/>
              </a:rPr>
              <a:t>T</a:t>
            </a:r>
            <a:r>
              <a:rPr lang="en-US" sz="2700" b="1" kern="0" dirty="0" smtClean="0">
                <a:ea typeface="+mn-ea"/>
              </a:rPr>
              <a:t>ools </a:t>
            </a:r>
            <a:endParaRPr lang="en-US" dirty="0"/>
          </a:p>
        </p:txBody>
      </p:sp>
      <p:sp>
        <p:nvSpPr>
          <p:cNvPr id="3" name="Content Placeholder 2"/>
          <p:cNvSpPr>
            <a:spLocks noGrp="1"/>
          </p:cNvSpPr>
          <p:nvPr>
            <p:ph idx="1"/>
          </p:nvPr>
        </p:nvSpPr>
        <p:spPr>
          <a:xfrm>
            <a:off x="213354" y="1721171"/>
            <a:ext cx="8650384" cy="5000304"/>
          </a:xfrm>
        </p:spPr>
        <p:txBody>
          <a:bodyPr>
            <a:normAutofit lnSpcReduction="10000"/>
          </a:bodyPr>
          <a:lstStyle/>
          <a:p>
            <a:r>
              <a:rPr lang="en-US" sz="1400" b="1" dirty="0" err="1" smtClean="0">
                <a:latin typeface="Times New Roman" panose="02020603050405020304" pitchFamily="18" charset="0"/>
                <a:cs typeface="Times New Roman" panose="02020603050405020304" pitchFamily="18" charset="0"/>
              </a:rPr>
              <a:t>FLUcuating</a:t>
            </a:r>
            <a:r>
              <a:rPr lang="en-US" sz="1400" b="1" dirty="0" smtClean="0">
                <a:latin typeface="Times New Roman" panose="02020603050405020304" pitchFamily="18" charset="0"/>
                <a:cs typeface="Times New Roman" panose="02020603050405020304" pitchFamily="18" charset="0"/>
              </a:rPr>
              <a:t> </a:t>
            </a:r>
            <a:r>
              <a:rPr lang="en-US" sz="1400" b="1" dirty="0" err="1">
                <a:latin typeface="Times New Roman" panose="02020603050405020304" pitchFamily="18" charset="0"/>
                <a:cs typeface="Times New Roman" panose="02020603050405020304" pitchFamily="18" charset="0"/>
              </a:rPr>
              <a:t>KAskades</a:t>
            </a:r>
            <a:r>
              <a:rPr lang="en-US" sz="1400" b="1" dirty="0">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a:t>
            </a:r>
            <a:r>
              <a:rPr lang="en-US" sz="1400" b="1" dirty="0">
                <a:latin typeface="Times New Roman" panose="02020603050405020304" pitchFamily="18" charset="0"/>
                <a:cs typeface="Times New Roman" panose="02020603050405020304" pitchFamily="18" charset="0"/>
              </a:rPr>
              <a:t>FLUKA)</a:t>
            </a:r>
            <a:r>
              <a:rPr lang="en-US" sz="1400" dirty="0">
                <a:latin typeface="Times New Roman" panose="02020603050405020304" pitchFamily="18" charset="0"/>
                <a:cs typeface="Times New Roman" panose="02020603050405020304" pitchFamily="18" charset="0"/>
              </a:rPr>
              <a:t> is a fully integrated particle physics </a:t>
            </a:r>
            <a:r>
              <a:rPr lang="en-US" sz="1400" dirty="0" smtClean="0">
                <a:latin typeface="Times New Roman" panose="02020603050405020304" pitchFamily="18" charset="0"/>
                <a:cs typeface="Times New Roman" panose="02020603050405020304" pitchFamily="18" charset="0"/>
              </a:rPr>
              <a:t>Monte Carlo </a:t>
            </a:r>
            <a:r>
              <a:rPr lang="en-US" sz="1400" dirty="0">
                <a:latin typeface="Times New Roman" panose="02020603050405020304" pitchFamily="18" charset="0"/>
                <a:cs typeface="Times New Roman" panose="02020603050405020304" pitchFamily="18" charset="0"/>
              </a:rPr>
              <a:t>simulation package. It has many applications in </a:t>
            </a:r>
            <a:r>
              <a:rPr lang="en-US" sz="1400" dirty="0" smtClean="0">
                <a:latin typeface="Times New Roman" panose="02020603050405020304" pitchFamily="18" charset="0"/>
                <a:cs typeface="Times New Roman" panose="02020603050405020304" pitchFamily="18" charset="0"/>
              </a:rPr>
              <a:t>high-energy </a:t>
            </a:r>
            <a:r>
              <a:rPr lang="en-US" sz="1400" dirty="0">
                <a:latin typeface="Times New Roman" panose="02020603050405020304" pitchFamily="18" charset="0"/>
                <a:cs typeface="Times New Roman" panose="02020603050405020304" pitchFamily="18" charset="0"/>
              </a:rPr>
              <a:t>experimental physics and engineering, shielding, detector and telescope design, cosmic ray studies, dosimetry, medical physics and radio-biology. </a:t>
            </a:r>
          </a:p>
          <a:p>
            <a:pPr lvl="1"/>
            <a:r>
              <a:rPr lang="en-US" sz="1400" dirty="0">
                <a:latin typeface="Times New Roman" panose="02020603050405020304" pitchFamily="18" charset="0"/>
                <a:cs typeface="Times New Roman" panose="02020603050405020304" pitchFamily="18" charset="0"/>
                <a:hlinkClick r:id="rId2"/>
              </a:rPr>
              <a:t>http://www.fluka.org/fluka.php</a:t>
            </a:r>
            <a:endParaRPr lang="en-US" sz="1400" dirty="0">
              <a:latin typeface="Times New Roman" panose="02020603050405020304" pitchFamily="18" charset="0"/>
              <a:cs typeface="Times New Roman" panose="02020603050405020304" pitchFamily="18" charset="0"/>
            </a:endParaRPr>
          </a:p>
          <a:p>
            <a:r>
              <a:rPr lang="en-US" sz="1400" b="1" dirty="0">
                <a:latin typeface="Times New Roman" panose="02020603050405020304" pitchFamily="18" charset="0"/>
                <a:cs typeface="Times New Roman" panose="02020603050405020304" pitchFamily="18" charset="0"/>
              </a:rPr>
              <a:t>Monte Carlo N-Particle Transport Code</a:t>
            </a:r>
            <a:r>
              <a:rPr lang="en-US" sz="1400" dirty="0">
                <a:latin typeface="Times New Roman" panose="02020603050405020304" pitchFamily="18" charset="0"/>
                <a:cs typeface="Times New Roman" panose="02020603050405020304" pitchFamily="18" charset="0"/>
              </a:rPr>
              <a:t> (</a:t>
            </a:r>
            <a:r>
              <a:rPr lang="en-US" sz="1400" b="1" dirty="0">
                <a:latin typeface="Times New Roman" panose="02020603050405020304" pitchFamily="18" charset="0"/>
                <a:cs typeface="Times New Roman" panose="02020603050405020304" pitchFamily="18" charset="0"/>
              </a:rPr>
              <a:t>MCNP</a:t>
            </a:r>
            <a:r>
              <a:rPr lang="en-US" sz="1400" dirty="0">
                <a:latin typeface="Times New Roman" panose="02020603050405020304" pitchFamily="18" charset="0"/>
                <a:cs typeface="Times New Roman" panose="02020603050405020304" pitchFamily="18" charset="0"/>
              </a:rPr>
              <a:t>) is a software package for simulating nuclear processes. It </a:t>
            </a:r>
            <a:r>
              <a:rPr lang="en-US" sz="1400" dirty="0" smtClean="0">
                <a:latin typeface="Times New Roman" panose="02020603050405020304" pitchFamily="18" charset="0"/>
                <a:cs typeface="Times New Roman" panose="02020603050405020304" pitchFamily="18" charset="0"/>
              </a:rPr>
              <a:t>has been developed </a:t>
            </a:r>
            <a:r>
              <a:rPr lang="en-US" sz="1400" dirty="0">
                <a:latin typeface="Times New Roman" panose="02020603050405020304" pitchFamily="18" charset="0"/>
                <a:cs typeface="Times New Roman" panose="02020603050405020304" pitchFamily="18" charset="0"/>
              </a:rPr>
              <a:t>by Los Alamos National Laboratory since at least 1957</a:t>
            </a:r>
            <a:r>
              <a:rPr lang="en-US" sz="1400" baseline="30000" dirty="0">
                <a:latin typeface="Times New Roman" panose="02020603050405020304" pitchFamily="18" charset="0"/>
                <a:cs typeface="Times New Roman" panose="02020603050405020304" pitchFamily="18" charset="0"/>
                <a:hlinkClick r:id="rId3"/>
              </a:rPr>
              <a:t>[3]</a:t>
            </a:r>
            <a:r>
              <a:rPr lang="en-US" sz="1400" dirty="0">
                <a:latin typeface="Times New Roman" panose="02020603050405020304" pitchFamily="18" charset="0"/>
                <a:cs typeface="Times New Roman" panose="02020603050405020304" pitchFamily="18" charset="0"/>
              </a:rPr>
              <a:t> with several further major improvements. It is distributed within the United States by the department of energy </a:t>
            </a:r>
            <a:r>
              <a:rPr lang="en-US" sz="1400" dirty="0">
                <a:latin typeface="Times New Roman" panose="02020603050405020304" pitchFamily="18" charset="0"/>
                <a:cs typeface="Times New Roman" panose="02020603050405020304" pitchFamily="18" charset="0"/>
                <a:hlinkClick r:id="rId4" tooltip="Radiation Safety Information Computational Center"/>
              </a:rPr>
              <a:t>Radiation Safety Information Computational Center</a:t>
            </a:r>
            <a:r>
              <a:rPr lang="en-US" sz="1400" dirty="0">
                <a:latin typeface="Times New Roman" panose="02020603050405020304" pitchFamily="18" charset="0"/>
                <a:cs typeface="Times New Roman" panose="02020603050405020304" pitchFamily="18" charset="0"/>
              </a:rPr>
              <a:t> in Oak Ridge, TN and internationally by the Nuclear Energy Agency in Paris, </a:t>
            </a:r>
            <a:r>
              <a:rPr lang="en-US" sz="1400" dirty="0" smtClean="0">
                <a:latin typeface="Times New Roman" panose="02020603050405020304" pitchFamily="18" charset="0"/>
                <a:cs typeface="Times New Roman" panose="02020603050405020304" pitchFamily="18" charset="0"/>
              </a:rPr>
              <a:t>France.</a:t>
            </a:r>
            <a:endParaRPr lang="en-US" altLang="en-US" sz="1000" dirty="0">
              <a:latin typeface="Times New Roman" panose="02020603050405020304" pitchFamily="18" charset="0"/>
              <a:cs typeface="Times New Roman" panose="02020603050405020304" pitchFamily="18" charset="0"/>
            </a:endParaRPr>
          </a:p>
          <a:p>
            <a:pPr lvl="1"/>
            <a:r>
              <a:rPr lang="en-US" altLang="en-US" sz="1400" dirty="0">
                <a:latin typeface="Times New Roman" panose="02020603050405020304" pitchFamily="18" charset="0"/>
                <a:cs typeface="Times New Roman" panose="02020603050405020304" pitchFamily="18" charset="0"/>
                <a:hlinkClick r:id="rId5"/>
              </a:rPr>
              <a:t>https://mcnp.lanl.gov/</a:t>
            </a:r>
            <a:r>
              <a:rPr lang="en-US" altLang="en-US" sz="1400" dirty="0">
                <a:latin typeface="Times New Roman" panose="02020603050405020304" pitchFamily="18" charset="0"/>
                <a:cs typeface="Times New Roman" panose="02020603050405020304" pitchFamily="18" charset="0"/>
              </a:rPr>
              <a:t> </a:t>
            </a:r>
          </a:p>
          <a:p>
            <a:r>
              <a:rPr lang="en-US" altLang="en-US" sz="1400" b="1" dirty="0" smtClean="0">
                <a:latin typeface="Times New Roman" panose="02020603050405020304" pitchFamily="18" charset="0"/>
                <a:cs typeface="Times New Roman" panose="02020603050405020304" pitchFamily="18" charset="0"/>
              </a:rPr>
              <a:t>NOVICE </a:t>
            </a:r>
            <a:r>
              <a:rPr lang="en-US" altLang="en-US" sz="1400" dirty="0" smtClean="0">
                <a:latin typeface="Times New Roman" panose="02020603050405020304" pitchFamily="18" charset="0"/>
                <a:cs typeface="Times New Roman" panose="02020603050405020304" pitchFamily="18" charset="0"/>
              </a:rPr>
              <a:t>(Deterministic/Monte Carlo) – commercial product of EMPC. </a:t>
            </a:r>
          </a:p>
          <a:p>
            <a:pPr lvl="1"/>
            <a:r>
              <a:rPr lang="en-US" altLang="en-US" sz="1500" dirty="0">
                <a:latin typeface="Times New Roman" panose="02020603050405020304" pitchFamily="18" charset="0"/>
                <a:cs typeface="Times New Roman" panose="02020603050405020304" pitchFamily="18" charset="0"/>
                <a:hlinkClick r:id="rId6"/>
              </a:rPr>
              <a:t>http://empc.com/novice-software</a:t>
            </a:r>
            <a:r>
              <a:rPr lang="en-US" altLang="en-US" sz="1500" dirty="0" smtClean="0">
                <a:latin typeface="Times New Roman" panose="02020603050405020304" pitchFamily="18" charset="0"/>
                <a:cs typeface="Times New Roman" panose="02020603050405020304" pitchFamily="18" charset="0"/>
                <a:hlinkClick r:id="rId6"/>
              </a:rPr>
              <a:t>/</a:t>
            </a:r>
            <a:r>
              <a:rPr lang="en-US" altLang="en-US" sz="1500" dirty="0" smtClean="0">
                <a:latin typeface="Times New Roman" panose="02020603050405020304" pitchFamily="18" charset="0"/>
                <a:cs typeface="Times New Roman" panose="02020603050405020304" pitchFamily="18" charset="0"/>
              </a:rPr>
              <a:t> </a:t>
            </a:r>
          </a:p>
          <a:p>
            <a:r>
              <a:rPr lang="en-US" altLang="en-US" sz="1400" b="1" dirty="0" smtClean="0">
                <a:latin typeface="Times New Roman" panose="02020603050405020304" pitchFamily="18" charset="0"/>
                <a:cs typeface="Times New Roman" panose="02020603050405020304" pitchFamily="18" charset="0"/>
              </a:rPr>
              <a:t>CREME-96</a:t>
            </a:r>
            <a:r>
              <a:rPr lang="en-US" altLang="en-US" sz="1400" dirty="0" smtClean="0">
                <a:latin typeface="Times New Roman" panose="02020603050405020304" pitchFamily="18" charset="0"/>
                <a:cs typeface="Times New Roman" panose="02020603050405020304" pitchFamily="18" charset="0"/>
              </a:rPr>
              <a:t> (Deterministic) – primarily an avionics single event effects and total ionizing dose code developed at the Navel Research Lab in the late 1990s – now maintained by Vanderbilt University and available as an on-line tool.</a:t>
            </a:r>
          </a:p>
          <a:p>
            <a:pPr lvl="1"/>
            <a:r>
              <a:rPr lang="en-US" sz="1400" dirty="0" smtClean="0">
                <a:latin typeface="Times New Roman" panose="02020603050405020304" pitchFamily="18" charset="0"/>
                <a:cs typeface="Times New Roman" panose="02020603050405020304" pitchFamily="18" charset="0"/>
                <a:hlinkClick r:id="rId7"/>
              </a:rPr>
              <a:t>https</a:t>
            </a:r>
            <a:r>
              <a:rPr lang="en-US" sz="1400" dirty="0">
                <a:latin typeface="Times New Roman" panose="02020603050405020304" pitchFamily="18" charset="0"/>
                <a:cs typeface="Times New Roman" panose="02020603050405020304" pitchFamily="18" charset="0"/>
                <a:hlinkClick r:id="rId7"/>
              </a:rPr>
              <a:t>://creme.isde.vanderbilt.edu</a:t>
            </a:r>
            <a:r>
              <a:rPr lang="en-US" sz="1400" dirty="0" smtClean="0">
                <a:latin typeface="Times New Roman" panose="02020603050405020304" pitchFamily="18" charset="0"/>
                <a:cs typeface="Times New Roman" panose="02020603050405020304" pitchFamily="18" charset="0"/>
                <a:hlinkClick r:id="rId7"/>
              </a:rPr>
              <a:t>/</a:t>
            </a:r>
            <a:r>
              <a:rPr lang="en-US" sz="1400" dirty="0" smtClean="0">
                <a:latin typeface="Times New Roman" panose="02020603050405020304" pitchFamily="18" charset="0"/>
                <a:cs typeface="Times New Roman" panose="02020603050405020304" pitchFamily="18" charset="0"/>
              </a:rPr>
              <a:t> </a:t>
            </a:r>
          </a:p>
          <a:p>
            <a:pPr lvl="1"/>
            <a:r>
              <a:rPr lang="en-US" altLang="en-US" sz="1400" dirty="0">
                <a:latin typeface="Times New Roman" panose="02020603050405020304" pitchFamily="18" charset="0"/>
                <a:cs typeface="Times New Roman" panose="02020603050405020304" pitchFamily="18" charset="0"/>
                <a:hlinkClick r:id="rId8"/>
              </a:rPr>
              <a:t>https://</a:t>
            </a:r>
            <a:r>
              <a:rPr lang="en-US" altLang="en-US" sz="1400" dirty="0" smtClean="0">
                <a:latin typeface="Times New Roman" panose="02020603050405020304" pitchFamily="18" charset="0"/>
                <a:cs typeface="Times New Roman" panose="02020603050405020304" pitchFamily="18" charset="0"/>
                <a:hlinkClick r:id="rId8"/>
              </a:rPr>
              <a:t>creme.isde.vanderbilt.edu/CREME-MC/help/how-to-run-creme96</a:t>
            </a:r>
            <a:endParaRPr lang="en-US" altLang="en-US" sz="1400" dirty="0" smtClean="0">
              <a:latin typeface="Times New Roman" panose="02020603050405020304" pitchFamily="18" charset="0"/>
              <a:cs typeface="Times New Roman" panose="02020603050405020304" pitchFamily="18" charset="0"/>
            </a:endParaRPr>
          </a:p>
          <a:p>
            <a:r>
              <a:rPr lang="en-US" altLang="en-US" sz="1400" dirty="0" smtClean="0">
                <a:latin typeface="Times New Roman" panose="02020603050405020304" pitchFamily="18" charset="0"/>
                <a:cs typeface="Times New Roman" panose="02020603050405020304" pitchFamily="18" charset="0"/>
              </a:rPr>
              <a:t>NASA/LARC/</a:t>
            </a:r>
            <a:r>
              <a:rPr lang="en-US" altLang="en-US" sz="1400" b="1" dirty="0" smtClean="0">
                <a:latin typeface="Times New Roman" panose="02020603050405020304" pitchFamily="18" charset="0"/>
                <a:cs typeface="Times New Roman" panose="02020603050405020304" pitchFamily="18" charset="0"/>
              </a:rPr>
              <a:t>HZETRN </a:t>
            </a:r>
            <a:r>
              <a:rPr lang="en-US" altLang="en-US" sz="1400" dirty="0">
                <a:latin typeface="Times New Roman" panose="02020603050405020304" pitchFamily="18" charset="0"/>
                <a:cs typeface="Times New Roman" panose="02020603050405020304" pitchFamily="18" charset="0"/>
              </a:rPr>
              <a:t>(Deterministic</a:t>
            </a:r>
            <a:r>
              <a:rPr lang="en-US" altLang="en-US" sz="1400" dirty="0" smtClean="0">
                <a:latin typeface="Times New Roman" panose="02020603050405020304" pitchFamily="18" charset="0"/>
                <a:cs typeface="Times New Roman" panose="02020603050405020304" pitchFamily="18" charset="0"/>
              </a:rPr>
              <a:t>).</a:t>
            </a:r>
          </a:p>
          <a:p>
            <a:pPr lvl="1"/>
            <a:r>
              <a:rPr lang="en-US" altLang="en-US" sz="1400" dirty="0">
                <a:latin typeface="Times New Roman" panose="02020603050405020304" pitchFamily="18" charset="0"/>
                <a:cs typeface="Times New Roman" panose="02020603050405020304" pitchFamily="18" charset="0"/>
                <a:hlinkClick r:id="rId9"/>
              </a:rPr>
              <a:t>https://</a:t>
            </a:r>
            <a:r>
              <a:rPr lang="en-US" altLang="en-US" sz="1400" dirty="0" smtClean="0">
                <a:latin typeface="Times New Roman" panose="02020603050405020304" pitchFamily="18" charset="0"/>
                <a:cs typeface="Times New Roman" panose="02020603050405020304" pitchFamily="18" charset="0"/>
                <a:hlinkClick r:id="rId9"/>
              </a:rPr>
              <a:t>software.nasa.gov/software/LAR-18803-1</a:t>
            </a:r>
            <a:r>
              <a:rPr lang="en-US" altLang="en-US" sz="1400" dirty="0" smtClean="0">
                <a:latin typeface="Times New Roman" panose="02020603050405020304" pitchFamily="18" charset="0"/>
                <a:cs typeface="Times New Roman" panose="02020603050405020304" pitchFamily="18" charset="0"/>
              </a:rPr>
              <a:t> </a:t>
            </a:r>
          </a:p>
          <a:p>
            <a:pPr lvl="1"/>
            <a:r>
              <a:rPr lang="en-US" altLang="en-US" sz="1400" dirty="0">
                <a:latin typeface="Times New Roman" panose="02020603050405020304" pitchFamily="18" charset="0"/>
                <a:cs typeface="Times New Roman" panose="02020603050405020304" pitchFamily="18" charset="0"/>
                <a:hlinkClick r:id="rId10"/>
              </a:rPr>
              <a:t>https://spaceradiation.jsc.nasa.gov/irModels</a:t>
            </a:r>
            <a:r>
              <a:rPr lang="en-US" altLang="en-US" sz="1400" dirty="0" smtClean="0">
                <a:latin typeface="Times New Roman" panose="02020603050405020304" pitchFamily="18" charset="0"/>
                <a:cs typeface="Times New Roman" panose="02020603050405020304" pitchFamily="18" charset="0"/>
                <a:hlinkClick r:id="rId10"/>
              </a:rPr>
              <a:t>/</a:t>
            </a:r>
            <a:r>
              <a:rPr lang="en-US" altLang="en-US" sz="1400" dirty="0" smtClean="0">
                <a:latin typeface="Times New Roman" panose="02020603050405020304" pitchFamily="18" charset="0"/>
                <a:cs typeface="Times New Roman" panose="02020603050405020304" pitchFamily="18" charset="0"/>
              </a:rPr>
              <a:t> </a:t>
            </a:r>
            <a:endParaRPr lang="en-US" altLang="en-US" sz="1400" dirty="0">
              <a:latin typeface="Times New Roman" panose="02020603050405020304" pitchFamily="18" charset="0"/>
              <a:cs typeface="Times New Roman" panose="02020603050405020304" pitchFamily="18" charset="0"/>
            </a:endParaRPr>
          </a:p>
          <a:p>
            <a:r>
              <a:rPr lang="en-US" altLang="en-US" sz="1400" dirty="0" smtClean="0">
                <a:latin typeface="Times New Roman" panose="02020603050405020304" pitchFamily="18" charset="0"/>
                <a:cs typeface="Times New Roman" panose="02020603050405020304" pitchFamily="18" charset="0"/>
              </a:rPr>
              <a:t>NASA/LARC/</a:t>
            </a:r>
            <a:r>
              <a:rPr lang="en-US" altLang="en-US" sz="1400" b="1" dirty="0" err="1" smtClean="0">
                <a:latin typeface="Times New Roman" panose="02020603050405020304" pitchFamily="18" charset="0"/>
                <a:cs typeface="Times New Roman" panose="02020603050405020304" pitchFamily="18" charset="0"/>
              </a:rPr>
              <a:t>Oltaris</a:t>
            </a:r>
            <a:r>
              <a:rPr lang="en-US" altLang="en-US" sz="1400" b="1" dirty="0" smtClean="0">
                <a:latin typeface="Times New Roman" panose="02020603050405020304" pitchFamily="18" charset="0"/>
                <a:cs typeface="Times New Roman" panose="02020603050405020304" pitchFamily="18" charset="0"/>
              </a:rPr>
              <a:t> </a:t>
            </a:r>
            <a:r>
              <a:rPr lang="en-US" altLang="en-US" sz="1400" dirty="0" smtClean="0">
                <a:latin typeface="Times New Roman" panose="02020603050405020304" pitchFamily="18" charset="0"/>
                <a:cs typeface="Times New Roman" panose="02020603050405020304" pitchFamily="18" charset="0"/>
              </a:rPr>
              <a:t>(Deterministic) </a:t>
            </a:r>
            <a:r>
              <a:rPr lang="en-US" altLang="en-US" sz="1400" dirty="0">
                <a:latin typeface="Times New Roman" panose="02020603050405020304" pitchFamily="18" charset="0"/>
                <a:cs typeface="Times New Roman" panose="02020603050405020304" pitchFamily="18" charset="0"/>
              </a:rPr>
              <a:t>– On-line version of </a:t>
            </a:r>
            <a:r>
              <a:rPr lang="en-US" altLang="en-US" sz="1400" dirty="0" smtClean="0">
                <a:latin typeface="Times New Roman" panose="02020603050405020304" pitchFamily="18" charset="0"/>
                <a:cs typeface="Times New Roman" panose="02020603050405020304" pitchFamily="18" charset="0"/>
              </a:rPr>
              <a:t>HZETRN. </a:t>
            </a:r>
            <a:endParaRPr lang="en-US" altLang="en-US" sz="1400" dirty="0">
              <a:latin typeface="Times New Roman" panose="02020603050405020304" pitchFamily="18" charset="0"/>
              <a:cs typeface="Times New Roman" panose="02020603050405020304" pitchFamily="18" charset="0"/>
            </a:endParaRPr>
          </a:p>
          <a:p>
            <a:pPr lvl="1"/>
            <a:r>
              <a:rPr lang="en-US" altLang="en-US" sz="1400" dirty="0">
                <a:latin typeface="Times New Roman" panose="02020603050405020304" pitchFamily="18" charset="0"/>
                <a:cs typeface="Times New Roman" panose="02020603050405020304" pitchFamily="18" charset="0"/>
                <a:hlinkClick r:id="rId11"/>
              </a:rPr>
              <a:t>https://oltaris.nasa.gov/</a:t>
            </a:r>
            <a:endParaRPr lang="en-US" altLang="en-US" sz="1400" dirty="0">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20000"/>
              </a:spcBef>
              <a:spcAft>
                <a:spcPct val="0"/>
              </a:spcAft>
              <a:buNone/>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55</a:t>
            </a:fld>
            <a:endParaRPr lang="en-US" dirty="0"/>
          </a:p>
        </p:txBody>
      </p:sp>
    </p:spTree>
    <p:extLst>
      <p:ext uri="{BB962C8B-B14F-4D97-AF65-F5344CB8AC3E}">
        <p14:creationId xmlns:p14="http://schemas.microsoft.com/office/powerpoint/2010/main" val="4163612324"/>
      </p:ext>
    </p:extLst>
  </p:cSld>
  <p:clrMapOvr>
    <a:masterClrMapping/>
  </p:clrMapOvr>
  <mc:AlternateContent xmlns:mc="http://schemas.openxmlformats.org/markup-compatibility/2006">
    <mc:Choice xmlns:p14="http://schemas.microsoft.com/office/powerpoint/2010/main" Requires="p14">
      <p:transition spd="slow" p14:dur="2000" advTm="68876"/>
    </mc:Choice>
    <mc:Fallback>
      <p:transition spd="slow" advTm="68876"/>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384" y="2479172"/>
            <a:ext cx="8619893" cy="2852737"/>
          </a:xfrm>
        </p:spPr>
        <p:txBody>
          <a:bodyPr>
            <a:normAutofit/>
          </a:bodyPr>
          <a:lstStyle/>
          <a:p>
            <a:pPr lvl="0" algn="ctr"/>
            <a:r>
              <a:rPr lang="en-US" altLang="en-US" sz="3200" b="1" kern="0" dirty="0" smtClean="0">
                <a:solidFill>
                  <a:schemeClr val="tx1"/>
                </a:solidFill>
              </a:rPr>
              <a:t>Summary</a:t>
            </a:r>
            <a:r>
              <a:rPr lang="en-US" altLang="en-US" sz="3200" b="1" kern="0" dirty="0">
                <a:solidFill>
                  <a:schemeClr val="tx1"/>
                </a:solidFill>
              </a:rPr>
              <a:t/>
            </a:r>
            <a:br>
              <a:rPr lang="en-US" altLang="en-US" sz="3200" b="1" kern="0" dirty="0">
                <a:solidFill>
                  <a:schemeClr val="tx1"/>
                </a:solidFill>
              </a:rPr>
            </a:br>
            <a:endParaRPr lang="en-US" sz="3200" dirty="0">
              <a:solidFill>
                <a:schemeClr val="tx1"/>
              </a:solidFill>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56</a:t>
            </a:fld>
            <a:endParaRPr lang="en-US"/>
          </a:p>
        </p:txBody>
      </p:sp>
    </p:spTree>
    <p:extLst>
      <p:ext uri="{BB962C8B-B14F-4D97-AF65-F5344CB8AC3E}">
        <p14:creationId xmlns:p14="http://schemas.microsoft.com/office/powerpoint/2010/main" val="3595144339"/>
      </p:ext>
    </p:extLst>
  </p:cSld>
  <p:clrMapOvr>
    <a:masterClrMapping/>
  </p:clrMapOvr>
  <mc:AlternateContent xmlns:mc="http://schemas.openxmlformats.org/markup-compatibility/2006">
    <mc:Choice xmlns:p14="http://schemas.microsoft.com/office/powerpoint/2010/main" Requires="p14">
      <p:transition spd="slow" p14:dur="2000" advTm="1080"/>
    </mc:Choice>
    <mc:Fallback>
      <p:transition spd="slow" advTm="1080"/>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a:bodyPr>
          <a:lstStyle/>
          <a:p>
            <a:pPr lvl="0" algn="ctr" fontAlgn="base">
              <a:lnSpc>
                <a:spcPct val="100000"/>
              </a:lnSpc>
              <a:spcAft>
                <a:spcPct val="0"/>
              </a:spcAft>
              <a:defRPr/>
            </a:pPr>
            <a:r>
              <a:rPr lang="en-US" sz="2700" b="1" kern="0" dirty="0" smtClean="0">
                <a:ea typeface="+mn-ea"/>
              </a:rPr>
              <a:t>Summary</a:t>
            </a:r>
            <a:endParaRPr lang="en-US" dirty="0"/>
          </a:p>
        </p:txBody>
      </p:sp>
      <p:sp>
        <p:nvSpPr>
          <p:cNvPr id="3" name="Content Placeholder 2"/>
          <p:cNvSpPr>
            <a:spLocks noGrp="1"/>
          </p:cNvSpPr>
          <p:nvPr>
            <p:ph idx="1"/>
          </p:nvPr>
        </p:nvSpPr>
        <p:spPr>
          <a:xfrm>
            <a:off x="213354" y="1660053"/>
            <a:ext cx="8650384" cy="5061421"/>
          </a:xfrm>
        </p:spPr>
        <p:txBody>
          <a:bodyPr>
            <a:normAutofit lnSpcReduction="10000"/>
          </a:bodyPr>
          <a:lstStyle/>
          <a:p>
            <a:r>
              <a:rPr lang="en-US" altLang="en-US" sz="1800" dirty="0">
                <a:latin typeface="Times New Roman" panose="02020603050405020304" pitchFamily="18" charset="0"/>
                <a:cs typeface="Times New Roman" panose="02020603050405020304" pitchFamily="18" charset="0"/>
              </a:rPr>
              <a:t>Energetic </a:t>
            </a:r>
            <a:r>
              <a:rPr lang="en-US" altLang="en-US" sz="1800" dirty="0" smtClean="0">
                <a:latin typeface="Times New Roman" panose="02020603050405020304" pitchFamily="18" charset="0"/>
                <a:cs typeface="Times New Roman" panose="02020603050405020304" pitchFamily="18" charset="0"/>
              </a:rPr>
              <a:t>photons (X-rays) </a:t>
            </a:r>
            <a:r>
              <a:rPr lang="en-US" altLang="en-US" sz="1800" dirty="0">
                <a:latin typeface="Times New Roman" panose="02020603050405020304" pitchFamily="18" charset="0"/>
                <a:cs typeface="Times New Roman" panose="02020603050405020304" pitchFamily="18" charset="0"/>
              </a:rPr>
              <a:t>are a threat to relatively thin surface layers of exposed </a:t>
            </a:r>
            <a:r>
              <a:rPr lang="en-US" altLang="en-US" sz="1800" dirty="0" smtClean="0">
                <a:latin typeface="Times New Roman" panose="02020603050405020304" pitchFamily="18" charset="0"/>
                <a:cs typeface="Times New Roman" panose="02020603050405020304" pitchFamily="18" charset="0"/>
              </a:rPr>
              <a:t>materials. </a:t>
            </a:r>
            <a:r>
              <a:rPr lang="en-US" altLang="en-US" sz="1800" dirty="0">
                <a:latin typeface="Times New Roman" panose="02020603050405020304" pitchFamily="18" charset="0"/>
                <a:cs typeface="Times New Roman" panose="02020603050405020304" pitchFamily="18" charset="0"/>
              </a:rPr>
              <a:t>T</a:t>
            </a:r>
            <a:r>
              <a:rPr lang="en-US" altLang="en-US" sz="1800" dirty="0" smtClean="0">
                <a:latin typeface="Times New Roman" panose="02020603050405020304" pitchFamily="18" charset="0"/>
                <a:cs typeface="Times New Roman" panose="02020603050405020304" pitchFamily="18" charset="0"/>
              </a:rPr>
              <a:t>he X-ray energy </a:t>
            </a:r>
            <a:r>
              <a:rPr lang="en-US" altLang="en-US" sz="1800" dirty="0">
                <a:latin typeface="Times New Roman" panose="02020603050405020304" pitchFamily="18" charset="0"/>
                <a:cs typeface="Times New Roman" panose="02020603050405020304" pitchFamily="18" charset="0"/>
              </a:rPr>
              <a:t>flux can be as high a 10</a:t>
            </a:r>
            <a:r>
              <a:rPr lang="en-US" altLang="en-US" sz="1800" baseline="30000" dirty="0">
                <a:latin typeface="Times New Roman" panose="02020603050405020304" pitchFamily="18" charset="0"/>
                <a:cs typeface="Times New Roman" panose="02020603050405020304" pitchFamily="18" charset="0"/>
              </a:rPr>
              <a:t>-3 </a:t>
            </a:r>
            <a:r>
              <a:rPr lang="en-US" altLang="en-US" sz="1800" dirty="0">
                <a:latin typeface="Times New Roman" panose="02020603050405020304" pitchFamily="18" charset="0"/>
                <a:cs typeface="Times New Roman" panose="02020603050405020304" pitchFamily="18" charset="0"/>
              </a:rPr>
              <a:t> W/m</a:t>
            </a:r>
            <a:r>
              <a:rPr lang="en-US" altLang="en-US" sz="1800" baseline="30000" dirty="0">
                <a:latin typeface="Times New Roman" panose="02020603050405020304" pitchFamily="18" charset="0"/>
                <a:cs typeface="Times New Roman" panose="02020603050405020304" pitchFamily="18" charset="0"/>
              </a:rPr>
              <a:t>2 </a:t>
            </a:r>
            <a:r>
              <a:rPr lang="en-US" altLang="en-US" sz="1800" dirty="0">
                <a:latin typeface="Times New Roman" panose="02020603050405020304" pitchFamily="18" charset="0"/>
                <a:cs typeface="Times New Roman" panose="02020603050405020304" pitchFamily="18" charset="0"/>
              </a:rPr>
              <a:t> during solar </a:t>
            </a:r>
            <a:r>
              <a:rPr lang="en-US" altLang="en-US" sz="1800" dirty="0" smtClean="0">
                <a:latin typeface="Times New Roman" panose="02020603050405020304" pitchFamily="18" charset="0"/>
                <a:cs typeface="Times New Roman" panose="02020603050405020304" pitchFamily="18" charset="0"/>
              </a:rPr>
              <a:t>flares. </a:t>
            </a:r>
            <a:r>
              <a:rPr lang="en-US" altLang="en-US" sz="1800" dirty="0">
                <a:latin typeface="Times New Roman" panose="02020603050405020304" pitchFamily="18" charset="0"/>
                <a:cs typeface="Times New Roman" panose="02020603050405020304" pitchFamily="18" charset="0"/>
              </a:rPr>
              <a:t>T</a:t>
            </a:r>
            <a:r>
              <a:rPr lang="en-US" altLang="en-US" sz="1800" dirty="0" smtClean="0">
                <a:latin typeface="Times New Roman" panose="02020603050405020304" pitchFamily="18" charset="0"/>
                <a:cs typeface="Times New Roman" panose="02020603050405020304" pitchFamily="18" charset="0"/>
              </a:rPr>
              <a:t>he natural gamma ray flux is low enough to be a non-issue.</a:t>
            </a:r>
            <a:endParaRPr lang="en-US" altLang="en-US" sz="1800" dirty="0">
              <a:latin typeface="Times New Roman" panose="02020603050405020304" pitchFamily="18" charset="0"/>
              <a:cs typeface="Times New Roman" panose="02020603050405020304" pitchFamily="18" charset="0"/>
            </a:endParaRPr>
          </a:p>
          <a:p>
            <a:r>
              <a:rPr lang="en-US" altLang="en-US" sz="1800" dirty="0">
                <a:latin typeface="Times New Roman" panose="02020603050405020304" pitchFamily="18" charset="0"/>
                <a:cs typeface="Times New Roman" panose="02020603050405020304" pitchFamily="18" charset="0"/>
              </a:rPr>
              <a:t>SPEs are transient events (localized in time), seldom lasting more than a week, that can increase particle flux, TID rates, and SEE rates by orders of </a:t>
            </a:r>
            <a:r>
              <a:rPr lang="en-US" altLang="en-US" sz="1800" dirty="0" smtClean="0">
                <a:latin typeface="Times New Roman" panose="02020603050405020304" pitchFamily="18" charset="0"/>
                <a:cs typeface="Times New Roman" panose="02020603050405020304" pitchFamily="18" charset="0"/>
              </a:rPr>
              <a:t>magnitude; however, “soft” energy spectra make management with shielding mass practical.</a:t>
            </a:r>
            <a:endParaRPr lang="en-US" altLang="en-US" sz="1800" dirty="0">
              <a:latin typeface="Times New Roman" panose="02020603050405020304" pitchFamily="18" charset="0"/>
              <a:cs typeface="Times New Roman" panose="02020603050405020304" pitchFamily="18" charset="0"/>
            </a:endParaRPr>
          </a:p>
          <a:p>
            <a:r>
              <a:rPr lang="en-US" altLang="en-US" sz="1800" dirty="0">
                <a:latin typeface="Times New Roman" panose="02020603050405020304" pitchFamily="18" charset="0"/>
                <a:cs typeface="Times New Roman" panose="02020603050405020304" pitchFamily="18" charset="0"/>
              </a:rPr>
              <a:t>Trapped radiation is localized in space, consists primarily of energetic electrons (electron belt) and protons (proton belt</a:t>
            </a:r>
            <a:r>
              <a:rPr lang="en-US" altLang="en-US" sz="1800" dirty="0" smtClean="0">
                <a:latin typeface="Times New Roman" panose="02020603050405020304" pitchFamily="18" charset="0"/>
                <a:cs typeface="Times New Roman" panose="02020603050405020304" pitchFamily="18" charset="0"/>
              </a:rPr>
              <a:t>), </a:t>
            </a:r>
            <a:r>
              <a:rPr lang="en-US" altLang="en-US" sz="1800" dirty="0">
                <a:latin typeface="Times New Roman" panose="02020603050405020304" pitchFamily="18" charset="0"/>
                <a:cs typeface="Times New Roman" panose="02020603050405020304" pitchFamily="18" charset="0"/>
              </a:rPr>
              <a:t>and can drive annual dose rates as high a 10</a:t>
            </a:r>
            <a:r>
              <a:rPr lang="en-US" altLang="en-US" sz="1800" baseline="30000" dirty="0">
                <a:latin typeface="Times New Roman" panose="02020603050405020304" pitchFamily="18" charset="0"/>
                <a:cs typeface="Times New Roman" panose="02020603050405020304" pitchFamily="18" charset="0"/>
              </a:rPr>
              <a:t>5</a:t>
            </a:r>
            <a:r>
              <a:rPr lang="en-US" altLang="en-US" sz="1800" dirty="0">
                <a:latin typeface="Times New Roman" panose="02020603050405020304" pitchFamily="18" charset="0"/>
                <a:cs typeface="Times New Roman" panose="02020603050405020304" pitchFamily="18" charset="0"/>
              </a:rPr>
              <a:t> </a:t>
            </a:r>
            <a:r>
              <a:rPr lang="en-US" altLang="en-US" sz="1800" dirty="0" err="1">
                <a:latin typeface="Times New Roman" panose="02020603050405020304" pitchFamily="18" charset="0"/>
                <a:cs typeface="Times New Roman" panose="02020603050405020304" pitchFamily="18" charset="0"/>
              </a:rPr>
              <a:t>cGy</a:t>
            </a:r>
            <a:r>
              <a:rPr lang="en-US" altLang="en-US" sz="1800" dirty="0">
                <a:latin typeface="Times New Roman" panose="02020603050405020304" pitchFamily="18" charset="0"/>
                <a:cs typeface="Times New Roman" panose="02020603050405020304" pitchFamily="18" charset="0"/>
              </a:rPr>
              <a:t>  </a:t>
            </a:r>
            <a:r>
              <a:rPr lang="en-US" altLang="en-US" sz="1800" dirty="0" smtClean="0">
                <a:latin typeface="Times New Roman" panose="02020603050405020304" pitchFamily="18" charset="0"/>
                <a:cs typeface="Times New Roman" panose="02020603050405020304" pitchFamily="18" charset="0"/>
              </a:rPr>
              <a:t>through </a:t>
            </a:r>
            <a:r>
              <a:rPr lang="en-US" altLang="en-US" sz="1800" dirty="0">
                <a:latin typeface="Times New Roman" panose="02020603050405020304" pitchFamily="18" charset="0"/>
                <a:cs typeface="Times New Roman" panose="02020603050405020304" pitchFamily="18" charset="0"/>
              </a:rPr>
              <a:t>4 mm Al near GEO. </a:t>
            </a:r>
            <a:r>
              <a:rPr lang="en-US" altLang="en-US" sz="1800" dirty="0" smtClean="0">
                <a:latin typeface="Times New Roman" panose="02020603050405020304" pitchFamily="18" charset="0"/>
                <a:cs typeface="Times New Roman" panose="02020603050405020304" pitchFamily="18" charset="0"/>
              </a:rPr>
              <a:t>Shielding </a:t>
            </a:r>
            <a:r>
              <a:rPr lang="en-US" altLang="en-US" sz="1800" dirty="0">
                <a:latin typeface="Times New Roman" panose="02020603050405020304" pitchFamily="18" charset="0"/>
                <a:cs typeface="Times New Roman" panose="02020603050405020304" pitchFamily="18" charset="0"/>
              </a:rPr>
              <a:t>is </a:t>
            </a:r>
            <a:r>
              <a:rPr lang="en-US" altLang="en-US" sz="1800" dirty="0" smtClean="0">
                <a:latin typeface="Times New Roman" panose="02020603050405020304" pitchFamily="18" charset="0"/>
                <a:cs typeface="Times New Roman" panose="02020603050405020304" pitchFamily="18" charset="0"/>
              </a:rPr>
              <a:t>effective, even </a:t>
            </a:r>
            <a:r>
              <a:rPr lang="en-US" altLang="en-US" sz="1800" dirty="0">
                <a:latin typeface="Times New Roman" panose="02020603050405020304" pitchFamily="18" charset="0"/>
                <a:cs typeface="Times New Roman" panose="02020603050405020304" pitchFamily="18" charset="0"/>
              </a:rPr>
              <a:t>at 1 to 2 cm </a:t>
            </a:r>
            <a:r>
              <a:rPr lang="en-US" altLang="en-US" sz="1800" dirty="0" smtClean="0">
                <a:latin typeface="Times New Roman" panose="02020603050405020304" pitchFamily="18" charset="0"/>
                <a:cs typeface="Times New Roman" panose="02020603050405020304" pitchFamily="18" charset="0"/>
              </a:rPr>
              <a:t>Al, </a:t>
            </a:r>
            <a:r>
              <a:rPr lang="en-US" altLang="en-US" sz="1800" dirty="0">
                <a:latin typeface="Times New Roman" panose="02020603050405020304" pitchFamily="18" charset="0"/>
                <a:cs typeface="Times New Roman" panose="02020603050405020304" pitchFamily="18" charset="0"/>
              </a:rPr>
              <a:t>but costly (up-mass). The very high flux of lower energy particles can determine surface dose of exposed </a:t>
            </a:r>
            <a:r>
              <a:rPr lang="en-US" altLang="en-US" sz="1800" dirty="0" smtClean="0">
                <a:latin typeface="Times New Roman" panose="02020603050405020304" pitchFamily="18" charset="0"/>
                <a:cs typeface="Times New Roman" panose="02020603050405020304" pitchFamily="18" charset="0"/>
              </a:rPr>
              <a:t>materials.</a:t>
            </a:r>
            <a:endParaRPr lang="en-US" altLang="en-US" sz="1800" dirty="0">
              <a:latin typeface="Times New Roman" panose="02020603050405020304" pitchFamily="18" charset="0"/>
              <a:cs typeface="Times New Roman" panose="02020603050405020304" pitchFamily="18" charset="0"/>
            </a:endParaRPr>
          </a:p>
          <a:p>
            <a:r>
              <a:rPr lang="en-US" altLang="en-US" sz="1800" dirty="0">
                <a:latin typeface="Times New Roman" panose="02020603050405020304" pitchFamily="18" charset="0"/>
                <a:cs typeface="Times New Roman" panose="02020603050405020304" pitchFamily="18" charset="0"/>
              </a:rPr>
              <a:t>GCRs are most important for </a:t>
            </a:r>
            <a:r>
              <a:rPr lang="en-US" altLang="en-US" sz="1800" dirty="0" smtClean="0">
                <a:latin typeface="Times New Roman" panose="02020603050405020304" pitchFamily="18" charset="0"/>
                <a:cs typeface="Times New Roman" panose="02020603050405020304" pitchFamily="18" charset="0"/>
              </a:rPr>
              <a:t>long-term </a:t>
            </a:r>
            <a:r>
              <a:rPr lang="en-US" altLang="en-US" sz="1800" dirty="0">
                <a:latin typeface="Times New Roman" panose="02020603050405020304" pitchFamily="18" charset="0"/>
                <a:cs typeface="Times New Roman" panose="02020603050405020304" pitchFamily="18" charset="0"/>
              </a:rPr>
              <a:t>(&gt; few weeks or months) crew dose and the avionics single event environment. </a:t>
            </a:r>
            <a:r>
              <a:rPr lang="en-US" altLang="en-US" sz="1800" dirty="0" smtClean="0">
                <a:latin typeface="Times New Roman" panose="02020603050405020304" pitchFamily="18" charset="0"/>
                <a:cs typeface="Times New Roman" panose="02020603050405020304" pitchFamily="18" charset="0"/>
              </a:rPr>
              <a:t>The much harder spectra makes management with shielding mass impractical. The </a:t>
            </a:r>
            <a:r>
              <a:rPr lang="en-US" altLang="en-US" sz="1800" dirty="0">
                <a:latin typeface="Times New Roman" panose="02020603050405020304" pitchFamily="18" charset="0"/>
                <a:cs typeface="Times New Roman" panose="02020603050405020304" pitchFamily="18" charset="0"/>
              </a:rPr>
              <a:t>avionics part of this problem is workable with reasonable cost and schedule </a:t>
            </a:r>
            <a:r>
              <a:rPr lang="en-US" altLang="en-US" sz="1800" dirty="0" smtClean="0">
                <a:latin typeface="Times New Roman" panose="02020603050405020304" pitchFamily="18" charset="0"/>
                <a:cs typeface="Times New Roman" panose="02020603050405020304" pitchFamily="18" charset="0"/>
              </a:rPr>
              <a:t>constraints by selecting radiation resistant components and fault-tolerant, redundant system architectures.</a:t>
            </a:r>
          </a:p>
          <a:p>
            <a:r>
              <a:rPr lang="en-US" altLang="en-US" sz="1800" dirty="0" smtClean="0">
                <a:latin typeface="Times New Roman" panose="02020603050405020304" pitchFamily="18" charset="0"/>
                <a:cs typeface="Times New Roman" panose="02020603050405020304" pitchFamily="18" charset="0"/>
              </a:rPr>
              <a:t>Shielding mass processes (modifies) the natural environment so shielding mass effects must be accounted for when assessing the real space radiation environment to which spacecraft hardware and crew</a:t>
            </a:r>
            <a:r>
              <a:rPr lang="en-US" altLang="en-US" sz="1800" dirty="0">
                <a:latin typeface="Times New Roman" panose="02020603050405020304" pitchFamily="18" charset="0"/>
                <a:cs typeface="Times New Roman" panose="02020603050405020304" pitchFamily="18" charset="0"/>
              </a:rPr>
              <a:t> </a:t>
            </a:r>
            <a:r>
              <a:rPr lang="en-US" altLang="en-US" sz="1800" dirty="0" smtClean="0">
                <a:latin typeface="Times New Roman" panose="02020603050405020304" pitchFamily="18" charset="0"/>
                <a:cs typeface="Times New Roman" panose="02020603050405020304" pitchFamily="18" charset="0"/>
              </a:rPr>
              <a:t>are exposed.</a:t>
            </a:r>
            <a:endParaRPr lang="en-US" altLang="en-US" sz="1800" dirty="0">
              <a:latin typeface="Times New Roman" panose="02020603050405020304" pitchFamily="18" charset="0"/>
              <a:cs typeface="Times New Roman" panose="02020603050405020304" pitchFamily="18" charset="0"/>
            </a:endParaRPr>
          </a:p>
          <a:p>
            <a:pPr lvl="1"/>
            <a:r>
              <a:rPr lang="en-US" altLang="en-US" sz="1600" dirty="0" smtClean="0">
                <a:latin typeface="Times New Roman" panose="02020603050405020304" pitchFamily="18" charset="0"/>
                <a:cs typeface="Times New Roman" panose="02020603050405020304" pitchFamily="18" charset="0"/>
              </a:rPr>
              <a:t>Remember the secondary neutrons produced by space radiation in any material. </a:t>
            </a:r>
            <a:endParaRPr lang="en-US" altLang="en-US" sz="1600" dirty="0">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20000"/>
              </a:spcBef>
              <a:spcAft>
                <a:spcPct val="0"/>
              </a:spcAft>
              <a:buNone/>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57</a:t>
            </a:fld>
            <a:endParaRPr lang="en-US" dirty="0"/>
          </a:p>
        </p:txBody>
      </p:sp>
    </p:spTree>
    <p:extLst>
      <p:ext uri="{BB962C8B-B14F-4D97-AF65-F5344CB8AC3E}">
        <p14:creationId xmlns:p14="http://schemas.microsoft.com/office/powerpoint/2010/main" val="1360616015"/>
      </p:ext>
    </p:extLst>
  </p:cSld>
  <p:clrMapOvr>
    <a:masterClrMapping/>
  </p:clrMapOvr>
  <mc:AlternateContent xmlns:mc="http://schemas.openxmlformats.org/markup-compatibility/2006">
    <mc:Choice xmlns:p14="http://schemas.microsoft.com/office/powerpoint/2010/main" Requires="p14">
      <p:transition spd="slow" p14:dur="2000" advTm="184227"/>
    </mc:Choice>
    <mc:Fallback>
      <p:transition spd="slow" advTm="184227"/>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smtClean="0">
                <a:solidFill>
                  <a:schemeClr val="tx1"/>
                </a:solidFill>
              </a:rPr>
              <a:t>Back-up and References</a:t>
            </a:r>
            <a:endParaRPr lang="en-US" sz="4000" dirty="0">
              <a:solidFill>
                <a:schemeClr val="tx1"/>
              </a:solidFill>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58</a:t>
            </a:fld>
            <a:endParaRPr lang="en-US"/>
          </a:p>
        </p:txBody>
      </p:sp>
    </p:spTree>
    <p:extLst>
      <p:ext uri="{BB962C8B-B14F-4D97-AF65-F5344CB8AC3E}">
        <p14:creationId xmlns:p14="http://schemas.microsoft.com/office/powerpoint/2010/main" val="392816771"/>
      </p:ext>
    </p:extLst>
  </p:cSld>
  <p:clrMapOvr>
    <a:masterClrMapping/>
  </p:clrMapOvr>
  <mc:AlternateContent xmlns:mc="http://schemas.openxmlformats.org/markup-compatibility/2006">
    <mc:Choice xmlns:p14="http://schemas.microsoft.com/office/powerpoint/2010/main" Requires="p14">
      <p:transition spd="slow" p14:dur="2000" advTm="872"/>
    </mc:Choice>
    <mc:Fallback>
      <p:transition spd="slow" advTm="872"/>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87379" y="296287"/>
            <a:ext cx="4928839" cy="890301"/>
          </a:xfrm>
        </p:spPr>
        <p:txBody>
          <a:bodyPr>
            <a:noAutofit/>
          </a:bodyPr>
          <a:lstStyle/>
          <a:p>
            <a:pPr lvl="0" algn="ctr" fontAlgn="base">
              <a:lnSpc>
                <a:spcPct val="100000"/>
              </a:lnSpc>
              <a:spcAft>
                <a:spcPct val="0"/>
              </a:spcAft>
              <a:defRPr/>
            </a:pPr>
            <a:r>
              <a:rPr lang="en-US" sz="3200" b="1" kern="0" dirty="0" smtClean="0">
                <a:ea typeface="+mn-ea"/>
              </a:rPr>
              <a:t>References</a:t>
            </a:r>
            <a:br>
              <a:rPr lang="en-US" sz="3200" b="1" kern="0" dirty="0" smtClean="0">
                <a:ea typeface="+mn-ea"/>
              </a:rPr>
            </a:br>
            <a:r>
              <a:rPr lang="en-US" sz="3200" b="1" kern="0" dirty="0"/>
              <a:t>On-line tools</a:t>
            </a:r>
            <a:endParaRPr lang="en-US" sz="3200" dirty="0"/>
          </a:p>
        </p:txBody>
      </p:sp>
      <p:sp>
        <p:nvSpPr>
          <p:cNvPr id="3" name="Content Placeholder 2"/>
          <p:cNvSpPr>
            <a:spLocks noGrp="1"/>
          </p:cNvSpPr>
          <p:nvPr>
            <p:ph idx="1"/>
          </p:nvPr>
        </p:nvSpPr>
        <p:spPr>
          <a:xfrm>
            <a:off x="220498" y="1849759"/>
            <a:ext cx="8650384" cy="4308153"/>
          </a:xfrm>
        </p:spPr>
        <p:txBody>
          <a:bodyPr>
            <a:normAutofit/>
          </a:bodyPr>
          <a:lstStyle/>
          <a:p>
            <a:r>
              <a:rPr lang="en-US" sz="1400" dirty="0">
                <a:latin typeface="Times New Roman" panose="02020603050405020304" pitchFamily="18" charset="0"/>
                <a:cs typeface="Times New Roman" panose="02020603050405020304" pitchFamily="18" charset="0"/>
                <a:hlinkClick r:id="rId2"/>
              </a:rPr>
              <a:t>http://www.swpc.noaa.gov</a:t>
            </a:r>
            <a:r>
              <a:rPr lang="en-US" sz="1400" dirty="0" smtClean="0">
                <a:latin typeface="Times New Roman" panose="02020603050405020304" pitchFamily="18" charset="0"/>
                <a:cs typeface="Times New Roman" panose="02020603050405020304" pitchFamily="18" charset="0"/>
                <a:hlinkClick r:id="rId2"/>
              </a:rPr>
              <a:t>/</a:t>
            </a:r>
            <a:r>
              <a:rPr lang="en-US" sz="1400" dirty="0" smtClean="0">
                <a:latin typeface="Times New Roman" panose="02020603050405020304" pitchFamily="18" charset="0"/>
                <a:cs typeface="Times New Roman" panose="02020603050405020304" pitchFamily="18" charset="0"/>
              </a:rPr>
              <a:t>  National Oceanic and Atmospheric </a:t>
            </a:r>
            <a:r>
              <a:rPr lang="en-US" sz="1400" dirty="0">
                <a:latin typeface="Times New Roman" panose="02020603050405020304" pitchFamily="18" charset="0"/>
                <a:cs typeface="Times New Roman" panose="02020603050405020304" pitchFamily="18" charset="0"/>
              </a:rPr>
              <a:t>A</a:t>
            </a:r>
            <a:r>
              <a:rPr lang="en-US" sz="1400" dirty="0" smtClean="0">
                <a:latin typeface="Times New Roman" panose="02020603050405020304" pitchFamily="18" charset="0"/>
                <a:cs typeface="Times New Roman" panose="02020603050405020304" pitchFamily="18" charset="0"/>
              </a:rPr>
              <a:t>dministration Space Weather Prediction Center (space radiation events)</a:t>
            </a:r>
          </a:p>
          <a:p>
            <a:r>
              <a:rPr lang="en-US" sz="1400" dirty="0" smtClean="0">
                <a:latin typeface="Times New Roman" panose="02020603050405020304" pitchFamily="18" charset="0"/>
                <a:cs typeface="Times New Roman" panose="02020603050405020304" pitchFamily="18" charset="0"/>
                <a:hlinkClick r:id="rId3"/>
              </a:rPr>
              <a:t>https</a:t>
            </a:r>
            <a:r>
              <a:rPr lang="en-US" sz="1400" dirty="0">
                <a:latin typeface="Times New Roman" panose="02020603050405020304" pitchFamily="18" charset="0"/>
                <a:cs typeface="Times New Roman" panose="02020603050405020304" pitchFamily="18" charset="0"/>
                <a:hlinkClick r:id="rId3"/>
              </a:rPr>
              <a:t>://nepp.nasa.gov</a:t>
            </a:r>
            <a:r>
              <a:rPr lang="en-US" sz="1400" dirty="0" smtClean="0">
                <a:latin typeface="Times New Roman" panose="02020603050405020304" pitchFamily="18" charset="0"/>
                <a:cs typeface="Times New Roman" panose="02020603050405020304" pitchFamily="18" charset="0"/>
                <a:hlinkClick r:id="rId3"/>
              </a:rPr>
              <a:t>/</a:t>
            </a:r>
            <a:r>
              <a:rPr lang="en-US" sz="1400" dirty="0" smtClean="0">
                <a:latin typeface="Times New Roman" panose="02020603050405020304" pitchFamily="18" charset="0"/>
                <a:cs typeface="Times New Roman" panose="02020603050405020304" pitchFamily="18" charset="0"/>
              </a:rPr>
              <a:t>  NASA </a:t>
            </a:r>
            <a:r>
              <a:rPr lang="en-US" sz="1400" dirty="0">
                <a:latin typeface="Times New Roman" panose="02020603050405020304" pitchFamily="18" charset="0"/>
                <a:cs typeface="Times New Roman" panose="02020603050405020304" pitchFamily="18" charset="0"/>
              </a:rPr>
              <a:t>Electronic Parts and Packaging Program home page </a:t>
            </a:r>
            <a:r>
              <a:rPr lang="en-US" sz="1400" dirty="0" smtClean="0">
                <a:latin typeface="Times New Roman" panose="02020603050405020304" pitchFamily="18" charset="0"/>
                <a:cs typeface="Times New Roman" panose="02020603050405020304" pitchFamily="18" charset="0"/>
              </a:rPr>
              <a:t>(SEE/TID </a:t>
            </a:r>
            <a:r>
              <a:rPr lang="en-US" sz="1400" dirty="0">
                <a:latin typeface="Times New Roman" panose="02020603050405020304" pitchFamily="18" charset="0"/>
                <a:cs typeface="Times New Roman" panose="02020603050405020304" pitchFamily="18" charset="0"/>
              </a:rPr>
              <a:t>effects, testing and analysis</a:t>
            </a:r>
          </a:p>
          <a:p>
            <a:r>
              <a:rPr lang="en-US" sz="1400" dirty="0" smtClean="0">
                <a:latin typeface="Times New Roman" panose="02020603050405020304" pitchFamily="18" charset="0"/>
                <a:cs typeface="Times New Roman" panose="02020603050405020304" pitchFamily="18" charset="0"/>
                <a:hlinkClick r:id="rId4"/>
              </a:rPr>
              <a:t>https</a:t>
            </a:r>
            <a:r>
              <a:rPr lang="en-US" sz="1400" dirty="0">
                <a:latin typeface="Times New Roman" panose="02020603050405020304" pitchFamily="18" charset="0"/>
                <a:cs typeface="Times New Roman" panose="02020603050405020304" pitchFamily="18" charset="0"/>
                <a:hlinkClick r:id="rId4"/>
              </a:rPr>
              <a:t>://srag.jsc.nasa.gov/</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JSC </a:t>
            </a:r>
            <a:r>
              <a:rPr lang="en-US" sz="1400" dirty="0">
                <a:latin typeface="Times New Roman" panose="02020603050405020304" pitchFamily="18" charset="0"/>
                <a:cs typeface="Times New Roman" panose="02020603050405020304" pitchFamily="18" charset="0"/>
              </a:rPr>
              <a:t>Space Radiation Analysis Group (Human Health)</a:t>
            </a:r>
            <a:endParaRPr lang="en-US" sz="1400" u="sng"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hlinkClick r:id="rId5"/>
              </a:rPr>
              <a:t>https://software.nasa.gov/software/LAR-18803-1</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HZETRN </a:t>
            </a:r>
            <a:r>
              <a:rPr lang="en-US" sz="1400" dirty="0">
                <a:latin typeface="Times New Roman" panose="02020603050405020304" pitchFamily="18" charset="0"/>
                <a:cs typeface="Times New Roman" panose="02020603050405020304" pitchFamily="18" charset="0"/>
              </a:rPr>
              <a:t>2015 home page</a:t>
            </a:r>
          </a:p>
          <a:p>
            <a:r>
              <a:rPr lang="en-US" sz="1400" dirty="0">
                <a:latin typeface="Times New Roman" panose="02020603050405020304" pitchFamily="18" charset="0"/>
                <a:cs typeface="Times New Roman" panose="02020603050405020304" pitchFamily="18" charset="0"/>
                <a:hlinkClick r:id="rId6"/>
              </a:rPr>
              <a:t>http://www.fluka.org/fluka.php</a:t>
            </a:r>
            <a:r>
              <a:rPr lang="en-US" sz="1400" dirty="0">
                <a:latin typeface="Times New Roman" panose="02020603050405020304" pitchFamily="18" charset="0"/>
                <a:cs typeface="Times New Roman" panose="02020603050405020304" pitchFamily="18" charset="0"/>
              </a:rPr>
              <a:t>  FLUKA home page</a:t>
            </a:r>
          </a:p>
          <a:p>
            <a:r>
              <a:rPr lang="en-US" sz="1400" dirty="0">
                <a:latin typeface="Times New Roman" panose="02020603050405020304" pitchFamily="18" charset="0"/>
                <a:cs typeface="Times New Roman" panose="02020603050405020304" pitchFamily="18" charset="0"/>
                <a:hlinkClick r:id="rId7"/>
              </a:rPr>
              <a:t>https://creme.isde.vanderbilt.edu/</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CREME-96 </a:t>
            </a:r>
            <a:r>
              <a:rPr lang="en-US" sz="1400" dirty="0">
                <a:latin typeface="Times New Roman" panose="02020603050405020304" pitchFamily="18" charset="0"/>
                <a:cs typeface="Times New Roman" panose="02020603050405020304" pitchFamily="18" charset="0"/>
              </a:rPr>
              <a:t>home page </a:t>
            </a:r>
            <a:r>
              <a:rPr lang="en-US" sz="1400" dirty="0" smtClean="0">
                <a:latin typeface="Times New Roman" panose="02020603050405020304" pitchFamily="18" charset="0"/>
                <a:cs typeface="Times New Roman" panose="02020603050405020304" pitchFamily="18" charset="0"/>
              </a:rPr>
              <a:t>(</a:t>
            </a:r>
            <a:r>
              <a:rPr lang="en-US" sz="1400" dirty="0">
                <a:latin typeface="Times New Roman" panose="02020603050405020304" pitchFamily="18" charset="0"/>
                <a:cs typeface="Times New Roman" panose="02020603050405020304" pitchFamily="18" charset="0"/>
              </a:rPr>
              <a:t>avionics SEE/TID) </a:t>
            </a:r>
          </a:p>
          <a:p>
            <a:r>
              <a:rPr lang="en-US" sz="1400" dirty="0">
                <a:latin typeface="Times New Roman" panose="02020603050405020304" pitchFamily="18" charset="0"/>
                <a:cs typeface="Times New Roman" panose="02020603050405020304" pitchFamily="18" charset="0"/>
                <a:hlinkClick r:id="rId8"/>
              </a:rPr>
              <a:t>http://tec-ees.esa.int/ProjectSupport/ISO/CREME96.html</a:t>
            </a:r>
            <a:r>
              <a:rPr lang="en-US" sz="1400" dirty="0">
                <a:latin typeface="Times New Roman" panose="02020603050405020304" pitchFamily="18" charset="0"/>
                <a:cs typeface="Times New Roman" panose="02020603050405020304" pitchFamily="18" charset="0"/>
              </a:rPr>
              <a:t>  ESA CREME-96 </a:t>
            </a:r>
            <a:r>
              <a:rPr lang="en-US" sz="1400" dirty="0" smtClean="0">
                <a:latin typeface="Times New Roman" panose="02020603050405020304" pitchFamily="18" charset="0"/>
                <a:cs typeface="Times New Roman" panose="02020603050405020304" pitchFamily="18" charset="0"/>
              </a:rPr>
              <a:t>page</a:t>
            </a:r>
            <a:endParaRPr lang="en-US" sz="1400"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hlinkClick r:id="rId9"/>
              </a:rPr>
              <a:t>https://www.spenvis.oma.be/</a:t>
            </a:r>
            <a:r>
              <a:rPr lang="en-US" sz="1400" dirty="0">
                <a:latin typeface="Times New Roman" panose="02020603050405020304" pitchFamily="18" charset="0"/>
                <a:cs typeface="Times New Roman" panose="02020603050405020304" pitchFamily="18" charset="0"/>
              </a:rPr>
              <a:t>  ESA space environments modeling and analysis tools home page</a:t>
            </a:r>
          </a:p>
          <a:p>
            <a:r>
              <a:rPr lang="en-US" sz="1400" dirty="0">
                <a:latin typeface="Times New Roman" panose="02020603050405020304" pitchFamily="18" charset="0"/>
                <a:cs typeface="Times New Roman" panose="02020603050405020304" pitchFamily="18" charset="0"/>
                <a:hlinkClick r:id="rId10"/>
              </a:rPr>
              <a:t>http://dev.sepem.oma.be/</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 ESA </a:t>
            </a:r>
            <a:r>
              <a:rPr lang="en-US" sz="1400" dirty="0">
                <a:latin typeface="Times New Roman" panose="02020603050405020304" pitchFamily="18" charset="0"/>
                <a:cs typeface="Times New Roman" panose="02020603050405020304" pitchFamily="18" charset="0"/>
              </a:rPr>
              <a:t>Solar Particle Event modeling and analysis home page</a:t>
            </a:r>
          </a:p>
          <a:p>
            <a:r>
              <a:rPr lang="en-US" sz="1400" dirty="0">
                <a:latin typeface="Times New Roman" panose="02020603050405020304" pitchFamily="18" charset="0"/>
                <a:cs typeface="Times New Roman" panose="02020603050405020304" pitchFamily="18" charset="0"/>
                <a:hlinkClick r:id="rId11"/>
              </a:rPr>
              <a:t>http://holbert.faculty.asu.edu/eee560/see.html</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 Arizona </a:t>
            </a:r>
            <a:r>
              <a:rPr lang="en-US" sz="1400" dirty="0">
                <a:latin typeface="Times New Roman" panose="02020603050405020304" pitchFamily="18" charset="0"/>
                <a:cs typeface="Times New Roman" panose="02020603050405020304" pitchFamily="18" charset="0"/>
              </a:rPr>
              <a:t>State university space flight environments effects and analysis </a:t>
            </a:r>
            <a:r>
              <a:rPr lang="en-US" sz="1400" dirty="0" smtClean="0">
                <a:latin typeface="Times New Roman" panose="02020603050405020304" pitchFamily="18" charset="0"/>
                <a:cs typeface="Times New Roman" panose="02020603050405020304" pitchFamily="18" charset="0"/>
              </a:rPr>
              <a:t>home </a:t>
            </a:r>
            <a:r>
              <a:rPr lang="en-US" sz="1400" dirty="0">
                <a:latin typeface="Times New Roman" panose="02020603050405020304" pitchFamily="18" charset="0"/>
                <a:cs typeface="Times New Roman" panose="02020603050405020304" pitchFamily="18" charset="0"/>
              </a:rPr>
              <a:t>page</a:t>
            </a:r>
          </a:p>
          <a:p>
            <a:r>
              <a:rPr lang="en-US" sz="1400" dirty="0" smtClean="0">
                <a:latin typeface="Times New Roman" panose="02020603050405020304" pitchFamily="18" charset="0"/>
                <a:cs typeface="Times New Roman" panose="02020603050405020304" pitchFamily="18" charset="0"/>
                <a:hlinkClick r:id="rId12"/>
              </a:rPr>
              <a:t>http</a:t>
            </a:r>
            <a:r>
              <a:rPr lang="en-US" sz="1400" dirty="0">
                <a:latin typeface="Times New Roman" panose="02020603050405020304" pitchFamily="18" charset="0"/>
                <a:cs typeface="Times New Roman" panose="02020603050405020304" pitchFamily="18" charset="0"/>
                <a:hlinkClick r:id="rId12"/>
              </a:rPr>
              <a:t>://lansce.lanl.gov/</a:t>
            </a:r>
            <a:r>
              <a:rPr lang="en-US" sz="1400" dirty="0">
                <a:latin typeface="Times New Roman" panose="02020603050405020304" pitchFamily="18" charset="0"/>
                <a:cs typeface="Times New Roman" panose="02020603050405020304" pitchFamily="18" charset="0"/>
              </a:rPr>
              <a:t> DOE Los Alamos National Laboratory atmospheric Neutron and High Energy Proton Testing Facility home </a:t>
            </a:r>
            <a:r>
              <a:rPr lang="en-US" sz="1400" dirty="0" smtClean="0">
                <a:latin typeface="Times New Roman" panose="02020603050405020304" pitchFamily="18" charset="0"/>
                <a:cs typeface="Times New Roman" panose="02020603050405020304" pitchFamily="18" charset="0"/>
              </a:rPr>
              <a:t>page</a:t>
            </a:r>
            <a:endParaRPr lang="en-US" sz="1200" dirty="0" smtClean="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pPr marL="0" lvl="0" indent="0" eaLnBrk="0" fontAlgn="base" hangingPunct="0">
              <a:lnSpc>
                <a:spcPct val="100000"/>
              </a:lnSpc>
              <a:spcBef>
                <a:spcPct val="20000"/>
              </a:spcBef>
              <a:spcAft>
                <a:spcPct val="0"/>
              </a:spcAft>
              <a:buNone/>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59</a:t>
            </a:fld>
            <a:endParaRPr lang="en-US" dirty="0"/>
          </a:p>
        </p:txBody>
      </p:sp>
    </p:spTree>
    <p:extLst>
      <p:ext uri="{BB962C8B-B14F-4D97-AF65-F5344CB8AC3E}">
        <p14:creationId xmlns:p14="http://schemas.microsoft.com/office/powerpoint/2010/main" val="2396624415"/>
      </p:ext>
    </p:extLst>
  </p:cSld>
  <p:clrMapOvr>
    <a:masterClrMapping/>
  </p:clrMapOvr>
  <mc:AlternateContent xmlns:mc="http://schemas.openxmlformats.org/markup-compatibility/2006">
    <mc:Choice xmlns:p14="http://schemas.microsoft.com/office/powerpoint/2010/main" Requires="p14">
      <p:transition spd="slow" p14:dur="2000" advTm="4560"/>
    </mc:Choice>
    <mc:Fallback>
      <p:transition spd="slow" advTm="456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a:bodyPr>
          <a:lstStyle/>
          <a:p>
            <a:pPr lvl="0" algn="ctr" fontAlgn="base">
              <a:lnSpc>
                <a:spcPct val="100000"/>
              </a:lnSpc>
              <a:spcAft>
                <a:spcPct val="0"/>
              </a:spcAft>
              <a:defRPr/>
            </a:pPr>
            <a:r>
              <a:rPr lang="en-US" sz="2700" b="1" kern="0" dirty="0" smtClean="0">
                <a:ea typeface="+mn-ea"/>
              </a:rPr>
              <a:t>General References</a:t>
            </a:r>
            <a:endParaRPr lang="en-US" dirty="0"/>
          </a:p>
        </p:txBody>
      </p:sp>
      <p:sp>
        <p:nvSpPr>
          <p:cNvPr id="3" name="Content Placeholder 2"/>
          <p:cNvSpPr>
            <a:spLocks noGrp="1"/>
          </p:cNvSpPr>
          <p:nvPr>
            <p:ph idx="1"/>
          </p:nvPr>
        </p:nvSpPr>
        <p:spPr>
          <a:xfrm>
            <a:off x="213354" y="1578297"/>
            <a:ext cx="8650384" cy="5086822"/>
          </a:xfrm>
        </p:spPr>
        <p:txBody>
          <a:bodyPr>
            <a:normAutofit fontScale="55000" lnSpcReduction="20000"/>
          </a:bodyPr>
          <a:lstStyle/>
          <a:p>
            <a:pPr marL="342900" marR="0" lvl="0" indent="-342900">
              <a:lnSpc>
                <a:spcPct val="120000"/>
              </a:lnSpc>
              <a:spcBef>
                <a:spcPts val="0"/>
              </a:spcBef>
              <a:buFont typeface="+mj-lt"/>
              <a:buAutoNum type="arabicPeriod"/>
            </a:pPr>
            <a:r>
              <a:rPr lang="en-US" sz="2200" dirty="0" smtClean="0">
                <a:latin typeface="Times New Roman" panose="02020603050405020304" pitchFamily="18" charset="0"/>
                <a:cs typeface="Times New Roman" pitchFamily="18" charset="0"/>
              </a:rPr>
              <a:t>Holmes-</a:t>
            </a:r>
            <a:r>
              <a:rPr lang="en-US" sz="2200" dirty="0" err="1" smtClean="0">
                <a:latin typeface="Times New Roman" panose="02020603050405020304" pitchFamily="18" charset="0"/>
                <a:cs typeface="Times New Roman" pitchFamily="18" charset="0"/>
              </a:rPr>
              <a:t>Siedle</a:t>
            </a:r>
            <a:r>
              <a:rPr lang="en-US" sz="2200" dirty="0" smtClean="0">
                <a:latin typeface="Times New Roman" panose="02020603050405020304" pitchFamily="18" charset="0"/>
                <a:cs typeface="Times New Roman" pitchFamily="18" charset="0"/>
              </a:rPr>
              <a:t>, Andrew, Adams, Len; </a:t>
            </a:r>
            <a:r>
              <a:rPr lang="en-US" sz="2200" u="sng" dirty="0" smtClean="0">
                <a:latin typeface="Times New Roman" panose="02020603050405020304" pitchFamily="18" charset="0"/>
                <a:cs typeface="Times New Roman" pitchFamily="18" charset="0"/>
              </a:rPr>
              <a:t>Handbook of Radiation Effects Second Edition</a:t>
            </a:r>
            <a:r>
              <a:rPr lang="en-US" sz="2200" dirty="0" smtClean="0">
                <a:latin typeface="Times New Roman" panose="02020603050405020304" pitchFamily="18" charset="0"/>
                <a:cs typeface="Times New Roman" pitchFamily="18" charset="0"/>
              </a:rPr>
              <a:t>, Oxford University Press, Oxford, New York, 2007.</a:t>
            </a:r>
          </a:p>
          <a:p>
            <a:pPr marL="342900" marR="0" lvl="0" indent="-342900">
              <a:lnSpc>
                <a:spcPct val="120000"/>
              </a:lnSpc>
              <a:spcBef>
                <a:spcPts val="0"/>
              </a:spcBef>
              <a:buFont typeface="+mj-lt"/>
              <a:buAutoNum type="arabicPeriod"/>
            </a:pPr>
            <a:r>
              <a:rPr lang="en-US" sz="2200" dirty="0" smtClean="0">
                <a:latin typeface="Times New Roman" panose="02020603050405020304" pitchFamily="18" charset="0"/>
                <a:cs typeface="Times New Roman" pitchFamily="18" charset="0"/>
              </a:rPr>
              <a:t>Hastings, Daniel, Garrett, Henry; </a:t>
            </a:r>
            <a:r>
              <a:rPr lang="en-US" sz="2200" u="sng" dirty="0" smtClean="0">
                <a:latin typeface="Times New Roman" panose="02020603050405020304" pitchFamily="18" charset="0"/>
                <a:cs typeface="Times New Roman" pitchFamily="18" charset="0"/>
              </a:rPr>
              <a:t>Spacecraft-Environment Interactions</a:t>
            </a:r>
            <a:r>
              <a:rPr lang="en-US" sz="2200" dirty="0" smtClean="0">
                <a:latin typeface="Times New Roman" panose="02020603050405020304" pitchFamily="18" charset="0"/>
                <a:cs typeface="Times New Roman" pitchFamily="18" charset="0"/>
              </a:rPr>
              <a:t>, Cambridge University Press, Cambridge, New York, 1996 </a:t>
            </a:r>
          </a:p>
          <a:p>
            <a:pPr marL="342900" marR="0" lvl="0" indent="-342900">
              <a:lnSpc>
                <a:spcPct val="120000"/>
              </a:lnSpc>
              <a:spcBef>
                <a:spcPts val="0"/>
              </a:spcBef>
              <a:spcAft>
                <a:spcPts val="0"/>
              </a:spcAft>
              <a:buFont typeface="+mj-lt"/>
              <a:buAutoNum type="arabicPeriod"/>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Beringer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J., et al. (Particle Data Group), “Cosmic Rays,” </a:t>
            </a:r>
            <a:r>
              <a:rPr lang="en-US" sz="2200" i="1" dirty="0">
                <a:latin typeface="Times New Roman" panose="02020603050405020304" pitchFamily="18" charset="0"/>
                <a:ea typeface="Times New Roman" panose="02020603050405020304" pitchFamily="18" charset="0"/>
                <a:cs typeface="Times New Roman" panose="02020603050405020304" pitchFamily="18" charset="0"/>
              </a:rPr>
              <a:t>Physical Review</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Vol. D86, No.010001, 2012, pp. 1–21.</a:t>
            </a:r>
          </a:p>
          <a:p>
            <a:pPr marL="342900" marR="0" lvl="0" indent="-342900">
              <a:lnSpc>
                <a:spcPct val="120000"/>
              </a:lnSpc>
              <a:spcBef>
                <a:spcPts val="0"/>
              </a:spcBef>
              <a:spcAft>
                <a:spcPts val="0"/>
              </a:spcAft>
              <a:buFont typeface="+mj-lt"/>
              <a:buAutoNum type="arabicPeriod"/>
            </a:pPr>
            <a:r>
              <a:rPr lang="en-US" sz="2200" dirty="0">
                <a:latin typeface="Times New Roman" panose="02020603050405020304" pitchFamily="18" charset="0"/>
                <a:cs typeface="Times New Roman" panose="02020603050405020304" pitchFamily="18" charset="0"/>
              </a:rPr>
              <a:t>Friedlander, M. W., </a:t>
            </a:r>
            <a:r>
              <a:rPr lang="en-US" sz="2200" i="1" u="sng" dirty="0">
                <a:latin typeface="Times New Roman" panose="02020603050405020304" pitchFamily="18" charset="0"/>
                <a:cs typeface="Times New Roman" panose="02020603050405020304" pitchFamily="18" charset="0"/>
              </a:rPr>
              <a:t>A Thin Cosmic Rain: Particles from Outer Space</a:t>
            </a:r>
            <a:r>
              <a:rPr lang="en-US" sz="2200" dirty="0">
                <a:latin typeface="Times New Roman" panose="02020603050405020304" pitchFamily="18" charset="0"/>
                <a:cs typeface="Times New Roman" panose="02020603050405020304" pitchFamily="18" charset="0"/>
              </a:rPr>
              <a:t>, Harvard University Press, Cambridge, 2000.</a:t>
            </a:r>
          </a:p>
          <a:p>
            <a:pPr marL="342900" marR="0" lvl="0" indent="-342900">
              <a:lnSpc>
                <a:spcPct val="120000"/>
              </a:lnSpc>
              <a:spcBef>
                <a:spcPts val="0"/>
              </a:spcBef>
              <a:spcAft>
                <a:spcPts val="0"/>
              </a:spcAft>
              <a:buFont typeface="+mj-lt"/>
              <a:buAutoNum type="arabicPeriod"/>
            </a:pPr>
            <a:r>
              <a:rPr lang="en-US" sz="2200" dirty="0" err="1">
                <a:latin typeface="Times New Roman" panose="02020603050405020304" pitchFamily="18" charset="0"/>
                <a:cs typeface="Times New Roman" panose="02020603050405020304" pitchFamily="18" charset="0"/>
              </a:rPr>
              <a:t>Longair</a:t>
            </a:r>
            <a:r>
              <a:rPr lang="en-US" sz="2200" dirty="0">
                <a:latin typeface="Times New Roman" panose="02020603050405020304" pitchFamily="18" charset="0"/>
                <a:cs typeface="Times New Roman" panose="02020603050405020304" pitchFamily="18" charset="0"/>
              </a:rPr>
              <a:t>, M. S</a:t>
            </a:r>
            <a:r>
              <a:rPr lang="en-US" sz="2200" u="sng" dirty="0">
                <a:latin typeface="Times New Roman" panose="02020603050405020304" pitchFamily="18" charset="0"/>
                <a:cs typeface="Times New Roman" panose="02020603050405020304" pitchFamily="18" charset="0"/>
              </a:rPr>
              <a:t>., </a:t>
            </a:r>
            <a:r>
              <a:rPr lang="en-US" sz="2200" i="1" u="sng" dirty="0">
                <a:latin typeface="Times New Roman" panose="02020603050405020304" pitchFamily="18" charset="0"/>
                <a:cs typeface="Times New Roman" panose="02020603050405020304" pitchFamily="18" charset="0"/>
              </a:rPr>
              <a:t>High Energy Astrophysics Volume 1: Particles Photons and their Detection</a:t>
            </a:r>
            <a:r>
              <a:rPr lang="en-US" sz="2200" dirty="0">
                <a:latin typeface="Times New Roman" panose="02020603050405020304" pitchFamily="18" charset="0"/>
                <a:cs typeface="Times New Roman" panose="02020603050405020304" pitchFamily="18" charset="0"/>
              </a:rPr>
              <a:t>,</a:t>
            </a:r>
            <a:r>
              <a:rPr lang="en-US" sz="2200" u="sng" dirty="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Cambridge University Press, Cambridge, </a:t>
            </a:r>
            <a:r>
              <a:rPr lang="en-US" sz="2200" dirty="0" smtClean="0">
                <a:latin typeface="Times New Roman" panose="02020603050405020304" pitchFamily="18" charset="0"/>
                <a:cs typeface="Times New Roman" panose="02020603050405020304" pitchFamily="18" charset="0"/>
              </a:rPr>
              <a:t>1992.</a:t>
            </a:r>
            <a:endParaRPr lang="en-US" sz="2200" dirty="0">
              <a:latin typeface="Times New Roman" panose="02020603050405020304" pitchFamily="18" charset="0"/>
              <a:cs typeface="Times New Roman" panose="02020603050405020304" pitchFamily="18" charset="0"/>
            </a:endParaRPr>
          </a:p>
          <a:p>
            <a:pPr marL="342900" marR="0" lvl="0" indent="-342900">
              <a:lnSpc>
                <a:spcPct val="120000"/>
              </a:lnSpc>
              <a:spcBef>
                <a:spcPts val="0"/>
              </a:spcBef>
              <a:spcAft>
                <a:spcPts val="0"/>
              </a:spcAft>
              <a:buFont typeface="+mj-lt"/>
              <a:buAutoNum type="arabicPeriod"/>
            </a:pPr>
            <a:r>
              <a:rPr lang="en-US" sz="2200" dirty="0" err="1">
                <a:latin typeface="Times New Roman" panose="02020603050405020304" pitchFamily="18" charset="0"/>
                <a:cs typeface="Times New Roman" panose="02020603050405020304" pitchFamily="18" charset="0"/>
              </a:rPr>
              <a:t>Gaisser</a:t>
            </a:r>
            <a:r>
              <a:rPr lang="en-US" sz="2200" dirty="0">
                <a:latin typeface="Times New Roman" panose="02020603050405020304" pitchFamily="18" charset="0"/>
                <a:cs typeface="Times New Roman" panose="02020603050405020304" pitchFamily="18" charset="0"/>
              </a:rPr>
              <a:t>, T., K.; </a:t>
            </a:r>
            <a:r>
              <a:rPr lang="en-US" sz="2200" i="1" u="sng" dirty="0">
                <a:latin typeface="Times New Roman" panose="02020603050405020304" pitchFamily="18" charset="0"/>
                <a:cs typeface="Times New Roman" panose="02020603050405020304" pitchFamily="18" charset="0"/>
              </a:rPr>
              <a:t>Cosmic Rays and Particle Physics</a:t>
            </a:r>
            <a:r>
              <a:rPr lang="en-US" sz="2200" dirty="0">
                <a:latin typeface="Times New Roman" panose="02020603050405020304" pitchFamily="18" charset="0"/>
                <a:cs typeface="Times New Roman" panose="02020603050405020304" pitchFamily="18" charset="0"/>
              </a:rPr>
              <a:t>, Cambridge University Press, Cambridge, New York, </a:t>
            </a:r>
            <a:r>
              <a:rPr lang="en-US" sz="2200" dirty="0" smtClean="0">
                <a:latin typeface="Times New Roman" panose="02020603050405020304" pitchFamily="18" charset="0"/>
                <a:cs typeface="Times New Roman" pitchFamily="18" charset="0"/>
              </a:rPr>
              <a:t>1990.</a:t>
            </a:r>
          </a:p>
          <a:p>
            <a:pPr marL="342900" marR="0" lvl="0" indent="-342900">
              <a:lnSpc>
                <a:spcPct val="120000"/>
              </a:lnSpc>
              <a:spcBef>
                <a:spcPts val="0"/>
              </a:spcBef>
              <a:buFont typeface="+mj-lt"/>
              <a:buAutoNum type="arabicPeriod"/>
            </a:pPr>
            <a:r>
              <a:rPr lang="en-US" sz="2200" dirty="0" smtClean="0">
                <a:latin typeface="Times New Roman" panose="02020603050405020304" pitchFamily="18" charset="0"/>
                <a:cs typeface="Times New Roman" pitchFamily="18" charset="0"/>
              </a:rPr>
              <a:t>Steven </a:t>
            </a:r>
            <a:r>
              <a:rPr lang="en-US" sz="2200" dirty="0">
                <a:latin typeface="Times New Roman" panose="02020603050405020304" pitchFamily="18" charset="0"/>
                <a:cs typeface="Times New Roman" pitchFamily="18" charset="0"/>
              </a:rPr>
              <a:t>L. Koontz , Kristina Rojdev, Gerard D. Valle, John J. Zipay; “</a:t>
            </a:r>
            <a:r>
              <a:rPr lang="en-US" sz="2200" kern="1400" dirty="0">
                <a:latin typeface="Times New Roman" panose="02020603050405020304" pitchFamily="18" charset="0"/>
                <a:ea typeface="Times New Roman"/>
                <a:cs typeface="Times New Roman" panose="02020603050405020304" pitchFamily="18" charset="0"/>
              </a:rPr>
              <a:t>Estimating the Effects of Astronaut Career Ionizing Radiation Dose Limits on Manned Interplanetary Flight Programs,” Proceedings of the </a:t>
            </a:r>
            <a:r>
              <a:rPr lang="en-US" sz="2200" dirty="0">
                <a:latin typeface="Times New Roman" pitchFamily="18" charset="0"/>
                <a:cs typeface="Times New Roman" pitchFamily="18" charset="0"/>
              </a:rPr>
              <a:t>AIAA 43rd International Conference on Environmental Systems, 14 - 18 July 2013, Vail, </a:t>
            </a:r>
            <a:r>
              <a:rPr lang="en-US" sz="2200" dirty="0" smtClean="0">
                <a:latin typeface="Times New Roman" pitchFamily="18" charset="0"/>
                <a:cs typeface="Times New Roman" pitchFamily="18" charset="0"/>
              </a:rPr>
              <a:t>Colorado.</a:t>
            </a:r>
          </a:p>
          <a:p>
            <a:pPr marL="342900" marR="0" lvl="0" indent="-342900">
              <a:lnSpc>
                <a:spcPct val="120000"/>
              </a:lnSpc>
              <a:spcBef>
                <a:spcPts val="0"/>
              </a:spcBef>
              <a:buFont typeface="+mj-lt"/>
              <a:buAutoNum type="arabicPeriod"/>
            </a:pP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Steve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Koontz, Brandon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Reddell</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Kristina Rojdev, Paul Boeder, and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William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Atwell; “Spacecraft SPE Shielding: SPE environment models and materials performance in an Enhanced  Cygnus Pressurized Cargo Module (PCM)-based Exploration Augmentation Module (EAM),” </a:t>
            </a:r>
            <a:r>
              <a:rPr lang="en-US" sz="2200" kern="1400" dirty="0">
                <a:latin typeface="Times New Roman" panose="02020603050405020304" pitchFamily="18" charset="0"/>
                <a:ea typeface="Times New Roman"/>
                <a:cs typeface="Times New Roman" panose="02020603050405020304" pitchFamily="18" charset="0"/>
              </a:rPr>
              <a:t>Proceedings of the </a:t>
            </a:r>
            <a:r>
              <a:rPr lang="en-US" sz="2200" dirty="0">
                <a:latin typeface="Times New Roman" pitchFamily="18" charset="0"/>
                <a:cs typeface="Times New Roman" pitchFamily="18" charset="0"/>
              </a:rPr>
              <a:t>AIAA 45th International Conference on Environmental Systems, 12 - 16 July 2015, Bellevue, </a:t>
            </a:r>
            <a:r>
              <a:rPr lang="en-US" sz="2200" dirty="0" smtClean="0">
                <a:latin typeface="Times New Roman" pitchFamily="18" charset="0"/>
                <a:cs typeface="Times New Roman" pitchFamily="18" charset="0"/>
              </a:rPr>
              <a:t>Washington.</a:t>
            </a:r>
          </a:p>
          <a:p>
            <a:pPr marL="342900" marR="0" lvl="0" indent="-342900">
              <a:lnSpc>
                <a:spcPct val="120000"/>
              </a:lnSpc>
              <a:spcBef>
                <a:spcPts val="0"/>
              </a:spcBef>
              <a:buFont typeface="+mj-lt"/>
              <a:buAutoNum type="arabicPeriod"/>
            </a:pPr>
            <a:r>
              <a:rPr lang="en-US" sz="2200" dirty="0" smtClean="0">
                <a:latin typeface="Times New Roman" pitchFamily="18" charset="0"/>
                <a:cs typeface="Times New Roman" pitchFamily="18" charset="0"/>
              </a:rPr>
              <a:t>Durante</a:t>
            </a:r>
            <a:r>
              <a:rPr lang="en-US" sz="2200" dirty="0">
                <a:latin typeface="Times New Roman" pitchFamily="18" charset="0"/>
                <a:cs typeface="Times New Roman" pitchFamily="18" charset="0"/>
              </a:rPr>
              <a:t>, M., </a:t>
            </a:r>
            <a:r>
              <a:rPr lang="en-US" sz="2200" dirty="0" err="1">
                <a:latin typeface="Times New Roman" pitchFamily="18" charset="0"/>
                <a:cs typeface="Times New Roman" pitchFamily="18" charset="0"/>
              </a:rPr>
              <a:t>Cucinotta</a:t>
            </a:r>
            <a:r>
              <a:rPr lang="en-US" sz="2200" dirty="0">
                <a:latin typeface="Times New Roman" pitchFamily="18" charset="0"/>
                <a:cs typeface="Times New Roman" pitchFamily="18" charset="0"/>
              </a:rPr>
              <a:t>, F. A., “Physical Basis of Radiation Protection in Space </a:t>
            </a:r>
            <a:r>
              <a:rPr lang="en-US" sz="2200" dirty="0" smtClean="0">
                <a:latin typeface="Times New Roman" pitchFamily="18" charset="0"/>
                <a:cs typeface="Times New Roman" pitchFamily="18" charset="0"/>
              </a:rPr>
              <a:t>Travel,” </a:t>
            </a:r>
            <a:r>
              <a:rPr lang="en-US" sz="2200" i="1" dirty="0">
                <a:latin typeface="Times New Roman" panose="02020603050405020304" pitchFamily="18" charset="0"/>
                <a:cs typeface="Times New Roman" panose="02020603050405020304" pitchFamily="18" charset="0"/>
              </a:rPr>
              <a:t>Reviews of Modern Physics</a:t>
            </a:r>
            <a:r>
              <a:rPr lang="en-US" sz="2200" dirty="0">
                <a:latin typeface="Times New Roman" panose="02020603050405020304" pitchFamily="18" charset="0"/>
                <a:cs typeface="Times New Roman" panose="02020603050405020304" pitchFamily="18" charset="0"/>
              </a:rPr>
              <a:t>, Vol. 83, 2011, pp. </a:t>
            </a:r>
            <a:r>
              <a:rPr lang="en-US" sz="2200" dirty="0" smtClean="0">
                <a:latin typeface="Times New Roman" panose="02020603050405020304" pitchFamily="18" charset="0"/>
                <a:cs typeface="Times New Roman" panose="02020603050405020304" pitchFamily="18" charset="0"/>
              </a:rPr>
              <a:t>1245-1281.</a:t>
            </a:r>
          </a:p>
          <a:p>
            <a:pPr marL="342900" marR="0" lvl="0" indent="-342900">
              <a:lnSpc>
                <a:spcPct val="120000"/>
              </a:lnSpc>
              <a:spcBef>
                <a:spcPts val="0"/>
              </a:spcBef>
              <a:buFont typeface="+mj-lt"/>
              <a:buAutoNum type="arabicPeriod"/>
            </a:pPr>
            <a:r>
              <a:rPr lang="en-US" sz="2200" dirty="0" err="1" smtClean="0">
                <a:latin typeface="Times New Roman" panose="02020603050405020304" pitchFamily="18" charset="0"/>
                <a:cs typeface="Times New Roman" panose="02020603050405020304" pitchFamily="18" charset="0"/>
              </a:rPr>
              <a:t>Cucinottaa</a:t>
            </a:r>
            <a:r>
              <a:rPr lang="en-US" sz="2200" dirty="0">
                <a:latin typeface="Times New Roman" panose="02020603050405020304" pitchFamily="18" charset="0"/>
                <a:cs typeface="Times New Roman" panose="02020603050405020304" pitchFamily="18" charset="0"/>
              </a:rPr>
              <a:t>, F. A., Kim, M-H.Y., Ren, L., “Evaluating Shielding Effectiveness for Reducing Space Radiation Cancer Risks,” </a:t>
            </a:r>
            <a:r>
              <a:rPr lang="en-US" sz="2200" i="1" dirty="0">
                <a:latin typeface="Times New Roman" panose="02020603050405020304" pitchFamily="18" charset="0"/>
                <a:cs typeface="Times New Roman" panose="02020603050405020304" pitchFamily="18" charset="0"/>
              </a:rPr>
              <a:t>Radiation Measurements</a:t>
            </a:r>
            <a:r>
              <a:rPr lang="en-US" sz="2200" dirty="0">
                <a:latin typeface="Times New Roman" panose="02020603050405020304" pitchFamily="18" charset="0"/>
                <a:cs typeface="Times New Roman" panose="02020603050405020304" pitchFamily="18" charset="0"/>
              </a:rPr>
              <a:t>, Vol. 41, 2006, pp. </a:t>
            </a:r>
            <a:r>
              <a:rPr lang="en-US" sz="2200" dirty="0" smtClean="0">
                <a:latin typeface="Times New Roman" panose="02020603050405020304" pitchFamily="18" charset="0"/>
                <a:cs typeface="Times New Roman" panose="02020603050405020304" pitchFamily="18" charset="0"/>
              </a:rPr>
              <a:t>1173–1185.</a:t>
            </a:r>
            <a:endParaRPr lang="en-US" sz="2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20000"/>
              </a:lnSpc>
              <a:spcBef>
                <a:spcPts val="0"/>
              </a:spcBef>
              <a:spcAft>
                <a:spcPts val="0"/>
              </a:spcAft>
              <a:buFont typeface="+mj-lt"/>
              <a:buAutoNum type="arabicPeriod"/>
            </a:pPr>
            <a:r>
              <a:rPr lang="en-US" sz="2200" dirty="0" smtClean="0">
                <a:latin typeface="Times New Roman" panose="02020603050405020304" pitchFamily="18" charset="0"/>
                <a:ea typeface="Calibri" panose="020F0502020204030204" pitchFamily="34" charset="0"/>
                <a:cs typeface="Times New Roman" panose="02020603050405020304" pitchFamily="18" charset="0"/>
              </a:rPr>
              <a:t>John </a:t>
            </a:r>
            <a:r>
              <a:rPr lang="en-US" sz="2200" dirty="0">
                <a:latin typeface="Times New Roman" panose="02020603050405020304" pitchFamily="18" charset="0"/>
                <a:ea typeface="Calibri" panose="020F0502020204030204" pitchFamily="34" charset="0"/>
                <a:cs typeface="Times New Roman" panose="02020603050405020304" pitchFamily="18" charset="0"/>
              </a:rPr>
              <a:t>W. Wilson, F. 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Cucinotta</a:t>
            </a:r>
            <a:r>
              <a:rPr lang="en-US" sz="2200" dirty="0">
                <a:latin typeface="Times New Roman" panose="02020603050405020304" pitchFamily="18" charset="0"/>
                <a:ea typeface="Calibri" panose="020F0502020204030204" pitchFamily="34" charset="0"/>
                <a:cs typeface="Times New Roman" panose="02020603050405020304" pitchFamily="18" charset="0"/>
              </a:rPr>
              <a:t>, Judy L. Shinn, and Lisa C.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Simonsen</a:t>
            </a:r>
            <a:r>
              <a:rPr lang="en-US" sz="2200" dirty="0">
                <a:latin typeface="Times New Roman" panose="02020603050405020304" pitchFamily="18" charset="0"/>
                <a:ea typeface="Calibri" panose="020F0502020204030204" pitchFamily="34" charset="0"/>
                <a:cs typeface="Times New Roman" panose="02020603050405020304" pitchFamily="18" charset="0"/>
              </a:rPr>
              <a:t>; “Overview of HZETRN and BRNTRN space radiation shielding codes,” Proc. SPIE, Vol. 2811, 51 (1996);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Online Publication Date: 22 March </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2005.</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20000"/>
              </a:lnSpc>
              <a:spcBef>
                <a:spcPts val="0"/>
              </a:spcBef>
              <a:spcAft>
                <a:spcPts val="0"/>
              </a:spcAft>
              <a:buFont typeface="+mj-lt"/>
              <a:buAutoNum type="arabicPeriod"/>
            </a:pPr>
            <a:r>
              <a:rPr lang="en-US" sz="2200" dirty="0">
                <a:latin typeface="Times New Roman" panose="02020603050405020304" pitchFamily="18" charset="0"/>
                <a:cs typeface="Times New Roman" panose="02020603050405020304" pitchFamily="18" charset="0"/>
              </a:rPr>
              <a:t>Hastings, D., Garrett, H., </a:t>
            </a:r>
            <a:r>
              <a:rPr lang="en-US" sz="2200" i="1" dirty="0">
                <a:latin typeface="Times New Roman" panose="02020603050405020304" pitchFamily="18" charset="0"/>
                <a:cs typeface="Times New Roman" panose="02020603050405020304" pitchFamily="18" charset="0"/>
              </a:rPr>
              <a:t>Spacecraft Environment Interactions</a:t>
            </a:r>
            <a:r>
              <a:rPr lang="en-US" sz="2200" dirty="0">
                <a:latin typeface="Times New Roman" panose="02020603050405020304" pitchFamily="18" charset="0"/>
                <a:cs typeface="Times New Roman" panose="02020603050405020304" pitchFamily="18" charset="0"/>
              </a:rPr>
              <a:t>, Cambridge University Press, Cambridge, New York, 1996.</a:t>
            </a:r>
          </a:p>
          <a:p>
            <a:pPr marL="342900" marR="0" lvl="0" indent="-342900">
              <a:lnSpc>
                <a:spcPct val="120000"/>
              </a:lnSpc>
              <a:spcBef>
                <a:spcPts val="0"/>
              </a:spcBef>
              <a:spcAft>
                <a:spcPts val="0"/>
              </a:spcAft>
              <a:buFont typeface="+mj-lt"/>
              <a:buAutoNum type="arabicPeriod"/>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Usoskin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I. G., Solanki, S. K.,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Schussler</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M.,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Mursula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K.,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Kovaltsov</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G. A., “A Physical Reconstruction of Cosmic Ray Intensity since 1610,” </a:t>
            </a:r>
            <a:r>
              <a:rPr lang="en-US" sz="2200" i="1" dirty="0">
                <a:latin typeface="Times New Roman" panose="02020603050405020304" pitchFamily="18" charset="0"/>
                <a:ea typeface="Times New Roman" panose="02020603050405020304" pitchFamily="18" charset="0"/>
                <a:cs typeface="Times New Roman" panose="02020603050405020304" pitchFamily="18" charset="0"/>
              </a:rPr>
              <a:t>Journal of Geophysical Research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Vol. 107, No. A11, pp. SSH 13-1 – SSH 13-6, 2002.</a:t>
            </a:r>
          </a:p>
          <a:p>
            <a:pPr marL="342900" marR="0" lvl="0" indent="-342900">
              <a:lnSpc>
                <a:spcPct val="120000"/>
              </a:lnSpc>
              <a:spcBef>
                <a:spcPts val="0"/>
              </a:spcBef>
              <a:spcAft>
                <a:spcPts val="0"/>
              </a:spcAft>
              <a:buFont typeface="+mj-lt"/>
              <a:buAutoNum type="arabicPeriod"/>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Wiedenbeck</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M.E., David, A. J.,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Leske</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R. 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Binns</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W. R., Cohen, C. M. S., Cummings, A. C., et. al., “The Level of Solar Modulation of Galactic Cosmic Rays from 1997 to 2005 as Derived from ACE Measurements of Elemental Energy Spectra,” </a:t>
            </a:r>
            <a:r>
              <a:rPr lang="en-US" sz="2200" i="1" dirty="0">
                <a:latin typeface="Times New Roman" panose="02020603050405020304" pitchFamily="18" charset="0"/>
                <a:ea typeface="Times New Roman" panose="02020603050405020304" pitchFamily="18" charset="0"/>
                <a:cs typeface="Times New Roman" panose="02020603050405020304" pitchFamily="18" charset="0"/>
              </a:rPr>
              <a:t>29th International Cosmic Ray Conference</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Vol. 00, Pune, 2005, pp. 101–104.</a:t>
            </a:r>
          </a:p>
          <a:p>
            <a:pPr marL="342900" marR="0" lvl="0" indent="-342900">
              <a:lnSpc>
                <a:spcPct val="115000"/>
              </a:lnSpc>
              <a:spcBef>
                <a:spcPts val="0"/>
              </a:spcBef>
              <a:spcAft>
                <a:spcPts val="0"/>
              </a:spcAft>
              <a:buFont typeface="+mj-lt"/>
              <a:buAutoNum type="arabicPeriod"/>
            </a:pPr>
            <a:endParaRPr lang="en-US" sz="19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1000"/>
              </a:spcAft>
              <a:buFont typeface="+mj-lt"/>
              <a:buAutoNum type="arabicPeriod"/>
            </a:pPr>
            <a:endParaRPr lang="en-US" sz="1900" dirty="0">
              <a:latin typeface="Times New Roman" panose="02020603050405020304" pitchFamily="18" charset="0"/>
              <a:ea typeface="Calibri" panose="020F0502020204030204" pitchFamily="34" charset="0"/>
              <a:cs typeface="Times New Roman" panose="02020603050405020304" pitchFamily="18" charset="0"/>
            </a:endParaRPr>
          </a:p>
          <a:p>
            <a:pPr marL="0" lvl="0" indent="0" eaLnBrk="0" fontAlgn="base" hangingPunct="0">
              <a:lnSpc>
                <a:spcPct val="100000"/>
              </a:lnSpc>
              <a:spcBef>
                <a:spcPct val="20000"/>
              </a:spcBef>
              <a:spcAft>
                <a:spcPct val="0"/>
              </a:spcAft>
              <a:buNone/>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60</a:t>
            </a:fld>
            <a:endParaRPr lang="en-US" dirty="0"/>
          </a:p>
        </p:txBody>
      </p:sp>
    </p:spTree>
    <p:extLst>
      <p:ext uri="{BB962C8B-B14F-4D97-AF65-F5344CB8AC3E}">
        <p14:creationId xmlns:p14="http://schemas.microsoft.com/office/powerpoint/2010/main" val="405118613"/>
      </p:ext>
    </p:extLst>
  </p:cSld>
  <p:clrMapOvr>
    <a:masterClrMapping/>
  </p:clrMapOvr>
  <mc:AlternateContent xmlns:mc="http://schemas.openxmlformats.org/markup-compatibility/2006">
    <mc:Choice xmlns:p14="http://schemas.microsoft.com/office/powerpoint/2010/main" Requires="p14">
      <p:transition spd="slow" p14:dur="2000" advTm="4697"/>
    </mc:Choice>
    <mc:Fallback>
      <p:transition spd="slow" advTm="4697"/>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87379" y="256530"/>
            <a:ext cx="4928839" cy="1161453"/>
          </a:xfrm>
        </p:spPr>
        <p:txBody>
          <a:bodyPr>
            <a:normAutofit fontScale="90000"/>
          </a:bodyPr>
          <a:lstStyle/>
          <a:p>
            <a:pPr lvl="0" algn="ctr" fontAlgn="base">
              <a:lnSpc>
                <a:spcPct val="100000"/>
              </a:lnSpc>
              <a:spcAft>
                <a:spcPct val="0"/>
              </a:spcAft>
              <a:defRPr/>
            </a:pPr>
            <a:r>
              <a:rPr lang="en-US" sz="2700" b="1" kern="0" dirty="0" smtClean="0">
                <a:ea typeface="+mn-ea"/>
              </a:rPr>
              <a:t>References</a:t>
            </a:r>
            <a:br>
              <a:rPr lang="en-US" sz="2700" b="1" kern="0" dirty="0" smtClean="0">
                <a:ea typeface="+mn-ea"/>
              </a:rPr>
            </a:br>
            <a:r>
              <a:rPr lang="en-US" sz="2700" b="1" kern="0" dirty="0" smtClean="0">
                <a:ea typeface="+mn-ea"/>
              </a:rPr>
              <a:t>Space Radiation Environments</a:t>
            </a:r>
            <a:br>
              <a:rPr lang="en-US" sz="2700" b="1" kern="0" dirty="0" smtClean="0">
                <a:ea typeface="+mn-ea"/>
              </a:rPr>
            </a:br>
            <a:r>
              <a:rPr lang="en-US" sz="2700" b="1" kern="0" dirty="0" smtClean="0">
                <a:ea typeface="+mn-ea"/>
              </a:rPr>
              <a:t>Models and Measurements</a:t>
            </a:r>
            <a:endParaRPr lang="en-US" dirty="0"/>
          </a:p>
        </p:txBody>
      </p:sp>
      <p:sp>
        <p:nvSpPr>
          <p:cNvPr id="3" name="Content Placeholder 2"/>
          <p:cNvSpPr>
            <a:spLocks noGrp="1"/>
          </p:cNvSpPr>
          <p:nvPr>
            <p:ph idx="1"/>
          </p:nvPr>
        </p:nvSpPr>
        <p:spPr>
          <a:xfrm>
            <a:off x="213354" y="1671061"/>
            <a:ext cx="8650384" cy="5021287"/>
          </a:xfrm>
        </p:spPr>
        <p:txBody>
          <a:bodyPr>
            <a:normAutofit fontScale="92500" lnSpcReduction="20000"/>
          </a:bodyPr>
          <a:lstStyle/>
          <a:p>
            <a:pPr marL="342900" marR="0" lvl="0" indent="-342900">
              <a:lnSpc>
                <a:spcPct val="120000"/>
              </a:lnSpc>
              <a:spcBef>
                <a:spcPts val="0"/>
              </a:spcBef>
              <a:spcAft>
                <a:spcPts val="0"/>
              </a:spcAft>
              <a:buFont typeface="+mj-lt"/>
              <a:buAutoNum type="arabicPeriod"/>
            </a:pPr>
            <a:r>
              <a:rPr lang="en-US" sz="1300" dirty="0" err="1" smtClean="0">
                <a:latin typeface="Times New Roman" panose="02020603050405020304" pitchFamily="18" charset="0"/>
                <a:ea typeface="Times New Roman" panose="02020603050405020304" pitchFamily="18" charset="0"/>
                <a:cs typeface="Times New Roman" panose="02020603050405020304" pitchFamily="18" charset="0"/>
              </a:rPr>
              <a:t>Usoskin</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I. G., Solanki, S. K., </a:t>
            </a:r>
            <a:r>
              <a:rPr lang="en-US" sz="1300" dirty="0" err="1">
                <a:latin typeface="Times New Roman" panose="02020603050405020304" pitchFamily="18" charset="0"/>
                <a:ea typeface="Times New Roman" panose="02020603050405020304" pitchFamily="18" charset="0"/>
                <a:cs typeface="Times New Roman" panose="02020603050405020304" pitchFamily="18" charset="0"/>
              </a:rPr>
              <a:t>Schussler</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M., </a:t>
            </a:r>
            <a:r>
              <a:rPr lang="en-US" sz="1300" dirty="0" err="1">
                <a:latin typeface="Times New Roman" panose="02020603050405020304" pitchFamily="18" charset="0"/>
                <a:ea typeface="Times New Roman" panose="02020603050405020304" pitchFamily="18" charset="0"/>
                <a:cs typeface="Times New Roman" panose="02020603050405020304" pitchFamily="18" charset="0"/>
              </a:rPr>
              <a:t>Mursula</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K., </a:t>
            </a:r>
            <a:r>
              <a:rPr lang="en-US" sz="1300" dirty="0" err="1">
                <a:latin typeface="Times New Roman" panose="02020603050405020304" pitchFamily="18" charset="0"/>
                <a:ea typeface="Times New Roman" panose="02020603050405020304" pitchFamily="18" charset="0"/>
                <a:cs typeface="Times New Roman" panose="02020603050405020304" pitchFamily="18" charset="0"/>
              </a:rPr>
              <a:t>Kovaltsov</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G. A., “A Physical Reconstruction of Cosmic Ray Intensity since 1610,” </a:t>
            </a:r>
            <a:r>
              <a:rPr lang="en-US" sz="1300" i="1" dirty="0">
                <a:latin typeface="Times New Roman" panose="02020603050405020304" pitchFamily="18" charset="0"/>
                <a:ea typeface="Times New Roman" panose="02020603050405020304" pitchFamily="18" charset="0"/>
                <a:cs typeface="Times New Roman" panose="02020603050405020304" pitchFamily="18" charset="0"/>
              </a:rPr>
              <a:t>Journal of Geophysical Research</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Vol. 107, No. A11, pp. SSH 13-1 – SSH 13-6, 2002.</a:t>
            </a:r>
          </a:p>
          <a:p>
            <a:pPr marL="342900" marR="0" lvl="0" indent="-342900">
              <a:lnSpc>
                <a:spcPct val="120000"/>
              </a:lnSpc>
              <a:spcBef>
                <a:spcPts val="0"/>
              </a:spcBef>
              <a:spcAft>
                <a:spcPts val="0"/>
              </a:spcAft>
              <a:buFont typeface="+mj-lt"/>
              <a:buAutoNum type="arabicPeriod"/>
            </a:pPr>
            <a:r>
              <a:rPr lang="en-US" sz="1300" dirty="0" err="1">
                <a:latin typeface="Times New Roman" panose="02020603050405020304" pitchFamily="18" charset="0"/>
                <a:ea typeface="Times New Roman" panose="02020603050405020304" pitchFamily="18" charset="0"/>
                <a:cs typeface="Times New Roman" panose="02020603050405020304" pitchFamily="18" charset="0"/>
              </a:rPr>
              <a:t>Wiedenbeck</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M.E., David, A. J., </a:t>
            </a:r>
            <a:r>
              <a:rPr lang="en-US" sz="1300" dirty="0" err="1">
                <a:latin typeface="Times New Roman" panose="02020603050405020304" pitchFamily="18" charset="0"/>
                <a:ea typeface="Times New Roman" panose="02020603050405020304" pitchFamily="18" charset="0"/>
                <a:cs typeface="Times New Roman" panose="02020603050405020304" pitchFamily="18" charset="0"/>
              </a:rPr>
              <a:t>Leske</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R. A., </a:t>
            </a:r>
            <a:r>
              <a:rPr lang="en-US" sz="1300" dirty="0" err="1">
                <a:latin typeface="Times New Roman" panose="02020603050405020304" pitchFamily="18" charset="0"/>
                <a:ea typeface="Times New Roman" panose="02020603050405020304" pitchFamily="18" charset="0"/>
                <a:cs typeface="Times New Roman" panose="02020603050405020304" pitchFamily="18" charset="0"/>
              </a:rPr>
              <a:t>Binns</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W. R., Cohen, C. M. S., Cummings, A. C., et. al., “The Level of Solar Modulation of Galactic Cosmic Rays from 1997 to 2005 as Derived from ACE Measurements of Elemental Energy Spectra,” </a:t>
            </a:r>
            <a:r>
              <a:rPr lang="en-US" sz="1300" i="1" dirty="0">
                <a:latin typeface="Times New Roman" panose="02020603050405020304" pitchFamily="18" charset="0"/>
                <a:ea typeface="Times New Roman" panose="02020603050405020304" pitchFamily="18" charset="0"/>
                <a:cs typeface="Times New Roman" panose="02020603050405020304" pitchFamily="18" charset="0"/>
              </a:rPr>
              <a:t>29th International Cosmic Ray Conference</a:t>
            </a:r>
            <a:r>
              <a:rPr lang="en-US" sz="1300" dirty="0">
                <a:latin typeface="Times New Roman" panose="02020603050405020304" pitchFamily="18" charset="0"/>
                <a:ea typeface="Times New Roman" panose="02020603050405020304" pitchFamily="18" charset="0"/>
                <a:cs typeface="Times New Roman" panose="02020603050405020304" pitchFamily="18" charset="0"/>
              </a:rPr>
              <a:t>, Vol. 00, Pune, 2005, pp. 101–104</a:t>
            </a:r>
            <a:r>
              <a:rPr lang="en-US" sz="1300"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nSpc>
                <a:spcPct val="120000"/>
              </a:lnSpc>
              <a:spcBef>
                <a:spcPts val="0"/>
              </a:spcBef>
              <a:buFont typeface="+mj-lt"/>
              <a:buAutoNum type="arabicPeriod"/>
            </a:pPr>
            <a:r>
              <a:rPr lang="en-US" sz="1300" dirty="0" smtClean="0">
                <a:latin typeface="Times New Roman" panose="02020603050405020304" pitchFamily="18" charset="0"/>
                <a:cs typeface="Times New Roman" panose="02020603050405020304" pitchFamily="18" charset="0"/>
              </a:rPr>
              <a:t>Patrick M. O'Neill; “Badhwar–O'Neill 2010 Galactic Cosmic Ray Flux Model—Revised,” </a:t>
            </a:r>
            <a:r>
              <a:rPr lang="en-US" sz="1300" dirty="0">
                <a:latin typeface="Times New Roman" panose="02020603050405020304" pitchFamily="18" charset="0"/>
                <a:cs typeface="Times New Roman" panose="02020603050405020304" pitchFamily="18" charset="0"/>
                <a:hlinkClick r:id="rId2"/>
              </a:rPr>
              <a:t>IEEE Transactions on Nuclear Science</a:t>
            </a:r>
            <a:r>
              <a:rPr lang="en-US" sz="1300" dirty="0">
                <a:latin typeface="Times New Roman" panose="02020603050405020304" pitchFamily="18" charset="0"/>
                <a:cs typeface="Times New Roman" panose="02020603050405020304" pitchFamily="18" charset="0"/>
              </a:rPr>
              <a:t> ( Volume: 57, </a:t>
            </a:r>
            <a:r>
              <a:rPr lang="en-US" sz="1300" dirty="0">
                <a:latin typeface="Times New Roman" panose="02020603050405020304" pitchFamily="18" charset="0"/>
                <a:cs typeface="Times New Roman" panose="02020603050405020304" pitchFamily="18" charset="0"/>
                <a:hlinkClick r:id="rId3"/>
              </a:rPr>
              <a:t>Issue: 6</a:t>
            </a:r>
            <a:r>
              <a:rPr lang="en-US" sz="1300" dirty="0">
                <a:latin typeface="Times New Roman" panose="02020603050405020304" pitchFamily="18" charset="0"/>
                <a:cs typeface="Times New Roman" panose="02020603050405020304" pitchFamily="18" charset="0"/>
              </a:rPr>
              <a:t>, Dec. 2010 </a:t>
            </a:r>
            <a:r>
              <a:rPr lang="en-US" sz="1300" dirty="0" smtClean="0">
                <a:latin typeface="Times New Roman" panose="02020603050405020304" pitchFamily="18" charset="0"/>
                <a:cs typeface="Times New Roman" panose="02020603050405020304" pitchFamily="18" charset="0"/>
              </a:rPr>
              <a:t>).</a:t>
            </a:r>
          </a:p>
          <a:p>
            <a:pPr marL="342900" indent="-342900">
              <a:lnSpc>
                <a:spcPct val="120000"/>
              </a:lnSpc>
              <a:spcBef>
                <a:spcPts val="0"/>
              </a:spcBef>
              <a:buFont typeface="+mj-lt"/>
              <a:buAutoNum type="arabicPeriod"/>
            </a:pPr>
            <a:r>
              <a:rPr lang="en-US" sz="1300" dirty="0">
                <a:latin typeface="Times New Roman" panose="02020603050405020304" pitchFamily="18" charset="0"/>
                <a:cs typeface="Times New Roman" panose="02020603050405020304" pitchFamily="18" charset="0"/>
              </a:rPr>
              <a:t>Pat M. </a:t>
            </a:r>
            <a:r>
              <a:rPr lang="en-US" sz="1300" dirty="0" smtClean="0">
                <a:latin typeface="Times New Roman" panose="02020603050405020304" pitchFamily="18" charset="0"/>
                <a:cs typeface="Times New Roman" panose="02020603050405020304" pitchFamily="18" charset="0"/>
              </a:rPr>
              <a:t>O'Neill, </a:t>
            </a:r>
            <a:r>
              <a:rPr lang="en-US" sz="1300" dirty="0">
                <a:latin typeface="Times New Roman" panose="02020603050405020304" pitchFamily="18" charset="0"/>
                <a:cs typeface="Times New Roman" panose="02020603050405020304" pitchFamily="18" charset="0"/>
              </a:rPr>
              <a:t>Myung-</a:t>
            </a:r>
            <a:r>
              <a:rPr lang="en-US" sz="1300" dirty="0" err="1">
                <a:latin typeface="Times New Roman" panose="02020603050405020304" pitchFamily="18" charset="0"/>
                <a:cs typeface="Times New Roman" panose="02020603050405020304" pitchFamily="18" charset="0"/>
              </a:rPr>
              <a:t>Hee</a:t>
            </a:r>
            <a:r>
              <a:rPr lang="en-US" sz="1300" dirty="0">
                <a:latin typeface="Times New Roman" panose="02020603050405020304" pitchFamily="18" charset="0"/>
                <a:cs typeface="Times New Roman" panose="02020603050405020304" pitchFamily="18" charset="0"/>
              </a:rPr>
              <a:t> Y. Kim; "BADHWAR-O’NEILL 2011 GALACTIC COSMIC RAY MODEL UPDATE AND FUTURE IMPROVEMENTS“, </a:t>
            </a:r>
            <a:r>
              <a:rPr lang="en-US" sz="1300" dirty="0">
                <a:latin typeface="Times New Roman" panose="02020603050405020304" pitchFamily="18" charset="0"/>
                <a:cs typeface="Times New Roman" panose="02020603050405020304" pitchFamily="18" charset="0"/>
                <a:hlinkClick r:id="rId4"/>
              </a:rPr>
              <a:t>https://</a:t>
            </a:r>
            <a:r>
              <a:rPr lang="en-US" sz="1300" dirty="0" smtClean="0">
                <a:latin typeface="Times New Roman" panose="02020603050405020304" pitchFamily="18" charset="0"/>
                <a:cs typeface="Times New Roman" panose="02020603050405020304" pitchFamily="18" charset="0"/>
                <a:hlinkClick r:id="rId4"/>
              </a:rPr>
              <a:t>www.hou.usra.edu/meetings/hrp2014/pdf/3015.pdf</a:t>
            </a:r>
            <a:r>
              <a:rPr lang="en-US" sz="1300" dirty="0" smtClean="0">
                <a:latin typeface="Times New Roman" panose="02020603050405020304" pitchFamily="18" charset="0"/>
                <a:cs typeface="Times New Roman" panose="02020603050405020304" pitchFamily="18" charset="0"/>
              </a:rPr>
              <a:t>.</a:t>
            </a:r>
          </a:p>
          <a:p>
            <a:pPr marL="342900" indent="-342900">
              <a:lnSpc>
                <a:spcPct val="120000"/>
              </a:lnSpc>
              <a:spcBef>
                <a:spcPts val="0"/>
              </a:spcBef>
              <a:buFont typeface="+mj-lt"/>
              <a:buAutoNum type="arabicPeriod"/>
            </a:pPr>
            <a:r>
              <a:rPr lang="en-US" sz="1300" dirty="0">
                <a:latin typeface="Times New Roman" panose="02020603050405020304" pitchFamily="18" charset="0"/>
                <a:cs typeface="Times New Roman" panose="02020603050405020304" pitchFamily="18" charset="0"/>
              </a:rPr>
              <a:t>Myung‐</a:t>
            </a:r>
            <a:r>
              <a:rPr lang="en-US" sz="1300" dirty="0" err="1">
                <a:latin typeface="Times New Roman" panose="02020603050405020304" pitchFamily="18" charset="0"/>
                <a:cs typeface="Times New Roman" panose="02020603050405020304" pitchFamily="18" charset="0"/>
              </a:rPr>
              <a:t>Hee</a:t>
            </a:r>
            <a:r>
              <a:rPr lang="en-US" sz="1300" dirty="0">
                <a:latin typeface="Times New Roman" panose="02020603050405020304" pitchFamily="18" charset="0"/>
                <a:cs typeface="Times New Roman" panose="02020603050405020304" pitchFamily="18" charset="0"/>
              </a:rPr>
              <a:t> Y. </a:t>
            </a:r>
            <a:r>
              <a:rPr lang="en-US" sz="1300" dirty="0" smtClean="0">
                <a:latin typeface="Times New Roman" panose="02020603050405020304" pitchFamily="18" charset="0"/>
                <a:cs typeface="Times New Roman" panose="02020603050405020304" pitchFamily="18" charset="0"/>
              </a:rPr>
              <a:t>Kim </a:t>
            </a:r>
            <a:r>
              <a:rPr lang="en-US" sz="1300" dirty="0">
                <a:latin typeface="Times New Roman" panose="02020603050405020304" pitchFamily="18" charset="0"/>
                <a:cs typeface="Times New Roman" panose="02020603050405020304" pitchFamily="18" charset="0"/>
              </a:rPr>
              <a:t>, Patrick M. </a:t>
            </a:r>
            <a:r>
              <a:rPr lang="en-US" sz="1300" dirty="0" smtClean="0">
                <a:latin typeface="Times New Roman" panose="02020603050405020304" pitchFamily="18" charset="0"/>
                <a:cs typeface="Times New Roman" panose="02020603050405020304" pitchFamily="18" charset="0"/>
              </a:rPr>
              <a:t>O’Neill </a:t>
            </a:r>
            <a:r>
              <a:rPr lang="en-US" sz="1300" dirty="0">
                <a:latin typeface="Times New Roman" panose="02020603050405020304" pitchFamily="18" charset="0"/>
                <a:cs typeface="Times New Roman" panose="02020603050405020304" pitchFamily="18" charset="0"/>
              </a:rPr>
              <a:t>, Tony C. </a:t>
            </a:r>
            <a:r>
              <a:rPr lang="en-US" sz="1300" dirty="0" err="1" smtClean="0">
                <a:latin typeface="Times New Roman" panose="02020603050405020304" pitchFamily="18" charset="0"/>
                <a:cs typeface="Times New Roman" panose="02020603050405020304" pitchFamily="18" charset="0"/>
              </a:rPr>
              <a:t>Slaba</a:t>
            </a: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Implementing Badhwar‐O’Neill Galactic Cosmic Ray Model for the Analysis of Space Radiation Exposure,” </a:t>
            </a:r>
            <a:r>
              <a:rPr lang="en-US" sz="1300" dirty="0">
                <a:latin typeface="Times New Roman" panose="02020603050405020304" pitchFamily="18" charset="0"/>
                <a:cs typeface="Times New Roman" panose="02020603050405020304" pitchFamily="18" charset="0"/>
                <a:hlinkClick r:id="rId5"/>
              </a:rPr>
              <a:t>https://</a:t>
            </a:r>
            <a:r>
              <a:rPr lang="en-US" sz="1300" dirty="0" smtClean="0">
                <a:latin typeface="Times New Roman" panose="02020603050405020304" pitchFamily="18" charset="0"/>
                <a:cs typeface="Times New Roman" panose="02020603050405020304" pitchFamily="18" charset="0"/>
                <a:hlinkClick r:id="rId5"/>
              </a:rPr>
              <a:t>ntrs.nasa.gov/archive/nasa/casi.ntrs.nasa.gov/20140009922.pdf</a:t>
            </a:r>
            <a:r>
              <a:rPr lang="en-US" sz="1300" dirty="0">
                <a:latin typeface="Times New Roman" panose="02020603050405020304" pitchFamily="18" charset="0"/>
                <a:cs typeface="Times New Roman" panose="02020603050405020304" pitchFamily="18" charset="0"/>
              </a:rPr>
              <a:t>.</a:t>
            </a:r>
            <a:endParaRPr lang="en-US" sz="1300" dirty="0" smtClean="0">
              <a:latin typeface="Times New Roman" panose="02020603050405020304" pitchFamily="18" charset="0"/>
              <a:cs typeface="Times New Roman" panose="02020603050405020304" pitchFamily="18" charset="0"/>
            </a:endParaRPr>
          </a:p>
          <a:p>
            <a:pPr marL="342900" indent="-342900">
              <a:lnSpc>
                <a:spcPct val="120000"/>
              </a:lnSpc>
              <a:spcBef>
                <a:spcPts val="0"/>
              </a:spcBef>
              <a:buFont typeface="+mj-lt"/>
              <a:buAutoNum type="arabicPeriod"/>
            </a:pPr>
            <a:r>
              <a:rPr lang="en-US" sz="1300" dirty="0" err="1">
                <a:latin typeface="Times New Roman" panose="02020603050405020304" pitchFamily="18" charset="0"/>
                <a:cs typeface="Times New Roman" panose="02020603050405020304" pitchFamily="18" charset="0"/>
              </a:rPr>
              <a:t>Nymmik</a:t>
            </a:r>
            <a:r>
              <a:rPr lang="en-US" sz="1300" dirty="0">
                <a:latin typeface="Times New Roman" panose="02020603050405020304" pitchFamily="18" charset="0"/>
                <a:cs typeface="Times New Roman" panose="02020603050405020304" pitchFamily="18" charset="0"/>
              </a:rPr>
              <a:t> </a:t>
            </a:r>
            <a:r>
              <a:rPr lang="en-US" sz="1300" dirty="0" smtClean="0">
                <a:latin typeface="Times New Roman" panose="02020603050405020304" pitchFamily="18" charset="0"/>
                <a:cs typeface="Times New Roman" panose="02020603050405020304" pitchFamily="18" charset="0"/>
              </a:rPr>
              <a:t>R.A.; “</a:t>
            </a:r>
            <a:r>
              <a:rPr lang="en-US" sz="1300" dirty="0">
                <a:latin typeface="Times New Roman" panose="02020603050405020304" pitchFamily="18" charset="0"/>
                <a:cs typeface="Times New Roman" panose="02020603050405020304" pitchFamily="18" charset="0"/>
              </a:rPr>
              <a:t>Radiation environment induced by cosmic ray particle fluxes in the International Space Station orbit according to recent galactic and solar cosmic ray </a:t>
            </a:r>
            <a:r>
              <a:rPr lang="en-US" sz="1300" dirty="0" smtClean="0">
                <a:latin typeface="Times New Roman" panose="02020603050405020304" pitchFamily="18" charset="0"/>
                <a:cs typeface="Times New Roman" panose="02020603050405020304" pitchFamily="18" charset="0"/>
              </a:rPr>
              <a:t>models,” </a:t>
            </a:r>
            <a:r>
              <a:rPr lang="en-US" sz="1300" dirty="0" err="1">
                <a:latin typeface="Times New Roman" panose="02020603050405020304" pitchFamily="18" charset="0"/>
                <a:cs typeface="Times New Roman" panose="02020603050405020304" pitchFamily="18" charset="0"/>
              </a:rPr>
              <a:t>Adv</a:t>
            </a:r>
            <a:r>
              <a:rPr lang="en-US" sz="1300" dirty="0">
                <a:latin typeface="Times New Roman" panose="02020603050405020304" pitchFamily="18" charset="0"/>
                <a:cs typeface="Times New Roman" panose="02020603050405020304" pitchFamily="18" charset="0"/>
              </a:rPr>
              <a:t> Space Res</a:t>
            </a:r>
            <a:r>
              <a:rPr lang="en-US" sz="1300" u="sng"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1998;21(12):</a:t>
            </a:r>
            <a:r>
              <a:rPr lang="en-US" sz="1300" dirty="0" smtClean="0">
                <a:latin typeface="Times New Roman" panose="02020603050405020304" pitchFamily="18" charset="0"/>
                <a:cs typeface="Times New Roman" panose="02020603050405020304" pitchFamily="18" charset="0"/>
              </a:rPr>
              <a:t>1689-98.</a:t>
            </a:r>
          </a:p>
          <a:p>
            <a:pPr marL="342900" indent="-342900">
              <a:lnSpc>
                <a:spcPct val="120000"/>
              </a:lnSpc>
              <a:spcBef>
                <a:spcPts val="0"/>
              </a:spcBef>
              <a:buFont typeface="+mj-lt"/>
              <a:buAutoNum type="arabicPeriod"/>
            </a:pPr>
            <a:r>
              <a:rPr lang="en-US" sz="1300" dirty="0" smtClean="0">
                <a:latin typeface="Times New Roman" panose="02020603050405020304" pitchFamily="18" charset="0"/>
                <a:cs typeface="Times New Roman" panose="02020603050405020304" pitchFamily="18" charset="0"/>
              </a:rPr>
              <a:t>N</a:t>
            </a:r>
            <a:r>
              <a:rPr lang="en-US" sz="1300" dirty="0">
                <a:latin typeface="Times New Roman" panose="02020603050405020304" pitchFamily="18" charset="0"/>
                <a:cs typeface="Times New Roman" panose="02020603050405020304" pitchFamily="18" charset="0"/>
              </a:rPr>
              <a:t>. V. </a:t>
            </a:r>
            <a:r>
              <a:rPr lang="en-US" sz="1300" dirty="0" err="1" smtClean="0">
                <a:latin typeface="Times New Roman" panose="02020603050405020304" pitchFamily="18" charset="0"/>
                <a:cs typeface="Times New Roman" panose="02020603050405020304" pitchFamily="18" charset="0"/>
              </a:rPr>
              <a:t>Kuznetsov</a:t>
            </a:r>
            <a:r>
              <a:rPr lang="en-US" sz="1300" dirty="0" smtClean="0">
                <a:latin typeface="Times New Roman" panose="02020603050405020304" pitchFamily="18" charset="0"/>
                <a:cs typeface="Times New Roman" panose="02020603050405020304" pitchFamily="18" charset="0"/>
              </a:rPr>
              <a:t>, H</a:t>
            </a:r>
            <a:r>
              <a:rPr lang="en-US" sz="1300" dirty="0">
                <a:latin typeface="Times New Roman" panose="02020603050405020304" pitchFamily="18" charset="0"/>
                <a:cs typeface="Times New Roman" panose="02020603050405020304" pitchFamily="18" charset="0"/>
              </a:rPr>
              <a:t>. </a:t>
            </a:r>
            <a:r>
              <a:rPr lang="en-US" sz="1300" dirty="0" smtClean="0">
                <a:latin typeface="Times New Roman" panose="02020603050405020304" pitchFamily="18" charset="0"/>
                <a:cs typeface="Times New Roman" panose="02020603050405020304" pitchFamily="18" charset="0"/>
              </a:rPr>
              <a:t>Popova, M</a:t>
            </a:r>
            <a:r>
              <a:rPr lang="en-US" sz="1300" dirty="0">
                <a:latin typeface="Times New Roman" panose="02020603050405020304" pitchFamily="18" charset="0"/>
                <a:cs typeface="Times New Roman" panose="02020603050405020304" pitchFamily="18" charset="0"/>
              </a:rPr>
              <a:t>. I. </a:t>
            </a:r>
            <a:r>
              <a:rPr lang="en-US" sz="1300" dirty="0" err="1" smtClean="0">
                <a:latin typeface="Times New Roman" panose="02020603050405020304" pitchFamily="18" charset="0"/>
                <a:cs typeface="Times New Roman" panose="02020603050405020304" pitchFamily="18" charset="0"/>
              </a:rPr>
              <a:t>Panasyuk</a:t>
            </a:r>
            <a:r>
              <a:rPr lang="en-US" sz="1300" dirty="0" smtClean="0">
                <a:latin typeface="Times New Roman" panose="02020603050405020304" pitchFamily="18" charset="0"/>
                <a:cs typeface="Times New Roman" panose="02020603050405020304" pitchFamily="18" charset="0"/>
              </a:rPr>
              <a:t>;  “Empirical </a:t>
            </a:r>
            <a:r>
              <a:rPr lang="en-US" sz="1300" dirty="0">
                <a:latin typeface="Times New Roman" panose="02020603050405020304" pitchFamily="18" charset="0"/>
                <a:cs typeface="Times New Roman" panose="02020603050405020304" pitchFamily="18" charset="0"/>
              </a:rPr>
              <a:t>model of long-time variations of galactic cosmic ray particle </a:t>
            </a:r>
            <a:r>
              <a:rPr lang="en-US" sz="1300" dirty="0" smtClean="0">
                <a:latin typeface="Times New Roman" panose="02020603050405020304" pitchFamily="18" charset="0"/>
                <a:cs typeface="Times New Roman" panose="02020603050405020304" pitchFamily="18" charset="0"/>
              </a:rPr>
              <a:t>fluxes.” Journal of Geophysical Research, Space Physics, Volume </a:t>
            </a:r>
            <a:r>
              <a:rPr lang="en-US" sz="1300" dirty="0">
                <a:latin typeface="Times New Roman" panose="02020603050405020304" pitchFamily="18" charset="0"/>
                <a:cs typeface="Times New Roman" panose="02020603050405020304" pitchFamily="18" charset="0"/>
              </a:rPr>
              <a:t>122, Issue </a:t>
            </a:r>
            <a:r>
              <a:rPr lang="en-US" sz="1300" dirty="0" smtClean="0">
                <a:latin typeface="Times New Roman" panose="02020603050405020304" pitchFamily="18" charset="0"/>
                <a:cs typeface="Times New Roman" panose="02020603050405020304" pitchFamily="18" charset="0"/>
              </a:rPr>
              <a:t>2, February 2017,</a:t>
            </a:r>
            <a:r>
              <a:rPr lang="en-US" sz="1300" dirty="0">
                <a:latin typeface="Times New Roman" panose="02020603050405020304" pitchFamily="18" charset="0"/>
                <a:cs typeface="Times New Roman" panose="02020603050405020304" pitchFamily="18" charset="0"/>
              </a:rPr>
              <a:t> </a:t>
            </a:r>
            <a:r>
              <a:rPr lang="en-US" sz="1300" dirty="0" smtClean="0">
                <a:latin typeface="Times New Roman" panose="02020603050405020304" pitchFamily="18" charset="0"/>
                <a:cs typeface="Times New Roman" panose="02020603050405020304" pitchFamily="18" charset="0"/>
              </a:rPr>
              <a:t>pp.1463–1472.</a:t>
            </a:r>
          </a:p>
          <a:p>
            <a:pPr marL="342900" indent="-342900">
              <a:lnSpc>
                <a:spcPct val="120000"/>
              </a:lnSpc>
              <a:spcBef>
                <a:spcPts val="0"/>
              </a:spcBef>
              <a:buFont typeface="+mj-lt"/>
              <a:buAutoNum type="arabicPeriod"/>
            </a:pPr>
            <a:r>
              <a:rPr lang="en-US" sz="1300" dirty="0" smtClean="0">
                <a:latin typeface="Times New Roman" panose="02020603050405020304" pitchFamily="18" charset="0"/>
                <a:cs typeface="Times New Roman" panose="02020603050405020304" pitchFamily="18" charset="0"/>
              </a:rPr>
              <a:t>M</a:t>
            </a:r>
            <a:r>
              <a:rPr lang="en-US" sz="1300" dirty="0">
                <a:latin typeface="Times New Roman" panose="02020603050405020304" pitchFamily="18" charset="0"/>
                <a:cs typeface="Times New Roman" panose="02020603050405020304" pitchFamily="18" charset="0"/>
              </a:rPr>
              <a:t>. A. </a:t>
            </a:r>
            <a:r>
              <a:rPr lang="en-US" sz="1300" dirty="0" err="1">
                <a:latin typeface="Times New Roman" panose="02020603050405020304" pitchFamily="18" charset="0"/>
                <a:cs typeface="Times New Roman" panose="02020603050405020304" pitchFamily="18" charset="0"/>
              </a:rPr>
              <a:t>Dayeh</a:t>
            </a: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M. I. </a:t>
            </a:r>
            <a:r>
              <a:rPr lang="en-US" sz="1300" dirty="0" smtClean="0">
                <a:latin typeface="Times New Roman" panose="02020603050405020304" pitchFamily="18" charset="0"/>
                <a:cs typeface="Times New Roman" panose="02020603050405020304" pitchFamily="18" charset="0"/>
              </a:rPr>
              <a:t>Desai, </a:t>
            </a:r>
            <a:r>
              <a:rPr lang="en-US" sz="1300" dirty="0">
                <a:latin typeface="Times New Roman" panose="02020603050405020304" pitchFamily="18" charset="0"/>
                <a:cs typeface="Times New Roman" panose="02020603050405020304" pitchFamily="18" charset="0"/>
              </a:rPr>
              <a:t>K. </a:t>
            </a:r>
            <a:r>
              <a:rPr lang="en-US" sz="1300" dirty="0" err="1">
                <a:latin typeface="Times New Roman" panose="02020603050405020304" pitchFamily="18" charset="0"/>
                <a:cs typeface="Times New Roman" panose="02020603050405020304" pitchFamily="18" charset="0"/>
              </a:rPr>
              <a:t>Kozarev</a:t>
            </a: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N. A. </a:t>
            </a:r>
            <a:r>
              <a:rPr lang="en-US" sz="1300" dirty="0" err="1">
                <a:latin typeface="Times New Roman" panose="02020603050405020304" pitchFamily="18" charset="0"/>
                <a:cs typeface="Times New Roman" panose="02020603050405020304" pitchFamily="18" charset="0"/>
              </a:rPr>
              <a:t>Schwadron</a:t>
            </a: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L. W. </a:t>
            </a:r>
            <a:r>
              <a:rPr lang="en-US" sz="1300" dirty="0" err="1" smtClean="0">
                <a:latin typeface="Times New Roman" panose="02020603050405020304" pitchFamily="18" charset="0"/>
                <a:cs typeface="Times New Roman" panose="02020603050405020304" pitchFamily="18" charset="0"/>
              </a:rPr>
              <a:t>Townsend,M</a:t>
            </a:r>
            <a:r>
              <a:rPr lang="en-US" sz="1300" dirty="0">
                <a:latin typeface="Times New Roman" panose="02020603050405020304" pitchFamily="18" charset="0"/>
                <a:cs typeface="Times New Roman" panose="02020603050405020304" pitchFamily="18" charset="0"/>
              </a:rPr>
              <a:t>. </a:t>
            </a:r>
            <a:r>
              <a:rPr lang="en-US" sz="1300" dirty="0" err="1" smtClean="0">
                <a:latin typeface="Times New Roman" panose="02020603050405020304" pitchFamily="18" charset="0"/>
                <a:cs typeface="Times New Roman" panose="02020603050405020304" pitchFamily="18" charset="0"/>
              </a:rPr>
              <a:t>PourArsalan</a:t>
            </a:r>
            <a:r>
              <a:rPr lang="en-US" sz="1300" dirty="0" smtClean="0">
                <a:latin typeface="Times New Roman" panose="02020603050405020304" pitchFamily="18" charset="0"/>
                <a:cs typeface="Times New Roman" panose="02020603050405020304" pitchFamily="18" charset="0"/>
              </a:rPr>
              <a:t>, C</a:t>
            </a:r>
            <a:r>
              <a:rPr lang="en-US" sz="1300" dirty="0">
                <a:latin typeface="Times New Roman" panose="02020603050405020304" pitchFamily="18" charset="0"/>
                <a:cs typeface="Times New Roman" panose="02020603050405020304" pitchFamily="18" charset="0"/>
              </a:rPr>
              <a:t>. </a:t>
            </a:r>
            <a:r>
              <a:rPr lang="en-US" sz="1300" dirty="0" smtClean="0">
                <a:latin typeface="Times New Roman" panose="02020603050405020304" pitchFamily="18" charset="0"/>
                <a:cs typeface="Times New Roman" panose="02020603050405020304" pitchFamily="18" charset="0"/>
              </a:rPr>
              <a:t>Zeitlin, and </a:t>
            </a:r>
            <a:r>
              <a:rPr lang="en-US" sz="1300" dirty="0">
                <a:latin typeface="Times New Roman" panose="02020603050405020304" pitchFamily="18" charset="0"/>
                <a:cs typeface="Times New Roman" panose="02020603050405020304" pitchFamily="18" charset="0"/>
              </a:rPr>
              <a:t>R. B. </a:t>
            </a:r>
            <a:r>
              <a:rPr lang="en-US" sz="1300" dirty="0" smtClean="0">
                <a:latin typeface="Times New Roman" panose="02020603050405020304" pitchFamily="18" charset="0"/>
                <a:cs typeface="Times New Roman" panose="02020603050405020304" pitchFamily="18" charset="0"/>
              </a:rPr>
              <a:t>Hatcher;  “</a:t>
            </a:r>
            <a:r>
              <a:rPr lang="en-US" sz="1300" dirty="0">
                <a:latin typeface="Times New Roman" panose="02020603050405020304" pitchFamily="18" charset="0"/>
                <a:cs typeface="Times New Roman" panose="02020603050405020304" pitchFamily="18" charset="0"/>
              </a:rPr>
              <a:t>Modeling proton intensity </a:t>
            </a:r>
            <a:r>
              <a:rPr lang="en-US" sz="1300" dirty="0" smtClean="0">
                <a:latin typeface="Times New Roman" panose="02020603050405020304" pitchFamily="18" charset="0"/>
                <a:cs typeface="Times New Roman" panose="02020603050405020304" pitchFamily="18" charset="0"/>
              </a:rPr>
              <a:t>gradients and </a:t>
            </a:r>
            <a:r>
              <a:rPr lang="en-US" sz="1300" dirty="0">
                <a:latin typeface="Times New Roman" panose="02020603050405020304" pitchFamily="18" charset="0"/>
                <a:cs typeface="Times New Roman" panose="02020603050405020304" pitchFamily="18" charset="0"/>
              </a:rPr>
              <a:t>radiation dose equivalents in the </a:t>
            </a:r>
            <a:r>
              <a:rPr lang="en-US" sz="1300" dirty="0" smtClean="0">
                <a:latin typeface="Times New Roman" panose="02020603050405020304" pitchFamily="18" charset="0"/>
                <a:cs typeface="Times New Roman" panose="02020603050405020304" pitchFamily="18" charset="0"/>
              </a:rPr>
              <a:t>inner heliosphere </a:t>
            </a:r>
            <a:r>
              <a:rPr lang="en-US" sz="1300" dirty="0">
                <a:latin typeface="Times New Roman" panose="02020603050405020304" pitchFamily="18" charset="0"/>
                <a:cs typeface="Times New Roman" panose="02020603050405020304" pitchFamily="18" charset="0"/>
              </a:rPr>
              <a:t>using EMMREM: May </a:t>
            </a:r>
            <a:r>
              <a:rPr lang="en-US" sz="1300" dirty="0" smtClean="0">
                <a:latin typeface="Times New Roman" panose="02020603050405020304" pitchFamily="18" charset="0"/>
                <a:cs typeface="Times New Roman" panose="02020603050405020304" pitchFamily="18" charset="0"/>
              </a:rPr>
              <a:t>2003 solar events,” </a:t>
            </a:r>
            <a:r>
              <a:rPr lang="en-US" sz="1300" dirty="0">
                <a:latin typeface="Times New Roman" panose="02020603050405020304" pitchFamily="18" charset="0"/>
                <a:cs typeface="Times New Roman" panose="02020603050405020304" pitchFamily="18" charset="0"/>
              </a:rPr>
              <a:t>SPACE WEATHER, VOL. 8, S00E07, doi:10.1029/2009SW000566, </a:t>
            </a:r>
            <a:r>
              <a:rPr lang="en-US" sz="1300" dirty="0" smtClean="0">
                <a:latin typeface="Times New Roman" panose="02020603050405020304" pitchFamily="18" charset="0"/>
                <a:cs typeface="Times New Roman" panose="02020603050405020304" pitchFamily="18" charset="0"/>
              </a:rPr>
              <a:t>2010 .</a:t>
            </a:r>
          </a:p>
          <a:p>
            <a:pPr marL="342900" indent="-342900">
              <a:lnSpc>
                <a:spcPct val="120000"/>
              </a:lnSpc>
              <a:spcBef>
                <a:spcPts val="0"/>
              </a:spcBef>
              <a:buFont typeface="+mj-lt"/>
              <a:buAutoNum type="arabicPeriod"/>
            </a:pPr>
            <a:r>
              <a:rPr lang="en-US" sz="1300" dirty="0" smtClean="0">
                <a:latin typeface="Times New Roman" panose="02020603050405020304" pitchFamily="18" charset="0"/>
                <a:cs typeface="Times New Roman" panose="02020603050405020304" pitchFamily="18" charset="0"/>
              </a:rPr>
              <a:t>D</a:t>
            </a:r>
            <a:r>
              <a:rPr lang="en-US" sz="1300" dirty="0">
                <a:latin typeface="Times New Roman" panose="02020603050405020304" pitchFamily="18" charset="0"/>
                <a:cs typeface="Times New Roman" panose="02020603050405020304" pitchFamily="18" charset="0"/>
              </a:rPr>
              <a:t>. </a:t>
            </a:r>
            <a:r>
              <a:rPr lang="en-US" sz="1300" dirty="0" smtClean="0">
                <a:latin typeface="Times New Roman" panose="02020603050405020304" pitchFamily="18" charset="0"/>
                <a:cs typeface="Times New Roman" panose="02020603050405020304" pitchFamily="18" charset="0"/>
              </a:rPr>
              <a:t>Lario, </a:t>
            </a:r>
            <a:r>
              <a:rPr lang="en-US" sz="1300" dirty="0">
                <a:latin typeface="Times New Roman" panose="02020603050405020304" pitchFamily="18" charset="0"/>
                <a:cs typeface="Times New Roman" panose="02020603050405020304" pitchFamily="18" charset="0"/>
              </a:rPr>
              <a:t>A. </a:t>
            </a:r>
            <a:r>
              <a:rPr lang="en-US" sz="1300" dirty="0" err="1" smtClean="0">
                <a:latin typeface="Times New Roman" panose="02020603050405020304" pitchFamily="18" charset="0"/>
                <a:cs typeface="Times New Roman" panose="02020603050405020304" pitchFamily="18" charset="0"/>
              </a:rPr>
              <a:t>Aran</a:t>
            </a: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R. </a:t>
            </a:r>
            <a:r>
              <a:rPr lang="en-US" sz="1300" dirty="0" err="1" smtClean="0">
                <a:latin typeface="Times New Roman" panose="02020603050405020304" pitchFamily="18" charset="0"/>
                <a:cs typeface="Times New Roman" panose="02020603050405020304" pitchFamily="18" charset="0"/>
              </a:rPr>
              <a:t>G´omez</a:t>
            </a:r>
            <a:r>
              <a:rPr lang="en-US" sz="1300" dirty="0" smtClean="0">
                <a:latin typeface="Times New Roman" panose="02020603050405020304" pitchFamily="18" charset="0"/>
                <a:cs typeface="Times New Roman" panose="02020603050405020304" pitchFamily="18" charset="0"/>
              </a:rPr>
              <a:t>-Herrero, </a:t>
            </a:r>
            <a:r>
              <a:rPr lang="en-US" sz="1300" dirty="0">
                <a:latin typeface="Times New Roman" panose="02020603050405020304" pitchFamily="18" charset="0"/>
                <a:cs typeface="Times New Roman" panose="02020603050405020304" pitchFamily="18" charset="0"/>
              </a:rPr>
              <a:t>N. </a:t>
            </a:r>
            <a:r>
              <a:rPr lang="en-US" sz="1300" dirty="0" err="1" smtClean="0">
                <a:latin typeface="Times New Roman" panose="02020603050405020304" pitchFamily="18" charset="0"/>
                <a:cs typeface="Times New Roman" panose="02020603050405020304" pitchFamily="18" charset="0"/>
              </a:rPr>
              <a:t>Dresing</a:t>
            </a: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B. </a:t>
            </a:r>
            <a:r>
              <a:rPr lang="en-US" sz="1300" dirty="0" smtClean="0">
                <a:latin typeface="Times New Roman" panose="02020603050405020304" pitchFamily="18" charset="0"/>
                <a:cs typeface="Times New Roman" panose="02020603050405020304" pitchFamily="18" charset="0"/>
              </a:rPr>
              <a:t>Heber, </a:t>
            </a:r>
            <a:r>
              <a:rPr lang="en-US" sz="1300" dirty="0">
                <a:latin typeface="Times New Roman" panose="02020603050405020304" pitchFamily="18" charset="0"/>
                <a:cs typeface="Times New Roman" panose="02020603050405020304" pitchFamily="18" charset="0"/>
              </a:rPr>
              <a:t>G. C. Ho1, R. B. </a:t>
            </a:r>
            <a:r>
              <a:rPr lang="en-US" sz="1300" dirty="0" smtClean="0">
                <a:latin typeface="Times New Roman" panose="02020603050405020304" pitchFamily="18" charset="0"/>
                <a:cs typeface="Times New Roman" panose="02020603050405020304" pitchFamily="18" charset="0"/>
              </a:rPr>
              <a:t>Decker, </a:t>
            </a:r>
            <a:r>
              <a:rPr lang="en-US" sz="1300" dirty="0">
                <a:latin typeface="Times New Roman" panose="02020603050405020304" pitchFamily="18" charset="0"/>
                <a:cs typeface="Times New Roman" panose="02020603050405020304" pitchFamily="18" charset="0"/>
              </a:rPr>
              <a:t>and E. C. </a:t>
            </a:r>
            <a:r>
              <a:rPr lang="en-US" sz="1300" dirty="0" err="1" smtClean="0">
                <a:latin typeface="Times New Roman" panose="02020603050405020304" pitchFamily="18" charset="0"/>
                <a:cs typeface="Times New Roman" panose="02020603050405020304" pitchFamily="18" charset="0"/>
              </a:rPr>
              <a:t>Roelof</a:t>
            </a: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LONGITUDINAL AND RADIAL DEPENDENCE OF SOLAR ENERGETIC </a:t>
            </a:r>
            <a:r>
              <a:rPr lang="en-US" sz="1300" dirty="0" smtClean="0">
                <a:latin typeface="Times New Roman" panose="02020603050405020304" pitchFamily="18" charset="0"/>
                <a:cs typeface="Times New Roman" panose="02020603050405020304" pitchFamily="18" charset="0"/>
              </a:rPr>
              <a:t>PARTICLE PEAK </a:t>
            </a:r>
            <a:r>
              <a:rPr lang="en-US" sz="1300" dirty="0">
                <a:latin typeface="Times New Roman" panose="02020603050405020304" pitchFamily="18" charset="0"/>
                <a:cs typeface="Times New Roman" panose="02020603050405020304" pitchFamily="18" charset="0"/>
              </a:rPr>
              <a:t>INTENSITIES: </a:t>
            </a:r>
            <a:r>
              <a:rPr lang="en-US" sz="1300" i="1" dirty="0">
                <a:latin typeface="Times New Roman" panose="02020603050405020304" pitchFamily="18" charset="0"/>
                <a:cs typeface="Times New Roman" panose="02020603050405020304" pitchFamily="18" charset="0"/>
              </a:rPr>
              <a:t>STEREO</a:t>
            </a:r>
            <a:r>
              <a:rPr lang="en-US" sz="1300" dirty="0">
                <a:latin typeface="Times New Roman" panose="02020603050405020304" pitchFamily="18" charset="0"/>
                <a:cs typeface="Times New Roman" panose="02020603050405020304" pitchFamily="18" charset="0"/>
              </a:rPr>
              <a:t>, </a:t>
            </a:r>
            <a:r>
              <a:rPr lang="en-US" sz="1300" i="1" dirty="0">
                <a:latin typeface="Times New Roman" panose="02020603050405020304" pitchFamily="18" charset="0"/>
                <a:cs typeface="Times New Roman" panose="02020603050405020304" pitchFamily="18" charset="0"/>
              </a:rPr>
              <a:t>ACE</a:t>
            </a:r>
            <a:r>
              <a:rPr lang="en-US" sz="1300" dirty="0">
                <a:latin typeface="Times New Roman" panose="02020603050405020304" pitchFamily="18" charset="0"/>
                <a:cs typeface="Times New Roman" panose="02020603050405020304" pitchFamily="18" charset="0"/>
              </a:rPr>
              <a:t>, </a:t>
            </a:r>
            <a:r>
              <a:rPr lang="en-US" sz="1300" i="1" dirty="0">
                <a:latin typeface="Times New Roman" panose="02020603050405020304" pitchFamily="18" charset="0"/>
                <a:cs typeface="Times New Roman" panose="02020603050405020304" pitchFamily="18" charset="0"/>
              </a:rPr>
              <a:t>SOHO</a:t>
            </a:r>
            <a:r>
              <a:rPr lang="en-US" sz="1300" dirty="0">
                <a:latin typeface="Times New Roman" panose="02020603050405020304" pitchFamily="18" charset="0"/>
                <a:cs typeface="Times New Roman" panose="02020603050405020304" pitchFamily="18" charset="0"/>
              </a:rPr>
              <a:t>, </a:t>
            </a:r>
            <a:r>
              <a:rPr lang="en-US" sz="1300" i="1" dirty="0">
                <a:latin typeface="Times New Roman" panose="02020603050405020304" pitchFamily="18" charset="0"/>
                <a:cs typeface="Times New Roman" panose="02020603050405020304" pitchFamily="18" charset="0"/>
              </a:rPr>
              <a:t>GOES</a:t>
            </a:r>
            <a:r>
              <a:rPr lang="en-US" sz="1300" dirty="0">
                <a:latin typeface="Times New Roman" panose="02020603050405020304" pitchFamily="18" charset="0"/>
                <a:cs typeface="Times New Roman" panose="02020603050405020304" pitchFamily="18" charset="0"/>
              </a:rPr>
              <a:t>, AND </a:t>
            </a:r>
            <a:r>
              <a:rPr lang="en-US" sz="1300" i="1" dirty="0">
                <a:latin typeface="Times New Roman" panose="02020603050405020304" pitchFamily="18" charset="0"/>
                <a:cs typeface="Times New Roman" panose="02020603050405020304" pitchFamily="18" charset="0"/>
              </a:rPr>
              <a:t>MESSENGER </a:t>
            </a:r>
            <a:r>
              <a:rPr lang="en-US" sz="1300" dirty="0" smtClean="0">
                <a:latin typeface="Times New Roman" panose="02020603050405020304" pitchFamily="18" charset="0"/>
                <a:cs typeface="Times New Roman" panose="02020603050405020304" pitchFamily="18" charset="0"/>
              </a:rPr>
              <a:t>OBSERVATIONS,” </a:t>
            </a:r>
            <a:r>
              <a:rPr lang="en-US" sz="1300" dirty="0">
                <a:latin typeface="Times New Roman" panose="02020603050405020304" pitchFamily="18" charset="0"/>
                <a:cs typeface="Times New Roman" panose="02020603050405020304" pitchFamily="18" charset="0"/>
              </a:rPr>
              <a:t>The Astrophysical Journal, 767:41 (18pp), 10 April </a:t>
            </a:r>
            <a:r>
              <a:rPr lang="en-US" sz="1300" dirty="0" smtClean="0">
                <a:latin typeface="Times New Roman" panose="02020603050405020304" pitchFamily="18" charset="0"/>
                <a:cs typeface="Times New Roman" panose="02020603050405020304" pitchFamily="18" charset="0"/>
              </a:rPr>
              <a:t>2013. </a:t>
            </a:r>
          </a:p>
          <a:p>
            <a:pPr marL="342900" indent="-342900">
              <a:lnSpc>
                <a:spcPct val="120000"/>
              </a:lnSpc>
              <a:spcBef>
                <a:spcPts val="0"/>
              </a:spcBef>
              <a:buFont typeface="+mj-lt"/>
              <a:buAutoNum type="arabicPeriod"/>
            </a:pPr>
            <a:r>
              <a:rPr lang="en-US" sz="1300" dirty="0" smtClean="0">
                <a:latin typeface="Times New Roman" panose="02020603050405020304" pitchFamily="18" charset="0"/>
                <a:cs typeface="Times New Roman" panose="02020603050405020304" pitchFamily="18" charset="0"/>
              </a:rPr>
              <a:t>F.B</a:t>
            </a:r>
            <a:r>
              <a:rPr lang="en-US" sz="1300" dirty="0">
                <a:latin typeface="Times New Roman" panose="02020603050405020304" pitchFamily="18" charset="0"/>
                <a:cs typeface="Times New Roman" panose="02020603050405020304" pitchFamily="18" charset="0"/>
              </a:rPr>
              <a:t>. </a:t>
            </a:r>
            <a:r>
              <a:rPr lang="en-US" sz="1300" dirty="0" smtClean="0">
                <a:latin typeface="Times New Roman" panose="02020603050405020304" pitchFamily="18" charset="0"/>
                <a:cs typeface="Times New Roman" panose="02020603050405020304" pitchFamily="18" charset="0"/>
              </a:rPr>
              <a:t>McDonald, </a:t>
            </a:r>
            <a:r>
              <a:rPr lang="en-US" sz="1300" dirty="0">
                <a:latin typeface="Times New Roman" panose="02020603050405020304" pitchFamily="18" charset="0"/>
                <a:cs typeface="Times New Roman" panose="02020603050405020304" pitchFamily="18" charset="0"/>
              </a:rPr>
              <a:t>Z. </a:t>
            </a:r>
            <a:r>
              <a:rPr lang="en-US" sz="1300" dirty="0" err="1" smtClean="0">
                <a:latin typeface="Times New Roman" panose="02020603050405020304" pitchFamily="18" charset="0"/>
                <a:cs typeface="Times New Roman" panose="02020603050405020304" pitchFamily="18" charset="0"/>
              </a:rPr>
              <a:t>Fujii</a:t>
            </a: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B. </a:t>
            </a:r>
            <a:r>
              <a:rPr lang="en-US" sz="1300" dirty="0" smtClean="0">
                <a:latin typeface="Times New Roman" panose="02020603050405020304" pitchFamily="18" charset="0"/>
                <a:cs typeface="Times New Roman" panose="02020603050405020304" pitchFamily="18" charset="0"/>
              </a:rPr>
              <a:t>Heikkila, </a:t>
            </a:r>
            <a:r>
              <a:rPr lang="en-US" sz="1300" dirty="0">
                <a:latin typeface="Times New Roman" panose="02020603050405020304" pitchFamily="18" charset="0"/>
                <a:cs typeface="Times New Roman" panose="02020603050405020304" pitchFamily="18" charset="0"/>
              </a:rPr>
              <a:t>N. </a:t>
            </a:r>
            <a:r>
              <a:rPr lang="en-US" sz="1300" dirty="0" smtClean="0">
                <a:latin typeface="Times New Roman" panose="02020603050405020304" pitchFamily="18" charset="0"/>
                <a:cs typeface="Times New Roman" panose="02020603050405020304" pitchFamily="18" charset="0"/>
              </a:rPr>
              <a:t>Lal, </a:t>
            </a:r>
            <a:r>
              <a:rPr lang="en-US" sz="1300" dirty="0">
                <a:latin typeface="Times New Roman" panose="02020603050405020304" pitchFamily="18" charset="0"/>
                <a:cs typeface="Times New Roman" panose="02020603050405020304" pitchFamily="18" charset="0"/>
              </a:rPr>
              <a:t>and R.E. </a:t>
            </a:r>
            <a:r>
              <a:rPr lang="en-US" sz="1300" dirty="0" smtClean="0">
                <a:latin typeface="Times New Roman" panose="02020603050405020304" pitchFamily="18" charset="0"/>
                <a:cs typeface="Times New Roman" panose="02020603050405020304" pitchFamily="18" charset="0"/>
              </a:rPr>
              <a:t>McGuire; “The </a:t>
            </a:r>
            <a:r>
              <a:rPr lang="en-US" sz="1300" dirty="0">
                <a:latin typeface="Times New Roman" panose="02020603050405020304" pitchFamily="18" charset="0"/>
                <a:cs typeface="Times New Roman" panose="02020603050405020304" pitchFamily="18" charset="0"/>
              </a:rPr>
              <a:t>Radial Distribution of Galactic Cosmic Rays in </a:t>
            </a:r>
            <a:r>
              <a:rPr lang="en-US" sz="1300" dirty="0" smtClean="0">
                <a:latin typeface="Times New Roman" panose="02020603050405020304" pitchFamily="18" charset="0"/>
                <a:cs typeface="Times New Roman" panose="02020603050405020304" pitchFamily="18" charset="0"/>
              </a:rPr>
              <a:t>the Heliosphere </a:t>
            </a:r>
            <a:r>
              <a:rPr lang="en-US" sz="1300" dirty="0">
                <a:latin typeface="Times New Roman" panose="02020603050405020304" pitchFamily="18" charset="0"/>
                <a:cs typeface="Times New Roman" panose="02020603050405020304" pitchFamily="18" charset="0"/>
              </a:rPr>
              <a:t>at Solar Minimum and Solar </a:t>
            </a:r>
            <a:r>
              <a:rPr lang="en-US" sz="1300" dirty="0" smtClean="0">
                <a:latin typeface="Times New Roman" panose="02020603050405020304" pitchFamily="18" charset="0"/>
                <a:cs typeface="Times New Roman" panose="02020603050405020304" pitchFamily="18" charset="0"/>
              </a:rPr>
              <a:t>Maximum,” Proceedings of the  23</a:t>
            </a:r>
            <a:r>
              <a:rPr lang="en-US" sz="1300" baseline="30000" dirty="0" smtClean="0">
                <a:latin typeface="Times New Roman" panose="02020603050405020304" pitchFamily="18" charset="0"/>
                <a:cs typeface="Times New Roman" panose="02020603050405020304" pitchFamily="18" charset="0"/>
              </a:rPr>
              <a:t>rd</a:t>
            </a:r>
            <a:r>
              <a:rPr lang="en-US" sz="1300" dirty="0" smtClean="0">
                <a:latin typeface="Times New Roman" panose="02020603050405020304" pitchFamily="18" charset="0"/>
                <a:cs typeface="Times New Roman" panose="02020603050405020304" pitchFamily="18" charset="0"/>
              </a:rPr>
              <a:t> International </a:t>
            </a:r>
            <a:r>
              <a:rPr lang="en-US" sz="1300" dirty="0">
                <a:latin typeface="Times New Roman" panose="02020603050405020304" pitchFamily="18" charset="0"/>
                <a:cs typeface="Times New Roman" panose="02020603050405020304" pitchFamily="18" charset="0"/>
              </a:rPr>
              <a:t>C</a:t>
            </a:r>
            <a:r>
              <a:rPr lang="en-US" sz="1300" dirty="0" smtClean="0">
                <a:latin typeface="Times New Roman" panose="02020603050405020304" pitchFamily="18" charset="0"/>
                <a:cs typeface="Times New Roman" panose="02020603050405020304" pitchFamily="18" charset="0"/>
              </a:rPr>
              <a:t>osmic </a:t>
            </a:r>
            <a:r>
              <a:rPr lang="en-US" sz="1300" dirty="0">
                <a:latin typeface="Times New Roman" panose="02020603050405020304" pitchFamily="18" charset="0"/>
                <a:cs typeface="Times New Roman" panose="02020603050405020304" pitchFamily="18" charset="0"/>
              </a:rPr>
              <a:t>R</a:t>
            </a:r>
            <a:r>
              <a:rPr lang="en-US" sz="1300" dirty="0" smtClean="0">
                <a:latin typeface="Times New Roman" panose="02020603050405020304" pitchFamily="18" charset="0"/>
                <a:cs typeface="Times New Roman" panose="02020603050405020304" pitchFamily="18" charset="0"/>
              </a:rPr>
              <a:t>ay </a:t>
            </a:r>
            <a:r>
              <a:rPr lang="en-US" sz="1300" dirty="0">
                <a:latin typeface="Times New Roman" panose="02020603050405020304" pitchFamily="18" charset="0"/>
                <a:cs typeface="Times New Roman" panose="02020603050405020304" pitchFamily="18" charset="0"/>
              </a:rPr>
              <a:t>C</a:t>
            </a:r>
            <a:r>
              <a:rPr lang="en-US" sz="1300" dirty="0" smtClean="0">
                <a:latin typeface="Times New Roman" panose="02020603050405020304" pitchFamily="18" charset="0"/>
                <a:cs typeface="Times New Roman" panose="02020603050405020304" pitchFamily="18" charset="0"/>
              </a:rPr>
              <a:t>onference, 2003, Tsukuba</a:t>
            </a:r>
            <a:r>
              <a:rPr lang="en-US" sz="1300" dirty="0">
                <a:latin typeface="Times New Roman" panose="02020603050405020304" pitchFamily="18" charset="0"/>
                <a:cs typeface="Times New Roman" panose="02020603050405020304" pitchFamily="18" charset="0"/>
              </a:rPr>
              <a:t>, Japan, </a:t>
            </a:r>
            <a:r>
              <a:rPr lang="en-US" sz="1300" dirty="0">
                <a:latin typeface="Times New Roman" panose="02020603050405020304" pitchFamily="18" charset="0"/>
                <a:cs typeface="Times New Roman" panose="02020603050405020304" pitchFamily="18" charset="0"/>
                <a:hlinkClick r:id="rId6"/>
              </a:rPr>
              <a:t>http://</a:t>
            </a:r>
            <a:r>
              <a:rPr lang="en-US" sz="1300" dirty="0" smtClean="0">
                <a:latin typeface="Times New Roman" panose="02020603050405020304" pitchFamily="18" charset="0"/>
                <a:cs typeface="Times New Roman" panose="02020603050405020304" pitchFamily="18" charset="0"/>
                <a:hlinkClick r:id="rId6"/>
              </a:rPr>
              <a:t>inspirehep.net/record/632683</a:t>
            </a:r>
            <a:r>
              <a:rPr lang="en-US" sz="1300" dirty="0" smtClean="0">
                <a:latin typeface="Times New Roman" panose="02020603050405020304" pitchFamily="18" charset="0"/>
                <a:cs typeface="Times New Roman" panose="02020603050405020304" pitchFamily="18" charset="0"/>
              </a:rPr>
              <a:t>. </a:t>
            </a:r>
          </a:p>
          <a:p>
            <a:pPr marL="342900" indent="-342900">
              <a:lnSpc>
                <a:spcPct val="120000"/>
              </a:lnSpc>
              <a:spcBef>
                <a:spcPts val="0"/>
              </a:spcBef>
              <a:buFont typeface="+mj-lt"/>
              <a:buAutoNum type="arabicPeriod"/>
            </a:pPr>
            <a:r>
              <a:rPr lang="en-US" sz="1300" dirty="0" smtClean="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O. G. Morales-Olivares and R. A. </a:t>
            </a:r>
            <a:r>
              <a:rPr lang="en-US" sz="1300" dirty="0" smtClean="0">
                <a:latin typeface="Times New Roman" panose="02020603050405020304" pitchFamily="18" charset="0"/>
                <a:cs typeface="Times New Roman" panose="02020603050405020304" pitchFamily="18" charset="0"/>
              </a:rPr>
              <a:t>Caballero-Lopez; “Radial </a:t>
            </a:r>
            <a:r>
              <a:rPr lang="en-US" sz="1300" dirty="0">
                <a:latin typeface="Times New Roman" panose="02020603050405020304" pitchFamily="18" charset="0"/>
                <a:cs typeface="Times New Roman" panose="02020603050405020304" pitchFamily="18" charset="0"/>
              </a:rPr>
              <a:t>intensity gradients of galactic cosmic rays in the heliosphere at solar maximum: 1D no-shock </a:t>
            </a:r>
            <a:r>
              <a:rPr lang="en-US" sz="1300" dirty="0" smtClean="0">
                <a:latin typeface="Times New Roman" panose="02020603050405020304" pitchFamily="18" charset="0"/>
                <a:cs typeface="Times New Roman" panose="02020603050405020304" pitchFamily="18" charset="0"/>
              </a:rPr>
              <a:t>simulation,”  </a:t>
            </a:r>
            <a:r>
              <a:rPr lang="en-US" sz="1300" i="1" dirty="0" err="1">
                <a:latin typeface="Times New Roman" panose="02020603050405020304" pitchFamily="18" charset="0"/>
                <a:cs typeface="Times New Roman" panose="02020603050405020304" pitchFamily="18" charset="0"/>
              </a:rPr>
              <a:t>Geofísica</a:t>
            </a:r>
            <a:r>
              <a:rPr lang="en-US" sz="1300" i="1" dirty="0">
                <a:latin typeface="Times New Roman" panose="02020603050405020304" pitchFamily="18" charset="0"/>
                <a:cs typeface="Times New Roman" panose="02020603050405020304" pitchFamily="18" charset="0"/>
              </a:rPr>
              <a:t> </a:t>
            </a:r>
            <a:r>
              <a:rPr lang="en-US" sz="1300" i="1" dirty="0" err="1">
                <a:latin typeface="Times New Roman" panose="02020603050405020304" pitchFamily="18" charset="0"/>
                <a:cs typeface="Times New Roman" panose="02020603050405020304" pitchFamily="18" charset="0"/>
              </a:rPr>
              <a:t>Internacional</a:t>
            </a:r>
            <a:r>
              <a:rPr lang="en-US" sz="1300" i="1" dirty="0">
                <a:latin typeface="Times New Roman" panose="02020603050405020304" pitchFamily="18" charset="0"/>
                <a:cs typeface="Times New Roman" panose="02020603050405020304" pitchFamily="18" charset="0"/>
              </a:rPr>
              <a:t> 48 (2), 237-242 (2009</a:t>
            </a:r>
            <a:r>
              <a:rPr lang="en-US" sz="1300" i="1" dirty="0" smtClean="0">
                <a:latin typeface="Times New Roman" panose="02020603050405020304" pitchFamily="18" charset="0"/>
                <a:cs typeface="Times New Roman" panose="02020603050405020304" pitchFamily="18" charset="0"/>
              </a:rPr>
              <a:t>).</a:t>
            </a:r>
            <a:endParaRPr lang="en-US" sz="13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15000"/>
              </a:lnSpc>
              <a:spcBef>
                <a:spcPts val="0"/>
              </a:spcBef>
              <a:spcAft>
                <a:spcPts val="1000"/>
              </a:spcAft>
              <a:buFont typeface="+mj-lt"/>
              <a:buAutoNum type="arabicPeriod"/>
            </a:pPr>
            <a:endParaRPr lang="en-US" sz="1900" dirty="0">
              <a:latin typeface="Times New Roman" panose="02020603050405020304" pitchFamily="18" charset="0"/>
              <a:ea typeface="Calibri" panose="020F0502020204030204" pitchFamily="34" charset="0"/>
              <a:cs typeface="Times New Roman" panose="02020603050405020304" pitchFamily="18" charset="0"/>
            </a:endParaRPr>
          </a:p>
          <a:p>
            <a:pPr marL="0" lvl="0" indent="0" eaLnBrk="0" fontAlgn="base" hangingPunct="0">
              <a:lnSpc>
                <a:spcPct val="100000"/>
              </a:lnSpc>
              <a:spcBef>
                <a:spcPct val="20000"/>
              </a:spcBef>
              <a:spcAft>
                <a:spcPct val="0"/>
              </a:spcAft>
              <a:buNone/>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61</a:t>
            </a:fld>
            <a:endParaRPr lang="en-US" dirty="0"/>
          </a:p>
        </p:txBody>
      </p:sp>
    </p:spTree>
    <p:extLst>
      <p:ext uri="{BB962C8B-B14F-4D97-AF65-F5344CB8AC3E}">
        <p14:creationId xmlns:p14="http://schemas.microsoft.com/office/powerpoint/2010/main" val="3709684294"/>
      </p:ext>
    </p:extLst>
  </p:cSld>
  <p:clrMapOvr>
    <a:masterClrMapping/>
  </p:clrMapOvr>
  <mc:AlternateContent xmlns:mc="http://schemas.openxmlformats.org/markup-compatibility/2006">
    <mc:Choice xmlns:p14="http://schemas.microsoft.com/office/powerpoint/2010/main" Requires="p14">
      <p:transition spd="slow" p14:dur="2000" advTm="816"/>
    </mc:Choice>
    <mc:Fallback>
      <p:transition spd="slow" advTm="816"/>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Models and </a:t>
            </a:r>
            <a:r>
              <a:rPr lang="en-US" sz="2700" b="1" kern="0" dirty="0">
                <a:ea typeface="+mn-ea"/>
              </a:rPr>
              <a:t>A</a:t>
            </a:r>
            <a:r>
              <a:rPr lang="en-US" sz="2700" b="1" kern="0" dirty="0" smtClean="0">
                <a:ea typeface="+mn-ea"/>
              </a:rPr>
              <a:t>nalysis </a:t>
            </a:r>
            <a:r>
              <a:rPr lang="en-US" sz="2700" b="1" kern="0" dirty="0">
                <a:ea typeface="+mn-ea"/>
              </a:rPr>
              <a:t>T</a:t>
            </a:r>
            <a:r>
              <a:rPr lang="en-US" sz="2700" b="1" kern="0" dirty="0" smtClean="0">
                <a:ea typeface="+mn-ea"/>
              </a:rPr>
              <a:t>ools References</a:t>
            </a:r>
            <a:endParaRPr lang="en-US" dirty="0"/>
          </a:p>
        </p:txBody>
      </p:sp>
      <p:sp>
        <p:nvSpPr>
          <p:cNvPr id="3" name="Content Placeholder 2"/>
          <p:cNvSpPr>
            <a:spLocks noGrp="1"/>
          </p:cNvSpPr>
          <p:nvPr>
            <p:ph idx="1"/>
          </p:nvPr>
        </p:nvSpPr>
        <p:spPr>
          <a:xfrm>
            <a:off x="213354" y="1721172"/>
            <a:ext cx="8650384" cy="4696296"/>
          </a:xfrm>
        </p:spPr>
        <p:txBody>
          <a:bodyPr>
            <a:normAutofit fontScale="92500" lnSpcReduction="10000"/>
          </a:bodyPr>
          <a:lstStyle/>
          <a:p>
            <a:r>
              <a:rPr lang="en-US" sz="1300" b="1" dirty="0">
                <a:latin typeface="Times New Roman" panose="02020603050405020304" pitchFamily="18" charset="0"/>
                <a:cs typeface="Times New Roman" panose="02020603050405020304" pitchFamily="18" charset="0"/>
              </a:rPr>
              <a:t>Code comparison and </a:t>
            </a:r>
            <a:r>
              <a:rPr lang="en-US" sz="1300" b="1" dirty="0" smtClean="0">
                <a:latin typeface="Times New Roman" panose="02020603050405020304" pitchFamily="18" charset="0"/>
                <a:cs typeface="Times New Roman" panose="02020603050405020304" pitchFamily="18" charset="0"/>
              </a:rPr>
              <a:t>validation</a:t>
            </a:r>
            <a:endParaRPr lang="en-US" sz="1300" b="1" dirty="0">
              <a:latin typeface="Times New Roman" panose="02020603050405020304" pitchFamily="18" charset="0"/>
              <a:cs typeface="Times New Roman" panose="02020603050405020304" pitchFamily="18" charset="0"/>
            </a:endParaRPr>
          </a:p>
          <a:p>
            <a:pPr>
              <a:buFont typeface="+mj-lt"/>
              <a:buAutoNum type="arabicPeriod"/>
            </a:pPr>
            <a:r>
              <a:rPr lang="en-US" sz="1300" dirty="0">
                <a:latin typeface="Times New Roman" panose="02020603050405020304" pitchFamily="18" charset="0"/>
                <a:cs typeface="Times New Roman" panose="02020603050405020304" pitchFamily="18" charset="0"/>
              </a:rPr>
              <a:t>R. A. Reed, R. A. Weller, A. </a:t>
            </a:r>
            <a:r>
              <a:rPr lang="en-US" sz="1300" dirty="0" err="1">
                <a:latin typeface="Times New Roman" panose="02020603050405020304" pitchFamily="18" charset="0"/>
                <a:cs typeface="Times New Roman" panose="02020603050405020304" pitchFamily="18" charset="0"/>
              </a:rPr>
              <a:t>Akkerman</a:t>
            </a:r>
            <a:r>
              <a:rPr lang="en-US" sz="1300" dirty="0">
                <a:latin typeface="Times New Roman" panose="02020603050405020304" pitchFamily="18" charset="0"/>
                <a:cs typeface="Times New Roman" panose="02020603050405020304" pitchFamily="18" charset="0"/>
              </a:rPr>
              <a:t>, J. Barak</a:t>
            </a:r>
            <a:r>
              <a:rPr lang="en-US" sz="1300" i="1" dirty="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W. Culpepper, S. </a:t>
            </a:r>
            <a:r>
              <a:rPr lang="en-US" sz="1300" dirty="0" err="1">
                <a:latin typeface="Times New Roman" panose="02020603050405020304" pitchFamily="18" charset="0"/>
                <a:cs typeface="Times New Roman" panose="02020603050405020304" pitchFamily="18" charset="0"/>
              </a:rPr>
              <a:t>Duzellier</a:t>
            </a:r>
            <a:r>
              <a:rPr lang="en-US" sz="1300" dirty="0">
                <a:latin typeface="Times New Roman" panose="02020603050405020304" pitchFamily="18" charset="0"/>
                <a:cs typeface="Times New Roman" panose="02020603050405020304" pitchFamily="18" charset="0"/>
              </a:rPr>
              <a:t>, C. Foster</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M. </a:t>
            </a:r>
            <a:r>
              <a:rPr lang="en-US" sz="1300" dirty="0" err="1">
                <a:latin typeface="Times New Roman" panose="02020603050405020304" pitchFamily="18" charset="0"/>
                <a:cs typeface="Times New Roman" panose="02020603050405020304" pitchFamily="18" charset="0"/>
              </a:rPr>
              <a:t>Gaillardin</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G. Hubert</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T. Jordan</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I. Jun, S. Koontz</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F. Lei</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P. McNulty, M. H. Mendenhall, M. Murat, P. </a:t>
            </a:r>
            <a:r>
              <a:rPr lang="en-US" sz="1300" dirty="0" err="1">
                <a:latin typeface="Times New Roman" panose="02020603050405020304" pitchFamily="18" charset="0"/>
                <a:cs typeface="Times New Roman" panose="02020603050405020304" pitchFamily="18" charset="0"/>
              </a:rPr>
              <a:t>Nieminen</a:t>
            </a:r>
            <a:r>
              <a:rPr lang="en-US" sz="1300" i="1" dirty="0">
                <a:latin typeface="Times New Roman" panose="02020603050405020304" pitchFamily="18" charset="0"/>
                <a:cs typeface="Times New Roman" panose="02020603050405020304" pitchFamily="18" charset="0"/>
              </a:rPr>
              <a:t>, Member, IEEE</a:t>
            </a:r>
            <a:r>
              <a:rPr lang="en-US" sz="1300" dirty="0">
                <a:latin typeface="Times New Roman" panose="02020603050405020304" pitchFamily="18" charset="0"/>
                <a:cs typeface="Times New Roman" panose="02020603050405020304" pitchFamily="18" charset="0"/>
              </a:rPr>
              <a:t>, P. O’Neill</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a:t>
            </a:r>
            <a:r>
              <a:rPr lang="en-US" sz="1300" dirty="0" err="1">
                <a:latin typeface="Times New Roman" panose="02020603050405020304" pitchFamily="18" charset="0"/>
                <a:cs typeface="Times New Roman" panose="02020603050405020304" pitchFamily="18" charset="0"/>
              </a:rPr>
              <a:t>M.Raine</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B. </a:t>
            </a:r>
            <a:r>
              <a:rPr lang="en-US" sz="1300" dirty="0" err="1">
                <a:latin typeface="Times New Roman" panose="02020603050405020304" pitchFamily="18" charset="0"/>
                <a:cs typeface="Times New Roman" panose="02020603050405020304" pitchFamily="18" charset="0"/>
              </a:rPr>
              <a:t>Reddell</a:t>
            </a:r>
            <a:r>
              <a:rPr lang="en-US" sz="1300" dirty="0">
                <a:latin typeface="Times New Roman" panose="02020603050405020304" pitchFamily="18" charset="0"/>
                <a:cs typeface="Times New Roman" panose="02020603050405020304" pitchFamily="18" charset="0"/>
              </a:rPr>
              <a:t>, F. </a:t>
            </a:r>
            <a:r>
              <a:rPr lang="en-US" sz="1300" dirty="0" err="1">
                <a:latin typeface="Times New Roman" panose="02020603050405020304" pitchFamily="18" charset="0"/>
                <a:cs typeface="Times New Roman" panose="02020603050405020304" pitchFamily="18" charset="0"/>
              </a:rPr>
              <a:t>Saigné</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G. </a:t>
            </a:r>
            <a:r>
              <a:rPr lang="en-US" sz="1300" dirty="0" err="1">
                <a:latin typeface="Times New Roman" panose="02020603050405020304" pitchFamily="18" charset="0"/>
                <a:cs typeface="Times New Roman" panose="02020603050405020304" pitchFamily="18" charset="0"/>
              </a:rPr>
              <a:t>Santin</a:t>
            </a:r>
            <a:r>
              <a:rPr lang="en-US" sz="1300" dirty="0">
                <a:latin typeface="Times New Roman" panose="02020603050405020304" pitchFamily="18" charset="0"/>
                <a:cs typeface="Times New Roman" panose="02020603050405020304" pitchFamily="18" charset="0"/>
              </a:rPr>
              <a:t>, L. </a:t>
            </a:r>
            <a:r>
              <a:rPr lang="en-US" sz="1300" dirty="0" err="1">
                <a:latin typeface="Times New Roman" panose="02020603050405020304" pitchFamily="18" charset="0"/>
                <a:cs typeface="Times New Roman" panose="02020603050405020304" pitchFamily="18" charset="0"/>
              </a:rPr>
              <a:t>Sihver</a:t>
            </a:r>
            <a:r>
              <a:rPr lang="en-US" sz="1300" dirty="0">
                <a:latin typeface="Times New Roman" panose="02020603050405020304" pitchFamily="18" charset="0"/>
                <a:cs typeface="Times New Roman" panose="02020603050405020304" pitchFamily="18" charset="0"/>
              </a:rPr>
              <a:t>, H. H. K. Tang, P. </a:t>
            </a:r>
            <a:r>
              <a:rPr lang="en-US" sz="1300" dirty="0" err="1">
                <a:latin typeface="Times New Roman" panose="02020603050405020304" pitchFamily="18" charset="0"/>
                <a:cs typeface="Times New Roman" panose="02020603050405020304" pitchFamily="18" charset="0"/>
              </a:rPr>
              <a:t>R.Truscott</a:t>
            </a:r>
            <a:r>
              <a:rPr lang="en-US" sz="1300" i="1" dirty="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and F. </a:t>
            </a:r>
            <a:r>
              <a:rPr lang="en-US" sz="1300" dirty="0" err="1">
                <a:latin typeface="Times New Roman" panose="02020603050405020304" pitchFamily="18" charset="0"/>
                <a:cs typeface="Times New Roman" panose="02020603050405020304" pitchFamily="18" charset="0"/>
              </a:rPr>
              <a:t>Wrobel</a:t>
            </a:r>
            <a:r>
              <a:rPr lang="en-US" sz="1300" i="1" dirty="0">
                <a:latin typeface="Times New Roman" panose="02020603050405020304" pitchFamily="18" charset="0"/>
                <a:cs typeface="Times New Roman" panose="02020603050405020304" pitchFamily="18" charset="0"/>
              </a:rPr>
              <a:t>; “</a:t>
            </a:r>
            <a:r>
              <a:rPr lang="en-US" sz="1300" dirty="0">
                <a:latin typeface="Times New Roman" panose="02020603050405020304" pitchFamily="18" charset="0"/>
                <a:cs typeface="Times New Roman" panose="02020603050405020304" pitchFamily="18" charset="0"/>
              </a:rPr>
              <a:t>Anthology of the Development of Radiation Transport Tools as Applied to Single Event </a:t>
            </a:r>
            <a:r>
              <a:rPr lang="en-US" sz="1300" dirty="0" smtClean="0">
                <a:latin typeface="Times New Roman" panose="02020603050405020304" pitchFamily="18" charset="0"/>
                <a:cs typeface="Times New Roman" panose="02020603050405020304" pitchFamily="18" charset="0"/>
              </a:rPr>
              <a:t>Effects.”</a:t>
            </a:r>
            <a:endParaRPr lang="en-US" sz="1300" b="1" dirty="0">
              <a:latin typeface="Times New Roman" panose="02020603050405020304" pitchFamily="18" charset="0"/>
              <a:cs typeface="Times New Roman" panose="02020603050405020304" pitchFamily="18" charset="0"/>
            </a:endParaRPr>
          </a:p>
          <a:p>
            <a:pPr>
              <a:buFont typeface="+mj-lt"/>
              <a:buAutoNum type="arabicPeriod"/>
            </a:pPr>
            <a:r>
              <a:rPr lang="en-US" sz="1300" dirty="0">
                <a:latin typeface="Times New Roman" panose="02020603050405020304" pitchFamily="18" charset="0"/>
                <a:cs typeface="Times New Roman" panose="02020603050405020304" pitchFamily="18" charset="0"/>
              </a:rPr>
              <a:t>John H. </a:t>
            </a:r>
            <a:r>
              <a:rPr lang="en-US" sz="1300" dirty="0" err="1">
                <a:latin typeface="Times New Roman" panose="02020603050405020304" pitchFamily="18" charset="0"/>
                <a:cs typeface="Times New Roman" panose="02020603050405020304" pitchFamily="18" charset="0"/>
              </a:rPr>
              <a:t>Heinbockel</a:t>
            </a:r>
            <a:r>
              <a:rPr lang="en-US" sz="1300" dirty="0">
                <a:latin typeface="Times New Roman" panose="02020603050405020304" pitchFamily="18" charset="0"/>
                <a:cs typeface="Times New Roman" panose="02020603050405020304" pitchFamily="18" charset="0"/>
              </a:rPr>
              <a:t>, Tony C. </a:t>
            </a:r>
            <a:r>
              <a:rPr lang="en-US" sz="1300" dirty="0" err="1">
                <a:latin typeface="Times New Roman" panose="02020603050405020304" pitchFamily="18" charset="0"/>
                <a:cs typeface="Times New Roman" panose="02020603050405020304" pitchFamily="18" charset="0"/>
              </a:rPr>
              <a:t>Slaba</a:t>
            </a:r>
            <a:r>
              <a:rPr lang="en-US" sz="1300" dirty="0">
                <a:latin typeface="Times New Roman" panose="02020603050405020304" pitchFamily="18" charset="0"/>
                <a:cs typeface="Times New Roman" panose="02020603050405020304" pitchFamily="18" charset="0"/>
              </a:rPr>
              <a:t>, Steve R. </a:t>
            </a:r>
            <a:r>
              <a:rPr lang="en-US" sz="1300" dirty="0" err="1">
                <a:latin typeface="Times New Roman" panose="02020603050405020304" pitchFamily="18" charset="0"/>
                <a:cs typeface="Times New Roman" panose="02020603050405020304" pitchFamily="18" charset="0"/>
              </a:rPr>
              <a:t>Blattnig</a:t>
            </a:r>
            <a:r>
              <a:rPr lang="en-US" sz="1300" dirty="0">
                <a:latin typeface="Times New Roman" panose="02020603050405020304" pitchFamily="18" charset="0"/>
                <a:cs typeface="Times New Roman" panose="02020603050405020304" pitchFamily="18" charset="0"/>
              </a:rPr>
              <a:t>, Ram K. Tripathi, Lawrence W. Townsend, Thomas Handler, Tony A. Gabriel, Lawrence S. Pinsky, Brandon </a:t>
            </a:r>
            <a:r>
              <a:rPr lang="en-US" sz="1300" dirty="0" err="1">
                <a:latin typeface="Times New Roman" panose="02020603050405020304" pitchFamily="18" charset="0"/>
                <a:cs typeface="Times New Roman" panose="02020603050405020304" pitchFamily="18" charset="0"/>
              </a:rPr>
              <a:t>Reddell</a:t>
            </a:r>
            <a:r>
              <a:rPr lang="en-US" sz="1300" dirty="0">
                <a:latin typeface="Times New Roman" panose="02020603050405020304" pitchFamily="18" charset="0"/>
                <a:cs typeface="Times New Roman" panose="02020603050405020304" pitchFamily="18" charset="0"/>
              </a:rPr>
              <a:t>, Martha S. </a:t>
            </a:r>
            <a:r>
              <a:rPr lang="en-US" sz="1300" dirty="0" err="1">
                <a:latin typeface="Times New Roman" panose="02020603050405020304" pitchFamily="18" charset="0"/>
                <a:cs typeface="Times New Roman" panose="02020603050405020304" pitchFamily="18" charset="0"/>
              </a:rPr>
              <a:t>Clowdsley</a:t>
            </a:r>
            <a:r>
              <a:rPr lang="en-US" sz="1300" dirty="0">
                <a:latin typeface="Times New Roman" panose="02020603050405020304" pitchFamily="18" charset="0"/>
                <a:cs typeface="Times New Roman" panose="02020603050405020304" pitchFamily="18" charset="0"/>
              </a:rPr>
              <a:t>, Robert C. </a:t>
            </a:r>
            <a:r>
              <a:rPr lang="en-US" sz="1300" dirty="0" err="1">
                <a:latin typeface="Times New Roman" panose="02020603050405020304" pitchFamily="18" charset="0"/>
                <a:cs typeface="Times New Roman" panose="02020603050405020304" pitchFamily="18" charset="0"/>
              </a:rPr>
              <a:t>Singleterry</a:t>
            </a:r>
            <a:r>
              <a:rPr lang="en-US" sz="1300" dirty="0">
                <a:latin typeface="Times New Roman" panose="02020603050405020304" pitchFamily="18" charset="0"/>
                <a:cs typeface="Times New Roman" panose="02020603050405020304" pitchFamily="18" charset="0"/>
              </a:rPr>
              <a:t>, John W. </a:t>
            </a:r>
            <a:r>
              <a:rPr lang="en-US" sz="1300" dirty="0" err="1">
                <a:latin typeface="Times New Roman" panose="02020603050405020304" pitchFamily="18" charset="0"/>
                <a:cs typeface="Times New Roman" panose="02020603050405020304" pitchFamily="18" charset="0"/>
              </a:rPr>
              <a:t>Norbury</a:t>
            </a:r>
            <a:r>
              <a:rPr lang="en-US" sz="1300" dirty="0">
                <a:latin typeface="Times New Roman" panose="02020603050405020304" pitchFamily="18" charset="0"/>
                <a:cs typeface="Times New Roman" panose="02020603050405020304" pitchFamily="18" charset="0"/>
              </a:rPr>
              <a:t>, Francis F. Badavi, </a:t>
            </a:r>
            <a:r>
              <a:rPr lang="en-US" sz="1300" dirty="0" err="1">
                <a:latin typeface="Times New Roman" panose="02020603050405020304" pitchFamily="18" charset="0"/>
                <a:cs typeface="Times New Roman" panose="02020603050405020304" pitchFamily="18" charset="0"/>
              </a:rPr>
              <a:t>Sukesh</a:t>
            </a:r>
            <a:r>
              <a:rPr lang="en-US" sz="1300" dirty="0">
                <a:latin typeface="Times New Roman" panose="02020603050405020304" pitchFamily="18" charset="0"/>
                <a:cs typeface="Times New Roman" panose="02020603050405020304" pitchFamily="18" charset="0"/>
              </a:rPr>
              <a:t> K. </a:t>
            </a:r>
            <a:r>
              <a:rPr lang="en-US" sz="1300" dirty="0" err="1">
                <a:latin typeface="Times New Roman" panose="02020603050405020304" pitchFamily="18" charset="0"/>
                <a:cs typeface="Times New Roman" panose="02020603050405020304" pitchFamily="18" charset="0"/>
              </a:rPr>
              <a:t>Aghara</a:t>
            </a:r>
            <a:r>
              <a:rPr lang="en-US" sz="1300" dirty="0">
                <a:latin typeface="Times New Roman" panose="02020603050405020304" pitchFamily="18" charset="0"/>
                <a:cs typeface="Times New Roman" panose="02020603050405020304" pitchFamily="18" charset="0"/>
              </a:rPr>
              <a:t>; “Comparison of the transport codes HZETRN, HETC and FLUKA for a solar particle event,” Advances in Space Research 47 (2011) </a:t>
            </a:r>
            <a:r>
              <a:rPr lang="en-US" sz="1300" dirty="0" smtClean="0">
                <a:latin typeface="Times New Roman" panose="02020603050405020304" pitchFamily="18" charset="0"/>
                <a:cs typeface="Times New Roman" panose="02020603050405020304" pitchFamily="18" charset="0"/>
              </a:rPr>
              <a:t>1079–1088.</a:t>
            </a:r>
            <a:endParaRPr lang="en-US" sz="1300" dirty="0">
              <a:latin typeface="Times New Roman" panose="02020603050405020304" pitchFamily="18" charset="0"/>
              <a:cs typeface="Times New Roman" panose="02020603050405020304" pitchFamily="18" charset="0"/>
            </a:endParaRPr>
          </a:p>
          <a:p>
            <a:pPr>
              <a:buFont typeface="+mj-lt"/>
              <a:buAutoNum type="arabicPeriod"/>
            </a:pPr>
            <a:r>
              <a:rPr lang="en-US" sz="1300" dirty="0">
                <a:latin typeface="Times New Roman" panose="02020603050405020304" pitchFamily="18" charset="0"/>
                <a:cs typeface="Times New Roman" panose="02020603050405020304" pitchFamily="18" charset="0"/>
              </a:rPr>
              <a:t>John H. </a:t>
            </a:r>
            <a:r>
              <a:rPr lang="en-US" sz="1300" dirty="0" err="1">
                <a:latin typeface="Times New Roman" panose="02020603050405020304" pitchFamily="18" charset="0"/>
                <a:cs typeface="Times New Roman" panose="02020603050405020304" pitchFamily="18" charset="0"/>
              </a:rPr>
              <a:t>Heinbockel</a:t>
            </a:r>
            <a:r>
              <a:rPr lang="en-US" sz="1300" dirty="0">
                <a:latin typeface="Times New Roman" panose="02020603050405020304" pitchFamily="18" charset="0"/>
                <a:cs typeface="Times New Roman" panose="02020603050405020304" pitchFamily="18" charset="0"/>
              </a:rPr>
              <a:t>, Tony C. </a:t>
            </a:r>
            <a:r>
              <a:rPr lang="en-US" sz="1300" dirty="0" err="1">
                <a:latin typeface="Times New Roman" panose="02020603050405020304" pitchFamily="18" charset="0"/>
                <a:cs typeface="Times New Roman" panose="02020603050405020304" pitchFamily="18" charset="0"/>
              </a:rPr>
              <a:t>Slaba</a:t>
            </a:r>
            <a:r>
              <a:rPr lang="en-US" sz="1300" dirty="0">
                <a:latin typeface="Times New Roman" panose="02020603050405020304" pitchFamily="18" charset="0"/>
                <a:cs typeface="Times New Roman" panose="02020603050405020304" pitchFamily="18" charset="0"/>
              </a:rPr>
              <a:t>, Steve R. </a:t>
            </a:r>
            <a:r>
              <a:rPr lang="en-US" sz="1300" dirty="0" err="1">
                <a:latin typeface="Times New Roman" panose="02020603050405020304" pitchFamily="18" charset="0"/>
                <a:cs typeface="Times New Roman" panose="02020603050405020304" pitchFamily="18" charset="0"/>
              </a:rPr>
              <a:t>Blattnig</a:t>
            </a:r>
            <a:r>
              <a:rPr lang="en-US" sz="1300" dirty="0">
                <a:latin typeface="Times New Roman" panose="02020603050405020304" pitchFamily="18" charset="0"/>
                <a:cs typeface="Times New Roman" panose="02020603050405020304" pitchFamily="18" charset="0"/>
              </a:rPr>
              <a:t>, Ram K. Tripathi, Lawrence W. Townsend, Thomas Handler, Tony A. Gabriel, Lawrence S. Pinsky, Brandon </a:t>
            </a:r>
            <a:r>
              <a:rPr lang="en-US" sz="1300" dirty="0" err="1">
                <a:latin typeface="Times New Roman" panose="02020603050405020304" pitchFamily="18" charset="0"/>
                <a:cs typeface="Times New Roman" panose="02020603050405020304" pitchFamily="18" charset="0"/>
              </a:rPr>
              <a:t>Reddell</a:t>
            </a:r>
            <a:r>
              <a:rPr lang="en-US" sz="1300" dirty="0">
                <a:latin typeface="Times New Roman" panose="02020603050405020304" pitchFamily="18" charset="0"/>
                <a:cs typeface="Times New Roman" panose="02020603050405020304" pitchFamily="18" charset="0"/>
              </a:rPr>
              <a:t>, Martha S. </a:t>
            </a:r>
            <a:r>
              <a:rPr lang="en-US" sz="1300" dirty="0" err="1">
                <a:latin typeface="Times New Roman" panose="02020603050405020304" pitchFamily="18" charset="0"/>
                <a:cs typeface="Times New Roman" panose="02020603050405020304" pitchFamily="18" charset="0"/>
              </a:rPr>
              <a:t>Clowdsley</a:t>
            </a:r>
            <a:r>
              <a:rPr lang="en-US" sz="1300" dirty="0">
                <a:latin typeface="Times New Roman" panose="02020603050405020304" pitchFamily="18" charset="0"/>
                <a:cs typeface="Times New Roman" panose="02020603050405020304" pitchFamily="18" charset="0"/>
              </a:rPr>
              <a:t>, Robert C. </a:t>
            </a:r>
            <a:r>
              <a:rPr lang="en-US" sz="1300" dirty="0" err="1">
                <a:latin typeface="Times New Roman" panose="02020603050405020304" pitchFamily="18" charset="0"/>
                <a:cs typeface="Times New Roman" panose="02020603050405020304" pitchFamily="18" charset="0"/>
              </a:rPr>
              <a:t>Singleterry</a:t>
            </a:r>
            <a:r>
              <a:rPr lang="en-US" sz="1300" dirty="0">
                <a:latin typeface="Times New Roman" panose="02020603050405020304" pitchFamily="18" charset="0"/>
                <a:cs typeface="Times New Roman" panose="02020603050405020304" pitchFamily="18" charset="0"/>
              </a:rPr>
              <a:t>, John W. </a:t>
            </a:r>
            <a:r>
              <a:rPr lang="en-US" sz="1300" dirty="0" err="1">
                <a:latin typeface="Times New Roman" panose="02020603050405020304" pitchFamily="18" charset="0"/>
                <a:cs typeface="Times New Roman" panose="02020603050405020304" pitchFamily="18" charset="0"/>
              </a:rPr>
              <a:t>Norbury</a:t>
            </a:r>
            <a:r>
              <a:rPr lang="en-US" sz="1300" dirty="0">
                <a:latin typeface="Times New Roman" panose="02020603050405020304" pitchFamily="18" charset="0"/>
                <a:cs typeface="Times New Roman" panose="02020603050405020304" pitchFamily="18" charset="0"/>
              </a:rPr>
              <a:t>, Francis F. Badavi, </a:t>
            </a:r>
            <a:r>
              <a:rPr lang="en-US" sz="1300" dirty="0" err="1">
                <a:latin typeface="Times New Roman" panose="02020603050405020304" pitchFamily="18" charset="0"/>
                <a:cs typeface="Times New Roman" panose="02020603050405020304" pitchFamily="18" charset="0"/>
              </a:rPr>
              <a:t>Sukesh</a:t>
            </a:r>
            <a:r>
              <a:rPr lang="en-US" sz="1300" dirty="0">
                <a:latin typeface="Times New Roman" panose="02020603050405020304" pitchFamily="18" charset="0"/>
                <a:cs typeface="Times New Roman" panose="02020603050405020304" pitchFamily="18" charset="0"/>
              </a:rPr>
              <a:t> K. </a:t>
            </a:r>
            <a:r>
              <a:rPr lang="en-US" sz="1300" dirty="0" err="1">
                <a:latin typeface="Times New Roman" panose="02020603050405020304" pitchFamily="18" charset="0"/>
                <a:cs typeface="Times New Roman" panose="02020603050405020304" pitchFamily="18" charset="0"/>
              </a:rPr>
              <a:t>Aghara</a:t>
            </a:r>
            <a:r>
              <a:rPr lang="en-US" sz="1300" dirty="0">
                <a:latin typeface="Times New Roman" panose="02020603050405020304" pitchFamily="18" charset="0"/>
                <a:cs typeface="Times New Roman" panose="02020603050405020304" pitchFamily="18" charset="0"/>
              </a:rPr>
              <a:t>; “Comparison of the transport codes HZETRN, HETC and FLUKA for a solar particle event,” Advances in Space Research 47 (2011) </a:t>
            </a:r>
            <a:r>
              <a:rPr lang="en-US" sz="1300" dirty="0" smtClean="0">
                <a:latin typeface="Times New Roman" panose="02020603050405020304" pitchFamily="18" charset="0"/>
                <a:cs typeface="Times New Roman" panose="02020603050405020304" pitchFamily="18" charset="0"/>
              </a:rPr>
              <a:t>1079–1088.</a:t>
            </a:r>
          </a:p>
          <a:p>
            <a:pPr lvl="0">
              <a:buFont typeface="+mj-lt"/>
              <a:buAutoNum type="arabicPeriod"/>
            </a:pPr>
            <a:r>
              <a:rPr lang="en-US" sz="1300" dirty="0">
                <a:latin typeface="Times New Roman" panose="02020603050405020304" pitchFamily="18" charset="0"/>
                <a:ea typeface="Calibri" panose="020F0502020204030204" pitchFamily="34" charset="0"/>
                <a:cs typeface="Times New Roman" panose="02020603050405020304" pitchFamily="18" charset="0"/>
              </a:rPr>
              <a:t>S. Koontz, </a:t>
            </a:r>
            <a:r>
              <a:rPr lang="en-US" sz="1300" dirty="0" err="1">
                <a:latin typeface="Times New Roman" panose="02020603050405020304" pitchFamily="18" charset="0"/>
                <a:ea typeface="Calibri" panose="020F0502020204030204" pitchFamily="34" charset="0"/>
                <a:cs typeface="Times New Roman" panose="02020603050405020304" pitchFamily="18" charset="0"/>
              </a:rPr>
              <a:t>Reddell</a:t>
            </a:r>
            <a:r>
              <a:rPr lang="en-US" sz="1300" dirty="0">
                <a:latin typeface="Times New Roman" panose="02020603050405020304" pitchFamily="18" charset="0"/>
                <a:ea typeface="Calibri" panose="020F0502020204030204" pitchFamily="34" charset="0"/>
                <a:cs typeface="Times New Roman" panose="02020603050405020304" pitchFamily="18" charset="0"/>
              </a:rPr>
              <a:t>, B., Boeder, P.; “Calculating Spacecraft Single Event Environments with FLUKA: Investigating the Effects of Spacecraft Material Atomic Number on Secondary Particle Showers, Nuclear Reactions, and Linear Energy Transfer (LET) Spectra, Internal to Spacecraft Avionics Materials, at High Shielding Mass,” </a:t>
            </a:r>
            <a:r>
              <a:rPr lang="en-US" sz="1300" dirty="0" smtClean="0">
                <a:latin typeface="Times New Roman" panose="02020603050405020304" pitchFamily="18" charset="0"/>
                <a:ea typeface="Calibri" panose="020F0502020204030204" pitchFamily="34" charset="0"/>
                <a:cs typeface="Times New Roman" panose="02020603050405020304" pitchFamily="18" charset="0"/>
              </a:rPr>
              <a:t>Radiation </a:t>
            </a:r>
            <a:r>
              <a:rPr lang="en-US" sz="1300" dirty="0">
                <a:latin typeface="Times New Roman" panose="02020603050405020304" pitchFamily="18" charset="0"/>
                <a:ea typeface="Calibri" panose="020F0502020204030204" pitchFamily="34" charset="0"/>
                <a:cs typeface="Times New Roman" panose="02020603050405020304" pitchFamily="18" charset="0"/>
              </a:rPr>
              <a:t>Effects Data Workshop (REDW), 2011 IEEE DOI: 10.1109/REDW.2010.6062528, Publication Year: </a:t>
            </a:r>
            <a:r>
              <a:rPr lang="en-US" sz="1300" dirty="0" smtClean="0">
                <a:latin typeface="Times New Roman" panose="02020603050405020304" pitchFamily="18" charset="0"/>
                <a:ea typeface="Calibri" panose="020F0502020204030204" pitchFamily="34" charset="0"/>
                <a:cs typeface="Times New Roman" panose="02020603050405020304" pitchFamily="18" charset="0"/>
              </a:rPr>
              <a:t>2011, pp.188-195.</a:t>
            </a:r>
            <a:endParaRPr lang="en-US" sz="1300" dirty="0">
              <a:latin typeface="Times New Roman" panose="02020603050405020304" pitchFamily="18" charset="0"/>
              <a:ea typeface="Calibri" panose="020F0502020204030204" pitchFamily="34" charset="0"/>
              <a:cs typeface="Times New Roman" panose="02020603050405020304" pitchFamily="18" charset="0"/>
            </a:endParaRPr>
          </a:p>
          <a:p>
            <a:pPr>
              <a:buFont typeface="+mj-lt"/>
              <a:buAutoNum type="arabicPeriod"/>
            </a:pPr>
            <a:r>
              <a:rPr lang="en-US" sz="1300" dirty="0">
                <a:latin typeface="Times New Roman" panose="02020603050405020304" pitchFamily="18" charset="0"/>
                <a:cs typeface="Times New Roman" panose="02020603050405020304" pitchFamily="18" charset="0"/>
              </a:rPr>
              <a:t>T.T. </a:t>
            </a:r>
            <a:r>
              <a:rPr lang="en-US" sz="1300" dirty="0" err="1">
                <a:latin typeface="Times New Roman" panose="02020603050405020304" pitchFamily="18" charset="0"/>
                <a:cs typeface="Times New Roman" panose="02020603050405020304" pitchFamily="18" charset="0"/>
              </a:rPr>
              <a:t>Böhlen</a:t>
            </a:r>
            <a:r>
              <a:rPr lang="en-US" sz="1300" dirty="0">
                <a:latin typeface="Times New Roman" panose="02020603050405020304" pitchFamily="18" charset="0"/>
                <a:cs typeface="Times New Roman" panose="02020603050405020304" pitchFamily="18" charset="0"/>
              </a:rPr>
              <a:t>, F. </a:t>
            </a:r>
            <a:r>
              <a:rPr lang="en-US" sz="1300" dirty="0" err="1">
                <a:latin typeface="Times New Roman" panose="02020603050405020304" pitchFamily="18" charset="0"/>
                <a:cs typeface="Times New Roman" panose="02020603050405020304" pitchFamily="18" charset="0"/>
              </a:rPr>
              <a:t>Cerutti</a:t>
            </a:r>
            <a:r>
              <a:rPr lang="en-US" sz="1300" dirty="0">
                <a:latin typeface="Times New Roman" panose="02020603050405020304" pitchFamily="18" charset="0"/>
                <a:cs typeface="Times New Roman" panose="02020603050405020304" pitchFamily="18" charset="0"/>
              </a:rPr>
              <a:t>, M.P.W. Chin, A. </a:t>
            </a:r>
            <a:r>
              <a:rPr lang="en-US" sz="1300" dirty="0" err="1">
                <a:latin typeface="Times New Roman" panose="02020603050405020304" pitchFamily="18" charset="0"/>
                <a:cs typeface="Times New Roman" panose="02020603050405020304" pitchFamily="18" charset="0"/>
              </a:rPr>
              <a:t>Fassò</a:t>
            </a:r>
            <a:r>
              <a:rPr lang="en-US" sz="1300" dirty="0">
                <a:latin typeface="Times New Roman" panose="02020603050405020304" pitchFamily="18" charset="0"/>
                <a:cs typeface="Times New Roman" panose="02020603050405020304" pitchFamily="18" charset="0"/>
              </a:rPr>
              <a:t>, A. Ferrari, P.G. Ortega, A. </a:t>
            </a:r>
            <a:r>
              <a:rPr lang="en-US" sz="1300" dirty="0" err="1">
                <a:latin typeface="Times New Roman" panose="02020603050405020304" pitchFamily="18" charset="0"/>
                <a:cs typeface="Times New Roman" panose="02020603050405020304" pitchFamily="18" charset="0"/>
              </a:rPr>
              <a:t>Mairani</a:t>
            </a:r>
            <a:r>
              <a:rPr lang="en-US" sz="1300" dirty="0">
                <a:latin typeface="Times New Roman" panose="02020603050405020304" pitchFamily="18" charset="0"/>
                <a:cs typeface="Times New Roman" panose="02020603050405020304" pitchFamily="18" charset="0"/>
              </a:rPr>
              <a:t>, P.R. Sala, G. Smirnov and V. </a:t>
            </a:r>
            <a:r>
              <a:rPr lang="en-US" sz="1300" dirty="0" err="1">
                <a:latin typeface="Times New Roman" panose="02020603050405020304" pitchFamily="18" charset="0"/>
                <a:cs typeface="Times New Roman" panose="02020603050405020304" pitchFamily="18" charset="0"/>
              </a:rPr>
              <a:t>Vlachoudis</a:t>
            </a:r>
            <a:r>
              <a:rPr lang="en-US" sz="1300" dirty="0">
                <a:latin typeface="Times New Roman" panose="02020603050405020304" pitchFamily="18" charset="0"/>
                <a:cs typeface="Times New Roman" panose="02020603050405020304" pitchFamily="18" charset="0"/>
              </a:rPr>
              <a:t>,</a:t>
            </a:r>
            <a:br>
              <a:rPr lang="en-US" sz="1300" dirty="0">
                <a:latin typeface="Times New Roman" panose="02020603050405020304" pitchFamily="18" charset="0"/>
                <a:cs typeface="Times New Roman" panose="02020603050405020304" pitchFamily="18" charset="0"/>
              </a:rPr>
            </a:br>
            <a:r>
              <a:rPr lang="en-US" sz="1300" i="1" dirty="0" smtClean="0">
                <a:latin typeface="Times New Roman" panose="02020603050405020304" pitchFamily="18" charset="0"/>
                <a:cs typeface="Times New Roman" panose="02020603050405020304" pitchFamily="18" charset="0"/>
              </a:rPr>
              <a:t>"</a:t>
            </a:r>
            <a:r>
              <a:rPr lang="en-US" sz="1300" i="1" dirty="0">
                <a:latin typeface="Times New Roman" panose="02020603050405020304" pitchFamily="18" charset="0"/>
                <a:cs typeface="Times New Roman" panose="02020603050405020304" pitchFamily="18" charset="0"/>
              </a:rPr>
              <a:t>The FLUKA Code: Developments and Challenges for High Energy and Medical </a:t>
            </a:r>
            <a:r>
              <a:rPr lang="en-US" sz="1300" i="1" dirty="0" smtClean="0">
                <a:latin typeface="Times New Roman" panose="02020603050405020304" pitchFamily="18" charset="0"/>
                <a:cs typeface="Times New Roman" panose="02020603050405020304" pitchFamily="18" charset="0"/>
              </a:rPr>
              <a:t>Applications“ </a:t>
            </a:r>
            <a:r>
              <a:rPr lang="en-US" sz="1300" dirty="0">
                <a:latin typeface="Times New Roman" panose="02020603050405020304" pitchFamily="18" charset="0"/>
                <a:cs typeface="Times New Roman" panose="02020603050405020304" pitchFamily="18" charset="0"/>
              </a:rPr>
              <a:t/>
            </a:r>
            <a:br>
              <a:rPr lang="en-US" sz="1300" dirty="0">
                <a:latin typeface="Times New Roman" panose="02020603050405020304" pitchFamily="18" charset="0"/>
                <a:cs typeface="Times New Roman" panose="02020603050405020304" pitchFamily="18" charset="0"/>
              </a:rPr>
            </a:br>
            <a:r>
              <a:rPr lang="en-US" sz="1300" b="1" dirty="0" smtClean="0">
                <a:latin typeface="Times New Roman" panose="02020603050405020304" pitchFamily="18" charset="0"/>
                <a:cs typeface="Times New Roman" panose="02020603050405020304" pitchFamily="18" charset="0"/>
              </a:rPr>
              <a:t>Nuclear </a:t>
            </a:r>
            <a:r>
              <a:rPr lang="en-US" sz="1300" b="1" dirty="0">
                <a:latin typeface="Times New Roman" panose="02020603050405020304" pitchFamily="18" charset="0"/>
                <a:cs typeface="Times New Roman" panose="02020603050405020304" pitchFamily="18" charset="0"/>
              </a:rPr>
              <a:t>Data Sheets 120, 211-214 (2014) </a:t>
            </a:r>
            <a:endParaRPr lang="en-US" sz="1300" dirty="0" smtClean="0">
              <a:latin typeface="Times New Roman" panose="02020603050405020304" pitchFamily="18" charset="0"/>
              <a:cs typeface="Times New Roman" panose="02020603050405020304" pitchFamily="18" charset="0"/>
            </a:endParaRPr>
          </a:p>
          <a:p>
            <a:pPr>
              <a:buFont typeface="+mj-lt"/>
              <a:buAutoNum type="arabicPeriod"/>
            </a:pPr>
            <a:r>
              <a:rPr lang="en-US" sz="1300" dirty="0">
                <a:latin typeface="Times New Roman" panose="02020603050405020304" pitchFamily="18" charset="0"/>
                <a:cs typeface="Times New Roman" panose="02020603050405020304" pitchFamily="18" charset="0"/>
              </a:rPr>
              <a:t>A. Ferrari, P.R. Sala, A. </a:t>
            </a:r>
            <a:r>
              <a:rPr lang="en-US" sz="1300" dirty="0" err="1">
                <a:latin typeface="Times New Roman" panose="02020603050405020304" pitchFamily="18" charset="0"/>
                <a:cs typeface="Times New Roman" panose="02020603050405020304" pitchFamily="18" charset="0"/>
              </a:rPr>
              <a:t>Fasso</a:t>
            </a:r>
            <a:r>
              <a:rPr lang="en-US" sz="1300" dirty="0">
                <a:latin typeface="Times New Roman" panose="02020603050405020304" pitchFamily="18" charset="0"/>
                <a:cs typeface="Times New Roman" panose="02020603050405020304" pitchFamily="18" charset="0"/>
              </a:rPr>
              <a:t>`, and J. </a:t>
            </a:r>
            <a:r>
              <a:rPr lang="en-US" sz="1300" dirty="0" err="1">
                <a:latin typeface="Times New Roman" panose="02020603050405020304" pitchFamily="18" charset="0"/>
                <a:cs typeface="Times New Roman" panose="02020603050405020304" pitchFamily="18" charset="0"/>
              </a:rPr>
              <a:t>Ranft</a:t>
            </a:r>
            <a:r>
              <a:rPr lang="en-US" sz="1300" dirty="0">
                <a:latin typeface="Times New Roman" panose="02020603050405020304" pitchFamily="18" charset="0"/>
                <a:cs typeface="Times New Roman" panose="02020603050405020304" pitchFamily="18" charset="0"/>
              </a:rPr>
              <a:t>,</a:t>
            </a:r>
            <a:r>
              <a:rPr lang="en-US" sz="1300" i="1" dirty="0" smtClean="0">
                <a:latin typeface="Times New Roman" panose="02020603050405020304" pitchFamily="18" charset="0"/>
                <a:cs typeface="Times New Roman" panose="02020603050405020304" pitchFamily="18" charset="0"/>
              </a:rPr>
              <a:t>"</a:t>
            </a:r>
            <a:r>
              <a:rPr lang="en-US" sz="1300" i="1" dirty="0">
                <a:latin typeface="Times New Roman" panose="02020603050405020304" pitchFamily="18" charset="0"/>
                <a:cs typeface="Times New Roman" panose="02020603050405020304" pitchFamily="18" charset="0"/>
              </a:rPr>
              <a:t>FLUKA: a multi-particle transport code</a:t>
            </a:r>
            <a:r>
              <a:rPr lang="en-US" sz="1300" i="1" dirty="0" smtClean="0">
                <a:latin typeface="Times New Roman" panose="02020603050405020304" pitchFamily="18" charset="0"/>
                <a:cs typeface="Times New Roman" panose="02020603050405020304" pitchFamily="18" charset="0"/>
              </a:rPr>
              <a:t>"</a:t>
            </a:r>
            <a:r>
              <a:rPr lang="en-US" sz="1300" dirty="0">
                <a:latin typeface="Times New Roman" panose="02020603050405020304" pitchFamily="18" charset="0"/>
                <a:cs typeface="Times New Roman" panose="02020603050405020304" pitchFamily="18" charset="0"/>
              </a:rPr>
              <a:t/>
            </a:r>
            <a:br>
              <a:rPr lang="en-US" sz="1300" dirty="0">
                <a:latin typeface="Times New Roman" panose="02020603050405020304" pitchFamily="18" charset="0"/>
                <a:cs typeface="Times New Roman" panose="02020603050405020304" pitchFamily="18" charset="0"/>
              </a:rPr>
            </a:br>
            <a:r>
              <a:rPr lang="en-US" sz="1300" b="1" dirty="0">
                <a:latin typeface="Times New Roman" panose="02020603050405020304" pitchFamily="18" charset="0"/>
                <a:cs typeface="Times New Roman" panose="02020603050405020304" pitchFamily="18" charset="0"/>
              </a:rPr>
              <a:t>CERN-2005-10 (2005), INFN/TC_05/11, </a:t>
            </a:r>
            <a:r>
              <a:rPr lang="en-US" sz="1300" b="1" dirty="0" smtClean="0">
                <a:latin typeface="Times New Roman" panose="02020603050405020304" pitchFamily="18" charset="0"/>
                <a:cs typeface="Times New Roman" panose="02020603050405020304" pitchFamily="18" charset="0"/>
              </a:rPr>
              <a:t>SLAC-R-773</a:t>
            </a:r>
          </a:p>
          <a:p>
            <a:pPr lvl="0">
              <a:buFont typeface="+mj-lt"/>
              <a:buAutoNum type="arabicPeriod"/>
            </a:pPr>
            <a:r>
              <a:rPr lang="en-US" sz="1300" dirty="0">
                <a:latin typeface="Times New Roman" panose="02020603050405020304" pitchFamily="18" charset="0"/>
                <a:ea typeface="Calibri" panose="020F0502020204030204" pitchFamily="34" charset="0"/>
                <a:cs typeface="Times New Roman" panose="02020603050405020304" pitchFamily="18" charset="0"/>
              </a:rPr>
              <a:t>G. </a:t>
            </a:r>
            <a:r>
              <a:rPr lang="en-US" sz="1300" dirty="0" err="1">
                <a:latin typeface="Times New Roman" panose="02020603050405020304" pitchFamily="18" charset="0"/>
                <a:ea typeface="Calibri" panose="020F0502020204030204" pitchFamily="34" charset="0"/>
                <a:cs typeface="Times New Roman" panose="02020603050405020304" pitchFamily="18" charset="0"/>
              </a:rPr>
              <a:t>Battistoni</a:t>
            </a:r>
            <a:r>
              <a:rPr lang="en-US" sz="1300" dirty="0">
                <a:latin typeface="Times New Roman" panose="02020603050405020304" pitchFamily="18" charset="0"/>
                <a:ea typeface="Calibri" panose="020F0502020204030204" pitchFamily="34" charset="0"/>
                <a:cs typeface="Times New Roman" panose="02020603050405020304" pitchFamily="18" charset="0"/>
              </a:rPr>
              <a:t>, S. </a:t>
            </a:r>
            <a:r>
              <a:rPr lang="en-US" sz="1300" dirty="0" err="1">
                <a:latin typeface="Times New Roman" panose="02020603050405020304" pitchFamily="18" charset="0"/>
                <a:ea typeface="Calibri" panose="020F0502020204030204" pitchFamily="34" charset="0"/>
                <a:cs typeface="Times New Roman" panose="02020603050405020304" pitchFamily="18" charset="0"/>
              </a:rPr>
              <a:t>Muraro</a:t>
            </a:r>
            <a:r>
              <a:rPr lang="en-US" sz="1300" dirty="0">
                <a:latin typeface="Times New Roman" panose="02020603050405020304" pitchFamily="18" charset="0"/>
                <a:ea typeface="Calibri" panose="020F0502020204030204" pitchFamily="34" charset="0"/>
                <a:cs typeface="Times New Roman" panose="02020603050405020304" pitchFamily="18" charset="0"/>
              </a:rPr>
              <a:t>, P.R. Sala, F. </a:t>
            </a:r>
            <a:r>
              <a:rPr lang="en-US" sz="1300" dirty="0" err="1">
                <a:latin typeface="Times New Roman" panose="02020603050405020304" pitchFamily="18" charset="0"/>
                <a:ea typeface="Calibri" panose="020F0502020204030204" pitchFamily="34" charset="0"/>
                <a:cs typeface="Times New Roman" panose="02020603050405020304" pitchFamily="18" charset="0"/>
              </a:rPr>
              <a:t>Cerutti</a:t>
            </a:r>
            <a:r>
              <a:rPr lang="en-US" sz="1300" dirty="0">
                <a:latin typeface="Times New Roman" panose="02020603050405020304" pitchFamily="18" charset="0"/>
                <a:ea typeface="Calibri" panose="020F0502020204030204" pitchFamily="34" charset="0"/>
                <a:cs typeface="Times New Roman" panose="02020603050405020304" pitchFamily="18" charset="0"/>
              </a:rPr>
              <a:t>, A. Ferrari, S. </a:t>
            </a:r>
            <a:r>
              <a:rPr lang="en-US" sz="1300" dirty="0" err="1">
                <a:latin typeface="Times New Roman" panose="02020603050405020304" pitchFamily="18" charset="0"/>
                <a:ea typeface="Calibri" panose="020F0502020204030204" pitchFamily="34" charset="0"/>
                <a:cs typeface="Times New Roman" panose="02020603050405020304" pitchFamily="18" charset="0"/>
              </a:rPr>
              <a:t>Roesler</a:t>
            </a:r>
            <a:r>
              <a:rPr lang="en-US" sz="1300" dirty="0">
                <a:latin typeface="Times New Roman" panose="02020603050405020304" pitchFamily="18" charset="0"/>
                <a:ea typeface="Calibri" panose="020F0502020204030204" pitchFamily="34" charset="0"/>
                <a:cs typeface="Times New Roman" panose="02020603050405020304" pitchFamily="18" charset="0"/>
              </a:rPr>
              <a:t>, A. </a:t>
            </a:r>
            <a:r>
              <a:rPr lang="en-US" sz="1300" dirty="0" err="1">
                <a:latin typeface="Times New Roman" panose="02020603050405020304" pitchFamily="18" charset="0"/>
                <a:ea typeface="Calibri" panose="020F0502020204030204" pitchFamily="34" charset="0"/>
                <a:cs typeface="Times New Roman" panose="02020603050405020304" pitchFamily="18" charset="0"/>
              </a:rPr>
              <a:t>Fasso</a:t>
            </a:r>
            <a:r>
              <a:rPr lang="en-US" sz="1300" dirty="0">
                <a:latin typeface="Times New Roman" panose="02020603050405020304" pitchFamily="18" charset="0"/>
                <a:ea typeface="Calibri" panose="020F0502020204030204" pitchFamily="34" charset="0"/>
                <a:cs typeface="Times New Roman" panose="02020603050405020304" pitchFamily="18" charset="0"/>
              </a:rPr>
              <a:t>`, J. </a:t>
            </a:r>
            <a:r>
              <a:rPr lang="en-US" sz="1300" dirty="0" err="1">
                <a:latin typeface="Times New Roman" panose="02020603050405020304" pitchFamily="18" charset="0"/>
                <a:ea typeface="Calibri" panose="020F0502020204030204" pitchFamily="34" charset="0"/>
                <a:cs typeface="Times New Roman" panose="02020603050405020304" pitchFamily="18" charset="0"/>
              </a:rPr>
              <a:t>Ranft</a:t>
            </a:r>
            <a:r>
              <a:rPr lang="en-US" sz="1300" dirty="0">
                <a:latin typeface="Times New Roman" panose="02020603050405020304" pitchFamily="18" charset="0"/>
                <a:ea typeface="Calibri" panose="020F0502020204030204" pitchFamily="34" charset="0"/>
                <a:cs typeface="Times New Roman" panose="02020603050405020304" pitchFamily="18" charset="0"/>
              </a:rPr>
              <a:t>; "The FLUKA code: Description and benchmarking,“ Proceedings of the Hadronic Shower Simulation Workshop 2006, </a:t>
            </a:r>
            <a:r>
              <a:rPr lang="en-US" sz="1300" dirty="0" err="1">
                <a:latin typeface="Times New Roman" panose="02020603050405020304" pitchFamily="18" charset="0"/>
                <a:ea typeface="Calibri" panose="020F0502020204030204" pitchFamily="34" charset="0"/>
                <a:cs typeface="Times New Roman" panose="02020603050405020304" pitchFamily="18" charset="0"/>
              </a:rPr>
              <a:t>Fermilab</a:t>
            </a:r>
            <a:r>
              <a:rPr lang="en-US" sz="1300" dirty="0">
                <a:latin typeface="Times New Roman" panose="02020603050405020304" pitchFamily="18" charset="0"/>
                <a:ea typeface="Calibri" panose="020F0502020204030204" pitchFamily="34" charset="0"/>
                <a:cs typeface="Times New Roman" panose="02020603050405020304" pitchFamily="18" charset="0"/>
              </a:rPr>
              <a:t>, </a:t>
            </a:r>
            <a:r>
              <a:rPr lang="en-US" sz="1300" dirty="0" smtClean="0">
                <a:latin typeface="Times New Roman" panose="02020603050405020304" pitchFamily="18" charset="0"/>
                <a:ea typeface="Calibri" panose="020F0502020204030204" pitchFamily="34" charset="0"/>
                <a:cs typeface="Times New Roman" panose="02020603050405020304" pitchFamily="18" charset="0"/>
              </a:rPr>
              <a:t>6-8 September </a:t>
            </a:r>
            <a:r>
              <a:rPr lang="en-US" sz="1300" dirty="0">
                <a:latin typeface="Times New Roman" panose="02020603050405020304" pitchFamily="18" charset="0"/>
                <a:ea typeface="Calibri" panose="020F0502020204030204" pitchFamily="34" charset="0"/>
                <a:cs typeface="Times New Roman" panose="02020603050405020304" pitchFamily="18" charset="0"/>
              </a:rPr>
              <a:t>2006, M. </a:t>
            </a:r>
            <a:r>
              <a:rPr lang="en-US" sz="1300" dirty="0" err="1">
                <a:latin typeface="Times New Roman" panose="02020603050405020304" pitchFamily="18" charset="0"/>
                <a:ea typeface="Calibri" panose="020F0502020204030204" pitchFamily="34" charset="0"/>
                <a:cs typeface="Times New Roman" panose="02020603050405020304" pitchFamily="18" charset="0"/>
              </a:rPr>
              <a:t>Albrow</a:t>
            </a:r>
            <a:r>
              <a:rPr lang="en-US" sz="1300" dirty="0">
                <a:latin typeface="Times New Roman" panose="02020603050405020304" pitchFamily="18" charset="0"/>
                <a:ea typeface="Calibri" panose="020F0502020204030204" pitchFamily="34" charset="0"/>
                <a:cs typeface="Times New Roman" panose="02020603050405020304" pitchFamily="18" charset="0"/>
              </a:rPr>
              <a:t>, R. Raja eds., AIP Conference Proceeding 896, 31-49, (2007</a:t>
            </a:r>
            <a:r>
              <a:rPr lang="en-US" sz="13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1300" dirty="0">
              <a:latin typeface="Calibri" panose="020F0502020204030204" pitchFamily="34" charset="0"/>
              <a:ea typeface="Calibri" panose="020F0502020204030204" pitchFamily="34" charset="0"/>
              <a:cs typeface="Times New Roman" panose="02020603050405020304" pitchFamily="18" charset="0"/>
            </a:endParaRPr>
          </a:p>
          <a:p>
            <a:pPr>
              <a:buFont typeface="+mj-lt"/>
              <a:buAutoNum type="arabicPeriod"/>
            </a:pPr>
            <a:endParaRPr lang="en-US" sz="1000" b="1" dirty="0" smtClean="0">
              <a:latin typeface="Times New Roman" panose="02020603050405020304" pitchFamily="18" charset="0"/>
              <a:cs typeface="Times New Roman" panose="02020603050405020304" pitchFamily="18" charset="0"/>
            </a:endParaRPr>
          </a:p>
          <a:p>
            <a:pPr marL="0" indent="0">
              <a:buNone/>
            </a:pPr>
            <a:endParaRPr lang="en-US" sz="1000" dirty="0">
              <a:latin typeface="Times New Roman" panose="02020603050405020304" pitchFamily="18" charset="0"/>
              <a:cs typeface="Times New Roman" panose="02020603050405020304" pitchFamily="18" charset="0"/>
            </a:endParaRPr>
          </a:p>
          <a:p>
            <a:pPr marL="0" marR="0" lvl="0" indent="0">
              <a:lnSpc>
                <a:spcPct val="115000"/>
              </a:lnSpc>
              <a:spcBef>
                <a:spcPts val="0"/>
              </a:spcBef>
              <a:spcAft>
                <a:spcPts val="1000"/>
              </a:spcAft>
              <a:buNone/>
            </a:pP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marL="0" lvl="0" indent="0" eaLnBrk="0" fontAlgn="base" hangingPunct="0">
              <a:lnSpc>
                <a:spcPct val="100000"/>
              </a:lnSpc>
              <a:spcBef>
                <a:spcPct val="20000"/>
              </a:spcBef>
              <a:spcAft>
                <a:spcPct val="0"/>
              </a:spcAft>
              <a:buNone/>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62</a:t>
            </a:fld>
            <a:endParaRPr lang="en-US" dirty="0"/>
          </a:p>
        </p:txBody>
      </p:sp>
    </p:spTree>
    <p:extLst>
      <p:ext uri="{BB962C8B-B14F-4D97-AF65-F5344CB8AC3E}">
        <p14:creationId xmlns:p14="http://schemas.microsoft.com/office/powerpoint/2010/main" val="292119429"/>
      </p:ext>
    </p:extLst>
  </p:cSld>
  <p:clrMapOvr>
    <a:masterClrMapping/>
  </p:clrMapOvr>
  <mc:AlternateContent xmlns:mc="http://schemas.openxmlformats.org/markup-compatibility/2006">
    <mc:Choice xmlns:p14="http://schemas.microsoft.com/office/powerpoint/2010/main" Requires="p14">
      <p:transition spd="slow" p14:dur="2000" advTm="640"/>
    </mc:Choice>
    <mc:Fallback>
      <p:transition spd="slow" advTm="64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a:bodyPr>
          <a:lstStyle/>
          <a:p>
            <a:pPr lvl="0" algn="ctr" fontAlgn="base">
              <a:lnSpc>
                <a:spcPct val="100000"/>
              </a:lnSpc>
              <a:spcAft>
                <a:spcPct val="0"/>
              </a:spcAft>
              <a:defRPr/>
            </a:pPr>
            <a:r>
              <a:rPr lang="en-US" sz="2700" b="1" kern="0" dirty="0" smtClean="0">
                <a:ea typeface="+mn-ea"/>
              </a:rPr>
              <a:t>Poisson Processes</a:t>
            </a: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106017" y="1721172"/>
                <a:ext cx="8931965" cy="5010932"/>
              </a:xfrm>
            </p:spPr>
            <p:txBody>
              <a:bodyPr>
                <a:normAutofit fontScale="62500" lnSpcReduction="20000"/>
              </a:bodyPr>
              <a:lstStyle/>
              <a:p>
                <a:r>
                  <a:rPr lang="en-US" sz="2900" dirty="0" smtClean="0">
                    <a:latin typeface="Times New Roman" panose="02020603050405020304" pitchFamily="18" charset="0"/>
                    <a:cs typeface="Times New Roman" panose="02020603050405020304" pitchFamily="18" charset="0"/>
                  </a:rPr>
                  <a:t>The Poisson distribution is an appropriate model if the following assumptions are true.</a:t>
                </a:r>
              </a:p>
              <a:p>
                <a:pPr lvl="1"/>
                <a:r>
                  <a:rPr lang="en-US" dirty="0">
                    <a:latin typeface="Times New Roman" panose="02020603050405020304" pitchFamily="18" charset="0"/>
                    <a:cs typeface="Times New Roman" panose="02020603050405020304" pitchFamily="18" charset="0"/>
                  </a:rPr>
                  <a:t>n</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the number of times an event occurs in an interval and n</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can take values 0, 1, 2, …</a:t>
                </a:r>
              </a:p>
              <a:p>
                <a:pPr lvl="1"/>
                <a:r>
                  <a:rPr lang="en-US" dirty="0">
                    <a:latin typeface="Times New Roman" panose="02020603050405020304" pitchFamily="18" charset="0"/>
                    <a:cs typeface="Times New Roman" panose="02020603050405020304" pitchFamily="18" charset="0"/>
                  </a:rPr>
                  <a:t>The occurrence of one event does not affect the probability that a second event will occur. That is, events occur independently.</a:t>
                </a:r>
              </a:p>
              <a:p>
                <a:pPr lvl="1"/>
                <a:r>
                  <a:rPr lang="en-US" dirty="0">
                    <a:latin typeface="Times New Roman" panose="02020603050405020304" pitchFamily="18" charset="0"/>
                    <a:cs typeface="Times New Roman" panose="02020603050405020304" pitchFamily="18" charset="0"/>
                  </a:rPr>
                  <a:t>The rate at which events occur is constant. The rate cannot be higher in some intervals and lower in other intervals.</a:t>
                </a:r>
              </a:p>
              <a:p>
                <a:pPr lvl="1"/>
                <a:r>
                  <a:rPr lang="en-US" dirty="0">
                    <a:latin typeface="Times New Roman" panose="02020603050405020304" pitchFamily="18" charset="0"/>
                    <a:cs typeface="Times New Roman" panose="02020603050405020304" pitchFamily="18" charset="0"/>
                  </a:rPr>
                  <a:t>Two events cannot occur at exactly the same instant.</a:t>
                </a:r>
              </a:p>
              <a:p>
                <a:pPr lvl="1"/>
                <a:r>
                  <a:rPr lang="en-US" dirty="0">
                    <a:latin typeface="Times New Roman" panose="02020603050405020304" pitchFamily="18" charset="0"/>
                    <a:cs typeface="Times New Roman" panose="02020603050405020304" pitchFamily="18" charset="0"/>
                  </a:rPr>
                  <a:t>The probability of an event in a </a:t>
                </a:r>
                <a:r>
                  <a:rPr lang="en-US" dirty="0" smtClean="0">
                    <a:latin typeface="Times New Roman" panose="02020603050405020304" pitchFamily="18" charset="0"/>
                    <a:cs typeface="Times New Roman" panose="02020603050405020304" pitchFamily="18" charset="0"/>
                  </a:rPr>
                  <a:t>small </a:t>
                </a:r>
                <a:r>
                  <a:rPr lang="en-US" dirty="0">
                    <a:latin typeface="Times New Roman" panose="02020603050405020304" pitchFamily="18" charset="0"/>
                    <a:cs typeface="Times New Roman" panose="02020603050405020304" pitchFamily="18" charset="0"/>
                  </a:rPr>
                  <a:t>interval is proportional to the length of the interval.</a:t>
                </a:r>
              </a:p>
              <a:p>
                <a:pPr lvl="1"/>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actual probability distribution is given by a Binomial distribution and the number of trials is sufficiently bigger than the number of successes one is asking </a:t>
                </a:r>
                <a:r>
                  <a:rPr lang="en-US" dirty="0" smtClean="0">
                    <a:latin typeface="Times New Roman" panose="02020603050405020304" pitchFamily="18" charset="0"/>
                    <a:cs typeface="Times New Roman" panose="02020603050405020304" pitchFamily="18" charset="0"/>
                  </a:rPr>
                  <a:t>about.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If these conditions are true, then </a:t>
                </a:r>
                <a:r>
                  <a:rPr lang="en-US" dirty="0" smtClean="0">
                    <a:latin typeface="Times New Roman" panose="02020603050405020304" pitchFamily="18" charset="0"/>
                    <a:cs typeface="Times New Roman" panose="02020603050405020304" pitchFamily="18" charset="0"/>
                  </a:rPr>
                  <a:t>n </a:t>
                </a:r>
                <a:r>
                  <a:rPr lang="en-US" dirty="0">
                    <a:latin typeface="Times New Roman" panose="02020603050405020304" pitchFamily="18" charset="0"/>
                    <a:cs typeface="Times New Roman" panose="02020603050405020304" pitchFamily="18" charset="0"/>
                  </a:rPr>
                  <a:t>is a Poisson random variable, and the distribution of </a:t>
                </a:r>
                <a:r>
                  <a:rPr lang="en-US" dirty="0" smtClean="0">
                    <a:latin typeface="Times New Roman" panose="02020603050405020304" pitchFamily="18" charset="0"/>
                    <a:cs typeface="Times New Roman" panose="02020603050405020304" pitchFamily="18" charset="0"/>
                  </a:rPr>
                  <a:t>n </a:t>
                </a:r>
                <a:r>
                  <a:rPr lang="en-US" dirty="0">
                    <a:latin typeface="Times New Roman" panose="02020603050405020304" pitchFamily="18" charset="0"/>
                    <a:cs typeface="Times New Roman" panose="02020603050405020304" pitchFamily="18" charset="0"/>
                  </a:rPr>
                  <a:t>is a Poisson </a:t>
                </a:r>
                <a:r>
                  <a:rPr lang="en-US" dirty="0" smtClean="0">
                    <a:latin typeface="Times New Roman" panose="02020603050405020304" pitchFamily="18" charset="0"/>
                    <a:cs typeface="Times New Roman" panose="02020603050405020304" pitchFamily="18" charset="0"/>
                  </a:rPr>
                  <a:t>distribution.</a:t>
                </a:r>
              </a:p>
              <a:p>
                <a:r>
                  <a:rPr lang="en-US" sz="2900" b="1" dirty="0" smtClean="0">
                    <a:latin typeface="Times New Roman" panose="02020603050405020304" pitchFamily="18" charset="0"/>
                    <a:cs typeface="Times New Roman" panose="02020603050405020304" pitchFamily="18" charset="0"/>
                  </a:rPr>
                  <a:t>Poisson </a:t>
                </a:r>
                <a:r>
                  <a:rPr lang="en-US" sz="2900" b="1" dirty="0">
                    <a:latin typeface="Times New Roman" panose="02020603050405020304" pitchFamily="18" charset="0"/>
                    <a:cs typeface="Times New Roman" panose="02020603050405020304" pitchFamily="18" charset="0"/>
                  </a:rPr>
                  <a:t>equation </a:t>
                </a:r>
                <a:r>
                  <a:rPr lang="en-US" sz="2900" b="1" dirty="0" smtClean="0">
                    <a:latin typeface="Times New Roman" panose="02020603050405020304" pitchFamily="18" charset="0"/>
                    <a:cs typeface="Times New Roman" panose="02020603050405020304" pitchFamily="18" charset="0"/>
                  </a:rPr>
                  <a:t> </a:t>
                </a:r>
                <a:endParaRPr lang="en-US" sz="2900" dirty="0">
                  <a:latin typeface="Times New Roman" panose="02020603050405020304" pitchFamily="18" charset="0"/>
                  <a:cs typeface="Times New Roman" panose="02020603050405020304" pitchFamily="18" charset="0"/>
                </a:endParaRPr>
              </a:p>
              <a:p>
                <a:pPr lvl="1"/>
                <a:r>
                  <a:rPr lang="en-US" sz="2600" dirty="0" smtClean="0">
                    <a:latin typeface="Times New Roman" panose="02020603050405020304" pitchFamily="18" charset="0"/>
                    <a:cs typeface="Times New Roman" panose="02020603050405020304" pitchFamily="18" charset="0"/>
                  </a:rPr>
                  <a:t>P(n) </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µ</a:t>
                </a:r>
                <a:r>
                  <a:rPr lang="en-US" sz="2600" baseline="30000" dirty="0" smtClean="0">
                    <a:latin typeface="Times New Roman" panose="02020603050405020304" pitchFamily="18" charset="0"/>
                    <a:cs typeface="Times New Roman" panose="02020603050405020304" pitchFamily="18" charset="0"/>
                  </a:rPr>
                  <a:t>n</a:t>
                </a:r>
                <a:r>
                  <a:rPr lang="en-US" sz="2600" dirty="0" smtClean="0">
                    <a:latin typeface="Times New Roman" panose="02020603050405020304" pitchFamily="18" charset="0"/>
                    <a:cs typeface="Times New Roman" panose="02020603050405020304" pitchFamily="18" charset="0"/>
                  </a:rPr>
                  <a:t>/n</a:t>
                </a:r>
                <a:r>
                  <a:rPr lang="en-US" sz="2600" dirty="0">
                    <a:latin typeface="Times New Roman" panose="02020603050405020304" pitchFamily="18" charset="0"/>
                    <a:cs typeface="Times New Roman" panose="02020603050405020304" pitchFamily="18" charset="0"/>
                  </a:rPr>
                  <a:t>!)</a:t>
                </a:r>
                <a14:m>
                  <m:oMath xmlns:m="http://schemas.openxmlformats.org/officeDocument/2006/math">
                    <m:sSup>
                      <m:sSupPr>
                        <m:ctrlPr>
                          <a:rPr lang="en-US" sz="2600" i="1">
                            <a:latin typeface="Cambria Math" panose="02040503050406030204" pitchFamily="18" charset="0"/>
                            <a:cs typeface="Times New Roman" panose="02020603050405020304" pitchFamily="18" charset="0"/>
                          </a:rPr>
                        </m:ctrlPr>
                      </m:sSupPr>
                      <m:e>
                        <m:r>
                          <a:rPr lang="en-US" sz="2600" i="1">
                            <a:latin typeface="Cambria Math" panose="02040503050406030204" pitchFamily="18" charset="0"/>
                            <a:cs typeface="Times New Roman" panose="02020603050405020304" pitchFamily="18" charset="0"/>
                          </a:rPr>
                          <m:t>𝑒</m:t>
                        </m:r>
                      </m:e>
                      <m:sup>
                        <m:r>
                          <a:rPr lang="en-US" sz="2600" i="1">
                            <a:latin typeface="Cambria Math" panose="02040503050406030204" pitchFamily="18" charset="0"/>
                            <a:cs typeface="Times New Roman" panose="02020603050405020304" pitchFamily="18" charset="0"/>
                          </a:rPr>
                          <m:t>−</m:t>
                        </m:r>
                        <m:r>
                          <m:rPr>
                            <m:nor/>
                          </m:rPr>
                          <a:rPr lang="en-US" sz="2600" dirty="0">
                            <a:latin typeface="Times New Roman" panose="02020603050405020304" pitchFamily="18" charset="0"/>
                            <a:cs typeface="Times New Roman" panose="02020603050405020304" pitchFamily="18" charset="0"/>
                          </a:rPr>
                          <m:t>µ</m:t>
                        </m:r>
                      </m:sup>
                    </m:sSup>
                    <m:r>
                      <a:rPr lang="en-US" sz="2600" b="0" i="0" dirty="0" smtClean="0">
                        <a:latin typeface="Cambria Math"/>
                        <a:cs typeface="Times New Roman" panose="02020603050405020304" pitchFamily="18" charset="0"/>
                      </a:rPr>
                      <m:t>  </m:t>
                    </m:r>
                    <m:r>
                      <m:rPr>
                        <m:sty m:val="p"/>
                      </m:rPr>
                      <a:rPr lang="en-US" sz="2600" b="0" i="0" dirty="0" smtClean="0">
                        <a:latin typeface="Cambria Math"/>
                        <a:cs typeface="Times New Roman" panose="02020603050405020304" pitchFamily="18" charset="0"/>
                      </a:rPr>
                      <m:t>where</m:t>
                    </m:r>
                    <m:r>
                      <a:rPr lang="en-US" sz="2600" b="0" i="0" dirty="0" smtClean="0">
                        <a:latin typeface="Cambria Math"/>
                        <a:cs typeface="Times New Roman" panose="02020603050405020304" pitchFamily="18" charset="0"/>
                      </a:rPr>
                      <m:t> </m:t>
                    </m:r>
                  </m:oMath>
                </a14:m>
                <a:r>
                  <a:rPr lang="en-US" sz="2600" dirty="0" smtClean="0">
                    <a:latin typeface="Times New Roman" panose="02020603050405020304" pitchFamily="18" charset="0"/>
                    <a:cs typeface="Times New Roman" panose="02020603050405020304" pitchFamily="18" charset="0"/>
                  </a:rPr>
                  <a:t>µ is the long-term average value of n</a:t>
                </a:r>
                <a:endParaRPr lang="en-US" sz="2600" dirty="0">
                  <a:latin typeface="Times New Roman" panose="02020603050405020304" pitchFamily="18" charset="0"/>
                  <a:cs typeface="Times New Roman" panose="02020603050405020304" pitchFamily="18" charset="0"/>
                </a:endParaRPr>
              </a:p>
              <a:p>
                <a:pPr lvl="1"/>
                <a:r>
                  <a:rPr lang="en-US" sz="2600" dirty="0">
                    <a:latin typeface="Times New Roman" panose="02020603050405020304" pitchFamily="18" charset="0"/>
                    <a:cs typeface="Times New Roman" panose="02020603050405020304" pitchFamily="18" charset="0"/>
                  </a:rPr>
                  <a:t>µ = </a:t>
                </a:r>
                <a:r>
                  <a:rPr lang="el-GR" sz="2600" dirty="0">
                    <a:latin typeface="Times New Roman" panose="02020603050405020304" pitchFamily="18" charset="0"/>
                    <a:cs typeface="Times New Roman" panose="02020603050405020304" pitchFamily="18" charset="0"/>
                  </a:rPr>
                  <a:t>λ</a:t>
                </a:r>
                <a:r>
                  <a:rPr lang="en-US" sz="2600" dirty="0">
                    <a:latin typeface="Times New Roman" panose="02020603050405020304" pitchFamily="18" charset="0"/>
                    <a:cs typeface="Times New Roman" panose="02020603050405020304" pitchFamily="18" charset="0"/>
                  </a:rPr>
                  <a:t> t  where </a:t>
                </a:r>
                <a:r>
                  <a:rPr lang="el-GR" sz="2600" dirty="0">
                    <a:latin typeface="Times New Roman" panose="02020603050405020304" pitchFamily="18" charset="0"/>
                    <a:cs typeface="Times New Roman" panose="02020603050405020304" pitchFamily="18" charset="0"/>
                  </a:rPr>
                  <a:t>λ</a:t>
                </a:r>
                <a:r>
                  <a:rPr lang="en-US" sz="2600" dirty="0">
                    <a:latin typeface="Times New Roman" panose="02020603050405020304" pitchFamily="18" charset="0"/>
                    <a:cs typeface="Times New Roman" panose="02020603050405020304" pitchFamily="18" charset="0"/>
                  </a:rPr>
                  <a:t> is </a:t>
                </a:r>
                <a:r>
                  <a:rPr lang="en-US" sz="2600" dirty="0" smtClean="0">
                    <a:latin typeface="Times New Roman" panose="02020603050405020304" pitchFamily="18" charset="0"/>
                    <a:cs typeface="Times New Roman" panose="02020603050405020304" pitchFamily="18" charset="0"/>
                  </a:rPr>
                  <a:t>the long-term average count </a:t>
                </a:r>
                <a:r>
                  <a:rPr lang="en-US" sz="2600" dirty="0">
                    <a:latin typeface="Times New Roman" panose="02020603050405020304" pitchFamily="18" charset="0"/>
                    <a:cs typeface="Times New Roman" panose="02020603050405020304" pitchFamily="18" charset="0"/>
                  </a:rPr>
                  <a:t>per unit time, so</a:t>
                </a:r>
              </a:p>
              <a:p>
                <a:pPr lvl="1"/>
                <a:r>
                  <a:rPr lang="en-US" sz="2600" dirty="0">
                    <a:solidFill>
                      <a:prstClr val="black"/>
                    </a:solidFill>
                    <a:latin typeface="Times New Roman" panose="02020603050405020304" pitchFamily="18" charset="0"/>
                    <a:cs typeface="Times New Roman" panose="02020603050405020304" pitchFamily="18" charset="0"/>
                  </a:rPr>
                  <a:t>P(r) = ((</a:t>
                </a:r>
                <a:r>
                  <a:rPr lang="el-GR" sz="2600" dirty="0">
                    <a:solidFill>
                      <a:prstClr val="black"/>
                    </a:solidFill>
                    <a:latin typeface="Times New Roman" panose="02020603050405020304" pitchFamily="18" charset="0"/>
                    <a:cs typeface="Times New Roman" panose="02020603050405020304" pitchFamily="18" charset="0"/>
                  </a:rPr>
                  <a:t>λ</a:t>
                </a:r>
                <a:r>
                  <a:rPr lang="en-US" sz="2600" dirty="0" smtClean="0">
                    <a:solidFill>
                      <a:prstClr val="black"/>
                    </a:solidFill>
                    <a:latin typeface="Times New Roman" panose="02020603050405020304" pitchFamily="18" charset="0"/>
                    <a:cs typeface="Times New Roman" panose="02020603050405020304" pitchFamily="18" charset="0"/>
                  </a:rPr>
                  <a:t>t)</a:t>
                </a:r>
                <a:r>
                  <a:rPr lang="en-US" sz="2600" baseline="30000" dirty="0" smtClean="0">
                    <a:solidFill>
                      <a:prstClr val="black"/>
                    </a:solidFill>
                    <a:latin typeface="Times New Roman" panose="02020603050405020304" pitchFamily="18" charset="0"/>
                    <a:cs typeface="Times New Roman" panose="02020603050405020304" pitchFamily="18" charset="0"/>
                  </a:rPr>
                  <a:t>n</a:t>
                </a:r>
                <a:r>
                  <a:rPr lang="en-US" sz="2600" dirty="0" smtClean="0">
                    <a:solidFill>
                      <a:prstClr val="black"/>
                    </a:solidFill>
                    <a:latin typeface="Times New Roman" panose="02020603050405020304" pitchFamily="18" charset="0"/>
                    <a:cs typeface="Times New Roman" panose="02020603050405020304" pitchFamily="18" charset="0"/>
                  </a:rPr>
                  <a:t>/n</a:t>
                </a:r>
                <a:r>
                  <a:rPr lang="en-US" sz="2600" dirty="0">
                    <a:solidFill>
                      <a:prstClr val="black"/>
                    </a:solidFill>
                    <a:latin typeface="Times New Roman" panose="02020603050405020304" pitchFamily="18" charset="0"/>
                    <a:cs typeface="Times New Roman" panose="02020603050405020304" pitchFamily="18" charset="0"/>
                  </a:rPr>
                  <a:t>!)</a:t>
                </a:r>
                <a14:m>
                  <m:oMath xmlns:m="http://schemas.openxmlformats.org/officeDocument/2006/math">
                    <m:sSup>
                      <m:sSupPr>
                        <m:ctrlPr>
                          <a:rPr lang="en-US" sz="2600" i="1">
                            <a:solidFill>
                              <a:prstClr val="black"/>
                            </a:solidFill>
                            <a:latin typeface="Cambria Math" panose="02040503050406030204" pitchFamily="18" charset="0"/>
                            <a:cs typeface="Times New Roman" panose="02020603050405020304" pitchFamily="18" charset="0"/>
                          </a:rPr>
                        </m:ctrlPr>
                      </m:sSupPr>
                      <m:e>
                        <m:r>
                          <a:rPr lang="en-US" sz="2600" i="1">
                            <a:solidFill>
                              <a:prstClr val="black"/>
                            </a:solidFill>
                            <a:latin typeface="Cambria Math" panose="02040503050406030204" pitchFamily="18" charset="0"/>
                            <a:cs typeface="Times New Roman" panose="02020603050405020304" pitchFamily="18" charset="0"/>
                          </a:rPr>
                          <m:t>𝑒</m:t>
                        </m:r>
                      </m:e>
                      <m:sup>
                        <m:r>
                          <a:rPr lang="en-US" sz="2600" i="1">
                            <a:solidFill>
                              <a:prstClr val="black"/>
                            </a:solidFill>
                            <a:latin typeface="Cambria Math" panose="02040503050406030204" pitchFamily="18" charset="0"/>
                            <a:cs typeface="Times New Roman" panose="02020603050405020304" pitchFamily="18" charset="0"/>
                          </a:rPr>
                          <m:t>−</m:t>
                        </m:r>
                        <m:r>
                          <m:rPr>
                            <m:nor/>
                          </m:rPr>
                          <a:rPr lang="en-US" sz="2600" dirty="0">
                            <a:solidFill>
                              <a:prstClr val="black"/>
                            </a:solidFill>
                            <a:latin typeface="Times New Roman" panose="02020603050405020304" pitchFamily="18" charset="0"/>
                            <a:cs typeface="Times New Roman" panose="02020603050405020304" pitchFamily="18" charset="0"/>
                          </a:rPr>
                          <m:t>λt</m:t>
                        </m:r>
                      </m:sup>
                    </m:sSup>
                  </m:oMath>
                </a14:m>
                <a:endParaRPr lang="en-US" sz="2600" dirty="0" smtClean="0">
                  <a:latin typeface="Times New Roman" panose="02020603050405020304" pitchFamily="18" charset="0"/>
                  <a:cs typeface="Times New Roman" panose="02020603050405020304" pitchFamily="18" charset="0"/>
                </a:endParaRPr>
              </a:p>
              <a:p>
                <a:pPr lvl="1"/>
                <a:r>
                  <a:rPr lang="en-US" sz="2600" dirty="0" smtClean="0">
                    <a:latin typeface="Times New Roman" panose="02020603050405020304" pitchFamily="18" charset="0"/>
                    <a:cs typeface="Times New Roman" panose="02020603050405020304" pitchFamily="18" charset="0"/>
                  </a:rPr>
                  <a:t>For the Poisson distribution, µ = mean(n), µ = variance(n), </a:t>
                </a:r>
                <a14:m>
                  <m:oMath xmlns:m="http://schemas.openxmlformats.org/officeDocument/2006/math">
                    <m:rad>
                      <m:radPr>
                        <m:degHide m:val="on"/>
                        <m:ctrlPr>
                          <a:rPr lang="en-US" sz="2600" i="1" smtClean="0">
                            <a:latin typeface="Cambria Math" panose="02040503050406030204" pitchFamily="18" charset="0"/>
                            <a:cs typeface="Times New Roman" panose="02020603050405020304" pitchFamily="18" charset="0"/>
                          </a:rPr>
                        </m:ctrlPr>
                      </m:radPr>
                      <m:deg/>
                      <m:e>
                        <m:r>
                          <a:rPr lang="en-US" sz="2600" i="1" smtClean="0">
                            <a:latin typeface="Cambria Math"/>
                            <a:cs typeface="Times New Roman" panose="02020603050405020304" pitchFamily="18" charset="0"/>
                          </a:rPr>
                          <m:t>µ</m:t>
                        </m:r>
                      </m:e>
                    </m:rad>
                  </m:oMath>
                </a14:m>
                <a:r>
                  <a:rPr lang="en-US" sz="2600" dirty="0" smtClean="0">
                    <a:latin typeface="Times New Roman" panose="02020603050405020304" pitchFamily="18" charset="0"/>
                    <a:cs typeface="Times New Roman" panose="02020603050405020304" pitchFamily="18" charset="0"/>
                  </a:rPr>
                  <a:t> =  </a:t>
                </a:r>
                <a:r>
                  <a:rPr lang="en-US" sz="2600" dirty="0" err="1" smtClean="0">
                    <a:latin typeface="Times New Roman" panose="02020603050405020304" pitchFamily="18" charset="0"/>
                    <a:cs typeface="Times New Roman" panose="02020603050405020304" pitchFamily="18" charset="0"/>
                  </a:rPr>
                  <a:t>Std</a:t>
                </a:r>
                <a:r>
                  <a:rPr lang="en-US" sz="2600" dirty="0" smtClean="0">
                    <a:latin typeface="Times New Roman" panose="02020603050405020304" pitchFamily="18" charset="0"/>
                    <a:cs typeface="Times New Roman" panose="02020603050405020304" pitchFamily="18" charset="0"/>
                  </a:rPr>
                  <a:t> Dev(n) </a:t>
                </a:r>
                <a:endParaRPr lang="en-US" sz="2600" dirty="0">
                  <a:latin typeface="Times New Roman" panose="02020603050405020304" pitchFamily="18" charset="0"/>
                  <a:cs typeface="Times New Roman" panose="02020603050405020304" pitchFamily="18" charset="0"/>
                </a:endParaRPr>
              </a:p>
              <a:p>
                <a:pPr lvl="1"/>
                <a:r>
                  <a:rPr lang="en-US" sz="2600" dirty="0">
                    <a:latin typeface="Times New Roman" panose="02020603050405020304" pitchFamily="18" charset="0"/>
                    <a:cs typeface="Times New Roman" panose="02020603050405020304" pitchFamily="18" charset="0"/>
                  </a:rPr>
                  <a:t>In the limit of large </a:t>
                </a:r>
                <a:r>
                  <a:rPr lang="en-US" sz="2600" dirty="0" smtClean="0">
                    <a:latin typeface="Times New Roman" panose="02020603050405020304" pitchFamily="18" charset="0"/>
                    <a:cs typeface="Times New Roman" panose="02020603050405020304" pitchFamily="18" charset="0"/>
                  </a:rPr>
                  <a:t>n, </a:t>
                </a:r>
                <a:r>
                  <a:rPr lang="en-US" sz="2600" dirty="0">
                    <a:latin typeface="Times New Roman" panose="02020603050405020304" pitchFamily="18" charset="0"/>
                    <a:cs typeface="Times New Roman" panose="02020603050405020304" pitchFamily="18" charset="0"/>
                  </a:rPr>
                  <a:t>this becomes the </a:t>
                </a:r>
                <a:r>
                  <a:rPr lang="en-US" sz="2600" dirty="0" smtClean="0">
                    <a:latin typeface="Times New Roman" panose="02020603050405020304" pitchFamily="18" charset="0"/>
                    <a:cs typeface="Times New Roman" panose="02020603050405020304" pitchFamily="18" charset="0"/>
                  </a:rPr>
                  <a:t>Gaussian distribution</a:t>
                </a:r>
                <a:endParaRPr lang="en-US" sz="2600" dirty="0">
                  <a:latin typeface="Times New Roman" panose="02020603050405020304" pitchFamily="18" charset="0"/>
                  <a:cs typeface="Times New Roman" panose="02020603050405020304" pitchFamily="18" charset="0"/>
                </a:endParaRPr>
              </a:p>
              <a:p>
                <a:pPr lvl="1"/>
                <a:r>
                  <a:rPr lang="en-US" sz="2600" dirty="0">
                    <a:latin typeface="Times New Roman" panose="02020603050405020304" pitchFamily="18" charset="0"/>
                    <a:cs typeface="Times New Roman" panose="02020603050405020304" pitchFamily="18" charset="0"/>
                  </a:rPr>
                  <a:t>Event counts are described by Poisson </a:t>
                </a:r>
                <a:r>
                  <a:rPr lang="en-US" sz="2600" dirty="0" smtClean="0">
                    <a:latin typeface="Times New Roman" panose="02020603050405020304" pitchFamily="18" charset="0"/>
                    <a:cs typeface="Times New Roman" panose="02020603050405020304" pitchFamily="18" charset="0"/>
                  </a:rPr>
                  <a:t>distribution, but </a:t>
                </a:r>
                <a:r>
                  <a:rPr lang="en-US" sz="2600" dirty="0">
                    <a:latin typeface="Times New Roman" panose="02020603050405020304" pitchFamily="18" charset="0"/>
                    <a:cs typeface="Times New Roman" panose="02020603050405020304" pitchFamily="18" charset="0"/>
                  </a:rPr>
                  <a:t>time between events in a real random </a:t>
                </a:r>
                <a:r>
                  <a:rPr lang="en-US" sz="2600" dirty="0" smtClean="0">
                    <a:latin typeface="Times New Roman" panose="02020603050405020304" pitchFamily="18" charset="0"/>
                    <a:cs typeface="Times New Roman" panose="02020603050405020304" pitchFamily="18" charset="0"/>
                  </a:rPr>
                  <a:t>processes are </a:t>
                </a:r>
                <a:r>
                  <a:rPr lang="en-US" sz="2600" dirty="0">
                    <a:latin typeface="Times New Roman" panose="02020603050405020304" pitchFamily="18" charset="0"/>
                    <a:cs typeface="Times New Roman" panose="02020603050405020304" pitchFamily="18" charset="0"/>
                  </a:rPr>
                  <a:t>described by an exponential </a:t>
                </a:r>
                <a:r>
                  <a:rPr lang="en-US" sz="2600" dirty="0" smtClean="0">
                    <a:latin typeface="Times New Roman" panose="02020603050405020304" pitchFamily="18" charset="0"/>
                    <a:cs typeface="Times New Roman" panose="02020603050405020304" pitchFamily="18" charset="0"/>
                  </a:rPr>
                  <a:t>distribution</a:t>
                </a:r>
              </a:p>
              <a:p>
                <a:pPr lvl="1"/>
                <a:r>
                  <a:rPr lang="en-US" sz="2200" dirty="0" smtClean="0">
                    <a:solidFill>
                      <a:prstClr val="black"/>
                    </a:solidFill>
                    <a:latin typeface="Times New Roman" panose="02020603050405020304" pitchFamily="18" charset="0"/>
                    <a:cs typeface="Times New Roman" panose="02020603050405020304" pitchFamily="18" charset="0"/>
                  </a:rPr>
                  <a:t>P(</a:t>
                </a:r>
                <a:r>
                  <a:rPr lang="el-GR" sz="2200" dirty="0">
                    <a:solidFill>
                      <a:prstClr val="black"/>
                    </a:solidFill>
                    <a:latin typeface="Times New Roman" panose="02020603050405020304" pitchFamily="18" charset="0"/>
                    <a:cs typeface="Times New Roman" panose="02020603050405020304" pitchFamily="18" charset="0"/>
                  </a:rPr>
                  <a:t>Δ</a:t>
                </a:r>
                <a:r>
                  <a:rPr lang="en-US" sz="2200" dirty="0">
                    <a:solidFill>
                      <a:prstClr val="black"/>
                    </a:solidFill>
                    <a:latin typeface="Times New Roman" panose="02020603050405020304" pitchFamily="18" charset="0"/>
                    <a:cs typeface="Times New Roman" panose="02020603050405020304" pitchFamily="18" charset="0"/>
                  </a:rPr>
                  <a:t>t, </a:t>
                </a:r>
                <a:r>
                  <a:rPr lang="el-GR" sz="2200" dirty="0">
                    <a:solidFill>
                      <a:prstClr val="black"/>
                    </a:solidFill>
                    <a:latin typeface="Times New Roman" panose="02020603050405020304" pitchFamily="18" charset="0"/>
                    <a:cs typeface="Times New Roman" panose="02020603050405020304" pitchFamily="18" charset="0"/>
                  </a:rPr>
                  <a:t>λ</a:t>
                </a:r>
                <a:r>
                  <a:rPr lang="en-US" sz="2200" dirty="0">
                    <a:solidFill>
                      <a:prstClr val="black"/>
                    </a:solidFill>
                    <a:latin typeface="Times New Roman" panose="02020603050405020304" pitchFamily="18" charset="0"/>
                    <a:cs typeface="Times New Roman" panose="02020603050405020304" pitchFamily="18" charset="0"/>
                  </a:rPr>
                  <a:t>) = (</a:t>
                </a:r>
                <a:r>
                  <a:rPr lang="el-GR" sz="2200" dirty="0">
                    <a:solidFill>
                      <a:prstClr val="black"/>
                    </a:solidFill>
                    <a:latin typeface="Times New Roman" panose="02020603050405020304" pitchFamily="18" charset="0"/>
                    <a:cs typeface="Times New Roman" panose="02020603050405020304" pitchFamily="18" charset="0"/>
                  </a:rPr>
                  <a:t>λ</a:t>
                </a:r>
                <a:r>
                  <a:rPr lang="en-US" sz="2200" dirty="0">
                    <a:solidFill>
                      <a:prstClr val="black"/>
                    </a:solidFill>
                    <a:latin typeface="Times New Roman" panose="02020603050405020304" pitchFamily="18" charset="0"/>
                    <a:cs typeface="Times New Roman" panose="02020603050405020304" pitchFamily="18" charset="0"/>
                  </a:rPr>
                  <a:t>t)</a:t>
                </a:r>
                <a14:m>
                  <m:oMath xmlns:m="http://schemas.openxmlformats.org/officeDocument/2006/math">
                    <m:sSup>
                      <m:sSupPr>
                        <m:ctrlPr>
                          <a:rPr lang="en-US" sz="2200" i="1">
                            <a:solidFill>
                              <a:prstClr val="black"/>
                            </a:solidFill>
                            <a:latin typeface="Cambria Math" panose="02040503050406030204" pitchFamily="18" charset="0"/>
                            <a:cs typeface="Times New Roman" panose="02020603050405020304" pitchFamily="18" charset="0"/>
                          </a:rPr>
                        </m:ctrlPr>
                      </m:sSupPr>
                      <m:e>
                        <m:r>
                          <a:rPr lang="en-US" sz="2200" i="1">
                            <a:solidFill>
                              <a:prstClr val="black"/>
                            </a:solidFill>
                            <a:latin typeface="Cambria Math" panose="02040503050406030204" pitchFamily="18" charset="0"/>
                            <a:cs typeface="Times New Roman" panose="02020603050405020304" pitchFamily="18" charset="0"/>
                          </a:rPr>
                          <m:t>𝑒</m:t>
                        </m:r>
                      </m:e>
                      <m:sup>
                        <m:r>
                          <a:rPr lang="en-US" sz="2200" i="1">
                            <a:solidFill>
                              <a:prstClr val="black"/>
                            </a:solidFill>
                            <a:latin typeface="Cambria Math" panose="02040503050406030204" pitchFamily="18" charset="0"/>
                            <a:cs typeface="Times New Roman" panose="02020603050405020304" pitchFamily="18" charset="0"/>
                          </a:rPr>
                          <m:t>−</m:t>
                        </m:r>
                        <m:r>
                          <m:rPr>
                            <m:nor/>
                          </m:rPr>
                          <a:rPr lang="en-US" sz="2200" dirty="0">
                            <a:solidFill>
                              <a:prstClr val="black"/>
                            </a:solidFill>
                            <a:latin typeface="Times New Roman" panose="02020603050405020304" pitchFamily="18" charset="0"/>
                            <a:cs typeface="Times New Roman" panose="02020603050405020304" pitchFamily="18" charset="0"/>
                          </a:rPr>
                          <m:t>λ</m:t>
                        </m:r>
                        <m:r>
                          <m:rPr>
                            <m:sty m:val="p"/>
                          </m:rPr>
                          <a:rPr lang="el-GR" sz="2200" i="1" dirty="0">
                            <a:solidFill>
                              <a:prstClr val="black"/>
                            </a:solidFill>
                            <a:latin typeface="Cambria Math" panose="02040503050406030204" pitchFamily="18" charset="0"/>
                            <a:cs typeface="Times New Roman" panose="02020603050405020304" pitchFamily="18" charset="0"/>
                          </a:rPr>
                          <m:t>Δ</m:t>
                        </m:r>
                        <m:r>
                          <m:rPr>
                            <m:nor/>
                          </m:rPr>
                          <a:rPr lang="en-US" sz="2200" dirty="0">
                            <a:solidFill>
                              <a:prstClr val="black"/>
                            </a:solidFill>
                            <a:latin typeface="Times New Roman" panose="02020603050405020304" pitchFamily="18" charset="0"/>
                            <a:cs typeface="Times New Roman" panose="02020603050405020304" pitchFamily="18" charset="0"/>
                          </a:rPr>
                          <m:t>t</m:t>
                        </m:r>
                      </m:sup>
                    </m:sSup>
                  </m:oMath>
                </a14:m>
                <a:endParaRPr lang="en-US" sz="2200" b="1" dirty="0" smtClean="0">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106017" y="1721172"/>
                <a:ext cx="8931965" cy="5010932"/>
              </a:xfrm>
              <a:blipFill rotWithShape="0">
                <a:blip r:embed="rId2"/>
                <a:stretch>
                  <a:fillRect l="-409" t="-2068" r="-819"/>
                </a:stretch>
              </a:blipFill>
            </p:spPr>
            <p:txBody>
              <a:bodyPr/>
              <a:lstStyle/>
              <a:p>
                <a:r>
                  <a:rPr lang="en-US">
                    <a:noFill/>
                  </a:rPr>
                  <a:t> </a:t>
                </a:r>
              </a:p>
            </p:txBody>
          </p:sp>
        </mc:Fallback>
      </mc:AlternateContent>
      <p:sp>
        <p:nvSpPr>
          <p:cNvPr id="4" name="Slide Number Placeholder 3"/>
          <p:cNvSpPr>
            <a:spLocks noGrp="1"/>
          </p:cNvSpPr>
          <p:nvPr>
            <p:ph type="sldNum" sz="quarter" idx="12"/>
          </p:nvPr>
        </p:nvSpPr>
        <p:spPr/>
        <p:txBody>
          <a:bodyPr/>
          <a:lstStyle/>
          <a:p>
            <a:fld id="{0D274322-44E6-41B3-A6C8-E4DC0D955498}" type="slidenum">
              <a:rPr lang="en-US" smtClean="0"/>
              <a:t>63</a:t>
            </a:fld>
            <a:endParaRPr lang="en-US" dirty="0"/>
          </a:p>
        </p:txBody>
      </p:sp>
    </p:spTree>
    <p:extLst>
      <p:ext uri="{BB962C8B-B14F-4D97-AF65-F5344CB8AC3E}">
        <p14:creationId xmlns:p14="http://schemas.microsoft.com/office/powerpoint/2010/main" val="2787737960"/>
      </p:ext>
    </p:extLst>
  </p:cSld>
  <p:clrMapOvr>
    <a:masterClrMapping/>
  </p:clrMapOvr>
  <mc:AlternateContent xmlns:mc="http://schemas.openxmlformats.org/markup-compatibility/2006">
    <mc:Choice xmlns:p14="http://schemas.microsoft.com/office/powerpoint/2010/main" Requires="p14">
      <p:transition spd="slow" p14:dur="2000" advTm="2608"/>
    </mc:Choice>
    <mc:Fallback>
      <p:transition spd="slow" advTm="2608"/>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GCR Environment Characterization Data Sources</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64</a:t>
            </a:fld>
            <a:endParaRPr lang="en-US" dirty="0"/>
          </a:p>
        </p:txBody>
      </p:sp>
      <p:pic>
        <p:nvPicPr>
          <p:cNvPr id="7" name="Picture 6"/>
          <p:cNvPicPr>
            <a:picLocks noChangeAspect="1"/>
          </p:cNvPicPr>
          <p:nvPr/>
        </p:nvPicPr>
        <p:blipFill>
          <a:blip r:embed="rId2"/>
          <a:stretch>
            <a:fillRect/>
          </a:stretch>
        </p:blipFill>
        <p:spPr>
          <a:xfrm>
            <a:off x="387599" y="1662893"/>
            <a:ext cx="7784851" cy="4293993"/>
          </a:xfrm>
          <a:prstGeom prst="rect">
            <a:avLst/>
          </a:prstGeom>
        </p:spPr>
      </p:pic>
      <p:sp>
        <p:nvSpPr>
          <p:cNvPr id="8" name="Rectangle 8"/>
          <p:cNvSpPr>
            <a:spLocks noChangeArrowheads="1"/>
          </p:cNvSpPr>
          <p:nvPr/>
        </p:nvSpPr>
        <p:spPr bwMode="auto">
          <a:xfrm>
            <a:off x="1508889" y="6126163"/>
            <a:ext cx="291618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800" b="1" i="1">
                <a:solidFill>
                  <a:schemeClr val="tx1"/>
                </a:solidFill>
                <a:latin typeface="Arial" panose="020B0604020202020204" pitchFamily="34" charset="0"/>
              </a:defRPr>
            </a:lvl1pPr>
            <a:lvl2pPr marL="742950" indent="-285750" eaLnBrk="0" hangingPunct="0">
              <a:defRPr sz="800" b="1" i="1">
                <a:solidFill>
                  <a:schemeClr val="tx1"/>
                </a:solidFill>
                <a:latin typeface="Arial" panose="020B0604020202020204" pitchFamily="34" charset="0"/>
              </a:defRPr>
            </a:lvl2pPr>
            <a:lvl3pPr marL="1143000" indent="-228600" eaLnBrk="0" hangingPunct="0">
              <a:defRPr sz="800" b="1" i="1">
                <a:solidFill>
                  <a:schemeClr val="tx1"/>
                </a:solidFill>
                <a:latin typeface="Arial" panose="020B0604020202020204" pitchFamily="34" charset="0"/>
              </a:defRPr>
            </a:lvl3pPr>
            <a:lvl4pPr marL="1600200" indent="-228600" eaLnBrk="0" hangingPunct="0">
              <a:defRPr sz="800" b="1" i="1">
                <a:solidFill>
                  <a:schemeClr val="tx1"/>
                </a:solidFill>
                <a:latin typeface="Arial" panose="020B0604020202020204" pitchFamily="34" charset="0"/>
              </a:defRPr>
            </a:lvl4pPr>
            <a:lvl5pPr marL="2057400" indent="-228600" eaLnBrk="0" hangingPunct="0">
              <a:defRPr sz="800" b="1" i="1">
                <a:solidFill>
                  <a:schemeClr val="tx1"/>
                </a:solidFill>
                <a:latin typeface="Arial" panose="020B0604020202020204" pitchFamily="34" charset="0"/>
              </a:defRPr>
            </a:lvl5pPr>
            <a:lvl6pPr marL="2514600" indent="-228600" eaLnBrk="0" fontAlgn="base" hangingPunct="0">
              <a:spcBef>
                <a:spcPct val="0"/>
              </a:spcBef>
              <a:spcAft>
                <a:spcPct val="0"/>
              </a:spcAft>
              <a:defRPr sz="800" b="1" i="1">
                <a:solidFill>
                  <a:schemeClr val="tx1"/>
                </a:solidFill>
                <a:latin typeface="Arial" panose="020B0604020202020204" pitchFamily="34" charset="0"/>
              </a:defRPr>
            </a:lvl6pPr>
            <a:lvl7pPr marL="2971800" indent="-228600" eaLnBrk="0" fontAlgn="base" hangingPunct="0">
              <a:spcBef>
                <a:spcPct val="0"/>
              </a:spcBef>
              <a:spcAft>
                <a:spcPct val="0"/>
              </a:spcAft>
              <a:defRPr sz="800" b="1" i="1">
                <a:solidFill>
                  <a:schemeClr val="tx1"/>
                </a:solidFill>
                <a:latin typeface="Arial" panose="020B0604020202020204" pitchFamily="34" charset="0"/>
              </a:defRPr>
            </a:lvl7pPr>
            <a:lvl8pPr marL="3429000" indent="-228600" eaLnBrk="0" fontAlgn="base" hangingPunct="0">
              <a:spcBef>
                <a:spcPct val="0"/>
              </a:spcBef>
              <a:spcAft>
                <a:spcPct val="0"/>
              </a:spcAft>
              <a:defRPr sz="800" b="1" i="1">
                <a:solidFill>
                  <a:schemeClr val="tx1"/>
                </a:solidFill>
                <a:latin typeface="Arial" panose="020B0604020202020204" pitchFamily="34" charset="0"/>
              </a:defRPr>
            </a:lvl8pPr>
            <a:lvl9pPr marL="3886200" indent="-228600" eaLnBrk="0" fontAlgn="base" hangingPunct="0">
              <a:spcBef>
                <a:spcPct val="0"/>
              </a:spcBef>
              <a:spcAft>
                <a:spcPct val="0"/>
              </a:spcAft>
              <a:defRPr sz="800" b="1" i="1">
                <a:solidFill>
                  <a:schemeClr val="tx1"/>
                </a:solidFill>
                <a:latin typeface="Arial" panose="020B0604020202020204" pitchFamily="34" charset="0"/>
              </a:defRPr>
            </a:lvl9pPr>
          </a:lstStyle>
          <a:p>
            <a:pPr eaLnBrk="1" hangingPunct="1"/>
            <a:r>
              <a:rPr lang="en-US" altLang="en-US" sz="900" dirty="0">
                <a:latin typeface="Times New Roman" panose="02020603050405020304" pitchFamily="18" charset="0"/>
                <a:cs typeface="Times New Roman" panose="02020603050405020304" pitchFamily="18" charset="0"/>
              </a:rPr>
              <a:t>http://www.srl.caltech.edu/personnel/dick/cos_encyc.html</a:t>
            </a:r>
          </a:p>
        </p:txBody>
      </p:sp>
      <p:sp>
        <p:nvSpPr>
          <p:cNvPr id="9" name="TextBox 21"/>
          <p:cNvSpPr txBox="1">
            <a:spLocks noChangeArrowheads="1"/>
          </p:cNvSpPr>
          <p:nvPr/>
        </p:nvSpPr>
        <p:spPr bwMode="auto">
          <a:xfrm>
            <a:off x="4371151" y="6125518"/>
            <a:ext cx="303480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800" b="1" i="1">
                <a:solidFill>
                  <a:schemeClr val="tx1"/>
                </a:solidFill>
                <a:latin typeface="Arial" panose="020B0604020202020204" pitchFamily="34" charset="0"/>
              </a:defRPr>
            </a:lvl1pPr>
            <a:lvl2pPr marL="742950" indent="-285750" eaLnBrk="0" hangingPunct="0">
              <a:defRPr sz="800" b="1" i="1">
                <a:solidFill>
                  <a:schemeClr val="tx1"/>
                </a:solidFill>
                <a:latin typeface="Arial" panose="020B0604020202020204" pitchFamily="34" charset="0"/>
              </a:defRPr>
            </a:lvl2pPr>
            <a:lvl3pPr marL="1143000" indent="-228600" eaLnBrk="0" hangingPunct="0">
              <a:defRPr sz="800" b="1" i="1">
                <a:solidFill>
                  <a:schemeClr val="tx1"/>
                </a:solidFill>
                <a:latin typeface="Arial" panose="020B0604020202020204" pitchFamily="34" charset="0"/>
              </a:defRPr>
            </a:lvl3pPr>
            <a:lvl4pPr marL="1600200" indent="-228600" eaLnBrk="0" hangingPunct="0">
              <a:defRPr sz="800" b="1" i="1">
                <a:solidFill>
                  <a:schemeClr val="tx1"/>
                </a:solidFill>
                <a:latin typeface="Arial" panose="020B0604020202020204" pitchFamily="34" charset="0"/>
              </a:defRPr>
            </a:lvl4pPr>
            <a:lvl5pPr marL="2057400" indent="-228600" eaLnBrk="0" hangingPunct="0">
              <a:defRPr sz="800" b="1" i="1">
                <a:solidFill>
                  <a:schemeClr val="tx1"/>
                </a:solidFill>
                <a:latin typeface="Arial" panose="020B0604020202020204" pitchFamily="34" charset="0"/>
              </a:defRPr>
            </a:lvl5pPr>
            <a:lvl6pPr marL="2514600" indent="-228600" eaLnBrk="0" fontAlgn="base" hangingPunct="0">
              <a:spcBef>
                <a:spcPct val="0"/>
              </a:spcBef>
              <a:spcAft>
                <a:spcPct val="0"/>
              </a:spcAft>
              <a:defRPr sz="800" b="1" i="1">
                <a:solidFill>
                  <a:schemeClr val="tx1"/>
                </a:solidFill>
                <a:latin typeface="Arial" panose="020B0604020202020204" pitchFamily="34" charset="0"/>
              </a:defRPr>
            </a:lvl6pPr>
            <a:lvl7pPr marL="2971800" indent="-228600" eaLnBrk="0" fontAlgn="base" hangingPunct="0">
              <a:spcBef>
                <a:spcPct val="0"/>
              </a:spcBef>
              <a:spcAft>
                <a:spcPct val="0"/>
              </a:spcAft>
              <a:defRPr sz="800" b="1" i="1">
                <a:solidFill>
                  <a:schemeClr val="tx1"/>
                </a:solidFill>
                <a:latin typeface="Arial" panose="020B0604020202020204" pitchFamily="34" charset="0"/>
              </a:defRPr>
            </a:lvl7pPr>
            <a:lvl8pPr marL="3429000" indent="-228600" eaLnBrk="0" fontAlgn="base" hangingPunct="0">
              <a:spcBef>
                <a:spcPct val="0"/>
              </a:spcBef>
              <a:spcAft>
                <a:spcPct val="0"/>
              </a:spcAft>
              <a:defRPr sz="800" b="1" i="1">
                <a:solidFill>
                  <a:schemeClr val="tx1"/>
                </a:solidFill>
                <a:latin typeface="Arial" panose="020B0604020202020204" pitchFamily="34" charset="0"/>
              </a:defRPr>
            </a:lvl8pPr>
            <a:lvl9pPr marL="3886200" indent="-228600" eaLnBrk="0" fontAlgn="base" hangingPunct="0">
              <a:spcBef>
                <a:spcPct val="0"/>
              </a:spcBef>
              <a:spcAft>
                <a:spcPct val="0"/>
              </a:spcAft>
              <a:defRPr sz="800" b="1" i="1">
                <a:solidFill>
                  <a:schemeClr val="tx1"/>
                </a:solidFill>
                <a:latin typeface="Arial" panose="020B0604020202020204" pitchFamily="34" charset="0"/>
              </a:defRPr>
            </a:lvl9pPr>
          </a:lstStyle>
          <a:p>
            <a:pPr eaLnBrk="1" hangingPunct="1"/>
            <a:r>
              <a:rPr lang="en-US" altLang="en-US" sz="900" dirty="0">
                <a:latin typeface="Times New Roman" panose="02020603050405020304" pitchFamily="18" charset="0"/>
                <a:cs typeface="Times New Roman" panose="02020603050405020304" pitchFamily="18" charset="0"/>
              </a:rPr>
              <a:t>http://pdg.lbl.gov/2010/reviews/rpp2010-rev-cosmic-rays.pdf</a:t>
            </a:r>
          </a:p>
        </p:txBody>
      </p:sp>
      <p:sp>
        <p:nvSpPr>
          <p:cNvPr id="10" name="Rectangle 9"/>
          <p:cNvSpPr/>
          <p:nvPr/>
        </p:nvSpPr>
        <p:spPr>
          <a:xfrm>
            <a:off x="1747298" y="5972274"/>
            <a:ext cx="5355547" cy="215444"/>
          </a:xfrm>
          <a:prstGeom prst="rect">
            <a:avLst/>
          </a:prstGeom>
        </p:spPr>
        <p:txBody>
          <a:bodyPr wrap="square">
            <a:spAutoFit/>
          </a:bodyPr>
          <a:lstStyle/>
          <a:p>
            <a:pPr lvl="0" fontAlgn="base">
              <a:spcBef>
                <a:spcPct val="0"/>
              </a:spcBef>
              <a:spcAft>
                <a:spcPct val="0"/>
              </a:spcAft>
            </a:pPr>
            <a:r>
              <a:rPr lang="en-US" altLang="en-US" sz="800" b="1" i="1" dirty="0">
                <a:solidFill>
                  <a:srgbClr val="000000"/>
                </a:solidFill>
                <a:latin typeface="Times New Roman" panose="02020603050405020304" pitchFamily="18" charset="0"/>
                <a:cs typeface="Times New Roman" panose="02020603050405020304" pitchFamily="18" charset="0"/>
              </a:rPr>
              <a:t>Mark E. </a:t>
            </a:r>
            <a:r>
              <a:rPr lang="en-US" altLang="en-US" sz="800" b="1" i="1" dirty="0" err="1">
                <a:solidFill>
                  <a:srgbClr val="000000"/>
                </a:solidFill>
                <a:latin typeface="Times New Roman" panose="02020603050405020304" pitchFamily="18" charset="0"/>
                <a:cs typeface="Times New Roman" panose="02020603050405020304" pitchFamily="18" charset="0"/>
              </a:rPr>
              <a:t>Wiedenbeck</a:t>
            </a:r>
            <a:r>
              <a:rPr lang="en-US" altLang="en-US" sz="800" b="1" i="1" dirty="0">
                <a:solidFill>
                  <a:srgbClr val="000000"/>
                </a:solidFill>
                <a:latin typeface="Times New Roman" panose="02020603050405020304" pitchFamily="18" charset="0"/>
                <a:cs typeface="Times New Roman" panose="02020603050405020304" pitchFamily="18" charset="0"/>
              </a:rPr>
              <a:t>, </a:t>
            </a:r>
            <a:r>
              <a:rPr lang="en-US" altLang="en-US" sz="800" b="1" i="1" dirty="0" smtClean="0">
                <a:solidFill>
                  <a:srgbClr val="000000"/>
                </a:solidFill>
                <a:latin typeface="Times New Roman" panose="02020603050405020304" pitchFamily="18" charset="0"/>
                <a:cs typeface="Times New Roman" panose="02020603050405020304" pitchFamily="18" charset="0"/>
              </a:rPr>
              <a:t>Jet </a:t>
            </a:r>
            <a:r>
              <a:rPr lang="en-US" altLang="en-US" sz="800" b="1" i="1" dirty="0">
                <a:solidFill>
                  <a:srgbClr val="000000"/>
                </a:solidFill>
                <a:latin typeface="Times New Roman" panose="02020603050405020304" pitchFamily="18" charset="0"/>
                <a:cs typeface="Times New Roman" panose="02020603050405020304" pitchFamily="18" charset="0"/>
              </a:rPr>
              <a:t>Propulsion Laboratory, </a:t>
            </a:r>
            <a:r>
              <a:rPr lang="en-US" altLang="en-US" sz="800" b="1" i="1" dirty="0" smtClean="0">
                <a:solidFill>
                  <a:srgbClr val="000000"/>
                </a:solidFill>
                <a:latin typeface="Times New Roman" panose="02020603050405020304" pitchFamily="18" charset="0"/>
                <a:cs typeface="Times New Roman" panose="02020603050405020304" pitchFamily="18" charset="0"/>
              </a:rPr>
              <a:t>California </a:t>
            </a:r>
            <a:r>
              <a:rPr lang="en-US" altLang="en-US" sz="800" b="1" i="1" dirty="0">
                <a:solidFill>
                  <a:srgbClr val="000000"/>
                </a:solidFill>
                <a:latin typeface="Times New Roman" panose="02020603050405020304" pitchFamily="18" charset="0"/>
                <a:cs typeface="Times New Roman" panose="02020603050405020304" pitchFamily="18" charset="0"/>
              </a:rPr>
              <a:t>Institute of </a:t>
            </a:r>
            <a:r>
              <a:rPr lang="en-US" altLang="en-US" sz="800" b="1" i="1" dirty="0" smtClean="0">
                <a:solidFill>
                  <a:srgbClr val="000000"/>
                </a:solidFill>
                <a:latin typeface="Times New Roman" panose="02020603050405020304" pitchFamily="18" charset="0"/>
                <a:cs typeface="Times New Roman" panose="02020603050405020304" pitchFamily="18" charset="0"/>
              </a:rPr>
              <a:t>Technology mark.e.wiedenbeck@jpl.nasa.gov</a:t>
            </a:r>
            <a:endParaRPr lang="en-US" altLang="en-US" sz="800" b="1" i="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885464"/>
      </p:ext>
    </p:extLst>
  </p:cSld>
  <p:clrMapOvr>
    <a:masterClrMapping/>
  </p:clrMapOvr>
  <mc:AlternateContent xmlns:mc="http://schemas.openxmlformats.org/markup-compatibility/2006">
    <mc:Choice xmlns:p14="http://schemas.microsoft.com/office/powerpoint/2010/main" Requires="p14">
      <p:transition spd="slow" p14:dur="2000" advTm="18241"/>
    </mc:Choice>
    <mc:Fallback>
      <p:transition spd="slow" advTm="18241"/>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74127" y="31243"/>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GCR Nuclear Collision and Secondary Particle Showers</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65</a:t>
            </a:fld>
            <a:endParaRPr lang="en-US" dirty="0"/>
          </a:p>
        </p:txBody>
      </p:sp>
      <p:pic>
        <p:nvPicPr>
          <p:cNvPr id="5" name="Picture 4"/>
          <p:cNvPicPr>
            <a:picLocks noChangeAspect="1"/>
          </p:cNvPicPr>
          <p:nvPr/>
        </p:nvPicPr>
        <p:blipFill>
          <a:blip r:embed="rId2"/>
          <a:stretch>
            <a:fillRect/>
          </a:stretch>
        </p:blipFill>
        <p:spPr>
          <a:xfrm>
            <a:off x="985838" y="1618925"/>
            <a:ext cx="7295093" cy="4931894"/>
          </a:xfrm>
          <a:prstGeom prst="rect">
            <a:avLst/>
          </a:prstGeom>
        </p:spPr>
      </p:pic>
    </p:spTree>
    <p:extLst>
      <p:ext uri="{BB962C8B-B14F-4D97-AF65-F5344CB8AC3E}">
        <p14:creationId xmlns:p14="http://schemas.microsoft.com/office/powerpoint/2010/main" val="2857261349"/>
      </p:ext>
    </p:extLst>
  </p:cSld>
  <p:clrMapOvr>
    <a:masterClrMapping/>
  </p:clrMapOvr>
  <mc:AlternateContent xmlns:mc="http://schemas.openxmlformats.org/markup-compatibility/2006">
    <mc:Choice xmlns:p14="http://schemas.microsoft.com/office/powerpoint/2010/main" Requires="p14">
      <p:transition spd="slow" p14:dur="2000" advTm="4664"/>
    </mc:Choice>
    <mc:Fallback>
      <p:transition spd="slow" advTm="4664"/>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07395" y="31243"/>
            <a:ext cx="4995572" cy="1411795"/>
          </a:xfrm>
        </p:spPr>
        <p:txBody>
          <a:bodyPr>
            <a:normAutofit/>
          </a:bodyPr>
          <a:lstStyle/>
          <a:p>
            <a:pPr lvl="0" algn="ctr" fontAlgn="base">
              <a:lnSpc>
                <a:spcPct val="100000"/>
              </a:lnSpc>
              <a:spcAft>
                <a:spcPct val="0"/>
              </a:spcAft>
              <a:defRPr/>
            </a:pPr>
            <a:r>
              <a:rPr lang="en-US" sz="2700" b="1" kern="0" dirty="0" smtClean="0">
                <a:ea typeface="+mn-ea"/>
              </a:rPr>
              <a:t>GCR: Calculating LET Spectra Under </a:t>
            </a:r>
            <a:r>
              <a:rPr lang="en-US" sz="2700" b="1" kern="0" dirty="0">
                <a:ea typeface="+mn-ea"/>
              </a:rPr>
              <a:t>A</a:t>
            </a:r>
            <a:r>
              <a:rPr lang="en-US" sz="2700" b="1" kern="0" dirty="0" smtClean="0">
                <a:ea typeface="+mn-ea"/>
              </a:rPr>
              <a:t>luminum Shielding with FLUKA</a:t>
            </a:r>
            <a:endParaRPr lang="en-US" dirty="0"/>
          </a:p>
        </p:txBody>
      </p:sp>
      <p:sp>
        <p:nvSpPr>
          <p:cNvPr id="3" name="Content Placeholder 2"/>
          <p:cNvSpPr>
            <a:spLocks noGrp="1"/>
          </p:cNvSpPr>
          <p:nvPr>
            <p:ph idx="1"/>
          </p:nvPr>
        </p:nvSpPr>
        <p:spPr>
          <a:xfrm>
            <a:off x="84593" y="1592249"/>
            <a:ext cx="2787196" cy="3654793"/>
          </a:xfrm>
        </p:spPr>
        <p:txBody>
          <a:bodyPr>
            <a:normAutofit/>
          </a:bodyPr>
          <a:lstStyle/>
          <a:p>
            <a:pPr eaLnBrk="0" fontAlgn="base" hangingPunct="0">
              <a:lnSpc>
                <a:spcPct val="100000"/>
              </a:lnSpc>
              <a:spcBef>
                <a:spcPct val="20000"/>
              </a:spcBef>
              <a:spcAft>
                <a:spcPct val="0"/>
              </a:spcAft>
            </a:pPr>
            <a:endParaRPr lang="en-US" altLang="en-US" sz="2200" b="1" kern="0" dirty="0" smtClean="0">
              <a:solidFill>
                <a:srgbClr val="000000"/>
              </a:solidFill>
              <a:latin typeface="Times New Roman" panose="02020603050405020304" pitchFamily="18" charset="0"/>
              <a:cs typeface="Times New Roman" panose="02020603050405020304" pitchFamily="18" charset="0"/>
            </a:endParaRPr>
          </a:p>
          <a:p>
            <a:pPr eaLnBrk="0" fontAlgn="base" hangingPunct="0">
              <a:lnSpc>
                <a:spcPct val="100000"/>
              </a:lnSpc>
              <a:spcBef>
                <a:spcPct val="20000"/>
              </a:spcBef>
              <a:spcAft>
                <a:spcPct val="0"/>
              </a:spcAft>
            </a:pPr>
            <a:endParaRPr lang="en-US" altLang="en-US" sz="1400" b="1" kern="0" dirty="0" smtClean="0">
              <a:solidFill>
                <a:srgbClr val="000000"/>
              </a:solidFill>
              <a:latin typeface="Times New Roman" panose="02020603050405020304" pitchFamily="18" charset="0"/>
              <a:cs typeface="Times New Roman" panose="02020603050405020304" pitchFamily="18" charset="0"/>
            </a:endParaRPr>
          </a:p>
          <a:p>
            <a:pPr eaLnBrk="0" fontAlgn="base" hangingPunct="0">
              <a:lnSpc>
                <a:spcPct val="100000"/>
              </a:lnSpc>
              <a:spcBef>
                <a:spcPct val="20000"/>
              </a:spcBef>
              <a:spcAft>
                <a:spcPct val="0"/>
              </a:spcAft>
            </a:pPr>
            <a:endParaRPr lang="en-US" altLang="en-US" sz="1800" b="1" kern="0" dirty="0">
              <a:solidFill>
                <a:srgbClr val="000000"/>
              </a:solidFill>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0D274322-44E6-41B3-A6C8-E4DC0D955498}" type="slidenum">
              <a:rPr lang="en-US" smtClean="0"/>
              <a:t>66</a:t>
            </a:fld>
            <a:endParaRPr lang="en-US" dirty="0"/>
          </a:p>
        </p:txBody>
      </p:sp>
      <p:graphicFrame>
        <p:nvGraphicFramePr>
          <p:cNvPr id="10" name="Table 9"/>
          <p:cNvGraphicFramePr>
            <a:graphicFrameLocks noGrp="1"/>
          </p:cNvGraphicFramePr>
          <p:nvPr>
            <p:extLst>
              <p:ext uri="{D42A27DB-BD31-4B8C-83A1-F6EECF244321}">
                <p14:modId xmlns:p14="http://schemas.microsoft.com/office/powerpoint/2010/main" val="609795166"/>
              </p:ext>
            </p:extLst>
          </p:nvPr>
        </p:nvGraphicFramePr>
        <p:xfrm>
          <a:off x="1035541" y="5696282"/>
          <a:ext cx="6939280" cy="894684"/>
        </p:xfrm>
        <a:graphic>
          <a:graphicData uri="http://schemas.openxmlformats.org/drawingml/2006/table">
            <a:tbl>
              <a:tblPr firstRow="1" bandRow="1">
                <a:tableStyleId>{72833802-FEF1-4C79-8D5D-14CF1EAF98D9}</a:tableStyleId>
              </a:tblPr>
              <a:tblGrid>
                <a:gridCol w="1977656">
                  <a:extLst>
                    <a:ext uri="{9D8B030D-6E8A-4147-A177-3AD203B41FA5}">
                      <a16:colId xmlns:a16="http://schemas.microsoft.com/office/drawing/2014/main" val="20000"/>
                    </a:ext>
                  </a:extLst>
                </a:gridCol>
                <a:gridCol w="637954">
                  <a:extLst>
                    <a:ext uri="{9D8B030D-6E8A-4147-A177-3AD203B41FA5}">
                      <a16:colId xmlns:a16="http://schemas.microsoft.com/office/drawing/2014/main" val="20001"/>
                    </a:ext>
                  </a:extLst>
                </a:gridCol>
                <a:gridCol w="660586">
                  <a:extLst>
                    <a:ext uri="{9D8B030D-6E8A-4147-A177-3AD203B41FA5}">
                      <a16:colId xmlns:a16="http://schemas.microsoft.com/office/drawing/2014/main" val="20002"/>
                    </a:ext>
                  </a:extLst>
                </a:gridCol>
                <a:gridCol w="617374">
                  <a:extLst>
                    <a:ext uri="{9D8B030D-6E8A-4147-A177-3AD203B41FA5}">
                      <a16:colId xmlns:a16="http://schemas.microsoft.com/office/drawing/2014/main" val="20003"/>
                    </a:ext>
                  </a:extLst>
                </a:gridCol>
                <a:gridCol w="609143">
                  <a:extLst>
                    <a:ext uri="{9D8B030D-6E8A-4147-A177-3AD203B41FA5}">
                      <a16:colId xmlns:a16="http://schemas.microsoft.com/office/drawing/2014/main" val="20004"/>
                    </a:ext>
                  </a:extLst>
                </a:gridCol>
                <a:gridCol w="592678">
                  <a:extLst>
                    <a:ext uri="{9D8B030D-6E8A-4147-A177-3AD203B41FA5}">
                      <a16:colId xmlns:a16="http://schemas.microsoft.com/office/drawing/2014/main" val="20005"/>
                    </a:ext>
                  </a:extLst>
                </a:gridCol>
                <a:gridCol w="617374">
                  <a:extLst>
                    <a:ext uri="{9D8B030D-6E8A-4147-A177-3AD203B41FA5}">
                      <a16:colId xmlns:a16="http://schemas.microsoft.com/office/drawing/2014/main" val="20006"/>
                    </a:ext>
                  </a:extLst>
                </a:gridCol>
                <a:gridCol w="567984">
                  <a:extLst>
                    <a:ext uri="{9D8B030D-6E8A-4147-A177-3AD203B41FA5}">
                      <a16:colId xmlns:a16="http://schemas.microsoft.com/office/drawing/2014/main" val="20007"/>
                    </a:ext>
                  </a:extLst>
                </a:gridCol>
                <a:gridCol w="658531">
                  <a:extLst>
                    <a:ext uri="{9D8B030D-6E8A-4147-A177-3AD203B41FA5}">
                      <a16:colId xmlns:a16="http://schemas.microsoft.com/office/drawing/2014/main" val="20008"/>
                    </a:ext>
                  </a:extLst>
                </a:gridCol>
              </a:tblGrid>
              <a:tr h="254604">
                <a:tc>
                  <a:txBody>
                    <a:bodyPr/>
                    <a:lstStyle/>
                    <a:p>
                      <a:r>
                        <a:rPr lang="en-US" sz="1000" baseline="0" dirty="0" smtClean="0"/>
                        <a:t> Detector Si Shell </a:t>
                      </a:r>
                      <a:endParaRPr lang="en-US" sz="1000" dirty="0"/>
                    </a:p>
                  </a:txBody>
                  <a:tcPr/>
                </a:tc>
                <a:tc>
                  <a:txBody>
                    <a:bodyPr/>
                    <a:lstStyle/>
                    <a:p>
                      <a:r>
                        <a:rPr lang="en-US" sz="1000" dirty="0" smtClean="0"/>
                        <a:t>SiDet1</a:t>
                      </a:r>
                      <a:endParaRPr lang="en-US" sz="1000" dirty="0"/>
                    </a:p>
                  </a:txBody>
                  <a:tcPr/>
                </a:tc>
                <a:tc>
                  <a:txBody>
                    <a:bodyPr/>
                    <a:lstStyle/>
                    <a:p>
                      <a:r>
                        <a:rPr lang="en-US" sz="1000" dirty="0" smtClean="0"/>
                        <a:t>SiDet2</a:t>
                      </a:r>
                      <a:endParaRPr lang="en-US" sz="1000" dirty="0"/>
                    </a:p>
                  </a:txBody>
                  <a:tcPr/>
                </a:tc>
                <a:tc>
                  <a:txBody>
                    <a:bodyPr/>
                    <a:lstStyle/>
                    <a:p>
                      <a:r>
                        <a:rPr lang="en-US" sz="1000" dirty="0" smtClean="0"/>
                        <a:t>SiDet3</a:t>
                      </a:r>
                      <a:endParaRPr lang="en-US" sz="1000" dirty="0"/>
                    </a:p>
                  </a:txBody>
                  <a:tcPr/>
                </a:tc>
                <a:tc>
                  <a:txBody>
                    <a:bodyPr/>
                    <a:lstStyle/>
                    <a:p>
                      <a:r>
                        <a:rPr lang="en-US" sz="1000" dirty="0" smtClean="0"/>
                        <a:t>SiDet4</a:t>
                      </a:r>
                      <a:endParaRPr lang="en-US" sz="1000" dirty="0"/>
                    </a:p>
                  </a:txBody>
                  <a:tcPr/>
                </a:tc>
                <a:tc>
                  <a:txBody>
                    <a:bodyPr/>
                    <a:lstStyle/>
                    <a:p>
                      <a:r>
                        <a:rPr lang="en-US" sz="1000" dirty="0" smtClean="0"/>
                        <a:t>SiDet5</a:t>
                      </a:r>
                      <a:endParaRPr lang="en-US" sz="1000" dirty="0"/>
                    </a:p>
                  </a:txBody>
                  <a:tcPr/>
                </a:tc>
                <a:tc>
                  <a:txBody>
                    <a:bodyPr/>
                    <a:lstStyle/>
                    <a:p>
                      <a:r>
                        <a:rPr lang="en-US" sz="1000" dirty="0" smtClean="0"/>
                        <a:t>SiDet6</a:t>
                      </a:r>
                      <a:endParaRPr lang="en-US" sz="1000" dirty="0"/>
                    </a:p>
                  </a:txBody>
                  <a:tcPr/>
                </a:tc>
                <a:tc>
                  <a:txBody>
                    <a:bodyPr/>
                    <a:lstStyle/>
                    <a:p>
                      <a:r>
                        <a:rPr lang="en-US" sz="1000" dirty="0" smtClean="0"/>
                        <a:t>SiDet7</a:t>
                      </a:r>
                      <a:endParaRPr lang="en-US" sz="1000" dirty="0"/>
                    </a:p>
                  </a:txBody>
                  <a:tcPr/>
                </a:tc>
                <a:tc>
                  <a:txBody>
                    <a:bodyPr/>
                    <a:lstStyle/>
                    <a:p>
                      <a:r>
                        <a:rPr lang="en-US" sz="1000" dirty="0" smtClean="0"/>
                        <a:t>SiDet8</a:t>
                      </a:r>
                      <a:endParaRPr lang="en-US" sz="1000" dirty="0"/>
                    </a:p>
                  </a:txBody>
                  <a:tcPr/>
                </a:tc>
                <a:extLst>
                  <a:ext uri="{0D108BD9-81ED-4DB2-BD59-A6C34878D82A}">
                    <a16:rowId xmlns:a16="http://schemas.microsoft.com/office/drawing/2014/main" val="10000"/>
                  </a:ext>
                </a:extLst>
              </a:tr>
              <a:tr h="156680">
                <a:tc>
                  <a:txBody>
                    <a:bodyPr/>
                    <a:lstStyle/>
                    <a:p>
                      <a:r>
                        <a:rPr lang="en-US" sz="1000" dirty="0" smtClean="0"/>
                        <a:t>Detector Shell Radius (cm)</a:t>
                      </a:r>
                      <a:endParaRPr lang="en-US" sz="1000" dirty="0"/>
                    </a:p>
                  </a:txBody>
                  <a:tcPr/>
                </a:tc>
                <a:tc>
                  <a:txBody>
                    <a:bodyPr/>
                    <a:lstStyle/>
                    <a:p>
                      <a:r>
                        <a:rPr lang="en-US" sz="1000" dirty="0" smtClean="0"/>
                        <a:t>5037.4</a:t>
                      </a:r>
                      <a:endParaRPr lang="en-US" sz="1000" dirty="0"/>
                    </a:p>
                  </a:txBody>
                  <a:tcPr/>
                </a:tc>
                <a:tc>
                  <a:txBody>
                    <a:bodyPr/>
                    <a:lstStyle/>
                    <a:p>
                      <a:r>
                        <a:rPr lang="en-US" sz="1000" dirty="0" smtClean="0"/>
                        <a:t>5037.3</a:t>
                      </a:r>
                      <a:endParaRPr lang="en-US" sz="1000" dirty="0"/>
                    </a:p>
                  </a:txBody>
                  <a:tcPr/>
                </a:tc>
                <a:tc>
                  <a:txBody>
                    <a:bodyPr/>
                    <a:lstStyle/>
                    <a:p>
                      <a:r>
                        <a:rPr lang="en-US" sz="1000" dirty="0" smtClean="0"/>
                        <a:t>5037.1</a:t>
                      </a:r>
                      <a:endParaRPr lang="en-US" sz="1000" dirty="0"/>
                    </a:p>
                  </a:txBody>
                  <a:tcPr/>
                </a:tc>
                <a:tc>
                  <a:txBody>
                    <a:bodyPr/>
                    <a:lstStyle/>
                    <a:p>
                      <a:r>
                        <a:rPr lang="en-US" sz="1000" dirty="0" smtClean="0"/>
                        <a:t>5035.6</a:t>
                      </a:r>
                      <a:endParaRPr lang="en-US" sz="1000" dirty="0"/>
                    </a:p>
                  </a:txBody>
                  <a:tcPr/>
                </a:tc>
                <a:tc>
                  <a:txBody>
                    <a:bodyPr/>
                    <a:lstStyle/>
                    <a:p>
                      <a:r>
                        <a:rPr lang="en-US" sz="1000" dirty="0" smtClean="0"/>
                        <a:t>5033.7</a:t>
                      </a:r>
                      <a:endParaRPr lang="en-US" sz="1000" dirty="0"/>
                    </a:p>
                  </a:txBody>
                  <a:tcPr/>
                </a:tc>
                <a:tc>
                  <a:txBody>
                    <a:bodyPr/>
                    <a:lstStyle/>
                    <a:p>
                      <a:r>
                        <a:rPr lang="en-US" sz="1000" dirty="0" smtClean="0"/>
                        <a:t>5030.0</a:t>
                      </a:r>
                      <a:endParaRPr lang="en-US" sz="1000" dirty="0"/>
                    </a:p>
                  </a:txBody>
                  <a:tcPr/>
                </a:tc>
                <a:tc>
                  <a:txBody>
                    <a:bodyPr/>
                    <a:lstStyle/>
                    <a:p>
                      <a:r>
                        <a:rPr lang="en-US" sz="1000" dirty="0" smtClean="0"/>
                        <a:t>5018.9</a:t>
                      </a:r>
                      <a:endParaRPr lang="en-US" sz="1000" dirty="0"/>
                    </a:p>
                  </a:txBody>
                  <a:tcPr/>
                </a:tc>
                <a:tc>
                  <a:txBody>
                    <a:bodyPr/>
                    <a:lstStyle/>
                    <a:p>
                      <a:r>
                        <a:rPr lang="en-US" sz="1000" dirty="0" smtClean="0"/>
                        <a:t>5000.0</a:t>
                      </a:r>
                      <a:endParaRPr lang="en-US" sz="1000" dirty="0"/>
                    </a:p>
                  </a:txBody>
                  <a:tcPr/>
                </a:tc>
                <a:extLst>
                  <a:ext uri="{0D108BD9-81ED-4DB2-BD59-A6C34878D82A}">
                    <a16:rowId xmlns:a16="http://schemas.microsoft.com/office/drawing/2014/main" val="10001"/>
                  </a:ext>
                </a:extLst>
              </a:tr>
              <a:tr h="254604">
                <a:tc>
                  <a:txBody>
                    <a:bodyPr/>
                    <a:lstStyle/>
                    <a:p>
                      <a:r>
                        <a:rPr lang="en-US" sz="1000" dirty="0" smtClean="0"/>
                        <a:t>Si Detector Median Al Shielding Mass in</a:t>
                      </a:r>
                      <a:r>
                        <a:rPr lang="en-US" sz="1000" baseline="0" dirty="0" smtClean="0"/>
                        <a:t> </a:t>
                      </a:r>
                      <a:r>
                        <a:rPr lang="en-US" sz="1000" dirty="0" smtClean="0"/>
                        <a:t>g/cm</a:t>
                      </a:r>
                      <a:r>
                        <a:rPr lang="en-US" sz="1000" baseline="30000" dirty="0" smtClean="0"/>
                        <a:t>2 </a:t>
                      </a:r>
                      <a:r>
                        <a:rPr lang="en-US" sz="1000" baseline="0" dirty="0" smtClean="0"/>
                        <a:t> </a:t>
                      </a:r>
                      <a:endParaRPr lang="en-US" sz="1000" dirty="0" smtClean="0"/>
                    </a:p>
                  </a:txBody>
                  <a:tcPr/>
                </a:tc>
                <a:tc>
                  <a:txBody>
                    <a:bodyPr/>
                    <a:lstStyle/>
                    <a:p>
                      <a:pPr algn="ctr"/>
                      <a:r>
                        <a:rPr lang="en-US" sz="1000" dirty="0" smtClean="0"/>
                        <a:t>0.15</a:t>
                      </a:r>
                      <a:endParaRPr lang="en-US" sz="1000" dirty="0"/>
                    </a:p>
                  </a:txBody>
                  <a:tcPr/>
                </a:tc>
                <a:tc>
                  <a:txBody>
                    <a:bodyPr/>
                    <a:lstStyle/>
                    <a:p>
                      <a:pPr algn="ctr"/>
                      <a:r>
                        <a:rPr lang="en-US" sz="1000" dirty="0" smtClean="0"/>
                        <a:t>0.81</a:t>
                      </a:r>
                      <a:endParaRPr lang="en-US" sz="1000" dirty="0"/>
                    </a:p>
                  </a:txBody>
                  <a:tcPr/>
                </a:tc>
                <a:tc>
                  <a:txBody>
                    <a:bodyPr/>
                    <a:lstStyle/>
                    <a:p>
                      <a:pPr algn="ctr"/>
                      <a:r>
                        <a:rPr lang="en-US" sz="1000" dirty="0" smtClean="0"/>
                        <a:t>1.6</a:t>
                      </a:r>
                      <a:endParaRPr lang="en-US" sz="1000" dirty="0"/>
                    </a:p>
                  </a:txBody>
                  <a:tcPr/>
                </a:tc>
                <a:tc>
                  <a:txBody>
                    <a:bodyPr/>
                    <a:lstStyle/>
                    <a:p>
                      <a:pPr algn="ctr"/>
                      <a:r>
                        <a:rPr lang="en-US" sz="1000" dirty="0" smtClean="0"/>
                        <a:t>7.9</a:t>
                      </a:r>
                      <a:endParaRPr lang="en-US" sz="1000" dirty="0"/>
                    </a:p>
                  </a:txBody>
                  <a:tcPr/>
                </a:tc>
                <a:tc>
                  <a:txBody>
                    <a:bodyPr/>
                    <a:lstStyle/>
                    <a:p>
                      <a:pPr algn="ctr"/>
                      <a:r>
                        <a:rPr lang="en-US" sz="1000" dirty="0" smtClean="0"/>
                        <a:t>15.6</a:t>
                      </a:r>
                      <a:endParaRPr lang="en-US" sz="1000" dirty="0"/>
                    </a:p>
                  </a:txBody>
                  <a:tcPr/>
                </a:tc>
                <a:tc>
                  <a:txBody>
                    <a:bodyPr/>
                    <a:lstStyle/>
                    <a:p>
                      <a:pPr algn="ctr"/>
                      <a:r>
                        <a:rPr lang="en-US" sz="1000" dirty="0" smtClean="0"/>
                        <a:t>31.1</a:t>
                      </a:r>
                      <a:endParaRPr lang="en-US" sz="1000" dirty="0"/>
                    </a:p>
                  </a:txBody>
                  <a:tcPr/>
                </a:tc>
                <a:tc>
                  <a:txBody>
                    <a:bodyPr/>
                    <a:lstStyle/>
                    <a:p>
                      <a:pPr algn="ctr"/>
                      <a:r>
                        <a:rPr lang="en-US" sz="1000" dirty="0" smtClean="0"/>
                        <a:t>77.5</a:t>
                      </a:r>
                      <a:endParaRPr lang="en-US" sz="1000" dirty="0"/>
                    </a:p>
                  </a:txBody>
                  <a:tcPr/>
                </a:tc>
                <a:tc>
                  <a:txBody>
                    <a:bodyPr/>
                    <a:lstStyle/>
                    <a:p>
                      <a:pPr algn="ctr"/>
                      <a:r>
                        <a:rPr lang="en-US" sz="1000" dirty="0" smtClean="0"/>
                        <a:t>156.2</a:t>
                      </a:r>
                      <a:endParaRPr lang="en-US" sz="1000" dirty="0"/>
                    </a:p>
                  </a:txBody>
                  <a:tcPr/>
                </a:tc>
                <a:extLst>
                  <a:ext uri="{0D108BD9-81ED-4DB2-BD59-A6C34878D82A}">
                    <a16:rowId xmlns:a16="http://schemas.microsoft.com/office/drawing/2014/main" val="10002"/>
                  </a:ext>
                </a:extLst>
              </a:tr>
            </a:tbl>
          </a:graphicData>
        </a:graphic>
      </p:graphicFrame>
      <p:sp>
        <p:nvSpPr>
          <p:cNvPr id="11" name="Rectangle 10"/>
          <p:cNvSpPr/>
          <p:nvPr/>
        </p:nvSpPr>
        <p:spPr>
          <a:xfrm>
            <a:off x="133922" y="1592249"/>
            <a:ext cx="3131290" cy="4185761"/>
          </a:xfrm>
          <a:prstGeom prst="rect">
            <a:avLst/>
          </a:prstGeom>
        </p:spPr>
        <p:txBody>
          <a:bodyPr wrap="square">
            <a:spAutoFit/>
          </a:bodyPr>
          <a:lstStyle/>
          <a:p>
            <a:pPr lvl="0"/>
            <a:r>
              <a:rPr lang="en-US" sz="1400" dirty="0">
                <a:solidFill>
                  <a:prstClr val="black"/>
                </a:solidFill>
                <a:latin typeface="Times New Roman" pitchFamily="18" charset="0"/>
                <a:cs typeface="Times New Roman" pitchFamily="18" charset="0"/>
              </a:rPr>
              <a:t>The differential LET spectra  [#/(cm</a:t>
            </a:r>
            <a:r>
              <a:rPr lang="en-US" sz="1400" baseline="30000" dirty="0">
                <a:solidFill>
                  <a:prstClr val="black"/>
                </a:solidFill>
                <a:latin typeface="Times New Roman" pitchFamily="18" charset="0"/>
                <a:cs typeface="Times New Roman" pitchFamily="18" charset="0"/>
              </a:rPr>
              <a:t>2</a:t>
            </a:r>
            <a:r>
              <a:rPr lang="en-US" sz="1400" dirty="0">
                <a:solidFill>
                  <a:prstClr val="black"/>
                </a:solidFill>
                <a:latin typeface="Times New Roman" pitchFamily="18" charset="0"/>
                <a:cs typeface="Times New Roman" pitchFamily="18" charset="0"/>
              </a:rPr>
              <a:t> week LET)] at various shielding depths in a concentric spherical shell model </a:t>
            </a:r>
            <a:r>
              <a:rPr lang="en-US" sz="1400" dirty="0" smtClean="0">
                <a:solidFill>
                  <a:prstClr val="black"/>
                </a:solidFill>
                <a:latin typeface="Times New Roman" pitchFamily="18" charset="0"/>
                <a:cs typeface="Times New Roman" pitchFamily="18" charset="0"/>
              </a:rPr>
              <a:t>spacecraft (</a:t>
            </a:r>
            <a:r>
              <a:rPr lang="en-US" sz="1400" b="1" dirty="0" smtClean="0">
                <a:solidFill>
                  <a:prstClr val="black"/>
                </a:solidFill>
                <a:latin typeface="Times New Roman" pitchFamily="18" charset="0"/>
                <a:cs typeface="Times New Roman" pitchFamily="18" charset="0"/>
              </a:rPr>
              <a:t>50 meter radius, 37.4 cm thick</a:t>
            </a:r>
            <a:r>
              <a:rPr lang="en-US" sz="1400" dirty="0" smtClean="0">
                <a:solidFill>
                  <a:prstClr val="black"/>
                </a:solidFill>
                <a:latin typeface="Times New Roman" pitchFamily="18" charset="0"/>
                <a:cs typeface="Times New Roman" pitchFamily="18" charset="0"/>
              </a:rPr>
              <a:t>).  </a:t>
            </a:r>
            <a:endParaRPr lang="en-US" sz="1400" dirty="0">
              <a:solidFill>
                <a:prstClr val="black"/>
              </a:solidFill>
              <a:latin typeface="Times New Roman" pitchFamily="18" charset="0"/>
              <a:cs typeface="Times New Roman" pitchFamily="18" charset="0"/>
            </a:endParaRPr>
          </a:p>
          <a:p>
            <a:pPr lvl="0"/>
            <a:endParaRPr lang="en-US" sz="1400" dirty="0">
              <a:solidFill>
                <a:prstClr val="black"/>
              </a:solidFill>
              <a:latin typeface="Times New Roman" pitchFamily="18" charset="0"/>
              <a:cs typeface="Times New Roman" pitchFamily="18" charset="0"/>
            </a:endParaRPr>
          </a:p>
          <a:p>
            <a:pPr lvl="0"/>
            <a:r>
              <a:rPr lang="en-US" sz="1400" dirty="0">
                <a:solidFill>
                  <a:prstClr val="black"/>
                </a:solidFill>
                <a:latin typeface="Times New Roman" pitchFamily="18" charset="0"/>
                <a:cs typeface="Times New Roman" pitchFamily="18" charset="0"/>
              </a:rPr>
              <a:t>LET spectra are calculated, using the </a:t>
            </a:r>
            <a:r>
              <a:rPr lang="en-US" sz="1400" b="1" dirty="0" smtClean="0">
                <a:solidFill>
                  <a:prstClr val="black"/>
                </a:solidFill>
                <a:latin typeface="Times New Roman" pitchFamily="18" charset="0"/>
                <a:cs typeface="Times New Roman" pitchFamily="18" charset="0"/>
              </a:rPr>
              <a:t>FLUKA </a:t>
            </a:r>
            <a:r>
              <a:rPr lang="en-US" sz="1400" b="1" dirty="0">
                <a:solidFill>
                  <a:prstClr val="black"/>
                </a:solidFill>
                <a:latin typeface="Times New Roman" pitchFamily="18" charset="0"/>
                <a:cs typeface="Times New Roman" pitchFamily="18" charset="0"/>
              </a:rPr>
              <a:t>Monte Carlo radiation transport code</a:t>
            </a:r>
            <a:r>
              <a:rPr lang="en-US" sz="1400" dirty="0">
                <a:solidFill>
                  <a:prstClr val="black"/>
                </a:solidFill>
                <a:latin typeface="Times New Roman" pitchFamily="18" charset="0"/>
                <a:cs typeface="Times New Roman" pitchFamily="18" charset="0"/>
              </a:rPr>
              <a:t>, as the number of  particles entering each of the Si detector shells placed at various depths in the concentric spherical shell model (see the table below).  </a:t>
            </a:r>
          </a:p>
          <a:p>
            <a:pPr lvl="0"/>
            <a:endParaRPr lang="en-US" sz="1400" dirty="0">
              <a:solidFill>
                <a:prstClr val="black"/>
              </a:solidFill>
              <a:latin typeface="Times New Roman" pitchFamily="18" charset="0"/>
              <a:cs typeface="Times New Roman" pitchFamily="18" charset="0"/>
            </a:endParaRPr>
          </a:p>
          <a:p>
            <a:pPr lvl="0"/>
            <a:r>
              <a:rPr lang="en-US" sz="1400" b="1" dirty="0">
                <a:solidFill>
                  <a:prstClr val="black"/>
                </a:solidFill>
                <a:latin typeface="Times New Roman" pitchFamily="18" charset="0"/>
                <a:cs typeface="Times New Roman" pitchFamily="18" charset="0"/>
              </a:rPr>
              <a:t>All secondary particle shower processes are enabled and the full shielding mass distribution function for each Si shell is </a:t>
            </a:r>
            <a:r>
              <a:rPr lang="en-US" sz="1400" b="1" dirty="0" smtClean="0">
                <a:solidFill>
                  <a:prstClr val="black"/>
                </a:solidFill>
                <a:latin typeface="Times New Roman" pitchFamily="18" charset="0"/>
                <a:cs typeface="Times New Roman" pitchFamily="18" charset="0"/>
              </a:rPr>
              <a:t>used </a:t>
            </a:r>
            <a:r>
              <a:rPr lang="en-US" sz="1400" b="1" dirty="0">
                <a:solidFill>
                  <a:prstClr val="black"/>
                </a:solidFill>
                <a:latin typeface="Times New Roman" pitchFamily="18" charset="0"/>
                <a:cs typeface="Times New Roman" pitchFamily="18" charset="0"/>
              </a:rPr>
              <a:t>in a fully </a:t>
            </a:r>
            <a:r>
              <a:rPr lang="en-US" sz="1400" b="1" dirty="0" smtClean="0">
                <a:solidFill>
                  <a:prstClr val="black"/>
                </a:solidFill>
                <a:latin typeface="Times New Roman" pitchFamily="18" charset="0"/>
                <a:cs typeface="Times New Roman" pitchFamily="18" charset="0"/>
              </a:rPr>
              <a:t>three-dimensional </a:t>
            </a:r>
            <a:r>
              <a:rPr lang="en-US" sz="1400" b="1" dirty="0">
                <a:solidFill>
                  <a:prstClr val="black"/>
                </a:solidFill>
                <a:latin typeface="Times New Roman" pitchFamily="18" charset="0"/>
                <a:cs typeface="Times New Roman" pitchFamily="18" charset="0"/>
              </a:rPr>
              <a:t>calculation.</a:t>
            </a:r>
            <a:r>
              <a:rPr lang="en-US" sz="1400" dirty="0">
                <a:solidFill>
                  <a:prstClr val="black"/>
                </a:solidFill>
                <a:latin typeface="Times New Roman" pitchFamily="18" charset="0"/>
                <a:cs typeface="Times New Roman" pitchFamily="18" charset="0"/>
              </a:rPr>
              <a:t> </a:t>
            </a:r>
          </a:p>
        </p:txBody>
      </p:sp>
      <p:sp>
        <p:nvSpPr>
          <p:cNvPr id="13" name="Rectangle 12"/>
          <p:cNvSpPr/>
          <p:nvPr/>
        </p:nvSpPr>
        <p:spPr>
          <a:xfrm>
            <a:off x="3207051" y="4600711"/>
            <a:ext cx="5779295" cy="646331"/>
          </a:xfrm>
          <a:prstGeom prst="rect">
            <a:avLst/>
          </a:prstGeom>
        </p:spPr>
        <p:txBody>
          <a:bodyPr wrap="square">
            <a:spAutoFit/>
          </a:bodyPr>
          <a:lstStyle/>
          <a:p>
            <a:r>
              <a:rPr lang="en-US" sz="1200" dirty="0">
                <a:latin typeface="Times New Roman" pitchFamily="18" charset="0"/>
                <a:cs typeface="Times New Roman" pitchFamily="18" charset="0"/>
              </a:rPr>
              <a:t>Radial distance of Si detector shells in cm from the center of the sphere (determines Si shell shielding depth as measured from the external surface) – Each concentric shell is a FLUKA “region” with specific boundary surfaces</a:t>
            </a:r>
            <a:endParaRPr lang="en-US" sz="1200" dirty="0"/>
          </a:p>
        </p:txBody>
      </p:sp>
      <p:pic>
        <p:nvPicPr>
          <p:cNvPr id="14" name="Picture 13"/>
          <p:cNvPicPr>
            <a:picLocks noChangeAspect="1"/>
          </p:cNvPicPr>
          <p:nvPr/>
        </p:nvPicPr>
        <p:blipFill>
          <a:blip r:embed="rId2"/>
          <a:stretch>
            <a:fillRect/>
          </a:stretch>
        </p:blipFill>
        <p:spPr>
          <a:xfrm>
            <a:off x="3137238" y="1799945"/>
            <a:ext cx="2433855" cy="2433855"/>
          </a:xfrm>
          <a:prstGeom prst="rect">
            <a:avLst/>
          </a:prstGeom>
        </p:spPr>
      </p:pic>
      <p:pic>
        <p:nvPicPr>
          <p:cNvPr id="15" name="Picture 14"/>
          <p:cNvPicPr>
            <a:picLocks noChangeAspect="1"/>
          </p:cNvPicPr>
          <p:nvPr/>
        </p:nvPicPr>
        <p:blipFill>
          <a:blip r:embed="rId3"/>
          <a:stretch>
            <a:fillRect/>
          </a:stretch>
        </p:blipFill>
        <p:spPr>
          <a:xfrm>
            <a:off x="5729387" y="2043134"/>
            <a:ext cx="3285321" cy="2108337"/>
          </a:xfrm>
          <a:prstGeom prst="rect">
            <a:avLst/>
          </a:prstGeom>
        </p:spPr>
      </p:pic>
      <p:sp>
        <p:nvSpPr>
          <p:cNvPr id="16" name="Oval 15"/>
          <p:cNvSpPr/>
          <p:nvPr/>
        </p:nvSpPr>
        <p:spPr bwMode="auto">
          <a:xfrm>
            <a:off x="4507707" y="1789280"/>
            <a:ext cx="411162" cy="393700"/>
          </a:xfrm>
          <a:prstGeom prst="ellipse">
            <a:avLst/>
          </a:prstGeom>
          <a:noFill/>
          <a:ln w="25400" cap="flat" cmpd="sng" algn="ctr">
            <a:solidFill>
              <a:srgbClr val="9BBB59">
                <a:shade val="50000"/>
              </a:srgbClr>
            </a:solidFill>
            <a:prstDash val="solid"/>
            <a:headEnd type="none" w="sm" len="sm"/>
            <a:tailEnd type="none" w="sm" len="sm"/>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cxnSp>
        <p:nvCxnSpPr>
          <p:cNvPr id="17" name="Straight Arrow Connector 9"/>
          <p:cNvCxnSpPr>
            <a:cxnSpLocks noChangeShapeType="1"/>
            <a:stCxn id="16" idx="7"/>
          </p:cNvCxnSpPr>
          <p:nvPr/>
        </p:nvCxnSpPr>
        <p:spPr bwMode="auto">
          <a:xfrm>
            <a:off x="4858656" y="1846936"/>
            <a:ext cx="1499282" cy="698647"/>
          </a:xfrm>
          <a:prstGeom prst="straightConnector1">
            <a:avLst/>
          </a:prstGeom>
          <a:noFill/>
          <a:ln w="12700" algn="ctr">
            <a:solidFill>
              <a:sysClr val="windowText" lastClr="000000"/>
            </a:solidFill>
            <a:round/>
            <a:headEnd type="none" w="sm" len="sm"/>
            <a:tailEnd type="arrow" w="med" len="med"/>
          </a:ln>
        </p:spPr>
      </p:cxnSp>
      <p:cxnSp>
        <p:nvCxnSpPr>
          <p:cNvPr id="18" name="Straight Arrow Connector 11"/>
          <p:cNvCxnSpPr>
            <a:cxnSpLocks noChangeShapeType="1"/>
            <a:stCxn id="16" idx="4"/>
          </p:cNvCxnSpPr>
          <p:nvPr/>
        </p:nvCxnSpPr>
        <p:spPr bwMode="auto">
          <a:xfrm>
            <a:off x="4713288" y="2182980"/>
            <a:ext cx="1630362" cy="1467476"/>
          </a:xfrm>
          <a:prstGeom prst="straightConnector1">
            <a:avLst/>
          </a:prstGeom>
          <a:noFill/>
          <a:ln w="12700" algn="ctr">
            <a:solidFill>
              <a:sysClr val="windowText" lastClr="000000"/>
            </a:solidFill>
            <a:round/>
            <a:headEnd type="none" w="sm" len="sm"/>
            <a:tailEnd type="arrow" w="med" len="med"/>
          </a:ln>
        </p:spPr>
      </p:cxnSp>
    </p:spTree>
    <p:extLst>
      <p:ext uri="{BB962C8B-B14F-4D97-AF65-F5344CB8AC3E}">
        <p14:creationId xmlns:p14="http://schemas.microsoft.com/office/powerpoint/2010/main" val="2161197188"/>
      </p:ext>
    </p:extLst>
  </p:cSld>
  <p:clrMapOvr>
    <a:masterClrMapping/>
  </p:clrMapOvr>
  <mc:AlternateContent xmlns:mc="http://schemas.openxmlformats.org/markup-compatibility/2006">
    <mc:Choice xmlns:p14="http://schemas.microsoft.com/office/powerpoint/2010/main" Requires="p14">
      <p:transition spd="slow" p14:dur="2000" advTm="1008"/>
    </mc:Choice>
    <mc:Fallback>
      <p:transition spd="slow" advTm="1008"/>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24120" y="374143"/>
            <a:ext cx="4928839" cy="890301"/>
          </a:xfrm>
        </p:spPr>
        <p:txBody>
          <a:bodyPr>
            <a:normAutofit fontScale="90000"/>
          </a:bodyPr>
          <a:lstStyle/>
          <a:p>
            <a:pPr lvl="0" algn="ctr" fontAlgn="base">
              <a:lnSpc>
                <a:spcPct val="100000"/>
              </a:lnSpc>
              <a:spcAft>
                <a:spcPct val="0"/>
              </a:spcAft>
              <a:defRPr/>
            </a:pPr>
            <a:r>
              <a:rPr lang="en-US" sz="2700" b="1" kern="0" dirty="0" smtClean="0">
                <a:ea typeface="+mn-ea"/>
              </a:rPr>
              <a:t>GCR Nuclear Collisions:</a:t>
            </a:r>
            <a:br>
              <a:rPr lang="en-US" sz="2700" b="1" kern="0" dirty="0" smtClean="0">
                <a:ea typeface="+mn-ea"/>
              </a:rPr>
            </a:br>
            <a:r>
              <a:rPr lang="en-US" sz="2700" b="1" kern="0" dirty="0" smtClean="0">
                <a:ea typeface="+mn-ea"/>
              </a:rPr>
              <a:t> Secondary </a:t>
            </a:r>
            <a:r>
              <a:rPr lang="en-US" sz="2700" b="1" kern="0" dirty="0">
                <a:ea typeface="+mn-ea"/>
              </a:rPr>
              <a:t>P</a:t>
            </a:r>
            <a:r>
              <a:rPr lang="en-US" sz="2700" b="1" kern="0" dirty="0" smtClean="0">
                <a:ea typeface="+mn-ea"/>
              </a:rPr>
              <a:t>article Showers and Shielding </a:t>
            </a:r>
            <a:r>
              <a:rPr lang="en-US" sz="2700" b="1" kern="0" dirty="0">
                <a:ea typeface="+mn-ea"/>
              </a:rPr>
              <a:t>E</a:t>
            </a:r>
            <a:r>
              <a:rPr lang="en-US" sz="2700" b="1" kern="0" dirty="0" smtClean="0">
                <a:ea typeface="+mn-ea"/>
              </a:rPr>
              <a:t>ffectiveness</a:t>
            </a:r>
            <a:endParaRPr lang="en-US" dirty="0"/>
          </a:p>
        </p:txBody>
      </p:sp>
      <p:sp>
        <p:nvSpPr>
          <p:cNvPr id="4" name="Slide Number Placeholder 3"/>
          <p:cNvSpPr>
            <a:spLocks noGrp="1"/>
          </p:cNvSpPr>
          <p:nvPr>
            <p:ph type="sldNum" sz="quarter" idx="12"/>
          </p:nvPr>
        </p:nvSpPr>
        <p:spPr/>
        <p:txBody>
          <a:bodyPr/>
          <a:lstStyle/>
          <a:p>
            <a:fld id="{0D274322-44E6-41B3-A6C8-E4DC0D955498}" type="slidenum">
              <a:rPr lang="en-US" smtClean="0"/>
              <a:t>67</a:t>
            </a:fld>
            <a:endParaRPr lang="en-US" dirty="0"/>
          </a:p>
        </p:txBody>
      </p:sp>
      <p:pic>
        <p:nvPicPr>
          <p:cNvPr id="3" name="Picture 2"/>
          <p:cNvPicPr>
            <a:picLocks noChangeAspect="1"/>
          </p:cNvPicPr>
          <p:nvPr/>
        </p:nvPicPr>
        <p:blipFill>
          <a:blip r:embed="rId2"/>
          <a:stretch>
            <a:fillRect/>
          </a:stretch>
        </p:blipFill>
        <p:spPr>
          <a:xfrm>
            <a:off x="5702343" y="1614943"/>
            <a:ext cx="3441657" cy="3057525"/>
          </a:xfrm>
          <a:prstGeom prst="rect">
            <a:avLst/>
          </a:prstGeom>
        </p:spPr>
      </p:pic>
      <p:sp>
        <p:nvSpPr>
          <p:cNvPr id="6" name="Rectangle 5"/>
          <p:cNvSpPr/>
          <p:nvPr/>
        </p:nvSpPr>
        <p:spPr>
          <a:xfrm>
            <a:off x="5936457" y="4672468"/>
            <a:ext cx="3100386" cy="830997"/>
          </a:xfrm>
          <a:prstGeom prst="rect">
            <a:avLst/>
          </a:prstGeom>
        </p:spPr>
        <p:txBody>
          <a:bodyPr wrap="square">
            <a:spAutoFit/>
          </a:bodyPr>
          <a:lstStyle/>
          <a:p>
            <a:r>
              <a:rPr lang="en-US" altLang="en-US" sz="1200" dirty="0" smtClean="0">
                <a:latin typeface="Times New Roman" panose="02020603050405020304" pitchFamily="18" charset="0"/>
                <a:cs typeface="Times New Roman" panose="02020603050405020304" pitchFamily="18" charset="0"/>
              </a:rPr>
              <a:t>Dose vs shielding mass </a:t>
            </a:r>
            <a:r>
              <a:rPr lang="en-US" altLang="en-US" sz="1200" dirty="0" smtClean="0">
                <a:solidFill>
                  <a:srgbClr val="C00000"/>
                </a:solidFill>
                <a:latin typeface="Times New Roman" panose="02020603050405020304" pitchFamily="18" charset="0"/>
                <a:cs typeface="Times New Roman" panose="02020603050405020304" pitchFamily="18" charset="0"/>
              </a:rPr>
              <a:t>including</a:t>
            </a:r>
            <a:r>
              <a:rPr lang="en-US" altLang="en-US" sz="1200" dirty="0" smtClean="0">
                <a:latin typeface="Times New Roman" panose="02020603050405020304" pitchFamily="18" charset="0"/>
                <a:cs typeface="Times New Roman" panose="02020603050405020304" pitchFamily="18" charset="0"/>
              </a:rPr>
              <a:t> human body shielding mass </a:t>
            </a:r>
          </a:p>
          <a:p>
            <a:r>
              <a:rPr lang="en-US" altLang="en-US" sz="1200" dirty="0" smtClean="0">
                <a:latin typeface="Times New Roman" panose="02020603050405020304" pitchFamily="18" charset="0"/>
                <a:cs typeface="Times New Roman" panose="02020603050405020304" pitchFamily="18" charset="0"/>
              </a:rPr>
              <a:t>(</a:t>
            </a:r>
            <a:r>
              <a:rPr lang="en-US" altLang="en-US" sz="1200" dirty="0" err="1" smtClean="0">
                <a:latin typeface="Times New Roman" panose="02020603050405020304" pitchFamily="18" charset="0"/>
                <a:cs typeface="Times New Roman" panose="02020603050405020304" pitchFamily="18" charset="0"/>
              </a:rPr>
              <a:t>Cucinotta</a:t>
            </a:r>
            <a:r>
              <a:rPr lang="en-US" altLang="en-US" sz="1200" dirty="0">
                <a:latin typeface="Times New Roman" panose="02020603050405020304" pitchFamily="18" charset="0"/>
                <a:cs typeface="Times New Roman" panose="02020603050405020304" pitchFamily="18" charset="0"/>
              </a:rPr>
              <a:t>, Space Radiation Cancer Risk Projections and </a:t>
            </a:r>
            <a:r>
              <a:rPr lang="en-US" altLang="en-US" sz="1200" dirty="0" smtClean="0">
                <a:latin typeface="Times New Roman" panose="02020603050405020304" pitchFamily="18" charset="0"/>
                <a:cs typeface="Times New Roman" panose="02020603050405020304" pitchFamily="18" charset="0"/>
              </a:rPr>
              <a:t>Uncertainties, 2010</a:t>
            </a:r>
            <a:r>
              <a:rPr lang="en-US" altLang="en-US" sz="1200" dirty="0">
                <a:latin typeface="Times New Roman" panose="02020603050405020304" pitchFamily="18" charset="0"/>
                <a:cs typeface="Times New Roman" panose="02020603050405020304" pitchFamily="18" charset="0"/>
              </a:rPr>
              <a:t>)</a:t>
            </a:r>
          </a:p>
        </p:txBody>
      </p:sp>
      <p:sp>
        <p:nvSpPr>
          <p:cNvPr id="9" name="Rectangle 8"/>
          <p:cNvSpPr/>
          <p:nvPr/>
        </p:nvSpPr>
        <p:spPr>
          <a:xfrm>
            <a:off x="640472" y="4584374"/>
            <a:ext cx="3900488" cy="830997"/>
          </a:xfrm>
          <a:prstGeom prst="rect">
            <a:avLst/>
          </a:prstGeom>
        </p:spPr>
        <p:txBody>
          <a:bodyPr wrap="square">
            <a:spAutoFit/>
          </a:bodyPr>
          <a:lstStyle/>
          <a:p>
            <a:pPr lvl="0" fontAlgn="base">
              <a:spcBef>
                <a:spcPct val="0"/>
              </a:spcBef>
              <a:spcAft>
                <a:spcPct val="0"/>
              </a:spcAft>
            </a:pPr>
            <a:r>
              <a:rPr lang="en-US" altLang="en-US" sz="1200" dirty="0" smtClean="0">
                <a:latin typeface="Times New Roman" panose="02020603050405020304" pitchFamily="18" charset="0"/>
                <a:cs typeface="Times New Roman" panose="02020603050405020304" pitchFamily="18" charset="0"/>
              </a:rPr>
              <a:t>Point dose vs. shielding mass calculations </a:t>
            </a:r>
            <a:r>
              <a:rPr lang="en-US" altLang="en-US" sz="1200" dirty="0" smtClean="0">
                <a:solidFill>
                  <a:srgbClr val="C00000"/>
                </a:solidFill>
                <a:latin typeface="Times New Roman" panose="02020603050405020304" pitchFamily="18" charset="0"/>
                <a:cs typeface="Times New Roman" panose="02020603050405020304" pitchFamily="18" charset="0"/>
              </a:rPr>
              <a:t>excluding</a:t>
            </a:r>
            <a:r>
              <a:rPr lang="en-US" altLang="en-US" sz="1200" dirty="0" smtClean="0">
                <a:latin typeface="Times New Roman" panose="02020603050405020304" pitchFamily="18" charset="0"/>
                <a:cs typeface="Times New Roman" panose="02020603050405020304" pitchFamily="18" charset="0"/>
              </a:rPr>
              <a:t> human shielding mass </a:t>
            </a:r>
            <a:r>
              <a:rPr lang="en-US" altLang="en-US" sz="1200" dirty="0" smtClean="0">
                <a:latin typeface="Times New Roman" panose="02020603050405020304" pitchFamily="18" charset="0"/>
                <a:cs typeface="Times New Roman" panose="02020603050405020304" pitchFamily="18" charset="0"/>
                <a:hlinkClick r:id="rId3"/>
              </a:rPr>
              <a:t>http</a:t>
            </a:r>
            <a:r>
              <a:rPr lang="en-US" altLang="en-US" sz="1200" dirty="0">
                <a:latin typeface="Times New Roman" panose="02020603050405020304" pitchFamily="18" charset="0"/>
                <a:cs typeface="Times New Roman" panose="02020603050405020304" pitchFamily="18" charset="0"/>
                <a:hlinkClick r:id="rId3"/>
              </a:rPr>
              <a:t>://</a:t>
            </a:r>
            <a:r>
              <a:rPr lang="en-US" altLang="en-US" sz="1200" dirty="0" smtClean="0">
                <a:latin typeface="Times New Roman" panose="02020603050405020304" pitchFamily="18" charset="0"/>
                <a:cs typeface="Times New Roman" panose="02020603050405020304" pitchFamily="18" charset="0"/>
                <a:hlinkClick r:id="rId3"/>
              </a:rPr>
              <a:t>srag.jsc.nasa.gov/Publications/TM104782/techmemo.htm</a:t>
            </a:r>
            <a:r>
              <a:rPr lang="en-US" altLang="en-US" sz="1200" dirty="0" smtClean="0">
                <a:latin typeface="Times New Roman" panose="02020603050405020304" pitchFamily="18" charset="0"/>
                <a:cs typeface="Times New Roman" panose="02020603050405020304" pitchFamily="18" charset="0"/>
              </a:rPr>
              <a:t> </a:t>
            </a:r>
            <a:endParaRPr lang="en-US" altLang="en-US" sz="1200" dirty="0">
              <a:latin typeface="Times New Roman" panose="02020603050405020304" pitchFamily="18" charset="0"/>
              <a:cs typeface="Times New Roman" panose="02020603050405020304" pitchFamily="18" charset="0"/>
            </a:endParaRPr>
          </a:p>
        </p:txBody>
      </p:sp>
      <p:sp>
        <p:nvSpPr>
          <p:cNvPr id="10" name="Rectangle 9"/>
          <p:cNvSpPr/>
          <p:nvPr/>
        </p:nvSpPr>
        <p:spPr>
          <a:xfrm>
            <a:off x="750096" y="5525353"/>
            <a:ext cx="7865268" cy="1015663"/>
          </a:xfrm>
          <a:prstGeom prst="rect">
            <a:avLst/>
          </a:prstGeom>
        </p:spPr>
        <p:txBody>
          <a:bodyPr wrap="square">
            <a:spAutoFit/>
          </a:bodyPr>
          <a:lstStyle/>
          <a:p>
            <a:pPr marL="171450" indent="-171450">
              <a:buFont typeface="Arial" panose="020B0604020202020204" pitchFamily="34" charset="0"/>
              <a:buChar char="•"/>
            </a:pPr>
            <a:r>
              <a:rPr lang="en-US" altLang="en-US" sz="1200" dirty="0" smtClean="0">
                <a:solidFill>
                  <a:srgbClr val="C00000"/>
                </a:solidFill>
                <a:latin typeface="Times New Roman" panose="02020603050405020304" pitchFamily="18" charset="0"/>
                <a:cs typeface="Times New Roman" panose="02020603050405020304" pitchFamily="18" charset="0"/>
              </a:rPr>
              <a:t>Point dose calculations make differences between shielding materials look better than they really are.</a:t>
            </a:r>
          </a:p>
          <a:p>
            <a:pPr marL="171450" indent="-171450">
              <a:buFont typeface="Arial" panose="020B0604020202020204" pitchFamily="34" charset="0"/>
              <a:buChar char="•"/>
            </a:pPr>
            <a:r>
              <a:rPr lang="en-US" altLang="en-US" sz="1200" dirty="0" smtClean="0">
                <a:solidFill>
                  <a:srgbClr val="C00000"/>
                </a:solidFill>
                <a:latin typeface="Times New Roman" panose="02020603050405020304" pitchFamily="18" charset="0"/>
                <a:cs typeface="Times New Roman" panose="02020603050405020304" pitchFamily="18" charset="0"/>
              </a:rPr>
              <a:t>Note </a:t>
            </a:r>
            <a:r>
              <a:rPr lang="en-US" altLang="en-US" sz="1200" dirty="0">
                <a:solidFill>
                  <a:srgbClr val="C00000"/>
                </a:solidFill>
                <a:latin typeface="Times New Roman" panose="02020603050405020304" pitchFamily="18" charset="0"/>
                <a:cs typeface="Times New Roman" panose="02020603050405020304" pitchFamily="18" charset="0"/>
              </a:rPr>
              <a:t>that liquid hydrogen isn’t a simple </a:t>
            </a:r>
            <a:r>
              <a:rPr lang="en-US" altLang="en-US" sz="1200" dirty="0" smtClean="0">
                <a:solidFill>
                  <a:srgbClr val="C00000"/>
                </a:solidFill>
                <a:latin typeface="Times New Roman" panose="02020603050405020304" pitchFamily="18" charset="0"/>
                <a:cs typeface="Times New Roman" panose="02020603050405020304" pitchFamily="18" charset="0"/>
              </a:rPr>
              <a:t> shielding </a:t>
            </a:r>
            <a:r>
              <a:rPr lang="en-US" altLang="en-US" sz="1200" dirty="0">
                <a:solidFill>
                  <a:srgbClr val="C00000"/>
                </a:solidFill>
                <a:latin typeface="Times New Roman" panose="02020603050405020304" pitchFamily="18" charset="0"/>
                <a:cs typeface="Times New Roman" panose="02020603050405020304" pitchFamily="18" charset="0"/>
              </a:rPr>
              <a:t>material. </a:t>
            </a:r>
            <a:r>
              <a:rPr lang="en-US" altLang="en-US" sz="1200" dirty="0" smtClean="0">
                <a:solidFill>
                  <a:srgbClr val="C00000"/>
                </a:solidFill>
                <a:latin typeface="Times New Roman" panose="02020603050405020304" pitchFamily="18" charset="0"/>
                <a:cs typeface="Times New Roman" panose="02020603050405020304" pitchFamily="18" charset="0"/>
              </a:rPr>
              <a:t>It </a:t>
            </a:r>
            <a:r>
              <a:rPr lang="en-US" altLang="en-US" sz="1200" dirty="0">
                <a:solidFill>
                  <a:srgbClr val="C00000"/>
                </a:solidFill>
                <a:latin typeface="Times New Roman" panose="02020603050405020304" pitchFamily="18" charset="0"/>
                <a:cs typeface="Times New Roman" panose="02020603050405020304" pitchFamily="18" charset="0"/>
              </a:rPr>
              <a:t>is a shielding </a:t>
            </a:r>
            <a:r>
              <a:rPr lang="en-US" altLang="en-US" sz="1200" dirty="0" smtClean="0">
                <a:solidFill>
                  <a:srgbClr val="C00000"/>
                </a:solidFill>
                <a:latin typeface="Times New Roman" panose="02020603050405020304" pitchFamily="18" charset="0"/>
                <a:cs typeface="Times New Roman" panose="02020603050405020304" pitchFamily="18" charset="0"/>
              </a:rPr>
              <a:t>system because </a:t>
            </a:r>
            <a:r>
              <a:rPr lang="en-US" altLang="en-US" sz="1200" dirty="0">
                <a:solidFill>
                  <a:srgbClr val="C00000"/>
                </a:solidFill>
                <a:latin typeface="Times New Roman" panose="02020603050405020304" pitchFamily="18" charset="0"/>
                <a:cs typeface="Times New Roman" panose="02020603050405020304" pitchFamily="18" charset="0"/>
              </a:rPr>
              <a:t>maintaining a cryogenic liquid </a:t>
            </a:r>
            <a:r>
              <a:rPr lang="en-US" altLang="en-US" sz="1200" dirty="0" smtClean="0">
                <a:solidFill>
                  <a:srgbClr val="C00000"/>
                </a:solidFill>
                <a:latin typeface="Times New Roman" panose="02020603050405020304" pitchFamily="18" charset="0"/>
                <a:cs typeface="Times New Roman" panose="02020603050405020304" pitchFamily="18" charset="0"/>
              </a:rPr>
              <a:t>adjacent </a:t>
            </a:r>
            <a:r>
              <a:rPr lang="en-US" altLang="en-US" sz="1200" dirty="0">
                <a:solidFill>
                  <a:srgbClr val="C00000"/>
                </a:solidFill>
                <a:latin typeface="Times New Roman" panose="02020603050405020304" pitchFamily="18" charset="0"/>
                <a:cs typeface="Times New Roman" panose="02020603050405020304" pitchFamily="18" charset="0"/>
              </a:rPr>
              <a:t>to a manned crew cabin for several </a:t>
            </a:r>
            <a:r>
              <a:rPr lang="en-US" altLang="en-US" sz="1200" dirty="0" smtClean="0">
                <a:solidFill>
                  <a:srgbClr val="C00000"/>
                </a:solidFill>
                <a:latin typeface="Times New Roman" panose="02020603050405020304" pitchFamily="18" charset="0"/>
                <a:cs typeface="Times New Roman" panose="02020603050405020304" pitchFamily="18" charset="0"/>
              </a:rPr>
              <a:t>years implies </a:t>
            </a:r>
            <a:r>
              <a:rPr lang="en-US" altLang="en-US" sz="1200" dirty="0">
                <a:solidFill>
                  <a:srgbClr val="C00000"/>
                </a:solidFill>
                <a:latin typeface="Times New Roman" panose="02020603050405020304" pitchFamily="18" charset="0"/>
                <a:cs typeface="Times New Roman" panose="02020603050405020304" pitchFamily="18" charset="0"/>
              </a:rPr>
              <a:t>liquid containment and an as yet TBD </a:t>
            </a:r>
            <a:r>
              <a:rPr lang="en-US" altLang="en-US" sz="1200" dirty="0" smtClean="0">
                <a:solidFill>
                  <a:srgbClr val="C00000"/>
                </a:solidFill>
                <a:latin typeface="Times New Roman" panose="02020603050405020304" pitchFamily="18" charset="0"/>
                <a:cs typeface="Times New Roman" panose="02020603050405020304" pitchFamily="18" charset="0"/>
              </a:rPr>
              <a:t> thermal </a:t>
            </a:r>
            <a:r>
              <a:rPr lang="en-US" altLang="en-US" sz="1200" dirty="0">
                <a:solidFill>
                  <a:srgbClr val="C00000"/>
                </a:solidFill>
                <a:latin typeface="Times New Roman" panose="02020603050405020304" pitchFamily="18" charset="0"/>
                <a:cs typeface="Times New Roman" panose="02020603050405020304" pitchFamily="18" charset="0"/>
              </a:rPr>
              <a:t>control system, neither of which will </a:t>
            </a:r>
            <a:r>
              <a:rPr lang="en-US" altLang="en-US" sz="1200" dirty="0" smtClean="0">
                <a:solidFill>
                  <a:srgbClr val="C00000"/>
                </a:solidFill>
                <a:latin typeface="Times New Roman" panose="02020603050405020304" pitchFamily="18" charset="0"/>
                <a:cs typeface="Times New Roman" panose="02020603050405020304" pitchFamily="18" charset="0"/>
              </a:rPr>
              <a:t>be weightless. Also, the density of LH2 is 0.07 g/cc =&gt; 7 meters of LH2 at 50 g/cm</a:t>
            </a:r>
            <a:r>
              <a:rPr lang="en-US" altLang="en-US" sz="1200" baseline="30000" dirty="0" smtClean="0">
                <a:solidFill>
                  <a:srgbClr val="C00000"/>
                </a:solidFill>
                <a:latin typeface="Times New Roman" panose="02020603050405020304" pitchFamily="18" charset="0"/>
                <a:cs typeface="Times New Roman" panose="02020603050405020304" pitchFamily="18" charset="0"/>
              </a:rPr>
              <a:t>2</a:t>
            </a:r>
            <a:r>
              <a:rPr lang="en-US" altLang="en-US" sz="1200" dirty="0" smtClean="0">
                <a:solidFill>
                  <a:srgbClr val="C00000"/>
                </a:solidFill>
                <a:latin typeface="Times New Roman" panose="02020603050405020304" pitchFamily="18" charset="0"/>
                <a:cs typeface="Times New Roman" panose="02020603050405020304" pitchFamily="18" charset="0"/>
              </a:rPr>
              <a:t>  shielding mass.</a:t>
            </a:r>
            <a:endParaRPr lang="en-US" altLang="en-US" sz="1200" dirty="0">
              <a:solidFill>
                <a:srgbClr val="C00000"/>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4"/>
          <a:stretch>
            <a:fillRect/>
          </a:stretch>
        </p:blipFill>
        <p:spPr>
          <a:xfrm>
            <a:off x="990516" y="1704404"/>
            <a:ext cx="3059991" cy="2868742"/>
          </a:xfrm>
          <a:prstGeom prst="rect">
            <a:avLst/>
          </a:prstGeom>
        </p:spPr>
      </p:pic>
    </p:spTree>
    <p:extLst>
      <p:ext uri="{BB962C8B-B14F-4D97-AF65-F5344CB8AC3E}">
        <p14:creationId xmlns:p14="http://schemas.microsoft.com/office/powerpoint/2010/main" val="3391094056"/>
      </p:ext>
    </p:extLst>
  </p:cSld>
  <p:clrMapOvr>
    <a:masterClrMapping/>
  </p:clrMapOvr>
  <mc:AlternateContent xmlns:mc="http://schemas.openxmlformats.org/markup-compatibility/2006">
    <mc:Choice xmlns:p14="http://schemas.microsoft.com/office/powerpoint/2010/main" Requires="p14">
      <p:transition spd="slow" p14:dur="2000" advTm="76477"/>
    </mc:Choice>
    <mc:Fallback>
      <p:transition spd="slow" advTm="76477"/>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45552" y="0"/>
            <a:ext cx="4928839" cy="1350169"/>
          </a:xfrm>
        </p:spPr>
        <p:txBody>
          <a:bodyPr>
            <a:normAutofit/>
          </a:bodyPr>
          <a:lstStyle/>
          <a:p>
            <a:pPr lvl="0" algn="ctr" fontAlgn="base">
              <a:lnSpc>
                <a:spcPct val="100000"/>
              </a:lnSpc>
              <a:spcAft>
                <a:spcPct val="0"/>
              </a:spcAft>
              <a:defRPr/>
            </a:pPr>
            <a:r>
              <a:rPr lang="en-US" sz="2700" b="1" kern="0" dirty="0" smtClean="0">
                <a:ea typeface="+mn-ea"/>
              </a:rPr>
              <a:t>Estimated Mars Surface Radiation Dose Map</a:t>
            </a:r>
            <a:br>
              <a:rPr lang="en-US" sz="2700" b="1" kern="0" dirty="0" smtClean="0">
                <a:ea typeface="+mn-ea"/>
              </a:rPr>
            </a:br>
            <a:r>
              <a:rPr lang="en-US" sz="2700" b="1" kern="0" dirty="0" smtClean="0">
                <a:ea typeface="+mn-ea"/>
              </a:rPr>
              <a:t>(</a:t>
            </a:r>
            <a:r>
              <a:rPr lang="en-US" sz="2000" b="1" kern="0" dirty="0" smtClean="0">
                <a:ea typeface="+mn-ea"/>
              </a:rPr>
              <a:t>Confirmed by MRO and Curiosity)</a:t>
            </a:r>
            <a:endParaRPr lang="en-US" sz="2000" dirty="0"/>
          </a:p>
        </p:txBody>
      </p:sp>
      <p:sp>
        <p:nvSpPr>
          <p:cNvPr id="4" name="Slide Number Placeholder 3"/>
          <p:cNvSpPr>
            <a:spLocks noGrp="1"/>
          </p:cNvSpPr>
          <p:nvPr>
            <p:ph type="sldNum" sz="quarter" idx="12"/>
          </p:nvPr>
        </p:nvSpPr>
        <p:spPr/>
        <p:txBody>
          <a:bodyPr/>
          <a:lstStyle/>
          <a:p>
            <a:fld id="{0D274322-44E6-41B3-A6C8-E4DC0D955498}" type="slidenum">
              <a:rPr lang="en-US" smtClean="0"/>
              <a:t>68</a:t>
            </a:fld>
            <a:endParaRPr lang="en-US" dirty="0"/>
          </a:p>
        </p:txBody>
      </p:sp>
      <p:pic>
        <p:nvPicPr>
          <p:cNvPr id="8" name="Picture 7"/>
          <p:cNvPicPr>
            <a:picLocks noChangeAspect="1"/>
          </p:cNvPicPr>
          <p:nvPr/>
        </p:nvPicPr>
        <p:blipFill>
          <a:blip r:embed="rId2"/>
          <a:stretch>
            <a:fillRect/>
          </a:stretch>
        </p:blipFill>
        <p:spPr>
          <a:xfrm>
            <a:off x="1911782" y="1599508"/>
            <a:ext cx="5413304" cy="3921638"/>
          </a:xfrm>
          <a:prstGeom prst="rect">
            <a:avLst/>
          </a:prstGeom>
        </p:spPr>
      </p:pic>
      <p:sp>
        <p:nvSpPr>
          <p:cNvPr id="9" name="Rectangle 8"/>
          <p:cNvSpPr/>
          <p:nvPr/>
        </p:nvSpPr>
        <p:spPr>
          <a:xfrm>
            <a:off x="235744" y="5521146"/>
            <a:ext cx="8765381" cy="1200329"/>
          </a:xfrm>
          <a:prstGeom prst="rect">
            <a:avLst/>
          </a:prstGeom>
        </p:spPr>
        <p:txBody>
          <a:bodyPr wrap="square">
            <a:spAutoFit/>
          </a:bodyPr>
          <a:lstStyle/>
          <a:p>
            <a:r>
              <a:rPr lang="en-US" sz="1200" dirty="0" smtClean="0">
                <a:latin typeface="Times New Roman" panose="02020603050405020304" pitchFamily="18" charset="0"/>
                <a:cs typeface="Times New Roman" panose="02020603050405020304" pitchFamily="18" charset="0"/>
              </a:rPr>
              <a:t>Martian Surface Cosmic </a:t>
            </a:r>
            <a:r>
              <a:rPr lang="en-US" sz="1200" dirty="0">
                <a:latin typeface="Times New Roman" panose="02020603050405020304" pitchFamily="18" charset="0"/>
                <a:cs typeface="Times New Roman" panose="02020603050405020304" pitchFamily="18" charset="0"/>
              </a:rPr>
              <a:t>Ray Environment map – This map was produced based on cosmic radiation data by the Mars radiation environment experiment (MARIE), an instrument on NASA's Mars 2001 Odyssey spacecraft. Those data were combined with Mars altimetry from the MOLA instrument aboard MGS (Mars Global Surveyor. Lowest elevations are anticipated to have lowest radiation levels because more atmosphere exists above them to prevent penetration to the surface. The color scale is 10 </a:t>
            </a:r>
            <a:r>
              <a:rPr lang="en-US" sz="1200" dirty="0" err="1">
                <a:latin typeface="Times New Roman" panose="02020603050405020304" pitchFamily="18" charset="0"/>
                <a:cs typeface="Times New Roman" panose="02020603050405020304" pitchFamily="18" charset="0"/>
              </a:rPr>
              <a:t>rems</a:t>
            </a:r>
            <a:r>
              <a:rPr lang="en-US" sz="1200" dirty="0">
                <a:latin typeface="Times New Roman" panose="02020603050405020304" pitchFamily="18" charset="0"/>
                <a:cs typeface="Times New Roman" panose="02020603050405020304" pitchFamily="18" charset="0"/>
              </a:rPr>
              <a:t> (dark blue) to 20 </a:t>
            </a:r>
            <a:r>
              <a:rPr lang="en-US" sz="1200" dirty="0" err="1">
                <a:latin typeface="Times New Roman" panose="02020603050405020304" pitchFamily="18" charset="0"/>
                <a:cs typeface="Times New Roman" panose="02020603050405020304" pitchFamily="18" charset="0"/>
              </a:rPr>
              <a:t>rems</a:t>
            </a:r>
            <a:r>
              <a:rPr lang="en-US" sz="1200" dirty="0">
                <a:latin typeface="Times New Roman" panose="02020603050405020304" pitchFamily="18" charset="0"/>
                <a:cs typeface="Times New Roman" panose="02020603050405020304" pitchFamily="18" charset="0"/>
              </a:rPr>
              <a:t> (dark red). Astronauts on the International Space Station in Earth orbit encounter radiation equivalent to an annual rate of 20-40 </a:t>
            </a:r>
            <a:r>
              <a:rPr lang="en-US" sz="1200" dirty="0" err="1">
                <a:latin typeface="Times New Roman" panose="02020603050405020304" pitchFamily="18" charset="0"/>
                <a:cs typeface="Times New Roman" panose="02020603050405020304" pitchFamily="18" charset="0"/>
              </a:rPr>
              <a:t>rems</a:t>
            </a:r>
            <a:r>
              <a:rPr lang="en-US" sz="1200" dirty="0">
                <a:latin typeface="Times New Roman" panose="02020603050405020304" pitchFamily="18" charset="0"/>
                <a:cs typeface="Times New Roman" panose="02020603050405020304" pitchFamily="18" charset="0"/>
              </a:rPr>
              <a:t>. JPL Press Release, March 1, 2002. Credit: NASA/JPL/JSC</a:t>
            </a:r>
          </a:p>
        </p:txBody>
      </p:sp>
    </p:spTree>
    <p:extLst>
      <p:ext uri="{BB962C8B-B14F-4D97-AF65-F5344CB8AC3E}">
        <p14:creationId xmlns:p14="http://schemas.microsoft.com/office/powerpoint/2010/main" val="4052415734"/>
      </p:ext>
    </p:extLst>
  </p:cSld>
  <p:clrMapOvr>
    <a:masterClrMapping/>
  </p:clrMapOvr>
  <mc:AlternateContent xmlns:mc="http://schemas.openxmlformats.org/markup-compatibility/2006">
    <mc:Choice xmlns:p14="http://schemas.microsoft.com/office/powerpoint/2010/main" Requires="p14">
      <p:transition spd="slow" p14:dur="2000" advTm="96174"/>
    </mc:Choice>
    <mc:Fallback>
      <p:transition spd="slow" advTm="96174"/>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D274322-44E6-41B3-A6C8-E4DC0D955498}" type="slidenum">
              <a:rPr lang="en-US" smtClean="0">
                <a:solidFill>
                  <a:prstClr val="black">
                    <a:tint val="75000"/>
                  </a:prstClr>
                </a:solidFill>
              </a:rPr>
              <a:pPr/>
              <a:t>69</a:t>
            </a:fld>
            <a:endParaRPr lang="en-US">
              <a:solidFill>
                <a:prstClr val="black">
                  <a:tint val="75000"/>
                </a:prstClr>
              </a:solidFill>
            </a:endParaRPr>
          </a:p>
        </p:txBody>
      </p:sp>
      <p:sp>
        <p:nvSpPr>
          <p:cNvPr id="5" name="Rectangle 4"/>
          <p:cNvSpPr/>
          <p:nvPr/>
        </p:nvSpPr>
        <p:spPr>
          <a:xfrm>
            <a:off x="2288018" y="417046"/>
            <a:ext cx="4373313" cy="523220"/>
          </a:xfrm>
          <a:prstGeom prst="rect">
            <a:avLst/>
          </a:prstGeom>
        </p:spPr>
        <p:txBody>
          <a:bodyPr wrap="none">
            <a:spAutoFit/>
          </a:bodyPr>
          <a:lstStyle/>
          <a:p>
            <a:r>
              <a:rPr lang="en-US" sz="2800" b="1" dirty="0" smtClean="0">
                <a:solidFill>
                  <a:prstClr val="white"/>
                </a:solidFill>
                <a:latin typeface="Times New Roman" panose="02020603050405020304" pitchFamily="18" charset="0"/>
                <a:cs typeface="Times New Roman" panose="02020603050405020304" pitchFamily="18" charset="0"/>
              </a:rPr>
              <a:t>Origin of GCRs confirmed </a:t>
            </a:r>
            <a:endParaRPr lang="en-US" dirty="0">
              <a:solidFill>
                <a:prstClr val="black"/>
              </a:solidFill>
            </a:endParaRPr>
          </a:p>
        </p:txBody>
      </p:sp>
      <p:pic>
        <p:nvPicPr>
          <p:cNvPr id="8" name="Picture 7"/>
          <p:cNvPicPr>
            <a:picLocks noChangeAspect="1"/>
          </p:cNvPicPr>
          <p:nvPr/>
        </p:nvPicPr>
        <p:blipFill>
          <a:blip r:embed="rId2"/>
          <a:stretch>
            <a:fillRect/>
          </a:stretch>
        </p:blipFill>
        <p:spPr>
          <a:xfrm>
            <a:off x="1546487" y="1648421"/>
            <a:ext cx="5442479" cy="4081859"/>
          </a:xfrm>
          <a:prstGeom prst="rect">
            <a:avLst/>
          </a:prstGeom>
        </p:spPr>
      </p:pic>
      <p:sp>
        <p:nvSpPr>
          <p:cNvPr id="9" name="TextBox 8"/>
          <p:cNvSpPr txBox="1"/>
          <p:nvPr/>
        </p:nvSpPr>
        <p:spPr>
          <a:xfrm>
            <a:off x="472281" y="5810379"/>
            <a:ext cx="8093075" cy="830997"/>
          </a:xfrm>
          <a:prstGeom prst="rect">
            <a:avLst/>
          </a:prstGeom>
          <a:noFill/>
        </p:spPr>
        <p:txBody>
          <a:bodyPr wrap="square" rtlCol="0">
            <a:spAutoFit/>
          </a:bodyPr>
          <a:lstStyle/>
          <a:p>
            <a:r>
              <a:rPr lang="en-US" sz="1200" dirty="0">
                <a:solidFill>
                  <a:prstClr val="black"/>
                </a:solidFill>
                <a:latin typeface="Times New Roman" panose="02020603050405020304" pitchFamily="18" charset="0"/>
                <a:cs typeface="Times New Roman" panose="02020603050405020304" pitchFamily="18" charset="0"/>
              </a:rPr>
              <a:t>The first direct evidence that galactic cosmic rays are accelerated within supernova remnants has been provided by observations by the Fermi Large Area Telescope collaboration. </a:t>
            </a:r>
            <a:r>
              <a:rPr lang="en-US" sz="1200" dirty="0" smtClean="0">
                <a:solidFill>
                  <a:prstClr val="black"/>
                </a:solidFill>
                <a:latin typeface="Times New Roman" panose="02020603050405020304" pitchFamily="18" charset="0"/>
                <a:cs typeface="Times New Roman" panose="02020603050405020304" pitchFamily="18" charset="0"/>
              </a:rPr>
              <a:t>The </a:t>
            </a:r>
            <a:r>
              <a:rPr lang="en-US" sz="1200" dirty="0">
                <a:solidFill>
                  <a:prstClr val="black"/>
                </a:solidFill>
                <a:latin typeface="Times New Roman" panose="02020603050405020304" pitchFamily="18" charset="0"/>
                <a:cs typeface="Times New Roman" panose="02020603050405020304" pitchFamily="18" charset="0"/>
              </a:rPr>
              <a:t>results make use of four years of data collected by the telescope observing two supernova remnants – IC 443 and W44 – within our galaxy. The observations fit very neatly with predictions of neutral pion decay. </a:t>
            </a:r>
            <a:r>
              <a:rPr lang="en-US" sz="1200" dirty="0">
                <a:solidFill>
                  <a:prstClr val="black"/>
                </a:solidFill>
                <a:latin typeface="Times New Roman" panose="02020603050405020304" pitchFamily="18" charset="0"/>
                <a:cs typeface="Times New Roman" panose="02020603050405020304" pitchFamily="18" charset="0"/>
                <a:hlinkClick r:id="rId3"/>
              </a:rPr>
              <a:t>http://</a:t>
            </a:r>
            <a:r>
              <a:rPr lang="en-US" sz="1200" dirty="0" smtClean="0">
                <a:solidFill>
                  <a:prstClr val="black"/>
                </a:solidFill>
                <a:latin typeface="Times New Roman" panose="02020603050405020304" pitchFamily="18" charset="0"/>
                <a:cs typeface="Times New Roman" panose="02020603050405020304" pitchFamily="18" charset="0"/>
                <a:hlinkClick r:id="rId3"/>
              </a:rPr>
              <a:t>physicsworld.com/cws/article/news/2013/feb/14/supernova-origin-of-galactic-cosmic-rays-confirmed</a:t>
            </a:r>
            <a:r>
              <a:rPr lang="en-US" sz="1200" dirty="0" smtClean="0">
                <a:solidFill>
                  <a:prstClr val="black"/>
                </a:solidFill>
                <a:latin typeface="Times New Roman" panose="02020603050405020304" pitchFamily="18" charset="0"/>
                <a:cs typeface="Times New Roman" panose="02020603050405020304" pitchFamily="18" charset="0"/>
              </a:rPr>
              <a:t> </a:t>
            </a:r>
            <a:endParaRPr lang="en-US" sz="12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7188755"/>
      </p:ext>
    </p:extLst>
  </p:cSld>
  <p:clrMapOvr>
    <a:masterClrMapping/>
  </p:clrMapOvr>
  <mc:AlternateContent xmlns:mc="http://schemas.openxmlformats.org/markup-compatibility/2006">
    <mc:Choice xmlns:p14="http://schemas.microsoft.com/office/powerpoint/2010/main" Requires="p14">
      <p:transition spd="slow" p14:dur="2000" advTm="47731"/>
    </mc:Choice>
    <mc:Fallback>
      <p:transition spd="slow" advTm="47731"/>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D274322-44E6-41B3-A6C8-E4DC0D955498}" type="slidenum">
              <a:rPr lang="en-US" smtClean="0"/>
              <a:t>70</a:t>
            </a:fld>
            <a:endParaRPr lang="en-US"/>
          </a:p>
        </p:txBody>
      </p:sp>
      <p:sp>
        <p:nvSpPr>
          <p:cNvPr id="5" name="Rectangle 4"/>
          <p:cNvSpPr/>
          <p:nvPr/>
        </p:nvSpPr>
        <p:spPr>
          <a:xfrm>
            <a:off x="2695212" y="459909"/>
            <a:ext cx="3167855" cy="523220"/>
          </a:xfrm>
          <a:prstGeom prst="rect">
            <a:avLst/>
          </a:prstGeom>
        </p:spPr>
        <p:txBody>
          <a:bodyPr wrap="none">
            <a:spAutoFit/>
          </a:bodyPr>
          <a:lstStyle/>
          <a:p>
            <a:r>
              <a:rPr lang="en-US" sz="2800" b="1" dirty="0" smtClean="0">
                <a:solidFill>
                  <a:prstClr val="white"/>
                </a:solidFill>
                <a:latin typeface="Times New Roman" panose="02020603050405020304" pitchFamily="18" charset="0"/>
                <a:ea typeface="+mj-ea"/>
                <a:cs typeface="Times New Roman" panose="02020603050405020304" pitchFamily="18" charset="0"/>
              </a:rPr>
              <a:t>GCRs in the galaxy</a:t>
            </a:r>
            <a:endParaRPr lang="en-US" dirty="0"/>
          </a:p>
        </p:txBody>
      </p:sp>
      <p:pic>
        <p:nvPicPr>
          <p:cNvPr id="4" name="Picture 3"/>
          <p:cNvPicPr>
            <a:picLocks noChangeAspect="1"/>
          </p:cNvPicPr>
          <p:nvPr/>
        </p:nvPicPr>
        <p:blipFill>
          <a:blip r:embed="rId2"/>
          <a:stretch>
            <a:fillRect/>
          </a:stretch>
        </p:blipFill>
        <p:spPr>
          <a:xfrm>
            <a:off x="1202533" y="1603597"/>
            <a:ext cx="6640174" cy="3737090"/>
          </a:xfrm>
          <a:prstGeom prst="rect">
            <a:avLst/>
          </a:prstGeom>
        </p:spPr>
      </p:pic>
      <p:sp>
        <p:nvSpPr>
          <p:cNvPr id="8" name="Rectangle 7"/>
          <p:cNvSpPr/>
          <p:nvPr/>
        </p:nvSpPr>
        <p:spPr>
          <a:xfrm>
            <a:off x="214312" y="5340687"/>
            <a:ext cx="8722519" cy="1015663"/>
          </a:xfrm>
          <a:prstGeom prst="rect">
            <a:avLst/>
          </a:prstGeom>
        </p:spPr>
        <p:txBody>
          <a:bodyPr wrap="square">
            <a:spAutoFit/>
          </a:bodyPr>
          <a:lstStyle/>
          <a:p>
            <a:r>
              <a:rPr lang="en-US" sz="1200" dirty="0">
                <a:solidFill>
                  <a:srgbClr val="4D4D4D"/>
                </a:solidFill>
                <a:latin typeface="Times New Roman" panose="02020603050405020304" pitchFamily="18" charset="0"/>
                <a:cs typeface="Times New Roman" panose="02020603050405020304" pitchFamily="18" charset="0"/>
              </a:rPr>
              <a:t>The Fermi LAT 60-month image, constructed from front-converting </a:t>
            </a:r>
            <a:r>
              <a:rPr lang="en-US" sz="1200" b="1" dirty="0">
                <a:solidFill>
                  <a:srgbClr val="4D4D4D"/>
                </a:solidFill>
                <a:latin typeface="Times New Roman" panose="02020603050405020304" pitchFamily="18" charset="0"/>
                <a:cs typeface="Times New Roman" panose="02020603050405020304" pitchFamily="18" charset="0"/>
              </a:rPr>
              <a:t>gamma rays with energies greater than 1 </a:t>
            </a:r>
            <a:r>
              <a:rPr lang="en-US" sz="1200" b="1" dirty="0" err="1">
                <a:solidFill>
                  <a:srgbClr val="4D4D4D"/>
                </a:solidFill>
                <a:latin typeface="Times New Roman" panose="02020603050405020304" pitchFamily="18" charset="0"/>
                <a:cs typeface="Times New Roman" panose="02020603050405020304" pitchFamily="18" charset="0"/>
              </a:rPr>
              <a:t>GeV</a:t>
            </a:r>
            <a:r>
              <a:rPr lang="en-US" sz="1200" dirty="0">
                <a:solidFill>
                  <a:srgbClr val="4D4D4D"/>
                </a:solidFill>
                <a:latin typeface="Times New Roman" panose="02020603050405020304" pitchFamily="18" charset="0"/>
                <a:cs typeface="Times New Roman" panose="02020603050405020304" pitchFamily="18" charset="0"/>
              </a:rPr>
              <a:t>. The most prominent feature is the bright band of diffuse glow along the map's center, which marks the central plane of our Milky Way galaxy. The gamma rays are mostly produced when energetic particles accelerated in the shock waves of supernova remnants collide with gas atoms and even light between the stars. Hammer projection.</a:t>
            </a:r>
          </a:p>
          <a:p>
            <a:r>
              <a:rPr lang="en-US" sz="1200" dirty="0">
                <a:solidFill>
                  <a:srgbClr val="4D4D4D"/>
                </a:solidFill>
                <a:latin typeface="Times New Roman" panose="02020603050405020304" pitchFamily="18" charset="0"/>
                <a:cs typeface="Times New Roman" panose="02020603050405020304" pitchFamily="18" charset="0"/>
              </a:rPr>
              <a:t>Image credit: NASA/DOE/Fermi LAT Collaboration</a:t>
            </a:r>
            <a:endParaRPr lang="en-US" sz="1200" b="0" i="0" dirty="0">
              <a:solidFill>
                <a:srgbClr val="4D4D4D"/>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936998"/>
      </p:ext>
    </p:extLst>
  </p:cSld>
  <p:clrMapOvr>
    <a:masterClrMapping/>
  </p:clrMapOvr>
  <mc:AlternateContent xmlns:mc="http://schemas.openxmlformats.org/markup-compatibility/2006">
    <mc:Choice xmlns:p14="http://schemas.microsoft.com/office/powerpoint/2010/main" Requires="p14">
      <p:transition spd="slow" p14:dur="2000" advTm="23873"/>
    </mc:Choice>
    <mc:Fallback>
      <p:transition spd="slow" advTm="23873"/>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7442" y="145657"/>
            <a:ext cx="4764953" cy="704450"/>
          </a:xfrm>
        </p:spPr>
        <p:txBody>
          <a:bodyPr>
            <a:normAutofit fontScale="90000"/>
          </a:bodyPr>
          <a:lstStyle/>
          <a:p>
            <a:pPr algn="ctr"/>
            <a:r>
              <a:rPr lang="en-US" sz="2800" b="1" dirty="0" smtClean="0"/>
              <a:t>Natural radioisotope decay chains</a:t>
            </a:r>
            <a:endParaRPr lang="en-US" sz="2800" dirty="0"/>
          </a:p>
        </p:txBody>
      </p:sp>
      <p:sp>
        <p:nvSpPr>
          <p:cNvPr id="5" name="Slide Number Placeholder 4"/>
          <p:cNvSpPr>
            <a:spLocks noGrp="1"/>
          </p:cNvSpPr>
          <p:nvPr>
            <p:ph type="sldNum" sz="quarter" idx="12"/>
          </p:nvPr>
        </p:nvSpPr>
        <p:spPr/>
        <p:txBody>
          <a:bodyPr/>
          <a:lstStyle/>
          <a:p>
            <a:fld id="{0D274322-44E6-41B3-A6C8-E4DC0D955498}" type="slidenum">
              <a:rPr lang="en-US" smtClean="0"/>
              <a:t>71</a:t>
            </a:fld>
            <a:endParaRPr lang="en-US"/>
          </a:p>
        </p:txBody>
      </p:sp>
      <p:pic>
        <p:nvPicPr>
          <p:cNvPr id="7" name="Picture 6"/>
          <p:cNvPicPr>
            <a:picLocks noChangeAspect="1"/>
          </p:cNvPicPr>
          <p:nvPr/>
        </p:nvPicPr>
        <p:blipFill>
          <a:blip r:embed="rId2"/>
          <a:stretch>
            <a:fillRect/>
          </a:stretch>
        </p:blipFill>
        <p:spPr>
          <a:xfrm>
            <a:off x="1013052" y="1641021"/>
            <a:ext cx="6993731" cy="4995522"/>
          </a:xfrm>
          <a:prstGeom prst="rect">
            <a:avLst/>
          </a:prstGeom>
        </p:spPr>
      </p:pic>
    </p:spTree>
    <p:extLst>
      <p:ext uri="{BB962C8B-B14F-4D97-AF65-F5344CB8AC3E}">
        <p14:creationId xmlns:p14="http://schemas.microsoft.com/office/powerpoint/2010/main" val="2246302893"/>
      </p:ext>
    </p:extLst>
  </p:cSld>
  <p:clrMapOvr>
    <a:masterClrMapping/>
  </p:clrMapOvr>
  <mc:AlternateContent xmlns:mc="http://schemas.openxmlformats.org/markup-compatibility/2006">
    <mc:Choice xmlns:p14="http://schemas.microsoft.com/office/powerpoint/2010/main" Requires="p14">
      <p:transition spd="slow" p14:dur="2000" advTm="8936"/>
    </mc:Choice>
    <mc:Fallback>
      <p:transition spd="slow" advTm="8936"/>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7442" y="145657"/>
            <a:ext cx="4764953" cy="704450"/>
          </a:xfrm>
        </p:spPr>
        <p:txBody>
          <a:bodyPr>
            <a:normAutofit/>
          </a:bodyPr>
          <a:lstStyle/>
          <a:p>
            <a:pPr algn="ctr"/>
            <a:r>
              <a:rPr lang="en-US" sz="2800" b="1" dirty="0"/>
              <a:t>Acronyms &amp; </a:t>
            </a:r>
            <a:r>
              <a:rPr lang="en-US" sz="2800" b="1" dirty="0" smtClean="0"/>
              <a:t>Abbreviations</a:t>
            </a:r>
            <a:endParaRPr lang="en-US" sz="2800" dirty="0"/>
          </a:p>
        </p:txBody>
      </p:sp>
      <p:sp>
        <p:nvSpPr>
          <p:cNvPr id="3" name="Content Placeholder 2"/>
          <p:cNvSpPr>
            <a:spLocks noGrp="1"/>
          </p:cNvSpPr>
          <p:nvPr>
            <p:ph sz="half" idx="1"/>
          </p:nvPr>
        </p:nvSpPr>
        <p:spPr>
          <a:xfrm>
            <a:off x="271462" y="1601787"/>
            <a:ext cx="4136231" cy="4920457"/>
          </a:xfrm>
        </p:spPr>
        <p:txBody>
          <a:bodyPr>
            <a:noAutofit/>
          </a:bodyPr>
          <a:lstStyle/>
          <a:p>
            <a:r>
              <a:rPr lang="en-US" sz="1000" dirty="0">
                <a:latin typeface="Times New Roman" panose="02020603050405020304" pitchFamily="18" charset="0"/>
                <a:cs typeface="Times New Roman" panose="02020603050405020304" pitchFamily="18" charset="0"/>
              </a:rPr>
              <a:t>Ag	Silver	</a:t>
            </a:r>
          </a:p>
          <a:p>
            <a:r>
              <a:rPr lang="en-US" sz="1000" dirty="0">
                <a:latin typeface="Times New Roman" panose="02020603050405020304" pitchFamily="18" charset="0"/>
                <a:cs typeface="Times New Roman" panose="02020603050405020304" pitchFamily="18" charset="0"/>
              </a:rPr>
              <a:t>Al	Aluminum	</a:t>
            </a:r>
          </a:p>
          <a:p>
            <a:r>
              <a:rPr lang="en-US" sz="1000" dirty="0">
                <a:latin typeface="Times New Roman" panose="02020603050405020304" pitchFamily="18" charset="0"/>
                <a:cs typeface="Times New Roman" panose="02020603050405020304" pitchFamily="18" charset="0"/>
              </a:rPr>
              <a:t>AMS	Alpha Magnetic Spectrometer	</a:t>
            </a:r>
          </a:p>
          <a:p>
            <a:r>
              <a:rPr lang="en-US" sz="1000" dirty="0">
                <a:latin typeface="Times New Roman" panose="02020603050405020304" pitchFamily="18" charset="0"/>
                <a:cs typeface="Times New Roman" panose="02020603050405020304" pitchFamily="18" charset="0"/>
              </a:rPr>
              <a:t>AU	Astronomical Unit (mean radius of earth’s orbit	</a:t>
            </a:r>
          </a:p>
          <a:p>
            <a:r>
              <a:rPr lang="en-US" sz="1000" dirty="0">
                <a:latin typeface="Times New Roman" panose="02020603050405020304" pitchFamily="18" charset="0"/>
                <a:cs typeface="Times New Roman" panose="02020603050405020304" pitchFamily="18" charset="0"/>
              </a:rPr>
              <a:t>CARI 	The CARI-7 computer program, developed at the FAA's </a:t>
            </a:r>
            <a:r>
              <a:rPr lang="en-US" sz="1000" dirty="0" smtClean="0">
                <a:latin typeface="Times New Roman" panose="02020603050405020304" pitchFamily="18" charset="0"/>
                <a:cs typeface="Times New Roman" panose="02020603050405020304" pitchFamily="18" charset="0"/>
              </a:rPr>
              <a:t>	Civil </a:t>
            </a:r>
            <a:r>
              <a:rPr lang="en-US" sz="1000" dirty="0">
                <a:latin typeface="Times New Roman" panose="02020603050405020304" pitchFamily="18" charset="0"/>
                <a:cs typeface="Times New Roman" panose="02020603050405020304" pitchFamily="18" charset="0"/>
              </a:rPr>
              <a:t>Aerospace Medical Institute, calculates the effective </a:t>
            </a:r>
            <a:r>
              <a:rPr lang="en-US" sz="1000" dirty="0" smtClean="0">
                <a:latin typeface="Times New Roman" panose="02020603050405020304" pitchFamily="18" charset="0"/>
                <a:cs typeface="Times New Roman" panose="02020603050405020304" pitchFamily="18" charset="0"/>
              </a:rPr>
              <a:t>	dose </a:t>
            </a:r>
            <a:r>
              <a:rPr lang="en-US" sz="1000" dirty="0">
                <a:latin typeface="Times New Roman" panose="02020603050405020304" pitchFamily="18" charset="0"/>
                <a:cs typeface="Times New Roman" panose="02020603050405020304" pitchFamily="18" charset="0"/>
              </a:rPr>
              <a:t>of galactic cosmic radiation received by an individual </a:t>
            </a:r>
            <a:r>
              <a:rPr lang="en-US" sz="10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based on an anthropomorphic phantom) on an aircraft</a:t>
            </a:r>
            <a:r>
              <a:rPr lang="en-US" sz="1000" dirty="0" smtClean="0">
                <a:latin typeface="Times New Roman" panose="02020603050405020304" pitchFamily="18" charset="0"/>
                <a:cs typeface="Times New Roman" panose="02020603050405020304" pitchFamily="18" charset="0"/>
              </a:rPr>
              <a:t>.</a:t>
            </a:r>
          </a:p>
          <a:p>
            <a:r>
              <a:rPr lang="en-US" sz="1000" dirty="0" err="1" smtClean="0">
                <a:latin typeface="Times New Roman" panose="02020603050405020304" pitchFamily="18" charset="0"/>
                <a:cs typeface="Times New Roman" panose="02020603050405020304" pitchFamily="18" charset="0"/>
              </a:rPr>
              <a:t>cGy</a:t>
            </a:r>
            <a:r>
              <a:rPr lang="en-US" sz="1000" dirty="0" smtClean="0">
                <a:latin typeface="Times New Roman" panose="02020603050405020304" pitchFamily="18" charset="0"/>
                <a:cs typeface="Times New Roman" panose="02020603050405020304" pitchFamily="18" charset="0"/>
              </a:rPr>
              <a:t>	</a:t>
            </a:r>
            <a:r>
              <a:rPr lang="en-US" sz="1000" dirty="0" err="1" smtClean="0">
                <a:latin typeface="Times New Roman" panose="02020603050405020304" pitchFamily="18" charset="0"/>
                <a:cs typeface="Times New Roman" panose="02020603050405020304" pitchFamily="18" charset="0"/>
              </a:rPr>
              <a:t>centi</a:t>
            </a:r>
            <a:r>
              <a:rPr lang="en-US" sz="1000" dirty="0" smtClean="0">
                <a:latin typeface="Times New Roman" panose="02020603050405020304" pitchFamily="18" charset="0"/>
                <a:cs typeface="Times New Roman" panose="02020603050405020304" pitchFamily="18" charset="0"/>
              </a:rPr>
              <a:t> Gray</a:t>
            </a:r>
          </a:p>
          <a:p>
            <a:r>
              <a:rPr lang="en-US" sz="1000" dirty="0" smtClean="0">
                <a:latin typeface="Times New Roman" panose="02020603050405020304" pitchFamily="18" charset="0"/>
                <a:cs typeface="Times New Roman" panose="02020603050405020304" pitchFamily="18" charset="0"/>
              </a:rPr>
              <a:t>cm</a:t>
            </a:r>
            <a:r>
              <a:rPr lang="en-US" sz="1000" dirty="0">
                <a:latin typeface="Times New Roman" panose="02020603050405020304" pitchFamily="18" charset="0"/>
                <a:cs typeface="Times New Roman" panose="02020603050405020304" pitchFamily="18" charset="0"/>
              </a:rPr>
              <a:t>	centimeter</a:t>
            </a:r>
          </a:p>
          <a:p>
            <a:r>
              <a:rPr lang="en-US" sz="1000" dirty="0">
                <a:latin typeface="Times New Roman" panose="02020603050405020304" pitchFamily="18" charset="0"/>
                <a:cs typeface="Times New Roman" panose="02020603050405020304" pitchFamily="18" charset="0"/>
              </a:rPr>
              <a:t>CME	</a:t>
            </a:r>
            <a:r>
              <a:rPr lang="en-US" sz="1000" dirty="0" smtClean="0">
                <a:latin typeface="Times New Roman" panose="02020603050405020304" pitchFamily="18" charset="0"/>
                <a:cs typeface="Times New Roman" panose="02020603050405020304" pitchFamily="18" charset="0"/>
              </a:rPr>
              <a:t>Coronal </a:t>
            </a:r>
            <a:r>
              <a:rPr lang="en-US" sz="1000" dirty="0">
                <a:latin typeface="Times New Roman" panose="02020603050405020304" pitchFamily="18" charset="0"/>
                <a:cs typeface="Times New Roman" panose="02020603050405020304" pitchFamily="18" charset="0"/>
              </a:rPr>
              <a:t>M</a:t>
            </a:r>
            <a:r>
              <a:rPr lang="en-US" sz="1000" dirty="0" smtClean="0">
                <a:latin typeface="Times New Roman" panose="02020603050405020304" pitchFamily="18" charset="0"/>
                <a:cs typeface="Times New Roman" panose="02020603050405020304" pitchFamily="18" charset="0"/>
              </a:rPr>
              <a:t>ass </a:t>
            </a:r>
            <a:r>
              <a:rPr lang="en-US" sz="1000" dirty="0">
                <a:latin typeface="Times New Roman" panose="02020603050405020304" pitchFamily="18" charset="0"/>
                <a:cs typeface="Times New Roman" panose="02020603050405020304" pitchFamily="18" charset="0"/>
              </a:rPr>
              <a:t>E</a:t>
            </a:r>
            <a:r>
              <a:rPr lang="en-US" sz="1000" dirty="0" smtClean="0">
                <a:latin typeface="Times New Roman" panose="02020603050405020304" pitchFamily="18" charset="0"/>
                <a:cs typeface="Times New Roman" panose="02020603050405020304" pitchFamily="18" charset="0"/>
              </a:rPr>
              <a:t>jection</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CR	</a:t>
            </a:r>
            <a:r>
              <a:rPr lang="en-US" sz="1000" dirty="0" smtClean="0">
                <a:latin typeface="Times New Roman" panose="02020603050405020304" pitchFamily="18" charset="0"/>
                <a:cs typeface="Times New Roman" panose="02020603050405020304" pitchFamily="18" charset="0"/>
              </a:rPr>
              <a:t>Cosmic </a:t>
            </a:r>
            <a:r>
              <a:rPr lang="en-US" sz="1000" dirty="0">
                <a:latin typeface="Times New Roman" panose="02020603050405020304" pitchFamily="18" charset="0"/>
                <a:cs typeface="Times New Roman" panose="02020603050405020304" pitchFamily="18" charset="0"/>
              </a:rPr>
              <a:t>R</a:t>
            </a:r>
            <a:r>
              <a:rPr lang="en-US" sz="1000" dirty="0" smtClean="0">
                <a:latin typeface="Times New Roman" panose="02020603050405020304" pitchFamily="18" charset="0"/>
                <a:cs typeface="Times New Roman" panose="02020603050405020304" pitchFamily="18" charset="0"/>
              </a:rPr>
              <a:t>ay</a:t>
            </a:r>
            <a:endParaRPr lang="en-US" sz="1000" dirty="0">
              <a:latin typeface="Times New Roman" panose="02020603050405020304" pitchFamily="18" charset="0"/>
              <a:cs typeface="Times New Roman" panose="02020603050405020304" pitchFamily="18" charset="0"/>
            </a:endParaRPr>
          </a:p>
          <a:p>
            <a:r>
              <a:rPr lang="en-US" sz="1000" dirty="0" err="1">
                <a:latin typeface="Times New Roman" panose="02020603050405020304" pitchFamily="18" charset="0"/>
                <a:cs typeface="Times New Roman" panose="02020603050405020304" pitchFamily="18" charset="0"/>
              </a:rPr>
              <a:t>cSv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centi</a:t>
            </a:r>
            <a:r>
              <a:rPr lang="en-US" sz="1000" dirty="0">
                <a:latin typeface="Times New Roman" panose="02020603050405020304" pitchFamily="18" charset="0"/>
                <a:cs typeface="Times New Roman" panose="02020603050405020304" pitchFamily="18" charset="0"/>
              </a:rPr>
              <a:t> Sievert, a unit of biological “equivalent” ionizing </a:t>
            </a:r>
            <a:r>
              <a:rPr lang="en-US" sz="1000" dirty="0" smtClean="0">
                <a:latin typeface="Times New Roman" panose="02020603050405020304" pitchFamily="18" charset="0"/>
                <a:cs typeface="Times New Roman" panose="02020603050405020304" pitchFamily="18" charset="0"/>
              </a:rPr>
              <a:t>	radiation </a:t>
            </a:r>
            <a:r>
              <a:rPr lang="en-US" sz="1000" dirty="0">
                <a:latin typeface="Times New Roman" panose="02020603050405020304" pitchFamily="18" charset="0"/>
                <a:cs typeface="Times New Roman" panose="02020603050405020304" pitchFamily="18" charset="0"/>
              </a:rPr>
              <a:t>dose</a:t>
            </a:r>
          </a:p>
          <a:p>
            <a:r>
              <a:rPr lang="en-US" sz="1000" dirty="0">
                <a:latin typeface="Times New Roman" panose="02020603050405020304" pitchFamily="18" charset="0"/>
                <a:cs typeface="Times New Roman" panose="02020603050405020304" pitchFamily="18" charset="0"/>
              </a:rPr>
              <a:t>DDD	Displacement Damage Dose</a:t>
            </a:r>
          </a:p>
          <a:p>
            <a:r>
              <a:rPr lang="en-US" sz="1000" dirty="0" err="1">
                <a:latin typeface="Times New Roman" panose="02020603050405020304" pitchFamily="18" charset="0"/>
                <a:cs typeface="Times New Roman" panose="02020603050405020304" pitchFamily="18" charset="0"/>
              </a:rPr>
              <a:t>dE</a:t>
            </a:r>
            <a:r>
              <a:rPr lang="en-US" sz="1000" dirty="0">
                <a:latin typeface="Times New Roman" panose="02020603050405020304" pitchFamily="18" charset="0"/>
                <a:cs typeface="Times New Roman" panose="02020603050405020304" pitchFamily="18" charset="0"/>
              </a:rPr>
              <a:t>/dx	energy loss per unit length in reference to linear energy </a:t>
            </a:r>
            <a:r>
              <a:rPr lang="en-US" sz="1000" dirty="0" smtClean="0">
                <a:latin typeface="Times New Roman" panose="02020603050405020304" pitchFamily="18" charset="0"/>
                <a:cs typeface="Times New Roman" panose="02020603050405020304" pitchFamily="18" charset="0"/>
              </a:rPr>
              <a:t>	transfer </a:t>
            </a:r>
            <a:r>
              <a:rPr lang="en-US" sz="1000" dirty="0">
                <a:latin typeface="Times New Roman" panose="02020603050405020304" pitchFamily="18" charset="0"/>
                <a:cs typeface="Times New Roman" panose="02020603050405020304" pitchFamily="18" charset="0"/>
              </a:rPr>
              <a:t>(LET)</a:t>
            </a:r>
          </a:p>
          <a:p>
            <a:r>
              <a:rPr lang="en-US" sz="1000" dirty="0" err="1">
                <a:latin typeface="Times New Roman" panose="02020603050405020304" pitchFamily="18" charset="0"/>
                <a:cs typeface="Times New Roman" panose="02020603050405020304" pitchFamily="18" charset="0"/>
              </a:rPr>
              <a:t>DoD</a:t>
            </a:r>
            <a:r>
              <a:rPr lang="en-US" sz="1000" dirty="0">
                <a:latin typeface="Times New Roman" panose="02020603050405020304" pitchFamily="18" charset="0"/>
                <a:cs typeface="Times New Roman" panose="02020603050405020304" pitchFamily="18" charset="0"/>
              </a:rPr>
              <a:t>	Department of Defense</a:t>
            </a:r>
          </a:p>
          <a:p>
            <a:r>
              <a:rPr lang="en-US" sz="1000" dirty="0">
                <a:latin typeface="Times New Roman" panose="02020603050405020304" pitchFamily="18" charset="0"/>
                <a:cs typeface="Times New Roman" panose="02020603050405020304" pitchFamily="18" charset="0"/>
              </a:rPr>
              <a:t>DOSTEL	Dose Telescope </a:t>
            </a:r>
            <a:r>
              <a:rPr lang="en-US" sz="1000" dirty="0" smtClean="0">
                <a:latin typeface="Times New Roman" panose="02020603050405020304" pitchFamily="18" charset="0"/>
                <a:cs typeface="Times New Roman" panose="02020603050405020304" pitchFamily="18" charset="0"/>
              </a:rPr>
              <a:t>(ISS </a:t>
            </a:r>
            <a:r>
              <a:rPr lang="en-US" sz="1000" dirty="0">
                <a:latin typeface="Times New Roman" panose="02020603050405020304" pitchFamily="18" charset="0"/>
                <a:cs typeface="Times New Roman" panose="02020603050405020304" pitchFamily="18" charset="0"/>
              </a:rPr>
              <a:t>flight </a:t>
            </a:r>
            <a:r>
              <a:rPr lang="en-US" sz="1000" dirty="0" smtClean="0">
                <a:latin typeface="Times New Roman" panose="02020603050405020304" pitchFamily="18" charset="0"/>
                <a:cs typeface="Times New Roman" panose="02020603050405020304" pitchFamily="18" charset="0"/>
              </a:rPr>
              <a:t>experiment)</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DSG	Deep Space Gateway</a:t>
            </a:r>
          </a:p>
          <a:p>
            <a:r>
              <a:rPr lang="en-US" sz="1000" dirty="0">
                <a:latin typeface="Times New Roman" panose="02020603050405020304" pitchFamily="18" charset="0"/>
                <a:cs typeface="Times New Roman" panose="02020603050405020304" pitchFamily="18" charset="0"/>
              </a:rPr>
              <a:t>EDAC	</a:t>
            </a:r>
            <a:r>
              <a:rPr lang="en-US" sz="1000" dirty="0" smtClean="0">
                <a:latin typeface="Times New Roman" panose="02020603050405020304" pitchFamily="18" charset="0"/>
                <a:cs typeface="Times New Roman" panose="02020603050405020304" pitchFamily="18" charset="0"/>
              </a:rPr>
              <a:t>Error </a:t>
            </a:r>
            <a:r>
              <a:rPr lang="en-US" sz="1000" dirty="0">
                <a:latin typeface="Times New Roman" panose="02020603050405020304" pitchFamily="18" charset="0"/>
                <a:cs typeface="Times New Roman" panose="02020603050405020304" pitchFamily="18" charset="0"/>
              </a:rPr>
              <a:t>D</a:t>
            </a:r>
            <a:r>
              <a:rPr lang="en-US" sz="1000" dirty="0" smtClean="0">
                <a:latin typeface="Times New Roman" panose="02020603050405020304" pitchFamily="18" charset="0"/>
                <a:cs typeface="Times New Roman" panose="02020603050405020304" pitchFamily="18" charset="0"/>
              </a:rPr>
              <a:t>etection </a:t>
            </a:r>
            <a:r>
              <a:rPr lang="en-US" sz="1000" dirty="0">
                <a:latin typeface="Times New Roman" panose="02020603050405020304" pitchFamily="18" charset="0"/>
                <a:cs typeface="Times New Roman" panose="02020603050405020304" pitchFamily="18" charset="0"/>
              </a:rPr>
              <a:t>A</a:t>
            </a:r>
            <a:r>
              <a:rPr lang="en-US" sz="1000" dirty="0" smtClean="0">
                <a:latin typeface="Times New Roman" panose="02020603050405020304" pitchFamily="18" charset="0"/>
                <a:cs typeface="Times New Roman" panose="02020603050405020304" pitchFamily="18" charset="0"/>
              </a:rPr>
              <a:t>nd </a:t>
            </a:r>
            <a:r>
              <a:rPr lang="en-US" sz="1000" dirty="0">
                <a:latin typeface="Times New Roman" panose="02020603050405020304" pitchFamily="18" charset="0"/>
                <a:cs typeface="Times New Roman" panose="02020603050405020304" pitchFamily="18" charset="0"/>
              </a:rPr>
              <a:t>C</a:t>
            </a:r>
            <a:r>
              <a:rPr lang="en-US" sz="1000" dirty="0" smtClean="0">
                <a:latin typeface="Times New Roman" panose="02020603050405020304" pitchFamily="18" charset="0"/>
                <a:cs typeface="Times New Roman" panose="02020603050405020304" pitchFamily="18" charset="0"/>
              </a:rPr>
              <a:t>orrection</a:t>
            </a:r>
            <a:endParaRPr lang="en-US" sz="10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4509918" y="1601787"/>
            <a:ext cx="4462463" cy="4920457"/>
          </a:xfrm>
        </p:spPr>
        <p:txBody>
          <a:bodyPr>
            <a:normAutofit lnSpcReduction="10000"/>
          </a:bodyPr>
          <a:lstStyle/>
          <a:p>
            <a:r>
              <a:rPr lang="en-US" sz="1000" dirty="0">
                <a:latin typeface="Times New Roman" panose="02020603050405020304" pitchFamily="18" charset="0"/>
                <a:cs typeface="Times New Roman" panose="02020603050405020304" pitchFamily="18" charset="0"/>
              </a:rPr>
              <a:t>ESA	European Space Agency </a:t>
            </a:r>
          </a:p>
          <a:p>
            <a:r>
              <a:rPr lang="en-US" sz="1000" dirty="0">
                <a:latin typeface="Times New Roman" panose="02020603050405020304" pitchFamily="18" charset="0"/>
                <a:cs typeface="Times New Roman" panose="02020603050405020304" pitchFamily="18" charset="0"/>
              </a:rPr>
              <a:t>eV 	electron </a:t>
            </a:r>
            <a:r>
              <a:rPr lang="en-US" sz="1000" dirty="0" smtClean="0">
                <a:latin typeface="Times New Roman" panose="02020603050405020304" pitchFamily="18" charset="0"/>
                <a:cs typeface="Times New Roman" panose="02020603050405020304" pitchFamily="18" charset="0"/>
              </a:rPr>
              <a:t>Volt </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FAA	</a:t>
            </a:r>
            <a:r>
              <a:rPr lang="en-US" sz="1000" dirty="0" smtClean="0">
                <a:latin typeface="Times New Roman" panose="02020603050405020304" pitchFamily="18" charset="0"/>
                <a:cs typeface="Times New Roman" panose="02020603050405020304" pitchFamily="18" charset="0"/>
              </a:rPr>
              <a:t>Federal Aviation Agency</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FCT	Future Capabilities Team</a:t>
            </a:r>
          </a:p>
          <a:p>
            <a:r>
              <a:rPr lang="en-US" sz="1000" dirty="0">
                <a:latin typeface="Times New Roman" panose="02020603050405020304" pitchFamily="18" charset="0"/>
                <a:cs typeface="Times New Roman" panose="02020603050405020304" pitchFamily="18" charset="0"/>
              </a:rPr>
              <a:t>FLUKA 	</a:t>
            </a:r>
            <a:r>
              <a:rPr lang="en-US" sz="1000" dirty="0" err="1">
                <a:latin typeface="Times New Roman" panose="02020603050405020304" pitchFamily="18" charset="0"/>
                <a:cs typeface="Times New Roman" panose="02020603050405020304" pitchFamily="18" charset="0"/>
              </a:rPr>
              <a:t>FLUktuierende</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KAscade</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g/cm</a:t>
            </a:r>
            <a:r>
              <a:rPr lang="en-US" sz="1000" baseline="30000" dirty="0">
                <a:latin typeface="Times New Roman" panose="02020603050405020304" pitchFamily="18" charset="0"/>
                <a:cs typeface="Times New Roman" panose="02020603050405020304" pitchFamily="18" charset="0"/>
              </a:rPr>
              <a:t>2</a:t>
            </a:r>
            <a:r>
              <a:rPr lang="en-US" sz="1000" dirty="0">
                <a:latin typeface="Times New Roman" panose="02020603050405020304" pitchFamily="18" charset="0"/>
                <a:cs typeface="Times New Roman" panose="02020603050405020304" pitchFamily="18" charset="0"/>
              </a:rPr>
              <a:t>	grams per square cm</a:t>
            </a:r>
          </a:p>
          <a:p>
            <a:r>
              <a:rPr lang="en-US" sz="1000" dirty="0">
                <a:latin typeface="Times New Roman" panose="02020603050405020304" pitchFamily="18" charset="0"/>
                <a:cs typeface="Times New Roman" panose="02020603050405020304" pitchFamily="18" charset="0"/>
              </a:rPr>
              <a:t>GEO 	Geosynchronous/Geostationary </a:t>
            </a:r>
            <a:r>
              <a:rPr lang="en-US" sz="1000" dirty="0" smtClean="0">
                <a:latin typeface="Times New Roman" panose="02020603050405020304" pitchFamily="18" charset="0"/>
                <a:cs typeface="Times New Roman" panose="02020603050405020304" pitchFamily="18" charset="0"/>
              </a:rPr>
              <a:t>Orbit</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GCR	Galactic Cosmic Rays</a:t>
            </a:r>
          </a:p>
          <a:p>
            <a:r>
              <a:rPr lang="en-US" sz="1000" dirty="0" err="1">
                <a:latin typeface="Times New Roman" panose="02020603050405020304" pitchFamily="18" charset="0"/>
                <a:cs typeface="Times New Roman" panose="02020603050405020304" pitchFamily="18" charset="0"/>
              </a:rPr>
              <a:t>GeV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giga</a:t>
            </a:r>
            <a:r>
              <a:rPr lang="en-US" sz="1000" dirty="0">
                <a:latin typeface="Times New Roman" panose="02020603050405020304" pitchFamily="18" charset="0"/>
                <a:cs typeface="Times New Roman" panose="02020603050405020304" pitchFamily="18" charset="0"/>
              </a:rPr>
              <a:t> (10</a:t>
            </a:r>
            <a:r>
              <a:rPr lang="en-US" sz="1000" baseline="30000" dirty="0">
                <a:latin typeface="Times New Roman" panose="02020603050405020304" pitchFamily="18" charset="0"/>
                <a:cs typeface="Times New Roman" panose="02020603050405020304" pitchFamily="18" charset="0"/>
              </a:rPr>
              <a:t>9</a:t>
            </a:r>
            <a:r>
              <a:rPr lang="en-US" sz="1000" dirty="0">
                <a:latin typeface="Times New Roman" panose="02020603050405020304" pitchFamily="18" charset="0"/>
                <a:cs typeface="Times New Roman" panose="02020603050405020304" pitchFamily="18" charset="0"/>
              </a:rPr>
              <a:t>) electron volts</a:t>
            </a:r>
          </a:p>
          <a:p>
            <a:r>
              <a:rPr lang="en-US" sz="1000" dirty="0">
                <a:latin typeface="Times New Roman" panose="02020603050405020304" pitchFamily="18" charset="0"/>
                <a:cs typeface="Times New Roman" panose="02020603050405020304" pitchFamily="18" charset="0"/>
              </a:rPr>
              <a:t>GSFC	Goddard Space Flight Center</a:t>
            </a:r>
          </a:p>
          <a:p>
            <a:r>
              <a:rPr lang="en-US" sz="1000" dirty="0" err="1">
                <a:latin typeface="Times New Roman" panose="02020603050405020304" pitchFamily="18" charset="0"/>
                <a:cs typeface="Times New Roman" panose="02020603050405020304" pitchFamily="18" charset="0"/>
              </a:rPr>
              <a:t>Hf</a:t>
            </a:r>
            <a:r>
              <a:rPr lang="en-US" sz="1000" dirty="0">
                <a:latin typeface="Times New Roman" panose="02020603050405020304" pitchFamily="18" charset="0"/>
                <a:cs typeface="Times New Roman" panose="02020603050405020304" pitchFamily="18" charset="0"/>
              </a:rPr>
              <a:t>	Hafnium</a:t>
            </a:r>
          </a:p>
          <a:p>
            <a:r>
              <a:rPr lang="en-US" sz="1000" dirty="0">
                <a:latin typeface="Times New Roman" panose="02020603050405020304" pitchFamily="18" charset="0"/>
                <a:cs typeface="Times New Roman" panose="02020603050405020304" pitchFamily="18" charset="0"/>
              </a:rPr>
              <a:t>HQ	Headquarters</a:t>
            </a:r>
          </a:p>
          <a:p>
            <a:r>
              <a:rPr lang="en-US" sz="1000" dirty="0">
                <a:latin typeface="Times New Roman" panose="02020603050405020304" pitchFamily="18" charset="0"/>
                <a:cs typeface="Times New Roman" panose="02020603050405020304" pitchFamily="18" charset="0"/>
              </a:rPr>
              <a:t>ISS 	International Space Station</a:t>
            </a:r>
          </a:p>
          <a:p>
            <a:r>
              <a:rPr lang="en-US" sz="1000" dirty="0">
                <a:latin typeface="Times New Roman" panose="02020603050405020304" pitchFamily="18" charset="0"/>
                <a:cs typeface="Times New Roman" panose="02020603050405020304" pitchFamily="18" charset="0"/>
              </a:rPr>
              <a:t>JPL	Jet Propulsion Laboratory </a:t>
            </a:r>
          </a:p>
          <a:p>
            <a:r>
              <a:rPr lang="en-US" sz="1000" dirty="0" err="1">
                <a:latin typeface="Times New Roman" panose="02020603050405020304" pitchFamily="18" charset="0"/>
                <a:cs typeface="Times New Roman" panose="02020603050405020304" pitchFamily="18" charset="0"/>
              </a:rPr>
              <a:t>keV</a:t>
            </a:r>
            <a:r>
              <a:rPr lang="en-US" sz="1000" dirty="0">
                <a:latin typeface="Times New Roman" panose="02020603050405020304" pitchFamily="18" charset="0"/>
                <a:cs typeface="Times New Roman" panose="02020603050405020304" pitchFamily="18" charset="0"/>
              </a:rPr>
              <a:t>	</a:t>
            </a:r>
            <a:r>
              <a:rPr lang="en-US" sz="1000" dirty="0" smtClean="0">
                <a:latin typeface="Times New Roman" panose="02020603050405020304" pitchFamily="18" charset="0"/>
                <a:cs typeface="Times New Roman" panose="02020603050405020304" pitchFamily="18" charset="0"/>
              </a:rPr>
              <a:t>kilo (10</a:t>
            </a:r>
            <a:r>
              <a:rPr lang="en-US" sz="1000" baseline="30000" dirty="0" smtClean="0">
                <a:latin typeface="Times New Roman" panose="02020603050405020304" pitchFamily="18" charset="0"/>
                <a:cs typeface="Times New Roman" panose="02020603050405020304" pitchFamily="18" charset="0"/>
              </a:rPr>
              <a:t>3</a:t>
            </a:r>
            <a:r>
              <a:rPr lang="en-US" sz="1000" dirty="0" smtClean="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rPr>
              <a:t>electron volt</a:t>
            </a:r>
          </a:p>
          <a:p>
            <a:r>
              <a:rPr lang="en-US" sz="1000" dirty="0">
                <a:latin typeface="Times New Roman" panose="02020603050405020304" pitchFamily="18" charset="0"/>
                <a:cs typeface="Times New Roman" panose="02020603050405020304" pitchFamily="18" charset="0"/>
              </a:rPr>
              <a:t>km	kilometer</a:t>
            </a:r>
          </a:p>
          <a:p>
            <a:r>
              <a:rPr lang="en-US" sz="1000" dirty="0">
                <a:latin typeface="Times New Roman" panose="02020603050405020304" pitchFamily="18" charset="0"/>
                <a:cs typeface="Times New Roman" panose="02020603050405020304" pitchFamily="18" charset="0"/>
              </a:rPr>
              <a:t>LED	L</a:t>
            </a:r>
            <a:r>
              <a:rPr lang="en-US" sz="1000" dirty="0" smtClean="0">
                <a:latin typeface="Times New Roman" panose="02020603050405020304" pitchFamily="18" charset="0"/>
                <a:cs typeface="Times New Roman" panose="02020603050405020304" pitchFamily="18" charset="0"/>
              </a:rPr>
              <a:t>ight </a:t>
            </a:r>
            <a:r>
              <a:rPr lang="en-US" sz="1000" dirty="0">
                <a:latin typeface="Times New Roman" panose="02020603050405020304" pitchFamily="18" charset="0"/>
                <a:cs typeface="Times New Roman" panose="02020603050405020304" pitchFamily="18" charset="0"/>
              </a:rPr>
              <a:t>E</a:t>
            </a:r>
            <a:r>
              <a:rPr lang="en-US" sz="1000" dirty="0" smtClean="0">
                <a:latin typeface="Times New Roman" panose="02020603050405020304" pitchFamily="18" charset="0"/>
                <a:cs typeface="Times New Roman" panose="02020603050405020304" pitchFamily="18" charset="0"/>
              </a:rPr>
              <a:t>mitting </a:t>
            </a:r>
            <a:r>
              <a:rPr lang="en-US" sz="1000" dirty="0">
                <a:latin typeface="Times New Roman" panose="02020603050405020304" pitchFamily="18" charset="0"/>
                <a:cs typeface="Times New Roman" panose="02020603050405020304" pitchFamily="18" charset="0"/>
              </a:rPr>
              <a:t>D</a:t>
            </a:r>
            <a:r>
              <a:rPr lang="en-US" sz="1000" dirty="0" smtClean="0">
                <a:latin typeface="Times New Roman" panose="02020603050405020304" pitchFamily="18" charset="0"/>
                <a:cs typeface="Times New Roman" panose="02020603050405020304" pitchFamily="18" charset="0"/>
              </a:rPr>
              <a:t>iode</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LEO	</a:t>
            </a:r>
            <a:r>
              <a:rPr lang="en-US" sz="1000" dirty="0" smtClean="0">
                <a:latin typeface="Times New Roman" panose="02020603050405020304" pitchFamily="18" charset="0"/>
                <a:cs typeface="Times New Roman" panose="02020603050405020304" pitchFamily="18" charset="0"/>
              </a:rPr>
              <a:t>Low </a:t>
            </a:r>
            <a:r>
              <a:rPr lang="en-US" sz="1000" dirty="0">
                <a:latin typeface="Times New Roman" panose="02020603050405020304" pitchFamily="18" charset="0"/>
                <a:cs typeface="Times New Roman" panose="02020603050405020304" pitchFamily="18" charset="0"/>
              </a:rPr>
              <a:t>Earth </a:t>
            </a:r>
            <a:r>
              <a:rPr lang="en-US" sz="1000" dirty="0" smtClean="0">
                <a:latin typeface="Times New Roman" panose="02020603050405020304" pitchFamily="18" charset="0"/>
                <a:cs typeface="Times New Roman" panose="02020603050405020304" pitchFamily="18" charset="0"/>
              </a:rPr>
              <a:t>Orbit</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LET	Linear Energy Transfer</a:t>
            </a:r>
          </a:p>
          <a:p>
            <a:endParaRPr lang="en-US" sz="1000"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0D274322-44E6-41B3-A6C8-E4DC0D955498}" type="slidenum">
              <a:rPr lang="en-US" smtClean="0"/>
              <a:t>72</a:t>
            </a:fld>
            <a:endParaRPr lang="en-US"/>
          </a:p>
        </p:txBody>
      </p:sp>
    </p:spTree>
    <p:extLst>
      <p:ext uri="{BB962C8B-B14F-4D97-AF65-F5344CB8AC3E}">
        <p14:creationId xmlns:p14="http://schemas.microsoft.com/office/powerpoint/2010/main" val="3567262835"/>
      </p:ext>
    </p:extLst>
  </p:cSld>
  <p:clrMapOvr>
    <a:masterClrMapping/>
  </p:clrMapOvr>
  <mc:AlternateContent xmlns:mc="http://schemas.openxmlformats.org/markup-compatibility/2006">
    <mc:Choice xmlns:p14="http://schemas.microsoft.com/office/powerpoint/2010/main" Requires="p14">
      <p:transition spd="slow" p14:dur="2000" advTm="1681"/>
    </mc:Choice>
    <mc:Fallback>
      <p:transition spd="slow" advTm="1681"/>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7442" y="145657"/>
            <a:ext cx="4764953" cy="704450"/>
          </a:xfrm>
        </p:spPr>
        <p:txBody>
          <a:bodyPr>
            <a:normAutofit/>
          </a:bodyPr>
          <a:lstStyle/>
          <a:p>
            <a:pPr algn="ctr"/>
            <a:r>
              <a:rPr lang="en-US" sz="2800" b="1" dirty="0"/>
              <a:t>Acronyms &amp; </a:t>
            </a:r>
            <a:r>
              <a:rPr lang="en-US" sz="2800" b="1" dirty="0" smtClean="0"/>
              <a:t>Abbreviations</a:t>
            </a:r>
            <a:endParaRPr lang="en-US" sz="2800" dirty="0"/>
          </a:p>
        </p:txBody>
      </p:sp>
      <p:sp>
        <p:nvSpPr>
          <p:cNvPr id="3" name="Content Placeholder 2"/>
          <p:cNvSpPr>
            <a:spLocks noGrp="1"/>
          </p:cNvSpPr>
          <p:nvPr>
            <p:ph sz="half" idx="1"/>
          </p:nvPr>
        </p:nvSpPr>
        <p:spPr>
          <a:xfrm>
            <a:off x="271462" y="1599406"/>
            <a:ext cx="4136231" cy="4803775"/>
          </a:xfrm>
        </p:spPr>
        <p:txBody>
          <a:bodyPr>
            <a:noAutofit/>
          </a:bodyPr>
          <a:lstStyle/>
          <a:p>
            <a:r>
              <a:rPr lang="en-US" sz="1000" dirty="0">
                <a:latin typeface="Times New Roman" panose="02020603050405020304" pitchFamily="18" charset="0"/>
                <a:cs typeface="Times New Roman" panose="02020603050405020304" pitchFamily="18" charset="0"/>
              </a:rPr>
              <a:t>LH2	</a:t>
            </a:r>
            <a:r>
              <a:rPr lang="en-US" sz="1000" dirty="0" smtClean="0">
                <a:latin typeface="Times New Roman" panose="02020603050405020304" pitchFamily="18" charset="0"/>
                <a:cs typeface="Times New Roman" panose="02020603050405020304" pitchFamily="18" charset="0"/>
              </a:rPr>
              <a:t>  Liquid </a:t>
            </a:r>
            <a:r>
              <a:rPr lang="en-US" sz="1000" dirty="0">
                <a:latin typeface="Times New Roman" panose="02020603050405020304" pitchFamily="18" charset="0"/>
                <a:cs typeface="Times New Roman" panose="02020603050405020304" pitchFamily="18" charset="0"/>
              </a:rPr>
              <a:t>H</a:t>
            </a:r>
            <a:r>
              <a:rPr lang="en-US" sz="1000" dirty="0" smtClean="0">
                <a:latin typeface="Times New Roman" panose="02020603050405020304" pitchFamily="18" charset="0"/>
                <a:cs typeface="Times New Roman" panose="02020603050405020304" pitchFamily="18" charset="0"/>
              </a:rPr>
              <a:t>ydrogen</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LRO	</a:t>
            </a:r>
            <a:r>
              <a:rPr lang="en-US" sz="1000" dirty="0" smtClean="0">
                <a:latin typeface="Times New Roman" panose="02020603050405020304" pitchFamily="18" charset="0"/>
                <a:cs typeface="Times New Roman" panose="02020603050405020304" pitchFamily="18" charset="0"/>
              </a:rPr>
              <a:t>  Lunar </a:t>
            </a:r>
            <a:r>
              <a:rPr lang="en-US" sz="1000" dirty="0">
                <a:latin typeface="Times New Roman" panose="02020603050405020304" pitchFamily="18" charset="0"/>
                <a:cs typeface="Times New Roman" panose="02020603050405020304" pitchFamily="18" charset="0"/>
              </a:rPr>
              <a:t>Reconnaissance Orbiter</a:t>
            </a:r>
          </a:p>
          <a:p>
            <a:r>
              <a:rPr lang="en-US" sz="1000" dirty="0">
                <a:latin typeface="Times New Roman" panose="02020603050405020304" pitchFamily="18" charset="0"/>
                <a:cs typeface="Times New Roman" panose="02020603050405020304" pitchFamily="18" charset="0"/>
              </a:rPr>
              <a:t>MCNP	</a:t>
            </a:r>
            <a:r>
              <a:rPr lang="en-US" sz="1000" dirty="0" smtClean="0">
                <a:latin typeface="Times New Roman" panose="02020603050405020304" pitchFamily="18" charset="0"/>
                <a:cs typeface="Times New Roman" panose="02020603050405020304" pitchFamily="18" charset="0"/>
              </a:rPr>
              <a:t>  Monte </a:t>
            </a:r>
            <a:r>
              <a:rPr lang="en-US" sz="1000" dirty="0">
                <a:latin typeface="Times New Roman" panose="02020603050405020304" pitchFamily="18" charset="0"/>
                <a:cs typeface="Times New Roman" panose="02020603050405020304" pitchFamily="18" charset="0"/>
              </a:rPr>
              <a:t>Carlo N-Particle Transport Code</a:t>
            </a:r>
          </a:p>
          <a:p>
            <a:r>
              <a:rPr lang="en-US" sz="1000" dirty="0">
                <a:latin typeface="Times New Roman" panose="02020603050405020304" pitchFamily="18" charset="0"/>
                <a:cs typeface="Times New Roman" panose="02020603050405020304" pitchFamily="18" charset="0"/>
              </a:rPr>
              <a:t>MeV	</a:t>
            </a:r>
            <a:r>
              <a:rPr lang="en-US" sz="1000" dirty="0" smtClean="0">
                <a:latin typeface="Times New Roman" panose="02020603050405020304" pitchFamily="18" charset="0"/>
                <a:cs typeface="Times New Roman" panose="02020603050405020304" pitchFamily="18" charset="0"/>
              </a:rPr>
              <a:t>  mega </a:t>
            </a:r>
            <a:r>
              <a:rPr lang="en-US" sz="1000" dirty="0">
                <a:latin typeface="Times New Roman" panose="02020603050405020304" pitchFamily="18" charset="0"/>
                <a:cs typeface="Times New Roman" panose="02020603050405020304" pitchFamily="18" charset="0"/>
              </a:rPr>
              <a:t>(10</a:t>
            </a:r>
            <a:r>
              <a:rPr lang="en-US" sz="1000" baseline="30000" dirty="0">
                <a:latin typeface="Times New Roman" panose="02020603050405020304" pitchFamily="18" charset="0"/>
                <a:cs typeface="Times New Roman" panose="02020603050405020304" pitchFamily="18" charset="0"/>
              </a:rPr>
              <a:t>6</a:t>
            </a:r>
            <a:r>
              <a:rPr lang="en-US" sz="1000" dirty="0">
                <a:latin typeface="Times New Roman" panose="02020603050405020304" pitchFamily="18" charset="0"/>
                <a:cs typeface="Times New Roman" panose="02020603050405020304" pitchFamily="18" charset="0"/>
              </a:rPr>
              <a:t>)  electron </a:t>
            </a:r>
            <a:r>
              <a:rPr lang="en-US" sz="1000" dirty="0" smtClean="0">
                <a:latin typeface="Times New Roman" panose="02020603050405020304" pitchFamily="18" charset="0"/>
                <a:cs typeface="Times New Roman" panose="02020603050405020304" pitchFamily="18" charset="0"/>
              </a:rPr>
              <a:t>Volt</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Mg	</a:t>
            </a:r>
            <a:r>
              <a:rPr lang="en-US" sz="1000" dirty="0" smtClean="0">
                <a:latin typeface="Times New Roman" panose="02020603050405020304" pitchFamily="18" charset="0"/>
                <a:cs typeface="Times New Roman" panose="02020603050405020304" pitchFamily="18" charset="0"/>
              </a:rPr>
              <a:t>  Magnesium</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MM/OD	</a:t>
            </a:r>
            <a:r>
              <a:rPr lang="en-US" sz="1000" dirty="0" smtClean="0">
                <a:latin typeface="Times New Roman" panose="02020603050405020304" pitchFamily="18" charset="0"/>
                <a:cs typeface="Times New Roman" panose="02020603050405020304" pitchFamily="18" charset="0"/>
              </a:rPr>
              <a:t>  Micro Meteoroid/Orbital </a:t>
            </a:r>
            <a:r>
              <a:rPr lang="en-US" sz="1000" dirty="0">
                <a:latin typeface="Times New Roman" panose="02020603050405020304" pitchFamily="18" charset="0"/>
                <a:cs typeface="Times New Roman" panose="02020603050405020304" pitchFamily="18" charset="0"/>
              </a:rPr>
              <a:t>D</a:t>
            </a:r>
            <a:r>
              <a:rPr lang="en-US" sz="1000" dirty="0" smtClean="0">
                <a:latin typeface="Times New Roman" panose="02020603050405020304" pitchFamily="18" charset="0"/>
                <a:cs typeface="Times New Roman" panose="02020603050405020304" pitchFamily="18" charset="0"/>
              </a:rPr>
              <a:t>ebris</a:t>
            </a:r>
            <a:endParaRPr lang="en-US" sz="1000" dirty="0">
              <a:latin typeface="Times New Roman" panose="02020603050405020304" pitchFamily="18" charset="0"/>
              <a:cs typeface="Times New Roman" panose="02020603050405020304" pitchFamily="18" charset="0"/>
            </a:endParaRPr>
          </a:p>
          <a:p>
            <a:r>
              <a:rPr lang="en-US" sz="1000" dirty="0" smtClean="0">
                <a:latin typeface="Times New Roman" panose="02020603050405020304" pitchFamily="18" charset="0"/>
                <a:cs typeface="Times New Roman" panose="02020603050405020304" pitchFamily="18" charset="0"/>
              </a:rPr>
              <a:t>MOS/CMOS   Metal </a:t>
            </a:r>
            <a:r>
              <a:rPr lang="en-US" sz="1000" dirty="0">
                <a:latin typeface="Times New Roman" panose="02020603050405020304" pitchFamily="18" charset="0"/>
                <a:cs typeface="Times New Roman" panose="02020603050405020304" pitchFamily="18" charset="0"/>
              </a:rPr>
              <a:t>O</a:t>
            </a:r>
            <a:r>
              <a:rPr lang="en-US" sz="1000" dirty="0" smtClean="0">
                <a:latin typeface="Times New Roman" panose="02020603050405020304" pitchFamily="18" charset="0"/>
                <a:cs typeface="Times New Roman" panose="02020603050405020304" pitchFamily="18" charset="0"/>
              </a:rPr>
              <a:t>xide Semiconductor/Complimentary </a:t>
            </a:r>
            <a:r>
              <a:rPr lang="en-US" sz="1000" dirty="0">
                <a:latin typeface="Times New Roman" panose="02020603050405020304" pitchFamily="18" charset="0"/>
                <a:cs typeface="Times New Roman" panose="02020603050405020304" pitchFamily="18" charset="0"/>
              </a:rPr>
              <a:t>M</a:t>
            </a:r>
            <a:r>
              <a:rPr lang="en-US" sz="1000" dirty="0" smtClean="0">
                <a:latin typeface="Times New Roman" panose="02020603050405020304" pitchFamily="18" charset="0"/>
                <a:cs typeface="Times New Roman" panose="02020603050405020304" pitchFamily="18" charset="0"/>
              </a:rPr>
              <a:t>etal </a:t>
            </a:r>
            <a:r>
              <a:rPr lang="en-US" sz="1000" dirty="0">
                <a:latin typeface="Times New Roman" panose="02020603050405020304" pitchFamily="18" charset="0"/>
                <a:cs typeface="Times New Roman" panose="02020603050405020304" pitchFamily="18" charset="0"/>
              </a:rPr>
              <a:t>O</a:t>
            </a:r>
            <a:r>
              <a:rPr lang="en-US" sz="1000" dirty="0" smtClean="0">
                <a:latin typeface="Times New Roman" panose="02020603050405020304" pitchFamily="18" charset="0"/>
                <a:cs typeface="Times New Roman" panose="02020603050405020304" pitchFamily="18" charset="0"/>
              </a:rPr>
              <a:t>xide 	  Semiconductor</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MPCV          </a:t>
            </a:r>
            <a:r>
              <a:rPr lang="en-US" sz="1000" dirty="0" smtClean="0">
                <a:latin typeface="Times New Roman" panose="02020603050405020304" pitchFamily="18" charset="0"/>
                <a:cs typeface="Times New Roman" panose="02020603050405020304" pitchFamily="18" charset="0"/>
              </a:rPr>
              <a:t>  Multi </a:t>
            </a:r>
            <a:r>
              <a:rPr lang="en-US" sz="1000" dirty="0">
                <a:latin typeface="Times New Roman" panose="02020603050405020304" pitchFamily="18" charset="0"/>
                <a:cs typeface="Times New Roman" panose="02020603050405020304" pitchFamily="18" charset="0"/>
              </a:rPr>
              <a:t>Purpose Crew Vehicle (Orion)</a:t>
            </a:r>
          </a:p>
          <a:p>
            <a:r>
              <a:rPr lang="en-US" sz="1000" dirty="0">
                <a:latin typeface="Times New Roman" panose="02020603050405020304" pitchFamily="18" charset="0"/>
                <a:cs typeface="Times New Roman" panose="02020603050405020304" pitchFamily="18" charset="0"/>
              </a:rPr>
              <a:t>NIEL 	</a:t>
            </a:r>
            <a:r>
              <a:rPr lang="en-US" sz="1000" dirty="0" smtClean="0">
                <a:latin typeface="Times New Roman" panose="02020603050405020304" pitchFamily="18" charset="0"/>
                <a:cs typeface="Times New Roman" panose="02020603050405020304" pitchFamily="18" charset="0"/>
              </a:rPr>
              <a:t>  Non-Ionizing </a:t>
            </a:r>
            <a:r>
              <a:rPr lang="en-US" sz="1000" dirty="0">
                <a:latin typeface="Times New Roman" panose="02020603050405020304" pitchFamily="18" charset="0"/>
                <a:cs typeface="Times New Roman" panose="02020603050405020304" pitchFamily="18" charset="0"/>
              </a:rPr>
              <a:t>Energy Loss</a:t>
            </a:r>
          </a:p>
          <a:p>
            <a:r>
              <a:rPr lang="en-US" sz="1000" dirty="0" err="1">
                <a:latin typeface="Times New Roman" panose="02020603050405020304" pitchFamily="18" charset="0"/>
                <a:cs typeface="Times New Roman" panose="02020603050405020304" pitchFamily="18" charset="0"/>
              </a:rPr>
              <a:t>Pb</a:t>
            </a:r>
            <a:r>
              <a:rPr lang="en-US" sz="1000" dirty="0">
                <a:latin typeface="Times New Roman" panose="02020603050405020304" pitchFamily="18" charset="0"/>
                <a:cs typeface="Times New Roman" panose="02020603050405020304" pitchFamily="18" charset="0"/>
              </a:rPr>
              <a:t>	</a:t>
            </a:r>
            <a:r>
              <a:rPr lang="en-US" sz="1000" dirty="0" smtClean="0">
                <a:latin typeface="Times New Roman" panose="02020603050405020304" pitchFamily="18" charset="0"/>
                <a:cs typeface="Times New Roman" panose="02020603050405020304" pitchFamily="18" charset="0"/>
              </a:rPr>
              <a:t>  Lead</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PHITS	</a:t>
            </a:r>
            <a:r>
              <a:rPr lang="en-US" sz="1000" dirty="0" smtClean="0">
                <a:latin typeface="Times New Roman" panose="02020603050405020304" pitchFamily="18" charset="0"/>
                <a:cs typeface="Times New Roman" panose="02020603050405020304" pitchFamily="18" charset="0"/>
              </a:rPr>
              <a:t>  Particle </a:t>
            </a:r>
            <a:r>
              <a:rPr lang="en-US" sz="1000" dirty="0">
                <a:latin typeface="Times New Roman" panose="02020603050405020304" pitchFamily="18" charset="0"/>
                <a:cs typeface="Times New Roman" panose="02020603050405020304" pitchFamily="18" charset="0"/>
              </a:rPr>
              <a:t>and Heavy Ion Transport code System</a:t>
            </a:r>
          </a:p>
          <a:p>
            <a:r>
              <a:rPr lang="en-US" sz="1000" dirty="0">
                <a:latin typeface="Times New Roman" panose="02020603050405020304" pitchFamily="18" charset="0"/>
                <a:cs typeface="Times New Roman" panose="02020603050405020304" pitchFamily="18" charset="0"/>
              </a:rPr>
              <a:t>PNTD 	</a:t>
            </a:r>
            <a:r>
              <a:rPr lang="en-US" sz="1000" dirty="0" smtClean="0">
                <a:latin typeface="Times New Roman" panose="02020603050405020304" pitchFamily="18" charset="0"/>
                <a:cs typeface="Times New Roman" panose="02020603050405020304" pitchFamily="18" charset="0"/>
              </a:rPr>
              <a:t>  Plastic Nuclear Track Detector</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ppm	</a:t>
            </a:r>
            <a:r>
              <a:rPr lang="en-US" sz="1000" dirty="0" smtClean="0">
                <a:latin typeface="Times New Roman" panose="02020603050405020304" pitchFamily="18" charset="0"/>
                <a:cs typeface="Times New Roman" panose="02020603050405020304" pitchFamily="18" charset="0"/>
              </a:rPr>
              <a:t>  parts </a:t>
            </a:r>
            <a:r>
              <a:rPr lang="en-US" sz="1000" dirty="0">
                <a:latin typeface="Times New Roman" panose="02020603050405020304" pitchFamily="18" charset="0"/>
                <a:cs typeface="Times New Roman" panose="02020603050405020304" pitchFamily="18" charset="0"/>
              </a:rPr>
              <a:t>per million</a:t>
            </a:r>
          </a:p>
          <a:p>
            <a:r>
              <a:rPr lang="en-US" sz="1000" dirty="0">
                <a:latin typeface="Times New Roman" panose="02020603050405020304" pitchFamily="18" charset="0"/>
                <a:cs typeface="Times New Roman" panose="02020603050405020304" pitchFamily="18" charset="0"/>
              </a:rPr>
              <a:t>SAA	</a:t>
            </a:r>
            <a:r>
              <a:rPr lang="en-US" sz="1000" dirty="0" smtClean="0">
                <a:latin typeface="Times New Roman" panose="02020603050405020304" pitchFamily="18" charset="0"/>
                <a:cs typeface="Times New Roman" panose="02020603050405020304" pitchFamily="18" charset="0"/>
              </a:rPr>
              <a:t>  South </a:t>
            </a:r>
            <a:r>
              <a:rPr lang="en-US" sz="1000" dirty="0">
                <a:latin typeface="Times New Roman" panose="02020603050405020304" pitchFamily="18" charset="0"/>
                <a:cs typeface="Times New Roman" panose="02020603050405020304" pitchFamily="18" charset="0"/>
              </a:rPr>
              <a:t>Atlantic Anomaly</a:t>
            </a:r>
          </a:p>
          <a:p>
            <a:r>
              <a:rPr lang="en-US" sz="1000" dirty="0">
                <a:latin typeface="Times New Roman" panose="02020603050405020304" pitchFamily="18" charset="0"/>
                <a:cs typeface="Times New Roman" panose="02020603050405020304" pitchFamily="18" charset="0"/>
              </a:rPr>
              <a:t>sec	</a:t>
            </a:r>
            <a:r>
              <a:rPr lang="en-US" sz="1000" dirty="0" smtClean="0">
                <a:latin typeface="Times New Roman" panose="02020603050405020304" pitchFamily="18" charset="0"/>
                <a:cs typeface="Times New Roman" panose="02020603050405020304" pitchFamily="18" charset="0"/>
              </a:rPr>
              <a:t>  second</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SEE	</a:t>
            </a:r>
            <a:r>
              <a:rPr lang="en-US" sz="1000" dirty="0" smtClean="0">
                <a:latin typeface="Times New Roman" panose="02020603050405020304" pitchFamily="18" charset="0"/>
                <a:cs typeface="Times New Roman" panose="02020603050405020304" pitchFamily="18" charset="0"/>
              </a:rPr>
              <a:t>  Single Event </a:t>
            </a:r>
            <a:r>
              <a:rPr lang="en-US" sz="1000" dirty="0">
                <a:latin typeface="Times New Roman" panose="02020603050405020304" pitchFamily="18" charset="0"/>
                <a:cs typeface="Times New Roman" panose="02020603050405020304" pitchFamily="18" charset="0"/>
              </a:rPr>
              <a:t>E</a:t>
            </a:r>
            <a:r>
              <a:rPr lang="en-US" sz="1000" dirty="0" smtClean="0">
                <a:latin typeface="Times New Roman" panose="02020603050405020304" pitchFamily="18" charset="0"/>
                <a:cs typeface="Times New Roman" panose="02020603050405020304" pitchFamily="18" charset="0"/>
              </a:rPr>
              <a:t>nvironments (Effects</a:t>
            </a:r>
            <a:r>
              <a:rPr lang="en-US" sz="1000" dirty="0">
                <a:latin typeface="Times New Roman" panose="02020603050405020304" pitchFamily="18" charset="0"/>
                <a:cs typeface="Times New Roman" panose="02020603050405020304" pitchFamily="18" charset="0"/>
              </a:rPr>
              <a:t>)</a:t>
            </a:r>
          </a:p>
          <a:p>
            <a:r>
              <a:rPr lang="en-US" sz="1000" dirty="0">
                <a:latin typeface="Times New Roman" panose="02020603050405020304" pitchFamily="18" charset="0"/>
                <a:cs typeface="Times New Roman" panose="02020603050405020304" pitchFamily="18" charset="0"/>
              </a:rPr>
              <a:t>SEP	</a:t>
            </a:r>
            <a:r>
              <a:rPr lang="en-US" sz="1000" dirty="0" smtClean="0">
                <a:latin typeface="Times New Roman" panose="02020603050405020304" pitchFamily="18" charset="0"/>
                <a:cs typeface="Times New Roman" panose="02020603050405020304" pitchFamily="18" charset="0"/>
              </a:rPr>
              <a:t>  Solar </a:t>
            </a:r>
            <a:r>
              <a:rPr lang="en-US" sz="1000" dirty="0">
                <a:latin typeface="Times New Roman" panose="02020603050405020304" pitchFamily="18" charset="0"/>
                <a:cs typeface="Times New Roman" panose="02020603050405020304" pitchFamily="18" charset="0"/>
              </a:rPr>
              <a:t>E</a:t>
            </a:r>
            <a:r>
              <a:rPr lang="en-US" sz="1000" dirty="0" smtClean="0">
                <a:latin typeface="Times New Roman" panose="02020603050405020304" pitchFamily="18" charset="0"/>
                <a:cs typeface="Times New Roman" panose="02020603050405020304" pitchFamily="18" charset="0"/>
              </a:rPr>
              <a:t>nergetic </a:t>
            </a:r>
            <a:r>
              <a:rPr lang="en-US" sz="1000" dirty="0">
                <a:latin typeface="Times New Roman" panose="02020603050405020304" pitchFamily="18" charset="0"/>
                <a:cs typeface="Times New Roman" panose="02020603050405020304" pitchFamily="18" charset="0"/>
              </a:rPr>
              <a:t>P</a:t>
            </a:r>
            <a:r>
              <a:rPr lang="en-US" sz="1000" dirty="0" smtClean="0">
                <a:latin typeface="Times New Roman" panose="02020603050405020304" pitchFamily="18" charset="0"/>
                <a:cs typeface="Times New Roman" panose="02020603050405020304" pitchFamily="18" charset="0"/>
              </a:rPr>
              <a:t>article</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SEU	</a:t>
            </a:r>
            <a:r>
              <a:rPr lang="en-US" sz="1000" dirty="0" smtClean="0">
                <a:latin typeface="Times New Roman" panose="02020603050405020304" pitchFamily="18" charset="0"/>
                <a:cs typeface="Times New Roman" panose="02020603050405020304" pitchFamily="18" charset="0"/>
              </a:rPr>
              <a:t>  Single-Event </a:t>
            </a:r>
            <a:r>
              <a:rPr lang="en-US" sz="1000" dirty="0">
                <a:latin typeface="Times New Roman" panose="02020603050405020304" pitchFamily="18" charset="0"/>
                <a:cs typeface="Times New Roman" panose="02020603050405020304" pitchFamily="18" charset="0"/>
              </a:rPr>
              <a:t>U</a:t>
            </a:r>
            <a:r>
              <a:rPr lang="en-US" sz="1000" dirty="0" smtClean="0">
                <a:latin typeface="Times New Roman" panose="02020603050405020304" pitchFamily="18" charset="0"/>
                <a:cs typeface="Times New Roman" panose="02020603050405020304" pitchFamily="18" charset="0"/>
              </a:rPr>
              <a:t>pset</a:t>
            </a:r>
            <a:endParaRPr lang="en-US" sz="10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4509918" y="1601787"/>
            <a:ext cx="4462463" cy="4803775"/>
          </a:xfrm>
        </p:spPr>
        <p:txBody>
          <a:bodyPr>
            <a:normAutofit/>
          </a:bodyPr>
          <a:lstStyle/>
          <a:p>
            <a:r>
              <a:rPr lang="en-US" sz="1000" dirty="0">
                <a:latin typeface="Times New Roman" panose="02020603050405020304" pitchFamily="18" charset="0"/>
                <a:cs typeface="Times New Roman" panose="02020603050405020304" pitchFamily="18" charset="0"/>
              </a:rPr>
              <a:t>Si	</a:t>
            </a:r>
            <a:r>
              <a:rPr lang="en-US" sz="1000" dirty="0" smtClean="0">
                <a:latin typeface="Times New Roman" panose="02020603050405020304" pitchFamily="18" charset="0"/>
                <a:cs typeface="Times New Roman" panose="02020603050405020304" pitchFamily="18" charset="0"/>
              </a:rPr>
              <a:t>Silicon</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SLS	Space Launch System</a:t>
            </a:r>
          </a:p>
          <a:p>
            <a:r>
              <a:rPr lang="en-US" sz="1000" dirty="0">
                <a:latin typeface="Times New Roman" panose="02020603050405020304" pitchFamily="18" charset="0"/>
                <a:cs typeface="Times New Roman" panose="02020603050405020304" pitchFamily="18" charset="0"/>
              </a:rPr>
              <a:t>SOHO	</a:t>
            </a:r>
            <a:r>
              <a:rPr lang="en-US" sz="1000" dirty="0" smtClean="0">
                <a:latin typeface="Times New Roman" panose="02020603050405020304" pitchFamily="18" charset="0"/>
                <a:cs typeface="Times New Roman" panose="02020603050405020304" pitchFamily="18" charset="0"/>
              </a:rPr>
              <a:t>Solar </a:t>
            </a:r>
            <a:r>
              <a:rPr lang="en-US" sz="1000" dirty="0" err="1" smtClean="0">
                <a:latin typeface="Times New Roman" panose="02020603050405020304" pitchFamily="18" charset="0"/>
                <a:cs typeface="Times New Roman" panose="02020603050405020304" pitchFamily="18" charset="0"/>
              </a:rPr>
              <a:t>Heliospheric</a:t>
            </a:r>
            <a:r>
              <a:rPr lang="en-US" sz="1000" dirty="0" smtClean="0">
                <a:latin typeface="Times New Roman" panose="02020603050405020304" pitchFamily="18" charset="0"/>
                <a:cs typeface="Times New Roman" panose="02020603050405020304" pitchFamily="18" charset="0"/>
              </a:rPr>
              <a:t> Observatory</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SPE 	Solar Particle Event</a:t>
            </a:r>
          </a:p>
          <a:p>
            <a:r>
              <a:rPr lang="en-US" sz="1000" dirty="0">
                <a:latin typeface="Times New Roman" panose="02020603050405020304" pitchFamily="18" charset="0"/>
                <a:cs typeface="Times New Roman" panose="02020603050405020304" pitchFamily="18" charset="0"/>
              </a:rPr>
              <a:t>SPENVIS	Space Environment </a:t>
            </a:r>
            <a:r>
              <a:rPr lang="en-US" sz="1000" dirty="0" smtClean="0">
                <a:latin typeface="Times New Roman" panose="02020603050405020304" pitchFamily="18" charset="0"/>
                <a:cs typeface="Times New Roman" panose="02020603050405020304" pitchFamily="18" charset="0"/>
              </a:rPr>
              <a:t>Visualization System</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TBD	</a:t>
            </a:r>
            <a:r>
              <a:rPr lang="en-US" sz="1000" dirty="0" smtClean="0">
                <a:latin typeface="Times New Roman" panose="02020603050405020304" pitchFamily="18" charset="0"/>
                <a:cs typeface="Times New Roman" panose="02020603050405020304" pitchFamily="18" charset="0"/>
              </a:rPr>
              <a:t>to be determined</a:t>
            </a:r>
            <a:endParaRPr lang="en-US" sz="1000" dirty="0">
              <a:latin typeface="Times New Roman" panose="02020603050405020304" pitchFamily="18" charset="0"/>
              <a:cs typeface="Times New Roman" panose="02020603050405020304" pitchFamily="18" charset="0"/>
            </a:endParaRPr>
          </a:p>
          <a:p>
            <a:r>
              <a:rPr lang="en-US" sz="1000" dirty="0" err="1">
                <a:latin typeface="Times New Roman" panose="02020603050405020304" pitchFamily="18" charset="0"/>
                <a:cs typeface="Times New Roman" panose="02020603050405020304" pitchFamily="18" charset="0"/>
              </a:rPr>
              <a:t>TeV</a:t>
            </a:r>
            <a:r>
              <a:rPr lang="en-US" sz="1000" dirty="0">
                <a:latin typeface="Times New Roman" panose="02020603050405020304" pitchFamily="18" charset="0"/>
                <a:cs typeface="Times New Roman" panose="02020603050405020304" pitchFamily="18" charset="0"/>
              </a:rPr>
              <a:t> 	trillion (10</a:t>
            </a:r>
            <a:r>
              <a:rPr lang="en-US" sz="1000" baseline="30000" dirty="0">
                <a:latin typeface="Times New Roman" panose="02020603050405020304" pitchFamily="18" charset="0"/>
                <a:cs typeface="Times New Roman" panose="02020603050405020304" pitchFamily="18" charset="0"/>
              </a:rPr>
              <a:t>12</a:t>
            </a:r>
            <a:r>
              <a:rPr lang="en-US" sz="1000" dirty="0">
                <a:latin typeface="Times New Roman" panose="02020603050405020304" pitchFamily="18" charset="0"/>
                <a:cs typeface="Times New Roman" panose="02020603050405020304" pitchFamily="18" charset="0"/>
              </a:rPr>
              <a:t>) electron </a:t>
            </a:r>
            <a:r>
              <a:rPr lang="en-US" sz="1000" dirty="0" smtClean="0">
                <a:latin typeface="Times New Roman" panose="02020603050405020304" pitchFamily="18" charset="0"/>
                <a:cs typeface="Times New Roman" panose="02020603050405020304" pitchFamily="18" charset="0"/>
              </a:rPr>
              <a:t>Volts</a:t>
            </a:r>
            <a:endParaRPr lang="en-US" sz="1000" dirty="0">
              <a:latin typeface="Times New Roman" panose="02020603050405020304" pitchFamily="18" charset="0"/>
              <a:cs typeface="Times New Roman" panose="02020603050405020304" pitchFamily="18" charset="0"/>
            </a:endParaRPr>
          </a:p>
          <a:p>
            <a:r>
              <a:rPr lang="en-US" sz="1000" dirty="0" err="1">
                <a:latin typeface="Times New Roman" panose="02020603050405020304" pitchFamily="18" charset="0"/>
                <a:cs typeface="Times New Roman" panose="02020603050405020304" pitchFamily="18" charset="0"/>
              </a:rPr>
              <a:t>Th</a:t>
            </a:r>
            <a:r>
              <a:rPr lang="en-US" sz="1000" dirty="0">
                <a:latin typeface="Times New Roman" panose="02020603050405020304" pitchFamily="18" charset="0"/>
                <a:cs typeface="Times New Roman" panose="02020603050405020304" pitchFamily="18" charset="0"/>
              </a:rPr>
              <a:t>	Thorium</a:t>
            </a:r>
          </a:p>
          <a:p>
            <a:r>
              <a:rPr lang="en-US" sz="1000" dirty="0">
                <a:latin typeface="Times New Roman" panose="02020603050405020304" pitchFamily="18" charset="0"/>
                <a:cs typeface="Times New Roman" panose="02020603050405020304" pitchFamily="18" charset="0"/>
              </a:rPr>
              <a:t>TID 	Total Ionizing Dose </a:t>
            </a:r>
          </a:p>
          <a:p>
            <a:r>
              <a:rPr lang="en-US" sz="1000" dirty="0">
                <a:latin typeface="Times New Roman" panose="02020603050405020304" pitchFamily="18" charset="0"/>
                <a:cs typeface="Times New Roman" panose="02020603050405020304" pitchFamily="18" charset="0"/>
              </a:rPr>
              <a:t>TLD	T</a:t>
            </a:r>
            <a:r>
              <a:rPr lang="en-US" sz="1000" dirty="0" smtClean="0">
                <a:latin typeface="Times New Roman" panose="02020603050405020304" pitchFamily="18" charset="0"/>
                <a:cs typeface="Times New Roman" panose="02020603050405020304" pitchFamily="18" charset="0"/>
              </a:rPr>
              <a:t>hermo </a:t>
            </a:r>
            <a:r>
              <a:rPr lang="en-US" sz="1000" dirty="0">
                <a:latin typeface="Times New Roman" panose="02020603050405020304" pitchFamily="18" charset="0"/>
                <a:cs typeface="Times New Roman" panose="02020603050405020304" pitchFamily="18" charset="0"/>
              </a:rPr>
              <a:t>L</a:t>
            </a:r>
            <a:r>
              <a:rPr lang="en-US" sz="1000" dirty="0" smtClean="0">
                <a:latin typeface="Times New Roman" panose="02020603050405020304" pitchFamily="18" charset="0"/>
                <a:cs typeface="Times New Roman" panose="02020603050405020304" pitchFamily="18" charset="0"/>
              </a:rPr>
              <a:t>uminescent </a:t>
            </a:r>
            <a:r>
              <a:rPr lang="en-US" sz="1000" dirty="0">
                <a:latin typeface="Times New Roman" panose="02020603050405020304" pitchFamily="18" charset="0"/>
                <a:cs typeface="Times New Roman" panose="02020603050405020304" pitchFamily="18" charset="0"/>
              </a:rPr>
              <a:t>D</a:t>
            </a:r>
            <a:r>
              <a:rPr lang="en-US" sz="1000" dirty="0" smtClean="0">
                <a:latin typeface="Times New Roman" panose="02020603050405020304" pitchFamily="18" charset="0"/>
                <a:cs typeface="Times New Roman" panose="02020603050405020304" pitchFamily="18" charset="0"/>
              </a:rPr>
              <a:t>etector</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rPr>
              <a:t>U	Uranium</a:t>
            </a:r>
          </a:p>
          <a:p>
            <a:r>
              <a:rPr lang="en-US" sz="1000" dirty="0">
                <a:latin typeface="Times New Roman" panose="02020603050405020304" pitchFamily="18" charset="0"/>
                <a:cs typeface="Times New Roman" panose="02020603050405020304" pitchFamily="18" charset="0"/>
              </a:rPr>
              <a:t>UV                </a:t>
            </a:r>
            <a:r>
              <a:rPr lang="en-US" sz="1000" dirty="0" smtClean="0">
                <a:latin typeface="Times New Roman" panose="02020603050405020304" pitchFamily="18" charset="0"/>
                <a:cs typeface="Times New Roman" panose="02020603050405020304" pitchFamily="18" charset="0"/>
              </a:rPr>
              <a:t>Ultraviolet </a:t>
            </a:r>
            <a:r>
              <a:rPr lang="en-US" sz="1000" dirty="0">
                <a:latin typeface="Times New Roman" panose="02020603050405020304" pitchFamily="18" charset="0"/>
                <a:cs typeface="Times New Roman" panose="02020603050405020304" pitchFamily="18" charset="0"/>
              </a:rPr>
              <a:t>Light</a:t>
            </a:r>
          </a:p>
          <a:p>
            <a:r>
              <a:rPr lang="en-US" sz="1000" dirty="0">
                <a:latin typeface="Times New Roman" panose="02020603050405020304" pitchFamily="18" charset="0"/>
                <a:cs typeface="Times New Roman" panose="02020603050405020304" pitchFamily="18" charset="0"/>
              </a:rPr>
              <a:t>W	Tungsten	       </a:t>
            </a:r>
          </a:p>
          <a:p>
            <a:endParaRPr lang="en-US" sz="1000" dirty="0">
              <a:latin typeface="Times New Roman" panose="02020603050405020304" pitchFamily="18" charset="0"/>
              <a:cs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0D274322-44E6-41B3-A6C8-E4DC0D955498}" type="slidenum">
              <a:rPr lang="en-US" smtClean="0"/>
              <a:t>73</a:t>
            </a:fld>
            <a:endParaRPr lang="en-US"/>
          </a:p>
        </p:txBody>
      </p:sp>
    </p:spTree>
    <p:extLst>
      <p:ext uri="{BB962C8B-B14F-4D97-AF65-F5344CB8AC3E}">
        <p14:creationId xmlns:p14="http://schemas.microsoft.com/office/powerpoint/2010/main" val="2221216335"/>
      </p:ext>
    </p:extLst>
  </p:cSld>
  <p:clrMapOvr>
    <a:masterClrMapping/>
  </p:clrMapOvr>
  <mc:AlternateContent xmlns:mc="http://schemas.openxmlformats.org/markup-compatibility/2006">
    <mc:Choice xmlns:p14="http://schemas.microsoft.com/office/powerpoint/2010/main" Requires="p14">
      <p:transition spd="slow" p14:dur="2000" advTm="840"/>
    </mc:Choice>
    <mc:Fallback>
      <p:transition spd="slow" advTm="840"/>
    </mc:Fallback>
  </mc:AlternateContent>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87FB24820AD0246B48DBD9075C5E676" ma:contentTypeVersion="7" ma:contentTypeDescription="Create a new document." ma:contentTypeScope="" ma:versionID="2700494502dac1dd08aad92e962d54e5">
  <xsd:schema xmlns:xsd="http://www.w3.org/2001/XMLSchema" xmlns:xs="http://www.w3.org/2001/XMLSchema" xmlns:p="http://schemas.microsoft.com/office/2006/metadata/properties" xmlns:ns2="e24fa24d-bf6a-4c03-b202-ccdcbb800297" targetNamespace="http://schemas.microsoft.com/office/2006/metadata/properties" ma:root="true" ma:fieldsID="a5f07ab25950e6b1ab6c5b2abeae2d51" ns2:_="">
    <xsd:import namespace="e24fa24d-bf6a-4c03-b202-ccdcbb800297"/>
    <xsd:element name="properties">
      <xsd:complexType>
        <xsd:sequence>
          <xsd:element name="documentManagement">
            <xsd:complexType>
              <xsd:all>
                <xsd:element ref="ns2:Notes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4fa24d-bf6a-4c03-b202-ccdcbb800297" elementFormDefault="qualified">
    <xsd:import namespace="http://schemas.microsoft.com/office/2006/documentManagement/types"/>
    <xsd:import namespace="http://schemas.microsoft.com/office/infopath/2007/PartnerControls"/>
    <xsd:element name="Notes0" ma:index="8" nillable="true" ma:displayName="Notes" ma:internalName="Notes0">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Item 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Notes0 xmlns="e24fa24d-bf6a-4c03-b202-ccdcbb800297">Final 09/09/2015</Notes0>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755E897-83B6-462F-A8F8-C5368B5FAC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4fa24d-bf6a-4c03-b202-ccdcbb8002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609448-A9F3-45FD-B9F7-B2D4F1F84660}">
  <ds:schemaRefs>
    <ds:schemaRef ds:uri="http://purl.org/dc/dcmitype/"/>
    <ds:schemaRef ds:uri="http://schemas.microsoft.com/office/2006/metadata/properties"/>
    <ds:schemaRef ds:uri="http://schemas.microsoft.com/office/2006/documentManagement/types"/>
    <ds:schemaRef ds:uri="http://purl.org/dc/elements/1.1/"/>
    <ds:schemaRef ds:uri="e24fa24d-bf6a-4c03-b202-ccdcbb800297"/>
    <ds:schemaRef ds:uri="http://purl.org/dc/terms/"/>
    <ds:schemaRef ds:uri="http://www.w3.org/XML/1998/namespace"/>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306DB135-96BD-483A-8188-DF99B69A6D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19820</TotalTime>
  <Words>6569</Words>
  <Application>Microsoft Office PowerPoint</Application>
  <PresentationFormat>On-screen Show (4:3)</PresentationFormat>
  <Paragraphs>741</Paragraphs>
  <Slides>73</Slides>
  <Notes>4</Notes>
  <HiddenSlides>0</HiddenSlides>
  <MMClips>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73</vt:i4>
      </vt:variant>
    </vt:vector>
  </HeadingPairs>
  <TitlesOfParts>
    <vt:vector size="80" baseType="lpstr">
      <vt:lpstr>Arial</vt:lpstr>
      <vt:lpstr>Arial Black</vt:lpstr>
      <vt:lpstr>Calibri</vt:lpstr>
      <vt:lpstr>Cambria Math</vt:lpstr>
      <vt:lpstr>Monotype Sorts</vt:lpstr>
      <vt:lpstr>Times New Roman</vt:lpstr>
      <vt:lpstr>Custom Design</vt:lpstr>
      <vt:lpstr>Space Flight Ionizing Radiation Environments</vt:lpstr>
      <vt:lpstr>Presentation Outline</vt:lpstr>
      <vt:lpstr>Space Radiation Environments:  What, Where, When, and How Much </vt:lpstr>
      <vt:lpstr>Some General Features of Space Radiation</vt:lpstr>
      <vt:lpstr>Some General Features of Space Radiation</vt:lpstr>
      <vt:lpstr>Some General Features of Space Radiation: Randomness, Probability, and Particle Counting Statistics</vt:lpstr>
      <vt:lpstr>Some General Features of Space Radiation: Charged Particle Populations</vt:lpstr>
      <vt:lpstr>Energetic Photons </vt:lpstr>
      <vt:lpstr>Radiation Belts </vt:lpstr>
      <vt:lpstr>Solar Particle Events </vt:lpstr>
      <vt:lpstr>Solar Particle Events </vt:lpstr>
      <vt:lpstr>Galactic Cosmic Rays: 1 AU Spectrum, Composition, and Solar Cycle Modulation</vt:lpstr>
      <vt:lpstr>GCR Spectra</vt:lpstr>
      <vt:lpstr>Galactic Cosmic Rays (GCR): Heliosphere modulation/shielding</vt:lpstr>
      <vt:lpstr>How does space radiation interact with matter (i.e., us and our stuff)? </vt:lpstr>
      <vt:lpstr>The Electromagnetic Force – Direct Ionization &amp; Excitation (Electromagnetic Force) of Target Substance</vt:lpstr>
      <vt:lpstr>The Electromagnetic Force – Direct Ionization &amp; Excitation (Electromagnetic Force) of Target Substance</vt:lpstr>
      <vt:lpstr> The Strong and Electroweak Forces – Nuclear Reactions and Secondary Particle Showers</vt:lpstr>
      <vt:lpstr>The Strong and Electroweak Forces – Nuclear Reactions and Secondary Particle Showers</vt:lpstr>
      <vt:lpstr>The Strong and Electroweak Forces – Nuclear Reactions and Secondary Particle Showers</vt:lpstr>
      <vt:lpstr>The Strong and Electroweak Forces – Nuclear Reactions and Secondary Particle Showers</vt:lpstr>
      <vt:lpstr>Displacement Damage</vt:lpstr>
      <vt:lpstr>Space station zero – space radiation shielding specification and performance (in perspective) with humanities oldest and lowest cost spacecraft </vt:lpstr>
      <vt:lpstr> This One </vt:lpstr>
      <vt:lpstr>  </vt:lpstr>
      <vt:lpstr>  </vt:lpstr>
      <vt:lpstr>  </vt:lpstr>
      <vt:lpstr>  </vt:lpstr>
      <vt:lpstr>  </vt:lpstr>
      <vt:lpstr>International Space Station – Space radiation shielding specification and performance </vt:lpstr>
      <vt:lpstr>  </vt:lpstr>
      <vt:lpstr>  </vt:lpstr>
      <vt:lpstr>  </vt:lpstr>
      <vt:lpstr>  </vt:lpstr>
      <vt:lpstr>  </vt:lpstr>
      <vt:lpstr>  </vt:lpstr>
      <vt:lpstr>GCR Nuclear Collisions:  Secondary Particle Showers and Shielding Effectiveness</vt:lpstr>
      <vt:lpstr>  </vt:lpstr>
      <vt:lpstr>  </vt:lpstr>
      <vt:lpstr>  </vt:lpstr>
      <vt:lpstr>  </vt:lpstr>
      <vt:lpstr>Beyond GEO – The interplanetary radiation environment – GCR and SPE </vt:lpstr>
      <vt:lpstr>GCR and SPE</vt:lpstr>
      <vt:lpstr>GCR: Solar Max, Solar Min, Shielding Mass and Shielding Material </vt:lpstr>
      <vt:lpstr>GCR: LET Spectra Under Aluminum Shielding</vt:lpstr>
      <vt:lpstr>SPE: Spectra Model, Shielding Materials and Shielding Mass</vt:lpstr>
      <vt:lpstr>SPE: Spectra Model, Shielding Materials and Shielding Mass</vt:lpstr>
      <vt:lpstr>Environments Definitions (Models) for Design Development and Test</vt:lpstr>
      <vt:lpstr>Interplanetary Spacecraft Measurements</vt:lpstr>
      <vt:lpstr>Interplanetary Spacecraft Measurements: LRO</vt:lpstr>
      <vt:lpstr>Interplanetary Spacecraft Measurements: Curiosity interplanetary cruise</vt:lpstr>
      <vt:lpstr>Interplanetary Spacecraft Measurements: Curiosity Martian Surface</vt:lpstr>
      <vt:lpstr>Some space radiation nuclear reaction and transport analysis tools </vt:lpstr>
      <vt:lpstr>Space Radiation Nuclear Reaction and Transport Tools </vt:lpstr>
      <vt:lpstr>Space Radiation Nuclear Reaction and Transport Tools </vt:lpstr>
      <vt:lpstr>Summary </vt:lpstr>
      <vt:lpstr>Summary</vt:lpstr>
      <vt:lpstr>Back-up and References</vt:lpstr>
      <vt:lpstr>References On-line tools</vt:lpstr>
      <vt:lpstr>General References</vt:lpstr>
      <vt:lpstr>References Space Radiation Environments Models and Measurements</vt:lpstr>
      <vt:lpstr>Models and Analysis Tools References</vt:lpstr>
      <vt:lpstr>Poisson Processes</vt:lpstr>
      <vt:lpstr>GCR Environment Characterization Data Sources</vt:lpstr>
      <vt:lpstr>GCR Nuclear Collision and Secondary Particle Showers</vt:lpstr>
      <vt:lpstr>GCR: Calculating LET Spectra Under Aluminum Shielding with FLUKA</vt:lpstr>
      <vt:lpstr>GCR Nuclear Collisions:  Secondary Particle Showers and Shielding Effectiveness</vt:lpstr>
      <vt:lpstr>Estimated Mars Surface Radiation Dose Map (Confirmed by MRO and Curiosity)</vt:lpstr>
      <vt:lpstr>PowerPoint Presentation</vt:lpstr>
      <vt:lpstr>PowerPoint Presentation</vt:lpstr>
      <vt:lpstr>Natural radioisotope decay chains</vt:lpstr>
      <vt:lpstr>Acronyms &amp; Abbreviations</vt:lpstr>
      <vt:lpstr>Acronyms &amp; Abbreviations</vt:lpstr>
    </vt:vector>
  </TitlesOfParts>
  <Company>NASA/ODIN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Capabilities Executive Council #3</dc:title>
  <dc:creator>klaurini</dc:creator>
  <cp:lastModifiedBy>voliva</cp:lastModifiedBy>
  <cp:revision>1569</cp:revision>
  <cp:lastPrinted>2017-06-06T20:12:50Z</cp:lastPrinted>
  <dcterms:created xsi:type="dcterms:W3CDTF">2010-11-03T12:49:32Z</dcterms:created>
  <dcterms:modified xsi:type="dcterms:W3CDTF">2017-06-29T18:22:04Z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0x010100687FB24820AD0246B48DBD9075C5E676</vt:lpwstr>
  </property>
</Properties>
</file>