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 id="2147483672" r:id="rId3"/>
  </p:sldMasterIdLst>
  <p:notesMasterIdLst>
    <p:notesMasterId r:id="rId46"/>
  </p:notesMasterIdLst>
  <p:sldIdLst>
    <p:sldId id="466" r:id="rId4"/>
    <p:sldId id="453" r:id="rId5"/>
    <p:sldId id="324" r:id="rId6"/>
    <p:sldId id="407" r:id="rId7"/>
    <p:sldId id="454" r:id="rId8"/>
    <p:sldId id="463" r:id="rId9"/>
    <p:sldId id="464" r:id="rId10"/>
    <p:sldId id="455" r:id="rId11"/>
    <p:sldId id="456" r:id="rId12"/>
    <p:sldId id="457" r:id="rId13"/>
    <p:sldId id="458" r:id="rId14"/>
    <p:sldId id="459" r:id="rId15"/>
    <p:sldId id="470" r:id="rId16"/>
    <p:sldId id="443" r:id="rId17"/>
    <p:sldId id="427" r:id="rId18"/>
    <p:sldId id="429" r:id="rId19"/>
    <p:sldId id="425" r:id="rId20"/>
    <p:sldId id="437" r:id="rId21"/>
    <p:sldId id="439" r:id="rId22"/>
    <p:sldId id="431" r:id="rId23"/>
    <p:sldId id="451" r:id="rId24"/>
    <p:sldId id="384" r:id="rId25"/>
    <p:sldId id="392" r:id="rId26"/>
    <p:sldId id="391" r:id="rId27"/>
    <p:sldId id="388" r:id="rId28"/>
    <p:sldId id="440" r:id="rId29"/>
    <p:sldId id="449" r:id="rId30"/>
    <p:sldId id="448" r:id="rId31"/>
    <p:sldId id="445" r:id="rId32"/>
    <p:sldId id="415" r:id="rId33"/>
    <p:sldId id="467" r:id="rId34"/>
    <p:sldId id="468" r:id="rId35"/>
    <p:sldId id="469" r:id="rId36"/>
    <p:sldId id="421" r:id="rId37"/>
    <p:sldId id="374" r:id="rId38"/>
    <p:sldId id="461" r:id="rId39"/>
    <p:sldId id="460" r:id="rId40"/>
    <p:sldId id="462" r:id="rId41"/>
    <p:sldId id="447" r:id="rId42"/>
    <p:sldId id="342" r:id="rId43"/>
    <p:sldId id="424" r:id="rId44"/>
    <p:sldId id="452" r:id="rId4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F5F5F"/>
    <a:srgbClr val="11FF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22" d="100"/>
          <a:sy n="122" d="100"/>
        </p:scale>
        <p:origin x="1284" y="102"/>
      </p:cViewPr>
      <p:guideLst>
        <p:guide orient="horz" pos="2160"/>
        <p:guide pos="2880"/>
      </p:guideLst>
    </p:cSldViewPr>
  </p:slideViewPr>
  <p:notesTextViewPr>
    <p:cViewPr>
      <p:scale>
        <a:sx n="100" d="100"/>
        <a:sy n="100" d="100"/>
      </p:scale>
      <p:origin x="0" y="0"/>
    </p:cViewPr>
  </p:notesTextViewPr>
  <p:sorterViewPr>
    <p:cViewPr>
      <p:scale>
        <a:sx n="170" d="100"/>
        <a:sy n="170" d="100"/>
      </p:scale>
      <p:origin x="0" y="-3648"/>
    </p:cViewPr>
  </p:sorterViewPr>
  <p:notesViewPr>
    <p:cSldViewPr snapToGrid="0" snapToObjects="1">
      <p:cViewPr varScale="1">
        <p:scale>
          <a:sx n="74" d="100"/>
          <a:sy n="74" d="100"/>
        </p:scale>
        <p:origin x="-2064" y="-10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AF65A02-563F-D441-9087-2C330FB55232}" type="datetimeFigureOut">
              <a:t>10/25/2016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17C2D14-0ECF-8447-B065-EE03A0B518E0}" type="slidenum">
              <a:t>‹#›</a:t>
            </a:fld>
            <a:endParaRPr lang="en-US" dirty="0"/>
          </a:p>
        </p:txBody>
      </p:sp>
    </p:spTree>
    <p:extLst>
      <p:ext uri="{BB962C8B-B14F-4D97-AF65-F5344CB8AC3E}">
        <p14:creationId xmlns:p14="http://schemas.microsoft.com/office/powerpoint/2010/main" val="1514527237"/>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A08824A-7436-E046-B15C-3E57F777CE6C}" type="slidenum">
              <a:rPr lang="en-US" smtClean="0"/>
              <a:t>1</a:t>
            </a:fld>
            <a:endParaRPr lang="en-US"/>
          </a:p>
        </p:txBody>
      </p:sp>
    </p:spTree>
    <p:extLst>
      <p:ext uri="{BB962C8B-B14F-4D97-AF65-F5344CB8AC3E}">
        <p14:creationId xmlns:p14="http://schemas.microsoft.com/office/powerpoint/2010/main" val="40134206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Scale</a:t>
            </a:r>
            <a:r>
              <a:rPr lang="en-US" baseline="0" dirty="0"/>
              <a:t> images of Earth and Mars. Mars is 1/10</a:t>
            </a:r>
            <a:r>
              <a:rPr lang="en-US" baseline="30000" dirty="0"/>
              <a:t>th</a:t>
            </a:r>
            <a:r>
              <a:rPr lang="en-US" baseline="0" dirty="0"/>
              <a:t> the mass of Earth; over time it has lost nearly all of its atmosphere and much of its water due to the lower gravity. We’re interested in the time period when Mars was more habitable.</a:t>
            </a: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58F4EBE-4B10-4386-9A9D-DB2E95419D9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866398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A08824A-7436-E046-B15C-3E57F777CE6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354655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A08824A-7436-E046-B15C-3E57F777CE6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610124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A08824A-7436-E046-B15C-3E57F777CE6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405178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A08824A-7436-E046-B15C-3E57F777CE6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743256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A08824A-7436-E046-B15C-3E57F777CE6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412994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A08824A-7436-E046-B15C-3E57F777CE6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378235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A08824A-7436-E046-B15C-3E57F777CE6C}" type="slidenum">
              <a:rPr lang="en-US" smtClean="0"/>
              <a:t>11</a:t>
            </a:fld>
            <a:endParaRPr lang="en-US"/>
          </a:p>
        </p:txBody>
      </p:sp>
    </p:spTree>
    <p:extLst>
      <p:ext uri="{BB962C8B-B14F-4D97-AF65-F5344CB8AC3E}">
        <p14:creationId xmlns:p14="http://schemas.microsoft.com/office/powerpoint/2010/main" val="9473089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A08824A-7436-E046-B15C-3E57F777CE6C}" type="slidenum">
              <a:rPr lang="en-US" smtClean="0"/>
              <a:t>12</a:t>
            </a:fld>
            <a:endParaRPr lang="en-US"/>
          </a:p>
        </p:txBody>
      </p:sp>
    </p:spTree>
    <p:extLst>
      <p:ext uri="{BB962C8B-B14F-4D97-AF65-F5344CB8AC3E}">
        <p14:creationId xmlns:p14="http://schemas.microsoft.com/office/powerpoint/2010/main" val="2957817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8BC97C7A-3D1D-4574-8B83-6F29217745EB}" type="slidenum">
              <a:rPr lang="en-US" smtClean="0">
                <a:solidFill>
                  <a:prstClr val="black"/>
                </a:solidFill>
              </a:rPr>
              <a:pPr/>
              <a:t>15</a:t>
            </a:fld>
            <a:endParaRPr lang="en-US">
              <a:solidFill>
                <a:prstClr val="black"/>
              </a:solidFill>
            </a:endParaRPr>
          </a:p>
        </p:txBody>
      </p:sp>
      <p:sp>
        <p:nvSpPr>
          <p:cNvPr id="71683" name="Rectangle 2"/>
          <p:cNvSpPr>
            <a:spLocks noGrp="1" noRot="1" noChangeAspect="1" noChangeArrowheads="1" noTextEdit="1"/>
          </p:cNvSpPr>
          <p:nvPr>
            <p:ph type="sldImg"/>
          </p:nvPr>
        </p:nvSpPr>
        <p:spPr>
          <a:xfrm>
            <a:off x="1144588" y="685800"/>
            <a:ext cx="4572000" cy="3429000"/>
          </a:xfrm>
          <a:ln/>
        </p:spPr>
      </p:sp>
      <p:sp>
        <p:nvSpPr>
          <p:cNvPr id="71684" name="Rectangle 3"/>
          <p:cNvSpPr>
            <a:spLocks noGrp="1" noChangeArrowheads="1"/>
          </p:cNvSpPr>
          <p:nvPr>
            <p:ph type="body" idx="1"/>
          </p:nvPr>
        </p:nvSpPr>
        <p:spPr>
          <a:noFill/>
          <a:ln/>
        </p:spPr>
        <p:txBody>
          <a:bodyPr lIns="91414" tIns="45707" rIns="91414" bIns="45707"/>
          <a:lstStyle/>
          <a:p>
            <a:pPr eaLnBrk="1" hangingPunct="1"/>
            <a:endParaRPr lang="fr-FR"/>
          </a:p>
        </p:txBody>
      </p:sp>
    </p:spTree>
    <p:extLst>
      <p:ext uri="{BB962C8B-B14F-4D97-AF65-F5344CB8AC3E}">
        <p14:creationId xmlns:p14="http://schemas.microsoft.com/office/powerpoint/2010/main" val="7857415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17C2D14-0ECF-8447-B065-EE03A0B518E0}" type="slidenum">
              <a:rPr lang="en-US"/>
              <a:t>17</a:t>
            </a:fld>
            <a:endParaRPr lang="en-US" dirty="0"/>
          </a:p>
        </p:txBody>
      </p:sp>
    </p:spTree>
    <p:extLst>
      <p:ext uri="{BB962C8B-B14F-4D97-AF65-F5344CB8AC3E}">
        <p14:creationId xmlns:p14="http://schemas.microsoft.com/office/powerpoint/2010/main" val="18416537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0962"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US" dirty="0">
              <a:latin typeface="Calibri" charset="0"/>
              <a:ea typeface="ＭＳ Ｐゴシック" charset="0"/>
              <a:cs typeface="ＭＳ Ｐゴシック" charset="0"/>
            </a:endParaRPr>
          </a:p>
        </p:txBody>
      </p:sp>
      <p:sp>
        <p:nvSpPr>
          <p:cNvPr id="40963"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508000" eaLnBrk="0" hangingPunct="0">
              <a:defRPr sz="2400">
                <a:solidFill>
                  <a:schemeClr val="tx1"/>
                </a:solidFill>
                <a:latin typeface="Arial" charset="0"/>
                <a:ea typeface="ＭＳ Ｐゴシック" charset="0"/>
                <a:cs typeface="ＭＳ Ｐゴシック" charset="0"/>
              </a:defRPr>
            </a:lvl1pPr>
            <a:lvl2pPr marL="742950" indent="-285750" defTabSz="508000" eaLnBrk="0" hangingPunct="0">
              <a:defRPr sz="2400">
                <a:solidFill>
                  <a:schemeClr val="tx1"/>
                </a:solidFill>
                <a:latin typeface="Arial" charset="0"/>
                <a:ea typeface="ＭＳ Ｐゴシック" charset="0"/>
              </a:defRPr>
            </a:lvl2pPr>
            <a:lvl3pPr marL="1143000" indent="-228600" defTabSz="508000" eaLnBrk="0" hangingPunct="0">
              <a:defRPr sz="2400">
                <a:solidFill>
                  <a:schemeClr val="tx1"/>
                </a:solidFill>
                <a:latin typeface="Arial" charset="0"/>
                <a:ea typeface="ＭＳ Ｐゴシック" charset="0"/>
              </a:defRPr>
            </a:lvl3pPr>
            <a:lvl4pPr marL="1600200" indent="-228600" defTabSz="508000" eaLnBrk="0" hangingPunct="0">
              <a:defRPr sz="2400">
                <a:solidFill>
                  <a:schemeClr val="tx1"/>
                </a:solidFill>
                <a:latin typeface="Arial" charset="0"/>
                <a:ea typeface="ＭＳ Ｐゴシック" charset="0"/>
              </a:defRPr>
            </a:lvl4pPr>
            <a:lvl5pPr marL="2057400" indent="-228600" defTabSz="508000" eaLnBrk="0" hangingPunct="0">
              <a:defRPr sz="2400">
                <a:solidFill>
                  <a:schemeClr val="tx1"/>
                </a:solidFill>
                <a:latin typeface="Arial" charset="0"/>
                <a:ea typeface="ＭＳ Ｐゴシック" charset="0"/>
              </a:defRPr>
            </a:lvl5pPr>
            <a:lvl6pPr marL="2514600" indent="-228600" defTabSz="508000"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508000"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508000"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5080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FC00F772-245F-754F-9629-90F7E814574F}" type="slidenum">
              <a:rPr lang="en-US" sz="1200">
                <a:latin typeface="Calibri" charset="0"/>
              </a:rPr>
              <a:pPr eaLnBrk="1" hangingPunct="1"/>
              <a:t>20</a:t>
            </a:fld>
            <a:endParaRPr lang="en-US" sz="1200" dirty="0">
              <a:latin typeface="Calibri" charset="0"/>
            </a:endParaRPr>
          </a:p>
        </p:txBody>
      </p:sp>
    </p:spTree>
    <p:extLst>
      <p:ext uri="{BB962C8B-B14F-4D97-AF65-F5344CB8AC3E}">
        <p14:creationId xmlns:p14="http://schemas.microsoft.com/office/powerpoint/2010/main" val="34340422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4D5091-B21A-B349-85FF-6149CFCB5D10}" type="slidenum">
              <a:rPr lang="en-US" smtClean="0">
                <a:solidFill>
                  <a:prstClr val="black"/>
                </a:solidFill>
                <a:latin typeface="Calibri"/>
              </a:rPr>
              <a:pPr/>
              <a:t>21</a:t>
            </a:fld>
            <a:endParaRPr lang="en-US">
              <a:solidFill>
                <a:prstClr val="black"/>
              </a:solidFill>
              <a:latin typeface="Calibri"/>
            </a:endParaRPr>
          </a:p>
        </p:txBody>
      </p:sp>
    </p:spTree>
    <p:extLst>
      <p:ext uri="{BB962C8B-B14F-4D97-AF65-F5344CB8AC3E}">
        <p14:creationId xmlns:p14="http://schemas.microsoft.com/office/powerpoint/2010/main" val="12854585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12853057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24040526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42038829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35970171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17C2D14-0ECF-8447-B065-EE03A0B518E0}" type="slidenum">
              <a:rPr lang="en-US" smtClean="0"/>
              <a:t>28</a:t>
            </a:fld>
            <a:endParaRPr lang="en-US" dirty="0"/>
          </a:p>
        </p:txBody>
      </p:sp>
    </p:spTree>
    <p:extLst>
      <p:ext uri="{BB962C8B-B14F-4D97-AF65-F5344CB8AC3E}">
        <p14:creationId xmlns:p14="http://schemas.microsoft.com/office/powerpoint/2010/main" val="8810764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143000" y="685800"/>
            <a:ext cx="4572000" cy="3429000"/>
          </a:xfrm>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10"/>
          </p:nvPr>
        </p:nvSpPr>
        <p:spPr/>
        <p:txBody>
          <a:bodyPr/>
          <a:lstStyle/>
          <a:p>
            <a:fld id="{FDD296F5-9451-44DF-8467-494C64DD9D2D}"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11214541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A08824A-7436-E046-B15C-3E57F777CE6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475070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A08824A-7436-E046-B15C-3E57F777CE6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054158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A08824A-7436-E046-B15C-3E57F777CE6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474531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2F61717-AA5F-804D-BCD8-A713D77077B5}" type="datetimeFigureOut">
              <a:t>10/25/2016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FE73B6E-ED1B-4C43-9479-354869AAA397}" type="slidenum">
              <a:t>‹#›</a:t>
            </a:fld>
            <a:endParaRPr lang="en-US" dirty="0"/>
          </a:p>
        </p:txBody>
      </p:sp>
    </p:spTree>
    <p:extLst>
      <p:ext uri="{BB962C8B-B14F-4D97-AF65-F5344CB8AC3E}">
        <p14:creationId xmlns:p14="http://schemas.microsoft.com/office/powerpoint/2010/main" val="28148141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2F61717-AA5F-804D-BCD8-A713D77077B5}" type="datetimeFigureOut">
              <a:t>10/25/2016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FE73B6E-ED1B-4C43-9479-354869AAA397}" type="slidenum">
              <a:t>‹#›</a:t>
            </a:fld>
            <a:endParaRPr lang="en-US" dirty="0"/>
          </a:p>
        </p:txBody>
      </p:sp>
    </p:spTree>
    <p:extLst>
      <p:ext uri="{BB962C8B-B14F-4D97-AF65-F5344CB8AC3E}">
        <p14:creationId xmlns:p14="http://schemas.microsoft.com/office/powerpoint/2010/main" val="2698324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F61717-AA5F-804D-BCD8-A713D77077B5}" type="datetimeFigureOut">
              <a:t>10/25/2016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FE73B6E-ED1B-4C43-9479-354869AAA397}" type="slidenum">
              <a:t>‹#›</a:t>
            </a:fld>
            <a:endParaRPr lang="en-US" dirty="0"/>
          </a:p>
        </p:txBody>
      </p:sp>
    </p:spTree>
    <p:extLst>
      <p:ext uri="{BB962C8B-B14F-4D97-AF65-F5344CB8AC3E}">
        <p14:creationId xmlns:p14="http://schemas.microsoft.com/office/powerpoint/2010/main" val="1321980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2F61717-AA5F-804D-BCD8-A713D77077B5}" type="datetimeFigureOut">
              <a:t>10/25/2016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FE73B6E-ED1B-4C43-9479-354869AAA397}" type="slidenum">
              <a:t>‹#›</a:t>
            </a:fld>
            <a:endParaRPr lang="en-US" dirty="0"/>
          </a:p>
        </p:txBody>
      </p:sp>
    </p:spTree>
    <p:extLst>
      <p:ext uri="{BB962C8B-B14F-4D97-AF65-F5344CB8AC3E}">
        <p14:creationId xmlns:p14="http://schemas.microsoft.com/office/powerpoint/2010/main" val="4443308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2F61717-AA5F-804D-BCD8-A713D77077B5}" type="datetimeFigureOut">
              <a:t>10/25/2016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FE73B6E-ED1B-4C43-9479-354869AAA397}" type="slidenum">
              <a:t>‹#›</a:t>
            </a:fld>
            <a:endParaRPr lang="en-US" dirty="0"/>
          </a:p>
        </p:txBody>
      </p:sp>
    </p:spTree>
    <p:extLst>
      <p:ext uri="{BB962C8B-B14F-4D97-AF65-F5344CB8AC3E}">
        <p14:creationId xmlns:p14="http://schemas.microsoft.com/office/powerpoint/2010/main" val="35019304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2F61717-AA5F-804D-BCD8-A713D77077B5}" type="datetimeFigureOut">
              <a:t>10/25/2016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FE73B6E-ED1B-4C43-9479-354869AAA397}" type="slidenum">
              <a:t>‹#›</a:t>
            </a:fld>
            <a:endParaRPr lang="en-US" dirty="0"/>
          </a:p>
        </p:txBody>
      </p:sp>
    </p:spTree>
    <p:extLst>
      <p:ext uri="{BB962C8B-B14F-4D97-AF65-F5344CB8AC3E}">
        <p14:creationId xmlns:p14="http://schemas.microsoft.com/office/powerpoint/2010/main" val="34758209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F61717-AA5F-804D-BCD8-A713D77077B5}" type="datetimeFigureOut">
              <a:t>10/25/2016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FE73B6E-ED1B-4C43-9479-354869AAA397}" type="slidenum">
              <a:t>‹#›</a:t>
            </a:fld>
            <a:endParaRPr lang="en-US" dirty="0"/>
          </a:p>
        </p:txBody>
      </p:sp>
    </p:spTree>
    <p:extLst>
      <p:ext uri="{BB962C8B-B14F-4D97-AF65-F5344CB8AC3E}">
        <p14:creationId xmlns:p14="http://schemas.microsoft.com/office/powerpoint/2010/main" val="22726111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F61717-AA5F-804D-BCD8-A713D77077B5}" type="datetimeFigureOut">
              <a:t>10/25/2016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FE73B6E-ED1B-4C43-9479-354869AAA397}" type="slidenum">
              <a:t>‹#›</a:t>
            </a:fld>
            <a:endParaRPr lang="en-US" dirty="0"/>
          </a:p>
        </p:txBody>
      </p:sp>
    </p:spTree>
    <p:extLst>
      <p:ext uri="{BB962C8B-B14F-4D97-AF65-F5344CB8AC3E}">
        <p14:creationId xmlns:p14="http://schemas.microsoft.com/office/powerpoint/2010/main" val="3123364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F61717-AA5F-804D-BCD8-A713D77077B5}" type="datetimeFigureOut">
              <a:t>10/25/2016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FE73B6E-ED1B-4C43-9479-354869AAA397}" type="slidenum">
              <a:t>‹#›</a:t>
            </a:fld>
            <a:endParaRPr lang="en-US" dirty="0"/>
          </a:p>
        </p:txBody>
      </p:sp>
    </p:spTree>
    <p:extLst>
      <p:ext uri="{BB962C8B-B14F-4D97-AF65-F5344CB8AC3E}">
        <p14:creationId xmlns:p14="http://schemas.microsoft.com/office/powerpoint/2010/main" val="2837801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2F61717-AA5F-804D-BCD8-A713D77077B5}" type="datetimeFigureOut">
              <a:t>10/25/2016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FE73B6E-ED1B-4C43-9479-354869AAA397}" type="slidenum">
              <a:t>‹#›</a:t>
            </a:fld>
            <a:endParaRPr lang="en-US" dirty="0"/>
          </a:p>
        </p:txBody>
      </p:sp>
    </p:spTree>
    <p:extLst>
      <p:ext uri="{BB962C8B-B14F-4D97-AF65-F5344CB8AC3E}">
        <p14:creationId xmlns:p14="http://schemas.microsoft.com/office/powerpoint/2010/main" val="986265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2F61717-AA5F-804D-BCD8-A713D77077B5}" type="datetimeFigureOut">
              <a:t>10/25/2016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FE73B6E-ED1B-4C43-9479-354869AAA397}" type="slidenum">
              <a:t>‹#›</a:t>
            </a:fld>
            <a:endParaRPr lang="en-US" dirty="0"/>
          </a:p>
        </p:txBody>
      </p:sp>
    </p:spTree>
    <p:extLst>
      <p:ext uri="{BB962C8B-B14F-4D97-AF65-F5344CB8AC3E}">
        <p14:creationId xmlns:p14="http://schemas.microsoft.com/office/powerpoint/2010/main" val="2698552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130" indent="0" algn="ctr">
              <a:buNone/>
              <a:defRPr>
                <a:solidFill>
                  <a:schemeClr val="tx1">
                    <a:tint val="75000"/>
                  </a:schemeClr>
                </a:solidFill>
              </a:defRPr>
            </a:lvl2pPr>
            <a:lvl3pPr marL="914259" indent="0" algn="ctr">
              <a:buNone/>
              <a:defRPr>
                <a:solidFill>
                  <a:schemeClr val="tx1">
                    <a:tint val="75000"/>
                  </a:schemeClr>
                </a:solidFill>
              </a:defRPr>
            </a:lvl3pPr>
            <a:lvl4pPr marL="1371390" indent="0" algn="ctr">
              <a:buNone/>
              <a:defRPr>
                <a:solidFill>
                  <a:schemeClr val="tx1">
                    <a:tint val="75000"/>
                  </a:schemeClr>
                </a:solidFill>
              </a:defRPr>
            </a:lvl4pPr>
            <a:lvl5pPr marL="1828519" indent="0" algn="ctr">
              <a:buNone/>
              <a:defRPr>
                <a:solidFill>
                  <a:schemeClr val="tx1">
                    <a:tint val="75000"/>
                  </a:schemeClr>
                </a:solidFill>
              </a:defRPr>
            </a:lvl5pPr>
            <a:lvl6pPr marL="2285649" indent="0" algn="ctr">
              <a:buNone/>
              <a:defRPr>
                <a:solidFill>
                  <a:schemeClr val="tx1">
                    <a:tint val="75000"/>
                  </a:schemeClr>
                </a:solidFill>
              </a:defRPr>
            </a:lvl6pPr>
            <a:lvl7pPr marL="2742780" indent="0" algn="ctr">
              <a:buNone/>
              <a:defRPr>
                <a:solidFill>
                  <a:schemeClr val="tx1">
                    <a:tint val="75000"/>
                  </a:schemeClr>
                </a:solidFill>
              </a:defRPr>
            </a:lvl7pPr>
            <a:lvl8pPr marL="3199908" indent="0" algn="ctr">
              <a:buNone/>
              <a:defRPr>
                <a:solidFill>
                  <a:schemeClr val="tx1">
                    <a:tint val="75000"/>
                  </a:schemeClr>
                </a:solidFill>
              </a:defRPr>
            </a:lvl8pPr>
            <a:lvl9pPr marL="3657039"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32413B9-4625-4D45-B38B-D958C4E4DC2A}" type="datetimeFigureOut">
              <a:rPr lang="en-US" smtClean="0">
                <a:solidFill>
                  <a:prstClr val="black">
                    <a:tint val="75000"/>
                  </a:prstClr>
                </a:solidFill>
              </a:rPr>
              <a:pPr/>
              <a:t>10/25/2016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0D7B6ADA-2FEC-A948-9594-D34E71D6DBAF}"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1826593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32413B9-4625-4D45-B38B-D958C4E4DC2A}" type="datetimeFigureOut">
              <a:rPr lang="en-US" smtClean="0">
                <a:solidFill>
                  <a:prstClr val="black">
                    <a:tint val="75000"/>
                  </a:prstClr>
                </a:solidFill>
              </a:rPr>
              <a:pPr/>
              <a:t>10/25/2016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0D7B6ADA-2FEC-A948-9594-D34E71D6DBAF}"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5879701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3"/>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6"/>
            <a:ext cx="7772400" cy="1500187"/>
          </a:xfrm>
        </p:spPr>
        <p:txBody>
          <a:bodyPr anchor="b"/>
          <a:lstStyle>
            <a:lvl1pPr marL="0" indent="0">
              <a:buNone/>
              <a:defRPr sz="2000">
                <a:solidFill>
                  <a:schemeClr val="tx1">
                    <a:tint val="75000"/>
                  </a:schemeClr>
                </a:solidFill>
              </a:defRPr>
            </a:lvl1pPr>
            <a:lvl2pPr marL="457130" indent="0">
              <a:buNone/>
              <a:defRPr sz="1800">
                <a:solidFill>
                  <a:schemeClr val="tx1">
                    <a:tint val="75000"/>
                  </a:schemeClr>
                </a:solidFill>
              </a:defRPr>
            </a:lvl2pPr>
            <a:lvl3pPr marL="914259" indent="0">
              <a:buNone/>
              <a:defRPr sz="1600">
                <a:solidFill>
                  <a:schemeClr val="tx1">
                    <a:tint val="75000"/>
                  </a:schemeClr>
                </a:solidFill>
              </a:defRPr>
            </a:lvl3pPr>
            <a:lvl4pPr marL="1371390" indent="0">
              <a:buNone/>
              <a:defRPr sz="1400">
                <a:solidFill>
                  <a:schemeClr val="tx1">
                    <a:tint val="75000"/>
                  </a:schemeClr>
                </a:solidFill>
              </a:defRPr>
            </a:lvl4pPr>
            <a:lvl5pPr marL="1828519" indent="0">
              <a:buNone/>
              <a:defRPr sz="1400">
                <a:solidFill>
                  <a:schemeClr val="tx1">
                    <a:tint val="75000"/>
                  </a:schemeClr>
                </a:solidFill>
              </a:defRPr>
            </a:lvl5pPr>
            <a:lvl6pPr marL="2285649" indent="0">
              <a:buNone/>
              <a:defRPr sz="1400">
                <a:solidFill>
                  <a:schemeClr val="tx1">
                    <a:tint val="75000"/>
                  </a:schemeClr>
                </a:solidFill>
              </a:defRPr>
            </a:lvl6pPr>
            <a:lvl7pPr marL="2742780" indent="0">
              <a:buNone/>
              <a:defRPr sz="1400">
                <a:solidFill>
                  <a:schemeClr val="tx1">
                    <a:tint val="75000"/>
                  </a:schemeClr>
                </a:solidFill>
              </a:defRPr>
            </a:lvl7pPr>
            <a:lvl8pPr marL="3199908" indent="0">
              <a:buNone/>
              <a:defRPr sz="1400">
                <a:solidFill>
                  <a:schemeClr val="tx1">
                    <a:tint val="75000"/>
                  </a:schemeClr>
                </a:solidFill>
              </a:defRPr>
            </a:lvl8pPr>
            <a:lvl9pPr marL="3657039"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2413B9-4625-4D45-B38B-D958C4E4DC2A}" type="datetimeFigureOut">
              <a:rPr lang="en-US" smtClean="0">
                <a:solidFill>
                  <a:prstClr val="black">
                    <a:tint val="75000"/>
                  </a:prstClr>
                </a:solidFill>
              </a:rPr>
              <a:pPr/>
              <a:t>10/25/2016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0D7B6ADA-2FEC-A948-9594-D34E71D6DBAF}"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105629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3"/>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3"/>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32413B9-4625-4D45-B38B-D958C4E4DC2A}" type="datetimeFigureOut">
              <a:rPr lang="en-US" smtClean="0">
                <a:solidFill>
                  <a:prstClr val="black">
                    <a:tint val="75000"/>
                  </a:prstClr>
                </a:solidFill>
              </a:rPr>
              <a:pPr/>
              <a:t>10/25/2016</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0D7B6ADA-2FEC-A948-9594-D34E71D6DBAF}"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4628326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130" indent="0">
              <a:buNone/>
              <a:defRPr sz="2000" b="1"/>
            </a:lvl2pPr>
            <a:lvl3pPr marL="914259" indent="0">
              <a:buNone/>
              <a:defRPr sz="1800" b="1"/>
            </a:lvl3pPr>
            <a:lvl4pPr marL="1371390" indent="0">
              <a:buNone/>
              <a:defRPr sz="1600" b="1"/>
            </a:lvl4pPr>
            <a:lvl5pPr marL="1828519" indent="0">
              <a:buNone/>
              <a:defRPr sz="1600" b="1"/>
            </a:lvl5pPr>
            <a:lvl6pPr marL="2285649" indent="0">
              <a:buNone/>
              <a:defRPr sz="1600" b="1"/>
            </a:lvl6pPr>
            <a:lvl7pPr marL="2742780" indent="0">
              <a:buNone/>
              <a:defRPr sz="1600" b="1"/>
            </a:lvl7pPr>
            <a:lvl8pPr marL="3199908" indent="0">
              <a:buNone/>
              <a:defRPr sz="1600" b="1"/>
            </a:lvl8pPr>
            <a:lvl9pPr marL="3657039"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130" indent="0">
              <a:buNone/>
              <a:defRPr sz="2000" b="1"/>
            </a:lvl2pPr>
            <a:lvl3pPr marL="914259" indent="0">
              <a:buNone/>
              <a:defRPr sz="1800" b="1"/>
            </a:lvl3pPr>
            <a:lvl4pPr marL="1371390" indent="0">
              <a:buNone/>
              <a:defRPr sz="1600" b="1"/>
            </a:lvl4pPr>
            <a:lvl5pPr marL="1828519" indent="0">
              <a:buNone/>
              <a:defRPr sz="1600" b="1"/>
            </a:lvl5pPr>
            <a:lvl6pPr marL="2285649" indent="0">
              <a:buNone/>
              <a:defRPr sz="1600" b="1"/>
            </a:lvl6pPr>
            <a:lvl7pPr marL="2742780" indent="0">
              <a:buNone/>
              <a:defRPr sz="1600" b="1"/>
            </a:lvl7pPr>
            <a:lvl8pPr marL="3199908" indent="0">
              <a:buNone/>
              <a:defRPr sz="1600" b="1"/>
            </a:lvl8pPr>
            <a:lvl9pPr marL="365703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32413B9-4625-4D45-B38B-D958C4E4DC2A}" type="datetimeFigureOut">
              <a:rPr lang="en-US" smtClean="0">
                <a:solidFill>
                  <a:prstClr val="black">
                    <a:tint val="75000"/>
                  </a:prstClr>
                </a:solidFill>
              </a:rPr>
              <a:pPr/>
              <a:t>10/25/2016</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0D7B6ADA-2FEC-A948-9594-D34E71D6DBAF}"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181840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32413B9-4625-4D45-B38B-D958C4E4DC2A}" type="datetimeFigureOut">
              <a:rPr lang="en-US" smtClean="0">
                <a:solidFill>
                  <a:prstClr val="black">
                    <a:tint val="75000"/>
                  </a:prstClr>
                </a:solidFill>
              </a:rPr>
              <a:pPr/>
              <a:t>10/25/2016</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D7B6ADA-2FEC-A948-9594-D34E71D6DBAF}"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3272381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2413B9-4625-4D45-B38B-D958C4E4DC2A}" type="datetimeFigureOut">
              <a:rPr lang="en-US" smtClean="0">
                <a:solidFill>
                  <a:prstClr val="black">
                    <a:tint val="75000"/>
                  </a:prstClr>
                </a:solidFill>
              </a:rPr>
              <a:pPr/>
              <a:t>10/25/2016</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0D7B6ADA-2FEC-A948-9594-D34E71D6DBAF}"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4768088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3"/>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2" y="1435101"/>
            <a:ext cx="3008313" cy="4691063"/>
          </a:xfrm>
        </p:spPr>
        <p:txBody>
          <a:bodyPr/>
          <a:lstStyle>
            <a:lvl1pPr marL="0" indent="0">
              <a:buNone/>
              <a:defRPr sz="1400"/>
            </a:lvl1pPr>
            <a:lvl2pPr marL="457130" indent="0">
              <a:buNone/>
              <a:defRPr sz="1200"/>
            </a:lvl2pPr>
            <a:lvl3pPr marL="914259" indent="0">
              <a:buNone/>
              <a:defRPr sz="1000"/>
            </a:lvl3pPr>
            <a:lvl4pPr marL="1371390" indent="0">
              <a:buNone/>
              <a:defRPr sz="900"/>
            </a:lvl4pPr>
            <a:lvl5pPr marL="1828519" indent="0">
              <a:buNone/>
              <a:defRPr sz="900"/>
            </a:lvl5pPr>
            <a:lvl6pPr marL="2285649" indent="0">
              <a:buNone/>
              <a:defRPr sz="900"/>
            </a:lvl6pPr>
            <a:lvl7pPr marL="2742780" indent="0">
              <a:buNone/>
              <a:defRPr sz="900"/>
            </a:lvl7pPr>
            <a:lvl8pPr marL="3199908" indent="0">
              <a:buNone/>
              <a:defRPr sz="900"/>
            </a:lvl8pPr>
            <a:lvl9pPr marL="3657039"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2413B9-4625-4D45-B38B-D958C4E4DC2A}" type="datetimeFigureOut">
              <a:rPr lang="en-US" smtClean="0">
                <a:solidFill>
                  <a:prstClr val="black">
                    <a:tint val="75000"/>
                  </a:prstClr>
                </a:solidFill>
              </a:rPr>
              <a:pPr/>
              <a:t>10/25/2016</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0D7B6ADA-2FEC-A948-9594-D34E71D6DBAF}"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943889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130" indent="0">
              <a:buNone/>
              <a:defRPr sz="2800"/>
            </a:lvl2pPr>
            <a:lvl3pPr marL="914259" indent="0">
              <a:buNone/>
              <a:defRPr sz="2400"/>
            </a:lvl3pPr>
            <a:lvl4pPr marL="1371390" indent="0">
              <a:buNone/>
              <a:defRPr sz="2000"/>
            </a:lvl4pPr>
            <a:lvl5pPr marL="1828519" indent="0">
              <a:buNone/>
              <a:defRPr sz="2000"/>
            </a:lvl5pPr>
            <a:lvl6pPr marL="2285649" indent="0">
              <a:buNone/>
              <a:defRPr sz="2000"/>
            </a:lvl6pPr>
            <a:lvl7pPr marL="2742780" indent="0">
              <a:buNone/>
              <a:defRPr sz="2000"/>
            </a:lvl7pPr>
            <a:lvl8pPr marL="3199908" indent="0">
              <a:buNone/>
              <a:defRPr sz="2000"/>
            </a:lvl8pPr>
            <a:lvl9pPr marL="3657039"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130" indent="0">
              <a:buNone/>
              <a:defRPr sz="1200"/>
            </a:lvl2pPr>
            <a:lvl3pPr marL="914259" indent="0">
              <a:buNone/>
              <a:defRPr sz="1000"/>
            </a:lvl3pPr>
            <a:lvl4pPr marL="1371390" indent="0">
              <a:buNone/>
              <a:defRPr sz="900"/>
            </a:lvl4pPr>
            <a:lvl5pPr marL="1828519" indent="0">
              <a:buNone/>
              <a:defRPr sz="900"/>
            </a:lvl5pPr>
            <a:lvl6pPr marL="2285649" indent="0">
              <a:buNone/>
              <a:defRPr sz="900"/>
            </a:lvl6pPr>
            <a:lvl7pPr marL="2742780" indent="0">
              <a:buNone/>
              <a:defRPr sz="900"/>
            </a:lvl7pPr>
            <a:lvl8pPr marL="3199908" indent="0">
              <a:buNone/>
              <a:defRPr sz="900"/>
            </a:lvl8pPr>
            <a:lvl9pPr marL="3657039"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2413B9-4625-4D45-B38B-D958C4E4DC2A}" type="datetimeFigureOut">
              <a:rPr lang="en-US" smtClean="0">
                <a:solidFill>
                  <a:prstClr val="black">
                    <a:tint val="75000"/>
                  </a:prstClr>
                </a:solidFill>
              </a:rPr>
              <a:pPr/>
              <a:t>10/25/2016</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0D7B6ADA-2FEC-A948-9594-D34E71D6DBAF}"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6240139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32413B9-4625-4D45-B38B-D958C4E4DC2A}" type="datetimeFigureOut">
              <a:rPr lang="en-US" smtClean="0">
                <a:solidFill>
                  <a:prstClr val="black">
                    <a:tint val="75000"/>
                  </a:prstClr>
                </a:solidFill>
              </a:rPr>
              <a:pPr/>
              <a:t>10/25/2016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0D7B6ADA-2FEC-A948-9594-D34E71D6DBAF}"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7307162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1"/>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32413B9-4625-4D45-B38B-D958C4E4DC2A}" type="datetimeFigureOut">
              <a:rPr lang="en-US" smtClean="0">
                <a:solidFill>
                  <a:prstClr val="black">
                    <a:tint val="75000"/>
                  </a:prstClr>
                </a:solidFill>
              </a:rPr>
              <a:pPr/>
              <a:t>10/25/2016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0D7B6ADA-2FEC-A948-9594-D34E71D6DBAF}"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1084483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32413B9-4625-4D45-B38B-D958C4E4DC2A}" type="datetimeFigureOut">
              <a:rPr lang="en-US" smtClean="0"/>
              <a:t>10/25/2016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7B6ADA-2FEC-A948-9594-D34E71D6DBAF}" type="slidenum">
              <a:rPr lang="en-US" smtClean="0"/>
              <a:t>‹#›</a:t>
            </a:fld>
            <a:endParaRPr lang="en-US"/>
          </a:p>
        </p:txBody>
      </p:sp>
    </p:spTree>
    <p:extLst>
      <p:ext uri="{BB962C8B-B14F-4D97-AF65-F5344CB8AC3E}">
        <p14:creationId xmlns:p14="http://schemas.microsoft.com/office/powerpoint/2010/main" val="2113385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32413B9-4625-4D45-B38B-D958C4E4DC2A}" type="datetimeFigureOut">
              <a:rPr lang="en-US" smtClean="0"/>
              <a:t>10/25/2016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7B6ADA-2FEC-A948-9594-D34E71D6DBAF}" type="slidenum">
              <a:rPr lang="en-US" smtClean="0"/>
              <a:t>‹#›</a:t>
            </a:fld>
            <a:endParaRPr lang="en-US"/>
          </a:p>
        </p:txBody>
      </p:sp>
    </p:spTree>
    <p:extLst>
      <p:ext uri="{BB962C8B-B14F-4D97-AF65-F5344CB8AC3E}">
        <p14:creationId xmlns:p14="http://schemas.microsoft.com/office/powerpoint/2010/main" val="305144328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2413B9-4625-4D45-B38B-D958C4E4DC2A}" type="datetimeFigureOut">
              <a:rPr lang="en-US" smtClean="0"/>
              <a:t>10/25/2016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7B6ADA-2FEC-A948-9594-D34E71D6DBAF}" type="slidenum">
              <a:rPr lang="en-US" smtClean="0"/>
              <a:t>‹#›</a:t>
            </a:fld>
            <a:endParaRPr lang="en-US"/>
          </a:p>
        </p:txBody>
      </p:sp>
    </p:spTree>
    <p:extLst>
      <p:ext uri="{BB962C8B-B14F-4D97-AF65-F5344CB8AC3E}">
        <p14:creationId xmlns:p14="http://schemas.microsoft.com/office/powerpoint/2010/main" val="10655603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32413B9-4625-4D45-B38B-D958C4E4DC2A}" type="datetimeFigureOut">
              <a:rPr lang="en-US" smtClean="0"/>
              <a:t>10/25/2016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D7B6ADA-2FEC-A948-9594-D34E71D6DBAF}" type="slidenum">
              <a:rPr lang="en-US" smtClean="0"/>
              <a:t>‹#›</a:t>
            </a:fld>
            <a:endParaRPr lang="en-US"/>
          </a:p>
        </p:txBody>
      </p:sp>
    </p:spTree>
    <p:extLst>
      <p:ext uri="{BB962C8B-B14F-4D97-AF65-F5344CB8AC3E}">
        <p14:creationId xmlns:p14="http://schemas.microsoft.com/office/powerpoint/2010/main" val="126250033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32413B9-4625-4D45-B38B-D958C4E4DC2A}" type="datetimeFigureOut">
              <a:rPr lang="en-US" smtClean="0"/>
              <a:t>10/25/2016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D7B6ADA-2FEC-A948-9594-D34E71D6DBAF}" type="slidenum">
              <a:rPr lang="en-US" smtClean="0"/>
              <a:t>‹#›</a:t>
            </a:fld>
            <a:endParaRPr lang="en-US"/>
          </a:p>
        </p:txBody>
      </p:sp>
    </p:spTree>
    <p:extLst>
      <p:ext uri="{BB962C8B-B14F-4D97-AF65-F5344CB8AC3E}">
        <p14:creationId xmlns:p14="http://schemas.microsoft.com/office/powerpoint/2010/main" val="41975409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32413B9-4625-4D45-B38B-D958C4E4DC2A}" type="datetimeFigureOut">
              <a:rPr lang="en-US" smtClean="0"/>
              <a:t>10/25/2016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D7B6ADA-2FEC-A948-9594-D34E71D6DBAF}" type="slidenum">
              <a:rPr lang="en-US" smtClean="0"/>
              <a:t>‹#›</a:t>
            </a:fld>
            <a:endParaRPr lang="en-US"/>
          </a:p>
        </p:txBody>
      </p:sp>
    </p:spTree>
    <p:extLst>
      <p:ext uri="{BB962C8B-B14F-4D97-AF65-F5344CB8AC3E}">
        <p14:creationId xmlns:p14="http://schemas.microsoft.com/office/powerpoint/2010/main" val="10207882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2413B9-4625-4D45-B38B-D958C4E4DC2A}" type="datetimeFigureOut">
              <a:rPr lang="en-US" smtClean="0"/>
              <a:t>10/25/2016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D7B6ADA-2FEC-A948-9594-D34E71D6DBAF}" type="slidenum">
              <a:rPr lang="en-US" smtClean="0"/>
              <a:t>‹#›</a:t>
            </a:fld>
            <a:endParaRPr lang="en-US"/>
          </a:p>
        </p:txBody>
      </p:sp>
    </p:spTree>
    <p:extLst>
      <p:ext uri="{BB962C8B-B14F-4D97-AF65-F5344CB8AC3E}">
        <p14:creationId xmlns:p14="http://schemas.microsoft.com/office/powerpoint/2010/main" val="48845196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2413B9-4625-4D45-B38B-D958C4E4DC2A}" type="datetimeFigureOut">
              <a:rPr lang="en-US" smtClean="0"/>
              <a:t>10/25/2016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D7B6ADA-2FEC-A948-9594-D34E71D6DBAF}" type="slidenum">
              <a:rPr lang="en-US" smtClean="0"/>
              <a:t>‹#›</a:t>
            </a:fld>
            <a:endParaRPr lang="en-US"/>
          </a:p>
        </p:txBody>
      </p:sp>
    </p:spTree>
    <p:extLst>
      <p:ext uri="{BB962C8B-B14F-4D97-AF65-F5344CB8AC3E}">
        <p14:creationId xmlns:p14="http://schemas.microsoft.com/office/powerpoint/2010/main" val="35764694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2413B9-4625-4D45-B38B-D958C4E4DC2A}" type="datetimeFigureOut">
              <a:rPr lang="en-US" smtClean="0"/>
              <a:t>10/25/2016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D7B6ADA-2FEC-A948-9594-D34E71D6DBAF}" type="slidenum">
              <a:rPr lang="en-US" smtClean="0"/>
              <a:t>‹#›</a:t>
            </a:fld>
            <a:endParaRPr lang="en-US"/>
          </a:p>
        </p:txBody>
      </p:sp>
    </p:spTree>
    <p:extLst>
      <p:ext uri="{BB962C8B-B14F-4D97-AF65-F5344CB8AC3E}">
        <p14:creationId xmlns:p14="http://schemas.microsoft.com/office/powerpoint/2010/main" val="80522599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32413B9-4625-4D45-B38B-D958C4E4DC2A}" type="datetimeFigureOut">
              <a:rPr lang="en-US" smtClean="0"/>
              <a:t>10/25/2016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7B6ADA-2FEC-A948-9594-D34E71D6DBAF}" type="slidenum">
              <a:rPr lang="en-US" smtClean="0"/>
              <a:t>‹#›</a:t>
            </a:fld>
            <a:endParaRPr lang="en-US"/>
          </a:p>
        </p:txBody>
      </p:sp>
    </p:spTree>
    <p:extLst>
      <p:ext uri="{BB962C8B-B14F-4D97-AF65-F5344CB8AC3E}">
        <p14:creationId xmlns:p14="http://schemas.microsoft.com/office/powerpoint/2010/main" val="36495463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32413B9-4625-4D45-B38B-D958C4E4DC2A}" type="datetimeFigureOut">
              <a:rPr lang="en-US" smtClean="0"/>
              <a:t>10/25/2016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7B6ADA-2FEC-A948-9594-D34E71D6DBAF}" type="slidenum">
              <a:rPr lang="en-US" smtClean="0"/>
              <a:t>‹#›</a:t>
            </a:fld>
            <a:endParaRPr lang="en-US"/>
          </a:p>
        </p:txBody>
      </p:sp>
    </p:spTree>
    <p:extLst>
      <p:ext uri="{BB962C8B-B14F-4D97-AF65-F5344CB8AC3E}">
        <p14:creationId xmlns:p14="http://schemas.microsoft.com/office/powerpoint/2010/main" val="34612409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F61717-AA5F-804D-BCD8-A713D77077B5}" type="datetimeFigureOut">
              <a:t>10/25/2016</a:t>
            </a:fld>
            <a:endParaRPr lang="en-US" dirty="0"/>
          </a:p>
        </p:txBody>
      </p:sp>
      <p:sp>
        <p:nvSpPr>
          <p:cNvPr id="5" name="Footer Placeholder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E73B6E-ED1B-4C43-9479-354869AAA397}" type="slidenum">
              <a:t>‹#›</a:t>
            </a:fld>
            <a:endParaRPr lang="en-US" dirty="0"/>
          </a:p>
        </p:txBody>
      </p:sp>
    </p:spTree>
    <p:extLst>
      <p:ext uri="{BB962C8B-B14F-4D97-AF65-F5344CB8AC3E}">
        <p14:creationId xmlns:p14="http://schemas.microsoft.com/office/powerpoint/2010/main" val="9481802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25" tIns="45713" rIns="91425" bIns="45713" rtlCol="0" anchor="ctr">
            <a:normAutofit/>
          </a:bodyPr>
          <a:lstStyle/>
          <a:p>
            <a:r>
              <a:rPr lang="en-US"/>
              <a:t>Click to edit Master title style</a:t>
            </a:r>
          </a:p>
        </p:txBody>
      </p:sp>
      <p:sp>
        <p:nvSpPr>
          <p:cNvPr id="3" name="Text Placeholder 2"/>
          <p:cNvSpPr>
            <a:spLocks noGrp="1"/>
          </p:cNvSpPr>
          <p:nvPr>
            <p:ph type="body" idx="1"/>
          </p:nvPr>
        </p:nvSpPr>
        <p:spPr>
          <a:xfrm>
            <a:off x="457200" y="1600203"/>
            <a:ext cx="8229600" cy="4525963"/>
          </a:xfrm>
          <a:prstGeom prst="rect">
            <a:avLst/>
          </a:prstGeom>
        </p:spPr>
        <p:txBody>
          <a:bodyPr vert="horz" lIns="91425" tIns="45713" rIns="91425" bIns="45713"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3"/>
            <a:ext cx="2133600" cy="365125"/>
          </a:xfrm>
          <a:prstGeom prst="rect">
            <a:avLst/>
          </a:prstGeom>
        </p:spPr>
        <p:txBody>
          <a:bodyPr vert="horz" lIns="91425" tIns="45713" rIns="91425" bIns="45713" rtlCol="0" anchor="ctr"/>
          <a:lstStyle>
            <a:lvl1pPr algn="l">
              <a:defRPr sz="1200">
                <a:solidFill>
                  <a:schemeClr val="tx1">
                    <a:tint val="75000"/>
                  </a:schemeClr>
                </a:solidFill>
              </a:defRPr>
            </a:lvl1pPr>
          </a:lstStyle>
          <a:p>
            <a:pPr defTabSz="457130"/>
            <a:fld id="{E32413B9-4625-4D45-B38B-D958C4E4DC2A}" type="datetimeFigureOut">
              <a:rPr lang="en-US" smtClean="0">
                <a:solidFill>
                  <a:prstClr val="black">
                    <a:tint val="75000"/>
                  </a:prstClr>
                </a:solidFill>
                <a:ea typeface="ＭＳ Ｐゴシック" pitchFamily="34" charset="-128"/>
              </a:rPr>
              <a:pPr defTabSz="457130"/>
              <a:t>10/25/2016</a:t>
            </a:fld>
            <a:endParaRPr lang="en-US" dirty="0">
              <a:solidFill>
                <a:prstClr val="black">
                  <a:tint val="75000"/>
                </a:prstClr>
              </a:solidFill>
              <a:ea typeface="ＭＳ Ｐゴシック" pitchFamily="34" charset="-128"/>
            </a:endParaRPr>
          </a:p>
        </p:txBody>
      </p:sp>
      <p:sp>
        <p:nvSpPr>
          <p:cNvPr id="5" name="Footer Placeholder 4"/>
          <p:cNvSpPr>
            <a:spLocks noGrp="1"/>
          </p:cNvSpPr>
          <p:nvPr>
            <p:ph type="ftr" sz="quarter" idx="3"/>
          </p:nvPr>
        </p:nvSpPr>
        <p:spPr>
          <a:xfrm>
            <a:off x="3124201" y="6356353"/>
            <a:ext cx="2895600" cy="365125"/>
          </a:xfrm>
          <a:prstGeom prst="rect">
            <a:avLst/>
          </a:prstGeom>
        </p:spPr>
        <p:txBody>
          <a:bodyPr vert="horz" lIns="91425" tIns="45713" rIns="91425" bIns="45713" rtlCol="0" anchor="ctr"/>
          <a:lstStyle>
            <a:lvl1pPr algn="ctr">
              <a:defRPr sz="1200">
                <a:solidFill>
                  <a:schemeClr val="tx1">
                    <a:tint val="75000"/>
                  </a:schemeClr>
                </a:solidFill>
              </a:defRPr>
            </a:lvl1pPr>
          </a:lstStyle>
          <a:p>
            <a:pPr defTabSz="457130"/>
            <a:endParaRPr lang="en-US" dirty="0">
              <a:solidFill>
                <a:prstClr val="black">
                  <a:tint val="75000"/>
                </a:prstClr>
              </a:solidFill>
              <a:ea typeface="ＭＳ Ｐゴシック" pitchFamily="34" charset="-128"/>
            </a:endParaRPr>
          </a:p>
        </p:txBody>
      </p:sp>
      <p:sp>
        <p:nvSpPr>
          <p:cNvPr id="6" name="Slide Number Placeholder 5"/>
          <p:cNvSpPr>
            <a:spLocks noGrp="1"/>
          </p:cNvSpPr>
          <p:nvPr>
            <p:ph type="sldNum" sz="quarter" idx="4"/>
          </p:nvPr>
        </p:nvSpPr>
        <p:spPr>
          <a:xfrm>
            <a:off x="6553200" y="6356353"/>
            <a:ext cx="2133600" cy="365125"/>
          </a:xfrm>
          <a:prstGeom prst="rect">
            <a:avLst/>
          </a:prstGeom>
        </p:spPr>
        <p:txBody>
          <a:bodyPr vert="horz" lIns="91425" tIns="45713" rIns="91425" bIns="45713" rtlCol="0" anchor="ctr"/>
          <a:lstStyle>
            <a:lvl1pPr algn="r">
              <a:defRPr sz="1200">
                <a:solidFill>
                  <a:schemeClr val="tx1">
                    <a:tint val="75000"/>
                  </a:schemeClr>
                </a:solidFill>
              </a:defRPr>
            </a:lvl1pPr>
          </a:lstStyle>
          <a:p>
            <a:pPr defTabSz="457130"/>
            <a:fld id="{0D7B6ADA-2FEC-A948-9594-D34E71D6DBAF}" type="slidenum">
              <a:rPr lang="en-US" smtClean="0">
                <a:solidFill>
                  <a:prstClr val="black">
                    <a:tint val="75000"/>
                  </a:prstClr>
                </a:solidFill>
                <a:ea typeface="ＭＳ Ｐゴシック" pitchFamily="34" charset="-128"/>
              </a:rPr>
              <a:pPr defTabSz="457130"/>
              <a:t>‹#›</a:t>
            </a:fld>
            <a:endParaRPr lang="en-US" dirty="0">
              <a:solidFill>
                <a:prstClr val="black">
                  <a:tint val="75000"/>
                </a:prstClr>
              </a:solidFill>
              <a:ea typeface="ＭＳ Ｐゴシック" pitchFamily="34" charset="-128"/>
            </a:endParaRPr>
          </a:p>
        </p:txBody>
      </p:sp>
    </p:spTree>
    <p:extLst>
      <p:ext uri="{BB962C8B-B14F-4D97-AF65-F5344CB8AC3E}">
        <p14:creationId xmlns:p14="http://schemas.microsoft.com/office/powerpoint/2010/main" val="30348124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57130" rtl="0" eaLnBrk="1" latinLnBrk="0" hangingPunct="1">
        <a:spcBef>
          <a:spcPct val="0"/>
        </a:spcBef>
        <a:buNone/>
        <a:defRPr sz="4400" kern="1200">
          <a:solidFill>
            <a:schemeClr val="tx1"/>
          </a:solidFill>
          <a:latin typeface="+mj-lt"/>
          <a:ea typeface="+mj-ea"/>
          <a:cs typeface="+mj-cs"/>
        </a:defRPr>
      </a:lvl1pPr>
    </p:titleStyle>
    <p:bodyStyle>
      <a:lvl1pPr marL="342848" indent="-342848" algn="l" defTabSz="457130" rtl="0" eaLnBrk="1" latinLnBrk="0" hangingPunct="1">
        <a:spcBef>
          <a:spcPct val="20000"/>
        </a:spcBef>
        <a:buFont typeface="Arial"/>
        <a:buChar char="•"/>
        <a:defRPr sz="3200" kern="1200">
          <a:solidFill>
            <a:schemeClr val="tx1"/>
          </a:solidFill>
          <a:latin typeface="+mn-lt"/>
          <a:ea typeface="+mn-ea"/>
          <a:cs typeface="+mn-cs"/>
        </a:defRPr>
      </a:lvl1pPr>
      <a:lvl2pPr marL="742836" indent="-285707" algn="l" defTabSz="457130" rtl="0" eaLnBrk="1" latinLnBrk="0" hangingPunct="1">
        <a:spcBef>
          <a:spcPct val="20000"/>
        </a:spcBef>
        <a:buFont typeface="Arial"/>
        <a:buChar char="–"/>
        <a:defRPr sz="2800" kern="1200">
          <a:solidFill>
            <a:schemeClr val="tx1"/>
          </a:solidFill>
          <a:latin typeface="+mn-lt"/>
          <a:ea typeface="+mn-ea"/>
          <a:cs typeface="+mn-cs"/>
        </a:defRPr>
      </a:lvl2pPr>
      <a:lvl3pPr marL="1142824" indent="-228564" algn="l" defTabSz="457130" rtl="0" eaLnBrk="1" latinLnBrk="0" hangingPunct="1">
        <a:spcBef>
          <a:spcPct val="20000"/>
        </a:spcBef>
        <a:buFont typeface="Arial"/>
        <a:buChar char="•"/>
        <a:defRPr sz="2400" kern="1200">
          <a:solidFill>
            <a:schemeClr val="tx1"/>
          </a:solidFill>
          <a:latin typeface="+mn-lt"/>
          <a:ea typeface="+mn-ea"/>
          <a:cs typeface="+mn-cs"/>
        </a:defRPr>
      </a:lvl3pPr>
      <a:lvl4pPr marL="1599954" indent="-228564" algn="l" defTabSz="457130" rtl="0" eaLnBrk="1" latinLnBrk="0" hangingPunct="1">
        <a:spcBef>
          <a:spcPct val="20000"/>
        </a:spcBef>
        <a:buFont typeface="Arial"/>
        <a:buChar char="–"/>
        <a:defRPr sz="2000" kern="1200">
          <a:solidFill>
            <a:schemeClr val="tx1"/>
          </a:solidFill>
          <a:latin typeface="+mn-lt"/>
          <a:ea typeface="+mn-ea"/>
          <a:cs typeface="+mn-cs"/>
        </a:defRPr>
      </a:lvl4pPr>
      <a:lvl5pPr marL="2057085" indent="-228564" algn="l" defTabSz="457130" rtl="0" eaLnBrk="1" latinLnBrk="0" hangingPunct="1">
        <a:spcBef>
          <a:spcPct val="20000"/>
        </a:spcBef>
        <a:buFont typeface="Arial"/>
        <a:buChar char="»"/>
        <a:defRPr sz="2000" kern="1200">
          <a:solidFill>
            <a:schemeClr val="tx1"/>
          </a:solidFill>
          <a:latin typeface="+mn-lt"/>
          <a:ea typeface="+mn-ea"/>
          <a:cs typeface="+mn-cs"/>
        </a:defRPr>
      </a:lvl5pPr>
      <a:lvl6pPr marL="2514215" indent="-228564" algn="l" defTabSz="457130" rtl="0" eaLnBrk="1" latinLnBrk="0" hangingPunct="1">
        <a:spcBef>
          <a:spcPct val="20000"/>
        </a:spcBef>
        <a:buFont typeface="Arial"/>
        <a:buChar char="•"/>
        <a:defRPr sz="2000" kern="1200">
          <a:solidFill>
            <a:schemeClr val="tx1"/>
          </a:solidFill>
          <a:latin typeface="+mn-lt"/>
          <a:ea typeface="+mn-ea"/>
          <a:cs typeface="+mn-cs"/>
        </a:defRPr>
      </a:lvl6pPr>
      <a:lvl7pPr marL="2971344" indent="-228564" algn="l" defTabSz="457130" rtl="0" eaLnBrk="1" latinLnBrk="0" hangingPunct="1">
        <a:spcBef>
          <a:spcPct val="20000"/>
        </a:spcBef>
        <a:buFont typeface="Arial"/>
        <a:buChar char="•"/>
        <a:defRPr sz="2000" kern="1200">
          <a:solidFill>
            <a:schemeClr val="tx1"/>
          </a:solidFill>
          <a:latin typeface="+mn-lt"/>
          <a:ea typeface="+mn-ea"/>
          <a:cs typeface="+mn-cs"/>
        </a:defRPr>
      </a:lvl7pPr>
      <a:lvl8pPr marL="3428475" indent="-228564" algn="l" defTabSz="457130" rtl="0" eaLnBrk="1" latinLnBrk="0" hangingPunct="1">
        <a:spcBef>
          <a:spcPct val="20000"/>
        </a:spcBef>
        <a:buFont typeface="Arial"/>
        <a:buChar char="•"/>
        <a:defRPr sz="2000" kern="1200">
          <a:solidFill>
            <a:schemeClr val="tx1"/>
          </a:solidFill>
          <a:latin typeface="+mn-lt"/>
          <a:ea typeface="+mn-ea"/>
          <a:cs typeface="+mn-cs"/>
        </a:defRPr>
      </a:lvl8pPr>
      <a:lvl9pPr marL="3885603" indent="-228564" algn="l" defTabSz="45713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130" rtl="0" eaLnBrk="1" latinLnBrk="0" hangingPunct="1">
        <a:defRPr sz="1800" kern="1200">
          <a:solidFill>
            <a:schemeClr val="tx1"/>
          </a:solidFill>
          <a:latin typeface="+mn-lt"/>
          <a:ea typeface="+mn-ea"/>
          <a:cs typeface="+mn-cs"/>
        </a:defRPr>
      </a:lvl1pPr>
      <a:lvl2pPr marL="457130" algn="l" defTabSz="457130" rtl="0" eaLnBrk="1" latinLnBrk="0" hangingPunct="1">
        <a:defRPr sz="1800" kern="1200">
          <a:solidFill>
            <a:schemeClr val="tx1"/>
          </a:solidFill>
          <a:latin typeface="+mn-lt"/>
          <a:ea typeface="+mn-ea"/>
          <a:cs typeface="+mn-cs"/>
        </a:defRPr>
      </a:lvl2pPr>
      <a:lvl3pPr marL="914259" algn="l" defTabSz="457130" rtl="0" eaLnBrk="1" latinLnBrk="0" hangingPunct="1">
        <a:defRPr sz="1800" kern="1200">
          <a:solidFill>
            <a:schemeClr val="tx1"/>
          </a:solidFill>
          <a:latin typeface="+mn-lt"/>
          <a:ea typeface="+mn-ea"/>
          <a:cs typeface="+mn-cs"/>
        </a:defRPr>
      </a:lvl3pPr>
      <a:lvl4pPr marL="1371390" algn="l" defTabSz="457130" rtl="0" eaLnBrk="1" latinLnBrk="0" hangingPunct="1">
        <a:defRPr sz="1800" kern="1200">
          <a:solidFill>
            <a:schemeClr val="tx1"/>
          </a:solidFill>
          <a:latin typeface="+mn-lt"/>
          <a:ea typeface="+mn-ea"/>
          <a:cs typeface="+mn-cs"/>
        </a:defRPr>
      </a:lvl4pPr>
      <a:lvl5pPr marL="1828519" algn="l" defTabSz="457130" rtl="0" eaLnBrk="1" latinLnBrk="0" hangingPunct="1">
        <a:defRPr sz="1800" kern="1200">
          <a:solidFill>
            <a:schemeClr val="tx1"/>
          </a:solidFill>
          <a:latin typeface="+mn-lt"/>
          <a:ea typeface="+mn-ea"/>
          <a:cs typeface="+mn-cs"/>
        </a:defRPr>
      </a:lvl5pPr>
      <a:lvl6pPr marL="2285649" algn="l" defTabSz="457130" rtl="0" eaLnBrk="1" latinLnBrk="0" hangingPunct="1">
        <a:defRPr sz="1800" kern="1200">
          <a:solidFill>
            <a:schemeClr val="tx1"/>
          </a:solidFill>
          <a:latin typeface="+mn-lt"/>
          <a:ea typeface="+mn-ea"/>
          <a:cs typeface="+mn-cs"/>
        </a:defRPr>
      </a:lvl6pPr>
      <a:lvl7pPr marL="2742780" algn="l" defTabSz="457130" rtl="0" eaLnBrk="1" latinLnBrk="0" hangingPunct="1">
        <a:defRPr sz="1800" kern="1200">
          <a:solidFill>
            <a:schemeClr val="tx1"/>
          </a:solidFill>
          <a:latin typeface="+mn-lt"/>
          <a:ea typeface="+mn-ea"/>
          <a:cs typeface="+mn-cs"/>
        </a:defRPr>
      </a:lvl7pPr>
      <a:lvl8pPr marL="3199908" algn="l" defTabSz="457130" rtl="0" eaLnBrk="1" latinLnBrk="0" hangingPunct="1">
        <a:defRPr sz="1800" kern="1200">
          <a:solidFill>
            <a:schemeClr val="tx1"/>
          </a:solidFill>
          <a:latin typeface="+mn-lt"/>
          <a:ea typeface="+mn-ea"/>
          <a:cs typeface="+mn-cs"/>
        </a:defRPr>
      </a:lvl8pPr>
      <a:lvl9pPr marL="3657039" algn="l" defTabSz="45713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2413B9-4625-4D45-B38B-D958C4E4DC2A}" type="datetimeFigureOut">
              <a:rPr lang="en-US" smtClean="0"/>
              <a:t>10/25/2016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7B6ADA-2FEC-A948-9594-D34E71D6DBAF}" type="slidenum">
              <a:rPr lang="en-US" smtClean="0"/>
              <a:t>‹#›</a:t>
            </a:fld>
            <a:endParaRPr lang="en-US"/>
          </a:p>
        </p:txBody>
      </p:sp>
    </p:spTree>
    <p:extLst>
      <p:ext uri="{BB962C8B-B14F-4D97-AF65-F5344CB8AC3E}">
        <p14:creationId xmlns:p14="http://schemas.microsoft.com/office/powerpoint/2010/main" val="183661628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18" Type="http://schemas.openxmlformats.org/officeDocument/2006/relationships/image" Target="../media/image21.png"/><Relationship Id="rId26" Type="http://schemas.openxmlformats.org/officeDocument/2006/relationships/image" Target="../media/image29.png"/><Relationship Id="rId3" Type="http://schemas.openxmlformats.org/officeDocument/2006/relationships/image" Target="../media/image6.png"/><Relationship Id="rId21" Type="http://schemas.openxmlformats.org/officeDocument/2006/relationships/image" Target="../media/image24.png"/><Relationship Id="rId7" Type="http://schemas.openxmlformats.org/officeDocument/2006/relationships/image" Target="../media/image10.png"/><Relationship Id="rId12" Type="http://schemas.openxmlformats.org/officeDocument/2006/relationships/image" Target="../media/image15.png"/><Relationship Id="rId17" Type="http://schemas.openxmlformats.org/officeDocument/2006/relationships/image" Target="../media/image20.png"/><Relationship Id="rId25" Type="http://schemas.openxmlformats.org/officeDocument/2006/relationships/image" Target="../media/image28.png"/><Relationship Id="rId2" Type="http://schemas.openxmlformats.org/officeDocument/2006/relationships/image" Target="../media/image5.jpeg"/><Relationship Id="rId16" Type="http://schemas.openxmlformats.org/officeDocument/2006/relationships/image" Target="../media/image19.png"/><Relationship Id="rId20" Type="http://schemas.openxmlformats.org/officeDocument/2006/relationships/image" Target="../media/image23.png"/><Relationship Id="rId29"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png"/><Relationship Id="rId24" Type="http://schemas.openxmlformats.org/officeDocument/2006/relationships/image" Target="../media/image27.png"/><Relationship Id="rId5" Type="http://schemas.openxmlformats.org/officeDocument/2006/relationships/image" Target="../media/image8.png"/><Relationship Id="rId15" Type="http://schemas.openxmlformats.org/officeDocument/2006/relationships/image" Target="../media/image18.png"/><Relationship Id="rId23" Type="http://schemas.openxmlformats.org/officeDocument/2006/relationships/image" Target="../media/image26.png"/><Relationship Id="rId28" Type="http://schemas.openxmlformats.org/officeDocument/2006/relationships/image" Target="../media/image31.png"/><Relationship Id="rId10" Type="http://schemas.openxmlformats.org/officeDocument/2006/relationships/image" Target="../media/image13.png"/><Relationship Id="rId19"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 Id="rId22" Type="http://schemas.openxmlformats.org/officeDocument/2006/relationships/image" Target="../media/image25.png"/><Relationship Id="rId27" Type="http://schemas.openxmlformats.org/officeDocument/2006/relationships/image" Target="../media/image30.png"/></Relationships>
</file>

<file path=ppt/slides/_rels/slide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xml"/><Relationship Id="rId1" Type="http://schemas.openxmlformats.org/officeDocument/2006/relationships/slideLayout" Target="../slideLayouts/slideLayout24.xml"/><Relationship Id="rId5" Type="http://schemas.microsoft.com/office/2007/relationships/hdphoto" Target="../media/hdphoto1.wdp"/><Relationship Id="rId4" Type="http://schemas.openxmlformats.org/officeDocument/2006/relationships/image" Target="../media/image39.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3.xml"/><Relationship Id="rId1" Type="http://schemas.openxmlformats.org/officeDocument/2006/relationships/themeOverride" Target="../theme/themeOverride1.xml"/></Relationships>
</file>

<file path=ppt/slides/_rels/slide7.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8.jpeg"/><Relationship Id="rId7" Type="http://schemas.openxmlformats.org/officeDocument/2006/relationships/image" Target="../media/image43.png"/><Relationship Id="rId2" Type="http://schemas.openxmlformats.org/officeDocument/2006/relationships/notesSlide" Target="../notesSlides/notesSlide5.xml"/><Relationship Id="rId1" Type="http://schemas.openxmlformats.org/officeDocument/2006/relationships/slideLayout" Target="../slideLayouts/slideLayout24.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6.xml"/><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7.xml"/><Relationship Id="rId1" Type="http://schemas.openxmlformats.org/officeDocument/2006/relationships/slideLayout" Target="../slideLayouts/slideLayout29.xml"/><Relationship Id="rId6" Type="http://schemas.openxmlformats.org/officeDocument/2006/relationships/hyperlink" Target="file:///C:\Users\Scott\AppData\Local\Temp\Mars%20Science%20Laboratory%20Trajectory_(360p).mp4" TargetMode="External"/><Relationship Id="rId5" Type="http://schemas.openxmlformats.org/officeDocument/2006/relationships/image" Target="../media/image48.jpeg"/><Relationship Id="rId4" Type="http://schemas.openxmlformats.org/officeDocument/2006/relationships/image" Target="../media/image47.png"/></Relationships>
</file>

<file path=ppt/slides/_rels/slide1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8.xml"/><Relationship Id="rId1" Type="http://schemas.openxmlformats.org/officeDocument/2006/relationships/slideLayout" Target="../slideLayouts/slideLayout24.xml"/><Relationship Id="rId4" Type="http://schemas.openxmlformats.org/officeDocument/2006/relationships/image" Target="../media/image50.jpeg"/></Relationships>
</file>

<file path=ppt/slides/_rels/slide1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9.xml"/><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0.xml"/><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55.wmf"/><Relationship Id="rId4" Type="http://schemas.openxmlformats.org/officeDocument/2006/relationships/image" Target="../media/image54.png"/></Relationships>
</file>

<file path=ppt/slides/_rels/slide1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9.png"/><Relationship Id="rId1" Type="http://schemas.openxmlformats.org/officeDocument/2006/relationships/slideLayout" Target="../slideLayouts/slideLayout2.xml"/><Relationship Id="rId5" Type="http://schemas.openxmlformats.org/officeDocument/2006/relationships/image" Target="../media/image61.png"/><Relationship Id="rId4" Type="http://schemas.openxmlformats.org/officeDocument/2006/relationships/image" Target="../media/image60.png"/></Relationships>
</file>

<file path=ppt/slides/_rels/slide19.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png"/><Relationship Id="rId1" Type="http://schemas.openxmlformats.org/officeDocument/2006/relationships/slideLayout" Target="../slideLayouts/slideLayout2.xml"/><Relationship Id="rId4" Type="http://schemas.openxmlformats.org/officeDocument/2006/relationships/image" Target="../media/image64.jpeg"/></Relationships>
</file>

<file path=ppt/slides/_rels/slide20.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67.jpeg"/><Relationship Id="rId4" Type="http://schemas.openxmlformats.org/officeDocument/2006/relationships/image" Target="../media/image66.png"/></Relationships>
</file>

<file path=ppt/slides/_rels/slide21.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71.png"/><Relationship Id="rId5" Type="http://schemas.openxmlformats.org/officeDocument/2006/relationships/image" Target="../media/image70.jpeg"/><Relationship Id="rId4" Type="http://schemas.openxmlformats.org/officeDocument/2006/relationships/image" Target="../media/image69.jpeg"/></Relationships>
</file>

<file path=ppt/slides/_rels/slide23.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71.png"/><Relationship Id="rId5" Type="http://schemas.openxmlformats.org/officeDocument/2006/relationships/image" Target="../media/image73.jpeg"/><Relationship Id="rId4" Type="http://schemas.openxmlformats.org/officeDocument/2006/relationships/image" Target="../media/image72.png"/></Relationships>
</file>

<file path=ppt/slides/_rels/slide24.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71.png"/><Relationship Id="rId5" Type="http://schemas.openxmlformats.org/officeDocument/2006/relationships/image" Target="../media/image75.jpeg"/><Relationship Id="rId4" Type="http://schemas.openxmlformats.org/officeDocument/2006/relationships/image" Target="../media/image74.jpeg"/></Relationships>
</file>

<file path=ppt/slides/_rels/slide25.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71.png"/><Relationship Id="rId5" Type="http://schemas.openxmlformats.org/officeDocument/2006/relationships/image" Target="../media/image77.jpeg"/><Relationship Id="rId4" Type="http://schemas.openxmlformats.org/officeDocument/2006/relationships/image" Target="../media/image76.jpeg"/></Relationships>
</file>

<file path=ppt/slides/_rels/slide26.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64.jpeg"/><Relationship Id="rId1" Type="http://schemas.openxmlformats.org/officeDocument/2006/relationships/slideLayout" Target="../slideLayouts/slideLayout2.xml"/><Relationship Id="rId5" Type="http://schemas.openxmlformats.org/officeDocument/2006/relationships/image" Target="../media/image71.png"/><Relationship Id="rId4" Type="http://schemas.openxmlformats.org/officeDocument/2006/relationships/image" Target="../media/image79.png"/></Relationships>
</file>

<file path=ppt/slides/_rels/slide27.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2.xml"/><Relationship Id="rId5" Type="http://schemas.openxmlformats.org/officeDocument/2006/relationships/image" Target="../media/image83.jpeg"/><Relationship Id="rId4" Type="http://schemas.openxmlformats.org/officeDocument/2006/relationships/image" Target="../media/image82.png"/></Relationships>
</file>

<file path=ppt/slides/_rels/slide28.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83.jpeg"/><Relationship Id="rId4" Type="http://schemas.microsoft.com/office/2007/relationships/hdphoto" Target="../media/hdphoto3.wdp"/></Relationships>
</file>

<file path=ppt/slides/_rels/slide29.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88.jpeg"/><Relationship Id="rId4" Type="http://schemas.microsoft.com/office/2007/relationships/hdphoto" Target="../media/hdphoto5.wdp"/></Relationships>
</file>

<file path=ppt/slides/_rels/slide32.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7.xml"/><Relationship Id="rId6" Type="http://schemas.openxmlformats.org/officeDocument/2006/relationships/image" Target="../media/image94.jpeg"/><Relationship Id="rId5" Type="http://schemas.openxmlformats.org/officeDocument/2006/relationships/image" Target="../media/image93.jpeg"/><Relationship Id="rId4" Type="http://schemas.openxmlformats.org/officeDocument/2006/relationships/image" Target="../media/image92.jpeg"/></Relationships>
</file>

<file path=ppt/slides/_rels/slide35.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96.jpg"/><Relationship Id="rId2" Type="http://schemas.openxmlformats.org/officeDocument/2006/relationships/notesSlide" Target="../notesSlides/notesSlide21.xml"/><Relationship Id="rId1" Type="http://schemas.openxmlformats.org/officeDocument/2006/relationships/slideLayout" Target="../slideLayouts/slideLayout29.xml"/><Relationship Id="rId4" Type="http://schemas.openxmlformats.org/officeDocument/2006/relationships/image" Target="../media/image97.png"/></Relationships>
</file>

<file path=ppt/slides/_rels/slide37.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22.xml"/><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23.xml"/><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0" y="13648"/>
            <a:ext cx="9137176" cy="6864824"/>
          </a:xfrm>
          <a:prstGeom prst="rect">
            <a:avLst/>
          </a:prstGeom>
        </p:spPr>
      </p:pic>
      <p:pic>
        <p:nvPicPr>
          <p:cNvPr id="5" name="Picture 4" descr="screenshot_113.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14081" y="85010"/>
            <a:ext cx="7504915" cy="1248075"/>
          </a:xfrm>
          <a:prstGeom prst="rect">
            <a:avLst/>
          </a:prstGeom>
        </p:spPr>
      </p:pic>
      <p:pic>
        <p:nvPicPr>
          <p:cNvPr id="10" name="Picture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3493" y="5580928"/>
            <a:ext cx="1200299" cy="1200299"/>
          </a:xfrm>
          <a:prstGeom prst="rect">
            <a:avLst/>
          </a:prstGeom>
        </p:spPr>
      </p:pic>
      <p:sp>
        <p:nvSpPr>
          <p:cNvPr id="11" name="TextBox 10"/>
          <p:cNvSpPr txBox="1"/>
          <p:nvPr/>
        </p:nvSpPr>
        <p:spPr>
          <a:xfrm>
            <a:off x="1675950" y="5964939"/>
            <a:ext cx="5577835" cy="646331"/>
          </a:xfrm>
          <a:prstGeom prst="rect">
            <a:avLst/>
          </a:prstGeom>
          <a:noFill/>
        </p:spPr>
        <p:txBody>
          <a:bodyPr wrap="square" rtlCol="0">
            <a:spAutoFit/>
          </a:bodyPr>
          <a:lstStyle/>
          <a:p>
            <a:pPr algn="ctr"/>
            <a:r>
              <a:rPr lang="en-US" dirty="0">
                <a:solidFill>
                  <a:srgbClr val="FFFFFF"/>
                </a:solidFill>
                <a:latin typeface="Arial"/>
                <a:cs typeface="Arial"/>
              </a:rPr>
              <a:t>Horton Newsom,  Univ. of New Mexico,</a:t>
            </a:r>
          </a:p>
          <a:p>
            <a:pPr algn="ctr"/>
            <a:r>
              <a:rPr lang="en-US" dirty="0">
                <a:solidFill>
                  <a:srgbClr val="FFFFFF"/>
                </a:solidFill>
                <a:latin typeface="Arial"/>
                <a:cs typeface="Arial"/>
              </a:rPr>
              <a:t> MSL Science Team, 10/25/2016</a:t>
            </a:r>
          </a:p>
        </p:txBody>
      </p:sp>
      <p:sp>
        <p:nvSpPr>
          <p:cNvPr id="2" name="TextBox 1"/>
          <p:cNvSpPr txBox="1"/>
          <p:nvPr/>
        </p:nvSpPr>
        <p:spPr>
          <a:xfrm>
            <a:off x="5887" y="5291833"/>
            <a:ext cx="1772112" cy="276999"/>
          </a:xfrm>
          <a:prstGeom prst="rect">
            <a:avLst/>
          </a:prstGeom>
          <a:noFill/>
        </p:spPr>
        <p:txBody>
          <a:bodyPr wrap="square" rtlCol="0">
            <a:spAutoFit/>
          </a:bodyPr>
          <a:lstStyle/>
          <a:p>
            <a:r>
              <a:rPr lang="en-US" sz="1200" dirty="0">
                <a:solidFill>
                  <a:schemeClr val="bg1"/>
                </a:solidFill>
              </a:rPr>
              <a:t>NASA/JPL-Caltech/MSSS</a:t>
            </a:r>
          </a:p>
        </p:txBody>
      </p:sp>
      <p:sp>
        <p:nvSpPr>
          <p:cNvPr id="13" name="Titre 1"/>
          <p:cNvSpPr>
            <a:spLocks noGrp="1"/>
          </p:cNvSpPr>
          <p:nvPr>
            <p:ph type="ctrTitle"/>
          </p:nvPr>
        </p:nvSpPr>
        <p:spPr>
          <a:xfrm>
            <a:off x="215322" y="1632317"/>
            <a:ext cx="8702431" cy="358999"/>
          </a:xfrm>
        </p:spPr>
        <p:txBody>
          <a:bodyPr>
            <a:noAutofit/>
          </a:bodyPr>
          <a:lstStyle/>
          <a:p>
            <a:r>
              <a:rPr lang="en-GB" sz="2860" b="1" dirty="0">
                <a:solidFill>
                  <a:schemeClr val="bg1"/>
                </a:solidFill>
              </a:rPr>
              <a:t>The Exploration of Mars With the ChemCam LIBS Instrument and the Curiosity Rover</a:t>
            </a:r>
            <a:endParaRPr lang="en-GB" sz="2860" dirty="0">
              <a:solidFill>
                <a:schemeClr val="bg1"/>
              </a:solidFill>
            </a:endParaRPr>
          </a:p>
        </p:txBody>
      </p:sp>
    </p:spTree>
    <p:extLst>
      <p:ext uri="{BB962C8B-B14F-4D97-AF65-F5344CB8AC3E}">
        <p14:creationId xmlns:p14="http://schemas.microsoft.com/office/powerpoint/2010/main" val="34242132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astronomy.nmsu.edu/tharriso/ast105/Mars_Earth_Comparison.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7510" y="784448"/>
            <a:ext cx="9006765" cy="553892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21393" y="74039"/>
            <a:ext cx="7618997" cy="830997"/>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a:ea typeface="+mn-ea"/>
                <a:cs typeface="+mn-cs"/>
              </a:rPr>
              <a:t>Mars is smaller than Earth and farther away from the sun – but Mars is the planet most like the Earth </a:t>
            </a:r>
          </a:p>
        </p:txBody>
      </p:sp>
      <p:sp>
        <p:nvSpPr>
          <p:cNvPr id="5" name="TextBox 4"/>
          <p:cNvSpPr txBox="1"/>
          <p:nvPr/>
        </p:nvSpPr>
        <p:spPr>
          <a:xfrm>
            <a:off x="97756" y="6174504"/>
            <a:ext cx="7618997"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a:ea typeface="+mn-ea"/>
                <a:cs typeface="+mn-cs"/>
              </a:rPr>
              <a:t>Earth – one day is 24 hours 0 minutes</a:t>
            </a:r>
          </a:p>
        </p:txBody>
      </p:sp>
      <p:sp>
        <p:nvSpPr>
          <p:cNvPr id="6" name="TextBox 5"/>
          <p:cNvSpPr txBox="1"/>
          <p:nvPr/>
        </p:nvSpPr>
        <p:spPr>
          <a:xfrm>
            <a:off x="5336005" y="5002703"/>
            <a:ext cx="3698270" cy="830997"/>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a:ea typeface="+mn-ea"/>
                <a:cs typeface="+mn-cs"/>
              </a:rPr>
              <a:t>Mars – one day is 24 hours 37 minutes.</a:t>
            </a:r>
          </a:p>
        </p:txBody>
      </p:sp>
    </p:spTree>
    <p:extLst>
      <p:ext uri="{BB962C8B-B14F-4D97-AF65-F5344CB8AC3E}">
        <p14:creationId xmlns:p14="http://schemas.microsoft.com/office/powerpoint/2010/main" val="2212064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3011" name="Rectangle 3"/>
          <p:cNvSpPr>
            <a:spLocks noChangeArrowheads="1"/>
          </p:cNvSpPr>
          <p:nvPr/>
        </p:nvSpPr>
        <p:spPr bwMode="auto">
          <a:xfrm>
            <a:off x="0" y="955675"/>
            <a:ext cx="9144000" cy="1309688"/>
          </a:xfrm>
          <a:prstGeom prst="rect">
            <a:avLst/>
          </a:prstGeom>
          <a:solidFill>
            <a:schemeClr val="tx1"/>
          </a:solidFill>
          <a:ln w="9525">
            <a:solidFill>
              <a:schemeClr val="tx1"/>
            </a:solidFill>
            <a:miter lim="800000"/>
            <a:headEnd/>
            <a:tailEnd/>
          </a:ln>
        </p:spPr>
        <p:txBody>
          <a:bodyPr wrap="none" anchor="ctr">
            <a:prstTxWarp prst="textNoShape">
              <a:avLst/>
            </a:prstTxWarp>
          </a:bodyPr>
          <a:lstStyle/>
          <a:p>
            <a:endParaRPr lang="en-US" dirty="0"/>
          </a:p>
        </p:txBody>
      </p:sp>
      <p:pic>
        <p:nvPicPr>
          <p:cNvPr id="43012" name="Picture 4" descr="Next Decade blank"/>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2960" y="2263777"/>
            <a:ext cx="9145588" cy="4594225"/>
          </a:xfrm>
          <a:prstGeom prst="rect">
            <a:avLst/>
          </a:prstGeom>
          <a:noFill/>
          <a:ln w="9525">
            <a:noFill/>
            <a:miter lim="800000"/>
            <a:headEnd/>
            <a:tailEnd/>
          </a:ln>
        </p:spPr>
      </p:pic>
      <p:sp>
        <p:nvSpPr>
          <p:cNvPr id="43013" name="Line 9"/>
          <p:cNvSpPr>
            <a:spLocks noChangeShapeType="1"/>
          </p:cNvSpPr>
          <p:nvPr/>
        </p:nvSpPr>
        <p:spPr bwMode="auto">
          <a:xfrm>
            <a:off x="4038600" y="1231900"/>
            <a:ext cx="0" cy="5626100"/>
          </a:xfrm>
          <a:prstGeom prst="line">
            <a:avLst/>
          </a:prstGeom>
          <a:noFill/>
          <a:ln w="9525">
            <a:solidFill>
              <a:srgbClr val="BCAA92"/>
            </a:solidFill>
            <a:round/>
            <a:headEnd/>
            <a:tailEnd/>
          </a:ln>
        </p:spPr>
        <p:txBody>
          <a:bodyPr wrap="none" anchor="ctr">
            <a:prstTxWarp prst="textNoShape">
              <a:avLst/>
            </a:prstTxWarp>
          </a:bodyPr>
          <a:lstStyle/>
          <a:p>
            <a:endParaRPr lang="en-US" dirty="0"/>
          </a:p>
        </p:txBody>
      </p:sp>
      <p:sp>
        <p:nvSpPr>
          <p:cNvPr id="43014" name="Line 10"/>
          <p:cNvSpPr>
            <a:spLocks noChangeShapeType="1"/>
          </p:cNvSpPr>
          <p:nvPr/>
        </p:nvSpPr>
        <p:spPr bwMode="auto">
          <a:xfrm>
            <a:off x="5140325" y="1231900"/>
            <a:ext cx="0" cy="5626100"/>
          </a:xfrm>
          <a:prstGeom prst="line">
            <a:avLst/>
          </a:prstGeom>
          <a:noFill/>
          <a:ln w="9525">
            <a:solidFill>
              <a:srgbClr val="BCAA92"/>
            </a:solidFill>
            <a:round/>
            <a:headEnd/>
            <a:tailEnd/>
          </a:ln>
        </p:spPr>
        <p:txBody>
          <a:bodyPr wrap="none" anchor="ctr">
            <a:prstTxWarp prst="textNoShape">
              <a:avLst/>
            </a:prstTxWarp>
          </a:bodyPr>
          <a:lstStyle/>
          <a:p>
            <a:endParaRPr lang="en-US" dirty="0"/>
          </a:p>
        </p:txBody>
      </p:sp>
      <p:grpSp>
        <p:nvGrpSpPr>
          <p:cNvPr id="2" name="Group 12"/>
          <p:cNvGrpSpPr>
            <a:grpSpLocks/>
          </p:cNvGrpSpPr>
          <p:nvPr/>
        </p:nvGrpSpPr>
        <p:grpSpPr bwMode="auto">
          <a:xfrm>
            <a:off x="1287465" y="1984377"/>
            <a:ext cx="884273" cy="650875"/>
            <a:chOff x="2440" y="1623"/>
            <a:chExt cx="712" cy="532"/>
          </a:xfrm>
        </p:grpSpPr>
        <p:pic>
          <p:nvPicPr>
            <p:cNvPr id="43089" name="Picture 13" descr="MRO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440" y="1623"/>
              <a:ext cx="634" cy="532"/>
            </a:xfrm>
            <a:prstGeom prst="rect">
              <a:avLst/>
            </a:prstGeom>
            <a:noFill/>
            <a:ln w="9525">
              <a:noFill/>
              <a:miter lim="800000"/>
              <a:headEnd/>
              <a:tailEnd/>
            </a:ln>
          </p:spPr>
        </p:pic>
        <p:sp>
          <p:nvSpPr>
            <p:cNvPr id="1518606" name="Text Box 14"/>
            <p:cNvSpPr txBox="1">
              <a:spLocks noChangeArrowheads="1"/>
            </p:cNvSpPr>
            <p:nvPr/>
          </p:nvSpPr>
          <p:spPr bwMode="auto">
            <a:xfrm>
              <a:off x="2751" y="1658"/>
              <a:ext cx="401" cy="201"/>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a:defRPr/>
              </a:pPr>
              <a:r>
                <a:rPr lang="en-US" sz="1000" b="1" dirty="0">
                  <a:solidFill>
                    <a:schemeClr val="bg1"/>
                  </a:solidFill>
                  <a:latin typeface="Times" charset="0"/>
                  <a:ea typeface="ＭＳ Ｐゴシック" pitchFamily="-65" charset="-128"/>
                </a:rPr>
                <a:t>MRO</a:t>
              </a:r>
            </a:p>
          </p:txBody>
        </p:sp>
      </p:grpSp>
      <p:grpSp>
        <p:nvGrpSpPr>
          <p:cNvPr id="3" name="Group 15"/>
          <p:cNvGrpSpPr>
            <a:grpSpLocks/>
          </p:cNvGrpSpPr>
          <p:nvPr/>
        </p:nvGrpSpPr>
        <p:grpSpPr bwMode="auto">
          <a:xfrm>
            <a:off x="242889" y="2681290"/>
            <a:ext cx="1215750" cy="693737"/>
            <a:chOff x="-76" y="2352"/>
            <a:chExt cx="926" cy="550"/>
          </a:xfrm>
        </p:grpSpPr>
        <p:pic>
          <p:nvPicPr>
            <p:cNvPr id="43087" name="Picture 16" descr="marsExpress"/>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0" y="2411"/>
              <a:ext cx="817" cy="491"/>
            </a:xfrm>
            <a:prstGeom prst="rect">
              <a:avLst/>
            </a:prstGeom>
            <a:noFill/>
            <a:ln w="9525">
              <a:noFill/>
              <a:miter lim="800000"/>
              <a:headEnd/>
              <a:tailEnd/>
            </a:ln>
          </p:spPr>
        </p:pic>
        <p:sp>
          <p:nvSpPr>
            <p:cNvPr id="1518609" name="Text Box 17"/>
            <p:cNvSpPr txBox="1">
              <a:spLocks noChangeArrowheads="1"/>
            </p:cNvSpPr>
            <p:nvPr/>
          </p:nvSpPr>
          <p:spPr bwMode="auto">
            <a:xfrm>
              <a:off x="-76" y="2352"/>
              <a:ext cx="926" cy="19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a:defRPr/>
              </a:pPr>
              <a:r>
                <a:rPr lang="en-US" sz="1000" b="1" dirty="0">
                  <a:solidFill>
                    <a:schemeClr val="bg1"/>
                  </a:solidFill>
                  <a:latin typeface="Times" charset="0"/>
                  <a:ea typeface="ＭＳ Ｐゴシック" pitchFamily="-65" charset="-128"/>
                </a:rPr>
                <a:t>ESA Mars Express</a:t>
              </a:r>
            </a:p>
          </p:txBody>
        </p:sp>
      </p:grpSp>
      <p:grpSp>
        <p:nvGrpSpPr>
          <p:cNvPr id="4" name="Group 18"/>
          <p:cNvGrpSpPr>
            <a:grpSpLocks/>
          </p:cNvGrpSpPr>
          <p:nvPr/>
        </p:nvGrpSpPr>
        <p:grpSpPr bwMode="auto">
          <a:xfrm>
            <a:off x="76200" y="1879602"/>
            <a:ext cx="1021959" cy="688975"/>
            <a:chOff x="0" y="1056"/>
            <a:chExt cx="891" cy="593"/>
          </a:xfrm>
        </p:grpSpPr>
        <p:pic>
          <p:nvPicPr>
            <p:cNvPr id="43085" name="Picture 19" descr="MRO"/>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0" y="1056"/>
              <a:ext cx="782" cy="593"/>
            </a:xfrm>
            <a:prstGeom prst="rect">
              <a:avLst/>
            </a:prstGeom>
            <a:noFill/>
            <a:ln w="9525">
              <a:noFill/>
              <a:miter lim="800000"/>
              <a:headEnd/>
              <a:tailEnd/>
            </a:ln>
          </p:spPr>
        </p:pic>
        <p:sp>
          <p:nvSpPr>
            <p:cNvPr id="1518612" name="Text Box 20"/>
            <p:cNvSpPr txBox="1">
              <a:spLocks noChangeArrowheads="1"/>
            </p:cNvSpPr>
            <p:nvPr/>
          </p:nvSpPr>
          <p:spPr bwMode="auto">
            <a:xfrm>
              <a:off x="327" y="1101"/>
              <a:ext cx="564" cy="21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a:defRPr/>
              </a:pPr>
              <a:r>
                <a:rPr lang="en-US" sz="1000" b="1" dirty="0">
                  <a:solidFill>
                    <a:schemeClr val="bg1"/>
                  </a:solidFill>
                  <a:latin typeface="Times" charset="0"/>
                  <a:ea typeface="ＭＳ Ｐゴシック" pitchFamily="-65" charset="-128"/>
                </a:rPr>
                <a:t>Odyssey</a:t>
              </a:r>
            </a:p>
          </p:txBody>
        </p:sp>
      </p:grpSp>
      <p:pic>
        <p:nvPicPr>
          <p:cNvPr id="43018" name="Picture 22" descr="me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46064" y="5530850"/>
            <a:ext cx="681037" cy="501650"/>
          </a:xfrm>
          <a:prstGeom prst="rect">
            <a:avLst/>
          </a:prstGeom>
          <a:noFill/>
          <a:ln w="9525">
            <a:noFill/>
            <a:miter lim="800000"/>
            <a:headEnd/>
            <a:tailEnd/>
          </a:ln>
        </p:spPr>
      </p:pic>
      <p:sp>
        <p:nvSpPr>
          <p:cNvPr id="1518616" name="Text Box 24"/>
          <p:cNvSpPr txBox="1">
            <a:spLocks noChangeArrowheads="1"/>
          </p:cNvSpPr>
          <p:nvPr/>
        </p:nvSpPr>
        <p:spPr bwMode="auto">
          <a:xfrm>
            <a:off x="1" y="5305269"/>
            <a:ext cx="1228371" cy="246221"/>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a:defRPr/>
            </a:pPr>
            <a:r>
              <a:rPr lang="en-US" sz="1000" b="1" dirty="0">
                <a:solidFill>
                  <a:schemeClr val="bg1"/>
                </a:solidFill>
                <a:latin typeface="Times" charset="0"/>
                <a:ea typeface="ＭＳ Ｐゴシック" pitchFamily="-65" charset="-128"/>
              </a:rPr>
              <a:t>MER (1 still going)</a:t>
            </a:r>
          </a:p>
        </p:txBody>
      </p:sp>
      <p:sp>
        <p:nvSpPr>
          <p:cNvPr id="43021" name="Text Box 28"/>
          <p:cNvSpPr txBox="1">
            <a:spLocks noChangeArrowheads="1"/>
          </p:cNvSpPr>
          <p:nvPr/>
        </p:nvSpPr>
        <p:spPr bwMode="auto">
          <a:xfrm>
            <a:off x="4319589" y="1206500"/>
            <a:ext cx="600645" cy="338554"/>
          </a:xfrm>
          <a:prstGeom prst="rect">
            <a:avLst/>
          </a:prstGeom>
          <a:noFill/>
          <a:ln w="9525">
            <a:noFill/>
            <a:miter lim="800000"/>
            <a:headEnd/>
            <a:tailEnd/>
          </a:ln>
        </p:spPr>
        <p:txBody>
          <a:bodyPr wrap="none">
            <a:prstTxWarp prst="textNoShape">
              <a:avLst/>
            </a:prstTxWarp>
            <a:spAutoFit/>
          </a:bodyPr>
          <a:lstStyle/>
          <a:p>
            <a:r>
              <a:rPr lang="en-US" sz="1600" b="1" dirty="0">
                <a:solidFill>
                  <a:schemeClr val="bg1"/>
                </a:solidFill>
              </a:rPr>
              <a:t>2013</a:t>
            </a:r>
          </a:p>
        </p:txBody>
      </p:sp>
      <p:sp>
        <p:nvSpPr>
          <p:cNvPr id="43022" name="Text Box 29"/>
          <p:cNvSpPr txBox="1">
            <a:spLocks noChangeArrowheads="1"/>
          </p:cNvSpPr>
          <p:nvPr/>
        </p:nvSpPr>
        <p:spPr bwMode="auto">
          <a:xfrm>
            <a:off x="3201988" y="1208089"/>
            <a:ext cx="600645" cy="338554"/>
          </a:xfrm>
          <a:prstGeom prst="rect">
            <a:avLst/>
          </a:prstGeom>
          <a:noFill/>
          <a:ln w="9525">
            <a:noFill/>
            <a:miter lim="800000"/>
            <a:headEnd/>
            <a:tailEnd/>
          </a:ln>
        </p:spPr>
        <p:txBody>
          <a:bodyPr wrap="none">
            <a:prstTxWarp prst="textNoShape">
              <a:avLst/>
            </a:prstTxWarp>
            <a:spAutoFit/>
          </a:bodyPr>
          <a:lstStyle/>
          <a:p>
            <a:r>
              <a:rPr lang="en-US" sz="1600" b="1" dirty="0">
                <a:solidFill>
                  <a:schemeClr val="bg1"/>
                </a:solidFill>
              </a:rPr>
              <a:t>2011</a:t>
            </a:r>
          </a:p>
        </p:txBody>
      </p:sp>
      <p:sp>
        <p:nvSpPr>
          <p:cNvPr id="43023" name="Text Box 30"/>
          <p:cNvSpPr txBox="1">
            <a:spLocks noChangeArrowheads="1"/>
          </p:cNvSpPr>
          <p:nvPr/>
        </p:nvSpPr>
        <p:spPr bwMode="auto">
          <a:xfrm>
            <a:off x="381001" y="1195389"/>
            <a:ext cx="1203274" cy="338554"/>
          </a:xfrm>
          <a:prstGeom prst="rect">
            <a:avLst/>
          </a:prstGeom>
          <a:noFill/>
          <a:ln w="9525">
            <a:noFill/>
            <a:miter lim="800000"/>
            <a:headEnd/>
            <a:tailEnd/>
          </a:ln>
        </p:spPr>
        <p:txBody>
          <a:bodyPr wrap="none">
            <a:prstTxWarp prst="textNoShape">
              <a:avLst/>
            </a:prstTxWarp>
            <a:spAutoFit/>
          </a:bodyPr>
          <a:lstStyle/>
          <a:p>
            <a:r>
              <a:rPr lang="en-US" sz="1600" b="1" dirty="0">
                <a:solidFill>
                  <a:schemeClr val="bg1"/>
                </a:solidFill>
              </a:rPr>
              <a:t>Operational</a:t>
            </a:r>
          </a:p>
        </p:txBody>
      </p:sp>
      <p:sp>
        <p:nvSpPr>
          <p:cNvPr id="43024" name="Line 31"/>
          <p:cNvSpPr>
            <a:spLocks noChangeShapeType="1"/>
          </p:cNvSpPr>
          <p:nvPr/>
        </p:nvSpPr>
        <p:spPr bwMode="auto">
          <a:xfrm>
            <a:off x="7239000" y="1231900"/>
            <a:ext cx="0" cy="5626100"/>
          </a:xfrm>
          <a:prstGeom prst="line">
            <a:avLst/>
          </a:prstGeom>
          <a:noFill/>
          <a:ln w="9525">
            <a:solidFill>
              <a:srgbClr val="BCAA92"/>
            </a:solidFill>
            <a:round/>
            <a:headEnd/>
            <a:tailEnd/>
          </a:ln>
        </p:spPr>
        <p:txBody>
          <a:bodyPr wrap="none" anchor="ctr">
            <a:prstTxWarp prst="textNoShape">
              <a:avLst/>
            </a:prstTxWarp>
          </a:bodyPr>
          <a:lstStyle/>
          <a:p>
            <a:endParaRPr lang="en-US" dirty="0"/>
          </a:p>
        </p:txBody>
      </p:sp>
      <p:sp>
        <p:nvSpPr>
          <p:cNvPr id="1518632" name="Text Box 40"/>
          <p:cNvSpPr txBox="1">
            <a:spLocks noChangeArrowheads="1"/>
          </p:cNvSpPr>
          <p:nvPr/>
        </p:nvSpPr>
        <p:spPr bwMode="auto">
          <a:xfrm>
            <a:off x="2938464" y="5257800"/>
            <a:ext cx="1252537" cy="400050"/>
          </a:xfrm>
          <a:prstGeom prst="rect">
            <a:avLst/>
          </a:prstGeom>
          <a:noFill/>
          <a:ln w="9525">
            <a:noFill/>
            <a:miter lim="800000"/>
            <a:headEnd/>
            <a:tailEnd/>
          </a:ln>
          <a:effectLst>
            <a:outerShdw dist="35921" dir="2700000" algn="ctr" rotWithShape="0">
              <a:schemeClr val="tx1"/>
            </a:outerShdw>
          </a:effectLst>
        </p:spPr>
        <p:txBody>
          <a:bodyPr>
            <a:spAutoFit/>
          </a:bodyPr>
          <a:lstStyle/>
          <a:p>
            <a:pPr>
              <a:defRPr/>
            </a:pPr>
            <a:r>
              <a:rPr lang="en-US" sz="1000" b="1" dirty="0">
                <a:solidFill>
                  <a:schemeClr val="bg1"/>
                </a:solidFill>
                <a:latin typeface="Lucida Grande" pitchFamily="27" charset="0"/>
                <a:ea typeface="ＭＳ Ｐゴシック" pitchFamily="27" charset="-128"/>
                <a:cs typeface="ＭＳ Ｐゴシック" pitchFamily="27" charset="-128"/>
              </a:rPr>
              <a:t>Mars Science Laboratory</a:t>
            </a:r>
          </a:p>
        </p:txBody>
      </p:sp>
      <p:pic>
        <p:nvPicPr>
          <p:cNvPr id="43027" name="Picture 41" descr="marsScienceLab"/>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3017839" y="5668965"/>
            <a:ext cx="955675" cy="687387"/>
          </a:xfrm>
          <a:prstGeom prst="rect">
            <a:avLst/>
          </a:prstGeom>
          <a:noFill/>
          <a:ln w="9525">
            <a:noFill/>
            <a:miter lim="800000"/>
            <a:headEnd/>
            <a:tailEnd/>
          </a:ln>
        </p:spPr>
      </p:pic>
      <p:sp>
        <p:nvSpPr>
          <p:cNvPr id="43028" name="Line 47"/>
          <p:cNvSpPr>
            <a:spLocks noChangeShapeType="1"/>
          </p:cNvSpPr>
          <p:nvPr/>
        </p:nvSpPr>
        <p:spPr bwMode="auto">
          <a:xfrm>
            <a:off x="2133600" y="1231900"/>
            <a:ext cx="0" cy="5626100"/>
          </a:xfrm>
          <a:prstGeom prst="line">
            <a:avLst/>
          </a:prstGeom>
          <a:noFill/>
          <a:ln w="9525">
            <a:solidFill>
              <a:srgbClr val="BCAA92"/>
            </a:solidFill>
            <a:round/>
            <a:headEnd/>
            <a:tailEnd/>
          </a:ln>
        </p:spPr>
        <p:txBody>
          <a:bodyPr wrap="none" anchor="ctr">
            <a:prstTxWarp prst="textNoShape">
              <a:avLst/>
            </a:prstTxWarp>
          </a:bodyPr>
          <a:lstStyle/>
          <a:p>
            <a:endParaRPr lang="en-US" dirty="0"/>
          </a:p>
        </p:txBody>
      </p:sp>
      <p:sp>
        <p:nvSpPr>
          <p:cNvPr id="43029" name="Text Box 50"/>
          <p:cNvSpPr txBox="1">
            <a:spLocks noChangeArrowheads="1"/>
          </p:cNvSpPr>
          <p:nvPr/>
        </p:nvSpPr>
        <p:spPr bwMode="auto">
          <a:xfrm>
            <a:off x="500063" y="1447800"/>
            <a:ext cx="1082348" cy="338554"/>
          </a:xfrm>
          <a:prstGeom prst="rect">
            <a:avLst/>
          </a:prstGeom>
          <a:noFill/>
          <a:ln w="9525">
            <a:noFill/>
            <a:miter lim="800000"/>
            <a:headEnd/>
            <a:tailEnd/>
          </a:ln>
        </p:spPr>
        <p:txBody>
          <a:bodyPr wrap="none">
            <a:prstTxWarp prst="textNoShape">
              <a:avLst/>
            </a:prstTxWarp>
            <a:spAutoFit/>
          </a:bodyPr>
          <a:lstStyle/>
          <a:p>
            <a:r>
              <a:rPr lang="en-US" sz="1600" b="1" dirty="0">
                <a:solidFill>
                  <a:schemeClr val="bg1"/>
                </a:solidFill>
              </a:rPr>
              <a:t>2001-2007</a:t>
            </a:r>
          </a:p>
        </p:txBody>
      </p:sp>
      <p:sp>
        <p:nvSpPr>
          <p:cNvPr id="59" name="Text Box 35"/>
          <p:cNvSpPr txBox="1">
            <a:spLocks noChangeArrowheads="1"/>
          </p:cNvSpPr>
          <p:nvPr/>
        </p:nvSpPr>
        <p:spPr bwMode="auto">
          <a:xfrm>
            <a:off x="3994151" y="2374900"/>
            <a:ext cx="1201738" cy="400110"/>
          </a:xfrm>
          <a:prstGeom prst="rect">
            <a:avLst/>
          </a:prstGeom>
          <a:noFill/>
          <a:ln w="9525">
            <a:noFill/>
            <a:miter lim="800000"/>
            <a:headEnd/>
            <a:tailEnd/>
          </a:ln>
          <a:effectLst>
            <a:outerShdw dist="25399" dir="2700000" algn="ctr" rotWithShape="0">
              <a:schemeClr val="tx1"/>
            </a:outerShdw>
          </a:effectLst>
        </p:spPr>
        <p:txBody>
          <a:bodyPr>
            <a:spAutoFit/>
          </a:bodyPr>
          <a:lstStyle/>
          <a:p>
            <a:pPr>
              <a:defRPr/>
            </a:pPr>
            <a:r>
              <a:rPr lang="en-US" sz="1000" b="1" dirty="0">
                <a:solidFill>
                  <a:srgbClr val="FFFFFF"/>
                </a:solidFill>
                <a:latin typeface="Times" charset="0"/>
                <a:ea typeface="ＭＳ Ｐゴシック" pitchFamily="-65" charset="-128"/>
              </a:rPr>
              <a:t>MAVEN Aeronomy Orbiter</a:t>
            </a:r>
          </a:p>
        </p:txBody>
      </p:sp>
      <p:sp>
        <p:nvSpPr>
          <p:cNvPr id="43031" name="Text Box 29"/>
          <p:cNvSpPr txBox="1">
            <a:spLocks noChangeArrowheads="1"/>
          </p:cNvSpPr>
          <p:nvPr/>
        </p:nvSpPr>
        <p:spPr bwMode="auto">
          <a:xfrm>
            <a:off x="2179638" y="1219200"/>
            <a:ext cx="600645" cy="338554"/>
          </a:xfrm>
          <a:prstGeom prst="rect">
            <a:avLst/>
          </a:prstGeom>
          <a:noFill/>
          <a:ln w="9525">
            <a:noFill/>
            <a:miter lim="800000"/>
            <a:headEnd/>
            <a:tailEnd/>
          </a:ln>
        </p:spPr>
        <p:txBody>
          <a:bodyPr wrap="none">
            <a:prstTxWarp prst="textNoShape">
              <a:avLst/>
            </a:prstTxWarp>
            <a:spAutoFit/>
          </a:bodyPr>
          <a:lstStyle/>
          <a:p>
            <a:r>
              <a:rPr lang="en-US" sz="1600" b="1" dirty="0">
                <a:solidFill>
                  <a:schemeClr val="bg1"/>
                </a:solidFill>
              </a:rPr>
              <a:t>2009</a:t>
            </a:r>
          </a:p>
        </p:txBody>
      </p:sp>
      <p:sp>
        <p:nvSpPr>
          <p:cNvPr id="43032" name="Line 47"/>
          <p:cNvSpPr>
            <a:spLocks noChangeShapeType="1"/>
          </p:cNvSpPr>
          <p:nvPr/>
        </p:nvSpPr>
        <p:spPr bwMode="auto">
          <a:xfrm>
            <a:off x="2971800" y="1231900"/>
            <a:ext cx="0" cy="5626100"/>
          </a:xfrm>
          <a:prstGeom prst="line">
            <a:avLst/>
          </a:prstGeom>
          <a:noFill/>
          <a:ln w="9525">
            <a:solidFill>
              <a:srgbClr val="BCAA92"/>
            </a:solidFill>
            <a:round/>
            <a:headEnd/>
            <a:tailEnd/>
          </a:ln>
        </p:spPr>
        <p:txBody>
          <a:bodyPr wrap="none" anchor="ctr">
            <a:prstTxWarp prst="textNoShape">
              <a:avLst/>
            </a:prstTxWarp>
          </a:bodyPr>
          <a:lstStyle/>
          <a:p>
            <a:endParaRPr lang="en-US" dirty="0"/>
          </a:p>
        </p:txBody>
      </p:sp>
      <p:sp>
        <p:nvSpPr>
          <p:cNvPr id="43033" name="Line 11"/>
          <p:cNvSpPr>
            <a:spLocks noChangeShapeType="1"/>
          </p:cNvSpPr>
          <p:nvPr/>
        </p:nvSpPr>
        <p:spPr bwMode="auto">
          <a:xfrm>
            <a:off x="6042025" y="1231900"/>
            <a:ext cx="0" cy="5626100"/>
          </a:xfrm>
          <a:prstGeom prst="line">
            <a:avLst/>
          </a:prstGeom>
          <a:noFill/>
          <a:ln w="9525">
            <a:solidFill>
              <a:srgbClr val="BCAA92"/>
            </a:solidFill>
            <a:round/>
            <a:headEnd/>
            <a:tailEnd/>
          </a:ln>
        </p:spPr>
        <p:txBody>
          <a:bodyPr wrap="none" anchor="ctr">
            <a:prstTxWarp prst="textNoShape">
              <a:avLst/>
            </a:prstTxWarp>
          </a:bodyPr>
          <a:lstStyle/>
          <a:p>
            <a:endParaRPr lang="en-US" dirty="0"/>
          </a:p>
        </p:txBody>
      </p:sp>
      <p:sp>
        <p:nvSpPr>
          <p:cNvPr id="43034" name="Text Box 25"/>
          <p:cNvSpPr txBox="1">
            <a:spLocks noChangeArrowheads="1"/>
          </p:cNvSpPr>
          <p:nvPr/>
        </p:nvSpPr>
        <p:spPr bwMode="auto">
          <a:xfrm>
            <a:off x="5235576" y="1209675"/>
            <a:ext cx="600645" cy="338554"/>
          </a:xfrm>
          <a:prstGeom prst="rect">
            <a:avLst/>
          </a:prstGeom>
          <a:noFill/>
          <a:ln w="9525">
            <a:noFill/>
            <a:miter lim="800000"/>
            <a:headEnd/>
            <a:tailEnd/>
          </a:ln>
        </p:spPr>
        <p:txBody>
          <a:bodyPr wrap="none">
            <a:prstTxWarp prst="textNoShape">
              <a:avLst/>
            </a:prstTxWarp>
            <a:spAutoFit/>
          </a:bodyPr>
          <a:lstStyle/>
          <a:p>
            <a:r>
              <a:rPr lang="en-US" sz="1600" b="1" dirty="0">
                <a:solidFill>
                  <a:schemeClr val="bg1"/>
                </a:solidFill>
              </a:rPr>
              <a:t>2016</a:t>
            </a:r>
          </a:p>
        </p:txBody>
      </p:sp>
      <p:sp>
        <p:nvSpPr>
          <p:cNvPr id="43035" name="Text Box 26"/>
          <p:cNvSpPr txBox="1">
            <a:spLocks noChangeArrowheads="1"/>
          </p:cNvSpPr>
          <p:nvPr/>
        </p:nvSpPr>
        <p:spPr bwMode="auto">
          <a:xfrm>
            <a:off x="6342063" y="1204914"/>
            <a:ext cx="600645" cy="338554"/>
          </a:xfrm>
          <a:prstGeom prst="rect">
            <a:avLst/>
          </a:prstGeom>
          <a:noFill/>
          <a:ln w="9525">
            <a:noFill/>
            <a:miter lim="800000"/>
            <a:headEnd/>
            <a:tailEnd/>
          </a:ln>
        </p:spPr>
        <p:txBody>
          <a:bodyPr wrap="none">
            <a:prstTxWarp prst="textNoShape">
              <a:avLst/>
            </a:prstTxWarp>
            <a:spAutoFit/>
          </a:bodyPr>
          <a:lstStyle/>
          <a:p>
            <a:r>
              <a:rPr lang="en-US" sz="1600" b="1" dirty="0">
                <a:solidFill>
                  <a:schemeClr val="bg1"/>
                </a:solidFill>
              </a:rPr>
              <a:t>2018</a:t>
            </a:r>
          </a:p>
        </p:txBody>
      </p:sp>
      <p:sp>
        <p:nvSpPr>
          <p:cNvPr id="43036" name="Text Box 27"/>
          <p:cNvSpPr txBox="1">
            <a:spLocks noChangeArrowheads="1"/>
          </p:cNvSpPr>
          <p:nvPr/>
        </p:nvSpPr>
        <p:spPr bwMode="auto">
          <a:xfrm>
            <a:off x="7316789" y="1211263"/>
            <a:ext cx="600645" cy="338554"/>
          </a:xfrm>
          <a:prstGeom prst="rect">
            <a:avLst/>
          </a:prstGeom>
          <a:noFill/>
          <a:ln w="9525">
            <a:noFill/>
            <a:miter lim="800000"/>
            <a:headEnd/>
            <a:tailEnd/>
          </a:ln>
        </p:spPr>
        <p:txBody>
          <a:bodyPr wrap="none">
            <a:prstTxWarp prst="textNoShape">
              <a:avLst/>
            </a:prstTxWarp>
            <a:spAutoFit/>
          </a:bodyPr>
          <a:lstStyle/>
          <a:p>
            <a:r>
              <a:rPr lang="en-US" sz="1600" b="1" dirty="0">
                <a:solidFill>
                  <a:schemeClr val="bg1"/>
                </a:solidFill>
              </a:rPr>
              <a:t>2020</a:t>
            </a:r>
          </a:p>
        </p:txBody>
      </p:sp>
      <p:pic>
        <p:nvPicPr>
          <p:cNvPr id="43037" name="Picture 34" descr="exomars"/>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7488531" y="6162677"/>
            <a:ext cx="576262" cy="638175"/>
          </a:xfrm>
          <a:prstGeom prst="rect">
            <a:avLst/>
          </a:prstGeom>
          <a:noFill/>
          <a:ln w="9525">
            <a:noFill/>
            <a:miter lim="800000"/>
            <a:headEnd/>
            <a:tailEnd/>
          </a:ln>
        </p:spPr>
      </p:pic>
      <p:pic>
        <p:nvPicPr>
          <p:cNvPr id="43039" name="Picture 44" descr="eev"/>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8310761" y="4688904"/>
            <a:ext cx="595313" cy="731838"/>
          </a:xfrm>
          <a:prstGeom prst="rect">
            <a:avLst/>
          </a:prstGeom>
          <a:noFill/>
          <a:ln w="9525">
            <a:noFill/>
            <a:miter lim="800000"/>
            <a:headEnd/>
            <a:tailEnd/>
          </a:ln>
        </p:spPr>
      </p:pic>
      <p:pic>
        <p:nvPicPr>
          <p:cNvPr id="43040" name="Picture 45" descr="mrsr"/>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8305800" y="5711825"/>
            <a:ext cx="838200" cy="450850"/>
          </a:xfrm>
          <a:prstGeom prst="rect">
            <a:avLst/>
          </a:prstGeom>
          <a:noFill/>
          <a:ln w="9525">
            <a:noFill/>
            <a:miter lim="800000"/>
            <a:headEnd/>
            <a:tailEnd/>
          </a:ln>
        </p:spPr>
      </p:pic>
      <p:pic>
        <p:nvPicPr>
          <p:cNvPr id="43041" name="Picture 46" descr="msr-orbiter"/>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8310761" y="2203451"/>
            <a:ext cx="825767" cy="499864"/>
          </a:xfrm>
          <a:prstGeom prst="rect">
            <a:avLst/>
          </a:prstGeom>
          <a:noFill/>
          <a:ln w="9525">
            <a:noFill/>
            <a:miter lim="800000"/>
            <a:headEnd/>
            <a:tailEnd/>
          </a:ln>
        </p:spPr>
      </p:pic>
      <p:sp>
        <p:nvSpPr>
          <p:cNvPr id="83" name="Text Box 35"/>
          <p:cNvSpPr txBox="1">
            <a:spLocks noChangeArrowheads="1"/>
          </p:cNvSpPr>
          <p:nvPr/>
        </p:nvSpPr>
        <p:spPr bwMode="auto">
          <a:xfrm>
            <a:off x="5118661" y="1577871"/>
            <a:ext cx="1268412" cy="708025"/>
          </a:xfrm>
          <a:prstGeom prst="rect">
            <a:avLst/>
          </a:prstGeom>
          <a:noFill/>
          <a:ln w="9525">
            <a:noFill/>
            <a:miter lim="800000"/>
            <a:headEnd/>
            <a:tailEnd/>
          </a:ln>
          <a:effectLst>
            <a:outerShdw dist="25399" dir="2700000" algn="ctr" rotWithShape="0">
              <a:schemeClr val="tx1"/>
            </a:outerShdw>
          </a:effectLst>
        </p:spPr>
        <p:txBody>
          <a:bodyPr>
            <a:prstTxWarp prst="textNoShape">
              <a:avLst/>
            </a:prstTxWarp>
            <a:spAutoFit/>
          </a:bodyPr>
          <a:lstStyle/>
          <a:p>
            <a:pPr>
              <a:defRPr/>
            </a:pPr>
            <a:r>
              <a:rPr lang="en-US" sz="1000" b="1" dirty="0">
                <a:solidFill>
                  <a:srgbClr val="FFFFFF"/>
                </a:solidFill>
                <a:latin typeface="Times" charset="0"/>
              </a:rPr>
              <a:t>ESA—Russia</a:t>
            </a:r>
          </a:p>
          <a:p>
            <a:pPr>
              <a:defRPr/>
            </a:pPr>
            <a:r>
              <a:rPr lang="en-US" sz="1000" b="1" dirty="0">
                <a:solidFill>
                  <a:srgbClr val="FFFFFF"/>
                </a:solidFill>
                <a:latin typeface="Times" charset="0"/>
              </a:rPr>
              <a:t>ExoMars</a:t>
            </a:r>
          </a:p>
          <a:p>
            <a:pPr>
              <a:defRPr/>
            </a:pPr>
            <a:r>
              <a:rPr lang="en-US" sz="1000" b="1" dirty="0">
                <a:solidFill>
                  <a:srgbClr val="FFFFFF"/>
                </a:solidFill>
                <a:latin typeface="Times" charset="0"/>
              </a:rPr>
              <a:t>Trace</a:t>
            </a:r>
          </a:p>
          <a:p>
            <a:pPr>
              <a:defRPr/>
            </a:pPr>
            <a:r>
              <a:rPr lang="en-US" sz="1000" b="1" dirty="0">
                <a:solidFill>
                  <a:srgbClr val="FFFFFF"/>
                </a:solidFill>
                <a:latin typeface="Times" charset="0"/>
              </a:rPr>
              <a:t>Gas Orbiter</a:t>
            </a:r>
          </a:p>
        </p:txBody>
      </p:sp>
      <p:sp>
        <p:nvSpPr>
          <p:cNvPr id="84" name="Text Box 35"/>
          <p:cNvSpPr txBox="1">
            <a:spLocks noChangeArrowheads="1"/>
          </p:cNvSpPr>
          <p:nvPr/>
        </p:nvSpPr>
        <p:spPr bwMode="auto">
          <a:xfrm>
            <a:off x="7216110" y="5099885"/>
            <a:ext cx="1201738" cy="400110"/>
          </a:xfrm>
          <a:prstGeom prst="rect">
            <a:avLst/>
          </a:prstGeom>
          <a:noFill/>
          <a:ln w="9525">
            <a:noFill/>
            <a:miter lim="800000"/>
            <a:headEnd/>
            <a:tailEnd/>
          </a:ln>
          <a:effectLst>
            <a:outerShdw dist="25399" dir="2700000" algn="ctr" rotWithShape="0">
              <a:schemeClr val="tx1"/>
            </a:outerShdw>
          </a:effectLst>
        </p:spPr>
        <p:txBody>
          <a:bodyPr>
            <a:prstTxWarp prst="textNoShape">
              <a:avLst/>
            </a:prstTxWarp>
            <a:spAutoFit/>
          </a:bodyPr>
          <a:lstStyle/>
          <a:p>
            <a:pPr>
              <a:defRPr/>
            </a:pPr>
            <a:r>
              <a:rPr lang="en-US" sz="1000" b="1" dirty="0">
                <a:solidFill>
                  <a:srgbClr val="FFFFFF"/>
                </a:solidFill>
                <a:latin typeface="Times" charset="0"/>
              </a:rPr>
              <a:t>ESA-Russia Rover: ExoMars</a:t>
            </a:r>
          </a:p>
        </p:txBody>
      </p:sp>
      <p:pic>
        <p:nvPicPr>
          <p:cNvPr id="43049" name="Picture 54" descr="Network lander-sml"/>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8287107" y="6188077"/>
            <a:ext cx="774700" cy="428625"/>
          </a:xfrm>
          <a:prstGeom prst="rect">
            <a:avLst/>
          </a:prstGeom>
          <a:noFill/>
          <a:ln w="9525">
            <a:noFill/>
            <a:miter lim="800000"/>
            <a:headEnd/>
            <a:tailEnd/>
          </a:ln>
        </p:spPr>
      </p:pic>
      <p:pic>
        <p:nvPicPr>
          <p:cNvPr id="43050" name="Picture 2" descr="Maven.png"/>
          <p:cNvPicPr>
            <a:picLocks noChangeAspect="1"/>
          </p:cNvPicPr>
          <p:nvPr/>
        </p:nvPicPr>
        <p:blipFill>
          <a:blip r:embed="rId13" cstate="email">
            <a:extLst>
              <a:ext uri="{28A0092B-C50C-407E-A947-70E740481C1C}">
                <a14:useLocalDpi xmlns:a14="http://schemas.microsoft.com/office/drawing/2010/main"/>
              </a:ext>
            </a:extLst>
          </a:blip>
          <a:srcRect/>
          <a:stretch>
            <a:fillRect/>
          </a:stretch>
        </p:blipFill>
        <p:spPr bwMode="auto">
          <a:xfrm>
            <a:off x="3868739" y="1289050"/>
            <a:ext cx="1327150" cy="1144588"/>
          </a:xfrm>
          <a:prstGeom prst="rect">
            <a:avLst/>
          </a:prstGeom>
          <a:noFill/>
          <a:ln w="9525">
            <a:noFill/>
            <a:miter lim="800000"/>
            <a:headEnd/>
            <a:tailEnd/>
          </a:ln>
        </p:spPr>
      </p:pic>
      <p:pic>
        <p:nvPicPr>
          <p:cNvPr id="43051" name="Picture 11" descr="MAVEN"/>
          <p:cNvPicPr>
            <a:picLocks noChangeAspect="1" noChangeArrowheads="1"/>
          </p:cNvPicPr>
          <p:nvPr/>
        </p:nvPicPr>
        <p:blipFill>
          <a:blip r:embed="rId14" cstate="email">
            <a:extLst>
              <a:ext uri="{28A0092B-C50C-407E-A947-70E740481C1C}">
                <a14:useLocalDpi xmlns:a14="http://schemas.microsoft.com/office/drawing/2010/main"/>
              </a:ext>
            </a:extLst>
          </a:blip>
          <a:srcRect/>
          <a:stretch>
            <a:fillRect/>
          </a:stretch>
        </p:blipFill>
        <p:spPr bwMode="auto">
          <a:xfrm rot="-1047578">
            <a:off x="5072870" y="2322143"/>
            <a:ext cx="1036638" cy="839788"/>
          </a:xfrm>
          <a:prstGeom prst="rect">
            <a:avLst/>
          </a:prstGeom>
          <a:noFill/>
          <a:ln w="9525">
            <a:noFill/>
            <a:miter lim="800000"/>
            <a:headEnd/>
            <a:tailEnd/>
          </a:ln>
        </p:spPr>
      </p:pic>
      <p:grpSp>
        <p:nvGrpSpPr>
          <p:cNvPr id="6" name="Group 52"/>
          <p:cNvGrpSpPr>
            <a:grpSpLocks/>
          </p:cNvGrpSpPr>
          <p:nvPr/>
        </p:nvGrpSpPr>
        <p:grpSpPr bwMode="auto">
          <a:xfrm>
            <a:off x="5243514" y="4743450"/>
            <a:ext cx="703262" cy="514350"/>
            <a:chOff x="4846638" y="4476750"/>
            <a:chExt cx="1346200" cy="984250"/>
          </a:xfrm>
        </p:grpSpPr>
        <p:pic>
          <p:nvPicPr>
            <p:cNvPr id="43054" name="Picture 84" descr="ufo00.pdf"/>
            <p:cNvPicPr>
              <a:picLocks noChangeAspect="1"/>
            </p:cNvPicPr>
            <p:nvPr/>
          </p:nvPicPr>
          <p:blipFill>
            <a:blip r:embed="rId15" cstate="email">
              <a:extLst>
                <a:ext uri="{28A0092B-C50C-407E-A947-70E740481C1C}">
                  <a14:useLocalDpi xmlns:a14="http://schemas.microsoft.com/office/drawing/2010/main"/>
                </a:ext>
              </a:extLst>
            </a:blip>
            <a:srcRect/>
            <a:stretch>
              <a:fillRect/>
            </a:stretch>
          </p:blipFill>
          <p:spPr bwMode="auto">
            <a:xfrm>
              <a:off x="4846638" y="4476750"/>
              <a:ext cx="1346200" cy="939800"/>
            </a:xfrm>
            <a:prstGeom prst="rect">
              <a:avLst/>
            </a:prstGeom>
            <a:noFill/>
            <a:ln w="9525">
              <a:noFill/>
              <a:miter lim="800000"/>
              <a:headEnd/>
              <a:tailEnd/>
            </a:ln>
          </p:spPr>
        </p:pic>
        <p:grpSp>
          <p:nvGrpSpPr>
            <p:cNvPr id="7" name="Group 84"/>
            <p:cNvGrpSpPr>
              <a:grpSpLocks/>
            </p:cNvGrpSpPr>
            <p:nvPr/>
          </p:nvGrpSpPr>
          <p:grpSpPr bwMode="auto">
            <a:xfrm>
              <a:off x="5014893" y="4819642"/>
              <a:ext cx="1062035" cy="641349"/>
              <a:chOff x="5408079" y="3400346"/>
              <a:chExt cx="583953" cy="352098"/>
            </a:xfrm>
          </p:grpSpPr>
          <p:grpSp>
            <p:nvGrpSpPr>
              <p:cNvPr id="8" name="Gruppo 4"/>
              <p:cNvGrpSpPr>
                <a:grpSpLocks/>
              </p:cNvGrpSpPr>
              <p:nvPr/>
            </p:nvGrpSpPr>
            <p:grpSpPr bwMode="auto">
              <a:xfrm rot="5079409">
                <a:off x="5827795" y="3646080"/>
                <a:ext cx="173386" cy="29167"/>
                <a:chOff x="7426105" y="3106097"/>
                <a:chExt cx="872081" cy="363216"/>
              </a:xfrm>
            </p:grpSpPr>
            <p:sp>
              <p:nvSpPr>
                <p:cNvPr id="43081" name="Ritardo 2"/>
                <p:cNvSpPr>
                  <a:spLocks noChangeArrowheads="1"/>
                </p:cNvSpPr>
                <p:nvPr/>
              </p:nvSpPr>
              <p:spPr bwMode="auto">
                <a:xfrm>
                  <a:off x="7788037" y="3106097"/>
                  <a:ext cx="510149" cy="363216"/>
                </a:xfrm>
                <a:prstGeom prst="flowChartDelay">
                  <a:avLst/>
                </a:prstGeom>
                <a:solidFill>
                  <a:srgbClr val="60C99C"/>
                </a:solidFill>
                <a:ln w="25400">
                  <a:noFill/>
                  <a:miter lim="800000"/>
                  <a:headEnd/>
                  <a:tailEnd/>
                </a:ln>
              </p:spPr>
              <p:txBody>
                <a:bodyPr rot="10800000" vert="eaVert" anchor="ctr">
                  <a:prstTxWarp prst="textNoShape">
                    <a:avLst/>
                  </a:prstTxWarp>
                </a:bodyPr>
                <a:lstStyle/>
                <a:p>
                  <a:endParaRPr lang="it-IT" dirty="0">
                    <a:solidFill>
                      <a:srgbClr val="FFFFFF"/>
                    </a:solidFill>
                  </a:endParaRPr>
                </a:p>
              </p:txBody>
            </p:sp>
            <p:sp>
              <p:nvSpPr>
                <p:cNvPr id="43082" name="Fusione 3"/>
                <p:cNvSpPr>
                  <a:spLocks noChangeArrowheads="1"/>
                </p:cNvSpPr>
                <p:nvPr/>
              </p:nvSpPr>
              <p:spPr bwMode="auto">
                <a:xfrm rot="5400000">
                  <a:off x="7425463" y="3106739"/>
                  <a:ext cx="363216" cy="361931"/>
                </a:xfrm>
                <a:prstGeom prst="flowChartMerge">
                  <a:avLst/>
                </a:prstGeom>
                <a:solidFill>
                  <a:srgbClr val="60C99C"/>
                </a:solidFill>
                <a:ln w="25400">
                  <a:noFill/>
                  <a:miter lim="800000"/>
                  <a:headEnd/>
                  <a:tailEnd/>
                </a:ln>
              </p:spPr>
              <p:txBody>
                <a:bodyPr rot="10800000" anchor="ctr">
                  <a:prstTxWarp prst="textNoShape">
                    <a:avLst/>
                  </a:prstTxWarp>
                </a:bodyPr>
                <a:lstStyle/>
                <a:p>
                  <a:endParaRPr lang="it-IT" dirty="0">
                    <a:solidFill>
                      <a:srgbClr val="FFFFFF"/>
                    </a:solidFill>
                  </a:endParaRPr>
                </a:p>
              </p:txBody>
            </p:sp>
          </p:grpSp>
          <p:grpSp>
            <p:nvGrpSpPr>
              <p:cNvPr id="9" name="Gruppo 5"/>
              <p:cNvGrpSpPr>
                <a:grpSpLocks/>
              </p:cNvGrpSpPr>
              <p:nvPr/>
            </p:nvGrpSpPr>
            <p:grpSpPr bwMode="auto">
              <a:xfrm rot="6941040">
                <a:off x="5336068" y="3609006"/>
                <a:ext cx="173372" cy="29350"/>
                <a:chOff x="7425594" y="3110818"/>
                <a:chExt cx="872012" cy="365492"/>
              </a:xfrm>
            </p:grpSpPr>
            <p:sp>
              <p:nvSpPr>
                <p:cNvPr id="43079" name="Ritardo 6"/>
                <p:cNvSpPr>
                  <a:spLocks noChangeArrowheads="1"/>
                </p:cNvSpPr>
                <p:nvPr/>
              </p:nvSpPr>
              <p:spPr bwMode="auto">
                <a:xfrm>
                  <a:off x="7787457" y="3110818"/>
                  <a:ext cx="510149" cy="363216"/>
                </a:xfrm>
                <a:prstGeom prst="flowChartDelay">
                  <a:avLst/>
                </a:prstGeom>
                <a:solidFill>
                  <a:srgbClr val="60C99C"/>
                </a:solidFill>
                <a:ln w="25400">
                  <a:noFill/>
                  <a:miter lim="800000"/>
                  <a:headEnd/>
                  <a:tailEnd/>
                </a:ln>
              </p:spPr>
              <p:txBody>
                <a:bodyPr rot="10800000" vert="eaVert" anchor="ctr">
                  <a:prstTxWarp prst="textNoShape">
                    <a:avLst/>
                  </a:prstTxWarp>
                </a:bodyPr>
                <a:lstStyle/>
                <a:p>
                  <a:endParaRPr lang="it-IT" dirty="0">
                    <a:solidFill>
                      <a:srgbClr val="FFFFFF"/>
                    </a:solidFill>
                  </a:endParaRPr>
                </a:p>
              </p:txBody>
            </p:sp>
            <p:sp>
              <p:nvSpPr>
                <p:cNvPr id="43080" name="Fusione 7"/>
                <p:cNvSpPr>
                  <a:spLocks noChangeArrowheads="1"/>
                </p:cNvSpPr>
                <p:nvPr/>
              </p:nvSpPr>
              <p:spPr bwMode="auto">
                <a:xfrm rot="5400000">
                  <a:off x="7424952" y="3113736"/>
                  <a:ext cx="363216" cy="361931"/>
                </a:xfrm>
                <a:prstGeom prst="flowChartMerge">
                  <a:avLst/>
                </a:prstGeom>
                <a:solidFill>
                  <a:srgbClr val="60C99C"/>
                </a:solidFill>
                <a:ln w="25400">
                  <a:noFill/>
                  <a:miter lim="800000"/>
                  <a:headEnd/>
                  <a:tailEnd/>
                </a:ln>
              </p:spPr>
              <p:txBody>
                <a:bodyPr rot="10800000" anchor="ctr">
                  <a:prstTxWarp prst="textNoShape">
                    <a:avLst/>
                  </a:prstTxWarp>
                </a:bodyPr>
                <a:lstStyle/>
                <a:p>
                  <a:endParaRPr lang="it-IT" dirty="0">
                    <a:solidFill>
                      <a:srgbClr val="FFFFFF"/>
                    </a:solidFill>
                  </a:endParaRPr>
                </a:p>
              </p:txBody>
            </p:sp>
          </p:grpSp>
          <p:grpSp>
            <p:nvGrpSpPr>
              <p:cNvPr id="10" name="Gruppo 8"/>
              <p:cNvGrpSpPr>
                <a:grpSpLocks/>
              </p:cNvGrpSpPr>
              <p:nvPr/>
            </p:nvGrpSpPr>
            <p:grpSpPr bwMode="auto">
              <a:xfrm rot="5988080">
                <a:off x="5425897" y="3650981"/>
                <a:ext cx="173636" cy="29289"/>
                <a:chOff x="7425276" y="3108764"/>
                <a:chExt cx="873342" cy="364730"/>
              </a:xfrm>
            </p:grpSpPr>
            <p:sp>
              <p:nvSpPr>
                <p:cNvPr id="43077" name="Ritardo 9"/>
                <p:cNvSpPr>
                  <a:spLocks noChangeArrowheads="1"/>
                </p:cNvSpPr>
                <p:nvPr/>
              </p:nvSpPr>
              <p:spPr bwMode="auto">
                <a:xfrm>
                  <a:off x="7788469" y="3108764"/>
                  <a:ext cx="510149" cy="363216"/>
                </a:xfrm>
                <a:prstGeom prst="flowChartDelay">
                  <a:avLst/>
                </a:prstGeom>
                <a:solidFill>
                  <a:srgbClr val="60C99C"/>
                </a:solidFill>
                <a:ln w="25400">
                  <a:noFill/>
                  <a:miter lim="800000"/>
                  <a:headEnd/>
                  <a:tailEnd/>
                </a:ln>
              </p:spPr>
              <p:txBody>
                <a:bodyPr rot="10800000" vert="eaVert" anchor="ctr">
                  <a:prstTxWarp prst="textNoShape">
                    <a:avLst/>
                  </a:prstTxWarp>
                </a:bodyPr>
                <a:lstStyle/>
                <a:p>
                  <a:endParaRPr lang="it-IT" dirty="0">
                    <a:solidFill>
                      <a:srgbClr val="FFFFFF"/>
                    </a:solidFill>
                  </a:endParaRPr>
                </a:p>
              </p:txBody>
            </p:sp>
            <p:sp>
              <p:nvSpPr>
                <p:cNvPr id="43078" name="Fusione 10"/>
                <p:cNvSpPr>
                  <a:spLocks noChangeArrowheads="1"/>
                </p:cNvSpPr>
                <p:nvPr/>
              </p:nvSpPr>
              <p:spPr bwMode="auto">
                <a:xfrm rot="5400000">
                  <a:off x="7424633" y="3110921"/>
                  <a:ext cx="363216" cy="361929"/>
                </a:xfrm>
                <a:prstGeom prst="flowChartMerge">
                  <a:avLst/>
                </a:prstGeom>
                <a:solidFill>
                  <a:srgbClr val="60C99C"/>
                </a:solidFill>
                <a:ln w="25400">
                  <a:noFill/>
                  <a:miter lim="800000"/>
                  <a:headEnd/>
                  <a:tailEnd/>
                </a:ln>
              </p:spPr>
              <p:txBody>
                <a:bodyPr rot="10800000" anchor="ctr">
                  <a:prstTxWarp prst="textNoShape">
                    <a:avLst/>
                  </a:prstTxWarp>
                </a:bodyPr>
                <a:lstStyle/>
                <a:p>
                  <a:endParaRPr lang="it-IT" dirty="0">
                    <a:solidFill>
                      <a:srgbClr val="FFFFFF"/>
                    </a:solidFill>
                  </a:endParaRPr>
                </a:p>
              </p:txBody>
            </p:sp>
          </p:grpSp>
          <p:grpSp>
            <p:nvGrpSpPr>
              <p:cNvPr id="11" name="Gruppo 11"/>
              <p:cNvGrpSpPr>
                <a:grpSpLocks/>
              </p:cNvGrpSpPr>
              <p:nvPr/>
            </p:nvGrpSpPr>
            <p:grpSpPr bwMode="auto">
              <a:xfrm rot="6581958">
                <a:off x="5376853" y="3633062"/>
                <a:ext cx="173417" cy="29366"/>
                <a:chOff x="7426230" y="3116271"/>
                <a:chExt cx="872240" cy="365692"/>
              </a:xfrm>
            </p:grpSpPr>
            <p:sp>
              <p:nvSpPr>
                <p:cNvPr id="43075" name="Ritardo 56"/>
                <p:cNvSpPr>
                  <a:spLocks noChangeArrowheads="1"/>
                </p:cNvSpPr>
                <p:nvPr/>
              </p:nvSpPr>
              <p:spPr bwMode="auto">
                <a:xfrm>
                  <a:off x="7788321" y="3118747"/>
                  <a:ext cx="510149" cy="363216"/>
                </a:xfrm>
                <a:prstGeom prst="flowChartDelay">
                  <a:avLst/>
                </a:prstGeom>
                <a:solidFill>
                  <a:srgbClr val="60C99C"/>
                </a:solidFill>
                <a:ln w="25400">
                  <a:noFill/>
                  <a:miter lim="800000"/>
                  <a:headEnd/>
                  <a:tailEnd/>
                </a:ln>
              </p:spPr>
              <p:txBody>
                <a:bodyPr rot="10800000" vert="eaVert" anchor="ctr">
                  <a:prstTxWarp prst="textNoShape">
                    <a:avLst/>
                  </a:prstTxWarp>
                </a:bodyPr>
                <a:lstStyle/>
                <a:p>
                  <a:endParaRPr lang="it-IT" dirty="0">
                    <a:solidFill>
                      <a:srgbClr val="FFFFFF"/>
                    </a:solidFill>
                  </a:endParaRPr>
                </a:p>
              </p:txBody>
            </p:sp>
            <p:sp>
              <p:nvSpPr>
                <p:cNvPr id="43076" name="Fusione 57"/>
                <p:cNvSpPr>
                  <a:spLocks noChangeArrowheads="1"/>
                </p:cNvSpPr>
                <p:nvPr/>
              </p:nvSpPr>
              <p:spPr bwMode="auto">
                <a:xfrm rot="5400000">
                  <a:off x="7423864" y="3118637"/>
                  <a:ext cx="363216" cy="358483"/>
                </a:xfrm>
                <a:prstGeom prst="flowChartMerge">
                  <a:avLst/>
                </a:prstGeom>
                <a:solidFill>
                  <a:srgbClr val="60C99C"/>
                </a:solidFill>
                <a:ln w="25400">
                  <a:noFill/>
                  <a:miter lim="800000"/>
                  <a:headEnd/>
                  <a:tailEnd/>
                </a:ln>
              </p:spPr>
              <p:txBody>
                <a:bodyPr rot="10800000" anchor="ctr">
                  <a:prstTxWarp prst="textNoShape">
                    <a:avLst/>
                  </a:prstTxWarp>
                </a:bodyPr>
                <a:lstStyle/>
                <a:p>
                  <a:endParaRPr lang="it-IT" dirty="0">
                    <a:solidFill>
                      <a:srgbClr val="FFFFFF"/>
                    </a:solidFill>
                  </a:endParaRPr>
                </a:p>
              </p:txBody>
            </p:sp>
          </p:grpSp>
          <p:grpSp>
            <p:nvGrpSpPr>
              <p:cNvPr id="12" name="Gruppo 14"/>
              <p:cNvGrpSpPr>
                <a:grpSpLocks/>
              </p:cNvGrpSpPr>
              <p:nvPr/>
            </p:nvGrpSpPr>
            <p:grpSpPr bwMode="auto">
              <a:xfrm rot="4545658">
                <a:off x="5860547" y="3631813"/>
                <a:ext cx="173785" cy="28643"/>
                <a:chOff x="7423534" y="3112158"/>
                <a:chExt cx="874088" cy="356688"/>
              </a:xfrm>
            </p:grpSpPr>
            <p:sp>
              <p:nvSpPr>
                <p:cNvPr id="43073" name="Ritardo 54"/>
                <p:cNvSpPr>
                  <a:spLocks noChangeArrowheads="1"/>
                </p:cNvSpPr>
                <p:nvPr/>
              </p:nvSpPr>
              <p:spPr bwMode="auto">
                <a:xfrm>
                  <a:off x="7787473" y="3112158"/>
                  <a:ext cx="510149" cy="353130"/>
                </a:xfrm>
                <a:prstGeom prst="flowChartDelay">
                  <a:avLst/>
                </a:prstGeom>
                <a:solidFill>
                  <a:srgbClr val="60C99C"/>
                </a:solidFill>
                <a:ln w="25400">
                  <a:noFill/>
                  <a:miter lim="800000"/>
                  <a:headEnd/>
                  <a:tailEnd/>
                </a:ln>
              </p:spPr>
              <p:txBody>
                <a:bodyPr rot="10800000" vert="eaVert" anchor="ctr">
                  <a:prstTxWarp prst="textNoShape">
                    <a:avLst/>
                  </a:prstTxWarp>
                </a:bodyPr>
                <a:lstStyle/>
                <a:p>
                  <a:endParaRPr lang="it-IT" dirty="0">
                    <a:solidFill>
                      <a:srgbClr val="FFFFFF"/>
                    </a:solidFill>
                  </a:endParaRPr>
                </a:p>
              </p:txBody>
            </p:sp>
            <p:sp>
              <p:nvSpPr>
                <p:cNvPr id="43074" name="Fusione 55"/>
                <p:cNvSpPr>
                  <a:spLocks noChangeArrowheads="1"/>
                </p:cNvSpPr>
                <p:nvPr/>
              </p:nvSpPr>
              <p:spPr bwMode="auto">
                <a:xfrm rot="5400000">
                  <a:off x="7427935" y="3111315"/>
                  <a:ext cx="353130" cy="361931"/>
                </a:xfrm>
                <a:prstGeom prst="flowChartMerge">
                  <a:avLst/>
                </a:prstGeom>
                <a:solidFill>
                  <a:srgbClr val="60C99C"/>
                </a:solidFill>
                <a:ln w="25400">
                  <a:noFill/>
                  <a:miter lim="800000"/>
                  <a:headEnd/>
                  <a:tailEnd/>
                </a:ln>
              </p:spPr>
              <p:txBody>
                <a:bodyPr rot="10800000" anchor="ctr">
                  <a:prstTxWarp prst="textNoShape">
                    <a:avLst/>
                  </a:prstTxWarp>
                </a:bodyPr>
                <a:lstStyle/>
                <a:p>
                  <a:endParaRPr lang="it-IT" dirty="0">
                    <a:solidFill>
                      <a:srgbClr val="FFFFFF"/>
                    </a:solidFill>
                  </a:endParaRPr>
                </a:p>
              </p:txBody>
            </p:sp>
          </p:grpSp>
          <p:grpSp>
            <p:nvGrpSpPr>
              <p:cNvPr id="13" name="Gruppo 17"/>
              <p:cNvGrpSpPr>
                <a:grpSpLocks/>
              </p:cNvGrpSpPr>
              <p:nvPr/>
            </p:nvGrpSpPr>
            <p:grpSpPr bwMode="auto">
              <a:xfrm rot="4128670">
                <a:off x="5890637" y="3608443"/>
                <a:ext cx="173331" cy="29458"/>
                <a:chOff x="7425603" y="3111855"/>
                <a:chExt cx="871807" cy="366835"/>
              </a:xfrm>
            </p:grpSpPr>
            <p:sp>
              <p:nvSpPr>
                <p:cNvPr id="43071" name="Ritardo 52"/>
                <p:cNvSpPr>
                  <a:spLocks noChangeArrowheads="1"/>
                </p:cNvSpPr>
                <p:nvPr/>
              </p:nvSpPr>
              <p:spPr bwMode="auto">
                <a:xfrm>
                  <a:off x="7787261" y="3111855"/>
                  <a:ext cx="510149" cy="363216"/>
                </a:xfrm>
                <a:prstGeom prst="flowChartDelay">
                  <a:avLst/>
                </a:prstGeom>
                <a:solidFill>
                  <a:srgbClr val="60C99C"/>
                </a:solidFill>
                <a:ln w="25400">
                  <a:noFill/>
                  <a:miter lim="800000"/>
                  <a:headEnd/>
                  <a:tailEnd/>
                </a:ln>
              </p:spPr>
              <p:txBody>
                <a:bodyPr rot="10800000" vert="eaVert" anchor="ctr">
                  <a:prstTxWarp prst="textNoShape">
                    <a:avLst/>
                  </a:prstTxWarp>
                </a:bodyPr>
                <a:lstStyle/>
                <a:p>
                  <a:endParaRPr lang="it-IT" dirty="0">
                    <a:solidFill>
                      <a:srgbClr val="FFFFFF"/>
                    </a:solidFill>
                  </a:endParaRPr>
                </a:p>
              </p:txBody>
            </p:sp>
            <p:sp>
              <p:nvSpPr>
                <p:cNvPr id="43072" name="Fusione 53"/>
                <p:cNvSpPr>
                  <a:spLocks noChangeArrowheads="1"/>
                </p:cNvSpPr>
                <p:nvPr/>
              </p:nvSpPr>
              <p:spPr bwMode="auto">
                <a:xfrm rot="5400000">
                  <a:off x="7423237" y="3117840"/>
                  <a:ext cx="363216" cy="358483"/>
                </a:xfrm>
                <a:prstGeom prst="flowChartMerge">
                  <a:avLst/>
                </a:prstGeom>
                <a:solidFill>
                  <a:srgbClr val="60C99C"/>
                </a:solidFill>
                <a:ln w="25400">
                  <a:noFill/>
                  <a:miter lim="800000"/>
                  <a:headEnd/>
                  <a:tailEnd/>
                </a:ln>
              </p:spPr>
              <p:txBody>
                <a:bodyPr rot="10800000" anchor="ctr">
                  <a:prstTxWarp prst="textNoShape">
                    <a:avLst/>
                  </a:prstTxWarp>
                </a:bodyPr>
                <a:lstStyle/>
                <a:p>
                  <a:endParaRPr lang="it-IT" dirty="0">
                    <a:solidFill>
                      <a:srgbClr val="FFFFFF"/>
                    </a:solidFill>
                  </a:endParaRPr>
                </a:p>
              </p:txBody>
            </p:sp>
          </p:grpSp>
          <p:grpSp>
            <p:nvGrpSpPr>
              <p:cNvPr id="14" name="Gruppo 20"/>
              <p:cNvGrpSpPr>
                <a:grpSpLocks/>
              </p:cNvGrpSpPr>
              <p:nvPr/>
            </p:nvGrpSpPr>
            <p:grpSpPr bwMode="auto">
              <a:xfrm rot="4732774">
                <a:off x="5626083" y="3484107"/>
                <a:ext cx="173160" cy="29412"/>
                <a:chOff x="7424762" y="3106143"/>
                <a:chExt cx="870946" cy="366256"/>
              </a:xfrm>
            </p:grpSpPr>
            <p:sp>
              <p:nvSpPr>
                <p:cNvPr id="43069" name="Ritardo 50"/>
                <p:cNvSpPr>
                  <a:spLocks noChangeArrowheads="1"/>
                </p:cNvSpPr>
                <p:nvPr/>
              </p:nvSpPr>
              <p:spPr bwMode="auto">
                <a:xfrm>
                  <a:off x="7785559" y="3106143"/>
                  <a:ext cx="510149" cy="363216"/>
                </a:xfrm>
                <a:prstGeom prst="flowChartDelay">
                  <a:avLst/>
                </a:prstGeom>
                <a:solidFill>
                  <a:srgbClr val="60C99C"/>
                </a:solidFill>
                <a:ln w="25400">
                  <a:noFill/>
                  <a:miter lim="800000"/>
                  <a:headEnd/>
                  <a:tailEnd/>
                </a:ln>
              </p:spPr>
              <p:txBody>
                <a:bodyPr rot="10800000" vert="eaVert" anchor="ctr">
                  <a:prstTxWarp prst="textNoShape">
                    <a:avLst/>
                  </a:prstTxWarp>
                </a:bodyPr>
                <a:lstStyle/>
                <a:p>
                  <a:endParaRPr lang="it-IT" dirty="0">
                    <a:solidFill>
                      <a:srgbClr val="FFFFFF"/>
                    </a:solidFill>
                  </a:endParaRPr>
                </a:p>
              </p:txBody>
            </p:sp>
            <p:sp>
              <p:nvSpPr>
                <p:cNvPr id="43070" name="Fusione 51"/>
                <p:cNvSpPr>
                  <a:spLocks noChangeArrowheads="1"/>
                </p:cNvSpPr>
                <p:nvPr/>
              </p:nvSpPr>
              <p:spPr bwMode="auto">
                <a:xfrm rot="5400000">
                  <a:off x="7424120" y="3109825"/>
                  <a:ext cx="363216" cy="361931"/>
                </a:xfrm>
                <a:prstGeom prst="flowChartMerge">
                  <a:avLst/>
                </a:prstGeom>
                <a:solidFill>
                  <a:srgbClr val="60C99C"/>
                </a:solidFill>
                <a:ln w="25400">
                  <a:noFill/>
                  <a:miter lim="800000"/>
                  <a:headEnd/>
                  <a:tailEnd/>
                </a:ln>
              </p:spPr>
              <p:txBody>
                <a:bodyPr rot="10800000" anchor="ctr">
                  <a:prstTxWarp prst="textNoShape">
                    <a:avLst/>
                  </a:prstTxWarp>
                </a:bodyPr>
                <a:lstStyle/>
                <a:p>
                  <a:endParaRPr lang="it-IT" dirty="0">
                    <a:solidFill>
                      <a:srgbClr val="FFFFFF"/>
                    </a:solidFill>
                  </a:endParaRPr>
                </a:p>
              </p:txBody>
            </p:sp>
          </p:grpSp>
          <p:grpSp>
            <p:nvGrpSpPr>
              <p:cNvPr id="15" name="Gruppo 23"/>
              <p:cNvGrpSpPr>
                <a:grpSpLocks/>
              </p:cNvGrpSpPr>
              <p:nvPr/>
            </p:nvGrpSpPr>
            <p:grpSpPr bwMode="auto">
              <a:xfrm rot="6318538">
                <a:off x="5530672" y="3480139"/>
                <a:ext cx="172898" cy="29565"/>
                <a:chOff x="7426952" y="3110679"/>
                <a:chExt cx="869627" cy="368167"/>
              </a:xfrm>
            </p:grpSpPr>
            <p:sp>
              <p:nvSpPr>
                <p:cNvPr id="43067" name="Ritardo 48"/>
                <p:cNvSpPr>
                  <a:spLocks noChangeArrowheads="1"/>
                </p:cNvSpPr>
                <p:nvPr/>
              </p:nvSpPr>
              <p:spPr bwMode="auto">
                <a:xfrm>
                  <a:off x="7786430" y="3115630"/>
                  <a:ext cx="510149" cy="363216"/>
                </a:xfrm>
                <a:prstGeom prst="flowChartDelay">
                  <a:avLst/>
                </a:prstGeom>
                <a:solidFill>
                  <a:srgbClr val="60C99C"/>
                </a:solidFill>
                <a:ln w="25400">
                  <a:noFill/>
                  <a:miter lim="800000"/>
                  <a:headEnd/>
                  <a:tailEnd/>
                </a:ln>
              </p:spPr>
              <p:txBody>
                <a:bodyPr rot="10800000" vert="eaVert" anchor="ctr">
                  <a:prstTxWarp prst="textNoShape">
                    <a:avLst/>
                  </a:prstTxWarp>
                </a:bodyPr>
                <a:lstStyle/>
                <a:p>
                  <a:endParaRPr lang="it-IT" dirty="0">
                    <a:solidFill>
                      <a:srgbClr val="FFFFFF"/>
                    </a:solidFill>
                  </a:endParaRPr>
                </a:p>
              </p:txBody>
            </p:sp>
            <p:sp>
              <p:nvSpPr>
                <p:cNvPr id="43068" name="Fusione 49"/>
                <p:cNvSpPr>
                  <a:spLocks noChangeArrowheads="1"/>
                </p:cNvSpPr>
                <p:nvPr/>
              </p:nvSpPr>
              <p:spPr bwMode="auto">
                <a:xfrm rot="5400000">
                  <a:off x="7424586" y="3113045"/>
                  <a:ext cx="363216" cy="358483"/>
                </a:xfrm>
                <a:prstGeom prst="flowChartMerge">
                  <a:avLst/>
                </a:prstGeom>
                <a:solidFill>
                  <a:srgbClr val="60C99C"/>
                </a:solidFill>
                <a:ln w="25400">
                  <a:noFill/>
                  <a:miter lim="800000"/>
                  <a:headEnd/>
                  <a:tailEnd/>
                </a:ln>
              </p:spPr>
              <p:txBody>
                <a:bodyPr rot="10800000" anchor="ctr">
                  <a:prstTxWarp prst="textNoShape">
                    <a:avLst/>
                  </a:prstTxWarp>
                </a:bodyPr>
                <a:lstStyle/>
                <a:p>
                  <a:endParaRPr lang="it-IT" dirty="0">
                    <a:solidFill>
                      <a:srgbClr val="FFFFFF"/>
                    </a:solidFill>
                  </a:endParaRPr>
                </a:p>
              </p:txBody>
            </p:sp>
          </p:grpSp>
          <p:grpSp>
            <p:nvGrpSpPr>
              <p:cNvPr id="16" name="Gruppo 26"/>
              <p:cNvGrpSpPr>
                <a:grpSpLocks/>
              </p:cNvGrpSpPr>
              <p:nvPr/>
            </p:nvGrpSpPr>
            <p:grpSpPr bwMode="auto">
              <a:xfrm rot="7198873">
                <a:off x="5457115" y="3472194"/>
                <a:ext cx="172868" cy="29171"/>
                <a:chOff x="7427530" y="3117295"/>
                <a:chExt cx="869478" cy="363265"/>
              </a:xfrm>
            </p:grpSpPr>
            <p:sp>
              <p:nvSpPr>
                <p:cNvPr id="43065" name="Ritardo 46"/>
                <p:cNvSpPr>
                  <a:spLocks noChangeArrowheads="1"/>
                </p:cNvSpPr>
                <p:nvPr/>
              </p:nvSpPr>
              <p:spPr bwMode="auto">
                <a:xfrm>
                  <a:off x="7786859" y="3117344"/>
                  <a:ext cx="510149" cy="363216"/>
                </a:xfrm>
                <a:prstGeom prst="flowChartDelay">
                  <a:avLst/>
                </a:prstGeom>
                <a:solidFill>
                  <a:srgbClr val="60C99C"/>
                </a:solidFill>
                <a:ln w="25400">
                  <a:noFill/>
                  <a:miter lim="800000"/>
                  <a:headEnd/>
                  <a:tailEnd/>
                </a:ln>
              </p:spPr>
              <p:txBody>
                <a:bodyPr rot="10800000" vert="eaVert" anchor="ctr">
                  <a:prstTxWarp prst="textNoShape">
                    <a:avLst/>
                  </a:prstTxWarp>
                </a:bodyPr>
                <a:lstStyle/>
                <a:p>
                  <a:endParaRPr lang="it-IT" dirty="0">
                    <a:solidFill>
                      <a:srgbClr val="FFFFFF"/>
                    </a:solidFill>
                  </a:endParaRPr>
                </a:p>
              </p:txBody>
            </p:sp>
            <p:sp>
              <p:nvSpPr>
                <p:cNvPr id="43066" name="Fusione 47"/>
                <p:cNvSpPr>
                  <a:spLocks noChangeArrowheads="1"/>
                </p:cNvSpPr>
                <p:nvPr/>
              </p:nvSpPr>
              <p:spPr bwMode="auto">
                <a:xfrm rot="5400000">
                  <a:off x="7425164" y="3119661"/>
                  <a:ext cx="363216" cy="358483"/>
                </a:xfrm>
                <a:prstGeom prst="flowChartMerge">
                  <a:avLst/>
                </a:prstGeom>
                <a:solidFill>
                  <a:srgbClr val="60C99C"/>
                </a:solidFill>
                <a:ln w="25400">
                  <a:noFill/>
                  <a:miter lim="800000"/>
                  <a:headEnd/>
                  <a:tailEnd/>
                </a:ln>
              </p:spPr>
              <p:txBody>
                <a:bodyPr rot="10800000" anchor="ctr">
                  <a:prstTxWarp prst="textNoShape">
                    <a:avLst/>
                  </a:prstTxWarp>
                </a:bodyPr>
                <a:lstStyle/>
                <a:p>
                  <a:endParaRPr lang="it-IT" dirty="0">
                    <a:solidFill>
                      <a:srgbClr val="FFFFFF"/>
                    </a:solidFill>
                  </a:endParaRPr>
                </a:p>
              </p:txBody>
            </p:sp>
          </p:grpSp>
        </p:grpSp>
      </p:grpSp>
      <p:sp>
        <p:nvSpPr>
          <p:cNvPr id="90" name="Text Box 35"/>
          <p:cNvSpPr txBox="1">
            <a:spLocks noChangeArrowheads="1"/>
          </p:cNvSpPr>
          <p:nvPr/>
        </p:nvSpPr>
        <p:spPr bwMode="auto">
          <a:xfrm>
            <a:off x="5218146" y="4419600"/>
            <a:ext cx="1268413" cy="400050"/>
          </a:xfrm>
          <a:prstGeom prst="rect">
            <a:avLst/>
          </a:prstGeom>
          <a:noFill/>
          <a:ln w="9525">
            <a:noFill/>
            <a:miter lim="800000"/>
            <a:headEnd/>
            <a:tailEnd/>
          </a:ln>
          <a:effectLst>
            <a:outerShdw dist="25399" dir="2700000" algn="ctr" rotWithShape="0">
              <a:schemeClr val="tx1"/>
            </a:outerShdw>
          </a:effectLst>
        </p:spPr>
        <p:txBody>
          <a:bodyPr>
            <a:prstTxWarp prst="textNoShape">
              <a:avLst/>
            </a:prstTxWarp>
            <a:spAutoFit/>
          </a:bodyPr>
          <a:lstStyle/>
          <a:p>
            <a:pPr>
              <a:defRPr/>
            </a:pPr>
            <a:r>
              <a:rPr lang="en-US" sz="1000" b="1" dirty="0">
                <a:solidFill>
                  <a:srgbClr val="FFFFFF"/>
                </a:solidFill>
                <a:latin typeface="Times" charset="0"/>
              </a:rPr>
              <a:t>ESA—EDL</a:t>
            </a:r>
            <a:br>
              <a:rPr lang="en-US" sz="1000" b="1" dirty="0">
                <a:solidFill>
                  <a:srgbClr val="FFFFFF"/>
                </a:solidFill>
                <a:latin typeface="Times" charset="0"/>
              </a:rPr>
            </a:br>
            <a:r>
              <a:rPr lang="en-US" sz="1000" b="1" dirty="0">
                <a:solidFill>
                  <a:srgbClr val="FFFFFF"/>
                </a:solidFill>
                <a:latin typeface="Times" charset="0"/>
              </a:rPr>
              <a:t>Demonstrator</a:t>
            </a:r>
          </a:p>
        </p:txBody>
      </p:sp>
      <p:sp>
        <p:nvSpPr>
          <p:cNvPr id="82" name="Line 31"/>
          <p:cNvSpPr>
            <a:spLocks noChangeShapeType="1"/>
          </p:cNvSpPr>
          <p:nvPr/>
        </p:nvSpPr>
        <p:spPr bwMode="auto">
          <a:xfrm>
            <a:off x="8287106" y="1231900"/>
            <a:ext cx="0" cy="5626100"/>
          </a:xfrm>
          <a:prstGeom prst="line">
            <a:avLst/>
          </a:prstGeom>
          <a:noFill/>
          <a:ln w="9525">
            <a:solidFill>
              <a:srgbClr val="BCAA92"/>
            </a:solidFill>
            <a:round/>
            <a:headEnd/>
            <a:tailEnd/>
          </a:ln>
        </p:spPr>
        <p:txBody>
          <a:bodyPr wrap="none" anchor="ctr">
            <a:prstTxWarp prst="textNoShape">
              <a:avLst/>
            </a:prstTxWarp>
          </a:bodyPr>
          <a:lstStyle/>
          <a:p>
            <a:endParaRPr lang="en-US" dirty="0"/>
          </a:p>
        </p:txBody>
      </p:sp>
      <p:sp>
        <p:nvSpPr>
          <p:cNvPr id="85" name="Text Box 27"/>
          <p:cNvSpPr txBox="1">
            <a:spLocks noChangeArrowheads="1"/>
          </p:cNvSpPr>
          <p:nvPr/>
        </p:nvSpPr>
        <p:spPr bwMode="auto">
          <a:xfrm>
            <a:off x="8310761" y="1098019"/>
            <a:ext cx="825767" cy="584776"/>
          </a:xfrm>
          <a:prstGeom prst="rect">
            <a:avLst/>
          </a:prstGeom>
          <a:noFill/>
          <a:ln w="9525">
            <a:noFill/>
            <a:miter lim="800000"/>
            <a:headEnd/>
            <a:tailEnd/>
          </a:ln>
        </p:spPr>
        <p:txBody>
          <a:bodyPr wrap="none">
            <a:prstTxWarp prst="textNoShape">
              <a:avLst/>
            </a:prstTxWarp>
            <a:spAutoFit/>
          </a:bodyPr>
          <a:lstStyle/>
          <a:p>
            <a:pPr algn="ctr"/>
            <a:r>
              <a:rPr lang="en-US" sz="1600" b="1" dirty="0">
                <a:solidFill>
                  <a:schemeClr val="bg1"/>
                </a:solidFill>
              </a:rPr>
              <a:t>2022 &amp;</a:t>
            </a:r>
          </a:p>
          <a:p>
            <a:pPr algn="ctr"/>
            <a:r>
              <a:rPr lang="en-US" sz="1600" b="1" dirty="0">
                <a:solidFill>
                  <a:schemeClr val="bg1"/>
                </a:solidFill>
              </a:rPr>
              <a:t>beyond</a:t>
            </a:r>
          </a:p>
        </p:txBody>
      </p:sp>
      <p:sp>
        <p:nvSpPr>
          <p:cNvPr id="86" name="Text Box 40"/>
          <p:cNvSpPr txBox="1">
            <a:spLocks noChangeArrowheads="1"/>
          </p:cNvSpPr>
          <p:nvPr/>
        </p:nvSpPr>
        <p:spPr bwMode="auto">
          <a:xfrm>
            <a:off x="7165311" y="4711854"/>
            <a:ext cx="1252537" cy="400110"/>
          </a:xfrm>
          <a:prstGeom prst="rect">
            <a:avLst/>
          </a:prstGeom>
          <a:noFill/>
          <a:ln w="9525">
            <a:noFill/>
            <a:miter lim="800000"/>
            <a:headEnd/>
            <a:tailEnd/>
          </a:ln>
          <a:effectLst>
            <a:outerShdw dist="35921" dir="2700000" algn="ctr" rotWithShape="0">
              <a:schemeClr val="tx1"/>
            </a:outerShdw>
          </a:effectLst>
        </p:spPr>
        <p:txBody>
          <a:bodyPr>
            <a:spAutoFit/>
          </a:bodyPr>
          <a:lstStyle/>
          <a:p>
            <a:pPr algn="ctr">
              <a:defRPr/>
            </a:pPr>
            <a:r>
              <a:rPr lang="en-US" sz="1000" b="1" dirty="0">
                <a:solidFill>
                  <a:schemeClr val="bg1"/>
                </a:solidFill>
                <a:latin typeface="Lucida Grande" pitchFamily="27" charset="0"/>
                <a:ea typeface="ＭＳ Ｐゴシック" pitchFamily="27" charset="-128"/>
                <a:cs typeface="ＭＳ Ｐゴシック" pitchFamily="27" charset="-128"/>
              </a:rPr>
              <a:t>Mars 2020 –</a:t>
            </a:r>
          </a:p>
          <a:p>
            <a:pPr algn="ctr">
              <a:defRPr/>
            </a:pPr>
            <a:r>
              <a:rPr lang="en-US" sz="1000" b="1" dirty="0">
                <a:solidFill>
                  <a:schemeClr val="bg1"/>
                </a:solidFill>
                <a:latin typeface="Lucida Grande" pitchFamily="27" charset="0"/>
                <a:ea typeface="ＭＳ Ｐゴシック" pitchFamily="27" charset="-128"/>
                <a:cs typeface="ＭＳ Ｐゴシック" pitchFamily="27" charset="-128"/>
              </a:rPr>
              <a:t>sample caching</a:t>
            </a:r>
          </a:p>
        </p:txBody>
      </p:sp>
      <p:pic>
        <p:nvPicPr>
          <p:cNvPr id="91" name="Picture 41" descr="marsScienceLab"/>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7323139" y="5669027"/>
            <a:ext cx="955675" cy="687387"/>
          </a:xfrm>
          <a:prstGeom prst="rect">
            <a:avLst/>
          </a:prstGeom>
          <a:noFill/>
          <a:ln w="9525">
            <a:noFill/>
            <a:miter lim="800000"/>
            <a:headEnd/>
            <a:tailEnd/>
          </a:ln>
        </p:spPr>
      </p:pic>
      <p:pic>
        <p:nvPicPr>
          <p:cNvPr id="78" name="Picture 77"/>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6239551" y="5979324"/>
            <a:ext cx="876453" cy="896538"/>
          </a:xfrm>
          <a:prstGeom prst="rect">
            <a:avLst/>
          </a:prstGeom>
        </p:spPr>
      </p:pic>
      <p:sp>
        <p:nvSpPr>
          <p:cNvPr id="79" name="Text Box 40"/>
          <p:cNvSpPr txBox="1">
            <a:spLocks noChangeArrowheads="1"/>
          </p:cNvSpPr>
          <p:nvPr/>
        </p:nvSpPr>
        <p:spPr bwMode="auto">
          <a:xfrm>
            <a:off x="6271576" y="5425326"/>
            <a:ext cx="901700" cy="553998"/>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a:defRPr/>
            </a:pPr>
            <a:r>
              <a:rPr lang="en-US" sz="1000" b="1" dirty="0">
                <a:solidFill>
                  <a:schemeClr val="bg1"/>
                </a:solidFill>
                <a:latin typeface="Lucida Grande" pitchFamily="27" charset="0"/>
                <a:ea typeface="ＭＳ Ｐゴシック" pitchFamily="27" charset="-128"/>
                <a:cs typeface="ＭＳ Ｐゴシック" pitchFamily="27" charset="-128"/>
              </a:rPr>
              <a:t>InSIGHT  </a:t>
            </a:r>
          </a:p>
          <a:p>
            <a:pPr>
              <a:defRPr/>
            </a:pPr>
            <a:r>
              <a:rPr lang="en-US" sz="1000" b="1" dirty="0">
                <a:solidFill>
                  <a:schemeClr val="bg1"/>
                </a:solidFill>
                <a:latin typeface="Lucida Grande" pitchFamily="27" charset="0"/>
                <a:ea typeface="ＭＳ Ｐゴシック" pitchFamily="27" charset="-128"/>
                <a:cs typeface="ＭＳ Ｐゴシック" pitchFamily="27" charset="-128"/>
              </a:rPr>
              <a:t>geohysical</a:t>
            </a:r>
          </a:p>
          <a:p>
            <a:pPr>
              <a:defRPr/>
            </a:pPr>
            <a:r>
              <a:rPr lang="en-US" sz="1000" b="1" dirty="0">
                <a:solidFill>
                  <a:schemeClr val="bg1"/>
                </a:solidFill>
                <a:latin typeface="Lucida Grande" pitchFamily="27" charset="0"/>
                <a:ea typeface="ＭＳ Ｐゴシック" pitchFamily="27" charset="-128"/>
                <a:cs typeface="ＭＳ Ｐゴシック" pitchFamily="27" charset="-128"/>
              </a:rPr>
              <a:t>lander</a:t>
            </a:r>
          </a:p>
        </p:txBody>
      </p:sp>
      <p:pic>
        <p:nvPicPr>
          <p:cNvPr id="5" name="Picture 4"/>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4038601" y="2927250"/>
            <a:ext cx="1051205" cy="732263"/>
          </a:xfrm>
          <a:prstGeom prst="rect">
            <a:avLst/>
          </a:prstGeom>
        </p:spPr>
      </p:pic>
      <p:sp>
        <p:nvSpPr>
          <p:cNvPr id="87" name="Text Box 35"/>
          <p:cNvSpPr txBox="1">
            <a:spLocks noChangeArrowheads="1"/>
          </p:cNvSpPr>
          <p:nvPr/>
        </p:nvSpPr>
        <p:spPr bwMode="auto">
          <a:xfrm>
            <a:off x="4055730" y="3693543"/>
            <a:ext cx="1201738" cy="553998"/>
          </a:xfrm>
          <a:prstGeom prst="rect">
            <a:avLst/>
          </a:prstGeom>
          <a:noFill/>
          <a:ln w="9525">
            <a:noFill/>
            <a:miter lim="800000"/>
            <a:headEnd/>
            <a:tailEnd/>
          </a:ln>
          <a:effectLst>
            <a:outerShdw dist="25399" dir="2700000" algn="ctr" rotWithShape="0">
              <a:schemeClr val="tx1"/>
            </a:outerShdw>
          </a:effectLst>
        </p:spPr>
        <p:txBody>
          <a:bodyPr>
            <a:prstTxWarp prst="textNoShape">
              <a:avLst/>
            </a:prstTxWarp>
            <a:spAutoFit/>
          </a:bodyPr>
          <a:lstStyle/>
          <a:p>
            <a:pPr>
              <a:defRPr/>
            </a:pPr>
            <a:r>
              <a:rPr lang="en-US" sz="1000" b="1" dirty="0">
                <a:solidFill>
                  <a:srgbClr val="FFFFFF"/>
                </a:solidFill>
                <a:latin typeface="Times" charset="0"/>
              </a:rPr>
              <a:t>India -Mangalyaan</a:t>
            </a:r>
          </a:p>
          <a:p>
            <a:pPr>
              <a:defRPr/>
            </a:pPr>
            <a:r>
              <a:rPr lang="en-US" sz="1000" b="1" dirty="0">
                <a:solidFill>
                  <a:srgbClr val="FFFFFF"/>
                </a:solidFill>
                <a:latin typeface="Times" charset="0"/>
              </a:rPr>
              <a:t>orbiter</a:t>
            </a:r>
          </a:p>
        </p:txBody>
      </p:sp>
      <p:pic>
        <p:nvPicPr>
          <p:cNvPr id="18" name="Picture 17"/>
          <p:cNvPicPr>
            <a:picLocks noChangeAspect="1"/>
          </p:cNvPicPr>
          <p:nvPr/>
        </p:nvPicPr>
        <p:blipFill>
          <a:blip r:embed="rId18" cstate="email">
            <a:extLst>
              <a:ext uri="{28A0092B-C50C-407E-A947-70E740481C1C}">
                <a14:useLocalDpi xmlns:a14="http://schemas.microsoft.com/office/drawing/2010/main"/>
              </a:ext>
            </a:extLst>
          </a:blip>
          <a:stretch>
            <a:fillRect/>
          </a:stretch>
        </p:blipFill>
        <p:spPr>
          <a:xfrm>
            <a:off x="500063" y="63500"/>
            <a:ext cx="789555" cy="401638"/>
          </a:xfrm>
          <a:prstGeom prst="rect">
            <a:avLst/>
          </a:prstGeom>
        </p:spPr>
      </p:pic>
      <p:pic>
        <p:nvPicPr>
          <p:cNvPr id="88" name="Picture 87"/>
          <p:cNvPicPr>
            <a:picLocks noChangeAspect="1"/>
          </p:cNvPicPr>
          <p:nvPr/>
        </p:nvPicPr>
        <p:blipFill>
          <a:blip r:embed="rId18" cstate="email">
            <a:extLst>
              <a:ext uri="{28A0092B-C50C-407E-A947-70E740481C1C}">
                <a14:useLocalDpi xmlns:a14="http://schemas.microsoft.com/office/drawing/2010/main"/>
              </a:ext>
            </a:extLst>
          </a:blip>
          <a:stretch>
            <a:fillRect/>
          </a:stretch>
        </p:blipFill>
        <p:spPr>
          <a:xfrm>
            <a:off x="2995046" y="506386"/>
            <a:ext cx="789555" cy="401638"/>
          </a:xfrm>
          <a:prstGeom prst="rect">
            <a:avLst/>
          </a:prstGeom>
        </p:spPr>
      </p:pic>
      <p:pic>
        <p:nvPicPr>
          <p:cNvPr id="89" name="Picture 88"/>
          <p:cNvPicPr>
            <a:picLocks noChangeAspect="1"/>
          </p:cNvPicPr>
          <p:nvPr/>
        </p:nvPicPr>
        <p:blipFill>
          <a:blip r:embed="rId18" cstate="email">
            <a:extLst>
              <a:ext uri="{28A0092B-C50C-407E-A947-70E740481C1C}">
                <a14:useLocalDpi xmlns:a14="http://schemas.microsoft.com/office/drawing/2010/main"/>
              </a:ext>
            </a:extLst>
          </a:blip>
          <a:stretch>
            <a:fillRect/>
          </a:stretch>
        </p:blipFill>
        <p:spPr>
          <a:xfrm>
            <a:off x="6211612" y="19486"/>
            <a:ext cx="789555" cy="401638"/>
          </a:xfrm>
          <a:prstGeom prst="rect">
            <a:avLst/>
          </a:prstGeom>
        </p:spPr>
      </p:pic>
      <p:pic>
        <p:nvPicPr>
          <p:cNvPr id="93" name="Picture 92"/>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7316790" y="63500"/>
            <a:ext cx="554740" cy="282190"/>
          </a:xfrm>
          <a:prstGeom prst="rect">
            <a:avLst/>
          </a:prstGeom>
        </p:spPr>
      </p:pic>
      <p:pic>
        <p:nvPicPr>
          <p:cNvPr id="19" name="Picture 18"/>
          <p:cNvPicPr>
            <a:picLocks noChangeAspect="1"/>
          </p:cNvPicPr>
          <p:nvPr/>
        </p:nvPicPr>
        <p:blipFill>
          <a:blip r:embed="rId20" cstate="email">
            <a:extLst>
              <a:ext uri="{28A0092B-C50C-407E-A947-70E740481C1C}">
                <a14:useLocalDpi xmlns:a14="http://schemas.microsoft.com/office/drawing/2010/main"/>
              </a:ext>
            </a:extLst>
          </a:blip>
          <a:stretch>
            <a:fillRect/>
          </a:stretch>
        </p:blipFill>
        <p:spPr>
          <a:xfrm>
            <a:off x="466858" y="550400"/>
            <a:ext cx="900914" cy="351300"/>
          </a:xfrm>
          <a:prstGeom prst="rect">
            <a:avLst/>
          </a:prstGeom>
        </p:spPr>
      </p:pic>
      <p:pic>
        <p:nvPicPr>
          <p:cNvPr id="94" name="Picture 93"/>
          <p:cNvPicPr>
            <a:picLocks noChangeAspect="1"/>
          </p:cNvPicPr>
          <p:nvPr/>
        </p:nvPicPr>
        <p:blipFill>
          <a:blip r:embed="rId21" cstate="email">
            <a:extLst>
              <a:ext uri="{28A0092B-C50C-407E-A947-70E740481C1C}">
                <a14:useLocalDpi xmlns:a14="http://schemas.microsoft.com/office/drawing/2010/main"/>
              </a:ext>
            </a:extLst>
          </a:blip>
          <a:stretch>
            <a:fillRect/>
          </a:stretch>
        </p:blipFill>
        <p:spPr>
          <a:xfrm>
            <a:off x="5063373" y="78224"/>
            <a:ext cx="879370" cy="342900"/>
          </a:xfrm>
          <a:prstGeom prst="rect">
            <a:avLst/>
          </a:prstGeom>
        </p:spPr>
      </p:pic>
      <p:pic>
        <p:nvPicPr>
          <p:cNvPr id="95" name="Picture 94"/>
          <p:cNvPicPr>
            <a:picLocks noChangeAspect="1"/>
          </p:cNvPicPr>
          <p:nvPr/>
        </p:nvPicPr>
        <p:blipFill>
          <a:blip r:embed="rId22" cstate="email">
            <a:extLst>
              <a:ext uri="{28A0092B-C50C-407E-A947-70E740481C1C}">
                <a14:useLocalDpi xmlns:a14="http://schemas.microsoft.com/office/drawing/2010/main"/>
              </a:ext>
            </a:extLst>
          </a:blip>
          <a:stretch>
            <a:fillRect/>
          </a:stretch>
        </p:blipFill>
        <p:spPr>
          <a:xfrm>
            <a:off x="7300946" y="395142"/>
            <a:ext cx="570582" cy="222491"/>
          </a:xfrm>
          <a:prstGeom prst="rect">
            <a:avLst/>
          </a:prstGeom>
        </p:spPr>
      </p:pic>
      <p:pic>
        <p:nvPicPr>
          <p:cNvPr id="20" name="Picture 19"/>
          <p:cNvPicPr>
            <a:picLocks noChangeAspect="1"/>
          </p:cNvPicPr>
          <p:nvPr/>
        </p:nvPicPr>
        <p:blipFill>
          <a:blip r:embed="rId23" cstate="email">
            <a:extLst>
              <a:ext uri="{28A0092B-C50C-407E-A947-70E740481C1C}">
                <a14:useLocalDpi xmlns:a14="http://schemas.microsoft.com/office/drawing/2010/main"/>
              </a:ext>
            </a:extLst>
          </a:blip>
          <a:stretch>
            <a:fillRect/>
          </a:stretch>
        </p:blipFill>
        <p:spPr>
          <a:xfrm>
            <a:off x="4190999" y="527414"/>
            <a:ext cx="789555" cy="453006"/>
          </a:xfrm>
          <a:prstGeom prst="rect">
            <a:avLst/>
          </a:prstGeom>
        </p:spPr>
      </p:pic>
      <p:pic>
        <p:nvPicPr>
          <p:cNvPr id="22" name="Picture 21"/>
          <p:cNvPicPr>
            <a:picLocks noChangeAspect="1"/>
          </p:cNvPicPr>
          <p:nvPr/>
        </p:nvPicPr>
        <p:blipFill>
          <a:blip r:embed="rId24" cstate="email">
            <a:extLst>
              <a:ext uri="{28A0092B-C50C-407E-A947-70E740481C1C}">
                <a14:useLocalDpi xmlns:a14="http://schemas.microsoft.com/office/drawing/2010/main"/>
              </a:ext>
            </a:extLst>
          </a:blip>
          <a:stretch>
            <a:fillRect/>
          </a:stretch>
        </p:blipFill>
        <p:spPr>
          <a:xfrm>
            <a:off x="5089806" y="506388"/>
            <a:ext cx="871625" cy="435845"/>
          </a:xfrm>
          <a:prstGeom prst="rect">
            <a:avLst/>
          </a:prstGeom>
        </p:spPr>
      </p:pic>
      <p:pic>
        <p:nvPicPr>
          <p:cNvPr id="96" name="Picture 95"/>
          <p:cNvPicPr>
            <a:picLocks noChangeAspect="1"/>
          </p:cNvPicPr>
          <p:nvPr/>
        </p:nvPicPr>
        <p:blipFill>
          <a:blip r:embed="rId25" cstate="email">
            <a:extLst>
              <a:ext uri="{28A0092B-C50C-407E-A947-70E740481C1C}">
                <a14:useLocalDpi xmlns:a14="http://schemas.microsoft.com/office/drawing/2010/main"/>
              </a:ext>
            </a:extLst>
          </a:blip>
          <a:stretch>
            <a:fillRect/>
          </a:stretch>
        </p:blipFill>
        <p:spPr>
          <a:xfrm>
            <a:off x="7882269" y="407873"/>
            <a:ext cx="423532" cy="211782"/>
          </a:xfrm>
          <a:prstGeom prst="rect">
            <a:avLst/>
          </a:prstGeom>
        </p:spPr>
      </p:pic>
      <p:sp>
        <p:nvSpPr>
          <p:cNvPr id="97" name="Text Box 40"/>
          <p:cNvSpPr txBox="1">
            <a:spLocks noChangeArrowheads="1"/>
          </p:cNvSpPr>
          <p:nvPr/>
        </p:nvSpPr>
        <p:spPr bwMode="auto">
          <a:xfrm>
            <a:off x="8064794" y="4219545"/>
            <a:ext cx="1252537" cy="400110"/>
          </a:xfrm>
          <a:prstGeom prst="rect">
            <a:avLst/>
          </a:prstGeom>
          <a:noFill/>
          <a:ln w="9525">
            <a:noFill/>
            <a:miter lim="800000"/>
            <a:headEnd/>
            <a:tailEnd/>
          </a:ln>
          <a:effectLst>
            <a:outerShdw dist="35921" dir="2700000" algn="ctr" rotWithShape="0">
              <a:schemeClr val="tx1"/>
            </a:outerShdw>
          </a:effectLst>
        </p:spPr>
        <p:txBody>
          <a:bodyPr>
            <a:spAutoFit/>
          </a:bodyPr>
          <a:lstStyle/>
          <a:p>
            <a:pPr algn="ctr">
              <a:defRPr/>
            </a:pPr>
            <a:r>
              <a:rPr lang="en-US" sz="1000" b="1" dirty="0">
                <a:solidFill>
                  <a:schemeClr val="bg1"/>
                </a:solidFill>
                <a:latin typeface="Lucida Grande" pitchFamily="27" charset="0"/>
                <a:ea typeface="ＭＳ Ｐゴシック" pitchFamily="27" charset="-128"/>
                <a:cs typeface="ＭＳ Ｐゴシック" pitchFamily="27" charset="-128"/>
              </a:rPr>
              <a:t>Mars sample</a:t>
            </a:r>
          </a:p>
          <a:p>
            <a:pPr algn="ctr">
              <a:defRPr/>
            </a:pPr>
            <a:r>
              <a:rPr lang="en-US" sz="1000" b="1" dirty="0">
                <a:solidFill>
                  <a:schemeClr val="bg1"/>
                </a:solidFill>
                <a:latin typeface="Lucida Grande" pitchFamily="27" charset="0"/>
                <a:ea typeface="ＭＳ Ｐゴシック" pitchFamily="27" charset="-128"/>
                <a:cs typeface="ＭＳ Ｐゴシック" pitchFamily="27" charset="-128"/>
              </a:rPr>
              <a:t>return</a:t>
            </a:r>
          </a:p>
        </p:txBody>
      </p:sp>
      <p:pic>
        <p:nvPicPr>
          <p:cNvPr id="17" name="Picture 16"/>
          <p:cNvPicPr>
            <a:picLocks noChangeAspect="1"/>
          </p:cNvPicPr>
          <p:nvPr/>
        </p:nvPicPr>
        <p:blipFill>
          <a:blip r:embed="rId26" cstate="email">
            <a:extLst>
              <a:ext uri="{28A0092B-C50C-407E-A947-70E740481C1C}">
                <a14:useLocalDpi xmlns:a14="http://schemas.microsoft.com/office/drawing/2010/main"/>
              </a:ext>
            </a:extLst>
          </a:blip>
          <a:stretch>
            <a:fillRect/>
          </a:stretch>
        </p:blipFill>
        <p:spPr>
          <a:xfrm>
            <a:off x="7216110" y="2368721"/>
            <a:ext cx="1025266" cy="773975"/>
          </a:xfrm>
          <a:prstGeom prst="rect">
            <a:avLst/>
          </a:prstGeom>
        </p:spPr>
      </p:pic>
      <p:sp>
        <p:nvSpPr>
          <p:cNvPr id="98" name="Text Box 35"/>
          <p:cNvSpPr txBox="1">
            <a:spLocks noChangeArrowheads="1"/>
          </p:cNvSpPr>
          <p:nvPr/>
        </p:nvSpPr>
        <p:spPr bwMode="auto">
          <a:xfrm>
            <a:off x="7173276" y="2027197"/>
            <a:ext cx="1201738" cy="400110"/>
          </a:xfrm>
          <a:prstGeom prst="rect">
            <a:avLst/>
          </a:prstGeom>
          <a:noFill/>
          <a:ln w="9525">
            <a:noFill/>
            <a:miter lim="800000"/>
            <a:headEnd/>
            <a:tailEnd/>
          </a:ln>
          <a:effectLst>
            <a:outerShdw dist="25399" dir="2700000" algn="ctr" rotWithShape="0">
              <a:schemeClr val="tx1"/>
            </a:outerShdw>
          </a:effectLst>
        </p:spPr>
        <p:txBody>
          <a:bodyPr>
            <a:prstTxWarp prst="textNoShape">
              <a:avLst/>
            </a:prstTxWarp>
            <a:spAutoFit/>
          </a:bodyPr>
          <a:lstStyle/>
          <a:p>
            <a:pPr>
              <a:defRPr/>
            </a:pPr>
            <a:r>
              <a:rPr lang="en-US" sz="1000" b="1" dirty="0">
                <a:solidFill>
                  <a:srgbClr val="FFFFFF"/>
                </a:solidFill>
                <a:latin typeface="Times" charset="0"/>
              </a:rPr>
              <a:t>UAE-Hope Orbiter</a:t>
            </a:r>
          </a:p>
        </p:txBody>
      </p:sp>
      <p:pic>
        <p:nvPicPr>
          <p:cNvPr id="23" name="Picture 22"/>
          <p:cNvPicPr>
            <a:picLocks noChangeAspect="1"/>
          </p:cNvPicPr>
          <p:nvPr/>
        </p:nvPicPr>
        <p:blipFill>
          <a:blip r:embed="rId27" cstate="email">
            <a:extLst>
              <a:ext uri="{28A0092B-C50C-407E-A947-70E740481C1C}">
                <a14:useLocalDpi xmlns:a14="http://schemas.microsoft.com/office/drawing/2010/main"/>
              </a:ext>
            </a:extLst>
          </a:blip>
          <a:stretch>
            <a:fillRect/>
          </a:stretch>
        </p:blipFill>
        <p:spPr>
          <a:xfrm>
            <a:off x="7300029" y="651634"/>
            <a:ext cx="584201" cy="290599"/>
          </a:xfrm>
          <a:prstGeom prst="rect">
            <a:avLst/>
          </a:prstGeom>
        </p:spPr>
      </p:pic>
      <p:pic>
        <p:nvPicPr>
          <p:cNvPr id="24" name="Picture 23"/>
          <p:cNvPicPr>
            <a:picLocks noChangeAspect="1"/>
          </p:cNvPicPr>
          <p:nvPr/>
        </p:nvPicPr>
        <p:blipFill>
          <a:blip r:embed="rId28" cstate="email">
            <a:extLst>
              <a:ext uri="{28A0092B-C50C-407E-A947-70E740481C1C}">
                <a14:useLocalDpi xmlns:a14="http://schemas.microsoft.com/office/drawing/2010/main"/>
              </a:ext>
            </a:extLst>
          </a:blip>
          <a:stretch>
            <a:fillRect/>
          </a:stretch>
        </p:blipFill>
        <p:spPr>
          <a:xfrm>
            <a:off x="6055856" y="3693545"/>
            <a:ext cx="1011435" cy="813343"/>
          </a:xfrm>
          <a:prstGeom prst="rect">
            <a:avLst/>
          </a:prstGeom>
        </p:spPr>
      </p:pic>
      <p:sp>
        <p:nvSpPr>
          <p:cNvPr id="100" name="Text Box 35"/>
          <p:cNvSpPr txBox="1">
            <a:spLocks noChangeArrowheads="1"/>
          </p:cNvSpPr>
          <p:nvPr/>
        </p:nvSpPr>
        <p:spPr bwMode="auto">
          <a:xfrm>
            <a:off x="6055857" y="3276312"/>
            <a:ext cx="1201738" cy="400110"/>
          </a:xfrm>
          <a:prstGeom prst="rect">
            <a:avLst/>
          </a:prstGeom>
          <a:noFill/>
          <a:ln w="9525">
            <a:noFill/>
            <a:miter lim="800000"/>
            <a:headEnd/>
            <a:tailEnd/>
          </a:ln>
          <a:effectLst>
            <a:outerShdw dist="25399" dir="2700000" algn="ctr" rotWithShape="0">
              <a:schemeClr val="tx1"/>
            </a:outerShdw>
          </a:effectLst>
        </p:spPr>
        <p:txBody>
          <a:bodyPr>
            <a:prstTxWarp prst="textNoShape">
              <a:avLst/>
            </a:prstTxWarp>
            <a:spAutoFit/>
          </a:bodyPr>
          <a:lstStyle/>
          <a:p>
            <a:pPr>
              <a:defRPr/>
            </a:pPr>
            <a:r>
              <a:rPr lang="en-US" sz="1000" b="1" dirty="0">
                <a:solidFill>
                  <a:srgbClr val="FFFFFF"/>
                </a:solidFill>
                <a:latin typeface="Times" charset="0"/>
              </a:rPr>
              <a:t>Space-X -</a:t>
            </a:r>
          </a:p>
          <a:p>
            <a:pPr>
              <a:defRPr/>
            </a:pPr>
            <a:r>
              <a:rPr lang="en-US" sz="1000" b="1" dirty="0">
                <a:solidFill>
                  <a:srgbClr val="FFFFFF"/>
                </a:solidFill>
                <a:latin typeface="Times" charset="0"/>
              </a:rPr>
              <a:t>Red Dragon?</a:t>
            </a:r>
          </a:p>
        </p:txBody>
      </p:sp>
      <p:pic>
        <p:nvPicPr>
          <p:cNvPr id="101" name="Picture 100"/>
          <p:cNvPicPr>
            <a:picLocks noChangeAspect="1"/>
          </p:cNvPicPr>
          <p:nvPr/>
        </p:nvPicPr>
        <p:blipFill>
          <a:blip r:embed="rId18" cstate="email">
            <a:extLst>
              <a:ext uri="{28A0092B-C50C-407E-A947-70E740481C1C}">
                <a14:useLocalDpi xmlns:a14="http://schemas.microsoft.com/office/drawing/2010/main"/>
              </a:ext>
            </a:extLst>
          </a:blip>
          <a:stretch>
            <a:fillRect/>
          </a:stretch>
        </p:blipFill>
        <p:spPr>
          <a:xfrm>
            <a:off x="4191001" y="82986"/>
            <a:ext cx="789555" cy="401638"/>
          </a:xfrm>
          <a:prstGeom prst="rect">
            <a:avLst/>
          </a:prstGeom>
        </p:spPr>
      </p:pic>
      <p:pic>
        <p:nvPicPr>
          <p:cNvPr id="25" name="Picture 24"/>
          <p:cNvPicPr>
            <a:picLocks noChangeAspect="1"/>
          </p:cNvPicPr>
          <p:nvPr/>
        </p:nvPicPr>
        <p:blipFill>
          <a:blip r:embed="rId29" cstate="email">
            <a:extLst>
              <a:ext uri="{28A0092B-C50C-407E-A947-70E740481C1C}">
                <a14:useLocalDpi xmlns:a14="http://schemas.microsoft.com/office/drawing/2010/main"/>
              </a:ext>
            </a:extLst>
          </a:blip>
          <a:stretch>
            <a:fillRect/>
          </a:stretch>
        </p:blipFill>
        <p:spPr>
          <a:xfrm>
            <a:off x="7882269" y="60443"/>
            <a:ext cx="434272" cy="287705"/>
          </a:xfrm>
          <a:prstGeom prst="rect">
            <a:avLst/>
          </a:prstGeom>
        </p:spPr>
      </p:pic>
      <p:sp>
        <p:nvSpPr>
          <p:cNvPr id="102" name="Text Box 35"/>
          <p:cNvSpPr txBox="1">
            <a:spLocks noChangeArrowheads="1"/>
          </p:cNvSpPr>
          <p:nvPr/>
        </p:nvSpPr>
        <p:spPr bwMode="auto">
          <a:xfrm>
            <a:off x="7225170" y="1544638"/>
            <a:ext cx="1201738" cy="400110"/>
          </a:xfrm>
          <a:prstGeom prst="rect">
            <a:avLst/>
          </a:prstGeom>
          <a:noFill/>
          <a:ln w="9525">
            <a:noFill/>
            <a:miter lim="800000"/>
            <a:headEnd/>
            <a:tailEnd/>
          </a:ln>
          <a:effectLst>
            <a:outerShdw dist="25399" dir="2700000" algn="ctr" rotWithShape="0">
              <a:schemeClr val="tx1"/>
            </a:outerShdw>
          </a:effectLst>
        </p:spPr>
        <p:txBody>
          <a:bodyPr>
            <a:prstTxWarp prst="textNoShape">
              <a:avLst/>
            </a:prstTxWarp>
            <a:spAutoFit/>
          </a:bodyPr>
          <a:lstStyle/>
          <a:p>
            <a:pPr>
              <a:defRPr/>
            </a:pPr>
            <a:r>
              <a:rPr lang="en-US" sz="1000" b="1" dirty="0">
                <a:solidFill>
                  <a:srgbClr val="FFFFFF"/>
                </a:solidFill>
                <a:latin typeface="Times" charset="0"/>
              </a:rPr>
              <a:t>China -</a:t>
            </a:r>
          </a:p>
          <a:p>
            <a:pPr>
              <a:defRPr/>
            </a:pPr>
            <a:r>
              <a:rPr lang="en-US" sz="1000" b="1" dirty="0">
                <a:solidFill>
                  <a:srgbClr val="FFFFFF"/>
                </a:solidFill>
                <a:latin typeface="Times" charset="0"/>
              </a:rPr>
              <a:t>orbiter/rover?</a:t>
            </a:r>
          </a:p>
        </p:txBody>
      </p:sp>
    </p:spTree>
    <p:extLst>
      <p:ext uri="{BB962C8B-B14F-4D97-AF65-F5344CB8AC3E}">
        <p14:creationId xmlns:p14="http://schemas.microsoft.com/office/powerpoint/2010/main" val="12080852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Ancient Features Indicate Abundant, Stable Water</a:t>
            </a:r>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2422" y="1991147"/>
            <a:ext cx="1600984" cy="1243761"/>
          </a:xfrm>
          <a:prstGeom prst="rect">
            <a:avLst/>
          </a:prstGeom>
        </p:spPr>
      </p:pic>
      <p:sp>
        <p:nvSpPr>
          <p:cNvPr id="5" name="TextBox 4"/>
          <p:cNvSpPr txBox="1"/>
          <p:nvPr/>
        </p:nvSpPr>
        <p:spPr>
          <a:xfrm>
            <a:off x="604898" y="3234906"/>
            <a:ext cx="1041102" cy="253916"/>
          </a:xfrm>
          <a:prstGeom prst="rect">
            <a:avLst/>
          </a:prstGeom>
          <a:noFill/>
        </p:spPr>
        <p:txBody>
          <a:bodyPr wrap="none" rtlCol="0">
            <a:spAutoFit/>
          </a:bodyPr>
          <a:lstStyle/>
          <a:p>
            <a:r>
              <a:rPr lang="en-US" sz="1050" dirty="0"/>
              <a:t>valley networks</a:t>
            </a:r>
          </a:p>
        </p:txBody>
      </p:sp>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80652" y="1653790"/>
            <a:ext cx="1534783" cy="1581116"/>
          </a:xfrm>
          <a:prstGeom prst="rect">
            <a:avLst/>
          </a:prstGeom>
        </p:spPr>
      </p:pic>
      <p:sp>
        <p:nvSpPr>
          <p:cNvPr id="7" name="TextBox 6"/>
          <p:cNvSpPr txBox="1"/>
          <p:nvPr/>
        </p:nvSpPr>
        <p:spPr>
          <a:xfrm>
            <a:off x="2601105" y="3302042"/>
            <a:ext cx="1121709" cy="253916"/>
          </a:xfrm>
          <a:prstGeom prst="rect">
            <a:avLst/>
          </a:prstGeom>
          <a:noFill/>
        </p:spPr>
        <p:txBody>
          <a:bodyPr wrap="none" rtlCol="0">
            <a:spAutoFit/>
          </a:bodyPr>
          <a:lstStyle/>
          <a:p>
            <a:r>
              <a:rPr lang="en-US" sz="1050" dirty="0"/>
              <a:t>outflow channels</a:t>
            </a:r>
          </a:p>
        </p:txBody>
      </p:sp>
      <p:pic>
        <p:nvPicPr>
          <p:cNvPr id="8" name="Pictur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94420" y="4122060"/>
            <a:ext cx="2092026" cy="1593602"/>
          </a:xfrm>
          <a:prstGeom prst="rect">
            <a:avLst/>
          </a:prstGeom>
        </p:spPr>
      </p:pic>
      <p:sp>
        <p:nvSpPr>
          <p:cNvPr id="9" name="TextBox 8"/>
          <p:cNvSpPr txBox="1"/>
          <p:nvPr/>
        </p:nvSpPr>
        <p:spPr>
          <a:xfrm>
            <a:off x="3276777" y="5715662"/>
            <a:ext cx="818807" cy="253916"/>
          </a:xfrm>
          <a:prstGeom prst="rect">
            <a:avLst/>
          </a:prstGeom>
          <a:noFill/>
        </p:spPr>
        <p:txBody>
          <a:bodyPr wrap="none" rtlCol="0">
            <a:spAutoFit/>
          </a:bodyPr>
          <a:lstStyle/>
          <a:p>
            <a:r>
              <a:rPr lang="en-US" sz="1050" dirty="0"/>
              <a:t>crater lakes</a:t>
            </a:r>
          </a:p>
        </p:txBody>
      </p:sp>
      <p:pic>
        <p:nvPicPr>
          <p:cNvPr id="10" name="Picture 9"/>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42356" y="1637733"/>
            <a:ext cx="3644444" cy="4130371"/>
          </a:xfrm>
          <a:prstGeom prst="rect">
            <a:avLst/>
          </a:prstGeom>
        </p:spPr>
      </p:pic>
      <p:sp>
        <p:nvSpPr>
          <p:cNvPr id="11" name="TextBox 10"/>
          <p:cNvSpPr txBox="1"/>
          <p:nvPr/>
        </p:nvSpPr>
        <p:spPr>
          <a:xfrm>
            <a:off x="6672889" y="6050034"/>
            <a:ext cx="513933" cy="253916"/>
          </a:xfrm>
          <a:prstGeom prst="rect">
            <a:avLst/>
          </a:prstGeom>
          <a:noFill/>
        </p:spPr>
        <p:txBody>
          <a:bodyPr wrap="square" rtlCol="0">
            <a:spAutoFit/>
          </a:bodyPr>
          <a:lstStyle/>
          <a:p>
            <a:r>
              <a:rPr lang="en-US" sz="1050" dirty="0"/>
              <a:t>deltas</a:t>
            </a:r>
          </a:p>
        </p:txBody>
      </p:sp>
      <p:pic>
        <p:nvPicPr>
          <p:cNvPr id="12" name="Picture 1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95177" y="3793622"/>
            <a:ext cx="2156484" cy="2175956"/>
          </a:xfrm>
          <a:prstGeom prst="rect">
            <a:avLst/>
          </a:prstGeom>
        </p:spPr>
      </p:pic>
      <p:sp>
        <p:nvSpPr>
          <p:cNvPr id="13" name="TextBox 12"/>
          <p:cNvSpPr txBox="1"/>
          <p:nvPr/>
        </p:nvSpPr>
        <p:spPr>
          <a:xfrm>
            <a:off x="-20847" y="6176992"/>
            <a:ext cx="2628854" cy="253916"/>
          </a:xfrm>
          <a:prstGeom prst="rect">
            <a:avLst/>
          </a:prstGeom>
          <a:noFill/>
        </p:spPr>
        <p:txBody>
          <a:bodyPr wrap="none" rtlCol="0">
            <a:spAutoFit/>
          </a:bodyPr>
          <a:lstStyle/>
          <a:p>
            <a:r>
              <a:rPr lang="en-US" sz="1050" dirty="0"/>
              <a:t>possible shoreline of ancient northern ocean</a:t>
            </a:r>
          </a:p>
        </p:txBody>
      </p:sp>
    </p:spTree>
    <p:extLst>
      <p:ext uri="{BB962C8B-B14F-4D97-AF65-F5344CB8AC3E}">
        <p14:creationId xmlns:p14="http://schemas.microsoft.com/office/powerpoint/2010/main" val="25812819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nasa-mars-rover-curiosity-an-iconic-representation-of-the-rover-created-by-jpl.jpeg"/>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t="-2321" r="-1694" b="-2478"/>
          <a:stretch/>
        </p:blipFill>
        <p:spPr>
          <a:xfrm>
            <a:off x="174970" y="5947831"/>
            <a:ext cx="982140" cy="771971"/>
          </a:xfrm>
        </p:spPr>
      </p:pic>
      <p:sp>
        <p:nvSpPr>
          <p:cNvPr id="7" name="TextBox 6"/>
          <p:cNvSpPr txBox="1"/>
          <p:nvPr/>
        </p:nvSpPr>
        <p:spPr>
          <a:xfrm>
            <a:off x="1255327" y="6076252"/>
            <a:ext cx="6660463"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FFFF"/>
                </a:solidFill>
                <a:effectLst/>
                <a:uLnTx/>
                <a:uFillTx/>
                <a:latin typeface="Arial"/>
                <a:ea typeface="+mn-ea"/>
                <a:cs typeface="Arial"/>
              </a:rPr>
              <a:t>Curiosity’s Science Objectives</a:t>
            </a:r>
          </a:p>
        </p:txBody>
      </p:sp>
      <p:pic>
        <p:nvPicPr>
          <p:cNvPr id="11" name="Picture 10" descr="PIA14156crop.jpg"/>
          <p:cNvPicPr>
            <a:picLocks noChangeAspect="1"/>
          </p:cNvPicPr>
          <p:nvPr/>
        </p:nvPicPr>
        <p:blipFill rotWithShape="1">
          <a:blip r:embed="rId4" cstate="screen">
            <a:extLst>
              <a:ext uri="{BEBA8EAE-BF5A-486C-A8C5-ECC9F3942E4B}">
                <a14:imgProps xmlns:a14="http://schemas.microsoft.com/office/drawing/2010/main">
                  <a14:imgLayer r:embed="rId5">
                    <a14:imgEffect>
                      <a14:brightnessContrast bright="10000"/>
                    </a14:imgEffect>
                  </a14:imgLayer>
                </a14:imgProps>
              </a:ext>
              <a:ext uri="{28A0092B-C50C-407E-A947-70E740481C1C}">
                <a14:useLocalDpi xmlns:a14="http://schemas.microsoft.com/office/drawing/2010/main"/>
              </a:ext>
            </a:extLst>
          </a:blip>
          <a:srcRect/>
          <a:stretch/>
        </p:blipFill>
        <p:spPr>
          <a:xfrm>
            <a:off x="586172" y="0"/>
            <a:ext cx="7937500" cy="5851981"/>
          </a:xfrm>
          <a:prstGeom prst="rect">
            <a:avLst/>
          </a:prstGeom>
        </p:spPr>
      </p:pic>
      <p:sp>
        <p:nvSpPr>
          <p:cNvPr id="8" name="TextBox 7"/>
          <p:cNvSpPr txBox="1"/>
          <p:nvPr/>
        </p:nvSpPr>
        <p:spPr>
          <a:xfrm>
            <a:off x="6951980" y="5566168"/>
            <a:ext cx="1585060" cy="276999"/>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Calibri"/>
                <a:ea typeface="+mn-ea"/>
                <a:cs typeface="+mn-cs"/>
              </a:rPr>
              <a:t>NASA/JPL-Caltech</a:t>
            </a:r>
          </a:p>
        </p:txBody>
      </p:sp>
      <p:sp>
        <p:nvSpPr>
          <p:cNvPr id="12" name="Text Box 3"/>
          <p:cNvSpPr txBox="1">
            <a:spLocks noChangeArrowheads="1"/>
          </p:cNvSpPr>
          <p:nvPr/>
        </p:nvSpPr>
        <p:spPr bwMode="auto">
          <a:xfrm>
            <a:off x="617753" y="32600"/>
            <a:ext cx="7620000" cy="769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9" tIns="45714" rIns="91429" bIns="45714">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defTabSz="4556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4556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4556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455613"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l" defTabSz="457200" rtl="0" eaLnBrk="1" fontAlgn="auto" latinLnBrk="0" hangingPunct="1">
              <a:lnSpc>
                <a:spcPct val="100000"/>
              </a:lnSpc>
              <a:spcBef>
                <a:spcPct val="30000"/>
              </a:spcBef>
              <a:spcAft>
                <a:spcPct val="30000"/>
              </a:spcAft>
              <a:buClrTx/>
              <a:buSzTx/>
              <a:buFont typeface="Times" charset="0"/>
              <a:buNone/>
              <a:tabLst/>
              <a:defRPr/>
            </a:pPr>
            <a:r>
              <a:rPr kumimoji="0" lang="en-US" sz="2200" b="1" i="0" u="none" strike="noStrike" kern="1200" cap="none" spc="0" normalizeH="0" baseline="0" noProof="0" dirty="0">
                <a:ln>
                  <a:noFill/>
                </a:ln>
                <a:solidFill>
                  <a:srgbClr val="C0504D">
                    <a:lumMod val="50000"/>
                  </a:srgbClr>
                </a:solidFill>
                <a:effectLst/>
                <a:uLnTx/>
                <a:uFillTx/>
                <a:latin typeface="Calibri" charset="0"/>
                <a:ea typeface="ＭＳ Ｐゴシック" charset="0"/>
                <a:cs typeface="Calibri" charset="0"/>
              </a:rPr>
              <a:t>Curiosity’</a:t>
            </a:r>
            <a:r>
              <a:rPr kumimoji="0" lang="en-US" altLang="ja-JP" sz="2200" b="1" i="0" u="none" strike="noStrike" kern="1200" cap="none" spc="0" normalizeH="0" baseline="0" noProof="0" dirty="0">
                <a:ln>
                  <a:noFill/>
                </a:ln>
                <a:solidFill>
                  <a:srgbClr val="C0504D">
                    <a:lumMod val="50000"/>
                  </a:srgbClr>
                </a:solidFill>
                <a:effectLst/>
                <a:uLnTx/>
                <a:uFillTx/>
                <a:latin typeface="Calibri" charset="0"/>
                <a:ea typeface="ＭＳ Ｐゴシック" charset="0"/>
                <a:cs typeface="Calibri" charset="0"/>
              </a:rPr>
              <a:t>s primary scientific goal is to explore a local region on Mars’ surface as a potential habitat for life, past or present</a:t>
            </a:r>
            <a:endParaRPr kumimoji="0" lang="en-US" sz="2200" b="1" i="0" u="none" strike="noStrike" kern="1200" cap="none" spc="0" normalizeH="0" baseline="0" noProof="0" dirty="0">
              <a:ln>
                <a:noFill/>
              </a:ln>
              <a:solidFill>
                <a:srgbClr val="C0504D">
                  <a:lumMod val="50000"/>
                </a:srgbClr>
              </a:solidFill>
              <a:effectLst/>
              <a:uLnTx/>
              <a:uFillTx/>
              <a:latin typeface="Calibri" charset="0"/>
              <a:ea typeface="ＭＳ Ｐゴシック" charset="0"/>
              <a:cs typeface="Calibri" charset="0"/>
            </a:endParaRPr>
          </a:p>
        </p:txBody>
      </p:sp>
      <p:sp>
        <p:nvSpPr>
          <p:cNvPr id="13" name="Text Box 3"/>
          <p:cNvSpPr txBox="1">
            <a:spLocks noChangeArrowheads="1"/>
          </p:cNvSpPr>
          <p:nvPr/>
        </p:nvSpPr>
        <p:spPr bwMode="auto">
          <a:xfrm>
            <a:off x="628608" y="883200"/>
            <a:ext cx="3105520" cy="208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9" tIns="45714" rIns="91429" bIns="45714">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defTabSz="45561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45561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45561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455613" eaLnBrk="0" fontAlgn="base" hangingPunct="0">
              <a:spcBef>
                <a:spcPct val="0"/>
              </a:spcBef>
              <a:spcAft>
                <a:spcPct val="0"/>
              </a:spcAft>
              <a:defRPr sz="2400">
                <a:solidFill>
                  <a:schemeClr val="tx1"/>
                </a:solidFill>
                <a:latin typeface="Arial" charset="0"/>
                <a:ea typeface="ＭＳ Ｐゴシック" charset="0"/>
              </a:defRPr>
            </a:lvl9pPr>
          </a:lstStyle>
          <a:p>
            <a:pPr marL="228600" marR="0" lvl="0" indent="-228600" algn="l" defTabSz="457200" rtl="0" eaLnBrk="1" fontAlgn="auto" latinLnBrk="0" hangingPunct="1">
              <a:lnSpc>
                <a:spcPct val="100000"/>
              </a:lnSpc>
              <a:spcBef>
                <a:spcPts val="0"/>
              </a:spcBef>
              <a:spcAft>
                <a:spcPts val="192"/>
              </a:spcAft>
              <a:buClrTx/>
              <a:buSzTx/>
              <a:buFont typeface="Arial"/>
              <a:buChar char="•"/>
              <a:tabLst/>
              <a:defRPr/>
            </a:pPr>
            <a:r>
              <a:rPr kumimoji="0" lang="en-US" sz="1800" b="1" i="0" u="none" strike="noStrike" kern="1200" cap="none" spc="0" normalizeH="0" baseline="0" noProof="0" dirty="0">
                <a:ln>
                  <a:noFill/>
                </a:ln>
                <a:solidFill>
                  <a:srgbClr val="632523"/>
                </a:solidFill>
                <a:effectLst/>
                <a:uLnTx/>
                <a:uFillTx/>
                <a:latin typeface="Calibri" charset="0"/>
                <a:ea typeface="ＭＳ Ｐゴシック" charset="0"/>
                <a:cs typeface="Calibri" charset="0"/>
              </a:rPr>
              <a:t>Could life have existed there?</a:t>
            </a:r>
          </a:p>
          <a:p>
            <a:pPr marL="228600" marR="0" lvl="0" indent="-228600" algn="l" defTabSz="457200" rtl="0" eaLnBrk="1" fontAlgn="auto" latinLnBrk="0" hangingPunct="1">
              <a:lnSpc>
                <a:spcPct val="100000"/>
              </a:lnSpc>
              <a:spcBef>
                <a:spcPts val="0"/>
              </a:spcBef>
              <a:spcAft>
                <a:spcPts val="192"/>
              </a:spcAft>
              <a:buClrTx/>
              <a:buSzTx/>
              <a:buFont typeface="Arial"/>
              <a:buChar char="•"/>
              <a:tabLst/>
              <a:defRPr/>
            </a:pPr>
            <a:r>
              <a:rPr kumimoji="0" lang="en-US" sz="1800" b="1" i="0" u="none" strike="noStrike" kern="1200" cap="none" spc="0" normalizeH="0" baseline="0" noProof="0" dirty="0">
                <a:ln>
                  <a:noFill/>
                </a:ln>
                <a:solidFill>
                  <a:srgbClr val="632523"/>
                </a:solidFill>
                <a:effectLst/>
                <a:uLnTx/>
                <a:uFillTx/>
                <a:latin typeface="Calibri" charset="0"/>
                <a:ea typeface="ＭＳ Ｐゴシック" charset="0"/>
                <a:cs typeface="Calibri" charset="0"/>
              </a:rPr>
              <a:t>Geological history and role of water</a:t>
            </a:r>
          </a:p>
          <a:p>
            <a:pPr marL="228600" marR="0" lvl="0" indent="-228600" algn="l" defTabSz="457200" rtl="0" eaLnBrk="1" fontAlgn="auto" latinLnBrk="0" hangingPunct="1">
              <a:lnSpc>
                <a:spcPct val="100000"/>
              </a:lnSpc>
              <a:spcBef>
                <a:spcPts val="0"/>
              </a:spcBef>
              <a:spcAft>
                <a:spcPts val="192"/>
              </a:spcAft>
              <a:buClrTx/>
              <a:buSzTx/>
              <a:buFont typeface="Arial"/>
              <a:buChar char="•"/>
              <a:tabLst/>
              <a:defRPr/>
            </a:pPr>
            <a:r>
              <a:rPr kumimoji="0" lang="en-US" sz="1800" b="1" i="0" u="none" strike="noStrike" kern="1200" cap="none" spc="0" normalizeH="0" baseline="0" noProof="0" dirty="0">
                <a:ln>
                  <a:noFill/>
                </a:ln>
                <a:solidFill>
                  <a:srgbClr val="632523"/>
                </a:solidFill>
                <a:effectLst/>
                <a:uLnTx/>
                <a:uFillTx/>
                <a:latin typeface="Calibri" charset="0"/>
                <a:ea typeface="ＭＳ Ｐゴシック" charset="0"/>
                <a:cs typeface="Calibri" charset="0"/>
              </a:rPr>
              <a:t>Surface radiation (important for future human exploration)</a:t>
            </a:r>
          </a:p>
        </p:txBody>
      </p:sp>
    </p:spTree>
    <p:extLst>
      <p:ext uri="{BB962C8B-B14F-4D97-AF65-F5344CB8AC3E}">
        <p14:creationId xmlns:p14="http://schemas.microsoft.com/office/powerpoint/2010/main" val="39092580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a:xfrm>
            <a:off x="685800" y="605876"/>
            <a:ext cx="7772400" cy="4976776"/>
          </a:xfrm>
        </p:spPr>
        <p:txBody>
          <a:bodyPr>
            <a:normAutofit/>
          </a:bodyPr>
          <a:lstStyle/>
          <a:p>
            <a:r>
              <a:rPr lang="en-US" dirty="0">
                <a:solidFill>
                  <a:schemeClr val="bg1"/>
                </a:solidFill>
              </a:rPr>
              <a:t>How to get to </a:t>
            </a:r>
            <a:r>
              <a:rPr lang="en-US" dirty="0" smtClean="0">
                <a:solidFill>
                  <a:schemeClr val="bg1"/>
                </a:solidFill>
              </a:rPr>
              <a:t>Mars with Curiosity?</a:t>
            </a:r>
            <a:r>
              <a:rPr lang="en-US" dirty="0">
                <a:solidFill>
                  <a:schemeClr val="bg1"/>
                </a:solidFill>
              </a:rPr>
              <a:t/>
            </a:r>
            <a:br>
              <a:rPr lang="en-US" dirty="0">
                <a:solidFill>
                  <a:schemeClr val="bg1"/>
                </a:solidFill>
              </a:rPr>
            </a:br>
            <a:r>
              <a:rPr lang="en-US" dirty="0">
                <a:solidFill>
                  <a:schemeClr val="bg1"/>
                </a:solidFill>
              </a:rPr>
              <a:t/>
            </a:r>
            <a:br>
              <a:rPr lang="en-US" dirty="0">
                <a:solidFill>
                  <a:schemeClr val="bg1"/>
                </a:solidFill>
              </a:rPr>
            </a:br>
            <a:r>
              <a:rPr lang="en-US" dirty="0">
                <a:solidFill>
                  <a:schemeClr val="bg1"/>
                </a:solidFill>
              </a:rPr>
              <a:t>6 years of construction, </a:t>
            </a:r>
            <a:br>
              <a:rPr lang="en-US" dirty="0">
                <a:solidFill>
                  <a:schemeClr val="bg1"/>
                </a:solidFill>
              </a:rPr>
            </a:br>
            <a:r>
              <a:rPr lang="en-US" dirty="0">
                <a:solidFill>
                  <a:schemeClr val="bg1"/>
                </a:solidFill>
              </a:rPr>
              <a:t>launch November 26, 2011, </a:t>
            </a:r>
            <a:br>
              <a:rPr lang="en-US" dirty="0">
                <a:solidFill>
                  <a:schemeClr val="bg1"/>
                </a:solidFill>
              </a:rPr>
            </a:br>
            <a:r>
              <a:rPr lang="en-US" dirty="0">
                <a:solidFill>
                  <a:schemeClr val="bg1"/>
                </a:solidFill>
              </a:rPr>
              <a:t>8 months travel to Mars, </a:t>
            </a:r>
            <a:br>
              <a:rPr lang="en-US" dirty="0">
                <a:solidFill>
                  <a:schemeClr val="bg1"/>
                </a:solidFill>
              </a:rPr>
            </a:br>
            <a:r>
              <a:rPr lang="en-US" dirty="0">
                <a:solidFill>
                  <a:schemeClr val="bg1"/>
                </a:solidFill>
              </a:rPr>
              <a:t>landing August 6, 2012</a:t>
            </a:r>
          </a:p>
        </p:txBody>
      </p:sp>
    </p:spTree>
    <p:extLst>
      <p:ext uri="{BB962C8B-B14F-4D97-AF65-F5344CB8AC3E}">
        <p14:creationId xmlns:p14="http://schemas.microsoft.com/office/powerpoint/2010/main" val="19426013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nasa-mars-rover-curiosity-an-iconic-representation-of-the-rover-created-by-jpl.jpeg"/>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t="-2321" r="-1694" b="-2478"/>
          <a:stretch/>
        </p:blipFill>
        <p:spPr>
          <a:xfrm>
            <a:off x="174970" y="5947831"/>
            <a:ext cx="982140" cy="771971"/>
          </a:xfrm>
        </p:spPr>
      </p:pic>
      <p:sp>
        <p:nvSpPr>
          <p:cNvPr id="7" name="TextBox 6"/>
          <p:cNvSpPr txBox="1"/>
          <p:nvPr/>
        </p:nvSpPr>
        <p:spPr>
          <a:xfrm>
            <a:off x="1929275" y="6164753"/>
            <a:ext cx="4508794" cy="46166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Arial"/>
                <a:ea typeface="+mn-ea"/>
                <a:cs typeface="Arial"/>
              </a:rPr>
              <a:t>Building Curiosity</a:t>
            </a:r>
          </a:p>
        </p:txBody>
      </p:sp>
      <p:sp>
        <p:nvSpPr>
          <p:cNvPr id="9" name="TextBox 8"/>
          <p:cNvSpPr txBox="1"/>
          <p:nvPr/>
        </p:nvSpPr>
        <p:spPr>
          <a:xfrm>
            <a:off x="174970" y="5670832"/>
            <a:ext cx="2352684" cy="27699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Calibri"/>
                <a:ea typeface="+mn-ea"/>
                <a:cs typeface="+mn-cs"/>
              </a:rPr>
              <a:t>NASA/JPL-Caltech</a:t>
            </a:r>
          </a:p>
        </p:txBody>
      </p:sp>
      <p:sp>
        <p:nvSpPr>
          <p:cNvPr id="2" name="TextBox 1"/>
          <p:cNvSpPr txBox="1"/>
          <p:nvPr/>
        </p:nvSpPr>
        <p:spPr>
          <a:xfrm>
            <a:off x="609600" y="195943"/>
            <a:ext cx="8860972" cy="415498"/>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dirty="0">
                <a:ln>
                  <a:noFill/>
                </a:ln>
                <a:solidFill>
                  <a:prstClr val="black"/>
                </a:solidFill>
                <a:effectLst/>
                <a:uLnTx/>
                <a:uFillTx/>
                <a:latin typeface="Calibri"/>
                <a:ea typeface="+mn-ea"/>
                <a:cs typeface="+mn-cs"/>
              </a:rPr>
              <a:t>Deep crater with evidence for sedimentary deposits from rivers and lakes</a:t>
            </a:r>
          </a:p>
        </p:txBody>
      </p:sp>
      <p:pic>
        <p:nvPicPr>
          <p:cNvPr id="3"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361193" y="195943"/>
            <a:ext cx="3904845" cy="2661557"/>
          </a:xfrm>
          <a:prstGeom prst="rect">
            <a:avLst/>
          </a:prstGeom>
        </p:spPr>
      </p:pic>
      <p:pic>
        <p:nvPicPr>
          <p:cNvPr id="4" name="Picture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868584" y="3248526"/>
            <a:ext cx="2589798" cy="1726532"/>
          </a:xfrm>
          <a:prstGeom prst="rect">
            <a:avLst/>
          </a:prstGeom>
        </p:spPr>
      </p:pic>
      <p:pic>
        <p:nvPicPr>
          <p:cNvPr id="6" name="Picture 5"/>
          <p:cNvPicPr>
            <a:picLocks noChangeAspect="1"/>
          </p:cNvPicPr>
          <p:nvPr/>
        </p:nvPicPr>
        <p:blipFill>
          <a:blip r:embed="rId6"/>
          <a:stretch>
            <a:fillRect/>
          </a:stretch>
        </p:blipFill>
        <p:spPr>
          <a:xfrm>
            <a:off x="270211" y="195943"/>
            <a:ext cx="3455112" cy="2594042"/>
          </a:xfrm>
          <a:prstGeom prst="rect">
            <a:avLst/>
          </a:prstGeom>
        </p:spPr>
      </p:pic>
      <p:pic>
        <p:nvPicPr>
          <p:cNvPr id="12" name="Picture 1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70211" y="3004244"/>
            <a:ext cx="3455112" cy="2086564"/>
          </a:xfrm>
          <a:prstGeom prst="rect">
            <a:avLst/>
          </a:prstGeom>
        </p:spPr>
      </p:pic>
      <p:pic>
        <p:nvPicPr>
          <p:cNvPr id="13" name="Picture 12"/>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692933" y="3004244"/>
            <a:ext cx="2245040" cy="3084095"/>
          </a:xfrm>
          <a:prstGeom prst="rect">
            <a:avLst/>
          </a:prstGeom>
        </p:spPr>
      </p:pic>
    </p:spTree>
    <p:extLst>
      <p:ext uri="{BB962C8B-B14F-4D97-AF65-F5344CB8AC3E}">
        <p14:creationId xmlns:p14="http://schemas.microsoft.com/office/powerpoint/2010/main" val="32316044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newsom\Documents\ChemCam surface ops\Images\IMAG0156.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629025" y="207817"/>
            <a:ext cx="4572866" cy="609715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94855" y="5272149"/>
            <a:ext cx="3002972"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At the test-bed rover during Operational Readiness Test in March 2012</a:t>
            </a:r>
          </a:p>
        </p:txBody>
      </p:sp>
      <p:sp>
        <p:nvSpPr>
          <p:cNvPr id="5" name="Title 1"/>
          <p:cNvSpPr txBox="1">
            <a:spLocks/>
          </p:cNvSpPr>
          <p:nvPr/>
        </p:nvSpPr>
        <p:spPr>
          <a:xfrm>
            <a:off x="137557" y="811630"/>
            <a:ext cx="3260270" cy="558897"/>
          </a:xfrm>
          <a:prstGeom prst="rect">
            <a:avLst/>
          </a:prstGeom>
        </p:spPr>
        <p:txBody>
          <a:bodyPr>
            <a:normAutofit fontScale="8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a:ea typeface="+mj-ea"/>
                <a:cs typeface="+mj-cs"/>
              </a:rPr>
              <a:t>Curiosity is big!</a:t>
            </a:r>
          </a:p>
        </p:txBody>
      </p:sp>
      <p:sp>
        <p:nvSpPr>
          <p:cNvPr id="6" name="TextBox 5"/>
          <p:cNvSpPr txBox="1"/>
          <p:nvPr/>
        </p:nvSpPr>
        <p:spPr>
          <a:xfrm>
            <a:off x="394855" y="2212118"/>
            <a:ext cx="3002972" cy="193899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a:ea typeface="+mn-ea"/>
                <a:cs typeface="+mn-cs"/>
              </a:rPr>
              <a:t>This is the twin of </a:t>
            </a:r>
            <a:r>
              <a:rPr kumimoji="0" lang="en-US" sz="2400" b="0" i="0" u="none" strike="noStrike" kern="1200" cap="none" spc="0" normalizeH="0" baseline="0" noProof="0" dirty="0" smtClean="0">
                <a:ln>
                  <a:noFill/>
                </a:ln>
                <a:solidFill>
                  <a:prstClr val="white"/>
                </a:solidFill>
                <a:effectLst/>
                <a:uLnTx/>
                <a:uFillTx/>
                <a:latin typeface="Calibri"/>
                <a:ea typeface="+mn-ea"/>
                <a:cs typeface="+mn-cs"/>
              </a:rPr>
              <a:t>Curiosity, called </a:t>
            </a:r>
            <a:r>
              <a:rPr kumimoji="0" lang="en-US" sz="2400" b="0" i="0" u="none" strike="noStrike" kern="1200" cap="none" spc="0" normalizeH="0" baseline="0" noProof="0" dirty="0">
                <a:ln>
                  <a:noFill/>
                </a:ln>
                <a:solidFill>
                  <a:prstClr val="white"/>
                </a:solidFill>
                <a:effectLst/>
                <a:uLnTx/>
                <a:uFillTx/>
                <a:latin typeface="Calibri"/>
                <a:ea typeface="+mn-ea"/>
                <a:cs typeface="+mn-cs"/>
              </a:rPr>
              <a:t>the </a:t>
            </a:r>
            <a:r>
              <a:rPr kumimoji="0" lang="en-US" sz="2400" b="0" i="0" u="none" strike="noStrike" kern="1200" cap="none" spc="0" normalizeH="0" baseline="0" noProof="0" dirty="0" smtClean="0">
                <a:ln>
                  <a:noFill/>
                </a:ln>
                <a:solidFill>
                  <a:prstClr val="white"/>
                </a:solidFill>
                <a:effectLst/>
                <a:uLnTx/>
                <a:uFillTx/>
                <a:latin typeface="Calibri"/>
                <a:ea typeface="+mn-ea"/>
                <a:cs typeface="+mn-cs"/>
              </a:rPr>
              <a:t>“test-bed”,</a:t>
            </a:r>
            <a:r>
              <a:rPr kumimoji="0" lang="en-US" sz="2400" b="0" i="0" u="none" strike="noStrike" kern="1200" cap="none" spc="0" normalizeH="0" noProof="0" dirty="0" smtClean="0">
                <a:ln>
                  <a:noFill/>
                </a:ln>
                <a:solidFill>
                  <a:prstClr val="white"/>
                </a:solidFill>
                <a:effectLst/>
                <a:uLnTx/>
                <a:uFillTx/>
                <a:latin typeface="Calibri"/>
                <a:ea typeface="+mn-ea"/>
                <a:cs typeface="+mn-cs"/>
              </a:rPr>
              <a:t> and is</a:t>
            </a:r>
            <a:r>
              <a:rPr kumimoji="0" lang="en-US" sz="2400" b="0" i="0" u="none" strike="noStrike" kern="1200" cap="none" spc="0" normalizeH="0" baseline="0" noProof="0" dirty="0" smtClean="0">
                <a:ln>
                  <a:noFill/>
                </a:ln>
                <a:solidFill>
                  <a:prstClr val="white"/>
                </a:solidFill>
                <a:effectLst/>
                <a:uLnTx/>
                <a:uFillTx/>
                <a:latin typeface="Calibri"/>
                <a:ea typeface="+mn-ea"/>
                <a:cs typeface="+mn-cs"/>
              </a:rPr>
              <a:t> </a:t>
            </a:r>
            <a:r>
              <a:rPr kumimoji="0" lang="en-US" sz="2400" b="0" i="0" u="none" strike="noStrike" kern="1200" cap="none" spc="0" normalizeH="0" baseline="0" noProof="0" dirty="0">
                <a:ln>
                  <a:noFill/>
                </a:ln>
                <a:solidFill>
                  <a:prstClr val="white"/>
                </a:solidFill>
                <a:effectLst/>
                <a:uLnTx/>
                <a:uFillTx/>
                <a:latin typeface="Calibri"/>
                <a:ea typeface="+mn-ea"/>
                <a:cs typeface="+mn-cs"/>
              </a:rPr>
              <a:t>used on Earth to test how to use Curiosity</a:t>
            </a:r>
          </a:p>
        </p:txBody>
      </p:sp>
    </p:spTree>
    <p:extLst>
      <p:ext uri="{BB962C8B-B14F-4D97-AF65-F5344CB8AC3E}">
        <p14:creationId xmlns:p14="http://schemas.microsoft.com/office/powerpoint/2010/main" val="6009971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IMG_7110_window"/>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4600810" y="776038"/>
            <a:ext cx="4543190" cy="4469730"/>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4" cstate="screen">
            <a:extLst>
              <a:ext uri="{28A0092B-C50C-407E-A947-70E740481C1C}">
                <a14:useLocalDpi xmlns:a14="http://schemas.microsoft.com/office/drawing/2010/main"/>
              </a:ext>
            </a:extLst>
          </a:blip>
          <a:srcRect t="-203"/>
          <a:stretch/>
        </p:blipFill>
        <p:spPr>
          <a:xfrm>
            <a:off x="0" y="48375"/>
            <a:ext cx="5077326" cy="5925056"/>
          </a:xfrm>
          <a:prstGeom prst="rect">
            <a:avLst/>
          </a:prstGeom>
          <a:ln>
            <a:solidFill>
              <a:schemeClr val="bg1"/>
            </a:solidFill>
          </a:ln>
        </p:spPr>
      </p:pic>
      <p:pic>
        <p:nvPicPr>
          <p:cNvPr id="48131" name="Content Placeholder 4" descr="nasa-mars-rover-curiosity-an-iconic-representation-of-the-rover-created-by-jpl.jpeg"/>
          <p:cNvPicPr>
            <a:picLocks noChangeAspect="1"/>
          </p:cNvPicPr>
          <p:nvPr/>
        </p:nvPicPr>
        <p:blipFill>
          <a:blip r:embed="rId5" cstate="screen">
            <a:extLst>
              <a:ext uri="{28A0092B-C50C-407E-A947-70E740481C1C}">
                <a14:useLocalDpi xmlns:a14="http://schemas.microsoft.com/office/drawing/2010/main"/>
              </a:ext>
            </a:extLst>
          </a:blip>
          <a:srcRect t="-2321" r="-1694" b="-2478"/>
          <a:stretch>
            <a:fillRect/>
          </a:stretch>
        </p:blipFill>
        <p:spPr bwMode="auto">
          <a:xfrm>
            <a:off x="0" y="6086475"/>
            <a:ext cx="982663"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2" name="Text Box 4">
            <a:hlinkClick r:id="rId6" action="ppaction://hlinkfile"/>
          </p:cNvPr>
          <p:cNvSpPr txBox="1">
            <a:spLocks noChangeArrowheads="1"/>
          </p:cNvSpPr>
          <p:nvPr/>
        </p:nvSpPr>
        <p:spPr bwMode="auto">
          <a:xfrm>
            <a:off x="1919037" y="6103549"/>
            <a:ext cx="635267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a:ea typeface="+mn-ea"/>
                <a:cs typeface="+mn-cs"/>
              </a:rPr>
              <a:t>Launch from Florida – Atlas 5, 190 feet high!</a:t>
            </a:r>
          </a:p>
        </p:txBody>
      </p:sp>
      <p:sp>
        <p:nvSpPr>
          <p:cNvPr id="48134" name="Text Box 6"/>
          <p:cNvSpPr txBox="1">
            <a:spLocks noChangeArrowheads="1"/>
          </p:cNvSpPr>
          <p:nvPr/>
        </p:nvSpPr>
        <p:spPr bwMode="auto">
          <a:xfrm>
            <a:off x="7283450" y="14288"/>
            <a:ext cx="18605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Calibri"/>
                <a:ea typeface="+mn-ea"/>
                <a:cs typeface="+mn-cs"/>
              </a:rPr>
              <a:t>Nov. 26, 2011…</a:t>
            </a:r>
          </a:p>
        </p:txBody>
      </p:sp>
    </p:spTree>
    <p:extLst>
      <p:ext uri="{BB962C8B-B14F-4D97-AF65-F5344CB8AC3E}">
        <p14:creationId xmlns:p14="http://schemas.microsoft.com/office/powerpoint/2010/main" val="16130688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nasa-mars-rover-curiosity-an-iconic-representation-of-the-rover-created-by-jpl.jpeg"/>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t="-2321" r="-1694" b="-2478"/>
          <a:stretch/>
        </p:blipFill>
        <p:spPr>
          <a:xfrm>
            <a:off x="174970" y="5947831"/>
            <a:ext cx="982140" cy="771971"/>
          </a:xfrm>
        </p:spPr>
      </p:pic>
      <p:sp>
        <p:nvSpPr>
          <p:cNvPr id="7" name="TextBox 6"/>
          <p:cNvSpPr txBox="1"/>
          <p:nvPr/>
        </p:nvSpPr>
        <p:spPr>
          <a:xfrm>
            <a:off x="1277037" y="5912524"/>
            <a:ext cx="7909074" cy="830997"/>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Arial"/>
                <a:ea typeface="+mn-ea"/>
                <a:cs typeface="Arial"/>
              </a:rPr>
              <a:t>Curiosity during landing on parachute, imaged by</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Arial"/>
                <a:ea typeface="+mn-ea"/>
                <a:cs typeface="Arial"/>
              </a:rPr>
              <a:t>HiRISE on the Mars Reconnaissance Orbiter satellite</a:t>
            </a:r>
          </a:p>
        </p:txBody>
      </p:sp>
      <p:pic>
        <p:nvPicPr>
          <p:cNvPr id="3" name="Picture 2" descr="PIA15978.jpeg"/>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0"/>
            <a:ext cx="9144000" cy="5797817"/>
          </a:xfrm>
          <a:prstGeom prst="rect">
            <a:avLst/>
          </a:prstGeom>
        </p:spPr>
      </p:pic>
      <p:sp>
        <p:nvSpPr>
          <p:cNvPr id="6" name="TextBox 5"/>
          <p:cNvSpPr txBox="1"/>
          <p:nvPr/>
        </p:nvSpPr>
        <p:spPr>
          <a:xfrm>
            <a:off x="5887" y="5509543"/>
            <a:ext cx="3017922" cy="27699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Calibri"/>
                <a:ea typeface="+mn-ea"/>
                <a:cs typeface="+mn-cs"/>
              </a:rPr>
              <a:t>NASA/JPL-Caltech/Univ. of Arizona</a:t>
            </a:r>
          </a:p>
        </p:txBody>
      </p:sp>
    </p:spTree>
    <p:extLst>
      <p:ext uri="{BB962C8B-B14F-4D97-AF65-F5344CB8AC3E}">
        <p14:creationId xmlns:p14="http://schemas.microsoft.com/office/powerpoint/2010/main" val="33268518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357948" y="31100"/>
            <a:ext cx="6680304" cy="67705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239487" y="94246"/>
            <a:ext cx="7815942" cy="558897"/>
          </a:xfrm>
        </p:spPr>
        <p:txBody>
          <a:bodyPr>
            <a:normAutofit fontScale="90000"/>
          </a:bodyPr>
          <a:lstStyle/>
          <a:p>
            <a:r>
              <a:rPr lang="en-US" dirty="0">
                <a:solidFill>
                  <a:schemeClr val="bg1"/>
                </a:solidFill>
              </a:rPr>
              <a:t>Curiosity at the Kimberley</a:t>
            </a:r>
          </a:p>
        </p:txBody>
      </p:sp>
      <p:sp>
        <p:nvSpPr>
          <p:cNvPr id="4" name="TextBox 3"/>
          <p:cNvSpPr txBox="1"/>
          <p:nvPr/>
        </p:nvSpPr>
        <p:spPr>
          <a:xfrm>
            <a:off x="239487" y="6421990"/>
            <a:ext cx="1772112" cy="276999"/>
          </a:xfrm>
          <a:prstGeom prst="rect">
            <a:avLst/>
          </a:prstGeom>
          <a:noFill/>
        </p:spPr>
        <p:txBody>
          <a:bodyPr wrap="square" rtlCol="0">
            <a:spAutoFit/>
          </a:bodyPr>
          <a:lstStyle/>
          <a:p>
            <a:r>
              <a:rPr lang="en-US" sz="1200" dirty="0">
                <a:solidFill>
                  <a:schemeClr val="bg1"/>
                </a:solidFill>
              </a:rPr>
              <a:t>NASA/JPL-Caltech/MSSS</a:t>
            </a:r>
          </a:p>
        </p:txBody>
      </p:sp>
    </p:spTree>
    <p:extLst>
      <p:ext uri="{BB962C8B-B14F-4D97-AF65-F5344CB8AC3E}">
        <p14:creationId xmlns:p14="http://schemas.microsoft.com/office/powerpoint/2010/main" val="25567000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357948" y="31100"/>
            <a:ext cx="6680304" cy="67705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239487" y="94246"/>
            <a:ext cx="7815942" cy="558897"/>
          </a:xfrm>
        </p:spPr>
        <p:txBody>
          <a:bodyPr>
            <a:normAutofit fontScale="90000"/>
          </a:bodyPr>
          <a:lstStyle/>
          <a:p>
            <a:r>
              <a:rPr lang="en-US" dirty="0">
                <a:solidFill>
                  <a:schemeClr val="bg1"/>
                </a:solidFill>
              </a:rPr>
              <a:t>Curiosity at the Kimberley</a:t>
            </a:r>
          </a:p>
        </p:txBody>
      </p:sp>
      <p:cxnSp>
        <p:nvCxnSpPr>
          <p:cNvPr id="4" name="Straight Connector 3"/>
          <p:cNvCxnSpPr/>
          <p:nvPr/>
        </p:nvCxnSpPr>
        <p:spPr>
          <a:xfrm flipH="1">
            <a:off x="3048000" y="1934547"/>
            <a:ext cx="2146041" cy="1934547"/>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3" name="TextBox 2"/>
          <p:cNvSpPr txBox="1"/>
          <p:nvPr/>
        </p:nvSpPr>
        <p:spPr>
          <a:xfrm>
            <a:off x="2357948" y="1027723"/>
            <a:ext cx="3423138" cy="461665"/>
          </a:xfrm>
          <a:prstGeom prst="rect">
            <a:avLst/>
          </a:prstGeom>
          <a:noFill/>
        </p:spPr>
        <p:txBody>
          <a:bodyPr wrap="square" rtlCol="0">
            <a:spAutoFit/>
          </a:bodyPr>
          <a:lstStyle/>
          <a:p>
            <a:r>
              <a:rPr lang="en-US" sz="2400" dirty="0">
                <a:solidFill>
                  <a:schemeClr val="bg1"/>
                </a:solidFill>
              </a:rPr>
              <a:t>What ChemCam does!</a:t>
            </a:r>
          </a:p>
        </p:txBody>
      </p:sp>
      <p:sp>
        <p:nvSpPr>
          <p:cNvPr id="6" name="TextBox 5"/>
          <p:cNvSpPr txBox="1"/>
          <p:nvPr/>
        </p:nvSpPr>
        <p:spPr>
          <a:xfrm>
            <a:off x="239487" y="6411716"/>
            <a:ext cx="1772112" cy="276999"/>
          </a:xfrm>
          <a:prstGeom prst="rect">
            <a:avLst/>
          </a:prstGeom>
          <a:noFill/>
        </p:spPr>
        <p:txBody>
          <a:bodyPr wrap="square" rtlCol="0">
            <a:spAutoFit/>
          </a:bodyPr>
          <a:lstStyle/>
          <a:p>
            <a:r>
              <a:rPr lang="en-US" sz="1200" dirty="0">
                <a:solidFill>
                  <a:schemeClr val="bg1"/>
                </a:solidFill>
              </a:rPr>
              <a:t>NASA/JPL-Caltech/MSSS</a:t>
            </a:r>
          </a:p>
        </p:txBody>
      </p:sp>
    </p:spTree>
    <p:extLst>
      <p:ext uri="{BB962C8B-B14F-4D97-AF65-F5344CB8AC3E}">
        <p14:creationId xmlns:p14="http://schemas.microsoft.com/office/powerpoint/2010/main" val="173189361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0894" y="581798"/>
            <a:ext cx="8483105" cy="6163720"/>
          </a:xfrm>
          <a:prstGeom prst="rect">
            <a:avLst/>
          </a:prstGeom>
        </p:spPr>
      </p:pic>
      <p:sp>
        <p:nvSpPr>
          <p:cNvPr id="5" name="Rectangle 7"/>
          <p:cNvSpPr>
            <a:spLocks noGrp="1" noChangeArrowheads="1"/>
          </p:cNvSpPr>
          <p:nvPr>
            <p:ph type="title"/>
          </p:nvPr>
        </p:nvSpPr>
        <p:spPr>
          <a:xfrm>
            <a:off x="1370014" y="69056"/>
            <a:ext cx="6723062" cy="388938"/>
          </a:xfrm>
        </p:spPr>
        <p:txBody>
          <a:bodyPr>
            <a:normAutofit fontScale="90000"/>
          </a:bodyPr>
          <a:lstStyle/>
          <a:p>
            <a:pPr eaLnBrk="1" hangingPunct="1"/>
            <a:r>
              <a:rPr lang="fr-FR" sz="3200" dirty="0"/>
              <a:t>ChemCam Block </a:t>
            </a:r>
            <a:r>
              <a:rPr lang="fr-FR" sz="3200" dirty="0" err="1"/>
              <a:t>Diagram</a:t>
            </a:r>
            <a:endParaRPr lang="fr-FR" sz="3200" dirty="0"/>
          </a:p>
        </p:txBody>
      </p:sp>
      <p:sp>
        <p:nvSpPr>
          <p:cNvPr id="2" name="Rectangle 1"/>
          <p:cNvSpPr/>
          <p:nvPr/>
        </p:nvSpPr>
        <p:spPr>
          <a:xfrm>
            <a:off x="1012166" y="799381"/>
            <a:ext cx="5325374" cy="1702279"/>
          </a:xfrm>
          <a:prstGeom prst="rect">
            <a:avLst/>
          </a:prstGeom>
          <a:noFill/>
          <a:ln w="952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239084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0894" y="581798"/>
            <a:ext cx="8483105" cy="6163720"/>
          </a:xfrm>
          <a:prstGeom prst="rect">
            <a:avLst/>
          </a:prstGeom>
        </p:spPr>
      </p:pic>
      <p:sp>
        <p:nvSpPr>
          <p:cNvPr id="5" name="Rectangle 7"/>
          <p:cNvSpPr>
            <a:spLocks noGrp="1" noChangeArrowheads="1"/>
          </p:cNvSpPr>
          <p:nvPr>
            <p:ph type="title"/>
          </p:nvPr>
        </p:nvSpPr>
        <p:spPr>
          <a:xfrm>
            <a:off x="1370014" y="69056"/>
            <a:ext cx="6723062" cy="388938"/>
          </a:xfrm>
        </p:spPr>
        <p:txBody>
          <a:bodyPr>
            <a:normAutofit fontScale="90000"/>
          </a:bodyPr>
          <a:lstStyle/>
          <a:p>
            <a:pPr eaLnBrk="1" hangingPunct="1"/>
            <a:r>
              <a:rPr lang="fr-FR" sz="3200" dirty="0"/>
              <a:t>ChemCam Block </a:t>
            </a:r>
            <a:r>
              <a:rPr lang="fr-FR" sz="3200" dirty="0" err="1"/>
              <a:t>Diagram</a:t>
            </a:r>
            <a:endParaRPr lang="fr-FR" sz="3200" dirty="0"/>
          </a:p>
        </p:txBody>
      </p:sp>
      <p:sp>
        <p:nvSpPr>
          <p:cNvPr id="6" name="Rectangle 5"/>
          <p:cNvSpPr/>
          <p:nvPr/>
        </p:nvSpPr>
        <p:spPr>
          <a:xfrm>
            <a:off x="2495910" y="3283789"/>
            <a:ext cx="5101086" cy="2789207"/>
          </a:xfrm>
          <a:prstGeom prst="rect">
            <a:avLst/>
          </a:prstGeom>
          <a:noFill/>
          <a:ln w="952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980593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3"/>
          <p:cNvSpPr>
            <a:spLocks noGrp="1"/>
          </p:cNvSpPr>
          <p:nvPr>
            <p:ph type="sldNum" sz="quarter" idx="10"/>
          </p:nvPr>
        </p:nvSpPr>
        <p:spPr>
          <a:noFill/>
        </p:spPr>
        <p:txBody>
          <a:bodyPr/>
          <a:lstStyle/>
          <a:p>
            <a:fld id="{1DB55C7D-3D39-45F9-9CE4-C819B53CAA84}" type="slidenum">
              <a:rPr lang="en-US" smtClean="0">
                <a:solidFill>
                  <a:srgbClr val="1C1C1C"/>
                </a:solidFill>
                <a:latin typeface="Tahoma" pitchFamily="34" charset="0"/>
              </a:rPr>
              <a:pPr/>
              <a:t>15</a:t>
            </a:fld>
            <a:endParaRPr lang="en-US">
              <a:solidFill>
                <a:srgbClr val="1C1C1C"/>
              </a:solidFill>
              <a:latin typeface="Tahoma" pitchFamily="34" charset="0"/>
            </a:endParaRPr>
          </a:p>
        </p:txBody>
      </p:sp>
      <p:pic>
        <p:nvPicPr>
          <p:cNvPr id="25603" name="Picture 2" descr="0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297" y="858203"/>
            <a:ext cx="7610475" cy="5314950"/>
          </a:xfrm>
          <a:prstGeom prst="rect">
            <a:avLst/>
          </a:prstGeom>
          <a:noFill/>
          <a:ln w="9525">
            <a:noFill/>
            <a:miter lim="800000"/>
            <a:headEnd/>
            <a:tailEnd/>
          </a:ln>
        </p:spPr>
      </p:pic>
      <p:pic>
        <p:nvPicPr>
          <p:cNvPr id="25604" name="Picture 3"/>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459538" y="5510213"/>
            <a:ext cx="615950" cy="571500"/>
          </a:xfrm>
          <a:prstGeom prst="rect">
            <a:avLst/>
          </a:prstGeom>
          <a:noFill/>
          <a:ln w="9525">
            <a:noFill/>
            <a:miter lim="800000"/>
            <a:headEnd/>
            <a:tailEnd/>
          </a:ln>
        </p:spPr>
      </p:pic>
      <p:sp>
        <p:nvSpPr>
          <p:cNvPr id="152580" name="Line 4"/>
          <p:cNvSpPr>
            <a:spLocks noChangeShapeType="1"/>
          </p:cNvSpPr>
          <p:nvPr/>
        </p:nvSpPr>
        <p:spPr bwMode="auto">
          <a:xfrm flipH="1" flipV="1">
            <a:off x="4003676" y="2339977"/>
            <a:ext cx="2511425" cy="3141663"/>
          </a:xfrm>
          <a:prstGeom prst="line">
            <a:avLst/>
          </a:prstGeom>
          <a:noFill/>
          <a:ln w="76200">
            <a:solidFill>
              <a:srgbClr val="0000FF"/>
            </a:solidFill>
            <a:round/>
            <a:headEnd/>
            <a:tailEnd type="triangle" w="med" len="med"/>
          </a:ln>
        </p:spPr>
        <p:txBody>
          <a:bodyPr/>
          <a:lstStyle/>
          <a:p>
            <a:pPr fontAlgn="base">
              <a:spcBef>
                <a:spcPct val="0"/>
              </a:spcBef>
              <a:spcAft>
                <a:spcPct val="0"/>
              </a:spcAft>
            </a:pPr>
            <a:endParaRPr lang="en-US" sz="1400">
              <a:solidFill>
                <a:srgbClr val="000000"/>
              </a:solidFill>
              <a:latin typeface="Tahoma" pitchFamily="34" charset="0"/>
            </a:endParaRPr>
          </a:p>
        </p:txBody>
      </p:sp>
      <p:sp>
        <p:nvSpPr>
          <p:cNvPr id="152581" name="Line 5"/>
          <p:cNvSpPr>
            <a:spLocks noChangeShapeType="1"/>
          </p:cNvSpPr>
          <p:nvPr/>
        </p:nvSpPr>
        <p:spPr bwMode="auto">
          <a:xfrm flipH="1" flipV="1">
            <a:off x="4049713" y="2293938"/>
            <a:ext cx="2520950" cy="3162300"/>
          </a:xfrm>
          <a:prstGeom prst="line">
            <a:avLst/>
          </a:prstGeom>
          <a:noFill/>
          <a:ln w="76200">
            <a:solidFill>
              <a:srgbClr val="33CC33"/>
            </a:solidFill>
            <a:round/>
            <a:headEnd/>
            <a:tailEnd type="triangle" w="med" len="med"/>
          </a:ln>
        </p:spPr>
        <p:txBody>
          <a:bodyPr/>
          <a:lstStyle/>
          <a:p>
            <a:pPr fontAlgn="base">
              <a:spcBef>
                <a:spcPct val="0"/>
              </a:spcBef>
              <a:spcAft>
                <a:spcPct val="0"/>
              </a:spcAft>
            </a:pPr>
            <a:endParaRPr lang="en-US" sz="1400">
              <a:solidFill>
                <a:srgbClr val="000000"/>
              </a:solidFill>
              <a:latin typeface="Tahoma" pitchFamily="34" charset="0"/>
            </a:endParaRPr>
          </a:p>
        </p:txBody>
      </p:sp>
      <p:sp>
        <p:nvSpPr>
          <p:cNvPr id="152582" name="Line 6"/>
          <p:cNvSpPr>
            <a:spLocks noChangeShapeType="1"/>
          </p:cNvSpPr>
          <p:nvPr/>
        </p:nvSpPr>
        <p:spPr bwMode="auto">
          <a:xfrm flipH="1" flipV="1">
            <a:off x="4059238" y="2198688"/>
            <a:ext cx="2582862" cy="3211512"/>
          </a:xfrm>
          <a:prstGeom prst="line">
            <a:avLst/>
          </a:prstGeom>
          <a:noFill/>
          <a:ln w="76200">
            <a:solidFill>
              <a:schemeClr val="hlink"/>
            </a:solidFill>
            <a:round/>
            <a:headEnd/>
            <a:tailEnd type="triangle" w="med" len="med"/>
          </a:ln>
        </p:spPr>
        <p:txBody>
          <a:bodyPr/>
          <a:lstStyle/>
          <a:p>
            <a:pPr fontAlgn="base">
              <a:spcBef>
                <a:spcPct val="0"/>
              </a:spcBef>
              <a:spcAft>
                <a:spcPct val="0"/>
              </a:spcAft>
            </a:pPr>
            <a:endParaRPr lang="en-US" sz="1400">
              <a:solidFill>
                <a:srgbClr val="000000"/>
              </a:solidFill>
              <a:latin typeface="Tahoma" pitchFamily="34" charset="0"/>
            </a:endParaRPr>
          </a:p>
        </p:txBody>
      </p:sp>
      <p:sp>
        <p:nvSpPr>
          <p:cNvPr id="25608" name="Rectangle 7"/>
          <p:cNvSpPr>
            <a:spLocks noGrp="1" noChangeArrowheads="1"/>
          </p:cNvSpPr>
          <p:nvPr>
            <p:ph type="title"/>
          </p:nvPr>
        </p:nvSpPr>
        <p:spPr>
          <a:xfrm>
            <a:off x="1370014" y="263525"/>
            <a:ext cx="6723062" cy="388938"/>
          </a:xfrm>
        </p:spPr>
        <p:txBody>
          <a:bodyPr>
            <a:normAutofit fontScale="90000"/>
          </a:bodyPr>
          <a:lstStyle/>
          <a:p>
            <a:pPr eaLnBrk="1" hangingPunct="1"/>
            <a:r>
              <a:rPr lang="fr-FR" sz="3200" dirty="0" err="1"/>
              <a:t>ChemCam</a:t>
            </a:r>
            <a:r>
              <a:rPr lang="fr-FR" sz="3200" dirty="0"/>
              <a:t> </a:t>
            </a:r>
            <a:r>
              <a:rPr lang="fr-FR" sz="3200" dirty="0" err="1"/>
              <a:t>Mast</a:t>
            </a:r>
            <a:r>
              <a:rPr lang="fr-FR" sz="3200" dirty="0"/>
              <a:t> Unit: Optical Box</a:t>
            </a:r>
            <a:endParaRPr lang="en-US" sz="3200" dirty="0"/>
          </a:p>
        </p:txBody>
      </p:sp>
      <p:sp>
        <p:nvSpPr>
          <p:cNvPr id="25609" name="Text Box 8"/>
          <p:cNvSpPr txBox="1">
            <a:spLocks noChangeArrowheads="1"/>
          </p:cNvSpPr>
          <p:nvPr/>
        </p:nvSpPr>
        <p:spPr bwMode="auto">
          <a:xfrm>
            <a:off x="2217738" y="5049838"/>
            <a:ext cx="1371600" cy="741362"/>
          </a:xfrm>
          <a:prstGeom prst="rect">
            <a:avLst/>
          </a:prstGeom>
          <a:solidFill>
            <a:srgbClr val="FFCC99"/>
          </a:solidFill>
          <a:ln w="9525">
            <a:solidFill>
              <a:schemeClr val="tx1"/>
            </a:solidFill>
            <a:miter lim="800000"/>
            <a:headEnd/>
            <a:tailEnd/>
          </a:ln>
        </p:spPr>
        <p:txBody>
          <a:bodyPr>
            <a:spAutoFit/>
          </a:bodyPr>
          <a:lstStyle/>
          <a:p>
            <a:pPr algn="ctr" eaLnBrk="0" fontAlgn="base" hangingPunct="0">
              <a:spcBef>
                <a:spcPct val="50000"/>
              </a:spcBef>
              <a:spcAft>
                <a:spcPct val="0"/>
              </a:spcAft>
            </a:pPr>
            <a:r>
              <a:rPr lang="en-US" sz="1200">
                <a:solidFill>
                  <a:srgbClr val="000000"/>
                </a:solidFill>
                <a:latin typeface="Tahoma" pitchFamily="34" charset="0"/>
              </a:rPr>
              <a:t>GALILEAN</a:t>
            </a:r>
          </a:p>
          <a:p>
            <a:pPr algn="ctr" eaLnBrk="0" fontAlgn="base" hangingPunct="0">
              <a:spcBef>
                <a:spcPct val="50000"/>
              </a:spcBef>
              <a:spcAft>
                <a:spcPct val="0"/>
              </a:spcAft>
            </a:pPr>
            <a:r>
              <a:rPr lang="en-US" sz="1200">
                <a:solidFill>
                  <a:srgbClr val="000000"/>
                </a:solidFill>
                <a:latin typeface="Tahoma" pitchFamily="34" charset="0"/>
              </a:rPr>
              <a:t>LIBS laser beam expansion</a:t>
            </a:r>
          </a:p>
        </p:txBody>
      </p:sp>
      <p:sp>
        <p:nvSpPr>
          <p:cNvPr id="25610" name="Line 9"/>
          <p:cNvSpPr>
            <a:spLocks noChangeShapeType="1"/>
          </p:cNvSpPr>
          <p:nvPr/>
        </p:nvSpPr>
        <p:spPr bwMode="auto">
          <a:xfrm>
            <a:off x="992188" y="3752852"/>
            <a:ext cx="153988" cy="677863"/>
          </a:xfrm>
          <a:prstGeom prst="line">
            <a:avLst/>
          </a:prstGeom>
          <a:noFill/>
          <a:ln w="9525">
            <a:solidFill>
              <a:schemeClr val="tx1"/>
            </a:solidFill>
            <a:round/>
            <a:headEnd/>
            <a:tailEnd type="triangle" w="med" len="med"/>
          </a:ln>
        </p:spPr>
        <p:txBody>
          <a:bodyPr/>
          <a:lstStyle/>
          <a:p>
            <a:pPr fontAlgn="base">
              <a:spcBef>
                <a:spcPct val="0"/>
              </a:spcBef>
              <a:spcAft>
                <a:spcPct val="0"/>
              </a:spcAft>
            </a:pPr>
            <a:endParaRPr lang="en-US" sz="1400">
              <a:solidFill>
                <a:srgbClr val="000000"/>
              </a:solidFill>
              <a:latin typeface="Tahoma" pitchFamily="34" charset="0"/>
            </a:endParaRPr>
          </a:p>
        </p:txBody>
      </p:sp>
      <p:sp>
        <p:nvSpPr>
          <p:cNvPr id="25611" name="Line 10"/>
          <p:cNvSpPr>
            <a:spLocks noChangeShapeType="1"/>
          </p:cNvSpPr>
          <p:nvPr/>
        </p:nvSpPr>
        <p:spPr bwMode="auto">
          <a:xfrm>
            <a:off x="2273300" y="2043115"/>
            <a:ext cx="1028700" cy="758825"/>
          </a:xfrm>
          <a:prstGeom prst="line">
            <a:avLst/>
          </a:prstGeom>
          <a:noFill/>
          <a:ln w="9525">
            <a:solidFill>
              <a:schemeClr val="tx1"/>
            </a:solidFill>
            <a:round/>
            <a:headEnd/>
            <a:tailEnd type="triangle" w="med" len="med"/>
          </a:ln>
        </p:spPr>
        <p:txBody>
          <a:bodyPr/>
          <a:lstStyle/>
          <a:p>
            <a:pPr fontAlgn="base">
              <a:spcBef>
                <a:spcPct val="0"/>
              </a:spcBef>
              <a:spcAft>
                <a:spcPct val="0"/>
              </a:spcAft>
            </a:pPr>
            <a:endParaRPr lang="en-US" sz="1400">
              <a:solidFill>
                <a:srgbClr val="000000"/>
              </a:solidFill>
              <a:latin typeface="Tahoma" pitchFamily="34" charset="0"/>
            </a:endParaRPr>
          </a:p>
        </p:txBody>
      </p:sp>
      <p:sp>
        <p:nvSpPr>
          <p:cNvPr id="25612" name="Line 11"/>
          <p:cNvSpPr>
            <a:spLocks noChangeShapeType="1"/>
          </p:cNvSpPr>
          <p:nvPr/>
        </p:nvSpPr>
        <p:spPr bwMode="auto">
          <a:xfrm flipH="1">
            <a:off x="5810251" y="1895477"/>
            <a:ext cx="1355725" cy="1001713"/>
          </a:xfrm>
          <a:prstGeom prst="line">
            <a:avLst/>
          </a:prstGeom>
          <a:noFill/>
          <a:ln w="9525">
            <a:solidFill>
              <a:schemeClr val="tx1"/>
            </a:solidFill>
            <a:round/>
            <a:headEnd/>
            <a:tailEnd type="triangle" w="med" len="med"/>
          </a:ln>
        </p:spPr>
        <p:txBody>
          <a:bodyPr/>
          <a:lstStyle/>
          <a:p>
            <a:pPr fontAlgn="base">
              <a:spcBef>
                <a:spcPct val="0"/>
              </a:spcBef>
              <a:spcAft>
                <a:spcPct val="0"/>
              </a:spcAft>
            </a:pPr>
            <a:endParaRPr lang="en-US" sz="1400">
              <a:solidFill>
                <a:srgbClr val="000000"/>
              </a:solidFill>
              <a:latin typeface="Tahoma" pitchFamily="34" charset="0"/>
            </a:endParaRPr>
          </a:p>
        </p:txBody>
      </p:sp>
      <p:sp>
        <p:nvSpPr>
          <p:cNvPr id="25613" name="Line 12"/>
          <p:cNvSpPr>
            <a:spLocks noChangeShapeType="1"/>
          </p:cNvSpPr>
          <p:nvPr/>
        </p:nvSpPr>
        <p:spPr bwMode="auto">
          <a:xfrm flipH="1" flipV="1">
            <a:off x="5903913" y="4102101"/>
            <a:ext cx="1281112" cy="155575"/>
          </a:xfrm>
          <a:prstGeom prst="line">
            <a:avLst/>
          </a:prstGeom>
          <a:noFill/>
          <a:ln w="9525">
            <a:solidFill>
              <a:schemeClr val="tx1"/>
            </a:solidFill>
            <a:round/>
            <a:headEnd/>
            <a:tailEnd type="triangle" w="med" len="med"/>
          </a:ln>
        </p:spPr>
        <p:txBody>
          <a:bodyPr/>
          <a:lstStyle/>
          <a:p>
            <a:pPr fontAlgn="base">
              <a:spcBef>
                <a:spcPct val="0"/>
              </a:spcBef>
              <a:spcAft>
                <a:spcPct val="0"/>
              </a:spcAft>
            </a:pPr>
            <a:endParaRPr lang="en-US" sz="1400">
              <a:solidFill>
                <a:srgbClr val="000000"/>
              </a:solidFill>
              <a:latin typeface="Tahoma" pitchFamily="34" charset="0"/>
            </a:endParaRPr>
          </a:p>
        </p:txBody>
      </p:sp>
      <p:sp>
        <p:nvSpPr>
          <p:cNvPr id="25614" name="Line 13"/>
          <p:cNvSpPr>
            <a:spLocks noChangeShapeType="1"/>
          </p:cNvSpPr>
          <p:nvPr/>
        </p:nvSpPr>
        <p:spPr bwMode="auto">
          <a:xfrm flipV="1">
            <a:off x="3441701" y="4319588"/>
            <a:ext cx="803275" cy="730250"/>
          </a:xfrm>
          <a:prstGeom prst="line">
            <a:avLst/>
          </a:prstGeom>
          <a:noFill/>
          <a:ln w="9525">
            <a:solidFill>
              <a:schemeClr val="tx1"/>
            </a:solidFill>
            <a:round/>
            <a:headEnd/>
            <a:tailEnd type="triangle" w="med" len="med"/>
          </a:ln>
        </p:spPr>
        <p:txBody>
          <a:bodyPr/>
          <a:lstStyle/>
          <a:p>
            <a:pPr fontAlgn="base">
              <a:spcBef>
                <a:spcPct val="0"/>
              </a:spcBef>
              <a:spcAft>
                <a:spcPct val="0"/>
              </a:spcAft>
            </a:pPr>
            <a:endParaRPr lang="en-US" sz="1400">
              <a:solidFill>
                <a:srgbClr val="000000"/>
              </a:solidFill>
              <a:latin typeface="Tahoma" pitchFamily="34" charset="0"/>
            </a:endParaRPr>
          </a:p>
        </p:txBody>
      </p:sp>
      <p:sp>
        <p:nvSpPr>
          <p:cNvPr id="25615" name="Text Box 14"/>
          <p:cNvSpPr txBox="1">
            <a:spLocks noChangeArrowheads="1"/>
          </p:cNvSpPr>
          <p:nvPr/>
        </p:nvSpPr>
        <p:spPr bwMode="auto">
          <a:xfrm>
            <a:off x="-81903" y="2367857"/>
            <a:ext cx="2590801" cy="1384995"/>
          </a:xfrm>
          <a:prstGeom prst="rect">
            <a:avLst/>
          </a:prstGeom>
          <a:solidFill>
            <a:srgbClr val="FFCC99"/>
          </a:solidFill>
          <a:ln w="9525">
            <a:solidFill>
              <a:schemeClr val="tx1"/>
            </a:solidFill>
            <a:miter lim="800000"/>
            <a:headEnd/>
            <a:tailEnd/>
          </a:ln>
        </p:spPr>
        <p:txBody>
          <a:bodyPr wrap="square">
            <a:spAutoFit/>
          </a:bodyPr>
          <a:lstStyle/>
          <a:p>
            <a:pPr algn="ctr" eaLnBrk="0" fontAlgn="base" hangingPunct="0">
              <a:spcBef>
                <a:spcPct val="50000"/>
              </a:spcBef>
              <a:spcAft>
                <a:spcPct val="0"/>
              </a:spcAft>
            </a:pPr>
            <a:r>
              <a:rPr lang="en-US" sz="1200">
                <a:solidFill>
                  <a:srgbClr val="000000"/>
                </a:solidFill>
                <a:latin typeface="Tahoma" pitchFamily="34" charset="0"/>
              </a:rPr>
              <a:t>LIBS LASER</a:t>
            </a:r>
          </a:p>
          <a:p>
            <a:pPr algn="ctr" eaLnBrk="0" fontAlgn="base" hangingPunct="0">
              <a:spcBef>
                <a:spcPct val="50000"/>
              </a:spcBef>
              <a:spcAft>
                <a:spcPct val="0"/>
              </a:spcAft>
            </a:pPr>
            <a:r>
              <a:rPr lang="en-US" sz="1200" i="1">
                <a:solidFill>
                  <a:srgbClr val="000000"/>
                </a:solidFill>
                <a:latin typeface="Tahoma" pitchFamily="34" charset="0"/>
              </a:rPr>
              <a:t>Nd:KGW 1067 nm</a:t>
            </a:r>
          </a:p>
          <a:p>
            <a:pPr algn="ctr" eaLnBrk="0" fontAlgn="base" hangingPunct="0">
              <a:spcBef>
                <a:spcPct val="50000"/>
              </a:spcBef>
              <a:spcAft>
                <a:spcPct val="0"/>
              </a:spcAft>
            </a:pPr>
            <a:r>
              <a:rPr lang="en-US" sz="1200" i="1">
                <a:solidFill>
                  <a:srgbClr val="000000"/>
                </a:solidFill>
                <a:latin typeface="Tahoma" pitchFamily="34" charset="0"/>
              </a:rPr>
              <a:t>30-50 5 ns pulses, 1-10 Hz, </a:t>
            </a:r>
          </a:p>
          <a:p>
            <a:pPr algn="ctr" eaLnBrk="0" fontAlgn="base" hangingPunct="0">
              <a:spcBef>
                <a:spcPct val="50000"/>
              </a:spcBef>
              <a:spcAft>
                <a:spcPct val="0"/>
              </a:spcAft>
            </a:pPr>
            <a:r>
              <a:rPr lang="en-US" sz="1200" i="1">
                <a:solidFill>
                  <a:srgbClr val="000000"/>
                </a:solidFill>
                <a:latin typeface="Tahoma" pitchFamily="34" charset="0"/>
              </a:rPr>
              <a:t>each ≤ 35 mJ</a:t>
            </a:r>
          </a:p>
          <a:p>
            <a:pPr algn="ctr" eaLnBrk="0" fontAlgn="base" hangingPunct="0">
              <a:spcBef>
                <a:spcPct val="50000"/>
              </a:spcBef>
              <a:spcAft>
                <a:spcPct val="0"/>
              </a:spcAft>
            </a:pPr>
            <a:endParaRPr lang="en-US" sz="1200" i="1">
              <a:solidFill>
                <a:srgbClr val="000000"/>
              </a:solidFill>
              <a:latin typeface="Tahoma" pitchFamily="34" charset="0"/>
            </a:endParaRPr>
          </a:p>
        </p:txBody>
      </p:sp>
      <p:sp>
        <p:nvSpPr>
          <p:cNvPr id="25616" name="Text Box 15"/>
          <p:cNvSpPr txBox="1">
            <a:spLocks noChangeArrowheads="1"/>
          </p:cNvSpPr>
          <p:nvPr/>
        </p:nvSpPr>
        <p:spPr bwMode="auto">
          <a:xfrm>
            <a:off x="574676" y="1500188"/>
            <a:ext cx="2016125" cy="558800"/>
          </a:xfrm>
          <a:prstGeom prst="rect">
            <a:avLst/>
          </a:prstGeom>
          <a:solidFill>
            <a:srgbClr val="FFCC99"/>
          </a:solidFill>
          <a:ln w="9525">
            <a:solidFill>
              <a:schemeClr val="tx1"/>
            </a:solidFill>
            <a:miter lim="800000"/>
            <a:headEnd/>
            <a:tailEnd/>
          </a:ln>
        </p:spPr>
        <p:txBody>
          <a:bodyPr>
            <a:spAutoFit/>
          </a:bodyPr>
          <a:lstStyle/>
          <a:p>
            <a:pPr algn="ctr" eaLnBrk="0" fontAlgn="base" hangingPunct="0">
              <a:spcBef>
                <a:spcPct val="50000"/>
              </a:spcBef>
              <a:spcAft>
                <a:spcPct val="0"/>
              </a:spcAft>
            </a:pPr>
            <a:r>
              <a:rPr lang="en-US" sz="1200">
                <a:solidFill>
                  <a:srgbClr val="000000"/>
                </a:solidFill>
                <a:latin typeface="Tahoma" pitchFamily="34" charset="0"/>
              </a:rPr>
              <a:t>OPTICAL FIBER connector</a:t>
            </a:r>
          </a:p>
          <a:p>
            <a:pPr algn="ctr" eaLnBrk="0" fontAlgn="base" hangingPunct="0">
              <a:spcBef>
                <a:spcPct val="50000"/>
              </a:spcBef>
              <a:spcAft>
                <a:spcPct val="0"/>
              </a:spcAft>
            </a:pPr>
            <a:r>
              <a:rPr lang="en-US" sz="1200">
                <a:solidFill>
                  <a:srgbClr val="000000"/>
                </a:solidFill>
                <a:latin typeface="Tahoma" pitchFamily="34" charset="0"/>
              </a:rPr>
              <a:t>To Body Unit</a:t>
            </a:r>
          </a:p>
        </p:txBody>
      </p:sp>
      <p:sp>
        <p:nvSpPr>
          <p:cNvPr id="25617" name="Text Box 16"/>
          <p:cNvSpPr txBox="1">
            <a:spLocks noChangeArrowheads="1"/>
          </p:cNvSpPr>
          <p:nvPr/>
        </p:nvSpPr>
        <p:spPr bwMode="auto">
          <a:xfrm>
            <a:off x="6911975" y="1614489"/>
            <a:ext cx="1447800" cy="923330"/>
          </a:xfrm>
          <a:prstGeom prst="rect">
            <a:avLst/>
          </a:prstGeom>
          <a:solidFill>
            <a:srgbClr val="FFCC99"/>
          </a:solidFill>
          <a:ln w="9525">
            <a:solidFill>
              <a:schemeClr val="tx1"/>
            </a:solidFill>
            <a:miter lim="800000"/>
            <a:headEnd/>
            <a:tailEnd/>
          </a:ln>
        </p:spPr>
        <p:txBody>
          <a:bodyPr>
            <a:spAutoFit/>
          </a:bodyPr>
          <a:lstStyle/>
          <a:p>
            <a:pPr algn="ctr" eaLnBrk="0" fontAlgn="base" hangingPunct="0">
              <a:spcBef>
                <a:spcPct val="50000"/>
              </a:spcBef>
              <a:spcAft>
                <a:spcPct val="0"/>
              </a:spcAft>
            </a:pPr>
            <a:r>
              <a:rPr lang="en-US" sz="1200">
                <a:solidFill>
                  <a:srgbClr val="000000"/>
                </a:solidFill>
                <a:latin typeface="Tahoma" pitchFamily="34" charset="0"/>
              </a:rPr>
              <a:t>TELESCOPE</a:t>
            </a:r>
          </a:p>
          <a:p>
            <a:pPr algn="ctr" eaLnBrk="0" fontAlgn="base" hangingPunct="0">
              <a:spcBef>
                <a:spcPct val="50000"/>
              </a:spcBef>
              <a:spcAft>
                <a:spcPct val="0"/>
              </a:spcAft>
            </a:pPr>
            <a:r>
              <a:rPr lang="en-US" sz="1200">
                <a:solidFill>
                  <a:srgbClr val="000000"/>
                </a:solidFill>
                <a:latin typeface="Tahoma" pitchFamily="34" charset="0"/>
              </a:rPr>
              <a:t>LIBS laser beam focus and plasma collection</a:t>
            </a:r>
          </a:p>
        </p:txBody>
      </p:sp>
      <p:sp>
        <p:nvSpPr>
          <p:cNvPr id="25618" name="Line 17"/>
          <p:cNvSpPr>
            <a:spLocks noChangeShapeType="1"/>
          </p:cNvSpPr>
          <p:nvPr/>
        </p:nvSpPr>
        <p:spPr bwMode="auto">
          <a:xfrm flipH="1">
            <a:off x="4033839" y="1160465"/>
            <a:ext cx="558800" cy="877887"/>
          </a:xfrm>
          <a:prstGeom prst="line">
            <a:avLst/>
          </a:prstGeom>
          <a:noFill/>
          <a:ln w="9525">
            <a:solidFill>
              <a:schemeClr val="tx1"/>
            </a:solidFill>
            <a:round/>
            <a:headEnd/>
            <a:tailEnd type="triangle" w="med" len="med"/>
          </a:ln>
        </p:spPr>
        <p:txBody>
          <a:bodyPr/>
          <a:lstStyle/>
          <a:p>
            <a:pPr fontAlgn="base">
              <a:spcBef>
                <a:spcPct val="0"/>
              </a:spcBef>
              <a:spcAft>
                <a:spcPct val="0"/>
              </a:spcAft>
            </a:pPr>
            <a:endParaRPr lang="en-US" sz="1400">
              <a:solidFill>
                <a:srgbClr val="000000"/>
              </a:solidFill>
              <a:latin typeface="Tahoma" pitchFamily="34" charset="0"/>
            </a:endParaRPr>
          </a:p>
        </p:txBody>
      </p:sp>
      <p:sp>
        <p:nvSpPr>
          <p:cNvPr id="152594" name="Line 18"/>
          <p:cNvSpPr>
            <a:spLocks noChangeShapeType="1"/>
          </p:cNvSpPr>
          <p:nvPr/>
        </p:nvSpPr>
        <p:spPr bwMode="auto">
          <a:xfrm flipV="1">
            <a:off x="1146176" y="3278188"/>
            <a:ext cx="2568575" cy="1409700"/>
          </a:xfrm>
          <a:prstGeom prst="line">
            <a:avLst/>
          </a:prstGeom>
          <a:noFill/>
          <a:ln w="38100">
            <a:solidFill>
              <a:schemeClr val="hlink"/>
            </a:solidFill>
            <a:round/>
            <a:headEnd/>
            <a:tailEnd type="triangle" w="med" len="med"/>
          </a:ln>
        </p:spPr>
        <p:txBody>
          <a:bodyPr/>
          <a:lstStyle/>
          <a:p>
            <a:pPr fontAlgn="base">
              <a:spcBef>
                <a:spcPct val="0"/>
              </a:spcBef>
              <a:spcAft>
                <a:spcPct val="0"/>
              </a:spcAft>
            </a:pPr>
            <a:endParaRPr lang="en-US" sz="1400">
              <a:solidFill>
                <a:srgbClr val="000000"/>
              </a:solidFill>
              <a:latin typeface="Tahoma" pitchFamily="34" charset="0"/>
            </a:endParaRPr>
          </a:p>
        </p:txBody>
      </p:sp>
      <p:sp>
        <p:nvSpPr>
          <p:cNvPr id="152595" name="Line 19"/>
          <p:cNvSpPr>
            <a:spLocks noChangeShapeType="1"/>
          </p:cNvSpPr>
          <p:nvPr/>
        </p:nvSpPr>
        <p:spPr bwMode="auto">
          <a:xfrm>
            <a:off x="3705225" y="3298825"/>
            <a:ext cx="984250" cy="1366838"/>
          </a:xfrm>
          <a:prstGeom prst="line">
            <a:avLst/>
          </a:prstGeom>
          <a:noFill/>
          <a:ln w="38100">
            <a:solidFill>
              <a:schemeClr val="hlink"/>
            </a:solidFill>
            <a:round/>
            <a:headEnd/>
            <a:tailEnd type="triangle" w="med" len="med"/>
          </a:ln>
        </p:spPr>
        <p:txBody>
          <a:bodyPr/>
          <a:lstStyle/>
          <a:p>
            <a:pPr fontAlgn="base">
              <a:spcBef>
                <a:spcPct val="0"/>
              </a:spcBef>
              <a:spcAft>
                <a:spcPct val="0"/>
              </a:spcAft>
            </a:pPr>
            <a:endParaRPr lang="en-US" sz="1400">
              <a:solidFill>
                <a:srgbClr val="000000"/>
              </a:solidFill>
              <a:latin typeface="Tahoma" pitchFamily="34" charset="0"/>
            </a:endParaRPr>
          </a:p>
        </p:txBody>
      </p:sp>
      <p:sp>
        <p:nvSpPr>
          <p:cNvPr id="152596" name="Line 20"/>
          <p:cNvSpPr>
            <a:spLocks noChangeShapeType="1"/>
          </p:cNvSpPr>
          <p:nvPr/>
        </p:nvSpPr>
        <p:spPr bwMode="auto">
          <a:xfrm flipH="1" flipV="1">
            <a:off x="4559301" y="2978150"/>
            <a:ext cx="107950" cy="1644650"/>
          </a:xfrm>
          <a:prstGeom prst="line">
            <a:avLst/>
          </a:prstGeom>
          <a:noFill/>
          <a:ln w="38100">
            <a:solidFill>
              <a:schemeClr val="hlink"/>
            </a:solidFill>
            <a:round/>
            <a:headEnd/>
            <a:tailEnd type="triangle" w="med" len="med"/>
          </a:ln>
        </p:spPr>
        <p:txBody>
          <a:bodyPr/>
          <a:lstStyle/>
          <a:p>
            <a:pPr fontAlgn="base">
              <a:spcBef>
                <a:spcPct val="0"/>
              </a:spcBef>
              <a:spcAft>
                <a:spcPct val="0"/>
              </a:spcAft>
            </a:pPr>
            <a:endParaRPr lang="en-US" sz="1400">
              <a:solidFill>
                <a:srgbClr val="000000"/>
              </a:solidFill>
              <a:latin typeface="Tahoma" pitchFamily="34" charset="0"/>
            </a:endParaRPr>
          </a:p>
        </p:txBody>
      </p:sp>
      <p:sp>
        <p:nvSpPr>
          <p:cNvPr id="152597" name="Line 21"/>
          <p:cNvSpPr>
            <a:spLocks noChangeShapeType="1"/>
          </p:cNvSpPr>
          <p:nvPr/>
        </p:nvSpPr>
        <p:spPr bwMode="auto">
          <a:xfrm>
            <a:off x="4560888" y="3017840"/>
            <a:ext cx="2070100" cy="2535237"/>
          </a:xfrm>
          <a:prstGeom prst="line">
            <a:avLst/>
          </a:prstGeom>
          <a:noFill/>
          <a:ln w="38100">
            <a:solidFill>
              <a:schemeClr val="hlink"/>
            </a:solidFill>
            <a:round/>
            <a:headEnd/>
            <a:tailEnd type="triangle" w="med" len="med"/>
          </a:ln>
        </p:spPr>
        <p:txBody>
          <a:bodyPr/>
          <a:lstStyle/>
          <a:p>
            <a:pPr fontAlgn="base">
              <a:spcBef>
                <a:spcPct val="0"/>
              </a:spcBef>
              <a:spcAft>
                <a:spcPct val="0"/>
              </a:spcAft>
            </a:pPr>
            <a:endParaRPr lang="en-US" sz="1400">
              <a:solidFill>
                <a:srgbClr val="000000"/>
              </a:solidFill>
              <a:latin typeface="Tahoma" pitchFamily="34" charset="0"/>
            </a:endParaRPr>
          </a:p>
        </p:txBody>
      </p:sp>
      <p:sp>
        <p:nvSpPr>
          <p:cNvPr id="25623" name="Line 22"/>
          <p:cNvSpPr>
            <a:spLocks noChangeShapeType="1"/>
          </p:cNvSpPr>
          <p:nvPr/>
        </p:nvSpPr>
        <p:spPr bwMode="auto">
          <a:xfrm flipV="1">
            <a:off x="5322889" y="4430715"/>
            <a:ext cx="244475" cy="962025"/>
          </a:xfrm>
          <a:prstGeom prst="line">
            <a:avLst/>
          </a:prstGeom>
          <a:noFill/>
          <a:ln w="9525">
            <a:solidFill>
              <a:schemeClr val="tx1"/>
            </a:solidFill>
            <a:round/>
            <a:headEnd/>
            <a:tailEnd type="triangle" w="med" len="med"/>
          </a:ln>
        </p:spPr>
        <p:txBody>
          <a:bodyPr/>
          <a:lstStyle/>
          <a:p>
            <a:pPr fontAlgn="base">
              <a:spcBef>
                <a:spcPct val="0"/>
              </a:spcBef>
              <a:spcAft>
                <a:spcPct val="0"/>
              </a:spcAft>
            </a:pPr>
            <a:endParaRPr lang="en-US" sz="1400">
              <a:solidFill>
                <a:srgbClr val="000000"/>
              </a:solidFill>
              <a:latin typeface="Tahoma" pitchFamily="34" charset="0"/>
            </a:endParaRPr>
          </a:p>
        </p:txBody>
      </p:sp>
      <p:sp>
        <p:nvSpPr>
          <p:cNvPr id="152599" name="Line 23"/>
          <p:cNvSpPr>
            <a:spLocks noChangeShapeType="1"/>
          </p:cNvSpPr>
          <p:nvPr/>
        </p:nvSpPr>
        <p:spPr bwMode="auto">
          <a:xfrm flipH="1">
            <a:off x="3375026" y="2333627"/>
            <a:ext cx="676275" cy="409575"/>
          </a:xfrm>
          <a:prstGeom prst="line">
            <a:avLst/>
          </a:prstGeom>
          <a:noFill/>
          <a:ln w="76200">
            <a:solidFill>
              <a:srgbClr val="0000FF"/>
            </a:solidFill>
            <a:round/>
            <a:headEnd/>
            <a:tailEnd type="triangle" w="med" len="med"/>
          </a:ln>
        </p:spPr>
        <p:txBody>
          <a:bodyPr/>
          <a:lstStyle/>
          <a:p>
            <a:pPr fontAlgn="base">
              <a:spcBef>
                <a:spcPct val="0"/>
              </a:spcBef>
              <a:spcAft>
                <a:spcPct val="0"/>
              </a:spcAft>
            </a:pPr>
            <a:endParaRPr lang="en-US" sz="1400">
              <a:solidFill>
                <a:srgbClr val="000000"/>
              </a:solidFill>
              <a:latin typeface="Tahoma" pitchFamily="34" charset="0"/>
            </a:endParaRPr>
          </a:p>
        </p:txBody>
      </p:sp>
      <p:sp>
        <p:nvSpPr>
          <p:cNvPr id="152600" name="Line 24"/>
          <p:cNvSpPr>
            <a:spLocks noChangeShapeType="1"/>
          </p:cNvSpPr>
          <p:nvPr/>
        </p:nvSpPr>
        <p:spPr bwMode="auto">
          <a:xfrm flipH="1">
            <a:off x="3298826" y="2266950"/>
            <a:ext cx="777875" cy="425450"/>
          </a:xfrm>
          <a:prstGeom prst="line">
            <a:avLst/>
          </a:prstGeom>
          <a:noFill/>
          <a:ln w="76200">
            <a:solidFill>
              <a:srgbClr val="33CC33"/>
            </a:solidFill>
            <a:round/>
            <a:headEnd/>
            <a:tailEnd type="triangle" w="med" len="med"/>
          </a:ln>
        </p:spPr>
        <p:txBody>
          <a:bodyPr/>
          <a:lstStyle/>
          <a:p>
            <a:pPr fontAlgn="base">
              <a:spcBef>
                <a:spcPct val="0"/>
              </a:spcBef>
              <a:spcAft>
                <a:spcPct val="0"/>
              </a:spcAft>
            </a:pPr>
            <a:endParaRPr lang="en-US" sz="1400">
              <a:solidFill>
                <a:srgbClr val="000000"/>
              </a:solidFill>
              <a:latin typeface="Tahoma" pitchFamily="34" charset="0"/>
            </a:endParaRPr>
          </a:p>
        </p:txBody>
      </p:sp>
      <p:sp>
        <p:nvSpPr>
          <p:cNvPr id="152601" name="Line 25"/>
          <p:cNvSpPr>
            <a:spLocks noChangeShapeType="1"/>
          </p:cNvSpPr>
          <p:nvPr/>
        </p:nvSpPr>
        <p:spPr bwMode="auto">
          <a:xfrm flipH="1">
            <a:off x="3222626" y="2217740"/>
            <a:ext cx="830263" cy="441325"/>
          </a:xfrm>
          <a:prstGeom prst="line">
            <a:avLst/>
          </a:prstGeom>
          <a:noFill/>
          <a:ln w="76200">
            <a:solidFill>
              <a:schemeClr val="hlink"/>
            </a:solidFill>
            <a:round/>
            <a:headEnd/>
            <a:tailEnd type="triangle" w="med" len="med"/>
          </a:ln>
        </p:spPr>
        <p:txBody>
          <a:bodyPr/>
          <a:lstStyle/>
          <a:p>
            <a:pPr fontAlgn="base">
              <a:spcBef>
                <a:spcPct val="0"/>
              </a:spcBef>
              <a:spcAft>
                <a:spcPct val="0"/>
              </a:spcAft>
            </a:pPr>
            <a:endParaRPr lang="en-US" sz="1400">
              <a:solidFill>
                <a:srgbClr val="000000"/>
              </a:solidFill>
              <a:latin typeface="Tahoma" pitchFamily="34" charset="0"/>
            </a:endParaRPr>
          </a:p>
        </p:txBody>
      </p:sp>
      <p:sp>
        <p:nvSpPr>
          <p:cNvPr id="25627" name="Text Box 26"/>
          <p:cNvSpPr txBox="1">
            <a:spLocks noChangeArrowheads="1"/>
          </p:cNvSpPr>
          <p:nvPr/>
        </p:nvSpPr>
        <p:spPr bwMode="auto">
          <a:xfrm>
            <a:off x="7025246" y="5440365"/>
            <a:ext cx="2118754" cy="630942"/>
          </a:xfrm>
          <a:prstGeom prst="rect">
            <a:avLst/>
          </a:prstGeom>
          <a:noFill/>
          <a:ln w="9525">
            <a:noFill/>
            <a:miter lim="800000"/>
            <a:headEnd/>
            <a:tailEnd/>
          </a:ln>
        </p:spPr>
        <p:txBody>
          <a:bodyPr wrap="square">
            <a:spAutoFit/>
          </a:bodyPr>
          <a:lstStyle/>
          <a:p>
            <a:pPr eaLnBrk="0" fontAlgn="base" hangingPunct="0">
              <a:spcBef>
                <a:spcPct val="50000"/>
              </a:spcBef>
              <a:spcAft>
                <a:spcPct val="0"/>
              </a:spcAft>
            </a:pPr>
            <a:r>
              <a:rPr lang="en-US" sz="1400">
                <a:solidFill>
                  <a:srgbClr val="000000"/>
                </a:solidFill>
                <a:latin typeface="Arial" charset="0"/>
              </a:rPr>
              <a:t>Target from 2 to 7 m</a:t>
            </a:r>
          </a:p>
          <a:p>
            <a:pPr eaLnBrk="0" fontAlgn="base" hangingPunct="0">
              <a:spcBef>
                <a:spcPct val="50000"/>
              </a:spcBef>
              <a:spcAft>
                <a:spcPct val="0"/>
              </a:spcAft>
            </a:pPr>
            <a:r>
              <a:rPr lang="en-US" sz="1400">
                <a:solidFill>
                  <a:srgbClr val="000000"/>
                </a:solidFill>
                <a:latin typeface="Arial" charset="0"/>
              </a:rPr>
              <a:t>(1.56 m for cal targets)</a:t>
            </a:r>
          </a:p>
        </p:txBody>
      </p:sp>
      <p:pic>
        <p:nvPicPr>
          <p:cNvPr id="152603" name="Picture 27" descr="MCj02321720000[1]"/>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424613" y="5311777"/>
            <a:ext cx="487362" cy="485775"/>
          </a:xfrm>
          <a:prstGeom prst="rect">
            <a:avLst/>
          </a:prstGeom>
          <a:noFill/>
          <a:ln w="9525">
            <a:noFill/>
            <a:miter lim="800000"/>
            <a:headEnd/>
            <a:tailEnd/>
          </a:ln>
        </p:spPr>
      </p:pic>
      <p:sp>
        <p:nvSpPr>
          <p:cNvPr id="25629" name="Text Box 28"/>
          <p:cNvSpPr txBox="1">
            <a:spLocks noChangeArrowheads="1"/>
          </p:cNvSpPr>
          <p:nvPr/>
        </p:nvSpPr>
        <p:spPr bwMode="auto">
          <a:xfrm>
            <a:off x="4498976" y="771966"/>
            <a:ext cx="2016125" cy="1107996"/>
          </a:xfrm>
          <a:prstGeom prst="rect">
            <a:avLst/>
          </a:prstGeom>
          <a:solidFill>
            <a:srgbClr val="FFCC99"/>
          </a:solidFill>
          <a:ln w="9525">
            <a:solidFill>
              <a:schemeClr val="tx1"/>
            </a:solidFill>
            <a:miter lim="800000"/>
            <a:headEnd/>
            <a:tailEnd/>
          </a:ln>
        </p:spPr>
        <p:txBody>
          <a:bodyPr>
            <a:spAutoFit/>
          </a:bodyPr>
          <a:lstStyle/>
          <a:p>
            <a:pPr algn="ctr" eaLnBrk="0" fontAlgn="base" hangingPunct="0">
              <a:spcBef>
                <a:spcPct val="50000"/>
              </a:spcBef>
              <a:spcAft>
                <a:spcPct val="0"/>
              </a:spcAft>
            </a:pPr>
            <a:r>
              <a:rPr lang="en-US" sz="1200">
                <a:solidFill>
                  <a:srgbClr val="000000"/>
                </a:solidFill>
                <a:latin typeface="Tahoma" pitchFamily="34" charset="0"/>
              </a:rPr>
              <a:t>CAMERA</a:t>
            </a:r>
          </a:p>
          <a:p>
            <a:pPr algn="ctr" eaLnBrk="0" fontAlgn="base" hangingPunct="0">
              <a:spcBef>
                <a:spcPct val="50000"/>
              </a:spcBef>
              <a:spcAft>
                <a:spcPct val="0"/>
              </a:spcAft>
            </a:pPr>
            <a:r>
              <a:rPr lang="en-US" sz="1200">
                <a:solidFill>
                  <a:srgbClr val="000000"/>
                </a:solidFill>
                <a:latin typeface="Tahoma" pitchFamily="34" charset="0"/>
              </a:rPr>
              <a:t>(Remote Micro-Imager)</a:t>
            </a:r>
          </a:p>
          <a:p>
            <a:pPr algn="ctr" eaLnBrk="0" fontAlgn="base" hangingPunct="0">
              <a:spcBef>
                <a:spcPct val="50000"/>
              </a:spcBef>
              <a:spcAft>
                <a:spcPct val="0"/>
              </a:spcAft>
            </a:pPr>
            <a:r>
              <a:rPr lang="en-US" sz="1200" i="1">
                <a:solidFill>
                  <a:srgbClr val="000000"/>
                </a:solidFill>
                <a:latin typeface="Tahoma" pitchFamily="34" charset="0"/>
              </a:rPr>
              <a:t>~20 µrad/pixel</a:t>
            </a:r>
          </a:p>
          <a:p>
            <a:pPr algn="ctr" eaLnBrk="0" fontAlgn="base" hangingPunct="0">
              <a:spcBef>
                <a:spcPct val="50000"/>
              </a:spcBef>
              <a:spcAft>
                <a:spcPct val="0"/>
              </a:spcAft>
            </a:pPr>
            <a:endParaRPr lang="en-US" sz="1200">
              <a:solidFill>
                <a:srgbClr val="000000"/>
              </a:solidFill>
              <a:latin typeface="Tahoma" pitchFamily="34" charset="0"/>
            </a:endParaRPr>
          </a:p>
        </p:txBody>
      </p:sp>
      <p:sp>
        <p:nvSpPr>
          <p:cNvPr id="25630" name="Text Box 29"/>
          <p:cNvSpPr txBox="1">
            <a:spLocks noChangeArrowheads="1"/>
          </p:cNvSpPr>
          <p:nvPr/>
        </p:nvSpPr>
        <p:spPr bwMode="auto">
          <a:xfrm>
            <a:off x="7113588" y="4113213"/>
            <a:ext cx="1524000" cy="558800"/>
          </a:xfrm>
          <a:prstGeom prst="rect">
            <a:avLst/>
          </a:prstGeom>
          <a:solidFill>
            <a:srgbClr val="FFCC99"/>
          </a:solidFill>
          <a:ln w="9525">
            <a:solidFill>
              <a:schemeClr val="tx1"/>
            </a:solidFill>
            <a:miter lim="800000"/>
            <a:headEnd/>
            <a:tailEnd/>
          </a:ln>
        </p:spPr>
        <p:txBody>
          <a:bodyPr>
            <a:spAutoFit/>
          </a:bodyPr>
          <a:lstStyle/>
          <a:p>
            <a:pPr algn="ctr" eaLnBrk="0" fontAlgn="base" hangingPunct="0">
              <a:spcBef>
                <a:spcPct val="50000"/>
              </a:spcBef>
              <a:spcAft>
                <a:spcPct val="0"/>
              </a:spcAft>
            </a:pPr>
            <a:r>
              <a:rPr lang="en-US" sz="1200">
                <a:solidFill>
                  <a:srgbClr val="000000"/>
                </a:solidFill>
                <a:latin typeface="Tahoma" pitchFamily="34" charset="0"/>
              </a:rPr>
              <a:t>SCHMIDT PLATE</a:t>
            </a:r>
          </a:p>
          <a:p>
            <a:pPr algn="ctr" eaLnBrk="0" fontAlgn="base" hangingPunct="0">
              <a:spcBef>
                <a:spcPct val="50000"/>
              </a:spcBef>
              <a:spcAft>
                <a:spcPct val="0"/>
              </a:spcAft>
            </a:pPr>
            <a:r>
              <a:rPr lang="en-US" sz="1200">
                <a:solidFill>
                  <a:srgbClr val="000000"/>
                </a:solidFill>
                <a:latin typeface="Tahoma" pitchFamily="34" charset="0"/>
              </a:rPr>
              <a:t>Image correction</a:t>
            </a:r>
          </a:p>
        </p:txBody>
      </p:sp>
      <p:sp>
        <p:nvSpPr>
          <p:cNvPr id="25631" name="Text Box 30"/>
          <p:cNvSpPr txBox="1">
            <a:spLocks noChangeArrowheads="1"/>
          </p:cNvSpPr>
          <p:nvPr/>
        </p:nvSpPr>
        <p:spPr bwMode="auto">
          <a:xfrm>
            <a:off x="4224338" y="5372100"/>
            <a:ext cx="1524000" cy="1015663"/>
          </a:xfrm>
          <a:prstGeom prst="rect">
            <a:avLst/>
          </a:prstGeom>
          <a:solidFill>
            <a:srgbClr val="FFCC99"/>
          </a:solidFill>
          <a:ln w="9525">
            <a:solidFill>
              <a:schemeClr val="tx1"/>
            </a:solidFill>
            <a:miter lim="800000"/>
            <a:headEnd/>
            <a:tailEnd/>
          </a:ln>
        </p:spPr>
        <p:txBody>
          <a:bodyPr>
            <a:spAutoFit/>
          </a:bodyPr>
          <a:lstStyle/>
          <a:p>
            <a:pPr algn="ctr" eaLnBrk="0" fontAlgn="base" hangingPunct="0">
              <a:spcBef>
                <a:spcPct val="50000"/>
              </a:spcBef>
              <a:spcAft>
                <a:spcPct val="0"/>
              </a:spcAft>
            </a:pPr>
            <a:r>
              <a:rPr lang="en-US" sz="1200">
                <a:solidFill>
                  <a:srgbClr val="000000"/>
                </a:solidFill>
                <a:latin typeface="Tahoma" pitchFamily="34" charset="0"/>
              </a:rPr>
              <a:t>AUTOFOCUS</a:t>
            </a:r>
          </a:p>
          <a:p>
            <a:pPr algn="ctr" eaLnBrk="0" fontAlgn="base" hangingPunct="0">
              <a:spcBef>
                <a:spcPct val="50000"/>
              </a:spcBef>
              <a:spcAft>
                <a:spcPct val="0"/>
              </a:spcAft>
            </a:pPr>
            <a:r>
              <a:rPr lang="en-US" sz="1200">
                <a:solidFill>
                  <a:srgbClr val="000000"/>
                </a:solidFill>
                <a:latin typeface="Tahoma" pitchFamily="34" charset="0"/>
              </a:rPr>
              <a:t>Continuous Wave Laser diode</a:t>
            </a:r>
          </a:p>
          <a:p>
            <a:pPr algn="ctr" eaLnBrk="0" fontAlgn="base" hangingPunct="0">
              <a:spcBef>
                <a:spcPct val="50000"/>
              </a:spcBef>
              <a:spcAft>
                <a:spcPct val="0"/>
              </a:spcAft>
            </a:pPr>
            <a:r>
              <a:rPr lang="en-US" sz="1200" i="1">
                <a:solidFill>
                  <a:srgbClr val="FF0000"/>
                </a:solidFill>
                <a:latin typeface="Tahoma" pitchFamily="34" charset="0"/>
              </a:rPr>
              <a:t>(no longer working)</a:t>
            </a:r>
          </a:p>
        </p:txBody>
      </p:sp>
    </p:spTree>
    <p:extLst>
      <p:ext uri="{BB962C8B-B14F-4D97-AF65-F5344CB8AC3E}">
        <p14:creationId xmlns:p14="http://schemas.microsoft.com/office/powerpoint/2010/main" val="3910664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5259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5259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5259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5259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499"/>
                                          </p:stCondLst>
                                        </p:cTn>
                                        <p:tgtEl>
                                          <p:spTgt spid="15260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52580"/>
                                        </p:tgtEl>
                                        <p:attrNameLst>
                                          <p:attrName>style.visibility</p:attrName>
                                        </p:attrNameLst>
                                      </p:cBhvr>
                                      <p:to>
                                        <p:strVal val="visible"/>
                                      </p:to>
                                    </p:set>
                                  </p:childTnLst>
                                </p:cTn>
                              </p:par>
                            </p:childTnLst>
                          </p:cTn>
                        </p:par>
                        <p:par>
                          <p:cTn id="27" fill="hold">
                            <p:stCondLst>
                              <p:cond delay="500"/>
                            </p:stCondLst>
                            <p:childTnLst>
                              <p:par>
                                <p:cTn id="28" presetID="1" presetClass="entr" presetSubtype="0" fill="hold" grpId="0" nodeType="afterEffect">
                                  <p:stCondLst>
                                    <p:cond delay="0"/>
                                  </p:stCondLst>
                                  <p:childTnLst>
                                    <p:set>
                                      <p:cBhvr>
                                        <p:cTn id="29" dur="1" fill="hold">
                                          <p:stCondLst>
                                            <p:cond delay="499"/>
                                          </p:stCondLst>
                                        </p:cTn>
                                        <p:tgtEl>
                                          <p:spTgt spid="152581"/>
                                        </p:tgtEl>
                                        <p:attrNameLst>
                                          <p:attrName>style.visibility</p:attrName>
                                        </p:attrNameLst>
                                      </p:cBhvr>
                                      <p:to>
                                        <p:strVal val="visible"/>
                                      </p:to>
                                    </p:set>
                                  </p:childTnLst>
                                </p:cTn>
                              </p:par>
                            </p:childTnLst>
                          </p:cTn>
                        </p:par>
                        <p:par>
                          <p:cTn id="30" fill="hold">
                            <p:stCondLst>
                              <p:cond delay="1000"/>
                            </p:stCondLst>
                            <p:childTnLst>
                              <p:par>
                                <p:cTn id="31" presetID="1" presetClass="entr" presetSubtype="0" fill="hold" grpId="0" nodeType="afterEffect">
                                  <p:stCondLst>
                                    <p:cond delay="0"/>
                                  </p:stCondLst>
                                  <p:childTnLst>
                                    <p:set>
                                      <p:cBhvr>
                                        <p:cTn id="32" dur="1" fill="hold">
                                          <p:stCondLst>
                                            <p:cond delay="499"/>
                                          </p:stCondLst>
                                        </p:cTn>
                                        <p:tgtEl>
                                          <p:spTgt spid="15258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499"/>
                                          </p:stCondLst>
                                        </p:cTn>
                                        <p:tgtEl>
                                          <p:spTgt spid="152599"/>
                                        </p:tgtEl>
                                        <p:attrNameLst>
                                          <p:attrName>style.visibility</p:attrName>
                                        </p:attrNameLst>
                                      </p:cBhvr>
                                      <p:to>
                                        <p:strVal val="visible"/>
                                      </p:to>
                                    </p:set>
                                  </p:childTnLst>
                                </p:cTn>
                              </p:par>
                            </p:childTnLst>
                          </p:cTn>
                        </p:par>
                        <p:par>
                          <p:cTn id="37" fill="hold">
                            <p:stCondLst>
                              <p:cond delay="500"/>
                            </p:stCondLst>
                            <p:childTnLst>
                              <p:par>
                                <p:cTn id="38" presetID="1" presetClass="entr" presetSubtype="0" fill="hold" grpId="0" nodeType="afterEffect">
                                  <p:stCondLst>
                                    <p:cond delay="0"/>
                                  </p:stCondLst>
                                  <p:childTnLst>
                                    <p:set>
                                      <p:cBhvr>
                                        <p:cTn id="39" dur="1" fill="hold">
                                          <p:stCondLst>
                                            <p:cond delay="499"/>
                                          </p:stCondLst>
                                        </p:cTn>
                                        <p:tgtEl>
                                          <p:spTgt spid="152600"/>
                                        </p:tgtEl>
                                        <p:attrNameLst>
                                          <p:attrName>style.visibility</p:attrName>
                                        </p:attrNameLst>
                                      </p:cBhvr>
                                      <p:to>
                                        <p:strVal val="visible"/>
                                      </p:to>
                                    </p:set>
                                  </p:childTnLst>
                                </p:cTn>
                              </p:par>
                            </p:childTnLst>
                          </p:cTn>
                        </p:par>
                        <p:par>
                          <p:cTn id="40" fill="hold">
                            <p:stCondLst>
                              <p:cond delay="1000"/>
                            </p:stCondLst>
                            <p:childTnLst>
                              <p:par>
                                <p:cTn id="41" presetID="1" presetClass="entr" presetSubtype="0" fill="hold" grpId="0" nodeType="afterEffect">
                                  <p:stCondLst>
                                    <p:cond delay="0"/>
                                  </p:stCondLst>
                                  <p:childTnLst>
                                    <p:set>
                                      <p:cBhvr>
                                        <p:cTn id="42" dur="1" fill="hold">
                                          <p:stCondLst>
                                            <p:cond delay="499"/>
                                          </p:stCondLst>
                                        </p:cTn>
                                        <p:tgtEl>
                                          <p:spTgt spid="15260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80" grpId="0" animBg="1"/>
      <p:bldP spid="152581" grpId="0" animBg="1"/>
      <p:bldP spid="152582" grpId="0" animBg="1"/>
      <p:bldP spid="152594" grpId="0" animBg="1"/>
      <p:bldP spid="152595" grpId="0" animBg="1"/>
      <p:bldP spid="152596" grpId="0" animBg="1"/>
      <p:bldP spid="152597" grpId="0" animBg="1"/>
      <p:bldP spid="152599" grpId="0" animBg="1"/>
      <p:bldP spid="152600" grpId="0" animBg="1"/>
      <p:bldP spid="15260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225994" y="52699"/>
            <a:ext cx="8708948" cy="6765999"/>
          </a:xfrm>
        </p:spPr>
      </p:pic>
      <p:pic>
        <p:nvPicPr>
          <p:cNvPr id="3" name="Pictur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397250" y="6093295"/>
            <a:ext cx="3115511" cy="369246"/>
          </a:xfrm>
          <a:prstGeom prst="rect">
            <a:avLst/>
          </a:prstGeom>
        </p:spPr>
      </p:pic>
      <p:pic>
        <p:nvPicPr>
          <p:cNvPr id="7" name="Picture 6"/>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512761" y="6093295"/>
            <a:ext cx="2104190" cy="368482"/>
          </a:xfrm>
          <a:prstGeom prst="rect">
            <a:avLst/>
          </a:prstGeom>
        </p:spPr>
      </p:pic>
      <p:sp>
        <p:nvSpPr>
          <p:cNvPr id="2" name="Title 1"/>
          <p:cNvSpPr>
            <a:spLocks noGrp="1"/>
          </p:cNvSpPr>
          <p:nvPr>
            <p:ph type="title"/>
          </p:nvPr>
        </p:nvSpPr>
        <p:spPr>
          <a:xfrm>
            <a:off x="3165188" y="-169333"/>
            <a:ext cx="3603913" cy="778098"/>
          </a:xfrm>
        </p:spPr>
        <p:txBody>
          <a:bodyPr>
            <a:normAutofit fontScale="90000"/>
          </a:bodyPr>
          <a:lstStyle/>
          <a:p>
            <a:r>
              <a:rPr lang="en-US" sz="3600" b="1"/>
              <a:t>ChemCam</a:t>
            </a:r>
            <a:r>
              <a:rPr lang="en-US" sz="3600" b="1" dirty="0"/>
              <a:t> Spectra</a:t>
            </a:r>
          </a:p>
        </p:txBody>
      </p:sp>
      <p:sp>
        <p:nvSpPr>
          <p:cNvPr id="5" name="TextBox 4"/>
          <p:cNvSpPr txBox="1"/>
          <p:nvPr/>
        </p:nvSpPr>
        <p:spPr>
          <a:xfrm>
            <a:off x="1826054" y="5516836"/>
            <a:ext cx="1409761" cy="307777"/>
          </a:xfrm>
          <a:prstGeom prst="rect">
            <a:avLst/>
          </a:prstGeom>
          <a:noFill/>
        </p:spPr>
        <p:txBody>
          <a:bodyPr wrap="none" rtlCol="0">
            <a:spAutoFit/>
          </a:bodyPr>
          <a:lstStyle/>
          <a:p>
            <a:r>
              <a:rPr lang="en-US" sz="1400" i="1"/>
              <a:t>~0.049 nm/pixel</a:t>
            </a:r>
          </a:p>
        </p:txBody>
      </p:sp>
      <p:sp>
        <p:nvSpPr>
          <p:cNvPr id="8" name="TextBox 7"/>
          <p:cNvSpPr txBox="1"/>
          <p:nvPr/>
        </p:nvSpPr>
        <p:spPr>
          <a:xfrm>
            <a:off x="4427653" y="5516836"/>
            <a:ext cx="1409761" cy="307777"/>
          </a:xfrm>
          <a:prstGeom prst="rect">
            <a:avLst/>
          </a:prstGeom>
          <a:noFill/>
        </p:spPr>
        <p:txBody>
          <a:bodyPr wrap="none" rtlCol="0">
            <a:spAutoFit/>
          </a:bodyPr>
          <a:lstStyle/>
          <a:p>
            <a:r>
              <a:rPr lang="en-US" sz="1400" i="1"/>
              <a:t>~0.042 nm/pixel</a:t>
            </a:r>
          </a:p>
        </p:txBody>
      </p:sp>
      <p:sp>
        <p:nvSpPr>
          <p:cNvPr id="9" name="TextBox 8"/>
          <p:cNvSpPr txBox="1"/>
          <p:nvPr/>
        </p:nvSpPr>
        <p:spPr>
          <a:xfrm>
            <a:off x="7003335" y="5536402"/>
            <a:ext cx="1318766" cy="307777"/>
          </a:xfrm>
          <a:prstGeom prst="rect">
            <a:avLst/>
          </a:prstGeom>
          <a:noFill/>
        </p:spPr>
        <p:txBody>
          <a:bodyPr wrap="none" rtlCol="0">
            <a:spAutoFit/>
          </a:bodyPr>
          <a:lstStyle/>
          <a:p>
            <a:r>
              <a:rPr lang="en-US" sz="1400" i="1"/>
              <a:t>~0.21 nm/pixel</a:t>
            </a:r>
          </a:p>
        </p:txBody>
      </p:sp>
      <p:sp>
        <p:nvSpPr>
          <p:cNvPr id="6" name="TextBox 5"/>
          <p:cNvSpPr txBox="1"/>
          <p:nvPr/>
        </p:nvSpPr>
        <p:spPr>
          <a:xfrm>
            <a:off x="84174" y="6449366"/>
            <a:ext cx="3313076" cy="369332"/>
          </a:xfrm>
          <a:prstGeom prst="rect">
            <a:avLst/>
          </a:prstGeom>
          <a:noFill/>
        </p:spPr>
        <p:txBody>
          <a:bodyPr wrap="none" rtlCol="0">
            <a:spAutoFit/>
          </a:bodyPr>
          <a:lstStyle/>
          <a:p>
            <a:r>
              <a:rPr lang="en-US" i="1"/>
              <a:t>can also be used in passive mode</a:t>
            </a:r>
          </a:p>
        </p:txBody>
      </p:sp>
    </p:spTree>
    <p:extLst>
      <p:ext uri="{BB962C8B-B14F-4D97-AF65-F5344CB8AC3E}">
        <p14:creationId xmlns:p14="http://schemas.microsoft.com/office/powerpoint/2010/main" val="520205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Slide Number Placeholder 3"/>
          <p:cNvSpPr>
            <a:spLocks noGrp="1"/>
          </p:cNvSpPr>
          <p:nvPr>
            <p:ph type="sldNum" sz="quarter" idx="10"/>
          </p:nvPr>
        </p:nvSpPr>
        <p:spPr/>
        <p:txBody>
          <a:bodyPr/>
          <a:lstStyle/>
          <a:p>
            <a:fld id="{17E80E84-6167-4AFF-AC19-0FEF9D6DDB89}" type="slidenum">
              <a:rPr lang="en-US"/>
              <a:pPr/>
              <a:t>17</a:t>
            </a:fld>
            <a:endParaRPr lang="en-US"/>
          </a:p>
        </p:txBody>
      </p:sp>
      <p:sp>
        <p:nvSpPr>
          <p:cNvPr id="141314" name="Rectangle 2"/>
          <p:cNvSpPr>
            <a:spLocks noGrp="1" noChangeArrowheads="1"/>
          </p:cNvSpPr>
          <p:nvPr>
            <p:ph type="title"/>
          </p:nvPr>
        </p:nvSpPr>
        <p:spPr>
          <a:xfrm>
            <a:off x="811034" y="0"/>
            <a:ext cx="7911547" cy="1143000"/>
          </a:xfrm>
        </p:spPr>
        <p:txBody>
          <a:bodyPr>
            <a:normAutofit/>
          </a:bodyPr>
          <a:lstStyle/>
          <a:p>
            <a:r>
              <a:rPr lang="en-US" sz="3200" dirty="0"/>
              <a:t>LIBS Sensitivities, ChemCam Configuration</a:t>
            </a:r>
          </a:p>
        </p:txBody>
      </p:sp>
      <p:grpSp>
        <p:nvGrpSpPr>
          <p:cNvPr id="2" name="Group 4"/>
          <p:cNvGrpSpPr>
            <a:grpSpLocks/>
          </p:cNvGrpSpPr>
          <p:nvPr/>
        </p:nvGrpSpPr>
        <p:grpSpPr bwMode="auto">
          <a:xfrm>
            <a:off x="457200" y="950915"/>
            <a:ext cx="8229600" cy="5068887"/>
            <a:chOff x="288" y="503"/>
            <a:chExt cx="5184" cy="3193"/>
          </a:xfrm>
        </p:grpSpPr>
        <p:sp>
          <p:nvSpPr>
            <p:cNvPr id="141317" name="Rectangle 5"/>
            <p:cNvSpPr>
              <a:spLocks noChangeArrowheads="1"/>
            </p:cNvSpPr>
            <p:nvPr/>
          </p:nvSpPr>
          <p:spPr bwMode="auto">
            <a:xfrm>
              <a:off x="1152" y="528"/>
              <a:ext cx="1584" cy="1632"/>
            </a:xfrm>
            <a:prstGeom prst="rect">
              <a:avLst/>
            </a:prstGeom>
            <a:solidFill>
              <a:srgbClr val="FAFFF3"/>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18" name="Rectangle 6"/>
            <p:cNvSpPr>
              <a:spLocks noChangeArrowheads="1"/>
            </p:cNvSpPr>
            <p:nvPr/>
          </p:nvSpPr>
          <p:spPr bwMode="auto">
            <a:xfrm>
              <a:off x="288" y="3264"/>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19" name="Rectangle 7"/>
            <p:cNvSpPr>
              <a:spLocks noChangeArrowheads="1"/>
            </p:cNvSpPr>
            <p:nvPr/>
          </p:nvSpPr>
          <p:spPr bwMode="auto">
            <a:xfrm>
              <a:off x="576" y="3264"/>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20" name="Rectangle 8"/>
            <p:cNvSpPr>
              <a:spLocks noChangeArrowheads="1"/>
            </p:cNvSpPr>
            <p:nvPr/>
          </p:nvSpPr>
          <p:spPr bwMode="auto">
            <a:xfrm>
              <a:off x="864" y="3264"/>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21" name="Rectangle 9"/>
            <p:cNvSpPr>
              <a:spLocks noChangeArrowheads="1"/>
            </p:cNvSpPr>
            <p:nvPr/>
          </p:nvSpPr>
          <p:spPr bwMode="auto">
            <a:xfrm>
              <a:off x="1152" y="3264"/>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22" name="Rectangle 10"/>
            <p:cNvSpPr>
              <a:spLocks noChangeArrowheads="1"/>
            </p:cNvSpPr>
            <p:nvPr/>
          </p:nvSpPr>
          <p:spPr bwMode="auto">
            <a:xfrm>
              <a:off x="1440" y="3264"/>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23" name="Rectangle 11"/>
            <p:cNvSpPr>
              <a:spLocks noChangeArrowheads="1"/>
            </p:cNvSpPr>
            <p:nvPr/>
          </p:nvSpPr>
          <p:spPr bwMode="auto">
            <a:xfrm>
              <a:off x="1728" y="3264"/>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24" name="Rectangle 12"/>
            <p:cNvSpPr>
              <a:spLocks noChangeArrowheads="1"/>
            </p:cNvSpPr>
            <p:nvPr/>
          </p:nvSpPr>
          <p:spPr bwMode="auto">
            <a:xfrm>
              <a:off x="2016" y="3264"/>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25" name="Rectangle 13"/>
            <p:cNvSpPr>
              <a:spLocks noChangeArrowheads="1"/>
            </p:cNvSpPr>
            <p:nvPr/>
          </p:nvSpPr>
          <p:spPr bwMode="auto">
            <a:xfrm>
              <a:off x="2304" y="3264"/>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26" name="Rectangle 14"/>
            <p:cNvSpPr>
              <a:spLocks noChangeArrowheads="1"/>
            </p:cNvSpPr>
            <p:nvPr/>
          </p:nvSpPr>
          <p:spPr bwMode="auto">
            <a:xfrm>
              <a:off x="2592" y="3264"/>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27" name="Rectangle 15"/>
            <p:cNvSpPr>
              <a:spLocks noChangeArrowheads="1"/>
            </p:cNvSpPr>
            <p:nvPr/>
          </p:nvSpPr>
          <p:spPr bwMode="auto">
            <a:xfrm>
              <a:off x="2880" y="3264"/>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28" name="Rectangle 16"/>
            <p:cNvSpPr>
              <a:spLocks noChangeArrowheads="1"/>
            </p:cNvSpPr>
            <p:nvPr/>
          </p:nvSpPr>
          <p:spPr bwMode="auto">
            <a:xfrm>
              <a:off x="3168" y="3264"/>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29" name="Rectangle 17"/>
            <p:cNvSpPr>
              <a:spLocks noChangeArrowheads="1"/>
            </p:cNvSpPr>
            <p:nvPr/>
          </p:nvSpPr>
          <p:spPr bwMode="auto">
            <a:xfrm>
              <a:off x="3456" y="3264"/>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30" name="Rectangle 18"/>
            <p:cNvSpPr>
              <a:spLocks noChangeArrowheads="1"/>
            </p:cNvSpPr>
            <p:nvPr/>
          </p:nvSpPr>
          <p:spPr bwMode="auto">
            <a:xfrm>
              <a:off x="3744" y="3264"/>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31" name="Rectangle 19"/>
            <p:cNvSpPr>
              <a:spLocks noChangeArrowheads="1"/>
            </p:cNvSpPr>
            <p:nvPr/>
          </p:nvSpPr>
          <p:spPr bwMode="auto">
            <a:xfrm>
              <a:off x="4032" y="3264"/>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32" name="Rectangle 20"/>
            <p:cNvSpPr>
              <a:spLocks noChangeArrowheads="1"/>
            </p:cNvSpPr>
            <p:nvPr/>
          </p:nvSpPr>
          <p:spPr bwMode="auto">
            <a:xfrm>
              <a:off x="4320" y="3264"/>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33" name="Rectangle 21"/>
            <p:cNvSpPr>
              <a:spLocks noChangeArrowheads="1"/>
            </p:cNvSpPr>
            <p:nvPr/>
          </p:nvSpPr>
          <p:spPr bwMode="auto">
            <a:xfrm>
              <a:off x="288" y="2832"/>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34" name="Rectangle 22"/>
            <p:cNvSpPr>
              <a:spLocks noChangeArrowheads="1"/>
            </p:cNvSpPr>
            <p:nvPr/>
          </p:nvSpPr>
          <p:spPr bwMode="auto">
            <a:xfrm>
              <a:off x="576" y="2832"/>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35" name="Rectangle 23"/>
            <p:cNvSpPr>
              <a:spLocks noChangeArrowheads="1"/>
            </p:cNvSpPr>
            <p:nvPr/>
          </p:nvSpPr>
          <p:spPr bwMode="auto">
            <a:xfrm>
              <a:off x="864" y="2832"/>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36" name="Rectangle 24"/>
            <p:cNvSpPr>
              <a:spLocks noChangeArrowheads="1"/>
            </p:cNvSpPr>
            <p:nvPr/>
          </p:nvSpPr>
          <p:spPr bwMode="auto">
            <a:xfrm>
              <a:off x="1152" y="2832"/>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37" name="Rectangle 25"/>
            <p:cNvSpPr>
              <a:spLocks noChangeArrowheads="1"/>
            </p:cNvSpPr>
            <p:nvPr/>
          </p:nvSpPr>
          <p:spPr bwMode="auto">
            <a:xfrm>
              <a:off x="1440" y="2832"/>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38" name="Rectangle 26"/>
            <p:cNvSpPr>
              <a:spLocks noChangeArrowheads="1"/>
            </p:cNvSpPr>
            <p:nvPr/>
          </p:nvSpPr>
          <p:spPr bwMode="auto">
            <a:xfrm>
              <a:off x="1728" y="2832"/>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39" name="Rectangle 27"/>
            <p:cNvSpPr>
              <a:spLocks noChangeArrowheads="1"/>
            </p:cNvSpPr>
            <p:nvPr/>
          </p:nvSpPr>
          <p:spPr bwMode="auto">
            <a:xfrm>
              <a:off x="2016" y="2832"/>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40" name="Rectangle 28"/>
            <p:cNvSpPr>
              <a:spLocks noChangeArrowheads="1"/>
            </p:cNvSpPr>
            <p:nvPr/>
          </p:nvSpPr>
          <p:spPr bwMode="auto">
            <a:xfrm>
              <a:off x="2304" y="2832"/>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41" name="Rectangle 29"/>
            <p:cNvSpPr>
              <a:spLocks noChangeArrowheads="1"/>
            </p:cNvSpPr>
            <p:nvPr/>
          </p:nvSpPr>
          <p:spPr bwMode="auto">
            <a:xfrm>
              <a:off x="2592" y="2832"/>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42" name="Rectangle 30"/>
            <p:cNvSpPr>
              <a:spLocks noChangeArrowheads="1"/>
            </p:cNvSpPr>
            <p:nvPr/>
          </p:nvSpPr>
          <p:spPr bwMode="auto">
            <a:xfrm>
              <a:off x="2880" y="2832"/>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43" name="Rectangle 31"/>
            <p:cNvSpPr>
              <a:spLocks noChangeArrowheads="1"/>
            </p:cNvSpPr>
            <p:nvPr/>
          </p:nvSpPr>
          <p:spPr bwMode="auto">
            <a:xfrm>
              <a:off x="3168" y="2832"/>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44" name="Rectangle 32"/>
            <p:cNvSpPr>
              <a:spLocks noChangeArrowheads="1"/>
            </p:cNvSpPr>
            <p:nvPr/>
          </p:nvSpPr>
          <p:spPr bwMode="auto">
            <a:xfrm>
              <a:off x="3456" y="2832"/>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45" name="Rectangle 33"/>
            <p:cNvSpPr>
              <a:spLocks noChangeArrowheads="1"/>
            </p:cNvSpPr>
            <p:nvPr/>
          </p:nvSpPr>
          <p:spPr bwMode="auto">
            <a:xfrm>
              <a:off x="3744" y="2832"/>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46" name="Rectangle 34"/>
            <p:cNvSpPr>
              <a:spLocks noChangeArrowheads="1"/>
            </p:cNvSpPr>
            <p:nvPr/>
          </p:nvSpPr>
          <p:spPr bwMode="auto">
            <a:xfrm>
              <a:off x="4032" y="2832"/>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47" name="Rectangle 35"/>
            <p:cNvSpPr>
              <a:spLocks noChangeArrowheads="1"/>
            </p:cNvSpPr>
            <p:nvPr/>
          </p:nvSpPr>
          <p:spPr bwMode="auto">
            <a:xfrm>
              <a:off x="4320" y="2832"/>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48" name="Rectangle 36"/>
            <p:cNvSpPr>
              <a:spLocks noChangeArrowheads="1"/>
            </p:cNvSpPr>
            <p:nvPr/>
          </p:nvSpPr>
          <p:spPr bwMode="auto">
            <a:xfrm>
              <a:off x="4608" y="2832"/>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49" name="Rectangle 37"/>
            <p:cNvSpPr>
              <a:spLocks noChangeArrowheads="1"/>
            </p:cNvSpPr>
            <p:nvPr/>
          </p:nvSpPr>
          <p:spPr bwMode="auto">
            <a:xfrm>
              <a:off x="4896" y="2832"/>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50" name="Rectangle 38"/>
            <p:cNvSpPr>
              <a:spLocks noChangeArrowheads="1"/>
            </p:cNvSpPr>
            <p:nvPr/>
          </p:nvSpPr>
          <p:spPr bwMode="auto">
            <a:xfrm>
              <a:off x="5184" y="2832"/>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51" name="Rectangle 39"/>
            <p:cNvSpPr>
              <a:spLocks noChangeArrowheads="1"/>
            </p:cNvSpPr>
            <p:nvPr/>
          </p:nvSpPr>
          <p:spPr bwMode="auto">
            <a:xfrm>
              <a:off x="288" y="2400"/>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52" name="Rectangle 40"/>
            <p:cNvSpPr>
              <a:spLocks noChangeArrowheads="1"/>
            </p:cNvSpPr>
            <p:nvPr/>
          </p:nvSpPr>
          <p:spPr bwMode="auto">
            <a:xfrm>
              <a:off x="576" y="2400"/>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53" name="Rectangle 41"/>
            <p:cNvSpPr>
              <a:spLocks noChangeArrowheads="1"/>
            </p:cNvSpPr>
            <p:nvPr/>
          </p:nvSpPr>
          <p:spPr bwMode="auto">
            <a:xfrm>
              <a:off x="864" y="2400"/>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54" name="Rectangle 42"/>
            <p:cNvSpPr>
              <a:spLocks noChangeArrowheads="1"/>
            </p:cNvSpPr>
            <p:nvPr/>
          </p:nvSpPr>
          <p:spPr bwMode="auto">
            <a:xfrm>
              <a:off x="1152" y="2400"/>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55" name="Rectangle 43"/>
            <p:cNvSpPr>
              <a:spLocks noChangeArrowheads="1"/>
            </p:cNvSpPr>
            <p:nvPr/>
          </p:nvSpPr>
          <p:spPr bwMode="auto">
            <a:xfrm>
              <a:off x="1440" y="2400"/>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56" name="Rectangle 44"/>
            <p:cNvSpPr>
              <a:spLocks noChangeArrowheads="1"/>
            </p:cNvSpPr>
            <p:nvPr/>
          </p:nvSpPr>
          <p:spPr bwMode="auto">
            <a:xfrm>
              <a:off x="1728" y="2400"/>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57" name="Rectangle 45"/>
            <p:cNvSpPr>
              <a:spLocks noChangeArrowheads="1"/>
            </p:cNvSpPr>
            <p:nvPr/>
          </p:nvSpPr>
          <p:spPr bwMode="auto">
            <a:xfrm>
              <a:off x="2016" y="2400"/>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58" name="Rectangle 46"/>
            <p:cNvSpPr>
              <a:spLocks noChangeArrowheads="1"/>
            </p:cNvSpPr>
            <p:nvPr/>
          </p:nvSpPr>
          <p:spPr bwMode="auto">
            <a:xfrm>
              <a:off x="2304" y="2400"/>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59" name="Rectangle 47"/>
            <p:cNvSpPr>
              <a:spLocks noChangeArrowheads="1"/>
            </p:cNvSpPr>
            <p:nvPr/>
          </p:nvSpPr>
          <p:spPr bwMode="auto">
            <a:xfrm>
              <a:off x="2592" y="2400"/>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60" name="Rectangle 48"/>
            <p:cNvSpPr>
              <a:spLocks noChangeArrowheads="1"/>
            </p:cNvSpPr>
            <p:nvPr/>
          </p:nvSpPr>
          <p:spPr bwMode="auto">
            <a:xfrm>
              <a:off x="2880" y="2400"/>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61" name="Rectangle 49"/>
            <p:cNvSpPr>
              <a:spLocks noChangeArrowheads="1"/>
            </p:cNvSpPr>
            <p:nvPr/>
          </p:nvSpPr>
          <p:spPr bwMode="auto">
            <a:xfrm>
              <a:off x="3168" y="2400"/>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62" name="Rectangle 50"/>
            <p:cNvSpPr>
              <a:spLocks noChangeArrowheads="1"/>
            </p:cNvSpPr>
            <p:nvPr/>
          </p:nvSpPr>
          <p:spPr bwMode="auto">
            <a:xfrm>
              <a:off x="3456" y="2400"/>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63" name="Rectangle 51"/>
            <p:cNvSpPr>
              <a:spLocks noChangeArrowheads="1"/>
            </p:cNvSpPr>
            <p:nvPr/>
          </p:nvSpPr>
          <p:spPr bwMode="auto">
            <a:xfrm>
              <a:off x="3744" y="2400"/>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64" name="Rectangle 52"/>
            <p:cNvSpPr>
              <a:spLocks noChangeArrowheads="1"/>
            </p:cNvSpPr>
            <p:nvPr/>
          </p:nvSpPr>
          <p:spPr bwMode="auto">
            <a:xfrm>
              <a:off x="4032" y="2400"/>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65" name="Rectangle 53"/>
            <p:cNvSpPr>
              <a:spLocks noChangeArrowheads="1"/>
            </p:cNvSpPr>
            <p:nvPr/>
          </p:nvSpPr>
          <p:spPr bwMode="auto">
            <a:xfrm>
              <a:off x="4320" y="2400"/>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66" name="Rectangle 54"/>
            <p:cNvSpPr>
              <a:spLocks noChangeArrowheads="1"/>
            </p:cNvSpPr>
            <p:nvPr/>
          </p:nvSpPr>
          <p:spPr bwMode="auto">
            <a:xfrm>
              <a:off x="4608" y="2400"/>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67" name="Rectangle 55"/>
            <p:cNvSpPr>
              <a:spLocks noChangeArrowheads="1"/>
            </p:cNvSpPr>
            <p:nvPr/>
          </p:nvSpPr>
          <p:spPr bwMode="auto">
            <a:xfrm>
              <a:off x="4896" y="2400"/>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68" name="Rectangle 56"/>
            <p:cNvSpPr>
              <a:spLocks noChangeArrowheads="1"/>
            </p:cNvSpPr>
            <p:nvPr/>
          </p:nvSpPr>
          <p:spPr bwMode="auto">
            <a:xfrm>
              <a:off x="5184" y="2400"/>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69" name="Rectangle 57"/>
            <p:cNvSpPr>
              <a:spLocks noChangeArrowheads="1"/>
            </p:cNvSpPr>
            <p:nvPr/>
          </p:nvSpPr>
          <p:spPr bwMode="auto">
            <a:xfrm>
              <a:off x="3744" y="1968"/>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70" name="Rectangle 58"/>
            <p:cNvSpPr>
              <a:spLocks noChangeArrowheads="1"/>
            </p:cNvSpPr>
            <p:nvPr/>
          </p:nvSpPr>
          <p:spPr bwMode="auto">
            <a:xfrm>
              <a:off x="4032" y="1968"/>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71" name="Rectangle 59"/>
            <p:cNvSpPr>
              <a:spLocks noChangeArrowheads="1"/>
            </p:cNvSpPr>
            <p:nvPr/>
          </p:nvSpPr>
          <p:spPr bwMode="auto">
            <a:xfrm>
              <a:off x="4320" y="1968"/>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72" name="Rectangle 60"/>
            <p:cNvSpPr>
              <a:spLocks noChangeArrowheads="1"/>
            </p:cNvSpPr>
            <p:nvPr/>
          </p:nvSpPr>
          <p:spPr bwMode="auto">
            <a:xfrm>
              <a:off x="4608" y="1968"/>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73" name="Rectangle 61"/>
            <p:cNvSpPr>
              <a:spLocks noChangeArrowheads="1"/>
            </p:cNvSpPr>
            <p:nvPr/>
          </p:nvSpPr>
          <p:spPr bwMode="auto">
            <a:xfrm>
              <a:off x="4896" y="1968"/>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74" name="Rectangle 62"/>
            <p:cNvSpPr>
              <a:spLocks noChangeArrowheads="1"/>
            </p:cNvSpPr>
            <p:nvPr/>
          </p:nvSpPr>
          <p:spPr bwMode="auto">
            <a:xfrm>
              <a:off x="5184" y="1968"/>
              <a:ext cx="288" cy="432"/>
            </a:xfrm>
            <a:prstGeom prst="rect">
              <a:avLst/>
            </a:prstGeom>
            <a:solidFill>
              <a:schemeClr val="accent1"/>
            </a:solidFill>
            <a:ln w="9525">
              <a:solidFill>
                <a:schemeClr val="tx1"/>
              </a:solidFill>
              <a:miter lim="800000"/>
              <a:headEnd/>
              <a:tailEnd/>
            </a:ln>
            <a:effectLst/>
          </p:spPr>
          <p:txBody>
            <a:bodyPr wrap="none" anchor="ctr"/>
            <a:lstStyle/>
            <a:p>
              <a:pPr eaLnBrk="0" fontAlgn="base" hangingPunct="0">
                <a:spcBef>
                  <a:spcPct val="0"/>
                </a:spcBef>
                <a:spcAft>
                  <a:spcPct val="0"/>
                </a:spcAft>
              </a:pPr>
              <a:endParaRPr lang="en-US" sz="2400">
                <a:solidFill>
                  <a:srgbClr val="000000"/>
                </a:solidFill>
                <a:latin typeface="Times" pitchFamily="18" charset="0"/>
                <a:ea typeface="ＭＳ Ｐゴシック" pitchFamily="34" charset="-128"/>
              </a:endParaRPr>
            </a:p>
          </p:txBody>
        </p:sp>
        <p:sp>
          <p:nvSpPr>
            <p:cNvPr id="141375" name="Rectangle 63"/>
            <p:cNvSpPr>
              <a:spLocks noChangeArrowheads="1"/>
            </p:cNvSpPr>
            <p:nvPr/>
          </p:nvSpPr>
          <p:spPr bwMode="auto">
            <a:xfrm>
              <a:off x="3744" y="1536"/>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B</a:t>
              </a:r>
            </a:p>
          </p:txBody>
        </p:sp>
        <p:sp>
          <p:nvSpPr>
            <p:cNvPr id="141376" name="Rectangle 64"/>
            <p:cNvSpPr>
              <a:spLocks noChangeArrowheads="1"/>
            </p:cNvSpPr>
            <p:nvPr/>
          </p:nvSpPr>
          <p:spPr bwMode="auto">
            <a:xfrm>
              <a:off x="4032" y="1536"/>
              <a:ext cx="288" cy="432"/>
            </a:xfrm>
            <a:prstGeom prst="rect">
              <a:avLst/>
            </a:prstGeom>
            <a:solidFill>
              <a:srgbClr val="99CCFF"/>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C</a:t>
              </a:r>
            </a:p>
          </p:txBody>
        </p:sp>
        <p:sp>
          <p:nvSpPr>
            <p:cNvPr id="141377" name="Rectangle 65"/>
            <p:cNvSpPr>
              <a:spLocks noChangeArrowheads="1"/>
            </p:cNvSpPr>
            <p:nvPr/>
          </p:nvSpPr>
          <p:spPr bwMode="auto">
            <a:xfrm>
              <a:off x="4320" y="1536"/>
              <a:ext cx="288" cy="432"/>
            </a:xfrm>
            <a:prstGeom prst="rect">
              <a:avLst/>
            </a:prstGeom>
            <a:solidFill>
              <a:srgbClr val="99CCFF"/>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N</a:t>
              </a:r>
            </a:p>
          </p:txBody>
        </p:sp>
        <p:sp>
          <p:nvSpPr>
            <p:cNvPr id="141378" name="Rectangle 66"/>
            <p:cNvSpPr>
              <a:spLocks noChangeArrowheads="1"/>
            </p:cNvSpPr>
            <p:nvPr/>
          </p:nvSpPr>
          <p:spPr bwMode="auto">
            <a:xfrm>
              <a:off x="4608" y="1536"/>
              <a:ext cx="288" cy="432"/>
            </a:xfrm>
            <a:prstGeom prst="rect">
              <a:avLst/>
            </a:prstGeom>
            <a:solidFill>
              <a:srgbClr val="99CCFF"/>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O</a:t>
              </a:r>
            </a:p>
          </p:txBody>
        </p:sp>
        <p:sp>
          <p:nvSpPr>
            <p:cNvPr id="141379" name="Rectangle 67"/>
            <p:cNvSpPr>
              <a:spLocks noChangeArrowheads="1"/>
            </p:cNvSpPr>
            <p:nvPr/>
          </p:nvSpPr>
          <p:spPr bwMode="auto">
            <a:xfrm>
              <a:off x="4896" y="1536"/>
              <a:ext cx="288" cy="432"/>
            </a:xfrm>
            <a:prstGeom prst="rect">
              <a:avLst/>
            </a:prstGeom>
            <a:solidFill>
              <a:srgbClr val="FF99CC"/>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F</a:t>
              </a:r>
            </a:p>
          </p:txBody>
        </p:sp>
        <p:sp>
          <p:nvSpPr>
            <p:cNvPr id="141380" name="Rectangle 68"/>
            <p:cNvSpPr>
              <a:spLocks noChangeArrowheads="1"/>
            </p:cNvSpPr>
            <p:nvPr/>
          </p:nvSpPr>
          <p:spPr bwMode="auto">
            <a:xfrm>
              <a:off x="5184" y="1536"/>
              <a:ext cx="288" cy="432"/>
            </a:xfrm>
            <a:prstGeom prst="rect">
              <a:avLst/>
            </a:prstGeom>
            <a:solidFill>
              <a:srgbClr val="FF99CC"/>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Ne</a:t>
              </a:r>
            </a:p>
          </p:txBody>
        </p:sp>
        <p:sp>
          <p:nvSpPr>
            <p:cNvPr id="141381" name="Rectangle 69"/>
            <p:cNvSpPr>
              <a:spLocks noChangeArrowheads="1"/>
            </p:cNvSpPr>
            <p:nvPr/>
          </p:nvSpPr>
          <p:spPr bwMode="auto">
            <a:xfrm>
              <a:off x="288" y="1968"/>
              <a:ext cx="288" cy="432"/>
            </a:xfrm>
            <a:prstGeom prst="rect">
              <a:avLst/>
            </a:prstGeom>
            <a:solidFill>
              <a:srgbClr val="FFFF99"/>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Na</a:t>
              </a:r>
            </a:p>
          </p:txBody>
        </p:sp>
        <p:sp>
          <p:nvSpPr>
            <p:cNvPr id="141382" name="Rectangle 70"/>
            <p:cNvSpPr>
              <a:spLocks noChangeArrowheads="1"/>
            </p:cNvSpPr>
            <p:nvPr/>
          </p:nvSpPr>
          <p:spPr bwMode="auto">
            <a:xfrm>
              <a:off x="576" y="1968"/>
              <a:ext cx="288" cy="432"/>
            </a:xfrm>
            <a:prstGeom prst="rect">
              <a:avLst/>
            </a:prstGeom>
            <a:solidFill>
              <a:srgbClr val="FFFF99"/>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Mg</a:t>
              </a:r>
            </a:p>
          </p:txBody>
        </p:sp>
        <p:sp>
          <p:nvSpPr>
            <p:cNvPr id="141383" name="Rectangle 71"/>
            <p:cNvSpPr>
              <a:spLocks noChangeArrowheads="1"/>
            </p:cNvSpPr>
            <p:nvPr/>
          </p:nvSpPr>
          <p:spPr bwMode="auto">
            <a:xfrm>
              <a:off x="288" y="1536"/>
              <a:ext cx="288" cy="432"/>
            </a:xfrm>
            <a:prstGeom prst="rect">
              <a:avLst/>
            </a:prstGeom>
            <a:solidFill>
              <a:srgbClr val="FFFF99"/>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Li</a:t>
              </a:r>
            </a:p>
          </p:txBody>
        </p:sp>
        <p:sp>
          <p:nvSpPr>
            <p:cNvPr id="141384" name="Rectangle 72"/>
            <p:cNvSpPr>
              <a:spLocks noChangeArrowheads="1"/>
            </p:cNvSpPr>
            <p:nvPr/>
          </p:nvSpPr>
          <p:spPr bwMode="auto">
            <a:xfrm>
              <a:off x="576" y="1536"/>
              <a:ext cx="288" cy="432"/>
            </a:xfrm>
            <a:prstGeom prst="rect">
              <a:avLst/>
            </a:prstGeom>
            <a:solidFill>
              <a:srgbClr val="FFFF99"/>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Be</a:t>
              </a:r>
            </a:p>
          </p:txBody>
        </p:sp>
        <p:sp>
          <p:nvSpPr>
            <p:cNvPr id="141385" name="Rectangle 73"/>
            <p:cNvSpPr>
              <a:spLocks noChangeArrowheads="1"/>
            </p:cNvSpPr>
            <p:nvPr/>
          </p:nvSpPr>
          <p:spPr bwMode="auto">
            <a:xfrm>
              <a:off x="288" y="1104"/>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H</a:t>
              </a:r>
            </a:p>
          </p:txBody>
        </p:sp>
        <p:sp>
          <p:nvSpPr>
            <p:cNvPr id="141386" name="Rectangle 74"/>
            <p:cNvSpPr>
              <a:spLocks noChangeArrowheads="1"/>
            </p:cNvSpPr>
            <p:nvPr/>
          </p:nvSpPr>
          <p:spPr bwMode="auto">
            <a:xfrm>
              <a:off x="5184" y="1104"/>
              <a:ext cx="288" cy="432"/>
            </a:xfrm>
            <a:prstGeom prst="rect">
              <a:avLst/>
            </a:prstGeom>
            <a:solidFill>
              <a:srgbClr val="FF99CC"/>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He</a:t>
              </a:r>
            </a:p>
          </p:txBody>
        </p:sp>
        <p:sp>
          <p:nvSpPr>
            <p:cNvPr id="141387" name="Rectangle 75"/>
            <p:cNvSpPr>
              <a:spLocks noChangeArrowheads="1"/>
            </p:cNvSpPr>
            <p:nvPr/>
          </p:nvSpPr>
          <p:spPr bwMode="auto">
            <a:xfrm>
              <a:off x="3744" y="1968"/>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Al</a:t>
              </a:r>
            </a:p>
          </p:txBody>
        </p:sp>
        <p:sp>
          <p:nvSpPr>
            <p:cNvPr id="141388" name="Rectangle 76"/>
            <p:cNvSpPr>
              <a:spLocks noChangeArrowheads="1"/>
            </p:cNvSpPr>
            <p:nvPr/>
          </p:nvSpPr>
          <p:spPr bwMode="auto">
            <a:xfrm>
              <a:off x="4032" y="1968"/>
              <a:ext cx="288" cy="432"/>
            </a:xfrm>
            <a:prstGeom prst="rect">
              <a:avLst/>
            </a:prstGeom>
            <a:solidFill>
              <a:srgbClr val="99CCFF"/>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Si</a:t>
              </a:r>
            </a:p>
          </p:txBody>
        </p:sp>
        <p:sp>
          <p:nvSpPr>
            <p:cNvPr id="141389" name="Rectangle 77"/>
            <p:cNvSpPr>
              <a:spLocks noChangeArrowheads="1"/>
            </p:cNvSpPr>
            <p:nvPr/>
          </p:nvSpPr>
          <p:spPr bwMode="auto">
            <a:xfrm>
              <a:off x="4320" y="1968"/>
              <a:ext cx="288" cy="432"/>
            </a:xfrm>
            <a:prstGeom prst="rect">
              <a:avLst/>
            </a:prstGeom>
            <a:solidFill>
              <a:srgbClr val="99CCFF"/>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P</a:t>
              </a:r>
            </a:p>
          </p:txBody>
        </p:sp>
        <p:sp>
          <p:nvSpPr>
            <p:cNvPr id="141390" name="Rectangle 78"/>
            <p:cNvSpPr>
              <a:spLocks noChangeArrowheads="1"/>
            </p:cNvSpPr>
            <p:nvPr/>
          </p:nvSpPr>
          <p:spPr bwMode="auto">
            <a:xfrm>
              <a:off x="4608" y="1968"/>
              <a:ext cx="288" cy="432"/>
            </a:xfrm>
            <a:prstGeom prst="rect">
              <a:avLst/>
            </a:prstGeom>
            <a:solidFill>
              <a:srgbClr val="99CCFF"/>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S</a:t>
              </a:r>
            </a:p>
          </p:txBody>
        </p:sp>
        <p:sp>
          <p:nvSpPr>
            <p:cNvPr id="141391" name="Rectangle 79"/>
            <p:cNvSpPr>
              <a:spLocks noChangeArrowheads="1"/>
            </p:cNvSpPr>
            <p:nvPr/>
          </p:nvSpPr>
          <p:spPr bwMode="auto">
            <a:xfrm>
              <a:off x="4896" y="1968"/>
              <a:ext cx="288" cy="432"/>
            </a:xfrm>
            <a:prstGeom prst="rect">
              <a:avLst/>
            </a:prstGeom>
            <a:solidFill>
              <a:srgbClr val="FF99CC"/>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Cl</a:t>
              </a:r>
            </a:p>
          </p:txBody>
        </p:sp>
        <p:sp>
          <p:nvSpPr>
            <p:cNvPr id="141392" name="Rectangle 80"/>
            <p:cNvSpPr>
              <a:spLocks noChangeArrowheads="1"/>
            </p:cNvSpPr>
            <p:nvPr/>
          </p:nvSpPr>
          <p:spPr bwMode="auto">
            <a:xfrm>
              <a:off x="5184" y="1968"/>
              <a:ext cx="288" cy="432"/>
            </a:xfrm>
            <a:prstGeom prst="rect">
              <a:avLst/>
            </a:prstGeom>
            <a:solidFill>
              <a:srgbClr val="FF99CC"/>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Ar</a:t>
              </a:r>
            </a:p>
          </p:txBody>
        </p:sp>
        <p:sp>
          <p:nvSpPr>
            <p:cNvPr id="141393" name="Rectangle 81"/>
            <p:cNvSpPr>
              <a:spLocks noChangeArrowheads="1"/>
            </p:cNvSpPr>
            <p:nvPr/>
          </p:nvSpPr>
          <p:spPr bwMode="auto">
            <a:xfrm>
              <a:off x="3744" y="2400"/>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Ga</a:t>
              </a:r>
            </a:p>
          </p:txBody>
        </p:sp>
        <p:sp>
          <p:nvSpPr>
            <p:cNvPr id="141394" name="Rectangle 82"/>
            <p:cNvSpPr>
              <a:spLocks noChangeArrowheads="1"/>
            </p:cNvSpPr>
            <p:nvPr/>
          </p:nvSpPr>
          <p:spPr bwMode="auto">
            <a:xfrm>
              <a:off x="4032" y="2400"/>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Ge</a:t>
              </a:r>
            </a:p>
          </p:txBody>
        </p:sp>
        <p:sp>
          <p:nvSpPr>
            <p:cNvPr id="141395" name="Rectangle 83"/>
            <p:cNvSpPr>
              <a:spLocks noChangeArrowheads="1"/>
            </p:cNvSpPr>
            <p:nvPr/>
          </p:nvSpPr>
          <p:spPr bwMode="auto">
            <a:xfrm>
              <a:off x="4320" y="2400"/>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As</a:t>
              </a:r>
            </a:p>
          </p:txBody>
        </p:sp>
        <p:sp>
          <p:nvSpPr>
            <p:cNvPr id="141396" name="Rectangle 84"/>
            <p:cNvSpPr>
              <a:spLocks noChangeArrowheads="1"/>
            </p:cNvSpPr>
            <p:nvPr/>
          </p:nvSpPr>
          <p:spPr bwMode="auto">
            <a:xfrm>
              <a:off x="4608" y="2400"/>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Se</a:t>
              </a:r>
            </a:p>
          </p:txBody>
        </p:sp>
        <p:sp>
          <p:nvSpPr>
            <p:cNvPr id="141397" name="Rectangle 85"/>
            <p:cNvSpPr>
              <a:spLocks noChangeArrowheads="1"/>
            </p:cNvSpPr>
            <p:nvPr/>
          </p:nvSpPr>
          <p:spPr bwMode="auto">
            <a:xfrm>
              <a:off x="4896" y="2400"/>
              <a:ext cx="288" cy="432"/>
            </a:xfrm>
            <a:prstGeom prst="rect">
              <a:avLst/>
            </a:prstGeom>
            <a:solidFill>
              <a:srgbClr val="99CCFF"/>
            </a:solidFill>
            <a:ln w="76200">
              <a:solidFill>
                <a:schemeClr val="tx1"/>
              </a:solidFill>
              <a:miter lim="800000"/>
              <a:headEnd/>
              <a:tailEnd/>
            </a:ln>
            <a:effectLst/>
          </p:spPr>
          <p:txBody>
            <a:bodyPr wrap="none" anchor="ctr"/>
            <a:lstStyle/>
            <a:p>
              <a:pPr algn="ctr" fontAlgn="base">
                <a:spcBef>
                  <a:spcPct val="0"/>
                </a:spcBef>
                <a:spcAft>
                  <a:spcPct val="0"/>
                </a:spcAft>
              </a:pPr>
              <a:r>
                <a:rPr lang="en-US" dirty="0">
                  <a:solidFill>
                    <a:srgbClr val="000000"/>
                  </a:solidFill>
                  <a:ea typeface="ＭＳ Ｐゴシック" pitchFamily="34" charset="-128"/>
                </a:rPr>
                <a:t>Br</a:t>
              </a:r>
            </a:p>
          </p:txBody>
        </p:sp>
        <p:sp>
          <p:nvSpPr>
            <p:cNvPr id="141398" name="Rectangle 86"/>
            <p:cNvSpPr>
              <a:spLocks noChangeArrowheads="1"/>
            </p:cNvSpPr>
            <p:nvPr/>
          </p:nvSpPr>
          <p:spPr bwMode="auto">
            <a:xfrm>
              <a:off x="5184" y="2400"/>
              <a:ext cx="288" cy="432"/>
            </a:xfrm>
            <a:prstGeom prst="rect">
              <a:avLst/>
            </a:prstGeom>
            <a:solidFill>
              <a:srgbClr val="FF99CC"/>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Kr</a:t>
              </a:r>
            </a:p>
          </p:txBody>
        </p:sp>
        <p:sp>
          <p:nvSpPr>
            <p:cNvPr id="141399" name="Rectangle 87"/>
            <p:cNvSpPr>
              <a:spLocks noChangeArrowheads="1"/>
            </p:cNvSpPr>
            <p:nvPr/>
          </p:nvSpPr>
          <p:spPr bwMode="auto">
            <a:xfrm>
              <a:off x="3744" y="2832"/>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In</a:t>
              </a:r>
            </a:p>
          </p:txBody>
        </p:sp>
        <p:sp>
          <p:nvSpPr>
            <p:cNvPr id="141400" name="Rectangle 88"/>
            <p:cNvSpPr>
              <a:spLocks noChangeArrowheads="1"/>
            </p:cNvSpPr>
            <p:nvPr/>
          </p:nvSpPr>
          <p:spPr bwMode="auto">
            <a:xfrm>
              <a:off x="4032" y="2832"/>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Sn</a:t>
              </a:r>
            </a:p>
          </p:txBody>
        </p:sp>
        <p:sp>
          <p:nvSpPr>
            <p:cNvPr id="141401" name="Rectangle 89"/>
            <p:cNvSpPr>
              <a:spLocks noChangeArrowheads="1"/>
            </p:cNvSpPr>
            <p:nvPr/>
          </p:nvSpPr>
          <p:spPr bwMode="auto">
            <a:xfrm>
              <a:off x="4320" y="2832"/>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Sb</a:t>
              </a:r>
            </a:p>
          </p:txBody>
        </p:sp>
        <p:sp>
          <p:nvSpPr>
            <p:cNvPr id="141402" name="Rectangle 90"/>
            <p:cNvSpPr>
              <a:spLocks noChangeArrowheads="1"/>
            </p:cNvSpPr>
            <p:nvPr/>
          </p:nvSpPr>
          <p:spPr bwMode="auto">
            <a:xfrm>
              <a:off x="4608" y="2832"/>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Te</a:t>
              </a:r>
            </a:p>
          </p:txBody>
        </p:sp>
        <p:sp>
          <p:nvSpPr>
            <p:cNvPr id="141403" name="Rectangle 91"/>
            <p:cNvSpPr>
              <a:spLocks noChangeArrowheads="1"/>
            </p:cNvSpPr>
            <p:nvPr/>
          </p:nvSpPr>
          <p:spPr bwMode="auto">
            <a:xfrm>
              <a:off x="4896" y="2832"/>
              <a:ext cx="288" cy="432"/>
            </a:xfrm>
            <a:prstGeom prst="rect">
              <a:avLst/>
            </a:prstGeom>
            <a:solidFill>
              <a:srgbClr val="99CCFF"/>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I</a:t>
              </a:r>
            </a:p>
          </p:txBody>
        </p:sp>
        <p:sp>
          <p:nvSpPr>
            <p:cNvPr id="141404" name="Rectangle 92"/>
            <p:cNvSpPr>
              <a:spLocks noChangeArrowheads="1"/>
            </p:cNvSpPr>
            <p:nvPr/>
          </p:nvSpPr>
          <p:spPr bwMode="auto">
            <a:xfrm>
              <a:off x="5184" y="2832"/>
              <a:ext cx="288" cy="432"/>
            </a:xfrm>
            <a:prstGeom prst="rect">
              <a:avLst/>
            </a:prstGeom>
            <a:solidFill>
              <a:srgbClr val="FF99CC"/>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Xe</a:t>
              </a:r>
            </a:p>
          </p:txBody>
        </p:sp>
        <p:sp>
          <p:nvSpPr>
            <p:cNvPr id="141405" name="Rectangle 93"/>
            <p:cNvSpPr>
              <a:spLocks noChangeArrowheads="1"/>
            </p:cNvSpPr>
            <p:nvPr/>
          </p:nvSpPr>
          <p:spPr bwMode="auto">
            <a:xfrm>
              <a:off x="3744" y="3264"/>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Tl</a:t>
              </a:r>
            </a:p>
          </p:txBody>
        </p:sp>
        <p:sp>
          <p:nvSpPr>
            <p:cNvPr id="141406" name="Rectangle 94"/>
            <p:cNvSpPr>
              <a:spLocks noChangeArrowheads="1"/>
            </p:cNvSpPr>
            <p:nvPr/>
          </p:nvSpPr>
          <p:spPr bwMode="auto">
            <a:xfrm>
              <a:off x="4032" y="3264"/>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Pb</a:t>
              </a:r>
            </a:p>
          </p:txBody>
        </p:sp>
        <p:sp>
          <p:nvSpPr>
            <p:cNvPr id="141407" name="Rectangle 95"/>
            <p:cNvSpPr>
              <a:spLocks noChangeArrowheads="1"/>
            </p:cNvSpPr>
            <p:nvPr/>
          </p:nvSpPr>
          <p:spPr bwMode="auto">
            <a:xfrm>
              <a:off x="4320" y="3264"/>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Bi</a:t>
              </a:r>
            </a:p>
          </p:txBody>
        </p:sp>
        <p:sp>
          <p:nvSpPr>
            <p:cNvPr id="141408" name="Rectangle 96"/>
            <p:cNvSpPr>
              <a:spLocks noChangeArrowheads="1"/>
            </p:cNvSpPr>
            <p:nvPr/>
          </p:nvSpPr>
          <p:spPr bwMode="auto">
            <a:xfrm>
              <a:off x="2016" y="2400"/>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Mn</a:t>
              </a:r>
            </a:p>
          </p:txBody>
        </p:sp>
        <p:sp>
          <p:nvSpPr>
            <p:cNvPr id="141409" name="Rectangle 97"/>
            <p:cNvSpPr>
              <a:spLocks noChangeArrowheads="1"/>
            </p:cNvSpPr>
            <p:nvPr/>
          </p:nvSpPr>
          <p:spPr bwMode="auto">
            <a:xfrm>
              <a:off x="2304" y="2400"/>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Fe</a:t>
              </a:r>
            </a:p>
          </p:txBody>
        </p:sp>
        <p:sp>
          <p:nvSpPr>
            <p:cNvPr id="141410" name="Rectangle 98"/>
            <p:cNvSpPr>
              <a:spLocks noChangeArrowheads="1"/>
            </p:cNvSpPr>
            <p:nvPr/>
          </p:nvSpPr>
          <p:spPr bwMode="auto">
            <a:xfrm>
              <a:off x="2592" y="2400"/>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Co</a:t>
              </a:r>
            </a:p>
          </p:txBody>
        </p:sp>
        <p:sp>
          <p:nvSpPr>
            <p:cNvPr id="141411" name="Rectangle 99"/>
            <p:cNvSpPr>
              <a:spLocks noChangeArrowheads="1"/>
            </p:cNvSpPr>
            <p:nvPr/>
          </p:nvSpPr>
          <p:spPr bwMode="auto">
            <a:xfrm>
              <a:off x="2880" y="2400"/>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Ni</a:t>
              </a:r>
            </a:p>
          </p:txBody>
        </p:sp>
        <p:sp>
          <p:nvSpPr>
            <p:cNvPr id="141412" name="Rectangle 100"/>
            <p:cNvSpPr>
              <a:spLocks noChangeArrowheads="1"/>
            </p:cNvSpPr>
            <p:nvPr/>
          </p:nvSpPr>
          <p:spPr bwMode="auto">
            <a:xfrm>
              <a:off x="3168" y="2400"/>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Cu</a:t>
              </a:r>
            </a:p>
          </p:txBody>
        </p:sp>
        <p:sp>
          <p:nvSpPr>
            <p:cNvPr id="141413" name="Rectangle 101"/>
            <p:cNvSpPr>
              <a:spLocks noChangeArrowheads="1"/>
            </p:cNvSpPr>
            <p:nvPr/>
          </p:nvSpPr>
          <p:spPr bwMode="auto">
            <a:xfrm>
              <a:off x="3456" y="2400"/>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Zn</a:t>
              </a:r>
            </a:p>
          </p:txBody>
        </p:sp>
        <p:sp>
          <p:nvSpPr>
            <p:cNvPr id="141414" name="Rectangle 102"/>
            <p:cNvSpPr>
              <a:spLocks noChangeArrowheads="1"/>
            </p:cNvSpPr>
            <p:nvPr/>
          </p:nvSpPr>
          <p:spPr bwMode="auto">
            <a:xfrm>
              <a:off x="2016" y="2832"/>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endParaRPr lang="en-US">
                <a:solidFill>
                  <a:srgbClr val="000000"/>
                </a:solidFill>
                <a:ea typeface="ＭＳ Ｐゴシック" pitchFamily="34" charset="-128"/>
              </a:endParaRPr>
            </a:p>
          </p:txBody>
        </p:sp>
        <p:sp>
          <p:nvSpPr>
            <p:cNvPr id="141415" name="Rectangle 103"/>
            <p:cNvSpPr>
              <a:spLocks noChangeArrowheads="1"/>
            </p:cNvSpPr>
            <p:nvPr/>
          </p:nvSpPr>
          <p:spPr bwMode="auto">
            <a:xfrm>
              <a:off x="2304" y="2832"/>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Ru</a:t>
              </a:r>
            </a:p>
          </p:txBody>
        </p:sp>
        <p:sp>
          <p:nvSpPr>
            <p:cNvPr id="141416" name="Rectangle 104"/>
            <p:cNvSpPr>
              <a:spLocks noChangeArrowheads="1"/>
            </p:cNvSpPr>
            <p:nvPr/>
          </p:nvSpPr>
          <p:spPr bwMode="auto">
            <a:xfrm>
              <a:off x="2592" y="2832"/>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Rh</a:t>
              </a:r>
            </a:p>
          </p:txBody>
        </p:sp>
        <p:sp>
          <p:nvSpPr>
            <p:cNvPr id="141417" name="Rectangle 105"/>
            <p:cNvSpPr>
              <a:spLocks noChangeArrowheads="1"/>
            </p:cNvSpPr>
            <p:nvPr/>
          </p:nvSpPr>
          <p:spPr bwMode="auto">
            <a:xfrm>
              <a:off x="2880" y="2832"/>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Pd</a:t>
              </a:r>
            </a:p>
          </p:txBody>
        </p:sp>
        <p:sp>
          <p:nvSpPr>
            <p:cNvPr id="141418" name="Rectangle 106"/>
            <p:cNvSpPr>
              <a:spLocks noChangeArrowheads="1"/>
            </p:cNvSpPr>
            <p:nvPr/>
          </p:nvSpPr>
          <p:spPr bwMode="auto">
            <a:xfrm>
              <a:off x="3168" y="2832"/>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Ag</a:t>
              </a:r>
            </a:p>
          </p:txBody>
        </p:sp>
        <p:sp>
          <p:nvSpPr>
            <p:cNvPr id="141419" name="Rectangle 107"/>
            <p:cNvSpPr>
              <a:spLocks noChangeArrowheads="1"/>
            </p:cNvSpPr>
            <p:nvPr/>
          </p:nvSpPr>
          <p:spPr bwMode="auto">
            <a:xfrm>
              <a:off x="3456" y="2832"/>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Cd</a:t>
              </a:r>
            </a:p>
          </p:txBody>
        </p:sp>
        <p:sp>
          <p:nvSpPr>
            <p:cNvPr id="141420" name="Rectangle 108"/>
            <p:cNvSpPr>
              <a:spLocks noChangeArrowheads="1"/>
            </p:cNvSpPr>
            <p:nvPr/>
          </p:nvSpPr>
          <p:spPr bwMode="auto">
            <a:xfrm>
              <a:off x="2016" y="3264"/>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Re</a:t>
              </a:r>
            </a:p>
          </p:txBody>
        </p:sp>
        <p:sp>
          <p:nvSpPr>
            <p:cNvPr id="141421" name="Rectangle 109"/>
            <p:cNvSpPr>
              <a:spLocks noChangeArrowheads="1"/>
            </p:cNvSpPr>
            <p:nvPr/>
          </p:nvSpPr>
          <p:spPr bwMode="auto">
            <a:xfrm>
              <a:off x="2304" y="3264"/>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Os</a:t>
              </a:r>
            </a:p>
          </p:txBody>
        </p:sp>
        <p:sp>
          <p:nvSpPr>
            <p:cNvPr id="141422" name="Rectangle 110"/>
            <p:cNvSpPr>
              <a:spLocks noChangeArrowheads="1"/>
            </p:cNvSpPr>
            <p:nvPr/>
          </p:nvSpPr>
          <p:spPr bwMode="auto">
            <a:xfrm>
              <a:off x="2592" y="3264"/>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Ir</a:t>
              </a:r>
            </a:p>
          </p:txBody>
        </p:sp>
        <p:sp>
          <p:nvSpPr>
            <p:cNvPr id="141423" name="Rectangle 111"/>
            <p:cNvSpPr>
              <a:spLocks noChangeArrowheads="1"/>
            </p:cNvSpPr>
            <p:nvPr/>
          </p:nvSpPr>
          <p:spPr bwMode="auto">
            <a:xfrm>
              <a:off x="2880" y="3264"/>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Pt</a:t>
              </a:r>
            </a:p>
          </p:txBody>
        </p:sp>
        <p:sp>
          <p:nvSpPr>
            <p:cNvPr id="141424" name="Rectangle 112"/>
            <p:cNvSpPr>
              <a:spLocks noChangeArrowheads="1"/>
            </p:cNvSpPr>
            <p:nvPr/>
          </p:nvSpPr>
          <p:spPr bwMode="auto">
            <a:xfrm>
              <a:off x="3168" y="3264"/>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Au</a:t>
              </a:r>
            </a:p>
          </p:txBody>
        </p:sp>
        <p:sp>
          <p:nvSpPr>
            <p:cNvPr id="141425" name="Rectangle 113"/>
            <p:cNvSpPr>
              <a:spLocks noChangeArrowheads="1"/>
            </p:cNvSpPr>
            <p:nvPr/>
          </p:nvSpPr>
          <p:spPr bwMode="auto">
            <a:xfrm>
              <a:off x="3456" y="3264"/>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Hg</a:t>
              </a:r>
            </a:p>
          </p:txBody>
        </p:sp>
        <p:sp>
          <p:nvSpPr>
            <p:cNvPr id="141426" name="Rectangle 114"/>
            <p:cNvSpPr>
              <a:spLocks noChangeArrowheads="1"/>
            </p:cNvSpPr>
            <p:nvPr/>
          </p:nvSpPr>
          <p:spPr bwMode="auto">
            <a:xfrm>
              <a:off x="288" y="2400"/>
              <a:ext cx="288" cy="432"/>
            </a:xfrm>
            <a:prstGeom prst="rect">
              <a:avLst/>
            </a:prstGeom>
            <a:solidFill>
              <a:srgbClr val="FFFF99"/>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K</a:t>
              </a:r>
            </a:p>
          </p:txBody>
        </p:sp>
        <p:sp>
          <p:nvSpPr>
            <p:cNvPr id="141427" name="Rectangle 115"/>
            <p:cNvSpPr>
              <a:spLocks noChangeArrowheads="1"/>
            </p:cNvSpPr>
            <p:nvPr/>
          </p:nvSpPr>
          <p:spPr bwMode="auto">
            <a:xfrm>
              <a:off x="576" y="2400"/>
              <a:ext cx="288" cy="432"/>
            </a:xfrm>
            <a:prstGeom prst="rect">
              <a:avLst/>
            </a:prstGeom>
            <a:solidFill>
              <a:srgbClr val="FFFF99"/>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Ca</a:t>
              </a:r>
            </a:p>
          </p:txBody>
        </p:sp>
        <p:sp>
          <p:nvSpPr>
            <p:cNvPr id="141428" name="Rectangle 116"/>
            <p:cNvSpPr>
              <a:spLocks noChangeArrowheads="1"/>
            </p:cNvSpPr>
            <p:nvPr/>
          </p:nvSpPr>
          <p:spPr bwMode="auto">
            <a:xfrm>
              <a:off x="864" y="2400"/>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Sc</a:t>
              </a:r>
            </a:p>
          </p:txBody>
        </p:sp>
        <p:sp>
          <p:nvSpPr>
            <p:cNvPr id="141429" name="Rectangle 117"/>
            <p:cNvSpPr>
              <a:spLocks noChangeArrowheads="1"/>
            </p:cNvSpPr>
            <p:nvPr/>
          </p:nvSpPr>
          <p:spPr bwMode="auto">
            <a:xfrm>
              <a:off x="1152" y="2400"/>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Ti</a:t>
              </a:r>
            </a:p>
          </p:txBody>
        </p:sp>
        <p:sp>
          <p:nvSpPr>
            <p:cNvPr id="141430" name="Rectangle 118"/>
            <p:cNvSpPr>
              <a:spLocks noChangeArrowheads="1"/>
            </p:cNvSpPr>
            <p:nvPr/>
          </p:nvSpPr>
          <p:spPr bwMode="auto">
            <a:xfrm>
              <a:off x="1440" y="2400"/>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V</a:t>
              </a:r>
            </a:p>
          </p:txBody>
        </p:sp>
        <p:sp>
          <p:nvSpPr>
            <p:cNvPr id="141431" name="Rectangle 119"/>
            <p:cNvSpPr>
              <a:spLocks noChangeArrowheads="1"/>
            </p:cNvSpPr>
            <p:nvPr/>
          </p:nvSpPr>
          <p:spPr bwMode="auto">
            <a:xfrm>
              <a:off x="1728" y="2400"/>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Cr</a:t>
              </a:r>
            </a:p>
          </p:txBody>
        </p:sp>
        <p:sp>
          <p:nvSpPr>
            <p:cNvPr id="141432" name="Rectangle 120"/>
            <p:cNvSpPr>
              <a:spLocks noChangeArrowheads="1"/>
            </p:cNvSpPr>
            <p:nvPr/>
          </p:nvSpPr>
          <p:spPr bwMode="auto">
            <a:xfrm>
              <a:off x="288" y="2832"/>
              <a:ext cx="288" cy="432"/>
            </a:xfrm>
            <a:prstGeom prst="rect">
              <a:avLst/>
            </a:prstGeom>
            <a:solidFill>
              <a:srgbClr val="FFFF99"/>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Rb</a:t>
              </a:r>
            </a:p>
          </p:txBody>
        </p:sp>
        <p:sp>
          <p:nvSpPr>
            <p:cNvPr id="141433" name="Rectangle 121"/>
            <p:cNvSpPr>
              <a:spLocks noChangeArrowheads="1"/>
            </p:cNvSpPr>
            <p:nvPr/>
          </p:nvSpPr>
          <p:spPr bwMode="auto">
            <a:xfrm>
              <a:off x="576" y="2832"/>
              <a:ext cx="288" cy="432"/>
            </a:xfrm>
            <a:prstGeom prst="rect">
              <a:avLst/>
            </a:prstGeom>
            <a:solidFill>
              <a:srgbClr val="FFFF99"/>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Sr</a:t>
              </a:r>
            </a:p>
          </p:txBody>
        </p:sp>
        <p:sp>
          <p:nvSpPr>
            <p:cNvPr id="141434" name="Rectangle 122"/>
            <p:cNvSpPr>
              <a:spLocks noChangeArrowheads="1"/>
            </p:cNvSpPr>
            <p:nvPr/>
          </p:nvSpPr>
          <p:spPr bwMode="auto">
            <a:xfrm>
              <a:off x="864" y="2832"/>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Y</a:t>
              </a:r>
            </a:p>
          </p:txBody>
        </p:sp>
        <p:sp>
          <p:nvSpPr>
            <p:cNvPr id="141435" name="Rectangle 123"/>
            <p:cNvSpPr>
              <a:spLocks noChangeArrowheads="1"/>
            </p:cNvSpPr>
            <p:nvPr/>
          </p:nvSpPr>
          <p:spPr bwMode="auto">
            <a:xfrm>
              <a:off x="1152" y="2832"/>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Zr</a:t>
              </a:r>
            </a:p>
          </p:txBody>
        </p:sp>
        <p:sp>
          <p:nvSpPr>
            <p:cNvPr id="141436" name="Rectangle 124"/>
            <p:cNvSpPr>
              <a:spLocks noChangeArrowheads="1"/>
            </p:cNvSpPr>
            <p:nvPr/>
          </p:nvSpPr>
          <p:spPr bwMode="auto">
            <a:xfrm>
              <a:off x="1440" y="2832"/>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Nb</a:t>
              </a:r>
            </a:p>
          </p:txBody>
        </p:sp>
        <p:sp>
          <p:nvSpPr>
            <p:cNvPr id="141437" name="Rectangle 125"/>
            <p:cNvSpPr>
              <a:spLocks noChangeArrowheads="1"/>
            </p:cNvSpPr>
            <p:nvPr/>
          </p:nvSpPr>
          <p:spPr bwMode="auto">
            <a:xfrm>
              <a:off x="1728" y="2832"/>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Mo</a:t>
              </a:r>
            </a:p>
          </p:txBody>
        </p:sp>
        <p:sp>
          <p:nvSpPr>
            <p:cNvPr id="141438" name="Rectangle 126"/>
            <p:cNvSpPr>
              <a:spLocks noChangeArrowheads="1"/>
            </p:cNvSpPr>
            <p:nvPr/>
          </p:nvSpPr>
          <p:spPr bwMode="auto">
            <a:xfrm>
              <a:off x="288" y="3264"/>
              <a:ext cx="288" cy="432"/>
            </a:xfrm>
            <a:prstGeom prst="rect">
              <a:avLst/>
            </a:prstGeom>
            <a:solidFill>
              <a:srgbClr val="FFFF99"/>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Cs</a:t>
              </a:r>
            </a:p>
          </p:txBody>
        </p:sp>
        <p:sp>
          <p:nvSpPr>
            <p:cNvPr id="141439" name="Rectangle 127"/>
            <p:cNvSpPr>
              <a:spLocks noChangeArrowheads="1"/>
            </p:cNvSpPr>
            <p:nvPr/>
          </p:nvSpPr>
          <p:spPr bwMode="auto">
            <a:xfrm>
              <a:off x="576" y="3264"/>
              <a:ext cx="288" cy="432"/>
            </a:xfrm>
            <a:prstGeom prst="rect">
              <a:avLst/>
            </a:prstGeom>
            <a:solidFill>
              <a:srgbClr val="FFFF99"/>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Ba</a:t>
              </a:r>
            </a:p>
          </p:txBody>
        </p:sp>
        <p:sp>
          <p:nvSpPr>
            <p:cNvPr id="141440" name="Rectangle 128"/>
            <p:cNvSpPr>
              <a:spLocks noChangeArrowheads="1"/>
            </p:cNvSpPr>
            <p:nvPr/>
          </p:nvSpPr>
          <p:spPr bwMode="auto">
            <a:xfrm>
              <a:off x="864" y="3264"/>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La</a:t>
              </a:r>
            </a:p>
          </p:txBody>
        </p:sp>
        <p:sp>
          <p:nvSpPr>
            <p:cNvPr id="141441" name="Rectangle 129"/>
            <p:cNvSpPr>
              <a:spLocks noChangeArrowheads="1"/>
            </p:cNvSpPr>
            <p:nvPr/>
          </p:nvSpPr>
          <p:spPr bwMode="auto">
            <a:xfrm>
              <a:off x="1152" y="3264"/>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Hf</a:t>
              </a:r>
            </a:p>
          </p:txBody>
        </p:sp>
        <p:sp>
          <p:nvSpPr>
            <p:cNvPr id="141442" name="Rectangle 130"/>
            <p:cNvSpPr>
              <a:spLocks noChangeArrowheads="1"/>
            </p:cNvSpPr>
            <p:nvPr/>
          </p:nvSpPr>
          <p:spPr bwMode="auto">
            <a:xfrm>
              <a:off x="1440" y="3264"/>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Ta</a:t>
              </a:r>
            </a:p>
          </p:txBody>
        </p:sp>
        <p:sp>
          <p:nvSpPr>
            <p:cNvPr id="141443" name="Rectangle 131"/>
            <p:cNvSpPr>
              <a:spLocks noChangeArrowheads="1"/>
            </p:cNvSpPr>
            <p:nvPr/>
          </p:nvSpPr>
          <p:spPr bwMode="auto">
            <a:xfrm>
              <a:off x="1728" y="3264"/>
              <a:ext cx="288" cy="432"/>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r>
                <a:rPr lang="en-US">
                  <a:solidFill>
                    <a:srgbClr val="000000"/>
                  </a:solidFill>
                  <a:ea typeface="ＭＳ Ｐゴシック" pitchFamily="34" charset="-128"/>
                </a:rPr>
                <a:t>W</a:t>
              </a:r>
            </a:p>
          </p:txBody>
        </p:sp>
        <p:sp>
          <p:nvSpPr>
            <p:cNvPr id="141444" name="Rectangle 132"/>
            <p:cNvSpPr>
              <a:spLocks noChangeArrowheads="1"/>
            </p:cNvSpPr>
            <p:nvPr/>
          </p:nvSpPr>
          <p:spPr bwMode="auto">
            <a:xfrm>
              <a:off x="1248" y="1392"/>
              <a:ext cx="240" cy="288"/>
            </a:xfrm>
            <a:prstGeom prst="rect">
              <a:avLst/>
            </a:prstGeom>
            <a:solidFill>
              <a:srgbClr val="99CCFF"/>
            </a:solidFill>
            <a:ln w="9525">
              <a:solidFill>
                <a:schemeClr val="tx1"/>
              </a:solidFill>
              <a:miter lim="800000"/>
              <a:headEnd/>
              <a:tailEnd/>
            </a:ln>
            <a:effectLst/>
          </p:spPr>
          <p:txBody>
            <a:bodyPr wrap="none" anchor="ctr"/>
            <a:lstStyle/>
            <a:p>
              <a:pPr algn="ctr" fontAlgn="base">
                <a:spcBef>
                  <a:spcPct val="0"/>
                </a:spcBef>
                <a:spcAft>
                  <a:spcPct val="0"/>
                </a:spcAft>
              </a:pPr>
              <a:endParaRPr lang="en-US">
                <a:solidFill>
                  <a:srgbClr val="000000"/>
                </a:solidFill>
                <a:ea typeface="ＭＳ Ｐゴシック" pitchFamily="34" charset="-128"/>
              </a:endParaRPr>
            </a:p>
          </p:txBody>
        </p:sp>
        <p:sp>
          <p:nvSpPr>
            <p:cNvPr id="141445" name="Rectangle 133"/>
            <p:cNvSpPr>
              <a:spLocks noChangeArrowheads="1"/>
            </p:cNvSpPr>
            <p:nvPr/>
          </p:nvSpPr>
          <p:spPr bwMode="auto">
            <a:xfrm>
              <a:off x="1248" y="1008"/>
              <a:ext cx="240" cy="288"/>
            </a:xfrm>
            <a:prstGeom prst="rect">
              <a:avLst/>
            </a:prstGeom>
            <a:solidFill>
              <a:schemeClr val="accent1"/>
            </a:solidFill>
            <a:ln w="9525">
              <a:solidFill>
                <a:schemeClr val="tx1"/>
              </a:solidFill>
              <a:miter lim="800000"/>
              <a:headEnd/>
              <a:tailEnd/>
            </a:ln>
            <a:effectLst/>
          </p:spPr>
          <p:txBody>
            <a:bodyPr wrap="none" anchor="ctr"/>
            <a:lstStyle/>
            <a:p>
              <a:pPr algn="ctr" fontAlgn="base">
                <a:spcBef>
                  <a:spcPct val="0"/>
                </a:spcBef>
                <a:spcAft>
                  <a:spcPct val="0"/>
                </a:spcAft>
              </a:pPr>
              <a:endParaRPr lang="en-US">
                <a:solidFill>
                  <a:srgbClr val="000000"/>
                </a:solidFill>
                <a:ea typeface="ＭＳ Ｐゴシック" pitchFamily="34" charset="-128"/>
              </a:endParaRPr>
            </a:p>
          </p:txBody>
        </p:sp>
        <p:sp>
          <p:nvSpPr>
            <p:cNvPr id="141446" name="Rectangle 134"/>
            <p:cNvSpPr>
              <a:spLocks noChangeArrowheads="1"/>
            </p:cNvSpPr>
            <p:nvPr/>
          </p:nvSpPr>
          <p:spPr bwMode="auto">
            <a:xfrm>
              <a:off x="1248" y="624"/>
              <a:ext cx="240" cy="288"/>
            </a:xfrm>
            <a:prstGeom prst="rect">
              <a:avLst/>
            </a:prstGeom>
            <a:solidFill>
              <a:srgbClr val="FFFF99"/>
            </a:solidFill>
            <a:ln w="9525">
              <a:solidFill>
                <a:schemeClr val="tx1"/>
              </a:solidFill>
              <a:miter lim="800000"/>
              <a:headEnd/>
              <a:tailEnd/>
            </a:ln>
            <a:effectLst/>
          </p:spPr>
          <p:txBody>
            <a:bodyPr wrap="none" anchor="ctr"/>
            <a:lstStyle/>
            <a:p>
              <a:pPr algn="ctr" fontAlgn="base">
                <a:spcBef>
                  <a:spcPct val="0"/>
                </a:spcBef>
                <a:spcAft>
                  <a:spcPct val="0"/>
                </a:spcAft>
              </a:pPr>
              <a:endParaRPr lang="en-US">
                <a:solidFill>
                  <a:srgbClr val="000000"/>
                </a:solidFill>
                <a:ea typeface="ＭＳ Ｐゴシック" pitchFamily="34" charset="-128"/>
              </a:endParaRPr>
            </a:p>
          </p:txBody>
        </p:sp>
        <p:sp>
          <p:nvSpPr>
            <p:cNvPr id="141447" name="Rectangle 135"/>
            <p:cNvSpPr>
              <a:spLocks noChangeArrowheads="1"/>
            </p:cNvSpPr>
            <p:nvPr/>
          </p:nvSpPr>
          <p:spPr bwMode="auto">
            <a:xfrm>
              <a:off x="1248" y="1776"/>
              <a:ext cx="240" cy="288"/>
            </a:xfrm>
            <a:prstGeom prst="rect">
              <a:avLst/>
            </a:prstGeom>
            <a:solidFill>
              <a:srgbClr val="FF99CC"/>
            </a:solidFill>
            <a:ln w="9525">
              <a:solidFill>
                <a:schemeClr val="tx1"/>
              </a:solidFill>
              <a:miter lim="800000"/>
              <a:headEnd/>
              <a:tailEnd/>
            </a:ln>
            <a:effectLst/>
          </p:spPr>
          <p:txBody>
            <a:bodyPr wrap="none" anchor="ctr"/>
            <a:lstStyle/>
            <a:p>
              <a:pPr algn="ctr" fontAlgn="base">
                <a:spcBef>
                  <a:spcPct val="0"/>
                </a:spcBef>
                <a:spcAft>
                  <a:spcPct val="0"/>
                </a:spcAft>
              </a:pPr>
              <a:endParaRPr lang="en-US">
                <a:solidFill>
                  <a:srgbClr val="000000"/>
                </a:solidFill>
                <a:ea typeface="ＭＳ Ｐゴシック" pitchFamily="34" charset="-128"/>
              </a:endParaRPr>
            </a:p>
          </p:txBody>
        </p:sp>
        <p:sp>
          <p:nvSpPr>
            <p:cNvPr id="141448" name="Text Box 136"/>
            <p:cNvSpPr txBox="1">
              <a:spLocks noChangeArrowheads="1"/>
            </p:cNvSpPr>
            <p:nvPr/>
          </p:nvSpPr>
          <p:spPr bwMode="auto">
            <a:xfrm>
              <a:off x="1557" y="639"/>
              <a:ext cx="829" cy="252"/>
            </a:xfrm>
            <a:prstGeom prst="rect">
              <a:avLst/>
            </a:prstGeom>
            <a:noFill/>
            <a:ln w="9525">
              <a:noFill/>
              <a:miter lim="800000"/>
              <a:headEnd/>
              <a:tailEnd/>
            </a:ln>
            <a:effectLst/>
          </p:spPr>
          <p:txBody>
            <a:bodyPr wrap="none">
              <a:spAutoFit/>
            </a:bodyPr>
            <a:lstStyle/>
            <a:p>
              <a:pPr fontAlgn="base">
                <a:spcBef>
                  <a:spcPct val="0"/>
                </a:spcBef>
                <a:spcAft>
                  <a:spcPct val="0"/>
                </a:spcAft>
              </a:pPr>
              <a:r>
                <a:rPr lang="en-US" sz="2000">
                  <a:solidFill>
                    <a:srgbClr val="000000"/>
                  </a:solidFill>
                  <a:ea typeface="ＭＳ Ｐゴシック" pitchFamily="34" charset="-128"/>
                </a:rPr>
                <a:t>5-100 ppm</a:t>
              </a:r>
            </a:p>
          </p:txBody>
        </p:sp>
        <p:sp>
          <p:nvSpPr>
            <p:cNvPr id="141449" name="Text Box 137"/>
            <p:cNvSpPr txBox="1">
              <a:spLocks noChangeArrowheads="1"/>
            </p:cNvSpPr>
            <p:nvPr/>
          </p:nvSpPr>
          <p:spPr bwMode="auto">
            <a:xfrm>
              <a:off x="1536" y="1040"/>
              <a:ext cx="1074" cy="252"/>
            </a:xfrm>
            <a:prstGeom prst="rect">
              <a:avLst/>
            </a:prstGeom>
            <a:noFill/>
            <a:ln w="9525">
              <a:noFill/>
              <a:miter lim="800000"/>
              <a:headEnd/>
              <a:tailEnd/>
            </a:ln>
            <a:effectLst/>
          </p:spPr>
          <p:txBody>
            <a:bodyPr wrap="none">
              <a:spAutoFit/>
            </a:bodyPr>
            <a:lstStyle/>
            <a:p>
              <a:pPr fontAlgn="base">
                <a:spcBef>
                  <a:spcPct val="0"/>
                </a:spcBef>
                <a:spcAft>
                  <a:spcPct val="0"/>
                </a:spcAft>
              </a:pPr>
              <a:r>
                <a:rPr lang="en-US" sz="2000">
                  <a:solidFill>
                    <a:srgbClr val="000000"/>
                  </a:solidFill>
                  <a:ea typeface="ＭＳ Ｐゴシック" pitchFamily="34" charset="-128"/>
                </a:rPr>
                <a:t>100-1000 ppm</a:t>
              </a:r>
            </a:p>
          </p:txBody>
        </p:sp>
        <p:sp>
          <p:nvSpPr>
            <p:cNvPr id="141450" name="Text Box 138"/>
            <p:cNvSpPr txBox="1">
              <a:spLocks noChangeArrowheads="1"/>
            </p:cNvSpPr>
            <p:nvPr/>
          </p:nvSpPr>
          <p:spPr bwMode="auto">
            <a:xfrm>
              <a:off x="1536" y="1392"/>
              <a:ext cx="569" cy="252"/>
            </a:xfrm>
            <a:prstGeom prst="rect">
              <a:avLst/>
            </a:prstGeom>
            <a:noFill/>
            <a:ln w="9525">
              <a:noFill/>
              <a:miter lim="800000"/>
              <a:headEnd/>
              <a:tailEnd/>
            </a:ln>
            <a:effectLst/>
          </p:spPr>
          <p:txBody>
            <a:bodyPr wrap="none">
              <a:spAutoFit/>
            </a:bodyPr>
            <a:lstStyle/>
            <a:p>
              <a:pPr fontAlgn="base">
                <a:spcBef>
                  <a:spcPct val="0"/>
                </a:spcBef>
                <a:spcAft>
                  <a:spcPct val="0"/>
                </a:spcAft>
              </a:pPr>
              <a:r>
                <a:rPr lang="en-US" sz="2000" dirty="0">
                  <a:solidFill>
                    <a:srgbClr val="000000"/>
                  </a:solidFill>
                  <a:ea typeface="ＭＳ Ｐゴシック" pitchFamily="34" charset="-128"/>
                </a:rPr>
                <a:t>0.1-5%</a:t>
              </a:r>
            </a:p>
          </p:txBody>
        </p:sp>
        <p:sp>
          <p:nvSpPr>
            <p:cNvPr id="141451" name="Text Box 139"/>
            <p:cNvSpPr txBox="1">
              <a:spLocks noChangeArrowheads="1"/>
            </p:cNvSpPr>
            <p:nvPr/>
          </p:nvSpPr>
          <p:spPr bwMode="auto">
            <a:xfrm>
              <a:off x="1536" y="1776"/>
              <a:ext cx="628" cy="252"/>
            </a:xfrm>
            <a:prstGeom prst="rect">
              <a:avLst/>
            </a:prstGeom>
            <a:noFill/>
            <a:ln w="9525">
              <a:noFill/>
              <a:miter lim="800000"/>
              <a:headEnd/>
              <a:tailEnd/>
            </a:ln>
            <a:effectLst/>
          </p:spPr>
          <p:txBody>
            <a:bodyPr wrap="none">
              <a:spAutoFit/>
            </a:bodyPr>
            <a:lstStyle/>
            <a:p>
              <a:pPr fontAlgn="base">
                <a:spcBef>
                  <a:spcPct val="0"/>
                </a:spcBef>
                <a:spcAft>
                  <a:spcPct val="0"/>
                </a:spcAft>
              </a:pPr>
              <a:r>
                <a:rPr lang="en-US" sz="2000">
                  <a:solidFill>
                    <a:srgbClr val="000000"/>
                  </a:solidFill>
                  <a:ea typeface="ＭＳ Ｐゴシック" pitchFamily="34" charset="-128"/>
                </a:rPr>
                <a:t>Difficult</a:t>
              </a:r>
            </a:p>
          </p:txBody>
        </p:sp>
        <p:sp>
          <p:nvSpPr>
            <p:cNvPr id="141452" name="Text Box 140"/>
            <p:cNvSpPr txBox="1">
              <a:spLocks noChangeArrowheads="1"/>
            </p:cNvSpPr>
            <p:nvPr/>
          </p:nvSpPr>
          <p:spPr bwMode="auto">
            <a:xfrm>
              <a:off x="2966" y="503"/>
              <a:ext cx="1886" cy="407"/>
            </a:xfrm>
            <a:prstGeom prst="rect">
              <a:avLst/>
            </a:prstGeom>
            <a:noFill/>
            <a:ln w="9525">
              <a:noFill/>
              <a:miter lim="800000"/>
              <a:headEnd/>
              <a:tailEnd/>
            </a:ln>
            <a:effectLst/>
          </p:spPr>
          <p:txBody>
            <a:bodyPr wrap="none">
              <a:spAutoFit/>
            </a:bodyPr>
            <a:lstStyle/>
            <a:p>
              <a:pPr fontAlgn="base">
                <a:spcBef>
                  <a:spcPct val="0"/>
                </a:spcBef>
                <a:spcAft>
                  <a:spcPct val="0"/>
                </a:spcAft>
              </a:pPr>
              <a:r>
                <a:rPr lang="en-US">
                  <a:solidFill>
                    <a:srgbClr val="000000"/>
                  </a:solidFill>
                  <a:ea typeface="ＭＳ Ｐゴシック" pitchFamily="34" charset="-128"/>
                </a:rPr>
                <a:t>Approximate detection limits</a:t>
              </a:r>
            </a:p>
            <a:p>
              <a:pPr fontAlgn="base">
                <a:spcBef>
                  <a:spcPct val="0"/>
                </a:spcBef>
                <a:spcAft>
                  <a:spcPct val="0"/>
                </a:spcAft>
              </a:pPr>
              <a:r>
                <a:rPr lang="en-US">
                  <a:solidFill>
                    <a:srgbClr val="000000"/>
                  </a:solidFill>
                  <a:ea typeface="ＭＳ Ｐゴシック" pitchFamily="34" charset="-128"/>
                </a:rPr>
                <a:t>at Mars atmospheric pressure</a:t>
              </a:r>
            </a:p>
          </p:txBody>
        </p:sp>
      </p:grpSp>
      <p:grpSp>
        <p:nvGrpSpPr>
          <p:cNvPr id="5" name="Group 4"/>
          <p:cNvGrpSpPr/>
          <p:nvPr/>
        </p:nvGrpSpPr>
        <p:grpSpPr>
          <a:xfrm>
            <a:off x="457201" y="1905000"/>
            <a:ext cx="7767851" cy="4113672"/>
            <a:chOff x="457200" y="1905000"/>
            <a:chExt cx="7767851" cy="4113672"/>
          </a:xfrm>
        </p:grpSpPr>
        <p:sp>
          <p:nvSpPr>
            <p:cNvPr id="4" name="Rectangle 3"/>
            <p:cNvSpPr/>
            <p:nvPr/>
          </p:nvSpPr>
          <p:spPr bwMode="auto">
            <a:xfrm>
              <a:off x="457200" y="1905000"/>
              <a:ext cx="457200" cy="685800"/>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endParaRPr lang="en-US" sz="2400" u="sng">
                <a:solidFill>
                  <a:srgbClr val="000000"/>
                </a:solidFill>
                <a:latin typeface="Times" pitchFamily="-112" charset="0"/>
              </a:endParaRPr>
            </a:p>
          </p:txBody>
        </p:sp>
        <p:sp>
          <p:nvSpPr>
            <p:cNvPr id="143" name="Rectangle 142"/>
            <p:cNvSpPr/>
            <p:nvPr/>
          </p:nvSpPr>
          <p:spPr bwMode="auto">
            <a:xfrm>
              <a:off x="457200" y="2614541"/>
              <a:ext cx="457200" cy="685800"/>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endParaRPr lang="en-US" sz="2400" u="sng">
                <a:solidFill>
                  <a:srgbClr val="000000"/>
                </a:solidFill>
                <a:latin typeface="Times" pitchFamily="-112" charset="0"/>
              </a:endParaRPr>
            </a:p>
          </p:txBody>
        </p:sp>
        <p:sp>
          <p:nvSpPr>
            <p:cNvPr id="144" name="Rectangle 143"/>
            <p:cNvSpPr/>
            <p:nvPr/>
          </p:nvSpPr>
          <p:spPr bwMode="auto">
            <a:xfrm>
              <a:off x="457200" y="3276600"/>
              <a:ext cx="457200" cy="685800"/>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endParaRPr lang="en-US" sz="2400" u="sng">
                <a:solidFill>
                  <a:srgbClr val="000000"/>
                </a:solidFill>
                <a:latin typeface="Times" pitchFamily="-112" charset="0"/>
              </a:endParaRPr>
            </a:p>
          </p:txBody>
        </p:sp>
        <p:sp>
          <p:nvSpPr>
            <p:cNvPr id="146" name="Rectangle 145"/>
            <p:cNvSpPr/>
            <p:nvPr/>
          </p:nvSpPr>
          <p:spPr bwMode="auto">
            <a:xfrm>
              <a:off x="457200" y="3962400"/>
              <a:ext cx="457200" cy="685800"/>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endParaRPr lang="en-US" sz="2400" u="sng">
                <a:solidFill>
                  <a:srgbClr val="000000"/>
                </a:solidFill>
                <a:latin typeface="Times" pitchFamily="-112" charset="0"/>
              </a:endParaRPr>
            </a:p>
          </p:txBody>
        </p:sp>
        <p:sp>
          <p:nvSpPr>
            <p:cNvPr id="147" name="Rectangle 146"/>
            <p:cNvSpPr/>
            <p:nvPr/>
          </p:nvSpPr>
          <p:spPr bwMode="auto">
            <a:xfrm>
              <a:off x="457200" y="4648200"/>
              <a:ext cx="457200" cy="685800"/>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endParaRPr lang="en-US" sz="2400" u="sng">
                <a:solidFill>
                  <a:srgbClr val="000000"/>
                </a:solidFill>
                <a:latin typeface="Times" pitchFamily="-112" charset="0"/>
              </a:endParaRPr>
            </a:p>
          </p:txBody>
        </p:sp>
        <p:sp>
          <p:nvSpPr>
            <p:cNvPr id="148" name="Rectangle 147"/>
            <p:cNvSpPr/>
            <p:nvPr/>
          </p:nvSpPr>
          <p:spPr bwMode="auto">
            <a:xfrm>
              <a:off x="923504" y="2589672"/>
              <a:ext cx="457200" cy="685800"/>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endParaRPr lang="en-US" sz="2400" u="sng">
                <a:solidFill>
                  <a:srgbClr val="000000"/>
                </a:solidFill>
                <a:latin typeface="Times" pitchFamily="-112" charset="0"/>
              </a:endParaRPr>
            </a:p>
          </p:txBody>
        </p:sp>
        <p:sp>
          <p:nvSpPr>
            <p:cNvPr id="149" name="Rectangle 148"/>
            <p:cNvSpPr/>
            <p:nvPr/>
          </p:nvSpPr>
          <p:spPr bwMode="auto">
            <a:xfrm>
              <a:off x="923504" y="3299213"/>
              <a:ext cx="457200" cy="685800"/>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endParaRPr lang="en-US" sz="2400" u="sng">
                <a:solidFill>
                  <a:srgbClr val="000000"/>
                </a:solidFill>
                <a:latin typeface="Times" pitchFamily="-112" charset="0"/>
              </a:endParaRPr>
            </a:p>
          </p:txBody>
        </p:sp>
        <p:sp>
          <p:nvSpPr>
            <p:cNvPr id="150" name="Rectangle 149"/>
            <p:cNvSpPr/>
            <p:nvPr/>
          </p:nvSpPr>
          <p:spPr bwMode="auto">
            <a:xfrm>
              <a:off x="923504" y="3961272"/>
              <a:ext cx="457200" cy="685800"/>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endParaRPr lang="en-US" sz="2400" u="sng">
                <a:solidFill>
                  <a:srgbClr val="000000"/>
                </a:solidFill>
                <a:latin typeface="Times" pitchFamily="-112" charset="0"/>
              </a:endParaRPr>
            </a:p>
          </p:txBody>
        </p:sp>
        <p:sp>
          <p:nvSpPr>
            <p:cNvPr id="151" name="Rectangle 150"/>
            <p:cNvSpPr/>
            <p:nvPr/>
          </p:nvSpPr>
          <p:spPr bwMode="auto">
            <a:xfrm>
              <a:off x="923504" y="4647072"/>
              <a:ext cx="457200" cy="685800"/>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endParaRPr lang="en-US" sz="2400" u="sng">
                <a:solidFill>
                  <a:srgbClr val="000000"/>
                </a:solidFill>
                <a:latin typeface="Times" pitchFamily="-112" charset="0"/>
              </a:endParaRPr>
            </a:p>
          </p:txBody>
        </p:sp>
        <p:sp>
          <p:nvSpPr>
            <p:cNvPr id="152" name="Rectangle 151"/>
            <p:cNvSpPr/>
            <p:nvPr/>
          </p:nvSpPr>
          <p:spPr bwMode="auto">
            <a:xfrm>
              <a:off x="923504" y="5332872"/>
              <a:ext cx="457200" cy="685800"/>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endParaRPr lang="en-US" sz="2400" u="sng">
                <a:solidFill>
                  <a:srgbClr val="000000"/>
                </a:solidFill>
                <a:latin typeface="Times" pitchFamily="-112" charset="0"/>
              </a:endParaRPr>
            </a:p>
          </p:txBody>
        </p:sp>
        <p:sp>
          <p:nvSpPr>
            <p:cNvPr id="153" name="Rectangle 152"/>
            <p:cNvSpPr/>
            <p:nvPr/>
          </p:nvSpPr>
          <p:spPr bwMode="auto">
            <a:xfrm>
              <a:off x="1828800" y="3962400"/>
              <a:ext cx="457200" cy="685800"/>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endParaRPr lang="en-US" sz="2400" u="sng">
                <a:solidFill>
                  <a:srgbClr val="000000"/>
                </a:solidFill>
                <a:latin typeface="Times" pitchFamily="-112" charset="0"/>
              </a:endParaRPr>
            </a:p>
          </p:txBody>
        </p:sp>
        <p:sp>
          <p:nvSpPr>
            <p:cNvPr id="154" name="Rectangle 153"/>
            <p:cNvSpPr/>
            <p:nvPr/>
          </p:nvSpPr>
          <p:spPr bwMode="auto">
            <a:xfrm>
              <a:off x="2752299" y="3962400"/>
              <a:ext cx="457200" cy="685800"/>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endParaRPr lang="en-US" sz="2400" u="sng">
                <a:solidFill>
                  <a:srgbClr val="000000"/>
                </a:solidFill>
                <a:latin typeface="Times" pitchFamily="-112" charset="0"/>
              </a:endParaRPr>
            </a:p>
          </p:txBody>
        </p:sp>
        <p:sp>
          <p:nvSpPr>
            <p:cNvPr id="155" name="Rectangle 154"/>
            <p:cNvSpPr/>
            <p:nvPr/>
          </p:nvSpPr>
          <p:spPr bwMode="auto">
            <a:xfrm>
              <a:off x="3232245" y="3962400"/>
              <a:ext cx="457200" cy="685800"/>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endParaRPr lang="en-US" sz="2400" u="sng">
                <a:solidFill>
                  <a:srgbClr val="000000"/>
                </a:solidFill>
                <a:latin typeface="Times" pitchFamily="-112" charset="0"/>
              </a:endParaRPr>
            </a:p>
          </p:txBody>
        </p:sp>
        <p:sp>
          <p:nvSpPr>
            <p:cNvPr id="156" name="Rectangle 155"/>
            <p:cNvSpPr/>
            <p:nvPr/>
          </p:nvSpPr>
          <p:spPr bwMode="auto">
            <a:xfrm>
              <a:off x="3640138" y="3961272"/>
              <a:ext cx="457200" cy="685800"/>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endParaRPr lang="en-US" sz="2400" u="sng">
                <a:solidFill>
                  <a:srgbClr val="000000"/>
                </a:solidFill>
                <a:latin typeface="Times" pitchFamily="-112" charset="0"/>
              </a:endParaRPr>
            </a:p>
          </p:txBody>
        </p:sp>
        <p:sp>
          <p:nvSpPr>
            <p:cNvPr id="157" name="Rectangle 156"/>
            <p:cNvSpPr/>
            <p:nvPr/>
          </p:nvSpPr>
          <p:spPr bwMode="auto">
            <a:xfrm>
              <a:off x="5486400" y="3985013"/>
              <a:ext cx="457200" cy="685800"/>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endParaRPr lang="en-US" sz="2400" u="sng">
                <a:solidFill>
                  <a:srgbClr val="000000"/>
                </a:solidFill>
                <a:latin typeface="Times" pitchFamily="-112" charset="0"/>
              </a:endParaRPr>
            </a:p>
          </p:txBody>
        </p:sp>
        <p:sp>
          <p:nvSpPr>
            <p:cNvPr id="158" name="Rectangle 157"/>
            <p:cNvSpPr/>
            <p:nvPr/>
          </p:nvSpPr>
          <p:spPr bwMode="auto">
            <a:xfrm>
              <a:off x="7297003" y="2589672"/>
              <a:ext cx="457200" cy="685800"/>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endParaRPr lang="en-US" sz="2400" u="sng">
                <a:solidFill>
                  <a:srgbClr val="000000"/>
                </a:solidFill>
                <a:latin typeface="Times" pitchFamily="-112" charset="0"/>
              </a:endParaRPr>
            </a:p>
          </p:txBody>
        </p:sp>
        <p:sp>
          <p:nvSpPr>
            <p:cNvPr id="159" name="Rectangle 158"/>
            <p:cNvSpPr/>
            <p:nvPr/>
          </p:nvSpPr>
          <p:spPr bwMode="auto">
            <a:xfrm>
              <a:off x="7767851" y="2589672"/>
              <a:ext cx="457200" cy="685800"/>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endParaRPr lang="en-US" sz="2400" u="sng">
                <a:solidFill>
                  <a:srgbClr val="000000"/>
                </a:solidFill>
                <a:latin typeface="Times" pitchFamily="-112" charset="0"/>
              </a:endParaRPr>
            </a:p>
          </p:txBody>
        </p:sp>
        <p:sp>
          <p:nvSpPr>
            <p:cNvPr id="160" name="Rectangle 159"/>
            <p:cNvSpPr/>
            <p:nvPr/>
          </p:nvSpPr>
          <p:spPr bwMode="auto">
            <a:xfrm>
              <a:off x="5948884" y="3300341"/>
              <a:ext cx="457200" cy="685800"/>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endParaRPr lang="en-US" sz="2400" u="sng">
                <a:solidFill>
                  <a:srgbClr val="000000"/>
                </a:solidFill>
                <a:latin typeface="Times" pitchFamily="-112" charset="0"/>
              </a:endParaRPr>
            </a:p>
          </p:txBody>
        </p:sp>
        <p:sp>
          <p:nvSpPr>
            <p:cNvPr id="161" name="Rectangle 160"/>
            <p:cNvSpPr/>
            <p:nvPr/>
          </p:nvSpPr>
          <p:spPr bwMode="auto">
            <a:xfrm>
              <a:off x="6428830" y="3300341"/>
              <a:ext cx="457200" cy="685800"/>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endParaRPr lang="en-US" sz="2400" u="sng">
                <a:solidFill>
                  <a:srgbClr val="000000"/>
                </a:solidFill>
                <a:latin typeface="Times" pitchFamily="-112" charset="0"/>
              </a:endParaRPr>
            </a:p>
          </p:txBody>
        </p:sp>
        <p:sp>
          <p:nvSpPr>
            <p:cNvPr id="162" name="Rectangle 161"/>
            <p:cNvSpPr/>
            <p:nvPr/>
          </p:nvSpPr>
          <p:spPr bwMode="auto">
            <a:xfrm>
              <a:off x="6836723" y="3299213"/>
              <a:ext cx="457200" cy="685800"/>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endParaRPr lang="en-US" sz="2400" u="sng">
                <a:solidFill>
                  <a:srgbClr val="000000"/>
                </a:solidFill>
                <a:latin typeface="Times" pitchFamily="-112" charset="0"/>
              </a:endParaRPr>
            </a:p>
          </p:txBody>
        </p:sp>
        <p:sp>
          <p:nvSpPr>
            <p:cNvPr id="163" name="Rectangle 162"/>
            <p:cNvSpPr/>
            <p:nvPr/>
          </p:nvSpPr>
          <p:spPr bwMode="auto">
            <a:xfrm>
              <a:off x="7297003" y="3299213"/>
              <a:ext cx="457200" cy="685800"/>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endParaRPr lang="en-US" sz="2400" u="sng">
                <a:solidFill>
                  <a:srgbClr val="000000"/>
                </a:solidFill>
                <a:latin typeface="Times" pitchFamily="-112" charset="0"/>
              </a:endParaRPr>
            </a:p>
          </p:txBody>
        </p:sp>
        <p:sp>
          <p:nvSpPr>
            <p:cNvPr id="164" name="Rectangle 163"/>
            <p:cNvSpPr/>
            <p:nvPr/>
          </p:nvSpPr>
          <p:spPr bwMode="auto">
            <a:xfrm>
              <a:off x="7767851" y="3299213"/>
              <a:ext cx="457200" cy="685800"/>
            </a:xfrm>
            <a:prstGeom prst="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endParaRPr lang="en-US" sz="2400" u="sng">
                <a:solidFill>
                  <a:srgbClr val="000000"/>
                </a:solidFill>
                <a:latin typeface="Times" pitchFamily="-112" charset="0"/>
              </a:endParaRPr>
            </a:p>
          </p:txBody>
        </p:sp>
      </p:grpSp>
      <p:sp>
        <p:nvSpPr>
          <p:cNvPr id="6" name="TextBox 5"/>
          <p:cNvSpPr txBox="1"/>
          <p:nvPr/>
        </p:nvSpPr>
        <p:spPr>
          <a:xfrm>
            <a:off x="400036" y="6079060"/>
            <a:ext cx="3842368" cy="523220"/>
          </a:xfrm>
          <a:prstGeom prst="rect">
            <a:avLst/>
          </a:prstGeom>
          <a:noFill/>
        </p:spPr>
        <p:txBody>
          <a:bodyPr wrap="none" rtlCol="0">
            <a:spAutoFit/>
          </a:bodyPr>
          <a:lstStyle/>
          <a:p>
            <a:r>
              <a:rPr lang="en-US" sz="2800" b="1" dirty="0">
                <a:solidFill>
                  <a:srgbClr val="000000"/>
                </a:solidFill>
              </a:rPr>
              <a:t>Observed on Mars so far</a:t>
            </a:r>
          </a:p>
        </p:txBody>
      </p:sp>
    </p:spTree>
    <p:extLst>
      <p:ext uri="{BB962C8B-B14F-4D97-AF65-F5344CB8AC3E}">
        <p14:creationId xmlns:p14="http://schemas.microsoft.com/office/powerpoint/2010/main" val="3972528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0" y="-1"/>
            <a:ext cx="4386434" cy="3916023"/>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9684" y="3916023"/>
            <a:ext cx="4482726" cy="2941978"/>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331186" y="5058747"/>
            <a:ext cx="4789678" cy="1799253"/>
          </a:xfrm>
          <a:prstGeom prst="rect">
            <a:avLst/>
          </a:prstGeom>
        </p:spPr>
      </p:pic>
      <p:sp>
        <p:nvSpPr>
          <p:cNvPr id="7" name="TextBox 6"/>
          <p:cNvSpPr txBox="1"/>
          <p:nvPr/>
        </p:nvSpPr>
        <p:spPr>
          <a:xfrm>
            <a:off x="4443042" y="0"/>
            <a:ext cx="4677822" cy="4524316"/>
          </a:xfrm>
          <a:prstGeom prst="rect">
            <a:avLst/>
          </a:prstGeom>
          <a:noFill/>
        </p:spPr>
        <p:txBody>
          <a:bodyPr wrap="square" rtlCol="0">
            <a:spAutoFit/>
          </a:bodyPr>
          <a:lstStyle/>
          <a:p>
            <a:r>
              <a:rPr lang="en-US" u="sng"/>
              <a:t>Pointing</a:t>
            </a:r>
            <a:r>
              <a:rPr lang="en-US"/>
              <a:t>: Accuracy is ±2 mrad (4-14 mm), but precision (between points) is much finer</a:t>
            </a:r>
          </a:p>
          <a:p>
            <a:endParaRPr lang="en-US"/>
          </a:p>
          <a:p>
            <a:r>
              <a:rPr lang="en-US" u="sng"/>
              <a:t>Points</a:t>
            </a:r>
          </a:p>
          <a:p>
            <a:r>
              <a:rPr lang="en-US"/>
              <a:t>Size is ~0.3-0.6 mm</a:t>
            </a:r>
          </a:p>
          <a:p>
            <a:r>
              <a:rPr lang="en-US"/>
              <a:t>Each consist of 30-50 shots </a:t>
            </a:r>
          </a:p>
          <a:p>
            <a:r>
              <a:rPr lang="en-US"/>
              <a:t>	- depth profile, ~100 µm in rock, a few mm 	in soil</a:t>
            </a:r>
          </a:p>
          <a:p>
            <a:r>
              <a:rPr lang="en-US"/>
              <a:t>Commonly separated by 2 mrad</a:t>
            </a:r>
            <a:endParaRPr lang="en-US" u="sng"/>
          </a:p>
          <a:p>
            <a:endParaRPr lang="en-US" u="sng"/>
          </a:p>
          <a:p>
            <a:r>
              <a:rPr lang="en-US" u="sng"/>
              <a:t>Baseline Rasters</a:t>
            </a:r>
          </a:p>
          <a:p>
            <a:r>
              <a:rPr lang="en-US"/>
              <a:t>Line (horizontal, vertical, diagonal): 1x5, 5x1, 1x10, 10x1 </a:t>
            </a:r>
          </a:p>
          <a:p>
            <a:r>
              <a:rPr lang="en-US"/>
              <a:t>Grid: 3x3, 5x5</a:t>
            </a:r>
          </a:p>
          <a:p>
            <a:r>
              <a:rPr lang="en-US" i="1">
                <a:solidFill>
                  <a:srgbClr val="11FF00"/>
                </a:solidFill>
              </a:rPr>
              <a:t>Single point: 1x1 (generally calibration targets only)</a:t>
            </a:r>
          </a:p>
        </p:txBody>
      </p:sp>
      <p:cxnSp>
        <p:nvCxnSpPr>
          <p:cNvPr id="9" name="Straight Arrow Connector 8"/>
          <p:cNvCxnSpPr/>
          <p:nvPr/>
        </p:nvCxnSpPr>
        <p:spPr>
          <a:xfrm>
            <a:off x="5119317" y="4101239"/>
            <a:ext cx="1031801" cy="957508"/>
          </a:xfrm>
          <a:prstGeom prst="straightConnector1">
            <a:avLst/>
          </a:prstGeom>
          <a:ln w="6350" cmpd="sng">
            <a:solidFill>
              <a:srgbClr val="11FF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173795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4" name="object 3"/>
          <p:cNvSpPr/>
          <p:nvPr/>
        </p:nvSpPr>
        <p:spPr>
          <a:xfrm>
            <a:off x="939494" y="1273167"/>
            <a:ext cx="6280255" cy="0"/>
          </a:xfrm>
          <a:custGeom>
            <a:avLst/>
            <a:gdLst/>
            <a:ahLst/>
            <a:cxnLst/>
            <a:rect l="l" t="t" r="r" b="b"/>
            <a:pathLst>
              <a:path w="7344409">
                <a:moveTo>
                  <a:pt x="0" y="0"/>
                </a:moveTo>
                <a:lnTo>
                  <a:pt x="7344155" y="0"/>
                </a:lnTo>
              </a:path>
            </a:pathLst>
          </a:custGeom>
          <a:ln w="30225">
            <a:solidFill>
              <a:srgbClr val="986500"/>
            </a:solidFill>
          </a:ln>
        </p:spPr>
        <p:txBody>
          <a:bodyPr wrap="square" lIns="0" tIns="0" rIns="0" bIns="0" rtlCol="0"/>
          <a:lstStyle/>
          <a:p>
            <a:endParaRPr/>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344" y="1383323"/>
            <a:ext cx="3369395" cy="4839676"/>
          </a:xfrm>
          <a:prstGeom prst="rect">
            <a:avLst/>
          </a:prstGeom>
        </p:spPr>
      </p:pic>
      <p:sp>
        <p:nvSpPr>
          <p:cNvPr id="5" name="TextBox 4"/>
          <p:cNvSpPr txBox="1"/>
          <p:nvPr/>
        </p:nvSpPr>
        <p:spPr>
          <a:xfrm>
            <a:off x="421240" y="6222999"/>
            <a:ext cx="3261760" cy="369332"/>
          </a:xfrm>
          <a:prstGeom prst="rect">
            <a:avLst/>
          </a:prstGeom>
          <a:noFill/>
        </p:spPr>
        <p:txBody>
          <a:bodyPr wrap="square" rtlCol="0" anchor="t">
            <a:spAutoFit/>
          </a:bodyPr>
          <a:lstStyle/>
          <a:p>
            <a:r>
              <a:rPr lang="en-US" i="1" dirty="0">
                <a:solidFill>
                  <a:schemeClr val="bg1"/>
                </a:solidFill>
              </a:rPr>
              <a:t>Le </a:t>
            </a:r>
            <a:r>
              <a:rPr lang="en-US" i="1" dirty="0" err="1">
                <a:solidFill>
                  <a:schemeClr val="bg1"/>
                </a:solidFill>
              </a:rPr>
              <a:t>Mouélic</a:t>
            </a:r>
            <a:r>
              <a:rPr lang="en-US" i="1" dirty="0">
                <a:solidFill>
                  <a:schemeClr val="bg1"/>
                </a:solidFill>
              </a:rPr>
              <a:t> et al.  </a:t>
            </a:r>
            <a:r>
              <a:rPr lang="en-US" dirty="0">
                <a:solidFill>
                  <a:schemeClr val="bg1"/>
                </a:solidFill>
              </a:rPr>
              <a:t>[2014]</a:t>
            </a:r>
            <a:endParaRPr lang="en-US" i="1" dirty="0"/>
          </a:p>
        </p:txBody>
      </p:sp>
      <p:pic>
        <p:nvPicPr>
          <p:cNvPr id="6" name="Content Placeholder 3"/>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a:stretch/>
        </p:blipFill>
        <p:spPr>
          <a:xfrm>
            <a:off x="3577492" y="2685081"/>
            <a:ext cx="5391219" cy="4064895"/>
          </a:xfrm>
        </p:spPr>
      </p:pic>
      <p:sp>
        <p:nvSpPr>
          <p:cNvPr id="13" name="object 2"/>
          <p:cNvSpPr/>
          <p:nvPr/>
        </p:nvSpPr>
        <p:spPr>
          <a:xfrm>
            <a:off x="7090515" y="395573"/>
            <a:ext cx="1301879" cy="1272476"/>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6" name="object 6"/>
          <p:cNvSpPr txBox="1">
            <a:spLocks noGrp="1"/>
          </p:cNvSpPr>
          <p:nvPr>
            <p:ph type="title"/>
          </p:nvPr>
        </p:nvSpPr>
        <p:spPr>
          <a:xfrm>
            <a:off x="457200" y="630696"/>
            <a:ext cx="8229600" cy="430887"/>
          </a:xfrm>
          <a:prstGeom prst="rect">
            <a:avLst/>
          </a:prstGeom>
        </p:spPr>
        <p:txBody>
          <a:bodyPr vert="horz" wrap="square" lIns="0" tIns="0" rIns="0" bIns="0" rtlCol="0">
            <a:spAutoFit/>
          </a:bodyPr>
          <a:lstStyle/>
          <a:p>
            <a:pPr marL="95207"/>
            <a:r>
              <a:rPr lang="en-US" sz="2800" spc="-4" dirty="0">
                <a:solidFill>
                  <a:schemeClr val="bg1"/>
                </a:solidFill>
              </a:rPr>
              <a:t>Long Distance RMI Imaging</a:t>
            </a:r>
            <a:endParaRPr sz="2800">
              <a:solidFill>
                <a:schemeClr val="bg1"/>
              </a:solidFill>
              <a:latin typeface="Times New Roman"/>
              <a:cs typeface="Times New Roman"/>
            </a:endParaRPr>
          </a:p>
        </p:txBody>
      </p:sp>
      <p:sp>
        <p:nvSpPr>
          <p:cNvPr id="18" name="TextBox 17"/>
          <p:cNvSpPr txBox="1"/>
          <p:nvPr/>
        </p:nvSpPr>
        <p:spPr>
          <a:xfrm>
            <a:off x="3632488" y="1484752"/>
            <a:ext cx="5391219" cy="1200329"/>
          </a:xfrm>
          <a:prstGeom prst="rect">
            <a:avLst/>
          </a:prstGeom>
          <a:noFill/>
        </p:spPr>
        <p:txBody>
          <a:bodyPr wrap="none" rtlCol="0" anchor="t">
            <a:spAutoFit/>
          </a:bodyPr>
          <a:lstStyle/>
          <a:p>
            <a:r>
              <a:rPr lang="en-US" dirty="0">
                <a:solidFill>
                  <a:schemeClr val="bg1"/>
                </a:solidFill>
              </a:rPr>
              <a:t>With a pixel scale nearly 4x finer than </a:t>
            </a:r>
            <a:r>
              <a:rPr lang="en-US" dirty="0" err="1">
                <a:solidFill>
                  <a:schemeClr val="bg1"/>
                </a:solidFill>
              </a:rPr>
              <a:t>Mastcam</a:t>
            </a:r>
            <a:r>
              <a:rPr lang="en-US" dirty="0">
                <a:solidFill>
                  <a:schemeClr val="bg1"/>
                </a:solidFill>
              </a:rPr>
              <a:t>, </a:t>
            </a:r>
            <a:endParaRPr lang="en-US" dirty="0"/>
          </a:p>
          <a:p>
            <a:r>
              <a:rPr lang="en-US" dirty="0">
                <a:solidFill>
                  <a:schemeClr val="bg1"/>
                </a:solidFill>
              </a:rPr>
              <a:t>ChemCam’s Remote Micro-Imager can discern ~ 5cm</a:t>
            </a:r>
            <a:endParaRPr lang="en-US" dirty="0"/>
          </a:p>
          <a:p>
            <a:r>
              <a:rPr lang="en-US" dirty="0">
                <a:solidFill>
                  <a:schemeClr val="bg1"/>
                </a:solidFill>
              </a:rPr>
              <a:t>objects 1 km away. It is very useful in assessing distant</a:t>
            </a:r>
            <a:endParaRPr lang="en-US" dirty="0"/>
          </a:p>
          <a:p>
            <a:r>
              <a:rPr lang="en-US" dirty="0">
                <a:solidFill>
                  <a:schemeClr val="bg1"/>
                </a:solidFill>
              </a:rPr>
              <a:t>outcrops, dunes, and other features.</a:t>
            </a:r>
            <a:endParaRPr lang="en-US" dirty="0"/>
          </a:p>
        </p:txBody>
      </p:sp>
      <p:sp>
        <p:nvSpPr>
          <p:cNvPr id="9" name="TextBox 8"/>
          <p:cNvSpPr txBox="1"/>
          <p:nvPr/>
        </p:nvSpPr>
        <p:spPr>
          <a:xfrm>
            <a:off x="3577492" y="6473216"/>
            <a:ext cx="1772112" cy="276999"/>
          </a:xfrm>
          <a:prstGeom prst="rect">
            <a:avLst/>
          </a:prstGeom>
          <a:noFill/>
        </p:spPr>
        <p:txBody>
          <a:bodyPr wrap="square" rtlCol="0">
            <a:spAutoFit/>
          </a:bodyPr>
          <a:lstStyle/>
          <a:p>
            <a:r>
              <a:rPr lang="en-US" sz="1200" dirty="0">
                <a:solidFill>
                  <a:schemeClr val="bg1"/>
                </a:solidFill>
              </a:rPr>
              <a:t>NASA/JPL-Caltech/MSSS</a:t>
            </a:r>
          </a:p>
        </p:txBody>
      </p:sp>
    </p:spTree>
    <p:extLst>
      <p:ext uri="{BB962C8B-B14F-4D97-AF65-F5344CB8AC3E}">
        <p14:creationId xmlns:p14="http://schemas.microsoft.com/office/powerpoint/2010/main" val="346510694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lumMod val="50000"/>
            <a:alpha val="49000"/>
          </a:schemeClr>
        </a:solidFill>
        <a:effectLst/>
      </p:bgPr>
    </p:bg>
    <p:spTree>
      <p:nvGrpSpPr>
        <p:cNvPr id="1" name=""/>
        <p:cNvGrpSpPr/>
        <p:nvPr/>
      </p:nvGrpSpPr>
      <p:grpSpPr>
        <a:xfrm>
          <a:off x="0" y="0"/>
          <a:ext cx="0" cy="0"/>
          <a:chOff x="0" y="0"/>
          <a:chExt cx="0" cy="0"/>
        </a:xfrm>
      </p:grpSpPr>
      <p:pic>
        <p:nvPicPr>
          <p:cNvPr id="5" name="Picture 4" descr="Gale_today_whole_crater_ellipse.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6787" y="-44228"/>
            <a:ext cx="5099709" cy="3285273"/>
          </a:xfrm>
          <a:prstGeom prst="rect">
            <a:avLst/>
          </a:prstGeom>
        </p:spPr>
      </p:pic>
      <p:sp>
        <p:nvSpPr>
          <p:cNvPr id="39938" name="Title 1"/>
          <p:cNvSpPr>
            <a:spLocks noGrp="1"/>
          </p:cNvSpPr>
          <p:nvPr>
            <p:ph type="title"/>
          </p:nvPr>
        </p:nvSpPr>
        <p:spPr>
          <a:xfrm>
            <a:off x="-171938" y="-80473"/>
            <a:ext cx="9921630" cy="631458"/>
          </a:xfrm>
          <a:solidFill>
            <a:schemeClr val="bg1"/>
          </a:solidFill>
        </p:spPr>
        <p:txBody>
          <a:bodyPr>
            <a:normAutofit fontScale="90000"/>
          </a:bodyPr>
          <a:lstStyle/>
          <a:p>
            <a:pPr eaLnBrk="1" hangingPunct="1"/>
            <a:r>
              <a:rPr lang="en-US" dirty="0">
                <a:solidFill>
                  <a:srgbClr val="FF0000"/>
                </a:solidFill>
                <a:latin typeface="Calibri" charset="0"/>
                <a:ea typeface="ＭＳ Ｐゴシック" charset="0"/>
                <a:cs typeface="ＭＳ Ｐゴシック" charset="0"/>
              </a:rPr>
              <a:t>Gale Crater</a:t>
            </a:r>
            <a:endParaRPr lang="en-US" sz="2000" dirty="0">
              <a:solidFill>
                <a:srgbClr val="FF0000"/>
              </a:solidFill>
              <a:latin typeface="Calibri" charset="0"/>
              <a:ea typeface="ＭＳ Ｐゴシック" charset="0"/>
              <a:cs typeface="ＭＳ Ｐゴシック" charset="0"/>
            </a:endParaRPr>
          </a:p>
        </p:txBody>
      </p:sp>
      <p:pic>
        <p:nvPicPr>
          <p:cNvPr id="6" name="Picture 1"/>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1" y="3241045"/>
            <a:ext cx="4982923" cy="36169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 name="Picture 2" descr="screenshot_01.jp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4944147" y="3241046"/>
            <a:ext cx="4862214" cy="36169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TextBox 2"/>
          <p:cNvSpPr txBox="1"/>
          <p:nvPr/>
        </p:nvSpPr>
        <p:spPr>
          <a:xfrm>
            <a:off x="4982922" y="980111"/>
            <a:ext cx="4161078" cy="1754327"/>
          </a:xfrm>
          <a:prstGeom prst="rect">
            <a:avLst/>
          </a:prstGeom>
          <a:noFill/>
        </p:spPr>
        <p:txBody>
          <a:bodyPr wrap="square" rtlCol="0">
            <a:spAutoFit/>
          </a:bodyPr>
          <a:lstStyle/>
          <a:p>
            <a:pPr marL="285750" indent="-285750">
              <a:buFont typeface="Arial"/>
              <a:buChar char="•"/>
            </a:pPr>
            <a:r>
              <a:rPr lang="en-US" dirty="0"/>
              <a:t>Geologic potpourri for Mars</a:t>
            </a:r>
          </a:p>
          <a:p>
            <a:pPr marL="285750" indent="-285750">
              <a:buFont typeface="Arial"/>
              <a:buChar char="•"/>
            </a:pPr>
            <a:r>
              <a:rPr lang="en-US" dirty="0"/>
              <a:t>Stratigraphic succession of sedimentary layers 5.5 km thick</a:t>
            </a:r>
          </a:p>
          <a:p>
            <a:pPr marL="285750" indent="-285750">
              <a:buFont typeface="Arial"/>
              <a:buChar char="•"/>
            </a:pPr>
            <a:r>
              <a:rPr lang="en-US" dirty="0"/>
              <a:t>Geomorphology: Dried alluvial fans,</a:t>
            </a:r>
          </a:p>
          <a:p>
            <a:r>
              <a:rPr lang="en-US" dirty="0"/>
              <a:t>channels, and deltas; sand dunes; yardangs</a:t>
            </a:r>
          </a:p>
        </p:txBody>
      </p:sp>
    </p:spTree>
    <p:extLst>
      <p:ext uri="{BB962C8B-B14F-4D97-AF65-F5344CB8AC3E}">
        <p14:creationId xmlns:p14="http://schemas.microsoft.com/office/powerpoint/2010/main" val="37836520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7000" y="0"/>
            <a:ext cx="8875059" cy="6858000"/>
          </a:xfrm>
          <a:prstGeom prst="rect">
            <a:avLst/>
          </a:prstGeom>
        </p:spPr>
      </p:pic>
      <p:cxnSp>
        <p:nvCxnSpPr>
          <p:cNvPr id="10" name="Straight Arrow Connector 9"/>
          <p:cNvCxnSpPr/>
          <p:nvPr/>
        </p:nvCxnSpPr>
        <p:spPr>
          <a:xfrm>
            <a:off x="839178" y="6530962"/>
            <a:ext cx="169007" cy="264515"/>
          </a:xfrm>
          <a:prstGeom prst="straightConnector1">
            <a:avLst/>
          </a:prstGeom>
          <a:ln w="31750">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sp>
        <p:nvSpPr>
          <p:cNvPr id="13" name="TextBox 12"/>
          <p:cNvSpPr txBox="1"/>
          <p:nvPr/>
        </p:nvSpPr>
        <p:spPr>
          <a:xfrm>
            <a:off x="71975" y="5884631"/>
            <a:ext cx="1135819" cy="646331"/>
          </a:xfrm>
          <a:prstGeom prst="rect">
            <a:avLst/>
          </a:prstGeom>
          <a:noFill/>
        </p:spPr>
        <p:txBody>
          <a:bodyPr wrap="square" rtlCol="0">
            <a:spAutoFit/>
          </a:bodyPr>
          <a:lstStyle/>
          <a:p>
            <a:pPr algn="ctr"/>
            <a:r>
              <a:rPr lang="en-US" b="1" dirty="0">
                <a:solidFill>
                  <a:srgbClr val="000000"/>
                </a:solidFill>
                <a:effectLst>
                  <a:glow rad="101600">
                    <a:prstClr val="white">
                      <a:alpha val="75000"/>
                    </a:prstClr>
                  </a:glow>
                </a:effectLst>
                <a:latin typeface="Calibri"/>
              </a:rPr>
              <a:t>Current Location</a:t>
            </a:r>
          </a:p>
        </p:txBody>
      </p:sp>
      <p:sp>
        <p:nvSpPr>
          <p:cNvPr id="5" name="TextBox 4"/>
          <p:cNvSpPr txBox="1"/>
          <p:nvPr/>
        </p:nvSpPr>
        <p:spPr>
          <a:xfrm>
            <a:off x="1088626" y="180731"/>
            <a:ext cx="3475903" cy="1446550"/>
          </a:xfrm>
          <a:prstGeom prst="rect">
            <a:avLst/>
          </a:prstGeom>
          <a:noFill/>
        </p:spPr>
        <p:txBody>
          <a:bodyPr wrap="square" rtlCol="0">
            <a:spAutoFit/>
          </a:bodyPr>
          <a:lstStyle/>
          <a:p>
            <a:r>
              <a:rPr lang="en-US" sz="4400" b="1" dirty="0">
                <a:solidFill>
                  <a:srgbClr val="FF0000"/>
                </a:solidFill>
              </a:rPr>
              <a:t>Major Science Results</a:t>
            </a:r>
          </a:p>
        </p:txBody>
      </p:sp>
      <p:sp>
        <p:nvSpPr>
          <p:cNvPr id="3" name="Freeform 2"/>
          <p:cNvSpPr/>
          <p:nvPr/>
        </p:nvSpPr>
        <p:spPr>
          <a:xfrm>
            <a:off x="1152769" y="5904069"/>
            <a:ext cx="601785" cy="965654"/>
          </a:xfrm>
          <a:custGeom>
            <a:avLst/>
            <a:gdLst>
              <a:gd name="connsiteX0" fmla="*/ 601785 w 601785"/>
              <a:gd name="connsiteY0" fmla="*/ 133316 h 965654"/>
              <a:gd name="connsiteX1" fmla="*/ 566616 w 601785"/>
              <a:gd name="connsiteY1" fmla="*/ 47346 h 965654"/>
              <a:gd name="connsiteX2" fmla="*/ 562708 w 601785"/>
              <a:gd name="connsiteY2" fmla="*/ 35623 h 965654"/>
              <a:gd name="connsiteX3" fmla="*/ 550985 w 601785"/>
              <a:gd name="connsiteY3" fmla="*/ 27808 h 965654"/>
              <a:gd name="connsiteX4" fmla="*/ 543169 w 601785"/>
              <a:gd name="connsiteY4" fmla="*/ 16085 h 965654"/>
              <a:gd name="connsiteX5" fmla="*/ 445477 w 601785"/>
              <a:gd name="connsiteY5" fmla="*/ 4362 h 965654"/>
              <a:gd name="connsiteX6" fmla="*/ 410308 w 601785"/>
              <a:gd name="connsiteY6" fmla="*/ 4362 h 965654"/>
              <a:gd name="connsiteX7" fmla="*/ 402493 w 601785"/>
              <a:gd name="connsiteY7" fmla="*/ 16085 h 965654"/>
              <a:gd name="connsiteX8" fmla="*/ 390769 w 601785"/>
              <a:gd name="connsiteY8" fmla="*/ 23900 h 965654"/>
              <a:gd name="connsiteX9" fmla="*/ 379046 w 601785"/>
              <a:gd name="connsiteY9" fmla="*/ 43439 h 965654"/>
              <a:gd name="connsiteX10" fmla="*/ 289169 w 601785"/>
              <a:gd name="connsiteY10" fmla="*/ 59069 h 965654"/>
              <a:gd name="connsiteX11" fmla="*/ 250093 w 601785"/>
              <a:gd name="connsiteY11" fmla="*/ 66885 h 965654"/>
              <a:gd name="connsiteX12" fmla="*/ 234462 w 601785"/>
              <a:gd name="connsiteY12" fmla="*/ 86423 h 965654"/>
              <a:gd name="connsiteX13" fmla="*/ 222739 w 601785"/>
              <a:gd name="connsiteY13" fmla="*/ 90331 h 965654"/>
              <a:gd name="connsiteX14" fmla="*/ 211016 w 601785"/>
              <a:gd name="connsiteY14" fmla="*/ 98146 h 965654"/>
              <a:gd name="connsiteX15" fmla="*/ 195385 w 601785"/>
              <a:gd name="connsiteY15" fmla="*/ 117685 h 965654"/>
              <a:gd name="connsiteX16" fmla="*/ 187569 w 601785"/>
              <a:gd name="connsiteY16" fmla="*/ 125500 h 965654"/>
              <a:gd name="connsiteX17" fmla="*/ 171939 w 601785"/>
              <a:gd name="connsiteY17" fmla="*/ 145039 h 965654"/>
              <a:gd name="connsiteX18" fmla="*/ 164123 w 601785"/>
              <a:gd name="connsiteY18" fmla="*/ 172393 h 965654"/>
              <a:gd name="connsiteX19" fmla="*/ 156308 w 601785"/>
              <a:gd name="connsiteY19" fmla="*/ 227100 h 965654"/>
              <a:gd name="connsiteX20" fmla="*/ 148493 w 601785"/>
              <a:gd name="connsiteY20" fmla="*/ 250546 h 965654"/>
              <a:gd name="connsiteX21" fmla="*/ 136769 w 601785"/>
              <a:gd name="connsiteY21" fmla="*/ 277900 h 965654"/>
              <a:gd name="connsiteX22" fmla="*/ 128954 w 601785"/>
              <a:gd name="connsiteY22" fmla="*/ 285716 h 965654"/>
              <a:gd name="connsiteX23" fmla="*/ 117231 w 601785"/>
              <a:gd name="connsiteY23" fmla="*/ 301346 h 965654"/>
              <a:gd name="connsiteX24" fmla="*/ 89877 w 601785"/>
              <a:gd name="connsiteY24" fmla="*/ 324793 h 965654"/>
              <a:gd name="connsiteX25" fmla="*/ 74246 w 601785"/>
              <a:gd name="connsiteY25" fmla="*/ 356054 h 965654"/>
              <a:gd name="connsiteX26" fmla="*/ 66431 w 601785"/>
              <a:gd name="connsiteY26" fmla="*/ 383408 h 965654"/>
              <a:gd name="connsiteX27" fmla="*/ 58616 w 601785"/>
              <a:gd name="connsiteY27" fmla="*/ 395131 h 965654"/>
              <a:gd name="connsiteX28" fmla="*/ 50800 w 601785"/>
              <a:gd name="connsiteY28" fmla="*/ 410762 h 965654"/>
              <a:gd name="connsiteX29" fmla="*/ 46893 w 601785"/>
              <a:gd name="connsiteY29" fmla="*/ 422485 h 965654"/>
              <a:gd name="connsiteX30" fmla="*/ 39077 w 601785"/>
              <a:gd name="connsiteY30" fmla="*/ 430300 h 965654"/>
              <a:gd name="connsiteX31" fmla="*/ 31262 w 601785"/>
              <a:gd name="connsiteY31" fmla="*/ 453746 h 965654"/>
              <a:gd name="connsiteX32" fmla="*/ 27354 w 601785"/>
              <a:gd name="connsiteY32" fmla="*/ 465469 h 965654"/>
              <a:gd name="connsiteX33" fmla="*/ 19539 w 601785"/>
              <a:gd name="connsiteY33" fmla="*/ 551439 h 965654"/>
              <a:gd name="connsiteX34" fmla="*/ 11723 w 601785"/>
              <a:gd name="connsiteY34" fmla="*/ 610054 h 965654"/>
              <a:gd name="connsiteX35" fmla="*/ 7816 w 601785"/>
              <a:gd name="connsiteY35" fmla="*/ 621777 h 965654"/>
              <a:gd name="connsiteX36" fmla="*/ 0 w 601785"/>
              <a:gd name="connsiteY36" fmla="*/ 656946 h 965654"/>
              <a:gd name="connsiteX37" fmla="*/ 11723 w 601785"/>
              <a:gd name="connsiteY37" fmla="*/ 715562 h 965654"/>
              <a:gd name="connsiteX38" fmla="*/ 15631 w 601785"/>
              <a:gd name="connsiteY38" fmla="*/ 727285 h 965654"/>
              <a:gd name="connsiteX39" fmla="*/ 23446 w 601785"/>
              <a:gd name="connsiteY39" fmla="*/ 739008 h 965654"/>
              <a:gd name="connsiteX40" fmla="*/ 31262 w 601785"/>
              <a:gd name="connsiteY40" fmla="*/ 762454 h 965654"/>
              <a:gd name="connsiteX41" fmla="*/ 35169 w 601785"/>
              <a:gd name="connsiteY41" fmla="*/ 774177 h 965654"/>
              <a:gd name="connsiteX42" fmla="*/ 42985 w 601785"/>
              <a:gd name="connsiteY42" fmla="*/ 813254 h 965654"/>
              <a:gd name="connsiteX43" fmla="*/ 46893 w 601785"/>
              <a:gd name="connsiteY43" fmla="*/ 828885 h 965654"/>
              <a:gd name="connsiteX44" fmla="*/ 42985 w 601785"/>
              <a:gd name="connsiteY44" fmla="*/ 891408 h 965654"/>
              <a:gd name="connsiteX45" fmla="*/ 39077 w 601785"/>
              <a:gd name="connsiteY45" fmla="*/ 903131 h 965654"/>
              <a:gd name="connsiteX46" fmla="*/ 27354 w 601785"/>
              <a:gd name="connsiteY46" fmla="*/ 926577 h 965654"/>
              <a:gd name="connsiteX47" fmla="*/ 27354 w 601785"/>
              <a:gd name="connsiteY47" fmla="*/ 965654 h 965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1785" h="965654">
                <a:moveTo>
                  <a:pt x="601785" y="133316"/>
                </a:moveTo>
                <a:cubicBezTo>
                  <a:pt x="590062" y="104659"/>
                  <a:pt x="578115" y="76093"/>
                  <a:pt x="566616" y="47346"/>
                </a:cubicBezTo>
                <a:cubicBezTo>
                  <a:pt x="565086" y="43522"/>
                  <a:pt x="565281" y="38839"/>
                  <a:pt x="562708" y="35623"/>
                </a:cubicBezTo>
                <a:cubicBezTo>
                  <a:pt x="559774" y="31956"/>
                  <a:pt x="554893" y="30413"/>
                  <a:pt x="550985" y="27808"/>
                </a:cubicBezTo>
                <a:cubicBezTo>
                  <a:pt x="548380" y="23900"/>
                  <a:pt x="546103" y="19752"/>
                  <a:pt x="543169" y="16085"/>
                </a:cubicBezTo>
                <a:cubicBezTo>
                  <a:pt x="520161" y="-12675"/>
                  <a:pt x="490118" y="6303"/>
                  <a:pt x="445477" y="4362"/>
                </a:cubicBezTo>
                <a:cubicBezTo>
                  <a:pt x="432472" y="1111"/>
                  <a:pt x="423897" y="-3403"/>
                  <a:pt x="410308" y="4362"/>
                </a:cubicBezTo>
                <a:cubicBezTo>
                  <a:pt x="406230" y="6692"/>
                  <a:pt x="405814" y="12764"/>
                  <a:pt x="402493" y="16085"/>
                </a:cubicBezTo>
                <a:cubicBezTo>
                  <a:pt x="399172" y="19406"/>
                  <a:pt x="394677" y="21295"/>
                  <a:pt x="390769" y="23900"/>
                </a:cubicBezTo>
                <a:cubicBezTo>
                  <a:pt x="386861" y="30413"/>
                  <a:pt x="383603" y="37363"/>
                  <a:pt x="379046" y="43439"/>
                </a:cubicBezTo>
                <a:cubicBezTo>
                  <a:pt x="356715" y="73214"/>
                  <a:pt x="335856" y="56735"/>
                  <a:pt x="289169" y="59069"/>
                </a:cubicBezTo>
                <a:cubicBezTo>
                  <a:pt x="284423" y="59747"/>
                  <a:pt x="258619" y="61769"/>
                  <a:pt x="250093" y="66885"/>
                </a:cubicBezTo>
                <a:cubicBezTo>
                  <a:pt x="234155" y="76447"/>
                  <a:pt x="250440" y="73640"/>
                  <a:pt x="234462" y="86423"/>
                </a:cubicBezTo>
                <a:cubicBezTo>
                  <a:pt x="231246" y="88996"/>
                  <a:pt x="226423" y="88489"/>
                  <a:pt x="222739" y="90331"/>
                </a:cubicBezTo>
                <a:cubicBezTo>
                  <a:pt x="218538" y="92431"/>
                  <a:pt x="214683" y="95212"/>
                  <a:pt x="211016" y="98146"/>
                </a:cubicBezTo>
                <a:cubicBezTo>
                  <a:pt x="200530" y="106534"/>
                  <a:pt x="204414" y="106399"/>
                  <a:pt x="195385" y="117685"/>
                </a:cubicBezTo>
                <a:cubicBezTo>
                  <a:pt x="193083" y="120562"/>
                  <a:pt x="189871" y="122623"/>
                  <a:pt x="187569" y="125500"/>
                </a:cubicBezTo>
                <a:cubicBezTo>
                  <a:pt x="167840" y="150160"/>
                  <a:pt x="190818" y="126158"/>
                  <a:pt x="171939" y="145039"/>
                </a:cubicBezTo>
                <a:cubicBezTo>
                  <a:pt x="168842" y="154330"/>
                  <a:pt x="165758" y="162580"/>
                  <a:pt x="164123" y="172393"/>
                </a:cubicBezTo>
                <a:cubicBezTo>
                  <a:pt x="161807" y="186289"/>
                  <a:pt x="160001" y="212329"/>
                  <a:pt x="156308" y="227100"/>
                </a:cubicBezTo>
                <a:cubicBezTo>
                  <a:pt x="154310" y="235092"/>
                  <a:pt x="151098" y="242731"/>
                  <a:pt x="148493" y="250546"/>
                </a:cubicBezTo>
                <a:cubicBezTo>
                  <a:pt x="145019" y="260967"/>
                  <a:pt x="143207" y="268242"/>
                  <a:pt x="136769" y="277900"/>
                </a:cubicBezTo>
                <a:cubicBezTo>
                  <a:pt x="134725" y="280966"/>
                  <a:pt x="131313" y="282886"/>
                  <a:pt x="128954" y="285716"/>
                </a:cubicBezTo>
                <a:cubicBezTo>
                  <a:pt x="124785" y="290719"/>
                  <a:pt x="121520" y="296445"/>
                  <a:pt x="117231" y="301346"/>
                </a:cubicBezTo>
                <a:cubicBezTo>
                  <a:pt x="103965" y="316507"/>
                  <a:pt x="104107" y="315306"/>
                  <a:pt x="89877" y="324793"/>
                </a:cubicBezTo>
                <a:cubicBezTo>
                  <a:pt x="80897" y="351734"/>
                  <a:pt x="87888" y="342414"/>
                  <a:pt x="74246" y="356054"/>
                </a:cubicBezTo>
                <a:cubicBezTo>
                  <a:pt x="72993" y="361068"/>
                  <a:pt x="69236" y="377798"/>
                  <a:pt x="66431" y="383408"/>
                </a:cubicBezTo>
                <a:cubicBezTo>
                  <a:pt x="64331" y="387609"/>
                  <a:pt x="60946" y="391053"/>
                  <a:pt x="58616" y="395131"/>
                </a:cubicBezTo>
                <a:cubicBezTo>
                  <a:pt x="55726" y="400189"/>
                  <a:pt x="53095" y="405408"/>
                  <a:pt x="50800" y="410762"/>
                </a:cubicBezTo>
                <a:cubicBezTo>
                  <a:pt x="49177" y="414548"/>
                  <a:pt x="49012" y="418953"/>
                  <a:pt x="46893" y="422485"/>
                </a:cubicBezTo>
                <a:cubicBezTo>
                  <a:pt x="44997" y="425644"/>
                  <a:pt x="41682" y="427695"/>
                  <a:pt x="39077" y="430300"/>
                </a:cubicBezTo>
                <a:lnTo>
                  <a:pt x="31262" y="453746"/>
                </a:lnTo>
                <a:lnTo>
                  <a:pt x="27354" y="465469"/>
                </a:lnTo>
                <a:cubicBezTo>
                  <a:pt x="21889" y="547443"/>
                  <a:pt x="26659" y="498036"/>
                  <a:pt x="19539" y="551439"/>
                </a:cubicBezTo>
                <a:cubicBezTo>
                  <a:pt x="18398" y="559998"/>
                  <a:pt x="13687" y="600231"/>
                  <a:pt x="11723" y="610054"/>
                </a:cubicBezTo>
                <a:cubicBezTo>
                  <a:pt x="10915" y="614093"/>
                  <a:pt x="8948" y="617816"/>
                  <a:pt x="7816" y="621777"/>
                </a:cubicBezTo>
                <a:cubicBezTo>
                  <a:pt x="4136" y="634658"/>
                  <a:pt x="2687" y="643511"/>
                  <a:pt x="0" y="656946"/>
                </a:cubicBezTo>
                <a:cubicBezTo>
                  <a:pt x="4817" y="700300"/>
                  <a:pt x="178" y="680928"/>
                  <a:pt x="11723" y="715562"/>
                </a:cubicBezTo>
                <a:cubicBezTo>
                  <a:pt x="13026" y="719470"/>
                  <a:pt x="13346" y="723858"/>
                  <a:pt x="15631" y="727285"/>
                </a:cubicBezTo>
                <a:cubicBezTo>
                  <a:pt x="18236" y="731193"/>
                  <a:pt x="21539" y="734716"/>
                  <a:pt x="23446" y="739008"/>
                </a:cubicBezTo>
                <a:cubicBezTo>
                  <a:pt x="26792" y="746536"/>
                  <a:pt x="28657" y="754639"/>
                  <a:pt x="31262" y="762454"/>
                </a:cubicBezTo>
                <a:cubicBezTo>
                  <a:pt x="32565" y="766362"/>
                  <a:pt x="34170" y="770181"/>
                  <a:pt x="35169" y="774177"/>
                </a:cubicBezTo>
                <a:cubicBezTo>
                  <a:pt x="44246" y="810484"/>
                  <a:pt x="33403" y="765348"/>
                  <a:pt x="42985" y="813254"/>
                </a:cubicBezTo>
                <a:cubicBezTo>
                  <a:pt x="44038" y="818520"/>
                  <a:pt x="45590" y="823675"/>
                  <a:pt x="46893" y="828885"/>
                </a:cubicBezTo>
                <a:cubicBezTo>
                  <a:pt x="45590" y="849726"/>
                  <a:pt x="45171" y="870641"/>
                  <a:pt x="42985" y="891408"/>
                </a:cubicBezTo>
                <a:cubicBezTo>
                  <a:pt x="42554" y="895504"/>
                  <a:pt x="40919" y="899447"/>
                  <a:pt x="39077" y="903131"/>
                </a:cubicBezTo>
                <a:cubicBezTo>
                  <a:pt x="34108" y="913068"/>
                  <a:pt x="28247" y="914971"/>
                  <a:pt x="27354" y="926577"/>
                </a:cubicBezTo>
                <a:cubicBezTo>
                  <a:pt x="26355" y="939564"/>
                  <a:pt x="27354" y="952628"/>
                  <a:pt x="27354" y="965654"/>
                </a:cubicBezTo>
              </a:path>
            </a:pathLst>
          </a:custGeom>
          <a:noFill/>
          <a:ln w="190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1228144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object 2"/>
          <p:cNvSpPr/>
          <p:nvPr/>
        </p:nvSpPr>
        <p:spPr>
          <a:xfrm>
            <a:off x="7090515" y="395573"/>
            <a:ext cx="1301879" cy="1272476"/>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3" name="object 3"/>
          <p:cNvSpPr/>
          <p:nvPr/>
        </p:nvSpPr>
        <p:spPr>
          <a:xfrm>
            <a:off x="939494" y="1273167"/>
            <a:ext cx="6280255" cy="0"/>
          </a:xfrm>
          <a:custGeom>
            <a:avLst/>
            <a:gdLst/>
            <a:ahLst/>
            <a:cxnLst/>
            <a:rect l="l" t="t" r="r" b="b"/>
            <a:pathLst>
              <a:path w="7344409">
                <a:moveTo>
                  <a:pt x="0" y="0"/>
                </a:moveTo>
                <a:lnTo>
                  <a:pt x="7344155" y="0"/>
                </a:lnTo>
              </a:path>
            </a:pathLst>
          </a:custGeom>
          <a:ln w="30225">
            <a:solidFill>
              <a:srgbClr val="986500"/>
            </a:solidFill>
          </a:ln>
        </p:spPr>
        <p:txBody>
          <a:bodyPr wrap="square" lIns="0" tIns="0" rIns="0" bIns="0" rtlCol="0"/>
          <a:lstStyle/>
          <a:p>
            <a:endParaRPr/>
          </a:p>
        </p:txBody>
      </p:sp>
      <p:sp>
        <p:nvSpPr>
          <p:cNvPr id="4" name="object 4"/>
          <p:cNvSpPr txBox="1">
            <a:spLocks noGrp="1"/>
          </p:cNvSpPr>
          <p:nvPr>
            <p:ph type="title"/>
          </p:nvPr>
        </p:nvSpPr>
        <p:spPr>
          <a:xfrm>
            <a:off x="457200" y="630696"/>
            <a:ext cx="8229600" cy="430887"/>
          </a:xfrm>
          <a:prstGeom prst="rect">
            <a:avLst/>
          </a:prstGeom>
        </p:spPr>
        <p:txBody>
          <a:bodyPr vert="horz" wrap="square" lIns="0" tIns="0" rIns="0" bIns="0" rtlCol="0">
            <a:spAutoFit/>
          </a:bodyPr>
          <a:lstStyle/>
          <a:p>
            <a:pPr marL="11135"/>
            <a:r>
              <a:rPr sz="2800" spc="-4" dirty="0"/>
              <a:t>H</a:t>
            </a:r>
            <a:r>
              <a:rPr sz="2800" spc="-39" dirty="0"/>
              <a:t>y</a:t>
            </a:r>
            <a:r>
              <a:rPr sz="2800" spc="-4" dirty="0"/>
              <a:t>d</a:t>
            </a:r>
            <a:r>
              <a:rPr sz="2800" spc="-66" dirty="0"/>
              <a:t>r</a:t>
            </a:r>
            <a:r>
              <a:rPr sz="2800" spc="-22" dirty="0"/>
              <a:t>a</a:t>
            </a:r>
            <a:r>
              <a:rPr sz="2800" spc="-26" dirty="0"/>
              <a:t>t</a:t>
            </a:r>
            <a:r>
              <a:rPr sz="2800" spc="-9" dirty="0"/>
              <a:t>e</a:t>
            </a:r>
            <a:r>
              <a:rPr sz="2800" dirty="0"/>
              <a:t>d</a:t>
            </a:r>
            <a:r>
              <a:rPr sz="2800" spc="-83" dirty="0">
                <a:latin typeface="Times New Roman"/>
                <a:cs typeface="Times New Roman"/>
              </a:rPr>
              <a:t> </a:t>
            </a:r>
            <a:r>
              <a:rPr sz="2800" spc="4" dirty="0"/>
              <a:t>so</a:t>
            </a:r>
            <a:r>
              <a:rPr sz="2800" spc="-4" dirty="0"/>
              <a:t>i</a:t>
            </a:r>
            <a:r>
              <a:rPr sz="2800" spc="-9" dirty="0"/>
              <a:t>l</a:t>
            </a:r>
            <a:r>
              <a:rPr sz="2800" spc="-79" dirty="0">
                <a:latin typeface="Times New Roman"/>
                <a:cs typeface="Times New Roman"/>
              </a:rPr>
              <a:t> </a:t>
            </a:r>
            <a:r>
              <a:rPr sz="2800" dirty="0"/>
              <a:t>a</a:t>
            </a:r>
            <a:r>
              <a:rPr sz="2800" spc="-4" dirty="0"/>
              <a:t>n</a:t>
            </a:r>
            <a:r>
              <a:rPr sz="2800" dirty="0"/>
              <a:t>d</a:t>
            </a:r>
            <a:r>
              <a:rPr sz="2800" spc="-83" dirty="0">
                <a:latin typeface="Times New Roman"/>
                <a:cs typeface="Times New Roman"/>
              </a:rPr>
              <a:t> </a:t>
            </a:r>
            <a:r>
              <a:rPr sz="2800" spc="-4" dirty="0"/>
              <a:t>du</a:t>
            </a:r>
            <a:r>
              <a:rPr sz="2800" spc="-26" dirty="0"/>
              <a:t>s</a:t>
            </a:r>
            <a:r>
              <a:rPr sz="2800" dirty="0"/>
              <a:t>t</a:t>
            </a:r>
            <a:endParaRPr sz="2800">
              <a:latin typeface="Times New Roman"/>
              <a:cs typeface="Times New Roman"/>
            </a:endParaRPr>
          </a:p>
        </p:txBody>
      </p:sp>
      <p:sp>
        <p:nvSpPr>
          <p:cNvPr id="5" name="object 5"/>
          <p:cNvSpPr txBox="1"/>
          <p:nvPr/>
        </p:nvSpPr>
        <p:spPr>
          <a:xfrm>
            <a:off x="752828" y="1649002"/>
            <a:ext cx="6304689" cy="369332"/>
          </a:xfrm>
          <a:prstGeom prst="rect">
            <a:avLst/>
          </a:prstGeom>
        </p:spPr>
        <p:txBody>
          <a:bodyPr vert="horz" wrap="square" lIns="0" tIns="0" rIns="0" bIns="0" rtlCol="0">
            <a:spAutoFit/>
          </a:bodyPr>
          <a:lstStyle/>
          <a:p>
            <a:pPr marL="11135" marR="4454"/>
            <a:r>
              <a:rPr sz="2400" spc="-9" dirty="0">
                <a:solidFill>
                  <a:srgbClr val="FFFFFF"/>
                </a:solidFill>
                <a:latin typeface="Calibri"/>
                <a:cs typeface="Calibri"/>
              </a:rPr>
              <a:t>Ch</a:t>
            </a:r>
            <a:r>
              <a:rPr sz="2400" spc="-18" dirty="0">
                <a:solidFill>
                  <a:srgbClr val="FFFFFF"/>
                </a:solidFill>
                <a:latin typeface="Calibri"/>
                <a:cs typeface="Calibri"/>
              </a:rPr>
              <a:t>em</a:t>
            </a:r>
            <a:r>
              <a:rPr sz="2400" spc="-9" dirty="0">
                <a:solidFill>
                  <a:srgbClr val="FFFFFF"/>
                </a:solidFill>
                <a:latin typeface="Calibri"/>
                <a:cs typeface="Calibri"/>
              </a:rPr>
              <a:t>Cam</a:t>
            </a:r>
            <a:r>
              <a:rPr sz="2400" spc="-31" dirty="0">
                <a:solidFill>
                  <a:srgbClr val="FFFFFF"/>
                </a:solidFill>
                <a:latin typeface="Times New Roman"/>
                <a:cs typeface="Times New Roman"/>
              </a:rPr>
              <a:t> </a:t>
            </a:r>
            <a:r>
              <a:rPr lang="en-US" sz="2400" spc="-9" dirty="0">
                <a:solidFill>
                  <a:srgbClr val="FFFFFF"/>
                </a:solidFill>
                <a:latin typeface="Calibri"/>
                <a:cs typeface="Calibri"/>
              </a:rPr>
              <a:t>shows </a:t>
            </a:r>
            <a:r>
              <a:rPr sz="2400" spc="-4" dirty="0">
                <a:solidFill>
                  <a:srgbClr val="FFFFFF"/>
                </a:solidFill>
                <a:latin typeface="Calibri"/>
                <a:cs typeface="Calibri"/>
              </a:rPr>
              <a:t>t</a:t>
            </a:r>
            <a:r>
              <a:rPr sz="2400" spc="-9" dirty="0">
                <a:solidFill>
                  <a:srgbClr val="FFFFFF"/>
                </a:solidFill>
                <a:latin typeface="Calibri"/>
                <a:cs typeface="Calibri"/>
              </a:rPr>
              <a:t>he</a:t>
            </a:r>
            <a:r>
              <a:rPr sz="2400" spc="-39" dirty="0">
                <a:solidFill>
                  <a:srgbClr val="FFFFFF"/>
                </a:solidFill>
                <a:latin typeface="Times New Roman"/>
                <a:cs typeface="Times New Roman"/>
              </a:rPr>
              <a:t> </a:t>
            </a:r>
            <a:r>
              <a:rPr sz="2400" spc="-9" dirty="0">
                <a:solidFill>
                  <a:srgbClr val="FFFFFF"/>
                </a:solidFill>
                <a:latin typeface="Calibri"/>
                <a:cs typeface="Calibri"/>
              </a:rPr>
              <a:t>ub</a:t>
            </a:r>
            <a:r>
              <a:rPr sz="2400" dirty="0">
                <a:solidFill>
                  <a:srgbClr val="FFFFFF"/>
                </a:solidFill>
                <a:latin typeface="Calibri"/>
                <a:cs typeface="Calibri"/>
              </a:rPr>
              <a:t>i</a:t>
            </a:r>
            <a:r>
              <a:rPr sz="2400" spc="-9" dirty="0">
                <a:solidFill>
                  <a:srgbClr val="FFFFFF"/>
                </a:solidFill>
                <a:latin typeface="Calibri"/>
                <a:cs typeface="Calibri"/>
              </a:rPr>
              <a:t>qu</a:t>
            </a:r>
            <a:r>
              <a:rPr sz="2400" dirty="0">
                <a:solidFill>
                  <a:srgbClr val="FFFFFF"/>
                </a:solidFill>
                <a:latin typeface="Calibri"/>
                <a:cs typeface="Calibri"/>
              </a:rPr>
              <a:t>it</a:t>
            </a:r>
            <a:r>
              <a:rPr sz="2400" spc="-9" dirty="0">
                <a:solidFill>
                  <a:srgbClr val="FFFFFF"/>
                </a:solidFill>
                <a:latin typeface="Calibri"/>
                <a:cs typeface="Calibri"/>
              </a:rPr>
              <a:t>y</a:t>
            </a:r>
            <a:r>
              <a:rPr sz="2400" spc="-61" dirty="0">
                <a:solidFill>
                  <a:srgbClr val="FFFFFF"/>
                </a:solidFill>
                <a:latin typeface="Times New Roman"/>
                <a:cs typeface="Times New Roman"/>
              </a:rPr>
              <a:t> </a:t>
            </a:r>
            <a:r>
              <a:rPr sz="2400" spc="-13" dirty="0">
                <a:solidFill>
                  <a:srgbClr val="FFFFFF"/>
                </a:solidFill>
                <a:latin typeface="Calibri"/>
                <a:cs typeface="Calibri"/>
              </a:rPr>
              <a:t>o</a:t>
            </a:r>
            <a:r>
              <a:rPr sz="2400" spc="-4" dirty="0">
                <a:solidFill>
                  <a:srgbClr val="FFFFFF"/>
                </a:solidFill>
                <a:latin typeface="Calibri"/>
                <a:cs typeface="Calibri"/>
              </a:rPr>
              <a:t>f</a:t>
            </a:r>
            <a:r>
              <a:rPr sz="2400" spc="-22" dirty="0">
                <a:solidFill>
                  <a:srgbClr val="FFFFFF"/>
                </a:solidFill>
                <a:latin typeface="Times New Roman"/>
                <a:cs typeface="Times New Roman"/>
              </a:rPr>
              <a:t> </a:t>
            </a:r>
            <a:r>
              <a:rPr sz="2400" spc="-26" dirty="0">
                <a:solidFill>
                  <a:srgbClr val="FFFFFF"/>
                </a:solidFill>
                <a:latin typeface="Calibri"/>
                <a:cs typeface="Calibri"/>
              </a:rPr>
              <a:t>w</a:t>
            </a:r>
            <a:r>
              <a:rPr sz="2400" spc="-18" dirty="0">
                <a:solidFill>
                  <a:srgbClr val="FFFFFF"/>
                </a:solidFill>
                <a:latin typeface="Calibri"/>
                <a:cs typeface="Calibri"/>
              </a:rPr>
              <a:t>at</a:t>
            </a:r>
            <a:r>
              <a:rPr sz="2400" spc="-13" dirty="0">
                <a:solidFill>
                  <a:srgbClr val="FFFFFF"/>
                </a:solidFill>
                <a:latin typeface="Calibri"/>
                <a:cs typeface="Calibri"/>
              </a:rPr>
              <a:t>e</a:t>
            </a:r>
            <a:r>
              <a:rPr sz="2400" spc="-9" dirty="0">
                <a:solidFill>
                  <a:srgbClr val="FFFFFF"/>
                </a:solidFill>
                <a:latin typeface="Calibri"/>
                <a:cs typeface="Calibri"/>
              </a:rPr>
              <a:t>r</a:t>
            </a:r>
            <a:r>
              <a:rPr sz="2400" spc="-31" dirty="0">
                <a:solidFill>
                  <a:srgbClr val="FFFFFF"/>
                </a:solidFill>
                <a:latin typeface="Times New Roman"/>
                <a:cs typeface="Times New Roman"/>
              </a:rPr>
              <a:t> </a:t>
            </a:r>
            <a:r>
              <a:rPr sz="2400" dirty="0">
                <a:solidFill>
                  <a:srgbClr val="FFFFFF"/>
                </a:solidFill>
                <a:latin typeface="Calibri"/>
                <a:cs typeface="Calibri"/>
              </a:rPr>
              <a:t>i</a:t>
            </a:r>
            <a:r>
              <a:rPr sz="2400" spc="-9" dirty="0">
                <a:solidFill>
                  <a:srgbClr val="FFFFFF"/>
                </a:solidFill>
                <a:latin typeface="Calibri"/>
                <a:cs typeface="Calibri"/>
              </a:rPr>
              <a:t>n</a:t>
            </a:r>
            <a:r>
              <a:rPr sz="2400" spc="-48" dirty="0">
                <a:solidFill>
                  <a:srgbClr val="FFFFFF"/>
                </a:solidFill>
                <a:latin typeface="Times New Roman"/>
                <a:cs typeface="Times New Roman"/>
              </a:rPr>
              <a:t> </a:t>
            </a:r>
            <a:r>
              <a:rPr sz="2400" spc="-4" dirty="0">
                <a:solidFill>
                  <a:srgbClr val="FFFFFF"/>
                </a:solidFill>
                <a:latin typeface="Calibri"/>
                <a:cs typeface="Calibri"/>
              </a:rPr>
              <a:t>t</a:t>
            </a:r>
            <a:r>
              <a:rPr sz="2400" spc="-9" dirty="0">
                <a:solidFill>
                  <a:srgbClr val="FFFFFF"/>
                </a:solidFill>
                <a:latin typeface="Calibri"/>
                <a:cs typeface="Calibri"/>
              </a:rPr>
              <a:t>he</a:t>
            </a:r>
            <a:r>
              <a:rPr sz="2400" spc="-26" dirty="0">
                <a:solidFill>
                  <a:srgbClr val="FFFFFF"/>
                </a:solidFill>
                <a:latin typeface="Times New Roman"/>
                <a:cs typeface="Times New Roman"/>
              </a:rPr>
              <a:t> </a:t>
            </a:r>
            <a:r>
              <a:rPr sz="2400" spc="-13" dirty="0">
                <a:solidFill>
                  <a:srgbClr val="FFFFFF"/>
                </a:solidFill>
                <a:latin typeface="Calibri"/>
                <a:cs typeface="Calibri"/>
              </a:rPr>
              <a:t>so</a:t>
            </a:r>
            <a:r>
              <a:rPr sz="2400" dirty="0">
                <a:solidFill>
                  <a:srgbClr val="FFFFFF"/>
                </a:solidFill>
                <a:latin typeface="Calibri"/>
                <a:cs typeface="Calibri"/>
              </a:rPr>
              <a:t>il</a:t>
            </a:r>
            <a:r>
              <a:rPr sz="2400" spc="-9" dirty="0">
                <a:solidFill>
                  <a:srgbClr val="FFFFFF"/>
                </a:solidFill>
                <a:latin typeface="Calibri"/>
                <a:cs typeface="Calibri"/>
              </a:rPr>
              <a:t>s</a:t>
            </a:r>
            <a:endParaRPr sz="2400" dirty="0">
              <a:latin typeface="Calibri"/>
              <a:cs typeface="Calibri"/>
            </a:endParaRPr>
          </a:p>
        </p:txBody>
      </p:sp>
      <p:sp>
        <p:nvSpPr>
          <p:cNvPr id="6" name="object 6"/>
          <p:cNvSpPr txBox="1"/>
          <p:nvPr/>
        </p:nvSpPr>
        <p:spPr>
          <a:xfrm>
            <a:off x="45535" y="5977872"/>
            <a:ext cx="7143071" cy="338554"/>
          </a:xfrm>
          <a:prstGeom prst="rect">
            <a:avLst/>
          </a:prstGeom>
          <a:solidFill>
            <a:srgbClr val="F2DCDB"/>
          </a:solidFill>
        </p:spPr>
        <p:txBody>
          <a:bodyPr vert="horz" wrap="square" lIns="0" tIns="0" rIns="0" bIns="0" rtlCol="0">
            <a:spAutoFit/>
          </a:bodyPr>
          <a:lstStyle/>
          <a:p>
            <a:pPr marL="232172" marR="771124" indent="-150884">
              <a:buFont typeface="Helvetica"/>
              <a:buChar char="•"/>
              <a:tabLst>
                <a:tab pos="232729" algn="l"/>
              </a:tabLst>
            </a:pPr>
            <a:r>
              <a:rPr sz="1100" spc="-9" dirty="0">
                <a:latin typeface="Calibri"/>
                <a:cs typeface="Calibri"/>
              </a:rPr>
              <a:t>Me</a:t>
            </a:r>
            <a:r>
              <a:rPr sz="1100" spc="-4" dirty="0">
                <a:latin typeface="Calibri"/>
                <a:cs typeface="Calibri"/>
              </a:rPr>
              <a:t>s</a:t>
            </a:r>
            <a:r>
              <a:rPr sz="1100" dirty="0">
                <a:latin typeface="Calibri"/>
                <a:cs typeface="Calibri"/>
              </a:rPr>
              <a:t>lin</a:t>
            </a:r>
            <a:r>
              <a:rPr sz="1100" spc="-31" dirty="0">
                <a:latin typeface="Times New Roman"/>
                <a:cs typeface="Times New Roman"/>
              </a:rPr>
              <a:t> </a:t>
            </a:r>
            <a:r>
              <a:rPr sz="1100" spc="-145" dirty="0">
                <a:latin typeface="Calibri"/>
                <a:cs typeface="Calibri"/>
              </a:rPr>
              <a:t>P</a:t>
            </a:r>
            <a:r>
              <a:rPr sz="1100" spc="-4" dirty="0">
                <a:latin typeface="Calibri"/>
                <a:cs typeface="Calibri"/>
              </a:rPr>
              <a:t>.</a:t>
            </a:r>
            <a:r>
              <a:rPr sz="1100" dirty="0">
                <a:latin typeface="Calibri"/>
                <a:cs typeface="Calibri"/>
              </a:rPr>
              <a:t>-</a:t>
            </a:r>
            <a:r>
              <a:rPr sz="1100" spc="-127" dirty="0">
                <a:latin typeface="Calibri"/>
                <a:cs typeface="Calibri"/>
              </a:rPr>
              <a:t>Y</a:t>
            </a:r>
            <a:r>
              <a:rPr sz="1100" dirty="0">
                <a:latin typeface="Calibri"/>
                <a:cs typeface="Calibri"/>
              </a:rPr>
              <a:t>.</a:t>
            </a:r>
            <a:r>
              <a:rPr sz="1100" spc="-26" dirty="0">
                <a:latin typeface="Times New Roman"/>
                <a:cs typeface="Times New Roman"/>
              </a:rPr>
              <a:t> </a:t>
            </a:r>
            <a:r>
              <a:rPr sz="1100" spc="-18" dirty="0">
                <a:latin typeface="Calibri"/>
                <a:cs typeface="Calibri"/>
              </a:rPr>
              <a:t>e</a:t>
            </a:r>
            <a:r>
              <a:rPr sz="1100" spc="-4" dirty="0">
                <a:latin typeface="Calibri"/>
                <a:cs typeface="Calibri"/>
              </a:rPr>
              <a:t>t</a:t>
            </a:r>
            <a:r>
              <a:rPr sz="1100" spc="-26" dirty="0">
                <a:latin typeface="Times New Roman"/>
                <a:cs typeface="Times New Roman"/>
              </a:rPr>
              <a:t> </a:t>
            </a:r>
            <a:r>
              <a:rPr sz="1100" dirty="0">
                <a:latin typeface="Calibri"/>
                <a:cs typeface="Calibri"/>
              </a:rPr>
              <a:t>al.</a:t>
            </a:r>
            <a:r>
              <a:rPr sz="1100" spc="-26" dirty="0">
                <a:latin typeface="Times New Roman"/>
                <a:cs typeface="Times New Roman"/>
              </a:rPr>
              <a:t> </a:t>
            </a:r>
            <a:r>
              <a:rPr sz="1100" spc="-4" dirty="0">
                <a:latin typeface="Calibri"/>
                <a:cs typeface="Calibri"/>
              </a:rPr>
              <a:t>(</a:t>
            </a:r>
            <a:r>
              <a:rPr sz="1100" spc="-9" dirty="0">
                <a:latin typeface="Calibri"/>
                <a:cs typeface="Calibri"/>
              </a:rPr>
              <a:t>2013</a:t>
            </a:r>
            <a:r>
              <a:rPr sz="1100" dirty="0">
                <a:latin typeface="Calibri"/>
                <a:cs typeface="Calibri"/>
              </a:rPr>
              <a:t>)</a:t>
            </a:r>
            <a:r>
              <a:rPr sz="1100" spc="-18" dirty="0">
                <a:latin typeface="Times New Roman"/>
                <a:cs typeface="Times New Roman"/>
              </a:rPr>
              <a:t> </a:t>
            </a:r>
            <a:r>
              <a:rPr sz="1100" dirty="0">
                <a:latin typeface="Calibri"/>
                <a:cs typeface="Calibri"/>
              </a:rPr>
              <a:t>Soil</a:t>
            </a:r>
            <a:r>
              <a:rPr sz="1100" spc="-35" dirty="0">
                <a:latin typeface="Times New Roman"/>
                <a:cs typeface="Times New Roman"/>
              </a:rPr>
              <a:t> </a:t>
            </a:r>
            <a:r>
              <a:rPr sz="1100" spc="4" dirty="0">
                <a:latin typeface="Calibri"/>
                <a:cs typeface="Calibri"/>
              </a:rPr>
              <a:t>d</a:t>
            </a:r>
            <a:r>
              <a:rPr sz="1100" dirty="0">
                <a:latin typeface="Calibri"/>
                <a:cs typeface="Calibri"/>
              </a:rPr>
              <a:t>i</a:t>
            </a:r>
            <a:r>
              <a:rPr sz="1100" spc="-22" dirty="0">
                <a:latin typeface="Calibri"/>
                <a:cs typeface="Calibri"/>
              </a:rPr>
              <a:t>v</a:t>
            </a:r>
            <a:r>
              <a:rPr sz="1100" spc="-9" dirty="0">
                <a:latin typeface="Calibri"/>
                <a:cs typeface="Calibri"/>
              </a:rPr>
              <a:t>e</a:t>
            </a:r>
            <a:r>
              <a:rPr sz="1100" spc="-26" dirty="0">
                <a:latin typeface="Calibri"/>
                <a:cs typeface="Calibri"/>
              </a:rPr>
              <a:t>r</a:t>
            </a:r>
            <a:r>
              <a:rPr sz="1100" spc="-4" dirty="0">
                <a:latin typeface="Calibri"/>
                <a:cs typeface="Calibri"/>
              </a:rPr>
              <a:t>s</a:t>
            </a:r>
            <a:r>
              <a:rPr sz="1100" dirty="0">
                <a:latin typeface="Calibri"/>
                <a:cs typeface="Calibri"/>
              </a:rPr>
              <a:t>it</a:t>
            </a:r>
            <a:r>
              <a:rPr sz="1100" spc="-9" dirty="0">
                <a:latin typeface="Calibri"/>
                <a:cs typeface="Calibri"/>
              </a:rPr>
              <a:t>y</a:t>
            </a:r>
            <a:r>
              <a:rPr sz="1100" spc="-48" dirty="0">
                <a:latin typeface="Times New Roman"/>
                <a:cs typeface="Times New Roman"/>
              </a:rPr>
              <a:t> </a:t>
            </a:r>
            <a:r>
              <a:rPr sz="1100" dirty="0">
                <a:latin typeface="Calibri"/>
                <a:cs typeface="Calibri"/>
              </a:rPr>
              <a:t>a</a:t>
            </a:r>
            <a:r>
              <a:rPr sz="1100" spc="4" dirty="0">
                <a:latin typeface="Calibri"/>
                <a:cs typeface="Calibri"/>
              </a:rPr>
              <a:t>n</a:t>
            </a:r>
            <a:r>
              <a:rPr sz="1100" dirty="0">
                <a:latin typeface="Calibri"/>
                <a:cs typeface="Calibri"/>
              </a:rPr>
              <a:t>d</a:t>
            </a:r>
            <a:r>
              <a:rPr sz="1100" spc="-39" dirty="0">
                <a:latin typeface="Times New Roman"/>
                <a:cs typeface="Times New Roman"/>
              </a:rPr>
              <a:t> </a:t>
            </a:r>
            <a:r>
              <a:rPr sz="1100" spc="-18" dirty="0">
                <a:latin typeface="Calibri"/>
                <a:cs typeface="Calibri"/>
              </a:rPr>
              <a:t>h</a:t>
            </a:r>
            <a:r>
              <a:rPr sz="1100" spc="-22" dirty="0">
                <a:latin typeface="Calibri"/>
                <a:cs typeface="Calibri"/>
              </a:rPr>
              <a:t>y</a:t>
            </a:r>
            <a:r>
              <a:rPr sz="1100" spc="4" dirty="0">
                <a:latin typeface="Calibri"/>
                <a:cs typeface="Calibri"/>
              </a:rPr>
              <a:t>d</a:t>
            </a:r>
            <a:r>
              <a:rPr sz="1100" spc="-26" dirty="0">
                <a:latin typeface="Calibri"/>
                <a:cs typeface="Calibri"/>
              </a:rPr>
              <a:t>r</a:t>
            </a:r>
            <a:r>
              <a:rPr sz="1100" spc="-4" dirty="0">
                <a:latin typeface="Calibri"/>
                <a:cs typeface="Calibri"/>
              </a:rPr>
              <a:t>a</a:t>
            </a:r>
            <a:r>
              <a:rPr sz="1100" dirty="0">
                <a:latin typeface="Calibri"/>
                <a:cs typeface="Calibri"/>
              </a:rPr>
              <a:t>tion</a:t>
            </a:r>
            <a:r>
              <a:rPr sz="1100" spc="-61" dirty="0">
                <a:latin typeface="Times New Roman"/>
                <a:cs typeface="Times New Roman"/>
              </a:rPr>
              <a:t> </a:t>
            </a:r>
            <a:r>
              <a:rPr sz="1100" dirty="0">
                <a:latin typeface="Calibri"/>
                <a:cs typeface="Calibri"/>
              </a:rPr>
              <a:t>as</a:t>
            </a:r>
            <a:r>
              <a:rPr sz="1100" spc="-26" dirty="0">
                <a:latin typeface="Times New Roman"/>
                <a:cs typeface="Times New Roman"/>
              </a:rPr>
              <a:t> </a:t>
            </a:r>
            <a:r>
              <a:rPr sz="1100" dirty="0">
                <a:latin typeface="Calibri"/>
                <a:cs typeface="Calibri"/>
              </a:rPr>
              <a:t>o</a:t>
            </a:r>
            <a:r>
              <a:rPr sz="1100" spc="4" dirty="0">
                <a:latin typeface="Calibri"/>
                <a:cs typeface="Calibri"/>
              </a:rPr>
              <a:t>b</a:t>
            </a:r>
            <a:r>
              <a:rPr sz="1100" spc="-4" dirty="0">
                <a:latin typeface="Calibri"/>
                <a:cs typeface="Calibri"/>
              </a:rPr>
              <a:t>s</a:t>
            </a:r>
            <a:r>
              <a:rPr sz="1100" spc="-9" dirty="0">
                <a:latin typeface="Calibri"/>
                <a:cs typeface="Calibri"/>
              </a:rPr>
              <a:t>e</a:t>
            </a:r>
            <a:r>
              <a:rPr sz="1100" dirty="0">
                <a:latin typeface="Calibri"/>
                <a:cs typeface="Calibri"/>
              </a:rPr>
              <a:t>r</a:t>
            </a:r>
            <a:r>
              <a:rPr sz="1100" spc="-22" dirty="0">
                <a:latin typeface="Calibri"/>
                <a:cs typeface="Calibri"/>
              </a:rPr>
              <a:t>v</a:t>
            </a:r>
            <a:r>
              <a:rPr sz="1100" spc="-9" dirty="0">
                <a:latin typeface="Calibri"/>
                <a:cs typeface="Calibri"/>
              </a:rPr>
              <a:t>e</a:t>
            </a:r>
            <a:r>
              <a:rPr sz="1100" dirty="0">
                <a:latin typeface="Calibri"/>
                <a:cs typeface="Calibri"/>
              </a:rPr>
              <a:t>d</a:t>
            </a:r>
            <a:r>
              <a:rPr sz="1100" spc="-39" dirty="0">
                <a:latin typeface="Times New Roman"/>
                <a:cs typeface="Times New Roman"/>
              </a:rPr>
              <a:t> </a:t>
            </a:r>
            <a:r>
              <a:rPr sz="1100" spc="4" dirty="0">
                <a:latin typeface="Calibri"/>
                <a:cs typeface="Calibri"/>
              </a:rPr>
              <a:t>b</a:t>
            </a:r>
            <a:r>
              <a:rPr sz="1100" spc="-9" dirty="0">
                <a:latin typeface="Calibri"/>
                <a:cs typeface="Calibri"/>
              </a:rPr>
              <a:t>y</a:t>
            </a:r>
            <a:r>
              <a:rPr sz="1100" spc="-48" dirty="0">
                <a:latin typeface="Times New Roman"/>
                <a:cs typeface="Times New Roman"/>
              </a:rPr>
              <a:t> </a:t>
            </a:r>
            <a:r>
              <a:rPr sz="1100" spc="-4">
                <a:latin typeface="Calibri"/>
                <a:cs typeface="Calibri"/>
              </a:rPr>
              <a:t>C</a:t>
            </a:r>
            <a:r>
              <a:rPr sz="1100" spc="4">
                <a:latin typeface="Calibri"/>
                <a:cs typeface="Calibri"/>
              </a:rPr>
              <a:t>h</a:t>
            </a:r>
            <a:r>
              <a:rPr sz="1100" spc="-9">
                <a:latin typeface="Calibri"/>
                <a:cs typeface="Calibri"/>
              </a:rPr>
              <a:t>em</a:t>
            </a:r>
            <a:r>
              <a:rPr sz="1100" spc="-4">
                <a:latin typeface="Calibri"/>
                <a:cs typeface="Calibri"/>
              </a:rPr>
              <a:t>C</a:t>
            </a:r>
            <a:r>
              <a:rPr sz="1100">
                <a:latin typeface="Calibri"/>
                <a:cs typeface="Calibri"/>
              </a:rPr>
              <a:t>a</a:t>
            </a:r>
            <a:r>
              <a:rPr sz="1100" spc="-9">
                <a:latin typeface="Calibri"/>
                <a:cs typeface="Calibri"/>
              </a:rPr>
              <a:t>m</a:t>
            </a:r>
            <a:r>
              <a:rPr sz="1100" spc="-22" dirty="0">
                <a:latin typeface="Times New Roman"/>
                <a:cs typeface="Times New Roman"/>
              </a:rPr>
              <a:t> </a:t>
            </a:r>
            <a:r>
              <a:rPr sz="1100" spc="-13" dirty="0">
                <a:latin typeface="Calibri"/>
                <a:cs typeface="Calibri"/>
              </a:rPr>
              <a:t>a</a:t>
            </a:r>
            <a:r>
              <a:rPr sz="1100" spc="-4" dirty="0">
                <a:latin typeface="Calibri"/>
                <a:cs typeface="Calibri"/>
              </a:rPr>
              <a:t>t</a:t>
            </a:r>
            <a:r>
              <a:rPr sz="1100" spc="-26" dirty="0">
                <a:latin typeface="Times New Roman"/>
                <a:cs typeface="Times New Roman"/>
              </a:rPr>
              <a:t> </a:t>
            </a:r>
            <a:r>
              <a:rPr sz="1100" spc="-13" dirty="0">
                <a:latin typeface="Calibri"/>
                <a:cs typeface="Calibri"/>
              </a:rPr>
              <a:t>G</a:t>
            </a:r>
            <a:r>
              <a:rPr sz="1100" dirty="0">
                <a:latin typeface="Calibri"/>
                <a:cs typeface="Calibri"/>
              </a:rPr>
              <a:t>al</a:t>
            </a:r>
            <a:r>
              <a:rPr sz="1100" spc="-9" dirty="0">
                <a:latin typeface="Calibri"/>
                <a:cs typeface="Calibri"/>
              </a:rPr>
              <a:t>e</a:t>
            </a:r>
            <a:r>
              <a:rPr sz="1100" spc="-22" dirty="0">
                <a:latin typeface="Times New Roman"/>
                <a:cs typeface="Times New Roman"/>
              </a:rPr>
              <a:t> </a:t>
            </a:r>
            <a:r>
              <a:rPr sz="1100" spc="-9" dirty="0">
                <a:latin typeface="Calibri"/>
                <a:cs typeface="Calibri"/>
              </a:rPr>
              <a:t>c</a:t>
            </a:r>
            <a:r>
              <a:rPr sz="1100" spc="-26" dirty="0">
                <a:latin typeface="Calibri"/>
                <a:cs typeface="Calibri"/>
              </a:rPr>
              <a:t>r</a:t>
            </a:r>
            <a:r>
              <a:rPr sz="1100" spc="-13" dirty="0">
                <a:latin typeface="Calibri"/>
                <a:cs typeface="Calibri"/>
              </a:rPr>
              <a:t>at</a:t>
            </a:r>
            <a:r>
              <a:rPr sz="1100" spc="-9" dirty="0">
                <a:latin typeface="Calibri"/>
                <a:cs typeface="Calibri"/>
              </a:rPr>
              <a:t>e</a:t>
            </a:r>
            <a:r>
              <a:rPr sz="1100" spc="-100" dirty="0">
                <a:latin typeface="Calibri"/>
                <a:cs typeface="Calibri"/>
              </a:rPr>
              <a:t>r</a:t>
            </a:r>
            <a:r>
              <a:rPr sz="1100" spc="-4" dirty="0">
                <a:latin typeface="Calibri"/>
                <a:cs typeface="Calibri"/>
              </a:rPr>
              <a:t>,</a:t>
            </a:r>
            <a:r>
              <a:rPr sz="1100" spc="-31" dirty="0">
                <a:latin typeface="Times New Roman"/>
                <a:cs typeface="Times New Roman"/>
              </a:rPr>
              <a:t> </a:t>
            </a:r>
            <a:r>
              <a:rPr sz="1100" spc="-9" dirty="0">
                <a:latin typeface="Calibri"/>
                <a:cs typeface="Calibri"/>
              </a:rPr>
              <a:t>M</a:t>
            </a:r>
            <a:r>
              <a:rPr sz="1100" dirty="0">
                <a:latin typeface="Calibri"/>
                <a:cs typeface="Calibri"/>
              </a:rPr>
              <a:t>a</a:t>
            </a:r>
            <a:r>
              <a:rPr sz="1100" spc="-26" dirty="0">
                <a:latin typeface="Calibri"/>
                <a:cs typeface="Calibri"/>
              </a:rPr>
              <a:t>r</a:t>
            </a:r>
            <a:r>
              <a:rPr sz="1100" spc="-4" dirty="0">
                <a:latin typeface="Calibri"/>
                <a:cs typeface="Calibri"/>
              </a:rPr>
              <a:t>s</a:t>
            </a:r>
            <a:r>
              <a:rPr sz="1100" dirty="0">
                <a:latin typeface="Calibri"/>
                <a:cs typeface="Calibri"/>
              </a:rPr>
              <a:t>.</a:t>
            </a:r>
            <a:r>
              <a:rPr sz="1100" spc="-26" dirty="0">
                <a:latin typeface="Times New Roman"/>
                <a:cs typeface="Times New Roman"/>
              </a:rPr>
              <a:t> </a:t>
            </a:r>
            <a:r>
              <a:rPr sz="1100" dirty="0">
                <a:latin typeface="Calibri"/>
                <a:cs typeface="Calibri"/>
              </a:rPr>
              <a:t>S</a:t>
            </a:r>
            <a:r>
              <a:rPr sz="1100" spc="-9" dirty="0">
                <a:latin typeface="Calibri"/>
                <a:cs typeface="Calibri"/>
              </a:rPr>
              <a:t>c</a:t>
            </a:r>
            <a:r>
              <a:rPr sz="1100" dirty="0">
                <a:latin typeface="Calibri"/>
                <a:cs typeface="Calibri"/>
              </a:rPr>
              <a:t>i</a:t>
            </a:r>
            <a:r>
              <a:rPr sz="1100" spc="-9" dirty="0">
                <a:latin typeface="Calibri"/>
                <a:cs typeface="Calibri"/>
              </a:rPr>
              <a:t>e</a:t>
            </a:r>
            <a:r>
              <a:rPr sz="1100" spc="4" dirty="0">
                <a:latin typeface="Calibri"/>
                <a:cs typeface="Calibri"/>
              </a:rPr>
              <a:t>n</a:t>
            </a:r>
            <a:r>
              <a:rPr sz="1100" spc="-9" dirty="0">
                <a:latin typeface="Calibri"/>
                <a:cs typeface="Calibri"/>
              </a:rPr>
              <a:t>ce</a:t>
            </a:r>
            <a:r>
              <a:rPr sz="1100" spc="-22" dirty="0">
                <a:latin typeface="Times New Roman"/>
                <a:cs typeface="Times New Roman"/>
              </a:rPr>
              <a:t> </a:t>
            </a:r>
            <a:r>
              <a:rPr sz="1100" spc="-9" dirty="0">
                <a:latin typeface="Calibri"/>
                <a:cs typeface="Calibri"/>
              </a:rPr>
              <a:t>341,</a:t>
            </a:r>
            <a:r>
              <a:rPr sz="1100" spc="-22" dirty="0">
                <a:latin typeface="Times New Roman"/>
                <a:cs typeface="Times New Roman"/>
              </a:rPr>
              <a:t> </a:t>
            </a:r>
            <a:r>
              <a:rPr sz="1100" spc="4" dirty="0">
                <a:latin typeface="Calibri"/>
                <a:cs typeface="Calibri"/>
              </a:rPr>
              <a:t>D</a:t>
            </a:r>
            <a:r>
              <a:rPr sz="1100" spc="-4" dirty="0">
                <a:latin typeface="Calibri"/>
                <a:cs typeface="Calibri"/>
              </a:rPr>
              <a:t>O</a:t>
            </a:r>
            <a:r>
              <a:rPr sz="1100" spc="-9" dirty="0">
                <a:latin typeface="Calibri"/>
                <a:cs typeface="Calibri"/>
              </a:rPr>
              <a:t>I</a:t>
            </a:r>
            <a:r>
              <a:rPr sz="1100" spc="-4" dirty="0">
                <a:latin typeface="Calibri"/>
                <a:cs typeface="Calibri"/>
              </a:rPr>
              <a:t>:</a:t>
            </a:r>
            <a:r>
              <a:rPr sz="1100" spc="-4" dirty="0">
                <a:latin typeface="Times New Roman"/>
                <a:cs typeface="Times New Roman"/>
              </a:rPr>
              <a:t> </a:t>
            </a:r>
            <a:r>
              <a:rPr sz="1100" spc="-9" dirty="0">
                <a:latin typeface="Calibri"/>
                <a:cs typeface="Calibri"/>
              </a:rPr>
              <a:t>10</a:t>
            </a:r>
            <a:r>
              <a:rPr sz="1100" spc="-4" dirty="0">
                <a:latin typeface="Calibri"/>
                <a:cs typeface="Calibri"/>
              </a:rPr>
              <a:t>.</a:t>
            </a:r>
            <a:r>
              <a:rPr sz="1100" spc="-9" dirty="0">
                <a:latin typeface="Calibri"/>
                <a:cs typeface="Calibri"/>
              </a:rPr>
              <a:t>1126</a:t>
            </a:r>
            <a:r>
              <a:rPr sz="1100" spc="-18" dirty="0">
                <a:latin typeface="Calibri"/>
                <a:cs typeface="Calibri"/>
              </a:rPr>
              <a:t>/</a:t>
            </a:r>
            <a:r>
              <a:rPr sz="1100" spc="-4" dirty="0">
                <a:latin typeface="Calibri"/>
                <a:cs typeface="Calibri"/>
              </a:rPr>
              <a:t>s</a:t>
            </a:r>
            <a:r>
              <a:rPr sz="1100" spc="-9" dirty="0">
                <a:latin typeface="Calibri"/>
                <a:cs typeface="Calibri"/>
              </a:rPr>
              <a:t>c</a:t>
            </a:r>
            <a:r>
              <a:rPr sz="1100" dirty="0">
                <a:latin typeface="Calibri"/>
                <a:cs typeface="Calibri"/>
              </a:rPr>
              <a:t>i</a:t>
            </a:r>
            <a:r>
              <a:rPr sz="1100" spc="-9" dirty="0">
                <a:latin typeface="Calibri"/>
                <a:cs typeface="Calibri"/>
              </a:rPr>
              <a:t>e</a:t>
            </a:r>
            <a:r>
              <a:rPr sz="1100" spc="4" dirty="0">
                <a:latin typeface="Calibri"/>
                <a:cs typeface="Calibri"/>
              </a:rPr>
              <a:t>n</a:t>
            </a:r>
            <a:r>
              <a:rPr sz="1100" spc="-9" dirty="0">
                <a:latin typeface="Calibri"/>
                <a:cs typeface="Calibri"/>
              </a:rPr>
              <a:t>ce</a:t>
            </a:r>
            <a:r>
              <a:rPr sz="1100" spc="-4" dirty="0">
                <a:latin typeface="Calibri"/>
                <a:cs typeface="Calibri"/>
              </a:rPr>
              <a:t>.</a:t>
            </a:r>
            <a:r>
              <a:rPr sz="1100" spc="-9" dirty="0">
                <a:latin typeface="Calibri"/>
                <a:cs typeface="Calibri"/>
              </a:rPr>
              <a:t>1238670</a:t>
            </a:r>
            <a:r>
              <a:rPr sz="1100" dirty="0">
                <a:latin typeface="Calibri"/>
                <a:cs typeface="Calibri"/>
              </a:rPr>
              <a:t>.</a:t>
            </a:r>
            <a:endParaRPr sz="1100">
              <a:latin typeface="Calibri"/>
              <a:cs typeface="Calibri"/>
            </a:endParaRPr>
          </a:p>
        </p:txBody>
      </p:sp>
      <p:sp>
        <p:nvSpPr>
          <p:cNvPr id="7" name="object 7"/>
          <p:cNvSpPr/>
          <p:nvPr/>
        </p:nvSpPr>
        <p:spPr>
          <a:xfrm>
            <a:off x="39017" y="2443986"/>
            <a:ext cx="3750560" cy="3406639"/>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8" name="object 8"/>
          <p:cNvSpPr/>
          <p:nvPr/>
        </p:nvSpPr>
        <p:spPr>
          <a:xfrm>
            <a:off x="4361674" y="2500692"/>
            <a:ext cx="2524265" cy="2312586"/>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9" name="object 9"/>
          <p:cNvSpPr/>
          <p:nvPr/>
        </p:nvSpPr>
        <p:spPr>
          <a:xfrm>
            <a:off x="4807179" y="4651453"/>
            <a:ext cx="2018848" cy="126210"/>
          </a:xfrm>
          <a:custGeom>
            <a:avLst/>
            <a:gdLst/>
            <a:ahLst/>
            <a:cxnLst/>
            <a:rect l="l" t="t" r="r" b="b"/>
            <a:pathLst>
              <a:path w="2360929" h="139064">
                <a:moveTo>
                  <a:pt x="0" y="0"/>
                </a:moveTo>
                <a:lnTo>
                  <a:pt x="0" y="138683"/>
                </a:lnTo>
                <a:lnTo>
                  <a:pt x="2360675" y="138683"/>
                </a:lnTo>
                <a:lnTo>
                  <a:pt x="2360675" y="0"/>
                </a:lnTo>
                <a:lnTo>
                  <a:pt x="0" y="0"/>
                </a:lnTo>
                <a:close/>
              </a:path>
            </a:pathLst>
          </a:custGeom>
          <a:solidFill>
            <a:srgbClr val="FFFFFF"/>
          </a:solidFill>
        </p:spPr>
        <p:txBody>
          <a:bodyPr wrap="square" lIns="0" tIns="0" rIns="0" bIns="0" rtlCol="0"/>
          <a:lstStyle/>
          <a:p>
            <a:endParaRPr/>
          </a:p>
        </p:txBody>
      </p:sp>
      <p:sp>
        <p:nvSpPr>
          <p:cNvPr id="10" name="object 10"/>
          <p:cNvSpPr txBox="1"/>
          <p:nvPr/>
        </p:nvSpPr>
        <p:spPr>
          <a:xfrm>
            <a:off x="4874516" y="4660327"/>
            <a:ext cx="1789162" cy="246221"/>
          </a:xfrm>
          <a:prstGeom prst="rect">
            <a:avLst/>
          </a:prstGeom>
        </p:spPr>
        <p:txBody>
          <a:bodyPr vert="horz" wrap="square" lIns="0" tIns="0" rIns="0" bIns="0" rtlCol="0">
            <a:spAutoFit/>
          </a:bodyPr>
          <a:lstStyle/>
          <a:p>
            <a:pPr marL="11135">
              <a:tabLst>
                <a:tab pos="316801" algn="l"/>
                <a:tab pos="1124115" algn="l"/>
                <a:tab pos="1670304" algn="l"/>
              </a:tabLst>
            </a:pPr>
            <a:r>
              <a:rPr sz="800" b="1" spc="-4" dirty="0">
                <a:latin typeface="Calibri"/>
                <a:cs typeface="Calibri"/>
              </a:rPr>
              <a:t>654</a:t>
            </a:r>
            <a:r>
              <a:rPr sz="800" b="1" spc="-4" dirty="0">
                <a:latin typeface="Times New Roman"/>
                <a:cs typeface="Times New Roman"/>
              </a:rPr>
              <a:t>	</a:t>
            </a:r>
            <a:r>
              <a:rPr sz="800" b="1" spc="-4" dirty="0">
                <a:latin typeface="Calibri"/>
                <a:cs typeface="Calibri"/>
              </a:rPr>
              <a:t>656</a:t>
            </a:r>
            <a:r>
              <a:rPr sz="800" b="1" spc="-4" dirty="0">
                <a:latin typeface="Times New Roman"/>
                <a:cs typeface="Times New Roman"/>
              </a:rPr>
              <a:t>   </a:t>
            </a:r>
            <a:r>
              <a:rPr sz="800" b="1" spc="70" dirty="0">
                <a:latin typeface="Times New Roman"/>
                <a:cs typeface="Times New Roman"/>
              </a:rPr>
              <a:t> </a:t>
            </a:r>
            <a:r>
              <a:rPr sz="800" b="1" spc="-4" dirty="0">
                <a:latin typeface="Calibri"/>
                <a:cs typeface="Calibri"/>
              </a:rPr>
              <a:t>658</a:t>
            </a:r>
            <a:r>
              <a:rPr sz="800" b="1" dirty="0">
                <a:latin typeface="Times New Roman"/>
                <a:cs typeface="Times New Roman"/>
              </a:rPr>
              <a:t>   </a:t>
            </a:r>
            <a:r>
              <a:rPr sz="800" b="1" spc="70" dirty="0">
                <a:latin typeface="Times New Roman"/>
                <a:cs typeface="Times New Roman"/>
              </a:rPr>
              <a:t> </a:t>
            </a:r>
            <a:r>
              <a:rPr sz="800" b="1" spc="-4" dirty="0">
                <a:latin typeface="Calibri"/>
                <a:cs typeface="Calibri"/>
              </a:rPr>
              <a:t>660</a:t>
            </a:r>
            <a:r>
              <a:rPr sz="800" b="1" dirty="0">
                <a:latin typeface="Times New Roman"/>
                <a:cs typeface="Times New Roman"/>
              </a:rPr>
              <a:t>	</a:t>
            </a:r>
            <a:r>
              <a:rPr sz="800" b="1" spc="-4" dirty="0">
                <a:latin typeface="Calibri"/>
                <a:cs typeface="Calibri"/>
              </a:rPr>
              <a:t>662</a:t>
            </a:r>
            <a:r>
              <a:rPr sz="800" b="1" dirty="0">
                <a:latin typeface="Times New Roman"/>
                <a:cs typeface="Times New Roman"/>
              </a:rPr>
              <a:t>   </a:t>
            </a:r>
            <a:r>
              <a:rPr sz="800" b="1" spc="70" dirty="0">
                <a:latin typeface="Times New Roman"/>
                <a:cs typeface="Times New Roman"/>
              </a:rPr>
              <a:t> </a:t>
            </a:r>
            <a:r>
              <a:rPr sz="800" b="1" spc="-4" dirty="0">
                <a:latin typeface="Calibri"/>
                <a:cs typeface="Calibri"/>
              </a:rPr>
              <a:t>664</a:t>
            </a:r>
            <a:r>
              <a:rPr sz="800" b="1" dirty="0">
                <a:latin typeface="Times New Roman"/>
                <a:cs typeface="Times New Roman"/>
              </a:rPr>
              <a:t>	</a:t>
            </a:r>
            <a:r>
              <a:rPr sz="800" b="1" spc="-4" dirty="0">
                <a:latin typeface="Calibri"/>
                <a:cs typeface="Calibri"/>
              </a:rPr>
              <a:t>666</a:t>
            </a:r>
            <a:endParaRPr sz="800">
              <a:latin typeface="Calibri"/>
              <a:cs typeface="Calibri"/>
            </a:endParaRPr>
          </a:p>
        </p:txBody>
      </p:sp>
      <p:sp>
        <p:nvSpPr>
          <p:cNvPr id="11" name="object 11"/>
          <p:cNvSpPr txBox="1"/>
          <p:nvPr/>
        </p:nvSpPr>
        <p:spPr>
          <a:xfrm>
            <a:off x="4340639" y="4792531"/>
            <a:ext cx="2514057" cy="140042"/>
          </a:xfrm>
          <a:prstGeom prst="rect">
            <a:avLst/>
          </a:prstGeom>
          <a:solidFill>
            <a:srgbClr val="FFFFFF"/>
          </a:solidFill>
        </p:spPr>
        <p:txBody>
          <a:bodyPr vert="horz" wrap="square" lIns="0" tIns="0" rIns="0" bIns="0" rtlCol="0">
            <a:spAutoFit/>
          </a:bodyPr>
          <a:lstStyle/>
          <a:p>
            <a:pPr marL="1114" algn="ctr"/>
            <a:r>
              <a:rPr sz="900" b="1" spc="-13" dirty="0">
                <a:latin typeface="Calibri"/>
                <a:cs typeface="Calibri"/>
              </a:rPr>
              <a:t>W</a:t>
            </a:r>
            <a:r>
              <a:rPr sz="900" b="1" spc="-4" dirty="0">
                <a:latin typeface="Calibri"/>
                <a:cs typeface="Calibri"/>
              </a:rPr>
              <a:t>a</a:t>
            </a:r>
            <a:r>
              <a:rPr sz="900" b="1" spc="-9" dirty="0">
                <a:latin typeface="Calibri"/>
                <a:cs typeface="Calibri"/>
              </a:rPr>
              <a:t>v</a:t>
            </a:r>
            <a:r>
              <a:rPr sz="900" b="1" spc="-4" dirty="0">
                <a:latin typeface="Calibri"/>
                <a:cs typeface="Calibri"/>
              </a:rPr>
              <a:t>e</a:t>
            </a:r>
            <a:r>
              <a:rPr sz="900" b="1" spc="-9" dirty="0">
                <a:latin typeface="Calibri"/>
                <a:cs typeface="Calibri"/>
              </a:rPr>
              <a:t>l</a:t>
            </a:r>
            <a:r>
              <a:rPr sz="900" b="1" spc="-4" dirty="0">
                <a:latin typeface="Calibri"/>
                <a:cs typeface="Calibri"/>
              </a:rPr>
              <a:t>en</a:t>
            </a:r>
            <a:r>
              <a:rPr sz="900" b="1" spc="-9" dirty="0">
                <a:latin typeface="Calibri"/>
                <a:cs typeface="Calibri"/>
              </a:rPr>
              <a:t>g</a:t>
            </a:r>
            <a:r>
              <a:rPr sz="900" b="1" spc="-4" dirty="0">
                <a:latin typeface="Calibri"/>
                <a:cs typeface="Calibri"/>
              </a:rPr>
              <a:t>th</a:t>
            </a:r>
            <a:r>
              <a:rPr sz="900" b="1" spc="-4" dirty="0">
                <a:latin typeface="Times New Roman"/>
                <a:cs typeface="Times New Roman"/>
              </a:rPr>
              <a:t> </a:t>
            </a:r>
            <a:r>
              <a:rPr sz="900" b="1" spc="-4" dirty="0">
                <a:latin typeface="Calibri"/>
                <a:cs typeface="Calibri"/>
              </a:rPr>
              <a:t>(nm)</a:t>
            </a:r>
            <a:endParaRPr sz="900">
              <a:latin typeface="Calibri"/>
              <a:cs typeface="Calibri"/>
            </a:endParaRPr>
          </a:p>
        </p:txBody>
      </p:sp>
      <p:sp>
        <p:nvSpPr>
          <p:cNvPr id="12" name="object 12"/>
          <p:cNvSpPr txBox="1"/>
          <p:nvPr/>
        </p:nvSpPr>
        <p:spPr>
          <a:xfrm>
            <a:off x="4340639" y="2449516"/>
            <a:ext cx="2514057" cy="140042"/>
          </a:xfrm>
          <a:prstGeom prst="rect">
            <a:avLst/>
          </a:prstGeom>
          <a:solidFill>
            <a:srgbClr val="FFFFFF"/>
          </a:solidFill>
        </p:spPr>
        <p:txBody>
          <a:bodyPr vert="horz" wrap="square" lIns="0" tIns="0" rIns="0" bIns="0" rtlCol="0">
            <a:spAutoFit/>
          </a:bodyPr>
          <a:lstStyle/>
          <a:p>
            <a:pPr marR="66812" algn="ctr"/>
            <a:r>
              <a:rPr sz="900" b="1" spc="-9" dirty="0">
                <a:latin typeface="Calibri"/>
                <a:cs typeface="Calibri"/>
              </a:rPr>
              <a:t>H</a:t>
            </a:r>
            <a:r>
              <a:rPr sz="900" b="1" spc="-9" dirty="0">
                <a:latin typeface="Times New Roman"/>
                <a:cs typeface="Times New Roman"/>
              </a:rPr>
              <a:t>   </a:t>
            </a:r>
            <a:r>
              <a:rPr sz="900" b="1" spc="-83" dirty="0">
                <a:latin typeface="Times New Roman"/>
                <a:cs typeface="Times New Roman"/>
              </a:rPr>
              <a:t> </a:t>
            </a:r>
            <a:r>
              <a:rPr sz="900" b="1" spc="-9" dirty="0">
                <a:latin typeface="Calibri"/>
                <a:cs typeface="Calibri"/>
              </a:rPr>
              <a:t>C</a:t>
            </a:r>
            <a:r>
              <a:rPr sz="900" b="1" spc="-31" dirty="0">
                <a:latin typeface="Times New Roman"/>
                <a:cs typeface="Times New Roman"/>
              </a:rPr>
              <a:t> </a:t>
            </a:r>
            <a:r>
              <a:rPr sz="900" b="1" spc="-4" dirty="0">
                <a:latin typeface="Calibri"/>
                <a:cs typeface="Calibri"/>
              </a:rPr>
              <a:t>(atmo</a:t>
            </a:r>
            <a:r>
              <a:rPr sz="900" b="1" spc="-9" dirty="0">
                <a:latin typeface="Calibri"/>
                <a:cs typeface="Calibri"/>
              </a:rPr>
              <a:t>s.</a:t>
            </a:r>
            <a:r>
              <a:rPr sz="900" b="1" spc="-4" dirty="0">
                <a:latin typeface="Calibri"/>
                <a:cs typeface="Calibri"/>
              </a:rPr>
              <a:t>)</a:t>
            </a:r>
            <a:endParaRPr sz="900">
              <a:latin typeface="Calibri"/>
              <a:cs typeface="Calibri"/>
            </a:endParaRPr>
          </a:p>
        </p:txBody>
      </p:sp>
      <p:sp>
        <p:nvSpPr>
          <p:cNvPr id="13" name="object 13"/>
          <p:cNvSpPr txBox="1"/>
          <p:nvPr/>
        </p:nvSpPr>
        <p:spPr>
          <a:xfrm>
            <a:off x="5724190" y="3017520"/>
            <a:ext cx="711321" cy="461665"/>
          </a:xfrm>
          <a:prstGeom prst="rect">
            <a:avLst/>
          </a:prstGeom>
        </p:spPr>
        <p:txBody>
          <a:bodyPr vert="horz" wrap="square" lIns="0" tIns="0" rIns="0" bIns="0" rtlCol="0">
            <a:spAutoFit/>
          </a:bodyPr>
          <a:lstStyle/>
          <a:p>
            <a:pPr marL="11135" marR="4454" algn="ctr"/>
            <a:r>
              <a:rPr sz="1000" b="1" spc="-4" dirty="0">
                <a:latin typeface="Calibri"/>
                <a:cs typeface="Calibri"/>
              </a:rPr>
              <a:t>Una</a:t>
            </a:r>
            <a:r>
              <a:rPr sz="1000" b="1" dirty="0">
                <a:latin typeface="Calibri"/>
                <a:cs typeface="Calibri"/>
              </a:rPr>
              <a:t>m</a:t>
            </a:r>
            <a:r>
              <a:rPr sz="1000" b="1" spc="-4" dirty="0">
                <a:latin typeface="Calibri"/>
                <a:cs typeface="Calibri"/>
              </a:rPr>
              <a:t>b</a:t>
            </a:r>
            <a:r>
              <a:rPr sz="1000" b="1" spc="4" dirty="0">
                <a:latin typeface="Calibri"/>
                <a:cs typeface="Calibri"/>
              </a:rPr>
              <a:t>i</a:t>
            </a:r>
            <a:r>
              <a:rPr sz="1000" b="1" dirty="0">
                <a:latin typeface="Calibri"/>
                <a:cs typeface="Calibri"/>
              </a:rPr>
              <a:t>g</a:t>
            </a:r>
            <a:r>
              <a:rPr sz="1000" b="1" spc="-4" dirty="0">
                <a:latin typeface="Calibri"/>
                <a:cs typeface="Calibri"/>
              </a:rPr>
              <a:t>uou</a:t>
            </a:r>
            <a:r>
              <a:rPr sz="1000" b="1" dirty="0">
                <a:latin typeface="Calibri"/>
                <a:cs typeface="Calibri"/>
              </a:rPr>
              <a:t>s</a:t>
            </a:r>
            <a:r>
              <a:rPr sz="1000" b="1" dirty="0">
                <a:latin typeface="Times New Roman"/>
                <a:cs typeface="Times New Roman"/>
              </a:rPr>
              <a:t> </a:t>
            </a:r>
            <a:r>
              <a:rPr sz="1000" b="1" spc="-4" dirty="0">
                <a:latin typeface="Calibri"/>
                <a:cs typeface="Calibri"/>
              </a:rPr>
              <a:t>de</a:t>
            </a:r>
            <a:r>
              <a:rPr sz="1000" b="1" dirty="0">
                <a:latin typeface="Calibri"/>
                <a:cs typeface="Calibri"/>
              </a:rPr>
              <a:t>t</a:t>
            </a:r>
            <a:r>
              <a:rPr sz="1000" b="1" spc="-4" dirty="0">
                <a:latin typeface="Calibri"/>
                <a:cs typeface="Calibri"/>
              </a:rPr>
              <a:t>e</a:t>
            </a:r>
            <a:r>
              <a:rPr sz="1000" b="1" spc="4" dirty="0">
                <a:latin typeface="Calibri"/>
                <a:cs typeface="Calibri"/>
              </a:rPr>
              <a:t>c</a:t>
            </a:r>
            <a:r>
              <a:rPr sz="1000" b="1" dirty="0">
                <a:latin typeface="Calibri"/>
                <a:cs typeface="Calibri"/>
              </a:rPr>
              <a:t>t</a:t>
            </a:r>
            <a:r>
              <a:rPr sz="1000" b="1" spc="4" dirty="0">
                <a:latin typeface="Calibri"/>
                <a:cs typeface="Calibri"/>
              </a:rPr>
              <a:t>i</a:t>
            </a:r>
            <a:r>
              <a:rPr sz="1000" b="1" spc="-4" dirty="0">
                <a:latin typeface="Calibri"/>
                <a:cs typeface="Calibri"/>
              </a:rPr>
              <a:t>o</a:t>
            </a:r>
            <a:r>
              <a:rPr sz="1000" b="1" dirty="0">
                <a:latin typeface="Calibri"/>
                <a:cs typeface="Calibri"/>
              </a:rPr>
              <a:t>n</a:t>
            </a:r>
            <a:r>
              <a:rPr sz="1000" b="1" spc="-35" dirty="0">
                <a:latin typeface="Times New Roman"/>
                <a:cs typeface="Times New Roman"/>
              </a:rPr>
              <a:t> </a:t>
            </a:r>
            <a:r>
              <a:rPr sz="1000" b="1" spc="-4" dirty="0">
                <a:latin typeface="Calibri"/>
                <a:cs typeface="Calibri"/>
              </a:rPr>
              <a:t>o</a:t>
            </a:r>
            <a:r>
              <a:rPr sz="1000" b="1" dirty="0">
                <a:latin typeface="Calibri"/>
                <a:cs typeface="Calibri"/>
              </a:rPr>
              <a:t>f</a:t>
            </a:r>
            <a:r>
              <a:rPr sz="1000" b="1" dirty="0">
                <a:latin typeface="Times New Roman"/>
                <a:cs typeface="Times New Roman"/>
              </a:rPr>
              <a:t> </a:t>
            </a:r>
            <a:r>
              <a:rPr sz="1000" b="1" spc="-4" dirty="0">
                <a:latin typeface="Calibri"/>
                <a:cs typeface="Calibri"/>
              </a:rPr>
              <a:t>h</a:t>
            </a:r>
            <a:r>
              <a:rPr sz="1000" b="1" spc="4" dirty="0">
                <a:latin typeface="Calibri"/>
                <a:cs typeface="Calibri"/>
              </a:rPr>
              <a:t>y</a:t>
            </a:r>
            <a:r>
              <a:rPr sz="1000" b="1" spc="-4" dirty="0">
                <a:latin typeface="Calibri"/>
                <a:cs typeface="Calibri"/>
              </a:rPr>
              <a:t>d</a:t>
            </a:r>
            <a:r>
              <a:rPr sz="1000" b="1" dirty="0">
                <a:latin typeface="Calibri"/>
                <a:cs typeface="Calibri"/>
              </a:rPr>
              <a:t>r</a:t>
            </a:r>
            <a:r>
              <a:rPr sz="1000" b="1" spc="-4" dirty="0">
                <a:latin typeface="Calibri"/>
                <a:cs typeface="Calibri"/>
              </a:rPr>
              <a:t>o</a:t>
            </a:r>
            <a:r>
              <a:rPr sz="1000" b="1" dirty="0">
                <a:latin typeface="Calibri"/>
                <a:cs typeface="Calibri"/>
              </a:rPr>
              <a:t>g</a:t>
            </a:r>
            <a:r>
              <a:rPr sz="1000" b="1" spc="-4" dirty="0">
                <a:latin typeface="Calibri"/>
                <a:cs typeface="Calibri"/>
              </a:rPr>
              <a:t>e</a:t>
            </a:r>
            <a:r>
              <a:rPr sz="1000" b="1" dirty="0">
                <a:latin typeface="Calibri"/>
                <a:cs typeface="Calibri"/>
              </a:rPr>
              <a:t>n</a:t>
            </a:r>
            <a:endParaRPr sz="1000">
              <a:latin typeface="Calibri"/>
              <a:cs typeface="Calibri"/>
            </a:endParaRPr>
          </a:p>
        </p:txBody>
      </p:sp>
      <p:sp>
        <p:nvSpPr>
          <p:cNvPr id="14" name="object 14"/>
          <p:cNvSpPr txBox="1"/>
          <p:nvPr/>
        </p:nvSpPr>
        <p:spPr>
          <a:xfrm>
            <a:off x="4364279" y="5128631"/>
            <a:ext cx="2516772" cy="507831"/>
          </a:xfrm>
          <a:prstGeom prst="rect">
            <a:avLst/>
          </a:prstGeom>
          <a:solidFill>
            <a:srgbClr val="F2DCDB"/>
          </a:solidFill>
        </p:spPr>
        <p:txBody>
          <a:bodyPr vert="horz" wrap="square" lIns="0" tIns="0" rIns="0" bIns="0" rtlCol="0" anchor="t">
            <a:spAutoFit/>
          </a:bodyPr>
          <a:lstStyle/>
          <a:p>
            <a:pPr marL="232172" marR="151998" indent="-150884">
              <a:buFont typeface="Helvetica"/>
              <a:buChar char="•"/>
              <a:tabLst>
                <a:tab pos="232729" algn="l"/>
              </a:tabLst>
            </a:pPr>
            <a:r>
              <a:rPr sz="1100" dirty="0">
                <a:latin typeface="Calibri"/>
                <a:cs typeface="Calibri"/>
              </a:rPr>
              <a:t>S</a:t>
            </a:r>
            <a:r>
              <a:rPr sz="1100" spc="-9" dirty="0">
                <a:latin typeface="Calibri"/>
                <a:cs typeface="Calibri"/>
              </a:rPr>
              <a:t>c</a:t>
            </a:r>
            <a:r>
              <a:rPr sz="1100" spc="4" dirty="0">
                <a:latin typeface="Calibri"/>
                <a:cs typeface="Calibri"/>
              </a:rPr>
              <a:t>h</a:t>
            </a:r>
            <a:r>
              <a:rPr sz="1100" spc="-26" dirty="0">
                <a:latin typeface="Calibri"/>
                <a:cs typeface="Calibri"/>
              </a:rPr>
              <a:t>r</a:t>
            </a:r>
            <a:r>
              <a:rPr sz="1100" dirty="0">
                <a:latin typeface="Calibri"/>
                <a:cs typeface="Calibri"/>
              </a:rPr>
              <a:t>o</a:t>
            </a:r>
            <a:r>
              <a:rPr sz="1100" spc="-9" dirty="0">
                <a:latin typeface="Calibri"/>
                <a:cs typeface="Calibri"/>
              </a:rPr>
              <a:t>e</a:t>
            </a:r>
            <a:r>
              <a:rPr sz="1100" spc="4" dirty="0">
                <a:latin typeface="Calibri"/>
                <a:cs typeface="Calibri"/>
              </a:rPr>
              <a:t>d</a:t>
            </a:r>
            <a:r>
              <a:rPr sz="1100" spc="-4" dirty="0">
                <a:latin typeface="Calibri"/>
                <a:cs typeface="Calibri"/>
              </a:rPr>
              <a:t>er</a:t>
            </a:r>
            <a:r>
              <a:rPr sz="1100" spc="-44" dirty="0">
                <a:latin typeface="Times New Roman"/>
                <a:cs typeface="Times New Roman"/>
              </a:rPr>
              <a:t> </a:t>
            </a:r>
            <a:r>
              <a:rPr sz="1100" dirty="0">
                <a:latin typeface="Calibri"/>
                <a:cs typeface="Calibri"/>
              </a:rPr>
              <a:t>S</a:t>
            </a:r>
            <a:r>
              <a:rPr lang="en-US" sz="1100" dirty="0">
                <a:latin typeface="Calibri"/>
                <a:cs typeface="Calibri"/>
              </a:rPr>
              <a:t>.</a:t>
            </a:r>
            <a:r>
              <a:rPr sz="1100" spc="-18" dirty="0">
                <a:latin typeface="Calibri"/>
                <a:cs typeface="Calibri"/>
              </a:rPr>
              <a:t>e</a:t>
            </a:r>
            <a:r>
              <a:rPr sz="1100" spc="-4" dirty="0">
                <a:latin typeface="Calibri"/>
                <a:cs typeface="Calibri"/>
              </a:rPr>
              <a:t>t</a:t>
            </a:r>
            <a:r>
              <a:rPr sz="1100" spc="-26" dirty="0">
                <a:latin typeface="Times New Roman"/>
                <a:cs typeface="Times New Roman"/>
              </a:rPr>
              <a:t> </a:t>
            </a:r>
            <a:r>
              <a:rPr sz="1100" dirty="0">
                <a:latin typeface="Calibri"/>
                <a:cs typeface="Calibri"/>
              </a:rPr>
              <a:t>al.</a:t>
            </a:r>
            <a:r>
              <a:rPr sz="1100" spc="-26" dirty="0">
                <a:latin typeface="Times New Roman"/>
                <a:cs typeface="Times New Roman"/>
              </a:rPr>
              <a:t> </a:t>
            </a:r>
            <a:r>
              <a:rPr sz="1100" spc="-4" dirty="0">
                <a:latin typeface="Calibri"/>
                <a:cs typeface="Calibri"/>
              </a:rPr>
              <a:t>(</a:t>
            </a:r>
            <a:r>
              <a:rPr sz="1100" spc="-9" dirty="0">
                <a:latin typeface="Calibri"/>
                <a:cs typeface="Calibri"/>
              </a:rPr>
              <a:t>2014</a:t>
            </a:r>
            <a:r>
              <a:rPr sz="1100" dirty="0">
                <a:latin typeface="Calibri"/>
                <a:cs typeface="Calibri"/>
              </a:rPr>
              <a:t>)</a:t>
            </a:r>
            <a:r>
              <a:rPr sz="1100" spc="-18" dirty="0">
                <a:latin typeface="Times New Roman"/>
                <a:cs typeface="Times New Roman"/>
              </a:rPr>
              <a:t> </a:t>
            </a:r>
            <a:r>
              <a:rPr sz="1100" dirty="0">
                <a:latin typeface="Calibri"/>
                <a:cs typeface="Calibri"/>
              </a:rPr>
              <a:t>Fi</a:t>
            </a:r>
            <a:r>
              <a:rPr sz="1100" spc="-26" dirty="0">
                <a:latin typeface="Calibri"/>
                <a:cs typeface="Calibri"/>
              </a:rPr>
              <a:t>r</a:t>
            </a:r>
            <a:r>
              <a:rPr sz="1100" spc="-13" dirty="0">
                <a:latin typeface="Calibri"/>
                <a:cs typeface="Calibri"/>
              </a:rPr>
              <a:t>s</a:t>
            </a:r>
            <a:r>
              <a:rPr sz="1100" spc="-4" dirty="0">
                <a:latin typeface="Calibri"/>
                <a:cs typeface="Calibri"/>
              </a:rPr>
              <a:t>t</a:t>
            </a:r>
            <a:r>
              <a:rPr sz="1100" spc="-26" dirty="0">
                <a:latin typeface="Times New Roman"/>
                <a:cs typeface="Times New Roman"/>
              </a:rPr>
              <a:t> </a:t>
            </a:r>
            <a:r>
              <a:rPr sz="1100" dirty="0">
                <a:latin typeface="Calibri"/>
                <a:cs typeface="Calibri"/>
              </a:rPr>
              <a:t>a</a:t>
            </a:r>
            <a:r>
              <a:rPr sz="1100" spc="4" dirty="0">
                <a:latin typeface="Calibri"/>
                <a:cs typeface="Calibri"/>
              </a:rPr>
              <a:t>n</a:t>
            </a:r>
            <a:r>
              <a:rPr sz="1100" dirty="0">
                <a:latin typeface="Calibri"/>
                <a:cs typeface="Calibri"/>
              </a:rPr>
              <a:t>al</a:t>
            </a:r>
            <a:r>
              <a:rPr sz="1100" spc="-22" dirty="0">
                <a:latin typeface="Calibri"/>
                <a:cs typeface="Calibri"/>
              </a:rPr>
              <a:t>y</a:t>
            </a:r>
            <a:r>
              <a:rPr sz="1100" spc="-4" dirty="0">
                <a:latin typeface="Calibri"/>
                <a:cs typeface="Calibri"/>
              </a:rPr>
              <a:t>s</a:t>
            </a:r>
            <a:r>
              <a:rPr sz="1100" dirty="0">
                <a:latin typeface="Calibri"/>
                <a:cs typeface="Calibri"/>
              </a:rPr>
              <a:t>is</a:t>
            </a:r>
            <a:r>
              <a:rPr sz="1100" spc="-26" dirty="0">
                <a:latin typeface="Times New Roman"/>
                <a:cs typeface="Times New Roman"/>
              </a:rPr>
              <a:t> </a:t>
            </a:r>
            <a:r>
              <a:rPr sz="1100" dirty="0">
                <a:latin typeface="Calibri"/>
                <a:cs typeface="Calibri"/>
              </a:rPr>
              <a:t>of</a:t>
            </a:r>
            <a:r>
              <a:rPr sz="1100" dirty="0">
                <a:latin typeface="Times New Roman"/>
                <a:cs typeface="Times New Roman"/>
              </a:rPr>
              <a:t> </a:t>
            </a:r>
            <a:r>
              <a:rPr sz="1100" dirty="0">
                <a:latin typeface="Calibri"/>
                <a:cs typeface="Calibri"/>
              </a:rPr>
              <a:t>t</a:t>
            </a:r>
            <a:r>
              <a:rPr sz="1100" spc="4" dirty="0">
                <a:latin typeface="Calibri"/>
                <a:cs typeface="Calibri"/>
              </a:rPr>
              <a:t>h</a:t>
            </a:r>
            <a:r>
              <a:rPr sz="1100" spc="-9" dirty="0">
                <a:latin typeface="Calibri"/>
                <a:cs typeface="Calibri"/>
              </a:rPr>
              <a:t>e</a:t>
            </a:r>
            <a:r>
              <a:rPr sz="1100" spc="-39" dirty="0">
                <a:latin typeface="Times New Roman"/>
                <a:cs typeface="Times New Roman"/>
              </a:rPr>
              <a:t> </a:t>
            </a:r>
            <a:r>
              <a:rPr sz="1100" spc="-18" dirty="0">
                <a:latin typeface="Calibri"/>
                <a:cs typeface="Calibri"/>
              </a:rPr>
              <a:t>h</a:t>
            </a:r>
            <a:r>
              <a:rPr sz="1100" spc="-22" dirty="0">
                <a:latin typeface="Calibri"/>
                <a:cs typeface="Calibri"/>
              </a:rPr>
              <a:t>y</a:t>
            </a:r>
            <a:r>
              <a:rPr sz="1100" spc="4" dirty="0">
                <a:latin typeface="Calibri"/>
                <a:cs typeface="Calibri"/>
              </a:rPr>
              <a:t>d</a:t>
            </a:r>
            <a:r>
              <a:rPr sz="1100" spc="-26" dirty="0">
                <a:latin typeface="Calibri"/>
                <a:cs typeface="Calibri"/>
              </a:rPr>
              <a:t>r</a:t>
            </a:r>
            <a:r>
              <a:rPr sz="1100" dirty="0">
                <a:latin typeface="Calibri"/>
                <a:cs typeface="Calibri"/>
              </a:rPr>
              <a:t>o</a:t>
            </a:r>
            <a:r>
              <a:rPr sz="1100" spc="-22" dirty="0">
                <a:latin typeface="Calibri"/>
                <a:cs typeface="Calibri"/>
              </a:rPr>
              <a:t>g</a:t>
            </a:r>
            <a:r>
              <a:rPr sz="1100" spc="-9" dirty="0">
                <a:latin typeface="Calibri"/>
                <a:cs typeface="Calibri"/>
              </a:rPr>
              <a:t>e</a:t>
            </a:r>
            <a:r>
              <a:rPr sz="1100" dirty="0">
                <a:latin typeface="Calibri"/>
                <a:cs typeface="Calibri"/>
              </a:rPr>
              <a:t>n</a:t>
            </a:r>
            <a:r>
              <a:rPr sz="1100" spc="-48" dirty="0">
                <a:latin typeface="Times New Roman"/>
                <a:cs typeface="Times New Roman"/>
              </a:rPr>
              <a:t> </a:t>
            </a:r>
            <a:r>
              <a:rPr sz="1100" spc="-4" dirty="0">
                <a:latin typeface="Calibri"/>
                <a:cs typeface="Calibri"/>
              </a:rPr>
              <a:t>s</a:t>
            </a:r>
            <a:r>
              <a:rPr sz="1100" dirty="0">
                <a:latin typeface="Calibri"/>
                <a:cs typeface="Calibri"/>
              </a:rPr>
              <a:t>i</a:t>
            </a:r>
            <a:r>
              <a:rPr sz="1100" spc="-13" dirty="0">
                <a:latin typeface="Calibri"/>
                <a:cs typeface="Calibri"/>
              </a:rPr>
              <a:t>g</a:t>
            </a:r>
            <a:r>
              <a:rPr sz="1100" spc="4" dirty="0">
                <a:latin typeface="Calibri"/>
                <a:cs typeface="Calibri"/>
              </a:rPr>
              <a:t>n</a:t>
            </a:r>
            <a:r>
              <a:rPr sz="1100" dirty="0">
                <a:latin typeface="Calibri"/>
                <a:cs typeface="Calibri"/>
              </a:rPr>
              <a:t>al</a:t>
            </a:r>
            <a:r>
              <a:rPr sz="1100" spc="-35" dirty="0">
                <a:latin typeface="Times New Roman"/>
                <a:cs typeface="Times New Roman"/>
              </a:rPr>
              <a:t> </a:t>
            </a:r>
            <a:r>
              <a:rPr sz="1100" dirty="0">
                <a:latin typeface="Calibri"/>
                <a:cs typeface="Calibri"/>
              </a:rPr>
              <a:t>in</a:t>
            </a:r>
            <a:r>
              <a:rPr sz="1100" spc="-31" dirty="0">
                <a:latin typeface="Times New Roman"/>
                <a:cs typeface="Times New Roman"/>
              </a:rPr>
              <a:t> </a:t>
            </a:r>
            <a:r>
              <a:rPr sz="1100" spc="-4" dirty="0">
                <a:latin typeface="Calibri"/>
                <a:cs typeface="Calibri"/>
              </a:rPr>
              <a:t>C</a:t>
            </a:r>
            <a:r>
              <a:rPr sz="1100" spc="4" dirty="0">
                <a:latin typeface="Calibri"/>
                <a:cs typeface="Calibri"/>
              </a:rPr>
              <a:t>h</a:t>
            </a:r>
            <a:r>
              <a:rPr sz="1100" spc="-9" dirty="0">
                <a:latin typeface="Calibri"/>
                <a:cs typeface="Calibri"/>
              </a:rPr>
              <a:t>em</a:t>
            </a:r>
            <a:r>
              <a:rPr sz="1100" spc="-4" dirty="0">
                <a:latin typeface="Calibri"/>
                <a:cs typeface="Calibri"/>
              </a:rPr>
              <a:t>C</a:t>
            </a:r>
            <a:r>
              <a:rPr sz="1100" dirty="0">
                <a:latin typeface="Calibri"/>
                <a:cs typeface="Calibri"/>
              </a:rPr>
              <a:t>a</a:t>
            </a:r>
            <a:r>
              <a:rPr sz="1100" spc="-9" dirty="0">
                <a:latin typeface="Calibri"/>
                <a:cs typeface="Calibri"/>
              </a:rPr>
              <a:t>m</a:t>
            </a:r>
            <a:r>
              <a:rPr sz="1100" spc="-22" dirty="0">
                <a:latin typeface="Times New Roman"/>
                <a:cs typeface="Times New Roman"/>
              </a:rPr>
              <a:t> </a:t>
            </a:r>
            <a:r>
              <a:rPr sz="1100" spc="-4" dirty="0">
                <a:latin typeface="Calibri"/>
                <a:cs typeface="Calibri"/>
              </a:rPr>
              <a:t>L</a:t>
            </a:r>
            <a:r>
              <a:rPr sz="1100" spc="-9" dirty="0">
                <a:latin typeface="Calibri"/>
                <a:cs typeface="Calibri"/>
              </a:rPr>
              <a:t>I</a:t>
            </a:r>
            <a:r>
              <a:rPr sz="1100" spc="-13" dirty="0">
                <a:latin typeface="Calibri"/>
                <a:cs typeface="Calibri"/>
              </a:rPr>
              <a:t>B</a:t>
            </a:r>
            <a:r>
              <a:rPr sz="1100" dirty="0">
                <a:latin typeface="Calibri"/>
                <a:cs typeface="Calibri"/>
              </a:rPr>
              <a:t>S</a:t>
            </a:r>
            <a:r>
              <a:rPr sz="1100" dirty="0">
                <a:latin typeface="Times New Roman"/>
                <a:cs typeface="Times New Roman"/>
              </a:rPr>
              <a:t> </a:t>
            </a:r>
            <a:r>
              <a:rPr sz="1100" spc="-4" dirty="0">
                <a:latin typeface="Calibri"/>
                <a:cs typeface="Calibri"/>
              </a:rPr>
              <a:t>s</a:t>
            </a:r>
            <a:r>
              <a:rPr sz="1100" spc="4" dirty="0">
                <a:latin typeface="Calibri"/>
                <a:cs typeface="Calibri"/>
              </a:rPr>
              <a:t>p</a:t>
            </a:r>
            <a:r>
              <a:rPr sz="1100" spc="-9" dirty="0">
                <a:latin typeface="Calibri"/>
                <a:cs typeface="Calibri"/>
              </a:rPr>
              <a:t>ec</a:t>
            </a:r>
            <a:r>
              <a:rPr sz="1100" dirty="0">
                <a:latin typeface="Calibri"/>
                <a:cs typeface="Calibri"/>
              </a:rPr>
              <a:t>t</a:t>
            </a:r>
            <a:r>
              <a:rPr sz="1100" spc="-26" dirty="0">
                <a:latin typeface="Calibri"/>
                <a:cs typeface="Calibri"/>
              </a:rPr>
              <a:t>r</a:t>
            </a:r>
            <a:r>
              <a:rPr sz="1100" dirty="0">
                <a:latin typeface="Calibri"/>
                <a:cs typeface="Calibri"/>
              </a:rPr>
              <a:t>a.</a:t>
            </a:r>
            <a:r>
              <a:rPr sz="1100" spc="-35" dirty="0">
                <a:latin typeface="Times New Roman"/>
                <a:cs typeface="Times New Roman"/>
              </a:rPr>
              <a:t> </a:t>
            </a:r>
            <a:r>
              <a:rPr sz="1100" spc="-9" dirty="0">
                <a:latin typeface="Calibri"/>
                <a:cs typeface="Calibri"/>
              </a:rPr>
              <a:t>I</a:t>
            </a:r>
            <a:r>
              <a:rPr sz="1100" spc="-22" dirty="0">
                <a:latin typeface="Calibri"/>
                <a:cs typeface="Calibri"/>
              </a:rPr>
              <a:t>c</a:t>
            </a:r>
            <a:r>
              <a:rPr sz="1100" dirty="0">
                <a:latin typeface="Calibri"/>
                <a:cs typeface="Calibri"/>
              </a:rPr>
              <a:t>a</a:t>
            </a:r>
            <a:r>
              <a:rPr sz="1100" spc="-4" dirty="0">
                <a:latin typeface="Calibri"/>
                <a:cs typeface="Calibri"/>
              </a:rPr>
              <a:t>r</a:t>
            </a:r>
            <a:r>
              <a:rPr sz="1100" spc="4" dirty="0">
                <a:latin typeface="Calibri"/>
                <a:cs typeface="Calibri"/>
              </a:rPr>
              <a:t>u</a:t>
            </a:r>
            <a:r>
              <a:rPr sz="1100" spc="-4" dirty="0">
                <a:latin typeface="Calibri"/>
                <a:cs typeface="Calibri"/>
              </a:rPr>
              <a:t>s,</a:t>
            </a:r>
            <a:r>
              <a:rPr sz="1100" spc="-22" dirty="0">
                <a:latin typeface="Times New Roman"/>
                <a:cs typeface="Times New Roman"/>
              </a:rPr>
              <a:t> </a:t>
            </a:r>
            <a:r>
              <a:rPr sz="1100" spc="-4" dirty="0">
                <a:latin typeface="Calibri"/>
                <a:cs typeface="Calibri"/>
              </a:rPr>
              <a:t>s</a:t>
            </a:r>
            <a:r>
              <a:rPr sz="1100" spc="4" dirty="0">
                <a:latin typeface="Calibri"/>
                <a:cs typeface="Calibri"/>
              </a:rPr>
              <a:t>ub</a:t>
            </a:r>
            <a:r>
              <a:rPr sz="1100" spc="-9" dirty="0">
                <a:latin typeface="Calibri"/>
                <a:cs typeface="Calibri"/>
              </a:rPr>
              <a:t>m</a:t>
            </a:r>
            <a:r>
              <a:rPr sz="1100" dirty="0">
                <a:latin typeface="Calibri"/>
                <a:cs typeface="Calibri"/>
              </a:rPr>
              <a:t>i</a:t>
            </a:r>
            <a:r>
              <a:rPr sz="1100" spc="-13" dirty="0">
                <a:latin typeface="Calibri"/>
                <a:cs typeface="Calibri"/>
              </a:rPr>
              <a:t>tt</a:t>
            </a:r>
            <a:r>
              <a:rPr sz="1100" spc="-9" dirty="0">
                <a:latin typeface="Calibri"/>
                <a:cs typeface="Calibri"/>
              </a:rPr>
              <a:t>ed</a:t>
            </a:r>
            <a:r>
              <a:rPr sz="1100" dirty="0">
                <a:latin typeface="Calibri"/>
                <a:cs typeface="Calibri"/>
              </a:rPr>
              <a:t>.</a:t>
            </a:r>
          </a:p>
        </p:txBody>
      </p:sp>
      <p:pic>
        <p:nvPicPr>
          <p:cNvPr id="16" name="Pictur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949264" y="2519354"/>
            <a:ext cx="2194736" cy="3249291"/>
          </a:xfrm>
          <a:prstGeom prst="rect">
            <a:avLst/>
          </a:prstGeom>
        </p:spPr>
      </p:pic>
      <p:cxnSp>
        <p:nvCxnSpPr>
          <p:cNvPr id="18" name="Straight Arrow Connector 17"/>
          <p:cNvCxnSpPr/>
          <p:nvPr/>
        </p:nvCxnSpPr>
        <p:spPr>
          <a:xfrm>
            <a:off x="7825780" y="2767263"/>
            <a:ext cx="1" cy="2643205"/>
          </a:xfrm>
          <a:prstGeom prst="straightConnector1">
            <a:avLst/>
          </a:prstGeom>
          <a:ln>
            <a:solidFill>
              <a:srgbClr val="FF0000"/>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a:off x="7946189" y="2864489"/>
            <a:ext cx="317278" cy="0"/>
          </a:xfrm>
          <a:prstGeom prst="line">
            <a:avLst/>
          </a:prstGeom>
          <a:ln w="12700" cmpd="sng">
            <a:solidFill>
              <a:schemeClr val="tx1"/>
            </a:solidFill>
          </a:ln>
        </p:spPr>
        <p:style>
          <a:lnRef idx="2">
            <a:schemeClr val="accent1"/>
          </a:lnRef>
          <a:fillRef idx="0">
            <a:schemeClr val="accent1"/>
          </a:fillRef>
          <a:effectRef idx="1">
            <a:schemeClr val="accent1"/>
          </a:effectRef>
          <a:fontRef idx="minor">
            <a:schemeClr val="tx1"/>
          </a:fontRef>
        </p:style>
      </p:cxnSp>
      <p:sp>
        <p:nvSpPr>
          <p:cNvPr id="22" name="TextBox 21"/>
          <p:cNvSpPr txBox="1"/>
          <p:nvPr/>
        </p:nvSpPr>
        <p:spPr>
          <a:xfrm>
            <a:off x="7820080" y="2720000"/>
            <a:ext cx="513031" cy="184666"/>
          </a:xfrm>
          <a:prstGeom prst="rect">
            <a:avLst/>
          </a:prstGeom>
          <a:noFill/>
        </p:spPr>
        <p:txBody>
          <a:bodyPr wrap="none" rtlCol="0">
            <a:spAutoFit/>
          </a:bodyPr>
          <a:lstStyle/>
          <a:p>
            <a:r>
              <a:rPr lang="en-US" sz="600"/>
              <a:t>Stimson ss</a:t>
            </a:r>
          </a:p>
        </p:txBody>
      </p:sp>
    </p:spTree>
    <p:extLst>
      <p:ext uri="{BB962C8B-B14F-4D97-AF65-F5344CB8AC3E}">
        <p14:creationId xmlns:p14="http://schemas.microsoft.com/office/powerpoint/2010/main" val="191851905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object 2"/>
          <p:cNvSpPr/>
          <p:nvPr/>
        </p:nvSpPr>
        <p:spPr>
          <a:xfrm>
            <a:off x="7090515" y="395573"/>
            <a:ext cx="1301879" cy="1272476"/>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3" name="object 3"/>
          <p:cNvSpPr/>
          <p:nvPr/>
        </p:nvSpPr>
        <p:spPr>
          <a:xfrm>
            <a:off x="939494" y="1273167"/>
            <a:ext cx="6280255" cy="0"/>
          </a:xfrm>
          <a:custGeom>
            <a:avLst/>
            <a:gdLst/>
            <a:ahLst/>
            <a:cxnLst/>
            <a:rect l="l" t="t" r="r" b="b"/>
            <a:pathLst>
              <a:path w="7344409">
                <a:moveTo>
                  <a:pt x="0" y="0"/>
                </a:moveTo>
                <a:lnTo>
                  <a:pt x="7344155" y="0"/>
                </a:lnTo>
              </a:path>
            </a:pathLst>
          </a:custGeom>
          <a:ln w="30225">
            <a:solidFill>
              <a:srgbClr val="986500"/>
            </a:solidFill>
          </a:ln>
        </p:spPr>
        <p:txBody>
          <a:bodyPr wrap="square" lIns="0" tIns="0" rIns="0" bIns="0" rtlCol="0"/>
          <a:lstStyle/>
          <a:p>
            <a:endParaRPr/>
          </a:p>
        </p:txBody>
      </p:sp>
      <p:sp>
        <p:nvSpPr>
          <p:cNvPr id="4" name="object 4"/>
          <p:cNvSpPr txBox="1">
            <a:spLocks noGrp="1"/>
          </p:cNvSpPr>
          <p:nvPr>
            <p:ph type="title"/>
          </p:nvPr>
        </p:nvSpPr>
        <p:spPr>
          <a:xfrm>
            <a:off x="457200" y="630696"/>
            <a:ext cx="8229600" cy="430887"/>
          </a:xfrm>
          <a:prstGeom prst="rect">
            <a:avLst/>
          </a:prstGeom>
        </p:spPr>
        <p:txBody>
          <a:bodyPr vert="horz" wrap="square" lIns="0" tIns="0" rIns="0" bIns="0" rtlCol="0">
            <a:spAutoFit/>
          </a:bodyPr>
          <a:lstStyle/>
          <a:p>
            <a:pPr marL="11135"/>
            <a:r>
              <a:rPr sz="2800" spc="-4" dirty="0"/>
              <a:t>C</a:t>
            </a:r>
            <a:r>
              <a:rPr sz="2800" dirty="0"/>
              <a:t>a-</a:t>
            </a:r>
            <a:r>
              <a:rPr sz="2800" spc="4" dirty="0"/>
              <a:t>s</a:t>
            </a:r>
            <a:r>
              <a:rPr sz="2800" spc="-4" dirty="0"/>
              <a:t>ul</a:t>
            </a:r>
            <a:r>
              <a:rPr sz="2800" spc="-48" dirty="0"/>
              <a:t>f</a:t>
            </a:r>
            <a:r>
              <a:rPr sz="2800" spc="-22" dirty="0"/>
              <a:t>a</a:t>
            </a:r>
            <a:r>
              <a:rPr sz="2800" spc="-39" dirty="0"/>
              <a:t>t</a:t>
            </a:r>
            <a:r>
              <a:rPr sz="2800" dirty="0"/>
              <a:t>e</a:t>
            </a:r>
            <a:r>
              <a:rPr sz="2800" spc="-100" dirty="0">
                <a:latin typeface="Times New Roman"/>
                <a:cs typeface="Times New Roman"/>
              </a:rPr>
              <a:t> </a:t>
            </a:r>
            <a:r>
              <a:rPr sz="2800" spc="-26" dirty="0"/>
              <a:t>v</a:t>
            </a:r>
            <a:r>
              <a:rPr sz="2800" spc="-9" dirty="0"/>
              <a:t>e</a:t>
            </a:r>
            <a:r>
              <a:rPr sz="2800" spc="-4" dirty="0"/>
              <a:t>in</a:t>
            </a:r>
            <a:r>
              <a:rPr sz="2800" spc="4" dirty="0"/>
              <a:t>s</a:t>
            </a:r>
            <a:r>
              <a:rPr sz="2800" dirty="0"/>
              <a:t>,</a:t>
            </a:r>
            <a:r>
              <a:rPr sz="2800" spc="-79" dirty="0">
                <a:latin typeface="Times New Roman"/>
                <a:cs typeface="Times New Roman"/>
              </a:rPr>
              <a:t> </a:t>
            </a:r>
            <a:r>
              <a:rPr sz="2800" spc="-48" dirty="0"/>
              <a:t>v</a:t>
            </a:r>
            <a:r>
              <a:rPr sz="2800" dirty="0"/>
              <a:t>a</a:t>
            </a:r>
            <a:r>
              <a:rPr sz="2800" spc="-4" dirty="0"/>
              <a:t>ri</a:t>
            </a:r>
            <a:r>
              <a:rPr sz="2800" dirty="0"/>
              <a:t>a</a:t>
            </a:r>
            <a:r>
              <a:rPr sz="2800" spc="-4" dirty="0"/>
              <a:t>bl</a:t>
            </a:r>
            <a:r>
              <a:rPr sz="2800" dirty="0"/>
              <a:t>e</a:t>
            </a:r>
            <a:r>
              <a:rPr sz="2800" spc="-100" dirty="0">
                <a:latin typeface="Times New Roman"/>
                <a:cs typeface="Times New Roman"/>
              </a:rPr>
              <a:t> </a:t>
            </a:r>
            <a:r>
              <a:rPr sz="2800" spc="-57" dirty="0"/>
              <a:t>h</a:t>
            </a:r>
            <a:r>
              <a:rPr sz="2800" spc="-39" dirty="0"/>
              <a:t>y</a:t>
            </a:r>
            <a:r>
              <a:rPr sz="2800" spc="-4" dirty="0"/>
              <a:t>d</a:t>
            </a:r>
            <a:r>
              <a:rPr sz="2800" spc="-66" dirty="0"/>
              <a:t>r</a:t>
            </a:r>
            <a:r>
              <a:rPr sz="2800" spc="-22" dirty="0"/>
              <a:t>a</a:t>
            </a:r>
            <a:r>
              <a:rPr sz="2800" spc="4" dirty="0"/>
              <a:t>t</a:t>
            </a:r>
            <a:r>
              <a:rPr sz="2800" spc="-4" dirty="0"/>
              <a:t>i</a:t>
            </a:r>
            <a:r>
              <a:rPr sz="2800" spc="4" dirty="0"/>
              <a:t>o</a:t>
            </a:r>
            <a:r>
              <a:rPr sz="2800" dirty="0"/>
              <a:t>n</a:t>
            </a:r>
            <a:endParaRPr sz="2800">
              <a:latin typeface="Times New Roman"/>
              <a:cs typeface="Times New Roman"/>
            </a:endParaRPr>
          </a:p>
        </p:txBody>
      </p:sp>
      <p:sp>
        <p:nvSpPr>
          <p:cNvPr id="5" name="object 5"/>
          <p:cNvSpPr txBox="1"/>
          <p:nvPr/>
        </p:nvSpPr>
        <p:spPr>
          <a:xfrm>
            <a:off x="192089" y="424360"/>
            <a:ext cx="6849574" cy="738664"/>
          </a:xfrm>
          <a:prstGeom prst="rect">
            <a:avLst/>
          </a:prstGeom>
        </p:spPr>
        <p:txBody>
          <a:bodyPr vert="horz" wrap="square" lIns="0" tIns="0" rIns="0" bIns="0" rtlCol="0">
            <a:spAutoFit/>
          </a:bodyPr>
          <a:lstStyle/>
          <a:p>
            <a:pPr marL="11135" marR="4454"/>
            <a:r>
              <a:rPr lang="en-US" sz="2400" spc="-9" dirty="0">
                <a:solidFill>
                  <a:srgbClr val="FFFFFF"/>
                </a:solidFill>
                <a:latin typeface="Calibri"/>
                <a:cs typeface="Calibri"/>
              </a:rPr>
              <a:t>Calcium sulfate veins, of variable hydration, are in all the sedimentary rocks along MSL’s traverse</a:t>
            </a:r>
            <a:r>
              <a:rPr sz="2400" spc="-53" dirty="0">
                <a:solidFill>
                  <a:srgbClr val="FFFFFF"/>
                </a:solidFill>
                <a:latin typeface="Times New Roman"/>
                <a:cs typeface="Times New Roman"/>
              </a:rPr>
              <a:t> </a:t>
            </a:r>
            <a:r>
              <a:rPr lang="en-US" sz="2400" spc="-9" dirty="0">
                <a:solidFill>
                  <a:srgbClr val="FFFFFF"/>
                </a:solidFill>
                <a:cs typeface="Calibri"/>
              </a:rPr>
              <a:t>so far </a:t>
            </a:r>
            <a:endParaRPr sz="2400" dirty="0">
              <a:latin typeface="Calibri"/>
              <a:cs typeface="Calibri"/>
            </a:endParaRPr>
          </a:p>
        </p:txBody>
      </p:sp>
      <p:sp>
        <p:nvSpPr>
          <p:cNvPr id="6" name="object 6"/>
          <p:cNvSpPr/>
          <p:nvPr/>
        </p:nvSpPr>
        <p:spPr>
          <a:xfrm>
            <a:off x="143219" y="1825576"/>
            <a:ext cx="4002725" cy="3748458"/>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7" name="object 7"/>
          <p:cNvSpPr/>
          <p:nvPr/>
        </p:nvSpPr>
        <p:spPr>
          <a:xfrm>
            <a:off x="4151406" y="2835411"/>
            <a:ext cx="3203223" cy="2076071"/>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8" name="object 8"/>
          <p:cNvSpPr txBox="1"/>
          <p:nvPr/>
        </p:nvSpPr>
        <p:spPr>
          <a:xfrm>
            <a:off x="5753018" y="3164476"/>
            <a:ext cx="901368" cy="572268"/>
          </a:xfrm>
          <a:prstGeom prst="rect">
            <a:avLst/>
          </a:prstGeom>
        </p:spPr>
        <p:txBody>
          <a:bodyPr vert="horz" wrap="square" lIns="0" tIns="0" rIns="0" bIns="0" rtlCol="0">
            <a:spAutoFit/>
          </a:bodyPr>
          <a:lstStyle/>
          <a:p>
            <a:pPr marL="105786" marR="4454" indent="-95207"/>
            <a:r>
              <a:rPr sz="1200" b="1" spc="-4" dirty="0">
                <a:latin typeface="Calibri"/>
                <a:cs typeface="Calibri"/>
              </a:rPr>
              <a:t>U</a:t>
            </a:r>
            <a:r>
              <a:rPr sz="1200" b="1" dirty="0">
                <a:latin typeface="Calibri"/>
                <a:cs typeface="Calibri"/>
              </a:rPr>
              <a:t>na</a:t>
            </a:r>
            <a:r>
              <a:rPr sz="1200" b="1" spc="-4" dirty="0">
                <a:latin typeface="Calibri"/>
                <a:cs typeface="Calibri"/>
              </a:rPr>
              <a:t>m</a:t>
            </a:r>
            <a:r>
              <a:rPr sz="1200" b="1" dirty="0">
                <a:latin typeface="Calibri"/>
                <a:cs typeface="Calibri"/>
              </a:rPr>
              <a:t>bi</a:t>
            </a:r>
            <a:r>
              <a:rPr sz="1200" b="1" spc="-9" dirty="0">
                <a:latin typeface="Calibri"/>
                <a:cs typeface="Calibri"/>
              </a:rPr>
              <a:t>g</a:t>
            </a:r>
            <a:r>
              <a:rPr sz="1200" b="1" dirty="0">
                <a:latin typeface="Calibri"/>
                <a:cs typeface="Calibri"/>
              </a:rPr>
              <a:t>uous</a:t>
            </a:r>
            <a:r>
              <a:rPr sz="1200" b="1" dirty="0">
                <a:latin typeface="Times New Roman"/>
                <a:cs typeface="Times New Roman"/>
              </a:rPr>
              <a:t> </a:t>
            </a:r>
            <a:r>
              <a:rPr sz="1200" b="1" dirty="0">
                <a:latin typeface="Calibri"/>
                <a:cs typeface="Calibri"/>
              </a:rPr>
              <a:t>d</a:t>
            </a:r>
            <a:r>
              <a:rPr sz="1200" b="1" spc="-13" dirty="0">
                <a:latin typeface="Calibri"/>
                <a:cs typeface="Calibri"/>
              </a:rPr>
              <a:t>e</a:t>
            </a:r>
            <a:r>
              <a:rPr sz="1200" b="1" spc="-9" dirty="0">
                <a:latin typeface="Calibri"/>
                <a:cs typeface="Calibri"/>
              </a:rPr>
              <a:t>t</a:t>
            </a:r>
            <a:r>
              <a:rPr sz="1200" b="1" dirty="0">
                <a:latin typeface="Calibri"/>
                <a:cs typeface="Calibri"/>
              </a:rPr>
              <a:t>e</a:t>
            </a:r>
            <a:r>
              <a:rPr sz="1200" b="1" spc="-4" dirty="0">
                <a:latin typeface="Calibri"/>
                <a:cs typeface="Calibri"/>
              </a:rPr>
              <a:t>c</a:t>
            </a:r>
            <a:r>
              <a:rPr sz="1200" b="1" spc="4" dirty="0">
                <a:latin typeface="Calibri"/>
                <a:cs typeface="Calibri"/>
              </a:rPr>
              <a:t>t</a:t>
            </a:r>
            <a:r>
              <a:rPr sz="1200" b="1" dirty="0">
                <a:latin typeface="Calibri"/>
                <a:cs typeface="Calibri"/>
              </a:rPr>
              <a:t>ion</a:t>
            </a:r>
            <a:r>
              <a:rPr sz="1200" b="1" dirty="0">
                <a:latin typeface="Times New Roman"/>
                <a:cs typeface="Times New Roman"/>
              </a:rPr>
              <a:t>  </a:t>
            </a:r>
            <a:r>
              <a:rPr sz="1200" b="1" dirty="0">
                <a:latin typeface="Calibri"/>
                <a:cs typeface="Calibri"/>
              </a:rPr>
              <a:t>of</a:t>
            </a:r>
            <a:r>
              <a:rPr sz="1200" b="1" spc="-48" dirty="0">
                <a:latin typeface="Times New Roman"/>
                <a:cs typeface="Times New Roman"/>
              </a:rPr>
              <a:t> </a:t>
            </a:r>
            <a:r>
              <a:rPr sz="1200" b="1" dirty="0">
                <a:latin typeface="Calibri"/>
                <a:cs typeface="Calibri"/>
              </a:rPr>
              <a:t>Ca</a:t>
            </a:r>
            <a:r>
              <a:rPr sz="1200" b="1" spc="-44" dirty="0">
                <a:latin typeface="Times New Roman"/>
                <a:cs typeface="Times New Roman"/>
              </a:rPr>
              <a:t> </a:t>
            </a:r>
            <a:r>
              <a:rPr sz="1200" b="1" dirty="0">
                <a:latin typeface="Calibri"/>
                <a:cs typeface="Calibri"/>
              </a:rPr>
              <a:t>and</a:t>
            </a:r>
            <a:r>
              <a:rPr sz="1200" b="1" spc="-53" dirty="0">
                <a:latin typeface="Times New Roman"/>
                <a:cs typeface="Times New Roman"/>
              </a:rPr>
              <a:t> </a:t>
            </a:r>
            <a:r>
              <a:rPr sz="1200" b="1" dirty="0">
                <a:latin typeface="Calibri"/>
                <a:cs typeface="Calibri"/>
              </a:rPr>
              <a:t>S</a:t>
            </a:r>
            <a:endParaRPr sz="1200">
              <a:latin typeface="Calibri"/>
              <a:cs typeface="Calibri"/>
            </a:endParaRPr>
          </a:p>
        </p:txBody>
      </p:sp>
      <p:sp>
        <p:nvSpPr>
          <p:cNvPr id="9" name="object 9"/>
          <p:cNvSpPr txBox="1"/>
          <p:nvPr/>
        </p:nvSpPr>
        <p:spPr>
          <a:xfrm>
            <a:off x="4156620" y="5065010"/>
            <a:ext cx="3195513" cy="507831"/>
          </a:xfrm>
          <a:prstGeom prst="rect">
            <a:avLst/>
          </a:prstGeom>
          <a:solidFill>
            <a:srgbClr val="F2DCDB"/>
          </a:solidFill>
        </p:spPr>
        <p:txBody>
          <a:bodyPr vert="horz" wrap="square" lIns="0" tIns="0" rIns="0" bIns="0" rtlCol="0">
            <a:spAutoFit/>
          </a:bodyPr>
          <a:lstStyle/>
          <a:p>
            <a:pPr marL="231059" marR="309006" indent="-150884">
              <a:buFont typeface="Helvetica"/>
              <a:buChar char="•"/>
              <a:tabLst>
                <a:tab pos="231615" algn="l"/>
              </a:tabLst>
            </a:pPr>
            <a:r>
              <a:rPr sz="1100" spc="-4" dirty="0">
                <a:latin typeface="Calibri"/>
                <a:cs typeface="Calibri"/>
              </a:rPr>
              <a:t>N</a:t>
            </a:r>
            <a:r>
              <a:rPr sz="1100" dirty="0">
                <a:latin typeface="Calibri"/>
                <a:cs typeface="Calibri"/>
              </a:rPr>
              <a:t>a</a:t>
            </a:r>
            <a:r>
              <a:rPr sz="1100" spc="-9" dirty="0">
                <a:latin typeface="Calibri"/>
                <a:cs typeface="Calibri"/>
              </a:rPr>
              <a:t>c</a:t>
            </a:r>
            <a:r>
              <a:rPr sz="1100" spc="4" dirty="0">
                <a:latin typeface="Calibri"/>
                <a:cs typeface="Calibri"/>
              </a:rPr>
              <a:t>h</a:t>
            </a:r>
            <a:r>
              <a:rPr sz="1100" dirty="0">
                <a:latin typeface="Calibri"/>
                <a:cs typeface="Calibri"/>
              </a:rPr>
              <a:t>on</a:t>
            </a:r>
            <a:r>
              <a:rPr sz="1100" spc="-39" dirty="0">
                <a:latin typeface="Times New Roman"/>
                <a:cs typeface="Times New Roman"/>
              </a:rPr>
              <a:t> </a:t>
            </a:r>
            <a:r>
              <a:rPr sz="1100" spc="-9" dirty="0">
                <a:latin typeface="Calibri"/>
                <a:cs typeface="Calibri"/>
              </a:rPr>
              <a:t>M</a:t>
            </a:r>
            <a:r>
              <a:rPr sz="1100" dirty="0">
                <a:latin typeface="Calibri"/>
                <a:cs typeface="Calibri"/>
              </a:rPr>
              <a:t>.</a:t>
            </a:r>
            <a:r>
              <a:rPr sz="1100" spc="-26" dirty="0">
                <a:latin typeface="Times New Roman"/>
                <a:cs typeface="Times New Roman"/>
              </a:rPr>
              <a:t> </a:t>
            </a:r>
            <a:r>
              <a:rPr sz="1100" spc="-18" dirty="0">
                <a:latin typeface="Calibri"/>
                <a:cs typeface="Calibri"/>
              </a:rPr>
              <a:t>e</a:t>
            </a:r>
            <a:r>
              <a:rPr sz="1100" spc="-4" dirty="0">
                <a:latin typeface="Calibri"/>
                <a:cs typeface="Calibri"/>
              </a:rPr>
              <a:t>t</a:t>
            </a:r>
            <a:r>
              <a:rPr sz="1100" spc="-26" dirty="0">
                <a:latin typeface="Times New Roman"/>
                <a:cs typeface="Times New Roman"/>
              </a:rPr>
              <a:t> </a:t>
            </a:r>
            <a:r>
              <a:rPr sz="1100" dirty="0">
                <a:latin typeface="Calibri"/>
                <a:cs typeface="Calibri"/>
              </a:rPr>
              <a:t>al.</a:t>
            </a:r>
            <a:r>
              <a:rPr sz="1100" spc="-26" dirty="0">
                <a:latin typeface="Times New Roman"/>
                <a:cs typeface="Times New Roman"/>
              </a:rPr>
              <a:t> </a:t>
            </a:r>
            <a:r>
              <a:rPr sz="1100" spc="-4" dirty="0">
                <a:latin typeface="Calibri"/>
                <a:cs typeface="Calibri"/>
              </a:rPr>
              <a:t>(</a:t>
            </a:r>
            <a:r>
              <a:rPr sz="1100" spc="-9" dirty="0">
                <a:latin typeface="Calibri"/>
                <a:cs typeface="Calibri"/>
              </a:rPr>
              <a:t>2013</a:t>
            </a:r>
            <a:r>
              <a:rPr sz="1100" dirty="0">
                <a:latin typeface="Calibri"/>
                <a:cs typeface="Calibri"/>
              </a:rPr>
              <a:t>)</a:t>
            </a:r>
            <a:r>
              <a:rPr sz="1100" spc="-18" dirty="0">
                <a:latin typeface="Times New Roman"/>
                <a:cs typeface="Times New Roman"/>
              </a:rPr>
              <a:t> </a:t>
            </a:r>
            <a:r>
              <a:rPr sz="1100" spc="-4" dirty="0">
                <a:latin typeface="Calibri"/>
                <a:cs typeface="Calibri"/>
              </a:rPr>
              <a:t>C</a:t>
            </a:r>
            <a:r>
              <a:rPr sz="1100" dirty="0">
                <a:latin typeface="Calibri"/>
                <a:cs typeface="Calibri"/>
              </a:rPr>
              <a:t>al</a:t>
            </a:r>
            <a:r>
              <a:rPr sz="1100" spc="-9" dirty="0">
                <a:latin typeface="Calibri"/>
                <a:cs typeface="Calibri"/>
              </a:rPr>
              <a:t>c</a:t>
            </a:r>
            <a:r>
              <a:rPr sz="1100" dirty="0">
                <a:latin typeface="Calibri"/>
                <a:cs typeface="Calibri"/>
              </a:rPr>
              <a:t>i</a:t>
            </a:r>
            <a:r>
              <a:rPr sz="1100" spc="4" dirty="0">
                <a:latin typeface="Calibri"/>
                <a:cs typeface="Calibri"/>
              </a:rPr>
              <a:t>u</a:t>
            </a:r>
            <a:r>
              <a:rPr sz="1100" spc="-9" dirty="0">
                <a:latin typeface="Calibri"/>
                <a:cs typeface="Calibri"/>
              </a:rPr>
              <a:t>m</a:t>
            </a:r>
            <a:r>
              <a:rPr sz="1100" spc="-22" dirty="0">
                <a:latin typeface="Times New Roman"/>
                <a:cs typeface="Times New Roman"/>
              </a:rPr>
              <a:t> </a:t>
            </a:r>
            <a:r>
              <a:rPr sz="1100" spc="-4" dirty="0">
                <a:latin typeface="Calibri"/>
                <a:cs typeface="Calibri"/>
              </a:rPr>
              <a:t>s</a:t>
            </a:r>
            <a:r>
              <a:rPr sz="1100" spc="4" dirty="0">
                <a:latin typeface="Calibri"/>
                <a:cs typeface="Calibri"/>
              </a:rPr>
              <a:t>u</a:t>
            </a:r>
            <a:r>
              <a:rPr sz="1100" dirty="0">
                <a:latin typeface="Calibri"/>
                <a:cs typeface="Calibri"/>
              </a:rPr>
              <a:t>l</a:t>
            </a:r>
            <a:r>
              <a:rPr sz="1100" spc="-18" dirty="0">
                <a:latin typeface="Calibri"/>
                <a:cs typeface="Calibri"/>
              </a:rPr>
              <a:t>f</a:t>
            </a:r>
            <a:r>
              <a:rPr sz="1100" spc="-13" dirty="0">
                <a:latin typeface="Calibri"/>
                <a:cs typeface="Calibri"/>
              </a:rPr>
              <a:t>at</a:t>
            </a:r>
            <a:r>
              <a:rPr sz="1100" spc="-9" dirty="0">
                <a:latin typeface="Calibri"/>
                <a:cs typeface="Calibri"/>
              </a:rPr>
              <a:t>e</a:t>
            </a:r>
            <a:r>
              <a:rPr sz="1100" spc="-39" dirty="0">
                <a:latin typeface="Times New Roman"/>
                <a:cs typeface="Times New Roman"/>
              </a:rPr>
              <a:t> </a:t>
            </a:r>
            <a:r>
              <a:rPr sz="1100" spc="-22" dirty="0">
                <a:latin typeface="Calibri"/>
                <a:cs typeface="Calibri"/>
              </a:rPr>
              <a:t>v</a:t>
            </a:r>
            <a:r>
              <a:rPr sz="1100" spc="-9" dirty="0">
                <a:latin typeface="Calibri"/>
                <a:cs typeface="Calibri"/>
              </a:rPr>
              <a:t>e</a:t>
            </a:r>
            <a:r>
              <a:rPr sz="1100" dirty="0">
                <a:latin typeface="Calibri"/>
                <a:cs typeface="Calibri"/>
              </a:rPr>
              <a:t>i</a:t>
            </a:r>
            <a:r>
              <a:rPr sz="1100" spc="4" dirty="0">
                <a:latin typeface="Calibri"/>
                <a:cs typeface="Calibri"/>
              </a:rPr>
              <a:t>n</a:t>
            </a:r>
            <a:r>
              <a:rPr sz="1100" dirty="0">
                <a:latin typeface="Calibri"/>
                <a:cs typeface="Calibri"/>
              </a:rPr>
              <a:t>s</a:t>
            </a:r>
            <a:r>
              <a:rPr sz="1100" dirty="0">
                <a:latin typeface="Times New Roman"/>
                <a:cs typeface="Times New Roman"/>
              </a:rPr>
              <a:t> </a:t>
            </a:r>
            <a:r>
              <a:rPr sz="1100" spc="-9" dirty="0">
                <a:latin typeface="Calibri"/>
                <a:cs typeface="Calibri"/>
              </a:rPr>
              <a:t>c</a:t>
            </a:r>
            <a:r>
              <a:rPr sz="1100" spc="4" dirty="0">
                <a:latin typeface="Calibri"/>
                <a:cs typeface="Calibri"/>
              </a:rPr>
              <a:t>h</a:t>
            </a:r>
            <a:r>
              <a:rPr sz="1100" dirty="0">
                <a:latin typeface="Calibri"/>
                <a:cs typeface="Calibri"/>
              </a:rPr>
              <a:t>a</a:t>
            </a:r>
            <a:r>
              <a:rPr sz="1100" spc="-26" dirty="0">
                <a:latin typeface="Calibri"/>
                <a:cs typeface="Calibri"/>
              </a:rPr>
              <a:t>r</a:t>
            </a:r>
            <a:r>
              <a:rPr sz="1100" dirty="0">
                <a:latin typeface="Calibri"/>
                <a:cs typeface="Calibri"/>
              </a:rPr>
              <a:t>a</a:t>
            </a:r>
            <a:r>
              <a:rPr sz="1100" spc="-9" dirty="0">
                <a:latin typeface="Calibri"/>
                <a:cs typeface="Calibri"/>
              </a:rPr>
              <a:t>c</a:t>
            </a:r>
            <a:r>
              <a:rPr sz="1100" spc="-13" dirty="0">
                <a:latin typeface="Calibri"/>
                <a:cs typeface="Calibri"/>
              </a:rPr>
              <a:t>t</a:t>
            </a:r>
            <a:r>
              <a:rPr sz="1100" spc="-4" dirty="0">
                <a:latin typeface="Calibri"/>
                <a:cs typeface="Calibri"/>
              </a:rPr>
              <a:t>er</a:t>
            </a:r>
            <a:r>
              <a:rPr sz="1100" dirty="0">
                <a:latin typeface="Calibri"/>
                <a:cs typeface="Calibri"/>
              </a:rPr>
              <a:t>i</a:t>
            </a:r>
            <a:r>
              <a:rPr sz="1100" spc="-18" dirty="0">
                <a:latin typeface="Calibri"/>
                <a:cs typeface="Calibri"/>
              </a:rPr>
              <a:t>z</a:t>
            </a:r>
            <a:r>
              <a:rPr sz="1100" spc="-9" dirty="0">
                <a:latin typeface="Calibri"/>
                <a:cs typeface="Calibri"/>
              </a:rPr>
              <a:t>e</a:t>
            </a:r>
            <a:r>
              <a:rPr sz="1100" dirty="0">
                <a:latin typeface="Calibri"/>
                <a:cs typeface="Calibri"/>
              </a:rPr>
              <a:t>d</a:t>
            </a:r>
            <a:r>
              <a:rPr sz="1100" spc="-48" dirty="0">
                <a:latin typeface="Times New Roman"/>
                <a:cs typeface="Times New Roman"/>
              </a:rPr>
              <a:t> </a:t>
            </a:r>
            <a:r>
              <a:rPr sz="1100" spc="4" dirty="0">
                <a:latin typeface="Calibri"/>
                <a:cs typeface="Calibri"/>
              </a:rPr>
              <a:t>b</a:t>
            </a:r>
            <a:r>
              <a:rPr sz="1100" spc="-9" dirty="0">
                <a:latin typeface="Calibri"/>
                <a:cs typeface="Calibri"/>
              </a:rPr>
              <a:t>y</a:t>
            </a:r>
            <a:r>
              <a:rPr sz="1100" spc="-48" dirty="0">
                <a:latin typeface="Times New Roman"/>
                <a:cs typeface="Times New Roman"/>
              </a:rPr>
              <a:t> </a:t>
            </a:r>
            <a:r>
              <a:rPr sz="1100" dirty="0">
                <a:latin typeface="Calibri"/>
                <a:cs typeface="Calibri"/>
              </a:rPr>
              <a:t>t</a:t>
            </a:r>
            <a:r>
              <a:rPr sz="1100" spc="4" dirty="0">
                <a:latin typeface="Calibri"/>
                <a:cs typeface="Calibri"/>
              </a:rPr>
              <a:t>h</a:t>
            </a:r>
            <a:r>
              <a:rPr sz="1100" spc="-9" dirty="0">
                <a:latin typeface="Calibri"/>
                <a:cs typeface="Calibri"/>
              </a:rPr>
              <a:t>e</a:t>
            </a:r>
            <a:r>
              <a:rPr sz="1100" spc="-39" dirty="0">
                <a:latin typeface="Times New Roman"/>
                <a:cs typeface="Times New Roman"/>
              </a:rPr>
              <a:t> </a:t>
            </a:r>
            <a:r>
              <a:rPr sz="1100" spc="-4">
                <a:latin typeface="Calibri"/>
                <a:cs typeface="Calibri"/>
              </a:rPr>
              <a:t>C</a:t>
            </a:r>
            <a:r>
              <a:rPr sz="1100" spc="4">
                <a:latin typeface="Calibri"/>
                <a:cs typeface="Calibri"/>
              </a:rPr>
              <a:t>h</a:t>
            </a:r>
            <a:r>
              <a:rPr sz="1100" spc="-9">
                <a:latin typeface="Calibri"/>
                <a:cs typeface="Calibri"/>
              </a:rPr>
              <a:t>em</a:t>
            </a:r>
            <a:r>
              <a:rPr sz="1100" spc="-4">
                <a:latin typeface="Calibri"/>
                <a:cs typeface="Calibri"/>
              </a:rPr>
              <a:t>C</a:t>
            </a:r>
            <a:r>
              <a:rPr sz="1100">
                <a:latin typeface="Calibri"/>
                <a:cs typeface="Calibri"/>
              </a:rPr>
              <a:t>a</a:t>
            </a:r>
            <a:r>
              <a:rPr sz="1100" spc="-9">
                <a:latin typeface="Calibri"/>
                <a:cs typeface="Calibri"/>
              </a:rPr>
              <a:t>m</a:t>
            </a:r>
            <a:r>
              <a:rPr sz="1100" spc="-22" dirty="0">
                <a:latin typeface="Times New Roman"/>
                <a:cs typeface="Times New Roman"/>
              </a:rPr>
              <a:t> </a:t>
            </a:r>
            <a:r>
              <a:rPr sz="1100" dirty="0">
                <a:latin typeface="Calibri"/>
                <a:cs typeface="Calibri"/>
              </a:rPr>
              <a:t>i</a:t>
            </a:r>
            <a:r>
              <a:rPr sz="1100" spc="4" dirty="0">
                <a:latin typeface="Calibri"/>
                <a:cs typeface="Calibri"/>
              </a:rPr>
              <a:t>n</a:t>
            </a:r>
            <a:r>
              <a:rPr sz="1100" spc="-13" dirty="0">
                <a:latin typeface="Calibri"/>
                <a:cs typeface="Calibri"/>
              </a:rPr>
              <a:t>s</a:t>
            </a:r>
            <a:r>
              <a:rPr sz="1100" dirty="0">
                <a:latin typeface="Calibri"/>
                <a:cs typeface="Calibri"/>
              </a:rPr>
              <a:t>t</a:t>
            </a:r>
            <a:r>
              <a:rPr sz="1100" spc="-4" dirty="0">
                <a:latin typeface="Calibri"/>
                <a:cs typeface="Calibri"/>
              </a:rPr>
              <a:t>r</a:t>
            </a:r>
            <a:r>
              <a:rPr sz="1100" spc="4" dirty="0">
                <a:latin typeface="Calibri"/>
                <a:cs typeface="Calibri"/>
              </a:rPr>
              <a:t>u</a:t>
            </a:r>
            <a:r>
              <a:rPr sz="1100" spc="-9" dirty="0">
                <a:latin typeface="Calibri"/>
                <a:cs typeface="Calibri"/>
              </a:rPr>
              <a:t>me</a:t>
            </a:r>
            <a:r>
              <a:rPr sz="1100" spc="-18" dirty="0">
                <a:latin typeface="Calibri"/>
                <a:cs typeface="Calibri"/>
              </a:rPr>
              <a:t>n</a:t>
            </a:r>
            <a:r>
              <a:rPr sz="1100" spc="-4" dirty="0">
                <a:latin typeface="Calibri"/>
                <a:cs typeface="Calibri"/>
              </a:rPr>
              <a:t>t</a:t>
            </a:r>
            <a:r>
              <a:rPr sz="1100" spc="-48" dirty="0">
                <a:latin typeface="Times New Roman"/>
                <a:cs typeface="Times New Roman"/>
              </a:rPr>
              <a:t> </a:t>
            </a:r>
            <a:r>
              <a:rPr sz="1100" spc="-13" dirty="0">
                <a:latin typeface="Calibri"/>
                <a:cs typeface="Calibri"/>
              </a:rPr>
              <a:t>a</a:t>
            </a:r>
            <a:r>
              <a:rPr sz="1100" spc="-4" dirty="0">
                <a:latin typeface="Calibri"/>
                <a:cs typeface="Calibri"/>
              </a:rPr>
              <a:t>t</a:t>
            </a:r>
            <a:r>
              <a:rPr sz="1100" spc="-26" dirty="0">
                <a:latin typeface="Times New Roman"/>
                <a:cs typeface="Times New Roman"/>
              </a:rPr>
              <a:t> </a:t>
            </a:r>
            <a:r>
              <a:rPr sz="1100" spc="-13" dirty="0">
                <a:latin typeface="Calibri"/>
                <a:cs typeface="Calibri"/>
              </a:rPr>
              <a:t>G</a:t>
            </a:r>
            <a:r>
              <a:rPr sz="1100" dirty="0">
                <a:latin typeface="Calibri"/>
                <a:cs typeface="Calibri"/>
              </a:rPr>
              <a:t>al</a:t>
            </a:r>
            <a:r>
              <a:rPr sz="1100" spc="-9" dirty="0">
                <a:latin typeface="Calibri"/>
                <a:cs typeface="Calibri"/>
              </a:rPr>
              <a:t>e</a:t>
            </a:r>
            <a:r>
              <a:rPr sz="1100" spc="-4" dirty="0">
                <a:latin typeface="Times New Roman"/>
                <a:cs typeface="Times New Roman"/>
              </a:rPr>
              <a:t> </a:t>
            </a:r>
            <a:r>
              <a:rPr sz="1100" spc="-9" dirty="0">
                <a:latin typeface="Calibri"/>
                <a:cs typeface="Calibri"/>
              </a:rPr>
              <a:t>c</a:t>
            </a:r>
            <a:r>
              <a:rPr sz="1100" spc="-26" dirty="0">
                <a:latin typeface="Calibri"/>
                <a:cs typeface="Calibri"/>
              </a:rPr>
              <a:t>r</a:t>
            </a:r>
            <a:r>
              <a:rPr sz="1100" spc="-13" dirty="0">
                <a:latin typeface="Calibri"/>
                <a:cs typeface="Calibri"/>
              </a:rPr>
              <a:t>at</a:t>
            </a:r>
            <a:r>
              <a:rPr sz="1100" spc="-9" dirty="0">
                <a:latin typeface="Calibri"/>
                <a:cs typeface="Calibri"/>
              </a:rPr>
              <a:t>e</a:t>
            </a:r>
            <a:r>
              <a:rPr sz="1100" spc="-100" dirty="0">
                <a:latin typeface="Calibri"/>
                <a:cs typeface="Calibri"/>
              </a:rPr>
              <a:t>r</a:t>
            </a:r>
            <a:r>
              <a:rPr sz="1100" spc="-4" dirty="0">
                <a:latin typeface="Calibri"/>
                <a:cs typeface="Calibri"/>
              </a:rPr>
              <a:t>,</a:t>
            </a:r>
            <a:r>
              <a:rPr sz="1100" spc="-31" dirty="0">
                <a:latin typeface="Times New Roman"/>
                <a:cs typeface="Times New Roman"/>
              </a:rPr>
              <a:t> </a:t>
            </a:r>
            <a:r>
              <a:rPr sz="1100" spc="-9" dirty="0">
                <a:latin typeface="Calibri"/>
                <a:cs typeface="Calibri"/>
              </a:rPr>
              <a:t>M</a:t>
            </a:r>
            <a:r>
              <a:rPr sz="1100" dirty="0">
                <a:latin typeface="Calibri"/>
                <a:cs typeface="Calibri"/>
              </a:rPr>
              <a:t>a</a:t>
            </a:r>
            <a:r>
              <a:rPr sz="1100" spc="-26" dirty="0">
                <a:latin typeface="Calibri"/>
                <a:cs typeface="Calibri"/>
              </a:rPr>
              <a:t>r</a:t>
            </a:r>
            <a:r>
              <a:rPr sz="1100" spc="-4" dirty="0">
                <a:latin typeface="Calibri"/>
                <a:cs typeface="Calibri"/>
              </a:rPr>
              <a:t>s</a:t>
            </a:r>
            <a:r>
              <a:rPr sz="1100" dirty="0">
                <a:latin typeface="Calibri"/>
                <a:cs typeface="Calibri"/>
              </a:rPr>
              <a:t>.</a:t>
            </a:r>
            <a:r>
              <a:rPr sz="1100" spc="-35" dirty="0">
                <a:latin typeface="Times New Roman"/>
                <a:cs typeface="Times New Roman"/>
              </a:rPr>
              <a:t> </a:t>
            </a:r>
            <a:r>
              <a:rPr sz="1100" spc="-18" dirty="0">
                <a:latin typeface="Calibri"/>
                <a:cs typeface="Calibri"/>
              </a:rPr>
              <a:t>J</a:t>
            </a:r>
            <a:r>
              <a:rPr sz="1100" dirty="0">
                <a:latin typeface="Calibri"/>
                <a:cs typeface="Calibri"/>
              </a:rPr>
              <a:t>.</a:t>
            </a:r>
            <a:r>
              <a:rPr sz="1100" spc="-18" dirty="0">
                <a:latin typeface="Times New Roman"/>
                <a:cs typeface="Times New Roman"/>
              </a:rPr>
              <a:t> </a:t>
            </a:r>
            <a:r>
              <a:rPr sz="1100" spc="-13" dirty="0">
                <a:latin typeface="Calibri"/>
                <a:cs typeface="Calibri"/>
              </a:rPr>
              <a:t>G</a:t>
            </a:r>
            <a:r>
              <a:rPr sz="1100" spc="-9" dirty="0">
                <a:latin typeface="Calibri"/>
                <a:cs typeface="Calibri"/>
              </a:rPr>
              <a:t>e</a:t>
            </a:r>
            <a:r>
              <a:rPr sz="1100" dirty="0">
                <a:latin typeface="Calibri"/>
                <a:cs typeface="Calibri"/>
              </a:rPr>
              <a:t>o</a:t>
            </a:r>
            <a:r>
              <a:rPr sz="1100" spc="4" dirty="0">
                <a:latin typeface="Calibri"/>
                <a:cs typeface="Calibri"/>
              </a:rPr>
              <a:t>p</a:t>
            </a:r>
            <a:r>
              <a:rPr sz="1100" spc="-18" dirty="0">
                <a:latin typeface="Calibri"/>
                <a:cs typeface="Calibri"/>
              </a:rPr>
              <a:t>h</a:t>
            </a:r>
            <a:r>
              <a:rPr sz="1100" spc="-22" dirty="0">
                <a:latin typeface="Calibri"/>
                <a:cs typeface="Calibri"/>
              </a:rPr>
              <a:t>y</a:t>
            </a:r>
            <a:r>
              <a:rPr sz="1100" spc="-4" dirty="0">
                <a:latin typeface="Calibri"/>
                <a:cs typeface="Calibri"/>
              </a:rPr>
              <a:t>s</a:t>
            </a:r>
            <a:r>
              <a:rPr sz="1100" dirty="0">
                <a:latin typeface="Calibri"/>
                <a:cs typeface="Calibri"/>
              </a:rPr>
              <a:t>.</a:t>
            </a:r>
            <a:r>
              <a:rPr sz="1100" spc="-35" dirty="0">
                <a:latin typeface="Times New Roman"/>
                <a:cs typeface="Times New Roman"/>
              </a:rPr>
              <a:t> </a:t>
            </a:r>
            <a:r>
              <a:rPr sz="1100" spc="-35" dirty="0">
                <a:latin typeface="Calibri"/>
                <a:cs typeface="Calibri"/>
              </a:rPr>
              <a:t>R</a:t>
            </a:r>
            <a:r>
              <a:rPr sz="1100" spc="-9" dirty="0">
                <a:latin typeface="Calibri"/>
                <a:cs typeface="Calibri"/>
              </a:rPr>
              <a:t>e</a:t>
            </a:r>
            <a:r>
              <a:rPr sz="1100" spc="-4" dirty="0">
                <a:latin typeface="Calibri"/>
                <a:cs typeface="Calibri"/>
              </a:rPr>
              <a:t>s.,</a:t>
            </a:r>
            <a:r>
              <a:rPr sz="1100" spc="-13" dirty="0">
                <a:latin typeface="Times New Roman"/>
                <a:cs typeface="Times New Roman"/>
              </a:rPr>
              <a:t> </a:t>
            </a:r>
            <a:r>
              <a:rPr sz="1100" dirty="0">
                <a:latin typeface="Calibri"/>
                <a:cs typeface="Calibri"/>
              </a:rPr>
              <a:t>a</a:t>
            </a:r>
            <a:r>
              <a:rPr sz="1100" spc="-9" dirty="0">
                <a:latin typeface="Calibri"/>
                <a:cs typeface="Calibri"/>
              </a:rPr>
              <a:t>cce</a:t>
            </a:r>
            <a:r>
              <a:rPr sz="1100" spc="4" dirty="0">
                <a:latin typeface="Calibri"/>
                <a:cs typeface="Calibri"/>
              </a:rPr>
              <a:t>p</a:t>
            </a:r>
            <a:r>
              <a:rPr sz="1100" spc="-13" dirty="0">
                <a:latin typeface="Calibri"/>
                <a:cs typeface="Calibri"/>
              </a:rPr>
              <a:t>t</a:t>
            </a:r>
            <a:r>
              <a:rPr sz="1100" spc="-9" dirty="0">
                <a:latin typeface="Calibri"/>
                <a:cs typeface="Calibri"/>
              </a:rPr>
              <a:t>e</a:t>
            </a:r>
            <a:r>
              <a:rPr sz="1100" spc="4" dirty="0">
                <a:latin typeface="Calibri"/>
                <a:cs typeface="Calibri"/>
              </a:rPr>
              <a:t>d</a:t>
            </a:r>
            <a:r>
              <a:rPr sz="1100" dirty="0">
                <a:latin typeface="Calibri"/>
                <a:cs typeface="Calibri"/>
              </a:rPr>
              <a:t>.</a:t>
            </a:r>
            <a:endParaRPr sz="1100">
              <a:latin typeface="Calibri"/>
              <a:cs typeface="Calibri"/>
            </a:endParaRPr>
          </a:p>
        </p:txBody>
      </p:sp>
      <p:sp>
        <p:nvSpPr>
          <p:cNvPr id="10" name="object 10"/>
          <p:cNvSpPr txBox="1"/>
          <p:nvPr/>
        </p:nvSpPr>
        <p:spPr>
          <a:xfrm>
            <a:off x="212863" y="5705425"/>
            <a:ext cx="3943757" cy="184666"/>
          </a:xfrm>
          <a:prstGeom prst="rect">
            <a:avLst/>
          </a:prstGeom>
          <a:solidFill>
            <a:srgbClr val="FFFFFF"/>
          </a:solidFill>
        </p:spPr>
        <p:txBody>
          <a:bodyPr vert="horz" wrap="square" lIns="0" tIns="0" rIns="0" bIns="0" rtlCol="0">
            <a:spAutoFit/>
          </a:bodyPr>
          <a:lstStyle/>
          <a:p>
            <a:pPr marL="723798"/>
            <a:r>
              <a:rPr sz="1200" b="1" dirty="0">
                <a:latin typeface="Calibri"/>
                <a:cs typeface="Calibri"/>
              </a:rPr>
              <a:t>Che</a:t>
            </a:r>
            <a:r>
              <a:rPr sz="1200" b="1" spc="-4" dirty="0">
                <a:latin typeface="Calibri"/>
                <a:cs typeface="Calibri"/>
              </a:rPr>
              <a:t>m</a:t>
            </a:r>
            <a:r>
              <a:rPr sz="1200" b="1" dirty="0">
                <a:latin typeface="Calibri"/>
                <a:cs typeface="Calibri"/>
              </a:rPr>
              <a:t>o</a:t>
            </a:r>
            <a:r>
              <a:rPr sz="1200" b="1" spc="-9" dirty="0">
                <a:latin typeface="Calibri"/>
                <a:cs typeface="Calibri"/>
              </a:rPr>
              <a:t>s</a:t>
            </a:r>
            <a:r>
              <a:rPr sz="1200" b="1" spc="4" dirty="0">
                <a:latin typeface="Calibri"/>
                <a:cs typeface="Calibri"/>
              </a:rPr>
              <a:t>t</a:t>
            </a:r>
            <a:r>
              <a:rPr sz="1200" b="1" spc="-31" dirty="0">
                <a:latin typeface="Calibri"/>
                <a:cs typeface="Calibri"/>
              </a:rPr>
              <a:t>r</a:t>
            </a:r>
            <a:r>
              <a:rPr sz="1200" b="1" spc="-22" dirty="0">
                <a:latin typeface="Calibri"/>
                <a:cs typeface="Calibri"/>
              </a:rPr>
              <a:t>a</a:t>
            </a:r>
            <a:r>
              <a:rPr sz="1200" b="1" spc="4" dirty="0">
                <a:latin typeface="Calibri"/>
                <a:cs typeface="Calibri"/>
              </a:rPr>
              <a:t>t</a:t>
            </a:r>
            <a:r>
              <a:rPr sz="1200" b="1" dirty="0">
                <a:latin typeface="Calibri"/>
                <a:cs typeface="Calibri"/>
              </a:rPr>
              <a:t>i</a:t>
            </a:r>
            <a:r>
              <a:rPr sz="1200" b="1" spc="-9" dirty="0">
                <a:latin typeface="Calibri"/>
                <a:cs typeface="Calibri"/>
              </a:rPr>
              <a:t>g</a:t>
            </a:r>
            <a:r>
              <a:rPr sz="1200" b="1" spc="-31" dirty="0">
                <a:latin typeface="Calibri"/>
                <a:cs typeface="Calibri"/>
              </a:rPr>
              <a:t>r</a:t>
            </a:r>
            <a:r>
              <a:rPr sz="1200" b="1" spc="-9" dirty="0">
                <a:latin typeface="Calibri"/>
                <a:cs typeface="Calibri"/>
              </a:rPr>
              <a:t>a</a:t>
            </a:r>
            <a:r>
              <a:rPr sz="1200" b="1" dirty="0">
                <a:latin typeface="Calibri"/>
                <a:cs typeface="Calibri"/>
              </a:rPr>
              <a:t>p</a:t>
            </a:r>
            <a:r>
              <a:rPr sz="1200" b="1" spc="-31" dirty="0">
                <a:latin typeface="Calibri"/>
                <a:cs typeface="Calibri"/>
              </a:rPr>
              <a:t>h</a:t>
            </a:r>
            <a:r>
              <a:rPr sz="1200" b="1" dirty="0">
                <a:latin typeface="Calibri"/>
                <a:cs typeface="Calibri"/>
              </a:rPr>
              <a:t>y</a:t>
            </a:r>
            <a:r>
              <a:rPr sz="1200" b="1" spc="-61" dirty="0">
                <a:latin typeface="Times New Roman"/>
                <a:cs typeface="Times New Roman"/>
              </a:rPr>
              <a:t> </a:t>
            </a:r>
            <a:r>
              <a:rPr sz="1200" b="1" spc="-4" dirty="0">
                <a:latin typeface="Calibri"/>
                <a:cs typeface="Calibri"/>
              </a:rPr>
              <a:t>w</a:t>
            </a:r>
            <a:r>
              <a:rPr sz="1200" b="1" dirty="0">
                <a:latin typeface="Calibri"/>
                <a:cs typeface="Calibri"/>
              </a:rPr>
              <a:t>i</a:t>
            </a:r>
            <a:r>
              <a:rPr sz="1200" b="1" spc="4" dirty="0">
                <a:latin typeface="Calibri"/>
                <a:cs typeface="Calibri"/>
              </a:rPr>
              <a:t>t</a:t>
            </a:r>
            <a:r>
              <a:rPr sz="1200" b="1" dirty="0">
                <a:latin typeface="Calibri"/>
                <a:cs typeface="Calibri"/>
              </a:rPr>
              <a:t>h</a:t>
            </a:r>
            <a:r>
              <a:rPr sz="1200" b="1" spc="-53" dirty="0">
                <a:latin typeface="Times New Roman"/>
                <a:cs typeface="Times New Roman"/>
              </a:rPr>
              <a:t> </a:t>
            </a:r>
            <a:r>
              <a:rPr sz="1200" b="1" dirty="0">
                <a:latin typeface="Calibri"/>
                <a:cs typeface="Calibri"/>
              </a:rPr>
              <a:t>Che</a:t>
            </a:r>
            <a:r>
              <a:rPr sz="1200" b="1" spc="-4" dirty="0">
                <a:latin typeface="Calibri"/>
                <a:cs typeface="Calibri"/>
              </a:rPr>
              <a:t>m</a:t>
            </a:r>
            <a:r>
              <a:rPr sz="1200" b="1" dirty="0">
                <a:latin typeface="Calibri"/>
                <a:cs typeface="Calibri"/>
              </a:rPr>
              <a:t>Cam</a:t>
            </a:r>
            <a:r>
              <a:rPr sz="1200" b="1" spc="-70" dirty="0">
                <a:latin typeface="Times New Roman"/>
                <a:cs typeface="Times New Roman"/>
              </a:rPr>
              <a:t> </a:t>
            </a:r>
            <a:r>
              <a:rPr sz="1200" b="1" dirty="0">
                <a:latin typeface="Calibri"/>
                <a:cs typeface="Calibri"/>
              </a:rPr>
              <a:t>laser</a:t>
            </a:r>
            <a:endParaRPr sz="1200" dirty="0">
              <a:latin typeface="Calibri"/>
              <a:cs typeface="Calibri"/>
            </a:endParaRPr>
          </a:p>
        </p:txBody>
      </p:sp>
      <p:pic>
        <p:nvPicPr>
          <p:cNvPr id="12" name="Picture 1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949264" y="2519354"/>
            <a:ext cx="2194736" cy="3249291"/>
          </a:xfrm>
          <a:prstGeom prst="rect">
            <a:avLst/>
          </a:prstGeom>
        </p:spPr>
      </p:pic>
      <p:cxnSp>
        <p:nvCxnSpPr>
          <p:cNvPr id="13" name="Straight Arrow Connector 12"/>
          <p:cNvCxnSpPr/>
          <p:nvPr/>
        </p:nvCxnSpPr>
        <p:spPr>
          <a:xfrm>
            <a:off x="7825780" y="2767263"/>
            <a:ext cx="1" cy="2643205"/>
          </a:xfrm>
          <a:prstGeom prst="straightConnector1">
            <a:avLst/>
          </a:prstGeom>
          <a:ln>
            <a:solidFill>
              <a:srgbClr val="FF0000"/>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7946189" y="2864489"/>
            <a:ext cx="317278" cy="0"/>
          </a:xfrm>
          <a:prstGeom prst="line">
            <a:avLst/>
          </a:prstGeom>
          <a:ln w="12700" cmpd="sng">
            <a:solidFill>
              <a:schemeClr val="tx1"/>
            </a:solidFill>
          </a:ln>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7820080" y="2720000"/>
            <a:ext cx="513031" cy="184666"/>
          </a:xfrm>
          <a:prstGeom prst="rect">
            <a:avLst/>
          </a:prstGeom>
          <a:noFill/>
        </p:spPr>
        <p:txBody>
          <a:bodyPr wrap="none" rtlCol="0">
            <a:spAutoFit/>
          </a:bodyPr>
          <a:lstStyle/>
          <a:p>
            <a:r>
              <a:rPr lang="en-US" sz="600"/>
              <a:t>Stimson ss</a:t>
            </a:r>
          </a:p>
        </p:txBody>
      </p:sp>
    </p:spTree>
    <p:extLst>
      <p:ext uri="{BB962C8B-B14F-4D97-AF65-F5344CB8AC3E}">
        <p14:creationId xmlns:p14="http://schemas.microsoft.com/office/powerpoint/2010/main" val="227982384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object 2"/>
          <p:cNvSpPr/>
          <p:nvPr/>
        </p:nvSpPr>
        <p:spPr>
          <a:xfrm>
            <a:off x="7090515" y="395573"/>
            <a:ext cx="1301879" cy="1272476"/>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3" name="object 3"/>
          <p:cNvSpPr/>
          <p:nvPr/>
        </p:nvSpPr>
        <p:spPr>
          <a:xfrm>
            <a:off x="939494" y="1273167"/>
            <a:ext cx="6280255" cy="0"/>
          </a:xfrm>
          <a:custGeom>
            <a:avLst/>
            <a:gdLst/>
            <a:ahLst/>
            <a:cxnLst/>
            <a:rect l="l" t="t" r="r" b="b"/>
            <a:pathLst>
              <a:path w="7344409">
                <a:moveTo>
                  <a:pt x="0" y="0"/>
                </a:moveTo>
                <a:lnTo>
                  <a:pt x="7344155" y="0"/>
                </a:lnTo>
              </a:path>
            </a:pathLst>
          </a:custGeom>
          <a:ln w="30225">
            <a:solidFill>
              <a:srgbClr val="986500"/>
            </a:solidFill>
          </a:ln>
        </p:spPr>
        <p:txBody>
          <a:bodyPr wrap="square" lIns="0" tIns="0" rIns="0" bIns="0" rtlCol="0"/>
          <a:lstStyle/>
          <a:p>
            <a:endParaRPr/>
          </a:p>
        </p:txBody>
      </p:sp>
      <p:sp>
        <p:nvSpPr>
          <p:cNvPr id="4" name="object 4"/>
          <p:cNvSpPr txBox="1">
            <a:spLocks noGrp="1"/>
          </p:cNvSpPr>
          <p:nvPr>
            <p:ph type="title"/>
          </p:nvPr>
        </p:nvSpPr>
        <p:spPr>
          <a:xfrm>
            <a:off x="457200" y="630696"/>
            <a:ext cx="8229600" cy="430887"/>
          </a:xfrm>
          <a:prstGeom prst="rect">
            <a:avLst/>
          </a:prstGeom>
        </p:spPr>
        <p:txBody>
          <a:bodyPr vert="horz" wrap="square" lIns="0" tIns="0" rIns="0" bIns="0" rtlCol="0">
            <a:spAutoFit/>
          </a:bodyPr>
          <a:lstStyle/>
          <a:p>
            <a:pPr marL="11135"/>
            <a:r>
              <a:rPr sz="2800" spc="-39" dirty="0"/>
              <a:t>F</a:t>
            </a:r>
            <a:r>
              <a:rPr sz="2800" spc="-9" dirty="0"/>
              <a:t>e</a:t>
            </a:r>
            <a:r>
              <a:rPr sz="2800" dirty="0"/>
              <a:t>-</a:t>
            </a:r>
            <a:r>
              <a:rPr sz="2800" spc="-4" dirty="0"/>
              <a:t>ri</a:t>
            </a:r>
            <a:r>
              <a:rPr sz="2800" dirty="0"/>
              <a:t>ch</a:t>
            </a:r>
            <a:r>
              <a:rPr sz="2800" spc="-83" dirty="0">
                <a:latin typeface="Times New Roman"/>
                <a:cs typeface="Times New Roman"/>
              </a:rPr>
              <a:t> </a:t>
            </a:r>
            <a:r>
              <a:rPr sz="2800" dirty="0"/>
              <a:t>c</a:t>
            </a:r>
            <a:r>
              <a:rPr sz="2800" spc="-9" dirty="0"/>
              <a:t>e</a:t>
            </a:r>
            <a:r>
              <a:rPr sz="2800" spc="-4" dirty="0"/>
              <a:t>m</a:t>
            </a:r>
            <a:r>
              <a:rPr sz="2800" spc="-9" dirty="0"/>
              <a:t>e</a:t>
            </a:r>
            <a:r>
              <a:rPr sz="2800" spc="-26" dirty="0"/>
              <a:t>n</a:t>
            </a:r>
            <a:r>
              <a:rPr sz="2800" spc="4" dirty="0"/>
              <a:t>t</a:t>
            </a:r>
            <a:r>
              <a:rPr sz="2800" dirty="0"/>
              <a:t>s</a:t>
            </a:r>
            <a:r>
              <a:rPr sz="2800" spc="-88" dirty="0">
                <a:latin typeface="Times New Roman"/>
                <a:cs typeface="Times New Roman"/>
              </a:rPr>
              <a:t> </a:t>
            </a:r>
            <a:r>
              <a:rPr sz="2800" spc="-4" dirty="0"/>
              <a:t>i</a:t>
            </a:r>
            <a:r>
              <a:rPr sz="2800" dirty="0"/>
              <a:t>n</a:t>
            </a:r>
            <a:r>
              <a:rPr sz="2800" spc="-75" dirty="0">
                <a:latin typeface="Times New Roman"/>
                <a:cs typeface="Times New Roman"/>
              </a:rPr>
              <a:t> </a:t>
            </a:r>
            <a:r>
              <a:rPr sz="2800" spc="4" dirty="0"/>
              <a:t>s</a:t>
            </a:r>
            <a:r>
              <a:rPr sz="2800" spc="-9" dirty="0"/>
              <a:t>e</a:t>
            </a:r>
            <a:r>
              <a:rPr sz="2800" spc="-4" dirty="0"/>
              <a:t>dim</a:t>
            </a:r>
            <a:r>
              <a:rPr sz="2800" spc="-9" dirty="0"/>
              <a:t>e</a:t>
            </a:r>
            <a:r>
              <a:rPr sz="2800" spc="-26" dirty="0"/>
              <a:t>n</a:t>
            </a:r>
            <a:r>
              <a:rPr sz="2800" spc="4" dirty="0"/>
              <a:t>t</a:t>
            </a:r>
            <a:r>
              <a:rPr sz="2800" dirty="0"/>
              <a:t>s</a:t>
            </a:r>
            <a:endParaRPr sz="2800">
              <a:latin typeface="Times New Roman"/>
              <a:cs typeface="Times New Roman"/>
            </a:endParaRPr>
          </a:p>
        </p:txBody>
      </p:sp>
      <p:sp>
        <p:nvSpPr>
          <p:cNvPr id="5" name="object 5"/>
          <p:cNvSpPr txBox="1"/>
          <p:nvPr/>
        </p:nvSpPr>
        <p:spPr>
          <a:xfrm>
            <a:off x="1040024" y="235815"/>
            <a:ext cx="5407668" cy="738664"/>
          </a:xfrm>
          <a:prstGeom prst="rect">
            <a:avLst/>
          </a:prstGeom>
        </p:spPr>
        <p:txBody>
          <a:bodyPr vert="horz" wrap="square" lIns="0" tIns="0" rIns="0" bIns="0" rtlCol="0">
            <a:spAutoFit/>
          </a:bodyPr>
          <a:lstStyle/>
          <a:p>
            <a:pPr marL="11135" marR="4454"/>
            <a:r>
              <a:rPr lang="en-US" sz="2400" spc="-9" dirty="0">
                <a:solidFill>
                  <a:srgbClr val="FFFFFF"/>
                </a:solidFill>
                <a:latin typeface="Calibri"/>
                <a:cs typeface="Calibri"/>
              </a:rPr>
              <a:t>Analysis of conglomerates </a:t>
            </a:r>
            <a:r>
              <a:rPr lang="en-US" sz="2400" dirty="0">
                <a:solidFill>
                  <a:srgbClr val="FFFFFF"/>
                </a:solidFill>
                <a:latin typeface="Calibri"/>
                <a:cs typeface="Calibri"/>
              </a:rPr>
              <a:t>shows strong evidence for iron-bearing </a:t>
            </a:r>
            <a:r>
              <a:rPr lang="en-US" sz="2400" dirty="0" smtClean="0">
                <a:solidFill>
                  <a:srgbClr val="FFFFFF"/>
                </a:solidFill>
                <a:latin typeface="Calibri"/>
                <a:cs typeface="Calibri"/>
              </a:rPr>
              <a:t>cement</a:t>
            </a:r>
            <a:endParaRPr sz="2400" dirty="0">
              <a:latin typeface="Calibri"/>
              <a:cs typeface="Calibri"/>
            </a:endParaRPr>
          </a:p>
        </p:txBody>
      </p:sp>
      <p:sp>
        <p:nvSpPr>
          <p:cNvPr id="6" name="object 6"/>
          <p:cNvSpPr/>
          <p:nvPr/>
        </p:nvSpPr>
        <p:spPr>
          <a:xfrm>
            <a:off x="137710" y="1354081"/>
            <a:ext cx="2588121" cy="4904564"/>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8" name="object 8"/>
          <p:cNvSpPr/>
          <p:nvPr/>
        </p:nvSpPr>
        <p:spPr>
          <a:xfrm>
            <a:off x="3099787" y="3192314"/>
            <a:ext cx="3701039" cy="2419087"/>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9" name="object 9"/>
          <p:cNvSpPr txBox="1"/>
          <p:nvPr/>
        </p:nvSpPr>
        <p:spPr>
          <a:xfrm>
            <a:off x="3081599" y="5594746"/>
            <a:ext cx="4008916" cy="769441"/>
          </a:xfrm>
          <a:prstGeom prst="rect">
            <a:avLst/>
          </a:prstGeom>
          <a:solidFill>
            <a:srgbClr val="F2DCDB"/>
          </a:solidFill>
        </p:spPr>
        <p:txBody>
          <a:bodyPr vert="horz" wrap="square" lIns="0" tIns="0" rIns="0" bIns="0" rtlCol="0">
            <a:spAutoFit/>
          </a:bodyPr>
          <a:lstStyle/>
          <a:p>
            <a:pPr marL="231059" marR="427041" indent="-150884">
              <a:buFont typeface="Helvetica"/>
              <a:buChar char="•"/>
              <a:tabLst>
                <a:tab pos="231615" algn="l"/>
              </a:tabLst>
            </a:pPr>
            <a:r>
              <a:rPr sz="1000" dirty="0">
                <a:latin typeface="Calibri"/>
                <a:cs typeface="Calibri"/>
              </a:rPr>
              <a:t>W</a:t>
            </a:r>
            <a:r>
              <a:rPr sz="1000" spc="-4" dirty="0">
                <a:latin typeface="Calibri"/>
                <a:cs typeface="Calibri"/>
              </a:rPr>
              <a:t>illia</a:t>
            </a:r>
            <a:r>
              <a:rPr sz="1000" spc="4" dirty="0">
                <a:latin typeface="Calibri"/>
                <a:cs typeface="Calibri"/>
              </a:rPr>
              <a:t>m</a:t>
            </a:r>
            <a:r>
              <a:rPr sz="1000" dirty="0">
                <a:latin typeface="Calibri"/>
                <a:cs typeface="Calibri"/>
              </a:rPr>
              <a:t>s</a:t>
            </a:r>
            <a:r>
              <a:rPr sz="1000" spc="-66" dirty="0">
                <a:latin typeface="Times New Roman"/>
                <a:cs typeface="Times New Roman"/>
              </a:rPr>
              <a:t> </a:t>
            </a:r>
            <a:r>
              <a:rPr sz="1000" dirty="0">
                <a:latin typeface="Calibri"/>
                <a:cs typeface="Calibri"/>
              </a:rPr>
              <a:t>R.</a:t>
            </a:r>
            <a:r>
              <a:rPr sz="1000" spc="-26" dirty="0">
                <a:latin typeface="Times New Roman"/>
                <a:cs typeface="Times New Roman"/>
              </a:rPr>
              <a:t> </a:t>
            </a:r>
            <a:r>
              <a:rPr sz="1000" dirty="0">
                <a:latin typeface="Calibri"/>
                <a:cs typeface="Calibri"/>
              </a:rPr>
              <a:t>et</a:t>
            </a:r>
            <a:r>
              <a:rPr sz="1000" spc="-31" dirty="0">
                <a:latin typeface="Times New Roman"/>
                <a:cs typeface="Times New Roman"/>
              </a:rPr>
              <a:t> </a:t>
            </a:r>
            <a:r>
              <a:rPr sz="1000" spc="-4" dirty="0">
                <a:latin typeface="Calibri"/>
                <a:cs typeface="Calibri"/>
              </a:rPr>
              <a:t>al</a:t>
            </a:r>
            <a:r>
              <a:rPr sz="1000" dirty="0">
                <a:latin typeface="Calibri"/>
                <a:cs typeface="Calibri"/>
              </a:rPr>
              <a:t>.</a:t>
            </a:r>
            <a:r>
              <a:rPr sz="1000" spc="-35" dirty="0">
                <a:latin typeface="Times New Roman"/>
                <a:cs typeface="Times New Roman"/>
              </a:rPr>
              <a:t> </a:t>
            </a:r>
            <a:r>
              <a:rPr sz="1000" dirty="0">
                <a:latin typeface="Calibri"/>
                <a:cs typeface="Calibri"/>
              </a:rPr>
              <a:t>(2013)</a:t>
            </a:r>
            <a:r>
              <a:rPr sz="1000" spc="-22" dirty="0">
                <a:latin typeface="Times New Roman"/>
                <a:cs typeface="Times New Roman"/>
              </a:rPr>
              <a:t> </a:t>
            </a:r>
            <a:r>
              <a:rPr sz="1000" dirty="0">
                <a:latin typeface="Calibri"/>
                <a:cs typeface="Calibri"/>
              </a:rPr>
              <a:t>M</a:t>
            </a:r>
            <a:r>
              <a:rPr sz="1000" spc="-4" dirty="0">
                <a:latin typeface="Calibri"/>
                <a:cs typeface="Calibri"/>
              </a:rPr>
              <a:t>ar</a:t>
            </a:r>
            <a:r>
              <a:rPr sz="1000" dirty="0">
                <a:latin typeface="Calibri"/>
                <a:cs typeface="Calibri"/>
              </a:rPr>
              <a:t>t</a:t>
            </a:r>
            <a:r>
              <a:rPr sz="1000" spc="-4" dirty="0">
                <a:latin typeface="Calibri"/>
                <a:cs typeface="Calibri"/>
              </a:rPr>
              <a:t>ia</a:t>
            </a:r>
            <a:r>
              <a:rPr sz="1000" dirty="0">
                <a:latin typeface="Calibri"/>
                <a:cs typeface="Calibri"/>
              </a:rPr>
              <a:t>n</a:t>
            </a:r>
            <a:r>
              <a:rPr sz="1000" spc="-48" dirty="0">
                <a:latin typeface="Times New Roman"/>
                <a:cs typeface="Times New Roman"/>
              </a:rPr>
              <a:t> </a:t>
            </a:r>
            <a:r>
              <a:rPr sz="1000" spc="-4" dirty="0">
                <a:latin typeface="Calibri"/>
                <a:cs typeface="Calibri"/>
              </a:rPr>
              <a:t>flu</a:t>
            </a:r>
            <a:r>
              <a:rPr sz="1000" spc="4" dirty="0">
                <a:latin typeface="Calibri"/>
                <a:cs typeface="Calibri"/>
              </a:rPr>
              <a:t>v</a:t>
            </a:r>
            <a:r>
              <a:rPr sz="1000" spc="-4" dirty="0">
                <a:latin typeface="Calibri"/>
                <a:cs typeface="Calibri"/>
              </a:rPr>
              <a:t>ia</a:t>
            </a:r>
            <a:r>
              <a:rPr sz="1000" dirty="0">
                <a:latin typeface="Calibri"/>
                <a:cs typeface="Calibri"/>
              </a:rPr>
              <a:t>l</a:t>
            </a:r>
            <a:r>
              <a:rPr sz="1000" spc="-35" dirty="0">
                <a:latin typeface="Times New Roman"/>
                <a:cs typeface="Times New Roman"/>
              </a:rPr>
              <a:t> </a:t>
            </a:r>
            <a:r>
              <a:rPr sz="1000" dirty="0">
                <a:latin typeface="Calibri"/>
                <a:cs typeface="Calibri"/>
              </a:rPr>
              <a:t>c</a:t>
            </a:r>
            <a:r>
              <a:rPr sz="1000" spc="4" dirty="0">
                <a:latin typeface="Calibri"/>
                <a:cs typeface="Calibri"/>
              </a:rPr>
              <a:t>o</a:t>
            </a:r>
            <a:r>
              <a:rPr sz="1000" spc="-4" dirty="0">
                <a:latin typeface="Calibri"/>
                <a:cs typeface="Calibri"/>
              </a:rPr>
              <a:t>ngl</a:t>
            </a:r>
            <a:r>
              <a:rPr sz="1000" spc="-9" dirty="0">
                <a:latin typeface="Calibri"/>
                <a:cs typeface="Calibri"/>
              </a:rPr>
              <a:t>om</a:t>
            </a:r>
            <a:r>
              <a:rPr sz="1000" dirty="0">
                <a:latin typeface="Calibri"/>
                <a:cs typeface="Calibri"/>
              </a:rPr>
              <a:t>e</a:t>
            </a:r>
            <a:r>
              <a:rPr sz="1000" spc="-4" dirty="0">
                <a:latin typeface="Calibri"/>
                <a:cs typeface="Calibri"/>
              </a:rPr>
              <a:t>r</a:t>
            </a:r>
            <a:r>
              <a:rPr sz="1000" dirty="0">
                <a:latin typeface="Calibri"/>
                <a:cs typeface="Calibri"/>
              </a:rPr>
              <a:t>a</a:t>
            </a:r>
            <a:r>
              <a:rPr sz="1000" spc="-9" dirty="0">
                <a:latin typeface="Calibri"/>
                <a:cs typeface="Calibri"/>
              </a:rPr>
              <a:t>t</a:t>
            </a:r>
            <a:r>
              <a:rPr sz="1000" dirty="0">
                <a:latin typeface="Calibri"/>
                <a:cs typeface="Calibri"/>
              </a:rPr>
              <a:t>es</a:t>
            </a:r>
            <a:r>
              <a:rPr sz="1000" spc="-66" dirty="0">
                <a:latin typeface="Times New Roman"/>
                <a:cs typeface="Times New Roman"/>
              </a:rPr>
              <a:t> </a:t>
            </a:r>
            <a:r>
              <a:rPr sz="1000" spc="-4" dirty="0">
                <a:latin typeface="Calibri"/>
                <a:cs typeface="Calibri"/>
              </a:rPr>
              <a:t>a</a:t>
            </a:r>
            <a:r>
              <a:rPr sz="1000" dirty="0">
                <a:latin typeface="Calibri"/>
                <a:cs typeface="Calibri"/>
              </a:rPr>
              <a:t>t</a:t>
            </a:r>
            <a:r>
              <a:rPr sz="1000" spc="-31" dirty="0">
                <a:latin typeface="Times New Roman"/>
                <a:cs typeface="Times New Roman"/>
              </a:rPr>
              <a:t> </a:t>
            </a:r>
            <a:r>
              <a:rPr sz="1000" spc="-4" dirty="0">
                <a:latin typeface="Calibri"/>
                <a:cs typeface="Calibri"/>
              </a:rPr>
              <a:t>Gal</a:t>
            </a:r>
            <a:r>
              <a:rPr sz="1000" dirty="0">
                <a:latin typeface="Calibri"/>
                <a:cs typeface="Calibri"/>
              </a:rPr>
              <a:t>e</a:t>
            </a:r>
            <a:r>
              <a:rPr sz="1000" spc="-18" dirty="0">
                <a:latin typeface="Times New Roman"/>
                <a:cs typeface="Times New Roman"/>
              </a:rPr>
              <a:t> </a:t>
            </a:r>
            <a:r>
              <a:rPr sz="1000" spc="-4" dirty="0">
                <a:latin typeface="Calibri"/>
                <a:cs typeface="Calibri"/>
              </a:rPr>
              <a:t>Cra</a:t>
            </a:r>
            <a:r>
              <a:rPr sz="1000" dirty="0">
                <a:latin typeface="Calibri"/>
                <a:cs typeface="Calibri"/>
              </a:rPr>
              <a:t>te</a:t>
            </a:r>
            <a:r>
              <a:rPr sz="1000" spc="-4" dirty="0">
                <a:latin typeface="Calibri"/>
                <a:cs typeface="Calibri"/>
              </a:rPr>
              <a:t>r</a:t>
            </a:r>
            <a:r>
              <a:rPr sz="1000" dirty="0">
                <a:latin typeface="Calibri"/>
                <a:cs typeface="Calibri"/>
              </a:rPr>
              <a:t>.</a:t>
            </a:r>
            <a:r>
              <a:rPr sz="1000" dirty="0">
                <a:latin typeface="Times New Roman"/>
                <a:cs typeface="Times New Roman"/>
              </a:rPr>
              <a:t> </a:t>
            </a:r>
            <a:r>
              <a:rPr sz="1000" spc="-4" dirty="0">
                <a:latin typeface="Calibri"/>
                <a:cs typeface="Calibri"/>
              </a:rPr>
              <a:t>S</a:t>
            </a:r>
            <a:r>
              <a:rPr sz="1000" dirty="0">
                <a:latin typeface="Calibri"/>
                <a:cs typeface="Calibri"/>
              </a:rPr>
              <a:t>c</a:t>
            </a:r>
            <a:r>
              <a:rPr sz="1000" spc="-4" dirty="0">
                <a:latin typeface="Calibri"/>
                <a:cs typeface="Calibri"/>
              </a:rPr>
              <a:t>i</a:t>
            </a:r>
            <a:r>
              <a:rPr sz="1000" dirty="0">
                <a:latin typeface="Calibri"/>
                <a:cs typeface="Calibri"/>
              </a:rPr>
              <a:t>e</a:t>
            </a:r>
            <a:r>
              <a:rPr sz="1000" spc="-4" dirty="0">
                <a:latin typeface="Calibri"/>
                <a:cs typeface="Calibri"/>
              </a:rPr>
              <a:t>n</a:t>
            </a:r>
            <a:r>
              <a:rPr sz="1000" dirty="0">
                <a:latin typeface="Calibri"/>
                <a:cs typeface="Calibri"/>
              </a:rPr>
              <a:t>ce</a:t>
            </a:r>
            <a:r>
              <a:rPr sz="1000" spc="-39" dirty="0">
                <a:latin typeface="Times New Roman"/>
                <a:cs typeface="Times New Roman"/>
              </a:rPr>
              <a:t> </a:t>
            </a:r>
            <a:r>
              <a:rPr sz="1000" dirty="0">
                <a:latin typeface="Calibri"/>
                <a:cs typeface="Calibri"/>
              </a:rPr>
              <a:t>340,</a:t>
            </a:r>
            <a:r>
              <a:rPr sz="1000" spc="-31" dirty="0">
                <a:latin typeface="Times New Roman"/>
                <a:cs typeface="Times New Roman"/>
              </a:rPr>
              <a:t> </a:t>
            </a:r>
            <a:r>
              <a:rPr sz="1000" dirty="0">
                <a:latin typeface="Calibri"/>
                <a:cs typeface="Calibri"/>
              </a:rPr>
              <a:t>1068</a:t>
            </a:r>
            <a:r>
              <a:rPr sz="1000" spc="-4" dirty="0">
                <a:latin typeface="Calibri"/>
                <a:cs typeface="Calibri"/>
              </a:rPr>
              <a:t>-</a:t>
            </a:r>
            <a:r>
              <a:rPr sz="1000" dirty="0">
                <a:latin typeface="Calibri"/>
                <a:cs typeface="Calibri"/>
              </a:rPr>
              <a:t>1072,</a:t>
            </a:r>
            <a:r>
              <a:rPr sz="1000" spc="-31" dirty="0">
                <a:latin typeface="Times New Roman"/>
                <a:cs typeface="Times New Roman"/>
              </a:rPr>
              <a:t> </a:t>
            </a:r>
            <a:r>
              <a:rPr sz="1000" dirty="0">
                <a:latin typeface="Calibri"/>
                <a:cs typeface="Calibri"/>
              </a:rPr>
              <a:t>DO</a:t>
            </a:r>
            <a:r>
              <a:rPr sz="1000" spc="-4" dirty="0">
                <a:latin typeface="Calibri"/>
                <a:cs typeface="Calibri"/>
              </a:rPr>
              <a:t>I</a:t>
            </a:r>
            <a:r>
              <a:rPr sz="1000" dirty="0">
                <a:latin typeface="Calibri"/>
                <a:cs typeface="Calibri"/>
              </a:rPr>
              <a:t>:</a:t>
            </a:r>
            <a:r>
              <a:rPr sz="1000" spc="-26" dirty="0">
                <a:latin typeface="Times New Roman"/>
                <a:cs typeface="Times New Roman"/>
              </a:rPr>
              <a:t> </a:t>
            </a:r>
            <a:r>
              <a:rPr sz="1000" dirty="0">
                <a:latin typeface="Calibri"/>
                <a:cs typeface="Calibri"/>
              </a:rPr>
              <a:t>10</a:t>
            </a:r>
            <a:r>
              <a:rPr sz="1000" spc="-4" dirty="0">
                <a:latin typeface="Calibri"/>
                <a:cs typeface="Calibri"/>
              </a:rPr>
              <a:t>.</a:t>
            </a:r>
            <a:r>
              <a:rPr sz="1000" dirty="0">
                <a:latin typeface="Calibri"/>
                <a:cs typeface="Calibri"/>
              </a:rPr>
              <a:t>1126</a:t>
            </a:r>
            <a:r>
              <a:rPr sz="1000" spc="4" dirty="0">
                <a:latin typeface="Calibri"/>
                <a:cs typeface="Calibri"/>
              </a:rPr>
              <a:t>/</a:t>
            </a:r>
            <a:r>
              <a:rPr sz="1000" dirty="0">
                <a:latin typeface="Calibri"/>
                <a:cs typeface="Calibri"/>
              </a:rPr>
              <a:t>sc</a:t>
            </a:r>
            <a:r>
              <a:rPr sz="1000" spc="-4" dirty="0">
                <a:latin typeface="Calibri"/>
                <a:cs typeface="Calibri"/>
              </a:rPr>
              <a:t>i</a:t>
            </a:r>
            <a:r>
              <a:rPr sz="1000" dirty="0">
                <a:latin typeface="Calibri"/>
                <a:cs typeface="Calibri"/>
              </a:rPr>
              <a:t>e</a:t>
            </a:r>
            <a:r>
              <a:rPr sz="1000" spc="-4" dirty="0">
                <a:latin typeface="Calibri"/>
                <a:cs typeface="Calibri"/>
              </a:rPr>
              <a:t>n</a:t>
            </a:r>
            <a:r>
              <a:rPr sz="1000" spc="-13" dirty="0">
                <a:latin typeface="Calibri"/>
                <a:cs typeface="Calibri"/>
              </a:rPr>
              <a:t>c</a:t>
            </a:r>
            <a:r>
              <a:rPr sz="1000" dirty="0">
                <a:latin typeface="Calibri"/>
                <a:cs typeface="Calibri"/>
              </a:rPr>
              <a:t>e</a:t>
            </a:r>
            <a:r>
              <a:rPr sz="1000" spc="-4" dirty="0">
                <a:latin typeface="Calibri"/>
                <a:cs typeface="Calibri"/>
              </a:rPr>
              <a:t>.</a:t>
            </a:r>
            <a:r>
              <a:rPr sz="1000" dirty="0">
                <a:latin typeface="Calibri"/>
                <a:cs typeface="Calibri"/>
              </a:rPr>
              <a:t>1237</a:t>
            </a:r>
            <a:r>
              <a:rPr sz="1000" spc="-9" dirty="0">
                <a:latin typeface="Calibri"/>
                <a:cs typeface="Calibri"/>
              </a:rPr>
              <a:t>3</a:t>
            </a:r>
            <a:r>
              <a:rPr sz="1000" dirty="0">
                <a:latin typeface="Calibri"/>
                <a:cs typeface="Calibri"/>
              </a:rPr>
              <a:t>17.</a:t>
            </a:r>
            <a:endParaRPr sz="1000">
              <a:latin typeface="Calibri"/>
              <a:cs typeface="Calibri"/>
            </a:endParaRPr>
          </a:p>
          <a:p>
            <a:pPr marL="231059" marR="285622" indent="-150884">
              <a:buFont typeface="Helvetica"/>
              <a:buChar char="•"/>
              <a:tabLst>
                <a:tab pos="231615" algn="l"/>
              </a:tabLst>
            </a:pPr>
            <a:r>
              <a:rPr sz="1000" spc="-4" dirty="0">
                <a:latin typeface="Calibri"/>
                <a:cs typeface="Calibri"/>
              </a:rPr>
              <a:t>Blan</a:t>
            </a:r>
            <a:r>
              <a:rPr sz="1000" dirty="0">
                <a:latin typeface="Calibri"/>
                <a:cs typeface="Calibri"/>
              </a:rPr>
              <a:t>ey</a:t>
            </a:r>
            <a:r>
              <a:rPr sz="1000" spc="-31" dirty="0">
                <a:latin typeface="Times New Roman"/>
                <a:cs typeface="Times New Roman"/>
              </a:rPr>
              <a:t> </a:t>
            </a:r>
            <a:r>
              <a:rPr sz="1000" dirty="0">
                <a:latin typeface="Calibri"/>
                <a:cs typeface="Calibri"/>
              </a:rPr>
              <a:t>D.</a:t>
            </a:r>
            <a:r>
              <a:rPr sz="1000" spc="-35" dirty="0">
                <a:latin typeface="Times New Roman"/>
                <a:cs typeface="Times New Roman"/>
              </a:rPr>
              <a:t> </a:t>
            </a:r>
            <a:r>
              <a:rPr sz="1000" dirty="0">
                <a:latin typeface="Calibri"/>
                <a:cs typeface="Calibri"/>
              </a:rPr>
              <a:t>et</a:t>
            </a:r>
            <a:r>
              <a:rPr sz="1000" spc="-31" dirty="0">
                <a:latin typeface="Times New Roman"/>
                <a:cs typeface="Times New Roman"/>
              </a:rPr>
              <a:t> </a:t>
            </a:r>
            <a:r>
              <a:rPr sz="1000" spc="-4" dirty="0">
                <a:latin typeface="Calibri"/>
                <a:cs typeface="Calibri"/>
              </a:rPr>
              <a:t>al</a:t>
            </a:r>
            <a:r>
              <a:rPr sz="1000" dirty="0">
                <a:latin typeface="Calibri"/>
                <a:cs typeface="Calibri"/>
              </a:rPr>
              <a:t>.</a:t>
            </a:r>
            <a:r>
              <a:rPr sz="1000" spc="-35" dirty="0">
                <a:latin typeface="Times New Roman"/>
                <a:cs typeface="Times New Roman"/>
              </a:rPr>
              <a:t> </a:t>
            </a:r>
            <a:r>
              <a:rPr sz="1000" dirty="0">
                <a:latin typeface="Calibri"/>
                <a:cs typeface="Calibri"/>
              </a:rPr>
              <a:t>(2013)</a:t>
            </a:r>
            <a:r>
              <a:rPr sz="1000" spc="-22" dirty="0">
                <a:latin typeface="Times New Roman"/>
                <a:cs typeface="Times New Roman"/>
              </a:rPr>
              <a:t> </a:t>
            </a:r>
            <a:r>
              <a:rPr sz="1000" spc="-4" dirty="0">
                <a:latin typeface="Calibri"/>
                <a:cs typeface="Calibri"/>
              </a:rPr>
              <a:t>Ch</a:t>
            </a:r>
            <a:r>
              <a:rPr sz="1000" dirty="0">
                <a:latin typeface="Calibri"/>
                <a:cs typeface="Calibri"/>
              </a:rPr>
              <a:t>e</a:t>
            </a:r>
            <a:r>
              <a:rPr sz="1000" spc="4" dirty="0">
                <a:latin typeface="Calibri"/>
                <a:cs typeface="Calibri"/>
              </a:rPr>
              <a:t>m</a:t>
            </a:r>
            <a:r>
              <a:rPr sz="1000" spc="-4" dirty="0">
                <a:latin typeface="Calibri"/>
                <a:cs typeface="Calibri"/>
              </a:rPr>
              <a:t>i</a:t>
            </a:r>
            <a:r>
              <a:rPr sz="1000" dirty="0">
                <a:latin typeface="Calibri"/>
                <a:cs typeface="Calibri"/>
              </a:rPr>
              <a:t>st</a:t>
            </a:r>
            <a:r>
              <a:rPr sz="1000" spc="-4" dirty="0">
                <a:latin typeface="Calibri"/>
                <a:cs typeface="Calibri"/>
              </a:rPr>
              <a:t>r</a:t>
            </a:r>
            <a:r>
              <a:rPr sz="1000" dirty="0">
                <a:latin typeface="Calibri"/>
                <a:cs typeface="Calibri"/>
              </a:rPr>
              <a:t>y</a:t>
            </a:r>
            <a:r>
              <a:rPr sz="1000" spc="-48" dirty="0">
                <a:latin typeface="Times New Roman"/>
                <a:cs typeface="Times New Roman"/>
              </a:rPr>
              <a:t> </a:t>
            </a:r>
            <a:r>
              <a:rPr sz="1000" spc="-4" dirty="0">
                <a:latin typeface="Calibri"/>
                <a:cs typeface="Calibri"/>
              </a:rPr>
              <a:t>an</a:t>
            </a:r>
            <a:r>
              <a:rPr sz="1000" dirty="0">
                <a:latin typeface="Calibri"/>
                <a:cs typeface="Calibri"/>
              </a:rPr>
              <a:t>d</a:t>
            </a:r>
            <a:r>
              <a:rPr sz="1000" spc="-35" dirty="0">
                <a:latin typeface="Times New Roman"/>
                <a:cs typeface="Times New Roman"/>
              </a:rPr>
              <a:t> </a:t>
            </a:r>
            <a:r>
              <a:rPr sz="1000" dirty="0">
                <a:latin typeface="Calibri"/>
                <a:cs typeface="Calibri"/>
              </a:rPr>
              <a:t>text</a:t>
            </a:r>
            <a:r>
              <a:rPr sz="1000" spc="-4" dirty="0">
                <a:latin typeface="Calibri"/>
                <a:cs typeface="Calibri"/>
              </a:rPr>
              <a:t>ur</a:t>
            </a:r>
            <a:r>
              <a:rPr sz="1000" dirty="0">
                <a:latin typeface="Calibri"/>
                <a:cs typeface="Calibri"/>
              </a:rPr>
              <a:t>e</a:t>
            </a:r>
            <a:r>
              <a:rPr sz="1000" spc="-39" dirty="0">
                <a:latin typeface="Times New Roman"/>
                <a:cs typeface="Times New Roman"/>
              </a:rPr>
              <a:t> </a:t>
            </a:r>
            <a:r>
              <a:rPr sz="1000" spc="4" dirty="0">
                <a:latin typeface="Calibri"/>
                <a:cs typeface="Calibri"/>
              </a:rPr>
              <a:t>o</a:t>
            </a:r>
            <a:r>
              <a:rPr sz="1000" dirty="0">
                <a:latin typeface="Calibri"/>
                <a:cs typeface="Calibri"/>
              </a:rPr>
              <a:t>f</a:t>
            </a:r>
            <a:r>
              <a:rPr sz="1000" spc="-35" dirty="0">
                <a:latin typeface="Times New Roman"/>
                <a:cs typeface="Times New Roman"/>
              </a:rPr>
              <a:t> </a:t>
            </a:r>
            <a:r>
              <a:rPr sz="1000" dirty="0">
                <a:latin typeface="Calibri"/>
                <a:cs typeface="Calibri"/>
              </a:rPr>
              <a:t>t</a:t>
            </a:r>
            <a:r>
              <a:rPr sz="1000" spc="-4" dirty="0">
                <a:latin typeface="Calibri"/>
                <a:cs typeface="Calibri"/>
              </a:rPr>
              <a:t>h</a:t>
            </a:r>
            <a:r>
              <a:rPr sz="1000" dirty="0">
                <a:latin typeface="Calibri"/>
                <a:cs typeface="Calibri"/>
              </a:rPr>
              <a:t>e</a:t>
            </a:r>
            <a:r>
              <a:rPr sz="1000" spc="-39" dirty="0">
                <a:latin typeface="Times New Roman"/>
                <a:cs typeface="Times New Roman"/>
              </a:rPr>
              <a:t> </a:t>
            </a:r>
            <a:r>
              <a:rPr sz="1000" spc="-4" dirty="0">
                <a:latin typeface="Calibri"/>
                <a:cs typeface="Calibri"/>
              </a:rPr>
              <a:t>r</a:t>
            </a:r>
            <a:r>
              <a:rPr sz="1000" spc="4" dirty="0">
                <a:latin typeface="Calibri"/>
                <a:cs typeface="Calibri"/>
              </a:rPr>
              <a:t>o</a:t>
            </a:r>
            <a:r>
              <a:rPr sz="1000" dirty="0">
                <a:latin typeface="Calibri"/>
                <a:cs typeface="Calibri"/>
              </a:rPr>
              <a:t>cks</a:t>
            </a:r>
            <a:r>
              <a:rPr sz="1000" spc="-44" dirty="0">
                <a:latin typeface="Times New Roman"/>
                <a:cs typeface="Times New Roman"/>
              </a:rPr>
              <a:t> </a:t>
            </a:r>
            <a:r>
              <a:rPr sz="1000" spc="-4" dirty="0">
                <a:latin typeface="Calibri"/>
                <a:cs typeface="Calibri"/>
              </a:rPr>
              <a:t>a</a:t>
            </a:r>
            <a:r>
              <a:rPr sz="1000" dirty="0">
                <a:latin typeface="Calibri"/>
                <a:cs typeface="Calibri"/>
              </a:rPr>
              <a:t>t</a:t>
            </a:r>
            <a:r>
              <a:rPr sz="1000" spc="-31" dirty="0">
                <a:latin typeface="Times New Roman"/>
                <a:cs typeface="Times New Roman"/>
              </a:rPr>
              <a:t> </a:t>
            </a:r>
            <a:r>
              <a:rPr sz="1000" spc="4" dirty="0">
                <a:latin typeface="Calibri"/>
                <a:cs typeface="Calibri"/>
              </a:rPr>
              <a:t>“</a:t>
            </a:r>
            <a:r>
              <a:rPr sz="1000" dirty="0">
                <a:latin typeface="Calibri"/>
                <a:cs typeface="Calibri"/>
              </a:rPr>
              <a:t>R</a:t>
            </a:r>
            <a:r>
              <a:rPr sz="1000" spc="4" dirty="0">
                <a:latin typeface="Calibri"/>
                <a:cs typeface="Calibri"/>
              </a:rPr>
              <a:t>o</a:t>
            </a:r>
            <a:r>
              <a:rPr sz="1000" dirty="0">
                <a:latin typeface="Calibri"/>
                <a:cs typeface="Calibri"/>
              </a:rPr>
              <a:t>ck</a:t>
            </a:r>
            <a:r>
              <a:rPr sz="1000" spc="-4" dirty="0">
                <a:latin typeface="Calibri"/>
                <a:cs typeface="Calibri"/>
              </a:rPr>
              <a:t>n</a:t>
            </a:r>
            <a:r>
              <a:rPr sz="1000" dirty="0">
                <a:latin typeface="Calibri"/>
                <a:cs typeface="Calibri"/>
              </a:rPr>
              <a:t>es</a:t>
            </a:r>
            <a:r>
              <a:rPr sz="1000" spc="-9" dirty="0">
                <a:latin typeface="Calibri"/>
                <a:cs typeface="Calibri"/>
              </a:rPr>
              <a:t>t”</a:t>
            </a:r>
            <a:r>
              <a:rPr sz="1000" dirty="0">
                <a:latin typeface="Calibri"/>
                <a:cs typeface="Calibri"/>
              </a:rPr>
              <a:t>,</a:t>
            </a:r>
            <a:r>
              <a:rPr sz="1000" dirty="0">
                <a:latin typeface="Times New Roman"/>
                <a:cs typeface="Times New Roman"/>
              </a:rPr>
              <a:t> </a:t>
            </a:r>
            <a:r>
              <a:rPr sz="1000" spc="-4" dirty="0">
                <a:latin typeface="Calibri"/>
                <a:cs typeface="Calibri"/>
              </a:rPr>
              <a:t>Gal</a:t>
            </a:r>
            <a:r>
              <a:rPr sz="1000" dirty="0">
                <a:latin typeface="Calibri"/>
                <a:cs typeface="Calibri"/>
              </a:rPr>
              <a:t>e</a:t>
            </a:r>
            <a:r>
              <a:rPr sz="1000" spc="-18" dirty="0">
                <a:latin typeface="Times New Roman"/>
                <a:cs typeface="Times New Roman"/>
              </a:rPr>
              <a:t> </a:t>
            </a:r>
            <a:r>
              <a:rPr sz="1000" dirty="0">
                <a:latin typeface="Calibri"/>
                <a:cs typeface="Calibri"/>
              </a:rPr>
              <a:t>c</a:t>
            </a:r>
            <a:r>
              <a:rPr sz="1000" spc="-4" dirty="0">
                <a:latin typeface="Calibri"/>
                <a:cs typeface="Calibri"/>
              </a:rPr>
              <a:t>ra</a:t>
            </a:r>
            <a:r>
              <a:rPr sz="1000" dirty="0">
                <a:latin typeface="Calibri"/>
                <a:cs typeface="Calibri"/>
              </a:rPr>
              <a:t>te</a:t>
            </a:r>
            <a:r>
              <a:rPr sz="1000" spc="-4" dirty="0">
                <a:latin typeface="Calibri"/>
                <a:cs typeface="Calibri"/>
              </a:rPr>
              <a:t>r</a:t>
            </a:r>
            <a:r>
              <a:rPr sz="1000" dirty="0">
                <a:latin typeface="Calibri"/>
                <a:cs typeface="Calibri"/>
              </a:rPr>
              <a:t>:</a:t>
            </a:r>
            <a:r>
              <a:rPr sz="1000" spc="-39" dirty="0">
                <a:latin typeface="Times New Roman"/>
                <a:cs typeface="Times New Roman"/>
              </a:rPr>
              <a:t> </a:t>
            </a:r>
            <a:r>
              <a:rPr sz="1000" dirty="0">
                <a:latin typeface="Calibri"/>
                <a:cs typeface="Calibri"/>
              </a:rPr>
              <a:t>E</a:t>
            </a:r>
            <a:r>
              <a:rPr sz="1000" spc="4" dirty="0">
                <a:latin typeface="Calibri"/>
                <a:cs typeface="Calibri"/>
              </a:rPr>
              <a:t>v</a:t>
            </a:r>
            <a:r>
              <a:rPr sz="1000" spc="-4" dirty="0">
                <a:latin typeface="Calibri"/>
                <a:cs typeface="Calibri"/>
              </a:rPr>
              <a:t>id</a:t>
            </a:r>
            <a:r>
              <a:rPr sz="1000" dirty="0">
                <a:latin typeface="Calibri"/>
                <a:cs typeface="Calibri"/>
              </a:rPr>
              <a:t>e</a:t>
            </a:r>
            <a:r>
              <a:rPr sz="1000" spc="-4" dirty="0">
                <a:latin typeface="Calibri"/>
                <a:cs typeface="Calibri"/>
              </a:rPr>
              <a:t>n</a:t>
            </a:r>
            <a:r>
              <a:rPr sz="1000" dirty="0">
                <a:latin typeface="Calibri"/>
                <a:cs typeface="Calibri"/>
              </a:rPr>
              <a:t>ce</a:t>
            </a:r>
            <a:r>
              <a:rPr sz="1000" spc="-39" dirty="0">
                <a:latin typeface="Times New Roman"/>
                <a:cs typeface="Times New Roman"/>
              </a:rPr>
              <a:t> </a:t>
            </a:r>
            <a:r>
              <a:rPr sz="1000" spc="-4" dirty="0">
                <a:latin typeface="Calibri"/>
                <a:cs typeface="Calibri"/>
              </a:rPr>
              <a:t>f</a:t>
            </a:r>
            <a:r>
              <a:rPr sz="1000" spc="4" dirty="0">
                <a:latin typeface="Calibri"/>
                <a:cs typeface="Calibri"/>
              </a:rPr>
              <a:t>o</a:t>
            </a:r>
            <a:r>
              <a:rPr sz="1000" dirty="0">
                <a:latin typeface="Calibri"/>
                <a:cs typeface="Calibri"/>
              </a:rPr>
              <a:t>r</a:t>
            </a:r>
            <a:r>
              <a:rPr sz="1000" spc="-22" dirty="0">
                <a:latin typeface="Times New Roman"/>
                <a:cs typeface="Times New Roman"/>
              </a:rPr>
              <a:t> </a:t>
            </a:r>
            <a:r>
              <a:rPr sz="1000" spc="-4" dirty="0">
                <a:latin typeface="Calibri"/>
                <a:cs typeface="Calibri"/>
              </a:rPr>
              <a:t>ir</a:t>
            </a:r>
            <a:r>
              <a:rPr sz="1000" spc="4" dirty="0">
                <a:latin typeface="Calibri"/>
                <a:cs typeface="Calibri"/>
              </a:rPr>
              <a:t>o</a:t>
            </a:r>
            <a:r>
              <a:rPr sz="1000" spc="-4" dirty="0">
                <a:latin typeface="Calibri"/>
                <a:cs typeface="Calibri"/>
              </a:rPr>
              <a:t>n-ri</a:t>
            </a:r>
            <a:r>
              <a:rPr sz="1000" dirty="0">
                <a:latin typeface="Calibri"/>
                <a:cs typeface="Calibri"/>
              </a:rPr>
              <a:t>ch</a:t>
            </a:r>
            <a:r>
              <a:rPr sz="1000" spc="-48" dirty="0">
                <a:latin typeface="Times New Roman"/>
                <a:cs typeface="Times New Roman"/>
              </a:rPr>
              <a:t> </a:t>
            </a:r>
            <a:r>
              <a:rPr sz="1000" dirty="0">
                <a:latin typeface="Calibri"/>
                <a:cs typeface="Calibri"/>
              </a:rPr>
              <a:t>ce</a:t>
            </a:r>
            <a:r>
              <a:rPr sz="1000" spc="4" dirty="0">
                <a:latin typeface="Calibri"/>
                <a:cs typeface="Calibri"/>
              </a:rPr>
              <a:t>m</a:t>
            </a:r>
            <a:r>
              <a:rPr sz="1000" dirty="0">
                <a:latin typeface="Calibri"/>
                <a:cs typeface="Calibri"/>
              </a:rPr>
              <a:t>e</a:t>
            </a:r>
            <a:r>
              <a:rPr sz="1000" spc="-4" dirty="0">
                <a:latin typeface="Calibri"/>
                <a:cs typeface="Calibri"/>
              </a:rPr>
              <a:t>n</a:t>
            </a:r>
            <a:r>
              <a:rPr sz="1000" dirty="0">
                <a:latin typeface="Calibri"/>
                <a:cs typeface="Calibri"/>
              </a:rPr>
              <a:t>ts.</a:t>
            </a:r>
            <a:r>
              <a:rPr sz="1000" spc="-57" dirty="0">
                <a:latin typeface="Times New Roman"/>
                <a:cs typeface="Times New Roman"/>
              </a:rPr>
              <a:t> </a:t>
            </a:r>
            <a:r>
              <a:rPr sz="1000" spc="-4" dirty="0">
                <a:latin typeface="Calibri"/>
                <a:cs typeface="Calibri"/>
              </a:rPr>
              <a:t>J</a:t>
            </a:r>
            <a:r>
              <a:rPr sz="1000" dirty="0">
                <a:latin typeface="Calibri"/>
                <a:cs typeface="Calibri"/>
              </a:rPr>
              <a:t>.</a:t>
            </a:r>
            <a:r>
              <a:rPr sz="1000" spc="-26" dirty="0">
                <a:latin typeface="Times New Roman"/>
                <a:cs typeface="Times New Roman"/>
              </a:rPr>
              <a:t> </a:t>
            </a:r>
            <a:r>
              <a:rPr sz="1000" spc="-4" dirty="0">
                <a:latin typeface="Calibri"/>
                <a:cs typeface="Calibri"/>
              </a:rPr>
              <a:t>G</a:t>
            </a:r>
            <a:r>
              <a:rPr sz="1000" dirty="0">
                <a:latin typeface="Calibri"/>
                <a:cs typeface="Calibri"/>
              </a:rPr>
              <a:t>e</a:t>
            </a:r>
            <a:r>
              <a:rPr sz="1000" spc="4" dirty="0">
                <a:latin typeface="Calibri"/>
                <a:cs typeface="Calibri"/>
              </a:rPr>
              <a:t>o</a:t>
            </a:r>
            <a:r>
              <a:rPr sz="1000" spc="-4" dirty="0">
                <a:latin typeface="Calibri"/>
                <a:cs typeface="Calibri"/>
              </a:rPr>
              <a:t>ph</a:t>
            </a:r>
            <a:r>
              <a:rPr sz="1000" dirty="0">
                <a:latin typeface="Calibri"/>
                <a:cs typeface="Calibri"/>
              </a:rPr>
              <a:t>ys.</a:t>
            </a:r>
            <a:r>
              <a:rPr sz="1000" spc="-57" dirty="0">
                <a:latin typeface="Times New Roman"/>
                <a:cs typeface="Times New Roman"/>
              </a:rPr>
              <a:t> </a:t>
            </a:r>
            <a:r>
              <a:rPr sz="1000" dirty="0">
                <a:latin typeface="Calibri"/>
                <a:cs typeface="Calibri"/>
              </a:rPr>
              <a:t>Res</a:t>
            </a:r>
            <a:r>
              <a:rPr sz="1000" spc="-4" dirty="0">
                <a:latin typeface="Calibri"/>
                <a:cs typeface="Calibri"/>
              </a:rPr>
              <a:t>.</a:t>
            </a:r>
            <a:r>
              <a:rPr sz="1000" dirty="0">
                <a:latin typeface="Calibri"/>
                <a:cs typeface="Calibri"/>
              </a:rPr>
              <a:t>,</a:t>
            </a:r>
            <a:r>
              <a:rPr sz="1000" spc="-31" dirty="0">
                <a:latin typeface="Times New Roman"/>
                <a:cs typeface="Times New Roman"/>
              </a:rPr>
              <a:t> </a:t>
            </a:r>
            <a:r>
              <a:rPr sz="1000" dirty="0">
                <a:latin typeface="Calibri"/>
                <a:cs typeface="Calibri"/>
              </a:rPr>
              <a:t>s</a:t>
            </a:r>
            <a:r>
              <a:rPr sz="1000" spc="-4" dirty="0">
                <a:latin typeface="Calibri"/>
                <a:cs typeface="Calibri"/>
              </a:rPr>
              <a:t>ub</a:t>
            </a:r>
            <a:r>
              <a:rPr sz="1000" spc="4" dirty="0">
                <a:latin typeface="Calibri"/>
                <a:cs typeface="Calibri"/>
              </a:rPr>
              <a:t>m</a:t>
            </a:r>
            <a:r>
              <a:rPr sz="1000" spc="-4" dirty="0">
                <a:latin typeface="Calibri"/>
                <a:cs typeface="Calibri"/>
              </a:rPr>
              <a:t>i</a:t>
            </a:r>
            <a:r>
              <a:rPr sz="1000" dirty="0">
                <a:latin typeface="Calibri"/>
                <a:cs typeface="Calibri"/>
              </a:rPr>
              <a:t>tt</a:t>
            </a:r>
            <a:r>
              <a:rPr sz="1000" spc="-9" dirty="0">
                <a:latin typeface="Calibri"/>
                <a:cs typeface="Calibri"/>
              </a:rPr>
              <a:t>e</a:t>
            </a:r>
            <a:r>
              <a:rPr sz="1000" spc="-4" dirty="0">
                <a:latin typeface="Calibri"/>
                <a:cs typeface="Calibri"/>
              </a:rPr>
              <a:t>d</a:t>
            </a:r>
            <a:r>
              <a:rPr sz="1000" dirty="0">
                <a:latin typeface="Calibri"/>
                <a:cs typeface="Calibri"/>
              </a:rPr>
              <a:t>.</a:t>
            </a:r>
            <a:endParaRPr sz="1000">
              <a:latin typeface="Calibri"/>
              <a:cs typeface="Calibri"/>
            </a:endParaRPr>
          </a:p>
        </p:txBody>
      </p:sp>
      <p:cxnSp>
        <p:nvCxnSpPr>
          <p:cNvPr id="29" name="Straight Connector 28"/>
          <p:cNvCxnSpPr/>
          <p:nvPr/>
        </p:nvCxnSpPr>
        <p:spPr>
          <a:xfrm>
            <a:off x="7946189" y="2864489"/>
            <a:ext cx="317278" cy="0"/>
          </a:xfrm>
          <a:prstGeom prst="line">
            <a:avLst/>
          </a:prstGeom>
          <a:ln w="12700" cmpd="sng">
            <a:solidFill>
              <a:schemeClr val="tx1"/>
            </a:solidFill>
          </a:ln>
        </p:spPr>
        <p:style>
          <a:lnRef idx="2">
            <a:schemeClr val="accent1"/>
          </a:lnRef>
          <a:fillRef idx="0">
            <a:schemeClr val="accent1"/>
          </a:fillRef>
          <a:effectRef idx="1">
            <a:schemeClr val="accent1"/>
          </a:effectRef>
          <a:fontRef idx="minor">
            <a:schemeClr val="tx1"/>
          </a:fontRef>
        </p:style>
      </p:cxnSp>
      <p:sp>
        <p:nvSpPr>
          <p:cNvPr id="30" name="TextBox 29"/>
          <p:cNvSpPr txBox="1"/>
          <p:nvPr/>
        </p:nvSpPr>
        <p:spPr>
          <a:xfrm>
            <a:off x="7820080" y="2720000"/>
            <a:ext cx="513031" cy="184666"/>
          </a:xfrm>
          <a:prstGeom prst="rect">
            <a:avLst/>
          </a:prstGeom>
          <a:noFill/>
        </p:spPr>
        <p:txBody>
          <a:bodyPr wrap="none" rtlCol="0">
            <a:spAutoFit/>
          </a:bodyPr>
          <a:lstStyle/>
          <a:p>
            <a:r>
              <a:rPr lang="en-US" sz="600"/>
              <a:t>Stimson ss</a:t>
            </a:r>
          </a:p>
        </p:txBody>
      </p:sp>
      <p:pic>
        <p:nvPicPr>
          <p:cNvPr id="17" name="Pictur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949264" y="2519354"/>
            <a:ext cx="2194736" cy="3249291"/>
          </a:xfrm>
          <a:prstGeom prst="rect">
            <a:avLst/>
          </a:prstGeom>
        </p:spPr>
      </p:pic>
      <p:cxnSp>
        <p:nvCxnSpPr>
          <p:cNvPr id="18" name="Straight Connector 17"/>
          <p:cNvCxnSpPr/>
          <p:nvPr/>
        </p:nvCxnSpPr>
        <p:spPr>
          <a:xfrm>
            <a:off x="7833895" y="5041900"/>
            <a:ext cx="0" cy="332205"/>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a:off x="7705564" y="5366081"/>
            <a:ext cx="240631"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7820080" y="4064000"/>
            <a:ext cx="13815" cy="977900"/>
          </a:xfrm>
          <a:prstGeom prst="line">
            <a:avLst/>
          </a:prstGeom>
          <a:ln w="19050" cmpd="sng">
            <a:solidFill>
              <a:srgbClr val="FF0000"/>
            </a:solidFill>
            <a:prstDash val="dash"/>
            <a:headEnd type="arrow"/>
            <a:tailEnd type="none"/>
          </a:ln>
        </p:spPr>
        <p:style>
          <a:lnRef idx="2">
            <a:schemeClr val="accent1"/>
          </a:lnRef>
          <a:fillRef idx="0">
            <a:schemeClr val="accent1"/>
          </a:fillRef>
          <a:effectRef idx="1">
            <a:schemeClr val="accent1"/>
          </a:effectRef>
          <a:fontRef idx="minor">
            <a:schemeClr val="tx1"/>
          </a:fontRef>
        </p:style>
      </p:cxnSp>
      <p:sp>
        <p:nvSpPr>
          <p:cNvPr id="7" name="TextBox 6"/>
          <p:cNvSpPr txBox="1"/>
          <p:nvPr/>
        </p:nvSpPr>
        <p:spPr>
          <a:xfrm>
            <a:off x="3384645" y="2864489"/>
            <a:ext cx="655092" cy="369332"/>
          </a:xfrm>
          <a:prstGeom prst="rect">
            <a:avLst/>
          </a:prstGeom>
          <a:noFill/>
        </p:spPr>
        <p:txBody>
          <a:bodyPr wrap="square" rtlCol="0">
            <a:spAutoFit/>
          </a:bodyPr>
          <a:lstStyle/>
          <a:p>
            <a:r>
              <a:rPr lang="en-US" dirty="0">
                <a:solidFill>
                  <a:schemeClr val="bg1"/>
                </a:solidFill>
              </a:rPr>
              <a:t>D</a:t>
            </a:r>
          </a:p>
        </p:txBody>
      </p:sp>
    </p:spTree>
    <p:extLst>
      <p:ext uri="{BB962C8B-B14F-4D97-AF65-F5344CB8AC3E}">
        <p14:creationId xmlns:p14="http://schemas.microsoft.com/office/powerpoint/2010/main" val="424733322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object 2"/>
          <p:cNvSpPr/>
          <p:nvPr/>
        </p:nvSpPr>
        <p:spPr>
          <a:xfrm>
            <a:off x="7090515" y="395573"/>
            <a:ext cx="1301879" cy="1272476"/>
          </a:xfrm>
          <a:prstGeom prst="rect">
            <a:avLst/>
          </a:prstGeom>
          <a:blipFill>
            <a:blip r:embed="rId3"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3" name="object 3"/>
          <p:cNvSpPr/>
          <p:nvPr/>
        </p:nvSpPr>
        <p:spPr>
          <a:xfrm>
            <a:off x="939494" y="1273167"/>
            <a:ext cx="6280255" cy="0"/>
          </a:xfrm>
          <a:custGeom>
            <a:avLst/>
            <a:gdLst/>
            <a:ahLst/>
            <a:cxnLst/>
            <a:rect l="l" t="t" r="r" b="b"/>
            <a:pathLst>
              <a:path w="7344409">
                <a:moveTo>
                  <a:pt x="0" y="0"/>
                </a:moveTo>
                <a:lnTo>
                  <a:pt x="7344155" y="0"/>
                </a:lnTo>
              </a:path>
            </a:pathLst>
          </a:custGeom>
          <a:ln w="30225">
            <a:solidFill>
              <a:srgbClr val="986500"/>
            </a:solidFill>
          </a:ln>
        </p:spPr>
        <p:txBody>
          <a:bodyPr wrap="square" lIns="0" tIns="0" rIns="0" bIns="0" rtlCol="0"/>
          <a:lstStyle/>
          <a:p>
            <a:endParaRPr/>
          </a:p>
        </p:txBody>
      </p:sp>
      <p:sp>
        <p:nvSpPr>
          <p:cNvPr id="4" name="object 4"/>
          <p:cNvSpPr txBox="1">
            <a:spLocks noGrp="1"/>
          </p:cNvSpPr>
          <p:nvPr>
            <p:ph type="title"/>
          </p:nvPr>
        </p:nvSpPr>
        <p:spPr>
          <a:xfrm>
            <a:off x="457200" y="630696"/>
            <a:ext cx="8229600" cy="430887"/>
          </a:xfrm>
          <a:prstGeom prst="rect">
            <a:avLst/>
          </a:prstGeom>
        </p:spPr>
        <p:txBody>
          <a:bodyPr vert="horz" wrap="square" lIns="0" tIns="0" rIns="0" bIns="0" rtlCol="0">
            <a:spAutoFit/>
          </a:bodyPr>
          <a:lstStyle/>
          <a:p>
            <a:pPr marL="11135"/>
            <a:r>
              <a:rPr sz="2800" spc="4" dirty="0"/>
              <a:t>F</a:t>
            </a:r>
            <a:r>
              <a:rPr sz="2800" spc="-4" dirty="0"/>
              <a:t>i</a:t>
            </a:r>
            <a:r>
              <a:rPr sz="2800" spc="-35" dirty="0"/>
              <a:t>r</a:t>
            </a:r>
            <a:r>
              <a:rPr sz="2800" spc="-26" dirty="0"/>
              <a:t>s</a:t>
            </a:r>
            <a:r>
              <a:rPr sz="2800" dirty="0"/>
              <a:t>t</a:t>
            </a:r>
            <a:r>
              <a:rPr sz="2800" spc="-88" dirty="0">
                <a:latin typeface="Times New Roman"/>
                <a:cs typeface="Times New Roman"/>
              </a:rPr>
              <a:t> </a:t>
            </a:r>
            <a:r>
              <a:rPr sz="2800" spc="-4" dirty="0"/>
              <a:t>m</a:t>
            </a:r>
            <a:r>
              <a:rPr sz="2800" dirty="0"/>
              <a:t>a</a:t>
            </a:r>
            <a:r>
              <a:rPr sz="2800" spc="-4" dirty="0"/>
              <a:t>n</a:t>
            </a:r>
            <a:r>
              <a:rPr sz="2800" spc="-53" dirty="0"/>
              <a:t>g</a:t>
            </a:r>
            <a:r>
              <a:rPr sz="2800" dirty="0"/>
              <a:t>a</a:t>
            </a:r>
            <a:r>
              <a:rPr sz="2800" spc="-4" dirty="0"/>
              <a:t>n</a:t>
            </a:r>
            <a:r>
              <a:rPr sz="2800" spc="-9" dirty="0"/>
              <a:t>e</a:t>
            </a:r>
            <a:r>
              <a:rPr sz="2800" spc="4" dirty="0"/>
              <a:t>s</a:t>
            </a:r>
            <a:r>
              <a:rPr sz="2800" spc="-9" dirty="0"/>
              <a:t>e</a:t>
            </a:r>
            <a:r>
              <a:rPr sz="2800" dirty="0"/>
              <a:t>-</a:t>
            </a:r>
            <a:r>
              <a:rPr sz="2800" spc="-4" dirty="0"/>
              <a:t>r</a:t>
            </a:r>
            <a:r>
              <a:rPr sz="2800" spc="-18" dirty="0"/>
              <a:t>i</a:t>
            </a:r>
            <a:r>
              <a:rPr sz="2800" dirty="0"/>
              <a:t>ch</a:t>
            </a:r>
            <a:r>
              <a:rPr sz="2800" spc="-83" dirty="0">
                <a:latin typeface="Times New Roman"/>
                <a:cs typeface="Times New Roman"/>
              </a:rPr>
              <a:t> </a:t>
            </a:r>
            <a:r>
              <a:rPr sz="2800" spc="-4" dirty="0"/>
              <a:t>min</a:t>
            </a:r>
            <a:r>
              <a:rPr sz="2800" spc="-9" dirty="0"/>
              <a:t>e</a:t>
            </a:r>
            <a:r>
              <a:rPr sz="2800" spc="-66" dirty="0"/>
              <a:t>r</a:t>
            </a:r>
            <a:r>
              <a:rPr sz="2800" spc="-9" dirty="0"/>
              <a:t>a</a:t>
            </a:r>
            <a:r>
              <a:rPr sz="2800" spc="-4" dirty="0"/>
              <a:t>l</a:t>
            </a:r>
            <a:r>
              <a:rPr sz="2800" dirty="0"/>
              <a:t>s</a:t>
            </a:r>
            <a:endParaRPr sz="2800">
              <a:latin typeface="Times New Roman"/>
              <a:cs typeface="Times New Roman"/>
            </a:endParaRPr>
          </a:p>
        </p:txBody>
      </p:sp>
      <p:sp>
        <p:nvSpPr>
          <p:cNvPr id="5" name="object 5"/>
          <p:cNvSpPr txBox="1"/>
          <p:nvPr/>
        </p:nvSpPr>
        <p:spPr>
          <a:xfrm>
            <a:off x="271228" y="76698"/>
            <a:ext cx="5992803" cy="1107996"/>
          </a:xfrm>
          <a:prstGeom prst="rect">
            <a:avLst/>
          </a:prstGeom>
        </p:spPr>
        <p:txBody>
          <a:bodyPr vert="horz" wrap="square" lIns="0" tIns="0" rIns="0" bIns="0" rtlCol="0">
            <a:spAutoFit/>
          </a:bodyPr>
          <a:lstStyle/>
          <a:p>
            <a:pPr marL="11135" marR="4454"/>
            <a:r>
              <a:rPr lang="en-US" sz="2400" spc="-9" dirty="0">
                <a:solidFill>
                  <a:srgbClr val="FFFFFF"/>
                </a:solidFill>
                <a:latin typeface="Calibri"/>
                <a:cs typeface="Calibri"/>
              </a:rPr>
              <a:t>Manganese-rich compositions are found in some rocks, indicating </a:t>
            </a:r>
            <a:r>
              <a:rPr sz="2400" spc="-9" dirty="0">
                <a:solidFill>
                  <a:srgbClr val="FFFFFF"/>
                </a:solidFill>
                <a:latin typeface="Calibri"/>
                <a:cs typeface="Calibri"/>
              </a:rPr>
              <a:t>a</a:t>
            </a:r>
            <a:r>
              <a:rPr sz="2400" spc="-35" dirty="0">
                <a:solidFill>
                  <a:srgbClr val="FFFFFF"/>
                </a:solidFill>
                <a:latin typeface="Times New Roman"/>
                <a:cs typeface="Times New Roman"/>
              </a:rPr>
              <a:t> </a:t>
            </a:r>
            <a:r>
              <a:rPr sz="2400" spc="-9" dirty="0">
                <a:solidFill>
                  <a:srgbClr val="FFFFFF"/>
                </a:solidFill>
                <a:latin typeface="Calibri"/>
                <a:cs typeface="Calibri"/>
              </a:rPr>
              <a:t>h</a:t>
            </a:r>
            <a:r>
              <a:rPr sz="2400" spc="-4" dirty="0">
                <a:solidFill>
                  <a:srgbClr val="FFFFFF"/>
                </a:solidFill>
                <a:latin typeface="Calibri"/>
                <a:cs typeface="Calibri"/>
              </a:rPr>
              <a:t>ig</a:t>
            </a:r>
            <a:r>
              <a:rPr sz="2400" spc="-9" dirty="0">
                <a:solidFill>
                  <a:srgbClr val="FFFFFF"/>
                </a:solidFill>
                <a:latin typeface="Calibri"/>
                <a:cs typeface="Calibri"/>
              </a:rPr>
              <a:t>h</a:t>
            </a:r>
            <a:r>
              <a:rPr sz="2400" dirty="0">
                <a:solidFill>
                  <a:srgbClr val="FFFFFF"/>
                </a:solidFill>
                <a:latin typeface="Calibri"/>
                <a:cs typeface="Calibri"/>
              </a:rPr>
              <a:t>l</a:t>
            </a:r>
            <a:r>
              <a:rPr sz="2400" spc="-9" dirty="0">
                <a:solidFill>
                  <a:srgbClr val="FFFFFF"/>
                </a:solidFill>
                <a:latin typeface="Calibri"/>
                <a:cs typeface="Calibri"/>
              </a:rPr>
              <a:t>y</a:t>
            </a:r>
            <a:r>
              <a:rPr sz="2400" spc="-61" dirty="0">
                <a:solidFill>
                  <a:srgbClr val="FFFFFF"/>
                </a:solidFill>
                <a:latin typeface="Times New Roman"/>
                <a:cs typeface="Times New Roman"/>
              </a:rPr>
              <a:t> </a:t>
            </a:r>
            <a:r>
              <a:rPr sz="2400" spc="-44" dirty="0">
                <a:solidFill>
                  <a:srgbClr val="FFFFFF"/>
                </a:solidFill>
                <a:latin typeface="Calibri"/>
                <a:cs typeface="Calibri"/>
              </a:rPr>
              <a:t>o</a:t>
            </a:r>
            <a:r>
              <a:rPr sz="2400" spc="-9" dirty="0">
                <a:solidFill>
                  <a:srgbClr val="FFFFFF"/>
                </a:solidFill>
                <a:latin typeface="Calibri"/>
                <a:cs typeface="Calibri"/>
              </a:rPr>
              <a:t>x</a:t>
            </a:r>
            <a:r>
              <a:rPr sz="2400" dirty="0">
                <a:solidFill>
                  <a:srgbClr val="FFFFFF"/>
                </a:solidFill>
                <a:latin typeface="Calibri"/>
                <a:cs typeface="Calibri"/>
              </a:rPr>
              <a:t>i</a:t>
            </a:r>
            <a:r>
              <a:rPr sz="2400" spc="-9" dirty="0">
                <a:solidFill>
                  <a:srgbClr val="FFFFFF"/>
                </a:solidFill>
                <a:latin typeface="Calibri"/>
                <a:cs typeface="Calibri"/>
              </a:rPr>
              <a:t>d</a:t>
            </a:r>
            <a:r>
              <a:rPr sz="2400" dirty="0">
                <a:solidFill>
                  <a:srgbClr val="FFFFFF"/>
                </a:solidFill>
                <a:latin typeface="Calibri"/>
                <a:cs typeface="Calibri"/>
              </a:rPr>
              <a:t>izi</a:t>
            </a:r>
            <a:r>
              <a:rPr sz="2400" spc="-9" dirty="0">
                <a:solidFill>
                  <a:srgbClr val="FFFFFF"/>
                </a:solidFill>
                <a:latin typeface="Calibri"/>
                <a:cs typeface="Calibri"/>
              </a:rPr>
              <a:t>ng</a:t>
            </a:r>
            <a:r>
              <a:rPr sz="2400" spc="-66" dirty="0">
                <a:solidFill>
                  <a:srgbClr val="FFFFFF"/>
                </a:solidFill>
                <a:latin typeface="Times New Roman"/>
                <a:cs typeface="Times New Roman"/>
              </a:rPr>
              <a:t> </a:t>
            </a:r>
            <a:r>
              <a:rPr sz="2400" spc="-13" dirty="0">
                <a:solidFill>
                  <a:srgbClr val="FFFFFF"/>
                </a:solidFill>
                <a:latin typeface="Calibri"/>
                <a:cs typeface="Calibri"/>
              </a:rPr>
              <a:t>e</a:t>
            </a:r>
            <a:r>
              <a:rPr sz="2400" spc="-31" dirty="0">
                <a:solidFill>
                  <a:srgbClr val="FFFFFF"/>
                </a:solidFill>
                <a:latin typeface="Calibri"/>
                <a:cs typeface="Calibri"/>
              </a:rPr>
              <a:t>n</a:t>
            </a:r>
            <a:r>
              <a:rPr sz="2400" spc="-13" dirty="0">
                <a:solidFill>
                  <a:srgbClr val="FFFFFF"/>
                </a:solidFill>
                <a:latin typeface="Calibri"/>
                <a:cs typeface="Calibri"/>
              </a:rPr>
              <a:t>v</a:t>
            </a:r>
            <a:r>
              <a:rPr sz="2400" dirty="0">
                <a:solidFill>
                  <a:srgbClr val="FFFFFF"/>
                </a:solidFill>
                <a:latin typeface="Calibri"/>
                <a:cs typeface="Calibri"/>
              </a:rPr>
              <a:t>i</a:t>
            </a:r>
            <a:r>
              <a:rPr sz="2400" spc="-35" dirty="0">
                <a:solidFill>
                  <a:srgbClr val="FFFFFF"/>
                </a:solidFill>
                <a:latin typeface="Calibri"/>
                <a:cs typeface="Calibri"/>
              </a:rPr>
              <a:t>r</a:t>
            </a:r>
            <a:r>
              <a:rPr sz="2400" spc="-13" dirty="0">
                <a:solidFill>
                  <a:srgbClr val="FFFFFF"/>
                </a:solidFill>
                <a:latin typeface="Calibri"/>
                <a:cs typeface="Calibri"/>
              </a:rPr>
              <a:t>o</a:t>
            </a:r>
            <a:r>
              <a:rPr sz="2400" spc="-9" dirty="0">
                <a:solidFill>
                  <a:srgbClr val="FFFFFF"/>
                </a:solidFill>
                <a:latin typeface="Calibri"/>
                <a:cs typeface="Calibri"/>
              </a:rPr>
              <a:t>n</a:t>
            </a:r>
            <a:r>
              <a:rPr sz="2400" spc="-18" dirty="0">
                <a:solidFill>
                  <a:srgbClr val="FFFFFF"/>
                </a:solidFill>
                <a:latin typeface="Calibri"/>
                <a:cs typeface="Calibri"/>
              </a:rPr>
              <a:t>me</a:t>
            </a:r>
            <a:r>
              <a:rPr sz="2400" spc="-22" dirty="0">
                <a:solidFill>
                  <a:srgbClr val="FFFFFF"/>
                </a:solidFill>
                <a:latin typeface="Calibri"/>
                <a:cs typeface="Calibri"/>
              </a:rPr>
              <a:t>n</a:t>
            </a:r>
            <a:r>
              <a:rPr sz="2400" spc="-4" dirty="0">
                <a:solidFill>
                  <a:srgbClr val="FFFFFF"/>
                </a:solidFill>
                <a:latin typeface="Calibri"/>
                <a:cs typeface="Calibri"/>
              </a:rPr>
              <a:t>t,</a:t>
            </a:r>
            <a:r>
              <a:rPr sz="2400" spc="-18" dirty="0">
                <a:solidFill>
                  <a:srgbClr val="FFFFFF"/>
                </a:solidFill>
                <a:latin typeface="Times New Roman"/>
                <a:cs typeface="Times New Roman"/>
              </a:rPr>
              <a:t> </a:t>
            </a:r>
            <a:r>
              <a:rPr sz="2400" spc="-18" dirty="0">
                <a:solidFill>
                  <a:srgbClr val="FFFFFF"/>
                </a:solidFill>
                <a:latin typeface="Calibri"/>
                <a:cs typeface="Calibri"/>
              </a:rPr>
              <a:t>w</a:t>
            </a:r>
            <a:r>
              <a:rPr sz="2400" spc="-9" dirty="0">
                <a:solidFill>
                  <a:srgbClr val="FFFFFF"/>
                </a:solidFill>
                <a:latin typeface="Calibri"/>
                <a:cs typeface="Calibri"/>
              </a:rPr>
              <a:t>h</a:t>
            </a:r>
            <a:r>
              <a:rPr sz="2400" dirty="0">
                <a:solidFill>
                  <a:srgbClr val="FFFFFF"/>
                </a:solidFill>
                <a:latin typeface="Calibri"/>
                <a:cs typeface="Calibri"/>
              </a:rPr>
              <a:t>i</a:t>
            </a:r>
            <a:r>
              <a:rPr sz="2400" spc="-13" dirty="0">
                <a:solidFill>
                  <a:srgbClr val="FFFFFF"/>
                </a:solidFill>
                <a:latin typeface="Calibri"/>
                <a:cs typeface="Calibri"/>
              </a:rPr>
              <a:t>c</a:t>
            </a:r>
            <a:r>
              <a:rPr sz="2400" spc="-9" dirty="0">
                <a:solidFill>
                  <a:srgbClr val="FFFFFF"/>
                </a:solidFill>
                <a:latin typeface="Calibri"/>
                <a:cs typeface="Calibri"/>
              </a:rPr>
              <a:t>h</a:t>
            </a:r>
            <a:r>
              <a:rPr sz="2400" spc="-4" dirty="0">
                <a:solidFill>
                  <a:srgbClr val="FFFFFF"/>
                </a:solidFill>
                <a:latin typeface="Times New Roman"/>
                <a:cs typeface="Times New Roman"/>
              </a:rPr>
              <a:t> </a:t>
            </a:r>
            <a:r>
              <a:rPr sz="2400" spc="-13" dirty="0">
                <a:solidFill>
                  <a:srgbClr val="FFFFFF"/>
                </a:solidFill>
                <a:latin typeface="Calibri"/>
                <a:cs typeface="Calibri"/>
              </a:rPr>
              <a:t>c</a:t>
            </a:r>
            <a:r>
              <a:rPr sz="2400" spc="-9" dirty="0">
                <a:solidFill>
                  <a:srgbClr val="FFFFFF"/>
                </a:solidFill>
                <a:latin typeface="Calibri"/>
                <a:cs typeface="Calibri"/>
              </a:rPr>
              <a:t>u</a:t>
            </a:r>
            <a:r>
              <a:rPr sz="2400" spc="-13" dirty="0">
                <a:solidFill>
                  <a:srgbClr val="FFFFFF"/>
                </a:solidFill>
                <a:latin typeface="Calibri"/>
                <a:cs typeface="Calibri"/>
              </a:rPr>
              <a:t>r</a:t>
            </a:r>
            <a:r>
              <a:rPr sz="2400" spc="-35" dirty="0">
                <a:solidFill>
                  <a:srgbClr val="FFFFFF"/>
                </a:solidFill>
                <a:latin typeface="Calibri"/>
                <a:cs typeface="Calibri"/>
              </a:rPr>
              <a:t>r</a:t>
            </a:r>
            <a:r>
              <a:rPr sz="2400" spc="-13" dirty="0">
                <a:solidFill>
                  <a:srgbClr val="FFFFFF"/>
                </a:solidFill>
                <a:latin typeface="Calibri"/>
                <a:cs typeface="Calibri"/>
              </a:rPr>
              <a:t>e</a:t>
            </a:r>
            <a:r>
              <a:rPr sz="2400" spc="-22" dirty="0">
                <a:solidFill>
                  <a:srgbClr val="FFFFFF"/>
                </a:solidFill>
                <a:latin typeface="Calibri"/>
                <a:cs typeface="Calibri"/>
              </a:rPr>
              <a:t>n</a:t>
            </a:r>
            <a:r>
              <a:rPr sz="2400" dirty="0">
                <a:solidFill>
                  <a:srgbClr val="FFFFFF"/>
                </a:solidFill>
                <a:latin typeface="Calibri"/>
                <a:cs typeface="Calibri"/>
              </a:rPr>
              <a:t>tl</a:t>
            </a:r>
            <a:r>
              <a:rPr sz="2400" spc="-9" dirty="0">
                <a:solidFill>
                  <a:srgbClr val="FFFFFF"/>
                </a:solidFill>
                <a:latin typeface="Calibri"/>
                <a:cs typeface="Calibri"/>
              </a:rPr>
              <a:t>y</a:t>
            </a:r>
            <a:r>
              <a:rPr sz="2400" spc="-18" dirty="0">
                <a:solidFill>
                  <a:srgbClr val="FFFFFF"/>
                </a:solidFill>
                <a:latin typeface="Times New Roman"/>
                <a:cs typeface="Times New Roman"/>
              </a:rPr>
              <a:t> </a:t>
            </a:r>
            <a:r>
              <a:rPr sz="2400" spc="-9" dirty="0">
                <a:solidFill>
                  <a:srgbClr val="FFFFFF"/>
                </a:solidFill>
                <a:latin typeface="Calibri"/>
                <a:cs typeface="Calibri"/>
              </a:rPr>
              <a:t>d</a:t>
            </a:r>
            <a:r>
              <a:rPr sz="2400" spc="-13" dirty="0">
                <a:solidFill>
                  <a:srgbClr val="FFFFFF"/>
                </a:solidFill>
                <a:latin typeface="Calibri"/>
                <a:cs typeface="Calibri"/>
              </a:rPr>
              <a:t>oe</a:t>
            </a:r>
            <a:r>
              <a:rPr sz="2400" spc="-9" dirty="0">
                <a:solidFill>
                  <a:srgbClr val="FFFFFF"/>
                </a:solidFill>
                <a:latin typeface="Calibri"/>
                <a:cs typeface="Calibri"/>
              </a:rPr>
              <a:t>s</a:t>
            </a:r>
            <a:r>
              <a:rPr sz="2400" spc="-26" dirty="0">
                <a:solidFill>
                  <a:srgbClr val="FFFFFF"/>
                </a:solidFill>
                <a:latin typeface="Times New Roman"/>
                <a:cs typeface="Times New Roman"/>
              </a:rPr>
              <a:t> </a:t>
            </a:r>
            <a:r>
              <a:rPr sz="2400" spc="-9" dirty="0">
                <a:solidFill>
                  <a:srgbClr val="FFFFFF"/>
                </a:solidFill>
                <a:latin typeface="Calibri"/>
                <a:cs typeface="Calibri"/>
              </a:rPr>
              <a:t>n</a:t>
            </a:r>
            <a:r>
              <a:rPr sz="2400" spc="-13" dirty="0">
                <a:solidFill>
                  <a:srgbClr val="FFFFFF"/>
                </a:solidFill>
                <a:latin typeface="Calibri"/>
                <a:cs typeface="Calibri"/>
              </a:rPr>
              <a:t>o</a:t>
            </a:r>
            <a:r>
              <a:rPr sz="2400" spc="-9" dirty="0">
                <a:solidFill>
                  <a:srgbClr val="FFFFFF"/>
                </a:solidFill>
                <a:latin typeface="Calibri"/>
                <a:cs typeface="Calibri"/>
              </a:rPr>
              <a:t>t</a:t>
            </a:r>
            <a:r>
              <a:rPr sz="2400" spc="-22" dirty="0">
                <a:solidFill>
                  <a:srgbClr val="FFFFFF"/>
                </a:solidFill>
                <a:latin typeface="Times New Roman"/>
                <a:cs typeface="Times New Roman"/>
              </a:rPr>
              <a:t> </a:t>
            </a:r>
            <a:r>
              <a:rPr sz="2400" spc="-35" dirty="0">
                <a:solidFill>
                  <a:srgbClr val="FFFFFF"/>
                </a:solidFill>
                <a:latin typeface="Calibri"/>
                <a:cs typeface="Calibri"/>
              </a:rPr>
              <a:t>e</a:t>
            </a:r>
            <a:r>
              <a:rPr sz="2400" spc="-9" dirty="0">
                <a:solidFill>
                  <a:srgbClr val="FFFFFF"/>
                </a:solidFill>
                <a:latin typeface="Calibri"/>
                <a:cs typeface="Calibri"/>
              </a:rPr>
              <a:t>x</a:t>
            </a:r>
            <a:r>
              <a:rPr sz="2400" dirty="0">
                <a:solidFill>
                  <a:srgbClr val="FFFFFF"/>
                </a:solidFill>
                <a:latin typeface="Calibri"/>
                <a:cs typeface="Calibri"/>
              </a:rPr>
              <a:t>i</a:t>
            </a:r>
            <a:r>
              <a:rPr sz="2400" spc="-22" dirty="0">
                <a:solidFill>
                  <a:srgbClr val="FFFFFF"/>
                </a:solidFill>
                <a:latin typeface="Calibri"/>
                <a:cs typeface="Calibri"/>
              </a:rPr>
              <a:t>s</a:t>
            </a:r>
            <a:r>
              <a:rPr sz="2400" spc="-9" dirty="0">
                <a:solidFill>
                  <a:srgbClr val="FFFFFF"/>
                </a:solidFill>
                <a:latin typeface="Calibri"/>
                <a:cs typeface="Calibri"/>
              </a:rPr>
              <a:t>t</a:t>
            </a:r>
            <a:r>
              <a:rPr sz="2400" spc="-44" dirty="0">
                <a:solidFill>
                  <a:srgbClr val="FFFFFF"/>
                </a:solidFill>
                <a:latin typeface="Times New Roman"/>
                <a:cs typeface="Times New Roman"/>
              </a:rPr>
              <a:t> </a:t>
            </a:r>
            <a:r>
              <a:rPr sz="2400" spc="-13" dirty="0">
                <a:solidFill>
                  <a:srgbClr val="FFFFFF"/>
                </a:solidFill>
                <a:latin typeface="Calibri"/>
                <a:cs typeface="Calibri"/>
              </a:rPr>
              <a:t>o</a:t>
            </a:r>
            <a:r>
              <a:rPr sz="2400" spc="-9" dirty="0">
                <a:solidFill>
                  <a:srgbClr val="FFFFFF"/>
                </a:solidFill>
                <a:latin typeface="Calibri"/>
                <a:cs typeface="Calibri"/>
              </a:rPr>
              <a:t>n</a:t>
            </a:r>
            <a:r>
              <a:rPr sz="2400" spc="-26" dirty="0">
                <a:solidFill>
                  <a:srgbClr val="FFFFFF"/>
                </a:solidFill>
                <a:latin typeface="Times New Roman"/>
                <a:cs typeface="Times New Roman"/>
              </a:rPr>
              <a:t> </a:t>
            </a:r>
            <a:r>
              <a:rPr sz="2400" spc="-13" dirty="0">
                <a:solidFill>
                  <a:srgbClr val="FFFFFF"/>
                </a:solidFill>
                <a:latin typeface="Calibri"/>
                <a:cs typeface="Calibri"/>
              </a:rPr>
              <a:t>Ma</a:t>
            </a:r>
            <a:r>
              <a:rPr sz="2400" spc="-35" dirty="0">
                <a:solidFill>
                  <a:srgbClr val="FFFFFF"/>
                </a:solidFill>
                <a:latin typeface="Calibri"/>
                <a:cs typeface="Calibri"/>
              </a:rPr>
              <a:t>r</a:t>
            </a:r>
            <a:r>
              <a:rPr sz="2400" spc="-13" dirty="0">
                <a:solidFill>
                  <a:srgbClr val="FFFFFF"/>
                </a:solidFill>
                <a:latin typeface="Calibri"/>
                <a:cs typeface="Calibri"/>
              </a:rPr>
              <a:t>s</a:t>
            </a:r>
            <a:endParaRPr sz="2400" dirty="0">
              <a:latin typeface="Calibri"/>
              <a:cs typeface="Calibri"/>
            </a:endParaRPr>
          </a:p>
        </p:txBody>
      </p:sp>
      <p:sp>
        <p:nvSpPr>
          <p:cNvPr id="6" name="object 6"/>
          <p:cNvSpPr/>
          <p:nvPr/>
        </p:nvSpPr>
        <p:spPr>
          <a:xfrm>
            <a:off x="85146" y="2524668"/>
            <a:ext cx="2958224" cy="2804980"/>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7" name="object 7"/>
          <p:cNvSpPr/>
          <p:nvPr/>
        </p:nvSpPr>
        <p:spPr>
          <a:xfrm>
            <a:off x="2914611" y="1761989"/>
            <a:ext cx="4034653" cy="3078838"/>
          </a:xfrm>
          <a:prstGeom prst="rect">
            <a:avLst/>
          </a:prstGeom>
          <a:blipFill>
            <a:blip r:embed="rId5"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8" name="object 8"/>
          <p:cNvSpPr/>
          <p:nvPr/>
        </p:nvSpPr>
        <p:spPr>
          <a:xfrm flipV="1">
            <a:off x="719875" y="4748255"/>
            <a:ext cx="302447" cy="45719"/>
          </a:xfrm>
          <a:custGeom>
            <a:avLst/>
            <a:gdLst/>
            <a:ahLst/>
            <a:cxnLst/>
            <a:rect l="l" t="t" r="r" b="b"/>
            <a:pathLst>
              <a:path w="353694">
                <a:moveTo>
                  <a:pt x="0" y="0"/>
                </a:moveTo>
                <a:lnTo>
                  <a:pt x="353567" y="0"/>
                </a:lnTo>
              </a:path>
            </a:pathLst>
          </a:custGeom>
          <a:ln w="39369">
            <a:solidFill>
              <a:srgbClr val="FFFFFF"/>
            </a:solidFill>
          </a:ln>
        </p:spPr>
        <p:txBody>
          <a:bodyPr wrap="square" lIns="0" tIns="0" rIns="0" bIns="0" rtlCol="0"/>
          <a:lstStyle/>
          <a:p>
            <a:endParaRPr/>
          </a:p>
        </p:txBody>
      </p:sp>
      <p:sp>
        <p:nvSpPr>
          <p:cNvPr id="9" name="object 9"/>
          <p:cNvSpPr txBox="1"/>
          <p:nvPr/>
        </p:nvSpPr>
        <p:spPr>
          <a:xfrm>
            <a:off x="304995" y="4840827"/>
            <a:ext cx="3010895" cy="927818"/>
          </a:xfrm>
          <a:prstGeom prst="rect">
            <a:avLst/>
          </a:prstGeom>
        </p:spPr>
        <p:txBody>
          <a:bodyPr vert="horz" wrap="square" lIns="0" tIns="0" rIns="0" bIns="0" rtlCol="0">
            <a:spAutoFit/>
          </a:bodyPr>
          <a:lstStyle/>
          <a:p>
            <a:pPr marL="351877"/>
            <a:r>
              <a:rPr sz="1600" b="1" spc="-9" dirty="0">
                <a:solidFill>
                  <a:srgbClr val="FFFFFF"/>
                </a:solidFill>
                <a:latin typeface="Calibri"/>
                <a:cs typeface="Calibri"/>
              </a:rPr>
              <a:t>3</a:t>
            </a:r>
            <a:r>
              <a:rPr sz="1600" b="1" spc="-39" dirty="0">
                <a:solidFill>
                  <a:srgbClr val="FFFFFF"/>
                </a:solidFill>
                <a:latin typeface="Times New Roman"/>
                <a:cs typeface="Times New Roman"/>
              </a:rPr>
              <a:t> </a:t>
            </a:r>
            <a:r>
              <a:rPr sz="1600" b="1" dirty="0">
                <a:solidFill>
                  <a:srgbClr val="FFFFFF"/>
                </a:solidFill>
                <a:latin typeface="Calibri"/>
                <a:cs typeface="Calibri"/>
              </a:rPr>
              <a:t>cm</a:t>
            </a:r>
            <a:endParaRPr sz="1600" dirty="0">
              <a:latin typeface="Calibri"/>
              <a:cs typeface="Calibri"/>
            </a:endParaRPr>
          </a:p>
          <a:p>
            <a:pPr>
              <a:spcBef>
                <a:spcPts val="35"/>
              </a:spcBef>
            </a:pPr>
            <a:endParaRPr sz="1600" dirty="0">
              <a:latin typeface="Times New Roman"/>
              <a:cs typeface="Times New Roman"/>
            </a:endParaRPr>
          </a:p>
          <a:p>
            <a:pPr marL="11135"/>
            <a:r>
              <a:rPr sz="1400" b="1" spc="-18" dirty="0">
                <a:solidFill>
                  <a:srgbClr val="FFFFFF"/>
                </a:solidFill>
                <a:latin typeface="Calibri"/>
                <a:cs typeface="Calibri"/>
              </a:rPr>
              <a:t>C</a:t>
            </a:r>
            <a:r>
              <a:rPr sz="1400" b="1" spc="-9" dirty="0">
                <a:solidFill>
                  <a:srgbClr val="FFFFFF"/>
                </a:solidFill>
                <a:latin typeface="Calibri"/>
                <a:cs typeface="Calibri"/>
              </a:rPr>
              <a:t>a</a:t>
            </a:r>
            <a:r>
              <a:rPr sz="1400" b="1" spc="-13" dirty="0">
                <a:solidFill>
                  <a:srgbClr val="FFFFFF"/>
                </a:solidFill>
                <a:latin typeface="Calibri"/>
                <a:cs typeface="Calibri"/>
              </a:rPr>
              <a:t>r</a:t>
            </a:r>
            <a:r>
              <a:rPr sz="1400" b="1" spc="-4" dirty="0">
                <a:solidFill>
                  <a:srgbClr val="FFFFFF"/>
                </a:solidFill>
                <a:latin typeface="Calibri"/>
                <a:cs typeface="Calibri"/>
              </a:rPr>
              <a:t>i</a:t>
            </a:r>
            <a:r>
              <a:rPr sz="1400" b="1" spc="-13" dirty="0">
                <a:solidFill>
                  <a:srgbClr val="FFFFFF"/>
                </a:solidFill>
                <a:latin typeface="Calibri"/>
                <a:cs typeface="Calibri"/>
              </a:rPr>
              <a:t>b</a:t>
            </a:r>
            <a:r>
              <a:rPr sz="1400" b="1" spc="-4" dirty="0">
                <a:solidFill>
                  <a:srgbClr val="FFFFFF"/>
                </a:solidFill>
                <a:latin typeface="Calibri"/>
                <a:cs typeface="Calibri"/>
              </a:rPr>
              <a:t>o</a:t>
            </a:r>
            <a:r>
              <a:rPr sz="1400" b="1" spc="-9" dirty="0">
                <a:solidFill>
                  <a:srgbClr val="FFFFFF"/>
                </a:solidFill>
                <a:latin typeface="Calibri"/>
                <a:cs typeface="Calibri"/>
              </a:rPr>
              <a:t>u</a:t>
            </a:r>
            <a:r>
              <a:rPr sz="1400" b="1" spc="-18" dirty="0">
                <a:solidFill>
                  <a:srgbClr val="FFFFFF"/>
                </a:solidFill>
                <a:latin typeface="Times New Roman"/>
                <a:cs typeface="Times New Roman"/>
              </a:rPr>
              <a:t> </a:t>
            </a:r>
            <a:r>
              <a:rPr sz="1400" b="1" spc="-9" dirty="0">
                <a:solidFill>
                  <a:srgbClr val="FFFFFF"/>
                </a:solidFill>
                <a:latin typeface="Calibri"/>
                <a:cs typeface="Calibri"/>
              </a:rPr>
              <a:t>Sa</a:t>
            </a:r>
            <a:r>
              <a:rPr sz="1400" b="1" spc="-13" dirty="0">
                <a:solidFill>
                  <a:srgbClr val="FFFFFF"/>
                </a:solidFill>
                <a:latin typeface="Calibri"/>
                <a:cs typeface="Calibri"/>
              </a:rPr>
              <a:t>nd</a:t>
            </a:r>
            <a:r>
              <a:rPr sz="1400" b="1" spc="-22" dirty="0">
                <a:solidFill>
                  <a:srgbClr val="FFFFFF"/>
                </a:solidFill>
                <a:latin typeface="Calibri"/>
                <a:cs typeface="Calibri"/>
              </a:rPr>
              <a:t>st</a:t>
            </a:r>
            <a:r>
              <a:rPr sz="1400" b="1" spc="-4" dirty="0">
                <a:solidFill>
                  <a:srgbClr val="FFFFFF"/>
                </a:solidFill>
                <a:latin typeface="Calibri"/>
                <a:cs typeface="Calibri"/>
              </a:rPr>
              <a:t>o</a:t>
            </a:r>
            <a:r>
              <a:rPr sz="1400" b="1" spc="-13" dirty="0">
                <a:solidFill>
                  <a:srgbClr val="FFFFFF"/>
                </a:solidFill>
                <a:latin typeface="Calibri"/>
                <a:cs typeface="Calibri"/>
              </a:rPr>
              <a:t>n</a:t>
            </a:r>
            <a:r>
              <a:rPr sz="1400" b="1" spc="-9" dirty="0">
                <a:solidFill>
                  <a:srgbClr val="FFFFFF"/>
                </a:solidFill>
                <a:latin typeface="Calibri"/>
                <a:cs typeface="Calibri"/>
              </a:rPr>
              <a:t>e</a:t>
            </a:r>
            <a:r>
              <a:rPr sz="1400" b="1" spc="-18" dirty="0">
                <a:solidFill>
                  <a:srgbClr val="FFFFFF"/>
                </a:solidFill>
                <a:latin typeface="Times New Roman"/>
                <a:cs typeface="Times New Roman"/>
              </a:rPr>
              <a:t> </a:t>
            </a:r>
            <a:r>
              <a:rPr sz="1400" b="1" spc="-18" dirty="0">
                <a:solidFill>
                  <a:srgbClr val="FFFFFF"/>
                </a:solidFill>
                <a:latin typeface="Calibri"/>
                <a:cs typeface="Calibri"/>
              </a:rPr>
              <a:t>w</a:t>
            </a:r>
            <a:r>
              <a:rPr sz="1400" b="1" spc="-4" dirty="0">
                <a:solidFill>
                  <a:srgbClr val="FFFFFF"/>
                </a:solidFill>
                <a:latin typeface="Calibri"/>
                <a:cs typeface="Calibri"/>
              </a:rPr>
              <a:t>i</a:t>
            </a:r>
            <a:r>
              <a:rPr sz="1400" b="1" spc="-13" dirty="0">
                <a:solidFill>
                  <a:srgbClr val="FFFFFF"/>
                </a:solidFill>
                <a:latin typeface="Calibri"/>
                <a:cs typeface="Calibri"/>
              </a:rPr>
              <a:t>t</a:t>
            </a:r>
            <a:r>
              <a:rPr sz="1400" b="1" spc="-9" dirty="0">
                <a:solidFill>
                  <a:srgbClr val="FFFFFF"/>
                </a:solidFill>
                <a:latin typeface="Calibri"/>
                <a:cs typeface="Calibri"/>
              </a:rPr>
              <a:t>h</a:t>
            </a:r>
            <a:r>
              <a:rPr sz="1400" b="1" spc="-39" dirty="0">
                <a:solidFill>
                  <a:srgbClr val="FFFFFF"/>
                </a:solidFill>
                <a:latin typeface="Times New Roman"/>
                <a:cs typeface="Times New Roman"/>
              </a:rPr>
              <a:t> </a:t>
            </a:r>
            <a:r>
              <a:rPr sz="1400" b="1" spc="-9" dirty="0">
                <a:solidFill>
                  <a:srgbClr val="FFFFFF"/>
                </a:solidFill>
                <a:latin typeface="Calibri"/>
                <a:cs typeface="Calibri"/>
              </a:rPr>
              <a:t>Hi</a:t>
            </a:r>
            <a:r>
              <a:rPr sz="1400" b="1" spc="-13" dirty="0">
                <a:solidFill>
                  <a:srgbClr val="FFFFFF"/>
                </a:solidFill>
                <a:latin typeface="Calibri"/>
                <a:cs typeface="Calibri"/>
              </a:rPr>
              <a:t>gh</a:t>
            </a:r>
            <a:r>
              <a:rPr sz="1400" b="1" spc="-4" dirty="0">
                <a:solidFill>
                  <a:srgbClr val="FFFFFF"/>
                </a:solidFill>
                <a:latin typeface="Calibri"/>
                <a:cs typeface="Calibri"/>
              </a:rPr>
              <a:t>-</a:t>
            </a:r>
            <a:r>
              <a:rPr sz="1400" b="1" spc="-18" dirty="0">
                <a:solidFill>
                  <a:srgbClr val="FFFFFF"/>
                </a:solidFill>
                <a:latin typeface="Calibri"/>
                <a:cs typeface="Calibri"/>
              </a:rPr>
              <a:t>M</a:t>
            </a:r>
            <a:r>
              <a:rPr sz="1400" b="1" spc="-9" dirty="0">
                <a:solidFill>
                  <a:srgbClr val="FFFFFF"/>
                </a:solidFill>
                <a:latin typeface="Calibri"/>
                <a:cs typeface="Calibri"/>
              </a:rPr>
              <a:t>n</a:t>
            </a:r>
            <a:r>
              <a:rPr sz="1400" b="1" spc="-9" dirty="0">
                <a:solidFill>
                  <a:srgbClr val="FFFFFF"/>
                </a:solidFill>
                <a:latin typeface="Times New Roman"/>
                <a:cs typeface="Times New Roman"/>
              </a:rPr>
              <a:t> </a:t>
            </a:r>
            <a:r>
              <a:rPr sz="1400" b="1" spc="-18" dirty="0">
                <a:solidFill>
                  <a:srgbClr val="FFFFFF"/>
                </a:solidFill>
                <a:latin typeface="Calibri"/>
                <a:cs typeface="Calibri"/>
              </a:rPr>
              <a:t>M</a:t>
            </a:r>
            <a:r>
              <a:rPr sz="1400" b="1" spc="-4" dirty="0">
                <a:solidFill>
                  <a:srgbClr val="FFFFFF"/>
                </a:solidFill>
                <a:latin typeface="Calibri"/>
                <a:cs typeface="Calibri"/>
              </a:rPr>
              <a:t>i</a:t>
            </a:r>
            <a:r>
              <a:rPr sz="1400" b="1" spc="-13" dirty="0">
                <a:solidFill>
                  <a:srgbClr val="FFFFFF"/>
                </a:solidFill>
                <a:latin typeface="Calibri"/>
                <a:cs typeface="Calibri"/>
              </a:rPr>
              <a:t>ne</a:t>
            </a:r>
            <a:r>
              <a:rPr sz="1400" b="1" spc="-44" dirty="0">
                <a:solidFill>
                  <a:srgbClr val="FFFFFF"/>
                </a:solidFill>
                <a:latin typeface="Calibri"/>
                <a:cs typeface="Calibri"/>
              </a:rPr>
              <a:t>r</a:t>
            </a:r>
            <a:r>
              <a:rPr sz="1400" b="1" spc="-9" dirty="0">
                <a:solidFill>
                  <a:srgbClr val="FFFFFF"/>
                </a:solidFill>
                <a:latin typeface="Calibri"/>
                <a:cs typeface="Calibri"/>
              </a:rPr>
              <a:t>al</a:t>
            </a:r>
            <a:endParaRPr sz="1400" dirty="0">
              <a:latin typeface="Calibri"/>
              <a:cs typeface="Calibri"/>
            </a:endParaRPr>
          </a:p>
        </p:txBody>
      </p:sp>
      <p:sp>
        <p:nvSpPr>
          <p:cNvPr id="10" name="object 10"/>
          <p:cNvSpPr txBox="1"/>
          <p:nvPr/>
        </p:nvSpPr>
        <p:spPr>
          <a:xfrm>
            <a:off x="-2239" y="5908684"/>
            <a:ext cx="7280991" cy="169277"/>
          </a:xfrm>
          <a:prstGeom prst="rect">
            <a:avLst/>
          </a:prstGeom>
          <a:solidFill>
            <a:srgbClr val="F2DCDB"/>
          </a:solidFill>
        </p:spPr>
        <p:txBody>
          <a:bodyPr vert="horz" wrap="square" lIns="0" tIns="0" rIns="0" bIns="0" rtlCol="0">
            <a:spAutoFit/>
          </a:bodyPr>
          <a:lstStyle/>
          <a:p>
            <a:pPr marL="231059" indent="-150884">
              <a:buFont typeface="Helvetica"/>
              <a:buChar char="•"/>
              <a:tabLst>
                <a:tab pos="231615" algn="l"/>
              </a:tabLst>
            </a:pPr>
            <a:r>
              <a:rPr sz="1100" spc="-4" dirty="0">
                <a:latin typeface="Calibri"/>
                <a:cs typeface="Calibri"/>
              </a:rPr>
              <a:t>L</a:t>
            </a:r>
            <a:r>
              <a:rPr sz="1100" dirty="0">
                <a:latin typeface="Calibri"/>
                <a:cs typeface="Calibri"/>
              </a:rPr>
              <a:t>a</a:t>
            </a:r>
            <a:r>
              <a:rPr sz="1100" spc="4" dirty="0">
                <a:latin typeface="Calibri"/>
                <a:cs typeface="Calibri"/>
              </a:rPr>
              <a:t>n</a:t>
            </a:r>
            <a:r>
              <a:rPr sz="1100" spc="-18" dirty="0">
                <a:latin typeface="Calibri"/>
                <a:cs typeface="Calibri"/>
              </a:rPr>
              <a:t>z</a:t>
            </a:r>
            <a:r>
              <a:rPr sz="1100" dirty="0">
                <a:latin typeface="Calibri"/>
                <a:cs typeface="Calibri"/>
              </a:rPr>
              <a:t>a</a:t>
            </a:r>
            <a:r>
              <a:rPr sz="1100" spc="-44" dirty="0">
                <a:latin typeface="Times New Roman"/>
                <a:cs typeface="Times New Roman"/>
              </a:rPr>
              <a:t> </a:t>
            </a:r>
            <a:r>
              <a:rPr sz="1100" spc="-4" dirty="0">
                <a:latin typeface="Calibri"/>
                <a:cs typeface="Calibri"/>
              </a:rPr>
              <a:t>N</a:t>
            </a:r>
            <a:r>
              <a:rPr sz="1100" dirty="0">
                <a:latin typeface="Calibri"/>
                <a:cs typeface="Calibri"/>
              </a:rPr>
              <a:t>.</a:t>
            </a:r>
            <a:r>
              <a:rPr sz="1100" spc="-26" dirty="0">
                <a:latin typeface="Times New Roman"/>
                <a:cs typeface="Times New Roman"/>
              </a:rPr>
              <a:t> </a:t>
            </a:r>
            <a:r>
              <a:rPr sz="1100" spc="-18" dirty="0">
                <a:latin typeface="Calibri"/>
                <a:cs typeface="Calibri"/>
              </a:rPr>
              <a:t>e</a:t>
            </a:r>
            <a:r>
              <a:rPr sz="1100" spc="-4" dirty="0">
                <a:latin typeface="Calibri"/>
                <a:cs typeface="Calibri"/>
              </a:rPr>
              <a:t>t</a:t>
            </a:r>
            <a:r>
              <a:rPr sz="1100" spc="-18" dirty="0">
                <a:latin typeface="Times New Roman"/>
                <a:cs typeface="Times New Roman"/>
              </a:rPr>
              <a:t> </a:t>
            </a:r>
            <a:r>
              <a:rPr sz="1100" dirty="0">
                <a:latin typeface="Calibri"/>
                <a:cs typeface="Calibri"/>
              </a:rPr>
              <a:t>al.</a:t>
            </a:r>
            <a:r>
              <a:rPr sz="1100" spc="-35" dirty="0">
                <a:latin typeface="Times New Roman"/>
                <a:cs typeface="Times New Roman"/>
              </a:rPr>
              <a:t> </a:t>
            </a:r>
            <a:r>
              <a:rPr sz="1100" spc="-4" dirty="0">
                <a:latin typeface="Calibri"/>
                <a:cs typeface="Calibri"/>
              </a:rPr>
              <a:t>(</a:t>
            </a:r>
            <a:r>
              <a:rPr sz="1100" spc="-9" dirty="0">
                <a:latin typeface="Calibri"/>
                <a:cs typeface="Calibri"/>
              </a:rPr>
              <a:t>201</a:t>
            </a:r>
            <a:r>
              <a:rPr lang="en-US" sz="1100" dirty="0">
                <a:latin typeface="Calibri"/>
                <a:cs typeface="Calibri"/>
              </a:rPr>
              <a:t>4, 2015)</a:t>
            </a:r>
            <a:endParaRPr sz="1100">
              <a:latin typeface="Calibri"/>
              <a:cs typeface="Calibri"/>
            </a:endParaRPr>
          </a:p>
        </p:txBody>
      </p:sp>
      <p:pic>
        <p:nvPicPr>
          <p:cNvPr id="17" name="Pictur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949264" y="2519354"/>
            <a:ext cx="2194736" cy="3249291"/>
          </a:xfrm>
          <a:prstGeom prst="rect">
            <a:avLst/>
          </a:prstGeom>
        </p:spPr>
      </p:pic>
      <p:cxnSp>
        <p:nvCxnSpPr>
          <p:cNvPr id="18" name="Straight Connector 17"/>
          <p:cNvCxnSpPr/>
          <p:nvPr/>
        </p:nvCxnSpPr>
        <p:spPr>
          <a:xfrm>
            <a:off x="7833895" y="5041900"/>
            <a:ext cx="0" cy="332205"/>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a:off x="7705564" y="5366081"/>
            <a:ext cx="240631"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820080" y="4064000"/>
            <a:ext cx="13815" cy="977900"/>
          </a:xfrm>
          <a:prstGeom prst="line">
            <a:avLst/>
          </a:prstGeom>
          <a:ln w="19050" cmpd="sng">
            <a:solidFill>
              <a:srgbClr val="FF0000"/>
            </a:solidFill>
            <a:prstDash val="dash"/>
            <a:headEnd type="arrow"/>
            <a:tailEnd type="non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9833564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5" name="object 2"/>
          <p:cNvSpPr/>
          <p:nvPr/>
        </p:nvSpPr>
        <p:spPr>
          <a:xfrm>
            <a:off x="7090515" y="395573"/>
            <a:ext cx="1301879" cy="1272476"/>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6" name="object 3"/>
          <p:cNvSpPr/>
          <p:nvPr/>
        </p:nvSpPr>
        <p:spPr>
          <a:xfrm>
            <a:off x="939494" y="1273167"/>
            <a:ext cx="6280255" cy="0"/>
          </a:xfrm>
          <a:custGeom>
            <a:avLst/>
            <a:gdLst/>
            <a:ahLst/>
            <a:cxnLst/>
            <a:rect l="l" t="t" r="r" b="b"/>
            <a:pathLst>
              <a:path w="7344409">
                <a:moveTo>
                  <a:pt x="0" y="0"/>
                </a:moveTo>
                <a:lnTo>
                  <a:pt x="7344155" y="0"/>
                </a:lnTo>
              </a:path>
            </a:pathLst>
          </a:custGeom>
          <a:ln w="30225">
            <a:solidFill>
              <a:srgbClr val="986500"/>
            </a:solidFill>
          </a:ln>
        </p:spPr>
        <p:txBody>
          <a:bodyPr wrap="square" lIns="0" tIns="0" rIns="0" bIns="0" rtlCol="0"/>
          <a:lstStyle/>
          <a:p>
            <a:endParaRPr/>
          </a:p>
        </p:txBody>
      </p:sp>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71518"/>
            <a:ext cx="7153216" cy="2742488"/>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314006"/>
            <a:ext cx="5803236" cy="2686069"/>
          </a:xfrm>
          <a:prstGeom prst="rect">
            <a:avLst/>
          </a:prstGeom>
        </p:spPr>
      </p:pic>
      <p:sp>
        <p:nvSpPr>
          <p:cNvPr id="6" name="TextBox 5"/>
          <p:cNvSpPr txBox="1"/>
          <p:nvPr/>
        </p:nvSpPr>
        <p:spPr>
          <a:xfrm>
            <a:off x="0" y="6000075"/>
            <a:ext cx="9135396" cy="646331"/>
          </a:xfrm>
          <a:prstGeom prst="rect">
            <a:avLst/>
          </a:prstGeom>
          <a:noFill/>
        </p:spPr>
        <p:txBody>
          <a:bodyPr wrap="none" rtlCol="0">
            <a:spAutoFit/>
          </a:bodyPr>
          <a:lstStyle/>
          <a:p>
            <a:r>
              <a:rPr lang="en-US" dirty="0">
                <a:solidFill>
                  <a:schemeClr val="bg1"/>
                </a:solidFill>
              </a:rPr>
              <a:t>Potassic-rich sandstones, probably from a </a:t>
            </a:r>
            <a:r>
              <a:rPr lang="en-US" dirty="0" smtClean="0">
                <a:solidFill>
                  <a:schemeClr val="bg1"/>
                </a:solidFill>
              </a:rPr>
              <a:t>different source than other sediments are </a:t>
            </a:r>
            <a:r>
              <a:rPr lang="en-US" dirty="0">
                <a:solidFill>
                  <a:schemeClr val="bg1"/>
                </a:solidFill>
              </a:rPr>
              <a:t>found in</a:t>
            </a:r>
          </a:p>
          <a:p>
            <a:r>
              <a:rPr lang="en-US" dirty="0">
                <a:solidFill>
                  <a:schemeClr val="bg1"/>
                </a:solidFill>
              </a:rPr>
              <a:t>to increase upward within the Bradbury formation (strata below Mt. Sharp) [</a:t>
            </a:r>
            <a:r>
              <a:rPr lang="en-US" i="1" dirty="0">
                <a:solidFill>
                  <a:schemeClr val="bg1"/>
                </a:solidFill>
              </a:rPr>
              <a:t>Le Deit et al.</a:t>
            </a:r>
            <a:r>
              <a:rPr lang="en-US" dirty="0">
                <a:solidFill>
                  <a:schemeClr val="bg1"/>
                </a:solidFill>
              </a:rPr>
              <a:t>, 2015]</a:t>
            </a:r>
          </a:p>
        </p:txBody>
      </p:sp>
      <p:pic>
        <p:nvPicPr>
          <p:cNvPr id="8" name="Pictur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949264" y="2519354"/>
            <a:ext cx="2194736" cy="3249291"/>
          </a:xfrm>
          <a:prstGeom prst="rect">
            <a:avLst/>
          </a:prstGeom>
        </p:spPr>
      </p:pic>
      <p:cxnSp>
        <p:nvCxnSpPr>
          <p:cNvPr id="9" name="Straight Connector 8"/>
          <p:cNvCxnSpPr/>
          <p:nvPr/>
        </p:nvCxnSpPr>
        <p:spPr>
          <a:xfrm>
            <a:off x="7833895" y="3935997"/>
            <a:ext cx="0" cy="332205"/>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7713579" y="4300283"/>
            <a:ext cx="240631"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7833895" y="3302000"/>
            <a:ext cx="0" cy="673100"/>
          </a:xfrm>
          <a:prstGeom prst="line">
            <a:avLst/>
          </a:prstGeom>
          <a:ln w="19050" cmpd="sng">
            <a:solidFill>
              <a:srgbClr val="FF0000"/>
            </a:solidFill>
            <a:prstDash val="dash"/>
            <a:headEnd type="none"/>
            <a:tailEnd type="none"/>
          </a:ln>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7705558" y="3308989"/>
            <a:ext cx="240631"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a:off x="7946189" y="2864489"/>
            <a:ext cx="317278" cy="0"/>
          </a:xfrm>
          <a:prstGeom prst="line">
            <a:avLst/>
          </a:prstGeom>
          <a:ln w="12700" cmpd="sng">
            <a:solidFill>
              <a:schemeClr val="tx1"/>
            </a:solidFill>
          </a:ln>
        </p:spPr>
        <p:style>
          <a:lnRef idx="2">
            <a:schemeClr val="accent1"/>
          </a:lnRef>
          <a:fillRef idx="0">
            <a:schemeClr val="accent1"/>
          </a:fillRef>
          <a:effectRef idx="1">
            <a:schemeClr val="accent1"/>
          </a:effectRef>
          <a:fontRef idx="minor">
            <a:schemeClr val="tx1"/>
          </a:fontRef>
        </p:style>
      </p:cxnSp>
      <p:sp>
        <p:nvSpPr>
          <p:cNvPr id="18" name="TextBox 17"/>
          <p:cNvSpPr txBox="1"/>
          <p:nvPr/>
        </p:nvSpPr>
        <p:spPr>
          <a:xfrm>
            <a:off x="7820080" y="2720000"/>
            <a:ext cx="513031" cy="184666"/>
          </a:xfrm>
          <a:prstGeom prst="rect">
            <a:avLst/>
          </a:prstGeom>
          <a:noFill/>
        </p:spPr>
        <p:txBody>
          <a:bodyPr wrap="none" rtlCol="0">
            <a:spAutoFit/>
          </a:bodyPr>
          <a:lstStyle/>
          <a:p>
            <a:r>
              <a:rPr lang="en-US" sz="600"/>
              <a:t>Stimson ss</a:t>
            </a:r>
          </a:p>
        </p:txBody>
      </p:sp>
    </p:spTree>
    <p:extLst>
      <p:ext uri="{BB962C8B-B14F-4D97-AF65-F5344CB8AC3E}">
        <p14:creationId xmlns:p14="http://schemas.microsoft.com/office/powerpoint/2010/main" val="169987532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TextBox 6"/>
          <p:cNvSpPr txBox="1"/>
          <p:nvPr/>
        </p:nvSpPr>
        <p:spPr>
          <a:xfrm>
            <a:off x="1194932" y="5645136"/>
            <a:ext cx="7786746" cy="1015663"/>
          </a:xfrm>
          <a:prstGeom prst="rect">
            <a:avLst/>
          </a:prstGeom>
          <a:noFill/>
        </p:spPr>
        <p:txBody>
          <a:bodyPr wrap="square" rtlCol="0">
            <a:spAutoFit/>
          </a:bodyPr>
          <a:lstStyle/>
          <a:p>
            <a:pPr defTabSz="913224"/>
            <a:r>
              <a:rPr lang="en-US" sz="2000" b="1" dirty="0">
                <a:solidFill>
                  <a:srgbClr val="FFFFFF"/>
                </a:solidFill>
                <a:latin typeface="Arial"/>
                <a:cs typeface="Arial"/>
              </a:rPr>
              <a:t>Curiosity discovered south-tilted sandstone beds on Gale Crater’s plains that indicate water-driven transport of sediment, building lower Mount Sharp from lake deposits</a:t>
            </a:r>
          </a:p>
        </p:txBody>
      </p:sp>
      <p:sp>
        <p:nvSpPr>
          <p:cNvPr id="14" name="TextBox 13"/>
          <p:cNvSpPr txBox="1"/>
          <p:nvPr/>
        </p:nvSpPr>
        <p:spPr>
          <a:xfrm>
            <a:off x="5739428" y="108556"/>
            <a:ext cx="2113608" cy="276999"/>
          </a:xfrm>
          <a:prstGeom prst="rect">
            <a:avLst/>
          </a:prstGeom>
          <a:noFill/>
        </p:spPr>
        <p:txBody>
          <a:bodyPr wrap="square" rtlCol="0">
            <a:spAutoFit/>
          </a:bodyPr>
          <a:lstStyle/>
          <a:p>
            <a:pPr algn="r" defTabSz="913224"/>
            <a:r>
              <a:rPr lang="en-US" sz="1200" dirty="0">
                <a:solidFill>
                  <a:prstClr val="black"/>
                </a:solidFill>
                <a:latin typeface="Calibri"/>
              </a:rPr>
              <a:t>NASA/JPL-Caltech/GSFC</a:t>
            </a:r>
          </a:p>
        </p:txBody>
      </p:sp>
      <p:pic>
        <p:nvPicPr>
          <p:cNvPr id="3" name="Picture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126" y="0"/>
            <a:ext cx="9136874" cy="3432840"/>
          </a:xfrm>
          <a:prstGeom prst="rect">
            <a:avLst/>
          </a:prstGeom>
        </p:spPr>
      </p:pic>
      <p:pic>
        <p:nvPicPr>
          <p:cNvPr id="6" name="Picture 5"/>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102103" y="3200400"/>
            <a:ext cx="6041897" cy="2276657"/>
          </a:xfrm>
          <a:prstGeom prst="rect">
            <a:avLst/>
          </a:prstGeom>
          <a:ln w="25400">
            <a:solidFill>
              <a:schemeClr val="tx1"/>
            </a:solidFill>
          </a:ln>
        </p:spPr>
      </p:pic>
      <p:pic>
        <p:nvPicPr>
          <p:cNvPr id="8" name="Picture 7"/>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66077" y="3048000"/>
            <a:ext cx="2805723" cy="2424344"/>
          </a:xfrm>
          <a:prstGeom prst="rect">
            <a:avLst/>
          </a:prstGeom>
          <a:ln w="25400">
            <a:solidFill>
              <a:schemeClr val="tx1"/>
            </a:solidFill>
          </a:ln>
        </p:spPr>
      </p:pic>
      <p:sp>
        <p:nvSpPr>
          <p:cNvPr id="2" name="TextBox 1"/>
          <p:cNvSpPr txBox="1"/>
          <p:nvPr/>
        </p:nvSpPr>
        <p:spPr>
          <a:xfrm>
            <a:off x="152400" y="3010916"/>
            <a:ext cx="2819400" cy="584776"/>
          </a:xfrm>
          <a:prstGeom prst="rect">
            <a:avLst/>
          </a:prstGeom>
          <a:solidFill>
            <a:schemeClr val="tx1">
              <a:alpha val="50000"/>
            </a:schemeClr>
          </a:solidFill>
        </p:spPr>
        <p:txBody>
          <a:bodyPr wrap="square" rtlCol="0">
            <a:spAutoFit/>
          </a:bodyPr>
          <a:lstStyle/>
          <a:p>
            <a:pPr defTabSz="913224"/>
            <a:r>
              <a:rPr lang="en-US" sz="1600" dirty="0">
                <a:solidFill>
                  <a:srgbClr val="FFFF00"/>
                </a:solidFill>
                <a:latin typeface="Arial"/>
                <a:cs typeface="Arial"/>
              </a:rPr>
              <a:t>Possible lake deposits at the base of Mount Sharp</a:t>
            </a:r>
          </a:p>
        </p:txBody>
      </p:sp>
      <p:sp>
        <p:nvSpPr>
          <p:cNvPr id="9" name="TextBox 8"/>
          <p:cNvSpPr txBox="1"/>
          <p:nvPr/>
        </p:nvSpPr>
        <p:spPr>
          <a:xfrm>
            <a:off x="381000" y="204708"/>
            <a:ext cx="1600200" cy="338554"/>
          </a:xfrm>
          <a:prstGeom prst="rect">
            <a:avLst/>
          </a:prstGeom>
          <a:noFill/>
        </p:spPr>
        <p:txBody>
          <a:bodyPr wrap="square" rtlCol="0">
            <a:spAutoFit/>
          </a:bodyPr>
          <a:lstStyle/>
          <a:p>
            <a:pPr defTabSz="913224"/>
            <a:r>
              <a:rPr lang="en-US" sz="1600" dirty="0">
                <a:solidFill>
                  <a:srgbClr val="FFFF00"/>
                </a:solidFill>
                <a:latin typeface="Arial"/>
                <a:cs typeface="Arial"/>
              </a:rPr>
              <a:t>Mount Sharp</a:t>
            </a:r>
          </a:p>
        </p:txBody>
      </p:sp>
      <p:cxnSp>
        <p:nvCxnSpPr>
          <p:cNvPr id="10" name="Straight Arrow Connector 9"/>
          <p:cNvCxnSpPr/>
          <p:nvPr/>
        </p:nvCxnSpPr>
        <p:spPr>
          <a:xfrm flipH="1">
            <a:off x="76200" y="381000"/>
            <a:ext cx="304800" cy="0"/>
          </a:xfrm>
          <a:prstGeom prst="straightConnector1">
            <a:avLst/>
          </a:prstGeom>
          <a:ln w="38100">
            <a:solidFill>
              <a:srgbClr val="FFFF00"/>
            </a:solidFill>
            <a:tailEnd type="arrow"/>
          </a:ln>
        </p:spPr>
        <p:style>
          <a:lnRef idx="2">
            <a:schemeClr val="accent1"/>
          </a:lnRef>
          <a:fillRef idx="0">
            <a:schemeClr val="accent1"/>
          </a:fillRef>
          <a:effectRef idx="1">
            <a:schemeClr val="accent1"/>
          </a:effectRef>
          <a:fontRef idx="minor">
            <a:schemeClr val="tx1"/>
          </a:fontRef>
        </p:style>
      </p:cxnSp>
      <p:pic>
        <p:nvPicPr>
          <p:cNvPr id="13" name="Content Placeholder 4" descr="nasa-mars-rover-curiosity-an-iconic-representation-of-the-rover-created-by-jpl.jpeg"/>
          <p:cNvPicPr>
            <a:picLocks noChangeAspect="1"/>
          </p:cNvPicPr>
          <p:nvPr/>
        </p:nvPicPr>
        <p:blipFill rotWithShape="1">
          <a:blip r:embed="rId5" cstate="email">
            <a:extLst>
              <a:ext uri="{28A0092B-C50C-407E-A947-70E740481C1C}">
                <a14:useLocalDpi xmlns:a14="http://schemas.microsoft.com/office/drawing/2010/main"/>
              </a:ext>
            </a:extLst>
          </a:blip>
          <a:srcRect t="-2321" r="-1694" b="-2478"/>
          <a:stretch/>
        </p:blipFill>
        <p:spPr>
          <a:xfrm>
            <a:off x="174970" y="5759332"/>
            <a:ext cx="982140" cy="771971"/>
          </a:xfrm>
          <a:prstGeom prst="rect">
            <a:avLst/>
          </a:prstGeom>
        </p:spPr>
      </p:pic>
    </p:spTree>
    <p:extLst>
      <p:ext uri="{BB962C8B-B14F-4D97-AF65-F5344CB8AC3E}">
        <p14:creationId xmlns:p14="http://schemas.microsoft.com/office/powerpoint/2010/main" val="212684922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3" cstate="email">
            <a:extLst>
              <a:ext uri="{BEBA8EAE-BF5A-486C-A8C5-ECC9F3942E4B}">
                <a14:imgProps xmlns:a14="http://schemas.microsoft.com/office/drawing/2010/main">
                  <a14:imgLayer r:embed="rId4">
                    <a14:imgEffect>
                      <a14:sharpenSoften amount="20000"/>
                    </a14:imgEffect>
                  </a14:imgLayer>
                </a14:imgProps>
              </a:ext>
              <a:ext uri="{28A0092B-C50C-407E-A947-70E740481C1C}">
                <a14:useLocalDpi xmlns:a14="http://schemas.microsoft.com/office/drawing/2010/main"/>
              </a:ext>
            </a:extLst>
          </a:blip>
          <a:srcRect/>
          <a:stretch/>
        </p:blipFill>
        <p:spPr>
          <a:xfrm>
            <a:off x="0" y="184851"/>
            <a:ext cx="9135296" cy="5393165"/>
          </a:xfrm>
          <a:prstGeom prst="rect">
            <a:avLst/>
          </a:prstGeom>
        </p:spPr>
      </p:pic>
      <p:sp>
        <p:nvSpPr>
          <p:cNvPr id="7" name="TextBox 6"/>
          <p:cNvSpPr txBox="1"/>
          <p:nvPr/>
        </p:nvSpPr>
        <p:spPr>
          <a:xfrm>
            <a:off x="1260231" y="5697174"/>
            <a:ext cx="7588738" cy="984885"/>
          </a:xfrm>
          <a:prstGeom prst="rect">
            <a:avLst/>
          </a:prstGeom>
          <a:noFill/>
        </p:spPr>
        <p:txBody>
          <a:bodyPr wrap="square" rtlCol="0">
            <a:spAutoFit/>
          </a:bodyPr>
          <a:lstStyle/>
          <a:p>
            <a:r>
              <a:rPr lang="en-US" sz="2000" b="1" dirty="0">
                <a:solidFill>
                  <a:srgbClr val="FFFFFF"/>
                </a:solidFill>
                <a:latin typeface="Arial"/>
                <a:cs typeface="Arial"/>
              </a:rPr>
              <a:t>Mi</a:t>
            </a:r>
            <a:r>
              <a:rPr lang="en-US" b="1" dirty="0">
                <a:solidFill>
                  <a:srgbClr val="FFFFFF"/>
                </a:solidFill>
                <a:latin typeface="Arial"/>
                <a:cs typeface="Arial"/>
              </a:rPr>
              <a:t>neral veins of varying composition fill fractures within the lake-formed mudstone, indicating multiple generations of interaction with liquid water. </a:t>
            </a:r>
            <a:r>
              <a:rPr lang="en-US" b="1">
                <a:solidFill>
                  <a:srgbClr val="FFFFFF"/>
                </a:solidFill>
                <a:latin typeface="Arial"/>
                <a:cs typeface="Arial"/>
              </a:rPr>
              <a:t>ChemCam</a:t>
            </a:r>
            <a:r>
              <a:rPr lang="en-US" b="1" dirty="0">
                <a:solidFill>
                  <a:srgbClr val="FFFFFF"/>
                </a:solidFill>
                <a:latin typeface="Arial"/>
                <a:cs typeface="Arial"/>
              </a:rPr>
              <a:t> has been critical in the vein analyses</a:t>
            </a:r>
            <a:r>
              <a:rPr lang="en-US" sz="2000" b="1" dirty="0">
                <a:solidFill>
                  <a:srgbClr val="FFFFFF"/>
                </a:solidFill>
                <a:latin typeface="Arial"/>
                <a:cs typeface="Arial"/>
              </a:rPr>
              <a:t>. </a:t>
            </a:r>
          </a:p>
        </p:txBody>
      </p:sp>
      <p:pic>
        <p:nvPicPr>
          <p:cNvPr id="4" name="Content Placeholder 4" descr="nasa-mars-rover-curiosity-an-iconic-representation-of-the-rover-created-by-jpl.jpeg"/>
          <p:cNvPicPr>
            <a:picLocks noChangeAspect="1"/>
          </p:cNvPicPr>
          <p:nvPr/>
        </p:nvPicPr>
        <p:blipFill rotWithShape="1">
          <a:blip r:embed="rId5" cstate="email">
            <a:extLst>
              <a:ext uri="{28A0092B-C50C-407E-A947-70E740481C1C}">
                <a14:useLocalDpi xmlns:a14="http://schemas.microsoft.com/office/drawing/2010/main"/>
              </a:ext>
            </a:extLst>
          </a:blip>
          <a:srcRect t="-2321" r="-1694" b="-2478"/>
          <a:stretch/>
        </p:blipFill>
        <p:spPr>
          <a:xfrm>
            <a:off x="174970" y="5759332"/>
            <a:ext cx="982140" cy="771971"/>
          </a:xfrm>
          <a:prstGeom prst="rect">
            <a:avLst/>
          </a:prstGeom>
        </p:spPr>
      </p:pic>
      <p:sp>
        <p:nvSpPr>
          <p:cNvPr id="5" name="TextBox 4"/>
          <p:cNvSpPr txBox="1"/>
          <p:nvPr/>
        </p:nvSpPr>
        <p:spPr>
          <a:xfrm>
            <a:off x="5887" y="5291833"/>
            <a:ext cx="1772112" cy="276999"/>
          </a:xfrm>
          <a:prstGeom prst="rect">
            <a:avLst/>
          </a:prstGeom>
          <a:noFill/>
        </p:spPr>
        <p:txBody>
          <a:bodyPr wrap="square" rtlCol="0">
            <a:spAutoFit/>
          </a:bodyPr>
          <a:lstStyle/>
          <a:p>
            <a:r>
              <a:rPr lang="en-US" sz="1200" dirty="0">
                <a:solidFill>
                  <a:schemeClr val="bg1"/>
                </a:solidFill>
              </a:rPr>
              <a:t>NASA/JPL-Caltech/MSSS</a:t>
            </a:r>
          </a:p>
        </p:txBody>
      </p:sp>
    </p:spTree>
    <p:extLst>
      <p:ext uri="{BB962C8B-B14F-4D97-AF65-F5344CB8AC3E}">
        <p14:creationId xmlns:p14="http://schemas.microsoft.com/office/powerpoint/2010/main" val="161682501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71"/>
            <a:ext cx="9144000" cy="5572125"/>
          </a:xfrm>
          <a:prstGeom prst="rect">
            <a:avLst/>
          </a:prstGeom>
        </p:spPr>
      </p:pic>
      <p:sp>
        <p:nvSpPr>
          <p:cNvPr id="2" name="AutoShape 2" descr="https://mslreports.jpl.nasa.gov/surface/data/surface/78/803/MSL_StrategicTraverseMap_Sol0803_fcalef.jpg"/>
          <p:cNvSpPr>
            <a:spLocks noChangeAspect="1" noChangeArrowheads="1"/>
          </p:cNvSpPr>
          <p:nvPr/>
        </p:nvSpPr>
        <p:spPr bwMode="auto">
          <a:xfrm>
            <a:off x="155575" y="-144451"/>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0950" tIns="45478" rIns="90950" bIns="45478" numCol="1" anchor="t" anchorCtr="0" compatLnSpc="1">
            <a:prstTxWarp prst="textNoShape">
              <a:avLst/>
            </a:prstTxWarp>
          </a:bodyPr>
          <a:lstStyle/>
          <a:p>
            <a:pPr defTabSz="906737"/>
            <a:endParaRPr lang="en-US">
              <a:solidFill>
                <a:prstClr val="black"/>
              </a:solidFill>
              <a:latin typeface="Helvetica"/>
            </a:endParaRPr>
          </a:p>
        </p:txBody>
      </p:sp>
      <p:sp>
        <p:nvSpPr>
          <p:cNvPr id="3" name="TextBox 2"/>
          <p:cNvSpPr txBox="1"/>
          <p:nvPr/>
        </p:nvSpPr>
        <p:spPr>
          <a:xfrm>
            <a:off x="1270000" y="5593159"/>
            <a:ext cx="7561384" cy="1200104"/>
          </a:xfrm>
          <a:prstGeom prst="rect">
            <a:avLst/>
          </a:prstGeom>
          <a:noFill/>
        </p:spPr>
        <p:txBody>
          <a:bodyPr wrap="square" lIns="91216" tIns="45609" rIns="91216" bIns="45609" rtlCol="0" anchor="t">
            <a:spAutoFit/>
          </a:bodyPr>
          <a:lstStyle/>
          <a:p>
            <a:pPr defTabSz="904209"/>
            <a:r>
              <a:rPr lang="en-US" b="1" dirty="0">
                <a:solidFill>
                  <a:srgbClr val="FFFFFF"/>
                </a:solidFill>
                <a:latin typeface="Arial"/>
                <a:cs typeface="Arial"/>
              </a:rPr>
              <a:t>At Marias Pass, Curiosity discovered significant enrichments of silica in the mudstone. The Buckskin drill sample contained amorphous silica as well as the mineral tridymite that likely originated from a silica-rich volcanic source.</a:t>
            </a:r>
            <a:endParaRPr lang="en-US" b="1" dirty="0">
              <a:latin typeface="Arial"/>
              <a:cs typeface="Arial"/>
            </a:endParaRPr>
          </a:p>
        </p:txBody>
      </p:sp>
      <p:pic>
        <p:nvPicPr>
          <p:cNvPr id="6" name="Content Placeholder 4" descr="nasa-mars-rover-curiosity-an-iconic-representation-of-the-rover-created-by-jpl.jpeg"/>
          <p:cNvPicPr>
            <a:picLocks noChangeAspect="1"/>
          </p:cNvPicPr>
          <p:nvPr/>
        </p:nvPicPr>
        <p:blipFill rotWithShape="1">
          <a:blip r:embed="rId3" cstate="email">
            <a:extLst>
              <a:ext uri="{28A0092B-C50C-407E-A947-70E740481C1C}">
                <a14:useLocalDpi xmlns:a14="http://schemas.microsoft.com/office/drawing/2010/main"/>
              </a:ext>
            </a:extLst>
          </a:blip>
          <a:srcRect t="-2321" r="-1694" b="-2478"/>
          <a:stretch/>
        </p:blipFill>
        <p:spPr>
          <a:xfrm>
            <a:off x="174970" y="5759332"/>
            <a:ext cx="982140" cy="771971"/>
          </a:xfrm>
          <a:prstGeom prst="rect">
            <a:avLst/>
          </a:prstGeom>
        </p:spPr>
      </p:pic>
      <p:sp>
        <p:nvSpPr>
          <p:cNvPr id="7" name="TextBox 6"/>
          <p:cNvSpPr txBox="1"/>
          <p:nvPr/>
        </p:nvSpPr>
        <p:spPr>
          <a:xfrm>
            <a:off x="5887" y="5291833"/>
            <a:ext cx="1772112" cy="276999"/>
          </a:xfrm>
          <a:prstGeom prst="rect">
            <a:avLst/>
          </a:prstGeom>
          <a:noFill/>
        </p:spPr>
        <p:txBody>
          <a:bodyPr wrap="square" rtlCol="0">
            <a:spAutoFit/>
          </a:bodyPr>
          <a:lstStyle/>
          <a:p>
            <a:r>
              <a:rPr lang="en-US" sz="1200" dirty="0">
                <a:solidFill>
                  <a:schemeClr val="bg1"/>
                </a:solidFill>
              </a:rPr>
              <a:t>NASA/JPL-Caltech/MSSS</a:t>
            </a:r>
          </a:p>
        </p:txBody>
      </p:sp>
    </p:spTree>
    <p:extLst>
      <p:ext uri="{BB962C8B-B14F-4D97-AF65-F5344CB8AC3E}">
        <p14:creationId xmlns:p14="http://schemas.microsoft.com/office/powerpoint/2010/main" val="209397855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TextBox 6"/>
          <p:cNvSpPr txBox="1"/>
          <p:nvPr/>
        </p:nvSpPr>
        <p:spPr>
          <a:xfrm>
            <a:off x="1277037" y="5912526"/>
            <a:ext cx="7193863" cy="830997"/>
          </a:xfrm>
          <a:prstGeom prst="rect">
            <a:avLst/>
          </a:prstGeom>
          <a:noFill/>
        </p:spPr>
        <p:txBody>
          <a:bodyPr wrap="square" rtlCol="0">
            <a:spAutoFit/>
          </a:bodyPr>
          <a:lstStyle/>
          <a:p>
            <a:r>
              <a:rPr lang="en-US" sz="2400" b="1" dirty="0">
                <a:solidFill>
                  <a:srgbClr val="FFFFFF"/>
                </a:solidFill>
                <a:latin typeface="Arial"/>
                <a:cs typeface="Arial"/>
              </a:rPr>
              <a:t>Center-Dipping Beds Deposited as Gale Lake Filled with Sediment</a:t>
            </a:r>
          </a:p>
        </p:txBody>
      </p:sp>
      <p:sp>
        <p:nvSpPr>
          <p:cNvPr id="34" name="TextBox 33"/>
          <p:cNvSpPr txBox="1"/>
          <p:nvPr/>
        </p:nvSpPr>
        <p:spPr>
          <a:xfrm>
            <a:off x="7434942" y="5457345"/>
            <a:ext cx="1689100" cy="276999"/>
          </a:xfrm>
          <a:prstGeom prst="rect">
            <a:avLst/>
          </a:prstGeom>
          <a:noFill/>
        </p:spPr>
        <p:txBody>
          <a:bodyPr wrap="square" rtlCol="0">
            <a:spAutoFit/>
          </a:bodyPr>
          <a:lstStyle/>
          <a:p>
            <a:r>
              <a:rPr lang="en-US" sz="1200" dirty="0">
                <a:solidFill>
                  <a:schemeClr val="bg1"/>
                </a:solidFill>
              </a:rPr>
              <a:t>NASA/JPL-Caltech/MSSS</a:t>
            </a:r>
          </a:p>
        </p:txBody>
      </p:sp>
      <p:pic>
        <p:nvPicPr>
          <p:cNvPr id="4" name="Picture 3" descr="MSL_Kimberley copy.jpg"/>
          <p:cNvPicPr>
            <a:picLocks noChangeAspect="1"/>
          </p:cNvPicPr>
          <p:nvPr/>
        </p:nvPicPr>
        <p:blipFill rotWithShape="1">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rcRect/>
          <a:stretch/>
        </p:blipFill>
        <p:spPr>
          <a:xfrm>
            <a:off x="-21679" y="1427238"/>
            <a:ext cx="9145721" cy="5430762"/>
          </a:xfrm>
          <a:prstGeom prst="rect">
            <a:avLst/>
          </a:prstGeom>
        </p:spPr>
      </p:pic>
      <p:sp>
        <p:nvSpPr>
          <p:cNvPr id="6" name="TextBox 5"/>
          <p:cNvSpPr txBox="1"/>
          <p:nvPr/>
        </p:nvSpPr>
        <p:spPr>
          <a:xfrm>
            <a:off x="477855" y="418059"/>
            <a:ext cx="7908383" cy="830997"/>
          </a:xfrm>
          <a:prstGeom prst="rect">
            <a:avLst/>
          </a:prstGeom>
          <a:noFill/>
        </p:spPr>
        <p:txBody>
          <a:bodyPr wrap="none" rtlCol="0" anchor="t">
            <a:spAutoFit/>
          </a:bodyPr>
          <a:lstStyle/>
          <a:p>
            <a:r>
              <a:rPr lang="en-US" sz="2400" b="1" dirty="0">
                <a:solidFill>
                  <a:schemeClr val="bg1"/>
                </a:solidFill>
              </a:rPr>
              <a:t>The Big Picture: What we now know about the changing </a:t>
            </a:r>
          </a:p>
          <a:p>
            <a:r>
              <a:rPr lang="en-US" sz="2400" b="1" dirty="0">
                <a:solidFill>
                  <a:schemeClr val="bg1"/>
                </a:solidFill>
              </a:rPr>
              <a:t>sedimentary environment in Gale Crater and Mars in general</a:t>
            </a:r>
          </a:p>
        </p:txBody>
      </p:sp>
      <p:sp>
        <p:nvSpPr>
          <p:cNvPr id="8" name="TextBox 7"/>
          <p:cNvSpPr txBox="1"/>
          <p:nvPr/>
        </p:nvSpPr>
        <p:spPr>
          <a:xfrm>
            <a:off x="7434942" y="6597054"/>
            <a:ext cx="1772112" cy="276999"/>
          </a:xfrm>
          <a:prstGeom prst="rect">
            <a:avLst/>
          </a:prstGeom>
          <a:noFill/>
        </p:spPr>
        <p:txBody>
          <a:bodyPr wrap="square" rtlCol="0">
            <a:spAutoFit/>
          </a:bodyPr>
          <a:lstStyle/>
          <a:p>
            <a:r>
              <a:rPr lang="en-US" sz="1200" dirty="0">
                <a:solidFill>
                  <a:schemeClr val="bg1"/>
                </a:solidFill>
              </a:rPr>
              <a:t>NASA/JPL-Caltech/MSSS</a:t>
            </a:r>
          </a:p>
        </p:txBody>
      </p:sp>
    </p:spTree>
    <p:extLst>
      <p:ext uri="{BB962C8B-B14F-4D97-AF65-F5344CB8AC3E}">
        <p14:creationId xmlns:p14="http://schemas.microsoft.com/office/powerpoint/2010/main" val="207285233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extLst>
              <a:ext uri="{BEBA8EAE-BF5A-486C-A8C5-ECC9F3942E4B}">
                <a14:imgProps xmlns:a14="http://schemas.microsoft.com/office/drawing/2010/main">
                  <a14:imgLayer r:embed="rId4">
                    <a14:imgEffect>
                      <a14:brightnessContrast contrast="20000"/>
                    </a14:imgEffect>
                  </a14:imgLayer>
                </a14:imgProps>
              </a:ext>
            </a:extLst>
          </a:blip>
          <a:srcRect l="26485" r="28012"/>
          <a:stretch/>
        </p:blipFill>
        <p:spPr>
          <a:xfrm rot="5400000">
            <a:off x="3668126" y="-1141205"/>
            <a:ext cx="2329801" cy="5119990"/>
          </a:xfrm>
          <a:prstGeom prst="rect">
            <a:avLst/>
          </a:prstGeom>
        </p:spPr>
      </p:pic>
      <p:sp>
        <p:nvSpPr>
          <p:cNvPr id="6" name="Rechteck 5"/>
          <p:cNvSpPr/>
          <p:nvPr/>
        </p:nvSpPr>
        <p:spPr>
          <a:xfrm>
            <a:off x="4629772" y="1217692"/>
            <a:ext cx="1904242" cy="317810"/>
          </a:xfrm>
          <a:prstGeom prst="rect">
            <a:avLst/>
          </a:prstGeom>
          <a:noFill/>
          <a:ln w="41275">
            <a:solidFill>
              <a:srgbClr val="FFFF00"/>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prstClr val="black"/>
              </a:solidFill>
            </a:endParaRPr>
          </a:p>
        </p:txBody>
      </p:sp>
      <p:grpSp>
        <p:nvGrpSpPr>
          <p:cNvPr id="17" name="Gruppieren 16"/>
          <p:cNvGrpSpPr/>
          <p:nvPr/>
        </p:nvGrpSpPr>
        <p:grpSpPr>
          <a:xfrm>
            <a:off x="21772" y="1376451"/>
            <a:ext cx="9216000" cy="5480674"/>
            <a:chOff x="21772" y="1376449"/>
            <a:chExt cx="9216000" cy="5480674"/>
          </a:xfrm>
        </p:grpSpPr>
        <p:grpSp>
          <p:nvGrpSpPr>
            <p:cNvPr id="5" name="Gruppieren 4"/>
            <p:cNvGrpSpPr/>
            <p:nvPr/>
          </p:nvGrpSpPr>
          <p:grpSpPr>
            <a:xfrm>
              <a:off x="21772" y="1376449"/>
              <a:ext cx="9216000" cy="5480674"/>
              <a:chOff x="21772" y="1376449"/>
              <a:chExt cx="9216000" cy="5480674"/>
            </a:xfrm>
          </p:grpSpPr>
          <p:pic>
            <p:nvPicPr>
              <p:cNvPr id="4" name="Grafik 3"/>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21772" y="2789025"/>
                <a:ext cx="9216000" cy="4068098"/>
              </a:xfrm>
              <a:prstGeom prst="rect">
                <a:avLst/>
              </a:prstGeom>
            </p:spPr>
          </p:pic>
          <p:cxnSp>
            <p:nvCxnSpPr>
              <p:cNvPr id="24" name="Gerade Verbindung 23"/>
              <p:cNvCxnSpPr/>
              <p:nvPr/>
            </p:nvCxnSpPr>
            <p:spPr>
              <a:xfrm flipH="1">
                <a:off x="295275" y="1376449"/>
                <a:ext cx="4290730" cy="1412576"/>
              </a:xfrm>
              <a:prstGeom prst="line">
                <a:avLst/>
              </a:prstGeom>
              <a:ln w="28575">
                <a:solidFill>
                  <a:srgbClr val="FFFF00"/>
                </a:solidFill>
                <a:prstDash val="sysDot"/>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6" name="Gerade Verbindung 25"/>
              <p:cNvCxnSpPr/>
              <p:nvPr/>
            </p:nvCxnSpPr>
            <p:spPr>
              <a:xfrm>
                <a:off x="6577781" y="1377392"/>
                <a:ext cx="2442394" cy="1433885"/>
              </a:xfrm>
              <a:prstGeom prst="line">
                <a:avLst/>
              </a:prstGeom>
              <a:ln w="28575">
                <a:solidFill>
                  <a:srgbClr val="FFFF00"/>
                </a:solidFill>
                <a:prstDash val="sysDot"/>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42" name="Gruppieren 41"/>
              <p:cNvGrpSpPr/>
              <p:nvPr/>
            </p:nvGrpSpPr>
            <p:grpSpPr>
              <a:xfrm>
                <a:off x="295275" y="2449530"/>
                <a:ext cx="8724900" cy="4332270"/>
                <a:chOff x="295275" y="2449530"/>
                <a:chExt cx="8724900" cy="4332270"/>
              </a:xfrm>
            </p:grpSpPr>
            <p:sp>
              <p:nvSpPr>
                <p:cNvPr id="23" name="Rechteck 22"/>
                <p:cNvSpPr/>
                <p:nvPr/>
              </p:nvSpPr>
              <p:spPr>
                <a:xfrm>
                  <a:off x="295275" y="2789025"/>
                  <a:ext cx="8724900" cy="3992775"/>
                </a:xfrm>
                <a:prstGeom prst="rect">
                  <a:avLst/>
                </a:prstGeom>
                <a:noFill/>
                <a:ln w="28575">
                  <a:solidFill>
                    <a:srgbClr val="FFFF00"/>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prstClr val="black"/>
                    </a:solidFill>
                  </a:endParaRPr>
                </a:p>
              </p:txBody>
            </p:sp>
            <p:sp>
              <p:nvSpPr>
                <p:cNvPr id="34" name="Textfeld 33"/>
                <p:cNvSpPr txBox="1"/>
                <p:nvPr/>
              </p:nvSpPr>
              <p:spPr>
                <a:xfrm>
                  <a:off x="3870747" y="2830327"/>
                  <a:ext cx="3190040" cy="830997"/>
                </a:xfrm>
                <a:prstGeom prst="rect">
                  <a:avLst/>
                </a:prstGeom>
                <a:noFill/>
                <a:ln>
                  <a:solidFill>
                    <a:schemeClr val="tx1"/>
                  </a:solidFill>
                </a:ln>
              </p:spPr>
              <p:txBody>
                <a:bodyPr wrap="none" rtlCol="0">
                  <a:spAutoFit/>
                </a:bodyPr>
                <a:lstStyle/>
                <a:p>
                  <a:r>
                    <a:rPr lang="de-DE" sz="2400" b="1" dirty="0">
                      <a:solidFill>
                        <a:prstClr val="black"/>
                      </a:solidFill>
                    </a:rPr>
                    <a:t>~3.8 billion </a:t>
                  </a:r>
                  <a:r>
                    <a:rPr lang="de-DE" sz="2400" b="1" dirty="0" smtClean="0">
                      <a:solidFill>
                        <a:prstClr val="black"/>
                      </a:solidFill>
                    </a:rPr>
                    <a:t>years</a:t>
                  </a:r>
                </a:p>
                <a:p>
                  <a:r>
                    <a:rPr lang="de-DE" sz="2400" b="1" dirty="0" smtClean="0">
                      <a:solidFill>
                        <a:prstClr val="black"/>
                      </a:solidFill>
                    </a:rPr>
                    <a:t>Gale </a:t>
                  </a:r>
                  <a:r>
                    <a:rPr lang="de-DE" sz="2400" b="1" dirty="0">
                      <a:solidFill>
                        <a:prstClr val="black"/>
                      </a:solidFill>
                    </a:rPr>
                    <a:t>l</a:t>
                  </a:r>
                  <a:r>
                    <a:rPr lang="de-DE" sz="2400" b="1" dirty="0" smtClean="0">
                      <a:solidFill>
                        <a:prstClr val="black"/>
                      </a:solidFill>
                    </a:rPr>
                    <a:t>ake deposits form</a:t>
                  </a:r>
                  <a:endParaRPr lang="en-US" sz="2400" b="1" dirty="0">
                    <a:solidFill>
                      <a:prstClr val="black"/>
                    </a:solidFill>
                  </a:endParaRPr>
                </a:p>
              </p:txBody>
            </p:sp>
            <p:sp>
              <p:nvSpPr>
                <p:cNvPr id="20" name="Textfeld 19"/>
                <p:cNvSpPr txBox="1"/>
                <p:nvPr/>
              </p:nvSpPr>
              <p:spPr>
                <a:xfrm>
                  <a:off x="356901" y="2449530"/>
                  <a:ext cx="1261984" cy="282983"/>
                </a:xfrm>
                <a:prstGeom prst="rect">
                  <a:avLst/>
                </a:prstGeom>
                <a:noFill/>
                <a:ln>
                  <a:noFill/>
                </a:ln>
              </p:spPr>
              <p:txBody>
                <a:bodyPr wrap="none" rtlCol="0">
                  <a:spAutoFit/>
                </a:bodyPr>
                <a:lstStyle/>
                <a:p>
                  <a:pPr algn="ctr">
                    <a:lnSpc>
                      <a:spcPts val="1400"/>
                    </a:lnSpc>
                  </a:pPr>
                  <a:r>
                    <a:rPr lang="de-DE" sz="1600" b="1" dirty="0">
                      <a:solidFill>
                        <a:prstClr val="black"/>
                      </a:solidFill>
                    </a:rPr>
                    <a:t>Central peak</a:t>
                  </a:r>
                  <a:endParaRPr lang="en-US" sz="1600" b="1" dirty="0">
                    <a:solidFill>
                      <a:prstClr val="black"/>
                    </a:solidFill>
                  </a:endParaRPr>
                </a:p>
              </p:txBody>
            </p:sp>
            <p:sp>
              <p:nvSpPr>
                <p:cNvPr id="21" name="Textfeld 20"/>
                <p:cNvSpPr txBox="1"/>
                <p:nvPr/>
              </p:nvSpPr>
              <p:spPr>
                <a:xfrm>
                  <a:off x="7429214" y="3321761"/>
                  <a:ext cx="1020932" cy="282983"/>
                </a:xfrm>
                <a:prstGeom prst="rect">
                  <a:avLst/>
                </a:prstGeom>
                <a:noFill/>
                <a:ln>
                  <a:noFill/>
                </a:ln>
              </p:spPr>
              <p:txBody>
                <a:bodyPr wrap="none" rtlCol="0">
                  <a:spAutoFit/>
                </a:bodyPr>
                <a:lstStyle/>
                <a:p>
                  <a:pPr algn="ctr">
                    <a:lnSpc>
                      <a:spcPts val="1400"/>
                    </a:lnSpc>
                  </a:pPr>
                  <a:r>
                    <a:rPr lang="de-DE" sz="1600" b="1" dirty="0">
                      <a:solidFill>
                        <a:prstClr val="black"/>
                      </a:solidFill>
                    </a:rPr>
                    <a:t>North rim</a:t>
                  </a:r>
                  <a:endParaRPr lang="en-US" sz="1600" b="1" dirty="0">
                    <a:solidFill>
                      <a:prstClr val="black"/>
                    </a:solidFill>
                  </a:endParaRPr>
                </a:p>
              </p:txBody>
            </p:sp>
            <p:sp>
              <p:nvSpPr>
                <p:cNvPr id="41" name="Textfeld 40"/>
                <p:cNvSpPr txBox="1"/>
                <p:nvPr/>
              </p:nvSpPr>
              <p:spPr>
                <a:xfrm rot="20624394">
                  <a:off x="1783408" y="3167260"/>
                  <a:ext cx="1045529" cy="307777"/>
                </a:xfrm>
                <a:prstGeom prst="rect">
                  <a:avLst/>
                </a:prstGeom>
                <a:noFill/>
              </p:spPr>
              <p:txBody>
                <a:bodyPr wrap="none" rtlCol="0">
                  <a:spAutoFit/>
                </a:bodyPr>
                <a:lstStyle/>
                <a:p>
                  <a:r>
                    <a:rPr lang="de-DE" sz="1400" dirty="0">
                      <a:solidFill>
                        <a:prstClr val="black"/>
                      </a:solidFill>
                    </a:rPr>
                    <a:t>Present day</a:t>
                  </a:r>
                  <a:endParaRPr lang="en-US" sz="1400" dirty="0">
                    <a:solidFill>
                      <a:prstClr val="black"/>
                    </a:solidFill>
                  </a:endParaRPr>
                </a:p>
              </p:txBody>
            </p:sp>
          </p:grpSp>
          <p:grpSp>
            <p:nvGrpSpPr>
              <p:cNvPr id="25" name="Gruppieren 24"/>
              <p:cNvGrpSpPr/>
              <p:nvPr/>
            </p:nvGrpSpPr>
            <p:grpSpPr>
              <a:xfrm>
                <a:off x="2033512" y="4230922"/>
                <a:ext cx="2608763" cy="2192542"/>
                <a:chOff x="2033512" y="4230922"/>
                <a:chExt cx="2608763" cy="2192542"/>
              </a:xfrm>
            </p:grpSpPr>
            <p:sp>
              <p:nvSpPr>
                <p:cNvPr id="27" name="Textfeld 26"/>
                <p:cNvSpPr txBox="1"/>
                <p:nvPr/>
              </p:nvSpPr>
              <p:spPr>
                <a:xfrm rot="224783">
                  <a:off x="2733348" y="4898075"/>
                  <a:ext cx="1424150" cy="369332"/>
                </a:xfrm>
                <a:prstGeom prst="rect">
                  <a:avLst/>
                </a:prstGeom>
                <a:noFill/>
              </p:spPr>
              <p:txBody>
                <a:bodyPr wrap="none" rtlCol="0">
                  <a:spAutoFit/>
                </a:bodyPr>
                <a:lstStyle/>
                <a:p>
                  <a:r>
                    <a:rPr lang="de-DE" b="1" dirty="0">
                      <a:solidFill>
                        <a:srgbClr val="FF0000"/>
                      </a:solidFill>
                    </a:rPr>
                    <a:t>clay+sulfates</a:t>
                  </a:r>
                  <a:endParaRPr lang="en-US" b="1" dirty="0">
                    <a:solidFill>
                      <a:srgbClr val="FF0000"/>
                    </a:solidFill>
                  </a:endParaRPr>
                </a:p>
              </p:txBody>
            </p:sp>
            <p:sp>
              <p:nvSpPr>
                <p:cNvPr id="28" name="Textfeld 27"/>
                <p:cNvSpPr txBox="1"/>
                <p:nvPr/>
              </p:nvSpPr>
              <p:spPr>
                <a:xfrm>
                  <a:off x="3988956" y="5410856"/>
                  <a:ext cx="653319" cy="369332"/>
                </a:xfrm>
                <a:prstGeom prst="rect">
                  <a:avLst/>
                </a:prstGeom>
                <a:noFill/>
              </p:spPr>
              <p:txBody>
                <a:bodyPr wrap="none" rtlCol="0">
                  <a:spAutoFit/>
                </a:bodyPr>
                <a:lstStyle/>
                <a:p>
                  <a:r>
                    <a:rPr lang="de-DE" b="1" dirty="0">
                      <a:solidFill>
                        <a:srgbClr val="FF0000"/>
                      </a:solidFill>
                    </a:rPr>
                    <a:t>clays</a:t>
                  </a:r>
                  <a:endParaRPr lang="en-US" b="1" dirty="0">
                    <a:solidFill>
                      <a:srgbClr val="FF0000"/>
                    </a:solidFill>
                  </a:endParaRPr>
                </a:p>
              </p:txBody>
            </p:sp>
            <p:sp>
              <p:nvSpPr>
                <p:cNvPr id="29" name="Textfeld 28"/>
                <p:cNvSpPr txBox="1"/>
                <p:nvPr/>
              </p:nvSpPr>
              <p:spPr>
                <a:xfrm>
                  <a:off x="2135230" y="6054132"/>
                  <a:ext cx="1701983" cy="369332"/>
                </a:xfrm>
                <a:prstGeom prst="rect">
                  <a:avLst/>
                </a:prstGeom>
                <a:noFill/>
              </p:spPr>
              <p:txBody>
                <a:bodyPr wrap="none" rtlCol="0">
                  <a:spAutoFit/>
                </a:bodyPr>
                <a:lstStyle/>
                <a:p>
                  <a:r>
                    <a:rPr lang="de-DE" b="1" dirty="0">
                      <a:solidFill>
                        <a:srgbClr val="FF0000"/>
                      </a:solidFill>
                    </a:rPr>
                    <a:t>Basement rocks</a:t>
                  </a:r>
                  <a:endParaRPr lang="en-US" b="1" dirty="0">
                    <a:solidFill>
                      <a:srgbClr val="FF0000"/>
                    </a:solidFill>
                  </a:endParaRPr>
                </a:p>
              </p:txBody>
            </p:sp>
            <p:sp>
              <p:nvSpPr>
                <p:cNvPr id="30" name="Textfeld 29"/>
                <p:cNvSpPr txBox="1"/>
                <p:nvPr/>
              </p:nvSpPr>
              <p:spPr>
                <a:xfrm>
                  <a:off x="2210037" y="4385951"/>
                  <a:ext cx="1608133" cy="369332"/>
                </a:xfrm>
                <a:prstGeom prst="rect">
                  <a:avLst/>
                </a:prstGeom>
                <a:noFill/>
              </p:spPr>
              <p:txBody>
                <a:bodyPr wrap="none" rtlCol="0">
                  <a:spAutoFit/>
                </a:bodyPr>
                <a:lstStyle/>
                <a:p>
                  <a:r>
                    <a:rPr lang="de-DE" b="1" dirty="0">
                      <a:solidFill>
                        <a:srgbClr val="FF0000"/>
                      </a:solidFill>
                    </a:rPr>
                    <a:t>conglomerates</a:t>
                  </a:r>
                  <a:endParaRPr lang="en-US" b="1" dirty="0">
                    <a:solidFill>
                      <a:srgbClr val="FF0000"/>
                    </a:solidFill>
                  </a:endParaRPr>
                </a:p>
              </p:txBody>
            </p:sp>
            <p:sp>
              <p:nvSpPr>
                <p:cNvPr id="31" name="Textfeld 30"/>
                <p:cNvSpPr txBox="1"/>
                <p:nvPr/>
              </p:nvSpPr>
              <p:spPr>
                <a:xfrm>
                  <a:off x="2033512" y="4230922"/>
                  <a:ext cx="1174721" cy="369332"/>
                </a:xfrm>
                <a:prstGeom prst="rect">
                  <a:avLst/>
                </a:prstGeom>
                <a:noFill/>
              </p:spPr>
              <p:txBody>
                <a:bodyPr wrap="none" rtlCol="0">
                  <a:spAutoFit/>
                </a:bodyPr>
                <a:lstStyle/>
                <a:p>
                  <a:r>
                    <a:rPr lang="fr-FR" b="1" dirty="0" err="1">
                      <a:solidFill>
                        <a:srgbClr val="FF0000"/>
                      </a:solidFill>
                    </a:rPr>
                    <a:t>sandstone</a:t>
                  </a:r>
                  <a:endParaRPr lang="en-US" b="1" dirty="0">
                    <a:solidFill>
                      <a:srgbClr val="FF0000"/>
                    </a:solidFill>
                  </a:endParaRPr>
                </a:p>
              </p:txBody>
            </p:sp>
            <p:cxnSp>
              <p:nvCxnSpPr>
                <p:cNvPr id="33" name="Gerade Verbindung 32"/>
                <p:cNvCxnSpPr/>
                <p:nvPr/>
              </p:nvCxnSpPr>
              <p:spPr>
                <a:xfrm flipH="1">
                  <a:off x="2390779" y="4611140"/>
                  <a:ext cx="64364" cy="505146"/>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5" name="Gerade Verbindung 34"/>
                <p:cNvCxnSpPr/>
                <p:nvPr/>
              </p:nvCxnSpPr>
              <p:spPr>
                <a:xfrm flipH="1">
                  <a:off x="2238072" y="4472940"/>
                  <a:ext cx="44062" cy="487680"/>
                </a:xfrm>
                <a:prstGeom prst="line">
                  <a:avLst/>
                </a:prstGeom>
                <a:ln w="28575">
                  <a:solidFill>
                    <a:schemeClr val="tx1"/>
                  </a:solidFill>
                  <a:prstDash val="sysDot"/>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6" name="Textfeld 35"/>
                <p:cNvSpPr txBox="1"/>
                <p:nvPr/>
              </p:nvSpPr>
              <p:spPr>
                <a:xfrm rot="170107">
                  <a:off x="3457194" y="5140317"/>
                  <a:ext cx="1062010" cy="338554"/>
                </a:xfrm>
                <a:prstGeom prst="rect">
                  <a:avLst/>
                </a:prstGeom>
                <a:noFill/>
              </p:spPr>
              <p:txBody>
                <a:bodyPr wrap="none" rtlCol="0">
                  <a:spAutoFit/>
                </a:bodyPr>
                <a:lstStyle/>
                <a:p>
                  <a:r>
                    <a:rPr lang="de-DE" sz="1600" b="1" dirty="0">
                      <a:solidFill>
                        <a:srgbClr val="EEECE1">
                          <a:lumMod val="25000"/>
                        </a:srgbClr>
                      </a:solidFill>
                    </a:rPr>
                    <a:t>Hematites</a:t>
                  </a:r>
                  <a:endParaRPr lang="en-US" sz="1600" b="1" dirty="0">
                    <a:solidFill>
                      <a:srgbClr val="EEECE1">
                        <a:lumMod val="25000"/>
                      </a:srgbClr>
                    </a:solidFill>
                  </a:endParaRPr>
                </a:p>
              </p:txBody>
            </p:sp>
          </p:grpSp>
        </p:grpSp>
        <p:sp>
          <p:nvSpPr>
            <p:cNvPr id="44" name="Textfeld 43"/>
            <p:cNvSpPr txBox="1"/>
            <p:nvPr/>
          </p:nvSpPr>
          <p:spPr>
            <a:xfrm rot="19832920">
              <a:off x="5729948" y="4850823"/>
              <a:ext cx="1608133" cy="369332"/>
            </a:xfrm>
            <a:prstGeom prst="rect">
              <a:avLst/>
            </a:prstGeom>
            <a:noFill/>
          </p:spPr>
          <p:txBody>
            <a:bodyPr wrap="none" rtlCol="0">
              <a:spAutoFit/>
            </a:bodyPr>
            <a:lstStyle/>
            <a:p>
              <a:r>
                <a:rPr lang="de-DE" b="1" dirty="0">
                  <a:solidFill>
                    <a:srgbClr val="FF0000"/>
                  </a:solidFill>
                </a:rPr>
                <a:t>conglomerates</a:t>
              </a:r>
              <a:endParaRPr lang="en-US" b="1" dirty="0">
                <a:solidFill>
                  <a:srgbClr val="FF0000"/>
                </a:solidFill>
              </a:endParaRPr>
            </a:p>
          </p:txBody>
        </p:sp>
      </p:grpSp>
      <p:sp>
        <p:nvSpPr>
          <p:cNvPr id="11" name="TextBox 10"/>
          <p:cNvSpPr txBox="1"/>
          <p:nvPr/>
        </p:nvSpPr>
        <p:spPr>
          <a:xfrm>
            <a:off x="77679" y="589935"/>
            <a:ext cx="2151586" cy="1384995"/>
          </a:xfrm>
          <a:prstGeom prst="rect">
            <a:avLst/>
          </a:prstGeom>
          <a:noFill/>
        </p:spPr>
        <p:txBody>
          <a:bodyPr wrap="square" rtlCol="0">
            <a:spAutoFit/>
          </a:bodyPr>
          <a:lstStyle/>
          <a:p>
            <a:r>
              <a:rPr lang="en-US" sz="2800" b="1" dirty="0" smtClean="0"/>
              <a:t>Cross section of half of Gale Crater</a:t>
            </a:r>
            <a:endParaRPr lang="en-US" sz="2800" b="1" dirty="0"/>
          </a:p>
        </p:txBody>
      </p:sp>
      <p:cxnSp>
        <p:nvCxnSpPr>
          <p:cNvPr id="15" name="Straight Connector 14"/>
          <p:cNvCxnSpPr/>
          <p:nvPr/>
        </p:nvCxnSpPr>
        <p:spPr>
          <a:xfrm>
            <a:off x="1823884" y="4600256"/>
            <a:ext cx="265471" cy="114312"/>
          </a:xfrm>
          <a:prstGeom prst="line">
            <a:avLst/>
          </a:prstGeom>
          <a:noFill/>
          <a:ln w="41275">
            <a:solidFill>
              <a:srgbClr val="FF0000"/>
            </a:solidFill>
          </a:ln>
        </p:spPr>
        <p:style>
          <a:lnRef idx="1">
            <a:schemeClr val="accent1"/>
          </a:lnRef>
          <a:fillRef idx="3">
            <a:schemeClr val="accent1"/>
          </a:fillRef>
          <a:effectRef idx="2">
            <a:schemeClr val="accent1"/>
          </a:effectRef>
          <a:fontRef idx="minor">
            <a:schemeClr val="lt1"/>
          </a:fontRef>
        </p:style>
      </p:cxnSp>
      <p:cxnSp>
        <p:nvCxnSpPr>
          <p:cNvPr id="38" name="Straight Connector 37"/>
          <p:cNvCxnSpPr/>
          <p:nvPr/>
        </p:nvCxnSpPr>
        <p:spPr>
          <a:xfrm flipV="1">
            <a:off x="2095901" y="4687245"/>
            <a:ext cx="5010183" cy="29629"/>
          </a:xfrm>
          <a:prstGeom prst="line">
            <a:avLst/>
          </a:prstGeom>
          <a:noFill/>
          <a:ln w="41275">
            <a:solidFill>
              <a:srgbClr val="FF0000"/>
            </a:solidFill>
          </a:ln>
        </p:spPr>
        <p:style>
          <a:lnRef idx="1">
            <a:schemeClr val="accent1"/>
          </a:lnRef>
          <a:fillRef idx="3">
            <a:schemeClr val="accent1"/>
          </a:fillRef>
          <a:effectRef idx="2">
            <a:schemeClr val="accent1"/>
          </a:effectRef>
          <a:fontRef idx="minor">
            <a:schemeClr val="lt1"/>
          </a:fontRef>
        </p:style>
      </p:cxnSp>
      <p:cxnSp>
        <p:nvCxnSpPr>
          <p:cNvPr id="39" name="Straight Connector 38"/>
          <p:cNvCxnSpPr/>
          <p:nvPr/>
        </p:nvCxnSpPr>
        <p:spPr>
          <a:xfrm flipV="1">
            <a:off x="7106084" y="4600256"/>
            <a:ext cx="286938" cy="81972"/>
          </a:xfrm>
          <a:prstGeom prst="line">
            <a:avLst/>
          </a:prstGeom>
          <a:noFill/>
          <a:ln w="41275">
            <a:solidFill>
              <a:srgbClr val="FF0000"/>
            </a:solidFill>
          </a:ln>
        </p:spPr>
        <p:style>
          <a:lnRef idx="1">
            <a:schemeClr val="accent1"/>
          </a:lnRef>
          <a:fillRef idx="3">
            <a:schemeClr val="accent1"/>
          </a:fillRef>
          <a:effectRef idx="2">
            <a:schemeClr val="accent1"/>
          </a:effectRef>
          <a:fontRef idx="minor">
            <a:schemeClr val="lt1"/>
          </a:fontRef>
        </p:style>
      </p:cxnSp>
    </p:spTree>
    <p:extLst>
      <p:ext uri="{BB962C8B-B14F-4D97-AF65-F5344CB8AC3E}">
        <p14:creationId xmlns:p14="http://schemas.microsoft.com/office/powerpoint/2010/main" val="46859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760474"/>
            <a:ext cx="9144000" cy="3986485"/>
          </a:xfrm>
          <a:prstGeom prst="rect">
            <a:avLst/>
          </a:prstGeom>
        </p:spPr>
      </p:pic>
      <p:grpSp>
        <p:nvGrpSpPr>
          <p:cNvPr id="23" name="Gruppieren 22"/>
          <p:cNvGrpSpPr/>
          <p:nvPr/>
        </p:nvGrpSpPr>
        <p:grpSpPr>
          <a:xfrm>
            <a:off x="295275" y="493298"/>
            <a:ext cx="8724900" cy="5177459"/>
            <a:chOff x="295275" y="1604341"/>
            <a:chExt cx="8724900" cy="5177459"/>
          </a:xfrm>
        </p:grpSpPr>
        <p:sp>
          <p:nvSpPr>
            <p:cNvPr id="24" name="Rechteck 23"/>
            <p:cNvSpPr/>
            <p:nvPr/>
          </p:nvSpPr>
          <p:spPr>
            <a:xfrm>
              <a:off x="295275" y="2789025"/>
              <a:ext cx="8724900" cy="3992775"/>
            </a:xfrm>
            <a:prstGeom prst="rect">
              <a:avLst/>
            </a:prstGeom>
            <a:noFill/>
            <a:ln w="28575">
              <a:solidFill>
                <a:srgbClr val="FFFF00"/>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prstClr val="black"/>
                </a:solidFill>
              </a:endParaRPr>
            </a:p>
          </p:txBody>
        </p:sp>
        <p:sp>
          <p:nvSpPr>
            <p:cNvPr id="25" name="Textfeld 24"/>
            <p:cNvSpPr txBox="1"/>
            <p:nvPr/>
          </p:nvSpPr>
          <p:spPr>
            <a:xfrm>
              <a:off x="2349119" y="1604341"/>
              <a:ext cx="4175373" cy="830997"/>
            </a:xfrm>
            <a:prstGeom prst="rect">
              <a:avLst/>
            </a:prstGeom>
            <a:noFill/>
            <a:ln>
              <a:solidFill>
                <a:schemeClr val="tx1"/>
              </a:solidFill>
            </a:ln>
          </p:spPr>
          <p:txBody>
            <a:bodyPr wrap="square" rtlCol="0">
              <a:spAutoFit/>
            </a:bodyPr>
            <a:lstStyle/>
            <a:p>
              <a:r>
                <a:rPr lang="de-DE" sz="2400" b="1" dirty="0">
                  <a:solidFill>
                    <a:prstClr val="black"/>
                  </a:solidFill>
                </a:rPr>
                <a:t>~3.3 billion </a:t>
              </a:r>
              <a:r>
                <a:rPr lang="de-DE" sz="2400" b="1" dirty="0" smtClean="0">
                  <a:solidFill>
                    <a:prstClr val="black"/>
                  </a:solidFill>
                </a:rPr>
                <a:t>years - Wind-blown deposits bury the crater</a:t>
              </a:r>
              <a:endParaRPr lang="en-US" sz="2400" b="1" dirty="0">
                <a:solidFill>
                  <a:prstClr val="black"/>
                </a:solidFill>
              </a:endParaRPr>
            </a:p>
          </p:txBody>
        </p:sp>
        <p:sp>
          <p:nvSpPr>
            <p:cNvPr id="26" name="Textfeld 25"/>
            <p:cNvSpPr txBox="1"/>
            <p:nvPr/>
          </p:nvSpPr>
          <p:spPr>
            <a:xfrm>
              <a:off x="356901" y="2449530"/>
              <a:ext cx="1261984" cy="282983"/>
            </a:xfrm>
            <a:prstGeom prst="rect">
              <a:avLst/>
            </a:prstGeom>
            <a:noFill/>
            <a:ln>
              <a:noFill/>
            </a:ln>
          </p:spPr>
          <p:txBody>
            <a:bodyPr wrap="none" rtlCol="0">
              <a:spAutoFit/>
            </a:bodyPr>
            <a:lstStyle/>
            <a:p>
              <a:pPr algn="ctr">
                <a:lnSpc>
                  <a:spcPts val="1400"/>
                </a:lnSpc>
              </a:pPr>
              <a:r>
                <a:rPr lang="de-DE" sz="1600" b="1" dirty="0">
                  <a:solidFill>
                    <a:prstClr val="black"/>
                  </a:solidFill>
                </a:rPr>
                <a:t>Central peak</a:t>
              </a:r>
              <a:endParaRPr lang="en-US" sz="1600" b="1" dirty="0">
                <a:solidFill>
                  <a:prstClr val="black"/>
                </a:solidFill>
              </a:endParaRPr>
            </a:p>
          </p:txBody>
        </p:sp>
        <p:sp>
          <p:nvSpPr>
            <p:cNvPr id="27" name="Textfeld 26"/>
            <p:cNvSpPr txBox="1"/>
            <p:nvPr/>
          </p:nvSpPr>
          <p:spPr>
            <a:xfrm>
              <a:off x="7429212" y="3321761"/>
              <a:ext cx="1020932" cy="282983"/>
            </a:xfrm>
            <a:prstGeom prst="rect">
              <a:avLst/>
            </a:prstGeom>
            <a:noFill/>
            <a:ln>
              <a:noFill/>
            </a:ln>
          </p:spPr>
          <p:txBody>
            <a:bodyPr wrap="none" rtlCol="0">
              <a:spAutoFit/>
            </a:bodyPr>
            <a:lstStyle/>
            <a:p>
              <a:pPr algn="ctr">
                <a:lnSpc>
                  <a:spcPts val="1400"/>
                </a:lnSpc>
              </a:pPr>
              <a:r>
                <a:rPr lang="de-DE" sz="1600" b="1" dirty="0">
                  <a:solidFill>
                    <a:prstClr val="black"/>
                  </a:solidFill>
                </a:rPr>
                <a:t>North rim</a:t>
              </a:r>
              <a:endParaRPr lang="en-US" sz="1600" b="1" dirty="0">
                <a:solidFill>
                  <a:prstClr val="black"/>
                </a:solidFill>
              </a:endParaRPr>
            </a:p>
          </p:txBody>
        </p:sp>
      </p:grpSp>
      <p:sp>
        <p:nvSpPr>
          <p:cNvPr id="3" name="Textfeld 2"/>
          <p:cNvSpPr txBox="1"/>
          <p:nvPr/>
        </p:nvSpPr>
        <p:spPr>
          <a:xfrm>
            <a:off x="6948264" y="1300971"/>
            <a:ext cx="1826416" cy="369332"/>
          </a:xfrm>
          <a:prstGeom prst="rect">
            <a:avLst/>
          </a:prstGeom>
          <a:noFill/>
        </p:spPr>
        <p:txBody>
          <a:bodyPr wrap="none" rtlCol="0">
            <a:spAutoFit/>
          </a:bodyPr>
          <a:lstStyle/>
          <a:p>
            <a:r>
              <a:rPr lang="de-DE" dirty="0">
                <a:solidFill>
                  <a:prstClr val="black"/>
                </a:solidFill>
              </a:rPr>
              <a:t>Sloping rock beds</a:t>
            </a:r>
            <a:endParaRPr lang="en-US" dirty="0">
              <a:solidFill>
                <a:prstClr val="black"/>
              </a:solidFill>
            </a:endParaRPr>
          </a:p>
        </p:txBody>
      </p:sp>
      <p:sp>
        <p:nvSpPr>
          <p:cNvPr id="21" name="Textfeld 20"/>
          <p:cNvSpPr txBox="1"/>
          <p:nvPr/>
        </p:nvSpPr>
        <p:spPr>
          <a:xfrm rot="20624394">
            <a:off x="1783409" y="2056219"/>
            <a:ext cx="1045529" cy="307777"/>
          </a:xfrm>
          <a:prstGeom prst="rect">
            <a:avLst/>
          </a:prstGeom>
          <a:noFill/>
        </p:spPr>
        <p:txBody>
          <a:bodyPr wrap="none" rtlCol="0">
            <a:spAutoFit/>
          </a:bodyPr>
          <a:lstStyle/>
          <a:p>
            <a:r>
              <a:rPr lang="de-DE" sz="1400" dirty="0">
                <a:solidFill>
                  <a:prstClr val="black"/>
                </a:solidFill>
              </a:rPr>
              <a:t>Present day</a:t>
            </a:r>
            <a:endParaRPr lang="en-US" sz="1400" dirty="0">
              <a:solidFill>
                <a:prstClr val="black"/>
              </a:solidFill>
            </a:endParaRPr>
          </a:p>
        </p:txBody>
      </p:sp>
      <p:grpSp>
        <p:nvGrpSpPr>
          <p:cNvPr id="22" name="Gruppieren 21"/>
          <p:cNvGrpSpPr/>
          <p:nvPr/>
        </p:nvGrpSpPr>
        <p:grpSpPr>
          <a:xfrm>
            <a:off x="2033512" y="3119879"/>
            <a:ext cx="2634348" cy="2192542"/>
            <a:chOff x="2033512" y="4230922"/>
            <a:chExt cx="2634348" cy="2192542"/>
          </a:xfrm>
        </p:grpSpPr>
        <p:sp>
          <p:nvSpPr>
            <p:cNvPr id="29" name="Textfeld 28"/>
            <p:cNvSpPr txBox="1"/>
            <p:nvPr/>
          </p:nvSpPr>
          <p:spPr>
            <a:xfrm rot="224783">
              <a:off x="2733350" y="4898075"/>
              <a:ext cx="1424150" cy="369332"/>
            </a:xfrm>
            <a:prstGeom prst="rect">
              <a:avLst/>
            </a:prstGeom>
            <a:noFill/>
          </p:spPr>
          <p:txBody>
            <a:bodyPr wrap="none" rtlCol="0">
              <a:spAutoFit/>
            </a:bodyPr>
            <a:lstStyle/>
            <a:p>
              <a:r>
                <a:rPr lang="de-DE" b="1" dirty="0">
                  <a:solidFill>
                    <a:srgbClr val="FF0000"/>
                  </a:solidFill>
                </a:rPr>
                <a:t>clay+sulfates</a:t>
              </a:r>
              <a:endParaRPr lang="en-US" b="1" dirty="0">
                <a:solidFill>
                  <a:srgbClr val="FF0000"/>
                </a:solidFill>
              </a:endParaRPr>
            </a:p>
          </p:txBody>
        </p:sp>
        <p:sp>
          <p:nvSpPr>
            <p:cNvPr id="38" name="Textfeld 37"/>
            <p:cNvSpPr txBox="1"/>
            <p:nvPr/>
          </p:nvSpPr>
          <p:spPr>
            <a:xfrm>
              <a:off x="3988956" y="5410856"/>
              <a:ext cx="678904" cy="369332"/>
            </a:xfrm>
            <a:prstGeom prst="rect">
              <a:avLst/>
            </a:prstGeom>
            <a:noFill/>
          </p:spPr>
          <p:txBody>
            <a:bodyPr wrap="none" rtlCol="0">
              <a:spAutoFit/>
            </a:bodyPr>
            <a:lstStyle/>
            <a:p>
              <a:r>
                <a:rPr lang="de-DE" b="1" dirty="0">
                  <a:solidFill>
                    <a:srgbClr val="FF0000"/>
                  </a:solidFill>
                </a:rPr>
                <a:t>Clays</a:t>
              </a:r>
              <a:endParaRPr lang="en-US" b="1" dirty="0">
                <a:solidFill>
                  <a:srgbClr val="FF0000"/>
                </a:solidFill>
              </a:endParaRPr>
            </a:p>
          </p:txBody>
        </p:sp>
        <p:sp>
          <p:nvSpPr>
            <p:cNvPr id="39" name="Textfeld 38"/>
            <p:cNvSpPr txBox="1"/>
            <p:nvPr/>
          </p:nvSpPr>
          <p:spPr>
            <a:xfrm>
              <a:off x="2135230" y="6054132"/>
              <a:ext cx="1701983" cy="369332"/>
            </a:xfrm>
            <a:prstGeom prst="rect">
              <a:avLst/>
            </a:prstGeom>
            <a:noFill/>
          </p:spPr>
          <p:txBody>
            <a:bodyPr wrap="none" rtlCol="0">
              <a:spAutoFit/>
            </a:bodyPr>
            <a:lstStyle/>
            <a:p>
              <a:r>
                <a:rPr lang="de-DE" b="1" dirty="0">
                  <a:solidFill>
                    <a:srgbClr val="FF0000"/>
                  </a:solidFill>
                </a:rPr>
                <a:t>Basement rocks</a:t>
              </a:r>
              <a:endParaRPr lang="en-US" b="1" dirty="0">
                <a:solidFill>
                  <a:srgbClr val="FF0000"/>
                </a:solidFill>
              </a:endParaRPr>
            </a:p>
          </p:txBody>
        </p:sp>
        <p:sp>
          <p:nvSpPr>
            <p:cNvPr id="40" name="Textfeld 39"/>
            <p:cNvSpPr txBox="1"/>
            <p:nvPr/>
          </p:nvSpPr>
          <p:spPr>
            <a:xfrm>
              <a:off x="2210037" y="4385951"/>
              <a:ext cx="1608133" cy="369332"/>
            </a:xfrm>
            <a:prstGeom prst="rect">
              <a:avLst/>
            </a:prstGeom>
            <a:noFill/>
          </p:spPr>
          <p:txBody>
            <a:bodyPr wrap="none" rtlCol="0">
              <a:spAutoFit/>
            </a:bodyPr>
            <a:lstStyle/>
            <a:p>
              <a:r>
                <a:rPr lang="de-DE" b="1" dirty="0">
                  <a:solidFill>
                    <a:srgbClr val="FF0000"/>
                  </a:solidFill>
                </a:rPr>
                <a:t>conglomerates</a:t>
              </a:r>
              <a:endParaRPr lang="en-US" b="1" dirty="0">
                <a:solidFill>
                  <a:srgbClr val="FF0000"/>
                </a:solidFill>
              </a:endParaRPr>
            </a:p>
          </p:txBody>
        </p:sp>
        <p:sp>
          <p:nvSpPr>
            <p:cNvPr id="41" name="Textfeld 40"/>
            <p:cNvSpPr txBox="1"/>
            <p:nvPr/>
          </p:nvSpPr>
          <p:spPr>
            <a:xfrm>
              <a:off x="2033512" y="4230922"/>
              <a:ext cx="1266806" cy="369332"/>
            </a:xfrm>
            <a:prstGeom prst="rect">
              <a:avLst/>
            </a:prstGeom>
            <a:noFill/>
          </p:spPr>
          <p:txBody>
            <a:bodyPr wrap="none" rtlCol="0">
              <a:spAutoFit/>
            </a:bodyPr>
            <a:lstStyle/>
            <a:p>
              <a:r>
                <a:rPr lang="fr-FR" b="1" dirty="0" err="1">
                  <a:solidFill>
                    <a:srgbClr val="FF0000"/>
                  </a:solidFill>
                </a:rPr>
                <a:t>sandstones</a:t>
              </a:r>
              <a:endParaRPr lang="en-US" b="1" dirty="0">
                <a:solidFill>
                  <a:srgbClr val="FF0000"/>
                </a:solidFill>
              </a:endParaRPr>
            </a:p>
          </p:txBody>
        </p:sp>
        <p:cxnSp>
          <p:nvCxnSpPr>
            <p:cNvPr id="42" name="Gerade Verbindung 41"/>
            <p:cNvCxnSpPr/>
            <p:nvPr/>
          </p:nvCxnSpPr>
          <p:spPr>
            <a:xfrm flipH="1">
              <a:off x="2390779" y="4611140"/>
              <a:ext cx="64364" cy="505146"/>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3" name="Gerade Verbindung 42"/>
            <p:cNvCxnSpPr/>
            <p:nvPr/>
          </p:nvCxnSpPr>
          <p:spPr>
            <a:xfrm flipH="1">
              <a:off x="2238072" y="4472940"/>
              <a:ext cx="44062" cy="487680"/>
            </a:xfrm>
            <a:prstGeom prst="line">
              <a:avLst/>
            </a:prstGeom>
            <a:ln w="28575">
              <a:solidFill>
                <a:schemeClr val="tx1"/>
              </a:solidFill>
              <a:prstDash val="sysDot"/>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6" name="Textfeld 45"/>
            <p:cNvSpPr txBox="1"/>
            <p:nvPr/>
          </p:nvSpPr>
          <p:spPr>
            <a:xfrm rot="170107">
              <a:off x="3457194" y="5140317"/>
              <a:ext cx="1062010" cy="338554"/>
            </a:xfrm>
            <a:prstGeom prst="rect">
              <a:avLst/>
            </a:prstGeom>
            <a:noFill/>
          </p:spPr>
          <p:txBody>
            <a:bodyPr wrap="none" rtlCol="0">
              <a:spAutoFit/>
            </a:bodyPr>
            <a:lstStyle/>
            <a:p>
              <a:r>
                <a:rPr lang="de-DE" sz="1600" b="1" dirty="0">
                  <a:solidFill>
                    <a:srgbClr val="EEECE1">
                      <a:lumMod val="25000"/>
                    </a:srgbClr>
                  </a:solidFill>
                </a:rPr>
                <a:t>Hematites</a:t>
              </a:r>
              <a:endParaRPr lang="en-US" sz="1600" b="1" dirty="0">
                <a:solidFill>
                  <a:srgbClr val="EEECE1">
                    <a:lumMod val="25000"/>
                  </a:srgbClr>
                </a:solidFill>
              </a:endParaRPr>
            </a:p>
          </p:txBody>
        </p:sp>
      </p:grpSp>
      <p:sp>
        <p:nvSpPr>
          <p:cNvPr id="47" name="Textfeld 46"/>
          <p:cNvSpPr txBox="1"/>
          <p:nvPr/>
        </p:nvSpPr>
        <p:spPr>
          <a:xfrm rot="638218">
            <a:off x="1902030" y="2505734"/>
            <a:ext cx="1957049" cy="369332"/>
          </a:xfrm>
          <a:prstGeom prst="rect">
            <a:avLst/>
          </a:prstGeom>
          <a:noFill/>
        </p:spPr>
        <p:txBody>
          <a:bodyPr wrap="none" rtlCol="0">
            <a:spAutoFit/>
          </a:bodyPr>
          <a:lstStyle/>
          <a:p>
            <a:r>
              <a:rPr lang="de-DE" b="1" dirty="0">
                <a:solidFill>
                  <a:srgbClr val="FF0000"/>
                </a:solidFill>
              </a:rPr>
              <a:t>Aeolian sediments</a:t>
            </a:r>
            <a:endParaRPr lang="en-US" b="1" dirty="0">
              <a:solidFill>
                <a:srgbClr val="FF0000"/>
              </a:solidFill>
            </a:endParaRPr>
          </a:p>
        </p:txBody>
      </p:sp>
      <p:sp>
        <p:nvSpPr>
          <p:cNvPr id="58" name="Textfeld 57"/>
          <p:cNvSpPr txBox="1"/>
          <p:nvPr/>
        </p:nvSpPr>
        <p:spPr>
          <a:xfrm rot="19832920">
            <a:off x="5785954" y="3723812"/>
            <a:ext cx="1608133" cy="369332"/>
          </a:xfrm>
          <a:prstGeom prst="rect">
            <a:avLst/>
          </a:prstGeom>
          <a:noFill/>
        </p:spPr>
        <p:txBody>
          <a:bodyPr wrap="none" rtlCol="0">
            <a:spAutoFit/>
          </a:bodyPr>
          <a:lstStyle/>
          <a:p>
            <a:r>
              <a:rPr lang="de-DE" b="1" dirty="0">
                <a:solidFill>
                  <a:srgbClr val="FF0000"/>
                </a:solidFill>
              </a:rPr>
              <a:t>conglomerates</a:t>
            </a:r>
            <a:endParaRPr lang="en-US" b="1" dirty="0">
              <a:solidFill>
                <a:srgbClr val="FF0000"/>
              </a:solidFill>
            </a:endParaRPr>
          </a:p>
        </p:txBody>
      </p:sp>
      <p:sp>
        <p:nvSpPr>
          <p:cNvPr id="6" name="Freeform 5"/>
          <p:cNvSpPr/>
          <p:nvPr/>
        </p:nvSpPr>
        <p:spPr>
          <a:xfrm>
            <a:off x="1037303" y="2040194"/>
            <a:ext cx="6799007" cy="1165122"/>
          </a:xfrm>
          <a:custGeom>
            <a:avLst/>
            <a:gdLst>
              <a:gd name="connsiteX0" fmla="*/ 0 w 6799007"/>
              <a:gd name="connsiteY0" fmla="*/ 0 h 1165122"/>
              <a:gd name="connsiteX1" fmla="*/ 860323 w 6799007"/>
              <a:gd name="connsiteY1" fmla="*/ 93406 h 1165122"/>
              <a:gd name="connsiteX2" fmla="*/ 2236839 w 6799007"/>
              <a:gd name="connsiteY2" fmla="*/ 378541 h 1165122"/>
              <a:gd name="connsiteX3" fmla="*/ 6799007 w 6799007"/>
              <a:gd name="connsiteY3" fmla="*/ 1165122 h 1165122"/>
            </a:gdLst>
            <a:ahLst/>
            <a:cxnLst>
              <a:cxn ang="0">
                <a:pos x="connsiteX0" y="connsiteY0"/>
              </a:cxn>
              <a:cxn ang="0">
                <a:pos x="connsiteX1" y="connsiteY1"/>
              </a:cxn>
              <a:cxn ang="0">
                <a:pos x="connsiteX2" y="connsiteY2"/>
              </a:cxn>
              <a:cxn ang="0">
                <a:pos x="connsiteX3" y="connsiteY3"/>
              </a:cxn>
            </a:cxnLst>
            <a:rect l="l" t="t" r="r" b="b"/>
            <a:pathLst>
              <a:path w="6799007" h="1165122">
                <a:moveTo>
                  <a:pt x="0" y="0"/>
                </a:moveTo>
                <a:cubicBezTo>
                  <a:pt x="243758" y="15158"/>
                  <a:pt x="487517" y="30316"/>
                  <a:pt x="860323" y="93406"/>
                </a:cubicBezTo>
                <a:cubicBezTo>
                  <a:pt x="1233130" y="156496"/>
                  <a:pt x="2236839" y="378541"/>
                  <a:pt x="2236839" y="378541"/>
                </a:cubicBezTo>
                <a:lnTo>
                  <a:pt x="6799007" y="1165122"/>
                </a:lnTo>
              </a:path>
            </a:pathLst>
          </a:custGeom>
          <a:noFill/>
          <a:ln w="412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Textfeld 39"/>
          <p:cNvSpPr txBox="1"/>
          <p:nvPr/>
        </p:nvSpPr>
        <p:spPr>
          <a:xfrm>
            <a:off x="114399" y="6441812"/>
            <a:ext cx="2608406" cy="307777"/>
          </a:xfrm>
          <a:prstGeom prst="rect">
            <a:avLst/>
          </a:prstGeom>
          <a:noFill/>
        </p:spPr>
        <p:txBody>
          <a:bodyPr wrap="none" rtlCol="0">
            <a:spAutoFit/>
          </a:bodyPr>
          <a:lstStyle/>
          <a:p>
            <a:r>
              <a:rPr lang="de-DE" sz="1400" dirty="0" err="1">
                <a:solidFill>
                  <a:prstClr val="black"/>
                </a:solidFill>
              </a:rPr>
              <a:t>Grotzinger</a:t>
            </a:r>
            <a:r>
              <a:rPr lang="de-DE" sz="1400" dirty="0">
                <a:solidFill>
                  <a:prstClr val="black"/>
                </a:solidFill>
              </a:rPr>
              <a:t> et al. (2015), </a:t>
            </a:r>
            <a:r>
              <a:rPr lang="de-DE" sz="1400" dirty="0" err="1">
                <a:solidFill>
                  <a:prstClr val="black"/>
                </a:solidFill>
              </a:rPr>
              <a:t>Sci</a:t>
            </a:r>
            <a:r>
              <a:rPr lang="de-DE" sz="1400" dirty="0">
                <a:solidFill>
                  <a:prstClr val="black"/>
                </a:solidFill>
              </a:rPr>
              <a:t>. #350</a:t>
            </a:r>
            <a:endParaRPr lang="en-US" sz="1400" dirty="0">
              <a:solidFill>
                <a:prstClr val="black"/>
              </a:solidFill>
            </a:endParaRPr>
          </a:p>
        </p:txBody>
      </p:sp>
    </p:spTree>
    <p:extLst>
      <p:ext uri="{BB962C8B-B14F-4D97-AF65-F5344CB8AC3E}">
        <p14:creationId xmlns:p14="http://schemas.microsoft.com/office/powerpoint/2010/main" val="59082312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9525" y="1755562"/>
            <a:ext cx="9144000" cy="3986485"/>
          </a:xfrm>
          <a:prstGeom prst="rect">
            <a:avLst/>
          </a:prstGeom>
        </p:spPr>
      </p:pic>
      <p:grpSp>
        <p:nvGrpSpPr>
          <p:cNvPr id="23" name="Gruppieren 22"/>
          <p:cNvGrpSpPr/>
          <p:nvPr/>
        </p:nvGrpSpPr>
        <p:grpSpPr>
          <a:xfrm>
            <a:off x="295275" y="361544"/>
            <a:ext cx="8724900" cy="5304301"/>
            <a:chOff x="295275" y="1477499"/>
            <a:chExt cx="8724900" cy="5304301"/>
          </a:xfrm>
        </p:grpSpPr>
        <p:sp>
          <p:nvSpPr>
            <p:cNvPr id="24" name="Rechteck 23"/>
            <p:cNvSpPr/>
            <p:nvPr/>
          </p:nvSpPr>
          <p:spPr>
            <a:xfrm>
              <a:off x="295275" y="2789025"/>
              <a:ext cx="8724900" cy="3992775"/>
            </a:xfrm>
            <a:prstGeom prst="rect">
              <a:avLst/>
            </a:prstGeom>
            <a:noFill/>
            <a:ln w="28575">
              <a:solidFill>
                <a:srgbClr val="FFFF00"/>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prstClr val="black"/>
                </a:solidFill>
              </a:endParaRPr>
            </a:p>
          </p:txBody>
        </p:sp>
        <p:sp>
          <p:nvSpPr>
            <p:cNvPr id="25" name="Textfeld 24"/>
            <p:cNvSpPr txBox="1"/>
            <p:nvPr/>
          </p:nvSpPr>
          <p:spPr>
            <a:xfrm>
              <a:off x="2135230" y="1477499"/>
              <a:ext cx="4949932" cy="830997"/>
            </a:xfrm>
            <a:prstGeom prst="rect">
              <a:avLst/>
            </a:prstGeom>
            <a:noFill/>
            <a:ln>
              <a:solidFill>
                <a:schemeClr val="tx1"/>
              </a:solidFill>
            </a:ln>
          </p:spPr>
          <p:txBody>
            <a:bodyPr wrap="square" rtlCol="0">
              <a:spAutoFit/>
            </a:bodyPr>
            <a:lstStyle/>
            <a:p>
              <a:r>
                <a:rPr lang="de-DE" sz="2400" b="1" dirty="0">
                  <a:solidFill>
                    <a:prstClr val="black"/>
                  </a:solidFill>
                </a:rPr>
                <a:t>Present </a:t>
              </a:r>
              <a:r>
                <a:rPr lang="de-DE" sz="2400" b="1" dirty="0" smtClean="0">
                  <a:solidFill>
                    <a:prstClr val="black"/>
                  </a:solidFill>
                </a:rPr>
                <a:t>day – Wind erosion has revealed the sediments</a:t>
              </a:r>
              <a:endParaRPr lang="en-US" sz="2400" b="1" dirty="0">
                <a:solidFill>
                  <a:prstClr val="black"/>
                </a:solidFill>
              </a:endParaRPr>
            </a:p>
          </p:txBody>
        </p:sp>
        <p:sp>
          <p:nvSpPr>
            <p:cNvPr id="26" name="Textfeld 25"/>
            <p:cNvSpPr txBox="1"/>
            <p:nvPr/>
          </p:nvSpPr>
          <p:spPr>
            <a:xfrm>
              <a:off x="356901" y="2449530"/>
              <a:ext cx="1261984" cy="282983"/>
            </a:xfrm>
            <a:prstGeom prst="rect">
              <a:avLst/>
            </a:prstGeom>
            <a:noFill/>
            <a:ln>
              <a:noFill/>
            </a:ln>
          </p:spPr>
          <p:txBody>
            <a:bodyPr wrap="none" rtlCol="0">
              <a:spAutoFit/>
            </a:bodyPr>
            <a:lstStyle/>
            <a:p>
              <a:pPr algn="ctr">
                <a:lnSpc>
                  <a:spcPts val="1400"/>
                </a:lnSpc>
              </a:pPr>
              <a:r>
                <a:rPr lang="de-DE" sz="1600" b="1" dirty="0">
                  <a:solidFill>
                    <a:prstClr val="black"/>
                  </a:solidFill>
                </a:rPr>
                <a:t>Central peak</a:t>
              </a:r>
              <a:endParaRPr lang="en-US" sz="1600" b="1" dirty="0">
                <a:solidFill>
                  <a:prstClr val="black"/>
                </a:solidFill>
              </a:endParaRPr>
            </a:p>
          </p:txBody>
        </p:sp>
        <p:sp>
          <p:nvSpPr>
            <p:cNvPr id="27" name="Textfeld 26"/>
            <p:cNvSpPr txBox="1"/>
            <p:nvPr/>
          </p:nvSpPr>
          <p:spPr>
            <a:xfrm>
              <a:off x="7429212" y="3321761"/>
              <a:ext cx="1020932" cy="282983"/>
            </a:xfrm>
            <a:prstGeom prst="rect">
              <a:avLst/>
            </a:prstGeom>
            <a:noFill/>
            <a:ln>
              <a:noFill/>
            </a:ln>
          </p:spPr>
          <p:txBody>
            <a:bodyPr wrap="none" rtlCol="0">
              <a:spAutoFit/>
            </a:bodyPr>
            <a:lstStyle/>
            <a:p>
              <a:pPr algn="ctr">
                <a:lnSpc>
                  <a:spcPts val="1400"/>
                </a:lnSpc>
              </a:pPr>
              <a:r>
                <a:rPr lang="de-DE" sz="1600" b="1" dirty="0">
                  <a:solidFill>
                    <a:prstClr val="black"/>
                  </a:solidFill>
                </a:rPr>
                <a:t>North rim</a:t>
              </a:r>
              <a:endParaRPr lang="en-US" sz="1600" b="1" dirty="0">
                <a:solidFill>
                  <a:prstClr val="black"/>
                </a:solidFill>
              </a:endParaRPr>
            </a:p>
          </p:txBody>
        </p:sp>
        <p:sp>
          <p:nvSpPr>
            <p:cNvPr id="28" name="Textfeld 27"/>
            <p:cNvSpPr txBox="1"/>
            <p:nvPr/>
          </p:nvSpPr>
          <p:spPr>
            <a:xfrm rot="20624394">
              <a:off x="1783408" y="3167260"/>
              <a:ext cx="1045529" cy="307777"/>
            </a:xfrm>
            <a:prstGeom prst="rect">
              <a:avLst/>
            </a:prstGeom>
            <a:noFill/>
          </p:spPr>
          <p:txBody>
            <a:bodyPr wrap="none" rtlCol="0">
              <a:spAutoFit/>
            </a:bodyPr>
            <a:lstStyle/>
            <a:p>
              <a:r>
                <a:rPr lang="de-DE" sz="1400" dirty="0">
                  <a:solidFill>
                    <a:prstClr val="black"/>
                  </a:solidFill>
                </a:rPr>
                <a:t>Present day</a:t>
              </a:r>
              <a:endParaRPr lang="en-US" sz="1400" dirty="0">
                <a:solidFill>
                  <a:prstClr val="black"/>
                </a:solidFill>
              </a:endParaRPr>
            </a:p>
          </p:txBody>
        </p:sp>
      </p:grpSp>
      <p:cxnSp>
        <p:nvCxnSpPr>
          <p:cNvPr id="41" name="Gerade Verbindung mit Pfeil 40"/>
          <p:cNvCxnSpPr/>
          <p:nvPr/>
        </p:nvCxnSpPr>
        <p:spPr>
          <a:xfrm flipH="1">
            <a:off x="5428198" y="4341793"/>
            <a:ext cx="656492" cy="0"/>
          </a:xfrm>
          <a:prstGeom prst="straightConnector1">
            <a:avLst/>
          </a:prstGeom>
          <a:ln w="38100">
            <a:solidFill>
              <a:srgbClr val="0000FF"/>
            </a:solidFill>
            <a:headEnd type="none" w="med" len="med"/>
            <a:tailEnd type="arrow"/>
          </a:ln>
        </p:spPr>
        <p:style>
          <a:lnRef idx="1">
            <a:schemeClr val="accent1"/>
          </a:lnRef>
          <a:fillRef idx="0">
            <a:schemeClr val="accent1"/>
          </a:fillRef>
          <a:effectRef idx="0">
            <a:schemeClr val="accent1"/>
          </a:effectRef>
          <a:fontRef idx="minor">
            <a:schemeClr val="tx1"/>
          </a:fontRef>
        </p:style>
      </p:cxnSp>
      <p:sp>
        <p:nvSpPr>
          <p:cNvPr id="42" name="Textfeld 41"/>
          <p:cNvSpPr txBox="1"/>
          <p:nvPr/>
        </p:nvSpPr>
        <p:spPr>
          <a:xfrm>
            <a:off x="5556740" y="4060005"/>
            <a:ext cx="900156" cy="369332"/>
          </a:xfrm>
          <a:prstGeom prst="rect">
            <a:avLst/>
          </a:prstGeom>
          <a:noFill/>
          <a:ln>
            <a:noFill/>
          </a:ln>
        </p:spPr>
        <p:txBody>
          <a:bodyPr wrap="none" rtlCol="0">
            <a:spAutoFit/>
          </a:bodyPr>
          <a:lstStyle/>
          <a:p>
            <a:r>
              <a:rPr lang="de-DE" b="1" dirty="0">
                <a:solidFill>
                  <a:srgbClr val="0000FF"/>
                </a:solidFill>
              </a:rPr>
              <a:t>Erosion</a:t>
            </a:r>
            <a:endParaRPr lang="en-US" b="1" dirty="0">
              <a:solidFill>
                <a:srgbClr val="0000FF"/>
              </a:solidFill>
            </a:endParaRPr>
          </a:p>
        </p:txBody>
      </p:sp>
      <p:grpSp>
        <p:nvGrpSpPr>
          <p:cNvPr id="61" name="Gruppieren 60"/>
          <p:cNvGrpSpPr/>
          <p:nvPr/>
        </p:nvGrpSpPr>
        <p:grpSpPr>
          <a:xfrm>
            <a:off x="2033512" y="3114967"/>
            <a:ext cx="2634348" cy="2192542"/>
            <a:chOff x="2033512" y="4230922"/>
            <a:chExt cx="2634348" cy="2192542"/>
          </a:xfrm>
        </p:grpSpPr>
        <p:sp>
          <p:nvSpPr>
            <p:cNvPr id="62" name="Textfeld 61"/>
            <p:cNvSpPr txBox="1"/>
            <p:nvPr/>
          </p:nvSpPr>
          <p:spPr>
            <a:xfrm rot="224783">
              <a:off x="2733350" y="4898075"/>
              <a:ext cx="1424150" cy="369332"/>
            </a:xfrm>
            <a:prstGeom prst="rect">
              <a:avLst/>
            </a:prstGeom>
            <a:noFill/>
          </p:spPr>
          <p:txBody>
            <a:bodyPr wrap="none" rtlCol="0">
              <a:spAutoFit/>
            </a:bodyPr>
            <a:lstStyle/>
            <a:p>
              <a:r>
                <a:rPr lang="de-DE" b="1" dirty="0">
                  <a:solidFill>
                    <a:srgbClr val="FF0000"/>
                  </a:solidFill>
                </a:rPr>
                <a:t>clay+sulfates</a:t>
              </a:r>
              <a:endParaRPr lang="en-US" b="1" dirty="0">
                <a:solidFill>
                  <a:srgbClr val="FF0000"/>
                </a:solidFill>
              </a:endParaRPr>
            </a:p>
          </p:txBody>
        </p:sp>
        <p:sp>
          <p:nvSpPr>
            <p:cNvPr id="63" name="Textfeld 62"/>
            <p:cNvSpPr txBox="1"/>
            <p:nvPr/>
          </p:nvSpPr>
          <p:spPr>
            <a:xfrm>
              <a:off x="3988956" y="5410856"/>
              <a:ext cx="678904" cy="369332"/>
            </a:xfrm>
            <a:prstGeom prst="rect">
              <a:avLst/>
            </a:prstGeom>
            <a:noFill/>
          </p:spPr>
          <p:txBody>
            <a:bodyPr wrap="none" rtlCol="0">
              <a:spAutoFit/>
            </a:bodyPr>
            <a:lstStyle/>
            <a:p>
              <a:r>
                <a:rPr lang="de-DE" b="1" dirty="0">
                  <a:solidFill>
                    <a:srgbClr val="FF0000"/>
                  </a:solidFill>
                </a:rPr>
                <a:t>Clays</a:t>
              </a:r>
              <a:endParaRPr lang="en-US" b="1" dirty="0">
                <a:solidFill>
                  <a:srgbClr val="FF0000"/>
                </a:solidFill>
              </a:endParaRPr>
            </a:p>
          </p:txBody>
        </p:sp>
        <p:sp>
          <p:nvSpPr>
            <p:cNvPr id="68" name="Textfeld 67"/>
            <p:cNvSpPr txBox="1"/>
            <p:nvPr/>
          </p:nvSpPr>
          <p:spPr>
            <a:xfrm>
              <a:off x="2135230" y="6054132"/>
              <a:ext cx="1701983" cy="369332"/>
            </a:xfrm>
            <a:prstGeom prst="rect">
              <a:avLst/>
            </a:prstGeom>
            <a:noFill/>
          </p:spPr>
          <p:txBody>
            <a:bodyPr wrap="none" rtlCol="0">
              <a:spAutoFit/>
            </a:bodyPr>
            <a:lstStyle/>
            <a:p>
              <a:r>
                <a:rPr lang="de-DE" b="1" dirty="0">
                  <a:solidFill>
                    <a:srgbClr val="FF0000"/>
                  </a:solidFill>
                </a:rPr>
                <a:t>Basement rocks</a:t>
              </a:r>
              <a:endParaRPr lang="en-US" b="1" dirty="0">
                <a:solidFill>
                  <a:srgbClr val="FF0000"/>
                </a:solidFill>
              </a:endParaRPr>
            </a:p>
          </p:txBody>
        </p:sp>
        <p:sp>
          <p:nvSpPr>
            <p:cNvPr id="69" name="Textfeld 68"/>
            <p:cNvSpPr txBox="1"/>
            <p:nvPr/>
          </p:nvSpPr>
          <p:spPr>
            <a:xfrm>
              <a:off x="2210037" y="4385951"/>
              <a:ext cx="1608133" cy="369332"/>
            </a:xfrm>
            <a:prstGeom prst="rect">
              <a:avLst/>
            </a:prstGeom>
            <a:noFill/>
          </p:spPr>
          <p:txBody>
            <a:bodyPr wrap="none" rtlCol="0">
              <a:spAutoFit/>
            </a:bodyPr>
            <a:lstStyle/>
            <a:p>
              <a:r>
                <a:rPr lang="de-DE" b="1" dirty="0">
                  <a:solidFill>
                    <a:srgbClr val="FF0000"/>
                  </a:solidFill>
                </a:rPr>
                <a:t>conglomerates</a:t>
              </a:r>
              <a:endParaRPr lang="en-US" b="1" dirty="0">
                <a:solidFill>
                  <a:srgbClr val="FF0000"/>
                </a:solidFill>
              </a:endParaRPr>
            </a:p>
          </p:txBody>
        </p:sp>
        <p:sp>
          <p:nvSpPr>
            <p:cNvPr id="70" name="Textfeld 69"/>
            <p:cNvSpPr txBox="1"/>
            <p:nvPr/>
          </p:nvSpPr>
          <p:spPr>
            <a:xfrm>
              <a:off x="2033512" y="4230922"/>
              <a:ext cx="1287532" cy="369332"/>
            </a:xfrm>
            <a:prstGeom prst="rect">
              <a:avLst/>
            </a:prstGeom>
            <a:noFill/>
          </p:spPr>
          <p:txBody>
            <a:bodyPr wrap="none" rtlCol="0">
              <a:spAutoFit/>
            </a:bodyPr>
            <a:lstStyle/>
            <a:p>
              <a:r>
                <a:rPr lang="fr-FR" b="1" dirty="0" err="1">
                  <a:solidFill>
                    <a:srgbClr val="FF0000"/>
                  </a:solidFill>
                </a:rPr>
                <a:t>Sandstones</a:t>
              </a:r>
              <a:endParaRPr lang="en-US" b="1" dirty="0">
                <a:solidFill>
                  <a:srgbClr val="FF0000"/>
                </a:solidFill>
              </a:endParaRPr>
            </a:p>
          </p:txBody>
        </p:sp>
        <p:cxnSp>
          <p:nvCxnSpPr>
            <p:cNvPr id="71" name="Gerade Verbindung 70"/>
            <p:cNvCxnSpPr/>
            <p:nvPr/>
          </p:nvCxnSpPr>
          <p:spPr>
            <a:xfrm flipH="1">
              <a:off x="2390779" y="4611140"/>
              <a:ext cx="64364" cy="505146"/>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2" name="Gerade Verbindung 71"/>
            <p:cNvCxnSpPr/>
            <p:nvPr/>
          </p:nvCxnSpPr>
          <p:spPr>
            <a:xfrm flipH="1">
              <a:off x="2238072" y="4472940"/>
              <a:ext cx="44062" cy="487680"/>
            </a:xfrm>
            <a:prstGeom prst="line">
              <a:avLst/>
            </a:prstGeom>
            <a:ln w="28575">
              <a:solidFill>
                <a:schemeClr val="tx1"/>
              </a:solidFill>
              <a:prstDash val="sysDot"/>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3" name="Textfeld 72"/>
            <p:cNvSpPr txBox="1"/>
            <p:nvPr/>
          </p:nvSpPr>
          <p:spPr>
            <a:xfrm rot="170107">
              <a:off x="3457194" y="5140317"/>
              <a:ext cx="1062010" cy="338554"/>
            </a:xfrm>
            <a:prstGeom prst="rect">
              <a:avLst/>
            </a:prstGeom>
            <a:noFill/>
          </p:spPr>
          <p:txBody>
            <a:bodyPr wrap="none" rtlCol="0">
              <a:spAutoFit/>
            </a:bodyPr>
            <a:lstStyle/>
            <a:p>
              <a:r>
                <a:rPr lang="de-DE" sz="1600" b="1" dirty="0">
                  <a:solidFill>
                    <a:srgbClr val="EEECE1">
                      <a:lumMod val="25000"/>
                    </a:srgbClr>
                  </a:solidFill>
                </a:rPr>
                <a:t>Hematites</a:t>
              </a:r>
              <a:endParaRPr lang="en-US" sz="1600" b="1" dirty="0">
                <a:solidFill>
                  <a:srgbClr val="EEECE1">
                    <a:lumMod val="25000"/>
                  </a:srgbClr>
                </a:solidFill>
              </a:endParaRPr>
            </a:p>
          </p:txBody>
        </p:sp>
      </p:grpSp>
      <p:sp>
        <p:nvSpPr>
          <p:cNvPr id="74" name="Textfeld 73"/>
          <p:cNvSpPr txBox="1"/>
          <p:nvPr/>
        </p:nvSpPr>
        <p:spPr>
          <a:xfrm rot="638218">
            <a:off x="1902030" y="2500822"/>
            <a:ext cx="1957049" cy="369332"/>
          </a:xfrm>
          <a:prstGeom prst="rect">
            <a:avLst/>
          </a:prstGeom>
          <a:noFill/>
        </p:spPr>
        <p:txBody>
          <a:bodyPr wrap="none" rtlCol="0">
            <a:spAutoFit/>
          </a:bodyPr>
          <a:lstStyle/>
          <a:p>
            <a:r>
              <a:rPr lang="de-DE" b="1" dirty="0">
                <a:solidFill>
                  <a:srgbClr val="FF0000"/>
                </a:solidFill>
              </a:rPr>
              <a:t>Aeolian sediments</a:t>
            </a:r>
            <a:endParaRPr lang="en-US" b="1" dirty="0">
              <a:solidFill>
                <a:srgbClr val="FF0000"/>
              </a:solidFill>
            </a:endParaRPr>
          </a:p>
        </p:txBody>
      </p:sp>
      <p:sp>
        <p:nvSpPr>
          <p:cNvPr id="85" name="Textfeld 84"/>
          <p:cNvSpPr txBox="1"/>
          <p:nvPr/>
        </p:nvSpPr>
        <p:spPr>
          <a:xfrm rot="19832920">
            <a:off x="5899638" y="3650220"/>
            <a:ext cx="1608133" cy="369332"/>
          </a:xfrm>
          <a:prstGeom prst="rect">
            <a:avLst/>
          </a:prstGeom>
          <a:noFill/>
        </p:spPr>
        <p:txBody>
          <a:bodyPr wrap="none" rtlCol="0">
            <a:spAutoFit/>
          </a:bodyPr>
          <a:lstStyle/>
          <a:p>
            <a:r>
              <a:rPr lang="de-DE" b="1" dirty="0">
                <a:solidFill>
                  <a:srgbClr val="FF0000"/>
                </a:solidFill>
              </a:rPr>
              <a:t>conglomerates</a:t>
            </a:r>
            <a:endParaRPr lang="en-US" b="1" dirty="0">
              <a:solidFill>
                <a:srgbClr val="FF0000"/>
              </a:solidFill>
            </a:endParaRPr>
          </a:p>
        </p:txBody>
      </p:sp>
      <p:sp>
        <p:nvSpPr>
          <p:cNvPr id="5" name="Freeform 4"/>
          <p:cNvSpPr/>
          <p:nvPr/>
        </p:nvSpPr>
        <p:spPr>
          <a:xfrm>
            <a:off x="-693174" y="1637071"/>
            <a:ext cx="19664" cy="29497"/>
          </a:xfrm>
          <a:custGeom>
            <a:avLst/>
            <a:gdLst>
              <a:gd name="connsiteX0" fmla="*/ 0 w 19664"/>
              <a:gd name="connsiteY0" fmla="*/ 0 h 29497"/>
              <a:gd name="connsiteX1" fmla="*/ 19664 w 19664"/>
              <a:gd name="connsiteY1" fmla="*/ 29497 h 29497"/>
            </a:gdLst>
            <a:ahLst/>
            <a:cxnLst>
              <a:cxn ang="0">
                <a:pos x="connsiteX0" y="connsiteY0"/>
              </a:cxn>
              <a:cxn ang="0">
                <a:pos x="connsiteX1" y="connsiteY1"/>
              </a:cxn>
            </a:cxnLst>
            <a:rect l="l" t="t" r="r" b="b"/>
            <a:pathLst>
              <a:path w="19664" h="29497">
                <a:moveTo>
                  <a:pt x="0" y="0"/>
                </a:moveTo>
                <a:cubicBezTo>
                  <a:pt x="11193" y="27983"/>
                  <a:pt x="1939" y="20634"/>
                  <a:pt x="19664" y="29497"/>
                </a:cubicBezTo>
              </a:path>
            </a:pathLst>
          </a:cu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Freeform 5"/>
          <p:cNvSpPr/>
          <p:nvPr/>
        </p:nvSpPr>
        <p:spPr>
          <a:xfrm>
            <a:off x="1231769" y="2215214"/>
            <a:ext cx="5907464" cy="2272798"/>
          </a:xfrm>
          <a:custGeom>
            <a:avLst/>
            <a:gdLst>
              <a:gd name="connsiteX0" fmla="*/ 0 w 5907464"/>
              <a:gd name="connsiteY0" fmla="*/ 94353 h 2272798"/>
              <a:gd name="connsiteX1" fmla="*/ 97410 w 5907464"/>
              <a:gd name="connsiteY1" fmla="*/ 144629 h 2272798"/>
              <a:gd name="connsiteX2" fmla="*/ 106837 w 5907464"/>
              <a:gd name="connsiteY2" fmla="*/ 150914 h 2272798"/>
              <a:gd name="connsiteX3" fmla="*/ 122549 w 5907464"/>
              <a:gd name="connsiteY3" fmla="*/ 179194 h 2272798"/>
              <a:gd name="connsiteX4" fmla="*/ 141402 w 5907464"/>
              <a:gd name="connsiteY4" fmla="*/ 191763 h 2272798"/>
              <a:gd name="connsiteX5" fmla="*/ 157113 w 5907464"/>
              <a:gd name="connsiteY5" fmla="*/ 201190 h 2272798"/>
              <a:gd name="connsiteX6" fmla="*/ 194821 w 5907464"/>
              <a:gd name="connsiteY6" fmla="*/ 235755 h 2272798"/>
              <a:gd name="connsiteX7" fmla="*/ 226243 w 5907464"/>
              <a:gd name="connsiteY7" fmla="*/ 254609 h 2272798"/>
              <a:gd name="connsiteX8" fmla="*/ 235670 w 5907464"/>
              <a:gd name="connsiteY8" fmla="*/ 260893 h 2272798"/>
              <a:gd name="connsiteX9" fmla="*/ 323654 w 5907464"/>
              <a:gd name="connsiteY9" fmla="*/ 264035 h 2272798"/>
              <a:gd name="connsiteX10" fmla="*/ 477625 w 5907464"/>
              <a:gd name="connsiteY10" fmla="*/ 267178 h 2272798"/>
              <a:gd name="connsiteX11" fmla="*/ 487052 w 5907464"/>
              <a:gd name="connsiteY11" fmla="*/ 273462 h 2272798"/>
              <a:gd name="connsiteX12" fmla="*/ 571893 w 5907464"/>
              <a:gd name="connsiteY12" fmla="*/ 273462 h 2272798"/>
              <a:gd name="connsiteX13" fmla="*/ 603316 w 5907464"/>
              <a:gd name="connsiteY13" fmla="*/ 264035 h 2272798"/>
              <a:gd name="connsiteX14" fmla="*/ 615885 w 5907464"/>
              <a:gd name="connsiteY14" fmla="*/ 257751 h 2272798"/>
              <a:gd name="connsiteX15" fmla="*/ 637880 w 5907464"/>
              <a:gd name="connsiteY15" fmla="*/ 254609 h 2272798"/>
              <a:gd name="connsiteX16" fmla="*/ 675588 w 5907464"/>
              <a:gd name="connsiteY16" fmla="*/ 245182 h 2272798"/>
              <a:gd name="connsiteX17" fmla="*/ 707010 w 5907464"/>
              <a:gd name="connsiteY17" fmla="*/ 232613 h 2272798"/>
              <a:gd name="connsiteX18" fmla="*/ 716437 w 5907464"/>
              <a:gd name="connsiteY18" fmla="*/ 229471 h 2272798"/>
              <a:gd name="connsiteX19" fmla="*/ 729006 w 5907464"/>
              <a:gd name="connsiteY19" fmla="*/ 220044 h 2272798"/>
              <a:gd name="connsiteX20" fmla="*/ 738433 w 5907464"/>
              <a:gd name="connsiteY20" fmla="*/ 216901 h 2272798"/>
              <a:gd name="connsiteX21" fmla="*/ 747860 w 5907464"/>
              <a:gd name="connsiteY21" fmla="*/ 207475 h 2272798"/>
              <a:gd name="connsiteX22" fmla="*/ 757287 w 5907464"/>
              <a:gd name="connsiteY22" fmla="*/ 201190 h 2272798"/>
              <a:gd name="connsiteX23" fmla="*/ 766713 w 5907464"/>
              <a:gd name="connsiteY23" fmla="*/ 191763 h 2272798"/>
              <a:gd name="connsiteX24" fmla="*/ 782425 w 5907464"/>
              <a:gd name="connsiteY24" fmla="*/ 185479 h 2272798"/>
              <a:gd name="connsiteX25" fmla="*/ 791852 w 5907464"/>
              <a:gd name="connsiteY25" fmla="*/ 179194 h 2272798"/>
              <a:gd name="connsiteX26" fmla="*/ 804421 w 5907464"/>
              <a:gd name="connsiteY26" fmla="*/ 172910 h 2272798"/>
              <a:gd name="connsiteX27" fmla="*/ 838986 w 5907464"/>
              <a:gd name="connsiteY27" fmla="*/ 154056 h 2272798"/>
              <a:gd name="connsiteX28" fmla="*/ 876693 w 5907464"/>
              <a:gd name="connsiteY28" fmla="*/ 119491 h 2272798"/>
              <a:gd name="connsiteX29" fmla="*/ 936396 w 5907464"/>
              <a:gd name="connsiteY29" fmla="*/ 84926 h 2272798"/>
              <a:gd name="connsiteX30" fmla="*/ 952107 w 5907464"/>
              <a:gd name="connsiteY30" fmla="*/ 78642 h 2272798"/>
              <a:gd name="connsiteX31" fmla="*/ 961534 w 5907464"/>
              <a:gd name="connsiteY31" fmla="*/ 75499 h 2272798"/>
              <a:gd name="connsiteX32" fmla="*/ 977245 w 5907464"/>
              <a:gd name="connsiteY32" fmla="*/ 66073 h 2272798"/>
              <a:gd name="connsiteX33" fmla="*/ 986672 w 5907464"/>
              <a:gd name="connsiteY33" fmla="*/ 62930 h 2272798"/>
              <a:gd name="connsiteX34" fmla="*/ 1011810 w 5907464"/>
              <a:gd name="connsiteY34" fmla="*/ 56646 h 2272798"/>
              <a:gd name="connsiteX35" fmla="*/ 1033806 w 5907464"/>
              <a:gd name="connsiteY35" fmla="*/ 50361 h 2272798"/>
              <a:gd name="connsiteX36" fmla="*/ 1058944 w 5907464"/>
              <a:gd name="connsiteY36" fmla="*/ 40934 h 2272798"/>
              <a:gd name="connsiteX37" fmla="*/ 1137501 w 5907464"/>
              <a:gd name="connsiteY37" fmla="*/ 18939 h 2272798"/>
              <a:gd name="connsiteX38" fmla="*/ 1178351 w 5907464"/>
              <a:gd name="connsiteY38" fmla="*/ 6370 h 2272798"/>
              <a:gd name="connsiteX39" fmla="*/ 1187777 w 5907464"/>
              <a:gd name="connsiteY39" fmla="*/ 85 h 2272798"/>
              <a:gd name="connsiteX40" fmla="*/ 1200346 w 5907464"/>
              <a:gd name="connsiteY40" fmla="*/ 3227 h 2272798"/>
              <a:gd name="connsiteX41" fmla="*/ 1216058 w 5907464"/>
              <a:gd name="connsiteY41" fmla="*/ 6370 h 2272798"/>
              <a:gd name="connsiteX42" fmla="*/ 1234911 w 5907464"/>
              <a:gd name="connsiteY42" fmla="*/ 12654 h 2272798"/>
              <a:gd name="connsiteX43" fmla="*/ 1304041 w 5907464"/>
              <a:gd name="connsiteY43" fmla="*/ 9512 h 2272798"/>
              <a:gd name="connsiteX44" fmla="*/ 1322895 w 5907464"/>
              <a:gd name="connsiteY44" fmla="*/ 3227 h 2272798"/>
              <a:gd name="connsiteX45" fmla="*/ 1338606 w 5907464"/>
              <a:gd name="connsiteY45" fmla="*/ 85 h 2272798"/>
              <a:gd name="connsiteX46" fmla="*/ 1486293 w 5907464"/>
              <a:gd name="connsiteY46" fmla="*/ 3227 h 2272798"/>
              <a:gd name="connsiteX47" fmla="*/ 1495720 w 5907464"/>
              <a:gd name="connsiteY47" fmla="*/ 6370 h 2272798"/>
              <a:gd name="connsiteX48" fmla="*/ 1508289 w 5907464"/>
              <a:gd name="connsiteY48" fmla="*/ 9512 h 2272798"/>
              <a:gd name="connsiteX49" fmla="*/ 1527142 w 5907464"/>
              <a:gd name="connsiteY49" fmla="*/ 22081 h 2272798"/>
              <a:gd name="connsiteX50" fmla="*/ 1536569 w 5907464"/>
              <a:gd name="connsiteY50" fmla="*/ 28365 h 2272798"/>
              <a:gd name="connsiteX51" fmla="*/ 1558565 w 5907464"/>
              <a:gd name="connsiteY51" fmla="*/ 47219 h 2272798"/>
              <a:gd name="connsiteX52" fmla="*/ 1605699 w 5907464"/>
              <a:gd name="connsiteY52" fmla="*/ 78642 h 2272798"/>
              <a:gd name="connsiteX53" fmla="*/ 1643406 w 5907464"/>
              <a:gd name="connsiteY53" fmla="*/ 113207 h 2272798"/>
              <a:gd name="connsiteX54" fmla="*/ 1649691 w 5907464"/>
              <a:gd name="connsiteY54" fmla="*/ 122633 h 2272798"/>
              <a:gd name="connsiteX55" fmla="*/ 1690540 w 5907464"/>
              <a:gd name="connsiteY55" fmla="*/ 150914 h 2272798"/>
              <a:gd name="connsiteX56" fmla="*/ 1693683 w 5907464"/>
              <a:gd name="connsiteY56" fmla="*/ 160341 h 2272798"/>
              <a:gd name="connsiteX57" fmla="*/ 1715678 w 5907464"/>
              <a:gd name="connsiteY57" fmla="*/ 172910 h 2272798"/>
              <a:gd name="connsiteX58" fmla="*/ 1734532 w 5907464"/>
              <a:gd name="connsiteY58" fmla="*/ 182337 h 2272798"/>
              <a:gd name="connsiteX59" fmla="*/ 1762812 w 5907464"/>
              <a:gd name="connsiteY59" fmla="*/ 198048 h 2272798"/>
              <a:gd name="connsiteX60" fmla="*/ 1772239 w 5907464"/>
              <a:gd name="connsiteY60" fmla="*/ 210617 h 2272798"/>
              <a:gd name="connsiteX61" fmla="*/ 1806804 w 5907464"/>
              <a:gd name="connsiteY61" fmla="*/ 226328 h 2272798"/>
              <a:gd name="connsiteX62" fmla="*/ 1825658 w 5907464"/>
              <a:gd name="connsiteY62" fmla="*/ 242040 h 2272798"/>
              <a:gd name="connsiteX63" fmla="*/ 1838227 w 5907464"/>
              <a:gd name="connsiteY63" fmla="*/ 248324 h 2272798"/>
              <a:gd name="connsiteX64" fmla="*/ 1850796 w 5907464"/>
              <a:gd name="connsiteY64" fmla="*/ 267178 h 2272798"/>
              <a:gd name="connsiteX65" fmla="*/ 1901072 w 5907464"/>
              <a:gd name="connsiteY65" fmla="*/ 317454 h 2272798"/>
              <a:gd name="connsiteX66" fmla="*/ 1923068 w 5907464"/>
              <a:gd name="connsiteY66" fmla="*/ 339450 h 2272798"/>
              <a:gd name="connsiteX67" fmla="*/ 1938779 w 5907464"/>
              <a:gd name="connsiteY67" fmla="*/ 355161 h 2272798"/>
              <a:gd name="connsiteX68" fmla="*/ 1973344 w 5907464"/>
              <a:gd name="connsiteY68" fmla="*/ 389726 h 2272798"/>
              <a:gd name="connsiteX69" fmla="*/ 2004767 w 5907464"/>
              <a:gd name="connsiteY69" fmla="*/ 421149 h 2272798"/>
              <a:gd name="connsiteX70" fmla="*/ 2029905 w 5907464"/>
              <a:gd name="connsiteY70" fmla="*/ 443145 h 2272798"/>
              <a:gd name="connsiteX71" fmla="*/ 2048759 w 5907464"/>
              <a:gd name="connsiteY71" fmla="*/ 465141 h 2272798"/>
              <a:gd name="connsiteX72" fmla="*/ 2064470 w 5907464"/>
              <a:gd name="connsiteY72" fmla="*/ 487137 h 2272798"/>
              <a:gd name="connsiteX73" fmla="*/ 2070755 w 5907464"/>
              <a:gd name="connsiteY73" fmla="*/ 499706 h 2272798"/>
              <a:gd name="connsiteX74" fmla="*/ 2077039 w 5907464"/>
              <a:gd name="connsiteY74" fmla="*/ 509132 h 2272798"/>
              <a:gd name="connsiteX75" fmla="*/ 2089608 w 5907464"/>
              <a:gd name="connsiteY75" fmla="*/ 537413 h 2272798"/>
              <a:gd name="connsiteX76" fmla="*/ 2095893 w 5907464"/>
              <a:gd name="connsiteY76" fmla="*/ 562551 h 2272798"/>
              <a:gd name="connsiteX77" fmla="*/ 2099035 w 5907464"/>
              <a:gd name="connsiteY77" fmla="*/ 571978 h 2272798"/>
              <a:gd name="connsiteX78" fmla="*/ 2124173 w 5907464"/>
              <a:gd name="connsiteY78" fmla="*/ 609685 h 2272798"/>
              <a:gd name="connsiteX79" fmla="*/ 2130458 w 5907464"/>
              <a:gd name="connsiteY79" fmla="*/ 625396 h 2272798"/>
              <a:gd name="connsiteX80" fmla="*/ 2133600 w 5907464"/>
              <a:gd name="connsiteY80" fmla="*/ 634823 h 2272798"/>
              <a:gd name="connsiteX81" fmla="*/ 2139885 w 5907464"/>
              <a:gd name="connsiteY81" fmla="*/ 644250 h 2272798"/>
              <a:gd name="connsiteX82" fmla="*/ 2152454 w 5907464"/>
              <a:gd name="connsiteY82" fmla="*/ 659961 h 2272798"/>
              <a:gd name="connsiteX83" fmla="*/ 2155596 w 5907464"/>
              <a:gd name="connsiteY83" fmla="*/ 669388 h 2272798"/>
              <a:gd name="connsiteX84" fmla="*/ 2165023 w 5907464"/>
              <a:gd name="connsiteY84" fmla="*/ 678815 h 2272798"/>
              <a:gd name="connsiteX85" fmla="*/ 2183876 w 5907464"/>
              <a:gd name="connsiteY85" fmla="*/ 710238 h 2272798"/>
              <a:gd name="connsiteX86" fmla="*/ 2196445 w 5907464"/>
              <a:gd name="connsiteY86" fmla="*/ 735376 h 2272798"/>
              <a:gd name="connsiteX87" fmla="*/ 2212157 w 5907464"/>
              <a:gd name="connsiteY87" fmla="*/ 757372 h 2272798"/>
              <a:gd name="connsiteX88" fmla="*/ 2234153 w 5907464"/>
              <a:gd name="connsiteY88" fmla="*/ 779367 h 2272798"/>
              <a:gd name="connsiteX89" fmla="*/ 2256149 w 5907464"/>
              <a:gd name="connsiteY89" fmla="*/ 807648 h 2272798"/>
              <a:gd name="connsiteX90" fmla="*/ 2287571 w 5907464"/>
              <a:gd name="connsiteY90" fmla="*/ 842213 h 2272798"/>
              <a:gd name="connsiteX91" fmla="*/ 2293856 w 5907464"/>
              <a:gd name="connsiteY91" fmla="*/ 851640 h 2272798"/>
              <a:gd name="connsiteX92" fmla="*/ 2303283 w 5907464"/>
              <a:gd name="connsiteY92" fmla="*/ 867351 h 2272798"/>
              <a:gd name="connsiteX93" fmla="*/ 2328421 w 5907464"/>
              <a:gd name="connsiteY93" fmla="*/ 892489 h 2272798"/>
              <a:gd name="connsiteX94" fmla="*/ 2356701 w 5907464"/>
              <a:gd name="connsiteY94" fmla="*/ 920770 h 2272798"/>
              <a:gd name="connsiteX95" fmla="*/ 2394408 w 5907464"/>
              <a:gd name="connsiteY95" fmla="*/ 961619 h 2272798"/>
              <a:gd name="connsiteX96" fmla="*/ 2410120 w 5907464"/>
              <a:gd name="connsiteY96" fmla="*/ 980473 h 2272798"/>
              <a:gd name="connsiteX97" fmla="*/ 2457254 w 5907464"/>
              <a:gd name="connsiteY97" fmla="*/ 1015038 h 2272798"/>
              <a:gd name="connsiteX98" fmla="*/ 2482392 w 5907464"/>
              <a:gd name="connsiteY98" fmla="*/ 1043318 h 2272798"/>
              <a:gd name="connsiteX99" fmla="*/ 2504388 w 5907464"/>
              <a:gd name="connsiteY99" fmla="*/ 1062172 h 2272798"/>
              <a:gd name="connsiteX100" fmla="*/ 2526384 w 5907464"/>
              <a:gd name="connsiteY100" fmla="*/ 1081025 h 2272798"/>
              <a:gd name="connsiteX101" fmla="*/ 2548379 w 5907464"/>
              <a:gd name="connsiteY101" fmla="*/ 1106163 h 2272798"/>
              <a:gd name="connsiteX102" fmla="*/ 2554664 w 5907464"/>
              <a:gd name="connsiteY102" fmla="*/ 1115590 h 2272798"/>
              <a:gd name="connsiteX103" fmla="*/ 2579802 w 5907464"/>
              <a:gd name="connsiteY103" fmla="*/ 1134444 h 2272798"/>
              <a:gd name="connsiteX104" fmla="*/ 2592371 w 5907464"/>
              <a:gd name="connsiteY104" fmla="*/ 1153297 h 2272798"/>
              <a:gd name="connsiteX105" fmla="*/ 2601798 w 5907464"/>
              <a:gd name="connsiteY105" fmla="*/ 1162724 h 2272798"/>
              <a:gd name="connsiteX106" fmla="*/ 2608083 w 5907464"/>
              <a:gd name="connsiteY106" fmla="*/ 1172151 h 2272798"/>
              <a:gd name="connsiteX107" fmla="*/ 2633221 w 5907464"/>
              <a:gd name="connsiteY107" fmla="*/ 1194147 h 2272798"/>
              <a:gd name="connsiteX108" fmla="*/ 2639505 w 5907464"/>
              <a:gd name="connsiteY108" fmla="*/ 1203574 h 2272798"/>
              <a:gd name="connsiteX109" fmla="*/ 2677212 w 5907464"/>
              <a:gd name="connsiteY109" fmla="*/ 1225570 h 2272798"/>
              <a:gd name="connsiteX110" fmla="*/ 2714920 w 5907464"/>
              <a:gd name="connsiteY110" fmla="*/ 1253850 h 2272798"/>
              <a:gd name="connsiteX111" fmla="*/ 2733773 w 5907464"/>
              <a:gd name="connsiteY111" fmla="*/ 1272704 h 2272798"/>
              <a:gd name="connsiteX112" fmla="*/ 2815472 w 5907464"/>
              <a:gd name="connsiteY112" fmla="*/ 1326122 h 2272798"/>
              <a:gd name="connsiteX113" fmla="*/ 2815472 w 5907464"/>
              <a:gd name="connsiteY113" fmla="*/ 1326122 h 2272798"/>
              <a:gd name="connsiteX114" fmla="*/ 2859464 w 5907464"/>
              <a:gd name="connsiteY114" fmla="*/ 1354402 h 2272798"/>
              <a:gd name="connsiteX115" fmla="*/ 2872033 w 5907464"/>
              <a:gd name="connsiteY115" fmla="*/ 1360687 h 2272798"/>
              <a:gd name="connsiteX116" fmla="*/ 2894029 w 5907464"/>
              <a:gd name="connsiteY116" fmla="*/ 1376398 h 2272798"/>
              <a:gd name="connsiteX117" fmla="*/ 2916025 w 5907464"/>
              <a:gd name="connsiteY117" fmla="*/ 1385825 h 2272798"/>
              <a:gd name="connsiteX118" fmla="*/ 2953732 w 5907464"/>
              <a:gd name="connsiteY118" fmla="*/ 1407821 h 2272798"/>
              <a:gd name="connsiteX119" fmla="*/ 2997724 w 5907464"/>
              <a:gd name="connsiteY119" fmla="*/ 1436101 h 2272798"/>
              <a:gd name="connsiteX120" fmla="*/ 3016577 w 5907464"/>
              <a:gd name="connsiteY120" fmla="*/ 1454955 h 2272798"/>
              <a:gd name="connsiteX121" fmla="*/ 3029146 w 5907464"/>
              <a:gd name="connsiteY121" fmla="*/ 1467524 h 2272798"/>
              <a:gd name="connsiteX122" fmla="*/ 3054285 w 5907464"/>
              <a:gd name="connsiteY122" fmla="*/ 1486378 h 2272798"/>
              <a:gd name="connsiteX123" fmla="*/ 3063711 w 5907464"/>
              <a:gd name="connsiteY123" fmla="*/ 1492662 h 2272798"/>
              <a:gd name="connsiteX124" fmla="*/ 3073138 w 5907464"/>
              <a:gd name="connsiteY124" fmla="*/ 1495805 h 2272798"/>
              <a:gd name="connsiteX125" fmla="*/ 3107703 w 5907464"/>
              <a:gd name="connsiteY125" fmla="*/ 1524085 h 2272798"/>
              <a:gd name="connsiteX126" fmla="*/ 3132841 w 5907464"/>
              <a:gd name="connsiteY126" fmla="*/ 1542939 h 2272798"/>
              <a:gd name="connsiteX127" fmla="*/ 3142268 w 5907464"/>
              <a:gd name="connsiteY127" fmla="*/ 1549223 h 2272798"/>
              <a:gd name="connsiteX128" fmla="*/ 3151695 w 5907464"/>
              <a:gd name="connsiteY128" fmla="*/ 1558650 h 2272798"/>
              <a:gd name="connsiteX129" fmla="*/ 3161122 w 5907464"/>
              <a:gd name="connsiteY129" fmla="*/ 1564934 h 2272798"/>
              <a:gd name="connsiteX130" fmla="*/ 3176833 w 5907464"/>
              <a:gd name="connsiteY130" fmla="*/ 1577504 h 2272798"/>
              <a:gd name="connsiteX131" fmla="*/ 3201971 w 5907464"/>
              <a:gd name="connsiteY131" fmla="*/ 1593215 h 2272798"/>
              <a:gd name="connsiteX132" fmla="*/ 3220825 w 5907464"/>
              <a:gd name="connsiteY132" fmla="*/ 1612068 h 2272798"/>
              <a:gd name="connsiteX133" fmla="*/ 3245963 w 5907464"/>
              <a:gd name="connsiteY133" fmla="*/ 1630922 h 2272798"/>
              <a:gd name="connsiteX134" fmla="*/ 3264817 w 5907464"/>
              <a:gd name="connsiteY134" fmla="*/ 1652918 h 2272798"/>
              <a:gd name="connsiteX135" fmla="*/ 3315093 w 5907464"/>
              <a:gd name="connsiteY135" fmla="*/ 1696910 h 2272798"/>
              <a:gd name="connsiteX136" fmla="*/ 3362227 w 5907464"/>
              <a:gd name="connsiteY136" fmla="*/ 1744044 h 2272798"/>
              <a:gd name="connsiteX137" fmla="*/ 3377938 w 5907464"/>
              <a:gd name="connsiteY137" fmla="*/ 1753471 h 2272798"/>
              <a:gd name="connsiteX138" fmla="*/ 3387365 w 5907464"/>
              <a:gd name="connsiteY138" fmla="*/ 1762897 h 2272798"/>
              <a:gd name="connsiteX139" fmla="*/ 3399934 w 5907464"/>
              <a:gd name="connsiteY139" fmla="*/ 1772324 h 2272798"/>
              <a:gd name="connsiteX140" fmla="*/ 3428215 w 5907464"/>
              <a:gd name="connsiteY140" fmla="*/ 1791178 h 2272798"/>
              <a:gd name="connsiteX141" fmla="*/ 3443926 w 5907464"/>
              <a:gd name="connsiteY141" fmla="*/ 1810031 h 2272798"/>
              <a:gd name="connsiteX142" fmla="*/ 3465922 w 5907464"/>
              <a:gd name="connsiteY142" fmla="*/ 1822600 h 2272798"/>
              <a:gd name="connsiteX143" fmla="*/ 3487918 w 5907464"/>
              <a:gd name="connsiteY143" fmla="*/ 1844596 h 2272798"/>
              <a:gd name="connsiteX144" fmla="*/ 3506771 w 5907464"/>
              <a:gd name="connsiteY144" fmla="*/ 1860308 h 2272798"/>
              <a:gd name="connsiteX145" fmla="*/ 3522483 w 5907464"/>
              <a:gd name="connsiteY145" fmla="*/ 1869734 h 2272798"/>
              <a:gd name="connsiteX146" fmla="*/ 3531909 w 5907464"/>
              <a:gd name="connsiteY146" fmla="*/ 1876019 h 2272798"/>
              <a:gd name="connsiteX147" fmla="*/ 3538194 w 5907464"/>
              <a:gd name="connsiteY147" fmla="*/ 1885446 h 2272798"/>
              <a:gd name="connsiteX148" fmla="*/ 3560190 w 5907464"/>
              <a:gd name="connsiteY148" fmla="*/ 1898015 h 2272798"/>
              <a:gd name="connsiteX149" fmla="*/ 3582186 w 5907464"/>
              <a:gd name="connsiteY149" fmla="*/ 1916868 h 2272798"/>
              <a:gd name="connsiteX150" fmla="*/ 3604182 w 5907464"/>
              <a:gd name="connsiteY150" fmla="*/ 1929438 h 2272798"/>
              <a:gd name="connsiteX151" fmla="*/ 3635604 w 5907464"/>
              <a:gd name="connsiteY151" fmla="*/ 1954576 h 2272798"/>
              <a:gd name="connsiteX152" fmla="*/ 3654458 w 5907464"/>
              <a:gd name="connsiteY152" fmla="*/ 1967145 h 2272798"/>
              <a:gd name="connsiteX153" fmla="*/ 3704734 w 5907464"/>
              <a:gd name="connsiteY153" fmla="*/ 2007994 h 2272798"/>
              <a:gd name="connsiteX154" fmla="*/ 3723588 w 5907464"/>
              <a:gd name="connsiteY154" fmla="*/ 2020563 h 2272798"/>
              <a:gd name="connsiteX155" fmla="*/ 3739299 w 5907464"/>
              <a:gd name="connsiteY155" fmla="*/ 2033132 h 2272798"/>
              <a:gd name="connsiteX156" fmla="*/ 3751868 w 5907464"/>
              <a:gd name="connsiteY156" fmla="*/ 2039417 h 2272798"/>
              <a:gd name="connsiteX157" fmla="*/ 3777006 w 5907464"/>
              <a:gd name="connsiteY157" fmla="*/ 2058271 h 2272798"/>
              <a:gd name="connsiteX158" fmla="*/ 3789575 w 5907464"/>
              <a:gd name="connsiteY158" fmla="*/ 2070840 h 2272798"/>
              <a:gd name="connsiteX159" fmla="*/ 3814713 w 5907464"/>
              <a:gd name="connsiteY159" fmla="*/ 2086551 h 2272798"/>
              <a:gd name="connsiteX160" fmla="*/ 3824140 w 5907464"/>
              <a:gd name="connsiteY160" fmla="*/ 2095978 h 2272798"/>
              <a:gd name="connsiteX161" fmla="*/ 3839852 w 5907464"/>
              <a:gd name="connsiteY161" fmla="*/ 2105405 h 2272798"/>
              <a:gd name="connsiteX162" fmla="*/ 3864990 w 5907464"/>
              <a:gd name="connsiteY162" fmla="*/ 2124258 h 2272798"/>
              <a:gd name="connsiteX163" fmla="*/ 3874417 w 5907464"/>
              <a:gd name="connsiteY163" fmla="*/ 2133685 h 2272798"/>
              <a:gd name="connsiteX164" fmla="*/ 3883843 w 5907464"/>
              <a:gd name="connsiteY164" fmla="*/ 2139970 h 2272798"/>
              <a:gd name="connsiteX165" fmla="*/ 3905839 w 5907464"/>
              <a:gd name="connsiteY165" fmla="*/ 2158823 h 2272798"/>
              <a:gd name="connsiteX166" fmla="*/ 3918408 w 5907464"/>
              <a:gd name="connsiteY166" fmla="*/ 2165108 h 2272798"/>
              <a:gd name="connsiteX167" fmla="*/ 3965542 w 5907464"/>
              <a:gd name="connsiteY167" fmla="*/ 2209099 h 2272798"/>
              <a:gd name="connsiteX168" fmla="*/ 3974969 w 5907464"/>
              <a:gd name="connsiteY168" fmla="*/ 2215384 h 2272798"/>
              <a:gd name="connsiteX169" fmla="*/ 3996965 w 5907464"/>
              <a:gd name="connsiteY169" fmla="*/ 2218526 h 2272798"/>
              <a:gd name="connsiteX170" fmla="*/ 4059810 w 5907464"/>
              <a:gd name="connsiteY170" fmla="*/ 2221668 h 2272798"/>
              <a:gd name="connsiteX171" fmla="*/ 4169790 w 5907464"/>
              <a:gd name="connsiteY171" fmla="*/ 2224811 h 2272798"/>
              <a:gd name="connsiteX172" fmla="*/ 4191786 w 5907464"/>
              <a:gd name="connsiteY172" fmla="*/ 2231095 h 2272798"/>
              <a:gd name="connsiteX173" fmla="*/ 4216924 w 5907464"/>
              <a:gd name="connsiteY173" fmla="*/ 2237380 h 2272798"/>
              <a:gd name="connsiteX174" fmla="*/ 4392891 w 5907464"/>
              <a:gd name="connsiteY174" fmla="*/ 2243664 h 2272798"/>
              <a:gd name="connsiteX175" fmla="*/ 4414887 w 5907464"/>
              <a:gd name="connsiteY175" fmla="*/ 2253091 h 2272798"/>
              <a:gd name="connsiteX176" fmla="*/ 4449452 w 5907464"/>
              <a:gd name="connsiteY176" fmla="*/ 2259376 h 2272798"/>
              <a:gd name="connsiteX177" fmla="*/ 4600280 w 5907464"/>
              <a:gd name="connsiteY177" fmla="*/ 2259376 h 2272798"/>
              <a:gd name="connsiteX178" fmla="*/ 4615992 w 5907464"/>
              <a:gd name="connsiteY178" fmla="*/ 2249949 h 2272798"/>
              <a:gd name="connsiteX179" fmla="*/ 4641130 w 5907464"/>
              <a:gd name="connsiteY179" fmla="*/ 2243664 h 2272798"/>
              <a:gd name="connsiteX180" fmla="*/ 4691406 w 5907464"/>
              <a:gd name="connsiteY180" fmla="*/ 2231095 h 2272798"/>
              <a:gd name="connsiteX181" fmla="*/ 4735398 w 5907464"/>
              <a:gd name="connsiteY181" fmla="*/ 2215384 h 2272798"/>
              <a:gd name="connsiteX182" fmla="*/ 4769963 w 5907464"/>
              <a:gd name="connsiteY182" fmla="*/ 2199673 h 2272798"/>
              <a:gd name="connsiteX183" fmla="*/ 4848520 w 5907464"/>
              <a:gd name="connsiteY183" fmla="*/ 2196530 h 2272798"/>
              <a:gd name="connsiteX184" fmla="*/ 4876800 w 5907464"/>
              <a:gd name="connsiteY184" fmla="*/ 2190246 h 2272798"/>
              <a:gd name="connsiteX185" fmla="*/ 4901938 w 5907464"/>
              <a:gd name="connsiteY185" fmla="*/ 2180819 h 2272798"/>
              <a:gd name="connsiteX186" fmla="*/ 4914507 w 5907464"/>
              <a:gd name="connsiteY186" fmla="*/ 2177677 h 2272798"/>
              <a:gd name="connsiteX187" fmla="*/ 4936503 w 5907464"/>
              <a:gd name="connsiteY187" fmla="*/ 2165108 h 2272798"/>
              <a:gd name="connsiteX188" fmla="*/ 4949072 w 5907464"/>
              <a:gd name="connsiteY188" fmla="*/ 2161965 h 2272798"/>
              <a:gd name="connsiteX189" fmla="*/ 4996206 w 5907464"/>
              <a:gd name="connsiteY189" fmla="*/ 2146254 h 2272798"/>
              <a:gd name="connsiteX190" fmla="*/ 4999349 w 5907464"/>
              <a:gd name="connsiteY190" fmla="*/ 2136827 h 2272798"/>
              <a:gd name="connsiteX191" fmla="*/ 5037056 w 5907464"/>
              <a:gd name="connsiteY191" fmla="*/ 2124258 h 2272798"/>
              <a:gd name="connsiteX192" fmla="*/ 5065336 w 5907464"/>
              <a:gd name="connsiteY192" fmla="*/ 2111689 h 2272798"/>
              <a:gd name="connsiteX193" fmla="*/ 5106186 w 5907464"/>
              <a:gd name="connsiteY193" fmla="*/ 2086551 h 2272798"/>
              <a:gd name="connsiteX194" fmla="*/ 5121897 w 5907464"/>
              <a:gd name="connsiteY194" fmla="*/ 2083409 h 2272798"/>
              <a:gd name="connsiteX195" fmla="*/ 5159604 w 5907464"/>
              <a:gd name="connsiteY195" fmla="*/ 2073982 h 2272798"/>
              <a:gd name="connsiteX196" fmla="*/ 5175316 w 5907464"/>
              <a:gd name="connsiteY196" fmla="*/ 2067697 h 2272798"/>
              <a:gd name="connsiteX197" fmla="*/ 5187885 w 5907464"/>
              <a:gd name="connsiteY197" fmla="*/ 2061413 h 2272798"/>
              <a:gd name="connsiteX198" fmla="*/ 5219307 w 5907464"/>
              <a:gd name="connsiteY198" fmla="*/ 2055128 h 2272798"/>
              <a:gd name="connsiteX199" fmla="*/ 5247588 w 5907464"/>
              <a:gd name="connsiteY199" fmla="*/ 2045701 h 2272798"/>
              <a:gd name="connsiteX200" fmla="*/ 5260157 w 5907464"/>
              <a:gd name="connsiteY200" fmla="*/ 2039417 h 2272798"/>
              <a:gd name="connsiteX201" fmla="*/ 5272726 w 5907464"/>
              <a:gd name="connsiteY201" fmla="*/ 2029990 h 2272798"/>
              <a:gd name="connsiteX202" fmla="*/ 5282153 w 5907464"/>
              <a:gd name="connsiteY202" fmla="*/ 2023706 h 2272798"/>
              <a:gd name="connsiteX203" fmla="*/ 5301006 w 5907464"/>
              <a:gd name="connsiteY203" fmla="*/ 2007994 h 2272798"/>
              <a:gd name="connsiteX204" fmla="*/ 5316718 w 5907464"/>
              <a:gd name="connsiteY204" fmla="*/ 1998567 h 2272798"/>
              <a:gd name="connsiteX205" fmla="*/ 5332429 w 5907464"/>
              <a:gd name="connsiteY205" fmla="*/ 1985998 h 2272798"/>
              <a:gd name="connsiteX206" fmla="*/ 5388990 w 5907464"/>
              <a:gd name="connsiteY206" fmla="*/ 1948291 h 2272798"/>
              <a:gd name="connsiteX207" fmla="*/ 5417270 w 5907464"/>
              <a:gd name="connsiteY207" fmla="*/ 1926295 h 2272798"/>
              <a:gd name="connsiteX208" fmla="*/ 5426697 w 5907464"/>
              <a:gd name="connsiteY208" fmla="*/ 1920011 h 2272798"/>
              <a:gd name="connsiteX209" fmla="*/ 5436124 w 5907464"/>
              <a:gd name="connsiteY209" fmla="*/ 1910584 h 2272798"/>
              <a:gd name="connsiteX210" fmla="*/ 5448693 w 5907464"/>
              <a:gd name="connsiteY210" fmla="*/ 1907442 h 2272798"/>
              <a:gd name="connsiteX211" fmla="*/ 5502111 w 5907464"/>
              <a:gd name="connsiteY211" fmla="*/ 1885446 h 2272798"/>
              <a:gd name="connsiteX212" fmla="*/ 5555530 w 5907464"/>
              <a:gd name="connsiteY212" fmla="*/ 1850881 h 2272798"/>
              <a:gd name="connsiteX213" fmla="*/ 5568099 w 5907464"/>
              <a:gd name="connsiteY213" fmla="*/ 1841454 h 2272798"/>
              <a:gd name="connsiteX214" fmla="*/ 5577526 w 5907464"/>
              <a:gd name="connsiteY214" fmla="*/ 1832027 h 2272798"/>
              <a:gd name="connsiteX215" fmla="*/ 5586953 w 5907464"/>
              <a:gd name="connsiteY215" fmla="*/ 1825743 h 2272798"/>
              <a:gd name="connsiteX216" fmla="*/ 5605806 w 5907464"/>
              <a:gd name="connsiteY216" fmla="*/ 1806889 h 2272798"/>
              <a:gd name="connsiteX217" fmla="*/ 5618375 w 5907464"/>
              <a:gd name="connsiteY217" fmla="*/ 1794320 h 2272798"/>
              <a:gd name="connsiteX218" fmla="*/ 5643513 w 5907464"/>
              <a:gd name="connsiteY218" fmla="*/ 1778609 h 2272798"/>
              <a:gd name="connsiteX219" fmla="*/ 5662367 w 5907464"/>
              <a:gd name="connsiteY219" fmla="*/ 1766040 h 2272798"/>
              <a:gd name="connsiteX220" fmla="*/ 5687505 w 5907464"/>
              <a:gd name="connsiteY220" fmla="*/ 1759755 h 2272798"/>
              <a:gd name="connsiteX221" fmla="*/ 5715786 w 5907464"/>
              <a:gd name="connsiteY221" fmla="*/ 1740901 h 2272798"/>
              <a:gd name="connsiteX222" fmla="*/ 5744066 w 5907464"/>
              <a:gd name="connsiteY222" fmla="*/ 1728332 h 2272798"/>
              <a:gd name="connsiteX223" fmla="*/ 5753493 w 5907464"/>
              <a:gd name="connsiteY223" fmla="*/ 1725190 h 2272798"/>
              <a:gd name="connsiteX224" fmla="*/ 5778631 w 5907464"/>
              <a:gd name="connsiteY224" fmla="*/ 1709479 h 2272798"/>
              <a:gd name="connsiteX225" fmla="*/ 5791200 w 5907464"/>
              <a:gd name="connsiteY225" fmla="*/ 1700052 h 2272798"/>
              <a:gd name="connsiteX226" fmla="*/ 5835192 w 5907464"/>
              <a:gd name="connsiteY226" fmla="*/ 1693767 h 2272798"/>
              <a:gd name="connsiteX227" fmla="*/ 5844619 w 5907464"/>
              <a:gd name="connsiteY227" fmla="*/ 1687483 h 2272798"/>
              <a:gd name="connsiteX228" fmla="*/ 5894895 w 5907464"/>
              <a:gd name="connsiteY228" fmla="*/ 1681198 h 2272798"/>
              <a:gd name="connsiteX229" fmla="*/ 5907464 w 5907464"/>
              <a:gd name="connsiteY229" fmla="*/ 1678056 h 2272798"/>
              <a:gd name="connsiteX230" fmla="*/ 5904322 w 5907464"/>
              <a:gd name="connsiteY230" fmla="*/ 1665487 h 2272798"/>
              <a:gd name="connsiteX231" fmla="*/ 5891753 w 5907464"/>
              <a:gd name="connsiteY231" fmla="*/ 1656060 h 2272798"/>
              <a:gd name="connsiteX232" fmla="*/ 5879184 w 5907464"/>
              <a:gd name="connsiteY232" fmla="*/ 1640349 h 2272798"/>
              <a:gd name="connsiteX233" fmla="*/ 5863472 w 5907464"/>
              <a:gd name="connsiteY233" fmla="*/ 1618353 h 22727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Lst>
            <a:rect l="l" t="t" r="r" b="b"/>
            <a:pathLst>
              <a:path w="5907464" h="2272798">
                <a:moveTo>
                  <a:pt x="0" y="94353"/>
                </a:moveTo>
                <a:lnTo>
                  <a:pt x="97410" y="144629"/>
                </a:lnTo>
                <a:cubicBezTo>
                  <a:pt x="100748" y="146396"/>
                  <a:pt x="104478" y="147965"/>
                  <a:pt x="106837" y="150914"/>
                </a:cubicBezTo>
                <a:cubicBezTo>
                  <a:pt x="119936" y="167288"/>
                  <a:pt x="90882" y="158082"/>
                  <a:pt x="122549" y="179194"/>
                </a:cubicBezTo>
                <a:cubicBezTo>
                  <a:pt x="128833" y="183384"/>
                  <a:pt x="135030" y="187708"/>
                  <a:pt x="141402" y="191763"/>
                </a:cubicBezTo>
                <a:cubicBezTo>
                  <a:pt x="146555" y="195042"/>
                  <a:pt x="152794" y="196871"/>
                  <a:pt x="157113" y="201190"/>
                </a:cubicBezTo>
                <a:cubicBezTo>
                  <a:pt x="213297" y="257374"/>
                  <a:pt x="151966" y="197662"/>
                  <a:pt x="194821" y="235755"/>
                </a:cubicBezTo>
                <a:cubicBezTo>
                  <a:pt x="253519" y="287930"/>
                  <a:pt x="155433" y="207407"/>
                  <a:pt x="226243" y="254609"/>
                </a:cubicBezTo>
                <a:cubicBezTo>
                  <a:pt x="229385" y="256704"/>
                  <a:pt x="231911" y="260529"/>
                  <a:pt x="235670" y="260893"/>
                </a:cubicBezTo>
                <a:cubicBezTo>
                  <a:pt x="264880" y="263720"/>
                  <a:pt x="294317" y="263273"/>
                  <a:pt x="323654" y="264035"/>
                </a:cubicBezTo>
                <a:lnTo>
                  <a:pt x="477625" y="267178"/>
                </a:lnTo>
                <a:cubicBezTo>
                  <a:pt x="480767" y="269273"/>
                  <a:pt x="483674" y="271773"/>
                  <a:pt x="487052" y="273462"/>
                </a:cubicBezTo>
                <a:cubicBezTo>
                  <a:pt x="510107" y="284990"/>
                  <a:pt x="570948" y="273501"/>
                  <a:pt x="571893" y="273462"/>
                </a:cubicBezTo>
                <a:cubicBezTo>
                  <a:pt x="589579" y="269925"/>
                  <a:pt x="586402" y="271552"/>
                  <a:pt x="603316" y="264035"/>
                </a:cubicBezTo>
                <a:cubicBezTo>
                  <a:pt x="607596" y="262133"/>
                  <a:pt x="611366" y="258983"/>
                  <a:pt x="615885" y="257751"/>
                </a:cubicBezTo>
                <a:cubicBezTo>
                  <a:pt x="623030" y="255802"/>
                  <a:pt x="630633" y="256135"/>
                  <a:pt x="637880" y="254609"/>
                </a:cubicBezTo>
                <a:cubicBezTo>
                  <a:pt x="650558" y="251940"/>
                  <a:pt x="663242" y="249110"/>
                  <a:pt x="675588" y="245182"/>
                </a:cubicBezTo>
                <a:cubicBezTo>
                  <a:pt x="686338" y="241762"/>
                  <a:pt x="696481" y="236663"/>
                  <a:pt x="707010" y="232613"/>
                </a:cubicBezTo>
                <a:cubicBezTo>
                  <a:pt x="710102" y="231424"/>
                  <a:pt x="713295" y="230518"/>
                  <a:pt x="716437" y="229471"/>
                </a:cubicBezTo>
                <a:cubicBezTo>
                  <a:pt x="720627" y="226329"/>
                  <a:pt x="724459" y="222642"/>
                  <a:pt x="729006" y="220044"/>
                </a:cubicBezTo>
                <a:cubicBezTo>
                  <a:pt x="731882" y="218401"/>
                  <a:pt x="735677" y="218738"/>
                  <a:pt x="738433" y="216901"/>
                </a:cubicBezTo>
                <a:cubicBezTo>
                  <a:pt x="742130" y="214436"/>
                  <a:pt x="744446" y="210320"/>
                  <a:pt x="747860" y="207475"/>
                </a:cubicBezTo>
                <a:cubicBezTo>
                  <a:pt x="750761" y="205057"/>
                  <a:pt x="754386" y="203608"/>
                  <a:pt x="757287" y="201190"/>
                </a:cubicBezTo>
                <a:cubicBezTo>
                  <a:pt x="760701" y="198345"/>
                  <a:pt x="762945" y="194118"/>
                  <a:pt x="766713" y="191763"/>
                </a:cubicBezTo>
                <a:cubicBezTo>
                  <a:pt x="771496" y="188773"/>
                  <a:pt x="777380" y="188002"/>
                  <a:pt x="782425" y="185479"/>
                </a:cubicBezTo>
                <a:cubicBezTo>
                  <a:pt x="785803" y="183790"/>
                  <a:pt x="788573" y="181068"/>
                  <a:pt x="791852" y="179194"/>
                </a:cubicBezTo>
                <a:cubicBezTo>
                  <a:pt x="795919" y="176870"/>
                  <a:pt x="800375" y="175270"/>
                  <a:pt x="804421" y="172910"/>
                </a:cubicBezTo>
                <a:cubicBezTo>
                  <a:pt x="837027" y="153889"/>
                  <a:pt x="818623" y="160843"/>
                  <a:pt x="838986" y="154056"/>
                </a:cubicBezTo>
                <a:cubicBezTo>
                  <a:pt x="852363" y="136219"/>
                  <a:pt x="851608" y="134928"/>
                  <a:pt x="876693" y="119491"/>
                </a:cubicBezTo>
                <a:cubicBezTo>
                  <a:pt x="902203" y="103792"/>
                  <a:pt x="912613" y="95736"/>
                  <a:pt x="936396" y="84926"/>
                </a:cubicBezTo>
                <a:cubicBezTo>
                  <a:pt x="941531" y="82592"/>
                  <a:pt x="946826" y="80623"/>
                  <a:pt x="952107" y="78642"/>
                </a:cubicBezTo>
                <a:cubicBezTo>
                  <a:pt x="955208" y="77479"/>
                  <a:pt x="958571" y="76980"/>
                  <a:pt x="961534" y="75499"/>
                </a:cubicBezTo>
                <a:cubicBezTo>
                  <a:pt x="966996" y="72768"/>
                  <a:pt x="971783" y="68804"/>
                  <a:pt x="977245" y="66073"/>
                </a:cubicBezTo>
                <a:cubicBezTo>
                  <a:pt x="980208" y="64592"/>
                  <a:pt x="983476" y="63802"/>
                  <a:pt x="986672" y="62930"/>
                </a:cubicBezTo>
                <a:cubicBezTo>
                  <a:pt x="995005" y="60657"/>
                  <a:pt x="1003616" y="59377"/>
                  <a:pt x="1011810" y="56646"/>
                </a:cubicBezTo>
                <a:cubicBezTo>
                  <a:pt x="1034413" y="49113"/>
                  <a:pt x="1006187" y="58253"/>
                  <a:pt x="1033806" y="50361"/>
                </a:cubicBezTo>
                <a:cubicBezTo>
                  <a:pt x="1049275" y="45941"/>
                  <a:pt x="1038980" y="47589"/>
                  <a:pt x="1058944" y="40934"/>
                </a:cubicBezTo>
                <a:cubicBezTo>
                  <a:pt x="1126003" y="18581"/>
                  <a:pt x="1073399" y="37253"/>
                  <a:pt x="1137501" y="18939"/>
                </a:cubicBezTo>
                <a:cubicBezTo>
                  <a:pt x="1213048" y="-2645"/>
                  <a:pt x="1137380" y="16612"/>
                  <a:pt x="1178351" y="6370"/>
                </a:cubicBezTo>
                <a:cubicBezTo>
                  <a:pt x="1181493" y="4275"/>
                  <a:pt x="1184039" y="619"/>
                  <a:pt x="1187777" y="85"/>
                </a:cubicBezTo>
                <a:cubicBezTo>
                  <a:pt x="1192052" y="-526"/>
                  <a:pt x="1196130" y="2290"/>
                  <a:pt x="1200346" y="3227"/>
                </a:cubicBezTo>
                <a:cubicBezTo>
                  <a:pt x="1205560" y="4386"/>
                  <a:pt x="1210905" y="4965"/>
                  <a:pt x="1216058" y="6370"/>
                </a:cubicBezTo>
                <a:cubicBezTo>
                  <a:pt x="1222449" y="8113"/>
                  <a:pt x="1234911" y="12654"/>
                  <a:pt x="1234911" y="12654"/>
                </a:cubicBezTo>
                <a:cubicBezTo>
                  <a:pt x="1257954" y="11607"/>
                  <a:pt x="1281105" y="11969"/>
                  <a:pt x="1304041" y="9512"/>
                </a:cubicBezTo>
                <a:cubicBezTo>
                  <a:pt x="1310628" y="8806"/>
                  <a:pt x="1316504" y="4970"/>
                  <a:pt x="1322895" y="3227"/>
                </a:cubicBezTo>
                <a:cubicBezTo>
                  <a:pt x="1328048" y="1822"/>
                  <a:pt x="1333369" y="1132"/>
                  <a:pt x="1338606" y="85"/>
                </a:cubicBezTo>
                <a:lnTo>
                  <a:pt x="1486293" y="3227"/>
                </a:lnTo>
                <a:cubicBezTo>
                  <a:pt x="1489603" y="3359"/>
                  <a:pt x="1492535" y="5460"/>
                  <a:pt x="1495720" y="6370"/>
                </a:cubicBezTo>
                <a:cubicBezTo>
                  <a:pt x="1499872" y="7556"/>
                  <a:pt x="1504099" y="8465"/>
                  <a:pt x="1508289" y="9512"/>
                </a:cubicBezTo>
                <a:lnTo>
                  <a:pt x="1527142" y="22081"/>
                </a:lnTo>
                <a:cubicBezTo>
                  <a:pt x="1530284" y="24176"/>
                  <a:pt x="1533702" y="25907"/>
                  <a:pt x="1536569" y="28365"/>
                </a:cubicBezTo>
                <a:cubicBezTo>
                  <a:pt x="1543901" y="34650"/>
                  <a:pt x="1550755" y="41539"/>
                  <a:pt x="1558565" y="47219"/>
                </a:cubicBezTo>
                <a:cubicBezTo>
                  <a:pt x="1573836" y="58325"/>
                  <a:pt x="1592347" y="65290"/>
                  <a:pt x="1605699" y="78642"/>
                </a:cubicBezTo>
                <a:cubicBezTo>
                  <a:pt x="1636650" y="109593"/>
                  <a:pt x="1622887" y="99527"/>
                  <a:pt x="1643406" y="113207"/>
                </a:cubicBezTo>
                <a:cubicBezTo>
                  <a:pt x="1645501" y="116349"/>
                  <a:pt x="1646742" y="120274"/>
                  <a:pt x="1649691" y="122633"/>
                </a:cubicBezTo>
                <a:cubicBezTo>
                  <a:pt x="1662623" y="132979"/>
                  <a:pt x="1690540" y="150914"/>
                  <a:pt x="1690540" y="150914"/>
                </a:cubicBezTo>
                <a:cubicBezTo>
                  <a:pt x="1691588" y="154056"/>
                  <a:pt x="1691562" y="157796"/>
                  <a:pt x="1693683" y="160341"/>
                </a:cubicBezTo>
                <a:cubicBezTo>
                  <a:pt x="1703182" y="171739"/>
                  <a:pt x="1704901" y="168120"/>
                  <a:pt x="1715678" y="172910"/>
                </a:cubicBezTo>
                <a:cubicBezTo>
                  <a:pt x="1722099" y="175764"/>
                  <a:pt x="1728463" y="178797"/>
                  <a:pt x="1734532" y="182337"/>
                </a:cubicBezTo>
                <a:cubicBezTo>
                  <a:pt x="1763344" y="199144"/>
                  <a:pt x="1743062" y="191465"/>
                  <a:pt x="1762812" y="198048"/>
                </a:cubicBezTo>
                <a:cubicBezTo>
                  <a:pt x="1765954" y="202238"/>
                  <a:pt x="1768105" y="207402"/>
                  <a:pt x="1772239" y="210617"/>
                </a:cubicBezTo>
                <a:cubicBezTo>
                  <a:pt x="1782214" y="218375"/>
                  <a:pt x="1795746" y="220799"/>
                  <a:pt x="1806804" y="226328"/>
                </a:cubicBezTo>
                <a:cubicBezTo>
                  <a:pt x="1823428" y="234640"/>
                  <a:pt x="1809443" y="230458"/>
                  <a:pt x="1825658" y="242040"/>
                </a:cubicBezTo>
                <a:cubicBezTo>
                  <a:pt x="1829470" y="244763"/>
                  <a:pt x="1834037" y="246229"/>
                  <a:pt x="1838227" y="248324"/>
                </a:cubicBezTo>
                <a:cubicBezTo>
                  <a:pt x="1872370" y="282467"/>
                  <a:pt x="1829573" y="236859"/>
                  <a:pt x="1850796" y="267178"/>
                </a:cubicBezTo>
                <a:cubicBezTo>
                  <a:pt x="1867865" y="291562"/>
                  <a:pt x="1878459" y="294841"/>
                  <a:pt x="1901072" y="317454"/>
                </a:cubicBezTo>
                <a:cubicBezTo>
                  <a:pt x="1927197" y="343579"/>
                  <a:pt x="1901756" y="325241"/>
                  <a:pt x="1923068" y="339450"/>
                </a:cubicBezTo>
                <a:cubicBezTo>
                  <a:pt x="1937210" y="360662"/>
                  <a:pt x="1920449" y="338140"/>
                  <a:pt x="1938779" y="355161"/>
                </a:cubicBezTo>
                <a:cubicBezTo>
                  <a:pt x="1950719" y="366248"/>
                  <a:pt x="1961822" y="378204"/>
                  <a:pt x="1973344" y="389726"/>
                </a:cubicBezTo>
                <a:lnTo>
                  <a:pt x="2004767" y="421149"/>
                </a:lnTo>
                <a:cubicBezTo>
                  <a:pt x="2023149" y="439531"/>
                  <a:pt x="2014316" y="432752"/>
                  <a:pt x="2029905" y="443145"/>
                </a:cubicBezTo>
                <a:cubicBezTo>
                  <a:pt x="2047251" y="469163"/>
                  <a:pt x="2021322" y="431607"/>
                  <a:pt x="2048759" y="465141"/>
                </a:cubicBezTo>
                <a:cubicBezTo>
                  <a:pt x="2054465" y="472115"/>
                  <a:pt x="2059633" y="479535"/>
                  <a:pt x="2064470" y="487137"/>
                </a:cubicBezTo>
                <a:cubicBezTo>
                  <a:pt x="2066985" y="491089"/>
                  <a:pt x="2068431" y="495639"/>
                  <a:pt x="2070755" y="499706"/>
                </a:cubicBezTo>
                <a:cubicBezTo>
                  <a:pt x="2072629" y="502985"/>
                  <a:pt x="2075505" y="505681"/>
                  <a:pt x="2077039" y="509132"/>
                </a:cubicBezTo>
                <a:cubicBezTo>
                  <a:pt x="2091998" y="542789"/>
                  <a:pt x="2075386" y="516077"/>
                  <a:pt x="2089608" y="537413"/>
                </a:cubicBezTo>
                <a:cubicBezTo>
                  <a:pt x="2091703" y="545792"/>
                  <a:pt x="2093162" y="554357"/>
                  <a:pt x="2095893" y="562551"/>
                </a:cubicBezTo>
                <a:cubicBezTo>
                  <a:pt x="2096940" y="565693"/>
                  <a:pt x="2097392" y="569102"/>
                  <a:pt x="2099035" y="571978"/>
                </a:cubicBezTo>
                <a:cubicBezTo>
                  <a:pt x="2111168" y="593210"/>
                  <a:pt x="2111768" y="578675"/>
                  <a:pt x="2124173" y="609685"/>
                </a:cubicBezTo>
                <a:cubicBezTo>
                  <a:pt x="2126268" y="614922"/>
                  <a:pt x="2128477" y="620115"/>
                  <a:pt x="2130458" y="625396"/>
                </a:cubicBezTo>
                <a:cubicBezTo>
                  <a:pt x="2131621" y="628497"/>
                  <a:pt x="2132119" y="631860"/>
                  <a:pt x="2133600" y="634823"/>
                </a:cubicBezTo>
                <a:cubicBezTo>
                  <a:pt x="2135289" y="638201"/>
                  <a:pt x="2137790" y="641108"/>
                  <a:pt x="2139885" y="644250"/>
                </a:cubicBezTo>
                <a:cubicBezTo>
                  <a:pt x="2147783" y="667945"/>
                  <a:pt x="2136210" y="639657"/>
                  <a:pt x="2152454" y="659961"/>
                </a:cubicBezTo>
                <a:cubicBezTo>
                  <a:pt x="2154523" y="662547"/>
                  <a:pt x="2153759" y="666632"/>
                  <a:pt x="2155596" y="669388"/>
                </a:cubicBezTo>
                <a:cubicBezTo>
                  <a:pt x="2158061" y="673086"/>
                  <a:pt x="2161881" y="675673"/>
                  <a:pt x="2165023" y="678815"/>
                </a:cubicBezTo>
                <a:cubicBezTo>
                  <a:pt x="2179596" y="715251"/>
                  <a:pt x="2160888" y="672882"/>
                  <a:pt x="2183876" y="710238"/>
                </a:cubicBezTo>
                <a:cubicBezTo>
                  <a:pt x="2188786" y="718217"/>
                  <a:pt x="2191248" y="727581"/>
                  <a:pt x="2196445" y="735376"/>
                </a:cubicBezTo>
                <a:cubicBezTo>
                  <a:pt x="2205636" y="749160"/>
                  <a:pt x="2200464" y="741781"/>
                  <a:pt x="2212157" y="757372"/>
                </a:cubicBezTo>
                <a:cubicBezTo>
                  <a:pt x="2219267" y="778702"/>
                  <a:pt x="2208941" y="754155"/>
                  <a:pt x="2234153" y="779367"/>
                </a:cubicBezTo>
                <a:cubicBezTo>
                  <a:pt x="2242598" y="787812"/>
                  <a:pt x="2249065" y="798033"/>
                  <a:pt x="2256149" y="807648"/>
                </a:cubicBezTo>
                <a:cubicBezTo>
                  <a:pt x="2281711" y="842340"/>
                  <a:pt x="2265583" y="834884"/>
                  <a:pt x="2287571" y="842213"/>
                </a:cubicBezTo>
                <a:cubicBezTo>
                  <a:pt x="2289666" y="845355"/>
                  <a:pt x="2291854" y="848437"/>
                  <a:pt x="2293856" y="851640"/>
                </a:cubicBezTo>
                <a:cubicBezTo>
                  <a:pt x="2297093" y="856819"/>
                  <a:pt x="2299338" y="862689"/>
                  <a:pt x="2303283" y="867351"/>
                </a:cubicBezTo>
                <a:cubicBezTo>
                  <a:pt x="2310938" y="876397"/>
                  <a:pt x="2320042" y="884110"/>
                  <a:pt x="2328421" y="892489"/>
                </a:cubicBezTo>
                <a:cubicBezTo>
                  <a:pt x="2337848" y="901916"/>
                  <a:pt x="2347532" y="911092"/>
                  <a:pt x="2356701" y="920770"/>
                </a:cubicBezTo>
                <a:cubicBezTo>
                  <a:pt x="2369445" y="934222"/>
                  <a:pt x="2382545" y="947383"/>
                  <a:pt x="2394408" y="961619"/>
                </a:cubicBezTo>
                <a:cubicBezTo>
                  <a:pt x="2399645" y="967904"/>
                  <a:pt x="2403835" y="975236"/>
                  <a:pt x="2410120" y="980473"/>
                </a:cubicBezTo>
                <a:cubicBezTo>
                  <a:pt x="2473625" y="1033393"/>
                  <a:pt x="2383777" y="941561"/>
                  <a:pt x="2457254" y="1015038"/>
                </a:cubicBezTo>
                <a:cubicBezTo>
                  <a:pt x="2466172" y="1023956"/>
                  <a:pt x="2473474" y="1034400"/>
                  <a:pt x="2482392" y="1043318"/>
                </a:cubicBezTo>
                <a:cubicBezTo>
                  <a:pt x="2489220" y="1050146"/>
                  <a:pt x="2497243" y="1055676"/>
                  <a:pt x="2504388" y="1062172"/>
                </a:cubicBezTo>
                <a:cubicBezTo>
                  <a:pt x="2525340" y="1081219"/>
                  <a:pt x="2508386" y="1069028"/>
                  <a:pt x="2526384" y="1081025"/>
                </a:cubicBezTo>
                <a:cubicBezTo>
                  <a:pt x="2540523" y="1102236"/>
                  <a:pt x="2522649" y="1076758"/>
                  <a:pt x="2548379" y="1106163"/>
                </a:cubicBezTo>
                <a:cubicBezTo>
                  <a:pt x="2550866" y="1109005"/>
                  <a:pt x="2551857" y="1113064"/>
                  <a:pt x="2554664" y="1115590"/>
                </a:cubicBezTo>
                <a:cubicBezTo>
                  <a:pt x="2562449" y="1122597"/>
                  <a:pt x="2572396" y="1127038"/>
                  <a:pt x="2579802" y="1134444"/>
                </a:cubicBezTo>
                <a:cubicBezTo>
                  <a:pt x="2585143" y="1139785"/>
                  <a:pt x="2587030" y="1147956"/>
                  <a:pt x="2592371" y="1153297"/>
                </a:cubicBezTo>
                <a:cubicBezTo>
                  <a:pt x="2595513" y="1156439"/>
                  <a:pt x="2598953" y="1159310"/>
                  <a:pt x="2601798" y="1162724"/>
                </a:cubicBezTo>
                <a:cubicBezTo>
                  <a:pt x="2604216" y="1165625"/>
                  <a:pt x="2605412" y="1169480"/>
                  <a:pt x="2608083" y="1172151"/>
                </a:cubicBezTo>
                <a:cubicBezTo>
                  <a:pt x="2615956" y="1180024"/>
                  <a:pt x="2625348" y="1186274"/>
                  <a:pt x="2633221" y="1194147"/>
                </a:cubicBezTo>
                <a:cubicBezTo>
                  <a:pt x="2635891" y="1196817"/>
                  <a:pt x="2636582" y="1201183"/>
                  <a:pt x="2639505" y="1203574"/>
                </a:cubicBezTo>
                <a:cubicBezTo>
                  <a:pt x="2660839" y="1221029"/>
                  <a:pt x="2659875" y="1219789"/>
                  <a:pt x="2677212" y="1225570"/>
                </a:cubicBezTo>
                <a:cubicBezTo>
                  <a:pt x="2689781" y="1234997"/>
                  <a:pt x="2702850" y="1243792"/>
                  <a:pt x="2714920" y="1253850"/>
                </a:cubicBezTo>
                <a:cubicBezTo>
                  <a:pt x="2721748" y="1259540"/>
                  <a:pt x="2726056" y="1268295"/>
                  <a:pt x="2733773" y="1272704"/>
                </a:cubicBezTo>
                <a:cubicBezTo>
                  <a:pt x="2791406" y="1305637"/>
                  <a:pt x="2764254" y="1287709"/>
                  <a:pt x="2815472" y="1326122"/>
                </a:cubicBezTo>
                <a:lnTo>
                  <a:pt x="2815472" y="1326122"/>
                </a:lnTo>
                <a:cubicBezTo>
                  <a:pt x="2830136" y="1335549"/>
                  <a:pt x="2843872" y="1346605"/>
                  <a:pt x="2859464" y="1354402"/>
                </a:cubicBezTo>
                <a:cubicBezTo>
                  <a:pt x="2863654" y="1356497"/>
                  <a:pt x="2868081" y="1358172"/>
                  <a:pt x="2872033" y="1360687"/>
                </a:cubicBezTo>
                <a:cubicBezTo>
                  <a:pt x="2879635" y="1365524"/>
                  <a:pt x="2886206" y="1371928"/>
                  <a:pt x="2894029" y="1376398"/>
                </a:cubicBezTo>
                <a:cubicBezTo>
                  <a:pt x="2900955" y="1380356"/>
                  <a:pt x="2908966" y="1382110"/>
                  <a:pt x="2916025" y="1385825"/>
                </a:cubicBezTo>
                <a:cubicBezTo>
                  <a:pt x="2928902" y="1392602"/>
                  <a:pt x="2941964" y="1399262"/>
                  <a:pt x="2953732" y="1407821"/>
                </a:cubicBezTo>
                <a:cubicBezTo>
                  <a:pt x="2990976" y="1434907"/>
                  <a:pt x="2974781" y="1428454"/>
                  <a:pt x="2997724" y="1436101"/>
                </a:cubicBezTo>
                <a:lnTo>
                  <a:pt x="3016577" y="1454955"/>
                </a:lnTo>
                <a:cubicBezTo>
                  <a:pt x="3020767" y="1459145"/>
                  <a:pt x="3024406" y="1463969"/>
                  <a:pt x="3029146" y="1467524"/>
                </a:cubicBezTo>
                <a:cubicBezTo>
                  <a:pt x="3037526" y="1473809"/>
                  <a:pt x="3045570" y="1480568"/>
                  <a:pt x="3054285" y="1486378"/>
                </a:cubicBezTo>
                <a:cubicBezTo>
                  <a:pt x="3057427" y="1488473"/>
                  <a:pt x="3060333" y="1490973"/>
                  <a:pt x="3063711" y="1492662"/>
                </a:cubicBezTo>
                <a:cubicBezTo>
                  <a:pt x="3066674" y="1494143"/>
                  <a:pt x="3069996" y="1494757"/>
                  <a:pt x="3073138" y="1495805"/>
                </a:cubicBezTo>
                <a:cubicBezTo>
                  <a:pt x="3086872" y="1516403"/>
                  <a:pt x="3072788" y="1497898"/>
                  <a:pt x="3107703" y="1524085"/>
                </a:cubicBezTo>
                <a:cubicBezTo>
                  <a:pt x="3116082" y="1530370"/>
                  <a:pt x="3124370" y="1536778"/>
                  <a:pt x="3132841" y="1542939"/>
                </a:cubicBezTo>
                <a:cubicBezTo>
                  <a:pt x="3135895" y="1545160"/>
                  <a:pt x="3139367" y="1546805"/>
                  <a:pt x="3142268" y="1549223"/>
                </a:cubicBezTo>
                <a:cubicBezTo>
                  <a:pt x="3145682" y="1552068"/>
                  <a:pt x="3148281" y="1555805"/>
                  <a:pt x="3151695" y="1558650"/>
                </a:cubicBezTo>
                <a:cubicBezTo>
                  <a:pt x="3154596" y="1561068"/>
                  <a:pt x="3158101" y="1562668"/>
                  <a:pt x="3161122" y="1564934"/>
                </a:cubicBezTo>
                <a:cubicBezTo>
                  <a:pt x="3166487" y="1568958"/>
                  <a:pt x="3171319" y="1573686"/>
                  <a:pt x="3176833" y="1577504"/>
                </a:cubicBezTo>
                <a:cubicBezTo>
                  <a:pt x="3184957" y="1583129"/>
                  <a:pt x="3194201" y="1587110"/>
                  <a:pt x="3201971" y="1593215"/>
                </a:cubicBezTo>
                <a:cubicBezTo>
                  <a:pt x="3208960" y="1598706"/>
                  <a:pt x="3214077" y="1606284"/>
                  <a:pt x="3220825" y="1612068"/>
                </a:cubicBezTo>
                <a:cubicBezTo>
                  <a:pt x="3228778" y="1618885"/>
                  <a:pt x="3238288" y="1623795"/>
                  <a:pt x="3245963" y="1630922"/>
                </a:cubicBezTo>
                <a:cubicBezTo>
                  <a:pt x="3253039" y="1637493"/>
                  <a:pt x="3257832" y="1646250"/>
                  <a:pt x="3264817" y="1652918"/>
                </a:cubicBezTo>
                <a:cubicBezTo>
                  <a:pt x="3280925" y="1668294"/>
                  <a:pt x="3299347" y="1681164"/>
                  <a:pt x="3315093" y="1696910"/>
                </a:cubicBezTo>
                <a:cubicBezTo>
                  <a:pt x="3330804" y="1712621"/>
                  <a:pt x="3343174" y="1732612"/>
                  <a:pt x="3362227" y="1744044"/>
                </a:cubicBezTo>
                <a:cubicBezTo>
                  <a:pt x="3367464" y="1747186"/>
                  <a:pt x="3373052" y="1749807"/>
                  <a:pt x="3377938" y="1753471"/>
                </a:cubicBezTo>
                <a:cubicBezTo>
                  <a:pt x="3381493" y="1756137"/>
                  <a:pt x="3383991" y="1760005"/>
                  <a:pt x="3387365" y="1762897"/>
                </a:cubicBezTo>
                <a:cubicBezTo>
                  <a:pt x="3391341" y="1766305"/>
                  <a:pt x="3395628" y="1769343"/>
                  <a:pt x="3399934" y="1772324"/>
                </a:cubicBezTo>
                <a:cubicBezTo>
                  <a:pt x="3409249" y="1778773"/>
                  <a:pt x="3419151" y="1784380"/>
                  <a:pt x="3428215" y="1791178"/>
                </a:cubicBezTo>
                <a:cubicBezTo>
                  <a:pt x="3448799" y="1806617"/>
                  <a:pt x="3427962" y="1794068"/>
                  <a:pt x="3443926" y="1810031"/>
                </a:cubicBezTo>
                <a:cubicBezTo>
                  <a:pt x="3448370" y="1814474"/>
                  <a:pt x="3460989" y="1820134"/>
                  <a:pt x="3465922" y="1822600"/>
                </a:cubicBezTo>
                <a:cubicBezTo>
                  <a:pt x="3480328" y="1844210"/>
                  <a:pt x="3471325" y="1839066"/>
                  <a:pt x="3487918" y="1844596"/>
                </a:cubicBezTo>
                <a:cubicBezTo>
                  <a:pt x="3494202" y="1849833"/>
                  <a:pt x="3500155" y="1855496"/>
                  <a:pt x="3506771" y="1860308"/>
                </a:cubicBezTo>
                <a:cubicBezTo>
                  <a:pt x="3511710" y="1863900"/>
                  <a:pt x="3517304" y="1866497"/>
                  <a:pt x="3522483" y="1869734"/>
                </a:cubicBezTo>
                <a:cubicBezTo>
                  <a:pt x="3525685" y="1871735"/>
                  <a:pt x="3528767" y="1873924"/>
                  <a:pt x="3531909" y="1876019"/>
                </a:cubicBezTo>
                <a:cubicBezTo>
                  <a:pt x="3534004" y="1879161"/>
                  <a:pt x="3535523" y="1882776"/>
                  <a:pt x="3538194" y="1885446"/>
                </a:cubicBezTo>
                <a:cubicBezTo>
                  <a:pt x="3545613" y="1892864"/>
                  <a:pt x="3551569" y="1891857"/>
                  <a:pt x="3560190" y="1898015"/>
                </a:cubicBezTo>
                <a:cubicBezTo>
                  <a:pt x="3596175" y="1923720"/>
                  <a:pt x="3539128" y="1889957"/>
                  <a:pt x="3582186" y="1916868"/>
                </a:cubicBezTo>
                <a:cubicBezTo>
                  <a:pt x="3600198" y="1928125"/>
                  <a:pt x="3589193" y="1917908"/>
                  <a:pt x="3604182" y="1929438"/>
                </a:cubicBezTo>
                <a:cubicBezTo>
                  <a:pt x="3614814" y="1937616"/>
                  <a:pt x="3624873" y="1946528"/>
                  <a:pt x="3635604" y="1954576"/>
                </a:cubicBezTo>
                <a:cubicBezTo>
                  <a:pt x="3641647" y="1959108"/>
                  <a:pt x="3654458" y="1967145"/>
                  <a:pt x="3654458" y="1967145"/>
                </a:cubicBezTo>
                <a:cubicBezTo>
                  <a:pt x="3670174" y="1990721"/>
                  <a:pt x="3660358" y="1978411"/>
                  <a:pt x="3704734" y="2007994"/>
                </a:cubicBezTo>
                <a:cubicBezTo>
                  <a:pt x="3711019" y="2012184"/>
                  <a:pt x="3717479" y="2016120"/>
                  <a:pt x="3723588" y="2020563"/>
                </a:cubicBezTo>
                <a:cubicBezTo>
                  <a:pt x="3729012" y="2024508"/>
                  <a:pt x="3733719" y="2029412"/>
                  <a:pt x="3739299" y="2033132"/>
                </a:cubicBezTo>
                <a:cubicBezTo>
                  <a:pt x="3743197" y="2035730"/>
                  <a:pt x="3747801" y="2037093"/>
                  <a:pt x="3751868" y="2039417"/>
                </a:cubicBezTo>
                <a:cubicBezTo>
                  <a:pt x="3759437" y="2043742"/>
                  <a:pt x="3771557" y="2053428"/>
                  <a:pt x="3777006" y="2058271"/>
                </a:cubicBezTo>
                <a:cubicBezTo>
                  <a:pt x="3781434" y="2062208"/>
                  <a:pt x="3784835" y="2067285"/>
                  <a:pt x="3789575" y="2070840"/>
                </a:cubicBezTo>
                <a:cubicBezTo>
                  <a:pt x="3797480" y="2076769"/>
                  <a:pt x="3807726" y="2079564"/>
                  <a:pt x="3814713" y="2086551"/>
                </a:cubicBezTo>
                <a:cubicBezTo>
                  <a:pt x="3817855" y="2089693"/>
                  <a:pt x="3820585" y="2093312"/>
                  <a:pt x="3824140" y="2095978"/>
                </a:cubicBezTo>
                <a:cubicBezTo>
                  <a:pt x="3829026" y="2099643"/>
                  <a:pt x="3834830" y="2101929"/>
                  <a:pt x="3839852" y="2105405"/>
                </a:cubicBezTo>
                <a:cubicBezTo>
                  <a:pt x="3848464" y="2111367"/>
                  <a:pt x="3856883" y="2117625"/>
                  <a:pt x="3864990" y="2124258"/>
                </a:cubicBezTo>
                <a:cubicBezTo>
                  <a:pt x="3868429" y="2127072"/>
                  <a:pt x="3871003" y="2130840"/>
                  <a:pt x="3874417" y="2133685"/>
                </a:cubicBezTo>
                <a:cubicBezTo>
                  <a:pt x="3877318" y="2136103"/>
                  <a:pt x="3880894" y="2137611"/>
                  <a:pt x="3883843" y="2139970"/>
                </a:cubicBezTo>
                <a:cubicBezTo>
                  <a:pt x="3891384" y="2146003"/>
                  <a:pt x="3898029" y="2153143"/>
                  <a:pt x="3905839" y="2158823"/>
                </a:cubicBezTo>
                <a:cubicBezTo>
                  <a:pt x="3909627" y="2161578"/>
                  <a:pt x="3914825" y="2162091"/>
                  <a:pt x="3918408" y="2165108"/>
                </a:cubicBezTo>
                <a:cubicBezTo>
                  <a:pt x="3934847" y="2178951"/>
                  <a:pt x="3947661" y="2197177"/>
                  <a:pt x="3965542" y="2209099"/>
                </a:cubicBezTo>
                <a:cubicBezTo>
                  <a:pt x="3968684" y="2211194"/>
                  <a:pt x="3971352" y="2214299"/>
                  <a:pt x="3974969" y="2215384"/>
                </a:cubicBezTo>
                <a:cubicBezTo>
                  <a:pt x="3982063" y="2217512"/>
                  <a:pt x="3989579" y="2217979"/>
                  <a:pt x="3996965" y="2218526"/>
                </a:cubicBezTo>
                <a:cubicBezTo>
                  <a:pt x="4017882" y="2220075"/>
                  <a:pt x="4038849" y="2220906"/>
                  <a:pt x="4059810" y="2221668"/>
                </a:cubicBezTo>
                <a:lnTo>
                  <a:pt x="4169790" y="2224811"/>
                </a:lnTo>
                <a:lnTo>
                  <a:pt x="4191786" y="2231095"/>
                </a:lnTo>
                <a:cubicBezTo>
                  <a:pt x="4200132" y="2233320"/>
                  <a:pt x="4208545" y="2235285"/>
                  <a:pt x="4216924" y="2237380"/>
                </a:cubicBezTo>
                <a:cubicBezTo>
                  <a:pt x="4282335" y="2253733"/>
                  <a:pt x="4225270" y="2240441"/>
                  <a:pt x="4392891" y="2243664"/>
                </a:cubicBezTo>
                <a:cubicBezTo>
                  <a:pt x="4400223" y="2246806"/>
                  <a:pt x="4407319" y="2250568"/>
                  <a:pt x="4414887" y="2253091"/>
                </a:cubicBezTo>
                <a:cubicBezTo>
                  <a:pt x="4419273" y="2254553"/>
                  <a:pt x="4446294" y="2258849"/>
                  <a:pt x="4449452" y="2259376"/>
                </a:cubicBezTo>
                <a:cubicBezTo>
                  <a:pt x="4505013" y="2281599"/>
                  <a:pt x="4475626" y="2272361"/>
                  <a:pt x="4600280" y="2259376"/>
                </a:cubicBezTo>
                <a:cubicBezTo>
                  <a:pt x="4606355" y="2258743"/>
                  <a:pt x="4610291" y="2252142"/>
                  <a:pt x="4615992" y="2249949"/>
                </a:cubicBezTo>
                <a:cubicBezTo>
                  <a:pt x="4624054" y="2246848"/>
                  <a:pt x="4632936" y="2246395"/>
                  <a:pt x="4641130" y="2243664"/>
                </a:cubicBezTo>
                <a:cubicBezTo>
                  <a:pt x="4685005" y="2229039"/>
                  <a:pt x="4639549" y="2236858"/>
                  <a:pt x="4691406" y="2231095"/>
                </a:cubicBezTo>
                <a:cubicBezTo>
                  <a:pt x="4756976" y="2198310"/>
                  <a:pt x="4655515" y="2247336"/>
                  <a:pt x="4735398" y="2215384"/>
                </a:cubicBezTo>
                <a:cubicBezTo>
                  <a:pt x="4752278" y="2208632"/>
                  <a:pt x="4753736" y="2200792"/>
                  <a:pt x="4769963" y="2199673"/>
                </a:cubicBezTo>
                <a:cubicBezTo>
                  <a:pt x="4796108" y="2197870"/>
                  <a:pt x="4822334" y="2197578"/>
                  <a:pt x="4848520" y="2196530"/>
                </a:cubicBezTo>
                <a:cubicBezTo>
                  <a:pt x="4857947" y="2194435"/>
                  <a:pt x="4867432" y="2192588"/>
                  <a:pt x="4876800" y="2190246"/>
                </a:cubicBezTo>
                <a:cubicBezTo>
                  <a:pt x="4885634" y="2188038"/>
                  <a:pt x="4893274" y="2183707"/>
                  <a:pt x="4901938" y="2180819"/>
                </a:cubicBezTo>
                <a:cubicBezTo>
                  <a:pt x="4906035" y="2179453"/>
                  <a:pt x="4910317" y="2178724"/>
                  <a:pt x="4914507" y="2177677"/>
                </a:cubicBezTo>
                <a:cubicBezTo>
                  <a:pt x="4921839" y="2173487"/>
                  <a:pt x="4928815" y="2168603"/>
                  <a:pt x="4936503" y="2165108"/>
                </a:cubicBezTo>
                <a:cubicBezTo>
                  <a:pt x="4940435" y="2163321"/>
                  <a:pt x="4944919" y="2163151"/>
                  <a:pt x="4949072" y="2161965"/>
                </a:cubicBezTo>
                <a:cubicBezTo>
                  <a:pt x="4981304" y="2152756"/>
                  <a:pt x="4972711" y="2155653"/>
                  <a:pt x="4996206" y="2146254"/>
                </a:cubicBezTo>
                <a:cubicBezTo>
                  <a:pt x="4997254" y="2143112"/>
                  <a:pt x="4996433" y="2138397"/>
                  <a:pt x="4999349" y="2136827"/>
                </a:cubicBezTo>
                <a:cubicBezTo>
                  <a:pt x="5011014" y="2130546"/>
                  <a:pt x="5024755" y="2129178"/>
                  <a:pt x="5037056" y="2124258"/>
                </a:cubicBezTo>
                <a:cubicBezTo>
                  <a:pt x="5047180" y="2120209"/>
                  <a:pt x="5055974" y="2117196"/>
                  <a:pt x="5065336" y="2111689"/>
                </a:cubicBezTo>
                <a:cubicBezTo>
                  <a:pt x="5079117" y="2103583"/>
                  <a:pt x="5091886" y="2093701"/>
                  <a:pt x="5106186" y="2086551"/>
                </a:cubicBezTo>
                <a:cubicBezTo>
                  <a:pt x="5110963" y="2084163"/>
                  <a:pt x="5116698" y="2084632"/>
                  <a:pt x="5121897" y="2083409"/>
                </a:cubicBezTo>
                <a:cubicBezTo>
                  <a:pt x="5134508" y="2080442"/>
                  <a:pt x="5147175" y="2077638"/>
                  <a:pt x="5159604" y="2073982"/>
                </a:cubicBezTo>
                <a:cubicBezTo>
                  <a:pt x="5165016" y="2072390"/>
                  <a:pt x="5170161" y="2069988"/>
                  <a:pt x="5175316" y="2067697"/>
                </a:cubicBezTo>
                <a:cubicBezTo>
                  <a:pt x="5179596" y="2065795"/>
                  <a:pt x="5183381" y="2062700"/>
                  <a:pt x="5187885" y="2061413"/>
                </a:cubicBezTo>
                <a:cubicBezTo>
                  <a:pt x="5198155" y="2058479"/>
                  <a:pt x="5208863" y="2057366"/>
                  <a:pt x="5219307" y="2055128"/>
                </a:cubicBezTo>
                <a:cubicBezTo>
                  <a:pt x="5231637" y="2052486"/>
                  <a:pt x="5235327" y="2051150"/>
                  <a:pt x="5247588" y="2045701"/>
                </a:cubicBezTo>
                <a:cubicBezTo>
                  <a:pt x="5251868" y="2043799"/>
                  <a:pt x="5256185" y="2041900"/>
                  <a:pt x="5260157" y="2039417"/>
                </a:cubicBezTo>
                <a:cubicBezTo>
                  <a:pt x="5264598" y="2036641"/>
                  <a:pt x="5268464" y="2033034"/>
                  <a:pt x="5272726" y="2029990"/>
                </a:cubicBezTo>
                <a:cubicBezTo>
                  <a:pt x="5275799" y="2027795"/>
                  <a:pt x="5279172" y="2026025"/>
                  <a:pt x="5282153" y="2023706"/>
                </a:cubicBezTo>
                <a:cubicBezTo>
                  <a:pt x="5288610" y="2018684"/>
                  <a:pt x="5294390" y="2012806"/>
                  <a:pt x="5301006" y="2007994"/>
                </a:cubicBezTo>
                <a:cubicBezTo>
                  <a:pt x="5305945" y="2004402"/>
                  <a:pt x="5311714" y="2002070"/>
                  <a:pt x="5316718" y="1998567"/>
                </a:cubicBezTo>
                <a:cubicBezTo>
                  <a:pt x="5322212" y="1994721"/>
                  <a:pt x="5326923" y="1989828"/>
                  <a:pt x="5332429" y="1985998"/>
                </a:cubicBezTo>
                <a:cubicBezTo>
                  <a:pt x="5351030" y="1973058"/>
                  <a:pt x="5370459" y="1961331"/>
                  <a:pt x="5388990" y="1948291"/>
                </a:cubicBezTo>
                <a:cubicBezTo>
                  <a:pt x="5398757" y="1941418"/>
                  <a:pt x="5407716" y="1933460"/>
                  <a:pt x="5417270" y="1926295"/>
                </a:cubicBezTo>
                <a:cubicBezTo>
                  <a:pt x="5420291" y="1924029"/>
                  <a:pt x="5423796" y="1922429"/>
                  <a:pt x="5426697" y="1920011"/>
                </a:cubicBezTo>
                <a:cubicBezTo>
                  <a:pt x="5430111" y="1917166"/>
                  <a:pt x="5432266" y="1912789"/>
                  <a:pt x="5436124" y="1910584"/>
                </a:cubicBezTo>
                <a:cubicBezTo>
                  <a:pt x="5439874" y="1908441"/>
                  <a:pt x="5444700" y="1909086"/>
                  <a:pt x="5448693" y="1907442"/>
                </a:cubicBezTo>
                <a:cubicBezTo>
                  <a:pt x="5507239" y="1883335"/>
                  <a:pt x="5471026" y="1893217"/>
                  <a:pt x="5502111" y="1885446"/>
                </a:cubicBezTo>
                <a:cubicBezTo>
                  <a:pt x="5519917" y="1873924"/>
                  <a:pt x="5538563" y="1863607"/>
                  <a:pt x="5555530" y="1850881"/>
                </a:cubicBezTo>
                <a:cubicBezTo>
                  <a:pt x="5559720" y="1847739"/>
                  <a:pt x="5564123" y="1844862"/>
                  <a:pt x="5568099" y="1841454"/>
                </a:cubicBezTo>
                <a:cubicBezTo>
                  <a:pt x="5571473" y="1838562"/>
                  <a:pt x="5574112" y="1834872"/>
                  <a:pt x="5577526" y="1832027"/>
                </a:cubicBezTo>
                <a:cubicBezTo>
                  <a:pt x="5580427" y="1829609"/>
                  <a:pt x="5584130" y="1828252"/>
                  <a:pt x="5586953" y="1825743"/>
                </a:cubicBezTo>
                <a:cubicBezTo>
                  <a:pt x="5593596" y="1819838"/>
                  <a:pt x="5599522" y="1813174"/>
                  <a:pt x="5605806" y="1806889"/>
                </a:cubicBezTo>
                <a:cubicBezTo>
                  <a:pt x="5609996" y="1802699"/>
                  <a:pt x="5613748" y="1798021"/>
                  <a:pt x="5618375" y="1794320"/>
                </a:cubicBezTo>
                <a:cubicBezTo>
                  <a:pt x="5665743" y="1756427"/>
                  <a:pt x="5613369" y="1795356"/>
                  <a:pt x="5643513" y="1778609"/>
                </a:cubicBezTo>
                <a:cubicBezTo>
                  <a:pt x="5650116" y="1774941"/>
                  <a:pt x="5655764" y="1769708"/>
                  <a:pt x="5662367" y="1766040"/>
                </a:cubicBezTo>
                <a:cubicBezTo>
                  <a:pt x="5667805" y="1763019"/>
                  <a:pt x="5683146" y="1760627"/>
                  <a:pt x="5687505" y="1759755"/>
                </a:cubicBezTo>
                <a:cubicBezTo>
                  <a:pt x="5696932" y="1753470"/>
                  <a:pt x="5705433" y="1745503"/>
                  <a:pt x="5715786" y="1740901"/>
                </a:cubicBezTo>
                <a:cubicBezTo>
                  <a:pt x="5725213" y="1736711"/>
                  <a:pt x="5734544" y="1732300"/>
                  <a:pt x="5744066" y="1728332"/>
                </a:cubicBezTo>
                <a:cubicBezTo>
                  <a:pt x="5747123" y="1727058"/>
                  <a:pt x="5750585" y="1726776"/>
                  <a:pt x="5753493" y="1725190"/>
                </a:cubicBezTo>
                <a:cubicBezTo>
                  <a:pt x="5762168" y="1720458"/>
                  <a:pt x="5770726" y="1715408"/>
                  <a:pt x="5778631" y="1709479"/>
                </a:cubicBezTo>
                <a:cubicBezTo>
                  <a:pt x="5782821" y="1706337"/>
                  <a:pt x="5786414" y="1702179"/>
                  <a:pt x="5791200" y="1700052"/>
                </a:cubicBezTo>
                <a:cubicBezTo>
                  <a:pt x="5797868" y="1697089"/>
                  <a:pt x="5834182" y="1693879"/>
                  <a:pt x="5835192" y="1693767"/>
                </a:cubicBezTo>
                <a:cubicBezTo>
                  <a:pt x="5838334" y="1691672"/>
                  <a:pt x="5840924" y="1688261"/>
                  <a:pt x="5844619" y="1687483"/>
                </a:cubicBezTo>
                <a:cubicBezTo>
                  <a:pt x="5861146" y="1684004"/>
                  <a:pt x="5878193" y="1683703"/>
                  <a:pt x="5894895" y="1681198"/>
                </a:cubicBezTo>
                <a:cubicBezTo>
                  <a:pt x="5899166" y="1680557"/>
                  <a:pt x="5903274" y="1679103"/>
                  <a:pt x="5907464" y="1678056"/>
                </a:cubicBezTo>
                <a:cubicBezTo>
                  <a:pt x="5906417" y="1673866"/>
                  <a:pt x="5906832" y="1669001"/>
                  <a:pt x="5904322" y="1665487"/>
                </a:cubicBezTo>
                <a:cubicBezTo>
                  <a:pt x="5901278" y="1661225"/>
                  <a:pt x="5895456" y="1659763"/>
                  <a:pt x="5891753" y="1656060"/>
                </a:cubicBezTo>
                <a:cubicBezTo>
                  <a:pt x="5887011" y="1651318"/>
                  <a:pt x="5883208" y="1645714"/>
                  <a:pt x="5879184" y="1640349"/>
                </a:cubicBezTo>
                <a:cubicBezTo>
                  <a:pt x="5873778" y="1633141"/>
                  <a:pt x="5863472" y="1618353"/>
                  <a:pt x="5863472" y="1618353"/>
                </a:cubicBezTo>
              </a:path>
            </a:pathLst>
          </a:custGeom>
          <a:noFill/>
          <a:ln w="412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Textfeld 39"/>
          <p:cNvSpPr txBox="1"/>
          <p:nvPr/>
        </p:nvSpPr>
        <p:spPr>
          <a:xfrm>
            <a:off x="114399" y="6441812"/>
            <a:ext cx="2608406" cy="307777"/>
          </a:xfrm>
          <a:prstGeom prst="rect">
            <a:avLst/>
          </a:prstGeom>
          <a:noFill/>
        </p:spPr>
        <p:txBody>
          <a:bodyPr wrap="none" rtlCol="0">
            <a:spAutoFit/>
          </a:bodyPr>
          <a:lstStyle/>
          <a:p>
            <a:r>
              <a:rPr lang="de-DE" sz="1400" dirty="0" err="1">
                <a:solidFill>
                  <a:prstClr val="black"/>
                </a:solidFill>
              </a:rPr>
              <a:t>Grotzinger</a:t>
            </a:r>
            <a:r>
              <a:rPr lang="de-DE" sz="1400" dirty="0">
                <a:solidFill>
                  <a:prstClr val="black"/>
                </a:solidFill>
              </a:rPr>
              <a:t> et al. (2015), </a:t>
            </a:r>
            <a:r>
              <a:rPr lang="de-DE" sz="1400" dirty="0" err="1">
                <a:solidFill>
                  <a:prstClr val="black"/>
                </a:solidFill>
              </a:rPr>
              <a:t>Sci</a:t>
            </a:r>
            <a:r>
              <a:rPr lang="de-DE" sz="1400" dirty="0">
                <a:solidFill>
                  <a:prstClr val="black"/>
                </a:solidFill>
              </a:rPr>
              <a:t>. #350</a:t>
            </a:r>
            <a:endParaRPr lang="en-US" sz="1400" dirty="0">
              <a:solidFill>
                <a:prstClr val="black"/>
              </a:solidFill>
            </a:endParaRPr>
          </a:p>
        </p:txBody>
      </p:sp>
    </p:spTree>
    <p:extLst>
      <p:ext uri="{BB962C8B-B14F-4D97-AF65-F5344CB8AC3E}">
        <p14:creationId xmlns:p14="http://schemas.microsoft.com/office/powerpoint/2010/main" val="71300987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9525" y="2871517"/>
            <a:ext cx="9144000" cy="3986485"/>
          </a:xfrm>
          <a:prstGeom prst="rect">
            <a:avLst/>
          </a:prstGeom>
        </p:spPr>
      </p:pic>
      <p:grpSp>
        <p:nvGrpSpPr>
          <p:cNvPr id="23" name="Gruppieren 22"/>
          <p:cNvGrpSpPr/>
          <p:nvPr/>
        </p:nvGrpSpPr>
        <p:grpSpPr>
          <a:xfrm>
            <a:off x="295275" y="2449530"/>
            <a:ext cx="8724900" cy="4332270"/>
            <a:chOff x="295275" y="2449530"/>
            <a:chExt cx="8724900" cy="4332270"/>
          </a:xfrm>
        </p:grpSpPr>
        <p:sp>
          <p:nvSpPr>
            <p:cNvPr id="24" name="Rechteck 23"/>
            <p:cNvSpPr/>
            <p:nvPr/>
          </p:nvSpPr>
          <p:spPr>
            <a:xfrm>
              <a:off x="295275" y="2789025"/>
              <a:ext cx="8724900" cy="3992775"/>
            </a:xfrm>
            <a:prstGeom prst="rect">
              <a:avLst/>
            </a:prstGeom>
            <a:noFill/>
            <a:ln w="28575">
              <a:solidFill>
                <a:srgbClr val="FFFF00"/>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prstClr val="black"/>
                </a:solidFill>
              </a:endParaRPr>
            </a:p>
          </p:txBody>
        </p:sp>
        <p:sp>
          <p:nvSpPr>
            <p:cNvPr id="25" name="Textfeld 24"/>
            <p:cNvSpPr txBox="1"/>
            <p:nvPr/>
          </p:nvSpPr>
          <p:spPr>
            <a:xfrm>
              <a:off x="3870747" y="2830327"/>
              <a:ext cx="1694845" cy="461665"/>
            </a:xfrm>
            <a:prstGeom prst="rect">
              <a:avLst/>
            </a:prstGeom>
            <a:noFill/>
            <a:ln>
              <a:solidFill>
                <a:schemeClr val="tx1"/>
              </a:solidFill>
            </a:ln>
          </p:spPr>
          <p:txBody>
            <a:bodyPr wrap="none" rtlCol="0">
              <a:spAutoFit/>
            </a:bodyPr>
            <a:lstStyle/>
            <a:p>
              <a:r>
                <a:rPr lang="de-DE" sz="2400" b="1" dirty="0">
                  <a:solidFill>
                    <a:prstClr val="black"/>
                  </a:solidFill>
                </a:rPr>
                <a:t>Present day</a:t>
              </a:r>
              <a:endParaRPr lang="en-US" sz="2400" b="1" dirty="0">
                <a:solidFill>
                  <a:prstClr val="black"/>
                </a:solidFill>
              </a:endParaRPr>
            </a:p>
          </p:txBody>
        </p:sp>
        <p:sp>
          <p:nvSpPr>
            <p:cNvPr id="26" name="Textfeld 25"/>
            <p:cNvSpPr txBox="1"/>
            <p:nvPr/>
          </p:nvSpPr>
          <p:spPr>
            <a:xfrm>
              <a:off x="356901" y="2449530"/>
              <a:ext cx="1261984" cy="282983"/>
            </a:xfrm>
            <a:prstGeom prst="rect">
              <a:avLst/>
            </a:prstGeom>
            <a:noFill/>
            <a:ln>
              <a:noFill/>
            </a:ln>
          </p:spPr>
          <p:txBody>
            <a:bodyPr wrap="none" rtlCol="0">
              <a:spAutoFit/>
            </a:bodyPr>
            <a:lstStyle/>
            <a:p>
              <a:pPr algn="ctr">
                <a:lnSpc>
                  <a:spcPts val="1400"/>
                </a:lnSpc>
              </a:pPr>
              <a:r>
                <a:rPr lang="de-DE" sz="1600" b="1" dirty="0">
                  <a:solidFill>
                    <a:prstClr val="black"/>
                  </a:solidFill>
                </a:rPr>
                <a:t>Central peak</a:t>
              </a:r>
              <a:endParaRPr lang="en-US" sz="1600" b="1" dirty="0">
                <a:solidFill>
                  <a:prstClr val="black"/>
                </a:solidFill>
              </a:endParaRPr>
            </a:p>
          </p:txBody>
        </p:sp>
        <p:sp>
          <p:nvSpPr>
            <p:cNvPr id="27" name="Textfeld 26"/>
            <p:cNvSpPr txBox="1"/>
            <p:nvPr/>
          </p:nvSpPr>
          <p:spPr>
            <a:xfrm>
              <a:off x="7343250" y="3321761"/>
              <a:ext cx="1192855" cy="462520"/>
            </a:xfrm>
            <a:prstGeom prst="rect">
              <a:avLst/>
            </a:prstGeom>
            <a:noFill/>
            <a:ln>
              <a:noFill/>
            </a:ln>
          </p:spPr>
          <p:txBody>
            <a:bodyPr wrap="none" rtlCol="0">
              <a:spAutoFit/>
            </a:bodyPr>
            <a:lstStyle/>
            <a:p>
              <a:pPr algn="ctr">
                <a:lnSpc>
                  <a:spcPts val="1400"/>
                </a:lnSpc>
              </a:pPr>
              <a:r>
                <a:rPr lang="de-DE" sz="1600" b="1" dirty="0">
                  <a:solidFill>
                    <a:prstClr val="black"/>
                  </a:solidFill>
                </a:rPr>
                <a:t>nördliche</a:t>
              </a:r>
              <a:br>
                <a:rPr lang="de-DE" sz="1600" b="1" dirty="0">
                  <a:solidFill>
                    <a:prstClr val="black"/>
                  </a:solidFill>
                </a:rPr>
              </a:br>
              <a:r>
                <a:rPr lang="de-DE" sz="1600" b="1" dirty="0">
                  <a:solidFill>
                    <a:prstClr val="black"/>
                  </a:solidFill>
                </a:rPr>
                <a:t>Kraterwand</a:t>
              </a:r>
              <a:endParaRPr lang="en-US" sz="1600" b="1" dirty="0">
                <a:solidFill>
                  <a:prstClr val="black"/>
                </a:solidFill>
              </a:endParaRPr>
            </a:p>
          </p:txBody>
        </p:sp>
        <p:sp>
          <p:nvSpPr>
            <p:cNvPr id="28" name="Textfeld 27"/>
            <p:cNvSpPr txBox="1"/>
            <p:nvPr/>
          </p:nvSpPr>
          <p:spPr>
            <a:xfrm rot="20624394">
              <a:off x="1783408" y="3167260"/>
              <a:ext cx="1045529" cy="307777"/>
            </a:xfrm>
            <a:prstGeom prst="rect">
              <a:avLst/>
            </a:prstGeom>
            <a:noFill/>
          </p:spPr>
          <p:txBody>
            <a:bodyPr wrap="none" rtlCol="0">
              <a:spAutoFit/>
            </a:bodyPr>
            <a:lstStyle/>
            <a:p>
              <a:r>
                <a:rPr lang="de-DE" sz="1400" dirty="0">
                  <a:solidFill>
                    <a:prstClr val="black"/>
                  </a:solidFill>
                </a:rPr>
                <a:t>Present day</a:t>
              </a:r>
              <a:endParaRPr lang="en-US" sz="1400" dirty="0">
                <a:solidFill>
                  <a:prstClr val="black"/>
                </a:solidFill>
              </a:endParaRPr>
            </a:p>
          </p:txBody>
        </p:sp>
      </p:grpSp>
      <p:sp>
        <p:nvSpPr>
          <p:cNvPr id="39" name="Textfeld 38"/>
          <p:cNvSpPr txBox="1"/>
          <p:nvPr/>
        </p:nvSpPr>
        <p:spPr>
          <a:xfrm>
            <a:off x="3478399" y="-88848"/>
            <a:ext cx="2608406" cy="307777"/>
          </a:xfrm>
          <a:prstGeom prst="rect">
            <a:avLst/>
          </a:prstGeom>
          <a:noFill/>
        </p:spPr>
        <p:txBody>
          <a:bodyPr wrap="none" rtlCol="0">
            <a:spAutoFit/>
          </a:bodyPr>
          <a:lstStyle/>
          <a:p>
            <a:r>
              <a:rPr lang="de-DE" sz="1400" dirty="0" err="1">
                <a:solidFill>
                  <a:prstClr val="black"/>
                </a:solidFill>
              </a:rPr>
              <a:t>Grotzinger</a:t>
            </a:r>
            <a:r>
              <a:rPr lang="de-DE" sz="1400" dirty="0">
                <a:solidFill>
                  <a:prstClr val="black"/>
                </a:solidFill>
              </a:rPr>
              <a:t> et al. (2015), </a:t>
            </a:r>
            <a:r>
              <a:rPr lang="de-DE" sz="1400" dirty="0" err="1">
                <a:solidFill>
                  <a:prstClr val="black"/>
                </a:solidFill>
              </a:rPr>
              <a:t>Sci</a:t>
            </a:r>
            <a:r>
              <a:rPr lang="de-DE" sz="1400" dirty="0">
                <a:solidFill>
                  <a:prstClr val="black"/>
                </a:solidFill>
              </a:rPr>
              <a:t>. #350</a:t>
            </a:r>
            <a:endParaRPr lang="en-US" sz="1400" dirty="0">
              <a:solidFill>
                <a:prstClr val="black"/>
              </a:solidFill>
            </a:endParaRPr>
          </a:p>
        </p:txBody>
      </p:sp>
      <p:cxnSp>
        <p:nvCxnSpPr>
          <p:cNvPr id="41" name="Gerade Verbindung mit Pfeil 40"/>
          <p:cNvCxnSpPr/>
          <p:nvPr/>
        </p:nvCxnSpPr>
        <p:spPr>
          <a:xfrm flipH="1">
            <a:off x="5428198" y="5457748"/>
            <a:ext cx="656492" cy="0"/>
          </a:xfrm>
          <a:prstGeom prst="straightConnector1">
            <a:avLst/>
          </a:prstGeom>
          <a:ln w="38100">
            <a:solidFill>
              <a:srgbClr val="0000FF"/>
            </a:solidFill>
            <a:headEnd type="none" w="med" len="med"/>
            <a:tailEnd type="arrow"/>
          </a:ln>
        </p:spPr>
        <p:style>
          <a:lnRef idx="1">
            <a:schemeClr val="accent1"/>
          </a:lnRef>
          <a:fillRef idx="0">
            <a:schemeClr val="accent1"/>
          </a:fillRef>
          <a:effectRef idx="0">
            <a:schemeClr val="accent1"/>
          </a:effectRef>
          <a:fontRef idx="minor">
            <a:schemeClr val="tx1"/>
          </a:fontRef>
        </p:style>
      </p:cxnSp>
      <p:sp>
        <p:nvSpPr>
          <p:cNvPr id="42" name="Textfeld 41"/>
          <p:cNvSpPr txBox="1"/>
          <p:nvPr/>
        </p:nvSpPr>
        <p:spPr>
          <a:xfrm>
            <a:off x="5556740" y="5175960"/>
            <a:ext cx="900156" cy="369332"/>
          </a:xfrm>
          <a:prstGeom prst="rect">
            <a:avLst/>
          </a:prstGeom>
          <a:noFill/>
          <a:ln>
            <a:noFill/>
          </a:ln>
        </p:spPr>
        <p:txBody>
          <a:bodyPr wrap="none" rtlCol="0">
            <a:spAutoFit/>
          </a:bodyPr>
          <a:lstStyle/>
          <a:p>
            <a:r>
              <a:rPr lang="de-DE" b="1" dirty="0">
                <a:solidFill>
                  <a:srgbClr val="0000FF"/>
                </a:solidFill>
              </a:rPr>
              <a:t>Erosion</a:t>
            </a:r>
            <a:endParaRPr lang="en-US" b="1" dirty="0">
              <a:solidFill>
                <a:srgbClr val="0000FF"/>
              </a:solidFill>
            </a:endParaRPr>
          </a:p>
        </p:txBody>
      </p:sp>
      <p:pic>
        <p:nvPicPr>
          <p:cNvPr id="44" name="Grafik 4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7818" y="145541"/>
            <a:ext cx="3134880" cy="2340000"/>
          </a:xfrm>
          <a:prstGeom prst="rect">
            <a:avLst/>
          </a:prstGeom>
        </p:spPr>
      </p:pic>
      <p:pic>
        <p:nvPicPr>
          <p:cNvPr id="45" name="Grafik 4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242595" y="145541"/>
            <a:ext cx="2649862" cy="2340000"/>
          </a:xfrm>
          <a:prstGeom prst="rect">
            <a:avLst/>
          </a:prstGeom>
        </p:spPr>
      </p:pic>
      <p:pic>
        <p:nvPicPr>
          <p:cNvPr id="46" name="Grafik 4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5932355" y="145541"/>
            <a:ext cx="3166695" cy="2340000"/>
          </a:xfrm>
          <a:prstGeom prst="rect">
            <a:avLst/>
          </a:prstGeom>
        </p:spPr>
      </p:pic>
      <p:pic>
        <p:nvPicPr>
          <p:cNvPr id="47" name="Picture 4" descr="C:\Users\goetz\science\MSL\00_mission\0_talk_MPS_seminar_141209\imgs\0_conglomerates\F2_large_a.jpg"/>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b="-1"/>
          <a:stretch/>
        </p:blipFill>
        <p:spPr bwMode="auto">
          <a:xfrm>
            <a:off x="5931049" y="2535206"/>
            <a:ext cx="3168000" cy="2021582"/>
          </a:xfrm>
          <a:prstGeom prst="rect">
            <a:avLst/>
          </a:prstGeom>
          <a:noFill/>
          <a:extLst>
            <a:ext uri="{909E8E84-426E-40dd-AFC4-6F175D3DCCD1}">
              <a14:hiddenFill xmlns="" xmlns:a14="http://schemas.microsoft.com/office/drawing/2010/main">
                <a:solidFill>
                  <a:srgbClr val="FFFFFF"/>
                </a:solidFill>
              </a14:hiddenFill>
            </a:ext>
          </a:extLst>
        </p:spPr>
      </p:pic>
      <p:cxnSp>
        <p:nvCxnSpPr>
          <p:cNvPr id="49" name="Gerade Verbindung mit Pfeil 48"/>
          <p:cNvCxnSpPr/>
          <p:nvPr/>
        </p:nvCxnSpPr>
        <p:spPr>
          <a:xfrm flipH="1">
            <a:off x="6658709" y="3465763"/>
            <a:ext cx="1160584" cy="1710199"/>
          </a:xfrm>
          <a:prstGeom prst="straightConnector1">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2" name="Gerade Verbindung mit Pfeil 51"/>
          <p:cNvCxnSpPr/>
          <p:nvPr/>
        </p:nvCxnSpPr>
        <p:spPr>
          <a:xfrm flipH="1">
            <a:off x="5931050" y="2157046"/>
            <a:ext cx="399413" cy="3438476"/>
          </a:xfrm>
          <a:prstGeom prst="straightConnector1">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5" name="Gerade Verbindung mit Pfeil 54"/>
          <p:cNvCxnSpPr/>
          <p:nvPr/>
        </p:nvCxnSpPr>
        <p:spPr>
          <a:xfrm>
            <a:off x="1969157" y="2344617"/>
            <a:ext cx="2366333" cy="3177231"/>
          </a:xfrm>
          <a:prstGeom prst="straightConnector1">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7" name="Gerade Verbindung mit Pfeil 56"/>
          <p:cNvCxnSpPr/>
          <p:nvPr/>
        </p:nvCxnSpPr>
        <p:spPr>
          <a:xfrm>
            <a:off x="4335489" y="2157046"/>
            <a:ext cx="0" cy="3364800"/>
          </a:xfrm>
          <a:prstGeom prst="straightConnector1">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4" name="Textfeld 63"/>
          <p:cNvSpPr txBox="1"/>
          <p:nvPr/>
        </p:nvSpPr>
        <p:spPr>
          <a:xfrm>
            <a:off x="252592" y="89033"/>
            <a:ext cx="1485691" cy="369332"/>
          </a:xfrm>
          <a:prstGeom prst="rect">
            <a:avLst/>
          </a:prstGeom>
          <a:noFill/>
        </p:spPr>
        <p:txBody>
          <a:bodyPr wrap="none" rtlCol="0">
            <a:spAutoFit/>
          </a:bodyPr>
          <a:lstStyle/>
          <a:p>
            <a:r>
              <a:rPr lang="de-DE" dirty="0">
                <a:solidFill>
                  <a:srgbClr val="FFFF00"/>
                </a:solidFill>
              </a:rPr>
              <a:t>clays (~5 mm)</a:t>
            </a:r>
            <a:endParaRPr lang="en-US" dirty="0">
              <a:solidFill>
                <a:srgbClr val="FFFF00"/>
              </a:solidFill>
            </a:endParaRPr>
          </a:p>
        </p:txBody>
      </p:sp>
      <p:sp>
        <p:nvSpPr>
          <p:cNvPr id="65" name="Textfeld 64"/>
          <p:cNvSpPr txBox="1"/>
          <p:nvPr/>
        </p:nvSpPr>
        <p:spPr>
          <a:xfrm>
            <a:off x="3472485" y="89033"/>
            <a:ext cx="1602685" cy="369332"/>
          </a:xfrm>
          <a:prstGeom prst="rect">
            <a:avLst/>
          </a:prstGeom>
          <a:noFill/>
        </p:spPr>
        <p:txBody>
          <a:bodyPr wrap="none" rtlCol="0">
            <a:spAutoFit/>
          </a:bodyPr>
          <a:lstStyle/>
          <a:p>
            <a:r>
              <a:rPr lang="de-DE" dirty="0">
                <a:solidFill>
                  <a:srgbClr val="FFFF00"/>
                </a:solidFill>
              </a:rPr>
              <a:t>clays (~10 mm)</a:t>
            </a:r>
            <a:endParaRPr lang="en-US" dirty="0">
              <a:solidFill>
                <a:srgbClr val="FFFF00"/>
              </a:solidFill>
            </a:endParaRPr>
          </a:p>
        </p:txBody>
      </p:sp>
      <p:sp>
        <p:nvSpPr>
          <p:cNvPr id="66" name="Textfeld 65"/>
          <p:cNvSpPr txBox="1"/>
          <p:nvPr/>
        </p:nvSpPr>
        <p:spPr>
          <a:xfrm>
            <a:off x="5873912" y="1765433"/>
            <a:ext cx="2437749" cy="514671"/>
          </a:xfrm>
          <a:prstGeom prst="rect">
            <a:avLst/>
          </a:prstGeom>
          <a:noFill/>
        </p:spPr>
        <p:txBody>
          <a:bodyPr wrap="square" rtlCol="0">
            <a:spAutoFit/>
          </a:bodyPr>
          <a:lstStyle/>
          <a:p>
            <a:pPr>
              <a:lnSpc>
                <a:spcPts val="1600"/>
              </a:lnSpc>
            </a:pPr>
            <a:r>
              <a:rPr lang="de-DE" dirty="0">
                <a:solidFill>
                  <a:srgbClr val="FFFF00"/>
                </a:solidFill>
              </a:rPr>
              <a:t>Fluvial sandstones</a:t>
            </a:r>
          </a:p>
          <a:p>
            <a:pPr>
              <a:lnSpc>
                <a:spcPts val="1600"/>
              </a:lnSpc>
            </a:pPr>
            <a:r>
              <a:rPr lang="de-DE" dirty="0">
                <a:solidFill>
                  <a:srgbClr val="FFFF00"/>
                </a:solidFill>
              </a:rPr>
              <a:t>(transport rt to left)</a:t>
            </a:r>
            <a:endParaRPr lang="en-US" dirty="0">
              <a:solidFill>
                <a:srgbClr val="FFFF00"/>
              </a:solidFill>
            </a:endParaRPr>
          </a:p>
        </p:txBody>
      </p:sp>
      <p:sp>
        <p:nvSpPr>
          <p:cNvPr id="67" name="Textfeld 66"/>
          <p:cNvSpPr txBox="1"/>
          <p:nvPr/>
        </p:nvSpPr>
        <p:spPr>
          <a:xfrm>
            <a:off x="7515701" y="4163486"/>
            <a:ext cx="1582484" cy="369332"/>
          </a:xfrm>
          <a:prstGeom prst="rect">
            <a:avLst/>
          </a:prstGeom>
          <a:noFill/>
        </p:spPr>
        <p:txBody>
          <a:bodyPr wrap="none" rtlCol="0">
            <a:spAutoFit/>
          </a:bodyPr>
          <a:lstStyle/>
          <a:p>
            <a:r>
              <a:rPr lang="de-DE" dirty="0">
                <a:solidFill>
                  <a:srgbClr val="FFFF00"/>
                </a:solidFill>
              </a:rPr>
              <a:t>conglomerates</a:t>
            </a:r>
            <a:endParaRPr lang="en-US" dirty="0">
              <a:solidFill>
                <a:srgbClr val="FFFF00"/>
              </a:solidFill>
            </a:endParaRPr>
          </a:p>
        </p:txBody>
      </p:sp>
      <p:grpSp>
        <p:nvGrpSpPr>
          <p:cNvPr id="61" name="Gruppieren 60"/>
          <p:cNvGrpSpPr/>
          <p:nvPr/>
        </p:nvGrpSpPr>
        <p:grpSpPr>
          <a:xfrm>
            <a:off x="2033512" y="4230922"/>
            <a:ext cx="2608764" cy="2192542"/>
            <a:chOff x="2033512" y="4230922"/>
            <a:chExt cx="2608763" cy="2192542"/>
          </a:xfrm>
        </p:grpSpPr>
        <p:sp>
          <p:nvSpPr>
            <p:cNvPr id="62" name="Textfeld 61"/>
            <p:cNvSpPr txBox="1"/>
            <p:nvPr/>
          </p:nvSpPr>
          <p:spPr>
            <a:xfrm rot="224783">
              <a:off x="2733348" y="4898075"/>
              <a:ext cx="1424149" cy="369332"/>
            </a:xfrm>
            <a:prstGeom prst="rect">
              <a:avLst/>
            </a:prstGeom>
            <a:noFill/>
          </p:spPr>
          <p:txBody>
            <a:bodyPr wrap="none" rtlCol="0">
              <a:spAutoFit/>
            </a:bodyPr>
            <a:lstStyle/>
            <a:p>
              <a:r>
                <a:rPr lang="de-DE" b="1" dirty="0">
                  <a:solidFill>
                    <a:srgbClr val="FF0000"/>
                  </a:solidFill>
                </a:rPr>
                <a:t>clay+sulfates</a:t>
              </a:r>
              <a:endParaRPr lang="en-US" b="1" dirty="0">
                <a:solidFill>
                  <a:srgbClr val="FF0000"/>
                </a:solidFill>
              </a:endParaRPr>
            </a:p>
          </p:txBody>
        </p:sp>
        <p:sp>
          <p:nvSpPr>
            <p:cNvPr id="63" name="Textfeld 62"/>
            <p:cNvSpPr txBox="1"/>
            <p:nvPr/>
          </p:nvSpPr>
          <p:spPr>
            <a:xfrm>
              <a:off x="3988956" y="5410856"/>
              <a:ext cx="653319" cy="369332"/>
            </a:xfrm>
            <a:prstGeom prst="rect">
              <a:avLst/>
            </a:prstGeom>
            <a:noFill/>
          </p:spPr>
          <p:txBody>
            <a:bodyPr wrap="none" rtlCol="0">
              <a:spAutoFit/>
            </a:bodyPr>
            <a:lstStyle/>
            <a:p>
              <a:r>
                <a:rPr lang="de-DE" b="1" dirty="0">
                  <a:solidFill>
                    <a:srgbClr val="FF0000"/>
                  </a:solidFill>
                </a:rPr>
                <a:t>clays</a:t>
              </a:r>
              <a:endParaRPr lang="en-US" b="1" dirty="0">
                <a:solidFill>
                  <a:srgbClr val="FF0000"/>
                </a:solidFill>
              </a:endParaRPr>
            </a:p>
          </p:txBody>
        </p:sp>
        <p:sp>
          <p:nvSpPr>
            <p:cNvPr id="68" name="Textfeld 67"/>
            <p:cNvSpPr txBox="1"/>
            <p:nvPr/>
          </p:nvSpPr>
          <p:spPr>
            <a:xfrm>
              <a:off x="2135230" y="6054132"/>
              <a:ext cx="1701982" cy="369332"/>
            </a:xfrm>
            <a:prstGeom prst="rect">
              <a:avLst/>
            </a:prstGeom>
            <a:noFill/>
          </p:spPr>
          <p:txBody>
            <a:bodyPr wrap="none" rtlCol="0">
              <a:spAutoFit/>
            </a:bodyPr>
            <a:lstStyle/>
            <a:p>
              <a:r>
                <a:rPr lang="de-DE" b="1" dirty="0">
                  <a:solidFill>
                    <a:srgbClr val="FF0000"/>
                  </a:solidFill>
                </a:rPr>
                <a:t>Basement rocks</a:t>
              </a:r>
              <a:endParaRPr lang="en-US" b="1" dirty="0">
                <a:solidFill>
                  <a:srgbClr val="FF0000"/>
                </a:solidFill>
              </a:endParaRPr>
            </a:p>
          </p:txBody>
        </p:sp>
        <p:sp>
          <p:nvSpPr>
            <p:cNvPr id="69" name="Textfeld 68"/>
            <p:cNvSpPr txBox="1"/>
            <p:nvPr/>
          </p:nvSpPr>
          <p:spPr>
            <a:xfrm>
              <a:off x="2210037" y="4385951"/>
              <a:ext cx="1608132" cy="369332"/>
            </a:xfrm>
            <a:prstGeom prst="rect">
              <a:avLst/>
            </a:prstGeom>
            <a:noFill/>
          </p:spPr>
          <p:txBody>
            <a:bodyPr wrap="none" rtlCol="0">
              <a:spAutoFit/>
            </a:bodyPr>
            <a:lstStyle/>
            <a:p>
              <a:r>
                <a:rPr lang="de-DE" b="1" dirty="0">
                  <a:solidFill>
                    <a:srgbClr val="FF0000"/>
                  </a:solidFill>
                </a:rPr>
                <a:t>conglomerates</a:t>
              </a:r>
              <a:endParaRPr lang="en-US" b="1" dirty="0">
                <a:solidFill>
                  <a:srgbClr val="FF0000"/>
                </a:solidFill>
              </a:endParaRPr>
            </a:p>
          </p:txBody>
        </p:sp>
        <p:sp>
          <p:nvSpPr>
            <p:cNvPr id="70" name="Textfeld 69"/>
            <p:cNvSpPr txBox="1"/>
            <p:nvPr/>
          </p:nvSpPr>
          <p:spPr>
            <a:xfrm>
              <a:off x="2033512" y="4230922"/>
              <a:ext cx="1287532" cy="369332"/>
            </a:xfrm>
            <a:prstGeom prst="rect">
              <a:avLst/>
            </a:prstGeom>
            <a:noFill/>
          </p:spPr>
          <p:txBody>
            <a:bodyPr wrap="none" rtlCol="0">
              <a:spAutoFit/>
            </a:bodyPr>
            <a:lstStyle/>
            <a:p>
              <a:r>
                <a:rPr lang="fr-FR" b="1" dirty="0" err="1">
                  <a:solidFill>
                    <a:srgbClr val="FF0000"/>
                  </a:solidFill>
                </a:rPr>
                <a:t>Sandstones</a:t>
              </a:r>
              <a:endParaRPr lang="en-US" b="1" dirty="0">
                <a:solidFill>
                  <a:srgbClr val="FF0000"/>
                </a:solidFill>
              </a:endParaRPr>
            </a:p>
          </p:txBody>
        </p:sp>
        <p:cxnSp>
          <p:nvCxnSpPr>
            <p:cNvPr id="71" name="Gerade Verbindung 70"/>
            <p:cNvCxnSpPr/>
            <p:nvPr/>
          </p:nvCxnSpPr>
          <p:spPr>
            <a:xfrm flipH="1">
              <a:off x="2390779" y="4611140"/>
              <a:ext cx="64364" cy="505146"/>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2" name="Gerade Verbindung 71"/>
            <p:cNvCxnSpPr/>
            <p:nvPr/>
          </p:nvCxnSpPr>
          <p:spPr>
            <a:xfrm flipH="1">
              <a:off x="2238072" y="4472940"/>
              <a:ext cx="44062" cy="487680"/>
            </a:xfrm>
            <a:prstGeom prst="line">
              <a:avLst/>
            </a:prstGeom>
            <a:ln w="28575">
              <a:solidFill>
                <a:schemeClr val="tx1"/>
              </a:solidFill>
              <a:prstDash val="sysDot"/>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3" name="Textfeld 72"/>
            <p:cNvSpPr txBox="1"/>
            <p:nvPr/>
          </p:nvSpPr>
          <p:spPr>
            <a:xfrm rot="170107">
              <a:off x="3498122" y="5140317"/>
              <a:ext cx="980156" cy="338554"/>
            </a:xfrm>
            <a:prstGeom prst="rect">
              <a:avLst/>
            </a:prstGeom>
            <a:noFill/>
          </p:spPr>
          <p:txBody>
            <a:bodyPr wrap="none" rtlCol="0">
              <a:spAutoFit/>
            </a:bodyPr>
            <a:lstStyle/>
            <a:p>
              <a:r>
                <a:rPr lang="de-DE" sz="1600" b="1" dirty="0">
                  <a:solidFill>
                    <a:srgbClr val="EEECE1">
                      <a:lumMod val="25000"/>
                    </a:srgbClr>
                  </a:solidFill>
                </a:rPr>
                <a:t>Hematite</a:t>
              </a:r>
              <a:endParaRPr lang="en-US" sz="1600" b="1" dirty="0">
                <a:solidFill>
                  <a:srgbClr val="EEECE1">
                    <a:lumMod val="25000"/>
                  </a:srgbClr>
                </a:solidFill>
              </a:endParaRPr>
            </a:p>
          </p:txBody>
        </p:sp>
      </p:grpSp>
      <p:sp>
        <p:nvSpPr>
          <p:cNvPr id="74" name="Textfeld 73"/>
          <p:cNvSpPr txBox="1"/>
          <p:nvPr/>
        </p:nvSpPr>
        <p:spPr>
          <a:xfrm rot="638218">
            <a:off x="1902030" y="3616777"/>
            <a:ext cx="1957049" cy="369332"/>
          </a:xfrm>
          <a:prstGeom prst="rect">
            <a:avLst/>
          </a:prstGeom>
          <a:noFill/>
        </p:spPr>
        <p:txBody>
          <a:bodyPr wrap="none" rtlCol="0">
            <a:spAutoFit/>
          </a:bodyPr>
          <a:lstStyle/>
          <a:p>
            <a:r>
              <a:rPr lang="de-DE" b="1" dirty="0">
                <a:solidFill>
                  <a:srgbClr val="FF0000"/>
                </a:solidFill>
              </a:rPr>
              <a:t>Aeolian sediments</a:t>
            </a:r>
            <a:endParaRPr lang="en-US" b="1" dirty="0">
              <a:solidFill>
                <a:srgbClr val="FF0000"/>
              </a:solidFill>
            </a:endParaRPr>
          </a:p>
        </p:txBody>
      </p:sp>
      <p:sp>
        <p:nvSpPr>
          <p:cNvPr id="34" name="Textfeld 33"/>
          <p:cNvSpPr txBox="1"/>
          <p:nvPr/>
        </p:nvSpPr>
        <p:spPr>
          <a:xfrm rot="19832920">
            <a:off x="5913846" y="4770959"/>
            <a:ext cx="1608133" cy="369332"/>
          </a:xfrm>
          <a:prstGeom prst="rect">
            <a:avLst/>
          </a:prstGeom>
          <a:noFill/>
        </p:spPr>
        <p:txBody>
          <a:bodyPr wrap="none" rtlCol="0">
            <a:spAutoFit/>
          </a:bodyPr>
          <a:lstStyle/>
          <a:p>
            <a:r>
              <a:rPr lang="de-DE" b="1" dirty="0">
                <a:solidFill>
                  <a:srgbClr val="FF0000"/>
                </a:solidFill>
              </a:rPr>
              <a:t>conglomerates</a:t>
            </a:r>
            <a:endParaRPr lang="en-US" b="1" dirty="0">
              <a:solidFill>
                <a:srgbClr val="FF0000"/>
              </a:solidFill>
            </a:endParaRPr>
          </a:p>
        </p:txBody>
      </p:sp>
    </p:spTree>
    <p:extLst>
      <p:ext uri="{BB962C8B-B14F-4D97-AF65-F5344CB8AC3E}">
        <p14:creationId xmlns:p14="http://schemas.microsoft.com/office/powerpoint/2010/main" val="147777757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458" y="-497925"/>
            <a:ext cx="9506187" cy="7825592"/>
          </a:xfrm>
          <a:prstGeom prst="rect">
            <a:avLst/>
          </a:prstGeom>
        </p:spPr>
      </p:pic>
      <p:sp>
        <p:nvSpPr>
          <p:cNvPr id="3" name="TextBox 2"/>
          <p:cNvSpPr txBox="1"/>
          <p:nvPr/>
        </p:nvSpPr>
        <p:spPr>
          <a:xfrm>
            <a:off x="0" y="1280886"/>
            <a:ext cx="2332892" cy="175432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FA437"/>
                </a:solidFill>
                <a:effectLst/>
                <a:uLnTx/>
                <a:uFillTx/>
                <a:latin typeface="Arial"/>
                <a:ea typeface="+mn-ea"/>
                <a:cs typeface="Arial"/>
              </a:rPr>
              <a:t>Sampling sand dunes</a:t>
            </a:r>
          </a:p>
        </p:txBody>
      </p:sp>
      <p:sp>
        <p:nvSpPr>
          <p:cNvPr id="5" name="TextBox 4"/>
          <p:cNvSpPr txBox="1"/>
          <p:nvPr/>
        </p:nvSpPr>
        <p:spPr>
          <a:xfrm>
            <a:off x="-127677" y="6812408"/>
            <a:ext cx="1772112" cy="276999"/>
          </a:xfrm>
          <a:prstGeom prst="rect">
            <a:avLst/>
          </a:prstGeom>
          <a:noFill/>
        </p:spPr>
        <p:txBody>
          <a:bodyPr wrap="square" rtlCol="0">
            <a:spAutoFit/>
          </a:bodyPr>
          <a:lstStyle/>
          <a:p>
            <a:r>
              <a:rPr lang="en-US" sz="1200" dirty="0">
                <a:solidFill>
                  <a:schemeClr val="bg1"/>
                </a:solidFill>
              </a:rPr>
              <a:t>NASA/JPL-Caltech/MSSS</a:t>
            </a:r>
          </a:p>
        </p:txBody>
      </p:sp>
    </p:spTree>
    <p:extLst>
      <p:ext uri="{BB962C8B-B14F-4D97-AF65-F5344CB8AC3E}">
        <p14:creationId xmlns:p14="http://schemas.microsoft.com/office/powerpoint/2010/main" val="335119088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81743" y="367894"/>
            <a:ext cx="8088086" cy="1200329"/>
          </a:xfrm>
          <a:prstGeom prst="rect">
            <a:avLst/>
          </a:prstGeom>
          <a:noFill/>
        </p:spPr>
        <p:txBody>
          <a:bodyPr wrap="square" rtlCol="0">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0" normalizeH="0" baseline="0" noProof="0" dirty="0">
                <a:ln>
                  <a:noFill/>
                </a:ln>
                <a:solidFill>
                  <a:srgbClr val="FFA437"/>
                </a:solidFill>
                <a:effectLst/>
                <a:uLnTx/>
                <a:uFillTx/>
                <a:latin typeface="Arial"/>
                <a:ea typeface="+mj-ea"/>
                <a:cs typeface="Arial"/>
              </a:rPr>
              <a:t>Sand dunes on Mars named after  </a:t>
            </a:r>
            <a:r>
              <a:rPr kumimoji="0" lang="en-US" sz="3600" b="1" i="0" u="none" strike="noStrike" kern="1200" cap="none" spc="0" normalizeH="0" baseline="0" noProof="0" dirty="0" smtClean="0">
                <a:ln>
                  <a:noFill/>
                </a:ln>
                <a:solidFill>
                  <a:srgbClr val="FFA437"/>
                </a:solidFill>
                <a:effectLst/>
                <a:uLnTx/>
                <a:uFillTx/>
                <a:latin typeface="Arial"/>
                <a:ea typeface="+mj-ea"/>
                <a:cs typeface="Arial"/>
              </a:rPr>
              <a:t>pioneer</a:t>
            </a:r>
            <a:r>
              <a:rPr kumimoji="0" lang="en-US" sz="3600" b="1" i="0" u="none" strike="noStrike" kern="1200" cap="none" spc="0" normalizeH="0" noProof="0" dirty="0" smtClean="0">
                <a:ln>
                  <a:noFill/>
                </a:ln>
                <a:solidFill>
                  <a:srgbClr val="FFA437"/>
                </a:solidFill>
                <a:effectLst/>
                <a:uLnTx/>
                <a:uFillTx/>
                <a:latin typeface="Arial"/>
                <a:ea typeface="+mj-ea"/>
                <a:cs typeface="Arial"/>
              </a:rPr>
              <a:t> scientist </a:t>
            </a:r>
            <a:r>
              <a:rPr kumimoji="0" lang="en-US" sz="3600" b="1" i="0" u="none" strike="noStrike" kern="1200" cap="none" spc="0" normalizeH="0" baseline="0" noProof="0" dirty="0" smtClean="0">
                <a:ln>
                  <a:noFill/>
                </a:ln>
                <a:solidFill>
                  <a:srgbClr val="FFA437"/>
                </a:solidFill>
                <a:effectLst/>
                <a:uLnTx/>
                <a:uFillTx/>
                <a:latin typeface="Arial"/>
                <a:ea typeface="+mj-ea"/>
                <a:cs typeface="Arial"/>
              </a:rPr>
              <a:t>Ralph </a:t>
            </a:r>
            <a:r>
              <a:rPr kumimoji="0" lang="en-US" sz="3600" b="1" i="0" u="none" strike="noStrike" kern="1200" cap="none" spc="0" normalizeH="0" baseline="0" noProof="0" dirty="0">
                <a:ln>
                  <a:noFill/>
                </a:ln>
                <a:solidFill>
                  <a:srgbClr val="FFA437"/>
                </a:solidFill>
                <a:effectLst/>
                <a:uLnTx/>
                <a:uFillTx/>
                <a:latin typeface="Arial"/>
                <a:ea typeface="+mj-ea"/>
                <a:cs typeface="Arial"/>
              </a:rPr>
              <a:t>Bagnold</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27677" y="2613677"/>
            <a:ext cx="3690703" cy="2131699"/>
          </a:xfrm>
          <a:prstGeom prst="rect">
            <a:avLst/>
          </a:prstGeom>
        </p:spPr>
      </p:pic>
      <p:sp>
        <p:nvSpPr>
          <p:cNvPr id="2" name="TextBox 1"/>
          <p:cNvSpPr txBox="1"/>
          <p:nvPr/>
        </p:nvSpPr>
        <p:spPr>
          <a:xfrm>
            <a:off x="5186302" y="1959011"/>
            <a:ext cx="3632078" cy="64633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Bagnold </a:t>
            </a:r>
            <a:r>
              <a:rPr lang="en-US" dirty="0" smtClean="0">
                <a:solidFill>
                  <a:prstClr val="white"/>
                </a:solidFill>
                <a:latin typeface="Calibri"/>
              </a:rPr>
              <a:t>studied</a:t>
            </a:r>
            <a:r>
              <a:rPr kumimoji="0" lang="en-US" sz="1800" b="0" i="0" u="none" strike="noStrike" kern="1200" cap="none" spc="0" normalizeH="0" baseline="0" noProof="0" dirty="0" smtClean="0">
                <a:ln>
                  <a:noFill/>
                </a:ln>
                <a:solidFill>
                  <a:prstClr val="white"/>
                </a:solidFill>
                <a:effectLst/>
                <a:uLnTx/>
                <a:uFillTx/>
                <a:latin typeface="Calibri"/>
                <a:ea typeface="+mn-ea"/>
                <a:cs typeface="+mn-cs"/>
              </a:rPr>
              <a:t> </a:t>
            </a:r>
            <a:r>
              <a:rPr kumimoji="0" lang="en-US" sz="1800" b="0" i="0" u="none" strike="noStrike" kern="1200" cap="none" spc="0" normalizeH="0" baseline="0" noProof="0" dirty="0">
                <a:ln>
                  <a:noFill/>
                </a:ln>
                <a:solidFill>
                  <a:prstClr val="white"/>
                </a:solidFill>
                <a:effectLst/>
                <a:uLnTx/>
                <a:uFillTx/>
                <a:latin typeface="Calibri"/>
                <a:ea typeface="+mn-ea"/>
                <a:cs typeface="+mn-cs"/>
              </a:rPr>
              <a:t>tracks in dunes on Earth 80 years ago</a:t>
            </a:r>
          </a:p>
        </p:txBody>
      </p:sp>
      <p:pic>
        <p:nvPicPr>
          <p:cNvPr id="5" name="Picture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9693" y="2659261"/>
            <a:ext cx="4254418" cy="3883055"/>
          </a:xfrm>
          <a:prstGeom prst="rect">
            <a:avLst/>
          </a:prstGeom>
        </p:spPr>
      </p:pic>
      <p:cxnSp>
        <p:nvCxnSpPr>
          <p:cNvPr id="7" name="Straight Arrow Connector 6"/>
          <p:cNvCxnSpPr/>
          <p:nvPr/>
        </p:nvCxnSpPr>
        <p:spPr>
          <a:xfrm flipH="1">
            <a:off x="4481763" y="5595401"/>
            <a:ext cx="1452271" cy="195429"/>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10" name="TextBox 9"/>
          <p:cNvSpPr txBox="1"/>
          <p:nvPr/>
        </p:nvSpPr>
        <p:spPr>
          <a:xfrm>
            <a:off x="6062987" y="5410735"/>
            <a:ext cx="2258749"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Our track on Mars!</a:t>
            </a:r>
          </a:p>
        </p:txBody>
      </p:sp>
    </p:spTree>
    <p:extLst>
      <p:ext uri="{BB962C8B-B14F-4D97-AF65-F5344CB8AC3E}">
        <p14:creationId xmlns:p14="http://schemas.microsoft.com/office/powerpoint/2010/main" val="2325807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7949" y="1347362"/>
            <a:ext cx="9020737" cy="5506477"/>
          </a:xfrm>
          <a:prstGeom prst="rect">
            <a:avLst/>
          </a:prstGeom>
        </p:spPr>
      </p:pic>
      <p:sp>
        <p:nvSpPr>
          <p:cNvPr id="4" name="TextBox 3"/>
          <p:cNvSpPr txBox="1"/>
          <p:nvPr/>
        </p:nvSpPr>
        <p:spPr>
          <a:xfrm>
            <a:off x="0" y="77316"/>
            <a:ext cx="9078686" cy="1077218"/>
          </a:xfrm>
          <a:prstGeom prst="rect">
            <a:avLst/>
          </a:prstGeom>
          <a:noFill/>
        </p:spPr>
        <p:txBody>
          <a:bodyPr wrap="square" rtlCol="0" anchor="t">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A437"/>
                </a:solidFill>
                <a:effectLst/>
                <a:uLnTx/>
                <a:uFillTx/>
                <a:latin typeface="Arial"/>
                <a:ea typeface="+mn-ea"/>
                <a:cs typeface="Arial"/>
              </a:rPr>
              <a:t>Ripple</a:t>
            </a:r>
            <a:r>
              <a:rPr kumimoji="0" lang="en-US" sz="3200" b="1" i="0" u="none" strike="noStrike" kern="1200" cap="none" spc="0" normalizeH="0" noProof="0" dirty="0">
                <a:ln>
                  <a:noFill/>
                </a:ln>
                <a:solidFill>
                  <a:srgbClr val="FFA437"/>
                </a:solidFill>
                <a:effectLst/>
                <a:uLnTx/>
                <a:uFillTx/>
                <a:latin typeface="Arial"/>
                <a:ea typeface="+mn-ea"/>
                <a:cs typeface="Arial"/>
              </a:rPr>
              <a:t> spacing</a:t>
            </a:r>
            <a:r>
              <a:rPr kumimoji="0" lang="en-US" sz="3200" b="1" i="0" u="none" strike="noStrike" kern="1200" cap="none" spc="0" normalizeH="0" baseline="0" noProof="0" dirty="0">
                <a:ln>
                  <a:noFill/>
                </a:ln>
                <a:solidFill>
                  <a:srgbClr val="FFA437"/>
                </a:solidFill>
                <a:effectLst/>
                <a:uLnTx/>
                <a:uFillTx/>
                <a:latin typeface="Arial"/>
                <a:ea typeface="+mn-ea"/>
                <a:cs typeface="Arial"/>
              </a:rPr>
              <a:t> on the sand dunes – different from the Earth because of low air pressure</a:t>
            </a:r>
            <a:endParaRPr kumimoji="0" lang="en-US" sz="3200" b="1" i="0" u="none" strike="noStrike" kern="1200" cap="none" spc="0" normalizeH="0" baseline="0" noProof="0" dirty="0">
              <a:ln>
                <a:noFill/>
              </a:ln>
              <a:effectLst/>
              <a:uLnTx/>
              <a:uFillTx/>
              <a:latin typeface="Arial"/>
              <a:ea typeface="+mn-ea"/>
              <a:cs typeface="Arial"/>
            </a:endParaRPr>
          </a:p>
        </p:txBody>
      </p:sp>
      <p:sp>
        <p:nvSpPr>
          <p:cNvPr id="6" name="TextBox 5"/>
          <p:cNvSpPr txBox="1"/>
          <p:nvPr/>
        </p:nvSpPr>
        <p:spPr>
          <a:xfrm>
            <a:off x="0" y="6576840"/>
            <a:ext cx="1772112" cy="276999"/>
          </a:xfrm>
          <a:prstGeom prst="rect">
            <a:avLst/>
          </a:prstGeom>
          <a:noFill/>
        </p:spPr>
        <p:txBody>
          <a:bodyPr wrap="square" rtlCol="0">
            <a:spAutoFit/>
          </a:bodyPr>
          <a:lstStyle/>
          <a:p>
            <a:r>
              <a:rPr lang="en-US" sz="1200" dirty="0">
                <a:solidFill>
                  <a:schemeClr val="bg1"/>
                </a:solidFill>
              </a:rPr>
              <a:t>NASA/JPL-Caltech/MSSS</a:t>
            </a:r>
          </a:p>
        </p:txBody>
      </p:sp>
      <p:sp>
        <p:nvSpPr>
          <p:cNvPr id="2" name="TextBox 1"/>
          <p:cNvSpPr txBox="1"/>
          <p:nvPr/>
        </p:nvSpPr>
        <p:spPr>
          <a:xfrm>
            <a:off x="7332453" y="6285780"/>
            <a:ext cx="1598762" cy="369332"/>
          </a:xfrm>
          <a:prstGeom prst="rect">
            <a:avLst/>
          </a:prstGeom>
          <a:solidFill>
            <a:schemeClr val="tx1"/>
          </a:solidFill>
        </p:spPr>
        <p:txBody>
          <a:bodyPr wrap="square" rtlCol="0">
            <a:spAutoFit/>
          </a:bodyPr>
          <a:lstStyle/>
          <a:p>
            <a:pPr algn="ctr"/>
            <a:r>
              <a:rPr lang="en-US" dirty="0" smtClean="0">
                <a:solidFill>
                  <a:schemeClr val="bg1"/>
                </a:solidFill>
              </a:rPr>
              <a:t>~1 m</a:t>
            </a:r>
            <a:endParaRPr lang="en-US" dirty="0">
              <a:solidFill>
                <a:schemeClr val="bg1"/>
              </a:solidFill>
            </a:endParaRPr>
          </a:p>
        </p:txBody>
      </p:sp>
      <p:sp>
        <p:nvSpPr>
          <p:cNvPr id="3" name="TextBox 2"/>
          <p:cNvSpPr txBox="1"/>
          <p:nvPr/>
        </p:nvSpPr>
        <p:spPr>
          <a:xfrm>
            <a:off x="3472542" y="6120925"/>
            <a:ext cx="2133601" cy="461665"/>
          </a:xfrm>
          <a:prstGeom prst="rect">
            <a:avLst/>
          </a:prstGeom>
          <a:noFill/>
        </p:spPr>
        <p:txBody>
          <a:bodyPr wrap="square" rtlCol="0">
            <a:spAutoFit/>
          </a:bodyPr>
          <a:lstStyle/>
          <a:p>
            <a:r>
              <a:rPr lang="en-US" sz="2400" dirty="0" smtClean="0">
                <a:solidFill>
                  <a:schemeClr val="bg1"/>
                </a:solidFill>
              </a:rPr>
              <a:t>Namib dune</a:t>
            </a:r>
            <a:endParaRPr lang="en-US" sz="2400" dirty="0">
              <a:solidFill>
                <a:schemeClr val="bg1"/>
              </a:solidFill>
            </a:endParaRPr>
          </a:p>
        </p:txBody>
      </p:sp>
    </p:spTree>
    <p:extLst>
      <p:ext uri="{BB962C8B-B14F-4D97-AF65-F5344CB8AC3E}">
        <p14:creationId xmlns:p14="http://schemas.microsoft.com/office/powerpoint/2010/main" val="425439765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l="2112"/>
          <a:stretch/>
        </p:blipFill>
        <p:spPr>
          <a:xfrm>
            <a:off x="-3583" y="1643743"/>
            <a:ext cx="9143219" cy="4615543"/>
          </a:xfrm>
          <a:prstGeom prst="rect">
            <a:avLst/>
          </a:prstGeom>
        </p:spPr>
      </p:pic>
      <p:sp>
        <p:nvSpPr>
          <p:cNvPr id="3" name="Title 1"/>
          <p:cNvSpPr txBox="1">
            <a:spLocks/>
          </p:cNvSpPr>
          <p:nvPr/>
        </p:nvSpPr>
        <p:spPr>
          <a:xfrm>
            <a:off x="57258" y="199452"/>
            <a:ext cx="8680913" cy="1200329"/>
          </a:xfrm>
          <a:prstGeom prst="rect">
            <a:avLst/>
          </a:prstGeom>
          <a:noFill/>
        </p:spPr>
        <p:txBody>
          <a:bodyPr wrap="square" rtlCol="0" anchor="t">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0" normalizeH="0" baseline="0" noProof="0" dirty="0">
                <a:ln>
                  <a:noFill/>
                </a:ln>
                <a:solidFill>
                  <a:srgbClr val="FFA437"/>
                </a:solidFill>
                <a:effectLst/>
                <a:uLnTx/>
                <a:uFillTx/>
                <a:latin typeface="Arial"/>
                <a:ea typeface="+mj-ea"/>
                <a:cs typeface="Arial"/>
              </a:rPr>
              <a:t>The </a:t>
            </a:r>
            <a:r>
              <a:rPr lang="en-US" sz="3600" b="1" dirty="0">
                <a:solidFill>
                  <a:srgbClr val="FFA437"/>
                </a:solidFill>
                <a:latin typeface="Arial"/>
                <a:cs typeface="Arial"/>
              </a:rPr>
              <a:t>future - w</a:t>
            </a:r>
            <a:r>
              <a:rPr kumimoji="0" lang="en-US" sz="3600" b="1" i="0" u="none" strike="noStrike" kern="1200" cap="none" spc="0" normalizeH="0" baseline="0" noProof="0" dirty="0">
                <a:ln>
                  <a:noFill/>
                </a:ln>
                <a:solidFill>
                  <a:srgbClr val="FFA437"/>
                </a:solidFill>
                <a:effectLst/>
                <a:uLnTx/>
                <a:uFillTx/>
                <a:latin typeface="Arial"/>
                <a:ea typeface="+mj-ea"/>
                <a:cs typeface="Arial"/>
              </a:rPr>
              <a:t>e are driving up an 18,000-foot high </a:t>
            </a:r>
            <a:r>
              <a:rPr kumimoji="0" lang="en-US" sz="3600" b="1" i="0" u="none" strike="noStrike" kern="1200" cap="none" spc="0" normalizeH="0" baseline="0" noProof="0" dirty="0" smtClean="0">
                <a:ln>
                  <a:noFill/>
                </a:ln>
                <a:solidFill>
                  <a:srgbClr val="FFA437"/>
                </a:solidFill>
                <a:effectLst/>
                <a:uLnTx/>
                <a:uFillTx/>
                <a:latin typeface="Arial"/>
                <a:ea typeface="+mj-ea"/>
                <a:cs typeface="Arial"/>
              </a:rPr>
              <a:t>mountain, </a:t>
            </a:r>
            <a:r>
              <a:rPr lang="en-US" sz="3600" b="1" dirty="0" smtClean="0">
                <a:solidFill>
                  <a:srgbClr val="FFA437"/>
                </a:solidFill>
                <a:latin typeface="Arial"/>
                <a:cs typeface="Arial"/>
              </a:rPr>
              <a:t>“</a:t>
            </a:r>
            <a:r>
              <a:rPr kumimoji="0" lang="en-US" sz="3600" b="1" i="0" u="none" strike="noStrike" kern="1200" cap="none" spc="0" normalizeH="0" baseline="0" noProof="0" dirty="0" smtClean="0">
                <a:ln>
                  <a:noFill/>
                </a:ln>
                <a:solidFill>
                  <a:srgbClr val="FFA437"/>
                </a:solidFill>
                <a:effectLst/>
                <a:uLnTx/>
                <a:uFillTx/>
                <a:latin typeface="Arial"/>
                <a:ea typeface="+mj-ea"/>
                <a:cs typeface="Arial"/>
              </a:rPr>
              <a:t>Mt</a:t>
            </a:r>
            <a:r>
              <a:rPr kumimoji="0" lang="en-US" sz="3600" b="1" i="0" u="none" strike="noStrike" kern="1200" cap="none" spc="0" normalizeH="0" baseline="0" noProof="0" dirty="0">
                <a:ln>
                  <a:noFill/>
                </a:ln>
                <a:solidFill>
                  <a:srgbClr val="FFA437"/>
                </a:solidFill>
                <a:effectLst/>
                <a:uLnTx/>
                <a:uFillTx/>
                <a:latin typeface="Arial"/>
                <a:ea typeface="+mj-ea"/>
                <a:cs typeface="Arial"/>
              </a:rPr>
              <a:t>. </a:t>
            </a:r>
            <a:r>
              <a:rPr kumimoji="0" lang="en-US" sz="3600" b="1" i="0" u="none" strike="noStrike" kern="1200" cap="none" spc="0" normalizeH="0" baseline="0" noProof="0" dirty="0" smtClean="0">
                <a:ln>
                  <a:noFill/>
                </a:ln>
                <a:solidFill>
                  <a:srgbClr val="FFA437"/>
                </a:solidFill>
                <a:effectLst/>
                <a:uLnTx/>
                <a:uFillTx/>
                <a:latin typeface="Arial"/>
                <a:ea typeface="+mj-ea"/>
                <a:cs typeface="Arial"/>
              </a:rPr>
              <a:t>Sharp”</a:t>
            </a:r>
            <a:endParaRPr kumimoji="0" lang="en-US" sz="3600" b="1" i="0" u="none" strike="noStrike" kern="1200" cap="none" spc="0" normalizeH="0" baseline="0" noProof="0" dirty="0">
              <a:ln>
                <a:noFill/>
              </a:ln>
              <a:effectLst/>
              <a:uLnTx/>
              <a:uFillTx/>
              <a:latin typeface="Arial"/>
              <a:ea typeface="+mj-ea"/>
              <a:cs typeface="Arial"/>
            </a:endParaRPr>
          </a:p>
        </p:txBody>
      </p:sp>
      <p:sp>
        <p:nvSpPr>
          <p:cNvPr id="4" name="TextBox 3"/>
          <p:cNvSpPr txBox="1"/>
          <p:nvPr/>
        </p:nvSpPr>
        <p:spPr>
          <a:xfrm>
            <a:off x="57258" y="6503248"/>
            <a:ext cx="1772112" cy="276999"/>
          </a:xfrm>
          <a:prstGeom prst="rect">
            <a:avLst/>
          </a:prstGeom>
          <a:noFill/>
        </p:spPr>
        <p:txBody>
          <a:bodyPr wrap="square" rtlCol="0">
            <a:spAutoFit/>
          </a:bodyPr>
          <a:lstStyle/>
          <a:p>
            <a:r>
              <a:rPr lang="en-US" sz="1200" dirty="0">
                <a:solidFill>
                  <a:schemeClr val="bg1"/>
                </a:solidFill>
              </a:rPr>
              <a:t>NASA/JPL-Caltech/MSSS</a:t>
            </a:r>
          </a:p>
        </p:txBody>
      </p:sp>
    </p:spTree>
    <p:extLst>
      <p:ext uri="{BB962C8B-B14F-4D97-AF65-F5344CB8AC3E}">
        <p14:creationId xmlns:p14="http://schemas.microsoft.com/office/powerpoint/2010/main" val="162494409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Content Placeholder 4" descr="nasa-mars-rover-curiosity-an-iconic-representation-of-the-rover-created-by-jpl.jpeg"/>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t="-2321" r="-1694" b="-2478"/>
          <a:stretch/>
        </p:blipFill>
        <p:spPr>
          <a:xfrm>
            <a:off x="174970" y="5947831"/>
            <a:ext cx="982140" cy="771971"/>
          </a:xfrm>
        </p:spPr>
      </p:pic>
      <p:sp>
        <p:nvSpPr>
          <p:cNvPr id="7" name="TextBox 6"/>
          <p:cNvSpPr txBox="1"/>
          <p:nvPr/>
        </p:nvSpPr>
        <p:spPr>
          <a:xfrm>
            <a:off x="1277037" y="6073386"/>
            <a:ext cx="6992074" cy="461665"/>
          </a:xfrm>
          <a:prstGeom prst="rect">
            <a:avLst/>
          </a:prstGeom>
          <a:noFill/>
        </p:spPr>
        <p:txBody>
          <a:bodyPr wrap="square" rtlCol="0">
            <a:spAutoFit/>
          </a:bodyPr>
          <a:lstStyle/>
          <a:p>
            <a:r>
              <a:rPr lang="en-US" sz="2400" b="1" dirty="0">
                <a:solidFill>
                  <a:srgbClr val="FFFFFF"/>
                </a:solidFill>
                <a:latin typeface="Arial"/>
                <a:cs typeface="Arial"/>
              </a:rPr>
              <a:t>Future Targets on Lower Mount Sharp</a:t>
            </a:r>
          </a:p>
        </p:txBody>
      </p:sp>
      <p:sp>
        <p:nvSpPr>
          <p:cNvPr id="34" name="TextBox 33"/>
          <p:cNvSpPr txBox="1"/>
          <p:nvPr/>
        </p:nvSpPr>
        <p:spPr>
          <a:xfrm>
            <a:off x="799303" y="5538761"/>
            <a:ext cx="2418029" cy="276999"/>
          </a:xfrm>
          <a:prstGeom prst="rect">
            <a:avLst/>
          </a:prstGeom>
          <a:noFill/>
        </p:spPr>
        <p:txBody>
          <a:bodyPr wrap="square" rtlCol="0">
            <a:spAutoFit/>
          </a:bodyPr>
          <a:lstStyle/>
          <a:p>
            <a:r>
              <a:rPr lang="en-US" sz="1200" dirty="0">
                <a:solidFill>
                  <a:prstClr val="white"/>
                </a:solidFill>
                <a:latin typeface="Calibri"/>
              </a:rPr>
              <a:t>NASA/JPL-Caltech/Univ. of Arizona</a:t>
            </a:r>
          </a:p>
        </p:txBody>
      </p:sp>
      <p:sp>
        <p:nvSpPr>
          <p:cNvPr id="9" name="TextBox 8"/>
          <p:cNvSpPr txBox="1"/>
          <p:nvPr/>
        </p:nvSpPr>
        <p:spPr>
          <a:xfrm>
            <a:off x="2680963" y="2492102"/>
            <a:ext cx="1745119" cy="307777"/>
          </a:xfrm>
          <a:prstGeom prst="rect">
            <a:avLst/>
          </a:prstGeom>
          <a:noFill/>
        </p:spPr>
        <p:txBody>
          <a:bodyPr wrap="square" rtlCol="0">
            <a:spAutoFit/>
          </a:bodyPr>
          <a:lstStyle/>
          <a:p>
            <a:pPr algn="ctr"/>
            <a:r>
              <a:rPr lang="en-US" sz="1400" dirty="0">
                <a:solidFill>
                  <a:prstClr val="black"/>
                </a:solidFill>
                <a:latin typeface="Calibri"/>
              </a:rPr>
              <a:t>(Murray Buttes)</a:t>
            </a:r>
          </a:p>
        </p:txBody>
      </p:sp>
      <p:pic>
        <p:nvPicPr>
          <p:cNvPr id="11" name="Picture 5" descr="P21_P22_Gale_CTX_figureX_clays"/>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98859" y="0"/>
            <a:ext cx="8095905" cy="58997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TextBox 2"/>
          <p:cNvSpPr txBox="1">
            <a:spLocks noChangeArrowheads="1"/>
          </p:cNvSpPr>
          <p:nvPr/>
        </p:nvSpPr>
        <p:spPr bwMode="auto">
          <a:xfrm rot="19680000">
            <a:off x="2094038" y="698271"/>
            <a:ext cx="1877475"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defTabSz="508000" eaLnBrk="0" fontAlgn="base" hangingPunct="0">
              <a:spcBef>
                <a:spcPct val="0"/>
              </a:spcBef>
              <a:spcAft>
                <a:spcPct val="0"/>
              </a:spcAft>
              <a:defRPr sz="2400">
                <a:solidFill>
                  <a:schemeClr val="tx1"/>
                </a:solidFill>
                <a:latin typeface="Calibri" charset="0"/>
                <a:ea typeface="ＭＳ Ｐゴシック" charset="0"/>
              </a:defRPr>
            </a:lvl6pPr>
            <a:lvl7pPr marL="2971800" indent="-228600" defTabSz="508000" eaLnBrk="0" fontAlgn="base" hangingPunct="0">
              <a:spcBef>
                <a:spcPct val="0"/>
              </a:spcBef>
              <a:spcAft>
                <a:spcPct val="0"/>
              </a:spcAft>
              <a:defRPr sz="2400">
                <a:solidFill>
                  <a:schemeClr val="tx1"/>
                </a:solidFill>
                <a:latin typeface="Calibri" charset="0"/>
                <a:ea typeface="ＭＳ Ｐゴシック" charset="0"/>
              </a:defRPr>
            </a:lvl7pPr>
            <a:lvl8pPr marL="3429000" indent="-228600" defTabSz="508000" eaLnBrk="0" fontAlgn="base" hangingPunct="0">
              <a:spcBef>
                <a:spcPct val="0"/>
              </a:spcBef>
              <a:spcAft>
                <a:spcPct val="0"/>
              </a:spcAft>
              <a:defRPr sz="2400">
                <a:solidFill>
                  <a:schemeClr val="tx1"/>
                </a:solidFill>
                <a:latin typeface="Calibri" charset="0"/>
                <a:ea typeface="ＭＳ Ｐゴシック" charset="0"/>
              </a:defRPr>
            </a:lvl8pPr>
            <a:lvl9pPr marL="3886200" indent="-228600" defTabSz="5080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800" b="1" dirty="0">
                <a:solidFill>
                  <a:srgbClr val="FFFF00"/>
                </a:solidFill>
                <a:latin typeface="Arial" charset="0"/>
                <a:cs typeface="Arial" charset="0"/>
              </a:rPr>
              <a:t>Bagnold Dunes</a:t>
            </a:r>
          </a:p>
        </p:txBody>
      </p:sp>
      <p:sp>
        <p:nvSpPr>
          <p:cNvPr id="13" name="TextBox 3"/>
          <p:cNvSpPr txBox="1">
            <a:spLocks noChangeArrowheads="1"/>
          </p:cNvSpPr>
          <p:nvPr/>
        </p:nvSpPr>
        <p:spPr bwMode="auto">
          <a:xfrm rot="19740000">
            <a:off x="4481187" y="1197212"/>
            <a:ext cx="1672453"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defTabSz="508000" eaLnBrk="0" fontAlgn="base" hangingPunct="0">
              <a:spcBef>
                <a:spcPct val="0"/>
              </a:spcBef>
              <a:spcAft>
                <a:spcPct val="0"/>
              </a:spcAft>
              <a:defRPr sz="2400">
                <a:solidFill>
                  <a:schemeClr val="tx1"/>
                </a:solidFill>
                <a:latin typeface="Calibri" charset="0"/>
                <a:ea typeface="ＭＳ Ｐゴシック" charset="0"/>
              </a:defRPr>
            </a:lvl6pPr>
            <a:lvl7pPr marL="2971800" indent="-228600" defTabSz="508000" eaLnBrk="0" fontAlgn="base" hangingPunct="0">
              <a:spcBef>
                <a:spcPct val="0"/>
              </a:spcBef>
              <a:spcAft>
                <a:spcPct val="0"/>
              </a:spcAft>
              <a:defRPr sz="2400">
                <a:solidFill>
                  <a:schemeClr val="tx1"/>
                </a:solidFill>
                <a:latin typeface="Calibri" charset="0"/>
                <a:ea typeface="ＭＳ Ｐゴシック" charset="0"/>
              </a:defRPr>
            </a:lvl7pPr>
            <a:lvl8pPr marL="3429000" indent="-228600" defTabSz="508000" eaLnBrk="0" fontAlgn="base" hangingPunct="0">
              <a:spcBef>
                <a:spcPct val="0"/>
              </a:spcBef>
              <a:spcAft>
                <a:spcPct val="0"/>
              </a:spcAft>
              <a:defRPr sz="2400">
                <a:solidFill>
                  <a:schemeClr val="tx1"/>
                </a:solidFill>
                <a:latin typeface="Calibri" charset="0"/>
                <a:ea typeface="ＭＳ Ｐゴシック" charset="0"/>
              </a:defRPr>
            </a:lvl8pPr>
            <a:lvl9pPr marL="3886200" indent="-228600" defTabSz="5080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800" b="1" dirty="0">
                <a:solidFill>
                  <a:srgbClr val="FFFF00"/>
                </a:solidFill>
                <a:latin typeface="Arial" charset="0"/>
                <a:cs typeface="Arial" charset="0"/>
              </a:rPr>
              <a:t>Hematite Unit</a:t>
            </a:r>
          </a:p>
        </p:txBody>
      </p:sp>
      <p:sp>
        <p:nvSpPr>
          <p:cNvPr id="14" name="TextBox 11"/>
          <p:cNvSpPr txBox="1">
            <a:spLocks noChangeArrowheads="1"/>
          </p:cNvSpPr>
          <p:nvPr/>
        </p:nvSpPr>
        <p:spPr bwMode="auto">
          <a:xfrm rot="19740000">
            <a:off x="5883816" y="1007517"/>
            <a:ext cx="118509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defTabSz="508000" eaLnBrk="0" fontAlgn="base" hangingPunct="0">
              <a:spcBef>
                <a:spcPct val="0"/>
              </a:spcBef>
              <a:spcAft>
                <a:spcPct val="0"/>
              </a:spcAft>
              <a:defRPr sz="2400">
                <a:solidFill>
                  <a:schemeClr val="tx1"/>
                </a:solidFill>
                <a:latin typeface="Calibri" charset="0"/>
                <a:ea typeface="ＭＳ Ｐゴシック" charset="0"/>
              </a:defRPr>
            </a:lvl6pPr>
            <a:lvl7pPr marL="2971800" indent="-228600" defTabSz="508000" eaLnBrk="0" fontAlgn="base" hangingPunct="0">
              <a:spcBef>
                <a:spcPct val="0"/>
              </a:spcBef>
              <a:spcAft>
                <a:spcPct val="0"/>
              </a:spcAft>
              <a:defRPr sz="2400">
                <a:solidFill>
                  <a:schemeClr val="tx1"/>
                </a:solidFill>
                <a:latin typeface="Calibri" charset="0"/>
                <a:ea typeface="ＭＳ Ｐゴシック" charset="0"/>
              </a:defRPr>
            </a:lvl7pPr>
            <a:lvl8pPr marL="3429000" indent="-228600" defTabSz="508000" eaLnBrk="0" fontAlgn="base" hangingPunct="0">
              <a:spcBef>
                <a:spcPct val="0"/>
              </a:spcBef>
              <a:spcAft>
                <a:spcPct val="0"/>
              </a:spcAft>
              <a:defRPr sz="2400">
                <a:solidFill>
                  <a:schemeClr val="tx1"/>
                </a:solidFill>
                <a:latin typeface="Calibri" charset="0"/>
                <a:ea typeface="ＭＳ Ｐゴシック" charset="0"/>
              </a:defRPr>
            </a:lvl8pPr>
            <a:lvl9pPr marL="3886200" indent="-228600" defTabSz="5080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800" b="1" dirty="0">
                <a:solidFill>
                  <a:srgbClr val="FFFF00"/>
                </a:solidFill>
                <a:latin typeface="Arial" charset="0"/>
                <a:cs typeface="Arial" charset="0"/>
              </a:rPr>
              <a:t>Clay Unit</a:t>
            </a:r>
          </a:p>
        </p:txBody>
      </p:sp>
      <p:sp>
        <p:nvSpPr>
          <p:cNvPr id="15" name="TextBox 12"/>
          <p:cNvSpPr txBox="1">
            <a:spLocks noChangeArrowheads="1"/>
          </p:cNvSpPr>
          <p:nvPr/>
        </p:nvSpPr>
        <p:spPr bwMode="auto">
          <a:xfrm rot="19740000">
            <a:off x="5859451" y="1669910"/>
            <a:ext cx="1582484" cy="3077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defTabSz="508000" eaLnBrk="0" fontAlgn="base" hangingPunct="0">
              <a:spcBef>
                <a:spcPct val="0"/>
              </a:spcBef>
              <a:spcAft>
                <a:spcPct val="0"/>
              </a:spcAft>
              <a:defRPr sz="2400">
                <a:solidFill>
                  <a:schemeClr val="tx1"/>
                </a:solidFill>
                <a:latin typeface="Calibri" charset="0"/>
                <a:ea typeface="ＭＳ Ｐゴシック" charset="0"/>
              </a:defRPr>
            </a:lvl6pPr>
            <a:lvl7pPr marL="2971800" indent="-228600" defTabSz="508000" eaLnBrk="0" fontAlgn="base" hangingPunct="0">
              <a:spcBef>
                <a:spcPct val="0"/>
              </a:spcBef>
              <a:spcAft>
                <a:spcPct val="0"/>
              </a:spcAft>
              <a:defRPr sz="2400">
                <a:solidFill>
                  <a:schemeClr val="tx1"/>
                </a:solidFill>
                <a:latin typeface="Calibri" charset="0"/>
                <a:ea typeface="ＭＳ Ｐゴシック" charset="0"/>
              </a:defRPr>
            </a:lvl7pPr>
            <a:lvl8pPr marL="3429000" indent="-228600" defTabSz="508000" eaLnBrk="0" fontAlgn="base" hangingPunct="0">
              <a:spcBef>
                <a:spcPct val="0"/>
              </a:spcBef>
              <a:spcAft>
                <a:spcPct val="0"/>
              </a:spcAft>
              <a:defRPr sz="2400">
                <a:solidFill>
                  <a:schemeClr val="tx1"/>
                </a:solidFill>
                <a:latin typeface="Calibri" charset="0"/>
                <a:ea typeface="ＭＳ Ｐゴシック" charset="0"/>
              </a:defRPr>
            </a:lvl8pPr>
            <a:lvl9pPr marL="3886200" indent="-228600" defTabSz="5080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400" b="1" dirty="0">
                <a:solidFill>
                  <a:srgbClr val="FFFF00"/>
                </a:solidFill>
                <a:latin typeface="Arial" charset="0"/>
                <a:cs typeface="Arial" charset="0"/>
              </a:rPr>
              <a:t>Clay and Sulfate</a:t>
            </a:r>
          </a:p>
        </p:txBody>
      </p:sp>
      <p:sp>
        <p:nvSpPr>
          <p:cNvPr id="16" name="TextBox 13"/>
          <p:cNvSpPr txBox="1">
            <a:spLocks noChangeArrowheads="1"/>
          </p:cNvSpPr>
          <p:nvPr/>
        </p:nvSpPr>
        <p:spPr bwMode="auto">
          <a:xfrm rot="19740000">
            <a:off x="6678492" y="3200598"/>
            <a:ext cx="1467093"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defTabSz="508000" eaLnBrk="0" fontAlgn="base" hangingPunct="0">
              <a:spcBef>
                <a:spcPct val="0"/>
              </a:spcBef>
              <a:spcAft>
                <a:spcPct val="0"/>
              </a:spcAft>
              <a:defRPr sz="2400">
                <a:solidFill>
                  <a:schemeClr val="tx1"/>
                </a:solidFill>
                <a:latin typeface="Calibri" charset="0"/>
                <a:ea typeface="ＭＳ Ｐゴシック" charset="0"/>
              </a:defRPr>
            </a:lvl6pPr>
            <a:lvl7pPr marL="2971800" indent="-228600" defTabSz="508000" eaLnBrk="0" fontAlgn="base" hangingPunct="0">
              <a:spcBef>
                <a:spcPct val="0"/>
              </a:spcBef>
              <a:spcAft>
                <a:spcPct val="0"/>
              </a:spcAft>
              <a:defRPr sz="2400">
                <a:solidFill>
                  <a:schemeClr val="tx1"/>
                </a:solidFill>
                <a:latin typeface="Calibri" charset="0"/>
                <a:ea typeface="ＭＳ Ｐゴシック" charset="0"/>
              </a:defRPr>
            </a:lvl7pPr>
            <a:lvl8pPr marL="3429000" indent="-228600" defTabSz="508000" eaLnBrk="0" fontAlgn="base" hangingPunct="0">
              <a:spcBef>
                <a:spcPct val="0"/>
              </a:spcBef>
              <a:spcAft>
                <a:spcPct val="0"/>
              </a:spcAft>
              <a:defRPr sz="2400">
                <a:solidFill>
                  <a:schemeClr val="tx1"/>
                </a:solidFill>
                <a:latin typeface="Calibri" charset="0"/>
                <a:ea typeface="ＭＳ Ｐゴシック" charset="0"/>
              </a:defRPr>
            </a:lvl8pPr>
            <a:lvl9pPr marL="3886200" indent="-228600" defTabSz="5080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800" b="1" dirty="0">
                <a:solidFill>
                  <a:srgbClr val="FFFF00"/>
                </a:solidFill>
                <a:latin typeface="Arial" charset="0"/>
                <a:cs typeface="Arial" charset="0"/>
              </a:rPr>
              <a:t>Sulfate Unit</a:t>
            </a:r>
          </a:p>
        </p:txBody>
      </p:sp>
      <p:sp>
        <p:nvSpPr>
          <p:cNvPr id="18" name="TextBox 5"/>
          <p:cNvSpPr txBox="1">
            <a:spLocks noChangeArrowheads="1"/>
          </p:cNvSpPr>
          <p:nvPr/>
        </p:nvSpPr>
        <p:spPr bwMode="auto">
          <a:xfrm>
            <a:off x="7024938" y="4120859"/>
            <a:ext cx="1253770"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defTabSz="508000" eaLnBrk="0" fontAlgn="base" hangingPunct="0">
              <a:spcBef>
                <a:spcPct val="0"/>
              </a:spcBef>
              <a:spcAft>
                <a:spcPct val="0"/>
              </a:spcAft>
              <a:defRPr sz="2400">
                <a:solidFill>
                  <a:schemeClr val="tx1"/>
                </a:solidFill>
                <a:latin typeface="Calibri" charset="0"/>
                <a:ea typeface="ＭＳ Ｐゴシック" charset="0"/>
              </a:defRPr>
            </a:lvl6pPr>
            <a:lvl7pPr marL="2971800" indent="-228600" defTabSz="508000" eaLnBrk="0" fontAlgn="base" hangingPunct="0">
              <a:spcBef>
                <a:spcPct val="0"/>
              </a:spcBef>
              <a:spcAft>
                <a:spcPct val="0"/>
              </a:spcAft>
              <a:defRPr sz="2400">
                <a:solidFill>
                  <a:schemeClr val="tx1"/>
                </a:solidFill>
                <a:latin typeface="Calibri" charset="0"/>
                <a:ea typeface="ＭＳ Ｐゴシック" charset="0"/>
              </a:defRPr>
            </a:lvl7pPr>
            <a:lvl8pPr marL="3429000" indent="-228600" defTabSz="508000" eaLnBrk="0" fontAlgn="base" hangingPunct="0">
              <a:spcBef>
                <a:spcPct val="0"/>
              </a:spcBef>
              <a:spcAft>
                <a:spcPct val="0"/>
              </a:spcAft>
              <a:defRPr sz="2400">
                <a:solidFill>
                  <a:schemeClr val="tx1"/>
                </a:solidFill>
                <a:latin typeface="Calibri" charset="0"/>
                <a:ea typeface="ＭＳ Ｐゴシック" charset="0"/>
              </a:defRPr>
            </a:lvl8pPr>
            <a:lvl9pPr marL="3886200" indent="-228600" defTabSz="5080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800" b="1" dirty="0">
                <a:solidFill>
                  <a:srgbClr val="FFFF00"/>
                </a:solidFill>
                <a:latin typeface="Arial" charset="0"/>
                <a:cs typeface="Arial" charset="0"/>
              </a:rPr>
              <a:t>Stream Channel</a:t>
            </a:r>
          </a:p>
        </p:txBody>
      </p:sp>
      <p:cxnSp>
        <p:nvCxnSpPr>
          <p:cNvPr id="19" name="Straight Arrow Connector 18"/>
          <p:cNvCxnSpPr/>
          <p:nvPr/>
        </p:nvCxnSpPr>
        <p:spPr>
          <a:xfrm flipH="1">
            <a:off x="6391049" y="4504825"/>
            <a:ext cx="485440" cy="226510"/>
          </a:xfrm>
          <a:prstGeom prst="straightConnector1">
            <a:avLst/>
          </a:prstGeom>
          <a:ln w="38100" cmpd="sng">
            <a:solidFill>
              <a:srgbClr val="FFFF00"/>
            </a:solidFill>
            <a:tailEnd type="arrow"/>
          </a:ln>
        </p:spPr>
        <p:style>
          <a:lnRef idx="2">
            <a:schemeClr val="accent1"/>
          </a:lnRef>
          <a:fillRef idx="0">
            <a:schemeClr val="accent1"/>
          </a:fillRef>
          <a:effectRef idx="1">
            <a:schemeClr val="accent1"/>
          </a:effectRef>
          <a:fontRef idx="minor">
            <a:schemeClr val="tx1"/>
          </a:fontRef>
        </p:style>
      </p:cxnSp>
      <p:sp>
        <p:nvSpPr>
          <p:cNvPr id="17" name="TextBox 2"/>
          <p:cNvSpPr txBox="1">
            <a:spLocks noChangeArrowheads="1"/>
          </p:cNvSpPr>
          <p:nvPr/>
        </p:nvSpPr>
        <p:spPr bwMode="auto">
          <a:xfrm rot="19680000">
            <a:off x="3515552" y="769676"/>
            <a:ext cx="2146967"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defTabSz="508000" eaLnBrk="0" fontAlgn="base" hangingPunct="0">
              <a:spcBef>
                <a:spcPct val="0"/>
              </a:spcBef>
              <a:spcAft>
                <a:spcPct val="0"/>
              </a:spcAft>
              <a:defRPr sz="2400">
                <a:solidFill>
                  <a:schemeClr val="tx1"/>
                </a:solidFill>
                <a:latin typeface="Calibri" charset="0"/>
                <a:ea typeface="ＭＳ Ｐゴシック" charset="0"/>
              </a:defRPr>
            </a:lvl6pPr>
            <a:lvl7pPr marL="2971800" indent="-228600" defTabSz="508000" eaLnBrk="0" fontAlgn="base" hangingPunct="0">
              <a:spcBef>
                <a:spcPct val="0"/>
              </a:spcBef>
              <a:spcAft>
                <a:spcPct val="0"/>
              </a:spcAft>
              <a:defRPr sz="2400">
                <a:solidFill>
                  <a:schemeClr val="tx1"/>
                </a:solidFill>
                <a:latin typeface="Calibri" charset="0"/>
                <a:ea typeface="ＭＳ Ｐゴシック" charset="0"/>
              </a:defRPr>
            </a:lvl7pPr>
            <a:lvl8pPr marL="3429000" indent="-228600" defTabSz="508000" eaLnBrk="0" fontAlgn="base" hangingPunct="0">
              <a:spcBef>
                <a:spcPct val="0"/>
              </a:spcBef>
              <a:spcAft>
                <a:spcPct val="0"/>
              </a:spcAft>
              <a:defRPr sz="2400">
                <a:solidFill>
                  <a:schemeClr val="tx1"/>
                </a:solidFill>
                <a:latin typeface="Calibri" charset="0"/>
                <a:ea typeface="ＭＳ Ｐゴシック" charset="0"/>
              </a:defRPr>
            </a:lvl8pPr>
            <a:lvl9pPr marL="3886200" indent="-228600" defTabSz="5080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US" sz="1800" b="1" dirty="0">
                <a:solidFill>
                  <a:srgbClr val="FFFF00"/>
                </a:solidFill>
                <a:latin typeface="Arial" charset="0"/>
                <a:cs typeface="Arial" charset="0"/>
              </a:rPr>
              <a:t>Murray Formation</a:t>
            </a:r>
          </a:p>
        </p:txBody>
      </p:sp>
      <p:sp>
        <p:nvSpPr>
          <p:cNvPr id="20" name="TextBox 19"/>
          <p:cNvSpPr txBox="1"/>
          <p:nvPr/>
        </p:nvSpPr>
        <p:spPr>
          <a:xfrm>
            <a:off x="498859" y="5653503"/>
            <a:ext cx="1507773" cy="246221"/>
          </a:xfrm>
          <a:prstGeom prst="rect">
            <a:avLst/>
          </a:prstGeom>
          <a:noFill/>
        </p:spPr>
        <p:txBody>
          <a:bodyPr wrap="square" rtlCol="0">
            <a:spAutoFit/>
          </a:bodyPr>
          <a:lstStyle/>
          <a:p>
            <a:r>
              <a:rPr lang="en-US" sz="1000" dirty="0">
                <a:solidFill>
                  <a:prstClr val="white">
                    <a:lumMod val="95000"/>
                  </a:prstClr>
                </a:solidFill>
                <a:latin typeface="Calibri"/>
              </a:rPr>
              <a:t>NASA/JPL-Caltech/MSSS</a:t>
            </a:r>
          </a:p>
        </p:txBody>
      </p:sp>
      <p:sp>
        <p:nvSpPr>
          <p:cNvPr id="2" name="Freeform 1"/>
          <p:cNvSpPr/>
          <p:nvPr/>
        </p:nvSpPr>
        <p:spPr>
          <a:xfrm>
            <a:off x="5189517" y="3645724"/>
            <a:ext cx="1603169" cy="2253999"/>
          </a:xfrm>
          <a:custGeom>
            <a:avLst/>
            <a:gdLst>
              <a:gd name="connsiteX0" fmla="*/ 1496291 w 1496291"/>
              <a:gd name="connsiteY0" fmla="*/ 2107870 h 2107870"/>
              <a:gd name="connsiteX1" fmla="*/ 1478478 w 1496291"/>
              <a:gd name="connsiteY1" fmla="*/ 2078181 h 2107870"/>
              <a:gd name="connsiteX2" fmla="*/ 1466602 w 1496291"/>
              <a:gd name="connsiteY2" fmla="*/ 2066306 h 2107870"/>
              <a:gd name="connsiteX3" fmla="*/ 1454727 w 1496291"/>
              <a:gd name="connsiteY3" fmla="*/ 2018805 h 2107870"/>
              <a:gd name="connsiteX4" fmla="*/ 1430977 w 1496291"/>
              <a:gd name="connsiteY4" fmla="*/ 1965366 h 2107870"/>
              <a:gd name="connsiteX5" fmla="*/ 1425039 w 1496291"/>
              <a:gd name="connsiteY5" fmla="*/ 1947553 h 2107870"/>
              <a:gd name="connsiteX6" fmla="*/ 1413164 w 1496291"/>
              <a:gd name="connsiteY6" fmla="*/ 1894114 h 2107870"/>
              <a:gd name="connsiteX7" fmla="*/ 1401288 w 1496291"/>
              <a:gd name="connsiteY7" fmla="*/ 1858488 h 2107870"/>
              <a:gd name="connsiteX8" fmla="*/ 1383475 w 1496291"/>
              <a:gd name="connsiteY8" fmla="*/ 1816924 h 2107870"/>
              <a:gd name="connsiteX9" fmla="*/ 1359725 w 1496291"/>
              <a:gd name="connsiteY9" fmla="*/ 1769423 h 2107870"/>
              <a:gd name="connsiteX10" fmla="*/ 1341912 w 1496291"/>
              <a:gd name="connsiteY10" fmla="*/ 1727859 h 2107870"/>
              <a:gd name="connsiteX11" fmla="*/ 1312223 w 1496291"/>
              <a:gd name="connsiteY11" fmla="*/ 1698171 h 2107870"/>
              <a:gd name="connsiteX12" fmla="*/ 1282535 w 1496291"/>
              <a:gd name="connsiteY12" fmla="*/ 1662545 h 2107870"/>
              <a:gd name="connsiteX13" fmla="*/ 1264722 w 1496291"/>
              <a:gd name="connsiteY13" fmla="*/ 1650670 h 2107870"/>
              <a:gd name="connsiteX14" fmla="*/ 1246909 w 1496291"/>
              <a:gd name="connsiteY14" fmla="*/ 1597231 h 2107870"/>
              <a:gd name="connsiteX15" fmla="*/ 1240971 w 1496291"/>
              <a:gd name="connsiteY15" fmla="*/ 1573480 h 2107870"/>
              <a:gd name="connsiteX16" fmla="*/ 1205345 w 1496291"/>
              <a:gd name="connsiteY16" fmla="*/ 1520041 h 2107870"/>
              <a:gd name="connsiteX17" fmla="*/ 1193470 w 1496291"/>
              <a:gd name="connsiteY17" fmla="*/ 1490353 h 2107870"/>
              <a:gd name="connsiteX18" fmla="*/ 1181595 w 1496291"/>
              <a:gd name="connsiteY18" fmla="*/ 1472540 h 2107870"/>
              <a:gd name="connsiteX19" fmla="*/ 1151906 w 1496291"/>
              <a:gd name="connsiteY19" fmla="*/ 1430976 h 2107870"/>
              <a:gd name="connsiteX20" fmla="*/ 1134093 w 1496291"/>
              <a:gd name="connsiteY20" fmla="*/ 1395350 h 2107870"/>
              <a:gd name="connsiteX21" fmla="*/ 1098467 w 1496291"/>
              <a:gd name="connsiteY21" fmla="*/ 1359724 h 2107870"/>
              <a:gd name="connsiteX22" fmla="*/ 1050966 w 1496291"/>
              <a:gd name="connsiteY22" fmla="*/ 1324098 h 2107870"/>
              <a:gd name="connsiteX23" fmla="*/ 1009402 w 1496291"/>
              <a:gd name="connsiteY23" fmla="*/ 1270659 h 2107870"/>
              <a:gd name="connsiteX24" fmla="*/ 944088 w 1496291"/>
              <a:gd name="connsiteY24" fmla="*/ 1223158 h 2107870"/>
              <a:gd name="connsiteX25" fmla="*/ 896587 w 1496291"/>
              <a:gd name="connsiteY25" fmla="*/ 1181594 h 2107870"/>
              <a:gd name="connsiteX26" fmla="*/ 843148 w 1496291"/>
              <a:gd name="connsiteY26" fmla="*/ 1157844 h 2107870"/>
              <a:gd name="connsiteX27" fmla="*/ 807522 w 1496291"/>
              <a:gd name="connsiteY27" fmla="*/ 1134093 h 2107870"/>
              <a:gd name="connsiteX28" fmla="*/ 789709 w 1496291"/>
              <a:gd name="connsiteY28" fmla="*/ 1122218 h 2107870"/>
              <a:gd name="connsiteX29" fmla="*/ 765958 w 1496291"/>
              <a:gd name="connsiteY29" fmla="*/ 1086592 h 2107870"/>
              <a:gd name="connsiteX30" fmla="*/ 742208 w 1496291"/>
              <a:gd name="connsiteY30" fmla="*/ 1039091 h 2107870"/>
              <a:gd name="connsiteX31" fmla="*/ 665018 w 1496291"/>
              <a:gd name="connsiteY31" fmla="*/ 938150 h 2107870"/>
              <a:gd name="connsiteX32" fmla="*/ 623454 w 1496291"/>
              <a:gd name="connsiteY32" fmla="*/ 884711 h 2107870"/>
              <a:gd name="connsiteX33" fmla="*/ 593766 w 1496291"/>
              <a:gd name="connsiteY33" fmla="*/ 831272 h 2107870"/>
              <a:gd name="connsiteX34" fmla="*/ 581891 w 1496291"/>
              <a:gd name="connsiteY34" fmla="*/ 813459 h 2107870"/>
              <a:gd name="connsiteX35" fmla="*/ 558140 w 1496291"/>
              <a:gd name="connsiteY35" fmla="*/ 754083 h 2107870"/>
              <a:gd name="connsiteX36" fmla="*/ 546265 w 1496291"/>
              <a:gd name="connsiteY36" fmla="*/ 742207 h 2107870"/>
              <a:gd name="connsiteX37" fmla="*/ 516577 w 1496291"/>
              <a:gd name="connsiteY37" fmla="*/ 682831 h 2107870"/>
              <a:gd name="connsiteX38" fmla="*/ 510639 w 1496291"/>
              <a:gd name="connsiteY38" fmla="*/ 665018 h 2107870"/>
              <a:gd name="connsiteX39" fmla="*/ 498764 w 1496291"/>
              <a:gd name="connsiteY39" fmla="*/ 647205 h 2107870"/>
              <a:gd name="connsiteX40" fmla="*/ 480951 w 1496291"/>
              <a:gd name="connsiteY40" fmla="*/ 611579 h 2107870"/>
              <a:gd name="connsiteX41" fmla="*/ 469075 w 1496291"/>
              <a:gd name="connsiteY41" fmla="*/ 570015 h 2107870"/>
              <a:gd name="connsiteX42" fmla="*/ 457200 w 1496291"/>
              <a:gd name="connsiteY42" fmla="*/ 546265 h 2107870"/>
              <a:gd name="connsiteX43" fmla="*/ 397823 w 1496291"/>
              <a:gd name="connsiteY43" fmla="*/ 469075 h 2107870"/>
              <a:gd name="connsiteX44" fmla="*/ 380010 w 1496291"/>
              <a:gd name="connsiteY44" fmla="*/ 421574 h 2107870"/>
              <a:gd name="connsiteX45" fmla="*/ 356260 w 1496291"/>
              <a:gd name="connsiteY45" fmla="*/ 397823 h 2107870"/>
              <a:gd name="connsiteX46" fmla="*/ 344384 w 1496291"/>
              <a:gd name="connsiteY46" fmla="*/ 380010 h 2107870"/>
              <a:gd name="connsiteX47" fmla="*/ 290945 w 1496291"/>
              <a:gd name="connsiteY47" fmla="*/ 314696 h 2107870"/>
              <a:gd name="connsiteX48" fmla="*/ 237506 w 1496291"/>
              <a:gd name="connsiteY48" fmla="*/ 243444 h 2107870"/>
              <a:gd name="connsiteX49" fmla="*/ 201880 w 1496291"/>
              <a:gd name="connsiteY49" fmla="*/ 207818 h 2107870"/>
              <a:gd name="connsiteX50" fmla="*/ 184067 w 1496291"/>
              <a:gd name="connsiteY50" fmla="*/ 166254 h 2107870"/>
              <a:gd name="connsiteX51" fmla="*/ 130628 w 1496291"/>
              <a:gd name="connsiteY51" fmla="*/ 124691 h 2107870"/>
              <a:gd name="connsiteX52" fmla="*/ 118753 w 1496291"/>
              <a:gd name="connsiteY52" fmla="*/ 106878 h 2107870"/>
              <a:gd name="connsiteX53" fmla="*/ 83127 w 1496291"/>
              <a:gd name="connsiteY53" fmla="*/ 83127 h 2107870"/>
              <a:gd name="connsiteX54" fmla="*/ 53439 w 1496291"/>
              <a:gd name="connsiteY54" fmla="*/ 53439 h 2107870"/>
              <a:gd name="connsiteX55" fmla="*/ 23751 w 1496291"/>
              <a:gd name="connsiteY55" fmla="*/ 23750 h 2107870"/>
              <a:gd name="connsiteX56" fmla="*/ 0 w 1496291"/>
              <a:gd name="connsiteY56" fmla="*/ 0 h 2107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496291" h="2107870">
                <a:moveTo>
                  <a:pt x="1496291" y="2107870"/>
                </a:moveTo>
                <a:cubicBezTo>
                  <a:pt x="1490353" y="2097974"/>
                  <a:pt x="1485186" y="2087572"/>
                  <a:pt x="1478478" y="2078181"/>
                </a:cubicBezTo>
                <a:cubicBezTo>
                  <a:pt x="1475224" y="2073626"/>
                  <a:pt x="1468681" y="2071504"/>
                  <a:pt x="1466602" y="2066306"/>
                </a:cubicBezTo>
                <a:cubicBezTo>
                  <a:pt x="1460540" y="2051152"/>
                  <a:pt x="1463780" y="2032385"/>
                  <a:pt x="1454727" y="2018805"/>
                </a:cubicBezTo>
                <a:cubicBezTo>
                  <a:pt x="1435908" y="1990576"/>
                  <a:pt x="1445109" y="2007763"/>
                  <a:pt x="1430977" y="1965366"/>
                </a:cubicBezTo>
                <a:cubicBezTo>
                  <a:pt x="1428998" y="1959428"/>
                  <a:pt x="1426267" y="1953690"/>
                  <a:pt x="1425039" y="1947553"/>
                </a:cubicBezTo>
                <a:cubicBezTo>
                  <a:pt x="1421652" y="1930619"/>
                  <a:pt x="1418191" y="1910872"/>
                  <a:pt x="1413164" y="1894114"/>
                </a:cubicBezTo>
                <a:cubicBezTo>
                  <a:pt x="1409567" y="1882124"/>
                  <a:pt x="1404324" y="1870632"/>
                  <a:pt x="1401288" y="1858488"/>
                </a:cubicBezTo>
                <a:cubicBezTo>
                  <a:pt x="1393620" y="1827814"/>
                  <a:pt x="1399878" y="1841527"/>
                  <a:pt x="1383475" y="1816924"/>
                </a:cubicBezTo>
                <a:cubicBezTo>
                  <a:pt x="1373058" y="1775252"/>
                  <a:pt x="1384957" y="1809793"/>
                  <a:pt x="1359725" y="1769423"/>
                </a:cubicBezTo>
                <a:cubicBezTo>
                  <a:pt x="1328826" y="1719985"/>
                  <a:pt x="1362120" y="1768274"/>
                  <a:pt x="1341912" y="1727859"/>
                </a:cubicBezTo>
                <a:cubicBezTo>
                  <a:pt x="1329472" y="1702978"/>
                  <a:pt x="1332580" y="1715135"/>
                  <a:pt x="1312223" y="1698171"/>
                </a:cubicBezTo>
                <a:cubicBezTo>
                  <a:pt x="1253859" y="1649535"/>
                  <a:pt x="1329241" y="1709251"/>
                  <a:pt x="1282535" y="1662545"/>
                </a:cubicBezTo>
                <a:cubicBezTo>
                  <a:pt x="1277489" y="1657499"/>
                  <a:pt x="1270660" y="1654628"/>
                  <a:pt x="1264722" y="1650670"/>
                </a:cubicBezTo>
                <a:cubicBezTo>
                  <a:pt x="1250497" y="1565322"/>
                  <a:pt x="1269679" y="1650361"/>
                  <a:pt x="1246909" y="1597231"/>
                </a:cubicBezTo>
                <a:cubicBezTo>
                  <a:pt x="1243694" y="1589730"/>
                  <a:pt x="1244840" y="1580665"/>
                  <a:pt x="1240971" y="1573480"/>
                </a:cubicBezTo>
                <a:cubicBezTo>
                  <a:pt x="1230821" y="1554630"/>
                  <a:pt x="1213296" y="1539918"/>
                  <a:pt x="1205345" y="1520041"/>
                </a:cubicBezTo>
                <a:cubicBezTo>
                  <a:pt x="1201387" y="1510145"/>
                  <a:pt x="1198236" y="1499886"/>
                  <a:pt x="1193470" y="1490353"/>
                </a:cubicBezTo>
                <a:cubicBezTo>
                  <a:pt x="1190279" y="1483970"/>
                  <a:pt x="1185743" y="1478347"/>
                  <a:pt x="1181595" y="1472540"/>
                </a:cubicBezTo>
                <a:cubicBezTo>
                  <a:pt x="1173884" y="1461744"/>
                  <a:pt x="1158900" y="1443564"/>
                  <a:pt x="1151906" y="1430976"/>
                </a:cubicBezTo>
                <a:cubicBezTo>
                  <a:pt x="1145458" y="1419370"/>
                  <a:pt x="1142059" y="1405972"/>
                  <a:pt x="1134093" y="1395350"/>
                </a:cubicBezTo>
                <a:cubicBezTo>
                  <a:pt x="1124016" y="1381915"/>
                  <a:pt x="1112441" y="1369040"/>
                  <a:pt x="1098467" y="1359724"/>
                </a:cubicBezTo>
                <a:cubicBezTo>
                  <a:pt x="1086177" y="1351531"/>
                  <a:pt x="1061952" y="1338746"/>
                  <a:pt x="1050966" y="1324098"/>
                </a:cubicBezTo>
                <a:cubicBezTo>
                  <a:pt x="1032472" y="1299439"/>
                  <a:pt x="1031474" y="1288001"/>
                  <a:pt x="1009402" y="1270659"/>
                </a:cubicBezTo>
                <a:cubicBezTo>
                  <a:pt x="988234" y="1254027"/>
                  <a:pt x="964347" y="1240885"/>
                  <a:pt x="944088" y="1223158"/>
                </a:cubicBezTo>
                <a:cubicBezTo>
                  <a:pt x="928254" y="1209303"/>
                  <a:pt x="913707" y="1193823"/>
                  <a:pt x="896587" y="1181594"/>
                </a:cubicBezTo>
                <a:cubicBezTo>
                  <a:pt x="878550" y="1168710"/>
                  <a:pt x="862627" y="1164336"/>
                  <a:pt x="843148" y="1157844"/>
                </a:cubicBezTo>
                <a:lnTo>
                  <a:pt x="807522" y="1134093"/>
                </a:lnTo>
                <a:lnTo>
                  <a:pt x="789709" y="1122218"/>
                </a:lnTo>
                <a:cubicBezTo>
                  <a:pt x="781792" y="1110343"/>
                  <a:pt x="772341" y="1099358"/>
                  <a:pt x="765958" y="1086592"/>
                </a:cubicBezTo>
                <a:cubicBezTo>
                  <a:pt x="758041" y="1070758"/>
                  <a:pt x="752961" y="1053153"/>
                  <a:pt x="742208" y="1039091"/>
                </a:cubicBezTo>
                <a:lnTo>
                  <a:pt x="665018" y="938150"/>
                </a:lnTo>
                <a:cubicBezTo>
                  <a:pt x="651259" y="920263"/>
                  <a:pt x="634413" y="904438"/>
                  <a:pt x="623454" y="884711"/>
                </a:cubicBezTo>
                <a:cubicBezTo>
                  <a:pt x="613558" y="866898"/>
                  <a:pt x="604033" y="848874"/>
                  <a:pt x="593766" y="831272"/>
                </a:cubicBezTo>
                <a:cubicBezTo>
                  <a:pt x="590170" y="825108"/>
                  <a:pt x="584881" y="819938"/>
                  <a:pt x="581891" y="813459"/>
                </a:cubicBezTo>
                <a:cubicBezTo>
                  <a:pt x="572958" y="794104"/>
                  <a:pt x="567673" y="773149"/>
                  <a:pt x="558140" y="754083"/>
                </a:cubicBezTo>
                <a:cubicBezTo>
                  <a:pt x="555636" y="749076"/>
                  <a:pt x="549086" y="747043"/>
                  <a:pt x="546265" y="742207"/>
                </a:cubicBezTo>
                <a:cubicBezTo>
                  <a:pt x="535115" y="723093"/>
                  <a:pt x="523575" y="703823"/>
                  <a:pt x="516577" y="682831"/>
                </a:cubicBezTo>
                <a:cubicBezTo>
                  <a:pt x="514598" y="676893"/>
                  <a:pt x="513438" y="670616"/>
                  <a:pt x="510639" y="665018"/>
                </a:cubicBezTo>
                <a:cubicBezTo>
                  <a:pt x="507448" y="658635"/>
                  <a:pt x="502230" y="653443"/>
                  <a:pt x="498764" y="647205"/>
                </a:cubicBezTo>
                <a:cubicBezTo>
                  <a:pt x="492316" y="635599"/>
                  <a:pt x="486343" y="623712"/>
                  <a:pt x="480951" y="611579"/>
                </a:cubicBezTo>
                <a:cubicBezTo>
                  <a:pt x="469466" y="585739"/>
                  <a:pt x="480398" y="600210"/>
                  <a:pt x="469075" y="570015"/>
                </a:cubicBezTo>
                <a:cubicBezTo>
                  <a:pt x="465967" y="561727"/>
                  <a:pt x="461839" y="553803"/>
                  <a:pt x="457200" y="546265"/>
                </a:cubicBezTo>
                <a:cubicBezTo>
                  <a:pt x="423731" y="491877"/>
                  <a:pt x="432336" y="503588"/>
                  <a:pt x="397823" y="469075"/>
                </a:cubicBezTo>
                <a:cubicBezTo>
                  <a:pt x="393317" y="451047"/>
                  <a:pt x="391656" y="437102"/>
                  <a:pt x="380010" y="421574"/>
                </a:cubicBezTo>
                <a:cubicBezTo>
                  <a:pt x="373292" y="412617"/>
                  <a:pt x="363546" y="406324"/>
                  <a:pt x="356260" y="397823"/>
                </a:cubicBezTo>
                <a:cubicBezTo>
                  <a:pt x="351616" y="392405"/>
                  <a:pt x="348842" y="385583"/>
                  <a:pt x="344384" y="380010"/>
                </a:cubicBezTo>
                <a:cubicBezTo>
                  <a:pt x="260248" y="274841"/>
                  <a:pt x="342522" y="383463"/>
                  <a:pt x="290945" y="314696"/>
                </a:cubicBezTo>
                <a:cubicBezTo>
                  <a:pt x="272188" y="258422"/>
                  <a:pt x="290195" y="292080"/>
                  <a:pt x="237506" y="243444"/>
                </a:cubicBezTo>
                <a:cubicBezTo>
                  <a:pt x="225165" y="232053"/>
                  <a:pt x="201880" y="207818"/>
                  <a:pt x="201880" y="207818"/>
                </a:cubicBezTo>
                <a:cubicBezTo>
                  <a:pt x="198331" y="197170"/>
                  <a:pt x="191406" y="173593"/>
                  <a:pt x="184067" y="166254"/>
                </a:cubicBezTo>
                <a:cubicBezTo>
                  <a:pt x="117869" y="100058"/>
                  <a:pt x="172409" y="174829"/>
                  <a:pt x="130628" y="124691"/>
                </a:cubicBezTo>
                <a:cubicBezTo>
                  <a:pt x="126060" y="119209"/>
                  <a:pt x="124123" y="111577"/>
                  <a:pt x="118753" y="106878"/>
                </a:cubicBezTo>
                <a:cubicBezTo>
                  <a:pt x="108012" y="97479"/>
                  <a:pt x="83127" y="83127"/>
                  <a:pt x="83127" y="83127"/>
                </a:cubicBezTo>
                <a:cubicBezTo>
                  <a:pt x="59376" y="47499"/>
                  <a:pt x="85107" y="81149"/>
                  <a:pt x="53439" y="53439"/>
                </a:cubicBezTo>
                <a:cubicBezTo>
                  <a:pt x="42907" y="44223"/>
                  <a:pt x="33647" y="33646"/>
                  <a:pt x="23751" y="23750"/>
                </a:cubicBezTo>
                <a:lnTo>
                  <a:pt x="0" y="0"/>
                </a:lnTo>
              </a:path>
            </a:pathLst>
          </a:custGeom>
          <a:noFill/>
          <a:ln w="22225">
            <a:solidFill>
              <a:srgbClr val="FFFF00"/>
            </a:solidFill>
            <a:prstDash val="sysDash"/>
            <a:headEnd type="none"/>
            <a:tailEnd type="stealth" w="lg" len="lg"/>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967579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545998" y="0"/>
            <a:ext cx="12277045" cy="6858000"/>
          </a:xfrm>
          <a:prstGeom prst="rect">
            <a:avLst/>
          </a:prstGeom>
        </p:spPr>
      </p:pic>
      <p:sp>
        <p:nvSpPr>
          <p:cNvPr id="2" name="TextBox 1"/>
          <p:cNvSpPr txBox="1"/>
          <p:nvPr/>
        </p:nvSpPr>
        <p:spPr>
          <a:xfrm>
            <a:off x="6068291" y="1186336"/>
            <a:ext cx="1466603" cy="707886"/>
          </a:xfrm>
          <a:prstGeom prst="rect">
            <a:avLst/>
          </a:prstGeom>
          <a:solidFill>
            <a:schemeClr val="tx1"/>
          </a:solidFill>
        </p:spPr>
        <p:txBody>
          <a:bodyPr wrap="square" rtlCol="0">
            <a:spAutoFit/>
          </a:bodyPr>
          <a:lstStyle/>
          <a:p>
            <a:r>
              <a:rPr lang="en-US" sz="2000" b="1" dirty="0" smtClean="0">
                <a:solidFill>
                  <a:srgbClr val="FFFF00"/>
                </a:solidFill>
              </a:rPr>
              <a:t>SuperCam Mast Unit</a:t>
            </a:r>
            <a:endParaRPr lang="en-US" sz="2000" b="1" dirty="0">
              <a:solidFill>
                <a:srgbClr val="FFFF00"/>
              </a:solidFill>
            </a:endParaRPr>
          </a:p>
        </p:txBody>
      </p:sp>
      <p:sp>
        <p:nvSpPr>
          <p:cNvPr id="5" name="TextBox 4"/>
          <p:cNvSpPr txBox="1"/>
          <p:nvPr/>
        </p:nvSpPr>
        <p:spPr>
          <a:xfrm>
            <a:off x="2367149" y="4473822"/>
            <a:ext cx="1290452" cy="707886"/>
          </a:xfrm>
          <a:prstGeom prst="rect">
            <a:avLst/>
          </a:prstGeom>
          <a:solidFill>
            <a:srgbClr val="5F5F5F"/>
          </a:solidFill>
        </p:spPr>
        <p:txBody>
          <a:bodyPr wrap="square" rtlCol="0">
            <a:spAutoFit/>
          </a:bodyPr>
          <a:lstStyle/>
          <a:p>
            <a:r>
              <a:rPr lang="en-US" sz="2000" b="1" dirty="0" smtClean="0">
                <a:solidFill>
                  <a:srgbClr val="FFFF00"/>
                </a:solidFill>
              </a:rPr>
              <a:t>SuperCam Body Unit</a:t>
            </a:r>
            <a:endParaRPr lang="en-US" sz="2000" b="1" dirty="0">
              <a:solidFill>
                <a:srgbClr val="FFFF00"/>
              </a:solidFill>
            </a:endParaRPr>
          </a:p>
        </p:txBody>
      </p:sp>
      <p:sp>
        <p:nvSpPr>
          <p:cNvPr id="3" name="TextBox 2"/>
          <p:cNvSpPr txBox="1"/>
          <p:nvPr/>
        </p:nvSpPr>
        <p:spPr>
          <a:xfrm>
            <a:off x="1368725" y="0"/>
            <a:ext cx="7418716" cy="646331"/>
          </a:xfrm>
          <a:prstGeom prst="rect">
            <a:avLst/>
          </a:prstGeom>
          <a:noFill/>
        </p:spPr>
        <p:txBody>
          <a:bodyPr wrap="square" rtlCol="0">
            <a:spAutoFit/>
          </a:bodyPr>
          <a:lstStyle/>
          <a:p>
            <a:r>
              <a:rPr lang="en-US" sz="3600" dirty="0" smtClean="0">
                <a:solidFill>
                  <a:srgbClr val="FFFF00"/>
                </a:solidFill>
              </a:rPr>
              <a:t>The future – Curiosity’s successor </a:t>
            </a:r>
            <a:endParaRPr lang="en-US" sz="3600" dirty="0">
              <a:solidFill>
                <a:srgbClr val="FFFF00"/>
              </a:solidFill>
            </a:endParaRPr>
          </a:p>
        </p:txBody>
      </p:sp>
    </p:spTree>
    <p:extLst>
      <p:ext uri="{BB962C8B-B14F-4D97-AF65-F5344CB8AC3E}">
        <p14:creationId xmlns:p14="http://schemas.microsoft.com/office/powerpoint/2010/main" val="405542386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56865" y="48791"/>
            <a:ext cx="9010936" cy="6744478"/>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US" sz="2400" dirty="0">
              <a:solidFill>
                <a:srgbClr val="FFFFFF"/>
              </a:solidFill>
            </a:endParaRPr>
          </a:p>
        </p:txBody>
      </p:sp>
      <p:pic>
        <p:nvPicPr>
          <p:cNvPr id="10" name="Picture 9"/>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45764" y="245027"/>
            <a:ext cx="5946533" cy="6352009"/>
          </a:xfrm>
          <a:prstGeom prst="rect">
            <a:avLst/>
          </a:prstGeom>
          <a:ln>
            <a:solidFill>
              <a:srgbClr val="FFFF00"/>
            </a:solidFill>
          </a:ln>
        </p:spPr>
      </p:pic>
      <p:sp>
        <p:nvSpPr>
          <p:cNvPr id="2" name="TextBox 1"/>
          <p:cNvSpPr txBox="1"/>
          <p:nvPr/>
        </p:nvSpPr>
        <p:spPr>
          <a:xfrm>
            <a:off x="6469040" y="414987"/>
            <a:ext cx="2598761" cy="4616648"/>
          </a:xfrm>
          <a:prstGeom prst="rect">
            <a:avLst/>
          </a:prstGeom>
          <a:noFill/>
        </p:spPr>
        <p:txBody>
          <a:bodyPr wrap="square" rtlCol="0">
            <a:spAutoFit/>
          </a:bodyPr>
          <a:lstStyle/>
          <a:p>
            <a:pPr eaLnBrk="0" fontAlgn="base" hangingPunct="0">
              <a:spcBef>
                <a:spcPct val="0"/>
              </a:spcBef>
              <a:spcAft>
                <a:spcPct val="0"/>
              </a:spcAft>
            </a:pPr>
            <a:r>
              <a:rPr lang="en-US" sz="2400" b="1" u="sng" dirty="0">
                <a:solidFill>
                  <a:srgbClr val="FFFF00"/>
                </a:solidFill>
                <a:latin typeface="Times" pitchFamily="18" charset="0"/>
                <a:ea typeface="ＭＳ Ｐゴシック" pitchFamily="34" charset="-128"/>
              </a:rPr>
              <a:t>2020 Rover Plans</a:t>
            </a:r>
            <a:r>
              <a:rPr lang="en-US" sz="2400" b="1" dirty="0">
                <a:solidFill>
                  <a:srgbClr val="FFFF00"/>
                </a:solidFill>
                <a:latin typeface="Times" pitchFamily="18" charset="0"/>
                <a:ea typeface="ＭＳ Ｐゴシック" pitchFamily="34" charset="-128"/>
              </a:rPr>
              <a:t>:</a:t>
            </a:r>
          </a:p>
          <a:p>
            <a:pPr marL="342900" indent="-342900" eaLnBrk="0" fontAlgn="base" hangingPunct="0">
              <a:spcBef>
                <a:spcPts val="1200"/>
              </a:spcBef>
              <a:spcAft>
                <a:spcPct val="0"/>
              </a:spcAft>
              <a:buFont typeface="Arial" panose="020B0604020202020204" pitchFamily="34" charset="0"/>
              <a:buChar char="•"/>
            </a:pPr>
            <a:r>
              <a:rPr lang="en-US" sz="2400" b="1" dirty="0">
                <a:solidFill>
                  <a:srgbClr val="FFFF00"/>
                </a:solidFill>
                <a:latin typeface="Times" pitchFamily="18" charset="0"/>
                <a:ea typeface="ＭＳ Ｐゴシック" pitchFamily="34" charset="-128"/>
              </a:rPr>
              <a:t>Collect samples for future return to Earth</a:t>
            </a:r>
          </a:p>
          <a:p>
            <a:pPr marL="342900" indent="-342900" eaLnBrk="0" fontAlgn="base" hangingPunct="0">
              <a:spcBef>
                <a:spcPts val="1200"/>
              </a:spcBef>
              <a:spcAft>
                <a:spcPct val="0"/>
              </a:spcAft>
              <a:buFont typeface="Arial" panose="020B0604020202020204" pitchFamily="34" charset="0"/>
              <a:buChar char="•"/>
            </a:pPr>
            <a:r>
              <a:rPr lang="en-US" sz="2400" b="1" dirty="0">
                <a:solidFill>
                  <a:srgbClr val="FFFF00"/>
                </a:solidFill>
                <a:latin typeface="Times" pitchFamily="18" charset="0"/>
                <a:ea typeface="ＭＳ Ｐゴシック" pitchFamily="34" charset="-128"/>
              </a:rPr>
              <a:t>Demonstrate production of oxygen for future astronauts</a:t>
            </a:r>
          </a:p>
          <a:p>
            <a:pPr marL="342900" indent="-342900" eaLnBrk="0" fontAlgn="base" hangingPunct="0">
              <a:spcBef>
                <a:spcPts val="1200"/>
              </a:spcBef>
              <a:spcAft>
                <a:spcPct val="0"/>
              </a:spcAft>
              <a:buFont typeface="Arial" panose="020B0604020202020204" pitchFamily="34" charset="0"/>
              <a:buChar char="•"/>
            </a:pPr>
            <a:r>
              <a:rPr lang="en-US" sz="2400" b="1" dirty="0">
                <a:solidFill>
                  <a:srgbClr val="FFFF00"/>
                </a:solidFill>
                <a:latin typeface="Times" pitchFamily="18" charset="0"/>
                <a:ea typeface="ＭＳ Ｐゴシック" pitchFamily="34" charset="-128"/>
              </a:rPr>
              <a:t>Explore a new area of Mars</a:t>
            </a:r>
          </a:p>
        </p:txBody>
      </p:sp>
    </p:spTree>
    <p:extLst>
      <p:ext uri="{BB962C8B-B14F-4D97-AF65-F5344CB8AC3E}">
        <p14:creationId xmlns:p14="http://schemas.microsoft.com/office/powerpoint/2010/main" val="1471255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04433" y="-355600"/>
            <a:ext cx="11925371" cy="7302500"/>
          </a:xfrm>
          <a:prstGeom prst="rect">
            <a:avLst/>
          </a:prstGeom>
        </p:spPr>
      </p:pic>
      <p:sp>
        <p:nvSpPr>
          <p:cNvPr id="2" name="Title 1"/>
          <p:cNvSpPr>
            <a:spLocks noGrp="1"/>
          </p:cNvSpPr>
          <p:nvPr>
            <p:ph type="title"/>
          </p:nvPr>
        </p:nvSpPr>
        <p:spPr/>
        <p:txBody>
          <a:bodyPr/>
          <a:lstStyle/>
          <a:p>
            <a:r>
              <a:rPr lang="en-US"/>
              <a:t>Thank You For Your Attention!</a:t>
            </a:r>
          </a:p>
        </p:txBody>
      </p:sp>
      <p:sp>
        <p:nvSpPr>
          <p:cNvPr id="5" name="TextBox 4"/>
          <p:cNvSpPr txBox="1"/>
          <p:nvPr/>
        </p:nvSpPr>
        <p:spPr>
          <a:xfrm>
            <a:off x="-168774" y="6665406"/>
            <a:ext cx="1772112" cy="276999"/>
          </a:xfrm>
          <a:prstGeom prst="rect">
            <a:avLst/>
          </a:prstGeom>
          <a:noFill/>
        </p:spPr>
        <p:txBody>
          <a:bodyPr wrap="square" rtlCol="0">
            <a:spAutoFit/>
          </a:bodyPr>
          <a:lstStyle/>
          <a:p>
            <a:r>
              <a:rPr lang="en-US" sz="1200" dirty="0">
                <a:solidFill>
                  <a:schemeClr val="bg1"/>
                </a:solidFill>
              </a:rPr>
              <a:t>NASA/JPL-Caltech/MSSS</a:t>
            </a:r>
          </a:p>
        </p:txBody>
      </p:sp>
    </p:spTree>
    <p:extLst>
      <p:ext uri="{BB962C8B-B14F-4D97-AF65-F5344CB8AC3E}">
        <p14:creationId xmlns:p14="http://schemas.microsoft.com/office/powerpoint/2010/main" val="186601494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otalTime>1282</TotalTime>
  <Words>1427</Words>
  <Application>Microsoft Office PowerPoint</Application>
  <PresentationFormat>On-screen Show (4:3)</PresentationFormat>
  <Paragraphs>358</Paragraphs>
  <Slides>42</Slides>
  <Notes>23</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42</vt:i4>
      </vt:variant>
    </vt:vector>
  </HeadingPairs>
  <TitlesOfParts>
    <vt:vector size="53" baseType="lpstr">
      <vt:lpstr>ＭＳ Ｐゴシック</vt:lpstr>
      <vt:lpstr>Arial</vt:lpstr>
      <vt:lpstr>Calibri</vt:lpstr>
      <vt:lpstr>Helvetica</vt:lpstr>
      <vt:lpstr>Lucida Grande</vt:lpstr>
      <vt:lpstr>Tahoma</vt:lpstr>
      <vt:lpstr>Times</vt:lpstr>
      <vt:lpstr>Times New Roman</vt:lpstr>
      <vt:lpstr>Office Theme</vt:lpstr>
      <vt:lpstr>3_Office Theme</vt:lpstr>
      <vt:lpstr>1_Office Theme</vt:lpstr>
      <vt:lpstr>The Exploration of Mars With the ChemCam LIBS Instrument and the Curiosity Rover</vt:lpstr>
      <vt:lpstr>PowerPoint Presentation</vt:lpstr>
      <vt:lpstr>PowerPoint Presentation</vt:lpstr>
      <vt:lpstr>Ancient Features Indicate Abundant, Stable Water</vt:lpstr>
      <vt:lpstr>PowerPoint Presentation</vt:lpstr>
      <vt:lpstr>How to get to Mars with Curiosity?  6 years of construction,  launch November 26, 2011,  8 months travel to Mars,  landing August 6, 2012</vt:lpstr>
      <vt:lpstr>PowerPoint Presentation</vt:lpstr>
      <vt:lpstr>PowerPoint Presentation</vt:lpstr>
      <vt:lpstr>PowerPoint Presentation</vt:lpstr>
      <vt:lpstr>PowerPoint Presentation</vt:lpstr>
      <vt:lpstr>Curiosity at the Kimberley</vt:lpstr>
      <vt:lpstr>Curiosity at the Kimberley</vt:lpstr>
      <vt:lpstr>ChemCam Block Diagram</vt:lpstr>
      <vt:lpstr>ChemCam Block Diagram</vt:lpstr>
      <vt:lpstr>ChemCam Mast Unit: Optical Box</vt:lpstr>
      <vt:lpstr>ChemCam Spectra</vt:lpstr>
      <vt:lpstr>LIBS Sensitivities, ChemCam Configuration</vt:lpstr>
      <vt:lpstr>PowerPoint Presentation</vt:lpstr>
      <vt:lpstr>Long Distance RMI Imaging</vt:lpstr>
      <vt:lpstr>Gale Crater</vt:lpstr>
      <vt:lpstr>PowerPoint Presentation</vt:lpstr>
      <vt:lpstr>Hydrated soil and dust</vt:lpstr>
      <vt:lpstr>Ca-sulfate veins, variable hydration</vt:lpstr>
      <vt:lpstr>Fe-rich cements in sediments</vt:lpstr>
      <vt:lpstr>First manganese-rich minerals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 For Your Attention!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Nathan T. Bridges</dc:creator>
  <cp:lastModifiedBy>Batchelder, Ian H. (LARC-C1)[LITES]</cp:lastModifiedBy>
  <cp:revision>144</cp:revision>
  <dcterms:created xsi:type="dcterms:W3CDTF">2016-08-16T15:21:40Z</dcterms:created>
  <dcterms:modified xsi:type="dcterms:W3CDTF">2016-10-25T16:53:11Z</dcterms:modified>
</cp:coreProperties>
</file>