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6" r:id="rId2"/>
    <p:sldId id="257" r:id="rId3"/>
    <p:sldId id="258" r:id="rId4"/>
    <p:sldId id="259" r:id="rId5"/>
    <p:sldId id="261" r:id="rId6"/>
    <p:sldId id="260" r:id="rId7"/>
    <p:sldId id="262" r:id="rId8"/>
    <p:sldId id="263" r:id="rId9"/>
    <p:sldId id="264" r:id="rId10"/>
    <p:sldId id="265" r:id="rId11"/>
    <p:sldId id="268" r:id="rId12"/>
    <p:sldId id="270" r:id="rId13"/>
    <p:sldId id="271" r:id="rId14"/>
    <p:sldId id="272" r:id="rId15"/>
    <p:sldId id="273" r:id="rId16"/>
    <p:sldId id="274" r:id="rId17"/>
    <p:sldId id="275" r:id="rId18"/>
    <p:sldId id="276" r:id="rId19"/>
    <p:sldId id="277" r:id="rId20"/>
    <p:sldId id="278" r:id="rId21"/>
    <p:sldId id="279" r:id="rId22"/>
    <p:sldId id="280"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12" autoAdjust="0"/>
    <p:restoredTop sz="94643" autoAdjust="0"/>
  </p:normalViewPr>
  <p:slideViewPr>
    <p:cSldViewPr>
      <p:cViewPr varScale="1">
        <p:scale>
          <a:sx n="74" d="100"/>
          <a:sy n="74" d="100"/>
        </p:scale>
        <p:origin x="-96" y="-81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D62AEC6-63A6-4065-8A6A-0F620A1EABE3}" type="datetimeFigureOut">
              <a:rPr lang="en-US" smtClean="0"/>
              <a:pPr/>
              <a:t>12/12/2013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CB1343-7C3B-4511-9290-56B7AA1B3920}" type="slidenum">
              <a:rPr lang="en-US" smtClean="0"/>
              <a:pPr/>
              <a:t>‹#›</a:t>
            </a:fld>
            <a:endParaRPr lang="en-US"/>
          </a:p>
        </p:txBody>
      </p:sp>
    </p:spTree>
    <p:extLst>
      <p:ext uri="{BB962C8B-B14F-4D97-AF65-F5344CB8AC3E}">
        <p14:creationId xmlns:p14="http://schemas.microsoft.com/office/powerpoint/2010/main" val="510558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20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21</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22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4"/>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24504" indent="0" algn="ctr">
              <a:buNone/>
              <a:defRPr>
                <a:solidFill>
                  <a:schemeClr val="tx1">
                    <a:tint val="75000"/>
                  </a:schemeClr>
                </a:solidFill>
              </a:defRPr>
            </a:lvl2pPr>
            <a:lvl3pPr marL="849010" indent="0" algn="ctr">
              <a:buNone/>
              <a:defRPr>
                <a:solidFill>
                  <a:schemeClr val="tx1">
                    <a:tint val="75000"/>
                  </a:schemeClr>
                </a:solidFill>
              </a:defRPr>
            </a:lvl3pPr>
            <a:lvl4pPr marL="1273517" indent="0" algn="ctr">
              <a:buNone/>
              <a:defRPr>
                <a:solidFill>
                  <a:schemeClr val="tx1">
                    <a:tint val="75000"/>
                  </a:schemeClr>
                </a:solidFill>
              </a:defRPr>
            </a:lvl4pPr>
            <a:lvl5pPr marL="1698021" indent="0" algn="ctr">
              <a:buNone/>
              <a:defRPr>
                <a:solidFill>
                  <a:schemeClr val="tx1">
                    <a:tint val="75000"/>
                  </a:schemeClr>
                </a:solidFill>
              </a:defRPr>
            </a:lvl5pPr>
            <a:lvl6pPr marL="2122527" indent="0" algn="ctr">
              <a:buNone/>
              <a:defRPr>
                <a:solidFill>
                  <a:schemeClr val="tx1">
                    <a:tint val="75000"/>
                  </a:schemeClr>
                </a:solidFill>
              </a:defRPr>
            </a:lvl6pPr>
            <a:lvl7pPr marL="2547031" indent="0" algn="ctr">
              <a:buNone/>
              <a:defRPr>
                <a:solidFill>
                  <a:schemeClr val="tx1">
                    <a:tint val="75000"/>
                  </a:schemeClr>
                </a:solidFill>
              </a:defRPr>
            </a:lvl7pPr>
            <a:lvl8pPr marL="2971537" indent="0" algn="ctr">
              <a:buNone/>
              <a:defRPr>
                <a:solidFill>
                  <a:schemeClr val="tx1">
                    <a:tint val="75000"/>
                  </a:schemeClr>
                </a:solidFill>
              </a:defRPr>
            </a:lvl8pPr>
            <a:lvl9pPr marL="3396042"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457200" y="1981200"/>
            <a:ext cx="8229600" cy="414496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3"/>
            <a:ext cx="7772400" cy="1362076"/>
          </a:xfrm>
          <a:prstGeom prst="rect">
            <a:avLst/>
          </a:prstGeom>
        </p:spPr>
        <p:txBody>
          <a:bodyPr anchor="t"/>
          <a:lstStyle>
            <a:lvl1pPr algn="l">
              <a:defRPr sz="3700" b="1" cap="all"/>
            </a:lvl1pPr>
          </a:lstStyle>
          <a:p>
            <a:r>
              <a:rPr lang="en-US" smtClean="0"/>
              <a:t>Click to edit Master title style</a:t>
            </a:r>
            <a:endParaRPr lang="en-US"/>
          </a:p>
        </p:txBody>
      </p:sp>
      <p:sp>
        <p:nvSpPr>
          <p:cNvPr id="3" name="Text Placeholder 2"/>
          <p:cNvSpPr>
            <a:spLocks noGrp="1"/>
          </p:cNvSpPr>
          <p:nvPr>
            <p:ph type="body" idx="1"/>
          </p:nvPr>
        </p:nvSpPr>
        <p:spPr>
          <a:xfrm>
            <a:off x="722314" y="2906717"/>
            <a:ext cx="7772400" cy="1500187"/>
          </a:xfrm>
        </p:spPr>
        <p:txBody>
          <a:bodyPr anchor="b"/>
          <a:lstStyle>
            <a:lvl1pPr marL="0" indent="0">
              <a:buNone/>
              <a:defRPr sz="1900">
                <a:solidFill>
                  <a:schemeClr val="tx1">
                    <a:tint val="75000"/>
                  </a:schemeClr>
                </a:solidFill>
              </a:defRPr>
            </a:lvl1pPr>
            <a:lvl2pPr marL="424504" indent="0">
              <a:buNone/>
              <a:defRPr sz="1700">
                <a:solidFill>
                  <a:schemeClr val="tx1">
                    <a:tint val="75000"/>
                  </a:schemeClr>
                </a:solidFill>
              </a:defRPr>
            </a:lvl2pPr>
            <a:lvl3pPr marL="849010" indent="0">
              <a:buNone/>
              <a:defRPr sz="1500">
                <a:solidFill>
                  <a:schemeClr val="tx1">
                    <a:tint val="75000"/>
                  </a:schemeClr>
                </a:solidFill>
              </a:defRPr>
            </a:lvl3pPr>
            <a:lvl4pPr marL="1273517" indent="0">
              <a:buNone/>
              <a:defRPr sz="1300">
                <a:solidFill>
                  <a:schemeClr val="tx1">
                    <a:tint val="75000"/>
                  </a:schemeClr>
                </a:solidFill>
              </a:defRPr>
            </a:lvl4pPr>
            <a:lvl5pPr marL="1698021" indent="0">
              <a:buNone/>
              <a:defRPr sz="1300">
                <a:solidFill>
                  <a:schemeClr val="tx1">
                    <a:tint val="75000"/>
                  </a:schemeClr>
                </a:solidFill>
              </a:defRPr>
            </a:lvl5pPr>
            <a:lvl6pPr marL="2122527" indent="0">
              <a:buNone/>
              <a:defRPr sz="1300">
                <a:solidFill>
                  <a:schemeClr val="tx1">
                    <a:tint val="75000"/>
                  </a:schemeClr>
                </a:solidFill>
              </a:defRPr>
            </a:lvl6pPr>
            <a:lvl7pPr marL="2547031" indent="0">
              <a:buNone/>
              <a:defRPr sz="1300">
                <a:solidFill>
                  <a:schemeClr val="tx1">
                    <a:tint val="75000"/>
                  </a:schemeClr>
                </a:solidFill>
              </a:defRPr>
            </a:lvl7pPr>
            <a:lvl8pPr marL="2971537" indent="0">
              <a:buNone/>
              <a:defRPr sz="1300">
                <a:solidFill>
                  <a:schemeClr val="tx1">
                    <a:tint val="75000"/>
                  </a:schemeClr>
                </a:solidFill>
              </a:defRPr>
            </a:lvl8pPr>
            <a:lvl9pPr marL="3396042" indent="0">
              <a:buNone/>
              <a:defRPr sz="13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733554"/>
            <a:ext cx="4040188"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457200" y="2373312"/>
            <a:ext cx="4040188"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7" y="1733554"/>
            <a:ext cx="4041774"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4645027" y="2373312"/>
            <a:ext cx="4041774"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ooter Placeholder 7"/>
          <p:cNvSpPr>
            <a:spLocks noGrp="1"/>
          </p:cNvSpPr>
          <p:nvPr>
            <p:ph type="ftr" sz="quarter" idx="11"/>
          </p:nvPr>
        </p:nvSpPr>
        <p:spPr/>
        <p:txBody>
          <a:bodyPr/>
          <a:lstStyle/>
          <a:p>
            <a:endParaRPr lang="en-US"/>
          </a:p>
        </p:txBody>
      </p:sp>
      <p:sp>
        <p:nvSpPr>
          <p:cNvPr id="9" name="Slide Number Placeholder 10"/>
          <p:cNvSpPr>
            <a:spLocks noGrp="1"/>
          </p:cNvSpPr>
          <p:nvPr>
            <p:ph type="sldNum" sz="quarter" idx="12"/>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229600" cy="1143000"/>
          </a:xfrm>
          <a:prstGeom prst="rect">
            <a:avLst/>
          </a:prstGeom>
        </p:spPr>
        <p:txBody>
          <a:bodyPr/>
          <a:lstStyle/>
          <a:p>
            <a:r>
              <a:rPr lang="en-US" dirty="0" smtClean="0"/>
              <a:t>Click to edit Master title style</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4"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0" y="838200"/>
            <a:ext cx="7848599" cy="609600"/>
          </a:xfrm>
          <a:prstGeom prst="rect">
            <a:avLst/>
          </a:prstGeom>
        </p:spPr>
        <p:txBody>
          <a:bodyPr anchor="b"/>
          <a:lstStyle>
            <a:lvl1pPr algn="l">
              <a:defRPr sz="19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1" y="1524000"/>
            <a:ext cx="5111750" cy="4602168"/>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3" y="1435101"/>
            <a:ext cx="3008314" cy="4691064"/>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40"/>
          </a:xfrm>
          <a:prstGeom prst="rect">
            <a:avLst/>
          </a:prstGeom>
        </p:spPr>
        <p:txBody>
          <a:bodyPr anchor="b"/>
          <a:lstStyle>
            <a:lvl1pPr algn="l">
              <a:defRPr sz="1900" b="1"/>
            </a:lvl1pPr>
          </a:lstStyle>
          <a:p>
            <a:r>
              <a:rPr lang="en-US" smtClean="0"/>
              <a:t>Click to edit Master title style</a:t>
            </a:r>
            <a:endParaRPr lang="en-US"/>
          </a:p>
        </p:txBody>
      </p:sp>
      <p:sp>
        <p:nvSpPr>
          <p:cNvPr id="3" name="Picture Placeholder 2"/>
          <p:cNvSpPr>
            <a:spLocks noGrp="1"/>
          </p:cNvSpPr>
          <p:nvPr>
            <p:ph type="pic" idx="1"/>
          </p:nvPr>
        </p:nvSpPr>
        <p:spPr>
          <a:xfrm>
            <a:off x="1792288" y="990599"/>
            <a:ext cx="5486400" cy="3736975"/>
          </a:xfrm>
        </p:spPr>
        <p:txBody>
          <a:bodyPr/>
          <a:lstStyle>
            <a:lvl1pPr marL="0" indent="0">
              <a:buNone/>
              <a:defRPr sz="3000"/>
            </a:lvl1pPr>
            <a:lvl2pPr marL="424504" indent="0">
              <a:buNone/>
              <a:defRPr sz="2600"/>
            </a:lvl2pPr>
            <a:lvl3pPr marL="849010" indent="0">
              <a:buNone/>
              <a:defRPr sz="2200"/>
            </a:lvl3pPr>
            <a:lvl4pPr marL="1273517" indent="0">
              <a:buNone/>
              <a:defRPr sz="1900"/>
            </a:lvl4pPr>
            <a:lvl5pPr marL="1698021" indent="0">
              <a:buNone/>
              <a:defRPr sz="1900"/>
            </a:lvl5pPr>
            <a:lvl6pPr marL="2122527" indent="0">
              <a:buNone/>
              <a:defRPr sz="1900"/>
            </a:lvl6pPr>
            <a:lvl7pPr marL="2547031" indent="0">
              <a:buNone/>
              <a:defRPr sz="1900"/>
            </a:lvl7pPr>
            <a:lvl8pPr marL="2971537" indent="0">
              <a:buNone/>
              <a:defRPr sz="1900"/>
            </a:lvl8pPr>
            <a:lvl9pPr marL="3396042" indent="0">
              <a:buNone/>
              <a:defRPr sz="19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43"/>
            <a:ext cx="5486400" cy="804861"/>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868361"/>
            <a:ext cx="8229600" cy="655639"/>
          </a:xfrm>
          <a:prstGeom prst="rect">
            <a:avLst/>
          </a:prstGeom>
        </p:spPr>
        <p:txBody>
          <a:body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85000">
              <a:schemeClr val="bg1">
                <a:tint val="45000"/>
                <a:shade val="99000"/>
                <a:satMod val="350000"/>
              </a:schemeClr>
            </a:gs>
            <a:gs pos="40000">
              <a:schemeClr val="bg1">
                <a:tint val="45000"/>
                <a:shade val="99000"/>
                <a:satMod val="350000"/>
              </a:schemeClr>
            </a:gs>
            <a:gs pos="100000">
              <a:schemeClr val="bg1">
                <a:shade val="20000"/>
                <a:satMod val="255000"/>
              </a:schemeClr>
            </a:gs>
          </a:gsLst>
          <a:lin ang="16200000" scaled="1"/>
          <a:tileRect/>
        </a:gradFill>
        <a:effectLst/>
      </p:bgPr>
    </p:bg>
    <p:spTree>
      <p:nvGrpSpPr>
        <p:cNvPr id="1" name=""/>
        <p:cNvGrpSpPr/>
        <p:nvPr/>
      </p:nvGrpSpPr>
      <p:grpSpPr>
        <a:xfrm>
          <a:off x="0" y="0"/>
          <a:ext cx="0" cy="0"/>
          <a:chOff x="0" y="0"/>
          <a:chExt cx="0" cy="0"/>
        </a:xfrm>
      </p:grpSpPr>
      <p:sp>
        <p:nvSpPr>
          <p:cNvPr id="12" name="Rectangle 11"/>
          <p:cNvSpPr/>
          <p:nvPr/>
        </p:nvSpPr>
        <p:spPr>
          <a:xfrm>
            <a:off x="0" y="6553200"/>
            <a:ext cx="9144000" cy="304800"/>
          </a:xfrm>
          <a:prstGeom prst="rect">
            <a:avLst/>
          </a:prstGeom>
        </p:spPr>
        <p:style>
          <a:lnRef idx="1">
            <a:schemeClr val="accent1"/>
          </a:lnRef>
          <a:fillRef idx="1002">
            <a:schemeClr val="dk2"/>
          </a:fillRef>
          <a:effectRef idx="1">
            <a:schemeClr val="accent1"/>
          </a:effectRef>
          <a:fontRef idx="minor">
            <a:schemeClr val="dk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84900" tIns="42450" rIns="84900" bIns="4245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8" name="Straight Connector 7"/>
          <p:cNvCxnSpPr/>
          <p:nvPr/>
        </p:nvCxnSpPr>
        <p:spPr>
          <a:xfrm rot="10800000">
            <a:off x="0" y="762000"/>
            <a:ext cx="9144000"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1371600" y="0"/>
            <a:ext cx="8305800" cy="707886"/>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NESC Academy</a:t>
            </a:r>
            <a:r>
              <a:rPr lang="en-US" sz="4000" b="1" cap="all" baseline="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 </a:t>
            </a:r>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Online</a:t>
            </a:r>
          </a:p>
        </p:txBody>
      </p:sp>
      <p:pic>
        <p:nvPicPr>
          <p:cNvPr id="10" name="Picture 9" descr="70564main_nesc_logo.jpg"/>
          <p:cNvPicPr>
            <a:picLocks noChangeAspect="1"/>
          </p:cNvPicPr>
          <p:nvPr/>
        </p:nvPicPr>
        <p:blipFill>
          <a:blip r:embed="rId12" cstate="print"/>
          <a:stretch>
            <a:fillRect/>
          </a:stretch>
        </p:blipFill>
        <p:spPr>
          <a:xfrm>
            <a:off x="0" y="0"/>
            <a:ext cx="1371600" cy="1371600"/>
          </a:xfrm>
          <a:prstGeom prst="rect">
            <a:avLst/>
          </a:prstGeom>
        </p:spPr>
      </p:pic>
      <p:cxnSp>
        <p:nvCxnSpPr>
          <p:cNvPr id="13" name="Straight Connector 12"/>
          <p:cNvCxnSpPr/>
          <p:nvPr/>
        </p:nvCxnSpPr>
        <p:spPr>
          <a:xfrm rot="10800000">
            <a:off x="0" y="6553200"/>
            <a:ext cx="9144000" cy="1"/>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0" y="6581001"/>
            <a:ext cx="9144000" cy="276999"/>
          </a:xfrm>
          <a:prstGeom prst="rect">
            <a:avLst/>
          </a:prstGeom>
          <a:noFill/>
        </p:spPr>
        <p:txBody>
          <a:bodyPr wrap="square" rtlCol="0">
            <a:spAutoFit/>
          </a:bodyPr>
          <a:lstStyle/>
          <a:p>
            <a:pPr algn="ctr"/>
            <a:r>
              <a:rPr lang="en-US" sz="1200" b="1" i="1" dirty="0" smtClean="0">
                <a:latin typeface="+mj-lt"/>
              </a:rPr>
              <a:t>Learning from the Past, Looking to the Future</a:t>
            </a:r>
            <a:endParaRPr lang="en-US" sz="1200" b="1" i="1" dirty="0">
              <a:latin typeface="+mj-lt"/>
            </a:endParaRPr>
          </a:p>
        </p:txBody>
      </p:sp>
      <p:sp>
        <p:nvSpPr>
          <p:cNvPr id="11"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
        <p:nvSpPr>
          <p:cNvPr id="15" name="Footer Placeholder 1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hf hdr="0" ftr="0" dt="0"/>
  <p:txStyles>
    <p:titleStyle>
      <a:lvl1pPr algn="ctr" defTabSz="849010" rtl="0" eaLnBrk="1" latinLnBrk="0" hangingPunct="1">
        <a:spcBef>
          <a:spcPct val="0"/>
        </a:spcBef>
        <a:buNone/>
        <a:defRPr sz="4100" kern="1200">
          <a:solidFill>
            <a:schemeClr val="tx1"/>
          </a:solidFill>
          <a:latin typeface="+mj-lt"/>
          <a:ea typeface="+mj-ea"/>
          <a:cs typeface="+mj-cs"/>
        </a:defRPr>
      </a:lvl1pPr>
    </p:titleStyle>
    <p:bodyStyle>
      <a:lvl1pPr marL="318380" indent="-318380" algn="l" defTabSz="849010"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89822" indent="-265315" algn="l" defTabSz="849010"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1264" indent="-212253" algn="l" defTabSz="84901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85770"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027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3477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5928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8378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08295"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49010" rtl="0" eaLnBrk="1" latinLnBrk="0" hangingPunct="1">
        <a:defRPr sz="1700" kern="1200">
          <a:solidFill>
            <a:schemeClr val="tx1"/>
          </a:solidFill>
          <a:latin typeface="+mn-lt"/>
          <a:ea typeface="+mn-ea"/>
          <a:cs typeface="+mn-cs"/>
        </a:defRPr>
      </a:lvl1pPr>
      <a:lvl2pPr marL="424504" algn="l" defTabSz="849010" rtl="0" eaLnBrk="1" latinLnBrk="0" hangingPunct="1">
        <a:defRPr sz="1700" kern="1200">
          <a:solidFill>
            <a:schemeClr val="tx1"/>
          </a:solidFill>
          <a:latin typeface="+mn-lt"/>
          <a:ea typeface="+mn-ea"/>
          <a:cs typeface="+mn-cs"/>
        </a:defRPr>
      </a:lvl2pPr>
      <a:lvl3pPr marL="849010" algn="l" defTabSz="849010" rtl="0" eaLnBrk="1" latinLnBrk="0" hangingPunct="1">
        <a:defRPr sz="1700" kern="1200">
          <a:solidFill>
            <a:schemeClr val="tx1"/>
          </a:solidFill>
          <a:latin typeface="+mn-lt"/>
          <a:ea typeface="+mn-ea"/>
          <a:cs typeface="+mn-cs"/>
        </a:defRPr>
      </a:lvl3pPr>
      <a:lvl4pPr marL="1273517" algn="l" defTabSz="849010" rtl="0" eaLnBrk="1" latinLnBrk="0" hangingPunct="1">
        <a:defRPr sz="1700" kern="1200">
          <a:solidFill>
            <a:schemeClr val="tx1"/>
          </a:solidFill>
          <a:latin typeface="+mn-lt"/>
          <a:ea typeface="+mn-ea"/>
          <a:cs typeface="+mn-cs"/>
        </a:defRPr>
      </a:lvl4pPr>
      <a:lvl5pPr marL="1698021" algn="l" defTabSz="849010" rtl="0" eaLnBrk="1" latinLnBrk="0" hangingPunct="1">
        <a:defRPr sz="1700" kern="1200">
          <a:solidFill>
            <a:schemeClr val="tx1"/>
          </a:solidFill>
          <a:latin typeface="+mn-lt"/>
          <a:ea typeface="+mn-ea"/>
          <a:cs typeface="+mn-cs"/>
        </a:defRPr>
      </a:lvl5pPr>
      <a:lvl6pPr marL="2122527" algn="l" defTabSz="849010" rtl="0" eaLnBrk="1" latinLnBrk="0" hangingPunct="1">
        <a:defRPr sz="1700" kern="1200">
          <a:solidFill>
            <a:schemeClr val="tx1"/>
          </a:solidFill>
          <a:latin typeface="+mn-lt"/>
          <a:ea typeface="+mn-ea"/>
          <a:cs typeface="+mn-cs"/>
        </a:defRPr>
      </a:lvl6pPr>
      <a:lvl7pPr marL="2547031" algn="l" defTabSz="849010" rtl="0" eaLnBrk="1" latinLnBrk="0" hangingPunct="1">
        <a:defRPr sz="1700" kern="1200">
          <a:solidFill>
            <a:schemeClr val="tx1"/>
          </a:solidFill>
          <a:latin typeface="+mn-lt"/>
          <a:ea typeface="+mn-ea"/>
          <a:cs typeface="+mn-cs"/>
        </a:defRPr>
      </a:lvl7pPr>
      <a:lvl8pPr marL="2971537" algn="l" defTabSz="849010" rtl="0" eaLnBrk="1" latinLnBrk="0" hangingPunct="1">
        <a:defRPr sz="1700" kern="1200">
          <a:solidFill>
            <a:schemeClr val="tx1"/>
          </a:solidFill>
          <a:latin typeface="+mn-lt"/>
          <a:ea typeface="+mn-ea"/>
          <a:cs typeface="+mn-cs"/>
        </a:defRPr>
      </a:lvl8pPr>
      <a:lvl9pPr marL="3396042" algn="l" defTabSz="849010"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4.wmf"/><Relationship Id="rId4" Type="http://schemas.openxmlformats.org/officeDocument/2006/relationships/oleObject" Target="../embeddings/oleObject1.bin"/></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6.wm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5.wmf"/><Relationship Id="rId4" Type="http://schemas.openxmlformats.org/officeDocument/2006/relationships/oleObject" Target="../embeddings/oleObject2.bin"/></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7.wmf"/><Relationship Id="rId4" Type="http://schemas.openxmlformats.org/officeDocument/2006/relationships/oleObject" Target="../embeddings/oleObject4.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8.wmf"/><Relationship Id="rId4" Type="http://schemas.openxmlformats.org/officeDocument/2006/relationships/oleObject" Target="../embeddings/oleObject5.bin"/></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9.wmf"/><Relationship Id="rId4" Type="http://schemas.openxmlformats.org/officeDocument/2006/relationships/oleObject" Target="../embeddings/oleObject6.bin"/></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10.wmf"/><Relationship Id="rId4" Type="http://schemas.openxmlformats.org/officeDocument/2006/relationships/oleObject" Target="../embeddings/oleObject7.bin"/></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image" Target="../media/image11.wmf"/><Relationship Id="rId4" Type="http://schemas.openxmlformats.org/officeDocument/2006/relationships/oleObject" Target="../embeddings/oleObject8.bin"/></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05000" y="4114800"/>
            <a:ext cx="6400800" cy="2057400"/>
          </a:xfrm>
        </p:spPr>
        <p:txBody>
          <a:bodyPr/>
          <a:lstStyle/>
          <a:p>
            <a:r>
              <a:rPr lang="en-US" sz="1600" dirty="0" smtClean="0"/>
              <a:t>James R. (Jim) Beaty, PhD - NASA Langley Research Center</a:t>
            </a:r>
            <a:br>
              <a:rPr lang="en-US" sz="1600" dirty="0" smtClean="0"/>
            </a:br>
            <a:r>
              <a:rPr lang="en-US" sz="1600" dirty="0" smtClean="0"/>
              <a:t>Vehicle Analysis Branch, Systems Analysis &amp; Concepts Directorate</a:t>
            </a:r>
            <a:br>
              <a:rPr lang="en-US" sz="1600" dirty="0" smtClean="0"/>
            </a:br>
            <a:r>
              <a:rPr lang="en-US" sz="1600" dirty="0" smtClean="0"/>
              <a:t/>
            </a:r>
            <a:br>
              <a:rPr lang="en-US" sz="1600" dirty="0" smtClean="0"/>
            </a:br>
            <a:endParaRPr lang="en-US" dirty="0"/>
          </a:p>
        </p:txBody>
      </p:sp>
      <p:sp>
        <p:nvSpPr>
          <p:cNvPr id="4" name="Slide Number Placeholder 3"/>
          <p:cNvSpPr>
            <a:spLocks noGrp="1"/>
          </p:cNvSpPr>
          <p:nvPr>
            <p:ph type="sldNum" sz="quarter" idx="4"/>
          </p:nvPr>
        </p:nvSpPr>
        <p:spPr/>
        <p:txBody>
          <a:bodyPr/>
          <a:lstStyle/>
          <a:p>
            <a:r>
              <a:rPr lang="en-US" dirty="0" smtClean="0"/>
              <a:t>Page: </a:t>
            </a:r>
            <a:fld id="{A8E54F2D-3D2C-43C8-A605-2CA5B98B9581}" type="slidenum">
              <a:rPr lang="en-US" smtClean="0"/>
              <a:pPr/>
              <a:t>1</a:t>
            </a:fld>
            <a:endParaRPr lang="en-US" dirty="0"/>
          </a:p>
        </p:txBody>
      </p:sp>
      <p:sp>
        <p:nvSpPr>
          <p:cNvPr id="5" name="Rectangle 2"/>
          <p:cNvSpPr>
            <a:spLocks noGrp="1" noChangeArrowheads="1"/>
          </p:cNvSpPr>
          <p:nvPr>
            <p:ph type="ctrTitle"/>
          </p:nvPr>
        </p:nvSpPr>
        <p:spPr>
          <a:xfrm>
            <a:off x="304800" y="1371600"/>
            <a:ext cx="8382000" cy="1470024"/>
          </a:xfrm>
        </p:spPr>
        <p:txBody>
          <a:bodyPr/>
          <a:lstStyle/>
          <a:p>
            <a:r>
              <a:rPr lang="en-US" sz="4000" i="0" dirty="0" smtClean="0"/>
              <a:t>Introduction </a:t>
            </a:r>
            <a:r>
              <a:rPr lang="en-US" sz="4000" dirty="0" smtClean="0"/>
              <a:t>to the Theory </a:t>
            </a:r>
            <a:r>
              <a:rPr lang="en-US" sz="4000" i="0" dirty="0" smtClean="0"/>
              <a:t/>
            </a:r>
            <a:br>
              <a:rPr lang="en-US" sz="4000" i="0" dirty="0" smtClean="0"/>
            </a:br>
            <a:r>
              <a:rPr lang="en-US" sz="4000" i="0" dirty="0" smtClean="0"/>
              <a:t>and Application of Quaternions</a:t>
            </a:r>
            <a:br>
              <a:rPr lang="en-US" sz="4000" i="0" dirty="0" smtClean="0"/>
            </a:br>
            <a:r>
              <a:rPr lang="en-US" sz="2000" i="0" dirty="0" smtClean="0"/>
              <a:t>  </a:t>
            </a:r>
            <a:r>
              <a:rPr lang="en-US" sz="2000" dirty="0" smtClean="0"/>
              <a:t> </a:t>
            </a:r>
            <a:br>
              <a:rPr lang="en-US" sz="2000" dirty="0" smtClean="0"/>
            </a:br>
            <a:r>
              <a:rPr lang="en-US" sz="4800" dirty="0" smtClean="0"/>
              <a:t> </a:t>
            </a:r>
            <a:r>
              <a:rPr lang="en-US" sz="3200" b="1" dirty="0" smtClean="0">
                <a:latin typeface="Garamond" pitchFamily="18" charset="0"/>
              </a:rPr>
              <a:t>Part 1 of 2 (“Introduction to Quaternions”)</a:t>
            </a:r>
            <a:endParaRPr lang="en-US" sz="3200" b="1" i="0" dirty="0" smtClean="0"/>
          </a:p>
        </p:txBody>
      </p:sp>
      <p:pic>
        <p:nvPicPr>
          <p:cNvPr id="6" name="Picture 3" descr="C:\Users\jbeaty1\Pictures\KOGDIrectoryPhotoCropped.jpg"/>
          <p:cNvPicPr>
            <a:picLocks noChangeAspect="1" noChangeArrowheads="1"/>
          </p:cNvPicPr>
          <p:nvPr/>
        </p:nvPicPr>
        <p:blipFill>
          <a:blip r:embed="rId2" cstate="print"/>
          <a:srcRect/>
          <a:stretch>
            <a:fillRect/>
          </a:stretch>
        </p:blipFill>
        <p:spPr bwMode="auto">
          <a:xfrm>
            <a:off x="304801" y="4114801"/>
            <a:ext cx="1601480" cy="18288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endParaRPr lang="en-US" dirty="0"/>
          </a:p>
        </p:txBody>
      </p:sp>
      <p:sp>
        <p:nvSpPr>
          <p:cNvPr id="3" name="Content Placeholder 2"/>
          <p:cNvSpPr>
            <a:spLocks noGrp="1"/>
          </p:cNvSpPr>
          <p:nvPr>
            <p:ph idx="1"/>
          </p:nvPr>
        </p:nvSpPr>
        <p:spPr>
          <a:xfrm>
            <a:off x="457200" y="1752600"/>
            <a:ext cx="8229600" cy="4144964"/>
          </a:xfrm>
        </p:spPr>
        <p:txBody>
          <a:bodyPr>
            <a:normAutofit lnSpcReduction="10000"/>
          </a:bodyPr>
          <a:lstStyle/>
          <a:p>
            <a:r>
              <a:rPr lang="en-US" sz="3200" b="1" dirty="0" smtClean="0"/>
              <a:t>Part 1 of 2 – Introduction to Quaternions</a:t>
            </a:r>
          </a:p>
          <a:p>
            <a:pPr lvl="1"/>
            <a:r>
              <a:rPr lang="en-US" sz="2000" dirty="0" smtClean="0"/>
              <a:t>Definition, mathematical pre-requisites, and quaternion properties</a:t>
            </a:r>
          </a:p>
          <a:p>
            <a:pPr lvl="1"/>
            <a:r>
              <a:rPr lang="en-US" sz="2000" dirty="0" smtClean="0"/>
              <a:t>Comparison with Euler angles and direction cosine matrix (DCM)</a:t>
            </a:r>
          </a:p>
          <a:p>
            <a:pPr marL="318380" lvl="1" indent="-318380">
              <a:buFont typeface="Arial" pitchFamily="34" charset="0"/>
              <a:buChar char="•"/>
            </a:pPr>
            <a:r>
              <a:rPr lang="en-US" sz="3200" dirty="0" smtClean="0"/>
              <a:t>Part 2 of 2 - </a:t>
            </a:r>
            <a:r>
              <a:rPr lang="en-US" sz="2800" dirty="0" smtClean="0"/>
              <a:t>Working with quaternions</a:t>
            </a:r>
            <a:endParaRPr lang="en-US" sz="3200" dirty="0" smtClean="0"/>
          </a:p>
          <a:p>
            <a:pPr lvl="1"/>
            <a:r>
              <a:rPr lang="en-US" sz="2000" dirty="0" smtClean="0"/>
              <a:t>How quaternions are used for kinematics </a:t>
            </a:r>
          </a:p>
          <a:p>
            <a:pPr lvl="1"/>
            <a:r>
              <a:rPr lang="en-US" sz="2000" dirty="0" smtClean="0"/>
              <a:t>Defining quaternions for a particular coordinate frame rotation</a:t>
            </a:r>
          </a:p>
          <a:p>
            <a:pPr lvl="1"/>
            <a:r>
              <a:rPr lang="en-US" sz="2000" dirty="0" smtClean="0"/>
              <a:t>Using quaternions for coordinate transformations of vectors</a:t>
            </a:r>
          </a:p>
          <a:p>
            <a:pPr lvl="1"/>
            <a:r>
              <a:rPr lang="en-US" sz="2000" dirty="0" smtClean="0"/>
              <a:t>Calculation of DCM from quaternion, and vice-versa</a:t>
            </a:r>
          </a:p>
          <a:p>
            <a:pPr lvl="1"/>
            <a:r>
              <a:rPr lang="en-US" sz="2000" dirty="0" smtClean="0"/>
              <a:t>Time Propagation of quaternions</a:t>
            </a:r>
          </a:p>
          <a:p>
            <a:pPr lvl="1"/>
            <a:r>
              <a:rPr lang="en-US" sz="2000" dirty="0" smtClean="0"/>
              <a:t>Using quaternions for a single axis rotation to align one coordinate frame with another</a:t>
            </a:r>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2</a:t>
            </a:fld>
            <a:endParaRPr lang="en-US" dirty="0"/>
          </a:p>
        </p:txBody>
      </p:sp>
      <p:sp>
        <p:nvSpPr>
          <p:cNvPr id="5" name="Right Arrow 4"/>
          <p:cNvSpPr/>
          <p:nvPr/>
        </p:nvSpPr>
        <p:spPr>
          <a:xfrm rot="10800000">
            <a:off x="8077200" y="1828800"/>
            <a:ext cx="533399"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are quaternions?</a:t>
            </a:r>
            <a:endParaRPr lang="en-US" dirty="0"/>
          </a:p>
        </p:txBody>
      </p:sp>
      <p:sp>
        <p:nvSpPr>
          <p:cNvPr id="3" name="Content Placeholder 2"/>
          <p:cNvSpPr>
            <a:spLocks noGrp="1"/>
          </p:cNvSpPr>
          <p:nvPr>
            <p:ph idx="1"/>
          </p:nvPr>
        </p:nvSpPr>
        <p:spPr>
          <a:xfrm>
            <a:off x="457200" y="1676400"/>
            <a:ext cx="8229600" cy="4144964"/>
          </a:xfrm>
        </p:spPr>
        <p:txBody>
          <a:bodyPr>
            <a:normAutofit fontScale="92500" lnSpcReduction="10000"/>
          </a:bodyPr>
          <a:lstStyle/>
          <a:p>
            <a:r>
              <a:rPr lang="en-US" sz="1800" dirty="0" smtClean="0"/>
              <a:t>Quaternions are mathematical abstractions</a:t>
            </a:r>
          </a:p>
          <a:p>
            <a:r>
              <a:rPr lang="en-US" sz="1800" dirty="0" smtClean="0"/>
              <a:t>“Invented” or discovered by several mathematicians in nineteenth century, notably Sir William R. Hamilton, a famous British mathematician</a:t>
            </a:r>
          </a:p>
          <a:p>
            <a:r>
              <a:rPr lang="en-US" sz="1800" dirty="0" smtClean="0"/>
              <a:t>In math terms, a quaternion is a type of tensor.  In simple terms, a tensor can be categorized as:</a:t>
            </a:r>
          </a:p>
          <a:p>
            <a:pPr lvl="1"/>
            <a:r>
              <a:rPr lang="en-US" sz="1600" dirty="0" smtClean="0"/>
              <a:t>A rank 0 tensor is a scalar</a:t>
            </a:r>
          </a:p>
          <a:p>
            <a:pPr lvl="2"/>
            <a:r>
              <a:rPr lang="en-US" sz="1400" dirty="0" smtClean="0"/>
              <a:t>Invariant with respect to any particular reference frame</a:t>
            </a:r>
          </a:p>
          <a:p>
            <a:pPr lvl="1"/>
            <a:r>
              <a:rPr lang="en-US" sz="1600" dirty="0" smtClean="0"/>
              <a:t>A rank 1 tensor is a vector</a:t>
            </a:r>
          </a:p>
          <a:p>
            <a:pPr lvl="2"/>
            <a:r>
              <a:rPr lang="en-US" sz="1400" dirty="0" smtClean="0"/>
              <a:t>Dependent on a particular reference frame</a:t>
            </a:r>
          </a:p>
          <a:p>
            <a:pPr lvl="2"/>
            <a:r>
              <a:rPr lang="en-US" sz="1400" dirty="0" smtClean="0"/>
              <a:t>Can be transformed from one frame to another</a:t>
            </a:r>
          </a:p>
          <a:p>
            <a:pPr lvl="2"/>
            <a:r>
              <a:rPr lang="en-US" sz="1400" dirty="0" smtClean="0"/>
              <a:t>Size of the vector (number of elements) is dependent on the application</a:t>
            </a:r>
          </a:p>
          <a:p>
            <a:pPr lvl="1"/>
            <a:r>
              <a:rPr lang="en-US" sz="1600" dirty="0" smtClean="0"/>
              <a:t>A rank 2 tensor is a matrix</a:t>
            </a:r>
          </a:p>
          <a:p>
            <a:pPr lvl="2"/>
            <a:r>
              <a:rPr lang="en-US" sz="1400" dirty="0" smtClean="0"/>
              <a:t>Linear transformation (such as direction cosine matrix) is a rank 2 tensor</a:t>
            </a:r>
          </a:p>
          <a:p>
            <a:pPr lvl="2"/>
            <a:r>
              <a:rPr lang="en-US" sz="1400" dirty="0" smtClean="0"/>
              <a:t>Moment of inertia tensor is a rank 2 tensor</a:t>
            </a:r>
          </a:p>
          <a:p>
            <a:pPr lvl="2"/>
            <a:r>
              <a:rPr lang="en-US" sz="1400" dirty="0" smtClean="0"/>
              <a:t>Size of the matrix (number of rows and columns) is dependent on the application</a:t>
            </a:r>
          </a:p>
          <a:p>
            <a:pPr lvl="1"/>
            <a:r>
              <a:rPr lang="en-US" sz="1600" dirty="0" smtClean="0"/>
              <a:t>A tensor can be covariant, or </a:t>
            </a:r>
            <a:r>
              <a:rPr lang="en-US" sz="1600" dirty="0" err="1" smtClean="0"/>
              <a:t>contravariant</a:t>
            </a:r>
            <a:r>
              <a:rPr lang="en-US" sz="1600" dirty="0" smtClean="0"/>
              <a:t>, depending on what type of transformation law it “obeys”</a:t>
            </a:r>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3</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762000"/>
            <a:ext cx="8229600" cy="1143000"/>
          </a:xfrm>
        </p:spPr>
        <p:txBody>
          <a:bodyPr/>
          <a:lstStyle/>
          <a:p>
            <a:r>
              <a:rPr lang="en-US" dirty="0" smtClean="0"/>
              <a:t>How do quaternions compare with vectors?</a:t>
            </a:r>
            <a:endParaRPr lang="en-US" sz="3200" dirty="0"/>
          </a:p>
        </p:txBody>
      </p:sp>
      <p:sp>
        <p:nvSpPr>
          <p:cNvPr id="3" name="Content Placeholder 2"/>
          <p:cNvSpPr>
            <a:spLocks noGrp="1"/>
          </p:cNvSpPr>
          <p:nvPr>
            <p:ph idx="1"/>
          </p:nvPr>
        </p:nvSpPr>
        <p:spPr/>
        <p:txBody>
          <a:bodyPr/>
          <a:lstStyle/>
          <a:p>
            <a:r>
              <a:rPr lang="en-US" sz="1800" dirty="0" smtClean="0"/>
              <a:t>Like vectors:</a:t>
            </a:r>
          </a:p>
          <a:p>
            <a:pPr lvl="1"/>
            <a:r>
              <a:rPr lang="en-US" sz="2000" dirty="0" smtClean="0"/>
              <a:t>Quaternions are ordered groups of real numbers (although some people represent quaternion mathematical operations with complex number notation)</a:t>
            </a:r>
          </a:p>
          <a:p>
            <a:pPr lvl="1"/>
            <a:r>
              <a:rPr lang="en-US" sz="2000" dirty="0" smtClean="0"/>
              <a:t>Quaternions have mathematical properties with respect to mathematical operations (commutative, associative, etc.)</a:t>
            </a:r>
          </a:p>
          <a:p>
            <a:pPr lvl="1"/>
            <a:r>
              <a:rPr lang="en-US" sz="2000" dirty="0" smtClean="0"/>
              <a:t>Quaternions can be added, subtracted, multiplied, divided (and more!)</a:t>
            </a:r>
          </a:p>
          <a:p>
            <a:r>
              <a:rPr lang="en-US" sz="1800" dirty="0" smtClean="0"/>
              <a:t>Unlike vectors:</a:t>
            </a:r>
          </a:p>
          <a:p>
            <a:pPr lvl="1"/>
            <a:r>
              <a:rPr lang="en-US" sz="2000" dirty="0" smtClean="0"/>
              <a:t>Quaternions have four elements, instead of three</a:t>
            </a:r>
          </a:p>
          <a:p>
            <a:pPr lvl="2"/>
            <a:r>
              <a:rPr lang="en-US" sz="2000" dirty="0" smtClean="0"/>
              <a:t>Actually, vectors aren’t limited to three elements, but in kinematics and dynamics, we usually think of 3-element vectors to represent 3-dimensional motion</a:t>
            </a:r>
          </a:p>
          <a:p>
            <a:pPr>
              <a:buNone/>
            </a:pPr>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4</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762000"/>
            <a:ext cx="8229600" cy="1143000"/>
          </a:xfrm>
        </p:spPr>
        <p:txBody>
          <a:bodyPr/>
          <a:lstStyle/>
          <a:p>
            <a:r>
              <a:rPr lang="en-US" dirty="0" smtClean="0"/>
              <a:t>How are quaternions represented?</a:t>
            </a:r>
            <a:endParaRPr lang="en-US" sz="3200" dirty="0"/>
          </a:p>
        </p:txBody>
      </p:sp>
      <p:sp>
        <p:nvSpPr>
          <p:cNvPr id="3" name="Content Placeholder 2"/>
          <p:cNvSpPr>
            <a:spLocks noGrp="1"/>
          </p:cNvSpPr>
          <p:nvPr>
            <p:ph idx="1"/>
          </p:nvPr>
        </p:nvSpPr>
        <p:spPr/>
        <p:txBody>
          <a:bodyPr/>
          <a:lstStyle/>
          <a:p>
            <a:r>
              <a:rPr lang="en-US" sz="2000" dirty="0" smtClean="0"/>
              <a:t>Usually, quaternions are expressed as a scalar and a 3-element vector:</a:t>
            </a:r>
          </a:p>
          <a:p>
            <a:pPr lvl="1"/>
            <a:r>
              <a:rPr lang="en-US" sz="2000" b="1" u="sng" dirty="0" smtClean="0"/>
              <a:t>q</a:t>
            </a:r>
            <a:r>
              <a:rPr lang="en-US" sz="2000" dirty="0" smtClean="0"/>
              <a:t> = ( s , </a:t>
            </a:r>
            <a:r>
              <a:rPr lang="en-US" sz="2000" b="1" u="sng" dirty="0" smtClean="0"/>
              <a:t>V</a:t>
            </a:r>
            <a:r>
              <a:rPr lang="en-US" sz="2000" dirty="0" smtClean="0"/>
              <a:t> ) = s + x </a:t>
            </a:r>
            <a:r>
              <a:rPr lang="en-US" sz="2000" b="1" i="1" dirty="0" err="1" smtClean="0"/>
              <a:t>i</a:t>
            </a:r>
            <a:r>
              <a:rPr lang="en-US" sz="2000" dirty="0" smtClean="0"/>
              <a:t> + y </a:t>
            </a:r>
            <a:r>
              <a:rPr lang="en-US" sz="2000" b="1" i="1" dirty="0" smtClean="0"/>
              <a:t>j</a:t>
            </a:r>
            <a:r>
              <a:rPr lang="en-US" sz="2000" dirty="0" smtClean="0"/>
              <a:t> + z </a:t>
            </a:r>
            <a:r>
              <a:rPr lang="en-US" sz="2000" b="1" i="1" dirty="0" smtClean="0"/>
              <a:t>k</a:t>
            </a:r>
            <a:r>
              <a:rPr lang="en-US" sz="2000" dirty="0" smtClean="0"/>
              <a:t>    or  =  q</a:t>
            </a:r>
            <a:r>
              <a:rPr lang="en-US" sz="2000" baseline="-25000" dirty="0" smtClean="0"/>
              <a:t>0</a:t>
            </a:r>
            <a:r>
              <a:rPr lang="en-US" sz="2000" dirty="0" smtClean="0"/>
              <a:t> + q</a:t>
            </a:r>
            <a:r>
              <a:rPr lang="en-US" sz="2000" baseline="-25000" dirty="0" smtClean="0"/>
              <a:t>1</a:t>
            </a:r>
            <a:r>
              <a:rPr lang="en-US" sz="2000" dirty="0" smtClean="0"/>
              <a:t> </a:t>
            </a:r>
            <a:r>
              <a:rPr lang="en-US" sz="2000" b="1" i="1" dirty="0" err="1" smtClean="0"/>
              <a:t>i</a:t>
            </a:r>
            <a:r>
              <a:rPr lang="en-US" sz="2000" b="1" i="1" dirty="0" smtClean="0"/>
              <a:t> </a:t>
            </a:r>
            <a:r>
              <a:rPr lang="en-US" sz="2000" dirty="0" smtClean="0"/>
              <a:t>+ q</a:t>
            </a:r>
            <a:r>
              <a:rPr lang="en-US" sz="2000" baseline="-25000" dirty="0" smtClean="0"/>
              <a:t>2</a:t>
            </a:r>
            <a:r>
              <a:rPr lang="en-US" sz="2000" dirty="0" smtClean="0"/>
              <a:t> </a:t>
            </a:r>
            <a:r>
              <a:rPr lang="en-US" sz="2000" b="1" i="1" dirty="0" smtClean="0"/>
              <a:t>j </a:t>
            </a:r>
            <a:r>
              <a:rPr lang="en-US" sz="2000" dirty="0" smtClean="0"/>
              <a:t>+ q</a:t>
            </a:r>
            <a:r>
              <a:rPr lang="en-US" sz="2000" baseline="-25000" dirty="0" smtClean="0"/>
              <a:t>3</a:t>
            </a:r>
            <a:r>
              <a:rPr lang="en-US" sz="2000" dirty="0" smtClean="0"/>
              <a:t> </a:t>
            </a:r>
            <a:r>
              <a:rPr lang="en-US" sz="2000" b="1" i="1" dirty="0" smtClean="0"/>
              <a:t>k</a:t>
            </a:r>
            <a:r>
              <a:rPr lang="en-US" sz="2000" dirty="0" smtClean="0"/>
              <a:t>  , where </a:t>
            </a:r>
          </a:p>
          <a:p>
            <a:pPr lvl="1">
              <a:buNone/>
            </a:pPr>
            <a:r>
              <a:rPr lang="en-US" sz="2000" dirty="0" smtClean="0"/>
              <a:t>	 </a:t>
            </a:r>
            <a:r>
              <a:rPr lang="en-US" sz="2000" b="1" i="1" dirty="0" err="1" smtClean="0"/>
              <a:t>i,j,k</a:t>
            </a:r>
            <a:r>
              <a:rPr lang="en-US" sz="2000" dirty="0" smtClean="0"/>
              <a:t> are basis vectors of some reference frame</a:t>
            </a:r>
          </a:p>
          <a:p>
            <a:pPr lvl="1"/>
            <a:r>
              <a:rPr lang="en-US" sz="2000" dirty="0" smtClean="0"/>
              <a:t>The scalar can represent time or a rotation angle (or anything else!)</a:t>
            </a:r>
          </a:p>
          <a:p>
            <a:pPr lvl="2"/>
            <a:r>
              <a:rPr lang="en-US" sz="2000" dirty="0" smtClean="0"/>
              <a:t>In kinematics use, the scalar part is usually related to a right hand rule rotation angle about the direction specified by the vector part</a:t>
            </a:r>
          </a:p>
          <a:p>
            <a:pPr lvl="2"/>
            <a:r>
              <a:rPr lang="en-US" sz="2000" dirty="0" smtClean="0"/>
              <a:t>In mechanics use, the scalar is usually related to time, and the vector represents position, velocity, or acceleration</a:t>
            </a:r>
          </a:p>
          <a:p>
            <a:r>
              <a:rPr lang="en-US" sz="2000" dirty="0" smtClean="0"/>
              <a:t>Quaternions have virtually unlimited applications</a:t>
            </a:r>
          </a:p>
          <a:p>
            <a:r>
              <a:rPr lang="en-US" sz="2000" dirty="0" smtClean="0"/>
              <a:t>In this presentation, we will concentrate on the kinematics use of quaternions for coordinate transformations, etc.</a:t>
            </a:r>
          </a:p>
          <a:p>
            <a:pPr>
              <a:buNone/>
            </a:pPr>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5</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62000"/>
            <a:ext cx="8229600" cy="1143000"/>
          </a:xfrm>
        </p:spPr>
        <p:txBody>
          <a:bodyPr/>
          <a:lstStyle/>
          <a:p>
            <a:r>
              <a:rPr lang="en-US" sz="4400" dirty="0" smtClean="0"/>
              <a:t>How are quaternions used in kinematics?</a:t>
            </a:r>
            <a:endParaRPr lang="en-US" dirty="0"/>
          </a:p>
        </p:txBody>
      </p:sp>
      <p:sp>
        <p:nvSpPr>
          <p:cNvPr id="3" name="Content Placeholder 2"/>
          <p:cNvSpPr>
            <a:spLocks noGrp="1"/>
          </p:cNvSpPr>
          <p:nvPr>
            <p:ph idx="1"/>
          </p:nvPr>
        </p:nvSpPr>
        <p:spPr>
          <a:xfrm>
            <a:off x="457200" y="1981200"/>
            <a:ext cx="6019800" cy="4144964"/>
          </a:xfrm>
        </p:spPr>
        <p:txBody>
          <a:bodyPr/>
          <a:lstStyle/>
          <a:p>
            <a:pPr lvl="1"/>
            <a:r>
              <a:rPr lang="en-US" sz="1800" b="1" u="sng" dirty="0" smtClean="0"/>
              <a:t>q</a:t>
            </a:r>
            <a:r>
              <a:rPr lang="en-US" sz="1800" dirty="0" smtClean="0"/>
              <a:t> = ( </a:t>
            </a:r>
            <a:r>
              <a:rPr lang="en-US" sz="1800" dirty="0" smtClean="0">
                <a:latin typeface="Symbol" pitchFamily="18" charset="2"/>
              </a:rPr>
              <a:t>q</a:t>
            </a:r>
            <a:r>
              <a:rPr lang="en-US" sz="1800" dirty="0" smtClean="0"/>
              <a:t> , </a:t>
            </a:r>
            <a:r>
              <a:rPr lang="en-US" sz="1800" b="1" u="sng" dirty="0" smtClean="0"/>
              <a:t>V</a:t>
            </a:r>
            <a:r>
              <a:rPr lang="en-US" sz="1800" dirty="0" smtClean="0"/>
              <a:t> )</a:t>
            </a:r>
          </a:p>
          <a:p>
            <a:pPr lvl="1"/>
            <a:r>
              <a:rPr lang="en-US" sz="1800" dirty="0" smtClean="0">
                <a:latin typeface="Symbol" pitchFamily="18" charset="2"/>
              </a:rPr>
              <a:t>q</a:t>
            </a:r>
            <a:r>
              <a:rPr lang="en-US" sz="1800" dirty="0" smtClean="0"/>
              <a:t> is rotation of some object, or reference frame about direction specified by vector, </a:t>
            </a:r>
            <a:r>
              <a:rPr lang="en-US" sz="1800" b="1" u="sng" dirty="0" smtClean="0"/>
              <a:t>V</a:t>
            </a:r>
            <a:endParaRPr lang="en-US" sz="1800" b="1" dirty="0" smtClean="0"/>
          </a:p>
          <a:p>
            <a:pPr lvl="1"/>
            <a:r>
              <a:rPr lang="en-US" sz="1800" dirty="0" smtClean="0"/>
              <a:t>A more common way to express </a:t>
            </a:r>
            <a:r>
              <a:rPr lang="en-US" sz="1800" b="1" u="sng" dirty="0" smtClean="0"/>
              <a:t>q</a:t>
            </a:r>
            <a:r>
              <a:rPr lang="en-US" sz="1800" dirty="0" smtClean="0"/>
              <a:t>:</a:t>
            </a:r>
          </a:p>
          <a:p>
            <a:pPr lvl="1">
              <a:buNone/>
            </a:pPr>
            <a:endParaRPr lang="en-US" sz="1000" dirty="0" smtClean="0"/>
          </a:p>
          <a:p>
            <a:pPr lvl="2">
              <a:buNone/>
            </a:pPr>
            <a:r>
              <a:rPr lang="en-US" sz="1600" b="1" u="sng" dirty="0" smtClean="0"/>
              <a:t>q</a:t>
            </a:r>
            <a:r>
              <a:rPr lang="en-US" sz="1600" dirty="0" smtClean="0"/>
              <a:t> = [ cos(</a:t>
            </a:r>
            <a:r>
              <a:rPr lang="en-US" sz="1600" dirty="0" smtClean="0">
                <a:latin typeface="Symbol" pitchFamily="18" charset="2"/>
              </a:rPr>
              <a:t>q</a:t>
            </a:r>
            <a:r>
              <a:rPr lang="en-US" sz="1600" dirty="0" smtClean="0"/>
              <a:t>/2) , </a:t>
            </a:r>
            <a:r>
              <a:rPr lang="en-US" sz="1600" b="1" u="sng" dirty="0" smtClean="0"/>
              <a:t>n</a:t>
            </a:r>
            <a:r>
              <a:rPr lang="en-US" sz="1600" dirty="0" smtClean="0"/>
              <a:t> sin(</a:t>
            </a:r>
            <a:r>
              <a:rPr lang="en-US" sz="1600" dirty="0" smtClean="0">
                <a:latin typeface="Symbol" pitchFamily="18" charset="2"/>
              </a:rPr>
              <a:t>q</a:t>
            </a:r>
            <a:r>
              <a:rPr lang="en-US" sz="1600" dirty="0" smtClean="0"/>
              <a:t>/2) ]</a:t>
            </a:r>
          </a:p>
          <a:p>
            <a:pPr lvl="2">
              <a:buNone/>
            </a:pPr>
            <a:endParaRPr lang="en-US" sz="1200" u="sng" dirty="0" smtClean="0"/>
          </a:p>
          <a:p>
            <a:pPr lvl="2">
              <a:buNone/>
            </a:pPr>
            <a:r>
              <a:rPr lang="en-US" sz="1600" dirty="0" smtClean="0"/>
              <a:t>where </a:t>
            </a:r>
            <a:r>
              <a:rPr lang="en-US" sz="1600" b="1" u="sng" dirty="0" smtClean="0"/>
              <a:t>n</a:t>
            </a:r>
            <a:r>
              <a:rPr lang="en-US" sz="1600" dirty="0" smtClean="0"/>
              <a:t> is unit vector along </a:t>
            </a:r>
            <a:r>
              <a:rPr lang="en-US" sz="1600" b="1" u="sng" dirty="0" smtClean="0"/>
              <a:t>V</a:t>
            </a:r>
            <a:r>
              <a:rPr lang="en-US" sz="1600" dirty="0" smtClean="0"/>
              <a:t>  ( or,  </a:t>
            </a:r>
            <a:r>
              <a:rPr lang="en-US" sz="1600" b="1" u="sng" dirty="0" smtClean="0"/>
              <a:t>n</a:t>
            </a:r>
            <a:r>
              <a:rPr lang="en-US" sz="1600" dirty="0" smtClean="0"/>
              <a:t> = </a:t>
            </a:r>
            <a:r>
              <a:rPr lang="en-US" sz="1600" b="1" u="sng" dirty="0" smtClean="0"/>
              <a:t>V</a:t>
            </a:r>
            <a:r>
              <a:rPr lang="en-US" sz="1600" dirty="0" smtClean="0"/>
              <a:t> / | </a:t>
            </a:r>
            <a:r>
              <a:rPr lang="en-US" sz="1600" b="1" u="sng" dirty="0" smtClean="0"/>
              <a:t>V</a:t>
            </a:r>
            <a:r>
              <a:rPr lang="en-US" sz="1600" dirty="0" smtClean="0"/>
              <a:t> | )</a:t>
            </a:r>
          </a:p>
          <a:p>
            <a:pPr lvl="2">
              <a:buNone/>
            </a:pPr>
            <a:endParaRPr lang="en-US" sz="1600" dirty="0" smtClean="0"/>
          </a:p>
          <a:p>
            <a:pPr lvl="1"/>
            <a:r>
              <a:rPr lang="en-US" sz="1800" dirty="0" smtClean="0"/>
              <a:t>Latter form is convenient, in that it is a unit quaternion (its magnitude = 1), which simplifies the mathematics</a:t>
            </a:r>
          </a:p>
          <a:p>
            <a:pPr lvl="1"/>
            <a:r>
              <a:rPr lang="en-US" sz="1800" dirty="0" smtClean="0"/>
              <a:t>In the latter form, the elements of the quaternion are also known as the “</a:t>
            </a:r>
            <a:r>
              <a:rPr lang="en-US" sz="1800" b="1" i="1" dirty="0" smtClean="0"/>
              <a:t>Euler parameters</a:t>
            </a:r>
            <a:r>
              <a:rPr lang="en-US" sz="1800" dirty="0" smtClean="0"/>
              <a:t>” which describe the rotation</a:t>
            </a:r>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6</a:t>
            </a:fld>
            <a:endParaRPr lang="en-US" dirty="0"/>
          </a:p>
        </p:txBody>
      </p:sp>
      <p:grpSp>
        <p:nvGrpSpPr>
          <p:cNvPr id="5" name="Group 68"/>
          <p:cNvGrpSpPr>
            <a:grpSpLocks/>
          </p:cNvGrpSpPr>
          <p:nvPr/>
        </p:nvGrpSpPr>
        <p:grpSpPr bwMode="auto">
          <a:xfrm>
            <a:off x="6477000" y="2438400"/>
            <a:ext cx="2432050" cy="3033713"/>
            <a:chOff x="3792" y="1680"/>
            <a:chExt cx="1532" cy="1911"/>
          </a:xfrm>
        </p:grpSpPr>
        <p:sp>
          <p:nvSpPr>
            <p:cNvPr id="6" name="Line 53"/>
            <p:cNvSpPr>
              <a:spLocks noChangeShapeType="1"/>
            </p:cNvSpPr>
            <p:nvPr/>
          </p:nvSpPr>
          <p:spPr bwMode="auto">
            <a:xfrm>
              <a:off x="4330" y="2137"/>
              <a:ext cx="0" cy="816"/>
            </a:xfrm>
            <a:prstGeom prst="line">
              <a:avLst/>
            </a:prstGeom>
            <a:noFill/>
            <a:ln w="28575">
              <a:solidFill>
                <a:schemeClr val="tx1"/>
              </a:solidFill>
              <a:round/>
              <a:headEnd type="triangle" w="med" len="med"/>
              <a:tailEnd/>
            </a:ln>
          </p:spPr>
          <p:txBody>
            <a:bodyPr/>
            <a:lstStyle/>
            <a:p>
              <a:endParaRPr lang="en-US"/>
            </a:p>
          </p:txBody>
        </p:sp>
        <p:sp>
          <p:nvSpPr>
            <p:cNvPr id="7" name="Line 54"/>
            <p:cNvSpPr>
              <a:spLocks noChangeShapeType="1"/>
            </p:cNvSpPr>
            <p:nvPr/>
          </p:nvSpPr>
          <p:spPr bwMode="auto">
            <a:xfrm>
              <a:off x="4330" y="2953"/>
              <a:ext cx="816" cy="0"/>
            </a:xfrm>
            <a:prstGeom prst="line">
              <a:avLst/>
            </a:prstGeom>
            <a:noFill/>
            <a:ln w="28575">
              <a:solidFill>
                <a:schemeClr val="tx1"/>
              </a:solidFill>
              <a:round/>
              <a:headEnd/>
              <a:tailEnd type="triangle" w="med" len="med"/>
            </a:ln>
          </p:spPr>
          <p:txBody>
            <a:bodyPr/>
            <a:lstStyle/>
            <a:p>
              <a:endParaRPr lang="en-US"/>
            </a:p>
          </p:txBody>
        </p:sp>
        <p:sp>
          <p:nvSpPr>
            <p:cNvPr id="8" name="Line 55"/>
            <p:cNvSpPr>
              <a:spLocks noChangeShapeType="1"/>
            </p:cNvSpPr>
            <p:nvPr/>
          </p:nvSpPr>
          <p:spPr bwMode="auto">
            <a:xfrm flipH="1">
              <a:off x="3946" y="2953"/>
              <a:ext cx="384" cy="480"/>
            </a:xfrm>
            <a:prstGeom prst="line">
              <a:avLst/>
            </a:prstGeom>
            <a:noFill/>
            <a:ln w="28575">
              <a:solidFill>
                <a:schemeClr val="tx1"/>
              </a:solidFill>
              <a:round/>
              <a:headEnd/>
              <a:tailEnd type="triangle" w="med" len="med"/>
            </a:ln>
          </p:spPr>
          <p:txBody>
            <a:bodyPr/>
            <a:lstStyle/>
            <a:p>
              <a:endParaRPr lang="en-US"/>
            </a:p>
          </p:txBody>
        </p:sp>
        <p:sp>
          <p:nvSpPr>
            <p:cNvPr id="9" name="Line 56"/>
            <p:cNvSpPr>
              <a:spLocks noChangeShapeType="1"/>
            </p:cNvSpPr>
            <p:nvPr/>
          </p:nvSpPr>
          <p:spPr bwMode="auto">
            <a:xfrm flipV="1">
              <a:off x="4330" y="1897"/>
              <a:ext cx="384" cy="1056"/>
            </a:xfrm>
            <a:prstGeom prst="line">
              <a:avLst/>
            </a:prstGeom>
            <a:noFill/>
            <a:ln w="38100">
              <a:solidFill>
                <a:schemeClr val="tx1"/>
              </a:solidFill>
              <a:round/>
              <a:headEnd/>
              <a:tailEnd type="triangle" w="med" len="med"/>
            </a:ln>
          </p:spPr>
          <p:txBody>
            <a:bodyPr/>
            <a:lstStyle/>
            <a:p>
              <a:endParaRPr lang="en-US"/>
            </a:p>
          </p:txBody>
        </p:sp>
        <p:sp>
          <p:nvSpPr>
            <p:cNvPr id="10" name="Text Box 57"/>
            <p:cNvSpPr txBox="1">
              <a:spLocks noChangeArrowheads="1"/>
            </p:cNvSpPr>
            <p:nvPr/>
          </p:nvSpPr>
          <p:spPr bwMode="auto">
            <a:xfrm>
              <a:off x="3792" y="3360"/>
              <a:ext cx="188" cy="231"/>
            </a:xfrm>
            <a:prstGeom prst="rect">
              <a:avLst/>
            </a:prstGeom>
            <a:noFill/>
            <a:ln w="9525">
              <a:noFill/>
              <a:miter lim="800000"/>
              <a:headEnd/>
              <a:tailEnd/>
            </a:ln>
          </p:spPr>
          <p:txBody>
            <a:bodyPr wrap="none">
              <a:spAutoFit/>
            </a:bodyPr>
            <a:lstStyle/>
            <a:p>
              <a:r>
                <a:rPr lang="en-US"/>
                <a:t>x</a:t>
              </a:r>
            </a:p>
          </p:txBody>
        </p:sp>
        <p:sp>
          <p:nvSpPr>
            <p:cNvPr id="11" name="Text Box 58"/>
            <p:cNvSpPr txBox="1">
              <a:spLocks noChangeArrowheads="1"/>
            </p:cNvSpPr>
            <p:nvPr/>
          </p:nvSpPr>
          <p:spPr bwMode="auto">
            <a:xfrm>
              <a:off x="5136" y="2832"/>
              <a:ext cx="188" cy="231"/>
            </a:xfrm>
            <a:prstGeom prst="rect">
              <a:avLst/>
            </a:prstGeom>
            <a:noFill/>
            <a:ln w="9525">
              <a:noFill/>
              <a:miter lim="800000"/>
              <a:headEnd/>
              <a:tailEnd/>
            </a:ln>
          </p:spPr>
          <p:txBody>
            <a:bodyPr wrap="none">
              <a:spAutoFit/>
            </a:bodyPr>
            <a:lstStyle/>
            <a:p>
              <a:r>
                <a:rPr lang="en-US"/>
                <a:t>y</a:t>
              </a:r>
            </a:p>
          </p:txBody>
        </p:sp>
        <p:sp>
          <p:nvSpPr>
            <p:cNvPr id="12" name="Text Box 59"/>
            <p:cNvSpPr txBox="1">
              <a:spLocks noChangeArrowheads="1"/>
            </p:cNvSpPr>
            <p:nvPr/>
          </p:nvSpPr>
          <p:spPr bwMode="auto">
            <a:xfrm>
              <a:off x="4176" y="1920"/>
              <a:ext cx="188" cy="231"/>
            </a:xfrm>
            <a:prstGeom prst="rect">
              <a:avLst/>
            </a:prstGeom>
            <a:noFill/>
            <a:ln w="9525">
              <a:noFill/>
              <a:miter lim="800000"/>
              <a:headEnd/>
              <a:tailEnd/>
            </a:ln>
          </p:spPr>
          <p:txBody>
            <a:bodyPr wrap="none">
              <a:spAutoFit/>
            </a:bodyPr>
            <a:lstStyle/>
            <a:p>
              <a:r>
                <a:rPr lang="en-US"/>
                <a:t>z</a:t>
              </a:r>
            </a:p>
          </p:txBody>
        </p:sp>
        <p:sp>
          <p:nvSpPr>
            <p:cNvPr id="13" name="Line 60"/>
            <p:cNvSpPr>
              <a:spLocks noChangeShapeType="1"/>
            </p:cNvSpPr>
            <p:nvPr/>
          </p:nvSpPr>
          <p:spPr bwMode="auto">
            <a:xfrm>
              <a:off x="4714" y="1945"/>
              <a:ext cx="0" cy="1200"/>
            </a:xfrm>
            <a:prstGeom prst="line">
              <a:avLst/>
            </a:prstGeom>
            <a:noFill/>
            <a:ln w="9525">
              <a:solidFill>
                <a:schemeClr val="tx1"/>
              </a:solidFill>
              <a:prstDash val="dash"/>
              <a:round/>
              <a:headEnd/>
              <a:tailEnd/>
            </a:ln>
          </p:spPr>
          <p:txBody>
            <a:bodyPr/>
            <a:lstStyle/>
            <a:p>
              <a:endParaRPr lang="en-US"/>
            </a:p>
          </p:txBody>
        </p:sp>
        <p:sp>
          <p:nvSpPr>
            <p:cNvPr id="14" name="Line 61"/>
            <p:cNvSpPr>
              <a:spLocks noChangeShapeType="1"/>
            </p:cNvSpPr>
            <p:nvPr/>
          </p:nvSpPr>
          <p:spPr bwMode="auto">
            <a:xfrm>
              <a:off x="4186" y="3145"/>
              <a:ext cx="528" cy="0"/>
            </a:xfrm>
            <a:prstGeom prst="line">
              <a:avLst/>
            </a:prstGeom>
            <a:noFill/>
            <a:ln w="9525">
              <a:solidFill>
                <a:schemeClr val="tx1"/>
              </a:solidFill>
              <a:prstDash val="dash"/>
              <a:round/>
              <a:headEnd/>
              <a:tailEnd/>
            </a:ln>
          </p:spPr>
          <p:txBody>
            <a:bodyPr/>
            <a:lstStyle/>
            <a:p>
              <a:endParaRPr lang="en-US"/>
            </a:p>
          </p:txBody>
        </p:sp>
        <p:sp>
          <p:nvSpPr>
            <p:cNvPr id="15" name="Line 62"/>
            <p:cNvSpPr>
              <a:spLocks noChangeShapeType="1"/>
            </p:cNvSpPr>
            <p:nvPr/>
          </p:nvSpPr>
          <p:spPr bwMode="auto">
            <a:xfrm flipH="1">
              <a:off x="4711" y="2953"/>
              <a:ext cx="154" cy="192"/>
            </a:xfrm>
            <a:prstGeom prst="line">
              <a:avLst/>
            </a:prstGeom>
            <a:noFill/>
            <a:ln w="12700">
              <a:solidFill>
                <a:schemeClr val="tx1"/>
              </a:solidFill>
              <a:prstDash val="dash"/>
              <a:round/>
              <a:headEnd/>
              <a:tailEnd/>
            </a:ln>
          </p:spPr>
          <p:txBody>
            <a:bodyPr/>
            <a:lstStyle/>
            <a:p>
              <a:endParaRPr lang="en-US"/>
            </a:p>
          </p:txBody>
        </p:sp>
        <p:sp>
          <p:nvSpPr>
            <p:cNvPr id="16" name="AutoShape 63"/>
            <p:cNvSpPr>
              <a:spLocks noChangeArrowheads="1"/>
            </p:cNvSpPr>
            <p:nvPr/>
          </p:nvSpPr>
          <p:spPr bwMode="auto">
            <a:xfrm>
              <a:off x="4488" y="2233"/>
              <a:ext cx="144" cy="144"/>
            </a:xfrm>
            <a:prstGeom prst="curvedRightArrow">
              <a:avLst>
                <a:gd name="adj1" fmla="val 20000"/>
                <a:gd name="adj2" fmla="val 40000"/>
                <a:gd name="adj3" fmla="val 33333"/>
              </a:avLst>
            </a:prstGeom>
            <a:solidFill>
              <a:schemeClr val="accent1"/>
            </a:solidFill>
            <a:ln w="9525">
              <a:solidFill>
                <a:schemeClr val="tx1"/>
              </a:solidFill>
              <a:miter lim="800000"/>
              <a:headEnd/>
              <a:tailEnd/>
            </a:ln>
          </p:spPr>
          <p:txBody>
            <a:bodyPr wrap="none" anchor="ctr"/>
            <a:lstStyle/>
            <a:p>
              <a:endParaRPr lang="en-US"/>
            </a:p>
          </p:txBody>
        </p:sp>
        <p:sp>
          <p:nvSpPr>
            <p:cNvPr id="17" name="Text Box 64"/>
            <p:cNvSpPr txBox="1">
              <a:spLocks noChangeArrowheads="1"/>
            </p:cNvSpPr>
            <p:nvPr/>
          </p:nvSpPr>
          <p:spPr bwMode="auto">
            <a:xfrm>
              <a:off x="4368" y="2014"/>
              <a:ext cx="191" cy="231"/>
            </a:xfrm>
            <a:prstGeom prst="rect">
              <a:avLst/>
            </a:prstGeom>
            <a:noFill/>
            <a:ln w="9525">
              <a:noFill/>
              <a:miter lim="800000"/>
              <a:headEnd/>
              <a:tailEnd/>
            </a:ln>
          </p:spPr>
          <p:txBody>
            <a:bodyPr wrap="none">
              <a:spAutoFit/>
            </a:bodyPr>
            <a:lstStyle/>
            <a:p>
              <a:r>
                <a:rPr lang="en-US">
                  <a:latin typeface="Symbol" pitchFamily="18" charset="2"/>
                </a:rPr>
                <a:t>q</a:t>
              </a:r>
            </a:p>
          </p:txBody>
        </p:sp>
        <p:sp>
          <p:nvSpPr>
            <p:cNvPr id="18" name="Text Box 65"/>
            <p:cNvSpPr txBox="1">
              <a:spLocks noChangeArrowheads="1"/>
            </p:cNvSpPr>
            <p:nvPr/>
          </p:nvSpPr>
          <p:spPr bwMode="auto">
            <a:xfrm>
              <a:off x="4656" y="1680"/>
              <a:ext cx="212" cy="231"/>
            </a:xfrm>
            <a:prstGeom prst="rect">
              <a:avLst/>
            </a:prstGeom>
            <a:noFill/>
            <a:ln w="9525">
              <a:noFill/>
              <a:miter lim="800000"/>
              <a:headEnd/>
              <a:tailEnd/>
            </a:ln>
          </p:spPr>
          <p:txBody>
            <a:bodyPr wrap="none">
              <a:spAutoFit/>
            </a:bodyPr>
            <a:lstStyle/>
            <a:p>
              <a:r>
                <a:rPr lang="en-US" b="1" u="sng"/>
                <a:t>V</a:t>
              </a:r>
            </a:p>
          </p:txBody>
        </p:sp>
        <p:sp>
          <p:nvSpPr>
            <p:cNvPr id="19" name="Line 66"/>
            <p:cNvSpPr>
              <a:spLocks noChangeShapeType="1"/>
            </p:cNvSpPr>
            <p:nvPr/>
          </p:nvSpPr>
          <p:spPr bwMode="auto">
            <a:xfrm flipV="1">
              <a:off x="4343" y="2660"/>
              <a:ext cx="96" cy="265"/>
            </a:xfrm>
            <a:prstGeom prst="line">
              <a:avLst/>
            </a:prstGeom>
            <a:noFill/>
            <a:ln w="38100">
              <a:solidFill>
                <a:schemeClr val="tx1"/>
              </a:solidFill>
              <a:round/>
              <a:headEnd/>
              <a:tailEnd type="triangle" w="med" len="med"/>
            </a:ln>
          </p:spPr>
          <p:txBody>
            <a:bodyPr/>
            <a:lstStyle/>
            <a:p>
              <a:endParaRPr lang="en-US"/>
            </a:p>
          </p:txBody>
        </p:sp>
        <p:sp>
          <p:nvSpPr>
            <p:cNvPr id="20" name="Text Box 67"/>
            <p:cNvSpPr txBox="1">
              <a:spLocks noChangeArrowheads="1"/>
            </p:cNvSpPr>
            <p:nvPr/>
          </p:nvSpPr>
          <p:spPr bwMode="auto">
            <a:xfrm>
              <a:off x="4406" y="2567"/>
              <a:ext cx="204" cy="231"/>
            </a:xfrm>
            <a:prstGeom prst="rect">
              <a:avLst/>
            </a:prstGeom>
            <a:noFill/>
            <a:ln w="9525">
              <a:noFill/>
              <a:miter lim="800000"/>
              <a:headEnd/>
              <a:tailEnd/>
            </a:ln>
          </p:spPr>
          <p:txBody>
            <a:bodyPr wrap="none">
              <a:spAutoFit/>
            </a:bodyPr>
            <a:lstStyle/>
            <a:p>
              <a:r>
                <a:rPr lang="en-US" b="1" u="sng"/>
                <a:t>n</a:t>
              </a:r>
            </a:p>
          </p:txBody>
        </p:sp>
      </p:gr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838200"/>
            <a:ext cx="8229600" cy="1143000"/>
          </a:xfrm>
        </p:spPr>
        <p:txBody>
          <a:bodyPr/>
          <a:lstStyle/>
          <a:p>
            <a:r>
              <a:rPr lang="en-US" sz="4400" dirty="0" smtClean="0"/>
              <a:t>Addition / Subtraction Properties of Quaternions</a:t>
            </a:r>
            <a:endParaRPr lang="en-US" dirty="0"/>
          </a:p>
        </p:txBody>
      </p:sp>
      <p:sp>
        <p:nvSpPr>
          <p:cNvPr id="3" name="Content Placeholder 2"/>
          <p:cNvSpPr>
            <a:spLocks noGrp="1"/>
          </p:cNvSpPr>
          <p:nvPr>
            <p:ph idx="1"/>
          </p:nvPr>
        </p:nvSpPr>
        <p:spPr>
          <a:xfrm>
            <a:off x="457200" y="2286000"/>
            <a:ext cx="8229600" cy="4144964"/>
          </a:xfrm>
        </p:spPr>
        <p:txBody>
          <a:bodyPr/>
          <a:lstStyle/>
          <a:p>
            <a:r>
              <a:rPr lang="en-US" sz="1800" dirty="0" smtClean="0"/>
              <a:t>Quaternion addition / subtraction</a:t>
            </a:r>
          </a:p>
          <a:p>
            <a:pPr lvl="1"/>
            <a:r>
              <a:rPr lang="en-US" sz="1800" dirty="0" smtClean="0"/>
              <a:t>If </a:t>
            </a:r>
            <a:r>
              <a:rPr lang="en-US" sz="1800" b="1" u="sng" dirty="0" smtClean="0"/>
              <a:t>q</a:t>
            </a:r>
            <a:r>
              <a:rPr lang="en-US" sz="1800" baseline="-25000" dirty="0" smtClean="0"/>
              <a:t>1</a:t>
            </a:r>
            <a:r>
              <a:rPr lang="en-US" sz="1800" dirty="0" smtClean="0"/>
              <a:t> = ( s</a:t>
            </a:r>
            <a:r>
              <a:rPr lang="en-US" sz="1800" baseline="-25000" dirty="0" smtClean="0"/>
              <a:t>1</a:t>
            </a:r>
            <a:r>
              <a:rPr lang="en-US" sz="1800" dirty="0" smtClean="0"/>
              <a:t> , </a:t>
            </a:r>
            <a:r>
              <a:rPr lang="en-US" sz="1800" b="1" u="sng" dirty="0" smtClean="0"/>
              <a:t>V</a:t>
            </a:r>
            <a:r>
              <a:rPr lang="en-US" sz="1800" baseline="-25000" dirty="0" smtClean="0"/>
              <a:t>1</a:t>
            </a:r>
            <a:r>
              <a:rPr lang="en-US" sz="1800" dirty="0" smtClean="0"/>
              <a:t> ) and </a:t>
            </a:r>
            <a:r>
              <a:rPr lang="en-US" sz="1800" b="1" u="sng" dirty="0" smtClean="0"/>
              <a:t>q</a:t>
            </a:r>
            <a:r>
              <a:rPr lang="en-US" sz="1800" baseline="-25000" dirty="0" smtClean="0"/>
              <a:t>2 </a:t>
            </a:r>
            <a:r>
              <a:rPr lang="en-US" sz="1800" dirty="0" smtClean="0"/>
              <a:t>= ( s</a:t>
            </a:r>
            <a:r>
              <a:rPr lang="en-US" sz="1800" baseline="-25000" dirty="0" smtClean="0"/>
              <a:t>2</a:t>
            </a:r>
            <a:r>
              <a:rPr lang="en-US" sz="1800" dirty="0" smtClean="0"/>
              <a:t> , </a:t>
            </a:r>
            <a:r>
              <a:rPr lang="en-US" sz="1800" b="1" u="sng" dirty="0" smtClean="0"/>
              <a:t>V</a:t>
            </a:r>
            <a:r>
              <a:rPr lang="en-US" sz="1800" baseline="-25000" dirty="0" smtClean="0"/>
              <a:t>2</a:t>
            </a:r>
            <a:r>
              <a:rPr lang="en-US" sz="1800" dirty="0" smtClean="0"/>
              <a:t> )</a:t>
            </a:r>
          </a:p>
          <a:p>
            <a:pPr lvl="1"/>
            <a:r>
              <a:rPr lang="en-US" sz="1800" b="1" u="sng" dirty="0" smtClean="0"/>
              <a:t>q</a:t>
            </a:r>
            <a:r>
              <a:rPr lang="en-US" sz="1800" baseline="-25000" dirty="0" smtClean="0"/>
              <a:t>1</a:t>
            </a:r>
            <a:r>
              <a:rPr lang="en-US" sz="1800" dirty="0" smtClean="0"/>
              <a:t> + </a:t>
            </a:r>
            <a:r>
              <a:rPr lang="en-US" sz="1800" b="1" u="sng" dirty="0" smtClean="0"/>
              <a:t>q</a:t>
            </a:r>
            <a:r>
              <a:rPr lang="en-US" sz="1800" baseline="-25000" dirty="0" smtClean="0"/>
              <a:t>2</a:t>
            </a:r>
            <a:r>
              <a:rPr lang="en-US" sz="1800" dirty="0" smtClean="0"/>
              <a:t> = ( ( s</a:t>
            </a:r>
            <a:r>
              <a:rPr lang="en-US" sz="1800" baseline="-25000" dirty="0" smtClean="0"/>
              <a:t>1</a:t>
            </a:r>
            <a:r>
              <a:rPr lang="en-US" sz="1800" dirty="0" smtClean="0"/>
              <a:t> + s</a:t>
            </a:r>
            <a:r>
              <a:rPr lang="en-US" sz="1800" baseline="-25000" dirty="0" smtClean="0"/>
              <a:t>2</a:t>
            </a:r>
            <a:r>
              <a:rPr lang="en-US" sz="1800" dirty="0" smtClean="0"/>
              <a:t> ) , ( </a:t>
            </a:r>
            <a:r>
              <a:rPr lang="en-US" sz="1800" b="1" u="sng" dirty="0" smtClean="0"/>
              <a:t>V</a:t>
            </a:r>
            <a:r>
              <a:rPr lang="en-US" sz="1800" baseline="-25000" dirty="0" smtClean="0"/>
              <a:t>1</a:t>
            </a:r>
            <a:r>
              <a:rPr lang="en-US" sz="1800" dirty="0" smtClean="0"/>
              <a:t> + </a:t>
            </a:r>
            <a:r>
              <a:rPr lang="en-US" sz="1800" b="1" u="sng" dirty="0" smtClean="0"/>
              <a:t>V</a:t>
            </a:r>
            <a:r>
              <a:rPr lang="en-US" sz="1800" baseline="-25000" dirty="0" smtClean="0"/>
              <a:t>2</a:t>
            </a:r>
            <a:r>
              <a:rPr lang="en-US" sz="1800" dirty="0" smtClean="0"/>
              <a:t> ) )</a:t>
            </a:r>
          </a:p>
          <a:p>
            <a:pPr lvl="1"/>
            <a:r>
              <a:rPr lang="en-US" sz="1800" b="1" u="sng" dirty="0" smtClean="0"/>
              <a:t>q</a:t>
            </a:r>
            <a:r>
              <a:rPr lang="en-US" sz="1800" baseline="-25000" dirty="0" smtClean="0"/>
              <a:t>1</a:t>
            </a:r>
            <a:r>
              <a:rPr lang="en-US" sz="1800" dirty="0" smtClean="0"/>
              <a:t> -  </a:t>
            </a:r>
            <a:r>
              <a:rPr lang="en-US" sz="1800" b="1" u="sng" dirty="0" smtClean="0"/>
              <a:t>q</a:t>
            </a:r>
            <a:r>
              <a:rPr lang="en-US" sz="1800" baseline="-25000" dirty="0" smtClean="0"/>
              <a:t>2</a:t>
            </a:r>
            <a:r>
              <a:rPr lang="en-US" sz="1800" dirty="0" smtClean="0"/>
              <a:t> = ( ( s</a:t>
            </a:r>
            <a:r>
              <a:rPr lang="en-US" sz="1800" baseline="-25000" dirty="0" smtClean="0"/>
              <a:t>1</a:t>
            </a:r>
            <a:r>
              <a:rPr lang="en-US" sz="1800" dirty="0" smtClean="0"/>
              <a:t> -  s</a:t>
            </a:r>
            <a:r>
              <a:rPr lang="en-US" sz="1800" baseline="-25000" dirty="0" smtClean="0"/>
              <a:t>2</a:t>
            </a:r>
            <a:r>
              <a:rPr lang="en-US" sz="1800" dirty="0" smtClean="0"/>
              <a:t> ) , ( </a:t>
            </a:r>
            <a:r>
              <a:rPr lang="en-US" sz="1800" b="1" u="sng" dirty="0" smtClean="0"/>
              <a:t>V</a:t>
            </a:r>
            <a:r>
              <a:rPr lang="en-US" sz="1800" baseline="-25000" dirty="0" smtClean="0"/>
              <a:t>1</a:t>
            </a:r>
            <a:r>
              <a:rPr lang="en-US" sz="1800" dirty="0" smtClean="0"/>
              <a:t> -  </a:t>
            </a:r>
            <a:r>
              <a:rPr lang="en-US" sz="1800" b="1" u="sng" dirty="0" smtClean="0"/>
              <a:t>V</a:t>
            </a:r>
            <a:r>
              <a:rPr lang="en-US" sz="1800" baseline="-25000" dirty="0" smtClean="0"/>
              <a:t>2</a:t>
            </a:r>
            <a:r>
              <a:rPr lang="en-US" sz="1800" dirty="0" smtClean="0"/>
              <a:t> ) )</a:t>
            </a:r>
          </a:p>
          <a:p>
            <a:pPr lvl="1">
              <a:buNone/>
            </a:pPr>
            <a:r>
              <a:rPr lang="en-US" sz="1800" dirty="0" smtClean="0"/>
              <a:t>	Note that some define subtraction using “scale” factors:</a:t>
            </a:r>
          </a:p>
          <a:p>
            <a:pPr lvl="2"/>
            <a:r>
              <a:rPr lang="en-US" sz="1600" b="1" u="sng" dirty="0" smtClean="0"/>
              <a:t>q</a:t>
            </a:r>
            <a:r>
              <a:rPr lang="en-US" sz="1600" baseline="-25000" dirty="0" smtClean="0"/>
              <a:t>1</a:t>
            </a:r>
            <a:r>
              <a:rPr lang="en-US" sz="1600" dirty="0" smtClean="0"/>
              <a:t> -  </a:t>
            </a:r>
            <a:r>
              <a:rPr lang="en-US" sz="1600" b="1" u="sng" dirty="0" smtClean="0"/>
              <a:t>q</a:t>
            </a:r>
            <a:r>
              <a:rPr lang="en-US" sz="1600" baseline="-25000" dirty="0" smtClean="0"/>
              <a:t>2</a:t>
            </a:r>
            <a:r>
              <a:rPr lang="en-US" sz="1600" dirty="0" smtClean="0"/>
              <a:t> = ( ( s</a:t>
            </a:r>
            <a:r>
              <a:rPr lang="en-US" sz="1600" baseline="-25000" dirty="0" smtClean="0"/>
              <a:t>1</a:t>
            </a:r>
            <a:r>
              <a:rPr lang="en-US" sz="1600" dirty="0" smtClean="0"/>
              <a:t> -  s</a:t>
            </a:r>
            <a:r>
              <a:rPr lang="en-US" sz="1600" baseline="-25000" dirty="0" smtClean="0"/>
              <a:t>2</a:t>
            </a:r>
            <a:r>
              <a:rPr lang="en-US" sz="1600" dirty="0" smtClean="0"/>
              <a:t> ) , ( </a:t>
            </a:r>
            <a:r>
              <a:rPr lang="en-US" sz="1600" b="1" u="sng" dirty="0" smtClean="0"/>
              <a:t>V</a:t>
            </a:r>
            <a:r>
              <a:rPr lang="en-US" sz="1600" baseline="-25000" dirty="0" smtClean="0"/>
              <a:t>1</a:t>
            </a:r>
            <a:r>
              <a:rPr lang="en-US" sz="1600" dirty="0" smtClean="0"/>
              <a:t> -  </a:t>
            </a:r>
            <a:r>
              <a:rPr lang="en-US" sz="1600" b="1" u="sng" dirty="0" smtClean="0"/>
              <a:t>V</a:t>
            </a:r>
            <a:r>
              <a:rPr lang="en-US" sz="1600" baseline="-25000" dirty="0" smtClean="0"/>
              <a:t>2</a:t>
            </a:r>
            <a:r>
              <a:rPr lang="en-US" sz="1600" dirty="0" smtClean="0"/>
              <a:t> ) / 3 )</a:t>
            </a:r>
          </a:p>
          <a:p>
            <a:pPr lvl="2"/>
            <a:r>
              <a:rPr lang="en-US" sz="1600" dirty="0" smtClean="0"/>
              <a:t>This form preserves the </a:t>
            </a:r>
            <a:r>
              <a:rPr lang="en-US" sz="1600" dirty="0" err="1" smtClean="0"/>
              <a:t>holonomic</a:t>
            </a:r>
            <a:r>
              <a:rPr lang="en-US" sz="1600" dirty="0" smtClean="0"/>
              <a:t> characteristics of quaternions</a:t>
            </a:r>
          </a:p>
          <a:p>
            <a:pPr lvl="1"/>
            <a:r>
              <a:rPr lang="en-US" sz="1800" dirty="0" smtClean="0"/>
              <a:t>Quaternion addition is associative and commutative (subtraction is associative, but not commutative)</a:t>
            </a:r>
          </a:p>
          <a:p>
            <a:pPr lvl="2"/>
            <a:r>
              <a:rPr lang="en-US" sz="1600" b="1" u="sng" dirty="0" smtClean="0"/>
              <a:t>q</a:t>
            </a:r>
            <a:r>
              <a:rPr lang="en-US" sz="1600" baseline="-25000" dirty="0" smtClean="0"/>
              <a:t>1</a:t>
            </a:r>
            <a:r>
              <a:rPr lang="en-US" sz="1600" dirty="0" smtClean="0"/>
              <a:t> </a:t>
            </a:r>
            <a:r>
              <a:rPr lang="en-US" sz="1600" dirty="0" smtClean="0">
                <a:cs typeface="Arial" pitchFamily="34" charset="0"/>
              </a:rPr>
              <a:t>±</a:t>
            </a:r>
            <a:r>
              <a:rPr lang="en-US" sz="1600" dirty="0" smtClean="0"/>
              <a:t> ( </a:t>
            </a:r>
            <a:r>
              <a:rPr lang="en-US" sz="1600" b="1" u="sng" dirty="0" smtClean="0"/>
              <a:t>q</a:t>
            </a:r>
            <a:r>
              <a:rPr lang="en-US" sz="1600" baseline="-25000" dirty="0" smtClean="0"/>
              <a:t>2</a:t>
            </a:r>
            <a:r>
              <a:rPr lang="en-US" sz="1600" dirty="0" smtClean="0"/>
              <a:t> </a:t>
            </a:r>
            <a:r>
              <a:rPr lang="en-US" sz="1600" dirty="0" smtClean="0">
                <a:cs typeface="Arial" pitchFamily="34" charset="0"/>
              </a:rPr>
              <a:t>±</a:t>
            </a:r>
            <a:r>
              <a:rPr lang="en-US" sz="1600" dirty="0" smtClean="0"/>
              <a:t> </a:t>
            </a:r>
            <a:r>
              <a:rPr lang="en-US" sz="1600" b="1" u="sng" dirty="0" smtClean="0"/>
              <a:t>q</a:t>
            </a:r>
            <a:r>
              <a:rPr lang="en-US" sz="1600" baseline="-25000" dirty="0" smtClean="0"/>
              <a:t>3</a:t>
            </a:r>
            <a:r>
              <a:rPr lang="en-US" sz="1600" dirty="0" smtClean="0"/>
              <a:t> ) </a:t>
            </a:r>
            <a:r>
              <a:rPr lang="en-US" sz="1600" dirty="0" smtClean="0">
                <a:cs typeface="Arial" pitchFamily="34" charset="0"/>
              </a:rPr>
              <a:t>=</a:t>
            </a:r>
            <a:r>
              <a:rPr lang="en-US" sz="1600" dirty="0" smtClean="0"/>
              <a:t> ( </a:t>
            </a:r>
            <a:r>
              <a:rPr lang="en-US" sz="1600" b="1" u="sng" dirty="0" smtClean="0"/>
              <a:t>q</a:t>
            </a:r>
            <a:r>
              <a:rPr lang="en-US" sz="1600" baseline="-25000" dirty="0" smtClean="0"/>
              <a:t>1</a:t>
            </a:r>
            <a:r>
              <a:rPr lang="en-US" sz="1600" dirty="0" smtClean="0"/>
              <a:t> </a:t>
            </a:r>
            <a:r>
              <a:rPr lang="en-US" sz="1600" dirty="0" smtClean="0">
                <a:cs typeface="Arial" pitchFamily="34" charset="0"/>
              </a:rPr>
              <a:t>±</a:t>
            </a:r>
            <a:r>
              <a:rPr lang="en-US" sz="1600" dirty="0" smtClean="0"/>
              <a:t> </a:t>
            </a:r>
            <a:r>
              <a:rPr lang="en-US" sz="1600" b="1" u="sng" dirty="0" smtClean="0"/>
              <a:t>q</a:t>
            </a:r>
            <a:r>
              <a:rPr lang="en-US" sz="1600" baseline="-25000" dirty="0" smtClean="0"/>
              <a:t>2</a:t>
            </a:r>
            <a:r>
              <a:rPr lang="en-US" sz="1600" dirty="0" smtClean="0"/>
              <a:t> ) </a:t>
            </a:r>
            <a:r>
              <a:rPr lang="en-US" sz="1600" dirty="0" smtClean="0">
                <a:cs typeface="Arial" pitchFamily="34" charset="0"/>
              </a:rPr>
              <a:t>±</a:t>
            </a:r>
            <a:r>
              <a:rPr lang="en-US" sz="1600" dirty="0" smtClean="0"/>
              <a:t> </a:t>
            </a:r>
            <a:r>
              <a:rPr lang="en-US" sz="1600" b="1" u="sng" dirty="0" smtClean="0"/>
              <a:t>q</a:t>
            </a:r>
            <a:r>
              <a:rPr lang="en-US" sz="1600" baseline="-25000" dirty="0" smtClean="0"/>
              <a:t>3</a:t>
            </a:r>
            <a:r>
              <a:rPr lang="en-US" sz="1600" dirty="0" smtClean="0"/>
              <a:t> </a:t>
            </a:r>
          </a:p>
          <a:p>
            <a:pPr lvl="2"/>
            <a:r>
              <a:rPr lang="en-US" sz="1600" b="1" u="sng" dirty="0" smtClean="0"/>
              <a:t>q</a:t>
            </a:r>
            <a:r>
              <a:rPr lang="en-US" sz="1600" baseline="-25000" dirty="0" smtClean="0"/>
              <a:t>1</a:t>
            </a:r>
            <a:r>
              <a:rPr lang="en-US" sz="1600" dirty="0" smtClean="0"/>
              <a:t> + </a:t>
            </a:r>
            <a:r>
              <a:rPr lang="en-US" sz="1600" b="1" u="sng" dirty="0" smtClean="0"/>
              <a:t>q</a:t>
            </a:r>
            <a:r>
              <a:rPr lang="en-US" sz="1600" baseline="-25000" dirty="0" smtClean="0"/>
              <a:t>2</a:t>
            </a:r>
            <a:r>
              <a:rPr lang="en-US" sz="1600" dirty="0" smtClean="0"/>
              <a:t>  </a:t>
            </a:r>
            <a:r>
              <a:rPr lang="en-US" sz="1600" dirty="0" smtClean="0">
                <a:cs typeface="Arial" pitchFamily="34" charset="0"/>
              </a:rPr>
              <a:t>=</a:t>
            </a:r>
            <a:r>
              <a:rPr lang="en-US" sz="1600" dirty="0" smtClean="0"/>
              <a:t>  </a:t>
            </a:r>
            <a:r>
              <a:rPr lang="en-US" sz="1600" b="1" u="sng" dirty="0" smtClean="0"/>
              <a:t>q</a:t>
            </a:r>
            <a:r>
              <a:rPr lang="en-US" sz="1600" baseline="-25000" dirty="0" smtClean="0"/>
              <a:t>2</a:t>
            </a:r>
            <a:r>
              <a:rPr lang="en-US" sz="1600" dirty="0" smtClean="0"/>
              <a:t> + </a:t>
            </a:r>
            <a:r>
              <a:rPr lang="en-US" sz="1600" b="1" u="sng" dirty="0" smtClean="0"/>
              <a:t>q</a:t>
            </a:r>
            <a:r>
              <a:rPr lang="en-US" sz="1600" baseline="-25000" dirty="0" smtClean="0"/>
              <a:t>1</a:t>
            </a:r>
          </a:p>
          <a:p>
            <a:pPr lvl="2"/>
            <a:r>
              <a:rPr lang="en-US" sz="1600" b="1" u="sng" dirty="0" smtClean="0"/>
              <a:t>q</a:t>
            </a:r>
            <a:r>
              <a:rPr lang="en-US" sz="1600" baseline="-25000" dirty="0" smtClean="0"/>
              <a:t>1</a:t>
            </a:r>
            <a:r>
              <a:rPr lang="en-US" sz="1600" dirty="0" smtClean="0"/>
              <a:t> - </a:t>
            </a:r>
            <a:r>
              <a:rPr lang="en-US" sz="1600" b="1" u="sng" dirty="0" smtClean="0"/>
              <a:t>q</a:t>
            </a:r>
            <a:r>
              <a:rPr lang="en-US" sz="1600" baseline="-25000" dirty="0" smtClean="0"/>
              <a:t>2</a:t>
            </a:r>
            <a:r>
              <a:rPr lang="en-US" sz="1600" dirty="0" smtClean="0"/>
              <a:t>  </a:t>
            </a:r>
            <a:r>
              <a:rPr lang="en-US" sz="1600" dirty="0" smtClean="0">
                <a:cs typeface="Arial" pitchFamily="34" charset="0"/>
              </a:rPr>
              <a:t>≠</a:t>
            </a:r>
            <a:r>
              <a:rPr lang="en-US" sz="1600" dirty="0" smtClean="0"/>
              <a:t>  </a:t>
            </a:r>
            <a:r>
              <a:rPr lang="en-US" sz="1600" b="1" u="sng" dirty="0" smtClean="0"/>
              <a:t>q</a:t>
            </a:r>
            <a:r>
              <a:rPr lang="en-US" sz="1600" baseline="-25000" dirty="0" smtClean="0"/>
              <a:t>2</a:t>
            </a:r>
            <a:r>
              <a:rPr lang="en-US" sz="1600" dirty="0" smtClean="0"/>
              <a:t> - </a:t>
            </a:r>
            <a:r>
              <a:rPr lang="en-US" sz="1600" b="1" u="sng" dirty="0" smtClean="0"/>
              <a:t>q</a:t>
            </a:r>
            <a:r>
              <a:rPr lang="en-US" sz="1600" baseline="-25000" dirty="0" smtClean="0"/>
              <a:t>1</a:t>
            </a:r>
            <a:endParaRPr lang="en-US" sz="1600" dirty="0" smtClean="0"/>
          </a:p>
          <a:p>
            <a:pPr>
              <a:buNone/>
            </a:pPr>
            <a:endParaRPr lang="en-US" sz="2000" dirty="0" smtClean="0"/>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7</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Multiplication Properties of Quaternions</a:t>
            </a:r>
            <a:endParaRPr lang="en-US" sz="3200" dirty="0"/>
          </a:p>
        </p:txBody>
      </p:sp>
      <p:sp>
        <p:nvSpPr>
          <p:cNvPr id="3" name="Content Placeholder 2"/>
          <p:cNvSpPr>
            <a:spLocks noGrp="1"/>
          </p:cNvSpPr>
          <p:nvPr>
            <p:ph idx="1"/>
          </p:nvPr>
        </p:nvSpPr>
        <p:spPr>
          <a:xfrm>
            <a:off x="457200" y="2209800"/>
            <a:ext cx="8229600" cy="4144964"/>
          </a:xfrm>
        </p:spPr>
        <p:txBody>
          <a:bodyPr/>
          <a:lstStyle/>
          <a:p>
            <a:r>
              <a:rPr lang="en-US" sz="1800" dirty="0" smtClean="0"/>
              <a:t>Quaternion multiplication is associative, but not commutative</a:t>
            </a:r>
          </a:p>
          <a:p>
            <a:pPr lvl="1"/>
            <a:r>
              <a:rPr lang="en-US" sz="1800" b="1" u="sng" dirty="0" smtClean="0"/>
              <a:t>q</a:t>
            </a:r>
            <a:r>
              <a:rPr lang="en-US" sz="1800" baseline="-25000" dirty="0" smtClean="0"/>
              <a:t>1</a:t>
            </a:r>
            <a:r>
              <a:rPr lang="en-US" sz="1800" dirty="0" smtClean="0"/>
              <a:t> * ( </a:t>
            </a:r>
            <a:r>
              <a:rPr lang="en-US" sz="1800" b="1" u="sng" dirty="0" smtClean="0"/>
              <a:t>q</a:t>
            </a:r>
            <a:r>
              <a:rPr lang="en-US" sz="1800" baseline="-25000" dirty="0" smtClean="0"/>
              <a:t>2</a:t>
            </a:r>
            <a:r>
              <a:rPr lang="en-US" sz="1800" dirty="0" smtClean="0"/>
              <a:t>  * </a:t>
            </a:r>
            <a:r>
              <a:rPr lang="en-US" sz="1800" b="1" u="sng" dirty="0" smtClean="0"/>
              <a:t>q</a:t>
            </a:r>
            <a:r>
              <a:rPr lang="en-US" sz="1800" baseline="-25000" dirty="0" smtClean="0"/>
              <a:t>3</a:t>
            </a:r>
            <a:r>
              <a:rPr lang="en-US" sz="1800" dirty="0" smtClean="0"/>
              <a:t> ) </a:t>
            </a:r>
            <a:r>
              <a:rPr lang="en-US" sz="1800" dirty="0" smtClean="0">
                <a:cs typeface="Arial" pitchFamily="34" charset="0"/>
              </a:rPr>
              <a:t>=</a:t>
            </a:r>
            <a:r>
              <a:rPr lang="en-US" sz="1800" dirty="0" smtClean="0"/>
              <a:t> ( </a:t>
            </a:r>
            <a:r>
              <a:rPr lang="en-US" sz="1800" b="1" u="sng" dirty="0" smtClean="0"/>
              <a:t>q</a:t>
            </a:r>
            <a:r>
              <a:rPr lang="en-US" sz="1800" baseline="-25000" dirty="0" smtClean="0"/>
              <a:t>1</a:t>
            </a:r>
            <a:r>
              <a:rPr lang="en-US" sz="1800" dirty="0" smtClean="0"/>
              <a:t> * </a:t>
            </a:r>
            <a:r>
              <a:rPr lang="en-US" sz="1800" b="1" u="sng" dirty="0" smtClean="0"/>
              <a:t>q</a:t>
            </a:r>
            <a:r>
              <a:rPr lang="en-US" sz="1800" baseline="-25000" dirty="0" smtClean="0"/>
              <a:t>2</a:t>
            </a:r>
            <a:r>
              <a:rPr lang="en-US" sz="1800" dirty="0" smtClean="0"/>
              <a:t> ) * </a:t>
            </a:r>
            <a:r>
              <a:rPr lang="en-US" sz="1800" b="1" u="sng" dirty="0" smtClean="0"/>
              <a:t>q</a:t>
            </a:r>
            <a:r>
              <a:rPr lang="en-US" sz="1800" baseline="-25000" dirty="0" smtClean="0"/>
              <a:t>3</a:t>
            </a:r>
            <a:r>
              <a:rPr lang="en-US" sz="1800" dirty="0" smtClean="0"/>
              <a:t> </a:t>
            </a:r>
          </a:p>
          <a:p>
            <a:pPr lvl="1"/>
            <a:r>
              <a:rPr lang="en-US" sz="1800" b="1" u="sng" dirty="0" smtClean="0"/>
              <a:t>q</a:t>
            </a:r>
            <a:r>
              <a:rPr lang="en-US" sz="1800" baseline="-25000" dirty="0" smtClean="0"/>
              <a:t>1</a:t>
            </a:r>
            <a:r>
              <a:rPr lang="en-US" sz="1800" dirty="0" smtClean="0"/>
              <a:t> * </a:t>
            </a:r>
            <a:r>
              <a:rPr lang="en-US" sz="1800" b="1" u="sng" dirty="0" smtClean="0"/>
              <a:t>q</a:t>
            </a:r>
            <a:r>
              <a:rPr lang="en-US" sz="1800" baseline="-25000" dirty="0" smtClean="0"/>
              <a:t>2</a:t>
            </a:r>
            <a:r>
              <a:rPr lang="en-US" sz="1800" dirty="0" smtClean="0"/>
              <a:t> </a:t>
            </a:r>
            <a:r>
              <a:rPr lang="en-US" sz="1800" dirty="0" smtClean="0">
                <a:cs typeface="Arial" pitchFamily="34" charset="0"/>
              </a:rPr>
              <a:t>≠</a:t>
            </a:r>
            <a:r>
              <a:rPr lang="en-US" sz="1800" dirty="0" smtClean="0"/>
              <a:t> </a:t>
            </a:r>
            <a:r>
              <a:rPr lang="en-US" sz="1800" b="1" u="sng" dirty="0" smtClean="0"/>
              <a:t>q</a:t>
            </a:r>
            <a:r>
              <a:rPr lang="en-US" sz="1800" baseline="-25000" dirty="0" smtClean="0"/>
              <a:t>2</a:t>
            </a:r>
            <a:r>
              <a:rPr lang="en-US" sz="1800" dirty="0" smtClean="0"/>
              <a:t> * </a:t>
            </a:r>
            <a:r>
              <a:rPr lang="en-US" sz="1800" b="1" u="sng" dirty="0" smtClean="0"/>
              <a:t>q</a:t>
            </a:r>
            <a:r>
              <a:rPr lang="en-US" sz="1800" baseline="-25000" dirty="0" smtClean="0"/>
              <a:t>1</a:t>
            </a:r>
            <a:r>
              <a:rPr lang="en-US" sz="1800" dirty="0" smtClean="0"/>
              <a:t> </a:t>
            </a:r>
          </a:p>
          <a:p>
            <a:pPr lvl="1"/>
            <a:r>
              <a:rPr lang="en-US" sz="1800" dirty="0" smtClean="0"/>
              <a:t>If </a:t>
            </a:r>
            <a:r>
              <a:rPr lang="en-US" sz="1800" b="1" u="sng" dirty="0" smtClean="0"/>
              <a:t>q</a:t>
            </a:r>
            <a:r>
              <a:rPr lang="en-US" sz="1800" baseline="-25000" dirty="0" smtClean="0"/>
              <a:t>1</a:t>
            </a:r>
            <a:r>
              <a:rPr lang="en-US" sz="1800" dirty="0" smtClean="0"/>
              <a:t> = ( s</a:t>
            </a:r>
            <a:r>
              <a:rPr lang="en-US" sz="1800" baseline="-25000" dirty="0" smtClean="0"/>
              <a:t>1</a:t>
            </a:r>
            <a:r>
              <a:rPr lang="en-US" sz="1800" dirty="0" smtClean="0"/>
              <a:t> , </a:t>
            </a:r>
            <a:r>
              <a:rPr lang="en-US" sz="1800" b="1" u="sng" dirty="0" smtClean="0"/>
              <a:t>V</a:t>
            </a:r>
            <a:r>
              <a:rPr lang="en-US" sz="1800" baseline="-25000" dirty="0" smtClean="0"/>
              <a:t>1</a:t>
            </a:r>
            <a:r>
              <a:rPr lang="en-US" sz="1800" dirty="0" smtClean="0"/>
              <a:t> ) and </a:t>
            </a:r>
            <a:r>
              <a:rPr lang="en-US" sz="1800" b="1" u="sng" dirty="0" smtClean="0"/>
              <a:t>q</a:t>
            </a:r>
            <a:r>
              <a:rPr lang="en-US" sz="1800" baseline="-25000" dirty="0" smtClean="0"/>
              <a:t>2 </a:t>
            </a:r>
            <a:r>
              <a:rPr lang="en-US" sz="1800" dirty="0" smtClean="0"/>
              <a:t>= ( s</a:t>
            </a:r>
            <a:r>
              <a:rPr lang="en-US" sz="1800" baseline="-25000" dirty="0" smtClean="0"/>
              <a:t>2</a:t>
            </a:r>
            <a:r>
              <a:rPr lang="en-US" sz="1800" dirty="0" smtClean="0"/>
              <a:t> , </a:t>
            </a:r>
            <a:r>
              <a:rPr lang="en-US" sz="1800" b="1" u="sng" dirty="0" smtClean="0"/>
              <a:t>V</a:t>
            </a:r>
            <a:r>
              <a:rPr lang="en-US" sz="1800" baseline="-25000" dirty="0" smtClean="0"/>
              <a:t>2</a:t>
            </a:r>
            <a:r>
              <a:rPr lang="en-US" sz="1800" dirty="0" smtClean="0"/>
              <a:t> ), then the product of </a:t>
            </a:r>
            <a:r>
              <a:rPr lang="en-US" sz="1800" b="1" u="sng" dirty="0" smtClean="0"/>
              <a:t>q</a:t>
            </a:r>
            <a:r>
              <a:rPr lang="en-US" sz="1800" baseline="-25000" dirty="0" smtClean="0"/>
              <a:t>1</a:t>
            </a:r>
            <a:r>
              <a:rPr lang="en-US" sz="1800" dirty="0" smtClean="0"/>
              <a:t> and </a:t>
            </a:r>
            <a:r>
              <a:rPr lang="en-US" sz="1800" b="1" u="sng" dirty="0" smtClean="0"/>
              <a:t>q</a:t>
            </a:r>
            <a:r>
              <a:rPr lang="en-US" sz="1800" baseline="-25000" dirty="0" smtClean="0"/>
              <a:t>2</a:t>
            </a:r>
            <a:r>
              <a:rPr lang="en-US" sz="1800" dirty="0" smtClean="0"/>
              <a:t> is</a:t>
            </a:r>
          </a:p>
          <a:p>
            <a:pPr lvl="1">
              <a:buNone/>
            </a:pPr>
            <a:r>
              <a:rPr lang="en-US" sz="1800" dirty="0" smtClean="0"/>
              <a:t>	</a:t>
            </a:r>
            <a:r>
              <a:rPr lang="en-US" sz="1800" b="1" u="sng" dirty="0" smtClean="0"/>
              <a:t>q</a:t>
            </a:r>
            <a:r>
              <a:rPr lang="en-US" sz="1800" baseline="-25000" dirty="0" smtClean="0"/>
              <a:t>1</a:t>
            </a:r>
            <a:r>
              <a:rPr lang="en-US" sz="1800" dirty="0" smtClean="0"/>
              <a:t> * </a:t>
            </a:r>
            <a:r>
              <a:rPr lang="en-US" sz="1800" b="1" u="sng" dirty="0" smtClean="0"/>
              <a:t>q</a:t>
            </a:r>
            <a:r>
              <a:rPr lang="en-US" sz="1800" baseline="-25000" dirty="0" smtClean="0"/>
              <a:t>2 </a:t>
            </a:r>
            <a:r>
              <a:rPr lang="en-US" sz="1800" dirty="0" smtClean="0"/>
              <a:t>= ( ( s</a:t>
            </a:r>
            <a:r>
              <a:rPr lang="en-US" sz="1800" baseline="-25000" dirty="0" smtClean="0"/>
              <a:t>1</a:t>
            </a:r>
            <a:r>
              <a:rPr lang="en-US" sz="1800" dirty="0" smtClean="0"/>
              <a:t>s</a:t>
            </a:r>
            <a:r>
              <a:rPr lang="en-US" sz="1800" baseline="-25000" dirty="0" smtClean="0"/>
              <a:t>2 </a:t>
            </a:r>
            <a:r>
              <a:rPr lang="en-US" sz="1800" dirty="0" smtClean="0"/>
              <a:t>– </a:t>
            </a:r>
            <a:r>
              <a:rPr lang="en-US" sz="1800" b="1" u="sng" dirty="0" smtClean="0"/>
              <a:t>V</a:t>
            </a:r>
            <a:r>
              <a:rPr lang="en-US" sz="1800" baseline="-25000" dirty="0" smtClean="0"/>
              <a:t>1 </a:t>
            </a:r>
            <a:r>
              <a:rPr lang="en-US" sz="2400" dirty="0" smtClean="0">
                <a:cs typeface="Arial" pitchFamily="34" charset="0"/>
              </a:rPr>
              <a:t>·</a:t>
            </a:r>
            <a:r>
              <a:rPr lang="en-US" dirty="0" smtClean="0">
                <a:cs typeface="Arial" pitchFamily="34" charset="0"/>
              </a:rPr>
              <a:t> </a:t>
            </a:r>
            <a:r>
              <a:rPr lang="en-US" sz="1800" b="1" u="sng" dirty="0" smtClean="0"/>
              <a:t>V</a:t>
            </a:r>
            <a:r>
              <a:rPr lang="en-US" sz="1800" baseline="-25000" dirty="0" smtClean="0"/>
              <a:t>2</a:t>
            </a:r>
            <a:r>
              <a:rPr lang="en-US" sz="1800" dirty="0" smtClean="0"/>
              <a:t> ) , ( s</a:t>
            </a:r>
            <a:r>
              <a:rPr lang="en-US" sz="1800" baseline="-25000" dirty="0" smtClean="0"/>
              <a:t>1</a:t>
            </a:r>
            <a:r>
              <a:rPr lang="en-US" sz="1800" b="1" u="sng" dirty="0" smtClean="0"/>
              <a:t>V</a:t>
            </a:r>
            <a:r>
              <a:rPr lang="en-US" sz="1800" baseline="-25000" dirty="0" smtClean="0"/>
              <a:t>2 </a:t>
            </a:r>
            <a:r>
              <a:rPr lang="en-US" sz="1800" dirty="0" smtClean="0"/>
              <a:t>+ s</a:t>
            </a:r>
            <a:r>
              <a:rPr lang="en-US" sz="1800" baseline="-25000" dirty="0" smtClean="0"/>
              <a:t>2</a:t>
            </a:r>
            <a:r>
              <a:rPr lang="en-US" sz="1800" b="1" u="sng" dirty="0" smtClean="0"/>
              <a:t>V</a:t>
            </a:r>
            <a:r>
              <a:rPr lang="en-US" sz="1800" baseline="-25000" dirty="0" smtClean="0"/>
              <a:t>1</a:t>
            </a:r>
            <a:r>
              <a:rPr lang="en-US" sz="1800" dirty="0" smtClean="0"/>
              <a:t> + </a:t>
            </a:r>
            <a:r>
              <a:rPr lang="en-US" sz="1800" b="1" u="sng" dirty="0" smtClean="0"/>
              <a:t>V</a:t>
            </a:r>
            <a:r>
              <a:rPr lang="en-US" sz="1800" baseline="-25000" dirty="0" smtClean="0"/>
              <a:t>1</a:t>
            </a:r>
            <a:r>
              <a:rPr lang="en-US" sz="1800" dirty="0" smtClean="0">
                <a:cs typeface="Arial" pitchFamily="34" charset="0"/>
              </a:rPr>
              <a:t>×</a:t>
            </a:r>
            <a:r>
              <a:rPr lang="en-US" sz="1800" b="1" u="sng" dirty="0" smtClean="0">
                <a:cs typeface="Arial" pitchFamily="34" charset="0"/>
              </a:rPr>
              <a:t>V</a:t>
            </a:r>
            <a:r>
              <a:rPr lang="en-US" sz="1800" baseline="-25000" dirty="0" smtClean="0">
                <a:cs typeface="Arial" pitchFamily="34" charset="0"/>
              </a:rPr>
              <a:t>2</a:t>
            </a:r>
            <a:r>
              <a:rPr lang="en-US" sz="1800" dirty="0" smtClean="0">
                <a:cs typeface="Arial" pitchFamily="34" charset="0"/>
              </a:rPr>
              <a:t> ) )</a:t>
            </a:r>
            <a:r>
              <a:rPr lang="en-US" sz="1800" dirty="0" smtClean="0"/>
              <a:t>	</a:t>
            </a:r>
          </a:p>
          <a:p>
            <a:pPr lvl="1">
              <a:buNone/>
            </a:pPr>
            <a:r>
              <a:rPr lang="en-US" sz="1800" dirty="0" smtClean="0"/>
              <a:t>Other forms for quaternion multiplication are presented later</a:t>
            </a:r>
            <a:endParaRPr lang="en-US" sz="1600" dirty="0" smtClean="0"/>
          </a:p>
          <a:p>
            <a:r>
              <a:rPr lang="en-US" sz="2000" dirty="0" smtClean="0"/>
              <a:t>An interesting fact is that multiplication of two quaternions with zero scalar parts (two pure vectors) produces a quaternion with the negative dot product of the two vectors as its scalar part, and the cross product of the two vectors as its vector part</a:t>
            </a:r>
          </a:p>
          <a:p>
            <a:pPr lvl="1"/>
            <a:r>
              <a:rPr lang="en-US" sz="1800" dirty="0" smtClean="0"/>
              <a:t>Hamilton reportedly used this fact to implement dot and cross products before modern vector algebra was “invented”</a:t>
            </a:r>
          </a:p>
          <a:p>
            <a:pPr lvl="1">
              <a:buNone/>
            </a:pPr>
            <a:endParaRPr lang="en-US" sz="1800" dirty="0" smtClean="0"/>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8</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838200"/>
            <a:ext cx="8229600" cy="1143000"/>
          </a:xfrm>
        </p:spPr>
        <p:txBody>
          <a:bodyPr/>
          <a:lstStyle/>
          <a:p>
            <a:r>
              <a:rPr lang="en-US" sz="4400" dirty="0" smtClean="0"/>
              <a:t>Other Properties of Quaternions </a:t>
            </a:r>
            <a:endParaRPr lang="en-US" sz="3200" dirty="0"/>
          </a:p>
        </p:txBody>
      </p:sp>
      <p:sp>
        <p:nvSpPr>
          <p:cNvPr id="3" name="Content Placeholder 2"/>
          <p:cNvSpPr>
            <a:spLocks noGrp="1"/>
          </p:cNvSpPr>
          <p:nvPr>
            <p:ph idx="1"/>
          </p:nvPr>
        </p:nvSpPr>
        <p:spPr/>
        <p:txBody>
          <a:bodyPr/>
          <a:lstStyle/>
          <a:p>
            <a:r>
              <a:rPr lang="en-US" sz="1800" dirty="0" smtClean="0"/>
              <a:t>Quaternion conjugate is similar to conjugate of complex numbers</a:t>
            </a:r>
          </a:p>
          <a:p>
            <a:pPr lvl="1"/>
            <a:r>
              <a:rPr lang="en-US" sz="1800" dirty="0" smtClean="0"/>
              <a:t>If </a:t>
            </a:r>
            <a:r>
              <a:rPr lang="en-US" sz="1800" b="1" u="sng" dirty="0" smtClean="0"/>
              <a:t>q</a:t>
            </a:r>
            <a:r>
              <a:rPr lang="en-US" sz="1800" dirty="0" smtClean="0"/>
              <a:t> = ( s , </a:t>
            </a:r>
            <a:r>
              <a:rPr lang="en-US" sz="1800" b="1" u="sng" dirty="0" smtClean="0"/>
              <a:t>V</a:t>
            </a:r>
            <a:r>
              <a:rPr lang="en-US" sz="1800" dirty="0" smtClean="0"/>
              <a:t> ), the conjugate of </a:t>
            </a:r>
            <a:r>
              <a:rPr lang="en-US" sz="1800" b="1" u="sng" dirty="0" smtClean="0"/>
              <a:t>q</a:t>
            </a:r>
            <a:r>
              <a:rPr lang="en-US" sz="1800" dirty="0" smtClean="0"/>
              <a:t> is </a:t>
            </a:r>
          </a:p>
          <a:p>
            <a:pPr lvl="1">
              <a:buNone/>
            </a:pPr>
            <a:r>
              <a:rPr lang="en-US" sz="1800" dirty="0" smtClean="0"/>
              <a:t>	 </a:t>
            </a:r>
            <a:r>
              <a:rPr lang="en-US" sz="1800" b="1" u="sng" dirty="0" smtClean="0"/>
              <a:t>q</a:t>
            </a:r>
            <a:r>
              <a:rPr lang="en-US" sz="1800" dirty="0" smtClean="0"/>
              <a:t>* = (s , -</a:t>
            </a:r>
            <a:r>
              <a:rPr lang="en-US" sz="1800" b="1" u="sng" dirty="0" smtClean="0"/>
              <a:t>V</a:t>
            </a:r>
            <a:r>
              <a:rPr lang="en-US" sz="1800" dirty="0" smtClean="0"/>
              <a:t> )</a:t>
            </a:r>
          </a:p>
          <a:p>
            <a:pPr lvl="1"/>
            <a:r>
              <a:rPr lang="en-US" sz="1800" dirty="0" smtClean="0"/>
              <a:t>The conjugate of the conjugate of a quaternion returns the original quaternion:</a:t>
            </a:r>
          </a:p>
          <a:p>
            <a:pPr lvl="1">
              <a:buNone/>
            </a:pPr>
            <a:r>
              <a:rPr lang="en-US" sz="1800" dirty="0" smtClean="0"/>
              <a:t>	( </a:t>
            </a:r>
            <a:r>
              <a:rPr lang="en-US" sz="1800" b="1" u="sng" dirty="0" smtClean="0"/>
              <a:t>q</a:t>
            </a:r>
            <a:r>
              <a:rPr lang="en-US" sz="1800" dirty="0" smtClean="0"/>
              <a:t>* ) * = (s , +</a:t>
            </a:r>
            <a:r>
              <a:rPr lang="en-US" sz="1800" b="1" u="sng" dirty="0" smtClean="0"/>
              <a:t>V</a:t>
            </a:r>
            <a:r>
              <a:rPr lang="en-US" sz="1800" dirty="0" smtClean="0"/>
              <a:t> ) =  </a:t>
            </a:r>
            <a:r>
              <a:rPr lang="en-US" sz="1800" b="1" u="sng" dirty="0" smtClean="0"/>
              <a:t>q</a:t>
            </a:r>
            <a:endParaRPr lang="en-US" sz="1800" dirty="0" smtClean="0"/>
          </a:p>
          <a:p>
            <a:r>
              <a:rPr lang="en-US" sz="1800" dirty="0" smtClean="0"/>
              <a:t>Quaternion magnitude, or norm:</a:t>
            </a:r>
          </a:p>
          <a:p>
            <a:pPr lvl="1"/>
            <a:r>
              <a:rPr lang="en-US" sz="1800" dirty="0" smtClean="0"/>
              <a:t>If </a:t>
            </a:r>
            <a:r>
              <a:rPr lang="en-US" sz="1800" b="1" u="sng" dirty="0" smtClean="0"/>
              <a:t>q</a:t>
            </a:r>
            <a:r>
              <a:rPr lang="en-US" sz="1800" dirty="0" smtClean="0"/>
              <a:t> = ( s , </a:t>
            </a:r>
            <a:r>
              <a:rPr lang="en-US" sz="1800" b="1" u="sng" dirty="0" smtClean="0"/>
              <a:t>V</a:t>
            </a:r>
            <a:r>
              <a:rPr lang="en-US" sz="1800" dirty="0" smtClean="0"/>
              <a:t> ), where </a:t>
            </a:r>
            <a:r>
              <a:rPr lang="en-US" sz="1800" b="1" u="sng" dirty="0" smtClean="0"/>
              <a:t>V</a:t>
            </a:r>
            <a:r>
              <a:rPr lang="en-US" sz="1800" dirty="0" smtClean="0"/>
              <a:t> = x</a:t>
            </a:r>
            <a:r>
              <a:rPr lang="en-US" sz="1800" b="1" i="1" dirty="0" smtClean="0"/>
              <a:t>i</a:t>
            </a:r>
            <a:r>
              <a:rPr lang="en-US" sz="1800" dirty="0" smtClean="0"/>
              <a:t> + </a:t>
            </a:r>
            <a:r>
              <a:rPr lang="en-US" sz="1800" dirty="0" err="1" smtClean="0"/>
              <a:t>y</a:t>
            </a:r>
            <a:r>
              <a:rPr lang="en-US" sz="1800" b="1" i="1" dirty="0" err="1" smtClean="0"/>
              <a:t>j</a:t>
            </a:r>
            <a:r>
              <a:rPr lang="en-US" sz="1800" dirty="0" smtClean="0"/>
              <a:t> + </a:t>
            </a:r>
            <a:r>
              <a:rPr lang="en-US" sz="1800" dirty="0" err="1" smtClean="0"/>
              <a:t>z</a:t>
            </a:r>
            <a:r>
              <a:rPr lang="en-US" sz="1800" b="1" i="1" dirty="0" err="1" smtClean="0"/>
              <a:t>k</a:t>
            </a:r>
            <a:endParaRPr lang="en-US" sz="1800" b="1" i="1" dirty="0" smtClean="0"/>
          </a:p>
          <a:p>
            <a:pPr lvl="1"/>
            <a:r>
              <a:rPr lang="en-US" sz="1800" dirty="0" smtClean="0"/>
              <a:t>the norm of </a:t>
            </a:r>
            <a:r>
              <a:rPr lang="en-US" sz="1800" b="1" u="sng" dirty="0" smtClean="0"/>
              <a:t>q</a:t>
            </a:r>
            <a:r>
              <a:rPr lang="en-US" sz="1800" dirty="0" smtClean="0"/>
              <a:t> is </a:t>
            </a:r>
          </a:p>
          <a:p>
            <a:pPr lvl="1">
              <a:buNone/>
            </a:pPr>
            <a:r>
              <a:rPr lang="en-US" sz="1800" dirty="0" smtClean="0"/>
              <a:t>	| </a:t>
            </a:r>
            <a:r>
              <a:rPr lang="en-US" sz="1800" b="1" u="sng" dirty="0" smtClean="0"/>
              <a:t>q</a:t>
            </a:r>
            <a:r>
              <a:rPr lang="en-US" sz="1800" baseline="-25000" dirty="0" smtClean="0"/>
              <a:t> </a:t>
            </a:r>
            <a:r>
              <a:rPr lang="en-US" sz="1800" dirty="0" smtClean="0"/>
              <a:t>| = </a:t>
            </a:r>
            <a:r>
              <a:rPr lang="en-US" sz="1800" dirty="0" smtClean="0">
                <a:cs typeface="Arial" pitchFamily="34" charset="0"/>
              </a:rPr>
              <a:t>√ </a:t>
            </a:r>
            <a:r>
              <a:rPr lang="en-US" sz="1800" dirty="0" smtClean="0"/>
              <a:t>s</a:t>
            </a:r>
            <a:r>
              <a:rPr lang="en-US" sz="1800" baseline="30000" dirty="0" smtClean="0"/>
              <a:t>2</a:t>
            </a:r>
            <a:r>
              <a:rPr lang="en-US" sz="1800" dirty="0" smtClean="0"/>
              <a:t> + x</a:t>
            </a:r>
            <a:r>
              <a:rPr lang="en-US" sz="1800" baseline="30000" dirty="0" smtClean="0"/>
              <a:t>2</a:t>
            </a:r>
            <a:r>
              <a:rPr lang="en-US" sz="1800" dirty="0" smtClean="0"/>
              <a:t> + y</a:t>
            </a:r>
            <a:r>
              <a:rPr lang="en-US" sz="1800" baseline="30000" dirty="0" smtClean="0"/>
              <a:t>2</a:t>
            </a:r>
            <a:r>
              <a:rPr lang="en-US" sz="1800" dirty="0" smtClean="0"/>
              <a:t> + z</a:t>
            </a:r>
            <a:r>
              <a:rPr lang="en-US" sz="1800" baseline="30000" dirty="0" smtClean="0"/>
              <a:t>2</a:t>
            </a:r>
            <a:r>
              <a:rPr lang="en-US" sz="1800" dirty="0" smtClean="0"/>
              <a:t> </a:t>
            </a:r>
          </a:p>
          <a:p>
            <a:pPr lvl="1">
              <a:buNone/>
            </a:pPr>
            <a:endParaRPr lang="en-US" sz="1800" dirty="0" smtClean="0"/>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9</a:t>
            </a:fld>
            <a:endParaRPr lang="en-US" dirty="0"/>
          </a:p>
        </p:txBody>
      </p:sp>
      <p:cxnSp>
        <p:nvCxnSpPr>
          <p:cNvPr id="7" name="Straight Connector 6"/>
          <p:cNvCxnSpPr/>
          <p:nvPr/>
        </p:nvCxnSpPr>
        <p:spPr>
          <a:xfrm>
            <a:off x="1894952" y="4674160"/>
            <a:ext cx="1600200"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Quaternion Inverse and Conjugate</a:t>
            </a:r>
            <a:endParaRPr lang="en-US" sz="3200" dirty="0"/>
          </a:p>
        </p:txBody>
      </p:sp>
      <p:sp>
        <p:nvSpPr>
          <p:cNvPr id="3" name="Content Placeholder 2"/>
          <p:cNvSpPr>
            <a:spLocks noGrp="1"/>
          </p:cNvSpPr>
          <p:nvPr>
            <p:ph idx="1"/>
          </p:nvPr>
        </p:nvSpPr>
        <p:spPr>
          <a:xfrm>
            <a:off x="457200" y="2057400"/>
            <a:ext cx="8229600" cy="4144964"/>
          </a:xfrm>
        </p:spPr>
        <p:txBody>
          <a:bodyPr>
            <a:normAutofit lnSpcReduction="10000"/>
          </a:bodyPr>
          <a:lstStyle/>
          <a:p>
            <a:r>
              <a:rPr lang="en-US" sz="1800" dirty="0" smtClean="0"/>
              <a:t>Product of quaternion and its conjugate:</a:t>
            </a:r>
          </a:p>
          <a:p>
            <a:pPr lvl="1"/>
            <a:r>
              <a:rPr lang="en-US" sz="1800" b="1" u="sng" dirty="0" smtClean="0"/>
              <a:t>q</a:t>
            </a:r>
            <a:r>
              <a:rPr lang="en-US" sz="1800" dirty="0" smtClean="0"/>
              <a:t>  </a:t>
            </a:r>
            <a:r>
              <a:rPr lang="en-US" sz="1800" b="1" u="sng" dirty="0" err="1" smtClean="0"/>
              <a:t>q</a:t>
            </a:r>
            <a:r>
              <a:rPr lang="en-US" sz="1800" dirty="0" smtClean="0"/>
              <a:t>*  = ( (s</a:t>
            </a:r>
            <a:r>
              <a:rPr lang="en-US" sz="1800" baseline="30000" dirty="0" smtClean="0"/>
              <a:t>2</a:t>
            </a:r>
            <a:r>
              <a:rPr lang="en-US" sz="1800" dirty="0" smtClean="0"/>
              <a:t> + | </a:t>
            </a:r>
            <a:r>
              <a:rPr lang="en-US" sz="1800" b="1" u="sng" dirty="0" smtClean="0"/>
              <a:t>V</a:t>
            </a:r>
            <a:r>
              <a:rPr lang="en-US" sz="1800" dirty="0" smtClean="0"/>
              <a:t> |</a:t>
            </a:r>
            <a:r>
              <a:rPr lang="en-US" sz="1800" baseline="30000" dirty="0" smtClean="0"/>
              <a:t>2</a:t>
            </a:r>
            <a:r>
              <a:rPr lang="en-US" sz="1800" dirty="0" smtClean="0"/>
              <a:t> ) , ( s (-</a:t>
            </a:r>
            <a:r>
              <a:rPr lang="en-US" sz="1800" b="1" u="sng" dirty="0" smtClean="0"/>
              <a:t>V</a:t>
            </a:r>
            <a:r>
              <a:rPr lang="en-US" sz="1800" dirty="0" smtClean="0"/>
              <a:t>) + </a:t>
            </a:r>
            <a:r>
              <a:rPr lang="en-US" sz="1800" dirty="0" err="1" smtClean="0"/>
              <a:t>s</a:t>
            </a:r>
            <a:r>
              <a:rPr lang="en-US" sz="1800" b="1" u="sng" dirty="0" err="1" smtClean="0"/>
              <a:t>V</a:t>
            </a:r>
            <a:r>
              <a:rPr lang="en-US" sz="1800" dirty="0" smtClean="0"/>
              <a:t> + </a:t>
            </a:r>
            <a:r>
              <a:rPr lang="en-US" sz="1800" b="1" u="sng" dirty="0" smtClean="0"/>
              <a:t>V</a:t>
            </a:r>
            <a:r>
              <a:rPr lang="en-US" sz="1800" dirty="0" smtClean="0"/>
              <a:t> </a:t>
            </a:r>
            <a:r>
              <a:rPr lang="en-US" sz="1800" dirty="0" smtClean="0">
                <a:cs typeface="Arial" pitchFamily="34" charset="0"/>
              </a:rPr>
              <a:t>× </a:t>
            </a:r>
            <a:r>
              <a:rPr lang="en-US" sz="1800" b="1" u="sng" dirty="0" smtClean="0">
                <a:cs typeface="Arial" pitchFamily="34" charset="0"/>
              </a:rPr>
              <a:t>V</a:t>
            </a:r>
            <a:r>
              <a:rPr lang="en-US" sz="1800" dirty="0" smtClean="0"/>
              <a:t> ) )</a:t>
            </a:r>
          </a:p>
          <a:p>
            <a:pPr lvl="1">
              <a:buNone/>
            </a:pPr>
            <a:r>
              <a:rPr lang="en-US" sz="1800" dirty="0" smtClean="0"/>
              <a:t>		        = ( (s</a:t>
            </a:r>
            <a:r>
              <a:rPr lang="en-US" sz="1800" baseline="30000" dirty="0" smtClean="0"/>
              <a:t>2</a:t>
            </a:r>
            <a:r>
              <a:rPr lang="en-US" sz="1800" dirty="0" smtClean="0"/>
              <a:t> + x</a:t>
            </a:r>
            <a:r>
              <a:rPr lang="en-US" sz="1800" baseline="30000" dirty="0" smtClean="0"/>
              <a:t>2</a:t>
            </a:r>
            <a:r>
              <a:rPr lang="en-US" sz="1800" dirty="0" smtClean="0"/>
              <a:t> + y</a:t>
            </a:r>
            <a:r>
              <a:rPr lang="en-US" sz="1800" baseline="30000" dirty="0" smtClean="0"/>
              <a:t>2</a:t>
            </a:r>
            <a:r>
              <a:rPr lang="en-US" sz="1800" dirty="0" smtClean="0"/>
              <a:t> + z</a:t>
            </a:r>
            <a:r>
              <a:rPr lang="en-US" sz="1800" baseline="30000" dirty="0" smtClean="0"/>
              <a:t>2</a:t>
            </a:r>
            <a:r>
              <a:rPr lang="en-US" sz="1800" dirty="0" smtClean="0"/>
              <a:t> ) , </a:t>
            </a:r>
            <a:r>
              <a:rPr lang="en-US" sz="1800" b="1" u="sng" dirty="0" smtClean="0"/>
              <a:t>0</a:t>
            </a:r>
            <a:r>
              <a:rPr lang="en-US" sz="1800" dirty="0" smtClean="0"/>
              <a:t> ) = | </a:t>
            </a:r>
            <a:r>
              <a:rPr lang="en-US" sz="1800" b="1" u="sng" dirty="0" smtClean="0"/>
              <a:t>q</a:t>
            </a:r>
            <a:r>
              <a:rPr lang="en-US" sz="1800" baseline="-25000" dirty="0" smtClean="0"/>
              <a:t> </a:t>
            </a:r>
            <a:r>
              <a:rPr lang="en-US" sz="1800" dirty="0" smtClean="0"/>
              <a:t>|</a:t>
            </a:r>
            <a:r>
              <a:rPr lang="en-US" sz="1800" baseline="30000" dirty="0" smtClean="0"/>
              <a:t>2</a:t>
            </a:r>
            <a:r>
              <a:rPr lang="en-US" sz="1800" dirty="0" smtClean="0"/>
              <a:t>  </a:t>
            </a:r>
          </a:p>
          <a:p>
            <a:r>
              <a:rPr lang="en-US" sz="1800" dirty="0" smtClean="0"/>
              <a:t>Quaternion inverse:</a:t>
            </a:r>
          </a:p>
          <a:p>
            <a:pPr lvl="1"/>
            <a:r>
              <a:rPr lang="en-US" sz="1800" dirty="0" smtClean="0"/>
              <a:t>From the equation above, it follows that</a:t>
            </a:r>
          </a:p>
          <a:p>
            <a:pPr lvl="1">
              <a:buNone/>
            </a:pPr>
            <a:r>
              <a:rPr lang="en-US" sz="1800" dirty="0" smtClean="0"/>
              <a:t>	( </a:t>
            </a:r>
            <a:r>
              <a:rPr lang="en-US" sz="1800" b="1" u="sng" dirty="0" smtClean="0"/>
              <a:t>q</a:t>
            </a:r>
            <a:r>
              <a:rPr lang="en-US" sz="1800" dirty="0" smtClean="0"/>
              <a:t>  </a:t>
            </a:r>
            <a:r>
              <a:rPr lang="en-US" sz="1800" b="1" u="sng" dirty="0" err="1" smtClean="0"/>
              <a:t>q</a:t>
            </a:r>
            <a:r>
              <a:rPr lang="en-US" sz="1800" dirty="0" smtClean="0"/>
              <a:t>* ) /  | </a:t>
            </a:r>
            <a:r>
              <a:rPr lang="en-US" sz="1800" b="1" u="sng" dirty="0" smtClean="0"/>
              <a:t>q</a:t>
            </a:r>
            <a:r>
              <a:rPr lang="en-US" sz="1800" baseline="-25000" dirty="0" smtClean="0"/>
              <a:t> </a:t>
            </a:r>
            <a:r>
              <a:rPr lang="en-US" sz="1800" dirty="0" smtClean="0"/>
              <a:t>|</a:t>
            </a:r>
            <a:r>
              <a:rPr lang="en-US" sz="1800" baseline="30000" dirty="0" smtClean="0"/>
              <a:t>2</a:t>
            </a:r>
            <a:r>
              <a:rPr lang="en-US" sz="1800" dirty="0" smtClean="0"/>
              <a:t>  = 1, or</a:t>
            </a:r>
          </a:p>
          <a:p>
            <a:pPr lvl="1">
              <a:buNone/>
            </a:pPr>
            <a:endParaRPr lang="en-US" sz="1400" dirty="0" smtClean="0"/>
          </a:p>
          <a:p>
            <a:pPr lvl="1">
              <a:buNone/>
            </a:pPr>
            <a:r>
              <a:rPr lang="en-US" sz="1800" dirty="0" smtClean="0"/>
              <a:t>	</a:t>
            </a:r>
            <a:r>
              <a:rPr lang="en-US" sz="1800" b="1" u="sng" dirty="0" smtClean="0"/>
              <a:t>q</a:t>
            </a:r>
            <a:r>
              <a:rPr lang="en-US" sz="1800" baseline="30000" dirty="0" smtClean="0"/>
              <a:t>-1</a:t>
            </a:r>
            <a:r>
              <a:rPr lang="en-US" sz="1800" dirty="0" smtClean="0"/>
              <a:t> =  </a:t>
            </a:r>
            <a:r>
              <a:rPr lang="en-US" sz="1800" b="1" u="sng" dirty="0" smtClean="0"/>
              <a:t>q</a:t>
            </a:r>
            <a:r>
              <a:rPr lang="en-US" sz="1800" dirty="0" smtClean="0"/>
              <a:t>*  /  | </a:t>
            </a:r>
            <a:r>
              <a:rPr lang="en-US" sz="1800" b="1" u="sng" dirty="0" smtClean="0"/>
              <a:t>q</a:t>
            </a:r>
            <a:r>
              <a:rPr lang="en-US" sz="1800" baseline="-25000" dirty="0" smtClean="0"/>
              <a:t> </a:t>
            </a:r>
            <a:r>
              <a:rPr lang="en-US" sz="1800" dirty="0" smtClean="0"/>
              <a:t>|</a:t>
            </a:r>
            <a:r>
              <a:rPr lang="en-US" sz="1800" baseline="30000" dirty="0" smtClean="0"/>
              <a:t>2</a:t>
            </a:r>
            <a:r>
              <a:rPr lang="en-US" sz="1800" dirty="0" smtClean="0"/>
              <a:t>  </a:t>
            </a:r>
          </a:p>
          <a:p>
            <a:pPr lvl="1">
              <a:buNone/>
            </a:pPr>
            <a:endParaRPr lang="en-US" sz="1400" dirty="0" smtClean="0"/>
          </a:p>
          <a:p>
            <a:pPr lvl="1">
              <a:buNone/>
            </a:pPr>
            <a:r>
              <a:rPr lang="en-US" sz="1800" dirty="0" smtClean="0"/>
              <a:t>		e.g. – 	quaternion’s inverse is its conjugate divided 					by its norm squared</a:t>
            </a:r>
          </a:p>
          <a:p>
            <a:r>
              <a:rPr lang="en-US" sz="1800" dirty="0" smtClean="0"/>
              <a:t>Unit quaternion:</a:t>
            </a:r>
          </a:p>
          <a:p>
            <a:pPr lvl="1"/>
            <a:r>
              <a:rPr lang="en-US" sz="1800" dirty="0" smtClean="0"/>
              <a:t>Defined as  | </a:t>
            </a:r>
            <a:r>
              <a:rPr lang="en-US" sz="1800" b="1" u="sng" dirty="0" smtClean="0"/>
              <a:t>q</a:t>
            </a:r>
            <a:r>
              <a:rPr lang="en-US" sz="1800" baseline="-25000" dirty="0" smtClean="0"/>
              <a:t> </a:t>
            </a:r>
            <a:r>
              <a:rPr lang="en-US" sz="1800" dirty="0" smtClean="0"/>
              <a:t>| = 1</a:t>
            </a:r>
          </a:p>
          <a:p>
            <a:pPr lvl="1"/>
            <a:r>
              <a:rPr lang="en-US" sz="1800" b="1" dirty="0" smtClean="0"/>
              <a:t>The inverse of a unit quaternion is its conjugate</a:t>
            </a:r>
            <a:endParaRPr lang="en-US" sz="1800" dirty="0" smtClean="0"/>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10</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762000"/>
            <a:ext cx="8229600" cy="1143000"/>
          </a:xfrm>
        </p:spPr>
        <p:txBody>
          <a:bodyPr/>
          <a:lstStyle/>
          <a:p>
            <a:r>
              <a:rPr lang="en-US" sz="4400" dirty="0" smtClean="0"/>
              <a:t>Multiplication of Quaternion </a:t>
            </a:r>
            <a:br>
              <a:rPr lang="en-US" sz="4400" dirty="0" smtClean="0"/>
            </a:br>
            <a:r>
              <a:rPr lang="en-US" sz="4400" dirty="0" smtClean="0"/>
              <a:t>by a scalar</a:t>
            </a:r>
            <a:endParaRPr lang="en-US" sz="3200" dirty="0"/>
          </a:p>
        </p:txBody>
      </p:sp>
      <p:sp>
        <p:nvSpPr>
          <p:cNvPr id="3" name="Content Placeholder 2"/>
          <p:cNvSpPr>
            <a:spLocks noGrp="1"/>
          </p:cNvSpPr>
          <p:nvPr>
            <p:ph idx="1"/>
          </p:nvPr>
        </p:nvSpPr>
        <p:spPr>
          <a:xfrm>
            <a:off x="457200" y="2133600"/>
            <a:ext cx="8229600" cy="4144964"/>
          </a:xfrm>
        </p:spPr>
        <p:txBody>
          <a:bodyPr>
            <a:normAutofit lnSpcReduction="10000"/>
          </a:bodyPr>
          <a:lstStyle/>
          <a:p>
            <a:r>
              <a:rPr lang="en-US" sz="1800" dirty="0" smtClean="0"/>
              <a:t>Multiplication of quaternion by scalar:</a:t>
            </a:r>
          </a:p>
          <a:p>
            <a:pPr lvl="1"/>
            <a:r>
              <a:rPr lang="en-US" sz="1800" dirty="0" smtClean="0"/>
              <a:t>If </a:t>
            </a:r>
            <a:r>
              <a:rPr lang="en-US" sz="1800" b="1" u="sng" dirty="0" smtClean="0"/>
              <a:t>q</a:t>
            </a:r>
            <a:r>
              <a:rPr lang="en-US" sz="1800" dirty="0" smtClean="0"/>
              <a:t> = ( s , </a:t>
            </a:r>
            <a:r>
              <a:rPr lang="en-US" sz="1800" b="1" u="sng" dirty="0" smtClean="0"/>
              <a:t>V</a:t>
            </a:r>
            <a:r>
              <a:rPr lang="en-US" sz="1800" dirty="0" smtClean="0"/>
              <a:t> ) , then, k </a:t>
            </a:r>
            <a:r>
              <a:rPr lang="en-US" sz="1800" b="1" u="sng" dirty="0" smtClean="0"/>
              <a:t>q</a:t>
            </a:r>
            <a:r>
              <a:rPr lang="en-US" sz="1800" dirty="0" smtClean="0"/>
              <a:t>  = </a:t>
            </a:r>
            <a:r>
              <a:rPr lang="en-US" sz="1800" dirty="0" smtClean="0">
                <a:cs typeface="Arial" pitchFamily="34" charset="0"/>
              </a:rPr>
              <a:t>( </a:t>
            </a:r>
            <a:r>
              <a:rPr lang="en-US" sz="1800" dirty="0" err="1" smtClean="0">
                <a:cs typeface="Arial" pitchFamily="34" charset="0"/>
              </a:rPr>
              <a:t>ks</a:t>
            </a:r>
            <a:r>
              <a:rPr lang="en-US" sz="1800" dirty="0" smtClean="0">
                <a:cs typeface="Arial" pitchFamily="34" charset="0"/>
              </a:rPr>
              <a:t> , k</a:t>
            </a:r>
            <a:r>
              <a:rPr lang="en-US" sz="1800" b="1" u="sng" dirty="0" smtClean="0">
                <a:cs typeface="Arial" pitchFamily="34" charset="0"/>
              </a:rPr>
              <a:t>V</a:t>
            </a:r>
            <a:r>
              <a:rPr lang="en-US" sz="1800" dirty="0" smtClean="0">
                <a:cs typeface="Arial" pitchFamily="34" charset="0"/>
              </a:rPr>
              <a:t> ) = </a:t>
            </a:r>
            <a:r>
              <a:rPr lang="en-US" sz="1800" b="1" u="sng" dirty="0" smtClean="0">
                <a:cs typeface="Arial" pitchFamily="34" charset="0"/>
              </a:rPr>
              <a:t>q</a:t>
            </a:r>
            <a:r>
              <a:rPr lang="en-US" sz="1800" baseline="-25000" dirty="0" smtClean="0">
                <a:cs typeface="Arial" pitchFamily="34" charset="0"/>
              </a:rPr>
              <a:t>2</a:t>
            </a:r>
            <a:r>
              <a:rPr lang="en-US" sz="1800" dirty="0" smtClean="0">
                <a:cs typeface="Arial" pitchFamily="34" charset="0"/>
              </a:rPr>
              <a:t> for any real k</a:t>
            </a:r>
            <a:endParaRPr lang="en-US" sz="1600" dirty="0" smtClean="0"/>
          </a:p>
          <a:p>
            <a:r>
              <a:rPr lang="en-US" sz="1800" dirty="0" smtClean="0"/>
              <a:t>Multiplication of quaternion by negative one:</a:t>
            </a:r>
          </a:p>
          <a:p>
            <a:pPr lvl="1"/>
            <a:r>
              <a:rPr lang="en-US" sz="1800" dirty="0" smtClean="0"/>
              <a:t>Consider a special quaternion, </a:t>
            </a:r>
            <a:r>
              <a:rPr lang="en-US" sz="1800" b="1" u="sng" dirty="0" smtClean="0"/>
              <a:t>q</a:t>
            </a:r>
            <a:r>
              <a:rPr lang="en-US" sz="1800" baseline="-25000" dirty="0" smtClean="0"/>
              <a:t>M1</a:t>
            </a:r>
            <a:r>
              <a:rPr lang="en-US" sz="1800" dirty="0" smtClean="0"/>
              <a:t> defined as:</a:t>
            </a:r>
          </a:p>
          <a:p>
            <a:pPr lvl="1">
              <a:buNone/>
            </a:pPr>
            <a:r>
              <a:rPr lang="en-US" sz="1800" dirty="0" smtClean="0"/>
              <a:t>	</a:t>
            </a:r>
            <a:r>
              <a:rPr lang="en-US" sz="1800" b="1" u="sng" dirty="0" smtClean="0"/>
              <a:t>q</a:t>
            </a:r>
            <a:r>
              <a:rPr lang="en-US" sz="1800" baseline="-25000" dirty="0" smtClean="0"/>
              <a:t>M1</a:t>
            </a:r>
            <a:r>
              <a:rPr lang="en-US" sz="1800" dirty="0" smtClean="0"/>
              <a:t> = ( -1 , </a:t>
            </a:r>
            <a:r>
              <a:rPr lang="en-US" sz="1800" b="1" dirty="0" smtClean="0"/>
              <a:t>0 </a:t>
            </a:r>
            <a:r>
              <a:rPr lang="en-US" sz="1800" b="1" u="sng" dirty="0" smtClean="0"/>
              <a:t>n</a:t>
            </a:r>
            <a:r>
              <a:rPr lang="en-US" sz="1800" dirty="0" smtClean="0"/>
              <a:t> ) = scalar -1, written as quaternion</a:t>
            </a:r>
          </a:p>
          <a:p>
            <a:pPr lvl="1"/>
            <a:r>
              <a:rPr lang="en-US" sz="1800" dirty="0" smtClean="0"/>
              <a:t>Note that </a:t>
            </a:r>
            <a:r>
              <a:rPr lang="en-US" sz="1800" b="1" u="sng" dirty="0" smtClean="0"/>
              <a:t>q</a:t>
            </a:r>
            <a:r>
              <a:rPr lang="en-US" sz="1800" b="1" u="sng" baseline="-25000" dirty="0" smtClean="0"/>
              <a:t>M1</a:t>
            </a:r>
            <a:r>
              <a:rPr lang="en-US" sz="1800" dirty="0" smtClean="0"/>
              <a:t> = ( -1 , </a:t>
            </a:r>
            <a:r>
              <a:rPr lang="en-US" sz="1800" b="1" dirty="0" smtClean="0"/>
              <a:t>0 </a:t>
            </a:r>
            <a:r>
              <a:rPr lang="en-US" sz="1800" b="1" u="sng" dirty="0" smtClean="0"/>
              <a:t>n</a:t>
            </a:r>
            <a:r>
              <a:rPr lang="en-US" sz="1800" dirty="0" smtClean="0"/>
              <a:t> ) can be expressed </a:t>
            </a:r>
            <a:r>
              <a:rPr lang="en-US" sz="1800" b="1" u="sng" dirty="0" smtClean="0"/>
              <a:t>q</a:t>
            </a:r>
            <a:r>
              <a:rPr lang="en-US" sz="1800" b="1" u="sng" baseline="-25000" dirty="0" smtClean="0"/>
              <a:t>M1</a:t>
            </a:r>
            <a:r>
              <a:rPr lang="en-US" sz="1800" dirty="0" smtClean="0"/>
              <a:t> = ( cos(</a:t>
            </a:r>
            <a:r>
              <a:rPr lang="en-US" sz="1800" dirty="0" smtClean="0">
                <a:latin typeface="Symbol" pitchFamily="18" charset="2"/>
              </a:rPr>
              <a:t>q</a:t>
            </a:r>
            <a:r>
              <a:rPr lang="en-US" sz="1800" dirty="0" smtClean="0"/>
              <a:t>/2) , </a:t>
            </a:r>
            <a:r>
              <a:rPr lang="en-US" sz="1800" b="1" u="sng" dirty="0" smtClean="0"/>
              <a:t>n</a:t>
            </a:r>
            <a:r>
              <a:rPr lang="en-US" sz="1800" dirty="0" smtClean="0"/>
              <a:t> sin(</a:t>
            </a:r>
            <a:r>
              <a:rPr lang="en-US" sz="1800" dirty="0" smtClean="0">
                <a:latin typeface="Symbol" pitchFamily="18" charset="2"/>
              </a:rPr>
              <a:t>q</a:t>
            </a:r>
            <a:r>
              <a:rPr lang="en-US" sz="1800" dirty="0" smtClean="0"/>
              <a:t>/2) ) , where </a:t>
            </a:r>
            <a:r>
              <a:rPr lang="en-US" sz="1800" dirty="0" smtClean="0">
                <a:latin typeface="Symbol" pitchFamily="18" charset="2"/>
              </a:rPr>
              <a:t>q = </a:t>
            </a:r>
            <a:r>
              <a:rPr lang="en-US" sz="1800" dirty="0" smtClean="0">
                <a:cs typeface="Arial" pitchFamily="34" charset="0"/>
              </a:rPr>
              <a:t>±2</a:t>
            </a:r>
            <a:r>
              <a:rPr lang="en-US" sz="1800" dirty="0" smtClean="0">
                <a:latin typeface="Symbol" pitchFamily="18" charset="2"/>
              </a:rPr>
              <a:t>p</a:t>
            </a:r>
            <a:r>
              <a:rPr lang="en-US" sz="1800" dirty="0" smtClean="0"/>
              <a:t>n</a:t>
            </a:r>
          </a:p>
          <a:p>
            <a:pPr lvl="1">
              <a:buNone/>
            </a:pPr>
            <a:r>
              <a:rPr lang="en-US" sz="1800" dirty="0" smtClean="0"/>
              <a:t>		</a:t>
            </a:r>
            <a:r>
              <a:rPr lang="en-US" sz="1800" b="1" u="sng" dirty="0" smtClean="0"/>
              <a:t>q</a:t>
            </a:r>
            <a:r>
              <a:rPr lang="en-US" sz="1800" baseline="-25000" dirty="0" smtClean="0"/>
              <a:t>M1</a:t>
            </a:r>
            <a:r>
              <a:rPr lang="en-US" sz="1800" dirty="0" smtClean="0"/>
              <a:t> = [ cos( </a:t>
            </a:r>
            <a:r>
              <a:rPr lang="en-US" sz="1800" dirty="0" smtClean="0">
                <a:cs typeface="Arial" pitchFamily="34" charset="0"/>
              </a:rPr>
              <a:t>±</a:t>
            </a:r>
            <a:r>
              <a:rPr lang="en-US" sz="1800" dirty="0" err="1" smtClean="0">
                <a:latin typeface="Symbol" pitchFamily="18" charset="2"/>
              </a:rPr>
              <a:t>p</a:t>
            </a:r>
            <a:r>
              <a:rPr lang="en-US" sz="1800" dirty="0" err="1" smtClean="0"/>
              <a:t>n</a:t>
            </a:r>
            <a:r>
              <a:rPr lang="en-US" sz="1800" dirty="0" smtClean="0"/>
              <a:t> ) ) , </a:t>
            </a:r>
            <a:r>
              <a:rPr lang="en-US" sz="1800" b="1" u="sng" dirty="0" smtClean="0"/>
              <a:t>n</a:t>
            </a:r>
            <a:r>
              <a:rPr lang="en-US" sz="1800" dirty="0" smtClean="0"/>
              <a:t> sin( </a:t>
            </a:r>
            <a:r>
              <a:rPr lang="en-US" sz="1800" dirty="0" smtClean="0">
                <a:cs typeface="Arial" pitchFamily="34" charset="0"/>
              </a:rPr>
              <a:t>±</a:t>
            </a:r>
            <a:r>
              <a:rPr lang="en-US" sz="1800" dirty="0" err="1" smtClean="0">
                <a:latin typeface="Symbol" pitchFamily="18" charset="2"/>
              </a:rPr>
              <a:t>p</a:t>
            </a:r>
            <a:r>
              <a:rPr lang="en-US" sz="1800" dirty="0" err="1" smtClean="0"/>
              <a:t>n</a:t>
            </a:r>
            <a:r>
              <a:rPr lang="en-US" sz="1800" dirty="0" smtClean="0"/>
              <a:t> ) ] = [ -1 , </a:t>
            </a:r>
            <a:r>
              <a:rPr lang="en-US" sz="1800" b="1" u="sng" dirty="0" smtClean="0"/>
              <a:t>0</a:t>
            </a:r>
            <a:r>
              <a:rPr lang="en-US" sz="1800" dirty="0" smtClean="0"/>
              <a:t> ] , where n = 1, 3, 5, …</a:t>
            </a:r>
          </a:p>
          <a:p>
            <a:pPr lvl="1"/>
            <a:r>
              <a:rPr lang="en-US" sz="1600" dirty="0" smtClean="0"/>
              <a:t>Multiplication of any quaternion by -1, (or </a:t>
            </a:r>
            <a:r>
              <a:rPr lang="en-US" sz="1800" b="1" u="sng" dirty="0" smtClean="0"/>
              <a:t>q</a:t>
            </a:r>
            <a:r>
              <a:rPr lang="en-US" sz="1800" baseline="-25000" dirty="0" smtClean="0"/>
              <a:t>M1</a:t>
            </a:r>
            <a:r>
              <a:rPr lang="en-US" sz="1600" dirty="0" smtClean="0"/>
              <a:t>) gives the same quaternion rotated about its vector direction by </a:t>
            </a:r>
            <a:r>
              <a:rPr lang="en-US" sz="1600" dirty="0" smtClean="0">
                <a:cs typeface="Arial" pitchFamily="34" charset="0"/>
              </a:rPr>
              <a:t>±2</a:t>
            </a:r>
            <a:r>
              <a:rPr lang="en-US" sz="1600" dirty="0" smtClean="0">
                <a:latin typeface="Symbol" pitchFamily="18" charset="2"/>
              </a:rPr>
              <a:t>p</a:t>
            </a:r>
            <a:r>
              <a:rPr lang="en-US" sz="1600" dirty="0" smtClean="0"/>
              <a:t>n, so that the orientation defined by the quaternion is unchanged</a:t>
            </a:r>
            <a:endParaRPr lang="en-US" sz="1600" b="1" dirty="0" smtClean="0">
              <a:sym typeface="Wingdings" pitchFamily="2" charset="2"/>
            </a:endParaRPr>
          </a:p>
          <a:p>
            <a:pPr lvl="1">
              <a:buNone/>
            </a:pPr>
            <a:r>
              <a:rPr lang="en-US" sz="1600" b="1" dirty="0" smtClean="0">
                <a:sym typeface="Wingdings" pitchFamily="2" charset="2"/>
              </a:rPr>
              <a:t> Multiplication of a quaternion by -1 does not change the orientation defined by the quaternion</a:t>
            </a:r>
          </a:p>
          <a:p>
            <a:pPr lvl="1">
              <a:buNone/>
            </a:pPr>
            <a:r>
              <a:rPr lang="en-US" sz="1600" b="1" dirty="0" smtClean="0"/>
              <a:t>	Quite often, people will multiply a quaternion by -1 if the scalar part is negative</a:t>
            </a:r>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11</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Quaternion Multiplication</a:t>
            </a:r>
            <a:br>
              <a:rPr lang="en-US" sz="4400" dirty="0" smtClean="0"/>
            </a:br>
            <a:endParaRPr lang="en-US" sz="3200" dirty="0"/>
          </a:p>
        </p:txBody>
      </p:sp>
      <p:sp>
        <p:nvSpPr>
          <p:cNvPr id="3" name="Content Placeholder 2"/>
          <p:cNvSpPr>
            <a:spLocks noGrp="1"/>
          </p:cNvSpPr>
          <p:nvPr>
            <p:ph idx="1"/>
          </p:nvPr>
        </p:nvSpPr>
        <p:spPr/>
        <p:txBody>
          <a:bodyPr>
            <a:normAutofit lnSpcReduction="10000"/>
          </a:bodyPr>
          <a:lstStyle/>
          <a:p>
            <a:r>
              <a:rPr lang="en-US" sz="1800" dirty="0" smtClean="0"/>
              <a:t>Another way to multiply two quaternions:</a:t>
            </a:r>
          </a:p>
          <a:p>
            <a:pPr lvl="1"/>
            <a:r>
              <a:rPr lang="en-US" sz="1800" dirty="0" smtClean="0"/>
              <a:t>If </a:t>
            </a:r>
            <a:r>
              <a:rPr lang="en-US" sz="1800" b="1" u="sng" dirty="0" smtClean="0"/>
              <a:t>q</a:t>
            </a:r>
            <a:r>
              <a:rPr lang="en-US" sz="1800" baseline="-25000" dirty="0" smtClean="0"/>
              <a:t>1</a:t>
            </a:r>
            <a:r>
              <a:rPr lang="en-US" sz="1800" dirty="0" smtClean="0"/>
              <a:t> = ( s</a:t>
            </a:r>
            <a:r>
              <a:rPr lang="en-US" sz="1800" baseline="-25000" dirty="0" smtClean="0"/>
              <a:t>1</a:t>
            </a:r>
            <a:r>
              <a:rPr lang="en-US" sz="1800" dirty="0" smtClean="0"/>
              <a:t> , </a:t>
            </a:r>
            <a:r>
              <a:rPr lang="en-US" sz="1800" b="1" u="sng" dirty="0" smtClean="0"/>
              <a:t>V</a:t>
            </a:r>
            <a:r>
              <a:rPr lang="en-US" sz="1800" baseline="-25000" dirty="0" smtClean="0"/>
              <a:t>1</a:t>
            </a:r>
            <a:r>
              <a:rPr lang="en-US" sz="1800" dirty="0" smtClean="0"/>
              <a:t> ) and </a:t>
            </a:r>
            <a:r>
              <a:rPr lang="en-US" sz="1800" b="1" u="sng" dirty="0" smtClean="0"/>
              <a:t>q</a:t>
            </a:r>
            <a:r>
              <a:rPr lang="en-US" sz="1800" baseline="-25000" dirty="0" smtClean="0"/>
              <a:t>2 </a:t>
            </a:r>
            <a:r>
              <a:rPr lang="en-US" sz="1800" dirty="0" smtClean="0"/>
              <a:t>= ( s</a:t>
            </a:r>
            <a:r>
              <a:rPr lang="en-US" sz="1800" baseline="-25000" dirty="0" smtClean="0"/>
              <a:t>2</a:t>
            </a:r>
            <a:r>
              <a:rPr lang="en-US" sz="1800" dirty="0" smtClean="0"/>
              <a:t> , </a:t>
            </a:r>
            <a:r>
              <a:rPr lang="en-US" sz="1800" b="1" u="sng" dirty="0" smtClean="0"/>
              <a:t>V</a:t>
            </a:r>
            <a:r>
              <a:rPr lang="en-US" sz="1800" baseline="-25000" dirty="0" smtClean="0"/>
              <a:t>2</a:t>
            </a:r>
            <a:r>
              <a:rPr lang="en-US" sz="1800" dirty="0" smtClean="0"/>
              <a:t> )</a:t>
            </a:r>
          </a:p>
          <a:p>
            <a:pPr lvl="1"/>
            <a:r>
              <a:rPr lang="en-US" sz="1800" dirty="0" smtClean="0"/>
              <a:t>Recall from earlier slide that the product of </a:t>
            </a:r>
            <a:r>
              <a:rPr lang="en-US" sz="1800" b="1" u="sng" dirty="0" smtClean="0"/>
              <a:t>q</a:t>
            </a:r>
            <a:r>
              <a:rPr lang="en-US" sz="1800" baseline="-25000" dirty="0" smtClean="0"/>
              <a:t>1</a:t>
            </a:r>
            <a:r>
              <a:rPr lang="en-US" sz="1800" dirty="0" smtClean="0"/>
              <a:t> and </a:t>
            </a:r>
            <a:r>
              <a:rPr lang="en-US" sz="1800" b="1" u="sng" dirty="0" smtClean="0"/>
              <a:t>q</a:t>
            </a:r>
            <a:r>
              <a:rPr lang="en-US" sz="1800" baseline="-25000" dirty="0" smtClean="0"/>
              <a:t>2</a:t>
            </a:r>
            <a:r>
              <a:rPr lang="en-US" sz="1800" dirty="0" smtClean="0"/>
              <a:t> can be computed from</a:t>
            </a:r>
          </a:p>
          <a:p>
            <a:pPr lvl="1">
              <a:buNone/>
            </a:pPr>
            <a:r>
              <a:rPr lang="en-US" sz="1800" dirty="0" smtClean="0"/>
              <a:t>	</a:t>
            </a:r>
            <a:r>
              <a:rPr lang="en-US" sz="1800" b="1" u="sng" dirty="0" smtClean="0"/>
              <a:t>q</a:t>
            </a:r>
            <a:r>
              <a:rPr lang="en-US" sz="1800" baseline="-25000" dirty="0" smtClean="0"/>
              <a:t>1</a:t>
            </a:r>
            <a:r>
              <a:rPr lang="en-US" sz="1800" dirty="0" smtClean="0"/>
              <a:t> * </a:t>
            </a:r>
            <a:r>
              <a:rPr lang="en-US" sz="1800" b="1" u="sng" dirty="0" smtClean="0"/>
              <a:t>q</a:t>
            </a:r>
            <a:r>
              <a:rPr lang="en-US" sz="1800" baseline="-25000" dirty="0" smtClean="0"/>
              <a:t>2 </a:t>
            </a:r>
            <a:r>
              <a:rPr lang="en-US" sz="1800" dirty="0" smtClean="0"/>
              <a:t>= ( ( s</a:t>
            </a:r>
            <a:r>
              <a:rPr lang="en-US" sz="1800" baseline="-25000" dirty="0" smtClean="0"/>
              <a:t>1</a:t>
            </a:r>
            <a:r>
              <a:rPr lang="en-US" sz="1800" dirty="0" smtClean="0"/>
              <a:t>s</a:t>
            </a:r>
            <a:r>
              <a:rPr lang="en-US" sz="1800" baseline="-25000" dirty="0" smtClean="0"/>
              <a:t>2 </a:t>
            </a:r>
            <a:r>
              <a:rPr lang="en-US" sz="1800" dirty="0" smtClean="0"/>
              <a:t>– </a:t>
            </a:r>
            <a:r>
              <a:rPr lang="en-US" sz="1800" b="1" u="sng" dirty="0" smtClean="0"/>
              <a:t>V</a:t>
            </a:r>
            <a:r>
              <a:rPr lang="en-US" sz="1800" baseline="-25000" dirty="0" smtClean="0"/>
              <a:t>1 </a:t>
            </a:r>
            <a:r>
              <a:rPr lang="en-US" sz="1800" dirty="0" smtClean="0">
                <a:cs typeface="Arial" pitchFamily="34" charset="0"/>
              </a:rPr>
              <a:t>· </a:t>
            </a:r>
            <a:r>
              <a:rPr lang="en-US" sz="1800" b="1" u="sng" dirty="0" smtClean="0"/>
              <a:t>V</a:t>
            </a:r>
            <a:r>
              <a:rPr lang="en-US" sz="1800" baseline="-25000" dirty="0" smtClean="0"/>
              <a:t>2</a:t>
            </a:r>
            <a:r>
              <a:rPr lang="en-US" sz="1800" dirty="0" smtClean="0"/>
              <a:t> ) , ( s</a:t>
            </a:r>
            <a:r>
              <a:rPr lang="en-US" sz="1800" baseline="-25000" dirty="0" smtClean="0"/>
              <a:t>1</a:t>
            </a:r>
            <a:r>
              <a:rPr lang="en-US" sz="1800" b="1" u="sng" dirty="0" smtClean="0"/>
              <a:t>V</a:t>
            </a:r>
            <a:r>
              <a:rPr lang="en-US" sz="1800" baseline="-25000" dirty="0" smtClean="0"/>
              <a:t>2 </a:t>
            </a:r>
            <a:r>
              <a:rPr lang="en-US" sz="1800" dirty="0" smtClean="0"/>
              <a:t>+ s</a:t>
            </a:r>
            <a:r>
              <a:rPr lang="en-US" sz="1800" baseline="-25000" dirty="0" smtClean="0"/>
              <a:t>2</a:t>
            </a:r>
            <a:r>
              <a:rPr lang="en-US" sz="1800" b="1" u="sng" dirty="0" smtClean="0"/>
              <a:t>V</a:t>
            </a:r>
            <a:r>
              <a:rPr lang="en-US" sz="1800" baseline="-25000" dirty="0" smtClean="0"/>
              <a:t>1</a:t>
            </a:r>
            <a:r>
              <a:rPr lang="en-US" sz="1800" dirty="0" smtClean="0"/>
              <a:t> + </a:t>
            </a:r>
            <a:r>
              <a:rPr lang="en-US" sz="1800" b="1" u="sng" dirty="0" smtClean="0"/>
              <a:t>V</a:t>
            </a:r>
            <a:r>
              <a:rPr lang="en-US" sz="1800" baseline="-25000" dirty="0" smtClean="0"/>
              <a:t>1</a:t>
            </a:r>
            <a:r>
              <a:rPr lang="en-US" sz="1800" dirty="0" smtClean="0">
                <a:cs typeface="Arial" pitchFamily="34" charset="0"/>
              </a:rPr>
              <a:t>×</a:t>
            </a:r>
            <a:r>
              <a:rPr lang="en-US" sz="1800" b="1" u="sng" dirty="0" smtClean="0">
                <a:cs typeface="Arial" pitchFamily="34" charset="0"/>
              </a:rPr>
              <a:t>V</a:t>
            </a:r>
            <a:r>
              <a:rPr lang="en-US" sz="1800" baseline="-25000" dirty="0" smtClean="0">
                <a:cs typeface="Arial" pitchFamily="34" charset="0"/>
              </a:rPr>
              <a:t>2</a:t>
            </a:r>
            <a:r>
              <a:rPr lang="en-US" sz="1800" dirty="0" smtClean="0">
                <a:cs typeface="Arial" pitchFamily="34" charset="0"/>
              </a:rPr>
              <a:t> ) )</a:t>
            </a:r>
          </a:p>
          <a:p>
            <a:pPr lvl="1"/>
            <a:r>
              <a:rPr lang="en-US" sz="1800" dirty="0" smtClean="0"/>
              <a:t>This product can be computed manually as follows:</a:t>
            </a:r>
          </a:p>
          <a:p>
            <a:pPr lvl="2"/>
            <a:r>
              <a:rPr lang="en-US" sz="1600" dirty="0" smtClean="0"/>
              <a:t>Define the product of basis vectors </a:t>
            </a:r>
            <a:r>
              <a:rPr lang="en-US" sz="1600" b="1" i="1" dirty="0" err="1" smtClean="0"/>
              <a:t>i</a:t>
            </a:r>
            <a:r>
              <a:rPr lang="en-US" sz="1600" b="1" i="1" dirty="0" smtClean="0"/>
              <a:t>, j</a:t>
            </a:r>
            <a:r>
              <a:rPr lang="en-US" sz="1600" dirty="0" smtClean="0"/>
              <a:t>, and </a:t>
            </a:r>
            <a:r>
              <a:rPr lang="en-US" sz="1600" b="1" i="1" dirty="0" smtClean="0"/>
              <a:t>k</a:t>
            </a:r>
            <a:r>
              <a:rPr lang="en-US" sz="1600" dirty="0" smtClean="0"/>
              <a:t> as:</a:t>
            </a:r>
          </a:p>
          <a:p>
            <a:pPr lvl="3">
              <a:buFont typeface="Arial" pitchFamily="34" charset="0"/>
              <a:buChar char="•"/>
            </a:pPr>
            <a:r>
              <a:rPr lang="en-US" sz="1400" b="1" i="1" dirty="0" err="1" smtClean="0"/>
              <a:t>i</a:t>
            </a:r>
            <a:r>
              <a:rPr lang="en-US" sz="1400" b="1" i="1" dirty="0" smtClean="0"/>
              <a:t> j</a:t>
            </a:r>
            <a:r>
              <a:rPr lang="en-US" sz="1400" dirty="0" smtClean="0"/>
              <a:t> =  </a:t>
            </a:r>
            <a:r>
              <a:rPr lang="en-US" sz="1400" b="1" i="1" dirty="0" smtClean="0"/>
              <a:t>k</a:t>
            </a:r>
            <a:r>
              <a:rPr lang="en-US" sz="1400" dirty="0" smtClean="0"/>
              <a:t>  ,  </a:t>
            </a:r>
            <a:r>
              <a:rPr lang="en-US" sz="1400" b="1" i="1" dirty="0" smtClean="0"/>
              <a:t>j k</a:t>
            </a:r>
            <a:r>
              <a:rPr lang="en-US" sz="1400" dirty="0" smtClean="0"/>
              <a:t> = </a:t>
            </a:r>
            <a:r>
              <a:rPr lang="en-US" sz="1400" b="1" i="1" dirty="0" err="1" smtClean="0"/>
              <a:t>i</a:t>
            </a:r>
            <a:r>
              <a:rPr lang="en-US" sz="1400" dirty="0" smtClean="0"/>
              <a:t> ,   </a:t>
            </a:r>
            <a:r>
              <a:rPr lang="en-US" sz="1400" b="1" i="1" dirty="0" smtClean="0"/>
              <a:t>k </a:t>
            </a:r>
            <a:r>
              <a:rPr lang="en-US" sz="1400" b="1" i="1" dirty="0" err="1" smtClean="0"/>
              <a:t>i</a:t>
            </a:r>
            <a:r>
              <a:rPr lang="en-US" sz="1400" b="1" i="1" dirty="0" smtClean="0"/>
              <a:t> </a:t>
            </a:r>
            <a:r>
              <a:rPr lang="en-US" sz="1400" dirty="0" smtClean="0"/>
              <a:t>= </a:t>
            </a:r>
            <a:r>
              <a:rPr lang="en-US" sz="1400" b="1" i="1" dirty="0" smtClean="0"/>
              <a:t> j </a:t>
            </a:r>
          </a:p>
          <a:p>
            <a:pPr lvl="3">
              <a:buFont typeface="Arial" pitchFamily="34" charset="0"/>
              <a:buChar char="•"/>
            </a:pPr>
            <a:r>
              <a:rPr lang="en-US" sz="1400" b="1" i="1" dirty="0" smtClean="0"/>
              <a:t>j </a:t>
            </a:r>
            <a:r>
              <a:rPr lang="en-US" sz="1400" b="1" i="1" dirty="0" err="1" smtClean="0"/>
              <a:t>i</a:t>
            </a:r>
            <a:r>
              <a:rPr lang="en-US" sz="1400" dirty="0" smtClean="0"/>
              <a:t> = -</a:t>
            </a:r>
            <a:r>
              <a:rPr lang="en-US" sz="1400" b="1" i="1" dirty="0" smtClean="0"/>
              <a:t>k</a:t>
            </a:r>
            <a:r>
              <a:rPr lang="en-US" sz="1400" dirty="0" smtClean="0"/>
              <a:t> ,  </a:t>
            </a:r>
            <a:r>
              <a:rPr lang="en-US" sz="1400" b="1" i="1" dirty="0" smtClean="0"/>
              <a:t>k j</a:t>
            </a:r>
            <a:r>
              <a:rPr lang="en-US" sz="1400" dirty="0" smtClean="0"/>
              <a:t> = -</a:t>
            </a:r>
            <a:r>
              <a:rPr lang="en-US" sz="1400" b="1" i="1" dirty="0" err="1" smtClean="0"/>
              <a:t>i</a:t>
            </a:r>
            <a:r>
              <a:rPr lang="en-US" sz="1400" b="1" i="1" dirty="0" smtClean="0"/>
              <a:t> </a:t>
            </a:r>
            <a:r>
              <a:rPr lang="en-US" sz="1400" dirty="0" smtClean="0"/>
              <a:t>,  </a:t>
            </a:r>
            <a:r>
              <a:rPr lang="en-US" sz="1400" b="1" i="1" dirty="0" err="1" smtClean="0"/>
              <a:t>i</a:t>
            </a:r>
            <a:r>
              <a:rPr lang="en-US" sz="1400" b="1" i="1" dirty="0" smtClean="0"/>
              <a:t> k</a:t>
            </a:r>
            <a:r>
              <a:rPr lang="en-US" sz="1400" dirty="0" smtClean="0"/>
              <a:t> = -</a:t>
            </a:r>
            <a:r>
              <a:rPr lang="en-US" sz="1400" b="1" i="1" dirty="0" smtClean="0"/>
              <a:t>j</a:t>
            </a:r>
          </a:p>
          <a:p>
            <a:pPr lvl="3">
              <a:buFont typeface="Arial" pitchFamily="34" charset="0"/>
              <a:buChar char="•"/>
            </a:pPr>
            <a:r>
              <a:rPr lang="en-US" sz="1400" b="1" i="1" dirty="0" err="1" smtClean="0"/>
              <a:t>i</a:t>
            </a:r>
            <a:r>
              <a:rPr lang="en-US" sz="1400" b="1" i="1" dirty="0" smtClean="0"/>
              <a:t> </a:t>
            </a:r>
            <a:r>
              <a:rPr lang="en-US" sz="1400" b="1" i="1" dirty="0" err="1" smtClean="0"/>
              <a:t>i</a:t>
            </a:r>
            <a:r>
              <a:rPr lang="en-US" sz="1400" dirty="0" smtClean="0"/>
              <a:t> = -1 ,  </a:t>
            </a:r>
            <a:r>
              <a:rPr lang="en-US" sz="1400" b="1" i="1" dirty="0" smtClean="0"/>
              <a:t>j </a:t>
            </a:r>
            <a:r>
              <a:rPr lang="en-US" sz="1400" b="1" i="1" dirty="0" err="1" smtClean="0"/>
              <a:t>j</a:t>
            </a:r>
            <a:r>
              <a:rPr lang="en-US" sz="1400" dirty="0" smtClean="0"/>
              <a:t> = -1 ,  </a:t>
            </a:r>
            <a:r>
              <a:rPr lang="en-US" sz="1400" b="1" i="1" dirty="0" smtClean="0"/>
              <a:t>k </a:t>
            </a:r>
            <a:r>
              <a:rPr lang="en-US" sz="1400" b="1" i="1" dirty="0" err="1" smtClean="0"/>
              <a:t>k</a:t>
            </a:r>
            <a:r>
              <a:rPr lang="en-US" sz="1400" dirty="0" smtClean="0"/>
              <a:t> = -1</a:t>
            </a:r>
          </a:p>
          <a:p>
            <a:pPr lvl="3">
              <a:buFont typeface="Arial" pitchFamily="34" charset="0"/>
              <a:buChar char="•"/>
            </a:pPr>
            <a:r>
              <a:rPr lang="en-US" sz="1400" dirty="0" smtClean="0"/>
              <a:t>Note:  these multiplications are NOT commutative</a:t>
            </a:r>
          </a:p>
          <a:p>
            <a:pPr lvl="1"/>
            <a:r>
              <a:rPr lang="en-US" sz="1800" dirty="0" smtClean="0"/>
              <a:t>Compute product </a:t>
            </a:r>
            <a:r>
              <a:rPr lang="en-US" sz="1800" b="1" u="sng" dirty="0" smtClean="0"/>
              <a:t>q</a:t>
            </a:r>
            <a:r>
              <a:rPr lang="en-US" sz="1800" baseline="-25000" dirty="0" smtClean="0"/>
              <a:t>1</a:t>
            </a:r>
            <a:r>
              <a:rPr lang="en-US" sz="1800" dirty="0" smtClean="0"/>
              <a:t> * </a:t>
            </a:r>
            <a:r>
              <a:rPr lang="en-US" sz="1800" b="1" u="sng" dirty="0" smtClean="0"/>
              <a:t>q</a:t>
            </a:r>
            <a:r>
              <a:rPr lang="en-US" sz="1800" baseline="-25000" dirty="0" smtClean="0"/>
              <a:t>2</a:t>
            </a:r>
            <a:r>
              <a:rPr lang="en-US" sz="1800" dirty="0" smtClean="0"/>
              <a:t> term by term:</a:t>
            </a:r>
          </a:p>
          <a:p>
            <a:pPr lvl="2">
              <a:buNone/>
            </a:pPr>
            <a:r>
              <a:rPr lang="en-US" sz="1600" dirty="0" smtClean="0"/>
              <a:t> </a:t>
            </a:r>
            <a:r>
              <a:rPr lang="en-US" sz="1400" b="1" u="sng" dirty="0" smtClean="0"/>
              <a:t>q</a:t>
            </a:r>
            <a:r>
              <a:rPr lang="en-US" sz="1400" baseline="-25000" dirty="0" smtClean="0"/>
              <a:t>1</a:t>
            </a:r>
            <a:r>
              <a:rPr lang="en-US" sz="1400" dirty="0" smtClean="0"/>
              <a:t> * </a:t>
            </a:r>
            <a:r>
              <a:rPr lang="en-US" sz="1400" b="1" u="sng" dirty="0" smtClean="0"/>
              <a:t>q</a:t>
            </a:r>
            <a:r>
              <a:rPr lang="en-US" sz="1400" baseline="-25000" dirty="0" smtClean="0"/>
              <a:t>2</a:t>
            </a:r>
            <a:r>
              <a:rPr lang="en-US" sz="1400" dirty="0" smtClean="0"/>
              <a:t> = ( s</a:t>
            </a:r>
            <a:r>
              <a:rPr lang="en-US" sz="1400" baseline="-25000" dirty="0" smtClean="0"/>
              <a:t>1</a:t>
            </a:r>
            <a:r>
              <a:rPr lang="en-US" sz="1400" dirty="0" smtClean="0"/>
              <a:t> + x</a:t>
            </a:r>
            <a:r>
              <a:rPr lang="en-US" sz="1400" baseline="-25000" dirty="0" smtClean="0"/>
              <a:t>1</a:t>
            </a:r>
            <a:r>
              <a:rPr lang="en-US" sz="1400" dirty="0" smtClean="0"/>
              <a:t>i + y</a:t>
            </a:r>
            <a:r>
              <a:rPr lang="en-US" sz="1400" baseline="-25000" dirty="0" smtClean="0"/>
              <a:t>1</a:t>
            </a:r>
            <a:r>
              <a:rPr lang="en-US" sz="1400" dirty="0" smtClean="0"/>
              <a:t>j + z</a:t>
            </a:r>
            <a:r>
              <a:rPr lang="en-US" sz="1400" baseline="-25000" dirty="0" smtClean="0"/>
              <a:t>1</a:t>
            </a:r>
            <a:r>
              <a:rPr lang="en-US" sz="1400" dirty="0" smtClean="0"/>
              <a:t>k ) * ( s</a:t>
            </a:r>
            <a:r>
              <a:rPr lang="en-US" sz="1400" baseline="-25000" dirty="0" smtClean="0"/>
              <a:t>2</a:t>
            </a:r>
            <a:r>
              <a:rPr lang="en-US" sz="1400" dirty="0" smtClean="0"/>
              <a:t> + x</a:t>
            </a:r>
            <a:r>
              <a:rPr lang="en-US" sz="1400" baseline="-25000" dirty="0" smtClean="0"/>
              <a:t>2</a:t>
            </a:r>
            <a:r>
              <a:rPr lang="en-US" sz="1400" dirty="0" smtClean="0"/>
              <a:t>i + y</a:t>
            </a:r>
            <a:r>
              <a:rPr lang="en-US" sz="1400" baseline="-25000" dirty="0" smtClean="0"/>
              <a:t>2</a:t>
            </a:r>
            <a:r>
              <a:rPr lang="en-US" sz="1400" dirty="0" smtClean="0"/>
              <a:t>j + z</a:t>
            </a:r>
            <a:r>
              <a:rPr lang="en-US" sz="1400" baseline="-25000" dirty="0" smtClean="0"/>
              <a:t>2</a:t>
            </a:r>
            <a:r>
              <a:rPr lang="en-US" sz="1400" dirty="0" smtClean="0"/>
              <a:t>k ) </a:t>
            </a:r>
          </a:p>
          <a:p>
            <a:pPr lvl="2">
              <a:buNone/>
            </a:pPr>
            <a:r>
              <a:rPr lang="en-US" sz="1400" dirty="0" smtClean="0"/>
              <a:t>= s</a:t>
            </a:r>
            <a:r>
              <a:rPr lang="en-US" sz="1400" baseline="-25000" dirty="0" smtClean="0"/>
              <a:t>1</a:t>
            </a:r>
            <a:r>
              <a:rPr lang="en-US" sz="1400" dirty="0" smtClean="0"/>
              <a:t>s</a:t>
            </a:r>
            <a:r>
              <a:rPr lang="en-US" sz="1400" baseline="-25000" dirty="0" smtClean="0"/>
              <a:t>2 </a:t>
            </a:r>
            <a:r>
              <a:rPr lang="en-US" sz="1400" dirty="0" smtClean="0"/>
              <a:t>+ s</a:t>
            </a:r>
            <a:r>
              <a:rPr lang="en-US" sz="1400" baseline="-25000" dirty="0" smtClean="0"/>
              <a:t>1</a:t>
            </a:r>
            <a:r>
              <a:rPr lang="en-US" sz="1400" dirty="0" smtClean="0"/>
              <a:t>x</a:t>
            </a:r>
            <a:r>
              <a:rPr lang="en-US" sz="1400" baseline="-25000" dirty="0" smtClean="0"/>
              <a:t>2</a:t>
            </a:r>
            <a:r>
              <a:rPr lang="en-US" sz="1400" dirty="0" smtClean="0"/>
              <a:t>i + s</a:t>
            </a:r>
            <a:r>
              <a:rPr lang="en-US" sz="1400" baseline="-25000" dirty="0" smtClean="0"/>
              <a:t>1</a:t>
            </a:r>
            <a:r>
              <a:rPr lang="en-US" sz="1400" dirty="0" smtClean="0"/>
              <a:t>y</a:t>
            </a:r>
            <a:r>
              <a:rPr lang="en-US" sz="1400" baseline="-25000" dirty="0" smtClean="0"/>
              <a:t>2</a:t>
            </a:r>
            <a:r>
              <a:rPr lang="en-US" sz="1400" dirty="0" smtClean="0"/>
              <a:t>j + s</a:t>
            </a:r>
            <a:r>
              <a:rPr lang="en-US" sz="1400" baseline="-25000" dirty="0" smtClean="0"/>
              <a:t>1</a:t>
            </a:r>
            <a:r>
              <a:rPr lang="en-US" sz="1400" dirty="0" smtClean="0"/>
              <a:t>z</a:t>
            </a:r>
            <a:r>
              <a:rPr lang="en-US" sz="1400" baseline="-25000" dirty="0" smtClean="0"/>
              <a:t>2</a:t>
            </a:r>
            <a:r>
              <a:rPr lang="en-US" sz="1400" dirty="0" smtClean="0"/>
              <a:t>k + x</a:t>
            </a:r>
            <a:r>
              <a:rPr lang="en-US" sz="1400" baseline="-25000" dirty="0" smtClean="0"/>
              <a:t>1</a:t>
            </a:r>
            <a:r>
              <a:rPr lang="en-US" sz="1400" dirty="0" smtClean="0"/>
              <a:t>s</a:t>
            </a:r>
            <a:r>
              <a:rPr lang="en-US" sz="1400" baseline="-25000" dirty="0" smtClean="0"/>
              <a:t>2</a:t>
            </a:r>
            <a:r>
              <a:rPr lang="en-US" sz="1400" dirty="0" smtClean="0"/>
              <a:t>i + x</a:t>
            </a:r>
            <a:r>
              <a:rPr lang="en-US" sz="1400" baseline="-25000" dirty="0" smtClean="0"/>
              <a:t>1</a:t>
            </a:r>
            <a:r>
              <a:rPr lang="en-US" sz="1400" dirty="0" smtClean="0"/>
              <a:t>x</a:t>
            </a:r>
            <a:r>
              <a:rPr lang="en-US" sz="1400" baseline="-25000" dirty="0" smtClean="0"/>
              <a:t>2</a:t>
            </a:r>
            <a:r>
              <a:rPr lang="en-US" sz="1400" dirty="0" smtClean="0"/>
              <a:t>(-1) + x</a:t>
            </a:r>
            <a:r>
              <a:rPr lang="en-US" sz="1400" baseline="-25000" dirty="0" smtClean="0"/>
              <a:t>1</a:t>
            </a:r>
            <a:r>
              <a:rPr lang="en-US" sz="1400" dirty="0" smtClean="0"/>
              <a:t>y</a:t>
            </a:r>
            <a:r>
              <a:rPr lang="en-US" sz="1400" baseline="-25000" dirty="0" smtClean="0"/>
              <a:t>2</a:t>
            </a:r>
            <a:r>
              <a:rPr lang="en-US" sz="1400" dirty="0" smtClean="0"/>
              <a:t>k + x</a:t>
            </a:r>
            <a:r>
              <a:rPr lang="en-US" sz="1400" baseline="-25000" dirty="0" smtClean="0"/>
              <a:t>1</a:t>
            </a:r>
            <a:r>
              <a:rPr lang="en-US" sz="1400" dirty="0" smtClean="0"/>
              <a:t>z</a:t>
            </a:r>
            <a:r>
              <a:rPr lang="en-US" sz="1400" baseline="-25000" dirty="0" smtClean="0"/>
              <a:t>2</a:t>
            </a:r>
            <a:r>
              <a:rPr lang="en-US" sz="1400" dirty="0" smtClean="0"/>
              <a:t>(-j) + y</a:t>
            </a:r>
            <a:r>
              <a:rPr lang="en-US" sz="1400" baseline="-25000" dirty="0" smtClean="0"/>
              <a:t>1</a:t>
            </a:r>
            <a:r>
              <a:rPr lang="en-US" sz="1400" dirty="0" smtClean="0"/>
              <a:t>s</a:t>
            </a:r>
            <a:r>
              <a:rPr lang="en-US" sz="1400" baseline="-25000" dirty="0" smtClean="0"/>
              <a:t>2</a:t>
            </a:r>
            <a:r>
              <a:rPr lang="en-US" sz="1400" dirty="0" smtClean="0"/>
              <a:t>j</a:t>
            </a:r>
            <a:r>
              <a:rPr lang="en-US" sz="1400" baseline="-25000" dirty="0" smtClean="0"/>
              <a:t> </a:t>
            </a:r>
            <a:r>
              <a:rPr lang="en-US" sz="1400" dirty="0" smtClean="0"/>
              <a:t>+ y</a:t>
            </a:r>
            <a:r>
              <a:rPr lang="en-US" sz="1400" baseline="-25000" dirty="0" smtClean="0"/>
              <a:t>1</a:t>
            </a:r>
            <a:r>
              <a:rPr lang="en-US" sz="1400" dirty="0" smtClean="0"/>
              <a:t>x</a:t>
            </a:r>
            <a:r>
              <a:rPr lang="en-US" sz="1400" baseline="-25000" dirty="0" smtClean="0"/>
              <a:t>2</a:t>
            </a:r>
            <a:r>
              <a:rPr lang="en-US" sz="1400" dirty="0" smtClean="0"/>
              <a:t>(-k) + y</a:t>
            </a:r>
            <a:r>
              <a:rPr lang="en-US" sz="1400" baseline="-25000" dirty="0" smtClean="0"/>
              <a:t>1</a:t>
            </a:r>
            <a:r>
              <a:rPr lang="en-US" sz="1400" dirty="0" smtClean="0"/>
              <a:t>y</a:t>
            </a:r>
            <a:r>
              <a:rPr lang="en-US" sz="1400" baseline="-25000" dirty="0" smtClean="0"/>
              <a:t>2</a:t>
            </a:r>
            <a:r>
              <a:rPr lang="en-US" sz="1400" dirty="0" smtClean="0"/>
              <a:t>(-1) + y</a:t>
            </a:r>
            <a:r>
              <a:rPr lang="en-US" sz="1400" baseline="-25000" dirty="0" smtClean="0"/>
              <a:t>1</a:t>
            </a:r>
            <a:r>
              <a:rPr lang="en-US" sz="1400" dirty="0" smtClean="0"/>
              <a:t>z</a:t>
            </a:r>
            <a:r>
              <a:rPr lang="en-US" sz="1400" baseline="-25000" dirty="0" smtClean="0"/>
              <a:t>2</a:t>
            </a:r>
            <a:r>
              <a:rPr lang="en-US" sz="1400" dirty="0" smtClean="0"/>
              <a:t>i + z</a:t>
            </a:r>
            <a:r>
              <a:rPr lang="en-US" sz="1400" baseline="-25000" dirty="0" smtClean="0"/>
              <a:t>1</a:t>
            </a:r>
            <a:r>
              <a:rPr lang="en-US" sz="1400" dirty="0" smtClean="0"/>
              <a:t>s</a:t>
            </a:r>
            <a:r>
              <a:rPr lang="en-US" sz="1400" baseline="-25000" dirty="0" smtClean="0"/>
              <a:t>2</a:t>
            </a:r>
            <a:r>
              <a:rPr lang="en-US" sz="1400" dirty="0" smtClean="0"/>
              <a:t>k +z</a:t>
            </a:r>
            <a:r>
              <a:rPr lang="en-US" sz="1400" baseline="-25000" dirty="0" smtClean="0"/>
              <a:t>1</a:t>
            </a:r>
            <a:r>
              <a:rPr lang="en-US" sz="1400" dirty="0" smtClean="0"/>
              <a:t>x</a:t>
            </a:r>
            <a:r>
              <a:rPr lang="en-US" sz="1400" baseline="-25000" dirty="0" smtClean="0"/>
              <a:t>2</a:t>
            </a:r>
            <a:r>
              <a:rPr lang="en-US" sz="1400" dirty="0" smtClean="0"/>
              <a:t>j + z</a:t>
            </a:r>
            <a:r>
              <a:rPr lang="en-US" sz="1400" baseline="-25000" dirty="0" smtClean="0"/>
              <a:t>1</a:t>
            </a:r>
            <a:r>
              <a:rPr lang="en-US" sz="1400" dirty="0" smtClean="0"/>
              <a:t>y</a:t>
            </a:r>
            <a:r>
              <a:rPr lang="en-US" sz="1400" baseline="-25000" dirty="0" smtClean="0"/>
              <a:t>2</a:t>
            </a:r>
            <a:r>
              <a:rPr lang="en-US" sz="1400" dirty="0" smtClean="0"/>
              <a:t>(-</a:t>
            </a:r>
            <a:r>
              <a:rPr lang="en-US" sz="1400" dirty="0" err="1" smtClean="0"/>
              <a:t>i</a:t>
            </a:r>
            <a:r>
              <a:rPr lang="en-US" sz="1400" dirty="0" smtClean="0"/>
              <a:t>) + </a:t>
            </a:r>
          </a:p>
          <a:p>
            <a:pPr lvl="2">
              <a:buNone/>
            </a:pPr>
            <a:r>
              <a:rPr lang="en-US" sz="1400" dirty="0" smtClean="0"/>
              <a:t>    z</a:t>
            </a:r>
            <a:r>
              <a:rPr lang="en-US" sz="1400" baseline="-25000" dirty="0" smtClean="0"/>
              <a:t>1</a:t>
            </a:r>
            <a:r>
              <a:rPr lang="en-US" sz="1400" dirty="0" smtClean="0"/>
              <a:t>z</a:t>
            </a:r>
            <a:r>
              <a:rPr lang="en-US" sz="1400" baseline="-25000" dirty="0" smtClean="0"/>
              <a:t>2</a:t>
            </a:r>
            <a:r>
              <a:rPr lang="en-US" sz="1400" dirty="0" smtClean="0"/>
              <a:t>(-1)</a:t>
            </a:r>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12</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Quaternion Multiplication</a:t>
            </a:r>
            <a:br>
              <a:rPr lang="en-US" sz="4400" dirty="0" smtClean="0"/>
            </a:br>
            <a:r>
              <a:rPr lang="en-US" sz="3200" dirty="0" smtClean="0"/>
              <a:t>- Continued</a:t>
            </a:r>
            <a:r>
              <a:rPr lang="en-US" sz="4400" dirty="0" smtClean="0"/>
              <a:t/>
            </a:r>
            <a:br>
              <a:rPr lang="en-US" sz="4400" dirty="0" smtClean="0"/>
            </a:br>
            <a:endParaRPr lang="en-US" sz="3200" dirty="0"/>
          </a:p>
        </p:txBody>
      </p:sp>
      <p:sp>
        <p:nvSpPr>
          <p:cNvPr id="3" name="Content Placeholder 2"/>
          <p:cNvSpPr>
            <a:spLocks noGrp="1"/>
          </p:cNvSpPr>
          <p:nvPr>
            <p:ph idx="1"/>
          </p:nvPr>
        </p:nvSpPr>
        <p:spPr/>
        <p:txBody>
          <a:bodyPr>
            <a:normAutofit lnSpcReduction="10000"/>
          </a:bodyPr>
          <a:lstStyle/>
          <a:p>
            <a:r>
              <a:rPr lang="en-US" sz="1800" dirty="0" smtClean="0"/>
              <a:t>Another way to multiply two quaternions - continued:</a:t>
            </a:r>
          </a:p>
          <a:p>
            <a:pPr lvl="1"/>
            <a:r>
              <a:rPr lang="en-US" sz="1800" dirty="0" smtClean="0"/>
              <a:t>Group scalar and </a:t>
            </a:r>
            <a:r>
              <a:rPr lang="en-US" sz="1800" dirty="0" err="1" smtClean="0"/>
              <a:t>i</a:t>
            </a:r>
            <a:r>
              <a:rPr lang="en-US" sz="1800" dirty="0" smtClean="0"/>
              <a:t>, j, k items in term by term product of </a:t>
            </a:r>
            <a:r>
              <a:rPr lang="en-US" sz="1800" b="1" u="sng" dirty="0" smtClean="0"/>
              <a:t>q</a:t>
            </a:r>
            <a:r>
              <a:rPr lang="en-US" sz="1800" baseline="-25000" dirty="0" smtClean="0"/>
              <a:t>1</a:t>
            </a:r>
            <a:r>
              <a:rPr lang="en-US" sz="1800" dirty="0" smtClean="0"/>
              <a:t> * </a:t>
            </a:r>
            <a:r>
              <a:rPr lang="en-US" sz="1800" b="1" u="sng" dirty="0" smtClean="0"/>
              <a:t>q</a:t>
            </a:r>
            <a:r>
              <a:rPr lang="en-US" sz="1800" baseline="-25000" dirty="0" smtClean="0"/>
              <a:t>2</a:t>
            </a:r>
            <a:r>
              <a:rPr lang="en-US" sz="1800" dirty="0" smtClean="0"/>
              <a:t>:</a:t>
            </a:r>
          </a:p>
          <a:p>
            <a:pPr lvl="2">
              <a:buNone/>
            </a:pPr>
            <a:r>
              <a:rPr lang="en-US" sz="1400" b="1" u="sng" dirty="0" smtClean="0"/>
              <a:t>q</a:t>
            </a:r>
            <a:r>
              <a:rPr lang="en-US" sz="1400" baseline="-25000" dirty="0" smtClean="0"/>
              <a:t>1</a:t>
            </a:r>
            <a:r>
              <a:rPr lang="en-US" sz="1400" dirty="0" smtClean="0"/>
              <a:t> * </a:t>
            </a:r>
            <a:r>
              <a:rPr lang="en-US" sz="1400" b="1" u="sng" dirty="0" smtClean="0"/>
              <a:t>q</a:t>
            </a:r>
            <a:r>
              <a:rPr lang="en-US" sz="1400" baseline="-25000" dirty="0" smtClean="0"/>
              <a:t>2</a:t>
            </a:r>
            <a:r>
              <a:rPr lang="en-US" sz="1400" dirty="0" smtClean="0"/>
              <a:t> = ( s</a:t>
            </a:r>
            <a:r>
              <a:rPr lang="en-US" sz="1400" baseline="-25000" dirty="0" smtClean="0"/>
              <a:t>1</a:t>
            </a:r>
            <a:r>
              <a:rPr lang="en-US" sz="1400" dirty="0" smtClean="0"/>
              <a:t>s</a:t>
            </a:r>
            <a:r>
              <a:rPr lang="en-US" sz="1400" baseline="-25000" dirty="0" smtClean="0"/>
              <a:t>2 </a:t>
            </a:r>
            <a:r>
              <a:rPr lang="en-US" sz="1400" dirty="0" smtClean="0"/>
              <a:t>- x</a:t>
            </a:r>
            <a:r>
              <a:rPr lang="en-US" sz="1400" baseline="-25000" dirty="0" smtClean="0"/>
              <a:t>1</a:t>
            </a:r>
            <a:r>
              <a:rPr lang="en-US" sz="1400" dirty="0" smtClean="0"/>
              <a:t>x</a:t>
            </a:r>
            <a:r>
              <a:rPr lang="en-US" sz="1400" baseline="-25000" dirty="0" smtClean="0"/>
              <a:t>2 </a:t>
            </a:r>
            <a:r>
              <a:rPr lang="en-US" sz="1400" dirty="0" smtClean="0"/>
              <a:t>- y</a:t>
            </a:r>
            <a:r>
              <a:rPr lang="en-US" sz="1400" baseline="-25000" dirty="0" smtClean="0"/>
              <a:t>1</a:t>
            </a:r>
            <a:r>
              <a:rPr lang="en-US" sz="1400" dirty="0" smtClean="0"/>
              <a:t>y</a:t>
            </a:r>
            <a:r>
              <a:rPr lang="en-US" sz="1400" baseline="-25000" dirty="0" smtClean="0"/>
              <a:t>2</a:t>
            </a:r>
            <a:r>
              <a:rPr lang="en-US" sz="1400" dirty="0" smtClean="0"/>
              <a:t> - z</a:t>
            </a:r>
            <a:r>
              <a:rPr lang="en-US" sz="1400" baseline="-25000" dirty="0" smtClean="0"/>
              <a:t>1</a:t>
            </a:r>
            <a:r>
              <a:rPr lang="en-US" sz="1400" dirty="0" smtClean="0"/>
              <a:t>z</a:t>
            </a:r>
            <a:r>
              <a:rPr lang="en-US" sz="1400" baseline="-25000" dirty="0" smtClean="0"/>
              <a:t>2</a:t>
            </a:r>
            <a:r>
              <a:rPr lang="en-US" sz="1400" dirty="0" smtClean="0"/>
              <a:t> ) </a:t>
            </a:r>
          </a:p>
          <a:p>
            <a:pPr lvl="2">
              <a:buNone/>
            </a:pPr>
            <a:r>
              <a:rPr lang="en-US" sz="1400" dirty="0" smtClean="0"/>
              <a:t>	      + </a:t>
            </a:r>
            <a:r>
              <a:rPr lang="en-US" sz="1400" dirty="0" err="1" smtClean="0"/>
              <a:t>i</a:t>
            </a:r>
            <a:r>
              <a:rPr lang="en-US" sz="1400" dirty="0" smtClean="0"/>
              <a:t> ( s</a:t>
            </a:r>
            <a:r>
              <a:rPr lang="en-US" sz="1400" baseline="-25000" dirty="0" smtClean="0"/>
              <a:t>1</a:t>
            </a:r>
            <a:r>
              <a:rPr lang="en-US" sz="1400" dirty="0" smtClean="0"/>
              <a:t>x</a:t>
            </a:r>
            <a:r>
              <a:rPr lang="en-US" sz="1400" baseline="-25000" dirty="0" smtClean="0"/>
              <a:t>2 </a:t>
            </a:r>
            <a:r>
              <a:rPr lang="en-US" sz="1400" dirty="0" smtClean="0"/>
              <a:t>+ x</a:t>
            </a:r>
            <a:r>
              <a:rPr lang="en-US" sz="1400" baseline="-25000" dirty="0" smtClean="0"/>
              <a:t>1</a:t>
            </a:r>
            <a:r>
              <a:rPr lang="en-US" sz="1400" dirty="0" smtClean="0"/>
              <a:t>s</a:t>
            </a:r>
            <a:r>
              <a:rPr lang="en-US" sz="1400" baseline="-25000" dirty="0" smtClean="0"/>
              <a:t>2 </a:t>
            </a:r>
            <a:r>
              <a:rPr lang="en-US" sz="1400" dirty="0" smtClean="0"/>
              <a:t>+ y</a:t>
            </a:r>
            <a:r>
              <a:rPr lang="en-US" sz="1400" baseline="-25000" dirty="0" smtClean="0"/>
              <a:t>1</a:t>
            </a:r>
            <a:r>
              <a:rPr lang="en-US" sz="1400" dirty="0" smtClean="0"/>
              <a:t>z</a:t>
            </a:r>
            <a:r>
              <a:rPr lang="en-US" sz="1400" baseline="-25000" dirty="0" smtClean="0"/>
              <a:t>2</a:t>
            </a:r>
            <a:r>
              <a:rPr lang="en-US" sz="1400" dirty="0" smtClean="0"/>
              <a:t> - z</a:t>
            </a:r>
            <a:r>
              <a:rPr lang="en-US" sz="1400" baseline="-25000" dirty="0" smtClean="0"/>
              <a:t>1</a:t>
            </a:r>
            <a:r>
              <a:rPr lang="en-US" sz="1400" dirty="0" smtClean="0"/>
              <a:t>y</a:t>
            </a:r>
            <a:r>
              <a:rPr lang="en-US" sz="1400" baseline="-25000" dirty="0" smtClean="0"/>
              <a:t>2 </a:t>
            </a:r>
            <a:r>
              <a:rPr lang="en-US" sz="1400" dirty="0" smtClean="0"/>
              <a:t>)</a:t>
            </a:r>
          </a:p>
          <a:p>
            <a:pPr lvl="2">
              <a:buNone/>
            </a:pPr>
            <a:r>
              <a:rPr lang="en-US" sz="1400" dirty="0" smtClean="0"/>
              <a:t>	      + j ( s</a:t>
            </a:r>
            <a:r>
              <a:rPr lang="en-US" sz="1400" baseline="-25000" dirty="0" smtClean="0"/>
              <a:t>1</a:t>
            </a:r>
            <a:r>
              <a:rPr lang="en-US" sz="1400" dirty="0" smtClean="0"/>
              <a:t>y</a:t>
            </a:r>
            <a:r>
              <a:rPr lang="en-US" sz="1400" baseline="-25000" dirty="0" smtClean="0"/>
              <a:t>2</a:t>
            </a:r>
            <a:r>
              <a:rPr lang="en-US" sz="1400" dirty="0" smtClean="0"/>
              <a:t> - x</a:t>
            </a:r>
            <a:r>
              <a:rPr lang="en-US" sz="1400" baseline="-25000" dirty="0" smtClean="0"/>
              <a:t>1</a:t>
            </a:r>
            <a:r>
              <a:rPr lang="en-US" sz="1400" dirty="0" smtClean="0"/>
              <a:t>z</a:t>
            </a:r>
            <a:r>
              <a:rPr lang="en-US" sz="1400" baseline="-25000" dirty="0" smtClean="0"/>
              <a:t>2 </a:t>
            </a:r>
            <a:r>
              <a:rPr lang="en-US" sz="1400" dirty="0" smtClean="0"/>
              <a:t>+ y</a:t>
            </a:r>
            <a:r>
              <a:rPr lang="en-US" sz="1400" baseline="-25000" dirty="0" smtClean="0"/>
              <a:t>1</a:t>
            </a:r>
            <a:r>
              <a:rPr lang="en-US" sz="1400" dirty="0" smtClean="0"/>
              <a:t>s</a:t>
            </a:r>
            <a:r>
              <a:rPr lang="en-US" sz="1400" baseline="-25000" dirty="0" smtClean="0"/>
              <a:t>2</a:t>
            </a:r>
            <a:r>
              <a:rPr lang="en-US" sz="1400" dirty="0" smtClean="0"/>
              <a:t> + z</a:t>
            </a:r>
            <a:r>
              <a:rPr lang="en-US" sz="1400" baseline="-25000" dirty="0" smtClean="0"/>
              <a:t>1</a:t>
            </a:r>
            <a:r>
              <a:rPr lang="en-US" sz="1400" dirty="0" smtClean="0"/>
              <a:t>x</a:t>
            </a:r>
            <a:r>
              <a:rPr lang="en-US" sz="1400" baseline="-25000" dirty="0" smtClean="0"/>
              <a:t>2</a:t>
            </a:r>
            <a:r>
              <a:rPr lang="en-US" sz="1400" dirty="0" smtClean="0"/>
              <a:t> ) </a:t>
            </a:r>
          </a:p>
          <a:p>
            <a:pPr lvl="2">
              <a:buNone/>
            </a:pPr>
            <a:r>
              <a:rPr lang="en-US" sz="1400" dirty="0" smtClean="0"/>
              <a:t>         + k ( s</a:t>
            </a:r>
            <a:r>
              <a:rPr lang="en-US" sz="1400" baseline="-25000" dirty="0" smtClean="0"/>
              <a:t>1</a:t>
            </a:r>
            <a:r>
              <a:rPr lang="en-US" sz="1400" dirty="0" smtClean="0"/>
              <a:t>z</a:t>
            </a:r>
            <a:r>
              <a:rPr lang="en-US" sz="1400" baseline="-25000" dirty="0" smtClean="0"/>
              <a:t>2 </a:t>
            </a:r>
            <a:r>
              <a:rPr lang="en-US" sz="1400" dirty="0" smtClean="0"/>
              <a:t>+ x</a:t>
            </a:r>
            <a:r>
              <a:rPr lang="en-US" sz="1400" baseline="-25000" dirty="0" smtClean="0"/>
              <a:t>1</a:t>
            </a:r>
            <a:r>
              <a:rPr lang="en-US" sz="1400" dirty="0" smtClean="0"/>
              <a:t>y</a:t>
            </a:r>
            <a:r>
              <a:rPr lang="en-US" sz="1400" baseline="-25000" dirty="0" smtClean="0"/>
              <a:t>2 </a:t>
            </a:r>
            <a:r>
              <a:rPr lang="en-US" sz="1400" dirty="0" smtClean="0"/>
              <a:t>- y</a:t>
            </a:r>
            <a:r>
              <a:rPr lang="en-US" sz="1400" baseline="-25000" dirty="0" smtClean="0"/>
              <a:t>1</a:t>
            </a:r>
            <a:r>
              <a:rPr lang="en-US" sz="1400" dirty="0" smtClean="0"/>
              <a:t>x</a:t>
            </a:r>
            <a:r>
              <a:rPr lang="en-US" sz="1400" baseline="-25000" dirty="0" smtClean="0"/>
              <a:t>2 </a:t>
            </a:r>
            <a:r>
              <a:rPr lang="en-US" sz="1400" dirty="0" smtClean="0"/>
              <a:t>+ z</a:t>
            </a:r>
            <a:r>
              <a:rPr lang="en-US" sz="1400" baseline="-25000" dirty="0" smtClean="0"/>
              <a:t>1</a:t>
            </a:r>
            <a:r>
              <a:rPr lang="en-US" sz="1400" dirty="0" smtClean="0"/>
              <a:t>s</a:t>
            </a:r>
            <a:r>
              <a:rPr lang="en-US" sz="1400" baseline="-25000" dirty="0" smtClean="0"/>
              <a:t>2 </a:t>
            </a:r>
            <a:r>
              <a:rPr lang="en-US" sz="1400" dirty="0" smtClean="0"/>
              <a:t>)</a:t>
            </a:r>
          </a:p>
          <a:p>
            <a:pPr lvl="2">
              <a:buNone/>
            </a:pPr>
            <a:r>
              <a:rPr lang="en-US" sz="1400" dirty="0" smtClean="0"/>
              <a:t>or</a:t>
            </a:r>
          </a:p>
          <a:p>
            <a:pPr lvl="2">
              <a:buNone/>
            </a:pPr>
            <a:endParaRPr lang="en-US" sz="1400" dirty="0" smtClean="0"/>
          </a:p>
          <a:p>
            <a:pPr lvl="2">
              <a:buNone/>
            </a:pPr>
            <a:r>
              <a:rPr lang="en-US" sz="1400" b="1" u="sng" dirty="0" smtClean="0"/>
              <a:t>q</a:t>
            </a:r>
            <a:r>
              <a:rPr lang="en-US" sz="1400" baseline="-25000" dirty="0" smtClean="0"/>
              <a:t>1</a:t>
            </a:r>
            <a:r>
              <a:rPr lang="en-US" sz="1400" dirty="0" smtClean="0"/>
              <a:t> * </a:t>
            </a:r>
            <a:r>
              <a:rPr lang="en-US" sz="1400" b="1" u="sng" dirty="0" smtClean="0"/>
              <a:t>q</a:t>
            </a:r>
            <a:r>
              <a:rPr lang="en-US" sz="1400" baseline="-25000" dirty="0" smtClean="0"/>
              <a:t>2</a:t>
            </a:r>
            <a:r>
              <a:rPr lang="en-US" sz="1400" dirty="0" smtClean="0"/>
              <a:t> = ( s , ( xi + </a:t>
            </a:r>
            <a:r>
              <a:rPr lang="en-US" sz="1400" dirty="0" err="1" smtClean="0"/>
              <a:t>yj</a:t>
            </a:r>
            <a:r>
              <a:rPr lang="en-US" sz="1400" dirty="0" smtClean="0"/>
              <a:t> + </a:t>
            </a:r>
            <a:r>
              <a:rPr lang="en-US" sz="1400" dirty="0" err="1" smtClean="0"/>
              <a:t>zk</a:t>
            </a:r>
            <a:r>
              <a:rPr lang="en-US" sz="1400" dirty="0" smtClean="0"/>
              <a:t> ) )</a:t>
            </a:r>
          </a:p>
          <a:p>
            <a:pPr lvl="2">
              <a:buNone/>
            </a:pPr>
            <a:endParaRPr lang="en-US" sz="1400" dirty="0" smtClean="0"/>
          </a:p>
          <a:p>
            <a:pPr lvl="2">
              <a:buNone/>
            </a:pPr>
            <a:r>
              <a:rPr lang="en-US" sz="1600" dirty="0" smtClean="0"/>
              <a:t>where</a:t>
            </a:r>
          </a:p>
          <a:p>
            <a:pPr lvl="2">
              <a:buNone/>
            </a:pPr>
            <a:endParaRPr lang="en-US" sz="1400" dirty="0" smtClean="0"/>
          </a:p>
          <a:p>
            <a:pPr lvl="2">
              <a:buNone/>
            </a:pPr>
            <a:r>
              <a:rPr lang="en-US" sz="1600" dirty="0" smtClean="0"/>
              <a:t>	s =  s</a:t>
            </a:r>
            <a:r>
              <a:rPr lang="en-US" sz="1600" baseline="-25000" dirty="0" smtClean="0"/>
              <a:t>1</a:t>
            </a:r>
            <a:r>
              <a:rPr lang="en-US" sz="1600" dirty="0" smtClean="0"/>
              <a:t>s</a:t>
            </a:r>
            <a:r>
              <a:rPr lang="en-US" sz="1600" baseline="-25000" dirty="0" smtClean="0"/>
              <a:t>2 </a:t>
            </a:r>
            <a:r>
              <a:rPr lang="en-US" sz="1600" dirty="0" smtClean="0"/>
              <a:t>- x</a:t>
            </a:r>
            <a:r>
              <a:rPr lang="en-US" sz="1600" baseline="-25000" dirty="0" smtClean="0"/>
              <a:t>1</a:t>
            </a:r>
            <a:r>
              <a:rPr lang="en-US" sz="1600" dirty="0" smtClean="0"/>
              <a:t>x</a:t>
            </a:r>
            <a:r>
              <a:rPr lang="en-US" sz="1600" baseline="-25000" dirty="0" smtClean="0"/>
              <a:t>2 </a:t>
            </a:r>
            <a:r>
              <a:rPr lang="en-US" sz="1600" dirty="0" smtClean="0"/>
              <a:t>- y</a:t>
            </a:r>
            <a:r>
              <a:rPr lang="en-US" sz="1600" baseline="-25000" dirty="0" smtClean="0"/>
              <a:t>1</a:t>
            </a:r>
            <a:r>
              <a:rPr lang="en-US" sz="1600" dirty="0" smtClean="0"/>
              <a:t>y</a:t>
            </a:r>
            <a:r>
              <a:rPr lang="en-US" sz="1600" baseline="-25000" dirty="0" smtClean="0"/>
              <a:t>2</a:t>
            </a:r>
            <a:r>
              <a:rPr lang="en-US" sz="1600" dirty="0" smtClean="0"/>
              <a:t> - z</a:t>
            </a:r>
            <a:r>
              <a:rPr lang="en-US" sz="1600" baseline="-25000" dirty="0" smtClean="0"/>
              <a:t>1</a:t>
            </a:r>
            <a:r>
              <a:rPr lang="en-US" sz="1600" dirty="0" smtClean="0"/>
              <a:t>z</a:t>
            </a:r>
            <a:r>
              <a:rPr lang="en-US" sz="1600" baseline="-25000" dirty="0" smtClean="0"/>
              <a:t>2</a:t>
            </a:r>
            <a:r>
              <a:rPr lang="en-US" sz="1600" dirty="0" smtClean="0"/>
              <a:t> </a:t>
            </a:r>
          </a:p>
          <a:p>
            <a:pPr lvl="2">
              <a:buNone/>
            </a:pPr>
            <a:r>
              <a:rPr lang="en-US" sz="1600" dirty="0" smtClean="0"/>
              <a:t>	x =  s</a:t>
            </a:r>
            <a:r>
              <a:rPr lang="en-US" sz="1600" baseline="-25000" dirty="0" smtClean="0"/>
              <a:t>1</a:t>
            </a:r>
            <a:r>
              <a:rPr lang="en-US" sz="1600" dirty="0" smtClean="0"/>
              <a:t>x</a:t>
            </a:r>
            <a:r>
              <a:rPr lang="en-US" sz="1600" baseline="-25000" dirty="0" smtClean="0"/>
              <a:t>2 </a:t>
            </a:r>
            <a:r>
              <a:rPr lang="en-US" sz="1600" dirty="0" smtClean="0"/>
              <a:t>+ x</a:t>
            </a:r>
            <a:r>
              <a:rPr lang="en-US" sz="1600" baseline="-25000" dirty="0" smtClean="0"/>
              <a:t>1</a:t>
            </a:r>
            <a:r>
              <a:rPr lang="en-US" sz="1600" dirty="0" smtClean="0"/>
              <a:t>s</a:t>
            </a:r>
            <a:r>
              <a:rPr lang="en-US" sz="1600" baseline="-25000" dirty="0" smtClean="0"/>
              <a:t>2 </a:t>
            </a:r>
            <a:r>
              <a:rPr lang="en-US" sz="1600" dirty="0" smtClean="0"/>
              <a:t>+ y</a:t>
            </a:r>
            <a:r>
              <a:rPr lang="en-US" sz="1600" baseline="-25000" dirty="0" smtClean="0"/>
              <a:t>1</a:t>
            </a:r>
            <a:r>
              <a:rPr lang="en-US" sz="1600" dirty="0" smtClean="0"/>
              <a:t>z</a:t>
            </a:r>
            <a:r>
              <a:rPr lang="en-US" sz="1600" baseline="-25000" dirty="0" smtClean="0"/>
              <a:t>2</a:t>
            </a:r>
            <a:r>
              <a:rPr lang="en-US" sz="1600" dirty="0" smtClean="0"/>
              <a:t> - z</a:t>
            </a:r>
            <a:r>
              <a:rPr lang="en-US" sz="1600" baseline="-25000" dirty="0" smtClean="0"/>
              <a:t>1</a:t>
            </a:r>
            <a:r>
              <a:rPr lang="en-US" sz="1600" dirty="0" smtClean="0"/>
              <a:t>y</a:t>
            </a:r>
            <a:r>
              <a:rPr lang="en-US" sz="1600" baseline="-25000" dirty="0" smtClean="0"/>
              <a:t>2 </a:t>
            </a:r>
            <a:endParaRPr lang="en-US" sz="1600" dirty="0" smtClean="0"/>
          </a:p>
          <a:p>
            <a:pPr lvl="2">
              <a:buNone/>
            </a:pPr>
            <a:r>
              <a:rPr lang="en-US" sz="1600" dirty="0" smtClean="0"/>
              <a:t>	y =  s</a:t>
            </a:r>
            <a:r>
              <a:rPr lang="en-US" sz="1600" baseline="-25000" dirty="0" smtClean="0"/>
              <a:t>1</a:t>
            </a:r>
            <a:r>
              <a:rPr lang="en-US" sz="1600" dirty="0" smtClean="0"/>
              <a:t>y</a:t>
            </a:r>
            <a:r>
              <a:rPr lang="en-US" sz="1600" baseline="-25000" dirty="0" smtClean="0"/>
              <a:t>2</a:t>
            </a:r>
            <a:r>
              <a:rPr lang="en-US" sz="1600" dirty="0" smtClean="0"/>
              <a:t> - x</a:t>
            </a:r>
            <a:r>
              <a:rPr lang="en-US" sz="1600" baseline="-25000" dirty="0" smtClean="0"/>
              <a:t>1</a:t>
            </a:r>
            <a:r>
              <a:rPr lang="en-US" sz="1600" dirty="0" smtClean="0"/>
              <a:t>z</a:t>
            </a:r>
            <a:r>
              <a:rPr lang="en-US" sz="1600" baseline="-25000" dirty="0" smtClean="0"/>
              <a:t>2 </a:t>
            </a:r>
            <a:r>
              <a:rPr lang="en-US" sz="1600" dirty="0" smtClean="0"/>
              <a:t>+ y</a:t>
            </a:r>
            <a:r>
              <a:rPr lang="en-US" sz="1600" baseline="-25000" dirty="0" smtClean="0"/>
              <a:t>1</a:t>
            </a:r>
            <a:r>
              <a:rPr lang="en-US" sz="1600" dirty="0" smtClean="0"/>
              <a:t>s</a:t>
            </a:r>
            <a:r>
              <a:rPr lang="en-US" sz="1600" baseline="-25000" dirty="0" smtClean="0"/>
              <a:t>2</a:t>
            </a:r>
            <a:r>
              <a:rPr lang="en-US" sz="1600" dirty="0" smtClean="0"/>
              <a:t> + z</a:t>
            </a:r>
            <a:r>
              <a:rPr lang="en-US" sz="1600" baseline="-25000" dirty="0" smtClean="0"/>
              <a:t>1</a:t>
            </a:r>
            <a:r>
              <a:rPr lang="en-US" sz="1600" dirty="0" smtClean="0"/>
              <a:t>x</a:t>
            </a:r>
            <a:r>
              <a:rPr lang="en-US" sz="1600" baseline="-25000" dirty="0" smtClean="0"/>
              <a:t>2</a:t>
            </a:r>
            <a:r>
              <a:rPr lang="en-US" sz="1600" dirty="0" smtClean="0"/>
              <a:t> </a:t>
            </a:r>
          </a:p>
          <a:p>
            <a:pPr lvl="2">
              <a:buNone/>
            </a:pPr>
            <a:r>
              <a:rPr lang="en-US" sz="1600" dirty="0" smtClean="0"/>
              <a:t>	z =  s</a:t>
            </a:r>
            <a:r>
              <a:rPr lang="en-US" sz="1600" baseline="-25000" dirty="0" smtClean="0"/>
              <a:t>1</a:t>
            </a:r>
            <a:r>
              <a:rPr lang="en-US" sz="1600" dirty="0" smtClean="0"/>
              <a:t>z</a:t>
            </a:r>
            <a:r>
              <a:rPr lang="en-US" sz="1600" baseline="-25000" dirty="0" smtClean="0"/>
              <a:t>2 </a:t>
            </a:r>
            <a:r>
              <a:rPr lang="en-US" sz="1600" dirty="0" smtClean="0"/>
              <a:t>+ x</a:t>
            </a:r>
            <a:r>
              <a:rPr lang="en-US" sz="1600" baseline="-25000" dirty="0" smtClean="0"/>
              <a:t>1</a:t>
            </a:r>
            <a:r>
              <a:rPr lang="en-US" sz="1600" dirty="0" smtClean="0"/>
              <a:t>y</a:t>
            </a:r>
            <a:r>
              <a:rPr lang="en-US" sz="1600" baseline="-25000" dirty="0" smtClean="0"/>
              <a:t>2 </a:t>
            </a:r>
            <a:r>
              <a:rPr lang="en-US" sz="1600" dirty="0" smtClean="0"/>
              <a:t>- y</a:t>
            </a:r>
            <a:r>
              <a:rPr lang="en-US" sz="1600" baseline="-25000" dirty="0" smtClean="0"/>
              <a:t>1</a:t>
            </a:r>
            <a:r>
              <a:rPr lang="en-US" sz="1600" dirty="0" smtClean="0"/>
              <a:t>x</a:t>
            </a:r>
            <a:r>
              <a:rPr lang="en-US" sz="1600" baseline="-25000" dirty="0" smtClean="0"/>
              <a:t>2 </a:t>
            </a:r>
            <a:r>
              <a:rPr lang="en-US" sz="1600" dirty="0" smtClean="0"/>
              <a:t>+ z</a:t>
            </a:r>
            <a:r>
              <a:rPr lang="en-US" sz="1600" baseline="-25000" dirty="0" smtClean="0"/>
              <a:t>1</a:t>
            </a:r>
            <a:r>
              <a:rPr lang="en-US" sz="1600" dirty="0" smtClean="0"/>
              <a:t>s</a:t>
            </a:r>
            <a:r>
              <a:rPr lang="en-US" sz="1600" baseline="-25000" dirty="0" smtClean="0"/>
              <a:t>2 </a:t>
            </a:r>
            <a:endParaRPr lang="en-US" sz="1600" dirty="0" smtClean="0"/>
          </a:p>
          <a:p>
            <a:pPr lvl="1">
              <a:buNone/>
            </a:pPr>
            <a:endParaRPr lang="en-US" sz="1400" dirty="0" smtClean="0"/>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13</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3344"/>
            <a:ext cx="8229600" cy="1143000"/>
          </a:xfrm>
        </p:spPr>
        <p:txBody>
          <a:bodyPr/>
          <a:lstStyle/>
          <a:p>
            <a:r>
              <a:rPr lang="en-US" sz="4400" dirty="0" smtClean="0"/>
              <a:t>Quaternion Multiplication</a:t>
            </a:r>
            <a:br>
              <a:rPr lang="en-US" sz="4400" dirty="0" smtClean="0"/>
            </a:br>
            <a:r>
              <a:rPr lang="en-US" sz="3200" dirty="0" smtClean="0"/>
              <a:t>- Matrix / Vector form</a:t>
            </a:r>
            <a:r>
              <a:rPr lang="en-US" sz="4400" dirty="0" smtClean="0"/>
              <a:t/>
            </a:r>
            <a:br>
              <a:rPr lang="en-US" sz="4400" dirty="0" smtClean="0"/>
            </a:br>
            <a:endParaRPr lang="en-US" sz="3200" dirty="0"/>
          </a:p>
        </p:txBody>
      </p:sp>
      <p:sp>
        <p:nvSpPr>
          <p:cNvPr id="3" name="Content Placeholder 2"/>
          <p:cNvSpPr>
            <a:spLocks noGrp="1"/>
          </p:cNvSpPr>
          <p:nvPr>
            <p:ph idx="1"/>
          </p:nvPr>
        </p:nvSpPr>
        <p:spPr>
          <a:xfrm>
            <a:off x="457200" y="1981200"/>
            <a:ext cx="8229600" cy="4144964"/>
          </a:xfrm>
        </p:spPr>
        <p:txBody>
          <a:bodyPr>
            <a:normAutofit lnSpcReduction="10000"/>
          </a:bodyPr>
          <a:lstStyle/>
          <a:p>
            <a:pPr lvl="1"/>
            <a:r>
              <a:rPr lang="en-US" sz="1800" dirty="0" smtClean="0"/>
              <a:t>From expression on previous chart one can express quaternion multiplication as one of the two equivalent matrix / vector products:</a:t>
            </a:r>
          </a:p>
          <a:p>
            <a:pPr lvl="1">
              <a:buNone/>
            </a:pPr>
            <a:r>
              <a:rPr lang="en-US" sz="1600" dirty="0" smtClean="0"/>
              <a:t>	 		</a:t>
            </a:r>
            <a:r>
              <a:rPr lang="en-US" sz="1600" b="1" u="sng" dirty="0" smtClean="0"/>
              <a:t>q</a:t>
            </a:r>
            <a:r>
              <a:rPr lang="en-US" sz="1600" baseline="-25000" dirty="0" smtClean="0"/>
              <a:t>1</a:t>
            </a:r>
            <a:r>
              <a:rPr lang="en-US" sz="1600" dirty="0" smtClean="0"/>
              <a:t> * </a:t>
            </a:r>
            <a:r>
              <a:rPr lang="en-US" sz="1600" b="1" u="sng" dirty="0" smtClean="0"/>
              <a:t>q</a:t>
            </a:r>
            <a:r>
              <a:rPr lang="en-US" sz="1600" baseline="-25000" dirty="0" smtClean="0"/>
              <a:t>2</a:t>
            </a:r>
            <a:r>
              <a:rPr lang="en-US" sz="1600" dirty="0" smtClean="0"/>
              <a:t>    =    Q</a:t>
            </a:r>
            <a:r>
              <a:rPr lang="en-US" sz="1600" baseline="-25000" dirty="0" smtClean="0"/>
              <a:t>1</a:t>
            </a:r>
            <a:r>
              <a:rPr lang="en-US" sz="1600" dirty="0" smtClean="0"/>
              <a:t> * q</a:t>
            </a:r>
            <a:r>
              <a:rPr lang="en-US" sz="1600" baseline="-25000" dirty="0" smtClean="0"/>
              <a:t>2</a:t>
            </a:r>
            <a:r>
              <a:rPr lang="en-US" sz="1600" dirty="0" smtClean="0"/>
              <a:t>   or     =    Q</a:t>
            </a:r>
            <a:r>
              <a:rPr lang="en-US" sz="1600" baseline="-25000" dirty="0" smtClean="0"/>
              <a:t>2</a:t>
            </a:r>
            <a:r>
              <a:rPr lang="en-US" sz="1600" dirty="0" smtClean="0"/>
              <a:t> * q</a:t>
            </a:r>
            <a:r>
              <a:rPr lang="en-US" sz="1600" baseline="-25000" dirty="0" smtClean="0"/>
              <a:t>1</a:t>
            </a:r>
            <a:r>
              <a:rPr lang="en-US" sz="1600" dirty="0" smtClean="0"/>
              <a:t>   </a:t>
            </a:r>
          </a:p>
          <a:p>
            <a:pPr lvl="2">
              <a:buNone/>
            </a:pPr>
            <a:r>
              <a:rPr lang="en-US" sz="1400" dirty="0" smtClean="0"/>
              <a:t>where</a:t>
            </a:r>
          </a:p>
          <a:p>
            <a:pPr lvl="2">
              <a:buNone/>
            </a:pPr>
            <a:endParaRPr lang="en-US" sz="1400" dirty="0" smtClean="0"/>
          </a:p>
          <a:p>
            <a:pPr lvl="1"/>
            <a:endParaRPr lang="en-US" sz="1800" dirty="0" smtClean="0">
              <a:latin typeface="Symbol" pitchFamily="18" charset="2"/>
            </a:endParaRPr>
          </a:p>
          <a:p>
            <a:pPr lvl="1"/>
            <a:endParaRPr lang="en-US" sz="1800" dirty="0" smtClean="0">
              <a:latin typeface="Symbol" pitchFamily="18" charset="2"/>
            </a:endParaRPr>
          </a:p>
          <a:p>
            <a:pPr lvl="1"/>
            <a:endParaRPr lang="en-US" sz="1800" dirty="0" smtClean="0">
              <a:latin typeface="Symbol" pitchFamily="18" charset="2"/>
            </a:endParaRPr>
          </a:p>
          <a:p>
            <a:pPr lvl="1"/>
            <a:r>
              <a:rPr lang="en-US" sz="1800" dirty="0" smtClean="0"/>
              <a:t>Q</a:t>
            </a:r>
            <a:r>
              <a:rPr lang="en-US" sz="1800" baseline="-25000" dirty="0" smtClean="0"/>
              <a:t>1</a:t>
            </a:r>
            <a:r>
              <a:rPr lang="en-US" sz="1800" dirty="0" smtClean="0"/>
              <a:t> is referred to as the “</a:t>
            </a:r>
            <a:r>
              <a:rPr lang="en-US" sz="1800" b="1" i="1" dirty="0" smtClean="0"/>
              <a:t>quaternion matrix</a:t>
            </a:r>
            <a:r>
              <a:rPr lang="en-US" sz="1800" dirty="0" smtClean="0"/>
              <a:t>”</a:t>
            </a:r>
          </a:p>
          <a:p>
            <a:pPr lvl="1"/>
            <a:r>
              <a:rPr lang="en-US" sz="1800" dirty="0" smtClean="0"/>
              <a:t>Q</a:t>
            </a:r>
            <a:r>
              <a:rPr lang="en-US" sz="1800" baseline="-25000" dirty="0" smtClean="0"/>
              <a:t>2</a:t>
            </a:r>
            <a:r>
              <a:rPr lang="en-US" sz="1800" dirty="0" smtClean="0"/>
              <a:t> is referred to as the “</a:t>
            </a:r>
            <a:r>
              <a:rPr lang="en-US" sz="1800" b="1" i="1" dirty="0" smtClean="0"/>
              <a:t>quaternion transmuted matrix</a:t>
            </a:r>
            <a:r>
              <a:rPr lang="en-US" sz="1800" dirty="0" smtClean="0"/>
              <a:t>”</a:t>
            </a:r>
          </a:p>
          <a:p>
            <a:pPr lvl="1"/>
            <a:r>
              <a:rPr lang="en-US" sz="1800" dirty="0" smtClean="0"/>
              <a:t>Note that both are skew symmetric matrices and have the following properties:</a:t>
            </a:r>
          </a:p>
          <a:p>
            <a:pPr lvl="2"/>
            <a:r>
              <a:rPr lang="en-US" sz="1400" dirty="0" smtClean="0"/>
              <a:t>quaternion scalar part down the diagonal</a:t>
            </a:r>
          </a:p>
          <a:p>
            <a:pPr lvl="2"/>
            <a:r>
              <a:rPr lang="en-US" sz="1400" dirty="0" smtClean="0"/>
              <a:t>quaternion in first column and quaternion conjugate in first row</a:t>
            </a:r>
          </a:p>
          <a:p>
            <a:pPr lvl="2"/>
            <a:r>
              <a:rPr lang="en-US" sz="1400" dirty="0" smtClean="0"/>
              <a:t>Shaded part of quaternion matrix is similar to the matrix form of a cross product operation (except the latter has zeros down the diagonal)</a:t>
            </a:r>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14</a:t>
            </a:fld>
            <a:endParaRPr lang="en-US" dirty="0"/>
          </a:p>
        </p:txBody>
      </p:sp>
      <p:grpSp>
        <p:nvGrpSpPr>
          <p:cNvPr id="8" name="Group 7"/>
          <p:cNvGrpSpPr/>
          <p:nvPr/>
        </p:nvGrpSpPr>
        <p:grpSpPr>
          <a:xfrm>
            <a:off x="1295400" y="3249568"/>
            <a:ext cx="6934200" cy="1143000"/>
            <a:chOff x="1295400" y="3249568"/>
            <a:chExt cx="6934200" cy="1143000"/>
          </a:xfrm>
        </p:grpSpPr>
        <p:graphicFrame>
          <p:nvGraphicFramePr>
            <p:cNvPr id="1027" name="Object 10"/>
            <p:cNvGraphicFramePr>
              <a:graphicFrameLocks noChangeAspect="1"/>
            </p:cNvGraphicFramePr>
            <p:nvPr/>
          </p:nvGraphicFramePr>
          <p:xfrm>
            <a:off x="1295400" y="3249568"/>
            <a:ext cx="6934200" cy="1143000"/>
          </p:xfrm>
          <a:graphic>
            <a:graphicData uri="http://schemas.openxmlformats.org/presentationml/2006/ole">
              <mc:AlternateContent xmlns:mc="http://schemas.openxmlformats.org/markup-compatibility/2006">
                <mc:Choice xmlns:v="urn:schemas-microsoft-com:vml" Requires="v">
                  <p:oleObj spid="_x0000_s1028" name="Equation" r:id="rId4" imgW="5702040" imgH="939600" progId="Equation.3">
                    <p:embed/>
                  </p:oleObj>
                </mc:Choice>
                <mc:Fallback>
                  <p:oleObj name="Equation" r:id="rId4" imgW="5702040" imgH="939600" progId="Equation.3">
                    <p:embed/>
                    <p:pic>
                      <p:nvPicPr>
                        <p:cNvPr id="0" name="Object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95400" y="3249568"/>
                          <a:ext cx="6934200" cy="1143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5"/>
            <p:cNvSpPr/>
            <p:nvPr/>
          </p:nvSpPr>
          <p:spPr>
            <a:xfrm>
              <a:off x="2113504" y="3581400"/>
              <a:ext cx="1219200" cy="757816"/>
            </a:xfrm>
            <a:prstGeom prst="rect">
              <a:avLst/>
            </a:prstGeom>
            <a:solidFill>
              <a:schemeClr val="tx1">
                <a:lumMod val="25000"/>
                <a:lumOff val="75000"/>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5873264" y="3581400"/>
              <a:ext cx="1219200" cy="757816"/>
            </a:xfrm>
            <a:prstGeom prst="rect">
              <a:avLst/>
            </a:prstGeom>
            <a:solidFill>
              <a:schemeClr val="tx1">
                <a:lumMod val="25000"/>
                <a:lumOff val="75000"/>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1143000"/>
          </a:xfrm>
        </p:spPr>
        <p:txBody>
          <a:bodyPr/>
          <a:lstStyle/>
          <a:p>
            <a:r>
              <a:rPr lang="en-US" sz="4400" dirty="0" smtClean="0"/>
              <a:t>Quaternion Multiplication</a:t>
            </a:r>
            <a:br>
              <a:rPr lang="en-US" sz="4400" dirty="0" smtClean="0"/>
            </a:br>
            <a:r>
              <a:rPr lang="en-US" sz="4400" dirty="0" smtClean="0"/>
              <a:t>- </a:t>
            </a:r>
            <a:r>
              <a:rPr lang="en-US" sz="3200" dirty="0" smtClean="0"/>
              <a:t>Definition of</a:t>
            </a:r>
            <a:r>
              <a:rPr lang="en-US" sz="4400" dirty="0" smtClean="0"/>
              <a:t> </a:t>
            </a:r>
            <a:r>
              <a:rPr lang="en-US" sz="3200" dirty="0" smtClean="0"/>
              <a:t>Scalar Part</a:t>
            </a:r>
            <a:endParaRPr lang="en-US" sz="3200" dirty="0"/>
          </a:p>
        </p:txBody>
      </p:sp>
      <p:sp>
        <p:nvSpPr>
          <p:cNvPr id="3" name="Content Placeholder 2"/>
          <p:cNvSpPr>
            <a:spLocks noGrp="1"/>
          </p:cNvSpPr>
          <p:nvPr>
            <p:ph idx="1"/>
          </p:nvPr>
        </p:nvSpPr>
        <p:spPr/>
        <p:txBody>
          <a:bodyPr>
            <a:normAutofit lnSpcReduction="10000"/>
          </a:bodyPr>
          <a:lstStyle/>
          <a:p>
            <a:r>
              <a:rPr lang="en-US" sz="1600" dirty="0" smtClean="0"/>
              <a:t>On the previous page, the quaternions to be multiplied were represented as column vectors with the scalar part as the first element, as follows;  If </a:t>
            </a:r>
            <a:r>
              <a:rPr lang="en-US" sz="1600" b="1" u="sng" dirty="0" smtClean="0"/>
              <a:t>q</a:t>
            </a:r>
            <a:r>
              <a:rPr lang="en-US" sz="1600" dirty="0" smtClean="0"/>
              <a:t> = ( q</a:t>
            </a:r>
            <a:r>
              <a:rPr lang="en-US" sz="1600" baseline="-25000" dirty="0" smtClean="0"/>
              <a:t>0</a:t>
            </a:r>
            <a:r>
              <a:rPr lang="en-US" sz="1600" dirty="0" smtClean="0"/>
              <a:t> , q</a:t>
            </a:r>
            <a:r>
              <a:rPr lang="en-US" sz="1600" baseline="-25000" dirty="0" smtClean="0"/>
              <a:t>1</a:t>
            </a:r>
            <a:r>
              <a:rPr lang="en-US" sz="1600" dirty="0" smtClean="0"/>
              <a:t> </a:t>
            </a:r>
            <a:r>
              <a:rPr lang="en-US" sz="1600" b="1" i="1" dirty="0" err="1" smtClean="0">
                <a:latin typeface="script"/>
              </a:rPr>
              <a:t>i</a:t>
            </a:r>
            <a:r>
              <a:rPr lang="en-US" sz="1600" b="1" i="1" dirty="0" smtClean="0">
                <a:latin typeface="script"/>
              </a:rPr>
              <a:t> </a:t>
            </a:r>
            <a:r>
              <a:rPr lang="en-US" sz="1600" dirty="0" smtClean="0"/>
              <a:t>, q</a:t>
            </a:r>
            <a:r>
              <a:rPr lang="en-US" sz="1600" baseline="-25000" dirty="0" smtClean="0"/>
              <a:t>2</a:t>
            </a:r>
            <a:r>
              <a:rPr lang="en-US" sz="1600" dirty="0" smtClean="0"/>
              <a:t>  </a:t>
            </a:r>
            <a:r>
              <a:rPr lang="en-US" sz="1600" b="1" i="1" dirty="0" smtClean="0">
                <a:latin typeface="script"/>
              </a:rPr>
              <a:t>j</a:t>
            </a:r>
            <a:r>
              <a:rPr lang="en-US" sz="1600" dirty="0" smtClean="0"/>
              <a:t> , q</a:t>
            </a:r>
            <a:r>
              <a:rPr lang="en-US" sz="1600" baseline="-25000" dirty="0" smtClean="0"/>
              <a:t>3</a:t>
            </a:r>
            <a:r>
              <a:rPr lang="en-US" sz="1600" dirty="0" smtClean="0"/>
              <a:t> </a:t>
            </a:r>
            <a:r>
              <a:rPr lang="en-US" sz="1600" b="1" i="1" dirty="0" smtClean="0">
                <a:latin typeface="script"/>
              </a:rPr>
              <a:t>k</a:t>
            </a:r>
            <a:r>
              <a:rPr lang="en-US" sz="1600" dirty="0" smtClean="0"/>
              <a:t>), then</a:t>
            </a:r>
          </a:p>
          <a:p>
            <a:pPr lvl="1"/>
            <a:endParaRPr lang="en-US" sz="1600" dirty="0" smtClean="0"/>
          </a:p>
          <a:p>
            <a:pPr lvl="1"/>
            <a:endParaRPr lang="en-US" sz="1600" dirty="0" smtClean="0"/>
          </a:p>
          <a:p>
            <a:pPr lvl="1"/>
            <a:endParaRPr lang="en-US" sz="1600" dirty="0" smtClean="0"/>
          </a:p>
          <a:p>
            <a:pPr lvl="1"/>
            <a:endParaRPr lang="en-US" sz="1600" dirty="0" smtClean="0"/>
          </a:p>
          <a:p>
            <a:r>
              <a:rPr lang="en-US" sz="2000" dirty="0" smtClean="0"/>
              <a:t>But, occasionally some people represent quaternions as column vectors with the scalar part as the fourth element as follows; If </a:t>
            </a:r>
            <a:r>
              <a:rPr lang="en-US" sz="2000" b="1" u="sng" dirty="0" smtClean="0"/>
              <a:t>q</a:t>
            </a:r>
            <a:r>
              <a:rPr lang="en-US" sz="2000" dirty="0" smtClean="0"/>
              <a:t> = (q</a:t>
            </a:r>
            <a:r>
              <a:rPr lang="en-US" sz="2000" baseline="-25000" dirty="0" smtClean="0"/>
              <a:t>1</a:t>
            </a:r>
            <a:r>
              <a:rPr lang="en-US" sz="2000" dirty="0" smtClean="0"/>
              <a:t> </a:t>
            </a:r>
            <a:r>
              <a:rPr lang="en-US" sz="2000" b="1" i="1" dirty="0" err="1" smtClean="0">
                <a:latin typeface="script"/>
              </a:rPr>
              <a:t>i</a:t>
            </a:r>
            <a:r>
              <a:rPr lang="en-US" sz="2000" b="1" i="1" dirty="0" smtClean="0">
                <a:latin typeface="script"/>
              </a:rPr>
              <a:t> </a:t>
            </a:r>
            <a:r>
              <a:rPr lang="en-US" sz="2000" dirty="0" smtClean="0"/>
              <a:t>, q</a:t>
            </a:r>
            <a:r>
              <a:rPr lang="en-US" sz="2000" baseline="-25000" dirty="0" smtClean="0"/>
              <a:t>2</a:t>
            </a:r>
            <a:r>
              <a:rPr lang="en-US" sz="2000" dirty="0" smtClean="0"/>
              <a:t>  </a:t>
            </a:r>
            <a:r>
              <a:rPr lang="en-US" sz="2000" b="1" i="1" dirty="0" smtClean="0">
                <a:latin typeface="script"/>
              </a:rPr>
              <a:t>j</a:t>
            </a:r>
            <a:r>
              <a:rPr lang="en-US" sz="2000" dirty="0" smtClean="0"/>
              <a:t> , q</a:t>
            </a:r>
            <a:r>
              <a:rPr lang="en-US" sz="2000" baseline="-25000" dirty="0" smtClean="0"/>
              <a:t>3</a:t>
            </a:r>
            <a:r>
              <a:rPr lang="en-US" sz="2000" dirty="0" smtClean="0"/>
              <a:t> </a:t>
            </a:r>
            <a:r>
              <a:rPr lang="en-US" sz="2000" b="1" i="1" dirty="0" smtClean="0">
                <a:latin typeface="script"/>
              </a:rPr>
              <a:t>k  , </a:t>
            </a:r>
            <a:r>
              <a:rPr lang="en-US" sz="2000" dirty="0" smtClean="0"/>
              <a:t>q</a:t>
            </a:r>
            <a:r>
              <a:rPr lang="en-US" sz="2000" baseline="-25000" dirty="0" smtClean="0"/>
              <a:t>4</a:t>
            </a:r>
            <a:r>
              <a:rPr lang="en-US" sz="2000" dirty="0" smtClean="0"/>
              <a:t> ), then</a:t>
            </a:r>
          </a:p>
          <a:p>
            <a:pPr lvl="1"/>
            <a:endParaRPr lang="en-US" sz="1600" dirty="0" smtClean="0"/>
          </a:p>
          <a:p>
            <a:pPr lvl="1"/>
            <a:endParaRPr lang="en-US" sz="1600" dirty="0" smtClean="0"/>
          </a:p>
          <a:p>
            <a:pPr lvl="1"/>
            <a:endParaRPr lang="en-US" sz="1600" dirty="0" smtClean="0"/>
          </a:p>
          <a:p>
            <a:pPr lvl="1">
              <a:buNone/>
            </a:pPr>
            <a:endParaRPr lang="en-US" sz="1600" dirty="0" smtClean="0"/>
          </a:p>
          <a:p>
            <a:r>
              <a:rPr lang="en-US" sz="1600" b="1" dirty="0" smtClean="0"/>
              <a:t>If represented in this latter form, the matrix / vector forms for quaternion multiplication shown on the previous page will not be correct</a:t>
            </a:r>
          </a:p>
          <a:p>
            <a:pPr lvl="2">
              <a:buNone/>
            </a:pPr>
            <a:endParaRPr lang="en-US" sz="1400" dirty="0" smtClean="0"/>
          </a:p>
          <a:p>
            <a:pPr lvl="1">
              <a:buNone/>
            </a:pPr>
            <a:endParaRPr lang="en-US" sz="1400" dirty="0" smtClean="0"/>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15</a:t>
            </a:fld>
            <a:endParaRPr lang="en-US" dirty="0"/>
          </a:p>
        </p:txBody>
      </p:sp>
      <p:graphicFrame>
        <p:nvGraphicFramePr>
          <p:cNvPr id="2050" name="Object 2"/>
          <p:cNvGraphicFramePr>
            <a:graphicFrameLocks noChangeAspect="1"/>
          </p:cNvGraphicFramePr>
          <p:nvPr/>
        </p:nvGraphicFramePr>
        <p:xfrm>
          <a:off x="1905000" y="2514600"/>
          <a:ext cx="838200" cy="1192586"/>
        </p:xfrm>
        <a:graphic>
          <a:graphicData uri="http://schemas.openxmlformats.org/presentationml/2006/ole">
            <mc:AlternateContent xmlns:mc="http://schemas.openxmlformats.org/markup-compatibility/2006">
              <mc:Choice xmlns:v="urn:schemas-microsoft-com:vml" Requires="v">
                <p:oleObj spid="_x0000_s2052" name="Equation" r:id="rId4" imgW="660240" imgH="939600" progId="Equation.3">
                  <p:embed/>
                </p:oleObj>
              </mc:Choice>
              <mc:Fallback>
                <p:oleObj name="Equation" r:id="rId4" imgW="660240" imgH="939600" progId="Equation.3">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5000" y="2514600"/>
                        <a:ext cx="838200" cy="119258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051" name="Object 3"/>
          <p:cNvGraphicFramePr>
            <a:graphicFrameLocks noChangeAspect="1"/>
          </p:cNvGraphicFramePr>
          <p:nvPr/>
        </p:nvGraphicFramePr>
        <p:xfrm>
          <a:off x="1981200" y="4572000"/>
          <a:ext cx="838200" cy="1192586"/>
        </p:xfrm>
        <a:graphic>
          <a:graphicData uri="http://schemas.openxmlformats.org/presentationml/2006/ole">
            <mc:AlternateContent xmlns:mc="http://schemas.openxmlformats.org/markup-compatibility/2006">
              <mc:Choice xmlns:v="urn:schemas-microsoft-com:vml" Requires="v">
                <p:oleObj spid="_x0000_s2053" name="Equation" r:id="rId6" imgW="660240" imgH="939600" progId="Equation.3">
                  <p:embed/>
                </p:oleObj>
              </mc:Choice>
              <mc:Fallback>
                <p:oleObj name="Equation" r:id="rId6" imgW="660240" imgH="939600"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81200" y="4572000"/>
                        <a:ext cx="838200" cy="119258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914400"/>
            <a:ext cx="8229600" cy="1143000"/>
          </a:xfrm>
        </p:spPr>
        <p:txBody>
          <a:bodyPr/>
          <a:lstStyle/>
          <a:p>
            <a:r>
              <a:rPr lang="en-US" sz="3200" dirty="0" smtClean="0"/>
              <a:t>Euler angles</a:t>
            </a:r>
            <a:r>
              <a:rPr lang="en-US" sz="4400" dirty="0" smtClean="0"/>
              <a:t/>
            </a:r>
            <a:br>
              <a:rPr lang="en-US" sz="4400" dirty="0" smtClean="0"/>
            </a:br>
            <a:endParaRPr lang="en-US" sz="3200" dirty="0"/>
          </a:p>
        </p:txBody>
      </p:sp>
      <p:sp>
        <p:nvSpPr>
          <p:cNvPr id="3" name="Content Placeholder 2"/>
          <p:cNvSpPr>
            <a:spLocks noGrp="1"/>
          </p:cNvSpPr>
          <p:nvPr>
            <p:ph idx="1"/>
          </p:nvPr>
        </p:nvSpPr>
        <p:spPr>
          <a:xfrm>
            <a:off x="457200" y="1676400"/>
            <a:ext cx="8229600" cy="4144964"/>
          </a:xfrm>
        </p:spPr>
        <p:txBody>
          <a:bodyPr>
            <a:normAutofit lnSpcReduction="10000"/>
          </a:bodyPr>
          <a:lstStyle/>
          <a:p>
            <a:r>
              <a:rPr lang="en-US" sz="1800" dirty="0" smtClean="0"/>
              <a:t>Euler angles define the orientation of one frame relative to another specified by three sequential rotations about x, y, and / or z axes in any “convenient” sequence, as dictated by the application (or user’s preference)</a:t>
            </a:r>
          </a:p>
          <a:p>
            <a:r>
              <a:rPr lang="en-US" sz="1800" dirty="0" smtClean="0"/>
              <a:t>Provides an “intuitive” representation of the relative orientation of two reference frames</a:t>
            </a:r>
          </a:p>
          <a:p>
            <a:r>
              <a:rPr lang="en-US" sz="1800" dirty="0" smtClean="0"/>
              <a:t>Can’t easily transform vectors directly with Euler angles, must compute DCM or other transformation methods first</a:t>
            </a:r>
          </a:p>
          <a:p>
            <a:r>
              <a:rPr lang="en-US" sz="1800" dirty="0" smtClean="0"/>
              <a:t>Although rarely used, can integrate Euler angle rates to simulate vehicle angular motion</a:t>
            </a:r>
          </a:p>
          <a:p>
            <a:pPr lvl="1"/>
            <a:r>
              <a:rPr lang="en-US" sz="1800" dirty="0" smtClean="0"/>
              <a:t>Requires only 3 state equations for 3-D angular motion</a:t>
            </a:r>
          </a:p>
          <a:p>
            <a:pPr lvl="1"/>
            <a:r>
              <a:rPr lang="en-US" sz="1800" dirty="0" smtClean="0"/>
              <a:t>Usually requires smaller integration step size than propagating DCMs or quaternions, since rate of change of Euler angles is larger than that of DCM elements</a:t>
            </a:r>
          </a:p>
          <a:p>
            <a:pPr lvl="1"/>
            <a:r>
              <a:rPr lang="en-US" sz="1800" dirty="0" smtClean="0"/>
              <a:t>Some orientations, coupled with specific Euler angle sequences can result in singularities in Euler angle rates</a:t>
            </a:r>
          </a:p>
          <a:p>
            <a:pPr lvl="2"/>
            <a:endParaRPr lang="en-US" sz="1800" dirty="0" smtClean="0"/>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16</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8152" y="862912"/>
            <a:ext cx="8229600" cy="1143000"/>
          </a:xfrm>
        </p:spPr>
        <p:txBody>
          <a:bodyPr/>
          <a:lstStyle/>
          <a:p>
            <a:r>
              <a:rPr lang="en-US" sz="3200" dirty="0" smtClean="0"/>
              <a:t>Time Propagation of Euler angles</a:t>
            </a:r>
            <a:endParaRPr lang="en-US" sz="2800" dirty="0"/>
          </a:p>
        </p:txBody>
      </p:sp>
      <p:sp>
        <p:nvSpPr>
          <p:cNvPr id="3" name="Content Placeholder 2"/>
          <p:cNvSpPr>
            <a:spLocks noGrp="1"/>
          </p:cNvSpPr>
          <p:nvPr>
            <p:ph idx="1"/>
          </p:nvPr>
        </p:nvSpPr>
        <p:spPr>
          <a:xfrm>
            <a:off x="457200" y="2057400"/>
            <a:ext cx="8229600" cy="4144964"/>
          </a:xfrm>
        </p:spPr>
        <p:txBody>
          <a:bodyPr/>
          <a:lstStyle/>
          <a:p>
            <a:r>
              <a:rPr lang="en-US" sz="1800" dirty="0" smtClean="0"/>
              <a:t>Euler rates for typical yaw-pitch-roll Euler sequence of a reference frame relative to another frame:</a:t>
            </a:r>
          </a:p>
          <a:p>
            <a:pPr lvl="1">
              <a:buNone/>
            </a:pPr>
            <a:endParaRPr lang="en-US" sz="1600" dirty="0" smtClean="0"/>
          </a:p>
          <a:p>
            <a:pPr lvl="1">
              <a:buNone/>
            </a:pPr>
            <a:endParaRPr lang="en-US" sz="1600" dirty="0" smtClean="0"/>
          </a:p>
          <a:p>
            <a:pPr lvl="1">
              <a:buNone/>
            </a:pPr>
            <a:endParaRPr lang="en-US" sz="1600" dirty="0" smtClean="0"/>
          </a:p>
          <a:p>
            <a:pPr lvl="1">
              <a:buNone/>
            </a:pPr>
            <a:r>
              <a:rPr lang="en-US" sz="1600" dirty="0" smtClean="0"/>
              <a:t>	</a:t>
            </a:r>
          </a:p>
          <a:p>
            <a:pPr lvl="1">
              <a:buNone/>
            </a:pPr>
            <a:endParaRPr lang="en-US" sz="1600" dirty="0" smtClean="0"/>
          </a:p>
          <a:p>
            <a:pPr>
              <a:buNone/>
            </a:pPr>
            <a:r>
              <a:rPr lang="en-US" sz="2000" dirty="0" smtClean="0"/>
              <a:t>	</a:t>
            </a:r>
            <a:r>
              <a:rPr lang="en-US" sz="1800" dirty="0" smtClean="0"/>
              <a:t>where p, q, r = angular rates of second frame relative to initial frame, measured with respect to the second frame’s axes</a:t>
            </a:r>
          </a:p>
          <a:p>
            <a:r>
              <a:rPr lang="en-US" sz="1800" dirty="0" smtClean="0"/>
              <a:t>The roll Euler angle rate, </a:t>
            </a:r>
            <a:r>
              <a:rPr lang="en-US" sz="1800" dirty="0" smtClean="0">
                <a:latin typeface="Symbol" pitchFamily="18" charset="2"/>
              </a:rPr>
              <a:t>f-</a:t>
            </a:r>
            <a:r>
              <a:rPr lang="en-US" sz="1800" dirty="0" smtClean="0"/>
              <a:t>dot, is directly proportional to x-axis angular rate, p, of the vehicle, so that a </a:t>
            </a:r>
            <a:r>
              <a:rPr lang="en-US" sz="1800" dirty="0" smtClean="0">
                <a:sym typeface="Wingdings" pitchFamily="2" charset="2"/>
              </a:rPr>
              <a:t>smaller integration step size required, since it varies rapidly</a:t>
            </a:r>
          </a:p>
          <a:p>
            <a:r>
              <a:rPr lang="en-US" sz="1800" dirty="0" smtClean="0">
                <a:sym typeface="Wingdings" pitchFamily="2" charset="2"/>
              </a:rPr>
              <a:t>Singularity in </a:t>
            </a:r>
            <a:r>
              <a:rPr lang="en-US" sz="1800" dirty="0" smtClean="0">
                <a:latin typeface="Symbol" pitchFamily="18" charset="2"/>
                <a:sym typeface="Wingdings" pitchFamily="2" charset="2"/>
              </a:rPr>
              <a:t>f</a:t>
            </a:r>
            <a:r>
              <a:rPr lang="en-US" sz="1800" dirty="0" smtClean="0">
                <a:sym typeface="Wingdings" pitchFamily="2" charset="2"/>
              </a:rPr>
              <a:t>-dot, </a:t>
            </a:r>
            <a:r>
              <a:rPr lang="en-US" sz="1800" dirty="0" smtClean="0">
                <a:latin typeface="Symbol" pitchFamily="18" charset="2"/>
                <a:sym typeface="Wingdings" pitchFamily="2" charset="2"/>
              </a:rPr>
              <a:t>y</a:t>
            </a:r>
            <a:r>
              <a:rPr lang="en-US" sz="1800" dirty="0" smtClean="0">
                <a:sym typeface="Wingdings" pitchFamily="2" charset="2"/>
              </a:rPr>
              <a:t>-dot (rates  ∞) for yaw-pitch-roll sequence when </a:t>
            </a:r>
            <a:r>
              <a:rPr lang="en-US" sz="1800" dirty="0" err="1" smtClean="0">
                <a:sym typeface="Wingdings" pitchFamily="2" charset="2"/>
              </a:rPr>
              <a:t>cos</a:t>
            </a:r>
            <a:r>
              <a:rPr lang="en-US" sz="1800" dirty="0" err="1" smtClean="0">
                <a:latin typeface="Symbol" pitchFamily="18" charset="2"/>
                <a:sym typeface="Wingdings" pitchFamily="2" charset="2"/>
              </a:rPr>
              <a:t>q</a:t>
            </a:r>
            <a:r>
              <a:rPr lang="en-US" sz="1800" dirty="0" smtClean="0">
                <a:sym typeface="Wingdings" pitchFamily="2" charset="2"/>
              </a:rPr>
              <a:t> = 0 (</a:t>
            </a:r>
            <a:r>
              <a:rPr lang="en-US" sz="1800" dirty="0" smtClean="0">
                <a:latin typeface="Symbol" pitchFamily="18" charset="2"/>
                <a:sym typeface="Wingdings" pitchFamily="2" charset="2"/>
              </a:rPr>
              <a:t>q</a:t>
            </a:r>
            <a:r>
              <a:rPr lang="en-US" sz="1800" dirty="0" smtClean="0">
                <a:sym typeface="Wingdings" pitchFamily="2" charset="2"/>
              </a:rPr>
              <a:t> = </a:t>
            </a:r>
            <a:r>
              <a:rPr lang="en-US" sz="1800" dirty="0" smtClean="0">
                <a:cs typeface="Arial" pitchFamily="34" charset="0"/>
                <a:sym typeface="Wingdings" pitchFamily="2" charset="2"/>
              </a:rPr>
              <a:t>±90 degrees)</a:t>
            </a:r>
            <a:endParaRPr lang="en-US" sz="1800" dirty="0" smtClean="0">
              <a:cs typeface="Arial" pitchFamily="34" charset="0"/>
            </a:endParaRPr>
          </a:p>
          <a:p>
            <a:pPr lvl="2"/>
            <a:endParaRPr lang="en-US" sz="1400" dirty="0" smtClean="0"/>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17</a:t>
            </a:fld>
            <a:endParaRPr lang="en-US" dirty="0"/>
          </a:p>
        </p:txBody>
      </p:sp>
      <p:graphicFrame>
        <p:nvGraphicFramePr>
          <p:cNvPr id="4098" name="Object 4"/>
          <p:cNvGraphicFramePr>
            <a:graphicFrameLocks noChangeAspect="1"/>
          </p:cNvGraphicFramePr>
          <p:nvPr/>
        </p:nvGraphicFramePr>
        <p:xfrm>
          <a:off x="2362200" y="2819400"/>
          <a:ext cx="3429000" cy="1238250"/>
        </p:xfrm>
        <a:graphic>
          <a:graphicData uri="http://schemas.openxmlformats.org/presentationml/2006/ole">
            <mc:AlternateContent xmlns:mc="http://schemas.openxmlformats.org/markup-compatibility/2006">
              <mc:Choice xmlns:v="urn:schemas-microsoft-com:vml" Requires="v">
                <p:oleObj spid="_x0000_s4099" name="Equation" r:id="rId4" imgW="2603160" imgH="939600" progId="Equation.3">
                  <p:embed/>
                </p:oleObj>
              </mc:Choice>
              <mc:Fallback>
                <p:oleObj name="Equation" r:id="rId4" imgW="2603160" imgH="939600"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0" y="2819400"/>
                        <a:ext cx="3429000" cy="1238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914400"/>
            <a:ext cx="8229600" cy="1143000"/>
          </a:xfrm>
        </p:spPr>
        <p:txBody>
          <a:bodyPr/>
          <a:lstStyle/>
          <a:p>
            <a:r>
              <a:rPr lang="en-US" sz="3200" dirty="0" smtClean="0"/>
              <a:t>Direction Cosine Matrices (DCM)</a:t>
            </a:r>
            <a:endParaRPr lang="en-US" sz="2800" dirty="0"/>
          </a:p>
        </p:txBody>
      </p:sp>
      <p:sp>
        <p:nvSpPr>
          <p:cNvPr id="3" name="Content Placeholder 2"/>
          <p:cNvSpPr>
            <a:spLocks noGrp="1"/>
          </p:cNvSpPr>
          <p:nvPr>
            <p:ph idx="1"/>
          </p:nvPr>
        </p:nvSpPr>
        <p:spPr>
          <a:xfrm>
            <a:off x="457200" y="1752600"/>
            <a:ext cx="8229600" cy="4144964"/>
          </a:xfrm>
        </p:spPr>
        <p:txBody>
          <a:bodyPr>
            <a:normAutofit fontScale="92500"/>
          </a:bodyPr>
          <a:lstStyle/>
          <a:p>
            <a:r>
              <a:rPr lang="en-US" sz="1800" dirty="0" smtClean="0"/>
              <a:t>DCMs provide method for transforming vectors from one reference frame to another, usually implemented as matrix multiplication operations</a:t>
            </a:r>
          </a:p>
          <a:p>
            <a:r>
              <a:rPr lang="en-US" sz="1800" dirty="0" smtClean="0"/>
              <a:t>Rows of DCM are direction cosines of the </a:t>
            </a:r>
            <a:r>
              <a:rPr lang="en-US" sz="1800" i="1" dirty="0" smtClean="0">
                <a:latin typeface="script"/>
              </a:rPr>
              <a:t>x</a:t>
            </a:r>
            <a:r>
              <a:rPr lang="en-US" sz="1800" i="1" baseline="-25000" dirty="0" smtClean="0">
                <a:latin typeface="script"/>
              </a:rPr>
              <a:t>R</a:t>
            </a:r>
            <a:r>
              <a:rPr lang="en-US" sz="1800" i="1" dirty="0" smtClean="0">
                <a:latin typeface="script"/>
              </a:rPr>
              <a:t>-y</a:t>
            </a:r>
            <a:r>
              <a:rPr lang="en-US" sz="1800" i="1" baseline="-25000" dirty="0" smtClean="0">
                <a:latin typeface="script"/>
              </a:rPr>
              <a:t>R</a:t>
            </a:r>
            <a:r>
              <a:rPr lang="en-US" sz="1800" i="1" dirty="0" smtClean="0">
                <a:latin typeface="script"/>
              </a:rPr>
              <a:t>-z</a:t>
            </a:r>
            <a:r>
              <a:rPr lang="en-US" sz="1800" i="1" baseline="-25000" dirty="0" smtClean="0">
                <a:latin typeface="script"/>
              </a:rPr>
              <a:t>R</a:t>
            </a:r>
            <a:r>
              <a:rPr lang="en-US" sz="1800" dirty="0" smtClean="0"/>
              <a:t> axes of the rotated frame relative to those of the reference frame (X-Y-Z):</a:t>
            </a:r>
          </a:p>
          <a:p>
            <a:pPr lvl="1">
              <a:buNone/>
            </a:pPr>
            <a:r>
              <a:rPr lang="en-US" sz="1500" dirty="0" smtClean="0"/>
              <a:t>	</a:t>
            </a:r>
          </a:p>
          <a:p>
            <a:pPr lvl="1"/>
            <a:endParaRPr lang="en-US" sz="1500" dirty="0" smtClean="0"/>
          </a:p>
          <a:p>
            <a:pPr lvl="1"/>
            <a:endParaRPr lang="en-US" sz="1500" dirty="0" smtClean="0"/>
          </a:p>
          <a:p>
            <a:pPr lvl="1"/>
            <a:endParaRPr lang="en-US" sz="1500" dirty="0" smtClean="0"/>
          </a:p>
          <a:p>
            <a:pPr lvl="1">
              <a:buNone/>
            </a:pPr>
            <a:r>
              <a:rPr lang="en-US" sz="1200" dirty="0" smtClean="0"/>
              <a:t>	</a:t>
            </a:r>
          </a:p>
          <a:p>
            <a:pPr lvl="1">
              <a:buNone/>
            </a:pPr>
            <a:endParaRPr lang="en-US" sz="1200" dirty="0" smtClean="0"/>
          </a:p>
          <a:p>
            <a:pPr lvl="1">
              <a:buNone/>
            </a:pPr>
            <a:r>
              <a:rPr lang="en-US" sz="1800" dirty="0" smtClean="0"/>
              <a:t>		   = transformation From XYZ frame axes to x</a:t>
            </a:r>
            <a:r>
              <a:rPr lang="en-US" sz="1800" baseline="-25000" dirty="0" smtClean="0"/>
              <a:t>R</a:t>
            </a:r>
            <a:r>
              <a:rPr lang="en-US" sz="1800" dirty="0" smtClean="0"/>
              <a:t>y</a:t>
            </a:r>
            <a:r>
              <a:rPr lang="en-US" sz="1800" baseline="-25000" dirty="0" smtClean="0"/>
              <a:t>R</a:t>
            </a:r>
            <a:r>
              <a:rPr lang="en-US" sz="1800" dirty="0" smtClean="0"/>
              <a:t>z</a:t>
            </a:r>
            <a:r>
              <a:rPr lang="en-US" sz="1800" baseline="-25000" dirty="0" smtClean="0"/>
              <a:t>R</a:t>
            </a:r>
            <a:r>
              <a:rPr lang="en-US" sz="1800" dirty="0" smtClean="0"/>
              <a:t> frame axes</a:t>
            </a:r>
          </a:p>
          <a:p>
            <a:pPr>
              <a:buNone/>
            </a:pPr>
            <a:r>
              <a:rPr lang="en-US" sz="1600" dirty="0" smtClean="0"/>
              <a:t>	</a:t>
            </a:r>
            <a:r>
              <a:rPr lang="en-US" sz="1800" dirty="0" smtClean="0"/>
              <a:t>where </a:t>
            </a:r>
            <a:r>
              <a:rPr lang="en-US" sz="1800" b="1" i="1" dirty="0" smtClean="0"/>
              <a:t>i,j,k</a:t>
            </a:r>
            <a:r>
              <a:rPr lang="en-US" sz="1800" dirty="0" smtClean="0"/>
              <a:t> are basis vectors of rotated frame, and </a:t>
            </a:r>
            <a:r>
              <a:rPr lang="en-US" sz="1800" b="1" i="1" dirty="0" smtClean="0"/>
              <a:t>I,J,K</a:t>
            </a:r>
            <a:r>
              <a:rPr lang="en-US" sz="1800" dirty="0" smtClean="0"/>
              <a:t> are basis vectors of the reference frame</a:t>
            </a:r>
          </a:p>
          <a:p>
            <a:r>
              <a:rPr lang="en-US" sz="1800" dirty="0" smtClean="0"/>
              <a:t>DCM is orthogonal:  inverse of DCM is same as its transpose, and each row and column of DCM has RSS value of 1 </a:t>
            </a:r>
            <a:r>
              <a:rPr lang="en-US" sz="1800" dirty="0" smtClean="0">
                <a:sym typeface="Wingdings" pitchFamily="2" charset="2"/>
              </a:rPr>
              <a:t> can be used to reduce number of states to be propagated</a:t>
            </a:r>
            <a:endParaRPr lang="en-US" sz="1800" dirty="0" smtClean="0"/>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18</a:t>
            </a:fld>
            <a:endParaRPr lang="en-US" dirty="0"/>
          </a:p>
        </p:txBody>
      </p:sp>
      <p:graphicFrame>
        <p:nvGraphicFramePr>
          <p:cNvPr id="5123" name="Object 4"/>
          <p:cNvGraphicFramePr>
            <a:graphicFrameLocks noChangeAspect="1"/>
          </p:cNvGraphicFramePr>
          <p:nvPr/>
        </p:nvGraphicFramePr>
        <p:xfrm>
          <a:off x="1447800" y="3048000"/>
          <a:ext cx="5562600" cy="1368425"/>
        </p:xfrm>
        <a:graphic>
          <a:graphicData uri="http://schemas.openxmlformats.org/presentationml/2006/ole">
            <mc:AlternateContent xmlns:mc="http://schemas.openxmlformats.org/markup-compatibility/2006">
              <mc:Choice xmlns:v="urn:schemas-microsoft-com:vml" Requires="v">
                <p:oleObj spid="_x0000_s5124" name="Equation" r:id="rId4" imgW="3924000" imgH="965160" progId="Equation.3">
                  <p:embed/>
                </p:oleObj>
              </mc:Choice>
              <mc:Fallback>
                <p:oleObj name="Equation" r:id="rId4" imgW="3924000" imgH="965160"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7800" y="3048000"/>
                        <a:ext cx="5562600" cy="13684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8229600" cy="1143000"/>
          </a:xfrm>
        </p:spPr>
        <p:txBody>
          <a:bodyPr/>
          <a:lstStyle/>
          <a:p>
            <a:r>
              <a:rPr lang="en-US" sz="3200" dirty="0" smtClean="0"/>
              <a:t>Time Propagation of DCMs</a:t>
            </a:r>
            <a:endParaRPr lang="en-US" sz="2800" dirty="0"/>
          </a:p>
        </p:txBody>
      </p:sp>
      <p:sp>
        <p:nvSpPr>
          <p:cNvPr id="3" name="Content Placeholder 2"/>
          <p:cNvSpPr>
            <a:spLocks noGrp="1"/>
          </p:cNvSpPr>
          <p:nvPr>
            <p:ph idx="1"/>
          </p:nvPr>
        </p:nvSpPr>
        <p:spPr>
          <a:xfrm>
            <a:off x="457200" y="1828800"/>
            <a:ext cx="8229600" cy="4144964"/>
          </a:xfrm>
        </p:spPr>
        <p:txBody>
          <a:bodyPr>
            <a:normAutofit fontScale="92500"/>
          </a:bodyPr>
          <a:lstStyle/>
          <a:p>
            <a:r>
              <a:rPr lang="en-US" sz="1800" dirty="0" smtClean="0"/>
              <a:t>DCMs avoid propagation singularities that Euler angles can have</a:t>
            </a:r>
          </a:p>
          <a:p>
            <a:r>
              <a:rPr lang="en-US" sz="1800" dirty="0" smtClean="0"/>
              <a:t>Since DCM is orthogonal its magnitude is invariant, so</a:t>
            </a:r>
          </a:p>
          <a:p>
            <a:pPr>
              <a:buNone/>
            </a:pPr>
            <a:r>
              <a:rPr lang="en-US" sz="1800" dirty="0" smtClean="0"/>
              <a:t>	</a:t>
            </a:r>
          </a:p>
          <a:p>
            <a:pPr>
              <a:buNone/>
            </a:pPr>
            <a:r>
              <a:rPr lang="en-US" sz="1800" dirty="0" smtClean="0"/>
              <a:t>	</a:t>
            </a:r>
          </a:p>
          <a:p>
            <a:pPr>
              <a:buNone/>
            </a:pPr>
            <a:endParaRPr lang="en-US" sz="1800" dirty="0" smtClean="0"/>
          </a:p>
          <a:p>
            <a:pPr>
              <a:buNone/>
            </a:pPr>
            <a:r>
              <a:rPr lang="en-US" sz="1800" dirty="0" smtClean="0"/>
              <a:t>	</a:t>
            </a:r>
          </a:p>
          <a:p>
            <a:pPr>
              <a:buNone/>
            </a:pPr>
            <a:r>
              <a:rPr lang="en-US" sz="1800" dirty="0" smtClean="0"/>
              <a:t>	where </a:t>
            </a:r>
            <a:r>
              <a:rPr lang="en-US" sz="1800" dirty="0" err="1" smtClean="0"/>
              <a:t>p,q</a:t>
            </a:r>
            <a:r>
              <a:rPr lang="en-US" sz="1800" dirty="0" smtClean="0"/>
              <a:t>, and r  = angular rate of rotated reference frame axes relative to initial reference frame, expressed in the rotated reference frame axes</a:t>
            </a:r>
          </a:p>
          <a:p>
            <a:r>
              <a:rPr lang="en-US" sz="1800" dirty="0" smtClean="0"/>
              <a:t>Allows a larger integration step size than integrating Euler angle rates, since derivatives of DCM are proportional to the angular rates, p, q, and r,  multiplied by the elements of the DCM, which are less than or equal to 1 (e.g. – the magnitudes of rate of change of the DCM elements is smaller than the vehicle body axis angular rates)</a:t>
            </a:r>
          </a:p>
          <a:p>
            <a:r>
              <a:rPr lang="en-US" sz="1800" dirty="0" smtClean="0"/>
              <a:t>Requires 9 state equations (actually only 6 if row / column orthogonality constraints are used)</a:t>
            </a:r>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19</a:t>
            </a:fld>
            <a:endParaRPr lang="en-US" dirty="0"/>
          </a:p>
        </p:txBody>
      </p:sp>
      <p:graphicFrame>
        <p:nvGraphicFramePr>
          <p:cNvPr id="6147" name="Object 6"/>
          <p:cNvGraphicFramePr>
            <a:graphicFrameLocks noChangeAspect="1"/>
          </p:cNvGraphicFramePr>
          <p:nvPr/>
        </p:nvGraphicFramePr>
        <p:xfrm>
          <a:off x="1143000" y="2667000"/>
          <a:ext cx="5584825" cy="1085850"/>
        </p:xfrm>
        <a:graphic>
          <a:graphicData uri="http://schemas.openxmlformats.org/presentationml/2006/ole">
            <mc:AlternateContent xmlns:mc="http://schemas.openxmlformats.org/markup-compatibility/2006">
              <mc:Choice xmlns:v="urn:schemas-microsoft-com:vml" Requires="v">
                <p:oleObj spid="_x0000_s6148" name="Equation" r:id="rId4" imgW="3657600" imgH="711000" progId="Equation.3">
                  <p:embed/>
                </p:oleObj>
              </mc:Choice>
              <mc:Fallback>
                <p:oleObj name="Equation" r:id="rId4" imgW="3657600" imgH="711000" progId="Equation.3">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3000" y="2667000"/>
                        <a:ext cx="5584825" cy="10858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8229600" cy="1143000"/>
          </a:xfrm>
        </p:spPr>
        <p:txBody>
          <a:bodyPr/>
          <a:lstStyle/>
          <a:p>
            <a:r>
              <a:rPr lang="en-US" sz="3200" dirty="0" smtClean="0"/>
              <a:t>Multiple axis rotations with DCMs</a:t>
            </a:r>
            <a:endParaRPr lang="en-US" sz="3200" dirty="0"/>
          </a:p>
        </p:txBody>
      </p:sp>
      <p:sp>
        <p:nvSpPr>
          <p:cNvPr id="3" name="Content Placeholder 2"/>
          <p:cNvSpPr>
            <a:spLocks noGrp="1"/>
          </p:cNvSpPr>
          <p:nvPr>
            <p:ph idx="1"/>
          </p:nvPr>
        </p:nvSpPr>
        <p:spPr>
          <a:xfrm>
            <a:off x="457200" y="1874836"/>
            <a:ext cx="8229600" cy="4144964"/>
          </a:xfrm>
        </p:spPr>
        <p:txBody>
          <a:bodyPr/>
          <a:lstStyle/>
          <a:p>
            <a:r>
              <a:rPr lang="en-US" sz="1800" dirty="0" smtClean="0"/>
              <a:t>DCMs usually represent multiple sequential axis rotations:</a:t>
            </a:r>
          </a:p>
          <a:p>
            <a:pPr lvl="1"/>
            <a:r>
              <a:rPr lang="en-US" sz="1400" dirty="0" smtClean="0"/>
              <a:t>DCMs of any Euler angle sequence can be computed by chaining simple 1-axis rotation DCMs in proper sequence:</a:t>
            </a:r>
          </a:p>
          <a:p>
            <a:pPr lvl="1"/>
            <a:r>
              <a:rPr lang="en-US" sz="1400" dirty="0" smtClean="0"/>
              <a:t>Note the order of multiplication of the simple DCMs (is important for comparison with quaternions to follow!)</a:t>
            </a:r>
          </a:p>
          <a:p>
            <a:pPr lvl="1"/>
            <a:r>
              <a:rPr lang="en-US" sz="1400" dirty="0" smtClean="0"/>
              <a:t>For yaw-pitch-roll Euler sequence:</a:t>
            </a:r>
          </a:p>
          <a:p>
            <a:pPr lvl="2">
              <a:buNone/>
            </a:pPr>
            <a:endParaRPr lang="en-US" sz="1200" dirty="0" smtClean="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20</a:t>
            </a:fld>
            <a:endParaRPr lang="en-US" dirty="0"/>
          </a:p>
        </p:txBody>
      </p:sp>
      <p:graphicFrame>
        <p:nvGraphicFramePr>
          <p:cNvPr id="7171" name="Object 8"/>
          <p:cNvGraphicFramePr>
            <a:graphicFrameLocks noChangeAspect="1"/>
          </p:cNvGraphicFramePr>
          <p:nvPr/>
        </p:nvGraphicFramePr>
        <p:xfrm>
          <a:off x="1039813" y="3751263"/>
          <a:ext cx="6988175" cy="1720850"/>
        </p:xfrm>
        <a:graphic>
          <a:graphicData uri="http://schemas.openxmlformats.org/presentationml/2006/ole">
            <mc:AlternateContent xmlns:mc="http://schemas.openxmlformats.org/markup-compatibility/2006">
              <mc:Choice xmlns:v="urn:schemas-microsoft-com:vml" Requires="v">
                <p:oleObj spid="_x0000_s7172" name="Equation" r:id="rId4" imgW="4952880" imgH="1218960" progId="Equation.3">
                  <p:embed/>
                </p:oleObj>
              </mc:Choice>
              <mc:Fallback>
                <p:oleObj name="Equation" r:id="rId4" imgW="4952880" imgH="1218960" progId="Equation.3">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9813" y="3751263"/>
                        <a:ext cx="6988175" cy="1720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914400"/>
            <a:ext cx="8229600" cy="1143000"/>
          </a:xfrm>
        </p:spPr>
        <p:txBody>
          <a:bodyPr/>
          <a:lstStyle/>
          <a:p>
            <a:r>
              <a:rPr lang="en-US" sz="3200" dirty="0" smtClean="0"/>
              <a:t>Singularities in Euler angles from DCMs</a:t>
            </a:r>
            <a:r>
              <a:rPr lang="en-US" sz="2800" dirty="0" smtClean="0"/>
              <a:t/>
            </a:r>
            <a:br>
              <a:rPr lang="en-US" sz="2800" dirty="0" smtClean="0"/>
            </a:br>
            <a:endParaRPr lang="en-US" sz="2800" dirty="0"/>
          </a:p>
        </p:txBody>
      </p:sp>
      <p:sp>
        <p:nvSpPr>
          <p:cNvPr id="3" name="Content Placeholder 2"/>
          <p:cNvSpPr>
            <a:spLocks noGrp="1"/>
          </p:cNvSpPr>
          <p:nvPr>
            <p:ph idx="1"/>
          </p:nvPr>
        </p:nvSpPr>
        <p:spPr>
          <a:xfrm>
            <a:off x="457200" y="1525680"/>
            <a:ext cx="8458200" cy="4144964"/>
          </a:xfrm>
        </p:spPr>
        <p:txBody>
          <a:bodyPr/>
          <a:lstStyle/>
          <a:p>
            <a:pPr lvl="1"/>
            <a:r>
              <a:rPr lang="en-US" sz="1800" dirty="0" smtClean="0"/>
              <a:t>Continuing from the DCM product on the previous page:</a:t>
            </a:r>
          </a:p>
          <a:p>
            <a:pPr lvl="1"/>
            <a:endParaRPr lang="en-US" sz="1600" dirty="0" smtClean="0"/>
          </a:p>
          <a:p>
            <a:pPr lvl="1"/>
            <a:endParaRPr lang="en-US" sz="1600" dirty="0" smtClean="0"/>
          </a:p>
          <a:p>
            <a:pPr lvl="1"/>
            <a:endParaRPr lang="en-US" sz="1600" dirty="0" smtClean="0"/>
          </a:p>
          <a:p>
            <a:pPr lvl="1"/>
            <a:endParaRPr lang="en-US" sz="1600" dirty="0" smtClean="0"/>
          </a:p>
          <a:p>
            <a:pPr lvl="1"/>
            <a:endParaRPr lang="en-US" sz="1600" dirty="0" smtClean="0"/>
          </a:p>
          <a:p>
            <a:pPr lvl="1"/>
            <a:endParaRPr lang="en-US" sz="1600" dirty="0" smtClean="0"/>
          </a:p>
          <a:p>
            <a:pPr lvl="1"/>
            <a:endParaRPr lang="en-US" sz="1600" dirty="0" smtClean="0"/>
          </a:p>
          <a:p>
            <a:pPr lvl="1"/>
            <a:endParaRPr lang="en-US" sz="1600" dirty="0" smtClean="0"/>
          </a:p>
          <a:p>
            <a:pPr lvl="1"/>
            <a:endParaRPr lang="en-US" sz="1600" dirty="0" smtClean="0"/>
          </a:p>
          <a:p>
            <a:pPr lvl="1"/>
            <a:endParaRPr lang="en-US" sz="1600" dirty="0" smtClean="0"/>
          </a:p>
          <a:p>
            <a:pPr lvl="1"/>
            <a:r>
              <a:rPr lang="en-US" sz="1800" dirty="0" smtClean="0"/>
              <a:t>This illustrates the ambiguity possible with Euler angles</a:t>
            </a:r>
          </a:p>
          <a:p>
            <a:pPr lvl="2"/>
            <a:r>
              <a:rPr lang="en-US" sz="1600" dirty="0" smtClean="0"/>
              <a:t>For  rotations about three independent axes, if the intermediate (second) rotation is ±90°, the DCM cannot be used to compute </a:t>
            </a:r>
            <a:r>
              <a:rPr lang="en-US" sz="1600" b="1" i="1" dirty="0" smtClean="0"/>
              <a:t>unique</a:t>
            </a:r>
            <a:r>
              <a:rPr lang="en-US" sz="1600" dirty="0" smtClean="0"/>
              <a:t> values of the other two angles</a:t>
            </a:r>
          </a:p>
          <a:p>
            <a:pPr lvl="2"/>
            <a:r>
              <a:rPr lang="en-US" sz="1600" dirty="0" smtClean="0"/>
              <a:t>BUT, the DCM is still valid, and its rates are finite, even at the ±90° angle!</a:t>
            </a:r>
          </a:p>
          <a:p>
            <a:pPr lvl="2"/>
            <a:r>
              <a:rPr lang="en-US" sz="1600" dirty="0" smtClean="0"/>
              <a:t>This ambiguity is consistent with the singularity in the Euler angle rates when </a:t>
            </a:r>
            <a:r>
              <a:rPr lang="en-US" sz="1600" dirty="0" smtClean="0">
                <a:latin typeface="Symbol" pitchFamily="18" charset="2"/>
              </a:rPr>
              <a:t>q</a:t>
            </a:r>
            <a:r>
              <a:rPr lang="en-US" sz="1600" dirty="0" smtClean="0"/>
              <a:t> = ±90° (shown a few slides ago)</a:t>
            </a:r>
          </a:p>
          <a:p>
            <a:pPr lvl="2">
              <a:buNone/>
            </a:pPr>
            <a:endParaRPr lang="en-US" sz="1200" dirty="0" smtClean="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21</a:t>
            </a:fld>
            <a:endParaRPr lang="en-US" dirty="0"/>
          </a:p>
        </p:txBody>
      </p:sp>
      <p:graphicFrame>
        <p:nvGraphicFramePr>
          <p:cNvPr id="9219" name="Object 5"/>
          <p:cNvGraphicFramePr>
            <a:graphicFrameLocks noChangeAspect="1"/>
          </p:cNvGraphicFramePr>
          <p:nvPr/>
        </p:nvGraphicFramePr>
        <p:xfrm>
          <a:off x="1178247" y="1906680"/>
          <a:ext cx="5608917" cy="2709111"/>
        </p:xfrm>
        <a:graphic>
          <a:graphicData uri="http://schemas.openxmlformats.org/presentationml/2006/ole">
            <mc:AlternateContent xmlns:mc="http://schemas.openxmlformats.org/markup-compatibility/2006">
              <mc:Choice xmlns:v="urn:schemas-microsoft-com:vml" Requires="v">
                <p:oleObj spid="_x0000_s9220" name="Equation" r:id="rId4" imgW="4838400" imgH="2336760" progId="Equation.3">
                  <p:embed/>
                </p:oleObj>
              </mc:Choice>
              <mc:Fallback>
                <p:oleObj name="Equation" r:id="rId4" imgW="4838400" imgH="2336760" progId="Equation.3">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78247" y="1906680"/>
                        <a:ext cx="5608917" cy="2709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 name="Text Box 6"/>
          <p:cNvSpPr txBox="1">
            <a:spLocks noChangeArrowheads="1"/>
          </p:cNvSpPr>
          <p:nvPr/>
        </p:nvSpPr>
        <p:spPr bwMode="auto">
          <a:xfrm>
            <a:off x="4038600" y="4108936"/>
            <a:ext cx="3681392" cy="584775"/>
          </a:xfrm>
          <a:prstGeom prst="rect">
            <a:avLst/>
          </a:prstGeom>
          <a:noFill/>
          <a:ln w="9525">
            <a:noFill/>
            <a:miter lim="800000"/>
            <a:headEnd/>
            <a:tailEnd/>
          </a:ln>
        </p:spPr>
        <p:txBody>
          <a:bodyPr wrap="none">
            <a:spAutoFit/>
          </a:bodyPr>
          <a:lstStyle/>
          <a:p>
            <a:r>
              <a:rPr lang="en-US" sz="1600" b="1" dirty="0"/>
              <a:t>Note:  this equation can only determine</a:t>
            </a:r>
          </a:p>
          <a:p>
            <a:r>
              <a:rPr lang="en-US" sz="1600" b="1" dirty="0"/>
              <a:t>           </a:t>
            </a:r>
            <a:r>
              <a:rPr lang="en-US" sz="1600" b="1" dirty="0">
                <a:latin typeface="Symbol" pitchFamily="18" charset="2"/>
              </a:rPr>
              <a:t>f</a:t>
            </a:r>
            <a:r>
              <a:rPr lang="en-US" sz="1600" b="1" dirty="0"/>
              <a:t> </a:t>
            </a:r>
            <a:r>
              <a:rPr lang="en-US" sz="1600" b="1" dirty="0">
                <a:cs typeface="Arial" pitchFamily="34" charset="0"/>
              </a:rPr>
              <a:t>±</a:t>
            </a:r>
            <a:r>
              <a:rPr lang="en-US" sz="1600" b="1" dirty="0"/>
              <a:t> </a:t>
            </a:r>
            <a:r>
              <a:rPr lang="en-US" sz="1600" b="1" dirty="0">
                <a:latin typeface="Symbol" pitchFamily="18" charset="2"/>
              </a:rPr>
              <a:t>y</a:t>
            </a:r>
            <a:r>
              <a:rPr lang="en-US" sz="1600" b="1" dirty="0"/>
              <a:t>:  there are no </a:t>
            </a:r>
            <a:r>
              <a:rPr lang="en-US" sz="1600" b="1" i="1" dirty="0"/>
              <a:t>unique</a:t>
            </a:r>
            <a:r>
              <a:rPr lang="en-US" sz="1600" b="1" dirty="0"/>
              <a:t> values</a:t>
            </a:r>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to Quaternions</a:t>
            </a:r>
            <a:br>
              <a:rPr lang="en-US" dirty="0" smtClean="0"/>
            </a:br>
            <a:r>
              <a:rPr lang="en-US" sz="3200" i="1" dirty="0" smtClean="0"/>
              <a:t>Part 1 of 2 </a:t>
            </a:r>
            <a:r>
              <a:rPr lang="en-US" sz="3200" dirty="0" smtClean="0"/>
              <a:t/>
            </a:r>
            <a:br>
              <a:rPr lang="en-US" sz="3200" dirty="0" smtClean="0"/>
            </a:br>
            <a:r>
              <a:rPr lang="en-US" sz="3200" dirty="0" smtClean="0"/>
              <a:t>Summary </a:t>
            </a:r>
            <a:br>
              <a:rPr lang="en-US" sz="3200" dirty="0" smtClean="0"/>
            </a:br>
            <a:endParaRPr lang="en-US" sz="3200" dirty="0"/>
          </a:p>
        </p:txBody>
      </p:sp>
      <p:sp>
        <p:nvSpPr>
          <p:cNvPr id="3" name="Content Placeholder 2"/>
          <p:cNvSpPr>
            <a:spLocks noGrp="1"/>
          </p:cNvSpPr>
          <p:nvPr>
            <p:ph idx="1"/>
          </p:nvPr>
        </p:nvSpPr>
        <p:spPr>
          <a:xfrm>
            <a:off x="457200" y="2286000"/>
            <a:ext cx="8229600" cy="4144964"/>
          </a:xfrm>
        </p:spPr>
        <p:txBody>
          <a:bodyPr/>
          <a:lstStyle/>
          <a:p>
            <a:r>
              <a:rPr lang="en-US" sz="2400" dirty="0" smtClean="0"/>
              <a:t>In Part 1, we have covered the following topics</a:t>
            </a:r>
            <a:endParaRPr lang="en-US" sz="2000" dirty="0" smtClean="0"/>
          </a:p>
          <a:p>
            <a:pPr lvl="1"/>
            <a:r>
              <a:rPr lang="en-US" sz="1600" dirty="0" smtClean="0"/>
              <a:t>Definition of quaternions</a:t>
            </a:r>
          </a:p>
          <a:p>
            <a:pPr lvl="1"/>
            <a:r>
              <a:rPr lang="en-US" sz="1600" dirty="0" smtClean="0"/>
              <a:t>Mathematical properties</a:t>
            </a:r>
          </a:p>
          <a:p>
            <a:pPr lvl="1"/>
            <a:r>
              <a:rPr lang="en-US" sz="1600" dirty="0" smtClean="0"/>
              <a:t>Alternate expressions for quaternion multiplication, including matrix/vector forms</a:t>
            </a:r>
          </a:p>
          <a:p>
            <a:pPr lvl="1"/>
            <a:r>
              <a:rPr lang="en-US" sz="1600" dirty="0" smtClean="0"/>
              <a:t>How quaternions differ from DCMs and Euler angles</a:t>
            </a:r>
          </a:p>
          <a:p>
            <a:r>
              <a:rPr lang="en-US" sz="2400" dirty="0" smtClean="0"/>
              <a:t>In Part 2, “Working with Quaternions”, we will cover the following:</a:t>
            </a:r>
          </a:p>
          <a:p>
            <a:pPr lvl="1"/>
            <a:r>
              <a:rPr lang="en-US" sz="1600" dirty="0" smtClean="0"/>
              <a:t>How quaternions are used for kinematics </a:t>
            </a:r>
          </a:p>
          <a:p>
            <a:pPr lvl="1"/>
            <a:r>
              <a:rPr lang="en-US" sz="1600" dirty="0" smtClean="0"/>
              <a:t>Defining quaternions for a particular coordinate frame rotation</a:t>
            </a:r>
          </a:p>
          <a:p>
            <a:pPr lvl="1"/>
            <a:r>
              <a:rPr lang="en-US" sz="1600" dirty="0" smtClean="0"/>
              <a:t>Using quaternions for coordinate transformations of vectors</a:t>
            </a:r>
          </a:p>
          <a:p>
            <a:pPr lvl="1"/>
            <a:r>
              <a:rPr lang="en-US" sz="1600" dirty="0" smtClean="0"/>
              <a:t>Calculation of DCM from quaternion, and vice-versa</a:t>
            </a:r>
          </a:p>
          <a:p>
            <a:pPr lvl="1"/>
            <a:r>
              <a:rPr lang="en-US" sz="1600" dirty="0" smtClean="0"/>
              <a:t>Time Propagation of quaternions</a:t>
            </a:r>
          </a:p>
          <a:p>
            <a:pPr lvl="1"/>
            <a:r>
              <a:rPr lang="en-US" sz="1600" dirty="0" smtClean="0"/>
              <a:t>Using quaternions for a single axis rotation to align one coordinate frame with another</a:t>
            </a:r>
          </a:p>
          <a:p>
            <a:pPr lvl="1"/>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22</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SM_508-ish_TEMPLATE</Template>
  <TotalTime>760</TotalTime>
  <Words>1574</Words>
  <Application>Microsoft Office PowerPoint</Application>
  <PresentationFormat>On-screen Show (4:3)</PresentationFormat>
  <Paragraphs>296</Paragraphs>
  <Slides>22</Slides>
  <Notes>21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22</vt:i4>
      </vt:variant>
    </vt:vector>
  </HeadingPairs>
  <TitlesOfParts>
    <vt:vector size="24" baseType="lpstr">
      <vt:lpstr>SM_508-ish_TEMPLATE</vt:lpstr>
      <vt:lpstr>Equation</vt:lpstr>
      <vt:lpstr>Introduction to the Theory  and Application of Quaternions      Part 1 of 2 (“Introduction to Quaternions”)</vt:lpstr>
      <vt:lpstr>Overview</vt:lpstr>
      <vt:lpstr>What are quaternions?</vt:lpstr>
      <vt:lpstr>How do quaternions compare with vectors?</vt:lpstr>
      <vt:lpstr>How are quaternions represented?</vt:lpstr>
      <vt:lpstr>How are quaternions used in kinematics?</vt:lpstr>
      <vt:lpstr>Addition / Subtraction Properties of Quaternions</vt:lpstr>
      <vt:lpstr>Multiplication Properties of Quaternions</vt:lpstr>
      <vt:lpstr>Other Properties of Quaternions </vt:lpstr>
      <vt:lpstr>Quaternion Inverse and Conjugate</vt:lpstr>
      <vt:lpstr>Multiplication of Quaternion  by a scalar</vt:lpstr>
      <vt:lpstr>Quaternion Multiplication </vt:lpstr>
      <vt:lpstr>Quaternion Multiplication - Continued </vt:lpstr>
      <vt:lpstr>Quaternion Multiplication - Matrix / Vector form </vt:lpstr>
      <vt:lpstr>Quaternion Multiplication - Definition of Scalar Part</vt:lpstr>
      <vt:lpstr>Euler angles </vt:lpstr>
      <vt:lpstr>Time Propagation of Euler angles</vt:lpstr>
      <vt:lpstr>Direction Cosine Matrices (DCM)</vt:lpstr>
      <vt:lpstr>Time Propagation of DCMs</vt:lpstr>
      <vt:lpstr>Multiple axis rotations with DCMs</vt:lpstr>
      <vt:lpstr>Singularities in Euler angles from DCMs </vt:lpstr>
      <vt:lpstr>Introduction to Quaternions Part 1 of 2  Summary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Ian</dc:creator>
  <cp:lastModifiedBy>Gottschall, Janet S. (LARC-B703)[LITES]</cp:lastModifiedBy>
  <cp:revision>64</cp:revision>
  <dcterms:created xsi:type="dcterms:W3CDTF">2011-03-16T16:13:23Z</dcterms:created>
  <dcterms:modified xsi:type="dcterms:W3CDTF">2013-12-12T18:31:19Z</dcterms:modified>
</cp:coreProperties>
</file>