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99" r:id="rId2"/>
    <p:sldId id="288" r:id="rId3"/>
    <p:sldId id="295" r:id="rId4"/>
    <p:sldId id="303" r:id="rId5"/>
    <p:sldId id="304" r:id="rId6"/>
    <p:sldId id="306" r:id="rId7"/>
    <p:sldId id="307" r:id="rId8"/>
    <p:sldId id="308" r:id="rId9"/>
    <p:sldId id="309" r:id="rId10"/>
    <p:sldId id="310" r:id="rId11"/>
    <p:sldId id="313" r:id="rId12"/>
    <p:sldId id="311" r:id="rId13"/>
    <p:sldId id="314" r:id="rId14"/>
    <p:sldId id="325" r:id="rId15"/>
    <p:sldId id="312" r:id="rId16"/>
    <p:sldId id="315" r:id="rId17"/>
    <p:sldId id="318" r:id="rId18"/>
    <p:sldId id="329" r:id="rId19"/>
    <p:sldId id="319" r:id="rId20"/>
    <p:sldId id="320" r:id="rId21"/>
    <p:sldId id="321" r:id="rId22"/>
    <p:sldId id="322" r:id="rId23"/>
    <p:sldId id="317" r:id="rId24"/>
    <p:sldId id="330" r:id="rId25"/>
    <p:sldId id="331" r:id="rId26"/>
    <p:sldId id="316" r:id="rId27"/>
    <p:sldId id="332" r:id="rId28"/>
    <p:sldId id="334" r:id="rId29"/>
    <p:sldId id="323" r:id="rId30"/>
    <p:sldId id="335" r:id="rId31"/>
    <p:sldId id="324" r:id="rId32"/>
    <p:sldId id="326" r:id="rId33"/>
    <p:sldId id="328" r:id="rId34"/>
    <p:sldId id="294" r:id="rId35"/>
    <p:sldId id="297" r:id="rId36"/>
    <p:sldId id="333"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204" autoAdjust="0"/>
    <p:restoredTop sz="95543" autoAdjust="0"/>
  </p:normalViewPr>
  <p:slideViewPr>
    <p:cSldViewPr snapToGrid="0">
      <p:cViewPr>
        <p:scale>
          <a:sx n="90" d="100"/>
          <a:sy n="90" d="100"/>
        </p:scale>
        <p:origin x="-1794" y="-48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19C718-6800-4976-AEDE-E16131FF2EFE}" type="datetimeFigureOut">
              <a:rPr lang="en-US" smtClean="0"/>
              <a:pPr/>
              <a:t>6/2/2014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A83D0C-CFCD-4C91-A40A-162123E53F2C}" type="slidenum">
              <a:rPr lang="en-US" smtClean="0"/>
              <a:pPr/>
              <a:t>‹#›</a:t>
            </a:fld>
            <a:endParaRPr lang="en-US"/>
          </a:p>
        </p:txBody>
      </p:sp>
    </p:spTree>
    <p:extLst>
      <p:ext uri="{BB962C8B-B14F-4D97-AF65-F5344CB8AC3E}">
        <p14:creationId xmlns:p14="http://schemas.microsoft.com/office/powerpoint/2010/main" val="3108744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84FCFB0-B755-4F48-A70C-B615579C4010}" type="datetime1">
              <a:rPr lang="en-US" smtClean="0"/>
              <a:pPr/>
              <a:t>6/2/2014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C9C6B7-0E8A-4071-8AE6-FF6DBCEB215A}" type="datetime1">
              <a:rPr lang="en-US" smtClean="0"/>
              <a:pPr/>
              <a:t>6/2/2014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7046CB-EE8D-4A00-9D42-2A730E10692B}" type="datetime1">
              <a:rPr lang="en-US" smtClean="0"/>
              <a:pPr/>
              <a:t>6/2/2014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8071270-D56E-49E4-86C5-CDE461B7CDBF}" type="datetime1">
              <a:rPr lang="en-US" smtClean="0"/>
              <a:pPr/>
              <a:t>6/2/2014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4E0BEC0-C2B4-4AE6-8F3D-8824B0671A2E}" type="datetime1">
              <a:rPr lang="en-US" smtClean="0"/>
              <a:pPr/>
              <a:t>6/2/2014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B143DE0-EF1F-4E9E-AC40-9A2C24D961BA}" type="datetime1">
              <a:rPr lang="en-US" smtClean="0"/>
              <a:pPr/>
              <a:t>6/2/2014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8B0D58-DDF2-4BDA-8DBE-5523810E5FD1}" type="datetime1">
              <a:rPr lang="en-US" smtClean="0"/>
              <a:pPr/>
              <a:t>6/2/2014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B878C3-9599-4995-8772-CA410F2283E3}" type="datetime1">
              <a:rPr lang="en-US" smtClean="0"/>
              <a:pPr/>
              <a:t>6/2/2014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DA7283-821E-4149-9DE8-63972EE781F9}" type="datetime1">
              <a:rPr lang="en-US" smtClean="0"/>
              <a:pPr/>
              <a:t>6/2/2014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CFDADD-9074-4AE2-A27C-6B0E690CAED9}" type="datetime1">
              <a:rPr lang="en-US" smtClean="0"/>
              <a:pPr/>
              <a:t>6/2/2014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7F63E7-8A1B-4954-8C4B-28E7EBC6B8A0}" type="datetime1">
              <a:rPr lang="en-US" smtClean="0"/>
              <a:pPr/>
              <a:t>6/2/2014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387147-69D0-4B0E-9147-5F86034A56D2}" type="datetime1">
              <a:rPr lang="en-US" smtClean="0"/>
              <a:pPr/>
              <a:t>6/2/2014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12A7E3-FD50-4FEC-BF90-4D40D615D49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spcBef>
          <a:spcPct val="20000"/>
        </a:spcBef>
        <a:buFont typeface="Arial" pitchFamily="34" charset="0"/>
        <a:buNone/>
        <a:defRPr sz="3200" kern="1200">
          <a:solidFill>
            <a:schemeClr val="tx1"/>
          </a:solidFill>
          <a:latin typeface="+mn-lt"/>
          <a:ea typeface="+mn-ea"/>
          <a:cs typeface="+mn-cs"/>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hyperlink" Target="http://tfaws.grc.nasa.gov/TFAWS10/Proceedings/Aerothermal/Ruth%20Amundsen.pdf" TargetMode="External"/><Relationship Id="rId2" Type="http://schemas.openxmlformats.org/officeDocument/2006/relationships/hyperlink" Target="http://mars.jpl.nasa.gov/mro/mission/timeline/mtaerobraking/" TargetMode="External"/><Relationship Id="rId1" Type="http://schemas.openxmlformats.org/officeDocument/2006/relationships/slideLayout" Target="../slideLayouts/slideLayout1.xml"/><Relationship Id="rId6" Type="http://schemas.openxmlformats.org/officeDocument/2006/relationships/hyperlink" Target="http://tfaws.nasa.gov/TFAWS10/Proceedings/Passive%20Thermal/Ruth%20Amundsen.pdf" TargetMode="External"/><Relationship Id="rId5" Type="http://schemas.openxmlformats.org/officeDocument/2006/relationships/hyperlink" Target="http://tfaws.nasa.gov/TFAWS04/Website/program/paper/TFAWS04_RAmundsen_Aero_CFD.pdf" TargetMode="External"/><Relationship Id="rId4" Type="http://schemas.openxmlformats.org/officeDocument/2006/relationships/hyperlink" Target="http://www.nasa.gov/centers/dryden/multimedia/imagegallery/X-43A/index.html#lowerAccordion-set3-slide2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D12A7E3-FD50-4FEC-BF90-4D40D615D493}" type="slidenum">
              <a:rPr lang="en-US" smtClean="0"/>
              <a:pPr/>
              <a:t>1</a:t>
            </a:fld>
            <a:endParaRPr lang="en-US" dirty="0"/>
          </a:p>
        </p:txBody>
      </p:sp>
      <p:sp>
        <p:nvSpPr>
          <p:cNvPr id="5" name="TextBox 4"/>
          <p:cNvSpPr txBox="1"/>
          <p:nvPr/>
        </p:nvSpPr>
        <p:spPr>
          <a:xfrm>
            <a:off x="1102057" y="2201287"/>
            <a:ext cx="6968511" cy="1754326"/>
          </a:xfrm>
          <a:prstGeom prst="rect">
            <a:avLst/>
          </a:prstGeom>
          <a:noFill/>
        </p:spPr>
        <p:txBody>
          <a:bodyPr wrap="square" rtlCol="0">
            <a:spAutoFit/>
          </a:bodyPr>
          <a:lstStyle/>
          <a:p>
            <a:pPr algn="ctr"/>
            <a:r>
              <a:rPr lang="en-US" sz="3600" b="1" dirty="0"/>
              <a:t>Determination of </a:t>
            </a:r>
            <a:r>
              <a:rPr lang="en-US" sz="3600" b="1" dirty="0" smtClean="0"/>
              <a:t>Thermal </a:t>
            </a:r>
            <a:r>
              <a:rPr lang="en-US" sz="3600" b="1" dirty="0"/>
              <a:t>M</a:t>
            </a:r>
            <a:r>
              <a:rPr lang="en-US" sz="3600" b="1" dirty="0" smtClean="0"/>
              <a:t>odel </a:t>
            </a:r>
            <a:r>
              <a:rPr lang="en-US" sz="3600" b="1" dirty="0"/>
              <a:t>E</a:t>
            </a:r>
            <a:r>
              <a:rPr lang="en-US" sz="3600" b="1" dirty="0" smtClean="0"/>
              <a:t>rror When Correlating </a:t>
            </a:r>
            <a:r>
              <a:rPr lang="en-US" sz="3600" b="1" dirty="0"/>
              <a:t>to </a:t>
            </a:r>
            <a:r>
              <a:rPr lang="en-US" sz="3600" b="1" dirty="0" smtClean="0"/>
              <a:t>Test or Flight Data</a:t>
            </a:r>
            <a:endParaRPr lang="en-US" sz="36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6800" y="533400"/>
            <a:ext cx="6968511" cy="523220"/>
          </a:xfrm>
          <a:prstGeom prst="rect">
            <a:avLst/>
          </a:prstGeom>
          <a:noFill/>
        </p:spPr>
        <p:txBody>
          <a:bodyPr wrap="square" rtlCol="0">
            <a:spAutoFit/>
          </a:bodyPr>
          <a:lstStyle/>
          <a:p>
            <a:pPr algn="ctr"/>
            <a:r>
              <a:rPr lang="en-US" sz="2800" b="1" dirty="0" smtClean="0"/>
              <a:t>Introduction</a:t>
            </a:r>
            <a:endParaRPr lang="en-US" sz="2800" b="1" dirty="0"/>
          </a:p>
        </p:txBody>
      </p:sp>
      <p:sp>
        <p:nvSpPr>
          <p:cNvPr id="3" name="TextBox 2"/>
          <p:cNvSpPr txBox="1"/>
          <p:nvPr/>
        </p:nvSpPr>
        <p:spPr>
          <a:xfrm>
            <a:off x="838201" y="1447800"/>
            <a:ext cx="7772399" cy="4832092"/>
          </a:xfrm>
          <a:prstGeom prst="rect">
            <a:avLst/>
          </a:prstGeom>
          <a:noFill/>
        </p:spPr>
        <p:txBody>
          <a:bodyPr wrap="square" rtlCol="0">
            <a:noAutofit/>
          </a:bodyPr>
          <a:lstStyle/>
          <a:p>
            <a:r>
              <a:rPr lang="en-US" sz="2800" dirty="0" smtClean="0"/>
              <a:t>Thermal models are most useful when they can be shown to represent physical reality correctly.</a:t>
            </a:r>
          </a:p>
          <a:p>
            <a:endParaRPr lang="en-US" sz="2800" dirty="0"/>
          </a:p>
          <a:p>
            <a:r>
              <a:rPr lang="en-US" sz="2800" dirty="0" smtClean="0"/>
              <a:t>The best way to accomplish this is to correlate the thermal model against data obtained from the actual hardware, either test or flight data.</a:t>
            </a:r>
          </a:p>
          <a:p>
            <a:endParaRPr lang="en-US" sz="2800" dirty="0" smtClean="0"/>
          </a:p>
          <a:p>
            <a:r>
              <a:rPr lang="en-US" sz="2800" dirty="0" smtClean="0"/>
              <a:t>A measure of the model correlation quality is necessary, to show how well correlated the model is, or how well it corresponds to what was modeled.</a:t>
            </a:r>
          </a:p>
        </p:txBody>
      </p:sp>
      <p:sp>
        <p:nvSpPr>
          <p:cNvPr id="4" name="Slide Number Placeholder 3"/>
          <p:cNvSpPr>
            <a:spLocks noGrp="1"/>
          </p:cNvSpPr>
          <p:nvPr>
            <p:ph type="sldNum" sz="quarter" idx="12"/>
          </p:nvPr>
        </p:nvSpPr>
        <p:spPr/>
        <p:txBody>
          <a:bodyPr/>
          <a:lstStyle/>
          <a:p>
            <a:fld id="{6D12A7E3-FD50-4FEC-BF90-4D40D615D493}" type="slidenum">
              <a:rPr lang="en-US" smtClean="0"/>
              <a:pPr/>
              <a:t>2</a:t>
            </a:fld>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6800" y="533400"/>
            <a:ext cx="6968511" cy="523220"/>
          </a:xfrm>
          <a:prstGeom prst="rect">
            <a:avLst/>
          </a:prstGeom>
          <a:noFill/>
        </p:spPr>
        <p:txBody>
          <a:bodyPr wrap="square" rtlCol="0">
            <a:spAutoFit/>
          </a:bodyPr>
          <a:lstStyle/>
          <a:p>
            <a:pPr algn="ctr"/>
            <a:r>
              <a:rPr lang="en-US" sz="2800" b="1" dirty="0" smtClean="0"/>
              <a:t>Model Types</a:t>
            </a:r>
            <a:endParaRPr lang="en-US" sz="2800" b="1" dirty="0"/>
          </a:p>
        </p:txBody>
      </p:sp>
      <p:sp>
        <p:nvSpPr>
          <p:cNvPr id="3" name="TextBox 2"/>
          <p:cNvSpPr txBox="1"/>
          <p:nvPr/>
        </p:nvSpPr>
        <p:spPr>
          <a:xfrm>
            <a:off x="838201" y="1447800"/>
            <a:ext cx="7772399" cy="4832092"/>
          </a:xfrm>
          <a:prstGeom prst="rect">
            <a:avLst/>
          </a:prstGeom>
          <a:noFill/>
        </p:spPr>
        <p:txBody>
          <a:bodyPr wrap="square" rtlCol="0">
            <a:noAutofit/>
          </a:bodyPr>
          <a:lstStyle/>
          <a:p>
            <a:r>
              <a:rPr lang="en-US" sz="2800" dirty="0" smtClean="0"/>
              <a:t>Thermal models are used for a wide variety of situations.</a:t>
            </a:r>
          </a:p>
          <a:p>
            <a:endParaRPr lang="en-US" sz="2800" dirty="0"/>
          </a:p>
          <a:p>
            <a:r>
              <a:rPr lang="en-US" sz="2800" dirty="0" smtClean="0"/>
              <a:t/>
            </a:r>
            <a:br>
              <a:rPr lang="en-US" sz="2800" dirty="0" smtClean="0"/>
            </a:br>
            <a:r>
              <a:rPr lang="en-US" sz="2800" dirty="0" smtClean="0"/>
              <a:t>A model's purpose is key to determining how to best correlate the model.</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3</a:t>
            </a:fld>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6800" y="533400"/>
            <a:ext cx="6968511" cy="523220"/>
          </a:xfrm>
          <a:prstGeom prst="rect">
            <a:avLst/>
          </a:prstGeom>
          <a:noFill/>
        </p:spPr>
        <p:txBody>
          <a:bodyPr wrap="square" rtlCol="0">
            <a:spAutoFit/>
          </a:bodyPr>
          <a:lstStyle/>
          <a:p>
            <a:pPr algn="ctr"/>
            <a:r>
              <a:rPr lang="en-US" sz="2800" b="1" dirty="0" smtClean="0"/>
              <a:t>Model Types (continued)</a:t>
            </a:r>
            <a:endParaRPr lang="en-US" sz="2800" b="1" dirty="0"/>
          </a:p>
        </p:txBody>
      </p:sp>
      <p:sp>
        <p:nvSpPr>
          <p:cNvPr id="3" name="TextBox 2"/>
          <p:cNvSpPr txBox="1"/>
          <p:nvPr/>
        </p:nvSpPr>
        <p:spPr>
          <a:xfrm>
            <a:off x="838201" y="1447800"/>
            <a:ext cx="7772399" cy="4832092"/>
          </a:xfrm>
          <a:prstGeom prst="rect">
            <a:avLst/>
          </a:prstGeom>
          <a:noFill/>
        </p:spPr>
        <p:txBody>
          <a:bodyPr wrap="square" rtlCol="0">
            <a:noAutofit/>
          </a:bodyPr>
          <a:lstStyle/>
          <a:p>
            <a:r>
              <a:rPr lang="en-US" sz="2800" dirty="0" smtClean="0"/>
              <a:t>A thermal model's purpose may be to:</a:t>
            </a:r>
          </a:p>
          <a:p>
            <a:pPr marL="457200" indent="-457200">
              <a:buFont typeface="Arial" pitchFamily="34" charset="0"/>
              <a:buChar char="•"/>
            </a:pPr>
            <a:r>
              <a:rPr lang="en-US" sz="2800" dirty="0" smtClean="0"/>
              <a:t>best represent the entire thermal timeline or lifetime of a device.</a:t>
            </a:r>
          </a:p>
          <a:p>
            <a:pPr marL="457200" indent="-457200">
              <a:buFont typeface="Arial" pitchFamily="34" charset="0"/>
              <a:buChar char="•"/>
            </a:pPr>
            <a:r>
              <a:rPr lang="en-US" sz="2800" dirty="0" smtClean="0"/>
              <a:t>determine the maximum temperature a component experiences over its life.</a:t>
            </a:r>
          </a:p>
          <a:p>
            <a:pPr marL="457200" indent="-457200">
              <a:buFont typeface="Arial" pitchFamily="34" charset="0"/>
              <a:buChar char="•"/>
            </a:pPr>
            <a:r>
              <a:rPr lang="en-US" sz="2800" dirty="0" smtClean="0"/>
              <a:t>determine the maximum temperature a component experiences at a certain time.</a:t>
            </a:r>
          </a:p>
          <a:p>
            <a:pPr marL="457200" indent="-457200">
              <a:buFont typeface="Arial" pitchFamily="34" charset="0"/>
              <a:buChar char="•"/>
            </a:pPr>
            <a:r>
              <a:rPr lang="en-US" sz="2800" dirty="0" smtClean="0"/>
              <a:t>determine the temperature change (delta) over a period of time.</a:t>
            </a:r>
          </a:p>
          <a:p>
            <a:pPr marL="457200" indent="-457200">
              <a:buFont typeface="Arial" pitchFamily="34" charset="0"/>
              <a:buChar char="•"/>
            </a:pPr>
            <a:r>
              <a:rPr lang="en-US" sz="2800" dirty="0" smtClean="0"/>
              <a:t>determine the temperature gradient across a distance.</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4</a:t>
            </a:fld>
            <a:endParaRPr lang="en-US" dirty="0"/>
          </a:p>
        </p:txBody>
      </p:sp>
    </p:spTree>
    <p:extLst>
      <p:ext uri="{BB962C8B-B14F-4D97-AF65-F5344CB8AC3E}">
        <p14:creationId xmlns:p14="http://schemas.microsoft.com/office/powerpoint/2010/main" val="3294448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6800" y="533400"/>
            <a:ext cx="6968511" cy="523220"/>
          </a:xfrm>
          <a:prstGeom prst="rect">
            <a:avLst/>
          </a:prstGeom>
          <a:noFill/>
        </p:spPr>
        <p:txBody>
          <a:bodyPr wrap="square" rtlCol="0">
            <a:spAutoFit/>
          </a:bodyPr>
          <a:lstStyle/>
          <a:p>
            <a:pPr algn="ctr"/>
            <a:r>
              <a:rPr lang="en-US" sz="2800" b="1" dirty="0" smtClean="0"/>
              <a:t>Error Types</a:t>
            </a:r>
            <a:endParaRPr lang="en-US" sz="2800" b="1" dirty="0"/>
          </a:p>
        </p:txBody>
      </p:sp>
      <p:sp>
        <p:nvSpPr>
          <p:cNvPr id="3" name="TextBox 2"/>
          <p:cNvSpPr txBox="1"/>
          <p:nvPr/>
        </p:nvSpPr>
        <p:spPr>
          <a:xfrm>
            <a:off x="838201" y="1447800"/>
            <a:ext cx="7772399" cy="4832092"/>
          </a:xfrm>
          <a:prstGeom prst="rect">
            <a:avLst/>
          </a:prstGeom>
          <a:noFill/>
        </p:spPr>
        <p:txBody>
          <a:bodyPr wrap="square" rtlCol="0">
            <a:noAutofit/>
          </a:bodyPr>
          <a:lstStyle/>
          <a:p>
            <a:r>
              <a:rPr lang="en-US" sz="2800" dirty="0" smtClean="0"/>
              <a:t>Each of the foregoing model types may require a different description of the model quality.</a:t>
            </a:r>
          </a:p>
          <a:p>
            <a:endParaRPr lang="en-US" sz="2800" dirty="0" smtClean="0"/>
          </a:p>
          <a:p>
            <a:r>
              <a:rPr lang="en-US" sz="2800" dirty="0"/>
              <a:t>A model that is just concerned with </a:t>
            </a:r>
            <a:r>
              <a:rPr lang="en-US" sz="2800" dirty="0" smtClean="0"/>
              <a:t>a component peak temperature may </a:t>
            </a:r>
            <a:r>
              <a:rPr lang="en-US" sz="2800" dirty="0"/>
              <a:t>only </a:t>
            </a:r>
            <a:r>
              <a:rPr lang="en-US" sz="2800" dirty="0" smtClean="0"/>
              <a:t>focus on how </a:t>
            </a:r>
            <a:r>
              <a:rPr lang="en-US" sz="2800" dirty="0"/>
              <a:t>well the peak temperature is predicted.</a:t>
            </a:r>
          </a:p>
          <a:p>
            <a:endParaRPr lang="en-US" sz="2800" dirty="0"/>
          </a:p>
          <a:p>
            <a:r>
              <a:rPr lang="en-US" sz="2800" dirty="0" smtClean="0"/>
              <a:t>A model that is meant to describe the behavior of a part on orbit may focus on the entire thermal timeline prediction.</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5</a:t>
            </a:fld>
            <a:endParaRPr lang="en-US" dirty="0"/>
          </a:p>
        </p:txBody>
      </p:sp>
    </p:spTree>
    <p:extLst>
      <p:ext uri="{BB962C8B-B14F-4D97-AF65-F5344CB8AC3E}">
        <p14:creationId xmlns:p14="http://schemas.microsoft.com/office/powerpoint/2010/main" val="25220788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Sample Comparison of Data and Prediction</a:t>
            </a:r>
            <a:endParaRPr lang="en-US" sz="2800" b="1"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6</a:t>
            </a:fld>
            <a:endParaRPr lang="en-US"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1222375"/>
            <a:ext cx="7374056" cy="5353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9829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Error on Peak </a:t>
            </a:r>
          </a:p>
        </p:txBody>
      </p:sp>
      <p:sp>
        <p:nvSpPr>
          <p:cNvPr id="3" name="Content Placeholder 2"/>
          <p:cNvSpPr>
            <a:spLocks noGrp="1"/>
          </p:cNvSpPr>
          <p:nvPr>
            <p:ph idx="1"/>
          </p:nvPr>
        </p:nvSpPr>
        <p:spPr>
          <a:xfrm>
            <a:off x="956951" y="1658679"/>
            <a:ext cx="7666054" cy="4467484"/>
          </a:xfrm>
        </p:spPr>
        <p:txBody>
          <a:bodyPr>
            <a:noAutofit/>
          </a:bodyPr>
          <a:lstStyle/>
          <a:p>
            <a:r>
              <a:rPr lang="en-US" sz="2800" dirty="0" smtClean="0"/>
              <a:t>Error on Peak: difference between the maximum temperature observed in test (or flight) and the maximum temperature predicted by the model.</a:t>
            </a:r>
          </a:p>
          <a:p>
            <a:endParaRPr lang="en-US" sz="2800" dirty="0" smtClean="0"/>
          </a:p>
          <a:p>
            <a:r>
              <a:rPr lang="en-US" sz="2800" dirty="0" smtClean="0"/>
              <a:t>Used in a case where only the maximum temperature is of interest due to a maximum use limit on a component or material.</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7</a:t>
            </a:fld>
            <a:endParaRPr lang="en-US" dirty="0"/>
          </a:p>
        </p:txBody>
      </p:sp>
      <mc:AlternateContent xmlns:mc="http://schemas.openxmlformats.org/markup-compatibility/2006" xmlns:a14="http://schemas.microsoft.com/office/drawing/2010/main">
        <mc:Choice Requires="a14">
          <p:sp>
            <p:nvSpPr>
              <p:cNvPr id="6" name="TextBox 5"/>
              <p:cNvSpPr txBox="1"/>
              <p:nvPr/>
            </p:nvSpPr>
            <p:spPr>
              <a:xfrm>
                <a:off x="1581150" y="5057558"/>
                <a:ext cx="5600571" cy="6508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𝑻</m:t>
                          </m:r>
                        </m:e>
                        <m:sub>
                          <m:r>
                            <a:rPr lang="en-US" sz="2800" b="1" i="1" smtClean="0">
                              <a:solidFill>
                                <a:schemeClr val="tx1"/>
                              </a:solidFill>
                              <a:latin typeface="Cambria Math"/>
                              <a:ea typeface="Cambria Math"/>
                            </a:rPr>
                            <m:t>𝒑𝒆𝒂𝒌</m:t>
                          </m:r>
                        </m:sub>
                      </m:sSub>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d>
                            <m:dPr>
                              <m:ctrlPr>
                                <a:rPr lang="en-US" sz="2800" b="1" i="1" smtClean="0">
                                  <a:solidFill>
                                    <a:schemeClr val="tx1"/>
                                  </a:solidFill>
                                  <a:latin typeface="Cambria Math"/>
                                  <a:ea typeface="Cambria Math"/>
                                </a:rPr>
                              </m:ctrlPr>
                            </m:dPr>
                            <m:e>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𝑻</m:t>
                                  </m:r>
                                </m:e>
                                <m:sub>
                                  <m:r>
                                    <a:rPr lang="en-US" sz="2800" b="1" i="1" smtClean="0">
                                      <a:solidFill>
                                        <a:schemeClr val="tx1"/>
                                      </a:solidFill>
                                      <a:latin typeface="Cambria Math"/>
                                      <a:ea typeface="Cambria Math"/>
                                    </a:rPr>
                                    <m:t>𝒕𝒆𝒔𝒕</m:t>
                                  </m:r>
                                </m:sub>
                              </m:sSub>
                            </m:e>
                          </m:d>
                        </m:e>
                        <m:sub>
                          <m:r>
                            <a:rPr lang="en-US" sz="2800" b="1" i="1" smtClean="0">
                              <a:solidFill>
                                <a:schemeClr val="tx1"/>
                              </a:solidFill>
                              <a:latin typeface="Cambria Math"/>
                              <a:ea typeface="Cambria Math"/>
                            </a:rPr>
                            <m:t>𝒎𝒂𝒙</m:t>
                          </m:r>
                        </m:sub>
                      </m:sSub>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d>
                            <m:dPr>
                              <m:ctrlPr>
                                <a:rPr lang="en-US" sz="2800" b="1" i="1" smtClean="0">
                                  <a:solidFill>
                                    <a:schemeClr val="tx1"/>
                                  </a:solidFill>
                                  <a:latin typeface="Cambria Math"/>
                                  <a:ea typeface="Cambria Math"/>
                                </a:rPr>
                              </m:ctrlPr>
                            </m:dPr>
                            <m:e>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𝑻</m:t>
                                  </m:r>
                                </m:e>
                                <m:sub>
                                  <m:r>
                                    <a:rPr lang="en-US" sz="2800" b="1" i="1" smtClean="0">
                                      <a:solidFill>
                                        <a:schemeClr val="tx1"/>
                                      </a:solidFill>
                                      <a:latin typeface="Cambria Math"/>
                                      <a:ea typeface="Cambria Math"/>
                                    </a:rPr>
                                    <m:t>𝒑𝒓𝒆𝒅</m:t>
                                  </m:r>
                                </m:sub>
                              </m:sSub>
                            </m:e>
                          </m:d>
                        </m:e>
                        <m:sub>
                          <m:r>
                            <a:rPr lang="en-US" sz="2800" b="1" i="1" smtClean="0">
                              <a:solidFill>
                                <a:schemeClr val="tx1"/>
                              </a:solidFill>
                              <a:latin typeface="Cambria Math"/>
                              <a:ea typeface="Cambria Math"/>
                            </a:rPr>
                            <m:t>𝒎𝒂𝒙</m:t>
                          </m:r>
                        </m:sub>
                      </m:sSub>
                    </m:oMath>
                  </m:oMathPara>
                </a14:m>
                <a:endParaRPr lang="en-US" sz="2800" b="1" dirty="0">
                  <a:solidFill>
                    <a:schemeClr val="tx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1581150" y="5057558"/>
                <a:ext cx="5600571" cy="650819"/>
              </a:xfrm>
              <a:prstGeom prst="rect">
                <a:avLst/>
              </a:prstGeom>
              <a:blipFill rotWithShape="1">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4565222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Maximum Temperature Error</a:t>
            </a:r>
            <a:endParaRPr lang="en-US" sz="2800" b="1" dirty="0"/>
          </a:p>
        </p:txBody>
      </p:sp>
      <p:sp>
        <p:nvSpPr>
          <p:cNvPr id="3" name="Content Placeholder 2"/>
          <p:cNvSpPr>
            <a:spLocks noGrp="1"/>
          </p:cNvSpPr>
          <p:nvPr>
            <p:ph idx="1"/>
          </p:nvPr>
        </p:nvSpPr>
        <p:spPr/>
        <p:txBody>
          <a:bodyPr>
            <a:noAutofit/>
          </a:bodyPr>
          <a:lstStyle/>
          <a:p>
            <a:r>
              <a:rPr lang="en-US" sz="2800" dirty="0" smtClean="0"/>
              <a:t>Maximum temperature error: maximum difference between the data and the model prediction at any point in time.</a:t>
            </a:r>
          </a:p>
          <a:p>
            <a:endParaRPr lang="en-US" sz="2800" dirty="0" smtClean="0"/>
          </a:p>
          <a:p>
            <a:r>
              <a:rPr lang="en-US" sz="2800" dirty="0" smtClean="0"/>
              <a:t>Used when the ultimate deviation of the model from data is of the most importance.</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8</a:t>
            </a:fld>
            <a:endParaRPr lang="en-US" dirty="0"/>
          </a:p>
        </p:txBody>
      </p:sp>
      <mc:AlternateContent xmlns:mc="http://schemas.openxmlformats.org/markup-compatibility/2006" xmlns:a14="http://schemas.microsoft.com/office/drawing/2010/main">
        <mc:Choice Requires="a14">
          <p:sp>
            <p:nvSpPr>
              <p:cNvPr id="5" name="TextBox 4"/>
              <p:cNvSpPr txBox="1"/>
              <p:nvPr/>
            </p:nvSpPr>
            <p:spPr>
              <a:xfrm>
                <a:off x="1800225" y="4731931"/>
                <a:ext cx="5633786" cy="6508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𝑻</m:t>
                          </m:r>
                        </m:e>
                        <m:sub>
                          <m:r>
                            <a:rPr lang="en-US" sz="2800" b="1" i="1" smtClean="0">
                              <a:solidFill>
                                <a:schemeClr val="tx1"/>
                              </a:solidFill>
                              <a:latin typeface="Cambria Math"/>
                              <a:ea typeface="Cambria Math"/>
                            </a:rPr>
                            <m:t>𝒎𝒂𝒙</m:t>
                          </m:r>
                        </m:sub>
                      </m:sSub>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d>
                            <m:dPr>
                              <m:ctrlPr>
                                <a:rPr lang="en-US" sz="2800" b="1" i="1" smtClean="0">
                                  <a:solidFill>
                                    <a:schemeClr val="tx1"/>
                                  </a:solidFill>
                                  <a:latin typeface="Cambria Math"/>
                                  <a:ea typeface="Cambria Math"/>
                                </a:rPr>
                              </m:ctrlPr>
                            </m:dPr>
                            <m:e>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𝑻</m:t>
                                  </m:r>
                                </m:e>
                                <m:sub>
                                  <m:r>
                                    <a:rPr lang="en-US" sz="2800" b="1" i="1" smtClean="0">
                                      <a:solidFill>
                                        <a:schemeClr val="tx1"/>
                                      </a:solidFill>
                                      <a:latin typeface="Cambria Math"/>
                                      <a:ea typeface="Cambria Math"/>
                                    </a:rPr>
                                    <m:t>𝒕𝒆𝒔𝒕</m:t>
                                  </m:r>
                                </m:sub>
                              </m:sSub>
                              <m:d>
                                <m:dPr>
                                  <m:ctrlPr>
                                    <a:rPr lang="en-US" sz="2800" b="1" i="1" smtClean="0">
                                      <a:solidFill>
                                        <a:schemeClr val="tx1"/>
                                      </a:solidFill>
                                      <a:latin typeface="Cambria Math"/>
                                      <a:ea typeface="Cambria Math"/>
                                    </a:rPr>
                                  </m:ctrlPr>
                                </m:dPr>
                                <m:e>
                                  <m:r>
                                    <a:rPr lang="en-US" sz="2800" b="1" i="1" smtClean="0">
                                      <a:solidFill>
                                        <a:schemeClr val="tx1"/>
                                      </a:solidFill>
                                      <a:latin typeface="Cambria Math"/>
                                      <a:ea typeface="Cambria Math"/>
                                    </a:rPr>
                                    <m:t>𝒕</m:t>
                                  </m:r>
                                </m:e>
                              </m:d>
                              <m:r>
                                <a:rPr lang="en-US" sz="2800" b="1" i="1" smtClean="0">
                                  <a:solidFill>
                                    <a:schemeClr val="tx1"/>
                                  </a:solidFill>
                                  <a:latin typeface="Cambria Math"/>
                                  <a:ea typeface="Cambria Math"/>
                                </a:rPr>
                                <m:t> −</m:t>
                              </m:r>
                              <m:sSub>
                                <m:sSubPr>
                                  <m:ctrlPr>
                                    <a:rPr lang="en-US" sz="2800" b="1" i="1">
                                      <a:latin typeface="Cambria Math"/>
                                      <a:ea typeface="Cambria Math"/>
                                    </a:rPr>
                                  </m:ctrlPr>
                                </m:sSubPr>
                                <m:e>
                                  <m:r>
                                    <a:rPr lang="en-US" sz="2800" b="1" i="1">
                                      <a:latin typeface="Cambria Math"/>
                                      <a:ea typeface="Cambria Math"/>
                                    </a:rPr>
                                    <m:t>𝑻</m:t>
                                  </m:r>
                                </m:e>
                                <m:sub>
                                  <m:r>
                                    <a:rPr lang="en-US" sz="2800" b="1" i="1">
                                      <a:latin typeface="Cambria Math"/>
                                      <a:ea typeface="Cambria Math"/>
                                    </a:rPr>
                                    <m:t>𝒑𝒓𝒆𝒅</m:t>
                                  </m:r>
                                </m:sub>
                              </m:sSub>
                              <m:r>
                                <a:rPr lang="en-US" sz="2800" b="1" i="1" smtClean="0">
                                  <a:latin typeface="Cambria Math"/>
                                  <a:ea typeface="Cambria Math"/>
                                </a:rPr>
                                <m:t>(</m:t>
                              </m:r>
                              <m:r>
                                <a:rPr lang="en-US" sz="2800" b="1" i="1" smtClean="0">
                                  <a:latin typeface="Cambria Math"/>
                                  <a:ea typeface="Cambria Math"/>
                                </a:rPr>
                                <m:t>𝒕</m:t>
                              </m:r>
                              <m:r>
                                <a:rPr lang="en-US" sz="2800" b="1" i="1" smtClean="0">
                                  <a:latin typeface="Cambria Math"/>
                                  <a:ea typeface="Cambria Math"/>
                                </a:rPr>
                                <m:t>)</m:t>
                              </m:r>
                            </m:e>
                          </m:d>
                        </m:e>
                        <m:sub>
                          <m:r>
                            <a:rPr lang="en-US" sz="2800" b="1" i="1" smtClean="0">
                              <a:solidFill>
                                <a:schemeClr val="tx1"/>
                              </a:solidFill>
                              <a:latin typeface="Cambria Math"/>
                              <a:ea typeface="Cambria Math"/>
                            </a:rPr>
                            <m:t>𝒎𝒂𝒙</m:t>
                          </m:r>
                        </m:sub>
                      </m:sSub>
                    </m:oMath>
                  </m:oMathPara>
                </a14:m>
                <a:endParaRPr lang="en-US" sz="2800" b="1" dirty="0">
                  <a:solidFill>
                    <a:schemeClr val="tx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1800225" y="4731931"/>
                <a:ext cx="5633786" cy="650819"/>
              </a:xfrm>
              <a:prstGeom prst="rect">
                <a:avLst/>
              </a:prstGeom>
              <a:blipFill rotWithShape="1">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516456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Average Error</a:t>
            </a:r>
            <a:endParaRPr lang="en-US" sz="2800" b="1" dirty="0"/>
          </a:p>
        </p:txBody>
      </p:sp>
      <p:sp>
        <p:nvSpPr>
          <p:cNvPr id="3" name="Content Placeholder 2"/>
          <p:cNvSpPr>
            <a:spLocks noGrp="1"/>
          </p:cNvSpPr>
          <p:nvPr>
            <p:ph idx="1"/>
          </p:nvPr>
        </p:nvSpPr>
        <p:spPr/>
        <p:txBody>
          <a:bodyPr>
            <a:noAutofit/>
          </a:bodyPr>
          <a:lstStyle/>
          <a:p>
            <a:r>
              <a:rPr lang="en-US" sz="2800" dirty="0" smtClean="0"/>
              <a:t>Average error: the difference between the flight/test data and model prediction, taken at each time point, and averaged.</a:t>
            </a:r>
          </a:p>
          <a:p>
            <a:endParaRPr lang="en-US" sz="2800" dirty="0" smtClean="0"/>
          </a:p>
          <a:p>
            <a:r>
              <a:rPr lang="en-US" sz="2800" dirty="0" smtClean="0"/>
              <a:t>Can result in unrealistically low values since positive and negative errors will cancel out.</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9</a:t>
            </a:fld>
            <a:endParaRPr lang="en-US" dirty="0"/>
          </a:p>
        </p:txBody>
      </p:sp>
      <mc:AlternateContent xmlns:mc="http://schemas.openxmlformats.org/markup-compatibility/2006" xmlns:a14="http://schemas.microsoft.com/office/drawing/2010/main">
        <mc:Choice Requires="a14">
          <p:sp>
            <p:nvSpPr>
              <p:cNvPr id="6" name="TextBox 5"/>
              <p:cNvSpPr txBox="1"/>
              <p:nvPr/>
            </p:nvSpPr>
            <p:spPr>
              <a:xfrm>
                <a:off x="1800225" y="4731931"/>
                <a:ext cx="5666551" cy="99270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𝑻</m:t>
                          </m:r>
                        </m:e>
                        <m:sub>
                          <m:r>
                            <a:rPr lang="en-US" sz="2800" b="1" i="1" smtClean="0">
                              <a:solidFill>
                                <a:schemeClr val="tx1"/>
                              </a:solidFill>
                              <a:latin typeface="Cambria Math"/>
                              <a:ea typeface="Cambria Math"/>
                            </a:rPr>
                            <m:t>𝒂𝒗𝒈</m:t>
                          </m:r>
                        </m:sub>
                      </m:sSub>
                      <m:r>
                        <a:rPr lang="en-US" sz="2800" b="1" i="1" smtClean="0">
                          <a:solidFill>
                            <a:schemeClr val="tx1"/>
                          </a:solidFill>
                          <a:latin typeface="Cambria Math"/>
                          <a:ea typeface="Cambria Math"/>
                        </a:rPr>
                        <m:t>=</m:t>
                      </m:r>
                      <m:f>
                        <m:fPr>
                          <m:ctrlPr>
                            <a:rPr lang="en-US" sz="2800" b="1" i="1" smtClean="0">
                              <a:solidFill>
                                <a:schemeClr val="tx1"/>
                              </a:solidFill>
                              <a:latin typeface="Cambria Math"/>
                              <a:ea typeface="Cambria Math"/>
                            </a:rPr>
                          </m:ctrlPr>
                        </m:fPr>
                        <m:num>
                          <m:nary>
                            <m:naryPr>
                              <m:chr m:val="∑"/>
                              <m:ctrlPr>
                                <a:rPr lang="en-US" sz="2800" b="1" i="1">
                                  <a:latin typeface="Cambria Math"/>
                                  <a:ea typeface="Cambria Math"/>
                                </a:rPr>
                              </m:ctrlPr>
                            </m:naryPr>
                            <m:sub>
                              <m:r>
                                <m:rPr>
                                  <m:brk m:alnAt="23"/>
                                </m:rPr>
                                <a:rPr lang="en-US" sz="2800" b="1" i="1">
                                  <a:latin typeface="Cambria Math"/>
                                  <a:ea typeface="Cambria Math"/>
                                </a:rPr>
                                <m:t>𝒊</m:t>
                              </m:r>
                              <m:r>
                                <a:rPr lang="en-US" sz="2800" b="1" i="1">
                                  <a:latin typeface="Cambria Math"/>
                                  <a:ea typeface="Cambria Math"/>
                                </a:rPr>
                                <m:t>=</m:t>
                              </m:r>
                              <m:r>
                                <a:rPr lang="en-US" sz="2800" b="1" i="1">
                                  <a:latin typeface="Cambria Math"/>
                                  <a:ea typeface="Cambria Math"/>
                                </a:rPr>
                                <m:t>𝟏</m:t>
                              </m:r>
                            </m:sub>
                            <m:sup>
                              <m:r>
                                <a:rPr lang="en-US" sz="2800" b="1" i="1">
                                  <a:latin typeface="Cambria Math"/>
                                  <a:ea typeface="Cambria Math"/>
                                </a:rPr>
                                <m:t>𝒏</m:t>
                              </m:r>
                            </m:sup>
                            <m:e>
                              <m:d>
                                <m:dPr>
                                  <m:ctrlPr>
                                    <a:rPr lang="en-US" sz="2800" b="1" i="1">
                                      <a:latin typeface="Cambria Math"/>
                                      <a:ea typeface="Cambria Math"/>
                                    </a:rPr>
                                  </m:ctrlPr>
                                </m:dPr>
                                <m:e>
                                  <m:sSub>
                                    <m:sSubPr>
                                      <m:ctrlPr>
                                        <a:rPr lang="en-US" sz="2800" b="1" i="1">
                                          <a:latin typeface="Cambria Math"/>
                                          <a:ea typeface="Cambria Math"/>
                                        </a:rPr>
                                      </m:ctrlPr>
                                    </m:sSubPr>
                                    <m:e>
                                      <m:r>
                                        <a:rPr lang="en-US" sz="2800" b="1" i="1">
                                          <a:latin typeface="Cambria Math"/>
                                          <a:ea typeface="Cambria Math"/>
                                        </a:rPr>
                                        <m:t>𝑻</m:t>
                                      </m:r>
                                    </m:e>
                                    <m:sub>
                                      <m:r>
                                        <a:rPr lang="en-US" sz="2800" b="1" i="1">
                                          <a:latin typeface="Cambria Math"/>
                                          <a:ea typeface="Cambria Math"/>
                                        </a:rPr>
                                        <m:t>𝒕𝒆𝒔𝒕</m:t>
                                      </m:r>
                                    </m:sub>
                                  </m:sSub>
                                  <m:d>
                                    <m:dPr>
                                      <m:ctrlPr>
                                        <a:rPr lang="en-US" sz="2800" b="1" i="1">
                                          <a:latin typeface="Cambria Math"/>
                                          <a:ea typeface="Cambria Math"/>
                                        </a:rPr>
                                      </m:ctrlPr>
                                    </m:dPr>
                                    <m:e>
                                      <m:r>
                                        <a:rPr lang="en-US" sz="2800" b="1" i="1">
                                          <a:latin typeface="Cambria Math"/>
                                          <a:ea typeface="Cambria Math"/>
                                        </a:rPr>
                                        <m:t>𝒊</m:t>
                                      </m:r>
                                    </m:e>
                                  </m:d>
                                  <m:r>
                                    <a:rPr lang="en-US" sz="2800" b="1" i="1">
                                      <a:latin typeface="Cambria Math"/>
                                      <a:ea typeface="Cambria Math"/>
                                    </a:rPr>
                                    <m:t> −</m:t>
                                  </m:r>
                                  <m:sSub>
                                    <m:sSubPr>
                                      <m:ctrlPr>
                                        <a:rPr lang="en-US" sz="2800" b="1" i="1">
                                          <a:latin typeface="Cambria Math"/>
                                          <a:ea typeface="Cambria Math"/>
                                        </a:rPr>
                                      </m:ctrlPr>
                                    </m:sSubPr>
                                    <m:e>
                                      <m:r>
                                        <a:rPr lang="en-US" sz="2800" b="1" i="1">
                                          <a:latin typeface="Cambria Math"/>
                                          <a:ea typeface="Cambria Math"/>
                                        </a:rPr>
                                        <m:t>𝑻</m:t>
                                      </m:r>
                                    </m:e>
                                    <m:sub>
                                      <m:r>
                                        <a:rPr lang="en-US" sz="2800" b="1" i="1">
                                          <a:latin typeface="Cambria Math"/>
                                          <a:ea typeface="Cambria Math"/>
                                        </a:rPr>
                                        <m:t>𝒑𝒓𝒆𝒅</m:t>
                                      </m:r>
                                    </m:sub>
                                  </m:sSub>
                                  <m:r>
                                    <a:rPr lang="en-US" sz="2800" b="1" i="1">
                                      <a:latin typeface="Cambria Math"/>
                                      <a:ea typeface="Cambria Math"/>
                                    </a:rPr>
                                    <m:t>(</m:t>
                                  </m:r>
                                  <m:r>
                                    <a:rPr lang="en-US" sz="2800" b="1" i="1">
                                      <a:latin typeface="Cambria Math"/>
                                      <a:ea typeface="Cambria Math"/>
                                    </a:rPr>
                                    <m:t>𝒊</m:t>
                                  </m:r>
                                  <m:r>
                                    <a:rPr lang="en-US" sz="2800" b="1" i="1">
                                      <a:latin typeface="Cambria Math"/>
                                      <a:ea typeface="Cambria Math"/>
                                    </a:rPr>
                                    <m:t>)</m:t>
                                  </m:r>
                                </m:e>
                              </m:d>
                            </m:e>
                          </m:nary>
                        </m:num>
                        <m:den>
                          <m:r>
                            <a:rPr lang="en-US" sz="2800" b="1" i="1" smtClean="0">
                              <a:solidFill>
                                <a:schemeClr val="tx1"/>
                              </a:solidFill>
                              <a:latin typeface="Cambria Math"/>
                              <a:ea typeface="Cambria Math"/>
                            </a:rPr>
                            <m:t>𝒏</m:t>
                          </m:r>
                        </m:den>
                      </m:f>
                    </m:oMath>
                  </m:oMathPara>
                </a14:m>
                <a:endParaRPr lang="en-US" sz="2800" b="1" dirty="0">
                  <a:solidFill>
                    <a:schemeClr val="tx1"/>
                  </a:solidFill>
                </a:endParaRPr>
              </a:p>
            </p:txBody>
          </p:sp>
        </mc:Choice>
        <mc:Fallback xmlns="">
          <p:sp>
            <p:nvSpPr>
              <p:cNvPr id="6" name="TextBox 5"/>
              <p:cNvSpPr txBox="1">
                <a:spLocks noRot="1" noChangeAspect="1" noMove="1" noResize="1" noEditPoints="1" noAdjustHandles="1" noChangeArrowheads="1" noChangeShapeType="1" noTextEdit="1"/>
              </p:cNvSpPr>
              <p:nvPr/>
            </p:nvSpPr>
            <p:spPr>
              <a:xfrm>
                <a:off x="1800225" y="4731931"/>
                <a:ext cx="5666551" cy="992708"/>
              </a:xfrm>
              <a:prstGeom prst="rect">
                <a:avLst/>
              </a:prstGeom>
              <a:blipFill rotWithShape="1">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298990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Root Mean Square (RMS) Error</a:t>
            </a:r>
            <a:endParaRPr lang="en-US" sz="2800" b="1" dirty="0"/>
          </a:p>
        </p:txBody>
      </p:sp>
      <p:sp>
        <p:nvSpPr>
          <p:cNvPr id="3" name="Content Placeholder 2"/>
          <p:cNvSpPr>
            <a:spLocks noGrp="1"/>
          </p:cNvSpPr>
          <p:nvPr>
            <p:ph idx="1"/>
          </p:nvPr>
        </p:nvSpPr>
        <p:spPr/>
        <p:txBody>
          <a:bodyPr>
            <a:noAutofit/>
          </a:bodyPr>
          <a:lstStyle/>
          <a:p>
            <a:r>
              <a:rPr lang="en-US" sz="2800" dirty="0" smtClean="0"/>
              <a:t>RMS error: </a:t>
            </a:r>
            <a:r>
              <a:rPr lang="en-US" sz="2800" dirty="0"/>
              <a:t>the difference between the flight/test data and model prediction, taken at each time point, and </a:t>
            </a:r>
            <a:r>
              <a:rPr lang="en-US" sz="2800" dirty="0" smtClean="0"/>
              <a:t>averaged using a root-mean-square method.</a:t>
            </a:r>
          </a:p>
          <a:p>
            <a:endParaRPr lang="en-US" sz="2800" dirty="0"/>
          </a:p>
          <a:p>
            <a:r>
              <a:rPr lang="en-US" sz="2800" dirty="0" smtClean="0"/>
              <a:t>Gives the best overall single measure of the realism of the model over a timeline; the average variation of the prediction from reality.</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10</a:t>
            </a:fld>
            <a:endParaRPr lang="en-US" dirty="0"/>
          </a:p>
        </p:txBody>
      </p:sp>
      <mc:AlternateContent xmlns:mc="http://schemas.openxmlformats.org/markup-compatibility/2006" xmlns:a14="http://schemas.microsoft.com/office/drawing/2010/main">
        <mc:Choice Requires="a14">
          <p:sp>
            <p:nvSpPr>
              <p:cNvPr id="5" name="TextBox 4"/>
              <p:cNvSpPr txBox="1"/>
              <p:nvPr/>
            </p:nvSpPr>
            <p:spPr>
              <a:xfrm>
                <a:off x="1581150" y="4893856"/>
                <a:ext cx="6236515" cy="1365374"/>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𝑻</m:t>
                          </m:r>
                        </m:e>
                        <m:sub>
                          <m:r>
                            <a:rPr lang="en-US" sz="2800" b="1" i="1" smtClean="0">
                              <a:solidFill>
                                <a:schemeClr val="tx1"/>
                              </a:solidFill>
                              <a:latin typeface="Cambria Math"/>
                              <a:ea typeface="Cambria Math"/>
                            </a:rPr>
                            <m:t>𝒓𝒎𝒔</m:t>
                          </m:r>
                        </m:sub>
                      </m:sSub>
                      <m:r>
                        <a:rPr lang="en-US" sz="2800" b="1" i="1" smtClean="0">
                          <a:solidFill>
                            <a:schemeClr val="tx1"/>
                          </a:solidFill>
                          <a:latin typeface="Cambria Math"/>
                          <a:ea typeface="Cambria Math"/>
                        </a:rPr>
                        <m:t>=</m:t>
                      </m:r>
                      <m:rad>
                        <m:radPr>
                          <m:degHide m:val="on"/>
                          <m:ctrlPr>
                            <a:rPr lang="en-US" sz="2800" b="1" i="1" smtClean="0">
                              <a:solidFill>
                                <a:schemeClr val="tx1"/>
                              </a:solidFill>
                              <a:latin typeface="Cambria Math"/>
                              <a:ea typeface="Cambria Math"/>
                            </a:rPr>
                          </m:ctrlPr>
                        </m:radPr>
                        <m:deg/>
                        <m:e>
                          <m:f>
                            <m:fPr>
                              <m:ctrlPr>
                                <a:rPr lang="en-US" sz="2800" b="1" i="1" smtClean="0">
                                  <a:solidFill>
                                    <a:schemeClr val="tx1"/>
                                  </a:solidFill>
                                  <a:latin typeface="Cambria Math"/>
                                  <a:ea typeface="Cambria Math"/>
                                </a:rPr>
                              </m:ctrlPr>
                            </m:fPr>
                            <m:num>
                              <m:nary>
                                <m:naryPr>
                                  <m:chr m:val="∑"/>
                                  <m:ctrlPr>
                                    <a:rPr lang="en-US" sz="2800" b="1" i="1">
                                      <a:solidFill>
                                        <a:schemeClr val="tx1"/>
                                      </a:solidFill>
                                      <a:latin typeface="Cambria Math"/>
                                      <a:ea typeface="Cambria Math"/>
                                    </a:rPr>
                                  </m:ctrlPr>
                                </m:naryPr>
                                <m:sub>
                                  <m:r>
                                    <a:rPr lang="en-US" sz="2800" b="1" i="1" smtClean="0">
                                      <a:solidFill>
                                        <a:schemeClr val="tx1"/>
                                      </a:solidFill>
                                      <a:latin typeface="Cambria Math"/>
                                      <a:ea typeface="Cambria Math"/>
                                    </a:rPr>
                                    <m:t>𝒊</m:t>
                                  </m:r>
                                  <m:r>
                                    <a:rPr lang="en-US" sz="2800" b="1" i="1">
                                      <a:solidFill>
                                        <a:schemeClr val="tx1"/>
                                      </a:solidFill>
                                      <a:latin typeface="Cambria Math"/>
                                      <a:ea typeface="Cambria Math"/>
                                    </a:rPr>
                                    <m:t> =</m:t>
                                  </m:r>
                                  <m:r>
                                    <a:rPr lang="en-US" sz="2800" b="1" i="1">
                                      <a:solidFill>
                                        <a:schemeClr val="tx1"/>
                                      </a:solidFill>
                                      <a:latin typeface="Cambria Math"/>
                                      <a:ea typeface="Cambria Math"/>
                                    </a:rPr>
                                    <m:t>𝟏</m:t>
                                  </m:r>
                                </m:sub>
                                <m:sup>
                                  <m:r>
                                    <a:rPr lang="en-US" sz="2800" b="1" i="1">
                                      <a:solidFill>
                                        <a:schemeClr val="tx1"/>
                                      </a:solidFill>
                                      <a:latin typeface="Cambria Math"/>
                                      <a:ea typeface="Cambria Math"/>
                                    </a:rPr>
                                    <m:t>𝒏</m:t>
                                  </m:r>
                                </m:sup>
                                <m:e>
                                  <m:sSup>
                                    <m:sSupPr>
                                      <m:ctrlPr>
                                        <a:rPr lang="en-US" sz="2800" b="1" i="1">
                                          <a:solidFill>
                                            <a:schemeClr val="tx1"/>
                                          </a:solidFill>
                                          <a:latin typeface="Cambria Math"/>
                                          <a:ea typeface="Cambria Math"/>
                                        </a:rPr>
                                      </m:ctrlPr>
                                    </m:sSupPr>
                                    <m:e>
                                      <m:d>
                                        <m:dPr>
                                          <m:ctrlPr>
                                            <a:rPr lang="en-US" sz="2800" b="1" i="1">
                                              <a:solidFill>
                                                <a:schemeClr val="tx1"/>
                                              </a:solidFill>
                                              <a:latin typeface="Cambria Math"/>
                                              <a:ea typeface="Cambria Math"/>
                                            </a:rPr>
                                          </m:ctrlPr>
                                        </m:dPr>
                                        <m:e>
                                          <m:sSub>
                                            <m:sSubPr>
                                              <m:ctrlPr>
                                                <a:rPr lang="en-US" sz="2800" b="1" i="1">
                                                  <a:solidFill>
                                                    <a:schemeClr val="tx1"/>
                                                  </a:solidFill>
                                                  <a:latin typeface="Cambria Math"/>
                                                  <a:ea typeface="Cambria Math"/>
                                                </a:rPr>
                                              </m:ctrlPr>
                                            </m:sSubPr>
                                            <m:e>
                                              <m:r>
                                                <a:rPr lang="en-US" sz="2800" b="1" i="1">
                                                  <a:solidFill>
                                                    <a:schemeClr val="tx1"/>
                                                  </a:solidFill>
                                                  <a:latin typeface="Cambria Math"/>
                                                  <a:ea typeface="Cambria Math"/>
                                                </a:rPr>
                                                <m:t>𝑻</m:t>
                                              </m:r>
                                            </m:e>
                                            <m:sub>
                                              <m:r>
                                                <a:rPr lang="en-US" sz="2800" b="1" i="1">
                                                  <a:solidFill>
                                                    <a:schemeClr val="tx1"/>
                                                  </a:solidFill>
                                                  <a:latin typeface="Cambria Math"/>
                                                  <a:ea typeface="Cambria Math"/>
                                                </a:rPr>
                                                <m:t>𝒕𝒆𝒔𝒕</m:t>
                                              </m:r>
                                            </m:sub>
                                          </m:sSub>
                                          <m:d>
                                            <m:dPr>
                                              <m:ctrlPr>
                                                <a:rPr lang="en-US" sz="2800" b="1" i="1">
                                                  <a:solidFill>
                                                    <a:schemeClr val="tx1"/>
                                                  </a:solidFill>
                                                  <a:latin typeface="Cambria Math"/>
                                                  <a:ea typeface="Cambria Math"/>
                                                </a:rPr>
                                              </m:ctrlPr>
                                            </m:dPr>
                                            <m:e>
                                              <m:r>
                                                <a:rPr lang="en-US" sz="2800" b="1" i="1" smtClean="0">
                                                  <a:solidFill>
                                                    <a:schemeClr val="tx1"/>
                                                  </a:solidFill>
                                                  <a:latin typeface="Cambria Math"/>
                                                  <a:ea typeface="Cambria Math"/>
                                                </a:rPr>
                                                <m:t>𝒊</m:t>
                                              </m:r>
                                            </m:e>
                                          </m:d>
                                          <m:r>
                                            <a:rPr lang="en-US" sz="2800" b="1" i="1">
                                              <a:solidFill>
                                                <a:schemeClr val="tx1"/>
                                              </a:solidFill>
                                              <a:latin typeface="Cambria Math"/>
                                              <a:ea typeface="Cambria Math"/>
                                            </a:rPr>
                                            <m:t> −</m:t>
                                          </m:r>
                                          <m:sSub>
                                            <m:sSubPr>
                                              <m:ctrlPr>
                                                <a:rPr lang="en-US" sz="2800" b="1" i="1">
                                                  <a:solidFill>
                                                    <a:schemeClr val="tx1"/>
                                                  </a:solidFill>
                                                  <a:latin typeface="Cambria Math"/>
                                                  <a:ea typeface="Cambria Math"/>
                                                </a:rPr>
                                              </m:ctrlPr>
                                            </m:sSubPr>
                                            <m:e>
                                              <m:r>
                                                <a:rPr lang="en-US" sz="2800" b="1" i="1">
                                                  <a:solidFill>
                                                    <a:schemeClr val="tx1"/>
                                                  </a:solidFill>
                                                  <a:latin typeface="Cambria Math"/>
                                                  <a:ea typeface="Cambria Math"/>
                                                </a:rPr>
                                                <m:t>𝑻</m:t>
                                              </m:r>
                                            </m:e>
                                            <m:sub>
                                              <m:r>
                                                <a:rPr lang="en-US" sz="2800" b="1" i="1">
                                                  <a:solidFill>
                                                    <a:schemeClr val="tx1"/>
                                                  </a:solidFill>
                                                  <a:latin typeface="Cambria Math"/>
                                                  <a:ea typeface="Cambria Math"/>
                                                </a:rPr>
                                                <m:t>𝒑𝒓𝒆𝒅</m:t>
                                              </m:r>
                                            </m:sub>
                                          </m:sSub>
                                          <m:r>
                                            <a:rPr lang="en-US" sz="2800" b="1" i="1">
                                              <a:solidFill>
                                                <a:schemeClr val="tx1"/>
                                              </a:solidFill>
                                              <a:latin typeface="Cambria Math"/>
                                              <a:ea typeface="Cambria Math"/>
                                            </a:rPr>
                                            <m:t>(</m:t>
                                          </m:r>
                                          <m:r>
                                            <a:rPr lang="en-US" sz="2800" b="1" i="1" smtClean="0">
                                              <a:solidFill>
                                                <a:schemeClr val="tx1"/>
                                              </a:solidFill>
                                              <a:latin typeface="Cambria Math"/>
                                              <a:ea typeface="Cambria Math"/>
                                            </a:rPr>
                                            <m:t>𝒊</m:t>
                                          </m:r>
                                          <m:r>
                                            <a:rPr lang="en-US" sz="2800" b="1" i="1">
                                              <a:solidFill>
                                                <a:schemeClr val="tx1"/>
                                              </a:solidFill>
                                              <a:latin typeface="Cambria Math"/>
                                              <a:ea typeface="Cambria Math"/>
                                            </a:rPr>
                                            <m:t>)</m:t>
                                          </m:r>
                                        </m:e>
                                      </m:d>
                                    </m:e>
                                    <m:sup>
                                      <m:r>
                                        <a:rPr lang="en-US" sz="2800" b="1" i="1">
                                          <a:solidFill>
                                            <a:schemeClr val="tx1"/>
                                          </a:solidFill>
                                          <a:latin typeface="Cambria Math"/>
                                          <a:ea typeface="Cambria Math"/>
                                        </a:rPr>
                                        <m:t>𝟐</m:t>
                                      </m:r>
                                    </m:sup>
                                  </m:sSup>
                                </m:e>
                              </m:nary>
                            </m:num>
                            <m:den>
                              <m:r>
                                <a:rPr lang="en-US" sz="2800" b="1" i="1" smtClean="0">
                                  <a:solidFill>
                                    <a:schemeClr val="tx1"/>
                                  </a:solidFill>
                                  <a:latin typeface="Cambria Math"/>
                                  <a:ea typeface="Cambria Math"/>
                                </a:rPr>
                                <m:t>𝒏</m:t>
                              </m:r>
                            </m:den>
                          </m:f>
                        </m:e>
                      </m:rad>
                    </m:oMath>
                  </m:oMathPara>
                </a14:m>
                <a:endParaRPr lang="en-US" sz="2800" b="1" dirty="0">
                  <a:solidFill>
                    <a:schemeClr val="tx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1581150" y="4893856"/>
                <a:ext cx="6236515" cy="1365374"/>
              </a:xfrm>
              <a:prstGeom prst="rect">
                <a:avLst/>
              </a:prstGeom>
              <a:blipFill rotWithShape="1">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1197328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Average Absolute Error</a:t>
            </a:r>
            <a:endParaRPr lang="en-US" sz="2800" b="1" dirty="0"/>
          </a:p>
        </p:txBody>
      </p:sp>
      <p:sp>
        <p:nvSpPr>
          <p:cNvPr id="3" name="Content Placeholder 2"/>
          <p:cNvSpPr>
            <a:spLocks noGrp="1"/>
          </p:cNvSpPr>
          <p:nvPr>
            <p:ph idx="1"/>
          </p:nvPr>
        </p:nvSpPr>
        <p:spPr/>
        <p:txBody>
          <a:bodyPr>
            <a:noAutofit/>
          </a:bodyPr>
          <a:lstStyle/>
          <a:p>
            <a:r>
              <a:rPr lang="en-US" sz="2800" dirty="0"/>
              <a:t>Average </a:t>
            </a:r>
            <a:r>
              <a:rPr lang="en-US" sz="2800" dirty="0" smtClean="0"/>
              <a:t>absolute error</a:t>
            </a:r>
            <a:r>
              <a:rPr lang="en-US" sz="2800" dirty="0"/>
              <a:t>: the difference between the flight/test data and model prediction, taken at each time </a:t>
            </a:r>
            <a:r>
              <a:rPr lang="en-US" sz="2800" dirty="0" smtClean="0"/>
              <a:t>point as an absolute value, </a:t>
            </a:r>
            <a:r>
              <a:rPr lang="en-US" sz="2800" dirty="0"/>
              <a:t>and averaged</a:t>
            </a:r>
            <a:r>
              <a:rPr lang="en-US" sz="2800" dirty="0" smtClean="0"/>
              <a:t>.</a:t>
            </a:r>
          </a:p>
          <a:p>
            <a:endParaRPr lang="en-US" sz="2800" dirty="0"/>
          </a:p>
          <a:p>
            <a:r>
              <a:rPr lang="en-US" sz="2800" dirty="0" smtClean="0"/>
              <a:t>Similar to RMS error in that positive and negative errors do not offset one another, so this error is a good physical representation of </a:t>
            </a:r>
            <a:r>
              <a:rPr lang="en-US" sz="2800" dirty="0"/>
              <a:t>the </a:t>
            </a:r>
            <a:r>
              <a:rPr lang="en-US" sz="2800" dirty="0" smtClean="0"/>
              <a:t>model realism.</a:t>
            </a:r>
            <a:endParaRPr lang="en-US" sz="2800" dirty="0"/>
          </a:p>
          <a:p>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11</a:t>
            </a:fld>
            <a:endParaRPr lang="en-US" dirty="0"/>
          </a:p>
        </p:txBody>
      </p:sp>
      <mc:AlternateContent xmlns:mc="http://schemas.openxmlformats.org/markup-compatibility/2006" xmlns:a14="http://schemas.microsoft.com/office/drawing/2010/main">
        <mc:Choice Requires="a14">
          <p:sp>
            <p:nvSpPr>
              <p:cNvPr id="5" name="TextBox 4"/>
              <p:cNvSpPr txBox="1"/>
              <p:nvPr/>
            </p:nvSpPr>
            <p:spPr>
              <a:xfrm>
                <a:off x="2008692" y="5094437"/>
                <a:ext cx="5347811" cy="99552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n-US" sz="2800" b="1" i="1" smtClean="0">
                              <a:solidFill>
                                <a:schemeClr val="tx1"/>
                              </a:solidFill>
                              <a:latin typeface="Cambria Math"/>
                            </a:rPr>
                          </m:ctrlPr>
                        </m:sSubPr>
                        <m:e>
                          <m:r>
                            <a:rPr lang="en-US" sz="2800" b="1" i="1" smtClean="0">
                              <a:solidFill>
                                <a:schemeClr val="tx1"/>
                              </a:solidFill>
                              <a:latin typeface="Cambria Math"/>
                              <a:ea typeface="Cambria Math"/>
                            </a:rPr>
                            <m:t>∆</m:t>
                          </m:r>
                          <m:r>
                            <a:rPr lang="en-US" sz="2800" b="1" i="1" smtClean="0">
                              <a:solidFill>
                                <a:schemeClr val="tx1"/>
                              </a:solidFill>
                              <a:latin typeface="Cambria Math"/>
                              <a:ea typeface="Cambria Math"/>
                            </a:rPr>
                            <m:t>𝑻</m:t>
                          </m:r>
                        </m:e>
                        <m:sub>
                          <m:r>
                            <a:rPr lang="en-US" sz="2800" b="1" i="1" smtClean="0">
                              <a:solidFill>
                                <a:schemeClr val="tx1"/>
                              </a:solidFill>
                              <a:latin typeface="Cambria Math"/>
                            </a:rPr>
                            <m:t>𝒂𝒃𝒔</m:t>
                          </m:r>
                        </m:sub>
                      </m:sSub>
                      <m:r>
                        <a:rPr lang="en-US" sz="2800" b="1" i="1" smtClean="0">
                          <a:solidFill>
                            <a:schemeClr val="tx1"/>
                          </a:solidFill>
                          <a:latin typeface="Cambria Math"/>
                        </a:rPr>
                        <m:t>=</m:t>
                      </m:r>
                      <m:f>
                        <m:fPr>
                          <m:ctrlPr>
                            <a:rPr lang="en-US" sz="2800" b="1" i="1" smtClean="0">
                              <a:solidFill>
                                <a:schemeClr val="tx1"/>
                              </a:solidFill>
                              <a:latin typeface="Cambria Math"/>
                            </a:rPr>
                          </m:ctrlPr>
                        </m:fPr>
                        <m:num>
                          <m:nary>
                            <m:naryPr>
                              <m:chr m:val="∑"/>
                              <m:ctrlPr>
                                <a:rPr lang="en-US" sz="2800" b="1" i="1" smtClean="0">
                                  <a:solidFill>
                                    <a:schemeClr val="tx1"/>
                                  </a:solidFill>
                                  <a:latin typeface="Cambria Math"/>
                                </a:rPr>
                              </m:ctrlPr>
                            </m:naryPr>
                            <m:sub>
                              <m:r>
                                <m:rPr>
                                  <m:brk m:alnAt="23"/>
                                </m:rPr>
                                <a:rPr lang="en-US" sz="2800" b="1" i="1" smtClean="0">
                                  <a:solidFill>
                                    <a:schemeClr val="tx1"/>
                                  </a:solidFill>
                                  <a:latin typeface="Cambria Math"/>
                                </a:rPr>
                                <m:t>𝒊</m:t>
                              </m:r>
                              <m:r>
                                <a:rPr lang="en-US" sz="2800" b="1" i="1" smtClean="0">
                                  <a:solidFill>
                                    <a:schemeClr val="tx1"/>
                                  </a:solidFill>
                                  <a:latin typeface="Cambria Math"/>
                                </a:rPr>
                                <m:t>=</m:t>
                              </m:r>
                              <m:r>
                                <a:rPr lang="en-US" sz="2800" b="1" i="1" smtClean="0">
                                  <a:solidFill>
                                    <a:schemeClr val="tx1"/>
                                  </a:solidFill>
                                  <a:latin typeface="Cambria Math"/>
                                </a:rPr>
                                <m:t>𝟏</m:t>
                              </m:r>
                            </m:sub>
                            <m:sup>
                              <m:r>
                                <a:rPr lang="en-US" sz="2800" b="1" i="1" smtClean="0">
                                  <a:solidFill>
                                    <a:schemeClr val="tx1"/>
                                  </a:solidFill>
                                  <a:latin typeface="Cambria Math"/>
                                </a:rPr>
                                <m:t>𝒏</m:t>
                              </m:r>
                            </m:sup>
                            <m:e>
                              <m:d>
                                <m:dPr>
                                  <m:begChr m:val="|"/>
                                  <m:endChr m:val="|"/>
                                  <m:ctrlPr>
                                    <a:rPr lang="en-US" sz="2800" b="1" i="1" smtClean="0">
                                      <a:solidFill>
                                        <a:schemeClr val="tx1"/>
                                      </a:solidFill>
                                      <a:latin typeface="Cambria Math"/>
                                    </a:rPr>
                                  </m:ctrlPr>
                                </m:dPr>
                                <m:e>
                                  <m:sSub>
                                    <m:sSubPr>
                                      <m:ctrlPr>
                                        <a:rPr lang="en-US" sz="2800" b="1" i="1" smtClean="0">
                                          <a:solidFill>
                                            <a:schemeClr val="tx1"/>
                                          </a:solidFill>
                                          <a:latin typeface="Cambria Math"/>
                                        </a:rPr>
                                      </m:ctrlPr>
                                    </m:sSubPr>
                                    <m:e>
                                      <m:r>
                                        <a:rPr lang="en-US" sz="2800" b="1" i="1" smtClean="0">
                                          <a:solidFill>
                                            <a:schemeClr val="tx1"/>
                                          </a:solidFill>
                                          <a:latin typeface="Cambria Math"/>
                                        </a:rPr>
                                        <m:t>𝑻</m:t>
                                      </m:r>
                                    </m:e>
                                    <m:sub>
                                      <m:r>
                                        <a:rPr lang="en-US" sz="2800" b="1" i="1" smtClean="0">
                                          <a:solidFill>
                                            <a:schemeClr val="tx1"/>
                                          </a:solidFill>
                                          <a:latin typeface="Cambria Math"/>
                                        </a:rPr>
                                        <m:t>𝒕𝒆𝒔𝒕</m:t>
                                      </m:r>
                                    </m:sub>
                                  </m:sSub>
                                  <m:d>
                                    <m:dPr>
                                      <m:ctrlPr>
                                        <a:rPr lang="en-US" sz="2800" b="1" i="1" smtClean="0">
                                          <a:solidFill>
                                            <a:schemeClr val="tx1"/>
                                          </a:solidFill>
                                          <a:latin typeface="Cambria Math"/>
                                        </a:rPr>
                                      </m:ctrlPr>
                                    </m:dPr>
                                    <m:e>
                                      <m:r>
                                        <a:rPr lang="en-US" sz="2800" b="1" i="1" smtClean="0">
                                          <a:solidFill>
                                            <a:schemeClr val="tx1"/>
                                          </a:solidFill>
                                          <a:latin typeface="Cambria Math"/>
                                        </a:rPr>
                                        <m:t>𝒊</m:t>
                                      </m:r>
                                    </m:e>
                                  </m:d>
                                  <m:r>
                                    <a:rPr lang="en-US" sz="2800" b="1" i="1" smtClean="0">
                                      <a:solidFill>
                                        <a:schemeClr val="tx1"/>
                                      </a:solidFill>
                                      <a:latin typeface="Cambria Math"/>
                                    </a:rPr>
                                    <m:t>−</m:t>
                                  </m:r>
                                  <m:sSub>
                                    <m:sSubPr>
                                      <m:ctrlPr>
                                        <a:rPr lang="en-US" sz="2800" b="1" i="1" smtClean="0">
                                          <a:solidFill>
                                            <a:schemeClr val="tx1"/>
                                          </a:solidFill>
                                          <a:latin typeface="Cambria Math"/>
                                        </a:rPr>
                                      </m:ctrlPr>
                                    </m:sSubPr>
                                    <m:e>
                                      <m:r>
                                        <a:rPr lang="en-US" sz="2800" b="1" i="1" smtClean="0">
                                          <a:solidFill>
                                            <a:schemeClr val="tx1"/>
                                          </a:solidFill>
                                          <a:latin typeface="Cambria Math"/>
                                        </a:rPr>
                                        <m:t>𝑻</m:t>
                                      </m:r>
                                    </m:e>
                                    <m:sub>
                                      <m:r>
                                        <a:rPr lang="en-US" sz="2800" b="1" i="1" smtClean="0">
                                          <a:solidFill>
                                            <a:schemeClr val="tx1"/>
                                          </a:solidFill>
                                          <a:latin typeface="Cambria Math"/>
                                        </a:rPr>
                                        <m:t>𝒑𝒓𝒆𝒅</m:t>
                                      </m:r>
                                    </m:sub>
                                  </m:sSub>
                                  <m:d>
                                    <m:dPr>
                                      <m:ctrlPr>
                                        <a:rPr lang="en-US" sz="2800" b="1" i="1" smtClean="0">
                                          <a:solidFill>
                                            <a:schemeClr val="tx1"/>
                                          </a:solidFill>
                                          <a:latin typeface="Cambria Math"/>
                                        </a:rPr>
                                      </m:ctrlPr>
                                    </m:dPr>
                                    <m:e>
                                      <m:r>
                                        <a:rPr lang="en-US" sz="2800" b="1" i="1" smtClean="0">
                                          <a:solidFill>
                                            <a:schemeClr val="tx1"/>
                                          </a:solidFill>
                                          <a:latin typeface="Cambria Math"/>
                                        </a:rPr>
                                        <m:t>𝒊</m:t>
                                      </m:r>
                                    </m:e>
                                  </m:d>
                                </m:e>
                              </m:d>
                            </m:e>
                          </m:nary>
                        </m:num>
                        <m:den>
                          <m:r>
                            <a:rPr lang="en-US" sz="2800" b="1" i="1" smtClean="0">
                              <a:solidFill>
                                <a:schemeClr val="tx1"/>
                              </a:solidFill>
                              <a:latin typeface="Cambria Math"/>
                            </a:rPr>
                            <m:t>𝒏</m:t>
                          </m:r>
                        </m:den>
                      </m:f>
                    </m:oMath>
                  </m:oMathPara>
                </a14:m>
                <a:endParaRPr lang="en-US" sz="2800" b="1" dirty="0">
                  <a:solidFill>
                    <a:schemeClr val="tx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008692" y="5094437"/>
                <a:ext cx="5347811" cy="995529"/>
              </a:xfrm>
              <a:prstGeom prst="rect">
                <a:avLst/>
              </a:prstGeom>
              <a:blipFill rotWithShape="1">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26285012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Temporal Error</a:t>
            </a:r>
            <a:endParaRPr lang="en-US" sz="2800" b="1" dirty="0"/>
          </a:p>
        </p:txBody>
      </p:sp>
      <p:sp>
        <p:nvSpPr>
          <p:cNvPr id="3" name="Content Placeholder 2"/>
          <p:cNvSpPr>
            <a:spLocks noGrp="1"/>
          </p:cNvSpPr>
          <p:nvPr>
            <p:ph idx="1"/>
          </p:nvPr>
        </p:nvSpPr>
        <p:spPr/>
        <p:txBody>
          <a:bodyPr>
            <a:noAutofit/>
          </a:bodyPr>
          <a:lstStyle/>
          <a:p>
            <a:r>
              <a:rPr lang="en-US" sz="2800" dirty="0"/>
              <a:t>Temporal e</a:t>
            </a:r>
            <a:r>
              <a:rPr lang="en-US" sz="2800" dirty="0" smtClean="0"/>
              <a:t>rror: the error of the model in time, in other words, how far off it is in the time scale in predicting the response time of the system or component.</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12</a:t>
            </a:fld>
            <a:endParaRPr lang="en-US" dirty="0"/>
          </a:p>
        </p:txBody>
      </p:sp>
      <mc:AlternateContent xmlns:mc="http://schemas.openxmlformats.org/markup-compatibility/2006" xmlns:a14="http://schemas.microsoft.com/office/drawing/2010/main">
        <mc:Choice Requires="a14">
          <p:sp>
            <p:nvSpPr>
              <p:cNvPr id="5" name="TextBox 4"/>
              <p:cNvSpPr txBox="1"/>
              <p:nvPr/>
            </p:nvSpPr>
            <p:spPr>
              <a:xfrm>
                <a:off x="2609850" y="3274606"/>
                <a:ext cx="4436471" cy="6508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𝒕</m:t>
                          </m:r>
                        </m:e>
                        <m:sub>
                          <m:r>
                            <a:rPr lang="en-US" sz="2800" b="1" i="1" smtClean="0">
                              <a:solidFill>
                                <a:schemeClr val="tx1"/>
                              </a:solidFill>
                              <a:latin typeface="Cambria Math"/>
                              <a:ea typeface="Cambria Math"/>
                            </a:rPr>
                            <m:t>𝒎𝒂𝒙</m:t>
                          </m:r>
                        </m:sub>
                      </m:sSub>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d>
                            <m:dPr>
                              <m:ctrlPr>
                                <a:rPr lang="en-US" sz="2800" b="1" i="1" smtClean="0">
                                  <a:solidFill>
                                    <a:schemeClr val="tx1"/>
                                  </a:solidFill>
                                  <a:latin typeface="Cambria Math"/>
                                  <a:ea typeface="Cambria Math"/>
                                </a:rPr>
                              </m:ctrlPr>
                            </m:dPr>
                            <m:e>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𝒕</m:t>
                                  </m:r>
                                </m:e>
                                <m:sub>
                                  <m:r>
                                    <a:rPr lang="en-US" sz="2800" b="1" i="1" smtClean="0">
                                      <a:solidFill>
                                        <a:schemeClr val="tx1"/>
                                      </a:solidFill>
                                      <a:latin typeface="Cambria Math"/>
                                      <a:ea typeface="Cambria Math"/>
                                    </a:rPr>
                                    <m:t>𝒕𝒆𝒔𝒕</m:t>
                                  </m:r>
                                </m:sub>
                              </m:sSub>
                              <m:r>
                                <a:rPr lang="en-US" sz="2800" b="1" i="1" smtClean="0">
                                  <a:solidFill>
                                    <a:schemeClr val="tx1"/>
                                  </a:solidFill>
                                  <a:latin typeface="Cambria Math"/>
                                  <a:ea typeface="Cambria Math"/>
                                </a:rPr>
                                <m:t>−</m:t>
                              </m:r>
                              <m:sSub>
                                <m:sSubPr>
                                  <m:ctrlPr>
                                    <a:rPr lang="en-US" sz="2800" b="1" i="1">
                                      <a:latin typeface="Cambria Math"/>
                                      <a:ea typeface="Cambria Math"/>
                                    </a:rPr>
                                  </m:ctrlPr>
                                </m:sSubPr>
                                <m:e>
                                  <m:r>
                                    <a:rPr lang="en-US" sz="2800" b="1" i="1" smtClean="0">
                                      <a:latin typeface="Cambria Math"/>
                                      <a:ea typeface="Cambria Math"/>
                                    </a:rPr>
                                    <m:t>𝒕</m:t>
                                  </m:r>
                                </m:e>
                                <m:sub>
                                  <m:r>
                                    <a:rPr lang="en-US" sz="2800" b="1" i="1">
                                      <a:latin typeface="Cambria Math"/>
                                      <a:ea typeface="Cambria Math"/>
                                    </a:rPr>
                                    <m:t>𝒑𝒓𝒆𝒅</m:t>
                                  </m:r>
                                </m:sub>
                              </m:sSub>
                            </m:e>
                          </m:d>
                        </m:e>
                        <m:sub>
                          <m:r>
                            <a:rPr lang="en-US" sz="2800" b="1" i="1" smtClean="0">
                              <a:solidFill>
                                <a:schemeClr val="tx1"/>
                              </a:solidFill>
                              <a:latin typeface="Cambria Math"/>
                              <a:ea typeface="Cambria Math"/>
                            </a:rPr>
                            <m:t>𝒎𝒂𝒙</m:t>
                          </m:r>
                        </m:sub>
                      </m:sSub>
                    </m:oMath>
                  </m:oMathPara>
                </a14:m>
                <a:endParaRPr lang="en-US" sz="2800" b="1" dirty="0">
                  <a:solidFill>
                    <a:schemeClr val="tx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2609850" y="3274606"/>
                <a:ext cx="4436471" cy="650819"/>
              </a:xfrm>
              <a:prstGeom prst="rect">
                <a:avLst/>
              </a:prstGeom>
              <a:blipFill rotWithShape="1">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486207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Error in Temperature Change</a:t>
            </a:r>
            <a:endParaRPr lang="en-US" sz="2800" b="1" dirty="0"/>
          </a:p>
        </p:txBody>
      </p:sp>
      <p:sp>
        <p:nvSpPr>
          <p:cNvPr id="3" name="Content Placeholder 2"/>
          <p:cNvSpPr>
            <a:spLocks noGrp="1"/>
          </p:cNvSpPr>
          <p:nvPr>
            <p:ph idx="1"/>
          </p:nvPr>
        </p:nvSpPr>
        <p:spPr/>
        <p:txBody>
          <a:bodyPr>
            <a:noAutofit/>
          </a:bodyPr>
          <a:lstStyle/>
          <a:p>
            <a:r>
              <a:rPr lang="en-US" sz="2800" dirty="0" smtClean="0"/>
              <a:t>Error in temperature change or temperature delta: </a:t>
            </a:r>
            <a:r>
              <a:rPr lang="en-US" sz="2800" dirty="0"/>
              <a:t>the difference between the </a:t>
            </a:r>
            <a:r>
              <a:rPr lang="en-US" sz="2800" u="sng" dirty="0" smtClean="0"/>
              <a:t>change</a:t>
            </a:r>
            <a:r>
              <a:rPr lang="en-US" sz="2800" dirty="0" smtClean="0"/>
              <a:t> in data over a certain event and the change in temperature predicted by the model for that event.</a:t>
            </a:r>
          </a:p>
          <a:p>
            <a:endParaRPr lang="en-US" sz="2800" dirty="0"/>
          </a:p>
          <a:p>
            <a:r>
              <a:rPr lang="en-US" sz="2800" dirty="0" smtClean="0"/>
              <a:t>Useful where the absolute temperature is not considered of high importance, only the response of the model temperatures to an event.  </a:t>
            </a:r>
            <a:endParaRPr lang="en-US" sz="2800" dirty="0"/>
          </a:p>
          <a:p>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13</a:t>
            </a:fld>
            <a:endParaRPr lang="en-US" dirty="0"/>
          </a:p>
        </p:txBody>
      </p:sp>
      <mc:AlternateContent xmlns:mc="http://schemas.openxmlformats.org/markup-compatibility/2006" xmlns:a14="http://schemas.microsoft.com/office/drawing/2010/main">
        <mc:Choice Requires="a14">
          <p:sp>
            <p:nvSpPr>
              <p:cNvPr id="5" name="TextBox 4"/>
              <p:cNvSpPr txBox="1"/>
              <p:nvPr/>
            </p:nvSpPr>
            <p:spPr>
              <a:xfrm>
                <a:off x="1933575" y="5312956"/>
                <a:ext cx="5978431" cy="65081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𝑻</m:t>
                          </m:r>
                        </m:e>
                        <m:sub>
                          <m:r>
                            <a:rPr lang="en-US" sz="2800" b="1" i="1" smtClean="0">
                              <a:solidFill>
                                <a:schemeClr val="tx1"/>
                              </a:solidFill>
                              <a:latin typeface="Cambria Math"/>
                              <a:ea typeface="Cambria Math"/>
                            </a:rPr>
                            <m:t>𝒄𝒉𝒈</m:t>
                          </m:r>
                        </m:sub>
                      </m:sSub>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d>
                            <m:dPr>
                              <m:ctrlPr>
                                <a:rPr lang="en-US" sz="2800" b="1" i="1" smtClean="0">
                                  <a:solidFill>
                                    <a:schemeClr val="tx1"/>
                                  </a:solidFill>
                                  <a:latin typeface="Cambria Math"/>
                                  <a:ea typeface="Cambria Math"/>
                                </a:rPr>
                              </m:ctrlPr>
                            </m:dPr>
                            <m:e>
                              <m:r>
                                <a:rPr lang="en-US" sz="2800" b="1" i="1" smtClean="0">
                                  <a:solidFill>
                                    <a:schemeClr val="tx1"/>
                                  </a:solidFill>
                                  <a:latin typeface="Cambria Math"/>
                                  <a:ea typeface="Cambria Math"/>
                                </a:rPr>
                                <m:t>∆</m:t>
                              </m:r>
                              <m:sSub>
                                <m:sSubPr>
                                  <m:ctrlPr>
                                    <a:rPr lang="en-US" sz="2800" b="1" i="1" smtClean="0">
                                      <a:solidFill>
                                        <a:schemeClr val="tx1"/>
                                      </a:solidFill>
                                      <a:latin typeface="Cambria Math"/>
                                      <a:ea typeface="Cambria Math"/>
                                    </a:rPr>
                                  </m:ctrlPr>
                                </m:sSubPr>
                                <m:e>
                                  <m:r>
                                    <a:rPr lang="en-US" sz="2800" b="1" i="1" smtClean="0">
                                      <a:solidFill>
                                        <a:schemeClr val="tx1"/>
                                      </a:solidFill>
                                      <a:latin typeface="Cambria Math"/>
                                      <a:ea typeface="Cambria Math"/>
                                    </a:rPr>
                                    <m:t>𝑻</m:t>
                                  </m:r>
                                </m:e>
                                <m:sub>
                                  <m:r>
                                    <a:rPr lang="en-US" sz="2800" b="1" i="1" smtClean="0">
                                      <a:solidFill>
                                        <a:schemeClr val="tx1"/>
                                      </a:solidFill>
                                      <a:latin typeface="Cambria Math"/>
                                      <a:ea typeface="Cambria Math"/>
                                    </a:rPr>
                                    <m:t>𝒕𝒆𝒔𝒕</m:t>
                                  </m:r>
                                </m:sub>
                              </m:sSub>
                              <m:d>
                                <m:dPr>
                                  <m:ctrlPr>
                                    <a:rPr lang="en-US" sz="2800" b="1" i="1" smtClean="0">
                                      <a:solidFill>
                                        <a:schemeClr val="tx1"/>
                                      </a:solidFill>
                                      <a:latin typeface="Cambria Math"/>
                                      <a:ea typeface="Cambria Math"/>
                                    </a:rPr>
                                  </m:ctrlPr>
                                </m:dPr>
                                <m:e>
                                  <m:r>
                                    <a:rPr lang="en-US" sz="2800" b="1" i="1" smtClean="0">
                                      <a:solidFill>
                                        <a:schemeClr val="tx1"/>
                                      </a:solidFill>
                                      <a:latin typeface="Cambria Math"/>
                                      <a:ea typeface="Cambria Math"/>
                                    </a:rPr>
                                    <m:t>𝒕</m:t>
                                  </m:r>
                                </m:e>
                              </m:d>
                              <m:r>
                                <a:rPr lang="en-US" sz="2800" b="1" i="1" smtClean="0">
                                  <a:solidFill>
                                    <a:schemeClr val="tx1"/>
                                  </a:solidFill>
                                  <a:latin typeface="Cambria Math"/>
                                  <a:ea typeface="Cambria Math"/>
                                </a:rPr>
                                <m:t> −</m:t>
                              </m:r>
                              <m:sSub>
                                <m:sSubPr>
                                  <m:ctrlPr>
                                    <a:rPr lang="en-US" sz="2800" b="1" i="1">
                                      <a:latin typeface="Cambria Math"/>
                                      <a:ea typeface="Cambria Math"/>
                                    </a:rPr>
                                  </m:ctrlPr>
                                </m:sSubPr>
                                <m:e>
                                  <m:r>
                                    <a:rPr lang="en-US" sz="2800" b="1" i="1" smtClean="0">
                                      <a:latin typeface="Cambria Math"/>
                                      <a:ea typeface="Cambria Math"/>
                                    </a:rPr>
                                    <m:t>∆</m:t>
                                  </m:r>
                                  <m:r>
                                    <a:rPr lang="en-US" sz="2800" b="1" i="1">
                                      <a:latin typeface="Cambria Math"/>
                                      <a:ea typeface="Cambria Math"/>
                                    </a:rPr>
                                    <m:t>𝑻</m:t>
                                  </m:r>
                                </m:e>
                                <m:sub>
                                  <m:r>
                                    <a:rPr lang="en-US" sz="2800" b="1" i="1">
                                      <a:latin typeface="Cambria Math"/>
                                      <a:ea typeface="Cambria Math"/>
                                    </a:rPr>
                                    <m:t>𝒑𝒓𝒆𝒅</m:t>
                                  </m:r>
                                </m:sub>
                              </m:sSub>
                              <m:r>
                                <a:rPr lang="en-US" sz="2800" b="1" i="1" smtClean="0">
                                  <a:latin typeface="Cambria Math"/>
                                  <a:ea typeface="Cambria Math"/>
                                </a:rPr>
                                <m:t>(</m:t>
                              </m:r>
                              <m:r>
                                <a:rPr lang="en-US" sz="2800" b="1" i="1" smtClean="0">
                                  <a:latin typeface="Cambria Math"/>
                                  <a:ea typeface="Cambria Math"/>
                                </a:rPr>
                                <m:t>𝒕</m:t>
                              </m:r>
                              <m:r>
                                <a:rPr lang="en-US" sz="2800" b="1" i="1" smtClean="0">
                                  <a:latin typeface="Cambria Math"/>
                                  <a:ea typeface="Cambria Math"/>
                                </a:rPr>
                                <m:t>)</m:t>
                              </m:r>
                            </m:e>
                          </m:d>
                        </m:e>
                        <m:sub>
                          <m:r>
                            <a:rPr lang="en-US" sz="2800" b="1" i="1" smtClean="0">
                              <a:solidFill>
                                <a:schemeClr val="tx1"/>
                              </a:solidFill>
                              <a:latin typeface="Cambria Math"/>
                              <a:ea typeface="Cambria Math"/>
                            </a:rPr>
                            <m:t>𝒎𝒂𝒙</m:t>
                          </m:r>
                        </m:sub>
                      </m:sSub>
                    </m:oMath>
                  </m:oMathPara>
                </a14:m>
                <a:endParaRPr lang="en-US" sz="2800" b="1" dirty="0">
                  <a:solidFill>
                    <a:schemeClr val="tx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1933575" y="5312956"/>
                <a:ext cx="5978431" cy="650819"/>
              </a:xfrm>
              <a:prstGeom prst="rect">
                <a:avLst/>
              </a:prstGeom>
              <a:blipFill rotWithShape="1">
                <a:blip r:embed="rId2"/>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782864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Error in Temperature Difference</a:t>
            </a:r>
            <a:endParaRPr lang="en-US" sz="2800" b="1" dirty="0"/>
          </a:p>
        </p:txBody>
      </p:sp>
      <p:sp>
        <p:nvSpPr>
          <p:cNvPr id="3" name="Content Placeholder 2"/>
          <p:cNvSpPr>
            <a:spLocks noGrp="1"/>
          </p:cNvSpPr>
          <p:nvPr>
            <p:ph idx="1"/>
          </p:nvPr>
        </p:nvSpPr>
        <p:spPr/>
        <p:txBody>
          <a:bodyPr>
            <a:normAutofit/>
          </a:bodyPr>
          <a:lstStyle/>
          <a:p>
            <a:r>
              <a:rPr lang="en-US" sz="2800" dirty="0"/>
              <a:t>Error in temperature </a:t>
            </a:r>
            <a:r>
              <a:rPr lang="en-US" sz="2800" dirty="0" smtClean="0"/>
              <a:t>difference: </a:t>
            </a:r>
            <a:r>
              <a:rPr lang="en-US" sz="2800" dirty="0"/>
              <a:t>the difference between the </a:t>
            </a:r>
            <a:r>
              <a:rPr lang="en-US" sz="2800" dirty="0" smtClean="0"/>
              <a:t>predicted difference or thermal gradient between two components and the actual difference between those components seen in the data.</a:t>
            </a:r>
          </a:p>
          <a:p>
            <a:endParaRPr lang="en-US" sz="2800" dirty="0"/>
          </a:p>
          <a:p>
            <a:r>
              <a:rPr lang="en-US" sz="2800" dirty="0"/>
              <a:t>Useful where the </a:t>
            </a:r>
            <a:r>
              <a:rPr lang="en-US" sz="2800" dirty="0" smtClean="0"/>
              <a:t>central model criteria is a thermal difference between two components.  </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14</a:t>
            </a:fld>
            <a:endParaRPr lang="en-US" dirty="0"/>
          </a:p>
        </p:txBody>
      </p:sp>
      <mc:AlternateContent xmlns:mc="http://schemas.openxmlformats.org/markup-compatibility/2006" xmlns:a14="http://schemas.microsoft.com/office/drawing/2010/main">
        <mc:Choice Requires="a14">
          <p:sp>
            <p:nvSpPr>
              <p:cNvPr id="5" name="TextBox 4"/>
              <p:cNvSpPr txBox="1"/>
              <p:nvPr/>
            </p:nvSpPr>
            <p:spPr>
              <a:xfrm>
                <a:off x="542261" y="5103966"/>
                <a:ext cx="7763600" cy="49128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a:rPr lang="en-US" sz="2000" b="1" i="1" smtClean="0">
                          <a:solidFill>
                            <a:schemeClr val="tx1"/>
                          </a:solidFill>
                          <a:latin typeface="Cambria Math"/>
                          <a:ea typeface="Cambria Math"/>
                        </a:rPr>
                        <m:t>∆</m:t>
                      </m:r>
                      <m:sSub>
                        <m:sSubPr>
                          <m:ctrlPr>
                            <a:rPr lang="en-US" sz="2000" b="1" i="1" smtClean="0">
                              <a:solidFill>
                                <a:schemeClr val="tx1"/>
                              </a:solidFill>
                              <a:latin typeface="Cambria Math"/>
                              <a:ea typeface="Cambria Math"/>
                            </a:rPr>
                          </m:ctrlPr>
                        </m:sSubPr>
                        <m:e>
                          <m:r>
                            <a:rPr lang="en-US" sz="2000" b="1" i="1" smtClean="0">
                              <a:solidFill>
                                <a:schemeClr val="tx1"/>
                              </a:solidFill>
                              <a:latin typeface="Cambria Math"/>
                              <a:ea typeface="Cambria Math"/>
                            </a:rPr>
                            <m:t>𝑻</m:t>
                          </m:r>
                        </m:e>
                        <m:sub>
                          <m:r>
                            <a:rPr lang="en-US" sz="2000" b="1" i="1" smtClean="0">
                              <a:solidFill>
                                <a:schemeClr val="tx1"/>
                              </a:solidFill>
                              <a:latin typeface="Cambria Math"/>
                              <a:ea typeface="Cambria Math"/>
                            </a:rPr>
                            <m:t>𝒈𝒓𝒂𝒅𝒊𝒆𝒏𝒕</m:t>
                          </m:r>
                        </m:sub>
                      </m:sSub>
                      <m:r>
                        <a:rPr lang="en-US" sz="2000" b="1" i="1" smtClean="0">
                          <a:solidFill>
                            <a:schemeClr val="tx1"/>
                          </a:solidFill>
                          <a:latin typeface="Cambria Math"/>
                          <a:ea typeface="Cambria Math"/>
                        </a:rPr>
                        <m:t>=</m:t>
                      </m:r>
                      <m:sSub>
                        <m:sSubPr>
                          <m:ctrlPr>
                            <a:rPr lang="en-US" sz="2000" b="1" i="1" smtClean="0">
                              <a:solidFill>
                                <a:schemeClr val="tx1"/>
                              </a:solidFill>
                              <a:latin typeface="Cambria Math"/>
                              <a:ea typeface="Cambria Math"/>
                            </a:rPr>
                          </m:ctrlPr>
                        </m:sSubPr>
                        <m:e>
                          <m:d>
                            <m:dPr>
                              <m:begChr m:val="{"/>
                              <m:endChr m:val="}"/>
                              <m:ctrlPr>
                                <a:rPr lang="en-US" sz="2000" b="1" i="1">
                                  <a:latin typeface="Cambria Math"/>
                                  <a:ea typeface="Cambria Math"/>
                                </a:rPr>
                              </m:ctrlPr>
                            </m:dPr>
                            <m:e>
                              <m:d>
                                <m:dPr>
                                  <m:begChr m:val="["/>
                                  <m:endChr m:val="]"/>
                                  <m:ctrlPr>
                                    <a:rPr lang="en-US" sz="2000" b="1" i="1">
                                      <a:latin typeface="Cambria Math"/>
                                      <a:ea typeface="Cambria Math"/>
                                    </a:rPr>
                                  </m:ctrlPr>
                                </m:dPr>
                                <m:e>
                                  <m:sSub>
                                    <m:sSubPr>
                                      <m:ctrlPr>
                                        <a:rPr lang="en-US" sz="2000" b="1" i="1">
                                          <a:latin typeface="Cambria Math"/>
                                          <a:ea typeface="Cambria Math"/>
                                        </a:rPr>
                                      </m:ctrlPr>
                                    </m:sSubPr>
                                    <m:e>
                                      <m:r>
                                        <a:rPr lang="en-US" sz="2000" b="1" i="1">
                                          <a:latin typeface="Cambria Math"/>
                                          <a:ea typeface="Cambria Math"/>
                                        </a:rPr>
                                        <m:t>𝑻</m:t>
                                      </m:r>
                                    </m:e>
                                    <m:sub>
                                      <m:r>
                                        <a:rPr lang="en-US" sz="2000" b="1" i="1">
                                          <a:latin typeface="Cambria Math"/>
                                          <a:ea typeface="Cambria Math"/>
                                        </a:rPr>
                                        <m:t>𝒕𝒆𝒔𝒕</m:t>
                                      </m:r>
                                    </m:sub>
                                  </m:sSub>
                                  <m:d>
                                    <m:dPr>
                                      <m:ctrlPr>
                                        <a:rPr lang="en-US" sz="2000" b="1" i="1">
                                          <a:latin typeface="Cambria Math"/>
                                          <a:ea typeface="Cambria Math"/>
                                        </a:rPr>
                                      </m:ctrlPr>
                                    </m:dPr>
                                    <m:e>
                                      <m:sSub>
                                        <m:sSubPr>
                                          <m:ctrlPr>
                                            <a:rPr lang="en-US" sz="2000" b="1" i="1">
                                              <a:latin typeface="Cambria Math"/>
                                              <a:ea typeface="Cambria Math"/>
                                            </a:rPr>
                                          </m:ctrlPr>
                                        </m:sSubPr>
                                        <m:e>
                                          <m:r>
                                            <a:rPr lang="en-US" sz="2000" b="1" i="1">
                                              <a:latin typeface="Cambria Math"/>
                                              <a:ea typeface="Cambria Math"/>
                                            </a:rPr>
                                            <m:t>𝒙</m:t>
                                          </m:r>
                                        </m:e>
                                        <m:sub>
                                          <m:r>
                                            <a:rPr lang="en-US" sz="2000" b="1" i="1">
                                              <a:latin typeface="Cambria Math"/>
                                              <a:ea typeface="Cambria Math"/>
                                            </a:rPr>
                                            <m:t>𝟏</m:t>
                                          </m:r>
                                        </m:sub>
                                      </m:sSub>
                                    </m:e>
                                  </m:d>
                                  <m:r>
                                    <a:rPr lang="en-US" sz="2000" b="1" i="1">
                                      <a:latin typeface="Cambria Math"/>
                                      <a:ea typeface="Cambria Math"/>
                                    </a:rPr>
                                    <m:t>−</m:t>
                                  </m:r>
                                  <m:sSub>
                                    <m:sSubPr>
                                      <m:ctrlPr>
                                        <a:rPr lang="en-US" sz="2000" b="1" i="1">
                                          <a:latin typeface="Cambria Math"/>
                                          <a:ea typeface="Cambria Math"/>
                                        </a:rPr>
                                      </m:ctrlPr>
                                    </m:sSubPr>
                                    <m:e>
                                      <m:r>
                                        <a:rPr lang="en-US" sz="2000" b="1" i="1">
                                          <a:latin typeface="Cambria Math"/>
                                          <a:ea typeface="Cambria Math"/>
                                        </a:rPr>
                                        <m:t>𝑻</m:t>
                                      </m:r>
                                    </m:e>
                                    <m:sub>
                                      <m:r>
                                        <a:rPr lang="en-US" sz="2000" b="1" i="1">
                                          <a:latin typeface="Cambria Math"/>
                                          <a:ea typeface="Cambria Math"/>
                                        </a:rPr>
                                        <m:t>𝒕𝒆𝒔𝒕</m:t>
                                      </m:r>
                                    </m:sub>
                                  </m:sSub>
                                  <m:r>
                                    <a:rPr lang="en-US" sz="2000" b="1" i="1">
                                      <a:latin typeface="Cambria Math"/>
                                      <a:ea typeface="Cambria Math"/>
                                    </a:rPr>
                                    <m:t>(</m:t>
                                  </m:r>
                                  <m:sSub>
                                    <m:sSubPr>
                                      <m:ctrlPr>
                                        <a:rPr lang="en-US" sz="2000" b="1" i="1">
                                          <a:latin typeface="Cambria Math"/>
                                          <a:ea typeface="Cambria Math"/>
                                        </a:rPr>
                                      </m:ctrlPr>
                                    </m:sSubPr>
                                    <m:e>
                                      <m:r>
                                        <a:rPr lang="en-US" sz="2000" b="1" i="1">
                                          <a:latin typeface="Cambria Math"/>
                                          <a:ea typeface="Cambria Math"/>
                                        </a:rPr>
                                        <m:t>𝒙</m:t>
                                      </m:r>
                                    </m:e>
                                    <m:sub>
                                      <m:r>
                                        <a:rPr lang="en-US" sz="2000" b="1" i="1">
                                          <a:latin typeface="Cambria Math"/>
                                          <a:ea typeface="Cambria Math"/>
                                        </a:rPr>
                                        <m:t>𝟐</m:t>
                                      </m:r>
                                    </m:sub>
                                  </m:sSub>
                                  <m:r>
                                    <a:rPr lang="en-US" sz="2000" b="1" i="1">
                                      <a:latin typeface="Cambria Math"/>
                                      <a:ea typeface="Cambria Math"/>
                                    </a:rPr>
                                    <m:t>)</m:t>
                                  </m:r>
                                </m:e>
                              </m:d>
                              <m:r>
                                <m:rPr>
                                  <m:nor/>
                                </m:rPr>
                                <a:rPr lang="en-US" sz="2000" b="1" dirty="0"/>
                                <m:t> − </m:t>
                              </m:r>
                              <m:d>
                                <m:dPr>
                                  <m:begChr m:val="["/>
                                  <m:endChr m:val="]"/>
                                  <m:ctrlPr>
                                    <a:rPr lang="en-US" sz="2000" b="1" i="1">
                                      <a:latin typeface="Cambria Math"/>
                                      <a:ea typeface="Cambria Math"/>
                                    </a:rPr>
                                  </m:ctrlPr>
                                </m:dPr>
                                <m:e>
                                  <m:sSub>
                                    <m:sSubPr>
                                      <m:ctrlPr>
                                        <a:rPr lang="en-US" sz="2000" b="1" i="1">
                                          <a:latin typeface="Cambria Math"/>
                                          <a:ea typeface="Cambria Math"/>
                                        </a:rPr>
                                      </m:ctrlPr>
                                    </m:sSubPr>
                                    <m:e>
                                      <m:r>
                                        <a:rPr lang="en-US" sz="2000" b="1" i="1">
                                          <a:latin typeface="Cambria Math"/>
                                          <a:ea typeface="Cambria Math"/>
                                        </a:rPr>
                                        <m:t>𝑻</m:t>
                                      </m:r>
                                    </m:e>
                                    <m:sub>
                                      <m:r>
                                        <a:rPr lang="en-US" sz="2000" b="1" i="1">
                                          <a:latin typeface="Cambria Math"/>
                                          <a:ea typeface="Cambria Math"/>
                                        </a:rPr>
                                        <m:t>𝒑𝒓𝒆𝒅</m:t>
                                      </m:r>
                                    </m:sub>
                                  </m:sSub>
                                  <m:d>
                                    <m:dPr>
                                      <m:ctrlPr>
                                        <a:rPr lang="en-US" sz="2000" b="1" i="1">
                                          <a:latin typeface="Cambria Math"/>
                                          <a:ea typeface="Cambria Math"/>
                                        </a:rPr>
                                      </m:ctrlPr>
                                    </m:dPr>
                                    <m:e>
                                      <m:sSub>
                                        <m:sSubPr>
                                          <m:ctrlPr>
                                            <a:rPr lang="en-US" sz="2000" b="1" i="1">
                                              <a:latin typeface="Cambria Math"/>
                                              <a:ea typeface="Cambria Math"/>
                                            </a:rPr>
                                          </m:ctrlPr>
                                        </m:sSubPr>
                                        <m:e>
                                          <m:r>
                                            <a:rPr lang="en-US" sz="2000" b="1" i="1">
                                              <a:latin typeface="Cambria Math"/>
                                              <a:ea typeface="Cambria Math"/>
                                            </a:rPr>
                                            <m:t>𝒙</m:t>
                                          </m:r>
                                        </m:e>
                                        <m:sub>
                                          <m:r>
                                            <a:rPr lang="en-US" sz="2000" b="1" i="1">
                                              <a:latin typeface="Cambria Math"/>
                                              <a:ea typeface="Cambria Math"/>
                                            </a:rPr>
                                            <m:t>𝟏</m:t>
                                          </m:r>
                                        </m:sub>
                                      </m:sSub>
                                    </m:e>
                                  </m:d>
                                  <m:r>
                                    <a:rPr lang="en-US" sz="2000" b="1" i="1">
                                      <a:latin typeface="Cambria Math"/>
                                      <a:ea typeface="Cambria Math"/>
                                    </a:rPr>
                                    <m:t>−</m:t>
                                  </m:r>
                                  <m:sSub>
                                    <m:sSubPr>
                                      <m:ctrlPr>
                                        <a:rPr lang="en-US" sz="2000" b="1" i="1">
                                          <a:latin typeface="Cambria Math"/>
                                          <a:ea typeface="Cambria Math"/>
                                        </a:rPr>
                                      </m:ctrlPr>
                                    </m:sSubPr>
                                    <m:e>
                                      <m:r>
                                        <a:rPr lang="en-US" sz="2000" b="1" i="1">
                                          <a:latin typeface="Cambria Math"/>
                                          <a:ea typeface="Cambria Math"/>
                                        </a:rPr>
                                        <m:t>𝑻</m:t>
                                      </m:r>
                                    </m:e>
                                    <m:sub>
                                      <m:r>
                                        <a:rPr lang="en-US" sz="2000" b="1" i="1">
                                          <a:latin typeface="Cambria Math"/>
                                          <a:ea typeface="Cambria Math"/>
                                        </a:rPr>
                                        <m:t>𝒑𝒓𝒆𝒅</m:t>
                                      </m:r>
                                    </m:sub>
                                  </m:sSub>
                                  <m:r>
                                    <a:rPr lang="en-US" sz="2000" b="1" i="1">
                                      <a:latin typeface="Cambria Math"/>
                                      <a:ea typeface="Cambria Math"/>
                                    </a:rPr>
                                    <m:t>(</m:t>
                                  </m:r>
                                  <m:sSub>
                                    <m:sSubPr>
                                      <m:ctrlPr>
                                        <a:rPr lang="en-US" sz="2000" b="1" i="1">
                                          <a:latin typeface="Cambria Math"/>
                                          <a:ea typeface="Cambria Math"/>
                                        </a:rPr>
                                      </m:ctrlPr>
                                    </m:sSubPr>
                                    <m:e>
                                      <m:r>
                                        <a:rPr lang="en-US" sz="2000" b="1" i="1">
                                          <a:latin typeface="Cambria Math"/>
                                          <a:ea typeface="Cambria Math"/>
                                        </a:rPr>
                                        <m:t>𝒙</m:t>
                                      </m:r>
                                    </m:e>
                                    <m:sub>
                                      <m:r>
                                        <a:rPr lang="en-US" sz="2000" b="1" i="1">
                                          <a:latin typeface="Cambria Math"/>
                                          <a:ea typeface="Cambria Math"/>
                                        </a:rPr>
                                        <m:t>𝟐</m:t>
                                      </m:r>
                                    </m:sub>
                                  </m:sSub>
                                  <m:r>
                                    <a:rPr lang="en-US" sz="2000" b="1" i="1">
                                      <a:latin typeface="Cambria Math"/>
                                      <a:ea typeface="Cambria Math"/>
                                    </a:rPr>
                                    <m:t>)</m:t>
                                  </m:r>
                                </m:e>
                              </m:d>
                            </m:e>
                          </m:d>
                        </m:e>
                        <m:sub>
                          <m:r>
                            <a:rPr lang="en-US" sz="2000" b="1" i="1" smtClean="0">
                              <a:solidFill>
                                <a:schemeClr val="tx1"/>
                              </a:solidFill>
                              <a:latin typeface="Cambria Math"/>
                              <a:ea typeface="Cambria Math"/>
                            </a:rPr>
                            <m:t>𝒎𝒂𝒙</m:t>
                          </m:r>
                        </m:sub>
                      </m:sSub>
                    </m:oMath>
                  </m:oMathPara>
                </a14:m>
                <a:endParaRPr lang="en-US" sz="2000" b="1" dirty="0">
                  <a:solidFill>
                    <a:schemeClr val="tx1"/>
                  </a:solidFill>
                </a:endParaRPr>
              </a:p>
            </p:txBody>
          </p:sp>
        </mc:Choice>
        <mc:Fallback xmlns="">
          <p:sp>
            <p:nvSpPr>
              <p:cNvPr id="5" name="TextBox 4"/>
              <p:cNvSpPr txBox="1">
                <a:spLocks noRot="1" noChangeAspect="1" noMove="1" noResize="1" noEditPoints="1" noAdjustHandles="1" noChangeArrowheads="1" noChangeShapeType="1" noTextEdit="1"/>
              </p:cNvSpPr>
              <p:nvPr/>
            </p:nvSpPr>
            <p:spPr>
              <a:xfrm>
                <a:off x="542261" y="5103966"/>
                <a:ext cx="7763600" cy="491288"/>
              </a:xfrm>
              <a:prstGeom prst="rect">
                <a:avLst/>
              </a:prstGeom>
              <a:blipFill rotWithShape="1">
                <a:blip r:embed="rId2"/>
                <a:stretch>
                  <a:fillRect b="-1235"/>
                </a:stretch>
              </a:blipFill>
            </p:spPr>
            <p:txBody>
              <a:bodyPr/>
              <a:lstStyle/>
              <a:p>
                <a:r>
                  <a:rPr lang="en-US">
                    <a:noFill/>
                  </a:rPr>
                  <a:t> </a:t>
                </a:r>
              </a:p>
            </p:txBody>
          </p:sp>
        </mc:Fallback>
      </mc:AlternateContent>
    </p:spTree>
    <p:extLst>
      <p:ext uri="{BB962C8B-B14F-4D97-AF65-F5344CB8AC3E}">
        <p14:creationId xmlns:p14="http://schemas.microsoft.com/office/powerpoint/2010/main" val="15561750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RMS Error Calculation</a:t>
            </a:r>
            <a:endParaRPr lang="en-US" sz="2800" b="1" dirty="0"/>
          </a:p>
        </p:txBody>
      </p:sp>
      <p:sp>
        <p:nvSpPr>
          <p:cNvPr id="3" name="Content Placeholder 2"/>
          <p:cNvSpPr>
            <a:spLocks noGrp="1"/>
          </p:cNvSpPr>
          <p:nvPr>
            <p:ph idx="1"/>
          </p:nvPr>
        </p:nvSpPr>
        <p:spPr/>
        <p:txBody>
          <a:bodyPr>
            <a:noAutofit/>
          </a:bodyPr>
          <a:lstStyle/>
          <a:p>
            <a:r>
              <a:rPr lang="en-US" sz="2800" dirty="0" smtClean="0"/>
              <a:t>Normally, data and prediction will not be taken at the same time points.</a:t>
            </a:r>
          </a:p>
          <a:p>
            <a:endParaRPr lang="en-US" sz="2800" dirty="0" smtClean="0"/>
          </a:p>
          <a:p>
            <a:r>
              <a:rPr lang="en-US" sz="2800" dirty="0" smtClean="0"/>
              <a:t>Excel</a:t>
            </a:r>
            <a:r>
              <a:rPr lang="en-US" sz="2800" dirty="0" smtClean="0">
                <a:latin typeface="Calibri"/>
              </a:rPr>
              <a:t>®</a:t>
            </a:r>
            <a:r>
              <a:rPr lang="en-US" sz="2800" dirty="0" smtClean="0"/>
              <a:t> function VLOOKUP (or, MATCH and INDEX, or TREND) can be used to find the interpolated prediction at each time point where data is available.</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15</a:t>
            </a:fld>
            <a:endParaRPr lang="en-US" dirty="0"/>
          </a:p>
        </p:txBody>
      </p:sp>
    </p:spTree>
    <p:extLst>
      <p:ext uri="{BB962C8B-B14F-4D97-AF65-F5344CB8AC3E}">
        <p14:creationId xmlns:p14="http://schemas.microsoft.com/office/powerpoint/2010/main" val="32614700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ormAutofit/>
          </a:bodyPr>
          <a:lstStyle/>
          <a:p>
            <a:r>
              <a:rPr lang="en-US" sz="2800" b="1" dirty="0" smtClean="0"/>
              <a:t>Excel</a:t>
            </a:r>
            <a:r>
              <a:rPr lang="en-US" sz="2800" b="1" dirty="0" smtClean="0">
                <a:latin typeface="Calibri"/>
              </a:rPr>
              <a:t>®</a:t>
            </a:r>
            <a:r>
              <a:rPr lang="en-US" sz="2800" b="1" dirty="0" smtClean="0"/>
              <a:t> Interpolation Functions </a:t>
            </a:r>
            <a:endParaRPr lang="en-US" sz="2800" b="1" dirty="0"/>
          </a:p>
        </p:txBody>
      </p:sp>
      <p:sp>
        <p:nvSpPr>
          <p:cNvPr id="3" name="Content Placeholder 2"/>
          <p:cNvSpPr>
            <a:spLocks noGrp="1"/>
          </p:cNvSpPr>
          <p:nvPr>
            <p:ph idx="1"/>
          </p:nvPr>
        </p:nvSpPr>
        <p:spPr/>
        <p:txBody>
          <a:bodyPr>
            <a:noAutofit/>
          </a:bodyPr>
          <a:lstStyle/>
          <a:p>
            <a:r>
              <a:rPr lang="en-US" sz="2800" dirty="0" smtClean="0"/>
              <a:t>Two methods to find model prediction at data time points:</a:t>
            </a:r>
          </a:p>
          <a:p>
            <a:pPr lvl="1"/>
            <a:r>
              <a:rPr lang="en-US" dirty="0" smtClean="0"/>
              <a:t>For model predictions with time steps finer than data, use VLOOKUP to find closest model time point to data;</a:t>
            </a:r>
          </a:p>
          <a:p>
            <a:pPr lvl="1"/>
            <a:endParaRPr lang="en-US" dirty="0" smtClean="0"/>
          </a:p>
          <a:p>
            <a:pPr lvl="1"/>
            <a:r>
              <a:rPr lang="en-US" dirty="0" smtClean="0"/>
              <a:t>For model predictions with time steps coarser than available data, use MATCH, INDEX and TREND to interpolate model predictions appropriately. </a:t>
            </a:r>
            <a:endParaRPr lang="en-US"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16</a:t>
            </a:fld>
            <a:endParaRPr lang="en-US" dirty="0"/>
          </a:p>
        </p:txBody>
      </p:sp>
    </p:spTree>
    <p:extLst>
      <p:ext uri="{BB962C8B-B14F-4D97-AF65-F5344CB8AC3E}">
        <p14:creationId xmlns:p14="http://schemas.microsoft.com/office/powerpoint/2010/main" val="21265192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Excel</a:t>
            </a:r>
            <a:r>
              <a:rPr lang="en-US" sz="2800" b="1" dirty="0" smtClean="0">
                <a:latin typeface="Calibri"/>
              </a:rPr>
              <a:t>®</a:t>
            </a:r>
            <a:r>
              <a:rPr lang="en-US" sz="2800" b="1" dirty="0" smtClean="0"/>
              <a:t> Example – Closest Model Time</a:t>
            </a:r>
            <a:endParaRPr lang="en-US" sz="28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47808163"/>
              </p:ext>
            </p:extLst>
          </p:nvPr>
        </p:nvGraphicFramePr>
        <p:xfrm>
          <a:off x="739775" y="1520031"/>
          <a:ext cx="7786072" cy="3969214"/>
        </p:xfrm>
        <a:graphic>
          <a:graphicData uri="http://schemas.openxmlformats.org/drawingml/2006/table">
            <a:tbl>
              <a:tblPr/>
              <a:tblGrid>
                <a:gridCol w="701346"/>
                <a:gridCol w="701346"/>
                <a:gridCol w="701346"/>
                <a:gridCol w="432787"/>
                <a:gridCol w="762000"/>
                <a:gridCol w="1162050"/>
                <a:gridCol w="600075"/>
                <a:gridCol w="1066800"/>
                <a:gridCol w="1658322"/>
              </a:tblGrid>
              <a:tr h="875494">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A</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B</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C</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D</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E</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F</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G</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H</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r>
              <a:tr h="875494">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dirty="0">
                          <a:solidFill>
                            <a:srgbClr val="000000"/>
                          </a:solidFill>
                          <a:effectLst/>
                          <a:latin typeface="Calibri"/>
                        </a:rPr>
                        <a:t>Data Time </a:t>
                      </a:r>
                      <a:r>
                        <a:rPr lang="en-US" sz="1800" b="0" i="0" u="none" strike="noStrike" dirty="0" smtClean="0">
                          <a:solidFill>
                            <a:srgbClr val="000000"/>
                          </a:solidFill>
                          <a:effectLst/>
                          <a:latin typeface="Calibri"/>
                        </a:rPr>
                        <a:t>Points</a:t>
                      </a:r>
                    </a:p>
                    <a:p>
                      <a:pPr algn="ctr" fontAlgn="b"/>
                      <a:r>
                        <a:rPr lang="en-US" sz="1800" b="0" i="0" u="none" strike="noStrike" dirty="0" smtClean="0">
                          <a:solidFill>
                            <a:srgbClr val="000000"/>
                          </a:solidFill>
                          <a:effectLst/>
                          <a:latin typeface="Calibri"/>
                        </a:rPr>
                        <a:t>(sec)</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smtClean="0">
                          <a:solidFill>
                            <a:srgbClr val="000000"/>
                          </a:solidFill>
                          <a:effectLst/>
                          <a:latin typeface="Calibri"/>
                        </a:rPr>
                        <a:t>Data (°C)</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800" b="0" i="0" u="none" strike="noStrike" dirty="0">
                          <a:solidFill>
                            <a:srgbClr val="000000"/>
                          </a:solidFill>
                          <a:effectLst/>
                          <a:latin typeface="Calibri"/>
                        </a:rPr>
                        <a:t>Model </a:t>
                      </a:r>
                      <a:r>
                        <a:rPr lang="en-US" sz="1800" b="0" i="0" u="none" strike="noStrike" dirty="0" smtClean="0">
                          <a:solidFill>
                            <a:srgbClr val="000000"/>
                          </a:solidFill>
                          <a:effectLst/>
                          <a:latin typeface="+mn-lt"/>
                        </a:rPr>
                        <a:t>Time (sec)</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800" b="0" i="0" u="none" strike="noStrike" dirty="0">
                          <a:solidFill>
                            <a:srgbClr val="000000"/>
                          </a:solidFill>
                          <a:effectLst/>
                          <a:latin typeface="Calibri"/>
                        </a:rPr>
                        <a:t>Model </a:t>
                      </a:r>
                      <a:r>
                        <a:rPr lang="en-US" sz="1800" b="0" i="0" u="none" strike="noStrike" dirty="0" smtClean="0">
                          <a:solidFill>
                            <a:srgbClr val="000000"/>
                          </a:solidFill>
                          <a:effectLst/>
                          <a:latin typeface="+mn-lt"/>
                        </a:rPr>
                        <a:t>Prediction (°C)</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Data Time </a:t>
                      </a:r>
                      <a:r>
                        <a:rPr lang="en-US" sz="1800" b="0" i="0" u="none" strike="noStrike" dirty="0" smtClean="0">
                          <a:solidFill>
                            <a:srgbClr val="000000"/>
                          </a:solidFill>
                          <a:effectLst/>
                          <a:latin typeface="Calibri"/>
                        </a:rPr>
                        <a:t>Points (sec)</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800" b="0" i="0" u="none" strike="noStrike" dirty="0">
                          <a:solidFill>
                            <a:srgbClr val="000000"/>
                          </a:solidFill>
                          <a:effectLst/>
                          <a:latin typeface="Calibri"/>
                        </a:rPr>
                        <a:t>Model prediction at data time </a:t>
                      </a:r>
                      <a:r>
                        <a:rPr lang="en-US" sz="1800" b="0" i="0" u="none" strike="noStrike" dirty="0" smtClean="0">
                          <a:solidFill>
                            <a:srgbClr val="000000"/>
                          </a:solidFill>
                          <a:effectLst/>
                          <a:latin typeface="+mn-lt"/>
                        </a:rPr>
                        <a:t>points </a:t>
                      </a:r>
                      <a:br>
                        <a:rPr lang="en-US" sz="1800" b="0" i="0" u="none" strike="noStrike" dirty="0" smtClean="0">
                          <a:solidFill>
                            <a:srgbClr val="000000"/>
                          </a:solidFill>
                          <a:effectLst/>
                          <a:latin typeface="+mn-lt"/>
                        </a:rPr>
                      </a:br>
                      <a:r>
                        <a:rPr lang="en-US" sz="1800" b="0" i="0" u="none" strike="noStrike" dirty="0" smtClean="0">
                          <a:solidFill>
                            <a:srgbClr val="000000"/>
                          </a:solidFill>
                          <a:effectLst/>
                          <a:latin typeface="+mn-lt"/>
                        </a:rPr>
                        <a:t>(°C)</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3</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dirty="0">
                          <a:solidFill>
                            <a:srgbClr val="000000"/>
                          </a:solidFill>
                          <a:effectLst/>
                          <a:latin typeface="Calibri"/>
                        </a:rPr>
                        <a:t>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0.0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4.4</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4.4</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4</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dirty="0">
                          <a:solidFill>
                            <a:srgbClr val="000000"/>
                          </a:solidFill>
                          <a:effectLst/>
                          <a:latin typeface="Calibri"/>
                        </a:rPr>
                        <a:t>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5.5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10.1</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5</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dirty="0">
                          <a:solidFill>
                            <a:srgbClr val="000000"/>
                          </a:solidFill>
                          <a:effectLst/>
                          <a:latin typeface="Calibri"/>
                        </a:rPr>
                        <a:t>10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2.0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2</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6.7</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15.0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6</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dirty="0">
                          <a:solidFill>
                            <a:srgbClr val="000000"/>
                          </a:solidFill>
                          <a:effectLst/>
                          <a:latin typeface="Calibri"/>
                        </a:rPr>
                        <a:t>15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3.0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3</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7.9</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18.8</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7</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dirty="0">
                          <a:solidFill>
                            <a:srgbClr val="000000"/>
                          </a:solidFill>
                          <a:effectLst/>
                          <a:latin typeface="Calibri"/>
                        </a:rPr>
                        <a:t>20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4.0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4</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9.0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20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21.2</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8</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dirty="0">
                          <a:solidFill>
                            <a:srgbClr val="000000"/>
                          </a:solidFill>
                          <a:effectLst/>
                          <a:latin typeface="Calibri"/>
                        </a:rPr>
                        <a:t>25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4.9</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10.1</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25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22.0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9</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dirty="0">
                          <a:solidFill>
                            <a:srgbClr val="000000"/>
                          </a:solidFill>
                          <a:effectLst/>
                          <a:latin typeface="Calibri"/>
                        </a:rPr>
                        <a:t>30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5.9</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6</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11.1</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30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21.1</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bl>
          </a:graphicData>
        </a:graphic>
      </p:graphicFrame>
      <p:sp>
        <p:nvSpPr>
          <p:cNvPr id="4" name="Slide Number Placeholder 3"/>
          <p:cNvSpPr>
            <a:spLocks noGrp="1"/>
          </p:cNvSpPr>
          <p:nvPr>
            <p:ph type="sldNum" sz="quarter" idx="12"/>
          </p:nvPr>
        </p:nvSpPr>
        <p:spPr/>
        <p:txBody>
          <a:bodyPr/>
          <a:lstStyle/>
          <a:p>
            <a:fld id="{6D12A7E3-FD50-4FEC-BF90-4D40D615D493}" type="slidenum">
              <a:rPr lang="en-US" smtClean="0"/>
              <a:pPr/>
              <a:t>17</a:t>
            </a:fld>
            <a:endParaRPr lang="en-US" dirty="0"/>
          </a:p>
        </p:txBody>
      </p:sp>
      <p:sp>
        <p:nvSpPr>
          <p:cNvPr id="6" name="Rectangle 5"/>
          <p:cNvSpPr/>
          <p:nvPr/>
        </p:nvSpPr>
        <p:spPr>
          <a:xfrm>
            <a:off x="1273913" y="5668923"/>
            <a:ext cx="7181518" cy="369332"/>
          </a:xfrm>
          <a:prstGeom prst="rect">
            <a:avLst/>
          </a:prstGeom>
        </p:spPr>
        <p:txBody>
          <a:bodyPr wrap="none">
            <a:spAutoFit/>
          </a:bodyPr>
          <a:lstStyle/>
          <a:p>
            <a:r>
              <a:rPr lang="en-US" dirty="0"/>
              <a:t> </a:t>
            </a:r>
            <a:r>
              <a:rPr lang="en-US" dirty="0" smtClean="0"/>
              <a:t>Model prediction at data time points =VLOOKUP(G3</a:t>
            </a:r>
            <a:r>
              <a:rPr lang="en-US" dirty="0"/>
              <a:t>,$D$3:$</a:t>
            </a:r>
            <a:r>
              <a:rPr lang="en-US" dirty="0" smtClean="0"/>
              <a:t>E$9,2,TRUE</a:t>
            </a:r>
            <a:r>
              <a:rPr lang="en-US" dirty="0"/>
              <a:t>)</a:t>
            </a:r>
          </a:p>
        </p:txBody>
      </p:sp>
    </p:spTree>
    <p:extLst>
      <p:ext uri="{BB962C8B-B14F-4D97-AF65-F5344CB8AC3E}">
        <p14:creationId xmlns:p14="http://schemas.microsoft.com/office/powerpoint/2010/main" val="179892781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Excel</a:t>
            </a:r>
            <a:r>
              <a:rPr lang="en-US" b="1" dirty="0"/>
              <a:t> ®</a:t>
            </a:r>
            <a:r>
              <a:rPr lang="en-US" dirty="0" smtClean="0"/>
              <a:t> TREND Function</a:t>
            </a:r>
            <a:endParaRPr lang="en-US" dirty="0"/>
          </a:p>
        </p:txBody>
      </p:sp>
      <p:sp>
        <p:nvSpPr>
          <p:cNvPr id="3" name="Content Placeholder 2"/>
          <p:cNvSpPr>
            <a:spLocks noGrp="1"/>
          </p:cNvSpPr>
          <p:nvPr>
            <p:ph idx="1"/>
          </p:nvPr>
        </p:nvSpPr>
        <p:spPr/>
        <p:txBody>
          <a:bodyPr>
            <a:normAutofit lnSpcReduction="10000"/>
          </a:bodyPr>
          <a:lstStyle/>
          <a:p>
            <a:r>
              <a:rPr lang="en-US" dirty="0"/>
              <a:t>TREND(</a:t>
            </a:r>
            <a:r>
              <a:rPr lang="en-US" dirty="0" err="1"/>
              <a:t>known_y's</a:t>
            </a:r>
            <a:r>
              <a:rPr lang="en-US" dirty="0"/>
              <a:t>, </a:t>
            </a:r>
            <a:r>
              <a:rPr lang="en-US" dirty="0" err="1" smtClean="0"/>
              <a:t>known_x's</a:t>
            </a:r>
            <a:r>
              <a:rPr lang="en-US" dirty="0" smtClean="0"/>
              <a:t>, </a:t>
            </a:r>
            <a:r>
              <a:rPr lang="en-US" dirty="0" err="1" smtClean="0"/>
              <a:t>new_x's</a:t>
            </a:r>
            <a:r>
              <a:rPr lang="en-US" dirty="0" smtClean="0"/>
              <a:t>, </a:t>
            </a:r>
            <a:r>
              <a:rPr lang="en-US" dirty="0"/>
              <a:t>[</a:t>
            </a:r>
            <a:r>
              <a:rPr lang="en-US" dirty="0" err="1"/>
              <a:t>const</a:t>
            </a:r>
            <a:r>
              <a:rPr lang="en-US" dirty="0" smtClean="0"/>
              <a:t>])</a:t>
            </a:r>
          </a:p>
          <a:p>
            <a:endParaRPr lang="en-US" dirty="0"/>
          </a:p>
          <a:p>
            <a:r>
              <a:rPr lang="en-US" dirty="0" smtClean="0"/>
              <a:t>Using known line of x and y values, does least-squares fit to produce a new interpolated y value for a given x.</a:t>
            </a:r>
          </a:p>
          <a:p>
            <a:r>
              <a:rPr lang="en-US" dirty="0" smtClean="0"/>
              <a:t>Here the model times are known x’s, the model predictions are known y’s, the desired data time point is the new x, and the new y is the interpolated model prediction.</a:t>
            </a:r>
            <a:endParaRPr lang="en-US"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18</a:t>
            </a:fld>
            <a:endParaRPr lang="en-US"/>
          </a:p>
        </p:txBody>
      </p:sp>
    </p:spTree>
    <p:extLst>
      <p:ext uri="{BB962C8B-B14F-4D97-AF65-F5344CB8AC3E}">
        <p14:creationId xmlns:p14="http://schemas.microsoft.com/office/powerpoint/2010/main" val="17946029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Excel</a:t>
            </a:r>
            <a:r>
              <a:rPr lang="en-US" sz="2800" b="1" dirty="0" smtClean="0">
                <a:latin typeface="Calibri"/>
              </a:rPr>
              <a:t>®</a:t>
            </a:r>
            <a:r>
              <a:rPr lang="en-US" sz="2800" b="1" dirty="0" smtClean="0"/>
              <a:t> Example – Coarse Model Times</a:t>
            </a:r>
            <a:endParaRPr lang="en-US" sz="28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580413150"/>
              </p:ext>
            </p:extLst>
          </p:nvPr>
        </p:nvGraphicFramePr>
        <p:xfrm>
          <a:off x="739775" y="1520031"/>
          <a:ext cx="7432762" cy="3969214"/>
        </p:xfrm>
        <a:graphic>
          <a:graphicData uri="http://schemas.openxmlformats.org/drawingml/2006/table">
            <a:tbl>
              <a:tblPr/>
              <a:tblGrid>
                <a:gridCol w="701346"/>
                <a:gridCol w="701346"/>
                <a:gridCol w="701346"/>
                <a:gridCol w="499462"/>
                <a:gridCol w="782212"/>
                <a:gridCol w="1008488"/>
                <a:gridCol w="361950"/>
                <a:gridCol w="904875"/>
                <a:gridCol w="1771737"/>
              </a:tblGrid>
              <a:tr h="875494">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A</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B</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C</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D</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E</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F</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G</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kern="1200" dirty="0" smtClean="0">
                          <a:solidFill>
                            <a:srgbClr val="000000"/>
                          </a:solidFill>
                          <a:effectLst/>
                          <a:latin typeface="Calibri"/>
                          <a:ea typeface="+mn-ea"/>
                          <a:cs typeface="+mn-cs"/>
                        </a:rPr>
                        <a:t>H</a:t>
                      </a:r>
                      <a:endParaRPr lang="en-US" sz="1800" b="0" i="0" u="none" strike="noStrike" kern="1200" dirty="0">
                        <a:solidFill>
                          <a:srgbClr val="000000"/>
                        </a:solidFill>
                        <a:effectLst/>
                        <a:latin typeface="Calibri"/>
                        <a:ea typeface="+mn-ea"/>
                        <a:cs typeface="+mn-cs"/>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r>
              <a:tr h="875494">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dirty="0">
                          <a:solidFill>
                            <a:srgbClr val="000000"/>
                          </a:solidFill>
                          <a:effectLst/>
                          <a:latin typeface="Calibri"/>
                        </a:rPr>
                        <a:t>Data Time </a:t>
                      </a:r>
                      <a:r>
                        <a:rPr lang="en-US" sz="1800" b="0" i="0" u="none" strike="noStrike" dirty="0" smtClean="0">
                          <a:solidFill>
                            <a:srgbClr val="000000"/>
                          </a:solidFill>
                          <a:effectLst/>
                          <a:latin typeface="Calibri"/>
                        </a:rPr>
                        <a:t>Points (sec)</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smtClean="0">
                          <a:solidFill>
                            <a:srgbClr val="000000"/>
                          </a:solidFill>
                          <a:effectLst/>
                          <a:latin typeface="Calibri"/>
                        </a:rPr>
                        <a:t>Data (°C)</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Model </a:t>
                      </a:r>
                      <a:r>
                        <a:rPr lang="en-US" sz="1800" b="0" i="0" u="none" strike="noStrike" dirty="0" smtClean="0">
                          <a:solidFill>
                            <a:srgbClr val="000000"/>
                          </a:solidFill>
                          <a:effectLst/>
                          <a:latin typeface="Calibri"/>
                        </a:rPr>
                        <a:t>Time (sec)</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Model </a:t>
                      </a:r>
                      <a:r>
                        <a:rPr lang="en-US" sz="1800" b="0" i="0" u="none" strike="noStrike" dirty="0" smtClean="0">
                          <a:solidFill>
                            <a:srgbClr val="000000"/>
                          </a:solidFill>
                          <a:effectLst/>
                          <a:latin typeface="Calibri"/>
                        </a:rPr>
                        <a:t>Prediction (°C)</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Data Time </a:t>
                      </a:r>
                      <a:r>
                        <a:rPr lang="en-US" sz="1800" b="0" i="0" u="none" strike="noStrike" dirty="0" smtClean="0">
                          <a:solidFill>
                            <a:srgbClr val="000000"/>
                          </a:solidFill>
                          <a:effectLst/>
                          <a:latin typeface="Calibri"/>
                        </a:rPr>
                        <a:t>Points (sec)</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Model prediction at data time </a:t>
                      </a:r>
                      <a:r>
                        <a:rPr lang="en-US" sz="1800" b="0" i="0" u="none" strike="noStrike" dirty="0" smtClean="0">
                          <a:solidFill>
                            <a:srgbClr val="000000"/>
                          </a:solidFill>
                          <a:effectLst/>
                          <a:latin typeface="Calibri"/>
                        </a:rPr>
                        <a:t>points </a:t>
                      </a:r>
                      <a:br>
                        <a:rPr lang="en-US" sz="1800" b="0" i="0" u="none" strike="noStrike" dirty="0" smtClean="0">
                          <a:solidFill>
                            <a:srgbClr val="000000"/>
                          </a:solidFill>
                          <a:effectLst/>
                          <a:latin typeface="Calibri"/>
                        </a:rPr>
                      </a:br>
                      <a:r>
                        <a:rPr lang="en-US" sz="1800" b="0" i="0" u="none" strike="noStrike" dirty="0" smtClean="0">
                          <a:solidFill>
                            <a:srgbClr val="000000"/>
                          </a:solidFill>
                          <a:effectLst/>
                          <a:latin typeface="Calibri"/>
                        </a:rPr>
                        <a:t>(°C)</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3</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dirty="0">
                          <a:solidFill>
                            <a:srgbClr val="000000"/>
                          </a:solidFill>
                          <a:effectLst/>
                          <a:latin typeface="Calibri"/>
                        </a:rPr>
                        <a:t>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0.0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4.4</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endParaRPr lang="en-US" sz="1800"/>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4.4</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4</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a:solidFill>
                            <a:srgbClr val="000000"/>
                          </a:solidFill>
                          <a:effectLst/>
                          <a:latin typeface="Calibri"/>
                        </a:rPr>
                        <a:t>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1.0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5.5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endParaRPr lang="en-US" sz="1800"/>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5.0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5</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a:solidFill>
                            <a:srgbClr val="000000"/>
                          </a:solidFill>
                          <a:effectLst/>
                          <a:latin typeface="Calibri"/>
                        </a:rPr>
                        <a:t>10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2.0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20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6.7</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endParaRPr lang="en-US" sz="1800" dirty="0"/>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5.5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6</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a:solidFill>
                            <a:srgbClr val="000000"/>
                          </a:solidFill>
                          <a:effectLst/>
                          <a:latin typeface="Calibri"/>
                        </a:rPr>
                        <a:t>15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3.0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30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7.9</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endParaRPr lang="en-US" sz="1800"/>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15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6.1</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7</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a:solidFill>
                            <a:srgbClr val="000000"/>
                          </a:solidFill>
                          <a:effectLst/>
                          <a:latin typeface="Calibri"/>
                        </a:rPr>
                        <a:t>20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4.0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40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9.0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endParaRPr lang="en-US" sz="1800"/>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20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6.7</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8</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a:solidFill>
                            <a:srgbClr val="000000"/>
                          </a:solidFill>
                          <a:effectLst/>
                          <a:latin typeface="Calibri"/>
                        </a:rPr>
                        <a:t>25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4.9</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50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10.1</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endParaRPr lang="en-US" sz="1800"/>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25</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7.3</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r h="196740">
                <a:tc>
                  <a:txBody>
                    <a:bodyPr/>
                    <a:lstStyle/>
                    <a:p>
                      <a:pPr algn="ctr" fontAlgn="b"/>
                      <a:r>
                        <a:rPr lang="en-US" sz="1800" b="0" i="0" u="none" strike="noStrike" dirty="0" smtClean="0">
                          <a:solidFill>
                            <a:srgbClr val="000000"/>
                          </a:solidFill>
                          <a:effectLst/>
                          <a:latin typeface="Calibri"/>
                        </a:rPr>
                        <a:t>9</a:t>
                      </a:r>
                      <a:endParaRPr lang="en-US" sz="1800" b="0" i="0" u="none" strike="noStrike" dirty="0">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tx2">
                        <a:lumMod val="40000"/>
                        <a:lumOff val="60000"/>
                      </a:schemeClr>
                    </a:solidFill>
                  </a:tcPr>
                </a:tc>
                <a:tc>
                  <a:txBody>
                    <a:bodyPr/>
                    <a:lstStyle/>
                    <a:p>
                      <a:pPr algn="ctr" fontAlgn="b"/>
                      <a:r>
                        <a:rPr lang="en-US" sz="1800" b="0" i="0" u="none" strike="noStrike">
                          <a:solidFill>
                            <a:srgbClr val="000000"/>
                          </a:solidFill>
                          <a:effectLst/>
                          <a:latin typeface="Calibri"/>
                        </a:rPr>
                        <a:t>30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5.9</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endParaRPr lang="en-US" sz="1800" b="0" i="0" u="none" strike="noStrike">
                        <a:solidFill>
                          <a:srgbClr val="000000"/>
                        </a:solidFill>
                        <a:effectLst/>
                        <a:latin typeface="Calibri"/>
                      </a:endParaRP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60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a:rPr>
                        <a:t>11.1</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a:endParaRPr lang="en-US" sz="1800"/>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30</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a:rPr>
                        <a:t>7.9</a:t>
                      </a:r>
                    </a:p>
                  </a:txBody>
                  <a:tcPr marL="9525" marR="9525" marT="9525" marB="0" anchor="b">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tcPr>
                </a:tc>
              </a:tr>
            </a:tbl>
          </a:graphicData>
        </a:graphic>
      </p:graphicFrame>
      <p:sp>
        <p:nvSpPr>
          <p:cNvPr id="4" name="Slide Number Placeholder 3"/>
          <p:cNvSpPr>
            <a:spLocks noGrp="1"/>
          </p:cNvSpPr>
          <p:nvPr>
            <p:ph type="sldNum" sz="quarter" idx="12"/>
          </p:nvPr>
        </p:nvSpPr>
        <p:spPr/>
        <p:txBody>
          <a:bodyPr/>
          <a:lstStyle/>
          <a:p>
            <a:fld id="{6D12A7E3-FD50-4FEC-BF90-4D40D615D493}" type="slidenum">
              <a:rPr lang="en-US" smtClean="0"/>
              <a:pPr/>
              <a:t>19</a:t>
            </a:fld>
            <a:endParaRPr lang="en-US"/>
          </a:p>
        </p:txBody>
      </p:sp>
      <p:sp>
        <p:nvSpPr>
          <p:cNvPr id="6" name="Rectangle 5"/>
          <p:cNvSpPr/>
          <p:nvPr/>
        </p:nvSpPr>
        <p:spPr>
          <a:xfrm>
            <a:off x="188062" y="5591175"/>
            <a:ext cx="8714693" cy="923330"/>
          </a:xfrm>
          <a:prstGeom prst="rect">
            <a:avLst/>
          </a:prstGeom>
        </p:spPr>
        <p:txBody>
          <a:bodyPr wrap="none">
            <a:spAutoFit/>
          </a:bodyPr>
          <a:lstStyle/>
          <a:p>
            <a:r>
              <a:rPr lang="en-US" dirty="0"/>
              <a:t> </a:t>
            </a:r>
            <a:r>
              <a:rPr lang="en-US" dirty="0" smtClean="0"/>
              <a:t>Model prediction at data time </a:t>
            </a:r>
            <a:r>
              <a:rPr lang="en-US" dirty="0"/>
              <a:t>points </a:t>
            </a:r>
            <a:r>
              <a:rPr lang="en-US" dirty="0" smtClean="0"/>
              <a:t>=</a:t>
            </a:r>
          </a:p>
          <a:p>
            <a:r>
              <a:rPr lang="en-US" dirty="0" smtClean="0"/>
              <a:t>TREND(INDEX(</a:t>
            </a:r>
            <a:r>
              <a:rPr lang="en-US" dirty="0" err="1" smtClean="0"/>
              <a:t>model_ys,MATCH</a:t>
            </a:r>
            <a:r>
              <a:rPr lang="en-US" dirty="0" smtClean="0"/>
              <a:t>(G4,model_xs</a:t>
            </a:r>
            <a:r>
              <a:rPr lang="en-US" dirty="0"/>
              <a:t>)):INDEX(</a:t>
            </a:r>
            <a:r>
              <a:rPr lang="en-US" dirty="0" err="1"/>
              <a:t>model_ys,MATCH</a:t>
            </a:r>
            <a:r>
              <a:rPr lang="en-US" dirty="0"/>
              <a:t>(G4,model_xs)+1</a:t>
            </a:r>
            <a:r>
              <a:rPr lang="en-US" dirty="0" smtClean="0"/>
              <a:t>),</a:t>
            </a:r>
          </a:p>
          <a:p>
            <a:r>
              <a:rPr lang="en-US" dirty="0" smtClean="0"/>
              <a:t>INDEX(</a:t>
            </a:r>
            <a:r>
              <a:rPr lang="en-US" dirty="0" err="1" smtClean="0"/>
              <a:t>model_xs,MATCH</a:t>
            </a:r>
            <a:r>
              <a:rPr lang="en-US" dirty="0" smtClean="0"/>
              <a:t>(G4,model_xs</a:t>
            </a:r>
            <a:r>
              <a:rPr lang="en-US" dirty="0"/>
              <a:t>)):INDEX(</a:t>
            </a:r>
            <a:r>
              <a:rPr lang="en-US" dirty="0" err="1"/>
              <a:t>model_xs,MATCH</a:t>
            </a:r>
            <a:r>
              <a:rPr lang="en-US" dirty="0"/>
              <a:t>(G4,model_xs)+1),G4)</a:t>
            </a:r>
          </a:p>
        </p:txBody>
      </p:sp>
      <p:sp>
        <p:nvSpPr>
          <p:cNvPr id="3" name="Oval 2"/>
          <p:cNvSpPr/>
          <p:nvPr/>
        </p:nvSpPr>
        <p:spPr>
          <a:xfrm>
            <a:off x="3358753" y="3428998"/>
            <a:ext cx="838200" cy="20288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4250531" y="3428999"/>
            <a:ext cx="838200" cy="20288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a:stCxn id="7" idx="0"/>
            <a:endCxn id="10" idx="1"/>
          </p:cNvCxnSpPr>
          <p:nvPr/>
        </p:nvCxnSpPr>
        <p:spPr>
          <a:xfrm flipV="1">
            <a:off x="4669631" y="1750456"/>
            <a:ext cx="521494" cy="1678543"/>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5191125" y="1565790"/>
            <a:ext cx="1495425" cy="369332"/>
          </a:xfrm>
          <a:prstGeom prst="rect">
            <a:avLst/>
          </a:prstGeom>
          <a:noFill/>
          <a:ln w="19050">
            <a:solidFill>
              <a:srgbClr val="FF0000"/>
            </a:solidFill>
          </a:ln>
        </p:spPr>
        <p:txBody>
          <a:bodyPr wrap="square" rtlCol="0">
            <a:spAutoFit/>
          </a:bodyPr>
          <a:lstStyle/>
          <a:p>
            <a:r>
              <a:rPr lang="en-US" dirty="0" err="1" smtClean="0"/>
              <a:t>Model_ys</a:t>
            </a:r>
            <a:endParaRPr lang="en-US" dirty="0"/>
          </a:p>
        </p:txBody>
      </p:sp>
      <p:cxnSp>
        <p:nvCxnSpPr>
          <p:cNvPr id="12" name="Straight Connector 11"/>
          <p:cNvCxnSpPr>
            <a:stCxn id="3" idx="0"/>
            <a:endCxn id="13" idx="1"/>
          </p:cNvCxnSpPr>
          <p:nvPr/>
        </p:nvCxnSpPr>
        <p:spPr>
          <a:xfrm flipV="1">
            <a:off x="3777853" y="1543049"/>
            <a:ext cx="72628" cy="1885949"/>
          </a:xfrm>
          <a:prstGeom prst="line">
            <a:avLst/>
          </a:prstGeom>
          <a:ln w="1905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3850481" y="1358383"/>
            <a:ext cx="1238250" cy="369332"/>
          </a:xfrm>
          <a:prstGeom prst="rect">
            <a:avLst/>
          </a:prstGeom>
          <a:noFill/>
          <a:ln w="19050">
            <a:solidFill>
              <a:srgbClr val="FF0000"/>
            </a:solidFill>
          </a:ln>
        </p:spPr>
        <p:txBody>
          <a:bodyPr wrap="square" rtlCol="0">
            <a:spAutoFit/>
          </a:bodyPr>
          <a:lstStyle/>
          <a:p>
            <a:r>
              <a:rPr lang="en-US" dirty="0" err="1" smtClean="0"/>
              <a:t>Model_xs</a:t>
            </a:r>
            <a:endParaRPr lang="en-US" dirty="0"/>
          </a:p>
        </p:txBody>
      </p:sp>
    </p:spTree>
    <p:extLst>
      <p:ext uri="{BB962C8B-B14F-4D97-AF65-F5344CB8AC3E}">
        <p14:creationId xmlns:p14="http://schemas.microsoft.com/office/powerpoint/2010/main" val="31121179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TREND Function Explanation</a:t>
            </a:r>
            <a:endParaRPr lang="en-US" sz="2800" b="1"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20</a:t>
            </a:fld>
            <a:endParaRPr lang="en-US"/>
          </a:p>
        </p:txBody>
      </p:sp>
      <p:sp>
        <p:nvSpPr>
          <p:cNvPr id="5" name="Rectangle 4"/>
          <p:cNvSpPr/>
          <p:nvPr/>
        </p:nvSpPr>
        <p:spPr>
          <a:xfrm>
            <a:off x="85725" y="1628776"/>
            <a:ext cx="8877300" cy="1754326"/>
          </a:xfrm>
          <a:prstGeom prst="rect">
            <a:avLst/>
          </a:prstGeom>
        </p:spPr>
        <p:txBody>
          <a:bodyPr wrap="square">
            <a:spAutoFit/>
          </a:bodyPr>
          <a:lstStyle/>
          <a:p>
            <a:r>
              <a:rPr lang="en-US" dirty="0"/>
              <a:t>TREND(</a:t>
            </a:r>
            <a:r>
              <a:rPr lang="en-US" dirty="0">
                <a:solidFill>
                  <a:srgbClr val="0070C0"/>
                </a:solidFill>
              </a:rPr>
              <a:t>INDEX(</a:t>
            </a:r>
            <a:r>
              <a:rPr lang="en-US" dirty="0" err="1">
                <a:solidFill>
                  <a:srgbClr val="0070C0"/>
                </a:solidFill>
              </a:rPr>
              <a:t>model_ys,MATCH</a:t>
            </a:r>
            <a:r>
              <a:rPr lang="en-US" dirty="0">
                <a:solidFill>
                  <a:srgbClr val="0070C0"/>
                </a:solidFill>
              </a:rPr>
              <a:t>(G4,model_xs)):INDEX(</a:t>
            </a:r>
            <a:r>
              <a:rPr lang="en-US" dirty="0" err="1">
                <a:solidFill>
                  <a:srgbClr val="0070C0"/>
                </a:solidFill>
              </a:rPr>
              <a:t>model_ys,MATCH</a:t>
            </a:r>
            <a:r>
              <a:rPr lang="en-US" dirty="0">
                <a:solidFill>
                  <a:srgbClr val="0070C0"/>
                </a:solidFill>
              </a:rPr>
              <a:t>(G4,model_xs)+1</a:t>
            </a:r>
            <a:r>
              <a:rPr lang="en-US" dirty="0" smtClean="0">
                <a:solidFill>
                  <a:srgbClr val="0070C0"/>
                </a:solidFill>
              </a:rPr>
              <a:t>)</a:t>
            </a:r>
            <a:r>
              <a:rPr lang="en-US" dirty="0" smtClean="0"/>
              <a:t>,</a:t>
            </a:r>
          </a:p>
          <a:p>
            <a:endParaRPr lang="en-US" dirty="0"/>
          </a:p>
          <a:p>
            <a:endParaRPr lang="en-US" dirty="0" smtClean="0"/>
          </a:p>
          <a:p>
            <a:endParaRPr lang="en-US" dirty="0"/>
          </a:p>
          <a:p>
            <a:endParaRPr lang="en-US" dirty="0"/>
          </a:p>
          <a:p>
            <a:r>
              <a:rPr lang="en-US" dirty="0">
                <a:solidFill>
                  <a:srgbClr val="FF0000"/>
                </a:solidFill>
              </a:rPr>
              <a:t>INDEX(</a:t>
            </a:r>
            <a:r>
              <a:rPr lang="en-US" dirty="0" err="1">
                <a:solidFill>
                  <a:srgbClr val="FF0000"/>
                </a:solidFill>
              </a:rPr>
              <a:t>model_xs,MATCH</a:t>
            </a:r>
            <a:r>
              <a:rPr lang="en-US" dirty="0">
                <a:solidFill>
                  <a:srgbClr val="FF0000"/>
                </a:solidFill>
              </a:rPr>
              <a:t>(G4,model_xs)):INDEX(</a:t>
            </a:r>
            <a:r>
              <a:rPr lang="en-US" dirty="0" err="1">
                <a:solidFill>
                  <a:srgbClr val="FF0000"/>
                </a:solidFill>
              </a:rPr>
              <a:t>model_xs,MATCH</a:t>
            </a:r>
            <a:r>
              <a:rPr lang="en-US" dirty="0">
                <a:solidFill>
                  <a:srgbClr val="FF0000"/>
                </a:solidFill>
              </a:rPr>
              <a:t>(G4,model_xs)+1)</a:t>
            </a:r>
            <a:r>
              <a:rPr lang="en-US" dirty="0"/>
              <a:t>,G4)</a:t>
            </a:r>
          </a:p>
        </p:txBody>
      </p:sp>
      <p:sp>
        <p:nvSpPr>
          <p:cNvPr id="6" name="Left Brace 5"/>
          <p:cNvSpPr/>
          <p:nvPr/>
        </p:nvSpPr>
        <p:spPr>
          <a:xfrm rot="16200000">
            <a:off x="4449249" y="-1687001"/>
            <a:ext cx="488393" cy="7700964"/>
          </a:xfrm>
          <a:prstGeom prst="leftBrace">
            <a:avLst>
              <a:gd name="adj1" fmla="val 8333"/>
              <a:gd name="adj2" fmla="val 4868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p:cNvSpPr txBox="1"/>
          <p:nvPr/>
        </p:nvSpPr>
        <p:spPr>
          <a:xfrm>
            <a:off x="3069410" y="2407678"/>
            <a:ext cx="3248069" cy="369332"/>
          </a:xfrm>
          <a:prstGeom prst="rect">
            <a:avLst/>
          </a:prstGeom>
          <a:noFill/>
        </p:spPr>
        <p:txBody>
          <a:bodyPr wrap="none" rtlCol="0">
            <a:spAutoFit/>
          </a:bodyPr>
          <a:lstStyle/>
          <a:p>
            <a:r>
              <a:rPr lang="en-US" dirty="0" smtClean="0"/>
              <a:t>Known model y’s (temperatures)</a:t>
            </a:r>
            <a:endParaRPr lang="en-US" dirty="0"/>
          </a:p>
        </p:txBody>
      </p:sp>
      <p:sp>
        <p:nvSpPr>
          <p:cNvPr id="8" name="Left Brace 7"/>
          <p:cNvSpPr/>
          <p:nvPr/>
        </p:nvSpPr>
        <p:spPr>
          <a:xfrm rot="16200000">
            <a:off x="3783808" y="-330997"/>
            <a:ext cx="452437" cy="7677152"/>
          </a:xfrm>
          <a:prstGeom prst="leftBrace">
            <a:avLst>
              <a:gd name="adj1" fmla="val 8333"/>
              <a:gd name="adj2" fmla="val 4868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TextBox 8"/>
          <p:cNvSpPr txBox="1"/>
          <p:nvPr/>
        </p:nvSpPr>
        <p:spPr>
          <a:xfrm>
            <a:off x="2402682" y="3733798"/>
            <a:ext cx="3031086" cy="369332"/>
          </a:xfrm>
          <a:prstGeom prst="rect">
            <a:avLst/>
          </a:prstGeom>
          <a:noFill/>
        </p:spPr>
        <p:txBody>
          <a:bodyPr wrap="none" rtlCol="0">
            <a:spAutoFit/>
          </a:bodyPr>
          <a:lstStyle/>
          <a:p>
            <a:r>
              <a:rPr lang="en-US" dirty="0" smtClean="0"/>
              <a:t>Known model x’s (time points)</a:t>
            </a:r>
            <a:endParaRPr lang="en-US" dirty="0"/>
          </a:p>
        </p:txBody>
      </p:sp>
      <p:sp>
        <p:nvSpPr>
          <p:cNvPr id="10" name="Left Brace 9"/>
          <p:cNvSpPr/>
          <p:nvPr/>
        </p:nvSpPr>
        <p:spPr>
          <a:xfrm rot="16200000">
            <a:off x="7900990" y="3244570"/>
            <a:ext cx="452437" cy="557212"/>
          </a:xfrm>
          <a:prstGeom prst="leftBrace">
            <a:avLst>
              <a:gd name="adj1" fmla="val 8333"/>
              <a:gd name="adj2" fmla="val 48682"/>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TextBox 10"/>
          <p:cNvSpPr txBox="1"/>
          <p:nvPr/>
        </p:nvSpPr>
        <p:spPr>
          <a:xfrm>
            <a:off x="7198202" y="3773249"/>
            <a:ext cx="1649169" cy="369332"/>
          </a:xfrm>
          <a:prstGeom prst="rect">
            <a:avLst/>
          </a:prstGeom>
          <a:noFill/>
        </p:spPr>
        <p:txBody>
          <a:bodyPr wrap="none" rtlCol="0">
            <a:spAutoFit/>
          </a:bodyPr>
          <a:lstStyle/>
          <a:p>
            <a:r>
              <a:rPr lang="en-US" dirty="0" smtClean="0"/>
              <a:t>Data time point</a:t>
            </a:r>
            <a:endParaRPr lang="en-US" dirty="0"/>
          </a:p>
        </p:txBody>
      </p:sp>
      <p:sp>
        <p:nvSpPr>
          <p:cNvPr id="3" name="TextBox 2"/>
          <p:cNvSpPr txBox="1"/>
          <p:nvPr/>
        </p:nvSpPr>
        <p:spPr>
          <a:xfrm>
            <a:off x="2052083" y="5241851"/>
            <a:ext cx="5699051" cy="646331"/>
          </a:xfrm>
          <a:prstGeom prst="rect">
            <a:avLst/>
          </a:prstGeom>
          <a:noFill/>
        </p:spPr>
        <p:txBody>
          <a:bodyPr wrap="square" rtlCol="0">
            <a:spAutoFit/>
          </a:bodyPr>
          <a:lstStyle/>
          <a:p>
            <a:r>
              <a:rPr lang="en-US" dirty="0" smtClean="0"/>
              <a:t>Note: </a:t>
            </a:r>
            <a:r>
              <a:rPr lang="en-US" dirty="0" err="1" smtClean="0"/>
              <a:t>model_xs</a:t>
            </a:r>
            <a:r>
              <a:rPr lang="en-US" dirty="0" smtClean="0"/>
              <a:t> is defined name for D3:D9, and model_ys is defined name for E3:E9 as in previous slide </a:t>
            </a:r>
            <a:endParaRPr lang="en-US" dirty="0"/>
          </a:p>
        </p:txBody>
      </p:sp>
    </p:spTree>
    <p:extLst>
      <p:ext uri="{BB962C8B-B14F-4D97-AF65-F5344CB8AC3E}">
        <p14:creationId xmlns:p14="http://schemas.microsoft.com/office/powerpoint/2010/main" val="30209724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TREND Function Y Argument</a:t>
            </a:r>
            <a:endParaRPr lang="en-US" sz="2800" b="1"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21</a:t>
            </a:fld>
            <a:endParaRPr lang="en-US"/>
          </a:p>
        </p:txBody>
      </p:sp>
      <p:sp>
        <p:nvSpPr>
          <p:cNvPr id="5" name="Rectangle 4"/>
          <p:cNvSpPr/>
          <p:nvPr/>
        </p:nvSpPr>
        <p:spPr>
          <a:xfrm>
            <a:off x="314323" y="1965068"/>
            <a:ext cx="8677275" cy="369332"/>
          </a:xfrm>
          <a:prstGeom prst="rect">
            <a:avLst/>
          </a:prstGeom>
        </p:spPr>
        <p:txBody>
          <a:bodyPr wrap="square">
            <a:spAutoFit/>
          </a:bodyPr>
          <a:lstStyle/>
          <a:p>
            <a:r>
              <a:rPr lang="en-US" dirty="0">
                <a:solidFill>
                  <a:srgbClr val="0070C0"/>
                </a:solidFill>
              </a:rPr>
              <a:t>INDEX(</a:t>
            </a:r>
            <a:r>
              <a:rPr lang="en-US" dirty="0" err="1">
                <a:solidFill>
                  <a:srgbClr val="0070C0"/>
                </a:solidFill>
              </a:rPr>
              <a:t>model_ys,</a:t>
            </a:r>
            <a:r>
              <a:rPr lang="en-US" u="sng" dirty="0" err="1">
                <a:solidFill>
                  <a:srgbClr val="0070C0"/>
                </a:solidFill>
              </a:rPr>
              <a:t>MATCH</a:t>
            </a:r>
            <a:r>
              <a:rPr lang="en-US" u="sng" dirty="0">
                <a:solidFill>
                  <a:srgbClr val="0070C0"/>
                </a:solidFill>
              </a:rPr>
              <a:t>(G4,model_xs)</a:t>
            </a:r>
            <a:r>
              <a:rPr lang="en-US" dirty="0">
                <a:solidFill>
                  <a:srgbClr val="0070C0"/>
                </a:solidFill>
              </a:rPr>
              <a:t>)</a:t>
            </a:r>
            <a:r>
              <a:rPr lang="en-US" dirty="0"/>
              <a:t>:</a:t>
            </a:r>
            <a:r>
              <a:rPr lang="en-US" dirty="0">
                <a:solidFill>
                  <a:srgbClr val="00B050"/>
                </a:solidFill>
              </a:rPr>
              <a:t>INDEX(</a:t>
            </a:r>
            <a:r>
              <a:rPr lang="en-US" dirty="0" err="1">
                <a:solidFill>
                  <a:srgbClr val="00B050"/>
                </a:solidFill>
              </a:rPr>
              <a:t>model_ys,</a:t>
            </a:r>
            <a:r>
              <a:rPr lang="en-US" u="sng" dirty="0" err="1">
                <a:solidFill>
                  <a:srgbClr val="00B050"/>
                </a:solidFill>
              </a:rPr>
              <a:t>MATCH</a:t>
            </a:r>
            <a:r>
              <a:rPr lang="en-US" u="sng" dirty="0">
                <a:solidFill>
                  <a:srgbClr val="00B050"/>
                </a:solidFill>
              </a:rPr>
              <a:t>(G4,model_xs)</a:t>
            </a:r>
            <a:r>
              <a:rPr lang="en-US" dirty="0">
                <a:solidFill>
                  <a:srgbClr val="00B050"/>
                </a:solidFill>
              </a:rPr>
              <a:t>+1</a:t>
            </a:r>
            <a:r>
              <a:rPr lang="en-US" dirty="0" smtClean="0">
                <a:solidFill>
                  <a:srgbClr val="00B050"/>
                </a:solidFill>
              </a:rPr>
              <a:t>)</a:t>
            </a:r>
            <a:endParaRPr lang="en-US" dirty="0">
              <a:solidFill>
                <a:srgbClr val="00B050"/>
              </a:solidFill>
            </a:endParaRPr>
          </a:p>
        </p:txBody>
      </p:sp>
      <p:sp>
        <p:nvSpPr>
          <p:cNvPr id="6" name="Left Brace 5"/>
          <p:cNvSpPr/>
          <p:nvPr/>
        </p:nvSpPr>
        <p:spPr>
          <a:xfrm rot="16200000">
            <a:off x="2912883" y="1488444"/>
            <a:ext cx="289287" cy="1981197"/>
          </a:xfrm>
          <a:prstGeom prst="leftBrace">
            <a:avLst>
              <a:gd name="adj1" fmla="val 8333"/>
              <a:gd name="adj2" fmla="val 4964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p:cNvSpPr txBox="1"/>
          <p:nvPr/>
        </p:nvSpPr>
        <p:spPr>
          <a:xfrm>
            <a:off x="1314447" y="2623685"/>
            <a:ext cx="6677026" cy="369332"/>
          </a:xfrm>
          <a:prstGeom prst="rect">
            <a:avLst/>
          </a:prstGeom>
          <a:noFill/>
        </p:spPr>
        <p:txBody>
          <a:bodyPr wrap="square" rtlCol="0">
            <a:spAutoFit/>
          </a:bodyPr>
          <a:lstStyle/>
          <a:p>
            <a:pPr algn="ctr"/>
            <a:r>
              <a:rPr lang="en-US" dirty="0" smtClean="0"/>
              <a:t>Find position of data time point in model time point array</a:t>
            </a:r>
            <a:endParaRPr lang="en-US" dirty="0"/>
          </a:p>
        </p:txBody>
      </p:sp>
      <p:sp>
        <p:nvSpPr>
          <p:cNvPr id="8" name="Left Brace 7"/>
          <p:cNvSpPr/>
          <p:nvPr/>
        </p:nvSpPr>
        <p:spPr>
          <a:xfrm rot="16200000">
            <a:off x="6608583" y="1488443"/>
            <a:ext cx="289287" cy="1981197"/>
          </a:xfrm>
          <a:prstGeom prst="leftBrace">
            <a:avLst>
              <a:gd name="adj1" fmla="val 8333"/>
              <a:gd name="adj2" fmla="val 4964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Left Brace 8"/>
          <p:cNvSpPr/>
          <p:nvPr/>
        </p:nvSpPr>
        <p:spPr>
          <a:xfrm rot="16200000">
            <a:off x="1922978" y="1460563"/>
            <a:ext cx="487919" cy="3552825"/>
          </a:xfrm>
          <a:prstGeom prst="leftBrace">
            <a:avLst>
              <a:gd name="adj1" fmla="val 8333"/>
              <a:gd name="adj2" fmla="val 4964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TextBox 9"/>
          <p:cNvSpPr txBox="1"/>
          <p:nvPr/>
        </p:nvSpPr>
        <p:spPr>
          <a:xfrm>
            <a:off x="76200" y="3480935"/>
            <a:ext cx="4114800" cy="646331"/>
          </a:xfrm>
          <a:prstGeom prst="rect">
            <a:avLst/>
          </a:prstGeom>
          <a:noFill/>
        </p:spPr>
        <p:txBody>
          <a:bodyPr wrap="square" rtlCol="0">
            <a:spAutoFit/>
          </a:bodyPr>
          <a:lstStyle/>
          <a:p>
            <a:pPr algn="ctr"/>
            <a:r>
              <a:rPr lang="en-US" dirty="0" smtClean="0"/>
              <a:t>Y (temperature) value from model at model time closest to first data time point</a:t>
            </a:r>
            <a:endParaRPr lang="en-US" dirty="0"/>
          </a:p>
        </p:txBody>
      </p:sp>
      <p:sp>
        <p:nvSpPr>
          <p:cNvPr id="11" name="Left Brace 10"/>
          <p:cNvSpPr/>
          <p:nvPr/>
        </p:nvSpPr>
        <p:spPr>
          <a:xfrm rot="16200000">
            <a:off x="5803345" y="1656895"/>
            <a:ext cx="1242539" cy="3914776"/>
          </a:xfrm>
          <a:prstGeom prst="leftBrace">
            <a:avLst>
              <a:gd name="adj1" fmla="val 8333"/>
              <a:gd name="adj2" fmla="val 4988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TextBox 11"/>
          <p:cNvSpPr txBox="1"/>
          <p:nvPr/>
        </p:nvSpPr>
        <p:spPr>
          <a:xfrm>
            <a:off x="3943351" y="4235553"/>
            <a:ext cx="4967288" cy="646331"/>
          </a:xfrm>
          <a:prstGeom prst="rect">
            <a:avLst/>
          </a:prstGeom>
          <a:noFill/>
        </p:spPr>
        <p:txBody>
          <a:bodyPr wrap="square" rtlCol="0">
            <a:spAutoFit/>
          </a:bodyPr>
          <a:lstStyle/>
          <a:p>
            <a:pPr algn="ctr"/>
            <a:r>
              <a:rPr lang="en-US" dirty="0" smtClean="0"/>
              <a:t>Y (temperature) value from model at next model time point</a:t>
            </a:r>
            <a:endParaRPr lang="en-US" dirty="0"/>
          </a:p>
        </p:txBody>
      </p:sp>
    </p:spTree>
    <p:extLst>
      <p:ext uri="{BB962C8B-B14F-4D97-AF65-F5344CB8AC3E}">
        <p14:creationId xmlns:p14="http://schemas.microsoft.com/office/powerpoint/2010/main" val="67238401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TREND Function X Argument</a:t>
            </a:r>
            <a:endParaRPr lang="en-US" sz="2800" b="1"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22</a:t>
            </a:fld>
            <a:endParaRPr lang="en-US"/>
          </a:p>
        </p:txBody>
      </p:sp>
      <p:sp>
        <p:nvSpPr>
          <p:cNvPr id="5" name="Rectangle 4"/>
          <p:cNvSpPr/>
          <p:nvPr/>
        </p:nvSpPr>
        <p:spPr>
          <a:xfrm>
            <a:off x="314323" y="1965068"/>
            <a:ext cx="8677275" cy="369332"/>
          </a:xfrm>
          <a:prstGeom prst="rect">
            <a:avLst/>
          </a:prstGeom>
        </p:spPr>
        <p:txBody>
          <a:bodyPr wrap="square">
            <a:spAutoFit/>
          </a:bodyPr>
          <a:lstStyle/>
          <a:p>
            <a:r>
              <a:rPr lang="en-US" dirty="0">
                <a:solidFill>
                  <a:srgbClr val="0070C0"/>
                </a:solidFill>
              </a:rPr>
              <a:t>INDEX(</a:t>
            </a:r>
            <a:r>
              <a:rPr lang="en-US" dirty="0" err="1">
                <a:solidFill>
                  <a:srgbClr val="0070C0"/>
                </a:solidFill>
              </a:rPr>
              <a:t>model_xs,</a:t>
            </a:r>
            <a:r>
              <a:rPr lang="en-US" u="sng" dirty="0" err="1">
                <a:solidFill>
                  <a:srgbClr val="0070C0"/>
                </a:solidFill>
              </a:rPr>
              <a:t>MATCH</a:t>
            </a:r>
            <a:r>
              <a:rPr lang="en-US" u="sng" dirty="0">
                <a:solidFill>
                  <a:srgbClr val="0070C0"/>
                </a:solidFill>
              </a:rPr>
              <a:t>(G4,model_xs)</a:t>
            </a:r>
            <a:r>
              <a:rPr lang="en-US" dirty="0">
                <a:solidFill>
                  <a:srgbClr val="0070C0"/>
                </a:solidFill>
              </a:rPr>
              <a:t>)</a:t>
            </a:r>
            <a:r>
              <a:rPr lang="en-US" dirty="0"/>
              <a:t>:</a:t>
            </a:r>
            <a:r>
              <a:rPr lang="en-US" dirty="0">
                <a:solidFill>
                  <a:srgbClr val="00B050"/>
                </a:solidFill>
              </a:rPr>
              <a:t>INDEX(</a:t>
            </a:r>
            <a:r>
              <a:rPr lang="en-US" dirty="0" err="1">
                <a:solidFill>
                  <a:srgbClr val="00B050"/>
                </a:solidFill>
              </a:rPr>
              <a:t>model_xs,</a:t>
            </a:r>
            <a:r>
              <a:rPr lang="en-US" u="sng" dirty="0" err="1">
                <a:solidFill>
                  <a:srgbClr val="00B050"/>
                </a:solidFill>
              </a:rPr>
              <a:t>MATCH</a:t>
            </a:r>
            <a:r>
              <a:rPr lang="en-US" u="sng" dirty="0">
                <a:solidFill>
                  <a:srgbClr val="00B050"/>
                </a:solidFill>
              </a:rPr>
              <a:t>(G4,model_xs)</a:t>
            </a:r>
            <a:r>
              <a:rPr lang="en-US" dirty="0">
                <a:solidFill>
                  <a:srgbClr val="00B050"/>
                </a:solidFill>
              </a:rPr>
              <a:t>+1</a:t>
            </a:r>
            <a:r>
              <a:rPr lang="en-US" dirty="0" smtClean="0">
                <a:solidFill>
                  <a:srgbClr val="00B050"/>
                </a:solidFill>
              </a:rPr>
              <a:t>)</a:t>
            </a:r>
            <a:endParaRPr lang="en-US" dirty="0">
              <a:solidFill>
                <a:srgbClr val="00B050"/>
              </a:solidFill>
            </a:endParaRPr>
          </a:p>
        </p:txBody>
      </p:sp>
      <p:sp>
        <p:nvSpPr>
          <p:cNvPr id="6" name="Left Brace 5"/>
          <p:cNvSpPr/>
          <p:nvPr/>
        </p:nvSpPr>
        <p:spPr>
          <a:xfrm rot="16200000">
            <a:off x="2912883" y="1488444"/>
            <a:ext cx="289287" cy="1981197"/>
          </a:xfrm>
          <a:prstGeom prst="leftBrace">
            <a:avLst>
              <a:gd name="adj1" fmla="val 8333"/>
              <a:gd name="adj2" fmla="val 4964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 name="TextBox 6"/>
          <p:cNvSpPr txBox="1"/>
          <p:nvPr/>
        </p:nvSpPr>
        <p:spPr>
          <a:xfrm>
            <a:off x="1314447" y="2623685"/>
            <a:ext cx="6677026" cy="369332"/>
          </a:xfrm>
          <a:prstGeom prst="rect">
            <a:avLst/>
          </a:prstGeom>
          <a:noFill/>
        </p:spPr>
        <p:txBody>
          <a:bodyPr wrap="square" rtlCol="0">
            <a:spAutoFit/>
          </a:bodyPr>
          <a:lstStyle/>
          <a:p>
            <a:pPr algn="ctr"/>
            <a:r>
              <a:rPr lang="en-US" dirty="0" smtClean="0"/>
              <a:t>Find position of data time point in model time point array</a:t>
            </a:r>
            <a:endParaRPr lang="en-US" dirty="0"/>
          </a:p>
        </p:txBody>
      </p:sp>
      <p:sp>
        <p:nvSpPr>
          <p:cNvPr id="8" name="Left Brace 7"/>
          <p:cNvSpPr/>
          <p:nvPr/>
        </p:nvSpPr>
        <p:spPr>
          <a:xfrm rot="16200000">
            <a:off x="6608583" y="1488443"/>
            <a:ext cx="289287" cy="1981197"/>
          </a:xfrm>
          <a:prstGeom prst="leftBrace">
            <a:avLst>
              <a:gd name="adj1" fmla="val 8333"/>
              <a:gd name="adj2" fmla="val 4964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Left Brace 8"/>
          <p:cNvSpPr/>
          <p:nvPr/>
        </p:nvSpPr>
        <p:spPr>
          <a:xfrm rot="16200000">
            <a:off x="1922978" y="1460563"/>
            <a:ext cx="487919" cy="3552825"/>
          </a:xfrm>
          <a:prstGeom prst="leftBrace">
            <a:avLst>
              <a:gd name="adj1" fmla="val 8333"/>
              <a:gd name="adj2" fmla="val 49644"/>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0" name="TextBox 9"/>
          <p:cNvSpPr txBox="1"/>
          <p:nvPr/>
        </p:nvSpPr>
        <p:spPr>
          <a:xfrm>
            <a:off x="76200" y="3480935"/>
            <a:ext cx="3971925" cy="643390"/>
          </a:xfrm>
          <a:prstGeom prst="rect">
            <a:avLst/>
          </a:prstGeom>
          <a:noFill/>
        </p:spPr>
        <p:txBody>
          <a:bodyPr wrap="square" rtlCol="0">
            <a:spAutoFit/>
          </a:bodyPr>
          <a:lstStyle/>
          <a:p>
            <a:pPr algn="ctr"/>
            <a:r>
              <a:rPr lang="en-US" dirty="0" smtClean="0"/>
              <a:t>Closest X (time) value from model lower than data time point</a:t>
            </a:r>
            <a:endParaRPr lang="en-US" dirty="0"/>
          </a:p>
        </p:txBody>
      </p:sp>
      <p:sp>
        <p:nvSpPr>
          <p:cNvPr id="11" name="Left Brace 10"/>
          <p:cNvSpPr/>
          <p:nvPr/>
        </p:nvSpPr>
        <p:spPr>
          <a:xfrm rot="16200000">
            <a:off x="5803345" y="1656895"/>
            <a:ext cx="1242539" cy="3914776"/>
          </a:xfrm>
          <a:prstGeom prst="leftBrace">
            <a:avLst>
              <a:gd name="adj1" fmla="val 8333"/>
              <a:gd name="adj2" fmla="val 4988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TextBox 11"/>
          <p:cNvSpPr txBox="1"/>
          <p:nvPr/>
        </p:nvSpPr>
        <p:spPr>
          <a:xfrm>
            <a:off x="3943351" y="4235553"/>
            <a:ext cx="4967288" cy="369332"/>
          </a:xfrm>
          <a:prstGeom prst="rect">
            <a:avLst/>
          </a:prstGeom>
          <a:noFill/>
        </p:spPr>
        <p:txBody>
          <a:bodyPr wrap="square" rtlCol="0">
            <a:spAutoFit/>
          </a:bodyPr>
          <a:lstStyle/>
          <a:p>
            <a:pPr algn="ctr"/>
            <a:r>
              <a:rPr lang="en-US" dirty="0" smtClean="0"/>
              <a:t>Next higher X </a:t>
            </a:r>
            <a:r>
              <a:rPr lang="en-US" dirty="0"/>
              <a:t>(time) </a:t>
            </a:r>
            <a:r>
              <a:rPr lang="en-US" dirty="0" smtClean="0"/>
              <a:t>value from model</a:t>
            </a:r>
            <a:endParaRPr lang="en-US" dirty="0"/>
          </a:p>
        </p:txBody>
      </p:sp>
    </p:spTree>
    <p:extLst>
      <p:ext uri="{BB962C8B-B14F-4D97-AF65-F5344CB8AC3E}">
        <p14:creationId xmlns:p14="http://schemas.microsoft.com/office/powerpoint/2010/main" val="68563831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Multiple Data Sets</a:t>
            </a:r>
            <a:endParaRPr lang="en-US" sz="2800" b="1" dirty="0"/>
          </a:p>
        </p:txBody>
      </p:sp>
      <p:sp>
        <p:nvSpPr>
          <p:cNvPr id="3" name="Content Placeholder 2"/>
          <p:cNvSpPr>
            <a:spLocks noGrp="1"/>
          </p:cNvSpPr>
          <p:nvPr>
            <p:ph idx="1"/>
          </p:nvPr>
        </p:nvSpPr>
        <p:spPr/>
        <p:txBody>
          <a:bodyPr>
            <a:noAutofit/>
          </a:bodyPr>
          <a:lstStyle/>
          <a:p>
            <a:r>
              <a:rPr lang="en-US" sz="2800" dirty="0"/>
              <a:t>S</a:t>
            </a:r>
            <a:r>
              <a:rPr lang="en-US" sz="2800" dirty="0" smtClean="0"/>
              <a:t>everal </a:t>
            </a:r>
            <a:r>
              <a:rPr lang="en-US" sz="2800" dirty="0"/>
              <a:t>data </a:t>
            </a:r>
            <a:r>
              <a:rPr lang="en-US" sz="2800" dirty="0" smtClean="0"/>
              <a:t>sets may be used to correlate a model: multiple thermal sensors or multiple case runs.</a:t>
            </a:r>
          </a:p>
          <a:p>
            <a:endParaRPr lang="en-US" sz="2800" dirty="0" smtClean="0"/>
          </a:p>
          <a:p>
            <a:r>
              <a:rPr lang="en-US" sz="2800" dirty="0" smtClean="0"/>
              <a:t>Normally, the measure of model correlation used, such as RMS error, can be averaged across all the data sets to yield one single value that represents the model quality in that version. </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23</a:t>
            </a:fld>
            <a:endParaRPr lang="en-US"/>
          </a:p>
        </p:txBody>
      </p:sp>
    </p:spTree>
    <p:extLst>
      <p:ext uri="{BB962C8B-B14F-4D97-AF65-F5344CB8AC3E}">
        <p14:creationId xmlns:p14="http://schemas.microsoft.com/office/powerpoint/2010/main" val="37735938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D12A7E3-FD50-4FEC-BF90-4D40D615D493}" type="slidenum">
              <a:rPr lang="en-US" smtClean="0"/>
              <a:pPr/>
              <a:t>24</a:t>
            </a:fld>
            <a:endParaRPr lang="en-US"/>
          </a:p>
        </p:txBody>
      </p:sp>
      <p:pic>
        <p:nvPicPr>
          <p:cNvPr id="5" name="Picture 4" descr="MRO_Aerobrak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0208" y="1241728"/>
            <a:ext cx="6783572" cy="518660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457200" y="274638"/>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t>Example:  Mars Reconnaissance Orbiter (MRO) </a:t>
            </a:r>
            <a:r>
              <a:rPr lang="en-US" sz="2800" b="1" dirty="0" err="1" smtClean="0"/>
              <a:t>Aerobraking</a:t>
            </a:r>
            <a:endParaRPr lang="en-US" sz="2800" b="1" dirty="0"/>
          </a:p>
        </p:txBody>
      </p:sp>
    </p:spTree>
    <p:extLst>
      <p:ext uri="{BB962C8B-B14F-4D97-AF65-F5344CB8AC3E}">
        <p14:creationId xmlns:p14="http://schemas.microsoft.com/office/powerpoint/2010/main" val="1017196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25</a:t>
            </a:fld>
            <a:endParaRPr lang="en-US"/>
          </a:p>
        </p:txBody>
      </p:sp>
      <p:pic>
        <p:nvPicPr>
          <p:cNvPr id="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6727" y="1371600"/>
            <a:ext cx="6321961" cy="4648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 Box 6"/>
          <p:cNvSpPr txBox="1">
            <a:spLocks noChangeArrowheads="1"/>
          </p:cNvSpPr>
          <p:nvPr/>
        </p:nvSpPr>
        <p:spPr bwMode="auto">
          <a:xfrm>
            <a:off x="7110649" y="3345698"/>
            <a:ext cx="1750181" cy="537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600">
              <a:cs typeface="Times New Roman" pitchFamily="18" charset="0"/>
            </a:endParaRPr>
          </a:p>
          <a:p>
            <a:r>
              <a:rPr lang="en-US" altLang="en-US" sz="1600">
                <a:cs typeface="Times New Roman" pitchFamily="18" charset="0"/>
              </a:rPr>
              <a:t>Inboard panel</a:t>
            </a:r>
            <a:endParaRPr lang="en-US" altLang="en-US" sz="2400"/>
          </a:p>
        </p:txBody>
      </p:sp>
      <p:sp>
        <p:nvSpPr>
          <p:cNvPr id="6" name="Text Box 7"/>
          <p:cNvSpPr txBox="1">
            <a:spLocks noChangeArrowheads="1"/>
          </p:cNvSpPr>
          <p:nvPr/>
        </p:nvSpPr>
        <p:spPr bwMode="auto">
          <a:xfrm>
            <a:off x="4788256" y="1783493"/>
            <a:ext cx="1750181" cy="537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600" dirty="0">
              <a:cs typeface="Times New Roman" pitchFamily="18" charset="0"/>
            </a:endParaRPr>
          </a:p>
          <a:p>
            <a:r>
              <a:rPr lang="en-US" altLang="en-US" sz="1600" dirty="0">
                <a:cs typeface="Times New Roman" pitchFamily="18" charset="0"/>
              </a:rPr>
              <a:t>Outboard panel</a:t>
            </a:r>
            <a:endParaRPr lang="en-US" altLang="en-US" sz="2400" dirty="0"/>
          </a:p>
        </p:txBody>
      </p:sp>
      <p:sp>
        <p:nvSpPr>
          <p:cNvPr id="7" name="Text Box 9"/>
          <p:cNvSpPr txBox="1">
            <a:spLocks noChangeArrowheads="1"/>
          </p:cNvSpPr>
          <p:nvPr/>
        </p:nvSpPr>
        <p:spPr bwMode="auto">
          <a:xfrm>
            <a:off x="3440597" y="5420101"/>
            <a:ext cx="803071" cy="44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600">
              <a:cs typeface="Times New Roman" pitchFamily="18" charset="0"/>
            </a:endParaRPr>
          </a:p>
          <a:p>
            <a:r>
              <a:rPr lang="en-US" altLang="en-US" sz="1600">
                <a:cs typeface="Times New Roman" pitchFamily="18" charset="0"/>
              </a:rPr>
              <a:t>T-109</a:t>
            </a:r>
            <a:endParaRPr lang="en-US" altLang="en-US" sz="2400"/>
          </a:p>
        </p:txBody>
      </p:sp>
      <p:sp>
        <p:nvSpPr>
          <p:cNvPr id="8" name="Text Box 8"/>
          <p:cNvSpPr txBox="1">
            <a:spLocks noChangeArrowheads="1"/>
          </p:cNvSpPr>
          <p:nvPr/>
        </p:nvSpPr>
        <p:spPr bwMode="auto">
          <a:xfrm>
            <a:off x="1285921" y="3934726"/>
            <a:ext cx="803071" cy="448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z="1600" dirty="0">
              <a:cs typeface="Times New Roman" pitchFamily="18" charset="0"/>
            </a:endParaRPr>
          </a:p>
          <a:p>
            <a:r>
              <a:rPr lang="en-US" altLang="en-US" sz="1600" dirty="0">
                <a:cs typeface="Times New Roman" pitchFamily="18" charset="0"/>
              </a:rPr>
              <a:t>T-110</a:t>
            </a:r>
            <a:endParaRPr lang="en-US" altLang="en-US" sz="2400" dirty="0"/>
          </a:p>
        </p:txBody>
      </p:sp>
      <p:sp>
        <p:nvSpPr>
          <p:cNvPr id="9" name="Text Box 11"/>
          <p:cNvSpPr txBox="1">
            <a:spLocks noChangeArrowheads="1"/>
          </p:cNvSpPr>
          <p:nvPr/>
        </p:nvSpPr>
        <p:spPr bwMode="auto">
          <a:xfrm>
            <a:off x="457200" y="1898737"/>
            <a:ext cx="1560759" cy="61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z="1600" dirty="0">
                <a:cs typeface="Times New Roman" pitchFamily="18" charset="0"/>
              </a:rPr>
              <a:t>T-309 back side, </a:t>
            </a:r>
            <a:br>
              <a:rPr lang="en-US" altLang="en-US" sz="1600" dirty="0">
                <a:cs typeface="Times New Roman" pitchFamily="18" charset="0"/>
              </a:rPr>
            </a:br>
            <a:r>
              <a:rPr lang="en-US" altLang="en-US" sz="1600" dirty="0">
                <a:cs typeface="Times New Roman" pitchFamily="18" charset="0"/>
              </a:rPr>
              <a:t>T-310 cell side</a:t>
            </a:r>
            <a:endParaRPr lang="en-US" altLang="en-US" sz="2400" dirty="0"/>
          </a:p>
        </p:txBody>
      </p:sp>
      <p:sp>
        <p:nvSpPr>
          <p:cNvPr id="10" name="Line 13"/>
          <p:cNvSpPr>
            <a:spLocks noChangeShapeType="1"/>
          </p:cNvSpPr>
          <p:nvPr/>
        </p:nvSpPr>
        <p:spPr bwMode="auto">
          <a:xfrm flipV="1">
            <a:off x="4067174" y="5661261"/>
            <a:ext cx="1255805" cy="207014"/>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1" name="Line 12"/>
          <p:cNvSpPr>
            <a:spLocks noChangeShapeType="1"/>
          </p:cNvSpPr>
          <p:nvPr/>
        </p:nvSpPr>
        <p:spPr bwMode="auto">
          <a:xfrm flipV="1">
            <a:off x="1735799" y="3714906"/>
            <a:ext cx="899755" cy="443906"/>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 name="Line 10"/>
          <p:cNvSpPr>
            <a:spLocks noChangeShapeType="1"/>
          </p:cNvSpPr>
          <p:nvPr/>
        </p:nvSpPr>
        <p:spPr bwMode="auto">
          <a:xfrm>
            <a:off x="1060983" y="2460021"/>
            <a:ext cx="367005" cy="486588"/>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3" name="Line 14"/>
          <p:cNvSpPr>
            <a:spLocks noChangeShapeType="1"/>
          </p:cNvSpPr>
          <p:nvPr/>
        </p:nvSpPr>
        <p:spPr bwMode="auto">
          <a:xfrm>
            <a:off x="1037305" y="2421607"/>
            <a:ext cx="248616" cy="678663"/>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 name="Rectangle 15"/>
          <p:cNvSpPr>
            <a:spLocks noChangeArrowheads="1"/>
          </p:cNvSpPr>
          <p:nvPr/>
        </p:nvSpPr>
        <p:spPr bwMode="auto">
          <a:xfrm>
            <a:off x="1226727" y="1371600"/>
            <a:ext cx="1136532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15" name="Text Box 30"/>
          <p:cNvSpPr txBox="1">
            <a:spLocks noChangeArrowheads="1"/>
          </p:cNvSpPr>
          <p:nvPr/>
        </p:nvSpPr>
        <p:spPr bwMode="auto">
          <a:xfrm>
            <a:off x="207963" y="5965825"/>
            <a:ext cx="27590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800"/>
              <a:t>Thickness not to scale</a:t>
            </a:r>
          </a:p>
        </p:txBody>
      </p:sp>
      <p:sp>
        <p:nvSpPr>
          <p:cNvPr id="17" name="Title 1"/>
          <p:cNvSpPr txBox="1">
            <a:spLocks/>
          </p:cNvSpPr>
          <p:nvPr/>
        </p:nvSpPr>
        <p:spPr>
          <a:xfrm>
            <a:off x="457200" y="274638"/>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t>MRO Solar Panel Thermal Sensors</a:t>
            </a:r>
            <a:endParaRPr lang="en-US" sz="2800" b="1" dirty="0"/>
          </a:p>
        </p:txBody>
      </p:sp>
    </p:spTree>
    <p:extLst>
      <p:ext uri="{BB962C8B-B14F-4D97-AF65-F5344CB8AC3E}">
        <p14:creationId xmlns:p14="http://schemas.microsoft.com/office/powerpoint/2010/main" val="36524920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Sample Correlation from MRO </a:t>
            </a:r>
            <a:endParaRPr lang="en-US" sz="2800" b="1"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26</a:t>
            </a:fld>
            <a:endParaRPr lang="en-US"/>
          </a:p>
        </p:txBody>
      </p:sp>
      <p:graphicFrame>
        <p:nvGraphicFramePr>
          <p:cNvPr id="6" name="Table 5"/>
          <p:cNvGraphicFramePr>
            <a:graphicFrameLocks noGrp="1"/>
          </p:cNvGraphicFramePr>
          <p:nvPr>
            <p:extLst>
              <p:ext uri="{D42A27DB-BD31-4B8C-83A1-F6EECF244321}">
                <p14:modId xmlns:p14="http://schemas.microsoft.com/office/powerpoint/2010/main" val="548009384"/>
              </p:ext>
            </p:extLst>
          </p:nvPr>
        </p:nvGraphicFramePr>
        <p:xfrm>
          <a:off x="914400" y="1395413"/>
          <a:ext cx="7467601" cy="5066580"/>
        </p:xfrm>
        <a:graphic>
          <a:graphicData uri="http://schemas.openxmlformats.org/drawingml/2006/table">
            <a:tbl>
              <a:tblPr firstRow="1" firstCol="1">
                <a:tableStyleId>{5C22544A-7EE6-4342-B048-85BDC9FD1C3A}</a:tableStyleId>
              </a:tblPr>
              <a:tblGrid>
                <a:gridCol w="523875"/>
                <a:gridCol w="326058"/>
                <a:gridCol w="835992"/>
                <a:gridCol w="666750"/>
                <a:gridCol w="609600"/>
                <a:gridCol w="257175"/>
                <a:gridCol w="733425"/>
                <a:gridCol w="762000"/>
                <a:gridCol w="790575"/>
                <a:gridCol w="866775"/>
                <a:gridCol w="171450"/>
                <a:gridCol w="923926"/>
              </a:tblGrid>
              <a:tr h="137520">
                <a:tc>
                  <a:txBody>
                    <a:bodyPr/>
                    <a:lstStyle/>
                    <a:p>
                      <a:pPr algn="l" fontAlgn="b"/>
                      <a:endParaRPr lang="en-US" sz="1400" b="0" i="0" u="none" strike="noStrike" dirty="0">
                        <a:effectLst/>
                        <a:latin typeface="+mn-lt"/>
                      </a:endParaRPr>
                    </a:p>
                  </a:txBody>
                  <a:tcPr marL="8089" marR="8089" marT="8089" marB="0" anchor="b">
                    <a:lnB w="12700" cap="flat" cmpd="sng" algn="ctr">
                      <a:solidFill>
                        <a:schemeClr val="bg1"/>
                      </a:solidFill>
                      <a:prstDash val="solid"/>
                      <a:round/>
                      <a:headEnd type="none" w="med" len="med"/>
                      <a:tailEnd type="none" w="med" len="med"/>
                    </a:lnB>
                  </a:tcPr>
                </a:tc>
                <a:tc gridSpan="2">
                  <a:txBody>
                    <a:bodyPr/>
                    <a:lstStyle/>
                    <a:p>
                      <a:endParaRPr lang="en-US" dirty="0"/>
                    </a:p>
                  </a:txBody>
                  <a:tcPr marL="8089" marR="8089" marT="8089" marB="0" anchor="b">
                    <a:lnB w="12700" cap="flat" cmpd="sng" algn="ctr">
                      <a:solidFill>
                        <a:schemeClr val="bg1"/>
                      </a:solidFill>
                      <a:prstDash val="solid"/>
                      <a:round/>
                      <a:headEnd type="none" w="med" len="med"/>
                      <a:tailEnd type="none" w="med" len="med"/>
                    </a:lnB>
                  </a:tcPr>
                </a:tc>
                <a:tc hMerge="1">
                  <a:txBody>
                    <a:bodyPr/>
                    <a:lstStyle/>
                    <a:p>
                      <a:pPr algn="l" fontAlgn="b"/>
                      <a:endParaRPr lang="en-US" sz="1400" b="1" i="0" u="none" strike="noStrike">
                        <a:effectLst/>
                        <a:latin typeface="+mn-lt"/>
                      </a:endParaRPr>
                    </a:p>
                  </a:txBody>
                  <a:tcPr marL="8089" marR="8089" marT="8089" marB="0" anchor="b"/>
                </a:tc>
                <a:tc>
                  <a:txBody>
                    <a:bodyPr/>
                    <a:lstStyle/>
                    <a:p>
                      <a:pPr algn="l" fontAlgn="b"/>
                      <a:endParaRPr lang="en-US" sz="1400" b="1" i="0" u="none" strike="noStrike" dirty="0">
                        <a:effectLst/>
                        <a:latin typeface="+mn-lt"/>
                      </a:endParaRPr>
                    </a:p>
                  </a:txBody>
                  <a:tcPr marL="8089" marR="8089" marT="8089" marB="0" anchor="b">
                    <a:lnB w="12700" cap="flat" cmpd="sng" algn="ctr">
                      <a:solidFill>
                        <a:schemeClr val="bg1"/>
                      </a:solidFill>
                      <a:prstDash val="solid"/>
                      <a:round/>
                      <a:headEnd type="none" w="med" len="med"/>
                      <a:tailEnd type="none" w="med" len="med"/>
                    </a:lnB>
                  </a:tcPr>
                </a:tc>
                <a:tc>
                  <a:txBody>
                    <a:bodyPr/>
                    <a:lstStyle/>
                    <a:p>
                      <a:pPr algn="l" fontAlgn="b"/>
                      <a:endParaRPr lang="en-US" sz="1400" b="1" i="0" u="none" strike="noStrike" dirty="0">
                        <a:effectLst/>
                        <a:latin typeface="+mn-lt"/>
                      </a:endParaRPr>
                    </a:p>
                  </a:txBody>
                  <a:tcPr marL="8089" marR="8089" marT="8089" marB="0" anchor="b">
                    <a:lnB w="12700" cap="flat" cmpd="sng" algn="ctr">
                      <a:solidFill>
                        <a:schemeClr val="bg1"/>
                      </a:solidFill>
                      <a:prstDash val="solid"/>
                      <a:round/>
                      <a:headEnd type="none" w="med" len="med"/>
                      <a:tailEnd type="none" w="med" len="med"/>
                    </a:lnB>
                  </a:tcPr>
                </a:tc>
                <a:tc>
                  <a:txBody>
                    <a:bodyPr/>
                    <a:lstStyle/>
                    <a:p>
                      <a:pPr algn="l" fontAlgn="b"/>
                      <a:endParaRPr lang="en-US" sz="1400" b="0" i="0" u="none" strike="noStrike" dirty="0">
                        <a:effectLst/>
                        <a:latin typeface="+mn-lt"/>
                      </a:endParaRPr>
                    </a:p>
                  </a:txBody>
                  <a:tcPr marL="8089" marR="8089" marT="8089" marB="0" anchor="b">
                    <a:lnB w="12700" cap="flat" cmpd="sng" algn="ctr">
                      <a:solidFill>
                        <a:schemeClr val="bg1"/>
                      </a:solidFill>
                      <a:prstDash val="solid"/>
                      <a:round/>
                      <a:headEnd type="none" w="med" len="med"/>
                      <a:tailEnd type="none" w="med" len="med"/>
                    </a:lnB>
                  </a:tcPr>
                </a:tc>
                <a:tc gridSpan="4">
                  <a:txBody>
                    <a:bodyPr/>
                    <a:lstStyle/>
                    <a:p>
                      <a:pPr algn="ctr" fontAlgn="b"/>
                      <a:r>
                        <a:rPr lang="en-US" sz="1400" u="none" strike="noStrike" dirty="0">
                          <a:effectLst/>
                        </a:rPr>
                        <a:t>Average error</a:t>
                      </a:r>
                      <a:endParaRPr lang="en-US" sz="1400" b="1" i="0" u="none" strike="noStrike" dirty="0">
                        <a:effectLst/>
                        <a:latin typeface="+mn-lt"/>
                      </a:endParaRPr>
                    </a:p>
                  </a:txBody>
                  <a:tcPr marL="8089" marR="8089" marT="8089" marB="0" anchor="b">
                    <a:lnB w="12700" cap="flat" cmpd="sng" algn="ctr">
                      <a:solidFill>
                        <a:schemeClr val="bg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algn="l" fontAlgn="b"/>
                      <a:endParaRPr lang="en-US" sz="1400" b="0" i="0" u="none" strike="noStrike" dirty="0">
                        <a:effectLst/>
                        <a:latin typeface="+mn-lt"/>
                      </a:endParaRPr>
                    </a:p>
                  </a:txBody>
                  <a:tcPr marL="8089" marR="8089" marT="8089" marB="0" anchor="b">
                    <a:lnB w="12700" cap="flat" cmpd="sng" algn="ctr">
                      <a:solidFill>
                        <a:schemeClr val="bg1"/>
                      </a:solidFill>
                      <a:prstDash val="solid"/>
                      <a:round/>
                      <a:headEnd type="none" w="med" len="med"/>
                      <a:tailEnd type="none" w="med" len="med"/>
                    </a:lnB>
                  </a:tcPr>
                </a:tc>
                <a:tc>
                  <a:txBody>
                    <a:bodyPr/>
                    <a:lstStyle/>
                    <a:p>
                      <a:pPr algn="l" fontAlgn="b"/>
                      <a:endParaRPr lang="en-US" sz="1400" b="0" i="0" u="none" strike="noStrike" dirty="0">
                        <a:effectLst/>
                        <a:latin typeface="+mn-lt"/>
                      </a:endParaRPr>
                    </a:p>
                  </a:txBody>
                  <a:tcPr marL="8089" marR="8089" marT="8089" marB="0" anchor="b">
                    <a:lnB w="12700" cap="flat" cmpd="sng" algn="ctr">
                      <a:solidFill>
                        <a:schemeClr val="bg1"/>
                      </a:solidFill>
                      <a:prstDash val="solid"/>
                      <a:round/>
                      <a:headEnd type="none" w="med" len="med"/>
                      <a:tailEnd type="none" w="med" len="med"/>
                    </a:lnB>
                  </a:tcPr>
                </a:tc>
              </a:tr>
              <a:tr h="550078">
                <a:tc>
                  <a:txBody>
                    <a:bodyPr/>
                    <a:lstStyle/>
                    <a:p>
                      <a:pPr marL="0" algn="ctr" defTabSz="914400" rtl="0" eaLnBrk="1" fontAlgn="b" latinLnBrk="0" hangingPunct="1"/>
                      <a:endParaRPr lang="en-US" sz="1400" b="0" i="0" u="none" strike="noStrike" kern="1200" dirty="0">
                        <a:solidFill>
                          <a:schemeClr val="lt1"/>
                        </a:solidFill>
                        <a:effectLst/>
                        <a:latin typeface="+mn-lt"/>
                        <a:ea typeface="+mn-ea"/>
                        <a:cs typeface="+mn-cs"/>
                      </a:endParaRPr>
                    </a:p>
                  </a:txBody>
                  <a:tcPr marL="8089" marR="8089" marT="8089" marB="0" anchor="b">
                    <a:lnT w="12700" cap="flat" cmpd="sng" algn="ctr">
                      <a:solidFill>
                        <a:schemeClr val="bg1"/>
                      </a:solidFill>
                      <a:prstDash val="solid"/>
                      <a:round/>
                      <a:headEnd type="none" w="med" len="med"/>
                      <a:tailEnd type="none" w="med" len="med"/>
                    </a:lnT>
                  </a:tcPr>
                </a:tc>
                <a:tc gridSpan="2">
                  <a:txBody>
                    <a:bodyPr/>
                    <a:lstStyle/>
                    <a:p>
                      <a:pPr marL="0" algn="ctr" defTabSz="914400" rtl="0" eaLnBrk="1" fontAlgn="b" latinLnBrk="0" hangingPunct="1"/>
                      <a:r>
                        <a:rPr lang="en-US" sz="1400" b="1" i="1" u="none" strike="noStrike" kern="1200" dirty="0" smtClean="0">
                          <a:solidFill>
                            <a:schemeClr val="lt1"/>
                          </a:solidFill>
                          <a:effectLst/>
                          <a:latin typeface="+mn-lt"/>
                          <a:ea typeface="+mn-ea"/>
                          <a:cs typeface="+mn-cs"/>
                        </a:rPr>
                        <a:t>h</a:t>
                      </a:r>
                      <a:r>
                        <a:rPr lang="en-US" sz="1400" b="1" i="0" u="none" strike="noStrike" kern="1200" dirty="0" smtClean="0">
                          <a:solidFill>
                            <a:schemeClr val="lt1"/>
                          </a:solidFill>
                          <a:effectLst/>
                          <a:latin typeface="+mn-lt"/>
                          <a:ea typeface="+mn-ea"/>
                          <a:cs typeface="+mn-cs"/>
                        </a:rPr>
                        <a:t/>
                      </a:r>
                      <a:br>
                        <a:rPr lang="en-US" sz="1400" b="1" i="0" u="none" strike="noStrike" kern="1200" dirty="0" smtClean="0">
                          <a:solidFill>
                            <a:schemeClr val="lt1"/>
                          </a:solidFill>
                          <a:effectLst/>
                          <a:latin typeface="+mn-lt"/>
                          <a:ea typeface="+mn-ea"/>
                          <a:cs typeface="+mn-cs"/>
                        </a:rPr>
                      </a:br>
                      <a:r>
                        <a:rPr lang="en-US" sz="1400" b="1" i="0" u="none" strike="noStrike" kern="1200" dirty="0" smtClean="0">
                          <a:solidFill>
                            <a:schemeClr val="lt1"/>
                          </a:solidFill>
                          <a:effectLst/>
                          <a:latin typeface="+mn-lt"/>
                          <a:ea typeface="+mn-ea"/>
                          <a:cs typeface="+mn-cs"/>
                        </a:rPr>
                        <a:t>(contact conductance, W/m</a:t>
                      </a:r>
                      <a:r>
                        <a:rPr lang="en-US" sz="1400" b="1" i="0" u="none" strike="noStrike" kern="1200" baseline="30000" dirty="0" smtClean="0">
                          <a:solidFill>
                            <a:schemeClr val="lt1"/>
                          </a:solidFill>
                          <a:effectLst/>
                          <a:latin typeface="+mn-lt"/>
                          <a:ea typeface="+mn-ea"/>
                          <a:cs typeface="+mn-cs"/>
                        </a:rPr>
                        <a:t>2</a:t>
                      </a:r>
                      <a:r>
                        <a:rPr lang="en-US" sz="1400" b="1" i="0" u="none" strike="noStrike" kern="1200" dirty="0" smtClean="0">
                          <a:solidFill>
                            <a:schemeClr val="lt1"/>
                          </a:solidFill>
                          <a:effectLst/>
                          <a:latin typeface="+mn-lt"/>
                          <a:ea typeface="+mn-ea"/>
                          <a:cs typeface="+mn-cs"/>
                        </a:rPr>
                        <a:t>-K)</a:t>
                      </a:r>
                      <a:endParaRPr lang="en-US" sz="1400" b="1" i="0" u="none" strike="noStrike" kern="1200" dirty="0">
                        <a:solidFill>
                          <a:schemeClr val="lt1"/>
                        </a:solidFill>
                        <a:effectLst/>
                        <a:latin typeface="+mn-lt"/>
                        <a:ea typeface="+mn-ea"/>
                        <a:cs typeface="+mn-cs"/>
                      </a:endParaRPr>
                    </a:p>
                  </a:txBody>
                  <a:tcPr marL="8089" marR="8089" marT="8089" marB="0" anchor="b">
                    <a:lnT w="12700" cap="flat" cmpd="sng" algn="ctr">
                      <a:solidFill>
                        <a:schemeClr val="bg1"/>
                      </a:solidFill>
                      <a:prstDash val="solid"/>
                      <a:round/>
                      <a:headEnd type="none" w="med" len="med"/>
                      <a:tailEnd type="none" w="med" len="med"/>
                    </a:lnT>
                    <a:solidFill>
                      <a:schemeClr val="accent1"/>
                    </a:solidFill>
                  </a:tcPr>
                </a:tc>
                <a:tc hMerge="1">
                  <a:txBody>
                    <a:bodyPr/>
                    <a:lstStyle/>
                    <a:p>
                      <a:pPr algn="ctr" fontAlgn="b"/>
                      <a:endParaRPr lang="en-US" sz="1400" b="1" i="0" u="none" strike="noStrike">
                        <a:effectLst/>
                        <a:latin typeface="+mn-lt"/>
                      </a:endParaRPr>
                    </a:p>
                  </a:txBody>
                  <a:tcPr marL="8089" marR="8089" marT="8089" marB="0" anchor="b"/>
                </a:tc>
                <a:tc>
                  <a:txBody>
                    <a:bodyPr/>
                    <a:lstStyle/>
                    <a:p>
                      <a:pPr marL="0" algn="ctr" defTabSz="914400" rtl="0" eaLnBrk="1" fontAlgn="b" latinLnBrk="0" hangingPunct="1"/>
                      <a:r>
                        <a:rPr lang="en-US" sz="1400" b="1" i="0" u="none" strike="noStrike" kern="1200" dirty="0" smtClean="0">
                          <a:solidFill>
                            <a:schemeClr val="lt1"/>
                          </a:solidFill>
                          <a:effectLst/>
                          <a:latin typeface="+mn-lt"/>
                          <a:ea typeface="+mn-ea"/>
                          <a:cs typeface="+mn-cs"/>
                        </a:rPr>
                        <a:t>Overall </a:t>
                      </a:r>
                      <a:r>
                        <a:rPr lang="en-US" sz="1400" b="1" i="0" u="none" strike="noStrike" kern="1200" dirty="0">
                          <a:solidFill>
                            <a:schemeClr val="lt1"/>
                          </a:solidFill>
                          <a:effectLst/>
                          <a:latin typeface="+mn-lt"/>
                          <a:ea typeface="+mn-ea"/>
                          <a:cs typeface="+mn-cs"/>
                        </a:rPr>
                        <a:t>RMS error (°C)</a:t>
                      </a:r>
                    </a:p>
                  </a:txBody>
                  <a:tcPr marL="8089" marR="8089" marT="8089" marB="0" anchor="b">
                    <a:lnT w="12700" cap="flat" cmpd="sng" algn="ctr">
                      <a:solidFill>
                        <a:schemeClr val="bg1"/>
                      </a:solidFill>
                      <a:prstDash val="solid"/>
                      <a:round/>
                      <a:headEnd type="none" w="med" len="med"/>
                      <a:tailEnd type="none" w="med" len="med"/>
                    </a:lnT>
                    <a:solidFill>
                      <a:schemeClr val="accent1"/>
                    </a:solidFill>
                  </a:tcPr>
                </a:tc>
                <a:tc>
                  <a:txBody>
                    <a:bodyPr/>
                    <a:lstStyle/>
                    <a:p>
                      <a:pPr marL="0" algn="ctr" defTabSz="914400" rtl="0" eaLnBrk="1" fontAlgn="b" latinLnBrk="0" hangingPunct="1"/>
                      <a:r>
                        <a:rPr lang="en-US" sz="1400" b="1" i="0" u="none" strike="noStrike" kern="1200" dirty="0" smtClean="0">
                          <a:solidFill>
                            <a:schemeClr val="lt1"/>
                          </a:solidFill>
                          <a:effectLst/>
                          <a:latin typeface="+mn-lt"/>
                          <a:ea typeface="+mn-ea"/>
                          <a:cs typeface="+mn-cs"/>
                        </a:rPr>
                        <a:t>Core </a:t>
                      </a:r>
                      <a:r>
                        <a:rPr lang="en-US" sz="1400" b="1" i="0" u="none" strike="noStrike" kern="1200" dirty="0">
                          <a:solidFill>
                            <a:schemeClr val="lt1"/>
                          </a:solidFill>
                          <a:effectLst/>
                          <a:latin typeface="+mn-lt"/>
                          <a:ea typeface="+mn-ea"/>
                          <a:cs typeface="+mn-cs"/>
                        </a:rPr>
                        <a:t>delta error (°C)</a:t>
                      </a:r>
                    </a:p>
                  </a:txBody>
                  <a:tcPr marL="8089" marR="8089" marT="8089" marB="0" anchor="b">
                    <a:lnT w="12700" cap="flat" cmpd="sng" algn="ctr">
                      <a:solidFill>
                        <a:schemeClr val="bg1"/>
                      </a:solidFill>
                      <a:prstDash val="solid"/>
                      <a:round/>
                      <a:headEnd type="none" w="med" len="med"/>
                      <a:tailEnd type="none" w="med" len="med"/>
                    </a:lnT>
                    <a:solidFill>
                      <a:schemeClr val="accent1"/>
                    </a:solidFill>
                  </a:tcPr>
                </a:tc>
                <a:tc>
                  <a:txBody>
                    <a:bodyPr/>
                    <a:lstStyle/>
                    <a:p>
                      <a:pPr marL="0" algn="ctr" defTabSz="914400" rtl="0" eaLnBrk="1" fontAlgn="b" latinLnBrk="0" hangingPunct="1"/>
                      <a:endParaRPr lang="en-US" sz="1400" b="1" i="0" u="none" strike="noStrike" kern="1200" dirty="0">
                        <a:solidFill>
                          <a:schemeClr val="lt1"/>
                        </a:solidFill>
                        <a:effectLst/>
                        <a:latin typeface="+mn-lt"/>
                        <a:ea typeface="+mn-ea"/>
                        <a:cs typeface="+mn-cs"/>
                      </a:endParaRPr>
                    </a:p>
                  </a:txBody>
                  <a:tcPr marL="8089" marR="8089" marT="8089" marB="0" anchor="b">
                    <a:lnT w="12700" cap="flat" cmpd="sng" algn="ctr">
                      <a:solidFill>
                        <a:schemeClr val="bg1"/>
                      </a:solidFill>
                      <a:prstDash val="solid"/>
                      <a:round/>
                      <a:headEnd type="none" w="med" len="med"/>
                      <a:tailEnd type="none" w="med" len="med"/>
                    </a:lnT>
                    <a:solidFill>
                      <a:schemeClr val="accent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kern="1200" dirty="0" smtClean="0">
                          <a:solidFill>
                            <a:schemeClr val="lt1"/>
                          </a:solidFill>
                          <a:effectLst/>
                          <a:latin typeface="+mn-lt"/>
                          <a:ea typeface="+mn-ea"/>
                          <a:cs typeface="+mn-cs"/>
                        </a:rPr>
                        <a:t>T-109 (°C)</a:t>
                      </a:r>
                    </a:p>
                  </a:txBody>
                  <a:tcPr marL="8089" marR="8089" marT="8089" marB="0" anchor="b">
                    <a:lnT w="12700" cap="flat" cmpd="sng" algn="ctr">
                      <a:solidFill>
                        <a:schemeClr val="bg1"/>
                      </a:solidFill>
                      <a:prstDash val="solid"/>
                      <a:round/>
                      <a:headEnd type="none" w="med" len="med"/>
                      <a:tailEnd type="none" w="med" len="med"/>
                    </a:lnT>
                    <a:solidFill>
                      <a:schemeClr val="accent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kern="1200" dirty="0" smtClean="0">
                          <a:solidFill>
                            <a:schemeClr val="lt1"/>
                          </a:solidFill>
                          <a:effectLst/>
                          <a:latin typeface="+mn-lt"/>
                          <a:ea typeface="+mn-ea"/>
                          <a:cs typeface="+mn-cs"/>
                        </a:rPr>
                        <a:t>T-110 </a:t>
                      </a:r>
                      <a:br>
                        <a:rPr lang="en-US" sz="1400" b="1" i="0" u="none" strike="noStrike" kern="1200" dirty="0" smtClean="0">
                          <a:solidFill>
                            <a:schemeClr val="lt1"/>
                          </a:solidFill>
                          <a:effectLst/>
                          <a:latin typeface="+mn-lt"/>
                          <a:ea typeface="+mn-ea"/>
                          <a:cs typeface="+mn-cs"/>
                        </a:rPr>
                      </a:br>
                      <a:r>
                        <a:rPr lang="en-US" sz="1400" b="1" i="0" u="none" strike="noStrike" kern="1200" dirty="0" smtClean="0">
                          <a:solidFill>
                            <a:schemeClr val="lt1"/>
                          </a:solidFill>
                          <a:effectLst/>
                          <a:latin typeface="+mn-lt"/>
                          <a:ea typeface="+mn-ea"/>
                          <a:cs typeface="+mn-cs"/>
                        </a:rPr>
                        <a:t>(°C)</a:t>
                      </a:r>
                    </a:p>
                  </a:txBody>
                  <a:tcPr marL="8089" marR="8089" marT="8089" marB="0" anchor="b">
                    <a:lnT w="12700" cap="flat" cmpd="sng" algn="ctr">
                      <a:solidFill>
                        <a:schemeClr val="bg1"/>
                      </a:solidFill>
                      <a:prstDash val="solid"/>
                      <a:round/>
                      <a:headEnd type="none" w="med" len="med"/>
                      <a:tailEnd type="none" w="med" len="med"/>
                    </a:lnT>
                    <a:solidFill>
                      <a:schemeClr val="accent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kern="1200" dirty="0" smtClean="0">
                          <a:solidFill>
                            <a:schemeClr val="lt1"/>
                          </a:solidFill>
                          <a:effectLst/>
                          <a:latin typeface="+mn-lt"/>
                          <a:ea typeface="+mn-ea"/>
                          <a:cs typeface="+mn-cs"/>
                        </a:rPr>
                        <a:t>T-309 </a:t>
                      </a:r>
                      <a:br>
                        <a:rPr lang="en-US" sz="1400" b="1" i="0" u="none" strike="noStrike" kern="1200" dirty="0" smtClean="0">
                          <a:solidFill>
                            <a:schemeClr val="lt1"/>
                          </a:solidFill>
                          <a:effectLst/>
                          <a:latin typeface="+mn-lt"/>
                          <a:ea typeface="+mn-ea"/>
                          <a:cs typeface="+mn-cs"/>
                        </a:rPr>
                      </a:br>
                      <a:r>
                        <a:rPr lang="en-US" sz="1400" b="1" i="0" u="none" strike="noStrike" kern="1200" dirty="0" smtClean="0">
                          <a:solidFill>
                            <a:schemeClr val="lt1"/>
                          </a:solidFill>
                          <a:effectLst/>
                          <a:latin typeface="+mn-lt"/>
                          <a:ea typeface="+mn-ea"/>
                          <a:cs typeface="+mn-cs"/>
                        </a:rPr>
                        <a:t>(°C)</a:t>
                      </a:r>
                    </a:p>
                  </a:txBody>
                  <a:tcPr marL="8089" marR="8089" marT="8089" marB="0" anchor="b">
                    <a:lnT w="12700" cap="flat" cmpd="sng" algn="ctr">
                      <a:solidFill>
                        <a:schemeClr val="bg1"/>
                      </a:solidFill>
                      <a:prstDash val="solid"/>
                      <a:round/>
                      <a:headEnd type="none" w="med" len="med"/>
                      <a:tailEnd type="none" w="med" len="med"/>
                    </a:lnT>
                    <a:solidFill>
                      <a:schemeClr val="accent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kern="1200" dirty="0">
                          <a:solidFill>
                            <a:schemeClr val="lt1"/>
                          </a:solidFill>
                          <a:effectLst/>
                          <a:latin typeface="+mn-lt"/>
                          <a:ea typeface="+mn-ea"/>
                          <a:cs typeface="+mn-cs"/>
                        </a:rPr>
                        <a:t>T-310 </a:t>
                      </a:r>
                      <a:r>
                        <a:rPr lang="en-US" sz="1400" b="1" i="0" u="none" strike="noStrike" kern="1200" dirty="0" smtClean="0">
                          <a:solidFill>
                            <a:schemeClr val="lt1"/>
                          </a:solidFill>
                          <a:effectLst/>
                          <a:latin typeface="+mn-lt"/>
                          <a:ea typeface="+mn-ea"/>
                          <a:cs typeface="+mn-cs"/>
                        </a:rPr>
                        <a:t/>
                      </a:r>
                      <a:br>
                        <a:rPr lang="en-US" sz="1400" b="1" i="0" u="none" strike="noStrike" kern="1200" dirty="0" smtClean="0">
                          <a:solidFill>
                            <a:schemeClr val="lt1"/>
                          </a:solidFill>
                          <a:effectLst/>
                          <a:latin typeface="+mn-lt"/>
                          <a:ea typeface="+mn-ea"/>
                          <a:cs typeface="+mn-cs"/>
                        </a:rPr>
                      </a:br>
                      <a:r>
                        <a:rPr lang="en-US" sz="1400" b="1" i="0" u="none" strike="noStrike" kern="1200" dirty="0" smtClean="0">
                          <a:solidFill>
                            <a:schemeClr val="lt1"/>
                          </a:solidFill>
                          <a:effectLst/>
                          <a:latin typeface="+mn-lt"/>
                          <a:ea typeface="+mn-ea"/>
                          <a:cs typeface="+mn-cs"/>
                        </a:rPr>
                        <a:t>(°C)</a:t>
                      </a:r>
                    </a:p>
                  </a:txBody>
                  <a:tcPr marL="8089" marR="8089" marT="8089" marB="0" anchor="b">
                    <a:lnT w="12700" cap="flat" cmpd="sng" algn="ctr">
                      <a:solidFill>
                        <a:schemeClr val="bg1"/>
                      </a:solidFill>
                      <a:prstDash val="solid"/>
                      <a:round/>
                      <a:headEnd type="none" w="med" len="med"/>
                      <a:tailEnd type="none" w="med" len="med"/>
                    </a:lnT>
                    <a:solidFill>
                      <a:schemeClr val="accent1"/>
                    </a:solidFill>
                  </a:tcPr>
                </a:tc>
                <a:tc>
                  <a:txBody>
                    <a:bodyPr/>
                    <a:lstStyle/>
                    <a:p>
                      <a:pPr marL="0" algn="ctr" defTabSz="914400" rtl="0" eaLnBrk="1" fontAlgn="b" latinLnBrk="0" hangingPunct="1"/>
                      <a:endParaRPr lang="en-US" sz="1400" b="1" i="0" u="none" strike="noStrike" kern="1200" dirty="0">
                        <a:solidFill>
                          <a:schemeClr val="lt1"/>
                        </a:solidFill>
                        <a:effectLst/>
                        <a:latin typeface="+mn-lt"/>
                        <a:ea typeface="+mn-ea"/>
                        <a:cs typeface="+mn-cs"/>
                      </a:endParaRPr>
                    </a:p>
                  </a:txBody>
                  <a:tcPr marL="8089" marR="8089" marT="8089" marB="0" anchor="b">
                    <a:lnT w="12700" cap="flat" cmpd="sng" algn="ctr">
                      <a:solidFill>
                        <a:schemeClr val="bg1"/>
                      </a:solidFill>
                      <a:prstDash val="solid"/>
                      <a:round/>
                      <a:headEnd type="none" w="med" len="med"/>
                      <a:tailEnd type="none" w="med" len="med"/>
                    </a:lnT>
                    <a:solidFill>
                      <a:schemeClr val="accent1"/>
                    </a:solidFill>
                  </a:tcPr>
                </a:tc>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kern="1200" dirty="0" smtClean="0">
                          <a:solidFill>
                            <a:schemeClr val="lt1"/>
                          </a:solidFill>
                          <a:effectLst/>
                          <a:latin typeface="+mn-lt"/>
                          <a:ea typeface="+mn-ea"/>
                          <a:cs typeface="+mn-cs"/>
                        </a:rPr>
                        <a:t>Overall correlation quality</a:t>
                      </a:r>
                    </a:p>
                    <a:p>
                      <a:pPr marL="0" algn="ctr" defTabSz="914400" rtl="0" eaLnBrk="1" fontAlgn="b" latinLnBrk="0" hangingPunct="1"/>
                      <a:r>
                        <a:rPr lang="en-US" sz="1400" b="1" i="0" u="none" strike="noStrike" kern="1200" dirty="0" smtClean="0">
                          <a:solidFill>
                            <a:schemeClr val="lt1"/>
                          </a:solidFill>
                          <a:effectLst/>
                          <a:latin typeface="+mn-lt"/>
                          <a:ea typeface="+mn-ea"/>
                          <a:cs typeface="+mn-cs"/>
                        </a:rPr>
                        <a:t>(RMS)</a:t>
                      </a:r>
                    </a:p>
                    <a:p>
                      <a:pPr marL="0" marR="0" indent="0" algn="ctr" defTabSz="914400" rtl="0" eaLnBrk="1" fontAlgn="b" latinLnBrk="0" hangingPunct="1">
                        <a:lnSpc>
                          <a:spcPct val="100000"/>
                        </a:lnSpc>
                        <a:spcBef>
                          <a:spcPts val="0"/>
                        </a:spcBef>
                        <a:spcAft>
                          <a:spcPts val="0"/>
                        </a:spcAft>
                        <a:buClrTx/>
                        <a:buSzTx/>
                        <a:buFontTx/>
                        <a:buNone/>
                        <a:tabLst/>
                        <a:defRPr/>
                      </a:pPr>
                      <a:r>
                        <a:rPr lang="en-US" sz="1400" b="1" i="0" u="none" strike="noStrike" kern="1200" dirty="0" smtClean="0">
                          <a:solidFill>
                            <a:schemeClr val="lt1"/>
                          </a:solidFill>
                          <a:effectLst/>
                          <a:latin typeface="+mn-lt"/>
                          <a:ea typeface="+mn-ea"/>
                          <a:cs typeface="+mn-cs"/>
                        </a:rPr>
                        <a:t>(°C)</a:t>
                      </a:r>
                    </a:p>
                  </a:txBody>
                  <a:tcPr marL="8089" marR="8089" marT="8089" marB="0" anchor="b">
                    <a:lnT w="12700" cap="flat" cmpd="sng" algn="ctr">
                      <a:solidFill>
                        <a:schemeClr val="bg1"/>
                      </a:solidFill>
                      <a:prstDash val="solid"/>
                      <a:round/>
                      <a:headEnd type="none" w="med" len="med"/>
                      <a:tailEnd type="none" w="med" len="med"/>
                    </a:lnT>
                    <a:solidFill>
                      <a:schemeClr val="accent1"/>
                    </a:solidFill>
                  </a:tcPr>
                </a:tc>
              </a:tr>
              <a:tr h="266950">
                <a:tc>
                  <a:txBody>
                    <a:bodyPr/>
                    <a:lstStyle/>
                    <a:p>
                      <a:pPr algn="l" fontAlgn="b"/>
                      <a:r>
                        <a:rPr lang="en-US" sz="1400" u="none" strike="noStrike">
                          <a:effectLst/>
                        </a:rPr>
                        <a:t>TCM1</a:t>
                      </a:r>
                      <a:endParaRPr lang="en-US" sz="1400" b="1" i="0" u="none" strike="noStrike">
                        <a:effectLst/>
                        <a:latin typeface="+mn-lt"/>
                      </a:endParaRPr>
                    </a:p>
                  </a:txBody>
                  <a:tcPr marL="8089" marR="8089" marT="8089" marB="0" anchor="b"/>
                </a:tc>
                <a:tc gridSpan="2">
                  <a:txBody>
                    <a:bodyPr/>
                    <a:lstStyle/>
                    <a:p>
                      <a:endParaRPr lang="en-US"/>
                    </a:p>
                  </a:txBody>
                  <a:tcPr marL="8089" marR="8089" marT="8089" marB="0" anchor="b"/>
                </a:tc>
                <a:tc hMerge="1">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dirty="0">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dirty="0">
                        <a:effectLst/>
                        <a:latin typeface="+mn-lt"/>
                      </a:endParaRPr>
                    </a:p>
                  </a:txBody>
                  <a:tcPr marL="8089" marR="8089" marT="8089" marB="0" anchor="b"/>
                </a:tc>
                <a:tc>
                  <a:txBody>
                    <a:bodyPr/>
                    <a:lstStyle/>
                    <a:p>
                      <a:pPr algn="l" fontAlgn="b"/>
                      <a:endParaRPr lang="en-US" sz="1400" b="0" i="0" u="none" strike="noStrike" dirty="0">
                        <a:effectLst/>
                        <a:latin typeface="+mn-lt"/>
                      </a:endParaRPr>
                    </a:p>
                  </a:txBody>
                  <a:tcPr marL="8089" marR="8089" marT="8089" marB="0" anchor="b"/>
                </a:tc>
                <a:tc>
                  <a:txBody>
                    <a:bodyPr/>
                    <a:lstStyle/>
                    <a:p>
                      <a:pPr algn="l" fontAlgn="b"/>
                      <a:endParaRPr lang="en-US" sz="1400" b="0" i="0" u="none" strike="noStrike" dirty="0">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r>
              <a:tr h="266950">
                <a:tc>
                  <a:txBody>
                    <a:bodyPr/>
                    <a:lstStyle/>
                    <a:p>
                      <a:pPr algn="l" fontAlgn="b"/>
                      <a:endParaRPr lang="en-US" sz="1400" b="0" i="0" u="none" strike="noStrike">
                        <a:effectLst/>
                        <a:latin typeface="+mn-lt"/>
                      </a:endParaRPr>
                    </a:p>
                  </a:txBody>
                  <a:tcPr marL="8089" marR="8089" marT="8089" marB="0" anchor="b"/>
                </a:tc>
                <a:tc gridSpan="2">
                  <a:txBody>
                    <a:bodyPr/>
                    <a:lstStyle/>
                    <a:p>
                      <a:pPr algn="r" fontAlgn="b"/>
                      <a:r>
                        <a:rPr lang="en-US" sz="1400" u="none" strike="noStrike">
                          <a:effectLst/>
                        </a:rPr>
                        <a:t>4.35E-05</a:t>
                      </a:r>
                      <a:endParaRPr lang="en-US" sz="1400" b="0" i="0" u="none" strike="noStrike">
                        <a:effectLst/>
                        <a:latin typeface="+mn-lt"/>
                      </a:endParaRPr>
                    </a:p>
                  </a:txBody>
                  <a:tcPr marL="8089" marR="8089" marT="8089" marB="0" anchor="b"/>
                </a:tc>
                <a:tc hMerge="1">
                  <a:txBody>
                    <a:bodyPr/>
                    <a:lstStyle/>
                    <a:p>
                      <a:pPr algn="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4.4</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9.5</a:t>
                      </a:r>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-0.9</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-6.2</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-4.7</a:t>
                      </a:r>
                      <a:endParaRPr lang="en-US" sz="1400" b="0" i="0" u="none" strike="noStrike">
                        <a:effectLst/>
                        <a:latin typeface="+mn-lt"/>
                      </a:endParaRPr>
                    </a:p>
                  </a:txBody>
                  <a:tcPr marL="8089" marR="8089" marT="8089" marB="0" anchor="b"/>
                </a:tc>
                <a:tc>
                  <a:txBody>
                    <a:bodyPr/>
                    <a:lstStyle/>
                    <a:p>
                      <a:pPr algn="ctr" fontAlgn="b"/>
                      <a:r>
                        <a:rPr lang="en-US" sz="1400" u="none" strike="noStrike" dirty="0">
                          <a:effectLst/>
                        </a:rPr>
                        <a:t>4.7</a:t>
                      </a:r>
                      <a:endParaRPr lang="en-US" sz="1400" b="0" i="0" u="none" strike="noStrike" dirty="0">
                        <a:effectLst/>
                        <a:latin typeface="+mn-lt"/>
                      </a:endParaRPr>
                    </a:p>
                  </a:txBody>
                  <a:tcPr marL="8089" marR="8089" marT="8089" marB="0" anchor="b"/>
                </a:tc>
                <a:tc>
                  <a:txBody>
                    <a:bodyPr/>
                    <a:lstStyle/>
                    <a:p>
                      <a:pPr algn="r" fontAlgn="b"/>
                      <a:endParaRPr lang="en-US" sz="1400" b="0" i="0" u="none" strike="noStrike" dirty="0">
                        <a:effectLst/>
                        <a:latin typeface="+mn-lt"/>
                      </a:endParaRPr>
                    </a:p>
                  </a:txBody>
                  <a:tcPr marL="8089" marR="8089" marT="8089" marB="0" anchor="b"/>
                </a:tc>
                <a:tc>
                  <a:txBody>
                    <a:bodyPr/>
                    <a:lstStyle/>
                    <a:p>
                      <a:pPr algn="ctr" fontAlgn="b"/>
                      <a:r>
                        <a:rPr lang="en-US" sz="1400" u="none" strike="noStrike" dirty="0">
                          <a:effectLst/>
                        </a:rPr>
                        <a:t>19.4</a:t>
                      </a:r>
                      <a:endParaRPr lang="en-US" sz="1400" b="0" i="0" u="none" strike="noStrike" dirty="0">
                        <a:effectLst/>
                        <a:latin typeface="+mn-lt"/>
                      </a:endParaRPr>
                    </a:p>
                  </a:txBody>
                  <a:tcPr marL="8089" marR="8089" marT="8089" marB="0" anchor="b"/>
                </a:tc>
              </a:tr>
              <a:tr h="137520">
                <a:tc>
                  <a:txBody>
                    <a:bodyPr/>
                    <a:lstStyle/>
                    <a:p>
                      <a:pPr algn="l" fontAlgn="b"/>
                      <a:endParaRPr lang="en-US" sz="1400" b="0" i="0" u="none" strike="noStrike">
                        <a:effectLst/>
                        <a:latin typeface="+mn-lt"/>
                      </a:endParaRPr>
                    </a:p>
                  </a:txBody>
                  <a:tcPr marL="8089" marR="8089" marT="8089" marB="0" anchor="b"/>
                </a:tc>
                <a:tc gridSpan="2">
                  <a:txBody>
                    <a:bodyPr/>
                    <a:lstStyle/>
                    <a:p>
                      <a:pPr algn="r" fontAlgn="b"/>
                      <a:r>
                        <a:rPr lang="en-US" sz="1400" u="none" strike="noStrike">
                          <a:effectLst/>
                        </a:rPr>
                        <a:t>6.00E-05</a:t>
                      </a:r>
                      <a:endParaRPr lang="en-US" sz="1400" b="0" i="0" u="none" strike="noStrike">
                        <a:effectLst/>
                        <a:latin typeface="+mn-lt"/>
                      </a:endParaRPr>
                    </a:p>
                  </a:txBody>
                  <a:tcPr marL="8089" marR="8089" marT="8089" marB="0" anchor="b"/>
                </a:tc>
                <a:tc hMerge="1">
                  <a:txBody>
                    <a:bodyPr/>
                    <a:lstStyle/>
                    <a:p>
                      <a:pPr algn="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2.9</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5.5</a:t>
                      </a:r>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1.4</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-3.8</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-2.3</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3.1</a:t>
                      </a:r>
                      <a:endParaRPr lang="en-US" sz="1400" b="0" i="0" u="none" strike="noStrike">
                        <a:effectLst/>
                        <a:latin typeface="+mn-lt"/>
                      </a:endParaRPr>
                    </a:p>
                  </a:txBody>
                  <a:tcPr marL="8089" marR="8089" marT="8089" marB="0" anchor="b"/>
                </a:tc>
                <a:tc>
                  <a:txBody>
                    <a:bodyPr/>
                    <a:lstStyle/>
                    <a:p>
                      <a:pPr algn="r" fontAlgn="b"/>
                      <a:endParaRPr lang="en-US" sz="1400" b="0" i="0" u="none" strike="noStrike" dirty="0">
                        <a:effectLst/>
                        <a:latin typeface="+mn-lt"/>
                      </a:endParaRPr>
                    </a:p>
                  </a:txBody>
                  <a:tcPr marL="8089" marR="8089" marT="8089" marB="0" anchor="b"/>
                </a:tc>
                <a:tc>
                  <a:txBody>
                    <a:bodyPr/>
                    <a:lstStyle/>
                    <a:p>
                      <a:pPr algn="ctr" fontAlgn="b"/>
                      <a:r>
                        <a:rPr lang="en-US" sz="1400" u="none" strike="noStrike" dirty="0">
                          <a:effectLst/>
                        </a:rPr>
                        <a:t>12.8</a:t>
                      </a:r>
                      <a:endParaRPr lang="en-US" sz="1400" b="0" i="0" u="none" strike="noStrike" dirty="0">
                        <a:effectLst/>
                        <a:latin typeface="+mn-lt"/>
                      </a:endParaRPr>
                    </a:p>
                  </a:txBody>
                  <a:tcPr marL="8089" marR="8089" marT="8089" marB="0" anchor="b"/>
                </a:tc>
              </a:tr>
              <a:tr h="137520">
                <a:tc>
                  <a:txBody>
                    <a:bodyPr/>
                    <a:lstStyle/>
                    <a:p>
                      <a:pPr algn="l" fontAlgn="b"/>
                      <a:endParaRPr lang="en-US" sz="1400" b="0" i="0" u="none" strike="noStrike">
                        <a:effectLst/>
                        <a:latin typeface="+mn-lt"/>
                      </a:endParaRPr>
                    </a:p>
                  </a:txBody>
                  <a:tcPr marL="8089" marR="8089" marT="8089" marB="0" anchor="b"/>
                </a:tc>
                <a:tc gridSpan="2">
                  <a:txBody>
                    <a:bodyPr/>
                    <a:lstStyle/>
                    <a:p>
                      <a:pPr algn="r" fontAlgn="b"/>
                      <a:r>
                        <a:rPr lang="en-US" sz="1400" u="none" strike="noStrike">
                          <a:effectLst/>
                        </a:rPr>
                        <a:t>8.00E-05</a:t>
                      </a:r>
                      <a:endParaRPr lang="en-US" sz="1400" b="0" i="0" u="none" strike="noStrike">
                        <a:effectLst/>
                        <a:latin typeface="+mn-lt"/>
                      </a:endParaRPr>
                    </a:p>
                  </a:txBody>
                  <a:tcPr marL="8089" marR="8089" marT="8089" marB="0" anchor="b"/>
                </a:tc>
                <a:tc hMerge="1">
                  <a:txBody>
                    <a:bodyPr/>
                    <a:lstStyle/>
                    <a:p>
                      <a:pPr algn="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2.4</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2.7</a:t>
                      </a:r>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3.1</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-2.1</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-0.7</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2.0</a:t>
                      </a:r>
                      <a:endParaRPr lang="en-US" sz="1400" b="0" i="0" u="none" strike="noStrike">
                        <a:effectLst/>
                        <a:latin typeface="+mn-lt"/>
                      </a:endParaRPr>
                    </a:p>
                  </a:txBody>
                  <a:tcPr marL="8089" marR="8089" marT="8089" marB="0" anchor="b"/>
                </a:tc>
                <a:tc>
                  <a:txBody>
                    <a:bodyPr/>
                    <a:lstStyle/>
                    <a:p>
                      <a:pPr algn="r" fontAlgn="b"/>
                      <a:endParaRPr lang="en-US" sz="1400" b="0" i="0" u="none" strike="noStrike">
                        <a:effectLst/>
                        <a:latin typeface="+mn-lt"/>
                      </a:endParaRPr>
                    </a:p>
                  </a:txBody>
                  <a:tcPr marL="8089" marR="8089" marT="8089" marB="0" anchor="b"/>
                </a:tc>
                <a:tc>
                  <a:txBody>
                    <a:bodyPr/>
                    <a:lstStyle/>
                    <a:p>
                      <a:pPr algn="ctr" fontAlgn="b"/>
                      <a:r>
                        <a:rPr lang="en-US" sz="1400" u="none" strike="noStrike" dirty="0">
                          <a:effectLst/>
                        </a:rPr>
                        <a:t>10.6</a:t>
                      </a:r>
                      <a:endParaRPr lang="en-US" sz="1400" b="0" i="0" u="none" strike="noStrike" dirty="0">
                        <a:effectLst/>
                        <a:latin typeface="+mn-lt"/>
                      </a:endParaRPr>
                    </a:p>
                  </a:txBody>
                  <a:tcPr marL="8089" marR="8089" marT="8089" marB="0" anchor="b"/>
                </a:tc>
              </a:tr>
              <a:tr h="137520">
                <a:tc>
                  <a:txBody>
                    <a:bodyPr/>
                    <a:lstStyle/>
                    <a:p>
                      <a:pPr algn="l" fontAlgn="b"/>
                      <a:endParaRPr lang="en-US" sz="1400" b="0" i="0" u="none" strike="noStrike">
                        <a:effectLst/>
                        <a:latin typeface="+mn-lt"/>
                      </a:endParaRPr>
                    </a:p>
                  </a:txBody>
                  <a:tcPr marL="8089" marR="8089" marT="8089" marB="0" anchor="b"/>
                </a:tc>
                <a:tc gridSpan="2">
                  <a:txBody>
                    <a:bodyPr/>
                    <a:lstStyle/>
                    <a:p>
                      <a:pPr algn="r" fontAlgn="b"/>
                      <a:r>
                        <a:rPr lang="en-US" sz="1400" u="none" strike="noStrike">
                          <a:effectLst/>
                        </a:rPr>
                        <a:t>1.00E-04</a:t>
                      </a:r>
                      <a:endParaRPr lang="en-US" sz="1400" b="0" i="0" u="none" strike="noStrike">
                        <a:effectLst/>
                        <a:latin typeface="+mn-lt"/>
                      </a:endParaRPr>
                    </a:p>
                  </a:txBody>
                  <a:tcPr marL="8089" marR="8089" marT="8089" marB="0" anchor="b"/>
                </a:tc>
                <a:tc hMerge="1">
                  <a:txBody>
                    <a:bodyPr/>
                    <a:lstStyle/>
                    <a:p>
                      <a:pPr algn="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2.2</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1.2</a:t>
                      </a:r>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4.1</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-1.0</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0.3</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1.2</a:t>
                      </a:r>
                      <a:endParaRPr lang="en-US" sz="1400" b="0" i="0" u="none" strike="noStrike">
                        <a:effectLst/>
                        <a:latin typeface="+mn-lt"/>
                      </a:endParaRPr>
                    </a:p>
                  </a:txBody>
                  <a:tcPr marL="8089" marR="8089" marT="8089" marB="0" anchor="b"/>
                </a:tc>
                <a:tc>
                  <a:txBody>
                    <a:bodyPr/>
                    <a:lstStyle/>
                    <a:p>
                      <a:pPr algn="r" fontAlgn="b"/>
                      <a:endParaRPr lang="en-US" sz="1400" b="0" i="0" u="none" strike="noStrike" dirty="0">
                        <a:effectLst/>
                        <a:latin typeface="+mn-lt"/>
                      </a:endParaRPr>
                    </a:p>
                  </a:txBody>
                  <a:tcPr marL="8089" marR="8089" marT="8089" marB="0" anchor="b"/>
                </a:tc>
                <a:tc>
                  <a:txBody>
                    <a:bodyPr/>
                    <a:lstStyle/>
                    <a:p>
                      <a:pPr algn="ctr" fontAlgn="b"/>
                      <a:r>
                        <a:rPr lang="en-US" sz="1400" u="none" strike="noStrike" dirty="0">
                          <a:effectLst/>
                        </a:rPr>
                        <a:t>12.1</a:t>
                      </a:r>
                      <a:endParaRPr lang="en-US" sz="1400" b="0" i="0" u="none" strike="noStrike" dirty="0">
                        <a:effectLst/>
                        <a:latin typeface="+mn-lt"/>
                      </a:endParaRPr>
                    </a:p>
                  </a:txBody>
                  <a:tcPr marL="8089" marR="8089" marT="8089" marB="0" anchor="b"/>
                </a:tc>
              </a:tr>
              <a:tr h="133143">
                <a:tc>
                  <a:txBody>
                    <a:bodyPr/>
                    <a:lstStyle/>
                    <a:p>
                      <a:pPr algn="l" fontAlgn="b">
                        <a:lnSpc>
                          <a:spcPts val="500"/>
                        </a:lnSpc>
                      </a:pPr>
                      <a:endParaRPr lang="en-US" sz="1400" b="0" i="0" u="none" strike="noStrike" dirty="0">
                        <a:effectLst/>
                        <a:latin typeface="+mn-lt"/>
                      </a:endParaRPr>
                    </a:p>
                  </a:txBody>
                  <a:tcPr marL="8089" marR="8089" marT="8089" marB="0" anchor="b"/>
                </a:tc>
                <a:tc gridSpan="2">
                  <a:txBody>
                    <a:bodyPr/>
                    <a:lstStyle/>
                    <a:p>
                      <a:pPr>
                        <a:lnSpc>
                          <a:spcPts val="500"/>
                        </a:lnSpc>
                      </a:pPr>
                      <a:endParaRPr lang="en-US" dirty="0"/>
                    </a:p>
                  </a:txBody>
                  <a:tcPr marL="8089" marR="8089" marT="8089" marB="0" anchor="b"/>
                </a:tc>
                <a:tc hMerge="1">
                  <a:txBody>
                    <a:bodyPr/>
                    <a:lstStyle/>
                    <a:p>
                      <a:pPr algn="l" fontAlgn="b"/>
                      <a:endParaRPr lang="en-US" sz="1400" b="0" i="0" u="none" strike="noStrike">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l" fontAlgn="b">
                        <a:lnSpc>
                          <a:spcPts val="500"/>
                        </a:lnSpc>
                      </a:pPr>
                      <a:endParaRPr lang="en-US" sz="1400" b="0" i="0" u="none" strike="noStrike" dirty="0">
                        <a:effectLst/>
                        <a:latin typeface="+mn-lt"/>
                      </a:endParaRPr>
                    </a:p>
                  </a:txBody>
                  <a:tcPr marL="8089" marR="8089" marT="8089" marB="0" anchor="b"/>
                </a:tc>
                <a:tc>
                  <a:txBody>
                    <a:bodyPr/>
                    <a:lstStyle/>
                    <a:p>
                      <a:pPr algn="l" fontAlgn="b">
                        <a:lnSpc>
                          <a:spcPts val="500"/>
                        </a:lnSpc>
                      </a:pPr>
                      <a:endParaRPr lang="en-US" sz="1400" b="0" i="0" u="none" strike="noStrike" dirty="0">
                        <a:effectLst/>
                        <a:latin typeface="+mn-lt"/>
                      </a:endParaRPr>
                    </a:p>
                  </a:txBody>
                  <a:tcPr marL="8089" marR="8089" marT="8089" marB="0" anchor="b"/>
                </a:tc>
              </a:tr>
              <a:tr h="137520">
                <a:tc gridSpan="3">
                  <a:txBody>
                    <a:bodyPr/>
                    <a:lstStyle/>
                    <a:p>
                      <a:pPr algn="l" fontAlgn="b"/>
                      <a:r>
                        <a:rPr lang="en-US" sz="1400" u="none" strike="noStrike">
                          <a:effectLst/>
                        </a:rPr>
                        <a:t>Thruster cal 1</a:t>
                      </a:r>
                      <a:endParaRPr lang="en-US" sz="1400" b="1" i="0" u="none" strike="noStrike">
                        <a:effectLst/>
                        <a:latin typeface="+mn-lt"/>
                      </a:endParaRPr>
                    </a:p>
                  </a:txBody>
                  <a:tcPr marL="8089" marR="8089" marT="8089" marB="0" anchor="b"/>
                </a:tc>
                <a:tc hMerge="1">
                  <a:txBody>
                    <a:bodyPr/>
                    <a:lstStyle/>
                    <a:p>
                      <a:endParaRPr lang="en-US"/>
                    </a:p>
                  </a:txBody>
                  <a:tcPr/>
                </a:tc>
                <a:tc hMerge="1">
                  <a:txBody>
                    <a:bodyPr/>
                    <a:lstStyle/>
                    <a:p>
                      <a:endParaRPr lang="en-US"/>
                    </a:p>
                  </a:txBody>
                  <a:tcPr/>
                </a:tc>
                <a:tc>
                  <a:txBody>
                    <a:bodyPr/>
                    <a:lstStyle/>
                    <a:p>
                      <a:pPr algn="ctr" fontAlgn="b"/>
                      <a:endParaRPr lang="en-US" sz="1400" b="0" i="0" u="none" strike="noStrike" dirty="0">
                        <a:effectLst/>
                        <a:latin typeface="+mn-lt"/>
                      </a:endParaRPr>
                    </a:p>
                  </a:txBody>
                  <a:tcPr marL="8089" marR="8089" marT="8089" marB="0" anchor="b"/>
                </a:tc>
                <a:tc>
                  <a:txBody>
                    <a:bodyPr/>
                    <a:lstStyle/>
                    <a:p>
                      <a:pPr algn="ctr" fontAlgn="b"/>
                      <a:endParaRPr lang="en-US" sz="1400" b="0" i="0" u="none" strike="noStrike" dirty="0">
                        <a:effectLst/>
                        <a:latin typeface="+mn-lt"/>
                      </a:endParaRPr>
                    </a:p>
                  </a:txBody>
                  <a:tcPr marL="8089" marR="8089" marT="8089" marB="0" anchor="b"/>
                </a:tc>
                <a:tc>
                  <a:txBody>
                    <a:bodyPr/>
                    <a:lstStyle/>
                    <a:p>
                      <a:pPr algn="ctr" fontAlgn="b"/>
                      <a:endParaRPr lang="en-US" sz="1400" b="0" i="0" u="none" strike="noStrike" dirty="0">
                        <a:effectLst/>
                        <a:latin typeface="+mn-lt"/>
                      </a:endParaRPr>
                    </a:p>
                  </a:txBody>
                  <a:tcPr marL="8089" marR="8089" marT="8089" marB="0" anchor="b"/>
                </a:tc>
                <a:tc>
                  <a:txBody>
                    <a:bodyPr/>
                    <a:lstStyle/>
                    <a:p>
                      <a:pPr algn="ctr" fontAlgn="b"/>
                      <a:endParaRPr lang="en-US" sz="1400" b="0" i="0" u="none" strike="noStrike" dirty="0">
                        <a:effectLst/>
                        <a:latin typeface="+mn-lt"/>
                      </a:endParaRPr>
                    </a:p>
                  </a:txBody>
                  <a:tcPr marL="8089" marR="8089" marT="8089" marB="0" anchor="b"/>
                </a:tc>
                <a:tc>
                  <a:txBody>
                    <a:bodyPr/>
                    <a:lstStyle/>
                    <a:p>
                      <a:pPr algn="ctr" fontAlgn="b"/>
                      <a:endParaRPr lang="en-US" sz="1400" b="0" i="0" u="none" strike="noStrike" dirty="0">
                        <a:effectLst/>
                        <a:latin typeface="+mn-lt"/>
                      </a:endParaRPr>
                    </a:p>
                  </a:txBody>
                  <a:tcPr marL="8089" marR="8089" marT="8089" marB="0" anchor="b"/>
                </a:tc>
                <a:tc>
                  <a:txBody>
                    <a:bodyPr/>
                    <a:lstStyle/>
                    <a:p>
                      <a:pPr algn="ctr" fontAlgn="b"/>
                      <a:endParaRPr lang="en-US" sz="1400" b="0" i="0" u="none" strike="noStrike" dirty="0">
                        <a:effectLst/>
                        <a:latin typeface="+mn-lt"/>
                      </a:endParaRPr>
                    </a:p>
                  </a:txBody>
                  <a:tcPr marL="8089" marR="8089" marT="8089" marB="0" anchor="b"/>
                </a:tc>
                <a:tc>
                  <a:txBody>
                    <a:bodyPr/>
                    <a:lstStyle/>
                    <a:p>
                      <a:pPr algn="ctr" fontAlgn="b"/>
                      <a:endParaRPr lang="en-US" sz="1400" b="0" i="0" u="none" strike="noStrike" dirty="0">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r>
              <a:tr h="137520">
                <a:tc>
                  <a:txBody>
                    <a:bodyPr/>
                    <a:lstStyle/>
                    <a:p>
                      <a:pPr algn="l" fontAlgn="b"/>
                      <a:endParaRPr lang="en-US" sz="1400" b="0" i="0" u="none" strike="noStrike">
                        <a:effectLst/>
                        <a:latin typeface="+mn-lt"/>
                      </a:endParaRPr>
                    </a:p>
                  </a:txBody>
                  <a:tcPr marL="8089" marR="8089" marT="8089" marB="0" anchor="b"/>
                </a:tc>
                <a:tc gridSpan="2">
                  <a:txBody>
                    <a:bodyPr/>
                    <a:lstStyle/>
                    <a:p>
                      <a:pPr algn="r" fontAlgn="b"/>
                      <a:r>
                        <a:rPr lang="en-US" sz="1400" u="none" strike="noStrike" dirty="0">
                          <a:effectLst/>
                        </a:rPr>
                        <a:t>4.35E-05</a:t>
                      </a:r>
                      <a:endParaRPr lang="en-US" sz="1400" b="0" i="0" u="none" strike="noStrike" dirty="0">
                        <a:effectLst/>
                        <a:latin typeface="+mn-lt"/>
                      </a:endParaRPr>
                    </a:p>
                  </a:txBody>
                  <a:tcPr marL="8089" marR="8089" marT="8089" marB="0" anchor="b"/>
                </a:tc>
                <a:tc hMerge="1">
                  <a:txBody>
                    <a:bodyPr/>
                    <a:lstStyle/>
                    <a:p>
                      <a:pPr algn="r" fontAlgn="b"/>
                      <a:endParaRPr lang="en-US" sz="1400" b="0" i="0" u="none" strike="noStrike" dirty="0">
                        <a:effectLst/>
                        <a:latin typeface="+mn-lt"/>
                      </a:endParaRPr>
                    </a:p>
                  </a:txBody>
                  <a:tcPr marL="8089" marR="8089" marT="8089" marB="0" anchor="b"/>
                </a:tc>
                <a:tc>
                  <a:txBody>
                    <a:bodyPr/>
                    <a:lstStyle/>
                    <a:p>
                      <a:pPr algn="ctr" fontAlgn="b"/>
                      <a:r>
                        <a:rPr lang="en-US" sz="1400" u="none" strike="noStrike">
                          <a:effectLst/>
                        </a:rPr>
                        <a:t>3.3</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7</a:t>
                      </a:r>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0.8</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-4.7</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-2.4</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4.3</a:t>
                      </a:r>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r>
              <a:tr h="137520">
                <a:tc>
                  <a:txBody>
                    <a:bodyPr/>
                    <a:lstStyle/>
                    <a:p>
                      <a:pPr algn="l" fontAlgn="b"/>
                      <a:endParaRPr lang="en-US" sz="1400" b="0" i="0" u="none" strike="noStrike">
                        <a:effectLst/>
                        <a:latin typeface="+mn-lt"/>
                      </a:endParaRPr>
                    </a:p>
                  </a:txBody>
                  <a:tcPr marL="8089" marR="8089" marT="8089" marB="0" anchor="b"/>
                </a:tc>
                <a:tc gridSpan="2">
                  <a:txBody>
                    <a:bodyPr/>
                    <a:lstStyle/>
                    <a:p>
                      <a:pPr algn="r" fontAlgn="b"/>
                      <a:r>
                        <a:rPr lang="en-US" sz="1400" u="none" strike="noStrike">
                          <a:effectLst/>
                        </a:rPr>
                        <a:t>6.00E-05</a:t>
                      </a:r>
                      <a:endParaRPr lang="en-US" sz="1400" b="0" i="0" u="none" strike="noStrike">
                        <a:effectLst/>
                        <a:latin typeface="+mn-lt"/>
                      </a:endParaRPr>
                    </a:p>
                  </a:txBody>
                  <a:tcPr marL="8089" marR="8089" marT="8089" marB="0" anchor="b"/>
                </a:tc>
                <a:tc hMerge="1">
                  <a:txBody>
                    <a:bodyPr/>
                    <a:lstStyle/>
                    <a:p>
                      <a:pPr algn="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2.5</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3.6</a:t>
                      </a:r>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2.8</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-2.6</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-0.4</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2.9</a:t>
                      </a:r>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r>
              <a:tr h="137520">
                <a:tc>
                  <a:txBody>
                    <a:bodyPr/>
                    <a:lstStyle/>
                    <a:p>
                      <a:pPr algn="l" fontAlgn="b"/>
                      <a:endParaRPr lang="en-US" sz="1400" b="0" i="0" u="none" strike="noStrike">
                        <a:effectLst/>
                        <a:latin typeface="+mn-lt"/>
                      </a:endParaRPr>
                    </a:p>
                  </a:txBody>
                  <a:tcPr marL="8089" marR="8089" marT="8089" marB="0" anchor="b"/>
                </a:tc>
                <a:tc gridSpan="2">
                  <a:txBody>
                    <a:bodyPr/>
                    <a:lstStyle/>
                    <a:p>
                      <a:pPr algn="r" fontAlgn="b"/>
                      <a:r>
                        <a:rPr lang="en-US" sz="1400" u="none" strike="noStrike">
                          <a:effectLst/>
                        </a:rPr>
                        <a:t>8.00E-05</a:t>
                      </a:r>
                      <a:endParaRPr lang="en-US" sz="1400" b="0" i="0" u="none" strike="noStrike">
                        <a:effectLst/>
                        <a:latin typeface="+mn-lt"/>
                      </a:endParaRPr>
                    </a:p>
                  </a:txBody>
                  <a:tcPr marL="8089" marR="8089" marT="8089" marB="0" anchor="b"/>
                </a:tc>
                <a:tc hMerge="1">
                  <a:txBody>
                    <a:bodyPr/>
                    <a:lstStyle/>
                    <a:p>
                      <a:pPr algn="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2.4</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1.6</a:t>
                      </a:r>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4.2</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-1.2</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1.0</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1.9</a:t>
                      </a:r>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r>
              <a:tr h="137520">
                <a:tc>
                  <a:txBody>
                    <a:bodyPr/>
                    <a:lstStyle/>
                    <a:p>
                      <a:pPr algn="l" fontAlgn="b"/>
                      <a:endParaRPr lang="en-US" sz="1400" b="0" i="0" u="none" strike="noStrike">
                        <a:effectLst/>
                        <a:latin typeface="+mn-lt"/>
                      </a:endParaRPr>
                    </a:p>
                  </a:txBody>
                  <a:tcPr marL="8089" marR="8089" marT="8089" marB="0" anchor="b"/>
                </a:tc>
                <a:tc gridSpan="2">
                  <a:txBody>
                    <a:bodyPr/>
                    <a:lstStyle/>
                    <a:p>
                      <a:pPr algn="r" fontAlgn="b"/>
                      <a:r>
                        <a:rPr lang="en-US" sz="1400" u="none" strike="noStrike">
                          <a:effectLst/>
                        </a:rPr>
                        <a:t>1.00E-04</a:t>
                      </a:r>
                      <a:endParaRPr lang="en-US" sz="1400" b="0" i="0" u="none" strike="noStrike">
                        <a:effectLst/>
                        <a:latin typeface="+mn-lt"/>
                      </a:endParaRPr>
                    </a:p>
                  </a:txBody>
                  <a:tcPr marL="8089" marR="8089" marT="8089" marB="0" anchor="b"/>
                </a:tc>
                <a:tc hMerge="1">
                  <a:txBody>
                    <a:bodyPr/>
                    <a:lstStyle/>
                    <a:p>
                      <a:pPr algn="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2.4</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1.2</a:t>
                      </a:r>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5.0</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-0.3</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1.8</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1.3</a:t>
                      </a:r>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r>
              <a:tr h="147943">
                <a:tc>
                  <a:txBody>
                    <a:bodyPr/>
                    <a:lstStyle/>
                    <a:p>
                      <a:pPr algn="l" fontAlgn="b">
                        <a:lnSpc>
                          <a:spcPts val="500"/>
                        </a:lnSpc>
                      </a:pPr>
                      <a:endParaRPr lang="en-US" sz="1400" b="0" i="0" u="none" strike="noStrike" dirty="0">
                        <a:effectLst/>
                        <a:latin typeface="+mn-lt"/>
                      </a:endParaRPr>
                    </a:p>
                  </a:txBody>
                  <a:tcPr marL="8089" marR="8089" marT="8089" marB="0" anchor="b"/>
                </a:tc>
                <a:tc gridSpan="2">
                  <a:txBody>
                    <a:bodyPr/>
                    <a:lstStyle/>
                    <a:p>
                      <a:pPr>
                        <a:lnSpc>
                          <a:spcPts val="500"/>
                        </a:lnSpc>
                      </a:pPr>
                      <a:endParaRPr lang="en-US" dirty="0"/>
                    </a:p>
                  </a:txBody>
                  <a:tcPr marL="8089" marR="8089" marT="8089" marB="0" anchor="b"/>
                </a:tc>
                <a:tc hMerge="1">
                  <a:txBody>
                    <a:bodyPr/>
                    <a:lstStyle/>
                    <a:p>
                      <a:pPr algn="l" fontAlgn="b"/>
                      <a:endParaRPr lang="en-US" sz="1400" b="0" i="0" u="none" strike="noStrike">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ctr" fontAlgn="b">
                        <a:lnSpc>
                          <a:spcPts val="500"/>
                        </a:lnSpc>
                      </a:pPr>
                      <a:endParaRPr lang="en-US" sz="1400" b="0" i="0" u="none" strike="noStrike" dirty="0">
                        <a:effectLst/>
                        <a:latin typeface="+mn-lt"/>
                      </a:endParaRPr>
                    </a:p>
                  </a:txBody>
                  <a:tcPr marL="8089" marR="8089" marT="8089" marB="0" anchor="b"/>
                </a:tc>
                <a:tc>
                  <a:txBody>
                    <a:bodyPr/>
                    <a:lstStyle/>
                    <a:p>
                      <a:pPr algn="l" fontAlgn="b">
                        <a:lnSpc>
                          <a:spcPts val="500"/>
                        </a:lnSpc>
                      </a:pPr>
                      <a:endParaRPr lang="en-US" sz="1400" b="0" i="0" u="none" strike="noStrike" dirty="0">
                        <a:effectLst/>
                        <a:latin typeface="+mn-lt"/>
                      </a:endParaRPr>
                    </a:p>
                  </a:txBody>
                  <a:tcPr marL="8089" marR="8089" marT="8089" marB="0" anchor="b"/>
                </a:tc>
                <a:tc>
                  <a:txBody>
                    <a:bodyPr/>
                    <a:lstStyle/>
                    <a:p>
                      <a:pPr algn="l" fontAlgn="b">
                        <a:lnSpc>
                          <a:spcPts val="500"/>
                        </a:lnSpc>
                      </a:pPr>
                      <a:endParaRPr lang="en-US" sz="1400" b="0" i="0" u="none" strike="noStrike" dirty="0">
                        <a:effectLst/>
                        <a:latin typeface="+mn-lt"/>
                      </a:endParaRPr>
                    </a:p>
                  </a:txBody>
                  <a:tcPr marL="8089" marR="8089" marT="8089" marB="0" anchor="b"/>
                </a:tc>
              </a:tr>
              <a:tr h="137520">
                <a:tc gridSpan="3">
                  <a:txBody>
                    <a:bodyPr/>
                    <a:lstStyle/>
                    <a:p>
                      <a:pPr algn="l" fontAlgn="b"/>
                      <a:r>
                        <a:rPr lang="en-US" sz="1400" u="none" strike="noStrike">
                          <a:effectLst/>
                        </a:rPr>
                        <a:t>Thruster cal 2</a:t>
                      </a:r>
                      <a:endParaRPr lang="en-US" sz="1400" b="1" i="0" u="none" strike="noStrike">
                        <a:effectLst/>
                        <a:latin typeface="+mn-lt"/>
                      </a:endParaRPr>
                    </a:p>
                  </a:txBody>
                  <a:tcPr marL="8089" marR="8089" marT="8089" marB="0" anchor="b"/>
                </a:tc>
                <a:tc hMerge="1">
                  <a:txBody>
                    <a:bodyPr/>
                    <a:lstStyle/>
                    <a:p>
                      <a:endParaRPr lang="en-US"/>
                    </a:p>
                  </a:txBody>
                  <a:tcPr/>
                </a:tc>
                <a:tc hMerge="1">
                  <a:txBody>
                    <a:bodyPr/>
                    <a:lstStyle/>
                    <a:p>
                      <a:endParaRPr lang="en-US"/>
                    </a:p>
                  </a:txBody>
                  <a:tcPr/>
                </a:tc>
                <a:tc>
                  <a:txBody>
                    <a:bodyPr/>
                    <a:lstStyle/>
                    <a:p>
                      <a:pPr algn="ctr" fontAlgn="b"/>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r>
              <a:tr h="137520">
                <a:tc gridSpan="2">
                  <a:txBody>
                    <a:bodyPr/>
                    <a:lstStyle/>
                    <a:p>
                      <a:pPr algn="l" fontAlgn="b"/>
                      <a:endParaRPr lang="en-US" sz="1400" b="0" i="0" u="none" strike="noStrike">
                        <a:effectLst/>
                        <a:latin typeface="+mn-lt"/>
                      </a:endParaRPr>
                    </a:p>
                  </a:txBody>
                  <a:tcPr marL="8089" marR="8089" marT="8089" marB="0" anchor="b"/>
                </a:tc>
                <a:tc hMerge="1">
                  <a:txBody>
                    <a:bodyPr/>
                    <a:lstStyle/>
                    <a:p>
                      <a:endParaRPr lang="en-US"/>
                    </a:p>
                  </a:txBody>
                  <a:tcPr/>
                </a:tc>
                <a:tc>
                  <a:txBody>
                    <a:bodyPr/>
                    <a:lstStyle/>
                    <a:p>
                      <a:pPr algn="r" fontAlgn="b"/>
                      <a:r>
                        <a:rPr lang="en-US" sz="1400" u="none" strike="noStrike">
                          <a:effectLst/>
                        </a:rPr>
                        <a:t>4.35E-05</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5</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5.6</a:t>
                      </a:r>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-0.1</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-0.8</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-1.0</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4.4</a:t>
                      </a:r>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r>
              <a:tr h="137520">
                <a:tc gridSpan="2">
                  <a:txBody>
                    <a:bodyPr/>
                    <a:lstStyle/>
                    <a:p>
                      <a:pPr algn="l" fontAlgn="b"/>
                      <a:endParaRPr lang="en-US" sz="1400" b="0" i="0" u="none" strike="noStrike">
                        <a:effectLst/>
                        <a:latin typeface="+mn-lt"/>
                      </a:endParaRPr>
                    </a:p>
                  </a:txBody>
                  <a:tcPr marL="8089" marR="8089" marT="8089" marB="0" anchor="b"/>
                </a:tc>
                <a:tc hMerge="1">
                  <a:txBody>
                    <a:bodyPr/>
                    <a:lstStyle/>
                    <a:p>
                      <a:endParaRPr lang="en-US"/>
                    </a:p>
                  </a:txBody>
                  <a:tcPr/>
                </a:tc>
                <a:tc>
                  <a:txBody>
                    <a:bodyPr/>
                    <a:lstStyle/>
                    <a:p>
                      <a:pPr algn="r" fontAlgn="b"/>
                      <a:r>
                        <a:rPr lang="en-US" sz="1400" u="none" strike="noStrike">
                          <a:effectLst/>
                        </a:rPr>
                        <a:t>6.00E-05</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4.9</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3.6</a:t>
                      </a:r>
                      <a:endParaRPr lang="en-US" sz="1400" b="0" i="0" u="none" strike="noStrike">
                        <a:effectLst/>
                        <a:latin typeface="+mn-lt"/>
                      </a:endParaRPr>
                    </a:p>
                  </a:txBody>
                  <a:tcPr marL="8089" marR="8089" marT="8089" marB="0" anchor="b"/>
                </a:tc>
                <a:tc>
                  <a:txBody>
                    <a:bodyPr/>
                    <a:lstStyle/>
                    <a:p>
                      <a:pPr algn="ctr"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1.3</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0.7</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0.4</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3.4</a:t>
                      </a:r>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r>
              <a:tr h="137520">
                <a:tc gridSpan="2">
                  <a:txBody>
                    <a:bodyPr/>
                    <a:lstStyle/>
                    <a:p>
                      <a:pPr algn="l" fontAlgn="b"/>
                      <a:endParaRPr lang="en-US" sz="1400" b="0" i="0" u="none" strike="noStrike">
                        <a:effectLst/>
                        <a:latin typeface="+mn-lt"/>
                      </a:endParaRPr>
                    </a:p>
                  </a:txBody>
                  <a:tcPr marL="8089" marR="8089" marT="8089" marB="0" anchor="b"/>
                </a:tc>
                <a:tc hMerge="1">
                  <a:txBody>
                    <a:bodyPr/>
                    <a:lstStyle/>
                    <a:p>
                      <a:endParaRPr lang="en-US"/>
                    </a:p>
                  </a:txBody>
                  <a:tcPr/>
                </a:tc>
                <a:tc>
                  <a:txBody>
                    <a:bodyPr/>
                    <a:lstStyle/>
                    <a:p>
                      <a:pPr algn="r" fontAlgn="b"/>
                      <a:r>
                        <a:rPr lang="en-US" sz="1400" u="none" strike="noStrike">
                          <a:effectLst/>
                        </a:rPr>
                        <a:t>8.00E-05</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5</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2.8</a:t>
                      </a:r>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2.2</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1.7</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1.3</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2.7</a:t>
                      </a:r>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r>
              <a:tr h="137520">
                <a:tc gridSpan="2">
                  <a:txBody>
                    <a:bodyPr/>
                    <a:lstStyle/>
                    <a:p>
                      <a:pPr algn="l" fontAlgn="b"/>
                      <a:endParaRPr lang="en-US" sz="1400" b="0" i="0" u="none" strike="noStrike">
                        <a:effectLst/>
                        <a:latin typeface="+mn-lt"/>
                      </a:endParaRPr>
                    </a:p>
                  </a:txBody>
                  <a:tcPr marL="8089" marR="8089" marT="8089" marB="0" anchor="b"/>
                </a:tc>
                <a:tc hMerge="1">
                  <a:txBody>
                    <a:bodyPr/>
                    <a:lstStyle/>
                    <a:p>
                      <a:endParaRPr lang="en-US"/>
                    </a:p>
                  </a:txBody>
                  <a:tcPr/>
                </a:tc>
                <a:tc>
                  <a:txBody>
                    <a:bodyPr/>
                    <a:lstStyle/>
                    <a:p>
                      <a:pPr algn="r" fontAlgn="b"/>
                      <a:r>
                        <a:rPr lang="en-US" sz="1400" u="none" strike="noStrike">
                          <a:effectLst/>
                        </a:rPr>
                        <a:t>1.00E-04</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5.1</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5.9</a:t>
                      </a:r>
                      <a:endParaRPr lang="en-US" sz="1400" b="0" i="0" u="none" strike="noStrike">
                        <a:effectLst/>
                        <a:latin typeface="+mn-lt"/>
                      </a:endParaRPr>
                    </a:p>
                  </a:txBody>
                  <a:tcPr marL="8089" marR="8089" marT="8089" marB="0" anchor="b"/>
                </a:tc>
                <a:tc>
                  <a:txBody>
                    <a:bodyPr/>
                    <a:lstStyle/>
                    <a:p>
                      <a:pPr algn="l" fontAlgn="b"/>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2.8</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2.3</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1.9</a:t>
                      </a:r>
                      <a:endParaRPr lang="en-US" sz="1400" b="0" i="0" u="none" strike="noStrike">
                        <a:effectLst/>
                        <a:latin typeface="+mn-lt"/>
                      </a:endParaRPr>
                    </a:p>
                  </a:txBody>
                  <a:tcPr marL="8089" marR="8089" marT="8089" marB="0" anchor="b"/>
                </a:tc>
                <a:tc>
                  <a:txBody>
                    <a:bodyPr/>
                    <a:lstStyle/>
                    <a:p>
                      <a:pPr algn="ctr" fontAlgn="b"/>
                      <a:r>
                        <a:rPr lang="en-US" sz="1400" u="none" strike="noStrike">
                          <a:effectLst/>
                        </a:rPr>
                        <a:t>2.3</a:t>
                      </a:r>
                      <a:endParaRPr lang="en-US" sz="1400" b="0" i="0" u="none" strike="noStrike">
                        <a:effectLst/>
                        <a:latin typeface="+mn-lt"/>
                      </a:endParaRPr>
                    </a:p>
                  </a:txBody>
                  <a:tcPr marL="8089" marR="8089" marT="8089" marB="0" anchor="b"/>
                </a:tc>
                <a:tc>
                  <a:txBody>
                    <a:bodyPr/>
                    <a:lstStyle/>
                    <a:p>
                      <a:pPr algn="l" fontAlgn="b"/>
                      <a:endParaRPr lang="en-US" sz="1400" b="0" i="0" u="none" strike="noStrike" dirty="0">
                        <a:effectLst/>
                        <a:latin typeface="+mn-lt"/>
                      </a:endParaRPr>
                    </a:p>
                  </a:txBody>
                  <a:tcPr marL="8089" marR="8089" marT="8089" marB="0" anchor="b"/>
                </a:tc>
                <a:tc>
                  <a:txBody>
                    <a:bodyPr/>
                    <a:lstStyle/>
                    <a:p>
                      <a:pPr algn="l" fontAlgn="b"/>
                      <a:endParaRPr lang="en-US" sz="1400" b="0" i="0" u="none" strike="noStrike" dirty="0">
                        <a:effectLst/>
                        <a:latin typeface="+mn-lt"/>
                      </a:endParaRPr>
                    </a:p>
                  </a:txBody>
                  <a:tcPr marL="8089" marR="8089" marT="8089" marB="0" anchor="b"/>
                </a:tc>
              </a:tr>
            </a:tbl>
          </a:graphicData>
        </a:graphic>
      </p:graphicFrame>
    </p:spTree>
    <p:extLst>
      <p:ext uri="{BB962C8B-B14F-4D97-AF65-F5344CB8AC3E}">
        <p14:creationId xmlns:p14="http://schemas.microsoft.com/office/powerpoint/2010/main" val="30358421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D12A7E3-FD50-4FEC-BF90-4D40D615D493}" type="slidenum">
              <a:rPr lang="en-US" smtClean="0"/>
              <a:pPr/>
              <a:t>27</a:t>
            </a:fld>
            <a:endParaRPr lang="en-US"/>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918" y="1371600"/>
            <a:ext cx="8458200" cy="4598882"/>
          </a:xfrm>
          <a:prstGeom prst="rect">
            <a:avLst/>
          </a:prstGeom>
          <a:noFill/>
          <a:extLst>
            <a:ext uri="{909E8E84-426E-40DD-AFC4-6F175D3DCCD1}">
              <a14:hiddenFill xmlns:a14="http://schemas.microsoft.com/office/drawing/2010/main">
                <a:solidFill>
                  <a:srgbClr val="FFFFFF"/>
                </a:solidFill>
              </a14:hiddenFill>
            </a:ext>
          </a:extLst>
        </p:spPr>
      </p:pic>
      <p:sp>
        <p:nvSpPr>
          <p:cNvPr id="7" name="Text Box 4"/>
          <p:cNvSpPr txBox="1">
            <a:spLocks noChangeArrowheads="1"/>
          </p:cNvSpPr>
          <p:nvPr/>
        </p:nvSpPr>
        <p:spPr bwMode="auto">
          <a:xfrm>
            <a:off x="224918" y="4924425"/>
            <a:ext cx="8458200" cy="64376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0488" tIns="44450" rIns="90488" bIns="44450">
            <a:spAutoFit/>
          </a:bodyPr>
          <a:lstStyle>
            <a:lvl1pPr marL="336550" indent="-336550" algn="l">
              <a:spcBef>
                <a:spcPct val="0"/>
              </a:spcBef>
              <a:tabLst>
                <a:tab pos="571500" algn="l"/>
              </a:tabLst>
              <a:defRPr sz="2400">
                <a:solidFill>
                  <a:schemeClr val="tx1"/>
                </a:solidFill>
                <a:latin typeface="Times New Roman" pitchFamily="18" charset="0"/>
              </a:defRPr>
            </a:lvl1pPr>
            <a:lvl2pPr marL="744538" algn="l">
              <a:spcBef>
                <a:spcPct val="0"/>
              </a:spcBef>
              <a:tabLst>
                <a:tab pos="571500" algn="l"/>
              </a:tabLst>
              <a:defRPr sz="2400">
                <a:solidFill>
                  <a:schemeClr val="tx1"/>
                </a:solidFill>
                <a:latin typeface="Times New Roman" pitchFamily="18" charset="0"/>
              </a:defRPr>
            </a:lvl2pPr>
            <a:lvl3pPr algn="l">
              <a:spcBef>
                <a:spcPct val="0"/>
              </a:spcBef>
              <a:tabLst>
                <a:tab pos="571500" algn="l"/>
              </a:tabLst>
              <a:defRPr sz="2400">
                <a:solidFill>
                  <a:schemeClr val="tx1"/>
                </a:solidFill>
                <a:latin typeface="Times New Roman" pitchFamily="18" charset="0"/>
              </a:defRPr>
            </a:lvl3pPr>
            <a:lvl4pPr algn="l">
              <a:spcBef>
                <a:spcPct val="0"/>
              </a:spcBef>
              <a:tabLst>
                <a:tab pos="571500" algn="l"/>
              </a:tabLst>
              <a:defRPr sz="2400">
                <a:solidFill>
                  <a:schemeClr val="tx1"/>
                </a:solidFill>
                <a:latin typeface="Times New Roman" pitchFamily="18" charset="0"/>
              </a:defRPr>
            </a:lvl4pPr>
            <a:lvl5pPr algn="l">
              <a:spcBef>
                <a:spcPct val="0"/>
              </a:spcBef>
              <a:tabLst>
                <a:tab pos="571500" algn="l"/>
              </a:tabLst>
              <a:defRPr sz="2400">
                <a:solidFill>
                  <a:schemeClr val="tx1"/>
                </a:solidFill>
                <a:latin typeface="Times New Roman" pitchFamily="18" charset="0"/>
              </a:defRPr>
            </a:lvl5pPr>
            <a:lvl6pPr eaLnBrk="0" fontAlgn="base" hangingPunct="0">
              <a:spcBef>
                <a:spcPct val="0"/>
              </a:spcBef>
              <a:spcAft>
                <a:spcPct val="0"/>
              </a:spcAft>
              <a:tabLst>
                <a:tab pos="571500" algn="l"/>
              </a:tabLst>
              <a:defRPr sz="2400">
                <a:solidFill>
                  <a:schemeClr val="tx1"/>
                </a:solidFill>
                <a:latin typeface="Times New Roman" pitchFamily="18" charset="0"/>
              </a:defRPr>
            </a:lvl6pPr>
            <a:lvl7pPr eaLnBrk="0" fontAlgn="base" hangingPunct="0">
              <a:spcBef>
                <a:spcPct val="0"/>
              </a:spcBef>
              <a:spcAft>
                <a:spcPct val="0"/>
              </a:spcAft>
              <a:tabLst>
                <a:tab pos="571500" algn="l"/>
              </a:tabLst>
              <a:defRPr sz="2400">
                <a:solidFill>
                  <a:schemeClr val="tx1"/>
                </a:solidFill>
                <a:latin typeface="Times New Roman" pitchFamily="18" charset="0"/>
              </a:defRPr>
            </a:lvl7pPr>
            <a:lvl8pPr eaLnBrk="0" fontAlgn="base" hangingPunct="0">
              <a:spcBef>
                <a:spcPct val="0"/>
              </a:spcBef>
              <a:spcAft>
                <a:spcPct val="0"/>
              </a:spcAft>
              <a:tabLst>
                <a:tab pos="571500" algn="l"/>
              </a:tabLst>
              <a:defRPr sz="2400">
                <a:solidFill>
                  <a:schemeClr val="tx1"/>
                </a:solidFill>
                <a:latin typeface="Times New Roman" pitchFamily="18" charset="0"/>
              </a:defRPr>
            </a:lvl8pPr>
            <a:lvl9pPr eaLnBrk="0" fontAlgn="base" hangingPunct="0">
              <a:spcBef>
                <a:spcPct val="0"/>
              </a:spcBef>
              <a:spcAft>
                <a:spcPct val="0"/>
              </a:spcAft>
              <a:tabLst>
                <a:tab pos="571500" algn="l"/>
              </a:tabLst>
              <a:defRPr sz="2400">
                <a:solidFill>
                  <a:schemeClr val="tx1"/>
                </a:solidFill>
                <a:latin typeface="Times New Roman" pitchFamily="18" charset="0"/>
              </a:defRPr>
            </a:lvl9pPr>
          </a:lstStyle>
          <a:p>
            <a:pPr>
              <a:buFontTx/>
              <a:buChar char="•"/>
            </a:pPr>
            <a:r>
              <a:rPr lang="en-US" altLang="en-US" sz="1800" b="1" dirty="0">
                <a:solidFill>
                  <a:schemeClr val="bg1"/>
                </a:solidFill>
                <a:latin typeface="Arial" charset="0"/>
              </a:rPr>
              <a:t>Validate airframe-integrated air-breathing scramjet performance in flight</a:t>
            </a:r>
          </a:p>
          <a:p>
            <a:pPr>
              <a:buFontTx/>
              <a:buChar char="•"/>
            </a:pPr>
            <a:r>
              <a:rPr lang="en-US" altLang="en-US" sz="1800" b="1" dirty="0">
                <a:solidFill>
                  <a:schemeClr val="bg1"/>
                </a:solidFill>
                <a:latin typeface="Arial" charset="0"/>
              </a:rPr>
              <a:t>Mach 7 and Mach 10 vehicles</a:t>
            </a:r>
          </a:p>
        </p:txBody>
      </p:sp>
      <p:sp>
        <p:nvSpPr>
          <p:cNvPr id="8" name="Title 1"/>
          <p:cNvSpPr txBox="1">
            <a:spLocks/>
          </p:cNvSpPr>
          <p:nvPr/>
        </p:nvSpPr>
        <p:spPr>
          <a:xfrm>
            <a:off x="457200" y="274638"/>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t>Example:  Hyper-X (X-43A) Vehicle</a:t>
            </a:r>
            <a:endParaRPr lang="en-US" sz="2800" b="1" dirty="0"/>
          </a:p>
        </p:txBody>
      </p:sp>
    </p:spTree>
    <p:extLst>
      <p:ext uri="{BB962C8B-B14F-4D97-AF65-F5344CB8AC3E}">
        <p14:creationId xmlns:p14="http://schemas.microsoft.com/office/powerpoint/2010/main" val="16497133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Hyper-X Mach7 Vertical Tail Thermal Prediction (°F)</a:t>
            </a:r>
            <a:endParaRPr lang="en-US" sz="2800" b="1"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28</a:t>
            </a:fld>
            <a:endParaRPr lang="en-US"/>
          </a:p>
        </p:txBody>
      </p:sp>
      <p:pic>
        <p:nvPicPr>
          <p:cNvPr id="1026" name="Picture 2" descr="rtf_rel3_4_pt20"/>
          <p:cNvPicPr>
            <a:picLocks noChangeAspect="1" noChangeArrowheads="1"/>
          </p:cNvPicPr>
          <p:nvPr/>
        </p:nvPicPr>
        <p:blipFill rotWithShape="1">
          <a:blip r:embed="rId2">
            <a:extLst>
              <a:ext uri="{28A0092B-C50C-407E-A947-70E740481C1C}">
                <a14:useLocalDpi xmlns:a14="http://schemas.microsoft.com/office/drawing/2010/main" val="0"/>
              </a:ext>
            </a:extLst>
          </a:blip>
          <a:srcRect l="4250" r="8230" b="4917"/>
          <a:stretch/>
        </p:blipFill>
        <p:spPr bwMode="auto">
          <a:xfrm>
            <a:off x="744280" y="1132044"/>
            <a:ext cx="6602818" cy="519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rtf_rel3_4_pt20"/>
          <p:cNvPicPr>
            <a:picLocks noChangeAspect="1" noChangeArrowheads="1"/>
          </p:cNvPicPr>
          <p:nvPr/>
        </p:nvPicPr>
        <p:blipFill rotWithShape="1">
          <a:blip r:embed="rId2">
            <a:extLst>
              <a:ext uri="{28A0092B-C50C-407E-A947-70E740481C1C}">
                <a14:useLocalDpi xmlns:a14="http://schemas.microsoft.com/office/drawing/2010/main" val="0"/>
              </a:ext>
            </a:extLst>
          </a:blip>
          <a:srcRect l="92500"/>
          <a:stretch/>
        </p:blipFill>
        <p:spPr bwMode="auto">
          <a:xfrm>
            <a:off x="7708097" y="1408694"/>
            <a:ext cx="509348" cy="4914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51187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Sample Correlation from </a:t>
            </a:r>
            <a:r>
              <a:rPr lang="en-US" sz="2800" b="1" dirty="0" smtClean="0"/>
              <a:t>Hyper-X</a:t>
            </a:r>
            <a:endParaRPr lang="en-US" sz="2800"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659626643"/>
              </p:ext>
            </p:extLst>
          </p:nvPr>
        </p:nvGraphicFramePr>
        <p:xfrm>
          <a:off x="923925" y="1458119"/>
          <a:ext cx="6762748" cy="4700208"/>
        </p:xfrm>
        <a:graphic>
          <a:graphicData uri="http://schemas.openxmlformats.org/drawingml/2006/table">
            <a:tbl>
              <a:tblPr firstRow="1" firstCol="1">
                <a:tableStyleId>{5C22544A-7EE6-4342-B048-85BDC9FD1C3A}</a:tableStyleId>
              </a:tblPr>
              <a:tblGrid>
                <a:gridCol w="1304973"/>
                <a:gridCol w="1685591"/>
                <a:gridCol w="550534"/>
                <a:gridCol w="1366143"/>
                <a:gridCol w="489364"/>
                <a:gridCol w="1366143"/>
              </a:tblGrid>
              <a:tr h="1042608">
                <a:tc>
                  <a:txBody>
                    <a:bodyPr/>
                    <a:lstStyle/>
                    <a:p>
                      <a:pPr algn="l" fontAlgn="b"/>
                      <a:r>
                        <a:rPr lang="en-US" sz="2000" u="none" strike="noStrike" dirty="0">
                          <a:effectLst/>
                        </a:rPr>
                        <a:t>Run</a:t>
                      </a:r>
                      <a:endParaRPr lang="en-US" sz="2000" b="0" i="0" u="none" strike="noStrike" dirty="0">
                        <a:effectLst/>
                        <a:latin typeface="Arial"/>
                      </a:endParaRPr>
                    </a:p>
                  </a:txBody>
                  <a:tcPr marL="9525" marR="9525" marT="9525" marB="0" anchor="b"/>
                </a:tc>
                <a:tc>
                  <a:txBody>
                    <a:bodyPr/>
                    <a:lstStyle/>
                    <a:p>
                      <a:pPr algn="ctr" fontAlgn="b"/>
                      <a:r>
                        <a:rPr lang="en-US" sz="2000" u="none" strike="noStrike" dirty="0" smtClean="0">
                          <a:effectLst/>
                        </a:rPr>
                        <a:t>Average </a:t>
                      </a:r>
                      <a:r>
                        <a:rPr lang="en-US" sz="2000" u="none" strike="noStrike" dirty="0">
                          <a:effectLst/>
                        </a:rPr>
                        <a:t>RMS </a:t>
                      </a:r>
                      <a:r>
                        <a:rPr lang="en-US" sz="2000" u="none" strike="noStrike" dirty="0" smtClean="0">
                          <a:effectLst/>
                        </a:rPr>
                        <a:t>error (°F)</a:t>
                      </a:r>
                      <a:endParaRPr lang="en-US" sz="2000" b="0" i="0" u="none" strike="noStrike" dirty="0">
                        <a:effectLst/>
                        <a:latin typeface="Arial"/>
                      </a:endParaRPr>
                    </a:p>
                  </a:txBody>
                  <a:tcPr marL="9525" marR="9525" marT="9525" marB="0" anchor="b"/>
                </a:tc>
                <a:tc>
                  <a:txBody>
                    <a:bodyPr/>
                    <a:lstStyle/>
                    <a:p>
                      <a:pPr algn="ctr" fontAlgn="b"/>
                      <a:endParaRPr lang="en-US" sz="2000" b="0" i="0" u="none" strike="noStrike" dirty="0">
                        <a:effectLst/>
                        <a:latin typeface="Arial"/>
                      </a:endParaRPr>
                    </a:p>
                  </a:txBody>
                  <a:tcPr marL="9525" marR="9525" marT="9525" marB="0" anchor="b"/>
                </a:tc>
                <a:tc>
                  <a:txBody>
                    <a:bodyPr/>
                    <a:lstStyle/>
                    <a:p>
                      <a:pPr algn="ctr" fontAlgn="b"/>
                      <a:r>
                        <a:rPr lang="en-US" sz="2000" u="none" strike="noStrike" dirty="0" smtClean="0">
                          <a:effectLst/>
                        </a:rPr>
                        <a:t>Average </a:t>
                      </a:r>
                      <a:r>
                        <a:rPr lang="en-US" sz="2000" u="none" strike="noStrike" dirty="0">
                          <a:effectLst/>
                        </a:rPr>
                        <a:t>end </a:t>
                      </a:r>
                      <a:r>
                        <a:rPr lang="en-US" sz="2000" u="none" strike="noStrike" dirty="0" smtClean="0">
                          <a:effectLst/>
                        </a:rPr>
                        <a:t>error (°F)</a:t>
                      </a:r>
                      <a:endParaRPr lang="en-US" sz="2000" b="0" i="0" u="none" strike="noStrike" dirty="0">
                        <a:effectLst/>
                        <a:latin typeface="Arial"/>
                      </a:endParaRPr>
                    </a:p>
                  </a:txBody>
                  <a:tcPr marL="9525" marR="9525" marT="9525" marB="0" anchor="b"/>
                </a:tc>
                <a:tc>
                  <a:txBody>
                    <a:bodyPr/>
                    <a:lstStyle/>
                    <a:p>
                      <a:pPr algn="ctr" fontAlgn="b"/>
                      <a:endParaRPr lang="en-US" sz="2000" b="0" i="0" u="none" strike="noStrike" dirty="0">
                        <a:effectLst/>
                        <a:latin typeface="Arial"/>
                      </a:endParaRPr>
                    </a:p>
                  </a:txBody>
                  <a:tcPr marL="9525" marR="9525" marT="9525" marB="0" anchor="b"/>
                </a:tc>
                <a:tc>
                  <a:txBody>
                    <a:bodyPr/>
                    <a:lstStyle/>
                    <a:p>
                      <a:pPr algn="ctr" fontAlgn="b"/>
                      <a:r>
                        <a:rPr lang="en-US" sz="2000" u="none" strike="noStrike" dirty="0">
                          <a:effectLst/>
                        </a:rPr>
                        <a:t>RMS of end </a:t>
                      </a:r>
                      <a:r>
                        <a:rPr lang="en-US" sz="2000" u="none" strike="noStrike" dirty="0" smtClean="0">
                          <a:effectLst/>
                        </a:rPr>
                        <a:t>error (°F)</a:t>
                      </a:r>
                      <a:endParaRPr lang="en-US" sz="2000" b="0" i="0" u="none" strike="noStrike" dirty="0">
                        <a:effectLst/>
                        <a:latin typeface="Arial"/>
                      </a:endParaRPr>
                    </a:p>
                  </a:txBody>
                  <a:tcPr marL="9525" marR="9525" marT="9525" marB="0" anchor="b"/>
                </a:tc>
              </a:tr>
              <a:tr h="457200">
                <a:tc>
                  <a:txBody>
                    <a:bodyPr/>
                    <a:lstStyle/>
                    <a:p>
                      <a:pPr algn="l" fontAlgn="b"/>
                      <a:r>
                        <a:rPr lang="en-US" sz="2000" u="none" strike="noStrike" dirty="0">
                          <a:effectLst/>
                        </a:rPr>
                        <a:t>Corr0</a:t>
                      </a:r>
                      <a:endParaRPr lang="en-US" sz="2000" b="0" i="0" u="none" strike="noStrike" dirty="0">
                        <a:effectLst/>
                        <a:latin typeface="Arial"/>
                      </a:endParaRPr>
                    </a:p>
                  </a:txBody>
                  <a:tcPr marL="9525" marR="9525" marT="9525" marB="0" anchor="b"/>
                </a:tc>
                <a:tc>
                  <a:txBody>
                    <a:bodyPr/>
                    <a:lstStyle/>
                    <a:p>
                      <a:pPr algn="ctr" fontAlgn="b"/>
                      <a:r>
                        <a:rPr lang="en-US" sz="2000" u="none" strike="noStrike">
                          <a:effectLst/>
                        </a:rPr>
                        <a:t>162.7</a:t>
                      </a:r>
                      <a:endParaRPr lang="en-US" sz="2000" b="0" i="0" u="none" strike="noStrike">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216.3</a:t>
                      </a:r>
                      <a:endParaRPr lang="en-US" sz="2000" b="0" i="0" u="none" strike="noStrike">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272.6</a:t>
                      </a:r>
                      <a:endParaRPr lang="en-US" sz="2000" b="0" i="0" u="none" strike="noStrike">
                        <a:effectLst/>
                        <a:latin typeface="Arial"/>
                      </a:endParaRPr>
                    </a:p>
                  </a:txBody>
                  <a:tcPr marL="9525" marR="9525" marT="9525" marB="0" anchor="b"/>
                </a:tc>
              </a:tr>
              <a:tr h="457200">
                <a:tc>
                  <a:txBody>
                    <a:bodyPr/>
                    <a:lstStyle/>
                    <a:p>
                      <a:pPr algn="l" fontAlgn="b"/>
                      <a:r>
                        <a:rPr lang="en-US" sz="2000" u="none" strike="noStrike" dirty="0">
                          <a:effectLst/>
                        </a:rPr>
                        <a:t>Corr1</a:t>
                      </a:r>
                      <a:endParaRPr lang="en-US" sz="2000" b="0" i="0" u="none" strike="noStrike" dirty="0">
                        <a:effectLst/>
                        <a:latin typeface="Arial"/>
                      </a:endParaRPr>
                    </a:p>
                  </a:txBody>
                  <a:tcPr marL="9525" marR="9525" marT="9525" marB="0" anchor="b"/>
                </a:tc>
                <a:tc>
                  <a:txBody>
                    <a:bodyPr/>
                    <a:lstStyle/>
                    <a:p>
                      <a:pPr algn="ctr" fontAlgn="b"/>
                      <a:r>
                        <a:rPr lang="en-US" sz="2000" u="none" strike="noStrike" dirty="0">
                          <a:effectLst/>
                        </a:rPr>
                        <a:t>157.9</a:t>
                      </a:r>
                      <a:endParaRPr lang="en-US" sz="2000" b="0" i="0" u="none" strike="noStrike" dirty="0">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209.7</a:t>
                      </a:r>
                      <a:endParaRPr lang="en-US" sz="2000" b="0" i="0" u="none" strike="noStrike">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267.8</a:t>
                      </a:r>
                      <a:endParaRPr lang="en-US" sz="2000" b="0" i="0" u="none" strike="noStrike">
                        <a:effectLst/>
                        <a:latin typeface="Arial"/>
                      </a:endParaRPr>
                    </a:p>
                  </a:txBody>
                  <a:tcPr marL="9525" marR="9525" marT="9525" marB="0" anchor="b"/>
                </a:tc>
              </a:tr>
              <a:tr h="457200">
                <a:tc>
                  <a:txBody>
                    <a:bodyPr/>
                    <a:lstStyle/>
                    <a:p>
                      <a:pPr algn="l" fontAlgn="b"/>
                      <a:r>
                        <a:rPr lang="en-US" sz="2000" u="none" strike="noStrike">
                          <a:effectLst/>
                        </a:rPr>
                        <a:t>Corr2</a:t>
                      </a:r>
                      <a:endParaRPr lang="en-US" sz="2000" b="0" i="0" u="none" strike="noStrike">
                        <a:effectLst/>
                        <a:latin typeface="Arial"/>
                      </a:endParaRPr>
                    </a:p>
                  </a:txBody>
                  <a:tcPr marL="9525" marR="9525" marT="9525" marB="0" anchor="b"/>
                </a:tc>
                <a:tc>
                  <a:txBody>
                    <a:bodyPr/>
                    <a:lstStyle/>
                    <a:p>
                      <a:pPr algn="ctr" fontAlgn="b"/>
                      <a:r>
                        <a:rPr lang="en-US" sz="2000" u="none" strike="noStrike" dirty="0">
                          <a:effectLst/>
                        </a:rPr>
                        <a:t>157.3</a:t>
                      </a:r>
                      <a:endParaRPr lang="en-US" sz="2000" b="0" i="0" u="none" strike="noStrike" dirty="0">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209.6</a:t>
                      </a:r>
                      <a:endParaRPr lang="en-US" sz="2000" b="0" i="0" u="none" strike="noStrike">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267.8</a:t>
                      </a:r>
                      <a:endParaRPr lang="en-US" sz="2000" b="0" i="0" u="none" strike="noStrike">
                        <a:effectLst/>
                        <a:latin typeface="Arial"/>
                      </a:endParaRPr>
                    </a:p>
                  </a:txBody>
                  <a:tcPr marL="9525" marR="9525" marT="9525" marB="0" anchor="b"/>
                </a:tc>
              </a:tr>
              <a:tr h="457200">
                <a:tc>
                  <a:txBody>
                    <a:bodyPr/>
                    <a:lstStyle/>
                    <a:p>
                      <a:pPr algn="l" fontAlgn="b"/>
                      <a:r>
                        <a:rPr lang="en-US" sz="2000" u="none" strike="noStrike">
                          <a:effectLst/>
                        </a:rPr>
                        <a:t>Corr3</a:t>
                      </a:r>
                      <a:endParaRPr lang="en-US" sz="2000" b="0" i="0" u="none" strike="noStrike">
                        <a:effectLst/>
                        <a:latin typeface="Arial"/>
                      </a:endParaRPr>
                    </a:p>
                  </a:txBody>
                  <a:tcPr marL="9525" marR="9525" marT="9525" marB="0" anchor="b"/>
                </a:tc>
                <a:tc>
                  <a:txBody>
                    <a:bodyPr/>
                    <a:lstStyle/>
                    <a:p>
                      <a:pPr algn="ctr" fontAlgn="b"/>
                      <a:r>
                        <a:rPr lang="en-US" sz="2000" u="none" strike="noStrike" dirty="0">
                          <a:effectLst/>
                        </a:rPr>
                        <a:t>146.1</a:t>
                      </a:r>
                      <a:endParaRPr lang="en-US" sz="2000" b="0" i="0" u="none" strike="noStrike" dirty="0">
                        <a:effectLst/>
                        <a:latin typeface="Arial"/>
                      </a:endParaRPr>
                    </a:p>
                  </a:txBody>
                  <a:tcPr marL="9525" marR="9525" marT="9525" marB="0" anchor="b"/>
                </a:tc>
                <a:tc>
                  <a:txBody>
                    <a:bodyPr/>
                    <a:lstStyle/>
                    <a:p>
                      <a:pPr algn="ctr" fontAlgn="b"/>
                      <a:endParaRPr lang="en-US" sz="2000" b="0" i="0" u="none" strike="noStrike" dirty="0">
                        <a:effectLst/>
                        <a:latin typeface="Arial"/>
                      </a:endParaRPr>
                    </a:p>
                  </a:txBody>
                  <a:tcPr marL="9525" marR="9525" marT="9525" marB="0" anchor="b"/>
                </a:tc>
                <a:tc>
                  <a:txBody>
                    <a:bodyPr/>
                    <a:lstStyle/>
                    <a:p>
                      <a:pPr algn="ctr" fontAlgn="b"/>
                      <a:r>
                        <a:rPr lang="en-US" sz="2000" u="none" strike="noStrike">
                          <a:effectLst/>
                        </a:rPr>
                        <a:t>201.5</a:t>
                      </a:r>
                      <a:endParaRPr lang="en-US" sz="2000" b="0" i="0" u="none" strike="noStrike">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261.1</a:t>
                      </a:r>
                      <a:endParaRPr lang="en-US" sz="2000" b="0" i="0" u="none" strike="noStrike">
                        <a:effectLst/>
                        <a:latin typeface="Arial"/>
                      </a:endParaRPr>
                    </a:p>
                  </a:txBody>
                  <a:tcPr marL="9525" marR="9525" marT="9525" marB="0" anchor="b"/>
                </a:tc>
              </a:tr>
              <a:tr h="457200">
                <a:tc>
                  <a:txBody>
                    <a:bodyPr/>
                    <a:lstStyle/>
                    <a:p>
                      <a:pPr algn="l" fontAlgn="b"/>
                      <a:r>
                        <a:rPr lang="en-US" sz="2000" u="none" strike="noStrike">
                          <a:effectLst/>
                        </a:rPr>
                        <a:t>Corr4</a:t>
                      </a:r>
                      <a:endParaRPr lang="en-US" sz="2000" b="0" i="0" u="none" strike="noStrike">
                        <a:effectLst/>
                        <a:latin typeface="Arial"/>
                      </a:endParaRPr>
                    </a:p>
                  </a:txBody>
                  <a:tcPr marL="9525" marR="9525" marT="9525" marB="0" anchor="b"/>
                </a:tc>
                <a:tc>
                  <a:txBody>
                    <a:bodyPr/>
                    <a:lstStyle/>
                    <a:p>
                      <a:pPr algn="ctr" fontAlgn="b"/>
                      <a:r>
                        <a:rPr lang="en-US" sz="2000" u="none" strike="noStrike" dirty="0">
                          <a:effectLst/>
                        </a:rPr>
                        <a:t>146.5</a:t>
                      </a:r>
                      <a:endParaRPr lang="en-US" sz="2000" b="0" i="0" u="none" strike="noStrike" dirty="0">
                        <a:effectLst/>
                        <a:latin typeface="Arial"/>
                      </a:endParaRPr>
                    </a:p>
                  </a:txBody>
                  <a:tcPr marL="9525" marR="9525" marT="9525" marB="0" anchor="b"/>
                </a:tc>
                <a:tc>
                  <a:txBody>
                    <a:bodyPr/>
                    <a:lstStyle/>
                    <a:p>
                      <a:pPr algn="ctr" fontAlgn="b"/>
                      <a:endParaRPr lang="en-US" sz="2000" b="0" i="0" u="none" strike="noStrike" dirty="0">
                        <a:effectLst/>
                        <a:latin typeface="Arial"/>
                      </a:endParaRPr>
                    </a:p>
                  </a:txBody>
                  <a:tcPr marL="9525" marR="9525" marT="9525" marB="0" anchor="b"/>
                </a:tc>
                <a:tc>
                  <a:txBody>
                    <a:bodyPr/>
                    <a:lstStyle/>
                    <a:p>
                      <a:pPr algn="ctr" fontAlgn="b"/>
                      <a:r>
                        <a:rPr lang="en-US" sz="2000" u="none" strike="noStrike" dirty="0">
                          <a:effectLst/>
                        </a:rPr>
                        <a:t>201.9</a:t>
                      </a:r>
                      <a:endParaRPr lang="en-US" sz="2000" b="0" i="0" u="none" strike="noStrike" dirty="0">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261.3</a:t>
                      </a:r>
                      <a:endParaRPr lang="en-US" sz="2000" b="0" i="0" u="none" strike="noStrike">
                        <a:effectLst/>
                        <a:latin typeface="Arial"/>
                      </a:endParaRPr>
                    </a:p>
                  </a:txBody>
                  <a:tcPr marL="9525" marR="9525" marT="9525" marB="0" anchor="b"/>
                </a:tc>
              </a:tr>
              <a:tr h="457200">
                <a:tc>
                  <a:txBody>
                    <a:bodyPr/>
                    <a:lstStyle/>
                    <a:p>
                      <a:pPr algn="l" fontAlgn="b"/>
                      <a:r>
                        <a:rPr lang="en-US" sz="2000" u="none" strike="noStrike">
                          <a:effectLst/>
                        </a:rPr>
                        <a:t>Corr5</a:t>
                      </a:r>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87.7</a:t>
                      </a:r>
                      <a:endParaRPr lang="en-US" sz="2000" b="0" i="0" u="none" strike="noStrike">
                        <a:effectLst/>
                        <a:latin typeface="Arial"/>
                      </a:endParaRPr>
                    </a:p>
                  </a:txBody>
                  <a:tcPr marL="9525" marR="9525" marT="9525" marB="0" anchor="b"/>
                </a:tc>
                <a:tc>
                  <a:txBody>
                    <a:bodyPr/>
                    <a:lstStyle/>
                    <a:p>
                      <a:pPr algn="ctr" fontAlgn="b"/>
                      <a:endParaRPr lang="en-US" sz="2000" b="0" i="0" u="none" strike="noStrike" dirty="0">
                        <a:effectLst/>
                        <a:latin typeface="Arial"/>
                      </a:endParaRPr>
                    </a:p>
                  </a:txBody>
                  <a:tcPr marL="9525" marR="9525" marT="9525" marB="0" anchor="b"/>
                </a:tc>
                <a:tc>
                  <a:txBody>
                    <a:bodyPr/>
                    <a:lstStyle/>
                    <a:p>
                      <a:pPr algn="ctr" fontAlgn="b"/>
                      <a:r>
                        <a:rPr lang="en-US" sz="2000" u="none" strike="noStrike" dirty="0">
                          <a:effectLst/>
                        </a:rPr>
                        <a:t>59.4</a:t>
                      </a:r>
                      <a:endParaRPr lang="en-US" sz="2000" b="0" i="0" u="none" strike="noStrike" dirty="0">
                        <a:effectLst/>
                        <a:latin typeface="Arial"/>
                      </a:endParaRPr>
                    </a:p>
                  </a:txBody>
                  <a:tcPr marL="9525" marR="9525" marT="9525" marB="0" anchor="b"/>
                </a:tc>
                <a:tc>
                  <a:txBody>
                    <a:bodyPr/>
                    <a:lstStyle/>
                    <a:p>
                      <a:pPr algn="ctr" fontAlgn="b"/>
                      <a:endParaRPr lang="en-US" sz="2000" b="0" i="0" u="none" strike="noStrike" dirty="0">
                        <a:effectLst/>
                        <a:latin typeface="Arial"/>
                      </a:endParaRPr>
                    </a:p>
                  </a:txBody>
                  <a:tcPr marL="9525" marR="9525" marT="9525" marB="0" anchor="b"/>
                </a:tc>
                <a:tc>
                  <a:txBody>
                    <a:bodyPr/>
                    <a:lstStyle/>
                    <a:p>
                      <a:pPr algn="ctr" fontAlgn="b"/>
                      <a:r>
                        <a:rPr lang="en-US" sz="2000" u="none" strike="noStrike">
                          <a:effectLst/>
                        </a:rPr>
                        <a:t>159.4</a:t>
                      </a:r>
                      <a:endParaRPr lang="en-US" sz="2000" b="0" i="0" u="none" strike="noStrike">
                        <a:effectLst/>
                        <a:latin typeface="Arial"/>
                      </a:endParaRPr>
                    </a:p>
                  </a:txBody>
                  <a:tcPr marL="9525" marR="9525" marT="9525" marB="0" anchor="b"/>
                </a:tc>
              </a:tr>
              <a:tr h="457200">
                <a:tc>
                  <a:txBody>
                    <a:bodyPr/>
                    <a:lstStyle/>
                    <a:p>
                      <a:pPr algn="l" fontAlgn="b"/>
                      <a:r>
                        <a:rPr lang="en-US" sz="2000" u="none" strike="noStrike">
                          <a:effectLst/>
                        </a:rPr>
                        <a:t>Corr6</a:t>
                      </a:r>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104.0</a:t>
                      </a:r>
                      <a:endParaRPr lang="en-US" sz="2000" b="0" i="0" u="none" strike="noStrike">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dirty="0">
                          <a:effectLst/>
                        </a:rPr>
                        <a:t>132.3</a:t>
                      </a:r>
                      <a:endParaRPr lang="en-US" sz="2000" b="0" i="0" u="none" strike="noStrike" dirty="0">
                        <a:effectLst/>
                        <a:latin typeface="Arial"/>
                      </a:endParaRPr>
                    </a:p>
                  </a:txBody>
                  <a:tcPr marL="9525" marR="9525" marT="9525" marB="0" anchor="b"/>
                </a:tc>
                <a:tc>
                  <a:txBody>
                    <a:bodyPr/>
                    <a:lstStyle/>
                    <a:p>
                      <a:pPr algn="ctr" fontAlgn="b"/>
                      <a:endParaRPr lang="en-US" sz="2000" b="0" i="0" u="none" strike="noStrike" dirty="0">
                        <a:effectLst/>
                        <a:latin typeface="Arial"/>
                      </a:endParaRPr>
                    </a:p>
                  </a:txBody>
                  <a:tcPr marL="9525" marR="9525" marT="9525" marB="0" anchor="b"/>
                </a:tc>
                <a:tc>
                  <a:txBody>
                    <a:bodyPr/>
                    <a:lstStyle/>
                    <a:p>
                      <a:pPr algn="ctr" fontAlgn="b"/>
                      <a:r>
                        <a:rPr lang="en-US" sz="2000" u="none" strike="noStrike" dirty="0">
                          <a:effectLst/>
                        </a:rPr>
                        <a:t>192.7</a:t>
                      </a:r>
                      <a:endParaRPr lang="en-US" sz="2000" b="0" i="0" u="none" strike="noStrike" dirty="0">
                        <a:effectLst/>
                        <a:latin typeface="Arial"/>
                      </a:endParaRPr>
                    </a:p>
                  </a:txBody>
                  <a:tcPr marL="9525" marR="9525" marT="9525" marB="0" anchor="b"/>
                </a:tc>
              </a:tr>
              <a:tr h="457200">
                <a:tc>
                  <a:txBody>
                    <a:bodyPr/>
                    <a:lstStyle/>
                    <a:p>
                      <a:pPr algn="l" fontAlgn="b"/>
                      <a:r>
                        <a:rPr lang="en-US" sz="2000" u="none" strike="noStrike">
                          <a:effectLst/>
                        </a:rPr>
                        <a:t>Corr7</a:t>
                      </a:r>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78.1</a:t>
                      </a:r>
                      <a:endParaRPr lang="en-US" sz="2000" b="0" i="0" u="none" strike="noStrike">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a:effectLst/>
                        </a:rPr>
                        <a:t>33.4</a:t>
                      </a:r>
                      <a:endParaRPr lang="en-US" sz="2000" b="0" i="0" u="none" strike="noStrike">
                        <a:effectLst/>
                        <a:latin typeface="Arial"/>
                      </a:endParaRPr>
                    </a:p>
                  </a:txBody>
                  <a:tcPr marL="9525" marR="9525" marT="9525" marB="0" anchor="b"/>
                </a:tc>
                <a:tc>
                  <a:txBody>
                    <a:bodyPr/>
                    <a:lstStyle/>
                    <a:p>
                      <a:pPr algn="ctr" fontAlgn="b"/>
                      <a:endParaRPr lang="en-US" sz="2000" b="0" i="0" u="none" strike="noStrike">
                        <a:effectLst/>
                        <a:latin typeface="Arial"/>
                      </a:endParaRPr>
                    </a:p>
                  </a:txBody>
                  <a:tcPr marL="9525" marR="9525" marT="9525" marB="0" anchor="b"/>
                </a:tc>
                <a:tc>
                  <a:txBody>
                    <a:bodyPr/>
                    <a:lstStyle/>
                    <a:p>
                      <a:pPr algn="ctr" fontAlgn="b"/>
                      <a:r>
                        <a:rPr lang="en-US" sz="2000" u="none" strike="noStrike" dirty="0">
                          <a:effectLst/>
                        </a:rPr>
                        <a:t>137.0</a:t>
                      </a:r>
                      <a:endParaRPr lang="en-US" sz="2000" b="0" i="0" u="none" strike="noStrike" dirty="0">
                        <a:effectLst/>
                        <a:latin typeface="Arial"/>
                      </a:endParaRPr>
                    </a:p>
                  </a:txBody>
                  <a:tcPr marL="9525" marR="9525" marT="9525" marB="0" anchor="b"/>
                </a:tc>
              </a:tr>
            </a:tbl>
          </a:graphicData>
        </a:graphic>
      </p:graphicFrame>
      <p:sp>
        <p:nvSpPr>
          <p:cNvPr id="4" name="Slide Number Placeholder 3"/>
          <p:cNvSpPr>
            <a:spLocks noGrp="1"/>
          </p:cNvSpPr>
          <p:nvPr>
            <p:ph type="sldNum" sz="quarter" idx="12"/>
          </p:nvPr>
        </p:nvSpPr>
        <p:spPr/>
        <p:txBody>
          <a:bodyPr/>
          <a:lstStyle/>
          <a:p>
            <a:fld id="{6D12A7E3-FD50-4FEC-BF90-4D40D615D493}" type="slidenum">
              <a:rPr lang="en-US" smtClean="0"/>
              <a:pPr/>
              <a:t>29</a:t>
            </a:fld>
            <a:endParaRPr lang="en-US"/>
          </a:p>
        </p:txBody>
      </p:sp>
    </p:spTree>
    <p:extLst>
      <p:ext uri="{BB962C8B-B14F-4D97-AF65-F5344CB8AC3E}">
        <p14:creationId xmlns:p14="http://schemas.microsoft.com/office/powerpoint/2010/main" val="14814761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D12A7E3-FD50-4FEC-BF90-4D40D615D493}" type="slidenum">
              <a:rPr lang="en-US" smtClean="0"/>
              <a:pPr/>
              <a:t>30</a:t>
            </a:fld>
            <a:endParaRPr lang="en-US"/>
          </a:p>
        </p:txBody>
      </p:sp>
      <p:pic>
        <p:nvPicPr>
          <p:cNvPr id="5" name="Picture 4" descr="2009-5976.jpg"/>
          <p:cNvPicPr>
            <a:picLocks noChangeAspect="1"/>
          </p:cNvPicPr>
          <p:nvPr/>
        </p:nvPicPr>
        <p:blipFill>
          <a:blip r:embed="rId2" cstate="print"/>
          <a:srcRect l="6528" r="4583"/>
          <a:stretch>
            <a:fillRect/>
          </a:stretch>
        </p:blipFill>
        <p:spPr>
          <a:xfrm>
            <a:off x="1176669" y="1297171"/>
            <a:ext cx="6776484" cy="5082363"/>
          </a:xfrm>
          <a:prstGeom prst="rect">
            <a:avLst/>
          </a:prstGeom>
        </p:spPr>
      </p:pic>
      <p:sp>
        <p:nvSpPr>
          <p:cNvPr id="6" name="Rectangle 5"/>
          <p:cNvSpPr/>
          <p:nvPr/>
        </p:nvSpPr>
        <p:spPr>
          <a:xfrm>
            <a:off x="1176669" y="1297714"/>
            <a:ext cx="3600450" cy="1723549"/>
          </a:xfrm>
          <a:prstGeom prst="rect">
            <a:avLst/>
          </a:prstGeom>
        </p:spPr>
        <p:txBody>
          <a:bodyPr wrap="square">
            <a:spAutoFit/>
          </a:bodyPr>
          <a:lstStyle/>
          <a:p>
            <a:pPr marL="0" lvl="1"/>
            <a:r>
              <a:rPr lang="en-US" sz="2400" b="1" dirty="0" smtClean="0">
                <a:solidFill>
                  <a:schemeClr val="bg1"/>
                </a:solidFill>
              </a:rPr>
              <a:t>Ares I-X</a:t>
            </a:r>
          </a:p>
          <a:p>
            <a:pPr marL="0" lvl="1"/>
            <a:r>
              <a:rPr lang="en-US" sz="1600" dirty="0" smtClean="0">
                <a:solidFill>
                  <a:schemeClr val="bg1"/>
                </a:solidFill>
              </a:rPr>
              <a:t>Flew in 2009</a:t>
            </a:r>
          </a:p>
          <a:p>
            <a:pPr marL="0" lvl="1"/>
            <a:r>
              <a:rPr lang="en-US" sz="1600" dirty="0" smtClean="0">
                <a:solidFill>
                  <a:schemeClr val="bg1"/>
                </a:solidFill>
              </a:rPr>
              <a:t>350-ft</a:t>
            </a:r>
            <a:r>
              <a:rPr lang="en-US" sz="1600" dirty="0">
                <a:solidFill>
                  <a:schemeClr val="bg1"/>
                </a:solidFill>
              </a:rPr>
              <a:t>, 2-million-lb vehicle</a:t>
            </a:r>
          </a:p>
          <a:p>
            <a:pPr marL="0" lvl="1"/>
            <a:r>
              <a:rPr lang="en-US" sz="1600" dirty="0">
                <a:solidFill>
                  <a:schemeClr val="bg1"/>
                </a:solidFill>
              </a:rPr>
              <a:t>Ground structures and planet interaction</a:t>
            </a:r>
          </a:p>
          <a:p>
            <a:pPr marL="0" lvl="1"/>
            <a:r>
              <a:rPr lang="en-US" sz="1600" dirty="0">
                <a:solidFill>
                  <a:schemeClr val="bg1"/>
                </a:solidFill>
              </a:rPr>
              <a:t>11,000 thermal nodes, 100 fluid </a:t>
            </a:r>
            <a:r>
              <a:rPr lang="en-US" sz="1600" dirty="0" smtClean="0">
                <a:solidFill>
                  <a:schemeClr val="bg1"/>
                </a:solidFill>
              </a:rPr>
              <a:t>lumps</a:t>
            </a:r>
          </a:p>
          <a:p>
            <a:pPr marL="0" lvl="1"/>
            <a:r>
              <a:rPr lang="en-US" sz="1600" dirty="0" smtClean="0">
                <a:solidFill>
                  <a:schemeClr val="bg1"/>
                </a:solidFill>
              </a:rPr>
              <a:t>144 flight thermal sensors in model</a:t>
            </a:r>
            <a:endParaRPr lang="en-US" sz="1600" dirty="0">
              <a:solidFill>
                <a:schemeClr val="bg1"/>
              </a:solidFill>
            </a:endParaRPr>
          </a:p>
        </p:txBody>
      </p:sp>
      <p:sp>
        <p:nvSpPr>
          <p:cNvPr id="7" name="Title 1"/>
          <p:cNvSpPr txBox="1">
            <a:spLocks/>
          </p:cNvSpPr>
          <p:nvPr/>
        </p:nvSpPr>
        <p:spPr>
          <a:xfrm>
            <a:off x="457200" y="274638"/>
            <a:ext cx="8229600" cy="1143000"/>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t>Example:  Ares I-X</a:t>
            </a:r>
            <a:endParaRPr lang="en-US" sz="2800" b="1" dirty="0"/>
          </a:p>
        </p:txBody>
      </p:sp>
    </p:spTree>
    <p:extLst>
      <p:ext uri="{BB962C8B-B14F-4D97-AF65-F5344CB8AC3E}">
        <p14:creationId xmlns:p14="http://schemas.microsoft.com/office/powerpoint/2010/main" val="38130441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90926109"/>
              </p:ext>
            </p:extLst>
          </p:nvPr>
        </p:nvGraphicFramePr>
        <p:xfrm>
          <a:off x="6943724" y="1070253"/>
          <a:ext cx="1658680" cy="5294396"/>
        </p:xfrm>
        <a:graphic>
          <a:graphicData uri="http://schemas.openxmlformats.org/drawingml/2006/table">
            <a:tbl>
              <a:tblPr firstRow="1" firstCol="1">
                <a:tableStyleId>{5C22544A-7EE6-4342-B048-85BDC9FD1C3A}</a:tableStyleId>
              </a:tblPr>
              <a:tblGrid>
                <a:gridCol w="510364"/>
                <a:gridCol w="1148316"/>
              </a:tblGrid>
              <a:tr h="173756">
                <a:tc>
                  <a:txBody>
                    <a:bodyPr/>
                    <a:lstStyle/>
                    <a:p>
                      <a:pPr algn="ctr" fontAlgn="b"/>
                      <a:r>
                        <a:rPr lang="en-US" sz="1000" u="none" strike="noStrike" dirty="0">
                          <a:effectLst/>
                        </a:rPr>
                        <a:t>Case</a:t>
                      </a:r>
                      <a:endParaRPr lang="en-US" sz="1000" b="0" i="0" u="none" strike="noStrike" dirty="0">
                        <a:solidFill>
                          <a:srgbClr val="000000"/>
                        </a:solidFill>
                        <a:effectLst/>
                        <a:latin typeface="Calibri"/>
                      </a:endParaRPr>
                    </a:p>
                  </a:txBody>
                  <a:tcPr marL="3100" marR="3100" marT="3100" marB="0" anchor="b"/>
                </a:tc>
                <a:tc>
                  <a:txBody>
                    <a:bodyPr/>
                    <a:lstStyle/>
                    <a:p>
                      <a:pPr algn="ctr" fontAlgn="b"/>
                      <a:r>
                        <a:rPr lang="en-US" sz="1000" u="none" strike="noStrike" dirty="0">
                          <a:effectLst/>
                        </a:rPr>
                        <a:t>RMS </a:t>
                      </a:r>
                      <a:r>
                        <a:rPr lang="en-US" sz="1000" u="none" strike="noStrike" dirty="0" err="1">
                          <a:effectLst/>
                        </a:rPr>
                        <a:t>avg</a:t>
                      </a:r>
                      <a:r>
                        <a:rPr lang="en-US" sz="1000" u="none" strike="noStrike" dirty="0">
                          <a:effectLst/>
                        </a:rPr>
                        <a:t> error (°F)</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dirty="0">
                          <a:effectLst/>
                        </a:rPr>
                        <a:t>Run 1</a:t>
                      </a:r>
                      <a:endParaRPr lang="en-US" sz="1000" b="0" i="0" u="none" strike="noStrike" dirty="0">
                        <a:solidFill>
                          <a:srgbClr val="000000"/>
                        </a:solidFill>
                        <a:effectLst/>
                        <a:latin typeface="Calibri"/>
                      </a:endParaRPr>
                    </a:p>
                  </a:txBody>
                  <a:tcPr marL="3100" marR="3100" marT="3100" marB="0" anchor="b"/>
                </a:tc>
                <a:tc>
                  <a:txBody>
                    <a:bodyPr/>
                    <a:lstStyle/>
                    <a:p>
                      <a:pPr algn="r" fontAlgn="b"/>
                      <a:r>
                        <a:rPr lang="en-US" sz="1000" u="none" strike="noStrike">
                          <a:effectLst/>
                        </a:rPr>
                        <a:t>5.6</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dirty="0">
                          <a:effectLst/>
                        </a:rPr>
                        <a:t>Run 2</a:t>
                      </a:r>
                      <a:endParaRPr lang="en-US" sz="1000" b="0" i="0" u="none" strike="noStrike" dirty="0">
                        <a:solidFill>
                          <a:srgbClr val="000000"/>
                        </a:solidFill>
                        <a:effectLst/>
                        <a:latin typeface="Calibri"/>
                      </a:endParaRPr>
                    </a:p>
                  </a:txBody>
                  <a:tcPr marL="3100" marR="3100" marT="3100" marB="0" anchor="b"/>
                </a:tc>
                <a:tc>
                  <a:txBody>
                    <a:bodyPr/>
                    <a:lstStyle/>
                    <a:p>
                      <a:pPr algn="r" fontAlgn="b"/>
                      <a:r>
                        <a:rPr lang="en-US" sz="1000" u="none" strike="noStrike">
                          <a:effectLst/>
                        </a:rPr>
                        <a:t>5.9</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3</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a:effectLst/>
                        </a:rPr>
                        <a:t>5.3</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dirty="0">
                          <a:effectLst/>
                        </a:rPr>
                        <a:t>Run 4</a:t>
                      </a:r>
                      <a:endParaRPr lang="en-US" sz="1000" b="0" i="0" u="none" strike="noStrike" dirty="0">
                        <a:solidFill>
                          <a:srgbClr val="000000"/>
                        </a:solidFill>
                        <a:effectLst/>
                        <a:latin typeface="Calibri"/>
                      </a:endParaRPr>
                    </a:p>
                  </a:txBody>
                  <a:tcPr marL="3100" marR="3100" marT="3100" marB="0" anchor="b"/>
                </a:tc>
                <a:tc>
                  <a:txBody>
                    <a:bodyPr/>
                    <a:lstStyle/>
                    <a:p>
                      <a:pPr algn="r" fontAlgn="b"/>
                      <a:r>
                        <a:rPr lang="en-US" sz="1000" u="none" strike="noStrike">
                          <a:effectLst/>
                        </a:rPr>
                        <a:t>5.9</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dirty="0">
                          <a:effectLst/>
                        </a:rPr>
                        <a:t>Run 5</a:t>
                      </a:r>
                      <a:endParaRPr lang="en-US" sz="1000" b="0" i="0" u="none" strike="noStrike" dirty="0">
                        <a:solidFill>
                          <a:srgbClr val="000000"/>
                        </a:solidFill>
                        <a:effectLst/>
                        <a:latin typeface="Calibri"/>
                      </a:endParaRPr>
                    </a:p>
                  </a:txBody>
                  <a:tcPr marL="3100" marR="3100" marT="3100" marB="0" anchor="b"/>
                </a:tc>
                <a:tc>
                  <a:txBody>
                    <a:bodyPr/>
                    <a:lstStyle/>
                    <a:p>
                      <a:pPr algn="r" fontAlgn="b"/>
                      <a:r>
                        <a:rPr lang="en-US" sz="1000" u="none" strike="noStrike">
                          <a:effectLst/>
                        </a:rPr>
                        <a:t>6.5</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dirty="0">
                          <a:effectLst/>
                        </a:rPr>
                        <a:t>Run 6</a:t>
                      </a:r>
                      <a:endParaRPr lang="en-US" sz="1000" b="0" i="0" u="none" strike="noStrike" dirty="0">
                        <a:solidFill>
                          <a:srgbClr val="000000"/>
                        </a:solidFill>
                        <a:effectLst/>
                        <a:latin typeface="Calibri"/>
                      </a:endParaRPr>
                    </a:p>
                  </a:txBody>
                  <a:tcPr marL="3100" marR="3100" marT="3100" marB="0" anchor="b"/>
                </a:tc>
                <a:tc>
                  <a:txBody>
                    <a:bodyPr/>
                    <a:lstStyle/>
                    <a:p>
                      <a:pPr algn="r" fontAlgn="b"/>
                      <a:r>
                        <a:rPr lang="en-US" sz="1000" u="none" strike="noStrike">
                          <a:effectLst/>
                        </a:rPr>
                        <a:t>6.4</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7</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4.6</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8</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4.0</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dirty="0">
                          <a:effectLst/>
                        </a:rPr>
                        <a:t>Run 9</a:t>
                      </a:r>
                      <a:endParaRPr lang="en-US" sz="1000" b="0" i="0" u="none" strike="noStrike" dirty="0">
                        <a:solidFill>
                          <a:srgbClr val="000000"/>
                        </a:solidFill>
                        <a:effectLst/>
                        <a:latin typeface="Calibri"/>
                      </a:endParaRPr>
                    </a:p>
                  </a:txBody>
                  <a:tcPr marL="3100" marR="3100" marT="3100" marB="0" anchor="b"/>
                </a:tc>
                <a:tc>
                  <a:txBody>
                    <a:bodyPr/>
                    <a:lstStyle/>
                    <a:p>
                      <a:pPr algn="r" fontAlgn="b"/>
                      <a:r>
                        <a:rPr lang="en-US" sz="1000" u="none" strike="noStrike">
                          <a:effectLst/>
                        </a:rPr>
                        <a:t>3.9</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10</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a:effectLst/>
                        </a:rPr>
                        <a:t>3.9</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11</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3.8</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12</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a:effectLst/>
                        </a:rPr>
                        <a:t>3.8</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13</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9.9</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14</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a:effectLst/>
                        </a:rPr>
                        <a:t>8.0</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15</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3.9</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16</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a:effectLst/>
                        </a:rPr>
                        <a:t>4.3</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17</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5.0</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18</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a:effectLst/>
                        </a:rPr>
                        <a:t>5.5</a:t>
                      </a:r>
                      <a:endParaRPr lang="en-US" sz="1000" b="0" i="0" u="none" strike="noStrike">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19</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6.7</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20</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6.6</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dirty="0">
                          <a:effectLst/>
                        </a:rPr>
                        <a:t>Run 21</a:t>
                      </a:r>
                      <a:endParaRPr lang="en-US" sz="1000" b="0" i="0" u="none" strike="noStrike" dirty="0">
                        <a:solidFill>
                          <a:srgbClr val="000000"/>
                        </a:solidFill>
                        <a:effectLst/>
                        <a:latin typeface="Calibri"/>
                      </a:endParaRPr>
                    </a:p>
                  </a:txBody>
                  <a:tcPr marL="3100" marR="3100" marT="3100" marB="0" anchor="b"/>
                </a:tc>
                <a:tc>
                  <a:txBody>
                    <a:bodyPr/>
                    <a:lstStyle/>
                    <a:p>
                      <a:pPr algn="r" fontAlgn="b"/>
                      <a:r>
                        <a:rPr lang="en-US" sz="1000" u="none" strike="noStrike" dirty="0">
                          <a:effectLst/>
                        </a:rPr>
                        <a:t>6.9</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22</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6.4</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23</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4.8</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24</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4.7</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25</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4.7</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26</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4.2</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27</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4.4</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28</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3.4</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29</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3.4</a:t>
                      </a:r>
                      <a:endParaRPr lang="en-US" sz="1000" b="0" i="0" u="none" strike="noStrike" dirty="0">
                        <a:solidFill>
                          <a:srgbClr val="000000"/>
                        </a:solidFill>
                        <a:effectLst/>
                        <a:latin typeface="Calibri"/>
                      </a:endParaRPr>
                    </a:p>
                  </a:txBody>
                  <a:tcPr marL="3100" marR="3100" marT="3100" marB="0" anchor="b"/>
                </a:tc>
              </a:tr>
              <a:tr h="170688">
                <a:tc>
                  <a:txBody>
                    <a:bodyPr/>
                    <a:lstStyle/>
                    <a:p>
                      <a:pPr algn="l" fontAlgn="b"/>
                      <a:r>
                        <a:rPr lang="en-US" sz="1000" u="none" strike="noStrike">
                          <a:effectLst/>
                        </a:rPr>
                        <a:t>Run 30</a:t>
                      </a:r>
                      <a:endParaRPr lang="en-US" sz="1000" b="0" i="0" u="none" strike="noStrike">
                        <a:solidFill>
                          <a:srgbClr val="000000"/>
                        </a:solidFill>
                        <a:effectLst/>
                        <a:latin typeface="Calibri"/>
                      </a:endParaRPr>
                    </a:p>
                  </a:txBody>
                  <a:tcPr marL="3100" marR="3100" marT="3100" marB="0" anchor="b"/>
                </a:tc>
                <a:tc>
                  <a:txBody>
                    <a:bodyPr/>
                    <a:lstStyle/>
                    <a:p>
                      <a:pPr algn="r" fontAlgn="b"/>
                      <a:r>
                        <a:rPr lang="en-US" sz="1000" u="none" strike="noStrike" dirty="0">
                          <a:effectLst/>
                        </a:rPr>
                        <a:t>3.2</a:t>
                      </a:r>
                      <a:endParaRPr lang="en-US" sz="1000" b="0" i="0" u="none" strike="noStrike" dirty="0">
                        <a:solidFill>
                          <a:srgbClr val="000000"/>
                        </a:solidFill>
                        <a:effectLst/>
                        <a:latin typeface="Calibri"/>
                      </a:endParaRPr>
                    </a:p>
                  </a:txBody>
                  <a:tcPr marL="3100" marR="3100" marT="3100" marB="0" anchor="b"/>
                </a:tc>
              </a:tr>
            </a:tbl>
          </a:graphicData>
        </a:graphic>
      </p:graphicFrame>
      <p:sp>
        <p:nvSpPr>
          <p:cNvPr id="4" name="Slide Number Placeholder 3"/>
          <p:cNvSpPr>
            <a:spLocks noGrp="1"/>
          </p:cNvSpPr>
          <p:nvPr>
            <p:ph type="sldNum" sz="quarter" idx="12"/>
          </p:nvPr>
        </p:nvSpPr>
        <p:spPr/>
        <p:txBody>
          <a:bodyPr/>
          <a:lstStyle/>
          <a:p>
            <a:fld id="{6D12A7E3-FD50-4FEC-BF90-4D40D615D493}" type="slidenum">
              <a:rPr lang="en-US" smtClean="0"/>
              <a:pPr/>
              <a:t>31</a:t>
            </a:fld>
            <a:endParaRPr lang="en-US"/>
          </a:p>
        </p:txBody>
      </p:sp>
      <p:sp>
        <p:nvSpPr>
          <p:cNvPr id="9" name="Content Placeholder 2"/>
          <p:cNvSpPr txBox="1">
            <a:spLocks/>
          </p:cNvSpPr>
          <p:nvPr/>
        </p:nvSpPr>
        <p:spPr>
          <a:xfrm>
            <a:off x="457199" y="1724025"/>
            <a:ext cx="6486525" cy="452596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US" sz="2800" dirty="0" smtClean="0"/>
              <a:t>The Ares I-X vehicle and model included 144 thermal sensors;</a:t>
            </a:r>
          </a:p>
          <a:p>
            <a:pPr marL="0" indent="0">
              <a:buNone/>
            </a:pPr>
            <a:endParaRPr lang="en-US" sz="2800" dirty="0" smtClean="0"/>
          </a:p>
          <a:p>
            <a:pPr marL="0" indent="0">
              <a:buNone/>
            </a:pPr>
            <a:r>
              <a:rPr lang="en-US" sz="2800" dirty="0" smtClean="0"/>
              <a:t>31 of the most critical were used to define the quality of model correlation, combining their RMS errors over the timeline of the mission;</a:t>
            </a:r>
          </a:p>
          <a:p>
            <a:pPr marL="0" indent="0">
              <a:buNone/>
            </a:pPr>
            <a:endParaRPr lang="en-US" sz="2800" dirty="0" smtClean="0"/>
          </a:p>
          <a:p>
            <a:pPr marL="0" indent="0">
              <a:buNone/>
            </a:pPr>
            <a:r>
              <a:rPr lang="en-US" sz="2800" dirty="0" smtClean="0"/>
              <a:t>The progression of correlation over 30 versions of the model is shown.</a:t>
            </a:r>
            <a:endParaRPr lang="en-US" sz="2800" dirty="0"/>
          </a:p>
        </p:txBody>
      </p:sp>
      <p:sp>
        <p:nvSpPr>
          <p:cNvPr id="3" name="Title 2"/>
          <p:cNvSpPr>
            <a:spLocks noGrp="1"/>
          </p:cNvSpPr>
          <p:nvPr>
            <p:ph type="title"/>
          </p:nvPr>
        </p:nvSpPr>
        <p:spPr/>
        <p:txBody>
          <a:bodyPr>
            <a:normAutofit/>
          </a:bodyPr>
          <a:lstStyle/>
          <a:p>
            <a:r>
              <a:rPr lang="en-US" sz="2800" b="1" dirty="0"/>
              <a:t>Sample Correlation from Ares I-X</a:t>
            </a:r>
            <a:endParaRPr lang="en-US" sz="2800" dirty="0"/>
          </a:p>
        </p:txBody>
      </p:sp>
    </p:spTree>
    <p:extLst>
      <p:ext uri="{BB962C8B-B14F-4D97-AF65-F5344CB8AC3E}">
        <p14:creationId xmlns:p14="http://schemas.microsoft.com/office/powerpoint/2010/main" val="5434830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Cautionary Note</a:t>
            </a:r>
            <a:endParaRPr lang="en-US" sz="2800" b="1" dirty="0"/>
          </a:p>
        </p:txBody>
      </p:sp>
      <p:sp>
        <p:nvSpPr>
          <p:cNvPr id="3" name="Content Placeholder 2"/>
          <p:cNvSpPr>
            <a:spLocks noGrp="1"/>
          </p:cNvSpPr>
          <p:nvPr>
            <p:ph idx="1"/>
          </p:nvPr>
        </p:nvSpPr>
        <p:spPr/>
        <p:txBody>
          <a:bodyPr>
            <a:normAutofit/>
          </a:bodyPr>
          <a:lstStyle/>
          <a:p>
            <a:r>
              <a:rPr lang="en-US" sz="2800" dirty="0" smtClean="0"/>
              <a:t>Model uncertainties and data uncertainties such as exact location of thermal sensors will always exist.</a:t>
            </a:r>
          </a:p>
          <a:p>
            <a:endParaRPr lang="en-US" sz="2800" dirty="0" smtClean="0"/>
          </a:p>
          <a:p>
            <a:r>
              <a:rPr lang="en-US" sz="2800" dirty="0" smtClean="0"/>
              <a:t>The model should not be distorted away from physical reality in a single-minded pursuit of a perfect model correlation quality value.</a:t>
            </a:r>
          </a:p>
          <a:p>
            <a:endParaRPr lang="en-US" sz="2800" dirty="0" smtClean="0"/>
          </a:p>
          <a:p>
            <a:r>
              <a:rPr lang="en-US" sz="2800" dirty="0"/>
              <a:t>Goal </a:t>
            </a:r>
            <a:r>
              <a:rPr lang="en-US" sz="2800" dirty="0" smtClean="0"/>
              <a:t>for RMS </a:t>
            </a:r>
            <a:r>
              <a:rPr lang="en-US" sz="2800" dirty="0"/>
              <a:t>error for the correlation should be modified if the initial goal is </a:t>
            </a:r>
            <a:r>
              <a:rPr lang="en-US" sz="2800" dirty="0" smtClean="0"/>
              <a:t>unachievable.</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32</a:t>
            </a:fld>
            <a:endParaRPr lang="en-US"/>
          </a:p>
        </p:txBody>
      </p:sp>
    </p:spTree>
    <p:extLst>
      <p:ext uri="{BB962C8B-B14F-4D97-AF65-F5344CB8AC3E}">
        <p14:creationId xmlns:p14="http://schemas.microsoft.com/office/powerpoint/2010/main" val="2928315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Error </a:t>
            </a:r>
            <a:r>
              <a:rPr lang="en-US" sz="2800" b="1" dirty="0" smtClean="0"/>
              <a:t>Type Summary</a:t>
            </a:r>
            <a:endParaRPr lang="en-US" sz="2800" b="1" dirty="0"/>
          </a:p>
        </p:txBody>
      </p:sp>
      <mc:AlternateContent xmlns:mc="http://schemas.openxmlformats.org/markup-compatibility/2006" xmlns:a14="http://schemas.microsoft.com/office/drawing/2010/main">
        <mc:Choice Requires="a14">
          <p:graphicFrame>
            <p:nvGraphicFramePr>
              <p:cNvPr id="5" name="Content Placeholder 4"/>
              <p:cNvGraphicFramePr>
                <a:graphicFrameLocks noGrp="1"/>
              </p:cNvGraphicFramePr>
              <p:nvPr>
                <p:ph idx="1"/>
                <p:extLst>
                  <p:ext uri="{D42A27DB-BD31-4B8C-83A1-F6EECF244321}">
                    <p14:modId xmlns:p14="http://schemas.microsoft.com/office/powerpoint/2010/main" val="3964467743"/>
                  </p:ext>
                </p:extLst>
              </p:nvPr>
            </p:nvGraphicFramePr>
            <p:xfrm>
              <a:off x="228600" y="1295399"/>
              <a:ext cx="8496301" cy="4857750"/>
            </p:xfrm>
            <a:graphic>
              <a:graphicData uri="http://schemas.openxmlformats.org/drawingml/2006/table">
                <a:tbl>
                  <a:tblPr firstRow="1" bandRow="1">
                    <a:tableStyleId>{5C22544A-7EE6-4342-B048-85BDC9FD1C3A}</a:tableStyleId>
                  </a:tblPr>
                  <a:tblGrid>
                    <a:gridCol w="1770063"/>
                    <a:gridCol w="2959938"/>
                    <a:gridCol w="3766300"/>
                  </a:tblGrid>
                  <a:tr h="374378">
                    <a:tc>
                      <a:txBody>
                        <a:bodyPr/>
                        <a:lstStyle/>
                        <a:p>
                          <a:r>
                            <a:rPr lang="en-US" sz="1400" dirty="0" smtClean="0"/>
                            <a:t>Error Type</a:t>
                          </a:r>
                          <a:endParaRPr lang="en-US" sz="1400" dirty="0"/>
                        </a:p>
                      </a:txBody>
                      <a:tcPr/>
                    </a:tc>
                    <a:tc>
                      <a:txBody>
                        <a:bodyPr/>
                        <a:lstStyle/>
                        <a:p>
                          <a:r>
                            <a:rPr lang="en-US" sz="1400" dirty="0" smtClean="0"/>
                            <a:t>Comment</a:t>
                          </a:r>
                          <a:endParaRPr lang="en-US" sz="1400" dirty="0"/>
                        </a:p>
                      </a:txBody>
                      <a:tcPr/>
                    </a:tc>
                    <a:tc>
                      <a:txBody>
                        <a:bodyPr/>
                        <a:lstStyle/>
                        <a:p>
                          <a:r>
                            <a:rPr lang="en-US" sz="1400" dirty="0" smtClean="0"/>
                            <a:t>Equation</a:t>
                          </a:r>
                          <a:endParaRPr lang="en-US" sz="1400" dirty="0"/>
                        </a:p>
                      </a:txBody>
                      <a:tcPr/>
                    </a:tc>
                  </a:tr>
                  <a:tr h="374378">
                    <a:tc>
                      <a:txBody>
                        <a:bodyPr/>
                        <a:lstStyle/>
                        <a:p>
                          <a:r>
                            <a:rPr lang="en-US" sz="1400" dirty="0" smtClean="0"/>
                            <a:t>Error on peak </a:t>
                          </a:r>
                          <a:endParaRPr lang="en-US" sz="1400" dirty="0"/>
                        </a:p>
                      </a:txBody>
                      <a:tcPr/>
                    </a:tc>
                    <a:tc>
                      <a:txBody>
                        <a:bodyPr/>
                        <a:lstStyle/>
                        <a:p>
                          <a:r>
                            <a:rPr lang="en-US" sz="1400" dirty="0" smtClean="0"/>
                            <a:t>For</a:t>
                          </a:r>
                          <a:r>
                            <a:rPr lang="en-US" sz="1400" baseline="0" dirty="0" smtClean="0"/>
                            <a:t> m</a:t>
                          </a:r>
                          <a:r>
                            <a:rPr lang="en-US" sz="1400" dirty="0" smtClean="0"/>
                            <a:t>ax temperature limit of interest</a:t>
                          </a:r>
                          <a:endParaRPr lang="en-US" sz="1400" dirty="0"/>
                        </a:p>
                      </a:txBody>
                      <a:tcPr/>
                    </a:tc>
                    <a:tc>
                      <a:txBody>
                        <a:bodyPr/>
                        <a:lstStyle/>
                        <a:p>
                          <a:pPr/>
                          <a14:m>
                            <m:oMathPara xmlns:m="http://schemas.openxmlformats.org/officeDocument/2006/math">
                              <m:oMathParaPr>
                                <m:jc m:val="centerGroup"/>
                              </m:oMathParaPr>
                              <m:oMath xmlns:m="http://schemas.openxmlformats.org/officeDocument/2006/math">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𝑻</m:t>
                                    </m:r>
                                  </m:e>
                                  <m:sub>
                                    <m:r>
                                      <a:rPr lang="en-US" sz="1400" b="1" i="1" smtClean="0">
                                        <a:solidFill>
                                          <a:schemeClr val="tx1"/>
                                        </a:solidFill>
                                        <a:latin typeface="Cambria Math"/>
                                        <a:ea typeface="Cambria Math"/>
                                      </a:rPr>
                                      <m:t>𝒑𝒆𝒂𝒌</m:t>
                                    </m:r>
                                  </m:sub>
                                </m:sSub>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d>
                                      <m:dPr>
                                        <m:ctrlPr>
                                          <a:rPr lang="en-US" sz="1400" b="1" i="1" smtClean="0">
                                            <a:solidFill>
                                              <a:schemeClr val="tx1"/>
                                            </a:solidFill>
                                            <a:latin typeface="Cambria Math"/>
                                            <a:ea typeface="Cambria Math"/>
                                          </a:rPr>
                                        </m:ctrlPr>
                                      </m:dPr>
                                      <m:e>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𝑻</m:t>
                                            </m:r>
                                          </m:e>
                                          <m:sub>
                                            <m:r>
                                              <a:rPr lang="en-US" sz="1400" b="1" i="1" smtClean="0">
                                                <a:solidFill>
                                                  <a:schemeClr val="tx1"/>
                                                </a:solidFill>
                                                <a:latin typeface="Cambria Math"/>
                                                <a:ea typeface="Cambria Math"/>
                                              </a:rPr>
                                              <m:t>𝒕𝒆𝒔𝒕</m:t>
                                            </m:r>
                                          </m:sub>
                                        </m:sSub>
                                      </m:e>
                                    </m:d>
                                  </m:e>
                                  <m:sub>
                                    <m:r>
                                      <a:rPr lang="en-US" sz="1400" b="1" i="1" smtClean="0">
                                        <a:solidFill>
                                          <a:schemeClr val="tx1"/>
                                        </a:solidFill>
                                        <a:latin typeface="Cambria Math"/>
                                        <a:ea typeface="Cambria Math"/>
                                      </a:rPr>
                                      <m:t>𝒎𝒂𝒙</m:t>
                                    </m:r>
                                  </m:sub>
                                </m:sSub>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d>
                                      <m:dPr>
                                        <m:ctrlPr>
                                          <a:rPr lang="en-US" sz="1400" b="1" i="1" smtClean="0">
                                            <a:solidFill>
                                              <a:schemeClr val="tx1"/>
                                            </a:solidFill>
                                            <a:latin typeface="Cambria Math"/>
                                            <a:ea typeface="Cambria Math"/>
                                          </a:rPr>
                                        </m:ctrlPr>
                                      </m:dPr>
                                      <m:e>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𝑻</m:t>
                                            </m:r>
                                          </m:e>
                                          <m:sub>
                                            <m:r>
                                              <a:rPr lang="en-US" sz="1400" b="1" i="1" smtClean="0">
                                                <a:solidFill>
                                                  <a:schemeClr val="tx1"/>
                                                </a:solidFill>
                                                <a:latin typeface="Cambria Math"/>
                                                <a:ea typeface="Cambria Math"/>
                                              </a:rPr>
                                              <m:t>𝒑𝒓𝒆𝒅</m:t>
                                            </m:r>
                                          </m:sub>
                                        </m:sSub>
                                      </m:e>
                                    </m:d>
                                  </m:e>
                                  <m:sub>
                                    <m:r>
                                      <a:rPr lang="en-US" sz="1400" b="1" i="1" smtClean="0">
                                        <a:solidFill>
                                          <a:schemeClr val="tx1"/>
                                        </a:solidFill>
                                        <a:latin typeface="Cambria Math"/>
                                        <a:ea typeface="Cambria Math"/>
                                      </a:rPr>
                                      <m:t>𝒎𝒂𝒙</m:t>
                                    </m:r>
                                  </m:sub>
                                </m:sSub>
                              </m:oMath>
                            </m:oMathPara>
                          </a14:m>
                          <a:endParaRPr lang="en-US" sz="1400" dirty="0"/>
                        </a:p>
                      </a:txBody>
                      <a:tcPr/>
                    </a:tc>
                  </a:tr>
                  <a:tr h="523104">
                    <a:tc>
                      <a:txBody>
                        <a:bodyPr/>
                        <a:lstStyle/>
                        <a:p>
                          <a:r>
                            <a:rPr lang="en-US" sz="1400" dirty="0" smtClean="0"/>
                            <a:t>Maximum temperature error</a:t>
                          </a:r>
                          <a:endParaRPr lang="en-US" sz="1400" dirty="0"/>
                        </a:p>
                      </a:txBody>
                      <a:tcPr/>
                    </a:tc>
                    <a:tc>
                      <a:txBody>
                        <a:bodyPr/>
                        <a:lstStyle/>
                        <a:p>
                          <a:r>
                            <a:rPr lang="en-US" sz="1400" dirty="0" smtClean="0"/>
                            <a:t>Worst case difference at any time point</a:t>
                          </a:r>
                          <a:endParaRPr lang="en-US" sz="1400" dirty="0"/>
                        </a:p>
                      </a:txBody>
                      <a:tcPr/>
                    </a:tc>
                    <a:tc>
                      <a:txBody>
                        <a:bodyPr/>
                        <a:lstStyle/>
                        <a:p>
                          <a:pPr/>
                          <a14:m>
                            <m:oMathPara xmlns:m="http://schemas.openxmlformats.org/officeDocument/2006/math">
                              <m:oMathParaPr>
                                <m:jc m:val="centerGroup"/>
                              </m:oMathParaPr>
                              <m:oMath xmlns:m="http://schemas.openxmlformats.org/officeDocument/2006/math">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𝑻</m:t>
                                    </m:r>
                                  </m:e>
                                  <m:sub>
                                    <m:r>
                                      <a:rPr lang="en-US" sz="1400" b="1" i="1" smtClean="0">
                                        <a:solidFill>
                                          <a:schemeClr val="tx1"/>
                                        </a:solidFill>
                                        <a:latin typeface="Cambria Math"/>
                                        <a:ea typeface="Cambria Math"/>
                                      </a:rPr>
                                      <m:t>𝒎𝒂𝒙</m:t>
                                    </m:r>
                                  </m:sub>
                                </m:sSub>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d>
                                      <m:dPr>
                                        <m:ctrlPr>
                                          <a:rPr lang="en-US" sz="1400" b="1" i="1" smtClean="0">
                                            <a:solidFill>
                                              <a:schemeClr val="tx1"/>
                                            </a:solidFill>
                                            <a:latin typeface="Cambria Math"/>
                                            <a:ea typeface="Cambria Math"/>
                                          </a:rPr>
                                        </m:ctrlPr>
                                      </m:dPr>
                                      <m:e>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𝑻</m:t>
                                            </m:r>
                                          </m:e>
                                          <m:sub>
                                            <m:r>
                                              <a:rPr lang="en-US" sz="1400" b="1" i="1" smtClean="0">
                                                <a:solidFill>
                                                  <a:schemeClr val="tx1"/>
                                                </a:solidFill>
                                                <a:latin typeface="Cambria Math"/>
                                                <a:ea typeface="Cambria Math"/>
                                              </a:rPr>
                                              <m:t>𝒕𝒆𝒔𝒕</m:t>
                                            </m:r>
                                          </m:sub>
                                        </m:sSub>
                                        <m:d>
                                          <m:dPr>
                                            <m:ctrlPr>
                                              <a:rPr lang="en-US" sz="1400" b="1" i="1" smtClean="0">
                                                <a:solidFill>
                                                  <a:schemeClr val="tx1"/>
                                                </a:solidFill>
                                                <a:latin typeface="Cambria Math"/>
                                                <a:ea typeface="Cambria Math"/>
                                              </a:rPr>
                                            </m:ctrlPr>
                                          </m:dPr>
                                          <m:e>
                                            <m:r>
                                              <a:rPr lang="en-US" sz="1400" b="1" i="1" smtClean="0">
                                                <a:solidFill>
                                                  <a:schemeClr val="tx1"/>
                                                </a:solidFill>
                                                <a:latin typeface="Cambria Math"/>
                                                <a:ea typeface="Cambria Math"/>
                                              </a:rPr>
                                              <m:t>𝒕</m:t>
                                            </m:r>
                                          </m:e>
                                        </m:d>
                                        <m:r>
                                          <a:rPr lang="en-US" sz="1400" b="1" i="1" smtClean="0">
                                            <a:solidFill>
                                              <a:schemeClr val="tx1"/>
                                            </a:solidFill>
                                            <a:latin typeface="Cambria Math"/>
                                            <a:ea typeface="Cambria Math"/>
                                          </a:rPr>
                                          <m:t> −</m:t>
                                        </m:r>
                                        <m:sSub>
                                          <m:sSubPr>
                                            <m:ctrlPr>
                                              <a:rPr lang="en-US" sz="1400" b="1" i="1">
                                                <a:latin typeface="Cambria Math"/>
                                                <a:ea typeface="Cambria Math"/>
                                              </a:rPr>
                                            </m:ctrlPr>
                                          </m:sSubPr>
                                          <m:e>
                                            <m:r>
                                              <a:rPr lang="en-US" sz="1400" b="1" i="1">
                                                <a:latin typeface="Cambria Math"/>
                                                <a:ea typeface="Cambria Math"/>
                                              </a:rPr>
                                              <m:t>𝑻</m:t>
                                            </m:r>
                                          </m:e>
                                          <m:sub>
                                            <m:r>
                                              <a:rPr lang="en-US" sz="1400" b="1" i="1">
                                                <a:latin typeface="Cambria Math"/>
                                                <a:ea typeface="Cambria Math"/>
                                              </a:rPr>
                                              <m:t>𝒑𝒓𝒆𝒅</m:t>
                                            </m:r>
                                          </m:sub>
                                        </m:sSub>
                                        <m:r>
                                          <a:rPr lang="en-US" sz="1400" b="1" i="1" smtClean="0">
                                            <a:latin typeface="Cambria Math"/>
                                            <a:ea typeface="Cambria Math"/>
                                          </a:rPr>
                                          <m:t>(</m:t>
                                        </m:r>
                                        <m:r>
                                          <a:rPr lang="en-US" sz="1400" b="1" i="1" smtClean="0">
                                            <a:latin typeface="Cambria Math"/>
                                            <a:ea typeface="Cambria Math"/>
                                          </a:rPr>
                                          <m:t>𝒕</m:t>
                                        </m:r>
                                        <m:r>
                                          <a:rPr lang="en-US" sz="1400" b="1" i="1" smtClean="0">
                                            <a:latin typeface="Cambria Math"/>
                                            <a:ea typeface="Cambria Math"/>
                                          </a:rPr>
                                          <m:t>)</m:t>
                                        </m:r>
                                      </m:e>
                                    </m:d>
                                  </m:e>
                                  <m:sub>
                                    <m:r>
                                      <a:rPr lang="en-US" sz="1400" b="1" i="1" smtClean="0">
                                        <a:solidFill>
                                          <a:schemeClr val="tx1"/>
                                        </a:solidFill>
                                        <a:latin typeface="Cambria Math"/>
                                        <a:ea typeface="Cambria Math"/>
                                      </a:rPr>
                                      <m:t>𝒎𝒂𝒙</m:t>
                                    </m:r>
                                  </m:sub>
                                </m:sSub>
                              </m:oMath>
                            </m:oMathPara>
                          </a14:m>
                          <a:endParaRPr lang="en-US" sz="1400" dirty="0"/>
                        </a:p>
                      </a:txBody>
                      <a:tcPr/>
                    </a:tc>
                  </a:tr>
                  <a:tr h="543746">
                    <a:tc>
                      <a:txBody>
                        <a:bodyPr/>
                        <a:lstStyle/>
                        <a:p>
                          <a:r>
                            <a:rPr lang="en-US" sz="1400" dirty="0" smtClean="0"/>
                            <a:t>Average error</a:t>
                          </a:r>
                          <a:endParaRPr lang="en-US" sz="1400" dirty="0"/>
                        </a:p>
                      </a:txBody>
                      <a:tcPr/>
                    </a:tc>
                    <a:tc>
                      <a:txBody>
                        <a:bodyPr/>
                        <a:lstStyle/>
                        <a:p>
                          <a:r>
                            <a:rPr lang="en-US" sz="1400" dirty="0" smtClean="0"/>
                            <a:t>Misleading due to positive and negative cancelling</a:t>
                          </a:r>
                          <a:endParaRPr lang="en-US" sz="1400" dirty="0"/>
                        </a:p>
                      </a:txBody>
                      <a:tcPr/>
                    </a:tc>
                    <a:tc>
                      <a:txBody>
                        <a:bodyPr/>
                        <a:lstStyle/>
                        <a:p>
                          <a:pPr/>
                          <a14:m>
                            <m:oMathPara xmlns:m="http://schemas.openxmlformats.org/officeDocument/2006/math">
                              <m:oMathParaPr>
                                <m:jc m:val="centerGroup"/>
                              </m:oMathParaPr>
                              <m:oMath xmlns:m="http://schemas.openxmlformats.org/officeDocument/2006/math">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𝑻</m:t>
                                    </m:r>
                                  </m:e>
                                  <m:sub>
                                    <m:r>
                                      <a:rPr lang="en-US" sz="1400" b="1" i="1" smtClean="0">
                                        <a:solidFill>
                                          <a:schemeClr val="tx1"/>
                                        </a:solidFill>
                                        <a:latin typeface="Cambria Math"/>
                                        <a:ea typeface="Cambria Math"/>
                                      </a:rPr>
                                      <m:t>𝒂𝒗𝒈</m:t>
                                    </m:r>
                                  </m:sub>
                                </m:sSub>
                                <m:r>
                                  <a:rPr lang="en-US" sz="1400" b="1" i="1" smtClean="0">
                                    <a:solidFill>
                                      <a:schemeClr val="tx1"/>
                                    </a:solidFill>
                                    <a:latin typeface="Cambria Math"/>
                                    <a:ea typeface="Cambria Math"/>
                                  </a:rPr>
                                  <m:t>=</m:t>
                                </m:r>
                                <m:f>
                                  <m:fPr>
                                    <m:ctrlPr>
                                      <a:rPr lang="en-US" sz="1400" b="1" i="1" smtClean="0">
                                        <a:solidFill>
                                          <a:schemeClr val="tx1"/>
                                        </a:solidFill>
                                        <a:latin typeface="Cambria Math"/>
                                        <a:ea typeface="Cambria Math"/>
                                      </a:rPr>
                                    </m:ctrlPr>
                                  </m:fPr>
                                  <m:num>
                                    <m:nary>
                                      <m:naryPr>
                                        <m:chr m:val="∑"/>
                                        <m:ctrlPr>
                                          <a:rPr lang="en-US" sz="1400" b="1" i="1">
                                            <a:latin typeface="Cambria Math"/>
                                            <a:ea typeface="Cambria Math"/>
                                          </a:rPr>
                                        </m:ctrlPr>
                                      </m:naryPr>
                                      <m:sub>
                                        <m:r>
                                          <m:rPr>
                                            <m:brk m:alnAt="23"/>
                                          </m:rPr>
                                          <a:rPr lang="en-US" sz="1400" b="1" i="1">
                                            <a:latin typeface="Cambria Math"/>
                                            <a:ea typeface="Cambria Math"/>
                                          </a:rPr>
                                          <m:t>𝒊</m:t>
                                        </m:r>
                                        <m:r>
                                          <a:rPr lang="en-US" sz="1400" b="1" i="1">
                                            <a:latin typeface="Cambria Math"/>
                                            <a:ea typeface="Cambria Math"/>
                                          </a:rPr>
                                          <m:t>=</m:t>
                                        </m:r>
                                        <m:r>
                                          <a:rPr lang="en-US" sz="1400" b="1" i="1">
                                            <a:latin typeface="Cambria Math"/>
                                            <a:ea typeface="Cambria Math"/>
                                          </a:rPr>
                                          <m:t>𝟏</m:t>
                                        </m:r>
                                      </m:sub>
                                      <m:sup>
                                        <m:r>
                                          <a:rPr lang="en-US" sz="1400" b="1" i="1">
                                            <a:latin typeface="Cambria Math"/>
                                            <a:ea typeface="Cambria Math"/>
                                          </a:rPr>
                                          <m:t>𝒏</m:t>
                                        </m:r>
                                      </m:sup>
                                      <m:e>
                                        <m:d>
                                          <m:dPr>
                                            <m:ctrlPr>
                                              <a:rPr lang="en-US" sz="1400" b="1" i="1">
                                                <a:latin typeface="Cambria Math"/>
                                                <a:ea typeface="Cambria Math"/>
                                              </a:rPr>
                                            </m:ctrlPr>
                                          </m:dPr>
                                          <m:e>
                                            <m:sSub>
                                              <m:sSubPr>
                                                <m:ctrlPr>
                                                  <a:rPr lang="en-US" sz="1400" b="1" i="1">
                                                    <a:latin typeface="Cambria Math"/>
                                                    <a:ea typeface="Cambria Math"/>
                                                  </a:rPr>
                                                </m:ctrlPr>
                                              </m:sSubPr>
                                              <m:e>
                                                <m:r>
                                                  <a:rPr lang="en-US" sz="1400" b="1" i="1">
                                                    <a:latin typeface="Cambria Math"/>
                                                    <a:ea typeface="Cambria Math"/>
                                                  </a:rPr>
                                                  <m:t>𝑻</m:t>
                                                </m:r>
                                              </m:e>
                                              <m:sub>
                                                <m:r>
                                                  <a:rPr lang="en-US" sz="1400" b="1" i="1">
                                                    <a:latin typeface="Cambria Math"/>
                                                    <a:ea typeface="Cambria Math"/>
                                                  </a:rPr>
                                                  <m:t>𝒕𝒆𝒔𝒕</m:t>
                                                </m:r>
                                              </m:sub>
                                            </m:sSub>
                                            <m:d>
                                              <m:dPr>
                                                <m:ctrlPr>
                                                  <a:rPr lang="en-US" sz="1400" b="1" i="1">
                                                    <a:latin typeface="Cambria Math"/>
                                                    <a:ea typeface="Cambria Math"/>
                                                  </a:rPr>
                                                </m:ctrlPr>
                                              </m:dPr>
                                              <m:e>
                                                <m:r>
                                                  <a:rPr lang="en-US" sz="1400" b="1" i="1">
                                                    <a:latin typeface="Cambria Math"/>
                                                    <a:ea typeface="Cambria Math"/>
                                                  </a:rPr>
                                                  <m:t>𝒊</m:t>
                                                </m:r>
                                              </m:e>
                                            </m:d>
                                            <m:r>
                                              <a:rPr lang="en-US" sz="1400" b="1" i="1">
                                                <a:latin typeface="Cambria Math"/>
                                                <a:ea typeface="Cambria Math"/>
                                              </a:rPr>
                                              <m:t> −</m:t>
                                            </m:r>
                                            <m:sSub>
                                              <m:sSubPr>
                                                <m:ctrlPr>
                                                  <a:rPr lang="en-US" sz="1400" b="1" i="1">
                                                    <a:latin typeface="Cambria Math"/>
                                                    <a:ea typeface="Cambria Math"/>
                                                  </a:rPr>
                                                </m:ctrlPr>
                                              </m:sSubPr>
                                              <m:e>
                                                <m:r>
                                                  <a:rPr lang="en-US" sz="1400" b="1" i="1">
                                                    <a:latin typeface="Cambria Math"/>
                                                    <a:ea typeface="Cambria Math"/>
                                                  </a:rPr>
                                                  <m:t>𝑻</m:t>
                                                </m:r>
                                              </m:e>
                                              <m:sub>
                                                <m:r>
                                                  <a:rPr lang="en-US" sz="1400" b="1" i="1">
                                                    <a:latin typeface="Cambria Math"/>
                                                    <a:ea typeface="Cambria Math"/>
                                                  </a:rPr>
                                                  <m:t>𝒑𝒓𝒆𝒅</m:t>
                                                </m:r>
                                              </m:sub>
                                            </m:sSub>
                                            <m:r>
                                              <a:rPr lang="en-US" sz="1400" b="1" i="1">
                                                <a:latin typeface="Cambria Math"/>
                                                <a:ea typeface="Cambria Math"/>
                                              </a:rPr>
                                              <m:t>(</m:t>
                                            </m:r>
                                            <m:r>
                                              <a:rPr lang="en-US" sz="1400" b="1" i="1">
                                                <a:latin typeface="Cambria Math"/>
                                                <a:ea typeface="Cambria Math"/>
                                              </a:rPr>
                                              <m:t>𝒊</m:t>
                                            </m:r>
                                            <m:r>
                                              <a:rPr lang="en-US" sz="1400" b="1" i="1">
                                                <a:latin typeface="Cambria Math"/>
                                                <a:ea typeface="Cambria Math"/>
                                              </a:rPr>
                                              <m:t>)</m:t>
                                            </m:r>
                                          </m:e>
                                        </m:d>
                                      </m:e>
                                    </m:nary>
                                  </m:num>
                                  <m:den>
                                    <m:r>
                                      <a:rPr lang="en-US" sz="1400" b="1" i="1" smtClean="0">
                                        <a:solidFill>
                                          <a:schemeClr val="tx1"/>
                                        </a:solidFill>
                                        <a:latin typeface="Cambria Math"/>
                                        <a:ea typeface="Cambria Math"/>
                                      </a:rPr>
                                      <m:t>𝒏</m:t>
                                    </m:r>
                                  </m:den>
                                </m:f>
                              </m:oMath>
                            </m:oMathPara>
                          </a14:m>
                          <a:endParaRPr lang="en-US" sz="1400" dirty="0"/>
                        </a:p>
                      </a:txBody>
                      <a:tcPr/>
                    </a:tc>
                  </a:tr>
                  <a:tr h="728692">
                    <a:tc>
                      <a:txBody>
                        <a:bodyPr/>
                        <a:lstStyle/>
                        <a:p>
                          <a:r>
                            <a:rPr lang="en-US" sz="1400" dirty="0" smtClean="0"/>
                            <a:t>RMS error</a:t>
                          </a:r>
                          <a:endParaRPr lang="en-US" sz="1400" dirty="0"/>
                        </a:p>
                      </a:txBody>
                      <a:tcPr/>
                    </a:tc>
                    <a:tc>
                      <a:txBody>
                        <a:bodyPr/>
                        <a:lstStyle/>
                        <a:p>
                          <a:r>
                            <a:rPr lang="en-US" sz="1400" dirty="0" smtClean="0"/>
                            <a:t>Best single measure of model realism</a:t>
                          </a:r>
                          <a:endParaRPr lang="en-US" sz="1400" dirty="0"/>
                        </a:p>
                      </a:txBody>
                      <a:tcPr/>
                    </a:tc>
                    <a:tc>
                      <a:txBody>
                        <a:bodyPr/>
                        <a:lstStyle/>
                        <a:p>
                          <a:pPr/>
                          <a14:m>
                            <m:oMathPara xmlns:m="http://schemas.openxmlformats.org/officeDocument/2006/math">
                              <m:oMathParaPr>
                                <m:jc m:val="centerGroup"/>
                              </m:oMathParaPr>
                              <m:oMath xmlns:m="http://schemas.openxmlformats.org/officeDocument/2006/math">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𝑻</m:t>
                                    </m:r>
                                  </m:e>
                                  <m:sub>
                                    <m:r>
                                      <a:rPr lang="en-US" sz="1400" b="1" i="1" smtClean="0">
                                        <a:solidFill>
                                          <a:schemeClr val="tx1"/>
                                        </a:solidFill>
                                        <a:latin typeface="Cambria Math"/>
                                        <a:ea typeface="Cambria Math"/>
                                      </a:rPr>
                                      <m:t>𝒓𝒎𝒔</m:t>
                                    </m:r>
                                  </m:sub>
                                </m:sSub>
                                <m:r>
                                  <a:rPr lang="en-US" sz="1400" b="1" i="1" smtClean="0">
                                    <a:solidFill>
                                      <a:schemeClr val="tx1"/>
                                    </a:solidFill>
                                    <a:latin typeface="Cambria Math"/>
                                    <a:ea typeface="Cambria Math"/>
                                  </a:rPr>
                                  <m:t>=</m:t>
                                </m:r>
                                <m:rad>
                                  <m:radPr>
                                    <m:degHide m:val="on"/>
                                    <m:ctrlPr>
                                      <a:rPr lang="en-US" sz="1400" b="1" i="1" smtClean="0">
                                        <a:solidFill>
                                          <a:schemeClr val="tx1"/>
                                        </a:solidFill>
                                        <a:latin typeface="Cambria Math"/>
                                        <a:ea typeface="Cambria Math"/>
                                      </a:rPr>
                                    </m:ctrlPr>
                                  </m:radPr>
                                  <m:deg/>
                                  <m:e>
                                    <m:f>
                                      <m:fPr>
                                        <m:ctrlPr>
                                          <a:rPr lang="en-US" sz="1400" b="1" i="1" smtClean="0">
                                            <a:solidFill>
                                              <a:schemeClr val="tx1"/>
                                            </a:solidFill>
                                            <a:latin typeface="Cambria Math"/>
                                            <a:ea typeface="Cambria Math"/>
                                          </a:rPr>
                                        </m:ctrlPr>
                                      </m:fPr>
                                      <m:num>
                                        <m:nary>
                                          <m:naryPr>
                                            <m:chr m:val="∑"/>
                                            <m:ctrlPr>
                                              <a:rPr lang="en-US" sz="1400" b="1" i="1">
                                                <a:solidFill>
                                                  <a:schemeClr val="tx1"/>
                                                </a:solidFill>
                                                <a:latin typeface="Cambria Math"/>
                                                <a:ea typeface="Cambria Math"/>
                                              </a:rPr>
                                            </m:ctrlPr>
                                          </m:naryPr>
                                          <m:sub>
                                            <m:r>
                                              <a:rPr lang="en-US" sz="1400" b="1" i="1" smtClean="0">
                                                <a:solidFill>
                                                  <a:schemeClr val="tx1"/>
                                                </a:solidFill>
                                                <a:latin typeface="Cambria Math"/>
                                                <a:ea typeface="Cambria Math"/>
                                              </a:rPr>
                                              <m:t>𝒊</m:t>
                                            </m:r>
                                            <m:r>
                                              <a:rPr lang="en-US" sz="1400" b="1" i="1">
                                                <a:solidFill>
                                                  <a:schemeClr val="tx1"/>
                                                </a:solidFill>
                                                <a:latin typeface="Cambria Math"/>
                                                <a:ea typeface="Cambria Math"/>
                                              </a:rPr>
                                              <m:t> =</m:t>
                                            </m:r>
                                            <m:r>
                                              <a:rPr lang="en-US" sz="1400" b="1" i="1">
                                                <a:solidFill>
                                                  <a:schemeClr val="tx1"/>
                                                </a:solidFill>
                                                <a:latin typeface="Cambria Math"/>
                                                <a:ea typeface="Cambria Math"/>
                                              </a:rPr>
                                              <m:t>𝟏</m:t>
                                            </m:r>
                                          </m:sub>
                                          <m:sup>
                                            <m:r>
                                              <a:rPr lang="en-US" sz="1400" b="1" i="1">
                                                <a:solidFill>
                                                  <a:schemeClr val="tx1"/>
                                                </a:solidFill>
                                                <a:latin typeface="Cambria Math"/>
                                                <a:ea typeface="Cambria Math"/>
                                              </a:rPr>
                                              <m:t>𝒏</m:t>
                                            </m:r>
                                          </m:sup>
                                          <m:e>
                                            <m:sSup>
                                              <m:sSupPr>
                                                <m:ctrlPr>
                                                  <a:rPr lang="en-US" sz="1400" b="1" i="1">
                                                    <a:solidFill>
                                                      <a:schemeClr val="tx1"/>
                                                    </a:solidFill>
                                                    <a:latin typeface="Cambria Math"/>
                                                    <a:ea typeface="Cambria Math"/>
                                                  </a:rPr>
                                                </m:ctrlPr>
                                              </m:sSupPr>
                                              <m:e>
                                                <m:d>
                                                  <m:dPr>
                                                    <m:ctrlPr>
                                                      <a:rPr lang="en-US" sz="1400" b="1" i="1">
                                                        <a:solidFill>
                                                          <a:schemeClr val="tx1"/>
                                                        </a:solidFill>
                                                        <a:latin typeface="Cambria Math"/>
                                                        <a:ea typeface="Cambria Math"/>
                                                      </a:rPr>
                                                    </m:ctrlPr>
                                                  </m:dPr>
                                                  <m:e>
                                                    <m:sSub>
                                                      <m:sSubPr>
                                                        <m:ctrlPr>
                                                          <a:rPr lang="en-US" sz="1400" b="1" i="1">
                                                            <a:solidFill>
                                                              <a:schemeClr val="tx1"/>
                                                            </a:solidFill>
                                                            <a:latin typeface="Cambria Math"/>
                                                            <a:ea typeface="Cambria Math"/>
                                                          </a:rPr>
                                                        </m:ctrlPr>
                                                      </m:sSubPr>
                                                      <m:e>
                                                        <m:r>
                                                          <a:rPr lang="en-US" sz="1400" b="1" i="1">
                                                            <a:solidFill>
                                                              <a:schemeClr val="tx1"/>
                                                            </a:solidFill>
                                                            <a:latin typeface="Cambria Math"/>
                                                            <a:ea typeface="Cambria Math"/>
                                                          </a:rPr>
                                                          <m:t>𝑻</m:t>
                                                        </m:r>
                                                      </m:e>
                                                      <m:sub>
                                                        <m:r>
                                                          <a:rPr lang="en-US" sz="1400" b="1" i="1">
                                                            <a:solidFill>
                                                              <a:schemeClr val="tx1"/>
                                                            </a:solidFill>
                                                            <a:latin typeface="Cambria Math"/>
                                                            <a:ea typeface="Cambria Math"/>
                                                          </a:rPr>
                                                          <m:t>𝒕𝒆𝒔𝒕</m:t>
                                                        </m:r>
                                                      </m:sub>
                                                    </m:sSub>
                                                    <m:d>
                                                      <m:dPr>
                                                        <m:ctrlPr>
                                                          <a:rPr lang="en-US" sz="1400" b="1" i="1">
                                                            <a:solidFill>
                                                              <a:schemeClr val="tx1"/>
                                                            </a:solidFill>
                                                            <a:latin typeface="Cambria Math"/>
                                                            <a:ea typeface="Cambria Math"/>
                                                          </a:rPr>
                                                        </m:ctrlPr>
                                                      </m:dPr>
                                                      <m:e>
                                                        <m:r>
                                                          <a:rPr lang="en-US" sz="1400" b="1" i="1" smtClean="0">
                                                            <a:solidFill>
                                                              <a:schemeClr val="tx1"/>
                                                            </a:solidFill>
                                                            <a:latin typeface="Cambria Math"/>
                                                            <a:ea typeface="Cambria Math"/>
                                                          </a:rPr>
                                                          <m:t>𝒊</m:t>
                                                        </m:r>
                                                      </m:e>
                                                    </m:d>
                                                    <m:r>
                                                      <a:rPr lang="en-US" sz="1400" b="1" i="1">
                                                        <a:solidFill>
                                                          <a:schemeClr val="tx1"/>
                                                        </a:solidFill>
                                                        <a:latin typeface="Cambria Math"/>
                                                        <a:ea typeface="Cambria Math"/>
                                                      </a:rPr>
                                                      <m:t> −</m:t>
                                                    </m:r>
                                                    <m:sSub>
                                                      <m:sSubPr>
                                                        <m:ctrlPr>
                                                          <a:rPr lang="en-US" sz="1400" b="1" i="1">
                                                            <a:solidFill>
                                                              <a:schemeClr val="tx1"/>
                                                            </a:solidFill>
                                                            <a:latin typeface="Cambria Math"/>
                                                            <a:ea typeface="Cambria Math"/>
                                                          </a:rPr>
                                                        </m:ctrlPr>
                                                      </m:sSubPr>
                                                      <m:e>
                                                        <m:r>
                                                          <a:rPr lang="en-US" sz="1400" b="1" i="1">
                                                            <a:solidFill>
                                                              <a:schemeClr val="tx1"/>
                                                            </a:solidFill>
                                                            <a:latin typeface="Cambria Math"/>
                                                            <a:ea typeface="Cambria Math"/>
                                                          </a:rPr>
                                                          <m:t>𝑻</m:t>
                                                        </m:r>
                                                      </m:e>
                                                      <m:sub>
                                                        <m:r>
                                                          <a:rPr lang="en-US" sz="1400" b="1" i="1">
                                                            <a:solidFill>
                                                              <a:schemeClr val="tx1"/>
                                                            </a:solidFill>
                                                            <a:latin typeface="Cambria Math"/>
                                                            <a:ea typeface="Cambria Math"/>
                                                          </a:rPr>
                                                          <m:t>𝒑𝒓𝒆𝒅</m:t>
                                                        </m:r>
                                                      </m:sub>
                                                    </m:sSub>
                                                    <m:r>
                                                      <a:rPr lang="en-US" sz="1400" b="1" i="1">
                                                        <a:solidFill>
                                                          <a:schemeClr val="tx1"/>
                                                        </a:solidFill>
                                                        <a:latin typeface="Cambria Math"/>
                                                        <a:ea typeface="Cambria Math"/>
                                                      </a:rPr>
                                                      <m:t>(</m:t>
                                                    </m:r>
                                                    <m:r>
                                                      <a:rPr lang="en-US" sz="1400" b="1" i="1" smtClean="0">
                                                        <a:solidFill>
                                                          <a:schemeClr val="tx1"/>
                                                        </a:solidFill>
                                                        <a:latin typeface="Cambria Math"/>
                                                        <a:ea typeface="Cambria Math"/>
                                                      </a:rPr>
                                                      <m:t>𝒊</m:t>
                                                    </m:r>
                                                    <m:r>
                                                      <a:rPr lang="en-US" sz="1400" b="1" i="1">
                                                        <a:solidFill>
                                                          <a:schemeClr val="tx1"/>
                                                        </a:solidFill>
                                                        <a:latin typeface="Cambria Math"/>
                                                        <a:ea typeface="Cambria Math"/>
                                                      </a:rPr>
                                                      <m:t>)</m:t>
                                                    </m:r>
                                                  </m:e>
                                                </m:d>
                                              </m:e>
                                              <m:sup>
                                                <m:r>
                                                  <a:rPr lang="en-US" sz="1400" b="1" i="1">
                                                    <a:solidFill>
                                                      <a:schemeClr val="tx1"/>
                                                    </a:solidFill>
                                                    <a:latin typeface="Cambria Math"/>
                                                    <a:ea typeface="Cambria Math"/>
                                                  </a:rPr>
                                                  <m:t>𝟐</m:t>
                                                </m:r>
                                              </m:sup>
                                            </m:sSup>
                                          </m:e>
                                        </m:nary>
                                      </m:num>
                                      <m:den>
                                        <m:r>
                                          <a:rPr lang="en-US" sz="1400" b="1" i="1" smtClean="0">
                                            <a:solidFill>
                                              <a:schemeClr val="tx1"/>
                                            </a:solidFill>
                                            <a:latin typeface="Cambria Math"/>
                                            <a:ea typeface="Cambria Math"/>
                                          </a:rPr>
                                          <m:t>𝒏</m:t>
                                        </m:r>
                                      </m:den>
                                    </m:f>
                                  </m:e>
                                </m:rad>
                              </m:oMath>
                            </m:oMathPara>
                          </a14:m>
                          <a:endParaRPr lang="en-US" sz="1400" dirty="0"/>
                        </a:p>
                      </a:txBody>
                      <a:tcPr/>
                    </a:tc>
                  </a:tr>
                  <a:tr h="543746">
                    <a:tc>
                      <a:txBody>
                        <a:bodyPr/>
                        <a:lstStyle/>
                        <a:p>
                          <a:r>
                            <a:rPr lang="en-US" sz="1400" dirty="0" smtClean="0"/>
                            <a:t>Average absolute error</a:t>
                          </a:r>
                          <a:endParaRPr lang="en-US" sz="1400" dirty="0"/>
                        </a:p>
                      </a:txBody>
                      <a:tcPr/>
                    </a:tc>
                    <a:tc>
                      <a:txBody>
                        <a:bodyPr/>
                        <a:lstStyle/>
                        <a:p>
                          <a:r>
                            <a:rPr lang="en-US" sz="1400" dirty="0" smtClean="0"/>
                            <a:t>Similar to RMS but can be more difficult to work with absolute</a:t>
                          </a:r>
                          <a:r>
                            <a:rPr lang="en-US" sz="1400" baseline="0" dirty="0" smtClean="0"/>
                            <a:t> value</a:t>
                          </a:r>
                          <a:endParaRPr lang="en-US" sz="1400" dirty="0"/>
                        </a:p>
                      </a:txBody>
                      <a:tcPr/>
                    </a:tc>
                    <a:tc>
                      <a:txBody>
                        <a:bodyPr/>
                        <a:lstStyle/>
                        <a:p>
                          <a:pPr/>
                          <a14:m>
                            <m:oMathPara xmlns:m="http://schemas.openxmlformats.org/officeDocument/2006/math">
                              <m:oMathParaPr>
                                <m:jc m:val="centerGroup"/>
                              </m:oMathParaPr>
                              <m:oMath xmlns:m="http://schemas.openxmlformats.org/officeDocument/2006/math">
                                <m:sSub>
                                  <m:sSubPr>
                                    <m:ctrlPr>
                                      <a:rPr lang="en-US" sz="1400" b="1" i="1" smtClean="0">
                                        <a:solidFill>
                                          <a:schemeClr val="tx1"/>
                                        </a:solidFill>
                                        <a:latin typeface="Cambria Math"/>
                                      </a:rPr>
                                    </m:ctrlPr>
                                  </m:sSubPr>
                                  <m:e>
                                    <m:r>
                                      <a:rPr lang="en-US" sz="1400" b="1" i="1" smtClean="0">
                                        <a:solidFill>
                                          <a:schemeClr val="tx1"/>
                                        </a:solidFill>
                                        <a:latin typeface="Cambria Math"/>
                                        <a:ea typeface="Cambria Math"/>
                                      </a:rPr>
                                      <m:t>∆</m:t>
                                    </m:r>
                                    <m:r>
                                      <a:rPr lang="en-US" sz="1400" b="1" i="1" smtClean="0">
                                        <a:solidFill>
                                          <a:schemeClr val="tx1"/>
                                        </a:solidFill>
                                        <a:latin typeface="Cambria Math"/>
                                        <a:ea typeface="Cambria Math"/>
                                      </a:rPr>
                                      <m:t>𝑻</m:t>
                                    </m:r>
                                  </m:e>
                                  <m:sub>
                                    <m:r>
                                      <a:rPr lang="en-US" sz="1400" b="1" i="1" smtClean="0">
                                        <a:solidFill>
                                          <a:schemeClr val="tx1"/>
                                        </a:solidFill>
                                        <a:latin typeface="Cambria Math"/>
                                      </a:rPr>
                                      <m:t>𝒂𝒃𝒔</m:t>
                                    </m:r>
                                  </m:sub>
                                </m:sSub>
                                <m:r>
                                  <a:rPr lang="en-US" sz="1400" b="1" i="1" smtClean="0">
                                    <a:solidFill>
                                      <a:schemeClr val="tx1"/>
                                    </a:solidFill>
                                    <a:latin typeface="Cambria Math"/>
                                  </a:rPr>
                                  <m:t>=</m:t>
                                </m:r>
                                <m:f>
                                  <m:fPr>
                                    <m:ctrlPr>
                                      <a:rPr lang="en-US" sz="1400" b="1" i="1" smtClean="0">
                                        <a:solidFill>
                                          <a:schemeClr val="tx1"/>
                                        </a:solidFill>
                                        <a:latin typeface="Cambria Math"/>
                                      </a:rPr>
                                    </m:ctrlPr>
                                  </m:fPr>
                                  <m:num>
                                    <m:nary>
                                      <m:naryPr>
                                        <m:chr m:val="∑"/>
                                        <m:ctrlPr>
                                          <a:rPr lang="en-US" sz="1400" b="1" i="1" smtClean="0">
                                            <a:solidFill>
                                              <a:schemeClr val="tx1"/>
                                            </a:solidFill>
                                            <a:latin typeface="Cambria Math"/>
                                          </a:rPr>
                                        </m:ctrlPr>
                                      </m:naryPr>
                                      <m:sub>
                                        <m:r>
                                          <m:rPr>
                                            <m:brk m:alnAt="23"/>
                                          </m:rPr>
                                          <a:rPr lang="en-US" sz="1400" b="1" i="1" smtClean="0">
                                            <a:solidFill>
                                              <a:schemeClr val="tx1"/>
                                            </a:solidFill>
                                            <a:latin typeface="Cambria Math"/>
                                          </a:rPr>
                                          <m:t>𝒊</m:t>
                                        </m:r>
                                        <m:r>
                                          <a:rPr lang="en-US" sz="1400" b="1" i="1" smtClean="0">
                                            <a:solidFill>
                                              <a:schemeClr val="tx1"/>
                                            </a:solidFill>
                                            <a:latin typeface="Cambria Math"/>
                                          </a:rPr>
                                          <m:t>=</m:t>
                                        </m:r>
                                        <m:r>
                                          <a:rPr lang="en-US" sz="1400" b="1" i="1" smtClean="0">
                                            <a:solidFill>
                                              <a:schemeClr val="tx1"/>
                                            </a:solidFill>
                                            <a:latin typeface="Cambria Math"/>
                                          </a:rPr>
                                          <m:t>𝟏</m:t>
                                        </m:r>
                                      </m:sub>
                                      <m:sup>
                                        <m:r>
                                          <a:rPr lang="en-US" sz="1400" b="1" i="1" smtClean="0">
                                            <a:solidFill>
                                              <a:schemeClr val="tx1"/>
                                            </a:solidFill>
                                            <a:latin typeface="Cambria Math"/>
                                          </a:rPr>
                                          <m:t>𝒏</m:t>
                                        </m:r>
                                      </m:sup>
                                      <m:e>
                                        <m:d>
                                          <m:dPr>
                                            <m:begChr m:val="|"/>
                                            <m:endChr m:val="|"/>
                                            <m:ctrlPr>
                                              <a:rPr lang="en-US" sz="1400" b="1" i="1" smtClean="0">
                                                <a:solidFill>
                                                  <a:schemeClr val="tx1"/>
                                                </a:solidFill>
                                                <a:latin typeface="Cambria Math"/>
                                              </a:rPr>
                                            </m:ctrlPr>
                                          </m:dPr>
                                          <m:e>
                                            <m:sSub>
                                              <m:sSubPr>
                                                <m:ctrlPr>
                                                  <a:rPr lang="en-US" sz="1400" b="1" i="1" smtClean="0">
                                                    <a:solidFill>
                                                      <a:schemeClr val="tx1"/>
                                                    </a:solidFill>
                                                    <a:latin typeface="Cambria Math"/>
                                                  </a:rPr>
                                                </m:ctrlPr>
                                              </m:sSubPr>
                                              <m:e>
                                                <m:r>
                                                  <a:rPr lang="en-US" sz="1400" b="1" i="1" smtClean="0">
                                                    <a:solidFill>
                                                      <a:schemeClr val="tx1"/>
                                                    </a:solidFill>
                                                    <a:latin typeface="Cambria Math"/>
                                                  </a:rPr>
                                                  <m:t>𝑻</m:t>
                                                </m:r>
                                              </m:e>
                                              <m:sub>
                                                <m:r>
                                                  <a:rPr lang="en-US" sz="1400" b="1" i="1" smtClean="0">
                                                    <a:solidFill>
                                                      <a:schemeClr val="tx1"/>
                                                    </a:solidFill>
                                                    <a:latin typeface="Cambria Math"/>
                                                  </a:rPr>
                                                  <m:t>𝒕𝒆𝒔𝒕</m:t>
                                                </m:r>
                                              </m:sub>
                                            </m:sSub>
                                            <m:d>
                                              <m:dPr>
                                                <m:ctrlPr>
                                                  <a:rPr lang="en-US" sz="1400" b="1" i="1" smtClean="0">
                                                    <a:solidFill>
                                                      <a:schemeClr val="tx1"/>
                                                    </a:solidFill>
                                                    <a:latin typeface="Cambria Math"/>
                                                  </a:rPr>
                                                </m:ctrlPr>
                                              </m:dPr>
                                              <m:e>
                                                <m:r>
                                                  <a:rPr lang="en-US" sz="1400" b="1" i="1" smtClean="0">
                                                    <a:solidFill>
                                                      <a:schemeClr val="tx1"/>
                                                    </a:solidFill>
                                                    <a:latin typeface="Cambria Math"/>
                                                  </a:rPr>
                                                  <m:t>𝒊</m:t>
                                                </m:r>
                                              </m:e>
                                            </m:d>
                                            <m:r>
                                              <a:rPr lang="en-US" sz="1400" b="1" i="1" smtClean="0">
                                                <a:solidFill>
                                                  <a:schemeClr val="tx1"/>
                                                </a:solidFill>
                                                <a:latin typeface="Cambria Math"/>
                                              </a:rPr>
                                              <m:t>−</m:t>
                                            </m:r>
                                            <m:sSub>
                                              <m:sSubPr>
                                                <m:ctrlPr>
                                                  <a:rPr lang="en-US" sz="1400" b="1" i="1" smtClean="0">
                                                    <a:solidFill>
                                                      <a:schemeClr val="tx1"/>
                                                    </a:solidFill>
                                                    <a:latin typeface="Cambria Math"/>
                                                  </a:rPr>
                                                </m:ctrlPr>
                                              </m:sSubPr>
                                              <m:e>
                                                <m:r>
                                                  <a:rPr lang="en-US" sz="1400" b="1" i="1" smtClean="0">
                                                    <a:solidFill>
                                                      <a:schemeClr val="tx1"/>
                                                    </a:solidFill>
                                                    <a:latin typeface="Cambria Math"/>
                                                  </a:rPr>
                                                  <m:t>𝑻</m:t>
                                                </m:r>
                                              </m:e>
                                              <m:sub>
                                                <m:r>
                                                  <a:rPr lang="en-US" sz="1400" b="1" i="1" smtClean="0">
                                                    <a:solidFill>
                                                      <a:schemeClr val="tx1"/>
                                                    </a:solidFill>
                                                    <a:latin typeface="Cambria Math"/>
                                                  </a:rPr>
                                                  <m:t>𝒑𝒓𝒆𝒅</m:t>
                                                </m:r>
                                              </m:sub>
                                            </m:sSub>
                                            <m:d>
                                              <m:dPr>
                                                <m:ctrlPr>
                                                  <a:rPr lang="en-US" sz="1400" b="1" i="1" smtClean="0">
                                                    <a:solidFill>
                                                      <a:schemeClr val="tx1"/>
                                                    </a:solidFill>
                                                    <a:latin typeface="Cambria Math"/>
                                                  </a:rPr>
                                                </m:ctrlPr>
                                              </m:dPr>
                                              <m:e>
                                                <m:r>
                                                  <a:rPr lang="en-US" sz="1400" b="1" i="1" smtClean="0">
                                                    <a:solidFill>
                                                      <a:schemeClr val="tx1"/>
                                                    </a:solidFill>
                                                    <a:latin typeface="Cambria Math"/>
                                                  </a:rPr>
                                                  <m:t>𝒊</m:t>
                                                </m:r>
                                              </m:e>
                                            </m:d>
                                          </m:e>
                                        </m:d>
                                      </m:e>
                                    </m:nary>
                                  </m:num>
                                  <m:den>
                                    <m:r>
                                      <a:rPr lang="en-US" sz="1400" b="1" i="1" smtClean="0">
                                        <a:solidFill>
                                          <a:schemeClr val="tx1"/>
                                        </a:solidFill>
                                        <a:latin typeface="Cambria Math"/>
                                      </a:rPr>
                                      <m:t>𝒏</m:t>
                                    </m:r>
                                  </m:den>
                                </m:f>
                              </m:oMath>
                            </m:oMathPara>
                          </a14:m>
                          <a:endParaRPr lang="en-US" sz="1400" dirty="0"/>
                        </a:p>
                      </a:txBody>
                      <a:tcPr/>
                    </a:tc>
                  </a:tr>
                  <a:tr h="374378">
                    <a:tc>
                      <a:txBody>
                        <a:bodyPr/>
                        <a:lstStyle/>
                        <a:p>
                          <a:r>
                            <a:rPr lang="en-US" sz="1400" dirty="0" smtClean="0"/>
                            <a:t>Temporal error</a:t>
                          </a:r>
                          <a:endParaRPr lang="en-US" sz="1400" dirty="0"/>
                        </a:p>
                      </a:txBody>
                      <a:tcPr/>
                    </a:tc>
                    <a:tc>
                      <a:txBody>
                        <a:bodyPr/>
                        <a:lstStyle/>
                        <a:p>
                          <a:r>
                            <a:rPr lang="en-US" sz="1400" dirty="0" smtClean="0"/>
                            <a:t>Error in timeline</a:t>
                          </a:r>
                          <a:endParaRPr lang="en-US" sz="1400" dirty="0"/>
                        </a:p>
                      </a:txBody>
                      <a:tcPr/>
                    </a:tc>
                    <a:tc>
                      <a:txBody>
                        <a:bodyPr/>
                        <a:lstStyle/>
                        <a:p>
                          <a:pPr/>
                          <a14:m>
                            <m:oMathPara xmlns:m="http://schemas.openxmlformats.org/officeDocument/2006/math">
                              <m:oMathParaPr>
                                <m:jc m:val="centerGroup"/>
                              </m:oMathParaPr>
                              <m:oMath xmlns:m="http://schemas.openxmlformats.org/officeDocument/2006/math">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𝒕</m:t>
                                    </m:r>
                                  </m:e>
                                  <m:sub>
                                    <m:r>
                                      <a:rPr lang="en-US" sz="1400" b="1" i="1" smtClean="0">
                                        <a:solidFill>
                                          <a:schemeClr val="tx1"/>
                                        </a:solidFill>
                                        <a:latin typeface="Cambria Math"/>
                                        <a:ea typeface="Cambria Math"/>
                                      </a:rPr>
                                      <m:t>𝒎𝒂𝒙</m:t>
                                    </m:r>
                                  </m:sub>
                                </m:sSub>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d>
                                      <m:dPr>
                                        <m:ctrlPr>
                                          <a:rPr lang="en-US" sz="1400" b="1" i="1" smtClean="0">
                                            <a:solidFill>
                                              <a:schemeClr val="tx1"/>
                                            </a:solidFill>
                                            <a:latin typeface="Cambria Math"/>
                                            <a:ea typeface="Cambria Math"/>
                                          </a:rPr>
                                        </m:ctrlPr>
                                      </m:dPr>
                                      <m:e>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𝒕</m:t>
                                            </m:r>
                                          </m:e>
                                          <m:sub>
                                            <m:r>
                                              <a:rPr lang="en-US" sz="1400" b="1" i="1" smtClean="0">
                                                <a:solidFill>
                                                  <a:schemeClr val="tx1"/>
                                                </a:solidFill>
                                                <a:latin typeface="Cambria Math"/>
                                                <a:ea typeface="Cambria Math"/>
                                              </a:rPr>
                                              <m:t>𝒕𝒆𝒔𝒕</m:t>
                                            </m:r>
                                          </m:sub>
                                        </m:sSub>
                                        <m:r>
                                          <a:rPr lang="en-US" sz="1400" b="1" i="1" smtClean="0">
                                            <a:solidFill>
                                              <a:schemeClr val="tx1"/>
                                            </a:solidFill>
                                            <a:latin typeface="Cambria Math"/>
                                            <a:ea typeface="Cambria Math"/>
                                          </a:rPr>
                                          <m:t>−</m:t>
                                        </m:r>
                                        <m:sSub>
                                          <m:sSubPr>
                                            <m:ctrlPr>
                                              <a:rPr lang="en-US" sz="1400" b="1" i="1">
                                                <a:latin typeface="Cambria Math"/>
                                                <a:ea typeface="Cambria Math"/>
                                              </a:rPr>
                                            </m:ctrlPr>
                                          </m:sSubPr>
                                          <m:e>
                                            <m:r>
                                              <a:rPr lang="en-US" sz="1400" b="1" i="1" smtClean="0">
                                                <a:latin typeface="Cambria Math"/>
                                                <a:ea typeface="Cambria Math"/>
                                              </a:rPr>
                                              <m:t>𝒕</m:t>
                                            </m:r>
                                          </m:e>
                                          <m:sub>
                                            <m:r>
                                              <a:rPr lang="en-US" sz="1400" b="1" i="1">
                                                <a:latin typeface="Cambria Math"/>
                                                <a:ea typeface="Cambria Math"/>
                                              </a:rPr>
                                              <m:t>𝒑𝒓𝒆𝒅</m:t>
                                            </m:r>
                                          </m:sub>
                                        </m:sSub>
                                      </m:e>
                                    </m:d>
                                  </m:e>
                                  <m:sub>
                                    <m:r>
                                      <a:rPr lang="en-US" sz="1400" b="1" i="1" smtClean="0">
                                        <a:solidFill>
                                          <a:schemeClr val="tx1"/>
                                        </a:solidFill>
                                        <a:latin typeface="Cambria Math"/>
                                        <a:ea typeface="Cambria Math"/>
                                      </a:rPr>
                                      <m:t>𝒎𝒂𝒙</m:t>
                                    </m:r>
                                  </m:sub>
                                </m:sSub>
                              </m:oMath>
                            </m:oMathPara>
                          </a14:m>
                          <a:endParaRPr lang="en-US" sz="1400" dirty="0"/>
                        </a:p>
                      </a:txBody>
                      <a:tcPr/>
                    </a:tc>
                  </a:tr>
                  <a:tr h="523104">
                    <a:tc>
                      <a:txBody>
                        <a:bodyPr/>
                        <a:lstStyle/>
                        <a:p>
                          <a:r>
                            <a:rPr lang="en-US" sz="1400" dirty="0" smtClean="0"/>
                            <a:t>Error in temperature change (transient)</a:t>
                          </a:r>
                          <a:endParaRPr lang="en-US" sz="1400" dirty="0"/>
                        </a:p>
                      </a:txBody>
                      <a:tcPr/>
                    </a:tc>
                    <a:tc>
                      <a:txBody>
                        <a:bodyPr/>
                        <a:lstStyle/>
                        <a:p>
                          <a:r>
                            <a:rPr lang="en-US" sz="1400" dirty="0" smtClean="0"/>
                            <a:t>Temporal response of model to an event</a:t>
                          </a:r>
                          <a:endParaRPr lang="en-US" sz="1400" dirty="0"/>
                        </a:p>
                      </a:txBody>
                      <a:tcPr/>
                    </a:tc>
                    <a:tc>
                      <a:txBody>
                        <a:bodyPr/>
                        <a:lstStyle/>
                        <a:p>
                          <a:pPr/>
                          <a14:m>
                            <m:oMathPara xmlns:m="http://schemas.openxmlformats.org/officeDocument/2006/math">
                              <m:oMathParaPr>
                                <m:jc m:val="centerGroup"/>
                              </m:oMathParaPr>
                              <m:oMath xmlns:m="http://schemas.openxmlformats.org/officeDocument/2006/math">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𝑻</m:t>
                                    </m:r>
                                  </m:e>
                                  <m:sub>
                                    <m:r>
                                      <a:rPr lang="en-US" sz="1400" b="1" i="1" smtClean="0">
                                        <a:solidFill>
                                          <a:schemeClr val="tx1"/>
                                        </a:solidFill>
                                        <a:latin typeface="Cambria Math"/>
                                        <a:ea typeface="Cambria Math"/>
                                      </a:rPr>
                                      <m:t>𝒄𝒉𝒈</m:t>
                                    </m:r>
                                  </m:sub>
                                </m:sSub>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d>
                                      <m:dPr>
                                        <m:ctrlPr>
                                          <a:rPr lang="en-US" sz="1400" b="1" i="1" smtClean="0">
                                            <a:solidFill>
                                              <a:schemeClr val="tx1"/>
                                            </a:solidFill>
                                            <a:latin typeface="Cambria Math"/>
                                            <a:ea typeface="Cambria Math"/>
                                          </a:rPr>
                                        </m:ctrlPr>
                                      </m:dPr>
                                      <m:e>
                                        <m:r>
                                          <a:rPr lang="en-US" sz="1400" b="1" i="1" smtClean="0">
                                            <a:solidFill>
                                              <a:schemeClr val="tx1"/>
                                            </a:solidFill>
                                            <a:latin typeface="Cambria Math"/>
                                            <a:ea typeface="Cambria Math"/>
                                          </a:rPr>
                                          <m:t>∆</m:t>
                                        </m:r>
                                        <m:sSub>
                                          <m:sSubPr>
                                            <m:ctrlPr>
                                              <a:rPr lang="en-US" sz="1400" b="1" i="1" smtClean="0">
                                                <a:solidFill>
                                                  <a:schemeClr val="tx1"/>
                                                </a:solidFill>
                                                <a:latin typeface="Cambria Math"/>
                                                <a:ea typeface="Cambria Math"/>
                                              </a:rPr>
                                            </m:ctrlPr>
                                          </m:sSubPr>
                                          <m:e>
                                            <m:r>
                                              <a:rPr lang="en-US" sz="1400" b="1" i="1" smtClean="0">
                                                <a:solidFill>
                                                  <a:schemeClr val="tx1"/>
                                                </a:solidFill>
                                                <a:latin typeface="Cambria Math"/>
                                                <a:ea typeface="Cambria Math"/>
                                              </a:rPr>
                                              <m:t>𝑻</m:t>
                                            </m:r>
                                          </m:e>
                                          <m:sub>
                                            <m:r>
                                              <a:rPr lang="en-US" sz="1400" b="1" i="1" smtClean="0">
                                                <a:solidFill>
                                                  <a:schemeClr val="tx1"/>
                                                </a:solidFill>
                                                <a:latin typeface="Cambria Math"/>
                                                <a:ea typeface="Cambria Math"/>
                                              </a:rPr>
                                              <m:t>𝒕𝒆𝒔𝒕</m:t>
                                            </m:r>
                                          </m:sub>
                                        </m:sSub>
                                        <m:d>
                                          <m:dPr>
                                            <m:ctrlPr>
                                              <a:rPr lang="en-US" sz="1400" b="1" i="1" smtClean="0">
                                                <a:solidFill>
                                                  <a:schemeClr val="tx1"/>
                                                </a:solidFill>
                                                <a:latin typeface="Cambria Math"/>
                                                <a:ea typeface="Cambria Math"/>
                                              </a:rPr>
                                            </m:ctrlPr>
                                          </m:dPr>
                                          <m:e>
                                            <m:r>
                                              <a:rPr lang="en-US" sz="1400" b="1" i="1" smtClean="0">
                                                <a:solidFill>
                                                  <a:schemeClr val="tx1"/>
                                                </a:solidFill>
                                                <a:latin typeface="Cambria Math"/>
                                                <a:ea typeface="Cambria Math"/>
                                              </a:rPr>
                                              <m:t>𝒕</m:t>
                                            </m:r>
                                          </m:e>
                                        </m:d>
                                        <m:r>
                                          <a:rPr lang="en-US" sz="1400" b="1" i="1" smtClean="0">
                                            <a:solidFill>
                                              <a:schemeClr val="tx1"/>
                                            </a:solidFill>
                                            <a:latin typeface="Cambria Math"/>
                                            <a:ea typeface="Cambria Math"/>
                                          </a:rPr>
                                          <m:t> −</m:t>
                                        </m:r>
                                        <m:sSub>
                                          <m:sSubPr>
                                            <m:ctrlPr>
                                              <a:rPr lang="en-US" sz="1400" b="1" i="1">
                                                <a:latin typeface="Cambria Math"/>
                                                <a:ea typeface="Cambria Math"/>
                                              </a:rPr>
                                            </m:ctrlPr>
                                          </m:sSubPr>
                                          <m:e>
                                            <m:r>
                                              <a:rPr lang="en-US" sz="1400" b="1" i="1" smtClean="0">
                                                <a:latin typeface="Cambria Math"/>
                                                <a:ea typeface="Cambria Math"/>
                                              </a:rPr>
                                              <m:t>∆</m:t>
                                            </m:r>
                                            <m:r>
                                              <a:rPr lang="en-US" sz="1400" b="1" i="1">
                                                <a:latin typeface="Cambria Math"/>
                                                <a:ea typeface="Cambria Math"/>
                                              </a:rPr>
                                              <m:t>𝑻</m:t>
                                            </m:r>
                                          </m:e>
                                          <m:sub>
                                            <m:r>
                                              <a:rPr lang="en-US" sz="1400" b="1" i="1">
                                                <a:latin typeface="Cambria Math"/>
                                                <a:ea typeface="Cambria Math"/>
                                              </a:rPr>
                                              <m:t>𝒑𝒓𝒆𝒅</m:t>
                                            </m:r>
                                          </m:sub>
                                        </m:sSub>
                                        <m:r>
                                          <a:rPr lang="en-US" sz="1400" b="1" i="1" smtClean="0">
                                            <a:latin typeface="Cambria Math"/>
                                            <a:ea typeface="Cambria Math"/>
                                          </a:rPr>
                                          <m:t>(</m:t>
                                        </m:r>
                                        <m:r>
                                          <a:rPr lang="en-US" sz="1400" b="1" i="1" smtClean="0">
                                            <a:latin typeface="Cambria Math"/>
                                            <a:ea typeface="Cambria Math"/>
                                          </a:rPr>
                                          <m:t>𝒕</m:t>
                                        </m:r>
                                        <m:r>
                                          <a:rPr lang="en-US" sz="1400" b="1" i="1" smtClean="0">
                                            <a:latin typeface="Cambria Math"/>
                                            <a:ea typeface="Cambria Math"/>
                                          </a:rPr>
                                          <m:t>)</m:t>
                                        </m:r>
                                      </m:e>
                                    </m:d>
                                  </m:e>
                                  <m:sub>
                                    <m:r>
                                      <a:rPr lang="en-US" sz="1400" b="1" i="1" smtClean="0">
                                        <a:solidFill>
                                          <a:schemeClr val="tx1"/>
                                        </a:solidFill>
                                        <a:latin typeface="Cambria Math"/>
                                        <a:ea typeface="Cambria Math"/>
                                      </a:rPr>
                                      <m:t>𝒎𝒂𝒙</m:t>
                                    </m:r>
                                  </m:sub>
                                </m:sSub>
                              </m:oMath>
                            </m:oMathPara>
                          </a14:m>
                          <a:endParaRPr lang="en-US" sz="1400" dirty="0"/>
                        </a:p>
                      </a:txBody>
                      <a:tcPr/>
                    </a:tc>
                  </a:tr>
                  <a:tr h="872224">
                    <a:tc>
                      <a:txBody>
                        <a:bodyPr/>
                        <a:lstStyle/>
                        <a:p>
                          <a:r>
                            <a:rPr lang="en-US" sz="1400" dirty="0" smtClean="0"/>
                            <a:t>Error in temperature difference (gradient)</a:t>
                          </a:r>
                          <a:endParaRPr lang="en-US" sz="1400" dirty="0"/>
                        </a:p>
                      </a:txBody>
                      <a:tcPr/>
                    </a:tc>
                    <a:tc>
                      <a:txBody>
                        <a:bodyPr/>
                        <a:lstStyle/>
                        <a:p>
                          <a:r>
                            <a:rPr lang="en-US" sz="1400" dirty="0" smtClean="0"/>
                            <a:t>Difference between two parts or over a gradient</a:t>
                          </a:r>
                          <a:endParaRPr lang="en-US" sz="1400" dirty="0"/>
                        </a:p>
                      </a:txBody>
                      <a:tcPr/>
                    </a:tc>
                    <a:tc>
                      <a:txBody>
                        <a:bodyPr/>
                        <a:lstStyle/>
                        <a:p>
                          <a:pPr/>
                          <a14:m>
                            <m:oMathPara xmlns:m="http://schemas.openxmlformats.org/officeDocument/2006/math">
                              <m:oMathParaPr>
                                <m:jc m:val="centerGroup"/>
                              </m:oMathParaPr>
                              <m:oMath xmlns:m="http://schemas.openxmlformats.org/officeDocument/2006/math">
                                <m:r>
                                  <a:rPr lang="en-US" sz="1300" b="1" i="1" smtClean="0">
                                    <a:solidFill>
                                      <a:schemeClr val="tx1"/>
                                    </a:solidFill>
                                    <a:latin typeface="Cambria Math"/>
                                    <a:ea typeface="Cambria Math"/>
                                  </a:rPr>
                                  <m:t>∆</m:t>
                                </m:r>
                                <m:sSub>
                                  <m:sSubPr>
                                    <m:ctrlPr>
                                      <a:rPr lang="en-US" sz="1300" b="1" i="1" smtClean="0">
                                        <a:solidFill>
                                          <a:schemeClr val="tx1"/>
                                        </a:solidFill>
                                        <a:latin typeface="Cambria Math"/>
                                        <a:ea typeface="Cambria Math"/>
                                      </a:rPr>
                                    </m:ctrlPr>
                                  </m:sSubPr>
                                  <m:e>
                                    <m:r>
                                      <a:rPr lang="en-US" sz="1300" b="1" i="1" smtClean="0">
                                        <a:solidFill>
                                          <a:schemeClr val="tx1"/>
                                        </a:solidFill>
                                        <a:latin typeface="Cambria Math"/>
                                        <a:ea typeface="Cambria Math"/>
                                      </a:rPr>
                                      <m:t>𝑻</m:t>
                                    </m:r>
                                  </m:e>
                                  <m:sub>
                                    <m:r>
                                      <a:rPr lang="en-US" sz="1300" b="1" i="1" smtClean="0">
                                        <a:solidFill>
                                          <a:schemeClr val="tx1"/>
                                        </a:solidFill>
                                        <a:latin typeface="Cambria Math"/>
                                        <a:ea typeface="Cambria Math"/>
                                      </a:rPr>
                                      <m:t>𝒈𝒓𝒂𝒅𝒊𝒆𝒏𝒕</m:t>
                                    </m:r>
                                  </m:sub>
                                </m:sSub>
                                <m:r>
                                  <a:rPr lang="en-US" sz="1300" b="1" i="1" smtClean="0">
                                    <a:solidFill>
                                      <a:schemeClr val="tx1"/>
                                    </a:solidFill>
                                    <a:latin typeface="Cambria Math"/>
                                    <a:ea typeface="Cambria Math"/>
                                  </a:rPr>
                                  <m:t>=</m:t>
                                </m:r>
                                <m:sSub>
                                  <m:sSubPr>
                                    <m:ctrlPr>
                                      <a:rPr lang="en-US" sz="1300" b="1" i="1" smtClean="0">
                                        <a:solidFill>
                                          <a:schemeClr val="tx1"/>
                                        </a:solidFill>
                                        <a:latin typeface="Cambria Math"/>
                                        <a:ea typeface="Cambria Math"/>
                                      </a:rPr>
                                    </m:ctrlPr>
                                  </m:sSubPr>
                                  <m:e>
                                    <m:d>
                                      <m:dPr>
                                        <m:begChr m:val="{"/>
                                        <m:endChr m:val="}"/>
                                        <m:ctrlPr>
                                          <a:rPr lang="en-US" sz="1300" b="1" i="1">
                                            <a:latin typeface="Cambria Math"/>
                                            <a:ea typeface="Cambria Math"/>
                                          </a:rPr>
                                        </m:ctrlPr>
                                      </m:dPr>
                                      <m:e>
                                        <m:eqArr>
                                          <m:eqArrPr>
                                            <m:ctrlPr>
                                              <a:rPr lang="en-US" sz="1300" b="1" i="1">
                                                <a:latin typeface="Cambria Math"/>
                                                <a:ea typeface="Cambria Math"/>
                                              </a:rPr>
                                            </m:ctrlPr>
                                          </m:eqArrPr>
                                          <m:e>
                                            <m:d>
                                              <m:dPr>
                                                <m:begChr m:val="["/>
                                                <m:endChr m:val="]"/>
                                                <m:ctrlPr>
                                                  <a:rPr lang="en-US" sz="1300" b="1" i="1">
                                                    <a:latin typeface="Cambria Math"/>
                                                    <a:ea typeface="Cambria Math"/>
                                                  </a:rPr>
                                                </m:ctrlPr>
                                              </m:dPr>
                                              <m:e>
                                                <m:sSub>
                                                  <m:sSubPr>
                                                    <m:ctrlPr>
                                                      <a:rPr lang="en-US" sz="1300" b="1" i="1">
                                                        <a:latin typeface="Cambria Math"/>
                                                        <a:ea typeface="Cambria Math"/>
                                                      </a:rPr>
                                                    </m:ctrlPr>
                                                  </m:sSubPr>
                                                  <m:e>
                                                    <m:r>
                                                      <a:rPr lang="en-US" sz="1300" b="1" i="1">
                                                        <a:latin typeface="Cambria Math"/>
                                                        <a:ea typeface="Cambria Math"/>
                                                      </a:rPr>
                                                      <m:t>𝑻</m:t>
                                                    </m:r>
                                                  </m:e>
                                                  <m:sub>
                                                    <m:r>
                                                      <a:rPr lang="en-US" sz="1300" b="1" i="1">
                                                        <a:latin typeface="Cambria Math"/>
                                                        <a:ea typeface="Cambria Math"/>
                                                      </a:rPr>
                                                      <m:t>𝒕𝒆𝒔𝒕</m:t>
                                                    </m:r>
                                                  </m:sub>
                                                </m:sSub>
                                                <m:d>
                                                  <m:dPr>
                                                    <m:ctrlPr>
                                                      <a:rPr lang="en-US" sz="1300" b="1" i="1">
                                                        <a:latin typeface="Cambria Math"/>
                                                        <a:ea typeface="Cambria Math"/>
                                                      </a:rPr>
                                                    </m:ctrlPr>
                                                  </m:dPr>
                                                  <m:e>
                                                    <m:sSub>
                                                      <m:sSubPr>
                                                        <m:ctrlPr>
                                                          <a:rPr lang="en-US" sz="1300" b="1" i="1">
                                                            <a:latin typeface="Cambria Math"/>
                                                            <a:ea typeface="Cambria Math"/>
                                                          </a:rPr>
                                                        </m:ctrlPr>
                                                      </m:sSubPr>
                                                      <m:e>
                                                        <m:r>
                                                          <a:rPr lang="en-US" sz="1300" b="1" i="1">
                                                            <a:latin typeface="Cambria Math"/>
                                                            <a:ea typeface="Cambria Math"/>
                                                          </a:rPr>
                                                          <m:t>𝒙</m:t>
                                                        </m:r>
                                                      </m:e>
                                                      <m:sub>
                                                        <m:r>
                                                          <a:rPr lang="en-US" sz="1300" b="1" i="1">
                                                            <a:latin typeface="Cambria Math"/>
                                                            <a:ea typeface="Cambria Math"/>
                                                          </a:rPr>
                                                          <m:t>𝟏</m:t>
                                                        </m:r>
                                                      </m:sub>
                                                    </m:sSub>
                                                  </m:e>
                                                </m:d>
                                                <m:r>
                                                  <a:rPr lang="en-US" sz="1300" b="1" i="1">
                                                    <a:latin typeface="Cambria Math"/>
                                                    <a:ea typeface="Cambria Math"/>
                                                  </a:rPr>
                                                  <m:t>−</m:t>
                                                </m:r>
                                                <m:sSub>
                                                  <m:sSubPr>
                                                    <m:ctrlPr>
                                                      <a:rPr lang="en-US" sz="1300" b="1" i="1">
                                                        <a:latin typeface="Cambria Math"/>
                                                        <a:ea typeface="Cambria Math"/>
                                                      </a:rPr>
                                                    </m:ctrlPr>
                                                  </m:sSubPr>
                                                  <m:e>
                                                    <m:r>
                                                      <a:rPr lang="en-US" sz="1300" b="1" i="1">
                                                        <a:latin typeface="Cambria Math"/>
                                                        <a:ea typeface="Cambria Math"/>
                                                      </a:rPr>
                                                      <m:t>𝑻</m:t>
                                                    </m:r>
                                                  </m:e>
                                                  <m:sub>
                                                    <m:r>
                                                      <a:rPr lang="en-US" sz="1300" b="1" i="1">
                                                        <a:latin typeface="Cambria Math"/>
                                                        <a:ea typeface="Cambria Math"/>
                                                      </a:rPr>
                                                      <m:t>𝒕𝒆𝒔𝒕</m:t>
                                                    </m:r>
                                                  </m:sub>
                                                </m:sSub>
                                                <m:r>
                                                  <a:rPr lang="en-US" sz="1300" b="1" i="1">
                                                    <a:latin typeface="Cambria Math"/>
                                                    <a:ea typeface="Cambria Math"/>
                                                  </a:rPr>
                                                  <m:t>(</m:t>
                                                </m:r>
                                                <m:sSub>
                                                  <m:sSubPr>
                                                    <m:ctrlPr>
                                                      <a:rPr lang="en-US" sz="1300" b="1" i="1">
                                                        <a:latin typeface="Cambria Math"/>
                                                        <a:ea typeface="Cambria Math"/>
                                                      </a:rPr>
                                                    </m:ctrlPr>
                                                  </m:sSubPr>
                                                  <m:e>
                                                    <m:r>
                                                      <a:rPr lang="en-US" sz="1300" b="1" i="1">
                                                        <a:latin typeface="Cambria Math"/>
                                                        <a:ea typeface="Cambria Math"/>
                                                      </a:rPr>
                                                      <m:t>𝒙</m:t>
                                                    </m:r>
                                                  </m:e>
                                                  <m:sub>
                                                    <m:r>
                                                      <a:rPr lang="en-US" sz="1300" b="1" i="1">
                                                        <a:latin typeface="Cambria Math"/>
                                                        <a:ea typeface="Cambria Math"/>
                                                      </a:rPr>
                                                      <m:t>𝟐</m:t>
                                                    </m:r>
                                                  </m:sub>
                                                </m:sSub>
                                                <m:r>
                                                  <a:rPr lang="en-US" sz="1300" b="1" i="1">
                                                    <a:latin typeface="Cambria Math"/>
                                                    <a:ea typeface="Cambria Math"/>
                                                  </a:rPr>
                                                  <m:t>)</m:t>
                                                </m:r>
                                              </m:e>
                                            </m:d>
                                            <m:r>
                                              <m:rPr>
                                                <m:nor/>
                                              </m:rPr>
                                              <a:rPr lang="en-US" sz="1300" b="1" dirty="0"/>
                                              <m:t> −</m:t>
                                            </m:r>
                                          </m:e>
                                          <m:e>
                                            <m:r>
                                              <m:rPr>
                                                <m:nor/>
                                              </m:rPr>
                                              <a:rPr lang="en-US" sz="1300" b="1" dirty="0"/>
                                              <m:t> </m:t>
                                            </m:r>
                                            <m:d>
                                              <m:dPr>
                                                <m:begChr m:val="["/>
                                                <m:endChr m:val="]"/>
                                                <m:ctrlPr>
                                                  <a:rPr lang="en-US" sz="1300" b="1" i="1">
                                                    <a:latin typeface="Cambria Math"/>
                                                    <a:ea typeface="Cambria Math"/>
                                                  </a:rPr>
                                                </m:ctrlPr>
                                              </m:dPr>
                                              <m:e>
                                                <m:sSub>
                                                  <m:sSubPr>
                                                    <m:ctrlPr>
                                                      <a:rPr lang="en-US" sz="1300" b="1" i="1">
                                                        <a:latin typeface="Cambria Math"/>
                                                        <a:ea typeface="Cambria Math"/>
                                                      </a:rPr>
                                                    </m:ctrlPr>
                                                  </m:sSubPr>
                                                  <m:e>
                                                    <m:r>
                                                      <a:rPr lang="en-US" sz="1300" b="1" i="1">
                                                        <a:latin typeface="Cambria Math"/>
                                                        <a:ea typeface="Cambria Math"/>
                                                      </a:rPr>
                                                      <m:t>𝑻</m:t>
                                                    </m:r>
                                                  </m:e>
                                                  <m:sub>
                                                    <m:r>
                                                      <a:rPr lang="en-US" sz="1300" b="1" i="1">
                                                        <a:latin typeface="Cambria Math"/>
                                                        <a:ea typeface="Cambria Math"/>
                                                      </a:rPr>
                                                      <m:t>𝒑𝒓𝒆𝒅</m:t>
                                                    </m:r>
                                                  </m:sub>
                                                </m:sSub>
                                                <m:d>
                                                  <m:dPr>
                                                    <m:ctrlPr>
                                                      <a:rPr lang="en-US" sz="1300" b="1" i="1">
                                                        <a:latin typeface="Cambria Math"/>
                                                        <a:ea typeface="Cambria Math"/>
                                                      </a:rPr>
                                                    </m:ctrlPr>
                                                  </m:dPr>
                                                  <m:e>
                                                    <m:sSub>
                                                      <m:sSubPr>
                                                        <m:ctrlPr>
                                                          <a:rPr lang="en-US" sz="1300" b="1" i="1">
                                                            <a:latin typeface="Cambria Math"/>
                                                            <a:ea typeface="Cambria Math"/>
                                                          </a:rPr>
                                                        </m:ctrlPr>
                                                      </m:sSubPr>
                                                      <m:e>
                                                        <m:r>
                                                          <a:rPr lang="en-US" sz="1300" b="1" i="1">
                                                            <a:latin typeface="Cambria Math"/>
                                                            <a:ea typeface="Cambria Math"/>
                                                          </a:rPr>
                                                          <m:t>𝒙</m:t>
                                                        </m:r>
                                                      </m:e>
                                                      <m:sub>
                                                        <m:r>
                                                          <a:rPr lang="en-US" sz="1300" b="1" i="1">
                                                            <a:latin typeface="Cambria Math"/>
                                                            <a:ea typeface="Cambria Math"/>
                                                          </a:rPr>
                                                          <m:t>𝟏</m:t>
                                                        </m:r>
                                                      </m:sub>
                                                    </m:sSub>
                                                  </m:e>
                                                </m:d>
                                                <m:r>
                                                  <a:rPr lang="en-US" sz="1300" b="1" i="1">
                                                    <a:latin typeface="Cambria Math"/>
                                                    <a:ea typeface="Cambria Math"/>
                                                  </a:rPr>
                                                  <m:t>−</m:t>
                                                </m:r>
                                                <m:sSub>
                                                  <m:sSubPr>
                                                    <m:ctrlPr>
                                                      <a:rPr lang="en-US" sz="1300" b="1" i="1">
                                                        <a:latin typeface="Cambria Math"/>
                                                        <a:ea typeface="Cambria Math"/>
                                                      </a:rPr>
                                                    </m:ctrlPr>
                                                  </m:sSubPr>
                                                  <m:e>
                                                    <m:r>
                                                      <a:rPr lang="en-US" sz="1300" b="1" i="1">
                                                        <a:latin typeface="Cambria Math"/>
                                                        <a:ea typeface="Cambria Math"/>
                                                      </a:rPr>
                                                      <m:t>𝑻</m:t>
                                                    </m:r>
                                                  </m:e>
                                                  <m:sub>
                                                    <m:r>
                                                      <a:rPr lang="en-US" sz="1300" b="1" i="1">
                                                        <a:latin typeface="Cambria Math"/>
                                                        <a:ea typeface="Cambria Math"/>
                                                      </a:rPr>
                                                      <m:t>𝒑𝒓𝒆𝒅</m:t>
                                                    </m:r>
                                                  </m:sub>
                                                </m:sSub>
                                                <m:r>
                                                  <a:rPr lang="en-US" sz="1300" b="1" i="1">
                                                    <a:latin typeface="Cambria Math"/>
                                                    <a:ea typeface="Cambria Math"/>
                                                  </a:rPr>
                                                  <m:t>(</m:t>
                                                </m:r>
                                                <m:sSub>
                                                  <m:sSubPr>
                                                    <m:ctrlPr>
                                                      <a:rPr lang="en-US" sz="1300" b="1" i="1">
                                                        <a:latin typeface="Cambria Math"/>
                                                        <a:ea typeface="Cambria Math"/>
                                                      </a:rPr>
                                                    </m:ctrlPr>
                                                  </m:sSubPr>
                                                  <m:e>
                                                    <m:r>
                                                      <a:rPr lang="en-US" sz="1300" b="1" i="1">
                                                        <a:latin typeface="Cambria Math"/>
                                                        <a:ea typeface="Cambria Math"/>
                                                      </a:rPr>
                                                      <m:t>𝒙</m:t>
                                                    </m:r>
                                                  </m:e>
                                                  <m:sub>
                                                    <m:r>
                                                      <a:rPr lang="en-US" sz="1300" b="1" i="1">
                                                        <a:latin typeface="Cambria Math"/>
                                                        <a:ea typeface="Cambria Math"/>
                                                      </a:rPr>
                                                      <m:t>𝟐</m:t>
                                                    </m:r>
                                                  </m:sub>
                                                </m:sSub>
                                                <m:r>
                                                  <a:rPr lang="en-US" sz="1300" b="1" i="1">
                                                    <a:latin typeface="Cambria Math"/>
                                                    <a:ea typeface="Cambria Math"/>
                                                  </a:rPr>
                                                  <m:t>)</m:t>
                                                </m:r>
                                              </m:e>
                                            </m:d>
                                          </m:e>
                                        </m:eqArr>
                                      </m:e>
                                    </m:d>
                                  </m:e>
                                  <m:sub>
                                    <m:r>
                                      <a:rPr lang="en-US" sz="1300" b="1" i="1" smtClean="0">
                                        <a:solidFill>
                                          <a:schemeClr val="tx1"/>
                                        </a:solidFill>
                                        <a:latin typeface="Cambria Math"/>
                                        <a:ea typeface="Cambria Math"/>
                                      </a:rPr>
                                      <m:t>𝒎𝒂𝒙</m:t>
                                    </m:r>
                                  </m:sub>
                                </m:sSub>
                              </m:oMath>
                            </m:oMathPara>
                          </a14:m>
                          <a:endParaRPr lang="en-US" sz="1300" dirty="0"/>
                        </a:p>
                      </a:txBody>
                      <a:tcPr/>
                    </a:tc>
                  </a:tr>
                </a:tbl>
              </a:graphicData>
            </a:graphic>
          </p:graphicFrame>
        </mc:Choice>
        <mc:Fallback xmlns="">
          <p:graphicFrame>
            <p:nvGraphicFramePr>
              <p:cNvPr id="5" name="Content Placeholder 4"/>
              <p:cNvGraphicFramePr>
                <a:graphicFrameLocks noGrp="1"/>
              </p:cNvGraphicFramePr>
              <p:nvPr>
                <p:ph idx="1"/>
                <p:extLst>
                  <p:ext uri="{D42A27DB-BD31-4B8C-83A1-F6EECF244321}">
                    <p14:modId xmlns:p14="http://schemas.microsoft.com/office/powerpoint/2010/main" val="3964467743"/>
                  </p:ext>
                </p:extLst>
              </p:nvPr>
            </p:nvGraphicFramePr>
            <p:xfrm>
              <a:off x="228600" y="1295399"/>
              <a:ext cx="8496301" cy="4857750"/>
            </p:xfrm>
            <a:graphic>
              <a:graphicData uri="http://schemas.openxmlformats.org/drawingml/2006/table">
                <a:tbl>
                  <a:tblPr firstRow="1" bandRow="1">
                    <a:tableStyleId>{5C22544A-7EE6-4342-B048-85BDC9FD1C3A}</a:tableStyleId>
                  </a:tblPr>
                  <a:tblGrid>
                    <a:gridCol w="1770063"/>
                    <a:gridCol w="2959938"/>
                    <a:gridCol w="3766300"/>
                  </a:tblGrid>
                  <a:tr h="374378">
                    <a:tc>
                      <a:txBody>
                        <a:bodyPr/>
                        <a:lstStyle/>
                        <a:p>
                          <a:r>
                            <a:rPr lang="en-US" sz="1400" dirty="0" smtClean="0"/>
                            <a:t>Error Type</a:t>
                          </a:r>
                          <a:endParaRPr lang="en-US" sz="1400" dirty="0"/>
                        </a:p>
                      </a:txBody>
                      <a:tcPr/>
                    </a:tc>
                    <a:tc>
                      <a:txBody>
                        <a:bodyPr/>
                        <a:lstStyle/>
                        <a:p>
                          <a:r>
                            <a:rPr lang="en-US" sz="1400" dirty="0" smtClean="0"/>
                            <a:t>Comment</a:t>
                          </a:r>
                          <a:endParaRPr lang="en-US" sz="1400" dirty="0"/>
                        </a:p>
                      </a:txBody>
                      <a:tcPr/>
                    </a:tc>
                    <a:tc>
                      <a:txBody>
                        <a:bodyPr/>
                        <a:lstStyle/>
                        <a:p>
                          <a:r>
                            <a:rPr lang="en-US" sz="1400" dirty="0" smtClean="0"/>
                            <a:t>Equation</a:t>
                          </a:r>
                          <a:endParaRPr lang="en-US" sz="1400" dirty="0"/>
                        </a:p>
                      </a:txBody>
                      <a:tcPr/>
                    </a:tc>
                  </a:tr>
                  <a:tr h="374378">
                    <a:tc>
                      <a:txBody>
                        <a:bodyPr/>
                        <a:lstStyle/>
                        <a:p>
                          <a:r>
                            <a:rPr lang="en-US" sz="1400" dirty="0" smtClean="0"/>
                            <a:t>Error on peak </a:t>
                          </a:r>
                          <a:endParaRPr lang="en-US" sz="1400" dirty="0"/>
                        </a:p>
                      </a:txBody>
                      <a:tcPr/>
                    </a:tc>
                    <a:tc>
                      <a:txBody>
                        <a:bodyPr/>
                        <a:lstStyle/>
                        <a:p>
                          <a:r>
                            <a:rPr lang="en-US" sz="1400" dirty="0" smtClean="0"/>
                            <a:t>For</a:t>
                          </a:r>
                          <a:r>
                            <a:rPr lang="en-US" sz="1400" baseline="0" dirty="0" smtClean="0"/>
                            <a:t> m</a:t>
                          </a:r>
                          <a:r>
                            <a:rPr lang="en-US" sz="1400" dirty="0" smtClean="0"/>
                            <a:t>ax temperature limit of interest</a:t>
                          </a:r>
                          <a:endParaRPr lang="en-US" sz="1400" dirty="0"/>
                        </a:p>
                      </a:txBody>
                      <a:tcPr/>
                    </a:tc>
                    <a:tc>
                      <a:txBody>
                        <a:bodyPr/>
                        <a:lstStyle/>
                        <a:p>
                          <a:endParaRPr lang="en-US"/>
                        </a:p>
                      </a:txBody>
                      <a:tcPr>
                        <a:blipFill rotWithShape="1">
                          <a:blip r:embed="rId2"/>
                          <a:stretch>
                            <a:fillRect l="-125932" t="-98387" r="-162" b="-1088710"/>
                          </a:stretch>
                        </a:blipFill>
                      </a:tcPr>
                    </a:tc>
                  </a:tr>
                  <a:tr h="523104">
                    <a:tc>
                      <a:txBody>
                        <a:bodyPr/>
                        <a:lstStyle/>
                        <a:p>
                          <a:r>
                            <a:rPr lang="en-US" sz="1400" dirty="0" smtClean="0"/>
                            <a:t>Maximum temperature error</a:t>
                          </a:r>
                          <a:endParaRPr lang="en-US" sz="1400" dirty="0"/>
                        </a:p>
                      </a:txBody>
                      <a:tcPr/>
                    </a:tc>
                    <a:tc>
                      <a:txBody>
                        <a:bodyPr/>
                        <a:lstStyle/>
                        <a:p>
                          <a:r>
                            <a:rPr lang="en-US" sz="1400" dirty="0" smtClean="0"/>
                            <a:t>Worst case difference at any time point</a:t>
                          </a:r>
                          <a:endParaRPr lang="en-US" sz="1400" dirty="0"/>
                        </a:p>
                      </a:txBody>
                      <a:tcPr/>
                    </a:tc>
                    <a:tc>
                      <a:txBody>
                        <a:bodyPr/>
                        <a:lstStyle/>
                        <a:p>
                          <a:endParaRPr lang="en-US"/>
                        </a:p>
                      </a:txBody>
                      <a:tcPr>
                        <a:blipFill rotWithShape="1">
                          <a:blip r:embed="rId2"/>
                          <a:stretch>
                            <a:fillRect l="-125932" t="-143023" r="-162" b="-684884"/>
                          </a:stretch>
                        </a:blipFill>
                      </a:tcPr>
                    </a:tc>
                  </a:tr>
                  <a:tr h="543746">
                    <a:tc>
                      <a:txBody>
                        <a:bodyPr/>
                        <a:lstStyle/>
                        <a:p>
                          <a:r>
                            <a:rPr lang="en-US" sz="1400" dirty="0" smtClean="0"/>
                            <a:t>Average error</a:t>
                          </a:r>
                          <a:endParaRPr lang="en-US" sz="1400" dirty="0"/>
                        </a:p>
                      </a:txBody>
                      <a:tcPr/>
                    </a:tc>
                    <a:tc>
                      <a:txBody>
                        <a:bodyPr/>
                        <a:lstStyle/>
                        <a:p>
                          <a:r>
                            <a:rPr lang="en-US" sz="1400" dirty="0" smtClean="0"/>
                            <a:t>Misleading due to positive and negative </a:t>
                          </a:r>
                          <a:r>
                            <a:rPr lang="en-US" sz="1400" dirty="0" smtClean="0"/>
                            <a:t>cancelling</a:t>
                          </a:r>
                          <a:endParaRPr lang="en-US" sz="1400" dirty="0"/>
                        </a:p>
                      </a:txBody>
                      <a:tcPr/>
                    </a:tc>
                    <a:tc>
                      <a:txBody>
                        <a:bodyPr/>
                        <a:lstStyle/>
                        <a:p>
                          <a:endParaRPr lang="en-US"/>
                        </a:p>
                      </a:txBody>
                      <a:tcPr>
                        <a:blipFill rotWithShape="1">
                          <a:blip r:embed="rId2"/>
                          <a:stretch>
                            <a:fillRect l="-125932" t="-234831" r="-162" b="-561798"/>
                          </a:stretch>
                        </a:blipFill>
                      </a:tcPr>
                    </a:tc>
                  </a:tr>
                  <a:tr h="728692">
                    <a:tc>
                      <a:txBody>
                        <a:bodyPr/>
                        <a:lstStyle/>
                        <a:p>
                          <a:r>
                            <a:rPr lang="en-US" sz="1400" dirty="0" smtClean="0"/>
                            <a:t>RMS error</a:t>
                          </a:r>
                          <a:endParaRPr lang="en-US" sz="1400" dirty="0"/>
                        </a:p>
                      </a:txBody>
                      <a:tcPr/>
                    </a:tc>
                    <a:tc>
                      <a:txBody>
                        <a:bodyPr/>
                        <a:lstStyle/>
                        <a:p>
                          <a:r>
                            <a:rPr lang="en-US" sz="1400" dirty="0" smtClean="0"/>
                            <a:t>Best single measure of model realism</a:t>
                          </a:r>
                          <a:endParaRPr lang="en-US" sz="1400" dirty="0"/>
                        </a:p>
                      </a:txBody>
                      <a:tcPr/>
                    </a:tc>
                    <a:tc>
                      <a:txBody>
                        <a:bodyPr/>
                        <a:lstStyle/>
                        <a:p>
                          <a:endParaRPr lang="en-US"/>
                        </a:p>
                      </a:txBody>
                      <a:tcPr>
                        <a:blipFill rotWithShape="1">
                          <a:blip r:embed="rId2"/>
                          <a:stretch>
                            <a:fillRect l="-125932" t="-250420" r="-162" b="-320168"/>
                          </a:stretch>
                        </a:blipFill>
                      </a:tcPr>
                    </a:tc>
                  </a:tr>
                  <a:tr h="543746">
                    <a:tc>
                      <a:txBody>
                        <a:bodyPr/>
                        <a:lstStyle/>
                        <a:p>
                          <a:r>
                            <a:rPr lang="en-US" sz="1400" dirty="0" smtClean="0"/>
                            <a:t>Average absolute error</a:t>
                          </a:r>
                          <a:endParaRPr lang="en-US" sz="1400" dirty="0"/>
                        </a:p>
                      </a:txBody>
                      <a:tcPr/>
                    </a:tc>
                    <a:tc>
                      <a:txBody>
                        <a:bodyPr/>
                        <a:lstStyle/>
                        <a:p>
                          <a:r>
                            <a:rPr lang="en-US" sz="1400" dirty="0" smtClean="0"/>
                            <a:t>Similar to RMS but can be more difficult to work with absolute</a:t>
                          </a:r>
                          <a:r>
                            <a:rPr lang="en-US" sz="1400" baseline="0" dirty="0" smtClean="0"/>
                            <a:t> value</a:t>
                          </a:r>
                          <a:endParaRPr lang="en-US" sz="1400" dirty="0"/>
                        </a:p>
                      </a:txBody>
                      <a:tcPr/>
                    </a:tc>
                    <a:tc>
                      <a:txBody>
                        <a:bodyPr/>
                        <a:lstStyle/>
                        <a:p>
                          <a:endParaRPr lang="en-US"/>
                        </a:p>
                      </a:txBody>
                      <a:tcPr>
                        <a:blipFill rotWithShape="1">
                          <a:blip r:embed="rId2"/>
                          <a:stretch>
                            <a:fillRect l="-125932" t="-463333" r="-162" b="-323333"/>
                          </a:stretch>
                        </a:blipFill>
                      </a:tcPr>
                    </a:tc>
                  </a:tr>
                  <a:tr h="374378">
                    <a:tc>
                      <a:txBody>
                        <a:bodyPr/>
                        <a:lstStyle/>
                        <a:p>
                          <a:r>
                            <a:rPr lang="en-US" sz="1400" dirty="0" smtClean="0"/>
                            <a:t>Temporal error</a:t>
                          </a:r>
                          <a:endParaRPr lang="en-US" sz="1400" dirty="0"/>
                        </a:p>
                      </a:txBody>
                      <a:tcPr/>
                    </a:tc>
                    <a:tc>
                      <a:txBody>
                        <a:bodyPr/>
                        <a:lstStyle/>
                        <a:p>
                          <a:r>
                            <a:rPr lang="en-US" sz="1400" dirty="0" smtClean="0"/>
                            <a:t>Error in timeline</a:t>
                          </a:r>
                          <a:endParaRPr lang="en-US" sz="1400" dirty="0"/>
                        </a:p>
                      </a:txBody>
                      <a:tcPr/>
                    </a:tc>
                    <a:tc>
                      <a:txBody>
                        <a:bodyPr/>
                        <a:lstStyle/>
                        <a:p>
                          <a:endParaRPr lang="en-US"/>
                        </a:p>
                      </a:txBody>
                      <a:tcPr>
                        <a:blipFill rotWithShape="1">
                          <a:blip r:embed="rId2"/>
                          <a:stretch>
                            <a:fillRect l="-125932" t="-831148" r="-162" b="-377049"/>
                          </a:stretch>
                        </a:blipFill>
                      </a:tcPr>
                    </a:tc>
                  </a:tr>
                  <a:tr h="523104">
                    <a:tc>
                      <a:txBody>
                        <a:bodyPr/>
                        <a:lstStyle/>
                        <a:p>
                          <a:r>
                            <a:rPr lang="en-US" sz="1400" dirty="0" smtClean="0"/>
                            <a:t>Error in temperature change (transient)</a:t>
                          </a:r>
                          <a:endParaRPr lang="en-US" sz="1400" dirty="0"/>
                        </a:p>
                      </a:txBody>
                      <a:tcPr/>
                    </a:tc>
                    <a:tc>
                      <a:txBody>
                        <a:bodyPr/>
                        <a:lstStyle/>
                        <a:p>
                          <a:r>
                            <a:rPr lang="en-US" sz="1400" dirty="0" smtClean="0"/>
                            <a:t>Temporal response of model to an event</a:t>
                          </a:r>
                          <a:endParaRPr lang="en-US" sz="1400" dirty="0"/>
                        </a:p>
                      </a:txBody>
                      <a:tcPr/>
                    </a:tc>
                    <a:tc>
                      <a:txBody>
                        <a:bodyPr/>
                        <a:lstStyle/>
                        <a:p>
                          <a:endParaRPr lang="en-US"/>
                        </a:p>
                      </a:txBody>
                      <a:tcPr>
                        <a:blipFill rotWithShape="1">
                          <a:blip r:embed="rId2"/>
                          <a:stretch>
                            <a:fillRect l="-125932" t="-660465" r="-162" b="-167442"/>
                          </a:stretch>
                        </a:blipFill>
                      </a:tcPr>
                    </a:tc>
                  </a:tr>
                  <a:tr h="872224">
                    <a:tc>
                      <a:txBody>
                        <a:bodyPr/>
                        <a:lstStyle/>
                        <a:p>
                          <a:r>
                            <a:rPr lang="en-US" sz="1400" dirty="0" smtClean="0"/>
                            <a:t>Error in temperature difference (gradient)</a:t>
                          </a:r>
                          <a:endParaRPr lang="en-US" sz="1400" dirty="0"/>
                        </a:p>
                      </a:txBody>
                      <a:tcPr/>
                    </a:tc>
                    <a:tc>
                      <a:txBody>
                        <a:bodyPr/>
                        <a:lstStyle/>
                        <a:p>
                          <a:r>
                            <a:rPr lang="en-US" sz="1400" dirty="0" smtClean="0"/>
                            <a:t>Difference between two parts or over a gradient</a:t>
                          </a:r>
                          <a:endParaRPr lang="en-US" sz="1400" dirty="0"/>
                        </a:p>
                      </a:txBody>
                      <a:tcPr/>
                    </a:tc>
                    <a:tc>
                      <a:txBody>
                        <a:bodyPr/>
                        <a:lstStyle/>
                        <a:p>
                          <a:endParaRPr lang="en-US"/>
                        </a:p>
                      </a:txBody>
                      <a:tcPr>
                        <a:blipFill rotWithShape="1">
                          <a:blip r:embed="rId2"/>
                          <a:stretch>
                            <a:fillRect l="-125932" t="-457343" r="-162" b="-699"/>
                          </a:stretch>
                        </a:blipFill>
                      </a:tcPr>
                    </a:tc>
                  </a:tr>
                </a:tbl>
              </a:graphicData>
            </a:graphic>
          </p:graphicFrame>
        </mc:Fallback>
      </mc:AlternateContent>
      <p:sp>
        <p:nvSpPr>
          <p:cNvPr id="4" name="Slide Number Placeholder 3"/>
          <p:cNvSpPr>
            <a:spLocks noGrp="1"/>
          </p:cNvSpPr>
          <p:nvPr>
            <p:ph type="sldNum" sz="quarter" idx="12"/>
          </p:nvPr>
        </p:nvSpPr>
        <p:spPr/>
        <p:txBody>
          <a:bodyPr/>
          <a:lstStyle/>
          <a:p>
            <a:fld id="{6D12A7E3-FD50-4FEC-BF90-4D40D615D493}" type="slidenum">
              <a:rPr lang="en-US" smtClean="0"/>
              <a:pPr/>
              <a:t>33</a:t>
            </a:fld>
            <a:endParaRPr lang="en-US"/>
          </a:p>
        </p:txBody>
      </p:sp>
    </p:spTree>
    <p:extLst>
      <p:ext uri="{BB962C8B-B14F-4D97-AF65-F5344CB8AC3E}">
        <p14:creationId xmlns:p14="http://schemas.microsoft.com/office/powerpoint/2010/main" val="32162949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6800" y="533400"/>
            <a:ext cx="6968511" cy="523220"/>
          </a:xfrm>
          <a:prstGeom prst="rect">
            <a:avLst/>
          </a:prstGeom>
          <a:noFill/>
        </p:spPr>
        <p:txBody>
          <a:bodyPr wrap="square" rtlCol="0">
            <a:spAutoFit/>
          </a:bodyPr>
          <a:lstStyle/>
          <a:p>
            <a:pPr algn="ctr"/>
            <a:r>
              <a:rPr lang="en-US" sz="2800" b="1" dirty="0" smtClean="0"/>
              <a:t>Conclusion</a:t>
            </a:r>
            <a:endParaRPr lang="en-US" sz="2800" b="1" dirty="0"/>
          </a:p>
        </p:txBody>
      </p:sp>
      <p:sp>
        <p:nvSpPr>
          <p:cNvPr id="3" name="Slide Number Placeholder 2"/>
          <p:cNvSpPr>
            <a:spLocks noGrp="1"/>
          </p:cNvSpPr>
          <p:nvPr>
            <p:ph type="sldNum" sz="quarter" idx="12"/>
          </p:nvPr>
        </p:nvSpPr>
        <p:spPr/>
        <p:txBody>
          <a:bodyPr/>
          <a:lstStyle/>
          <a:p>
            <a:fld id="{6D12A7E3-FD50-4FEC-BF90-4D40D615D493}" type="slidenum">
              <a:rPr lang="en-US" smtClean="0"/>
              <a:pPr/>
              <a:t>34</a:t>
            </a:fld>
            <a:endParaRPr lang="en-US"/>
          </a:p>
        </p:txBody>
      </p:sp>
      <p:sp>
        <p:nvSpPr>
          <p:cNvPr id="4" name="TextBox 3"/>
          <p:cNvSpPr txBox="1"/>
          <p:nvPr/>
        </p:nvSpPr>
        <p:spPr>
          <a:xfrm>
            <a:off x="838201" y="1447800"/>
            <a:ext cx="7772399" cy="4401205"/>
          </a:xfrm>
          <a:prstGeom prst="rect">
            <a:avLst/>
          </a:prstGeom>
          <a:noFill/>
        </p:spPr>
        <p:txBody>
          <a:bodyPr wrap="square" rtlCol="0">
            <a:spAutoFit/>
          </a:bodyPr>
          <a:lstStyle/>
          <a:p>
            <a:r>
              <a:rPr lang="en-US" sz="2800" dirty="0" smtClean="0"/>
              <a:t>Thermal models are most useful when a measure of their quality can be determined</a:t>
            </a:r>
            <a:r>
              <a:rPr lang="en-US" sz="2800" dirty="0" smtClean="0">
                <a:solidFill>
                  <a:srgbClr val="FF0000"/>
                </a:solidFill>
              </a:rPr>
              <a:t>.</a:t>
            </a:r>
          </a:p>
          <a:p>
            <a:endParaRPr lang="en-US" sz="2800" dirty="0"/>
          </a:p>
          <a:p>
            <a:r>
              <a:rPr lang="en-US" sz="2800" dirty="0" smtClean="0"/>
              <a:t>Many metrics for model quality, based on model type</a:t>
            </a:r>
            <a:r>
              <a:rPr lang="en-US" sz="2800" dirty="0" smtClean="0">
                <a:solidFill>
                  <a:srgbClr val="FF0000"/>
                </a:solidFill>
              </a:rPr>
              <a:t>.</a:t>
            </a:r>
          </a:p>
          <a:p>
            <a:endParaRPr lang="en-US" sz="2800" dirty="0"/>
          </a:p>
          <a:p>
            <a:r>
              <a:rPr lang="en-US" sz="2800" dirty="0" smtClean="0"/>
              <a:t>RMS error often most robust measure</a:t>
            </a:r>
            <a:r>
              <a:rPr lang="en-US" sz="2800" dirty="0" smtClean="0">
                <a:solidFill>
                  <a:srgbClr val="FF0000"/>
                </a:solidFill>
              </a:rPr>
              <a:t>.</a:t>
            </a:r>
          </a:p>
          <a:p>
            <a:endParaRPr lang="en-US" sz="2800" dirty="0"/>
          </a:p>
          <a:p>
            <a:r>
              <a:rPr lang="en-US" sz="2800" dirty="0" smtClean="0"/>
              <a:t>Single model quality variable can differentiate among differing versions of model correlation</a:t>
            </a:r>
            <a:r>
              <a:rPr lang="en-US" sz="2800" dirty="0" smtClean="0">
                <a:solidFill>
                  <a:srgbClr val="FF0000"/>
                </a:solidFill>
              </a:rPr>
              <a:t>.</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6800" y="533400"/>
            <a:ext cx="6968511" cy="523220"/>
          </a:xfrm>
          <a:prstGeom prst="rect">
            <a:avLst/>
          </a:prstGeom>
          <a:noFill/>
        </p:spPr>
        <p:txBody>
          <a:bodyPr wrap="square" rtlCol="0">
            <a:spAutoFit/>
          </a:bodyPr>
          <a:lstStyle/>
          <a:p>
            <a:pPr algn="ctr"/>
            <a:r>
              <a:rPr lang="en-US" sz="2800" b="1" dirty="0" smtClean="0"/>
              <a:t>Acknowledgements</a:t>
            </a:r>
            <a:endParaRPr lang="en-US" sz="2800" b="1"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35</a:t>
            </a:fld>
            <a:endParaRPr lang="en-US"/>
          </a:p>
        </p:txBody>
      </p:sp>
      <p:sp>
        <p:nvSpPr>
          <p:cNvPr id="6" name="TextBox 5"/>
          <p:cNvSpPr txBox="1"/>
          <p:nvPr/>
        </p:nvSpPr>
        <p:spPr>
          <a:xfrm>
            <a:off x="838201" y="1447800"/>
            <a:ext cx="7772399" cy="3108543"/>
          </a:xfrm>
          <a:prstGeom prst="rect">
            <a:avLst/>
          </a:prstGeom>
          <a:noFill/>
        </p:spPr>
        <p:txBody>
          <a:bodyPr wrap="square" rtlCol="0">
            <a:spAutoFit/>
          </a:bodyPr>
          <a:lstStyle/>
          <a:p>
            <a:r>
              <a:rPr lang="en-US" sz="2800" dirty="0" smtClean="0"/>
              <a:t>This author is grateful to the NESC Passive Thermal Technical Discipline Team (TDT) for their contributions and technical review of this lesson.</a:t>
            </a:r>
          </a:p>
          <a:p>
            <a:endParaRPr lang="en-US" sz="2800" dirty="0" smtClean="0"/>
          </a:p>
          <a:p>
            <a:r>
              <a:rPr lang="en-US" sz="2800" dirty="0" smtClean="0"/>
              <a:t>The author would also like to thank Dr. </a:t>
            </a:r>
            <a:r>
              <a:rPr lang="en-US" sz="2800" dirty="0"/>
              <a:t>James </a:t>
            </a:r>
            <a:r>
              <a:rPr lang="en-US" sz="2800" dirty="0" smtClean="0"/>
              <a:t>Womack of the Aerospace Corporation for the remarks on RMS error versus absolute error.</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66800" y="533400"/>
            <a:ext cx="6968511" cy="523220"/>
          </a:xfrm>
          <a:prstGeom prst="rect">
            <a:avLst/>
          </a:prstGeom>
          <a:noFill/>
        </p:spPr>
        <p:txBody>
          <a:bodyPr wrap="square" rtlCol="0">
            <a:spAutoFit/>
          </a:bodyPr>
          <a:lstStyle/>
          <a:p>
            <a:pPr algn="ctr"/>
            <a:r>
              <a:rPr lang="en-US" sz="2800" b="1" dirty="0" smtClean="0"/>
              <a:t>Photo/Image Credits</a:t>
            </a:r>
            <a:endParaRPr lang="en-US" sz="2800" b="1" dirty="0"/>
          </a:p>
        </p:txBody>
      </p:sp>
      <p:sp>
        <p:nvSpPr>
          <p:cNvPr id="4" name="TextBox 3"/>
          <p:cNvSpPr txBox="1"/>
          <p:nvPr/>
        </p:nvSpPr>
        <p:spPr>
          <a:xfrm>
            <a:off x="525746" y="1447799"/>
            <a:ext cx="8050618" cy="5078313"/>
          </a:xfrm>
          <a:prstGeom prst="rect">
            <a:avLst/>
          </a:prstGeom>
          <a:noFill/>
        </p:spPr>
        <p:txBody>
          <a:bodyPr wrap="square" rtlCol="0">
            <a:spAutoFit/>
          </a:bodyPr>
          <a:lstStyle/>
          <a:p>
            <a:r>
              <a:rPr lang="en-US" b="1" dirty="0" smtClean="0"/>
              <a:t>MRO artist’s representation:  </a:t>
            </a:r>
            <a:endParaRPr lang="en-US" dirty="0" smtClean="0"/>
          </a:p>
          <a:p>
            <a:r>
              <a:rPr lang="en-US" dirty="0">
                <a:hlinkClick r:id="rId2"/>
              </a:rPr>
              <a:t>http://mars.jpl.nasa.gov/mro/mission/timeline/mtaerobraking</a:t>
            </a:r>
            <a:r>
              <a:rPr lang="en-US" dirty="0" smtClean="0">
                <a:hlinkClick r:id="rId2"/>
              </a:rPr>
              <a:t>/</a:t>
            </a:r>
            <a:endParaRPr lang="en-US" dirty="0" smtClean="0"/>
          </a:p>
          <a:p>
            <a:endParaRPr lang="en-US" dirty="0" smtClean="0"/>
          </a:p>
          <a:p>
            <a:r>
              <a:rPr lang="en-US" b="1" dirty="0" smtClean="0"/>
              <a:t>MRO thermal model solar panel image:  </a:t>
            </a:r>
            <a:endParaRPr lang="en-US" dirty="0" smtClean="0"/>
          </a:p>
          <a:p>
            <a:r>
              <a:rPr lang="en-US" dirty="0">
                <a:hlinkClick r:id="rId3"/>
              </a:rPr>
              <a:t>http://</a:t>
            </a:r>
            <a:r>
              <a:rPr lang="en-US" dirty="0" smtClean="0">
                <a:hlinkClick r:id="rId3"/>
              </a:rPr>
              <a:t>tfaws.grc.nasa.gov/TFAWS10/Proceedings/Aerothermal/Ruth%20Amundsen.pdf</a:t>
            </a:r>
            <a:r>
              <a:rPr lang="en-US" dirty="0" smtClean="0"/>
              <a:t> </a:t>
            </a:r>
          </a:p>
          <a:p>
            <a:endParaRPr lang="en-US" dirty="0" smtClean="0"/>
          </a:p>
          <a:p>
            <a:r>
              <a:rPr lang="en-US" b="1" dirty="0" smtClean="0"/>
              <a:t>Hyper-X vehicle artist conception:  </a:t>
            </a:r>
            <a:endParaRPr lang="en-US" dirty="0" smtClean="0"/>
          </a:p>
          <a:p>
            <a:r>
              <a:rPr lang="en-US" dirty="0">
                <a:hlinkClick r:id="rId4"/>
              </a:rPr>
              <a:t>http://</a:t>
            </a:r>
            <a:r>
              <a:rPr lang="en-US" dirty="0" smtClean="0">
                <a:hlinkClick r:id="rId4"/>
              </a:rPr>
              <a:t>www.nasa.gov/centers/dryden/multimedia/imagegallery/X-43A/index.html#lowerAccordion-set3-slide25</a:t>
            </a:r>
            <a:r>
              <a:rPr lang="en-US" dirty="0" smtClean="0"/>
              <a:t> </a:t>
            </a:r>
          </a:p>
          <a:p>
            <a:endParaRPr lang="en-US" dirty="0" smtClean="0"/>
          </a:p>
          <a:p>
            <a:r>
              <a:rPr lang="en-US" b="1" dirty="0" smtClean="0"/>
              <a:t>Hyper-X Mach 7 </a:t>
            </a:r>
            <a:r>
              <a:rPr lang="en-US" b="1" dirty="0"/>
              <a:t>t</a:t>
            </a:r>
            <a:r>
              <a:rPr lang="en-US" b="1" dirty="0" smtClean="0"/>
              <a:t>ail thermal prediction:  </a:t>
            </a:r>
            <a:endParaRPr lang="en-US" dirty="0" smtClean="0"/>
          </a:p>
          <a:p>
            <a:r>
              <a:rPr lang="en-US" dirty="0">
                <a:hlinkClick r:id="rId5"/>
              </a:rPr>
              <a:t>http://</a:t>
            </a:r>
            <a:r>
              <a:rPr lang="en-US" dirty="0" smtClean="0">
                <a:hlinkClick r:id="rId5"/>
              </a:rPr>
              <a:t>tfaws.nasa.gov/TFAWS04/Website/program/paper/TFAWS04_RAmundsen_Aero_CFD.pdf</a:t>
            </a:r>
            <a:r>
              <a:rPr lang="en-US" dirty="0" smtClean="0"/>
              <a:t> </a:t>
            </a:r>
          </a:p>
          <a:p>
            <a:endParaRPr lang="en-US" dirty="0" smtClean="0"/>
          </a:p>
          <a:p>
            <a:r>
              <a:rPr lang="en-US" b="1" dirty="0" smtClean="0"/>
              <a:t>Ares I-X image:  </a:t>
            </a:r>
            <a:endParaRPr lang="en-US" dirty="0" smtClean="0"/>
          </a:p>
          <a:p>
            <a:r>
              <a:rPr lang="en-US" dirty="0">
                <a:hlinkClick r:id="rId6"/>
              </a:rPr>
              <a:t>http://</a:t>
            </a:r>
            <a:r>
              <a:rPr lang="en-US" dirty="0" smtClean="0">
                <a:hlinkClick r:id="rId6"/>
              </a:rPr>
              <a:t>tfaws.nasa.gov/TFAWS10/Proceedings/Passive%20Thermal/Ruth%20Amundsen.pdf</a:t>
            </a:r>
            <a:r>
              <a:rPr lang="en-US" dirty="0" smtClean="0"/>
              <a:t> </a:t>
            </a:r>
          </a:p>
        </p:txBody>
      </p:sp>
      <p:sp>
        <p:nvSpPr>
          <p:cNvPr id="5" name="Slide Number Placeholder 4"/>
          <p:cNvSpPr>
            <a:spLocks noGrp="1"/>
          </p:cNvSpPr>
          <p:nvPr>
            <p:ph type="sldNum" sz="quarter" idx="12"/>
          </p:nvPr>
        </p:nvSpPr>
        <p:spPr/>
        <p:txBody>
          <a:bodyPr/>
          <a:lstStyle/>
          <a:p>
            <a:fld id="{6D12A7E3-FD50-4FEC-BF90-4D40D615D493}" type="slidenum">
              <a:rPr lang="en-US" smtClean="0"/>
              <a:pPr/>
              <a:t>36</a:t>
            </a:fld>
            <a:endParaRPr lang="en-US"/>
          </a:p>
        </p:txBody>
      </p:sp>
    </p:spTree>
    <p:extLst>
      <p:ext uri="{BB962C8B-B14F-4D97-AF65-F5344CB8AC3E}">
        <p14:creationId xmlns:p14="http://schemas.microsoft.com/office/powerpoint/2010/main" val="29622747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5810</TotalTime>
  <Words>2445</Words>
  <Application>Microsoft Office PowerPoint</Application>
  <PresentationFormat>On-screen Show (4:3)</PresentationFormat>
  <Paragraphs>565</Paragraphs>
  <Slides>36</Slides>
  <Notes>0</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Office Theme</vt:lpstr>
      <vt:lpstr>PowerPoint Presentation</vt:lpstr>
      <vt:lpstr>PowerPoint Presentation</vt:lpstr>
      <vt:lpstr>PowerPoint Presentation</vt:lpstr>
      <vt:lpstr>PowerPoint Presentation</vt:lpstr>
      <vt:lpstr>PowerPoint Presentation</vt:lpstr>
      <vt:lpstr>Sample Comparison of Data and Prediction</vt:lpstr>
      <vt:lpstr>Error on Peak </vt:lpstr>
      <vt:lpstr>Maximum Temperature Error</vt:lpstr>
      <vt:lpstr>Average Error</vt:lpstr>
      <vt:lpstr>Root Mean Square (RMS) Error</vt:lpstr>
      <vt:lpstr>Average Absolute Error</vt:lpstr>
      <vt:lpstr>Temporal Error</vt:lpstr>
      <vt:lpstr>Error in Temperature Change</vt:lpstr>
      <vt:lpstr>Error in Temperature Difference</vt:lpstr>
      <vt:lpstr>RMS Error Calculation</vt:lpstr>
      <vt:lpstr>Excel® Interpolation Functions </vt:lpstr>
      <vt:lpstr>Excel® Example – Closest Model Time</vt:lpstr>
      <vt:lpstr>Excel ® TREND Function</vt:lpstr>
      <vt:lpstr>Excel® Example – Coarse Model Times</vt:lpstr>
      <vt:lpstr>TREND Function Explanation</vt:lpstr>
      <vt:lpstr>TREND Function Y Argument</vt:lpstr>
      <vt:lpstr>TREND Function X Argument</vt:lpstr>
      <vt:lpstr>Multiple Data Sets</vt:lpstr>
      <vt:lpstr>PowerPoint Presentation</vt:lpstr>
      <vt:lpstr>PowerPoint Presentation</vt:lpstr>
      <vt:lpstr>Sample Correlation from MRO </vt:lpstr>
      <vt:lpstr>PowerPoint Presentation</vt:lpstr>
      <vt:lpstr>Hyper-X Mach7 Vertical Tail Thermal Prediction (°F)</vt:lpstr>
      <vt:lpstr>Sample Correlation from Hyper-X</vt:lpstr>
      <vt:lpstr>PowerPoint Presentation</vt:lpstr>
      <vt:lpstr>Sample Correlation from Ares I-X</vt:lpstr>
      <vt:lpstr>Cautionary Note</vt:lpstr>
      <vt:lpstr>Error Type Summary</vt:lpstr>
      <vt:lpstr>PowerPoint Presentation</vt:lpstr>
      <vt:lpstr>PowerPoint Presentation</vt:lpstr>
      <vt:lpstr>PowerPoint Presentation</vt:lpstr>
    </vt:vector>
  </TitlesOfParts>
  <Company>NASA/ODIN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srickman</dc:creator>
  <cp:lastModifiedBy>Amundsen, Ruth M. (LARC-D206)</cp:lastModifiedBy>
  <cp:revision>228</cp:revision>
  <dcterms:created xsi:type="dcterms:W3CDTF">2010-10-05T20:46:41Z</dcterms:created>
  <dcterms:modified xsi:type="dcterms:W3CDTF">2014-06-02T13:42:58Z</dcterms:modified>
</cp:coreProperties>
</file>