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80" r:id="rId3"/>
    <p:sldId id="307" r:id="rId4"/>
    <p:sldId id="309" r:id="rId5"/>
    <p:sldId id="301" r:id="rId6"/>
    <p:sldId id="295" r:id="rId7"/>
    <p:sldId id="311" r:id="rId8"/>
    <p:sldId id="312" r:id="rId9"/>
    <p:sldId id="313" r:id="rId10"/>
    <p:sldId id="310" r:id="rId11"/>
    <p:sldId id="303" r:id="rId12"/>
    <p:sldId id="305" r:id="rId13"/>
    <p:sldId id="281" r:id="rId14"/>
    <p:sldId id="283" r:id="rId15"/>
    <p:sldId id="282" r:id="rId16"/>
    <p:sldId id="29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1" autoAdjust="0"/>
    <p:restoredTop sz="90148" autoAdjust="0"/>
  </p:normalViewPr>
  <p:slideViewPr>
    <p:cSldViewPr snapToGrid="0">
      <p:cViewPr varScale="1">
        <p:scale>
          <a:sx n="112" d="100"/>
          <a:sy n="112" d="100"/>
        </p:scale>
        <p:origin x="3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10641E-4F89-4190-B294-4040B2ED4B3E}" type="datetimeFigureOut">
              <a:rPr lang="en-US" smtClean="0"/>
              <a:t>2/17/2022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039B1A-0957-44E1-B4BF-9CEC119DD212}" type="slidenum">
              <a:rPr lang="en-US" smtClean="0"/>
              <a:t>‹#›</a:t>
            </a:fld>
            <a:endParaRPr lang="en-US"/>
          </a:p>
        </p:txBody>
      </p:sp>
    </p:spTree>
    <p:extLst>
      <p:ext uri="{BB962C8B-B14F-4D97-AF65-F5344CB8AC3E}">
        <p14:creationId xmlns:p14="http://schemas.microsoft.com/office/powerpoint/2010/main" val="20375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039B1A-0957-44E1-B4BF-9CEC119DD212}" type="slidenum">
              <a:rPr lang="en-US" smtClean="0"/>
              <a:t>2</a:t>
            </a:fld>
            <a:endParaRPr lang="en-US"/>
          </a:p>
        </p:txBody>
      </p:sp>
    </p:spTree>
    <p:extLst>
      <p:ext uri="{BB962C8B-B14F-4D97-AF65-F5344CB8AC3E}">
        <p14:creationId xmlns:p14="http://schemas.microsoft.com/office/powerpoint/2010/main" val="13063596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latin typeface="Century Gothic" panose="020B0502020202020204" pitchFamily="34" charset="0"/>
            </a:endParaRPr>
          </a:p>
        </p:txBody>
      </p:sp>
      <p:sp>
        <p:nvSpPr>
          <p:cNvPr id="4" name="Slide Number Placeholder 3"/>
          <p:cNvSpPr>
            <a:spLocks noGrp="1"/>
          </p:cNvSpPr>
          <p:nvPr>
            <p:ph type="sldNum" sz="quarter" idx="10"/>
          </p:nvPr>
        </p:nvSpPr>
        <p:spPr/>
        <p:txBody>
          <a:bodyPr/>
          <a:lstStyle/>
          <a:p>
            <a:fld id="{C4039B1A-0957-44E1-B4BF-9CEC119DD212}" type="slidenum">
              <a:rPr lang="en-US" smtClean="0"/>
              <a:t>16</a:t>
            </a:fld>
            <a:endParaRPr lang="en-US"/>
          </a:p>
        </p:txBody>
      </p:sp>
    </p:spTree>
    <p:extLst>
      <p:ext uri="{BB962C8B-B14F-4D97-AF65-F5344CB8AC3E}">
        <p14:creationId xmlns:p14="http://schemas.microsoft.com/office/powerpoint/2010/main" val="1719282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039B1A-0957-44E1-B4BF-9CEC119DD212}" type="slidenum">
              <a:rPr lang="en-US" smtClean="0"/>
              <a:t>3</a:t>
            </a:fld>
            <a:endParaRPr lang="en-US"/>
          </a:p>
        </p:txBody>
      </p:sp>
    </p:spTree>
    <p:extLst>
      <p:ext uri="{BB962C8B-B14F-4D97-AF65-F5344CB8AC3E}">
        <p14:creationId xmlns:p14="http://schemas.microsoft.com/office/powerpoint/2010/main" val="166026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039B1A-0957-44E1-B4BF-9CEC119DD212}" type="slidenum">
              <a:rPr lang="en-US" smtClean="0"/>
              <a:t>4</a:t>
            </a:fld>
            <a:endParaRPr lang="en-US"/>
          </a:p>
        </p:txBody>
      </p:sp>
    </p:spTree>
    <p:extLst>
      <p:ext uri="{BB962C8B-B14F-4D97-AF65-F5344CB8AC3E}">
        <p14:creationId xmlns:p14="http://schemas.microsoft.com/office/powerpoint/2010/main" val="3309710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latin typeface="Century Gothic" panose="020B0502020202020204" pitchFamily="34" charset="0"/>
            </a:endParaRPr>
          </a:p>
        </p:txBody>
      </p:sp>
      <p:sp>
        <p:nvSpPr>
          <p:cNvPr id="4" name="Slide Number Placeholder 3"/>
          <p:cNvSpPr>
            <a:spLocks noGrp="1"/>
          </p:cNvSpPr>
          <p:nvPr>
            <p:ph type="sldNum" sz="quarter" idx="10"/>
          </p:nvPr>
        </p:nvSpPr>
        <p:spPr/>
        <p:txBody>
          <a:bodyPr/>
          <a:lstStyle/>
          <a:p>
            <a:fld id="{C4039B1A-0957-44E1-B4BF-9CEC119DD212}" type="slidenum">
              <a:rPr lang="en-US" smtClean="0"/>
              <a:t>5</a:t>
            </a:fld>
            <a:endParaRPr lang="en-US"/>
          </a:p>
        </p:txBody>
      </p:sp>
    </p:spTree>
    <p:extLst>
      <p:ext uri="{BB962C8B-B14F-4D97-AF65-F5344CB8AC3E}">
        <p14:creationId xmlns:p14="http://schemas.microsoft.com/office/powerpoint/2010/main" val="1546685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latin typeface="Century Gothic" panose="020B0502020202020204" pitchFamily="34" charset="0"/>
            </a:endParaRPr>
          </a:p>
        </p:txBody>
      </p:sp>
      <p:sp>
        <p:nvSpPr>
          <p:cNvPr id="4" name="Slide Number Placeholder 3"/>
          <p:cNvSpPr>
            <a:spLocks noGrp="1"/>
          </p:cNvSpPr>
          <p:nvPr>
            <p:ph type="sldNum" sz="quarter" idx="10"/>
          </p:nvPr>
        </p:nvSpPr>
        <p:spPr/>
        <p:txBody>
          <a:bodyPr/>
          <a:lstStyle/>
          <a:p>
            <a:fld id="{C4039B1A-0957-44E1-B4BF-9CEC119DD212}" type="slidenum">
              <a:rPr lang="en-US" smtClean="0"/>
              <a:t>6</a:t>
            </a:fld>
            <a:endParaRPr lang="en-US"/>
          </a:p>
        </p:txBody>
      </p:sp>
    </p:spTree>
    <p:extLst>
      <p:ext uri="{BB962C8B-B14F-4D97-AF65-F5344CB8AC3E}">
        <p14:creationId xmlns:p14="http://schemas.microsoft.com/office/powerpoint/2010/main" val="3489942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latin typeface="Century Gothic" panose="020B0502020202020204" pitchFamily="34" charset="0"/>
            </a:endParaRPr>
          </a:p>
        </p:txBody>
      </p:sp>
      <p:sp>
        <p:nvSpPr>
          <p:cNvPr id="4" name="Slide Number Placeholder 3"/>
          <p:cNvSpPr>
            <a:spLocks noGrp="1"/>
          </p:cNvSpPr>
          <p:nvPr>
            <p:ph type="sldNum" sz="quarter" idx="10"/>
          </p:nvPr>
        </p:nvSpPr>
        <p:spPr/>
        <p:txBody>
          <a:bodyPr/>
          <a:lstStyle/>
          <a:p>
            <a:fld id="{C4039B1A-0957-44E1-B4BF-9CEC119DD212}" type="slidenum">
              <a:rPr lang="en-US" smtClean="0"/>
              <a:t>10</a:t>
            </a:fld>
            <a:endParaRPr lang="en-US"/>
          </a:p>
        </p:txBody>
      </p:sp>
    </p:spTree>
    <p:extLst>
      <p:ext uri="{BB962C8B-B14F-4D97-AF65-F5344CB8AC3E}">
        <p14:creationId xmlns:p14="http://schemas.microsoft.com/office/powerpoint/2010/main" val="2028405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039B1A-0957-44E1-B4BF-9CEC119DD212}" type="slidenum">
              <a:rPr lang="en-US" smtClean="0"/>
              <a:t>13</a:t>
            </a:fld>
            <a:endParaRPr lang="en-US"/>
          </a:p>
        </p:txBody>
      </p:sp>
    </p:spTree>
    <p:extLst>
      <p:ext uri="{BB962C8B-B14F-4D97-AF65-F5344CB8AC3E}">
        <p14:creationId xmlns:p14="http://schemas.microsoft.com/office/powerpoint/2010/main" val="2818213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039B1A-0957-44E1-B4BF-9CEC119DD212}" type="slidenum">
              <a:rPr lang="en-US" smtClean="0"/>
              <a:t>14</a:t>
            </a:fld>
            <a:endParaRPr lang="en-US"/>
          </a:p>
        </p:txBody>
      </p:sp>
    </p:spTree>
    <p:extLst>
      <p:ext uri="{BB962C8B-B14F-4D97-AF65-F5344CB8AC3E}">
        <p14:creationId xmlns:p14="http://schemas.microsoft.com/office/powerpoint/2010/main" val="4122897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latin typeface="Century Gothic" panose="020B0502020202020204" pitchFamily="34" charset="0"/>
              </a:rPr>
              <a:t>Structural dynamics model</a:t>
            </a:r>
          </a:p>
          <a:p>
            <a:pPr lvl="2"/>
            <a:r>
              <a:rPr lang="en-US" dirty="0">
                <a:latin typeface="Century Gothic" panose="020B0502020202020204" pitchFamily="34" charset="0"/>
              </a:rPr>
              <a:t>Thickness, material</a:t>
            </a:r>
          </a:p>
          <a:p>
            <a:pPr lvl="2"/>
            <a:r>
              <a:rPr lang="en-US" dirty="0">
                <a:latin typeface="Century Gothic" panose="020B0502020202020204" pitchFamily="34" charset="0"/>
              </a:rPr>
              <a:t>Geometry / CAD</a:t>
            </a:r>
          </a:p>
          <a:p>
            <a:pPr lvl="2"/>
            <a:r>
              <a:rPr lang="en-US" dirty="0">
                <a:latin typeface="Century Gothic" panose="020B0502020202020204" pitchFamily="34" charset="0"/>
              </a:rPr>
              <a:t>Initial conditions</a:t>
            </a:r>
          </a:p>
          <a:p>
            <a:pPr lvl="2"/>
            <a:r>
              <a:rPr lang="en-US" dirty="0">
                <a:latin typeface="Century Gothic" panose="020B0502020202020204" pitchFamily="34" charset="0"/>
              </a:rPr>
              <a:t>Boundary conditions</a:t>
            </a:r>
          </a:p>
          <a:p>
            <a:pPr lvl="1"/>
            <a:r>
              <a:rPr lang="en-US" dirty="0">
                <a:latin typeface="Century Gothic" panose="020B0502020202020204" pitchFamily="34" charset="0"/>
              </a:rPr>
              <a:t>Fluid dynamics model</a:t>
            </a:r>
          </a:p>
          <a:p>
            <a:pPr lvl="2"/>
            <a:r>
              <a:rPr lang="en-US" dirty="0">
                <a:latin typeface="Century Gothic" panose="020B0502020202020204" pitchFamily="34" charset="0"/>
              </a:rPr>
              <a:t>Geometry / CAD</a:t>
            </a:r>
          </a:p>
          <a:p>
            <a:pPr lvl="2"/>
            <a:r>
              <a:rPr lang="en-US" dirty="0">
                <a:latin typeface="Century Gothic" panose="020B0502020202020204" pitchFamily="34" charset="0"/>
              </a:rPr>
              <a:t>Boundary conditions</a:t>
            </a:r>
          </a:p>
          <a:p>
            <a:pPr lvl="2"/>
            <a:r>
              <a:rPr lang="en-US" dirty="0">
                <a:latin typeface="Century Gothic" panose="020B0502020202020204" pitchFamily="34" charset="0"/>
              </a:rPr>
              <a:t>Working gas properties (air or other)</a:t>
            </a:r>
          </a:p>
        </p:txBody>
      </p:sp>
      <p:sp>
        <p:nvSpPr>
          <p:cNvPr id="4" name="Slide Number Placeholder 3"/>
          <p:cNvSpPr>
            <a:spLocks noGrp="1"/>
          </p:cNvSpPr>
          <p:nvPr>
            <p:ph type="sldNum" sz="quarter" idx="10"/>
          </p:nvPr>
        </p:nvSpPr>
        <p:spPr/>
        <p:txBody>
          <a:bodyPr/>
          <a:lstStyle/>
          <a:p>
            <a:fld id="{C4039B1A-0957-44E1-B4BF-9CEC119DD212}" type="slidenum">
              <a:rPr lang="en-US" smtClean="0"/>
              <a:t>15</a:t>
            </a:fld>
            <a:endParaRPr lang="en-US"/>
          </a:p>
        </p:txBody>
      </p:sp>
    </p:spTree>
    <p:extLst>
      <p:ext uri="{BB962C8B-B14F-4D97-AF65-F5344CB8AC3E}">
        <p14:creationId xmlns:p14="http://schemas.microsoft.com/office/powerpoint/2010/main" val="728899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36D8AE5-F19F-4752-9CB3-0D4CB295FCC3}" type="datetimeFigureOut">
              <a:rPr lang="en-US" smtClean="0"/>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A9CED-4EFD-4123-8BDD-A79AF2CCFA09}" type="slidenum">
              <a:rPr lang="en-US" smtClean="0"/>
              <a:t>‹#›</a:t>
            </a:fld>
            <a:endParaRPr lang="en-US"/>
          </a:p>
        </p:txBody>
      </p:sp>
    </p:spTree>
    <p:extLst>
      <p:ext uri="{BB962C8B-B14F-4D97-AF65-F5344CB8AC3E}">
        <p14:creationId xmlns:p14="http://schemas.microsoft.com/office/powerpoint/2010/main" val="2393753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6D8AE5-F19F-4752-9CB3-0D4CB295FCC3}" type="datetimeFigureOut">
              <a:rPr lang="en-US" smtClean="0"/>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A9CED-4EFD-4123-8BDD-A79AF2CCFA09}" type="slidenum">
              <a:rPr lang="en-US" smtClean="0"/>
              <a:t>‹#›</a:t>
            </a:fld>
            <a:endParaRPr lang="en-US"/>
          </a:p>
        </p:txBody>
      </p:sp>
    </p:spTree>
    <p:extLst>
      <p:ext uri="{BB962C8B-B14F-4D97-AF65-F5344CB8AC3E}">
        <p14:creationId xmlns:p14="http://schemas.microsoft.com/office/powerpoint/2010/main" val="281558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6D8AE5-F19F-4752-9CB3-0D4CB295FCC3}" type="datetimeFigureOut">
              <a:rPr lang="en-US" smtClean="0"/>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A9CED-4EFD-4123-8BDD-A79AF2CCFA09}" type="slidenum">
              <a:rPr lang="en-US" smtClean="0"/>
              <a:t>‹#›</a:t>
            </a:fld>
            <a:endParaRPr lang="en-US"/>
          </a:p>
        </p:txBody>
      </p:sp>
    </p:spTree>
    <p:extLst>
      <p:ext uri="{BB962C8B-B14F-4D97-AF65-F5344CB8AC3E}">
        <p14:creationId xmlns:p14="http://schemas.microsoft.com/office/powerpoint/2010/main" val="3465341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6D8AE5-F19F-4752-9CB3-0D4CB295FCC3}" type="datetimeFigureOut">
              <a:rPr lang="en-US" smtClean="0"/>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A9CED-4EFD-4123-8BDD-A79AF2CCFA09}" type="slidenum">
              <a:rPr lang="en-US" smtClean="0"/>
              <a:t>‹#›</a:t>
            </a:fld>
            <a:endParaRPr lang="en-US"/>
          </a:p>
        </p:txBody>
      </p:sp>
    </p:spTree>
    <p:extLst>
      <p:ext uri="{BB962C8B-B14F-4D97-AF65-F5344CB8AC3E}">
        <p14:creationId xmlns:p14="http://schemas.microsoft.com/office/powerpoint/2010/main" val="1977858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36D8AE5-F19F-4752-9CB3-0D4CB295FCC3}" type="datetimeFigureOut">
              <a:rPr lang="en-US" smtClean="0"/>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A9CED-4EFD-4123-8BDD-A79AF2CCFA09}" type="slidenum">
              <a:rPr lang="en-US" smtClean="0"/>
              <a:t>‹#›</a:t>
            </a:fld>
            <a:endParaRPr lang="en-US"/>
          </a:p>
        </p:txBody>
      </p:sp>
    </p:spTree>
    <p:extLst>
      <p:ext uri="{BB962C8B-B14F-4D97-AF65-F5344CB8AC3E}">
        <p14:creationId xmlns:p14="http://schemas.microsoft.com/office/powerpoint/2010/main" val="2499636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36D8AE5-F19F-4752-9CB3-0D4CB295FCC3}" type="datetimeFigureOut">
              <a:rPr lang="en-US" smtClean="0"/>
              <a:t>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A9CED-4EFD-4123-8BDD-A79AF2CCFA09}" type="slidenum">
              <a:rPr lang="en-US" smtClean="0"/>
              <a:t>‹#›</a:t>
            </a:fld>
            <a:endParaRPr lang="en-US"/>
          </a:p>
        </p:txBody>
      </p:sp>
    </p:spTree>
    <p:extLst>
      <p:ext uri="{BB962C8B-B14F-4D97-AF65-F5344CB8AC3E}">
        <p14:creationId xmlns:p14="http://schemas.microsoft.com/office/powerpoint/2010/main" val="1528296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36D8AE5-F19F-4752-9CB3-0D4CB295FCC3}" type="datetimeFigureOut">
              <a:rPr lang="en-US" smtClean="0"/>
              <a:t>2/17/2022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8A9CED-4EFD-4123-8BDD-A79AF2CCFA09}" type="slidenum">
              <a:rPr lang="en-US" smtClean="0"/>
              <a:t>‹#›</a:t>
            </a:fld>
            <a:endParaRPr lang="en-US"/>
          </a:p>
        </p:txBody>
      </p:sp>
    </p:spTree>
    <p:extLst>
      <p:ext uri="{BB962C8B-B14F-4D97-AF65-F5344CB8AC3E}">
        <p14:creationId xmlns:p14="http://schemas.microsoft.com/office/powerpoint/2010/main" val="2791976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36D8AE5-F19F-4752-9CB3-0D4CB295FCC3}" type="datetimeFigureOut">
              <a:rPr lang="en-US" smtClean="0"/>
              <a:t>2/17/2022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8A9CED-4EFD-4123-8BDD-A79AF2CCFA09}" type="slidenum">
              <a:rPr lang="en-US" smtClean="0"/>
              <a:t>‹#›</a:t>
            </a:fld>
            <a:endParaRPr lang="en-US"/>
          </a:p>
        </p:txBody>
      </p:sp>
    </p:spTree>
    <p:extLst>
      <p:ext uri="{BB962C8B-B14F-4D97-AF65-F5344CB8AC3E}">
        <p14:creationId xmlns:p14="http://schemas.microsoft.com/office/powerpoint/2010/main" val="2874541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D8AE5-F19F-4752-9CB3-0D4CB295FCC3}" type="datetimeFigureOut">
              <a:rPr lang="en-US" smtClean="0"/>
              <a:t>2/17/2022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8A9CED-4EFD-4123-8BDD-A79AF2CCFA09}" type="slidenum">
              <a:rPr lang="en-US" smtClean="0"/>
              <a:t>‹#›</a:t>
            </a:fld>
            <a:endParaRPr lang="en-US"/>
          </a:p>
        </p:txBody>
      </p:sp>
    </p:spTree>
    <p:extLst>
      <p:ext uri="{BB962C8B-B14F-4D97-AF65-F5344CB8AC3E}">
        <p14:creationId xmlns:p14="http://schemas.microsoft.com/office/powerpoint/2010/main" val="3199286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36D8AE5-F19F-4752-9CB3-0D4CB295FCC3}" type="datetimeFigureOut">
              <a:rPr lang="en-US" smtClean="0"/>
              <a:t>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A9CED-4EFD-4123-8BDD-A79AF2CCFA09}" type="slidenum">
              <a:rPr lang="en-US" smtClean="0"/>
              <a:t>‹#›</a:t>
            </a:fld>
            <a:endParaRPr lang="en-US"/>
          </a:p>
        </p:txBody>
      </p:sp>
    </p:spTree>
    <p:extLst>
      <p:ext uri="{BB962C8B-B14F-4D97-AF65-F5344CB8AC3E}">
        <p14:creationId xmlns:p14="http://schemas.microsoft.com/office/powerpoint/2010/main" val="4228652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36D8AE5-F19F-4752-9CB3-0D4CB295FCC3}" type="datetimeFigureOut">
              <a:rPr lang="en-US" smtClean="0"/>
              <a:t>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A9CED-4EFD-4123-8BDD-A79AF2CCFA09}" type="slidenum">
              <a:rPr lang="en-US" smtClean="0"/>
              <a:t>‹#›</a:t>
            </a:fld>
            <a:endParaRPr lang="en-US"/>
          </a:p>
        </p:txBody>
      </p:sp>
    </p:spTree>
    <p:extLst>
      <p:ext uri="{BB962C8B-B14F-4D97-AF65-F5344CB8AC3E}">
        <p14:creationId xmlns:p14="http://schemas.microsoft.com/office/powerpoint/2010/main" val="2799833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6D8AE5-F19F-4752-9CB3-0D4CB295FCC3}" type="datetimeFigureOut">
              <a:rPr lang="en-US" smtClean="0"/>
              <a:t>2/17/2022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8A9CED-4EFD-4123-8BDD-A79AF2CCFA09}" type="slidenum">
              <a:rPr lang="en-US" smtClean="0"/>
              <a:t>‹#›</a:t>
            </a:fld>
            <a:endParaRPr lang="en-US"/>
          </a:p>
        </p:txBody>
      </p:sp>
    </p:spTree>
    <p:extLst>
      <p:ext uri="{BB962C8B-B14F-4D97-AF65-F5344CB8AC3E}">
        <p14:creationId xmlns:p14="http://schemas.microsoft.com/office/powerpoint/2010/main" val="2005343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nescacademy.nasa.gov/workshops/AePW3/public/wg/highspee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Century Gothic" panose="020B0502020202020204" pitchFamily="34" charset="0"/>
              </a:rPr>
              <a:t>3</a:t>
            </a:r>
            <a:r>
              <a:rPr lang="en-US" baseline="30000" dirty="0">
                <a:latin typeface="Century Gothic" panose="020B0502020202020204" pitchFamily="34" charset="0"/>
              </a:rPr>
              <a:t>rd</a:t>
            </a:r>
            <a:r>
              <a:rPr lang="en-US" dirty="0">
                <a:latin typeface="Century Gothic" panose="020B0502020202020204" pitchFamily="34" charset="0"/>
              </a:rPr>
              <a:t> </a:t>
            </a:r>
            <a:r>
              <a:rPr lang="en-US" dirty="0" err="1">
                <a:latin typeface="Century Gothic" panose="020B0502020202020204" pitchFamily="34" charset="0"/>
              </a:rPr>
              <a:t>AeroElastic</a:t>
            </a:r>
            <a:r>
              <a:rPr lang="en-US" dirty="0">
                <a:latin typeface="Century Gothic" panose="020B0502020202020204" pitchFamily="34" charset="0"/>
              </a:rPr>
              <a:t> Prediction Workshop</a:t>
            </a:r>
            <a:br>
              <a:rPr lang="en-US" dirty="0">
                <a:latin typeface="Century Gothic" panose="020B0502020202020204" pitchFamily="34" charset="0"/>
              </a:rPr>
            </a:br>
            <a:r>
              <a:rPr lang="en-US" dirty="0">
                <a:latin typeface="Century Gothic" panose="020B0502020202020204" pitchFamily="34" charset="0"/>
              </a:rPr>
              <a:t>High-Speed Working Group</a:t>
            </a:r>
          </a:p>
        </p:txBody>
      </p:sp>
      <p:sp>
        <p:nvSpPr>
          <p:cNvPr id="3" name="Subtitle 2"/>
          <p:cNvSpPr>
            <a:spLocks noGrp="1"/>
          </p:cNvSpPr>
          <p:nvPr>
            <p:ph type="subTitle" idx="1"/>
          </p:nvPr>
        </p:nvSpPr>
        <p:spPr>
          <a:xfrm>
            <a:off x="1524000" y="3602037"/>
            <a:ext cx="9144000" cy="2913063"/>
          </a:xfrm>
        </p:spPr>
        <p:txBody>
          <a:bodyPr>
            <a:normAutofit lnSpcReduction="10000"/>
          </a:bodyPr>
          <a:lstStyle/>
          <a:p>
            <a:r>
              <a:rPr lang="en-US" dirty="0">
                <a:latin typeface="Century Gothic" panose="020B0502020202020204" pitchFamily="34" charset="0"/>
              </a:rPr>
              <a:t>February 17, 2022</a:t>
            </a:r>
          </a:p>
          <a:p>
            <a:endParaRPr lang="en-US" dirty="0">
              <a:latin typeface="Century Gothic" panose="020B0502020202020204" pitchFamily="34" charset="0"/>
            </a:endParaRPr>
          </a:p>
          <a:p>
            <a:r>
              <a:rPr lang="en-US" dirty="0">
                <a:latin typeface="Century Gothic" panose="020B0502020202020204" pitchFamily="34" charset="0"/>
              </a:rPr>
              <a:t>Organizer: Eric L. Blades, ATA Engineering</a:t>
            </a:r>
          </a:p>
          <a:p>
            <a:endParaRPr lang="en-US" dirty="0">
              <a:latin typeface="Century Gothic" panose="020B0502020202020204" pitchFamily="34" charset="0"/>
            </a:endParaRPr>
          </a:p>
          <a:p>
            <a:r>
              <a:rPr lang="en-US" dirty="0">
                <a:latin typeface="Century Gothic" panose="020B0502020202020204" pitchFamily="34" charset="0"/>
              </a:rPr>
              <a:t>RC-19 Experiment: Kirk R. Brouwer, AFRL SSC</a:t>
            </a:r>
          </a:p>
          <a:p>
            <a:r>
              <a:rPr lang="en-US" dirty="0" err="1">
                <a:latin typeface="Century Gothic" panose="020B0502020202020204" pitchFamily="34" charset="0"/>
              </a:rPr>
              <a:t>HyMAX</a:t>
            </a:r>
            <a:r>
              <a:rPr lang="en-US" dirty="0">
                <a:latin typeface="Century Gothic" panose="020B0502020202020204" pitchFamily="34" charset="0"/>
              </a:rPr>
              <a:t> Experiment: Krishna M. Talluru / Andrew J. Neely, UNSW-Canberra</a:t>
            </a:r>
          </a:p>
          <a:p>
            <a:endParaRPr lang="en-US" dirty="0">
              <a:latin typeface="Century Gothic" panose="020B0502020202020204" pitchFamily="34" charset="0"/>
            </a:endParaRPr>
          </a:p>
        </p:txBody>
      </p:sp>
    </p:spTree>
    <p:extLst>
      <p:ext uri="{BB962C8B-B14F-4D97-AF65-F5344CB8AC3E}">
        <p14:creationId xmlns:p14="http://schemas.microsoft.com/office/powerpoint/2010/main" val="1552738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sz="9600" dirty="0"/>
              <a:t>Background Information</a:t>
            </a:r>
          </a:p>
        </p:txBody>
      </p:sp>
      <p:sp>
        <p:nvSpPr>
          <p:cNvPr id="3" name="Content Placeholder 2"/>
          <p:cNvSpPr>
            <a:spLocks noGrp="1"/>
          </p:cNvSpPr>
          <p:nvPr>
            <p:ph type="subTitle" idx="1"/>
          </p:nvPr>
        </p:nvSpPr>
        <p:spPr/>
        <p:txBody>
          <a:bodyPr>
            <a:normAutofit/>
          </a:bodyPr>
          <a:lstStyle/>
          <a:p>
            <a:endParaRPr lang="en-US" dirty="0">
              <a:latin typeface="Century Gothic" panose="020B0502020202020204" pitchFamily="34" charset="0"/>
            </a:endParaRPr>
          </a:p>
          <a:p>
            <a:pPr marL="0" indent="0">
              <a:buNone/>
            </a:pPr>
            <a:endParaRPr lang="en-US" dirty="0">
              <a:latin typeface="Century Gothic" panose="020B0502020202020204" pitchFamily="34" charset="0"/>
            </a:endParaRPr>
          </a:p>
        </p:txBody>
      </p:sp>
    </p:spTree>
    <p:extLst>
      <p:ext uri="{BB962C8B-B14F-4D97-AF65-F5344CB8AC3E}">
        <p14:creationId xmlns:p14="http://schemas.microsoft.com/office/powerpoint/2010/main" val="3191511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latin typeface="Century Gothic" panose="020B0502020202020204" pitchFamily="34" charset="0"/>
              </a:rPr>
              <a:t>Aeroelastic</a:t>
            </a:r>
            <a:r>
              <a:rPr lang="en-US" dirty="0">
                <a:latin typeface="Century Gothic" panose="020B0502020202020204" pitchFamily="34" charset="0"/>
              </a:rPr>
              <a:t> Prediction Workshop</a:t>
            </a:r>
          </a:p>
        </p:txBody>
      </p:sp>
      <p:sp>
        <p:nvSpPr>
          <p:cNvPr id="3" name="Content Placeholder 2"/>
          <p:cNvSpPr>
            <a:spLocks noGrp="1"/>
          </p:cNvSpPr>
          <p:nvPr>
            <p:ph idx="1"/>
          </p:nvPr>
        </p:nvSpPr>
        <p:spPr>
          <a:xfrm>
            <a:off x="838200" y="1825625"/>
            <a:ext cx="11049000" cy="4351338"/>
          </a:xfrm>
        </p:spPr>
        <p:txBody>
          <a:bodyPr>
            <a:normAutofit/>
          </a:bodyPr>
          <a:lstStyle/>
          <a:p>
            <a:r>
              <a:rPr lang="en-US" dirty="0">
                <a:latin typeface="Century Gothic" panose="020B0502020202020204" pitchFamily="34" charset="0"/>
              </a:rPr>
              <a:t>High Speed Working Group part of larger </a:t>
            </a:r>
            <a:r>
              <a:rPr lang="en-US" dirty="0" err="1">
                <a:latin typeface="Century Gothic" panose="020B0502020202020204" pitchFamily="34" charset="0"/>
              </a:rPr>
              <a:t>AePW</a:t>
            </a:r>
            <a:r>
              <a:rPr lang="en-US" dirty="0">
                <a:latin typeface="Century Gothic" panose="020B0502020202020204" pitchFamily="34" charset="0"/>
              </a:rPr>
              <a:t> organization</a:t>
            </a:r>
          </a:p>
          <a:p>
            <a:pPr lvl="1"/>
            <a:r>
              <a:rPr lang="en-US" dirty="0">
                <a:latin typeface="Century Gothic" panose="020B0502020202020204" pitchFamily="34" charset="0"/>
              </a:rPr>
              <a:t>High angle of attack WG</a:t>
            </a:r>
          </a:p>
          <a:p>
            <a:pPr lvl="1"/>
            <a:r>
              <a:rPr lang="en-US" dirty="0">
                <a:latin typeface="Century Gothic" panose="020B0502020202020204" pitchFamily="34" charset="0"/>
              </a:rPr>
              <a:t>Large deflection WG</a:t>
            </a:r>
          </a:p>
          <a:p>
            <a:pPr lvl="1"/>
            <a:r>
              <a:rPr lang="en-US" dirty="0">
                <a:latin typeface="Century Gothic" panose="020B0502020202020204" pitchFamily="34" charset="0"/>
              </a:rPr>
              <a:t>Flight test WG</a:t>
            </a:r>
          </a:p>
          <a:p>
            <a:pPr lvl="1"/>
            <a:r>
              <a:rPr lang="en-US" dirty="0">
                <a:latin typeface="Century Gothic" panose="020B0502020202020204" pitchFamily="34" charset="0"/>
              </a:rPr>
              <a:t>Lead Organizer: Pawel Chwalowski, NASA </a:t>
            </a:r>
            <a:r>
              <a:rPr lang="en-US" dirty="0" err="1">
                <a:latin typeface="Century Gothic" panose="020B0502020202020204" pitchFamily="34" charset="0"/>
              </a:rPr>
              <a:t>LaRC</a:t>
            </a:r>
            <a:endParaRPr lang="en-US" dirty="0">
              <a:latin typeface="Century Gothic" panose="020B0502020202020204" pitchFamily="34" charset="0"/>
            </a:endParaRPr>
          </a:p>
          <a:p>
            <a:r>
              <a:rPr lang="en-US" i="1" dirty="0">
                <a:latin typeface="Century Gothic" panose="020B0502020202020204" pitchFamily="34" charset="0"/>
              </a:rPr>
              <a:t>The </a:t>
            </a:r>
            <a:r>
              <a:rPr lang="en-US" i="1" dirty="0" err="1">
                <a:latin typeface="Century Gothic" panose="020B0502020202020204" pitchFamily="34" charset="0"/>
              </a:rPr>
              <a:t>aeroelastic</a:t>
            </a:r>
            <a:r>
              <a:rPr lang="en-US" i="1" dirty="0">
                <a:latin typeface="Century Gothic" panose="020B0502020202020204" pitchFamily="34" charset="0"/>
              </a:rPr>
              <a:t> prediction workshop series is intended to provide an open forum, to encourage transparent discussion of results and processes, to promote best practices and collaborations, and to develop analysis guidelines and lessons learned</a:t>
            </a:r>
          </a:p>
        </p:txBody>
      </p:sp>
    </p:spTree>
    <p:extLst>
      <p:ext uri="{BB962C8B-B14F-4D97-AF65-F5344CB8AC3E}">
        <p14:creationId xmlns:p14="http://schemas.microsoft.com/office/powerpoint/2010/main" val="1364171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entury Gothic" panose="020B0502020202020204" pitchFamily="34" charset="0"/>
              </a:rPr>
              <a:t>Objectives</a:t>
            </a:r>
          </a:p>
        </p:txBody>
      </p:sp>
      <p:sp>
        <p:nvSpPr>
          <p:cNvPr id="3" name="Content Placeholder 2"/>
          <p:cNvSpPr>
            <a:spLocks noGrp="1"/>
          </p:cNvSpPr>
          <p:nvPr>
            <p:ph idx="1"/>
          </p:nvPr>
        </p:nvSpPr>
        <p:spPr>
          <a:xfrm>
            <a:off x="838200" y="1825625"/>
            <a:ext cx="10817888" cy="4351338"/>
          </a:xfrm>
        </p:spPr>
        <p:txBody>
          <a:bodyPr>
            <a:normAutofit lnSpcReduction="10000"/>
          </a:bodyPr>
          <a:lstStyle/>
          <a:p>
            <a:r>
              <a:rPr lang="en-US" dirty="0">
                <a:latin typeface="Century Gothic" panose="020B0502020202020204" pitchFamily="34" charset="0"/>
              </a:rPr>
              <a:t>Assess state of the art for high-speed FSI predictions</a:t>
            </a:r>
          </a:p>
          <a:p>
            <a:endParaRPr lang="en-US" dirty="0">
              <a:latin typeface="Century Gothic" panose="020B0502020202020204" pitchFamily="34" charset="0"/>
            </a:endParaRPr>
          </a:p>
          <a:p>
            <a:r>
              <a:rPr lang="en-US" dirty="0">
                <a:latin typeface="Century Gothic" panose="020B0502020202020204" pitchFamily="34" charset="0"/>
              </a:rPr>
              <a:t>Develop guidelines / metrics for:</a:t>
            </a:r>
          </a:p>
          <a:p>
            <a:pPr lvl="1"/>
            <a:r>
              <a:rPr lang="en-US" dirty="0">
                <a:latin typeface="Century Gothic" panose="020B0502020202020204" pitchFamily="34" charset="0"/>
              </a:rPr>
              <a:t>Coupling frequency - characterize degree of non-linear interaction</a:t>
            </a:r>
          </a:p>
          <a:p>
            <a:pPr lvl="1"/>
            <a:r>
              <a:rPr lang="en-US" dirty="0">
                <a:latin typeface="Century Gothic" panose="020B0502020202020204" pitchFamily="34" charset="0"/>
              </a:rPr>
              <a:t>Model fidelity, e.g. panel methods, RANS, HRL</a:t>
            </a:r>
          </a:p>
          <a:p>
            <a:endParaRPr lang="en-US" dirty="0">
              <a:latin typeface="Century Gothic" panose="020B0502020202020204" pitchFamily="34" charset="0"/>
            </a:endParaRPr>
          </a:p>
          <a:p>
            <a:r>
              <a:rPr lang="en-US" dirty="0">
                <a:latin typeface="Century Gothic" panose="020B0502020202020204" pitchFamily="34" charset="0"/>
              </a:rPr>
              <a:t>Feedback to identify gaps in experiments</a:t>
            </a:r>
          </a:p>
          <a:p>
            <a:pPr lvl="1"/>
            <a:r>
              <a:rPr lang="en-US" dirty="0">
                <a:latin typeface="Century Gothic" panose="020B0502020202020204" pitchFamily="34" charset="0"/>
              </a:rPr>
              <a:t>What needs to be measured in future experiments to get better agreement between test &amp; analysis</a:t>
            </a:r>
          </a:p>
          <a:p>
            <a:pPr lvl="1"/>
            <a:r>
              <a:rPr lang="en-US" dirty="0">
                <a:latin typeface="Century Gothic" panose="020B0502020202020204" pitchFamily="34" charset="0"/>
              </a:rPr>
              <a:t>And vice-versa</a:t>
            </a:r>
          </a:p>
          <a:p>
            <a:endParaRPr lang="en-US" dirty="0"/>
          </a:p>
        </p:txBody>
      </p:sp>
    </p:spTree>
    <p:extLst>
      <p:ext uri="{BB962C8B-B14F-4D97-AF65-F5344CB8AC3E}">
        <p14:creationId xmlns:p14="http://schemas.microsoft.com/office/powerpoint/2010/main" val="2157205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entury Gothic" panose="020B0502020202020204" pitchFamily="34" charset="0"/>
              </a:rPr>
              <a:t>Workshop Schedule</a:t>
            </a:r>
          </a:p>
        </p:txBody>
      </p:sp>
      <p:sp>
        <p:nvSpPr>
          <p:cNvPr id="3" name="Content Placeholder 2"/>
          <p:cNvSpPr>
            <a:spLocks noGrp="1"/>
          </p:cNvSpPr>
          <p:nvPr>
            <p:ph idx="1"/>
          </p:nvPr>
        </p:nvSpPr>
        <p:spPr>
          <a:xfrm>
            <a:off x="838200" y="1825625"/>
            <a:ext cx="10515600" cy="4679084"/>
          </a:xfrm>
        </p:spPr>
        <p:txBody>
          <a:bodyPr>
            <a:normAutofit fontScale="92500" lnSpcReduction="10000"/>
          </a:bodyPr>
          <a:lstStyle/>
          <a:p>
            <a:r>
              <a:rPr lang="en-US" dirty="0">
                <a:latin typeface="Century Gothic" panose="020B0502020202020204" pitchFamily="34" charset="0"/>
              </a:rPr>
              <a:t>SciTech 2022: Workshop announcement</a:t>
            </a:r>
          </a:p>
          <a:p>
            <a:endParaRPr lang="en-US" dirty="0">
              <a:latin typeface="Century Gothic" panose="020B0502020202020204" pitchFamily="34" charset="0"/>
            </a:endParaRPr>
          </a:p>
          <a:p>
            <a:r>
              <a:rPr lang="en-US" dirty="0">
                <a:latin typeface="Century Gothic" panose="020B0502020202020204" pitchFamily="34" charset="0"/>
              </a:rPr>
              <a:t>Monthly meetings to address questions</a:t>
            </a:r>
          </a:p>
          <a:p>
            <a:pPr lvl="1"/>
            <a:r>
              <a:rPr lang="en-US" dirty="0">
                <a:latin typeface="Century Gothic" panose="020B0502020202020204" pitchFamily="34" charset="0"/>
              </a:rPr>
              <a:t>3</a:t>
            </a:r>
            <a:r>
              <a:rPr lang="en-US" baseline="30000" dirty="0">
                <a:latin typeface="Century Gothic" panose="020B0502020202020204" pitchFamily="34" charset="0"/>
              </a:rPr>
              <a:t>rd</a:t>
            </a:r>
            <a:r>
              <a:rPr lang="en-US" dirty="0">
                <a:latin typeface="Century Gothic" panose="020B0502020202020204" pitchFamily="34" charset="0"/>
              </a:rPr>
              <a:t> Thursday of each month @ 4:00 PM CT</a:t>
            </a:r>
          </a:p>
          <a:p>
            <a:pPr marL="914400" lvl="2" indent="0">
              <a:buNone/>
            </a:pPr>
            <a:endParaRPr lang="en-US" dirty="0">
              <a:latin typeface="Century Gothic" panose="020B0502020202020204" pitchFamily="34" charset="0"/>
            </a:endParaRPr>
          </a:p>
          <a:p>
            <a:r>
              <a:rPr lang="en-US" dirty="0">
                <a:latin typeface="Century Gothic" panose="020B0502020202020204" pitchFamily="34" charset="0"/>
              </a:rPr>
              <a:t>Oct 2022: Participants submit results </a:t>
            </a:r>
          </a:p>
          <a:p>
            <a:endParaRPr lang="en-US" dirty="0">
              <a:latin typeface="Century Gothic" panose="020B0502020202020204" pitchFamily="34" charset="0"/>
            </a:endParaRPr>
          </a:p>
          <a:p>
            <a:r>
              <a:rPr lang="en-US" dirty="0">
                <a:latin typeface="Century Gothic" panose="020B0502020202020204" pitchFamily="34" charset="0"/>
              </a:rPr>
              <a:t>SciTech 2023: Workshop to review predictions and lessons learned</a:t>
            </a:r>
          </a:p>
          <a:p>
            <a:endParaRPr lang="en-US" dirty="0">
              <a:latin typeface="Century Gothic" panose="020B0502020202020204" pitchFamily="34" charset="0"/>
            </a:endParaRPr>
          </a:p>
          <a:p>
            <a:r>
              <a:rPr lang="en-US" dirty="0">
                <a:latin typeface="Century Gothic" panose="020B0502020202020204" pitchFamily="34" charset="0"/>
              </a:rPr>
              <a:t>Present papers at subsequent conferences</a:t>
            </a:r>
          </a:p>
        </p:txBody>
      </p:sp>
    </p:spTree>
    <p:extLst>
      <p:ext uri="{BB962C8B-B14F-4D97-AF65-F5344CB8AC3E}">
        <p14:creationId xmlns:p14="http://schemas.microsoft.com/office/powerpoint/2010/main" val="875861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entury Gothic" panose="020B0502020202020204" pitchFamily="34" charset="0"/>
              </a:rPr>
              <a:t>Workshop Structure</a:t>
            </a:r>
          </a:p>
        </p:txBody>
      </p:sp>
      <p:sp>
        <p:nvSpPr>
          <p:cNvPr id="3" name="Content Placeholder 2"/>
          <p:cNvSpPr>
            <a:spLocks noGrp="1"/>
          </p:cNvSpPr>
          <p:nvPr>
            <p:ph idx="1"/>
          </p:nvPr>
        </p:nvSpPr>
        <p:spPr/>
        <p:txBody>
          <a:bodyPr>
            <a:normAutofit/>
          </a:bodyPr>
          <a:lstStyle/>
          <a:p>
            <a:r>
              <a:rPr lang="en-US" dirty="0">
                <a:latin typeface="Century Gothic" panose="020B0502020202020204" pitchFamily="34" charset="0"/>
                <a:sym typeface="Wingdings" panose="05000000000000000000" pitchFamily="2" charset="2"/>
              </a:rPr>
              <a:t>Plan is for “blind” participation</a:t>
            </a:r>
            <a:endParaRPr lang="en-US" dirty="0">
              <a:latin typeface="Century Gothic" panose="020B0502020202020204" pitchFamily="34" charset="0"/>
            </a:endParaRPr>
          </a:p>
          <a:p>
            <a:pPr lvl="1"/>
            <a:r>
              <a:rPr lang="en-US" dirty="0">
                <a:latin typeface="Century Gothic" panose="020B0502020202020204" pitchFamily="34" charset="0"/>
                <a:sym typeface="Wingdings" panose="05000000000000000000" pitchFamily="2" charset="2"/>
              </a:rPr>
              <a:t>Experimental data made available after workshop</a:t>
            </a:r>
          </a:p>
          <a:p>
            <a:pPr lvl="1"/>
            <a:r>
              <a:rPr lang="en-US" dirty="0">
                <a:latin typeface="Century Gothic" panose="020B0502020202020204" pitchFamily="34" charset="0"/>
                <a:sym typeface="Wingdings" panose="05000000000000000000" pitchFamily="2" charset="2"/>
              </a:rPr>
              <a:t>Publications containing data can be made available</a:t>
            </a:r>
          </a:p>
          <a:p>
            <a:pPr lvl="1"/>
            <a:r>
              <a:rPr lang="en-US" dirty="0">
                <a:latin typeface="Century Gothic" panose="020B0502020202020204" pitchFamily="34" charset="0"/>
                <a:sym typeface="Wingdings" panose="05000000000000000000" pitchFamily="2" charset="2"/>
              </a:rPr>
              <a:t>Inputs provided to characterize structure, WT, ICs, BCs, etc.</a:t>
            </a:r>
          </a:p>
          <a:p>
            <a:pPr lvl="1"/>
            <a:r>
              <a:rPr lang="en-US" dirty="0">
                <a:latin typeface="Century Gothic" panose="020B0502020202020204" pitchFamily="34" charset="0"/>
              </a:rPr>
              <a:t>Similar to AePW2 and other AePW3 working groups</a:t>
            </a:r>
            <a:endParaRPr lang="en-US" dirty="0">
              <a:latin typeface="Century Gothic" panose="020B0502020202020204" pitchFamily="34" charset="0"/>
              <a:sym typeface="Wingdings" panose="05000000000000000000" pitchFamily="2" charset="2"/>
            </a:endParaRPr>
          </a:p>
          <a:p>
            <a:endParaRPr lang="en-US" dirty="0">
              <a:latin typeface="Century Gothic" panose="020B0502020202020204" pitchFamily="34" charset="0"/>
              <a:sym typeface="Wingdings" panose="05000000000000000000" pitchFamily="2" charset="2"/>
            </a:endParaRPr>
          </a:p>
          <a:p>
            <a:r>
              <a:rPr lang="en-US" dirty="0">
                <a:latin typeface="Century Gothic" panose="020B0502020202020204" pitchFamily="34" charset="0"/>
                <a:sym typeface="Wingdings" panose="05000000000000000000" pitchFamily="2" charset="2"/>
              </a:rPr>
              <a:t>Anticipate participants using multi-fidelity models </a:t>
            </a:r>
          </a:p>
          <a:p>
            <a:pPr lvl="1"/>
            <a:r>
              <a:rPr lang="en-US" dirty="0">
                <a:latin typeface="Century Gothic" panose="020B0502020202020204" pitchFamily="34" charset="0"/>
                <a:sym typeface="Wingdings" panose="05000000000000000000" pitchFamily="2" charset="2"/>
              </a:rPr>
              <a:t>Allow participants to build own meshes/models</a:t>
            </a:r>
          </a:p>
          <a:p>
            <a:pPr lvl="1"/>
            <a:r>
              <a:rPr lang="en-US" dirty="0">
                <a:latin typeface="Century Gothic" panose="020B0502020202020204" pitchFamily="34" charset="0"/>
                <a:sym typeface="Wingdings" panose="05000000000000000000" pitchFamily="2" charset="2"/>
              </a:rPr>
              <a:t>Geometries are relatively simple</a:t>
            </a:r>
          </a:p>
          <a:p>
            <a:pPr lvl="1"/>
            <a:r>
              <a:rPr lang="en-US" dirty="0">
                <a:latin typeface="Century Gothic" panose="020B0502020202020204" pitchFamily="34" charset="0"/>
                <a:sym typeface="Wingdings" panose="05000000000000000000" pitchFamily="2" charset="2"/>
              </a:rPr>
              <a:t>Provide meshing guidelines</a:t>
            </a:r>
          </a:p>
          <a:p>
            <a:pPr lvl="1"/>
            <a:endParaRPr lang="en-US" dirty="0">
              <a:latin typeface="Century Gothic" panose="020B0502020202020204" pitchFamily="34" charset="0"/>
              <a:sym typeface="Wingdings" panose="05000000000000000000" pitchFamily="2" charset="2"/>
            </a:endParaRPr>
          </a:p>
        </p:txBody>
      </p:sp>
    </p:spTree>
    <p:extLst>
      <p:ext uri="{BB962C8B-B14F-4D97-AF65-F5344CB8AC3E}">
        <p14:creationId xmlns:p14="http://schemas.microsoft.com/office/powerpoint/2010/main" val="2850389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entury Gothic" panose="020B0502020202020204" pitchFamily="34" charset="0"/>
              </a:rPr>
              <a:t>Two Experiment Configurations Selected for Workshop</a:t>
            </a:r>
          </a:p>
        </p:txBody>
      </p:sp>
      <p:sp>
        <p:nvSpPr>
          <p:cNvPr id="3" name="Content Placeholder 2"/>
          <p:cNvSpPr>
            <a:spLocks noGrp="1"/>
          </p:cNvSpPr>
          <p:nvPr>
            <p:ph idx="1"/>
          </p:nvPr>
        </p:nvSpPr>
        <p:spPr/>
        <p:txBody>
          <a:bodyPr>
            <a:normAutofit/>
          </a:bodyPr>
          <a:lstStyle/>
          <a:p>
            <a:r>
              <a:rPr lang="en-US" dirty="0">
                <a:latin typeface="Century Gothic" panose="020B0502020202020204" pitchFamily="34" charset="0"/>
              </a:rPr>
              <a:t>Represent two types of structural configurations</a:t>
            </a:r>
          </a:p>
          <a:p>
            <a:pPr lvl="1"/>
            <a:r>
              <a:rPr lang="en-US" dirty="0">
                <a:latin typeface="Century Gothic" panose="020B0502020202020204" pitchFamily="34" charset="0"/>
              </a:rPr>
              <a:t>Metallic skin panel for reusable hypersonic vehicle</a:t>
            </a:r>
          </a:p>
          <a:p>
            <a:pPr lvl="1"/>
            <a:r>
              <a:rPr lang="en-US" dirty="0">
                <a:latin typeface="Century Gothic" panose="020B0502020202020204" pitchFamily="34" charset="0"/>
              </a:rPr>
              <a:t>Control surface</a:t>
            </a:r>
          </a:p>
          <a:p>
            <a:r>
              <a:rPr lang="en-US" dirty="0">
                <a:latin typeface="Century Gothic" panose="020B0502020202020204" pitchFamily="34" charset="0"/>
              </a:rPr>
              <a:t>Both cases</a:t>
            </a:r>
          </a:p>
          <a:p>
            <a:pPr lvl="1"/>
            <a:r>
              <a:rPr lang="en-US" dirty="0">
                <a:latin typeface="Century Gothic" panose="020B0502020202020204" pitchFamily="34" charset="0"/>
              </a:rPr>
              <a:t>Involve shock boundary-layer interaction</a:t>
            </a:r>
          </a:p>
          <a:p>
            <a:pPr lvl="1"/>
            <a:r>
              <a:rPr lang="en-US" dirty="0">
                <a:latin typeface="Century Gothic" panose="020B0502020202020204" pitchFamily="34" charset="0"/>
              </a:rPr>
              <a:t>Well characterized</a:t>
            </a:r>
          </a:p>
          <a:p>
            <a:pPr lvl="1"/>
            <a:r>
              <a:rPr lang="en-US" dirty="0">
                <a:latin typeface="Century Gothic" panose="020B0502020202020204" pitchFamily="34" charset="0"/>
              </a:rPr>
              <a:t>Mandatory and optional cases for each</a:t>
            </a:r>
          </a:p>
          <a:p>
            <a:r>
              <a:rPr lang="en-US" dirty="0">
                <a:latin typeface="Century Gothic" panose="020B0502020202020204" pitchFamily="34" charset="0"/>
              </a:rPr>
              <a:t>Neither case involves significant thermal response</a:t>
            </a:r>
          </a:p>
          <a:p>
            <a:pPr lvl="1"/>
            <a:r>
              <a:rPr lang="en-US" dirty="0">
                <a:latin typeface="Century Gothic" panose="020B0502020202020204" pitchFamily="34" charset="0"/>
              </a:rPr>
              <a:t>Fluid physics and dynamic structural response are challenging</a:t>
            </a:r>
          </a:p>
          <a:p>
            <a:pPr lvl="1"/>
            <a:r>
              <a:rPr lang="en-US" dirty="0">
                <a:latin typeface="Century Gothic" panose="020B0502020202020204" pitchFamily="34" charset="0"/>
              </a:rPr>
              <a:t>Incorporate thermal effects in future workshops</a:t>
            </a:r>
          </a:p>
        </p:txBody>
      </p:sp>
    </p:spTree>
    <p:extLst>
      <p:ext uri="{BB962C8B-B14F-4D97-AF65-F5344CB8AC3E}">
        <p14:creationId xmlns:p14="http://schemas.microsoft.com/office/powerpoint/2010/main" val="2656988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entury Gothic" panose="020B0502020202020204" pitchFamily="34" charset="0"/>
              </a:rPr>
              <a:t>Overview of Workshop Cases</a:t>
            </a:r>
          </a:p>
        </p:txBody>
      </p:sp>
      <p:sp>
        <p:nvSpPr>
          <p:cNvPr id="3" name="Content Placeholder 2"/>
          <p:cNvSpPr>
            <a:spLocks noGrp="1"/>
          </p:cNvSpPr>
          <p:nvPr>
            <p:ph idx="1"/>
          </p:nvPr>
        </p:nvSpPr>
        <p:spPr/>
        <p:txBody>
          <a:bodyPr>
            <a:normAutofit/>
          </a:bodyPr>
          <a:lstStyle/>
          <a:p>
            <a:r>
              <a:rPr lang="en-US" dirty="0">
                <a:latin typeface="Century Gothic" panose="020B0502020202020204" pitchFamily="34" charset="0"/>
              </a:rPr>
              <a:t>AFRL/SSC clamped thin panel (Mach 2)</a:t>
            </a:r>
          </a:p>
          <a:p>
            <a:pPr lvl="1"/>
            <a:r>
              <a:rPr lang="en-US" dirty="0">
                <a:latin typeface="Century Gothic" panose="020B0502020202020204" pitchFamily="34" charset="0"/>
              </a:rPr>
              <a:t>No shock impingement: Periodic post-flutter response (</a:t>
            </a:r>
            <a:r>
              <a:rPr lang="en-US" b="1" dirty="0">
                <a:latin typeface="Century Gothic" panose="020B0502020202020204" pitchFamily="34" charset="0"/>
                <a:sym typeface="Wingdings" panose="05000000000000000000" pitchFamily="2" charset="2"/>
              </a:rPr>
              <a:t>baseline</a:t>
            </a:r>
            <a:r>
              <a:rPr lang="en-US" dirty="0">
                <a:latin typeface="Century Gothic" panose="020B0502020202020204" pitchFamily="34" charset="0"/>
                <a:sym typeface="Wingdings" panose="05000000000000000000" pitchFamily="2" charset="2"/>
              </a:rPr>
              <a:t>) and chaotic post-flutter response (</a:t>
            </a:r>
            <a:r>
              <a:rPr lang="en-US" b="1" dirty="0">
                <a:latin typeface="Century Gothic" panose="020B0502020202020204" pitchFamily="34" charset="0"/>
                <a:sym typeface="Wingdings" panose="05000000000000000000" pitchFamily="2" charset="2"/>
              </a:rPr>
              <a:t>optional</a:t>
            </a:r>
            <a:r>
              <a:rPr lang="en-US" dirty="0">
                <a:latin typeface="Century Gothic" panose="020B0502020202020204" pitchFamily="34" charset="0"/>
                <a:sym typeface="Wingdings" panose="05000000000000000000" pitchFamily="2" charset="2"/>
              </a:rPr>
              <a:t>)</a:t>
            </a:r>
          </a:p>
          <a:p>
            <a:pPr lvl="1"/>
            <a:r>
              <a:rPr lang="en-US" dirty="0">
                <a:latin typeface="Century Gothic" panose="020B0502020202020204" pitchFamily="34" charset="0"/>
              </a:rPr>
              <a:t>Attached SBLI (4</a:t>
            </a:r>
            <a:r>
              <a:rPr lang="en-US" dirty="0">
                <a:latin typeface="Century Gothic" panose="020B0502020202020204" pitchFamily="34" charset="0"/>
                <a:cs typeface="Times New Roman" panose="02020603050405020304" pitchFamily="18" charset="0"/>
              </a:rPr>
              <a:t>°</a:t>
            </a:r>
            <a:r>
              <a:rPr lang="en-US" dirty="0">
                <a:latin typeface="Century Gothic" panose="020B0502020202020204" pitchFamily="34" charset="0"/>
              </a:rPr>
              <a:t> wedge): periodic response (</a:t>
            </a:r>
            <a:r>
              <a:rPr lang="en-US" b="1" dirty="0">
                <a:latin typeface="Century Gothic" panose="020B0502020202020204" pitchFamily="34" charset="0"/>
              </a:rPr>
              <a:t>optional</a:t>
            </a:r>
            <a:r>
              <a:rPr lang="en-US" dirty="0">
                <a:latin typeface="Century Gothic" panose="020B0502020202020204" pitchFamily="34" charset="0"/>
              </a:rPr>
              <a:t>)</a:t>
            </a:r>
          </a:p>
          <a:p>
            <a:r>
              <a:rPr lang="en-US" dirty="0">
                <a:latin typeface="Century Gothic" panose="020B0502020202020204" pitchFamily="34" charset="0"/>
              </a:rPr>
              <a:t>UNSW </a:t>
            </a:r>
            <a:r>
              <a:rPr lang="en-US" dirty="0" err="1">
                <a:latin typeface="Century Gothic" panose="020B0502020202020204" pitchFamily="34" charset="0"/>
              </a:rPr>
              <a:t>HyMAX</a:t>
            </a:r>
            <a:r>
              <a:rPr lang="en-US" dirty="0">
                <a:latin typeface="Century Gothic" panose="020B0502020202020204" pitchFamily="34" charset="0"/>
              </a:rPr>
              <a:t> cantilever plate (Mach 6)</a:t>
            </a:r>
          </a:p>
          <a:p>
            <a:pPr lvl="1"/>
            <a:r>
              <a:rPr lang="en-US" dirty="0">
                <a:latin typeface="Century Gothic" panose="020B0502020202020204" pitchFamily="34" charset="0"/>
                <a:sym typeface="Wingdings" panose="05000000000000000000" pitchFamily="2" charset="2"/>
              </a:rPr>
              <a:t>2 degree case is laminar (</a:t>
            </a:r>
            <a:r>
              <a:rPr lang="en-US" b="1" dirty="0">
                <a:latin typeface="Century Gothic" panose="020B0502020202020204" pitchFamily="34" charset="0"/>
                <a:sym typeface="Wingdings" panose="05000000000000000000" pitchFamily="2" charset="2"/>
              </a:rPr>
              <a:t>mandatory</a:t>
            </a:r>
            <a:r>
              <a:rPr lang="en-US" dirty="0">
                <a:latin typeface="Century Gothic" panose="020B0502020202020204" pitchFamily="34" charset="0"/>
                <a:sym typeface="Wingdings" panose="05000000000000000000" pitchFamily="2" charset="2"/>
              </a:rPr>
              <a:t>)</a:t>
            </a:r>
          </a:p>
          <a:p>
            <a:pPr lvl="1"/>
            <a:r>
              <a:rPr lang="en-US" dirty="0">
                <a:latin typeface="Century Gothic" panose="020B0502020202020204" pitchFamily="34" charset="0"/>
                <a:sym typeface="Wingdings" panose="05000000000000000000" pitchFamily="2" charset="2"/>
              </a:rPr>
              <a:t>10 degree case is transitional (</a:t>
            </a:r>
            <a:r>
              <a:rPr lang="en-US" b="1" dirty="0">
                <a:latin typeface="Century Gothic" panose="020B0502020202020204" pitchFamily="34" charset="0"/>
                <a:sym typeface="Wingdings" panose="05000000000000000000" pitchFamily="2" charset="2"/>
              </a:rPr>
              <a:t>optional</a:t>
            </a:r>
            <a:r>
              <a:rPr lang="en-US" dirty="0">
                <a:latin typeface="Century Gothic" panose="020B0502020202020204" pitchFamily="34" charset="0"/>
                <a:sym typeface="Wingdings" panose="05000000000000000000" pitchFamily="2" charset="2"/>
              </a:rPr>
              <a:t>)</a:t>
            </a:r>
          </a:p>
          <a:p>
            <a:pPr lvl="1"/>
            <a:r>
              <a:rPr lang="en-US" dirty="0">
                <a:latin typeface="Century Gothic" panose="020B0502020202020204" pitchFamily="34" charset="0"/>
              </a:rPr>
              <a:t>Oscillating wedge </a:t>
            </a:r>
            <a:r>
              <a:rPr lang="en-US" dirty="0">
                <a:latin typeface="Century Gothic" panose="020B0502020202020204" pitchFamily="34" charset="0"/>
                <a:sym typeface="Wingdings" panose="05000000000000000000" pitchFamily="2" charset="2"/>
              </a:rPr>
              <a:t></a:t>
            </a:r>
            <a:r>
              <a:rPr lang="en-US" dirty="0">
                <a:latin typeface="Century Gothic" panose="020B0502020202020204" pitchFamily="34" charset="0"/>
              </a:rPr>
              <a:t> Challenge case (</a:t>
            </a:r>
            <a:r>
              <a:rPr lang="en-US" b="1" dirty="0">
                <a:latin typeface="Century Gothic" panose="020B0502020202020204" pitchFamily="34" charset="0"/>
              </a:rPr>
              <a:t>optional</a:t>
            </a:r>
            <a:r>
              <a:rPr lang="en-US" dirty="0">
                <a:latin typeface="Century Gothic" panose="020B0502020202020204" pitchFamily="34" charset="0"/>
              </a:rPr>
              <a:t>)</a:t>
            </a:r>
          </a:p>
          <a:p>
            <a:pPr lvl="2"/>
            <a:r>
              <a:rPr lang="en-US" dirty="0">
                <a:latin typeface="Century Gothic" panose="020B0502020202020204" pitchFamily="34" charset="0"/>
              </a:rPr>
              <a:t>Prescribed motion of oscillating shock generator from 2 to 10°</a:t>
            </a:r>
          </a:p>
          <a:p>
            <a:pPr lvl="1"/>
            <a:endParaRPr lang="en-US" dirty="0">
              <a:latin typeface="Century Gothic" panose="020B0502020202020204" pitchFamily="34" charset="0"/>
            </a:endParaRPr>
          </a:p>
        </p:txBody>
      </p:sp>
    </p:spTree>
    <p:extLst>
      <p:ext uri="{BB962C8B-B14F-4D97-AF65-F5344CB8AC3E}">
        <p14:creationId xmlns:p14="http://schemas.microsoft.com/office/powerpoint/2010/main" val="2301649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entury Gothic" panose="020B0502020202020204" pitchFamily="34" charset="0"/>
              </a:rPr>
              <a:t>Open Agenda</a:t>
            </a:r>
          </a:p>
        </p:txBody>
      </p:sp>
      <p:sp>
        <p:nvSpPr>
          <p:cNvPr id="3" name="Content Placeholder 2"/>
          <p:cNvSpPr>
            <a:spLocks noGrp="1"/>
          </p:cNvSpPr>
          <p:nvPr>
            <p:ph idx="1"/>
          </p:nvPr>
        </p:nvSpPr>
        <p:spPr>
          <a:xfrm>
            <a:off x="838200" y="1825625"/>
            <a:ext cx="10817888" cy="4351338"/>
          </a:xfrm>
        </p:spPr>
        <p:txBody>
          <a:bodyPr>
            <a:normAutofit/>
          </a:bodyPr>
          <a:lstStyle/>
          <a:p>
            <a:r>
              <a:rPr lang="en-US" dirty="0">
                <a:latin typeface="Century Gothic" panose="020B0502020202020204" pitchFamily="34" charset="0"/>
              </a:rPr>
              <a:t>Administrative</a:t>
            </a:r>
          </a:p>
          <a:p>
            <a:r>
              <a:rPr lang="en-US" dirty="0">
                <a:latin typeface="Century Gothic" panose="020B0502020202020204" pitchFamily="34" charset="0"/>
              </a:rPr>
              <a:t>Progress updates and questions</a:t>
            </a:r>
          </a:p>
          <a:p>
            <a:r>
              <a:rPr lang="en-US" dirty="0">
                <a:latin typeface="Century Gothic" panose="020B0502020202020204" pitchFamily="34" charset="0"/>
              </a:rPr>
              <a:t>Intended to be a working meeting</a:t>
            </a:r>
          </a:p>
        </p:txBody>
      </p:sp>
    </p:spTree>
    <p:extLst>
      <p:ext uri="{BB962C8B-B14F-4D97-AF65-F5344CB8AC3E}">
        <p14:creationId xmlns:p14="http://schemas.microsoft.com/office/powerpoint/2010/main" val="1053617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entury Gothic" panose="020B0502020202020204" pitchFamily="34" charset="0"/>
              </a:rPr>
              <a:t>Administrative</a:t>
            </a:r>
          </a:p>
        </p:txBody>
      </p:sp>
      <p:sp>
        <p:nvSpPr>
          <p:cNvPr id="3" name="Content Placeholder 2"/>
          <p:cNvSpPr>
            <a:spLocks noGrp="1"/>
          </p:cNvSpPr>
          <p:nvPr>
            <p:ph idx="1"/>
          </p:nvPr>
        </p:nvSpPr>
        <p:spPr>
          <a:xfrm>
            <a:off x="838200" y="1825625"/>
            <a:ext cx="10817888" cy="4351338"/>
          </a:xfrm>
        </p:spPr>
        <p:txBody>
          <a:bodyPr>
            <a:normAutofit/>
          </a:bodyPr>
          <a:lstStyle/>
          <a:p>
            <a:r>
              <a:rPr lang="en-US" dirty="0">
                <a:latin typeface="Century Gothic" panose="020B0502020202020204" pitchFamily="34" charset="0"/>
              </a:rPr>
              <a:t>Confirm workshop participants and tools plan to use</a:t>
            </a:r>
          </a:p>
          <a:p>
            <a:r>
              <a:rPr lang="en-US" dirty="0">
                <a:latin typeface="Century Gothic" panose="020B0502020202020204" pitchFamily="34" charset="0"/>
              </a:rPr>
              <a:t>Seeking volunteers to provide progress updates for future meetings</a:t>
            </a:r>
          </a:p>
          <a:p>
            <a:endParaRPr lang="en-US" dirty="0">
              <a:latin typeface="Century Gothic" panose="020B0502020202020204" pitchFamily="34" charset="0"/>
            </a:endParaRPr>
          </a:p>
        </p:txBody>
      </p:sp>
    </p:spTree>
    <p:extLst>
      <p:ext uri="{BB962C8B-B14F-4D97-AF65-F5344CB8AC3E}">
        <p14:creationId xmlns:p14="http://schemas.microsoft.com/office/powerpoint/2010/main" val="2246365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entury Gothic" panose="020B0502020202020204" pitchFamily="34" charset="0"/>
              </a:rPr>
              <a:t>Progress Updates</a:t>
            </a:r>
          </a:p>
        </p:txBody>
      </p:sp>
      <p:sp>
        <p:nvSpPr>
          <p:cNvPr id="3" name="Content Placeholder 2"/>
          <p:cNvSpPr>
            <a:spLocks noGrp="1"/>
          </p:cNvSpPr>
          <p:nvPr>
            <p:ph idx="1"/>
          </p:nvPr>
        </p:nvSpPr>
        <p:spPr>
          <a:xfrm>
            <a:off x="838200" y="1825625"/>
            <a:ext cx="10817888" cy="4351338"/>
          </a:xfrm>
        </p:spPr>
        <p:txBody>
          <a:bodyPr>
            <a:normAutofit/>
          </a:bodyPr>
          <a:lstStyle/>
          <a:p>
            <a:r>
              <a:rPr lang="en-US" dirty="0">
                <a:latin typeface="Century Gothic" panose="020B0502020202020204" pitchFamily="34" charset="0"/>
              </a:rPr>
              <a:t>Have sufficient information to generate models and perform simulations?</a:t>
            </a:r>
          </a:p>
          <a:p>
            <a:pPr lvl="1"/>
            <a:r>
              <a:rPr lang="en-US" dirty="0">
                <a:latin typeface="Century Gothic" panose="020B0502020202020204" pitchFamily="34" charset="0"/>
              </a:rPr>
              <a:t>RC-19</a:t>
            </a:r>
          </a:p>
          <a:p>
            <a:pPr lvl="1"/>
            <a:r>
              <a:rPr lang="en-US" dirty="0" err="1">
                <a:latin typeface="Century Gothic" panose="020B0502020202020204" pitchFamily="34" charset="0"/>
              </a:rPr>
              <a:t>HyMAX</a:t>
            </a:r>
            <a:endParaRPr lang="en-US" dirty="0">
              <a:latin typeface="Century Gothic" panose="020B0502020202020204" pitchFamily="34" charset="0"/>
            </a:endParaRPr>
          </a:p>
          <a:p>
            <a:pPr lvl="2"/>
            <a:r>
              <a:rPr lang="en-US" dirty="0">
                <a:latin typeface="Century Gothic" panose="020B0502020202020204" pitchFamily="34" charset="0"/>
              </a:rPr>
              <a:t>UNSW can provide CAD geometry file</a:t>
            </a:r>
          </a:p>
          <a:p>
            <a:pPr lvl="2"/>
            <a:r>
              <a:rPr lang="en-US" dirty="0">
                <a:latin typeface="Century Gothic" panose="020B0502020202020204" pitchFamily="34" charset="0"/>
              </a:rPr>
              <a:t>Contact Eric Blades directly for CAD file</a:t>
            </a:r>
          </a:p>
          <a:p>
            <a:pPr lvl="2"/>
            <a:r>
              <a:rPr lang="en-US" dirty="0">
                <a:latin typeface="Century Gothic" panose="020B0502020202020204" pitchFamily="34" charset="0"/>
              </a:rPr>
              <a:t>Suggested to use the 2021 AIAA Journal for reference</a:t>
            </a:r>
          </a:p>
          <a:p>
            <a:r>
              <a:rPr lang="en-US" dirty="0">
                <a:latin typeface="Century Gothic" panose="020B0502020202020204" pitchFamily="34" charset="0"/>
              </a:rPr>
              <a:t>Has anyone started simulations?</a:t>
            </a:r>
          </a:p>
          <a:p>
            <a:r>
              <a:rPr lang="en-US" dirty="0">
                <a:latin typeface="Century Gothic" panose="020B0502020202020204" pitchFamily="34" charset="0"/>
              </a:rPr>
              <a:t>Encountered any issues to share with WG?</a:t>
            </a:r>
          </a:p>
          <a:p>
            <a:r>
              <a:rPr lang="en-US" dirty="0">
                <a:latin typeface="Century Gothic" panose="020B0502020202020204" pitchFamily="34" charset="0"/>
              </a:rPr>
              <a:t>Questions?</a:t>
            </a:r>
          </a:p>
          <a:p>
            <a:endParaRPr lang="en-US" dirty="0">
              <a:latin typeface="Century Gothic" panose="020B0502020202020204" pitchFamily="34" charset="0"/>
            </a:endParaRPr>
          </a:p>
        </p:txBody>
      </p:sp>
    </p:spTree>
    <p:extLst>
      <p:ext uri="{BB962C8B-B14F-4D97-AF65-F5344CB8AC3E}">
        <p14:creationId xmlns:p14="http://schemas.microsoft.com/office/powerpoint/2010/main" val="3865443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entury Gothic" panose="020B0502020202020204" pitchFamily="34" charset="0"/>
              </a:rPr>
              <a:t>Next Steps</a:t>
            </a:r>
          </a:p>
        </p:txBody>
      </p:sp>
      <p:sp>
        <p:nvSpPr>
          <p:cNvPr id="3" name="Content Placeholder 2"/>
          <p:cNvSpPr>
            <a:spLocks noGrp="1"/>
          </p:cNvSpPr>
          <p:nvPr>
            <p:ph idx="1"/>
          </p:nvPr>
        </p:nvSpPr>
        <p:spPr/>
        <p:txBody>
          <a:bodyPr>
            <a:normAutofit lnSpcReduction="10000"/>
          </a:bodyPr>
          <a:lstStyle/>
          <a:p>
            <a:r>
              <a:rPr lang="en-US" dirty="0">
                <a:latin typeface="Century Gothic" panose="020B0502020202020204" pitchFamily="34" charset="0"/>
              </a:rPr>
              <a:t>Details for both experiments available at AePW3 website</a:t>
            </a:r>
          </a:p>
          <a:p>
            <a:pPr lvl="1"/>
            <a:r>
              <a:rPr lang="en-US" dirty="0">
                <a:hlinkClick r:id="rId3"/>
              </a:rPr>
              <a:t>https://nescacademy.nasa.gov/workshops/AePW3/public/wg/highspeed</a:t>
            </a:r>
            <a:r>
              <a:rPr lang="en-US" dirty="0"/>
              <a:t> </a:t>
            </a:r>
          </a:p>
          <a:p>
            <a:pPr lvl="1"/>
            <a:r>
              <a:rPr lang="en-US" dirty="0">
                <a:latin typeface="Century Gothic" panose="020B0502020202020204" pitchFamily="34" charset="0"/>
              </a:rPr>
              <a:t>Monthly </a:t>
            </a:r>
            <a:r>
              <a:rPr lang="en-US" dirty="0" err="1">
                <a:latin typeface="Century Gothic" panose="020B0502020202020204" pitchFamily="34" charset="0"/>
              </a:rPr>
              <a:t>telecon</a:t>
            </a:r>
            <a:r>
              <a:rPr lang="en-US" dirty="0">
                <a:latin typeface="Century Gothic" panose="020B0502020202020204" pitchFamily="34" charset="0"/>
              </a:rPr>
              <a:t> slides posted as well</a:t>
            </a:r>
          </a:p>
          <a:p>
            <a:pPr lvl="1"/>
            <a:r>
              <a:rPr lang="en-US" dirty="0">
                <a:latin typeface="Century Gothic" panose="020B0502020202020204" pitchFamily="34" charset="0"/>
              </a:rPr>
              <a:t>Post-processing scripts also provided for to aid comparisons and ensure consistency of results</a:t>
            </a:r>
          </a:p>
          <a:p>
            <a:endParaRPr lang="en-US" dirty="0">
              <a:latin typeface="Century Gothic" panose="020B0502020202020204" pitchFamily="34" charset="0"/>
            </a:endParaRPr>
          </a:p>
          <a:p>
            <a:r>
              <a:rPr lang="en-US" dirty="0">
                <a:latin typeface="Century Gothic" panose="020B0502020202020204" pitchFamily="34" charset="0"/>
              </a:rPr>
              <a:t>Collective </a:t>
            </a:r>
            <a:r>
              <a:rPr lang="en-US" dirty="0" err="1">
                <a:latin typeface="Century Gothic" panose="020B0502020202020204" pitchFamily="34" charset="0"/>
              </a:rPr>
              <a:t>AePW</a:t>
            </a:r>
            <a:r>
              <a:rPr lang="en-US" dirty="0">
                <a:latin typeface="Century Gothic" panose="020B0502020202020204" pitchFamily="34" charset="0"/>
              </a:rPr>
              <a:t> group meetings </a:t>
            </a:r>
          </a:p>
          <a:p>
            <a:pPr lvl="1"/>
            <a:r>
              <a:rPr lang="en-US" dirty="0">
                <a:latin typeface="Century Gothic" panose="020B0502020202020204" pitchFamily="34" charset="0"/>
              </a:rPr>
              <a:t>1</a:t>
            </a:r>
            <a:r>
              <a:rPr lang="en-US" baseline="30000" dirty="0">
                <a:latin typeface="Century Gothic" panose="020B0502020202020204" pitchFamily="34" charset="0"/>
              </a:rPr>
              <a:t>st</a:t>
            </a:r>
            <a:r>
              <a:rPr lang="en-US" dirty="0">
                <a:latin typeface="Century Gothic" panose="020B0502020202020204" pitchFamily="34" charset="0"/>
              </a:rPr>
              <a:t> Thursday of each month (currently on bi-monthly schedule)</a:t>
            </a:r>
          </a:p>
          <a:p>
            <a:pPr lvl="1"/>
            <a:r>
              <a:rPr lang="en-US" dirty="0">
                <a:latin typeface="Century Gothic" panose="020B0502020202020204" pitchFamily="34" charset="0"/>
              </a:rPr>
              <a:t> Next meeting is April 7th, 2022 @ 10:00 AM CT</a:t>
            </a:r>
          </a:p>
          <a:p>
            <a:pPr lvl="1"/>
            <a:endParaRPr lang="en-US" dirty="0">
              <a:latin typeface="Century Gothic" panose="020B0502020202020204" pitchFamily="34" charset="0"/>
            </a:endParaRPr>
          </a:p>
          <a:p>
            <a:r>
              <a:rPr lang="en-US" dirty="0">
                <a:latin typeface="Century Gothic" panose="020B0502020202020204" pitchFamily="34" charset="0"/>
              </a:rPr>
              <a:t>Please share with colleagues to increase participation</a:t>
            </a:r>
          </a:p>
          <a:p>
            <a:pPr lvl="1"/>
            <a:endParaRPr lang="en-US" dirty="0">
              <a:latin typeface="Century Gothic" panose="020B0502020202020204" pitchFamily="34" charset="0"/>
            </a:endParaRPr>
          </a:p>
          <a:p>
            <a:pPr marL="0" indent="0">
              <a:buNone/>
            </a:pPr>
            <a:endParaRPr lang="en-US" dirty="0">
              <a:latin typeface="Century Gothic" panose="020B0502020202020204" pitchFamily="34" charset="0"/>
            </a:endParaRPr>
          </a:p>
        </p:txBody>
      </p:sp>
    </p:spTree>
    <p:extLst>
      <p:ext uri="{BB962C8B-B14F-4D97-AF65-F5344CB8AC3E}">
        <p14:creationId xmlns:p14="http://schemas.microsoft.com/office/powerpoint/2010/main" val="1269750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sz="9600" dirty="0"/>
              <a:t>Questions and Comments</a:t>
            </a:r>
          </a:p>
        </p:txBody>
      </p:sp>
      <p:sp>
        <p:nvSpPr>
          <p:cNvPr id="3" name="Content Placeholder 2"/>
          <p:cNvSpPr>
            <a:spLocks noGrp="1"/>
          </p:cNvSpPr>
          <p:nvPr>
            <p:ph type="subTitle" idx="1"/>
          </p:nvPr>
        </p:nvSpPr>
        <p:spPr/>
        <p:txBody>
          <a:bodyPr>
            <a:normAutofit/>
          </a:bodyPr>
          <a:lstStyle/>
          <a:p>
            <a:endParaRPr lang="en-US" dirty="0">
              <a:latin typeface="Century Gothic" panose="020B0502020202020204" pitchFamily="34" charset="0"/>
            </a:endParaRPr>
          </a:p>
          <a:p>
            <a:pPr marL="0" indent="0">
              <a:buNone/>
            </a:pPr>
            <a:endParaRPr lang="en-US" dirty="0">
              <a:latin typeface="Century Gothic" panose="020B0502020202020204" pitchFamily="34" charset="0"/>
            </a:endParaRPr>
          </a:p>
        </p:txBody>
      </p:sp>
    </p:spTree>
    <p:extLst>
      <p:ext uri="{BB962C8B-B14F-4D97-AF65-F5344CB8AC3E}">
        <p14:creationId xmlns:p14="http://schemas.microsoft.com/office/powerpoint/2010/main" val="513749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BF56A-2168-4B7E-9540-3E0B5FE218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3CD18C1-4237-4C16-BE93-BC7ACE233A19}"/>
              </a:ext>
            </a:extLst>
          </p:cNvPr>
          <p:cNvSpPr>
            <a:spLocks noGrp="1"/>
          </p:cNvSpPr>
          <p:nvPr>
            <p:ph idx="1"/>
          </p:nvPr>
        </p:nvSpPr>
        <p:spPr/>
        <p:txBody>
          <a:bodyPr>
            <a:normAutofit/>
          </a:bodyPr>
          <a:lstStyle/>
          <a:p>
            <a:r>
              <a:rPr lang="en-US" dirty="0" err="1">
                <a:latin typeface="Century Gothic" panose="020B0502020202020204" pitchFamily="34" charset="0"/>
              </a:rPr>
              <a:t>Aravinth</a:t>
            </a:r>
            <a:r>
              <a:rPr lang="en-US" dirty="0">
                <a:latin typeface="Century Gothic" panose="020B0502020202020204" pitchFamily="34" charset="0"/>
              </a:rPr>
              <a:t> from Penn State Univ. working with Dr. </a:t>
            </a:r>
            <a:r>
              <a:rPr lang="en-US" dirty="0" err="1">
                <a:latin typeface="Century Gothic" panose="020B0502020202020204" pitchFamily="34" charset="0"/>
              </a:rPr>
              <a:t>Daning</a:t>
            </a:r>
            <a:r>
              <a:rPr lang="en-US" dirty="0">
                <a:latin typeface="Century Gothic" panose="020B0502020202020204" pitchFamily="34" charset="0"/>
              </a:rPr>
              <a:t> Huang. We just started modeling the RC19 problem:</a:t>
            </a:r>
          </a:p>
          <a:p>
            <a:pPr marL="914400" lvl="1" indent="-457200">
              <a:buFont typeface="+mj-lt"/>
              <a:buAutoNum type="arabicPeriod"/>
            </a:pPr>
            <a:r>
              <a:rPr lang="en-US" dirty="0">
                <a:latin typeface="Century Gothic" panose="020B0502020202020204" pitchFamily="34" charset="0"/>
              </a:rPr>
              <a:t>Is there presence of any cavity resonance effect? </a:t>
            </a:r>
          </a:p>
          <a:p>
            <a:pPr lvl="2"/>
            <a:r>
              <a:rPr lang="en-US" dirty="0">
                <a:latin typeface="Century Gothic" panose="020B0502020202020204" pitchFamily="34" charset="0"/>
              </a:rPr>
              <a:t>No need to consider the effect</a:t>
            </a:r>
          </a:p>
          <a:p>
            <a:pPr marL="914400" lvl="1" indent="-457200">
              <a:buFont typeface="+mj-lt"/>
              <a:buAutoNum type="arabicPeriod"/>
            </a:pPr>
            <a:r>
              <a:rPr lang="en-US" dirty="0">
                <a:latin typeface="Century Gothic" panose="020B0502020202020204" pitchFamily="34" charset="0"/>
              </a:rPr>
              <a:t>What is the time difference between the previous and present states for the data shared?</a:t>
            </a:r>
          </a:p>
          <a:p>
            <a:pPr lvl="2"/>
            <a:r>
              <a:rPr lang="en-US" dirty="0">
                <a:latin typeface="Century Gothic" panose="020B0502020202020204" pitchFamily="34" charset="0"/>
              </a:rPr>
              <a:t>A couple of seconds from one condition to the next</a:t>
            </a:r>
          </a:p>
          <a:p>
            <a:pPr lvl="2"/>
            <a:r>
              <a:rPr lang="en-US" dirty="0">
                <a:latin typeface="Century Gothic" panose="020B0502020202020204" pitchFamily="34" charset="0"/>
              </a:rPr>
              <a:t>SSC did not consider hysteresis effect in their simulations</a:t>
            </a:r>
          </a:p>
          <a:p>
            <a:pPr lvl="2"/>
            <a:endParaRPr lang="en-US" dirty="0">
              <a:latin typeface="Century Gothic" panose="020B0502020202020204" pitchFamily="34" charset="0"/>
            </a:endParaRPr>
          </a:p>
        </p:txBody>
      </p:sp>
    </p:spTree>
    <p:extLst>
      <p:ext uri="{BB962C8B-B14F-4D97-AF65-F5344CB8AC3E}">
        <p14:creationId xmlns:p14="http://schemas.microsoft.com/office/powerpoint/2010/main" val="25821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7525C-7AF1-4C25-9B8E-DCC49843A4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5E55A0-5A6A-4DC8-BD15-D56E46AE61B4}"/>
              </a:ext>
            </a:extLst>
          </p:cNvPr>
          <p:cNvSpPr>
            <a:spLocks noGrp="1"/>
          </p:cNvSpPr>
          <p:nvPr>
            <p:ph idx="1"/>
          </p:nvPr>
        </p:nvSpPr>
        <p:spPr/>
        <p:txBody>
          <a:bodyPr/>
          <a:lstStyle/>
          <a:p>
            <a:r>
              <a:rPr lang="en-US" dirty="0">
                <a:latin typeface="Century Gothic" panose="020B0502020202020204" pitchFamily="34" charset="0"/>
              </a:rPr>
              <a:t>Displacement amplitude of RC-19</a:t>
            </a:r>
          </a:p>
          <a:p>
            <a:pPr lvl="1"/>
            <a:r>
              <a:rPr lang="en-US" dirty="0">
                <a:latin typeface="Century Gothic" panose="020B0502020202020204" pitchFamily="34" charset="0"/>
              </a:rPr>
              <a:t>Attached shock case</a:t>
            </a:r>
          </a:p>
          <a:p>
            <a:pPr lvl="2"/>
            <a:r>
              <a:rPr lang="en-US" dirty="0">
                <a:latin typeface="Century Gothic" panose="020B0502020202020204" pitchFamily="34" charset="0"/>
              </a:rPr>
              <a:t>Mean: 1.5 – 2 panel thickness</a:t>
            </a:r>
          </a:p>
          <a:p>
            <a:pPr lvl="1"/>
            <a:r>
              <a:rPr lang="en-US" dirty="0">
                <a:latin typeface="Century Gothic" panose="020B0502020202020204" pitchFamily="34" charset="0"/>
              </a:rPr>
              <a:t>No wedge</a:t>
            </a:r>
          </a:p>
          <a:p>
            <a:pPr lvl="2"/>
            <a:r>
              <a:rPr lang="en-US" dirty="0">
                <a:latin typeface="Century Gothic" panose="020B0502020202020204" pitchFamily="34" charset="0"/>
              </a:rPr>
              <a:t>Mean value: 0 panel thickness</a:t>
            </a:r>
          </a:p>
          <a:p>
            <a:pPr lvl="1"/>
            <a:r>
              <a:rPr lang="en-US" dirty="0">
                <a:latin typeface="Century Gothic" panose="020B0502020202020204" pitchFamily="34" charset="0"/>
              </a:rPr>
              <a:t>Dynamic response was significantly larger</a:t>
            </a:r>
          </a:p>
          <a:p>
            <a:pPr lvl="1"/>
            <a:r>
              <a:rPr lang="en-US" dirty="0">
                <a:latin typeface="Century Gothic" panose="020B0502020202020204" pitchFamily="34" charset="0"/>
              </a:rPr>
              <a:t>Structural nonlinearities are important</a:t>
            </a:r>
          </a:p>
          <a:p>
            <a:endParaRPr lang="en-US" dirty="0"/>
          </a:p>
        </p:txBody>
      </p:sp>
    </p:spTree>
    <p:extLst>
      <p:ext uri="{BB962C8B-B14F-4D97-AF65-F5344CB8AC3E}">
        <p14:creationId xmlns:p14="http://schemas.microsoft.com/office/powerpoint/2010/main" val="223541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1D2E0-91A2-45B1-B463-85A73F948E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29ADD7-3B40-4F6F-B7F6-A66B67F973A4}"/>
              </a:ext>
            </a:extLst>
          </p:cNvPr>
          <p:cNvSpPr>
            <a:spLocks noGrp="1"/>
          </p:cNvSpPr>
          <p:nvPr>
            <p:ph idx="1"/>
          </p:nvPr>
        </p:nvSpPr>
        <p:spPr/>
        <p:txBody>
          <a:bodyPr/>
          <a:lstStyle/>
          <a:p>
            <a:r>
              <a:rPr lang="en-US" dirty="0">
                <a:latin typeface="Century Gothic" panose="020B0502020202020204" pitchFamily="34" charset="0"/>
              </a:rPr>
              <a:t>If interested in sharing grids, provide grids to Eric Blades and they will be uploaded to AePW3 website for others to use</a:t>
            </a:r>
          </a:p>
        </p:txBody>
      </p:sp>
    </p:spTree>
    <p:extLst>
      <p:ext uri="{BB962C8B-B14F-4D97-AF65-F5344CB8AC3E}">
        <p14:creationId xmlns:p14="http://schemas.microsoft.com/office/powerpoint/2010/main" val="2030260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1484</TotalTime>
  <Words>752</Words>
  <Application>Microsoft Office PowerPoint</Application>
  <PresentationFormat>Widescreen</PresentationFormat>
  <Paragraphs>129</Paragraphs>
  <Slides>16</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Century Gothic</vt:lpstr>
      <vt:lpstr>Times New Roman</vt:lpstr>
      <vt:lpstr>Wingdings</vt:lpstr>
      <vt:lpstr>Office Theme</vt:lpstr>
      <vt:lpstr>3rd AeroElastic Prediction Workshop High-Speed Working Group</vt:lpstr>
      <vt:lpstr>Open Agenda</vt:lpstr>
      <vt:lpstr>Administrative</vt:lpstr>
      <vt:lpstr>Progress Updates</vt:lpstr>
      <vt:lpstr>Next Steps</vt:lpstr>
      <vt:lpstr>Questions and Comments</vt:lpstr>
      <vt:lpstr>PowerPoint Presentation</vt:lpstr>
      <vt:lpstr>PowerPoint Presentation</vt:lpstr>
      <vt:lpstr>PowerPoint Presentation</vt:lpstr>
      <vt:lpstr>Background Information</vt:lpstr>
      <vt:lpstr>Aeroelastic Prediction Workshop</vt:lpstr>
      <vt:lpstr>Objectives</vt:lpstr>
      <vt:lpstr>Workshop Schedule</vt:lpstr>
      <vt:lpstr>Workshop Structure</vt:lpstr>
      <vt:lpstr>Two Experiment Configurations Selected for Workshop</vt:lpstr>
      <vt:lpstr>Overview of Workshop Cases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3rd AeroElastic Prediction Workshop High-Speed Working Group</dc:title>
  <dc:creator>Eric Blades</dc:creator>
  <cp:lastModifiedBy>Eric Blades</cp:lastModifiedBy>
  <cp:revision>116</cp:revision>
  <dcterms:created xsi:type="dcterms:W3CDTF">2021-10-07T19:25:11Z</dcterms:created>
  <dcterms:modified xsi:type="dcterms:W3CDTF">2022-02-17T22:42:49Z</dcterms:modified>
</cp:coreProperties>
</file>